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8"/>
  </p:notesMasterIdLst>
  <p:sldIdLst>
    <p:sldId id="283" r:id="rId2"/>
    <p:sldId id="256" r:id="rId3"/>
    <p:sldId id="284" r:id="rId4"/>
    <p:sldId id="354" r:id="rId5"/>
    <p:sldId id="307" r:id="rId6"/>
    <p:sldId id="299" r:id="rId7"/>
    <p:sldId id="309" r:id="rId8"/>
    <p:sldId id="305" r:id="rId9"/>
    <p:sldId id="265" r:id="rId10"/>
    <p:sldId id="339" r:id="rId11"/>
    <p:sldId id="304" r:id="rId12"/>
    <p:sldId id="285" r:id="rId13"/>
    <p:sldId id="308" r:id="rId14"/>
    <p:sldId id="355" r:id="rId15"/>
    <p:sldId id="274" r:id="rId16"/>
    <p:sldId id="313" r:id="rId17"/>
    <p:sldId id="314" r:id="rId18"/>
    <p:sldId id="329" r:id="rId19"/>
    <p:sldId id="331" r:id="rId20"/>
    <p:sldId id="334" r:id="rId21"/>
    <p:sldId id="336" r:id="rId22"/>
    <p:sldId id="364" r:id="rId23"/>
    <p:sldId id="335" r:id="rId24"/>
    <p:sldId id="363" r:id="rId25"/>
    <p:sldId id="352" r:id="rId26"/>
    <p:sldId id="341" r:id="rId27"/>
    <p:sldId id="321" r:id="rId28"/>
    <p:sldId id="322" r:id="rId29"/>
    <p:sldId id="333" r:id="rId30"/>
    <p:sldId id="324" r:id="rId31"/>
    <p:sldId id="325" r:id="rId32"/>
    <p:sldId id="343" r:id="rId33"/>
    <p:sldId id="357" r:id="rId34"/>
    <p:sldId id="358" r:id="rId35"/>
    <p:sldId id="359" r:id="rId36"/>
    <p:sldId id="360" r:id="rId37"/>
    <p:sldId id="361" r:id="rId38"/>
    <p:sldId id="346" r:id="rId39"/>
    <p:sldId id="347" r:id="rId40"/>
    <p:sldId id="328" r:id="rId41"/>
    <p:sldId id="273" r:id="rId42"/>
    <p:sldId id="268" r:id="rId43"/>
    <p:sldId id="312" r:id="rId44"/>
    <p:sldId id="270" r:id="rId45"/>
    <p:sldId id="295" r:id="rId46"/>
    <p:sldId id="340" r:id="rId47"/>
  </p:sldIdLst>
  <p:sldSz cx="12192000" cy="6858000"/>
  <p:notesSz cx="7102475" cy="9388475"/>
  <p:embeddedFontLst>
    <p:embeddedFont>
      <p:font typeface="Arial Black" panose="020B0A04020102020204" pitchFamily="34" charset="0"/>
      <p:bold r:id="rId49"/>
    </p:embeddedFont>
    <p:embeddedFont>
      <p:font typeface="Calibri" panose="020F0502020204030204" pitchFamily="34" charset="0"/>
      <p:regular r:id="rId50"/>
      <p:bold r:id="rId51"/>
      <p:italic r:id="rId52"/>
      <p:boldItalic r:id="rId53"/>
    </p:embeddedFont>
    <p:embeddedFont>
      <p:font typeface="Century Gothic" panose="020B0502020202020204" pitchFamily="34" charset="0"/>
      <p:regular r:id="rId54"/>
      <p:bold r:id="rId55"/>
      <p:italic r:id="rId56"/>
      <p:boldItalic r:id="rId57"/>
    </p:embeddedFont>
    <p:embeddedFont>
      <p:font typeface="verdana" panose="020B0604030504040204"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6600"/>
    <a:srgbClr val="FF9966"/>
    <a:srgbClr val="FFFF99"/>
    <a:srgbClr val="D1E0FF"/>
    <a:srgbClr val="6699FF"/>
    <a:srgbClr val="A3D8FF"/>
    <a:srgbClr val="66CCFF"/>
    <a:srgbClr val="00CCFF"/>
    <a:srgbClr val="C5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3" autoAdjust="0"/>
    <p:restoredTop sz="67211" autoAdjust="0"/>
  </p:normalViewPr>
  <p:slideViewPr>
    <p:cSldViewPr snapToGrid="0" showGuides="1">
      <p:cViewPr varScale="1">
        <p:scale>
          <a:sx n="77" d="100"/>
          <a:sy n="77" d="100"/>
        </p:scale>
        <p:origin x="1704" y="6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viewProps" Target="viewProps.xml"/><Relationship Id="rId68"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customXml" Target="../customXml/item1.xml"/><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heme" Target="theme/theme1.xml"/><Relationship Id="rId69" Type="http://schemas.openxmlformats.org/officeDocument/2006/relationships/customXml" Target="../customXml/item4.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FABDEC-E5F9-432A-B15A-EE5C56B67E5F}" type="doc">
      <dgm:prSet loTypeId="urn:microsoft.com/office/officeart/2016/7/layout/HorizontalActionList" loCatId="List" qsTypeId="urn:microsoft.com/office/officeart/2005/8/quickstyle/simple1" qsCatId="simple" csTypeId="urn:microsoft.com/office/officeart/2005/8/colors/colorful1" csCatId="colorful" phldr="1"/>
      <dgm:spPr/>
      <dgm:t>
        <a:bodyPr/>
        <a:lstStyle/>
        <a:p>
          <a:endParaRPr lang="en-US"/>
        </a:p>
      </dgm:t>
    </dgm:pt>
    <dgm:pt modelId="{B232DB86-52C0-4319-B471-13B8DDDFFB15}">
      <dgm:prSet/>
      <dgm:spPr/>
      <dgm:t>
        <a:bodyPr/>
        <a:lstStyle/>
        <a:p>
          <a:r>
            <a:rPr lang="en-US"/>
            <a:t>Provide</a:t>
          </a:r>
        </a:p>
      </dgm:t>
    </dgm:pt>
    <dgm:pt modelId="{46DCB54D-2E77-4C30-8F72-1CA8FE8FB875}" type="parTrans" cxnId="{66D0C702-5E91-44D6-AF56-1CD10F99A980}">
      <dgm:prSet/>
      <dgm:spPr/>
      <dgm:t>
        <a:bodyPr/>
        <a:lstStyle/>
        <a:p>
          <a:endParaRPr lang="en-US"/>
        </a:p>
      </dgm:t>
    </dgm:pt>
    <dgm:pt modelId="{CF45AC5C-2FCA-4592-B87C-D54DC9AAE4B7}" type="sibTrans" cxnId="{66D0C702-5E91-44D6-AF56-1CD10F99A980}">
      <dgm:prSet/>
      <dgm:spPr/>
      <dgm:t>
        <a:bodyPr/>
        <a:lstStyle/>
        <a:p>
          <a:endParaRPr lang="en-US"/>
        </a:p>
      </dgm:t>
    </dgm:pt>
    <dgm:pt modelId="{228DA42E-57C7-496C-BC93-F7AA31F6F9E4}">
      <dgm:prSet custT="1"/>
      <dgm:spPr/>
      <dgm:t>
        <a:bodyPr/>
        <a:lstStyle/>
        <a:p>
          <a:pPr>
            <a:lnSpc>
              <a:spcPct val="114000"/>
            </a:lnSpc>
            <a:spcAft>
              <a:spcPts val="0"/>
            </a:spcAft>
          </a:pPr>
          <a:r>
            <a:rPr lang="en-US" sz="1800" dirty="0"/>
            <a:t>…breaks for the student to use self-calming or anxiety-reducing techniques taught by the CMHC.</a:t>
          </a:r>
        </a:p>
      </dgm:t>
    </dgm:pt>
    <dgm:pt modelId="{E43F79B7-8095-43A2-ADE2-8CC02C24084D}" type="parTrans" cxnId="{F7EBEEEF-F4D4-4302-9AD5-D618AAF94324}">
      <dgm:prSet/>
      <dgm:spPr/>
      <dgm:t>
        <a:bodyPr/>
        <a:lstStyle/>
        <a:p>
          <a:endParaRPr lang="en-US"/>
        </a:p>
      </dgm:t>
    </dgm:pt>
    <dgm:pt modelId="{1C443AC7-F41E-437E-808D-BDB18E267F46}" type="sibTrans" cxnId="{F7EBEEEF-F4D4-4302-9AD5-D618AAF94324}">
      <dgm:prSet/>
      <dgm:spPr/>
      <dgm:t>
        <a:bodyPr/>
        <a:lstStyle/>
        <a:p>
          <a:endParaRPr lang="en-US"/>
        </a:p>
      </dgm:t>
    </dgm:pt>
    <dgm:pt modelId="{507D3A9D-8029-4AB7-ACC3-955240818EE9}">
      <dgm:prSet/>
      <dgm:spPr/>
      <dgm:t>
        <a:bodyPr/>
        <a:lstStyle/>
        <a:p>
          <a:r>
            <a:rPr lang="en-US"/>
            <a:t>Allow</a:t>
          </a:r>
        </a:p>
      </dgm:t>
    </dgm:pt>
    <dgm:pt modelId="{FD5C3F20-FB31-42E1-B92B-1546CDA5DCD1}" type="parTrans" cxnId="{CB9EC615-28A5-4601-BBD6-EFC887107442}">
      <dgm:prSet/>
      <dgm:spPr/>
      <dgm:t>
        <a:bodyPr/>
        <a:lstStyle/>
        <a:p>
          <a:endParaRPr lang="en-US"/>
        </a:p>
      </dgm:t>
    </dgm:pt>
    <dgm:pt modelId="{D9DEADCC-A084-4570-88FF-DABDC12A9B2A}" type="sibTrans" cxnId="{CB9EC615-28A5-4601-BBD6-EFC887107442}">
      <dgm:prSet/>
      <dgm:spPr/>
      <dgm:t>
        <a:bodyPr/>
        <a:lstStyle/>
        <a:p>
          <a:endParaRPr lang="en-US"/>
        </a:p>
      </dgm:t>
    </dgm:pt>
    <dgm:pt modelId="{E910A83C-80A9-4074-9171-EA5B4AE11583}">
      <dgm:prSet custT="1"/>
      <dgm:spPr/>
      <dgm:t>
        <a:bodyPr/>
        <a:lstStyle/>
        <a:p>
          <a:pPr>
            <a:lnSpc>
              <a:spcPct val="114000"/>
            </a:lnSpc>
            <a:spcAft>
              <a:spcPts val="0"/>
            </a:spcAft>
          </a:pPr>
          <a:r>
            <a:rPr lang="en-US" sz="1800" dirty="0"/>
            <a:t>…the student to have a self-calming object or picture on hand.</a:t>
          </a:r>
        </a:p>
      </dgm:t>
    </dgm:pt>
    <dgm:pt modelId="{78384500-AF0E-465C-ADC9-10F355B02F83}" type="parTrans" cxnId="{0A843BD5-C344-402F-B4AA-44D2E0DA0338}">
      <dgm:prSet/>
      <dgm:spPr/>
      <dgm:t>
        <a:bodyPr/>
        <a:lstStyle/>
        <a:p>
          <a:endParaRPr lang="en-US"/>
        </a:p>
      </dgm:t>
    </dgm:pt>
    <dgm:pt modelId="{F8926D0A-8C37-4E0C-AF23-CC60D49C84C3}" type="sibTrans" cxnId="{0A843BD5-C344-402F-B4AA-44D2E0DA0338}">
      <dgm:prSet/>
      <dgm:spPr/>
      <dgm:t>
        <a:bodyPr/>
        <a:lstStyle/>
        <a:p>
          <a:endParaRPr lang="en-US"/>
        </a:p>
      </dgm:t>
    </dgm:pt>
    <dgm:pt modelId="{F001F95C-7DFE-4A17-A224-5ACD5F816C29}">
      <dgm:prSet/>
      <dgm:spPr/>
      <dgm:t>
        <a:bodyPr/>
        <a:lstStyle/>
        <a:p>
          <a:r>
            <a:rPr lang="en-US"/>
            <a:t>Allow</a:t>
          </a:r>
        </a:p>
      </dgm:t>
    </dgm:pt>
    <dgm:pt modelId="{B2BE58DC-EE6E-4374-A88D-41841022B0A3}" type="parTrans" cxnId="{4B41FED7-23BB-420F-8C7E-CFC03A9BEC25}">
      <dgm:prSet/>
      <dgm:spPr/>
      <dgm:t>
        <a:bodyPr/>
        <a:lstStyle/>
        <a:p>
          <a:endParaRPr lang="en-US"/>
        </a:p>
      </dgm:t>
    </dgm:pt>
    <dgm:pt modelId="{5F49A24D-0D5D-437C-90D0-A8425CD627C9}" type="sibTrans" cxnId="{4B41FED7-23BB-420F-8C7E-CFC03A9BEC25}">
      <dgm:prSet/>
      <dgm:spPr/>
      <dgm:t>
        <a:bodyPr/>
        <a:lstStyle/>
        <a:p>
          <a:endParaRPr lang="en-US"/>
        </a:p>
      </dgm:t>
    </dgm:pt>
    <dgm:pt modelId="{4A020D7C-3B62-4C3D-B96B-8BAD46F09FF0}">
      <dgm:prSet custT="1"/>
      <dgm:spPr/>
      <dgm:t>
        <a:bodyPr/>
        <a:lstStyle/>
        <a:p>
          <a:pPr>
            <a:lnSpc>
              <a:spcPct val="114000"/>
            </a:lnSpc>
            <a:spcAft>
              <a:spcPts val="0"/>
            </a:spcAft>
          </a:pPr>
          <a:r>
            <a:rPr lang="en-US" sz="1800" dirty="0"/>
            <a:t>…the student to see assigned staff mentor or go to Wellness.</a:t>
          </a:r>
        </a:p>
      </dgm:t>
    </dgm:pt>
    <dgm:pt modelId="{9ECFC881-AE96-41F7-9999-3B6E90593094}" type="parTrans" cxnId="{1AB5AB01-F02A-4361-9C4E-40CF3AA0CE05}">
      <dgm:prSet/>
      <dgm:spPr/>
      <dgm:t>
        <a:bodyPr/>
        <a:lstStyle/>
        <a:p>
          <a:endParaRPr lang="en-US"/>
        </a:p>
      </dgm:t>
    </dgm:pt>
    <dgm:pt modelId="{B9B0D33D-BD57-46CC-96A5-23024D3D19B2}" type="sibTrans" cxnId="{1AB5AB01-F02A-4361-9C4E-40CF3AA0CE05}">
      <dgm:prSet/>
      <dgm:spPr/>
      <dgm:t>
        <a:bodyPr/>
        <a:lstStyle/>
        <a:p>
          <a:endParaRPr lang="en-US"/>
        </a:p>
      </dgm:t>
    </dgm:pt>
    <dgm:pt modelId="{9C13CE04-495F-4272-B78A-F8BB0CD582DC}" type="pres">
      <dgm:prSet presAssocID="{54FABDEC-E5F9-432A-B15A-EE5C56B67E5F}" presName="Name0" presStyleCnt="0">
        <dgm:presLayoutVars>
          <dgm:dir/>
          <dgm:animLvl val="lvl"/>
          <dgm:resizeHandles val="exact"/>
        </dgm:presLayoutVars>
      </dgm:prSet>
      <dgm:spPr/>
    </dgm:pt>
    <dgm:pt modelId="{7C8B48E9-C890-4E88-9CDA-EF3A31846E7C}" type="pres">
      <dgm:prSet presAssocID="{B232DB86-52C0-4319-B471-13B8DDDFFB15}" presName="composite" presStyleCnt="0"/>
      <dgm:spPr/>
    </dgm:pt>
    <dgm:pt modelId="{E76745AA-A03F-4581-AFD6-60515D7A7F2B}" type="pres">
      <dgm:prSet presAssocID="{B232DB86-52C0-4319-B471-13B8DDDFFB15}" presName="parTx" presStyleLbl="alignNode1" presStyleIdx="0" presStyleCnt="3">
        <dgm:presLayoutVars>
          <dgm:chMax val="0"/>
          <dgm:chPref val="0"/>
        </dgm:presLayoutVars>
      </dgm:prSet>
      <dgm:spPr/>
    </dgm:pt>
    <dgm:pt modelId="{74FCBA04-CF82-40F9-A44A-E8340542B3BF}" type="pres">
      <dgm:prSet presAssocID="{B232DB86-52C0-4319-B471-13B8DDDFFB15}" presName="desTx" presStyleLbl="alignAccFollowNode1" presStyleIdx="0" presStyleCnt="3">
        <dgm:presLayoutVars/>
      </dgm:prSet>
      <dgm:spPr/>
    </dgm:pt>
    <dgm:pt modelId="{F6D4CF9F-33BB-4025-8841-7C565A7286A9}" type="pres">
      <dgm:prSet presAssocID="{CF45AC5C-2FCA-4592-B87C-D54DC9AAE4B7}" presName="space" presStyleCnt="0"/>
      <dgm:spPr/>
    </dgm:pt>
    <dgm:pt modelId="{0FA66B2F-A985-455F-A239-C2715FA3872F}" type="pres">
      <dgm:prSet presAssocID="{507D3A9D-8029-4AB7-ACC3-955240818EE9}" presName="composite" presStyleCnt="0"/>
      <dgm:spPr/>
    </dgm:pt>
    <dgm:pt modelId="{0DF7568A-9619-460B-B42C-8818F7818C79}" type="pres">
      <dgm:prSet presAssocID="{507D3A9D-8029-4AB7-ACC3-955240818EE9}" presName="parTx" presStyleLbl="alignNode1" presStyleIdx="1" presStyleCnt="3">
        <dgm:presLayoutVars>
          <dgm:chMax val="0"/>
          <dgm:chPref val="0"/>
        </dgm:presLayoutVars>
      </dgm:prSet>
      <dgm:spPr/>
    </dgm:pt>
    <dgm:pt modelId="{232C8F3A-114E-4E05-8AC9-4C317A663963}" type="pres">
      <dgm:prSet presAssocID="{507D3A9D-8029-4AB7-ACC3-955240818EE9}" presName="desTx" presStyleLbl="alignAccFollowNode1" presStyleIdx="1" presStyleCnt="3">
        <dgm:presLayoutVars/>
      </dgm:prSet>
      <dgm:spPr/>
    </dgm:pt>
    <dgm:pt modelId="{E30E8174-52D6-4B3E-A16E-ABC2367F1489}" type="pres">
      <dgm:prSet presAssocID="{D9DEADCC-A084-4570-88FF-DABDC12A9B2A}" presName="space" presStyleCnt="0"/>
      <dgm:spPr/>
    </dgm:pt>
    <dgm:pt modelId="{E5319C93-97A5-443E-9605-5EB680CCAD5E}" type="pres">
      <dgm:prSet presAssocID="{F001F95C-7DFE-4A17-A224-5ACD5F816C29}" presName="composite" presStyleCnt="0"/>
      <dgm:spPr/>
    </dgm:pt>
    <dgm:pt modelId="{317D7660-1252-4ADC-9CA0-AF40E579C9BC}" type="pres">
      <dgm:prSet presAssocID="{F001F95C-7DFE-4A17-A224-5ACD5F816C29}" presName="parTx" presStyleLbl="alignNode1" presStyleIdx="2" presStyleCnt="3">
        <dgm:presLayoutVars>
          <dgm:chMax val="0"/>
          <dgm:chPref val="0"/>
        </dgm:presLayoutVars>
      </dgm:prSet>
      <dgm:spPr/>
    </dgm:pt>
    <dgm:pt modelId="{0B144CF6-166D-41F3-93A9-C595F44939B7}" type="pres">
      <dgm:prSet presAssocID="{F001F95C-7DFE-4A17-A224-5ACD5F816C29}" presName="desTx" presStyleLbl="alignAccFollowNode1" presStyleIdx="2" presStyleCnt="3">
        <dgm:presLayoutVars/>
      </dgm:prSet>
      <dgm:spPr/>
    </dgm:pt>
  </dgm:ptLst>
  <dgm:cxnLst>
    <dgm:cxn modelId="{1AB5AB01-F02A-4361-9C4E-40CF3AA0CE05}" srcId="{F001F95C-7DFE-4A17-A224-5ACD5F816C29}" destId="{4A020D7C-3B62-4C3D-B96B-8BAD46F09FF0}" srcOrd="0" destOrd="0" parTransId="{9ECFC881-AE96-41F7-9999-3B6E90593094}" sibTransId="{B9B0D33D-BD57-46CC-96A5-23024D3D19B2}"/>
    <dgm:cxn modelId="{66D0C702-5E91-44D6-AF56-1CD10F99A980}" srcId="{54FABDEC-E5F9-432A-B15A-EE5C56B67E5F}" destId="{B232DB86-52C0-4319-B471-13B8DDDFFB15}" srcOrd="0" destOrd="0" parTransId="{46DCB54D-2E77-4C30-8F72-1CA8FE8FB875}" sibTransId="{CF45AC5C-2FCA-4592-B87C-D54DC9AAE4B7}"/>
    <dgm:cxn modelId="{FCE5D90A-8D1C-4725-AD24-EFD4BE960CC9}" type="presOf" srcId="{B232DB86-52C0-4319-B471-13B8DDDFFB15}" destId="{E76745AA-A03F-4581-AFD6-60515D7A7F2B}" srcOrd="0" destOrd="0" presId="urn:microsoft.com/office/officeart/2016/7/layout/HorizontalActionList"/>
    <dgm:cxn modelId="{CB9EC615-28A5-4601-BBD6-EFC887107442}" srcId="{54FABDEC-E5F9-432A-B15A-EE5C56B67E5F}" destId="{507D3A9D-8029-4AB7-ACC3-955240818EE9}" srcOrd="1" destOrd="0" parTransId="{FD5C3F20-FB31-42E1-B92B-1546CDA5DCD1}" sibTransId="{D9DEADCC-A084-4570-88FF-DABDC12A9B2A}"/>
    <dgm:cxn modelId="{39FD7F5F-D295-4C3E-B7E8-5EAD568D3B98}" type="presOf" srcId="{507D3A9D-8029-4AB7-ACC3-955240818EE9}" destId="{0DF7568A-9619-460B-B42C-8818F7818C79}" srcOrd="0" destOrd="0" presId="urn:microsoft.com/office/officeart/2016/7/layout/HorizontalActionList"/>
    <dgm:cxn modelId="{9A6C7177-1F75-4C67-A625-73B18BDBD789}" type="presOf" srcId="{E910A83C-80A9-4074-9171-EA5B4AE11583}" destId="{232C8F3A-114E-4E05-8AC9-4C317A663963}" srcOrd="0" destOrd="0" presId="urn:microsoft.com/office/officeart/2016/7/layout/HorizontalActionList"/>
    <dgm:cxn modelId="{5830EA83-BE52-4232-B122-585F27942F66}" type="presOf" srcId="{228DA42E-57C7-496C-BC93-F7AA31F6F9E4}" destId="{74FCBA04-CF82-40F9-A44A-E8340542B3BF}" srcOrd="0" destOrd="0" presId="urn:microsoft.com/office/officeart/2016/7/layout/HorizontalActionList"/>
    <dgm:cxn modelId="{C7944494-DD97-4B4A-A5CE-E5541CCBA298}" type="presOf" srcId="{54FABDEC-E5F9-432A-B15A-EE5C56B67E5F}" destId="{9C13CE04-495F-4272-B78A-F8BB0CD582DC}" srcOrd="0" destOrd="0" presId="urn:microsoft.com/office/officeart/2016/7/layout/HorizontalActionList"/>
    <dgm:cxn modelId="{51839BA0-D06C-449A-8C85-E7D0751EAA11}" type="presOf" srcId="{4A020D7C-3B62-4C3D-B96B-8BAD46F09FF0}" destId="{0B144CF6-166D-41F3-93A9-C595F44939B7}" srcOrd="0" destOrd="0" presId="urn:microsoft.com/office/officeart/2016/7/layout/HorizontalActionList"/>
    <dgm:cxn modelId="{0A843BD5-C344-402F-B4AA-44D2E0DA0338}" srcId="{507D3A9D-8029-4AB7-ACC3-955240818EE9}" destId="{E910A83C-80A9-4074-9171-EA5B4AE11583}" srcOrd="0" destOrd="0" parTransId="{78384500-AF0E-465C-ADC9-10F355B02F83}" sibTransId="{F8926D0A-8C37-4E0C-AF23-CC60D49C84C3}"/>
    <dgm:cxn modelId="{4B41FED7-23BB-420F-8C7E-CFC03A9BEC25}" srcId="{54FABDEC-E5F9-432A-B15A-EE5C56B67E5F}" destId="{F001F95C-7DFE-4A17-A224-5ACD5F816C29}" srcOrd="2" destOrd="0" parTransId="{B2BE58DC-EE6E-4374-A88D-41841022B0A3}" sibTransId="{5F49A24D-0D5D-437C-90D0-A8425CD627C9}"/>
    <dgm:cxn modelId="{992F4EE6-21A8-4A8A-8339-B61CBF013C02}" type="presOf" srcId="{F001F95C-7DFE-4A17-A224-5ACD5F816C29}" destId="{317D7660-1252-4ADC-9CA0-AF40E579C9BC}" srcOrd="0" destOrd="0" presId="urn:microsoft.com/office/officeart/2016/7/layout/HorizontalActionList"/>
    <dgm:cxn modelId="{F7EBEEEF-F4D4-4302-9AD5-D618AAF94324}" srcId="{B232DB86-52C0-4319-B471-13B8DDDFFB15}" destId="{228DA42E-57C7-496C-BC93-F7AA31F6F9E4}" srcOrd="0" destOrd="0" parTransId="{E43F79B7-8095-43A2-ADE2-8CC02C24084D}" sibTransId="{1C443AC7-F41E-437E-808D-BDB18E267F46}"/>
    <dgm:cxn modelId="{A1D7ACA8-4BE5-456A-A13E-FE83EC6B0BEA}" type="presParOf" srcId="{9C13CE04-495F-4272-B78A-F8BB0CD582DC}" destId="{7C8B48E9-C890-4E88-9CDA-EF3A31846E7C}" srcOrd="0" destOrd="0" presId="urn:microsoft.com/office/officeart/2016/7/layout/HorizontalActionList"/>
    <dgm:cxn modelId="{AD5A176E-7F92-4859-B9E1-8BFAF80EC13E}" type="presParOf" srcId="{7C8B48E9-C890-4E88-9CDA-EF3A31846E7C}" destId="{E76745AA-A03F-4581-AFD6-60515D7A7F2B}" srcOrd="0" destOrd="0" presId="urn:microsoft.com/office/officeart/2016/7/layout/HorizontalActionList"/>
    <dgm:cxn modelId="{393F83EA-F74E-4217-B005-7F9F5C376A59}" type="presParOf" srcId="{7C8B48E9-C890-4E88-9CDA-EF3A31846E7C}" destId="{74FCBA04-CF82-40F9-A44A-E8340542B3BF}" srcOrd="1" destOrd="0" presId="urn:microsoft.com/office/officeart/2016/7/layout/HorizontalActionList"/>
    <dgm:cxn modelId="{BD27B514-6EA1-45F2-B5DA-4AAF6BA22FCA}" type="presParOf" srcId="{9C13CE04-495F-4272-B78A-F8BB0CD582DC}" destId="{F6D4CF9F-33BB-4025-8841-7C565A7286A9}" srcOrd="1" destOrd="0" presId="urn:microsoft.com/office/officeart/2016/7/layout/HorizontalActionList"/>
    <dgm:cxn modelId="{859A1D0E-FA92-4D3B-90D6-8B2E15157B7D}" type="presParOf" srcId="{9C13CE04-495F-4272-B78A-F8BB0CD582DC}" destId="{0FA66B2F-A985-455F-A239-C2715FA3872F}" srcOrd="2" destOrd="0" presId="urn:microsoft.com/office/officeart/2016/7/layout/HorizontalActionList"/>
    <dgm:cxn modelId="{0604840E-B704-477F-92E7-81D53BD6A1C7}" type="presParOf" srcId="{0FA66B2F-A985-455F-A239-C2715FA3872F}" destId="{0DF7568A-9619-460B-B42C-8818F7818C79}" srcOrd="0" destOrd="0" presId="urn:microsoft.com/office/officeart/2016/7/layout/HorizontalActionList"/>
    <dgm:cxn modelId="{9C46EECD-3666-4A7F-A515-6B0389150BD7}" type="presParOf" srcId="{0FA66B2F-A985-455F-A239-C2715FA3872F}" destId="{232C8F3A-114E-4E05-8AC9-4C317A663963}" srcOrd="1" destOrd="0" presId="urn:microsoft.com/office/officeart/2016/7/layout/HorizontalActionList"/>
    <dgm:cxn modelId="{35421E81-52C7-4DA8-8E45-E6B5CC10C247}" type="presParOf" srcId="{9C13CE04-495F-4272-B78A-F8BB0CD582DC}" destId="{E30E8174-52D6-4B3E-A16E-ABC2367F1489}" srcOrd="3" destOrd="0" presId="urn:microsoft.com/office/officeart/2016/7/layout/HorizontalActionList"/>
    <dgm:cxn modelId="{CFCB854F-BC80-4E79-B455-340881FF0E5D}" type="presParOf" srcId="{9C13CE04-495F-4272-B78A-F8BB0CD582DC}" destId="{E5319C93-97A5-443E-9605-5EB680CCAD5E}" srcOrd="4" destOrd="0" presId="urn:microsoft.com/office/officeart/2016/7/layout/HorizontalActionList"/>
    <dgm:cxn modelId="{53E850B5-ADCC-4DFC-93AB-5E0FD45C2356}" type="presParOf" srcId="{E5319C93-97A5-443E-9605-5EB680CCAD5E}" destId="{317D7660-1252-4ADC-9CA0-AF40E579C9BC}" srcOrd="0" destOrd="0" presId="urn:microsoft.com/office/officeart/2016/7/layout/HorizontalActionList"/>
    <dgm:cxn modelId="{17AA7BAE-4288-48B9-BA8B-2F3999C8B640}" type="presParOf" srcId="{E5319C93-97A5-443E-9605-5EB680CCAD5E}" destId="{0B144CF6-166D-41F3-93A9-C595F44939B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CCE229-7486-4D9E-B523-244D58D9EA6A}" type="doc">
      <dgm:prSet loTypeId="urn:microsoft.com/office/officeart/2016/7/layout/HorizontalActionList" loCatId="List" qsTypeId="urn:microsoft.com/office/officeart/2005/8/quickstyle/simple2" qsCatId="simple" csTypeId="urn:microsoft.com/office/officeart/2005/8/colors/colorful2" csCatId="colorful" phldr="1"/>
      <dgm:spPr/>
      <dgm:t>
        <a:bodyPr/>
        <a:lstStyle/>
        <a:p>
          <a:endParaRPr lang="en-US"/>
        </a:p>
      </dgm:t>
    </dgm:pt>
    <dgm:pt modelId="{3927A117-0A36-4401-ADD8-1A02A8615F4A}">
      <dgm:prSet/>
      <dgm:spPr>
        <a:solidFill>
          <a:srgbClr val="00B050"/>
        </a:solidFill>
      </dgm:spPr>
      <dgm:t>
        <a:bodyPr/>
        <a:lstStyle/>
        <a:p>
          <a:r>
            <a:rPr lang="en-US"/>
            <a:t>Allow</a:t>
          </a:r>
        </a:p>
      </dgm:t>
    </dgm:pt>
    <dgm:pt modelId="{7B43303D-D824-428A-B5D6-D0265E787A75}" type="parTrans" cxnId="{985EB871-C3E9-452A-9333-B01FE9AC8072}">
      <dgm:prSet/>
      <dgm:spPr/>
      <dgm:t>
        <a:bodyPr/>
        <a:lstStyle/>
        <a:p>
          <a:endParaRPr lang="en-US"/>
        </a:p>
      </dgm:t>
    </dgm:pt>
    <dgm:pt modelId="{BA95CD01-AC01-4B3E-8529-4C43009F7258}" type="sibTrans" cxnId="{985EB871-C3E9-452A-9333-B01FE9AC8072}">
      <dgm:prSet/>
      <dgm:spPr/>
      <dgm:t>
        <a:bodyPr/>
        <a:lstStyle/>
        <a:p>
          <a:endParaRPr lang="en-US"/>
        </a:p>
      </dgm:t>
    </dgm:pt>
    <dgm:pt modelId="{3F00C6CD-871B-4309-B344-0B927BF84D1C}">
      <dgm:prSet/>
      <dgm:spPr>
        <a:solidFill>
          <a:schemeClr val="accent6">
            <a:lumMod val="20000"/>
            <a:lumOff val="80000"/>
            <a:alpha val="90000"/>
          </a:schemeClr>
        </a:solidFill>
      </dgm:spPr>
      <dgm:t>
        <a:bodyPr/>
        <a:lstStyle/>
        <a:p>
          <a:pPr>
            <a:lnSpc>
              <a:spcPct val="114000"/>
            </a:lnSpc>
            <a:spcAft>
              <a:spcPts val="0"/>
            </a:spcAft>
          </a:pPr>
          <a:r>
            <a:rPr lang="en-US" dirty="0"/>
            <a:t>…student to sit in classroom where they are the most comfortable.</a:t>
          </a:r>
        </a:p>
      </dgm:t>
    </dgm:pt>
    <dgm:pt modelId="{384C16EC-E8DB-4579-B9D5-2D326755CB46}" type="parTrans" cxnId="{7425B682-5813-4258-AB86-61205298EABD}">
      <dgm:prSet/>
      <dgm:spPr/>
      <dgm:t>
        <a:bodyPr/>
        <a:lstStyle/>
        <a:p>
          <a:endParaRPr lang="en-US"/>
        </a:p>
      </dgm:t>
    </dgm:pt>
    <dgm:pt modelId="{D30E0D91-D5EC-48D5-B617-271F875540B7}" type="sibTrans" cxnId="{7425B682-5813-4258-AB86-61205298EABD}">
      <dgm:prSet/>
      <dgm:spPr/>
      <dgm:t>
        <a:bodyPr/>
        <a:lstStyle/>
        <a:p>
          <a:endParaRPr lang="en-US"/>
        </a:p>
      </dgm:t>
    </dgm:pt>
    <dgm:pt modelId="{A4D6E977-11AE-447F-91D1-ABBF096782B9}">
      <dgm:prSet/>
      <dgm:spPr>
        <a:solidFill>
          <a:schemeClr val="accent6">
            <a:lumMod val="75000"/>
          </a:schemeClr>
        </a:solidFill>
        <a:ln>
          <a:solidFill>
            <a:srgbClr val="00B050"/>
          </a:solidFill>
        </a:ln>
      </dgm:spPr>
      <dgm:t>
        <a:bodyPr/>
        <a:lstStyle/>
        <a:p>
          <a:r>
            <a:rPr lang="en-US"/>
            <a:t>Allow</a:t>
          </a:r>
        </a:p>
      </dgm:t>
    </dgm:pt>
    <dgm:pt modelId="{BA550CCF-3CAC-42E1-8803-3B3D5DE49E10}" type="parTrans" cxnId="{1DE88141-314C-4F19-ACF6-9616331D0EA5}">
      <dgm:prSet/>
      <dgm:spPr/>
      <dgm:t>
        <a:bodyPr/>
        <a:lstStyle/>
        <a:p>
          <a:endParaRPr lang="en-US"/>
        </a:p>
      </dgm:t>
    </dgm:pt>
    <dgm:pt modelId="{5310B2C1-BA14-4FA3-A854-7906D85E1DDC}" type="sibTrans" cxnId="{1DE88141-314C-4F19-ACF6-9616331D0EA5}">
      <dgm:prSet/>
      <dgm:spPr/>
      <dgm:t>
        <a:bodyPr/>
        <a:lstStyle/>
        <a:p>
          <a:endParaRPr lang="en-US"/>
        </a:p>
      </dgm:t>
    </dgm:pt>
    <dgm:pt modelId="{4175FF48-9083-4860-966A-3240C8A8B3E0}">
      <dgm:prSet/>
      <dgm:spPr>
        <a:solidFill>
          <a:schemeClr val="accent6">
            <a:lumMod val="40000"/>
            <a:lumOff val="60000"/>
            <a:alpha val="90000"/>
          </a:schemeClr>
        </a:solidFill>
      </dgm:spPr>
      <dgm:t>
        <a:bodyPr/>
        <a:lstStyle/>
        <a:p>
          <a:pPr>
            <a:lnSpc>
              <a:spcPct val="114000"/>
            </a:lnSpc>
            <a:spcAft>
              <a:spcPts val="0"/>
            </a:spcAft>
          </a:pPr>
          <a:r>
            <a:rPr lang="en-US" dirty="0"/>
            <a:t>…student to sit near an exit or back or the room during large meetings such as assemblies.</a:t>
          </a:r>
        </a:p>
      </dgm:t>
    </dgm:pt>
    <dgm:pt modelId="{553E6380-1B9B-4E6F-B067-30123D3BB622}" type="parTrans" cxnId="{9C4768F0-B266-4EA7-AE53-1442E303AD8E}">
      <dgm:prSet/>
      <dgm:spPr/>
      <dgm:t>
        <a:bodyPr/>
        <a:lstStyle/>
        <a:p>
          <a:endParaRPr lang="en-US"/>
        </a:p>
      </dgm:t>
    </dgm:pt>
    <dgm:pt modelId="{A209E491-AFCC-4EA8-9919-B69CE2898E5C}" type="sibTrans" cxnId="{9C4768F0-B266-4EA7-AE53-1442E303AD8E}">
      <dgm:prSet/>
      <dgm:spPr/>
      <dgm:t>
        <a:bodyPr/>
        <a:lstStyle/>
        <a:p>
          <a:endParaRPr lang="en-US"/>
        </a:p>
      </dgm:t>
    </dgm:pt>
    <dgm:pt modelId="{4534E8D8-5A2C-4980-922D-67027888650F}">
      <dgm:prSet/>
      <dgm:spPr>
        <a:solidFill>
          <a:schemeClr val="accent6">
            <a:lumMod val="40000"/>
            <a:lumOff val="60000"/>
            <a:alpha val="90000"/>
          </a:schemeClr>
        </a:solidFill>
      </dgm:spPr>
      <dgm:t>
        <a:bodyPr/>
        <a:lstStyle/>
        <a:p>
          <a:pPr>
            <a:lnSpc>
              <a:spcPct val="114000"/>
            </a:lnSpc>
            <a:spcAft>
              <a:spcPts val="0"/>
            </a:spcAft>
          </a:pPr>
          <a:r>
            <a:rPr lang="en-US" dirty="0"/>
            <a:t>Allow student to leave the assembly to go to a designated area for a break.</a:t>
          </a:r>
        </a:p>
      </dgm:t>
    </dgm:pt>
    <dgm:pt modelId="{286A6894-8040-4ABC-A5EB-FEB258CAF28E}" type="parTrans" cxnId="{C2875B87-9B82-4775-BC7D-8D80DF847573}">
      <dgm:prSet/>
      <dgm:spPr/>
      <dgm:t>
        <a:bodyPr/>
        <a:lstStyle/>
        <a:p>
          <a:endParaRPr lang="en-US"/>
        </a:p>
      </dgm:t>
    </dgm:pt>
    <dgm:pt modelId="{CC3F85D2-2193-4D25-B926-BD5A369997A4}" type="sibTrans" cxnId="{C2875B87-9B82-4775-BC7D-8D80DF847573}">
      <dgm:prSet/>
      <dgm:spPr/>
      <dgm:t>
        <a:bodyPr/>
        <a:lstStyle/>
        <a:p>
          <a:endParaRPr lang="en-US"/>
        </a:p>
      </dgm:t>
    </dgm:pt>
    <dgm:pt modelId="{FB8A9B29-7561-4878-B394-469BC2F1C1B5}">
      <dgm:prSet/>
      <dgm:spPr>
        <a:solidFill>
          <a:schemeClr val="accent6">
            <a:lumMod val="50000"/>
          </a:schemeClr>
        </a:solidFill>
      </dgm:spPr>
      <dgm:t>
        <a:bodyPr/>
        <a:lstStyle/>
        <a:p>
          <a:r>
            <a:rPr lang="en-US"/>
            <a:t>Pair</a:t>
          </a:r>
        </a:p>
      </dgm:t>
    </dgm:pt>
    <dgm:pt modelId="{7719CE8E-1BDE-4C91-944E-458B28542DEE}" type="parTrans" cxnId="{9DB469E6-97DA-41FC-B53E-B6FB7DA643D6}">
      <dgm:prSet/>
      <dgm:spPr/>
      <dgm:t>
        <a:bodyPr/>
        <a:lstStyle/>
        <a:p>
          <a:endParaRPr lang="en-US"/>
        </a:p>
      </dgm:t>
    </dgm:pt>
    <dgm:pt modelId="{FC0D6D48-F981-4CF3-954E-3487F7199BCF}" type="sibTrans" cxnId="{9DB469E6-97DA-41FC-B53E-B6FB7DA643D6}">
      <dgm:prSet/>
      <dgm:spPr/>
      <dgm:t>
        <a:bodyPr/>
        <a:lstStyle/>
        <a:p>
          <a:endParaRPr lang="en-US"/>
        </a:p>
      </dgm:t>
    </dgm:pt>
    <dgm:pt modelId="{A320BB78-5CC8-4B40-8834-B25E337E6FFB}">
      <dgm:prSet/>
      <dgm:spPr/>
      <dgm:t>
        <a:bodyPr/>
        <a:lstStyle/>
        <a:p>
          <a:pPr>
            <a:lnSpc>
              <a:spcPct val="114000"/>
            </a:lnSpc>
            <a:spcAft>
              <a:spcPts val="0"/>
            </a:spcAft>
          </a:pPr>
          <a:r>
            <a:rPr lang="en-US" dirty="0"/>
            <a:t>…with student buddy during group activities.</a:t>
          </a:r>
        </a:p>
      </dgm:t>
    </dgm:pt>
    <dgm:pt modelId="{490E23D3-ECDF-4AE7-B218-B96753B9D895}" type="parTrans" cxnId="{57C3008D-F640-408A-BEB6-5D6A39685F93}">
      <dgm:prSet/>
      <dgm:spPr/>
      <dgm:t>
        <a:bodyPr/>
        <a:lstStyle/>
        <a:p>
          <a:endParaRPr lang="en-US"/>
        </a:p>
      </dgm:t>
    </dgm:pt>
    <dgm:pt modelId="{170CA98F-6884-4503-B694-53CCB5AD8B07}" type="sibTrans" cxnId="{57C3008D-F640-408A-BEB6-5D6A39685F93}">
      <dgm:prSet/>
      <dgm:spPr/>
      <dgm:t>
        <a:bodyPr/>
        <a:lstStyle/>
        <a:p>
          <a:endParaRPr lang="en-US"/>
        </a:p>
      </dgm:t>
    </dgm:pt>
    <dgm:pt modelId="{10817E34-021D-4CA5-838B-EEF2D7F34D02}">
      <dgm:prSet/>
      <dgm:spPr>
        <a:solidFill>
          <a:srgbClr val="00CC66"/>
        </a:solidFill>
        <a:ln>
          <a:solidFill>
            <a:srgbClr val="00B050"/>
          </a:solidFill>
        </a:ln>
      </dgm:spPr>
      <dgm:t>
        <a:bodyPr/>
        <a:lstStyle/>
        <a:p>
          <a:r>
            <a:rPr lang="en-US"/>
            <a:t>Allow</a:t>
          </a:r>
        </a:p>
      </dgm:t>
    </dgm:pt>
    <dgm:pt modelId="{FFD871B7-A4D3-4504-A6B4-2133522A966E}" type="parTrans" cxnId="{0F16024D-4A80-4E33-AD6E-ECAEE4A0F209}">
      <dgm:prSet/>
      <dgm:spPr/>
      <dgm:t>
        <a:bodyPr/>
        <a:lstStyle/>
        <a:p>
          <a:endParaRPr lang="en-US"/>
        </a:p>
      </dgm:t>
    </dgm:pt>
    <dgm:pt modelId="{8E957EC1-D3E5-4FB0-AC17-E9A7D46474DC}" type="sibTrans" cxnId="{0F16024D-4A80-4E33-AD6E-ECAEE4A0F209}">
      <dgm:prSet/>
      <dgm:spPr/>
      <dgm:t>
        <a:bodyPr/>
        <a:lstStyle/>
        <a:p>
          <a:endParaRPr lang="en-US"/>
        </a:p>
      </dgm:t>
    </dgm:pt>
    <dgm:pt modelId="{00A9C888-F07C-4F6A-B963-0907BF60B46B}">
      <dgm:prSet/>
      <dgm:spPr>
        <a:solidFill>
          <a:srgbClr val="CDFFE4">
            <a:alpha val="89804"/>
          </a:srgbClr>
        </a:solidFill>
      </dgm:spPr>
      <dgm:t>
        <a:bodyPr/>
        <a:lstStyle/>
        <a:p>
          <a:pPr>
            <a:lnSpc>
              <a:spcPct val="114000"/>
            </a:lnSpc>
            <a:spcAft>
              <a:spcPts val="0"/>
            </a:spcAft>
          </a:pPr>
          <a:r>
            <a:rPr lang="en-US" dirty="0"/>
            <a:t>…student to leave each class a few minutes early to arrive at next location before the bell rings.</a:t>
          </a:r>
        </a:p>
      </dgm:t>
    </dgm:pt>
    <dgm:pt modelId="{D0B7B5A9-14EB-40D9-889A-BAFFA82F9781}" type="parTrans" cxnId="{8EF5656B-27A7-4E79-BA2F-E9B4FCBC68F4}">
      <dgm:prSet/>
      <dgm:spPr/>
      <dgm:t>
        <a:bodyPr/>
        <a:lstStyle/>
        <a:p>
          <a:endParaRPr lang="en-US"/>
        </a:p>
      </dgm:t>
    </dgm:pt>
    <dgm:pt modelId="{B2CF2A8C-CE13-46A0-808F-4A7C3F47B697}" type="sibTrans" cxnId="{8EF5656B-27A7-4E79-BA2F-E9B4FCBC68F4}">
      <dgm:prSet/>
      <dgm:spPr/>
      <dgm:t>
        <a:bodyPr/>
        <a:lstStyle/>
        <a:p>
          <a:endParaRPr lang="en-US"/>
        </a:p>
      </dgm:t>
    </dgm:pt>
    <dgm:pt modelId="{DC7C269F-D52E-42CD-B3A0-256802F253BA}" type="pres">
      <dgm:prSet presAssocID="{82CCE229-7486-4D9E-B523-244D58D9EA6A}" presName="Name0" presStyleCnt="0">
        <dgm:presLayoutVars>
          <dgm:dir/>
          <dgm:animLvl val="lvl"/>
          <dgm:resizeHandles val="exact"/>
        </dgm:presLayoutVars>
      </dgm:prSet>
      <dgm:spPr/>
    </dgm:pt>
    <dgm:pt modelId="{CF987DA0-3F3E-4E96-9D68-7F2E6A0F73AB}" type="pres">
      <dgm:prSet presAssocID="{3927A117-0A36-4401-ADD8-1A02A8615F4A}" presName="composite" presStyleCnt="0"/>
      <dgm:spPr/>
    </dgm:pt>
    <dgm:pt modelId="{B9237590-8F23-466D-8C3B-5B4B4D83196F}" type="pres">
      <dgm:prSet presAssocID="{3927A117-0A36-4401-ADD8-1A02A8615F4A}" presName="parTx" presStyleLbl="alignNode1" presStyleIdx="0" presStyleCnt="4">
        <dgm:presLayoutVars>
          <dgm:chMax val="0"/>
          <dgm:chPref val="0"/>
        </dgm:presLayoutVars>
      </dgm:prSet>
      <dgm:spPr/>
    </dgm:pt>
    <dgm:pt modelId="{F098EB30-8F96-4CFC-9123-BACDC5970866}" type="pres">
      <dgm:prSet presAssocID="{3927A117-0A36-4401-ADD8-1A02A8615F4A}" presName="desTx" presStyleLbl="alignAccFollowNode1" presStyleIdx="0" presStyleCnt="4">
        <dgm:presLayoutVars/>
      </dgm:prSet>
      <dgm:spPr/>
    </dgm:pt>
    <dgm:pt modelId="{99EF0B57-2AFF-475E-B006-C5F139A2ECAD}" type="pres">
      <dgm:prSet presAssocID="{BA95CD01-AC01-4B3E-8529-4C43009F7258}" presName="space" presStyleCnt="0"/>
      <dgm:spPr/>
    </dgm:pt>
    <dgm:pt modelId="{CBAC4615-696F-429B-96D0-E2BC9462C763}" type="pres">
      <dgm:prSet presAssocID="{A4D6E977-11AE-447F-91D1-ABBF096782B9}" presName="composite" presStyleCnt="0"/>
      <dgm:spPr/>
    </dgm:pt>
    <dgm:pt modelId="{8BCC325C-208D-4B3E-B99B-0623A6BEBA5D}" type="pres">
      <dgm:prSet presAssocID="{A4D6E977-11AE-447F-91D1-ABBF096782B9}" presName="parTx" presStyleLbl="alignNode1" presStyleIdx="1" presStyleCnt="4">
        <dgm:presLayoutVars>
          <dgm:chMax val="0"/>
          <dgm:chPref val="0"/>
        </dgm:presLayoutVars>
      </dgm:prSet>
      <dgm:spPr/>
    </dgm:pt>
    <dgm:pt modelId="{779D21CF-4926-4A96-A18A-89451C45324F}" type="pres">
      <dgm:prSet presAssocID="{A4D6E977-11AE-447F-91D1-ABBF096782B9}" presName="desTx" presStyleLbl="alignAccFollowNode1" presStyleIdx="1" presStyleCnt="4">
        <dgm:presLayoutVars/>
      </dgm:prSet>
      <dgm:spPr/>
    </dgm:pt>
    <dgm:pt modelId="{0F09CC4B-F535-4C41-848E-E91E22781BD4}" type="pres">
      <dgm:prSet presAssocID="{5310B2C1-BA14-4FA3-A854-7906D85E1DDC}" presName="space" presStyleCnt="0"/>
      <dgm:spPr/>
    </dgm:pt>
    <dgm:pt modelId="{536524DC-8C10-482D-B60D-0E22B8ED1682}" type="pres">
      <dgm:prSet presAssocID="{FB8A9B29-7561-4878-B394-469BC2F1C1B5}" presName="composite" presStyleCnt="0"/>
      <dgm:spPr/>
    </dgm:pt>
    <dgm:pt modelId="{116E39A1-0B9C-4DBA-9FF3-82FAC3622641}" type="pres">
      <dgm:prSet presAssocID="{FB8A9B29-7561-4878-B394-469BC2F1C1B5}" presName="parTx" presStyleLbl="alignNode1" presStyleIdx="2" presStyleCnt="4">
        <dgm:presLayoutVars>
          <dgm:chMax val="0"/>
          <dgm:chPref val="0"/>
        </dgm:presLayoutVars>
      </dgm:prSet>
      <dgm:spPr/>
    </dgm:pt>
    <dgm:pt modelId="{C7B09350-C670-47AE-BBC1-4240FE5FD151}" type="pres">
      <dgm:prSet presAssocID="{FB8A9B29-7561-4878-B394-469BC2F1C1B5}" presName="desTx" presStyleLbl="alignAccFollowNode1" presStyleIdx="2" presStyleCnt="4">
        <dgm:presLayoutVars/>
      </dgm:prSet>
      <dgm:spPr/>
    </dgm:pt>
    <dgm:pt modelId="{F0AE9DC2-156F-4FA3-9063-EE49FA6C509F}" type="pres">
      <dgm:prSet presAssocID="{FC0D6D48-F981-4CF3-954E-3487F7199BCF}" presName="space" presStyleCnt="0"/>
      <dgm:spPr/>
    </dgm:pt>
    <dgm:pt modelId="{9DFB3A53-E8E6-4967-B9AB-B2F658FF49B6}" type="pres">
      <dgm:prSet presAssocID="{10817E34-021D-4CA5-838B-EEF2D7F34D02}" presName="composite" presStyleCnt="0"/>
      <dgm:spPr/>
    </dgm:pt>
    <dgm:pt modelId="{1878ACE5-35B1-4E69-8BE8-67ED37FE9F8C}" type="pres">
      <dgm:prSet presAssocID="{10817E34-021D-4CA5-838B-EEF2D7F34D02}" presName="parTx" presStyleLbl="alignNode1" presStyleIdx="3" presStyleCnt="4">
        <dgm:presLayoutVars>
          <dgm:chMax val="0"/>
          <dgm:chPref val="0"/>
        </dgm:presLayoutVars>
      </dgm:prSet>
      <dgm:spPr/>
    </dgm:pt>
    <dgm:pt modelId="{880FE5E1-6294-4C19-BECC-427582ECAE03}" type="pres">
      <dgm:prSet presAssocID="{10817E34-021D-4CA5-838B-EEF2D7F34D02}" presName="desTx" presStyleLbl="alignAccFollowNode1" presStyleIdx="3" presStyleCnt="4">
        <dgm:presLayoutVars/>
      </dgm:prSet>
      <dgm:spPr/>
    </dgm:pt>
  </dgm:ptLst>
  <dgm:cxnLst>
    <dgm:cxn modelId="{414BF624-0BCB-4A07-B7C9-5BC5F3B5E411}" type="presOf" srcId="{4175FF48-9083-4860-966A-3240C8A8B3E0}" destId="{779D21CF-4926-4A96-A18A-89451C45324F}" srcOrd="0" destOrd="0" presId="urn:microsoft.com/office/officeart/2016/7/layout/HorizontalActionList"/>
    <dgm:cxn modelId="{687F0B2C-174C-486F-91A9-3249E266E9C4}" type="presOf" srcId="{82CCE229-7486-4D9E-B523-244D58D9EA6A}" destId="{DC7C269F-D52E-42CD-B3A0-256802F253BA}" srcOrd="0" destOrd="0" presId="urn:microsoft.com/office/officeart/2016/7/layout/HorizontalActionList"/>
    <dgm:cxn modelId="{1DE88141-314C-4F19-ACF6-9616331D0EA5}" srcId="{82CCE229-7486-4D9E-B523-244D58D9EA6A}" destId="{A4D6E977-11AE-447F-91D1-ABBF096782B9}" srcOrd="1" destOrd="0" parTransId="{BA550CCF-3CAC-42E1-8803-3B3D5DE49E10}" sibTransId="{5310B2C1-BA14-4FA3-A854-7906D85E1DDC}"/>
    <dgm:cxn modelId="{56CCE561-B902-4196-96EB-95CE5CF498A0}" type="presOf" srcId="{00A9C888-F07C-4F6A-B963-0907BF60B46B}" destId="{880FE5E1-6294-4C19-BECC-427582ECAE03}" srcOrd="0" destOrd="0" presId="urn:microsoft.com/office/officeart/2016/7/layout/HorizontalActionList"/>
    <dgm:cxn modelId="{A9CB2D46-070E-4B9D-95FE-BC3F218B7099}" type="presOf" srcId="{4534E8D8-5A2C-4980-922D-67027888650F}" destId="{779D21CF-4926-4A96-A18A-89451C45324F}" srcOrd="0" destOrd="1" presId="urn:microsoft.com/office/officeart/2016/7/layout/HorizontalActionList"/>
    <dgm:cxn modelId="{256FE869-A60C-4625-9763-13A2F1FDDBDE}" type="presOf" srcId="{A4D6E977-11AE-447F-91D1-ABBF096782B9}" destId="{8BCC325C-208D-4B3E-B99B-0623A6BEBA5D}" srcOrd="0" destOrd="0" presId="urn:microsoft.com/office/officeart/2016/7/layout/HorizontalActionList"/>
    <dgm:cxn modelId="{8EF5656B-27A7-4E79-BA2F-E9B4FCBC68F4}" srcId="{10817E34-021D-4CA5-838B-EEF2D7F34D02}" destId="{00A9C888-F07C-4F6A-B963-0907BF60B46B}" srcOrd="0" destOrd="0" parTransId="{D0B7B5A9-14EB-40D9-889A-BAFFA82F9781}" sibTransId="{B2CF2A8C-CE13-46A0-808F-4A7C3F47B697}"/>
    <dgm:cxn modelId="{0F16024D-4A80-4E33-AD6E-ECAEE4A0F209}" srcId="{82CCE229-7486-4D9E-B523-244D58D9EA6A}" destId="{10817E34-021D-4CA5-838B-EEF2D7F34D02}" srcOrd="3" destOrd="0" parTransId="{FFD871B7-A4D3-4504-A6B4-2133522A966E}" sibTransId="{8E957EC1-D3E5-4FB0-AC17-E9A7D46474DC}"/>
    <dgm:cxn modelId="{985EB871-C3E9-452A-9333-B01FE9AC8072}" srcId="{82CCE229-7486-4D9E-B523-244D58D9EA6A}" destId="{3927A117-0A36-4401-ADD8-1A02A8615F4A}" srcOrd="0" destOrd="0" parTransId="{7B43303D-D824-428A-B5D6-D0265E787A75}" sibTransId="{BA95CD01-AC01-4B3E-8529-4C43009F7258}"/>
    <dgm:cxn modelId="{74E04178-A433-46FE-A032-C7CDCEA8498E}" type="presOf" srcId="{A320BB78-5CC8-4B40-8834-B25E337E6FFB}" destId="{C7B09350-C670-47AE-BBC1-4240FE5FD151}" srcOrd="0" destOrd="0" presId="urn:microsoft.com/office/officeart/2016/7/layout/HorizontalActionList"/>
    <dgm:cxn modelId="{7425B682-5813-4258-AB86-61205298EABD}" srcId="{3927A117-0A36-4401-ADD8-1A02A8615F4A}" destId="{3F00C6CD-871B-4309-B344-0B927BF84D1C}" srcOrd="0" destOrd="0" parTransId="{384C16EC-E8DB-4579-B9D5-2D326755CB46}" sibTransId="{D30E0D91-D5EC-48D5-B617-271F875540B7}"/>
    <dgm:cxn modelId="{C2875B87-9B82-4775-BC7D-8D80DF847573}" srcId="{4175FF48-9083-4860-966A-3240C8A8B3E0}" destId="{4534E8D8-5A2C-4980-922D-67027888650F}" srcOrd="0" destOrd="0" parTransId="{286A6894-8040-4ABC-A5EB-FEB258CAF28E}" sibTransId="{CC3F85D2-2193-4D25-B926-BD5A369997A4}"/>
    <dgm:cxn modelId="{57C3008D-F640-408A-BEB6-5D6A39685F93}" srcId="{FB8A9B29-7561-4878-B394-469BC2F1C1B5}" destId="{A320BB78-5CC8-4B40-8834-B25E337E6FFB}" srcOrd="0" destOrd="0" parTransId="{490E23D3-ECDF-4AE7-B218-B96753B9D895}" sibTransId="{170CA98F-6884-4503-B694-53CCB5AD8B07}"/>
    <dgm:cxn modelId="{7E128AA4-4D71-4ECA-9B7C-079168CBCCF0}" type="presOf" srcId="{10817E34-021D-4CA5-838B-EEF2D7F34D02}" destId="{1878ACE5-35B1-4E69-8BE8-67ED37FE9F8C}" srcOrd="0" destOrd="0" presId="urn:microsoft.com/office/officeart/2016/7/layout/HorizontalActionList"/>
    <dgm:cxn modelId="{C3914BD1-6F76-4C8C-81AE-9446F07A17D1}" type="presOf" srcId="{3F00C6CD-871B-4309-B344-0B927BF84D1C}" destId="{F098EB30-8F96-4CFC-9123-BACDC5970866}" srcOrd="0" destOrd="0" presId="urn:microsoft.com/office/officeart/2016/7/layout/HorizontalActionList"/>
    <dgm:cxn modelId="{9DB469E6-97DA-41FC-B53E-B6FB7DA643D6}" srcId="{82CCE229-7486-4D9E-B523-244D58D9EA6A}" destId="{FB8A9B29-7561-4878-B394-469BC2F1C1B5}" srcOrd="2" destOrd="0" parTransId="{7719CE8E-1BDE-4C91-944E-458B28542DEE}" sibTransId="{FC0D6D48-F981-4CF3-954E-3487F7199BCF}"/>
    <dgm:cxn modelId="{C90BF4EB-1A9F-446E-95CF-AC7153E4FDB4}" type="presOf" srcId="{FB8A9B29-7561-4878-B394-469BC2F1C1B5}" destId="{116E39A1-0B9C-4DBA-9FF3-82FAC3622641}" srcOrd="0" destOrd="0" presId="urn:microsoft.com/office/officeart/2016/7/layout/HorizontalActionList"/>
    <dgm:cxn modelId="{9C4768F0-B266-4EA7-AE53-1442E303AD8E}" srcId="{A4D6E977-11AE-447F-91D1-ABBF096782B9}" destId="{4175FF48-9083-4860-966A-3240C8A8B3E0}" srcOrd="0" destOrd="0" parTransId="{553E6380-1B9B-4E6F-B067-30123D3BB622}" sibTransId="{A209E491-AFCC-4EA8-9919-B69CE2898E5C}"/>
    <dgm:cxn modelId="{262EFEF0-4E69-42FA-9E2B-AC6268FDD4B3}" type="presOf" srcId="{3927A117-0A36-4401-ADD8-1A02A8615F4A}" destId="{B9237590-8F23-466D-8C3B-5B4B4D83196F}" srcOrd="0" destOrd="0" presId="urn:microsoft.com/office/officeart/2016/7/layout/HorizontalActionList"/>
    <dgm:cxn modelId="{3E8F2614-6221-48AF-BD1E-723F8ACCE36C}" type="presParOf" srcId="{DC7C269F-D52E-42CD-B3A0-256802F253BA}" destId="{CF987DA0-3F3E-4E96-9D68-7F2E6A0F73AB}" srcOrd="0" destOrd="0" presId="urn:microsoft.com/office/officeart/2016/7/layout/HorizontalActionList"/>
    <dgm:cxn modelId="{06C4846E-42E5-4443-AE9F-6950BBADD509}" type="presParOf" srcId="{CF987DA0-3F3E-4E96-9D68-7F2E6A0F73AB}" destId="{B9237590-8F23-466D-8C3B-5B4B4D83196F}" srcOrd="0" destOrd="0" presId="urn:microsoft.com/office/officeart/2016/7/layout/HorizontalActionList"/>
    <dgm:cxn modelId="{47620317-0FAA-43D7-B427-D209B004D141}" type="presParOf" srcId="{CF987DA0-3F3E-4E96-9D68-7F2E6A0F73AB}" destId="{F098EB30-8F96-4CFC-9123-BACDC5970866}" srcOrd="1" destOrd="0" presId="urn:microsoft.com/office/officeart/2016/7/layout/HorizontalActionList"/>
    <dgm:cxn modelId="{C76E59DB-D577-470B-988C-F15834100FA1}" type="presParOf" srcId="{DC7C269F-D52E-42CD-B3A0-256802F253BA}" destId="{99EF0B57-2AFF-475E-B006-C5F139A2ECAD}" srcOrd="1" destOrd="0" presId="urn:microsoft.com/office/officeart/2016/7/layout/HorizontalActionList"/>
    <dgm:cxn modelId="{78AAC2E2-488D-4A21-8DA8-A7CC172625E8}" type="presParOf" srcId="{DC7C269F-D52E-42CD-B3A0-256802F253BA}" destId="{CBAC4615-696F-429B-96D0-E2BC9462C763}" srcOrd="2" destOrd="0" presId="urn:microsoft.com/office/officeart/2016/7/layout/HorizontalActionList"/>
    <dgm:cxn modelId="{68F4A8AF-C1F8-4720-9961-F13FF07A1831}" type="presParOf" srcId="{CBAC4615-696F-429B-96D0-E2BC9462C763}" destId="{8BCC325C-208D-4B3E-B99B-0623A6BEBA5D}" srcOrd="0" destOrd="0" presId="urn:microsoft.com/office/officeart/2016/7/layout/HorizontalActionList"/>
    <dgm:cxn modelId="{2941D839-DD04-473F-ACE2-206CF86E5141}" type="presParOf" srcId="{CBAC4615-696F-429B-96D0-E2BC9462C763}" destId="{779D21CF-4926-4A96-A18A-89451C45324F}" srcOrd="1" destOrd="0" presId="urn:microsoft.com/office/officeart/2016/7/layout/HorizontalActionList"/>
    <dgm:cxn modelId="{11188F26-4CF3-49CC-AA8C-A3B329F9EBDF}" type="presParOf" srcId="{DC7C269F-D52E-42CD-B3A0-256802F253BA}" destId="{0F09CC4B-F535-4C41-848E-E91E22781BD4}" srcOrd="3" destOrd="0" presId="urn:microsoft.com/office/officeart/2016/7/layout/HorizontalActionList"/>
    <dgm:cxn modelId="{5E0F2D42-0D42-4DBC-B13B-48C4A62913E8}" type="presParOf" srcId="{DC7C269F-D52E-42CD-B3A0-256802F253BA}" destId="{536524DC-8C10-482D-B60D-0E22B8ED1682}" srcOrd="4" destOrd="0" presId="urn:microsoft.com/office/officeart/2016/7/layout/HorizontalActionList"/>
    <dgm:cxn modelId="{4756ADEF-A1CC-46E0-BF12-F15B2AC554BF}" type="presParOf" srcId="{536524DC-8C10-482D-B60D-0E22B8ED1682}" destId="{116E39A1-0B9C-4DBA-9FF3-82FAC3622641}" srcOrd="0" destOrd="0" presId="urn:microsoft.com/office/officeart/2016/7/layout/HorizontalActionList"/>
    <dgm:cxn modelId="{2378DE3D-6A14-4B73-844E-AE24F0ACA887}" type="presParOf" srcId="{536524DC-8C10-482D-B60D-0E22B8ED1682}" destId="{C7B09350-C670-47AE-BBC1-4240FE5FD151}" srcOrd="1" destOrd="0" presId="urn:microsoft.com/office/officeart/2016/7/layout/HorizontalActionList"/>
    <dgm:cxn modelId="{3E70E0BC-1FCC-4987-B4AB-85F53E143C98}" type="presParOf" srcId="{DC7C269F-D52E-42CD-B3A0-256802F253BA}" destId="{F0AE9DC2-156F-4FA3-9063-EE49FA6C509F}" srcOrd="5" destOrd="0" presId="urn:microsoft.com/office/officeart/2016/7/layout/HorizontalActionList"/>
    <dgm:cxn modelId="{FE8D0C62-6D56-4328-8E32-9520DAD93A38}" type="presParOf" srcId="{DC7C269F-D52E-42CD-B3A0-256802F253BA}" destId="{9DFB3A53-E8E6-4967-B9AB-B2F658FF49B6}" srcOrd="6" destOrd="0" presId="urn:microsoft.com/office/officeart/2016/7/layout/HorizontalActionList"/>
    <dgm:cxn modelId="{22ED4191-3B5C-4E89-85E9-93F4EF91F96D}" type="presParOf" srcId="{9DFB3A53-E8E6-4967-B9AB-B2F658FF49B6}" destId="{1878ACE5-35B1-4E69-8BE8-67ED37FE9F8C}" srcOrd="0" destOrd="0" presId="urn:microsoft.com/office/officeart/2016/7/layout/HorizontalActionList"/>
    <dgm:cxn modelId="{66B540EF-AB43-44A7-BBCF-0B9DF19171DC}" type="presParOf" srcId="{9DFB3A53-E8E6-4967-B9AB-B2F658FF49B6}" destId="{880FE5E1-6294-4C19-BECC-427582ECAE03}"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745AA-A03F-4581-AFD6-60515D7A7F2B}">
      <dsp:nvSpPr>
        <dsp:cNvPr id="0" name=""/>
        <dsp:cNvSpPr/>
      </dsp:nvSpPr>
      <dsp:spPr>
        <a:xfrm>
          <a:off x="10090" y="573485"/>
          <a:ext cx="3426543" cy="1027963"/>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44650">
            <a:lnSpc>
              <a:spcPct val="90000"/>
            </a:lnSpc>
            <a:spcBef>
              <a:spcPct val="0"/>
            </a:spcBef>
            <a:spcAft>
              <a:spcPct val="35000"/>
            </a:spcAft>
            <a:buNone/>
          </a:pPr>
          <a:r>
            <a:rPr lang="en-US" sz="3700" kern="1200"/>
            <a:t>Provide</a:t>
          </a:r>
        </a:p>
      </dsp:txBody>
      <dsp:txXfrm>
        <a:off x="10090" y="573485"/>
        <a:ext cx="3426543" cy="1027963"/>
      </dsp:txXfrm>
    </dsp:sp>
    <dsp:sp modelId="{74FCBA04-CF82-40F9-A44A-E8340542B3BF}">
      <dsp:nvSpPr>
        <dsp:cNvPr id="0" name=""/>
        <dsp:cNvSpPr/>
      </dsp:nvSpPr>
      <dsp:spPr>
        <a:xfrm>
          <a:off x="10090" y="1601448"/>
          <a:ext cx="3426543" cy="217640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dirty="0"/>
            <a:t>…breaks for the student to use self-calming or anxiety-reducing techniques taught by the CMHC.</a:t>
          </a:r>
        </a:p>
      </dsp:txBody>
      <dsp:txXfrm>
        <a:off x="10090" y="1601448"/>
        <a:ext cx="3426543" cy="2176404"/>
      </dsp:txXfrm>
    </dsp:sp>
    <dsp:sp modelId="{0DF7568A-9619-460B-B42C-8818F7818C79}">
      <dsp:nvSpPr>
        <dsp:cNvPr id="0" name=""/>
        <dsp:cNvSpPr/>
      </dsp:nvSpPr>
      <dsp:spPr>
        <a:xfrm>
          <a:off x="3544528" y="573485"/>
          <a:ext cx="3426543" cy="1027963"/>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44650">
            <a:lnSpc>
              <a:spcPct val="90000"/>
            </a:lnSpc>
            <a:spcBef>
              <a:spcPct val="0"/>
            </a:spcBef>
            <a:spcAft>
              <a:spcPct val="35000"/>
            </a:spcAft>
            <a:buNone/>
          </a:pPr>
          <a:r>
            <a:rPr lang="en-US" sz="3700" kern="1200"/>
            <a:t>Allow</a:t>
          </a:r>
        </a:p>
      </dsp:txBody>
      <dsp:txXfrm>
        <a:off x="3544528" y="573485"/>
        <a:ext cx="3426543" cy="1027963"/>
      </dsp:txXfrm>
    </dsp:sp>
    <dsp:sp modelId="{232C8F3A-114E-4E05-8AC9-4C317A663963}">
      <dsp:nvSpPr>
        <dsp:cNvPr id="0" name=""/>
        <dsp:cNvSpPr/>
      </dsp:nvSpPr>
      <dsp:spPr>
        <a:xfrm>
          <a:off x="3544528" y="1601448"/>
          <a:ext cx="3426543" cy="217640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dirty="0"/>
            <a:t>…the student to have a self-calming object or picture on hand.</a:t>
          </a:r>
        </a:p>
      </dsp:txBody>
      <dsp:txXfrm>
        <a:off x="3544528" y="1601448"/>
        <a:ext cx="3426543" cy="2176404"/>
      </dsp:txXfrm>
    </dsp:sp>
    <dsp:sp modelId="{317D7660-1252-4ADC-9CA0-AF40E579C9BC}">
      <dsp:nvSpPr>
        <dsp:cNvPr id="0" name=""/>
        <dsp:cNvSpPr/>
      </dsp:nvSpPr>
      <dsp:spPr>
        <a:xfrm>
          <a:off x="7078966" y="573485"/>
          <a:ext cx="3426543" cy="1027963"/>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73" tIns="270773" rIns="270773" bIns="270773" numCol="1" spcCol="1270" anchor="ctr" anchorCtr="0">
          <a:noAutofit/>
        </a:bodyPr>
        <a:lstStyle/>
        <a:p>
          <a:pPr marL="0" lvl="0" indent="0" algn="ctr" defTabSz="1644650">
            <a:lnSpc>
              <a:spcPct val="90000"/>
            </a:lnSpc>
            <a:spcBef>
              <a:spcPct val="0"/>
            </a:spcBef>
            <a:spcAft>
              <a:spcPct val="35000"/>
            </a:spcAft>
            <a:buNone/>
          </a:pPr>
          <a:r>
            <a:rPr lang="en-US" sz="3700" kern="1200"/>
            <a:t>Allow</a:t>
          </a:r>
        </a:p>
      </dsp:txBody>
      <dsp:txXfrm>
        <a:off x="7078966" y="573485"/>
        <a:ext cx="3426543" cy="1027963"/>
      </dsp:txXfrm>
    </dsp:sp>
    <dsp:sp modelId="{0B144CF6-166D-41F3-93A9-C595F44939B7}">
      <dsp:nvSpPr>
        <dsp:cNvPr id="0" name=""/>
        <dsp:cNvSpPr/>
      </dsp:nvSpPr>
      <dsp:spPr>
        <a:xfrm>
          <a:off x="7078966" y="1601448"/>
          <a:ext cx="3426543" cy="217640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466" tIns="338466" rIns="338466" bIns="338466" numCol="1" spcCol="1270" anchor="t" anchorCtr="0">
          <a:noAutofit/>
        </a:bodyPr>
        <a:lstStyle/>
        <a:p>
          <a:pPr marL="0" lvl="0" indent="0" algn="l" defTabSz="800100">
            <a:lnSpc>
              <a:spcPct val="114000"/>
            </a:lnSpc>
            <a:spcBef>
              <a:spcPct val="0"/>
            </a:spcBef>
            <a:spcAft>
              <a:spcPts val="0"/>
            </a:spcAft>
            <a:buNone/>
          </a:pPr>
          <a:r>
            <a:rPr lang="en-US" sz="1800" kern="1200" dirty="0"/>
            <a:t>…the student to see assigned staff mentor or go to Wellness.</a:t>
          </a:r>
        </a:p>
      </dsp:txBody>
      <dsp:txXfrm>
        <a:off x="7078966" y="1601448"/>
        <a:ext cx="3426543" cy="217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37590-8F23-466D-8C3B-5B4B4D83196F}">
      <dsp:nvSpPr>
        <dsp:cNvPr id="0" name=""/>
        <dsp:cNvSpPr/>
      </dsp:nvSpPr>
      <dsp:spPr>
        <a:xfrm>
          <a:off x="7438" y="177445"/>
          <a:ext cx="2544259" cy="763277"/>
        </a:xfrm>
        <a:prstGeom prst="rect">
          <a:avLst/>
        </a:prstGeom>
        <a:solidFill>
          <a:srgbClr val="00B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7438" y="177445"/>
        <a:ext cx="2544259" cy="763277"/>
      </dsp:txXfrm>
    </dsp:sp>
    <dsp:sp modelId="{F098EB30-8F96-4CFC-9123-BACDC5970866}">
      <dsp:nvSpPr>
        <dsp:cNvPr id="0" name=""/>
        <dsp:cNvSpPr/>
      </dsp:nvSpPr>
      <dsp:spPr>
        <a:xfrm>
          <a:off x="7438" y="940723"/>
          <a:ext cx="2544259" cy="3233168"/>
        </a:xfrm>
        <a:prstGeom prst="rect">
          <a:avLst/>
        </a:prstGeom>
        <a:solidFill>
          <a:schemeClr val="accent6">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dirty="0"/>
            <a:t>…student to sit in classroom where they are the most comfortable.</a:t>
          </a:r>
        </a:p>
      </dsp:txBody>
      <dsp:txXfrm>
        <a:off x="7438" y="940723"/>
        <a:ext cx="2544259" cy="3233168"/>
      </dsp:txXfrm>
    </dsp:sp>
    <dsp:sp modelId="{8BCC325C-208D-4B3E-B99B-0623A6BEBA5D}">
      <dsp:nvSpPr>
        <dsp:cNvPr id="0" name=""/>
        <dsp:cNvSpPr/>
      </dsp:nvSpPr>
      <dsp:spPr>
        <a:xfrm>
          <a:off x="2659592" y="177445"/>
          <a:ext cx="2544259" cy="763277"/>
        </a:xfrm>
        <a:prstGeom prst="rect">
          <a:avLst/>
        </a:prstGeom>
        <a:solidFill>
          <a:schemeClr val="accent6">
            <a:lumMod val="75000"/>
          </a:schemeClr>
        </a:solidFill>
        <a:ln w="12700" cap="flat" cmpd="sng" algn="ctr">
          <a:solidFill>
            <a:srgbClr val="00B050"/>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2659592" y="177445"/>
        <a:ext cx="2544259" cy="763277"/>
      </dsp:txXfrm>
    </dsp:sp>
    <dsp:sp modelId="{779D21CF-4926-4A96-A18A-89451C45324F}">
      <dsp:nvSpPr>
        <dsp:cNvPr id="0" name=""/>
        <dsp:cNvSpPr/>
      </dsp:nvSpPr>
      <dsp:spPr>
        <a:xfrm>
          <a:off x="2659592" y="940723"/>
          <a:ext cx="2544259" cy="3233168"/>
        </a:xfrm>
        <a:prstGeom prst="rect">
          <a:avLst/>
        </a:prstGeom>
        <a:solidFill>
          <a:schemeClr val="accent6">
            <a:lumMod val="40000"/>
            <a:lumOff val="60000"/>
            <a:alpha val="90000"/>
          </a:schemeClr>
        </a:solidFill>
        <a:ln w="12700" cap="flat" cmpd="sng" algn="ctr">
          <a:solidFill>
            <a:schemeClr val="accent2">
              <a:tint val="40000"/>
              <a:alpha val="90000"/>
              <a:hueOff val="-7013607"/>
              <a:satOff val="6562"/>
              <a:lumOff val="58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dirty="0"/>
            <a:t>…student to sit near an exit or back or the room during large meetings such as assemblies.</a:t>
          </a:r>
        </a:p>
        <a:p>
          <a:pPr marL="114300" lvl="1" indent="-114300" algn="l" defTabSz="622300">
            <a:lnSpc>
              <a:spcPct val="114000"/>
            </a:lnSpc>
            <a:spcBef>
              <a:spcPct val="0"/>
            </a:spcBef>
            <a:spcAft>
              <a:spcPts val="0"/>
            </a:spcAft>
            <a:buChar char="•"/>
          </a:pPr>
          <a:r>
            <a:rPr lang="en-US" sz="1400" kern="1200" dirty="0"/>
            <a:t>Allow student to leave the assembly to go to a designated area for a break.</a:t>
          </a:r>
        </a:p>
      </dsp:txBody>
      <dsp:txXfrm>
        <a:off x="2659592" y="940723"/>
        <a:ext cx="2544259" cy="3233168"/>
      </dsp:txXfrm>
    </dsp:sp>
    <dsp:sp modelId="{116E39A1-0B9C-4DBA-9FF3-82FAC3622641}">
      <dsp:nvSpPr>
        <dsp:cNvPr id="0" name=""/>
        <dsp:cNvSpPr/>
      </dsp:nvSpPr>
      <dsp:spPr>
        <a:xfrm>
          <a:off x="5311747" y="177445"/>
          <a:ext cx="2544259" cy="763277"/>
        </a:xfrm>
        <a:prstGeom prst="rect">
          <a:avLst/>
        </a:prstGeom>
        <a:solidFill>
          <a:schemeClr val="accent6">
            <a:lumMod val="50000"/>
          </a:schemeClr>
        </a:solidFill>
        <a:ln w="12700" cap="flat" cmpd="sng" algn="ctr">
          <a:solidFill>
            <a:schemeClr val="accent2">
              <a:hueOff val="-13581244"/>
              <a:satOff val="3896"/>
              <a:lumOff val="339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Pair</a:t>
          </a:r>
        </a:p>
      </dsp:txBody>
      <dsp:txXfrm>
        <a:off x="5311747" y="177445"/>
        <a:ext cx="2544259" cy="763277"/>
      </dsp:txXfrm>
    </dsp:sp>
    <dsp:sp modelId="{C7B09350-C670-47AE-BBC1-4240FE5FD151}">
      <dsp:nvSpPr>
        <dsp:cNvPr id="0" name=""/>
        <dsp:cNvSpPr/>
      </dsp:nvSpPr>
      <dsp:spPr>
        <a:xfrm>
          <a:off x="5311747" y="940723"/>
          <a:ext cx="2544259" cy="3233168"/>
        </a:xfrm>
        <a:prstGeom prst="rect">
          <a:avLst/>
        </a:prstGeom>
        <a:solidFill>
          <a:schemeClr val="accent2">
            <a:tint val="40000"/>
            <a:alpha val="90000"/>
            <a:hueOff val="-14027214"/>
            <a:satOff val="13125"/>
            <a:lumOff val="1169"/>
            <a:alphaOff val="0"/>
          </a:schemeClr>
        </a:solidFill>
        <a:ln w="12700" cap="flat" cmpd="sng" algn="ctr">
          <a:solidFill>
            <a:schemeClr val="accent2">
              <a:tint val="40000"/>
              <a:alpha val="90000"/>
              <a:hueOff val="-14027214"/>
              <a:satOff val="13125"/>
              <a:lumOff val="11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dirty="0"/>
            <a:t>…with student buddy during group activities.</a:t>
          </a:r>
        </a:p>
      </dsp:txBody>
      <dsp:txXfrm>
        <a:off x="5311747" y="940723"/>
        <a:ext cx="2544259" cy="3233168"/>
      </dsp:txXfrm>
    </dsp:sp>
    <dsp:sp modelId="{1878ACE5-35B1-4E69-8BE8-67ED37FE9F8C}">
      <dsp:nvSpPr>
        <dsp:cNvPr id="0" name=""/>
        <dsp:cNvSpPr/>
      </dsp:nvSpPr>
      <dsp:spPr>
        <a:xfrm>
          <a:off x="7963901" y="177445"/>
          <a:ext cx="2544259" cy="763277"/>
        </a:xfrm>
        <a:prstGeom prst="rect">
          <a:avLst/>
        </a:prstGeom>
        <a:solidFill>
          <a:srgbClr val="00CC66"/>
        </a:solidFill>
        <a:ln w="12700" cap="flat" cmpd="sng" algn="ctr">
          <a:solidFill>
            <a:srgbClr val="00B050"/>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53" tIns="201053" rIns="201053" bIns="201053" numCol="1" spcCol="1270" anchor="ctr" anchorCtr="0">
          <a:noAutofit/>
        </a:bodyPr>
        <a:lstStyle/>
        <a:p>
          <a:pPr marL="0" lvl="0" indent="0" algn="ctr" defTabSz="1200150">
            <a:lnSpc>
              <a:spcPct val="90000"/>
            </a:lnSpc>
            <a:spcBef>
              <a:spcPct val="0"/>
            </a:spcBef>
            <a:spcAft>
              <a:spcPct val="35000"/>
            </a:spcAft>
            <a:buNone/>
          </a:pPr>
          <a:r>
            <a:rPr lang="en-US" sz="2700" kern="1200"/>
            <a:t>Allow</a:t>
          </a:r>
        </a:p>
      </dsp:txBody>
      <dsp:txXfrm>
        <a:off x="7963901" y="177445"/>
        <a:ext cx="2544259" cy="763277"/>
      </dsp:txXfrm>
    </dsp:sp>
    <dsp:sp modelId="{880FE5E1-6294-4C19-BECC-427582ECAE03}">
      <dsp:nvSpPr>
        <dsp:cNvPr id="0" name=""/>
        <dsp:cNvSpPr/>
      </dsp:nvSpPr>
      <dsp:spPr>
        <a:xfrm>
          <a:off x="7963901" y="940723"/>
          <a:ext cx="2544259" cy="3233168"/>
        </a:xfrm>
        <a:prstGeom prst="rect">
          <a:avLst/>
        </a:prstGeom>
        <a:solidFill>
          <a:srgbClr val="CDFFE4">
            <a:alpha val="89804"/>
          </a:srgbClr>
        </a:solidFill>
        <a:ln w="12700" cap="flat" cmpd="sng" algn="ctr">
          <a:solidFill>
            <a:schemeClr val="accent2">
              <a:tint val="40000"/>
              <a:alpha val="90000"/>
              <a:hueOff val="-21040820"/>
              <a:satOff val="19687"/>
              <a:lumOff val="17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316" tIns="251316" rIns="251316" bIns="251316" numCol="1" spcCol="1270" anchor="t" anchorCtr="0">
          <a:noAutofit/>
        </a:bodyPr>
        <a:lstStyle/>
        <a:p>
          <a:pPr marL="0" lvl="0" indent="0" algn="l" defTabSz="800100">
            <a:lnSpc>
              <a:spcPct val="114000"/>
            </a:lnSpc>
            <a:spcBef>
              <a:spcPct val="0"/>
            </a:spcBef>
            <a:spcAft>
              <a:spcPts val="0"/>
            </a:spcAft>
            <a:buNone/>
          </a:pPr>
          <a:r>
            <a:rPr lang="en-US" sz="1800" kern="1200" dirty="0"/>
            <a:t>…student to leave each class a few minutes early to arrive at next location before the bell rings.</a:t>
          </a:r>
        </a:p>
      </dsp:txBody>
      <dsp:txXfrm>
        <a:off x="7963901" y="940723"/>
        <a:ext cx="2544259" cy="3233168"/>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5557125-C947-4C86-9B0C-AD53EFB082E1}" type="datetimeFigureOut">
              <a:rPr lang="en-US" smtClean="0"/>
              <a:t>8/18/2021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6FB25C0-C9F3-46D2-BCCF-0697F760A448}" type="slidenum">
              <a:rPr lang="en-US" smtClean="0"/>
              <a:t>‹#›</a:t>
            </a:fld>
            <a:endParaRPr lang="en-US"/>
          </a:p>
        </p:txBody>
      </p:sp>
    </p:spTree>
    <p:extLst>
      <p:ext uri="{BB962C8B-B14F-4D97-AF65-F5344CB8AC3E}">
        <p14:creationId xmlns:p14="http://schemas.microsoft.com/office/powerpoint/2010/main" val="2784713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supportservices.jobcorps.gov/sites/search/Pages/Results.aspx?k=Anxiety%20Fact%20Sheet%20for%20Students"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Anxiety, Supporting and Accommodating Students with Anxiety-Related Functional Limitations webinar!</a:t>
            </a:r>
          </a:p>
        </p:txBody>
      </p:sp>
      <p:sp>
        <p:nvSpPr>
          <p:cNvPr id="4" name="Slide Number Placeholder 3"/>
          <p:cNvSpPr>
            <a:spLocks noGrp="1"/>
          </p:cNvSpPr>
          <p:nvPr>
            <p:ph type="sldNum" sz="quarter" idx="5"/>
          </p:nvPr>
        </p:nvSpPr>
        <p:spPr/>
        <p:txBody>
          <a:bodyPr/>
          <a:lstStyle/>
          <a:p>
            <a:fld id="{D6FB25C0-C9F3-46D2-BCCF-0697F760A448}" type="slidenum">
              <a:rPr lang="en-US" smtClean="0"/>
              <a:t>1</a:t>
            </a:fld>
            <a:endParaRPr lang="en-US"/>
          </a:p>
        </p:txBody>
      </p:sp>
    </p:spTree>
    <p:extLst>
      <p:ext uri="{BB962C8B-B14F-4D97-AF65-F5344CB8AC3E}">
        <p14:creationId xmlns:p14="http://schemas.microsoft.com/office/powerpoint/2010/main" val="353482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however, important to note that anxiety may be a manifestation experienced in many other conditions. For example, individuals who are on the autism spectrum and/or who have Sensory Processing Disorder likely have some degree of anxiety-related functional limitations. Look at the chart to the right – you can see a graphic depicting some of the overlapping symptoms in these conditions.</a:t>
            </a:r>
          </a:p>
        </p:txBody>
      </p:sp>
      <p:sp>
        <p:nvSpPr>
          <p:cNvPr id="4" name="Slide Number Placeholder 3"/>
          <p:cNvSpPr>
            <a:spLocks noGrp="1"/>
          </p:cNvSpPr>
          <p:nvPr>
            <p:ph type="sldNum" sz="quarter" idx="5"/>
          </p:nvPr>
        </p:nvSpPr>
        <p:spPr/>
        <p:txBody>
          <a:bodyPr/>
          <a:lstStyle/>
          <a:p>
            <a:fld id="{D6FB25C0-C9F3-46D2-BCCF-0697F760A448}" type="slidenum">
              <a:rPr lang="en-US" smtClean="0"/>
              <a:t>10</a:t>
            </a:fld>
            <a:endParaRPr lang="en-US"/>
          </a:p>
        </p:txBody>
      </p:sp>
    </p:spTree>
    <p:extLst>
      <p:ext uri="{BB962C8B-B14F-4D97-AF65-F5344CB8AC3E}">
        <p14:creationId xmlns:p14="http://schemas.microsoft.com/office/powerpoint/2010/main" val="54506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2F7CA73-C0C8-4163-ACB1-4D3D2FDD2A4C}"/>
              </a:ext>
            </a:extLst>
          </p:cNvPr>
          <p:cNvSpPr>
            <a:spLocks noGrp="1"/>
          </p:cNvSpPr>
          <p:nvPr>
            <p:ph type="body" idx="1"/>
          </p:nvPr>
        </p:nvSpPr>
        <p:spPr/>
        <p:txBody>
          <a:bodyPr/>
          <a:lstStyle/>
          <a:p>
            <a:r>
              <a:rPr lang="en-US" dirty="0"/>
              <a:t>Let’s review some of the “general” or common features that may occur when a student is experiencing anxiety.</a:t>
            </a:r>
          </a:p>
        </p:txBody>
      </p:sp>
    </p:spTree>
    <p:extLst>
      <p:ext uri="{BB962C8B-B14F-4D97-AF65-F5344CB8AC3E}">
        <p14:creationId xmlns:p14="http://schemas.microsoft.com/office/powerpoint/2010/main" val="2778548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features that we just reviewed (i.e., fear of being judged, being anxious or avoidant of objects, places, people, experiences, etc.) may result in multiple manifestations or symptoms such as:</a:t>
            </a:r>
          </a:p>
          <a:p>
            <a:endParaRPr lang="en-US" dirty="0"/>
          </a:p>
          <a:p>
            <a:pPr>
              <a:lnSpc>
                <a:spcPct val="124000"/>
              </a:lnSpc>
            </a:pPr>
            <a:r>
              <a:rPr lang="en-US" dirty="0"/>
              <a:t>Pounding heart</a:t>
            </a:r>
          </a:p>
          <a:p>
            <a:pPr>
              <a:lnSpc>
                <a:spcPct val="124000"/>
              </a:lnSpc>
            </a:pPr>
            <a:r>
              <a:rPr lang="en-US" dirty="0"/>
              <a:t>Excessive sweating</a:t>
            </a:r>
          </a:p>
          <a:p>
            <a:pPr>
              <a:lnSpc>
                <a:spcPct val="124000"/>
              </a:lnSpc>
            </a:pPr>
            <a:r>
              <a:rPr lang="en-US" dirty="0"/>
              <a:t>Trembling</a:t>
            </a:r>
          </a:p>
          <a:p>
            <a:pPr>
              <a:lnSpc>
                <a:spcPct val="124000"/>
              </a:lnSpc>
            </a:pPr>
            <a:r>
              <a:rPr lang="en-US" dirty="0"/>
              <a:t>Shortness of breath</a:t>
            </a:r>
          </a:p>
          <a:p>
            <a:pPr>
              <a:lnSpc>
                <a:spcPct val="124000"/>
              </a:lnSpc>
            </a:pPr>
            <a:r>
              <a:rPr lang="en-US" dirty="0"/>
              <a:t>Choking sensation</a:t>
            </a:r>
          </a:p>
          <a:p>
            <a:pPr>
              <a:lnSpc>
                <a:spcPct val="124000"/>
              </a:lnSpc>
            </a:pPr>
            <a:r>
              <a:rPr lang="en-US" dirty="0"/>
              <a:t>Nausea</a:t>
            </a:r>
          </a:p>
          <a:p>
            <a:pPr>
              <a:lnSpc>
                <a:spcPct val="124000"/>
              </a:lnSpc>
            </a:pPr>
            <a:r>
              <a:rPr lang="en-US" dirty="0"/>
              <a:t>Headache</a:t>
            </a:r>
          </a:p>
          <a:p>
            <a:pPr>
              <a:lnSpc>
                <a:spcPct val="124000"/>
              </a:lnSpc>
            </a:pPr>
            <a:r>
              <a:rPr lang="en-US" dirty="0"/>
              <a:t>Dizziness/lightheaded</a:t>
            </a:r>
          </a:p>
          <a:p>
            <a:pPr>
              <a:lnSpc>
                <a:spcPct val="124000"/>
              </a:lnSpc>
            </a:pPr>
            <a:r>
              <a:rPr lang="en-US" dirty="0"/>
              <a:t>Fear of losing control/going crazy/dying</a:t>
            </a:r>
          </a:p>
        </p:txBody>
      </p:sp>
      <p:sp>
        <p:nvSpPr>
          <p:cNvPr id="4" name="Slide Number Placeholder 3"/>
          <p:cNvSpPr>
            <a:spLocks noGrp="1"/>
          </p:cNvSpPr>
          <p:nvPr>
            <p:ph type="sldNum" sz="quarter" idx="5"/>
          </p:nvPr>
        </p:nvSpPr>
        <p:spPr/>
        <p:txBody>
          <a:bodyPr/>
          <a:lstStyle/>
          <a:p>
            <a:fld id="{D6FB25C0-C9F3-46D2-BCCF-0697F760A448}" type="slidenum">
              <a:rPr lang="en-US" smtClean="0"/>
              <a:t>12</a:t>
            </a:fld>
            <a:endParaRPr lang="en-US"/>
          </a:p>
        </p:txBody>
      </p:sp>
    </p:spTree>
    <p:extLst>
      <p:ext uri="{BB962C8B-B14F-4D97-AF65-F5344CB8AC3E}">
        <p14:creationId xmlns:p14="http://schemas.microsoft.com/office/powerpoint/2010/main" val="240922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In this section, we will discuss some other functional limitations related to anxiety and their corresponding accommodations that may enable the student to be able to participate in the Job Corps program. </a:t>
            </a:r>
          </a:p>
        </p:txBody>
      </p:sp>
      <p:sp>
        <p:nvSpPr>
          <p:cNvPr id="4" name="Slide Number Placeholder 3"/>
          <p:cNvSpPr>
            <a:spLocks noGrp="1"/>
          </p:cNvSpPr>
          <p:nvPr>
            <p:ph type="sldNum" sz="quarter" idx="5"/>
          </p:nvPr>
        </p:nvSpPr>
        <p:spPr/>
        <p:txBody>
          <a:bodyPr/>
          <a:lstStyle/>
          <a:p>
            <a:fld id="{D6FB25C0-C9F3-46D2-BCCF-0697F760A448}" type="slidenum">
              <a:rPr lang="en-US" smtClean="0"/>
              <a:t>13</a:t>
            </a:fld>
            <a:endParaRPr lang="en-US"/>
          </a:p>
        </p:txBody>
      </p:sp>
    </p:spTree>
    <p:extLst>
      <p:ext uri="{BB962C8B-B14F-4D97-AF65-F5344CB8AC3E}">
        <p14:creationId xmlns:p14="http://schemas.microsoft.com/office/powerpoint/2010/main" val="4016034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t>
            </a:r>
            <a:r>
              <a:rPr lang="en-US" dirty="0" err="1"/>
              <a:t>Minahan</a:t>
            </a:r>
            <a:r>
              <a:rPr lang="en-US" dirty="0"/>
              <a:t> is a Behavior Analyst and she states that there 5 neurobiological skills that are impacted when an individual experiences a significant amount of anxiety. They are:</a:t>
            </a:r>
          </a:p>
          <a:p>
            <a:endParaRPr lang="en-US" dirty="0"/>
          </a:p>
          <a:p>
            <a:r>
              <a:rPr lang="en-US" b="1" dirty="0"/>
              <a:t>Self-regulation</a:t>
            </a:r>
          </a:p>
          <a:p>
            <a:r>
              <a:rPr lang="en-US" dirty="0"/>
              <a:t>May have difficulty hitting the pause button when distressed, may be impulsive, unable to think about consequences before doing, etc.</a:t>
            </a:r>
          </a:p>
          <a:p>
            <a:endParaRPr lang="en-US" dirty="0"/>
          </a:p>
          <a:p>
            <a:r>
              <a:rPr lang="en-US" b="1" dirty="0"/>
              <a:t>Executive functioning</a:t>
            </a:r>
          </a:p>
          <a:p>
            <a:r>
              <a:rPr lang="en-US" dirty="0"/>
              <a:t>Can impact the student’s ability to initiate or engage or to remain engaged or the student may struggle to persist with a task so they may disengage.</a:t>
            </a:r>
          </a:p>
          <a:p>
            <a:endParaRPr lang="en-US" dirty="0"/>
          </a:p>
          <a:p>
            <a:r>
              <a:rPr lang="en-US" b="1" dirty="0"/>
              <a:t>Flexible thinking</a:t>
            </a:r>
          </a:p>
          <a:p>
            <a:r>
              <a:rPr lang="en-US" dirty="0"/>
              <a:t>Can easily lead to a power struggle.</a:t>
            </a:r>
          </a:p>
          <a:p>
            <a:endParaRPr lang="en-US" dirty="0"/>
          </a:p>
          <a:p>
            <a:r>
              <a:rPr lang="en-US" b="1" dirty="0"/>
              <a:t>Accurate thinking</a:t>
            </a:r>
          </a:p>
          <a:p>
            <a:r>
              <a:rPr lang="en-US" dirty="0"/>
              <a:t>When anxious, we tend to think negatively and have difficulty to think positively or accurately.</a:t>
            </a:r>
          </a:p>
          <a:p>
            <a:endParaRPr lang="en-US" dirty="0"/>
          </a:p>
          <a:p>
            <a:r>
              <a:rPr lang="en-US" b="1" dirty="0"/>
              <a:t>Social skills </a:t>
            </a:r>
            <a:r>
              <a:rPr lang="en-US" dirty="0"/>
              <a:t>(perspective taking) – understanding someone’s else thoughts and feelings; often there is a distortion. For example, a student experiencing anxiety might walk into a classroom and 2 students talking glance up and the student immediately thinks that the students talking are talking about them.</a:t>
            </a:r>
          </a:p>
          <a:p>
            <a:endParaRPr lang="en-US" dirty="0"/>
          </a:p>
          <a:p>
            <a:r>
              <a:rPr lang="en-US" b="1" dirty="0"/>
              <a:t>Resource:</a:t>
            </a:r>
          </a:p>
          <a:p>
            <a:r>
              <a:rPr lang="en-US" dirty="0"/>
              <a:t>Jessica </a:t>
            </a:r>
            <a:r>
              <a:rPr lang="en-US" dirty="0" err="1"/>
              <a:t>Minahan</a:t>
            </a:r>
            <a:r>
              <a:rPr lang="en-US" dirty="0"/>
              <a:t> - https://www.youtube.com/watch?v=oQqFN110gMM</a:t>
            </a:r>
          </a:p>
        </p:txBody>
      </p:sp>
      <p:sp>
        <p:nvSpPr>
          <p:cNvPr id="4" name="Slide Number Placeholder 3"/>
          <p:cNvSpPr>
            <a:spLocks noGrp="1"/>
          </p:cNvSpPr>
          <p:nvPr>
            <p:ph type="sldNum" sz="quarter" idx="5"/>
          </p:nvPr>
        </p:nvSpPr>
        <p:spPr/>
        <p:txBody>
          <a:bodyPr/>
          <a:lstStyle/>
          <a:p>
            <a:fld id="{D6FB25C0-C9F3-46D2-BCCF-0697F760A448}" type="slidenum">
              <a:rPr lang="en-US" smtClean="0"/>
              <a:t>14</a:t>
            </a:fld>
            <a:endParaRPr lang="en-US"/>
          </a:p>
        </p:txBody>
      </p:sp>
    </p:spTree>
    <p:extLst>
      <p:ext uri="{BB962C8B-B14F-4D97-AF65-F5344CB8AC3E}">
        <p14:creationId xmlns:p14="http://schemas.microsoft.com/office/powerpoint/2010/main" val="4148043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translate those associated symptoms we discussed a few slides ago into functional limitations, they likely would look like the ones listed here.</a:t>
            </a:r>
          </a:p>
          <a:p>
            <a:endParaRPr lang="en-US" dirty="0"/>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15</a:t>
            </a:fld>
            <a:endParaRPr lang="en-US"/>
          </a:p>
        </p:txBody>
      </p:sp>
    </p:spTree>
    <p:extLst>
      <p:ext uri="{BB962C8B-B14F-4D97-AF65-F5344CB8AC3E}">
        <p14:creationId xmlns:p14="http://schemas.microsoft.com/office/powerpoint/2010/main" val="2141509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16</a:t>
            </a:fld>
            <a:endParaRPr lang="en-US"/>
          </a:p>
        </p:txBody>
      </p:sp>
    </p:spTree>
    <p:extLst>
      <p:ext uri="{BB962C8B-B14F-4D97-AF65-F5344CB8AC3E}">
        <p14:creationId xmlns:p14="http://schemas.microsoft.com/office/powerpoint/2010/main" val="237969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Some ways we can accommodate for anxiety in crowds/groups…</a:t>
            </a:r>
          </a:p>
        </p:txBody>
      </p:sp>
      <p:sp>
        <p:nvSpPr>
          <p:cNvPr id="4" name="Slide Number Placeholder 3"/>
          <p:cNvSpPr>
            <a:spLocks noGrp="1"/>
          </p:cNvSpPr>
          <p:nvPr>
            <p:ph type="sldNum" sz="quarter" idx="5"/>
          </p:nvPr>
        </p:nvSpPr>
        <p:spPr/>
        <p:txBody>
          <a:bodyPr/>
          <a:lstStyle/>
          <a:p>
            <a:fld id="{D6FB25C0-C9F3-46D2-BCCF-0697F760A448}" type="slidenum">
              <a:rPr lang="en-US" smtClean="0"/>
              <a:t>17</a:t>
            </a:fld>
            <a:endParaRPr lang="en-US"/>
          </a:p>
        </p:txBody>
      </p:sp>
    </p:spTree>
    <p:extLst>
      <p:ext uri="{BB962C8B-B14F-4D97-AF65-F5344CB8AC3E}">
        <p14:creationId xmlns:p14="http://schemas.microsoft.com/office/powerpoint/2010/main" val="2047056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 couple more ways to accommodate for anxiety when in crowds or groups…</a:t>
            </a:r>
          </a:p>
        </p:txBody>
      </p:sp>
      <p:sp>
        <p:nvSpPr>
          <p:cNvPr id="4" name="Slide Number Placeholder 3"/>
          <p:cNvSpPr>
            <a:spLocks noGrp="1"/>
          </p:cNvSpPr>
          <p:nvPr>
            <p:ph type="sldNum" sz="quarter" idx="5"/>
          </p:nvPr>
        </p:nvSpPr>
        <p:spPr/>
        <p:txBody>
          <a:bodyPr/>
          <a:lstStyle/>
          <a:p>
            <a:fld id="{D6FB25C0-C9F3-46D2-BCCF-0697F760A448}" type="slidenum">
              <a:rPr lang="en-US" smtClean="0"/>
              <a:t>18</a:t>
            </a:fld>
            <a:endParaRPr lang="en-US"/>
          </a:p>
        </p:txBody>
      </p:sp>
    </p:spTree>
    <p:extLst>
      <p:ext uri="{BB962C8B-B14F-4D97-AF65-F5344CB8AC3E}">
        <p14:creationId xmlns:p14="http://schemas.microsoft.com/office/powerpoint/2010/main" val="3776464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we have some ways to accommodate for learning-related functional limitations related to anxiety…</a:t>
            </a:r>
          </a:p>
        </p:txBody>
      </p:sp>
      <p:sp>
        <p:nvSpPr>
          <p:cNvPr id="4" name="Slide Number Placeholder 3"/>
          <p:cNvSpPr>
            <a:spLocks noGrp="1"/>
          </p:cNvSpPr>
          <p:nvPr>
            <p:ph type="sldNum" sz="quarter" idx="5"/>
          </p:nvPr>
        </p:nvSpPr>
        <p:spPr/>
        <p:txBody>
          <a:bodyPr/>
          <a:lstStyle/>
          <a:p>
            <a:fld id="{D6FB25C0-C9F3-46D2-BCCF-0697F760A448}" type="slidenum">
              <a:rPr lang="en-US" smtClean="0"/>
              <a:t>19</a:t>
            </a:fld>
            <a:endParaRPr lang="en-US"/>
          </a:p>
        </p:txBody>
      </p:sp>
    </p:spTree>
    <p:extLst>
      <p:ext uri="{BB962C8B-B14F-4D97-AF65-F5344CB8AC3E}">
        <p14:creationId xmlns:p14="http://schemas.microsoft.com/office/powerpoint/2010/main" val="3999947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our objectives for today’s webinar. By the end of this presentation, we hope you can identify several common functional limitations…, etc.</a:t>
            </a:r>
          </a:p>
        </p:txBody>
      </p:sp>
      <p:sp>
        <p:nvSpPr>
          <p:cNvPr id="4" name="Slide Number Placeholder 3"/>
          <p:cNvSpPr>
            <a:spLocks noGrp="1"/>
          </p:cNvSpPr>
          <p:nvPr>
            <p:ph type="sldNum" sz="quarter" idx="5"/>
          </p:nvPr>
        </p:nvSpPr>
        <p:spPr/>
        <p:txBody>
          <a:bodyPr/>
          <a:lstStyle/>
          <a:p>
            <a:fld id="{D6FB25C0-C9F3-46D2-BCCF-0697F760A448}" type="slidenum">
              <a:rPr lang="en-US" smtClean="0"/>
              <a:t>2</a:t>
            </a:fld>
            <a:endParaRPr lang="en-US"/>
          </a:p>
        </p:txBody>
      </p:sp>
    </p:spTree>
    <p:extLst>
      <p:ext uri="{BB962C8B-B14F-4D97-AF65-F5344CB8AC3E}">
        <p14:creationId xmlns:p14="http://schemas.microsoft.com/office/powerpoint/2010/main" val="158714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briefly touched upon the use of exercise and mindfulness as effective supports earlier in the presentation. Let’s talk about these two areas a little more because they are cost effective (e.g., FREE), they are portable meaning the student can take these strategies/accommodations into work and life situations after Job Corps, and they can be effective in reducing manifestations/symptoms such that the individual may be able to access and participate successfully in the program. Just more tools in the toolbox… </a:t>
            </a:r>
          </a:p>
          <a:p>
            <a:endParaRPr lang="en-US" dirty="0"/>
          </a:p>
          <a:p>
            <a:r>
              <a:rPr lang="en-US" dirty="0"/>
              <a:t>Review the slide content.</a:t>
            </a:r>
          </a:p>
          <a:p>
            <a:endParaRPr lang="en-US" dirty="0"/>
          </a:p>
          <a:p>
            <a:r>
              <a:rPr lang="en-US" dirty="0"/>
              <a:t>Think about how these accommodations may produce a side benefit in relation to other conditions, other programs on center such as HEALS.</a:t>
            </a:r>
          </a:p>
        </p:txBody>
      </p:sp>
      <p:sp>
        <p:nvSpPr>
          <p:cNvPr id="4" name="Slide Number Placeholder 3"/>
          <p:cNvSpPr>
            <a:spLocks noGrp="1"/>
          </p:cNvSpPr>
          <p:nvPr>
            <p:ph type="sldNum" sz="quarter" idx="5"/>
          </p:nvPr>
        </p:nvSpPr>
        <p:spPr/>
        <p:txBody>
          <a:bodyPr/>
          <a:lstStyle/>
          <a:p>
            <a:fld id="{D6FB25C0-C9F3-46D2-BCCF-0697F760A448}" type="slidenum">
              <a:rPr lang="en-US" smtClean="0"/>
              <a:t>20</a:t>
            </a:fld>
            <a:endParaRPr lang="en-US"/>
          </a:p>
        </p:txBody>
      </p:sp>
    </p:spTree>
    <p:extLst>
      <p:ext uri="{BB962C8B-B14F-4D97-AF65-F5344CB8AC3E}">
        <p14:creationId xmlns:p14="http://schemas.microsoft.com/office/powerpoint/2010/main" val="192433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Start exercise groups, Yoga programs, etc. There are so many apps, videos, and other free resources out there that can be used to support these groups and individuals if a group scenario is not effective for them. These can benefit ALL students!</a:t>
            </a:r>
          </a:p>
          <a:p>
            <a:endParaRPr lang="en-US" sz="1600" dirty="0"/>
          </a:p>
          <a:p>
            <a:r>
              <a:rPr lang="en-US" sz="1600" dirty="0"/>
              <a:t>Positive outcomes of routine use of these supports might include:</a:t>
            </a:r>
          </a:p>
          <a:p>
            <a:pPr marL="176679" indent="-176679">
              <a:buFont typeface="Arial" panose="020B0604020202020204" pitchFamily="34" charset="0"/>
              <a:buChar char="•"/>
            </a:pPr>
            <a:r>
              <a:rPr lang="en-US" sz="1600" dirty="0"/>
              <a:t>Weight loss or weight maintenance</a:t>
            </a:r>
          </a:p>
          <a:p>
            <a:pPr marL="176679" indent="-176679">
              <a:buFont typeface="Arial" panose="020B0604020202020204" pitchFamily="34" charset="0"/>
              <a:buChar char="•"/>
            </a:pPr>
            <a:r>
              <a:rPr lang="en-US" sz="1600" dirty="0"/>
              <a:t>Assisting in reorganizing/waking up brain/aiding processing</a:t>
            </a:r>
          </a:p>
          <a:p>
            <a:pPr marL="176679" indent="-176679">
              <a:buFont typeface="Arial" panose="020B0604020202020204" pitchFamily="34" charset="0"/>
              <a:buChar char="•"/>
            </a:pPr>
            <a:r>
              <a:rPr lang="en-US" sz="1600" dirty="0"/>
              <a:t>Aiding in sleep hygiene</a:t>
            </a:r>
          </a:p>
          <a:p>
            <a:pPr marL="176679" indent="-176679">
              <a:buFont typeface="Arial" panose="020B0604020202020204" pitchFamily="34" charset="0"/>
              <a:buChar char="•"/>
            </a:pPr>
            <a:r>
              <a:rPr lang="en-US" sz="1600" dirty="0"/>
              <a:t>Improving mood and overall health</a:t>
            </a:r>
          </a:p>
          <a:p>
            <a:pPr marL="176679" indent="-176679">
              <a:buFont typeface="Arial" panose="020B0604020202020204" pitchFamily="34" charset="0"/>
              <a:buChar char="•"/>
            </a:pPr>
            <a:r>
              <a:rPr lang="en-US" sz="1600" dirty="0"/>
              <a:t>Social Benefits/Feeling of community</a:t>
            </a:r>
          </a:p>
          <a:p>
            <a:pPr marL="176679" indent="-176679">
              <a:buFont typeface="Arial" panose="020B0604020202020204" pitchFamily="34" charset="0"/>
              <a:buChar char="•"/>
            </a:pPr>
            <a:endParaRPr lang="en-US" sz="1600" dirty="0"/>
          </a:p>
          <a:p>
            <a:pPr marL="0" indent="0">
              <a:buFont typeface="Arial" panose="020B0604020202020204" pitchFamily="34" charset="0"/>
              <a:buNone/>
            </a:pPr>
            <a:r>
              <a:rPr lang="en-US" sz="1600" dirty="0"/>
              <a:t>We are not yet done with Mindfulness because it is a research-based strategy/tool that we believe is worthy of spending some extra time discussing.</a:t>
            </a:r>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21</a:t>
            </a:fld>
            <a:endParaRPr lang="en-US"/>
          </a:p>
        </p:txBody>
      </p:sp>
    </p:spTree>
    <p:extLst>
      <p:ext uri="{BB962C8B-B14F-4D97-AF65-F5344CB8AC3E}">
        <p14:creationId xmlns:p14="http://schemas.microsoft.com/office/powerpoint/2010/main" val="4262860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https://www.youtube.com/watch?v=NvjRSpIwgLM</a:t>
            </a:r>
          </a:p>
          <a:p>
            <a:endParaRPr lang="en-US" dirty="0"/>
          </a:p>
          <a:p>
            <a:r>
              <a:rPr lang="en-US" dirty="0"/>
              <a:t>00-4:16</a:t>
            </a:r>
          </a:p>
        </p:txBody>
      </p:sp>
      <p:sp>
        <p:nvSpPr>
          <p:cNvPr id="4" name="Slide Number Placeholder 3"/>
          <p:cNvSpPr>
            <a:spLocks noGrp="1"/>
          </p:cNvSpPr>
          <p:nvPr>
            <p:ph type="sldNum" sz="quarter" idx="5"/>
          </p:nvPr>
        </p:nvSpPr>
        <p:spPr/>
        <p:txBody>
          <a:bodyPr/>
          <a:lstStyle/>
          <a:p>
            <a:fld id="{D6FB25C0-C9F3-46D2-BCCF-0697F760A448}" type="slidenum">
              <a:rPr lang="en-US" smtClean="0"/>
              <a:t>22</a:t>
            </a:fld>
            <a:endParaRPr lang="en-US"/>
          </a:p>
        </p:txBody>
      </p:sp>
    </p:spTree>
    <p:extLst>
      <p:ext uri="{BB962C8B-B14F-4D97-AF65-F5344CB8AC3E}">
        <p14:creationId xmlns:p14="http://schemas.microsoft.com/office/powerpoint/2010/main" val="276971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FF9900"/>
              </a:buClr>
              <a:buNone/>
            </a:pPr>
            <a:r>
              <a:rPr lang="en-US" sz="1200" dirty="0"/>
              <a:t>What is meant by “Mindfulness”? Research that supports mindfulness as a strategy for self-regulation:</a:t>
            </a:r>
          </a:p>
          <a:p>
            <a:pPr marL="457200" lvl="1" indent="-223838">
              <a:buClr>
                <a:srgbClr val="FF9900"/>
              </a:buClr>
            </a:pPr>
            <a:r>
              <a:rPr lang="en-US" sz="1200" dirty="0"/>
              <a:t>Mindfulness helps a person become more aware of their feelings (not having less emotions) and this in turn, improves executive functioning and impulse control. </a:t>
            </a:r>
          </a:p>
          <a:p>
            <a:pPr marL="514350" indent="-514350">
              <a:lnSpc>
                <a:spcPct val="134000"/>
              </a:lnSpc>
              <a:buClr>
                <a:srgbClr val="FF9900"/>
              </a:buClr>
              <a:buFont typeface="+mj-lt"/>
              <a:buAutoNum type="arabicPeriod"/>
            </a:pPr>
            <a:r>
              <a:rPr lang="en-US" sz="1200" dirty="0"/>
              <a:t>Mindfulness can be taught in classes, by CPP teachers, individually by counselors, in groups.</a:t>
            </a:r>
          </a:p>
          <a:p>
            <a:pPr marL="514350" indent="-514350">
              <a:lnSpc>
                <a:spcPct val="134000"/>
              </a:lnSpc>
              <a:buClr>
                <a:srgbClr val="FF9900"/>
              </a:buClr>
              <a:buFont typeface="+mj-lt"/>
              <a:buAutoNum type="arabicPeriod"/>
            </a:pPr>
            <a:r>
              <a:rPr lang="en-US" sz="1200" dirty="0"/>
              <a:t>Forms of mindfulness:</a:t>
            </a:r>
          </a:p>
          <a:p>
            <a:pPr lvl="1">
              <a:lnSpc>
                <a:spcPct val="134000"/>
              </a:lnSpc>
              <a:buClr>
                <a:srgbClr val="FF9900"/>
              </a:buClr>
            </a:pPr>
            <a:r>
              <a:rPr lang="en-US" sz="1200" dirty="0"/>
              <a:t>Awareness of body exercises</a:t>
            </a:r>
          </a:p>
          <a:p>
            <a:pPr lvl="2">
              <a:lnSpc>
                <a:spcPct val="134000"/>
              </a:lnSpc>
              <a:buClr>
                <a:srgbClr val="FF9900"/>
              </a:buClr>
            </a:pPr>
            <a:r>
              <a:rPr lang="en-US" sz="1200" dirty="0"/>
              <a:t>Progressive Muscle Relaxation </a:t>
            </a:r>
          </a:p>
          <a:p>
            <a:pPr lvl="2">
              <a:lnSpc>
                <a:spcPct val="134000"/>
              </a:lnSpc>
              <a:buClr>
                <a:srgbClr val="FF9900"/>
              </a:buClr>
            </a:pPr>
            <a:r>
              <a:rPr lang="en-US" sz="1200" dirty="0"/>
              <a:t>Mindful eating/Mindful walking/Finding body safe spots</a:t>
            </a:r>
          </a:p>
          <a:p>
            <a:pPr lvl="1">
              <a:lnSpc>
                <a:spcPct val="134000"/>
              </a:lnSpc>
              <a:buClr>
                <a:srgbClr val="FF9900"/>
              </a:buClr>
            </a:pPr>
            <a:r>
              <a:rPr lang="en-US" sz="1200" dirty="0"/>
              <a:t>Awareness of breath scripts</a:t>
            </a:r>
          </a:p>
          <a:p>
            <a:pPr lvl="1">
              <a:lnSpc>
                <a:spcPct val="134000"/>
              </a:lnSpc>
              <a:buClr>
                <a:srgbClr val="FF9900"/>
              </a:buClr>
            </a:pPr>
            <a:r>
              <a:rPr lang="en-US" sz="1200" dirty="0"/>
              <a:t>Awareness of thoughts scripts</a:t>
            </a:r>
          </a:p>
          <a:p>
            <a:pPr lvl="1">
              <a:lnSpc>
                <a:spcPct val="134000"/>
              </a:lnSpc>
              <a:buClr>
                <a:srgbClr val="FF9900"/>
              </a:buClr>
            </a:pPr>
            <a:r>
              <a:rPr lang="en-US" sz="1200" dirty="0"/>
              <a:t>Awareness of perceptions in the here and now</a:t>
            </a:r>
          </a:p>
          <a:p>
            <a:pPr marL="457200" lvl="1" indent="-223838">
              <a:buClr>
                <a:srgbClr val="FF9900"/>
              </a:buClr>
            </a:pPr>
            <a:endParaRPr lang="en-US" sz="1600" dirty="0"/>
          </a:p>
        </p:txBody>
      </p:sp>
      <p:sp>
        <p:nvSpPr>
          <p:cNvPr id="4" name="Slide Number Placeholder 3"/>
          <p:cNvSpPr>
            <a:spLocks noGrp="1"/>
          </p:cNvSpPr>
          <p:nvPr>
            <p:ph type="sldNum" sz="quarter" idx="5"/>
          </p:nvPr>
        </p:nvSpPr>
        <p:spPr/>
        <p:txBody>
          <a:bodyPr/>
          <a:lstStyle/>
          <a:p>
            <a:fld id="{D6FB25C0-C9F3-46D2-BCCF-0697F760A448}" type="slidenum">
              <a:rPr lang="en-US" smtClean="0"/>
              <a:t>23</a:t>
            </a:fld>
            <a:endParaRPr lang="en-US"/>
          </a:p>
        </p:txBody>
      </p:sp>
    </p:spTree>
    <p:extLst>
      <p:ext uri="{BB962C8B-B14F-4D97-AF65-F5344CB8AC3E}">
        <p14:creationId xmlns:p14="http://schemas.microsoft.com/office/powerpoint/2010/main" val="521957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Practicing the 3x3 method.</a:t>
            </a:r>
          </a:p>
          <a:p>
            <a:pPr marL="457200" marR="0">
              <a:spcBef>
                <a:spcPts val="0"/>
              </a:spcBef>
              <a:spcAft>
                <a:spcPts val="0"/>
              </a:spcAft>
            </a:pPr>
            <a:endParaRPr lang="en-US" sz="1800" dirty="0">
              <a:solidFill>
                <a:srgbClr val="C00000"/>
              </a:solidFill>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 see a table.</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Inhale and exhale slowly.</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 see a lamp.</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Inhale and exhale slowly.</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 see a dog.</a:t>
            </a:r>
            <a:endParaRPr lang="en-US" sz="1800" dirty="0">
              <a:effectLst/>
              <a:latin typeface="Calibri" panose="020F0502020204030204" pitchFamily="34" charset="0"/>
              <a:ea typeface="Calibri" panose="020F0502020204030204" pitchFamily="34" charset="0"/>
            </a:endParaRPr>
          </a:p>
          <a:p>
            <a:pPr marL="457200" marR="0">
              <a:spcBef>
                <a:spcPts val="0"/>
              </a:spcBef>
              <a:spcAft>
                <a:spcPts val="0"/>
              </a:spcAft>
            </a:pPr>
            <a:r>
              <a:rPr lang="en-US" sz="1800" dirty="0">
                <a:solidFill>
                  <a:srgbClr val="C00000"/>
                </a:solidFill>
                <a:effectLst/>
                <a:latin typeface="Calibri" panose="020F0502020204030204" pitchFamily="34" charset="0"/>
                <a:ea typeface="Calibri" panose="020F0502020204030204" pitchFamily="34" charset="0"/>
              </a:rPr>
              <a:t>Inhale and exhale slowly.</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24</a:t>
            </a:fld>
            <a:endParaRPr lang="en-US"/>
          </a:p>
        </p:txBody>
      </p:sp>
    </p:spTree>
    <p:extLst>
      <p:ext uri="{BB962C8B-B14F-4D97-AF65-F5344CB8AC3E}">
        <p14:creationId xmlns:p14="http://schemas.microsoft.com/office/powerpoint/2010/main" val="1370316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Teaching students to use apps, providing them with accommodations that afford them a break or the ability to use an app to assist with managing their anxiety again, can have lifelong benefits. Developing small meaningful habits that will travel with them into the workplace, into relationships and throughout life only improves their independence.</a:t>
            </a:r>
          </a:p>
        </p:txBody>
      </p:sp>
      <p:sp>
        <p:nvSpPr>
          <p:cNvPr id="4" name="Slide Number Placeholder 3"/>
          <p:cNvSpPr>
            <a:spLocks noGrp="1"/>
          </p:cNvSpPr>
          <p:nvPr>
            <p:ph type="sldNum" sz="quarter" idx="5"/>
          </p:nvPr>
        </p:nvSpPr>
        <p:spPr/>
        <p:txBody>
          <a:bodyPr/>
          <a:lstStyle/>
          <a:p>
            <a:fld id="{D6FB25C0-C9F3-46D2-BCCF-0697F760A448}" type="slidenum">
              <a:rPr lang="en-US" smtClean="0"/>
              <a:t>25</a:t>
            </a:fld>
            <a:endParaRPr lang="en-US"/>
          </a:p>
        </p:txBody>
      </p:sp>
    </p:spTree>
    <p:extLst>
      <p:ext uri="{BB962C8B-B14F-4D97-AF65-F5344CB8AC3E}">
        <p14:creationId xmlns:p14="http://schemas.microsoft.com/office/powerpoint/2010/main" val="3381059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many low-to-no cost apps are available for anxiety, mindfulness, self-regulating.   One such app is called “Calm Down Now” or “Calm” for short. </a:t>
            </a:r>
            <a:r>
              <a:rPr lang="en-US" sz="1200" b="1" i="0" kern="1200" dirty="0">
                <a:solidFill>
                  <a:schemeClr val="tx1"/>
                </a:solidFill>
                <a:effectLst/>
                <a:latin typeface="+mn-lt"/>
                <a:ea typeface="+mn-ea"/>
                <a:cs typeface="+mn-cs"/>
              </a:rPr>
              <a:t>Calm</a:t>
            </a:r>
            <a:r>
              <a:rPr lang="en-US" sz="1200" b="0" i="0" kern="1200" dirty="0">
                <a:solidFill>
                  <a:schemeClr val="tx1"/>
                </a:solidFill>
                <a:effectLst/>
                <a:latin typeface="+mn-lt"/>
                <a:ea typeface="+mn-ea"/>
                <a:cs typeface="+mn-cs"/>
              </a:rPr>
              <a:t> is a guided meditation </a:t>
            </a:r>
            <a:r>
              <a:rPr lang="en-US" sz="1200" b="1" i="0" kern="1200" dirty="0">
                <a:solidFill>
                  <a:schemeClr val="tx1"/>
                </a:solidFill>
                <a:effectLst/>
                <a:latin typeface="+mn-lt"/>
                <a:ea typeface="+mn-ea"/>
                <a:cs typeface="+mn-cs"/>
              </a:rPr>
              <a:t>app</a:t>
            </a:r>
            <a:r>
              <a:rPr lang="en-US" sz="1200" b="0" i="0" kern="1200" dirty="0">
                <a:solidFill>
                  <a:schemeClr val="tx1"/>
                </a:solidFill>
                <a:effectLst/>
                <a:latin typeface="+mn-lt"/>
                <a:ea typeface="+mn-ea"/>
                <a:cs typeface="+mn-cs"/>
              </a:rPr>
              <a:t> to help reduce stress and enhance wellbeing. The 7-step program teaches you how to meditate, with adjustable nature scenes and relaxing music tracks. Sessions range from 2 to 30 minutes on the topics of focus, creativity, energy, confidence, sleep and more.</a:t>
            </a:r>
            <a:endParaRPr lang="en-US" sz="1600" dirty="0"/>
          </a:p>
        </p:txBody>
      </p:sp>
      <p:sp>
        <p:nvSpPr>
          <p:cNvPr id="4" name="Slide Number Placeholder 3"/>
          <p:cNvSpPr>
            <a:spLocks noGrp="1"/>
          </p:cNvSpPr>
          <p:nvPr>
            <p:ph type="sldNum" sz="quarter" idx="5"/>
          </p:nvPr>
        </p:nvSpPr>
        <p:spPr/>
        <p:txBody>
          <a:bodyPr/>
          <a:lstStyle/>
          <a:p>
            <a:fld id="{D6FB25C0-C9F3-46D2-BCCF-0697F760A448}" type="slidenum">
              <a:rPr lang="en-US" smtClean="0"/>
              <a:t>26</a:t>
            </a:fld>
            <a:endParaRPr lang="en-US"/>
          </a:p>
        </p:txBody>
      </p:sp>
    </p:spTree>
    <p:extLst>
      <p:ext uri="{BB962C8B-B14F-4D97-AF65-F5344CB8AC3E}">
        <p14:creationId xmlns:p14="http://schemas.microsoft.com/office/powerpoint/2010/main" val="1253979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Let’s look at a case study involving a student with an anxiety disorder.  </a:t>
            </a:r>
          </a:p>
        </p:txBody>
      </p:sp>
      <p:sp>
        <p:nvSpPr>
          <p:cNvPr id="4" name="Slide Number Placeholder 3"/>
          <p:cNvSpPr>
            <a:spLocks noGrp="1"/>
          </p:cNvSpPr>
          <p:nvPr>
            <p:ph type="sldNum" sz="quarter" idx="5"/>
          </p:nvPr>
        </p:nvSpPr>
        <p:spPr/>
        <p:txBody>
          <a:bodyPr/>
          <a:lstStyle/>
          <a:p>
            <a:fld id="{D6FB25C0-C9F3-46D2-BCCF-0697F760A448}" type="slidenum">
              <a:rPr lang="en-US" smtClean="0"/>
              <a:t>27</a:t>
            </a:fld>
            <a:endParaRPr lang="en-US"/>
          </a:p>
        </p:txBody>
      </p:sp>
    </p:spTree>
    <p:extLst>
      <p:ext uri="{BB962C8B-B14F-4D97-AF65-F5344CB8AC3E}">
        <p14:creationId xmlns:p14="http://schemas.microsoft.com/office/powerpoint/2010/main" val="91523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First, what types of considerations or questions can we ask when beginning the RA process?   We used Job Accommodation Network or askjan.org for guidance.  (</a:t>
            </a:r>
            <a:r>
              <a:rPr lang="en-US" sz="1600"/>
              <a:t>Read slide)</a:t>
            </a:r>
          </a:p>
        </p:txBody>
      </p:sp>
      <p:sp>
        <p:nvSpPr>
          <p:cNvPr id="4" name="Slide Number Placeholder 3"/>
          <p:cNvSpPr>
            <a:spLocks noGrp="1"/>
          </p:cNvSpPr>
          <p:nvPr>
            <p:ph type="sldNum" sz="quarter" idx="5"/>
          </p:nvPr>
        </p:nvSpPr>
        <p:spPr/>
        <p:txBody>
          <a:bodyPr/>
          <a:lstStyle/>
          <a:p>
            <a:fld id="{D6FB25C0-C9F3-46D2-BCCF-0697F760A448}" type="slidenum">
              <a:rPr lang="en-US" smtClean="0"/>
              <a:t>28</a:t>
            </a:fld>
            <a:endParaRPr lang="en-US"/>
          </a:p>
        </p:txBody>
      </p:sp>
    </p:spTree>
    <p:extLst>
      <p:ext uri="{BB962C8B-B14F-4D97-AF65-F5344CB8AC3E}">
        <p14:creationId xmlns:p14="http://schemas.microsoft.com/office/powerpoint/2010/main" val="980334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29</a:t>
            </a:fld>
            <a:endParaRPr lang="en-US"/>
          </a:p>
        </p:txBody>
      </p:sp>
    </p:spTree>
    <p:extLst>
      <p:ext uri="{BB962C8B-B14F-4D97-AF65-F5344CB8AC3E}">
        <p14:creationId xmlns:p14="http://schemas.microsoft.com/office/powerpoint/2010/main" val="2632710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presented this webinar once previously, but we have adjusted it since that time and believe it to be a very important area that is sometimes, if not often, overlooked when developing accommodation plans for students with disabilities. Let’s talk about the significance of how anxiety functional limitations can impact individuals who experience them.</a:t>
            </a:r>
          </a:p>
        </p:txBody>
      </p:sp>
      <p:sp>
        <p:nvSpPr>
          <p:cNvPr id="4" name="Slide Number Placeholder 3"/>
          <p:cNvSpPr>
            <a:spLocks noGrp="1"/>
          </p:cNvSpPr>
          <p:nvPr>
            <p:ph type="sldNum" sz="quarter" idx="5"/>
          </p:nvPr>
        </p:nvSpPr>
        <p:spPr/>
        <p:txBody>
          <a:bodyPr/>
          <a:lstStyle/>
          <a:p>
            <a:fld id="{D6FB25C0-C9F3-46D2-BCCF-0697F760A448}" type="slidenum">
              <a:rPr lang="en-US" smtClean="0"/>
              <a:t>3</a:t>
            </a:fld>
            <a:endParaRPr lang="en-US"/>
          </a:p>
        </p:txBody>
      </p:sp>
    </p:spTree>
    <p:extLst>
      <p:ext uri="{BB962C8B-B14F-4D97-AF65-F5344CB8AC3E}">
        <p14:creationId xmlns:p14="http://schemas.microsoft.com/office/powerpoint/2010/main" val="1907686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30</a:t>
            </a:fld>
            <a:endParaRPr lang="en-US"/>
          </a:p>
        </p:txBody>
      </p:sp>
    </p:spTree>
    <p:extLst>
      <p:ext uri="{BB962C8B-B14F-4D97-AF65-F5344CB8AC3E}">
        <p14:creationId xmlns:p14="http://schemas.microsoft.com/office/powerpoint/2010/main" val="2801659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31</a:t>
            </a:fld>
            <a:endParaRPr lang="en-US"/>
          </a:p>
        </p:txBody>
      </p:sp>
    </p:spTree>
    <p:extLst>
      <p:ext uri="{BB962C8B-B14F-4D97-AF65-F5344CB8AC3E}">
        <p14:creationId xmlns:p14="http://schemas.microsoft.com/office/powerpoint/2010/main" val="21771945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32</a:t>
            </a:fld>
            <a:endParaRPr lang="en-US"/>
          </a:p>
        </p:txBody>
      </p:sp>
    </p:spTree>
    <p:extLst>
      <p:ext uri="{BB962C8B-B14F-4D97-AF65-F5344CB8AC3E}">
        <p14:creationId xmlns:p14="http://schemas.microsoft.com/office/powerpoint/2010/main" val="1637031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33</a:t>
            </a:fld>
            <a:endParaRPr lang="en-US"/>
          </a:p>
        </p:txBody>
      </p:sp>
    </p:spTree>
    <p:extLst>
      <p:ext uri="{BB962C8B-B14F-4D97-AF65-F5344CB8AC3E}">
        <p14:creationId xmlns:p14="http://schemas.microsoft.com/office/powerpoint/2010/main" val="33236055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34</a:t>
            </a:fld>
            <a:endParaRPr lang="en-US"/>
          </a:p>
        </p:txBody>
      </p:sp>
    </p:spTree>
    <p:extLst>
      <p:ext uri="{BB962C8B-B14F-4D97-AF65-F5344CB8AC3E}">
        <p14:creationId xmlns:p14="http://schemas.microsoft.com/office/powerpoint/2010/main" val="3635673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35</a:t>
            </a:fld>
            <a:endParaRPr lang="en-US"/>
          </a:p>
        </p:txBody>
      </p:sp>
    </p:spTree>
    <p:extLst>
      <p:ext uri="{BB962C8B-B14F-4D97-AF65-F5344CB8AC3E}">
        <p14:creationId xmlns:p14="http://schemas.microsoft.com/office/powerpoint/2010/main" val="3615430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36</a:t>
            </a:fld>
            <a:endParaRPr lang="en-US"/>
          </a:p>
        </p:txBody>
      </p:sp>
    </p:spTree>
    <p:extLst>
      <p:ext uri="{BB962C8B-B14F-4D97-AF65-F5344CB8AC3E}">
        <p14:creationId xmlns:p14="http://schemas.microsoft.com/office/powerpoint/2010/main" val="19657803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37</a:t>
            </a:fld>
            <a:endParaRPr lang="en-US"/>
          </a:p>
        </p:txBody>
      </p:sp>
    </p:spTree>
    <p:extLst>
      <p:ext uri="{BB962C8B-B14F-4D97-AF65-F5344CB8AC3E}">
        <p14:creationId xmlns:p14="http://schemas.microsoft.com/office/powerpoint/2010/main" val="2877173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38</a:t>
            </a:fld>
            <a:endParaRPr lang="en-US"/>
          </a:p>
        </p:txBody>
      </p:sp>
    </p:spTree>
    <p:extLst>
      <p:ext uri="{BB962C8B-B14F-4D97-AF65-F5344CB8AC3E}">
        <p14:creationId xmlns:p14="http://schemas.microsoft.com/office/powerpoint/2010/main" val="747349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39</a:t>
            </a:fld>
            <a:endParaRPr lang="en-US"/>
          </a:p>
        </p:txBody>
      </p:sp>
    </p:spTree>
    <p:extLst>
      <p:ext uri="{BB962C8B-B14F-4D97-AF65-F5344CB8AC3E}">
        <p14:creationId xmlns:p14="http://schemas.microsoft.com/office/powerpoint/2010/main" val="268695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purpose today is to talk about how UNSUPPORTED (e.g., unaccommodated) anxiety-related functional limitations can potentially impact or impede the effectiveness of other accommodations, strategies and supports. Why? Because when a person’s is in defense mode (has feelings of fight or flight, etc.), everything feels harder to accomplish or takes longer to complete. The person can become distracted and have difficulty concentrating or focusing on the instructions being given or completing the task at hand.</a:t>
            </a:r>
          </a:p>
          <a:p>
            <a:endParaRPr lang="en-US" dirty="0"/>
          </a:p>
          <a:p>
            <a:r>
              <a:rPr lang="en-US" dirty="0"/>
              <a:t>Individuals on the autism spectrum, for example, may experience anxiety, and they explain on the aspergerexperts.com forum that when you are in DEFENSE MODE, you spend so many of your resources fighting your feelings, physical responses to those feelings, etc., that you may have very little leftover resources for day-to-day functioning. </a:t>
            </a:r>
          </a:p>
        </p:txBody>
      </p:sp>
      <p:sp>
        <p:nvSpPr>
          <p:cNvPr id="4" name="Slide Number Placeholder 3"/>
          <p:cNvSpPr>
            <a:spLocks noGrp="1"/>
          </p:cNvSpPr>
          <p:nvPr>
            <p:ph type="sldNum" sz="quarter" idx="5"/>
          </p:nvPr>
        </p:nvSpPr>
        <p:spPr/>
        <p:txBody>
          <a:bodyPr/>
          <a:lstStyle/>
          <a:p>
            <a:fld id="{D6FB25C0-C9F3-46D2-BCCF-0697F760A448}" type="slidenum">
              <a:rPr lang="en-US" smtClean="0"/>
              <a:t>4</a:t>
            </a:fld>
            <a:endParaRPr lang="en-US"/>
          </a:p>
        </p:txBody>
      </p:sp>
    </p:spTree>
    <p:extLst>
      <p:ext uri="{BB962C8B-B14F-4D97-AF65-F5344CB8AC3E}">
        <p14:creationId xmlns:p14="http://schemas.microsoft.com/office/powerpoint/2010/main" val="6011251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40</a:t>
            </a:fld>
            <a:endParaRPr lang="en-US"/>
          </a:p>
        </p:txBody>
      </p:sp>
    </p:spTree>
    <p:extLst>
      <p:ext uri="{BB962C8B-B14F-4D97-AF65-F5344CB8AC3E}">
        <p14:creationId xmlns:p14="http://schemas.microsoft.com/office/powerpoint/2010/main" val="38613151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41</a:t>
            </a:fld>
            <a:endParaRPr lang="en-US"/>
          </a:p>
        </p:txBody>
      </p:sp>
    </p:spTree>
    <p:extLst>
      <p:ext uri="{BB962C8B-B14F-4D97-AF65-F5344CB8AC3E}">
        <p14:creationId xmlns:p14="http://schemas.microsoft.com/office/powerpoint/2010/main" val="2201844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42</a:t>
            </a:fld>
            <a:endParaRPr lang="en-US"/>
          </a:p>
        </p:txBody>
      </p:sp>
    </p:spTree>
    <p:extLst>
      <p:ext uri="{BB962C8B-B14F-4D97-AF65-F5344CB8AC3E}">
        <p14:creationId xmlns:p14="http://schemas.microsoft.com/office/powerpoint/2010/main" val="26728020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43</a:t>
            </a:fld>
            <a:endParaRPr lang="en-US"/>
          </a:p>
        </p:txBody>
      </p:sp>
    </p:spTree>
    <p:extLst>
      <p:ext uri="{BB962C8B-B14F-4D97-AF65-F5344CB8AC3E}">
        <p14:creationId xmlns:p14="http://schemas.microsoft.com/office/powerpoint/2010/main" val="1288000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44</a:t>
            </a:fld>
            <a:endParaRPr lang="en-US"/>
          </a:p>
        </p:txBody>
      </p:sp>
    </p:spTree>
    <p:extLst>
      <p:ext uri="{BB962C8B-B14F-4D97-AF65-F5344CB8AC3E}">
        <p14:creationId xmlns:p14="http://schemas.microsoft.com/office/powerpoint/2010/main" val="7303956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mn-lt"/>
                <a:hlinkClick r:id="rId3"/>
              </a:rPr>
              <a:t>https://supportservices.jobcorps.gov/sites/search/Pages/Results.aspx?k=Anxiety%20Fact%20Sheet%20for%20Students</a:t>
            </a:r>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45</a:t>
            </a:fld>
            <a:endParaRPr lang="en-US"/>
          </a:p>
        </p:txBody>
      </p:sp>
    </p:spTree>
    <p:extLst>
      <p:ext uri="{BB962C8B-B14F-4D97-AF65-F5344CB8AC3E}">
        <p14:creationId xmlns:p14="http://schemas.microsoft.com/office/powerpoint/2010/main" val="61135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46</a:t>
            </a:fld>
            <a:endParaRPr lang="en-US"/>
          </a:p>
        </p:txBody>
      </p:sp>
    </p:spTree>
    <p:extLst>
      <p:ext uri="{BB962C8B-B14F-4D97-AF65-F5344CB8AC3E}">
        <p14:creationId xmlns:p14="http://schemas.microsoft.com/office/powerpoint/2010/main" val="89088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all mean? While a person is in defense mode, it is VERY DIFFICULT or HARD to interact with others successfully, to manage one’s emotions, to be productive in school or work. Small tasks and daily life responsibilities can feel overwhelming. Increased stress over an extended amount of time certainly impacts overall performance.</a:t>
            </a:r>
          </a:p>
          <a:p>
            <a:endParaRPr lang="en-US" dirty="0"/>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5</a:t>
            </a:fld>
            <a:endParaRPr lang="en-US"/>
          </a:p>
        </p:txBody>
      </p:sp>
    </p:spTree>
    <p:extLst>
      <p:ext uri="{BB962C8B-B14F-4D97-AF65-F5344CB8AC3E}">
        <p14:creationId xmlns:p14="http://schemas.microsoft.com/office/powerpoint/2010/main" val="1400516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being in defense mode or anxious impact the student with a disability in the Job Corps program? </a:t>
            </a:r>
          </a:p>
          <a:p>
            <a:endParaRPr lang="en-US" dirty="0"/>
          </a:p>
          <a:p>
            <a:r>
              <a:rPr lang="en-US" dirty="0"/>
              <a:t>It may limit or diminish the effectiveness of other non anxiety-related accommodations because the functional limitation (which in this case is the anxiety) likely is presenting the greatest barrier to functioning and performance. It may result in the exhibition of undesirable behaviors while the student is trying to navigate through their feelings of “fight” or “flight” and result in unnecessary negative consequences. Students may avoid engaging in class, may avoid initiating tasks, have difficulty attending to instruction, or navigating social interactions appropriately or at all!</a:t>
            </a:r>
          </a:p>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6</a:t>
            </a:fld>
            <a:endParaRPr lang="en-US"/>
          </a:p>
        </p:txBody>
      </p:sp>
    </p:spTree>
    <p:extLst>
      <p:ext uri="{BB962C8B-B14F-4D97-AF65-F5344CB8AC3E}">
        <p14:creationId xmlns:p14="http://schemas.microsoft.com/office/powerpoint/2010/main" val="303502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support the student with a disability who has a functional limitation related to anxiety? Let’s talk about a few possible supports starting with having the student referred to the CMHC for review and discussion of possible anxiety reduction strategies, referral for medication review or other community-supported therapeutic interventions, etc.</a:t>
            </a:r>
          </a:p>
          <a:p>
            <a:endParaRPr lang="en-US" dirty="0"/>
          </a:p>
          <a:p>
            <a:r>
              <a:rPr lang="en-US" dirty="0"/>
              <a:t>Other potential actions might include using Mindfulness training, Self-regulation strategies such as meditation, deep breathing, yoga, participation in support groups, and more. Physical exercise can be a very useful tool in helping to manage a variety of mental health manifestations including anxiety. We are going to talk more about mindfulness and exercise later in this presentation.</a:t>
            </a:r>
          </a:p>
          <a:p>
            <a:endParaRPr lang="en-US" dirty="0"/>
          </a:p>
        </p:txBody>
      </p:sp>
      <p:sp>
        <p:nvSpPr>
          <p:cNvPr id="4" name="Slide Number Placeholder 3"/>
          <p:cNvSpPr>
            <a:spLocks noGrp="1"/>
          </p:cNvSpPr>
          <p:nvPr>
            <p:ph type="sldNum" sz="quarter" idx="5"/>
          </p:nvPr>
        </p:nvSpPr>
        <p:spPr/>
        <p:txBody>
          <a:bodyPr/>
          <a:lstStyle/>
          <a:p>
            <a:fld id="{D6FB25C0-C9F3-46D2-BCCF-0697F760A448}" type="slidenum">
              <a:rPr lang="en-US" smtClean="0"/>
              <a:t>7</a:t>
            </a:fld>
            <a:endParaRPr lang="en-US"/>
          </a:p>
        </p:txBody>
      </p:sp>
    </p:spTree>
    <p:extLst>
      <p:ext uri="{BB962C8B-B14F-4D97-AF65-F5344CB8AC3E}">
        <p14:creationId xmlns:p14="http://schemas.microsoft.com/office/powerpoint/2010/main" val="127076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FB25C0-C9F3-46D2-BCCF-0697F760A448}" type="slidenum">
              <a:rPr lang="en-US" smtClean="0"/>
              <a:t>8</a:t>
            </a:fld>
            <a:endParaRPr lang="en-US"/>
          </a:p>
        </p:txBody>
      </p:sp>
    </p:spTree>
    <p:extLst>
      <p:ext uri="{BB962C8B-B14F-4D97-AF65-F5344CB8AC3E}">
        <p14:creationId xmlns:p14="http://schemas.microsoft.com/office/powerpoint/2010/main" val="233570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B575B5D-9C6C-4DDD-81BC-E8FC1653E4A2}"/>
              </a:ext>
            </a:extLst>
          </p:cNvPr>
          <p:cNvSpPr>
            <a:spLocks noGrp="1"/>
          </p:cNvSpPr>
          <p:nvPr>
            <p:ph type="body" idx="1"/>
          </p:nvPr>
        </p:nvSpPr>
        <p:spPr/>
        <p:txBody>
          <a:bodyPr/>
          <a:lstStyle/>
          <a:p>
            <a:pPr>
              <a:lnSpc>
                <a:spcPct val="124000"/>
              </a:lnSpc>
            </a:pPr>
            <a:r>
              <a:rPr lang="en-US" dirty="0"/>
              <a:t>There are a variety of types of anxiety disorders including generalized anxiety disorder, PTSD, OCD, etc. Our focus today, however, is not on the various types but on how anxiety can impede:</a:t>
            </a:r>
          </a:p>
          <a:p>
            <a:pPr marL="628650" lvl="1" indent="-171450">
              <a:lnSpc>
                <a:spcPct val="124000"/>
              </a:lnSpc>
              <a:buFont typeface="Arial" panose="020B0604020202020204" pitchFamily="34" charset="0"/>
              <a:buChar char="•"/>
            </a:pPr>
            <a:r>
              <a:rPr lang="en-US" dirty="0"/>
              <a:t>access to the program</a:t>
            </a:r>
          </a:p>
          <a:p>
            <a:pPr marL="628650" lvl="1" indent="-171450">
              <a:lnSpc>
                <a:spcPct val="124000"/>
              </a:lnSpc>
              <a:buFont typeface="Arial" panose="020B0604020202020204" pitchFamily="34" charset="0"/>
              <a:buChar char="•"/>
            </a:pPr>
            <a:r>
              <a:rPr lang="en-US" dirty="0"/>
              <a:t>participation in the program</a:t>
            </a:r>
          </a:p>
          <a:p>
            <a:pPr marL="628650" lvl="1" indent="-171450">
              <a:lnSpc>
                <a:spcPct val="124000"/>
              </a:lnSpc>
              <a:buFont typeface="Arial" panose="020B0604020202020204" pitchFamily="34" charset="0"/>
              <a:buChar char="•"/>
            </a:pPr>
            <a:r>
              <a:rPr lang="en-US" dirty="0"/>
              <a:t>progress forward in the program</a:t>
            </a:r>
          </a:p>
          <a:p>
            <a:endParaRPr lang="en-US" dirty="0"/>
          </a:p>
        </p:txBody>
      </p:sp>
    </p:spTree>
    <p:extLst>
      <p:ext uri="{BB962C8B-B14F-4D97-AF65-F5344CB8AC3E}">
        <p14:creationId xmlns:p14="http://schemas.microsoft.com/office/powerpoint/2010/main" val="160204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304568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383842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358098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6600FF"/>
                </a:solidFill>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lnSpc>
                <a:spcPct val="114000"/>
              </a:lnSpc>
              <a:spcBef>
                <a:spcPts val="600"/>
              </a:spcBef>
              <a:buClr>
                <a:srgbClr val="00B050"/>
              </a:buClr>
              <a:buFont typeface="Wingdings" panose="05000000000000000000" pitchFamily="2" charset="2"/>
              <a:buChar char="§"/>
              <a:defRPr/>
            </a:lvl1pPr>
            <a:lvl2pPr marL="685800" indent="-228600">
              <a:lnSpc>
                <a:spcPct val="114000"/>
              </a:lnSpc>
              <a:spcBef>
                <a:spcPts val="600"/>
              </a:spcBef>
              <a:buClr>
                <a:srgbClr val="00B050"/>
              </a:buClr>
              <a:buFont typeface="Wingdings" panose="05000000000000000000" pitchFamily="2" charset="2"/>
              <a:buChar char="§"/>
              <a:defRPr/>
            </a:lvl2pPr>
            <a:lvl3pPr marL="1143000" indent="-228600">
              <a:lnSpc>
                <a:spcPct val="114000"/>
              </a:lnSpc>
              <a:spcBef>
                <a:spcPts val="600"/>
              </a:spcBef>
              <a:buClr>
                <a:srgbClr val="00B050"/>
              </a:buClr>
              <a:buFont typeface="Wingdings" panose="05000000000000000000" pitchFamily="2" charset="2"/>
              <a:buChar char="§"/>
              <a:defRPr/>
            </a:lvl3pPr>
            <a:lvl4pPr marL="1600200" indent="-228600">
              <a:lnSpc>
                <a:spcPct val="114000"/>
              </a:lnSpc>
              <a:spcBef>
                <a:spcPts val="0"/>
              </a:spcBef>
              <a:buFont typeface="Wingdings" panose="05000000000000000000" pitchFamily="2" charset="2"/>
              <a:buChar char="§"/>
              <a:defRPr/>
            </a:lvl4pPr>
            <a:lvl5pPr marL="2057400" indent="-228600">
              <a:lnSpc>
                <a:spcPct val="114000"/>
              </a:lnSpc>
              <a:spcBef>
                <a:spcPts val="0"/>
              </a:spcBef>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C71AD46-028B-42E9-AB59-3AEBC8FC7C90}" type="slidenum">
              <a:rPr lang="en-US" smtClean="0"/>
              <a:pPr/>
              <a:t>‹#›</a:t>
            </a:fld>
            <a:endParaRPr lang="en-US" dirty="0"/>
          </a:p>
        </p:txBody>
      </p:sp>
    </p:spTree>
    <p:extLst>
      <p:ext uri="{BB962C8B-B14F-4D97-AF65-F5344CB8AC3E}">
        <p14:creationId xmlns:p14="http://schemas.microsoft.com/office/powerpoint/2010/main" val="425953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343073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2002576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45941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1677944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3090454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274344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C71AD46-028B-42E9-AB59-3AEBC8FC7C90}" type="slidenum">
              <a:rPr lang="en-US" smtClean="0"/>
              <a:t>‹#›</a:t>
            </a:fld>
            <a:endParaRPr lang="en-US"/>
          </a:p>
        </p:txBody>
      </p:sp>
    </p:spTree>
    <p:extLst>
      <p:ext uri="{BB962C8B-B14F-4D97-AF65-F5344CB8AC3E}">
        <p14:creationId xmlns:p14="http://schemas.microsoft.com/office/powerpoint/2010/main" val="141376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0583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08289"/>
            <a:ext cx="10515600" cy="46686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C71AD46-028B-42E9-AB59-3AEBC8FC7C90}" type="slidenum">
              <a:rPr lang="en-US" smtClean="0"/>
              <a:pPr/>
              <a:t>‹#›</a:t>
            </a:fld>
            <a:endParaRPr lang="en-US" dirty="0"/>
          </a:p>
        </p:txBody>
      </p:sp>
    </p:spTree>
    <p:extLst>
      <p:ext uri="{BB962C8B-B14F-4D97-AF65-F5344CB8AC3E}">
        <p14:creationId xmlns:p14="http://schemas.microsoft.com/office/powerpoint/2010/main" val="137935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600" kern="1200">
          <a:solidFill>
            <a:srgbClr val="6600FF"/>
          </a:solidFill>
          <a:latin typeface="+mj-lt"/>
          <a:ea typeface="+mj-ea"/>
          <a:cs typeface="+mj-cs"/>
        </a:defRPr>
      </a:lvl1pPr>
    </p:titleStyle>
    <p:bodyStyle>
      <a:lvl1pPr marL="228600" indent="-228600" algn="l" defTabSz="914400" rtl="0" eaLnBrk="1" latinLnBrk="0" hangingPunct="1">
        <a:lnSpc>
          <a:spcPct val="114000"/>
        </a:lnSpc>
        <a:spcBef>
          <a:spcPts val="600"/>
        </a:spcBef>
        <a:buClr>
          <a:srgbClr val="00B050"/>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114000"/>
        </a:lnSpc>
        <a:spcBef>
          <a:spcPts val="600"/>
        </a:spcBef>
        <a:buClr>
          <a:srgbClr val="00B050"/>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14000"/>
        </a:lnSpc>
        <a:spcBef>
          <a:spcPts val="600"/>
        </a:spcBef>
        <a:buClr>
          <a:srgbClr val="00B05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hyperlink" Target="https://www.google.com/url?sa=i&amp;rct=j&amp;q=&amp;esrc=s&amp;source=images&amp;cd=&amp;cad=rja&amp;uact=8&amp;ved=2ahUKEwj8woy9_uXeAhWmT98KHfJJBD4QjRx6BAgBEAU&amp;url=https://www.kisspng.com/png-worry-emoticon-smiley-emoji-clip-art-face-967278/&amp;psig=AOvVaw105ZYv2KOwZFW0NuM603mG&amp;ust=1542906946223324" TargetMode="External"/><Relationship Id="rId4" Type="http://schemas.openxmlformats.org/officeDocument/2006/relationships/slide" Target="slide4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hyperlink" Target="https://www.google.com/imgres?imgurl=https://i.ytimg.com/vi/04PgJqJGLQc/maxresdefault.jpg&amp;imgrefurl=https://www.youtube.com/watch?v%3D04PgJqJGLQc&amp;docid=p5-lPT7O1ajoxM&amp;tbnid=-mN2WXmszZo5DM:&amp;vet=10ahUKEwjvhsLc2vTeAhUNzlMKHRJOCiwQMwhiKAswCw..i&amp;w=1280&amp;h=720&amp;hl=en&amp;bih=963&amp;biw=1920&amp;q=exercise%20for%20anxiety&amp;ved=0ahUKEwjvhsLc2vTeAhUNzlMKHRJOCiwQMwhiKAswCw&amp;iact=mrc&amp;uact=8" TargetMode="External"/><Relationship Id="rId9"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philboissiere.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line.com/health/anxiety/top-iphone-android-apps#how-we-chose"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j9_OjpObeAhVnhOAKHTnBDeMQjRx6BAgBEAU&amp;url=https://www.health.harvard.edu/blog/managing-worry-in-generalized-anxiety-disorder-201602179172&amp;psig=AOvVaw0yoLIYe-2DISotdxFMvTDF&amp;ust=154291709520343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838200" y="2766219"/>
            <a:ext cx="10515600" cy="1325563"/>
          </a:xfrm>
        </p:spPr>
        <p:txBody>
          <a:bodyPr anchor="ctr">
            <a:normAutofit/>
          </a:bodyPr>
          <a:lstStyle/>
          <a:p>
            <a:pPr algn="ctr"/>
            <a:r>
              <a:rPr lang="en-US" sz="5400" dirty="0">
                <a:solidFill>
                  <a:schemeClr val="accent2"/>
                </a:solidFill>
              </a:rPr>
              <a:t>A</a:t>
            </a:r>
            <a:r>
              <a:rPr lang="en-US" sz="5400" dirty="0">
                <a:solidFill>
                  <a:schemeClr val="accent3"/>
                </a:solidFill>
              </a:rPr>
              <a:t>N</a:t>
            </a:r>
            <a:r>
              <a:rPr lang="en-US" sz="5400" dirty="0">
                <a:solidFill>
                  <a:schemeClr val="accent4"/>
                </a:solidFill>
              </a:rPr>
              <a:t>X</a:t>
            </a:r>
            <a:r>
              <a:rPr lang="en-US" sz="5400" dirty="0">
                <a:solidFill>
                  <a:schemeClr val="accent5"/>
                </a:solidFill>
              </a:rPr>
              <a:t>I</a:t>
            </a:r>
            <a:r>
              <a:rPr lang="en-US" sz="5400" dirty="0">
                <a:solidFill>
                  <a:schemeClr val="accent6"/>
                </a:solidFill>
              </a:rPr>
              <a:t>E</a:t>
            </a:r>
            <a:r>
              <a:rPr lang="en-US" sz="5400" dirty="0">
                <a:solidFill>
                  <a:srgbClr val="00CCFF"/>
                </a:solidFill>
              </a:rPr>
              <a:t>T</a:t>
            </a:r>
            <a:r>
              <a:rPr lang="en-US" sz="5400" dirty="0">
                <a:solidFill>
                  <a:srgbClr val="6600FF"/>
                </a:solidFill>
              </a:rPr>
              <a:t>Y</a:t>
            </a:r>
            <a:endParaRPr lang="en-US" sz="5400" dirty="0">
              <a:solidFill>
                <a:schemeClr val="bg2">
                  <a:lumMod val="50000"/>
                </a:schemeClr>
              </a:solidFill>
            </a:endParaRPr>
          </a:p>
        </p:txBody>
      </p:sp>
      <p:grpSp>
        <p:nvGrpSpPr>
          <p:cNvPr id="51" name="Excited"/>
          <p:cNvGrpSpPr/>
          <p:nvPr/>
        </p:nvGrpSpPr>
        <p:grpSpPr>
          <a:xfrm>
            <a:off x="9709522" y="467209"/>
            <a:ext cx="1527048" cy="1527048"/>
            <a:chOff x="9709522" y="467209"/>
            <a:chExt cx="1527048" cy="1527048"/>
          </a:xfrm>
        </p:grpSpPr>
        <p:sp>
          <p:nvSpPr>
            <p:cNvPr id="37" name="Excited">
              <a:hlinkClick r:id="" action="ppaction://noaction"/>
            </p:cNvPr>
            <p:cNvSpPr/>
            <p:nvPr/>
          </p:nvSpPr>
          <p:spPr>
            <a:xfrm>
              <a:off x="9709522" y="467209"/>
              <a:ext cx="1527048" cy="1527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rrowheads="1"/>
            </p:cNvSpPr>
            <p:nvPr/>
          </p:nvSpPr>
          <p:spPr bwMode="auto">
            <a:xfrm>
              <a:off x="10075926"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Oval 8"/>
            <p:cNvSpPr>
              <a:spLocks noChangeArrowheads="1"/>
            </p:cNvSpPr>
            <p:nvPr/>
          </p:nvSpPr>
          <p:spPr bwMode="auto">
            <a:xfrm>
              <a:off x="10698416"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10054507" y="1456104"/>
              <a:ext cx="839359" cy="282464"/>
            </a:xfrm>
            <a:custGeom>
              <a:avLst/>
              <a:gdLst>
                <a:gd name="T0" fmla="*/ 515 w 550"/>
                <a:gd name="T1" fmla="*/ 0 h 185"/>
                <a:gd name="T2" fmla="*/ 35 w 550"/>
                <a:gd name="T3" fmla="*/ 0 h 185"/>
                <a:gd name="T4" fmla="*/ 21 w 550"/>
                <a:gd name="T5" fmla="*/ 47 h 185"/>
                <a:gd name="T6" fmla="*/ 21 w 550"/>
                <a:gd name="T7" fmla="*/ 47 h 185"/>
                <a:gd name="T8" fmla="*/ 529 w 550"/>
                <a:gd name="T9" fmla="*/ 47 h 185"/>
                <a:gd name="T10" fmla="*/ 529 w 550"/>
                <a:gd name="T11" fmla="*/ 47 h 185"/>
                <a:gd name="T12" fmla="*/ 515 w 550"/>
                <a:gd name="T13" fmla="*/ 0 h 185"/>
              </a:gdLst>
              <a:ahLst/>
              <a:cxnLst>
                <a:cxn ang="0">
                  <a:pos x="T0" y="T1"/>
                </a:cxn>
                <a:cxn ang="0">
                  <a:pos x="T2" y="T3"/>
                </a:cxn>
                <a:cxn ang="0">
                  <a:pos x="T4" y="T5"/>
                </a:cxn>
                <a:cxn ang="0">
                  <a:pos x="T6" y="T7"/>
                </a:cxn>
                <a:cxn ang="0">
                  <a:pos x="T8" y="T9"/>
                </a:cxn>
                <a:cxn ang="0">
                  <a:pos x="T10" y="T11"/>
                </a:cxn>
                <a:cxn ang="0">
                  <a:pos x="T12" y="T13"/>
                </a:cxn>
              </a:cxnLst>
              <a:rect l="0" t="0" r="r" b="b"/>
              <a:pathLst>
                <a:path w="550" h="185">
                  <a:moveTo>
                    <a:pt x="515" y="0"/>
                  </a:moveTo>
                  <a:cubicBezTo>
                    <a:pt x="35" y="0"/>
                    <a:pt x="35" y="0"/>
                    <a:pt x="35" y="0"/>
                  </a:cubicBezTo>
                  <a:cubicBezTo>
                    <a:pt x="9" y="0"/>
                    <a:pt x="0" y="34"/>
                    <a:pt x="21" y="47"/>
                  </a:cubicBezTo>
                  <a:cubicBezTo>
                    <a:pt x="21" y="47"/>
                    <a:pt x="21" y="47"/>
                    <a:pt x="21" y="47"/>
                  </a:cubicBezTo>
                  <a:cubicBezTo>
                    <a:pt x="162" y="185"/>
                    <a:pt x="388" y="185"/>
                    <a:pt x="529" y="47"/>
                  </a:cubicBezTo>
                  <a:cubicBezTo>
                    <a:pt x="529" y="47"/>
                    <a:pt x="529" y="47"/>
                    <a:pt x="529" y="47"/>
                  </a:cubicBezTo>
                  <a:cubicBezTo>
                    <a:pt x="550" y="34"/>
                    <a:pt x="541" y="0"/>
                    <a:pt x="5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0" name="Happy"/>
          <p:cNvGrpSpPr/>
          <p:nvPr/>
        </p:nvGrpSpPr>
        <p:grpSpPr>
          <a:xfrm>
            <a:off x="7528970" y="467209"/>
            <a:ext cx="1527048" cy="1527048"/>
            <a:chOff x="7528970" y="467209"/>
            <a:chExt cx="1527048" cy="1527048"/>
          </a:xfrm>
        </p:grpSpPr>
        <p:sp>
          <p:nvSpPr>
            <p:cNvPr id="36" name="Happy">
              <a:hlinkClick r:id="" action="ppaction://noaction"/>
            </p:cNvPr>
            <p:cNvSpPr/>
            <p:nvPr/>
          </p:nvSpPr>
          <p:spPr>
            <a:xfrm>
              <a:off x="7528970" y="467209"/>
              <a:ext cx="1527048" cy="15270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rrowheads="1"/>
            </p:cNvSpPr>
            <p:nvPr/>
          </p:nvSpPr>
          <p:spPr bwMode="auto">
            <a:xfrm>
              <a:off x="7887168"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Oval 16"/>
            <p:cNvSpPr>
              <a:spLocks noChangeArrowheads="1"/>
            </p:cNvSpPr>
            <p:nvPr/>
          </p:nvSpPr>
          <p:spPr bwMode="auto">
            <a:xfrm>
              <a:off x="8509659"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7824250" y="1414604"/>
              <a:ext cx="921019" cy="219545"/>
            </a:xfrm>
            <a:custGeom>
              <a:avLst/>
              <a:gdLst>
                <a:gd name="T0" fmla="*/ 302 w 604"/>
                <a:gd name="T1" fmla="*/ 144 h 144"/>
                <a:gd name="T2" fmla="*/ 20 w 604"/>
                <a:gd name="T3" fmla="*/ 63 h 144"/>
                <a:gd name="T4" fmla="*/ 10 w 604"/>
                <a:gd name="T5" fmla="*/ 20 h 144"/>
                <a:gd name="T6" fmla="*/ 53 w 604"/>
                <a:gd name="T7" fmla="*/ 10 h 144"/>
                <a:gd name="T8" fmla="*/ 551 w 604"/>
                <a:gd name="T9" fmla="*/ 10 h 144"/>
                <a:gd name="T10" fmla="*/ 594 w 604"/>
                <a:gd name="T11" fmla="*/ 20 h 144"/>
                <a:gd name="T12" fmla="*/ 584 w 604"/>
                <a:gd name="T13" fmla="*/ 63 h 144"/>
                <a:gd name="T14" fmla="*/ 302 w 604"/>
                <a:gd name="T15" fmla="*/ 144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144">
                  <a:moveTo>
                    <a:pt x="302" y="144"/>
                  </a:moveTo>
                  <a:cubicBezTo>
                    <a:pt x="202" y="144"/>
                    <a:pt x="105" y="116"/>
                    <a:pt x="20" y="63"/>
                  </a:cubicBezTo>
                  <a:cubicBezTo>
                    <a:pt x="5" y="54"/>
                    <a:pt x="0" y="35"/>
                    <a:pt x="10" y="20"/>
                  </a:cubicBezTo>
                  <a:cubicBezTo>
                    <a:pt x="19" y="5"/>
                    <a:pt x="38" y="0"/>
                    <a:pt x="53" y="10"/>
                  </a:cubicBezTo>
                  <a:cubicBezTo>
                    <a:pt x="207" y="105"/>
                    <a:pt x="397" y="105"/>
                    <a:pt x="551" y="10"/>
                  </a:cubicBezTo>
                  <a:cubicBezTo>
                    <a:pt x="566" y="0"/>
                    <a:pt x="585" y="5"/>
                    <a:pt x="594" y="20"/>
                  </a:cubicBezTo>
                  <a:cubicBezTo>
                    <a:pt x="604" y="35"/>
                    <a:pt x="599" y="54"/>
                    <a:pt x="584" y="63"/>
                  </a:cubicBezTo>
                  <a:cubicBezTo>
                    <a:pt x="499" y="116"/>
                    <a:pt x="402" y="144"/>
                    <a:pt x="302"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9" name="OK"/>
          <p:cNvGrpSpPr/>
          <p:nvPr/>
        </p:nvGrpSpPr>
        <p:grpSpPr>
          <a:xfrm>
            <a:off x="5348419" y="467209"/>
            <a:ext cx="1527048" cy="1527048"/>
            <a:chOff x="5348419" y="467209"/>
            <a:chExt cx="1527048" cy="1527048"/>
          </a:xfrm>
        </p:grpSpPr>
        <p:sp>
          <p:nvSpPr>
            <p:cNvPr id="35" name="OK">
              <a:hlinkClick r:id="" action="ppaction://noaction"/>
            </p:cNvPr>
            <p:cNvSpPr/>
            <p:nvPr/>
          </p:nvSpPr>
          <p:spPr>
            <a:xfrm>
              <a:off x="5348419" y="467209"/>
              <a:ext cx="1527048" cy="1527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a:spLocks noChangeArrowheads="1"/>
            </p:cNvSpPr>
            <p:nvPr/>
          </p:nvSpPr>
          <p:spPr bwMode="auto">
            <a:xfrm>
              <a:off x="5741249"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2"/>
            <p:cNvSpPr>
              <a:spLocks noChangeArrowheads="1"/>
            </p:cNvSpPr>
            <p:nvPr/>
          </p:nvSpPr>
          <p:spPr bwMode="auto">
            <a:xfrm>
              <a:off x="6362401"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5793457" y="1369089"/>
              <a:ext cx="692103" cy="198126"/>
            </a:xfrm>
            <a:custGeom>
              <a:avLst/>
              <a:gdLst>
                <a:gd name="T0" fmla="*/ 34 w 454"/>
                <a:gd name="T1" fmla="*/ 130 h 130"/>
                <a:gd name="T2" fmla="*/ 3 w 454"/>
                <a:gd name="T3" fmla="*/ 104 h 130"/>
                <a:gd name="T4" fmla="*/ 29 w 454"/>
                <a:gd name="T5" fmla="*/ 68 h 130"/>
                <a:gd name="T6" fmla="*/ 414 w 454"/>
                <a:gd name="T7" fmla="*/ 3 h 130"/>
                <a:gd name="T8" fmla="*/ 451 w 454"/>
                <a:gd name="T9" fmla="*/ 29 h 130"/>
                <a:gd name="T10" fmla="*/ 425 w 454"/>
                <a:gd name="T11" fmla="*/ 65 h 130"/>
                <a:gd name="T12" fmla="*/ 40 w 454"/>
                <a:gd name="T13" fmla="*/ 130 h 130"/>
                <a:gd name="T14" fmla="*/ 34 w 454"/>
                <a:gd name="T15" fmla="*/ 130 h 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130">
                  <a:moveTo>
                    <a:pt x="34" y="130"/>
                  </a:moveTo>
                  <a:cubicBezTo>
                    <a:pt x="19" y="130"/>
                    <a:pt x="6" y="119"/>
                    <a:pt x="3" y="104"/>
                  </a:cubicBezTo>
                  <a:cubicBezTo>
                    <a:pt x="0" y="87"/>
                    <a:pt x="12" y="71"/>
                    <a:pt x="29" y="68"/>
                  </a:cubicBezTo>
                  <a:cubicBezTo>
                    <a:pt x="414" y="3"/>
                    <a:pt x="414" y="3"/>
                    <a:pt x="414" y="3"/>
                  </a:cubicBezTo>
                  <a:cubicBezTo>
                    <a:pt x="431" y="0"/>
                    <a:pt x="448" y="12"/>
                    <a:pt x="451" y="29"/>
                  </a:cubicBezTo>
                  <a:cubicBezTo>
                    <a:pt x="454" y="46"/>
                    <a:pt x="442" y="62"/>
                    <a:pt x="425" y="65"/>
                  </a:cubicBezTo>
                  <a:cubicBezTo>
                    <a:pt x="40" y="130"/>
                    <a:pt x="40" y="130"/>
                    <a:pt x="40" y="130"/>
                  </a:cubicBezTo>
                  <a:cubicBezTo>
                    <a:pt x="38" y="130"/>
                    <a:pt x="36" y="130"/>
                    <a:pt x="34" y="13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Sad"/>
          <p:cNvGrpSpPr/>
          <p:nvPr/>
        </p:nvGrpSpPr>
        <p:grpSpPr>
          <a:xfrm>
            <a:off x="3167868" y="467209"/>
            <a:ext cx="1527048" cy="1527048"/>
            <a:chOff x="3167868" y="467209"/>
            <a:chExt cx="1527048" cy="1527048"/>
          </a:xfrm>
        </p:grpSpPr>
        <p:sp>
          <p:nvSpPr>
            <p:cNvPr id="34" name="Sad">
              <a:hlinkClick r:id="rId3" action="ppaction://hlinksldjump"/>
            </p:cNvPr>
            <p:cNvSpPr/>
            <p:nvPr/>
          </p:nvSpPr>
          <p:spPr>
            <a:xfrm>
              <a:off x="3167868" y="467209"/>
              <a:ext cx="1527048" cy="1527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a:spLocks noChangeArrowheads="1"/>
            </p:cNvSpPr>
            <p:nvPr/>
          </p:nvSpPr>
          <p:spPr bwMode="auto">
            <a:xfrm>
              <a:off x="3551152"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20"/>
            <p:cNvSpPr>
              <a:spLocks noChangeArrowheads="1"/>
            </p:cNvSpPr>
            <p:nvPr/>
          </p:nvSpPr>
          <p:spPr bwMode="auto">
            <a:xfrm>
              <a:off x="4173642" y="936692"/>
              <a:ext cx="174030" cy="17403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3489572" y="1422636"/>
              <a:ext cx="921019" cy="218207"/>
            </a:xfrm>
            <a:custGeom>
              <a:avLst/>
              <a:gdLst>
                <a:gd name="T0" fmla="*/ 568 w 604"/>
                <a:gd name="T1" fmla="*/ 139 h 143"/>
                <a:gd name="T2" fmla="*/ 551 w 604"/>
                <a:gd name="T3" fmla="*/ 134 h 143"/>
                <a:gd name="T4" fmla="*/ 53 w 604"/>
                <a:gd name="T5" fmla="*/ 134 h 143"/>
                <a:gd name="T6" fmla="*/ 10 w 604"/>
                <a:gd name="T7" fmla="*/ 124 h 143"/>
                <a:gd name="T8" fmla="*/ 20 w 604"/>
                <a:gd name="T9" fmla="*/ 80 h 143"/>
                <a:gd name="T10" fmla="*/ 302 w 604"/>
                <a:gd name="T11" fmla="*/ 0 h 143"/>
                <a:gd name="T12" fmla="*/ 584 w 604"/>
                <a:gd name="T13" fmla="*/ 80 h 143"/>
                <a:gd name="T14" fmla="*/ 594 w 604"/>
                <a:gd name="T15" fmla="*/ 124 h 143"/>
                <a:gd name="T16" fmla="*/ 568 w 604"/>
                <a:gd name="T17"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143">
                  <a:moveTo>
                    <a:pt x="568" y="139"/>
                  </a:moveTo>
                  <a:cubicBezTo>
                    <a:pt x="562" y="139"/>
                    <a:pt x="556" y="137"/>
                    <a:pt x="551" y="134"/>
                  </a:cubicBezTo>
                  <a:cubicBezTo>
                    <a:pt x="397" y="39"/>
                    <a:pt x="207" y="39"/>
                    <a:pt x="53" y="134"/>
                  </a:cubicBezTo>
                  <a:cubicBezTo>
                    <a:pt x="38" y="143"/>
                    <a:pt x="19" y="138"/>
                    <a:pt x="10" y="124"/>
                  </a:cubicBezTo>
                  <a:cubicBezTo>
                    <a:pt x="0" y="109"/>
                    <a:pt x="5" y="89"/>
                    <a:pt x="20" y="80"/>
                  </a:cubicBezTo>
                  <a:cubicBezTo>
                    <a:pt x="105" y="28"/>
                    <a:pt x="202" y="0"/>
                    <a:pt x="302" y="0"/>
                  </a:cubicBezTo>
                  <a:cubicBezTo>
                    <a:pt x="402" y="0"/>
                    <a:pt x="499" y="28"/>
                    <a:pt x="584" y="80"/>
                  </a:cubicBezTo>
                  <a:cubicBezTo>
                    <a:pt x="599" y="89"/>
                    <a:pt x="604" y="109"/>
                    <a:pt x="594" y="124"/>
                  </a:cubicBezTo>
                  <a:cubicBezTo>
                    <a:pt x="588" y="133"/>
                    <a:pt x="578" y="139"/>
                    <a:pt x="568"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Angry"/>
          <p:cNvGrpSpPr/>
          <p:nvPr/>
        </p:nvGrpSpPr>
        <p:grpSpPr>
          <a:xfrm>
            <a:off x="987317" y="468151"/>
            <a:ext cx="1527048" cy="1527048"/>
            <a:chOff x="987317" y="468151"/>
            <a:chExt cx="1527048" cy="1527048"/>
          </a:xfrm>
        </p:grpSpPr>
        <p:sp>
          <p:nvSpPr>
            <p:cNvPr id="33" name="Angry">
              <a:hlinkClick r:id="rId4" action="ppaction://hlinksldjump"/>
            </p:cNvPr>
            <p:cNvSpPr/>
            <p:nvPr/>
          </p:nvSpPr>
          <p:spPr>
            <a:xfrm>
              <a:off x="987317" y="468151"/>
              <a:ext cx="1527048" cy="1527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bwMode="auto">
            <a:xfrm>
              <a:off x="1353023" y="964804"/>
              <a:ext cx="191433" cy="164659"/>
            </a:xfrm>
            <a:custGeom>
              <a:avLst/>
              <a:gdLst>
                <a:gd name="T0" fmla="*/ 116 w 125"/>
                <a:gd name="T1" fmla="*/ 67 h 108"/>
                <a:gd name="T2" fmla="*/ 41 w 125"/>
                <a:gd name="T3" fmla="*/ 94 h 108"/>
                <a:gd name="T4" fmla="*/ 13 w 125"/>
                <a:gd name="T5" fmla="*/ 19 h 108"/>
                <a:gd name="T6" fmla="*/ 60 w 125"/>
                <a:gd name="T7" fmla="*/ 15 h 108"/>
                <a:gd name="T8" fmla="*/ 89 w 125"/>
                <a:gd name="T9" fmla="*/ 28 h 108"/>
                <a:gd name="T10" fmla="*/ 116 w 125"/>
                <a:gd name="T11" fmla="*/ 67 h 108"/>
              </a:gdLst>
              <a:ahLst/>
              <a:cxnLst>
                <a:cxn ang="0">
                  <a:pos x="T0" y="T1"/>
                </a:cxn>
                <a:cxn ang="0">
                  <a:pos x="T2" y="T3"/>
                </a:cxn>
                <a:cxn ang="0">
                  <a:pos x="T4" y="T5"/>
                </a:cxn>
                <a:cxn ang="0">
                  <a:pos x="T6" y="T7"/>
                </a:cxn>
                <a:cxn ang="0">
                  <a:pos x="T8" y="T9"/>
                </a:cxn>
                <a:cxn ang="0">
                  <a:pos x="T10" y="T11"/>
                </a:cxn>
              </a:cxnLst>
              <a:rect l="0" t="0" r="r" b="b"/>
              <a:pathLst>
                <a:path w="125" h="108">
                  <a:moveTo>
                    <a:pt x="116" y="67"/>
                  </a:moveTo>
                  <a:cubicBezTo>
                    <a:pt x="103" y="95"/>
                    <a:pt x="69" y="108"/>
                    <a:pt x="41" y="94"/>
                  </a:cubicBezTo>
                  <a:cubicBezTo>
                    <a:pt x="12" y="81"/>
                    <a:pt x="0" y="47"/>
                    <a:pt x="13" y="19"/>
                  </a:cubicBezTo>
                  <a:cubicBezTo>
                    <a:pt x="22" y="0"/>
                    <a:pt x="45" y="8"/>
                    <a:pt x="60" y="15"/>
                  </a:cubicBezTo>
                  <a:cubicBezTo>
                    <a:pt x="70" y="20"/>
                    <a:pt x="79" y="24"/>
                    <a:pt x="89" y="28"/>
                  </a:cubicBezTo>
                  <a:cubicBezTo>
                    <a:pt x="104" y="35"/>
                    <a:pt x="125" y="48"/>
                    <a:pt x="116" y="6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1968820" y="960789"/>
              <a:ext cx="191433" cy="163320"/>
            </a:xfrm>
            <a:custGeom>
              <a:avLst/>
              <a:gdLst>
                <a:gd name="T0" fmla="*/ 111 w 125"/>
                <a:gd name="T1" fmla="*/ 19 h 107"/>
                <a:gd name="T2" fmla="*/ 84 w 125"/>
                <a:gd name="T3" fmla="*/ 94 h 107"/>
                <a:gd name="T4" fmla="*/ 9 w 125"/>
                <a:gd name="T5" fmla="*/ 66 h 107"/>
                <a:gd name="T6" fmla="*/ 36 w 125"/>
                <a:gd name="T7" fmla="*/ 28 h 107"/>
                <a:gd name="T8" fmla="*/ 64 w 125"/>
                <a:gd name="T9" fmla="*/ 15 h 107"/>
                <a:gd name="T10" fmla="*/ 111 w 125"/>
                <a:gd name="T11" fmla="*/ 19 h 107"/>
              </a:gdLst>
              <a:ahLst/>
              <a:cxnLst>
                <a:cxn ang="0">
                  <a:pos x="T0" y="T1"/>
                </a:cxn>
                <a:cxn ang="0">
                  <a:pos x="T2" y="T3"/>
                </a:cxn>
                <a:cxn ang="0">
                  <a:pos x="T4" y="T5"/>
                </a:cxn>
                <a:cxn ang="0">
                  <a:pos x="T6" y="T7"/>
                </a:cxn>
                <a:cxn ang="0">
                  <a:pos x="T8" y="T9"/>
                </a:cxn>
                <a:cxn ang="0">
                  <a:pos x="T10" y="T11"/>
                </a:cxn>
              </a:cxnLst>
              <a:rect l="0" t="0" r="r" b="b"/>
              <a:pathLst>
                <a:path w="125" h="107">
                  <a:moveTo>
                    <a:pt x="111" y="19"/>
                  </a:moveTo>
                  <a:cubicBezTo>
                    <a:pt x="125" y="47"/>
                    <a:pt x="112" y="81"/>
                    <a:pt x="84" y="94"/>
                  </a:cubicBezTo>
                  <a:cubicBezTo>
                    <a:pt x="56" y="107"/>
                    <a:pt x="22" y="95"/>
                    <a:pt x="9" y="66"/>
                  </a:cubicBezTo>
                  <a:cubicBezTo>
                    <a:pt x="0" y="48"/>
                    <a:pt x="21" y="35"/>
                    <a:pt x="36" y="28"/>
                  </a:cubicBezTo>
                  <a:cubicBezTo>
                    <a:pt x="45" y="24"/>
                    <a:pt x="55" y="19"/>
                    <a:pt x="64" y="15"/>
                  </a:cubicBezTo>
                  <a:cubicBezTo>
                    <a:pt x="79" y="7"/>
                    <a:pt x="103" y="0"/>
                    <a:pt x="111"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1299476" y="1422636"/>
              <a:ext cx="921019" cy="218207"/>
            </a:xfrm>
            <a:custGeom>
              <a:avLst/>
              <a:gdLst>
                <a:gd name="T0" fmla="*/ 568 w 604"/>
                <a:gd name="T1" fmla="*/ 139 h 143"/>
                <a:gd name="T2" fmla="*/ 551 w 604"/>
                <a:gd name="T3" fmla="*/ 134 h 143"/>
                <a:gd name="T4" fmla="*/ 53 w 604"/>
                <a:gd name="T5" fmla="*/ 134 h 143"/>
                <a:gd name="T6" fmla="*/ 10 w 604"/>
                <a:gd name="T7" fmla="*/ 124 h 143"/>
                <a:gd name="T8" fmla="*/ 20 w 604"/>
                <a:gd name="T9" fmla="*/ 80 h 143"/>
                <a:gd name="T10" fmla="*/ 302 w 604"/>
                <a:gd name="T11" fmla="*/ 0 h 143"/>
                <a:gd name="T12" fmla="*/ 584 w 604"/>
                <a:gd name="T13" fmla="*/ 80 h 143"/>
                <a:gd name="T14" fmla="*/ 594 w 604"/>
                <a:gd name="T15" fmla="*/ 124 h 143"/>
                <a:gd name="T16" fmla="*/ 568 w 604"/>
                <a:gd name="T17"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143">
                  <a:moveTo>
                    <a:pt x="568" y="139"/>
                  </a:moveTo>
                  <a:cubicBezTo>
                    <a:pt x="562" y="139"/>
                    <a:pt x="556" y="137"/>
                    <a:pt x="551" y="134"/>
                  </a:cubicBezTo>
                  <a:cubicBezTo>
                    <a:pt x="397" y="39"/>
                    <a:pt x="207" y="39"/>
                    <a:pt x="53" y="134"/>
                  </a:cubicBezTo>
                  <a:cubicBezTo>
                    <a:pt x="38" y="143"/>
                    <a:pt x="19" y="138"/>
                    <a:pt x="10" y="124"/>
                  </a:cubicBezTo>
                  <a:cubicBezTo>
                    <a:pt x="0" y="109"/>
                    <a:pt x="5" y="89"/>
                    <a:pt x="20" y="80"/>
                  </a:cubicBezTo>
                  <a:cubicBezTo>
                    <a:pt x="105" y="28"/>
                    <a:pt x="202" y="0"/>
                    <a:pt x="302" y="0"/>
                  </a:cubicBezTo>
                  <a:cubicBezTo>
                    <a:pt x="402" y="0"/>
                    <a:pt x="499" y="28"/>
                    <a:pt x="584" y="80"/>
                  </a:cubicBezTo>
                  <a:cubicBezTo>
                    <a:pt x="599" y="89"/>
                    <a:pt x="604" y="109"/>
                    <a:pt x="594" y="124"/>
                  </a:cubicBezTo>
                  <a:cubicBezTo>
                    <a:pt x="588" y="133"/>
                    <a:pt x="578" y="139"/>
                    <a:pt x="568"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2" name="Slider"/>
          <p:cNvGrpSpPr/>
          <p:nvPr/>
        </p:nvGrpSpPr>
        <p:grpSpPr>
          <a:xfrm>
            <a:off x="1583034" y="2080286"/>
            <a:ext cx="219390" cy="372768"/>
            <a:chOff x="5916613" y="4159251"/>
            <a:chExt cx="358775" cy="609600"/>
          </a:xfrm>
        </p:grpSpPr>
        <p:sp>
          <p:nvSpPr>
            <p:cNvPr id="27" name="Freeform 26"/>
            <p:cNvSpPr>
              <a:spLocks/>
            </p:cNvSpPr>
            <p:nvPr/>
          </p:nvSpPr>
          <p:spPr bwMode="auto">
            <a:xfrm>
              <a:off x="5916613" y="4159251"/>
              <a:ext cx="358775" cy="609600"/>
            </a:xfrm>
            <a:custGeom>
              <a:avLst/>
              <a:gdLst>
                <a:gd name="T0" fmla="*/ 0 w 198"/>
                <a:gd name="T1" fmla="*/ 237 h 337"/>
                <a:gd name="T2" fmla="*/ 99 w 198"/>
                <a:gd name="T3" fmla="*/ 337 h 337"/>
                <a:gd name="T4" fmla="*/ 198 w 198"/>
                <a:gd name="T5" fmla="*/ 237 h 337"/>
                <a:gd name="T6" fmla="*/ 117 w 198"/>
                <a:gd name="T7" fmla="*/ 16 h 337"/>
                <a:gd name="T8" fmla="*/ 81 w 198"/>
                <a:gd name="T9" fmla="*/ 16 h 337"/>
                <a:gd name="T10" fmla="*/ 0 w 198"/>
                <a:gd name="T11" fmla="*/ 237 h 337"/>
              </a:gdLst>
              <a:ahLst/>
              <a:cxnLst>
                <a:cxn ang="0">
                  <a:pos x="T0" y="T1"/>
                </a:cxn>
                <a:cxn ang="0">
                  <a:pos x="T2" y="T3"/>
                </a:cxn>
                <a:cxn ang="0">
                  <a:pos x="T4" y="T5"/>
                </a:cxn>
                <a:cxn ang="0">
                  <a:pos x="T6" y="T7"/>
                </a:cxn>
                <a:cxn ang="0">
                  <a:pos x="T8" y="T9"/>
                </a:cxn>
                <a:cxn ang="0">
                  <a:pos x="T10" y="T11"/>
                </a:cxn>
              </a:cxnLst>
              <a:rect l="0" t="0" r="r" b="b"/>
              <a:pathLst>
                <a:path w="198" h="337">
                  <a:moveTo>
                    <a:pt x="0" y="237"/>
                  </a:moveTo>
                  <a:cubicBezTo>
                    <a:pt x="0" y="292"/>
                    <a:pt x="44" y="337"/>
                    <a:pt x="99" y="337"/>
                  </a:cubicBezTo>
                  <a:cubicBezTo>
                    <a:pt x="154" y="337"/>
                    <a:pt x="198" y="292"/>
                    <a:pt x="198" y="237"/>
                  </a:cubicBezTo>
                  <a:cubicBezTo>
                    <a:pt x="198" y="197"/>
                    <a:pt x="146" y="78"/>
                    <a:pt x="117" y="16"/>
                  </a:cubicBezTo>
                  <a:cubicBezTo>
                    <a:pt x="110" y="0"/>
                    <a:pt x="88" y="0"/>
                    <a:pt x="81" y="16"/>
                  </a:cubicBezTo>
                  <a:cubicBezTo>
                    <a:pt x="52" y="78"/>
                    <a:pt x="0" y="197"/>
                    <a:pt x="0" y="23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27"/>
            <p:cNvSpPr>
              <a:spLocks noChangeArrowheads="1"/>
            </p:cNvSpPr>
            <p:nvPr/>
          </p:nvSpPr>
          <p:spPr bwMode="auto">
            <a:xfrm>
              <a:off x="5965825" y="4457701"/>
              <a:ext cx="260350" cy="260350"/>
            </a:xfrm>
            <a:prstGeom prst="ellipse">
              <a:avLst/>
            </a:pr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TextBox 37"/>
          <p:cNvSpPr txBox="1"/>
          <p:nvPr/>
        </p:nvSpPr>
        <p:spPr>
          <a:xfrm>
            <a:off x="1201315" y="3861069"/>
            <a:ext cx="9789370" cy="1538242"/>
          </a:xfrm>
          <a:prstGeom prst="rect">
            <a:avLst/>
          </a:prstGeom>
          <a:noFill/>
        </p:spPr>
        <p:txBody>
          <a:bodyPr wrap="square" rtlCol="0" anchor="ctr">
            <a:spAutoFit/>
          </a:bodyPr>
          <a:lstStyle/>
          <a:p>
            <a:pPr algn="ctr">
              <a:lnSpc>
                <a:spcPct val="114000"/>
              </a:lnSpc>
            </a:pPr>
            <a:r>
              <a:rPr lang="en-US" sz="2400" dirty="0">
                <a:latin typeface="Century Gothic" panose="020B0502020202020204" pitchFamily="34" charset="0"/>
              </a:rPr>
              <a:t>Recognizing the Symptoms and Manifestations </a:t>
            </a:r>
          </a:p>
          <a:p>
            <a:pPr algn="ctr">
              <a:lnSpc>
                <a:spcPct val="114000"/>
              </a:lnSpc>
            </a:pPr>
            <a:r>
              <a:rPr lang="en-US" sz="2400" dirty="0">
                <a:latin typeface="Century Gothic" panose="020B0502020202020204" pitchFamily="34" charset="0"/>
              </a:rPr>
              <a:t>of Anxiety that Exist Within a Myriad of Disabilities:</a:t>
            </a:r>
          </a:p>
          <a:p>
            <a:pPr algn="ctr">
              <a:lnSpc>
                <a:spcPct val="114000"/>
              </a:lnSpc>
            </a:pPr>
            <a:endParaRPr lang="en-US" dirty="0">
              <a:latin typeface="Century Gothic" panose="020B0502020202020204" pitchFamily="34" charset="0"/>
            </a:endParaRPr>
          </a:p>
          <a:p>
            <a:pPr algn="ctr">
              <a:lnSpc>
                <a:spcPct val="114000"/>
              </a:lnSpc>
            </a:pPr>
            <a:r>
              <a:rPr lang="en-US" dirty="0">
                <a:solidFill>
                  <a:srgbClr val="7030A0"/>
                </a:solidFill>
                <a:latin typeface="Century Gothic" panose="020B0502020202020204" pitchFamily="34" charset="0"/>
              </a:rPr>
              <a:t>Supporting and Accommodating Students With Anxiety-Related Functional Limitations</a:t>
            </a:r>
          </a:p>
        </p:txBody>
      </p:sp>
      <p:sp>
        <p:nvSpPr>
          <p:cNvPr id="44" name="DO NOT DELETE Angry Hyperlink">
            <a:hlinkClick r:id="rId4" action="ppaction://hlinksldjump"/>
          </p:cNvPr>
          <p:cNvSpPr/>
          <p:nvPr/>
        </p:nvSpPr>
        <p:spPr>
          <a:xfrm>
            <a:off x="987317" y="462799"/>
            <a:ext cx="1527048" cy="1527048"/>
          </a:xfrm>
          <a:prstGeom prst="ellipse">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DO NOT DELETE Sad Hyperlink">
            <a:hlinkClick r:id="rId3" action="ppaction://hlinksldjump"/>
          </p:cNvPr>
          <p:cNvSpPr/>
          <p:nvPr/>
        </p:nvSpPr>
        <p:spPr>
          <a:xfrm>
            <a:off x="3167868" y="461857"/>
            <a:ext cx="1527048" cy="1527048"/>
          </a:xfrm>
          <a:prstGeom prst="ellipse">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DO NOT DELETE OK Hyperlink">
            <a:hlinkClick r:id="" action="ppaction://noaction"/>
          </p:cNvPr>
          <p:cNvSpPr/>
          <p:nvPr/>
        </p:nvSpPr>
        <p:spPr>
          <a:xfrm>
            <a:off x="5348419" y="461857"/>
            <a:ext cx="1527048" cy="1527048"/>
          </a:xfrm>
          <a:prstGeom prst="ellipse">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DO NOT DELETE Happy Hyperlink">
            <a:hlinkClick r:id="" action="ppaction://noaction"/>
          </p:cNvPr>
          <p:cNvSpPr/>
          <p:nvPr/>
        </p:nvSpPr>
        <p:spPr>
          <a:xfrm>
            <a:off x="7528970" y="461857"/>
            <a:ext cx="1527048" cy="1527048"/>
          </a:xfrm>
          <a:prstGeom prst="ellipse">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DO NOT DELETE Excited Hyperlink">
            <a:hlinkClick r:id="" action="ppaction://noaction"/>
          </p:cNvPr>
          <p:cNvSpPr/>
          <p:nvPr/>
        </p:nvSpPr>
        <p:spPr>
          <a:xfrm>
            <a:off x="9709522" y="461857"/>
            <a:ext cx="1527048" cy="1527048"/>
          </a:xfrm>
          <a:prstGeom prst="ellipse">
            <a:avLst/>
          </a:prstGeom>
          <a:solidFill>
            <a:srgbClr val="00B05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3510A3AB-BF3D-42E8-9112-470479DB1129}"/>
              </a:ext>
            </a:extLst>
          </p:cNvPr>
          <p:cNvSpPr>
            <a:spLocks noGrp="1"/>
          </p:cNvSpPr>
          <p:nvPr>
            <p:ph type="sldNum" sz="quarter" idx="12"/>
          </p:nvPr>
        </p:nvSpPr>
        <p:spPr/>
        <p:txBody>
          <a:bodyPr/>
          <a:lstStyle/>
          <a:p>
            <a:fld id="{DC71AD46-028B-42E9-AB59-3AEBC8FC7C90}" type="slidenum">
              <a:rPr lang="en-US" smtClean="0"/>
              <a:pPr/>
              <a:t>1</a:t>
            </a:fld>
            <a:endParaRPr lang="en-US" dirty="0"/>
          </a:p>
        </p:txBody>
      </p:sp>
    </p:spTree>
    <p:extLst>
      <p:ext uri="{BB962C8B-B14F-4D97-AF65-F5344CB8AC3E}">
        <p14:creationId xmlns:p14="http://schemas.microsoft.com/office/powerpoint/2010/main" val="1958386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0AFDB5D-A394-4841-BF36-AE92021D4583}"/>
              </a:ext>
            </a:extLst>
          </p:cNvPr>
          <p:cNvSpPr>
            <a:spLocks noGrp="1"/>
          </p:cNvSpPr>
          <p:nvPr>
            <p:ph type="title"/>
          </p:nvPr>
        </p:nvSpPr>
        <p:spPr/>
        <p:txBody>
          <a:bodyPr>
            <a:normAutofit fontScale="90000"/>
          </a:bodyPr>
          <a:lstStyle/>
          <a:p>
            <a:r>
              <a:rPr lang="en-US" dirty="0"/>
              <a:t>Other Conditions Where Anxiety May be Associated</a:t>
            </a:r>
          </a:p>
        </p:txBody>
      </p:sp>
      <p:sp>
        <p:nvSpPr>
          <p:cNvPr id="9" name="Content Placeholder 8">
            <a:extLst>
              <a:ext uri="{FF2B5EF4-FFF2-40B4-BE49-F238E27FC236}">
                <a16:creationId xmlns:a16="http://schemas.microsoft.com/office/drawing/2014/main" id="{D49B6BF9-B9DE-4A5F-B166-034B601CC200}"/>
              </a:ext>
            </a:extLst>
          </p:cNvPr>
          <p:cNvSpPr>
            <a:spLocks noGrp="1"/>
          </p:cNvSpPr>
          <p:nvPr>
            <p:ph idx="1"/>
          </p:nvPr>
        </p:nvSpPr>
        <p:spPr>
          <a:xfrm>
            <a:off x="838200" y="1508289"/>
            <a:ext cx="4658591" cy="4668674"/>
          </a:xfrm>
        </p:spPr>
        <p:txBody>
          <a:bodyPr>
            <a:normAutofit/>
          </a:bodyPr>
          <a:lstStyle/>
          <a:p>
            <a:r>
              <a:rPr lang="en-US" dirty="0"/>
              <a:t>Autism Spectrum Disorder (ASD)</a:t>
            </a:r>
          </a:p>
          <a:p>
            <a:r>
              <a:rPr lang="en-US" dirty="0"/>
              <a:t>Attention Deficit/Hyperactive Disorder (ADHD)</a:t>
            </a:r>
          </a:p>
          <a:p>
            <a:r>
              <a:rPr lang="en-US" dirty="0"/>
              <a:t>Sensory Processing Disorder (SPD)</a:t>
            </a:r>
          </a:p>
          <a:p>
            <a:r>
              <a:rPr lang="en-US" dirty="0"/>
              <a:t>Other mental health-related conditions</a:t>
            </a:r>
          </a:p>
        </p:txBody>
      </p:sp>
      <p:sp>
        <p:nvSpPr>
          <p:cNvPr id="7" name="Slide Number Placeholder 6">
            <a:extLst>
              <a:ext uri="{FF2B5EF4-FFF2-40B4-BE49-F238E27FC236}">
                <a16:creationId xmlns:a16="http://schemas.microsoft.com/office/drawing/2014/main" id="{755DFDC8-3150-47B6-954A-FF056EF1481A}"/>
              </a:ext>
            </a:extLst>
          </p:cNvPr>
          <p:cNvSpPr>
            <a:spLocks noGrp="1"/>
          </p:cNvSpPr>
          <p:nvPr>
            <p:ph type="sldNum" sz="quarter" idx="12"/>
          </p:nvPr>
        </p:nvSpPr>
        <p:spPr/>
        <p:txBody>
          <a:bodyPr/>
          <a:lstStyle/>
          <a:p>
            <a:fld id="{DC71AD46-028B-42E9-AB59-3AEBC8FC7C90}" type="slidenum">
              <a:rPr lang="en-US" smtClean="0"/>
              <a:t>10</a:t>
            </a:fld>
            <a:endParaRPr lang="en-US"/>
          </a:p>
        </p:txBody>
      </p:sp>
      <p:grpSp>
        <p:nvGrpSpPr>
          <p:cNvPr id="5" name="Group 4">
            <a:extLst>
              <a:ext uri="{FF2B5EF4-FFF2-40B4-BE49-F238E27FC236}">
                <a16:creationId xmlns:a16="http://schemas.microsoft.com/office/drawing/2014/main" id="{C5A3EDB2-FB48-48DF-BB3B-21162011448B}"/>
              </a:ext>
            </a:extLst>
          </p:cNvPr>
          <p:cNvGrpSpPr/>
          <p:nvPr/>
        </p:nvGrpSpPr>
        <p:grpSpPr>
          <a:xfrm>
            <a:off x="4997840" y="1423448"/>
            <a:ext cx="6096000" cy="5287036"/>
            <a:chOff x="5029013" y="1088637"/>
            <a:chExt cx="6096000" cy="5287036"/>
          </a:xfrm>
        </p:grpSpPr>
        <p:pic>
          <p:nvPicPr>
            <p:cNvPr id="3" name="Picture 2" descr="A screenshot of a cell phone&#10;&#10;Description automatically generated">
              <a:extLst>
                <a:ext uri="{FF2B5EF4-FFF2-40B4-BE49-F238E27FC236}">
                  <a16:creationId xmlns:a16="http://schemas.microsoft.com/office/drawing/2014/main" id="{1018E1C8-A191-4B93-A292-58E28A8456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8563" y="1088637"/>
              <a:ext cx="3469823" cy="5202195"/>
            </a:xfrm>
            <a:prstGeom prst="rect">
              <a:avLst/>
            </a:prstGeom>
          </p:spPr>
        </p:pic>
        <p:sp>
          <p:nvSpPr>
            <p:cNvPr id="4" name="Rectangle 3">
              <a:extLst>
                <a:ext uri="{FF2B5EF4-FFF2-40B4-BE49-F238E27FC236}">
                  <a16:creationId xmlns:a16="http://schemas.microsoft.com/office/drawing/2014/main" id="{A0EB93BE-91CA-4EEA-8AA8-42C42CE9771B}"/>
                </a:ext>
              </a:extLst>
            </p:cNvPr>
            <p:cNvSpPr/>
            <p:nvPr/>
          </p:nvSpPr>
          <p:spPr>
            <a:xfrm>
              <a:off x="5029013" y="6037119"/>
              <a:ext cx="6096000" cy="338554"/>
            </a:xfrm>
            <a:prstGeom prst="rect">
              <a:avLst/>
            </a:prstGeom>
          </p:spPr>
          <p:txBody>
            <a:bodyPr>
              <a:spAutoFit/>
            </a:bodyPr>
            <a:lstStyle/>
            <a:p>
              <a:pPr algn="ctr"/>
              <a:r>
                <a:rPr lang="en-US" sz="1600" dirty="0"/>
                <a:t>https://tomatis.com.au/2018/09/06/prevent-sensory-meltdown/</a:t>
              </a:r>
            </a:p>
          </p:txBody>
        </p:sp>
      </p:grpSp>
    </p:spTree>
    <p:extLst>
      <p:ext uri="{BB962C8B-B14F-4D97-AF65-F5344CB8AC3E}">
        <p14:creationId xmlns:p14="http://schemas.microsoft.com/office/powerpoint/2010/main" val="58759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CDCD-22A4-4B80-86B8-5BAAC402AF07}"/>
              </a:ext>
            </a:extLst>
          </p:cNvPr>
          <p:cNvSpPr>
            <a:spLocks noGrp="1"/>
          </p:cNvSpPr>
          <p:nvPr>
            <p:ph type="title"/>
          </p:nvPr>
        </p:nvSpPr>
        <p:spPr/>
        <p:txBody>
          <a:bodyPr/>
          <a:lstStyle/>
          <a:p>
            <a:r>
              <a:rPr lang="en-US" dirty="0"/>
              <a:t>Anxiety Disorders:  General Features</a:t>
            </a:r>
          </a:p>
        </p:txBody>
      </p:sp>
      <p:sp>
        <p:nvSpPr>
          <p:cNvPr id="3" name="Content Placeholder 2">
            <a:extLst>
              <a:ext uri="{FF2B5EF4-FFF2-40B4-BE49-F238E27FC236}">
                <a16:creationId xmlns:a16="http://schemas.microsoft.com/office/drawing/2014/main" id="{C591F24A-F4B0-4D2C-83D0-76018125A1C8}"/>
              </a:ext>
            </a:extLst>
          </p:cNvPr>
          <p:cNvSpPr>
            <a:spLocks noGrp="1"/>
          </p:cNvSpPr>
          <p:nvPr>
            <p:ph idx="1"/>
          </p:nvPr>
        </p:nvSpPr>
        <p:spPr>
          <a:xfrm>
            <a:off x="838200" y="1508289"/>
            <a:ext cx="10515600" cy="4668674"/>
          </a:xfrm>
        </p:spPr>
        <p:txBody>
          <a:bodyPr>
            <a:normAutofit fontScale="85000" lnSpcReduction="20000"/>
          </a:bodyPr>
          <a:lstStyle/>
          <a:p>
            <a:pPr>
              <a:lnSpc>
                <a:spcPct val="134000"/>
              </a:lnSpc>
            </a:pPr>
            <a:r>
              <a:rPr lang="en-US" dirty="0"/>
              <a:t>All share features of </a:t>
            </a:r>
            <a:r>
              <a:rPr lang="en-US" b="1" u="sng" dirty="0">
                <a:solidFill>
                  <a:schemeClr val="accent6"/>
                </a:solidFill>
              </a:rPr>
              <a:t>excessive fear/anxiety</a:t>
            </a:r>
            <a:r>
              <a:rPr lang="en-US" b="1" dirty="0">
                <a:solidFill>
                  <a:schemeClr val="accent6"/>
                </a:solidFill>
              </a:rPr>
              <a:t> </a:t>
            </a:r>
            <a:r>
              <a:rPr lang="en-US" dirty="0"/>
              <a:t>that impact emotions, behaviors, and learning – can be in response to real or perceived threats or in anticipation of some future threat</a:t>
            </a:r>
          </a:p>
          <a:p>
            <a:pPr>
              <a:lnSpc>
                <a:spcPct val="134000"/>
              </a:lnSpc>
            </a:pPr>
            <a:r>
              <a:rPr lang="en-US" b="1" dirty="0">
                <a:solidFill>
                  <a:schemeClr val="accent6"/>
                </a:solidFill>
              </a:rPr>
              <a:t>Fear of being judged by others </a:t>
            </a:r>
            <a:r>
              <a:rPr lang="en-US" dirty="0"/>
              <a:t>(embarrassment, rejection, etc.)</a:t>
            </a:r>
          </a:p>
          <a:p>
            <a:pPr>
              <a:lnSpc>
                <a:spcPct val="134000"/>
              </a:lnSpc>
            </a:pPr>
            <a:r>
              <a:rPr lang="en-US" b="1" dirty="0">
                <a:solidFill>
                  <a:schemeClr val="accent6"/>
                </a:solidFill>
              </a:rPr>
              <a:t>Anxious or avoidant </a:t>
            </a:r>
            <a:r>
              <a:rPr lang="en-US" dirty="0"/>
              <a:t>of a specific object or situation (spiders, heights, needles, math, etc. – phobias)</a:t>
            </a:r>
          </a:p>
          <a:p>
            <a:pPr>
              <a:lnSpc>
                <a:spcPct val="134000"/>
              </a:lnSpc>
            </a:pPr>
            <a:r>
              <a:rPr lang="en-US" b="1" dirty="0">
                <a:solidFill>
                  <a:schemeClr val="accent6"/>
                </a:solidFill>
              </a:rPr>
              <a:t>Panic attacks </a:t>
            </a:r>
            <a:r>
              <a:rPr lang="en-US" dirty="0"/>
              <a:t>triggered by fears/anxiety related to avoiding a situation or sometimes exhibiting maladaptive ways to avoid the panic attack</a:t>
            </a:r>
          </a:p>
          <a:p>
            <a:pPr>
              <a:lnSpc>
                <a:spcPct val="134000"/>
              </a:lnSpc>
            </a:pPr>
            <a:r>
              <a:rPr lang="en-US" b="1" dirty="0">
                <a:solidFill>
                  <a:schemeClr val="accent6"/>
                </a:solidFill>
              </a:rPr>
              <a:t>Persistent/excessive worry and anxiety </a:t>
            </a:r>
            <a:r>
              <a:rPr lang="en-US" dirty="0"/>
              <a:t>in different areas that is difficulty to control and may manifest even physically</a:t>
            </a:r>
          </a:p>
        </p:txBody>
      </p:sp>
      <p:sp>
        <p:nvSpPr>
          <p:cNvPr id="4" name="Slide Number Placeholder 3">
            <a:extLst>
              <a:ext uri="{FF2B5EF4-FFF2-40B4-BE49-F238E27FC236}">
                <a16:creationId xmlns:a16="http://schemas.microsoft.com/office/drawing/2014/main" id="{FF49DBE8-E627-4739-B404-7F2127DA7BD0}"/>
              </a:ext>
            </a:extLst>
          </p:cNvPr>
          <p:cNvSpPr>
            <a:spLocks noGrp="1"/>
          </p:cNvSpPr>
          <p:nvPr>
            <p:ph type="sldNum" sz="quarter" idx="12"/>
          </p:nvPr>
        </p:nvSpPr>
        <p:spPr/>
        <p:txBody>
          <a:bodyPr/>
          <a:lstStyle/>
          <a:p>
            <a:fld id="{DC71AD46-028B-42E9-AB59-3AEBC8FC7C90}" type="slidenum">
              <a:rPr lang="en-US" smtClean="0"/>
              <a:pPr/>
              <a:t>11</a:t>
            </a:fld>
            <a:endParaRPr lang="en-US" dirty="0"/>
          </a:p>
        </p:txBody>
      </p:sp>
    </p:spTree>
    <p:extLst>
      <p:ext uri="{BB962C8B-B14F-4D97-AF65-F5344CB8AC3E}">
        <p14:creationId xmlns:p14="http://schemas.microsoft.com/office/powerpoint/2010/main" val="59896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67465-CEFB-4DB5-BB54-51DBFD6BEFB2}"/>
              </a:ext>
            </a:extLst>
          </p:cNvPr>
          <p:cNvSpPr>
            <a:spLocks noGrp="1"/>
          </p:cNvSpPr>
          <p:nvPr>
            <p:ph type="title"/>
          </p:nvPr>
        </p:nvSpPr>
        <p:spPr/>
        <p:txBody>
          <a:bodyPr>
            <a:normAutofit/>
          </a:bodyPr>
          <a:lstStyle/>
          <a:p>
            <a:r>
              <a:rPr lang="en-US" dirty="0"/>
              <a:t>Associated Symptoms </a:t>
            </a:r>
            <a:endParaRPr lang="en-US" sz="2000" dirty="0"/>
          </a:p>
        </p:txBody>
      </p:sp>
      <p:sp>
        <p:nvSpPr>
          <p:cNvPr id="3" name="Content Placeholder 2">
            <a:extLst>
              <a:ext uri="{FF2B5EF4-FFF2-40B4-BE49-F238E27FC236}">
                <a16:creationId xmlns:a16="http://schemas.microsoft.com/office/drawing/2014/main" id="{F294A21B-1EA8-449C-B099-09C6D4F87843}"/>
              </a:ext>
            </a:extLst>
          </p:cNvPr>
          <p:cNvSpPr>
            <a:spLocks noGrp="1"/>
          </p:cNvSpPr>
          <p:nvPr>
            <p:ph idx="1"/>
          </p:nvPr>
        </p:nvSpPr>
        <p:spPr>
          <a:xfrm>
            <a:off x="838200" y="1306286"/>
            <a:ext cx="10515600" cy="4870677"/>
          </a:xfrm>
        </p:spPr>
        <p:txBody>
          <a:bodyPr>
            <a:normAutofit fontScale="92500" lnSpcReduction="10000"/>
          </a:bodyPr>
          <a:lstStyle/>
          <a:p>
            <a:pPr>
              <a:lnSpc>
                <a:spcPct val="124000"/>
              </a:lnSpc>
            </a:pPr>
            <a:r>
              <a:rPr lang="en-US" dirty="0"/>
              <a:t>Pounding heart</a:t>
            </a:r>
          </a:p>
          <a:p>
            <a:pPr>
              <a:lnSpc>
                <a:spcPct val="124000"/>
              </a:lnSpc>
            </a:pPr>
            <a:r>
              <a:rPr lang="en-US" dirty="0"/>
              <a:t>Excessive sweating</a:t>
            </a:r>
          </a:p>
          <a:p>
            <a:pPr>
              <a:lnSpc>
                <a:spcPct val="124000"/>
              </a:lnSpc>
            </a:pPr>
            <a:r>
              <a:rPr lang="en-US" dirty="0"/>
              <a:t>Trembling</a:t>
            </a:r>
          </a:p>
          <a:p>
            <a:pPr>
              <a:lnSpc>
                <a:spcPct val="124000"/>
              </a:lnSpc>
            </a:pPr>
            <a:r>
              <a:rPr lang="en-US" dirty="0"/>
              <a:t>Shortness of breath</a:t>
            </a:r>
          </a:p>
          <a:p>
            <a:pPr>
              <a:lnSpc>
                <a:spcPct val="124000"/>
              </a:lnSpc>
            </a:pPr>
            <a:r>
              <a:rPr lang="en-US" dirty="0"/>
              <a:t>Choking sensation</a:t>
            </a:r>
          </a:p>
          <a:p>
            <a:pPr>
              <a:lnSpc>
                <a:spcPct val="124000"/>
              </a:lnSpc>
            </a:pPr>
            <a:r>
              <a:rPr lang="en-US" dirty="0"/>
              <a:t>Nausea</a:t>
            </a:r>
          </a:p>
          <a:p>
            <a:pPr>
              <a:lnSpc>
                <a:spcPct val="124000"/>
              </a:lnSpc>
            </a:pPr>
            <a:r>
              <a:rPr lang="en-US" dirty="0"/>
              <a:t>Headache</a:t>
            </a:r>
          </a:p>
          <a:p>
            <a:pPr>
              <a:lnSpc>
                <a:spcPct val="124000"/>
              </a:lnSpc>
            </a:pPr>
            <a:r>
              <a:rPr lang="en-US" dirty="0"/>
              <a:t>Dizziness/lightheaded</a:t>
            </a:r>
          </a:p>
          <a:p>
            <a:pPr>
              <a:lnSpc>
                <a:spcPct val="124000"/>
              </a:lnSpc>
            </a:pPr>
            <a:r>
              <a:rPr lang="en-US" dirty="0"/>
              <a:t>Fear of losing control/going crazy/dying</a:t>
            </a:r>
          </a:p>
        </p:txBody>
      </p:sp>
      <p:pic>
        <p:nvPicPr>
          <p:cNvPr id="4" name="Picture 3">
            <a:extLst>
              <a:ext uri="{FF2B5EF4-FFF2-40B4-BE49-F238E27FC236}">
                <a16:creationId xmlns:a16="http://schemas.microsoft.com/office/drawing/2014/main" id="{62FFE927-CC9B-4C69-A4F3-5D488CB298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9450" y="1825625"/>
            <a:ext cx="3108040" cy="3350986"/>
          </a:xfrm>
          <a:prstGeom prst="rect">
            <a:avLst/>
          </a:prstGeom>
        </p:spPr>
      </p:pic>
      <p:sp>
        <p:nvSpPr>
          <p:cNvPr id="5" name="Slide Number Placeholder 4">
            <a:extLst>
              <a:ext uri="{FF2B5EF4-FFF2-40B4-BE49-F238E27FC236}">
                <a16:creationId xmlns:a16="http://schemas.microsoft.com/office/drawing/2014/main" id="{8E6A80AE-7FB7-4449-B2B3-0359BE3A5192}"/>
              </a:ext>
            </a:extLst>
          </p:cNvPr>
          <p:cNvSpPr>
            <a:spLocks noGrp="1"/>
          </p:cNvSpPr>
          <p:nvPr>
            <p:ph type="sldNum" sz="quarter" idx="12"/>
          </p:nvPr>
        </p:nvSpPr>
        <p:spPr/>
        <p:txBody>
          <a:bodyPr/>
          <a:lstStyle/>
          <a:p>
            <a:fld id="{DC71AD46-028B-42E9-AB59-3AEBC8FC7C90}" type="slidenum">
              <a:rPr lang="en-US" smtClean="0"/>
              <a:pPr/>
              <a:t>12</a:t>
            </a:fld>
            <a:endParaRPr lang="en-US" dirty="0"/>
          </a:p>
        </p:txBody>
      </p:sp>
    </p:spTree>
    <p:extLst>
      <p:ext uri="{BB962C8B-B14F-4D97-AF65-F5344CB8AC3E}">
        <p14:creationId xmlns:p14="http://schemas.microsoft.com/office/powerpoint/2010/main" val="3760109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2E0A3-20DE-4721-8EE3-F6D051A35C6F}"/>
              </a:ext>
            </a:extLst>
          </p:cNvPr>
          <p:cNvSpPr>
            <a:spLocks noGrp="1"/>
          </p:cNvSpPr>
          <p:nvPr>
            <p:ph type="sldNum" sz="quarter" idx="12"/>
          </p:nvPr>
        </p:nvSpPr>
        <p:spPr/>
        <p:txBody>
          <a:bodyPr/>
          <a:lstStyle/>
          <a:p>
            <a:fld id="{DC71AD46-028B-42E9-AB59-3AEBC8FC7C90}" type="slidenum">
              <a:rPr lang="en-US" smtClean="0"/>
              <a:t>13</a:t>
            </a:fld>
            <a:endParaRPr lang="en-US"/>
          </a:p>
        </p:txBody>
      </p:sp>
      <p:sp>
        <p:nvSpPr>
          <p:cNvPr id="6" name="TextBox 5">
            <a:extLst>
              <a:ext uri="{FF2B5EF4-FFF2-40B4-BE49-F238E27FC236}">
                <a16:creationId xmlns:a16="http://schemas.microsoft.com/office/drawing/2014/main" id="{7226EF84-3A73-441A-9D5F-D0A70C832397}"/>
              </a:ext>
            </a:extLst>
          </p:cNvPr>
          <p:cNvSpPr txBox="1"/>
          <p:nvPr/>
        </p:nvSpPr>
        <p:spPr>
          <a:xfrm>
            <a:off x="6361612" y="2087687"/>
            <a:ext cx="5155473" cy="830997"/>
          </a:xfrm>
          <a:prstGeom prst="rect">
            <a:avLst/>
          </a:prstGeom>
          <a:noFill/>
        </p:spPr>
        <p:txBody>
          <a:bodyPr wrap="square" rtlCol="0">
            <a:spAutoFit/>
          </a:bodyPr>
          <a:lstStyle/>
          <a:p>
            <a:pPr algn="ctr"/>
            <a:r>
              <a:rPr lang="en-US" sz="4800" b="1" dirty="0">
                <a:solidFill>
                  <a:schemeClr val="bg1"/>
                </a:solidFill>
              </a:rPr>
              <a:t>BACKGROUND</a:t>
            </a:r>
            <a:endParaRPr lang="en-US" sz="4800" dirty="0">
              <a:solidFill>
                <a:schemeClr val="bg1"/>
              </a:solidFill>
            </a:endParaRPr>
          </a:p>
        </p:txBody>
      </p:sp>
      <p:grpSp>
        <p:nvGrpSpPr>
          <p:cNvPr id="24" name="Group 23">
            <a:extLst>
              <a:ext uri="{FF2B5EF4-FFF2-40B4-BE49-F238E27FC236}">
                <a16:creationId xmlns:a16="http://schemas.microsoft.com/office/drawing/2014/main" id="{EA779114-F485-45FD-A5BA-607E89DDB9BF}"/>
              </a:ext>
            </a:extLst>
          </p:cNvPr>
          <p:cNvGrpSpPr/>
          <p:nvPr/>
        </p:nvGrpSpPr>
        <p:grpSpPr>
          <a:xfrm>
            <a:off x="7040879" y="2678694"/>
            <a:ext cx="3857897" cy="4314290"/>
            <a:chOff x="6779052" y="3867174"/>
            <a:chExt cx="1846738" cy="1985624"/>
          </a:xfrm>
        </p:grpSpPr>
        <p:grpSp>
          <p:nvGrpSpPr>
            <p:cNvPr id="25" name="Group 299">
              <a:extLst>
                <a:ext uri="{FF2B5EF4-FFF2-40B4-BE49-F238E27FC236}">
                  <a16:creationId xmlns:a16="http://schemas.microsoft.com/office/drawing/2014/main" id="{2C720752-885F-4E7E-9F37-DDBC3F2050C3}"/>
                </a:ext>
              </a:extLst>
            </p:cNvPr>
            <p:cNvGrpSpPr>
              <a:grpSpLocks noChangeAspect="1"/>
            </p:cNvGrpSpPr>
            <p:nvPr/>
          </p:nvGrpSpPr>
          <p:grpSpPr bwMode="auto">
            <a:xfrm>
              <a:off x="6779052" y="3867174"/>
              <a:ext cx="1454150" cy="1879600"/>
              <a:chOff x="3868" y="2419"/>
              <a:chExt cx="916" cy="1184"/>
            </a:xfrm>
          </p:grpSpPr>
          <p:sp>
            <p:nvSpPr>
              <p:cNvPr id="27" name="Freeform 300">
                <a:extLst>
                  <a:ext uri="{FF2B5EF4-FFF2-40B4-BE49-F238E27FC236}">
                    <a16:creationId xmlns:a16="http://schemas.microsoft.com/office/drawing/2014/main" id="{DACDA432-B933-47E7-A655-B632B1BECF64}"/>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1">
                <a:extLst>
                  <a:ext uri="{FF2B5EF4-FFF2-40B4-BE49-F238E27FC236}">
                    <a16:creationId xmlns:a16="http://schemas.microsoft.com/office/drawing/2014/main" id="{232B7231-11D2-4DAC-9918-F98F630C31A2}"/>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2">
                <a:extLst>
                  <a:ext uri="{FF2B5EF4-FFF2-40B4-BE49-F238E27FC236}">
                    <a16:creationId xmlns:a16="http://schemas.microsoft.com/office/drawing/2014/main" id="{2406006E-D5C5-4441-BB5A-0FE04F028D6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3">
                <a:extLst>
                  <a:ext uri="{FF2B5EF4-FFF2-40B4-BE49-F238E27FC236}">
                    <a16:creationId xmlns:a16="http://schemas.microsoft.com/office/drawing/2014/main" id="{251CFB47-E9E2-42C5-9EA1-CD14D72FCB2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4">
                <a:extLst>
                  <a:ext uri="{FF2B5EF4-FFF2-40B4-BE49-F238E27FC236}">
                    <a16:creationId xmlns:a16="http://schemas.microsoft.com/office/drawing/2014/main" id="{82E26359-EE38-4762-916D-4E4A182FE40E}"/>
                  </a:ext>
                </a:extLst>
              </p:cNvPr>
              <p:cNvSpPr>
                <a:spLocks noEditPoints="1"/>
              </p:cNvSpPr>
              <p:nvPr/>
            </p:nvSpPr>
            <p:spPr bwMode="auto">
              <a:xfrm>
                <a:off x="4296" y="3217"/>
                <a:ext cx="440" cy="346"/>
              </a:xfrm>
              <a:custGeom>
                <a:avLst/>
                <a:gdLst>
                  <a:gd name="T0" fmla="*/ 386 w 440"/>
                  <a:gd name="T1" fmla="*/ 0 h 346"/>
                  <a:gd name="T2" fmla="*/ 426 w 440"/>
                  <a:gd name="T3" fmla="*/ 244 h 346"/>
                  <a:gd name="T4" fmla="*/ 262 w 440"/>
                  <a:gd name="T5" fmla="*/ 346 h 346"/>
                  <a:gd name="T6" fmla="*/ 256 w 440"/>
                  <a:gd name="T7" fmla="*/ 94 h 346"/>
                  <a:gd name="T8" fmla="*/ 250 w 440"/>
                  <a:gd name="T9" fmla="*/ 68 h 346"/>
                  <a:gd name="T10" fmla="*/ 236 w 440"/>
                  <a:gd name="T11" fmla="*/ 52 h 346"/>
                  <a:gd name="T12" fmla="*/ 256 w 440"/>
                  <a:gd name="T13" fmla="*/ 44 h 346"/>
                  <a:gd name="T14" fmla="*/ 296 w 440"/>
                  <a:gd name="T15" fmla="*/ 24 h 346"/>
                  <a:gd name="T16" fmla="*/ 318 w 440"/>
                  <a:gd name="T17" fmla="*/ 10 h 346"/>
                  <a:gd name="T18" fmla="*/ 322 w 440"/>
                  <a:gd name="T19" fmla="*/ 12 h 346"/>
                  <a:gd name="T20" fmla="*/ 336 w 440"/>
                  <a:gd name="T21" fmla="*/ 8 h 346"/>
                  <a:gd name="T22" fmla="*/ 386 w 440"/>
                  <a:gd name="T23" fmla="*/ 0 h 346"/>
                  <a:gd name="T24" fmla="*/ 322 w 440"/>
                  <a:gd name="T25" fmla="*/ 12 h 346"/>
                  <a:gd name="T26" fmla="*/ 330 w 440"/>
                  <a:gd name="T27" fmla="*/ 10 h 346"/>
                  <a:gd name="T28" fmla="*/ 336 w 440"/>
                  <a:gd name="T29" fmla="*/ 8 h 346"/>
                  <a:gd name="T30" fmla="*/ 220 w 440"/>
                  <a:gd name="T31" fmla="*/ 14 h 346"/>
                  <a:gd name="T32" fmla="*/ 152 w 440"/>
                  <a:gd name="T33" fmla="*/ 12 h 346"/>
                  <a:gd name="T34" fmla="*/ 148 w 440"/>
                  <a:gd name="T35" fmla="*/ 62 h 346"/>
                  <a:gd name="T36" fmla="*/ 194 w 440"/>
                  <a:gd name="T37" fmla="*/ 60 h 346"/>
                  <a:gd name="T38" fmla="*/ 198 w 440"/>
                  <a:gd name="T39" fmla="*/ 54 h 346"/>
                  <a:gd name="T40" fmla="*/ 212 w 440"/>
                  <a:gd name="T41" fmla="*/ 48 h 346"/>
                  <a:gd name="T42" fmla="*/ 220 w 440"/>
                  <a:gd name="T43" fmla="*/ 46 h 346"/>
                  <a:gd name="T44" fmla="*/ 236 w 440"/>
                  <a:gd name="T45" fmla="*/ 52 h 346"/>
                  <a:gd name="T46" fmla="*/ 256 w 440"/>
                  <a:gd name="T47" fmla="*/ 44 h 346"/>
                  <a:gd name="T48" fmla="*/ 296 w 440"/>
                  <a:gd name="T49" fmla="*/ 24 h 346"/>
                  <a:gd name="T50" fmla="*/ 318 w 440"/>
                  <a:gd name="T51" fmla="*/ 10 h 346"/>
                  <a:gd name="T52" fmla="*/ 322 w 440"/>
                  <a:gd name="T53" fmla="*/ 12 h 346"/>
                  <a:gd name="T54" fmla="*/ 152 w 440"/>
                  <a:gd name="T55" fmla="*/ 12 h 346"/>
                  <a:gd name="T56" fmla="*/ 98 w 440"/>
                  <a:gd name="T57" fmla="*/ 6 h 346"/>
                  <a:gd name="T58" fmla="*/ 52 w 440"/>
                  <a:gd name="T59" fmla="*/ 0 h 346"/>
                  <a:gd name="T60" fmla="*/ 12 w 440"/>
                  <a:gd name="T61" fmla="*/ 244 h 346"/>
                  <a:gd name="T62" fmla="*/ 178 w 440"/>
                  <a:gd name="T63" fmla="*/ 346 h 346"/>
                  <a:gd name="T64" fmla="*/ 182 w 440"/>
                  <a:gd name="T65" fmla="*/ 94 h 346"/>
                  <a:gd name="T66" fmla="*/ 186 w 440"/>
                  <a:gd name="T67" fmla="*/ 76 h 346"/>
                  <a:gd name="T68" fmla="*/ 194 w 440"/>
                  <a:gd name="T69" fmla="*/ 60 h 346"/>
                  <a:gd name="T70" fmla="*/ 170 w 440"/>
                  <a:gd name="T71" fmla="*/ 62 h 346"/>
                  <a:gd name="T72" fmla="*/ 148 w 440"/>
                  <a:gd name="T73" fmla="*/ 6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0" h="346">
                    <a:moveTo>
                      <a:pt x="386" y="0"/>
                    </a:moveTo>
                    <a:lnTo>
                      <a:pt x="386" y="0"/>
                    </a:lnTo>
                    <a:lnTo>
                      <a:pt x="410" y="132"/>
                    </a:lnTo>
                    <a:lnTo>
                      <a:pt x="426" y="244"/>
                    </a:lnTo>
                    <a:lnTo>
                      <a:pt x="440" y="346"/>
                    </a:lnTo>
                    <a:lnTo>
                      <a:pt x="262" y="346"/>
                    </a:lnTo>
                    <a:lnTo>
                      <a:pt x="256" y="94"/>
                    </a:lnTo>
                    <a:lnTo>
                      <a:pt x="256" y="94"/>
                    </a:lnTo>
                    <a:lnTo>
                      <a:pt x="254" y="80"/>
                    </a:lnTo>
                    <a:lnTo>
                      <a:pt x="250" y="68"/>
                    </a:lnTo>
                    <a:lnTo>
                      <a:pt x="244" y="58"/>
                    </a:lnTo>
                    <a:lnTo>
                      <a:pt x="236" y="52"/>
                    </a:lnTo>
                    <a:lnTo>
                      <a:pt x="236" y="52"/>
                    </a:lnTo>
                    <a:lnTo>
                      <a:pt x="256" y="44"/>
                    </a:lnTo>
                    <a:lnTo>
                      <a:pt x="276" y="36"/>
                    </a:lnTo>
                    <a:lnTo>
                      <a:pt x="296" y="24"/>
                    </a:lnTo>
                    <a:lnTo>
                      <a:pt x="318" y="10"/>
                    </a:lnTo>
                    <a:lnTo>
                      <a:pt x="318" y="10"/>
                    </a:lnTo>
                    <a:lnTo>
                      <a:pt x="322" y="12"/>
                    </a:lnTo>
                    <a:lnTo>
                      <a:pt x="322" y="12"/>
                    </a:lnTo>
                    <a:lnTo>
                      <a:pt x="330" y="10"/>
                    </a:lnTo>
                    <a:lnTo>
                      <a:pt x="336" y="8"/>
                    </a:lnTo>
                    <a:lnTo>
                      <a:pt x="336" y="8"/>
                    </a:lnTo>
                    <a:lnTo>
                      <a:pt x="386" y="0"/>
                    </a:lnTo>
                    <a:lnTo>
                      <a:pt x="386" y="0"/>
                    </a:lnTo>
                    <a:close/>
                    <a:moveTo>
                      <a:pt x="322" y="12"/>
                    </a:moveTo>
                    <a:lnTo>
                      <a:pt x="322" y="12"/>
                    </a:lnTo>
                    <a:lnTo>
                      <a:pt x="330" y="10"/>
                    </a:lnTo>
                    <a:lnTo>
                      <a:pt x="336" y="8"/>
                    </a:lnTo>
                    <a:lnTo>
                      <a:pt x="336" y="8"/>
                    </a:lnTo>
                    <a:lnTo>
                      <a:pt x="282" y="12"/>
                    </a:lnTo>
                    <a:lnTo>
                      <a:pt x="220" y="14"/>
                    </a:lnTo>
                    <a:lnTo>
                      <a:pt x="220" y="14"/>
                    </a:lnTo>
                    <a:lnTo>
                      <a:pt x="152" y="12"/>
                    </a:lnTo>
                    <a:lnTo>
                      <a:pt x="148" y="62"/>
                    </a:lnTo>
                    <a:lnTo>
                      <a:pt x="148" y="62"/>
                    </a:lnTo>
                    <a:lnTo>
                      <a:pt x="170" y="62"/>
                    </a:lnTo>
                    <a:lnTo>
                      <a:pt x="194" y="60"/>
                    </a:lnTo>
                    <a:lnTo>
                      <a:pt x="194" y="60"/>
                    </a:lnTo>
                    <a:lnTo>
                      <a:pt x="198" y="54"/>
                    </a:lnTo>
                    <a:lnTo>
                      <a:pt x="206" y="50"/>
                    </a:lnTo>
                    <a:lnTo>
                      <a:pt x="212" y="48"/>
                    </a:lnTo>
                    <a:lnTo>
                      <a:pt x="220" y="46"/>
                    </a:lnTo>
                    <a:lnTo>
                      <a:pt x="220" y="46"/>
                    </a:lnTo>
                    <a:lnTo>
                      <a:pt x="228" y="48"/>
                    </a:lnTo>
                    <a:lnTo>
                      <a:pt x="236" y="52"/>
                    </a:lnTo>
                    <a:lnTo>
                      <a:pt x="236" y="52"/>
                    </a:lnTo>
                    <a:lnTo>
                      <a:pt x="256" y="44"/>
                    </a:lnTo>
                    <a:lnTo>
                      <a:pt x="276" y="36"/>
                    </a:lnTo>
                    <a:lnTo>
                      <a:pt x="296" y="24"/>
                    </a:lnTo>
                    <a:lnTo>
                      <a:pt x="318" y="10"/>
                    </a:lnTo>
                    <a:lnTo>
                      <a:pt x="318" y="10"/>
                    </a:lnTo>
                    <a:lnTo>
                      <a:pt x="322" y="12"/>
                    </a:lnTo>
                    <a:lnTo>
                      <a:pt x="322" y="12"/>
                    </a:lnTo>
                    <a:close/>
                    <a:moveTo>
                      <a:pt x="148" y="62"/>
                    </a:moveTo>
                    <a:lnTo>
                      <a:pt x="152" y="12"/>
                    </a:lnTo>
                    <a:lnTo>
                      <a:pt x="152" y="12"/>
                    </a:lnTo>
                    <a:lnTo>
                      <a:pt x="98" y="6"/>
                    </a:lnTo>
                    <a:lnTo>
                      <a:pt x="52" y="0"/>
                    </a:lnTo>
                    <a:lnTo>
                      <a:pt x="52" y="0"/>
                    </a:lnTo>
                    <a:lnTo>
                      <a:pt x="30" y="132"/>
                    </a:lnTo>
                    <a:lnTo>
                      <a:pt x="12" y="244"/>
                    </a:lnTo>
                    <a:lnTo>
                      <a:pt x="0" y="346"/>
                    </a:lnTo>
                    <a:lnTo>
                      <a:pt x="178" y="346"/>
                    </a:lnTo>
                    <a:lnTo>
                      <a:pt x="182" y="94"/>
                    </a:lnTo>
                    <a:lnTo>
                      <a:pt x="182" y="94"/>
                    </a:lnTo>
                    <a:lnTo>
                      <a:pt x="184" y="84"/>
                    </a:lnTo>
                    <a:lnTo>
                      <a:pt x="186" y="76"/>
                    </a:lnTo>
                    <a:lnTo>
                      <a:pt x="188" y="68"/>
                    </a:lnTo>
                    <a:lnTo>
                      <a:pt x="194" y="60"/>
                    </a:lnTo>
                    <a:lnTo>
                      <a:pt x="194" y="60"/>
                    </a:lnTo>
                    <a:lnTo>
                      <a:pt x="170" y="62"/>
                    </a:lnTo>
                    <a:lnTo>
                      <a:pt x="148" y="62"/>
                    </a:lnTo>
                    <a:lnTo>
                      <a:pt x="148" y="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5">
                <a:extLst>
                  <a:ext uri="{FF2B5EF4-FFF2-40B4-BE49-F238E27FC236}">
                    <a16:creationId xmlns:a16="http://schemas.microsoft.com/office/drawing/2014/main" id="{1C4E3F24-7734-4488-AFA3-FF7AD5361C98}"/>
                  </a:ext>
                </a:extLst>
              </p:cNvPr>
              <p:cNvSpPr>
                <a:spLocks noEditPoints="1"/>
              </p:cNvSpPr>
              <p:nvPr/>
            </p:nvSpPr>
            <p:spPr bwMode="auto">
              <a:xfrm>
                <a:off x="3998" y="2653"/>
                <a:ext cx="786" cy="570"/>
              </a:xfrm>
              <a:custGeom>
                <a:avLst/>
                <a:gdLst>
                  <a:gd name="T0" fmla="*/ 774 w 786"/>
                  <a:gd name="T1" fmla="*/ 394 h 570"/>
                  <a:gd name="T2" fmla="*/ 786 w 786"/>
                  <a:gd name="T3" fmla="*/ 524 h 570"/>
                  <a:gd name="T4" fmla="*/ 750 w 786"/>
                  <a:gd name="T5" fmla="*/ 540 h 570"/>
                  <a:gd name="T6" fmla="*/ 676 w 786"/>
                  <a:gd name="T7" fmla="*/ 558 h 570"/>
                  <a:gd name="T8" fmla="*/ 642 w 786"/>
                  <a:gd name="T9" fmla="*/ 556 h 570"/>
                  <a:gd name="T10" fmla="*/ 642 w 786"/>
                  <a:gd name="T11" fmla="*/ 554 h 570"/>
                  <a:gd name="T12" fmla="*/ 692 w 786"/>
                  <a:gd name="T13" fmla="*/ 496 h 570"/>
                  <a:gd name="T14" fmla="*/ 740 w 786"/>
                  <a:gd name="T15" fmla="*/ 418 h 570"/>
                  <a:gd name="T16" fmla="*/ 766 w 786"/>
                  <a:gd name="T17" fmla="*/ 350 h 570"/>
                  <a:gd name="T18" fmla="*/ 748 w 786"/>
                  <a:gd name="T19" fmla="*/ 338 h 570"/>
                  <a:gd name="T20" fmla="*/ 766 w 786"/>
                  <a:gd name="T21" fmla="*/ 346 h 570"/>
                  <a:gd name="T22" fmla="*/ 738 w 786"/>
                  <a:gd name="T23" fmla="*/ 246 h 570"/>
                  <a:gd name="T24" fmla="*/ 698 w 786"/>
                  <a:gd name="T25" fmla="*/ 156 h 570"/>
                  <a:gd name="T26" fmla="*/ 650 w 786"/>
                  <a:gd name="T27" fmla="*/ 82 h 570"/>
                  <a:gd name="T28" fmla="*/ 596 w 786"/>
                  <a:gd name="T29" fmla="*/ 28 h 570"/>
                  <a:gd name="T30" fmla="*/ 534 w 786"/>
                  <a:gd name="T31" fmla="*/ 2 h 570"/>
                  <a:gd name="T32" fmla="*/ 500 w 786"/>
                  <a:gd name="T33" fmla="*/ 2 h 570"/>
                  <a:gd name="T34" fmla="*/ 458 w 786"/>
                  <a:gd name="T35" fmla="*/ 14 h 570"/>
                  <a:gd name="T36" fmla="*/ 408 w 786"/>
                  <a:gd name="T37" fmla="*/ 48 h 570"/>
                  <a:gd name="T38" fmla="*/ 340 w 786"/>
                  <a:gd name="T39" fmla="*/ 136 h 570"/>
                  <a:gd name="T40" fmla="*/ 288 w 786"/>
                  <a:gd name="T41" fmla="*/ 252 h 570"/>
                  <a:gd name="T42" fmla="*/ 254 w 786"/>
                  <a:gd name="T43" fmla="*/ 386 h 570"/>
                  <a:gd name="T44" fmla="*/ 242 w 786"/>
                  <a:gd name="T45" fmla="*/ 524 h 570"/>
                  <a:gd name="T46" fmla="*/ 270 w 786"/>
                  <a:gd name="T47" fmla="*/ 536 h 570"/>
                  <a:gd name="T48" fmla="*/ 360 w 786"/>
                  <a:gd name="T49" fmla="*/ 558 h 570"/>
                  <a:gd name="T50" fmla="*/ 456 w 786"/>
                  <a:gd name="T51" fmla="*/ 494 h 570"/>
                  <a:gd name="T52" fmla="*/ 532 w 786"/>
                  <a:gd name="T53" fmla="*/ 488 h 570"/>
                  <a:gd name="T54" fmla="*/ 594 w 786"/>
                  <a:gd name="T55" fmla="*/ 474 h 570"/>
                  <a:gd name="T56" fmla="*/ 654 w 786"/>
                  <a:gd name="T57" fmla="*/ 446 h 570"/>
                  <a:gd name="T58" fmla="*/ 702 w 786"/>
                  <a:gd name="T59" fmla="*/ 400 h 570"/>
                  <a:gd name="T60" fmla="*/ 736 w 786"/>
                  <a:gd name="T61" fmla="*/ 332 h 570"/>
                  <a:gd name="T62" fmla="*/ 640 w 786"/>
                  <a:gd name="T63" fmla="*/ 564 h 570"/>
                  <a:gd name="T64" fmla="*/ 642 w 786"/>
                  <a:gd name="T65" fmla="*/ 554 h 570"/>
                  <a:gd name="T66" fmla="*/ 676 w 786"/>
                  <a:gd name="T67" fmla="*/ 518 h 570"/>
                  <a:gd name="T68" fmla="*/ 724 w 786"/>
                  <a:gd name="T69" fmla="*/ 446 h 570"/>
                  <a:gd name="T70" fmla="*/ 766 w 786"/>
                  <a:gd name="T71" fmla="*/ 350 h 570"/>
                  <a:gd name="T72" fmla="*/ 766 w 786"/>
                  <a:gd name="T73" fmla="*/ 346 h 570"/>
                  <a:gd name="T74" fmla="*/ 736 w 786"/>
                  <a:gd name="T75" fmla="*/ 332 h 570"/>
                  <a:gd name="T76" fmla="*/ 716 w 786"/>
                  <a:gd name="T77" fmla="*/ 380 h 570"/>
                  <a:gd name="T78" fmla="*/ 672 w 786"/>
                  <a:gd name="T79" fmla="*/ 434 h 570"/>
                  <a:gd name="T80" fmla="*/ 614 w 786"/>
                  <a:gd name="T81" fmla="*/ 468 h 570"/>
                  <a:gd name="T82" fmla="*/ 552 w 786"/>
                  <a:gd name="T83" fmla="*/ 486 h 570"/>
                  <a:gd name="T84" fmla="*/ 456 w 786"/>
                  <a:gd name="T85" fmla="*/ 494 h 570"/>
                  <a:gd name="T86" fmla="*/ 518 w 786"/>
                  <a:gd name="T87" fmla="*/ 570 h 570"/>
                  <a:gd name="T88" fmla="*/ 640 w 786"/>
                  <a:gd name="T89" fmla="*/ 564 h 570"/>
                  <a:gd name="T90" fmla="*/ 300 w 786"/>
                  <a:gd name="T91" fmla="*/ 234 h 570"/>
                  <a:gd name="T92" fmla="*/ 238 w 786"/>
                  <a:gd name="T93" fmla="*/ 256 h 570"/>
                  <a:gd name="T94" fmla="*/ 196 w 786"/>
                  <a:gd name="T95" fmla="*/ 246 h 570"/>
                  <a:gd name="T96" fmla="*/ 166 w 786"/>
                  <a:gd name="T97" fmla="*/ 214 h 570"/>
                  <a:gd name="T98" fmla="*/ 124 w 786"/>
                  <a:gd name="T99" fmla="*/ 144 h 570"/>
                  <a:gd name="T100" fmla="*/ 0 w 786"/>
                  <a:gd name="T101" fmla="*/ 200 h 570"/>
                  <a:gd name="T102" fmla="*/ 24 w 786"/>
                  <a:gd name="T103" fmla="*/ 226 h 570"/>
                  <a:gd name="T104" fmla="*/ 80 w 786"/>
                  <a:gd name="T105" fmla="*/ 264 h 570"/>
                  <a:gd name="T106" fmla="*/ 154 w 786"/>
                  <a:gd name="T107" fmla="*/ 290 h 570"/>
                  <a:gd name="T108" fmla="*/ 156 w 786"/>
                  <a:gd name="T109" fmla="*/ 294 h 570"/>
                  <a:gd name="T110" fmla="*/ 178 w 786"/>
                  <a:gd name="T111" fmla="*/ 302 h 570"/>
                  <a:gd name="T112" fmla="*/ 186 w 786"/>
                  <a:gd name="T113" fmla="*/ 296 h 570"/>
                  <a:gd name="T114" fmla="*/ 256 w 786"/>
                  <a:gd name="T115" fmla="*/ 300 h 570"/>
                  <a:gd name="T116" fmla="*/ 300 w 786"/>
                  <a:gd name="T117" fmla="*/ 290 h 570"/>
                  <a:gd name="T118" fmla="*/ 304 w 786"/>
                  <a:gd name="T119" fmla="*/ 2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6" h="570">
                    <a:moveTo>
                      <a:pt x="766" y="350"/>
                    </a:moveTo>
                    <a:lnTo>
                      <a:pt x="766" y="350"/>
                    </a:lnTo>
                    <a:lnTo>
                      <a:pt x="774" y="394"/>
                    </a:lnTo>
                    <a:lnTo>
                      <a:pt x="780" y="438"/>
                    </a:lnTo>
                    <a:lnTo>
                      <a:pt x="784" y="482"/>
                    </a:lnTo>
                    <a:lnTo>
                      <a:pt x="786" y="524"/>
                    </a:lnTo>
                    <a:lnTo>
                      <a:pt x="786" y="524"/>
                    </a:lnTo>
                    <a:lnTo>
                      <a:pt x="778" y="528"/>
                    </a:lnTo>
                    <a:lnTo>
                      <a:pt x="750" y="540"/>
                    </a:lnTo>
                    <a:lnTo>
                      <a:pt x="730" y="546"/>
                    </a:lnTo>
                    <a:lnTo>
                      <a:pt x="706" y="552"/>
                    </a:lnTo>
                    <a:lnTo>
                      <a:pt x="676" y="558"/>
                    </a:lnTo>
                    <a:lnTo>
                      <a:pt x="640" y="564"/>
                    </a:ln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close/>
                    <a:moveTo>
                      <a:pt x="736" y="332"/>
                    </a:moveTo>
                    <a:lnTo>
                      <a:pt x="736" y="332"/>
                    </a:lnTo>
                    <a:lnTo>
                      <a:pt x="748" y="338"/>
                    </a:lnTo>
                    <a:lnTo>
                      <a:pt x="758" y="342"/>
                    </a:lnTo>
                    <a:lnTo>
                      <a:pt x="766" y="346"/>
                    </a:lnTo>
                    <a:lnTo>
                      <a:pt x="766" y="346"/>
                    </a:lnTo>
                    <a:lnTo>
                      <a:pt x="758" y="312"/>
                    </a:lnTo>
                    <a:lnTo>
                      <a:pt x="748" y="278"/>
                    </a:lnTo>
                    <a:lnTo>
                      <a:pt x="738" y="246"/>
                    </a:lnTo>
                    <a:lnTo>
                      <a:pt x="726" y="214"/>
                    </a:lnTo>
                    <a:lnTo>
                      <a:pt x="712" y="184"/>
                    </a:lnTo>
                    <a:lnTo>
                      <a:pt x="698" y="156"/>
                    </a:lnTo>
                    <a:lnTo>
                      <a:pt x="684" y="130"/>
                    </a:lnTo>
                    <a:lnTo>
                      <a:pt x="668" y="104"/>
                    </a:lnTo>
                    <a:lnTo>
                      <a:pt x="650" y="82"/>
                    </a:lnTo>
                    <a:lnTo>
                      <a:pt x="632" y="62"/>
                    </a:lnTo>
                    <a:lnTo>
                      <a:pt x="614" y="44"/>
                    </a:lnTo>
                    <a:lnTo>
                      <a:pt x="596" y="28"/>
                    </a:lnTo>
                    <a:lnTo>
                      <a:pt x="576" y="16"/>
                    </a:lnTo>
                    <a:lnTo>
                      <a:pt x="556" y="8"/>
                    </a:lnTo>
                    <a:lnTo>
                      <a:pt x="534" y="2"/>
                    </a:lnTo>
                    <a:lnTo>
                      <a:pt x="514" y="0"/>
                    </a:lnTo>
                    <a:lnTo>
                      <a:pt x="514" y="0"/>
                    </a:lnTo>
                    <a:lnTo>
                      <a:pt x="500" y="2"/>
                    </a:lnTo>
                    <a:lnTo>
                      <a:pt x="486" y="4"/>
                    </a:lnTo>
                    <a:lnTo>
                      <a:pt x="472" y="8"/>
                    </a:lnTo>
                    <a:lnTo>
                      <a:pt x="458" y="14"/>
                    </a:lnTo>
                    <a:lnTo>
                      <a:pt x="446" y="20"/>
                    </a:lnTo>
                    <a:lnTo>
                      <a:pt x="432" y="28"/>
                    </a:lnTo>
                    <a:lnTo>
                      <a:pt x="408" y="48"/>
                    </a:lnTo>
                    <a:lnTo>
                      <a:pt x="384" y="74"/>
                    </a:lnTo>
                    <a:lnTo>
                      <a:pt x="362" y="102"/>
                    </a:lnTo>
                    <a:lnTo>
                      <a:pt x="340" y="136"/>
                    </a:lnTo>
                    <a:lnTo>
                      <a:pt x="320" y="172"/>
                    </a:lnTo>
                    <a:lnTo>
                      <a:pt x="304" y="210"/>
                    </a:lnTo>
                    <a:lnTo>
                      <a:pt x="288" y="252"/>
                    </a:lnTo>
                    <a:lnTo>
                      <a:pt x="274" y="296"/>
                    </a:lnTo>
                    <a:lnTo>
                      <a:pt x="262" y="340"/>
                    </a:lnTo>
                    <a:lnTo>
                      <a:pt x="254" y="386"/>
                    </a:lnTo>
                    <a:lnTo>
                      <a:pt x="246" y="432"/>
                    </a:lnTo>
                    <a:lnTo>
                      <a:pt x="242" y="478"/>
                    </a:lnTo>
                    <a:lnTo>
                      <a:pt x="242" y="524"/>
                    </a:lnTo>
                    <a:lnTo>
                      <a:pt x="242" y="524"/>
                    </a:lnTo>
                    <a:lnTo>
                      <a:pt x="254" y="530"/>
                    </a:lnTo>
                    <a:lnTo>
                      <a:pt x="270" y="536"/>
                    </a:lnTo>
                    <a:lnTo>
                      <a:pt x="294" y="544"/>
                    </a:lnTo>
                    <a:lnTo>
                      <a:pt x="322" y="550"/>
                    </a:lnTo>
                    <a:lnTo>
                      <a:pt x="360" y="558"/>
                    </a:lnTo>
                    <a:lnTo>
                      <a:pt x="402" y="564"/>
                    </a:lnTo>
                    <a:lnTo>
                      <a:pt x="452" y="568"/>
                    </a:lnTo>
                    <a:lnTo>
                      <a:pt x="456" y="494"/>
                    </a:lnTo>
                    <a:lnTo>
                      <a:pt x="456" y="494"/>
                    </a:lnTo>
                    <a:lnTo>
                      <a:pt x="492" y="492"/>
                    </a:lnTo>
                    <a:lnTo>
                      <a:pt x="532" y="488"/>
                    </a:lnTo>
                    <a:lnTo>
                      <a:pt x="552" y="486"/>
                    </a:lnTo>
                    <a:lnTo>
                      <a:pt x="572" y="480"/>
                    </a:lnTo>
                    <a:lnTo>
                      <a:pt x="594" y="474"/>
                    </a:lnTo>
                    <a:lnTo>
                      <a:pt x="614" y="468"/>
                    </a:lnTo>
                    <a:lnTo>
                      <a:pt x="634" y="458"/>
                    </a:lnTo>
                    <a:lnTo>
                      <a:pt x="654" y="446"/>
                    </a:lnTo>
                    <a:lnTo>
                      <a:pt x="672" y="434"/>
                    </a:lnTo>
                    <a:lnTo>
                      <a:pt x="688" y="418"/>
                    </a:lnTo>
                    <a:lnTo>
                      <a:pt x="702" y="400"/>
                    </a:lnTo>
                    <a:lnTo>
                      <a:pt x="716" y="380"/>
                    </a:lnTo>
                    <a:lnTo>
                      <a:pt x="726" y="358"/>
                    </a:lnTo>
                    <a:lnTo>
                      <a:pt x="736" y="332"/>
                    </a:lnTo>
                    <a:lnTo>
                      <a:pt x="736" y="332"/>
                    </a:lnTo>
                    <a:close/>
                    <a:moveTo>
                      <a:pt x="640" y="564"/>
                    </a:move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lnTo>
                      <a:pt x="766" y="346"/>
                    </a:lnTo>
                    <a:lnTo>
                      <a:pt x="766" y="346"/>
                    </a:lnTo>
                    <a:lnTo>
                      <a:pt x="758" y="342"/>
                    </a:lnTo>
                    <a:lnTo>
                      <a:pt x="748" y="338"/>
                    </a:lnTo>
                    <a:lnTo>
                      <a:pt x="736" y="332"/>
                    </a:lnTo>
                    <a:lnTo>
                      <a:pt x="736" y="332"/>
                    </a:lnTo>
                    <a:lnTo>
                      <a:pt x="726" y="358"/>
                    </a:lnTo>
                    <a:lnTo>
                      <a:pt x="716" y="380"/>
                    </a:lnTo>
                    <a:lnTo>
                      <a:pt x="702" y="400"/>
                    </a:lnTo>
                    <a:lnTo>
                      <a:pt x="688" y="418"/>
                    </a:lnTo>
                    <a:lnTo>
                      <a:pt x="672" y="434"/>
                    </a:lnTo>
                    <a:lnTo>
                      <a:pt x="654" y="446"/>
                    </a:lnTo>
                    <a:lnTo>
                      <a:pt x="634" y="458"/>
                    </a:lnTo>
                    <a:lnTo>
                      <a:pt x="614" y="468"/>
                    </a:lnTo>
                    <a:lnTo>
                      <a:pt x="594" y="474"/>
                    </a:lnTo>
                    <a:lnTo>
                      <a:pt x="572" y="480"/>
                    </a:lnTo>
                    <a:lnTo>
                      <a:pt x="552" y="486"/>
                    </a:lnTo>
                    <a:lnTo>
                      <a:pt x="532" y="488"/>
                    </a:lnTo>
                    <a:lnTo>
                      <a:pt x="492" y="492"/>
                    </a:lnTo>
                    <a:lnTo>
                      <a:pt x="456" y="494"/>
                    </a:lnTo>
                    <a:lnTo>
                      <a:pt x="452" y="568"/>
                    </a:lnTo>
                    <a:lnTo>
                      <a:pt x="452" y="568"/>
                    </a:lnTo>
                    <a:lnTo>
                      <a:pt x="518" y="570"/>
                    </a:lnTo>
                    <a:lnTo>
                      <a:pt x="518" y="570"/>
                    </a:lnTo>
                    <a:lnTo>
                      <a:pt x="584" y="568"/>
                    </a:lnTo>
                    <a:lnTo>
                      <a:pt x="640" y="564"/>
                    </a:lnTo>
                    <a:lnTo>
                      <a:pt x="640" y="564"/>
                    </a:lnTo>
                    <a:close/>
                    <a:moveTo>
                      <a:pt x="300" y="234"/>
                    </a:moveTo>
                    <a:lnTo>
                      <a:pt x="300" y="234"/>
                    </a:lnTo>
                    <a:lnTo>
                      <a:pt x="276" y="246"/>
                    </a:lnTo>
                    <a:lnTo>
                      <a:pt x="256" y="252"/>
                    </a:lnTo>
                    <a:lnTo>
                      <a:pt x="238" y="256"/>
                    </a:lnTo>
                    <a:lnTo>
                      <a:pt x="222" y="254"/>
                    </a:lnTo>
                    <a:lnTo>
                      <a:pt x="208" y="252"/>
                    </a:lnTo>
                    <a:lnTo>
                      <a:pt x="196" y="246"/>
                    </a:lnTo>
                    <a:lnTo>
                      <a:pt x="184" y="236"/>
                    </a:lnTo>
                    <a:lnTo>
                      <a:pt x="174" y="226"/>
                    </a:lnTo>
                    <a:lnTo>
                      <a:pt x="166" y="214"/>
                    </a:lnTo>
                    <a:lnTo>
                      <a:pt x="156" y="200"/>
                    </a:lnTo>
                    <a:lnTo>
                      <a:pt x="140" y="172"/>
                    </a:lnTo>
                    <a:lnTo>
                      <a:pt x="124" y="144"/>
                    </a:lnTo>
                    <a:lnTo>
                      <a:pt x="114" y="130"/>
                    </a:lnTo>
                    <a:lnTo>
                      <a:pt x="104" y="116"/>
                    </a:lnTo>
                    <a:lnTo>
                      <a:pt x="0" y="200"/>
                    </a:lnTo>
                    <a:lnTo>
                      <a:pt x="0" y="200"/>
                    </a:lnTo>
                    <a:lnTo>
                      <a:pt x="10" y="212"/>
                    </a:lnTo>
                    <a:lnTo>
                      <a:pt x="24" y="226"/>
                    </a:lnTo>
                    <a:lnTo>
                      <a:pt x="40" y="238"/>
                    </a:lnTo>
                    <a:lnTo>
                      <a:pt x="58" y="252"/>
                    </a:lnTo>
                    <a:lnTo>
                      <a:pt x="80" y="264"/>
                    </a:lnTo>
                    <a:lnTo>
                      <a:pt x="102" y="274"/>
                    </a:lnTo>
                    <a:lnTo>
                      <a:pt x="126" y="284"/>
                    </a:lnTo>
                    <a:lnTo>
                      <a:pt x="154" y="290"/>
                    </a:lnTo>
                    <a:lnTo>
                      <a:pt x="154" y="290"/>
                    </a:lnTo>
                    <a:lnTo>
                      <a:pt x="156" y="294"/>
                    </a:lnTo>
                    <a:lnTo>
                      <a:pt x="156" y="294"/>
                    </a:lnTo>
                    <a:lnTo>
                      <a:pt x="162" y="300"/>
                    </a:lnTo>
                    <a:lnTo>
                      <a:pt x="170" y="302"/>
                    </a:lnTo>
                    <a:lnTo>
                      <a:pt x="178" y="302"/>
                    </a:lnTo>
                    <a:lnTo>
                      <a:pt x="184" y="298"/>
                    </a:lnTo>
                    <a:lnTo>
                      <a:pt x="184" y="298"/>
                    </a:lnTo>
                    <a:lnTo>
                      <a:pt x="186" y="296"/>
                    </a:lnTo>
                    <a:lnTo>
                      <a:pt x="186" y="296"/>
                    </a:lnTo>
                    <a:lnTo>
                      <a:pt x="228" y="300"/>
                    </a:lnTo>
                    <a:lnTo>
                      <a:pt x="256" y="300"/>
                    </a:lnTo>
                    <a:lnTo>
                      <a:pt x="280" y="296"/>
                    </a:lnTo>
                    <a:lnTo>
                      <a:pt x="300" y="290"/>
                    </a:lnTo>
                    <a:lnTo>
                      <a:pt x="300" y="290"/>
                    </a:lnTo>
                    <a:lnTo>
                      <a:pt x="302" y="288"/>
                    </a:lnTo>
                    <a:lnTo>
                      <a:pt x="302" y="284"/>
                    </a:lnTo>
                    <a:lnTo>
                      <a:pt x="304" y="270"/>
                    </a:lnTo>
                    <a:lnTo>
                      <a:pt x="304" y="254"/>
                    </a:lnTo>
                    <a:lnTo>
                      <a:pt x="300" y="2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6">
                <a:extLst>
                  <a:ext uri="{FF2B5EF4-FFF2-40B4-BE49-F238E27FC236}">
                    <a16:creationId xmlns:a16="http://schemas.microsoft.com/office/drawing/2014/main" id="{92EC7127-8DC5-42F9-BB6F-C47D4D51AECC}"/>
                  </a:ext>
                </a:extLst>
              </p:cNvPr>
              <p:cNvSpPr>
                <a:spLocks/>
              </p:cNvSpPr>
              <p:nvPr/>
            </p:nvSpPr>
            <p:spPr bwMode="auto">
              <a:xfrm>
                <a:off x="4638" y="3003"/>
                <a:ext cx="146" cy="214"/>
              </a:xfrm>
              <a:custGeom>
                <a:avLst/>
                <a:gdLst>
                  <a:gd name="T0" fmla="*/ 126 w 146"/>
                  <a:gd name="T1" fmla="*/ 0 h 214"/>
                  <a:gd name="T2" fmla="*/ 126 w 146"/>
                  <a:gd name="T3" fmla="*/ 0 h 214"/>
                  <a:gd name="T4" fmla="*/ 134 w 146"/>
                  <a:gd name="T5" fmla="*/ 44 h 214"/>
                  <a:gd name="T6" fmla="*/ 140 w 146"/>
                  <a:gd name="T7" fmla="*/ 88 h 214"/>
                  <a:gd name="T8" fmla="*/ 144 w 146"/>
                  <a:gd name="T9" fmla="*/ 132 h 214"/>
                  <a:gd name="T10" fmla="*/ 146 w 146"/>
                  <a:gd name="T11" fmla="*/ 174 h 214"/>
                  <a:gd name="T12" fmla="*/ 146 w 146"/>
                  <a:gd name="T13" fmla="*/ 174 h 214"/>
                  <a:gd name="T14" fmla="*/ 138 w 146"/>
                  <a:gd name="T15" fmla="*/ 178 h 214"/>
                  <a:gd name="T16" fmla="*/ 110 w 146"/>
                  <a:gd name="T17" fmla="*/ 190 h 214"/>
                  <a:gd name="T18" fmla="*/ 90 w 146"/>
                  <a:gd name="T19" fmla="*/ 196 h 214"/>
                  <a:gd name="T20" fmla="*/ 66 w 146"/>
                  <a:gd name="T21" fmla="*/ 202 h 214"/>
                  <a:gd name="T22" fmla="*/ 36 w 146"/>
                  <a:gd name="T23" fmla="*/ 208 h 214"/>
                  <a:gd name="T24" fmla="*/ 0 w 146"/>
                  <a:gd name="T25" fmla="*/ 214 h 214"/>
                  <a:gd name="T26" fmla="*/ 0 w 146"/>
                  <a:gd name="T27" fmla="*/ 214 h 214"/>
                  <a:gd name="T28" fmla="*/ 2 w 146"/>
                  <a:gd name="T29" fmla="*/ 206 h 214"/>
                  <a:gd name="T30" fmla="*/ 2 w 146"/>
                  <a:gd name="T31" fmla="*/ 206 h 214"/>
                  <a:gd name="T32" fmla="*/ 2 w 146"/>
                  <a:gd name="T33" fmla="*/ 204 h 214"/>
                  <a:gd name="T34" fmla="*/ 2 w 146"/>
                  <a:gd name="T35" fmla="*/ 204 h 214"/>
                  <a:gd name="T36" fmla="*/ 20 w 146"/>
                  <a:gd name="T37" fmla="*/ 188 h 214"/>
                  <a:gd name="T38" fmla="*/ 36 w 146"/>
                  <a:gd name="T39" fmla="*/ 168 h 214"/>
                  <a:gd name="T40" fmla="*/ 52 w 146"/>
                  <a:gd name="T41" fmla="*/ 146 h 214"/>
                  <a:gd name="T42" fmla="*/ 70 w 146"/>
                  <a:gd name="T43" fmla="*/ 124 h 214"/>
                  <a:gd name="T44" fmla="*/ 84 w 146"/>
                  <a:gd name="T45" fmla="*/ 96 h 214"/>
                  <a:gd name="T46" fmla="*/ 100 w 146"/>
                  <a:gd name="T47" fmla="*/ 68 h 214"/>
                  <a:gd name="T48" fmla="*/ 114 w 146"/>
                  <a:gd name="T49" fmla="*/ 36 h 214"/>
                  <a:gd name="T50" fmla="*/ 126 w 146"/>
                  <a:gd name="T51" fmla="*/ 0 h 214"/>
                  <a:gd name="T52" fmla="*/ 126 w 146"/>
                  <a:gd name="T5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214">
                    <a:moveTo>
                      <a:pt x="126" y="0"/>
                    </a:moveTo>
                    <a:lnTo>
                      <a:pt x="126" y="0"/>
                    </a:lnTo>
                    <a:lnTo>
                      <a:pt x="134" y="44"/>
                    </a:lnTo>
                    <a:lnTo>
                      <a:pt x="140" y="88"/>
                    </a:lnTo>
                    <a:lnTo>
                      <a:pt x="144" y="132"/>
                    </a:lnTo>
                    <a:lnTo>
                      <a:pt x="146" y="174"/>
                    </a:lnTo>
                    <a:lnTo>
                      <a:pt x="146" y="174"/>
                    </a:lnTo>
                    <a:lnTo>
                      <a:pt x="138" y="178"/>
                    </a:lnTo>
                    <a:lnTo>
                      <a:pt x="110" y="190"/>
                    </a:lnTo>
                    <a:lnTo>
                      <a:pt x="90" y="196"/>
                    </a:lnTo>
                    <a:lnTo>
                      <a:pt x="66" y="202"/>
                    </a:lnTo>
                    <a:lnTo>
                      <a:pt x="36" y="208"/>
                    </a:lnTo>
                    <a:lnTo>
                      <a:pt x="0" y="214"/>
                    </a:lnTo>
                    <a:lnTo>
                      <a:pt x="0" y="214"/>
                    </a:lnTo>
                    <a:lnTo>
                      <a:pt x="2" y="206"/>
                    </a:lnTo>
                    <a:lnTo>
                      <a:pt x="2" y="206"/>
                    </a:lnTo>
                    <a:lnTo>
                      <a:pt x="2" y="204"/>
                    </a:lnTo>
                    <a:lnTo>
                      <a:pt x="2" y="204"/>
                    </a:lnTo>
                    <a:lnTo>
                      <a:pt x="20" y="188"/>
                    </a:lnTo>
                    <a:lnTo>
                      <a:pt x="36" y="168"/>
                    </a:lnTo>
                    <a:lnTo>
                      <a:pt x="52" y="146"/>
                    </a:lnTo>
                    <a:lnTo>
                      <a:pt x="70" y="124"/>
                    </a:lnTo>
                    <a:lnTo>
                      <a:pt x="84" y="96"/>
                    </a:lnTo>
                    <a:lnTo>
                      <a:pt x="100" y="68"/>
                    </a:lnTo>
                    <a:lnTo>
                      <a:pt x="114" y="36"/>
                    </a:lnTo>
                    <a:lnTo>
                      <a:pt x="126" y="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7">
                <a:extLst>
                  <a:ext uri="{FF2B5EF4-FFF2-40B4-BE49-F238E27FC236}">
                    <a16:creationId xmlns:a16="http://schemas.microsoft.com/office/drawing/2014/main" id="{49F1D720-585A-4E36-8C36-26413AB1CAF7}"/>
                  </a:ext>
                </a:extLst>
              </p:cNvPr>
              <p:cNvSpPr>
                <a:spLocks/>
              </p:cNvSpPr>
              <p:nvPr/>
            </p:nvSpPr>
            <p:spPr bwMode="auto">
              <a:xfrm>
                <a:off x="4240" y="2653"/>
                <a:ext cx="524" cy="568"/>
              </a:xfrm>
              <a:custGeom>
                <a:avLst/>
                <a:gdLst>
                  <a:gd name="T0" fmla="*/ 494 w 524"/>
                  <a:gd name="T1" fmla="*/ 332 h 568"/>
                  <a:gd name="T2" fmla="*/ 516 w 524"/>
                  <a:gd name="T3" fmla="*/ 342 h 568"/>
                  <a:gd name="T4" fmla="*/ 524 w 524"/>
                  <a:gd name="T5" fmla="*/ 346 h 568"/>
                  <a:gd name="T6" fmla="*/ 506 w 524"/>
                  <a:gd name="T7" fmla="*/ 278 h 568"/>
                  <a:gd name="T8" fmla="*/ 484 w 524"/>
                  <a:gd name="T9" fmla="*/ 214 h 568"/>
                  <a:gd name="T10" fmla="*/ 456 w 524"/>
                  <a:gd name="T11" fmla="*/ 156 h 568"/>
                  <a:gd name="T12" fmla="*/ 426 w 524"/>
                  <a:gd name="T13" fmla="*/ 104 h 568"/>
                  <a:gd name="T14" fmla="*/ 390 w 524"/>
                  <a:gd name="T15" fmla="*/ 62 h 568"/>
                  <a:gd name="T16" fmla="*/ 354 w 524"/>
                  <a:gd name="T17" fmla="*/ 28 h 568"/>
                  <a:gd name="T18" fmla="*/ 314 w 524"/>
                  <a:gd name="T19" fmla="*/ 8 h 568"/>
                  <a:gd name="T20" fmla="*/ 272 w 524"/>
                  <a:gd name="T21" fmla="*/ 0 h 568"/>
                  <a:gd name="T22" fmla="*/ 258 w 524"/>
                  <a:gd name="T23" fmla="*/ 2 h 568"/>
                  <a:gd name="T24" fmla="*/ 230 w 524"/>
                  <a:gd name="T25" fmla="*/ 8 h 568"/>
                  <a:gd name="T26" fmla="*/ 204 w 524"/>
                  <a:gd name="T27" fmla="*/ 20 h 568"/>
                  <a:gd name="T28" fmla="*/ 166 w 524"/>
                  <a:gd name="T29" fmla="*/ 48 h 568"/>
                  <a:gd name="T30" fmla="*/ 120 w 524"/>
                  <a:gd name="T31" fmla="*/ 102 h 568"/>
                  <a:gd name="T32" fmla="*/ 78 w 524"/>
                  <a:gd name="T33" fmla="*/ 172 h 568"/>
                  <a:gd name="T34" fmla="*/ 46 w 524"/>
                  <a:gd name="T35" fmla="*/ 252 h 568"/>
                  <a:gd name="T36" fmla="*/ 20 w 524"/>
                  <a:gd name="T37" fmla="*/ 340 h 568"/>
                  <a:gd name="T38" fmla="*/ 4 w 524"/>
                  <a:gd name="T39" fmla="*/ 432 h 568"/>
                  <a:gd name="T40" fmla="*/ 0 w 524"/>
                  <a:gd name="T41" fmla="*/ 524 h 568"/>
                  <a:gd name="T42" fmla="*/ 12 w 524"/>
                  <a:gd name="T43" fmla="*/ 530 h 568"/>
                  <a:gd name="T44" fmla="*/ 52 w 524"/>
                  <a:gd name="T45" fmla="*/ 544 h 568"/>
                  <a:gd name="T46" fmla="*/ 118 w 524"/>
                  <a:gd name="T47" fmla="*/ 558 h 568"/>
                  <a:gd name="T48" fmla="*/ 210 w 524"/>
                  <a:gd name="T49" fmla="*/ 568 h 568"/>
                  <a:gd name="T50" fmla="*/ 214 w 524"/>
                  <a:gd name="T51" fmla="*/ 494 h 568"/>
                  <a:gd name="T52" fmla="*/ 290 w 524"/>
                  <a:gd name="T53" fmla="*/ 488 h 568"/>
                  <a:gd name="T54" fmla="*/ 330 w 524"/>
                  <a:gd name="T55" fmla="*/ 480 h 568"/>
                  <a:gd name="T56" fmla="*/ 372 w 524"/>
                  <a:gd name="T57" fmla="*/ 468 h 568"/>
                  <a:gd name="T58" fmla="*/ 412 w 524"/>
                  <a:gd name="T59" fmla="*/ 446 h 568"/>
                  <a:gd name="T60" fmla="*/ 446 w 524"/>
                  <a:gd name="T61" fmla="*/ 418 h 568"/>
                  <a:gd name="T62" fmla="*/ 474 w 524"/>
                  <a:gd name="T63" fmla="*/ 380 h 568"/>
                  <a:gd name="T64" fmla="*/ 494 w 524"/>
                  <a:gd name="T65" fmla="*/ 33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 h="568">
                    <a:moveTo>
                      <a:pt x="494" y="332"/>
                    </a:moveTo>
                    <a:lnTo>
                      <a:pt x="494" y="332"/>
                    </a:lnTo>
                    <a:lnTo>
                      <a:pt x="506" y="338"/>
                    </a:lnTo>
                    <a:lnTo>
                      <a:pt x="516" y="342"/>
                    </a:lnTo>
                    <a:lnTo>
                      <a:pt x="524" y="346"/>
                    </a:lnTo>
                    <a:lnTo>
                      <a:pt x="524" y="346"/>
                    </a:lnTo>
                    <a:lnTo>
                      <a:pt x="516" y="312"/>
                    </a:lnTo>
                    <a:lnTo>
                      <a:pt x="506" y="278"/>
                    </a:lnTo>
                    <a:lnTo>
                      <a:pt x="496" y="246"/>
                    </a:lnTo>
                    <a:lnTo>
                      <a:pt x="484" y="214"/>
                    </a:lnTo>
                    <a:lnTo>
                      <a:pt x="470" y="184"/>
                    </a:lnTo>
                    <a:lnTo>
                      <a:pt x="456" y="156"/>
                    </a:lnTo>
                    <a:lnTo>
                      <a:pt x="442" y="130"/>
                    </a:lnTo>
                    <a:lnTo>
                      <a:pt x="426" y="104"/>
                    </a:lnTo>
                    <a:lnTo>
                      <a:pt x="408" y="82"/>
                    </a:lnTo>
                    <a:lnTo>
                      <a:pt x="390" y="62"/>
                    </a:lnTo>
                    <a:lnTo>
                      <a:pt x="372" y="44"/>
                    </a:lnTo>
                    <a:lnTo>
                      <a:pt x="354" y="28"/>
                    </a:lnTo>
                    <a:lnTo>
                      <a:pt x="334" y="16"/>
                    </a:lnTo>
                    <a:lnTo>
                      <a:pt x="314" y="8"/>
                    </a:lnTo>
                    <a:lnTo>
                      <a:pt x="292" y="2"/>
                    </a:lnTo>
                    <a:lnTo>
                      <a:pt x="272" y="0"/>
                    </a:lnTo>
                    <a:lnTo>
                      <a:pt x="272" y="0"/>
                    </a:lnTo>
                    <a:lnTo>
                      <a:pt x="258" y="2"/>
                    </a:lnTo>
                    <a:lnTo>
                      <a:pt x="244" y="4"/>
                    </a:lnTo>
                    <a:lnTo>
                      <a:pt x="230" y="8"/>
                    </a:lnTo>
                    <a:lnTo>
                      <a:pt x="216" y="14"/>
                    </a:lnTo>
                    <a:lnTo>
                      <a:pt x="204" y="20"/>
                    </a:lnTo>
                    <a:lnTo>
                      <a:pt x="190" y="28"/>
                    </a:lnTo>
                    <a:lnTo>
                      <a:pt x="166" y="48"/>
                    </a:lnTo>
                    <a:lnTo>
                      <a:pt x="142" y="74"/>
                    </a:lnTo>
                    <a:lnTo>
                      <a:pt x="120" y="102"/>
                    </a:lnTo>
                    <a:lnTo>
                      <a:pt x="98" y="136"/>
                    </a:lnTo>
                    <a:lnTo>
                      <a:pt x="78" y="172"/>
                    </a:lnTo>
                    <a:lnTo>
                      <a:pt x="62" y="210"/>
                    </a:lnTo>
                    <a:lnTo>
                      <a:pt x="46" y="252"/>
                    </a:lnTo>
                    <a:lnTo>
                      <a:pt x="32" y="296"/>
                    </a:lnTo>
                    <a:lnTo>
                      <a:pt x="20" y="340"/>
                    </a:lnTo>
                    <a:lnTo>
                      <a:pt x="12" y="386"/>
                    </a:lnTo>
                    <a:lnTo>
                      <a:pt x="4" y="432"/>
                    </a:lnTo>
                    <a:lnTo>
                      <a:pt x="0" y="478"/>
                    </a:lnTo>
                    <a:lnTo>
                      <a:pt x="0" y="524"/>
                    </a:lnTo>
                    <a:lnTo>
                      <a:pt x="0" y="524"/>
                    </a:lnTo>
                    <a:lnTo>
                      <a:pt x="12" y="530"/>
                    </a:lnTo>
                    <a:lnTo>
                      <a:pt x="28" y="536"/>
                    </a:lnTo>
                    <a:lnTo>
                      <a:pt x="52" y="544"/>
                    </a:lnTo>
                    <a:lnTo>
                      <a:pt x="80" y="550"/>
                    </a:lnTo>
                    <a:lnTo>
                      <a:pt x="118" y="558"/>
                    </a:lnTo>
                    <a:lnTo>
                      <a:pt x="160" y="564"/>
                    </a:lnTo>
                    <a:lnTo>
                      <a:pt x="210" y="568"/>
                    </a:lnTo>
                    <a:lnTo>
                      <a:pt x="214" y="494"/>
                    </a:lnTo>
                    <a:lnTo>
                      <a:pt x="214" y="494"/>
                    </a:lnTo>
                    <a:lnTo>
                      <a:pt x="250" y="492"/>
                    </a:lnTo>
                    <a:lnTo>
                      <a:pt x="290" y="488"/>
                    </a:lnTo>
                    <a:lnTo>
                      <a:pt x="310" y="486"/>
                    </a:lnTo>
                    <a:lnTo>
                      <a:pt x="330" y="480"/>
                    </a:lnTo>
                    <a:lnTo>
                      <a:pt x="352" y="474"/>
                    </a:lnTo>
                    <a:lnTo>
                      <a:pt x="372" y="468"/>
                    </a:lnTo>
                    <a:lnTo>
                      <a:pt x="392" y="458"/>
                    </a:lnTo>
                    <a:lnTo>
                      <a:pt x="412" y="446"/>
                    </a:lnTo>
                    <a:lnTo>
                      <a:pt x="430" y="434"/>
                    </a:lnTo>
                    <a:lnTo>
                      <a:pt x="446" y="418"/>
                    </a:lnTo>
                    <a:lnTo>
                      <a:pt x="460" y="400"/>
                    </a:lnTo>
                    <a:lnTo>
                      <a:pt x="474" y="380"/>
                    </a:lnTo>
                    <a:lnTo>
                      <a:pt x="484" y="358"/>
                    </a:lnTo>
                    <a:lnTo>
                      <a:pt x="494" y="332"/>
                    </a:lnTo>
                    <a:lnTo>
                      <a:pt x="494"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8">
                <a:extLst>
                  <a:ext uri="{FF2B5EF4-FFF2-40B4-BE49-F238E27FC236}">
                    <a16:creationId xmlns:a16="http://schemas.microsoft.com/office/drawing/2014/main" id="{F079C22C-C595-46FB-AEDD-E2772C9214A9}"/>
                  </a:ext>
                </a:extLst>
              </p:cNvPr>
              <p:cNvSpPr>
                <a:spLocks/>
              </p:cNvSpPr>
              <p:nvPr/>
            </p:nvSpPr>
            <p:spPr bwMode="auto">
              <a:xfrm>
                <a:off x="4450" y="2985"/>
                <a:ext cx="314" cy="238"/>
              </a:xfrm>
              <a:custGeom>
                <a:avLst/>
                <a:gdLst>
                  <a:gd name="T0" fmla="*/ 188 w 314"/>
                  <a:gd name="T1" fmla="*/ 232 h 238"/>
                  <a:gd name="T2" fmla="*/ 188 w 314"/>
                  <a:gd name="T3" fmla="*/ 232 h 238"/>
                  <a:gd name="T4" fmla="*/ 190 w 314"/>
                  <a:gd name="T5" fmla="*/ 224 h 238"/>
                  <a:gd name="T6" fmla="*/ 190 w 314"/>
                  <a:gd name="T7" fmla="*/ 224 h 238"/>
                  <a:gd name="T8" fmla="*/ 190 w 314"/>
                  <a:gd name="T9" fmla="*/ 222 h 238"/>
                  <a:gd name="T10" fmla="*/ 190 w 314"/>
                  <a:gd name="T11" fmla="*/ 222 h 238"/>
                  <a:gd name="T12" fmla="*/ 208 w 314"/>
                  <a:gd name="T13" fmla="*/ 206 h 238"/>
                  <a:gd name="T14" fmla="*/ 224 w 314"/>
                  <a:gd name="T15" fmla="*/ 186 h 238"/>
                  <a:gd name="T16" fmla="*/ 240 w 314"/>
                  <a:gd name="T17" fmla="*/ 164 h 238"/>
                  <a:gd name="T18" fmla="*/ 258 w 314"/>
                  <a:gd name="T19" fmla="*/ 142 h 238"/>
                  <a:gd name="T20" fmla="*/ 272 w 314"/>
                  <a:gd name="T21" fmla="*/ 114 h 238"/>
                  <a:gd name="T22" fmla="*/ 288 w 314"/>
                  <a:gd name="T23" fmla="*/ 86 h 238"/>
                  <a:gd name="T24" fmla="*/ 302 w 314"/>
                  <a:gd name="T25" fmla="*/ 54 h 238"/>
                  <a:gd name="T26" fmla="*/ 314 w 314"/>
                  <a:gd name="T27" fmla="*/ 18 h 238"/>
                  <a:gd name="T28" fmla="*/ 314 w 314"/>
                  <a:gd name="T29" fmla="*/ 18 h 238"/>
                  <a:gd name="T30" fmla="*/ 314 w 314"/>
                  <a:gd name="T31" fmla="*/ 14 h 238"/>
                  <a:gd name="T32" fmla="*/ 314 w 314"/>
                  <a:gd name="T33" fmla="*/ 14 h 238"/>
                  <a:gd name="T34" fmla="*/ 306 w 314"/>
                  <a:gd name="T35" fmla="*/ 10 h 238"/>
                  <a:gd name="T36" fmla="*/ 296 w 314"/>
                  <a:gd name="T37" fmla="*/ 6 h 238"/>
                  <a:gd name="T38" fmla="*/ 284 w 314"/>
                  <a:gd name="T39" fmla="*/ 0 h 238"/>
                  <a:gd name="T40" fmla="*/ 284 w 314"/>
                  <a:gd name="T41" fmla="*/ 0 h 238"/>
                  <a:gd name="T42" fmla="*/ 274 w 314"/>
                  <a:gd name="T43" fmla="*/ 26 h 238"/>
                  <a:gd name="T44" fmla="*/ 264 w 314"/>
                  <a:gd name="T45" fmla="*/ 48 h 238"/>
                  <a:gd name="T46" fmla="*/ 250 w 314"/>
                  <a:gd name="T47" fmla="*/ 68 h 238"/>
                  <a:gd name="T48" fmla="*/ 236 w 314"/>
                  <a:gd name="T49" fmla="*/ 86 h 238"/>
                  <a:gd name="T50" fmla="*/ 220 w 314"/>
                  <a:gd name="T51" fmla="*/ 102 h 238"/>
                  <a:gd name="T52" fmla="*/ 202 w 314"/>
                  <a:gd name="T53" fmla="*/ 114 h 238"/>
                  <a:gd name="T54" fmla="*/ 182 w 314"/>
                  <a:gd name="T55" fmla="*/ 126 h 238"/>
                  <a:gd name="T56" fmla="*/ 162 w 314"/>
                  <a:gd name="T57" fmla="*/ 136 h 238"/>
                  <a:gd name="T58" fmla="*/ 142 w 314"/>
                  <a:gd name="T59" fmla="*/ 142 h 238"/>
                  <a:gd name="T60" fmla="*/ 120 w 314"/>
                  <a:gd name="T61" fmla="*/ 148 h 238"/>
                  <a:gd name="T62" fmla="*/ 100 w 314"/>
                  <a:gd name="T63" fmla="*/ 154 h 238"/>
                  <a:gd name="T64" fmla="*/ 80 w 314"/>
                  <a:gd name="T65" fmla="*/ 156 h 238"/>
                  <a:gd name="T66" fmla="*/ 40 w 314"/>
                  <a:gd name="T67" fmla="*/ 160 h 238"/>
                  <a:gd name="T68" fmla="*/ 4 w 314"/>
                  <a:gd name="T69" fmla="*/ 162 h 238"/>
                  <a:gd name="T70" fmla="*/ 0 w 314"/>
                  <a:gd name="T71" fmla="*/ 236 h 238"/>
                  <a:gd name="T72" fmla="*/ 0 w 314"/>
                  <a:gd name="T73" fmla="*/ 236 h 238"/>
                  <a:gd name="T74" fmla="*/ 66 w 314"/>
                  <a:gd name="T75" fmla="*/ 238 h 238"/>
                  <a:gd name="T76" fmla="*/ 66 w 314"/>
                  <a:gd name="T77" fmla="*/ 238 h 238"/>
                  <a:gd name="T78" fmla="*/ 132 w 314"/>
                  <a:gd name="T79" fmla="*/ 236 h 238"/>
                  <a:gd name="T80" fmla="*/ 188 w 314"/>
                  <a:gd name="T81" fmla="*/ 232 h 238"/>
                  <a:gd name="T82" fmla="*/ 188 w 314"/>
                  <a:gd name="T83" fmla="*/ 2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 h="238">
                    <a:moveTo>
                      <a:pt x="188" y="232"/>
                    </a:moveTo>
                    <a:lnTo>
                      <a:pt x="188" y="232"/>
                    </a:lnTo>
                    <a:lnTo>
                      <a:pt x="190" y="224"/>
                    </a:lnTo>
                    <a:lnTo>
                      <a:pt x="190" y="224"/>
                    </a:lnTo>
                    <a:lnTo>
                      <a:pt x="190" y="222"/>
                    </a:lnTo>
                    <a:lnTo>
                      <a:pt x="190" y="222"/>
                    </a:lnTo>
                    <a:lnTo>
                      <a:pt x="208" y="206"/>
                    </a:lnTo>
                    <a:lnTo>
                      <a:pt x="224" y="186"/>
                    </a:lnTo>
                    <a:lnTo>
                      <a:pt x="240" y="164"/>
                    </a:lnTo>
                    <a:lnTo>
                      <a:pt x="258" y="142"/>
                    </a:lnTo>
                    <a:lnTo>
                      <a:pt x="272" y="114"/>
                    </a:lnTo>
                    <a:lnTo>
                      <a:pt x="288" y="86"/>
                    </a:lnTo>
                    <a:lnTo>
                      <a:pt x="302" y="54"/>
                    </a:lnTo>
                    <a:lnTo>
                      <a:pt x="314" y="18"/>
                    </a:lnTo>
                    <a:lnTo>
                      <a:pt x="314" y="18"/>
                    </a:lnTo>
                    <a:lnTo>
                      <a:pt x="314" y="14"/>
                    </a:lnTo>
                    <a:lnTo>
                      <a:pt x="314" y="14"/>
                    </a:lnTo>
                    <a:lnTo>
                      <a:pt x="306" y="10"/>
                    </a:lnTo>
                    <a:lnTo>
                      <a:pt x="296" y="6"/>
                    </a:lnTo>
                    <a:lnTo>
                      <a:pt x="284" y="0"/>
                    </a:lnTo>
                    <a:lnTo>
                      <a:pt x="284" y="0"/>
                    </a:lnTo>
                    <a:lnTo>
                      <a:pt x="274" y="26"/>
                    </a:lnTo>
                    <a:lnTo>
                      <a:pt x="264" y="48"/>
                    </a:lnTo>
                    <a:lnTo>
                      <a:pt x="250" y="68"/>
                    </a:lnTo>
                    <a:lnTo>
                      <a:pt x="236" y="86"/>
                    </a:lnTo>
                    <a:lnTo>
                      <a:pt x="220" y="102"/>
                    </a:lnTo>
                    <a:lnTo>
                      <a:pt x="202" y="114"/>
                    </a:lnTo>
                    <a:lnTo>
                      <a:pt x="182" y="126"/>
                    </a:lnTo>
                    <a:lnTo>
                      <a:pt x="162" y="136"/>
                    </a:lnTo>
                    <a:lnTo>
                      <a:pt x="142" y="142"/>
                    </a:lnTo>
                    <a:lnTo>
                      <a:pt x="120" y="148"/>
                    </a:lnTo>
                    <a:lnTo>
                      <a:pt x="100" y="154"/>
                    </a:lnTo>
                    <a:lnTo>
                      <a:pt x="80" y="156"/>
                    </a:lnTo>
                    <a:lnTo>
                      <a:pt x="40" y="160"/>
                    </a:lnTo>
                    <a:lnTo>
                      <a:pt x="4" y="162"/>
                    </a:lnTo>
                    <a:lnTo>
                      <a:pt x="0" y="236"/>
                    </a:lnTo>
                    <a:lnTo>
                      <a:pt x="0" y="236"/>
                    </a:lnTo>
                    <a:lnTo>
                      <a:pt x="66" y="238"/>
                    </a:lnTo>
                    <a:lnTo>
                      <a:pt x="66" y="238"/>
                    </a:lnTo>
                    <a:lnTo>
                      <a:pt x="132" y="236"/>
                    </a:lnTo>
                    <a:lnTo>
                      <a:pt x="188" y="232"/>
                    </a:lnTo>
                    <a:lnTo>
                      <a:pt x="18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9">
                <a:extLst>
                  <a:ext uri="{FF2B5EF4-FFF2-40B4-BE49-F238E27FC236}">
                    <a16:creationId xmlns:a16="http://schemas.microsoft.com/office/drawing/2014/main" id="{17888D3A-61DB-4D9E-8045-8ED581F6C7B6}"/>
                  </a:ext>
                </a:extLst>
              </p:cNvPr>
              <p:cNvSpPr>
                <a:spLocks/>
              </p:cNvSpPr>
              <p:nvPr/>
            </p:nvSpPr>
            <p:spPr bwMode="auto">
              <a:xfrm>
                <a:off x="3998" y="2769"/>
                <a:ext cx="304" cy="186"/>
              </a:xfrm>
              <a:custGeom>
                <a:avLst/>
                <a:gdLst>
                  <a:gd name="T0" fmla="*/ 300 w 304"/>
                  <a:gd name="T1" fmla="*/ 118 h 186"/>
                  <a:gd name="T2" fmla="*/ 300 w 304"/>
                  <a:gd name="T3" fmla="*/ 118 h 186"/>
                  <a:gd name="T4" fmla="*/ 276 w 304"/>
                  <a:gd name="T5" fmla="*/ 130 h 186"/>
                  <a:gd name="T6" fmla="*/ 256 w 304"/>
                  <a:gd name="T7" fmla="*/ 136 h 186"/>
                  <a:gd name="T8" fmla="*/ 238 w 304"/>
                  <a:gd name="T9" fmla="*/ 140 h 186"/>
                  <a:gd name="T10" fmla="*/ 222 w 304"/>
                  <a:gd name="T11" fmla="*/ 138 h 186"/>
                  <a:gd name="T12" fmla="*/ 208 w 304"/>
                  <a:gd name="T13" fmla="*/ 136 h 186"/>
                  <a:gd name="T14" fmla="*/ 196 w 304"/>
                  <a:gd name="T15" fmla="*/ 130 h 186"/>
                  <a:gd name="T16" fmla="*/ 184 w 304"/>
                  <a:gd name="T17" fmla="*/ 120 h 186"/>
                  <a:gd name="T18" fmla="*/ 174 w 304"/>
                  <a:gd name="T19" fmla="*/ 110 h 186"/>
                  <a:gd name="T20" fmla="*/ 166 w 304"/>
                  <a:gd name="T21" fmla="*/ 98 h 186"/>
                  <a:gd name="T22" fmla="*/ 156 w 304"/>
                  <a:gd name="T23" fmla="*/ 84 h 186"/>
                  <a:gd name="T24" fmla="*/ 140 w 304"/>
                  <a:gd name="T25" fmla="*/ 56 h 186"/>
                  <a:gd name="T26" fmla="*/ 124 w 304"/>
                  <a:gd name="T27" fmla="*/ 28 h 186"/>
                  <a:gd name="T28" fmla="*/ 114 w 304"/>
                  <a:gd name="T29" fmla="*/ 14 h 186"/>
                  <a:gd name="T30" fmla="*/ 104 w 304"/>
                  <a:gd name="T31" fmla="*/ 0 h 186"/>
                  <a:gd name="T32" fmla="*/ 0 w 304"/>
                  <a:gd name="T33" fmla="*/ 84 h 186"/>
                  <a:gd name="T34" fmla="*/ 0 w 304"/>
                  <a:gd name="T35" fmla="*/ 84 h 186"/>
                  <a:gd name="T36" fmla="*/ 10 w 304"/>
                  <a:gd name="T37" fmla="*/ 96 h 186"/>
                  <a:gd name="T38" fmla="*/ 24 w 304"/>
                  <a:gd name="T39" fmla="*/ 110 h 186"/>
                  <a:gd name="T40" fmla="*/ 40 w 304"/>
                  <a:gd name="T41" fmla="*/ 122 h 186"/>
                  <a:gd name="T42" fmla="*/ 58 w 304"/>
                  <a:gd name="T43" fmla="*/ 136 h 186"/>
                  <a:gd name="T44" fmla="*/ 80 w 304"/>
                  <a:gd name="T45" fmla="*/ 148 h 186"/>
                  <a:gd name="T46" fmla="*/ 102 w 304"/>
                  <a:gd name="T47" fmla="*/ 158 h 186"/>
                  <a:gd name="T48" fmla="*/ 126 w 304"/>
                  <a:gd name="T49" fmla="*/ 168 h 186"/>
                  <a:gd name="T50" fmla="*/ 154 w 304"/>
                  <a:gd name="T51" fmla="*/ 174 h 186"/>
                  <a:gd name="T52" fmla="*/ 154 w 304"/>
                  <a:gd name="T53" fmla="*/ 174 h 186"/>
                  <a:gd name="T54" fmla="*/ 156 w 304"/>
                  <a:gd name="T55" fmla="*/ 178 h 186"/>
                  <a:gd name="T56" fmla="*/ 156 w 304"/>
                  <a:gd name="T57" fmla="*/ 178 h 186"/>
                  <a:gd name="T58" fmla="*/ 162 w 304"/>
                  <a:gd name="T59" fmla="*/ 184 h 186"/>
                  <a:gd name="T60" fmla="*/ 170 w 304"/>
                  <a:gd name="T61" fmla="*/ 186 h 186"/>
                  <a:gd name="T62" fmla="*/ 178 w 304"/>
                  <a:gd name="T63" fmla="*/ 186 h 186"/>
                  <a:gd name="T64" fmla="*/ 184 w 304"/>
                  <a:gd name="T65" fmla="*/ 182 h 186"/>
                  <a:gd name="T66" fmla="*/ 184 w 304"/>
                  <a:gd name="T67" fmla="*/ 182 h 186"/>
                  <a:gd name="T68" fmla="*/ 186 w 304"/>
                  <a:gd name="T69" fmla="*/ 180 h 186"/>
                  <a:gd name="T70" fmla="*/ 186 w 304"/>
                  <a:gd name="T71" fmla="*/ 180 h 186"/>
                  <a:gd name="T72" fmla="*/ 228 w 304"/>
                  <a:gd name="T73" fmla="*/ 184 h 186"/>
                  <a:gd name="T74" fmla="*/ 256 w 304"/>
                  <a:gd name="T75" fmla="*/ 184 h 186"/>
                  <a:gd name="T76" fmla="*/ 280 w 304"/>
                  <a:gd name="T77" fmla="*/ 180 h 186"/>
                  <a:gd name="T78" fmla="*/ 300 w 304"/>
                  <a:gd name="T79" fmla="*/ 174 h 186"/>
                  <a:gd name="T80" fmla="*/ 300 w 304"/>
                  <a:gd name="T81" fmla="*/ 174 h 186"/>
                  <a:gd name="T82" fmla="*/ 302 w 304"/>
                  <a:gd name="T83" fmla="*/ 172 h 186"/>
                  <a:gd name="T84" fmla="*/ 302 w 304"/>
                  <a:gd name="T85" fmla="*/ 168 h 186"/>
                  <a:gd name="T86" fmla="*/ 304 w 304"/>
                  <a:gd name="T87" fmla="*/ 154 h 186"/>
                  <a:gd name="T88" fmla="*/ 304 w 304"/>
                  <a:gd name="T89"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186">
                    <a:moveTo>
                      <a:pt x="300" y="118"/>
                    </a:moveTo>
                    <a:lnTo>
                      <a:pt x="300" y="118"/>
                    </a:lnTo>
                    <a:lnTo>
                      <a:pt x="276" y="130"/>
                    </a:lnTo>
                    <a:lnTo>
                      <a:pt x="256" y="136"/>
                    </a:lnTo>
                    <a:lnTo>
                      <a:pt x="238" y="140"/>
                    </a:lnTo>
                    <a:lnTo>
                      <a:pt x="222" y="138"/>
                    </a:lnTo>
                    <a:lnTo>
                      <a:pt x="208" y="136"/>
                    </a:lnTo>
                    <a:lnTo>
                      <a:pt x="196" y="130"/>
                    </a:lnTo>
                    <a:lnTo>
                      <a:pt x="184" y="120"/>
                    </a:lnTo>
                    <a:lnTo>
                      <a:pt x="174" y="110"/>
                    </a:lnTo>
                    <a:lnTo>
                      <a:pt x="166" y="98"/>
                    </a:lnTo>
                    <a:lnTo>
                      <a:pt x="156" y="84"/>
                    </a:lnTo>
                    <a:lnTo>
                      <a:pt x="140" y="56"/>
                    </a:lnTo>
                    <a:lnTo>
                      <a:pt x="124" y="28"/>
                    </a:lnTo>
                    <a:lnTo>
                      <a:pt x="114" y="14"/>
                    </a:lnTo>
                    <a:lnTo>
                      <a:pt x="104" y="0"/>
                    </a:lnTo>
                    <a:lnTo>
                      <a:pt x="0" y="84"/>
                    </a:lnTo>
                    <a:lnTo>
                      <a:pt x="0" y="84"/>
                    </a:lnTo>
                    <a:lnTo>
                      <a:pt x="10" y="96"/>
                    </a:lnTo>
                    <a:lnTo>
                      <a:pt x="24" y="110"/>
                    </a:lnTo>
                    <a:lnTo>
                      <a:pt x="40" y="122"/>
                    </a:lnTo>
                    <a:lnTo>
                      <a:pt x="58" y="136"/>
                    </a:lnTo>
                    <a:lnTo>
                      <a:pt x="80" y="148"/>
                    </a:lnTo>
                    <a:lnTo>
                      <a:pt x="102" y="158"/>
                    </a:lnTo>
                    <a:lnTo>
                      <a:pt x="126" y="168"/>
                    </a:lnTo>
                    <a:lnTo>
                      <a:pt x="154" y="174"/>
                    </a:lnTo>
                    <a:lnTo>
                      <a:pt x="154" y="174"/>
                    </a:lnTo>
                    <a:lnTo>
                      <a:pt x="156" y="178"/>
                    </a:lnTo>
                    <a:lnTo>
                      <a:pt x="156" y="178"/>
                    </a:lnTo>
                    <a:lnTo>
                      <a:pt x="162" y="184"/>
                    </a:lnTo>
                    <a:lnTo>
                      <a:pt x="170" y="186"/>
                    </a:lnTo>
                    <a:lnTo>
                      <a:pt x="178" y="186"/>
                    </a:lnTo>
                    <a:lnTo>
                      <a:pt x="184" y="182"/>
                    </a:lnTo>
                    <a:lnTo>
                      <a:pt x="184" y="182"/>
                    </a:lnTo>
                    <a:lnTo>
                      <a:pt x="186" y="180"/>
                    </a:lnTo>
                    <a:lnTo>
                      <a:pt x="186" y="180"/>
                    </a:lnTo>
                    <a:lnTo>
                      <a:pt x="228" y="184"/>
                    </a:lnTo>
                    <a:lnTo>
                      <a:pt x="256" y="184"/>
                    </a:lnTo>
                    <a:lnTo>
                      <a:pt x="280" y="180"/>
                    </a:lnTo>
                    <a:lnTo>
                      <a:pt x="300" y="174"/>
                    </a:lnTo>
                    <a:lnTo>
                      <a:pt x="300" y="174"/>
                    </a:lnTo>
                    <a:lnTo>
                      <a:pt x="302" y="172"/>
                    </a:lnTo>
                    <a:lnTo>
                      <a:pt x="302" y="168"/>
                    </a:lnTo>
                    <a:lnTo>
                      <a:pt x="304" y="154"/>
                    </a:lnTo>
                    <a:lnTo>
                      <a:pt x="304"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0">
                <a:extLst>
                  <a:ext uri="{FF2B5EF4-FFF2-40B4-BE49-F238E27FC236}">
                    <a16:creationId xmlns:a16="http://schemas.microsoft.com/office/drawing/2014/main" id="{293330B4-BC41-4FB9-BDD4-95ED94DBCB0D}"/>
                  </a:ext>
                </a:extLst>
              </p:cNvPr>
              <p:cNvSpPr>
                <a:spLocks noEditPoints="1"/>
              </p:cNvSpPr>
              <p:nvPr/>
            </p:nvSpPr>
            <p:spPr bwMode="auto">
              <a:xfrm>
                <a:off x="3868" y="2473"/>
                <a:ext cx="856" cy="800"/>
              </a:xfrm>
              <a:custGeom>
                <a:avLst/>
                <a:gdLst>
                  <a:gd name="T0" fmla="*/ 812 w 856"/>
                  <a:gd name="T1" fmla="*/ 142 h 800"/>
                  <a:gd name="T2" fmla="*/ 824 w 856"/>
                  <a:gd name="T3" fmla="*/ 142 h 800"/>
                  <a:gd name="T4" fmla="*/ 848 w 856"/>
                  <a:gd name="T5" fmla="*/ 166 h 800"/>
                  <a:gd name="T6" fmla="*/ 844 w 856"/>
                  <a:gd name="T7" fmla="*/ 188 h 800"/>
                  <a:gd name="T8" fmla="*/ 832 w 856"/>
                  <a:gd name="T9" fmla="*/ 198 h 800"/>
                  <a:gd name="T10" fmla="*/ 462 w 856"/>
                  <a:gd name="T11" fmla="*/ 142 h 800"/>
                  <a:gd name="T12" fmla="*/ 440 w 856"/>
                  <a:gd name="T13" fmla="*/ 166 h 800"/>
                  <a:gd name="T14" fmla="*/ 444 w 856"/>
                  <a:gd name="T15" fmla="*/ 188 h 800"/>
                  <a:gd name="T16" fmla="*/ 456 w 856"/>
                  <a:gd name="T17" fmla="*/ 198 h 800"/>
                  <a:gd name="T18" fmla="*/ 474 w 856"/>
                  <a:gd name="T19" fmla="*/ 142 h 800"/>
                  <a:gd name="T20" fmla="*/ 856 w 856"/>
                  <a:gd name="T21" fmla="*/ 414 h 800"/>
                  <a:gd name="T22" fmla="*/ 832 w 856"/>
                  <a:gd name="T23" fmla="*/ 198 h 800"/>
                  <a:gd name="T24" fmla="*/ 812 w 856"/>
                  <a:gd name="T25" fmla="*/ 142 h 800"/>
                  <a:gd name="T26" fmla="*/ 760 w 856"/>
                  <a:gd name="T27" fmla="*/ 56 h 800"/>
                  <a:gd name="T28" fmla="*/ 670 w 856"/>
                  <a:gd name="T29" fmla="*/ 2 h 800"/>
                  <a:gd name="T30" fmla="*/ 592 w 856"/>
                  <a:gd name="T31" fmla="*/ 8 h 800"/>
                  <a:gd name="T32" fmla="*/ 508 w 856"/>
                  <a:gd name="T33" fmla="*/ 82 h 800"/>
                  <a:gd name="T34" fmla="*/ 474 w 856"/>
                  <a:gd name="T35" fmla="*/ 142 h 800"/>
                  <a:gd name="T36" fmla="*/ 444 w 856"/>
                  <a:gd name="T37" fmla="*/ 246 h 800"/>
                  <a:gd name="T38" fmla="*/ 856 w 856"/>
                  <a:gd name="T39" fmla="*/ 414 h 800"/>
                  <a:gd name="T40" fmla="*/ 102 w 856"/>
                  <a:gd name="T41" fmla="*/ 158 h 800"/>
                  <a:gd name="T42" fmla="*/ 64 w 856"/>
                  <a:gd name="T43" fmla="*/ 122 h 800"/>
                  <a:gd name="T44" fmla="*/ 54 w 856"/>
                  <a:gd name="T45" fmla="*/ 128 h 800"/>
                  <a:gd name="T46" fmla="*/ 60 w 856"/>
                  <a:gd name="T47" fmla="*/ 152 h 800"/>
                  <a:gd name="T48" fmla="*/ 80 w 856"/>
                  <a:gd name="T49" fmla="*/ 184 h 800"/>
                  <a:gd name="T50" fmla="*/ 60 w 856"/>
                  <a:gd name="T51" fmla="*/ 152 h 800"/>
                  <a:gd name="T52" fmla="*/ 40 w 856"/>
                  <a:gd name="T53" fmla="*/ 130 h 800"/>
                  <a:gd name="T54" fmla="*/ 26 w 856"/>
                  <a:gd name="T55" fmla="*/ 132 h 800"/>
                  <a:gd name="T56" fmla="*/ 26 w 856"/>
                  <a:gd name="T57" fmla="*/ 154 h 800"/>
                  <a:gd name="T58" fmla="*/ 48 w 856"/>
                  <a:gd name="T59" fmla="*/ 188 h 800"/>
                  <a:gd name="T60" fmla="*/ 52 w 856"/>
                  <a:gd name="T61" fmla="*/ 198 h 800"/>
                  <a:gd name="T62" fmla="*/ 32 w 856"/>
                  <a:gd name="T63" fmla="*/ 166 h 800"/>
                  <a:gd name="T64" fmla="*/ 10 w 856"/>
                  <a:gd name="T65" fmla="*/ 156 h 800"/>
                  <a:gd name="T66" fmla="*/ 6 w 856"/>
                  <a:gd name="T67" fmla="*/ 172 h 800"/>
                  <a:gd name="T68" fmla="*/ 24 w 856"/>
                  <a:gd name="T69" fmla="*/ 200 h 800"/>
                  <a:gd name="T70" fmla="*/ 38 w 856"/>
                  <a:gd name="T71" fmla="*/ 222 h 800"/>
                  <a:gd name="T72" fmla="*/ 16 w 856"/>
                  <a:gd name="T73" fmla="*/ 192 h 800"/>
                  <a:gd name="T74" fmla="*/ 4 w 856"/>
                  <a:gd name="T75" fmla="*/ 190 h 800"/>
                  <a:gd name="T76" fmla="*/ 0 w 856"/>
                  <a:gd name="T77" fmla="*/ 208 h 800"/>
                  <a:gd name="T78" fmla="*/ 62 w 856"/>
                  <a:gd name="T79" fmla="*/ 308 h 800"/>
                  <a:gd name="T80" fmla="*/ 82 w 856"/>
                  <a:gd name="T81" fmla="*/ 322 h 800"/>
                  <a:gd name="T82" fmla="*/ 174 w 856"/>
                  <a:gd name="T83" fmla="*/ 224 h 800"/>
                  <a:gd name="T84" fmla="*/ 148 w 856"/>
                  <a:gd name="T85" fmla="*/ 174 h 800"/>
                  <a:gd name="T86" fmla="*/ 118 w 856"/>
                  <a:gd name="T87" fmla="*/ 154 h 800"/>
                  <a:gd name="T88" fmla="*/ 116 w 856"/>
                  <a:gd name="T89" fmla="*/ 176 h 800"/>
                  <a:gd name="T90" fmla="*/ 408 w 856"/>
                  <a:gd name="T91" fmla="*/ 672 h 800"/>
                  <a:gd name="T92" fmla="*/ 396 w 856"/>
                  <a:gd name="T93" fmla="*/ 688 h 800"/>
                  <a:gd name="T94" fmla="*/ 404 w 856"/>
                  <a:gd name="T95" fmla="*/ 702 h 800"/>
                  <a:gd name="T96" fmla="*/ 394 w 856"/>
                  <a:gd name="T97" fmla="*/ 718 h 800"/>
                  <a:gd name="T98" fmla="*/ 402 w 856"/>
                  <a:gd name="T99" fmla="*/ 732 h 800"/>
                  <a:gd name="T100" fmla="*/ 392 w 856"/>
                  <a:gd name="T101" fmla="*/ 746 h 800"/>
                  <a:gd name="T102" fmla="*/ 400 w 856"/>
                  <a:gd name="T103" fmla="*/ 762 h 800"/>
                  <a:gd name="T104" fmla="*/ 390 w 856"/>
                  <a:gd name="T105" fmla="*/ 776 h 800"/>
                  <a:gd name="T106" fmla="*/ 404 w 856"/>
                  <a:gd name="T107" fmla="*/ 796 h 800"/>
                  <a:gd name="T108" fmla="*/ 498 w 856"/>
                  <a:gd name="T109" fmla="*/ 798 h 800"/>
                  <a:gd name="T110" fmla="*/ 518 w 856"/>
                  <a:gd name="T111" fmla="*/ 678 h 800"/>
                  <a:gd name="T112" fmla="*/ 472 w 856"/>
                  <a:gd name="T113" fmla="*/ 648 h 800"/>
                  <a:gd name="T114" fmla="*/ 442 w 856"/>
                  <a:gd name="T115" fmla="*/ 650 h 800"/>
                  <a:gd name="T116" fmla="*/ 424 w 856"/>
                  <a:gd name="T117" fmla="*/ 6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800">
                    <a:moveTo>
                      <a:pt x="832" y="198"/>
                    </a:moveTo>
                    <a:lnTo>
                      <a:pt x="832" y="198"/>
                    </a:lnTo>
                    <a:lnTo>
                      <a:pt x="822" y="170"/>
                    </a:lnTo>
                    <a:lnTo>
                      <a:pt x="812" y="142"/>
                    </a:lnTo>
                    <a:lnTo>
                      <a:pt x="812" y="142"/>
                    </a:lnTo>
                    <a:lnTo>
                      <a:pt x="818" y="142"/>
                    </a:lnTo>
                    <a:lnTo>
                      <a:pt x="818" y="142"/>
                    </a:lnTo>
                    <a:lnTo>
                      <a:pt x="824" y="142"/>
                    </a:lnTo>
                    <a:lnTo>
                      <a:pt x="830" y="144"/>
                    </a:lnTo>
                    <a:lnTo>
                      <a:pt x="840" y="150"/>
                    </a:lnTo>
                    <a:lnTo>
                      <a:pt x="846" y="160"/>
                    </a:lnTo>
                    <a:lnTo>
                      <a:pt x="848" y="166"/>
                    </a:lnTo>
                    <a:lnTo>
                      <a:pt x="848" y="172"/>
                    </a:lnTo>
                    <a:lnTo>
                      <a:pt x="848" y="172"/>
                    </a:lnTo>
                    <a:lnTo>
                      <a:pt x="846" y="180"/>
                    </a:lnTo>
                    <a:lnTo>
                      <a:pt x="844" y="188"/>
                    </a:lnTo>
                    <a:lnTo>
                      <a:pt x="838" y="194"/>
                    </a:lnTo>
                    <a:lnTo>
                      <a:pt x="832" y="198"/>
                    </a:lnTo>
                    <a:lnTo>
                      <a:pt x="832" y="198"/>
                    </a:lnTo>
                    <a:lnTo>
                      <a:pt x="832" y="198"/>
                    </a:lnTo>
                    <a:lnTo>
                      <a:pt x="832" y="198"/>
                    </a:lnTo>
                    <a:close/>
                    <a:moveTo>
                      <a:pt x="468" y="142"/>
                    </a:moveTo>
                    <a:lnTo>
                      <a:pt x="468" y="142"/>
                    </a:lnTo>
                    <a:lnTo>
                      <a:pt x="462" y="142"/>
                    </a:lnTo>
                    <a:lnTo>
                      <a:pt x="456" y="144"/>
                    </a:lnTo>
                    <a:lnTo>
                      <a:pt x="448" y="150"/>
                    </a:lnTo>
                    <a:lnTo>
                      <a:pt x="440" y="160"/>
                    </a:lnTo>
                    <a:lnTo>
                      <a:pt x="440" y="166"/>
                    </a:lnTo>
                    <a:lnTo>
                      <a:pt x="438" y="172"/>
                    </a:lnTo>
                    <a:lnTo>
                      <a:pt x="438" y="172"/>
                    </a:lnTo>
                    <a:lnTo>
                      <a:pt x="440" y="180"/>
                    </a:lnTo>
                    <a:lnTo>
                      <a:pt x="444" y="188"/>
                    </a:lnTo>
                    <a:lnTo>
                      <a:pt x="448" y="194"/>
                    </a:lnTo>
                    <a:lnTo>
                      <a:pt x="456" y="198"/>
                    </a:lnTo>
                    <a:lnTo>
                      <a:pt x="456" y="198"/>
                    </a:lnTo>
                    <a:lnTo>
                      <a:pt x="456" y="198"/>
                    </a:lnTo>
                    <a:lnTo>
                      <a:pt x="456" y="198"/>
                    </a:lnTo>
                    <a:lnTo>
                      <a:pt x="464" y="170"/>
                    </a:lnTo>
                    <a:lnTo>
                      <a:pt x="474" y="142"/>
                    </a:lnTo>
                    <a:lnTo>
                      <a:pt x="474" y="142"/>
                    </a:lnTo>
                    <a:lnTo>
                      <a:pt x="468" y="142"/>
                    </a:lnTo>
                    <a:lnTo>
                      <a:pt x="468" y="142"/>
                    </a:lnTo>
                    <a:close/>
                    <a:moveTo>
                      <a:pt x="856" y="414"/>
                    </a:moveTo>
                    <a:lnTo>
                      <a:pt x="856" y="414"/>
                    </a:lnTo>
                    <a:lnTo>
                      <a:pt x="856" y="354"/>
                    </a:lnTo>
                    <a:lnTo>
                      <a:pt x="850" y="298"/>
                    </a:lnTo>
                    <a:lnTo>
                      <a:pt x="842" y="246"/>
                    </a:lnTo>
                    <a:lnTo>
                      <a:pt x="832" y="198"/>
                    </a:lnTo>
                    <a:lnTo>
                      <a:pt x="832" y="198"/>
                    </a:lnTo>
                    <a:lnTo>
                      <a:pt x="822" y="170"/>
                    </a:lnTo>
                    <a:lnTo>
                      <a:pt x="812" y="142"/>
                    </a:lnTo>
                    <a:lnTo>
                      <a:pt x="812" y="142"/>
                    </a:lnTo>
                    <a:lnTo>
                      <a:pt x="812" y="142"/>
                    </a:lnTo>
                    <a:lnTo>
                      <a:pt x="796" y="110"/>
                    </a:lnTo>
                    <a:lnTo>
                      <a:pt x="780" y="82"/>
                    </a:lnTo>
                    <a:lnTo>
                      <a:pt x="760" y="56"/>
                    </a:lnTo>
                    <a:lnTo>
                      <a:pt x="740" y="36"/>
                    </a:lnTo>
                    <a:lnTo>
                      <a:pt x="718" y="20"/>
                    </a:lnTo>
                    <a:lnTo>
                      <a:pt x="694" y="8"/>
                    </a:lnTo>
                    <a:lnTo>
                      <a:pt x="670" y="2"/>
                    </a:lnTo>
                    <a:lnTo>
                      <a:pt x="644" y="0"/>
                    </a:lnTo>
                    <a:lnTo>
                      <a:pt x="644" y="0"/>
                    </a:lnTo>
                    <a:lnTo>
                      <a:pt x="618" y="2"/>
                    </a:lnTo>
                    <a:lnTo>
                      <a:pt x="592" y="8"/>
                    </a:lnTo>
                    <a:lnTo>
                      <a:pt x="570" y="20"/>
                    </a:lnTo>
                    <a:lnTo>
                      <a:pt x="546" y="36"/>
                    </a:lnTo>
                    <a:lnTo>
                      <a:pt x="526" y="56"/>
                    </a:lnTo>
                    <a:lnTo>
                      <a:pt x="508" y="82"/>
                    </a:lnTo>
                    <a:lnTo>
                      <a:pt x="490" y="110"/>
                    </a:lnTo>
                    <a:lnTo>
                      <a:pt x="474" y="142"/>
                    </a:lnTo>
                    <a:lnTo>
                      <a:pt x="474" y="142"/>
                    </a:lnTo>
                    <a:lnTo>
                      <a:pt x="474" y="142"/>
                    </a:lnTo>
                    <a:lnTo>
                      <a:pt x="464" y="170"/>
                    </a:lnTo>
                    <a:lnTo>
                      <a:pt x="456" y="198"/>
                    </a:lnTo>
                    <a:lnTo>
                      <a:pt x="456" y="198"/>
                    </a:lnTo>
                    <a:lnTo>
                      <a:pt x="444" y="246"/>
                    </a:lnTo>
                    <a:lnTo>
                      <a:pt x="436" y="298"/>
                    </a:lnTo>
                    <a:lnTo>
                      <a:pt x="432" y="354"/>
                    </a:lnTo>
                    <a:lnTo>
                      <a:pt x="430" y="414"/>
                    </a:lnTo>
                    <a:lnTo>
                      <a:pt x="856" y="414"/>
                    </a:lnTo>
                    <a:close/>
                    <a:moveTo>
                      <a:pt x="116" y="176"/>
                    </a:moveTo>
                    <a:lnTo>
                      <a:pt x="110" y="170"/>
                    </a:lnTo>
                    <a:lnTo>
                      <a:pt x="110" y="170"/>
                    </a:lnTo>
                    <a:lnTo>
                      <a:pt x="102" y="158"/>
                    </a:lnTo>
                    <a:lnTo>
                      <a:pt x="88" y="140"/>
                    </a:lnTo>
                    <a:lnTo>
                      <a:pt x="80" y="130"/>
                    </a:lnTo>
                    <a:lnTo>
                      <a:pt x="72" y="124"/>
                    </a:lnTo>
                    <a:lnTo>
                      <a:pt x="64" y="122"/>
                    </a:lnTo>
                    <a:lnTo>
                      <a:pt x="60" y="122"/>
                    </a:lnTo>
                    <a:lnTo>
                      <a:pt x="58" y="124"/>
                    </a:lnTo>
                    <a:lnTo>
                      <a:pt x="58" y="124"/>
                    </a:lnTo>
                    <a:lnTo>
                      <a:pt x="54" y="128"/>
                    </a:lnTo>
                    <a:lnTo>
                      <a:pt x="54" y="136"/>
                    </a:lnTo>
                    <a:lnTo>
                      <a:pt x="56" y="144"/>
                    </a:lnTo>
                    <a:lnTo>
                      <a:pt x="60" y="152"/>
                    </a:lnTo>
                    <a:lnTo>
                      <a:pt x="60" y="152"/>
                    </a:lnTo>
                    <a:lnTo>
                      <a:pt x="70" y="168"/>
                    </a:lnTo>
                    <a:lnTo>
                      <a:pt x="70" y="168"/>
                    </a:lnTo>
                    <a:lnTo>
                      <a:pt x="80" y="184"/>
                    </a:lnTo>
                    <a:lnTo>
                      <a:pt x="80" y="184"/>
                    </a:lnTo>
                    <a:lnTo>
                      <a:pt x="76" y="180"/>
                    </a:lnTo>
                    <a:lnTo>
                      <a:pt x="70" y="168"/>
                    </a:lnTo>
                    <a:lnTo>
                      <a:pt x="70" y="168"/>
                    </a:lnTo>
                    <a:lnTo>
                      <a:pt x="60" y="152"/>
                    </a:lnTo>
                    <a:lnTo>
                      <a:pt x="60" y="152"/>
                    </a:lnTo>
                    <a:lnTo>
                      <a:pt x="52" y="140"/>
                    </a:lnTo>
                    <a:lnTo>
                      <a:pt x="44" y="132"/>
                    </a:lnTo>
                    <a:lnTo>
                      <a:pt x="40" y="130"/>
                    </a:lnTo>
                    <a:lnTo>
                      <a:pt x="34" y="128"/>
                    </a:lnTo>
                    <a:lnTo>
                      <a:pt x="30" y="128"/>
                    </a:lnTo>
                    <a:lnTo>
                      <a:pt x="26" y="132"/>
                    </a:lnTo>
                    <a:lnTo>
                      <a:pt x="26" y="132"/>
                    </a:lnTo>
                    <a:lnTo>
                      <a:pt x="22" y="134"/>
                    </a:lnTo>
                    <a:lnTo>
                      <a:pt x="22" y="136"/>
                    </a:lnTo>
                    <a:lnTo>
                      <a:pt x="22" y="144"/>
                    </a:lnTo>
                    <a:lnTo>
                      <a:pt x="26" y="154"/>
                    </a:lnTo>
                    <a:lnTo>
                      <a:pt x="32" y="166"/>
                    </a:lnTo>
                    <a:lnTo>
                      <a:pt x="32" y="166"/>
                    </a:lnTo>
                    <a:lnTo>
                      <a:pt x="40" y="176"/>
                    </a:lnTo>
                    <a:lnTo>
                      <a:pt x="48" y="188"/>
                    </a:lnTo>
                    <a:lnTo>
                      <a:pt x="48" y="188"/>
                    </a:lnTo>
                    <a:lnTo>
                      <a:pt x="56" y="204"/>
                    </a:lnTo>
                    <a:lnTo>
                      <a:pt x="56" y="204"/>
                    </a:lnTo>
                    <a:lnTo>
                      <a:pt x="52" y="198"/>
                    </a:lnTo>
                    <a:lnTo>
                      <a:pt x="48" y="188"/>
                    </a:lnTo>
                    <a:lnTo>
                      <a:pt x="48" y="188"/>
                    </a:lnTo>
                    <a:lnTo>
                      <a:pt x="32" y="166"/>
                    </a:lnTo>
                    <a:lnTo>
                      <a:pt x="32" y="166"/>
                    </a:lnTo>
                    <a:lnTo>
                      <a:pt x="26" y="160"/>
                    </a:lnTo>
                    <a:lnTo>
                      <a:pt x="22" y="156"/>
                    </a:lnTo>
                    <a:lnTo>
                      <a:pt x="16" y="154"/>
                    </a:lnTo>
                    <a:lnTo>
                      <a:pt x="10" y="156"/>
                    </a:lnTo>
                    <a:lnTo>
                      <a:pt x="10" y="156"/>
                    </a:lnTo>
                    <a:lnTo>
                      <a:pt x="6" y="160"/>
                    </a:lnTo>
                    <a:lnTo>
                      <a:pt x="4" y="162"/>
                    </a:lnTo>
                    <a:lnTo>
                      <a:pt x="6" y="172"/>
                    </a:lnTo>
                    <a:lnTo>
                      <a:pt x="10" y="182"/>
                    </a:lnTo>
                    <a:lnTo>
                      <a:pt x="16" y="192"/>
                    </a:lnTo>
                    <a:lnTo>
                      <a:pt x="16" y="192"/>
                    </a:lnTo>
                    <a:lnTo>
                      <a:pt x="24" y="200"/>
                    </a:lnTo>
                    <a:lnTo>
                      <a:pt x="30" y="210"/>
                    </a:lnTo>
                    <a:lnTo>
                      <a:pt x="30" y="210"/>
                    </a:lnTo>
                    <a:lnTo>
                      <a:pt x="38" y="222"/>
                    </a:lnTo>
                    <a:lnTo>
                      <a:pt x="38" y="222"/>
                    </a:lnTo>
                    <a:lnTo>
                      <a:pt x="34" y="218"/>
                    </a:lnTo>
                    <a:lnTo>
                      <a:pt x="30" y="210"/>
                    </a:lnTo>
                    <a:lnTo>
                      <a:pt x="30" y="210"/>
                    </a:lnTo>
                    <a:lnTo>
                      <a:pt x="16" y="192"/>
                    </a:lnTo>
                    <a:lnTo>
                      <a:pt x="16" y="192"/>
                    </a:lnTo>
                    <a:lnTo>
                      <a:pt x="10" y="190"/>
                    </a:lnTo>
                    <a:lnTo>
                      <a:pt x="8" y="188"/>
                    </a:lnTo>
                    <a:lnTo>
                      <a:pt x="4" y="190"/>
                    </a:lnTo>
                    <a:lnTo>
                      <a:pt x="4" y="190"/>
                    </a:lnTo>
                    <a:lnTo>
                      <a:pt x="0" y="194"/>
                    </a:lnTo>
                    <a:lnTo>
                      <a:pt x="0" y="200"/>
                    </a:lnTo>
                    <a:lnTo>
                      <a:pt x="0" y="208"/>
                    </a:lnTo>
                    <a:lnTo>
                      <a:pt x="4" y="218"/>
                    </a:lnTo>
                    <a:lnTo>
                      <a:pt x="12" y="234"/>
                    </a:lnTo>
                    <a:lnTo>
                      <a:pt x="18" y="246"/>
                    </a:lnTo>
                    <a:lnTo>
                      <a:pt x="62" y="308"/>
                    </a:lnTo>
                    <a:lnTo>
                      <a:pt x="62" y="308"/>
                    </a:lnTo>
                    <a:lnTo>
                      <a:pt x="68" y="316"/>
                    </a:lnTo>
                    <a:lnTo>
                      <a:pt x="76" y="320"/>
                    </a:lnTo>
                    <a:lnTo>
                      <a:pt x="82" y="322"/>
                    </a:lnTo>
                    <a:lnTo>
                      <a:pt x="88" y="324"/>
                    </a:lnTo>
                    <a:lnTo>
                      <a:pt x="176" y="254"/>
                    </a:lnTo>
                    <a:lnTo>
                      <a:pt x="176" y="254"/>
                    </a:lnTo>
                    <a:lnTo>
                      <a:pt x="174" y="224"/>
                    </a:lnTo>
                    <a:lnTo>
                      <a:pt x="170" y="208"/>
                    </a:lnTo>
                    <a:lnTo>
                      <a:pt x="160" y="190"/>
                    </a:lnTo>
                    <a:lnTo>
                      <a:pt x="160" y="190"/>
                    </a:lnTo>
                    <a:lnTo>
                      <a:pt x="148" y="174"/>
                    </a:lnTo>
                    <a:lnTo>
                      <a:pt x="138" y="162"/>
                    </a:lnTo>
                    <a:lnTo>
                      <a:pt x="130" y="154"/>
                    </a:lnTo>
                    <a:lnTo>
                      <a:pt x="124" y="152"/>
                    </a:lnTo>
                    <a:lnTo>
                      <a:pt x="118" y="154"/>
                    </a:lnTo>
                    <a:lnTo>
                      <a:pt x="116" y="158"/>
                    </a:lnTo>
                    <a:lnTo>
                      <a:pt x="114" y="166"/>
                    </a:lnTo>
                    <a:lnTo>
                      <a:pt x="116" y="176"/>
                    </a:lnTo>
                    <a:lnTo>
                      <a:pt x="116" y="176"/>
                    </a:lnTo>
                    <a:close/>
                    <a:moveTo>
                      <a:pt x="422" y="672"/>
                    </a:moveTo>
                    <a:lnTo>
                      <a:pt x="414" y="672"/>
                    </a:lnTo>
                    <a:lnTo>
                      <a:pt x="414" y="672"/>
                    </a:lnTo>
                    <a:lnTo>
                      <a:pt x="408" y="672"/>
                    </a:lnTo>
                    <a:lnTo>
                      <a:pt x="402" y="676"/>
                    </a:lnTo>
                    <a:lnTo>
                      <a:pt x="398" y="680"/>
                    </a:lnTo>
                    <a:lnTo>
                      <a:pt x="396" y="688"/>
                    </a:lnTo>
                    <a:lnTo>
                      <a:pt x="396" y="688"/>
                    </a:lnTo>
                    <a:lnTo>
                      <a:pt x="396" y="692"/>
                    </a:lnTo>
                    <a:lnTo>
                      <a:pt x="398" y="696"/>
                    </a:lnTo>
                    <a:lnTo>
                      <a:pt x="404" y="702"/>
                    </a:lnTo>
                    <a:lnTo>
                      <a:pt x="404" y="702"/>
                    </a:lnTo>
                    <a:lnTo>
                      <a:pt x="398" y="708"/>
                    </a:lnTo>
                    <a:lnTo>
                      <a:pt x="394" y="712"/>
                    </a:lnTo>
                    <a:lnTo>
                      <a:pt x="394" y="718"/>
                    </a:lnTo>
                    <a:lnTo>
                      <a:pt x="394" y="718"/>
                    </a:lnTo>
                    <a:lnTo>
                      <a:pt x="394" y="722"/>
                    </a:lnTo>
                    <a:lnTo>
                      <a:pt x="396" y="726"/>
                    </a:lnTo>
                    <a:lnTo>
                      <a:pt x="402" y="732"/>
                    </a:lnTo>
                    <a:lnTo>
                      <a:pt x="402" y="732"/>
                    </a:lnTo>
                    <a:lnTo>
                      <a:pt x="394" y="738"/>
                    </a:lnTo>
                    <a:lnTo>
                      <a:pt x="392" y="742"/>
                    </a:lnTo>
                    <a:lnTo>
                      <a:pt x="392" y="746"/>
                    </a:lnTo>
                    <a:lnTo>
                      <a:pt x="392" y="746"/>
                    </a:lnTo>
                    <a:lnTo>
                      <a:pt x="392" y="752"/>
                    </a:lnTo>
                    <a:lnTo>
                      <a:pt x="394" y="756"/>
                    </a:lnTo>
                    <a:lnTo>
                      <a:pt x="400" y="762"/>
                    </a:lnTo>
                    <a:lnTo>
                      <a:pt x="400" y="762"/>
                    </a:lnTo>
                    <a:lnTo>
                      <a:pt x="392" y="768"/>
                    </a:lnTo>
                    <a:lnTo>
                      <a:pt x="390" y="772"/>
                    </a:lnTo>
                    <a:lnTo>
                      <a:pt x="390" y="776"/>
                    </a:lnTo>
                    <a:lnTo>
                      <a:pt x="390" y="776"/>
                    </a:lnTo>
                    <a:lnTo>
                      <a:pt x="390" y="784"/>
                    </a:lnTo>
                    <a:lnTo>
                      <a:pt x="394" y="790"/>
                    </a:lnTo>
                    <a:lnTo>
                      <a:pt x="398" y="794"/>
                    </a:lnTo>
                    <a:lnTo>
                      <a:pt x="404" y="796"/>
                    </a:lnTo>
                    <a:lnTo>
                      <a:pt x="480" y="800"/>
                    </a:lnTo>
                    <a:lnTo>
                      <a:pt x="480" y="800"/>
                    </a:lnTo>
                    <a:lnTo>
                      <a:pt x="490" y="800"/>
                    </a:lnTo>
                    <a:lnTo>
                      <a:pt x="498" y="798"/>
                    </a:lnTo>
                    <a:lnTo>
                      <a:pt x="504" y="794"/>
                    </a:lnTo>
                    <a:lnTo>
                      <a:pt x="510" y="790"/>
                    </a:lnTo>
                    <a:lnTo>
                      <a:pt x="518" y="678"/>
                    </a:lnTo>
                    <a:lnTo>
                      <a:pt x="518" y="678"/>
                    </a:lnTo>
                    <a:lnTo>
                      <a:pt x="494" y="658"/>
                    </a:lnTo>
                    <a:lnTo>
                      <a:pt x="488" y="654"/>
                    </a:lnTo>
                    <a:lnTo>
                      <a:pt x="480" y="650"/>
                    </a:lnTo>
                    <a:lnTo>
                      <a:pt x="472" y="648"/>
                    </a:lnTo>
                    <a:lnTo>
                      <a:pt x="462" y="648"/>
                    </a:lnTo>
                    <a:lnTo>
                      <a:pt x="462" y="648"/>
                    </a:lnTo>
                    <a:lnTo>
                      <a:pt x="450" y="648"/>
                    </a:lnTo>
                    <a:lnTo>
                      <a:pt x="442" y="650"/>
                    </a:lnTo>
                    <a:lnTo>
                      <a:pt x="434" y="654"/>
                    </a:lnTo>
                    <a:lnTo>
                      <a:pt x="430" y="658"/>
                    </a:lnTo>
                    <a:lnTo>
                      <a:pt x="426" y="662"/>
                    </a:lnTo>
                    <a:lnTo>
                      <a:pt x="424" y="666"/>
                    </a:lnTo>
                    <a:lnTo>
                      <a:pt x="422" y="672"/>
                    </a:lnTo>
                    <a:lnTo>
                      <a:pt x="422" y="67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1">
                <a:extLst>
                  <a:ext uri="{FF2B5EF4-FFF2-40B4-BE49-F238E27FC236}">
                    <a16:creationId xmlns:a16="http://schemas.microsoft.com/office/drawing/2014/main" id="{EA6CD75D-A9C4-4970-9BD2-875A978C6455}"/>
                  </a:ext>
                </a:extLst>
              </p:cNvPr>
              <p:cNvSpPr>
                <a:spLocks/>
              </p:cNvSpPr>
              <p:nvPr/>
            </p:nvSpPr>
            <p:spPr bwMode="auto">
              <a:xfrm>
                <a:off x="4298" y="2887"/>
                <a:ext cx="426" cy="232"/>
              </a:xfrm>
              <a:custGeom>
                <a:avLst/>
                <a:gdLst>
                  <a:gd name="T0" fmla="*/ 426 w 426"/>
                  <a:gd name="T1" fmla="*/ 0 h 232"/>
                  <a:gd name="T2" fmla="*/ 302 w 426"/>
                  <a:gd name="T3" fmla="*/ 0 h 232"/>
                  <a:gd name="T4" fmla="*/ 124 w 426"/>
                  <a:gd name="T5" fmla="*/ 0 h 232"/>
                  <a:gd name="T6" fmla="*/ 0 w 426"/>
                  <a:gd name="T7" fmla="*/ 0 h 232"/>
                  <a:gd name="T8" fmla="*/ 214 w 426"/>
                  <a:gd name="T9" fmla="*/ 232 h 232"/>
                  <a:gd name="T10" fmla="*/ 426 w 426"/>
                  <a:gd name="T11" fmla="*/ 0 h 232"/>
                </a:gdLst>
                <a:ahLst/>
                <a:cxnLst>
                  <a:cxn ang="0">
                    <a:pos x="T0" y="T1"/>
                  </a:cxn>
                  <a:cxn ang="0">
                    <a:pos x="T2" y="T3"/>
                  </a:cxn>
                  <a:cxn ang="0">
                    <a:pos x="T4" y="T5"/>
                  </a:cxn>
                  <a:cxn ang="0">
                    <a:pos x="T6" y="T7"/>
                  </a:cxn>
                  <a:cxn ang="0">
                    <a:pos x="T8" y="T9"/>
                  </a:cxn>
                  <a:cxn ang="0">
                    <a:pos x="T10" y="T11"/>
                  </a:cxn>
                </a:cxnLst>
                <a:rect l="0" t="0" r="r" b="b"/>
                <a:pathLst>
                  <a:path w="426" h="232">
                    <a:moveTo>
                      <a:pt x="426" y="0"/>
                    </a:moveTo>
                    <a:lnTo>
                      <a:pt x="302" y="0"/>
                    </a:lnTo>
                    <a:lnTo>
                      <a:pt x="124" y="0"/>
                    </a:lnTo>
                    <a:lnTo>
                      <a:pt x="0" y="0"/>
                    </a:lnTo>
                    <a:lnTo>
                      <a:pt x="214" y="232"/>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2">
                <a:extLst>
                  <a:ext uri="{FF2B5EF4-FFF2-40B4-BE49-F238E27FC236}">
                    <a16:creationId xmlns:a16="http://schemas.microsoft.com/office/drawing/2014/main" id="{0C4DC0FE-1B22-4C16-A0BB-84C3847B1975}"/>
                  </a:ext>
                </a:extLst>
              </p:cNvPr>
              <p:cNvSpPr>
                <a:spLocks/>
              </p:cNvSpPr>
              <p:nvPr/>
            </p:nvSpPr>
            <p:spPr bwMode="auto">
              <a:xfrm>
                <a:off x="4298" y="2887"/>
                <a:ext cx="214" cy="232"/>
              </a:xfrm>
              <a:custGeom>
                <a:avLst/>
                <a:gdLst>
                  <a:gd name="T0" fmla="*/ 214 w 214"/>
                  <a:gd name="T1" fmla="*/ 232 h 232"/>
                  <a:gd name="T2" fmla="*/ 0 w 214"/>
                  <a:gd name="T3" fmla="*/ 0 h 232"/>
                  <a:gd name="T4" fmla="*/ 24 w 214"/>
                  <a:gd name="T5" fmla="*/ 108 h 232"/>
                  <a:gd name="T6" fmla="*/ 74 w 214"/>
                  <a:gd name="T7" fmla="*/ 116 h 232"/>
                  <a:gd name="T8" fmla="*/ 70 w 214"/>
                  <a:gd name="T9" fmla="*/ 156 h 232"/>
                  <a:gd name="T10" fmla="*/ 214 w 214"/>
                  <a:gd name="T11" fmla="*/ 232 h 232"/>
                </a:gdLst>
                <a:ahLst/>
                <a:cxnLst>
                  <a:cxn ang="0">
                    <a:pos x="T0" y="T1"/>
                  </a:cxn>
                  <a:cxn ang="0">
                    <a:pos x="T2" y="T3"/>
                  </a:cxn>
                  <a:cxn ang="0">
                    <a:pos x="T4" y="T5"/>
                  </a:cxn>
                  <a:cxn ang="0">
                    <a:pos x="T6" y="T7"/>
                  </a:cxn>
                  <a:cxn ang="0">
                    <a:pos x="T8" y="T9"/>
                  </a:cxn>
                  <a:cxn ang="0">
                    <a:pos x="T10" y="T11"/>
                  </a:cxn>
                </a:cxnLst>
                <a:rect l="0" t="0" r="r" b="b"/>
                <a:pathLst>
                  <a:path w="214" h="232">
                    <a:moveTo>
                      <a:pt x="214" y="232"/>
                    </a:moveTo>
                    <a:lnTo>
                      <a:pt x="0" y="0"/>
                    </a:lnTo>
                    <a:lnTo>
                      <a:pt x="24" y="108"/>
                    </a:lnTo>
                    <a:lnTo>
                      <a:pt x="74" y="116"/>
                    </a:lnTo>
                    <a:lnTo>
                      <a:pt x="70" y="156"/>
                    </a:lnTo>
                    <a:lnTo>
                      <a:pt x="214" y="232"/>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3">
                <a:extLst>
                  <a:ext uri="{FF2B5EF4-FFF2-40B4-BE49-F238E27FC236}">
                    <a16:creationId xmlns:a16="http://schemas.microsoft.com/office/drawing/2014/main" id="{DF273D6F-D3BD-4FA6-824C-A1A746472BEA}"/>
                  </a:ext>
                </a:extLst>
              </p:cNvPr>
              <p:cNvSpPr>
                <a:spLocks/>
              </p:cNvSpPr>
              <p:nvPr/>
            </p:nvSpPr>
            <p:spPr bwMode="auto">
              <a:xfrm>
                <a:off x="4512" y="2887"/>
                <a:ext cx="212" cy="232"/>
              </a:xfrm>
              <a:custGeom>
                <a:avLst/>
                <a:gdLst>
                  <a:gd name="T0" fmla="*/ 138 w 212"/>
                  <a:gd name="T1" fmla="*/ 116 h 232"/>
                  <a:gd name="T2" fmla="*/ 190 w 212"/>
                  <a:gd name="T3" fmla="*/ 108 h 232"/>
                  <a:gd name="T4" fmla="*/ 212 w 212"/>
                  <a:gd name="T5" fmla="*/ 0 h 232"/>
                  <a:gd name="T6" fmla="*/ 0 w 212"/>
                  <a:gd name="T7" fmla="*/ 232 h 232"/>
                  <a:gd name="T8" fmla="*/ 142 w 212"/>
                  <a:gd name="T9" fmla="*/ 156 h 232"/>
                  <a:gd name="T10" fmla="*/ 138 w 212"/>
                  <a:gd name="T11" fmla="*/ 116 h 232"/>
                </a:gdLst>
                <a:ahLst/>
                <a:cxnLst>
                  <a:cxn ang="0">
                    <a:pos x="T0" y="T1"/>
                  </a:cxn>
                  <a:cxn ang="0">
                    <a:pos x="T2" y="T3"/>
                  </a:cxn>
                  <a:cxn ang="0">
                    <a:pos x="T4" y="T5"/>
                  </a:cxn>
                  <a:cxn ang="0">
                    <a:pos x="T6" y="T7"/>
                  </a:cxn>
                  <a:cxn ang="0">
                    <a:pos x="T8" y="T9"/>
                  </a:cxn>
                  <a:cxn ang="0">
                    <a:pos x="T10" y="T11"/>
                  </a:cxn>
                </a:cxnLst>
                <a:rect l="0" t="0" r="r" b="b"/>
                <a:pathLst>
                  <a:path w="212" h="232">
                    <a:moveTo>
                      <a:pt x="138" y="116"/>
                    </a:moveTo>
                    <a:lnTo>
                      <a:pt x="190" y="108"/>
                    </a:lnTo>
                    <a:lnTo>
                      <a:pt x="212" y="0"/>
                    </a:lnTo>
                    <a:lnTo>
                      <a:pt x="0" y="232"/>
                    </a:lnTo>
                    <a:lnTo>
                      <a:pt x="142" y="156"/>
                    </a:lnTo>
                    <a:lnTo>
                      <a:pt x="138" y="116"/>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14">
                <a:extLst>
                  <a:ext uri="{FF2B5EF4-FFF2-40B4-BE49-F238E27FC236}">
                    <a16:creationId xmlns:a16="http://schemas.microsoft.com/office/drawing/2014/main" id="{D9309B79-5D6D-4E72-9146-8FE69A373D7B}"/>
                  </a:ext>
                </a:extLst>
              </p:cNvPr>
              <p:cNvSpPr>
                <a:spLocks/>
              </p:cNvSpPr>
              <p:nvPr/>
            </p:nvSpPr>
            <p:spPr bwMode="auto">
              <a:xfrm>
                <a:off x="4514" y="2593"/>
                <a:ext cx="28" cy="44"/>
              </a:xfrm>
              <a:custGeom>
                <a:avLst/>
                <a:gdLst>
                  <a:gd name="T0" fmla="*/ 26 w 28"/>
                  <a:gd name="T1" fmla="*/ 22 h 44"/>
                  <a:gd name="T2" fmla="*/ 28 w 28"/>
                  <a:gd name="T3" fmla="*/ 22 h 44"/>
                  <a:gd name="T4" fmla="*/ 28 w 28"/>
                  <a:gd name="T5" fmla="*/ 22 h 44"/>
                  <a:gd name="T6" fmla="*/ 28 w 28"/>
                  <a:gd name="T7" fmla="*/ 14 h 44"/>
                  <a:gd name="T8" fmla="*/ 24 w 28"/>
                  <a:gd name="T9" fmla="*/ 8 h 44"/>
                  <a:gd name="T10" fmla="*/ 24 w 28"/>
                  <a:gd name="T11" fmla="*/ 8 h 44"/>
                  <a:gd name="T12" fmla="*/ 20 w 28"/>
                  <a:gd name="T13" fmla="*/ 2 h 44"/>
                  <a:gd name="T14" fmla="*/ 20 w 28"/>
                  <a:gd name="T15" fmla="*/ 2 h 44"/>
                  <a:gd name="T16" fmla="*/ 14 w 28"/>
                  <a:gd name="T17" fmla="*/ 0 h 44"/>
                  <a:gd name="T18" fmla="*/ 14 w 28"/>
                  <a:gd name="T19" fmla="*/ 0 h 44"/>
                  <a:gd name="T20" fmla="*/ 8 w 28"/>
                  <a:gd name="T21" fmla="*/ 2 h 44"/>
                  <a:gd name="T22" fmla="*/ 8 w 28"/>
                  <a:gd name="T23" fmla="*/ 2 h 44"/>
                  <a:gd name="T24" fmla="*/ 6 w 28"/>
                  <a:gd name="T25" fmla="*/ 6 h 44"/>
                  <a:gd name="T26" fmla="*/ 2 w 28"/>
                  <a:gd name="T27" fmla="*/ 10 h 44"/>
                  <a:gd name="T28" fmla="*/ 2 w 28"/>
                  <a:gd name="T29" fmla="*/ 10 h 44"/>
                  <a:gd name="T30" fmla="*/ 0 w 28"/>
                  <a:gd name="T31" fmla="*/ 22 h 44"/>
                  <a:gd name="T32" fmla="*/ 0 w 28"/>
                  <a:gd name="T33" fmla="*/ 22 h 44"/>
                  <a:gd name="T34" fmla="*/ 2 w 28"/>
                  <a:gd name="T35" fmla="*/ 30 h 44"/>
                  <a:gd name="T36" fmla="*/ 4 w 28"/>
                  <a:gd name="T37" fmla="*/ 36 h 44"/>
                  <a:gd name="T38" fmla="*/ 4 w 28"/>
                  <a:gd name="T39" fmla="*/ 36 h 44"/>
                  <a:gd name="T40" fmla="*/ 8 w 28"/>
                  <a:gd name="T41" fmla="*/ 42 h 44"/>
                  <a:gd name="T42" fmla="*/ 8 w 28"/>
                  <a:gd name="T43" fmla="*/ 42 h 44"/>
                  <a:gd name="T44" fmla="*/ 14 w 28"/>
                  <a:gd name="T45" fmla="*/ 44 h 44"/>
                  <a:gd name="T46" fmla="*/ 14 w 28"/>
                  <a:gd name="T47" fmla="*/ 44 h 44"/>
                  <a:gd name="T48" fmla="*/ 20 w 28"/>
                  <a:gd name="T49" fmla="*/ 42 h 44"/>
                  <a:gd name="T50" fmla="*/ 20 w 28"/>
                  <a:gd name="T51" fmla="*/ 42 h 44"/>
                  <a:gd name="T52" fmla="*/ 24 w 28"/>
                  <a:gd name="T53" fmla="*/ 38 h 44"/>
                  <a:gd name="T54" fmla="*/ 26 w 28"/>
                  <a:gd name="T55" fmla="*/ 34 h 44"/>
                  <a:gd name="T56" fmla="*/ 26 w 28"/>
                  <a:gd name="T57" fmla="*/ 34 h 44"/>
                  <a:gd name="T58" fmla="*/ 28 w 28"/>
                  <a:gd name="T59" fmla="*/ 22 h 44"/>
                  <a:gd name="T60" fmla="*/ 26 w 28"/>
                  <a:gd name="T61" fmla="*/ 22 h 44"/>
                  <a:gd name="T62" fmla="*/ 22 w 28"/>
                  <a:gd name="T63" fmla="*/ 22 h 44"/>
                  <a:gd name="T64" fmla="*/ 22 w 28"/>
                  <a:gd name="T65" fmla="*/ 22 h 44"/>
                  <a:gd name="T66" fmla="*/ 22 w 28"/>
                  <a:gd name="T67" fmla="*/ 28 h 44"/>
                  <a:gd name="T68" fmla="*/ 20 w 28"/>
                  <a:gd name="T69" fmla="*/ 34 h 44"/>
                  <a:gd name="T70" fmla="*/ 20 w 28"/>
                  <a:gd name="T71" fmla="*/ 34 h 44"/>
                  <a:gd name="T72" fmla="*/ 18 w 28"/>
                  <a:gd name="T73" fmla="*/ 38 h 44"/>
                  <a:gd name="T74" fmla="*/ 18 w 28"/>
                  <a:gd name="T75" fmla="*/ 38 h 44"/>
                  <a:gd name="T76" fmla="*/ 14 w 28"/>
                  <a:gd name="T77" fmla="*/ 38 h 44"/>
                  <a:gd name="T78" fmla="*/ 14 w 28"/>
                  <a:gd name="T79" fmla="*/ 38 h 44"/>
                  <a:gd name="T80" fmla="*/ 12 w 28"/>
                  <a:gd name="T81" fmla="*/ 38 h 44"/>
                  <a:gd name="T82" fmla="*/ 12 w 28"/>
                  <a:gd name="T83" fmla="*/ 38 h 44"/>
                  <a:gd name="T84" fmla="*/ 8 w 28"/>
                  <a:gd name="T85" fmla="*/ 32 h 44"/>
                  <a:gd name="T86" fmla="*/ 8 w 28"/>
                  <a:gd name="T87" fmla="*/ 32 h 44"/>
                  <a:gd name="T88" fmla="*/ 6 w 28"/>
                  <a:gd name="T89" fmla="*/ 22 h 44"/>
                  <a:gd name="T90" fmla="*/ 6 w 28"/>
                  <a:gd name="T91" fmla="*/ 22 h 44"/>
                  <a:gd name="T92" fmla="*/ 6 w 28"/>
                  <a:gd name="T93" fmla="*/ 16 h 44"/>
                  <a:gd name="T94" fmla="*/ 8 w 28"/>
                  <a:gd name="T95" fmla="*/ 10 h 44"/>
                  <a:gd name="T96" fmla="*/ 8 w 28"/>
                  <a:gd name="T97" fmla="*/ 10 h 44"/>
                  <a:gd name="T98" fmla="*/ 12 w 28"/>
                  <a:gd name="T99" fmla="*/ 8 h 44"/>
                  <a:gd name="T100" fmla="*/ 12 w 28"/>
                  <a:gd name="T101" fmla="*/ 8 h 44"/>
                  <a:gd name="T102" fmla="*/ 14 w 28"/>
                  <a:gd name="T103" fmla="*/ 6 h 44"/>
                  <a:gd name="T104" fmla="*/ 14 w 28"/>
                  <a:gd name="T105" fmla="*/ 6 h 44"/>
                  <a:gd name="T106" fmla="*/ 18 w 28"/>
                  <a:gd name="T107" fmla="*/ 8 h 44"/>
                  <a:gd name="T108" fmla="*/ 18 w 28"/>
                  <a:gd name="T109" fmla="*/ 8 h 44"/>
                  <a:gd name="T110" fmla="*/ 22 w 28"/>
                  <a:gd name="T111" fmla="*/ 12 h 44"/>
                  <a:gd name="T112" fmla="*/ 22 w 28"/>
                  <a:gd name="T113" fmla="*/ 12 h 44"/>
                  <a:gd name="T114" fmla="*/ 22 w 28"/>
                  <a:gd name="T115" fmla="*/ 22 h 44"/>
                  <a:gd name="T116" fmla="*/ 26 w 28"/>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44">
                    <a:moveTo>
                      <a:pt x="26" y="22"/>
                    </a:moveTo>
                    <a:lnTo>
                      <a:pt x="28" y="22"/>
                    </a:lnTo>
                    <a:lnTo>
                      <a:pt x="28" y="22"/>
                    </a:lnTo>
                    <a:lnTo>
                      <a:pt x="28" y="14"/>
                    </a:lnTo>
                    <a:lnTo>
                      <a:pt x="24" y="8"/>
                    </a:lnTo>
                    <a:lnTo>
                      <a:pt x="24" y="8"/>
                    </a:lnTo>
                    <a:lnTo>
                      <a:pt x="20" y="2"/>
                    </a:lnTo>
                    <a:lnTo>
                      <a:pt x="20" y="2"/>
                    </a:lnTo>
                    <a:lnTo>
                      <a:pt x="14" y="0"/>
                    </a:lnTo>
                    <a:lnTo>
                      <a:pt x="14" y="0"/>
                    </a:lnTo>
                    <a:lnTo>
                      <a:pt x="8" y="2"/>
                    </a:lnTo>
                    <a:lnTo>
                      <a:pt x="8" y="2"/>
                    </a:lnTo>
                    <a:lnTo>
                      <a:pt x="6" y="6"/>
                    </a:lnTo>
                    <a:lnTo>
                      <a:pt x="2" y="10"/>
                    </a:lnTo>
                    <a:lnTo>
                      <a:pt x="2" y="10"/>
                    </a:lnTo>
                    <a:lnTo>
                      <a:pt x="0" y="22"/>
                    </a:lnTo>
                    <a:lnTo>
                      <a:pt x="0" y="22"/>
                    </a:lnTo>
                    <a:lnTo>
                      <a:pt x="2" y="30"/>
                    </a:lnTo>
                    <a:lnTo>
                      <a:pt x="4" y="36"/>
                    </a:lnTo>
                    <a:lnTo>
                      <a:pt x="4" y="36"/>
                    </a:lnTo>
                    <a:lnTo>
                      <a:pt x="8" y="42"/>
                    </a:lnTo>
                    <a:lnTo>
                      <a:pt x="8" y="42"/>
                    </a:lnTo>
                    <a:lnTo>
                      <a:pt x="14" y="44"/>
                    </a:lnTo>
                    <a:lnTo>
                      <a:pt x="14" y="44"/>
                    </a:lnTo>
                    <a:lnTo>
                      <a:pt x="20" y="42"/>
                    </a:lnTo>
                    <a:lnTo>
                      <a:pt x="20" y="42"/>
                    </a:lnTo>
                    <a:lnTo>
                      <a:pt x="24" y="38"/>
                    </a:lnTo>
                    <a:lnTo>
                      <a:pt x="26" y="34"/>
                    </a:lnTo>
                    <a:lnTo>
                      <a:pt x="26" y="34"/>
                    </a:lnTo>
                    <a:lnTo>
                      <a:pt x="28" y="22"/>
                    </a:lnTo>
                    <a:lnTo>
                      <a:pt x="26" y="22"/>
                    </a:lnTo>
                    <a:lnTo>
                      <a:pt x="22" y="22"/>
                    </a:lnTo>
                    <a:lnTo>
                      <a:pt x="22" y="22"/>
                    </a:lnTo>
                    <a:lnTo>
                      <a:pt x="22" y="28"/>
                    </a:lnTo>
                    <a:lnTo>
                      <a:pt x="20" y="34"/>
                    </a:lnTo>
                    <a:lnTo>
                      <a:pt x="20" y="34"/>
                    </a:lnTo>
                    <a:lnTo>
                      <a:pt x="18" y="38"/>
                    </a:lnTo>
                    <a:lnTo>
                      <a:pt x="18" y="38"/>
                    </a:lnTo>
                    <a:lnTo>
                      <a:pt x="14" y="38"/>
                    </a:lnTo>
                    <a:lnTo>
                      <a:pt x="14" y="38"/>
                    </a:lnTo>
                    <a:lnTo>
                      <a:pt x="12" y="38"/>
                    </a:lnTo>
                    <a:lnTo>
                      <a:pt x="12" y="38"/>
                    </a:lnTo>
                    <a:lnTo>
                      <a:pt x="8" y="32"/>
                    </a:lnTo>
                    <a:lnTo>
                      <a:pt x="8" y="32"/>
                    </a:lnTo>
                    <a:lnTo>
                      <a:pt x="6" y="22"/>
                    </a:lnTo>
                    <a:lnTo>
                      <a:pt x="6" y="22"/>
                    </a:lnTo>
                    <a:lnTo>
                      <a:pt x="6" y="16"/>
                    </a:lnTo>
                    <a:lnTo>
                      <a:pt x="8" y="10"/>
                    </a:lnTo>
                    <a:lnTo>
                      <a:pt x="8" y="10"/>
                    </a:lnTo>
                    <a:lnTo>
                      <a:pt x="12" y="8"/>
                    </a:lnTo>
                    <a:lnTo>
                      <a:pt x="12" y="8"/>
                    </a:lnTo>
                    <a:lnTo>
                      <a:pt x="14" y="6"/>
                    </a:lnTo>
                    <a:lnTo>
                      <a:pt x="14" y="6"/>
                    </a:lnTo>
                    <a:lnTo>
                      <a:pt x="18" y="8"/>
                    </a:lnTo>
                    <a:lnTo>
                      <a:pt x="18" y="8"/>
                    </a:lnTo>
                    <a:lnTo>
                      <a:pt x="22" y="12"/>
                    </a:lnTo>
                    <a:lnTo>
                      <a:pt x="22" y="12"/>
                    </a:lnTo>
                    <a:lnTo>
                      <a:pt x="22" y="22"/>
                    </a:lnTo>
                    <a:lnTo>
                      <a:pt x="26"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5">
                <a:extLst>
                  <a:ext uri="{FF2B5EF4-FFF2-40B4-BE49-F238E27FC236}">
                    <a16:creationId xmlns:a16="http://schemas.microsoft.com/office/drawing/2014/main" id="{FA483572-2EE8-43E7-8C62-64C8B2560BA6}"/>
                  </a:ext>
                </a:extLst>
              </p:cNvPr>
              <p:cNvSpPr>
                <a:spLocks/>
              </p:cNvSpPr>
              <p:nvPr/>
            </p:nvSpPr>
            <p:spPr bwMode="auto">
              <a:xfrm>
                <a:off x="4424" y="2593"/>
                <a:ext cx="26" cy="44"/>
              </a:xfrm>
              <a:custGeom>
                <a:avLst/>
                <a:gdLst>
                  <a:gd name="T0" fmla="*/ 24 w 26"/>
                  <a:gd name="T1" fmla="*/ 22 h 44"/>
                  <a:gd name="T2" fmla="*/ 26 w 26"/>
                  <a:gd name="T3" fmla="*/ 22 h 44"/>
                  <a:gd name="T4" fmla="*/ 26 w 26"/>
                  <a:gd name="T5" fmla="*/ 22 h 44"/>
                  <a:gd name="T6" fmla="*/ 26 w 26"/>
                  <a:gd name="T7" fmla="*/ 14 h 44"/>
                  <a:gd name="T8" fmla="*/ 24 w 26"/>
                  <a:gd name="T9" fmla="*/ 8 h 44"/>
                  <a:gd name="T10" fmla="*/ 24 w 26"/>
                  <a:gd name="T11" fmla="*/ 8 h 44"/>
                  <a:gd name="T12" fmla="*/ 20 w 26"/>
                  <a:gd name="T13" fmla="*/ 2 h 44"/>
                  <a:gd name="T14" fmla="*/ 20 w 26"/>
                  <a:gd name="T15" fmla="*/ 2 h 44"/>
                  <a:gd name="T16" fmla="*/ 14 w 26"/>
                  <a:gd name="T17" fmla="*/ 0 h 44"/>
                  <a:gd name="T18" fmla="*/ 14 w 26"/>
                  <a:gd name="T19" fmla="*/ 0 h 44"/>
                  <a:gd name="T20" fmla="*/ 8 w 26"/>
                  <a:gd name="T21" fmla="*/ 2 h 44"/>
                  <a:gd name="T22" fmla="*/ 8 w 26"/>
                  <a:gd name="T23" fmla="*/ 2 h 44"/>
                  <a:gd name="T24" fmla="*/ 4 w 26"/>
                  <a:gd name="T25" fmla="*/ 6 h 44"/>
                  <a:gd name="T26" fmla="*/ 2 w 26"/>
                  <a:gd name="T27" fmla="*/ 10 h 44"/>
                  <a:gd name="T28" fmla="*/ 2 w 26"/>
                  <a:gd name="T29" fmla="*/ 10 h 44"/>
                  <a:gd name="T30" fmla="*/ 0 w 26"/>
                  <a:gd name="T31" fmla="*/ 22 h 44"/>
                  <a:gd name="T32" fmla="*/ 0 w 26"/>
                  <a:gd name="T33" fmla="*/ 22 h 44"/>
                  <a:gd name="T34" fmla="*/ 0 w 26"/>
                  <a:gd name="T35" fmla="*/ 30 h 44"/>
                  <a:gd name="T36" fmla="*/ 4 w 26"/>
                  <a:gd name="T37" fmla="*/ 36 h 44"/>
                  <a:gd name="T38" fmla="*/ 4 w 26"/>
                  <a:gd name="T39" fmla="*/ 36 h 44"/>
                  <a:gd name="T40" fmla="*/ 8 w 26"/>
                  <a:gd name="T41" fmla="*/ 42 h 44"/>
                  <a:gd name="T42" fmla="*/ 8 w 26"/>
                  <a:gd name="T43" fmla="*/ 42 h 44"/>
                  <a:gd name="T44" fmla="*/ 14 w 26"/>
                  <a:gd name="T45" fmla="*/ 44 h 44"/>
                  <a:gd name="T46" fmla="*/ 14 w 26"/>
                  <a:gd name="T47" fmla="*/ 44 h 44"/>
                  <a:gd name="T48" fmla="*/ 20 w 26"/>
                  <a:gd name="T49" fmla="*/ 42 h 44"/>
                  <a:gd name="T50" fmla="*/ 20 w 26"/>
                  <a:gd name="T51" fmla="*/ 42 h 44"/>
                  <a:gd name="T52" fmla="*/ 22 w 26"/>
                  <a:gd name="T53" fmla="*/ 38 h 44"/>
                  <a:gd name="T54" fmla="*/ 24 w 26"/>
                  <a:gd name="T55" fmla="*/ 34 h 44"/>
                  <a:gd name="T56" fmla="*/ 24 w 26"/>
                  <a:gd name="T57" fmla="*/ 34 h 44"/>
                  <a:gd name="T58" fmla="*/ 26 w 26"/>
                  <a:gd name="T59" fmla="*/ 22 h 44"/>
                  <a:gd name="T60" fmla="*/ 24 w 26"/>
                  <a:gd name="T61" fmla="*/ 22 h 44"/>
                  <a:gd name="T62" fmla="*/ 22 w 26"/>
                  <a:gd name="T63" fmla="*/ 22 h 44"/>
                  <a:gd name="T64" fmla="*/ 22 w 26"/>
                  <a:gd name="T65" fmla="*/ 22 h 44"/>
                  <a:gd name="T66" fmla="*/ 20 w 26"/>
                  <a:gd name="T67" fmla="*/ 28 h 44"/>
                  <a:gd name="T68" fmla="*/ 18 w 26"/>
                  <a:gd name="T69" fmla="*/ 34 h 44"/>
                  <a:gd name="T70" fmla="*/ 18 w 26"/>
                  <a:gd name="T71" fmla="*/ 34 h 44"/>
                  <a:gd name="T72" fmla="*/ 16 w 26"/>
                  <a:gd name="T73" fmla="*/ 38 h 44"/>
                  <a:gd name="T74" fmla="*/ 16 w 26"/>
                  <a:gd name="T75" fmla="*/ 38 h 44"/>
                  <a:gd name="T76" fmla="*/ 14 w 26"/>
                  <a:gd name="T77" fmla="*/ 38 h 44"/>
                  <a:gd name="T78" fmla="*/ 14 w 26"/>
                  <a:gd name="T79" fmla="*/ 38 h 44"/>
                  <a:gd name="T80" fmla="*/ 10 w 26"/>
                  <a:gd name="T81" fmla="*/ 38 h 44"/>
                  <a:gd name="T82" fmla="*/ 10 w 26"/>
                  <a:gd name="T83" fmla="*/ 38 h 44"/>
                  <a:gd name="T84" fmla="*/ 6 w 26"/>
                  <a:gd name="T85" fmla="*/ 32 h 44"/>
                  <a:gd name="T86" fmla="*/ 6 w 26"/>
                  <a:gd name="T87" fmla="*/ 32 h 44"/>
                  <a:gd name="T88" fmla="*/ 4 w 26"/>
                  <a:gd name="T89" fmla="*/ 22 h 44"/>
                  <a:gd name="T90" fmla="*/ 4 w 26"/>
                  <a:gd name="T91" fmla="*/ 22 h 44"/>
                  <a:gd name="T92" fmla="*/ 6 w 26"/>
                  <a:gd name="T93" fmla="*/ 16 h 44"/>
                  <a:gd name="T94" fmla="*/ 8 w 26"/>
                  <a:gd name="T95" fmla="*/ 10 h 44"/>
                  <a:gd name="T96" fmla="*/ 8 w 26"/>
                  <a:gd name="T97" fmla="*/ 10 h 44"/>
                  <a:gd name="T98" fmla="*/ 10 w 26"/>
                  <a:gd name="T99" fmla="*/ 8 h 44"/>
                  <a:gd name="T100" fmla="*/ 10 w 26"/>
                  <a:gd name="T101" fmla="*/ 8 h 44"/>
                  <a:gd name="T102" fmla="*/ 14 w 26"/>
                  <a:gd name="T103" fmla="*/ 6 h 44"/>
                  <a:gd name="T104" fmla="*/ 14 w 26"/>
                  <a:gd name="T105" fmla="*/ 6 h 44"/>
                  <a:gd name="T106" fmla="*/ 16 w 26"/>
                  <a:gd name="T107" fmla="*/ 8 h 44"/>
                  <a:gd name="T108" fmla="*/ 16 w 26"/>
                  <a:gd name="T109" fmla="*/ 8 h 44"/>
                  <a:gd name="T110" fmla="*/ 20 w 26"/>
                  <a:gd name="T111" fmla="*/ 12 h 44"/>
                  <a:gd name="T112" fmla="*/ 20 w 26"/>
                  <a:gd name="T113" fmla="*/ 12 h 44"/>
                  <a:gd name="T114" fmla="*/ 22 w 26"/>
                  <a:gd name="T115" fmla="*/ 22 h 44"/>
                  <a:gd name="T116" fmla="*/ 24 w 26"/>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4">
                    <a:moveTo>
                      <a:pt x="24" y="22"/>
                    </a:moveTo>
                    <a:lnTo>
                      <a:pt x="26" y="22"/>
                    </a:lnTo>
                    <a:lnTo>
                      <a:pt x="26" y="22"/>
                    </a:lnTo>
                    <a:lnTo>
                      <a:pt x="26" y="14"/>
                    </a:lnTo>
                    <a:lnTo>
                      <a:pt x="24" y="8"/>
                    </a:lnTo>
                    <a:lnTo>
                      <a:pt x="24" y="8"/>
                    </a:lnTo>
                    <a:lnTo>
                      <a:pt x="20" y="2"/>
                    </a:lnTo>
                    <a:lnTo>
                      <a:pt x="20" y="2"/>
                    </a:lnTo>
                    <a:lnTo>
                      <a:pt x="14" y="0"/>
                    </a:lnTo>
                    <a:lnTo>
                      <a:pt x="14" y="0"/>
                    </a:lnTo>
                    <a:lnTo>
                      <a:pt x="8" y="2"/>
                    </a:lnTo>
                    <a:lnTo>
                      <a:pt x="8" y="2"/>
                    </a:lnTo>
                    <a:lnTo>
                      <a:pt x="4" y="6"/>
                    </a:lnTo>
                    <a:lnTo>
                      <a:pt x="2" y="10"/>
                    </a:lnTo>
                    <a:lnTo>
                      <a:pt x="2" y="10"/>
                    </a:lnTo>
                    <a:lnTo>
                      <a:pt x="0" y="22"/>
                    </a:lnTo>
                    <a:lnTo>
                      <a:pt x="0" y="22"/>
                    </a:lnTo>
                    <a:lnTo>
                      <a:pt x="0" y="30"/>
                    </a:lnTo>
                    <a:lnTo>
                      <a:pt x="4" y="36"/>
                    </a:lnTo>
                    <a:lnTo>
                      <a:pt x="4" y="36"/>
                    </a:lnTo>
                    <a:lnTo>
                      <a:pt x="8" y="42"/>
                    </a:lnTo>
                    <a:lnTo>
                      <a:pt x="8" y="42"/>
                    </a:lnTo>
                    <a:lnTo>
                      <a:pt x="14" y="44"/>
                    </a:lnTo>
                    <a:lnTo>
                      <a:pt x="14" y="44"/>
                    </a:lnTo>
                    <a:lnTo>
                      <a:pt x="20" y="42"/>
                    </a:lnTo>
                    <a:lnTo>
                      <a:pt x="20" y="42"/>
                    </a:lnTo>
                    <a:lnTo>
                      <a:pt x="22" y="38"/>
                    </a:lnTo>
                    <a:lnTo>
                      <a:pt x="24" y="34"/>
                    </a:lnTo>
                    <a:lnTo>
                      <a:pt x="24" y="34"/>
                    </a:lnTo>
                    <a:lnTo>
                      <a:pt x="26" y="22"/>
                    </a:lnTo>
                    <a:lnTo>
                      <a:pt x="24" y="22"/>
                    </a:lnTo>
                    <a:lnTo>
                      <a:pt x="22" y="22"/>
                    </a:lnTo>
                    <a:lnTo>
                      <a:pt x="22" y="22"/>
                    </a:lnTo>
                    <a:lnTo>
                      <a:pt x="20" y="28"/>
                    </a:lnTo>
                    <a:lnTo>
                      <a:pt x="18" y="34"/>
                    </a:lnTo>
                    <a:lnTo>
                      <a:pt x="18" y="34"/>
                    </a:lnTo>
                    <a:lnTo>
                      <a:pt x="16" y="38"/>
                    </a:lnTo>
                    <a:lnTo>
                      <a:pt x="16" y="38"/>
                    </a:lnTo>
                    <a:lnTo>
                      <a:pt x="14" y="38"/>
                    </a:lnTo>
                    <a:lnTo>
                      <a:pt x="14" y="38"/>
                    </a:lnTo>
                    <a:lnTo>
                      <a:pt x="10" y="38"/>
                    </a:lnTo>
                    <a:lnTo>
                      <a:pt x="10" y="38"/>
                    </a:lnTo>
                    <a:lnTo>
                      <a:pt x="6" y="32"/>
                    </a:lnTo>
                    <a:lnTo>
                      <a:pt x="6" y="32"/>
                    </a:lnTo>
                    <a:lnTo>
                      <a:pt x="4" y="22"/>
                    </a:lnTo>
                    <a:lnTo>
                      <a:pt x="4" y="22"/>
                    </a:lnTo>
                    <a:lnTo>
                      <a:pt x="6" y="16"/>
                    </a:lnTo>
                    <a:lnTo>
                      <a:pt x="8" y="10"/>
                    </a:lnTo>
                    <a:lnTo>
                      <a:pt x="8" y="10"/>
                    </a:lnTo>
                    <a:lnTo>
                      <a:pt x="10" y="8"/>
                    </a:lnTo>
                    <a:lnTo>
                      <a:pt x="10" y="8"/>
                    </a:lnTo>
                    <a:lnTo>
                      <a:pt x="14" y="6"/>
                    </a:lnTo>
                    <a:lnTo>
                      <a:pt x="14" y="6"/>
                    </a:lnTo>
                    <a:lnTo>
                      <a:pt x="16" y="8"/>
                    </a:lnTo>
                    <a:lnTo>
                      <a:pt x="16" y="8"/>
                    </a:lnTo>
                    <a:lnTo>
                      <a:pt x="20" y="12"/>
                    </a:lnTo>
                    <a:lnTo>
                      <a:pt x="20" y="12"/>
                    </a:lnTo>
                    <a:lnTo>
                      <a:pt x="22" y="22"/>
                    </a:lnTo>
                    <a:lnTo>
                      <a:pt x="24"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6">
                <a:extLst>
                  <a:ext uri="{FF2B5EF4-FFF2-40B4-BE49-F238E27FC236}">
                    <a16:creationId xmlns:a16="http://schemas.microsoft.com/office/drawing/2014/main" id="{2DB81442-A168-4E6C-B856-F61776FD6235}"/>
                  </a:ext>
                </a:extLst>
              </p:cNvPr>
              <p:cNvSpPr>
                <a:spLocks noEditPoints="1"/>
              </p:cNvSpPr>
              <p:nvPr/>
            </p:nvSpPr>
            <p:spPr bwMode="auto">
              <a:xfrm>
                <a:off x="4422" y="2887"/>
                <a:ext cx="178" cy="204"/>
              </a:xfrm>
              <a:custGeom>
                <a:avLst/>
                <a:gdLst>
                  <a:gd name="T0" fmla="*/ 90 w 178"/>
                  <a:gd name="T1" fmla="*/ 30 h 204"/>
                  <a:gd name="T2" fmla="*/ 0 w 178"/>
                  <a:gd name="T3" fmla="*/ 0 h 204"/>
                  <a:gd name="T4" fmla="*/ 178 w 178"/>
                  <a:gd name="T5" fmla="*/ 0 h 204"/>
                  <a:gd name="T6" fmla="*/ 90 w 178"/>
                  <a:gd name="T7" fmla="*/ 30 h 204"/>
                  <a:gd name="T8" fmla="*/ 128 w 178"/>
                  <a:gd name="T9" fmla="*/ 170 h 204"/>
                  <a:gd name="T10" fmla="*/ 94 w 178"/>
                  <a:gd name="T11" fmla="*/ 12 h 204"/>
                  <a:gd name="T12" fmla="*/ 86 w 178"/>
                  <a:gd name="T13" fmla="*/ 10 h 204"/>
                  <a:gd name="T14" fmla="*/ 56 w 178"/>
                  <a:gd name="T15" fmla="*/ 172 h 204"/>
                  <a:gd name="T16" fmla="*/ 90 w 178"/>
                  <a:gd name="T17" fmla="*/ 204 h 204"/>
                  <a:gd name="T18" fmla="*/ 128 w 178"/>
                  <a:gd name="T19" fmla="*/ 1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04">
                    <a:moveTo>
                      <a:pt x="90" y="30"/>
                    </a:moveTo>
                    <a:lnTo>
                      <a:pt x="0" y="0"/>
                    </a:lnTo>
                    <a:lnTo>
                      <a:pt x="178" y="0"/>
                    </a:lnTo>
                    <a:lnTo>
                      <a:pt x="90" y="30"/>
                    </a:lnTo>
                    <a:close/>
                    <a:moveTo>
                      <a:pt x="128" y="170"/>
                    </a:moveTo>
                    <a:lnTo>
                      <a:pt x="94" y="12"/>
                    </a:lnTo>
                    <a:lnTo>
                      <a:pt x="86" y="10"/>
                    </a:lnTo>
                    <a:lnTo>
                      <a:pt x="56" y="172"/>
                    </a:lnTo>
                    <a:lnTo>
                      <a:pt x="90" y="204"/>
                    </a:lnTo>
                    <a:lnTo>
                      <a:pt x="128" y="170"/>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7">
                <a:extLst>
                  <a:ext uri="{FF2B5EF4-FFF2-40B4-BE49-F238E27FC236}">
                    <a16:creationId xmlns:a16="http://schemas.microsoft.com/office/drawing/2014/main" id="{F46D0836-D65B-4413-82F5-DAEC86540B3C}"/>
                  </a:ext>
                </a:extLst>
              </p:cNvPr>
              <p:cNvSpPr>
                <a:spLocks/>
              </p:cNvSpPr>
              <p:nvPr/>
            </p:nvSpPr>
            <p:spPr bwMode="auto">
              <a:xfrm>
                <a:off x="3964" y="2725"/>
                <a:ext cx="138" cy="128"/>
              </a:xfrm>
              <a:custGeom>
                <a:avLst/>
                <a:gdLst>
                  <a:gd name="T0" fmla="*/ 138 w 138"/>
                  <a:gd name="T1" fmla="*/ 44 h 128"/>
                  <a:gd name="T2" fmla="*/ 138 w 138"/>
                  <a:gd name="T3" fmla="*/ 44 h 128"/>
                  <a:gd name="T4" fmla="*/ 110 w 138"/>
                  <a:gd name="T5" fmla="*/ 12 h 128"/>
                  <a:gd name="T6" fmla="*/ 100 w 138"/>
                  <a:gd name="T7" fmla="*/ 0 h 128"/>
                  <a:gd name="T8" fmla="*/ 0 w 138"/>
                  <a:gd name="T9" fmla="*/ 80 h 128"/>
                  <a:gd name="T10" fmla="*/ 0 w 138"/>
                  <a:gd name="T11" fmla="*/ 80 h 128"/>
                  <a:gd name="T12" fmla="*/ 8 w 138"/>
                  <a:gd name="T13" fmla="*/ 94 h 128"/>
                  <a:gd name="T14" fmla="*/ 18 w 138"/>
                  <a:gd name="T15" fmla="*/ 110 h 128"/>
                  <a:gd name="T16" fmla="*/ 32 w 138"/>
                  <a:gd name="T17" fmla="*/ 128 h 128"/>
                  <a:gd name="T18" fmla="*/ 138 w 138"/>
                  <a:gd name="T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28">
                    <a:moveTo>
                      <a:pt x="138" y="44"/>
                    </a:moveTo>
                    <a:lnTo>
                      <a:pt x="138" y="44"/>
                    </a:lnTo>
                    <a:lnTo>
                      <a:pt x="110" y="12"/>
                    </a:lnTo>
                    <a:lnTo>
                      <a:pt x="100" y="0"/>
                    </a:lnTo>
                    <a:lnTo>
                      <a:pt x="0" y="80"/>
                    </a:lnTo>
                    <a:lnTo>
                      <a:pt x="0" y="80"/>
                    </a:lnTo>
                    <a:lnTo>
                      <a:pt x="8" y="94"/>
                    </a:lnTo>
                    <a:lnTo>
                      <a:pt x="18" y="110"/>
                    </a:lnTo>
                    <a:lnTo>
                      <a:pt x="32" y="128"/>
                    </a:lnTo>
                    <a:lnTo>
                      <a:pt x="138" y="4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8">
                <a:extLst>
                  <a:ext uri="{FF2B5EF4-FFF2-40B4-BE49-F238E27FC236}">
                    <a16:creationId xmlns:a16="http://schemas.microsoft.com/office/drawing/2014/main" id="{89C72347-8A62-4D41-A0A9-BE03A78FE335}"/>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9">
                <a:extLst>
                  <a:ext uri="{FF2B5EF4-FFF2-40B4-BE49-F238E27FC236}">
                    <a16:creationId xmlns:a16="http://schemas.microsoft.com/office/drawing/2014/main" id="{83336ACB-17C1-431B-A619-F8D9ED143BA6}"/>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0">
                <a:extLst>
                  <a:ext uri="{FF2B5EF4-FFF2-40B4-BE49-F238E27FC236}">
                    <a16:creationId xmlns:a16="http://schemas.microsoft.com/office/drawing/2014/main" id="{49B80D49-4A45-48F8-A5B6-73070EC73AE7}"/>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1">
                <a:extLst>
                  <a:ext uri="{FF2B5EF4-FFF2-40B4-BE49-F238E27FC236}">
                    <a16:creationId xmlns:a16="http://schemas.microsoft.com/office/drawing/2014/main" id="{5548C1A6-066E-4DE9-A755-6BC12A9E2F3D}"/>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2">
                <a:extLst>
                  <a:ext uri="{FF2B5EF4-FFF2-40B4-BE49-F238E27FC236}">
                    <a16:creationId xmlns:a16="http://schemas.microsoft.com/office/drawing/2014/main" id="{942FA3A0-40F8-4C0B-81F7-ECD6824102C2}"/>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3">
                <a:extLst>
                  <a:ext uri="{FF2B5EF4-FFF2-40B4-BE49-F238E27FC236}">
                    <a16:creationId xmlns:a16="http://schemas.microsoft.com/office/drawing/2014/main" id="{B39074F0-2769-4D98-A21E-E3FAB7162DD0}"/>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4">
                <a:extLst>
                  <a:ext uri="{FF2B5EF4-FFF2-40B4-BE49-F238E27FC236}">
                    <a16:creationId xmlns:a16="http://schemas.microsoft.com/office/drawing/2014/main" id="{1A969FDC-F340-4935-B51A-52002F6C0739}"/>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5">
                <a:extLst>
                  <a:ext uri="{FF2B5EF4-FFF2-40B4-BE49-F238E27FC236}">
                    <a16:creationId xmlns:a16="http://schemas.microsoft.com/office/drawing/2014/main" id="{650252BE-945F-475E-9D09-5CBCF288305E}"/>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6">
                <a:extLst>
                  <a:ext uri="{FF2B5EF4-FFF2-40B4-BE49-F238E27FC236}">
                    <a16:creationId xmlns:a16="http://schemas.microsoft.com/office/drawing/2014/main" id="{36C53331-6044-4F6C-955D-A09F994AA126}"/>
                  </a:ext>
                </a:extLst>
              </p:cNvPr>
              <p:cNvSpPr>
                <a:spLocks/>
              </p:cNvSpPr>
              <p:nvPr/>
            </p:nvSpPr>
            <p:spPr bwMode="auto">
              <a:xfrm>
                <a:off x="4446" y="2583"/>
                <a:ext cx="152" cy="176"/>
              </a:xfrm>
              <a:custGeom>
                <a:avLst/>
                <a:gdLst>
                  <a:gd name="T0" fmla="*/ 36 w 152"/>
                  <a:gd name="T1" fmla="*/ 0 h 176"/>
                  <a:gd name="T2" fmla="*/ 34 w 152"/>
                  <a:gd name="T3" fmla="*/ 0 h 176"/>
                  <a:gd name="T4" fmla="*/ 16 w 152"/>
                  <a:gd name="T5" fmla="*/ 32 h 176"/>
                  <a:gd name="T6" fmla="*/ 10 w 152"/>
                  <a:gd name="T7" fmla="*/ 48 h 176"/>
                  <a:gd name="T8" fmla="*/ 0 w 152"/>
                  <a:gd name="T9" fmla="*/ 80 h 176"/>
                  <a:gd name="T10" fmla="*/ 0 w 152"/>
                  <a:gd name="T11" fmla="*/ 96 h 176"/>
                  <a:gd name="T12" fmla="*/ 6 w 152"/>
                  <a:gd name="T13" fmla="*/ 120 h 176"/>
                  <a:gd name="T14" fmla="*/ 14 w 152"/>
                  <a:gd name="T15" fmla="*/ 124 h 176"/>
                  <a:gd name="T16" fmla="*/ 22 w 152"/>
                  <a:gd name="T17" fmla="*/ 126 h 176"/>
                  <a:gd name="T18" fmla="*/ 44 w 152"/>
                  <a:gd name="T19" fmla="*/ 120 h 176"/>
                  <a:gd name="T20" fmla="*/ 54 w 152"/>
                  <a:gd name="T21" fmla="*/ 114 h 176"/>
                  <a:gd name="T22" fmla="*/ 60 w 152"/>
                  <a:gd name="T23" fmla="*/ 104 h 176"/>
                  <a:gd name="T24" fmla="*/ 58 w 152"/>
                  <a:gd name="T25" fmla="*/ 170 h 176"/>
                  <a:gd name="T26" fmla="*/ 60 w 152"/>
                  <a:gd name="T27" fmla="*/ 170 h 176"/>
                  <a:gd name="T28" fmla="*/ 84 w 152"/>
                  <a:gd name="T29" fmla="*/ 176 h 176"/>
                  <a:gd name="T30" fmla="*/ 100 w 152"/>
                  <a:gd name="T31" fmla="*/ 176 h 176"/>
                  <a:gd name="T32" fmla="*/ 118 w 152"/>
                  <a:gd name="T33" fmla="*/ 174 h 176"/>
                  <a:gd name="T34" fmla="*/ 136 w 152"/>
                  <a:gd name="T35" fmla="*/ 166 h 176"/>
                  <a:gd name="T36" fmla="*/ 142 w 152"/>
                  <a:gd name="T37" fmla="*/ 160 h 176"/>
                  <a:gd name="T38" fmla="*/ 152 w 152"/>
                  <a:gd name="T39" fmla="*/ 140 h 176"/>
                  <a:gd name="T40" fmla="*/ 152 w 152"/>
                  <a:gd name="T41" fmla="*/ 126 h 176"/>
                  <a:gd name="T42" fmla="*/ 150 w 152"/>
                  <a:gd name="T43" fmla="*/ 122 h 176"/>
                  <a:gd name="T44" fmla="*/ 148 w 152"/>
                  <a:gd name="T45" fmla="*/ 124 h 176"/>
                  <a:gd name="T46" fmla="*/ 148 w 152"/>
                  <a:gd name="T47" fmla="*/ 126 h 176"/>
                  <a:gd name="T48" fmla="*/ 144 w 152"/>
                  <a:gd name="T49" fmla="*/ 148 h 176"/>
                  <a:gd name="T50" fmla="*/ 132 w 152"/>
                  <a:gd name="T51" fmla="*/ 162 h 176"/>
                  <a:gd name="T52" fmla="*/ 124 w 152"/>
                  <a:gd name="T53" fmla="*/ 166 h 176"/>
                  <a:gd name="T54" fmla="*/ 100 w 152"/>
                  <a:gd name="T55" fmla="*/ 172 h 176"/>
                  <a:gd name="T56" fmla="*/ 84 w 152"/>
                  <a:gd name="T57" fmla="*/ 170 h 176"/>
                  <a:gd name="T58" fmla="*/ 72 w 152"/>
                  <a:gd name="T59" fmla="*/ 168 h 176"/>
                  <a:gd name="T60" fmla="*/ 64 w 152"/>
                  <a:gd name="T61" fmla="*/ 166 h 176"/>
                  <a:gd name="T62" fmla="*/ 62 w 152"/>
                  <a:gd name="T63" fmla="*/ 166 h 176"/>
                  <a:gd name="T64" fmla="*/ 60 w 152"/>
                  <a:gd name="T65" fmla="*/ 168 h 176"/>
                  <a:gd name="T66" fmla="*/ 62 w 152"/>
                  <a:gd name="T67" fmla="*/ 96 h 176"/>
                  <a:gd name="T68" fmla="*/ 58 w 152"/>
                  <a:gd name="T69" fmla="*/ 102 h 176"/>
                  <a:gd name="T70" fmla="*/ 42 w 152"/>
                  <a:gd name="T71" fmla="*/ 116 h 176"/>
                  <a:gd name="T72" fmla="*/ 32 w 152"/>
                  <a:gd name="T73" fmla="*/ 120 h 176"/>
                  <a:gd name="T74" fmla="*/ 22 w 152"/>
                  <a:gd name="T75" fmla="*/ 122 h 176"/>
                  <a:gd name="T76" fmla="*/ 10 w 152"/>
                  <a:gd name="T77" fmla="*/ 116 h 176"/>
                  <a:gd name="T78" fmla="*/ 6 w 152"/>
                  <a:gd name="T79" fmla="*/ 108 h 176"/>
                  <a:gd name="T80" fmla="*/ 4 w 152"/>
                  <a:gd name="T81" fmla="*/ 96 h 176"/>
                  <a:gd name="T82" fmla="*/ 10 w 152"/>
                  <a:gd name="T83" fmla="*/ 64 h 176"/>
                  <a:gd name="T84" fmla="*/ 22 w 152"/>
                  <a:gd name="T85" fmla="*/ 34 h 176"/>
                  <a:gd name="T86" fmla="*/ 34 w 152"/>
                  <a:gd name="T87" fmla="*/ 12 h 176"/>
                  <a:gd name="T88" fmla="*/ 38 w 152"/>
                  <a:gd name="T89" fmla="*/ 6 h 176"/>
                  <a:gd name="T90" fmla="*/ 38 w 152"/>
                  <a:gd name="T91" fmla="*/ 4 h 176"/>
                  <a:gd name="T92" fmla="*/ 36 w 152"/>
                  <a:gd name="T93" fmla="*/ 4 h 176"/>
                  <a:gd name="T94" fmla="*/ 114 w 152"/>
                  <a:gd name="T95" fmla="*/ 4 h 176"/>
                  <a:gd name="T96" fmla="*/ 118 w 152"/>
                  <a:gd name="T97" fmla="*/ 2 h 176"/>
                  <a:gd name="T98" fmla="*/ 116 w 152"/>
                  <a:gd name="T99" fmla="*/ 0 h 176"/>
                  <a:gd name="T100" fmla="*/ 114 w 152"/>
                  <a:gd name="T10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76">
                    <a:moveTo>
                      <a:pt x="114" y="0"/>
                    </a:moveTo>
                    <a:lnTo>
                      <a:pt x="36" y="0"/>
                    </a:lnTo>
                    <a:lnTo>
                      <a:pt x="34" y="0"/>
                    </a:lnTo>
                    <a:lnTo>
                      <a:pt x="34" y="0"/>
                    </a:lnTo>
                    <a:lnTo>
                      <a:pt x="28" y="10"/>
                    </a:lnTo>
                    <a:lnTo>
                      <a:pt x="16" y="32"/>
                    </a:lnTo>
                    <a:lnTo>
                      <a:pt x="16" y="32"/>
                    </a:lnTo>
                    <a:lnTo>
                      <a:pt x="10" y="48"/>
                    </a:lnTo>
                    <a:lnTo>
                      <a:pt x="4" y="64"/>
                    </a:lnTo>
                    <a:lnTo>
                      <a:pt x="0" y="80"/>
                    </a:lnTo>
                    <a:lnTo>
                      <a:pt x="0" y="96"/>
                    </a:lnTo>
                    <a:lnTo>
                      <a:pt x="0" y="96"/>
                    </a:lnTo>
                    <a:lnTo>
                      <a:pt x="2" y="110"/>
                    </a:lnTo>
                    <a:lnTo>
                      <a:pt x="6" y="120"/>
                    </a:lnTo>
                    <a:lnTo>
                      <a:pt x="6" y="120"/>
                    </a:lnTo>
                    <a:lnTo>
                      <a:pt x="14" y="124"/>
                    </a:lnTo>
                    <a:lnTo>
                      <a:pt x="22" y="126"/>
                    </a:lnTo>
                    <a:lnTo>
                      <a:pt x="22" y="126"/>
                    </a:lnTo>
                    <a:lnTo>
                      <a:pt x="34" y="124"/>
                    </a:lnTo>
                    <a:lnTo>
                      <a:pt x="44" y="120"/>
                    </a:lnTo>
                    <a:lnTo>
                      <a:pt x="44" y="120"/>
                    </a:lnTo>
                    <a:lnTo>
                      <a:pt x="54" y="114"/>
                    </a:lnTo>
                    <a:lnTo>
                      <a:pt x="62" y="106"/>
                    </a:lnTo>
                    <a:lnTo>
                      <a:pt x="60" y="104"/>
                    </a:lnTo>
                    <a:lnTo>
                      <a:pt x="58" y="104"/>
                    </a:lnTo>
                    <a:lnTo>
                      <a:pt x="58" y="170"/>
                    </a:lnTo>
                    <a:lnTo>
                      <a:pt x="60" y="170"/>
                    </a:lnTo>
                    <a:lnTo>
                      <a:pt x="60" y="170"/>
                    </a:lnTo>
                    <a:lnTo>
                      <a:pt x="72" y="174"/>
                    </a:lnTo>
                    <a:lnTo>
                      <a:pt x="84" y="176"/>
                    </a:lnTo>
                    <a:lnTo>
                      <a:pt x="100" y="176"/>
                    </a:lnTo>
                    <a:lnTo>
                      <a:pt x="100" y="176"/>
                    </a:lnTo>
                    <a:lnTo>
                      <a:pt x="108" y="176"/>
                    </a:lnTo>
                    <a:lnTo>
                      <a:pt x="118" y="174"/>
                    </a:lnTo>
                    <a:lnTo>
                      <a:pt x="126" y="172"/>
                    </a:lnTo>
                    <a:lnTo>
                      <a:pt x="136" y="166"/>
                    </a:lnTo>
                    <a:lnTo>
                      <a:pt x="136" y="166"/>
                    </a:lnTo>
                    <a:lnTo>
                      <a:pt x="142" y="160"/>
                    </a:lnTo>
                    <a:lnTo>
                      <a:pt x="148" y="150"/>
                    </a:lnTo>
                    <a:lnTo>
                      <a:pt x="152" y="140"/>
                    </a:lnTo>
                    <a:lnTo>
                      <a:pt x="152" y="126"/>
                    </a:lnTo>
                    <a:lnTo>
                      <a:pt x="152" y="126"/>
                    </a:lnTo>
                    <a:lnTo>
                      <a:pt x="152" y="124"/>
                    </a:lnTo>
                    <a:lnTo>
                      <a:pt x="150" y="122"/>
                    </a:lnTo>
                    <a:lnTo>
                      <a:pt x="150" y="122"/>
                    </a:lnTo>
                    <a:lnTo>
                      <a:pt x="148" y="124"/>
                    </a:lnTo>
                    <a:lnTo>
                      <a:pt x="148" y="126"/>
                    </a:lnTo>
                    <a:lnTo>
                      <a:pt x="148" y="126"/>
                    </a:lnTo>
                    <a:lnTo>
                      <a:pt x="146" y="138"/>
                    </a:lnTo>
                    <a:lnTo>
                      <a:pt x="144" y="148"/>
                    </a:lnTo>
                    <a:lnTo>
                      <a:pt x="138" y="156"/>
                    </a:lnTo>
                    <a:lnTo>
                      <a:pt x="132" y="162"/>
                    </a:lnTo>
                    <a:lnTo>
                      <a:pt x="132" y="162"/>
                    </a:lnTo>
                    <a:lnTo>
                      <a:pt x="124" y="166"/>
                    </a:lnTo>
                    <a:lnTo>
                      <a:pt x="116" y="170"/>
                    </a:lnTo>
                    <a:lnTo>
                      <a:pt x="100" y="172"/>
                    </a:lnTo>
                    <a:lnTo>
                      <a:pt x="100" y="172"/>
                    </a:lnTo>
                    <a:lnTo>
                      <a:pt x="84" y="170"/>
                    </a:lnTo>
                    <a:lnTo>
                      <a:pt x="72" y="168"/>
                    </a:lnTo>
                    <a:lnTo>
                      <a:pt x="72" y="168"/>
                    </a:lnTo>
                    <a:lnTo>
                      <a:pt x="64" y="166"/>
                    </a:lnTo>
                    <a:lnTo>
                      <a:pt x="64" y="166"/>
                    </a:lnTo>
                    <a:lnTo>
                      <a:pt x="62" y="166"/>
                    </a:lnTo>
                    <a:lnTo>
                      <a:pt x="62" y="166"/>
                    </a:lnTo>
                    <a:lnTo>
                      <a:pt x="62" y="166"/>
                    </a:lnTo>
                    <a:lnTo>
                      <a:pt x="60" y="168"/>
                    </a:lnTo>
                    <a:lnTo>
                      <a:pt x="62" y="168"/>
                    </a:lnTo>
                    <a:lnTo>
                      <a:pt x="62" y="96"/>
                    </a:lnTo>
                    <a:lnTo>
                      <a:pt x="58" y="102"/>
                    </a:lnTo>
                    <a:lnTo>
                      <a:pt x="58" y="102"/>
                    </a:lnTo>
                    <a:lnTo>
                      <a:pt x="50" y="110"/>
                    </a:lnTo>
                    <a:lnTo>
                      <a:pt x="42" y="116"/>
                    </a:lnTo>
                    <a:lnTo>
                      <a:pt x="42" y="116"/>
                    </a:lnTo>
                    <a:lnTo>
                      <a:pt x="32" y="120"/>
                    </a:lnTo>
                    <a:lnTo>
                      <a:pt x="22" y="122"/>
                    </a:lnTo>
                    <a:lnTo>
                      <a:pt x="22" y="122"/>
                    </a:lnTo>
                    <a:lnTo>
                      <a:pt x="16" y="120"/>
                    </a:lnTo>
                    <a:lnTo>
                      <a:pt x="10" y="116"/>
                    </a:lnTo>
                    <a:lnTo>
                      <a:pt x="10" y="116"/>
                    </a:lnTo>
                    <a:lnTo>
                      <a:pt x="6" y="108"/>
                    </a:lnTo>
                    <a:lnTo>
                      <a:pt x="4" y="96"/>
                    </a:lnTo>
                    <a:lnTo>
                      <a:pt x="4" y="96"/>
                    </a:lnTo>
                    <a:lnTo>
                      <a:pt x="6" y="80"/>
                    </a:lnTo>
                    <a:lnTo>
                      <a:pt x="10" y="64"/>
                    </a:lnTo>
                    <a:lnTo>
                      <a:pt x="16" y="50"/>
                    </a:lnTo>
                    <a:lnTo>
                      <a:pt x="22" y="34"/>
                    </a:lnTo>
                    <a:lnTo>
                      <a:pt x="22" y="34"/>
                    </a:lnTo>
                    <a:lnTo>
                      <a:pt x="34" y="12"/>
                    </a:lnTo>
                    <a:lnTo>
                      <a:pt x="34" y="12"/>
                    </a:lnTo>
                    <a:lnTo>
                      <a:pt x="38" y="6"/>
                    </a:lnTo>
                    <a:lnTo>
                      <a:pt x="38" y="6"/>
                    </a:lnTo>
                    <a:lnTo>
                      <a:pt x="38" y="4"/>
                    </a:lnTo>
                    <a:lnTo>
                      <a:pt x="36" y="2"/>
                    </a:lnTo>
                    <a:lnTo>
                      <a:pt x="36" y="4"/>
                    </a:lnTo>
                    <a:lnTo>
                      <a:pt x="114" y="4"/>
                    </a:lnTo>
                    <a:lnTo>
                      <a:pt x="114" y="4"/>
                    </a:lnTo>
                    <a:lnTo>
                      <a:pt x="116" y="4"/>
                    </a:lnTo>
                    <a:lnTo>
                      <a:pt x="118" y="2"/>
                    </a:lnTo>
                    <a:lnTo>
                      <a:pt x="118" y="2"/>
                    </a:lnTo>
                    <a:lnTo>
                      <a:pt x="116" y="0"/>
                    </a:lnTo>
                    <a:lnTo>
                      <a:pt x="114" y="0"/>
                    </a:lnTo>
                    <a:lnTo>
                      <a:pt x="11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7">
                <a:extLst>
                  <a:ext uri="{FF2B5EF4-FFF2-40B4-BE49-F238E27FC236}">
                    <a16:creationId xmlns:a16="http://schemas.microsoft.com/office/drawing/2014/main" id="{173F1D47-D751-46B3-9E3C-F7A9EA5A5C56}"/>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8">
                <a:extLst>
                  <a:ext uri="{FF2B5EF4-FFF2-40B4-BE49-F238E27FC236}">
                    <a16:creationId xmlns:a16="http://schemas.microsoft.com/office/drawing/2014/main" id="{BB56BEBD-0542-497F-8A33-B3B3D9B75269}"/>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9">
                <a:extLst>
                  <a:ext uri="{FF2B5EF4-FFF2-40B4-BE49-F238E27FC236}">
                    <a16:creationId xmlns:a16="http://schemas.microsoft.com/office/drawing/2014/main" id="{B298BD44-387C-4B4C-A08D-B7948EA6FE22}"/>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0">
                <a:extLst>
                  <a:ext uri="{FF2B5EF4-FFF2-40B4-BE49-F238E27FC236}">
                    <a16:creationId xmlns:a16="http://schemas.microsoft.com/office/drawing/2014/main" id="{D92B142C-CEDD-4407-B013-377B62A2B73A}"/>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1">
                <a:extLst>
                  <a:ext uri="{FF2B5EF4-FFF2-40B4-BE49-F238E27FC236}">
                    <a16:creationId xmlns:a16="http://schemas.microsoft.com/office/drawing/2014/main" id="{6FEA115E-4682-47A3-AB2D-20DDDDA45DA1}"/>
                  </a:ext>
                </a:extLst>
              </p:cNvPr>
              <p:cNvSpPr>
                <a:spLocks noEditPoints="1"/>
              </p:cNvSpPr>
              <p:nvPr/>
            </p:nvSpPr>
            <p:spPr bwMode="auto">
              <a:xfrm>
                <a:off x="4344" y="2437"/>
                <a:ext cx="284" cy="106"/>
              </a:xfrm>
              <a:custGeom>
                <a:avLst/>
                <a:gdLst>
                  <a:gd name="T0" fmla="*/ 284 w 284"/>
                  <a:gd name="T1" fmla="*/ 106 h 106"/>
                  <a:gd name="T2" fmla="*/ 262 w 284"/>
                  <a:gd name="T3" fmla="*/ 76 h 106"/>
                  <a:gd name="T4" fmla="*/ 240 w 284"/>
                  <a:gd name="T5" fmla="*/ 54 h 106"/>
                  <a:gd name="T6" fmla="*/ 216 w 284"/>
                  <a:gd name="T7" fmla="*/ 40 h 106"/>
                  <a:gd name="T8" fmla="*/ 192 w 284"/>
                  <a:gd name="T9" fmla="*/ 30 h 106"/>
                  <a:gd name="T10" fmla="*/ 146 w 284"/>
                  <a:gd name="T11" fmla="*/ 22 h 106"/>
                  <a:gd name="T12" fmla="*/ 100 w 284"/>
                  <a:gd name="T13" fmla="*/ 30 h 106"/>
                  <a:gd name="T14" fmla="*/ 60 w 284"/>
                  <a:gd name="T15" fmla="*/ 46 h 106"/>
                  <a:gd name="T16" fmla="*/ 28 w 284"/>
                  <a:gd name="T17" fmla="*/ 64 h 106"/>
                  <a:gd name="T18" fmla="*/ 0 w 284"/>
                  <a:gd name="T19" fmla="*/ 86 h 106"/>
                  <a:gd name="T20" fmla="*/ 20 w 284"/>
                  <a:gd name="T21" fmla="*/ 62 h 106"/>
                  <a:gd name="T22" fmla="*/ 64 w 284"/>
                  <a:gd name="T23" fmla="*/ 26 h 106"/>
                  <a:gd name="T24" fmla="*/ 110 w 284"/>
                  <a:gd name="T25" fmla="*/ 6 h 106"/>
                  <a:gd name="T26" fmla="*/ 152 w 284"/>
                  <a:gd name="T27" fmla="*/ 0 h 106"/>
                  <a:gd name="T28" fmla="*/ 192 w 284"/>
                  <a:gd name="T29" fmla="*/ 8 h 106"/>
                  <a:gd name="T30" fmla="*/ 228 w 284"/>
                  <a:gd name="T31" fmla="*/ 26 h 106"/>
                  <a:gd name="T32" fmla="*/ 256 w 284"/>
                  <a:gd name="T33" fmla="*/ 52 h 106"/>
                  <a:gd name="T34" fmla="*/ 278 w 284"/>
                  <a:gd name="T35" fmla="*/ 86 h 106"/>
                  <a:gd name="T36" fmla="*/ 248 w 284"/>
                  <a:gd name="T37" fmla="*/ 84 h 106"/>
                  <a:gd name="T38" fmla="*/ 232 w 284"/>
                  <a:gd name="T39" fmla="*/ 70 h 106"/>
                  <a:gd name="T40" fmla="*/ 202 w 284"/>
                  <a:gd name="T41" fmla="*/ 52 h 106"/>
                  <a:gd name="T42" fmla="*/ 168 w 284"/>
                  <a:gd name="T43" fmla="*/ 44 h 106"/>
                  <a:gd name="T44" fmla="*/ 136 w 284"/>
                  <a:gd name="T45" fmla="*/ 46 h 106"/>
                  <a:gd name="T46" fmla="*/ 94 w 284"/>
                  <a:gd name="T47" fmla="*/ 54 h 106"/>
                  <a:gd name="T48" fmla="*/ 52 w 284"/>
                  <a:gd name="T49" fmla="*/ 72 h 106"/>
                  <a:gd name="T50" fmla="*/ 68 w 284"/>
                  <a:gd name="T51" fmla="*/ 68 h 106"/>
                  <a:gd name="T52" fmla="*/ 114 w 284"/>
                  <a:gd name="T53" fmla="*/ 62 h 106"/>
                  <a:gd name="T54" fmla="*/ 178 w 284"/>
                  <a:gd name="T55" fmla="*/ 64 h 106"/>
                  <a:gd name="T56" fmla="*/ 212 w 284"/>
                  <a:gd name="T57" fmla="*/ 70 h 106"/>
                  <a:gd name="T58" fmla="*/ 248 w 284"/>
                  <a:gd name="T59" fmla="*/ 84 h 106"/>
                  <a:gd name="T60" fmla="*/ 234 w 284"/>
                  <a:gd name="T61" fmla="*/ 96 h 106"/>
                  <a:gd name="T62" fmla="*/ 172 w 284"/>
                  <a:gd name="T63" fmla="*/ 96 h 106"/>
                  <a:gd name="T64" fmla="*/ 70 w 284"/>
                  <a:gd name="T65" fmla="*/ 86 h 106"/>
                  <a:gd name="T66" fmla="*/ 52 w 284"/>
                  <a:gd name="T67" fmla="*/ 82 h 106"/>
                  <a:gd name="T68" fmla="*/ 86 w 284"/>
                  <a:gd name="T69" fmla="*/ 94 h 106"/>
                  <a:gd name="T70" fmla="*/ 138 w 284"/>
                  <a:gd name="T71" fmla="*/ 106 h 106"/>
                  <a:gd name="T72" fmla="*/ 184 w 284"/>
                  <a:gd name="T73" fmla="*/ 106 h 106"/>
                  <a:gd name="T74" fmla="*/ 216 w 284"/>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close/>
                    <a:moveTo>
                      <a:pt x="248" y="84"/>
                    </a:moveTo>
                    <a:lnTo>
                      <a:pt x="248" y="84"/>
                    </a:lnTo>
                    <a:lnTo>
                      <a:pt x="232" y="70"/>
                    </a:lnTo>
                    <a:lnTo>
                      <a:pt x="218" y="60"/>
                    </a:lnTo>
                    <a:lnTo>
                      <a:pt x="202" y="52"/>
                    </a:lnTo>
                    <a:lnTo>
                      <a:pt x="184" y="48"/>
                    </a:lnTo>
                    <a:lnTo>
                      <a:pt x="168" y="44"/>
                    </a:lnTo>
                    <a:lnTo>
                      <a:pt x="152" y="44"/>
                    </a:lnTo>
                    <a:lnTo>
                      <a:pt x="136" y="46"/>
                    </a:lnTo>
                    <a:lnTo>
                      <a:pt x="120" y="48"/>
                    </a:lnTo>
                    <a:lnTo>
                      <a:pt x="94" y="54"/>
                    </a:lnTo>
                    <a:lnTo>
                      <a:pt x="72" y="62"/>
                    </a:lnTo>
                    <a:lnTo>
                      <a:pt x="52" y="72"/>
                    </a:lnTo>
                    <a:lnTo>
                      <a:pt x="52" y="72"/>
                    </a:lnTo>
                    <a:lnTo>
                      <a:pt x="68" y="68"/>
                    </a:lnTo>
                    <a:lnTo>
                      <a:pt x="90" y="64"/>
                    </a:lnTo>
                    <a:lnTo>
                      <a:pt x="114" y="62"/>
                    </a:lnTo>
                    <a:lnTo>
                      <a:pt x="146" y="60"/>
                    </a:lnTo>
                    <a:lnTo>
                      <a:pt x="178" y="64"/>
                    </a:lnTo>
                    <a:lnTo>
                      <a:pt x="196" y="66"/>
                    </a:lnTo>
                    <a:lnTo>
                      <a:pt x="212" y="70"/>
                    </a:lnTo>
                    <a:lnTo>
                      <a:pt x="230" y="76"/>
                    </a:lnTo>
                    <a:lnTo>
                      <a:pt x="248" y="84"/>
                    </a:lnTo>
                    <a:close/>
                    <a:moveTo>
                      <a:pt x="234" y="96"/>
                    </a:moveTo>
                    <a:lnTo>
                      <a:pt x="234" y="96"/>
                    </a:lnTo>
                    <a:lnTo>
                      <a:pt x="204" y="96"/>
                    </a:lnTo>
                    <a:lnTo>
                      <a:pt x="172" y="96"/>
                    </a:lnTo>
                    <a:lnTo>
                      <a:pt x="114" y="92"/>
                    </a:lnTo>
                    <a:lnTo>
                      <a:pt x="70" y="86"/>
                    </a:lnTo>
                    <a:lnTo>
                      <a:pt x="52" y="82"/>
                    </a:lnTo>
                    <a:lnTo>
                      <a:pt x="52" y="82"/>
                    </a:lnTo>
                    <a:lnTo>
                      <a:pt x="68" y="88"/>
                    </a:lnTo>
                    <a:lnTo>
                      <a:pt x="86" y="94"/>
                    </a:lnTo>
                    <a:lnTo>
                      <a:pt x="110" y="100"/>
                    </a:lnTo>
                    <a:lnTo>
                      <a:pt x="138" y="106"/>
                    </a:lnTo>
                    <a:lnTo>
                      <a:pt x="168" y="106"/>
                    </a:lnTo>
                    <a:lnTo>
                      <a:pt x="184" y="106"/>
                    </a:lnTo>
                    <a:lnTo>
                      <a:pt x="200" y="104"/>
                    </a:lnTo>
                    <a:lnTo>
                      <a:pt x="216" y="100"/>
                    </a:lnTo>
                    <a:lnTo>
                      <a:pt x="234" y="9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2">
                <a:extLst>
                  <a:ext uri="{FF2B5EF4-FFF2-40B4-BE49-F238E27FC236}">
                    <a16:creationId xmlns:a16="http://schemas.microsoft.com/office/drawing/2014/main" id="{A4C11C0B-DB85-45CD-8B03-08A9EE379E1A}"/>
                  </a:ext>
                </a:extLst>
              </p:cNvPr>
              <p:cNvSpPr>
                <a:spLocks/>
              </p:cNvSpPr>
              <p:nvPr/>
            </p:nvSpPr>
            <p:spPr bwMode="auto">
              <a:xfrm>
                <a:off x="4344" y="2437"/>
                <a:ext cx="284" cy="106"/>
              </a:xfrm>
              <a:custGeom>
                <a:avLst/>
                <a:gdLst>
                  <a:gd name="T0" fmla="*/ 284 w 284"/>
                  <a:gd name="T1" fmla="*/ 106 h 106"/>
                  <a:gd name="T2" fmla="*/ 284 w 284"/>
                  <a:gd name="T3" fmla="*/ 106 h 106"/>
                  <a:gd name="T4" fmla="*/ 274 w 284"/>
                  <a:gd name="T5" fmla="*/ 90 h 106"/>
                  <a:gd name="T6" fmla="*/ 262 w 284"/>
                  <a:gd name="T7" fmla="*/ 76 h 106"/>
                  <a:gd name="T8" fmla="*/ 252 w 284"/>
                  <a:gd name="T9" fmla="*/ 64 h 106"/>
                  <a:gd name="T10" fmla="*/ 240 w 284"/>
                  <a:gd name="T11" fmla="*/ 54 h 106"/>
                  <a:gd name="T12" fmla="*/ 228 w 284"/>
                  <a:gd name="T13" fmla="*/ 46 h 106"/>
                  <a:gd name="T14" fmla="*/ 216 w 284"/>
                  <a:gd name="T15" fmla="*/ 40 h 106"/>
                  <a:gd name="T16" fmla="*/ 204 w 284"/>
                  <a:gd name="T17" fmla="*/ 34 h 106"/>
                  <a:gd name="T18" fmla="*/ 192 w 284"/>
                  <a:gd name="T19" fmla="*/ 30 h 106"/>
                  <a:gd name="T20" fmla="*/ 168 w 284"/>
                  <a:gd name="T21" fmla="*/ 24 h 106"/>
                  <a:gd name="T22" fmla="*/ 146 w 284"/>
                  <a:gd name="T23" fmla="*/ 22 h 106"/>
                  <a:gd name="T24" fmla="*/ 122 w 284"/>
                  <a:gd name="T25" fmla="*/ 26 h 106"/>
                  <a:gd name="T26" fmla="*/ 100 w 284"/>
                  <a:gd name="T27" fmla="*/ 30 h 106"/>
                  <a:gd name="T28" fmla="*/ 80 w 284"/>
                  <a:gd name="T29" fmla="*/ 38 h 106"/>
                  <a:gd name="T30" fmla="*/ 60 w 284"/>
                  <a:gd name="T31" fmla="*/ 46 h 106"/>
                  <a:gd name="T32" fmla="*/ 44 w 284"/>
                  <a:gd name="T33" fmla="*/ 56 h 106"/>
                  <a:gd name="T34" fmla="*/ 28 w 284"/>
                  <a:gd name="T35" fmla="*/ 64 h 106"/>
                  <a:gd name="T36" fmla="*/ 8 w 284"/>
                  <a:gd name="T37" fmla="*/ 80 h 106"/>
                  <a:gd name="T38" fmla="*/ 0 w 284"/>
                  <a:gd name="T39" fmla="*/ 86 h 106"/>
                  <a:gd name="T40" fmla="*/ 0 w 284"/>
                  <a:gd name="T41" fmla="*/ 86 h 106"/>
                  <a:gd name="T42" fmla="*/ 20 w 284"/>
                  <a:gd name="T43" fmla="*/ 62 h 106"/>
                  <a:gd name="T44" fmla="*/ 42 w 284"/>
                  <a:gd name="T45" fmla="*/ 42 h 106"/>
                  <a:gd name="T46" fmla="*/ 64 w 284"/>
                  <a:gd name="T47" fmla="*/ 26 h 106"/>
                  <a:gd name="T48" fmla="*/ 86 w 284"/>
                  <a:gd name="T49" fmla="*/ 14 h 106"/>
                  <a:gd name="T50" fmla="*/ 110 w 284"/>
                  <a:gd name="T51" fmla="*/ 6 h 106"/>
                  <a:gd name="T52" fmla="*/ 130 w 284"/>
                  <a:gd name="T53" fmla="*/ 2 h 106"/>
                  <a:gd name="T54" fmla="*/ 152 w 284"/>
                  <a:gd name="T55" fmla="*/ 0 h 106"/>
                  <a:gd name="T56" fmla="*/ 172 w 284"/>
                  <a:gd name="T57" fmla="*/ 2 h 106"/>
                  <a:gd name="T58" fmla="*/ 192 w 284"/>
                  <a:gd name="T59" fmla="*/ 8 h 106"/>
                  <a:gd name="T60" fmla="*/ 210 w 284"/>
                  <a:gd name="T61" fmla="*/ 16 h 106"/>
                  <a:gd name="T62" fmla="*/ 228 w 284"/>
                  <a:gd name="T63" fmla="*/ 26 h 106"/>
                  <a:gd name="T64" fmla="*/ 244 w 284"/>
                  <a:gd name="T65" fmla="*/ 38 h 106"/>
                  <a:gd name="T66" fmla="*/ 256 w 284"/>
                  <a:gd name="T67" fmla="*/ 52 h 106"/>
                  <a:gd name="T68" fmla="*/ 268 w 284"/>
                  <a:gd name="T69" fmla="*/ 68 h 106"/>
                  <a:gd name="T70" fmla="*/ 278 w 284"/>
                  <a:gd name="T71" fmla="*/ 86 h 106"/>
                  <a:gd name="T72" fmla="*/ 284 w 284"/>
                  <a:gd name="T7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3">
                <a:extLst>
                  <a:ext uri="{FF2B5EF4-FFF2-40B4-BE49-F238E27FC236}">
                    <a16:creationId xmlns:a16="http://schemas.microsoft.com/office/drawing/2014/main" id="{AB9E4216-8B2A-4E9A-9309-40EFCF9A42B8}"/>
                  </a:ext>
                </a:extLst>
              </p:cNvPr>
              <p:cNvSpPr>
                <a:spLocks/>
              </p:cNvSpPr>
              <p:nvPr/>
            </p:nvSpPr>
            <p:spPr bwMode="auto">
              <a:xfrm>
                <a:off x="4396" y="2481"/>
                <a:ext cx="196" cy="40"/>
              </a:xfrm>
              <a:custGeom>
                <a:avLst/>
                <a:gdLst>
                  <a:gd name="T0" fmla="*/ 196 w 196"/>
                  <a:gd name="T1" fmla="*/ 40 h 40"/>
                  <a:gd name="T2" fmla="*/ 196 w 196"/>
                  <a:gd name="T3" fmla="*/ 40 h 40"/>
                  <a:gd name="T4" fmla="*/ 180 w 196"/>
                  <a:gd name="T5" fmla="*/ 26 h 40"/>
                  <a:gd name="T6" fmla="*/ 166 w 196"/>
                  <a:gd name="T7" fmla="*/ 16 h 40"/>
                  <a:gd name="T8" fmla="*/ 150 w 196"/>
                  <a:gd name="T9" fmla="*/ 8 h 40"/>
                  <a:gd name="T10" fmla="*/ 132 w 196"/>
                  <a:gd name="T11" fmla="*/ 4 h 40"/>
                  <a:gd name="T12" fmla="*/ 116 w 196"/>
                  <a:gd name="T13" fmla="*/ 0 h 40"/>
                  <a:gd name="T14" fmla="*/ 100 w 196"/>
                  <a:gd name="T15" fmla="*/ 0 h 40"/>
                  <a:gd name="T16" fmla="*/ 84 w 196"/>
                  <a:gd name="T17" fmla="*/ 2 h 40"/>
                  <a:gd name="T18" fmla="*/ 68 w 196"/>
                  <a:gd name="T19" fmla="*/ 4 h 40"/>
                  <a:gd name="T20" fmla="*/ 42 w 196"/>
                  <a:gd name="T21" fmla="*/ 10 h 40"/>
                  <a:gd name="T22" fmla="*/ 20 w 196"/>
                  <a:gd name="T23" fmla="*/ 18 h 40"/>
                  <a:gd name="T24" fmla="*/ 0 w 196"/>
                  <a:gd name="T25" fmla="*/ 28 h 40"/>
                  <a:gd name="T26" fmla="*/ 0 w 196"/>
                  <a:gd name="T27" fmla="*/ 28 h 40"/>
                  <a:gd name="T28" fmla="*/ 16 w 196"/>
                  <a:gd name="T29" fmla="*/ 24 h 40"/>
                  <a:gd name="T30" fmla="*/ 38 w 196"/>
                  <a:gd name="T31" fmla="*/ 20 h 40"/>
                  <a:gd name="T32" fmla="*/ 62 w 196"/>
                  <a:gd name="T33" fmla="*/ 18 h 40"/>
                  <a:gd name="T34" fmla="*/ 94 w 196"/>
                  <a:gd name="T35" fmla="*/ 16 h 40"/>
                  <a:gd name="T36" fmla="*/ 126 w 196"/>
                  <a:gd name="T37" fmla="*/ 20 h 40"/>
                  <a:gd name="T38" fmla="*/ 144 w 196"/>
                  <a:gd name="T39" fmla="*/ 22 h 40"/>
                  <a:gd name="T40" fmla="*/ 160 w 196"/>
                  <a:gd name="T41" fmla="*/ 26 h 40"/>
                  <a:gd name="T42" fmla="*/ 178 w 196"/>
                  <a:gd name="T43" fmla="*/ 32 h 40"/>
                  <a:gd name="T44" fmla="*/ 196 w 19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40">
                    <a:moveTo>
                      <a:pt x="196" y="40"/>
                    </a:moveTo>
                    <a:lnTo>
                      <a:pt x="196" y="40"/>
                    </a:lnTo>
                    <a:lnTo>
                      <a:pt x="180" y="26"/>
                    </a:lnTo>
                    <a:lnTo>
                      <a:pt x="166" y="16"/>
                    </a:lnTo>
                    <a:lnTo>
                      <a:pt x="150" y="8"/>
                    </a:lnTo>
                    <a:lnTo>
                      <a:pt x="132" y="4"/>
                    </a:lnTo>
                    <a:lnTo>
                      <a:pt x="116" y="0"/>
                    </a:lnTo>
                    <a:lnTo>
                      <a:pt x="100" y="0"/>
                    </a:lnTo>
                    <a:lnTo>
                      <a:pt x="84" y="2"/>
                    </a:lnTo>
                    <a:lnTo>
                      <a:pt x="68" y="4"/>
                    </a:lnTo>
                    <a:lnTo>
                      <a:pt x="42" y="10"/>
                    </a:lnTo>
                    <a:lnTo>
                      <a:pt x="20" y="18"/>
                    </a:lnTo>
                    <a:lnTo>
                      <a:pt x="0" y="28"/>
                    </a:lnTo>
                    <a:lnTo>
                      <a:pt x="0" y="28"/>
                    </a:lnTo>
                    <a:lnTo>
                      <a:pt x="16" y="24"/>
                    </a:lnTo>
                    <a:lnTo>
                      <a:pt x="38" y="20"/>
                    </a:lnTo>
                    <a:lnTo>
                      <a:pt x="62" y="18"/>
                    </a:lnTo>
                    <a:lnTo>
                      <a:pt x="94" y="16"/>
                    </a:lnTo>
                    <a:lnTo>
                      <a:pt x="126" y="20"/>
                    </a:lnTo>
                    <a:lnTo>
                      <a:pt x="144" y="22"/>
                    </a:lnTo>
                    <a:lnTo>
                      <a:pt x="160" y="26"/>
                    </a:lnTo>
                    <a:lnTo>
                      <a:pt x="178" y="32"/>
                    </a:lnTo>
                    <a:lnTo>
                      <a:pt x="196"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4">
                <a:extLst>
                  <a:ext uri="{FF2B5EF4-FFF2-40B4-BE49-F238E27FC236}">
                    <a16:creationId xmlns:a16="http://schemas.microsoft.com/office/drawing/2014/main" id="{2122CCA1-544E-4EC1-A20A-26842F35E934}"/>
                  </a:ext>
                </a:extLst>
              </p:cNvPr>
              <p:cNvSpPr>
                <a:spLocks/>
              </p:cNvSpPr>
              <p:nvPr/>
            </p:nvSpPr>
            <p:spPr bwMode="auto">
              <a:xfrm>
                <a:off x="4396" y="2519"/>
                <a:ext cx="182" cy="24"/>
              </a:xfrm>
              <a:custGeom>
                <a:avLst/>
                <a:gdLst>
                  <a:gd name="T0" fmla="*/ 182 w 182"/>
                  <a:gd name="T1" fmla="*/ 14 h 24"/>
                  <a:gd name="T2" fmla="*/ 182 w 182"/>
                  <a:gd name="T3" fmla="*/ 14 h 24"/>
                  <a:gd name="T4" fmla="*/ 152 w 182"/>
                  <a:gd name="T5" fmla="*/ 14 h 24"/>
                  <a:gd name="T6" fmla="*/ 120 w 182"/>
                  <a:gd name="T7" fmla="*/ 14 h 24"/>
                  <a:gd name="T8" fmla="*/ 62 w 182"/>
                  <a:gd name="T9" fmla="*/ 10 h 24"/>
                  <a:gd name="T10" fmla="*/ 18 w 182"/>
                  <a:gd name="T11" fmla="*/ 4 h 24"/>
                  <a:gd name="T12" fmla="*/ 0 w 182"/>
                  <a:gd name="T13" fmla="*/ 0 h 24"/>
                  <a:gd name="T14" fmla="*/ 0 w 182"/>
                  <a:gd name="T15" fmla="*/ 0 h 24"/>
                  <a:gd name="T16" fmla="*/ 16 w 182"/>
                  <a:gd name="T17" fmla="*/ 6 h 24"/>
                  <a:gd name="T18" fmla="*/ 34 w 182"/>
                  <a:gd name="T19" fmla="*/ 12 h 24"/>
                  <a:gd name="T20" fmla="*/ 58 w 182"/>
                  <a:gd name="T21" fmla="*/ 18 h 24"/>
                  <a:gd name="T22" fmla="*/ 86 w 182"/>
                  <a:gd name="T23" fmla="*/ 24 h 24"/>
                  <a:gd name="T24" fmla="*/ 116 w 182"/>
                  <a:gd name="T25" fmla="*/ 24 h 24"/>
                  <a:gd name="T26" fmla="*/ 132 w 182"/>
                  <a:gd name="T27" fmla="*/ 24 h 24"/>
                  <a:gd name="T28" fmla="*/ 148 w 182"/>
                  <a:gd name="T29" fmla="*/ 22 h 24"/>
                  <a:gd name="T30" fmla="*/ 164 w 182"/>
                  <a:gd name="T31" fmla="*/ 18 h 24"/>
                  <a:gd name="T32" fmla="*/ 182 w 182"/>
                  <a:gd name="T3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4">
                    <a:moveTo>
                      <a:pt x="182" y="14"/>
                    </a:moveTo>
                    <a:lnTo>
                      <a:pt x="182" y="14"/>
                    </a:lnTo>
                    <a:lnTo>
                      <a:pt x="152" y="14"/>
                    </a:lnTo>
                    <a:lnTo>
                      <a:pt x="120" y="14"/>
                    </a:lnTo>
                    <a:lnTo>
                      <a:pt x="62" y="10"/>
                    </a:lnTo>
                    <a:lnTo>
                      <a:pt x="18" y="4"/>
                    </a:lnTo>
                    <a:lnTo>
                      <a:pt x="0" y="0"/>
                    </a:lnTo>
                    <a:lnTo>
                      <a:pt x="0" y="0"/>
                    </a:lnTo>
                    <a:lnTo>
                      <a:pt x="16" y="6"/>
                    </a:lnTo>
                    <a:lnTo>
                      <a:pt x="34" y="12"/>
                    </a:lnTo>
                    <a:lnTo>
                      <a:pt x="58" y="18"/>
                    </a:lnTo>
                    <a:lnTo>
                      <a:pt x="86" y="24"/>
                    </a:lnTo>
                    <a:lnTo>
                      <a:pt x="116" y="24"/>
                    </a:lnTo>
                    <a:lnTo>
                      <a:pt x="132" y="24"/>
                    </a:lnTo>
                    <a:lnTo>
                      <a:pt x="148" y="22"/>
                    </a:lnTo>
                    <a:lnTo>
                      <a:pt x="164" y="18"/>
                    </a:lnTo>
                    <a:lnTo>
                      <a:pt x="18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5">
                <a:extLst>
                  <a:ext uri="{FF2B5EF4-FFF2-40B4-BE49-F238E27FC236}">
                    <a16:creationId xmlns:a16="http://schemas.microsoft.com/office/drawing/2014/main" id="{482E894A-48D6-4B07-9124-032CBDE62761}"/>
                  </a:ext>
                </a:extLst>
              </p:cNvPr>
              <p:cNvSpPr>
                <a:spLocks/>
              </p:cNvSpPr>
              <p:nvPr/>
            </p:nvSpPr>
            <p:spPr bwMode="auto">
              <a:xfrm>
                <a:off x="4724" y="3083"/>
                <a:ext cx="12" cy="16"/>
              </a:xfrm>
              <a:custGeom>
                <a:avLst/>
                <a:gdLst>
                  <a:gd name="T0" fmla="*/ 8 w 12"/>
                  <a:gd name="T1" fmla="*/ 0 h 16"/>
                  <a:gd name="T2" fmla="*/ 8 w 12"/>
                  <a:gd name="T3" fmla="*/ 0 h 16"/>
                  <a:gd name="T4" fmla="*/ 8 w 12"/>
                  <a:gd name="T5" fmla="*/ 0 h 16"/>
                  <a:gd name="T6" fmla="*/ 0 w 12"/>
                  <a:gd name="T7" fmla="*/ 16 h 16"/>
                  <a:gd name="T8" fmla="*/ 12 w 12"/>
                  <a:gd name="T9" fmla="*/ 12 h 16"/>
                  <a:gd name="T10" fmla="*/ 8 w 12"/>
                  <a:gd name="T11" fmla="*/ 0 h 16"/>
                </a:gdLst>
                <a:ahLst/>
                <a:cxnLst>
                  <a:cxn ang="0">
                    <a:pos x="T0" y="T1"/>
                  </a:cxn>
                  <a:cxn ang="0">
                    <a:pos x="T2" y="T3"/>
                  </a:cxn>
                  <a:cxn ang="0">
                    <a:pos x="T4" y="T5"/>
                  </a:cxn>
                  <a:cxn ang="0">
                    <a:pos x="T6" y="T7"/>
                  </a:cxn>
                  <a:cxn ang="0">
                    <a:pos x="T8" y="T9"/>
                  </a:cxn>
                  <a:cxn ang="0">
                    <a:pos x="T10" y="T11"/>
                  </a:cxn>
                </a:cxnLst>
                <a:rect l="0" t="0" r="r" b="b"/>
                <a:pathLst>
                  <a:path w="12" h="16">
                    <a:moveTo>
                      <a:pt x="8" y="0"/>
                    </a:moveTo>
                    <a:lnTo>
                      <a:pt x="8" y="0"/>
                    </a:lnTo>
                    <a:lnTo>
                      <a:pt x="8" y="0"/>
                    </a:lnTo>
                    <a:lnTo>
                      <a:pt x="0" y="16"/>
                    </a:lnTo>
                    <a:lnTo>
                      <a:pt x="12" y="12"/>
                    </a:lnTo>
                    <a:lnTo>
                      <a:pt x="8"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6">
                <a:extLst>
                  <a:ext uri="{FF2B5EF4-FFF2-40B4-BE49-F238E27FC236}">
                    <a16:creationId xmlns:a16="http://schemas.microsoft.com/office/drawing/2014/main" id="{909F09C4-1FFF-4564-9D2D-5679A3C7D033}"/>
                  </a:ext>
                </a:extLst>
              </p:cNvPr>
              <p:cNvSpPr>
                <a:spLocks/>
              </p:cNvSpPr>
              <p:nvPr/>
            </p:nvSpPr>
            <p:spPr bwMode="auto">
              <a:xfrm>
                <a:off x="4610" y="3083"/>
                <a:ext cx="122" cy="50"/>
              </a:xfrm>
              <a:custGeom>
                <a:avLst/>
                <a:gdLst>
                  <a:gd name="T0" fmla="*/ 0 w 122"/>
                  <a:gd name="T1" fmla="*/ 38 h 50"/>
                  <a:gd name="T2" fmla="*/ 4 w 122"/>
                  <a:gd name="T3" fmla="*/ 50 h 50"/>
                  <a:gd name="T4" fmla="*/ 114 w 122"/>
                  <a:gd name="T5" fmla="*/ 16 h 50"/>
                  <a:gd name="T6" fmla="*/ 114 w 122"/>
                  <a:gd name="T7" fmla="*/ 16 h 50"/>
                  <a:gd name="T8" fmla="*/ 122 w 122"/>
                  <a:gd name="T9" fmla="*/ 0 h 50"/>
                  <a:gd name="T10" fmla="*/ 0 w 122"/>
                  <a:gd name="T11" fmla="*/ 38 h 50"/>
                </a:gdLst>
                <a:ahLst/>
                <a:cxnLst>
                  <a:cxn ang="0">
                    <a:pos x="T0" y="T1"/>
                  </a:cxn>
                  <a:cxn ang="0">
                    <a:pos x="T2" y="T3"/>
                  </a:cxn>
                  <a:cxn ang="0">
                    <a:pos x="T4" y="T5"/>
                  </a:cxn>
                  <a:cxn ang="0">
                    <a:pos x="T6" y="T7"/>
                  </a:cxn>
                  <a:cxn ang="0">
                    <a:pos x="T8" y="T9"/>
                  </a:cxn>
                  <a:cxn ang="0">
                    <a:pos x="T10" y="T11"/>
                  </a:cxn>
                </a:cxnLst>
                <a:rect l="0" t="0" r="r" b="b"/>
                <a:pathLst>
                  <a:path w="122" h="50">
                    <a:moveTo>
                      <a:pt x="0" y="38"/>
                    </a:moveTo>
                    <a:lnTo>
                      <a:pt x="4" y="50"/>
                    </a:lnTo>
                    <a:lnTo>
                      <a:pt x="114" y="16"/>
                    </a:lnTo>
                    <a:lnTo>
                      <a:pt x="114" y="16"/>
                    </a:lnTo>
                    <a:lnTo>
                      <a:pt x="122" y="0"/>
                    </a:lnTo>
                    <a:lnTo>
                      <a:pt x="0" y="38"/>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7">
                <a:extLst>
                  <a:ext uri="{FF2B5EF4-FFF2-40B4-BE49-F238E27FC236}">
                    <a16:creationId xmlns:a16="http://schemas.microsoft.com/office/drawing/2014/main" id="{7ED0DE90-9FFC-44ED-A156-F1E0BC11E893}"/>
                  </a:ext>
                </a:extLst>
              </p:cNvPr>
              <p:cNvSpPr>
                <a:spLocks/>
              </p:cNvSpPr>
              <p:nvPr/>
            </p:nvSpPr>
            <p:spPr bwMode="auto">
              <a:xfrm>
                <a:off x="4288" y="3083"/>
                <a:ext cx="124" cy="50"/>
              </a:xfrm>
              <a:custGeom>
                <a:avLst/>
                <a:gdLst>
                  <a:gd name="T0" fmla="*/ 4 w 124"/>
                  <a:gd name="T1" fmla="*/ 0 h 50"/>
                  <a:gd name="T2" fmla="*/ 124 w 124"/>
                  <a:gd name="T3" fmla="*/ 38 h 50"/>
                  <a:gd name="T4" fmla="*/ 122 w 124"/>
                  <a:gd name="T5" fmla="*/ 50 h 50"/>
                  <a:gd name="T6" fmla="*/ 0 w 124"/>
                  <a:gd name="T7" fmla="*/ 12 h 50"/>
                  <a:gd name="T8" fmla="*/ 4 w 124"/>
                  <a:gd name="T9" fmla="*/ 0 h 50"/>
                </a:gdLst>
                <a:ahLst/>
                <a:cxnLst>
                  <a:cxn ang="0">
                    <a:pos x="T0" y="T1"/>
                  </a:cxn>
                  <a:cxn ang="0">
                    <a:pos x="T2" y="T3"/>
                  </a:cxn>
                  <a:cxn ang="0">
                    <a:pos x="T4" y="T5"/>
                  </a:cxn>
                  <a:cxn ang="0">
                    <a:pos x="T6" y="T7"/>
                  </a:cxn>
                  <a:cxn ang="0">
                    <a:pos x="T8" y="T9"/>
                  </a:cxn>
                </a:cxnLst>
                <a:rect l="0" t="0" r="r" b="b"/>
                <a:pathLst>
                  <a:path w="124" h="50">
                    <a:moveTo>
                      <a:pt x="4" y="0"/>
                    </a:moveTo>
                    <a:lnTo>
                      <a:pt x="124" y="38"/>
                    </a:lnTo>
                    <a:lnTo>
                      <a:pt x="122" y="50"/>
                    </a:lnTo>
                    <a:lnTo>
                      <a:pt x="0" y="12"/>
                    </a:lnTo>
                    <a:lnTo>
                      <a:pt x="4"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8">
                <a:extLst>
                  <a:ext uri="{FF2B5EF4-FFF2-40B4-BE49-F238E27FC236}">
                    <a16:creationId xmlns:a16="http://schemas.microsoft.com/office/drawing/2014/main" id="{E891441C-D2F7-45C4-AEEC-CC8522621DC0}"/>
                  </a:ext>
                </a:extLst>
              </p:cNvPr>
              <p:cNvSpPr>
                <a:spLocks/>
              </p:cNvSpPr>
              <p:nvPr/>
            </p:nvSpPr>
            <p:spPr bwMode="auto">
              <a:xfrm>
                <a:off x="4586" y="2693"/>
                <a:ext cx="26" cy="28"/>
              </a:xfrm>
              <a:custGeom>
                <a:avLst/>
                <a:gdLst>
                  <a:gd name="T0" fmla="*/ 24 w 26"/>
                  <a:gd name="T1" fmla="*/ 28 h 28"/>
                  <a:gd name="T2" fmla="*/ 24 w 26"/>
                  <a:gd name="T3" fmla="*/ 28 h 28"/>
                  <a:gd name="T4" fmla="*/ 24 w 26"/>
                  <a:gd name="T5" fmla="*/ 28 h 28"/>
                  <a:gd name="T6" fmla="*/ 20 w 26"/>
                  <a:gd name="T7" fmla="*/ 26 h 28"/>
                  <a:gd name="T8" fmla="*/ 14 w 26"/>
                  <a:gd name="T9" fmla="*/ 22 h 28"/>
                  <a:gd name="T10" fmla="*/ 6 w 26"/>
                  <a:gd name="T11" fmla="*/ 14 h 28"/>
                  <a:gd name="T12" fmla="*/ 2 w 26"/>
                  <a:gd name="T13" fmla="*/ 10 h 28"/>
                  <a:gd name="T14" fmla="*/ 0 w 26"/>
                  <a:gd name="T15" fmla="*/ 4 h 28"/>
                  <a:gd name="T16" fmla="*/ 0 w 26"/>
                  <a:gd name="T17" fmla="*/ 4 h 28"/>
                  <a:gd name="T18" fmla="*/ 0 w 26"/>
                  <a:gd name="T19" fmla="*/ 2 h 28"/>
                  <a:gd name="T20" fmla="*/ 2 w 26"/>
                  <a:gd name="T21" fmla="*/ 0 h 28"/>
                  <a:gd name="T22" fmla="*/ 2 w 26"/>
                  <a:gd name="T23" fmla="*/ 0 h 28"/>
                  <a:gd name="T24" fmla="*/ 2 w 26"/>
                  <a:gd name="T25" fmla="*/ 0 h 28"/>
                  <a:gd name="T26" fmla="*/ 4 w 26"/>
                  <a:gd name="T27" fmla="*/ 2 h 28"/>
                  <a:gd name="T28" fmla="*/ 4 w 26"/>
                  <a:gd name="T29" fmla="*/ 2 h 28"/>
                  <a:gd name="T30" fmla="*/ 10 w 26"/>
                  <a:gd name="T31" fmla="*/ 12 h 28"/>
                  <a:gd name="T32" fmla="*/ 16 w 26"/>
                  <a:gd name="T33" fmla="*/ 18 h 28"/>
                  <a:gd name="T34" fmla="*/ 26 w 26"/>
                  <a:gd name="T35" fmla="*/ 22 h 28"/>
                  <a:gd name="T36" fmla="*/ 26 w 26"/>
                  <a:gd name="T37" fmla="*/ 22 h 28"/>
                  <a:gd name="T38" fmla="*/ 26 w 26"/>
                  <a:gd name="T39" fmla="*/ 24 h 28"/>
                  <a:gd name="T40" fmla="*/ 26 w 26"/>
                  <a:gd name="T41" fmla="*/ 26 h 28"/>
                  <a:gd name="T42" fmla="*/ 26 w 26"/>
                  <a:gd name="T43" fmla="*/ 26 h 28"/>
                  <a:gd name="T44" fmla="*/ 24 w 26"/>
                  <a:gd name="T45" fmla="*/ 28 h 28"/>
                  <a:gd name="T46" fmla="*/ 24 w 26"/>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8">
                    <a:moveTo>
                      <a:pt x="24" y="28"/>
                    </a:moveTo>
                    <a:lnTo>
                      <a:pt x="24" y="28"/>
                    </a:lnTo>
                    <a:lnTo>
                      <a:pt x="24" y="28"/>
                    </a:lnTo>
                    <a:lnTo>
                      <a:pt x="20" y="26"/>
                    </a:lnTo>
                    <a:lnTo>
                      <a:pt x="14" y="22"/>
                    </a:lnTo>
                    <a:lnTo>
                      <a:pt x="6" y="14"/>
                    </a:lnTo>
                    <a:lnTo>
                      <a:pt x="2" y="10"/>
                    </a:lnTo>
                    <a:lnTo>
                      <a:pt x="0" y="4"/>
                    </a:lnTo>
                    <a:lnTo>
                      <a:pt x="0" y="4"/>
                    </a:lnTo>
                    <a:lnTo>
                      <a:pt x="0" y="2"/>
                    </a:lnTo>
                    <a:lnTo>
                      <a:pt x="2" y="0"/>
                    </a:lnTo>
                    <a:lnTo>
                      <a:pt x="2" y="0"/>
                    </a:lnTo>
                    <a:lnTo>
                      <a:pt x="2" y="0"/>
                    </a:lnTo>
                    <a:lnTo>
                      <a:pt x="4" y="2"/>
                    </a:lnTo>
                    <a:lnTo>
                      <a:pt x="4" y="2"/>
                    </a:lnTo>
                    <a:lnTo>
                      <a:pt x="10" y="12"/>
                    </a:lnTo>
                    <a:lnTo>
                      <a:pt x="16" y="18"/>
                    </a:lnTo>
                    <a:lnTo>
                      <a:pt x="26" y="22"/>
                    </a:lnTo>
                    <a:lnTo>
                      <a:pt x="26" y="22"/>
                    </a:lnTo>
                    <a:lnTo>
                      <a:pt x="26" y="24"/>
                    </a:lnTo>
                    <a:lnTo>
                      <a:pt x="26" y="26"/>
                    </a:lnTo>
                    <a:lnTo>
                      <a:pt x="26" y="26"/>
                    </a:lnTo>
                    <a:lnTo>
                      <a:pt x="24" y="28"/>
                    </a:lnTo>
                    <a:lnTo>
                      <a:pt x="24" y="2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
                <a:extLst>
                  <a:ext uri="{FF2B5EF4-FFF2-40B4-BE49-F238E27FC236}">
                    <a16:creationId xmlns:a16="http://schemas.microsoft.com/office/drawing/2014/main" id="{9DD2CCC3-D4A4-4796-910B-281DF684FAE5}"/>
                  </a:ext>
                </a:extLst>
              </p:cNvPr>
              <p:cNvSpPr>
                <a:spLocks/>
              </p:cNvSpPr>
              <p:nvPr/>
            </p:nvSpPr>
            <p:spPr bwMode="auto">
              <a:xfrm>
                <a:off x="4388" y="3143"/>
                <a:ext cx="66" cy="136"/>
              </a:xfrm>
              <a:custGeom>
                <a:avLst/>
                <a:gdLst>
                  <a:gd name="T0" fmla="*/ 66 w 66"/>
                  <a:gd name="T1" fmla="*/ 4 h 136"/>
                  <a:gd name="T2" fmla="*/ 66 w 66"/>
                  <a:gd name="T3" fmla="*/ 4 h 136"/>
                  <a:gd name="T4" fmla="*/ 66 w 66"/>
                  <a:gd name="T5" fmla="*/ 4 h 136"/>
                  <a:gd name="T6" fmla="*/ 26 w 66"/>
                  <a:gd name="T7" fmla="*/ 2 h 136"/>
                  <a:gd name="T8" fmla="*/ 10 w 66"/>
                  <a:gd name="T9" fmla="*/ 0 h 136"/>
                  <a:gd name="T10" fmla="*/ 0 w 66"/>
                  <a:gd name="T11" fmla="*/ 128 h 136"/>
                  <a:gd name="T12" fmla="*/ 0 w 66"/>
                  <a:gd name="T13" fmla="*/ 128 h 136"/>
                  <a:gd name="T14" fmla="*/ 16 w 66"/>
                  <a:gd name="T15" fmla="*/ 132 h 136"/>
                  <a:gd name="T16" fmla="*/ 34 w 66"/>
                  <a:gd name="T17" fmla="*/ 136 h 136"/>
                  <a:gd name="T18" fmla="*/ 56 w 66"/>
                  <a:gd name="T19" fmla="*/ 136 h 136"/>
                  <a:gd name="T20" fmla="*/ 66 w 66"/>
                  <a:gd name="T21" fmla="*/ 4 h 136"/>
                  <a:gd name="T22" fmla="*/ 66 w 66"/>
                  <a:gd name="T23"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36">
                    <a:moveTo>
                      <a:pt x="66" y="4"/>
                    </a:moveTo>
                    <a:lnTo>
                      <a:pt x="66" y="4"/>
                    </a:lnTo>
                    <a:lnTo>
                      <a:pt x="66" y="4"/>
                    </a:lnTo>
                    <a:lnTo>
                      <a:pt x="26" y="2"/>
                    </a:lnTo>
                    <a:lnTo>
                      <a:pt x="10" y="0"/>
                    </a:lnTo>
                    <a:lnTo>
                      <a:pt x="0" y="128"/>
                    </a:lnTo>
                    <a:lnTo>
                      <a:pt x="0" y="128"/>
                    </a:lnTo>
                    <a:lnTo>
                      <a:pt x="16" y="132"/>
                    </a:lnTo>
                    <a:lnTo>
                      <a:pt x="34" y="136"/>
                    </a:lnTo>
                    <a:lnTo>
                      <a:pt x="56" y="136"/>
                    </a:lnTo>
                    <a:lnTo>
                      <a:pt x="66" y="4"/>
                    </a:lnTo>
                    <a:lnTo>
                      <a:pt x="66" y="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0">
                <a:extLst>
                  <a:ext uri="{FF2B5EF4-FFF2-40B4-BE49-F238E27FC236}">
                    <a16:creationId xmlns:a16="http://schemas.microsoft.com/office/drawing/2014/main" id="{69CC1B21-4180-4A13-812C-0C2B5D07D4C0}"/>
                  </a:ext>
                </a:extLst>
              </p:cNvPr>
              <p:cNvSpPr>
                <a:spLocks/>
              </p:cNvSpPr>
              <p:nvPr/>
            </p:nvSpPr>
            <p:spPr bwMode="auto">
              <a:xfrm>
                <a:off x="4444" y="3147"/>
                <a:ext cx="10" cy="132"/>
              </a:xfrm>
              <a:custGeom>
                <a:avLst/>
                <a:gdLst>
                  <a:gd name="T0" fmla="*/ 10 w 10"/>
                  <a:gd name="T1" fmla="*/ 0 h 132"/>
                  <a:gd name="T2" fmla="*/ 0 w 10"/>
                  <a:gd name="T3" fmla="*/ 132 h 132"/>
                  <a:gd name="T4" fmla="*/ 10 w 10"/>
                  <a:gd name="T5" fmla="*/ 0 h 132"/>
                  <a:gd name="T6" fmla="*/ 10 w 10"/>
                  <a:gd name="T7" fmla="*/ 0 h 132"/>
                </a:gdLst>
                <a:ahLst/>
                <a:cxnLst>
                  <a:cxn ang="0">
                    <a:pos x="T0" y="T1"/>
                  </a:cxn>
                  <a:cxn ang="0">
                    <a:pos x="T2" y="T3"/>
                  </a:cxn>
                  <a:cxn ang="0">
                    <a:pos x="T4" y="T5"/>
                  </a:cxn>
                  <a:cxn ang="0">
                    <a:pos x="T6" y="T7"/>
                  </a:cxn>
                </a:cxnLst>
                <a:rect l="0" t="0" r="r" b="b"/>
                <a:pathLst>
                  <a:path w="10" h="132">
                    <a:moveTo>
                      <a:pt x="10" y="0"/>
                    </a:moveTo>
                    <a:lnTo>
                      <a:pt x="0" y="132"/>
                    </a:lnTo>
                    <a:lnTo>
                      <a:pt x="10" y="0"/>
                    </a:lnTo>
                    <a:lnTo>
                      <a:pt x="1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1">
                <a:extLst>
                  <a:ext uri="{FF2B5EF4-FFF2-40B4-BE49-F238E27FC236}">
                    <a16:creationId xmlns:a16="http://schemas.microsoft.com/office/drawing/2014/main" id="{51F7ACEB-E955-42AA-94FA-36941343FD91}"/>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42">
                <a:extLst>
                  <a:ext uri="{FF2B5EF4-FFF2-40B4-BE49-F238E27FC236}">
                    <a16:creationId xmlns:a16="http://schemas.microsoft.com/office/drawing/2014/main" id="{9D019C84-366B-41EA-8940-4ACB6CD3F0E3}"/>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43">
                <a:extLst>
                  <a:ext uri="{FF2B5EF4-FFF2-40B4-BE49-F238E27FC236}">
                    <a16:creationId xmlns:a16="http://schemas.microsoft.com/office/drawing/2014/main" id="{2FA192D5-1CF8-436B-AC7E-79FB72B151B7}"/>
                  </a:ext>
                </a:extLst>
              </p:cNvPr>
              <p:cNvSpPr>
                <a:spLocks/>
              </p:cNvSpPr>
              <p:nvPr/>
            </p:nvSpPr>
            <p:spPr bwMode="auto">
              <a:xfrm>
                <a:off x="4324" y="2615"/>
                <a:ext cx="18" cy="56"/>
              </a:xfrm>
              <a:custGeom>
                <a:avLst/>
                <a:gdLst>
                  <a:gd name="T0" fmla="*/ 18 w 18"/>
                  <a:gd name="T1" fmla="*/ 0 h 56"/>
                  <a:gd name="T2" fmla="*/ 18 w 18"/>
                  <a:gd name="T3" fmla="*/ 0 h 56"/>
                  <a:gd name="T4" fmla="*/ 8 w 18"/>
                  <a:gd name="T5" fmla="*/ 28 h 56"/>
                  <a:gd name="T6" fmla="*/ 0 w 18"/>
                  <a:gd name="T7" fmla="*/ 56 h 56"/>
                  <a:gd name="T8" fmla="*/ 0 w 18"/>
                  <a:gd name="T9" fmla="*/ 56 h 56"/>
                  <a:gd name="T10" fmla="*/ 8 w 18"/>
                  <a:gd name="T11" fmla="*/ 28 h 56"/>
                  <a:gd name="T12" fmla="*/ 18 w 18"/>
                  <a:gd name="T13" fmla="*/ 0 h 56"/>
                  <a:gd name="T14" fmla="*/ 18 w 18"/>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6">
                    <a:moveTo>
                      <a:pt x="18" y="0"/>
                    </a:moveTo>
                    <a:lnTo>
                      <a:pt x="18" y="0"/>
                    </a:lnTo>
                    <a:lnTo>
                      <a:pt x="8" y="28"/>
                    </a:lnTo>
                    <a:lnTo>
                      <a:pt x="0" y="56"/>
                    </a:lnTo>
                    <a:lnTo>
                      <a:pt x="0" y="56"/>
                    </a:lnTo>
                    <a:lnTo>
                      <a:pt x="8" y="28"/>
                    </a:lnTo>
                    <a:lnTo>
                      <a:pt x="18" y="0"/>
                    </a:lnTo>
                    <a:lnTo>
                      <a:pt x="18"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44">
                <a:extLst>
                  <a:ext uri="{FF2B5EF4-FFF2-40B4-BE49-F238E27FC236}">
                    <a16:creationId xmlns:a16="http://schemas.microsoft.com/office/drawing/2014/main" id="{2FD37E6F-ED61-4BEE-9440-4381CB24628B}"/>
                  </a:ext>
                </a:extLst>
              </p:cNvPr>
              <p:cNvSpPr>
                <a:spLocks/>
              </p:cNvSpPr>
              <p:nvPr/>
            </p:nvSpPr>
            <p:spPr bwMode="auto">
              <a:xfrm>
                <a:off x="4680" y="2615"/>
                <a:ext cx="20" cy="56"/>
              </a:xfrm>
              <a:custGeom>
                <a:avLst/>
                <a:gdLst>
                  <a:gd name="T0" fmla="*/ 20 w 20"/>
                  <a:gd name="T1" fmla="*/ 56 h 56"/>
                  <a:gd name="T2" fmla="*/ 20 w 20"/>
                  <a:gd name="T3" fmla="*/ 56 h 56"/>
                  <a:gd name="T4" fmla="*/ 10 w 20"/>
                  <a:gd name="T5" fmla="*/ 28 h 56"/>
                  <a:gd name="T6" fmla="*/ 0 w 20"/>
                  <a:gd name="T7" fmla="*/ 0 h 56"/>
                  <a:gd name="T8" fmla="*/ 0 w 20"/>
                  <a:gd name="T9" fmla="*/ 0 h 56"/>
                  <a:gd name="T10" fmla="*/ 0 w 20"/>
                  <a:gd name="T11" fmla="*/ 0 h 56"/>
                  <a:gd name="T12" fmla="*/ 10 w 20"/>
                  <a:gd name="T13" fmla="*/ 28 h 56"/>
                  <a:gd name="T14" fmla="*/ 20 w 20"/>
                  <a:gd name="T15" fmla="*/ 56 h 56"/>
                  <a:gd name="T16" fmla="*/ 20 w 2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6">
                    <a:moveTo>
                      <a:pt x="20" y="56"/>
                    </a:moveTo>
                    <a:lnTo>
                      <a:pt x="20" y="56"/>
                    </a:lnTo>
                    <a:lnTo>
                      <a:pt x="10" y="28"/>
                    </a:lnTo>
                    <a:lnTo>
                      <a:pt x="0" y="0"/>
                    </a:lnTo>
                    <a:lnTo>
                      <a:pt x="0" y="0"/>
                    </a:lnTo>
                    <a:lnTo>
                      <a:pt x="0" y="0"/>
                    </a:lnTo>
                    <a:lnTo>
                      <a:pt x="10" y="28"/>
                    </a:lnTo>
                    <a:lnTo>
                      <a:pt x="20" y="56"/>
                    </a:lnTo>
                    <a:lnTo>
                      <a:pt x="20" y="56"/>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5">
                <a:extLst>
                  <a:ext uri="{FF2B5EF4-FFF2-40B4-BE49-F238E27FC236}">
                    <a16:creationId xmlns:a16="http://schemas.microsoft.com/office/drawing/2014/main" id="{2A6D3B6E-80C5-4001-9865-8E1A2B0929E5}"/>
                  </a:ext>
                </a:extLst>
              </p:cNvPr>
              <p:cNvSpPr>
                <a:spLocks/>
              </p:cNvSpPr>
              <p:nvPr/>
            </p:nvSpPr>
            <p:spPr bwMode="auto">
              <a:xfrm>
                <a:off x="3928" y="2625"/>
                <a:ext cx="10" cy="16"/>
              </a:xfrm>
              <a:custGeom>
                <a:avLst/>
                <a:gdLst>
                  <a:gd name="T0" fmla="*/ 0 w 10"/>
                  <a:gd name="T1" fmla="*/ 0 h 16"/>
                  <a:gd name="T2" fmla="*/ 0 w 10"/>
                  <a:gd name="T3" fmla="*/ 0 h 16"/>
                  <a:gd name="T4" fmla="*/ 10 w 10"/>
                  <a:gd name="T5" fmla="*/ 16 h 16"/>
                  <a:gd name="T6" fmla="*/ 10 w 10"/>
                  <a:gd name="T7" fmla="*/ 16 h 16"/>
                  <a:gd name="T8" fmla="*/ 0 w 10"/>
                  <a:gd name="T9" fmla="*/ 0 h 16"/>
                  <a:gd name="T10" fmla="*/ 0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0" y="0"/>
                    </a:moveTo>
                    <a:lnTo>
                      <a:pt x="0" y="0"/>
                    </a:lnTo>
                    <a:lnTo>
                      <a:pt x="10" y="16"/>
                    </a:lnTo>
                    <a:lnTo>
                      <a:pt x="10" y="16"/>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46">
                <a:extLst>
                  <a:ext uri="{FF2B5EF4-FFF2-40B4-BE49-F238E27FC236}">
                    <a16:creationId xmlns:a16="http://schemas.microsoft.com/office/drawing/2014/main" id="{2B20DEA9-DDFE-4BAC-8220-856B65E1D6C8}"/>
                  </a:ext>
                </a:extLst>
              </p:cNvPr>
              <p:cNvSpPr>
                <a:spLocks/>
              </p:cNvSpPr>
              <p:nvPr/>
            </p:nvSpPr>
            <p:spPr bwMode="auto">
              <a:xfrm>
                <a:off x="3884" y="2665"/>
                <a:ext cx="14" cy="18"/>
              </a:xfrm>
              <a:custGeom>
                <a:avLst/>
                <a:gdLst>
                  <a:gd name="T0" fmla="*/ 0 w 14"/>
                  <a:gd name="T1" fmla="*/ 0 h 18"/>
                  <a:gd name="T2" fmla="*/ 0 w 14"/>
                  <a:gd name="T3" fmla="*/ 0 h 18"/>
                  <a:gd name="T4" fmla="*/ 14 w 14"/>
                  <a:gd name="T5" fmla="*/ 18 h 18"/>
                  <a:gd name="T6" fmla="*/ 14 w 14"/>
                  <a:gd name="T7" fmla="*/ 18 h 18"/>
                  <a:gd name="T8" fmla="*/ 8 w 14"/>
                  <a:gd name="T9" fmla="*/ 8 h 18"/>
                  <a:gd name="T10" fmla="*/ 0 w 14"/>
                  <a:gd name="T11" fmla="*/ 0 h 18"/>
                  <a:gd name="T12" fmla="*/ 0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0" y="0"/>
                    </a:moveTo>
                    <a:lnTo>
                      <a:pt x="0" y="0"/>
                    </a:lnTo>
                    <a:lnTo>
                      <a:pt x="14" y="18"/>
                    </a:lnTo>
                    <a:lnTo>
                      <a:pt x="14" y="18"/>
                    </a:lnTo>
                    <a:lnTo>
                      <a:pt x="8" y="8"/>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47">
                <a:extLst>
                  <a:ext uri="{FF2B5EF4-FFF2-40B4-BE49-F238E27FC236}">
                    <a16:creationId xmlns:a16="http://schemas.microsoft.com/office/drawing/2014/main" id="{BEB01CE1-7C19-4C00-8D44-A081DFA90802}"/>
                  </a:ext>
                </a:extLst>
              </p:cNvPr>
              <p:cNvSpPr>
                <a:spLocks/>
              </p:cNvSpPr>
              <p:nvPr/>
            </p:nvSpPr>
            <p:spPr bwMode="auto">
              <a:xfrm>
                <a:off x="3900" y="2639"/>
                <a:ext cx="16" cy="22"/>
              </a:xfrm>
              <a:custGeom>
                <a:avLst/>
                <a:gdLst>
                  <a:gd name="T0" fmla="*/ 0 w 16"/>
                  <a:gd name="T1" fmla="*/ 0 h 22"/>
                  <a:gd name="T2" fmla="*/ 0 w 16"/>
                  <a:gd name="T3" fmla="*/ 0 h 22"/>
                  <a:gd name="T4" fmla="*/ 16 w 16"/>
                  <a:gd name="T5" fmla="*/ 22 h 22"/>
                  <a:gd name="T6" fmla="*/ 16 w 16"/>
                  <a:gd name="T7" fmla="*/ 22 h 22"/>
                  <a:gd name="T8" fmla="*/ 8 w 16"/>
                  <a:gd name="T9" fmla="*/ 10 h 22"/>
                  <a:gd name="T10" fmla="*/ 0 w 16"/>
                  <a:gd name="T11" fmla="*/ 0 h 22"/>
                  <a:gd name="T12" fmla="*/ 0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0" y="0"/>
                    </a:moveTo>
                    <a:lnTo>
                      <a:pt x="0" y="0"/>
                    </a:lnTo>
                    <a:lnTo>
                      <a:pt x="16" y="22"/>
                    </a:lnTo>
                    <a:lnTo>
                      <a:pt x="16" y="22"/>
                    </a:lnTo>
                    <a:lnTo>
                      <a:pt x="8" y="10"/>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Oval 25">
              <a:extLst>
                <a:ext uri="{FF2B5EF4-FFF2-40B4-BE49-F238E27FC236}">
                  <a16:creationId xmlns:a16="http://schemas.microsoft.com/office/drawing/2014/main" id="{A0077ABC-ED88-40D7-AD8F-4278F119E1C7}"/>
                </a:ext>
              </a:extLst>
            </p:cNvPr>
            <p:cNvSpPr/>
            <p:nvPr/>
          </p:nvSpPr>
          <p:spPr>
            <a:xfrm>
              <a:off x="6919863" y="5645895"/>
              <a:ext cx="1705927" cy="206903"/>
            </a:xfrm>
            <a:prstGeom prst="ellipse">
              <a:avLst/>
            </a:prstGeom>
            <a:solidFill>
              <a:schemeClr val="tx1">
                <a:lumMod val="65000"/>
                <a:lumOff val="35000"/>
                <a:alpha val="3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84A02CB-5A38-48A1-9FC2-0FF542261EA8}"/>
              </a:ext>
            </a:extLst>
          </p:cNvPr>
          <p:cNvGrpSpPr/>
          <p:nvPr/>
        </p:nvGrpSpPr>
        <p:grpSpPr>
          <a:xfrm>
            <a:off x="6365082" y="313309"/>
            <a:ext cx="4730421" cy="1990244"/>
            <a:chOff x="6365081" y="745942"/>
            <a:chExt cx="4050243" cy="1679418"/>
          </a:xfrm>
        </p:grpSpPr>
        <p:sp>
          <p:nvSpPr>
            <p:cNvPr id="21" name="Speech Bubble: Rectangle with Corners Rounded 20">
              <a:extLst>
                <a:ext uri="{FF2B5EF4-FFF2-40B4-BE49-F238E27FC236}">
                  <a16:creationId xmlns:a16="http://schemas.microsoft.com/office/drawing/2014/main" id="{A988A036-512A-4FE8-9411-052750E20EFD}"/>
                </a:ext>
              </a:extLst>
            </p:cNvPr>
            <p:cNvSpPr/>
            <p:nvPr/>
          </p:nvSpPr>
          <p:spPr>
            <a:xfrm>
              <a:off x="6365081" y="745942"/>
              <a:ext cx="4050243" cy="1679418"/>
            </a:xfrm>
            <a:prstGeom prst="wedgeRoundRectCallout">
              <a:avLst>
                <a:gd name="adj1" fmla="val -6520"/>
                <a:gd name="adj2" fmla="val 9348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728CB61-B11A-4818-925C-EAEDC517A1EB}"/>
                </a:ext>
              </a:extLst>
            </p:cNvPr>
            <p:cNvSpPr txBox="1"/>
            <p:nvPr/>
          </p:nvSpPr>
          <p:spPr>
            <a:xfrm>
              <a:off x="6537663" y="772291"/>
              <a:ext cx="3668616" cy="1454374"/>
            </a:xfrm>
            <a:prstGeom prst="rect">
              <a:avLst/>
            </a:prstGeom>
            <a:noFill/>
          </p:spPr>
          <p:txBody>
            <a:bodyPr wrap="square" rtlCol="0">
              <a:spAutoFit/>
            </a:bodyPr>
            <a:lstStyle/>
            <a:p>
              <a:pPr algn="ctr"/>
              <a:endParaRPr lang="en-US" sz="1000" b="1" dirty="0">
                <a:solidFill>
                  <a:schemeClr val="bg1"/>
                </a:solidFill>
              </a:endParaRPr>
            </a:p>
            <a:p>
              <a:pPr algn="ctr"/>
              <a:r>
                <a:rPr lang="en-US" sz="3200" b="1" dirty="0">
                  <a:solidFill>
                    <a:schemeClr val="bg1"/>
                  </a:solidFill>
                </a:rPr>
                <a:t>FUNCTIONAL LIMITATIONS &amp; ACCOMMODATIONS</a:t>
              </a:r>
              <a:endParaRPr lang="en-US" sz="3200" dirty="0">
                <a:solidFill>
                  <a:schemeClr val="bg1"/>
                </a:solidFill>
              </a:endParaRPr>
            </a:p>
          </p:txBody>
        </p:sp>
      </p:grpSp>
      <p:pic>
        <p:nvPicPr>
          <p:cNvPr id="75" name="Picture 74" descr="A close up of text on a black background&#10;&#10;Description automatically generated">
            <a:extLst>
              <a:ext uri="{FF2B5EF4-FFF2-40B4-BE49-F238E27FC236}">
                <a16:creationId xmlns:a16="http://schemas.microsoft.com/office/drawing/2014/main" id="{58B472DF-336B-4229-9BDE-87B54FADEA29}"/>
              </a:ext>
            </a:extLst>
          </p:cNvPr>
          <p:cNvPicPr>
            <a:picLocks noChangeAspect="1"/>
          </p:cNvPicPr>
          <p:nvPr/>
        </p:nvPicPr>
        <p:blipFill rotWithShape="1">
          <a:blip r:embed="rId3">
            <a:extLst>
              <a:ext uri="{28A0092B-C50C-407E-A947-70E740481C1C}">
                <a14:useLocalDpi xmlns:a14="http://schemas.microsoft.com/office/drawing/2010/main" val="0"/>
              </a:ext>
            </a:extLst>
          </a:blip>
          <a:srcRect l="-1512"/>
          <a:stretch/>
        </p:blipFill>
        <p:spPr>
          <a:xfrm>
            <a:off x="741278" y="2022322"/>
            <a:ext cx="4469834" cy="2946681"/>
          </a:xfrm>
          <a:prstGeom prst="rect">
            <a:avLst/>
          </a:prstGeom>
        </p:spPr>
      </p:pic>
    </p:spTree>
    <p:extLst>
      <p:ext uri="{BB962C8B-B14F-4D97-AF65-F5344CB8AC3E}">
        <p14:creationId xmlns:p14="http://schemas.microsoft.com/office/powerpoint/2010/main" val="2433917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C1B35A-215B-4861-9344-5F3763944809}"/>
              </a:ext>
            </a:extLst>
          </p:cNvPr>
          <p:cNvSpPr>
            <a:spLocks noGrp="1"/>
          </p:cNvSpPr>
          <p:nvPr>
            <p:ph type="title"/>
          </p:nvPr>
        </p:nvSpPr>
        <p:spPr>
          <a:xfrm>
            <a:off x="5775854" y="534026"/>
            <a:ext cx="6226959" cy="1715187"/>
          </a:xfrm>
        </p:spPr>
        <p:txBody>
          <a:bodyPr>
            <a:noAutofit/>
          </a:bodyPr>
          <a:lstStyle/>
          <a:p>
            <a:r>
              <a:rPr lang="en-US" dirty="0"/>
              <a:t>Neurobiological Skills Impacted When Anxious </a:t>
            </a:r>
          </a:p>
        </p:txBody>
      </p:sp>
      <p:sp>
        <p:nvSpPr>
          <p:cNvPr id="4" name="Content Placeholder 3">
            <a:extLst>
              <a:ext uri="{FF2B5EF4-FFF2-40B4-BE49-F238E27FC236}">
                <a16:creationId xmlns:a16="http://schemas.microsoft.com/office/drawing/2014/main" id="{23A0461E-5D4A-4CB5-A50A-3FD42206EF7C}"/>
              </a:ext>
            </a:extLst>
          </p:cNvPr>
          <p:cNvSpPr>
            <a:spLocks noGrp="1"/>
          </p:cNvSpPr>
          <p:nvPr>
            <p:ph idx="1"/>
          </p:nvPr>
        </p:nvSpPr>
        <p:spPr>
          <a:xfrm>
            <a:off x="5775855" y="2249214"/>
            <a:ext cx="5749160" cy="4107136"/>
          </a:xfrm>
        </p:spPr>
        <p:txBody>
          <a:bodyPr>
            <a:normAutofit/>
          </a:bodyPr>
          <a:lstStyle/>
          <a:p>
            <a:r>
              <a:rPr lang="en-US" dirty="0"/>
              <a:t>When anxiety goes up, 5 neurobiological skills go down!</a:t>
            </a:r>
          </a:p>
          <a:p>
            <a:pPr marL="914400" lvl="1" indent="-457200">
              <a:buFont typeface="+mj-lt"/>
              <a:buAutoNum type="arabicPeriod"/>
            </a:pPr>
            <a:r>
              <a:rPr lang="en-US" dirty="0"/>
              <a:t>Self-regulation</a:t>
            </a:r>
          </a:p>
          <a:p>
            <a:pPr marL="914400" lvl="1" indent="-457200">
              <a:buFont typeface="+mj-lt"/>
              <a:buAutoNum type="arabicPeriod"/>
            </a:pPr>
            <a:r>
              <a:rPr lang="en-US" dirty="0"/>
              <a:t>Executive functioning</a:t>
            </a:r>
          </a:p>
          <a:p>
            <a:pPr marL="914400" lvl="1" indent="-457200">
              <a:buFont typeface="+mj-lt"/>
              <a:buAutoNum type="arabicPeriod"/>
            </a:pPr>
            <a:r>
              <a:rPr lang="en-US" dirty="0"/>
              <a:t>Flexible thinking</a:t>
            </a:r>
          </a:p>
          <a:p>
            <a:pPr marL="914400" lvl="1" indent="-457200">
              <a:buFont typeface="+mj-lt"/>
              <a:buAutoNum type="arabicPeriod"/>
            </a:pPr>
            <a:r>
              <a:rPr lang="en-US" dirty="0"/>
              <a:t>Accurate thinking</a:t>
            </a:r>
          </a:p>
          <a:p>
            <a:pPr marL="914400" lvl="1" indent="-457200">
              <a:buFont typeface="+mj-lt"/>
              <a:buAutoNum type="arabicPeriod"/>
            </a:pPr>
            <a:r>
              <a:rPr lang="en-US" dirty="0"/>
              <a:t>Social skills (perspective taking)</a:t>
            </a:r>
          </a:p>
        </p:txBody>
      </p:sp>
      <p:sp>
        <p:nvSpPr>
          <p:cNvPr id="2" name="Slide Number Placeholder 1">
            <a:extLst>
              <a:ext uri="{FF2B5EF4-FFF2-40B4-BE49-F238E27FC236}">
                <a16:creationId xmlns:a16="http://schemas.microsoft.com/office/drawing/2014/main" id="{D5ACF40D-E069-46B7-A9B4-DBFACC5BE5D8}"/>
              </a:ext>
            </a:extLst>
          </p:cNvPr>
          <p:cNvSpPr>
            <a:spLocks noGrp="1"/>
          </p:cNvSpPr>
          <p:nvPr>
            <p:ph type="sldNum" sz="quarter" idx="12"/>
          </p:nvPr>
        </p:nvSpPr>
        <p:spPr/>
        <p:txBody>
          <a:bodyPr/>
          <a:lstStyle/>
          <a:p>
            <a:fld id="{DC71AD46-028B-42E9-AB59-3AEBC8FC7C90}" type="slidenum">
              <a:rPr lang="en-US" smtClean="0"/>
              <a:t>14</a:t>
            </a:fld>
            <a:endParaRPr lang="en-US"/>
          </a:p>
        </p:txBody>
      </p:sp>
      <p:pic>
        <p:nvPicPr>
          <p:cNvPr id="8" name="Picture 7" descr="A person with long hair&#10;&#10;Description automatically generated with low confidence">
            <a:extLst>
              <a:ext uri="{FF2B5EF4-FFF2-40B4-BE49-F238E27FC236}">
                <a16:creationId xmlns:a16="http://schemas.microsoft.com/office/drawing/2014/main" id="{FCA0F17B-4FD4-4044-9363-D7D3D923F585}"/>
              </a:ext>
            </a:extLst>
          </p:cNvPr>
          <p:cNvPicPr>
            <a:picLocks noChangeAspect="1"/>
          </p:cNvPicPr>
          <p:nvPr/>
        </p:nvPicPr>
        <p:blipFill rotWithShape="1">
          <a:blip r:embed="rId3">
            <a:extLst>
              <a:ext uri="{28A0092B-C50C-407E-A947-70E740481C1C}">
                <a14:useLocalDpi xmlns:a14="http://schemas.microsoft.com/office/drawing/2010/main" val="0"/>
              </a:ext>
            </a:extLst>
          </a:blip>
          <a:srcRect l="11057" r="10879"/>
          <a:stretch/>
        </p:blipFill>
        <p:spPr>
          <a:xfrm>
            <a:off x="830317" y="708298"/>
            <a:ext cx="4582511" cy="3081830"/>
          </a:xfrm>
          <a:prstGeom prst="rect">
            <a:avLst/>
          </a:prstGeom>
        </p:spPr>
      </p:pic>
      <p:pic>
        <p:nvPicPr>
          <p:cNvPr id="11" name="Picture 10">
            <a:extLst>
              <a:ext uri="{FF2B5EF4-FFF2-40B4-BE49-F238E27FC236}">
                <a16:creationId xmlns:a16="http://schemas.microsoft.com/office/drawing/2014/main" id="{A0ECEBCE-2013-41FF-835E-9784ABCD0570}"/>
              </a:ext>
            </a:extLst>
          </p:cNvPr>
          <p:cNvPicPr>
            <a:picLocks noChangeAspect="1"/>
          </p:cNvPicPr>
          <p:nvPr/>
        </p:nvPicPr>
        <p:blipFill>
          <a:blip r:embed="rId4"/>
          <a:stretch>
            <a:fillRect/>
          </a:stretch>
        </p:blipFill>
        <p:spPr>
          <a:xfrm>
            <a:off x="1313793" y="4449926"/>
            <a:ext cx="3258207" cy="767857"/>
          </a:xfrm>
          <a:prstGeom prst="rect">
            <a:avLst/>
          </a:prstGeom>
        </p:spPr>
      </p:pic>
    </p:spTree>
    <p:extLst>
      <p:ext uri="{BB962C8B-B14F-4D97-AF65-F5344CB8AC3E}">
        <p14:creationId xmlns:p14="http://schemas.microsoft.com/office/powerpoint/2010/main" val="3456166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52">
            <a:extLst>
              <a:ext uri="{FF2B5EF4-FFF2-40B4-BE49-F238E27FC236}">
                <a16:creationId xmlns:a16="http://schemas.microsoft.com/office/drawing/2014/main" id="{DED7434F-C34F-4E38-BACE-E8C9CEC136F2}"/>
              </a:ext>
            </a:extLst>
          </p:cNvPr>
          <p:cNvSpPr>
            <a:spLocks noChangeArrowheads="1"/>
          </p:cNvSpPr>
          <p:nvPr/>
        </p:nvSpPr>
        <p:spPr bwMode="auto">
          <a:xfrm>
            <a:off x="1924124" y="2000591"/>
            <a:ext cx="2144104" cy="1825625"/>
          </a:xfrm>
          <a:prstGeom prst="rect">
            <a:avLst/>
          </a:prstGeom>
          <a:solidFill>
            <a:schemeClr val="bg1">
              <a:lumMod val="65000"/>
            </a:schemeClr>
          </a:solidFill>
          <a:ln>
            <a:noFill/>
          </a:ln>
        </p:spPr>
        <p:txBody>
          <a:bodyPr vert="horz" wrap="square" lIns="91440" tIns="45720" rIns="91440" bIns="45720" numCol="1" anchor="t" anchorCtr="0" compatLnSpc="1">
            <a:prstTxWarp prst="textNoShape">
              <a:avLst/>
            </a:prstTxWarp>
            <a:normAutofit/>
          </a:bodyPr>
          <a:lstStyle/>
          <a:p>
            <a:endParaRPr lang="en-US" dirty="0">
              <a:solidFill>
                <a:schemeClr val="bg1">
                  <a:lumMod val="65000"/>
                </a:schemeClr>
              </a:solidFill>
            </a:endParaRPr>
          </a:p>
        </p:txBody>
      </p:sp>
      <p:sp>
        <p:nvSpPr>
          <p:cNvPr id="2" name="Title 1">
            <a:extLst>
              <a:ext uri="{FF2B5EF4-FFF2-40B4-BE49-F238E27FC236}">
                <a16:creationId xmlns:a16="http://schemas.microsoft.com/office/drawing/2014/main" id="{ABF8F3DC-F272-4DED-A4EB-C3C6C7CC469F}"/>
              </a:ext>
            </a:extLst>
          </p:cNvPr>
          <p:cNvSpPr>
            <a:spLocks noGrp="1"/>
          </p:cNvSpPr>
          <p:nvPr>
            <p:ph type="title"/>
          </p:nvPr>
        </p:nvSpPr>
        <p:spPr/>
        <p:txBody>
          <a:bodyPr>
            <a:normAutofit/>
          </a:bodyPr>
          <a:lstStyle/>
          <a:p>
            <a:r>
              <a:rPr lang="en-US" dirty="0"/>
              <a:t>Anxiety-related Functional Limitations</a:t>
            </a:r>
          </a:p>
        </p:txBody>
      </p:sp>
      <p:sp>
        <p:nvSpPr>
          <p:cNvPr id="4" name="Slide Number Placeholder 3">
            <a:extLst>
              <a:ext uri="{FF2B5EF4-FFF2-40B4-BE49-F238E27FC236}">
                <a16:creationId xmlns:a16="http://schemas.microsoft.com/office/drawing/2014/main" id="{6967861D-0733-46BA-99B0-1A1926DAC93E}"/>
              </a:ext>
            </a:extLst>
          </p:cNvPr>
          <p:cNvSpPr>
            <a:spLocks noGrp="1"/>
          </p:cNvSpPr>
          <p:nvPr>
            <p:ph type="sldNum" sz="quarter" idx="12"/>
          </p:nvPr>
        </p:nvSpPr>
        <p:spPr/>
        <p:txBody>
          <a:bodyPr/>
          <a:lstStyle/>
          <a:p>
            <a:fld id="{DC71AD46-028B-42E9-AB59-3AEBC8FC7C90}" type="slidenum">
              <a:rPr lang="en-US" smtClean="0"/>
              <a:pPr/>
              <a:t>15</a:t>
            </a:fld>
            <a:endParaRPr lang="en-US" dirty="0"/>
          </a:p>
        </p:txBody>
      </p:sp>
      <p:sp>
        <p:nvSpPr>
          <p:cNvPr id="7" name="Freeform 49">
            <a:extLst>
              <a:ext uri="{FF2B5EF4-FFF2-40B4-BE49-F238E27FC236}">
                <a16:creationId xmlns:a16="http://schemas.microsoft.com/office/drawing/2014/main" id="{EAB08A42-CA0D-4511-86E7-7565081173E6}"/>
              </a:ext>
            </a:extLst>
          </p:cNvPr>
          <p:cNvSpPr>
            <a:spLocks/>
          </p:cNvSpPr>
          <p:nvPr/>
        </p:nvSpPr>
        <p:spPr bwMode="auto">
          <a:xfrm>
            <a:off x="1911425" y="2721109"/>
            <a:ext cx="1268556" cy="3147448"/>
          </a:xfrm>
          <a:custGeom>
            <a:avLst/>
            <a:gdLst>
              <a:gd name="T0" fmla="*/ 879 w 879"/>
              <a:gd name="T1" fmla="*/ 0 h 2399"/>
              <a:gd name="T2" fmla="*/ 774 w 879"/>
              <a:gd name="T3" fmla="*/ 0 h 2399"/>
              <a:gd name="T4" fmla="*/ 0 w 879"/>
              <a:gd name="T5" fmla="*/ 2399 h 2399"/>
              <a:gd name="T6" fmla="*/ 111 w 879"/>
              <a:gd name="T7" fmla="*/ 2399 h 2399"/>
              <a:gd name="T8" fmla="*/ 879 w 879"/>
              <a:gd name="T9" fmla="*/ 0 h 2399"/>
            </a:gdLst>
            <a:ahLst/>
            <a:cxnLst>
              <a:cxn ang="0">
                <a:pos x="T0" y="T1"/>
              </a:cxn>
              <a:cxn ang="0">
                <a:pos x="T2" y="T3"/>
              </a:cxn>
              <a:cxn ang="0">
                <a:pos x="T4" y="T5"/>
              </a:cxn>
              <a:cxn ang="0">
                <a:pos x="T6" y="T7"/>
              </a:cxn>
              <a:cxn ang="0">
                <a:pos x="T8" y="T9"/>
              </a:cxn>
            </a:cxnLst>
            <a:rect l="0" t="0" r="r" b="b"/>
            <a:pathLst>
              <a:path w="879" h="2399">
                <a:moveTo>
                  <a:pt x="879" y="0"/>
                </a:moveTo>
                <a:lnTo>
                  <a:pt x="774" y="0"/>
                </a:lnTo>
                <a:lnTo>
                  <a:pt x="0" y="2399"/>
                </a:lnTo>
                <a:lnTo>
                  <a:pt x="111" y="2399"/>
                </a:lnTo>
                <a:lnTo>
                  <a:pt x="879"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 name="Freeform 50">
            <a:extLst>
              <a:ext uri="{FF2B5EF4-FFF2-40B4-BE49-F238E27FC236}">
                <a16:creationId xmlns:a16="http://schemas.microsoft.com/office/drawing/2014/main" id="{B0D8141E-3602-41BA-A211-8427C656E616}"/>
              </a:ext>
            </a:extLst>
          </p:cNvPr>
          <p:cNvSpPr>
            <a:spLocks/>
          </p:cNvSpPr>
          <p:nvPr/>
        </p:nvSpPr>
        <p:spPr bwMode="auto">
          <a:xfrm>
            <a:off x="2887737" y="2721109"/>
            <a:ext cx="1268556" cy="3147448"/>
          </a:xfrm>
          <a:custGeom>
            <a:avLst/>
            <a:gdLst>
              <a:gd name="T0" fmla="*/ 0 w 879"/>
              <a:gd name="T1" fmla="*/ 0 h 2399"/>
              <a:gd name="T2" fmla="*/ 110 w 879"/>
              <a:gd name="T3" fmla="*/ 0 h 2399"/>
              <a:gd name="T4" fmla="*/ 879 w 879"/>
              <a:gd name="T5" fmla="*/ 2399 h 2399"/>
              <a:gd name="T6" fmla="*/ 768 w 879"/>
              <a:gd name="T7" fmla="*/ 2399 h 2399"/>
              <a:gd name="T8" fmla="*/ 0 w 879"/>
              <a:gd name="T9" fmla="*/ 0 h 2399"/>
            </a:gdLst>
            <a:ahLst/>
            <a:cxnLst>
              <a:cxn ang="0">
                <a:pos x="T0" y="T1"/>
              </a:cxn>
              <a:cxn ang="0">
                <a:pos x="T2" y="T3"/>
              </a:cxn>
              <a:cxn ang="0">
                <a:pos x="T4" y="T5"/>
              </a:cxn>
              <a:cxn ang="0">
                <a:pos x="T6" y="T7"/>
              </a:cxn>
              <a:cxn ang="0">
                <a:pos x="T8" y="T9"/>
              </a:cxn>
            </a:cxnLst>
            <a:rect l="0" t="0" r="r" b="b"/>
            <a:pathLst>
              <a:path w="879" h="2399">
                <a:moveTo>
                  <a:pt x="0" y="0"/>
                </a:moveTo>
                <a:lnTo>
                  <a:pt x="110" y="0"/>
                </a:lnTo>
                <a:lnTo>
                  <a:pt x="879" y="2399"/>
                </a:lnTo>
                <a:lnTo>
                  <a:pt x="768" y="2399"/>
                </a:lnTo>
                <a:lnTo>
                  <a:pt x="0" y="0"/>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10" name="Rectangle 52">
            <a:extLst>
              <a:ext uri="{FF2B5EF4-FFF2-40B4-BE49-F238E27FC236}">
                <a16:creationId xmlns:a16="http://schemas.microsoft.com/office/drawing/2014/main" id="{25C2E2CE-8A6A-4AF7-BA8B-1AB8CF7A8C2C}"/>
              </a:ext>
            </a:extLst>
          </p:cNvPr>
          <p:cNvSpPr>
            <a:spLocks noChangeArrowheads="1"/>
          </p:cNvSpPr>
          <p:nvPr/>
        </p:nvSpPr>
        <p:spPr bwMode="auto">
          <a:xfrm>
            <a:off x="2035175" y="2147739"/>
            <a:ext cx="1981200" cy="1673225"/>
          </a:xfrm>
          <a:prstGeom prst="rect">
            <a:avLst/>
          </a:prstGeom>
          <a:solidFill>
            <a:srgbClr val="E6E7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85750" indent="-285750">
              <a:buFont typeface="Wingdings" panose="05000000000000000000" pitchFamily="2" charset="2"/>
              <a:buChar char="§"/>
            </a:pPr>
            <a:r>
              <a:rPr lang="en-US" dirty="0"/>
              <a:t>Physical</a:t>
            </a:r>
          </a:p>
          <a:p>
            <a:pPr marL="285750" indent="-285750">
              <a:buFont typeface="Wingdings" panose="05000000000000000000" pitchFamily="2" charset="2"/>
              <a:buChar char="§"/>
            </a:pPr>
            <a:r>
              <a:rPr lang="en-US" dirty="0"/>
              <a:t>Emotional</a:t>
            </a:r>
          </a:p>
          <a:p>
            <a:pPr marL="285750" indent="-285750">
              <a:buFont typeface="Wingdings" panose="05000000000000000000" pitchFamily="2" charset="2"/>
              <a:buChar char="§"/>
            </a:pPr>
            <a:r>
              <a:rPr lang="en-US" dirty="0"/>
              <a:t>Behavioral</a:t>
            </a:r>
          </a:p>
          <a:p>
            <a:pPr marL="285750" indent="-285750">
              <a:buFont typeface="Wingdings" panose="05000000000000000000" pitchFamily="2" charset="2"/>
              <a:buChar char="§"/>
            </a:pPr>
            <a:r>
              <a:rPr lang="en-US" dirty="0"/>
              <a:t>Learning-related</a:t>
            </a:r>
          </a:p>
          <a:p>
            <a:pPr marL="285750" indent="-285750">
              <a:buFont typeface="Wingdings" panose="05000000000000000000" pitchFamily="2" charset="2"/>
              <a:buChar char="§"/>
            </a:pPr>
            <a:endParaRPr lang="en-US" dirty="0"/>
          </a:p>
        </p:txBody>
      </p:sp>
      <p:sp>
        <p:nvSpPr>
          <p:cNvPr id="11" name="Rectangle 53">
            <a:extLst>
              <a:ext uri="{FF2B5EF4-FFF2-40B4-BE49-F238E27FC236}">
                <a16:creationId xmlns:a16="http://schemas.microsoft.com/office/drawing/2014/main" id="{3298DB64-723B-434E-9357-C96C123AB531}"/>
              </a:ext>
            </a:extLst>
          </p:cNvPr>
          <p:cNvSpPr>
            <a:spLocks noChangeArrowheads="1"/>
          </p:cNvSpPr>
          <p:nvPr/>
        </p:nvSpPr>
        <p:spPr bwMode="auto">
          <a:xfrm>
            <a:off x="1935309" y="3820964"/>
            <a:ext cx="2225675" cy="49212"/>
          </a:xfrm>
          <a:prstGeom prst="rect">
            <a:avLst/>
          </a:prstGeom>
          <a:solidFill>
            <a:srgbClr val="231F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4" name="Freeform 86">
            <a:extLst>
              <a:ext uri="{FF2B5EF4-FFF2-40B4-BE49-F238E27FC236}">
                <a16:creationId xmlns:a16="http://schemas.microsoft.com/office/drawing/2014/main" id="{037688F2-B84E-41AB-BFC8-840EE1FF0677}"/>
              </a:ext>
            </a:extLst>
          </p:cNvPr>
          <p:cNvSpPr>
            <a:spLocks/>
          </p:cNvSpPr>
          <p:nvPr/>
        </p:nvSpPr>
        <p:spPr bwMode="auto">
          <a:xfrm>
            <a:off x="1925784" y="1771502"/>
            <a:ext cx="2303462" cy="328612"/>
          </a:xfrm>
          <a:custGeom>
            <a:avLst/>
            <a:gdLst>
              <a:gd name="T0" fmla="*/ 216 w 236"/>
              <a:gd name="T1" fmla="*/ 34 h 34"/>
              <a:gd name="T2" fmla="*/ 225 w 236"/>
              <a:gd name="T3" fmla="*/ 0 h 34"/>
              <a:gd name="T4" fmla="*/ 14 w 236"/>
              <a:gd name="T5" fmla="*/ 12 h 34"/>
              <a:gd name="T6" fmla="*/ 13 w 236"/>
              <a:gd name="T7" fmla="*/ 34 h 34"/>
              <a:gd name="T8" fmla="*/ 216 w 236"/>
              <a:gd name="T9" fmla="*/ 34 h 34"/>
            </a:gdLst>
            <a:ahLst/>
            <a:cxnLst>
              <a:cxn ang="0">
                <a:pos x="T0" y="T1"/>
              </a:cxn>
              <a:cxn ang="0">
                <a:pos x="T2" y="T3"/>
              </a:cxn>
              <a:cxn ang="0">
                <a:pos x="T4" y="T5"/>
              </a:cxn>
              <a:cxn ang="0">
                <a:pos x="T6" y="T7"/>
              </a:cxn>
              <a:cxn ang="0">
                <a:pos x="T8" y="T9"/>
              </a:cxn>
            </a:cxnLst>
            <a:rect l="0" t="0" r="r" b="b"/>
            <a:pathLst>
              <a:path w="236" h="34">
                <a:moveTo>
                  <a:pt x="216" y="34"/>
                </a:moveTo>
                <a:cubicBezTo>
                  <a:pt x="216" y="34"/>
                  <a:pt x="236" y="22"/>
                  <a:pt x="225" y="0"/>
                </a:cubicBezTo>
                <a:cubicBezTo>
                  <a:pt x="14" y="12"/>
                  <a:pt x="14" y="12"/>
                  <a:pt x="14" y="12"/>
                </a:cubicBezTo>
                <a:cubicBezTo>
                  <a:pt x="14" y="12"/>
                  <a:pt x="0" y="22"/>
                  <a:pt x="13" y="34"/>
                </a:cubicBezTo>
                <a:lnTo>
                  <a:pt x="216" y="34"/>
                </a:lnTo>
                <a:close/>
              </a:path>
            </a:pathLst>
          </a:custGeom>
          <a:solidFill>
            <a:srgbClr val="F1F2F2"/>
          </a:solidFill>
          <a:ln w="9525">
            <a:solidFill>
              <a:srgbClr val="000000"/>
            </a:solidFill>
            <a:round/>
            <a:headEnd/>
            <a:tailEnd/>
          </a:ln>
        </p:spPr>
        <p:txBody>
          <a:bodyPr vert="horz" wrap="square" lIns="91440" tIns="45720" rIns="91440" bIns="45720" numCol="1" anchor="t" anchorCtr="0" compatLnSpc="1">
            <a:prstTxWarp prst="textNoShape">
              <a:avLst/>
            </a:prstTxWarp>
            <a:normAutofit fontScale="92500" lnSpcReduction="10000"/>
          </a:bodyPr>
          <a:lstStyle/>
          <a:p>
            <a:endParaRPr lang="en-US"/>
          </a:p>
        </p:txBody>
      </p:sp>
      <p:grpSp>
        <p:nvGrpSpPr>
          <p:cNvPr id="45" name="Group 44">
            <a:extLst>
              <a:ext uri="{FF2B5EF4-FFF2-40B4-BE49-F238E27FC236}">
                <a16:creationId xmlns:a16="http://schemas.microsoft.com/office/drawing/2014/main" id="{F40F2677-23A7-4CA8-83FF-7C9159215EC9}"/>
              </a:ext>
            </a:extLst>
          </p:cNvPr>
          <p:cNvGrpSpPr/>
          <p:nvPr/>
        </p:nvGrpSpPr>
        <p:grpSpPr>
          <a:xfrm>
            <a:off x="472169" y="2129973"/>
            <a:ext cx="1760539" cy="3744913"/>
            <a:chOff x="2916238" y="1808163"/>
            <a:chExt cx="1760538" cy="3744913"/>
          </a:xfrm>
        </p:grpSpPr>
        <p:sp>
          <p:nvSpPr>
            <p:cNvPr id="46" name="Freeform 6">
              <a:extLst>
                <a:ext uri="{FF2B5EF4-FFF2-40B4-BE49-F238E27FC236}">
                  <a16:creationId xmlns:a16="http://schemas.microsoft.com/office/drawing/2014/main" id="{CEC1615B-8773-4A01-89D8-102A17553B33}"/>
                </a:ext>
              </a:extLst>
            </p:cNvPr>
            <p:cNvSpPr>
              <a:spLocks/>
            </p:cNvSpPr>
            <p:nvPr/>
          </p:nvSpPr>
          <p:spPr bwMode="auto">
            <a:xfrm>
              <a:off x="3206750" y="4400551"/>
              <a:ext cx="214313" cy="1082675"/>
            </a:xfrm>
            <a:custGeom>
              <a:avLst/>
              <a:gdLst>
                <a:gd name="T0" fmla="*/ 108 w 135"/>
                <a:gd name="T1" fmla="*/ 682 h 682"/>
                <a:gd name="T2" fmla="*/ 27 w 135"/>
                <a:gd name="T3" fmla="*/ 682 h 682"/>
                <a:gd name="T4" fmla="*/ 0 w 135"/>
                <a:gd name="T5" fmla="*/ 0 h 682"/>
                <a:gd name="T6" fmla="*/ 135 w 135"/>
                <a:gd name="T7" fmla="*/ 0 h 682"/>
                <a:gd name="T8" fmla="*/ 108 w 135"/>
                <a:gd name="T9" fmla="*/ 682 h 682"/>
              </a:gdLst>
              <a:ahLst/>
              <a:cxnLst>
                <a:cxn ang="0">
                  <a:pos x="T0" y="T1"/>
                </a:cxn>
                <a:cxn ang="0">
                  <a:pos x="T2" y="T3"/>
                </a:cxn>
                <a:cxn ang="0">
                  <a:pos x="T4" y="T5"/>
                </a:cxn>
                <a:cxn ang="0">
                  <a:pos x="T6" y="T7"/>
                </a:cxn>
                <a:cxn ang="0">
                  <a:pos x="T8" y="T9"/>
                </a:cxn>
              </a:cxnLst>
              <a:rect l="0" t="0" r="r" b="b"/>
              <a:pathLst>
                <a:path w="135" h="682">
                  <a:moveTo>
                    <a:pt x="108" y="682"/>
                  </a:moveTo>
                  <a:lnTo>
                    <a:pt x="27" y="682"/>
                  </a:lnTo>
                  <a:lnTo>
                    <a:pt x="0" y="0"/>
                  </a:lnTo>
                  <a:lnTo>
                    <a:pt x="135" y="0"/>
                  </a:lnTo>
                  <a:lnTo>
                    <a:pt x="108" y="682"/>
                  </a:ln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47" name="Freeform 7">
              <a:extLst>
                <a:ext uri="{FF2B5EF4-FFF2-40B4-BE49-F238E27FC236}">
                  <a16:creationId xmlns:a16="http://schemas.microsoft.com/office/drawing/2014/main" id="{90A5B434-CBF0-42B1-9074-9CD7F5AD332C}"/>
                </a:ext>
              </a:extLst>
            </p:cNvPr>
            <p:cNvSpPr>
              <a:spLocks/>
            </p:cNvSpPr>
            <p:nvPr/>
          </p:nvSpPr>
          <p:spPr bwMode="auto">
            <a:xfrm>
              <a:off x="3206750" y="4400551"/>
              <a:ext cx="214313" cy="107950"/>
            </a:xfrm>
            <a:custGeom>
              <a:avLst/>
              <a:gdLst>
                <a:gd name="T0" fmla="*/ 0 w 135"/>
                <a:gd name="T1" fmla="*/ 17 h 68"/>
                <a:gd name="T2" fmla="*/ 133 w 135"/>
                <a:gd name="T3" fmla="*/ 68 h 68"/>
                <a:gd name="T4" fmla="*/ 135 w 135"/>
                <a:gd name="T5" fmla="*/ 0 h 68"/>
                <a:gd name="T6" fmla="*/ 0 w 135"/>
                <a:gd name="T7" fmla="*/ 0 h 68"/>
                <a:gd name="T8" fmla="*/ 0 w 135"/>
                <a:gd name="T9" fmla="*/ 17 h 68"/>
              </a:gdLst>
              <a:ahLst/>
              <a:cxnLst>
                <a:cxn ang="0">
                  <a:pos x="T0" y="T1"/>
                </a:cxn>
                <a:cxn ang="0">
                  <a:pos x="T2" y="T3"/>
                </a:cxn>
                <a:cxn ang="0">
                  <a:pos x="T4" y="T5"/>
                </a:cxn>
                <a:cxn ang="0">
                  <a:pos x="T6" y="T7"/>
                </a:cxn>
                <a:cxn ang="0">
                  <a:pos x="T8" y="T9"/>
                </a:cxn>
              </a:cxnLst>
              <a:rect l="0" t="0" r="r" b="b"/>
              <a:pathLst>
                <a:path w="135" h="68">
                  <a:moveTo>
                    <a:pt x="0" y="17"/>
                  </a:moveTo>
                  <a:lnTo>
                    <a:pt x="133" y="68"/>
                  </a:lnTo>
                  <a:lnTo>
                    <a:pt x="135" y="0"/>
                  </a:lnTo>
                  <a:lnTo>
                    <a:pt x="0" y="0"/>
                  </a:lnTo>
                  <a:lnTo>
                    <a:pt x="0" y="17"/>
                  </a:lnTo>
                  <a:close/>
                </a:path>
              </a:pathLst>
            </a:custGeom>
            <a:solidFill>
              <a:srgbClr val="CBA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8" name="Freeform 8">
              <a:extLst>
                <a:ext uri="{FF2B5EF4-FFF2-40B4-BE49-F238E27FC236}">
                  <a16:creationId xmlns:a16="http://schemas.microsoft.com/office/drawing/2014/main" id="{AE65DA19-51AC-4D55-B715-548087E7285E}"/>
                </a:ext>
              </a:extLst>
            </p:cNvPr>
            <p:cNvSpPr>
              <a:spLocks/>
            </p:cNvSpPr>
            <p:nvPr/>
          </p:nvSpPr>
          <p:spPr bwMode="auto">
            <a:xfrm>
              <a:off x="3232150" y="5364163"/>
              <a:ext cx="166688" cy="188913"/>
            </a:xfrm>
            <a:custGeom>
              <a:avLst/>
              <a:gdLst>
                <a:gd name="T0" fmla="*/ 57 w 63"/>
                <a:gd name="T1" fmla="*/ 0 h 71"/>
                <a:gd name="T2" fmla="*/ 31 w 63"/>
                <a:gd name="T3" fmla="*/ 34 h 71"/>
                <a:gd name="T4" fmla="*/ 6 w 63"/>
                <a:gd name="T5" fmla="*/ 0 h 71"/>
                <a:gd name="T6" fmla="*/ 0 w 63"/>
                <a:gd name="T7" fmla="*/ 33 h 71"/>
                <a:gd name="T8" fmla="*/ 31 w 63"/>
                <a:gd name="T9" fmla="*/ 71 h 71"/>
                <a:gd name="T10" fmla="*/ 63 w 63"/>
                <a:gd name="T11" fmla="*/ 33 h 71"/>
                <a:gd name="T12" fmla="*/ 57 w 63"/>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3" h="71">
                  <a:moveTo>
                    <a:pt x="57" y="0"/>
                  </a:moveTo>
                  <a:cubicBezTo>
                    <a:pt x="57" y="0"/>
                    <a:pt x="51" y="34"/>
                    <a:pt x="31" y="34"/>
                  </a:cubicBezTo>
                  <a:cubicBezTo>
                    <a:pt x="11" y="34"/>
                    <a:pt x="6" y="0"/>
                    <a:pt x="6" y="0"/>
                  </a:cubicBezTo>
                  <a:cubicBezTo>
                    <a:pt x="6" y="0"/>
                    <a:pt x="0" y="20"/>
                    <a:pt x="0" y="33"/>
                  </a:cubicBezTo>
                  <a:cubicBezTo>
                    <a:pt x="0" y="57"/>
                    <a:pt x="10" y="71"/>
                    <a:pt x="31" y="71"/>
                  </a:cubicBezTo>
                  <a:cubicBezTo>
                    <a:pt x="53" y="71"/>
                    <a:pt x="63" y="57"/>
                    <a:pt x="63" y="33"/>
                  </a:cubicBezTo>
                  <a:cubicBezTo>
                    <a:pt x="63" y="20"/>
                    <a:pt x="57" y="0"/>
                    <a:pt x="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49" name="Freeform 9">
              <a:extLst>
                <a:ext uri="{FF2B5EF4-FFF2-40B4-BE49-F238E27FC236}">
                  <a16:creationId xmlns:a16="http://schemas.microsoft.com/office/drawing/2014/main" id="{7154492F-CF4B-404A-9A0D-3B1D8C5F221B}"/>
                </a:ext>
              </a:extLst>
            </p:cNvPr>
            <p:cNvSpPr>
              <a:spLocks/>
            </p:cNvSpPr>
            <p:nvPr/>
          </p:nvSpPr>
          <p:spPr bwMode="auto">
            <a:xfrm>
              <a:off x="3455988" y="4400551"/>
              <a:ext cx="212725" cy="1082675"/>
            </a:xfrm>
            <a:custGeom>
              <a:avLst/>
              <a:gdLst>
                <a:gd name="T0" fmla="*/ 27 w 134"/>
                <a:gd name="T1" fmla="*/ 682 h 682"/>
                <a:gd name="T2" fmla="*/ 107 w 134"/>
                <a:gd name="T3" fmla="*/ 682 h 682"/>
                <a:gd name="T4" fmla="*/ 134 w 134"/>
                <a:gd name="T5" fmla="*/ 0 h 682"/>
                <a:gd name="T6" fmla="*/ 0 w 134"/>
                <a:gd name="T7" fmla="*/ 0 h 682"/>
                <a:gd name="T8" fmla="*/ 27 w 134"/>
                <a:gd name="T9" fmla="*/ 682 h 682"/>
              </a:gdLst>
              <a:ahLst/>
              <a:cxnLst>
                <a:cxn ang="0">
                  <a:pos x="T0" y="T1"/>
                </a:cxn>
                <a:cxn ang="0">
                  <a:pos x="T2" y="T3"/>
                </a:cxn>
                <a:cxn ang="0">
                  <a:pos x="T4" y="T5"/>
                </a:cxn>
                <a:cxn ang="0">
                  <a:pos x="T6" y="T7"/>
                </a:cxn>
                <a:cxn ang="0">
                  <a:pos x="T8" y="T9"/>
                </a:cxn>
              </a:cxnLst>
              <a:rect l="0" t="0" r="r" b="b"/>
              <a:pathLst>
                <a:path w="134" h="682">
                  <a:moveTo>
                    <a:pt x="27" y="682"/>
                  </a:moveTo>
                  <a:lnTo>
                    <a:pt x="107" y="682"/>
                  </a:lnTo>
                  <a:lnTo>
                    <a:pt x="134" y="0"/>
                  </a:lnTo>
                  <a:lnTo>
                    <a:pt x="0" y="0"/>
                  </a:lnTo>
                  <a:lnTo>
                    <a:pt x="27" y="682"/>
                  </a:ln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0" name="Freeform 10">
              <a:extLst>
                <a:ext uri="{FF2B5EF4-FFF2-40B4-BE49-F238E27FC236}">
                  <a16:creationId xmlns:a16="http://schemas.microsoft.com/office/drawing/2014/main" id="{6008720D-BF18-457C-BC26-A2A904E59BD1}"/>
                </a:ext>
              </a:extLst>
            </p:cNvPr>
            <p:cNvSpPr>
              <a:spLocks/>
            </p:cNvSpPr>
            <p:nvPr/>
          </p:nvSpPr>
          <p:spPr bwMode="auto">
            <a:xfrm>
              <a:off x="3455988" y="4400551"/>
              <a:ext cx="212725" cy="106363"/>
            </a:xfrm>
            <a:custGeom>
              <a:avLst/>
              <a:gdLst>
                <a:gd name="T0" fmla="*/ 131 w 134"/>
                <a:gd name="T1" fmla="*/ 67 h 67"/>
                <a:gd name="T2" fmla="*/ 0 w 134"/>
                <a:gd name="T3" fmla="*/ 17 h 67"/>
                <a:gd name="T4" fmla="*/ 0 w 134"/>
                <a:gd name="T5" fmla="*/ 0 h 67"/>
                <a:gd name="T6" fmla="*/ 134 w 134"/>
                <a:gd name="T7" fmla="*/ 0 h 67"/>
                <a:gd name="T8" fmla="*/ 131 w 134"/>
                <a:gd name="T9" fmla="*/ 67 h 67"/>
              </a:gdLst>
              <a:ahLst/>
              <a:cxnLst>
                <a:cxn ang="0">
                  <a:pos x="T0" y="T1"/>
                </a:cxn>
                <a:cxn ang="0">
                  <a:pos x="T2" y="T3"/>
                </a:cxn>
                <a:cxn ang="0">
                  <a:pos x="T4" y="T5"/>
                </a:cxn>
                <a:cxn ang="0">
                  <a:pos x="T6" y="T7"/>
                </a:cxn>
                <a:cxn ang="0">
                  <a:pos x="T8" y="T9"/>
                </a:cxn>
              </a:cxnLst>
              <a:rect l="0" t="0" r="r" b="b"/>
              <a:pathLst>
                <a:path w="134" h="67">
                  <a:moveTo>
                    <a:pt x="131" y="67"/>
                  </a:moveTo>
                  <a:lnTo>
                    <a:pt x="0" y="17"/>
                  </a:lnTo>
                  <a:lnTo>
                    <a:pt x="0" y="0"/>
                  </a:lnTo>
                  <a:lnTo>
                    <a:pt x="134" y="0"/>
                  </a:lnTo>
                  <a:lnTo>
                    <a:pt x="131" y="67"/>
                  </a:lnTo>
                  <a:close/>
                </a:path>
              </a:pathLst>
            </a:custGeom>
            <a:solidFill>
              <a:srgbClr val="CBA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1" name="Freeform 11">
              <a:extLst>
                <a:ext uri="{FF2B5EF4-FFF2-40B4-BE49-F238E27FC236}">
                  <a16:creationId xmlns:a16="http://schemas.microsoft.com/office/drawing/2014/main" id="{63649125-A900-43AA-A011-307AD0731DCB}"/>
                </a:ext>
              </a:extLst>
            </p:cNvPr>
            <p:cNvSpPr>
              <a:spLocks/>
            </p:cNvSpPr>
            <p:nvPr/>
          </p:nvSpPr>
          <p:spPr bwMode="auto">
            <a:xfrm>
              <a:off x="3479800" y="5364163"/>
              <a:ext cx="165100" cy="188913"/>
            </a:xfrm>
            <a:custGeom>
              <a:avLst/>
              <a:gdLst>
                <a:gd name="T0" fmla="*/ 5 w 62"/>
                <a:gd name="T1" fmla="*/ 0 h 71"/>
                <a:gd name="T2" fmla="*/ 31 w 62"/>
                <a:gd name="T3" fmla="*/ 34 h 71"/>
                <a:gd name="T4" fmla="*/ 57 w 62"/>
                <a:gd name="T5" fmla="*/ 0 h 71"/>
                <a:gd name="T6" fmla="*/ 62 w 62"/>
                <a:gd name="T7" fmla="*/ 33 h 71"/>
                <a:gd name="T8" fmla="*/ 31 w 62"/>
                <a:gd name="T9" fmla="*/ 71 h 71"/>
                <a:gd name="T10" fmla="*/ 0 w 62"/>
                <a:gd name="T11" fmla="*/ 33 h 71"/>
                <a:gd name="T12" fmla="*/ 5 w 62"/>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62" h="71">
                  <a:moveTo>
                    <a:pt x="5" y="0"/>
                  </a:moveTo>
                  <a:cubicBezTo>
                    <a:pt x="5" y="0"/>
                    <a:pt x="11" y="34"/>
                    <a:pt x="31" y="34"/>
                  </a:cubicBezTo>
                  <a:cubicBezTo>
                    <a:pt x="51" y="34"/>
                    <a:pt x="57" y="0"/>
                    <a:pt x="57" y="0"/>
                  </a:cubicBezTo>
                  <a:cubicBezTo>
                    <a:pt x="57" y="0"/>
                    <a:pt x="62" y="20"/>
                    <a:pt x="62" y="33"/>
                  </a:cubicBezTo>
                  <a:cubicBezTo>
                    <a:pt x="62" y="57"/>
                    <a:pt x="52" y="71"/>
                    <a:pt x="31" y="71"/>
                  </a:cubicBezTo>
                  <a:cubicBezTo>
                    <a:pt x="9" y="71"/>
                    <a:pt x="0" y="57"/>
                    <a:pt x="0" y="33"/>
                  </a:cubicBezTo>
                  <a:cubicBezTo>
                    <a:pt x="0" y="20"/>
                    <a:pt x="5" y="0"/>
                    <a:pt x="5"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rmAutofit fontScale="40000" lnSpcReduction="20000"/>
            </a:bodyPr>
            <a:lstStyle/>
            <a:p>
              <a:endParaRPr lang="en-US"/>
            </a:p>
          </p:txBody>
        </p:sp>
        <p:sp>
          <p:nvSpPr>
            <p:cNvPr id="52" name="Freeform 12">
              <a:extLst>
                <a:ext uri="{FF2B5EF4-FFF2-40B4-BE49-F238E27FC236}">
                  <a16:creationId xmlns:a16="http://schemas.microsoft.com/office/drawing/2014/main" id="{BFC94F5C-FD15-49E7-B288-224E07AF8474}"/>
                </a:ext>
              </a:extLst>
            </p:cNvPr>
            <p:cNvSpPr>
              <a:spLocks/>
            </p:cNvSpPr>
            <p:nvPr/>
          </p:nvSpPr>
          <p:spPr bwMode="auto">
            <a:xfrm>
              <a:off x="4100513" y="2976563"/>
              <a:ext cx="293688" cy="319088"/>
            </a:xfrm>
            <a:custGeom>
              <a:avLst/>
              <a:gdLst>
                <a:gd name="T0" fmla="*/ 32 w 110"/>
                <a:gd name="T1" fmla="*/ 121 h 121"/>
                <a:gd name="T2" fmla="*/ 15 w 110"/>
                <a:gd name="T3" fmla="*/ 116 h 121"/>
                <a:gd name="T4" fmla="*/ 10 w 110"/>
                <a:gd name="T5" fmla="*/ 77 h 121"/>
                <a:gd name="T6" fmla="*/ 56 w 110"/>
                <a:gd name="T7" fmla="*/ 15 h 121"/>
                <a:gd name="T8" fmla="*/ 95 w 110"/>
                <a:gd name="T9" fmla="*/ 9 h 121"/>
                <a:gd name="T10" fmla="*/ 101 w 110"/>
                <a:gd name="T11" fmla="*/ 48 h 121"/>
                <a:gd name="T12" fmla="*/ 54 w 110"/>
                <a:gd name="T13" fmla="*/ 110 h 121"/>
                <a:gd name="T14" fmla="*/ 32 w 110"/>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 h="121">
                  <a:moveTo>
                    <a:pt x="32" y="121"/>
                  </a:moveTo>
                  <a:cubicBezTo>
                    <a:pt x="26" y="121"/>
                    <a:pt x="20" y="119"/>
                    <a:pt x="15" y="116"/>
                  </a:cubicBezTo>
                  <a:cubicBezTo>
                    <a:pt x="3" y="107"/>
                    <a:pt x="0" y="89"/>
                    <a:pt x="10" y="77"/>
                  </a:cubicBezTo>
                  <a:cubicBezTo>
                    <a:pt x="56" y="15"/>
                    <a:pt x="56" y="15"/>
                    <a:pt x="56" y="15"/>
                  </a:cubicBezTo>
                  <a:cubicBezTo>
                    <a:pt x="65" y="3"/>
                    <a:pt x="83" y="0"/>
                    <a:pt x="95" y="9"/>
                  </a:cubicBezTo>
                  <a:cubicBezTo>
                    <a:pt x="107" y="18"/>
                    <a:pt x="110" y="36"/>
                    <a:pt x="101" y="48"/>
                  </a:cubicBezTo>
                  <a:cubicBezTo>
                    <a:pt x="54" y="110"/>
                    <a:pt x="54" y="110"/>
                    <a:pt x="54" y="110"/>
                  </a:cubicBezTo>
                  <a:cubicBezTo>
                    <a:pt x="49" y="117"/>
                    <a:pt x="40" y="121"/>
                    <a:pt x="32" y="121"/>
                  </a:cubicBezTo>
                  <a:close/>
                </a:path>
              </a:pathLst>
            </a:custGeom>
            <a:solidFill>
              <a:srgbClr val="F2C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53" name="Freeform 13">
              <a:extLst>
                <a:ext uri="{FF2B5EF4-FFF2-40B4-BE49-F238E27FC236}">
                  <a16:creationId xmlns:a16="http://schemas.microsoft.com/office/drawing/2014/main" id="{9EEB1E7F-4EE0-441D-B2BE-DD52125AAB8E}"/>
                </a:ext>
              </a:extLst>
            </p:cNvPr>
            <p:cNvSpPr>
              <a:spLocks/>
            </p:cNvSpPr>
            <p:nvPr/>
          </p:nvSpPr>
          <p:spPr bwMode="auto">
            <a:xfrm>
              <a:off x="3695700" y="2914651"/>
              <a:ext cx="608013" cy="641350"/>
            </a:xfrm>
            <a:custGeom>
              <a:avLst/>
              <a:gdLst>
                <a:gd name="T0" fmla="*/ 106 w 228"/>
                <a:gd name="T1" fmla="*/ 242 h 242"/>
                <a:gd name="T2" fmla="*/ 102 w 228"/>
                <a:gd name="T3" fmla="*/ 242 h 242"/>
                <a:gd name="T4" fmla="*/ 76 w 228"/>
                <a:gd name="T5" fmla="*/ 223 h 242"/>
                <a:gd name="T6" fmla="*/ 0 w 228"/>
                <a:gd name="T7" fmla="*/ 96 h 242"/>
                <a:gd name="T8" fmla="*/ 20 w 228"/>
                <a:gd name="T9" fmla="*/ 0 h 242"/>
                <a:gd name="T10" fmla="*/ 114 w 228"/>
                <a:gd name="T11" fmla="*/ 152 h 242"/>
                <a:gd name="T12" fmla="*/ 177 w 228"/>
                <a:gd name="T13" fmla="*/ 71 h 242"/>
                <a:gd name="T14" fmla="*/ 228 w 228"/>
                <a:gd name="T15" fmla="*/ 111 h 242"/>
                <a:gd name="T16" fmla="*/ 131 w 228"/>
                <a:gd name="T17" fmla="*/ 230 h 242"/>
                <a:gd name="T18" fmla="*/ 106 w 228"/>
                <a:gd name="T19" fmla="*/ 242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42">
                  <a:moveTo>
                    <a:pt x="106" y="242"/>
                  </a:moveTo>
                  <a:cubicBezTo>
                    <a:pt x="104" y="242"/>
                    <a:pt x="103" y="242"/>
                    <a:pt x="102" y="242"/>
                  </a:cubicBezTo>
                  <a:cubicBezTo>
                    <a:pt x="90" y="240"/>
                    <a:pt x="81" y="233"/>
                    <a:pt x="76" y="223"/>
                  </a:cubicBezTo>
                  <a:cubicBezTo>
                    <a:pt x="0" y="96"/>
                    <a:pt x="0" y="96"/>
                    <a:pt x="0" y="96"/>
                  </a:cubicBezTo>
                  <a:cubicBezTo>
                    <a:pt x="20" y="0"/>
                    <a:pt x="20" y="0"/>
                    <a:pt x="20" y="0"/>
                  </a:cubicBezTo>
                  <a:cubicBezTo>
                    <a:pt x="114" y="152"/>
                    <a:pt x="114" y="152"/>
                    <a:pt x="114" y="152"/>
                  </a:cubicBezTo>
                  <a:cubicBezTo>
                    <a:pt x="177" y="71"/>
                    <a:pt x="177" y="71"/>
                    <a:pt x="177" y="71"/>
                  </a:cubicBezTo>
                  <a:cubicBezTo>
                    <a:pt x="228" y="111"/>
                    <a:pt x="228" y="111"/>
                    <a:pt x="228" y="111"/>
                  </a:cubicBezTo>
                  <a:cubicBezTo>
                    <a:pt x="131" y="230"/>
                    <a:pt x="131" y="230"/>
                    <a:pt x="131" y="230"/>
                  </a:cubicBezTo>
                  <a:cubicBezTo>
                    <a:pt x="125" y="237"/>
                    <a:pt x="116" y="242"/>
                    <a:pt x="106" y="242"/>
                  </a:cubicBezTo>
                  <a:close/>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4" name="Freeform 14">
              <a:extLst>
                <a:ext uri="{FF2B5EF4-FFF2-40B4-BE49-F238E27FC236}">
                  <a16:creationId xmlns:a16="http://schemas.microsoft.com/office/drawing/2014/main" id="{2E1EF2CA-7E00-4201-ACDC-78F492B4D1C8}"/>
                </a:ext>
              </a:extLst>
            </p:cNvPr>
            <p:cNvSpPr>
              <a:spLocks/>
            </p:cNvSpPr>
            <p:nvPr/>
          </p:nvSpPr>
          <p:spPr bwMode="auto">
            <a:xfrm>
              <a:off x="4233863" y="2486026"/>
              <a:ext cx="442913" cy="614363"/>
            </a:xfrm>
            <a:custGeom>
              <a:avLst/>
              <a:gdLst>
                <a:gd name="T0" fmla="*/ 5 w 166"/>
                <a:gd name="T1" fmla="*/ 232 h 232"/>
                <a:gd name="T2" fmla="*/ 3 w 166"/>
                <a:gd name="T3" fmla="*/ 231 h 232"/>
                <a:gd name="T4" fmla="*/ 2 w 166"/>
                <a:gd name="T5" fmla="*/ 225 h 232"/>
                <a:gd name="T6" fmla="*/ 161 w 166"/>
                <a:gd name="T7" fmla="*/ 1 h 232"/>
                <a:gd name="T8" fmla="*/ 163 w 166"/>
                <a:gd name="T9" fmla="*/ 0 h 232"/>
                <a:gd name="T10" fmla="*/ 164 w 166"/>
                <a:gd name="T11" fmla="*/ 0 h 232"/>
                <a:gd name="T12" fmla="*/ 165 w 166"/>
                <a:gd name="T13" fmla="*/ 4 h 232"/>
                <a:gd name="T14" fmla="*/ 9 w 166"/>
                <a:gd name="T15" fmla="*/ 230 h 232"/>
                <a:gd name="T16" fmla="*/ 5 w 166"/>
                <a:gd name="T17"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6" h="232">
                  <a:moveTo>
                    <a:pt x="5" y="232"/>
                  </a:moveTo>
                  <a:cubicBezTo>
                    <a:pt x="4" y="232"/>
                    <a:pt x="4" y="231"/>
                    <a:pt x="3" y="231"/>
                  </a:cubicBezTo>
                  <a:cubicBezTo>
                    <a:pt x="1" y="230"/>
                    <a:pt x="0" y="227"/>
                    <a:pt x="2" y="225"/>
                  </a:cubicBezTo>
                  <a:cubicBezTo>
                    <a:pt x="161" y="1"/>
                    <a:pt x="161" y="1"/>
                    <a:pt x="161" y="1"/>
                  </a:cubicBezTo>
                  <a:cubicBezTo>
                    <a:pt x="161" y="0"/>
                    <a:pt x="162" y="0"/>
                    <a:pt x="163" y="0"/>
                  </a:cubicBezTo>
                  <a:cubicBezTo>
                    <a:pt x="163" y="0"/>
                    <a:pt x="164" y="0"/>
                    <a:pt x="164" y="0"/>
                  </a:cubicBezTo>
                  <a:cubicBezTo>
                    <a:pt x="166" y="1"/>
                    <a:pt x="166" y="3"/>
                    <a:pt x="165" y="4"/>
                  </a:cubicBezTo>
                  <a:cubicBezTo>
                    <a:pt x="9" y="230"/>
                    <a:pt x="9" y="230"/>
                    <a:pt x="9" y="230"/>
                  </a:cubicBezTo>
                  <a:cubicBezTo>
                    <a:pt x="8" y="231"/>
                    <a:pt x="7" y="232"/>
                    <a:pt x="5" y="232"/>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5" name="Freeform 15">
              <a:extLst>
                <a:ext uri="{FF2B5EF4-FFF2-40B4-BE49-F238E27FC236}">
                  <a16:creationId xmlns:a16="http://schemas.microsoft.com/office/drawing/2014/main" id="{69D35FBD-FB4F-44D6-9B5C-9C1BFFD168A5}"/>
                </a:ext>
              </a:extLst>
            </p:cNvPr>
            <p:cNvSpPr>
              <a:spLocks/>
            </p:cNvSpPr>
            <p:nvPr/>
          </p:nvSpPr>
          <p:spPr bwMode="auto">
            <a:xfrm>
              <a:off x="4191000" y="3000376"/>
              <a:ext cx="123825" cy="107950"/>
            </a:xfrm>
            <a:custGeom>
              <a:avLst/>
              <a:gdLst>
                <a:gd name="T0" fmla="*/ 12 w 46"/>
                <a:gd name="T1" fmla="*/ 41 h 41"/>
                <a:gd name="T2" fmla="*/ 3 w 46"/>
                <a:gd name="T3" fmla="*/ 34 h 41"/>
                <a:gd name="T4" fmla="*/ 9 w 46"/>
                <a:gd name="T5" fmla="*/ 9 h 41"/>
                <a:gd name="T6" fmla="*/ 37 w 46"/>
                <a:gd name="T7" fmla="*/ 1 h 41"/>
                <a:gd name="T8" fmla="*/ 45 w 46"/>
                <a:gd name="T9" fmla="*/ 12 h 41"/>
                <a:gd name="T10" fmla="*/ 35 w 46"/>
                <a:gd name="T11" fmla="*/ 20 h 41"/>
                <a:gd name="T12" fmla="*/ 22 w 46"/>
                <a:gd name="T13" fmla="*/ 22 h 41"/>
                <a:gd name="T14" fmla="*/ 21 w 46"/>
                <a:gd name="T15" fmla="*/ 30 h 41"/>
                <a:gd name="T16" fmla="*/ 13 w 46"/>
                <a:gd name="T17" fmla="*/ 41 h 41"/>
                <a:gd name="T18" fmla="*/ 12 w 46"/>
                <a:gd name="T1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1">
                  <a:moveTo>
                    <a:pt x="12" y="41"/>
                  </a:moveTo>
                  <a:cubicBezTo>
                    <a:pt x="7" y="41"/>
                    <a:pt x="3" y="38"/>
                    <a:pt x="3" y="34"/>
                  </a:cubicBezTo>
                  <a:cubicBezTo>
                    <a:pt x="2" y="32"/>
                    <a:pt x="0" y="19"/>
                    <a:pt x="9" y="9"/>
                  </a:cubicBezTo>
                  <a:cubicBezTo>
                    <a:pt x="15" y="2"/>
                    <a:pt x="25" y="0"/>
                    <a:pt x="37" y="1"/>
                  </a:cubicBezTo>
                  <a:cubicBezTo>
                    <a:pt x="42" y="2"/>
                    <a:pt x="46" y="7"/>
                    <a:pt x="45" y="12"/>
                  </a:cubicBezTo>
                  <a:cubicBezTo>
                    <a:pt x="45" y="17"/>
                    <a:pt x="40" y="20"/>
                    <a:pt x="35" y="20"/>
                  </a:cubicBezTo>
                  <a:cubicBezTo>
                    <a:pt x="29" y="19"/>
                    <a:pt x="24" y="19"/>
                    <a:pt x="22" y="22"/>
                  </a:cubicBezTo>
                  <a:cubicBezTo>
                    <a:pt x="20" y="24"/>
                    <a:pt x="21" y="29"/>
                    <a:pt x="21" y="30"/>
                  </a:cubicBezTo>
                  <a:cubicBezTo>
                    <a:pt x="22" y="35"/>
                    <a:pt x="18" y="40"/>
                    <a:pt x="13" y="41"/>
                  </a:cubicBezTo>
                  <a:cubicBezTo>
                    <a:pt x="13" y="41"/>
                    <a:pt x="12" y="41"/>
                    <a:pt x="12" y="41"/>
                  </a:cubicBezTo>
                  <a:close/>
                </a:path>
              </a:pathLst>
            </a:custGeom>
            <a:solidFill>
              <a:srgbClr val="F2C8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6" name="Oval 16">
              <a:extLst>
                <a:ext uri="{FF2B5EF4-FFF2-40B4-BE49-F238E27FC236}">
                  <a16:creationId xmlns:a16="http://schemas.microsoft.com/office/drawing/2014/main" id="{A1A9ABCA-574F-478F-A11E-66F0FC67BCD8}"/>
                </a:ext>
              </a:extLst>
            </p:cNvPr>
            <p:cNvSpPr>
              <a:spLocks noChangeArrowheads="1"/>
            </p:cNvSpPr>
            <p:nvPr/>
          </p:nvSpPr>
          <p:spPr bwMode="auto">
            <a:xfrm>
              <a:off x="3106738" y="2792413"/>
              <a:ext cx="663575" cy="376238"/>
            </a:xfrm>
            <a:prstGeom prst="ellipse">
              <a:avLst/>
            </a:pr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57" name="Rectangle 17">
              <a:extLst>
                <a:ext uri="{FF2B5EF4-FFF2-40B4-BE49-F238E27FC236}">
                  <a16:creationId xmlns:a16="http://schemas.microsoft.com/office/drawing/2014/main" id="{97E9D528-089F-42B7-B6E0-158184767B68}"/>
                </a:ext>
              </a:extLst>
            </p:cNvPr>
            <p:cNvSpPr>
              <a:spLocks noChangeArrowheads="1"/>
            </p:cNvSpPr>
            <p:nvPr/>
          </p:nvSpPr>
          <p:spPr bwMode="auto">
            <a:xfrm>
              <a:off x="3316288" y="2703513"/>
              <a:ext cx="246063" cy="492125"/>
            </a:xfrm>
            <a:prstGeom prst="rect">
              <a:avLst/>
            </a:prstGeom>
            <a:solidFill>
              <a:srgbClr val="F7CD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8" name="Rectangle 18">
              <a:extLst>
                <a:ext uri="{FF2B5EF4-FFF2-40B4-BE49-F238E27FC236}">
                  <a16:creationId xmlns:a16="http://schemas.microsoft.com/office/drawing/2014/main" id="{81174A44-5CA2-405F-BFB4-E9599B71A915}"/>
                </a:ext>
              </a:extLst>
            </p:cNvPr>
            <p:cNvSpPr>
              <a:spLocks noChangeArrowheads="1"/>
            </p:cNvSpPr>
            <p:nvPr/>
          </p:nvSpPr>
          <p:spPr bwMode="auto">
            <a:xfrm>
              <a:off x="3316288" y="2703513"/>
              <a:ext cx="246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59" name="Freeform 19">
              <a:extLst>
                <a:ext uri="{FF2B5EF4-FFF2-40B4-BE49-F238E27FC236}">
                  <a16:creationId xmlns:a16="http://schemas.microsoft.com/office/drawing/2014/main" id="{A341D456-3F11-4555-B3F0-F0124E7DAE1C}"/>
                </a:ext>
              </a:extLst>
            </p:cNvPr>
            <p:cNvSpPr>
              <a:spLocks/>
            </p:cNvSpPr>
            <p:nvPr/>
          </p:nvSpPr>
          <p:spPr bwMode="auto">
            <a:xfrm>
              <a:off x="3316288" y="2724151"/>
              <a:ext cx="246063" cy="103188"/>
            </a:xfrm>
            <a:custGeom>
              <a:avLst/>
              <a:gdLst>
                <a:gd name="T0" fmla="*/ 0 w 155"/>
                <a:gd name="T1" fmla="*/ 0 h 65"/>
                <a:gd name="T2" fmla="*/ 0 w 155"/>
                <a:gd name="T3" fmla="*/ 12 h 65"/>
                <a:gd name="T4" fmla="*/ 155 w 155"/>
                <a:gd name="T5" fmla="*/ 65 h 65"/>
                <a:gd name="T6" fmla="*/ 155 w 155"/>
                <a:gd name="T7" fmla="*/ 0 h 65"/>
                <a:gd name="T8" fmla="*/ 0 w 155"/>
                <a:gd name="T9" fmla="*/ 0 h 65"/>
              </a:gdLst>
              <a:ahLst/>
              <a:cxnLst>
                <a:cxn ang="0">
                  <a:pos x="T0" y="T1"/>
                </a:cxn>
                <a:cxn ang="0">
                  <a:pos x="T2" y="T3"/>
                </a:cxn>
                <a:cxn ang="0">
                  <a:pos x="T4" y="T5"/>
                </a:cxn>
                <a:cxn ang="0">
                  <a:pos x="T6" y="T7"/>
                </a:cxn>
                <a:cxn ang="0">
                  <a:pos x="T8" y="T9"/>
                </a:cxn>
              </a:cxnLst>
              <a:rect l="0" t="0" r="r" b="b"/>
              <a:pathLst>
                <a:path w="155" h="65">
                  <a:moveTo>
                    <a:pt x="0" y="0"/>
                  </a:moveTo>
                  <a:lnTo>
                    <a:pt x="0" y="12"/>
                  </a:lnTo>
                  <a:lnTo>
                    <a:pt x="155" y="65"/>
                  </a:lnTo>
                  <a:lnTo>
                    <a:pt x="155" y="0"/>
                  </a:lnTo>
                  <a:lnTo>
                    <a:pt x="0" y="0"/>
                  </a:lnTo>
                  <a:close/>
                </a:path>
              </a:pathLst>
            </a:custGeom>
            <a:solidFill>
              <a:srgbClr val="CBAB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0" name="Freeform 20">
              <a:extLst>
                <a:ext uri="{FF2B5EF4-FFF2-40B4-BE49-F238E27FC236}">
                  <a16:creationId xmlns:a16="http://schemas.microsoft.com/office/drawing/2014/main" id="{762907D4-A0DB-4F8A-8A51-E7B0A78989E9}"/>
                </a:ext>
              </a:extLst>
            </p:cNvPr>
            <p:cNvSpPr>
              <a:spLocks/>
            </p:cNvSpPr>
            <p:nvPr/>
          </p:nvSpPr>
          <p:spPr bwMode="auto">
            <a:xfrm>
              <a:off x="2998788" y="3579813"/>
              <a:ext cx="877888" cy="847725"/>
            </a:xfrm>
            <a:custGeom>
              <a:avLst/>
              <a:gdLst>
                <a:gd name="T0" fmla="*/ 275 w 329"/>
                <a:gd name="T1" fmla="*/ 0 h 320"/>
                <a:gd name="T2" fmla="*/ 165 w 329"/>
                <a:gd name="T3" fmla="*/ 0 h 320"/>
                <a:gd name="T4" fmla="*/ 55 w 329"/>
                <a:gd name="T5" fmla="*/ 0 h 320"/>
                <a:gd name="T6" fmla="*/ 53 w 329"/>
                <a:gd name="T7" fmla="*/ 317 h 320"/>
                <a:gd name="T8" fmla="*/ 57 w 329"/>
                <a:gd name="T9" fmla="*/ 320 h 320"/>
                <a:gd name="T10" fmla="*/ 165 w 329"/>
                <a:gd name="T11" fmla="*/ 320 h 320"/>
                <a:gd name="T12" fmla="*/ 272 w 329"/>
                <a:gd name="T13" fmla="*/ 320 h 320"/>
                <a:gd name="T14" fmla="*/ 276 w 329"/>
                <a:gd name="T15" fmla="*/ 317 h 320"/>
                <a:gd name="T16" fmla="*/ 275 w 329"/>
                <a:gd name="T17"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9" h="320">
                  <a:moveTo>
                    <a:pt x="275" y="0"/>
                  </a:moveTo>
                  <a:cubicBezTo>
                    <a:pt x="165" y="0"/>
                    <a:pt x="165" y="0"/>
                    <a:pt x="165" y="0"/>
                  </a:cubicBezTo>
                  <a:cubicBezTo>
                    <a:pt x="55" y="0"/>
                    <a:pt x="55" y="0"/>
                    <a:pt x="55" y="0"/>
                  </a:cubicBezTo>
                  <a:cubicBezTo>
                    <a:pt x="55" y="0"/>
                    <a:pt x="0" y="83"/>
                    <a:pt x="53" y="317"/>
                  </a:cubicBezTo>
                  <a:cubicBezTo>
                    <a:pt x="54" y="319"/>
                    <a:pt x="56" y="320"/>
                    <a:pt x="57" y="320"/>
                  </a:cubicBezTo>
                  <a:cubicBezTo>
                    <a:pt x="165" y="320"/>
                    <a:pt x="165" y="320"/>
                    <a:pt x="165" y="320"/>
                  </a:cubicBezTo>
                  <a:cubicBezTo>
                    <a:pt x="272" y="320"/>
                    <a:pt x="272" y="320"/>
                    <a:pt x="272" y="320"/>
                  </a:cubicBezTo>
                  <a:cubicBezTo>
                    <a:pt x="273" y="320"/>
                    <a:pt x="276" y="319"/>
                    <a:pt x="276" y="317"/>
                  </a:cubicBezTo>
                  <a:cubicBezTo>
                    <a:pt x="329" y="83"/>
                    <a:pt x="275" y="0"/>
                    <a:pt x="275" y="0"/>
                  </a:cubicBezTo>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1" name="Freeform 21">
              <a:extLst>
                <a:ext uri="{FF2B5EF4-FFF2-40B4-BE49-F238E27FC236}">
                  <a16:creationId xmlns:a16="http://schemas.microsoft.com/office/drawing/2014/main" id="{23E0E527-0DBE-4AA0-BC4C-BBB2985BFA2F}"/>
                </a:ext>
              </a:extLst>
            </p:cNvPr>
            <p:cNvSpPr>
              <a:spLocks/>
            </p:cNvSpPr>
            <p:nvPr/>
          </p:nvSpPr>
          <p:spPr bwMode="auto">
            <a:xfrm>
              <a:off x="3106738" y="3686176"/>
              <a:ext cx="687388" cy="174625"/>
            </a:xfrm>
            <a:custGeom>
              <a:avLst/>
              <a:gdLst>
                <a:gd name="T0" fmla="*/ 0 w 258"/>
                <a:gd name="T1" fmla="*/ 0 h 66"/>
                <a:gd name="T2" fmla="*/ 258 w 258"/>
                <a:gd name="T3" fmla="*/ 66 h 66"/>
                <a:gd name="T4" fmla="*/ 249 w 258"/>
                <a:gd name="T5" fmla="*/ 0 h 66"/>
                <a:gd name="T6" fmla="*/ 0 w 258"/>
                <a:gd name="T7" fmla="*/ 0 h 66"/>
              </a:gdLst>
              <a:ahLst/>
              <a:cxnLst>
                <a:cxn ang="0">
                  <a:pos x="T0" y="T1"/>
                </a:cxn>
                <a:cxn ang="0">
                  <a:pos x="T2" y="T3"/>
                </a:cxn>
                <a:cxn ang="0">
                  <a:pos x="T4" y="T5"/>
                </a:cxn>
                <a:cxn ang="0">
                  <a:pos x="T6" y="T7"/>
                </a:cxn>
              </a:cxnLst>
              <a:rect l="0" t="0" r="r" b="b"/>
              <a:pathLst>
                <a:path w="258" h="66">
                  <a:moveTo>
                    <a:pt x="0" y="0"/>
                  </a:moveTo>
                  <a:cubicBezTo>
                    <a:pt x="258" y="66"/>
                    <a:pt x="258" y="66"/>
                    <a:pt x="258" y="66"/>
                  </a:cubicBezTo>
                  <a:cubicBezTo>
                    <a:pt x="257" y="38"/>
                    <a:pt x="253" y="16"/>
                    <a:pt x="249" y="0"/>
                  </a:cubicBezTo>
                  <a:cubicBezTo>
                    <a:pt x="0" y="0"/>
                    <a:pt x="0" y="0"/>
                    <a:pt x="0" y="0"/>
                  </a:cubicBezTo>
                </a:path>
              </a:pathLst>
            </a:custGeom>
            <a:solidFill>
              <a:srgbClr val="2C2B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62" name="Freeform 22">
              <a:extLst>
                <a:ext uri="{FF2B5EF4-FFF2-40B4-BE49-F238E27FC236}">
                  <a16:creationId xmlns:a16="http://schemas.microsoft.com/office/drawing/2014/main" id="{5016EB93-A089-422F-AF7A-31BC282BF04C}"/>
                </a:ext>
              </a:extLst>
            </p:cNvPr>
            <p:cNvSpPr>
              <a:spLocks/>
            </p:cNvSpPr>
            <p:nvPr/>
          </p:nvSpPr>
          <p:spPr bwMode="auto">
            <a:xfrm>
              <a:off x="3052763" y="2838451"/>
              <a:ext cx="773113" cy="847725"/>
            </a:xfrm>
            <a:custGeom>
              <a:avLst/>
              <a:gdLst>
                <a:gd name="T0" fmla="*/ 241 w 290"/>
                <a:gd name="T1" fmla="*/ 158 h 320"/>
                <a:gd name="T2" fmla="*/ 191 w 290"/>
                <a:gd name="T3" fmla="*/ 0 h 320"/>
                <a:gd name="T4" fmla="*/ 145 w 290"/>
                <a:gd name="T5" fmla="*/ 108 h 320"/>
                <a:gd name="T6" fmla="*/ 98 w 290"/>
                <a:gd name="T7" fmla="*/ 0 h 320"/>
                <a:gd name="T8" fmla="*/ 49 w 290"/>
                <a:gd name="T9" fmla="*/ 158 h 320"/>
                <a:gd name="T10" fmla="*/ 7 w 290"/>
                <a:gd name="T11" fmla="*/ 320 h 320"/>
                <a:gd name="T12" fmla="*/ 145 w 290"/>
                <a:gd name="T13" fmla="*/ 320 h 320"/>
                <a:gd name="T14" fmla="*/ 283 w 290"/>
                <a:gd name="T15" fmla="*/ 320 h 320"/>
                <a:gd name="T16" fmla="*/ 241 w 290"/>
                <a:gd name="T17" fmla="*/ 1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0" h="320">
                  <a:moveTo>
                    <a:pt x="241" y="158"/>
                  </a:moveTo>
                  <a:cubicBezTo>
                    <a:pt x="278" y="119"/>
                    <a:pt x="290" y="42"/>
                    <a:pt x="191" y="0"/>
                  </a:cubicBezTo>
                  <a:cubicBezTo>
                    <a:pt x="145" y="108"/>
                    <a:pt x="145" y="108"/>
                    <a:pt x="145" y="108"/>
                  </a:cubicBezTo>
                  <a:cubicBezTo>
                    <a:pt x="98" y="0"/>
                    <a:pt x="98" y="0"/>
                    <a:pt x="98" y="0"/>
                  </a:cubicBezTo>
                  <a:cubicBezTo>
                    <a:pt x="0" y="42"/>
                    <a:pt x="12" y="119"/>
                    <a:pt x="49" y="158"/>
                  </a:cubicBezTo>
                  <a:cubicBezTo>
                    <a:pt x="49" y="158"/>
                    <a:pt x="36" y="207"/>
                    <a:pt x="7" y="320"/>
                  </a:cubicBezTo>
                  <a:cubicBezTo>
                    <a:pt x="145" y="320"/>
                    <a:pt x="145" y="320"/>
                    <a:pt x="145" y="320"/>
                  </a:cubicBezTo>
                  <a:cubicBezTo>
                    <a:pt x="283" y="320"/>
                    <a:pt x="283" y="320"/>
                    <a:pt x="283" y="320"/>
                  </a:cubicBezTo>
                  <a:cubicBezTo>
                    <a:pt x="254" y="207"/>
                    <a:pt x="241" y="158"/>
                    <a:pt x="241" y="158"/>
                  </a:cubicBezTo>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dirty="0"/>
            </a:p>
          </p:txBody>
        </p:sp>
        <p:sp>
          <p:nvSpPr>
            <p:cNvPr id="63" name="Freeform 23">
              <a:extLst>
                <a:ext uri="{FF2B5EF4-FFF2-40B4-BE49-F238E27FC236}">
                  <a16:creationId xmlns:a16="http://schemas.microsoft.com/office/drawing/2014/main" id="{25446957-C773-4B67-8881-4F14039B7C5B}"/>
                </a:ext>
              </a:extLst>
            </p:cNvPr>
            <p:cNvSpPr>
              <a:spLocks/>
            </p:cNvSpPr>
            <p:nvPr/>
          </p:nvSpPr>
          <p:spPr bwMode="auto">
            <a:xfrm>
              <a:off x="2986088" y="3767138"/>
              <a:ext cx="231775" cy="319088"/>
            </a:xfrm>
            <a:custGeom>
              <a:avLst/>
              <a:gdLst>
                <a:gd name="T0" fmla="*/ 75 w 87"/>
                <a:gd name="T1" fmla="*/ 68 h 120"/>
                <a:gd name="T2" fmla="*/ 51 w 87"/>
                <a:gd name="T3" fmla="*/ 0 h 120"/>
                <a:gd name="T4" fmla="*/ 18 w 87"/>
                <a:gd name="T5" fmla="*/ 8 h 120"/>
                <a:gd name="T6" fmla="*/ 2 w 87"/>
                <a:gd name="T7" fmla="*/ 13 h 120"/>
                <a:gd name="T8" fmla="*/ 8 w 87"/>
                <a:gd name="T9" fmla="*/ 36 h 120"/>
                <a:gd name="T10" fmla="*/ 22 w 87"/>
                <a:gd name="T11" fmla="*/ 74 h 120"/>
                <a:gd name="T12" fmla="*/ 35 w 87"/>
                <a:gd name="T13" fmla="*/ 98 h 120"/>
                <a:gd name="T14" fmla="*/ 75 w 87"/>
                <a:gd name="T15" fmla="*/ 68 h 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0">
                  <a:moveTo>
                    <a:pt x="75" y="68"/>
                  </a:moveTo>
                  <a:cubicBezTo>
                    <a:pt x="66" y="46"/>
                    <a:pt x="57" y="23"/>
                    <a:pt x="51" y="0"/>
                  </a:cubicBezTo>
                  <a:cubicBezTo>
                    <a:pt x="40" y="3"/>
                    <a:pt x="29" y="6"/>
                    <a:pt x="18" y="8"/>
                  </a:cubicBezTo>
                  <a:cubicBezTo>
                    <a:pt x="15" y="9"/>
                    <a:pt x="4" y="10"/>
                    <a:pt x="2" y="13"/>
                  </a:cubicBezTo>
                  <a:cubicBezTo>
                    <a:pt x="0" y="16"/>
                    <a:pt x="7" y="31"/>
                    <a:pt x="8" y="36"/>
                  </a:cubicBezTo>
                  <a:cubicBezTo>
                    <a:pt x="12" y="49"/>
                    <a:pt x="17" y="61"/>
                    <a:pt x="22" y="74"/>
                  </a:cubicBezTo>
                  <a:cubicBezTo>
                    <a:pt x="25" y="82"/>
                    <a:pt x="29" y="92"/>
                    <a:pt x="35" y="98"/>
                  </a:cubicBezTo>
                  <a:cubicBezTo>
                    <a:pt x="56" y="120"/>
                    <a:pt x="87" y="95"/>
                    <a:pt x="75" y="68"/>
                  </a:cubicBez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a:p>
          </p:txBody>
        </p:sp>
        <p:sp>
          <p:nvSpPr>
            <p:cNvPr id="64" name="Freeform 24">
              <a:extLst>
                <a:ext uri="{FF2B5EF4-FFF2-40B4-BE49-F238E27FC236}">
                  <a16:creationId xmlns:a16="http://schemas.microsoft.com/office/drawing/2014/main" id="{42713CF7-3EE1-459B-8189-93A352389648}"/>
                </a:ext>
              </a:extLst>
            </p:cNvPr>
            <p:cNvSpPr>
              <a:spLocks/>
            </p:cNvSpPr>
            <p:nvPr/>
          </p:nvSpPr>
          <p:spPr bwMode="auto">
            <a:xfrm>
              <a:off x="3084513" y="3797301"/>
              <a:ext cx="131763" cy="134938"/>
            </a:xfrm>
            <a:custGeom>
              <a:avLst/>
              <a:gdLst>
                <a:gd name="T0" fmla="*/ 46 w 49"/>
                <a:gd name="T1" fmla="*/ 39 h 51"/>
                <a:gd name="T2" fmla="*/ 20 w 49"/>
                <a:gd name="T3" fmla="*/ 6 h 51"/>
                <a:gd name="T4" fmla="*/ 7 w 49"/>
                <a:gd name="T5" fmla="*/ 18 h 51"/>
                <a:gd name="T6" fmla="*/ 16 w 49"/>
                <a:gd name="T7" fmla="*/ 25 h 51"/>
                <a:gd name="T8" fmla="*/ 28 w 49"/>
                <a:gd name="T9" fmla="*/ 39 h 51"/>
                <a:gd name="T10" fmla="*/ 39 w 49"/>
                <a:gd name="T11" fmla="*/ 51 h 51"/>
                <a:gd name="T12" fmla="*/ 46 w 49"/>
                <a:gd name="T13" fmla="*/ 39 h 51"/>
              </a:gdLst>
              <a:ahLst/>
              <a:cxnLst>
                <a:cxn ang="0">
                  <a:pos x="T0" y="T1"/>
                </a:cxn>
                <a:cxn ang="0">
                  <a:pos x="T2" y="T3"/>
                </a:cxn>
                <a:cxn ang="0">
                  <a:pos x="T4" y="T5"/>
                </a:cxn>
                <a:cxn ang="0">
                  <a:pos x="T6" y="T7"/>
                </a:cxn>
                <a:cxn ang="0">
                  <a:pos x="T8" y="T9"/>
                </a:cxn>
                <a:cxn ang="0">
                  <a:pos x="T10" y="T11"/>
                </a:cxn>
                <a:cxn ang="0">
                  <a:pos x="T12" y="T13"/>
                </a:cxn>
              </a:cxnLst>
              <a:rect l="0" t="0" r="r" b="b"/>
              <a:pathLst>
                <a:path w="49" h="51">
                  <a:moveTo>
                    <a:pt x="46" y="39"/>
                  </a:moveTo>
                  <a:cubicBezTo>
                    <a:pt x="41" y="26"/>
                    <a:pt x="32" y="14"/>
                    <a:pt x="20" y="6"/>
                  </a:cubicBezTo>
                  <a:cubicBezTo>
                    <a:pt x="11" y="0"/>
                    <a:pt x="0" y="7"/>
                    <a:pt x="7" y="18"/>
                  </a:cubicBezTo>
                  <a:cubicBezTo>
                    <a:pt x="9" y="20"/>
                    <a:pt x="14" y="23"/>
                    <a:pt x="16" y="25"/>
                  </a:cubicBezTo>
                  <a:cubicBezTo>
                    <a:pt x="21" y="29"/>
                    <a:pt x="25" y="34"/>
                    <a:pt x="28" y="39"/>
                  </a:cubicBezTo>
                  <a:cubicBezTo>
                    <a:pt x="30" y="44"/>
                    <a:pt x="32" y="51"/>
                    <a:pt x="39" y="51"/>
                  </a:cubicBezTo>
                  <a:cubicBezTo>
                    <a:pt x="45" y="50"/>
                    <a:pt x="49" y="44"/>
                    <a:pt x="46" y="39"/>
                  </a:cubicBez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5" name="Freeform 25">
              <a:extLst>
                <a:ext uri="{FF2B5EF4-FFF2-40B4-BE49-F238E27FC236}">
                  <a16:creationId xmlns:a16="http://schemas.microsoft.com/office/drawing/2014/main" id="{AAB7A641-6FCD-4E54-BC4D-0C6C836E4449}"/>
                </a:ext>
              </a:extLst>
            </p:cNvPr>
            <p:cNvSpPr>
              <a:spLocks/>
            </p:cNvSpPr>
            <p:nvPr/>
          </p:nvSpPr>
          <p:spPr bwMode="auto">
            <a:xfrm>
              <a:off x="2916238" y="2811463"/>
              <a:ext cx="406400" cy="1058863"/>
            </a:xfrm>
            <a:custGeom>
              <a:avLst/>
              <a:gdLst>
                <a:gd name="T0" fmla="*/ 30 w 152"/>
                <a:gd name="T1" fmla="*/ 400 h 400"/>
                <a:gd name="T2" fmla="*/ 12 w 152"/>
                <a:gd name="T3" fmla="*/ 179 h 400"/>
                <a:gd name="T4" fmla="*/ 147 w 152"/>
                <a:gd name="T5" fmla="*/ 0 h 400"/>
                <a:gd name="T6" fmla="*/ 152 w 152"/>
                <a:gd name="T7" fmla="*/ 61 h 400"/>
                <a:gd name="T8" fmla="*/ 72 w 152"/>
                <a:gd name="T9" fmla="*/ 189 h 400"/>
                <a:gd name="T10" fmla="*/ 88 w 152"/>
                <a:gd name="T11" fmla="*/ 380 h 400"/>
                <a:gd name="T12" fmla="*/ 30 w 152"/>
                <a:gd name="T13" fmla="*/ 400 h 400"/>
              </a:gdLst>
              <a:ahLst/>
              <a:cxnLst>
                <a:cxn ang="0">
                  <a:pos x="T0" y="T1"/>
                </a:cxn>
                <a:cxn ang="0">
                  <a:pos x="T2" y="T3"/>
                </a:cxn>
                <a:cxn ang="0">
                  <a:pos x="T4" y="T5"/>
                </a:cxn>
                <a:cxn ang="0">
                  <a:pos x="T6" y="T7"/>
                </a:cxn>
                <a:cxn ang="0">
                  <a:pos x="T8" y="T9"/>
                </a:cxn>
                <a:cxn ang="0">
                  <a:pos x="T10" y="T11"/>
                </a:cxn>
                <a:cxn ang="0">
                  <a:pos x="T12" y="T13"/>
                </a:cxn>
              </a:cxnLst>
              <a:rect l="0" t="0" r="r" b="b"/>
              <a:pathLst>
                <a:path w="152" h="400">
                  <a:moveTo>
                    <a:pt x="30" y="400"/>
                  </a:moveTo>
                  <a:cubicBezTo>
                    <a:pt x="6" y="331"/>
                    <a:pt x="0" y="252"/>
                    <a:pt x="12" y="179"/>
                  </a:cubicBezTo>
                  <a:cubicBezTo>
                    <a:pt x="29" y="71"/>
                    <a:pt x="79" y="6"/>
                    <a:pt x="147" y="0"/>
                  </a:cubicBezTo>
                  <a:cubicBezTo>
                    <a:pt x="152" y="61"/>
                    <a:pt x="152" y="61"/>
                    <a:pt x="152" y="61"/>
                  </a:cubicBezTo>
                  <a:cubicBezTo>
                    <a:pt x="108" y="65"/>
                    <a:pt x="82" y="129"/>
                    <a:pt x="72" y="189"/>
                  </a:cubicBezTo>
                  <a:cubicBezTo>
                    <a:pt x="62" y="252"/>
                    <a:pt x="67" y="320"/>
                    <a:pt x="88" y="380"/>
                  </a:cubicBezTo>
                  <a:lnTo>
                    <a:pt x="30" y="400"/>
                  </a:lnTo>
                  <a:close/>
                </a:path>
              </a:pathLst>
            </a:custGeom>
            <a:solidFill>
              <a:srgbClr val="3836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6" name="Rectangle 26">
              <a:extLst>
                <a:ext uri="{FF2B5EF4-FFF2-40B4-BE49-F238E27FC236}">
                  <a16:creationId xmlns:a16="http://schemas.microsoft.com/office/drawing/2014/main" id="{BAA73CB9-D8F9-4232-A214-10A57E0FD318}"/>
                </a:ext>
              </a:extLst>
            </p:cNvPr>
            <p:cNvSpPr>
              <a:spLocks noChangeArrowheads="1"/>
            </p:cNvSpPr>
            <p:nvPr/>
          </p:nvSpPr>
          <p:spPr bwMode="auto">
            <a:xfrm>
              <a:off x="3429000" y="3113088"/>
              <a:ext cx="20638" cy="573088"/>
            </a:xfrm>
            <a:prstGeom prst="rect">
              <a:avLst/>
            </a:prstGeom>
            <a:solidFill>
              <a:srgbClr val="302F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67" name="Freeform 27">
              <a:extLst>
                <a:ext uri="{FF2B5EF4-FFF2-40B4-BE49-F238E27FC236}">
                  <a16:creationId xmlns:a16="http://schemas.microsoft.com/office/drawing/2014/main" id="{C6A55978-166B-450C-B1C9-51202132CF52}"/>
                </a:ext>
              </a:extLst>
            </p:cNvPr>
            <p:cNvSpPr>
              <a:spLocks/>
            </p:cNvSpPr>
            <p:nvPr/>
          </p:nvSpPr>
          <p:spPr bwMode="auto">
            <a:xfrm>
              <a:off x="3190875" y="2784476"/>
              <a:ext cx="249238" cy="339725"/>
            </a:xfrm>
            <a:custGeom>
              <a:avLst/>
              <a:gdLst>
                <a:gd name="T0" fmla="*/ 0 w 157"/>
                <a:gd name="T1" fmla="*/ 54 h 214"/>
                <a:gd name="T2" fmla="*/ 74 w 157"/>
                <a:gd name="T3" fmla="*/ 81 h 214"/>
                <a:gd name="T4" fmla="*/ 46 w 157"/>
                <a:gd name="T5" fmla="*/ 121 h 214"/>
                <a:gd name="T6" fmla="*/ 157 w 157"/>
                <a:gd name="T7" fmla="*/ 214 h 214"/>
                <a:gd name="T8" fmla="*/ 78 w 157"/>
                <a:gd name="T9" fmla="*/ 0 h 214"/>
                <a:gd name="T10" fmla="*/ 0 w 157"/>
                <a:gd name="T11" fmla="*/ 54 h 214"/>
              </a:gdLst>
              <a:ahLst/>
              <a:cxnLst>
                <a:cxn ang="0">
                  <a:pos x="T0" y="T1"/>
                </a:cxn>
                <a:cxn ang="0">
                  <a:pos x="T2" y="T3"/>
                </a:cxn>
                <a:cxn ang="0">
                  <a:pos x="T4" y="T5"/>
                </a:cxn>
                <a:cxn ang="0">
                  <a:pos x="T6" y="T7"/>
                </a:cxn>
                <a:cxn ang="0">
                  <a:pos x="T8" y="T9"/>
                </a:cxn>
                <a:cxn ang="0">
                  <a:pos x="T10" y="T11"/>
                </a:cxn>
              </a:cxnLst>
              <a:rect l="0" t="0" r="r" b="b"/>
              <a:pathLst>
                <a:path w="157" h="214">
                  <a:moveTo>
                    <a:pt x="0" y="54"/>
                  </a:moveTo>
                  <a:lnTo>
                    <a:pt x="74" y="81"/>
                  </a:lnTo>
                  <a:lnTo>
                    <a:pt x="46" y="121"/>
                  </a:lnTo>
                  <a:lnTo>
                    <a:pt x="157" y="214"/>
                  </a:lnTo>
                  <a:lnTo>
                    <a:pt x="78" y="0"/>
                  </a:lnTo>
                  <a:lnTo>
                    <a:pt x="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68" name="Freeform 28">
              <a:extLst>
                <a:ext uri="{FF2B5EF4-FFF2-40B4-BE49-F238E27FC236}">
                  <a16:creationId xmlns:a16="http://schemas.microsoft.com/office/drawing/2014/main" id="{6A0A3AD0-5A7B-48C8-AAD1-CFD8AA0A438B}"/>
                </a:ext>
              </a:extLst>
            </p:cNvPr>
            <p:cNvSpPr>
              <a:spLocks/>
            </p:cNvSpPr>
            <p:nvPr/>
          </p:nvSpPr>
          <p:spPr bwMode="auto">
            <a:xfrm>
              <a:off x="3440113" y="2784476"/>
              <a:ext cx="244475" cy="339725"/>
            </a:xfrm>
            <a:custGeom>
              <a:avLst/>
              <a:gdLst>
                <a:gd name="T0" fmla="*/ 154 w 154"/>
                <a:gd name="T1" fmla="*/ 54 h 214"/>
                <a:gd name="T2" fmla="*/ 77 w 154"/>
                <a:gd name="T3" fmla="*/ 0 h 214"/>
                <a:gd name="T4" fmla="*/ 0 w 154"/>
                <a:gd name="T5" fmla="*/ 214 h 214"/>
                <a:gd name="T6" fmla="*/ 109 w 154"/>
                <a:gd name="T7" fmla="*/ 121 h 214"/>
                <a:gd name="T8" fmla="*/ 80 w 154"/>
                <a:gd name="T9" fmla="*/ 81 h 214"/>
                <a:gd name="T10" fmla="*/ 154 w 154"/>
                <a:gd name="T11" fmla="*/ 54 h 214"/>
              </a:gdLst>
              <a:ahLst/>
              <a:cxnLst>
                <a:cxn ang="0">
                  <a:pos x="T0" y="T1"/>
                </a:cxn>
                <a:cxn ang="0">
                  <a:pos x="T2" y="T3"/>
                </a:cxn>
                <a:cxn ang="0">
                  <a:pos x="T4" y="T5"/>
                </a:cxn>
                <a:cxn ang="0">
                  <a:pos x="T6" y="T7"/>
                </a:cxn>
                <a:cxn ang="0">
                  <a:pos x="T8" y="T9"/>
                </a:cxn>
                <a:cxn ang="0">
                  <a:pos x="T10" y="T11"/>
                </a:cxn>
              </a:cxnLst>
              <a:rect l="0" t="0" r="r" b="b"/>
              <a:pathLst>
                <a:path w="154" h="214">
                  <a:moveTo>
                    <a:pt x="154" y="54"/>
                  </a:moveTo>
                  <a:lnTo>
                    <a:pt x="77" y="0"/>
                  </a:lnTo>
                  <a:lnTo>
                    <a:pt x="0" y="214"/>
                  </a:lnTo>
                  <a:lnTo>
                    <a:pt x="109" y="121"/>
                  </a:lnTo>
                  <a:lnTo>
                    <a:pt x="80" y="81"/>
                  </a:lnTo>
                  <a:lnTo>
                    <a:pt x="154"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69" name="Freeform 29">
              <a:extLst>
                <a:ext uri="{FF2B5EF4-FFF2-40B4-BE49-F238E27FC236}">
                  <a16:creationId xmlns:a16="http://schemas.microsoft.com/office/drawing/2014/main" id="{9CED2B75-3ADC-4519-B1EF-D084C4D7C90C}"/>
                </a:ext>
              </a:extLst>
            </p:cNvPr>
            <p:cNvSpPr>
              <a:spLocks/>
            </p:cNvSpPr>
            <p:nvPr/>
          </p:nvSpPr>
          <p:spPr bwMode="auto">
            <a:xfrm>
              <a:off x="3594100" y="2300288"/>
              <a:ext cx="295275" cy="582613"/>
            </a:xfrm>
            <a:custGeom>
              <a:avLst/>
              <a:gdLst>
                <a:gd name="T0" fmla="*/ 111 w 111"/>
                <a:gd name="T1" fmla="*/ 220 h 220"/>
                <a:gd name="T2" fmla="*/ 66 w 111"/>
                <a:gd name="T3" fmla="*/ 194 h 220"/>
                <a:gd name="T4" fmla="*/ 72 w 111"/>
                <a:gd name="T5" fmla="*/ 212 h 220"/>
                <a:gd name="T6" fmla="*/ 33 w 111"/>
                <a:gd name="T7" fmla="*/ 179 h 220"/>
                <a:gd name="T8" fmla="*/ 3 w 111"/>
                <a:gd name="T9" fmla="*/ 55 h 220"/>
                <a:gd name="T10" fmla="*/ 9 w 111"/>
                <a:gd name="T11" fmla="*/ 26 h 220"/>
                <a:gd name="T12" fmla="*/ 22 w 111"/>
                <a:gd name="T13" fmla="*/ 8 h 220"/>
                <a:gd name="T14" fmla="*/ 34 w 111"/>
                <a:gd name="T15" fmla="*/ 1 h 220"/>
                <a:gd name="T16" fmla="*/ 51 w 111"/>
                <a:gd name="T17" fmla="*/ 5 h 220"/>
                <a:gd name="T18" fmla="*/ 77 w 111"/>
                <a:gd name="T19" fmla="*/ 39 h 220"/>
                <a:gd name="T20" fmla="*/ 95 w 111"/>
                <a:gd name="T21" fmla="*/ 171 h 220"/>
                <a:gd name="T22" fmla="*/ 111 w 111"/>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1" h="220">
                  <a:moveTo>
                    <a:pt x="111" y="220"/>
                  </a:moveTo>
                  <a:cubicBezTo>
                    <a:pt x="96" y="215"/>
                    <a:pt x="80" y="201"/>
                    <a:pt x="66" y="194"/>
                  </a:cubicBezTo>
                  <a:cubicBezTo>
                    <a:pt x="67" y="198"/>
                    <a:pt x="69" y="209"/>
                    <a:pt x="72" y="212"/>
                  </a:cubicBezTo>
                  <a:cubicBezTo>
                    <a:pt x="56" y="206"/>
                    <a:pt x="43" y="193"/>
                    <a:pt x="33" y="179"/>
                  </a:cubicBezTo>
                  <a:cubicBezTo>
                    <a:pt x="8" y="143"/>
                    <a:pt x="0" y="98"/>
                    <a:pt x="3" y="55"/>
                  </a:cubicBezTo>
                  <a:cubicBezTo>
                    <a:pt x="3" y="45"/>
                    <a:pt x="5" y="35"/>
                    <a:pt x="9" y="26"/>
                  </a:cubicBezTo>
                  <a:cubicBezTo>
                    <a:pt x="12" y="19"/>
                    <a:pt x="16" y="13"/>
                    <a:pt x="22" y="8"/>
                  </a:cubicBezTo>
                  <a:cubicBezTo>
                    <a:pt x="25" y="5"/>
                    <a:pt x="29" y="2"/>
                    <a:pt x="34" y="1"/>
                  </a:cubicBezTo>
                  <a:cubicBezTo>
                    <a:pt x="40" y="0"/>
                    <a:pt x="46" y="2"/>
                    <a:pt x="51" y="5"/>
                  </a:cubicBezTo>
                  <a:cubicBezTo>
                    <a:pt x="64" y="12"/>
                    <a:pt x="72" y="25"/>
                    <a:pt x="77" y="39"/>
                  </a:cubicBezTo>
                  <a:cubicBezTo>
                    <a:pt x="93" y="81"/>
                    <a:pt x="89" y="127"/>
                    <a:pt x="95" y="171"/>
                  </a:cubicBezTo>
                  <a:cubicBezTo>
                    <a:pt x="97" y="188"/>
                    <a:pt x="101" y="206"/>
                    <a:pt x="111" y="220"/>
                  </a:cubicBezTo>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70" name="Freeform 30">
              <a:extLst>
                <a:ext uri="{FF2B5EF4-FFF2-40B4-BE49-F238E27FC236}">
                  <a16:creationId xmlns:a16="http://schemas.microsoft.com/office/drawing/2014/main" id="{59CE3F4F-CD35-4C13-844F-E22C78DF0393}"/>
                </a:ext>
              </a:extLst>
            </p:cNvPr>
            <p:cNvSpPr>
              <a:spLocks/>
            </p:cNvSpPr>
            <p:nvPr/>
          </p:nvSpPr>
          <p:spPr bwMode="auto">
            <a:xfrm>
              <a:off x="3173413" y="1962151"/>
              <a:ext cx="533400" cy="804863"/>
            </a:xfrm>
            <a:custGeom>
              <a:avLst/>
              <a:gdLst>
                <a:gd name="T0" fmla="*/ 100 w 200"/>
                <a:gd name="T1" fmla="*/ 0 h 304"/>
                <a:gd name="T2" fmla="*/ 0 w 200"/>
                <a:gd name="T3" fmla="*/ 100 h 304"/>
                <a:gd name="T4" fmla="*/ 0 w 200"/>
                <a:gd name="T5" fmla="*/ 204 h 304"/>
                <a:gd name="T6" fmla="*/ 100 w 200"/>
                <a:gd name="T7" fmla="*/ 304 h 304"/>
                <a:gd name="T8" fmla="*/ 200 w 200"/>
                <a:gd name="T9" fmla="*/ 204 h 304"/>
                <a:gd name="T10" fmla="*/ 200 w 200"/>
                <a:gd name="T11" fmla="*/ 100 h 304"/>
                <a:gd name="T12" fmla="*/ 100 w 200"/>
                <a:gd name="T13" fmla="*/ 0 h 304"/>
              </a:gdLst>
              <a:ahLst/>
              <a:cxnLst>
                <a:cxn ang="0">
                  <a:pos x="T0" y="T1"/>
                </a:cxn>
                <a:cxn ang="0">
                  <a:pos x="T2" y="T3"/>
                </a:cxn>
                <a:cxn ang="0">
                  <a:pos x="T4" y="T5"/>
                </a:cxn>
                <a:cxn ang="0">
                  <a:pos x="T6" y="T7"/>
                </a:cxn>
                <a:cxn ang="0">
                  <a:pos x="T8" y="T9"/>
                </a:cxn>
                <a:cxn ang="0">
                  <a:pos x="T10" y="T11"/>
                </a:cxn>
                <a:cxn ang="0">
                  <a:pos x="T12" y="T13"/>
                </a:cxn>
              </a:cxnLst>
              <a:rect l="0" t="0" r="r" b="b"/>
              <a:pathLst>
                <a:path w="200" h="304">
                  <a:moveTo>
                    <a:pt x="100" y="0"/>
                  </a:moveTo>
                  <a:cubicBezTo>
                    <a:pt x="55" y="0"/>
                    <a:pt x="0" y="56"/>
                    <a:pt x="0" y="100"/>
                  </a:cubicBezTo>
                  <a:cubicBezTo>
                    <a:pt x="0" y="204"/>
                    <a:pt x="0" y="204"/>
                    <a:pt x="0" y="204"/>
                  </a:cubicBezTo>
                  <a:cubicBezTo>
                    <a:pt x="0" y="249"/>
                    <a:pt x="55" y="304"/>
                    <a:pt x="100" y="304"/>
                  </a:cubicBezTo>
                  <a:cubicBezTo>
                    <a:pt x="144" y="304"/>
                    <a:pt x="200" y="249"/>
                    <a:pt x="200" y="204"/>
                  </a:cubicBezTo>
                  <a:cubicBezTo>
                    <a:pt x="200" y="100"/>
                    <a:pt x="200" y="100"/>
                    <a:pt x="200" y="100"/>
                  </a:cubicBezTo>
                  <a:cubicBezTo>
                    <a:pt x="200" y="56"/>
                    <a:pt x="144" y="0"/>
                    <a:pt x="100" y="0"/>
                  </a:cubicBezTo>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71" name="Freeform 31">
              <a:extLst>
                <a:ext uri="{FF2B5EF4-FFF2-40B4-BE49-F238E27FC236}">
                  <a16:creationId xmlns:a16="http://schemas.microsoft.com/office/drawing/2014/main" id="{2113A5D4-BD31-436E-8CF5-9FF663BDFEE9}"/>
                </a:ext>
              </a:extLst>
            </p:cNvPr>
            <p:cNvSpPr>
              <a:spLocks/>
            </p:cNvSpPr>
            <p:nvPr/>
          </p:nvSpPr>
          <p:spPr bwMode="auto">
            <a:xfrm>
              <a:off x="3343275" y="2601913"/>
              <a:ext cx="192088" cy="85725"/>
            </a:xfrm>
            <a:custGeom>
              <a:avLst/>
              <a:gdLst>
                <a:gd name="T0" fmla="*/ 72 w 72"/>
                <a:gd name="T1" fmla="*/ 0 h 32"/>
                <a:gd name="T2" fmla="*/ 36 w 72"/>
                <a:gd name="T3" fmla="*/ 32 h 32"/>
                <a:gd name="T4" fmla="*/ 0 w 72"/>
                <a:gd name="T5" fmla="*/ 0 h 32"/>
                <a:gd name="T6" fmla="*/ 72 w 72"/>
                <a:gd name="T7" fmla="*/ 0 h 32"/>
              </a:gdLst>
              <a:ahLst/>
              <a:cxnLst>
                <a:cxn ang="0">
                  <a:pos x="T0" y="T1"/>
                </a:cxn>
                <a:cxn ang="0">
                  <a:pos x="T2" y="T3"/>
                </a:cxn>
                <a:cxn ang="0">
                  <a:pos x="T4" y="T5"/>
                </a:cxn>
                <a:cxn ang="0">
                  <a:pos x="T6" y="T7"/>
                </a:cxn>
              </a:cxnLst>
              <a:rect l="0" t="0" r="r" b="b"/>
              <a:pathLst>
                <a:path w="72" h="32">
                  <a:moveTo>
                    <a:pt x="72" y="0"/>
                  </a:moveTo>
                  <a:cubicBezTo>
                    <a:pt x="72" y="18"/>
                    <a:pt x="56" y="32"/>
                    <a:pt x="36" y="32"/>
                  </a:cubicBezTo>
                  <a:cubicBezTo>
                    <a:pt x="16" y="32"/>
                    <a:pt x="0" y="18"/>
                    <a:pt x="0" y="0"/>
                  </a:cubicBezTo>
                  <a:lnTo>
                    <a:pt x="72" y="0"/>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2" name="Freeform 32">
              <a:extLst>
                <a:ext uri="{FF2B5EF4-FFF2-40B4-BE49-F238E27FC236}">
                  <a16:creationId xmlns:a16="http://schemas.microsoft.com/office/drawing/2014/main" id="{52C712EF-8DCD-4AF1-B7B8-BB3CB0CFB9BC}"/>
                </a:ext>
              </a:extLst>
            </p:cNvPr>
            <p:cNvSpPr>
              <a:spLocks/>
            </p:cNvSpPr>
            <p:nvPr/>
          </p:nvSpPr>
          <p:spPr bwMode="auto">
            <a:xfrm>
              <a:off x="3357563" y="2601913"/>
              <a:ext cx="158750" cy="31750"/>
            </a:xfrm>
            <a:custGeom>
              <a:avLst/>
              <a:gdLst>
                <a:gd name="T0" fmla="*/ 56 w 60"/>
                <a:gd name="T1" fmla="*/ 12 h 12"/>
                <a:gd name="T2" fmla="*/ 4 w 60"/>
                <a:gd name="T3" fmla="*/ 12 h 12"/>
                <a:gd name="T4" fmla="*/ 0 w 60"/>
                <a:gd name="T5" fmla="*/ 8 h 12"/>
                <a:gd name="T6" fmla="*/ 0 w 60"/>
                <a:gd name="T7" fmla="*/ 0 h 12"/>
                <a:gd name="T8" fmla="*/ 60 w 60"/>
                <a:gd name="T9" fmla="*/ 0 h 12"/>
                <a:gd name="T10" fmla="*/ 60 w 60"/>
                <a:gd name="T11" fmla="*/ 8 h 12"/>
                <a:gd name="T12" fmla="*/ 56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6" y="12"/>
                  </a:moveTo>
                  <a:cubicBezTo>
                    <a:pt x="4" y="12"/>
                    <a:pt x="4" y="12"/>
                    <a:pt x="4" y="12"/>
                  </a:cubicBezTo>
                  <a:cubicBezTo>
                    <a:pt x="2" y="12"/>
                    <a:pt x="0" y="11"/>
                    <a:pt x="0" y="8"/>
                  </a:cubicBezTo>
                  <a:cubicBezTo>
                    <a:pt x="0" y="0"/>
                    <a:pt x="0" y="0"/>
                    <a:pt x="0" y="0"/>
                  </a:cubicBezTo>
                  <a:cubicBezTo>
                    <a:pt x="60" y="0"/>
                    <a:pt x="60" y="0"/>
                    <a:pt x="60" y="0"/>
                  </a:cubicBezTo>
                  <a:cubicBezTo>
                    <a:pt x="60" y="8"/>
                    <a:pt x="60" y="8"/>
                    <a:pt x="60" y="8"/>
                  </a:cubicBezTo>
                  <a:cubicBezTo>
                    <a:pt x="60" y="11"/>
                    <a:pt x="58" y="12"/>
                    <a:pt x="5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3" name="Freeform 33">
              <a:extLst>
                <a:ext uri="{FF2B5EF4-FFF2-40B4-BE49-F238E27FC236}">
                  <a16:creationId xmlns:a16="http://schemas.microsoft.com/office/drawing/2014/main" id="{088174C4-BD11-49E1-BE2C-47EA5A3FE21A}"/>
                </a:ext>
              </a:extLst>
            </p:cNvPr>
            <p:cNvSpPr>
              <a:spLocks/>
            </p:cNvSpPr>
            <p:nvPr/>
          </p:nvSpPr>
          <p:spPr bwMode="auto">
            <a:xfrm>
              <a:off x="3065463" y="1882776"/>
              <a:ext cx="747713" cy="579438"/>
            </a:xfrm>
            <a:custGeom>
              <a:avLst/>
              <a:gdLst>
                <a:gd name="T0" fmla="*/ 140 w 280"/>
                <a:gd name="T1" fmla="*/ 0 h 219"/>
                <a:gd name="T2" fmla="*/ 44 w 280"/>
                <a:gd name="T3" fmla="*/ 219 h 219"/>
                <a:gd name="T4" fmla="*/ 140 w 280"/>
                <a:gd name="T5" fmla="*/ 73 h 219"/>
                <a:gd name="T6" fmla="*/ 236 w 280"/>
                <a:gd name="T7" fmla="*/ 219 h 219"/>
                <a:gd name="T8" fmla="*/ 140 w 280"/>
                <a:gd name="T9" fmla="*/ 0 h 219"/>
              </a:gdLst>
              <a:ahLst/>
              <a:cxnLst>
                <a:cxn ang="0">
                  <a:pos x="T0" y="T1"/>
                </a:cxn>
                <a:cxn ang="0">
                  <a:pos x="T2" y="T3"/>
                </a:cxn>
                <a:cxn ang="0">
                  <a:pos x="T4" y="T5"/>
                </a:cxn>
                <a:cxn ang="0">
                  <a:pos x="T6" y="T7"/>
                </a:cxn>
                <a:cxn ang="0">
                  <a:pos x="T8" y="T9"/>
                </a:cxn>
              </a:cxnLst>
              <a:rect l="0" t="0" r="r" b="b"/>
              <a:pathLst>
                <a:path w="280" h="219">
                  <a:moveTo>
                    <a:pt x="140" y="0"/>
                  </a:moveTo>
                  <a:cubicBezTo>
                    <a:pt x="0" y="0"/>
                    <a:pt x="6" y="189"/>
                    <a:pt x="44" y="219"/>
                  </a:cubicBezTo>
                  <a:cubicBezTo>
                    <a:pt x="44" y="219"/>
                    <a:pt x="9" y="73"/>
                    <a:pt x="140" y="73"/>
                  </a:cubicBezTo>
                  <a:cubicBezTo>
                    <a:pt x="270" y="73"/>
                    <a:pt x="236" y="219"/>
                    <a:pt x="236" y="219"/>
                  </a:cubicBezTo>
                  <a:cubicBezTo>
                    <a:pt x="273" y="189"/>
                    <a:pt x="280" y="0"/>
                    <a:pt x="140" y="0"/>
                  </a:cubicBezTo>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74" name="Freeform 34">
              <a:extLst>
                <a:ext uri="{FF2B5EF4-FFF2-40B4-BE49-F238E27FC236}">
                  <a16:creationId xmlns:a16="http://schemas.microsoft.com/office/drawing/2014/main" id="{74D7861E-266F-4A6E-8C7A-5D7E5A3540C2}"/>
                </a:ext>
              </a:extLst>
            </p:cNvPr>
            <p:cNvSpPr>
              <a:spLocks/>
            </p:cNvSpPr>
            <p:nvPr/>
          </p:nvSpPr>
          <p:spPr bwMode="auto">
            <a:xfrm>
              <a:off x="3119438" y="2338388"/>
              <a:ext cx="106363" cy="160338"/>
            </a:xfrm>
            <a:custGeom>
              <a:avLst/>
              <a:gdLst>
                <a:gd name="T0" fmla="*/ 20 w 40"/>
                <a:gd name="T1" fmla="*/ 0 h 61"/>
                <a:gd name="T2" fmla="*/ 0 w 40"/>
                <a:gd name="T3" fmla="*/ 20 h 61"/>
                <a:gd name="T4" fmla="*/ 0 w 40"/>
                <a:gd name="T5" fmla="*/ 41 h 61"/>
                <a:gd name="T6" fmla="*/ 20 w 40"/>
                <a:gd name="T7" fmla="*/ 61 h 61"/>
                <a:gd name="T8" fmla="*/ 40 w 40"/>
                <a:gd name="T9" fmla="*/ 41 h 61"/>
                <a:gd name="T10" fmla="*/ 40 w 40"/>
                <a:gd name="T11" fmla="*/ 20 h 61"/>
                <a:gd name="T12" fmla="*/ 20 w 4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0" h="61">
                  <a:moveTo>
                    <a:pt x="20" y="0"/>
                  </a:moveTo>
                  <a:cubicBezTo>
                    <a:pt x="9" y="0"/>
                    <a:pt x="0" y="9"/>
                    <a:pt x="0" y="20"/>
                  </a:cubicBezTo>
                  <a:cubicBezTo>
                    <a:pt x="0" y="41"/>
                    <a:pt x="0" y="41"/>
                    <a:pt x="0" y="41"/>
                  </a:cubicBezTo>
                  <a:cubicBezTo>
                    <a:pt x="0" y="52"/>
                    <a:pt x="9" y="61"/>
                    <a:pt x="20" y="61"/>
                  </a:cubicBezTo>
                  <a:cubicBezTo>
                    <a:pt x="31" y="61"/>
                    <a:pt x="40" y="52"/>
                    <a:pt x="40" y="41"/>
                  </a:cubicBezTo>
                  <a:cubicBezTo>
                    <a:pt x="40" y="20"/>
                    <a:pt x="40" y="20"/>
                    <a:pt x="40" y="20"/>
                  </a:cubicBezTo>
                  <a:cubicBezTo>
                    <a:pt x="40" y="9"/>
                    <a:pt x="31" y="0"/>
                    <a:pt x="20" y="0"/>
                  </a:cubicBez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5" name="Freeform 35">
              <a:extLst>
                <a:ext uri="{FF2B5EF4-FFF2-40B4-BE49-F238E27FC236}">
                  <a16:creationId xmlns:a16="http://schemas.microsoft.com/office/drawing/2014/main" id="{34D866F0-1BD3-4FB8-A152-D7BB837F9D21}"/>
                </a:ext>
              </a:extLst>
            </p:cNvPr>
            <p:cNvSpPr>
              <a:spLocks/>
            </p:cNvSpPr>
            <p:nvPr/>
          </p:nvSpPr>
          <p:spPr bwMode="auto">
            <a:xfrm>
              <a:off x="3652838" y="2338388"/>
              <a:ext cx="106363" cy="160338"/>
            </a:xfrm>
            <a:custGeom>
              <a:avLst/>
              <a:gdLst>
                <a:gd name="T0" fmla="*/ 20 w 40"/>
                <a:gd name="T1" fmla="*/ 0 h 61"/>
                <a:gd name="T2" fmla="*/ 0 w 40"/>
                <a:gd name="T3" fmla="*/ 20 h 61"/>
                <a:gd name="T4" fmla="*/ 0 w 40"/>
                <a:gd name="T5" fmla="*/ 41 h 61"/>
                <a:gd name="T6" fmla="*/ 20 w 40"/>
                <a:gd name="T7" fmla="*/ 61 h 61"/>
                <a:gd name="T8" fmla="*/ 40 w 40"/>
                <a:gd name="T9" fmla="*/ 41 h 61"/>
                <a:gd name="T10" fmla="*/ 40 w 40"/>
                <a:gd name="T11" fmla="*/ 20 h 61"/>
                <a:gd name="T12" fmla="*/ 20 w 40"/>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40" h="61">
                  <a:moveTo>
                    <a:pt x="20" y="0"/>
                  </a:moveTo>
                  <a:cubicBezTo>
                    <a:pt x="9" y="0"/>
                    <a:pt x="0" y="9"/>
                    <a:pt x="0" y="20"/>
                  </a:cubicBezTo>
                  <a:cubicBezTo>
                    <a:pt x="0" y="41"/>
                    <a:pt x="0" y="41"/>
                    <a:pt x="0" y="41"/>
                  </a:cubicBezTo>
                  <a:cubicBezTo>
                    <a:pt x="0" y="52"/>
                    <a:pt x="9" y="61"/>
                    <a:pt x="20" y="61"/>
                  </a:cubicBezTo>
                  <a:cubicBezTo>
                    <a:pt x="31" y="61"/>
                    <a:pt x="40" y="52"/>
                    <a:pt x="40" y="41"/>
                  </a:cubicBezTo>
                  <a:cubicBezTo>
                    <a:pt x="40" y="20"/>
                    <a:pt x="40" y="20"/>
                    <a:pt x="40" y="20"/>
                  </a:cubicBezTo>
                  <a:cubicBezTo>
                    <a:pt x="40" y="9"/>
                    <a:pt x="31" y="0"/>
                    <a:pt x="20" y="0"/>
                  </a:cubicBezTo>
                  <a:close/>
                </a:path>
              </a:pathLst>
            </a:custGeom>
            <a:solidFill>
              <a:srgbClr val="F7CD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6" name="Freeform 36">
              <a:extLst>
                <a:ext uri="{FF2B5EF4-FFF2-40B4-BE49-F238E27FC236}">
                  <a16:creationId xmlns:a16="http://schemas.microsoft.com/office/drawing/2014/main" id="{8B183BFF-E4AD-442D-8E9E-77A9ED38E65F}"/>
                </a:ext>
              </a:extLst>
            </p:cNvPr>
            <p:cNvSpPr>
              <a:spLocks/>
            </p:cNvSpPr>
            <p:nvPr/>
          </p:nvSpPr>
          <p:spPr bwMode="auto">
            <a:xfrm>
              <a:off x="3090863" y="1808163"/>
              <a:ext cx="644525" cy="531813"/>
            </a:xfrm>
            <a:custGeom>
              <a:avLst/>
              <a:gdLst>
                <a:gd name="T0" fmla="*/ 205 w 242"/>
                <a:gd name="T1" fmla="*/ 185 h 201"/>
                <a:gd name="T2" fmla="*/ 185 w 242"/>
                <a:gd name="T3" fmla="*/ 160 h 201"/>
                <a:gd name="T4" fmla="*/ 242 w 242"/>
                <a:gd name="T5" fmla="*/ 181 h 201"/>
                <a:gd name="T6" fmla="*/ 203 w 242"/>
                <a:gd name="T7" fmla="*/ 70 h 201"/>
                <a:gd name="T8" fmla="*/ 36 w 242"/>
                <a:gd name="T9" fmla="*/ 116 h 201"/>
                <a:gd name="T10" fmla="*/ 31 w 242"/>
                <a:gd name="T11" fmla="*/ 200 h 201"/>
                <a:gd name="T12" fmla="*/ 92 w 242"/>
                <a:gd name="T13" fmla="*/ 122 h 201"/>
                <a:gd name="T14" fmla="*/ 152 w 242"/>
                <a:gd name="T15" fmla="*/ 173 h 201"/>
                <a:gd name="T16" fmla="*/ 134 w 242"/>
                <a:gd name="T17" fmla="*/ 143 h 201"/>
                <a:gd name="T18" fmla="*/ 205 w 242"/>
                <a:gd name="T19" fmla="*/ 185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01">
                  <a:moveTo>
                    <a:pt x="205" y="185"/>
                  </a:moveTo>
                  <a:cubicBezTo>
                    <a:pt x="196" y="177"/>
                    <a:pt x="189" y="169"/>
                    <a:pt x="185" y="160"/>
                  </a:cubicBezTo>
                  <a:cubicBezTo>
                    <a:pt x="200" y="173"/>
                    <a:pt x="223" y="181"/>
                    <a:pt x="242" y="181"/>
                  </a:cubicBezTo>
                  <a:cubicBezTo>
                    <a:pt x="217" y="145"/>
                    <a:pt x="228" y="83"/>
                    <a:pt x="203" y="70"/>
                  </a:cubicBezTo>
                  <a:cubicBezTo>
                    <a:pt x="74" y="0"/>
                    <a:pt x="36" y="116"/>
                    <a:pt x="36" y="116"/>
                  </a:cubicBezTo>
                  <a:cubicBezTo>
                    <a:pt x="36" y="116"/>
                    <a:pt x="0" y="201"/>
                    <a:pt x="31" y="200"/>
                  </a:cubicBezTo>
                  <a:cubicBezTo>
                    <a:pt x="51" y="199"/>
                    <a:pt x="76" y="155"/>
                    <a:pt x="92" y="122"/>
                  </a:cubicBezTo>
                  <a:cubicBezTo>
                    <a:pt x="106" y="143"/>
                    <a:pt x="128" y="163"/>
                    <a:pt x="152" y="173"/>
                  </a:cubicBezTo>
                  <a:cubicBezTo>
                    <a:pt x="142" y="164"/>
                    <a:pt x="136" y="153"/>
                    <a:pt x="134" y="143"/>
                  </a:cubicBezTo>
                  <a:cubicBezTo>
                    <a:pt x="151" y="162"/>
                    <a:pt x="178" y="178"/>
                    <a:pt x="205" y="185"/>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79" name="Content Placeholder 78">
            <a:extLst>
              <a:ext uri="{FF2B5EF4-FFF2-40B4-BE49-F238E27FC236}">
                <a16:creationId xmlns:a16="http://schemas.microsoft.com/office/drawing/2014/main" id="{41427F89-600F-4B2D-9340-DA65790476A4}"/>
              </a:ext>
            </a:extLst>
          </p:cNvPr>
          <p:cNvSpPr>
            <a:spLocks noGrp="1"/>
          </p:cNvSpPr>
          <p:nvPr>
            <p:ph idx="1"/>
          </p:nvPr>
        </p:nvSpPr>
        <p:spPr>
          <a:xfrm>
            <a:off x="4547046" y="1508289"/>
            <a:ext cx="6806754" cy="4668674"/>
          </a:xfrm>
        </p:spPr>
        <p:txBody>
          <a:bodyPr>
            <a:normAutofit lnSpcReduction="10000"/>
          </a:bodyPr>
          <a:lstStyle/>
          <a:p>
            <a:r>
              <a:rPr lang="en-US" dirty="0"/>
              <a:t>Examples:</a:t>
            </a:r>
          </a:p>
          <a:p>
            <a:pPr lvl="1"/>
            <a:r>
              <a:rPr lang="en-US" dirty="0"/>
              <a:t>Self-management; self-control</a:t>
            </a:r>
          </a:p>
          <a:p>
            <a:pPr lvl="1"/>
            <a:r>
              <a:rPr lang="en-US" dirty="0"/>
              <a:t>Difficulty with change/transitions</a:t>
            </a:r>
          </a:p>
          <a:p>
            <a:pPr lvl="1"/>
            <a:r>
              <a:rPr lang="en-US" dirty="0"/>
              <a:t>Impulsivity</a:t>
            </a:r>
          </a:p>
          <a:p>
            <a:pPr lvl="1"/>
            <a:r>
              <a:rPr lang="en-US" dirty="0"/>
              <a:t>Avoidance</a:t>
            </a:r>
          </a:p>
          <a:p>
            <a:pPr lvl="1"/>
            <a:r>
              <a:rPr lang="en-US" dirty="0"/>
              <a:t>Physical symptoms </a:t>
            </a:r>
          </a:p>
          <a:p>
            <a:pPr lvl="1"/>
            <a:r>
              <a:rPr lang="en-US" dirty="0"/>
              <a:t>Difficulty with focus/concentration</a:t>
            </a:r>
          </a:p>
          <a:p>
            <a:pPr lvl="1"/>
            <a:r>
              <a:rPr lang="en-US" dirty="0"/>
              <a:t>Memory issues</a:t>
            </a:r>
          </a:p>
          <a:p>
            <a:pPr lvl="1"/>
            <a:r>
              <a:rPr lang="en-US" dirty="0"/>
              <a:t>Difficulty completing tasks, assignments, etc.</a:t>
            </a:r>
          </a:p>
          <a:p>
            <a:endParaRPr lang="en-US" dirty="0"/>
          </a:p>
          <a:p>
            <a:endParaRPr lang="en-US" dirty="0"/>
          </a:p>
          <a:p>
            <a:endParaRPr lang="en-US" dirty="0"/>
          </a:p>
        </p:txBody>
      </p:sp>
    </p:spTree>
    <p:extLst>
      <p:ext uri="{BB962C8B-B14F-4D97-AF65-F5344CB8AC3E}">
        <p14:creationId xmlns:p14="http://schemas.microsoft.com/office/powerpoint/2010/main" val="59479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838200" y="365125"/>
            <a:ext cx="10515600" cy="1325563"/>
          </a:xfrm>
        </p:spPr>
        <p:txBody>
          <a:bodyPr>
            <a:normAutofit/>
          </a:bodyPr>
          <a:lstStyle/>
          <a:p>
            <a:r>
              <a:rPr lang="en-US" dirty="0"/>
              <a:t>Let’s Look at Some General Accommodations</a:t>
            </a:r>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16</a:t>
            </a:fld>
            <a:endParaRPr lang="en-US"/>
          </a:p>
        </p:txBody>
      </p:sp>
      <p:graphicFrame>
        <p:nvGraphicFramePr>
          <p:cNvPr id="6" name="Content Placeholder 2">
            <a:extLst>
              <a:ext uri="{FF2B5EF4-FFF2-40B4-BE49-F238E27FC236}">
                <a16:creationId xmlns:a16="http://schemas.microsoft.com/office/drawing/2014/main" id="{333B5EBB-CF76-4956-9532-8672F9668E45}"/>
              </a:ext>
            </a:extLst>
          </p:cNvPr>
          <p:cNvGraphicFramePr>
            <a:graphicFrameLocks noGrp="1"/>
          </p:cNvGraphicFramePr>
          <p:nvPr>
            <p:ph idx="1"/>
            <p:extLst>
              <p:ext uri="{D42A27DB-BD31-4B8C-83A1-F6EECF244321}">
                <p14:modId xmlns:p14="http://schemas.microsoft.com/office/powerpoint/2010/main" val="11169868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6866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402F9-A7B3-47DF-946A-4E9DE46517A0}"/>
              </a:ext>
            </a:extLst>
          </p:cNvPr>
          <p:cNvSpPr>
            <a:spLocks noGrp="1"/>
          </p:cNvSpPr>
          <p:nvPr>
            <p:ph type="title"/>
          </p:nvPr>
        </p:nvSpPr>
        <p:spPr>
          <a:xfrm>
            <a:off x="838200" y="365125"/>
            <a:ext cx="10515600" cy="1325563"/>
          </a:xfrm>
        </p:spPr>
        <p:txBody>
          <a:bodyPr>
            <a:normAutofit/>
          </a:bodyPr>
          <a:lstStyle/>
          <a:p>
            <a:r>
              <a:rPr lang="en-US" dirty="0"/>
              <a:t>Specific Functional Limitations – </a:t>
            </a:r>
            <a:r>
              <a:rPr lang="en-US" sz="3200" dirty="0">
                <a:solidFill>
                  <a:srgbClr val="00B050"/>
                </a:solidFill>
              </a:rPr>
              <a:t>Crowds/Groups</a:t>
            </a:r>
          </a:p>
        </p:txBody>
      </p:sp>
      <p:sp>
        <p:nvSpPr>
          <p:cNvPr id="4" name="Slide Number Placeholder 3">
            <a:extLst>
              <a:ext uri="{FF2B5EF4-FFF2-40B4-BE49-F238E27FC236}">
                <a16:creationId xmlns:a16="http://schemas.microsoft.com/office/drawing/2014/main" id="{9DB59514-C68E-4089-8260-6EA737FD67B5}"/>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17</a:t>
            </a:fld>
            <a:endParaRPr lang="en-US"/>
          </a:p>
        </p:txBody>
      </p:sp>
      <p:graphicFrame>
        <p:nvGraphicFramePr>
          <p:cNvPr id="6" name="Content Placeholder 2">
            <a:extLst>
              <a:ext uri="{FF2B5EF4-FFF2-40B4-BE49-F238E27FC236}">
                <a16:creationId xmlns:a16="http://schemas.microsoft.com/office/drawing/2014/main" id="{F3CDF53B-20E8-4020-94F7-C0F37DB652B8}"/>
              </a:ext>
            </a:extLst>
          </p:cNvPr>
          <p:cNvGraphicFramePr>
            <a:graphicFrameLocks noGrp="1"/>
          </p:cNvGraphicFramePr>
          <p:nvPr>
            <p:ph idx="1"/>
            <p:extLst>
              <p:ext uri="{D42A27DB-BD31-4B8C-83A1-F6EECF244321}">
                <p14:modId xmlns:p14="http://schemas.microsoft.com/office/powerpoint/2010/main" val="3177782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899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838200" y="365125"/>
            <a:ext cx="10515600" cy="1325563"/>
          </a:xfrm>
        </p:spPr>
        <p:txBody>
          <a:bodyPr>
            <a:normAutofit/>
          </a:bodyPr>
          <a:lstStyle/>
          <a:p>
            <a:r>
              <a:rPr lang="en-US" dirty="0"/>
              <a:t>Specific Functional Limitations – </a:t>
            </a:r>
            <a:r>
              <a:rPr lang="en-US" sz="3200" dirty="0">
                <a:solidFill>
                  <a:srgbClr val="00B050"/>
                </a:solidFill>
              </a:rPr>
              <a:t>Crowds/Groups</a:t>
            </a:r>
            <a:endParaRPr lang="en-US" dirty="0"/>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18</a:t>
            </a:fld>
            <a:endParaRPr lang="en-US"/>
          </a:p>
        </p:txBody>
      </p:sp>
      <p:sp>
        <p:nvSpPr>
          <p:cNvPr id="7" name="Freeform: Shape 6">
            <a:extLst>
              <a:ext uri="{FF2B5EF4-FFF2-40B4-BE49-F238E27FC236}">
                <a16:creationId xmlns:a16="http://schemas.microsoft.com/office/drawing/2014/main" id="{4A0729D5-1FD0-4A82-BC61-29E93F7B17A3}"/>
              </a:ext>
            </a:extLst>
          </p:cNvPr>
          <p:cNvSpPr/>
          <p:nvPr/>
        </p:nvSpPr>
        <p:spPr>
          <a:xfrm>
            <a:off x="2505572" y="3398631"/>
            <a:ext cx="3423197" cy="2565751"/>
          </a:xfrm>
          <a:custGeom>
            <a:avLst/>
            <a:gdLst>
              <a:gd name="connsiteX0" fmla="*/ 0 w 3423197"/>
              <a:gd name="connsiteY0" fmla="*/ 0 h 2802831"/>
              <a:gd name="connsiteX1" fmla="*/ 3423197 w 3423197"/>
              <a:gd name="connsiteY1" fmla="*/ 0 h 2802831"/>
              <a:gd name="connsiteX2" fmla="*/ 3423197 w 3423197"/>
              <a:gd name="connsiteY2" fmla="*/ 2802831 h 2802831"/>
              <a:gd name="connsiteX3" fmla="*/ 0 w 3423197"/>
              <a:gd name="connsiteY3" fmla="*/ 2802831 h 2802831"/>
              <a:gd name="connsiteX4" fmla="*/ 0 w 3423197"/>
              <a:gd name="connsiteY4" fmla="*/ 0 h 280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2802831">
                <a:moveTo>
                  <a:pt x="0" y="0"/>
                </a:moveTo>
                <a:lnTo>
                  <a:pt x="3423197" y="0"/>
                </a:lnTo>
                <a:lnTo>
                  <a:pt x="3423197" y="2802831"/>
                </a:lnTo>
                <a:lnTo>
                  <a:pt x="0" y="2802831"/>
                </a:lnTo>
                <a:lnTo>
                  <a:pt x="0" y="0"/>
                </a:lnTo>
                <a:close/>
              </a:path>
            </a:pathLst>
          </a:custGeom>
          <a:solidFill>
            <a:schemeClr val="accent6">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8136" tIns="338136" rIns="338136" bIns="338136" numCol="1" spcCol="1270" anchor="t" anchorCtr="0">
            <a:noAutofit/>
          </a:bodyPr>
          <a:lstStyle/>
          <a:p>
            <a:pPr marL="0" lvl="0" indent="0" algn="l" defTabSz="800100">
              <a:lnSpc>
                <a:spcPct val="114000"/>
              </a:lnSpc>
              <a:spcBef>
                <a:spcPct val="0"/>
              </a:spcBef>
              <a:spcAft>
                <a:spcPts val="0"/>
              </a:spcAft>
              <a:buNone/>
            </a:pPr>
            <a:r>
              <a:rPr lang="en-US" sz="1800" kern="1200" dirty="0"/>
              <a:t>…student to </a:t>
            </a:r>
            <a:r>
              <a:rPr lang="en-US" sz="1800" b="1" kern="1200" dirty="0"/>
              <a:t>present information just to teacher, instructor, residential advisor </a:t>
            </a:r>
            <a:r>
              <a:rPr lang="en-US" sz="1800" kern="1200" dirty="0"/>
              <a:t>instead of in front of the group.</a:t>
            </a:r>
          </a:p>
          <a:p>
            <a:pPr marL="0" lvl="0" indent="0" algn="l" defTabSz="666750">
              <a:lnSpc>
                <a:spcPct val="114000"/>
              </a:lnSpc>
              <a:spcBef>
                <a:spcPct val="0"/>
              </a:spcBef>
              <a:spcAft>
                <a:spcPts val="0"/>
              </a:spcAft>
              <a:buNone/>
            </a:pPr>
            <a:endParaRPr lang="en-US" sz="1500" kern="1200" dirty="0"/>
          </a:p>
        </p:txBody>
      </p:sp>
      <p:sp>
        <p:nvSpPr>
          <p:cNvPr id="5" name="Freeform: Shape 4">
            <a:extLst>
              <a:ext uri="{FF2B5EF4-FFF2-40B4-BE49-F238E27FC236}">
                <a16:creationId xmlns:a16="http://schemas.microsoft.com/office/drawing/2014/main" id="{F647EBC9-EACF-4D20-8B08-7C6B50F30E21}"/>
              </a:ext>
            </a:extLst>
          </p:cNvPr>
          <p:cNvSpPr/>
          <p:nvPr/>
        </p:nvSpPr>
        <p:spPr>
          <a:xfrm>
            <a:off x="2505572" y="2371672"/>
            <a:ext cx="3423197" cy="1026959"/>
          </a:xfrm>
          <a:custGeom>
            <a:avLst/>
            <a:gdLst>
              <a:gd name="connsiteX0" fmla="*/ 0 w 3423197"/>
              <a:gd name="connsiteY0" fmla="*/ 0 h 1026959"/>
              <a:gd name="connsiteX1" fmla="*/ 3423197 w 3423197"/>
              <a:gd name="connsiteY1" fmla="*/ 0 h 1026959"/>
              <a:gd name="connsiteX2" fmla="*/ 3423197 w 3423197"/>
              <a:gd name="connsiteY2" fmla="*/ 1026959 h 1026959"/>
              <a:gd name="connsiteX3" fmla="*/ 0 w 3423197"/>
              <a:gd name="connsiteY3" fmla="*/ 1026959 h 1026959"/>
              <a:gd name="connsiteX4" fmla="*/ 0 w 3423197"/>
              <a:gd name="connsiteY4" fmla="*/ 0 h 10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026959">
                <a:moveTo>
                  <a:pt x="0" y="0"/>
                </a:moveTo>
                <a:lnTo>
                  <a:pt x="3423197" y="0"/>
                </a:lnTo>
                <a:lnTo>
                  <a:pt x="3423197" y="1026959"/>
                </a:lnTo>
                <a:lnTo>
                  <a:pt x="0" y="1026959"/>
                </a:lnTo>
                <a:lnTo>
                  <a:pt x="0" y="0"/>
                </a:lnTo>
                <a:close/>
              </a:path>
            </a:pathLst>
          </a:custGeom>
          <a:solidFill>
            <a:schemeClr val="accent6"/>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70509" tIns="270509" rIns="270509" bIns="270509" numCol="1" spcCol="1270" anchor="ctr" anchorCtr="0">
            <a:noAutofit/>
          </a:bodyPr>
          <a:lstStyle/>
          <a:p>
            <a:pPr marL="0" lvl="0" indent="0" algn="ctr" defTabSz="1600200">
              <a:lnSpc>
                <a:spcPct val="90000"/>
              </a:lnSpc>
              <a:spcBef>
                <a:spcPct val="0"/>
              </a:spcBef>
              <a:spcAft>
                <a:spcPct val="35000"/>
              </a:spcAft>
              <a:buNone/>
            </a:pPr>
            <a:r>
              <a:rPr lang="en-US" sz="3600" kern="1200" dirty="0"/>
              <a:t>Allow</a:t>
            </a:r>
          </a:p>
        </p:txBody>
      </p:sp>
      <p:sp>
        <p:nvSpPr>
          <p:cNvPr id="8" name="Freeform: Shape 7">
            <a:extLst>
              <a:ext uri="{FF2B5EF4-FFF2-40B4-BE49-F238E27FC236}">
                <a16:creationId xmlns:a16="http://schemas.microsoft.com/office/drawing/2014/main" id="{16A51D92-2BA9-4686-A714-5B44DEFD7F0F}"/>
              </a:ext>
            </a:extLst>
          </p:cNvPr>
          <p:cNvSpPr/>
          <p:nvPr/>
        </p:nvSpPr>
        <p:spPr>
          <a:xfrm>
            <a:off x="6036558" y="2371672"/>
            <a:ext cx="3423197" cy="1026959"/>
          </a:xfrm>
          <a:custGeom>
            <a:avLst/>
            <a:gdLst>
              <a:gd name="connsiteX0" fmla="*/ 0 w 3423197"/>
              <a:gd name="connsiteY0" fmla="*/ 0 h 1026959"/>
              <a:gd name="connsiteX1" fmla="*/ 3423197 w 3423197"/>
              <a:gd name="connsiteY1" fmla="*/ 0 h 1026959"/>
              <a:gd name="connsiteX2" fmla="*/ 3423197 w 3423197"/>
              <a:gd name="connsiteY2" fmla="*/ 1026959 h 1026959"/>
              <a:gd name="connsiteX3" fmla="*/ 0 w 3423197"/>
              <a:gd name="connsiteY3" fmla="*/ 1026959 h 1026959"/>
              <a:gd name="connsiteX4" fmla="*/ 0 w 3423197"/>
              <a:gd name="connsiteY4" fmla="*/ 0 h 1026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026959">
                <a:moveTo>
                  <a:pt x="0" y="0"/>
                </a:moveTo>
                <a:lnTo>
                  <a:pt x="3423197" y="0"/>
                </a:lnTo>
                <a:lnTo>
                  <a:pt x="3423197" y="1026959"/>
                </a:lnTo>
                <a:lnTo>
                  <a:pt x="0" y="1026959"/>
                </a:lnTo>
                <a:lnTo>
                  <a:pt x="0" y="0"/>
                </a:lnTo>
                <a:close/>
              </a:path>
            </a:pathLst>
          </a:custGeom>
          <a:solidFill>
            <a:schemeClr val="accent6">
              <a:lumMod val="75000"/>
            </a:schemeClr>
          </a:solidFill>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70509" tIns="270509" rIns="270509" bIns="270509" numCol="1" spcCol="1270" anchor="ctr" anchorCtr="0">
            <a:noAutofit/>
          </a:bodyPr>
          <a:lstStyle/>
          <a:p>
            <a:pPr marL="0" lvl="0" indent="0" algn="ctr" defTabSz="1600200">
              <a:lnSpc>
                <a:spcPct val="90000"/>
              </a:lnSpc>
              <a:spcBef>
                <a:spcPct val="0"/>
              </a:spcBef>
              <a:spcAft>
                <a:spcPct val="35000"/>
              </a:spcAft>
              <a:buNone/>
            </a:pPr>
            <a:r>
              <a:rPr lang="en-US" sz="3600" kern="1200" dirty="0"/>
              <a:t>Give</a:t>
            </a:r>
          </a:p>
        </p:txBody>
      </p:sp>
      <p:sp>
        <p:nvSpPr>
          <p:cNvPr id="9" name="Freeform: Shape 8">
            <a:extLst>
              <a:ext uri="{FF2B5EF4-FFF2-40B4-BE49-F238E27FC236}">
                <a16:creationId xmlns:a16="http://schemas.microsoft.com/office/drawing/2014/main" id="{9A564954-3012-4023-94FE-EE6D78425D4F}"/>
              </a:ext>
            </a:extLst>
          </p:cNvPr>
          <p:cNvSpPr/>
          <p:nvPr/>
        </p:nvSpPr>
        <p:spPr>
          <a:xfrm>
            <a:off x="6036559" y="3398631"/>
            <a:ext cx="3423197" cy="2565751"/>
          </a:xfrm>
          <a:custGeom>
            <a:avLst/>
            <a:gdLst>
              <a:gd name="connsiteX0" fmla="*/ 0 w 3423197"/>
              <a:gd name="connsiteY0" fmla="*/ 0 h 1661734"/>
              <a:gd name="connsiteX1" fmla="*/ 3423197 w 3423197"/>
              <a:gd name="connsiteY1" fmla="*/ 0 h 1661734"/>
              <a:gd name="connsiteX2" fmla="*/ 3423197 w 3423197"/>
              <a:gd name="connsiteY2" fmla="*/ 1661734 h 1661734"/>
              <a:gd name="connsiteX3" fmla="*/ 0 w 3423197"/>
              <a:gd name="connsiteY3" fmla="*/ 1661734 h 1661734"/>
              <a:gd name="connsiteX4" fmla="*/ 0 w 3423197"/>
              <a:gd name="connsiteY4" fmla="*/ 0 h 166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97" h="1661734">
                <a:moveTo>
                  <a:pt x="0" y="0"/>
                </a:moveTo>
                <a:lnTo>
                  <a:pt x="3423197" y="0"/>
                </a:lnTo>
                <a:lnTo>
                  <a:pt x="3423197" y="1661734"/>
                </a:lnTo>
                <a:lnTo>
                  <a:pt x="0" y="1661734"/>
                </a:lnTo>
                <a:lnTo>
                  <a:pt x="0" y="0"/>
                </a:lnTo>
                <a:close/>
              </a:path>
            </a:pathLst>
          </a:custGeom>
          <a:solidFill>
            <a:srgbClr val="B9F1D8">
              <a:alpha val="89804"/>
            </a:srgbClr>
          </a:solid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38136" tIns="338136" rIns="338136" bIns="338136" numCol="1" spcCol="1270" anchor="t" anchorCtr="0">
            <a:noAutofit/>
          </a:bodyPr>
          <a:lstStyle/>
          <a:p>
            <a:pPr marL="0" lvl="0" indent="0" algn="l" defTabSz="533400">
              <a:lnSpc>
                <a:spcPct val="114000"/>
              </a:lnSpc>
              <a:spcBef>
                <a:spcPct val="0"/>
              </a:spcBef>
              <a:spcAft>
                <a:spcPts val="0"/>
              </a:spcAft>
              <a:buNone/>
            </a:pPr>
            <a:r>
              <a:rPr lang="en-US" kern="1200" dirty="0"/>
              <a:t>…the student an </a:t>
            </a:r>
            <a:r>
              <a:rPr lang="en-US" b="1" kern="1200" dirty="0"/>
              <a:t>agreed upon signal </a:t>
            </a:r>
            <a:r>
              <a:rPr lang="en-US" kern="1200" dirty="0"/>
              <a:t>before calling on them to answer or demonstrate something and/or give them option to use and “opt out” signal.</a:t>
            </a:r>
          </a:p>
          <a:p>
            <a:pPr marL="0" lvl="0" indent="0" algn="l" defTabSz="533400">
              <a:lnSpc>
                <a:spcPct val="114000"/>
              </a:lnSpc>
              <a:spcBef>
                <a:spcPct val="0"/>
              </a:spcBef>
              <a:spcAft>
                <a:spcPts val="0"/>
              </a:spcAft>
              <a:buNone/>
            </a:pPr>
            <a:endParaRPr lang="en-US" sz="1200" kern="1200" dirty="0"/>
          </a:p>
        </p:txBody>
      </p:sp>
    </p:spTree>
    <p:extLst>
      <p:ext uri="{BB962C8B-B14F-4D97-AF65-F5344CB8AC3E}">
        <p14:creationId xmlns:p14="http://schemas.microsoft.com/office/powerpoint/2010/main" val="264895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C912-41F8-48FF-A514-B42125AADF26}"/>
              </a:ext>
            </a:extLst>
          </p:cNvPr>
          <p:cNvSpPr>
            <a:spLocks noGrp="1"/>
          </p:cNvSpPr>
          <p:nvPr>
            <p:ph type="title"/>
          </p:nvPr>
        </p:nvSpPr>
        <p:spPr>
          <a:xfrm>
            <a:off x="838200" y="365125"/>
            <a:ext cx="10515600" cy="1325563"/>
          </a:xfrm>
        </p:spPr>
        <p:txBody>
          <a:bodyPr>
            <a:normAutofit/>
          </a:bodyPr>
          <a:lstStyle/>
          <a:p>
            <a:r>
              <a:rPr lang="en-US" dirty="0"/>
              <a:t>Specific Functional Limitations – </a:t>
            </a:r>
            <a:r>
              <a:rPr lang="en-US" sz="3200" dirty="0">
                <a:solidFill>
                  <a:srgbClr val="00B050"/>
                </a:solidFill>
              </a:rPr>
              <a:t>Learning-related</a:t>
            </a:r>
            <a:endParaRPr lang="en-US" dirty="0"/>
          </a:p>
        </p:txBody>
      </p:sp>
      <p:sp>
        <p:nvSpPr>
          <p:cNvPr id="4" name="Slide Number Placeholder 3">
            <a:extLst>
              <a:ext uri="{FF2B5EF4-FFF2-40B4-BE49-F238E27FC236}">
                <a16:creationId xmlns:a16="http://schemas.microsoft.com/office/drawing/2014/main" id="{2B058B85-B36C-4E92-B176-AC7BFDF301E7}"/>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19</a:t>
            </a:fld>
            <a:endParaRPr lang="en-US"/>
          </a:p>
        </p:txBody>
      </p:sp>
      <p:sp>
        <p:nvSpPr>
          <p:cNvPr id="11" name="Freeform: Shape 10">
            <a:extLst>
              <a:ext uri="{FF2B5EF4-FFF2-40B4-BE49-F238E27FC236}">
                <a16:creationId xmlns:a16="http://schemas.microsoft.com/office/drawing/2014/main" id="{6C74874A-8CA5-489D-BC60-8E8C51034D7A}"/>
              </a:ext>
            </a:extLst>
          </p:cNvPr>
          <p:cNvSpPr/>
          <p:nvPr/>
        </p:nvSpPr>
        <p:spPr>
          <a:xfrm>
            <a:off x="1000874" y="2197556"/>
            <a:ext cx="3317285"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4"/>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kern="1200" dirty="0"/>
              <a:t>Break</a:t>
            </a:r>
          </a:p>
        </p:txBody>
      </p:sp>
      <p:sp>
        <p:nvSpPr>
          <p:cNvPr id="12" name="Freeform: Shape 11">
            <a:extLst>
              <a:ext uri="{FF2B5EF4-FFF2-40B4-BE49-F238E27FC236}">
                <a16:creationId xmlns:a16="http://schemas.microsoft.com/office/drawing/2014/main" id="{C88ECE58-9549-43F9-97DF-64BB61276984}"/>
              </a:ext>
            </a:extLst>
          </p:cNvPr>
          <p:cNvSpPr/>
          <p:nvPr/>
        </p:nvSpPr>
        <p:spPr>
          <a:xfrm>
            <a:off x="1012283"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chemeClr val="accent4">
              <a:lumMod val="20000"/>
              <a:lumOff val="80000"/>
            </a:schemeClr>
          </a:solid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800100">
              <a:lnSpc>
                <a:spcPct val="114000"/>
              </a:lnSpc>
              <a:spcBef>
                <a:spcPct val="0"/>
              </a:spcBef>
            </a:pPr>
            <a:r>
              <a:rPr lang="en-US" dirty="0"/>
              <a:t>…assignments into </a:t>
            </a:r>
            <a:r>
              <a:rPr lang="en-US" b="1" dirty="0"/>
              <a:t>smaller chunks</a:t>
            </a:r>
            <a:r>
              <a:rPr lang="en-US" dirty="0"/>
              <a:t>.</a:t>
            </a:r>
          </a:p>
        </p:txBody>
      </p:sp>
      <p:sp>
        <p:nvSpPr>
          <p:cNvPr id="13" name="Freeform: Shape 12">
            <a:extLst>
              <a:ext uri="{FF2B5EF4-FFF2-40B4-BE49-F238E27FC236}">
                <a16:creationId xmlns:a16="http://schemas.microsoft.com/office/drawing/2014/main" id="{7539BFF0-C827-4926-A3B5-41E547E53696}"/>
              </a:ext>
            </a:extLst>
          </p:cNvPr>
          <p:cNvSpPr/>
          <p:nvPr/>
        </p:nvSpPr>
        <p:spPr>
          <a:xfrm>
            <a:off x="4425948" y="2197556"/>
            <a:ext cx="3317285"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4">
              <a:lumMod val="60000"/>
              <a:lumOff val="40000"/>
            </a:schemeClr>
          </a:solidFill>
          <a:ln>
            <a:noFill/>
          </a:ln>
        </p:spPr>
        <p:style>
          <a:lnRef idx="2">
            <a:schemeClr val="accent5">
              <a:hueOff val="2336862"/>
              <a:satOff val="14987"/>
              <a:lumOff val="-2157"/>
              <a:alphaOff val="0"/>
            </a:schemeClr>
          </a:lnRef>
          <a:fillRef idx="1">
            <a:scrgbClr r="0" g="0" b="0"/>
          </a:fillRef>
          <a:effectRef idx="0">
            <a:schemeClr val="accent5">
              <a:hueOff val="2336862"/>
              <a:satOff val="14987"/>
              <a:lumOff val="-2157"/>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kern="1200" dirty="0"/>
              <a:t>Check-in</a:t>
            </a:r>
          </a:p>
        </p:txBody>
      </p:sp>
      <p:sp>
        <p:nvSpPr>
          <p:cNvPr id="14" name="Freeform: Shape 13">
            <a:extLst>
              <a:ext uri="{FF2B5EF4-FFF2-40B4-BE49-F238E27FC236}">
                <a16:creationId xmlns:a16="http://schemas.microsoft.com/office/drawing/2014/main" id="{AC2A1D41-0931-4636-8BFA-F824112D87AE}"/>
              </a:ext>
            </a:extLst>
          </p:cNvPr>
          <p:cNvSpPr/>
          <p:nvPr/>
        </p:nvSpPr>
        <p:spPr>
          <a:xfrm>
            <a:off x="4437357"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rgbClr val="FCD7AA"/>
          </a:solidFill>
        </p:spPr>
        <p:style>
          <a:lnRef idx="2">
            <a:schemeClr val="accent5">
              <a:tint val="40000"/>
              <a:alpha val="90000"/>
              <a:hueOff val="1859480"/>
              <a:satOff val="5327"/>
              <a:lumOff val="171"/>
              <a:alphaOff val="0"/>
            </a:schemeClr>
          </a:lnRef>
          <a:fillRef idx="1">
            <a:schemeClr val="accent5">
              <a:tint val="40000"/>
              <a:alpha val="90000"/>
              <a:hueOff val="1859480"/>
              <a:satOff val="5327"/>
              <a:lumOff val="171"/>
              <a:alphaOff val="0"/>
            </a:schemeClr>
          </a:fillRef>
          <a:effectRef idx="0">
            <a:schemeClr val="accent5">
              <a:tint val="40000"/>
              <a:alpha val="90000"/>
              <a:hueOff val="1859480"/>
              <a:satOff val="5327"/>
              <a:lumOff val="171"/>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488950">
              <a:lnSpc>
                <a:spcPct val="114000"/>
              </a:lnSpc>
              <a:spcBef>
                <a:spcPct val="0"/>
              </a:spcBef>
            </a:pPr>
            <a:r>
              <a:rPr lang="en-US" dirty="0"/>
              <a:t>…</a:t>
            </a:r>
            <a:r>
              <a:rPr lang="en-US" b="1" u="sng" dirty="0"/>
              <a:t>frequently</a:t>
            </a:r>
            <a:r>
              <a:rPr lang="en-US" dirty="0"/>
              <a:t> for understanding and to check emotional temperature.</a:t>
            </a:r>
          </a:p>
        </p:txBody>
      </p:sp>
      <p:sp>
        <p:nvSpPr>
          <p:cNvPr id="15" name="Freeform: Shape 14">
            <a:extLst>
              <a:ext uri="{FF2B5EF4-FFF2-40B4-BE49-F238E27FC236}">
                <a16:creationId xmlns:a16="http://schemas.microsoft.com/office/drawing/2014/main" id="{530D4E61-DF45-461F-8795-D1FF1A69E1E6}"/>
              </a:ext>
            </a:extLst>
          </p:cNvPr>
          <p:cNvSpPr/>
          <p:nvPr/>
        </p:nvSpPr>
        <p:spPr>
          <a:xfrm>
            <a:off x="7851022" y="2197556"/>
            <a:ext cx="3317285" cy="995185"/>
          </a:xfrm>
          <a:custGeom>
            <a:avLst/>
            <a:gdLst>
              <a:gd name="connsiteX0" fmla="*/ 0 w 3317285"/>
              <a:gd name="connsiteY0" fmla="*/ 0 h 995185"/>
              <a:gd name="connsiteX1" fmla="*/ 3317285 w 3317285"/>
              <a:gd name="connsiteY1" fmla="*/ 0 h 995185"/>
              <a:gd name="connsiteX2" fmla="*/ 3317285 w 3317285"/>
              <a:gd name="connsiteY2" fmla="*/ 995185 h 995185"/>
              <a:gd name="connsiteX3" fmla="*/ 0 w 3317285"/>
              <a:gd name="connsiteY3" fmla="*/ 995185 h 995185"/>
              <a:gd name="connsiteX4" fmla="*/ 0 w 3317285"/>
              <a:gd name="connsiteY4" fmla="*/ 0 h 995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995185">
                <a:moveTo>
                  <a:pt x="0" y="0"/>
                </a:moveTo>
                <a:lnTo>
                  <a:pt x="3317285" y="0"/>
                </a:lnTo>
                <a:lnTo>
                  <a:pt x="3317285" y="995185"/>
                </a:lnTo>
                <a:lnTo>
                  <a:pt x="0" y="995185"/>
                </a:lnTo>
                <a:lnTo>
                  <a:pt x="0" y="0"/>
                </a:lnTo>
                <a:close/>
              </a:path>
            </a:pathLst>
          </a:custGeom>
          <a:solidFill>
            <a:schemeClr val="accent4">
              <a:lumMod val="40000"/>
              <a:lumOff val="60000"/>
            </a:schemeClr>
          </a:solidFill>
          <a:ln>
            <a:noFill/>
          </a:ln>
        </p:spPr>
        <p:style>
          <a:lnRef idx="2">
            <a:schemeClr val="accent5">
              <a:hueOff val="4673723"/>
              <a:satOff val="29974"/>
              <a:lumOff val="-4313"/>
              <a:alphaOff val="0"/>
            </a:schemeClr>
          </a:lnRef>
          <a:fillRef idx="1">
            <a:scrgbClr r="0" g="0" b="0"/>
          </a:fillRef>
          <a:effectRef idx="0">
            <a:schemeClr val="accent5">
              <a:hueOff val="4673723"/>
              <a:satOff val="29974"/>
              <a:lumOff val="-4313"/>
              <a:alphaOff val="0"/>
            </a:schemeClr>
          </a:effectRef>
          <a:fontRef idx="minor">
            <a:schemeClr val="lt1"/>
          </a:fontRef>
        </p:style>
        <p:txBody>
          <a:bodyPr spcFirstLastPara="0" vert="horz" wrap="square" lIns="262139" tIns="262139" rIns="262139" bIns="262139" numCol="1" spcCol="1270" anchor="ctr" anchorCtr="0">
            <a:noAutofit/>
          </a:bodyPr>
          <a:lstStyle/>
          <a:p>
            <a:pPr marL="0" lvl="0" indent="0" algn="ctr" defTabSz="1555750">
              <a:lnSpc>
                <a:spcPct val="90000"/>
              </a:lnSpc>
              <a:spcBef>
                <a:spcPct val="0"/>
              </a:spcBef>
              <a:spcAft>
                <a:spcPct val="35000"/>
              </a:spcAft>
              <a:buNone/>
            </a:pPr>
            <a:r>
              <a:rPr lang="en-US" sz="3500" kern="1200" dirty="0"/>
              <a:t>Allow</a:t>
            </a:r>
          </a:p>
        </p:txBody>
      </p:sp>
      <p:sp>
        <p:nvSpPr>
          <p:cNvPr id="16" name="Freeform: Shape 15">
            <a:extLst>
              <a:ext uri="{FF2B5EF4-FFF2-40B4-BE49-F238E27FC236}">
                <a16:creationId xmlns:a16="http://schemas.microsoft.com/office/drawing/2014/main" id="{DAFBB946-950F-49B4-9A1A-BC9147ABD768}"/>
              </a:ext>
            </a:extLst>
          </p:cNvPr>
          <p:cNvSpPr/>
          <p:nvPr/>
        </p:nvSpPr>
        <p:spPr>
          <a:xfrm>
            <a:off x="7862431" y="3192741"/>
            <a:ext cx="3317285" cy="3163609"/>
          </a:xfrm>
          <a:custGeom>
            <a:avLst/>
            <a:gdLst>
              <a:gd name="connsiteX0" fmla="*/ 0 w 3317285"/>
              <a:gd name="connsiteY0" fmla="*/ 0 h 816026"/>
              <a:gd name="connsiteX1" fmla="*/ 3317285 w 3317285"/>
              <a:gd name="connsiteY1" fmla="*/ 0 h 816026"/>
              <a:gd name="connsiteX2" fmla="*/ 3317285 w 3317285"/>
              <a:gd name="connsiteY2" fmla="*/ 816026 h 816026"/>
              <a:gd name="connsiteX3" fmla="*/ 0 w 3317285"/>
              <a:gd name="connsiteY3" fmla="*/ 816026 h 816026"/>
              <a:gd name="connsiteX4" fmla="*/ 0 w 3317285"/>
              <a:gd name="connsiteY4" fmla="*/ 0 h 816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7285" h="816026">
                <a:moveTo>
                  <a:pt x="0" y="0"/>
                </a:moveTo>
                <a:lnTo>
                  <a:pt x="3317285" y="0"/>
                </a:lnTo>
                <a:lnTo>
                  <a:pt x="3317285" y="816026"/>
                </a:lnTo>
                <a:lnTo>
                  <a:pt x="0" y="816026"/>
                </a:lnTo>
                <a:lnTo>
                  <a:pt x="0" y="0"/>
                </a:lnTo>
                <a:close/>
              </a:path>
            </a:pathLst>
          </a:custGeom>
          <a:solidFill>
            <a:srgbClr val="F9B767"/>
          </a:solidFill>
        </p:spPr>
        <p:style>
          <a:lnRef idx="2">
            <a:schemeClr val="accent5">
              <a:tint val="40000"/>
              <a:alpha val="90000"/>
              <a:hueOff val="3718960"/>
              <a:satOff val="10655"/>
              <a:lumOff val="342"/>
              <a:alphaOff val="0"/>
            </a:schemeClr>
          </a:lnRef>
          <a:fillRef idx="1">
            <a:schemeClr val="accent5">
              <a:tint val="40000"/>
              <a:alpha val="90000"/>
              <a:hueOff val="3718960"/>
              <a:satOff val="10655"/>
              <a:lumOff val="342"/>
              <a:alphaOff val="0"/>
            </a:schemeClr>
          </a:fillRef>
          <a:effectRef idx="0">
            <a:schemeClr val="accent5">
              <a:tint val="40000"/>
              <a:alpha val="90000"/>
              <a:hueOff val="3718960"/>
              <a:satOff val="10655"/>
              <a:lumOff val="342"/>
              <a:alphaOff val="0"/>
            </a:schemeClr>
          </a:effectRef>
          <a:fontRef idx="minor">
            <a:schemeClr val="dk1">
              <a:hueOff val="0"/>
              <a:satOff val="0"/>
              <a:lumOff val="0"/>
              <a:alphaOff val="0"/>
            </a:schemeClr>
          </a:fontRef>
        </p:style>
        <p:txBody>
          <a:bodyPr spcFirstLastPara="0" vert="horz" wrap="square" lIns="327674" tIns="327674" rIns="327674" bIns="327674" numCol="1" spcCol="1270" anchor="t" anchorCtr="0">
            <a:noAutofit/>
          </a:bodyPr>
          <a:lstStyle/>
          <a:p>
            <a:pPr lvl="0" defTabSz="488950">
              <a:lnSpc>
                <a:spcPct val="114000"/>
              </a:lnSpc>
              <a:spcBef>
                <a:spcPct val="0"/>
              </a:spcBef>
            </a:pPr>
            <a:r>
              <a:rPr lang="en-US" dirty="0"/>
              <a:t>…</a:t>
            </a:r>
            <a:r>
              <a:rPr lang="en-US" b="1" dirty="0"/>
              <a:t>extra time </a:t>
            </a:r>
            <a:r>
              <a:rPr lang="en-US" dirty="0"/>
              <a:t>on assignments and tests (if documentation supports disability status and the specific functional limitations).</a:t>
            </a:r>
          </a:p>
        </p:txBody>
      </p:sp>
    </p:spTree>
    <p:extLst>
      <p:ext uri="{BB962C8B-B14F-4D97-AF65-F5344CB8AC3E}">
        <p14:creationId xmlns:p14="http://schemas.microsoft.com/office/powerpoint/2010/main" val="91809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370429" y="5684057"/>
            <a:ext cx="7602371" cy="697563"/>
          </a:xfrm>
          <a:prstGeom prst="rect">
            <a:avLst/>
          </a:prstGeom>
          <a:noFill/>
        </p:spPr>
        <p:txBody>
          <a:bodyPr wrap="square" rtlCol="0">
            <a:spAutoFit/>
          </a:bodyPr>
          <a:lstStyle/>
          <a:p>
            <a:pPr>
              <a:lnSpc>
                <a:spcPct val="114000"/>
              </a:lnSpc>
            </a:pPr>
            <a:r>
              <a:rPr lang="en-US" dirty="0"/>
              <a:t>Describe 1-2 examples of how assistive technology might be utilized to support students with anxiety disabilities in various Job Corps settings</a:t>
            </a:r>
          </a:p>
        </p:txBody>
      </p:sp>
      <p:sp>
        <p:nvSpPr>
          <p:cNvPr id="11" name="TextBox 10"/>
          <p:cNvSpPr txBox="1"/>
          <p:nvPr/>
        </p:nvSpPr>
        <p:spPr>
          <a:xfrm>
            <a:off x="3370429" y="1455011"/>
            <a:ext cx="7837875" cy="697563"/>
          </a:xfrm>
          <a:prstGeom prst="rect">
            <a:avLst/>
          </a:prstGeom>
          <a:noFill/>
        </p:spPr>
        <p:txBody>
          <a:bodyPr wrap="square" rtlCol="0">
            <a:spAutoFit/>
          </a:bodyPr>
          <a:lstStyle/>
          <a:p>
            <a:pPr>
              <a:lnSpc>
                <a:spcPct val="114000"/>
              </a:lnSpc>
            </a:pPr>
            <a:r>
              <a:rPr lang="en-US" dirty="0"/>
              <a:t>Identify several common functional limitations experienced by individuals with specific anxiety-related disabilities. </a:t>
            </a:r>
          </a:p>
        </p:txBody>
      </p:sp>
      <p:sp>
        <p:nvSpPr>
          <p:cNvPr id="12" name="TextBox 11"/>
          <p:cNvSpPr txBox="1"/>
          <p:nvPr/>
        </p:nvSpPr>
        <p:spPr>
          <a:xfrm>
            <a:off x="3392014" y="2734990"/>
            <a:ext cx="7859460" cy="1013354"/>
          </a:xfrm>
          <a:prstGeom prst="rect">
            <a:avLst/>
          </a:prstGeom>
          <a:noFill/>
        </p:spPr>
        <p:txBody>
          <a:bodyPr wrap="square" rtlCol="0">
            <a:spAutoFit/>
          </a:bodyPr>
          <a:lstStyle/>
          <a:p>
            <a:pPr>
              <a:lnSpc>
                <a:spcPct val="114000"/>
              </a:lnSpc>
            </a:pPr>
            <a:r>
              <a:rPr lang="en-US" dirty="0"/>
              <a:t>Develop 3-4 possible accommodations for students with emotional, behavioral, and learning challenges specific to their functional limitation manifestations</a:t>
            </a:r>
          </a:p>
        </p:txBody>
      </p:sp>
      <p:sp>
        <p:nvSpPr>
          <p:cNvPr id="4" name="Rectangle 3"/>
          <p:cNvSpPr/>
          <p:nvPr/>
        </p:nvSpPr>
        <p:spPr>
          <a:xfrm>
            <a:off x="2209800" y="1455011"/>
            <a:ext cx="745626" cy="718548"/>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86000" y="914400"/>
            <a:ext cx="1084433" cy="1252232"/>
          </a:xfrm>
          <a:prstGeom prst="rect">
            <a:avLst/>
          </a:prstGeom>
        </p:spPr>
      </p:pic>
      <p:sp>
        <p:nvSpPr>
          <p:cNvPr id="8" name="Rectangle 7"/>
          <p:cNvSpPr/>
          <p:nvPr/>
        </p:nvSpPr>
        <p:spPr>
          <a:xfrm>
            <a:off x="2209799" y="2859643"/>
            <a:ext cx="745626" cy="718548"/>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85999" y="2319032"/>
            <a:ext cx="1084433" cy="1252232"/>
          </a:xfrm>
          <a:prstGeom prst="rect">
            <a:avLst/>
          </a:prstGeom>
        </p:spPr>
      </p:pic>
      <p:sp>
        <p:nvSpPr>
          <p:cNvPr id="15" name="Rectangle 14"/>
          <p:cNvSpPr/>
          <p:nvPr/>
        </p:nvSpPr>
        <p:spPr>
          <a:xfrm>
            <a:off x="2209796" y="4257806"/>
            <a:ext cx="745626" cy="718548"/>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85996" y="3717195"/>
            <a:ext cx="1084433" cy="1252232"/>
          </a:xfrm>
          <a:prstGeom prst="rect">
            <a:avLst/>
          </a:prstGeom>
        </p:spPr>
      </p:pic>
      <p:sp>
        <p:nvSpPr>
          <p:cNvPr id="18" name="TextBox 17"/>
          <p:cNvSpPr txBox="1"/>
          <p:nvPr/>
        </p:nvSpPr>
        <p:spPr>
          <a:xfrm>
            <a:off x="3370429" y="4162380"/>
            <a:ext cx="7859460" cy="1013354"/>
          </a:xfrm>
          <a:prstGeom prst="rect">
            <a:avLst/>
          </a:prstGeom>
          <a:noFill/>
        </p:spPr>
        <p:txBody>
          <a:bodyPr wrap="square" rtlCol="0">
            <a:spAutoFit/>
          </a:bodyPr>
          <a:lstStyle/>
          <a:p>
            <a:pPr>
              <a:lnSpc>
                <a:spcPct val="114000"/>
              </a:lnSpc>
            </a:pPr>
            <a:r>
              <a:rPr lang="en-US" dirty="0"/>
              <a:t>Identify 2-3 strategies that may assist students with anxiety-related challenges on the Job Corps center and in the workplace, focusing on independence and employability</a:t>
            </a:r>
          </a:p>
        </p:txBody>
      </p:sp>
      <p:sp>
        <p:nvSpPr>
          <p:cNvPr id="19" name="Rectangle 18"/>
          <p:cNvSpPr/>
          <p:nvPr/>
        </p:nvSpPr>
        <p:spPr>
          <a:xfrm>
            <a:off x="2209800" y="5682252"/>
            <a:ext cx="745626" cy="718548"/>
          </a:xfrm>
          <a:prstGeom prst="rect">
            <a:avLst/>
          </a:prstGeom>
          <a:solidFill>
            <a:schemeClr val="tx1">
              <a:lumMod val="95000"/>
              <a:lumOff val="5000"/>
              <a:alpha val="0"/>
            </a:schemeClr>
          </a:solidFill>
          <a:ln w="635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286000" y="5141641"/>
            <a:ext cx="1084433" cy="1252232"/>
          </a:xfrm>
          <a:prstGeom prst="rect">
            <a:avLst/>
          </a:prstGeom>
        </p:spPr>
      </p:pic>
      <p:sp>
        <p:nvSpPr>
          <p:cNvPr id="29" name="Rounded Rectangle 28"/>
          <p:cNvSpPr/>
          <p:nvPr/>
        </p:nvSpPr>
        <p:spPr>
          <a:xfrm>
            <a:off x="1512125" y="0"/>
            <a:ext cx="107383" cy="68580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33656-B95C-42E3-8897-80E21C2BE453}"/>
              </a:ext>
            </a:extLst>
          </p:cNvPr>
          <p:cNvSpPr>
            <a:spLocks noGrp="1"/>
          </p:cNvSpPr>
          <p:nvPr>
            <p:ph type="title"/>
          </p:nvPr>
        </p:nvSpPr>
        <p:spPr>
          <a:xfrm>
            <a:off x="2038528" y="208503"/>
            <a:ext cx="6381985" cy="708218"/>
          </a:xfrm>
        </p:spPr>
        <p:txBody>
          <a:bodyPr>
            <a:normAutofit/>
          </a:bodyPr>
          <a:lstStyle/>
          <a:p>
            <a:r>
              <a:rPr lang="en-US" dirty="0">
                <a:solidFill>
                  <a:schemeClr val="tx1"/>
                </a:solidFill>
              </a:rPr>
              <a:t>Objectives</a:t>
            </a:r>
          </a:p>
        </p:txBody>
      </p:sp>
      <p:sp>
        <p:nvSpPr>
          <p:cNvPr id="26" name="DO NOT DELETE Sad Hyperlink">
            <a:hlinkClick r:id="rId4" action="ppaction://hlinksldjump"/>
            <a:extLst>
              <a:ext uri="{FF2B5EF4-FFF2-40B4-BE49-F238E27FC236}">
                <a16:creationId xmlns:a16="http://schemas.microsoft.com/office/drawing/2014/main" id="{EACA7C1B-AB16-4A2E-AAA3-3C56BDB90207}"/>
              </a:ext>
            </a:extLst>
          </p:cNvPr>
          <p:cNvSpPr/>
          <p:nvPr/>
        </p:nvSpPr>
        <p:spPr>
          <a:xfrm>
            <a:off x="399495" y="1012053"/>
            <a:ext cx="817484" cy="940731"/>
          </a:xfrm>
          <a:prstGeom prst="ellipse">
            <a:avLst/>
          </a:prstGeom>
          <a:solidFill>
            <a:schemeClr val="tx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5D6C5971-9897-493B-A8D5-F9D0B5191CEC}"/>
              </a:ext>
            </a:extLst>
          </p:cNvPr>
          <p:cNvSpPr>
            <a:spLocks noGrp="1"/>
          </p:cNvSpPr>
          <p:nvPr>
            <p:ph type="sldNum" sz="quarter" idx="12"/>
          </p:nvPr>
        </p:nvSpPr>
        <p:spPr/>
        <p:txBody>
          <a:bodyPr/>
          <a:lstStyle/>
          <a:p>
            <a:fld id="{DC71AD46-028B-42E9-AB59-3AEBC8FC7C90}" type="slidenum">
              <a:rPr lang="en-US" smtClean="0"/>
              <a:t>2</a:t>
            </a:fld>
            <a:endParaRPr lang="en-US" dirty="0"/>
          </a:p>
        </p:txBody>
      </p:sp>
      <p:pic>
        <p:nvPicPr>
          <p:cNvPr id="1026" name="Picture 2" descr="Image result for anxious emotion emojis">
            <a:hlinkClick r:id="rId5"/>
            <a:extLst>
              <a:ext uri="{FF2B5EF4-FFF2-40B4-BE49-F238E27FC236}">
                <a16:creationId xmlns:a16="http://schemas.microsoft.com/office/drawing/2014/main" id="{57B88EBC-0BA9-4911-8538-80F07FB75D1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11626" y="2909282"/>
            <a:ext cx="1114324" cy="111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1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P spid="12" grpId="0"/>
      <p:bldP spid="4" grpId="0" animBg="1"/>
      <p:bldP spid="8" grpId="0" animBg="1"/>
      <p:bldP spid="15" grpId="0" animBg="1"/>
      <p:bldP spid="18" grpId="0"/>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C64-0446-499B-9F76-15ED5D0D6A4A}"/>
              </a:ext>
            </a:extLst>
          </p:cNvPr>
          <p:cNvSpPr>
            <a:spLocks noGrp="1"/>
          </p:cNvSpPr>
          <p:nvPr>
            <p:ph type="title"/>
          </p:nvPr>
        </p:nvSpPr>
        <p:spPr/>
        <p:txBody>
          <a:bodyPr/>
          <a:lstStyle/>
          <a:p>
            <a:r>
              <a:rPr lang="en-US" dirty="0"/>
              <a:t>Two Effective Supports!</a:t>
            </a:r>
          </a:p>
        </p:txBody>
      </p:sp>
      <p:sp>
        <p:nvSpPr>
          <p:cNvPr id="3" name="Content Placeholder 2">
            <a:extLst>
              <a:ext uri="{FF2B5EF4-FFF2-40B4-BE49-F238E27FC236}">
                <a16:creationId xmlns:a16="http://schemas.microsoft.com/office/drawing/2014/main" id="{898597A3-4862-4B6B-B823-E461F96C2FC6}"/>
              </a:ext>
            </a:extLst>
          </p:cNvPr>
          <p:cNvSpPr>
            <a:spLocks noGrp="1"/>
          </p:cNvSpPr>
          <p:nvPr>
            <p:ph idx="1"/>
          </p:nvPr>
        </p:nvSpPr>
        <p:spPr>
          <a:xfrm>
            <a:off x="838200" y="1267691"/>
            <a:ext cx="10515600" cy="4909272"/>
          </a:xfrm>
        </p:spPr>
        <p:txBody>
          <a:bodyPr/>
          <a:lstStyle/>
          <a:p>
            <a:r>
              <a:rPr lang="en-US" dirty="0"/>
              <a:t>Exercise and Mindfulness!!!</a:t>
            </a:r>
          </a:p>
          <a:p>
            <a:r>
              <a:rPr lang="en-US" b="1" dirty="0">
                <a:solidFill>
                  <a:schemeClr val="accent4"/>
                </a:solidFill>
              </a:rPr>
              <a:t>Exercise</a:t>
            </a:r>
            <a:r>
              <a:rPr lang="en-US" dirty="0"/>
              <a:t> as an accommodation:</a:t>
            </a:r>
          </a:p>
          <a:p>
            <a:pPr lvl="1"/>
            <a:r>
              <a:rPr lang="en-US" dirty="0"/>
              <a:t>Provide schedule adjustments to allow for exercising.</a:t>
            </a:r>
          </a:p>
          <a:p>
            <a:pPr lvl="2"/>
            <a:r>
              <a:rPr lang="en-US" dirty="0"/>
              <a:t>Open the gym during lunch or set up mid-morning or mid-afternoon breaks for walking or other forms of exercise.</a:t>
            </a:r>
          </a:p>
          <a:p>
            <a:pPr lvl="2"/>
            <a:r>
              <a:rPr lang="en-US" dirty="0"/>
              <a:t>Establish support groups for exercise purposes (can even be lead by student leaders and serve many purposes).</a:t>
            </a:r>
          </a:p>
          <a:p>
            <a:pPr lvl="2"/>
            <a:r>
              <a:rPr lang="en-US" dirty="0"/>
              <a:t>Use contests rewarding students who complete so many times a week participating in exercise activities and who reach various milestones!</a:t>
            </a:r>
          </a:p>
          <a:p>
            <a:pPr lvl="1"/>
            <a:r>
              <a:rPr lang="en-US" dirty="0"/>
              <a:t>Provide movement breaks (and encourage exercise during breaks).</a:t>
            </a:r>
          </a:p>
          <a:p>
            <a:pPr lvl="1"/>
            <a:endParaRPr lang="en-US" dirty="0"/>
          </a:p>
        </p:txBody>
      </p:sp>
      <p:sp>
        <p:nvSpPr>
          <p:cNvPr id="4" name="Slide Number Placeholder 3">
            <a:extLst>
              <a:ext uri="{FF2B5EF4-FFF2-40B4-BE49-F238E27FC236}">
                <a16:creationId xmlns:a16="http://schemas.microsoft.com/office/drawing/2014/main" id="{A5D0FA7F-99B9-4C49-A58F-A4EEAADD8762}"/>
              </a:ext>
            </a:extLst>
          </p:cNvPr>
          <p:cNvSpPr>
            <a:spLocks noGrp="1"/>
          </p:cNvSpPr>
          <p:nvPr>
            <p:ph type="sldNum" sz="quarter" idx="12"/>
          </p:nvPr>
        </p:nvSpPr>
        <p:spPr/>
        <p:txBody>
          <a:bodyPr/>
          <a:lstStyle/>
          <a:p>
            <a:fld id="{DC71AD46-028B-42E9-AB59-3AEBC8FC7C90}" type="slidenum">
              <a:rPr lang="en-US" smtClean="0"/>
              <a:pPr/>
              <a:t>20</a:t>
            </a:fld>
            <a:endParaRPr lang="en-US" dirty="0"/>
          </a:p>
        </p:txBody>
      </p:sp>
      <p:pic>
        <p:nvPicPr>
          <p:cNvPr id="5" name="Picture 4">
            <a:extLst>
              <a:ext uri="{FF2B5EF4-FFF2-40B4-BE49-F238E27FC236}">
                <a16:creationId xmlns:a16="http://schemas.microsoft.com/office/drawing/2014/main" id="{BFE45AC9-C3CA-444B-AFD1-713980463D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3747" y="5767413"/>
            <a:ext cx="4184505" cy="1109645"/>
          </a:xfrm>
          <a:prstGeom prst="rect">
            <a:avLst/>
          </a:prstGeom>
        </p:spPr>
      </p:pic>
    </p:spTree>
    <p:extLst>
      <p:ext uri="{BB962C8B-B14F-4D97-AF65-F5344CB8AC3E}">
        <p14:creationId xmlns:p14="http://schemas.microsoft.com/office/powerpoint/2010/main" val="26321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AD3594-DBC2-4BC8-BE42-427C4E0F6219}"/>
              </a:ext>
            </a:extLst>
          </p:cNvPr>
          <p:cNvSpPr>
            <a:spLocks noGrp="1"/>
          </p:cNvSpPr>
          <p:nvPr>
            <p:ph type="sldNum" sz="quarter" idx="12"/>
          </p:nvPr>
        </p:nvSpPr>
        <p:spPr/>
        <p:txBody>
          <a:bodyPr/>
          <a:lstStyle/>
          <a:p>
            <a:fld id="{DC71AD46-028B-42E9-AB59-3AEBC8FC7C90}" type="slidenum">
              <a:rPr lang="en-US" smtClean="0"/>
              <a:pPr/>
              <a:t>21</a:t>
            </a:fld>
            <a:endParaRPr lang="en-US" dirty="0"/>
          </a:p>
        </p:txBody>
      </p:sp>
      <p:pic>
        <p:nvPicPr>
          <p:cNvPr id="6" name="Picture 5" descr="A close up of text on a white background&#10;&#10;Description automatically generated">
            <a:extLst>
              <a:ext uri="{FF2B5EF4-FFF2-40B4-BE49-F238E27FC236}">
                <a16:creationId xmlns:a16="http://schemas.microsoft.com/office/drawing/2014/main" id="{D3CFE30F-C6BC-41ED-B98D-95DAF78D03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491" y="0"/>
            <a:ext cx="3643574" cy="3643574"/>
          </a:xfrm>
          <a:prstGeom prst="rect">
            <a:avLst/>
          </a:prstGeom>
        </p:spPr>
      </p:pic>
      <p:pic>
        <p:nvPicPr>
          <p:cNvPr id="2051" name="Picture 3" descr="Image result for exercise for anxiety">
            <a:hlinkClick r:id="rId4"/>
            <a:extLst>
              <a:ext uri="{FF2B5EF4-FFF2-40B4-BE49-F238E27FC236}">
                <a16:creationId xmlns:a16="http://schemas.microsoft.com/office/drawing/2014/main" id="{3D39052C-AAAA-4481-B917-745A9F882FF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36674" y="0"/>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grass, woman, outdoor&#10;&#10;Description automatically generated">
            <a:extLst>
              <a:ext uri="{FF2B5EF4-FFF2-40B4-BE49-F238E27FC236}">
                <a16:creationId xmlns:a16="http://schemas.microsoft.com/office/drawing/2014/main" id="{052BD265-0F1B-4F49-A77A-44CFA51AE0E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9065" y="693488"/>
            <a:ext cx="3441583" cy="234027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7E67C147-1380-43CC-BEF7-95CDA666F19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36674" y="1965267"/>
            <a:ext cx="4209462" cy="4215938"/>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DD7EB136-FD76-43CB-B737-C25142B0CD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055968" y="3033765"/>
            <a:ext cx="3580177" cy="2685132"/>
          </a:xfrm>
          <a:prstGeom prst="rect">
            <a:avLst/>
          </a:prstGeom>
        </p:spPr>
      </p:pic>
      <p:pic>
        <p:nvPicPr>
          <p:cNvPr id="14" name="Picture 13" descr="A close up of a sign&#10;&#10;Description automatically generated">
            <a:extLst>
              <a:ext uri="{FF2B5EF4-FFF2-40B4-BE49-F238E27FC236}">
                <a16:creationId xmlns:a16="http://schemas.microsoft.com/office/drawing/2014/main" id="{256A9ED6-A4FD-4B85-ACA3-9CA3EA5E464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08018" y="3624984"/>
            <a:ext cx="2247950" cy="3229555"/>
          </a:xfrm>
          <a:prstGeom prst="rect">
            <a:avLst/>
          </a:prstGeom>
        </p:spPr>
      </p:pic>
    </p:spTree>
    <p:extLst>
      <p:ext uri="{BB962C8B-B14F-4D97-AF65-F5344CB8AC3E}">
        <p14:creationId xmlns:p14="http://schemas.microsoft.com/office/powerpoint/2010/main" val="260773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A1B1E-9573-4852-9715-547150539291}"/>
              </a:ext>
            </a:extLst>
          </p:cNvPr>
          <p:cNvSpPr>
            <a:spLocks noGrp="1"/>
          </p:cNvSpPr>
          <p:nvPr>
            <p:ph type="title"/>
          </p:nvPr>
        </p:nvSpPr>
        <p:spPr>
          <a:xfrm>
            <a:off x="1027386" y="5220905"/>
            <a:ext cx="10515600" cy="1058322"/>
          </a:xfrm>
        </p:spPr>
        <p:txBody>
          <a:bodyPr/>
          <a:lstStyle/>
          <a:p>
            <a:pPr algn="ctr"/>
            <a:r>
              <a:rPr lang="en-US" dirty="0"/>
              <a:t>What is Mindfulness?</a:t>
            </a:r>
          </a:p>
        </p:txBody>
      </p:sp>
      <p:sp>
        <p:nvSpPr>
          <p:cNvPr id="4" name="Slide Number Placeholder 3">
            <a:extLst>
              <a:ext uri="{FF2B5EF4-FFF2-40B4-BE49-F238E27FC236}">
                <a16:creationId xmlns:a16="http://schemas.microsoft.com/office/drawing/2014/main" id="{6FF9F17E-267E-4919-9FBC-3790CE09E7B9}"/>
              </a:ext>
            </a:extLst>
          </p:cNvPr>
          <p:cNvSpPr>
            <a:spLocks noGrp="1"/>
          </p:cNvSpPr>
          <p:nvPr>
            <p:ph type="sldNum" sz="quarter" idx="12"/>
          </p:nvPr>
        </p:nvSpPr>
        <p:spPr/>
        <p:txBody>
          <a:bodyPr/>
          <a:lstStyle/>
          <a:p>
            <a:fld id="{DC71AD46-028B-42E9-AB59-3AEBC8FC7C90}" type="slidenum">
              <a:rPr lang="en-US" smtClean="0"/>
              <a:pPr/>
              <a:t>22</a:t>
            </a:fld>
            <a:endParaRPr lang="en-US" dirty="0"/>
          </a:p>
        </p:txBody>
      </p:sp>
      <p:pic>
        <p:nvPicPr>
          <p:cNvPr id="6" name="Picture 5">
            <a:extLst>
              <a:ext uri="{FF2B5EF4-FFF2-40B4-BE49-F238E27FC236}">
                <a16:creationId xmlns:a16="http://schemas.microsoft.com/office/drawing/2014/main" id="{AA823036-B8F0-4A39-975D-74F12172A92B}"/>
              </a:ext>
            </a:extLst>
          </p:cNvPr>
          <p:cNvPicPr>
            <a:picLocks noChangeAspect="1"/>
          </p:cNvPicPr>
          <p:nvPr/>
        </p:nvPicPr>
        <p:blipFill rotWithShape="1">
          <a:blip r:embed="rId3"/>
          <a:srcRect r="7659"/>
          <a:stretch/>
        </p:blipFill>
        <p:spPr>
          <a:xfrm>
            <a:off x="1901715" y="244053"/>
            <a:ext cx="8388569" cy="4792942"/>
          </a:xfrm>
          <a:prstGeom prst="rect">
            <a:avLst/>
          </a:prstGeom>
        </p:spPr>
      </p:pic>
    </p:spTree>
    <p:extLst>
      <p:ext uri="{BB962C8B-B14F-4D97-AF65-F5344CB8AC3E}">
        <p14:creationId xmlns:p14="http://schemas.microsoft.com/office/powerpoint/2010/main" val="1323113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CC64-0446-499B-9F76-15ED5D0D6A4A}"/>
              </a:ext>
            </a:extLst>
          </p:cNvPr>
          <p:cNvSpPr>
            <a:spLocks noGrp="1"/>
          </p:cNvSpPr>
          <p:nvPr>
            <p:ph type="title"/>
          </p:nvPr>
        </p:nvSpPr>
        <p:spPr/>
        <p:txBody>
          <a:bodyPr/>
          <a:lstStyle/>
          <a:p>
            <a:r>
              <a:rPr lang="en-US" dirty="0"/>
              <a:t>Mindfulness (Mind Full, or Mindful?)</a:t>
            </a:r>
          </a:p>
        </p:txBody>
      </p:sp>
      <p:sp>
        <p:nvSpPr>
          <p:cNvPr id="3" name="Content Placeholder 2">
            <a:extLst>
              <a:ext uri="{FF2B5EF4-FFF2-40B4-BE49-F238E27FC236}">
                <a16:creationId xmlns:a16="http://schemas.microsoft.com/office/drawing/2014/main" id="{898597A3-4862-4B6B-B823-E461F96C2FC6}"/>
              </a:ext>
            </a:extLst>
          </p:cNvPr>
          <p:cNvSpPr>
            <a:spLocks noGrp="1"/>
          </p:cNvSpPr>
          <p:nvPr>
            <p:ph idx="1"/>
          </p:nvPr>
        </p:nvSpPr>
        <p:spPr>
          <a:xfrm>
            <a:off x="838200" y="1508289"/>
            <a:ext cx="10515600" cy="4644317"/>
          </a:xfrm>
        </p:spPr>
        <p:txBody>
          <a:bodyPr>
            <a:normAutofit/>
          </a:bodyPr>
          <a:lstStyle/>
          <a:p>
            <a:pPr>
              <a:lnSpc>
                <a:spcPct val="124000"/>
              </a:lnSpc>
            </a:pPr>
            <a:r>
              <a:rPr lang="en-US" b="1" dirty="0">
                <a:solidFill>
                  <a:schemeClr val="accent4"/>
                </a:solidFill>
              </a:rPr>
              <a:t>Mindfulness</a:t>
            </a:r>
            <a:r>
              <a:rPr lang="en-US" dirty="0"/>
              <a:t> as an accommodation:</a:t>
            </a:r>
          </a:p>
          <a:p>
            <a:pPr lvl="1">
              <a:lnSpc>
                <a:spcPct val="124000"/>
              </a:lnSpc>
            </a:pPr>
            <a:r>
              <a:rPr lang="en-US" dirty="0"/>
              <a:t>Provide schedule adjustments to allow for visits to CMHC to practice or learn mindfulness/other self-regulation techniques. </a:t>
            </a:r>
          </a:p>
          <a:p>
            <a:pPr lvl="2">
              <a:lnSpc>
                <a:spcPct val="124000"/>
              </a:lnSpc>
            </a:pPr>
            <a:r>
              <a:rPr lang="en-US" dirty="0"/>
              <a:t>Start meditation and yoga groups on center that the student can spend a short time in during the day or after the training day.</a:t>
            </a:r>
          </a:p>
          <a:p>
            <a:pPr lvl="1">
              <a:lnSpc>
                <a:spcPct val="124000"/>
              </a:lnSpc>
            </a:pPr>
            <a:r>
              <a:rPr lang="en-US" dirty="0"/>
              <a:t>Provide breaks (and encourage use of mindfulness strategies/activities).</a:t>
            </a:r>
          </a:p>
          <a:p>
            <a:pPr lvl="1">
              <a:lnSpc>
                <a:spcPct val="124000"/>
              </a:lnSpc>
            </a:pPr>
            <a:r>
              <a:rPr lang="en-US" dirty="0"/>
              <a:t>Pair with peer buddy to encourage use and practice of mindfulness activities.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A5D0FA7F-99B9-4C49-A58F-A4EEAADD8762}"/>
              </a:ext>
            </a:extLst>
          </p:cNvPr>
          <p:cNvSpPr>
            <a:spLocks noGrp="1"/>
          </p:cNvSpPr>
          <p:nvPr>
            <p:ph type="sldNum" sz="quarter" idx="12"/>
          </p:nvPr>
        </p:nvSpPr>
        <p:spPr/>
        <p:txBody>
          <a:bodyPr/>
          <a:lstStyle/>
          <a:p>
            <a:fld id="{DC71AD46-028B-42E9-AB59-3AEBC8FC7C90}" type="slidenum">
              <a:rPr lang="en-US" smtClean="0"/>
              <a:pPr/>
              <a:t>23</a:t>
            </a:fld>
            <a:endParaRPr lang="en-US" dirty="0"/>
          </a:p>
        </p:txBody>
      </p:sp>
    </p:spTree>
    <p:extLst>
      <p:ext uri="{BB962C8B-B14F-4D97-AF65-F5344CB8AC3E}">
        <p14:creationId xmlns:p14="http://schemas.microsoft.com/office/powerpoint/2010/main" val="135435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A99F5-0AD3-47B1-9D37-E674A15AA20A}"/>
              </a:ext>
            </a:extLst>
          </p:cNvPr>
          <p:cNvSpPr>
            <a:spLocks noGrp="1"/>
          </p:cNvSpPr>
          <p:nvPr>
            <p:ph type="sldNum" sz="quarter" idx="12"/>
          </p:nvPr>
        </p:nvSpPr>
        <p:spPr/>
        <p:txBody>
          <a:bodyPr/>
          <a:lstStyle/>
          <a:p>
            <a:fld id="{DC71AD46-028B-42E9-AB59-3AEBC8FC7C90}" type="slidenum">
              <a:rPr lang="en-US" smtClean="0"/>
              <a:pPr/>
              <a:t>24</a:t>
            </a:fld>
            <a:endParaRPr lang="en-US" dirty="0"/>
          </a:p>
        </p:txBody>
      </p:sp>
      <p:pic>
        <p:nvPicPr>
          <p:cNvPr id="6" name="Picture 5">
            <a:extLst>
              <a:ext uri="{FF2B5EF4-FFF2-40B4-BE49-F238E27FC236}">
                <a16:creationId xmlns:a16="http://schemas.microsoft.com/office/drawing/2014/main" id="{AEACAF0F-9B84-4613-8FB6-0B98EE4A9E30}"/>
              </a:ext>
            </a:extLst>
          </p:cNvPr>
          <p:cNvPicPr>
            <a:picLocks noChangeAspect="1"/>
          </p:cNvPicPr>
          <p:nvPr/>
        </p:nvPicPr>
        <p:blipFill>
          <a:blip r:embed="rId3"/>
          <a:stretch>
            <a:fillRect/>
          </a:stretch>
        </p:blipFill>
        <p:spPr>
          <a:xfrm>
            <a:off x="790712" y="389733"/>
            <a:ext cx="10610575" cy="5704515"/>
          </a:xfrm>
          <a:prstGeom prst="rect">
            <a:avLst/>
          </a:prstGeom>
        </p:spPr>
      </p:pic>
      <p:sp>
        <p:nvSpPr>
          <p:cNvPr id="5" name="Title 8">
            <a:extLst>
              <a:ext uri="{FF2B5EF4-FFF2-40B4-BE49-F238E27FC236}">
                <a16:creationId xmlns:a16="http://schemas.microsoft.com/office/drawing/2014/main" id="{A0590E9E-27F3-45FC-93DA-95967BC01FA3}"/>
              </a:ext>
            </a:extLst>
          </p:cNvPr>
          <p:cNvSpPr txBox="1">
            <a:spLocks/>
          </p:cNvSpPr>
          <p:nvPr/>
        </p:nvSpPr>
        <p:spPr>
          <a:xfrm>
            <a:off x="838200" y="6258283"/>
            <a:ext cx="10515600" cy="365125"/>
          </a:xfrm>
          <a:prstGeom prst="rect">
            <a:avLst/>
          </a:prstGeom>
        </p:spPr>
        <p:txBody>
          <a:bodyPr/>
          <a:lstStyle>
            <a:lvl1pPr algn="l" defTabSz="914400" rtl="0" eaLnBrk="1" latinLnBrk="0" hangingPunct="1">
              <a:lnSpc>
                <a:spcPct val="90000"/>
              </a:lnSpc>
              <a:spcBef>
                <a:spcPct val="0"/>
              </a:spcBef>
              <a:buNone/>
              <a:defRPr sz="3600" kern="1200">
                <a:solidFill>
                  <a:srgbClr val="6600FF"/>
                </a:solidFill>
                <a:latin typeface="+mj-lt"/>
                <a:ea typeface="+mj-ea"/>
                <a:cs typeface="+mj-cs"/>
              </a:defRPr>
            </a:lvl1pPr>
          </a:lstStyle>
          <a:p>
            <a:pPr algn="ctr"/>
            <a:r>
              <a:rPr lang="en-US" sz="2400" dirty="0">
                <a:solidFill>
                  <a:schemeClr val="tx1"/>
                </a:solidFill>
                <a:latin typeface="Calibri" panose="020F0502020204030204" pitchFamily="34" charset="0"/>
                <a:cs typeface="Calibri" panose="020F0502020204030204" pitchFamily="34" charset="0"/>
                <a:hlinkClick r:id="rId4"/>
              </a:rPr>
              <a:t>https://philboissiere.com/</a:t>
            </a:r>
            <a:endParaRPr lang="en-US" sz="2400" dirty="0">
              <a:solidFill>
                <a:schemeClr val="tx1"/>
              </a:solidFill>
              <a:latin typeface="Calibri" panose="020F0502020204030204" pitchFamily="34" charset="0"/>
              <a:cs typeface="Calibri" panose="020F0502020204030204" pitchFamily="34" charset="0"/>
            </a:endParaRPr>
          </a:p>
          <a:p>
            <a:pPr algn="ct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15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EDC2D6F-17F1-475D-99AA-F5808B4D7A9B}"/>
              </a:ext>
            </a:extLst>
          </p:cNvPr>
          <p:cNvSpPr>
            <a:spLocks noGrp="1"/>
          </p:cNvSpPr>
          <p:nvPr>
            <p:ph type="sldNum" sz="quarter" idx="12"/>
          </p:nvPr>
        </p:nvSpPr>
        <p:spPr/>
        <p:txBody>
          <a:bodyPr/>
          <a:lstStyle/>
          <a:p>
            <a:fld id="{DC71AD46-028B-42E9-AB59-3AEBC8FC7C90}" type="slidenum">
              <a:rPr lang="en-US" smtClean="0"/>
              <a:t>25</a:t>
            </a:fld>
            <a:endParaRPr lang="en-US"/>
          </a:p>
        </p:txBody>
      </p:sp>
      <p:sp>
        <p:nvSpPr>
          <p:cNvPr id="7" name="Rectangle 6">
            <a:extLst>
              <a:ext uri="{FF2B5EF4-FFF2-40B4-BE49-F238E27FC236}">
                <a16:creationId xmlns:a16="http://schemas.microsoft.com/office/drawing/2014/main" id="{F9C3409B-6220-46A9-A4AF-A294CDB19680}"/>
              </a:ext>
            </a:extLst>
          </p:cNvPr>
          <p:cNvSpPr/>
          <p:nvPr/>
        </p:nvSpPr>
        <p:spPr>
          <a:xfrm>
            <a:off x="1757736" y="5945169"/>
            <a:ext cx="8676528" cy="369332"/>
          </a:xfrm>
          <a:prstGeom prst="rect">
            <a:avLst/>
          </a:prstGeom>
        </p:spPr>
        <p:txBody>
          <a:bodyPr wrap="square">
            <a:spAutoFit/>
          </a:bodyPr>
          <a:lstStyle/>
          <a:p>
            <a:pPr algn="ctr"/>
            <a:r>
              <a:rPr lang="en-US" dirty="0">
                <a:hlinkClick r:id="rId3"/>
              </a:rPr>
              <a:t>https://www.healthline.com/health/anxiety/top-iphone-android-apps#how-we-chose</a:t>
            </a:r>
            <a:endParaRPr lang="en-US" dirty="0"/>
          </a:p>
        </p:txBody>
      </p:sp>
      <p:sp>
        <p:nvSpPr>
          <p:cNvPr id="8" name="TextBox 7">
            <a:extLst>
              <a:ext uri="{FF2B5EF4-FFF2-40B4-BE49-F238E27FC236}">
                <a16:creationId xmlns:a16="http://schemas.microsoft.com/office/drawing/2014/main" id="{6036835C-722B-4F8A-A80E-C2F6E3F19819}"/>
              </a:ext>
            </a:extLst>
          </p:cNvPr>
          <p:cNvSpPr txBox="1"/>
          <p:nvPr/>
        </p:nvSpPr>
        <p:spPr>
          <a:xfrm>
            <a:off x="7852064" y="2802751"/>
            <a:ext cx="3501736" cy="1077218"/>
          </a:xfrm>
          <a:prstGeom prst="rect">
            <a:avLst/>
          </a:prstGeom>
          <a:noFill/>
        </p:spPr>
        <p:txBody>
          <a:bodyPr wrap="square" rtlCol="0">
            <a:spAutoFit/>
          </a:bodyPr>
          <a:lstStyle/>
          <a:p>
            <a:pPr algn="ctr"/>
            <a:r>
              <a:rPr lang="en-US" sz="3200" dirty="0">
                <a:solidFill>
                  <a:srgbClr val="7030A0"/>
                </a:solidFill>
                <a:latin typeface="+mj-lt"/>
              </a:rPr>
              <a:t>Free options are included</a:t>
            </a:r>
          </a:p>
        </p:txBody>
      </p:sp>
      <p:pic>
        <p:nvPicPr>
          <p:cNvPr id="3" name="Picture 2">
            <a:extLst>
              <a:ext uri="{FF2B5EF4-FFF2-40B4-BE49-F238E27FC236}">
                <a16:creationId xmlns:a16="http://schemas.microsoft.com/office/drawing/2014/main" id="{3130B9B8-0C4E-4C04-A3C8-7849FB9401F8}"/>
              </a:ext>
            </a:extLst>
          </p:cNvPr>
          <p:cNvPicPr>
            <a:picLocks noChangeAspect="1"/>
          </p:cNvPicPr>
          <p:nvPr/>
        </p:nvPicPr>
        <p:blipFill>
          <a:blip r:embed="rId4"/>
          <a:stretch>
            <a:fillRect/>
          </a:stretch>
        </p:blipFill>
        <p:spPr>
          <a:xfrm>
            <a:off x="626488" y="887803"/>
            <a:ext cx="7449590" cy="47441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34792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4EE54F75-CDC8-4436-ABBA-66FC76C7157F}"/>
              </a:ext>
            </a:extLst>
          </p:cNvPr>
          <p:cNvSpPr>
            <a:spLocks noGrp="1"/>
          </p:cNvSpPr>
          <p:nvPr>
            <p:ph type="title"/>
          </p:nvPr>
        </p:nvSpPr>
        <p:spPr/>
        <p:txBody>
          <a:bodyPr/>
          <a:lstStyle/>
          <a:p>
            <a:r>
              <a:rPr lang="en-US" dirty="0"/>
              <a:t>Calm Down Now App</a:t>
            </a:r>
          </a:p>
        </p:txBody>
      </p:sp>
      <p:sp>
        <p:nvSpPr>
          <p:cNvPr id="4" name="Slide Number Placeholder 3">
            <a:extLst>
              <a:ext uri="{FF2B5EF4-FFF2-40B4-BE49-F238E27FC236}">
                <a16:creationId xmlns:a16="http://schemas.microsoft.com/office/drawing/2014/main" id="{3A1710E1-B399-44C1-9639-D6358833E803}"/>
              </a:ext>
            </a:extLst>
          </p:cNvPr>
          <p:cNvSpPr>
            <a:spLocks noGrp="1"/>
          </p:cNvSpPr>
          <p:nvPr>
            <p:ph type="sldNum" sz="quarter" idx="12"/>
          </p:nvPr>
        </p:nvSpPr>
        <p:spPr/>
        <p:txBody>
          <a:bodyPr/>
          <a:lstStyle/>
          <a:p>
            <a:fld id="{DC71AD46-028B-42E9-AB59-3AEBC8FC7C90}" type="slidenum">
              <a:rPr lang="en-US" smtClean="0"/>
              <a:pPr/>
              <a:t>26</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CE74689E-4D0C-433C-9635-6190903B6C0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88992" y="1685348"/>
            <a:ext cx="2646546" cy="4587090"/>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4226BF2C-3EB3-461F-ABBF-96C115A11BE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55705" y="1685348"/>
            <a:ext cx="2585149" cy="4480674"/>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1BBBCC1D-5028-4A24-9272-56B44ACB516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796586" y="1623002"/>
            <a:ext cx="2572238" cy="4480674"/>
          </a:xfrm>
          <a:prstGeom prst="rect">
            <a:avLst/>
          </a:prstGeom>
        </p:spPr>
      </p:pic>
      <p:pic>
        <p:nvPicPr>
          <p:cNvPr id="16" name="Picture 15" descr="A screenshot of a cell phone&#10;&#10;Description automatically generated">
            <a:extLst>
              <a:ext uri="{FF2B5EF4-FFF2-40B4-BE49-F238E27FC236}">
                <a16:creationId xmlns:a16="http://schemas.microsoft.com/office/drawing/2014/main" id="{57229013-CB05-4C34-B11E-C219CDA2BB3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77275" y="1685348"/>
            <a:ext cx="2878431" cy="4671001"/>
          </a:xfrm>
          <a:prstGeom prst="rect">
            <a:avLst/>
          </a:prstGeom>
        </p:spPr>
      </p:pic>
    </p:spTree>
    <p:extLst>
      <p:ext uri="{BB962C8B-B14F-4D97-AF65-F5344CB8AC3E}">
        <p14:creationId xmlns:p14="http://schemas.microsoft.com/office/powerpoint/2010/main" val="3905153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2E0A3-20DE-4721-8EE3-F6D051A35C6F}"/>
              </a:ext>
            </a:extLst>
          </p:cNvPr>
          <p:cNvSpPr>
            <a:spLocks noGrp="1"/>
          </p:cNvSpPr>
          <p:nvPr>
            <p:ph type="sldNum" sz="quarter" idx="12"/>
          </p:nvPr>
        </p:nvSpPr>
        <p:spPr/>
        <p:txBody>
          <a:bodyPr/>
          <a:lstStyle/>
          <a:p>
            <a:fld id="{DC71AD46-028B-42E9-AB59-3AEBC8FC7C90}" type="slidenum">
              <a:rPr lang="en-US" smtClean="0"/>
              <a:t>27</a:t>
            </a:fld>
            <a:endParaRPr lang="en-US"/>
          </a:p>
        </p:txBody>
      </p:sp>
      <p:sp>
        <p:nvSpPr>
          <p:cNvPr id="6" name="TextBox 5">
            <a:extLst>
              <a:ext uri="{FF2B5EF4-FFF2-40B4-BE49-F238E27FC236}">
                <a16:creationId xmlns:a16="http://schemas.microsoft.com/office/drawing/2014/main" id="{7226EF84-3A73-441A-9D5F-D0A70C832397}"/>
              </a:ext>
            </a:extLst>
          </p:cNvPr>
          <p:cNvSpPr txBox="1"/>
          <p:nvPr/>
        </p:nvSpPr>
        <p:spPr>
          <a:xfrm>
            <a:off x="6361612" y="2087687"/>
            <a:ext cx="5155473" cy="830997"/>
          </a:xfrm>
          <a:prstGeom prst="rect">
            <a:avLst/>
          </a:prstGeom>
          <a:noFill/>
        </p:spPr>
        <p:txBody>
          <a:bodyPr wrap="square" rtlCol="0">
            <a:spAutoFit/>
          </a:bodyPr>
          <a:lstStyle/>
          <a:p>
            <a:pPr algn="ctr"/>
            <a:r>
              <a:rPr lang="en-US" sz="4800" b="1" dirty="0">
                <a:solidFill>
                  <a:schemeClr val="bg1"/>
                </a:solidFill>
              </a:rPr>
              <a:t>BACKGROUND</a:t>
            </a:r>
            <a:endParaRPr lang="en-US" sz="4800" dirty="0">
              <a:solidFill>
                <a:schemeClr val="bg1"/>
              </a:solidFill>
            </a:endParaRPr>
          </a:p>
        </p:txBody>
      </p:sp>
      <p:sp>
        <p:nvSpPr>
          <p:cNvPr id="20" name="Rectangle 19">
            <a:extLst>
              <a:ext uri="{FF2B5EF4-FFF2-40B4-BE49-F238E27FC236}">
                <a16:creationId xmlns:a16="http://schemas.microsoft.com/office/drawing/2014/main" id="{8C446FDA-0AC4-4C8C-98AE-9ED03A0A4398}"/>
              </a:ext>
            </a:extLst>
          </p:cNvPr>
          <p:cNvSpPr/>
          <p:nvPr/>
        </p:nvSpPr>
        <p:spPr>
          <a:xfrm>
            <a:off x="0" y="0"/>
            <a:ext cx="542543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84A02CB-5A38-48A1-9FC2-0FF542261EA8}"/>
              </a:ext>
            </a:extLst>
          </p:cNvPr>
          <p:cNvGrpSpPr/>
          <p:nvPr/>
        </p:nvGrpSpPr>
        <p:grpSpPr>
          <a:xfrm>
            <a:off x="6182592" y="313309"/>
            <a:ext cx="4912912" cy="2278295"/>
            <a:chOff x="6365081" y="745942"/>
            <a:chExt cx="4050243" cy="1679418"/>
          </a:xfrm>
        </p:grpSpPr>
        <p:sp>
          <p:nvSpPr>
            <p:cNvPr id="21" name="Speech Bubble: Rectangle with Corners Rounded 20">
              <a:extLst>
                <a:ext uri="{FF2B5EF4-FFF2-40B4-BE49-F238E27FC236}">
                  <a16:creationId xmlns:a16="http://schemas.microsoft.com/office/drawing/2014/main" id="{A988A036-512A-4FE8-9411-052750E20EFD}"/>
                </a:ext>
              </a:extLst>
            </p:cNvPr>
            <p:cNvSpPr/>
            <p:nvPr/>
          </p:nvSpPr>
          <p:spPr>
            <a:xfrm>
              <a:off x="6365081" y="745942"/>
              <a:ext cx="4050243" cy="1679418"/>
            </a:xfrm>
            <a:prstGeom prst="wedgeRoundRectCallout">
              <a:avLst>
                <a:gd name="adj1" fmla="val -6780"/>
                <a:gd name="adj2" fmla="val 95012"/>
                <a:gd name="adj3" fmla="val 16667"/>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728CB61-B11A-4818-925C-EAEDC517A1EB}"/>
                </a:ext>
              </a:extLst>
            </p:cNvPr>
            <p:cNvSpPr txBox="1"/>
            <p:nvPr/>
          </p:nvSpPr>
          <p:spPr>
            <a:xfrm>
              <a:off x="6818677" y="758793"/>
              <a:ext cx="3096145" cy="1633491"/>
            </a:xfrm>
            <a:prstGeom prst="rect">
              <a:avLst/>
            </a:prstGeom>
            <a:solidFill>
              <a:srgbClr val="6600FF"/>
            </a:solidFill>
          </p:spPr>
          <p:txBody>
            <a:bodyPr wrap="square" rtlCol="0">
              <a:spAutoFit/>
            </a:bodyPr>
            <a:lstStyle/>
            <a:p>
              <a:pPr algn="ctr"/>
              <a:endParaRPr lang="en-US" sz="1000" b="1" dirty="0">
                <a:solidFill>
                  <a:schemeClr val="bg1"/>
                </a:solidFill>
              </a:endParaRPr>
            </a:p>
            <a:p>
              <a:pPr algn="ctr"/>
              <a:r>
                <a:rPr lang="en-US" sz="3200" b="1" dirty="0">
                  <a:solidFill>
                    <a:schemeClr val="bg1"/>
                  </a:solidFill>
                </a:rPr>
                <a:t>CASE STUDY: Reasonable Accommodation Process</a:t>
              </a:r>
              <a:endParaRPr lang="en-US" sz="3200" dirty="0">
                <a:solidFill>
                  <a:schemeClr val="bg1"/>
                </a:solidFill>
              </a:endParaRPr>
            </a:p>
          </p:txBody>
        </p:sp>
      </p:grpSp>
      <p:grpSp>
        <p:nvGrpSpPr>
          <p:cNvPr id="76" name="Group 166">
            <a:extLst>
              <a:ext uri="{FF2B5EF4-FFF2-40B4-BE49-F238E27FC236}">
                <a16:creationId xmlns:a16="http://schemas.microsoft.com/office/drawing/2014/main" id="{02102486-CAAA-4772-80D8-93DFD5CEAAA5}"/>
              </a:ext>
            </a:extLst>
          </p:cNvPr>
          <p:cNvGrpSpPr>
            <a:grpSpLocks noChangeAspect="1"/>
          </p:cNvGrpSpPr>
          <p:nvPr/>
        </p:nvGrpSpPr>
        <p:grpSpPr bwMode="auto">
          <a:xfrm>
            <a:off x="8380665" y="2918684"/>
            <a:ext cx="2606944" cy="3798502"/>
            <a:chOff x="5551" y="645"/>
            <a:chExt cx="792" cy="1154"/>
          </a:xfrm>
        </p:grpSpPr>
        <p:sp>
          <p:nvSpPr>
            <p:cNvPr id="78" name="Freeform 167">
              <a:extLst>
                <a:ext uri="{FF2B5EF4-FFF2-40B4-BE49-F238E27FC236}">
                  <a16:creationId xmlns:a16="http://schemas.microsoft.com/office/drawing/2014/main" id="{AA489B6B-9A97-48D2-B7B3-88A517CD3E62}"/>
                </a:ext>
              </a:extLst>
            </p:cNvPr>
            <p:cNvSpPr>
              <a:spLocks noEditPoints="1"/>
            </p:cNvSpPr>
            <p:nvPr/>
          </p:nvSpPr>
          <p:spPr bwMode="auto">
            <a:xfrm>
              <a:off x="5873" y="1743"/>
              <a:ext cx="426" cy="56"/>
            </a:xfrm>
            <a:custGeom>
              <a:avLst/>
              <a:gdLst>
                <a:gd name="T0" fmla="*/ 8 w 426"/>
                <a:gd name="T1" fmla="*/ 36 h 56"/>
                <a:gd name="T2" fmla="*/ 8 w 426"/>
                <a:gd name="T3" fmla="*/ 36 h 56"/>
                <a:gd name="T4" fmla="*/ 24 w 426"/>
                <a:gd name="T5" fmla="*/ 30 h 56"/>
                <a:gd name="T6" fmla="*/ 38 w 426"/>
                <a:gd name="T7" fmla="*/ 22 h 56"/>
                <a:gd name="T8" fmla="*/ 48 w 426"/>
                <a:gd name="T9" fmla="*/ 14 h 56"/>
                <a:gd name="T10" fmla="*/ 58 w 426"/>
                <a:gd name="T11" fmla="*/ 4 h 56"/>
                <a:gd name="T12" fmla="*/ 136 w 426"/>
                <a:gd name="T13" fmla="*/ 0 h 56"/>
                <a:gd name="T14" fmla="*/ 122 w 426"/>
                <a:gd name="T15" fmla="*/ 56 h 56"/>
                <a:gd name="T16" fmla="*/ 100 w 426"/>
                <a:gd name="T17" fmla="*/ 56 h 56"/>
                <a:gd name="T18" fmla="*/ 94 w 426"/>
                <a:gd name="T19" fmla="*/ 44 h 56"/>
                <a:gd name="T20" fmla="*/ 94 w 426"/>
                <a:gd name="T21" fmla="*/ 44 h 56"/>
                <a:gd name="T22" fmla="*/ 90 w 426"/>
                <a:gd name="T23" fmla="*/ 46 h 56"/>
                <a:gd name="T24" fmla="*/ 78 w 426"/>
                <a:gd name="T25" fmla="*/ 50 h 56"/>
                <a:gd name="T26" fmla="*/ 58 w 426"/>
                <a:gd name="T27" fmla="*/ 54 h 56"/>
                <a:gd name="T28" fmla="*/ 28 w 426"/>
                <a:gd name="T29" fmla="*/ 56 h 56"/>
                <a:gd name="T30" fmla="*/ 28 w 426"/>
                <a:gd name="T31" fmla="*/ 56 h 56"/>
                <a:gd name="T32" fmla="*/ 18 w 426"/>
                <a:gd name="T33" fmla="*/ 56 h 56"/>
                <a:gd name="T34" fmla="*/ 10 w 426"/>
                <a:gd name="T35" fmla="*/ 54 h 56"/>
                <a:gd name="T36" fmla="*/ 4 w 426"/>
                <a:gd name="T37" fmla="*/ 50 h 56"/>
                <a:gd name="T38" fmla="*/ 2 w 426"/>
                <a:gd name="T39" fmla="*/ 48 h 56"/>
                <a:gd name="T40" fmla="*/ 0 w 426"/>
                <a:gd name="T41" fmla="*/ 44 h 56"/>
                <a:gd name="T42" fmla="*/ 0 w 426"/>
                <a:gd name="T43" fmla="*/ 40 h 56"/>
                <a:gd name="T44" fmla="*/ 4 w 426"/>
                <a:gd name="T45" fmla="*/ 38 h 56"/>
                <a:gd name="T46" fmla="*/ 8 w 426"/>
                <a:gd name="T47" fmla="*/ 36 h 56"/>
                <a:gd name="T48" fmla="*/ 418 w 426"/>
                <a:gd name="T49" fmla="*/ 36 h 56"/>
                <a:gd name="T50" fmla="*/ 418 w 426"/>
                <a:gd name="T51" fmla="*/ 36 h 56"/>
                <a:gd name="T52" fmla="*/ 402 w 426"/>
                <a:gd name="T53" fmla="*/ 30 h 56"/>
                <a:gd name="T54" fmla="*/ 388 w 426"/>
                <a:gd name="T55" fmla="*/ 22 h 56"/>
                <a:gd name="T56" fmla="*/ 376 w 426"/>
                <a:gd name="T57" fmla="*/ 14 h 56"/>
                <a:gd name="T58" fmla="*/ 368 w 426"/>
                <a:gd name="T59" fmla="*/ 4 h 56"/>
                <a:gd name="T60" fmla="*/ 288 w 426"/>
                <a:gd name="T61" fmla="*/ 0 h 56"/>
                <a:gd name="T62" fmla="*/ 302 w 426"/>
                <a:gd name="T63" fmla="*/ 56 h 56"/>
                <a:gd name="T64" fmla="*/ 326 w 426"/>
                <a:gd name="T65" fmla="*/ 56 h 56"/>
                <a:gd name="T66" fmla="*/ 332 w 426"/>
                <a:gd name="T67" fmla="*/ 44 h 56"/>
                <a:gd name="T68" fmla="*/ 332 w 426"/>
                <a:gd name="T69" fmla="*/ 44 h 56"/>
                <a:gd name="T70" fmla="*/ 336 w 426"/>
                <a:gd name="T71" fmla="*/ 46 h 56"/>
                <a:gd name="T72" fmla="*/ 346 w 426"/>
                <a:gd name="T73" fmla="*/ 50 h 56"/>
                <a:gd name="T74" fmla="*/ 366 w 426"/>
                <a:gd name="T75" fmla="*/ 54 h 56"/>
                <a:gd name="T76" fmla="*/ 396 w 426"/>
                <a:gd name="T77" fmla="*/ 56 h 56"/>
                <a:gd name="T78" fmla="*/ 396 w 426"/>
                <a:gd name="T79" fmla="*/ 56 h 56"/>
                <a:gd name="T80" fmla="*/ 408 w 426"/>
                <a:gd name="T81" fmla="*/ 56 h 56"/>
                <a:gd name="T82" fmla="*/ 416 w 426"/>
                <a:gd name="T83" fmla="*/ 54 h 56"/>
                <a:gd name="T84" fmla="*/ 422 w 426"/>
                <a:gd name="T85" fmla="*/ 50 h 56"/>
                <a:gd name="T86" fmla="*/ 424 w 426"/>
                <a:gd name="T87" fmla="*/ 48 h 56"/>
                <a:gd name="T88" fmla="*/ 426 w 426"/>
                <a:gd name="T89" fmla="*/ 44 h 56"/>
                <a:gd name="T90" fmla="*/ 424 w 426"/>
                <a:gd name="T91" fmla="*/ 40 h 56"/>
                <a:gd name="T92" fmla="*/ 422 w 426"/>
                <a:gd name="T93" fmla="*/ 38 h 56"/>
                <a:gd name="T94" fmla="*/ 418 w 426"/>
                <a:gd name="T9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56">
                  <a:moveTo>
                    <a:pt x="8" y="36"/>
                  </a:moveTo>
                  <a:lnTo>
                    <a:pt x="8" y="36"/>
                  </a:lnTo>
                  <a:lnTo>
                    <a:pt x="24" y="30"/>
                  </a:lnTo>
                  <a:lnTo>
                    <a:pt x="38" y="22"/>
                  </a:lnTo>
                  <a:lnTo>
                    <a:pt x="48" y="14"/>
                  </a:lnTo>
                  <a:lnTo>
                    <a:pt x="58" y="4"/>
                  </a:lnTo>
                  <a:lnTo>
                    <a:pt x="136" y="0"/>
                  </a:lnTo>
                  <a:lnTo>
                    <a:pt x="122" y="56"/>
                  </a:lnTo>
                  <a:lnTo>
                    <a:pt x="100" y="56"/>
                  </a:lnTo>
                  <a:lnTo>
                    <a:pt x="94" y="44"/>
                  </a:lnTo>
                  <a:lnTo>
                    <a:pt x="94" y="44"/>
                  </a:lnTo>
                  <a:lnTo>
                    <a:pt x="90" y="46"/>
                  </a:lnTo>
                  <a:lnTo>
                    <a:pt x="78" y="50"/>
                  </a:lnTo>
                  <a:lnTo>
                    <a:pt x="58" y="54"/>
                  </a:lnTo>
                  <a:lnTo>
                    <a:pt x="28" y="56"/>
                  </a:lnTo>
                  <a:lnTo>
                    <a:pt x="28" y="56"/>
                  </a:lnTo>
                  <a:lnTo>
                    <a:pt x="18" y="56"/>
                  </a:lnTo>
                  <a:lnTo>
                    <a:pt x="10" y="54"/>
                  </a:lnTo>
                  <a:lnTo>
                    <a:pt x="4" y="50"/>
                  </a:lnTo>
                  <a:lnTo>
                    <a:pt x="2" y="48"/>
                  </a:lnTo>
                  <a:lnTo>
                    <a:pt x="0" y="44"/>
                  </a:lnTo>
                  <a:lnTo>
                    <a:pt x="0" y="40"/>
                  </a:lnTo>
                  <a:lnTo>
                    <a:pt x="4" y="38"/>
                  </a:lnTo>
                  <a:lnTo>
                    <a:pt x="8" y="36"/>
                  </a:lnTo>
                  <a:close/>
                  <a:moveTo>
                    <a:pt x="418" y="36"/>
                  </a:moveTo>
                  <a:lnTo>
                    <a:pt x="418" y="36"/>
                  </a:lnTo>
                  <a:lnTo>
                    <a:pt x="402" y="30"/>
                  </a:lnTo>
                  <a:lnTo>
                    <a:pt x="388" y="22"/>
                  </a:lnTo>
                  <a:lnTo>
                    <a:pt x="376" y="14"/>
                  </a:lnTo>
                  <a:lnTo>
                    <a:pt x="368" y="4"/>
                  </a:lnTo>
                  <a:lnTo>
                    <a:pt x="288" y="0"/>
                  </a:lnTo>
                  <a:lnTo>
                    <a:pt x="302" y="56"/>
                  </a:lnTo>
                  <a:lnTo>
                    <a:pt x="326" y="56"/>
                  </a:lnTo>
                  <a:lnTo>
                    <a:pt x="332" y="44"/>
                  </a:lnTo>
                  <a:lnTo>
                    <a:pt x="332" y="44"/>
                  </a:lnTo>
                  <a:lnTo>
                    <a:pt x="336" y="46"/>
                  </a:lnTo>
                  <a:lnTo>
                    <a:pt x="346" y="50"/>
                  </a:lnTo>
                  <a:lnTo>
                    <a:pt x="366" y="54"/>
                  </a:lnTo>
                  <a:lnTo>
                    <a:pt x="396" y="56"/>
                  </a:lnTo>
                  <a:lnTo>
                    <a:pt x="396" y="56"/>
                  </a:lnTo>
                  <a:lnTo>
                    <a:pt x="408" y="56"/>
                  </a:lnTo>
                  <a:lnTo>
                    <a:pt x="416" y="54"/>
                  </a:lnTo>
                  <a:lnTo>
                    <a:pt x="422" y="50"/>
                  </a:lnTo>
                  <a:lnTo>
                    <a:pt x="424" y="48"/>
                  </a:lnTo>
                  <a:lnTo>
                    <a:pt x="426" y="44"/>
                  </a:lnTo>
                  <a:lnTo>
                    <a:pt x="424" y="40"/>
                  </a:lnTo>
                  <a:lnTo>
                    <a:pt x="422" y="38"/>
                  </a:lnTo>
                  <a:lnTo>
                    <a:pt x="418" y="3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8">
              <a:extLst>
                <a:ext uri="{FF2B5EF4-FFF2-40B4-BE49-F238E27FC236}">
                  <a16:creationId xmlns:a16="http://schemas.microsoft.com/office/drawing/2014/main" id="{AF371D01-E5D1-4156-94F9-1FAB50565176}"/>
                </a:ext>
              </a:extLst>
            </p:cNvPr>
            <p:cNvSpPr>
              <a:spLocks/>
            </p:cNvSpPr>
            <p:nvPr/>
          </p:nvSpPr>
          <p:spPr bwMode="auto">
            <a:xfrm>
              <a:off x="5873" y="1743"/>
              <a:ext cx="136" cy="56"/>
            </a:xfrm>
            <a:custGeom>
              <a:avLst/>
              <a:gdLst>
                <a:gd name="T0" fmla="*/ 8 w 136"/>
                <a:gd name="T1" fmla="*/ 36 h 56"/>
                <a:gd name="T2" fmla="*/ 8 w 136"/>
                <a:gd name="T3" fmla="*/ 36 h 56"/>
                <a:gd name="T4" fmla="*/ 24 w 136"/>
                <a:gd name="T5" fmla="*/ 30 h 56"/>
                <a:gd name="T6" fmla="*/ 38 w 136"/>
                <a:gd name="T7" fmla="*/ 22 h 56"/>
                <a:gd name="T8" fmla="*/ 48 w 136"/>
                <a:gd name="T9" fmla="*/ 14 h 56"/>
                <a:gd name="T10" fmla="*/ 58 w 136"/>
                <a:gd name="T11" fmla="*/ 4 h 56"/>
                <a:gd name="T12" fmla="*/ 136 w 136"/>
                <a:gd name="T13" fmla="*/ 0 h 56"/>
                <a:gd name="T14" fmla="*/ 122 w 136"/>
                <a:gd name="T15" fmla="*/ 56 h 56"/>
                <a:gd name="T16" fmla="*/ 100 w 136"/>
                <a:gd name="T17" fmla="*/ 56 h 56"/>
                <a:gd name="T18" fmla="*/ 94 w 136"/>
                <a:gd name="T19" fmla="*/ 44 h 56"/>
                <a:gd name="T20" fmla="*/ 94 w 136"/>
                <a:gd name="T21" fmla="*/ 44 h 56"/>
                <a:gd name="T22" fmla="*/ 90 w 136"/>
                <a:gd name="T23" fmla="*/ 46 h 56"/>
                <a:gd name="T24" fmla="*/ 78 w 136"/>
                <a:gd name="T25" fmla="*/ 50 h 56"/>
                <a:gd name="T26" fmla="*/ 58 w 136"/>
                <a:gd name="T27" fmla="*/ 54 h 56"/>
                <a:gd name="T28" fmla="*/ 28 w 136"/>
                <a:gd name="T29" fmla="*/ 56 h 56"/>
                <a:gd name="T30" fmla="*/ 28 w 136"/>
                <a:gd name="T31" fmla="*/ 56 h 56"/>
                <a:gd name="T32" fmla="*/ 18 w 136"/>
                <a:gd name="T33" fmla="*/ 56 h 56"/>
                <a:gd name="T34" fmla="*/ 10 w 136"/>
                <a:gd name="T35" fmla="*/ 54 h 56"/>
                <a:gd name="T36" fmla="*/ 4 w 136"/>
                <a:gd name="T37" fmla="*/ 50 h 56"/>
                <a:gd name="T38" fmla="*/ 2 w 136"/>
                <a:gd name="T39" fmla="*/ 48 h 56"/>
                <a:gd name="T40" fmla="*/ 0 w 136"/>
                <a:gd name="T41" fmla="*/ 44 h 56"/>
                <a:gd name="T42" fmla="*/ 0 w 136"/>
                <a:gd name="T43" fmla="*/ 40 h 56"/>
                <a:gd name="T44" fmla="*/ 4 w 136"/>
                <a:gd name="T45" fmla="*/ 38 h 56"/>
                <a:gd name="T46" fmla="*/ 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8" y="36"/>
                  </a:moveTo>
                  <a:lnTo>
                    <a:pt x="8" y="36"/>
                  </a:lnTo>
                  <a:lnTo>
                    <a:pt x="24" y="30"/>
                  </a:lnTo>
                  <a:lnTo>
                    <a:pt x="38" y="22"/>
                  </a:lnTo>
                  <a:lnTo>
                    <a:pt x="48" y="14"/>
                  </a:lnTo>
                  <a:lnTo>
                    <a:pt x="58" y="4"/>
                  </a:lnTo>
                  <a:lnTo>
                    <a:pt x="136" y="0"/>
                  </a:lnTo>
                  <a:lnTo>
                    <a:pt x="122" y="56"/>
                  </a:lnTo>
                  <a:lnTo>
                    <a:pt x="100" y="56"/>
                  </a:lnTo>
                  <a:lnTo>
                    <a:pt x="94" y="44"/>
                  </a:lnTo>
                  <a:lnTo>
                    <a:pt x="94" y="44"/>
                  </a:lnTo>
                  <a:lnTo>
                    <a:pt x="90" y="46"/>
                  </a:lnTo>
                  <a:lnTo>
                    <a:pt x="78" y="50"/>
                  </a:lnTo>
                  <a:lnTo>
                    <a:pt x="58" y="54"/>
                  </a:lnTo>
                  <a:lnTo>
                    <a:pt x="28" y="56"/>
                  </a:lnTo>
                  <a:lnTo>
                    <a:pt x="28" y="56"/>
                  </a:lnTo>
                  <a:lnTo>
                    <a:pt x="18" y="56"/>
                  </a:lnTo>
                  <a:lnTo>
                    <a:pt x="10" y="54"/>
                  </a:lnTo>
                  <a:lnTo>
                    <a:pt x="4" y="50"/>
                  </a:lnTo>
                  <a:lnTo>
                    <a:pt x="2" y="48"/>
                  </a:lnTo>
                  <a:lnTo>
                    <a:pt x="0" y="44"/>
                  </a:lnTo>
                  <a:lnTo>
                    <a:pt x="0" y="40"/>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69">
              <a:extLst>
                <a:ext uri="{FF2B5EF4-FFF2-40B4-BE49-F238E27FC236}">
                  <a16:creationId xmlns:a16="http://schemas.microsoft.com/office/drawing/2014/main" id="{55B8EDB9-09E5-421A-B055-6A5245264D5F}"/>
                </a:ext>
              </a:extLst>
            </p:cNvPr>
            <p:cNvSpPr>
              <a:spLocks/>
            </p:cNvSpPr>
            <p:nvPr/>
          </p:nvSpPr>
          <p:spPr bwMode="auto">
            <a:xfrm>
              <a:off x="6161" y="1743"/>
              <a:ext cx="138" cy="56"/>
            </a:xfrm>
            <a:custGeom>
              <a:avLst/>
              <a:gdLst>
                <a:gd name="T0" fmla="*/ 130 w 138"/>
                <a:gd name="T1" fmla="*/ 36 h 56"/>
                <a:gd name="T2" fmla="*/ 130 w 138"/>
                <a:gd name="T3" fmla="*/ 36 h 56"/>
                <a:gd name="T4" fmla="*/ 114 w 138"/>
                <a:gd name="T5" fmla="*/ 30 h 56"/>
                <a:gd name="T6" fmla="*/ 100 w 138"/>
                <a:gd name="T7" fmla="*/ 22 h 56"/>
                <a:gd name="T8" fmla="*/ 88 w 138"/>
                <a:gd name="T9" fmla="*/ 14 h 56"/>
                <a:gd name="T10" fmla="*/ 80 w 138"/>
                <a:gd name="T11" fmla="*/ 4 h 56"/>
                <a:gd name="T12" fmla="*/ 0 w 138"/>
                <a:gd name="T13" fmla="*/ 0 h 56"/>
                <a:gd name="T14" fmla="*/ 14 w 138"/>
                <a:gd name="T15" fmla="*/ 56 h 56"/>
                <a:gd name="T16" fmla="*/ 38 w 138"/>
                <a:gd name="T17" fmla="*/ 56 h 56"/>
                <a:gd name="T18" fmla="*/ 44 w 138"/>
                <a:gd name="T19" fmla="*/ 44 h 56"/>
                <a:gd name="T20" fmla="*/ 44 w 138"/>
                <a:gd name="T21" fmla="*/ 44 h 56"/>
                <a:gd name="T22" fmla="*/ 48 w 138"/>
                <a:gd name="T23" fmla="*/ 46 h 56"/>
                <a:gd name="T24" fmla="*/ 58 w 138"/>
                <a:gd name="T25" fmla="*/ 50 h 56"/>
                <a:gd name="T26" fmla="*/ 78 w 138"/>
                <a:gd name="T27" fmla="*/ 54 h 56"/>
                <a:gd name="T28" fmla="*/ 108 w 138"/>
                <a:gd name="T29" fmla="*/ 56 h 56"/>
                <a:gd name="T30" fmla="*/ 108 w 138"/>
                <a:gd name="T31" fmla="*/ 56 h 56"/>
                <a:gd name="T32" fmla="*/ 120 w 138"/>
                <a:gd name="T33" fmla="*/ 56 h 56"/>
                <a:gd name="T34" fmla="*/ 128 w 138"/>
                <a:gd name="T35" fmla="*/ 54 h 56"/>
                <a:gd name="T36" fmla="*/ 134 w 138"/>
                <a:gd name="T37" fmla="*/ 50 h 56"/>
                <a:gd name="T38" fmla="*/ 136 w 138"/>
                <a:gd name="T39" fmla="*/ 48 h 56"/>
                <a:gd name="T40" fmla="*/ 138 w 138"/>
                <a:gd name="T41" fmla="*/ 44 h 56"/>
                <a:gd name="T42" fmla="*/ 136 w 138"/>
                <a:gd name="T43" fmla="*/ 40 h 56"/>
                <a:gd name="T44" fmla="*/ 134 w 138"/>
                <a:gd name="T45" fmla="*/ 38 h 56"/>
                <a:gd name="T46" fmla="*/ 130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130" y="36"/>
                  </a:moveTo>
                  <a:lnTo>
                    <a:pt x="130" y="36"/>
                  </a:lnTo>
                  <a:lnTo>
                    <a:pt x="114" y="30"/>
                  </a:lnTo>
                  <a:lnTo>
                    <a:pt x="100" y="22"/>
                  </a:lnTo>
                  <a:lnTo>
                    <a:pt x="88" y="14"/>
                  </a:lnTo>
                  <a:lnTo>
                    <a:pt x="80" y="4"/>
                  </a:lnTo>
                  <a:lnTo>
                    <a:pt x="0" y="0"/>
                  </a:lnTo>
                  <a:lnTo>
                    <a:pt x="14" y="56"/>
                  </a:lnTo>
                  <a:lnTo>
                    <a:pt x="38" y="56"/>
                  </a:lnTo>
                  <a:lnTo>
                    <a:pt x="44" y="44"/>
                  </a:lnTo>
                  <a:lnTo>
                    <a:pt x="44" y="44"/>
                  </a:lnTo>
                  <a:lnTo>
                    <a:pt x="48" y="46"/>
                  </a:lnTo>
                  <a:lnTo>
                    <a:pt x="58" y="50"/>
                  </a:lnTo>
                  <a:lnTo>
                    <a:pt x="78" y="54"/>
                  </a:lnTo>
                  <a:lnTo>
                    <a:pt x="108" y="56"/>
                  </a:lnTo>
                  <a:lnTo>
                    <a:pt x="108" y="56"/>
                  </a:lnTo>
                  <a:lnTo>
                    <a:pt x="120" y="56"/>
                  </a:lnTo>
                  <a:lnTo>
                    <a:pt x="128" y="54"/>
                  </a:lnTo>
                  <a:lnTo>
                    <a:pt x="134" y="50"/>
                  </a:lnTo>
                  <a:lnTo>
                    <a:pt x="136" y="48"/>
                  </a:lnTo>
                  <a:lnTo>
                    <a:pt x="138" y="44"/>
                  </a:lnTo>
                  <a:lnTo>
                    <a:pt x="136" y="40"/>
                  </a:lnTo>
                  <a:lnTo>
                    <a:pt x="134" y="38"/>
                  </a:lnTo>
                  <a:lnTo>
                    <a:pt x="13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0">
              <a:extLst>
                <a:ext uri="{FF2B5EF4-FFF2-40B4-BE49-F238E27FC236}">
                  <a16:creationId xmlns:a16="http://schemas.microsoft.com/office/drawing/2014/main" id="{90B4D17A-ABB2-4DD8-90CA-FE354D3B3A81}"/>
                </a:ext>
              </a:extLst>
            </p:cNvPr>
            <p:cNvSpPr>
              <a:spLocks/>
            </p:cNvSpPr>
            <p:nvPr/>
          </p:nvSpPr>
          <p:spPr bwMode="auto">
            <a:xfrm>
              <a:off x="5865" y="1423"/>
              <a:ext cx="440" cy="336"/>
            </a:xfrm>
            <a:custGeom>
              <a:avLst/>
              <a:gdLst>
                <a:gd name="T0" fmla="*/ 52 w 440"/>
                <a:gd name="T1" fmla="*/ 0 h 336"/>
                <a:gd name="T2" fmla="*/ 52 w 440"/>
                <a:gd name="T3" fmla="*/ 0 h 336"/>
                <a:gd name="T4" fmla="*/ 30 w 440"/>
                <a:gd name="T5" fmla="*/ 130 h 336"/>
                <a:gd name="T6" fmla="*/ 14 w 440"/>
                <a:gd name="T7" fmla="*/ 236 h 336"/>
                <a:gd name="T8" fmla="*/ 0 w 440"/>
                <a:gd name="T9" fmla="*/ 336 h 336"/>
                <a:gd name="T10" fmla="*/ 178 w 440"/>
                <a:gd name="T11" fmla="*/ 336 h 336"/>
                <a:gd name="T12" fmla="*/ 184 w 440"/>
                <a:gd name="T13" fmla="*/ 84 h 336"/>
                <a:gd name="T14" fmla="*/ 184 w 440"/>
                <a:gd name="T15" fmla="*/ 84 h 336"/>
                <a:gd name="T16" fmla="*/ 184 w 440"/>
                <a:gd name="T17" fmla="*/ 74 h 336"/>
                <a:gd name="T18" fmla="*/ 186 w 440"/>
                <a:gd name="T19" fmla="*/ 66 h 336"/>
                <a:gd name="T20" fmla="*/ 190 w 440"/>
                <a:gd name="T21" fmla="*/ 58 h 336"/>
                <a:gd name="T22" fmla="*/ 194 w 440"/>
                <a:gd name="T23" fmla="*/ 50 h 336"/>
                <a:gd name="T24" fmla="*/ 200 w 440"/>
                <a:gd name="T25" fmla="*/ 44 h 336"/>
                <a:gd name="T26" fmla="*/ 206 w 440"/>
                <a:gd name="T27" fmla="*/ 40 h 336"/>
                <a:gd name="T28" fmla="*/ 214 w 440"/>
                <a:gd name="T29" fmla="*/ 38 h 336"/>
                <a:gd name="T30" fmla="*/ 220 w 440"/>
                <a:gd name="T31" fmla="*/ 36 h 336"/>
                <a:gd name="T32" fmla="*/ 220 w 440"/>
                <a:gd name="T33" fmla="*/ 36 h 336"/>
                <a:gd name="T34" fmla="*/ 228 w 440"/>
                <a:gd name="T35" fmla="*/ 38 h 336"/>
                <a:gd name="T36" fmla="*/ 236 w 440"/>
                <a:gd name="T37" fmla="*/ 40 h 336"/>
                <a:gd name="T38" fmla="*/ 242 w 440"/>
                <a:gd name="T39" fmla="*/ 44 h 336"/>
                <a:gd name="T40" fmla="*/ 246 w 440"/>
                <a:gd name="T41" fmla="*/ 50 h 336"/>
                <a:gd name="T42" fmla="*/ 252 w 440"/>
                <a:gd name="T43" fmla="*/ 58 h 336"/>
                <a:gd name="T44" fmla="*/ 254 w 440"/>
                <a:gd name="T45" fmla="*/ 66 h 336"/>
                <a:gd name="T46" fmla="*/ 256 w 440"/>
                <a:gd name="T47" fmla="*/ 74 h 336"/>
                <a:gd name="T48" fmla="*/ 258 w 440"/>
                <a:gd name="T49" fmla="*/ 84 h 336"/>
                <a:gd name="T50" fmla="*/ 262 w 440"/>
                <a:gd name="T51" fmla="*/ 336 h 336"/>
                <a:gd name="T52" fmla="*/ 440 w 440"/>
                <a:gd name="T53" fmla="*/ 336 h 336"/>
                <a:gd name="T54" fmla="*/ 440 w 440"/>
                <a:gd name="T55" fmla="*/ 336 h 336"/>
                <a:gd name="T56" fmla="*/ 428 w 440"/>
                <a:gd name="T57" fmla="*/ 236 h 336"/>
                <a:gd name="T58" fmla="*/ 412 w 440"/>
                <a:gd name="T59" fmla="*/ 130 h 336"/>
                <a:gd name="T60" fmla="*/ 390 w 440"/>
                <a:gd name="T61" fmla="*/ 0 h 336"/>
                <a:gd name="T62" fmla="*/ 390 w 440"/>
                <a:gd name="T63" fmla="*/ 0 h 336"/>
                <a:gd name="T64" fmla="*/ 354 w 440"/>
                <a:gd name="T65" fmla="*/ 10 h 336"/>
                <a:gd name="T66" fmla="*/ 312 w 440"/>
                <a:gd name="T67" fmla="*/ 16 h 336"/>
                <a:gd name="T68" fmla="*/ 268 w 440"/>
                <a:gd name="T69" fmla="*/ 22 h 336"/>
                <a:gd name="T70" fmla="*/ 222 w 440"/>
                <a:gd name="T71" fmla="*/ 22 h 336"/>
                <a:gd name="T72" fmla="*/ 222 w 440"/>
                <a:gd name="T73" fmla="*/ 22 h 336"/>
                <a:gd name="T74" fmla="*/ 174 w 440"/>
                <a:gd name="T75" fmla="*/ 22 h 336"/>
                <a:gd name="T76" fmla="*/ 130 w 440"/>
                <a:gd name="T77" fmla="*/ 16 h 336"/>
                <a:gd name="T78" fmla="*/ 88 w 440"/>
                <a:gd name="T79" fmla="*/ 10 h 336"/>
                <a:gd name="T80" fmla="*/ 52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2" y="0"/>
                  </a:moveTo>
                  <a:lnTo>
                    <a:pt x="52" y="0"/>
                  </a:lnTo>
                  <a:lnTo>
                    <a:pt x="30" y="130"/>
                  </a:lnTo>
                  <a:lnTo>
                    <a:pt x="14" y="236"/>
                  </a:lnTo>
                  <a:lnTo>
                    <a:pt x="0" y="336"/>
                  </a:lnTo>
                  <a:lnTo>
                    <a:pt x="178" y="336"/>
                  </a:lnTo>
                  <a:lnTo>
                    <a:pt x="184" y="84"/>
                  </a:lnTo>
                  <a:lnTo>
                    <a:pt x="184" y="84"/>
                  </a:lnTo>
                  <a:lnTo>
                    <a:pt x="184" y="74"/>
                  </a:lnTo>
                  <a:lnTo>
                    <a:pt x="186" y="66"/>
                  </a:lnTo>
                  <a:lnTo>
                    <a:pt x="190" y="58"/>
                  </a:lnTo>
                  <a:lnTo>
                    <a:pt x="194" y="50"/>
                  </a:lnTo>
                  <a:lnTo>
                    <a:pt x="200" y="44"/>
                  </a:lnTo>
                  <a:lnTo>
                    <a:pt x="206" y="40"/>
                  </a:lnTo>
                  <a:lnTo>
                    <a:pt x="214" y="38"/>
                  </a:lnTo>
                  <a:lnTo>
                    <a:pt x="220" y="36"/>
                  </a:lnTo>
                  <a:lnTo>
                    <a:pt x="220" y="36"/>
                  </a:lnTo>
                  <a:lnTo>
                    <a:pt x="228" y="38"/>
                  </a:lnTo>
                  <a:lnTo>
                    <a:pt x="236" y="40"/>
                  </a:lnTo>
                  <a:lnTo>
                    <a:pt x="242" y="44"/>
                  </a:lnTo>
                  <a:lnTo>
                    <a:pt x="246" y="50"/>
                  </a:lnTo>
                  <a:lnTo>
                    <a:pt x="252" y="58"/>
                  </a:lnTo>
                  <a:lnTo>
                    <a:pt x="254" y="66"/>
                  </a:lnTo>
                  <a:lnTo>
                    <a:pt x="256" y="74"/>
                  </a:lnTo>
                  <a:lnTo>
                    <a:pt x="258" y="84"/>
                  </a:lnTo>
                  <a:lnTo>
                    <a:pt x="262" y="336"/>
                  </a:lnTo>
                  <a:lnTo>
                    <a:pt x="440" y="336"/>
                  </a:lnTo>
                  <a:lnTo>
                    <a:pt x="440" y="336"/>
                  </a:lnTo>
                  <a:lnTo>
                    <a:pt x="428" y="236"/>
                  </a:lnTo>
                  <a:lnTo>
                    <a:pt x="412" y="130"/>
                  </a:lnTo>
                  <a:lnTo>
                    <a:pt x="390" y="0"/>
                  </a:lnTo>
                  <a:lnTo>
                    <a:pt x="390" y="0"/>
                  </a:lnTo>
                  <a:lnTo>
                    <a:pt x="354" y="10"/>
                  </a:lnTo>
                  <a:lnTo>
                    <a:pt x="312" y="16"/>
                  </a:lnTo>
                  <a:lnTo>
                    <a:pt x="268" y="22"/>
                  </a:lnTo>
                  <a:lnTo>
                    <a:pt x="222" y="22"/>
                  </a:lnTo>
                  <a:lnTo>
                    <a:pt x="222" y="22"/>
                  </a:lnTo>
                  <a:lnTo>
                    <a:pt x="174" y="22"/>
                  </a:lnTo>
                  <a:lnTo>
                    <a:pt x="130" y="16"/>
                  </a:lnTo>
                  <a:lnTo>
                    <a:pt x="88" y="10"/>
                  </a:lnTo>
                  <a:lnTo>
                    <a:pt x="52" y="0"/>
                  </a:lnTo>
                  <a:close/>
                </a:path>
              </a:pathLst>
            </a:custGeom>
            <a:solidFill>
              <a:srgbClr val="2A1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1">
              <a:extLst>
                <a:ext uri="{FF2B5EF4-FFF2-40B4-BE49-F238E27FC236}">
                  <a16:creationId xmlns:a16="http://schemas.microsoft.com/office/drawing/2014/main" id="{F9EB768D-1AB5-475B-9A8D-B2F169112EE2}"/>
                </a:ext>
              </a:extLst>
            </p:cNvPr>
            <p:cNvSpPr>
              <a:spLocks/>
            </p:cNvSpPr>
            <p:nvPr/>
          </p:nvSpPr>
          <p:spPr bwMode="auto">
            <a:xfrm>
              <a:off x="5865" y="1423"/>
              <a:ext cx="440" cy="336"/>
            </a:xfrm>
            <a:custGeom>
              <a:avLst/>
              <a:gdLst>
                <a:gd name="T0" fmla="*/ 52 w 440"/>
                <a:gd name="T1" fmla="*/ 0 h 336"/>
                <a:gd name="T2" fmla="*/ 52 w 440"/>
                <a:gd name="T3" fmla="*/ 0 h 336"/>
                <a:gd name="T4" fmla="*/ 30 w 440"/>
                <a:gd name="T5" fmla="*/ 130 h 336"/>
                <a:gd name="T6" fmla="*/ 14 w 440"/>
                <a:gd name="T7" fmla="*/ 236 h 336"/>
                <a:gd name="T8" fmla="*/ 0 w 440"/>
                <a:gd name="T9" fmla="*/ 336 h 336"/>
                <a:gd name="T10" fmla="*/ 178 w 440"/>
                <a:gd name="T11" fmla="*/ 336 h 336"/>
                <a:gd name="T12" fmla="*/ 184 w 440"/>
                <a:gd name="T13" fmla="*/ 84 h 336"/>
                <a:gd name="T14" fmla="*/ 184 w 440"/>
                <a:gd name="T15" fmla="*/ 84 h 336"/>
                <a:gd name="T16" fmla="*/ 184 w 440"/>
                <a:gd name="T17" fmla="*/ 74 h 336"/>
                <a:gd name="T18" fmla="*/ 186 w 440"/>
                <a:gd name="T19" fmla="*/ 66 h 336"/>
                <a:gd name="T20" fmla="*/ 190 w 440"/>
                <a:gd name="T21" fmla="*/ 58 h 336"/>
                <a:gd name="T22" fmla="*/ 194 w 440"/>
                <a:gd name="T23" fmla="*/ 50 h 336"/>
                <a:gd name="T24" fmla="*/ 200 w 440"/>
                <a:gd name="T25" fmla="*/ 44 h 336"/>
                <a:gd name="T26" fmla="*/ 206 w 440"/>
                <a:gd name="T27" fmla="*/ 40 h 336"/>
                <a:gd name="T28" fmla="*/ 214 w 440"/>
                <a:gd name="T29" fmla="*/ 38 h 336"/>
                <a:gd name="T30" fmla="*/ 220 w 440"/>
                <a:gd name="T31" fmla="*/ 36 h 336"/>
                <a:gd name="T32" fmla="*/ 220 w 440"/>
                <a:gd name="T33" fmla="*/ 36 h 336"/>
                <a:gd name="T34" fmla="*/ 228 w 440"/>
                <a:gd name="T35" fmla="*/ 38 h 336"/>
                <a:gd name="T36" fmla="*/ 236 w 440"/>
                <a:gd name="T37" fmla="*/ 40 h 336"/>
                <a:gd name="T38" fmla="*/ 242 w 440"/>
                <a:gd name="T39" fmla="*/ 44 h 336"/>
                <a:gd name="T40" fmla="*/ 246 w 440"/>
                <a:gd name="T41" fmla="*/ 50 h 336"/>
                <a:gd name="T42" fmla="*/ 252 w 440"/>
                <a:gd name="T43" fmla="*/ 58 h 336"/>
                <a:gd name="T44" fmla="*/ 254 w 440"/>
                <a:gd name="T45" fmla="*/ 66 h 336"/>
                <a:gd name="T46" fmla="*/ 256 w 440"/>
                <a:gd name="T47" fmla="*/ 74 h 336"/>
                <a:gd name="T48" fmla="*/ 258 w 440"/>
                <a:gd name="T49" fmla="*/ 84 h 336"/>
                <a:gd name="T50" fmla="*/ 262 w 440"/>
                <a:gd name="T51" fmla="*/ 336 h 336"/>
                <a:gd name="T52" fmla="*/ 440 w 440"/>
                <a:gd name="T53" fmla="*/ 336 h 336"/>
                <a:gd name="T54" fmla="*/ 440 w 440"/>
                <a:gd name="T55" fmla="*/ 336 h 336"/>
                <a:gd name="T56" fmla="*/ 428 w 440"/>
                <a:gd name="T57" fmla="*/ 236 h 336"/>
                <a:gd name="T58" fmla="*/ 412 w 440"/>
                <a:gd name="T59" fmla="*/ 130 h 336"/>
                <a:gd name="T60" fmla="*/ 390 w 440"/>
                <a:gd name="T61" fmla="*/ 0 h 336"/>
                <a:gd name="T62" fmla="*/ 390 w 440"/>
                <a:gd name="T63" fmla="*/ 0 h 336"/>
                <a:gd name="T64" fmla="*/ 354 w 440"/>
                <a:gd name="T65" fmla="*/ 10 h 336"/>
                <a:gd name="T66" fmla="*/ 312 w 440"/>
                <a:gd name="T67" fmla="*/ 16 h 336"/>
                <a:gd name="T68" fmla="*/ 268 w 440"/>
                <a:gd name="T69" fmla="*/ 22 h 336"/>
                <a:gd name="T70" fmla="*/ 222 w 440"/>
                <a:gd name="T71" fmla="*/ 22 h 336"/>
                <a:gd name="T72" fmla="*/ 222 w 440"/>
                <a:gd name="T73" fmla="*/ 22 h 336"/>
                <a:gd name="T74" fmla="*/ 174 w 440"/>
                <a:gd name="T75" fmla="*/ 22 h 336"/>
                <a:gd name="T76" fmla="*/ 130 w 440"/>
                <a:gd name="T77" fmla="*/ 16 h 336"/>
                <a:gd name="T78" fmla="*/ 88 w 440"/>
                <a:gd name="T79" fmla="*/ 10 h 336"/>
                <a:gd name="T80" fmla="*/ 52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2" y="0"/>
                  </a:moveTo>
                  <a:lnTo>
                    <a:pt x="52" y="0"/>
                  </a:lnTo>
                  <a:lnTo>
                    <a:pt x="30" y="130"/>
                  </a:lnTo>
                  <a:lnTo>
                    <a:pt x="14" y="236"/>
                  </a:lnTo>
                  <a:lnTo>
                    <a:pt x="0" y="336"/>
                  </a:lnTo>
                  <a:lnTo>
                    <a:pt x="178" y="336"/>
                  </a:lnTo>
                  <a:lnTo>
                    <a:pt x="184" y="84"/>
                  </a:lnTo>
                  <a:lnTo>
                    <a:pt x="184" y="84"/>
                  </a:lnTo>
                  <a:lnTo>
                    <a:pt x="184" y="74"/>
                  </a:lnTo>
                  <a:lnTo>
                    <a:pt x="186" y="66"/>
                  </a:lnTo>
                  <a:lnTo>
                    <a:pt x="190" y="58"/>
                  </a:lnTo>
                  <a:lnTo>
                    <a:pt x="194" y="50"/>
                  </a:lnTo>
                  <a:lnTo>
                    <a:pt x="200" y="44"/>
                  </a:lnTo>
                  <a:lnTo>
                    <a:pt x="206" y="40"/>
                  </a:lnTo>
                  <a:lnTo>
                    <a:pt x="214" y="38"/>
                  </a:lnTo>
                  <a:lnTo>
                    <a:pt x="220" y="36"/>
                  </a:lnTo>
                  <a:lnTo>
                    <a:pt x="220" y="36"/>
                  </a:lnTo>
                  <a:lnTo>
                    <a:pt x="228" y="38"/>
                  </a:lnTo>
                  <a:lnTo>
                    <a:pt x="236" y="40"/>
                  </a:lnTo>
                  <a:lnTo>
                    <a:pt x="242" y="44"/>
                  </a:lnTo>
                  <a:lnTo>
                    <a:pt x="246" y="50"/>
                  </a:lnTo>
                  <a:lnTo>
                    <a:pt x="252" y="58"/>
                  </a:lnTo>
                  <a:lnTo>
                    <a:pt x="254" y="66"/>
                  </a:lnTo>
                  <a:lnTo>
                    <a:pt x="256" y="74"/>
                  </a:lnTo>
                  <a:lnTo>
                    <a:pt x="258" y="84"/>
                  </a:lnTo>
                  <a:lnTo>
                    <a:pt x="262" y="336"/>
                  </a:lnTo>
                  <a:lnTo>
                    <a:pt x="440" y="336"/>
                  </a:lnTo>
                  <a:lnTo>
                    <a:pt x="440" y="336"/>
                  </a:lnTo>
                  <a:lnTo>
                    <a:pt x="428" y="236"/>
                  </a:lnTo>
                  <a:lnTo>
                    <a:pt x="412" y="130"/>
                  </a:lnTo>
                  <a:lnTo>
                    <a:pt x="390" y="0"/>
                  </a:lnTo>
                  <a:lnTo>
                    <a:pt x="390" y="0"/>
                  </a:lnTo>
                  <a:lnTo>
                    <a:pt x="354" y="10"/>
                  </a:lnTo>
                  <a:lnTo>
                    <a:pt x="312" y="16"/>
                  </a:lnTo>
                  <a:lnTo>
                    <a:pt x="268" y="22"/>
                  </a:lnTo>
                  <a:lnTo>
                    <a:pt x="222" y="22"/>
                  </a:lnTo>
                  <a:lnTo>
                    <a:pt x="222" y="22"/>
                  </a:lnTo>
                  <a:lnTo>
                    <a:pt x="174" y="22"/>
                  </a:lnTo>
                  <a:lnTo>
                    <a:pt x="130" y="16"/>
                  </a:lnTo>
                  <a:lnTo>
                    <a:pt x="88" y="1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72">
              <a:extLst>
                <a:ext uri="{FF2B5EF4-FFF2-40B4-BE49-F238E27FC236}">
                  <a16:creationId xmlns:a16="http://schemas.microsoft.com/office/drawing/2014/main" id="{505803C5-00CC-4AF6-829C-056982473340}"/>
                </a:ext>
              </a:extLst>
            </p:cNvPr>
            <p:cNvSpPr>
              <a:spLocks/>
            </p:cNvSpPr>
            <p:nvPr/>
          </p:nvSpPr>
          <p:spPr bwMode="auto">
            <a:xfrm>
              <a:off x="5855" y="693"/>
              <a:ext cx="450" cy="424"/>
            </a:xfrm>
            <a:custGeom>
              <a:avLst/>
              <a:gdLst>
                <a:gd name="T0" fmla="*/ 110 w 450"/>
                <a:gd name="T1" fmla="*/ 0 h 424"/>
                <a:gd name="T2" fmla="*/ 110 w 450"/>
                <a:gd name="T3" fmla="*/ 0 h 424"/>
                <a:gd name="T4" fmla="*/ 94 w 450"/>
                <a:gd name="T5" fmla="*/ 10 h 424"/>
                <a:gd name="T6" fmla="*/ 78 w 450"/>
                <a:gd name="T7" fmla="*/ 22 h 424"/>
                <a:gd name="T8" fmla="*/ 64 w 450"/>
                <a:gd name="T9" fmla="*/ 34 h 424"/>
                <a:gd name="T10" fmla="*/ 52 w 450"/>
                <a:gd name="T11" fmla="*/ 46 h 424"/>
                <a:gd name="T12" fmla="*/ 42 w 450"/>
                <a:gd name="T13" fmla="*/ 60 h 424"/>
                <a:gd name="T14" fmla="*/ 32 w 450"/>
                <a:gd name="T15" fmla="*/ 76 h 424"/>
                <a:gd name="T16" fmla="*/ 26 w 450"/>
                <a:gd name="T17" fmla="*/ 92 h 424"/>
                <a:gd name="T18" fmla="*/ 18 w 450"/>
                <a:gd name="T19" fmla="*/ 108 h 424"/>
                <a:gd name="T20" fmla="*/ 8 w 450"/>
                <a:gd name="T21" fmla="*/ 142 h 424"/>
                <a:gd name="T22" fmla="*/ 2 w 450"/>
                <a:gd name="T23" fmla="*/ 178 h 424"/>
                <a:gd name="T24" fmla="*/ 0 w 450"/>
                <a:gd name="T25" fmla="*/ 214 h 424"/>
                <a:gd name="T26" fmla="*/ 0 w 450"/>
                <a:gd name="T27" fmla="*/ 248 h 424"/>
                <a:gd name="T28" fmla="*/ 4 w 450"/>
                <a:gd name="T29" fmla="*/ 282 h 424"/>
                <a:gd name="T30" fmla="*/ 8 w 450"/>
                <a:gd name="T31" fmla="*/ 316 h 424"/>
                <a:gd name="T32" fmla="*/ 14 w 450"/>
                <a:gd name="T33" fmla="*/ 344 h 424"/>
                <a:gd name="T34" fmla="*/ 20 w 450"/>
                <a:gd name="T35" fmla="*/ 370 h 424"/>
                <a:gd name="T36" fmla="*/ 30 w 450"/>
                <a:gd name="T37" fmla="*/ 408 h 424"/>
                <a:gd name="T38" fmla="*/ 34 w 450"/>
                <a:gd name="T39" fmla="*/ 424 h 424"/>
                <a:gd name="T40" fmla="*/ 440 w 450"/>
                <a:gd name="T41" fmla="*/ 424 h 424"/>
                <a:gd name="T42" fmla="*/ 440 w 450"/>
                <a:gd name="T43" fmla="*/ 424 h 424"/>
                <a:gd name="T44" fmla="*/ 444 w 450"/>
                <a:gd name="T45" fmla="*/ 382 h 424"/>
                <a:gd name="T46" fmla="*/ 448 w 450"/>
                <a:gd name="T47" fmla="*/ 338 h 424"/>
                <a:gd name="T48" fmla="*/ 450 w 450"/>
                <a:gd name="T49" fmla="*/ 286 h 424"/>
                <a:gd name="T50" fmla="*/ 448 w 450"/>
                <a:gd name="T51" fmla="*/ 258 h 424"/>
                <a:gd name="T52" fmla="*/ 446 w 450"/>
                <a:gd name="T53" fmla="*/ 230 h 424"/>
                <a:gd name="T54" fmla="*/ 442 w 450"/>
                <a:gd name="T55" fmla="*/ 204 h 424"/>
                <a:gd name="T56" fmla="*/ 436 w 450"/>
                <a:gd name="T57" fmla="*/ 178 h 424"/>
                <a:gd name="T58" fmla="*/ 430 w 450"/>
                <a:gd name="T59" fmla="*/ 154 h 424"/>
                <a:gd name="T60" fmla="*/ 420 w 450"/>
                <a:gd name="T61" fmla="*/ 132 h 424"/>
                <a:gd name="T62" fmla="*/ 406 w 450"/>
                <a:gd name="T63" fmla="*/ 116 h 424"/>
                <a:gd name="T64" fmla="*/ 400 w 450"/>
                <a:gd name="T65" fmla="*/ 108 h 424"/>
                <a:gd name="T66" fmla="*/ 392 w 450"/>
                <a:gd name="T67" fmla="*/ 102 h 424"/>
                <a:gd name="T68" fmla="*/ 392 w 450"/>
                <a:gd name="T69" fmla="*/ 102 h 424"/>
                <a:gd name="T70" fmla="*/ 374 w 450"/>
                <a:gd name="T71" fmla="*/ 90 h 424"/>
                <a:gd name="T72" fmla="*/ 354 w 450"/>
                <a:gd name="T73" fmla="*/ 80 h 424"/>
                <a:gd name="T74" fmla="*/ 310 w 450"/>
                <a:gd name="T75" fmla="*/ 60 h 424"/>
                <a:gd name="T76" fmla="*/ 262 w 450"/>
                <a:gd name="T77" fmla="*/ 42 h 424"/>
                <a:gd name="T78" fmla="*/ 216 w 450"/>
                <a:gd name="T79" fmla="*/ 28 h 424"/>
                <a:gd name="T80" fmla="*/ 142 w 450"/>
                <a:gd name="T81" fmla="*/ 8 h 424"/>
                <a:gd name="T82" fmla="*/ 110 w 450"/>
                <a:gd name="T83" fmla="*/ 0 h 424"/>
                <a:gd name="T84" fmla="*/ 110 w 450"/>
                <a:gd name="T8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0" h="424">
                  <a:moveTo>
                    <a:pt x="110" y="0"/>
                  </a:moveTo>
                  <a:lnTo>
                    <a:pt x="110" y="0"/>
                  </a:lnTo>
                  <a:lnTo>
                    <a:pt x="94" y="10"/>
                  </a:lnTo>
                  <a:lnTo>
                    <a:pt x="78" y="22"/>
                  </a:lnTo>
                  <a:lnTo>
                    <a:pt x="64" y="34"/>
                  </a:lnTo>
                  <a:lnTo>
                    <a:pt x="52" y="46"/>
                  </a:lnTo>
                  <a:lnTo>
                    <a:pt x="42" y="60"/>
                  </a:lnTo>
                  <a:lnTo>
                    <a:pt x="32" y="76"/>
                  </a:lnTo>
                  <a:lnTo>
                    <a:pt x="26" y="92"/>
                  </a:lnTo>
                  <a:lnTo>
                    <a:pt x="18" y="108"/>
                  </a:lnTo>
                  <a:lnTo>
                    <a:pt x="8" y="142"/>
                  </a:lnTo>
                  <a:lnTo>
                    <a:pt x="2" y="178"/>
                  </a:lnTo>
                  <a:lnTo>
                    <a:pt x="0" y="214"/>
                  </a:lnTo>
                  <a:lnTo>
                    <a:pt x="0" y="248"/>
                  </a:lnTo>
                  <a:lnTo>
                    <a:pt x="4" y="282"/>
                  </a:lnTo>
                  <a:lnTo>
                    <a:pt x="8" y="316"/>
                  </a:lnTo>
                  <a:lnTo>
                    <a:pt x="14" y="344"/>
                  </a:lnTo>
                  <a:lnTo>
                    <a:pt x="20" y="370"/>
                  </a:lnTo>
                  <a:lnTo>
                    <a:pt x="30" y="408"/>
                  </a:lnTo>
                  <a:lnTo>
                    <a:pt x="34" y="424"/>
                  </a:lnTo>
                  <a:lnTo>
                    <a:pt x="440" y="424"/>
                  </a:lnTo>
                  <a:lnTo>
                    <a:pt x="440" y="424"/>
                  </a:lnTo>
                  <a:lnTo>
                    <a:pt x="444" y="382"/>
                  </a:lnTo>
                  <a:lnTo>
                    <a:pt x="448" y="338"/>
                  </a:lnTo>
                  <a:lnTo>
                    <a:pt x="450" y="286"/>
                  </a:lnTo>
                  <a:lnTo>
                    <a:pt x="448" y="258"/>
                  </a:lnTo>
                  <a:lnTo>
                    <a:pt x="446" y="230"/>
                  </a:lnTo>
                  <a:lnTo>
                    <a:pt x="442" y="204"/>
                  </a:lnTo>
                  <a:lnTo>
                    <a:pt x="436" y="178"/>
                  </a:lnTo>
                  <a:lnTo>
                    <a:pt x="430" y="154"/>
                  </a:lnTo>
                  <a:lnTo>
                    <a:pt x="420" y="132"/>
                  </a:lnTo>
                  <a:lnTo>
                    <a:pt x="406" y="116"/>
                  </a:lnTo>
                  <a:lnTo>
                    <a:pt x="400" y="108"/>
                  </a:lnTo>
                  <a:lnTo>
                    <a:pt x="392" y="102"/>
                  </a:lnTo>
                  <a:lnTo>
                    <a:pt x="392" y="102"/>
                  </a:lnTo>
                  <a:lnTo>
                    <a:pt x="374" y="90"/>
                  </a:lnTo>
                  <a:lnTo>
                    <a:pt x="354" y="80"/>
                  </a:lnTo>
                  <a:lnTo>
                    <a:pt x="310" y="60"/>
                  </a:lnTo>
                  <a:lnTo>
                    <a:pt x="262" y="42"/>
                  </a:lnTo>
                  <a:lnTo>
                    <a:pt x="216" y="28"/>
                  </a:lnTo>
                  <a:lnTo>
                    <a:pt x="142" y="8"/>
                  </a:lnTo>
                  <a:lnTo>
                    <a:pt x="110" y="0"/>
                  </a:lnTo>
                  <a:lnTo>
                    <a:pt x="11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3">
              <a:extLst>
                <a:ext uri="{FF2B5EF4-FFF2-40B4-BE49-F238E27FC236}">
                  <a16:creationId xmlns:a16="http://schemas.microsoft.com/office/drawing/2014/main" id="{B1698693-92AA-4DB3-BB0E-E6E2467FB39E}"/>
                </a:ext>
              </a:extLst>
            </p:cNvPr>
            <p:cNvSpPr>
              <a:spLocks noEditPoints="1"/>
            </p:cNvSpPr>
            <p:nvPr/>
          </p:nvSpPr>
          <p:spPr bwMode="auto">
            <a:xfrm>
              <a:off x="5587" y="919"/>
              <a:ext cx="756" cy="574"/>
            </a:xfrm>
            <a:custGeom>
              <a:avLst/>
              <a:gdLst>
                <a:gd name="T0" fmla="*/ 304 w 756"/>
                <a:gd name="T1" fmla="*/ 186 h 574"/>
                <a:gd name="T2" fmla="*/ 278 w 756"/>
                <a:gd name="T3" fmla="*/ 274 h 574"/>
                <a:gd name="T4" fmla="*/ 198 w 756"/>
                <a:gd name="T5" fmla="*/ 278 h 574"/>
                <a:gd name="T6" fmla="*/ 154 w 756"/>
                <a:gd name="T7" fmla="*/ 266 h 574"/>
                <a:gd name="T8" fmla="*/ 152 w 756"/>
                <a:gd name="T9" fmla="*/ 268 h 574"/>
                <a:gd name="T10" fmla="*/ 130 w 756"/>
                <a:gd name="T11" fmla="*/ 262 h 574"/>
                <a:gd name="T12" fmla="*/ 124 w 756"/>
                <a:gd name="T13" fmla="*/ 252 h 574"/>
                <a:gd name="T14" fmla="*/ 78 w 756"/>
                <a:gd name="T15" fmla="*/ 222 h 574"/>
                <a:gd name="T16" fmla="*/ 30 w 756"/>
                <a:gd name="T17" fmla="*/ 170 h 574"/>
                <a:gd name="T18" fmla="*/ 0 w 756"/>
                <a:gd name="T19" fmla="*/ 122 h 574"/>
                <a:gd name="T20" fmla="*/ 138 w 756"/>
                <a:gd name="T21" fmla="*/ 98 h 574"/>
                <a:gd name="T22" fmla="*/ 170 w 756"/>
                <a:gd name="T23" fmla="*/ 148 h 574"/>
                <a:gd name="T24" fmla="*/ 200 w 756"/>
                <a:gd name="T25" fmla="*/ 162 h 574"/>
                <a:gd name="T26" fmla="*/ 246 w 756"/>
                <a:gd name="T27" fmla="*/ 166 h 574"/>
                <a:gd name="T28" fmla="*/ 314 w 756"/>
                <a:gd name="T29" fmla="*/ 156 h 574"/>
                <a:gd name="T30" fmla="*/ 686 w 756"/>
                <a:gd name="T31" fmla="*/ 156 h 574"/>
                <a:gd name="T32" fmla="*/ 686 w 756"/>
                <a:gd name="T33" fmla="*/ 156 h 574"/>
                <a:gd name="T34" fmla="*/ 722 w 756"/>
                <a:gd name="T35" fmla="*/ 268 h 574"/>
                <a:gd name="T36" fmla="*/ 744 w 756"/>
                <a:gd name="T37" fmla="*/ 380 h 574"/>
                <a:gd name="T38" fmla="*/ 752 w 756"/>
                <a:gd name="T39" fmla="*/ 336 h 574"/>
                <a:gd name="T40" fmla="*/ 744 w 756"/>
                <a:gd name="T41" fmla="*/ 244 h 574"/>
                <a:gd name="T42" fmla="*/ 720 w 756"/>
                <a:gd name="T43" fmla="*/ 182 h 574"/>
                <a:gd name="T44" fmla="*/ 696 w 756"/>
                <a:gd name="T45" fmla="*/ 158 h 574"/>
                <a:gd name="T46" fmla="*/ 246 w 756"/>
                <a:gd name="T47" fmla="*/ 528 h 574"/>
                <a:gd name="T48" fmla="*/ 282 w 756"/>
                <a:gd name="T49" fmla="*/ 542 h 574"/>
                <a:gd name="T50" fmla="*/ 392 w 756"/>
                <a:gd name="T51" fmla="*/ 566 h 574"/>
                <a:gd name="T52" fmla="*/ 506 w 756"/>
                <a:gd name="T53" fmla="*/ 574 h 574"/>
                <a:gd name="T54" fmla="*/ 662 w 756"/>
                <a:gd name="T55" fmla="*/ 558 h 574"/>
                <a:gd name="T56" fmla="*/ 742 w 756"/>
                <a:gd name="T57" fmla="*/ 534 h 574"/>
                <a:gd name="T58" fmla="*/ 756 w 756"/>
                <a:gd name="T59" fmla="*/ 504 h 574"/>
                <a:gd name="T60" fmla="*/ 740 w 756"/>
                <a:gd name="T61" fmla="*/ 360 h 574"/>
                <a:gd name="T62" fmla="*/ 708 w 756"/>
                <a:gd name="T63" fmla="*/ 214 h 574"/>
                <a:gd name="T64" fmla="*/ 670 w 756"/>
                <a:gd name="T65" fmla="*/ 122 h 574"/>
                <a:gd name="T66" fmla="*/ 632 w 756"/>
                <a:gd name="T67" fmla="*/ 64 h 574"/>
                <a:gd name="T68" fmla="*/ 582 w 756"/>
                <a:gd name="T69" fmla="*/ 22 h 574"/>
                <a:gd name="T70" fmla="*/ 524 w 756"/>
                <a:gd name="T71" fmla="*/ 2 h 574"/>
                <a:gd name="T72" fmla="*/ 478 w 756"/>
                <a:gd name="T73" fmla="*/ 2 h 574"/>
                <a:gd name="T74" fmla="*/ 420 w 756"/>
                <a:gd name="T75" fmla="*/ 22 h 574"/>
                <a:gd name="T76" fmla="*/ 370 w 756"/>
                <a:gd name="T77" fmla="*/ 64 h 574"/>
                <a:gd name="T78" fmla="*/ 332 w 756"/>
                <a:gd name="T79" fmla="*/ 122 h 574"/>
                <a:gd name="T80" fmla="*/ 294 w 756"/>
                <a:gd name="T81" fmla="*/ 214 h 574"/>
                <a:gd name="T82" fmla="*/ 262 w 756"/>
                <a:gd name="T83" fmla="*/ 360 h 574"/>
                <a:gd name="T84" fmla="*/ 246 w 756"/>
                <a:gd name="T85" fmla="*/ 5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574">
                  <a:moveTo>
                    <a:pt x="316" y="158"/>
                  </a:moveTo>
                  <a:lnTo>
                    <a:pt x="316" y="158"/>
                  </a:lnTo>
                  <a:lnTo>
                    <a:pt x="304" y="186"/>
                  </a:lnTo>
                  <a:lnTo>
                    <a:pt x="294" y="214"/>
                  </a:lnTo>
                  <a:lnTo>
                    <a:pt x="278" y="274"/>
                  </a:lnTo>
                  <a:lnTo>
                    <a:pt x="278" y="274"/>
                  </a:lnTo>
                  <a:lnTo>
                    <a:pt x="244" y="278"/>
                  </a:lnTo>
                  <a:lnTo>
                    <a:pt x="212" y="278"/>
                  </a:lnTo>
                  <a:lnTo>
                    <a:pt x="198" y="278"/>
                  </a:lnTo>
                  <a:lnTo>
                    <a:pt x="184" y="276"/>
                  </a:lnTo>
                  <a:lnTo>
                    <a:pt x="170" y="272"/>
                  </a:lnTo>
                  <a:lnTo>
                    <a:pt x="154" y="266"/>
                  </a:lnTo>
                  <a:lnTo>
                    <a:pt x="154" y="266"/>
                  </a:lnTo>
                  <a:lnTo>
                    <a:pt x="152" y="268"/>
                  </a:lnTo>
                  <a:lnTo>
                    <a:pt x="152" y="268"/>
                  </a:lnTo>
                  <a:lnTo>
                    <a:pt x="144" y="268"/>
                  </a:lnTo>
                  <a:lnTo>
                    <a:pt x="136" y="268"/>
                  </a:lnTo>
                  <a:lnTo>
                    <a:pt x="130" y="262"/>
                  </a:lnTo>
                  <a:lnTo>
                    <a:pt x="124" y="256"/>
                  </a:lnTo>
                  <a:lnTo>
                    <a:pt x="124" y="256"/>
                  </a:lnTo>
                  <a:lnTo>
                    <a:pt x="124" y="252"/>
                  </a:lnTo>
                  <a:lnTo>
                    <a:pt x="124" y="252"/>
                  </a:lnTo>
                  <a:lnTo>
                    <a:pt x="100" y="236"/>
                  </a:lnTo>
                  <a:lnTo>
                    <a:pt x="78" y="222"/>
                  </a:lnTo>
                  <a:lnTo>
                    <a:pt x="60" y="204"/>
                  </a:lnTo>
                  <a:lnTo>
                    <a:pt x="44" y="188"/>
                  </a:lnTo>
                  <a:lnTo>
                    <a:pt x="30" y="170"/>
                  </a:lnTo>
                  <a:lnTo>
                    <a:pt x="18" y="154"/>
                  </a:lnTo>
                  <a:lnTo>
                    <a:pt x="8" y="136"/>
                  </a:lnTo>
                  <a:lnTo>
                    <a:pt x="0" y="122"/>
                  </a:lnTo>
                  <a:lnTo>
                    <a:pt x="124" y="70"/>
                  </a:lnTo>
                  <a:lnTo>
                    <a:pt x="124" y="70"/>
                  </a:lnTo>
                  <a:lnTo>
                    <a:pt x="138" y="98"/>
                  </a:lnTo>
                  <a:lnTo>
                    <a:pt x="150" y="122"/>
                  </a:lnTo>
                  <a:lnTo>
                    <a:pt x="164" y="140"/>
                  </a:lnTo>
                  <a:lnTo>
                    <a:pt x="170" y="148"/>
                  </a:lnTo>
                  <a:lnTo>
                    <a:pt x="180" y="154"/>
                  </a:lnTo>
                  <a:lnTo>
                    <a:pt x="190" y="158"/>
                  </a:lnTo>
                  <a:lnTo>
                    <a:pt x="200" y="162"/>
                  </a:lnTo>
                  <a:lnTo>
                    <a:pt x="214" y="164"/>
                  </a:lnTo>
                  <a:lnTo>
                    <a:pt x="228" y="166"/>
                  </a:lnTo>
                  <a:lnTo>
                    <a:pt x="246" y="166"/>
                  </a:lnTo>
                  <a:lnTo>
                    <a:pt x="266" y="164"/>
                  </a:lnTo>
                  <a:lnTo>
                    <a:pt x="314" y="156"/>
                  </a:lnTo>
                  <a:lnTo>
                    <a:pt x="314" y="156"/>
                  </a:lnTo>
                  <a:lnTo>
                    <a:pt x="316" y="158"/>
                  </a:lnTo>
                  <a:lnTo>
                    <a:pt x="316" y="158"/>
                  </a:lnTo>
                  <a:close/>
                  <a:moveTo>
                    <a:pt x="686" y="156"/>
                  </a:moveTo>
                  <a:lnTo>
                    <a:pt x="686" y="156"/>
                  </a:lnTo>
                  <a:lnTo>
                    <a:pt x="686" y="156"/>
                  </a:lnTo>
                  <a:lnTo>
                    <a:pt x="686" y="156"/>
                  </a:lnTo>
                  <a:lnTo>
                    <a:pt x="696" y="184"/>
                  </a:lnTo>
                  <a:lnTo>
                    <a:pt x="706" y="212"/>
                  </a:lnTo>
                  <a:lnTo>
                    <a:pt x="722" y="268"/>
                  </a:lnTo>
                  <a:lnTo>
                    <a:pt x="734" y="326"/>
                  </a:lnTo>
                  <a:lnTo>
                    <a:pt x="744" y="380"/>
                  </a:lnTo>
                  <a:lnTo>
                    <a:pt x="744" y="380"/>
                  </a:lnTo>
                  <a:lnTo>
                    <a:pt x="748" y="366"/>
                  </a:lnTo>
                  <a:lnTo>
                    <a:pt x="752" y="352"/>
                  </a:lnTo>
                  <a:lnTo>
                    <a:pt x="752" y="336"/>
                  </a:lnTo>
                  <a:lnTo>
                    <a:pt x="754" y="318"/>
                  </a:lnTo>
                  <a:lnTo>
                    <a:pt x="752" y="280"/>
                  </a:lnTo>
                  <a:lnTo>
                    <a:pt x="744" y="244"/>
                  </a:lnTo>
                  <a:lnTo>
                    <a:pt x="734" y="210"/>
                  </a:lnTo>
                  <a:lnTo>
                    <a:pt x="728" y="194"/>
                  </a:lnTo>
                  <a:lnTo>
                    <a:pt x="720" y="182"/>
                  </a:lnTo>
                  <a:lnTo>
                    <a:pt x="712" y="170"/>
                  </a:lnTo>
                  <a:lnTo>
                    <a:pt x="704" y="162"/>
                  </a:lnTo>
                  <a:lnTo>
                    <a:pt x="696" y="158"/>
                  </a:lnTo>
                  <a:lnTo>
                    <a:pt x="686" y="156"/>
                  </a:lnTo>
                  <a:lnTo>
                    <a:pt x="686" y="156"/>
                  </a:lnTo>
                  <a:close/>
                  <a:moveTo>
                    <a:pt x="246" y="528"/>
                  </a:moveTo>
                  <a:lnTo>
                    <a:pt x="246" y="528"/>
                  </a:lnTo>
                  <a:lnTo>
                    <a:pt x="262" y="534"/>
                  </a:lnTo>
                  <a:lnTo>
                    <a:pt x="282" y="542"/>
                  </a:lnTo>
                  <a:lnTo>
                    <a:pt x="310" y="550"/>
                  </a:lnTo>
                  <a:lnTo>
                    <a:pt x="348" y="558"/>
                  </a:lnTo>
                  <a:lnTo>
                    <a:pt x="392" y="566"/>
                  </a:lnTo>
                  <a:lnTo>
                    <a:pt x="444" y="572"/>
                  </a:lnTo>
                  <a:lnTo>
                    <a:pt x="506" y="574"/>
                  </a:lnTo>
                  <a:lnTo>
                    <a:pt x="506" y="574"/>
                  </a:lnTo>
                  <a:lnTo>
                    <a:pt x="566" y="572"/>
                  </a:lnTo>
                  <a:lnTo>
                    <a:pt x="618" y="566"/>
                  </a:lnTo>
                  <a:lnTo>
                    <a:pt x="662" y="558"/>
                  </a:lnTo>
                  <a:lnTo>
                    <a:pt x="696" y="550"/>
                  </a:lnTo>
                  <a:lnTo>
                    <a:pt x="722" y="542"/>
                  </a:lnTo>
                  <a:lnTo>
                    <a:pt x="742" y="534"/>
                  </a:lnTo>
                  <a:lnTo>
                    <a:pt x="756" y="528"/>
                  </a:lnTo>
                  <a:lnTo>
                    <a:pt x="756" y="528"/>
                  </a:lnTo>
                  <a:lnTo>
                    <a:pt x="756" y="504"/>
                  </a:lnTo>
                  <a:lnTo>
                    <a:pt x="750" y="444"/>
                  </a:lnTo>
                  <a:lnTo>
                    <a:pt x="746" y="404"/>
                  </a:lnTo>
                  <a:lnTo>
                    <a:pt x="740" y="360"/>
                  </a:lnTo>
                  <a:lnTo>
                    <a:pt x="732" y="312"/>
                  </a:lnTo>
                  <a:lnTo>
                    <a:pt x="720" y="264"/>
                  </a:lnTo>
                  <a:lnTo>
                    <a:pt x="708" y="214"/>
                  </a:lnTo>
                  <a:lnTo>
                    <a:pt x="690" y="166"/>
                  </a:lnTo>
                  <a:lnTo>
                    <a:pt x="680" y="144"/>
                  </a:lnTo>
                  <a:lnTo>
                    <a:pt x="670" y="122"/>
                  </a:lnTo>
                  <a:lnTo>
                    <a:pt x="658" y="102"/>
                  </a:lnTo>
                  <a:lnTo>
                    <a:pt x="644" y="82"/>
                  </a:lnTo>
                  <a:lnTo>
                    <a:pt x="632" y="64"/>
                  </a:lnTo>
                  <a:lnTo>
                    <a:pt x="616" y="48"/>
                  </a:lnTo>
                  <a:lnTo>
                    <a:pt x="600" y="34"/>
                  </a:lnTo>
                  <a:lnTo>
                    <a:pt x="582" y="22"/>
                  </a:lnTo>
                  <a:lnTo>
                    <a:pt x="564" y="14"/>
                  </a:lnTo>
                  <a:lnTo>
                    <a:pt x="544" y="6"/>
                  </a:lnTo>
                  <a:lnTo>
                    <a:pt x="524" y="2"/>
                  </a:lnTo>
                  <a:lnTo>
                    <a:pt x="500" y="0"/>
                  </a:lnTo>
                  <a:lnTo>
                    <a:pt x="500" y="0"/>
                  </a:lnTo>
                  <a:lnTo>
                    <a:pt x="478" y="2"/>
                  </a:lnTo>
                  <a:lnTo>
                    <a:pt x="458" y="6"/>
                  </a:lnTo>
                  <a:lnTo>
                    <a:pt x="438" y="14"/>
                  </a:lnTo>
                  <a:lnTo>
                    <a:pt x="420" y="22"/>
                  </a:lnTo>
                  <a:lnTo>
                    <a:pt x="402" y="34"/>
                  </a:lnTo>
                  <a:lnTo>
                    <a:pt x="386" y="48"/>
                  </a:lnTo>
                  <a:lnTo>
                    <a:pt x="370" y="64"/>
                  </a:lnTo>
                  <a:lnTo>
                    <a:pt x="358" y="82"/>
                  </a:lnTo>
                  <a:lnTo>
                    <a:pt x="344" y="102"/>
                  </a:lnTo>
                  <a:lnTo>
                    <a:pt x="332" y="122"/>
                  </a:lnTo>
                  <a:lnTo>
                    <a:pt x="322" y="144"/>
                  </a:lnTo>
                  <a:lnTo>
                    <a:pt x="312" y="166"/>
                  </a:lnTo>
                  <a:lnTo>
                    <a:pt x="294" y="214"/>
                  </a:lnTo>
                  <a:lnTo>
                    <a:pt x="280" y="264"/>
                  </a:lnTo>
                  <a:lnTo>
                    <a:pt x="270" y="312"/>
                  </a:lnTo>
                  <a:lnTo>
                    <a:pt x="262" y="360"/>
                  </a:lnTo>
                  <a:lnTo>
                    <a:pt x="256" y="404"/>
                  </a:lnTo>
                  <a:lnTo>
                    <a:pt x="252" y="444"/>
                  </a:lnTo>
                  <a:lnTo>
                    <a:pt x="246" y="504"/>
                  </a:lnTo>
                  <a:lnTo>
                    <a:pt x="246" y="528"/>
                  </a:lnTo>
                  <a:lnTo>
                    <a:pt x="246" y="528"/>
                  </a:lnTo>
                  <a:close/>
                </a:path>
              </a:pathLst>
            </a:custGeom>
            <a:solidFill>
              <a:srgbClr val="66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7030A0"/>
                </a:solidFill>
              </a:endParaRPr>
            </a:p>
          </p:txBody>
        </p:sp>
        <p:sp>
          <p:nvSpPr>
            <p:cNvPr id="85" name="Freeform 174">
              <a:extLst>
                <a:ext uri="{FF2B5EF4-FFF2-40B4-BE49-F238E27FC236}">
                  <a16:creationId xmlns:a16="http://schemas.microsoft.com/office/drawing/2014/main" id="{37A10C37-50EC-4CFE-A65D-BB30A5984B7D}"/>
                </a:ext>
              </a:extLst>
            </p:cNvPr>
            <p:cNvSpPr>
              <a:spLocks noEditPoints="1"/>
            </p:cNvSpPr>
            <p:nvPr/>
          </p:nvSpPr>
          <p:spPr bwMode="auto">
            <a:xfrm>
              <a:off x="5551" y="665"/>
              <a:ext cx="734" cy="776"/>
            </a:xfrm>
            <a:custGeom>
              <a:avLst/>
              <a:gdLst>
                <a:gd name="T0" fmla="*/ 366 w 734"/>
                <a:gd name="T1" fmla="*/ 202 h 776"/>
                <a:gd name="T2" fmla="*/ 348 w 734"/>
                <a:gd name="T3" fmla="*/ 204 h 776"/>
                <a:gd name="T4" fmla="*/ 324 w 734"/>
                <a:gd name="T5" fmla="*/ 180 h 776"/>
                <a:gd name="T6" fmla="*/ 326 w 734"/>
                <a:gd name="T7" fmla="*/ 164 h 776"/>
                <a:gd name="T8" fmla="*/ 354 w 734"/>
                <a:gd name="T9" fmla="*/ 146 h 776"/>
                <a:gd name="T10" fmla="*/ 374 w 734"/>
                <a:gd name="T11" fmla="*/ 154 h 776"/>
                <a:gd name="T12" fmla="*/ 734 w 734"/>
                <a:gd name="T13" fmla="*/ 174 h 776"/>
                <a:gd name="T14" fmla="*/ 716 w 734"/>
                <a:gd name="T15" fmla="*/ 148 h 776"/>
                <a:gd name="T16" fmla="*/ 696 w 734"/>
                <a:gd name="T17" fmla="*/ 146 h 776"/>
                <a:gd name="T18" fmla="*/ 680 w 734"/>
                <a:gd name="T19" fmla="*/ 158 h 776"/>
                <a:gd name="T20" fmla="*/ 704 w 734"/>
                <a:gd name="T21" fmla="*/ 204 h 776"/>
                <a:gd name="T22" fmla="*/ 724 w 734"/>
                <a:gd name="T23" fmla="*/ 196 h 776"/>
                <a:gd name="T24" fmla="*/ 734 w 734"/>
                <a:gd name="T25" fmla="*/ 174 h 776"/>
                <a:gd name="T26" fmla="*/ 710 w 734"/>
                <a:gd name="T27" fmla="*/ 326 h 776"/>
                <a:gd name="T28" fmla="*/ 684 w 734"/>
                <a:gd name="T29" fmla="*/ 170 h 776"/>
                <a:gd name="T30" fmla="*/ 634 w 734"/>
                <a:gd name="T31" fmla="*/ 64 h 776"/>
                <a:gd name="T32" fmla="*/ 568 w 734"/>
                <a:gd name="T33" fmla="*/ 8 h 776"/>
                <a:gd name="T34" fmla="*/ 510 w 734"/>
                <a:gd name="T35" fmla="*/ 2 h 776"/>
                <a:gd name="T36" fmla="*/ 440 w 734"/>
                <a:gd name="T37" fmla="*/ 44 h 776"/>
                <a:gd name="T38" fmla="*/ 384 w 734"/>
                <a:gd name="T39" fmla="*/ 138 h 776"/>
                <a:gd name="T40" fmla="*/ 352 w 734"/>
                <a:gd name="T41" fmla="*/ 282 h 776"/>
                <a:gd name="T42" fmla="*/ 714 w 734"/>
                <a:gd name="T43" fmla="*/ 422 h 776"/>
                <a:gd name="T44" fmla="*/ 438 w 734"/>
                <a:gd name="T45" fmla="*/ 656 h 776"/>
                <a:gd name="T46" fmla="*/ 414 w 734"/>
                <a:gd name="T47" fmla="*/ 656 h 776"/>
                <a:gd name="T48" fmla="*/ 392 w 734"/>
                <a:gd name="T49" fmla="*/ 670 h 776"/>
                <a:gd name="T50" fmla="*/ 380 w 734"/>
                <a:gd name="T51" fmla="*/ 678 h 776"/>
                <a:gd name="T52" fmla="*/ 372 w 734"/>
                <a:gd name="T53" fmla="*/ 690 h 776"/>
                <a:gd name="T54" fmla="*/ 374 w 734"/>
                <a:gd name="T55" fmla="*/ 706 h 776"/>
                <a:gd name="T56" fmla="*/ 378 w 734"/>
                <a:gd name="T57" fmla="*/ 726 h 776"/>
                <a:gd name="T58" fmla="*/ 372 w 734"/>
                <a:gd name="T59" fmla="*/ 738 h 776"/>
                <a:gd name="T60" fmla="*/ 374 w 734"/>
                <a:gd name="T61" fmla="*/ 756 h 776"/>
                <a:gd name="T62" fmla="*/ 376 w 734"/>
                <a:gd name="T63" fmla="*/ 772 h 776"/>
                <a:gd name="T64" fmla="*/ 448 w 734"/>
                <a:gd name="T65" fmla="*/ 776 h 776"/>
                <a:gd name="T66" fmla="*/ 470 w 734"/>
                <a:gd name="T67" fmla="*/ 766 h 776"/>
                <a:gd name="T68" fmla="*/ 96 w 734"/>
                <a:gd name="T69" fmla="*/ 262 h 776"/>
                <a:gd name="T70" fmla="*/ 78 w 734"/>
                <a:gd name="T71" fmla="*/ 214 h 776"/>
                <a:gd name="T72" fmla="*/ 66 w 734"/>
                <a:gd name="T73" fmla="*/ 210 h 776"/>
                <a:gd name="T74" fmla="*/ 62 w 734"/>
                <a:gd name="T75" fmla="*/ 234 h 776"/>
                <a:gd name="T76" fmla="*/ 68 w 734"/>
                <a:gd name="T77" fmla="*/ 264 h 776"/>
                <a:gd name="T78" fmla="*/ 62 w 734"/>
                <a:gd name="T79" fmla="*/ 234 h 776"/>
                <a:gd name="T80" fmla="*/ 48 w 734"/>
                <a:gd name="T81" fmla="*/ 208 h 776"/>
                <a:gd name="T82" fmla="*/ 36 w 734"/>
                <a:gd name="T83" fmla="*/ 212 h 776"/>
                <a:gd name="T84" fmla="*/ 36 w 734"/>
                <a:gd name="T85" fmla="*/ 238 h 776"/>
                <a:gd name="T86" fmla="*/ 46 w 734"/>
                <a:gd name="T87" fmla="*/ 274 h 776"/>
                <a:gd name="T88" fmla="*/ 42 w 734"/>
                <a:gd name="T89" fmla="*/ 260 h 776"/>
                <a:gd name="T90" fmla="*/ 30 w 734"/>
                <a:gd name="T91" fmla="*/ 228 h 776"/>
                <a:gd name="T92" fmla="*/ 18 w 734"/>
                <a:gd name="T93" fmla="*/ 226 h 776"/>
                <a:gd name="T94" fmla="*/ 16 w 734"/>
                <a:gd name="T95" fmla="*/ 256 h 776"/>
                <a:gd name="T96" fmla="*/ 22 w 734"/>
                <a:gd name="T97" fmla="*/ 272 h 776"/>
                <a:gd name="T98" fmla="*/ 22 w 734"/>
                <a:gd name="T99" fmla="*/ 272 h 776"/>
                <a:gd name="T100" fmla="*/ 12 w 734"/>
                <a:gd name="T101" fmla="*/ 250 h 776"/>
                <a:gd name="T102" fmla="*/ 0 w 734"/>
                <a:gd name="T103" fmla="*/ 256 h 776"/>
                <a:gd name="T104" fmla="*/ 22 w 734"/>
                <a:gd name="T105" fmla="*/ 358 h 776"/>
                <a:gd name="T106" fmla="*/ 36 w 734"/>
                <a:gd name="T107" fmla="*/ 374 h 776"/>
                <a:gd name="T108" fmla="*/ 132 w 734"/>
                <a:gd name="T109" fmla="*/ 320 h 776"/>
                <a:gd name="T110" fmla="*/ 126 w 734"/>
                <a:gd name="T111" fmla="*/ 274 h 776"/>
                <a:gd name="T112" fmla="*/ 108 w 734"/>
                <a:gd name="T113" fmla="*/ 250 h 776"/>
                <a:gd name="T114" fmla="*/ 98 w 734"/>
                <a:gd name="T115" fmla="*/ 26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4" h="776">
                  <a:moveTo>
                    <a:pt x="378" y="158"/>
                  </a:moveTo>
                  <a:lnTo>
                    <a:pt x="378" y="158"/>
                  </a:lnTo>
                  <a:lnTo>
                    <a:pt x="366" y="202"/>
                  </a:lnTo>
                  <a:lnTo>
                    <a:pt x="366" y="202"/>
                  </a:lnTo>
                  <a:lnTo>
                    <a:pt x="360" y="204"/>
                  </a:lnTo>
                  <a:lnTo>
                    <a:pt x="354" y="204"/>
                  </a:lnTo>
                  <a:lnTo>
                    <a:pt x="354" y="204"/>
                  </a:lnTo>
                  <a:lnTo>
                    <a:pt x="348" y="204"/>
                  </a:lnTo>
                  <a:lnTo>
                    <a:pt x="342" y="202"/>
                  </a:lnTo>
                  <a:lnTo>
                    <a:pt x="332" y="196"/>
                  </a:lnTo>
                  <a:lnTo>
                    <a:pt x="326" y="186"/>
                  </a:lnTo>
                  <a:lnTo>
                    <a:pt x="324" y="180"/>
                  </a:lnTo>
                  <a:lnTo>
                    <a:pt x="324" y="174"/>
                  </a:lnTo>
                  <a:lnTo>
                    <a:pt x="324" y="174"/>
                  </a:lnTo>
                  <a:lnTo>
                    <a:pt x="324" y="170"/>
                  </a:lnTo>
                  <a:lnTo>
                    <a:pt x="326" y="164"/>
                  </a:lnTo>
                  <a:lnTo>
                    <a:pt x="332" y="154"/>
                  </a:lnTo>
                  <a:lnTo>
                    <a:pt x="342" y="148"/>
                  </a:lnTo>
                  <a:lnTo>
                    <a:pt x="348" y="146"/>
                  </a:lnTo>
                  <a:lnTo>
                    <a:pt x="354" y="146"/>
                  </a:lnTo>
                  <a:lnTo>
                    <a:pt x="354" y="146"/>
                  </a:lnTo>
                  <a:lnTo>
                    <a:pt x="362" y="146"/>
                  </a:lnTo>
                  <a:lnTo>
                    <a:pt x="368" y="150"/>
                  </a:lnTo>
                  <a:lnTo>
                    <a:pt x="374" y="154"/>
                  </a:lnTo>
                  <a:lnTo>
                    <a:pt x="378" y="158"/>
                  </a:lnTo>
                  <a:lnTo>
                    <a:pt x="378" y="158"/>
                  </a:lnTo>
                  <a:close/>
                  <a:moveTo>
                    <a:pt x="734" y="174"/>
                  </a:moveTo>
                  <a:lnTo>
                    <a:pt x="734" y="174"/>
                  </a:lnTo>
                  <a:lnTo>
                    <a:pt x="732" y="170"/>
                  </a:lnTo>
                  <a:lnTo>
                    <a:pt x="732" y="164"/>
                  </a:lnTo>
                  <a:lnTo>
                    <a:pt x="724" y="154"/>
                  </a:lnTo>
                  <a:lnTo>
                    <a:pt x="716" y="148"/>
                  </a:lnTo>
                  <a:lnTo>
                    <a:pt x="710" y="146"/>
                  </a:lnTo>
                  <a:lnTo>
                    <a:pt x="704" y="146"/>
                  </a:lnTo>
                  <a:lnTo>
                    <a:pt x="704" y="146"/>
                  </a:lnTo>
                  <a:lnTo>
                    <a:pt x="696" y="146"/>
                  </a:lnTo>
                  <a:lnTo>
                    <a:pt x="690" y="150"/>
                  </a:lnTo>
                  <a:lnTo>
                    <a:pt x="684" y="154"/>
                  </a:lnTo>
                  <a:lnTo>
                    <a:pt x="680" y="158"/>
                  </a:lnTo>
                  <a:lnTo>
                    <a:pt x="680" y="158"/>
                  </a:lnTo>
                  <a:lnTo>
                    <a:pt x="692" y="202"/>
                  </a:lnTo>
                  <a:lnTo>
                    <a:pt x="692" y="202"/>
                  </a:lnTo>
                  <a:lnTo>
                    <a:pt x="698" y="204"/>
                  </a:lnTo>
                  <a:lnTo>
                    <a:pt x="704" y="204"/>
                  </a:lnTo>
                  <a:lnTo>
                    <a:pt x="704" y="204"/>
                  </a:lnTo>
                  <a:lnTo>
                    <a:pt x="710" y="204"/>
                  </a:lnTo>
                  <a:lnTo>
                    <a:pt x="716" y="202"/>
                  </a:lnTo>
                  <a:lnTo>
                    <a:pt x="724" y="196"/>
                  </a:lnTo>
                  <a:lnTo>
                    <a:pt x="732" y="186"/>
                  </a:lnTo>
                  <a:lnTo>
                    <a:pt x="732" y="180"/>
                  </a:lnTo>
                  <a:lnTo>
                    <a:pt x="734" y="174"/>
                  </a:lnTo>
                  <a:lnTo>
                    <a:pt x="734" y="174"/>
                  </a:lnTo>
                  <a:close/>
                  <a:moveTo>
                    <a:pt x="714" y="422"/>
                  </a:moveTo>
                  <a:lnTo>
                    <a:pt x="714" y="422"/>
                  </a:lnTo>
                  <a:lnTo>
                    <a:pt x="712" y="372"/>
                  </a:lnTo>
                  <a:lnTo>
                    <a:pt x="710" y="326"/>
                  </a:lnTo>
                  <a:lnTo>
                    <a:pt x="706" y="282"/>
                  </a:lnTo>
                  <a:lnTo>
                    <a:pt x="700" y="242"/>
                  </a:lnTo>
                  <a:lnTo>
                    <a:pt x="692" y="204"/>
                  </a:lnTo>
                  <a:lnTo>
                    <a:pt x="684" y="170"/>
                  </a:lnTo>
                  <a:lnTo>
                    <a:pt x="672" y="138"/>
                  </a:lnTo>
                  <a:lnTo>
                    <a:pt x="660" y="110"/>
                  </a:lnTo>
                  <a:lnTo>
                    <a:pt x="648" y="86"/>
                  </a:lnTo>
                  <a:lnTo>
                    <a:pt x="634" y="64"/>
                  </a:lnTo>
                  <a:lnTo>
                    <a:pt x="618" y="44"/>
                  </a:lnTo>
                  <a:lnTo>
                    <a:pt x="602" y="28"/>
                  </a:lnTo>
                  <a:lnTo>
                    <a:pt x="586" y="16"/>
                  </a:lnTo>
                  <a:lnTo>
                    <a:pt x="568" y="8"/>
                  </a:lnTo>
                  <a:lnTo>
                    <a:pt x="548" y="2"/>
                  </a:lnTo>
                  <a:lnTo>
                    <a:pt x="528" y="0"/>
                  </a:lnTo>
                  <a:lnTo>
                    <a:pt x="528" y="0"/>
                  </a:lnTo>
                  <a:lnTo>
                    <a:pt x="510" y="2"/>
                  </a:lnTo>
                  <a:lnTo>
                    <a:pt x="490" y="8"/>
                  </a:lnTo>
                  <a:lnTo>
                    <a:pt x="472" y="16"/>
                  </a:lnTo>
                  <a:lnTo>
                    <a:pt x="456" y="28"/>
                  </a:lnTo>
                  <a:lnTo>
                    <a:pt x="440" y="44"/>
                  </a:lnTo>
                  <a:lnTo>
                    <a:pt x="424" y="64"/>
                  </a:lnTo>
                  <a:lnTo>
                    <a:pt x="410" y="86"/>
                  </a:lnTo>
                  <a:lnTo>
                    <a:pt x="396" y="110"/>
                  </a:lnTo>
                  <a:lnTo>
                    <a:pt x="384" y="138"/>
                  </a:lnTo>
                  <a:lnTo>
                    <a:pt x="374" y="170"/>
                  </a:lnTo>
                  <a:lnTo>
                    <a:pt x="366" y="204"/>
                  </a:lnTo>
                  <a:lnTo>
                    <a:pt x="358" y="242"/>
                  </a:lnTo>
                  <a:lnTo>
                    <a:pt x="352" y="282"/>
                  </a:lnTo>
                  <a:lnTo>
                    <a:pt x="348" y="326"/>
                  </a:lnTo>
                  <a:lnTo>
                    <a:pt x="344" y="372"/>
                  </a:lnTo>
                  <a:lnTo>
                    <a:pt x="344" y="422"/>
                  </a:lnTo>
                  <a:lnTo>
                    <a:pt x="714" y="422"/>
                  </a:lnTo>
                  <a:close/>
                  <a:moveTo>
                    <a:pt x="470" y="676"/>
                  </a:moveTo>
                  <a:lnTo>
                    <a:pt x="470" y="676"/>
                  </a:lnTo>
                  <a:lnTo>
                    <a:pt x="450" y="662"/>
                  </a:lnTo>
                  <a:lnTo>
                    <a:pt x="438" y="656"/>
                  </a:lnTo>
                  <a:lnTo>
                    <a:pt x="430" y="654"/>
                  </a:lnTo>
                  <a:lnTo>
                    <a:pt x="422" y="654"/>
                  </a:lnTo>
                  <a:lnTo>
                    <a:pt x="422" y="654"/>
                  </a:lnTo>
                  <a:lnTo>
                    <a:pt x="414" y="656"/>
                  </a:lnTo>
                  <a:lnTo>
                    <a:pt x="406" y="658"/>
                  </a:lnTo>
                  <a:lnTo>
                    <a:pt x="400" y="660"/>
                  </a:lnTo>
                  <a:lnTo>
                    <a:pt x="396" y="664"/>
                  </a:lnTo>
                  <a:lnTo>
                    <a:pt x="392" y="670"/>
                  </a:lnTo>
                  <a:lnTo>
                    <a:pt x="392" y="676"/>
                  </a:lnTo>
                  <a:lnTo>
                    <a:pt x="384" y="676"/>
                  </a:lnTo>
                  <a:lnTo>
                    <a:pt x="384" y="676"/>
                  </a:lnTo>
                  <a:lnTo>
                    <a:pt x="380" y="678"/>
                  </a:lnTo>
                  <a:lnTo>
                    <a:pt x="376" y="680"/>
                  </a:lnTo>
                  <a:lnTo>
                    <a:pt x="372" y="684"/>
                  </a:lnTo>
                  <a:lnTo>
                    <a:pt x="372" y="690"/>
                  </a:lnTo>
                  <a:lnTo>
                    <a:pt x="372" y="690"/>
                  </a:lnTo>
                  <a:lnTo>
                    <a:pt x="374" y="698"/>
                  </a:lnTo>
                  <a:lnTo>
                    <a:pt x="378" y="702"/>
                  </a:lnTo>
                  <a:lnTo>
                    <a:pt x="378" y="702"/>
                  </a:lnTo>
                  <a:lnTo>
                    <a:pt x="374" y="706"/>
                  </a:lnTo>
                  <a:lnTo>
                    <a:pt x="372" y="714"/>
                  </a:lnTo>
                  <a:lnTo>
                    <a:pt x="372" y="714"/>
                  </a:lnTo>
                  <a:lnTo>
                    <a:pt x="374" y="722"/>
                  </a:lnTo>
                  <a:lnTo>
                    <a:pt x="378" y="726"/>
                  </a:lnTo>
                  <a:lnTo>
                    <a:pt x="378" y="726"/>
                  </a:lnTo>
                  <a:lnTo>
                    <a:pt x="374" y="732"/>
                  </a:lnTo>
                  <a:lnTo>
                    <a:pt x="372" y="738"/>
                  </a:lnTo>
                  <a:lnTo>
                    <a:pt x="372" y="738"/>
                  </a:lnTo>
                  <a:lnTo>
                    <a:pt x="374" y="746"/>
                  </a:lnTo>
                  <a:lnTo>
                    <a:pt x="378" y="750"/>
                  </a:lnTo>
                  <a:lnTo>
                    <a:pt x="378" y="750"/>
                  </a:lnTo>
                  <a:lnTo>
                    <a:pt x="374" y="756"/>
                  </a:lnTo>
                  <a:lnTo>
                    <a:pt x="372" y="762"/>
                  </a:lnTo>
                  <a:lnTo>
                    <a:pt x="372" y="762"/>
                  </a:lnTo>
                  <a:lnTo>
                    <a:pt x="372" y="768"/>
                  </a:lnTo>
                  <a:lnTo>
                    <a:pt x="376" y="772"/>
                  </a:lnTo>
                  <a:lnTo>
                    <a:pt x="380" y="776"/>
                  </a:lnTo>
                  <a:lnTo>
                    <a:pt x="384" y="776"/>
                  </a:lnTo>
                  <a:lnTo>
                    <a:pt x="448" y="776"/>
                  </a:lnTo>
                  <a:lnTo>
                    <a:pt x="448" y="776"/>
                  </a:lnTo>
                  <a:lnTo>
                    <a:pt x="456" y="776"/>
                  </a:lnTo>
                  <a:lnTo>
                    <a:pt x="462" y="774"/>
                  </a:lnTo>
                  <a:lnTo>
                    <a:pt x="466" y="770"/>
                  </a:lnTo>
                  <a:lnTo>
                    <a:pt x="470" y="766"/>
                  </a:lnTo>
                  <a:lnTo>
                    <a:pt x="470" y="676"/>
                  </a:lnTo>
                  <a:close/>
                  <a:moveTo>
                    <a:pt x="98" y="268"/>
                  </a:moveTo>
                  <a:lnTo>
                    <a:pt x="96" y="262"/>
                  </a:lnTo>
                  <a:lnTo>
                    <a:pt x="96" y="262"/>
                  </a:lnTo>
                  <a:lnTo>
                    <a:pt x="92" y="250"/>
                  </a:lnTo>
                  <a:lnTo>
                    <a:pt x="86" y="230"/>
                  </a:lnTo>
                  <a:lnTo>
                    <a:pt x="82" y="222"/>
                  </a:lnTo>
                  <a:lnTo>
                    <a:pt x="78" y="214"/>
                  </a:lnTo>
                  <a:lnTo>
                    <a:pt x="72" y="210"/>
                  </a:lnTo>
                  <a:lnTo>
                    <a:pt x="70" y="210"/>
                  </a:lnTo>
                  <a:lnTo>
                    <a:pt x="66" y="210"/>
                  </a:lnTo>
                  <a:lnTo>
                    <a:pt x="66" y="210"/>
                  </a:lnTo>
                  <a:lnTo>
                    <a:pt x="62" y="214"/>
                  </a:lnTo>
                  <a:lnTo>
                    <a:pt x="62" y="220"/>
                  </a:lnTo>
                  <a:lnTo>
                    <a:pt x="62" y="234"/>
                  </a:lnTo>
                  <a:lnTo>
                    <a:pt x="62" y="234"/>
                  </a:lnTo>
                  <a:lnTo>
                    <a:pt x="66" y="248"/>
                  </a:lnTo>
                  <a:lnTo>
                    <a:pt x="66" y="248"/>
                  </a:lnTo>
                  <a:lnTo>
                    <a:pt x="68" y="264"/>
                  </a:lnTo>
                  <a:lnTo>
                    <a:pt x="68" y="264"/>
                  </a:lnTo>
                  <a:lnTo>
                    <a:pt x="68" y="260"/>
                  </a:lnTo>
                  <a:lnTo>
                    <a:pt x="66" y="248"/>
                  </a:lnTo>
                  <a:lnTo>
                    <a:pt x="66" y="248"/>
                  </a:lnTo>
                  <a:lnTo>
                    <a:pt x="62" y="234"/>
                  </a:lnTo>
                  <a:lnTo>
                    <a:pt x="62" y="234"/>
                  </a:lnTo>
                  <a:lnTo>
                    <a:pt x="58" y="222"/>
                  </a:lnTo>
                  <a:lnTo>
                    <a:pt x="54" y="214"/>
                  </a:lnTo>
                  <a:lnTo>
                    <a:pt x="48" y="208"/>
                  </a:lnTo>
                  <a:lnTo>
                    <a:pt x="44" y="208"/>
                  </a:lnTo>
                  <a:lnTo>
                    <a:pt x="40" y="208"/>
                  </a:lnTo>
                  <a:lnTo>
                    <a:pt x="40" y="208"/>
                  </a:lnTo>
                  <a:lnTo>
                    <a:pt x="36" y="212"/>
                  </a:lnTo>
                  <a:lnTo>
                    <a:pt x="34" y="218"/>
                  </a:lnTo>
                  <a:lnTo>
                    <a:pt x="34" y="228"/>
                  </a:lnTo>
                  <a:lnTo>
                    <a:pt x="36" y="238"/>
                  </a:lnTo>
                  <a:lnTo>
                    <a:pt x="36" y="238"/>
                  </a:lnTo>
                  <a:lnTo>
                    <a:pt x="40" y="248"/>
                  </a:lnTo>
                  <a:lnTo>
                    <a:pt x="42" y="260"/>
                  </a:lnTo>
                  <a:lnTo>
                    <a:pt x="42" y="260"/>
                  </a:lnTo>
                  <a:lnTo>
                    <a:pt x="46" y="274"/>
                  </a:lnTo>
                  <a:lnTo>
                    <a:pt x="46" y="274"/>
                  </a:lnTo>
                  <a:lnTo>
                    <a:pt x="44" y="268"/>
                  </a:lnTo>
                  <a:lnTo>
                    <a:pt x="42" y="260"/>
                  </a:lnTo>
                  <a:lnTo>
                    <a:pt x="42" y="260"/>
                  </a:lnTo>
                  <a:lnTo>
                    <a:pt x="36" y="238"/>
                  </a:lnTo>
                  <a:lnTo>
                    <a:pt x="36" y="238"/>
                  </a:lnTo>
                  <a:lnTo>
                    <a:pt x="34" y="232"/>
                  </a:lnTo>
                  <a:lnTo>
                    <a:pt x="30" y="228"/>
                  </a:lnTo>
                  <a:lnTo>
                    <a:pt x="26" y="224"/>
                  </a:lnTo>
                  <a:lnTo>
                    <a:pt x="20" y="224"/>
                  </a:lnTo>
                  <a:lnTo>
                    <a:pt x="20" y="224"/>
                  </a:lnTo>
                  <a:lnTo>
                    <a:pt x="18" y="226"/>
                  </a:lnTo>
                  <a:lnTo>
                    <a:pt x="14" y="228"/>
                  </a:lnTo>
                  <a:lnTo>
                    <a:pt x="14" y="236"/>
                  </a:lnTo>
                  <a:lnTo>
                    <a:pt x="14" y="244"/>
                  </a:lnTo>
                  <a:lnTo>
                    <a:pt x="16" y="256"/>
                  </a:lnTo>
                  <a:lnTo>
                    <a:pt x="16" y="256"/>
                  </a:lnTo>
                  <a:lnTo>
                    <a:pt x="20" y="264"/>
                  </a:lnTo>
                  <a:lnTo>
                    <a:pt x="22" y="272"/>
                  </a:lnTo>
                  <a:lnTo>
                    <a:pt x="22" y="272"/>
                  </a:lnTo>
                  <a:lnTo>
                    <a:pt x="26" y="284"/>
                  </a:lnTo>
                  <a:lnTo>
                    <a:pt x="26" y="284"/>
                  </a:lnTo>
                  <a:lnTo>
                    <a:pt x="24" y="280"/>
                  </a:lnTo>
                  <a:lnTo>
                    <a:pt x="22" y="272"/>
                  </a:lnTo>
                  <a:lnTo>
                    <a:pt x="22" y="272"/>
                  </a:lnTo>
                  <a:lnTo>
                    <a:pt x="16" y="256"/>
                  </a:lnTo>
                  <a:lnTo>
                    <a:pt x="16" y="256"/>
                  </a:lnTo>
                  <a:lnTo>
                    <a:pt x="12" y="250"/>
                  </a:lnTo>
                  <a:lnTo>
                    <a:pt x="8" y="250"/>
                  </a:lnTo>
                  <a:lnTo>
                    <a:pt x="8" y="250"/>
                  </a:lnTo>
                  <a:lnTo>
                    <a:pt x="4" y="252"/>
                  </a:lnTo>
                  <a:lnTo>
                    <a:pt x="0" y="256"/>
                  </a:lnTo>
                  <a:lnTo>
                    <a:pt x="0" y="270"/>
                  </a:lnTo>
                  <a:lnTo>
                    <a:pt x="2" y="286"/>
                  </a:lnTo>
                  <a:lnTo>
                    <a:pt x="4" y="298"/>
                  </a:lnTo>
                  <a:lnTo>
                    <a:pt x="22" y="358"/>
                  </a:lnTo>
                  <a:lnTo>
                    <a:pt x="22" y="358"/>
                  </a:lnTo>
                  <a:lnTo>
                    <a:pt x="26" y="366"/>
                  </a:lnTo>
                  <a:lnTo>
                    <a:pt x="30" y="372"/>
                  </a:lnTo>
                  <a:lnTo>
                    <a:pt x="36" y="374"/>
                  </a:lnTo>
                  <a:lnTo>
                    <a:pt x="40" y="376"/>
                  </a:lnTo>
                  <a:lnTo>
                    <a:pt x="128" y="344"/>
                  </a:lnTo>
                  <a:lnTo>
                    <a:pt x="128" y="344"/>
                  </a:lnTo>
                  <a:lnTo>
                    <a:pt x="132" y="320"/>
                  </a:lnTo>
                  <a:lnTo>
                    <a:pt x="134" y="306"/>
                  </a:lnTo>
                  <a:lnTo>
                    <a:pt x="132" y="290"/>
                  </a:lnTo>
                  <a:lnTo>
                    <a:pt x="132" y="290"/>
                  </a:lnTo>
                  <a:lnTo>
                    <a:pt x="126" y="274"/>
                  </a:lnTo>
                  <a:lnTo>
                    <a:pt x="120" y="262"/>
                  </a:lnTo>
                  <a:lnTo>
                    <a:pt x="116" y="254"/>
                  </a:lnTo>
                  <a:lnTo>
                    <a:pt x="112" y="250"/>
                  </a:lnTo>
                  <a:lnTo>
                    <a:pt x="108" y="250"/>
                  </a:lnTo>
                  <a:lnTo>
                    <a:pt x="104" y="254"/>
                  </a:lnTo>
                  <a:lnTo>
                    <a:pt x="100" y="260"/>
                  </a:lnTo>
                  <a:lnTo>
                    <a:pt x="98" y="268"/>
                  </a:lnTo>
                  <a:lnTo>
                    <a:pt x="98" y="26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5">
              <a:extLst>
                <a:ext uri="{FF2B5EF4-FFF2-40B4-BE49-F238E27FC236}">
                  <a16:creationId xmlns:a16="http://schemas.microsoft.com/office/drawing/2014/main" id="{A4961684-3C7B-448B-96D9-4AAA4F64353D}"/>
                </a:ext>
              </a:extLst>
            </p:cNvPr>
            <p:cNvSpPr>
              <a:spLocks/>
            </p:cNvSpPr>
            <p:nvPr/>
          </p:nvSpPr>
          <p:spPr bwMode="auto">
            <a:xfrm>
              <a:off x="5875" y="811"/>
              <a:ext cx="54" cy="58"/>
            </a:xfrm>
            <a:custGeom>
              <a:avLst/>
              <a:gdLst>
                <a:gd name="T0" fmla="*/ 54 w 54"/>
                <a:gd name="T1" fmla="*/ 12 h 58"/>
                <a:gd name="T2" fmla="*/ 54 w 54"/>
                <a:gd name="T3" fmla="*/ 12 h 58"/>
                <a:gd name="T4" fmla="*/ 42 w 54"/>
                <a:gd name="T5" fmla="*/ 56 h 58"/>
                <a:gd name="T6" fmla="*/ 42 w 54"/>
                <a:gd name="T7" fmla="*/ 56 h 58"/>
                <a:gd name="T8" fmla="*/ 36 w 54"/>
                <a:gd name="T9" fmla="*/ 58 h 58"/>
                <a:gd name="T10" fmla="*/ 30 w 54"/>
                <a:gd name="T11" fmla="*/ 58 h 58"/>
                <a:gd name="T12" fmla="*/ 30 w 54"/>
                <a:gd name="T13" fmla="*/ 58 h 58"/>
                <a:gd name="T14" fmla="*/ 24 w 54"/>
                <a:gd name="T15" fmla="*/ 58 h 58"/>
                <a:gd name="T16" fmla="*/ 18 w 54"/>
                <a:gd name="T17" fmla="*/ 56 h 58"/>
                <a:gd name="T18" fmla="*/ 8 w 54"/>
                <a:gd name="T19" fmla="*/ 50 h 58"/>
                <a:gd name="T20" fmla="*/ 2 w 54"/>
                <a:gd name="T21" fmla="*/ 40 h 58"/>
                <a:gd name="T22" fmla="*/ 0 w 54"/>
                <a:gd name="T23" fmla="*/ 34 h 58"/>
                <a:gd name="T24" fmla="*/ 0 w 54"/>
                <a:gd name="T25" fmla="*/ 28 h 58"/>
                <a:gd name="T26" fmla="*/ 0 w 54"/>
                <a:gd name="T27" fmla="*/ 28 h 58"/>
                <a:gd name="T28" fmla="*/ 0 w 54"/>
                <a:gd name="T29" fmla="*/ 24 h 58"/>
                <a:gd name="T30" fmla="*/ 2 w 54"/>
                <a:gd name="T31" fmla="*/ 18 h 58"/>
                <a:gd name="T32" fmla="*/ 8 w 54"/>
                <a:gd name="T33" fmla="*/ 8 h 58"/>
                <a:gd name="T34" fmla="*/ 18 w 54"/>
                <a:gd name="T35" fmla="*/ 2 h 58"/>
                <a:gd name="T36" fmla="*/ 24 w 54"/>
                <a:gd name="T37" fmla="*/ 0 h 58"/>
                <a:gd name="T38" fmla="*/ 30 w 54"/>
                <a:gd name="T39" fmla="*/ 0 h 58"/>
                <a:gd name="T40" fmla="*/ 30 w 54"/>
                <a:gd name="T41" fmla="*/ 0 h 58"/>
                <a:gd name="T42" fmla="*/ 38 w 54"/>
                <a:gd name="T43" fmla="*/ 0 h 58"/>
                <a:gd name="T44" fmla="*/ 44 w 54"/>
                <a:gd name="T45" fmla="*/ 4 h 58"/>
                <a:gd name="T46" fmla="*/ 50 w 54"/>
                <a:gd name="T47" fmla="*/ 8 h 58"/>
                <a:gd name="T48" fmla="*/ 54 w 54"/>
                <a:gd name="T49" fmla="*/ 12 h 58"/>
                <a:gd name="T50" fmla="*/ 54 w 54"/>
                <a:gd name="T5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54" y="12"/>
                  </a:moveTo>
                  <a:lnTo>
                    <a:pt x="54" y="12"/>
                  </a:lnTo>
                  <a:lnTo>
                    <a:pt x="42" y="56"/>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4"/>
                  </a:lnTo>
                  <a:lnTo>
                    <a:pt x="2" y="18"/>
                  </a:lnTo>
                  <a:lnTo>
                    <a:pt x="8" y="8"/>
                  </a:lnTo>
                  <a:lnTo>
                    <a:pt x="18" y="2"/>
                  </a:lnTo>
                  <a:lnTo>
                    <a:pt x="24" y="0"/>
                  </a:lnTo>
                  <a:lnTo>
                    <a:pt x="30" y="0"/>
                  </a:lnTo>
                  <a:lnTo>
                    <a:pt x="30" y="0"/>
                  </a:lnTo>
                  <a:lnTo>
                    <a:pt x="38" y="0"/>
                  </a:lnTo>
                  <a:lnTo>
                    <a:pt x="44" y="4"/>
                  </a:lnTo>
                  <a:lnTo>
                    <a:pt x="50" y="8"/>
                  </a:lnTo>
                  <a:lnTo>
                    <a:pt x="54" y="12"/>
                  </a:lnTo>
                  <a:lnTo>
                    <a:pt x="5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76">
              <a:extLst>
                <a:ext uri="{FF2B5EF4-FFF2-40B4-BE49-F238E27FC236}">
                  <a16:creationId xmlns:a16="http://schemas.microsoft.com/office/drawing/2014/main" id="{882B8D69-D0B0-4E6D-9740-B580898785C5}"/>
                </a:ext>
              </a:extLst>
            </p:cNvPr>
            <p:cNvSpPr>
              <a:spLocks/>
            </p:cNvSpPr>
            <p:nvPr/>
          </p:nvSpPr>
          <p:spPr bwMode="auto">
            <a:xfrm>
              <a:off x="6231" y="811"/>
              <a:ext cx="54" cy="58"/>
            </a:xfrm>
            <a:custGeom>
              <a:avLst/>
              <a:gdLst>
                <a:gd name="T0" fmla="*/ 54 w 54"/>
                <a:gd name="T1" fmla="*/ 28 h 58"/>
                <a:gd name="T2" fmla="*/ 54 w 54"/>
                <a:gd name="T3" fmla="*/ 28 h 58"/>
                <a:gd name="T4" fmla="*/ 52 w 54"/>
                <a:gd name="T5" fmla="*/ 24 h 58"/>
                <a:gd name="T6" fmla="*/ 52 w 54"/>
                <a:gd name="T7" fmla="*/ 18 h 58"/>
                <a:gd name="T8" fmla="*/ 44 w 54"/>
                <a:gd name="T9" fmla="*/ 8 h 58"/>
                <a:gd name="T10" fmla="*/ 36 w 54"/>
                <a:gd name="T11" fmla="*/ 2 h 58"/>
                <a:gd name="T12" fmla="*/ 30 w 54"/>
                <a:gd name="T13" fmla="*/ 0 h 58"/>
                <a:gd name="T14" fmla="*/ 24 w 54"/>
                <a:gd name="T15" fmla="*/ 0 h 58"/>
                <a:gd name="T16" fmla="*/ 24 w 54"/>
                <a:gd name="T17" fmla="*/ 0 h 58"/>
                <a:gd name="T18" fmla="*/ 16 w 54"/>
                <a:gd name="T19" fmla="*/ 0 h 58"/>
                <a:gd name="T20" fmla="*/ 10 w 54"/>
                <a:gd name="T21" fmla="*/ 4 h 58"/>
                <a:gd name="T22" fmla="*/ 4 w 54"/>
                <a:gd name="T23" fmla="*/ 8 h 58"/>
                <a:gd name="T24" fmla="*/ 0 w 54"/>
                <a:gd name="T25" fmla="*/ 12 h 58"/>
                <a:gd name="T26" fmla="*/ 0 w 54"/>
                <a:gd name="T27" fmla="*/ 12 h 58"/>
                <a:gd name="T28" fmla="*/ 12 w 54"/>
                <a:gd name="T29" fmla="*/ 56 h 58"/>
                <a:gd name="T30" fmla="*/ 12 w 54"/>
                <a:gd name="T31" fmla="*/ 56 h 58"/>
                <a:gd name="T32" fmla="*/ 18 w 54"/>
                <a:gd name="T33" fmla="*/ 58 h 58"/>
                <a:gd name="T34" fmla="*/ 24 w 54"/>
                <a:gd name="T35" fmla="*/ 58 h 58"/>
                <a:gd name="T36" fmla="*/ 24 w 54"/>
                <a:gd name="T37" fmla="*/ 58 h 58"/>
                <a:gd name="T38" fmla="*/ 30 w 54"/>
                <a:gd name="T39" fmla="*/ 58 h 58"/>
                <a:gd name="T40" fmla="*/ 36 w 54"/>
                <a:gd name="T41" fmla="*/ 56 h 58"/>
                <a:gd name="T42" fmla="*/ 44 w 54"/>
                <a:gd name="T43" fmla="*/ 50 h 58"/>
                <a:gd name="T44" fmla="*/ 52 w 54"/>
                <a:gd name="T45" fmla="*/ 40 h 58"/>
                <a:gd name="T46" fmla="*/ 52 w 54"/>
                <a:gd name="T47" fmla="*/ 34 h 58"/>
                <a:gd name="T48" fmla="*/ 54 w 54"/>
                <a:gd name="T49" fmla="*/ 28 h 58"/>
                <a:gd name="T50" fmla="*/ 54 w 54"/>
                <a:gd name="T51"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54" y="28"/>
                  </a:moveTo>
                  <a:lnTo>
                    <a:pt x="54" y="28"/>
                  </a:lnTo>
                  <a:lnTo>
                    <a:pt x="52" y="24"/>
                  </a:lnTo>
                  <a:lnTo>
                    <a:pt x="52" y="18"/>
                  </a:lnTo>
                  <a:lnTo>
                    <a:pt x="44" y="8"/>
                  </a:lnTo>
                  <a:lnTo>
                    <a:pt x="36" y="2"/>
                  </a:lnTo>
                  <a:lnTo>
                    <a:pt x="30" y="0"/>
                  </a:lnTo>
                  <a:lnTo>
                    <a:pt x="24" y="0"/>
                  </a:lnTo>
                  <a:lnTo>
                    <a:pt x="24" y="0"/>
                  </a:lnTo>
                  <a:lnTo>
                    <a:pt x="16" y="0"/>
                  </a:lnTo>
                  <a:lnTo>
                    <a:pt x="10" y="4"/>
                  </a:lnTo>
                  <a:lnTo>
                    <a:pt x="4" y="8"/>
                  </a:lnTo>
                  <a:lnTo>
                    <a:pt x="0" y="12"/>
                  </a:lnTo>
                  <a:lnTo>
                    <a:pt x="0" y="12"/>
                  </a:lnTo>
                  <a:lnTo>
                    <a:pt x="12" y="56"/>
                  </a:lnTo>
                  <a:lnTo>
                    <a:pt x="12" y="56"/>
                  </a:lnTo>
                  <a:lnTo>
                    <a:pt x="18" y="58"/>
                  </a:lnTo>
                  <a:lnTo>
                    <a:pt x="24" y="58"/>
                  </a:lnTo>
                  <a:lnTo>
                    <a:pt x="24" y="58"/>
                  </a:lnTo>
                  <a:lnTo>
                    <a:pt x="30" y="58"/>
                  </a:lnTo>
                  <a:lnTo>
                    <a:pt x="36" y="56"/>
                  </a:lnTo>
                  <a:lnTo>
                    <a:pt x="44" y="50"/>
                  </a:lnTo>
                  <a:lnTo>
                    <a:pt x="52" y="40"/>
                  </a:lnTo>
                  <a:lnTo>
                    <a:pt x="52" y="34"/>
                  </a:lnTo>
                  <a:lnTo>
                    <a:pt x="54" y="28"/>
                  </a:lnTo>
                  <a:lnTo>
                    <a:pt x="54"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77">
              <a:extLst>
                <a:ext uri="{FF2B5EF4-FFF2-40B4-BE49-F238E27FC236}">
                  <a16:creationId xmlns:a16="http://schemas.microsoft.com/office/drawing/2014/main" id="{0E8ACA35-F851-495B-A921-A1B3C89F8189}"/>
                </a:ext>
              </a:extLst>
            </p:cNvPr>
            <p:cNvSpPr>
              <a:spLocks/>
            </p:cNvSpPr>
            <p:nvPr/>
          </p:nvSpPr>
          <p:spPr bwMode="auto">
            <a:xfrm>
              <a:off x="5895" y="665"/>
              <a:ext cx="370" cy="422"/>
            </a:xfrm>
            <a:custGeom>
              <a:avLst/>
              <a:gdLst>
                <a:gd name="T0" fmla="*/ 370 w 370"/>
                <a:gd name="T1" fmla="*/ 422 h 422"/>
                <a:gd name="T2" fmla="*/ 370 w 370"/>
                <a:gd name="T3" fmla="*/ 422 h 422"/>
                <a:gd name="T4" fmla="*/ 368 w 370"/>
                <a:gd name="T5" fmla="*/ 372 h 422"/>
                <a:gd name="T6" fmla="*/ 366 w 370"/>
                <a:gd name="T7" fmla="*/ 326 h 422"/>
                <a:gd name="T8" fmla="*/ 362 w 370"/>
                <a:gd name="T9" fmla="*/ 282 h 422"/>
                <a:gd name="T10" fmla="*/ 356 w 370"/>
                <a:gd name="T11" fmla="*/ 242 h 422"/>
                <a:gd name="T12" fmla="*/ 348 w 370"/>
                <a:gd name="T13" fmla="*/ 204 h 422"/>
                <a:gd name="T14" fmla="*/ 340 w 370"/>
                <a:gd name="T15" fmla="*/ 170 h 422"/>
                <a:gd name="T16" fmla="*/ 328 w 370"/>
                <a:gd name="T17" fmla="*/ 138 h 422"/>
                <a:gd name="T18" fmla="*/ 316 w 370"/>
                <a:gd name="T19" fmla="*/ 110 h 422"/>
                <a:gd name="T20" fmla="*/ 304 w 370"/>
                <a:gd name="T21" fmla="*/ 86 h 422"/>
                <a:gd name="T22" fmla="*/ 290 w 370"/>
                <a:gd name="T23" fmla="*/ 64 h 422"/>
                <a:gd name="T24" fmla="*/ 274 w 370"/>
                <a:gd name="T25" fmla="*/ 44 h 422"/>
                <a:gd name="T26" fmla="*/ 258 w 370"/>
                <a:gd name="T27" fmla="*/ 28 h 422"/>
                <a:gd name="T28" fmla="*/ 242 w 370"/>
                <a:gd name="T29" fmla="*/ 16 h 422"/>
                <a:gd name="T30" fmla="*/ 224 w 370"/>
                <a:gd name="T31" fmla="*/ 8 h 422"/>
                <a:gd name="T32" fmla="*/ 204 w 370"/>
                <a:gd name="T33" fmla="*/ 2 h 422"/>
                <a:gd name="T34" fmla="*/ 184 w 370"/>
                <a:gd name="T35" fmla="*/ 0 h 422"/>
                <a:gd name="T36" fmla="*/ 184 w 370"/>
                <a:gd name="T37" fmla="*/ 0 h 422"/>
                <a:gd name="T38" fmla="*/ 166 w 370"/>
                <a:gd name="T39" fmla="*/ 2 h 422"/>
                <a:gd name="T40" fmla="*/ 146 w 370"/>
                <a:gd name="T41" fmla="*/ 8 h 422"/>
                <a:gd name="T42" fmla="*/ 128 w 370"/>
                <a:gd name="T43" fmla="*/ 16 h 422"/>
                <a:gd name="T44" fmla="*/ 112 w 370"/>
                <a:gd name="T45" fmla="*/ 28 h 422"/>
                <a:gd name="T46" fmla="*/ 96 w 370"/>
                <a:gd name="T47" fmla="*/ 44 h 422"/>
                <a:gd name="T48" fmla="*/ 80 w 370"/>
                <a:gd name="T49" fmla="*/ 64 h 422"/>
                <a:gd name="T50" fmla="*/ 66 w 370"/>
                <a:gd name="T51" fmla="*/ 86 h 422"/>
                <a:gd name="T52" fmla="*/ 52 w 370"/>
                <a:gd name="T53" fmla="*/ 110 h 422"/>
                <a:gd name="T54" fmla="*/ 40 w 370"/>
                <a:gd name="T55" fmla="*/ 138 h 422"/>
                <a:gd name="T56" fmla="*/ 30 w 370"/>
                <a:gd name="T57" fmla="*/ 170 h 422"/>
                <a:gd name="T58" fmla="*/ 22 w 370"/>
                <a:gd name="T59" fmla="*/ 204 h 422"/>
                <a:gd name="T60" fmla="*/ 14 w 370"/>
                <a:gd name="T61" fmla="*/ 242 h 422"/>
                <a:gd name="T62" fmla="*/ 8 w 370"/>
                <a:gd name="T63" fmla="*/ 282 h 422"/>
                <a:gd name="T64" fmla="*/ 4 w 370"/>
                <a:gd name="T65" fmla="*/ 326 h 422"/>
                <a:gd name="T66" fmla="*/ 0 w 370"/>
                <a:gd name="T67" fmla="*/ 372 h 422"/>
                <a:gd name="T68" fmla="*/ 0 w 370"/>
                <a:gd name="T69" fmla="*/ 422 h 422"/>
                <a:gd name="T70" fmla="*/ 370 w 370"/>
                <a:gd name="T7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422">
                  <a:moveTo>
                    <a:pt x="370" y="422"/>
                  </a:moveTo>
                  <a:lnTo>
                    <a:pt x="370" y="422"/>
                  </a:lnTo>
                  <a:lnTo>
                    <a:pt x="368" y="372"/>
                  </a:lnTo>
                  <a:lnTo>
                    <a:pt x="366" y="326"/>
                  </a:lnTo>
                  <a:lnTo>
                    <a:pt x="362" y="282"/>
                  </a:lnTo>
                  <a:lnTo>
                    <a:pt x="356" y="242"/>
                  </a:lnTo>
                  <a:lnTo>
                    <a:pt x="348" y="204"/>
                  </a:lnTo>
                  <a:lnTo>
                    <a:pt x="340" y="170"/>
                  </a:lnTo>
                  <a:lnTo>
                    <a:pt x="328" y="138"/>
                  </a:lnTo>
                  <a:lnTo>
                    <a:pt x="316" y="110"/>
                  </a:lnTo>
                  <a:lnTo>
                    <a:pt x="304" y="86"/>
                  </a:lnTo>
                  <a:lnTo>
                    <a:pt x="290" y="64"/>
                  </a:lnTo>
                  <a:lnTo>
                    <a:pt x="274" y="44"/>
                  </a:lnTo>
                  <a:lnTo>
                    <a:pt x="258" y="28"/>
                  </a:lnTo>
                  <a:lnTo>
                    <a:pt x="242" y="16"/>
                  </a:lnTo>
                  <a:lnTo>
                    <a:pt x="224" y="8"/>
                  </a:lnTo>
                  <a:lnTo>
                    <a:pt x="204" y="2"/>
                  </a:lnTo>
                  <a:lnTo>
                    <a:pt x="184" y="0"/>
                  </a:lnTo>
                  <a:lnTo>
                    <a:pt x="184" y="0"/>
                  </a:lnTo>
                  <a:lnTo>
                    <a:pt x="166" y="2"/>
                  </a:lnTo>
                  <a:lnTo>
                    <a:pt x="146" y="8"/>
                  </a:lnTo>
                  <a:lnTo>
                    <a:pt x="128" y="16"/>
                  </a:lnTo>
                  <a:lnTo>
                    <a:pt x="112" y="28"/>
                  </a:lnTo>
                  <a:lnTo>
                    <a:pt x="96" y="44"/>
                  </a:lnTo>
                  <a:lnTo>
                    <a:pt x="80" y="64"/>
                  </a:lnTo>
                  <a:lnTo>
                    <a:pt x="66" y="86"/>
                  </a:lnTo>
                  <a:lnTo>
                    <a:pt x="52" y="110"/>
                  </a:lnTo>
                  <a:lnTo>
                    <a:pt x="40" y="138"/>
                  </a:lnTo>
                  <a:lnTo>
                    <a:pt x="30" y="170"/>
                  </a:lnTo>
                  <a:lnTo>
                    <a:pt x="22" y="204"/>
                  </a:lnTo>
                  <a:lnTo>
                    <a:pt x="14" y="242"/>
                  </a:lnTo>
                  <a:lnTo>
                    <a:pt x="8" y="282"/>
                  </a:lnTo>
                  <a:lnTo>
                    <a:pt x="4" y="326"/>
                  </a:lnTo>
                  <a:lnTo>
                    <a:pt x="0" y="372"/>
                  </a:lnTo>
                  <a:lnTo>
                    <a:pt x="0" y="422"/>
                  </a:lnTo>
                  <a:lnTo>
                    <a:pt x="370" y="4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78">
              <a:extLst>
                <a:ext uri="{FF2B5EF4-FFF2-40B4-BE49-F238E27FC236}">
                  <a16:creationId xmlns:a16="http://schemas.microsoft.com/office/drawing/2014/main" id="{AF47378F-378B-4AA8-8F20-1E18B1321705}"/>
                </a:ext>
              </a:extLst>
            </p:cNvPr>
            <p:cNvSpPr>
              <a:spLocks/>
            </p:cNvSpPr>
            <p:nvPr/>
          </p:nvSpPr>
          <p:spPr bwMode="auto">
            <a:xfrm>
              <a:off x="5923" y="1319"/>
              <a:ext cx="98" cy="122"/>
            </a:xfrm>
            <a:custGeom>
              <a:avLst/>
              <a:gdLst>
                <a:gd name="T0" fmla="*/ 98 w 98"/>
                <a:gd name="T1" fmla="*/ 22 h 122"/>
                <a:gd name="T2" fmla="*/ 98 w 98"/>
                <a:gd name="T3" fmla="*/ 22 h 122"/>
                <a:gd name="T4" fmla="*/ 78 w 98"/>
                <a:gd name="T5" fmla="*/ 8 h 122"/>
                <a:gd name="T6" fmla="*/ 66 w 98"/>
                <a:gd name="T7" fmla="*/ 2 h 122"/>
                <a:gd name="T8" fmla="*/ 58 w 98"/>
                <a:gd name="T9" fmla="*/ 0 h 122"/>
                <a:gd name="T10" fmla="*/ 50 w 98"/>
                <a:gd name="T11" fmla="*/ 0 h 122"/>
                <a:gd name="T12" fmla="*/ 50 w 98"/>
                <a:gd name="T13" fmla="*/ 0 h 122"/>
                <a:gd name="T14" fmla="*/ 42 w 98"/>
                <a:gd name="T15" fmla="*/ 2 h 122"/>
                <a:gd name="T16" fmla="*/ 34 w 98"/>
                <a:gd name="T17" fmla="*/ 4 h 122"/>
                <a:gd name="T18" fmla="*/ 28 w 98"/>
                <a:gd name="T19" fmla="*/ 6 h 122"/>
                <a:gd name="T20" fmla="*/ 24 w 98"/>
                <a:gd name="T21" fmla="*/ 10 h 122"/>
                <a:gd name="T22" fmla="*/ 20 w 98"/>
                <a:gd name="T23" fmla="*/ 16 h 122"/>
                <a:gd name="T24" fmla="*/ 20 w 98"/>
                <a:gd name="T25" fmla="*/ 22 h 122"/>
                <a:gd name="T26" fmla="*/ 12 w 98"/>
                <a:gd name="T27" fmla="*/ 22 h 122"/>
                <a:gd name="T28" fmla="*/ 12 w 98"/>
                <a:gd name="T29" fmla="*/ 22 h 122"/>
                <a:gd name="T30" fmla="*/ 8 w 98"/>
                <a:gd name="T31" fmla="*/ 24 h 122"/>
                <a:gd name="T32" fmla="*/ 4 w 98"/>
                <a:gd name="T33" fmla="*/ 26 h 122"/>
                <a:gd name="T34" fmla="*/ 0 w 98"/>
                <a:gd name="T35" fmla="*/ 30 h 122"/>
                <a:gd name="T36" fmla="*/ 0 w 98"/>
                <a:gd name="T37" fmla="*/ 36 h 122"/>
                <a:gd name="T38" fmla="*/ 0 w 98"/>
                <a:gd name="T39" fmla="*/ 36 h 122"/>
                <a:gd name="T40" fmla="*/ 2 w 98"/>
                <a:gd name="T41" fmla="*/ 44 h 122"/>
                <a:gd name="T42" fmla="*/ 6 w 98"/>
                <a:gd name="T43" fmla="*/ 48 h 122"/>
                <a:gd name="T44" fmla="*/ 6 w 98"/>
                <a:gd name="T45" fmla="*/ 48 h 122"/>
                <a:gd name="T46" fmla="*/ 2 w 98"/>
                <a:gd name="T47" fmla="*/ 52 h 122"/>
                <a:gd name="T48" fmla="*/ 0 w 98"/>
                <a:gd name="T49" fmla="*/ 60 h 122"/>
                <a:gd name="T50" fmla="*/ 0 w 98"/>
                <a:gd name="T51" fmla="*/ 60 h 122"/>
                <a:gd name="T52" fmla="*/ 2 w 98"/>
                <a:gd name="T53" fmla="*/ 68 h 122"/>
                <a:gd name="T54" fmla="*/ 6 w 98"/>
                <a:gd name="T55" fmla="*/ 72 h 122"/>
                <a:gd name="T56" fmla="*/ 6 w 98"/>
                <a:gd name="T57" fmla="*/ 72 h 122"/>
                <a:gd name="T58" fmla="*/ 2 w 98"/>
                <a:gd name="T59" fmla="*/ 78 h 122"/>
                <a:gd name="T60" fmla="*/ 0 w 98"/>
                <a:gd name="T61" fmla="*/ 84 h 122"/>
                <a:gd name="T62" fmla="*/ 0 w 98"/>
                <a:gd name="T63" fmla="*/ 84 h 122"/>
                <a:gd name="T64" fmla="*/ 2 w 98"/>
                <a:gd name="T65" fmla="*/ 92 h 122"/>
                <a:gd name="T66" fmla="*/ 6 w 98"/>
                <a:gd name="T67" fmla="*/ 96 h 122"/>
                <a:gd name="T68" fmla="*/ 6 w 98"/>
                <a:gd name="T69" fmla="*/ 96 h 122"/>
                <a:gd name="T70" fmla="*/ 2 w 98"/>
                <a:gd name="T71" fmla="*/ 102 h 122"/>
                <a:gd name="T72" fmla="*/ 0 w 98"/>
                <a:gd name="T73" fmla="*/ 108 h 122"/>
                <a:gd name="T74" fmla="*/ 0 w 98"/>
                <a:gd name="T75" fmla="*/ 108 h 122"/>
                <a:gd name="T76" fmla="*/ 0 w 98"/>
                <a:gd name="T77" fmla="*/ 114 h 122"/>
                <a:gd name="T78" fmla="*/ 4 w 98"/>
                <a:gd name="T79" fmla="*/ 118 h 122"/>
                <a:gd name="T80" fmla="*/ 8 w 98"/>
                <a:gd name="T81" fmla="*/ 122 h 122"/>
                <a:gd name="T82" fmla="*/ 12 w 98"/>
                <a:gd name="T83" fmla="*/ 122 h 122"/>
                <a:gd name="T84" fmla="*/ 76 w 98"/>
                <a:gd name="T85" fmla="*/ 122 h 122"/>
                <a:gd name="T86" fmla="*/ 76 w 98"/>
                <a:gd name="T87" fmla="*/ 122 h 122"/>
                <a:gd name="T88" fmla="*/ 84 w 98"/>
                <a:gd name="T89" fmla="*/ 122 h 122"/>
                <a:gd name="T90" fmla="*/ 90 w 98"/>
                <a:gd name="T91" fmla="*/ 120 h 122"/>
                <a:gd name="T92" fmla="*/ 94 w 98"/>
                <a:gd name="T93" fmla="*/ 116 h 122"/>
                <a:gd name="T94" fmla="*/ 98 w 98"/>
                <a:gd name="T95" fmla="*/ 112 h 122"/>
                <a:gd name="T96" fmla="*/ 98 w 98"/>
                <a:gd name="T97"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22">
                  <a:moveTo>
                    <a:pt x="98" y="22"/>
                  </a:moveTo>
                  <a:lnTo>
                    <a:pt x="98" y="22"/>
                  </a:lnTo>
                  <a:lnTo>
                    <a:pt x="78" y="8"/>
                  </a:lnTo>
                  <a:lnTo>
                    <a:pt x="66" y="2"/>
                  </a:lnTo>
                  <a:lnTo>
                    <a:pt x="58" y="0"/>
                  </a:lnTo>
                  <a:lnTo>
                    <a:pt x="50" y="0"/>
                  </a:lnTo>
                  <a:lnTo>
                    <a:pt x="50" y="0"/>
                  </a:lnTo>
                  <a:lnTo>
                    <a:pt x="42" y="2"/>
                  </a:lnTo>
                  <a:lnTo>
                    <a:pt x="34" y="4"/>
                  </a:lnTo>
                  <a:lnTo>
                    <a:pt x="28" y="6"/>
                  </a:lnTo>
                  <a:lnTo>
                    <a:pt x="24" y="10"/>
                  </a:lnTo>
                  <a:lnTo>
                    <a:pt x="20" y="16"/>
                  </a:lnTo>
                  <a:lnTo>
                    <a:pt x="20" y="22"/>
                  </a:lnTo>
                  <a:lnTo>
                    <a:pt x="12" y="22"/>
                  </a:lnTo>
                  <a:lnTo>
                    <a:pt x="12" y="22"/>
                  </a:lnTo>
                  <a:lnTo>
                    <a:pt x="8" y="24"/>
                  </a:lnTo>
                  <a:lnTo>
                    <a:pt x="4" y="26"/>
                  </a:lnTo>
                  <a:lnTo>
                    <a:pt x="0" y="30"/>
                  </a:lnTo>
                  <a:lnTo>
                    <a:pt x="0" y="36"/>
                  </a:lnTo>
                  <a:lnTo>
                    <a:pt x="0" y="36"/>
                  </a:lnTo>
                  <a:lnTo>
                    <a:pt x="2" y="44"/>
                  </a:lnTo>
                  <a:lnTo>
                    <a:pt x="6" y="48"/>
                  </a:lnTo>
                  <a:lnTo>
                    <a:pt x="6" y="48"/>
                  </a:lnTo>
                  <a:lnTo>
                    <a:pt x="2" y="52"/>
                  </a:lnTo>
                  <a:lnTo>
                    <a:pt x="0" y="60"/>
                  </a:lnTo>
                  <a:lnTo>
                    <a:pt x="0" y="60"/>
                  </a:lnTo>
                  <a:lnTo>
                    <a:pt x="2" y="68"/>
                  </a:lnTo>
                  <a:lnTo>
                    <a:pt x="6" y="72"/>
                  </a:lnTo>
                  <a:lnTo>
                    <a:pt x="6" y="72"/>
                  </a:lnTo>
                  <a:lnTo>
                    <a:pt x="2" y="78"/>
                  </a:lnTo>
                  <a:lnTo>
                    <a:pt x="0" y="84"/>
                  </a:lnTo>
                  <a:lnTo>
                    <a:pt x="0" y="84"/>
                  </a:lnTo>
                  <a:lnTo>
                    <a:pt x="2" y="92"/>
                  </a:lnTo>
                  <a:lnTo>
                    <a:pt x="6" y="96"/>
                  </a:lnTo>
                  <a:lnTo>
                    <a:pt x="6" y="96"/>
                  </a:lnTo>
                  <a:lnTo>
                    <a:pt x="2" y="102"/>
                  </a:lnTo>
                  <a:lnTo>
                    <a:pt x="0" y="108"/>
                  </a:lnTo>
                  <a:lnTo>
                    <a:pt x="0" y="108"/>
                  </a:lnTo>
                  <a:lnTo>
                    <a:pt x="0" y="114"/>
                  </a:lnTo>
                  <a:lnTo>
                    <a:pt x="4" y="118"/>
                  </a:lnTo>
                  <a:lnTo>
                    <a:pt x="8" y="122"/>
                  </a:lnTo>
                  <a:lnTo>
                    <a:pt x="12" y="122"/>
                  </a:lnTo>
                  <a:lnTo>
                    <a:pt x="76" y="122"/>
                  </a:lnTo>
                  <a:lnTo>
                    <a:pt x="76" y="122"/>
                  </a:lnTo>
                  <a:lnTo>
                    <a:pt x="84" y="122"/>
                  </a:lnTo>
                  <a:lnTo>
                    <a:pt x="90" y="120"/>
                  </a:lnTo>
                  <a:lnTo>
                    <a:pt x="94" y="116"/>
                  </a:lnTo>
                  <a:lnTo>
                    <a:pt x="98" y="112"/>
                  </a:lnTo>
                  <a:lnTo>
                    <a:pt x="98"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79">
              <a:extLst>
                <a:ext uri="{FF2B5EF4-FFF2-40B4-BE49-F238E27FC236}">
                  <a16:creationId xmlns:a16="http://schemas.microsoft.com/office/drawing/2014/main" id="{0D28514D-30D0-4BF4-88B5-F2FED2349D96}"/>
                </a:ext>
              </a:extLst>
            </p:cNvPr>
            <p:cNvSpPr>
              <a:spLocks/>
            </p:cNvSpPr>
            <p:nvPr/>
          </p:nvSpPr>
          <p:spPr bwMode="auto">
            <a:xfrm>
              <a:off x="5551" y="873"/>
              <a:ext cx="134" cy="168"/>
            </a:xfrm>
            <a:custGeom>
              <a:avLst/>
              <a:gdLst>
                <a:gd name="T0" fmla="*/ 96 w 134"/>
                <a:gd name="T1" fmla="*/ 54 h 168"/>
                <a:gd name="T2" fmla="*/ 92 w 134"/>
                <a:gd name="T3" fmla="*/ 42 h 168"/>
                <a:gd name="T4" fmla="*/ 82 w 134"/>
                <a:gd name="T5" fmla="*/ 14 h 168"/>
                <a:gd name="T6" fmla="*/ 72 w 134"/>
                <a:gd name="T7" fmla="*/ 2 h 168"/>
                <a:gd name="T8" fmla="*/ 66 w 134"/>
                <a:gd name="T9" fmla="*/ 2 h 168"/>
                <a:gd name="T10" fmla="*/ 62 w 134"/>
                <a:gd name="T11" fmla="*/ 6 h 168"/>
                <a:gd name="T12" fmla="*/ 62 w 134"/>
                <a:gd name="T13" fmla="*/ 26 h 168"/>
                <a:gd name="T14" fmla="*/ 66 w 134"/>
                <a:gd name="T15" fmla="*/ 40 h 168"/>
                <a:gd name="T16" fmla="*/ 68 w 134"/>
                <a:gd name="T17" fmla="*/ 56 h 168"/>
                <a:gd name="T18" fmla="*/ 68 w 134"/>
                <a:gd name="T19" fmla="*/ 52 h 168"/>
                <a:gd name="T20" fmla="*/ 66 w 134"/>
                <a:gd name="T21" fmla="*/ 40 h 168"/>
                <a:gd name="T22" fmla="*/ 62 w 134"/>
                <a:gd name="T23" fmla="*/ 26 h 168"/>
                <a:gd name="T24" fmla="*/ 54 w 134"/>
                <a:gd name="T25" fmla="*/ 6 h 168"/>
                <a:gd name="T26" fmla="*/ 44 w 134"/>
                <a:gd name="T27" fmla="*/ 0 h 168"/>
                <a:gd name="T28" fmla="*/ 40 w 134"/>
                <a:gd name="T29" fmla="*/ 0 h 168"/>
                <a:gd name="T30" fmla="*/ 34 w 134"/>
                <a:gd name="T31" fmla="*/ 10 h 168"/>
                <a:gd name="T32" fmla="*/ 36 w 134"/>
                <a:gd name="T33" fmla="*/ 30 h 168"/>
                <a:gd name="T34" fmla="*/ 40 w 134"/>
                <a:gd name="T35" fmla="*/ 40 h 168"/>
                <a:gd name="T36" fmla="*/ 42 w 134"/>
                <a:gd name="T37" fmla="*/ 52 h 168"/>
                <a:gd name="T38" fmla="*/ 46 w 134"/>
                <a:gd name="T39" fmla="*/ 66 h 168"/>
                <a:gd name="T40" fmla="*/ 42 w 134"/>
                <a:gd name="T41" fmla="*/ 52 h 168"/>
                <a:gd name="T42" fmla="*/ 36 w 134"/>
                <a:gd name="T43" fmla="*/ 30 h 168"/>
                <a:gd name="T44" fmla="*/ 34 w 134"/>
                <a:gd name="T45" fmla="*/ 24 h 168"/>
                <a:gd name="T46" fmla="*/ 26 w 134"/>
                <a:gd name="T47" fmla="*/ 16 h 168"/>
                <a:gd name="T48" fmla="*/ 20 w 134"/>
                <a:gd name="T49" fmla="*/ 16 h 168"/>
                <a:gd name="T50" fmla="*/ 14 w 134"/>
                <a:gd name="T51" fmla="*/ 20 h 168"/>
                <a:gd name="T52" fmla="*/ 14 w 134"/>
                <a:gd name="T53" fmla="*/ 36 h 168"/>
                <a:gd name="T54" fmla="*/ 16 w 134"/>
                <a:gd name="T55" fmla="*/ 48 h 168"/>
                <a:gd name="T56" fmla="*/ 22 w 134"/>
                <a:gd name="T57" fmla="*/ 64 h 168"/>
                <a:gd name="T58" fmla="*/ 26 w 134"/>
                <a:gd name="T59" fmla="*/ 76 h 168"/>
                <a:gd name="T60" fmla="*/ 24 w 134"/>
                <a:gd name="T61" fmla="*/ 72 h 168"/>
                <a:gd name="T62" fmla="*/ 22 w 134"/>
                <a:gd name="T63" fmla="*/ 64 h 168"/>
                <a:gd name="T64" fmla="*/ 16 w 134"/>
                <a:gd name="T65" fmla="*/ 48 h 168"/>
                <a:gd name="T66" fmla="*/ 8 w 134"/>
                <a:gd name="T67" fmla="*/ 42 h 168"/>
                <a:gd name="T68" fmla="*/ 4 w 134"/>
                <a:gd name="T69" fmla="*/ 44 h 168"/>
                <a:gd name="T70" fmla="*/ 0 w 134"/>
                <a:gd name="T71" fmla="*/ 62 h 168"/>
                <a:gd name="T72" fmla="*/ 4 w 134"/>
                <a:gd name="T73" fmla="*/ 90 h 168"/>
                <a:gd name="T74" fmla="*/ 22 w 134"/>
                <a:gd name="T75" fmla="*/ 150 h 168"/>
                <a:gd name="T76" fmla="*/ 30 w 134"/>
                <a:gd name="T77" fmla="*/ 164 h 168"/>
                <a:gd name="T78" fmla="*/ 40 w 134"/>
                <a:gd name="T79" fmla="*/ 168 h 168"/>
                <a:gd name="T80" fmla="*/ 128 w 134"/>
                <a:gd name="T81" fmla="*/ 136 h 168"/>
                <a:gd name="T82" fmla="*/ 134 w 134"/>
                <a:gd name="T83" fmla="*/ 98 h 168"/>
                <a:gd name="T84" fmla="*/ 132 w 134"/>
                <a:gd name="T85" fmla="*/ 82 h 168"/>
                <a:gd name="T86" fmla="*/ 120 w 134"/>
                <a:gd name="T87" fmla="*/ 54 h 168"/>
                <a:gd name="T88" fmla="*/ 112 w 134"/>
                <a:gd name="T89" fmla="*/ 42 h 168"/>
                <a:gd name="T90" fmla="*/ 104 w 134"/>
                <a:gd name="T91" fmla="*/ 46 h 168"/>
                <a:gd name="T92" fmla="*/ 98 w 134"/>
                <a:gd name="T93" fmla="*/ 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68">
                  <a:moveTo>
                    <a:pt x="98" y="60"/>
                  </a:moveTo>
                  <a:lnTo>
                    <a:pt x="96" y="54"/>
                  </a:lnTo>
                  <a:lnTo>
                    <a:pt x="96" y="54"/>
                  </a:lnTo>
                  <a:lnTo>
                    <a:pt x="92" y="42"/>
                  </a:lnTo>
                  <a:lnTo>
                    <a:pt x="86" y="22"/>
                  </a:lnTo>
                  <a:lnTo>
                    <a:pt x="82" y="14"/>
                  </a:lnTo>
                  <a:lnTo>
                    <a:pt x="78" y="6"/>
                  </a:lnTo>
                  <a:lnTo>
                    <a:pt x="72" y="2"/>
                  </a:lnTo>
                  <a:lnTo>
                    <a:pt x="70" y="2"/>
                  </a:lnTo>
                  <a:lnTo>
                    <a:pt x="66" y="2"/>
                  </a:lnTo>
                  <a:lnTo>
                    <a:pt x="66" y="2"/>
                  </a:lnTo>
                  <a:lnTo>
                    <a:pt x="62" y="6"/>
                  </a:lnTo>
                  <a:lnTo>
                    <a:pt x="62" y="12"/>
                  </a:lnTo>
                  <a:lnTo>
                    <a:pt x="62" y="26"/>
                  </a:lnTo>
                  <a:lnTo>
                    <a:pt x="62" y="26"/>
                  </a:lnTo>
                  <a:lnTo>
                    <a:pt x="66" y="40"/>
                  </a:lnTo>
                  <a:lnTo>
                    <a:pt x="66" y="40"/>
                  </a:lnTo>
                  <a:lnTo>
                    <a:pt x="68" y="56"/>
                  </a:lnTo>
                  <a:lnTo>
                    <a:pt x="68" y="56"/>
                  </a:lnTo>
                  <a:lnTo>
                    <a:pt x="68" y="52"/>
                  </a:lnTo>
                  <a:lnTo>
                    <a:pt x="66" y="40"/>
                  </a:lnTo>
                  <a:lnTo>
                    <a:pt x="66" y="40"/>
                  </a:lnTo>
                  <a:lnTo>
                    <a:pt x="62" y="26"/>
                  </a:lnTo>
                  <a:lnTo>
                    <a:pt x="62" y="26"/>
                  </a:lnTo>
                  <a:lnTo>
                    <a:pt x="58" y="14"/>
                  </a:lnTo>
                  <a:lnTo>
                    <a:pt x="54" y="6"/>
                  </a:lnTo>
                  <a:lnTo>
                    <a:pt x="48" y="0"/>
                  </a:lnTo>
                  <a:lnTo>
                    <a:pt x="44" y="0"/>
                  </a:lnTo>
                  <a:lnTo>
                    <a:pt x="40" y="0"/>
                  </a:lnTo>
                  <a:lnTo>
                    <a:pt x="40" y="0"/>
                  </a:lnTo>
                  <a:lnTo>
                    <a:pt x="36" y="4"/>
                  </a:lnTo>
                  <a:lnTo>
                    <a:pt x="34" y="10"/>
                  </a:lnTo>
                  <a:lnTo>
                    <a:pt x="34" y="20"/>
                  </a:lnTo>
                  <a:lnTo>
                    <a:pt x="36" y="30"/>
                  </a:lnTo>
                  <a:lnTo>
                    <a:pt x="36" y="30"/>
                  </a:lnTo>
                  <a:lnTo>
                    <a:pt x="40" y="40"/>
                  </a:lnTo>
                  <a:lnTo>
                    <a:pt x="42" y="52"/>
                  </a:lnTo>
                  <a:lnTo>
                    <a:pt x="42" y="52"/>
                  </a:lnTo>
                  <a:lnTo>
                    <a:pt x="46" y="66"/>
                  </a:lnTo>
                  <a:lnTo>
                    <a:pt x="46" y="66"/>
                  </a:lnTo>
                  <a:lnTo>
                    <a:pt x="44" y="60"/>
                  </a:lnTo>
                  <a:lnTo>
                    <a:pt x="42" y="52"/>
                  </a:lnTo>
                  <a:lnTo>
                    <a:pt x="42" y="52"/>
                  </a:lnTo>
                  <a:lnTo>
                    <a:pt x="36" y="30"/>
                  </a:lnTo>
                  <a:lnTo>
                    <a:pt x="36" y="30"/>
                  </a:lnTo>
                  <a:lnTo>
                    <a:pt x="34" y="24"/>
                  </a:lnTo>
                  <a:lnTo>
                    <a:pt x="30" y="20"/>
                  </a:lnTo>
                  <a:lnTo>
                    <a:pt x="26" y="16"/>
                  </a:lnTo>
                  <a:lnTo>
                    <a:pt x="20" y="16"/>
                  </a:lnTo>
                  <a:lnTo>
                    <a:pt x="20" y="16"/>
                  </a:lnTo>
                  <a:lnTo>
                    <a:pt x="18" y="18"/>
                  </a:lnTo>
                  <a:lnTo>
                    <a:pt x="14" y="20"/>
                  </a:lnTo>
                  <a:lnTo>
                    <a:pt x="14" y="28"/>
                  </a:lnTo>
                  <a:lnTo>
                    <a:pt x="14" y="36"/>
                  </a:lnTo>
                  <a:lnTo>
                    <a:pt x="16" y="48"/>
                  </a:lnTo>
                  <a:lnTo>
                    <a:pt x="16" y="48"/>
                  </a:lnTo>
                  <a:lnTo>
                    <a:pt x="20" y="56"/>
                  </a:lnTo>
                  <a:lnTo>
                    <a:pt x="22" y="64"/>
                  </a:lnTo>
                  <a:lnTo>
                    <a:pt x="22" y="64"/>
                  </a:lnTo>
                  <a:lnTo>
                    <a:pt x="26" y="76"/>
                  </a:lnTo>
                  <a:lnTo>
                    <a:pt x="26" y="76"/>
                  </a:lnTo>
                  <a:lnTo>
                    <a:pt x="24" y="72"/>
                  </a:lnTo>
                  <a:lnTo>
                    <a:pt x="22" y="64"/>
                  </a:lnTo>
                  <a:lnTo>
                    <a:pt x="22" y="64"/>
                  </a:lnTo>
                  <a:lnTo>
                    <a:pt x="16" y="48"/>
                  </a:lnTo>
                  <a:lnTo>
                    <a:pt x="16" y="48"/>
                  </a:lnTo>
                  <a:lnTo>
                    <a:pt x="12" y="42"/>
                  </a:lnTo>
                  <a:lnTo>
                    <a:pt x="8" y="42"/>
                  </a:lnTo>
                  <a:lnTo>
                    <a:pt x="8" y="42"/>
                  </a:lnTo>
                  <a:lnTo>
                    <a:pt x="4" y="44"/>
                  </a:lnTo>
                  <a:lnTo>
                    <a:pt x="0" y="48"/>
                  </a:lnTo>
                  <a:lnTo>
                    <a:pt x="0" y="62"/>
                  </a:lnTo>
                  <a:lnTo>
                    <a:pt x="2" y="78"/>
                  </a:lnTo>
                  <a:lnTo>
                    <a:pt x="4" y="90"/>
                  </a:lnTo>
                  <a:lnTo>
                    <a:pt x="22" y="150"/>
                  </a:lnTo>
                  <a:lnTo>
                    <a:pt x="22" y="150"/>
                  </a:lnTo>
                  <a:lnTo>
                    <a:pt x="26" y="158"/>
                  </a:lnTo>
                  <a:lnTo>
                    <a:pt x="30" y="164"/>
                  </a:lnTo>
                  <a:lnTo>
                    <a:pt x="36" y="166"/>
                  </a:lnTo>
                  <a:lnTo>
                    <a:pt x="40" y="168"/>
                  </a:lnTo>
                  <a:lnTo>
                    <a:pt x="128" y="136"/>
                  </a:lnTo>
                  <a:lnTo>
                    <a:pt x="128" y="136"/>
                  </a:lnTo>
                  <a:lnTo>
                    <a:pt x="132" y="112"/>
                  </a:lnTo>
                  <a:lnTo>
                    <a:pt x="134" y="98"/>
                  </a:lnTo>
                  <a:lnTo>
                    <a:pt x="132" y="82"/>
                  </a:lnTo>
                  <a:lnTo>
                    <a:pt x="132" y="82"/>
                  </a:lnTo>
                  <a:lnTo>
                    <a:pt x="126" y="66"/>
                  </a:lnTo>
                  <a:lnTo>
                    <a:pt x="120" y="54"/>
                  </a:lnTo>
                  <a:lnTo>
                    <a:pt x="116" y="46"/>
                  </a:lnTo>
                  <a:lnTo>
                    <a:pt x="112" y="42"/>
                  </a:lnTo>
                  <a:lnTo>
                    <a:pt x="108" y="42"/>
                  </a:lnTo>
                  <a:lnTo>
                    <a:pt x="104" y="46"/>
                  </a:lnTo>
                  <a:lnTo>
                    <a:pt x="100" y="52"/>
                  </a:lnTo>
                  <a:lnTo>
                    <a:pt x="98" y="60"/>
                  </a:lnTo>
                  <a:lnTo>
                    <a:pt x="98"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80">
              <a:extLst>
                <a:ext uri="{FF2B5EF4-FFF2-40B4-BE49-F238E27FC236}">
                  <a16:creationId xmlns:a16="http://schemas.microsoft.com/office/drawing/2014/main" id="{09F8B736-CAF0-4EA8-BF6F-BD7FA7840FE3}"/>
                </a:ext>
              </a:extLst>
            </p:cNvPr>
            <p:cNvSpPr>
              <a:spLocks/>
            </p:cNvSpPr>
            <p:nvPr/>
          </p:nvSpPr>
          <p:spPr bwMode="auto">
            <a:xfrm>
              <a:off x="6109" y="819"/>
              <a:ext cx="26" cy="42"/>
            </a:xfrm>
            <a:custGeom>
              <a:avLst/>
              <a:gdLst>
                <a:gd name="T0" fmla="*/ 24 w 26"/>
                <a:gd name="T1" fmla="*/ 20 h 42"/>
                <a:gd name="T2" fmla="*/ 26 w 26"/>
                <a:gd name="T3" fmla="*/ 20 h 42"/>
                <a:gd name="T4" fmla="*/ 26 w 26"/>
                <a:gd name="T5" fmla="*/ 20 h 42"/>
                <a:gd name="T6" fmla="*/ 26 w 26"/>
                <a:gd name="T7" fmla="*/ 14 h 42"/>
                <a:gd name="T8" fmla="*/ 22 w 26"/>
                <a:gd name="T9" fmla="*/ 6 h 42"/>
                <a:gd name="T10" fmla="*/ 22 w 26"/>
                <a:gd name="T11" fmla="*/ 6 h 42"/>
                <a:gd name="T12" fmla="*/ 18 w 26"/>
                <a:gd name="T13" fmla="*/ 2 h 42"/>
                <a:gd name="T14" fmla="*/ 18 w 26"/>
                <a:gd name="T15" fmla="*/ 2 h 42"/>
                <a:gd name="T16" fmla="*/ 12 w 26"/>
                <a:gd name="T17" fmla="*/ 0 h 42"/>
                <a:gd name="T18" fmla="*/ 12 w 26"/>
                <a:gd name="T19" fmla="*/ 0 h 42"/>
                <a:gd name="T20" fmla="*/ 6 w 26"/>
                <a:gd name="T21" fmla="*/ 2 h 42"/>
                <a:gd name="T22" fmla="*/ 6 w 26"/>
                <a:gd name="T23" fmla="*/ 2 h 42"/>
                <a:gd name="T24" fmla="*/ 4 w 26"/>
                <a:gd name="T25" fmla="*/ 4 h 42"/>
                <a:gd name="T26" fmla="*/ 2 w 26"/>
                <a:gd name="T27" fmla="*/ 10 h 42"/>
                <a:gd name="T28" fmla="*/ 2 w 26"/>
                <a:gd name="T29" fmla="*/ 10 h 42"/>
                <a:gd name="T30" fmla="*/ 0 w 26"/>
                <a:gd name="T31" fmla="*/ 20 h 42"/>
                <a:gd name="T32" fmla="*/ 0 w 26"/>
                <a:gd name="T33" fmla="*/ 20 h 42"/>
                <a:gd name="T34" fmla="*/ 0 w 26"/>
                <a:gd name="T35" fmla="*/ 28 h 42"/>
                <a:gd name="T36" fmla="*/ 2 w 26"/>
                <a:gd name="T37" fmla="*/ 36 h 42"/>
                <a:gd name="T38" fmla="*/ 2 w 26"/>
                <a:gd name="T39" fmla="*/ 36 h 42"/>
                <a:gd name="T40" fmla="*/ 6 w 26"/>
                <a:gd name="T41" fmla="*/ 40 h 42"/>
                <a:gd name="T42" fmla="*/ 6 w 26"/>
                <a:gd name="T43" fmla="*/ 40 h 42"/>
                <a:gd name="T44" fmla="*/ 12 w 26"/>
                <a:gd name="T45" fmla="*/ 42 h 42"/>
                <a:gd name="T46" fmla="*/ 12 w 26"/>
                <a:gd name="T47" fmla="*/ 42 h 42"/>
                <a:gd name="T48" fmla="*/ 18 w 26"/>
                <a:gd name="T49" fmla="*/ 40 h 42"/>
                <a:gd name="T50" fmla="*/ 18 w 26"/>
                <a:gd name="T51" fmla="*/ 40 h 42"/>
                <a:gd name="T52" fmla="*/ 22 w 26"/>
                <a:gd name="T53" fmla="*/ 36 h 42"/>
                <a:gd name="T54" fmla="*/ 24 w 26"/>
                <a:gd name="T55" fmla="*/ 32 h 42"/>
                <a:gd name="T56" fmla="*/ 24 w 26"/>
                <a:gd name="T57" fmla="*/ 32 h 42"/>
                <a:gd name="T58" fmla="*/ 26 w 26"/>
                <a:gd name="T59" fmla="*/ 20 h 42"/>
                <a:gd name="T60" fmla="*/ 24 w 26"/>
                <a:gd name="T61" fmla="*/ 20 h 42"/>
                <a:gd name="T62" fmla="*/ 22 w 26"/>
                <a:gd name="T63" fmla="*/ 20 h 42"/>
                <a:gd name="T64" fmla="*/ 22 w 26"/>
                <a:gd name="T65" fmla="*/ 20 h 42"/>
                <a:gd name="T66" fmla="*/ 20 w 26"/>
                <a:gd name="T67" fmla="*/ 28 h 42"/>
                <a:gd name="T68" fmla="*/ 18 w 26"/>
                <a:gd name="T69" fmla="*/ 32 h 42"/>
                <a:gd name="T70" fmla="*/ 18 w 26"/>
                <a:gd name="T71" fmla="*/ 32 h 42"/>
                <a:gd name="T72" fmla="*/ 16 w 26"/>
                <a:gd name="T73" fmla="*/ 36 h 42"/>
                <a:gd name="T74" fmla="*/ 16 w 26"/>
                <a:gd name="T75" fmla="*/ 36 h 42"/>
                <a:gd name="T76" fmla="*/ 12 w 26"/>
                <a:gd name="T77" fmla="*/ 38 h 42"/>
                <a:gd name="T78" fmla="*/ 12 w 26"/>
                <a:gd name="T79" fmla="*/ 38 h 42"/>
                <a:gd name="T80" fmla="*/ 10 w 26"/>
                <a:gd name="T81" fmla="*/ 36 h 42"/>
                <a:gd name="T82" fmla="*/ 10 w 26"/>
                <a:gd name="T83" fmla="*/ 36 h 42"/>
                <a:gd name="T84" fmla="*/ 6 w 26"/>
                <a:gd name="T85" fmla="*/ 30 h 42"/>
                <a:gd name="T86" fmla="*/ 6 w 26"/>
                <a:gd name="T87" fmla="*/ 30 h 42"/>
                <a:gd name="T88" fmla="*/ 4 w 26"/>
                <a:gd name="T89" fmla="*/ 20 h 42"/>
                <a:gd name="T90" fmla="*/ 4 w 26"/>
                <a:gd name="T91" fmla="*/ 20 h 42"/>
                <a:gd name="T92" fmla="*/ 6 w 26"/>
                <a:gd name="T93" fmla="*/ 14 h 42"/>
                <a:gd name="T94" fmla="*/ 8 w 26"/>
                <a:gd name="T95" fmla="*/ 8 h 42"/>
                <a:gd name="T96" fmla="*/ 8 w 26"/>
                <a:gd name="T97" fmla="*/ 8 h 42"/>
                <a:gd name="T98" fmla="*/ 10 w 26"/>
                <a:gd name="T99" fmla="*/ 6 h 42"/>
                <a:gd name="T100" fmla="*/ 10 w 26"/>
                <a:gd name="T101" fmla="*/ 6 h 42"/>
                <a:gd name="T102" fmla="*/ 12 w 26"/>
                <a:gd name="T103" fmla="*/ 4 h 42"/>
                <a:gd name="T104" fmla="*/ 12 w 26"/>
                <a:gd name="T105" fmla="*/ 4 h 42"/>
                <a:gd name="T106" fmla="*/ 16 w 26"/>
                <a:gd name="T107" fmla="*/ 6 h 42"/>
                <a:gd name="T108" fmla="*/ 16 w 26"/>
                <a:gd name="T109" fmla="*/ 6 h 42"/>
                <a:gd name="T110" fmla="*/ 20 w 26"/>
                <a:gd name="T111" fmla="*/ 12 h 42"/>
                <a:gd name="T112" fmla="*/ 20 w 26"/>
                <a:gd name="T113" fmla="*/ 12 h 42"/>
                <a:gd name="T114" fmla="*/ 22 w 26"/>
                <a:gd name="T115" fmla="*/ 20 h 42"/>
                <a:gd name="T116" fmla="*/ 24 w 26"/>
                <a:gd name="T1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2">
                  <a:moveTo>
                    <a:pt x="24" y="20"/>
                  </a:moveTo>
                  <a:lnTo>
                    <a:pt x="26" y="20"/>
                  </a:lnTo>
                  <a:lnTo>
                    <a:pt x="26" y="20"/>
                  </a:lnTo>
                  <a:lnTo>
                    <a:pt x="26" y="14"/>
                  </a:lnTo>
                  <a:lnTo>
                    <a:pt x="22" y="6"/>
                  </a:lnTo>
                  <a:lnTo>
                    <a:pt x="22" y="6"/>
                  </a:lnTo>
                  <a:lnTo>
                    <a:pt x="18" y="2"/>
                  </a:lnTo>
                  <a:lnTo>
                    <a:pt x="18" y="2"/>
                  </a:lnTo>
                  <a:lnTo>
                    <a:pt x="12" y="0"/>
                  </a:lnTo>
                  <a:lnTo>
                    <a:pt x="12" y="0"/>
                  </a:lnTo>
                  <a:lnTo>
                    <a:pt x="6" y="2"/>
                  </a:lnTo>
                  <a:lnTo>
                    <a:pt x="6" y="2"/>
                  </a:lnTo>
                  <a:lnTo>
                    <a:pt x="4" y="4"/>
                  </a:lnTo>
                  <a:lnTo>
                    <a:pt x="2" y="10"/>
                  </a:lnTo>
                  <a:lnTo>
                    <a:pt x="2" y="10"/>
                  </a:lnTo>
                  <a:lnTo>
                    <a:pt x="0" y="20"/>
                  </a:lnTo>
                  <a:lnTo>
                    <a:pt x="0" y="20"/>
                  </a:lnTo>
                  <a:lnTo>
                    <a:pt x="0" y="28"/>
                  </a:lnTo>
                  <a:lnTo>
                    <a:pt x="2" y="36"/>
                  </a:lnTo>
                  <a:lnTo>
                    <a:pt x="2" y="36"/>
                  </a:lnTo>
                  <a:lnTo>
                    <a:pt x="6" y="40"/>
                  </a:lnTo>
                  <a:lnTo>
                    <a:pt x="6" y="40"/>
                  </a:lnTo>
                  <a:lnTo>
                    <a:pt x="12" y="42"/>
                  </a:lnTo>
                  <a:lnTo>
                    <a:pt x="12" y="42"/>
                  </a:lnTo>
                  <a:lnTo>
                    <a:pt x="18" y="40"/>
                  </a:lnTo>
                  <a:lnTo>
                    <a:pt x="18" y="40"/>
                  </a:lnTo>
                  <a:lnTo>
                    <a:pt x="22" y="36"/>
                  </a:lnTo>
                  <a:lnTo>
                    <a:pt x="24" y="32"/>
                  </a:lnTo>
                  <a:lnTo>
                    <a:pt x="24" y="32"/>
                  </a:lnTo>
                  <a:lnTo>
                    <a:pt x="26" y="20"/>
                  </a:lnTo>
                  <a:lnTo>
                    <a:pt x="24" y="20"/>
                  </a:lnTo>
                  <a:lnTo>
                    <a:pt x="22" y="20"/>
                  </a:lnTo>
                  <a:lnTo>
                    <a:pt x="22" y="20"/>
                  </a:lnTo>
                  <a:lnTo>
                    <a:pt x="20" y="28"/>
                  </a:lnTo>
                  <a:lnTo>
                    <a:pt x="18" y="32"/>
                  </a:lnTo>
                  <a:lnTo>
                    <a:pt x="18" y="32"/>
                  </a:lnTo>
                  <a:lnTo>
                    <a:pt x="16" y="36"/>
                  </a:lnTo>
                  <a:lnTo>
                    <a:pt x="16" y="36"/>
                  </a:lnTo>
                  <a:lnTo>
                    <a:pt x="12" y="38"/>
                  </a:lnTo>
                  <a:lnTo>
                    <a:pt x="12" y="38"/>
                  </a:lnTo>
                  <a:lnTo>
                    <a:pt x="10" y="36"/>
                  </a:lnTo>
                  <a:lnTo>
                    <a:pt x="10" y="36"/>
                  </a:lnTo>
                  <a:lnTo>
                    <a:pt x="6" y="30"/>
                  </a:lnTo>
                  <a:lnTo>
                    <a:pt x="6" y="30"/>
                  </a:lnTo>
                  <a:lnTo>
                    <a:pt x="4" y="20"/>
                  </a:lnTo>
                  <a:lnTo>
                    <a:pt x="4" y="20"/>
                  </a:lnTo>
                  <a:lnTo>
                    <a:pt x="6" y="14"/>
                  </a:lnTo>
                  <a:lnTo>
                    <a:pt x="8" y="8"/>
                  </a:lnTo>
                  <a:lnTo>
                    <a:pt x="8" y="8"/>
                  </a:lnTo>
                  <a:lnTo>
                    <a:pt x="10" y="6"/>
                  </a:lnTo>
                  <a:lnTo>
                    <a:pt x="10" y="6"/>
                  </a:lnTo>
                  <a:lnTo>
                    <a:pt x="12" y="4"/>
                  </a:lnTo>
                  <a:lnTo>
                    <a:pt x="12" y="4"/>
                  </a:lnTo>
                  <a:lnTo>
                    <a:pt x="16" y="6"/>
                  </a:lnTo>
                  <a:lnTo>
                    <a:pt x="16" y="6"/>
                  </a:lnTo>
                  <a:lnTo>
                    <a:pt x="20" y="12"/>
                  </a:lnTo>
                  <a:lnTo>
                    <a:pt x="20" y="12"/>
                  </a:lnTo>
                  <a:lnTo>
                    <a:pt x="22" y="20"/>
                  </a:lnTo>
                  <a:lnTo>
                    <a:pt x="24" y="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1">
              <a:extLst>
                <a:ext uri="{FF2B5EF4-FFF2-40B4-BE49-F238E27FC236}">
                  <a16:creationId xmlns:a16="http://schemas.microsoft.com/office/drawing/2014/main" id="{585F737E-21A8-4BD4-8379-B88B654B80EB}"/>
                </a:ext>
              </a:extLst>
            </p:cNvPr>
            <p:cNvSpPr>
              <a:spLocks/>
            </p:cNvSpPr>
            <p:nvPr/>
          </p:nvSpPr>
          <p:spPr bwMode="auto">
            <a:xfrm>
              <a:off x="6115" y="827"/>
              <a:ext cx="14" cy="26"/>
            </a:xfrm>
            <a:custGeom>
              <a:avLst/>
              <a:gdLst>
                <a:gd name="T0" fmla="*/ 14 w 14"/>
                <a:gd name="T1" fmla="*/ 12 h 26"/>
                <a:gd name="T2" fmla="*/ 14 w 14"/>
                <a:gd name="T3" fmla="*/ 12 h 26"/>
                <a:gd name="T4" fmla="*/ 12 w 14"/>
                <a:gd name="T5" fmla="*/ 4 h 26"/>
                <a:gd name="T6" fmla="*/ 10 w 14"/>
                <a:gd name="T7" fmla="*/ 2 h 26"/>
                <a:gd name="T8" fmla="*/ 8 w 14"/>
                <a:gd name="T9" fmla="*/ 0 h 26"/>
                <a:gd name="T10" fmla="*/ 8 w 14"/>
                <a:gd name="T11" fmla="*/ 0 h 26"/>
                <a:gd name="T12" fmla="*/ 4 w 14"/>
                <a:gd name="T13" fmla="*/ 2 h 26"/>
                <a:gd name="T14" fmla="*/ 2 w 14"/>
                <a:gd name="T15" fmla="*/ 4 h 26"/>
                <a:gd name="T16" fmla="*/ 0 w 14"/>
                <a:gd name="T17" fmla="*/ 12 h 26"/>
                <a:gd name="T18" fmla="*/ 0 w 14"/>
                <a:gd name="T19" fmla="*/ 12 h 26"/>
                <a:gd name="T20" fmla="*/ 2 w 14"/>
                <a:gd name="T21" fmla="*/ 22 h 26"/>
                <a:gd name="T22" fmla="*/ 4 w 14"/>
                <a:gd name="T23" fmla="*/ 24 h 26"/>
                <a:gd name="T24" fmla="*/ 8 w 14"/>
                <a:gd name="T25" fmla="*/ 26 h 26"/>
                <a:gd name="T26" fmla="*/ 8 w 14"/>
                <a:gd name="T27" fmla="*/ 26 h 26"/>
                <a:gd name="T28" fmla="*/ 10 w 14"/>
                <a:gd name="T29" fmla="*/ 24 h 26"/>
                <a:gd name="T30" fmla="*/ 12 w 14"/>
                <a:gd name="T31" fmla="*/ 22 h 26"/>
                <a:gd name="T32" fmla="*/ 14 w 14"/>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2"/>
                  </a:moveTo>
                  <a:lnTo>
                    <a:pt x="14" y="12"/>
                  </a:lnTo>
                  <a:lnTo>
                    <a:pt x="12" y="4"/>
                  </a:lnTo>
                  <a:lnTo>
                    <a:pt x="10" y="2"/>
                  </a:lnTo>
                  <a:lnTo>
                    <a:pt x="8" y="0"/>
                  </a:lnTo>
                  <a:lnTo>
                    <a:pt x="8" y="0"/>
                  </a:lnTo>
                  <a:lnTo>
                    <a:pt x="4" y="2"/>
                  </a:lnTo>
                  <a:lnTo>
                    <a:pt x="2" y="4"/>
                  </a:lnTo>
                  <a:lnTo>
                    <a:pt x="0" y="12"/>
                  </a:lnTo>
                  <a:lnTo>
                    <a:pt x="0" y="12"/>
                  </a:lnTo>
                  <a:lnTo>
                    <a:pt x="2" y="22"/>
                  </a:lnTo>
                  <a:lnTo>
                    <a:pt x="4" y="24"/>
                  </a:lnTo>
                  <a:lnTo>
                    <a:pt x="8" y="26"/>
                  </a:lnTo>
                  <a:lnTo>
                    <a:pt x="8" y="26"/>
                  </a:lnTo>
                  <a:lnTo>
                    <a:pt x="10" y="24"/>
                  </a:lnTo>
                  <a:lnTo>
                    <a:pt x="12" y="22"/>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82">
              <a:extLst>
                <a:ext uri="{FF2B5EF4-FFF2-40B4-BE49-F238E27FC236}">
                  <a16:creationId xmlns:a16="http://schemas.microsoft.com/office/drawing/2014/main" id="{DEE70F90-DD5A-4125-ACFD-89CD8B0D3AF4}"/>
                </a:ext>
              </a:extLst>
            </p:cNvPr>
            <p:cNvSpPr>
              <a:spLocks/>
            </p:cNvSpPr>
            <p:nvPr/>
          </p:nvSpPr>
          <p:spPr bwMode="auto">
            <a:xfrm>
              <a:off x="6115" y="827"/>
              <a:ext cx="14" cy="26"/>
            </a:xfrm>
            <a:custGeom>
              <a:avLst/>
              <a:gdLst>
                <a:gd name="T0" fmla="*/ 14 w 14"/>
                <a:gd name="T1" fmla="*/ 12 h 26"/>
                <a:gd name="T2" fmla="*/ 14 w 14"/>
                <a:gd name="T3" fmla="*/ 12 h 26"/>
                <a:gd name="T4" fmla="*/ 12 w 14"/>
                <a:gd name="T5" fmla="*/ 4 h 26"/>
                <a:gd name="T6" fmla="*/ 10 w 14"/>
                <a:gd name="T7" fmla="*/ 2 h 26"/>
                <a:gd name="T8" fmla="*/ 8 w 14"/>
                <a:gd name="T9" fmla="*/ 0 h 26"/>
                <a:gd name="T10" fmla="*/ 8 w 14"/>
                <a:gd name="T11" fmla="*/ 0 h 26"/>
                <a:gd name="T12" fmla="*/ 4 w 14"/>
                <a:gd name="T13" fmla="*/ 2 h 26"/>
                <a:gd name="T14" fmla="*/ 2 w 14"/>
                <a:gd name="T15" fmla="*/ 4 h 26"/>
                <a:gd name="T16" fmla="*/ 0 w 14"/>
                <a:gd name="T17" fmla="*/ 12 h 26"/>
                <a:gd name="T18" fmla="*/ 0 w 14"/>
                <a:gd name="T19" fmla="*/ 12 h 26"/>
                <a:gd name="T20" fmla="*/ 2 w 14"/>
                <a:gd name="T21" fmla="*/ 22 h 26"/>
                <a:gd name="T22" fmla="*/ 4 w 14"/>
                <a:gd name="T23" fmla="*/ 24 h 26"/>
                <a:gd name="T24" fmla="*/ 8 w 14"/>
                <a:gd name="T25" fmla="*/ 26 h 26"/>
                <a:gd name="T26" fmla="*/ 8 w 14"/>
                <a:gd name="T27" fmla="*/ 26 h 26"/>
                <a:gd name="T28" fmla="*/ 10 w 14"/>
                <a:gd name="T29" fmla="*/ 24 h 26"/>
                <a:gd name="T30" fmla="*/ 12 w 14"/>
                <a:gd name="T31" fmla="*/ 22 h 26"/>
                <a:gd name="T32" fmla="*/ 14 w 14"/>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2"/>
                  </a:moveTo>
                  <a:lnTo>
                    <a:pt x="14" y="12"/>
                  </a:lnTo>
                  <a:lnTo>
                    <a:pt x="12" y="4"/>
                  </a:lnTo>
                  <a:lnTo>
                    <a:pt x="10" y="2"/>
                  </a:lnTo>
                  <a:lnTo>
                    <a:pt x="8" y="0"/>
                  </a:lnTo>
                  <a:lnTo>
                    <a:pt x="8" y="0"/>
                  </a:lnTo>
                  <a:lnTo>
                    <a:pt x="4" y="2"/>
                  </a:lnTo>
                  <a:lnTo>
                    <a:pt x="2" y="4"/>
                  </a:lnTo>
                  <a:lnTo>
                    <a:pt x="0" y="12"/>
                  </a:lnTo>
                  <a:lnTo>
                    <a:pt x="0" y="12"/>
                  </a:lnTo>
                  <a:lnTo>
                    <a:pt x="2" y="22"/>
                  </a:lnTo>
                  <a:lnTo>
                    <a:pt x="4" y="24"/>
                  </a:lnTo>
                  <a:lnTo>
                    <a:pt x="8" y="26"/>
                  </a:lnTo>
                  <a:lnTo>
                    <a:pt x="8" y="26"/>
                  </a:lnTo>
                  <a:lnTo>
                    <a:pt x="10" y="24"/>
                  </a:lnTo>
                  <a:lnTo>
                    <a:pt x="12" y="22"/>
                  </a:lnTo>
                  <a:lnTo>
                    <a:pt x="1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3">
              <a:extLst>
                <a:ext uri="{FF2B5EF4-FFF2-40B4-BE49-F238E27FC236}">
                  <a16:creationId xmlns:a16="http://schemas.microsoft.com/office/drawing/2014/main" id="{F9FBEFC4-F507-4F2E-BD1F-3D59C7FDA7CA}"/>
                </a:ext>
              </a:extLst>
            </p:cNvPr>
            <p:cNvSpPr>
              <a:spLocks/>
            </p:cNvSpPr>
            <p:nvPr/>
          </p:nvSpPr>
          <p:spPr bwMode="auto">
            <a:xfrm>
              <a:off x="6019" y="819"/>
              <a:ext cx="26" cy="42"/>
            </a:xfrm>
            <a:custGeom>
              <a:avLst/>
              <a:gdLst>
                <a:gd name="T0" fmla="*/ 24 w 26"/>
                <a:gd name="T1" fmla="*/ 20 h 42"/>
                <a:gd name="T2" fmla="*/ 26 w 26"/>
                <a:gd name="T3" fmla="*/ 20 h 42"/>
                <a:gd name="T4" fmla="*/ 26 w 26"/>
                <a:gd name="T5" fmla="*/ 20 h 42"/>
                <a:gd name="T6" fmla="*/ 26 w 26"/>
                <a:gd name="T7" fmla="*/ 14 h 42"/>
                <a:gd name="T8" fmla="*/ 24 w 26"/>
                <a:gd name="T9" fmla="*/ 6 h 42"/>
                <a:gd name="T10" fmla="*/ 24 w 26"/>
                <a:gd name="T11" fmla="*/ 6 h 42"/>
                <a:gd name="T12" fmla="*/ 18 w 26"/>
                <a:gd name="T13" fmla="*/ 2 h 42"/>
                <a:gd name="T14" fmla="*/ 18 w 26"/>
                <a:gd name="T15" fmla="*/ 2 h 42"/>
                <a:gd name="T16" fmla="*/ 14 w 26"/>
                <a:gd name="T17" fmla="*/ 0 h 42"/>
                <a:gd name="T18" fmla="*/ 14 w 26"/>
                <a:gd name="T19" fmla="*/ 0 h 42"/>
                <a:gd name="T20" fmla="*/ 8 w 26"/>
                <a:gd name="T21" fmla="*/ 2 h 42"/>
                <a:gd name="T22" fmla="*/ 8 w 26"/>
                <a:gd name="T23" fmla="*/ 2 h 42"/>
                <a:gd name="T24" fmla="*/ 4 w 26"/>
                <a:gd name="T25" fmla="*/ 4 h 42"/>
                <a:gd name="T26" fmla="*/ 2 w 26"/>
                <a:gd name="T27" fmla="*/ 10 h 42"/>
                <a:gd name="T28" fmla="*/ 2 w 26"/>
                <a:gd name="T29" fmla="*/ 10 h 42"/>
                <a:gd name="T30" fmla="*/ 0 w 26"/>
                <a:gd name="T31" fmla="*/ 20 h 42"/>
                <a:gd name="T32" fmla="*/ 0 w 26"/>
                <a:gd name="T33" fmla="*/ 20 h 42"/>
                <a:gd name="T34" fmla="*/ 0 w 26"/>
                <a:gd name="T35" fmla="*/ 28 h 42"/>
                <a:gd name="T36" fmla="*/ 2 w 26"/>
                <a:gd name="T37" fmla="*/ 36 h 42"/>
                <a:gd name="T38" fmla="*/ 2 w 26"/>
                <a:gd name="T39" fmla="*/ 36 h 42"/>
                <a:gd name="T40" fmla="*/ 8 w 26"/>
                <a:gd name="T41" fmla="*/ 40 h 42"/>
                <a:gd name="T42" fmla="*/ 8 w 26"/>
                <a:gd name="T43" fmla="*/ 40 h 42"/>
                <a:gd name="T44" fmla="*/ 14 w 26"/>
                <a:gd name="T45" fmla="*/ 42 h 42"/>
                <a:gd name="T46" fmla="*/ 14 w 26"/>
                <a:gd name="T47" fmla="*/ 42 h 42"/>
                <a:gd name="T48" fmla="*/ 18 w 26"/>
                <a:gd name="T49" fmla="*/ 40 h 42"/>
                <a:gd name="T50" fmla="*/ 18 w 26"/>
                <a:gd name="T51" fmla="*/ 40 h 42"/>
                <a:gd name="T52" fmla="*/ 22 w 26"/>
                <a:gd name="T53" fmla="*/ 36 h 42"/>
                <a:gd name="T54" fmla="*/ 24 w 26"/>
                <a:gd name="T55" fmla="*/ 32 h 42"/>
                <a:gd name="T56" fmla="*/ 24 w 26"/>
                <a:gd name="T57" fmla="*/ 32 h 42"/>
                <a:gd name="T58" fmla="*/ 26 w 26"/>
                <a:gd name="T59" fmla="*/ 20 h 42"/>
                <a:gd name="T60" fmla="*/ 24 w 26"/>
                <a:gd name="T61" fmla="*/ 20 h 42"/>
                <a:gd name="T62" fmla="*/ 22 w 26"/>
                <a:gd name="T63" fmla="*/ 20 h 42"/>
                <a:gd name="T64" fmla="*/ 22 w 26"/>
                <a:gd name="T65" fmla="*/ 20 h 42"/>
                <a:gd name="T66" fmla="*/ 20 w 26"/>
                <a:gd name="T67" fmla="*/ 28 h 42"/>
                <a:gd name="T68" fmla="*/ 18 w 26"/>
                <a:gd name="T69" fmla="*/ 32 h 42"/>
                <a:gd name="T70" fmla="*/ 18 w 26"/>
                <a:gd name="T71" fmla="*/ 32 h 42"/>
                <a:gd name="T72" fmla="*/ 16 w 26"/>
                <a:gd name="T73" fmla="*/ 36 h 42"/>
                <a:gd name="T74" fmla="*/ 16 w 26"/>
                <a:gd name="T75" fmla="*/ 36 h 42"/>
                <a:gd name="T76" fmla="*/ 14 w 26"/>
                <a:gd name="T77" fmla="*/ 38 h 42"/>
                <a:gd name="T78" fmla="*/ 14 w 26"/>
                <a:gd name="T79" fmla="*/ 38 h 42"/>
                <a:gd name="T80" fmla="*/ 10 w 26"/>
                <a:gd name="T81" fmla="*/ 36 h 42"/>
                <a:gd name="T82" fmla="*/ 10 w 26"/>
                <a:gd name="T83" fmla="*/ 36 h 42"/>
                <a:gd name="T84" fmla="*/ 6 w 26"/>
                <a:gd name="T85" fmla="*/ 30 h 42"/>
                <a:gd name="T86" fmla="*/ 6 w 26"/>
                <a:gd name="T87" fmla="*/ 30 h 42"/>
                <a:gd name="T88" fmla="*/ 4 w 26"/>
                <a:gd name="T89" fmla="*/ 20 h 42"/>
                <a:gd name="T90" fmla="*/ 4 w 26"/>
                <a:gd name="T91" fmla="*/ 20 h 42"/>
                <a:gd name="T92" fmla="*/ 6 w 26"/>
                <a:gd name="T93" fmla="*/ 14 h 42"/>
                <a:gd name="T94" fmla="*/ 8 w 26"/>
                <a:gd name="T95" fmla="*/ 8 h 42"/>
                <a:gd name="T96" fmla="*/ 8 w 26"/>
                <a:gd name="T97" fmla="*/ 8 h 42"/>
                <a:gd name="T98" fmla="*/ 10 w 26"/>
                <a:gd name="T99" fmla="*/ 6 h 42"/>
                <a:gd name="T100" fmla="*/ 10 w 26"/>
                <a:gd name="T101" fmla="*/ 6 h 42"/>
                <a:gd name="T102" fmla="*/ 14 w 26"/>
                <a:gd name="T103" fmla="*/ 4 h 42"/>
                <a:gd name="T104" fmla="*/ 14 w 26"/>
                <a:gd name="T105" fmla="*/ 4 h 42"/>
                <a:gd name="T106" fmla="*/ 16 w 26"/>
                <a:gd name="T107" fmla="*/ 6 h 42"/>
                <a:gd name="T108" fmla="*/ 16 w 26"/>
                <a:gd name="T109" fmla="*/ 6 h 42"/>
                <a:gd name="T110" fmla="*/ 20 w 26"/>
                <a:gd name="T111" fmla="*/ 12 h 42"/>
                <a:gd name="T112" fmla="*/ 20 w 26"/>
                <a:gd name="T113" fmla="*/ 12 h 42"/>
                <a:gd name="T114" fmla="*/ 22 w 26"/>
                <a:gd name="T115" fmla="*/ 20 h 42"/>
                <a:gd name="T116" fmla="*/ 24 w 26"/>
                <a:gd name="T1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2">
                  <a:moveTo>
                    <a:pt x="24" y="20"/>
                  </a:moveTo>
                  <a:lnTo>
                    <a:pt x="26" y="20"/>
                  </a:lnTo>
                  <a:lnTo>
                    <a:pt x="26" y="20"/>
                  </a:lnTo>
                  <a:lnTo>
                    <a:pt x="26" y="14"/>
                  </a:lnTo>
                  <a:lnTo>
                    <a:pt x="24" y="6"/>
                  </a:lnTo>
                  <a:lnTo>
                    <a:pt x="24" y="6"/>
                  </a:lnTo>
                  <a:lnTo>
                    <a:pt x="18" y="2"/>
                  </a:lnTo>
                  <a:lnTo>
                    <a:pt x="18" y="2"/>
                  </a:lnTo>
                  <a:lnTo>
                    <a:pt x="14" y="0"/>
                  </a:lnTo>
                  <a:lnTo>
                    <a:pt x="14" y="0"/>
                  </a:lnTo>
                  <a:lnTo>
                    <a:pt x="8" y="2"/>
                  </a:lnTo>
                  <a:lnTo>
                    <a:pt x="8" y="2"/>
                  </a:lnTo>
                  <a:lnTo>
                    <a:pt x="4" y="4"/>
                  </a:lnTo>
                  <a:lnTo>
                    <a:pt x="2" y="10"/>
                  </a:lnTo>
                  <a:lnTo>
                    <a:pt x="2" y="10"/>
                  </a:lnTo>
                  <a:lnTo>
                    <a:pt x="0" y="20"/>
                  </a:lnTo>
                  <a:lnTo>
                    <a:pt x="0" y="20"/>
                  </a:lnTo>
                  <a:lnTo>
                    <a:pt x="0" y="28"/>
                  </a:lnTo>
                  <a:lnTo>
                    <a:pt x="2" y="36"/>
                  </a:lnTo>
                  <a:lnTo>
                    <a:pt x="2" y="36"/>
                  </a:lnTo>
                  <a:lnTo>
                    <a:pt x="8" y="40"/>
                  </a:lnTo>
                  <a:lnTo>
                    <a:pt x="8" y="40"/>
                  </a:lnTo>
                  <a:lnTo>
                    <a:pt x="14" y="42"/>
                  </a:lnTo>
                  <a:lnTo>
                    <a:pt x="14" y="42"/>
                  </a:lnTo>
                  <a:lnTo>
                    <a:pt x="18" y="40"/>
                  </a:lnTo>
                  <a:lnTo>
                    <a:pt x="18" y="40"/>
                  </a:lnTo>
                  <a:lnTo>
                    <a:pt x="22" y="36"/>
                  </a:lnTo>
                  <a:lnTo>
                    <a:pt x="24" y="32"/>
                  </a:lnTo>
                  <a:lnTo>
                    <a:pt x="24" y="32"/>
                  </a:lnTo>
                  <a:lnTo>
                    <a:pt x="26" y="20"/>
                  </a:lnTo>
                  <a:lnTo>
                    <a:pt x="24" y="20"/>
                  </a:lnTo>
                  <a:lnTo>
                    <a:pt x="22" y="20"/>
                  </a:lnTo>
                  <a:lnTo>
                    <a:pt x="22" y="20"/>
                  </a:lnTo>
                  <a:lnTo>
                    <a:pt x="20" y="28"/>
                  </a:lnTo>
                  <a:lnTo>
                    <a:pt x="18" y="32"/>
                  </a:lnTo>
                  <a:lnTo>
                    <a:pt x="18" y="32"/>
                  </a:lnTo>
                  <a:lnTo>
                    <a:pt x="16" y="36"/>
                  </a:lnTo>
                  <a:lnTo>
                    <a:pt x="16" y="36"/>
                  </a:lnTo>
                  <a:lnTo>
                    <a:pt x="14" y="38"/>
                  </a:lnTo>
                  <a:lnTo>
                    <a:pt x="14" y="38"/>
                  </a:lnTo>
                  <a:lnTo>
                    <a:pt x="10" y="36"/>
                  </a:lnTo>
                  <a:lnTo>
                    <a:pt x="10" y="36"/>
                  </a:lnTo>
                  <a:lnTo>
                    <a:pt x="6" y="30"/>
                  </a:lnTo>
                  <a:lnTo>
                    <a:pt x="6" y="30"/>
                  </a:lnTo>
                  <a:lnTo>
                    <a:pt x="4" y="20"/>
                  </a:lnTo>
                  <a:lnTo>
                    <a:pt x="4" y="20"/>
                  </a:lnTo>
                  <a:lnTo>
                    <a:pt x="6" y="14"/>
                  </a:lnTo>
                  <a:lnTo>
                    <a:pt x="8" y="8"/>
                  </a:lnTo>
                  <a:lnTo>
                    <a:pt x="8" y="8"/>
                  </a:lnTo>
                  <a:lnTo>
                    <a:pt x="10" y="6"/>
                  </a:lnTo>
                  <a:lnTo>
                    <a:pt x="10" y="6"/>
                  </a:lnTo>
                  <a:lnTo>
                    <a:pt x="14" y="4"/>
                  </a:lnTo>
                  <a:lnTo>
                    <a:pt x="14" y="4"/>
                  </a:lnTo>
                  <a:lnTo>
                    <a:pt x="16" y="6"/>
                  </a:lnTo>
                  <a:lnTo>
                    <a:pt x="16" y="6"/>
                  </a:lnTo>
                  <a:lnTo>
                    <a:pt x="20" y="12"/>
                  </a:lnTo>
                  <a:lnTo>
                    <a:pt x="20" y="12"/>
                  </a:lnTo>
                  <a:lnTo>
                    <a:pt x="22" y="20"/>
                  </a:lnTo>
                  <a:lnTo>
                    <a:pt x="24" y="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84">
              <a:extLst>
                <a:ext uri="{FF2B5EF4-FFF2-40B4-BE49-F238E27FC236}">
                  <a16:creationId xmlns:a16="http://schemas.microsoft.com/office/drawing/2014/main" id="{78BE423D-5890-4838-A9DC-8ECD0E6F4F50}"/>
                </a:ext>
              </a:extLst>
            </p:cNvPr>
            <p:cNvSpPr>
              <a:spLocks/>
            </p:cNvSpPr>
            <p:nvPr/>
          </p:nvSpPr>
          <p:spPr bwMode="auto">
            <a:xfrm>
              <a:off x="6027" y="827"/>
              <a:ext cx="12" cy="26"/>
            </a:xfrm>
            <a:custGeom>
              <a:avLst/>
              <a:gdLst>
                <a:gd name="T0" fmla="*/ 12 w 12"/>
                <a:gd name="T1" fmla="*/ 12 h 26"/>
                <a:gd name="T2" fmla="*/ 12 w 12"/>
                <a:gd name="T3" fmla="*/ 12 h 26"/>
                <a:gd name="T4" fmla="*/ 10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2 h 26"/>
                <a:gd name="T18" fmla="*/ 0 w 12"/>
                <a:gd name="T19" fmla="*/ 12 h 26"/>
                <a:gd name="T20" fmla="*/ 2 w 12"/>
                <a:gd name="T21" fmla="*/ 22 h 26"/>
                <a:gd name="T22" fmla="*/ 4 w 12"/>
                <a:gd name="T23" fmla="*/ 24 h 26"/>
                <a:gd name="T24" fmla="*/ 6 w 12"/>
                <a:gd name="T25" fmla="*/ 26 h 26"/>
                <a:gd name="T26" fmla="*/ 6 w 12"/>
                <a:gd name="T27" fmla="*/ 26 h 26"/>
                <a:gd name="T28" fmla="*/ 8 w 12"/>
                <a:gd name="T29" fmla="*/ 24 h 26"/>
                <a:gd name="T30" fmla="*/ 10 w 12"/>
                <a:gd name="T31" fmla="*/ 22 h 26"/>
                <a:gd name="T32" fmla="*/ 12 w 12"/>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2"/>
                  </a:moveTo>
                  <a:lnTo>
                    <a:pt x="12" y="12"/>
                  </a:lnTo>
                  <a:lnTo>
                    <a:pt x="10" y="4"/>
                  </a:lnTo>
                  <a:lnTo>
                    <a:pt x="8" y="2"/>
                  </a:lnTo>
                  <a:lnTo>
                    <a:pt x="6" y="0"/>
                  </a:lnTo>
                  <a:lnTo>
                    <a:pt x="6" y="0"/>
                  </a:lnTo>
                  <a:lnTo>
                    <a:pt x="4" y="2"/>
                  </a:lnTo>
                  <a:lnTo>
                    <a:pt x="2" y="4"/>
                  </a:lnTo>
                  <a:lnTo>
                    <a:pt x="0" y="12"/>
                  </a:lnTo>
                  <a:lnTo>
                    <a:pt x="0" y="12"/>
                  </a:lnTo>
                  <a:lnTo>
                    <a:pt x="2" y="22"/>
                  </a:lnTo>
                  <a:lnTo>
                    <a:pt x="4" y="24"/>
                  </a:lnTo>
                  <a:lnTo>
                    <a:pt x="6" y="26"/>
                  </a:lnTo>
                  <a:lnTo>
                    <a:pt x="6" y="26"/>
                  </a:lnTo>
                  <a:lnTo>
                    <a:pt x="8" y="24"/>
                  </a:lnTo>
                  <a:lnTo>
                    <a:pt x="10" y="2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85">
              <a:extLst>
                <a:ext uri="{FF2B5EF4-FFF2-40B4-BE49-F238E27FC236}">
                  <a16:creationId xmlns:a16="http://schemas.microsoft.com/office/drawing/2014/main" id="{E8076F4E-77D0-43DC-8FCB-50C3DCB43D1D}"/>
                </a:ext>
              </a:extLst>
            </p:cNvPr>
            <p:cNvSpPr>
              <a:spLocks/>
            </p:cNvSpPr>
            <p:nvPr/>
          </p:nvSpPr>
          <p:spPr bwMode="auto">
            <a:xfrm>
              <a:off x="6027" y="827"/>
              <a:ext cx="12" cy="26"/>
            </a:xfrm>
            <a:custGeom>
              <a:avLst/>
              <a:gdLst>
                <a:gd name="T0" fmla="*/ 12 w 12"/>
                <a:gd name="T1" fmla="*/ 12 h 26"/>
                <a:gd name="T2" fmla="*/ 12 w 12"/>
                <a:gd name="T3" fmla="*/ 12 h 26"/>
                <a:gd name="T4" fmla="*/ 10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2 h 26"/>
                <a:gd name="T18" fmla="*/ 0 w 12"/>
                <a:gd name="T19" fmla="*/ 12 h 26"/>
                <a:gd name="T20" fmla="*/ 2 w 12"/>
                <a:gd name="T21" fmla="*/ 22 h 26"/>
                <a:gd name="T22" fmla="*/ 4 w 12"/>
                <a:gd name="T23" fmla="*/ 24 h 26"/>
                <a:gd name="T24" fmla="*/ 6 w 12"/>
                <a:gd name="T25" fmla="*/ 26 h 26"/>
                <a:gd name="T26" fmla="*/ 6 w 12"/>
                <a:gd name="T27" fmla="*/ 26 h 26"/>
                <a:gd name="T28" fmla="*/ 8 w 12"/>
                <a:gd name="T29" fmla="*/ 24 h 26"/>
                <a:gd name="T30" fmla="*/ 10 w 12"/>
                <a:gd name="T31" fmla="*/ 22 h 26"/>
                <a:gd name="T32" fmla="*/ 12 w 12"/>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2"/>
                  </a:moveTo>
                  <a:lnTo>
                    <a:pt x="12" y="12"/>
                  </a:lnTo>
                  <a:lnTo>
                    <a:pt x="10" y="4"/>
                  </a:lnTo>
                  <a:lnTo>
                    <a:pt x="8" y="2"/>
                  </a:lnTo>
                  <a:lnTo>
                    <a:pt x="6" y="0"/>
                  </a:lnTo>
                  <a:lnTo>
                    <a:pt x="6" y="0"/>
                  </a:lnTo>
                  <a:lnTo>
                    <a:pt x="4" y="2"/>
                  </a:lnTo>
                  <a:lnTo>
                    <a:pt x="2" y="4"/>
                  </a:lnTo>
                  <a:lnTo>
                    <a:pt x="0" y="12"/>
                  </a:lnTo>
                  <a:lnTo>
                    <a:pt x="0" y="12"/>
                  </a:lnTo>
                  <a:lnTo>
                    <a:pt x="2" y="22"/>
                  </a:lnTo>
                  <a:lnTo>
                    <a:pt x="4" y="24"/>
                  </a:lnTo>
                  <a:lnTo>
                    <a:pt x="6" y="26"/>
                  </a:lnTo>
                  <a:lnTo>
                    <a:pt x="6" y="26"/>
                  </a:lnTo>
                  <a:lnTo>
                    <a:pt x="8" y="24"/>
                  </a:lnTo>
                  <a:lnTo>
                    <a:pt x="10" y="22"/>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86">
              <a:extLst>
                <a:ext uri="{FF2B5EF4-FFF2-40B4-BE49-F238E27FC236}">
                  <a16:creationId xmlns:a16="http://schemas.microsoft.com/office/drawing/2014/main" id="{CC4C215C-F37A-48B7-AE4C-6CD9BB31E0A9}"/>
                </a:ext>
              </a:extLst>
            </p:cNvPr>
            <p:cNvSpPr>
              <a:spLocks/>
            </p:cNvSpPr>
            <p:nvPr/>
          </p:nvSpPr>
          <p:spPr bwMode="auto">
            <a:xfrm>
              <a:off x="6021" y="793"/>
              <a:ext cx="124" cy="176"/>
            </a:xfrm>
            <a:custGeom>
              <a:avLst/>
              <a:gdLst>
                <a:gd name="T0" fmla="*/ 70 w 124"/>
                <a:gd name="T1" fmla="*/ 176 h 176"/>
                <a:gd name="T2" fmla="*/ 34 w 124"/>
                <a:gd name="T3" fmla="*/ 170 h 176"/>
                <a:gd name="T4" fmla="*/ 18 w 124"/>
                <a:gd name="T5" fmla="*/ 164 h 176"/>
                <a:gd name="T6" fmla="*/ 16 w 124"/>
                <a:gd name="T7" fmla="*/ 160 h 176"/>
                <a:gd name="T8" fmla="*/ 18 w 124"/>
                <a:gd name="T9" fmla="*/ 160 h 176"/>
                <a:gd name="T10" fmla="*/ 20 w 124"/>
                <a:gd name="T11" fmla="*/ 158 h 176"/>
                <a:gd name="T12" fmla="*/ 34 w 124"/>
                <a:gd name="T13" fmla="*/ 158 h 176"/>
                <a:gd name="T14" fmla="*/ 60 w 124"/>
                <a:gd name="T15" fmla="*/ 144 h 176"/>
                <a:gd name="T16" fmla="*/ 68 w 124"/>
                <a:gd name="T17" fmla="*/ 138 h 176"/>
                <a:gd name="T18" fmla="*/ 40 w 124"/>
                <a:gd name="T19" fmla="*/ 140 h 176"/>
                <a:gd name="T20" fmla="*/ 18 w 124"/>
                <a:gd name="T21" fmla="*/ 132 h 176"/>
                <a:gd name="T22" fmla="*/ 6 w 124"/>
                <a:gd name="T23" fmla="*/ 122 h 176"/>
                <a:gd name="T24" fmla="*/ 0 w 124"/>
                <a:gd name="T25" fmla="*/ 118 h 176"/>
                <a:gd name="T26" fmla="*/ 0 w 124"/>
                <a:gd name="T27" fmla="*/ 114 h 176"/>
                <a:gd name="T28" fmla="*/ 2 w 124"/>
                <a:gd name="T29" fmla="*/ 114 h 176"/>
                <a:gd name="T30" fmla="*/ 18 w 124"/>
                <a:gd name="T31" fmla="*/ 110 h 176"/>
                <a:gd name="T32" fmla="*/ 28 w 124"/>
                <a:gd name="T33" fmla="*/ 100 h 176"/>
                <a:gd name="T34" fmla="*/ 44 w 124"/>
                <a:gd name="T35" fmla="*/ 68 h 176"/>
                <a:gd name="T36" fmla="*/ 50 w 124"/>
                <a:gd name="T37" fmla="*/ 36 h 176"/>
                <a:gd name="T38" fmla="*/ 50 w 124"/>
                <a:gd name="T39" fmla="*/ 20 h 176"/>
                <a:gd name="T40" fmla="*/ 52 w 124"/>
                <a:gd name="T41" fmla="*/ 18 h 176"/>
                <a:gd name="T42" fmla="*/ 94 w 124"/>
                <a:gd name="T43" fmla="*/ 8 h 176"/>
                <a:gd name="T44" fmla="*/ 120 w 124"/>
                <a:gd name="T45" fmla="*/ 0 h 176"/>
                <a:gd name="T46" fmla="*/ 124 w 124"/>
                <a:gd name="T47" fmla="*/ 2 h 176"/>
                <a:gd name="T48" fmla="*/ 124 w 124"/>
                <a:gd name="T49" fmla="*/ 4 h 176"/>
                <a:gd name="T50" fmla="*/ 122 w 124"/>
                <a:gd name="T51" fmla="*/ 4 h 176"/>
                <a:gd name="T52" fmla="*/ 56 w 124"/>
                <a:gd name="T53" fmla="*/ 22 h 176"/>
                <a:gd name="T54" fmla="*/ 54 w 124"/>
                <a:gd name="T55" fmla="*/ 42 h 176"/>
                <a:gd name="T56" fmla="*/ 46 w 124"/>
                <a:gd name="T57" fmla="*/ 74 h 176"/>
                <a:gd name="T58" fmla="*/ 32 w 124"/>
                <a:gd name="T59" fmla="*/ 102 h 176"/>
                <a:gd name="T60" fmla="*/ 22 w 124"/>
                <a:gd name="T61" fmla="*/ 114 h 176"/>
                <a:gd name="T62" fmla="*/ 8 w 124"/>
                <a:gd name="T63" fmla="*/ 118 h 176"/>
                <a:gd name="T64" fmla="*/ 16 w 124"/>
                <a:gd name="T65" fmla="*/ 126 h 176"/>
                <a:gd name="T66" fmla="*/ 30 w 124"/>
                <a:gd name="T67" fmla="*/ 132 h 176"/>
                <a:gd name="T68" fmla="*/ 50 w 124"/>
                <a:gd name="T69" fmla="*/ 134 h 176"/>
                <a:gd name="T70" fmla="*/ 76 w 124"/>
                <a:gd name="T71" fmla="*/ 130 h 176"/>
                <a:gd name="T72" fmla="*/ 80 w 124"/>
                <a:gd name="T73" fmla="*/ 130 h 176"/>
                <a:gd name="T74" fmla="*/ 80 w 124"/>
                <a:gd name="T75" fmla="*/ 134 h 176"/>
                <a:gd name="T76" fmla="*/ 76 w 124"/>
                <a:gd name="T77" fmla="*/ 138 h 176"/>
                <a:gd name="T78" fmla="*/ 52 w 124"/>
                <a:gd name="T79" fmla="*/ 158 h 176"/>
                <a:gd name="T80" fmla="*/ 34 w 124"/>
                <a:gd name="T81" fmla="*/ 164 h 176"/>
                <a:gd name="T82" fmla="*/ 52 w 124"/>
                <a:gd name="T83" fmla="*/ 168 h 176"/>
                <a:gd name="T84" fmla="*/ 74 w 124"/>
                <a:gd name="T85" fmla="*/ 170 h 176"/>
                <a:gd name="T86" fmla="*/ 98 w 124"/>
                <a:gd name="T87" fmla="*/ 164 h 176"/>
                <a:gd name="T88" fmla="*/ 118 w 124"/>
                <a:gd name="T89" fmla="*/ 150 h 176"/>
                <a:gd name="T90" fmla="*/ 118 w 124"/>
                <a:gd name="T91" fmla="*/ 150 h 176"/>
                <a:gd name="T92" fmla="*/ 120 w 124"/>
                <a:gd name="T93" fmla="*/ 150 h 176"/>
                <a:gd name="T94" fmla="*/ 122 w 124"/>
                <a:gd name="T95" fmla="*/ 154 h 176"/>
                <a:gd name="T96" fmla="*/ 110 w 124"/>
                <a:gd name="T97" fmla="*/ 164 h 176"/>
                <a:gd name="T98" fmla="*/ 84 w 124"/>
                <a:gd name="T99" fmla="*/ 174 h 176"/>
                <a:gd name="T100" fmla="*/ 70 w 124"/>
                <a:gd name="T10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 h="176">
                  <a:moveTo>
                    <a:pt x="70" y="176"/>
                  </a:moveTo>
                  <a:lnTo>
                    <a:pt x="70" y="176"/>
                  </a:lnTo>
                  <a:lnTo>
                    <a:pt x="52" y="174"/>
                  </a:lnTo>
                  <a:lnTo>
                    <a:pt x="34" y="170"/>
                  </a:lnTo>
                  <a:lnTo>
                    <a:pt x="18" y="164"/>
                  </a:lnTo>
                  <a:lnTo>
                    <a:pt x="18" y="164"/>
                  </a:lnTo>
                  <a:lnTo>
                    <a:pt x="16" y="162"/>
                  </a:lnTo>
                  <a:lnTo>
                    <a:pt x="16" y="160"/>
                  </a:lnTo>
                  <a:lnTo>
                    <a:pt x="16" y="160"/>
                  </a:lnTo>
                  <a:lnTo>
                    <a:pt x="18" y="160"/>
                  </a:lnTo>
                  <a:lnTo>
                    <a:pt x="20" y="158"/>
                  </a:lnTo>
                  <a:lnTo>
                    <a:pt x="20" y="158"/>
                  </a:lnTo>
                  <a:lnTo>
                    <a:pt x="28" y="160"/>
                  </a:lnTo>
                  <a:lnTo>
                    <a:pt x="34" y="158"/>
                  </a:lnTo>
                  <a:lnTo>
                    <a:pt x="48" y="152"/>
                  </a:lnTo>
                  <a:lnTo>
                    <a:pt x="60" y="144"/>
                  </a:lnTo>
                  <a:lnTo>
                    <a:pt x="68" y="138"/>
                  </a:lnTo>
                  <a:lnTo>
                    <a:pt x="68" y="138"/>
                  </a:lnTo>
                  <a:lnTo>
                    <a:pt x="52" y="140"/>
                  </a:lnTo>
                  <a:lnTo>
                    <a:pt x="40" y="140"/>
                  </a:lnTo>
                  <a:lnTo>
                    <a:pt x="28" y="136"/>
                  </a:lnTo>
                  <a:lnTo>
                    <a:pt x="18" y="132"/>
                  </a:lnTo>
                  <a:lnTo>
                    <a:pt x="10" y="128"/>
                  </a:lnTo>
                  <a:lnTo>
                    <a:pt x="6" y="122"/>
                  </a:lnTo>
                  <a:lnTo>
                    <a:pt x="0" y="118"/>
                  </a:lnTo>
                  <a:lnTo>
                    <a:pt x="0" y="118"/>
                  </a:lnTo>
                  <a:lnTo>
                    <a:pt x="0" y="114"/>
                  </a:lnTo>
                  <a:lnTo>
                    <a:pt x="0" y="114"/>
                  </a:lnTo>
                  <a:lnTo>
                    <a:pt x="2" y="114"/>
                  </a:lnTo>
                  <a:lnTo>
                    <a:pt x="2" y="114"/>
                  </a:lnTo>
                  <a:lnTo>
                    <a:pt x="10" y="112"/>
                  </a:lnTo>
                  <a:lnTo>
                    <a:pt x="18" y="110"/>
                  </a:lnTo>
                  <a:lnTo>
                    <a:pt x="24" y="106"/>
                  </a:lnTo>
                  <a:lnTo>
                    <a:pt x="28" y="100"/>
                  </a:lnTo>
                  <a:lnTo>
                    <a:pt x="38" y="84"/>
                  </a:lnTo>
                  <a:lnTo>
                    <a:pt x="44" y="68"/>
                  </a:lnTo>
                  <a:lnTo>
                    <a:pt x="46" y="50"/>
                  </a:lnTo>
                  <a:lnTo>
                    <a:pt x="50" y="36"/>
                  </a:lnTo>
                  <a:lnTo>
                    <a:pt x="50" y="20"/>
                  </a:lnTo>
                  <a:lnTo>
                    <a:pt x="50" y="20"/>
                  </a:lnTo>
                  <a:lnTo>
                    <a:pt x="52" y="18"/>
                  </a:lnTo>
                  <a:lnTo>
                    <a:pt x="52" y="18"/>
                  </a:lnTo>
                  <a:lnTo>
                    <a:pt x="74" y="14"/>
                  </a:lnTo>
                  <a:lnTo>
                    <a:pt x="94" y="8"/>
                  </a:lnTo>
                  <a:lnTo>
                    <a:pt x="120" y="0"/>
                  </a:lnTo>
                  <a:lnTo>
                    <a:pt x="120" y="0"/>
                  </a:lnTo>
                  <a:lnTo>
                    <a:pt x="122" y="0"/>
                  </a:lnTo>
                  <a:lnTo>
                    <a:pt x="124" y="2"/>
                  </a:lnTo>
                  <a:lnTo>
                    <a:pt x="124" y="2"/>
                  </a:lnTo>
                  <a:lnTo>
                    <a:pt x="124" y="4"/>
                  </a:lnTo>
                  <a:lnTo>
                    <a:pt x="122" y="4"/>
                  </a:lnTo>
                  <a:lnTo>
                    <a:pt x="122" y="4"/>
                  </a:lnTo>
                  <a:lnTo>
                    <a:pt x="80" y="18"/>
                  </a:lnTo>
                  <a:lnTo>
                    <a:pt x="56" y="22"/>
                  </a:lnTo>
                  <a:lnTo>
                    <a:pt x="56" y="22"/>
                  </a:lnTo>
                  <a:lnTo>
                    <a:pt x="54" y="42"/>
                  </a:lnTo>
                  <a:lnTo>
                    <a:pt x="50" y="58"/>
                  </a:lnTo>
                  <a:lnTo>
                    <a:pt x="46" y="74"/>
                  </a:lnTo>
                  <a:lnTo>
                    <a:pt x="40" y="90"/>
                  </a:lnTo>
                  <a:lnTo>
                    <a:pt x="32" y="102"/>
                  </a:lnTo>
                  <a:lnTo>
                    <a:pt x="28" y="108"/>
                  </a:lnTo>
                  <a:lnTo>
                    <a:pt x="22" y="114"/>
                  </a:lnTo>
                  <a:lnTo>
                    <a:pt x="16" y="116"/>
                  </a:lnTo>
                  <a:lnTo>
                    <a:pt x="8" y="118"/>
                  </a:lnTo>
                  <a:lnTo>
                    <a:pt x="8" y="118"/>
                  </a:lnTo>
                  <a:lnTo>
                    <a:pt x="16" y="126"/>
                  </a:lnTo>
                  <a:lnTo>
                    <a:pt x="22" y="130"/>
                  </a:lnTo>
                  <a:lnTo>
                    <a:pt x="30" y="132"/>
                  </a:lnTo>
                  <a:lnTo>
                    <a:pt x="40" y="134"/>
                  </a:lnTo>
                  <a:lnTo>
                    <a:pt x="50" y="134"/>
                  </a:lnTo>
                  <a:lnTo>
                    <a:pt x="62" y="134"/>
                  </a:lnTo>
                  <a:lnTo>
                    <a:pt x="76" y="130"/>
                  </a:lnTo>
                  <a:lnTo>
                    <a:pt x="76" y="130"/>
                  </a:lnTo>
                  <a:lnTo>
                    <a:pt x="80" y="130"/>
                  </a:lnTo>
                  <a:lnTo>
                    <a:pt x="80" y="130"/>
                  </a:lnTo>
                  <a:lnTo>
                    <a:pt x="80" y="134"/>
                  </a:lnTo>
                  <a:lnTo>
                    <a:pt x="80" y="134"/>
                  </a:lnTo>
                  <a:lnTo>
                    <a:pt x="76" y="138"/>
                  </a:lnTo>
                  <a:lnTo>
                    <a:pt x="66" y="148"/>
                  </a:lnTo>
                  <a:lnTo>
                    <a:pt x="52" y="158"/>
                  </a:lnTo>
                  <a:lnTo>
                    <a:pt x="42" y="162"/>
                  </a:lnTo>
                  <a:lnTo>
                    <a:pt x="34" y="164"/>
                  </a:lnTo>
                  <a:lnTo>
                    <a:pt x="34" y="164"/>
                  </a:lnTo>
                  <a:lnTo>
                    <a:pt x="52" y="168"/>
                  </a:lnTo>
                  <a:lnTo>
                    <a:pt x="62" y="170"/>
                  </a:lnTo>
                  <a:lnTo>
                    <a:pt x="74" y="170"/>
                  </a:lnTo>
                  <a:lnTo>
                    <a:pt x="86" y="168"/>
                  </a:lnTo>
                  <a:lnTo>
                    <a:pt x="98" y="164"/>
                  </a:lnTo>
                  <a:lnTo>
                    <a:pt x="108" y="160"/>
                  </a:lnTo>
                  <a:lnTo>
                    <a:pt x="118" y="150"/>
                  </a:lnTo>
                  <a:lnTo>
                    <a:pt x="118" y="150"/>
                  </a:lnTo>
                  <a:lnTo>
                    <a:pt x="118" y="150"/>
                  </a:lnTo>
                  <a:lnTo>
                    <a:pt x="120" y="150"/>
                  </a:lnTo>
                  <a:lnTo>
                    <a:pt x="120" y="150"/>
                  </a:lnTo>
                  <a:lnTo>
                    <a:pt x="122" y="152"/>
                  </a:lnTo>
                  <a:lnTo>
                    <a:pt x="122" y="154"/>
                  </a:lnTo>
                  <a:lnTo>
                    <a:pt x="122" y="154"/>
                  </a:lnTo>
                  <a:lnTo>
                    <a:pt x="110" y="164"/>
                  </a:lnTo>
                  <a:lnTo>
                    <a:pt x="98" y="170"/>
                  </a:lnTo>
                  <a:lnTo>
                    <a:pt x="84" y="174"/>
                  </a:lnTo>
                  <a:lnTo>
                    <a:pt x="70" y="176"/>
                  </a:lnTo>
                  <a:lnTo>
                    <a:pt x="70" y="176"/>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7">
              <a:extLst>
                <a:ext uri="{FF2B5EF4-FFF2-40B4-BE49-F238E27FC236}">
                  <a16:creationId xmlns:a16="http://schemas.microsoft.com/office/drawing/2014/main" id="{6539ED4A-E09D-495B-9F1D-C6F4E6CEB514}"/>
                </a:ext>
              </a:extLst>
            </p:cNvPr>
            <p:cNvSpPr>
              <a:spLocks noEditPoints="1"/>
            </p:cNvSpPr>
            <p:nvPr/>
          </p:nvSpPr>
          <p:spPr bwMode="auto">
            <a:xfrm>
              <a:off x="5933" y="883"/>
              <a:ext cx="296" cy="72"/>
            </a:xfrm>
            <a:custGeom>
              <a:avLst/>
              <a:gdLst>
                <a:gd name="T0" fmla="*/ 260 w 296"/>
                <a:gd name="T1" fmla="*/ 72 h 72"/>
                <a:gd name="T2" fmla="*/ 246 w 296"/>
                <a:gd name="T3" fmla="*/ 70 h 72"/>
                <a:gd name="T4" fmla="*/ 234 w 296"/>
                <a:gd name="T5" fmla="*/ 62 h 72"/>
                <a:gd name="T6" fmla="*/ 226 w 296"/>
                <a:gd name="T7" fmla="*/ 50 h 72"/>
                <a:gd name="T8" fmla="*/ 224 w 296"/>
                <a:gd name="T9" fmla="*/ 36 h 72"/>
                <a:gd name="T10" fmla="*/ 224 w 296"/>
                <a:gd name="T11" fmla="*/ 28 h 72"/>
                <a:gd name="T12" fmla="*/ 230 w 296"/>
                <a:gd name="T13" fmla="*/ 16 h 72"/>
                <a:gd name="T14" fmla="*/ 240 w 296"/>
                <a:gd name="T15" fmla="*/ 6 h 72"/>
                <a:gd name="T16" fmla="*/ 252 w 296"/>
                <a:gd name="T17" fmla="*/ 0 h 72"/>
                <a:gd name="T18" fmla="*/ 260 w 296"/>
                <a:gd name="T19" fmla="*/ 0 h 72"/>
                <a:gd name="T20" fmla="*/ 274 w 296"/>
                <a:gd name="T21" fmla="*/ 2 h 72"/>
                <a:gd name="T22" fmla="*/ 286 w 296"/>
                <a:gd name="T23" fmla="*/ 10 h 72"/>
                <a:gd name="T24" fmla="*/ 294 w 296"/>
                <a:gd name="T25" fmla="*/ 22 h 72"/>
                <a:gd name="T26" fmla="*/ 296 w 296"/>
                <a:gd name="T27" fmla="*/ 36 h 72"/>
                <a:gd name="T28" fmla="*/ 296 w 296"/>
                <a:gd name="T29" fmla="*/ 44 h 72"/>
                <a:gd name="T30" fmla="*/ 290 w 296"/>
                <a:gd name="T31" fmla="*/ 56 h 72"/>
                <a:gd name="T32" fmla="*/ 280 w 296"/>
                <a:gd name="T33" fmla="*/ 66 h 72"/>
                <a:gd name="T34" fmla="*/ 268 w 296"/>
                <a:gd name="T35" fmla="*/ 72 h 72"/>
                <a:gd name="T36" fmla="*/ 260 w 296"/>
                <a:gd name="T37" fmla="*/ 72 h 72"/>
                <a:gd name="T38" fmla="*/ 74 w 296"/>
                <a:gd name="T39" fmla="*/ 36 h 72"/>
                <a:gd name="T40" fmla="*/ 70 w 296"/>
                <a:gd name="T41" fmla="*/ 22 h 72"/>
                <a:gd name="T42" fmla="*/ 62 w 296"/>
                <a:gd name="T43" fmla="*/ 10 h 72"/>
                <a:gd name="T44" fmla="*/ 50 w 296"/>
                <a:gd name="T45" fmla="*/ 2 h 72"/>
                <a:gd name="T46" fmla="*/ 36 w 296"/>
                <a:gd name="T47" fmla="*/ 0 h 72"/>
                <a:gd name="T48" fmla="*/ 30 w 296"/>
                <a:gd name="T49" fmla="*/ 0 h 72"/>
                <a:gd name="T50" fmla="*/ 16 w 296"/>
                <a:gd name="T51" fmla="*/ 6 h 72"/>
                <a:gd name="T52" fmla="*/ 6 w 296"/>
                <a:gd name="T53" fmla="*/ 16 h 72"/>
                <a:gd name="T54" fmla="*/ 0 w 296"/>
                <a:gd name="T55" fmla="*/ 28 h 72"/>
                <a:gd name="T56" fmla="*/ 0 w 296"/>
                <a:gd name="T57" fmla="*/ 36 h 72"/>
                <a:gd name="T58" fmla="*/ 2 w 296"/>
                <a:gd name="T59" fmla="*/ 50 h 72"/>
                <a:gd name="T60" fmla="*/ 10 w 296"/>
                <a:gd name="T61" fmla="*/ 62 h 72"/>
                <a:gd name="T62" fmla="*/ 22 w 296"/>
                <a:gd name="T63" fmla="*/ 70 h 72"/>
                <a:gd name="T64" fmla="*/ 36 w 296"/>
                <a:gd name="T65" fmla="*/ 72 h 72"/>
                <a:gd name="T66" fmla="*/ 44 w 296"/>
                <a:gd name="T67" fmla="*/ 72 h 72"/>
                <a:gd name="T68" fmla="*/ 58 w 296"/>
                <a:gd name="T69" fmla="*/ 66 h 72"/>
                <a:gd name="T70" fmla="*/ 66 w 296"/>
                <a:gd name="T71" fmla="*/ 56 h 72"/>
                <a:gd name="T72" fmla="*/ 72 w 296"/>
                <a:gd name="T73" fmla="*/ 44 h 72"/>
                <a:gd name="T74" fmla="*/ 74 w 296"/>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72">
                  <a:moveTo>
                    <a:pt x="260" y="72"/>
                  </a:moveTo>
                  <a:lnTo>
                    <a:pt x="260" y="72"/>
                  </a:lnTo>
                  <a:lnTo>
                    <a:pt x="252" y="72"/>
                  </a:lnTo>
                  <a:lnTo>
                    <a:pt x="246" y="70"/>
                  </a:lnTo>
                  <a:lnTo>
                    <a:pt x="240" y="66"/>
                  </a:lnTo>
                  <a:lnTo>
                    <a:pt x="234" y="62"/>
                  </a:lnTo>
                  <a:lnTo>
                    <a:pt x="230" y="56"/>
                  </a:lnTo>
                  <a:lnTo>
                    <a:pt x="226" y="50"/>
                  </a:lnTo>
                  <a:lnTo>
                    <a:pt x="224" y="44"/>
                  </a:lnTo>
                  <a:lnTo>
                    <a:pt x="224" y="36"/>
                  </a:lnTo>
                  <a:lnTo>
                    <a:pt x="224" y="36"/>
                  </a:lnTo>
                  <a:lnTo>
                    <a:pt x="224" y="28"/>
                  </a:lnTo>
                  <a:lnTo>
                    <a:pt x="226" y="22"/>
                  </a:lnTo>
                  <a:lnTo>
                    <a:pt x="230" y="16"/>
                  </a:lnTo>
                  <a:lnTo>
                    <a:pt x="234" y="10"/>
                  </a:lnTo>
                  <a:lnTo>
                    <a:pt x="240" y="6"/>
                  </a:lnTo>
                  <a:lnTo>
                    <a:pt x="246" y="2"/>
                  </a:lnTo>
                  <a:lnTo>
                    <a:pt x="252" y="0"/>
                  </a:lnTo>
                  <a:lnTo>
                    <a:pt x="260" y="0"/>
                  </a:lnTo>
                  <a:lnTo>
                    <a:pt x="260" y="0"/>
                  </a:lnTo>
                  <a:lnTo>
                    <a:pt x="268" y="0"/>
                  </a:lnTo>
                  <a:lnTo>
                    <a:pt x="274" y="2"/>
                  </a:lnTo>
                  <a:lnTo>
                    <a:pt x="280" y="6"/>
                  </a:lnTo>
                  <a:lnTo>
                    <a:pt x="286" y="10"/>
                  </a:lnTo>
                  <a:lnTo>
                    <a:pt x="290" y="16"/>
                  </a:lnTo>
                  <a:lnTo>
                    <a:pt x="294" y="22"/>
                  </a:lnTo>
                  <a:lnTo>
                    <a:pt x="296" y="28"/>
                  </a:lnTo>
                  <a:lnTo>
                    <a:pt x="296" y="36"/>
                  </a:lnTo>
                  <a:lnTo>
                    <a:pt x="296" y="36"/>
                  </a:lnTo>
                  <a:lnTo>
                    <a:pt x="296" y="44"/>
                  </a:lnTo>
                  <a:lnTo>
                    <a:pt x="294" y="50"/>
                  </a:lnTo>
                  <a:lnTo>
                    <a:pt x="290" y="56"/>
                  </a:lnTo>
                  <a:lnTo>
                    <a:pt x="286" y="62"/>
                  </a:lnTo>
                  <a:lnTo>
                    <a:pt x="280" y="66"/>
                  </a:lnTo>
                  <a:lnTo>
                    <a:pt x="274" y="70"/>
                  </a:lnTo>
                  <a:lnTo>
                    <a:pt x="268" y="72"/>
                  </a:lnTo>
                  <a:lnTo>
                    <a:pt x="260" y="72"/>
                  </a:lnTo>
                  <a:lnTo>
                    <a:pt x="260" y="72"/>
                  </a:lnTo>
                  <a:close/>
                  <a:moveTo>
                    <a:pt x="74" y="36"/>
                  </a:moveTo>
                  <a:lnTo>
                    <a:pt x="74" y="36"/>
                  </a:lnTo>
                  <a:lnTo>
                    <a:pt x="72" y="28"/>
                  </a:lnTo>
                  <a:lnTo>
                    <a:pt x="70" y="22"/>
                  </a:lnTo>
                  <a:lnTo>
                    <a:pt x="66" y="16"/>
                  </a:lnTo>
                  <a:lnTo>
                    <a:pt x="62" y="10"/>
                  </a:lnTo>
                  <a:lnTo>
                    <a:pt x="58" y="6"/>
                  </a:lnTo>
                  <a:lnTo>
                    <a:pt x="50" y="2"/>
                  </a:lnTo>
                  <a:lnTo>
                    <a:pt x="44" y="0"/>
                  </a:lnTo>
                  <a:lnTo>
                    <a:pt x="36" y="0"/>
                  </a:lnTo>
                  <a:lnTo>
                    <a:pt x="36" y="0"/>
                  </a:lnTo>
                  <a:lnTo>
                    <a:pt x="30" y="0"/>
                  </a:lnTo>
                  <a:lnTo>
                    <a:pt x="22" y="2"/>
                  </a:lnTo>
                  <a:lnTo>
                    <a:pt x="16" y="6"/>
                  </a:lnTo>
                  <a:lnTo>
                    <a:pt x="10" y="10"/>
                  </a:lnTo>
                  <a:lnTo>
                    <a:pt x="6" y="16"/>
                  </a:lnTo>
                  <a:lnTo>
                    <a:pt x="2" y="22"/>
                  </a:lnTo>
                  <a:lnTo>
                    <a:pt x="0" y="28"/>
                  </a:lnTo>
                  <a:lnTo>
                    <a:pt x="0" y="36"/>
                  </a:lnTo>
                  <a:lnTo>
                    <a:pt x="0" y="36"/>
                  </a:lnTo>
                  <a:lnTo>
                    <a:pt x="0" y="44"/>
                  </a:lnTo>
                  <a:lnTo>
                    <a:pt x="2" y="50"/>
                  </a:lnTo>
                  <a:lnTo>
                    <a:pt x="6" y="56"/>
                  </a:lnTo>
                  <a:lnTo>
                    <a:pt x="10" y="62"/>
                  </a:lnTo>
                  <a:lnTo>
                    <a:pt x="16" y="66"/>
                  </a:lnTo>
                  <a:lnTo>
                    <a:pt x="22" y="70"/>
                  </a:lnTo>
                  <a:lnTo>
                    <a:pt x="30" y="72"/>
                  </a:lnTo>
                  <a:lnTo>
                    <a:pt x="36" y="72"/>
                  </a:lnTo>
                  <a:lnTo>
                    <a:pt x="36" y="72"/>
                  </a:lnTo>
                  <a:lnTo>
                    <a:pt x="44" y="72"/>
                  </a:lnTo>
                  <a:lnTo>
                    <a:pt x="50" y="70"/>
                  </a:lnTo>
                  <a:lnTo>
                    <a:pt x="58" y="66"/>
                  </a:lnTo>
                  <a:lnTo>
                    <a:pt x="62" y="62"/>
                  </a:lnTo>
                  <a:lnTo>
                    <a:pt x="66" y="56"/>
                  </a:lnTo>
                  <a:lnTo>
                    <a:pt x="70" y="50"/>
                  </a:lnTo>
                  <a:lnTo>
                    <a:pt x="72" y="44"/>
                  </a:lnTo>
                  <a:lnTo>
                    <a:pt x="74" y="36"/>
                  </a:lnTo>
                  <a:lnTo>
                    <a:pt x="74" y="3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88">
              <a:extLst>
                <a:ext uri="{FF2B5EF4-FFF2-40B4-BE49-F238E27FC236}">
                  <a16:creationId xmlns:a16="http://schemas.microsoft.com/office/drawing/2014/main" id="{D86F487E-72AB-48E6-A0C7-E981FD680A7E}"/>
                </a:ext>
              </a:extLst>
            </p:cNvPr>
            <p:cNvSpPr>
              <a:spLocks/>
            </p:cNvSpPr>
            <p:nvPr/>
          </p:nvSpPr>
          <p:spPr bwMode="auto">
            <a:xfrm>
              <a:off x="5939" y="645"/>
              <a:ext cx="332" cy="188"/>
            </a:xfrm>
            <a:custGeom>
              <a:avLst/>
              <a:gdLst>
                <a:gd name="T0" fmla="*/ 0 w 332"/>
                <a:gd name="T1" fmla="*/ 50 h 188"/>
                <a:gd name="T2" fmla="*/ 0 w 332"/>
                <a:gd name="T3" fmla="*/ 50 h 188"/>
                <a:gd name="T4" fmla="*/ 4 w 332"/>
                <a:gd name="T5" fmla="*/ 60 h 188"/>
                <a:gd name="T6" fmla="*/ 10 w 332"/>
                <a:gd name="T7" fmla="*/ 68 h 188"/>
                <a:gd name="T8" fmla="*/ 24 w 332"/>
                <a:gd name="T9" fmla="*/ 84 h 188"/>
                <a:gd name="T10" fmla="*/ 44 w 332"/>
                <a:gd name="T11" fmla="*/ 100 h 188"/>
                <a:gd name="T12" fmla="*/ 66 w 332"/>
                <a:gd name="T13" fmla="*/ 114 h 188"/>
                <a:gd name="T14" fmla="*/ 92 w 332"/>
                <a:gd name="T15" fmla="*/ 126 h 188"/>
                <a:gd name="T16" fmla="*/ 120 w 332"/>
                <a:gd name="T17" fmla="*/ 138 h 188"/>
                <a:gd name="T18" fmla="*/ 150 w 332"/>
                <a:gd name="T19" fmla="*/ 148 h 188"/>
                <a:gd name="T20" fmla="*/ 180 w 332"/>
                <a:gd name="T21" fmla="*/ 158 h 188"/>
                <a:gd name="T22" fmla="*/ 236 w 332"/>
                <a:gd name="T23" fmla="*/ 172 h 188"/>
                <a:gd name="T24" fmla="*/ 286 w 332"/>
                <a:gd name="T25" fmla="*/ 180 h 188"/>
                <a:gd name="T26" fmla="*/ 332 w 332"/>
                <a:gd name="T27" fmla="*/ 188 h 188"/>
                <a:gd name="T28" fmla="*/ 332 w 332"/>
                <a:gd name="T29" fmla="*/ 188 h 188"/>
                <a:gd name="T30" fmla="*/ 330 w 332"/>
                <a:gd name="T31" fmla="*/ 176 h 188"/>
                <a:gd name="T32" fmla="*/ 320 w 332"/>
                <a:gd name="T33" fmla="*/ 142 h 188"/>
                <a:gd name="T34" fmla="*/ 312 w 332"/>
                <a:gd name="T35" fmla="*/ 122 h 188"/>
                <a:gd name="T36" fmla="*/ 300 w 332"/>
                <a:gd name="T37" fmla="*/ 100 h 188"/>
                <a:gd name="T38" fmla="*/ 286 w 332"/>
                <a:gd name="T39" fmla="*/ 78 h 188"/>
                <a:gd name="T40" fmla="*/ 270 w 332"/>
                <a:gd name="T41" fmla="*/ 56 h 188"/>
                <a:gd name="T42" fmla="*/ 250 w 332"/>
                <a:gd name="T43" fmla="*/ 36 h 188"/>
                <a:gd name="T44" fmla="*/ 240 w 332"/>
                <a:gd name="T45" fmla="*/ 28 h 188"/>
                <a:gd name="T46" fmla="*/ 226 w 332"/>
                <a:gd name="T47" fmla="*/ 20 h 188"/>
                <a:gd name="T48" fmla="*/ 214 w 332"/>
                <a:gd name="T49" fmla="*/ 12 h 188"/>
                <a:gd name="T50" fmla="*/ 200 w 332"/>
                <a:gd name="T51" fmla="*/ 8 h 188"/>
                <a:gd name="T52" fmla="*/ 184 w 332"/>
                <a:gd name="T53" fmla="*/ 2 h 188"/>
                <a:gd name="T54" fmla="*/ 168 w 332"/>
                <a:gd name="T55" fmla="*/ 0 h 188"/>
                <a:gd name="T56" fmla="*/ 152 w 332"/>
                <a:gd name="T57" fmla="*/ 0 h 188"/>
                <a:gd name="T58" fmla="*/ 134 w 332"/>
                <a:gd name="T59" fmla="*/ 0 h 188"/>
                <a:gd name="T60" fmla="*/ 114 w 332"/>
                <a:gd name="T61" fmla="*/ 2 h 188"/>
                <a:gd name="T62" fmla="*/ 94 w 332"/>
                <a:gd name="T63" fmla="*/ 8 h 188"/>
                <a:gd name="T64" fmla="*/ 72 w 332"/>
                <a:gd name="T65" fmla="*/ 14 h 188"/>
                <a:gd name="T66" fmla="*/ 48 w 332"/>
                <a:gd name="T67" fmla="*/ 24 h 188"/>
                <a:gd name="T68" fmla="*/ 24 w 332"/>
                <a:gd name="T69" fmla="*/ 36 h 188"/>
                <a:gd name="T70" fmla="*/ 0 w 332"/>
                <a:gd name="T71" fmla="*/ 50 h 188"/>
                <a:gd name="T72" fmla="*/ 0 w 332"/>
                <a:gd name="T73" fmla="*/ 5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2" h="188">
                  <a:moveTo>
                    <a:pt x="0" y="50"/>
                  </a:moveTo>
                  <a:lnTo>
                    <a:pt x="0" y="50"/>
                  </a:lnTo>
                  <a:lnTo>
                    <a:pt x="4" y="60"/>
                  </a:lnTo>
                  <a:lnTo>
                    <a:pt x="10" y="68"/>
                  </a:lnTo>
                  <a:lnTo>
                    <a:pt x="24" y="84"/>
                  </a:lnTo>
                  <a:lnTo>
                    <a:pt x="44" y="100"/>
                  </a:lnTo>
                  <a:lnTo>
                    <a:pt x="66" y="114"/>
                  </a:lnTo>
                  <a:lnTo>
                    <a:pt x="92" y="126"/>
                  </a:lnTo>
                  <a:lnTo>
                    <a:pt x="120" y="138"/>
                  </a:lnTo>
                  <a:lnTo>
                    <a:pt x="150" y="148"/>
                  </a:lnTo>
                  <a:lnTo>
                    <a:pt x="180" y="158"/>
                  </a:lnTo>
                  <a:lnTo>
                    <a:pt x="236" y="172"/>
                  </a:lnTo>
                  <a:lnTo>
                    <a:pt x="286" y="180"/>
                  </a:lnTo>
                  <a:lnTo>
                    <a:pt x="332" y="188"/>
                  </a:lnTo>
                  <a:lnTo>
                    <a:pt x="332" y="188"/>
                  </a:lnTo>
                  <a:lnTo>
                    <a:pt x="330" y="176"/>
                  </a:lnTo>
                  <a:lnTo>
                    <a:pt x="320" y="142"/>
                  </a:lnTo>
                  <a:lnTo>
                    <a:pt x="312" y="122"/>
                  </a:lnTo>
                  <a:lnTo>
                    <a:pt x="300" y="100"/>
                  </a:lnTo>
                  <a:lnTo>
                    <a:pt x="286" y="78"/>
                  </a:lnTo>
                  <a:lnTo>
                    <a:pt x="270" y="56"/>
                  </a:lnTo>
                  <a:lnTo>
                    <a:pt x="250" y="36"/>
                  </a:lnTo>
                  <a:lnTo>
                    <a:pt x="240" y="28"/>
                  </a:lnTo>
                  <a:lnTo>
                    <a:pt x="226" y="20"/>
                  </a:lnTo>
                  <a:lnTo>
                    <a:pt x="214" y="12"/>
                  </a:lnTo>
                  <a:lnTo>
                    <a:pt x="200" y="8"/>
                  </a:lnTo>
                  <a:lnTo>
                    <a:pt x="184" y="2"/>
                  </a:lnTo>
                  <a:lnTo>
                    <a:pt x="168" y="0"/>
                  </a:lnTo>
                  <a:lnTo>
                    <a:pt x="152" y="0"/>
                  </a:lnTo>
                  <a:lnTo>
                    <a:pt x="134" y="0"/>
                  </a:lnTo>
                  <a:lnTo>
                    <a:pt x="114" y="2"/>
                  </a:lnTo>
                  <a:lnTo>
                    <a:pt x="94" y="8"/>
                  </a:lnTo>
                  <a:lnTo>
                    <a:pt x="72" y="14"/>
                  </a:lnTo>
                  <a:lnTo>
                    <a:pt x="48" y="24"/>
                  </a:lnTo>
                  <a:lnTo>
                    <a:pt x="24" y="36"/>
                  </a:lnTo>
                  <a:lnTo>
                    <a:pt x="0" y="50"/>
                  </a:lnTo>
                  <a:lnTo>
                    <a:pt x="0" y="5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89">
              <a:extLst>
                <a:ext uri="{FF2B5EF4-FFF2-40B4-BE49-F238E27FC236}">
                  <a16:creationId xmlns:a16="http://schemas.microsoft.com/office/drawing/2014/main" id="{769B47E6-A59B-4757-BEE2-D93320452DE4}"/>
                </a:ext>
              </a:extLst>
            </p:cNvPr>
            <p:cNvSpPr>
              <a:spLocks noEditPoints="1"/>
            </p:cNvSpPr>
            <p:nvPr/>
          </p:nvSpPr>
          <p:spPr bwMode="auto">
            <a:xfrm>
              <a:off x="5941" y="1079"/>
              <a:ext cx="288" cy="92"/>
            </a:xfrm>
            <a:custGeom>
              <a:avLst/>
              <a:gdLst>
                <a:gd name="T0" fmla="*/ 134 w 288"/>
                <a:gd name="T1" fmla="*/ 88 h 92"/>
                <a:gd name="T2" fmla="*/ 130 w 288"/>
                <a:gd name="T3" fmla="*/ 72 h 92"/>
                <a:gd name="T4" fmla="*/ 144 w 288"/>
                <a:gd name="T5" fmla="*/ 62 h 92"/>
                <a:gd name="T6" fmla="*/ 160 w 288"/>
                <a:gd name="T7" fmla="*/ 78 h 92"/>
                <a:gd name="T8" fmla="*/ 150 w 288"/>
                <a:gd name="T9" fmla="*/ 92 h 92"/>
                <a:gd name="T10" fmla="*/ 194 w 288"/>
                <a:gd name="T11" fmla="*/ 66 h 92"/>
                <a:gd name="T12" fmla="*/ 178 w 288"/>
                <a:gd name="T13" fmla="*/ 52 h 92"/>
                <a:gd name="T14" fmla="*/ 164 w 288"/>
                <a:gd name="T15" fmla="*/ 60 h 92"/>
                <a:gd name="T16" fmla="*/ 168 w 288"/>
                <a:gd name="T17" fmla="*/ 78 h 92"/>
                <a:gd name="T18" fmla="*/ 184 w 288"/>
                <a:gd name="T19" fmla="*/ 82 h 92"/>
                <a:gd name="T20" fmla="*/ 194 w 288"/>
                <a:gd name="T21" fmla="*/ 66 h 92"/>
                <a:gd name="T22" fmla="*/ 224 w 288"/>
                <a:gd name="T23" fmla="*/ 46 h 92"/>
                <a:gd name="T24" fmla="*/ 206 w 288"/>
                <a:gd name="T25" fmla="*/ 42 h 92"/>
                <a:gd name="T26" fmla="*/ 198 w 288"/>
                <a:gd name="T27" fmla="*/ 56 h 92"/>
                <a:gd name="T28" fmla="*/ 212 w 288"/>
                <a:gd name="T29" fmla="*/ 72 h 92"/>
                <a:gd name="T30" fmla="*/ 226 w 288"/>
                <a:gd name="T31" fmla="*/ 62 h 92"/>
                <a:gd name="T32" fmla="*/ 258 w 288"/>
                <a:gd name="T33" fmla="*/ 38 h 92"/>
                <a:gd name="T34" fmla="*/ 244 w 288"/>
                <a:gd name="T35" fmla="*/ 22 h 92"/>
                <a:gd name="T36" fmla="*/ 230 w 288"/>
                <a:gd name="T37" fmla="*/ 32 h 92"/>
                <a:gd name="T38" fmla="*/ 232 w 288"/>
                <a:gd name="T39" fmla="*/ 48 h 92"/>
                <a:gd name="T40" fmla="*/ 250 w 288"/>
                <a:gd name="T41" fmla="*/ 52 h 92"/>
                <a:gd name="T42" fmla="*/ 258 w 288"/>
                <a:gd name="T43" fmla="*/ 38 h 92"/>
                <a:gd name="T44" fmla="*/ 284 w 288"/>
                <a:gd name="T45" fmla="*/ 4 h 92"/>
                <a:gd name="T46" fmla="*/ 266 w 288"/>
                <a:gd name="T47" fmla="*/ 2 h 92"/>
                <a:gd name="T48" fmla="*/ 258 w 288"/>
                <a:gd name="T49" fmla="*/ 16 h 92"/>
                <a:gd name="T50" fmla="*/ 272 w 288"/>
                <a:gd name="T51" fmla="*/ 32 h 92"/>
                <a:gd name="T52" fmla="*/ 286 w 288"/>
                <a:gd name="T53" fmla="*/ 22 h 92"/>
                <a:gd name="T54" fmla="*/ 110 w 288"/>
                <a:gd name="T55" fmla="*/ 82 h 92"/>
                <a:gd name="T56" fmla="*/ 126 w 288"/>
                <a:gd name="T57" fmla="*/ 66 h 92"/>
                <a:gd name="T58" fmla="*/ 116 w 288"/>
                <a:gd name="T59" fmla="*/ 52 h 92"/>
                <a:gd name="T60" fmla="*/ 100 w 288"/>
                <a:gd name="T61" fmla="*/ 56 h 92"/>
                <a:gd name="T62" fmla="*/ 96 w 288"/>
                <a:gd name="T63" fmla="*/ 72 h 92"/>
                <a:gd name="T64" fmla="*/ 110 w 288"/>
                <a:gd name="T65" fmla="*/ 82 h 92"/>
                <a:gd name="T66" fmla="*/ 86 w 288"/>
                <a:gd name="T67" fmla="*/ 68 h 92"/>
                <a:gd name="T68" fmla="*/ 90 w 288"/>
                <a:gd name="T69" fmla="*/ 50 h 92"/>
                <a:gd name="T70" fmla="*/ 76 w 288"/>
                <a:gd name="T71" fmla="*/ 42 h 92"/>
                <a:gd name="T72" fmla="*/ 60 w 288"/>
                <a:gd name="T73" fmla="*/ 56 h 92"/>
                <a:gd name="T74" fmla="*/ 70 w 288"/>
                <a:gd name="T75" fmla="*/ 70 h 92"/>
                <a:gd name="T76" fmla="*/ 46 w 288"/>
                <a:gd name="T77" fmla="*/ 54 h 92"/>
                <a:gd name="T78" fmla="*/ 60 w 288"/>
                <a:gd name="T79" fmla="*/ 38 h 92"/>
                <a:gd name="T80" fmla="*/ 52 w 288"/>
                <a:gd name="T81" fmla="*/ 24 h 92"/>
                <a:gd name="T82" fmla="*/ 34 w 288"/>
                <a:gd name="T83" fmla="*/ 26 h 92"/>
                <a:gd name="T84" fmla="*/ 32 w 288"/>
                <a:gd name="T85" fmla="*/ 44 h 92"/>
                <a:gd name="T86" fmla="*/ 46 w 288"/>
                <a:gd name="T87" fmla="*/ 54 h 92"/>
                <a:gd name="T88" fmla="*/ 28 w 288"/>
                <a:gd name="T89" fmla="*/ 26 h 92"/>
                <a:gd name="T90" fmla="*/ 30 w 288"/>
                <a:gd name="T91" fmla="*/ 10 h 92"/>
                <a:gd name="T92" fmla="*/ 16 w 288"/>
                <a:gd name="T93" fmla="*/ 0 h 92"/>
                <a:gd name="T94" fmla="*/ 0 w 288"/>
                <a:gd name="T95" fmla="*/ 16 h 92"/>
                <a:gd name="T96" fmla="*/ 10 w 288"/>
                <a:gd name="T97"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92">
                  <a:moveTo>
                    <a:pt x="144" y="92"/>
                  </a:moveTo>
                  <a:lnTo>
                    <a:pt x="144" y="92"/>
                  </a:lnTo>
                  <a:lnTo>
                    <a:pt x="138" y="92"/>
                  </a:lnTo>
                  <a:lnTo>
                    <a:pt x="134" y="88"/>
                  </a:lnTo>
                  <a:lnTo>
                    <a:pt x="130" y="84"/>
                  </a:lnTo>
                  <a:lnTo>
                    <a:pt x="130" y="78"/>
                  </a:lnTo>
                  <a:lnTo>
                    <a:pt x="130" y="78"/>
                  </a:lnTo>
                  <a:lnTo>
                    <a:pt x="130" y="72"/>
                  </a:lnTo>
                  <a:lnTo>
                    <a:pt x="134" y="66"/>
                  </a:lnTo>
                  <a:lnTo>
                    <a:pt x="138" y="64"/>
                  </a:lnTo>
                  <a:lnTo>
                    <a:pt x="144" y="62"/>
                  </a:lnTo>
                  <a:lnTo>
                    <a:pt x="144" y="62"/>
                  </a:lnTo>
                  <a:lnTo>
                    <a:pt x="150" y="64"/>
                  </a:lnTo>
                  <a:lnTo>
                    <a:pt x="156" y="66"/>
                  </a:lnTo>
                  <a:lnTo>
                    <a:pt x="158" y="72"/>
                  </a:lnTo>
                  <a:lnTo>
                    <a:pt x="160" y="78"/>
                  </a:lnTo>
                  <a:lnTo>
                    <a:pt x="160" y="78"/>
                  </a:lnTo>
                  <a:lnTo>
                    <a:pt x="158" y="84"/>
                  </a:lnTo>
                  <a:lnTo>
                    <a:pt x="156" y="88"/>
                  </a:lnTo>
                  <a:lnTo>
                    <a:pt x="150" y="92"/>
                  </a:lnTo>
                  <a:lnTo>
                    <a:pt x="144" y="92"/>
                  </a:lnTo>
                  <a:lnTo>
                    <a:pt x="144" y="92"/>
                  </a:lnTo>
                  <a:close/>
                  <a:moveTo>
                    <a:pt x="194" y="66"/>
                  </a:moveTo>
                  <a:lnTo>
                    <a:pt x="194" y="66"/>
                  </a:lnTo>
                  <a:lnTo>
                    <a:pt x="192" y="60"/>
                  </a:lnTo>
                  <a:lnTo>
                    <a:pt x="190" y="56"/>
                  </a:lnTo>
                  <a:lnTo>
                    <a:pt x="184" y="52"/>
                  </a:lnTo>
                  <a:lnTo>
                    <a:pt x="178" y="52"/>
                  </a:lnTo>
                  <a:lnTo>
                    <a:pt x="178" y="52"/>
                  </a:lnTo>
                  <a:lnTo>
                    <a:pt x="172" y="52"/>
                  </a:lnTo>
                  <a:lnTo>
                    <a:pt x="168" y="56"/>
                  </a:lnTo>
                  <a:lnTo>
                    <a:pt x="164" y="60"/>
                  </a:lnTo>
                  <a:lnTo>
                    <a:pt x="164" y="66"/>
                  </a:lnTo>
                  <a:lnTo>
                    <a:pt x="164" y="66"/>
                  </a:lnTo>
                  <a:lnTo>
                    <a:pt x="164" y="72"/>
                  </a:lnTo>
                  <a:lnTo>
                    <a:pt x="168" y="78"/>
                  </a:lnTo>
                  <a:lnTo>
                    <a:pt x="172" y="82"/>
                  </a:lnTo>
                  <a:lnTo>
                    <a:pt x="178" y="82"/>
                  </a:lnTo>
                  <a:lnTo>
                    <a:pt x="178" y="82"/>
                  </a:lnTo>
                  <a:lnTo>
                    <a:pt x="184" y="82"/>
                  </a:lnTo>
                  <a:lnTo>
                    <a:pt x="190" y="78"/>
                  </a:lnTo>
                  <a:lnTo>
                    <a:pt x="192" y="72"/>
                  </a:lnTo>
                  <a:lnTo>
                    <a:pt x="194" y="66"/>
                  </a:lnTo>
                  <a:lnTo>
                    <a:pt x="194" y="66"/>
                  </a:lnTo>
                  <a:close/>
                  <a:moveTo>
                    <a:pt x="228" y="56"/>
                  </a:moveTo>
                  <a:lnTo>
                    <a:pt x="228" y="56"/>
                  </a:lnTo>
                  <a:lnTo>
                    <a:pt x="226" y="50"/>
                  </a:lnTo>
                  <a:lnTo>
                    <a:pt x="224" y="46"/>
                  </a:lnTo>
                  <a:lnTo>
                    <a:pt x="218" y="42"/>
                  </a:lnTo>
                  <a:lnTo>
                    <a:pt x="212" y="42"/>
                  </a:lnTo>
                  <a:lnTo>
                    <a:pt x="212" y="42"/>
                  </a:lnTo>
                  <a:lnTo>
                    <a:pt x="206" y="42"/>
                  </a:lnTo>
                  <a:lnTo>
                    <a:pt x="202" y="46"/>
                  </a:lnTo>
                  <a:lnTo>
                    <a:pt x="198" y="50"/>
                  </a:lnTo>
                  <a:lnTo>
                    <a:pt x="198" y="56"/>
                  </a:lnTo>
                  <a:lnTo>
                    <a:pt x="198" y="56"/>
                  </a:lnTo>
                  <a:lnTo>
                    <a:pt x="198" y="62"/>
                  </a:lnTo>
                  <a:lnTo>
                    <a:pt x="202" y="68"/>
                  </a:lnTo>
                  <a:lnTo>
                    <a:pt x="206" y="70"/>
                  </a:lnTo>
                  <a:lnTo>
                    <a:pt x="212" y="72"/>
                  </a:lnTo>
                  <a:lnTo>
                    <a:pt x="212" y="72"/>
                  </a:lnTo>
                  <a:lnTo>
                    <a:pt x="218" y="70"/>
                  </a:lnTo>
                  <a:lnTo>
                    <a:pt x="224" y="68"/>
                  </a:lnTo>
                  <a:lnTo>
                    <a:pt x="226" y="62"/>
                  </a:lnTo>
                  <a:lnTo>
                    <a:pt x="228" y="56"/>
                  </a:lnTo>
                  <a:lnTo>
                    <a:pt x="228" y="56"/>
                  </a:lnTo>
                  <a:close/>
                  <a:moveTo>
                    <a:pt x="258" y="38"/>
                  </a:moveTo>
                  <a:lnTo>
                    <a:pt x="258" y="38"/>
                  </a:lnTo>
                  <a:lnTo>
                    <a:pt x="258" y="32"/>
                  </a:lnTo>
                  <a:lnTo>
                    <a:pt x="254" y="26"/>
                  </a:lnTo>
                  <a:lnTo>
                    <a:pt x="250" y="24"/>
                  </a:lnTo>
                  <a:lnTo>
                    <a:pt x="244" y="22"/>
                  </a:lnTo>
                  <a:lnTo>
                    <a:pt x="244" y="22"/>
                  </a:lnTo>
                  <a:lnTo>
                    <a:pt x="238" y="24"/>
                  </a:lnTo>
                  <a:lnTo>
                    <a:pt x="232" y="26"/>
                  </a:lnTo>
                  <a:lnTo>
                    <a:pt x="230" y="32"/>
                  </a:lnTo>
                  <a:lnTo>
                    <a:pt x="228" y="38"/>
                  </a:lnTo>
                  <a:lnTo>
                    <a:pt x="228" y="38"/>
                  </a:lnTo>
                  <a:lnTo>
                    <a:pt x="230" y="44"/>
                  </a:lnTo>
                  <a:lnTo>
                    <a:pt x="232" y="48"/>
                  </a:lnTo>
                  <a:lnTo>
                    <a:pt x="238" y="52"/>
                  </a:lnTo>
                  <a:lnTo>
                    <a:pt x="244" y="54"/>
                  </a:lnTo>
                  <a:lnTo>
                    <a:pt x="244" y="54"/>
                  </a:lnTo>
                  <a:lnTo>
                    <a:pt x="250" y="52"/>
                  </a:lnTo>
                  <a:lnTo>
                    <a:pt x="254" y="48"/>
                  </a:lnTo>
                  <a:lnTo>
                    <a:pt x="258" y="44"/>
                  </a:lnTo>
                  <a:lnTo>
                    <a:pt x="258" y="38"/>
                  </a:lnTo>
                  <a:lnTo>
                    <a:pt x="258" y="38"/>
                  </a:lnTo>
                  <a:close/>
                  <a:moveTo>
                    <a:pt x="288" y="16"/>
                  </a:moveTo>
                  <a:lnTo>
                    <a:pt x="288" y="16"/>
                  </a:lnTo>
                  <a:lnTo>
                    <a:pt x="286" y="10"/>
                  </a:lnTo>
                  <a:lnTo>
                    <a:pt x="284" y="4"/>
                  </a:lnTo>
                  <a:lnTo>
                    <a:pt x="278" y="2"/>
                  </a:lnTo>
                  <a:lnTo>
                    <a:pt x="272" y="0"/>
                  </a:lnTo>
                  <a:lnTo>
                    <a:pt x="272" y="0"/>
                  </a:lnTo>
                  <a:lnTo>
                    <a:pt x="266" y="2"/>
                  </a:lnTo>
                  <a:lnTo>
                    <a:pt x="262" y="4"/>
                  </a:lnTo>
                  <a:lnTo>
                    <a:pt x="258" y="10"/>
                  </a:lnTo>
                  <a:lnTo>
                    <a:pt x="258" y="16"/>
                  </a:lnTo>
                  <a:lnTo>
                    <a:pt x="258" y="16"/>
                  </a:lnTo>
                  <a:lnTo>
                    <a:pt x="258" y="22"/>
                  </a:lnTo>
                  <a:lnTo>
                    <a:pt x="262" y="26"/>
                  </a:lnTo>
                  <a:lnTo>
                    <a:pt x="266" y="30"/>
                  </a:lnTo>
                  <a:lnTo>
                    <a:pt x="272" y="32"/>
                  </a:lnTo>
                  <a:lnTo>
                    <a:pt x="272" y="32"/>
                  </a:lnTo>
                  <a:lnTo>
                    <a:pt x="278" y="30"/>
                  </a:lnTo>
                  <a:lnTo>
                    <a:pt x="284" y="26"/>
                  </a:lnTo>
                  <a:lnTo>
                    <a:pt x="286" y="22"/>
                  </a:lnTo>
                  <a:lnTo>
                    <a:pt x="288" y="16"/>
                  </a:lnTo>
                  <a:lnTo>
                    <a:pt x="288" y="16"/>
                  </a:lnTo>
                  <a:close/>
                  <a:moveTo>
                    <a:pt x="110" y="82"/>
                  </a:moveTo>
                  <a:lnTo>
                    <a:pt x="110" y="82"/>
                  </a:lnTo>
                  <a:lnTo>
                    <a:pt x="116" y="82"/>
                  </a:lnTo>
                  <a:lnTo>
                    <a:pt x="122" y="78"/>
                  </a:lnTo>
                  <a:lnTo>
                    <a:pt x="124" y="72"/>
                  </a:lnTo>
                  <a:lnTo>
                    <a:pt x="126" y="66"/>
                  </a:lnTo>
                  <a:lnTo>
                    <a:pt x="126" y="66"/>
                  </a:lnTo>
                  <a:lnTo>
                    <a:pt x="124" y="60"/>
                  </a:lnTo>
                  <a:lnTo>
                    <a:pt x="122" y="56"/>
                  </a:lnTo>
                  <a:lnTo>
                    <a:pt x="116" y="52"/>
                  </a:lnTo>
                  <a:lnTo>
                    <a:pt x="110" y="52"/>
                  </a:lnTo>
                  <a:lnTo>
                    <a:pt x="110" y="52"/>
                  </a:lnTo>
                  <a:lnTo>
                    <a:pt x="104" y="52"/>
                  </a:lnTo>
                  <a:lnTo>
                    <a:pt x="100" y="56"/>
                  </a:lnTo>
                  <a:lnTo>
                    <a:pt x="96" y="60"/>
                  </a:lnTo>
                  <a:lnTo>
                    <a:pt x="94" y="66"/>
                  </a:lnTo>
                  <a:lnTo>
                    <a:pt x="94" y="66"/>
                  </a:lnTo>
                  <a:lnTo>
                    <a:pt x="96" y="72"/>
                  </a:lnTo>
                  <a:lnTo>
                    <a:pt x="100" y="78"/>
                  </a:lnTo>
                  <a:lnTo>
                    <a:pt x="104" y="82"/>
                  </a:lnTo>
                  <a:lnTo>
                    <a:pt x="110" y="82"/>
                  </a:lnTo>
                  <a:lnTo>
                    <a:pt x="110" y="82"/>
                  </a:lnTo>
                  <a:close/>
                  <a:moveTo>
                    <a:pt x="76" y="72"/>
                  </a:moveTo>
                  <a:lnTo>
                    <a:pt x="76" y="72"/>
                  </a:lnTo>
                  <a:lnTo>
                    <a:pt x="82" y="70"/>
                  </a:lnTo>
                  <a:lnTo>
                    <a:pt x="86" y="68"/>
                  </a:lnTo>
                  <a:lnTo>
                    <a:pt x="90" y="62"/>
                  </a:lnTo>
                  <a:lnTo>
                    <a:pt x="92" y="56"/>
                  </a:lnTo>
                  <a:lnTo>
                    <a:pt x="92" y="56"/>
                  </a:lnTo>
                  <a:lnTo>
                    <a:pt x="90" y="50"/>
                  </a:lnTo>
                  <a:lnTo>
                    <a:pt x="86" y="46"/>
                  </a:lnTo>
                  <a:lnTo>
                    <a:pt x="82" y="42"/>
                  </a:lnTo>
                  <a:lnTo>
                    <a:pt x="76" y="42"/>
                  </a:lnTo>
                  <a:lnTo>
                    <a:pt x="76" y="42"/>
                  </a:lnTo>
                  <a:lnTo>
                    <a:pt x="70" y="42"/>
                  </a:lnTo>
                  <a:lnTo>
                    <a:pt x="66" y="46"/>
                  </a:lnTo>
                  <a:lnTo>
                    <a:pt x="62" y="50"/>
                  </a:lnTo>
                  <a:lnTo>
                    <a:pt x="60" y="56"/>
                  </a:lnTo>
                  <a:lnTo>
                    <a:pt x="60" y="56"/>
                  </a:lnTo>
                  <a:lnTo>
                    <a:pt x="62" y="62"/>
                  </a:lnTo>
                  <a:lnTo>
                    <a:pt x="66" y="68"/>
                  </a:lnTo>
                  <a:lnTo>
                    <a:pt x="70" y="70"/>
                  </a:lnTo>
                  <a:lnTo>
                    <a:pt x="76" y="72"/>
                  </a:lnTo>
                  <a:lnTo>
                    <a:pt x="76" y="72"/>
                  </a:lnTo>
                  <a:close/>
                  <a:moveTo>
                    <a:pt x="46" y="54"/>
                  </a:moveTo>
                  <a:lnTo>
                    <a:pt x="46" y="54"/>
                  </a:lnTo>
                  <a:lnTo>
                    <a:pt x="52" y="52"/>
                  </a:lnTo>
                  <a:lnTo>
                    <a:pt x="56" y="48"/>
                  </a:lnTo>
                  <a:lnTo>
                    <a:pt x="60" y="44"/>
                  </a:lnTo>
                  <a:lnTo>
                    <a:pt x="60" y="38"/>
                  </a:lnTo>
                  <a:lnTo>
                    <a:pt x="60" y="38"/>
                  </a:lnTo>
                  <a:lnTo>
                    <a:pt x="60" y="32"/>
                  </a:lnTo>
                  <a:lnTo>
                    <a:pt x="56" y="26"/>
                  </a:lnTo>
                  <a:lnTo>
                    <a:pt x="52" y="24"/>
                  </a:lnTo>
                  <a:lnTo>
                    <a:pt x="46" y="22"/>
                  </a:lnTo>
                  <a:lnTo>
                    <a:pt x="46" y="22"/>
                  </a:lnTo>
                  <a:lnTo>
                    <a:pt x="40" y="24"/>
                  </a:lnTo>
                  <a:lnTo>
                    <a:pt x="34" y="26"/>
                  </a:lnTo>
                  <a:lnTo>
                    <a:pt x="32" y="32"/>
                  </a:lnTo>
                  <a:lnTo>
                    <a:pt x="30" y="38"/>
                  </a:lnTo>
                  <a:lnTo>
                    <a:pt x="30" y="38"/>
                  </a:lnTo>
                  <a:lnTo>
                    <a:pt x="32" y="44"/>
                  </a:lnTo>
                  <a:lnTo>
                    <a:pt x="34" y="48"/>
                  </a:lnTo>
                  <a:lnTo>
                    <a:pt x="40" y="52"/>
                  </a:lnTo>
                  <a:lnTo>
                    <a:pt x="46" y="54"/>
                  </a:lnTo>
                  <a:lnTo>
                    <a:pt x="46" y="54"/>
                  </a:lnTo>
                  <a:close/>
                  <a:moveTo>
                    <a:pt x="16" y="32"/>
                  </a:moveTo>
                  <a:lnTo>
                    <a:pt x="16" y="32"/>
                  </a:lnTo>
                  <a:lnTo>
                    <a:pt x="22" y="30"/>
                  </a:lnTo>
                  <a:lnTo>
                    <a:pt x="28" y="26"/>
                  </a:lnTo>
                  <a:lnTo>
                    <a:pt x="30" y="22"/>
                  </a:lnTo>
                  <a:lnTo>
                    <a:pt x="32" y="16"/>
                  </a:lnTo>
                  <a:lnTo>
                    <a:pt x="32" y="16"/>
                  </a:lnTo>
                  <a:lnTo>
                    <a:pt x="30" y="10"/>
                  </a:lnTo>
                  <a:lnTo>
                    <a:pt x="28" y="4"/>
                  </a:lnTo>
                  <a:lnTo>
                    <a:pt x="22" y="2"/>
                  </a:lnTo>
                  <a:lnTo>
                    <a:pt x="16" y="0"/>
                  </a:lnTo>
                  <a:lnTo>
                    <a:pt x="16" y="0"/>
                  </a:lnTo>
                  <a:lnTo>
                    <a:pt x="10" y="2"/>
                  </a:lnTo>
                  <a:lnTo>
                    <a:pt x="6" y="4"/>
                  </a:lnTo>
                  <a:lnTo>
                    <a:pt x="2" y="10"/>
                  </a:lnTo>
                  <a:lnTo>
                    <a:pt x="0" y="16"/>
                  </a:lnTo>
                  <a:lnTo>
                    <a:pt x="0" y="16"/>
                  </a:lnTo>
                  <a:lnTo>
                    <a:pt x="2" y="22"/>
                  </a:lnTo>
                  <a:lnTo>
                    <a:pt x="6" y="26"/>
                  </a:lnTo>
                  <a:lnTo>
                    <a:pt x="10" y="30"/>
                  </a:lnTo>
                  <a:lnTo>
                    <a:pt x="16" y="32"/>
                  </a:ln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90">
              <a:extLst>
                <a:ext uri="{FF2B5EF4-FFF2-40B4-BE49-F238E27FC236}">
                  <a16:creationId xmlns:a16="http://schemas.microsoft.com/office/drawing/2014/main" id="{09E84131-0AE1-4487-93D5-2A0D6E890A32}"/>
                </a:ext>
              </a:extLst>
            </p:cNvPr>
            <p:cNvSpPr>
              <a:spLocks/>
            </p:cNvSpPr>
            <p:nvPr/>
          </p:nvSpPr>
          <p:spPr bwMode="auto">
            <a:xfrm>
              <a:off x="6135" y="929"/>
              <a:ext cx="20" cy="28"/>
            </a:xfrm>
            <a:custGeom>
              <a:avLst/>
              <a:gdLst>
                <a:gd name="T0" fmla="*/ 18 w 20"/>
                <a:gd name="T1" fmla="*/ 28 h 28"/>
                <a:gd name="T2" fmla="*/ 18 w 20"/>
                <a:gd name="T3" fmla="*/ 28 h 28"/>
                <a:gd name="T4" fmla="*/ 16 w 20"/>
                <a:gd name="T5" fmla="*/ 28 h 28"/>
                <a:gd name="T6" fmla="*/ 16 w 20"/>
                <a:gd name="T7" fmla="*/ 28 h 28"/>
                <a:gd name="T8" fmla="*/ 12 w 20"/>
                <a:gd name="T9" fmla="*/ 26 h 28"/>
                <a:gd name="T10" fmla="*/ 6 w 20"/>
                <a:gd name="T11" fmla="*/ 20 h 28"/>
                <a:gd name="T12" fmla="*/ 2 w 20"/>
                <a:gd name="T13" fmla="*/ 12 h 28"/>
                <a:gd name="T14" fmla="*/ 0 w 20"/>
                <a:gd name="T15" fmla="*/ 2 h 28"/>
                <a:gd name="T16" fmla="*/ 0 w 20"/>
                <a:gd name="T17" fmla="*/ 2 h 28"/>
                <a:gd name="T18" fmla="*/ 0 w 20"/>
                <a:gd name="T19" fmla="*/ 0 h 28"/>
                <a:gd name="T20" fmla="*/ 2 w 20"/>
                <a:gd name="T21" fmla="*/ 0 h 28"/>
                <a:gd name="T22" fmla="*/ 2 w 20"/>
                <a:gd name="T23" fmla="*/ 0 h 28"/>
                <a:gd name="T24" fmla="*/ 4 w 20"/>
                <a:gd name="T25" fmla="*/ 2 h 28"/>
                <a:gd name="T26" fmla="*/ 6 w 20"/>
                <a:gd name="T27" fmla="*/ 4 h 28"/>
                <a:gd name="T28" fmla="*/ 6 w 20"/>
                <a:gd name="T29" fmla="*/ 4 h 28"/>
                <a:gd name="T30" fmla="*/ 6 w 20"/>
                <a:gd name="T31" fmla="*/ 8 h 28"/>
                <a:gd name="T32" fmla="*/ 6 w 20"/>
                <a:gd name="T33" fmla="*/ 12 h 28"/>
                <a:gd name="T34" fmla="*/ 12 w 20"/>
                <a:gd name="T35" fmla="*/ 18 h 28"/>
                <a:gd name="T36" fmla="*/ 16 w 20"/>
                <a:gd name="T37" fmla="*/ 22 h 28"/>
                <a:gd name="T38" fmla="*/ 18 w 20"/>
                <a:gd name="T39" fmla="*/ 24 h 28"/>
                <a:gd name="T40" fmla="*/ 18 w 20"/>
                <a:gd name="T41" fmla="*/ 24 h 28"/>
                <a:gd name="T42" fmla="*/ 20 w 20"/>
                <a:gd name="T43" fmla="*/ 24 h 28"/>
                <a:gd name="T44" fmla="*/ 20 w 20"/>
                <a:gd name="T45" fmla="*/ 26 h 28"/>
                <a:gd name="T46" fmla="*/ 20 w 20"/>
                <a:gd name="T47" fmla="*/ 26 h 28"/>
                <a:gd name="T48" fmla="*/ 18 w 20"/>
                <a:gd name="T49" fmla="*/ 28 h 28"/>
                <a:gd name="T50" fmla="*/ 18 w 20"/>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8">
                  <a:moveTo>
                    <a:pt x="18" y="28"/>
                  </a:moveTo>
                  <a:lnTo>
                    <a:pt x="18" y="28"/>
                  </a:lnTo>
                  <a:lnTo>
                    <a:pt x="16" y="28"/>
                  </a:lnTo>
                  <a:lnTo>
                    <a:pt x="16" y="28"/>
                  </a:lnTo>
                  <a:lnTo>
                    <a:pt x="12" y="26"/>
                  </a:lnTo>
                  <a:lnTo>
                    <a:pt x="6" y="20"/>
                  </a:lnTo>
                  <a:lnTo>
                    <a:pt x="2" y="12"/>
                  </a:lnTo>
                  <a:lnTo>
                    <a:pt x="0" y="2"/>
                  </a:lnTo>
                  <a:lnTo>
                    <a:pt x="0" y="2"/>
                  </a:lnTo>
                  <a:lnTo>
                    <a:pt x="0" y="0"/>
                  </a:lnTo>
                  <a:lnTo>
                    <a:pt x="2" y="0"/>
                  </a:lnTo>
                  <a:lnTo>
                    <a:pt x="2" y="0"/>
                  </a:lnTo>
                  <a:lnTo>
                    <a:pt x="4" y="2"/>
                  </a:lnTo>
                  <a:lnTo>
                    <a:pt x="6" y="4"/>
                  </a:lnTo>
                  <a:lnTo>
                    <a:pt x="6" y="4"/>
                  </a:lnTo>
                  <a:lnTo>
                    <a:pt x="6" y="8"/>
                  </a:lnTo>
                  <a:lnTo>
                    <a:pt x="6" y="12"/>
                  </a:lnTo>
                  <a:lnTo>
                    <a:pt x="12" y="18"/>
                  </a:lnTo>
                  <a:lnTo>
                    <a:pt x="16" y="22"/>
                  </a:lnTo>
                  <a:lnTo>
                    <a:pt x="18" y="24"/>
                  </a:lnTo>
                  <a:lnTo>
                    <a:pt x="18" y="24"/>
                  </a:lnTo>
                  <a:lnTo>
                    <a:pt x="20" y="24"/>
                  </a:lnTo>
                  <a:lnTo>
                    <a:pt x="20" y="26"/>
                  </a:lnTo>
                  <a:lnTo>
                    <a:pt x="20" y="26"/>
                  </a:lnTo>
                  <a:lnTo>
                    <a:pt x="18" y="28"/>
                  </a:lnTo>
                  <a:lnTo>
                    <a:pt x="18" y="28"/>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91">
              <a:extLst>
                <a:ext uri="{FF2B5EF4-FFF2-40B4-BE49-F238E27FC236}">
                  <a16:creationId xmlns:a16="http://schemas.microsoft.com/office/drawing/2014/main" id="{B351F4E3-037E-49ED-95E0-9E54EC4F693D}"/>
                </a:ext>
              </a:extLst>
            </p:cNvPr>
            <p:cNvSpPr>
              <a:spLocks noEditPoints="1"/>
            </p:cNvSpPr>
            <p:nvPr/>
          </p:nvSpPr>
          <p:spPr bwMode="auto">
            <a:xfrm>
              <a:off x="5873" y="661"/>
              <a:ext cx="422" cy="418"/>
            </a:xfrm>
            <a:custGeom>
              <a:avLst/>
              <a:gdLst>
                <a:gd name="T0" fmla="*/ 12 w 422"/>
                <a:gd name="T1" fmla="*/ 390 h 418"/>
                <a:gd name="T2" fmla="*/ 6 w 422"/>
                <a:gd name="T3" fmla="*/ 360 h 418"/>
                <a:gd name="T4" fmla="*/ 0 w 422"/>
                <a:gd name="T5" fmla="*/ 280 h 418"/>
                <a:gd name="T6" fmla="*/ 2 w 422"/>
                <a:gd name="T7" fmla="*/ 228 h 418"/>
                <a:gd name="T8" fmla="*/ 14 w 422"/>
                <a:gd name="T9" fmla="*/ 174 h 418"/>
                <a:gd name="T10" fmla="*/ 36 w 422"/>
                <a:gd name="T11" fmla="*/ 120 h 418"/>
                <a:gd name="T12" fmla="*/ 70 w 422"/>
                <a:gd name="T13" fmla="*/ 68 h 418"/>
                <a:gd name="T14" fmla="*/ 58 w 422"/>
                <a:gd name="T15" fmla="*/ 92 h 418"/>
                <a:gd name="T16" fmla="*/ 38 w 422"/>
                <a:gd name="T17" fmla="*/ 144 h 418"/>
                <a:gd name="T18" fmla="*/ 24 w 422"/>
                <a:gd name="T19" fmla="*/ 198 h 418"/>
                <a:gd name="T20" fmla="*/ 14 w 422"/>
                <a:gd name="T21" fmla="*/ 276 h 418"/>
                <a:gd name="T22" fmla="*/ 12 w 422"/>
                <a:gd name="T23" fmla="*/ 358 h 418"/>
                <a:gd name="T24" fmla="*/ 12 w 422"/>
                <a:gd name="T25" fmla="*/ 390 h 418"/>
                <a:gd name="T26" fmla="*/ 368 w 422"/>
                <a:gd name="T27" fmla="*/ 128 h 418"/>
                <a:gd name="T28" fmla="*/ 338 w 422"/>
                <a:gd name="T29" fmla="*/ 72 h 418"/>
                <a:gd name="T30" fmla="*/ 304 w 422"/>
                <a:gd name="T31" fmla="*/ 34 h 418"/>
                <a:gd name="T32" fmla="*/ 268 w 422"/>
                <a:gd name="T33" fmla="*/ 12 h 418"/>
                <a:gd name="T34" fmla="*/ 232 w 422"/>
                <a:gd name="T35" fmla="*/ 2 h 418"/>
                <a:gd name="T36" fmla="*/ 196 w 422"/>
                <a:gd name="T37" fmla="*/ 2 h 418"/>
                <a:gd name="T38" fmla="*/ 162 w 422"/>
                <a:gd name="T39" fmla="*/ 10 h 418"/>
                <a:gd name="T40" fmla="*/ 100 w 422"/>
                <a:gd name="T41" fmla="*/ 38 h 418"/>
                <a:gd name="T42" fmla="*/ 132 w 422"/>
                <a:gd name="T43" fmla="*/ 26 h 418"/>
                <a:gd name="T44" fmla="*/ 192 w 422"/>
                <a:gd name="T45" fmla="*/ 18 h 418"/>
                <a:gd name="T46" fmla="*/ 242 w 422"/>
                <a:gd name="T47" fmla="*/ 26 h 418"/>
                <a:gd name="T48" fmla="*/ 284 w 422"/>
                <a:gd name="T49" fmla="*/ 44 h 418"/>
                <a:gd name="T50" fmla="*/ 318 w 422"/>
                <a:gd name="T51" fmla="*/ 68 h 418"/>
                <a:gd name="T52" fmla="*/ 352 w 422"/>
                <a:gd name="T53" fmla="*/ 104 h 418"/>
                <a:gd name="T54" fmla="*/ 368 w 422"/>
                <a:gd name="T55" fmla="*/ 128 h 418"/>
                <a:gd name="T56" fmla="*/ 318 w 422"/>
                <a:gd name="T57" fmla="*/ 94 h 418"/>
                <a:gd name="T58" fmla="*/ 300 w 422"/>
                <a:gd name="T59" fmla="*/ 82 h 418"/>
                <a:gd name="T60" fmla="*/ 254 w 422"/>
                <a:gd name="T61" fmla="*/ 60 h 418"/>
                <a:gd name="T62" fmla="*/ 192 w 422"/>
                <a:gd name="T63" fmla="*/ 40 h 418"/>
                <a:gd name="T64" fmla="*/ 156 w 422"/>
                <a:gd name="T65" fmla="*/ 36 h 418"/>
                <a:gd name="T66" fmla="*/ 120 w 422"/>
                <a:gd name="T67" fmla="*/ 40 h 418"/>
                <a:gd name="T68" fmla="*/ 132 w 422"/>
                <a:gd name="T69" fmla="*/ 46 h 418"/>
                <a:gd name="T70" fmla="*/ 172 w 422"/>
                <a:gd name="T71" fmla="*/ 62 h 418"/>
                <a:gd name="T72" fmla="*/ 238 w 422"/>
                <a:gd name="T73" fmla="*/ 80 h 418"/>
                <a:gd name="T74" fmla="*/ 318 w 422"/>
                <a:gd name="T75" fmla="*/ 94 h 418"/>
                <a:gd name="T76" fmla="*/ 340 w 422"/>
                <a:gd name="T77" fmla="*/ 102 h 418"/>
                <a:gd name="T78" fmla="*/ 314 w 422"/>
                <a:gd name="T79" fmla="*/ 102 h 418"/>
                <a:gd name="T80" fmla="*/ 252 w 422"/>
                <a:gd name="T81" fmla="*/ 98 h 418"/>
                <a:gd name="T82" fmla="*/ 176 w 422"/>
                <a:gd name="T83" fmla="*/ 82 h 418"/>
                <a:gd name="T84" fmla="*/ 140 w 422"/>
                <a:gd name="T85" fmla="*/ 68 h 418"/>
                <a:gd name="T86" fmla="*/ 108 w 422"/>
                <a:gd name="T87" fmla="*/ 46 h 418"/>
                <a:gd name="T88" fmla="*/ 132 w 422"/>
                <a:gd name="T89" fmla="*/ 68 h 418"/>
                <a:gd name="T90" fmla="*/ 180 w 422"/>
                <a:gd name="T91" fmla="*/ 100 h 418"/>
                <a:gd name="T92" fmla="*/ 222 w 422"/>
                <a:gd name="T93" fmla="*/ 118 h 418"/>
                <a:gd name="T94" fmla="*/ 258 w 422"/>
                <a:gd name="T95" fmla="*/ 124 h 418"/>
                <a:gd name="T96" fmla="*/ 290 w 422"/>
                <a:gd name="T97" fmla="*/ 122 h 418"/>
                <a:gd name="T98" fmla="*/ 322 w 422"/>
                <a:gd name="T99" fmla="*/ 112 h 418"/>
                <a:gd name="T100" fmla="*/ 340 w 422"/>
                <a:gd name="T101" fmla="*/ 102 h 418"/>
                <a:gd name="T102" fmla="*/ 392 w 422"/>
                <a:gd name="T103" fmla="*/ 214 h 418"/>
                <a:gd name="T104" fmla="*/ 402 w 422"/>
                <a:gd name="T105" fmla="*/ 254 h 418"/>
                <a:gd name="T106" fmla="*/ 410 w 422"/>
                <a:gd name="T107" fmla="*/ 326 h 418"/>
                <a:gd name="T108" fmla="*/ 408 w 422"/>
                <a:gd name="T109" fmla="*/ 382 h 418"/>
                <a:gd name="T110" fmla="*/ 404 w 422"/>
                <a:gd name="T111" fmla="*/ 418 h 418"/>
                <a:gd name="T112" fmla="*/ 410 w 422"/>
                <a:gd name="T113" fmla="*/ 402 h 418"/>
                <a:gd name="T114" fmla="*/ 420 w 422"/>
                <a:gd name="T115" fmla="*/ 360 h 418"/>
                <a:gd name="T116" fmla="*/ 422 w 422"/>
                <a:gd name="T117" fmla="*/ 314 h 418"/>
                <a:gd name="T118" fmla="*/ 416 w 422"/>
                <a:gd name="T119" fmla="*/ 276 h 418"/>
                <a:gd name="T120" fmla="*/ 402 w 422"/>
                <a:gd name="T121" fmla="*/ 236 h 418"/>
                <a:gd name="T122" fmla="*/ 392 w 422"/>
                <a:gd name="T123" fmla="*/ 21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18">
                  <a:moveTo>
                    <a:pt x="12" y="390"/>
                  </a:moveTo>
                  <a:lnTo>
                    <a:pt x="12" y="390"/>
                  </a:lnTo>
                  <a:lnTo>
                    <a:pt x="10" y="382"/>
                  </a:lnTo>
                  <a:lnTo>
                    <a:pt x="6" y="360"/>
                  </a:lnTo>
                  <a:lnTo>
                    <a:pt x="2" y="324"/>
                  </a:lnTo>
                  <a:lnTo>
                    <a:pt x="0" y="280"/>
                  </a:lnTo>
                  <a:lnTo>
                    <a:pt x="0" y="254"/>
                  </a:lnTo>
                  <a:lnTo>
                    <a:pt x="2" y="228"/>
                  </a:lnTo>
                  <a:lnTo>
                    <a:pt x="8" y="202"/>
                  </a:lnTo>
                  <a:lnTo>
                    <a:pt x="14" y="174"/>
                  </a:lnTo>
                  <a:lnTo>
                    <a:pt x="24" y="146"/>
                  </a:lnTo>
                  <a:lnTo>
                    <a:pt x="36" y="120"/>
                  </a:lnTo>
                  <a:lnTo>
                    <a:pt x="50" y="94"/>
                  </a:lnTo>
                  <a:lnTo>
                    <a:pt x="70" y="68"/>
                  </a:lnTo>
                  <a:lnTo>
                    <a:pt x="70" y="68"/>
                  </a:lnTo>
                  <a:lnTo>
                    <a:pt x="58" y="92"/>
                  </a:lnTo>
                  <a:lnTo>
                    <a:pt x="46" y="118"/>
                  </a:lnTo>
                  <a:lnTo>
                    <a:pt x="38" y="144"/>
                  </a:lnTo>
                  <a:lnTo>
                    <a:pt x="30" y="172"/>
                  </a:lnTo>
                  <a:lnTo>
                    <a:pt x="24" y="198"/>
                  </a:lnTo>
                  <a:lnTo>
                    <a:pt x="20" y="226"/>
                  </a:lnTo>
                  <a:lnTo>
                    <a:pt x="14" y="276"/>
                  </a:lnTo>
                  <a:lnTo>
                    <a:pt x="12" y="322"/>
                  </a:lnTo>
                  <a:lnTo>
                    <a:pt x="12" y="358"/>
                  </a:lnTo>
                  <a:lnTo>
                    <a:pt x="12" y="390"/>
                  </a:lnTo>
                  <a:lnTo>
                    <a:pt x="12" y="390"/>
                  </a:lnTo>
                  <a:close/>
                  <a:moveTo>
                    <a:pt x="368" y="128"/>
                  </a:moveTo>
                  <a:lnTo>
                    <a:pt x="368" y="128"/>
                  </a:lnTo>
                  <a:lnTo>
                    <a:pt x="354" y="98"/>
                  </a:lnTo>
                  <a:lnTo>
                    <a:pt x="338" y="72"/>
                  </a:lnTo>
                  <a:lnTo>
                    <a:pt x="320" y="52"/>
                  </a:lnTo>
                  <a:lnTo>
                    <a:pt x="304" y="34"/>
                  </a:lnTo>
                  <a:lnTo>
                    <a:pt x="286" y="22"/>
                  </a:lnTo>
                  <a:lnTo>
                    <a:pt x="268" y="12"/>
                  </a:lnTo>
                  <a:lnTo>
                    <a:pt x="250" y="6"/>
                  </a:lnTo>
                  <a:lnTo>
                    <a:pt x="232" y="2"/>
                  </a:lnTo>
                  <a:lnTo>
                    <a:pt x="214" y="0"/>
                  </a:lnTo>
                  <a:lnTo>
                    <a:pt x="196" y="2"/>
                  </a:lnTo>
                  <a:lnTo>
                    <a:pt x="180" y="4"/>
                  </a:lnTo>
                  <a:lnTo>
                    <a:pt x="162" y="10"/>
                  </a:lnTo>
                  <a:lnTo>
                    <a:pt x="130" y="22"/>
                  </a:lnTo>
                  <a:lnTo>
                    <a:pt x="100" y="38"/>
                  </a:lnTo>
                  <a:lnTo>
                    <a:pt x="100" y="38"/>
                  </a:lnTo>
                  <a:lnTo>
                    <a:pt x="132" y="26"/>
                  </a:lnTo>
                  <a:lnTo>
                    <a:pt x="162" y="20"/>
                  </a:lnTo>
                  <a:lnTo>
                    <a:pt x="192" y="18"/>
                  </a:lnTo>
                  <a:lnTo>
                    <a:pt x="218" y="22"/>
                  </a:lnTo>
                  <a:lnTo>
                    <a:pt x="242" y="26"/>
                  </a:lnTo>
                  <a:lnTo>
                    <a:pt x="264" y="34"/>
                  </a:lnTo>
                  <a:lnTo>
                    <a:pt x="284" y="44"/>
                  </a:lnTo>
                  <a:lnTo>
                    <a:pt x="302" y="56"/>
                  </a:lnTo>
                  <a:lnTo>
                    <a:pt x="318" y="68"/>
                  </a:lnTo>
                  <a:lnTo>
                    <a:pt x="330" y="80"/>
                  </a:lnTo>
                  <a:lnTo>
                    <a:pt x="352" y="104"/>
                  </a:lnTo>
                  <a:lnTo>
                    <a:pt x="364" y="122"/>
                  </a:lnTo>
                  <a:lnTo>
                    <a:pt x="368" y="128"/>
                  </a:lnTo>
                  <a:lnTo>
                    <a:pt x="368" y="128"/>
                  </a:lnTo>
                  <a:close/>
                  <a:moveTo>
                    <a:pt x="318" y="94"/>
                  </a:moveTo>
                  <a:lnTo>
                    <a:pt x="318" y="94"/>
                  </a:lnTo>
                  <a:lnTo>
                    <a:pt x="300" y="82"/>
                  </a:lnTo>
                  <a:lnTo>
                    <a:pt x="280" y="72"/>
                  </a:lnTo>
                  <a:lnTo>
                    <a:pt x="254" y="60"/>
                  </a:lnTo>
                  <a:lnTo>
                    <a:pt x="224" y="48"/>
                  </a:lnTo>
                  <a:lnTo>
                    <a:pt x="192" y="40"/>
                  </a:lnTo>
                  <a:lnTo>
                    <a:pt x="174" y="38"/>
                  </a:lnTo>
                  <a:lnTo>
                    <a:pt x="156" y="36"/>
                  </a:lnTo>
                  <a:lnTo>
                    <a:pt x="138" y="38"/>
                  </a:lnTo>
                  <a:lnTo>
                    <a:pt x="120" y="40"/>
                  </a:lnTo>
                  <a:lnTo>
                    <a:pt x="120" y="40"/>
                  </a:lnTo>
                  <a:lnTo>
                    <a:pt x="132" y="46"/>
                  </a:lnTo>
                  <a:lnTo>
                    <a:pt x="144" y="52"/>
                  </a:lnTo>
                  <a:lnTo>
                    <a:pt x="172" y="62"/>
                  </a:lnTo>
                  <a:lnTo>
                    <a:pt x="204" y="72"/>
                  </a:lnTo>
                  <a:lnTo>
                    <a:pt x="238" y="80"/>
                  </a:lnTo>
                  <a:lnTo>
                    <a:pt x="294" y="90"/>
                  </a:lnTo>
                  <a:lnTo>
                    <a:pt x="318" y="94"/>
                  </a:lnTo>
                  <a:lnTo>
                    <a:pt x="318" y="94"/>
                  </a:lnTo>
                  <a:close/>
                  <a:moveTo>
                    <a:pt x="340" y="102"/>
                  </a:moveTo>
                  <a:lnTo>
                    <a:pt x="340" y="102"/>
                  </a:lnTo>
                  <a:lnTo>
                    <a:pt x="314" y="102"/>
                  </a:lnTo>
                  <a:lnTo>
                    <a:pt x="286" y="102"/>
                  </a:lnTo>
                  <a:lnTo>
                    <a:pt x="252" y="98"/>
                  </a:lnTo>
                  <a:lnTo>
                    <a:pt x="214" y="92"/>
                  </a:lnTo>
                  <a:lnTo>
                    <a:pt x="176" y="82"/>
                  </a:lnTo>
                  <a:lnTo>
                    <a:pt x="158" y="76"/>
                  </a:lnTo>
                  <a:lnTo>
                    <a:pt x="140" y="68"/>
                  </a:lnTo>
                  <a:lnTo>
                    <a:pt x="122" y="58"/>
                  </a:lnTo>
                  <a:lnTo>
                    <a:pt x="108" y="46"/>
                  </a:lnTo>
                  <a:lnTo>
                    <a:pt x="108" y="46"/>
                  </a:lnTo>
                  <a:lnTo>
                    <a:pt x="132" y="68"/>
                  </a:lnTo>
                  <a:lnTo>
                    <a:pt x="156" y="86"/>
                  </a:lnTo>
                  <a:lnTo>
                    <a:pt x="180" y="100"/>
                  </a:lnTo>
                  <a:lnTo>
                    <a:pt x="202" y="112"/>
                  </a:lnTo>
                  <a:lnTo>
                    <a:pt x="222" y="118"/>
                  </a:lnTo>
                  <a:lnTo>
                    <a:pt x="240" y="122"/>
                  </a:lnTo>
                  <a:lnTo>
                    <a:pt x="258" y="124"/>
                  </a:lnTo>
                  <a:lnTo>
                    <a:pt x="274" y="124"/>
                  </a:lnTo>
                  <a:lnTo>
                    <a:pt x="290" y="122"/>
                  </a:lnTo>
                  <a:lnTo>
                    <a:pt x="302" y="120"/>
                  </a:lnTo>
                  <a:lnTo>
                    <a:pt x="322" y="112"/>
                  </a:lnTo>
                  <a:lnTo>
                    <a:pt x="336" y="106"/>
                  </a:lnTo>
                  <a:lnTo>
                    <a:pt x="340" y="102"/>
                  </a:lnTo>
                  <a:lnTo>
                    <a:pt x="340" y="102"/>
                  </a:lnTo>
                  <a:close/>
                  <a:moveTo>
                    <a:pt x="392" y="214"/>
                  </a:moveTo>
                  <a:lnTo>
                    <a:pt x="392" y="214"/>
                  </a:lnTo>
                  <a:lnTo>
                    <a:pt x="402" y="254"/>
                  </a:lnTo>
                  <a:lnTo>
                    <a:pt x="408" y="292"/>
                  </a:lnTo>
                  <a:lnTo>
                    <a:pt x="410" y="326"/>
                  </a:lnTo>
                  <a:lnTo>
                    <a:pt x="410" y="356"/>
                  </a:lnTo>
                  <a:lnTo>
                    <a:pt x="408" y="382"/>
                  </a:lnTo>
                  <a:lnTo>
                    <a:pt x="406" y="402"/>
                  </a:lnTo>
                  <a:lnTo>
                    <a:pt x="404" y="418"/>
                  </a:lnTo>
                  <a:lnTo>
                    <a:pt x="404" y="418"/>
                  </a:lnTo>
                  <a:lnTo>
                    <a:pt x="410" y="402"/>
                  </a:lnTo>
                  <a:lnTo>
                    <a:pt x="416" y="384"/>
                  </a:lnTo>
                  <a:lnTo>
                    <a:pt x="420" y="360"/>
                  </a:lnTo>
                  <a:lnTo>
                    <a:pt x="422" y="330"/>
                  </a:lnTo>
                  <a:lnTo>
                    <a:pt x="422" y="314"/>
                  </a:lnTo>
                  <a:lnTo>
                    <a:pt x="420" y="296"/>
                  </a:lnTo>
                  <a:lnTo>
                    <a:pt x="416" y="276"/>
                  </a:lnTo>
                  <a:lnTo>
                    <a:pt x="410" y="256"/>
                  </a:lnTo>
                  <a:lnTo>
                    <a:pt x="402" y="236"/>
                  </a:lnTo>
                  <a:lnTo>
                    <a:pt x="392" y="214"/>
                  </a:lnTo>
                  <a:lnTo>
                    <a:pt x="392" y="21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descr="A picture containing red, sky, ground&#10;&#10;Description automatically generated">
            <a:extLst>
              <a:ext uri="{FF2B5EF4-FFF2-40B4-BE49-F238E27FC236}">
                <a16:creationId xmlns:a16="http://schemas.microsoft.com/office/drawing/2014/main" id="{D674B52C-F7E2-4A7D-A356-39CF4DC9B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087687"/>
            <a:ext cx="5442373" cy="3294804"/>
          </a:xfrm>
          <a:prstGeom prst="rect">
            <a:avLst/>
          </a:prstGeom>
        </p:spPr>
      </p:pic>
    </p:spTree>
    <p:extLst>
      <p:ext uri="{BB962C8B-B14F-4D97-AF65-F5344CB8AC3E}">
        <p14:creationId xmlns:p14="http://schemas.microsoft.com/office/powerpoint/2010/main" val="630053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72EE-BDC1-4FCD-A108-D71C4D82CF63}"/>
              </a:ext>
            </a:extLst>
          </p:cNvPr>
          <p:cNvSpPr>
            <a:spLocks noGrp="1"/>
          </p:cNvSpPr>
          <p:nvPr>
            <p:ph type="title"/>
          </p:nvPr>
        </p:nvSpPr>
        <p:spPr>
          <a:xfrm>
            <a:off x="838200" y="365125"/>
            <a:ext cx="10515600" cy="1325563"/>
          </a:xfrm>
        </p:spPr>
        <p:txBody>
          <a:bodyPr>
            <a:normAutofit/>
          </a:bodyPr>
          <a:lstStyle/>
          <a:p>
            <a:r>
              <a:rPr lang="en-US" dirty="0"/>
              <a:t>Questions to Consider (askjan.org)</a:t>
            </a:r>
          </a:p>
        </p:txBody>
      </p:sp>
      <p:sp>
        <p:nvSpPr>
          <p:cNvPr id="4" name="Slide Number Placeholder 3">
            <a:extLst>
              <a:ext uri="{FF2B5EF4-FFF2-40B4-BE49-F238E27FC236}">
                <a16:creationId xmlns:a16="http://schemas.microsoft.com/office/drawing/2014/main" id="{D08B2208-C1BD-487C-8C9F-7EA3B868EE44}"/>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28</a:t>
            </a:fld>
            <a:endParaRPr lang="en-US"/>
          </a:p>
        </p:txBody>
      </p:sp>
      <p:grpSp>
        <p:nvGrpSpPr>
          <p:cNvPr id="16" name="Group 15">
            <a:extLst>
              <a:ext uri="{FF2B5EF4-FFF2-40B4-BE49-F238E27FC236}">
                <a16:creationId xmlns:a16="http://schemas.microsoft.com/office/drawing/2014/main" id="{22FFAF0F-A383-4402-9D19-8D68A8AB7940}"/>
              </a:ext>
            </a:extLst>
          </p:cNvPr>
          <p:cNvGrpSpPr/>
          <p:nvPr/>
        </p:nvGrpSpPr>
        <p:grpSpPr>
          <a:xfrm>
            <a:off x="1517249" y="1505979"/>
            <a:ext cx="1887187" cy="1887187"/>
            <a:chOff x="1517250" y="2403793"/>
            <a:chExt cx="1887187" cy="1887187"/>
          </a:xfrm>
        </p:grpSpPr>
        <p:sp>
          <p:nvSpPr>
            <p:cNvPr id="7" name="Rectangle: Diagonal Corners Rounded 6">
              <a:extLst>
                <a:ext uri="{FF2B5EF4-FFF2-40B4-BE49-F238E27FC236}">
                  <a16:creationId xmlns:a16="http://schemas.microsoft.com/office/drawing/2014/main" id="{07DB0699-3CC6-422A-B6A4-F5AF18BC4104}"/>
                </a:ext>
              </a:extLst>
            </p:cNvPr>
            <p:cNvSpPr/>
            <p:nvPr/>
          </p:nvSpPr>
          <p:spPr>
            <a:xfrm>
              <a:off x="15172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8" name="Rectangle 7" descr="Help">
              <a:extLst>
                <a:ext uri="{FF2B5EF4-FFF2-40B4-BE49-F238E27FC236}">
                  <a16:creationId xmlns:a16="http://schemas.microsoft.com/office/drawing/2014/main" id="{7DB64737-E0CF-4043-8CD5-5D983CBDC2D4}"/>
                </a:ext>
              </a:extLst>
            </p:cNvPr>
            <p:cNvSpPr/>
            <p:nvPr/>
          </p:nvSpPr>
          <p:spPr>
            <a:xfrm>
              <a:off x="1919437" y="2805981"/>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grpSp>
        <p:nvGrpSpPr>
          <p:cNvPr id="17" name="Group 16">
            <a:extLst>
              <a:ext uri="{FF2B5EF4-FFF2-40B4-BE49-F238E27FC236}">
                <a16:creationId xmlns:a16="http://schemas.microsoft.com/office/drawing/2014/main" id="{D0B10650-AA93-439D-A005-37F38915D02F}"/>
              </a:ext>
            </a:extLst>
          </p:cNvPr>
          <p:cNvGrpSpPr/>
          <p:nvPr/>
        </p:nvGrpSpPr>
        <p:grpSpPr>
          <a:xfrm>
            <a:off x="5152405" y="1505978"/>
            <a:ext cx="4441110" cy="1887187"/>
            <a:chOff x="5266706" y="2403793"/>
            <a:chExt cx="4441110" cy="1887187"/>
          </a:xfrm>
        </p:grpSpPr>
        <p:sp>
          <p:nvSpPr>
            <p:cNvPr id="10" name="Rectangle: Diagonal Corners Rounded 9">
              <a:extLst>
                <a:ext uri="{FF2B5EF4-FFF2-40B4-BE49-F238E27FC236}">
                  <a16:creationId xmlns:a16="http://schemas.microsoft.com/office/drawing/2014/main" id="{54FEC83B-6765-49C6-A443-A2A623EF5488}"/>
                </a:ext>
              </a:extLst>
            </p:cNvPr>
            <p:cNvSpPr/>
            <p:nvPr/>
          </p:nvSpPr>
          <p:spPr>
            <a:xfrm>
              <a:off x="52667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11" name="Rectangle 10" descr="Checkmark">
              <a:extLst>
                <a:ext uri="{FF2B5EF4-FFF2-40B4-BE49-F238E27FC236}">
                  <a16:creationId xmlns:a16="http://schemas.microsoft.com/office/drawing/2014/main" id="{CDB2BCB2-15E1-4751-898C-2C8412B3AC63}"/>
                </a:ext>
              </a:extLst>
            </p:cNvPr>
            <p:cNvSpPr/>
            <p:nvPr/>
          </p:nvSpPr>
          <p:spPr>
            <a:xfrm>
              <a:off x="8625004" y="2914602"/>
              <a:ext cx="1082812" cy="1082812"/>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sp>
        <p:nvSpPr>
          <p:cNvPr id="13" name="Rectangle: Diagonal Corners Rounded 12">
            <a:extLst>
              <a:ext uri="{FF2B5EF4-FFF2-40B4-BE49-F238E27FC236}">
                <a16:creationId xmlns:a16="http://schemas.microsoft.com/office/drawing/2014/main" id="{CC314C02-E7DB-4ADB-AE55-E2AC87DF3653}"/>
              </a:ext>
            </a:extLst>
          </p:cNvPr>
          <p:cNvSpPr/>
          <p:nvPr/>
        </p:nvSpPr>
        <p:spPr>
          <a:xfrm>
            <a:off x="8787564" y="1504650"/>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9" name="TextBox 18">
            <a:extLst>
              <a:ext uri="{FF2B5EF4-FFF2-40B4-BE49-F238E27FC236}">
                <a16:creationId xmlns:a16="http://schemas.microsoft.com/office/drawing/2014/main" id="{3F7A6F0A-0C63-4CC5-B093-DCD165E15C70}"/>
              </a:ext>
            </a:extLst>
          </p:cNvPr>
          <p:cNvSpPr txBox="1"/>
          <p:nvPr/>
        </p:nvSpPr>
        <p:spPr>
          <a:xfrm>
            <a:off x="1030001" y="3607987"/>
            <a:ext cx="2837149" cy="697563"/>
          </a:xfrm>
          <a:prstGeom prst="rect">
            <a:avLst/>
          </a:prstGeom>
          <a:noFill/>
        </p:spPr>
        <p:txBody>
          <a:bodyPr wrap="square" rtlCol="0">
            <a:spAutoFit/>
          </a:bodyPr>
          <a:lstStyle/>
          <a:p>
            <a:pPr algn="ctr">
              <a:lnSpc>
                <a:spcPct val="114000"/>
              </a:lnSpc>
            </a:pPr>
            <a:r>
              <a:rPr lang="en-US" dirty="0"/>
              <a:t>What </a:t>
            </a:r>
            <a:r>
              <a:rPr lang="en-US" b="1" dirty="0">
                <a:solidFill>
                  <a:schemeClr val="accent6"/>
                </a:solidFill>
              </a:rPr>
              <a:t>limitations</a:t>
            </a:r>
            <a:r>
              <a:rPr lang="en-US" dirty="0"/>
              <a:t> is the [student] experiencing?</a:t>
            </a:r>
          </a:p>
        </p:txBody>
      </p:sp>
      <p:sp>
        <p:nvSpPr>
          <p:cNvPr id="20" name="TextBox 19">
            <a:extLst>
              <a:ext uri="{FF2B5EF4-FFF2-40B4-BE49-F238E27FC236}">
                <a16:creationId xmlns:a16="http://schemas.microsoft.com/office/drawing/2014/main" id="{755898B8-4A5C-4172-BEDC-49350E26FFA6}"/>
              </a:ext>
            </a:extLst>
          </p:cNvPr>
          <p:cNvSpPr txBox="1"/>
          <p:nvPr/>
        </p:nvSpPr>
        <p:spPr>
          <a:xfrm>
            <a:off x="4607141" y="3607986"/>
            <a:ext cx="2837149" cy="2276521"/>
          </a:xfrm>
          <a:prstGeom prst="rect">
            <a:avLst/>
          </a:prstGeom>
          <a:noFill/>
        </p:spPr>
        <p:txBody>
          <a:bodyPr wrap="square" rtlCol="0">
            <a:spAutoFit/>
          </a:bodyPr>
          <a:lstStyle/>
          <a:p>
            <a:pPr algn="ctr">
              <a:lnSpc>
                <a:spcPct val="114000"/>
              </a:lnSpc>
            </a:pPr>
            <a:r>
              <a:rPr lang="en-US" dirty="0"/>
              <a:t>How do these </a:t>
            </a:r>
            <a:r>
              <a:rPr lang="en-US" b="1" dirty="0">
                <a:solidFill>
                  <a:schemeClr val="accent6"/>
                </a:solidFill>
              </a:rPr>
              <a:t>limitations affect the [student] and the [student’s] performance on center </a:t>
            </a:r>
            <a:r>
              <a:rPr lang="en-US" dirty="0"/>
              <a:t>(in academics, career technical, residential, other areas)?</a:t>
            </a:r>
          </a:p>
        </p:txBody>
      </p:sp>
      <p:sp>
        <p:nvSpPr>
          <p:cNvPr id="21" name="TextBox 20">
            <a:extLst>
              <a:ext uri="{FF2B5EF4-FFF2-40B4-BE49-F238E27FC236}">
                <a16:creationId xmlns:a16="http://schemas.microsoft.com/office/drawing/2014/main" id="{87BB361C-F1B1-4CC5-8228-A488D7206791}"/>
              </a:ext>
            </a:extLst>
          </p:cNvPr>
          <p:cNvSpPr txBox="1"/>
          <p:nvPr/>
        </p:nvSpPr>
        <p:spPr>
          <a:xfrm>
            <a:off x="8312582" y="3607985"/>
            <a:ext cx="2837149" cy="1013354"/>
          </a:xfrm>
          <a:prstGeom prst="rect">
            <a:avLst/>
          </a:prstGeom>
          <a:noFill/>
        </p:spPr>
        <p:txBody>
          <a:bodyPr wrap="square" rtlCol="0">
            <a:spAutoFit/>
          </a:bodyPr>
          <a:lstStyle/>
          <a:p>
            <a:pPr algn="ctr">
              <a:lnSpc>
                <a:spcPct val="114000"/>
              </a:lnSpc>
            </a:pPr>
            <a:r>
              <a:rPr lang="en-US" dirty="0"/>
              <a:t>What </a:t>
            </a:r>
            <a:r>
              <a:rPr lang="en-US" b="1" dirty="0">
                <a:solidFill>
                  <a:schemeClr val="accent6"/>
                </a:solidFill>
              </a:rPr>
              <a:t>specific tasks are problematic </a:t>
            </a:r>
            <a:r>
              <a:rPr lang="en-US" dirty="0"/>
              <a:t>as a result of the limitations?</a:t>
            </a:r>
          </a:p>
        </p:txBody>
      </p:sp>
      <p:sp>
        <p:nvSpPr>
          <p:cNvPr id="22" name="Rectangle 21" descr="Head with Gears">
            <a:extLst>
              <a:ext uri="{FF2B5EF4-FFF2-40B4-BE49-F238E27FC236}">
                <a16:creationId xmlns:a16="http://schemas.microsoft.com/office/drawing/2014/main" id="{0E70A6CD-E256-4D9A-8150-4B5A4AD2A97B}"/>
              </a:ext>
            </a:extLst>
          </p:cNvPr>
          <p:cNvSpPr/>
          <p:nvPr/>
        </p:nvSpPr>
        <p:spPr>
          <a:xfrm>
            <a:off x="5554594" y="1999856"/>
            <a:ext cx="1082812" cy="1082812"/>
          </a:xfrm>
          <a:prstGeom prst="rect">
            <a:avLst/>
          </a:prstGeom>
          <a: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
        <p:nvSpPr>
          <p:cNvPr id="23" name="Rectangle 22" descr="Help">
            <a:extLst>
              <a:ext uri="{FF2B5EF4-FFF2-40B4-BE49-F238E27FC236}">
                <a16:creationId xmlns:a16="http://schemas.microsoft.com/office/drawing/2014/main" id="{3587729D-3588-4BFD-8D19-62FC6273C770}"/>
              </a:ext>
            </a:extLst>
          </p:cNvPr>
          <p:cNvSpPr/>
          <p:nvPr/>
        </p:nvSpPr>
        <p:spPr>
          <a:xfrm>
            <a:off x="9189752" y="1908987"/>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50003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172EE-BDC1-4FCD-A108-D71C4D82CF63}"/>
              </a:ext>
            </a:extLst>
          </p:cNvPr>
          <p:cNvSpPr>
            <a:spLocks noGrp="1"/>
          </p:cNvSpPr>
          <p:nvPr>
            <p:ph type="title"/>
          </p:nvPr>
        </p:nvSpPr>
        <p:spPr>
          <a:xfrm>
            <a:off x="838200" y="365125"/>
            <a:ext cx="10515600" cy="1325563"/>
          </a:xfrm>
        </p:spPr>
        <p:txBody>
          <a:bodyPr>
            <a:normAutofit/>
          </a:bodyPr>
          <a:lstStyle/>
          <a:p>
            <a:r>
              <a:rPr lang="en-US" dirty="0"/>
              <a:t>Questions to Consider (askjan.org)</a:t>
            </a:r>
          </a:p>
        </p:txBody>
      </p:sp>
      <p:sp>
        <p:nvSpPr>
          <p:cNvPr id="4" name="Slide Number Placeholder 3">
            <a:extLst>
              <a:ext uri="{FF2B5EF4-FFF2-40B4-BE49-F238E27FC236}">
                <a16:creationId xmlns:a16="http://schemas.microsoft.com/office/drawing/2014/main" id="{D08B2208-C1BD-487C-8C9F-7EA3B868EE44}"/>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29</a:t>
            </a:fld>
            <a:endParaRPr lang="en-US" dirty="0"/>
          </a:p>
        </p:txBody>
      </p:sp>
      <p:grpSp>
        <p:nvGrpSpPr>
          <p:cNvPr id="16" name="Group 15">
            <a:extLst>
              <a:ext uri="{FF2B5EF4-FFF2-40B4-BE49-F238E27FC236}">
                <a16:creationId xmlns:a16="http://schemas.microsoft.com/office/drawing/2014/main" id="{22FFAF0F-A383-4402-9D19-8D68A8AB7940}"/>
              </a:ext>
            </a:extLst>
          </p:cNvPr>
          <p:cNvGrpSpPr/>
          <p:nvPr/>
        </p:nvGrpSpPr>
        <p:grpSpPr>
          <a:xfrm>
            <a:off x="1517249" y="1505979"/>
            <a:ext cx="1887187" cy="1887187"/>
            <a:chOff x="1517250" y="2403793"/>
            <a:chExt cx="1887187" cy="1887187"/>
          </a:xfrm>
        </p:grpSpPr>
        <p:sp>
          <p:nvSpPr>
            <p:cNvPr id="7" name="Rectangle: Diagonal Corners Rounded 6">
              <a:extLst>
                <a:ext uri="{FF2B5EF4-FFF2-40B4-BE49-F238E27FC236}">
                  <a16:creationId xmlns:a16="http://schemas.microsoft.com/office/drawing/2014/main" id="{07DB0699-3CC6-422A-B6A4-F5AF18BC4104}"/>
                </a:ext>
              </a:extLst>
            </p:cNvPr>
            <p:cNvSpPr/>
            <p:nvPr/>
          </p:nvSpPr>
          <p:spPr>
            <a:xfrm>
              <a:off x="1517250" y="2403793"/>
              <a:ext cx="1887187" cy="188718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p:style>
        </p:sp>
        <p:sp>
          <p:nvSpPr>
            <p:cNvPr id="8" name="Rectangle 7" descr="Help">
              <a:extLst>
                <a:ext uri="{FF2B5EF4-FFF2-40B4-BE49-F238E27FC236}">
                  <a16:creationId xmlns:a16="http://schemas.microsoft.com/office/drawing/2014/main" id="{7DB64737-E0CF-4043-8CD5-5D983CBDC2D4}"/>
                </a:ext>
              </a:extLst>
            </p:cNvPr>
            <p:cNvSpPr/>
            <p:nvPr/>
          </p:nvSpPr>
          <p:spPr>
            <a:xfrm>
              <a:off x="1919437" y="2805981"/>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sp>
        <p:nvSpPr>
          <p:cNvPr id="10" name="Rectangle: Diagonal Corners Rounded 9">
            <a:extLst>
              <a:ext uri="{FF2B5EF4-FFF2-40B4-BE49-F238E27FC236}">
                <a16:creationId xmlns:a16="http://schemas.microsoft.com/office/drawing/2014/main" id="{54FEC83B-6765-49C6-A443-A2A623EF5488}"/>
              </a:ext>
            </a:extLst>
          </p:cNvPr>
          <p:cNvSpPr/>
          <p:nvPr/>
        </p:nvSpPr>
        <p:spPr>
          <a:xfrm>
            <a:off x="5152405" y="1505978"/>
            <a:ext cx="1887187" cy="188718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p:style>
      </p:sp>
      <p:sp>
        <p:nvSpPr>
          <p:cNvPr id="13" name="Rectangle: Diagonal Corners Rounded 12">
            <a:extLst>
              <a:ext uri="{FF2B5EF4-FFF2-40B4-BE49-F238E27FC236}">
                <a16:creationId xmlns:a16="http://schemas.microsoft.com/office/drawing/2014/main" id="{CC314C02-E7DB-4ADB-AE55-E2AC87DF3653}"/>
              </a:ext>
            </a:extLst>
          </p:cNvPr>
          <p:cNvSpPr/>
          <p:nvPr/>
        </p:nvSpPr>
        <p:spPr>
          <a:xfrm>
            <a:off x="8787564" y="1504650"/>
            <a:ext cx="1887187" cy="1887187"/>
          </a:xfrm>
          <a:prstGeom prst="round2DiagRect">
            <a:avLst>
              <a:gd name="adj1" fmla="val 29727"/>
              <a:gd name="adj2" fmla="val 0"/>
            </a:avLst>
          </a:prstGeom>
          <a:solidFill>
            <a:srgbClr val="7030A0"/>
          </a:solidFill>
          <a:ln>
            <a:solidFill>
              <a:srgbClr val="7030A0"/>
            </a:solidFill>
          </a:ln>
        </p:spPr>
        <p:style>
          <a:lnRef idx="0">
            <a:schemeClr val="lt1">
              <a:alpha val="0"/>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p:style>
      </p:sp>
      <p:sp>
        <p:nvSpPr>
          <p:cNvPr id="19" name="TextBox 18">
            <a:extLst>
              <a:ext uri="{FF2B5EF4-FFF2-40B4-BE49-F238E27FC236}">
                <a16:creationId xmlns:a16="http://schemas.microsoft.com/office/drawing/2014/main" id="{3F7A6F0A-0C63-4CC5-B093-DCD165E15C70}"/>
              </a:ext>
            </a:extLst>
          </p:cNvPr>
          <p:cNvSpPr txBox="1"/>
          <p:nvPr/>
        </p:nvSpPr>
        <p:spPr>
          <a:xfrm>
            <a:off x="955965" y="3607987"/>
            <a:ext cx="3117272" cy="1960730"/>
          </a:xfrm>
          <a:prstGeom prst="rect">
            <a:avLst/>
          </a:prstGeom>
          <a:noFill/>
        </p:spPr>
        <p:txBody>
          <a:bodyPr wrap="square" rtlCol="0">
            <a:spAutoFit/>
          </a:bodyPr>
          <a:lstStyle/>
          <a:p>
            <a:pPr algn="ctr">
              <a:lnSpc>
                <a:spcPct val="114000"/>
              </a:lnSpc>
            </a:pPr>
            <a:r>
              <a:rPr lang="en-US" dirty="0"/>
              <a:t>What </a:t>
            </a:r>
            <a:r>
              <a:rPr lang="en-US" b="1" dirty="0">
                <a:solidFill>
                  <a:schemeClr val="accent6"/>
                </a:solidFill>
              </a:rPr>
              <a:t>accommodations are available </a:t>
            </a:r>
            <a:r>
              <a:rPr lang="en-US" dirty="0"/>
              <a:t>to reduce or eliminate these problems? </a:t>
            </a:r>
          </a:p>
          <a:p>
            <a:pPr algn="ctr">
              <a:lnSpc>
                <a:spcPct val="114000"/>
              </a:lnSpc>
            </a:pPr>
            <a:r>
              <a:rPr lang="en-US" i="1" dirty="0"/>
              <a:t>Are all possible resources being used to determine possible accommodations?</a:t>
            </a:r>
          </a:p>
        </p:txBody>
      </p:sp>
      <p:sp>
        <p:nvSpPr>
          <p:cNvPr id="20" name="TextBox 19">
            <a:extLst>
              <a:ext uri="{FF2B5EF4-FFF2-40B4-BE49-F238E27FC236}">
                <a16:creationId xmlns:a16="http://schemas.microsoft.com/office/drawing/2014/main" id="{755898B8-4A5C-4172-BEDC-49350E26FFA6}"/>
              </a:ext>
            </a:extLst>
          </p:cNvPr>
          <p:cNvSpPr txBox="1"/>
          <p:nvPr/>
        </p:nvSpPr>
        <p:spPr>
          <a:xfrm>
            <a:off x="4520045" y="3607986"/>
            <a:ext cx="3221182" cy="2592313"/>
          </a:xfrm>
          <a:prstGeom prst="rect">
            <a:avLst/>
          </a:prstGeom>
          <a:noFill/>
        </p:spPr>
        <p:txBody>
          <a:bodyPr wrap="square" rtlCol="0">
            <a:spAutoFit/>
          </a:bodyPr>
          <a:lstStyle/>
          <a:p>
            <a:pPr algn="ctr">
              <a:lnSpc>
                <a:spcPct val="114000"/>
              </a:lnSpc>
            </a:pPr>
            <a:r>
              <a:rPr lang="en-US" dirty="0"/>
              <a:t>Once accommodations are in place, </a:t>
            </a:r>
            <a:r>
              <a:rPr lang="en-US" b="1" dirty="0">
                <a:solidFill>
                  <a:schemeClr val="accent6"/>
                </a:solidFill>
              </a:rPr>
              <a:t>have you met with the [student] to evaluate the effectiveness </a:t>
            </a:r>
            <a:r>
              <a:rPr lang="en-US" dirty="0"/>
              <a:t>of the accommodations and to determine whether additional accommodations are needed?</a:t>
            </a:r>
          </a:p>
        </p:txBody>
      </p:sp>
      <p:sp>
        <p:nvSpPr>
          <p:cNvPr id="21" name="TextBox 20">
            <a:extLst>
              <a:ext uri="{FF2B5EF4-FFF2-40B4-BE49-F238E27FC236}">
                <a16:creationId xmlns:a16="http://schemas.microsoft.com/office/drawing/2014/main" id="{87BB361C-F1B1-4CC5-8228-A488D7206791}"/>
              </a:ext>
            </a:extLst>
          </p:cNvPr>
          <p:cNvSpPr txBox="1"/>
          <p:nvPr/>
        </p:nvSpPr>
        <p:spPr>
          <a:xfrm>
            <a:off x="8188035" y="3607985"/>
            <a:ext cx="3117271" cy="646331"/>
          </a:xfrm>
          <a:prstGeom prst="rect">
            <a:avLst/>
          </a:prstGeom>
          <a:noFill/>
        </p:spPr>
        <p:txBody>
          <a:bodyPr wrap="square" rtlCol="0">
            <a:spAutoFit/>
          </a:bodyPr>
          <a:lstStyle/>
          <a:p>
            <a:pPr algn="ctr"/>
            <a:r>
              <a:rPr lang="en-US" dirty="0"/>
              <a:t>Do </a:t>
            </a:r>
            <a:r>
              <a:rPr lang="en-US" b="1" dirty="0">
                <a:solidFill>
                  <a:schemeClr val="accent6"/>
                </a:solidFill>
              </a:rPr>
              <a:t>staff and other students need training</a:t>
            </a:r>
            <a:r>
              <a:rPr lang="en-US" dirty="0"/>
              <a:t>?</a:t>
            </a:r>
          </a:p>
        </p:txBody>
      </p:sp>
      <p:sp>
        <p:nvSpPr>
          <p:cNvPr id="23" name="Rectangle 22" descr="Help">
            <a:extLst>
              <a:ext uri="{FF2B5EF4-FFF2-40B4-BE49-F238E27FC236}">
                <a16:creationId xmlns:a16="http://schemas.microsoft.com/office/drawing/2014/main" id="{3587729D-3588-4BFD-8D19-62FC6273C770}"/>
              </a:ext>
            </a:extLst>
          </p:cNvPr>
          <p:cNvSpPr/>
          <p:nvPr/>
        </p:nvSpPr>
        <p:spPr>
          <a:xfrm>
            <a:off x="9189752" y="1908987"/>
            <a:ext cx="1082812" cy="1082812"/>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0">
            <a:scrgbClr r="0" g="0" b="0"/>
          </a:lnRef>
          <a:fillRef idx="3">
            <a:scrgbClr r="0" g="0" b="0"/>
          </a:fillRef>
          <a:effectRef idx="2">
            <a:schemeClr val="bg1">
              <a:hueOff val="0"/>
              <a:satOff val="0"/>
              <a:lumOff val="0"/>
              <a:alphaOff val="0"/>
            </a:schemeClr>
          </a:effectRef>
          <a:fontRef idx="minor">
            <a:schemeClr val="dk1">
              <a:hueOff val="0"/>
              <a:satOff val="0"/>
              <a:lumOff val="0"/>
              <a:alphaOff val="0"/>
            </a:schemeClr>
          </a:fontRef>
        </p:style>
      </p:sp>
      <p:grpSp>
        <p:nvGrpSpPr>
          <p:cNvPr id="18" name="magnifying glass">
            <a:extLst>
              <a:ext uri="{FF2B5EF4-FFF2-40B4-BE49-F238E27FC236}">
                <a16:creationId xmlns:a16="http://schemas.microsoft.com/office/drawing/2014/main" id="{C89B86D1-62BB-4758-A4C5-B4036E49AE6F}"/>
              </a:ext>
            </a:extLst>
          </p:cNvPr>
          <p:cNvGrpSpPr/>
          <p:nvPr/>
        </p:nvGrpSpPr>
        <p:grpSpPr>
          <a:xfrm>
            <a:off x="5726582" y="2036618"/>
            <a:ext cx="861253" cy="867659"/>
            <a:chOff x="2093913" y="2232025"/>
            <a:chExt cx="935038" cy="1003300"/>
          </a:xfrm>
        </p:grpSpPr>
        <p:sp>
          <p:nvSpPr>
            <p:cNvPr id="24" name="magnifying glass piece">
              <a:extLst>
                <a:ext uri="{FF2B5EF4-FFF2-40B4-BE49-F238E27FC236}">
                  <a16:creationId xmlns:a16="http://schemas.microsoft.com/office/drawing/2014/main" id="{73DBAB68-5221-4EE4-903D-0E09B0FAC4DE}"/>
                </a:ext>
              </a:extLst>
            </p:cNvPr>
            <p:cNvSpPr>
              <a:spLocks/>
            </p:cNvSpPr>
            <p:nvPr/>
          </p:nvSpPr>
          <p:spPr bwMode="auto">
            <a:xfrm>
              <a:off x="2093913" y="2232025"/>
              <a:ext cx="935038" cy="1003300"/>
            </a:xfrm>
            <a:custGeom>
              <a:avLst/>
              <a:gdLst>
                <a:gd name="T0" fmla="*/ 280 w 286"/>
                <a:gd name="T1" fmla="*/ 282 h 307"/>
                <a:gd name="T2" fmla="*/ 182 w 286"/>
                <a:gd name="T3" fmla="*/ 163 h 307"/>
                <a:gd name="T4" fmla="*/ 180 w 286"/>
                <a:gd name="T5" fmla="*/ 161 h 307"/>
                <a:gd name="T6" fmla="*/ 204 w 286"/>
                <a:gd name="T7" fmla="*/ 106 h 307"/>
                <a:gd name="T8" fmla="*/ 182 w 286"/>
                <a:gd name="T9" fmla="*/ 35 h 307"/>
                <a:gd name="T10" fmla="*/ 106 w 286"/>
                <a:gd name="T11" fmla="*/ 0 h 307"/>
                <a:gd name="T12" fmla="*/ 46 w 286"/>
                <a:gd name="T13" fmla="*/ 21 h 307"/>
                <a:gd name="T14" fmla="*/ 34 w 286"/>
                <a:gd name="T15" fmla="*/ 157 h 307"/>
                <a:gd name="T16" fmla="*/ 110 w 286"/>
                <a:gd name="T17" fmla="*/ 192 h 307"/>
                <a:gd name="T18" fmla="*/ 158 w 286"/>
                <a:gd name="T19" fmla="*/ 179 h 307"/>
                <a:gd name="T20" fmla="*/ 159 w 286"/>
                <a:gd name="T21" fmla="*/ 182 h 307"/>
                <a:gd name="T22" fmla="*/ 257 w 286"/>
                <a:gd name="T23" fmla="*/ 301 h 307"/>
                <a:gd name="T24" fmla="*/ 269 w 286"/>
                <a:gd name="T25" fmla="*/ 307 h 307"/>
                <a:gd name="T26" fmla="*/ 278 w 286"/>
                <a:gd name="T27" fmla="*/ 303 h 307"/>
                <a:gd name="T28" fmla="*/ 280 w 286"/>
                <a:gd name="T2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6" h="307">
                  <a:moveTo>
                    <a:pt x="280" y="282"/>
                  </a:moveTo>
                  <a:cubicBezTo>
                    <a:pt x="182" y="163"/>
                    <a:pt x="182" y="163"/>
                    <a:pt x="182" y="163"/>
                  </a:cubicBezTo>
                  <a:cubicBezTo>
                    <a:pt x="182" y="162"/>
                    <a:pt x="181" y="162"/>
                    <a:pt x="180" y="161"/>
                  </a:cubicBezTo>
                  <a:cubicBezTo>
                    <a:pt x="194" y="146"/>
                    <a:pt x="202" y="127"/>
                    <a:pt x="204" y="106"/>
                  </a:cubicBezTo>
                  <a:cubicBezTo>
                    <a:pt x="206" y="81"/>
                    <a:pt x="198" y="55"/>
                    <a:pt x="182" y="35"/>
                  </a:cubicBezTo>
                  <a:cubicBezTo>
                    <a:pt x="163" y="13"/>
                    <a:pt x="136" y="0"/>
                    <a:pt x="106" y="0"/>
                  </a:cubicBezTo>
                  <a:cubicBezTo>
                    <a:pt x="85" y="0"/>
                    <a:pt x="63" y="7"/>
                    <a:pt x="46" y="21"/>
                  </a:cubicBezTo>
                  <a:cubicBezTo>
                    <a:pt x="6" y="54"/>
                    <a:pt x="0" y="115"/>
                    <a:pt x="34" y="157"/>
                  </a:cubicBezTo>
                  <a:cubicBezTo>
                    <a:pt x="53" y="179"/>
                    <a:pt x="80" y="192"/>
                    <a:pt x="110" y="192"/>
                  </a:cubicBezTo>
                  <a:cubicBezTo>
                    <a:pt x="127" y="192"/>
                    <a:pt x="143" y="188"/>
                    <a:pt x="158" y="179"/>
                  </a:cubicBezTo>
                  <a:cubicBezTo>
                    <a:pt x="158" y="180"/>
                    <a:pt x="159" y="181"/>
                    <a:pt x="159" y="182"/>
                  </a:cubicBezTo>
                  <a:cubicBezTo>
                    <a:pt x="257" y="301"/>
                    <a:pt x="257" y="301"/>
                    <a:pt x="257" y="301"/>
                  </a:cubicBezTo>
                  <a:cubicBezTo>
                    <a:pt x="260" y="305"/>
                    <a:pt x="265" y="307"/>
                    <a:pt x="269" y="307"/>
                  </a:cubicBezTo>
                  <a:cubicBezTo>
                    <a:pt x="272" y="307"/>
                    <a:pt x="276" y="306"/>
                    <a:pt x="278" y="303"/>
                  </a:cubicBezTo>
                  <a:cubicBezTo>
                    <a:pt x="285" y="298"/>
                    <a:pt x="286" y="289"/>
                    <a:pt x="280" y="28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magnifying glass piece">
              <a:extLst>
                <a:ext uri="{FF2B5EF4-FFF2-40B4-BE49-F238E27FC236}">
                  <a16:creationId xmlns:a16="http://schemas.microsoft.com/office/drawing/2014/main" id="{57EDEADD-F03D-40A1-91E6-E7906617D636}"/>
                </a:ext>
              </a:extLst>
            </p:cNvPr>
            <p:cNvSpPr>
              <a:spLocks/>
            </p:cNvSpPr>
            <p:nvPr/>
          </p:nvSpPr>
          <p:spPr bwMode="auto">
            <a:xfrm>
              <a:off x="2189163" y="2317750"/>
              <a:ext cx="492125" cy="457200"/>
            </a:xfrm>
            <a:custGeom>
              <a:avLst/>
              <a:gdLst>
                <a:gd name="T0" fmla="*/ 133 w 151"/>
                <a:gd name="T1" fmla="*/ 26 h 140"/>
                <a:gd name="T2" fmla="*/ 79 w 151"/>
                <a:gd name="T3" fmla="*/ 0 h 140"/>
                <a:gd name="T4" fmla="*/ 35 w 151"/>
                <a:gd name="T5" fmla="*/ 16 h 140"/>
                <a:gd name="T6" fmla="*/ 25 w 151"/>
                <a:gd name="T7" fmla="*/ 115 h 140"/>
                <a:gd name="T8" fmla="*/ 79 w 151"/>
                <a:gd name="T9" fmla="*/ 140 h 140"/>
                <a:gd name="T10" fmla="*/ 124 w 151"/>
                <a:gd name="T11" fmla="*/ 124 h 140"/>
                <a:gd name="T12" fmla="*/ 149 w 151"/>
                <a:gd name="T13" fmla="*/ 77 h 140"/>
                <a:gd name="T14" fmla="*/ 133 w 151"/>
                <a:gd name="T15" fmla="*/ 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140">
                  <a:moveTo>
                    <a:pt x="133" y="26"/>
                  </a:moveTo>
                  <a:cubicBezTo>
                    <a:pt x="120" y="9"/>
                    <a:pt x="100" y="0"/>
                    <a:pt x="79" y="0"/>
                  </a:cubicBezTo>
                  <a:cubicBezTo>
                    <a:pt x="63" y="0"/>
                    <a:pt x="47" y="6"/>
                    <a:pt x="35" y="16"/>
                  </a:cubicBezTo>
                  <a:cubicBezTo>
                    <a:pt x="5" y="40"/>
                    <a:pt x="0" y="85"/>
                    <a:pt x="25" y="115"/>
                  </a:cubicBezTo>
                  <a:cubicBezTo>
                    <a:pt x="38" y="131"/>
                    <a:pt x="58" y="140"/>
                    <a:pt x="79" y="140"/>
                  </a:cubicBezTo>
                  <a:cubicBezTo>
                    <a:pt x="95" y="140"/>
                    <a:pt x="111" y="134"/>
                    <a:pt x="124" y="124"/>
                  </a:cubicBezTo>
                  <a:cubicBezTo>
                    <a:pt x="138" y="112"/>
                    <a:pt x="147" y="96"/>
                    <a:pt x="149" y="77"/>
                  </a:cubicBezTo>
                  <a:cubicBezTo>
                    <a:pt x="151" y="58"/>
                    <a:pt x="145" y="40"/>
                    <a:pt x="133"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magnifying glass piece">
              <a:extLst>
                <a:ext uri="{FF2B5EF4-FFF2-40B4-BE49-F238E27FC236}">
                  <a16:creationId xmlns:a16="http://schemas.microsoft.com/office/drawing/2014/main" id="{D3ABA88B-A8DD-4ED0-A0E5-950F3EFE58B1}"/>
                </a:ext>
              </a:extLst>
            </p:cNvPr>
            <p:cNvSpPr>
              <a:spLocks/>
            </p:cNvSpPr>
            <p:nvPr/>
          </p:nvSpPr>
          <p:spPr bwMode="auto">
            <a:xfrm>
              <a:off x="2322513" y="2330450"/>
              <a:ext cx="274638" cy="104775"/>
            </a:xfrm>
            <a:custGeom>
              <a:avLst/>
              <a:gdLst>
                <a:gd name="T0" fmla="*/ 82 w 84"/>
                <a:gd name="T1" fmla="*/ 32 h 32"/>
                <a:gd name="T2" fmla="*/ 80 w 84"/>
                <a:gd name="T3" fmla="*/ 32 h 32"/>
                <a:gd name="T4" fmla="*/ 3 w 84"/>
                <a:gd name="T5" fmla="*/ 23 h 32"/>
                <a:gd name="T6" fmla="*/ 1 w 84"/>
                <a:gd name="T7" fmla="*/ 23 h 32"/>
                <a:gd name="T8" fmla="*/ 1 w 84"/>
                <a:gd name="T9" fmla="*/ 20 h 32"/>
                <a:gd name="T10" fmla="*/ 83 w 84"/>
                <a:gd name="T11" fmla="*/ 30 h 32"/>
                <a:gd name="T12" fmla="*/ 83 w 84"/>
                <a:gd name="T13" fmla="*/ 32 h 32"/>
                <a:gd name="T14" fmla="*/ 82 w 84"/>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32">
                  <a:moveTo>
                    <a:pt x="82" y="32"/>
                  </a:moveTo>
                  <a:cubicBezTo>
                    <a:pt x="81" y="32"/>
                    <a:pt x="81" y="32"/>
                    <a:pt x="80" y="32"/>
                  </a:cubicBezTo>
                  <a:cubicBezTo>
                    <a:pt x="61" y="8"/>
                    <a:pt x="26" y="4"/>
                    <a:pt x="3" y="23"/>
                  </a:cubicBezTo>
                  <a:cubicBezTo>
                    <a:pt x="2" y="24"/>
                    <a:pt x="1" y="23"/>
                    <a:pt x="1" y="23"/>
                  </a:cubicBezTo>
                  <a:cubicBezTo>
                    <a:pt x="0" y="22"/>
                    <a:pt x="0" y="21"/>
                    <a:pt x="1" y="20"/>
                  </a:cubicBezTo>
                  <a:cubicBezTo>
                    <a:pt x="25" y="0"/>
                    <a:pt x="62" y="4"/>
                    <a:pt x="83" y="30"/>
                  </a:cubicBezTo>
                  <a:cubicBezTo>
                    <a:pt x="84" y="30"/>
                    <a:pt x="84" y="31"/>
                    <a:pt x="83" y="32"/>
                  </a:cubicBezTo>
                  <a:cubicBezTo>
                    <a:pt x="83" y="32"/>
                    <a:pt x="82" y="32"/>
                    <a:pt x="82" y="3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magnifying glass piece">
              <a:extLst>
                <a:ext uri="{FF2B5EF4-FFF2-40B4-BE49-F238E27FC236}">
                  <a16:creationId xmlns:a16="http://schemas.microsoft.com/office/drawing/2014/main" id="{4A30AD3E-DA3B-4148-AF66-4B7559283641}"/>
                </a:ext>
              </a:extLst>
            </p:cNvPr>
            <p:cNvSpPr>
              <a:spLocks/>
            </p:cNvSpPr>
            <p:nvPr/>
          </p:nvSpPr>
          <p:spPr bwMode="auto">
            <a:xfrm>
              <a:off x="2300288" y="2660650"/>
              <a:ext cx="274638" cy="80963"/>
            </a:xfrm>
            <a:custGeom>
              <a:avLst/>
              <a:gdLst>
                <a:gd name="T0" fmla="*/ 47 w 84"/>
                <a:gd name="T1" fmla="*/ 25 h 25"/>
                <a:gd name="T2" fmla="*/ 40 w 84"/>
                <a:gd name="T3" fmla="*/ 24 h 25"/>
                <a:gd name="T4" fmla="*/ 1 w 84"/>
                <a:gd name="T5" fmla="*/ 3 h 25"/>
                <a:gd name="T6" fmla="*/ 1 w 84"/>
                <a:gd name="T7" fmla="*/ 0 h 25"/>
                <a:gd name="T8" fmla="*/ 3 w 84"/>
                <a:gd name="T9" fmla="*/ 0 h 25"/>
                <a:gd name="T10" fmla="*/ 41 w 84"/>
                <a:gd name="T11" fmla="*/ 21 h 25"/>
                <a:gd name="T12" fmla="*/ 81 w 84"/>
                <a:gd name="T13" fmla="*/ 9 h 25"/>
                <a:gd name="T14" fmla="*/ 83 w 84"/>
                <a:gd name="T15" fmla="*/ 10 h 25"/>
                <a:gd name="T16" fmla="*/ 83 w 84"/>
                <a:gd name="T17" fmla="*/ 12 h 25"/>
                <a:gd name="T18" fmla="*/ 47 w 8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25">
                  <a:moveTo>
                    <a:pt x="47" y="25"/>
                  </a:moveTo>
                  <a:cubicBezTo>
                    <a:pt x="45" y="25"/>
                    <a:pt x="43" y="25"/>
                    <a:pt x="40" y="24"/>
                  </a:cubicBezTo>
                  <a:cubicBezTo>
                    <a:pt x="25" y="23"/>
                    <a:pt x="11" y="15"/>
                    <a:pt x="1" y="3"/>
                  </a:cubicBezTo>
                  <a:cubicBezTo>
                    <a:pt x="0" y="2"/>
                    <a:pt x="0" y="1"/>
                    <a:pt x="1" y="0"/>
                  </a:cubicBezTo>
                  <a:cubicBezTo>
                    <a:pt x="2" y="0"/>
                    <a:pt x="3" y="0"/>
                    <a:pt x="3" y="0"/>
                  </a:cubicBezTo>
                  <a:cubicBezTo>
                    <a:pt x="13" y="12"/>
                    <a:pt x="26" y="19"/>
                    <a:pt x="41" y="21"/>
                  </a:cubicBezTo>
                  <a:cubicBezTo>
                    <a:pt x="55" y="23"/>
                    <a:pt x="69" y="19"/>
                    <a:pt x="81" y="9"/>
                  </a:cubicBezTo>
                  <a:cubicBezTo>
                    <a:pt x="81" y="9"/>
                    <a:pt x="82" y="9"/>
                    <a:pt x="83" y="10"/>
                  </a:cubicBezTo>
                  <a:cubicBezTo>
                    <a:pt x="84" y="10"/>
                    <a:pt x="84" y="12"/>
                    <a:pt x="83" y="12"/>
                  </a:cubicBezTo>
                  <a:cubicBezTo>
                    <a:pt x="73" y="20"/>
                    <a:pt x="60" y="25"/>
                    <a:pt x="47" y="25"/>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27889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2E0A3-20DE-4721-8EE3-F6D051A35C6F}"/>
              </a:ext>
            </a:extLst>
          </p:cNvPr>
          <p:cNvSpPr>
            <a:spLocks noGrp="1"/>
          </p:cNvSpPr>
          <p:nvPr>
            <p:ph type="sldNum" sz="quarter" idx="12"/>
          </p:nvPr>
        </p:nvSpPr>
        <p:spPr/>
        <p:txBody>
          <a:bodyPr/>
          <a:lstStyle/>
          <a:p>
            <a:fld id="{DC71AD46-028B-42E9-AB59-3AEBC8FC7C90}" type="slidenum">
              <a:rPr lang="en-US" smtClean="0"/>
              <a:t>3</a:t>
            </a:fld>
            <a:endParaRPr lang="en-US"/>
          </a:p>
        </p:txBody>
      </p:sp>
      <p:sp>
        <p:nvSpPr>
          <p:cNvPr id="6" name="TextBox 5">
            <a:extLst>
              <a:ext uri="{FF2B5EF4-FFF2-40B4-BE49-F238E27FC236}">
                <a16:creationId xmlns:a16="http://schemas.microsoft.com/office/drawing/2014/main" id="{7226EF84-3A73-441A-9D5F-D0A70C832397}"/>
              </a:ext>
            </a:extLst>
          </p:cNvPr>
          <p:cNvSpPr txBox="1"/>
          <p:nvPr/>
        </p:nvSpPr>
        <p:spPr>
          <a:xfrm>
            <a:off x="6361612" y="2087687"/>
            <a:ext cx="5155473" cy="830997"/>
          </a:xfrm>
          <a:prstGeom prst="rect">
            <a:avLst/>
          </a:prstGeom>
          <a:noFill/>
        </p:spPr>
        <p:txBody>
          <a:bodyPr wrap="square" rtlCol="0">
            <a:spAutoFit/>
          </a:bodyPr>
          <a:lstStyle/>
          <a:p>
            <a:pPr algn="ctr"/>
            <a:r>
              <a:rPr lang="en-US" sz="4800" b="1" dirty="0">
                <a:solidFill>
                  <a:schemeClr val="bg1"/>
                </a:solidFill>
              </a:rPr>
              <a:t>BACKGROUND</a:t>
            </a:r>
            <a:endParaRPr lang="en-US" sz="4800" dirty="0">
              <a:solidFill>
                <a:schemeClr val="bg1"/>
              </a:solidFill>
            </a:endParaRPr>
          </a:p>
        </p:txBody>
      </p:sp>
      <p:sp>
        <p:nvSpPr>
          <p:cNvPr id="20" name="Rectangle 19">
            <a:extLst>
              <a:ext uri="{FF2B5EF4-FFF2-40B4-BE49-F238E27FC236}">
                <a16:creationId xmlns:a16="http://schemas.microsoft.com/office/drawing/2014/main" id="{8C446FDA-0AC4-4C8C-98AE-9ED03A0A4398}"/>
              </a:ext>
            </a:extLst>
          </p:cNvPr>
          <p:cNvSpPr/>
          <p:nvPr/>
        </p:nvSpPr>
        <p:spPr>
          <a:xfrm>
            <a:off x="0" y="0"/>
            <a:ext cx="542543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584A02CB-5A38-48A1-9FC2-0FF542261EA8}"/>
              </a:ext>
            </a:extLst>
          </p:cNvPr>
          <p:cNvGrpSpPr/>
          <p:nvPr/>
        </p:nvGrpSpPr>
        <p:grpSpPr>
          <a:xfrm>
            <a:off x="6365081" y="745942"/>
            <a:ext cx="4050243" cy="1679418"/>
            <a:chOff x="6365081" y="745942"/>
            <a:chExt cx="4050243" cy="1679418"/>
          </a:xfrm>
          <a:solidFill>
            <a:srgbClr val="FF6600"/>
          </a:solidFill>
        </p:grpSpPr>
        <p:sp>
          <p:nvSpPr>
            <p:cNvPr id="21" name="Speech Bubble: Rectangle with Corners Rounded 20">
              <a:extLst>
                <a:ext uri="{FF2B5EF4-FFF2-40B4-BE49-F238E27FC236}">
                  <a16:creationId xmlns:a16="http://schemas.microsoft.com/office/drawing/2014/main" id="{A988A036-512A-4FE8-9411-052750E20EFD}"/>
                </a:ext>
              </a:extLst>
            </p:cNvPr>
            <p:cNvSpPr/>
            <p:nvPr/>
          </p:nvSpPr>
          <p:spPr>
            <a:xfrm>
              <a:off x="6365081" y="745942"/>
              <a:ext cx="4050243" cy="1679418"/>
            </a:xfrm>
            <a:prstGeom prst="wedgeRoundRectCallout">
              <a:avLst>
                <a:gd name="adj1" fmla="val -2127"/>
                <a:gd name="adj2" fmla="val 11279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728CB61-B11A-4818-925C-EAEDC517A1EB}"/>
                </a:ext>
              </a:extLst>
            </p:cNvPr>
            <p:cNvSpPr txBox="1"/>
            <p:nvPr/>
          </p:nvSpPr>
          <p:spPr>
            <a:xfrm>
              <a:off x="6555894" y="1293263"/>
              <a:ext cx="3668616" cy="584775"/>
            </a:xfrm>
            <a:prstGeom prst="rect">
              <a:avLst/>
            </a:prstGeom>
            <a:grpFill/>
            <a:ln>
              <a:noFill/>
            </a:ln>
          </p:spPr>
          <p:txBody>
            <a:bodyPr wrap="square" rtlCol="0">
              <a:spAutoFit/>
            </a:bodyPr>
            <a:lstStyle/>
            <a:p>
              <a:pPr algn="ctr"/>
              <a:r>
                <a:rPr lang="en-US" sz="3200" b="1" dirty="0">
                  <a:solidFill>
                    <a:schemeClr val="bg1"/>
                  </a:solidFill>
                </a:rPr>
                <a:t>PURPOSE</a:t>
              </a:r>
              <a:endParaRPr lang="en-US" sz="3200" dirty="0">
                <a:solidFill>
                  <a:schemeClr val="bg1"/>
                </a:solidFill>
              </a:endParaRPr>
            </a:p>
          </p:txBody>
        </p:sp>
      </p:grpSp>
      <p:grpSp>
        <p:nvGrpSpPr>
          <p:cNvPr id="75" name="Group 166">
            <a:extLst>
              <a:ext uri="{FF2B5EF4-FFF2-40B4-BE49-F238E27FC236}">
                <a16:creationId xmlns:a16="http://schemas.microsoft.com/office/drawing/2014/main" id="{90575C96-2F39-4714-BCC1-D27755F3BC0E}"/>
              </a:ext>
            </a:extLst>
          </p:cNvPr>
          <p:cNvGrpSpPr>
            <a:grpSpLocks noChangeAspect="1"/>
          </p:cNvGrpSpPr>
          <p:nvPr/>
        </p:nvGrpSpPr>
        <p:grpSpPr bwMode="auto">
          <a:xfrm>
            <a:off x="8244409" y="2762053"/>
            <a:ext cx="2679770" cy="3904615"/>
            <a:chOff x="5551" y="645"/>
            <a:chExt cx="792" cy="1154"/>
          </a:xfrm>
        </p:grpSpPr>
        <p:sp>
          <p:nvSpPr>
            <p:cNvPr id="76" name="Freeform 167">
              <a:extLst>
                <a:ext uri="{FF2B5EF4-FFF2-40B4-BE49-F238E27FC236}">
                  <a16:creationId xmlns:a16="http://schemas.microsoft.com/office/drawing/2014/main" id="{B1F387D6-6FE0-4923-8D86-C6CC10E8BF57}"/>
                </a:ext>
              </a:extLst>
            </p:cNvPr>
            <p:cNvSpPr>
              <a:spLocks noEditPoints="1"/>
            </p:cNvSpPr>
            <p:nvPr/>
          </p:nvSpPr>
          <p:spPr bwMode="auto">
            <a:xfrm>
              <a:off x="5873" y="1743"/>
              <a:ext cx="426" cy="56"/>
            </a:xfrm>
            <a:custGeom>
              <a:avLst/>
              <a:gdLst>
                <a:gd name="T0" fmla="*/ 8 w 426"/>
                <a:gd name="T1" fmla="*/ 36 h 56"/>
                <a:gd name="T2" fmla="*/ 8 w 426"/>
                <a:gd name="T3" fmla="*/ 36 h 56"/>
                <a:gd name="T4" fmla="*/ 24 w 426"/>
                <a:gd name="T5" fmla="*/ 30 h 56"/>
                <a:gd name="T6" fmla="*/ 38 w 426"/>
                <a:gd name="T7" fmla="*/ 22 h 56"/>
                <a:gd name="T8" fmla="*/ 48 w 426"/>
                <a:gd name="T9" fmla="*/ 14 h 56"/>
                <a:gd name="T10" fmla="*/ 58 w 426"/>
                <a:gd name="T11" fmla="*/ 4 h 56"/>
                <a:gd name="T12" fmla="*/ 136 w 426"/>
                <a:gd name="T13" fmla="*/ 0 h 56"/>
                <a:gd name="T14" fmla="*/ 122 w 426"/>
                <a:gd name="T15" fmla="*/ 56 h 56"/>
                <a:gd name="T16" fmla="*/ 100 w 426"/>
                <a:gd name="T17" fmla="*/ 56 h 56"/>
                <a:gd name="T18" fmla="*/ 94 w 426"/>
                <a:gd name="T19" fmla="*/ 44 h 56"/>
                <a:gd name="T20" fmla="*/ 94 w 426"/>
                <a:gd name="T21" fmla="*/ 44 h 56"/>
                <a:gd name="T22" fmla="*/ 90 w 426"/>
                <a:gd name="T23" fmla="*/ 46 h 56"/>
                <a:gd name="T24" fmla="*/ 78 w 426"/>
                <a:gd name="T25" fmla="*/ 50 h 56"/>
                <a:gd name="T26" fmla="*/ 58 w 426"/>
                <a:gd name="T27" fmla="*/ 54 h 56"/>
                <a:gd name="T28" fmla="*/ 28 w 426"/>
                <a:gd name="T29" fmla="*/ 56 h 56"/>
                <a:gd name="T30" fmla="*/ 28 w 426"/>
                <a:gd name="T31" fmla="*/ 56 h 56"/>
                <a:gd name="T32" fmla="*/ 18 w 426"/>
                <a:gd name="T33" fmla="*/ 56 h 56"/>
                <a:gd name="T34" fmla="*/ 10 w 426"/>
                <a:gd name="T35" fmla="*/ 54 h 56"/>
                <a:gd name="T36" fmla="*/ 4 w 426"/>
                <a:gd name="T37" fmla="*/ 50 h 56"/>
                <a:gd name="T38" fmla="*/ 2 w 426"/>
                <a:gd name="T39" fmla="*/ 48 h 56"/>
                <a:gd name="T40" fmla="*/ 0 w 426"/>
                <a:gd name="T41" fmla="*/ 44 h 56"/>
                <a:gd name="T42" fmla="*/ 0 w 426"/>
                <a:gd name="T43" fmla="*/ 40 h 56"/>
                <a:gd name="T44" fmla="*/ 4 w 426"/>
                <a:gd name="T45" fmla="*/ 38 h 56"/>
                <a:gd name="T46" fmla="*/ 8 w 426"/>
                <a:gd name="T47" fmla="*/ 36 h 56"/>
                <a:gd name="T48" fmla="*/ 418 w 426"/>
                <a:gd name="T49" fmla="*/ 36 h 56"/>
                <a:gd name="T50" fmla="*/ 418 w 426"/>
                <a:gd name="T51" fmla="*/ 36 h 56"/>
                <a:gd name="T52" fmla="*/ 402 w 426"/>
                <a:gd name="T53" fmla="*/ 30 h 56"/>
                <a:gd name="T54" fmla="*/ 388 w 426"/>
                <a:gd name="T55" fmla="*/ 22 h 56"/>
                <a:gd name="T56" fmla="*/ 376 w 426"/>
                <a:gd name="T57" fmla="*/ 14 h 56"/>
                <a:gd name="T58" fmla="*/ 368 w 426"/>
                <a:gd name="T59" fmla="*/ 4 h 56"/>
                <a:gd name="T60" fmla="*/ 288 w 426"/>
                <a:gd name="T61" fmla="*/ 0 h 56"/>
                <a:gd name="T62" fmla="*/ 302 w 426"/>
                <a:gd name="T63" fmla="*/ 56 h 56"/>
                <a:gd name="T64" fmla="*/ 326 w 426"/>
                <a:gd name="T65" fmla="*/ 56 h 56"/>
                <a:gd name="T66" fmla="*/ 332 w 426"/>
                <a:gd name="T67" fmla="*/ 44 h 56"/>
                <a:gd name="T68" fmla="*/ 332 w 426"/>
                <a:gd name="T69" fmla="*/ 44 h 56"/>
                <a:gd name="T70" fmla="*/ 336 w 426"/>
                <a:gd name="T71" fmla="*/ 46 h 56"/>
                <a:gd name="T72" fmla="*/ 346 w 426"/>
                <a:gd name="T73" fmla="*/ 50 h 56"/>
                <a:gd name="T74" fmla="*/ 366 w 426"/>
                <a:gd name="T75" fmla="*/ 54 h 56"/>
                <a:gd name="T76" fmla="*/ 396 w 426"/>
                <a:gd name="T77" fmla="*/ 56 h 56"/>
                <a:gd name="T78" fmla="*/ 396 w 426"/>
                <a:gd name="T79" fmla="*/ 56 h 56"/>
                <a:gd name="T80" fmla="*/ 408 w 426"/>
                <a:gd name="T81" fmla="*/ 56 h 56"/>
                <a:gd name="T82" fmla="*/ 416 w 426"/>
                <a:gd name="T83" fmla="*/ 54 h 56"/>
                <a:gd name="T84" fmla="*/ 422 w 426"/>
                <a:gd name="T85" fmla="*/ 50 h 56"/>
                <a:gd name="T86" fmla="*/ 424 w 426"/>
                <a:gd name="T87" fmla="*/ 48 h 56"/>
                <a:gd name="T88" fmla="*/ 426 w 426"/>
                <a:gd name="T89" fmla="*/ 44 h 56"/>
                <a:gd name="T90" fmla="*/ 424 w 426"/>
                <a:gd name="T91" fmla="*/ 40 h 56"/>
                <a:gd name="T92" fmla="*/ 422 w 426"/>
                <a:gd name="T93" fmla="*/ 38 h 56"/>
                <a:gd name="T94" fmla="*/ 418 w 426"/>
                <a:gd name="T9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56">
                  <a:moveTo>
                    <a:pt x="8" y="36"/>
                  </a:moveTo>
                  <a:lnTo>
                    <a:pt x="8" y="36"/>
                  </a:lnTo>
                  <a:lnTo>
                    <a:pt x="24" y="30"/>
                  </a:lnTo>
                  <a:lnTo>
                    <a:pt x="38" y="22"/>
                  </a:lnTo>
                  <a:lnTo>
                    <a:pt x="48" y="14"/>
                  </a:lnTo>
                  <a:lnTo>
                    <a:pt x="58" y="4"/>
                  </a:lnTo>
                  <a:lnTo>
                    <a:pt x="136" y="0"/>
                  </a:lnTo>
                  <a:lnTo>
                    <a:pt x="122" y="56"/>
                  </a:lnTo>
                  <a:lnTo>
                    <a:pt x="100" y="56"/>
                  </a:lnTo>
                  <a:lnTo>
                    <a:pt x="94" y="44"/>
                  </a:lnTo>
                  <a:lnTo>
                    <a:pt x="94" y="44"/>
                  </a:lnTo>
                  <a:lnTo>
                    <a:pt x="90" y="46"/>
                  </a:lnTo>
                  <a:lnTo>
                    <a:pt x="78" y="50"/>
                  </a:lnTo>
                  <a:lnTo>
                    <a:pt x="58" y="54"/>
                  </a:lnTo>
                  <a:lnTo>
                    <a:pt x="28" y="56"/>
                  </a:lnTo>
                  <a:lnTo>
                    <a:pt x="28" y="56"/>
                  </a:lnTo>
                  <a:lnTo>
                    <a:pt x="18" y="56"/>
                  </a:lnTo>
                  <a:lnTo>
                    <a:pt x="10" y="54"/>
                  </a:lnTo>
                  <a:lnTo>
                    <a:pt x="4" y="50"/>
                  </a:lnTo>
                  <a:lnTo>
                    <a:pt x="2" y="48"/>
                  </a:lnTo>
                  <a:lnTo>
                    <a:pt x="0" y="44"/>
                  </a:lnTo>
                  <a:lnTo>
                    <a:pt x="0" y="40"/>
                  </a:lnTo>
                  <a:lnTo>
                    <a:pt x="4" y="38"/>
                  </a:lnTo>
                  <a:lnTo>
                    <a:pt x="8" y="36"/>
                  </a:lnTo>
                  <a:close/>
                  <a:moveTo>
                    <a:pt x="418" y="36"/>
                  </a:moveTo>
                  <a:lnTo>
                    <a:pt x="418" y="36"/>
                  </a:lnTo>
                  <a:lnTo>
                    <a:pt x="402" y="30"/>
                  </a:lnTo>
                  <a:lnTo>
                    <a:pt x="388" y="22"/>
                  </a:lnTo>
                  <a:lnTo>
                    <a:pt x="376" y="14"/>
                  </a:lnTo>
                  <a:lnTo>
                    <a:pt x="368" y="4"/>
                  </a:lnTo>
                  <a:lnTo>
                    <a:pt x="288" y="0"/>
                  </a:lnTo>
                  <a:lnTo>
                    <a:pt x="302" y="56"/>
                  </a:lnTo>
                  <a:lnTo>
                    <a:pt x="326" y="56"/>
                  </a:lnTo>
                  <a:lnTo>
                    <a:pt x="332" y="44"/>
                  </a:lnTo>
                  <a:lnTo>
                    <a:pt x="332" y="44"/>
                  </a:lnTo>
                  <a:lnTo>
                    <a:pt x="336" y="46"/>
                  </a:lnTo>
                  <a:lnTo>
                    <a:pt x="346" y="50"/>
                  </a:lnTo>
                  <a:lnTo>
                    <a:pt x="366" y="54"/>
                  </a:lnTo>
                  <a:lnTo>
                    <a:pt x="396" y="56"/>
                  </a:lnTo>
                  <a:lnTo>
                    <a:pt x="396" y="56"/>
                  </a:lnTo>
                  <a:lnTo>
                    <a:pt x="408" y="56"/>
                  </a:lnTo>
                  <a:lnTo>
                    <a:pt x="416" y="54"/>
                  </a:lnTo>
                  <a:lnTo>
                    <a:pt x="422" y="50"/>
                  </a:lnTo>
                  <a:lnTo>
                    <a:pt x="424" y="48"/>
                  </a:lnTo>
                  <a:lnTo>
                    <a:pt x="426" y="44"/>
                  </a:lnTo>
                  <a:lnTo>
                    <a:pt x="424" y="40"/>
                  </a:lnTo>
                  <a:lnTo>
                    <a:pt x="422" y="38"/>
                  </a:lnTo>
                  <a:lnTo>
                    <a:pt x="418" y="3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68">
              <a:extLst>
                <a:ext uri="{FF2B5EF4-FFF2-40B4-BE49-F238E27FC236}">
                  <a16:creationId xmlns:a16="http://schemas.microsoft.com/office/drawing/2014/main" id="{B0CA3B71-4ABA-4DF7-A651-7D6F47F4441E}"/>
                </a:ext>
              </a:extLst>
            </p:cNvPr>
            <p:cNvSpPr>
              <a:spLocks/>
            </p:cNvSpPr>
            <p:nvPr/>
          </p:nvSpPr>
          <p:spPr bwMode="auto">
            <a:xfrm>
              <a:off x="5873" y="1743"/>
              <a:ext cx="136" cy="56"/>
            </a:xfrm>
            <a:custGeom>
              <a:avLst/>
              <a:gdLst>
                <a:gd name="T0" fmla="*/ 8 w 136"/>
                <a:gd name="T1" fmla="*/ 36 h 56"/>
                <a:gd name="T2" fmla="*/ 8 w 136"/>
                <a:gd name="T3" fmla="*/ 36 h 56"/>
                <a:gd name="T4" fmla="*/ 24 w 136"/>
                <a:gd name="T5" fmla="*/ 30 h 56"/>
                <a:gd name="T6" fmla="*/ 38 w 136"/>
                <a:gd name="T7" fmla="*/ 22 h 56"/>
                <a:gd name="T8" fmla="*/ 48 w 136"/>
                <a:gd name="T9" fmla="*/ 14 h 56"/>
                <a:gd name="T10" fmla="*/ 58 w 136"/>
                <a:gd name="T11" fmla="*/ 4 h 56"/>
                <a:gd name="T12" fmla="*/ 136 w 136"/>
                <a:gd name="T13" fmla="*/ 0 h 56"/>
                <a:gd name="T14" fmla="*/ 122 w 136"/>
                <a:gd name="T15" fmla="*/ 56 h 56"/>
                <a:gd name="T16" fmla="*/ 100 w 136"/>
                <a:gd name="T17" fmla="*/ 56 h 56"/>
                <a:gd name="T18" fmla="*/ 94 w 136"/>
                <a:gd name="T19" fmla="*/ 44 h 56"/>
                <a:gd name="T20" fmla="*/ 94 w 136"/>
                <a:gd name="T21" fmla="*/ 44 h 56"/>
                <a:gd name="T22" fmla="*/ 90 w 136"/>
                <a:gd name="T23" fmla="*/ 46 h 56"/>
                <a:gd name="T24" fmla="*/ 78 w 136"/>
                <a:gd name="T25" fmla="*/ 50 h 56"/>
                <a:gd name="T26" fmla="*/ 58 w 136"/>
                <a:gd name="T27" fmla="*/ 54 h 56"/>
                <a:gd name="T28" fmla="*/ 28 w 136"/>
                <a:gd name="T29" fmla="*/ 56 h 56"/>
                <a:gd name="T30" fmla="*/ 28 w 136"/>
                <a:gd name="T31" fmla="*/ 56 h 56"/>
                <a:gd name="T32" fmla="*/ 18 w 136"/>
                <a:gd name="T33" fmla="*/ 56 h 56"/>
                <a:gd name="T34" fmla="*/ 10 w 136"/>
                <a:gd name="T35" fmla="*/ 54 h 56"/>
                <a:gd name="T36" fmla="*/ 4 w 136"/>
                <a:gd name="T37" fmla="*/ 50 h 56"/>
                <a:gd name="T38" fmla="*/ 2 w 136"/>
                <a:gd name="T39" fmla="*/ 48 h 56"/>
                <a:gd name="T40" fmla="*/ 0 w 136"/>
                <a:gd name="T41" fmla="*/ 44 h 56"/>
                <a:gd name="T42" fmla="*/ 0 w 136"/>
                <a:gd name="T43" fmla="*/ 40 h 56"/>
                <a:gd name="T44" fmla="*/ 4 w 136"/>
                <a:gd name="T45" fmla="*/ 38 h 56"/>
                <a:gd name="T46" fmla="*/ 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8" y="36"/>
                  </a:moveTo>
                  <a:lnTo>
                    <a:pt x="8" y="36"/>
                  </a:lnTo>
                  <a:lnTo>
                    <a:pt x="24" y="30"/>
                  </a:lnTo>
                  <a:lnTo>
                    <a:pt x="38" y="22"/>
                  </a:lnTo>
                  <a:lnTo>
                    <a:pt x="48" y="14"/>
                  </a:lnTo>
                  <a:lnTo>
                    <a:pt x="58" y="4"/>
                  </a:lnTo>
                  <a:lnTo>
                    <a:pt x="136" y="0"/>
                  </a:lnTo>
                  <a:lnTo>
                    <a:pt x="122" y="56"/>
                  </a:lnTo>
                  <a:lnTo>
                    <a:pt x="100" y="56"/>
                  </a:lnTo>
                  <a:lnTo>
                    <a:pt x="94" y="44"/>
                  </a:lnTo>
                  <a:lnTo>
                    <a:pt x="94" y="44"/>
                  </a:lnTo>
                  <a:lnTo>
                    <a:pt x="90" y="46"/>
                  </a:lnTo>
                  <a:lnTo>
                    <a:pt x="78" y="50"/>
                  </a:lnTo>
                  <a:lnTo>
                    <a:pt x="58" y="54"/>
                  </a:lnTo>
                  <a:lnTo>
                    <a:pt x="28" y="56"/>
                  </a:lnTo>
                  <a:lnTo>
                    <a:pt x="28" y="56"/>
                  </a:lnTo>
                  <a:lnTo>
                    <a:pt x="18" y="56"/>
                  </a:lnTo>
                  <a:lnTo>
                    <a:pt x="10" y="54"/>
                  </a:lnTo>
                  <a:lnTo>
                    <a:pt x="4" y="50"/>
                  </a:lnTo>
                  <a:lnTo>
                    <a:pt x="2" y="48"/>
                  </a:lnTo>
                  <a:lnTo>
                    <a:pt x="0" y="44"/>
                  </a:lnTo>
                  <a:lnTo>
                    <a:pt x="0" y="40"/>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69">
              <a:extLst>
                <a:ext uri="{FF2B5EF4-FFF2-40B4-BE49-F238E27FC236}">
                  <a16:creationId xmlns:a16="http://schemas.microsoft.com/office/drawing/2014/main" id="{140870CF-D434-41A1-A8A9-9435CCD67CDF}"/>
                </a:ext>
              </a:extLst>
            </p:cNvPr>
            <p:cNvSpPr>
              <a:spLocks/>
            </p:cNvSpPr>
            <p:nvPr/>
          </p:nvSpPr>
          <p:spPr bwMode="auto">
            <a:xfrm>
              <a:off x="6161" y="1743"/>
              <a:ext cx="138" cy="56"/>
            </a:xfrm>
            <a:custGeom>
              <a:avLst/>
              <a:gdLst>
                <a:gd name="T0" fmla="*/ 130 w 138"/>
                <a:gd name="T1" fmla="*/ 36 h 56"/>
                <a:gd name="T2" fmla="*/ 130 w 138"/>
                <a:gd name="T3" fmla="*/ 36 h 56"/>
                <a:gd name="T4" fmla="*/ 114 w 138"/>
                <a:gd name="T5" fmla="*/ 30 h 56"/>
                <a:gd name="T6" fmla="*/ 100 w 138"/>
                <a:gd name="T7" fmla="*/ 22 h 56"/>
                <a:gd name="T8" fmla="*/ 88 w 138"/>
                <a:gd name="T9" fmla="*/ 14 h 56"/>
                <a:gd name="T10" fmla="*/ 80 w 138"/>
                <a:gd name="T11" fmla="*/ 4 h 56"/>
                <a:gd name="T12" fmla="*/ 0 w 138"/>
                <a:gd name="T13" fmla="*/ 0 h 56"/>
                <a:gd name="T14" fmla="*/ 14 w 138"/>
                <a:gd name="T15" fmla="*/ 56 h 56"/>
                <a:gd name="T16" fmla="*/ 38 w 138"/>
                <a:gd name="T17" fmla="*/ 56 h 56"/>
                <a:gd name="T18" fmla="*/ 44 w 138"/>
                <a:gd name="T19" fmla="*/ 44 h 56"/>
                <a:gd name="T20" fmla="*/ 44 w 138"/>
                <a:gd name="T21" fmla="*/ 44 h 56"/>
                <a:gd name="T22" fmla="*/ 48 w 138"/>
                <a:gd name="T23" fmla="*/ 46 h 56"/>
                <a:gd name="T24" fmla="*/ 58 w 138"/>
                <a:gd name="T25" fmla="*/ 50 h 56"/>
                <a:gd name="T26" fmla="*/ 78 w 138"/>
                <a:gd name="T27" fmla="*/ 54 h 56"/>
                <a:gd name="T28" fmla="*/ 108 w 138"/>
                <a:gd name="T29" fmla="*/ 56 h 56"/>
                <a:gd name="T30" fmla="*/ 108 w 138"/>
                <a:gd name="T31" fmla="*/ 56 h 56"/>
                <a:gd name="T32" fmla="*/ 120 w 138"/>
                <a:gd name="T33" fmla="*/ 56 h 56"/>
                <a:gd name="T34" fmla="*/ 128 w 138"/>
                <a:gd name="T35" fmla="*/ 54 h 56"/>
                <a:gd name="T36" fmla="*/ 134 w 138"/>
                <a:gd name="T37" fmla="*/ 50 h 56"/>
                <a:gd name="T38" fmla="*/ 136 w 138"/>
                <a:gd name="T39" fmla="*/ 48 h 56"/>
                <a:gd name="T40" fmla="*/ 138 w 138"/>
                <a:gd name="T41" fmla="*/ 44 h 56"/>
                <a:gd name="T42" fmla="*/ 136 w 138"/>
                <a:gd name="T43" fmla="*/ 40 h 56"/>
                <a:gd name="T44" fmla="*/ 134 w 138"/>
                <a:gd name="T45" fmla="*/ 38 h 56"/>
                <a:gd name="T46" fmla="*/ 130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130" y="36"/>
                  </a:moveTo>
                  <a:lnTo>
                    <a:pt x="130" y="36"/>
                  </a:lnTo>
                  <a:lnTo>
                    <a:pt x="114" y="30"/>
                  </a:lnTo>
                  <a:lnTo>
                    <a:pt x="100" y="22"/>
                  </a:lnTo>
                  <a:lnTo>
                    <a:pt x="88" y="14"/>
                  </a:lnTo>
                  <a:lnTo>
                    <a:pt x="80" y="4"/>
                  </a:lnTo>
                  <a:lnTo>
                    <a:pt x="0" y="0"/>
                  </a:lnTo>
                  <a:lnTo>
                    <a:pt x="14" y="56"/>
                  </a:lnTo>
                  <a:lnTo>
                    <a:pt x="38" y="56"/>
                  </a:lnTo>
                  <a:lnTo>
                    <a:pt x="44" y="44"/>
                  </a:lnTo>
                  <a:lnTo>
                    <a:pt x="44" y="44"/>
                  </a:lnTo>
                  <a:lnTo>
                    <a:pt x="48" y="46"/>
                  </a:lnTo>
                  <a:lnTo>
                    <a:pt x="58" y="50"/>
                  </a:lnTo>
                  <a:lnTo>
                    <a:pt x="78" y="54"/>
                  </a:lnTo>
                  <a:lnTo>
                    <a:pt x="108" y="56"/>
                  </a:lnTo>
                  <a:lnTo>
                    <a:pt x="108" y="56"/>
                  </a:lnTo>
                  <a:lnTo>
                    <a:pt x="120" y="56"/>
                  </a:lnTo>
                  <a:lnTo>
                    <a:pt x="128" y="54"/>
                  </a:lnTo>
                  <a:lnTo>
                    <a:pt x="134" y="50"/>
                  </a:lnTo>
                  <a:lnTo>
                    <a:pt x="136" y="48"/>
                  </a:lnTo>
                  <a:lnTo>
                    <a:pt x="138" y="44"/>
                  </a:lnTo>
                  <a:lnTo>
                    <a:pt x="136" y="40"/>
                  </a:lnTo>
                  <a:lnTo>
                    <a:pt x="134" y="38"/>
                  </a:lnTo>
                  <a:lnTo>
                    <a:pt x="13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70">
              <a:extLst>
                <a:ext uri="{FF2B5EF4-FFF2-40B4-BE49-F238E27FC236}">
                  <a16:creationId xmlns:a16="http://schemas.microsoft.com/office/drawing/2014/main" id="{21911D95-3D34-455B-ACF3-64EAA78E6293}"/>
                </a:ext>
              </a:extLst>
            </p:cNvPr>
            <p:cNvSpPr>
              <a:spLocks/>
            </p:cNvSpPr>
            <p:nvPr/>
          </p:nvSpPr>
          <p:spPr bwMode="auto">
            <a:xfrm>
              <a:off x="5865" y="1423"/>
              <a:ext cx="440" cy="336"/>
            </a:xfrm>
            <a:custGeom>
              <a:avLst/>
              <a:gdLst>
                <a:gd name="T0" fmla="*/ 52 w 440"/>
                <a:gd name="T1" fmla="*/ 0 h 336"/>
                <a:gd name="T2" fmla="*/ 52 w 440"/>
                <a:gd name="T3" fmla="*/ 0 h 336"/>
                <a:gd name="T4" fmla="*/ 30 w 440"/>
                <a:gd name="T5" fmla="*/ 130 h 336"/>
                <a:gd name="T6" fmla="*/ 14 w 440"/>
                <a:gd name="T7" fmla="*/ 236 h 336"/>
                <a:gd name="T8" fmla="*/ 0 w 440"/>
                <a:gd name="T9" fmla="*/ 336 h 336"/>
                <a:gd name="T10" fmla="*/ 178 w 440"/>
                <a:gd name="T11" fmla="*/ 336 h 336"/>
                <a:gd name="T12" fmla="*/ 184 w 440"/>
                <a:gd name="T13" fmla="*/ 84 h 336"/>
                <a:gd name="T14" fmla="*/ 184 w 440"/>
                <a:gd name="T15" fmla="*/ 84 h 336"/>
                <a:gd name="T16" fmla="*/ 184 w 440"/>
                <a:gd name="T17" fmla="*/ 74 h 336"/>
                <a:gd name="T18" fmla="*/ 186 w 440"/>
                <a:gd name="T19" fmla="*/ 66 h 336"/>
                <a:gd name="T20" fmla="*/ 190 w 440"/>
                <a:gd name="T21" fmla="*/ 58 h 336"/>
                <a:gd name="T22" fmla="*/ 194 w 440"/>
                <a:gd name="T23" fmla="*/ 50 h 336"/>
                <a:gd name="T24" fmla="*/ 200 w 440"/>
                <a:gd name="T25" fmla="*/ 44 h 336"/>
                <a:gd name="T26" fmla="*/ 206 w 440"/>
                <a:gd name="T27" fmla="*/ 40 h 336"/>
                <a:gd name="T28" fmla="*/ 214 w 440"/>
                <a:gd name="T29" fmla="*/ 38 h 336"/>
                <a:gd name="T30" fmla="*/ 220 w 440"/>
                <a:gd name="T31" fmla="*/ 36 h 336"/>
                <a:gd name="T32" fmla="*/ 220 w 440"/>
                <a:gd name="T33" fmla="*/ 36 h 336"/>
                <a:gd name="T34" fmla="*/ 228 w 440"/>
                <a:gd name="T35" fmla="*/ 38 h 336"/>
                <a:gd name="T36" fmla="*/ 236 w 440"/>
                <a:gd name="T37" fmla="*/ 40 h 336"/>
                <a:gd name="T38" fmla="*/ 242 w 440"/>
                <a:gd name="T39" fmla="*/ 44 h 336"/>
                <a:gd name="T40" fmla="*/ 246 w 440"/>
                <a:gd name="T41" fmla="*/ 50 h 336"/>
                <a:gd name="T42" fmla="*/ 252 w 440"/>
                <a:gd name="T43" fmla="*/ 58 h 336"/>
                <a:gd name="T44" fmla="*/ 254 w 440"/>
                <a:gd name="T45" fmla="*/ 66 h 336"/>
                <a:gd name="T46" fmla="*/ 256 w 440"/>
                <a:gd name="T47" fmla="*/ 74 h 336"/>
                <a:gd name="T48" fmla="*/ 258 w 440"/>
                <a:gd name="T49" fmla="*/ 84 h 336"/>
                <a:gd name="T50" fmla="*/ 262 w 440"/>
                <a:gd name="T51" fmla="*/ 336 h 336"/>
                <a:gd name="T52" fmla="*/ 440 w 440"/>
                <a:gd name="T53" fmla="*/ 336 h 336"/>
                <a:gd name="T54" fmla="*/ 440 w 440"/>
                <a:gd name="T55" fmla="*/ 336 h 336"/>
                <a:gd name="T56" fmla="*/ 428 w 440"/>
                <a:gd name="T57" fmla="*/ 236 h 336"/>
                <a:gd name="T58" fmla="*/ 412 w 440"/>
                <a:gd name="T59" fmla="*/ 130 h 336"/>
                <a:gd name="T60" fmla="*/ 390 w 440"/>
                <a:gd name="T61" fmla="*/ 0 h 336"/>
                <a:gd name="T62" fmla="*/ 390 w 440"/>
                <a:gd name="T63" fmla="*/ 0 h 336"/>
                <a:gd name="T64" fmla="*/ 354 w 440"/>
                <a:gd name="T65" fmla="*/ 10 h 336"/>
                <a:gd name="T66" fmla="*/ 312 w 440"/>
                <a:gd name="T67" fmla="*/ 16 h 336"/>
                <a:gd name="T68" fmla="*/ 268 w 440"/>
                <a:gd name="T69" fmla="*/ 22 h 336"/>
                <a:gd name="T70" fmla="*/ 222 w 440"/>
                <a:gd name="T71" fmla="*/ 22 h 336"/>
                <a:gd name="T72" fmla="*/ 222 w 440"/>
                <a:gd name="T73" fmla="*/ 22 h 336"/>
                <a:gd name="T74" fmla="*/ 174 w 440"/>
                <a:gd name="T75" fmla="*/ 22 h 336"/>
                <a:gd name="T76" fmla="*/ 130 w 440"/>
                <a:gd name="T77" fmla="*/ 16 h 336"/>
                <a:gd name="T78" fmla="*/ 88 w 440"/>
                <a:gd name="T79" fmla="*/ 10 h 336"/>
                <a:gd name="T80" fmla="*/ 52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2" y="0"/>
                  </a:moveTo>
                  <a:lnTo>
                    <a:pt x="52" y="0"/>
                  </a:lnTo>
                  <a:lnTo>
                    <a:pt x="30" y="130"/>
                  </a:lnTo>
                  <a:lnTo>
                    <a:pt x="14" y="236"/>
                  </a:lnTo>
                  <a:lnTo>
                    <a:pt x="0" y="336"/>
                  </a:lnTo>
                  <a:lnTo>
                    <a:pt x="178" y="336"/>
                  </a:lnTo>
                  <a:lnTo>
                    <a:pt x="184" y="84"/>
                  </a:lnTo>
                  <a:lnTo>
                    <a:pt x="184" y="84"/>
                  </a:lnTo>
                  <a:lnTo>
                    <a:pt x="184" y="74"/>
                  </a:lnTo>
                  <a:lnTo>
                    <a:pt x="186" y="66"/>
                  </a:lnTo>
                  <a:lnTo>
                    <a:pt x="190" y="58"/>
                  </a:lnTo>
                  <a:lnTo>
                    <a:pt x="194" y="50"/>
                  </a:lnTo>
                  <a:lnTo>
                    <a:pt x="200" y="44"/>
                  </a:lnTo>
                  <a:lnTo>
                    <a:pt x="206" y="40"/>
                  </a:lnTo>
                  <a:lnTo>
                    <a:pt x="214" y="38"/>
                  </a:lnTo>
                  <a:lnTo>
                    <a:pt x="220" y="36"/>
                  </a:lnTo>
                  <a:lnTo>
                    <a:pt x="220" y="36"/>
                  </a:lnTo>
                  <a:lnTo>
                    <a:pt x="228" y="38"/>
                  </a:lnTo>
                  <a:lnTo>
                    <a:pt x="236" y="40"/>
                  </a:lnTo>
                  <a:lnTo>
                    <a:pt x="242" y="44"/>
                  </a:lnTo>
                  <a:lnTo>
                    <a:pt x="246" y="50"/>
                  </a:lnTo>
                  <a:lnTo>
                    <a:pt x="252" y="58"/>
                  </a:lnTo>
                  <a:lnTo>
                    <a:pt x="254" y="66"/>
                  </a:lnTo>
                  <a:lnTo>
                    <a:pt x="256" y="74"/>
                  </a:lnTo>
                  <a:lnTo>
                    <a:pt x="258" y="84"/>
                  </a:lnTo>
                  <a:lnTo>
                    <a:pt x="262" y="336"/>
                  </a:lnTo>
                  <a:lnTo>
                    <a:pt x="440" y="336"/>
                  </a:lnTo>
                  <a:lnTo>
                    <a:pt x="440" y="336"/>
                  </a:lnTo>
                  <a:lnTo>
                    <a:pt x="428" y="236"/>
                  </a:lnTo>
                  <a:lnTo>
                    <a:pt x="412" y="130"/>
                  </a:lnTo>
                  <a:lnTo>
                    <a:pt x="390" y="0"/>
                  </a:lnTo>
                  <a:lnTo>
                    <a:pt x="390" y="0"/>
                  </a:lnTo>
                  <a:lnTo>
                    <a:pt x="354" y="10"/>
                  </a:lnTo>
                  <a:lnTo>
                    <a:pt x="312" y="16"/>
                  </a:lnTo>
                  <a:lnTo>
                    <a:pt x="268" y="22"/>
                  </a:lnTo>
                  <a:lnTo>
                    <a:pt x="222" y="22"/>
                  </a:lnTo>
                  <a:lnTo>
                    <a:pt x="222" y="22"/>
                  </a:lnTo>
                  <a:lnTo>
                    <a:pt x="174" y="22"/>
                  </a:lnTo>
                  <a:lnTo>
                    <a:pt x="130" y="16"/>
                  </a:lnTo>
                  <a:lnTo>
                    <a:pt x="88" y="10"/>
                  </a:lnTo>
                  <a:lnTo>
                    <a:pt x="52" y="0"/>
                  </a:lnTo>
                  <a:close/>
                </a:path>
              </a:pathLst>
            </a:custGeom>
            <a:solidFill>
              <a:srgbClr val="2A1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71">
              <a:extLst>
                <a:ext uri="{FF2B5EF4-FFF2-40B4-BE49-F238E27FC236}">
                  <a16:creationId xmlns:a16="http://schemas.microsoft.com/office/drawing/2014/main" id="{87305A93-C1A6-400A-8C0E-9EC62E52C457}"/>
                </a:ext>
              </a:extLst>
            </p:cNvPr>
            <p:cNvSpPr>
              <a:spLocks/>
            </p:cNvSpPr>
            <p:nvPr/>
          </p:nvSpPr>
          <p:spPr bwMode="auto">
            <a:xfrm>
              <a:off x="5865" y="1423"/>
              <a:ext cx="440" cy="336"/>
            </a:xfrm>
            <a:custGeom>
              <a:avLst/>
              <a:gdLst>
                <a:gd name="T0" fmla="*/ 52 w 440"/>
                <a:gd name="T1" fmla="*/ 0 h 336"/>
                <a:gd name="T2" fmla="*/ 52 w 440"/>
                <a:gd name="T3" fmla="*/ 0 h 336"/>
                <a:gd name="T4" fmla="*/ 30 w 440"/>
                <a:gd name="T5" fmla="*/ 130 h 336"/>
                <a:gd name="T6" fmla="*/ 14 w 440"/>
                <a:gd name="T7" fmla="*/ 236 h 336"/>
                <a:gd name="T8" fmla="*/ 0 w 440"/>
                <a:gd name="T9" fmla="*/ 336 h 336"/>
                <a:gd name="T10" fmla="*/ 178 w 440"/>
                <a:gd name="T11" fmla="*/ 336 h 336"/>
                <a:gd name="T12" fmla="*/ 184 w 440"/>
                <a:gd name="T13" fmla="*/ 84 h 336"/>
                <a:gd name="T14" fmla="*/ 184 w 440"/>
                <a:gd name="T15" fmla="*/ 84 h 336"/>
                <a:gd name="T16" fmla="*/ 184 w 440"/>
                <a:gd name="T17" fmla="*/ 74 h 336"/>
                <a:gd name="T18" fmla="*/ 186 w 440"/>
                <a:gd name="T19" fmla="*/ 66 h 336"/>
                <a:gd name="T20" fmla="*/ 190 w 440"/>
                <a:gd name="T21" fmla="*/ 58 h 336"/>
                <a:gd name="T22" fmla="*/ 194 w 440"/>
                <a:gd name="T23" fmla="*/ 50 h 336"/>
                <a:gd name="T24" fmla="*/ 200 w 440"/>
                <a:gd name="T25" fmla="*/ 44 h 336"/>
                <a:gd name="T26" fmla="*/ 206 w 440"/>
                <a:gd name="T27" fmla="*/ 40 h 336"/>
                <a:gd name="T28" fmla="*/ 214 w 440"/>
                <a:gd name="T29" fmla="*/ 38 h 336"/>
                <a:gd name="T30" fmla="*/ 220 w 440"/>
                <a:gd name="T31" fmla="*/ 36 h 336"/>
                <a:gd name="T32" fmla="*/ 220 w 440"/>
                <a:gd name="T33" fmla="*/ 36 h 336"/>
                <a:gd name="T34" fmla="*/ 228 w 440"/>
                <a:gd name="T35" fmla="*/ 38 h 336"/>
                <a:gd name="T36" fmla="*/ 236 w 440"/>
                <a:gd name="T37" fmla="*/ 40 h 336"/>
                <a:gd name="T38" fmla="*/ 242 w 440"/>
                <a:gd name="T39" fmla="*/ 44 h 336"/>
                <a:gd name="T40" fmla="*/ 246 w 440"/>
                <a:gd name="T41" fmla="*/ 50 h 336"/>
                <a:gd name="T42" fmla="*/ 252 w 440"/>
                <a:gd name="T43" fmla="*/ 58 h 336"/>
                <a:gd name="T44" fmla="*/ 254 w 440"/>
                <a:gd name="T45" fmla="*/ 66 h 336"/>
                <a:gd name="T46" fmla="*/ 256 w 440"/>
                <a:gd name="T47" fmla="*/ 74 h 336"/>
                <a:gd name="T48" fmla="*/ 258 w 440"/>
                <a:gd name="T49" fmla="*/ 84 h 336"/>
                <a:gd name="T50" fmla="*/ 262 w 440"/>
                <a:gd name="T51" fmla="*/ 336 h 336"/>
                <a:gd name="T52" fmla="*/ 440 w 440"/>
                <a:gd name="T53" fmla="*/ 336 h 336"/>
                <a:gd name="T54" fmla="*/ 440 w 440"/>
                <a:gd name="T55" fmla="*/ 336 h 336"/>
                <a:gd name="T56" fmla="*/ 428 w 440"/>
                <a:gd name="T57" fmla="*/ 236 h 336"/>
                <a:gd name="T58" fmla="*/ 412 w 440"/>
                <a:gd name="T59" fmla="*/ 130 h 336"/>
                <a:gd name="T60" fmla="*/ 390 w 440"/>
                <a:gd name="T61" fmla="*/ 0 h 336"/>
                <a:gd name="T62" fmla="*/ 390 w 440"/>
                <a:gd name="T63" fmla="*/ 0 h 336"/>
                <a:gd name="T64" fmla="*/ 354 w 440"/>
                <a:gd name="T65" fmla="*/ 10 h 336"/>
                <a:gd name="T66" fmla="*/ 312 w 440"/>
                <a:gd name="T67" fmla="*/ 16 h 336"/>
                <a:gd name="T68" fmla="*/ 268 w 440"/>
                <a:gd name="T69" fmla="*/ 22 h 336"/>
                <a:gd name="T70" fmla="*/ 222 w 440"/>
                <a:gd name="T71" fmla="*/ 22 h 336"/>
                <a:gd name="T72" fmla="*/ 222 w 440"/>
                <a:gd name="T73" fmla="*/ 22 h 336"/>
                <a:gd name="T74" fmla="*/ 174 w 440"/>
                <a:gd name="T75" fmla="*/ 22 h 336"/>
                <a:gd name="T76" fmla="*/ 130 w 440"/>
                <a:gd name="T77" fmla="*/ 16 h 336"/>
                <a:gd name="T78" fmla="*/ 88 w 440"/>
                <a:gd name="T79" fmla="*/ 10 h 336"/>
                <a:gd name="T80" fmla="*/ 52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2" y="0"/>
                  </a:moveTo>
                  <a:lnTo>
                    <a:pt x="52" y="0"/>
                  </a:lnTo>
                  <a:lnTo>
                    <a:pt x="30" y="130"/>
                  </a:lnTo>
                  <a:lnTo>
                    <a:pt x="14" y="236"/>
                  </a:lnTo>
                  <a:lnTo>
                    <a:pt x="0" y="336"/>
                  </a:lnTo>
                  <a:lnTo>
                    <a:pt x="178" y="336"/>
                  </a:lnTo>
                  <a:lnTo>
                    <a:pt x="184" y="84"/>
                  </a:lnTo>
                  <a:lnTo>
                    <a:pt x="184" y="84"/>
                  </a:lnTo>
                  <a:lnTo>
                    <a:pt x="184" y="74"/>
                  </a:lnTo>
                  <a:lnTo>
                    <a:pt x="186" y="66"/>
                  </a:lnTo>
                  <a:lnTo>
                    <a:pt x="190" y="58"/>
                  </a:lnTo>
                  <a:lnTo>
                    <a:pt x="194" y="50"/>
                  </a:lnTo>
                  <a:lnTo>
                    <a:pt x="200" y="44"/>
                  </a:lnTo>
                  <a:lnTo>
                    <a:pt x="206" y="40"/>
                  </a:lnTo>
                  <a:lnTo>
                    <a:pt x="214" y="38"/>
                  </a:lnTo>
                  <a:lnTo>
                    <a:pt x="220" y="36"/>
                  </a:lnTo>
                  <a:lnTo>
                    <a:pt x="220" y="36"/>
                  </a:lnTo>
                  <a:lnTo>
                    <a:pt x="228" y="38"/>
                  </a:lnTo>
                  <a:lnTo>
                    <a:pt x="236" y="40"/>
                  </a:lnTo>
                  <a:lnTo>
                    <a:pt x="242" y="44"/>
                  </a:lnTo>
                  <a:lnTo>
                    <a:pt x="246" y="50"/>
                  </a:lnTo>
                  <a:lnTo>
                    <a:pt x="252" y="58"/>
                  </a:lnTo>
                  <a:lnTo>
                    <a:pt x="254" y="66"/>
                  </a:lnTo>
                  <a:lnTo>
                    <a:pt x="256" y="74"/>
                  </a:lnTo>
                  <a:lnTo>
                    <a:pt x="258" y="84"/>
                  </a:lnTo>
                  <a:lnTo>
                    <a:pt x="262" y="336"/>
                  </a:lnTo>
                  <a:lnTo>
                    <a:pt x="440" y="336"/>
                  </a:lnTo>
                  <a:lnTo>
                    <a:pt x="440" y="336"/>
                  </a:lnTo>
                  <a:lnTo>
                    <a:pt x="428" y="236"/>
                  </a:lnTo>
                  <a:lnTo>
                    <a:pt x="412" y="130"/>
                  </a:lnTo>
                  <a:lnTo>
                    <a:pt x="390" y="0"/>
                  </a:lnTo>
                  <a:lnTo>
                    <a:pt x="390" y="0"/>
                  </a:lnTo>
                  <a:lnTo>
                    <a:pt x="354" y="10"/>
                  </a:lnTo>
                  <a:lnTo>
                    <a:pt x="312" y="16"/>
                  </a:lnTo>
                  <a:lnTo>
                    <a:pt x="268" y="22"/>
                  </a:lnTo>
                  <a:lnTo>
                    <a:pt x="222" y="22"/>
                  </a:lnTo>
                  <a:lnTo>
                    <a:pt x="222" y="22"/>
                  </a:lnTo>
                  <a:lnTo>
                    <a:pt x="174" y="22"/>
                  </a:lnTo>
                  <a:lnTo>
                    <a:pt x="130" y="16"/>
                  </a:lnTo>
                  <a:lnTo>
                    <a:pt x="88" y="10"/>
                  </a:lnTo>
                  <a:lnTo>
                    <a:pt x="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72">
              <a:extLst>
                <a:ext uri="{FF2B5EF4-FFF2-40B4-BE49-F238E27FC236}">
                  <a16:creationId xmlns:a16="http://schemas.microsoft.com/office/drawing/2014/main" id="{4115F2A7-7304-469C-8684-EBA02F8A516E}"/>
                </a:ext>
              </a:extLst>
            </p:cNvPr>
            <p:cNvSpPr>
              <a:spLocks/>
            </p:cNvSpPr>
            <p:nvPr/>
          </p:nvSpPr>
          <p:spPr bwMode="auto">
            <a:xfrm>
              <a:off x="5855" y="693"/>
              <a:ext cx="450" cy="424"/>
            </a:xfrm>
            <a:custGeom>
              <a:avLst/>
              <a:gdLst>
                <a:gd name="T0" fmla="*/ 110 w 450"/>
                <a:gd name="T1" fmla="*/ 0 h 424"/>
                <a:gd name="T2" fmla="*/ 110 w 450"/>
                <a:gd name="T3" fmla="*/ 0 h 424"/>
                <a:gd name="T4" fmla="*/ 94 w 450"/>
                <a:gd name="T5" fmla="*/ 10 h 424"/>
                <a:gd name="T6" fmla="*/ 78 w 450"/>
                <a:gd name="T7" fmla="*/ 22 h 424"/>
                <a:gd name="T8" fmla="*/ 64 w 450"/>
                <a:gd name="T9" fmla="*/ 34 h 424"/>
                <a:gd name="T10" fmla="*/ 52 w 450"/>
                <a:gd name="T11" fmla="*/ 46 h 424"/>
                <a:gd name="T12" fmla="*/ 42 w 450"/>
                <a:gd name="T13" fmla="*/ 60 h 424"/>
                <a:gd name="T14" fmla="*/ 32 w 450"/>
                <a:gd name="T15" fmla="*/ 76 h 424"/>
                <a:gd name="T16" fmla="*/ 26 w 450"/>
                <a:gd name="T17" fmla="*/ 92 h 424"/>
                <a:gd name="T18" fmla="*/ 18 w 450"/>
                <a:gd name="T19" fmla="*/ 108 h 424"/>
                <a:gd name="T20" fmla="*/ 8 w 450"/>
                <a:gd name="T21" fmla="*/ 142 h 424"/>
                <a:gd name="T22" fmla="*/ 2 w 450"/>
                <a:gd name="T23" fmla="*/ 178 h 424"/>
                <a:gd name="T24" fmla="*/ 0 w 450"/>
                <a:gd name="T25" fmla="*/ 214 h 424"/>
                <a:gd name="T26" fmla="*/ 0 w 450"/>
                <a:gd name="T27" fmla="*/ 248 h 424"/>
                <a:gd name="T28" fmla="*/ 4 w 450"/>
                <a:gd name="T29" fmla="*/ 282 h 424"/>
                <a:gd name="T30" fmla="*/ 8 w 450"/>
                <a:gd name="T31" fmla="*/ 316 h 424"/>
                <a:gd name="T32" fmla="*/ 14 w 450"/>
                <a:gd name="T33" fmla="*/ 344 h 424"/>
                <a:gd name="T34" fmla="*/ 20 w 450"/>
                <a:gd name="T35" fmla="*/ 370 h 424"/>
                <a:gd name="T36" fmla="*/ 30 w 450"/>
                <a:gd name="T37" fmla="*/ 408 h 424"/>
                <a:gd name="T38" fmla="*/ 34 w 450"/>
                <a:gd name="T39" fmla="*/ 424 h 424"/>
                <a:gd name="T40" fmla="*/ 440 w 450"/>
                <a:gd name="T41" fmla="*/ 424 h 424"/>
                <a:gd name="T42" fmla="*/ 440 w 450"/>
                <a:gd name="T43" fmla="*/ 424 h 424"/>
                <a:gd name="T44" fmla="*/ 444 w 450"/>
                <a:gd name="T45" fmla="*/ 382 h 424"/>
                <a:gd name="T46" fmla="*/ 448 w 450"/>
                <a:gd name="T47" fmla="*/ 338 h 424"/>
                <a:gd name="T48" fmla="*/ 450 w 450"/>
                <a:gd name="T49" fmla="*/ 286 h 424"/>
                <a:gd name="T50" fmla="*/ 448 w 450"/>
                <a:gd name="T51" fmla="*/ 258 h 424"/>
                <a:gd name="T52" fmla="*/ 446 w 450"/>
                <a:gd name="T53" fmla="*/ 230 h 424"/>
                <a:gd name="T54" fmla="*/ 442 w 450"/>
                <a:gd name="T55" fmla="*/ 204 h 424"/>
                <a:gd name="T56" fmla="*/ 436 w 450"/>
                <a:gd name="T57" fmla="*/ 178 h 424"/>
                <a:gd name="T58" fmla="*/ 430 w 450"/>
                <a:gd name="T59" fmla="*/ 154 h 424"/>
                <a:gd name="T60" fmla="*/ 420 w 450"/>
                <a:gd name="T61" fmla="*/ 132 h 424"/>
                <a:gd name="T62" fmla="*/ 406 w 450"/>
                <a:gd name="T63" fmla="*/ 116 h 424"/>
                <a:gd name="T64" fmla="*/ 400 w 450"/>
                <a:gd name="T65" fmla="*/ 108 h 424"/>
                <a:gd name="T66" fmla="*/ 392 w 450"/>
                <a:gd name="T67" fmla="*/ 102 h 424"/>
                <a:gd name="T68" fmla="*/ 392 w 450"/>
                <a:gd name="T69" fmla="*/ 102 h 424"/>
                <a:gd name="T70" fmla="*/ 374 w 450"/>
                <a:gd name="T71" fmla="*/ 90 h 424"/>
                <a:gd name="T72" fmla="*/ 354 w 450"/>
                <a:gd name="T73" fmla="*/ 80 h 424"/>
                <a:gd name="T74" fmla="*/ 310 w 450"/>
                <a:gd name="T75" fmla="*/ 60 h 424"/>
                <a:gd name="T76" fmla="*/ 262 w 450"/>
                <a:gd name="T77" fmla="*/ 42 h 424"/>
                <a:gd name="T78" fmla="*/ 216 w 450"/>
                <a:gd name="T79" fmla="*/ 28 h 424"/>
                <a:gd name="T80" fmla="*/ 142 w 450"/>
                <a:gd name="T81" fmla="*/ 8 h 424"/>
                <a:gd name="T82" fmla="*/ 110 w 450"/>
                <a:gd name="T83" fmla="*/ 0 h 424"/>
                <a:gd name="T84" fmla="*/ 110 w 450"/>
                <a:gd name="T8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0" h="424">
                  <a:moveTo>
                    <a:pt x="110" y="0"/>
                  </a:moveTo>
                  <a:lnTo>
                    <a:pt x="110" y="0"/>
                  </a:lnTo>
                  <a:lnTo>
                    <a:pt x="94" y="10"/>
                  </a:lnTo>
                  <a:lnTo>
                    <a:pt x="78" y="22"/>
                  </a:lnTo>
                  <a:lnTo>
                    <a:pt x="64" y="34"/>
                  </a:lnTo>
                  <a:lnTo>
                    <a:pt x="52" y="46"/>
                  </a:lnTo>
                  <a:lnTo>
                    <a:pt x="42" y="60"/>
                  </a:lnTo>
                  <a:lnTo>
                    <a:pt x="32" y="76"/>
                  </a:lnTo>
                  <a:lnTo>
                    <a:pt x="26" y="92"/>
                  </a:lnTo>
                  <a:lnTo>
                    <a:pt x="18" y="108"/>
                  </a:lnTo>
                  <a:lnTo>
                    <a:pt x="8" y="142"/>
                  </a:lnTo>
                  <a:lnTo>
                    <a:pt x="2" y="178"/>
                  </a:lnTo>
                  <a:lnTo>
                    <a:pt x="0" y="214"/>
                  </a:lnTo>
                  <a:lnTo>
                    <a:pt x="0" y="248"/>
                  </a:lnTo>
                  <a:lnTo>
                    <a:pt x="4" y="282"/>
                  </a:lnTo>
                  <a:lnTo>
                    <a:pt x="8" y="316"/>
                  </a:lnTo>
                  <a:lnTo>
                    <a:pt x="14" y="344"/>
                  </a:lnTo>
                  <a:lnTo>
                    <a:pt x="20" y="370"/>
                  </a:lnTo>
                  <a:lnTo>
                    <a:pt x="30" y="408"/>
                  </a:lnTo>
                  <a:lnTo>
                    <a:pt x="34" y="424"/>
                  </a:lnTo>
                  <a:lnTo>
                    <a:pt x="440" y="424"/>
                  </a:lnTo>
                  <a:lnTo>
                    <a:pt x="440" y="424"/>
                  </a:lnTo>
                  <a:lnTo>
                    <a:pt x="444" y="382"/>
                  </a:lnTo>
                  <a:lnTo>
                    <a:pt x="448" y="338"/>
                  </a:lnTo>
                  <a:lnTo>
                    <a:pt x="450" y="286"/>
                  </a:lnTo>
                  <a:lnTo>
                    <a:pt x="448" y="258"/>
                  </a:lnTo>
                  <a:lnTo>
                    <a:pt x="446" y="230"/>
                  </a:lnTo>
                  <a:lnTo>
                    <a:pt x="442" y="204"/>
                  </a:lnTo>
                  <a:lnTo>
                    <a:pt x="436" y="178"/>
                  </a:lnTo>
                  <a:lnTo>
                    <a:pt x="430" y="154"/>
                  </a:lnTo>
                  <a:lnTo>
                    <a:pt x="420" y="132"/>
                  </a:lnTo>
                  <a:lnTo>
                    <a:pt x="406" y="116"/>
                  </a:lnTo>
                  <a:lnTo>
                    <a:pt x="400" y="108"/>
                  </a:lnTo>
                  <a:lnTo>
                    <a:pt x="392" y="102"/>
                  </a:lnTo>
                  <a:lnTo>
                    <a:pt x="392" y="102"/>
                  </a:lnTo>
                  <a:lnTo>
                    <a:pt x="374" y="90"/>
                  </a:lnTo>
                  <a:lnTo>
                    <a:pt x="354" y="80"/>
                  </a:lnTo>
                  <a:lnTo>
                    <a:pt x="310" y="60"/>
                  </a:lnTo>
                  <a:lnTo>
                    <a:pt x="262" y="42"/>
                  </a:lnTo>
                  <a:lnTo>
                    <a:pt x="216" y="28"/>
                  </a:lnTo>
                  <a:lnTo>
                    <a:pt x="142" y="8"/>
                  </a:lnTo>
                  <a:lnTo>
                    <a:pt x="110" y="0"/>
                  </a:lnTo>
                  <a:lnTo>
                    <a:pt x="11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73">
              <a:extLst>
                <a:ext uri="{FF2B5EF4-FFF2-40B4-BE49-F238E27FC236}">
                  <a16:creationId xmlns:a16="http://schemas.microsoft.com/office/drawing/2014/main" id="{05CAF111-1003-4A11-B39C-B7574A4C45F5}"/>
                </a:ext>
              </a:extLst>
            </p:cNvPr>
            <p:cNvSpPr>
              <a:spLocks noEditPoints="1"/>
            </p:cNvSpPr>
            <p:nvPr/>
          </p:nvSpPr>
          <p:spPr bwMode="auto">
            <a:xfrm>
              <a:off x="5587" y="919"/>
              <a:ext cx="756" cy="574"/>
            </a:xfrm>
            <a:custGeom>
              <a:avLst/>
              <a:gdLst>
                <a:gd name="T0" fmla="*/ 304 w 756"/>
                <a:gd name="T1" fmla="*/ 186 h 574"/>
                <a:gd name="T2" fmla="*/ 278 w 756"/>
                <a:gd name="T3" fmla="*/ 274 h 574"/>
                <a:gd name="T4" fmla="*/ 198 w 756"/>
                <a:gd name="T5" fmla="*/ 278 h 574"/>
                <a:gd name="T6" fmla="*/ 154 w 756"/>
                <a:gd name="T7" fmla="*/ 266 h 574"/>
                <a:gd name="T8" fmla="*/ 152 w 756"/>
                <a:gd name="T9" fmla="*/ 268 h 574"/>
                <a:gd name="T10" fmla="*/ 130 w 756"/>
                <a:gd name="T11" fmla="*/ 262 h 574"/>
                <a:gd name="T12" fmla="*/ 124 w 756"/>
                <a:gd name="T13" fmla="*/ 252 h 574"/>
                <a:gd name="T14" fmla="*/ 78 w 756"/>
                <a:gd name="T15" fmla="*/ 222 h 574"/>
                <a:gd name="T16" fmla="*/ 30 w 756"/>
                <a:gd name="T17" fmla="*/ 170 h 574"/>
                <a:gd name="T18" fmla="*/ 0 w 756"/>
                <a:gd name="T19" fmla="*/ 122 h 574"/>
                <a:gd name="T20" fmla="*/ 138 w 756"/>
                <a:gd name="T21" fmla="*/ 98 h 574"/>
                <a:gd name="T22" fmla="*/ 170 w 756"/>
                <a:gd name="T23" fmla="*/ 148 h 574"/>
                <a:gd name="T24" fmla="*/ 200 w 756"/>
                <a:gd name="T25" fmla="*/ 162 h 574"/>
                <a:gd name="T26" fmla="*/ 246 w 756"/>
                <a:gd name="T27" fmla="*/ 166 h 574"/>
                <a:gd name="T28" fmla="*/ 314 w 756"/>
                <a:gd name="T29" fmla="*/ 156 h 574"/>
                <a:gd name="T30" fmla="*/ 686 w 756"/>
                <a:gd name="T31" fmla="*/ 156 h 574"/>
                <a:gd name="T32" fmla="*/ 686 w 756"/>
                <a:gd name="T33" fmla="*/ 156 h 574"/>
                <a:gd name="T34" fmla="*/ 722 w 756"/>
                <a:gd name="T35" fmla="*/ 268 h 574"/>
                <a:gd name="T36" fmla="*/ 744 w 756"/>
                <a:gd name="T37" fmla="*/ 380 h 574"/>
                <a:gd name="T38" fmla="*/ 752 w 756"/>
                <a:gd name="T39" fmla="*/ 336 h 574"/>
                <a:gd name="T40" fmla="*/ 744 w 756"/>
                <a:gd name="T41" fmla="*/ 244 h 574"/>
                <a:gd name="T42" fmla="*/ 720 w 756"/>
                <a:gd name="T43" fmla="*/ 182 h 574"/>
                <a:gd name="T44" fmla="*/ 696 w 756"/>
                <a:gd name="T45" fmla="*/ 158 h 574"/>
                <a:gd name="T46" fmla="*/ 246 w 756"/>
                <a:gd name="T47" fmla="*/ 528 h 574"/>
                <a:gd name="T48" fmla="*/ 282 w 756"/>
                <a:gd name="T49" fmla="*/ 542 h 574"/>
                <a:gd name="T50" fmla="*/ 392 w 756"/>
                <a:gd name="T51" fmla="*/ 566 h 574"/>
                <a:gd name="T52" fmla="*/ 506 w 756"/>
                <a:gd name="T53" fmla="*/ 574 h 574"/>
                <a:gd name="T54" fmla="*/ 662 w 756"/>
                <a:gd name="T55" fmla="*/ 558 h 574"/>
                <a:gd name="T56" fmla="*/ 742 w 756"/>
                <a:gd name="T57" fmla="*/ 534 h 574"/>
                <a:gd name="T58" fmla="*/ 756 w 756"/>
                <a:gd name="T59" fmla="*/ 504 h 574"/>
                <a:gd name="T60" fmla="*/ 740 w 756"/>
                <a:gd name="T61" fmla="*/ 360 h 574"/>
                <a:gd name="T62" fmla="*/ 708 w 756"/>
                <a:gd name="T63" fmla="*/ 214 h 574"/>
                <a:gd name="T64" fmla="*/ 670 w 756"/>
                <a:gd name="T65" fmla="*/ 122 h 574"/>
                <a:gd name="T66" fmla="*/ 632 w 756"/>
                <a:gd name="T67" fmla="*/ 64 h 574"/>
                <a:gd name="T68" fmla="*/ 582 w 756"/>
                <a:gd name="T69" fmla="*/ 22 h 574"/>
                <a:gd name="T70" fmla="*/ 524 w 756"/>
                <a:gd name="T71" fmla="*/ 2 h 574"/>
                <a:gd name="T72" fmla="*/ 478 w 756"/>
                <a:gd name="T73" fmla="*/ 2 h 574"/>
                <a:gd name="T74" fmla="*/ 420 w 756"/>
                <a:gd name="T75" fmla="*/ 22 h 574"/>
                <a:gd name="T76" fmla="*/ 370 w 756"/>
                <a:gd name="T77" fmla="*/ 64 h 574"/>
                <a:gd name="T78" fmla="*/ 332 w 756"/>
                <a:gd name="T79" fmla="*/ 122 h 574"/>
                <a:gd name="T80" fmla="*/ 294 w 756"/>
                <a:gd name="T81" fmla="*/ 214 h 574"/>
                <a:gd name="T82" fmla="*/ 262 w 756"/>
                <a:gd name="T83" fmla="*/ 360 h 574"/>
                <a:gd name="T84" fmla="*/ 246 w 756"/>
                <a:gd name="T85" fmla="*/ 50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56" h="574">
                  <a:moveTo>
                    <a:pt x="316" y="158"/>
                  </a:moveTo>
                  <a:lnTo>
                    <a:pt x="316" y="158"/>
                  </a:lnTo>
                  <a:lnTo>
                    <a:pt x="304" y="186"/>
                  </a:lnTo>
                  <a:lnTo>
                    <a:pt x="294" y="214"/>
                  </a:lnTo>
                  <a:lnTo>
                    <a:pt x="278" y="274"/>
                  </a:lnTo>
                  <a:lnTo>
                    <a:pt x="278" y="274"/>
                  </a:lnTo>
                  <a:lnTo>
                    <a:pt x="244" y="278"/>
                  </a:lnTo>
                  <a:lnTo>
                    <a:pt x="212" y="278"/>
                  </a:lnTo>
                  <a:lnTo>
                    <a:pt x="198" y="278"/>
                  </a:lnTo>
                  <a:lnTo>
                    <a:pt x="184" y="276"/>
                  </a:lnTo>
                  <a:lnTo>
                    <a:pt x="170" y="272"/>
                  </a:lnTo>
                  <a:lnTo>
                    <a:pt x="154" y="266"/>
                  </a:lnTo>
                  <a:lnTo>
                    <a:pt x="154" y="266"/>
                  </a:lnTo>
                  <a:lnTo>
                    <a:pt x="152" y="268"/>
                  </a:lnTo>
                  <a:lnTo>
                    <a:pt x="152" y="268"/>
                  </a:lnTo>
                  <a:lnTo>
                    <a:pt x="144" y="268"/>
                  </a:lnTo>
                  <a:lnTo>
                    <a:pt x="136" y="268"/>
                  </a:lnTo>
                  <a:lnTo>
                    <a:pt x="130" y="262"/>
                  </a:lnTo>
                  <a:lnTo>
                    <a:pt x="124" y="256"/>
                  </a:lnTo>
                  <a:lnTo>
                    <a:pt x="124" y="256"/>
                  </a:lnTo>
                  <a:lnTo>
                    <a:pt x="124" y="252"/>
                  </a:lnTo>
                  <a:lnTo>
                    <a:pt x="124" y="252"/>
                  </a:lnTo>
                  <a:lnTo>
                    <a:pt x="100" y="236"/>
                  </a:lnTo>
                  <a:lnTo>
                    <a:pt x="78" y="222"/>
                  </a:lnTo>
                  <a:lnTo>
                    <a:pt x="60" y="204"/>
                  </a:lnTo>
                  <a:lnTo>
                    <a:pt x="44" y="188"/>
                  </a:lnTo>
                  <a:lnTo>
                    <a:pt x="30" y="170"/>
                  </a:lnTo>
                  <a:lnTo>
                    <a:pt x="18" y="154"/>
                  </a:lnTo>
                  <a:lnTo>
                    <a:pt x="8" y="136"/>
                  </a:lnTo>
                  <a:lnTo>
                    <a:pt x="0" y="122"/>
                  </a:lnTo>
                  <a:lnTo>
                    <a:pt x="124" y="70"/>
                  </a:lnTo>
                  <a:lnTo>
                    <a:pt x="124" y="70"/>
                  </a:lnTo>
                  <a:lnTo>
                    <a:pt x="138" y="98"/>
                  </a:lnTo>
                  <a:lnTo>
                    <a:pt x="150" y="122"/>
                  </a:lnTo>
                  <a:lnTo>
                    <a:pt x="164" y="140"/>
                  </a:lnTo>
                  <a:lnTo>
                    <a:pt x="170" y="148"/>
                  </a:lnTo>
                  <a:lnTo>
                    <a:pt x="180" y="154"/>
                  </a:lnTo>
                  <a:lnTo>
                    <a:pt x="190" y="158"/>
                  </a:lnTo>
                  <a:lnTo>
                    <a:pt x="200" y="162"/>
                  </a:lnTo>
                  <a:lnTo>
                    <a:pt x="214" y="164"/>
                  </a:lnTo>
                  <a:lnTo>
                    <a:pt x="228" y="166"/>
                  </a:lnTo>
                  <a:lnTo>
                    <a:pt x="246" y="166"/>
                  </a:lnTo>
                  <a:lnTo>
                    <a:pt x="266" y="164"/>
                  </a:lnTo>
                  <a:lnTo>
                    <a:pt x="314" y="156"/>
                  </a:lnTo>
                  <a:lnTo>
                    <a:pt x="314" y="156"/>
                  </a:lnTo>
                  <a:lnTo>
                    <a:pt x="316" y="158"/>
                  </a:lnTo>
                  <a:lnTo>
                    <a:pt x="316" y="158"/>
                  </a:lnTo>
                  <a:close/>
                  <a:moveTo>
                    <a:pt x="686" y="156"/>
                  </a:moveTo>
                  <a:lnTo>
                    <a:pt x="686" y="156"/>
                  </a:lnTo>
                  <a:lnTo>
                    <a:pt x="686" y="156"/>
                  </a:lnTo>
                  <a:lnTo>
                    <a:pt x="686" y="156"/>
                  </a:lnTo>
                  <a:lnTo>
                    <a:pt x="696" y="184"/>
                  </a:lnTo>
                  <a:lnTo>
                    <a:pt x="706" y="212"/>
                  </a:lnTo>
                  <a:lnTo>
                    <a:pt x="722" y="268"/>
                  </a:lnTo>
                  <a:lnTo>
                    <a:pt x="734" y="326"/>
                  </a:lnTo>
                  <a:lnTo>
                    <a:pt x="744" y="380"/>
                  </a:lnTo>
                  <a:lnTo>
                    <a:pt x="744" y="380"/>
                  </a:lnTo>
                  <a:lnTo>
                    <a:pt x="748" y="366"/>
                  </a:lnTo>
                  <a:lnTo>
                    <a:pt x="752" y="352"/>
                  </a:lnTo>
                  <a:lnTo>
                    <a:pt x="752" y="336"/>
                  </a:lnTo>
                  <a:lnTo>
                    <a:pt x="754" y="318"/>
                  </a:lnTo>
                  <a:lnTo>
                    <a:pt x="752" y="280"/>
                  </a:lnTo>
                  <a:lnTo>
                    <a:pt x="744" y="244"/>
                  </a:lnTo>
                  <a:lnTo>
                    <a:pt x="734" y="210"/>
                  </a:lnTo>
                  <a:lnTo>
                    <a:pt x="728" y="194"/>
                  </a:lnTo>
                  <a:lnTo>
                    <a:pt x="720" y="182"/>
                  </a:lnTo>
                  <a:lnTo>
                    <a:pt x="712" y="170"/>
                  </a:lnTo>
                  <a:lnTo>
                    <a:pt x="704" y="162"/>
                  </a:lnTo>
                  <a:lnTo>
                    <a:pt x="696" y="158"/>
                  </a:lnTo>
                  <a:lnTo>
                    <a:pt x="686" y="156"/>
                  </a:lnTo>
                  <a:lnTo>
                    <a:pt x="686" y="156"/>
                  </a:lnTo>
                  <a:close/>
                  <a:moveTo>
                    <a:pt x="246" y="528"/>
                  </a:moveTo>
                  <a:lnTo>
                    <a:pt x="246" y="528"/>
                  </a:lnTo>
                  <a:lnTo>
                    <a:pt x="262" y="534"/>
                  </a:lnTo>
                  <a:lnTo>
                    <a:pt x="282" y="542"/>
                  </a:lnTo>
                  <a:lnTo>
                    <a:pt x="310" y="550"/>
                  </a:lnTo>
                  <a:lnTo>
                    <a:pt x="348" y="558"/>
                  </a:lnTo>
                  <a:lnTo>
                    <a:pt x="392" y="566"/>
                  </a:lnTo>
                  <a:lnTo>
                    <a:pt x="444" y="572"/>
                  </a:lnTo>
                  <a:lnTo>
                    <a:pt x="506" y="574"/>
                  </a:lnTo>
                  <a:lnTo>
                    <a:pt x="506" y="574"/>
                  </a:lnTo>
                  <a:lnTo>
                    <a:pt x="566" y="572"/>
                  </a:lnTo>
                  <a:lnTo>
                    <a:pt x="618" y="566"/>
                  </a:lnTo>
                  <a:lnTo>
                    <a:pt x="662" y="558"/>
                  </a:lnTo>
                  <a:lnTo>
                    <a:pt x="696" y="550"/>
                  </a:lnTo>
                  <a:lnTo>
                    <a:pt x="722" y="542"/>
                  </a:lnTo>
                  <a:lnTo>
                    <a:pt x="742" y="534"/>
                  </a:lnTo>
                  <a:lnTo>
                    <a:pt x="756" y="528"/>
                  </a:lnTo>
                  <a:lnTo>
                    <a:pt x="756" y="528"/>
                  </a:lnTo>
                  <a:lnTo>
                    <a:pt x="756" y="504"/>
                  </a:lnTo>
                  <a:lnTo>
                    <a:pt x="750" y="444"/>
                  </a:lnTo>
                  <a:lnTo>
                    <a:pt x="746" y="404"/>
                  </a:lnTo>
                  <a:lnTo>
                    <a:pt x="740" y="360"/>
                  </a:lnTo>
                  <a:lnTo>
                    <a:pt x="732" y="312"/>
                  </a:lnTo>
                  <a:lnTo>
                    <a:pt x="720" y="264"/>
                  </a:lnTo>
                  <a:lnTo>
                    <a:pt x="708" y="214"/>
                  </a:lnTo>
                  <a:lnTo>
                    <a:pt x="690" y="166"/>
                  </a:lnTo>
                  <a:lnTo>
                    <a:pt x="680" y="144"/>
                  </a:lnTo>
                  <a:lnTo>
                    <a:pt x="670" y="122"/>
                  </a:lnTo>
                  <a:lnTo>
                    <a:pt x="658" y="102"/>
                  </a:lnTo>
                  <a:lnTo>
                    <a:pt x="644" y="82"/>
                  </a:lnTo>
                  <a:lnTo>
                    <a:pt x="632" y="64"/>
                  </a:lnTo>
                  <a:lnTo>
                    <a:pt x="616" y="48"/>
                  </a:lnTo>
                  <a:lnTo>
                    <a:pt x="600" y="34"/>
                  </a:lnTo>
                  <a:lnTo>
                    <a:pt x="582" y="22"/>
                  </a:lnTo>
                  <a:lnTo>
                    <a:pt x="564" y="14"/>
                  </a:lnTo>
                  <a:lnTo>
                    <a:pt x="544" y="6"/>
                  </a:lnTo>
                  <a:lnTo>
                    <a:pt x="524" y="2"/>
                  </a:lnTo>
                  <a:lnTo>
                    <a:pt x="500" y="0"/>
                  </a:lnTo>
                  <a:lnTo>
                    <a:pt x="500" y="0"/>
                  </a:lnTo>
                  <a:lnTo>
                    <a:pt x="478" y="2"/>
                  </a:lnTo>
                  <a:lnTo>
                    <a:pt x="458" y="6"/>
                  </a:lnTo>
                  <a:lnTo>
                    <a:pt x="438" y="14"/>
                  </a:lnTo>
                  <a:lnTo>
                    <a:pt x="420" y="22"/>
                  </a:lnTo>
                  <a:lnTo>
                    <a:pt x="402" y="34"/>
                  </a:lnTo>
                  <a:lnTo>
                    <a:pt x="386" y="48"/>
                  </a:lnTo>
                  <a:lnTo>
                    <a:pt x="370" y="64"/>
                  </a:lnTo>
                  <a:lnTo>
                    <a:pt x="358" y="82"/>
                  </a:lnTo>
                  <a:lnTo>
                    <a:pt x="344" y="102"/>
                  </a:lnTo>
                  <a:lnTo>
                    <a:pt x="332" y="122"/>
                  </a:lnTo>
                  <a:lnTo>
                    <a:pt x="322" y="144"/>
                  </a:lnTo>
                  <a:lnTo>
                    <a:pt x="312" y="166"/>
                  </a:lnTo>
                  <a:lnTo>
                    <a:pt x="294" y="214"/>
                  </a:lnTo>
                  <a:lnTo>
                    <a:pt x="280" y="264"/>
                  </a:lnTo>
                  <a:lnTo>
                    <a:pt x="270" y="312"/>
                  </a:lnTo>
                  <a:lnTo>
                    <a:pt x="262" y="360"/>
                  </a:lnTo>
                  <a:lnTo>
                    <a:pt x="256" y="404"/>
                  </a:lnTo>
                  <a:lnTo>
                    <a:pt x="252" y="444"/>
                  </a:lnTo>
                  <a:lnTo>
                    <a:pt x="246" y="504"/>
                  </a:lnTo>
                  <a:lnTo>
                    <a:pt x="246" y="528"/>
                  </a:lnTo>
                  <a:lnTo>
                    <a:pt x="246" y="528"/>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74">
              <a:extLst>
                <a:ext uri="{FF2B5EF4-FFF2-40B4-BE49-F238E27FC236}">
                  <a16:creationId xmlns:a16="http://schemas.microsoft.com/office/drawing/2014/main" id="{D7A55704-75A5-42D5-BD03-FB4E217AB84B}"/>
                </a:ext>
              </a:extLst>
            </p:cNvPr>
            <p:cNvSpPr>
              <a:spLocks noEditPoints="1"/>
            </p:cNvSpPr>
            <p:nvPr/>
          </p:nvSpPr>
          <p:spPr bwMode="auto">
            <a:xfrm>
              <a:off x="5551" y="665"/>
              <a:ext cx="734" cy="776"/>
            </a:xfrm>
            <a:custGeom>
              <a:avLst/>
              <a:gdLst>
                <a:gd name="T0" fmla="*/ 366 w 734"/>
                <a:gd name="T1" fmla="*/ 202 h 776"/>
                <a:gd name="T2" fmla="*/ 348 w 734"/>
                <a:gd name="T3" fmla="*/ 204 h 776"/>
                <a:gd name="T4" fmla="*/ 324 w 734"/>
                <a:gd name="T5" fmla="*/ 180 h 776"/>
                <a:gd name="T6" fmla="*/ 326 w 734"/>
                <a:gd name="T7" fmla="*/ 164 h 776"/>
                <a:gd name="T8" fmla="*/ 354 w 734"/>
                <a:gd name="T9" fmla="*/ 146 h 776"/>
                <a:gd name="T10" fmla="*/ 374 w 734"/>
                <a:gd name="T11" fmla="*/ 154 h 776"/>
                <a:gd name="T12" fmla="*/ 734 w 734"/>
                <a:gd name="T13" fmla="*/ 174 h 776"/>
                <a:gd name="T14" fmla="*/ 716 w 734"/>
                <a:gd name="T15" fmla="*/ 148 h 776"/>
                <a:gd name="T16" fmla="*/ 696 w 734"/>
                <a:gd name="T17" fmla="*/ 146 h 776"/>
                <a:gd name="T18" fmla="*/ 680 w 734"/>
                <a:gd name="T19" fmla="*/ 158 h 776"/>
                <a:gd name="T20" fmla="*/ 704 w 734"/>
                <a:gd name="T21" fmla="*/ 204 h 776"/>
                <a:gd name="T22" fmla="*/ 724 w 734"/>
                <a:gd name="T23" fmla="*/ 196 h 776"/>
                <a:gd name="T24" fmla="*/ 734 w 734"/>
                <a:gd name="T25" fmla="*/ 174 h 776"/>
                <a:gd name="T26" fmla="*/ 710 w 734"/>
                <a:gd name="T27" fmla="*/ 326 h 776"/>
                <a:gd name="T28" fmla="*/ 684 w 734"/>
                <a:gd name="T29" fmla="*/ 170 h 776"/>
                <a:gd name="T30" fmla="*/ 634 w 734"/>
                <a:gd name="T31" fmla="*/ 64 h 776"/>
                <a:gd name="T32" fmla="*/ 568 w 734"/>
                <a:gd name="T33" fmla="*/ 8 h 776"/>
                <a:gd name="T34" fmla="*/ 510 w 734"/>
                <a:gd name="T35" fmla="*/ 2 h 776"/>
                <a:gd name="T36" fmla="*/ 440 w 734"/>
                <a:gd name="T37" fmla="*/ 44 h 776"/>
                <a:gd name="T38" fmla="*/ 384 w 734"/>
                <a:gd name="T39" fmla="*/ 138 h 776"/>
                <a:gd name="T40" fmla="*/ 352 w 734"/>
                <a:gd name="T41" fmla="*/ 282 h 776"/>
                <a:gd name="T42" fmla="*/ 714 w 734"/>
                <a:gd name="T43" fmla="*/ 422 h 776"/>
                <a:gd name="T44" fmla="*/ 438 w 734"/>
                <a:gd name="T45" fmla="*/ 656 h 776"/>
                <a:gd name="T46" fmla="*/ 414 w 734"/>
                <a:gd name="T47" fmla="*/ 656 h 776"/>
                <a:gd name="T48" fmla="*/ 392 w 734"/>
                <a:gd name="T49" fmla="*/ 670 h 776"/>
                <a:gd name="T50" fmla="*/ 380 w 734"/>
                <a:gd name="T51" fmla="*/ 678 h 776"/>
                <a:gd name="T52" fmla="*/ 372 w 734"/>
                <a:gd name="T53" fmla="*/ 690 h 776"/>
                <a:gd name="T54" fmla="*/ 374 w 734"/>
                <a:gd name="T55" fmla="*/ 706 h 776"/>
                <a:gd name="T56" fmla="*/ 378 w 734"/>
                <a:gd name="T57" fmla="*/ 726 h 776"/>
                <a:gd name="T58" fmla="*/ 372 w 734"/>
                <a:gd name="T59" fmla="*/ 738 h 776"/>
                <a:gd name="T60" fmla="*/ 374 w 734"/>
                <a:gd name="T61" fmla="*/ 756 h 776"/>
                <a:gd name="T62" fmla="*/ 376 w 734"/>
                <a:gd name="T63" fmla="*/ 772 h 776"/>
                <a:gd name="T64" fmla="*/ 448 w 734"/>
                <a:gd name="T65" fmla="*/ 776 h 776"/>
                <a:gd name="T66" fmla="*/ 470 w 734"/>
                <a:gd name="T67" fmla="*/ 766 h 776"/>
                <a:gd name="T68" fmla="*/ 96 w 734"/>
                <a:gd name="T69" fmla="*/ 262 h 776"/>
                <a:gd name="T70" fmla="*/ 78 w 734"/>
                <a:gd name="T71" fmla="*/ 214 h 776"/>
                <a:gd name="T72" fmla="*/ 66 w 734"/>
                <a:gd name="T73" fmla="*/ 210 h 776"/>
                <a:gd name="T74" fmla="*/ 62 w 734"/>
                <a:gd name="T75" fmla="*/ 234 h 776"/>
                <a:gd name="T76" fmla="*/ 68 w 734"/>
                <a:gd name="T77" fmla="*/ 264 h 776"/>
                <a:gd name="T78" fmla="*/ 62 w 734"/>
                <a:gd name="T79" fmla="*/ 234 h 776"/>
                <a:gd name="T80" fmla="*/ 48 w 734"/>
                <a:gd name="T81" fmla="*/ 208 h 776"/>
                <a:gd name="T82" fmla="*/ 36 w 734"/>
                <a:gd name="T83" fmla="*/ 212 h 776"/>
                <a:gd name="T84" fmla="*/ 36 w 734"/>
                <a:gd name="T85" fmla="*/ 238 h 776"/>
                <a:gd name="T86" fmla="*/ 46 w 734"/>
                <a:gd name="T87" fmla="*/ 274 h 776"/>
                <a:gd name="T88" fmla="*/ 42 w 734"/>
                <a:gd name="T89" fmla="*/ 260 h 776"/>
                <a:gd name="T90" fmla="*/ 30 w 734"/>
                <a:gd name="T91" fmla="*/ 228 h 776"/>
                <a:gd name="T92" fmla="*/ 18 w 734"/>
                <a:gd name="T93" fmla="*/ 226 h 776"/>
                <a:gd name="T94" fmla="*/ 16 w 734"/>
                <a:gd name="T95" fmla="*/ 256 h 776"/>
                <a:gd name="T96" fmla="*/ 22 w 734"/>
                <a:gd name="T97" fmla="*/ 272 h 776"/>
                <a:gd name="T98" fmla="*/ 22 w 734"/>
                <a:gd name="T99" fmla="*/ 272 h 776"/>
                <a:gd name="T100" fmla="*/ 12 w 734"/>
                <a:gd name="T101" fmla="*/ 250 h 776"/>
                <a:gd name="T102" fmla="*/ 0 w 734"/>
                <a:gd name="T103" fmla="*/ 256 h 776"/>
                <a:gd name="T104" fmla="*/ 22 w 734"/>
                <a:gd name="T105" fmla="*/ 358 h 776"/>
                <a:gd name="T106" fmla="*/ 36 w 734"/>
                <a:gd name="T107" fmla="*/ 374 h 776"/>
                <a:gd name="T108" fmla="*/ 132 w 734"/>
                <a:gd name="T109" fmla="*/ 320 h 776"/>
                <a:gd name="T110" fmla="*/ 126 w 734"/>
                <a:gd name="T111" fmla="*/ 274 h 776"/>
                <a:gd name="T112" fmla="*/ 108 w 734"/>
                <a:gd name="T113" fmla="*/ 250 h 776"/>
                <a:gd name="T114" fmla="*/ 98 w 734"/>
                <a:gd name="T115" fmla="*/ 26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4" h="776">
                  <a:moveTo>
                    <a:pt x="378" y="158"/>
                  </a:moveTo>
                  <a:lnTo>
                    <a:pt x="378" y="158"/>
                  </a:lnTo>
                  <a:lnTo>
                    <a:pt x="366" y="202"/>
                  </a:lnTo>
                  <a:lnTo>
                    <a:pt x="366" y="202"/>
                  </a:lnTo>
                  <a:lnTo>
                    <a:pt x="360" y="204"/>
                  </a:lnTo>
                  <a:lnTo>
                    <a:pt x="354" y="204"/>
                  </a:lnTo>
                  <a:lnTo>
                    <a:pt x="354" y="204"/>
                  </a:lnTo>
                  <a:lnTo>
                    <a:pt x="348" y="204"/>
                  </a:lnTo>
                  <a:lnTo>
                    <a:pt x="342" y="202"/>
                  </a:lnTo>
                  <a:lnTo>
                    <a:pt x="332" y="196"/>
                  </a:lnTo>
                  <a:lnTo>
                    <a:pt x="326" y="186"/>
                  </a:lnTo>
                  <a:lnTo>
                    <a:pt x="324" y="180"/>
                  </a:lnTo>
                  <a:lnTo>
                    <a:pt x="324" y="174"/>
                  </a:lnTo>
                  <a:lnTo>
                    <a:pt x="324" y="174"/>
                  </a:lnTo>
                  <a:lnTo>
                    <a:pt x="324" y="170"/>
                  </a:lnTo>
                  <a:lnTo>
                    <a:pt x="326" y="164"/>
                  </a:lnTo>
                  <a:lnTo>
                    <a:pt x="332" y="154"/>
                  </a:lnTo>
                  <a:lnTo>
                    <a:pt x="342" y="148"/>
                  </a:lnTo>
                  <a:lnTo>
                    <a:pt x="348" y="146"/>
                  </a:lnTo>
                  <a:lnTo>
                    <a:pt x="354" y="146"/>
                  </a:lnTo>
                  <a:lnTo>
                    <a:pt x="354" y="146"/>
                  </a:lnTo>
                  <a:lnTo>
                    <a:pt x="362" y="146"/>
                  </a:lnTo>
                  <a:lnTo>
                    <a:pt x="368" y="150"/>
                  </a:lnTo>
                  <a:lnTo>
                    <a:pt x="374" y="154"/>
                  </a:lnTo>
                  <a:lnTo>
                    <a:pt x="378" y="158"/>
                  </a:lnTo>
                  <a:lnTo>
                    <a:pt x="378" y="158"/>
                  </a:lnTo>
                  <a:close/>
                  <a:moveTo>
                    <a:pt x="734" y="174"/>
                  </a:moveTo>
                  <a:lnTo>
                    <a:pt x="734" y="174"/>
                  </a:lnTo>
                  <a:lnTo>
                    <a:pt x="732" y="170"/>
                  </a:lnTo>
                  <a:lnTo>
                    <a:pt x="732" y="164"/>
                  </a:lnTo>
                  <a:lnTo>
                    <a:pt x="724" y="154"/>
                  </a:lnTo>
                  <a:lnTo>
                    <a:pt x="716" y="148"/>
                  </a:lnTo>
                  <a:lnTo>
                    <a:pt x="710" y="146"/>
                  </a:lnTo>
                  <a:lnTo>
                    <a:pt x="704" y="146"/>
                  </a:lnTo>
                  <a:lnTo>
                    <a:pt x="704" y="146"/>
                  </a:lnTo>
                  <a:lnTo>
                    <a:pt x="696" y="146"/>
                  </a:lnTo>
                  <a:lnTo>
                    <a:pt x="690" y="150"/>
                  </a:lnTo>
                  <a:lnTo>
                    <a:pt x="684" y="154"/>
                  </a:lnTo>
                  <a:lnTo>
                    <a:pt x="680" y="158"/>
                  </a:lnTo>
                  <a:lnTo>
                    <a:pt x="680" y="158"/>
                  </a:lnTo>
                  <a:lnTo>
                    <a:pt x="692" y="202"/>
                  </a:lnTo>
                  <a:lnTo>
                    <a:pt x="692" y="202"/>
                  </a:lnTo>
                  <a:lnTo>
                    <a:pt x="698" y="204"/>
                  </a:lnTo>
                  <a:lnTo>
                    <a:pt x="704" y="204"/>
                  </a:lnTo>
                  <a:lnTo>
                    <a:pt x="704" y="204"/>
                  </a:lnTo>
                  <a:lnTo>
                    <a:pt x="710" y="204"/>
                  </a:lnTo>
                  <a:lnTo>
                    <a:pt x="716" y="202"/>
                  </a:lnTo>
                  <a:lnTo>
                    <a:pt x="724" y="196"/>
                  </a:lnTo>
                  <a:lnTo>
                    <a:pt x="732" y="186"/>
                  </a:lnTo>
                  <a:lnTo>
                    <a:pt x="732" y="180"/>
                  </a:lnTo>
                  <a:lnTo>
                    <a:pt x="734" y="174"/>
                  </a:lnTo>
                  <a:lnTo>
                    <a:pt x="734" y="174"/>
                  </a:lnTo>
                  <a:close/>
                  <a:moveTo>
                    <a:pt x="714" y="422"/>
                  </a:moveTo>
                  <a:lnTo>
                    <a:pt x="714" y="422"/>
                  </a:lnTo>
                  <a:lnTo>
                    <a:pt x="712" y="372"/>
                  </a:lnTo>
                  <a:lnTo>
                    <a:pt x="710" y="326"/>
                  </a:lnTo>
                  <a:lnTo>
                    <a:pt x="706" y="282"/>
                  </a:lnTo>
                  <a:lnTo>
                    <a:pt x="700" y="242"/>
                  </a:lnTo>
                  <a:lnTo>
                    <a:pt x="692" y="204"/>
                  </a:lnTo>
                  <a:lnTo>
                    <a:pt x="684" y="170"/>
                  </a:lnTo>
                  <a:lnTo>
                    <a:pt x="672" y="138"/>
                  </a:lnTo>
                  <a:lnTo>
                    <a:pt x="660" y="110"/>
                  </a:lnTo>
                  <a:lnTo>
                    <a:pt x="648" y="86"/>
                  </a:lnTo>
                  <a:lnTo>
                    <a:pt x="634" y="64"/>
                  </a:lnTo>
                  <a:lnTo>
                    <a:pt x="618" y="44"/>
                  </a:lnTo>
                  <a:lnTo>
                    <a:pt x="602" y="28"/>
                  </a:lnTo>
                  <a:lnTo>
                    <a:pt x="586" y="16"/>
                  </a:lnTo>
                  <a:lnTo>
                    <a:pt x="568" y="8"/>
                  </a:lnTo>
                  <a:lnTo>
                    <a:pt x="548" y="2"/>
                  </a:lnTo>
                  <a:lnTo>
                    <a:pt x="528" y="0"/>
                  </a:lnTo>
                  <a:lnTo>
                    <a:pt x="528" y="0"/>
                  </a:lnTo>
                  <a:lnTo>
                    <a:pt x="510" y="2"/>
                  </a:lnTo>
                  <a:lnTo>
                    <a:pt x="490" y="8"/>
                  </a:lnTo>
                  <a:lnTo>
                    <a:pt x="472" y="16"/>
                  </a:lnTo>
                  <a:lnTo>
                    <a:pt x="456" y="28"/>
                  </a:lnTo>
                  <a:lnTo>
                    <a:pt x="440" y="44"/>
                  </a:lnTo>
                  <a:lnTo>
                    <a:pt x="424" y="64"/>
                  </a:lnTo>
                  <a:lnTo>
                    <a:pt x="410" y="86"/>
                  </a:lnTo>
                  <a:lnTo>
                    <a:pt x="396" y="110"/>
                  </a:lnTo>
                  <a:lnTo>
                    <a:pt x="384" y="138"/>
                  </a:lnTo>
                  <a:lnTo>
                    <a:pt x="374" y="170"/>
                  </a:lnTo>
                  <a:lnTo>
                    <a:pt x="366" y="204"/>
                  </a:lnTo>
                  <a:lnTo>
                    <a:pt x="358" y="242"/>
                  </a:lnTo>
                  <a:lnTo>
                    <a:pt x="352" y="282"/>
                  </a:lnTo>
                  <a:lnTo>
                    <a:pt x="348" y="326"/>
                  </a:lnTo>
                  <a:lnTo>
                    <a:pt x="344" y="372"/>
                  </a:lnTo>
                  <a:lnTo>
                    <a:pt x="344" y="422"/>
                  </a:lnTo>
                  <a:lnTo>
                    <a:pt x="714" y="422"/>
                  </a:lnTo>
                  <a:close/>
                  <a:moveTo>
                    <a:pt x="470" y="676"/>
                  </a:moveTo>
                  <a:lnTo>
                    <a:pt x="470" y="676"/>
                  </a:lnTo>
                  <a:lnTo>
                    <a:pt x="450" y="662"/>
                  </a:lnTo>
                  <a:lnTo>
                    <a:pt x="438" y="656"/>
                  </a:lnTo>
                  <a:lnTo>
                    <a:pt x="430" y="654"/>
                  </a:lnTo>
                  <a:lnTo>
                    <a:pt x="422" y="654"/>
                  </a:lnTo>
                  <a:lnTo>
                    <a:pt x="422" y="654"/>
                  </a:lnTo>
                  <a:lnTo>
                    <a:pt x="414" y="656"/>
                  </a:lnTo>
                  <a:lnTo>
                    <a:pt x="406" y="658"/>
                  </a:lnTo>
                  <a:lnTo>
                    <a:pt x="400" y="660"/>
                  </a:lnTo>
                  <a:lnTo>
                    <a:pt x="396" y="664"/>
                  </a:lnTo>
                  <a:lnTo>
                    <a:pt x="392" y="670"/>
                  </a:lnTo>
                  <a:lnTo>
                    <a:pt x="392" y="676"/>
                  </a:lnTo>
                  <a:lnTo>
                    <a:pt x="384" y="676"/>
                  </a:lnTo>
                  <a:lnTo>
                    <a:pt x="384" y="676"/>
                  </a:lnTo>
                  <a:lnTo>
                    <a:pt x="380" y="678"/>
                  </a:lnTo>
                  <a:lnTo>
                    <a:pt x="376" y="680"/>
                  </a:lnTo>
                  <a:lnTo>
                    <a:pt x="372" y="684"/>
                  </a:lnTo>
                  <a:lnTo>
                    <a:pt x="372" y="690"/>
                  </a:lnTo>
                  <a:lnTo>
                    <a:pt x="372" y="690"/>
                  </a:lnTo>
                  <a:lnTo>
                    <a:pt x="374" y="698"/>
                  </a:lnTo>
                  <a:lnTo>
                    <a:pt x="378" y="702"/>
                  </a:lnTo>
                  <a:lnTo>
                    <a:pt x="378" y="702"/>
                  </a:lnTo>
                  <a:lnTo>
                    <a:pt x="374" y="706"/>
                  </a:lnTo>
                  <a:lnTo>
                    <a:pt x="372" y="714"/>
                  </a:lnTo>
                  <a:lnTo>
                    <a:pt x="372" y="714"/>
                  </a:lnTo>
                  <a:lnTo>
                    <a:pt x="374" y="722"/>
                  </a:lnTo>
                  <a:lnTo>
                    <a:pt x="378" y="726"/>
                  </a:lnTo>
                  <a:lnTo>
                    <a:pt x="378" y="726"/>
                  </a:lnTo>
                  <a:lnTo>
                    <a:pt x="374" y="732"/>
                  </a:lnTo>
                  <a:lnTo>
                    <a:pt x="372" y="738"/>
                  </a:lnTo>
                  <a:lnTo>
                    <a:pt x="372" y="738"/>
                  </a:lnTo>
                  <a:lnTo>
                    <a:pt x="374" y="746"/>
                  </a:lnTo>
                  <a:lnTo>
                    <a:pt x="378" y="750"/>
                  </a:lnTo>
                  <a:lnTo>
                    <a:pt x="378" y="750"/>
                  </a:lnTo>
                  <a:lnTo>
                    <a:pt x="374" y="756"/>
                  </a:lnTo>
                  <a:lnTo>
                    <a:pt x="372" y="762"/>
                  </a:lnTo>
                  <a:lnTo>
                    <a:pt x="372" y="762"/>
                  </a:lnTo>
                  <a:lnTo>
                    <a:pt x="372" y="768"/>
                  </a:lnTo>
                  <a:lnTo>
                    <a:pt x="376" y="772"/>
                  </a:lnTo>
                  <a:lnTo>
                    <a:pt x="380" y="776"/>
                  </a:lnTo>
                  <a:lnTo>
                    <a:pt x="384" y="776"/>
                  </a:lnTo>
                  <a:lnTo>
                    <a:pt x="448" y="776"/>
                  </a:lnTo>
                  <a:lnTo>
                    <a:pt x="448" y="776"/>
                  </a:lnTo>
                  <a:lnTo>
                    <a:pt x="456" y="776"/>
                  </a:lnTo>
                  <a:lnTo>
                    <a:pt x="462" y="774"/>
                  </a:lnTo>
                  <a:lnTo>
                    <a:pt x="466" y="770"/>
                  </a:lnTo>
                  <a:lnTo>
                    <a:pt x="470" y="766"/>
                  </a:lnTo>
                  <a:lnTo>
                    <a:pt x="470" y="676"/>
                  </a:lnTo>
                  <a:close/>
                  <a:moveTo>
                    <a:pt x="98" y="268"/>
                  </a:moveTo>
                  <a:lnTo>
                    <a:pt x="96" y="262"/>
                  </a:lnTo>
                  <a:lnTo>
                    <a:pt x="96" y="262"/>
                  </a:lnTo>
                  <a:lnTo>
                    <a:pt x="92" y="250"/>
                  </a:lnTo>
                  <a:lnTo>
                    <a:pt x="86" y="230"/>
                  </a:lnTo>
                  <a:lnTo>
                    <a:pt x="82" y="222"/>
                  </a:lnTo>
                  <a:lnTo>
                    <a:pt x="78" y="214"/>
                  </a:lnTo>
                  <a:lnTo>
                    <a:pt x="72" y="210"/>
                  </a:lnTo>
                  <a:lnTo>
                    <a:pt x="70" y="210"/>
                  </a:lnTo>
                  <a:lnTo>
                    <a:pt x="66" y="210"/>
                  </a:lnTo>
                  <a:lnTo>
                    <a:pt x="66" y="210"/>
                  </a:lnTo>
                  <a:lnTo>
                    <a:pt x="62" y="214"/>
                  </a:lnTo>
                  <a:lnTo>
                    <a:pt x="62" y="220"/>
                  </a:lnTo>
                  <a:lnTo>
                    <a:pt x="62" y="234"/>
                  </a:lnTo>
                  <a:lnTo>
                    <a:pt x="62" y="234"/>
                  </a:lnTo>
                  <a:lnTo>
                    <a:pt x="66" y="248"/>
                  </a:lnTo>
                  <a:lnTo>
                    <a:pt x="66" y="248"/>
                  </a:lnTo>
                  <a:lnTo>
                    <a:pt x="68" y="264"/>
                  </a:lnTo>
                  <a:lnTo>
                    <a:pt x="68" y="264"/>
                  </a:lnTo>
                  <a:lnTo>
                    <a:pt x="68" y="260"/>
                  </a:lnTo>
                  <a:lnTo>
                    <a:pt x="66" y="248"/>
                  </a:lnTo>
                  <a:lnTo>
                    <a:pt x="66" y="248"/>
                  </a:lnTo>
                  <a:lnTo>
                    <a:pt x="62" y="234"/>
                  </a:lnTo>
                  <a:lnTo>
                    <a:pt x="62" y="234"/>
                  </a:lnTo>
                  <a:lnTo>
                    <a:pt x="58" y="222"/>
                  </a:lnTo>
                  <a:lnTo>
                    <a:pt x="54" y="214"/>
                  </a:lnTo>
                  <a:lnTo>
                    <a:pt x="48" y="208"/>
                  </a:lnTo>
                  <a:lnTo>
                    <a:pt x="44" y="208"/>
                  </a:lnTo>
                  <a:lnTo>
                    <a:pt x="40" y="208"/>
                  </a:lnTo>
                  <a:lnTo>
                    <a:pt x="40" y="208"/>
                  </a:lnTo>
                  <a:lnTo>
                    <a:pt x="36" y="212"/>
                  </a:lnTo>
                  <a:lnTo>
                    <a:pt x="34" y="218"/>
                  </a:lnTo>
                  <a:lnTo>
                    <a:pt x="34" y="228"/>
                  </a:lnTo>
                  <a:lnTo>
                    <a:pt x="36" y="238"/>
                  </a:lnTo>
                  <a:lnTo>
                    <a:pt x="36" y="238"/>
                  </a:lnTo>
                  <a:lnTo>
                    <a:pt x="40" y="248"/>
                  </a:lnTo>
                  <a:lnTo>
                    <a:pt x="42" y="260"/>
                  </a:lnTo>
                  <a:lnTo>
                    <a:pt x="42" y="260"/>
                  </a:lnTo>
                  <a:lnTo>
                    <a:pt x="46" y="274"/>
                  </a:lnTo>
                  <a:lnTo>
                    <a:pt x="46" y="274"/>
                  </a:lnTo>
                  <a:lnTo>
                    <a:pt x="44" y="268"/>
                  </a:lnTo>
                  <a:lnTo>
                    <a:pt x="42" y="260"/>
                  </a:lnTo>
                  <a:lnTo>
                    <a:pt x="42" y="260"/>
                  </a:lnTo>
                  <a:lnTo>
                    <a:pt x="36" y="238"/>
                  </a:lnTo>
                  <a:lnTo>
                    <a:pt x="36" y="238"/>
                  </a:lnTo>
                  <a:lnTo>
                    <a:pt x="34" y="232"/>
                  </a:lnTo>
                  <a:lnTo>
                    <a:pt x="30" y="228"/>
                  </a:lnTo>
                  <a:lnTo>
                    <a:pt x="26" y="224"/>
                  </a:lnTo>
                  <a:lnTo>
                    <a:pt x="20" y="224"/>
                  </a:lnTo>
                  <a:lnTo>
                    <a:pt x="20" y="224"/>
                  </a:lnTo>
                  <a:lnTo>
                    <a:pt x="18" y="226"/>
                  </a:lnTo>
                  <a:lnTo>
                    <a:pt x="14" y="228"/>
                  </a:lnTo>
                  <a:lnTo>
                    <a:pt x="14" y="236"/>
                  </a:lnTo>
                  <a:lnTo>
                    <a:pt x="14" y="244"/>
                  </a:lnTo>
                  <a:lnTo>
                    <a:pt x="16" y="256"/>
                  </a:lnTo>
                  <a:lnTo>
                    <a:pt x="16" y="256"/>
                  </a:lnTo>
                  <a:lnTo>
                    <a:pt x="20" y="264"/>
                  </a:lnTo>
                  <a:lnTo>
                    <a:pt x="22" y="272"/>
                  </a:lnTo>
                  <a:lnTo>
                    <a:pt x="22" y="272"/>
                  </a:lnTo>
                  <a:lnTo>
                    <a:pt x="26" y="284"/>
                  </a:lnTo>
                  <a:lnTo>
                    <a:pt x="26" y="284"/>
                  </a:lnTo>
                  <a:lnTo>
                    <a:pt x="24" y="280"/>
                  </a:lnTo>
                  <a:lnTo>
                    <a:pt x="22" y="272"/>
                  </a:lnTo>
                  <a:lnTo>
                    <a:pt x="22" y="272"/>
                  </a:lnTo>
                  <a:lnTo>
                    <a:pt x="16" y="256"/>
                  </a:lnTo>
                  <a:lnTo>
                    <a:pt x="16" y="256"/>
                  </a:lnTo>
                  <a:lnTo>
                    <a:pt x="12" y="250"/>
                  </a:lnTo>
                  <a:lnTo>
                    <a:pt x="8" y="250"/>
                  </a:lnTo>
                  <a:lnTo>
                    <a:pt x="8" y="250"/>
                  </a:lnTo>
                  <a:lnTo>
                    <a:pt x="4" y="252"/>
                  </a:lnTo>
                  <a:lnTo>
                    <a:pt x="0" y="256"/>
                  </a:lnTo>
                  <a:lnTo>
                    <a:pt x="0" y="270"/>
                  </a:lnTo>
                  <a:lnTo>
                    <a:pt x="2" y="286"/>
                  </a:lnTo>
                  <a:lnTo>
                    <a:pt x="4" y="298"/>
                  </a:lnTo>
                  <a:lnTo>
                    <a:pt x="22" y="358"/>
                  </a:lnTo>
                  <a:lnTo>
                    <a:pt x="22" y="358"/>
                  </a:lnTo>
                  <a:lnTo>
                    <a:pt x="26" y="366"/>
                  </a:lnTo>
                  <a:lnTo>
                    <a:pt x="30" y="372"/>
                  </a:lnTo>
                  <a:lnTo>
                    <a:pt x="36" y="374"/>
                  </a:lnTo>
                  <a:lnTo>
                    <a:pt x="40" y="376"/>
                  </a:lnTo>
                  <a:lnTo>
                    <a:pt x="128" y="344"/>
                  </a:lnTo>
                  <a:lnTo>
                    <a:pt x="128" y="344"/>
                  </a:lnTo>
                  <a:lnTo>
                    <a:pt x="132" y="320"/>
                  </a:lnTo>
                  <a:lnTo>
                    <a:pt x="134" y="306"/>
                  </a:lnTo>
                  <a:lnTo>
                    <a:pt x="132" y="290"/>
                  </a:lnTo>
                  <a:lnTo>
                    <a:pt x="132" y="290"/>
                  </a:lnTo>
                  <a:lnTo>
                    <a:pt x="126" y="274"/>
                  </a:lnTo>
                  <a:lnTo>
                    <a:pt x="120" y="262"/>
                  </a:lnTo>
                  <a:lnTo>
                    <a:pt x="116" y="254"/>
                  </a:lnTo>
                  <a:lnTo>
                    <a:pt x="112" y="250"/>
                  </a:lnTo>
                  <a:lnTo>
                    <a:pt x="108" y="250"/>
                  </a:lnTo>
                  <a:lnTo>
                    <a:pt x="104" y="254"/>
                  </a:lnTo>
                  <a:lnTo>
                    <a:pt x="100" y="260"/>
                  </a:lnTo>
                  <a:lnTo>
                    <a:pt x="98" y="268"/>
                  </a:lnTo>
                  <a:lnTo>
                    <a:pt x="98" y="268"/>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175">
              <a:extLst>
                <a:ext uri="{FF2B5EF4-FFF2-40B4-BE49-F238E27FC236}">
                  <a16:creationId xmlns:a16="http://schemas.microsoft.com/office/drawing/2014/main" id="{D0BAB937-BC1D-4C29-BF1D-0A3BD7935904}"/>
                </a:ext>
              </a:extLst>
            </p:cNvPr>
            <p:cNvSpPr>
              <a:spLocks/>
            </p:cNvSpPr>
            <p:nvPr/>
          </p:nvSpPr>
          <p:spPr bwMode="auto">
            <a:xfrm>
              <a:off x="5875" y="811"/>
              <a:ext cx="54" cy="58"/>
            </a:xfrm>
            <a:custGeom>
              <a:avLst/>
              <a:gdLst>
                <a:gd name="T0" fmla="*/ 54 w 54"/>
                <a:gd name="T1" fmla="*/ 12 h 58"/>
                <a:gd name="T2" fmla="*/ 54 w 54"/>
                <a:gd name="T3" fmla="*/ 12 h 58"/>
                <a:gd name="T4" fmla="*/ 42 w 54"/>
                <a:gd name="T5" fmla="*/ 56 h 58"/>
                <a:gd name="T6" fmla="*/ 42 w 54"/>
                <a:gd name="T7" fmla="*/ 56 h 58"/>
                <a:gd name="T8" fmla="*/ 36 w 54"/>
                <a:gd name="T9" fmla="*/ 58 h 58"/>
                <a:gd name="T10" fmla="*/ 30 w 54"/>
                <a:gd name="T11" fmla="*/ 58 h 58"/>
                <a:gd name="T12" fmla="*/ 30 w 54"/>
                <a:gd name="T13" fmla="*/ 58 h 58"/>
                <a:gd name="T14" fmla="*/ 24 w 54"/>
                <a:gd name="T15" fmla="*/ 58 h 58"/>
                <a:gd name="T16" fmla="*/ 18 w 54"/>
                <a:gd name="T17" fmla="*/ 56 h 58"/>
                <a:gd name="T18" fmla="*/ 8 w 54"/>
                <a:gd name="T19" fmla="*/ 50 h 58"/>
                <a:gd name="T20" fmla="*/ 2 w 54"/>
                <a:gd name="T21" fmla="*/ 40 h 58"/>
                <a:gd name="T22" fmla="*/ 0 w 54"/>
                <a:gd name="T23" fmla="*/ 34 h 58"/>
                <a:gd name="T24" fmla="*/ 0 w 54"/>
                <a:gd name="T25" fmla="*/ 28 h 58"/>
                <a:gd name="T26" fmla="*/ 0 w 54"/>
                <a:gd name="T27" fmla="*/ 28 h 58"/>
                <a:gd name="T28" fmla="*/ 0 w 54"/>
                <a:gd name="T29" fmla="*/ 24 h 58"/>
                <a:gd name="T30" fmla="*/ 2 w 54"/>
                <a:gd name="T31" fmla="*/ 18 h 58"/>
                <a:gd name="T32" fmla="*/ 8 w 54"/>
                <a:gd name="T33" fmla="*/ 8 h 58"/>
                <a:gd name="T34" fmla="*/ 18 w 54"/>
                <a:gd name="T35" fmla="*/ 2 h 58"/>
                <a:gd name="T36" fmla="*/ 24 w 54"/>
                <a:gd name="T37" fmla="*/ 0 h 58"/>
                <a:gd name="T38" fmla="*/ 30 w 54"/>
                <a:gd name="T39" fmla="*/ 0 h 58"/>
                <a:gd name="T40" fmla="*/ 30 w 54"/>
                <a:gd name="T41" fmla="*/ 0 h 58"/>
                <a:gd name="T42" fmla="*/ 38 w 54"/>
                <a:gd name="T43" fmla="*/ 0 h 58"/>
                <a:gd name="T44" fmla="*/ 44 w 54"/>
                <a:gd name="T45" fmla="*/ 4 h 58"/>
                <a:gd name="T46" fmla="*/ 50 w 54"/>
                <a:gd name="T47" fmla="*/ 8 h 58"/>
                <a:gd name="T48" fmla="*/ 54 w 54"/>
                <a:gd name="T49" fmla="*/ 12 h 58"/>
                <a:gd name="T50" fmla="*/ 54 w 54"/>
                <a:gd name="T51"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54" y="12"/>
                  </a:moveTo>
                  <a:lnTo>
                    <a:pt x="54" y="12"/>
                  </a:lnTo>
                  <a:lnTo>
                    <a:pt x="42" y="56"/>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4"/>
                  </a:lnTo>
                  <a:lnTo>
                    <a:pt x="2" y="18"/>
                  </a:lnTo>
                  <a:lnTo>
                    <a:pt x="8" y="8"/>
                  </a:lnTo>
                  <a:lnTo>
                    <a:pt x="18" y="2"/>
                  </a:lnTo>
                  <a:lnTo>
                    <a:pt x="24" y="0"/>
                  </a:lnTo>
                  <a:lnTo>
                    <a:pt x="30" y="0"/>
                  </a:lnTo>
                  <a:lnTo>
                    <a:pt x="30" y="0"/>
                  </a:lnTo>
                  <a:lnTo>
                    <a:pt x="38" y="0"/>
                  </a:lnTo>
                  <a:lnTo>
                    <a:pt x="44" y="4"/>
                  </a:lnTo>
                  <a:lnTo>
                    <a:pt x="50" y="8"/>
                  </a:lnTo>
                  <a:lnTo>
                    <a:pt x="54" y="12"/>
                  </a:lnTo>
                  <a:lnTo>
                    <a:pt x="5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176">
              <a:extLst>
                <a:ext uri="{FF2B5EF4-FFF2-40B4-BE49-F238E27FC236}">
                  <a16:creationId xmlns:a16="http://schemas.microsoft.com/office/drawing/2014/main" id="{2DE8015D-68A7-4522-9813-24DCABAE25A2}"/>
                </a:ext>
              </a:extLst>
            </p:cNvPr>
            <p:cNvSpPr>
              <a:spLocks/>
            </p:cNvSpPr>
            <p:nvPr/>
          </p:nvSpPr>
          <p:spPr bwMode="auto">
            <a:xfrm>
              <a:off x="6231" y="811"/>
              <a:ext cx="54" cy="58"/>
            </a:xfrm>
            <a:custGeom>
              <a:avLst/>
              <a:gdLst>
                <a:gd name="T0" fmla="*/ 54 w 54"/>
                <a:gd name="T1" fmla="*/ 28 h 58"/>
                <a:gd name="T2" fmla="*/ 54 w 54"/>
                <a:gd name="T3" fmla="*/ 28 h 58"/>
                <a:gd name="T4" fmla="*/ 52 w 54"/>
                <a:gd name="T5" fmla="*/ 24 h 58"/>
                <a:gd name="T6" fmla="*/ 52 w 54"/>
                <a:gd name="T7" fmla="*/ 18 h 58"/>
                <a:gd name="T8" fmla="*/ 44 w 54"/>
                <a:gd name="T9" fmla="*/ 8 h 58"/>
                <a:gd name="T10" fmla="*/ 36 w 54"/>
                <a:gd name="T11" fmla="*/ 2 h 58"/>
                <a:gd name="T12" fmla="*/ 30 w 54"/>
                <a:gd name="T13" fmla="*/ 0 h 58"/>
                <a:gd name="T14" fmla="*/ 24 w 54"/>
                <a:gd name="T15" fmla="*/ 0 h 58"/>
                <a:gd name="T16" fmla="*/ 24 w 54"/>
                <a:gd name="T17" fmla="*/ 0 h 58"/>
                <a:gd name="T18" fmla="*/ 16 w 54"/>
                <a:gd name="T19" fmla="*/ 0 h 58"/>
                <a:gd name="T20" fmla="*/ 10 w 54"/>
                <a:gd name="T21" fmla="*/ 4 h 58"/>
                <a:gd name="T22" fmla="*/ 4 w 54"/>
                <a:gd name="T23" fmla="*/ 8 h 58"/>
                <a:gd name="T24" fmla="*/ 0 w 54"/>
                <a:gd name="T25" fmla="*/ 12 h 58"/>
                <a:gd name="T26" fmla="*/ 0 w 54"/>
                <a:gd name="T27" fmla="*/ 12 h 58"/>
                <a:gd name="T28" fmla="*/ 12 w 54"/>
                <a:gd name="T29" fmla="*/ 56 h 58"/>
                <a:gd name="T30" fmla="*/ 12 w 54"/>
                <a:gd name="T31" fmla="*/ 56 h 58"/>
                <a:gd name="T32" fmla="*/ 18 w 54"/>
                <a:gd name="T33" fmla="*/ 58 h 58"/>
                <a:gd name="T34" fmla="*/ 24 w 54"/>
                <a:gd name="T35" fmla="*/ 58 h 58"/>
                <a:gd name="T36" fmla="*/ 24 w 54"/>
                <a:gd name="T37" fmla="*/ 58 h 58"/>
                <a:gd name="T38" fmla="*/ 30 w 54"/>
                <a:gd name="T39" fmla="*/ 58 h 58"/>
                <a:gd name="T40" fmla="*/ 36 w 54"/>
                <a:gd name="T41" fmla="*/ 56 h 58"/>
                <a:gd name="T42" fmla="*/ 44 w 54"/>
                <a:gd name="T43" fmla="*/ 50 h 58"/>
                <a:gd name="T44" fmla="*/ 52 w 54"/>
                <a:gd name="T45" fmla="*/ 40 h 58"/>
                <a:gd name="T46" fmla="*/ 52 w 54"/>
                <a:gd name="T47" fmla="*/ 34 h 58"/>
                <a:gd name="T48" fmla="*/ 54 w 54"/>
                <a:gd name="T49" fmla="*/ 28 h 58"/>
                <a:gd name="T50" fmla="*/ 54 w 54"/>
                <a:gd name="T51"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54" y="28"/>
                  </a:moveTo>
                  <a:lnTo>
                    <a:pt x="54" y="28"/>
                  </a:lnTo>
                  <a:lnTo>
                    <a:pt x="52" y="24"/>
                  </a:lnTo>
                  <a:lnTo>
                    <a:pt x="52" y="18"/>
                  </a:lnTo>
                  <a:lnTo>
                    <a:pt x="44" y="8"/>
                  </a:lnTo>
                  <a:lnTo>
                    <a:pt x="36" y="2"/>
                  </a:lnTo>
                  <a:lnTo>
                    <a:pt x="30" y="0"/>
                  </a:lnTo>
                  <a:lnTo>
                    <a:pt x="24" y="0"/>
                  </a:lnTo>
                  <a:lnTo>
                    <a:pt x="24" y="0"/>
                  </a:lnTo>
                  <a:lnTo>
                    <a:pt x="16" y="0"/>
                  </a:lnTo>
                  <a:lnTo>
                    <a:pt x="10" y="4"/>
                  </a:lnTo>
                  <a:lnTo>
                    <a:pt x="4" y="8"/>
                  </a:lnTo>
                  <a:lnTo>
                    <a:pt x="0" y="12"/>
                  </a:lnTo>
                  <a:lnTo>
                    <a:pt x="0" y="12"/>
                  </a:lnTo>
                  <a:lnTo>
                    <a:pt x="12" y="56"/>
                  </a:lnTo>
                  <a:lnTo>
                    <a:pt x="12" y="56"/>
                  </a:lnTo>
                  <a:lnTo>
                    <a:pt x="18" y="58"/>
                  </a:lnTo>
                  <a:lnTo>
                    <a:pt x="24" y="58"/>
                  </a:lnTo>
                  <a:lnTo>
                    <a:pt x="24" y="58"/>
                  </a:lnTo>
                  <a:lnTo>
                    <a:pt x="30" y="58"/>
                  </a:lnTo>
                  <a:lnTo>
                    <a:pt x="36" y="56"/>
                  </a:lnTo>
                  <a:lnTo>
                    <a:pt x="44" y="50"/>
                  </a:lnTo>
                  <a:lnTo>
                    <a:pt x="52" y="40"/>
                  </a:lnTo>
                  <a:lnTo>
                    <a:pt x="52" y="34"/>
                  </a:lnTo>
                  <a:lnTo>
                    <a:pt x="54" y="28"/>
                  </a:lnTo>
                  <a:lnTo>
                    <a:pt x="54"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177">
              <a:extLst>
                <a:ext uri="{FF2B5EF4-FFF2-40B4-BE49-F238E27FC236}">
                  <a16:creationId xmlns:a16="http://schemas.microsoft.com/office/drawing/2014/main" id="{D8808516-301F-4AB4-A4AD-4B6C45BCF50F}"/>
                </a:ext>
              </a:extLst>
            </p:cNvPr>
            <p:cNvSpPr>
              <a:spLocks/>
            </p:cNvSpPr>
            <p:nvPr/>
          </p:nvSpPr>
          <p:spPr bwMode="auto">
            <a:xfrm>
              <a:off x="5895" y="665"/>
              <a:ext cx="370" cy="422"/>
            </a:xfrm>
            <a:custGeom>
              <a:avLst/>
              <a:gdLst>
                <a:gd name="T0" fmla="*/ 370 w 370"/>
                <a:gd name="T1" fmla="*/ 422 h 422"/>
                <a:gd name="T2" fmla="*/ 370 w 370"/>
                <a:gd name="T3" fmla="*/ 422 h 422"/>
                <a:gd name="T4" fmla="*/ 368 w 370"/>
                <a:gd name="T5" fmla="*/ 372 h 422"/>
                <a:gd name="T6" fmla="*/ 366 w 370"/>
                <a:gd name="T7" fmla="*/ 326 h 422"/>
                <a:gd name="T8" fmla="*/ 362 w 370"/>
                <a:gd name="T9" fmla="*/ 282 h 422"/>
                <a:gd name="T10" fmla="*/ 356 w 370"/>
                <a:gd name="T11" fmla="*/ 242 h 422"/>
                <a:gd name="T12" fmla="*/ 348 w 370"/>
                <a:gd name="T13" fmla="*/ 204 h 422"/>
                <a:gd name="T14" fmla="*/ 340 w 370"/>
                <a:gd name="T15" fmla="*/ 170 h 422"/>
                <a:gd name="T16" fmla="*/ 328 w 370"/>
                <a:gd name="T17" fmla="*/ 138 h 422"/>
                <a:gd name="T18" fmla="*/ 316 w 370"/>
                <a:gd name="T19" fmla="*/ 110 h 422"/>
                <a:gd name="T20" fmla="*/ 304 w 370"/>
                <a:gd name="T21" fmla="*/ 86 h 422"/>
                <a:gd name="T22" fmla="*/ 290 w 370"/>
                <a:gd name="T23" fmla="*/ 64 h 422"/>
                <a:gd name="T24" fmla="*/ 274 w 370"/>
                <a:gd name="T25" fmla="*/ 44 h 422"/>
                <a:gd name="T26" fmla="*/ 258 w 370"/>
                <a:gd name="T27" fmla="*/ 28 h 422"/>
                <a:gd name="T28" fmla="*/ 242 w 370"/>
                <a:gd name="T29" fmla="*/ 16 h 422"/>
                <a:gd name="T30" fmla="*/ 224 w 370"/>
                <a:gd name="T31" fmla="*/ 8 h 422"/>
                <a:gd name="T32" fmla="*/ 204 w 370"/>
                <a:gd name="T33" fmla="*/ 2 h 422"/>
                <a:gd name="T34" fmla="*/ 184 w 370"/>
                <a:gd name="T35" fmla="*/ 0 h 422"/>
                <a:gd name="T36" fmla="*/ 184 w 370"/>
                <a:gd name="T37" fmla="*/ 0 h 422"/>
                <a:gd name="T38" fmla="*/ 166 w 370"/>
                <a:gd name="T39" fmla="*/ 2 h 422"/>
                <a:gd name="T40" fmla="*/ 146 w 370"/>
                <a:gd name="T41" fmla="*/ 8 h 422"/>
                <a:gd name="T42" fmla="*/ 128 w 370"/>
                <a:gd name="T43" fmla="*/ 16 h 422"/>
                <a:gd name="T44" fmla="*/ 112 w 370"/>
                <a:gd name="T45" fmla="*/ 28 h 422"/>
                <a:gd name="T46" fmla="*/ 96 w 370"/>
                <a:gd name="T47" fmla="*/ 44 h 422"/>
                <a:gd name="T48" fmla="*/ 80 w 370"/>
                <a:gd name="T49" fmla="*/ 64 h 422"/>
                <a:gd name="T50" fmla="*/ 66 w 370"/>
                <a:gd name="T51" fmla="*/ 86 h 422"/>
                <a:gd name="T52" fmla="*/ 52 w 370"/>
                <a:gd name="T53" fmla="*/ 110 h 422"/>
                <a:gd name="T54" fmla="*/ 40 w 370"/>
                <a:gd name="T55" fmla="*/ 138 h 422"/>
                <a:gd name="T56" fmla="*/ 30 w 370"/>
                <a:gd name="T57" fmla="*/ 170 h 422"/>
                <a:gd name="T58" fmla="*/ 22 w 370"/>
                <a:gd name="T59" fmla="*/ 204 h 422"/>
                <a:gd name="T60" fmla="*/ 14 w 370"/>
                <a:gd name="T61" fmla="*/ 242 h 422"/>
                <a:gd name="T62" fmla="*/ 8 w 370"/>
                <a:gd name="T63" fmla="*/ 282 h 422"/>
                <a:gd name="T64" fmla="*/ 4 w 370"/>
                <a:gd name="T65" fmla="*/ 326 h 422"/>
                <a:gd name="T66" fmla="*/ 0 w 370"/>
                <a:gd name="T67" fmla="*/ 372 h 422"/>
                <a:gd name="T68" fmla="*/ 0 w 370"/>
                <a:gd name="T69" fmla="*/ 422 h 422"/>
                <a:gd name="T70" fmla="*/ 370 w 370"/>
                <a:gd name="T7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422">
                  <a:moveTo>
                    <a:pt x="370" y="422"/>
                  </a:moveTo>
                  <a:lnTo>
                    <a:pt x="370" y="422"/>
                  </a:lnTo>
                  <a:lnTo>
                    <a:pt x="368" y="372"/>
                  </a:lnTo>
                  <a:lnTo>
                    <a:pt x="366" y="326"/>
                  </a:lnTo>
                  <a:lnTo>
                    <a:pt x="362" y="282"/>
                  </a:lnTo>
                  <a:lnTo>
                    <a:pt x="356" y="242"/>
                  </a:lnTo>
                  <a:lnTo>
                    <a:pt x="348" y="204"/>
                  </a:lnTo>
                  <a:lnTo>
                    <a:pt x="340" y="170"/>
                  </a:lnTo>
                  <a:lnTo>
                    <a:pt x="328" y="138"/>
                  </a:lnTo>
                  <a:lnTo>
                    <a:pt x="316" y="110"/>
                  </a:lnTo>
                  <a:lnTo>
                    <a:pt x="304" y="86"/>
                  </a:lnTo>
                  <a:lnTo>
                    <a:pt x="290" y="64"/>
                  </a:lnTo>
                  <a:lnTo>
                    <a:pt x="274" y="44"/>
                  </a:lnTo>
                  <a:lnTo>
                    <a:pt x="258" y="28"/>
                  </a:lnTo>
                  <a:lnTo>
                    <a:pt x="242" y="16"/>
                  </a:lnTo>
                  <a:lnTo>
                    <a:pt x="224" y="8"/>
                  </a:lnTo>
                  <a:lnTo>
                    <a:pt x="204" y="2"/>
                  </a:lnTo>
                  <a:lnTo>
                    <a:pt x="184" y="0"/>
                  </a:lnTo>
                  <a:lnTo>
                    <a:pt x="184" y="0"/>
                  </a:lnTo>
                  <a:lnTo>
                    <a:pt x="166" y="2"/>
                  </a:lnTo>
                  <a:lnTo>
                    <a:pt x="146" y="8"/>
                  </a:lnTo>
                  <a:lnTo>
                    <a:pt x="128" y="16"/>
                  </a:lnTo>
                  <a:lnTo>
                    <a:pt x="112" y="28"/>
                  </a:lnTo>
                  <a:lnTo>
                    <a:pt x="96" y="44"/>
                  </a:lnTo>
                  <a:lnTo>
                    <a:pt x="80" y="64"/>
                  </a:lnTo>
                  <a:lnTo>
                    <a:pt x="66" y="86"/>
                  </a:lnTo>
                  <a:lnTo>
                    <a:pt x="52" y="110"/>
                  </a:lnTo>
                  <a:lnTo>
                    <a:pt x="40" y="138"/>
                  </a:lnTo>
                  <a:lnTo>
                    <a:pt x="30" y="170"/>
                  </a:lnTo>
                  <a:lnTo>
                    <a:pt x="22" y="204"/>
                  </a:lnTo>
                  <a:lnTo>
                    <a:pt x="14" y="242"/>
                  </a:lnTo>
                  <a:lnTo>
                    <a:pt x="8" y="282"/>
                  </a:lnTo>
                  <a:lnTo>
                    <a:pt x="4" y="326"/>
                  </a:lnTo>
                  <a:lnTo>
                    <a:pt x="0" y="372"/>
                  </a:lnTo>
                  <a:lnTo>
                    <a:pt x="0" y="422"/>
                  </a:lnTo>
                  <a:lnTo>
                    <a:pt x="370" y="4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78">
              <a:extLst>
                <a:ext uri="{FF2B5EF4-FFF2-40B4-BE49-F238E27FC236}">
                  <a16:creationId xmlns:a16="http://schemas.microsoft.com/office/drawing/2014/main" id="{28339237-DCDF-4908-AE4B-555D717F72B4}"/>
                </a:ext>
              </a:extLst>
            </p:cNvPr>
            <p:cNvSpPr>
              <a:spLocks/>
            </p:cNvSpPr>
            <p:nvPr/>
          </p:nvSpPr>
          <p:spPr bwMode="auto">
            <a:xfrm>
              <a:off x="5923" y="1319"/>
              <a:ext cx="98" cy="122"/>
            </a:xfrm>
            <a:custGeom>
              <a:avLst/>
              <a:gdLst>
                <a:gd name="T0" fmla="*/ 98 w 98"/>
                <a:gd name="T1" fmla="*/ 22 h 122"/>
                <a:gd name="T2" fmla="*/ 98 w 98"/>
                <a:gd name="T3" fmla="*/ 22 h 122"/>
                <a:gd name="T4" fmla="*/ 78 w 98"/>
                <a:gd name="T5" fmla="*/ 8 h 122"/>
                <a:gd name="T6" fmla="*/ 66 w 98"/>
                <a:gd name="T7" fmla="*/ 2 h 122"/>
                <a:gd name="T8" fmla="*/ 58 w 98"/>
                <a:gd name="T9" fmla="*/ 0 h 122"/>
                <a:gd name="T10" fmla="*/ 50 w 98"/>
                <a:gd name="T11" fmla="*/ 0 h 122"/>
                <a:gd name="T12" fmla="*/ 50 w 98"/>
                <a:gd name="T13" fmla="*/ 0 h 122"/>
                <a:gd name="T14" fmla="*/ 42 w 98"/>
                <a:gd name="T15" fmla="*/ 2 h 122"/>
                <a:gd name="T16" fmla="*/ 34 w 98"/>
                <a:gd name="T17" fmla="*/ 4 h 122"/>
                <a:gd name="T18" fmla="*/ 28 w 98"/>
                <a:gd name="T19" fmla="*/ 6 h 122"/>
                <a:gd name="T20" fmla="*/ 24 w 98"/>
                <a:gd name="T21" fmla="*/ 10 h 122"/>
                <a:gd name="T22" fmla="*/ 20 w 98"/>
                <a:gd name="T23" fmla="*/ 16 h 122"/>
                <a:gd name="T24" fmla="*/ 20 w 98"/>
                <a:gd name="T25" fmla="*/ 22 h 122"/>
                <a:gd name="T26" fmla="*/ 12 w 98"/>
                <a:gd name="T27" fmla="*/ 22 h 122"/>
                <a:gd name="T28" fmla="*/ 12 w 98"/>
                <a:gd name="T29" fmla="*/ 22 h 122"/>
                <a:gd name="T30" fmla="*/ 8 w 98"/>
                <a:gd name="T31" fmla="*/ 24 h 122"/>
                <a:gd name="T32" fmla="*/ 4 w 98"/>
                <a:gd name="T33" fmla="*/ 26 h 122"/>
                <a:gd name="T34" fmla="*/ 0 w 98"/>
                <a:gd name="T35" fmla="*/ 30 h 122"/>
                <a:gd name="T36" fmla="*/ 0 w 98"/>
                <a:gd name="T37" fmla="*/ 36 h 122"/>
                <a:gd name="T38" fmla="*/ 0 w 98"/>
                <a:gd name="T39" fmla="*/ 36 h 122"/>
                <a:gd name="T40" fmla="*/ 2 w 98"/>
                <a:gd name="T41" fmla="*/ 44 h 122"/>
                <a:gd name="T42" fmla="*/ 6 w 98"/>
                <a:gd name="T43" fmla="*/ 48 h 122"/>
                <a:gd name="T44" fmla="*/ 6 w 98"/>
                <a:gd name="T45" fmla="*/ 48 h 122"/>
                <a:gd name="T46" fmla="*/ 2 w 98"/>
                <a:gd name="T47" fmla="*/ 52 h 122"/>
                <a:gd name="T48" fmla="*/ 0 w 98"/>
                <a:gd name="T49" fmla="*/ 60 h 122"/>
                <a:gd name="T50" fmla="*/ 0 w 98"/>
                <a:gd name="T51" fmla="*/ 60 h 122"/>
                <a:gd name="T52" fmla="*/ 2 w 98"/>
                <a:gd name="T53" fmla="*/ 68 h 122"/>
                <a:gd name="T54" fmla="*/ 6 w 98"/>
                <a:gd name="T55" fmla="*/ 72 h 122"/>
                <a:gd name="T56" fmla="*/ 6 w 98"/>
                <a:gd name="T57" fmla="*/ 72 h 122"/>
                <a:gd name="T58" fmla="*/ 2 w 98"/>
                <a:gd name="T59" fmla="*/ 78 h 122"/>
                <a:gd name="T60" fmla="*/ 0 w 98"/>
                <a:gd name="T61" fmla="*/ 84 h 122"/>
                <a:gd name="T62" fmla="*/ 0 w 98"/>
                <a:gd name="T63" fmla="*/ 84 h 122"/>
                <a:gd name="T64" fmla="*/ 2 w 98"/>
                <a:gd name="T65" fmla="*/ 92 h 122"/>
                <a:gd name="T66" fmla="*/ 6 w 98"/>
                <a:gd name="T67" fmla="*/ 96 h 122"/>
                <a:gd name="T68" fmla="*/ 6 w 98"/>
                <a:gd name="T69" fmla="*/ 96 h 122"/>
                <a:gd name="T70" fmla="*/ 2 w 98"/>
                <a:gd name="T71" fmla="*/ 102 h 122"/>
                <a:gd name="T72" fmla="*/ 0 w 98"/>
                <a:gd name="T73" fmla="*/ 108 h 122"/>
                <a:gd name="T74" fmla="*/ 0 w 98"/>
                <a:gd name="T75" fmla="*/ 108 h 122"/>
                <a:gd name="T76" fmla="*/ 0 w 98"/>
                <a:gd name="T77" fmla="*/ 114 h 122"/>
                <a:gd name="T78" fmla="*/ 4 w 98"/>
                <a:gd name="T79" fmla="*/ 118 h 122"/>
                <a:gd name="T80" fmla="*/ 8 w 98"/>
                <a:gd name="T81" fmla="*/ 122 h 122"/>
                <a:gd name="T82" fmla="*/ 12 w 98"/>
                <a:gd name="T83" fmla="*/ 122 h 122"/>
                <a:gd name="T84" fmla="*/ 76 w 98"/>
                <a:gd name="T85" fmla="*/ 122 h 122"/>
                <a:gd name="T86" fmla="*/ 76 w 98"/>
                <a:gd name="T87" fmla="*/ 122 h 122"/>
                <a:gd name="T88" fmla="*/ 84 w 98"/>
                <a:gd name="T89" fmla="*/ 122 h 122"/>
                <a:gd name="T90" fmla="*/ 90 w 98"/>
                <a:gd name="T91" fmla="*/ 120 h 122"/>
                <a:gd name="T92" fmla="*/ 94 w 98"/>
                <a:gd name="T93" fmla="*/ 116 h 122"/>
                <a:gd name="T94" fmla="*/ 98 w 98"/>
                <a:gd name="T95" fmla="*/ 112 h 122"/>
                <a:gd name="T96" fmla="*/ 98 w 98"/>
                <a:gd name="T97"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122">
                  <a:moveTo>
                    <a:pt x="98" y="22"/>
                  </a:moveTo>
                  <a:lnTo>
                    <a:pt x="98" y="22"/>
                  </a:lnTo>
                  <a:lnTo>
                    <a:pt x="78" y="8"/>
                  </a:lnTo>
                  <a:lnTo>
                    <a:pt x="66" y="2"/>
                  </a:lnTo>
                  <a:lnTo>
                    <a:pt x="58" y="0"/>
                  </a:lnTo>
                  <a:lnTo>
                    <a:pt x="50" y="0"/>
                  </a:lnTo>
                  <a:lnTo>
                    <a:pt x="50" y="0"/>
                  </a:lnTo>
                  <a:lnTo>
                    <a:pt x="42" y="2"/>
                  </a:lnTo>
                  <a:lnTo>
                    <a:pt x="34" y="4"/>
                  </a:lnTo>
                  <a:lnTo>
                    <a:pt x="28" y="6"/>
                  </a:lnTo>
                  <a:lnTo>
                    <a:pt x="24" y="10"/>
                  </a:lnTo>
                  <a:lnTo>
                    <a:pt x="20" y="16"/>
                  </a:lnTo>
                  <a:lnTo>
                    <a:pt x="20" y="22"/>
                  </a:lnTo>
                  <a:lnTo>
                    <a:pt x="12" y="22"/>
                  </a:lnTo>
                  <a:lnTo>
                    <a:pt x="12" y="22"/>
                  </a:lnTo>
                  <a:lnTo>
                    <a:pt x="8" y="24"/>
                  </a:lnTo>
                  <a:lnTo>
                    <a:pt x="4" y="26"/>
                  </a:lnTo>
                  <a:lnTo>
                    <a:pt x="0" y="30"/>
                  </a:lnTo>
                  <a:lnTo>
                    <a:pt x="0" y="36"/>
                  </a:lnTo>
                  <a:lnTo>
                    <a:pt x="0" y="36"/>
                  </a:lnTo>
                  <a:lnTo>
                    <a:pt x="2" y="44"/>
                  </a:lnTo>
                  <a:lnTo>
                    <a:pt x="6" y="48"/>
                  </a:lnTo>
                  <a:lnTo>
                    <a:pt x="6" y="48"/>
                  </a:lnTo>
                  <a:lnTo>
                    <a:pt x="2" y="52"/>
                  </a:lnTo>
                  <a:lnTo>
                    <a:pt x="0" y="60"/>
                  </a:lnTo>
                  <a:lnTo>
                    <a:pt x="0" y="60"/>
                  </a:lnTo>
                  <a:lnTo>
                    <a:pt x="2" y="68"/>
                  </a:lnTo>
                  <a:lnTo>
                    <a:pt x="6" y="72"/>
                  </a:lnTo>
                  <a:lnTo>
                    <a:pt x="6" y="72"/>
                  </a:lnTo>
                  <a:lnTo>
                    <a:pt x="2" y="78"/>
                  </a:lnTo>
                  <a:lnTo>
                    <a:pt x="0" y="84"/>
                  </a:lnTo>
                  <a:lnTo>
                    <a:pt x="0" y="84"/>
                  </a:lnTo>
                  <a:lnTo>
                    <a:pt x="2" y="92"/>
                  </a:lnTo>
                  <a:lnTo>
                    <a:pt x="6" y="96"/>
                  </a:lnTo>
                  <a:lnTo>
                    <a:pt x="6" y="96"/>
                  </a:lnTo>
                  <a:lnTo>
                    <a:pt x="2" y="102"/>
                  </a:lnTo>
                  <a:lnTo>
                    <a:pt x="0" y="108"/>
                  </a:lnTo>
                  <a:lnTo>
                    <a:pt x="0" y="108"/>
                  </a:lnTo>
                  <a:lnTo>
                    <a:pt x="0" y="114"/>
                  </a:lnTo>
                  <a:lnTo>
                    <a:pt x="4" y="118"/>
                  </a:lnTo>
                  <a:lnTo>
                    <a:pt x="8" y="122"/>
                  </a:lnTo>
                  <a:lnTo>
                    <a:pt x="12" y="122"/>
                  </a:lnTo>
                  <a:lnTo>
                    <a:pt x="76" y="122"/>
                  </a:lnTo>
                  <a:lnTo>
                    <a:pt x="76" y="122"/>
                  </a:lnTo>
                  <a:lnTo>
                    <a:pt x="84" y="122"/>
                  </a:lnTo>
                  <a:lnTo>
                    <a:pt x="90" y="120"/>
                  </a:lnTo>
                  <a:lnTo>
                    <a:pt x="94" y="116"/>
                  </a:lnTo>
                  <a:lnTo>
                    <a:pt x="98" y="112"/>
                  </a:lnTo>
                  <a:lnTo>
                    <a:pt x="98"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79">
              <a:extLst>
                <a:ext uri="{FF2B5EF4-FFF2-40B4-BE49-F238E27FC236}">
                  <a16:creationId xmlns:a16="http://schemas.microsoft.com/office/drawing/2014/main" id="{8D9879BD-556D-4919-AD9E-831AB92CAD14}"/>
                </a:ext>
              </a:extLst>
            </p:cNvPr>
            <p:cNvSpPr>
              <a:spLocks/>
            </p:cNvSpPr>
            <p:nvPr/>
          </p:nvSpPr>
          <p:spPr bwMode="auto">
            <a:xfrm>
              <a:off x="5551" y="873"/>
              <a:ext cx="134" cy="168"/>
            </a:xfrm>
            <a:custGeom>
              <a:avLst/>
              <a:gdLst>
                <a:gd name="T0" fmla="*/ 96 w 134"/>
                <a:gd name="T1" fmla="*/ 54 h 168"/>
                <a:gd name="T2" fmla="*/ 92 w 134"/>
                <a:gd name="T3" fmla="*/ 42 h 168"/>
                <a:gd name="T4" fmla="*/ 82 w 134"/>
                <a:gd name="T5" fmla="*/ 14 h 168"/>
                <a:gd name="T6" fmla="*/ 72 w 134"/>
                <a:gd name="T7" fmla="*/ 2 h 168"/>
                <a:gd name="T8" fmla="*/ 66 w 134"/>
                <a:gd name="T9" fmla="*/ 2 h 168"/>
                <a:gd name="T10" fmla="*/ 62 w 134"/>
                <a:gd name="T11" fmla="*/ 6 h 168"/>
                <a:gd name="T12" fmla="*/ 62 w 134"/>
                <a:gd name="T13" fmla="*/ 26 h 168"/>
                <a:gd name="T14" fmla="*/ 66 w 134"/>
                <a:gd name="T15" fmla="*/ 40 h 168"/>
                <a:gd name="T16" fmla="*/ 68 w 134"/>
                <a:gd name="T17" fmla="*/ 56 h 168"/>
                <a:gd name="T18" fmla="*/ 68 w 134"/>
                <a:gd name="T19" fmla="*/ 52 h 168"/>
                <a:gd name="T20" fmla="*/ 66 w 134"/>
                <a:gd name="T21" fmla="*/ 40 h 168"/>
                <a:gd name="T22" fmla="*/ 62 w 134"/>
                <a:gd name="T23" fmla="*/ 26 h 168"/>
                <a:gd name="T24" fmla="*/ 54 w 134"/>
                <a:gd name="T25" fmla="*/ 6 h 168"/>
                <a:gd name="T26" fmla="*/ 44 w 134"/>
                <a:gd name="T27" fmla="*/ 0 h 168"/>
                <a:gd name="T28" fmla="*/ 40 w 134"/>
                <a:gd name="T29" fmla="*/ 0 h 168"/>
                <a:gd name="T30" fmla="*/ 34 w 134"/>
                <a:gd name="T31" fmla="*/ 10 h 168"/>
                <a:gd name="T32" fmla="*/ 36 w 134"/>
                <a:gd name="T33" fmla="*/ 30 h 168"/>
                <a:gd name="T34" fmla="*/ 40 w 134"/>
                <a:gd name="T35" fmla="*/ 40 h 168"/>
                <a:gd name="T36" fmla="*/ 42 w 134"/>
                <a:gd name="T37" fmla="*/ 52 h 168"/>
                <a:gd name="T38" fmla="*/ 46 w 134"/>
                <a:gd name="T39" fmla="*/ 66 h 168"/>
                <a:gd name="T40" fmla="*/ 42 w 134"/>
                <a:gd name="T41" fmla="*/ 52 h 168"/>
                <a:gd name="T42" fmla="*/ 36 w 134"/>
                <a:gd name="T43" fmla="*/ 30 h 168"/>
                <a:gd name="T44" fmla="*/ 34 w 134"/>
                <a:gd name="T45" fmla="*/ 24 h 168"/>
                <a:gd name="T46" fmla="*/ 26 w 134"/>
                <a:gd name="T47" fmla="*/ 16 h 168"/>
                <a:gd name="T48" fmla="*/ 20 w 134"/>
                <a:gd name="T49" fmla="*/ 16 h 168"/>
                <a:gd name="T50" fmla="*/ 14 w 134"/>
                <a:gd name="T51" fmla="*/ 20 h 168"/>
                <a:gd name="T52" fmla="*/ 14 w 134"/>
                <a:gd name="T53" fmla="*/ 36 h 168"/>
                <a:gd name="T54" fmla="*/ 16 w 134"/>
                <a:gd name="T55" fmla="*/ 48 h 168"/>
                <a:gd name="T56" fmla="*/ 22 w 134"/>
                <a:gd name="T57" fmla="*/ 64 h 168"/>
                <a:gd name="T58" fmla="*/ 26 w 134"/>
                <a:gd name="T59" fmla="*/ 76 h 168"/>
                <a:gd name="T60" fmla="*/ 24 w 134"/>
                <a:gd name="T61" fmla="*/ 72 h 168"/>
                <a:gd name="T62" fmla="*/ 22 w 134"/>
                <a:gd name="T63" fmla="*/ 64 h 168"/>
                <a:gd name="T64" fmla="*/ 16 w 134"/>
                <a:gd name="T65" fmla="*/ 48 h 168"/>
                <a:gd name="T66" fmla="*/ 8 w 134"/>
                <a:gd name="T67" fmla="*/ 42 h 168"/>
                <a:gd name="T68" fmla="*/ 4 w 134"/>
                <a:gd name="T69" fmla="*/ 44 h 168"/>
                <a:gd name="T70" fmla="*/ 0 w 134"/>
                <a:gd name="T71" fmla="*/ 62 h 168"/>
                <a:gd name="T72" fmla="*/ 4 w 134"/>
                <a:gd name="T73" fmla="*/ 90 h 168"/>
                <a:gd name="T74" fmla="*/ 22 w 134"/>
                <a:gd name="T75" fmla="*/ 150 h 168"/>
                <a:gd name="T76" fmla="*/ 30 w 134"/>
                <a:gd name="T77" fmla="*/ 164 h 168"/>
                <a:gd name="T78" fmla="*/ 40 w 134"/>
                <a:gd name="T79" fmla="*/ 168 h 168"/>
                <a:gd name="T80" fmla="*/ 128 w 134"/>
                <a:gd name="T81" fmla="*/ 136 h 168"/>
                <a:gd name="T82" fmla="*/ 134 w 134"/>
                <a:gd name="T83" fmla="*/ 98 h 168"/>
                <a:gd name="T84" fmla="*/ 132 w 134"/>
                <a:gd name="T85" fmla="*/ 82 h 168"/>
                <a:gd name="T86" fmla="*/ 120 w 134"/>
                <a:gd name="T87" fmla="*/ 54 h 168"/>
                <a:gd name="T88" fmla="*/ 112 w 134"/>
                <a:gd name="T89" fmla="*/ 42 h 168"/>
                <a:gd name="T90" fmla="*/ 104 w 134"/>
                <a:gd name="T91" fmla="*/ 46 h 168"/>
                <a:gd name="T92" fmla="*/ 98 w 134"/>
                <a:gd name="T93" fmla="*/ 6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68">
                  <a:moveTo>
                    <a:pt x="98" y="60"/>
                  </a:moveTo>
                  <a:lnTo>
                    <a:pt x="96" y="54"/>
                  </a:lnTo>
                  <a:lnTo>
                    <a:pt x="96" y="54"/>
                  </a:lnTo>
                  <a:lnTo>
                    <a:pt x="92" y="42"/>
                  </a:lnTo>
                  <a:lnTo>
                    <a:pt x="86" y="22"/>
                  </a:lnTo>
                  <a:lnTo>
                    <a:pt x="82" y="14"/>
                  </a:lnTo>
                  <a:lnTo>
                    <a:pt x="78" y="6"/>
                  </a:lnTo>
                  <a:lnTo>
                    <a:pt x="72" y="2"/>
                  </a:lnTo>
                  <a:lnTo>
                    <a:pt x="70" y="2"/>
                  </a:lnTo>
                  <a:lnTo>
                    <a:pt x="66" y="2"/>
                  </a:lnTo>
                  <a:lnTo>
                    <a:pt x="66" y="2"/>
                  </a:lnTo>
                  <a:lnTo>
                    <a:pt x="62" y="6"/>
                  </a:lnTo>
                  <a:lnTo>
                    <a:pt x="62" y="12"/>
                  </a:lnTo>
                  <a:lnTo>
                    <a:pt x="62" y="26"/>
                  </a:lnTo>
                  <a:lnTo>
                    <a:pt x="62" y="26"/>
                  </a:lnTo>
                  <a:lnTo>
                    <a:pt x="66" y="40"/>
                  </a:lnTo>
                  <a:lnTo>
                    <a:pt x="66" y="40"/>
                  </a:lnTo>
                  <a:lnTo>
                    <a:pt x="68" y="56"/>
                  </a:lnTo>
                  <a:lnTo>
                    <a:pt x="68" y="56"/>
                  </a:lnTo>
                  <a:lnTo>
                    <a:pt x="68" y="52"/>
                  </a:lnTo>
                  <a:lnTo>
                    <a:pt x="66" y="40"/>
                  </a:lnTo>
                  <a:lnTo>
                    <a:pt x="66" y="40"/>
                  </a:lnTo>
                  <a:lnTo>
                    <a:pt x="62" y="26"/>
                  </a:lnTo>
                  <a:lnTo>
                    <a:pt x="62" y="26"/>
                  </a:lnTo>
                  <a:lnTo>
                    <a:pt x="58" y="14"/>
                  </a:lnTo>
                  <a:lnTo>
                    <a:pt x="54" y="6"/>
                  </a:lnTo>
                  <a:lnTo>
                    <a:pt x="48" y="0"/>
                  </a:lnTo>
                  <a:lnTo>
                    <a:pt x="44" y="0"/>
                  </a:lnTo>
                  <a:lnTo>
                    <a:pt x="40" y="0"/>
                  </a:lnTo>
                  <a:lnTo>
                    <a:pt x="40" y="0"/>
                  </a:lnTo>
                  <a:lnTo>
                    <a:pt x="36" y="4"/>
                  </a:lnTo>
                  <a:lnTo>
                    <a:pt x="34" y="10"/>
                  </a:lnTo>
                  <a:lnTo>
                    <a:pt x="34" y="20"/>
                  </a:lnTo>
                  <a:lnTo>
                    <a:pt x="36" y="30"/>
                  </a:lnTo>
                  <a:lnTo>
                    <a:pt x="36" y="30"/>
                  </a:lnTo>
                  <a:lnTo>
                    <a:pt x="40" y="40"/>
                  </a:lnTo>
                  <a:lnTo>
                    <a:pt x="42" y="52"/>
                  </a:lnTo>
                  <a:lnTo>
                    <a:pt x="42" y="52"/>
                  </a:lnTo>
                  <a:lnTo>
                    <a:pt x="46" y="66"/>
                  </a:lnTo>
                  <a:lnTo>
                    <a:pt x="46" y="66"/>
                  </a:lnTo>
                  <a:lnTo>
                    <a:pt x="44" y="60"/>
                  </a:lnTo>
                  <a:lnTo>
                    <a:pt x="42" y="52"/>
                  </a:lnTo>
                  <a:lnTo>
                    <a:pt x="42" y="52"/>
                  </a:lnTo>
                  <a:lnTo>
                    <a:pt x="36" y="30"/>
                  </a:lnTo>
                  <a:lnTo>
                    <a:pt x="36" y="30"/>
                  </a:lnTo>
                  <a:lnTo>
                    <a:pt x="34" y="24"/>
                  </a:lnTo>
                  <a:lnTo>
                    <a:pt x="30" y="20"/>
                  </a:lnTo>
                  <a:lnTo>
                    <a:pt x="26" y="16"/>
                  </a:lnTo>
                  <a:lnTo>
                    <a:pt x="20" y="16"/>
                  </a:lnTo>
                  <a:lnTo>
                    <a:pt x="20" y="16"/>
                  </a:lnTo>
                  <a:lnTo>
                    <a:pt x="18" y="18"/>
                  </a:lnTo>
                  <a:lnTo>
                    <a:pt x="14" y="20"/>
                  </a:lnTo>
                  <a:lnTo>
                    <a:pt x="14" y="28"/>
                  </a:lnTo>
                  <a:lnTo>
                    <a:pt x="14" y="36"/>
                  </a:lnTo>
                  <a:lnTo>
                    <a:pt x="16" y="48"/>
                  </a:lnTo>
                  <a:lnTo>
                    <a:pt x="16" y="48"/>
                  </a:lnTo>
                  <a:lnTo>
                    <a:pt x="20" y="56"/>
                  </a:lnTo>
                  <a:lnTo>
                    <a:pt x="22" y="64"/>
                  </a:lnTo>
                  <a:lnTo>
                    <a:pt x="22" y="64"/>
                  </a:lnTo>
                  <a:lnTo>
                    <a:pt x="26" y="76"/>
                  </a:lnTo>
                  <a:lnTo>
                    <a:pt x="26" y="76"/>
                  </a:lnTo>
                  <a:lnTo>
                    <a:pt x="24" y="72"/>
                  </a:lnTo>
                  <a:lnTo>
                    <a:pt x="22" y="64"/>
                  </a:lnTo>
                  <a:lnTo>
                    <a:pt x="22" y="64"/>
                  </a:lnTo>
                  <a:lnTo>
                    <a:pt x="16" y="48"/>
                  </a:lnTo>
                  <a:lnTo>
                    <a:pt x="16" y="48"/>
                  </a:lnTo>
                  <a:lnTo>
                    <a:pt x="12" y="42"/>
                  </a:lnTo>
                  <a:lnTo>
                    <a:pt x="8" y="42"/>
                  </a:lnTo>
                  <a:lnTo>
                    <a:pt x="8" y="42"/>
                  </a:lnTo>
                  <a:lnTo>
                    <a:pt x="4" y="44"/>
                  </a:lnTo>
                  <a:lnTo>
                    <a:pt x="0" y="48"/>
                  </a:lnTo>
                  <a:lnTo>
                    <a:pt x="0" y="62"/>
                  </a:lnTo>
                  <a:lnTo>
                    <a:pt x="2" y="78"/>
                  </a:lnTo>
                  <a:lnTo>
                    <a:pt x="4" y="90"/>
                  </a:lnTo>
                  <a:lnTo>
                    <a:pt x="22" y="150"/>
                  </a:lnTo>
                  <a:lnTo>
                    <a:pt x="22" y="150"/>
                  </a:lnTo>
                  <a:lnTo>
                    <a:pt x="26" y="158"/>
                  </a:lnTo>
                  <a:lnTo>
                    <a:pt x="30" y="164"/>
                  </a:lnTo>
                  <a:lnTo>
                    <a:pt x="36" y="166"/>
                  </a:lnTo>
                  <a:lnTo>
                    <a:pt x="40" y="168"/>
                  </a:lnTo>
                  <a:lnTo>
                    <a:pt x="128" y="136"/>
                  </a:lnTo>
                  <a:lnTo>
                    <a:pt x="128" y="136"/>
                  </a:lnTo>
                  <a:lnTo>
                    <a:pt x="132" y="112"/>
                  </a:lnTo>
                  <a:lnTo>
                    <a:pt x="134" y="98"/>
                  </a:lnTo>
                  <a:lnTo>
                    <a:pt x="132" y="82"/>
                  </a:lnTo>
                  <a:lnTo>
                    <a:pt x="132" y="82"/>
                  </a:lnTo>
                  <a:lnTo>
                    <a:pt x="126" y="66"/>
                  </a:lnTo>
                  <a:lnTo>
                    <a:pt x="120" y="54"/>
                  </a:lnTo>
                  <a:lnTo>
                    <a:pt x="116" y="46"/>
                  </a:lnTo>
                  <a:lnTo>
                    <a:pt x="112" y="42"/>
                  </a:lnTo>
                  <a:lnTo>
                    <a:pt x="108" y="42"/>
                  </a:lnTo>
                  <a:lnTo>
                    <a:pt x="104" y="46"/>
                  </a:lnTo>
                  <a:lnTo>
                    <a:pt x="100" y="52"/>
                  </a:lnTo>
                  <a:lnTo>
                    <a:pt x="98" y="60"/>
                  </a:lnTo>
                  <a:lnTo>
                    <a:pt x="98"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80">
              <a:extLst>
                <a:ext uri="{FF2B5EF4-FFF2-40B4-BE49-F238E27FC236}">
                  <a16:creationId xmlns:a16="http://schemas.microsoft.com/office/drawing/2014/main" id="{0462759E-928A-458C-85A5-4BC8731F5E61}"/>
                </a:ext>
              </a:extLst>
            </p:cNvPr>
            <p:cNvSpPr>
              <a:spLocks/>
            </p:cNvSpPr>
            <p:nvPr/>
          </p:nvSpPr>
          <p:spPr bwMode="auto">
            <a:xfrm>
              <a:off x="6109" y="819"/>
              <a:ext cx="26" cy="42"/>
            </a:xfrm>
            <a:custGeom>
              <a:avLst/>
              <a:gdLst>
                <a:gd name="T0" fmla="*/ 24 w 26"/>
                <a:gd name="T1" fmla="*/ 20 h 42"/>
                <a:gd name="T2" fmla="*/ 26 w 26"/>
                <a:gd name="T3" fmla="*/ 20 h 42"/>
                <a:gd name="T4" fmla="*/ 26 w 26"/>
                <a:gd name="T5" fmla="*/ 20 h 42"/>
                <a:gd name="T6" fmla="*/ 26 w 26"/>
                <a:gd name="T7" fmla="*/ 14 h 42"/>
                <a:gd name="T8" fmla="*/ 22 w 26"/>
                <a:gd name="T9" fmla="*/ 6 h 42"/>
                <a:gd name="T10" fmla="*/ 22 w 26"/>
                <a:gd name="T11" fmla="*/ 6 h 42"/>
                <a:gd name="T12" fmla="*/ 18 w 26"/>
                <a:gd name="T13" fmla="*/ 2 h 42"/>
                <a:gd name="T14" fmla="*/ 18 w 26"/>
                <a:gd name="T15" fmla="*/ 2 h 42"/>
                <a:gd name="T16" fmla="*/ 12 w 26"/>
                <a:gd name="T17" fmla="*/ 0 h 42"/>
                <a:gd name="T18" fmla="*/ 12 w 26"/>
                <a:gd name="T19" fmla="*/ 0 h 42"/>
                <a:gd name="T20" fmla="*/ 6 w 26"/>
                <a:gd name="T21" fmla="*/ 2 h 42"/>
                <a:gd name="T22" fmla="*/ 6 w 26"/>
                <a:gd name="T23" fmla="*/ 2 h 42"/>
                <a:gd name="T24" fmla="*/ 4 w 26"/>
                <a:gd name="T25" fmla="*/ 4 h 42"/>
                <a:gd name="T26" fmla="*/ 2 w 26"/>
                <a:gd name="T27" fmla="*/ 10 h 42"/>
                <a:gd name="T28" fmla="*/ 2 w 26"/>
                <a:gd name="T29" fmla="*/ 10 h 42"/>
                <a:gd name="T30" fmla="*/ 0 w 26"/>
                <a:gd name="T31" fmla="*/ 20 h 42"/>
                <a:gd name="T32" fmla="*/ 0 w 26"/>
                <a:gd name="T33" fmla="*/ 20 h 42"/>
                <a:gd name="T34" fmla="*/ 0 w 26"/>
                <a:gd name="T35" fmla="*/ 28 h 42"/>
                <a:gd name="T36" fmla="*/ 2 w 26"/>
                <a:gd name="T37" fmla="*/ 36 h 42"/>
                <a:gd name="T38" fmla="*/ 2 w 26"/>
                <a:gd name="T39" fmla="*/ 36 h 42"/>
                <a:gd name="T40" fmla="*/ 6 w 26"/>
                <a:gd name="T41" fmla="*/ 40 h 42"/>
                <a:gd name="T42" fmla="*/ 6 w 26"/>
                <a:gd name="T43" fmla="*/ 40 h 42"/>
                <a:gd name="T44" fmla="*/ 12 w 26"/>
                <a:gd name="T45" fmla="*/ 42 h 42"/>
                <a:gd name="T46" fmla="*/ 12 w 26"/>
                <a:gd name="T47" fmla="*/ 42 h 42"/>
                <a:gd name="T48" fmla="*/ 18 w 26"/>
                <a:gd name="T49" fmla="*/ 40 h 42"/>
                <a:gd name="T50" fmla="*/ 18 w 26"/>
                <a:gd name="T51" fmla="*/ 40 h 42"/>
                <a:gd name="T52" fmla="*/ 22 w 26"/>
                <a:gd name="T53" fmla="*/ 36 h 42"/>
                <a:gd name="T54" fmla="*/ 24 w 26"/>
                <a:gd name="T55" fmla="*/ 32 h 42"/>
                <a:gd name="T56" fmla="*/ 24 w 26"/>
                <a:gd name="T57" fmla="*/ 32 h 42"/>
                <a:gd name="T58" fmla="*/ 26 w 26"/>
                <a:gd name="T59" fmla="*/ 20 h 42"/>
                <a:gd name="T60" fmla="*/ 24 w 26"/>
                <a:gd name="T61" fmla="*/ 20 h 42"/>
                <a:gd name="T62" fmla="*/ 22 w 26"/>
                <a:gd name="T63" fmla="*/ 20 h 42"/>
                <a:gd name="T64" fmla="*/ 22 w 26"/>
                <a:gd name="T65" fmla="*/ 20 h 42"/>
                <a:gd name="T66" fmla="*/ 20 w 26"/>
                <a:gd name="T67" fmla="*/ 28 h 42"/>
                <a:gd name="T68" fmla="*/ 18 w 26"/>
                <a:gd name="T69" fmla="*/ 32 h 42"/>
                <a:gd name="T70" fmla="*/ 18 w 26"/>
                <a:gd name="T71" fmla="*/ 32 h 42"/>
                <a:gd name="T72" fmla="*/ 16 w 26"/>
                <a:gd name="T73" fmla="*/ 36 h 42"/>
                <a:gd name="T74" fmla="*/ 16 w 26"/>
                <a:gd name="T75" fmla="*/ 36 h 42"/>
                <a:gd name="T76" fmla="*/ 12 w 26"/>
                <a:gd name="T77" fmla="*/ 38 h 42"/>
                <a:gd name="T78" fmla="*/ 12 w 26"/>
                <a:gd name="T79" fmla="*/ 38 h 42"/>
                <a:gd name="T80" fmla="*/ 10 w 26"/>
                <a:gd name="T81" fmla="*/ 36 h 42"/>
                <a:gd name="T82" fmla="*/ 10 w 26"/>
                <a:gd name="T83" fmla="*/ 36 h 42"/>
                <a:gd name="T84" fmla="*/ 6 w 26"/>
                <a:gd name="T85" fmla="*/ 30 h 42"/>
                <a:gd name="T86" fmla="*/ 6 w 26"/>
                <a:gd name="T87" fmla="*/ 30 h 42"/>
                <a:gd name="T88" fmla="*/ 4 w 26"/>
                <a:gd name="T89" fmla="*/ 20 h 42"/>
                <a:gd name="T90" fmla="*/ 4 w 26"/>
                <a:gd name="T91" fmla="*/ 20 h 42"/>
                <a:gd name="T92" fmla="*/ 6 w 26"/>
                <a:gd name="T93" fmla="*/ 14 h 42"/>
                <a:gd name="T94" fmla="*/ 8 w 26"/>
                <a:gd name="T95" fmla="*/ 8 h 42"/>
                <a:gd name="T96" fmla="*/ 8 w 26"/>
                <a:gd name="T97" fmla="*/ 8 h 42"/>
                <a:gd name="T98" fmla="*/ 10 w 26"/>
                <a:gd name="T99" fmla="*/ 6 h 42"/>
                <a:gd name="T100" fmla="*/ 10 w 26"/>
                <a:gd name="T101" fmla="*/ 6 h 42"/>
                <a:gd name="T102" fmla="*/ 12 w 26"/>
                <a:gd name="T103" fmla="*/ 4 h 42"/>
                <a:gd name="T104" fmla="*/ 12 w 26"/>
                <a:gd name="T105" fmla="*/ 4 h 42"/>
                <a:gd name="T106" fmla="*/ 16 w 26"/>
                <a:gd name="T107" fmla="*/ 6 h 42"/>
                <a:gd name="T108" fmla="*/ 16 w 26"/>
                <a:gd name="T109" fmla="*/ 6 h 42"/>
                <a:gd name="T110" fmla="*/ 20 w 26"/>
                <a:gd name="T111" fmla="*/ 12 h 42"/>
                <a:gd name="T112" fmla="*/ 20 w 26"/>
                <a:gd name="T113" fmla="*/ 12 h 42"/>
                <a:gd name="T114" fmla="*/ 22 w 26"/>
                <a:gd name="T115" fmla="*/ 20 h 42"/>
                <a:gd name="T116" fmla="*/ 24 w 26"/>
                <a:gd name="T1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2">
                  <a:moveTo>
                    <a:pt x="24" y="20"/>
                  </a:moveTo>
                  <a:lnTo>
                    <a:pt x="26" y="20"/>
                  </a:lnTo>
                  <a:lnTo>
                    <a:pt x="26" y="20"/>
                  </a:lnTo>
                  <a:lnTo>
                    <a:pt x="26" y="14"/>
                  </a:lnTo>
                  <a:lnTo>
                    <a:pt x="22" y="6"/>
                  </a:lnTo>
                  <a:lnTo>
                    <a:pt x="22" y="6"/>
                  </a:lnTo>
                  <a:lnTo>
                    <a:pt x="18" y="2"/>
                  </a:lnTo>
                  <a:lnTo>
                    <a:pt x="18" y="2"/>
                  </a:lnTo>
                  <a:lnTo>
                    <a:pt x="12" y="0"/>
                  </a:lnTo>
                  <a:lnTo>
                    <a:pt x="12" y="0"/>
                  </a:lnTo>
                  <a:lnTo>
                    <a:pt x="6" y="2"/>
                  </a:lnTo>
                  <a:lnTo>
                    <a:pt x="6" y="2"/>
                  </a:lnTo>
                  <a:lnTo>
                    <a:pt x="4" y="4"/>
                  </a:lnTo>
                  <a:lnTo>
                    <a:pt x="2" y="10"/>
                  </a:lnTo>
                  <a:lnTo>
                    <a:pt x="2" y="10"/>
                  </a:lnTo>
                  <a:lnTo>
                    <a:pt x="0" y="20"/>
                  </a:lnTo>
                  <a:lnTo>
                    <a:pt x="0" y="20"/>
                  </a:lnTo>
                  <a:lnTo>
                    <a:pt x="0" y="28"/>
                  </a:lnTo>
                  <a:lnTo>
                    <a:pt x="2" y="36"/>
                  </a:lnTo>
                  <a:lnTo>
                    <a:pt x="2" y="36"/>
                  </a:lnTo>
                  <a:lnTo>
                    <a:pt x="6" y="40"/>
                  </a:lnTo>
                  <a:lnTo>
                    <a:pt x="6" y="40"/>
                  </a:lnTo>
                  <a:lnTo>
                    <a:pt x="12" y="42"/>
                  </a:lnTo>
                  <a:lnTo>
                    <a:pt x="12" y="42"/>
                  </a:lnTo>
                  <a:lnTo>
                    <a:pt x="18" y="40"/>
                  </a:lnTo>
                  <a:lnTo>
                    <a:pt x="18" y="40"/>
                  </a:lnTo>
                  <a:lnTo>
                    <a:pt x="22" y="36"/>
                  </a:lnTo>
                  <a:lnTo>
                    <a:pt x="24" y="32"/>
                  </a:lnTo>
                  <a:lnTo>
                    <a:pt x="24" y="32"/>
                  </a:lnTo>
                  <a:lnTo>
                    <a:pt x="26" y="20"/>
                  </a:lnTo>
                  <a:lnTo>
                    <a:pt x="24" y="20"/>
                  </a:lnTo>
                  <a:lnTo>
                    <a:pt x="22" y="20"/>
                  </a:lnTo>
                  <a:lnTo>
                    <a:pt x="22" y="20"/>
                  </a:lnTo>
                  <a:lnTo>
                    <a:pt x="20" y="28"/>
                  </a:lnTo>
                  <a:lnTo>
                    <a:pt x="18" y="32"/>
                  </a:lnTo>
                  <a:lnTo>
                    <a:pt x="18" y="32"/>
                  </a:lnTo>
                  <a:lnTo>
                    <a:pt x="16" y="36"/>
                  </a:lnTo>
                  <a:lnTo>
                    <a:pt x="16" y="36"/>
                  </a:lnTo>
                  <a:lnTo>
                    <a:pt x="12" y="38"/>
                  </a:lnTo>
                  <a:lnTo>
                    <a:pt x="12" y="38"/>
                  </a:lnTo>
                  <a:lnTo>
                    <a:pt x="10" y="36"/>
                  </a:lnTo>
                  <a:lnTo>
                    <a:pt x="10" y="36"/>
                  </a:lnTo>
                  <a:lnTo>
                    <a:pt x="6" y="30"/>
                  </a:lnTo>
                  <a:lnTo>
                    <a:pt x="6" y="30"/>
                  </a:lnTo>
                  <a:lnTo>
                    <a:pt x="4" y="20"/>
                  </a:lnTo>
                  <a:lnTo>
                    <a:pt x="4" y="20"/>
                  </a:lnTo>
                  <a:lnTo>
                    <a:pt x="6" y="14"/>
                  </a:lnTo>
                  <a:lnTo>
                    <a:pt x="8" y="8"/>
                  </a:lnTo>
                  <a:lnTo>
                    <a:pt x="8" y="8"/>
                  </a:lnTo>
                  <a:lnTo>
                    <a:pt x="10" y="6"/>
                  </a:lnTo>
                  <a:lnTo>
                    <a:pt x="10" y="6"/>
                  </a:lnTo>
                  <a:lnTo>
                    <a:pt x="12" y="4"/>
                  </a:lnTo>
                  <a:lnTo>
                    <a:pt x="12" y="4"/>
                  </a:lnTo>
                  <a:lnTo>
                    <a:pt x="16" y="6"/>
                  </a:lnTo>
                  <a:lnTo>
                    <a:pt x="16" y="6"/>
                  </a:lnTo>
                  <a:lnTo>
                    <a:pt x="20" y="12"/>
                  </a:lnTo>
                  <a:lnTo>
                    <a:pt x="20" y="12"/>
                  </a:lnTo>
                  <a:lnTo>
                    <a:pt x="22" y="20"/>
                  </a:lnTo>
                  <a:lnTo>
                    <a:pt x="24" y="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81">
              <a:extLst>
                <a:ext uri="{FF2B5EF4-FFF2-40B4-BE49-F238E27FC236}">
                  <a16:creationId xmlns:a16="http://schemas.microsoft.com/office/drawing/2014/main" id="{11B08CC5-2359-4C3D-B7C0-AEB5A8C07DFF}"/>
                </a:ext>
              </a:extLst>
            </p:cNvPr>
            <p:cNvSpPr>
              <a:spLocks/>
            </p:cNvSpPr>
            <p:nvPr/>
          </p:nvSpPr>
          <p:spPr bwMode="auto">
            <a:xfrm>
              <a:off x="6115" y="827"/>
              <a:ext cx="14" cy="26"/>
            </a:xfrm>
            <a:custGeom>
              <a:avLst/>
              <a:gdLst>
                <a:gd name="T0" fmla="*/ 14 w 14"/>
                <a:gd name="T1" fmla="*/ 12 h 26"/>
                <a:gd name="T2" fmla="*/ 14 w 14"/>
                <a:gd name="T3" fmla="*/ 12 h 26"/>
                <a:gd name="T4" fmla="*/ 12 w 14"/>
                <a:gd name="T5" fmla="*/ 4 h 26"/>
                <a:gd name="T6" fmla="*/ 10 w 14"/>
                <a:gd name="T7" fmla="*/ 2 h 26"/>
                <a:gd name="T8" fmla="*/ 8 w 14"/>
                <a:gd name="T9" fmla="*/ 0 h 26"/>
                <a:gd name="T10" fmla="*/ 8 w 14"/>
                <a:gd name="T11" fmla="*/ 0 h 26"/>
                <a:gd name="T12" fmla="*/ 4 w 14"/>
                <a:gd name="T13" fmla="*/ 2 h 26"/>
                <a:gd name="T14" fmla="*/ 2 w 14"/>
                <a:gd name="T15" fmla="*/ 4 h 26"/>
                <a:gd name="T16" fmla="*/ 0 w 14"/>
                <a:gd name="T17" fmla="*/ 12 h 26"/>
                <a:gd name="T18" fmla="*/ 0 w 14"/>
                <a:gd name="T19" fmla="*/ 12 h 26"/>
                <a:gd name="T20" fmla="*/ 2 w 14"/>
                <a:gd name="T21" fmla="*/ 22 h 26"/>
                <a:gd name="T22" fmla="*/ 4 w 14"/>
                <a:gd name="T23" fmla="*/ 24 h 26"/>
                <a:gd name="T24" fmla="*/ 8 w 14"/>
                <a:gd name="T25" fmla="*/ 26 h 26"/>
                <a:gd name="T26" fmla="*/ 8 w 14"/>
                <a:gd name="T27" fmla="*/ 26 h 26"/>
                <a:gd name="T28" fmla="*/ 10 w 14"/>
                <a:gd name="T29" fmla="*/ 24 h 26"/>
                <a:gd name="T30" fmla="*/ 12 w 14"/>
                <a:gd name="T31" fmla="*/ 22 h 26"/>
                <a:gd name="T32" fmla="*/ 14 w 14"/>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2"/>
                  </a:moveTo>
                  <a:lnTo>
                    <a:pt x="14" y="12"/>
                  </a:lnTo>
                  <a:lnTo>
                    <a:pt x="12" y="4"/>
                  </a:lnTo>
                  <a:lnTo>
                    <a:pt x="10" y="2"/>
                  </a:lnTo>
                  <a:lnTo>
                    <a:pt x="8" y="0"/>
                  </a:lnTo>
                  <a:lnTo>
                    <a:pt x="8" y="0"/>
                  </a:lnTo>
                  <a:lnTo>
                    <a:pt x="4" y="2"/>
                  </a:lnTo>
                  <a:lnTo>
                    <a:pt x="2" y="4"/>
                  </a:lnTo>
                  <a:lnTo>
                    <a:pt x="0" y="12"/>
                  </a:lnTo>
                  <a:lnTo>
                    <a:pt x="0" y="12"/>
                  </a:lnTo>
                  <a:lnTo>
                    <a:pt x="2" y="22"/>
                  </a:lnTo>
                  <a:lnTo>
                    <a:pt x="4" y="24"/>
                  </a:lnTo>
                  <a:lnTo>
                    <a:pt x="8" y="26"/>
                  </a:lnTo>
                  <a:lnTo>
                    <a:pt x="8" y="26"/>
                  </a:lnTo>
                  <a:lnTo>
                    <a:pt x="10" y="24"/>
                  </a:lnTo>
                  <a:lnTo>
                    <a:pt x="12" y="22"/>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82">
              <a:extLst>
                <a:ext uri="{FF2B5EF4-FFF2-40B4-BE49-F238E27FC236}">
                  <a16:creationId xmlns:a16="http://schemas.microsoft.com/office/drawing/2014/main" id="{59A94064-2757-4FA6-9205-C4FF59719B35}"/>
                </a:ext>
              </a:extLst>
            </p:cNvPr>
            <p:cNvSpPr>
              <a:spLocks/>
            </p:cNvSpPr>
            <p:nvPr/>
          </p:nvSpPr>
          <p:spPr bwMode="auto">
            <a:xfrm>
              <a:off x="6115" y="827"/>
              <a:ext cx="14" cy="26"/>
            </a:xfrm>
            <a:custGeom>
              <a:avLst/>
              <a:gdLst>
                <a:gd name="T0" fmla="*/ 14 w 14"/>
                <a:gd name="T1" fmla="*/ 12 h 26"/>
                <a:gd name="T2" fmla="*/ 14 w 14"/>
                <a:gd name="T3" fmla="*/ 12 h 26"/>
                <a:gd name="T4" fmla="*/ 12 w 14"/>
                <a:gd name="T5" fmla="*/ 4 h 26"/>
                <a:gd name="T6" fmla="*/ 10 w 14"/>
                <a:gd name="T7" fmla="*/ 2 h 26"/>
                <a:gd name="T8" fmla="*/ 8 w 14"/>
                <a:gd name="T9" fmla="*/ 0 h 26"/>
                <a:gd name="T10" fmla="*/ 8 w 14"/>
                <a:gd name="T11" fmla="*/ 0 h 26"/>
                <a:gd name="T12" fmla="*/ 4 w 14"/>
                <a:gd name="T13" fmla="*/ 2 h 26"/>
                <a:gd name="T14" fmla="*/ 2 w 14"/>
                <a:gd name="T15" fmla="*/ 4 h 26"/>
                <a:gd name="T16" fmla="*/ 0 w 14"/>
                <a:gd name="T17" fmla="*/ 12 h 26"/>
                <a:gd name="T18" fmla="*/ 0 w 14"/>
                <a:gd name="T19" fmla="*/ 12 h 26"/>
                <a:gd name="T20" fmla="*/ 2 w 14"/>
                <a:gd name="T21" fmla="*/ 22 h 26"/>
                <a:gd name="T22" fmla="*/ 4 w 14"/>
                <a:gd name="T23" fmla="*/ 24 h 26"/>
                <a:gd name="T24" fmla="*/ 8 w 14"/>
                <a:gd name="T25" fmla="*/ 26 h 26"/>
                <a:gd name="T26" fmla="*/ 8 w 14"/>
                <a:gd name="T27" fmla="*/ 26 h 26"/>
                <a:gd name="T28" fmla="*/ 10 w 14"/>
                <a:gd name="T29" fmla="*/ 24 h 26"/>
                <a:gd name="T30" fmla="*/ 12 w 14"/>
                <a:gd name="T31" fmla="*/ 22 h 26"/>
                <a:gd name="T32" fmla="*/ 14 w 14"/>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2"/>
                  </a:moveTo>
                  <a:lnTo>
                    <a:pt x="14" y="12"/>
                  </a:lnTo>
                  <a:lnTo>
                    <a:pt x="12" y="4"/>
                  </a:lnTo>
                  <a:lnTo>
                    <a:pt x="10" y="2"/>
                  </a:lnTo>
                  <a:lnTo>
                    <a:pt x="8" y="0"/>
                  </a:lnTo>
                  <a:lnTo>
                    <a:pt x="8" y="0"/>
                  </a:lnTo>
                  <a:lnTo>
                    <a:pt x="4" y="2"/>
                  </a:lnTo>
                  <a:lnTo>
                    <a:pt x="2" y="4"/>
                  </a:lnTo>
                  <a:lnTo>
                    <a:pt x="0" y="12"/>
                  </a:lnTo>
                  <a:lnTo>
                    <a:pt x="0" y="12"/>
                  </a:lnTo>
                  <a:lnTo>
                    <a:pt x="2" y="22"/>
                  </a:lnTo>
                  <a:lnTo>
                    <a:pt x="4" y="24"/>
                  </a:lnTo>
                  <a:lnTo>
                    <a:pt x="8" y="26"/>
                  </a:lnTo>
                  <a:lnTo>
                    <a:pt x="8" y="26"/>
                  </a:lnTo>
                  <a:lnTo>
                    <a:pt x="10" y="24"/>
                  </a:lnTo>
                  <a:lnTo>
                    <a:pt x="12" y="22"/>
                  </a:lnTo>
                  <a:lnTo>
                    <a:pt x="1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83">
              <a:extLst>
                <a:ext uri="{FF2B5EF4-FFF2-40B4-BE49-F238E27FC236}">
                  <a16:creationId xmlns:a16="http://schemas.microsoft.com/office/drawing/2014/main" id="{4B0BAE2B-307A-46F1-84B7-16C7A59165EB}"/>
                </a:ext>
              </a:extLst>
            </p:cNvPr>
            <p:cNvSpPr>
              <a:spLocks/>
            </p:cNvSpPr>
            <p:nvPr/>
          </p:nvSpPr>
          <p:spPr bwMode="auto">
            <a:xfrm>
              <a:off x="6019" y="819"/>
              <a:ext cx="26" cy="42"/>
            </a:xfrm>
            <a:custGeom>
              <a:avLst/>
              <a:gdLst>
                <a:gd name="T0" fmla="*/ 24 w 26"/>
                <a:gd name="T1" fmla="*/ 20 h 42"/>
                <a:gd name="T2" fmla="*/ 26 w 26"/>
                <a:gd name="T3" fmla="*/ 20 h 42"/>
                <a:gd name="T4" fmla="*/ 26 w 26"/>
                <a:gd name="T5" fmla="*/ 20 h 42"/>
                <a:gd name="T6" fmla="*/ 26 w 26"/>
                <a:gd name="T7" fmla="*/ 14 h 42"/>
                <a:gd name="T8" fmla="*/ 24 w 26"/>
                <a:gd name="T9" fmla="*/ 6 h 42"/>
                <a:gd name="T10" fmla="*/ 24 w 26"/>
                <a:gd name="T11" fmla="*/ 6 h 42"/>
                <a:gd name="T12" fmla="*/ 18 w 26"/>
                <a:gd name="T13" fmla="*/ 2 h 42"/>
                <a:gd name="T14" fmla="*/ 18 w 26"/>
                <a:gd name="T15" fmla="*/ 2 h 42"/>
                <a:gd name="T16" fmla="*/ 14 w 26"/>
                <a:gd name="T17" fmla="*/ 0 h 42"/>
                <a:gd name="T18" fmla="*/ 14 w 26"/>
                <a:gd name="T19" fmla="*/ 0 h 42"/>
                <a:gd name="T20" fmla="*/ 8 w 26"/>
                <a:gd name="T21" fmla="*/ 2 h 42"/>
                <a:gd name="T22" fmla="*/ 8 w 26"/>
                <a:gd name="T23" fmla="*/ 2 h 42"/>
                <a:gd name="T24" fmla="*/ 4 w 26"/>
                <a:gd name="T25" fmla="*/ 4 h 42"/>
                <a:gd name="T26" fmla="*/ 2 w 26"/>
                <a:gd name="T27" fmla="*/ 10 h 42"/>
                <a:gd name="T28" fmla="*/ 2 w 26"/>
                <a:gd name="T29" fmla="*/ 10 h 42"/>
                <a:gd name="T30" fmla="*/ 0 w 26"/>
                <a:gd name="T31" fmla="*/ 20 h 42"/>
                <a:gd name="T32" fmla="*/ 0 w 26"/>
                <a:gd name="T33" fmla="*/ 20 h 42"/>
                <a:gd name="T34" fmla="*/ 0 w 26"/>
                <a:gd name="T35" fmla="*/ 28 h 42"/>
                <a:gd name="T36" fmla="*/ 2 w 26"/>
                <a:gd name="T37" fmla="*/ 36 h 42"/>
                <a:gd name="T38" fmla="*/ 2 w 26"/>
                <a:gd name="T39" fmla="*/ 36 h 42"/>
                <a:gd name="T40" fmla="*/ 8 w 26"/>
                <a:gd name="T41" fmla="*/ 40 h 42"/>
                <a:gd name="T42" fmla="*/ 8 w 26"/>
                <a:gd name="T43" fmla="*/ 40 h 42"/>
                <a:gd name="T44" fmla="*/ 14 w 26"/>
                <a:gd name="T45" fmla="*/ 42 h 42"/>
                <a:gd name="T46" fmla="*/ 14 w 26"/>
                <a:gd name="T47" fmla="*/ 42 h 42"/>
                <a:gd name="T48" fmla="*/ 18 w 26"/>
                <a:gd name="T49" fmla="*/ 40 h 42"/>
                <a:gd name="T50" fmla="*/ 18 w 26"/>
                <a:gd name="T51" fmla="*/ 40 h 42"/>
                <a:gd name="T52" fmla="*/ 22 w 26"/>
                <a:gd name="T53" fmla="*/ 36 h 42"/>
                <a:gd name="T54" fmla="*/ 24 w 26"/>
                <a:gd name="T55" fmla="*/ 32 h 42"/>
                <a:gd name="T56" fmla="*/ 24 w 26"/>
                <a:gd name="T57" fmla="*/ 32 h 42"/>
                <a:gd name="T58" fmla="*/ 26 w 26"/>
                <a:gd name="T59" fmla="*/ 20 h 42"/>
                <a:gd name="T60" fmla="*/ 24 w 26"/>
                <a:gd name="T61" fmla="*/ 20 h 42"/>
                <a:gd name="T62" fmla="*/ 22 w 26"/>
                <a:gd name="T63" fmla="*/ 20 h 42"/>
                <a:gd name="T64" fmla="*/ 22 w 26"/>
                <a:gd name="T65" fmla="*/ 20 h 42"/>
                <a:gd name="T66" fmla="*/ 20 w 26"/>
                <a:gd name="T67" fmla="*/ 28 h 42"/>
                <a:gd name="T68" fmla="*/ 18 w 26"/>
                <a:gd name="T69" fmla="*/ 32 h 42"/>
                <a:gd name="T70" fmla="*/ 18 w 26"/>
                <a:gd name="T71" fmla="*/ 32 h 42"/>
                <a:gd name="T72" fmla="*/ 16 w 26"/>
                <a:gd name="T73" fmla="*/ 36 h 42"/>
                <a:gd name="T74" fmla="*/ 16 w 26"/>
                <a:gd name="T75" fmla="*/ 36 h 42"/>
                <a:gd name="T76" fmla="*/ 14 w 26"/>
                <a:gd name="T77" fmla="*/ 38 h 42"/>
                <a:gd name="T78" fmla="*/ 14 w 26"/>
                <a:gd name="T79" fmla="*/ 38 h 42"/>
                <a:gd name="T80" fmla="*/ 10 w 26"/>
                <a:gd name="T81" fmla="*/ 36 h 42"/>
                <a:gd name="T82" fmla="*/ 10 w 26"/>
                <a:gd name="T83" fmla="*/ 36 h 42"/>
                <a:gd name="T84" fmla="*/ 6 w 26"/>
                <a:gd name="T85" fmla="*/ 30 h 42"/>
                <a:gd name="T86" fmla="*/ 6 w 26"/>
                <a:gd name="T87" fmla="*/ 30 h 42"/>
                <a:gd name="T88" fmla="*/ 4 w 26"/>
                <a:gd name="T89" fmla="*/ 20 h 42"/>
                <a:gd name="T90" fmla="*/ 4 w 26"/>
                <a:gd name="T91" fmla="*/ 20 h 42"/>
                <a:gd name="T92" fmla="*/ 6 w 26"/>
                <a:gd name="T93" fmla="*/ 14 h 42"/>
                <a:gd name="T94" fmla="*/ 8 w 26"/>
                <a:gd name="T95" fmla="*/ 8 h 42"/>
                <a:gd name="T96" fmla="*/ 8 w 26"/>
                <a:gd name="T97" fmla="*/ 8 h 42"/>
                <a:gd name="T98" fmla="*/ 10 w 26"/>
                <a:gd name="T99" fmla="*/ 6 h 42"/>
                <a:gd name="T100" fmla="*/ 10 w 26"/>
                <a:gd name="T101" fmla="*/ 6 h 42"/>
                <a:gd name="T102" fmla="*/ 14 w 26"/>
                <a:gd name="T103" fmla="*/ 4 h 42"/>
                <a:gd name="T104" fmla="*/ 14 w 26"/>
                <a:gd name="T105" fmla="*/ 4 h 42"/>
                <a:gd name="T106" fmla="*/ 16 w 26"/>
                <a:gd name="T107" fmla="*/ 6 h 42"/>
                <a:gd name="T108" fmla="*/ 16 w 26"/>
                <a:gd name="T109" fmla="*/ 6 h 42"/>
                <a:gd name="T110" fmla="*/ 20 w 26"/>
                <a:gd name="T111" fmla="*/ 12 h 42"/>
                <a:gd name="T112" fmla="*/ 20 w 26"/>
                <a:gd name="T113" fmla="*/ 12 h 42"/>
                <a:gd name="T114" fmla="*/ 22 w 26"/>
                <a:gd name="T115" fmla="*/ 20 h 42"/>
                <a:gd name="T116" fmla="*/ 24 w 26"/>
                <a:gd name="T117"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2">
                  <a:moveTo>
                    <a:pt x="24" y="20"/>
                  </a:moveTo>
                  <a:lnTo>
                    <a:pt x="26" y="20"/>
                  </a:lnTo>
                  <a:lnTo>
                    <a:pt x="26" y="20"/>
                  </a:lnTo>
                  <a:lnTo>
                    <a:pt x="26" y="14"/>
                  </a:lnTo>
                  <a:lnTo>
                    <a:pt x="24" y="6"/>
                  </a:lnTo>
                  <a:lnTo>
                    <a:pt x="24" y="6"/>
                  </a:lnTo>
                  <a:lnTo>
                    <a:pt x="18" y="2"/>
                  </a:lnTo>
                  <a:lnTo>
                    <a:pt x="18" y="2"/>
                  </a:lnTo>
                  <a:lnTo>
                    <a:pt x="14" y="0"/>
                  </a:lnTo>
                  <a:lnTo>
                    <a:pt x="14" y="0"/>
                  </a:lnTo>
                  <a:lnTo>
                    <a:pt x="8" y="2"/>
                  </a:lnTo>
                  <a:lnTo>
                    <a:pt x="8" y="2"/>
                  </a:lnTo>
                  <a:lnTo>
                    <a:pt x="4" y="4"/>
                  </a:lnTo>
                  <a:lnTo>
                    <a:pt x="2" y="10"/>
                  </a:lnTo>
                  <a:lnTo>
                    <a:pt x="2" y="10"/>
                  </a:lnTo>
                  <a:lnTo>
                    <a:pt x="0" y="20"/>
                  </a:lnTo>
                  <a:lnTo>
                    <a:pt x="0" y="20"/>
                  </a:lnTo>
                  <a:lnTo>
                    <a:pt x="0" y="28"/>
                  </a:lnTo>
                  <a:lnTo>
                    <a:pt x="2" y="36"/>
                  </a:lnTo>
                  <a:lnTo>
                    <a:pt x="2" y="36"/>
                  </a:lnTo>
                  <a:lnTo>
                    <a:pt x="8" y="40"/>
                  </a:lnTo>
                  <a:lnTo>
                    <a:pt x="8" y="40"/>
                  </a:lnTo>
                  <a:lnTo>
                    <a:pt x="14" y="42"/>
                  </a:lnTo>
                  <a:lnTo>
                    <a:pt x="14" y="42"/>
                  </a:lnTo>
                  <a:lnTo>
                    <a:pt x="18" y="40"/>
                  </a:lnTo>
                  <a:lnTo>
                    <a:pt x="18" y="40"/>
                  </a:lnTo>
                  <a:lnTo>
                    <a:pt x="22" y="36"/>
                  </a:lnTo>
                  <a:lnTo>
                    <a:pt x="24" y="32"/>
                  </a:lnTo>
                  <a:lnTo>
                    <a:pt x="24" y="32"/>
                  </a:lnTo>
                  <a:lnTo>
                    <a:pt x="26" y="20"/>
                  </a:lnTo>
                  <a:lnTo>
                    <a:pt x="24" y="20"/>
                  </a:lnTo>
                  <a:lnTo>
                    <a:pt x="22" y="20"/>
                  </a:lnTo>
                  <a:lnTo>
                    <a:pt x="22" y="20"/>
                  </a:lnTo>
                  <a:lnTo>
                    <a:pt x="20" y="28"/>
                  </a:lnTo>
                  <a:lnTo>
                    <a:pt x="18" y="32"/>
                  </a:lnTo>
                  <a:lnTo>
                    <a:pt x="18" y="32"/>
                  </a:lnTo>
                  <a:lnTo>
                    <a:pt x="16" y="36"/>
                  </a:lnTo>
                  <a:lnTo>
                    <a:pt x="16" y="36"/>
                  </a:lnTo>
                  <a:lnTo>
                    <a:pt x="14" y="38"/>
                  </a:lnTo>
                  <a:lnTo>
                    <a:pt x="14" y="38"/>
                  </a:lnTo>
                  <a:lnTo>
                    <a:pt x="10" y="36"/>
                  </a:lnTo>
                  <a:lnTo>
                    <a:pt x="10" y="36"/>
                  </a:lnTo>
                  <a:lnTo>
                    <a:pt x="6" y="30"/>
                  </a:lnTo>
                  <a:lnTo>
                    <a:pt x="6" y="30"/>
                  </a:lnTo>
                  <a:lnTo>
                    <a:pt x="4" y="20"/>
                  </a:lnTo>
                  <a:lnTo>
                    <a:pt x="4" y="20"/>
                  </a:lnTo>
                  <a:lnTo>
                    <a:pt x="6" y="14"/>
                  </a:lnTo>
                  <a:lnTo>
                    <a:pt x="8" y="8"/>
                  </a:lnTo>
                  <a:lnTo>
                    <a:pt x="8" y="8"/>
                  </a:lnTo>
                  <a:lnTo>
                    <a:pt x="10" y="6"/>
                  </a:lnTo>
                  <a:lnTo>
                    <a:pt x="10" y="6"/>
                  </a:lnTo>
                  <a:lnTo>
                    <a:pt x="14" y="4"/>
                  </a:lnTo>
                  <a:lnTo>
                    <a:pt x="14" y="4"/>
                  </a:lnTo>
                  <a:lnTo>
                    <a:pt x="16" y="6"/>
                  </a:lnTo>
                  <a:lnTo>
                    <a:pt x="16" y="6"/>
                  </a:lnTo>
                  <a:lnTo>
                    <a:pt x="20" y="12"/>
                  </a:lnTo>
                  <a:lnTo>
                    <a:pt x="20" y="12"/>
                  </a:lnTo>
                  <a:lnTo>
                    <a:pt x="22" y="20"/>
                  </a:lnTo>
                  <a:lnTo>
                    <a:pt x="24" y="2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84">
              <a:extLst>
                <a:ext uri="{FF2B5EF4-FFF2-40B4-BE49-F238E27FC236}">
                  <a16:creationId xmlns:a16="http://schemas.microsoft.com/office/drawing/2014/main" id="{AA121909-BA82-4A0B-AE0D-D44269FFD1DB}"/>
                </a:ext>
              </a:extLst>
            </p:cNvPr>
            <p:cNvSpPr>
              <a:spLocks/>
            </p:cNvSpPr>
            <p:nvPr/>
          </p:nvSpPr>
          <p:spPr bwMode="auto">
            <a:xfrm>
              <a:off x="6027" y="827"/>
              <a:ext cx="12" cy="26"/>
            </a:xfrm>
            <a:custGeom>
              <a:avLst/>
              <a:gdLst>
                <a:gd name="T0" fmla="*/ 12 w 12"/>
                <a:gd name="T1" fmla="*/ 12 h 26"/>
                <a:gd name="T2" fmla="*/ 12 w 12"/>
                <a:gd name="T3" fmla="*/ 12 h 26"/>
                <a:gd name="T4" fmla="*/ 10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2 h 26"/>
                <a:gd name="T18" fmla="*/ 0 w 12"/>
                <a:gd name="T19" fmla="*/ 12 h 26"/>
                <a:gd name="T20" fmla="*/ 2 w 12"/>
                <a:gd name="T21" fmla="*/ 22 h 26"/>
                <a:gd name="T22" fmla="*/ 4 w 12"/>
                <a:gd name="T23" fmla="*/ 24 h 26"/>
                <a:gd name="T24" fmla="*/ 6 w 12"/>
                <a:gd name="T25" fmla="*/ 26 h 26"/>
                <a:gd name="T26" fmla="*/ 6 w 12"/>
                <a:gd name="T27" fmla="*/ 26 h 26"/>
                <a:gd name="T28" fmla="*/ 8 w 12"/>
                <a:gd name="T29" fmla="*/ 24 h 26"/>
                <a:gd name="T30" fmla="*/ 10 w 12"/>
                <a:gd name="T31" fmla="*/ 22 h 26"/>
                <a:gd name="T32" fmla="*/ 12 w 12"/>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2"/>
                  </a:moveTo>
                  <a:lnTo>
                    <a:pt x="12" y="12"/>
                  </a:lnTo>
                  <a:lnTo>
                    <a:pt x="10" y="4"/>
                  </a:lnTo>
                  <a:lnTo>
                    <a:pt x="8" y="2"/>
                  </a:lnTo>
                  <a:lnTo>
                    <a:pt x="6" y="0"/>
                  </a:lnTo>
                  <a:lnTo>
                    <a:pt x="6" y="0"/>
                  </a:lnTo>
                  <a:lnTo>
                    <a:pt x="4" y="2"/>
                  </a:lnTo>
                  <a:lnTo>
                    <a:pt x="2" y="4"/>
                  </a:lnTo>
                  <a:lnTo>
                    <a:pt x="0" y="12"/>
                  </a:lnTo>
                  <a:lnTo>
                    <a:pt x="0" y="12"/>
                  </a:lnTo>
                  <a:lnTo>
                    <a:pt x="2" y="22"/>
                  </a:lnTo>
                  <a:lnTo>
                    <a:pt x="4" y="24"/>
                  </a:lnTo>
                  <a:lnTo>
                    <a:pt x="6" y="26"/>
                  </a:lnTo>
                  <a:lnTo>
                    <a:pt x="6" y="26"/>
                  </a:lnTo>
                  <a:lnTo>
                    <a:pt x="8" y="24"/>
                  </a:lnTo>
                  <a:lnTo>
                    <a:pt x="10" y="2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85">
              <a:extLst>
                <a:ext uri="{FF2B5EF4-FFF2-40B4-BE49-F238E27FC236}">
                  <a16:creationId xmlns:a16="http://schemas.microsoft.com/office/drawing/2014/main" id="{90ABB423-B50A-4DE0-B6B0-19993B0B2F21}"/>
                </a:ext>
              </a:extLst>
            </p:cNvPr>
            <p:cNvSpPr>
              <a:spLocks/>
            </p:cNvSpPr>
            <p:nvPr/>
          </p:nvSpPr>
          <p:spPr bwMode="auto">
            <a:xfrm>
              <a:off x="6027" y="827"/>
              <a:ext cx="12" cy="26"/>
            </a:xfrm>
            <a:custGeom>
              <a:avLst/>
              <a:gdLst>
                <a:gd name="T0" fmla="*/ 12 w 12"/>
                <a:gd name="T1" fmla="*/ 12 h 26"/>
                <a:gd name="T2" fmla="*/ 12 w 12"/>
                <a:gd name="T3" fmla="*/ 12 h 26"/>
                <a:gd name="T4" fmla="*/ 10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2 h 26"/>
                <a:gd name="T18" fmla="*/ 0 w 12"/>
                <a:gd name="T19" fmla="*/ 12 h 26"/>
                <a:gd name="T20" fmla="*/ 2 w 12"/>
                <a:gd name="T21" fmla="*/ 22 h 26"/>
                <a:gd name="T22" fmla="*/ 4 w 12"/>
                <a:gd name="T23" fmla="*/ 24 h 26"/>
                <a:gd name="T24" fmla="*/ 6 w 12"/>
                <a:gd name="T25" fmla="*/ 26 h 26"/>
                <a:gd name="T26" fmla="*/ 6 w 12"/>
                <a:gd name="T27" fmla="*/ 26 h 26"/>
                <a:gd name="T28" fmla="*/ 8 w 12"/>
                <a:gd name="T29" fmla="*/ 24 h 26"/>
                <a:gd name="T30" fmla="*/ 10 w 12"/>
                <a:gd name="T31" fmla="*/ 22 h 26"/>
                <a:gd name="T32" fmla="*/ 12 w 12"/>
                <a:gd name="T33"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2"/>
                  </a:moveTo>
                  <a:lnTo>
                    <a:pt x="12" y="12"/>
                  </a:lnTo>
                  <a:lnTo>
                    <a:pt x="10" y="4"/>
                  </a:lnTo>
                  <a:lnTo>
                    <a:pt x="8" y="2"/>
                  </a:lnTo>
                  <a:lnTo>
                    <a:pt x="6" y="0"/>
                  </a:lnTo>
                  <a:lnTo>
                    <a:pt x="6" y="0"/>
                  </a:lnTo>
                  <a:lnTo>
                    <a:pt x="4" y="2"/>
                  </a:lnTo>
                  <a:lnTo>
                    <a:pt x="2" y="4"/>
                  </a:lnTo>
                  <a:lnTo>
                    <a:pt x="0" y="12"/>
                  </a:lnTo>
                  <a:lnTo>
                    <a:pt x="0" y="12"/>
                  </a:lnTo>
                  <a:lnTo>
                    <a:pt x="2" y="22"/>
                  </a:lnTo>
                  <a:lnTo>
                    <a:pt x="4" y="24"/>
                  </a:lnTo>
                  <a:lnTo>
                    <a:pt x="6" y="26"/>
                  </a:lnTo>
                  <a:lnTo>
                    <a:pt x="6" y="26"/>
                  </a:lnTo>
                  <a:lnTo>
                    <a:pt x="8" y="24"/>
                  </a:lnTo>
                  <a:lnTo>
                    <a:pt x="10" y="22"/>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86">
              <a:extLst>
                <a:ext uri="{FF2B5EF4-FFF2-40B4-BE49-F238E27FC236}">
                  <a16:creationId xmlns:a16="http://schemas.microsoft.com/office/drawing/2014/main" id="{1E3D7BD4-E4FE-4E5A-8209-21A79CADFE9B}"/>
                </a:ext>
              </a:extLst>
            </p:cNvPr>
            <p:cNvSpPr>
              <a:spLocks/>
            </p:cNvSpPr>
            <p:nvPr/>
          </p:nvSpPr>
          <p:spPr bwMode="auto">
            <a:xfrm>
              <a:off x="6021" y="793"/>
              <a:ext cx="124" cy="176"/>
            </a:xfrm>
            <a:custGeom>
              <a:avLst/>
              <a:gdLst>
                <a:gd name="T0" fmla="*/ 70 w 124"/>
                <a:gd name="T1" fmla="*/ 176 h 176"/>
                <a:gd name="T2" fmla="*/ 34 w 124"/>
                <a:gd name="T3" fmla="*/ 170 h 176"/>
                <a:gd name="T4" fmla="*/ 18 w 124"/>
                <a:gd name="T5" fmla="*/ 164 h 176"/>
                <a:gd name="T6" fmla="*/ 16 w 124"/>
                <a:gd name="T7" fmla="*/ 160 h 176"/>
                <a:gd name="T8" fmla="*/ 18 w 124"/>
                <a:gd name="T9" fmla="*/ 160 h 176"/>
                <a:gd name="T10" fmla="*/ 20 w 124"/>
                <a:gd name="T11" fmla="*/ 158 h 176"/>
                <a:gd name="T12" fmla="*/ 34 w 124"/>
                <a:gd name="T13" fmla="*/ 158 h 176"/>
                <a:gd name="T14" fmla="*/ 60 w 124"/>
                <a:gd name="T15" fmla="*/ 144 h 176"/>
                <a:gd name="T16" fmla="*/ 68 w 124"/>
                <a:gd name="T17" fmla="*/ 138 h 176"/>
                <a:gd name="T18" fmla="*/ 40 w 124"/>
                <a:gd name="T19" fmla="*/ 140 h 176"/>
                <a:gd name="T20" fmla="*/ 18 w 124"/>
                <a:gd name="T21" fmla="*/ 132 h 176"/>
                <a:gd name="T22" fmla="*/ 6 w 124"/>
                <a:gd name="T23" fmla="*/ 122 h 176"/>
                <a:gd name="T24" fmla="*/ 0 w 124"/>
                <a:gd name="T25" fmla="*/ 118 h 176"/>
                <a:gd name="T26" fmla="*/ 0 w 124"/>
                <a:gd name="T27" fmla="*/ 114 h 176"/>
                <a:gd name="T28" fmla="*/ 2 w 124"/>
                <a:gd name="T29" fmla="*/ 114 h 176"/>
                <a:gd name="T30" fmla="*/ 18 w 124"/>
                <a:gd name="T31" fmla="*/ 110 h 176"/>
                <a:gd name="T32" fmla="*/ 28 w 124"/>
                <a:gd name="T33" fmla="*/ 100 h 176"/>
                <a:gd name="T34" fmla="*/ 44 w 124"/>
                <a:gd name="T35" fmla="*/ 68 h 176"/>
                <a:gd name="T36" fmla="*/ 50 w 124"/>
                <a:gd name="T37" fmla="*/ 36 h 176"/>
                <a:gd name="T38" fmla="*/ 50 w 124"/>
                <a:gd name="T39" fmla="*/ 20 h 176"/>
                <a:gd name="T40" fmla="*/ 52 w 124"/>
                <a:gd name="T41" fmla="*/ 18 h 176"/>
                <a:gd name="T42" fmla="*/ 94 w 124"/>
                <a:gd name="T43" fmla="*/ 8 h 176"/>
                <a:gd name="T44" fmla="*/ 120 w 124"/>
                <a:gd name="T45" fmla="*/ 0 h 176"/>
                <a:gd name="T46" fmla="*/ 124 w 124"/>
                <a:gd name="T47" fmla="*/ 2 h 176"/>
                <a:gd name="T48" fmla="*/ 124 w 124"/>
                <a:gd name="T49" fmla="*/ 4 h 176"/>
                <a:gd name="T50" fmla="*/ 122 w 124"/>
                <a:gd name="T51" fmla="*/ 4 h 176"/>
                <a:gd name="T52" fmla="*/ 56 w 124"/>
                <a:gd name="T53" fmla="*/ 22 h 176"/>
                <a:gd name="T54" fmla="*/ 54 w 124"/>
                <a:gd name="T55" fmla="*/ 42 h 176"/>
                <a:gd name="T56" fmla="*/ 46 w 124"/>
                <a:gd name="T57" fmla="*/ 74 h 176"/>
                <a:gd name="T58" fmla="*/ 32 w 124"/>
                <a:gd name="T59" fmla="*/ 102 h 176"/>
                <a:gd name="T60" fmla="*/ 22 w 124"/>
                <a:gd name="T61" fmla="*/ 114 h 176"/>
                <a:gd name="T62" fmla="*/ 8 w 124"/>
                <a:gd name="T63" fmla="*/ 118 h 176"/>
                <a:gd name="T64" fmla="*/ 16 w 124"/>
                <a:gd name="T65" fmla="*/ 126 h 176"/>
                <a:gd name="T66" fmla="*/ 30 w 124"/>
                <a:gd name="T67" fmla="*/ 132 h 176"/>
                <a:gd name="T68" fmla="*/ 50 w 124"/>
                <a:gd name="T69" fmla="*/ 134 h 176"/>
                <a:gd name="T70" fmla="*/ 76 w 124"/>
                <a:gd name="T71" fmla="*/ 130 h 176"/>
                <a:gd name="T72" fmla="*/ 80 w 124"/>
                <a:gd name="T73" fmla="*/ 130 h 176"/>
                <a:gd name="T74" fmla="*/ 80 w 124"/>
                <a:gd name="T75" fmla="*/ 134 h 176"/>
                <a:gd name="T76" fmla="*/ 76 w 124"/>
                <a:gd name="T77" fmla="*/ 138 h 176"/>
                <a:gd name="T78" fmla="*/ 52 w 124"/>
                <a:gd name="T79" fmla="*/ 158 h 176"/>
                <a:gd name="T80" fmla="*/ 34 w 124"/>
                <a:gd name="T81" fmla="*/ 164 h 176"/>
                <a:gd name="T82" fmla="*/ 52 w 124"/>
                <a:gd name="T83" fmla="*/ 168 h 176"/>
                <a:gd name="T84" fmla="*/ 74 w 124"/>
                <a:gd name="T85" fmla="*/ 170 h 176"/>
                <a:gd name="T86" fmla="*/ 98 w 124"/>
                <a:gd name="T87" fmla="*/ 164 h 176"/>
                <a:gd name="T88" fmla="*/ 118 w 124"/>
                <a:gd name="T89" fmla="*/ 150 h 176"/>
                <a:gd name="T90" fmla="*/ 118 w 124"/>
                <a:gd name="T91" fmla="*/ 150 h 176"/>
                <a:gd name="T92" fmla="*/ 120 w 124"/>
                <a:gd name="T93" fmla="*/ 150 h 176"/>
                <a:gd name="T94" fmla="*/ 122 w 124"/>
                <a:gd name="T95" fmla="*/ 154 h 176"/>
                <a:gd name="T96" fmla="*/ 110 w 124"/>
                <a:gd name="T97" fmla="*/ 164 h 176"/>
                <a:gd name="T98" fmla="*/ 84 w 124"/>
                <a:gd name="T99" fmla="*/ 174 h 176"/>
                <a:gd name="T100" fmla="*/ 70 w 124"/>
                <a:gd name="T10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4" h="176">
                  <a:moveTo>
                    <a:pt x="70" y="176"/>
                  </a:moveTo>
                  <a:lnTo>
                    <a:pt x="70" y="176"/>
                  </a:lnTo>
                  <a:lnTo>
                    <a:pt x="52" y="174"/>
                  </a:lnTo>
                  <a:lnTo>
                    <a:pt x="34" y="170"/>
                  </a:lnTo>
                  <a:lnTo>
                    <a:pt x="18" y="164"/>
                  </a:lnTo>
                  <a:lnTo>
                    <a:pt x="18" y="164"/>
                  </a:lnTo>
                  <a:lnTo>
                    <a:pt x="16" y="162"/>
                  </a:lnTo>
                  <a:lnTo>
                    <a:pt x="16" y="160"/>
                  </a:lnTo>
                  <a:lnTo>
                    <a:pt x="16" y="160"/>
                  </a:lnTo>
                  <a:lnTo>
                    <a:pt x="18" y="160"/>
                  </a:lnTo>
                  <a:lnTo>
                    <a:pt x="20" y="158"/>
                  </a:lnTo>
                  <a:lnTo>
                    <a:pt x="20" y="158"/>
                  </a:lnTo>
                  <a:lnTo>
                    <a:pt x="28" y="160"/>
                  </a:lnTo>
                  <a:lnTo>
                    <a:pt x="34" y="158"/>
                  </a:lnTo>
                  <a:lnTo>
                    <a:pt x="48" y="152"/>
                  </a:lnTo>
                  <a:lnTo>
                    <a:pt x="60" y="144"/>
                  </a:lnTo>
                  <a:lnTo>
                    <a:pt x="68" y="138"/>
                  </a:lnTo>
                  <a:lnTo>
                    <a:pt x="68" y="138"/>
                  </a:lnTo>
                  <a:lnTo>
                    <a:pt x="52" y="140"/>
                  </a:lnTo>
                  <a:lnTo>
                    <a:pt x="40" y="140"/>
                  </a:lnTo>
                  <a:lnTo>
                    <a:pt x="28" y="136"/>
                  </a:lnTo>
                  <a:lnTo>
                    <a:pt x="18" y="132"/>
                  </a:lnTo>
                  <a:lnTo>
                    <a:pt x="10" y="128"/>
                  </a:lnTo>
                  <a:lnTo>
                    <a:pt x="6" y="122"/>
                  </a:lnTo>
                  <a:lnTo>
                    <a:pt x="0" y="118"/>
                  </a:lnTo>
                  <a:lnTo>
                    <a:pt x="0" y="118"/>
                  </a:lnTo>
                  <a:lnTo>
                    <a:pt x="0" y="114"/>
                  </a:lnTo>
                  <a:lnTo>
                    <a:pt x="0" y="114"/>
                  </a:lnTo>
                  <a:lnTo>
                    <a:pt x="2" y="114"/>
                  </a:lnTo>
                  <a:lnTo>
                    <a:pt x="2" y="114"/>
                  </a:lnTo>
                  <a:lnTo>
                    <a:pt x="10" y="112"/>
                  </a:lnTo>
                  <a:lnTo>
                    <a:pt x="18" y="110"/>
                  </a:lnTo>
                  <a:lnTo>
                    <a:pt x="24" y="106"/>
                  </a:lnTo>
                  <a:lnTo>
                    <a:pt x="28" y="100"/>
                  </a:lnTo>
                  <a:lnTo>
                    <a:pt x="38" y="84"/>
                  </a:lnTo>
                  <a:lnTo>
                    <a:pt x="44" y="68"/>
                  </a:lnTo>
                  <a:lnTo>
                    <a:pt x="46" y="50"/>
                  </a:lnTo>
                  <a:lnTo>
                    <a:pt x="50" y="36"/>
                  </a:lnTo>
                  <a:lnTo>
                    <a:pt x="50" y="20"/>
                  </a:lnTo>
                  <a:lnTo>
                    <a:pt x="50" y="20"/>
                  </a:lnTo>
                  <a:lnTo>
                    <a:pt x="52" y="18"/>
                  </a:lnTo>
                  <a:lnTo>
                    <a:pt x="52" y="18"/>
                  </a:lnTo>
                  <a:lnTo>
                    <a:pt x="74" y="14"/>
                  </a:lnTo>
                  <a:lnTo>
                    <a:pt x="94" y="8"/>
                  </a:lnTo>
                  <a:lnTo>
                    <a:pt x="120" y="0"/>
                  </a:lnTo>
                  <a:lnTo>
                    <a:pt x="120" y="0"/>
                  </a:lnTo>
                  <a:lnTo>
                    <a:pt x="122" y="0"/>
                  </a:lnTo>
                  <a:lnTo>
                    <a:pt x="124" y="2"/>
                  </a:lnTo>
                  <a:lnTo>
                    <a:pt x="124" y="2"/>
                  </a:lnTo>
                  <a:lnTo>
                    <a:pt x="124" y="4"/>
                  </a:lnTo>
                  <a:lnTo>
                    <a:pt x="122" y="4"/>
                  </a:lnTo>
                  <a:lnTo>
                    <a:pt x="122" y="4"/>
                  </a:lnTo>
                  <a:lnTo>
                    <a:pt x="80" y="18"/>
                  </a:lnTo>
                  <a:lnTo>
                    <a:pt x="56" y="22"/>
                  </a:lnTo>
                  <a:lnTo>
                    <a:pt x="56" y="22"/>
                  </a:lnTo>
                  <a:lnTo>
                    <a:pt x="54" y="42"/>
                  </a:lnTo>
                  <a:lnTo>
                    <a:pt x="50" y="58"/>
                  </a:lnTo>
                  <a:lnTo>
                    <a:pt x="46" y="74"/>
                  </a:lnTo>
                  <a:lnTo>
                    <a:pt x="40" y="90"/>
                  </a:lnTo>
                  <a:lnTo>
                    <a:pt x="32" y="102"/>
                  </a:lnTo>
                  <a:lnTo>
                    <a:pt x="28" y="108"/>
                  </a:lnTo>
                  <a:lnTo>
                    <a:pt x="22" y="114"/>
                  </a:lnTo>
                  <a:lnTo>
                    <a:pt x="16" y="116"/>
                  </a:lnTo>
                  <a:lnTo>
                    <a:pt x="8" y="118"/>
                  </a:lnTo>
                  <a:lnTo>
                    <a:pt x="8" y="118"/>
                  </a:lnTo>
                  <a:lnTo>
                    <a:pt x="16" y="126"/>
                  </a:lnTo>
                  <a:lnTo>
                    <a:pt x="22" y="130"/>
                  </a:lnTo>
                  <a:lnTo>
                    <a:pt x="30" y="132"/>
                  </a:lnTo>
                  <a:lnTo>
                    <a:pt x="40" y="134"/>
                  </a:lnTo>
                  <a:lnTo>
                    <a:pt x="50" y="134"/>
                  </a:lnTo>
                  <a:lnTo>
                    <a:pt x="62" y="134"/>
                  </a:lnTo>
                  <a:lnTo>
                    <a:pt x="76" y="130"/>
                  </a:lnTo>
                  <a:lnTo>
                    <a:pt x="76" y="130"/>
                  </a:lnTo>
                  <a:lnTo>
                    <a:pt x="80" y="130"/>
                  </a:lnTo>
                  <a:lnTo>
                    <a:pt x="80" y="130"/>
                  </a:lnTo>
                  <a:lnTo>
                    <a:pt x="80" y="134"/>
                  </a:lnTo>
                  <a:lnTo>
                    <a:pt x="80" y="134"/>
                  </a:lnTo>
                  <a:lnTo>
                    <a:pt x="76" y="138"/>
                  </a:lnTo>
                  <a:lnTo>
                    <a:pt x="66" y="148"/>
                  </a:lnTo>
                  <a:lnTo>
                    <a:pt x="52" y="158"/>
                  </a:lnTo>
                  <a:lnTo>
                    <a:pt x="42" y="162"/>
                  </a:lnTo>
                  <a:lnTo>
                    <a:pt x="34" y="164"/>
                  </a:lnTo>
                  <a:lnTo>
                    <a:pt x="34" y="164"/>
                  </a:lnTo>
                  <a:lnTo>
                    <a:pt x="52" y="168"/>
                  </a:lnTo>
                  <a:lnTo>
                    <a:pt x="62" y="170"/>
                  </a:lnTo>
                  <a:lnTo>
                    <a:pt x="74" y="170"/>
                  </a:lnTo>
                  <a:lnTo>
                    <a:pt x="86" y="168"/>
                  </a:lnTo>
                  <a:lnTo>
                    <a:pt x="98" y="164"/>
                  </a:lnTo>
                  <a:lnTo>
                    <a:pt x="108" y="160"/>
                  </a:lnTo>
                  <a:lnTo>
                    <a:pt x="118" y="150"/>
                  </a:lnTo>
                  <a:lnTo>
                    <a:pt x="118" y="150"/>
                  </a:lnTo>
                  <a:lnTo>
                    <a:pt x="118" y="150"/>
                  </a:lnTo>
                  <a:lnTo>
                    <a:pt x="120" y="150"/>
                  </a:lnTo>
                  <a:lnTo>
                    <a:pt x="120" y="150"/>
                  </a:lnTo>
                  <a:lnTo>
                    <a:pt x="122" y="152"/>
                  </a:lnTo>
                  <a:lnTo>
                    <a:pt x="122" y="154"/>
                  </a:lnTo>
                  <a:lnTo>
                    <a:pt x="122" y="154"/>
                  </a:lnTo>
                  <a:lnTo>
                    <a:pt x="110" y="164"/>
                  </a:lnTo>
                  <a:lnTo>
                    <a:pt x="98" y="170"/>
                  </a:lnTo>
                  <a:lnTo>
                    <a:pt x="84" y="174"/>
                  </a:lnTo>
                  <a:lnTo>
                    <a:pt x="70" y="176"/>
                  </a:lnTo>
                  <a:lnTo>
                    <a:pt x="70" y="176"/>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87">
              <a:extLst>
                <a:ext uri="{FF2B5EF4-FFF2-40B4-BE49-F238E27FC236}">
                  <a16:creationId xmlns:a16="http://schemas.microsoft.com/office/drawing/2014/main" id="{2D24D46A-A155-4409-BF09-42F1C3214D2C}"/>
                </a:ext>
              </a:extLst>
            </p:cNvPr>
            <p:cNvSpPr>
              <a:spLocks noEditPoints="1"/>
            </p:cNvSpPr>
            <p:nvPr/>
          </p:nvSpPr>
          <p:spPr bwMode="auto">
            <a:xfrm>
              <a:off x="5933" y="883"/>
              <a:ext cx="296" cy="72"/>
            </a:xfrm>
            <a:custGeom>
              <a:avLst/>
              <a:gdLst>
                <a:gd name="T0" fmla="*/ 260 w 296"/>
                <a:gd name="T1" fmla="*/ 72 h 72"/>
                <a:gd name="T2" fmla="*/ 246 w 296"/>
                <a:gd name="T3" fmla="*/ 70 h 72"/>
                <a:gd name="T4" fmla="*/ 234 w 296"/>
                <a:gd name="T5" fmla="*/ 62 h 72"/>
                <a:gd name="T6" fmla="*/ 226 w 296"/>
                <a:gd name="T7" fmla="*/ 50 h 72"/>
                <a:gd name="T8" fmla="*/ 224 w 296"/>
                <a:gd name="T9" fmla="*/ 36 h 72"/>
                <a:gd name="T10" fmla="*/ 224 w 296"/>
                <a:gd name="T11" fmla="*/ 28 h 72"/>
                <a:gd name="T12" fmla="*/ 230 w 296"/>
                <a:gd name="T13" fmla="*/ 16 h 72"/>
                <a:gd name="T14" fmla="*/ 240 w 296"/>
                <a:gd name="T15" fmla="*/ 6 h 72"/>
                <a:gd name="T16" fmla="*/ 252 w 296"/>
                <a:gd name="T17" fmla="*/ 0 h 72"/>
                <a:gd name="T18" fmla="*/ 260 w 296"/>
                <a:gd name="T19" fmla="*/ 0 h 72"/>
                <a:gd name="T20" fmla="*/ 274 w 296"/>
                <a:gd name="T21" fmla="*/ 2 h 72"/>
                <a:gd name="T22" fmla="*/ 286 w 296"/>
                <a:gd name="T23" fmla="*/ 10 h 72"/>
                <a:gd name="T24" fmla="*/ 294 w 296"/>
                <a:gd name="T25" fmla="*/ 22 h 72"/>
                <a:gd name="T26" fmla="*/ 296 w 296"/>
                <a:gd name="T27" fmla="*/ 36 h 72"/>
                <a:gd name="T28" fmla="*/ 296 w 296"/>
                <a:gd name="T29" fmla="*/ 44 h 72"/>
                <a:gd name="T30" fmla="*/ 290 w 296"/>
                <a:gd name="T31" fmla="*/ 56 h 72"/>
                <a:gd name="T32" fmla="*/ 280 w 296"/>
                <a:gd name="T33" fmla="*/ 66 h 72"/>
                <a:gd name="T34" fmla="*/ 268 w 296"/>
                <a:gd name="T35" fmla="*/ 72 h 72"/>
                <a:gd name="T36" fmla="*/ 260 w 296"/>
                <a:gd name="T37" fmla="*/ 72 h 72"/>
                <a:gd name="T38" fmla="*/ 74 w 296"/>
                <a:gd name="T39" fmla="*/ 36 h 72"/>
                <a:gd name="T40" fmla="*/ 70 w 296"/>
                <a:gd name="T41" fmla="*/ 22 h 72"/>
                <a:gd name="T42" fmla="*/ 62 w 296"/>
                <a:gd name="T43" fmla="*/ 10 h 72"/>
                <a:gd name="T44" fmla="*/ 50 w 296"/>
                <a:gd name="T45" fmla="*/ 2 h 72"/>
                <a:gd name="T46" fmla="*/ 36 w 296"/>
                <a:gd name="T47" fmla="*/ 0 h 72"/>
                <a:gd name="T48" fmla="*/ 30 w 296"/>
                <a:gd name="T49" fmla="*/ 0 h 72"/>
                <a:gd name="T50" fmla="*/ 16 w 296"/>
                <a:gd name="T51" fmla="*/ 6 h 72"/>
                <a:gd name="T52" fmla="*/ 6 w 296"/>
                <a:gd name="T53" fmla="*/ 16 h 72"/>
                <a:gd name="T54" fmla="*/ 0 w 296"/>
                <a:gd name="T55" fmla="*/ 28 h 72"/>
                <a:gd name="T56" fmla="*/ 0 w 296"/>
                <a:gd name="T57" fmla="*/ 36 h 72"/>
                <a:gd name="T58" fmla="*/ 2 w 296"/>
                <a:gd name="T59" fmla="*/ 50 h 72"/>
                <a:gd name="T60" fmla="*/ 10 w 296"/>
                <a:gd name="T61" fmla="*/ 62 h 72"/>
                <a:gd name="T62" fmla="*/ 22 w 296"/>
                <a:gd name="T63" fmla="*/ 70 h 72"/>
                <a:gd name="T64" fmla="*/ 36 w 296"/>
                <a:gd name="T65" fmla="*/ 72 h 72"/>
                <a:gd name="T66" fmla="*/ 44 w 296"/>
                <a:gd name="T67" fmla="*/ 72 h 72"/>
                <a:gd name="T68" fmla="*/ 58 w 296"/>
                <a:gd name="T69" fmla="*/ 66 h 72"/>
                <a:gd name="T70" fmla="*/ 66 w 296"/>
                <a:gd name="T71" fmla="*/ 56 h 72"/>
                <a:gd name="T72" fmla="*/ 72 w 296"/>
                <a:gd name="T73" fmla="*/ 44 h 72"/>
                <a:gd name="T74" fmla="*/ 74 w 296"/>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72">
                  <a:moveTo>
                    <a:pt x="260" y="72"/>
                  </a:moveTo>
                  <a:lnTo>
                    <a:pt x="260" y="72"/>
                  </a:lnTo>
                  <a:lnTo>
                    <a:pt x="252" y="72"/>
                  </a:lnTo>
                  <a:lnTo>
                    <a:pt x="246" y="70"/>
                  </a:lnTo>
                  <a:lnTo>
                    <a:pt x="240" y="66"/>
                  </a:lnTo>
                  <a:lnTo>
                    <a:pt x="234" y="62"/>
                  </a:lnTo>
                  <a:lnTo>
                    <a:pt x="230" y="56"/>
                  </a:lnTo>
                  <a:lnTo>
                    <a:pt x="226" y="50"/>
                  </a:lnTo>
                  <a:lnTo>
                    <a:pt x="224" y="44"/>
                  </a:lnTo>
                  <a:lnTo>
                    <a:pt x="224" y="36"/>
                  </a:lnTo>
                  <a:lnTo>
                    <a:pt x="224" y="36"/>
                  </a:lnTo>
                  <a:lnTo>
                    <a:pt x="224" y="28"/>
                  </a:lnTo>
                  <a:lnTo>
                    <a:pt x="226" y="22"/>
                  </a:lnTo>
                  <a:lnTo>
                    <a:pt x="230" y="16"/>
                  </a:lnTo>
                  <a:lnTo>
                    <a:pt x="234" y="10"/>
                  </a:lnTo>
                  <a:lnTo>
                    <a:pt x="240" y="6"/>
                  </a:lnTo>
                  <a:lnTo>
                    <a:pt x="246" y="2"/>
                  </a:lnTo>
                  <a:lnTo>
                    <a:pt x="252" y="0"/>
                  </a:lnTo>
                  <a:lnTo>
                    <a:pt x="260" y="0"/>
                  </a:lnTo>
                  <a:lnTo>
                    <a:pt x="260" y="0"/>
                  </a:lnTo>
                  <a:lnTo>
                    <a:pt x="268" y="0"/>
                  </a:lnTo>
                  <a:lnTo>
                    <a:pt x="274" y="2"/>
                  </a:lnTo>
                  <a:lnTo>
                    <a:pt x="280" y="6"/>
                  </a:lnTo>
                  <a:lnTo>
                    <a:pt x="286" y="10"/>
                  </a:lnTo>
                  <a:lnTo>
                    <a:pt x="290" y="16"/>
                  </a:lnTo>
                  <a:lnTo>
                    <a:pt x="294" y="22"/>
                  </a:lnTo>
                  <a:lnTo>
                    <a:pt x="296" y="28"/>
                  </a:lnTo>
                  <a:lnTo>
                    <a:pt x="296" y="36"/>
                  </a:lnTo>
                  <a:lnTo>
                    <a:pt x="296" y="36"/>
                  </a:lnTo>
                  <a:lnTo>
                    <a:pt x="296" y="44"/>
                  </a:lnTo>
                  <a:lnTo>
                    <a:pt x="294" y="50"/>
                  </a:lnTo>
                  <a:lnTo>
                    <a:pt x="290" y="56"/>
                  </a:lnTo>
                  <a:lnTo>
                    <a:pt x="286" y="62"/>
                  </a:lnTo>
                  <a:lnTo>
                    <a:pt x="280" y="66"/>
                  </a:lnTo>
                  <a:lnTo>
                    <a:pt x="274" y="70"/>
                  </a:lnTo>
                  <a:lnTo>
                    <a:pt x="268" y="72"/>
                  </a:lnTo>
                  <a:lnTo>
                    <a:pt x="260" y="72"/>
                  </a:lnTo>
                  <a:lnTo>
                    <a:pt x="260" y="72"/>
                  </a:lnTo>
                  <a:close/>
                  <a:moveTo>
                    <a:pt x="74" y="36"/>
                  </a:moveTo>
                  <a:lnTo>
                    <a:pt x="74" y="36"/>
                  </a:lnTo>
                  <a:lnTo>
                    <a:pt x="72" y="28"/>
                  </a:lnTo>
                  <a:lnTo>
                    <a:pt x="70" y="22"/>
                  </a:lnTo>
                  <a:lnTo>
                    <a:pt x="66" y="16"/>
                  </a:lnTo>
                  <a:lnTo>
                    <a:pt x="62" y="10"/>
                  </a:lnTo>
                  <a:lnTo>
                    <a:pt x="58" y="6"/>
                  </a:lnTo>
                  <a:lnTo>
                    <a:pt x="50" y="2"/>
                  </a:lnTo>
                  <a:lnTo>
                    <a:pt x="44" y="0"/>
                  </a:lnTo>
                  <a:lnTo>
                    <a:pt x="36" y="0"/>
                  </a:lnTo>
                  <a:lnTo>
                    <a:pt x="36" y="0"/>
                  </a:lnTo>
                  <a:lnTo>
                    <a:pt x="30" y="0"/>
                  </a:lnTo>
                  <a:lnTo>
                    <a:pt x="22" y="2"/>
                  </a:lnTo>
                  <a:lnTo>
                    <a:pt x="16" y="6"/>
                  </a:lnTo>
                  <a:lnTo>
                    <a:pt x="10" y="10"/>
                  </a:lnTo>
                  <a:lnTo>
                    <a:pt x="6" y="16"/>
                  </a:lnTo>
                  <a:lnTo>
                    <a:pt x="2" y="22"/>
                  </a:lnTo>
                  <a:lnTo>
                    <a:pt x="0" y="28"/>
                  </a:lnTo>
                  <a:lnTo>
                    <a:pt x="0" y="36"/>
                  </a:lnTo>
                  <a:lnTo>
                    <a:pt x="0" y="36"/>
                  </a:lnTo>
                  <a:lnTo>
                    <a:pt x="0" y="44"/>
                  </a:lnTo>
                  <a:lnTo>
                    <a:pt x="2" y="50"/>
                  </a:lnTo>
                  <a:lnTo>
                    <a:pt x="6" y="56"/>
                  </a:lnTo>
                  <a:lnTo>
                    <a:pt x="10" y="62"/>
                  </a:lnTo>
                  <a:lnTo>
                    <a:pt x="16" y="66"/>
                  </a:lnTo>
                  <a:lnTo>
                    <a:pt x="22" y="70"/>
                  </a:lnTo>
                  <a:lnTo>
                    <a:pt x="30" y="72"/>
                  </a:lnTo>
                  <a:lnTo>
                    <a:pt x="36" y="72"/>
                  </a:lnTo>
                  <a:lnTo>
                    <a:pt x="36" y="72"/>
                  </a:lnTo>
                  <a:lnTo>
                    <a:pt x="44" y="72"/>
                  </a:lnTo>
                  <a:lnTo>
                    <a:pt x="50" y="70"/>
                  </a:lnTo>
                  <a:lnTo>
                    <a:pt x="58" y="66"/>
                  </a:lnTo>
                  <a:lnTo>
                    <a:pt x="62" y="62"/>
                  </a:lnTo>
                  <a:lnTo>
                    <a:pt x="66" y="56"/>
                  </a:lnTo>
                  <a:lnTo>
                    <a:pt x="70" y="50"/>
                  </a:lnTo>
                  <a:lnTo>
                    <a:pt x="72" y="44"/>
                  </a:lnTo>
                  <a:lnTo>
                    <a:pt x="74" y="36"/>
                  </a:lnTo>
                  <a:lnTo>
                    <a:pt x="74" y="3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88">
              <a:extLst>
                <a:ext uri="{FF2B5EF4-FFF2-40B4-BE49-F238E27FC236}">
                  <a16:creationId xmlns:a16="http://schemas.microsoft.com/office/drawing/2014/main" id="{2F1DB90A-E3BB-4AC8-B043-783B56B8B5E3}"/>
                </a:ext>
              </a:extLst>
            </p:cNvPr>
            <p:cNvSpPr>
              <a:spLocks/>
            </p:cNvSpPr>
            <p:nvPr/>
          </p:nvSpPr>
          <p:spPr bwMode="auto">
            <a:xfrm>
              <a:off x="5939" y="645"/>
              <a:ext cx="332" cy="188"/>
            </a:xfrm>
            <a:custGeom>
              <a:avLst/>
              <a:gdLst>
                <a:gd name="T0" fmla="*/ 0 w 332"/>
                <a:gd name="T1" fmla="*/ 50 h 188"/>
                <a:gd name="T2" fmla="*/ 0 w 332"/>
                <a:gd name="T3" fmla="*/ 50 h 188"/>
                <a:gd name="T4" fmla="*/ 4 w 332"/>
                <a:gd name="T5" fmla="*/ 60 h 188"/>
                <a:gd name="T6" fmla="*/ 10 w 332"/>
                <a:gd name="T7" fmla="*/ 68 h 188"/>
                <a:gd name="T8" fmla="*/ 24 w 332"/>
                <a:gd name="T9" fmla="*/ 84 h 188"/>
                <a:gd name="T10" fmla="*/ 44 w 332"/>
                <a:gd name="T11" fmla="*/ 100 h 188"/>
                <a:gd name="T12" fmla="*/ 66 w 332"/>
                <a:gd name="T13" fmla="*/ 114 h 188"/>
                <a:gd name="T14" fmla="*/ 92 w 332"/>
                <a:gd name="T15" fmla="*/ 126 h 188"/>
                <a:gd name="T16" fmla="*/ 120 w 332"/>
                <a:gd name="T17" fmla="*/ 138 h 188"/>
                <a:gd name="T18" fmla="*/ 150 w 332"/>
                <a:gd name="T19" fmla="*/ 148 h 188"/>
                <a:gd name="T20" fmla="*/ 180 w 332"/>
                <a:gd name="T21" fmla="*/ 158 h 188"/>
                <a:gd name="T22" fmla="*/ 236 w 332"/>
                <a:gd name="T23" fmla="*/ 172 h 188"/>
                <a:gd name="T24" fmla="*/ 286 w 332"/>
                <a:gd name="T25" fmla="*/ 180 h 188"/>
                <a:gd name="T26" fmla="*/ 332 w 332"/>
                <a:gd name="T27" fmla="*/ 188 h 188"/>
                <a:gd name="T28" fmla="*/ 332 w 332"/>
                <a:gd name="T29" fmla="*/ 188 h 188"/>
                <a:gd name="T30" fmla="*/ 330 w 332"/>
                <a:gd name="T31" fmla="*/ 176 h 188"/>
                <a:gd name="T32" fmla="*/ 320 w 332"/>
                <a:gd name="T33" fmla="*/ 142 h 188"/>
                <a:gd name="T34" fmla="*/ 312 w 332"/>
                <a:gd name="T35" fmla="*/ 122 h 188"/>
                <a:gd name="T36" fmla="*/ 300 w 332"/>
                <a:gd name="T37" fmla="*/ 100 h 188"/>
                <a:gd name="T38" fmla="*/ 286 w 332"/>
                <a:gd name="T39" fmla="*/ 78 h 188"/>
                <a:gd name="T40" fmla="*/ 270 w 332"/>
                <a:gd name="T41" fmla="*/ 56 h 188"/>
                <a:gd name="T42" fmla="*/ 250 w 332"/>
                <a:gd name="T43" fmla="*/ 36 h 188"/>
                <a:gd name="T44" fmla="*/ 240 w 332"/>
                <a:gd name="T45" fmla="*/ 28 h 188"/>
                <a:gd name="T46" fmla="*/ 226 w 332"/>
                <a:gd name="T47" fmla="*/ 20 h 188"/>
                <a:gd name="T48" fmla="*/ 214 w 332"/>
                <a:gd name="T49" fmla="*/ 12 h 188"/>
                <a:gd name="T50" fmla="*/ 200 w 332"/>
                <a:gd name="T51" fmla="*/ 8 h 188"/>
                <a:gd name="T52" fmla="*/ 184 w 332"/>
                <a:gd name="T53" fmla="*/ 2 h 188"/>
                <a:gd name="T54" fmla="*/ 168 w 332"/>
                <a:gd name="T55" fmla="*/ 0 h 188"/>
                <a:gd name="T56" fmla="*/ 152 w 332"/>
                <a:gd name="T57" fmla="*/ 0 h 188"/>
                <a:gd name="T58" fmla="*/ 134 w 332"/>
                <a:gd name="T59" fmla="*/ 0 h 188"/>
                <a:gd name="T60" fmla="*/ 114 w 332"/>
                <a:gd name="T61" fmla="*/ 2 h 188"/>
                <a:gd name="T62" fmla="*/ 94 w 332"/>
                <a:gd name="T63" fmla="*/ 8 h 188"/>
                <a:gd name="T64" fmla="*/ 72 w 332"/>
                <a:gd name="T65" fmla="*/ 14 h 188"/>
                <a:gd name="T66" fmla="*/ 48 w 332"/>
                <a:gd name="T67" fmla="*/ 24 h 188"/>
                <a:gd name="T68" fmla="*/ 24 w 332"/>
                <a:gd name="T69" fmla="*/ 36 h 188"/>
                <a:gd name="T70" fmla="*/ 0 w 332"/>
                <a:gd name="T71" fmla="*/ 50 h 188"/>
                <a:gd name="T72" fmla="*/ 0 w 332"/>
                <a:gd name="T73" fmla="*/ 5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2" h="188">
                  <a:moveTo>
                    <a:pt x="0" y="50"/>
                  </a:moveTo>
                  <a:lnTo>
                    <a:pt x="0" y="50"/>
                  </a:lnTo>
                  <a:lnTo>
                    <a:pt x="4" y="60"/>
                  </a:lnTo>
                  <a:lnTo>
                    <a:pt x="10" y="68"/>
                  </a:lnTo>
                  <a:lnTo>
                    <a:pt x="24" y="84"/>
                  </a:lnTo>
                  <a:lnTo>
                    <a:pt x="44" y="100"/>
                  </a:lnTo>
                  <a:lnTo>
                    <a:pt x="66" y="114"/>
                  </a:lnTo>
                  <a:lnTo>
                    <a:pt x="92" y="126"/>
                  </a:lnTo>
                  <a:lnTo>
                    <a:pt x="120" y="138"/>
                  </a:lnTo>
                  <a:lnTo>
                    <a:pt x="150" y="148"/>
                  </a:lnTo>
                  <a:lnTo>
                    <a:pt x="180" y="158"/>
                  </a:lnTo>
                  <a:lnTo>
                    <a:pt x="236" y="172"/>
                  </a:lnTo>
                  <a:lnTo>
                    <a:pt x="286" y="180"/>
                  </a:lnTo>
                  <a:lnTo>
                    <a:pt x="332" y="188"/>
                  </a:lnTo>
                  <a:lnTo>
                    <a:pt x="332" y="188"/>
                  </a:lnTo>
                  <a:lnTo>
                    <a:pt x="330" y="176"/>
                  </a:lnTo>
                  <a:lnTo>
                    <a:pt x="320" y="142"/>
                  </a:lnTo>
                  <a:lnTo>
                    <a:pt x="312" y="122"/>
                  </a:lnTo>
                  <a:lnTo>
                    <a:pt x="300" y="100"/>
                  </a:lnTo>
                  <a:lnTo>
                    <a:pt x="286" y="78"/>
                  </a:lnTo>
                  <a:lnTo>
                    <a:pt x="270" y="56"/>
                  </a:lnTo>
                  <a:lnTo>
                    <a:pt x="250" y="36"/>
                  </a:lnTo>
                  <a:lnTo>
                    <a:pt x="240" y="28"/>
                  </a:lnTo>
                  <a:lnTo>
                    <a:pt x="226" y="20"/>
                  </a:lnTo>
                  <a:lnTo>
                    <a:pt x="214" y="12"/>
                  </a:lnTo>
                  <a:lnTo>
                    <a:pt x="200" y="8"/>
                  </a:lnTo>
                  <a:lnTo>
                    <a:pt x="184" y="2"/>
                  </a:lnTo>
                  <a:lnTo>
                    <a:pt x="168" y="0"/>
                  </a:lnTo>
                  <a:lnTo>
                    <a:pt x="152" y="0"/>
                  </a:lnTo>
                  <a:lnTo>
                    <a:pt x="134" y="0"/>
                  </a:lnTo>
                  <a:lnTo>
                    <a:pt x="114" y="2"/>
                  </a:lnTo>
                  <a:lnTo>
                    <a:pt x="94" y="8"/>
                  </a:lnTo>
                  <a:lnTo>
                    <a:pt x="72" y="14"/>
                  </a:lnTo>
                  <a:lnTo>
                    <a:pt x="48" y="24"/>
                  </a:lnTo>
                  <a:lnTo>
                    <a:pt x="24" y="36"/>
                  </a:lnTo>
                  <a:lnTo>
                    <a:pt x="0" y="50"/>
                  </a:lnTo>
                  <a:lnTo>
                    <a:pt x="0" y="5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89">
              <a:extLst>
                <a:ext uri="{FF2B5EF4-FFF2-40B4-BE49-F238E27FC236}">
                  <a16:creationId xmlns:a16="http://schemas.microsoft.com/office/drawing/2014/main" id="{FD00AC34-71C6-4F4C-B811-BCE5BE03E79A}"/>
                </a:ext>
              </a:extLst>
            </p:cNvPr>
            <p:cNvSpPr>
              <a:spLocks noEditPoints="1"/>
            </p:cNvSpPr>
            <p:nvPr/>
          </p:nvSpPr>
          <p:spPr bwMode="auto">
            <a:xfrm>
              <a:off x="5941" y="1079"/>
              <a:ext cx="288" cy="92"/>
            </a:xfrm>
            <a:custGeom>
              <a:avLst/>
              <a:gdLst>
                <a:gd name="T0" fmla="*/ 134 w 288"/>
                <a:gd name="T1" fmla="*/ 88 h 92"/>
                <a:gd name="T2" fmla="*/ 130 w 288"/>
                <a:gd name="T3" fmla="*/ 72 h 92"/>
                <a:gd name="T4" fmla="*/ 144 w 288"/>
                <a:gd name="T5" fmla="*/ 62 h 92"/>
                <a:gd name="T6" fmla="*/ 160 w 288"/>
                <a:gd name="T7" fmla="*/ 78 h 92"/>
                <a:gd name="T8" fmla="*/ 150 w 288"/>
                <a:gd name="T9" fmla="*/ 92 h 92"/>
                <a:gd name="T10" fmla="*/ 194 w 288"/>
                <a:gd name="T11" fmla="*/ 66 h 92"/>
                <a:gd name="T12" fmla="*/ 178 w 288"/>
                <a:gd name="T13" fmla="*/ 52 h 92"/>
                <a:gd name="T14" fmla="*/ 164 w 288"/>
                <a:gd name="T15" fmla="*/ 60 h 92"/>
                <a:gd name="T16" fmla="*/ 168 w 288"/>
                <a:gd name="T17" fmla="*/ 78 h 92"/>
                <a:gd name="T18" fmla="*/ 184 w 288"/>
                <a:gd name="T19" fmla="*/ 82 h 92"/>
                <a:gd name="T20" fmla="*/ 194 w 288"/>
                <a:gd name="T21" fmla="*/ 66 h 92"/>
                <a:gd name="T22" fmla="*/ 224 w 288"/>
                <a:gd name="T23" fmla="*/ 46 h 92"/>
                <a:gd name="T24" fmla="*/ 206 w 288"/>
                <a:gd name="T25" fmla="*/ 42 h 92"/>
                <a:gd name="T26" fmla="*/ 198 w 288"/>
                <a:gd name="T27" fmla="*/ 56 h 92"/>
                <a:gd name="T28" fmla="*/ 212 w 288"/>
                <a:gd name="T29" fmla="*/ 72 h 92"/>
                <a:gd name="T30" fmla="*/ 226 w 288"/>
                <a:gd name="T31" fmla="*/ 62 h 92"/>
                <a:gd name="T32" fmla="*/ 258 w 288"/>
                <a:gd name="T33" fmla="*/ 38 h 92"/>
                <a:gd name="T34" fmla="*/ 244 w 288"/>
                <a:gd name="T35" fmla="*/ 22 h 92"/>
                <a:gd name="T36" fmla="*/ 230 w 288"/>
                <a:gd name="T37" fmla="*/ 32 h 92"/>
                <a:gd name="T38" fmla="*/ 232 w 288"/>
                <a:gd name="T39" fmla="*/ 48 h 92"/>
                <a:gd name="T40" fmla="*/ 250 w 288"/>
                <a:gd name="T41" fmla="*/ 52 h 92"/>
                <a:gd name="T42" fmla="*/ 258 w 288"/>
                <a:gd name="T43" fmla="*/ 38 h 92"/>
                <a:gd name="T44" fmla="*/ 284 w 288"/>
                <a:gd name="T45" fmla="*/ 4 h 92"/>
                <a:gd name="T46" fmla="*/ 266 w 288"/>
                <a:gd name="T47" fmla="*/ 2 h 92"/>
                <a:gd name="T48" fmla="*/ 258 w 288"/>
                <a:gd name="T49" fmla="*/ 16 h 92"/>
                <a:gd name="T50" fmla="*/ 272 w 288"/>
                <a:gd name="T51" fmla="*/ 32 h 92"/>
                <a:gd name="T52" fmla="*/ 286 w 288"/>
                <a:gd name="T53" fmla="*/ 22 h 92"/>
                <a:gd name="T54" fmla="*/ 110 w 288"/>
                <a:gd name="T55" fmla="*/ 82 h 92"/>
                <a:gd name="T56" fmla="*/ 126 w 288"/>
                <a:gd name="T57" fmla="*/ 66 h 92"/>
                <a:gd name="T58" fmla="*/ 116 w 288"/>
                <a:gd name="T59" fmla="*/ 52 h 92"/>
                <a:gd name="T60" fmla="*/ 100 w 288"/>
                <a:gd name="T61" fmla="*/ 56 h 92"/>
                <a:gd name="T62" fmla="*/ 96 w 288"/>
                <a:gd name="T63" fmla="*/ 72 h 92"/>
                <a:gd name="T64" fmla="*/ 110 w 288"/>
                <a:gd name="T65" fmla="*/ 82 h 92"/>
                <a:gd name="T66" fmla="*/ 86 w 288"/>
                <a:gd name="T67" fmla="*/ 68 h 92"/>
                <a:gd name="T68" fmla="*/ 90 w 288"/>
                <a:gd name="T69" fmla="*/ 50 h 92"/>
                <a:gd name="T70" fmla="*/ 76 w 288"/>
                <a:gd name="T71" fmla="*/ 42 h 92"/>
                <a:gd name="T72" fmla="*/ 60 w 288"/>
                <a:gd name="T73" fmla="*/ 56 h 92"/>
                <a:gd name="T74" fmla="*/ 70 w 288"/>
                <a:gd name="T75" fmla="*/ 70 h 92"/>
                <a:gd name="T76" fmla="*/ 46 w 288"/>
                <a:gd name="T77" fmla="*/ 54 h 92"/>
                <a:gd name="T78" fmla="*/ 60 w 288"/>
                <a:gd name="T79" fmla="*/ 38 h 92"/>
                <a:gd name="T80" fmla="*/ 52 w 288"/>
                <a:gd name="T81" fmla="*/ 24 h 92"/>
                <a:gd name="T82" fmla="*/ 34 w 288"/>
                <a:gd name="T83" fmla="*/ 26 h 92"/>
                <a:gd name="T84" fmla="*/ 32 w 288"/>
                <a:gd name="T85" fmla="*/ 44 h 92"/>
                <a:gd name="T86" fmla="*/ 46 w 288"/>
                <a:gd name="T87" fmla="*/ 54 h 92"/>
                <a:gd name="T88" fmla="*/ 28 w 288"/>
                <a:gd name="T89" fmla="*/ 26 h 92"/>
                <a:gd name="T90" fmla="*/ 30 w 288"/>
                <a:gd name="T91" fmla="*/ 10 h 92"/>
                <a:gd name="T92" fmla="*/ 16 w 288"/>
                <a:gd name="T93" fmla="*/ 0 h 92"/>
                <a:gd name="T94" fmla="*/ 0 w 288"/>
                <a:gd name="T95" fmla="*/ 16 h 92"/>
                <a:gd name="T96" fmla="*/ 10 w 288"/>
                <a:gd name="T97"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92">
                  <a:moveTo>
                    <a:pt x="144" y="92"/>
                  </a:moveTo>
                  <a:lnTo>
                    <a:pt x="144" y="92"/>
                  </a:lnTo>
                  <a:lnTo>
                    <a:pt x="138" y="92"/>
                  </a:lnTo>
                  <a:lnTo>
                    <a:pt x="134" y="88"/>
                  </a:lnTo>
                  <a:lnTo>
                    <a:pt x="130" y="84"/>
                  </a:lnTo>
                  <a:lnTo>
                    <a:pt x="130" y="78"/>
                  </a:lnTo>
                  <a:lnTo>
                    <a:pt x="130" y="78"/>
                  </a:lnTo>
                  <a:lnTo>
                    <a:pt x="130" y="72"/>
                  </a:lnTo>
                  <a:lnTo>
                    <a:pt x="134" y="66"/>
                  </a:lnTo>
                  <a:lnTo>
                    <a:pt x="138" y="64"/>
                  </a:lnTo>
                  <a:lnTo>
                    <a:pt x="144" y="62"/>
                  </a:lnTo>
                  <a:lnTo>
                    <a:pt x="144" y="62"/>
                  </a:lnTo>
                  <a:lnTo>
                    <a:pt x="150" y="64"/>
                  </a:lnTo>
                  <a:lnTo>
                    <a:pt x="156" y="66"/>
                  </a:lnTo>
                  <a:lnTo>
                    <a:pt x="158" y="72"/>
                  </a:lnTo>
                  <a:lnTo>
                    <a:pt x="160" y="78"/>
                  </a:lnTo>
                  <a:lnTo>
                    <a:pt x="160" y="78"/>
                  </a:lnTo>
                  <a:lnTo>
                    <a:pt x="158" y="84"/>
                  </a:lnTo>
                  <a:lnTo>
                    <a:pt x="156" y="88"/>
                  </a:lnTo>
                  <a:lnTo>
                    <a:pt x="150" y="92"/>
                  </a:lnTo>
                  <a:lnTo>
                    <a:pt x="144" y="92"/>
                  </a:lnTo>
                  <a:lnTo>
                    <a:pt x="144" y="92"/>
                  </a:lnTo>
                  <a:close/>
                  <a:moveTo>
                    <a:pt x="194" y="66"/>
                  </a:moveTo>
                  <a:lnTo>
                    <a:pt x="194" y="66"/>
                  </a:lnTo>
                  <a:lnTo>
                    <a:pt x="192" y="60"/>
                  </a:lnTo>
                  <a:lnTo>
                    <a:pt x="190" y="56"/>
                  </a:lnTo>
                  <a:lnTo>
                    <a:pt x="184" y="52"/>
                  </a:lnTo>
                  <a:lnTo>
                    <a:pt x="178" y="52"/>
                  </a:lnTo>
                  <a:lnTo>
                    <a:pt x="178" y="52"/>
                  </a:lnTo>
                  <a:lnTo>
                    <a:pt x="172" y="52"/>
                  </a:lnTo>
                  <a:lnTo>
                    <a:pt x="168" y="56"/>
                  </a:lnTo>
                  <a:lnTo>
                    <a:pt x="164" y="60"/>
                  </a:lnTo>
                  <a:lnTo>
                    <a:pt x="164" y="66"/>
                  </a:lnTo>
                  <a:lnTo>
                    <a:pt x="164" y="66"/>
                  </a:lnTo>
                  <a:lnTo>
                    <a:pt x="164" y="72"/>
                  </a:lnTo>
                  <a:lnTo>
                    <a:pt x="168" y="78"/>
                  </a:lnTo>
                  <a:lnTo>
                    <a:pt x="172" y="82"/>
                  </a:lnTo>
                  <a:lnTo>
                    <a:pt x="178" y="82"/>
                  </a:lnTo>
                  <a:lnTo>
                    <a:pt x="178" y="82"/>
                  </a:lnTo>
                  <a:lnTo>
                    <a:pt x="184" y="82"/>
                  </a:lnTo>
                  <a:lnTo>
                    <a:pt x="190" y="78"/>
                  </a:lnTo>
                  <a:lnTo>
                    <a:pt x="192" y="72"/>
                  </a:lnTo>
                  <a:lnTo>
                    <a:pt x="194" y="66"/>
                  </a:lnTo>
                  <a:lnTo>
                    <a:pt x="194" y="66"/>
                  </a:lnTo>
                  <a:close/>
                  <a:moveTo>
                    <a:pt x="228" y="56"/>
                  </a:moveTo>
                  <a:lnTo>
                    <a:pt x="228" y="56"/>
                  </a:lnTo>
                  <a:lnTo>
                    <a:pt x="226" y="50"/>
                  </a:lnTo>
                  <a:lnTo>
                    <a:pt x="224" y="46"/>
                  </a:lnTo>
                  <a:lnTo>
                    <a:pt x="218" y="42"/>
                  </a:lnTo>
                  <a:lnTo>
                    <a:pt x="212" y="42"/>
                  </a:lnTo>
                  <a:lnTo>
                    <a:pt x="212" y="42"/>
                  </a:lnTo>
                  <a:lnTo>
                    <a:pt x="206" y="42"/>
                  </a:lnTo>
                  <a:lnTo>
                    <a:pt x="202" y="46"/>
                  </a:lnTo>
                  <a:lnTo>
                    <a:pt x="198" y="50"/>
                  </a:lnTo>
                  <a:lnTo>
                    <a:pt x="198" y="56"/>
                  </a:lnTo>
                  <a:lnTo>
                    <a:pt x="198" y="56"/>
                  </a:lnTo>
                  <a:lnTo>
                    <a:pt x="198" y="62"/>
                  </a:lnTo>
                  <a:lnTo>
                    <a:pt x="202" y="68"/>
                  </a:lnTo>
                  <a:lnTo>
                    <a:pt x="206" y="70"/>
                  </a:lnTo>
                  <a:lnTo>
                    <a:pt x="212" y="72"/>
                  </a:lnTo>
                  <a:lnTo>
                    <a:pt x="212" y="72"/>
                  </a:lnTo>
                  <a:lnTo>
                    <a:pt x="218" y="70"/>
                  </a:lnTo>
                  <a:lnTo>
                    <a:pt x="224" y="68"/>
                  </a:lnTo>
                  <a:lnTo>
                    <a:pt x="226" y="62"/>
                  </a:lnTo>
                  <a:lnTo>
                    <a:pt x="228" y="56"/>
                  </a:lnTo>
                  <a:lnTo>
                    <a:pt x="228" y="56"/>
                  </a:lnTo>
                  <a:close/>
                  <a:moveTo>
                    <a:pt x="258" y="38"/>
                  </a:moveTo>
                  <a:lnTo>
                    <a:pt x="258" y="38"/>
                  </a:lnTo>
                  <a:lnTo>
                    <a:pt x="258" y="32"/>
                  </a:lnTo>
                  <a:lnTo>
                    <a:pt x="254" y="26"/>
                  </a:lnTo>
                  <a:lnTo>
                    <a:pt x="250" y="24"/>
                  </a:lnTo>
                  <a:lnTo>
                    <a:pt x="244" y="22"/>
                  </a:lnTo>
                  <a:lnTo>
                    <a:pt x="244" y="22"/>
                  </a:lnTo>
                  <a:lnTo>
                    <a:pt x="238" y="24"/>
                  </a:lnTo>
                  <a:lnTo>
                    <a:pt x="232" y="26"/>
                  </a:lnTo>
                  <a:lnTo>
                    <a:pt x="230" y="32"/>
                  </a:lnTo>
                  <a:lnTo>
                    <a:pt x="228" y="38"/>
                  </a:lnTo>
                  <a:lnTo>
                    <a:pt x="228" y="38"/>
                  </a:lnTo>
                  <a:lnTo>
                    <a:pt x="230" y="44"/>
                  </a:lnTo>
                  <a:lnTo>
                    <a:pt x="232" y="48"/>
                  </a:lnTo>
                  <a:lnTo>
                    <a:pt x="238" y="52"/>
                  </a:lnTo>
                  <a:lnTo>
                    <a:pt x="244" y="54"/>
                  </a:lnTo>
                  <a:lnTo>
                    <a:pt x="244" y="54"/>
                  </a:lnTo>
                  <a:lnTo>
                    <a:pt x="250" y="52"/>
                  </a:lnTo>
                  <a:lnTo>
                    <a:pt x="254" y="48"/>
                  </a:lnTo>
                  <a:lnTo>
                    <a:pt x="258" y="44"/>
                  </a:lnTo>
                  <a:lnTo>
                    <a:pt x="258" y="38"/>
                  </a:lnTo>
                  <a:lnTo>
                    <a:pt x="258" y="38"/>
                  </a:lnTo>
                  <a:close/>
                  <a:moveTo>
                    <a:pt x="288" y="16"/>
                  </a:moveTo>
                  <a:lnTo>
                    <a:pt x="288" y="16"/>
                  </a:lnTo>
                  <a:lnTo>
                    <a:pt x="286" y="10"/>
                  </a:lnTo>
                  <a:lnTo>
                    <a:pt x="284" y="4"/>
                  </a:lnTo>
                  <a:lnTo>
                    <a:pt x="278" y="2"/>
                  </a:lnTo>
                  <a:lnTo>
                    <a:pt x="272" y="0"/>
                  </a:lnTo>
                  <a:lnTo>
                    <a:pt x="272" y="0"/>
                  </a:lnTo>
                  <a:lnTo>
                    <a:pt x="266" y="2"/>
                  </a:lnTo>
                  <a:lnTo>
                    <a:pt x="262" y="4"/>
                  </a:lnTo>
                  <a:lnTo>
                    <a:pt x="258" y="10"/>
                  </a:lnTo>
                  <a:lnTo>
                    <a:pt x="258" y="16"/>
                  </a:lnTo>
                  <a:lnTo>
                    <a:pt x="258" y="16"/>
                  </a:lnTo>
                  <a:lnTo>
                    <a:pt x="258" y="22"/>
                  </a:lnTo>
                  <a:lnTo>
                    <a:pt x="262" y="26"/>
                  </a:lnTo>
                  <a:lnTo>
                    <a:pt x="266" y="30"/>
                  </a:lnTo>
                  <a:lnTo>
                    <a:pt x="272" y="32"/>
                  </a:lnTo>
                  <a:lnTo>
                    <a:pt x="272" y="32"/>
                  </a:lnTo>
                  <a:lnTo>
                    <a:pt x="278" y="30"/>
                  </a:lnTo>
                  <a:lnTo>
                    <a:pt x="284" y="26"/>
                  </a:lnTo>
                  <a:lnTo>
                    <a:pt x="286" y="22"/>
                  </a:lnTo>
                  <a:lnTo>
                    <a:pt x="288" y="16"/>
                  </a:lnTo>
                  <a:lnTo>
                    <a:pt x="288" y="16"/>
                  </a:lnTo>
                  <a:close/>
                  <a:moveTo>
                    <a:pt x="110" y="82"/>
                  </a:moveTo>
                  <a:lnTo>
                    <a:pt x="110" y="82"/>
                  </a:lnTo>
                  <a:lnTo>
                    <a:pt x="116" y="82"/>
                  </a:lnTo>
                  <a:lnTo>
                    <a:pt x="122" y="78"/>
                  </a:lnTo>
                  <a:lnTo>
                    <a:pt x="124" y="72"/>
                  </a:lnTo>
                  <a:lnTo>
                    <a:pt x="126" y="66"/>
                  </a:lnTo>
                  <a:lnTo>
                    <a:pt x="126" y="66"/>
                  </a:lnTo>
                  <a:lnTo>
                    <a:pt x="124" y="60"/>
                  </a:lnTo>
                  <a:lnTo>
                    <a:pt x="122" y="56"/>
                  </a:lnTo>
                  <a:lnTo>
                    <a:pt x="116" y="52"/>
                  </a:lnTo>
                  <a:lnTo>
                    <a:pt x="110" y="52"/>
                  </a:lnTo>
                  <a:lnTo>
                    <a:pt x="110" y="52"/>
                  </a:lnTo>
                  <a:lnTo>
                    <a:pt x="104" y="52"/>
                  </a:lnTo>
                  <a:lnTo>
                    <a:pt x="100" y="56"/>
                  </a:lnTo>
                  <a:lnTo>
                    <a:pt x="96" y="60"/>
                  </a:lnTo>
                  <a:lnTo>
                    <a:pt x="94" y="66"/>
                  </a:lnTo>
                  <a:lnTo>
                    <a:pt x="94" y="66"/>
                  </a:lnTo>
                  <a:lnTo>
                    <a:pt x="96" y="72"/>
                  </a:lnTo>
                  <a:lnTo>
                    <a:pt x="100" y="78"/>
                  </a:lnTo>
                  <a:lnTo>
                    <a:pt x="104" y="82"/>
                  </a:lnTo>
                  <a:lnTo>
                    <a:pt x="110" y="82"/>
                  </a:lnTo>
                  <a:lnTo>
                    <a:pt x="110" y="82"/>
                  </a:lnTo>
                  <a:close/>
                  <a:moveTo>
                    <a:pt x="76" y="72"/>
                  </a:moveTo>
                  <a:lnTo>
                    <a:pt x="76" y="72"/>
                  </a:lnTo>
                  <a:lnTo>
                    <a:pt x="82" y="70"/>
                  </a:lnTo>
                  <a:lnTo>
                    <a:pt x="86" y="68"/>
                  </a:lnTo>
                  <a:lnTo>
                    <a:pt x="90" y="62"/>
                  </a:lnTo>
                  <a:lnTo>
                    <a:pt x="92" y="56"/>
                  </a:lnTo>
                  <a:lnTo>
                    <a:pt x="92" y="56"/>
                  </a:lnTo>
                  <a:lnTo>
                    <a:pt x="90" y="50"/>
                  </a:lnTo>
                  <a:lnTo>
                    <a:pt x="86" y="46"/>
                  </a:lnTo>
                  <a:lnTo>
                    <a:pt x="82" y="42"/>
                  </a:lnTo>
                  <a:lnTo>
                    <a:pt x="76" y="42"/>
                  </a:lnTo>
                  <a:lnTo>
                    <a:pt x="76" y="42"/>
                  </a:lnTo>
                  <a:lnTo>
                    <a:pt x="70" y="42"/>
                  </a:lnTo>
                  <a:lnTo>
                    <a:pt x="66" y="46"/>
                  </a:lnTo>
                  <a:lnTo>
                    <a:pt x="62" y="50"/>
                  </a:lnTo>
                  <a:lnTo>
                    <a:pt x="60" y="56"/>
                  </a:lnTo>
                  <a:lnTo>
                    <a:pt x="60" y="56"/>
                  </a:lnTo>
                  <a:lnTo>
                    <a:pt x="62" y="62"/>
                  </a:lnTo>
                  <a:lnTo>
                    <a:pt x="66" y="68"/>
                  </a:lnTo>
                  <a:lnTo>
                    <a:pt x="70" y="70"/>
                  </a:lnTo>
                  <a:lnTo>
                    <a:pt x="76" y="72"/>
                  </a:lnTo>
                  <a:lnTo>
                    <a:pt x="76" y="72"/>
                  </a:lnTo>
                  <a:close/>
                  <a:moveTo>
                    <a:pt x="46" y="54"/>
                  </a:moveTo>
                  <a:lnTo>
                    <a:pt x="46" y="54"/>
                  </a:lnTo>
                  <a:lnTo>
                    <a:pt x="52" y="52"/>
                  </a:lnTo>
                  <a:lnTo>
                    <a:pt x="56" y="48"/>
                  </a:lnTo>
                  <a:lnTo>
                    <a:pt x="60" y="44"/>
                  </a:lnTo>
                  <a:lnTo>
                    <a:pt x="60" y="38"/>
                  </a:lnTo>
                  <a:lnTo>
                    <a:pt x="60" y="38"/>
                  </a:lnTo>
                  <a:lnTo>
                    <a:pt x="60" y="32"/>
                  </a:lnTo>
                  <a:lnTo>
                    <a:pt x="56" y="26"/>
                  </a:lnTo>
                  <a:lnTo>
                    <a:pt x="52" y="24"/>
                  </a:lnTo>
                  <a:lnTo>
                    <a:pt x="46" y="22"/>
                  </a:lnTo>
                  <a:lnTo>
                    <a:pt x="46" y="22"/>
                  </a:lnTo>
                  <a:lnTo>
                    <a:pt x="40" y="24"/>
                  </a:lnTo>
                  <a:lnTo>
                    <a:pt x="34" y="26"/>
                  </a:lnTo>
                  <a:lnTo>
                    <a:pt x="32" y="32"/>
                  </a:lnTo>
                  <a:lnTo>
                    <a:pt x="30" y="38"/>
                  </a:lnTo>
                  <a:lnTo>
                    <a:pt x="30" y="38"/>
                  </a:lnTo>
                  <a:lnTo>
                    <a:pt x="32" y="44"/>
                  </a:lnTo>
                  <a:lnTo>
                    <a:pt x="34" y="48"/>
                  </a:lnTo>
                  <a:lnTo>
                    <a:pt x="40" y="52"/>
                  </a:lnTo>
                  <a:lnTo>
                    <a:pt x="46" y="54"/>
                  </a:lnTo>
                  <a:lnTo>
                    <a:pt x="46" y="54"/>
                  </a:lnTo>
                  <a:close/>
                  <a:moveTo>
                    <a:pt x="16" y="32"/>
                  </a:moveTo>
                  <a:lnTo>
                    <a:pt x="16" y="32"/>
                  </a:lnTo>
                  <a:lnTo>
                    <a:pt x="22" y="30"/>
                  </a:lnTo>
                  <a:lnTo>
                    <a:pt x="28" y="26"/>
                  </a:lnTo>
                  <a:lnTo>
                    <a:pt x="30" y="22"/>
                  </a:lnTo>
                  <a:lnTo>
                    <a:pt x="32" y="16"/>
                  </a:lnTo>
                  <a:lnTo>
                    <a:pt x="32" y="16"/>
                  </a:lnTo>
                  <a:lnTo>
                    <a:pt x="30" y="10"/>
                  </a:lnTo>
                  <a:lnTo>
                    <a:pt x="28" y="4"/>
                  </a:lnTo>
                  <a:lnTo>
                    <a:pt x="22" y="2"/>
                  </a:lnTo>
                  <a:lnTo>
                    <a:pt x="16" y="0"/>
                  </a:lnTo>
                  <a:lnTo>
                    <a:pt x="16" y="0"/>
                  </a:lnTo>
                  <a:lnTo>
                    <a:pt x="10" y="2"/>
                  </a:lnTo>
                  <a:lnTo>
                    <a:pt x="6" y="4"/>
                  </a:lnTo>
                  <a:lnTo>
                    <a:pt x="2" y="10"/>
                  </a:lnTo>
                  <a:lnTo>
                    <a:pt x="0" y="16"/>
                  </a:lnTo>
                  <a:lnTo>
                    <a:pt x="0" y="16"/>
                  </a:lnTo>
                  <a:lnTo>
                    <a:pt x="2" y="22"/>
                  </a:lnTo>
                  <a:lnTo>
                    <a:pt x="6" y="26"/>
                  </a:lnTo>
                  <a:lnTo>
                    <a:pt x="10" y="30"/>
                  </a:lnTo>
                  <a:lnTo>
                    <a:pt x="16" y="32"/>
                  </a:ln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90">
              <a:extLst>
                <a:ext uri="{FF2B5EF4-FFF2-40B4-BE49-F238E27FC236}">
                  <a16:creationId xmlns:a16="http://schemas.microsoft.com/office/drawing/2014/main" id="{28656306-619A-48D5-986D-C5C931A7DA7F}"/>
                </a:ext>
              </a:extLst>
            </p:cNvPr>
            <p:cNvSpPr>
              <a:spLocks/>
            </p:cNvSpPr>
            <p:nvPr/>
          </p:nvSpPr>
          <p:spPr bwMode="auto">
            <a:xfrm>
              <a:off x="6135" y="929"/>
              <a:ext cx="20" cy="28"/>
            </a:xfrm>
            <a:custGeom>
              <a:avLst/>
              <a:gdLst>
                <a:gd name="T0" fmla="*/ 18 w 20"/>
                <a:gd name="T1" fmla="*/ 28 h 28"/>
                <a:gd name="T2" fmla="*/ 18 w 20"/>
                <a:gd name="T3" fmla="*/ 28 h 28"/>
                <a:gd name="T4" fmla="*/ 16 w 20"/>
                <a:gd name="T5" fmla="*/ 28 h 28"/>
                <a:gd name="T6" fmla="*/ 16 w 20"/>
                <a:gd name="T7" fmla="*/ 28 h 28"/>
                <a:gd name="T8" fmla="*/ 12 w 20"/>
                <a:gd name="T9" fmla="*/ 26 h 28"/>
                <a:gd name="T10" fmla="*/ 6 w 20"/>
                <a:gd name="T11" fmla="*/ 20 h 28"/>
                <a:gd name="T12" fmla="*/ 2 w 20"/>
                <a:gd name="T13" fmla="*/ 12 h 28"/>
                <a:gd name="T14" fmla="*/ 0 w 20"/>
                <a:gd name="T15" fmla="*/ 2 h 28"/>
                <a:gd name="T16" fmla="*/ 0 w 20"/>
                <a:gd name="T17" fmla="*/ 2 h 28"/>
                <a:gd name="T18" fmla="*/ 0 w 20"/>
                <a:gd name="T19" fmla="*/ 0 h 28"/>
                <a:gd name="T20" fmla="*/ 2 w 20"/>
                <a:gd name="T21" fmla="*/ 0 h 28"/>
                <a:gd name="T22" fmla="*/ 2 w 20"/>
                <a:gd name="T23" fmla="*/ 0 h 28"/>
                <a:gd name="T24" fmla="*/ 4 w 20"/>
                <a:gd name="T25" fmla="*/ 2 h 28"/>
                <a:gd name="T26" fmla="*/ 6 w 20"/>
                <a:gd name="T27" fmla="*/ 4 h 28"/>
                <a:gd name="T28" fmla="*/ 6 w 20"/>
                <a:gd name="T29" fmla="*/ 4 h 28"/>
                <a:gd name="T30" fmla="*/ 6 w 20"/>
                <a:gd name="T31" fmla="*/ 8 h 28"/>
                <a:gd name="T32" fmla="*/ 6 w 20"/>
                <a:gd name="T33" fmla="*/ 12 h 28"/>
                <a:gd name="T34" fmla="*/ 12 w 20"/>
                <a:gd name="T35" fmla="*/ 18 h 28"/>
                <a:gd name="T36" fmla="*/ 16 w 20"/>
                <a:gd name="T37" fmla="*/ 22 h 28"/>
                <a:gd name="T38" fmla="*/ 18 w 20"/>
                <a:gd name="T39" fmla="*/ 24 h 28"/>
                <a:gd name="T40" fmla="*/ 18 w 20"/>
                <a:gd name="T41" fmla="*/ 24 h 28"/>
                <a:gd name="T42" fmla="*/ 20 w 20"/>
                <a:gd name="T43" fmla="*/ 24 h 28"/>
                <a:gd name="T44" fmla="*/ 20 w 20"/>
                <a:gd name="T45" fmla="*/ 26 h 28"/>
                <a:gd name="T46" fmla="*/ 20 w 20"/>
                <a:gd name="T47" fmla="*/ 26 h 28"/>
                <a:gd name="T48" fmla="*/ 18 w 20"/>
                <a:gd name="T49" fmla="*/ 28 h 28"/>
                <a:gd name="T50" fmla="*/ 18 w 20"/>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 h="28">
                  <a:moveTo>
                    <a:pt x="18" y="28"/>
                  </a:moveTo>
                  <a:lnTo>
                    <a:pt x="18" y="28"/>
                  </a:lnTo>
                  <a:lnTo>
                    <a:pt x="16" y="28"/>
                  </a:lnTo>
                  <a:lnTo>
                    <a:pt x="16" y="28"/>
                  </a:lnTo>
                  <a:lnTo>
                    <a:pt x="12" y="26"/>
                  </a:lnTo>
                  <a:lnTo>
                    <a:pt x="6" y="20"/>
                  </a:lnTo>
                  <a:lnTo>
                    <a:pt x="2" y="12"/>
                  </a:lnTo>
                  <a:lnTo>
                    <a:pt x="0" y="2"/>
                  </a:lnTo>
                  <a:lnTo>
                    <a:pt x="0" y="2"/>
                  </a:lnTo>
                  <a:lnTo>
                    <a:pt x="0" y="0"/>
                  </a:lnTo>
                  <a:lnTo>
                    <a:pt x="2" y="0"/>
                  </a:lnTo>
                  <a:lnTo>
                    <a:pt x="2" y="0"/>
                  </a:lnTo>
                  <a:lnTo>
                    <a:pt x="4" y="2"/>
                  </a:lnTo>
                  <a:lnTo>
                    <a:pt x="6" y="4"/>
                  </a:lnTo>
                  <a:lnTo>
                    <a:pt x="6" y="4"/>
                  </a:lnTo>
                  <a:lnTo>
                    <a:pt x="6" y="8"/>
                  </a:lnTo>
                  <a:lnTo>
                    <a:pt x="6" y="12"/>
                  </a:lnTo>
                  <a:lnTo>
                    <a:pt x="12" y="18"/>
                  </a:lnTo>
                  <a:lnTo>
                    <a:pt x="16" y="22"/>
                  </a:lnTo>
                  <a:lnTo>
                    <a:pt x="18" y="24"/>
                  </a:lnTo>
                  <a:lnTo>
                    <a:pt x="18" y="24"/>
                  </a:lnTo>
                  <a:lnTo>
                    <a:pt x="20" y="24"/>
                  </a:lnTo>
                  <a:lnTo>
                    <a:pt x="20" y="26"/>
                  </a:lnTo>
                  <a:lnTo>
                    <a:pt x="20" y="26"/>
                  </a:lnTo>
                  <a:lnTo>
                    <a:pt x="18" y="28"/>
                  </a:lnTo>
                  <a:lnTo>
                    <a:pt x="18" y="28"/>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91">
              <a:extLst>
                <a:ext uri="{FF2B5EF4-FFF2-40B4-BE49-F238E27FC236}">
                  <a16:creationId xmlns:a16="http://schemas.microsoft.com/office/drawing/2014/main" id="{51C53B9A-0849-49BE-890E-ADB67E46CAE3}"/>
                </a:ext>
              </a:extLst>
            </p:cNvPr>
            <p:cNvSpPr>
              <a:spLocks noEditPoints="1"/>
            </p:cNvSpPr>
            <p:nvPr/>
          </p:nvSpPr>
          <p:spPr bwMode="auto">
            <a:xfrm>
              <a:off x="5873" y="661"/>
              <a:ext cx="422" cy="418"/>
            </a:xfrm>
            <a:custGeom>
              <a:avLst/>
              <a:gdLst>
                <a:gd name="T0" fmla="*/ 12 w 422"/>
                <a:gd name="T1" fmla="*/ 390 h 418"/>
                <a:gd name="T2" fmla="*/ 6 w 422"/>
                <a:gd name="T3" fmla="*/ 360 h 418"/>
                <a:gd name="T4" fmla="*/ 0 w 422"/>
                <a:gd name="T5" fmla="*/ 280 h 418"/>
                <a:gd name="T6" fmla="*/ 2 w 422"/>
                <a:gd name="T7" fmla="*/ 228 h 418"/>
                <a:gd name="T8" fmla="*/ 14 w 422"/>
                <a:gd name="T9" fmla="*/ 174 h 418"/>
                <a:gd name="T10" fmla="*/ 36 w 422"/>
                <a:gd name="T11" fmla="*/ 120 h 418"/>
                <a:gd name="T12" fmla="*/ 70 w 422"/>
                <a:gd name="T13" fmla="*/ 68 h 418"/>
                <a:gd name="T14" fmla="*/ 58 w 422"/>
                <a:gd name="T15" fmla="*/ 92 h 418"/>
                <a:gd name="T16" fmla="*/ 38 w 422"/>
                <a:gd name="T17" fmla="*/ 144 h 418"/>
                <a:gd name="T18" fmla="*/ 24 w 422"/>
                <a:gd name="T19" fmla="*/ 198 h 418"/>
                <a:gd name="T20" fmla="*/ 14 w 422"/>
                <a:gd name="T21" fmla="*/ 276 h 418"/>
                <a:gd name="T22" fmla="*/ 12 w 422"/>
                <a:gd name="T23" fmla="*/ 358 h 418"/>
                <a:gd name="T24" fmla="*/ 12 w 422"/>
                <a:gd name="T25" fmla="*/ 390 h 418"/>
                <a:gd name="T26" fmla="*/ 368 w 422"/>
                <a:gd name="T27" fmla="*/ 128 h 418"/>
                <a:gd name="T28" fmla="*/ 338 w 422"/>
                <a:gd name="T29" fmla="*/ 72 h 418"/>
                <a:gd name="T30" fmla="*/ 304 w 422"/>
                <a:gd name="T31" fmla="*/ 34 h 418"/>
                <a:gd name="T32" fmla="*/ 268 w 422"/>
                <a:gd name="T33" fmla="*/ 12 h 418"/>
                <a:gd name="T34" fmla="*/ 232 w 422"/>
                <a:gd name="T35" fmla="*/ 2 h 418"/>
                <a:gd name="T36" fmla="*/ 196 w 422"/>
                <a:gd name="T37" fmla="*/ 2 h 418"/>
                <a:gd name="T38" fmla="*/ 162 w 422"/>
                <a:gd name="T39" fmla="*/ 10 h 418"/>
                <a:gd name="T40" fmla="*/ 100 w 422"/>
                <a:gd name="T41" fmla="*/ 38 h 418"/>
                <a:gd name="T42" fmla="*/ 132 w 422"/>
                <a:gd name="T43" fmla="*/ 26 h 418"/>
                <a:gd name="T44" fmla="*/ 192 w 422"/>
                <a:gd name="T45" fmla="*/ 18 h 418"/>
                <a:gd name="T46" fmla="*/ 242 w 422"/>
                <a:gd name="T47" fmla="*/ 26 h 418"/>
                <a:gd name="T48" fmla="*/ 284 w 422"/>
                <a:gd name="T49" fmla="*/ 44 h 418"/>
                <a:gd name="T50" fmla="*/ 318 w 422"/>
                <a:gd name="T51" fmla="*/ 68 h 418"/>
                <a:gd name="T52" fmla="*/ 352 w 422"/>
                <a:gd name="T53" fmla="*/ 104 h 418"/>
                <a:gd name="T54" fmla="*/ 368 w 422"/>
                <a:gd name="T55" fmla="*/ 128 h 418"/>
                <a:gd name="T56" fmla="*/ 318 w 422"/>
                <a:gd name="T57" fmla="*/ 94 h 418"/>
                <a:gd name="T58" fmla="*/ 300 w 422"/>
                <a:gd name="T59" fmla="*/ 82 h 418"/>
                <a:gd name="T60" fmla="*/ 254 w 422"/>
                <a:gd name="T61" fmla="*/ 60 h 418"/>
                <a:gd name="T62" fmla="*/ 192 w 422"/>
                <a:gd name="T63" fmla="*/ 40 h 418"/>
                <a:gd name="T64" fmla="*/ 156 w 422"/>
                <a:gd name="T65" fmla="*/ 36 h 418"/>
                <a:gd name="T66" fmla="*/ 120 w 422"/>
                <a:gd name="T67" fmla="*/ 40 h 418"/>
                <a:gd name="T68" fmla="*/ 132 w 422"/>
                <a:gd name="T69" fmla="*/ 46 h 418"/>
                <a:gd name="T70" fmla="*/ 172 w 422"/>
                <a:gd name="T71" fmla="*/ 62 h 418"/>
                <a:gd name="T72" fmla="*/ 238 w 422"/>
                <a:gd name="T73" fmla="*/ 80 h 418"/>
                <a:gd name="T74" fmla="*/ 318 w 422"/>
                <a:gd name="T75" fmla="*/ 94 h 418"/>
                <a:gd name="T76" fmla="*/ 340 w 422"/>
                <a:gd name="T77" fmla="*/ 102 h 418"/>
                <a:gd name="T78" fmla="*/ 314 w 422"/>
                <a:gd name="T79" fmla="*/ 102 h 418"/>
                <a:gd name="T80" fmla="*/ 252 w 422"/>
                <a:gd name="T81" fmla="*/ 98 h 418"/>
                <a:gd name="T82" fmla="*/ 176 w 422"/>
                <a:gd name="T83" fmla="*/ 82 h 418"/>
                <a:gd name="T84" fmla="*/ 140 w 422"/>
                <a:gd name="T85" fmla="*/ 68 h 418"/>
                <a:gd name="T86" fmla="*/ 108 w 422"/>
                <a:gd name="T87" fmla="*/ 46 h 418"/>
                <a:gd name="T88" fmla="*/ 132 w 422"/>
                <a:gd name="T89" fmla="*/ 68 h 418"/>
                <a:gd name="T90" fmla="*/ 180 w 422"/>
                <a:gd name="T91" fmla="*/ 100 h 418"/>
                <a:gd name="T92" fmla="*/ 222 w 422"/>
                <a:gd name="T93" fmla="*/ 118 h 418"/>
                <a:gd name="T94" fmla="*/ 258 w 422"/>
                <a:gd name="T95" fmla="*/ 124 h 418"/>
                <a:gd name="T96" fmla="*/ 290 w 422"/>
                <a:gd name="T97" fmla="*/ 122 h 418"/>
                <a:gd name="T98" fmla="*/ 322 w 422"/>
                <a:gd name="T99" fmla="*/ 112 h 418"/>
                <a:gd name="T100" fmla="*/ 340 w 422"/>
                <a:gd name="T101" fmla="*/ 102 h 418"/>
                <a:gd name="T102" fmla="*/ 392 w 422"/>
                <a:gd name="T103" fmla="*/ 214 h 418"/>
                <a:gd name="T104" fmla="*/ 402 w 422"/>
                <a:gd name="T105" fmla="*/ 254 h 418"/>
                <a:gd name="T106" fmla="*/ 410 w 422"/>
                <a:gd name="T107" fmla="*/ 326 h 418"/>
                <a:gd name="T108" fmla="*/ 408 w 422"/>
                <a:gd name="T109" fmla="*/ 382 h 418"/>
                <a:gd name="T110" fmla="*/ 404 w 422"/>
                <a:gd name="T111" fmla="*/ 418 h 418"/>
                <a:gd name="T112" fmla="*/ 410 w 422"/>
                <a:gd name="T113" fmla="*/ 402 h 418"/>
                <a:gd name="T114" fmla="*/ 420 w 422"/>
                <a:gd name="T115" fmla="*/ 360 h 418"/>
                <a:gd name="T116" fmla="*/ 422 w 422"/>
                <a:gd name="T117" fmla="*/ 314 h 418"/>
                <a:gd name="T118" fmla="*/ 416 w 422"/>
                <a:gd name="T119" fmla="*/ 276 h 418"/>
                <a:gd name="T120" fmla="*/ 402 w 422"/>
                <a:gd name="T121" fmla="*/ 236 h 418"/>
                <a:gd name="T122" fmla="*/ 392 w 422"/>
                <a:gd name="T123" fmla="*/ 21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2" h="418">
                  <a:moveTo>
                    <a:pt x="12" y="390"/>
                  </a:moveTo>
                  <a:lnTo>
                    <a:pt x="12" y="390"/>
                  </a:lnTo>
                  <a:lnTo>
                    <a:pt x="10" y="382"/>
                  </a:lnTo>
                  <a:lnTo>
                    <a:pt x="6" y="360"/>
                  </a:lnTo>
                  <a:lnTo>
                    <a:pt x="2" y="324"/>
                  </a:lnTo>
                  <a:lnTo>
                    <a:pt x="0" y="280"/>
                  </a:lnTo>
                  <a:lnTo>
                    <a:pt x="0" y="254"/>
                  </a:lnTo>
                  <a:lnTo>
                    <a:pt x="2" y="228"/>
                  </a:lnTo>
                  <a:lnTo>
                    <a:pt x="8" y="202"/>
                  </a:lnTo>
                  <a:lnTo>
                    <a:pt x="14" y="174"/>
                  </a:lnTo>
                  <a:lnTo>
                    <a:pt x="24" y="146"/>
                  </a:lnTo>
                  <a:lnTo>
                    <a:pt x="36" y="120"/>
                  </a:lnTo>
                  <a:lnTo>
                    <a:pt x="50" y="94"/>
                  </a:lnTo>
                  <a:lnTo>
                    <a:pt x="70" y="68"/>
                  </a:lnTo>
                  <a:lnTo>
                    <a:pt x="70" y="68"/>
                  </a:lnTo>
                  <a:lnTo>
                    <a:pt x="58" y="92"/>
                  </a:lnTo>
                  <a:lnTo>
                    <a:pt x="46" y="118"/>
                  </a:lnTo>
                  <a:lnTo>
                    <a:pt x="38" y="144"/>
                  </a:lnTo>
                  <a:lnTo>
                    <a:pt x="30" y="172"/>
                  </a:lnTo>
                  <a:lnTo>
                    <a:pt x="24" y="198"/>
                  </a:lnTo>
                  <a:lnTo>
                    <a:pt x="20" y="226"/>
                  </a:lnTo>
                  <a:lnTo>
                    <a:pt x="14" y="276"/>
                  </a:lnTo>
                  <a:lnTo>
                    <a:pt x="12" y="322"/>
                  </a:lnTo>
                  <a:lnTo>
                    <a:pt x="12" y="358"/>
                  </a:lnTo>
                  <a:lnTo>
                    <a:pt x="12" y="390"/>
                  </a:lnTo>
                  <a:lnTo>
                    <a:pt x="12" y="390"/>
                  </a:lnTo>
                  <a:close/>
                  <a:moveTo>
                    <a:pt x="368" y="128"/>
                  </a:moveTo>
                  <a:lnTo>
                    <a:pt x="368" y="128"/>
                  </a:lnTo>
                  <a:lnTo>
                    <a:pt x="354" y="98"/>
                  </a:lnTo>
                  <a:lnTo>
                    <a:pt x="338" y="72"/>
                  </a:lnTo>
                  <a:lnTo>
                    <a:pt x="320" y="52"/>
                  </a:lnTo>
                  <a:lnTo>
                    <a:pt x="304" y="34"/>
                  </a:lnTo>
                  <a:lnTo>
                    <a:pt x="286" y="22"/>
                  </a:lnTo>
                  <a:lnTo>
                    <a:pt x="268" y="12"/>
                  </a:lnTo>
                  <a:lnTo>
                    <a:pt x="250" y="6"/>
                  </a:lnTo>
                  <a:lnTo>
                    <a:pt x="232" y="2"/>
                  </a:lnTo>
                  <a:lnTo>
                    <a:pt x="214" y="0"/>
                  </a:lnTo>
                  <a:lnTo>
                    <a:pt x="196" y="2"/>
                  </a:lnTo>
                  <a:lnTo>
                    <a:pt x="180" y="4"/>
                  </a:lnTo>
                  <a:lnTo>
                    <a:pt x="162" y="10"/>
                  </a:lnTo>
                  <a:lnTo>
                    <a:pt x="130" y="22"/>
                  </a:lnTo>
                  <a:lnTo>
                    <a:pt x="100" y="38"/>
                  </a:lnTo>
                  <a:lnTo>
                    <a:pt x="100" y="38"/>
                  </a:lnTo>
                  <a:lnTo>
                    <a:pt x="132" y="26"/>
                  </a:lnTo>
                  <a:lnTo>
                    <a:pt x="162" y="20"/>
                  </a:lnTo>
                  <a:lnTo>
                    <a:pt x="192" y="18"/>
                  </a:lnTo>
                  <a:lnTo>
                    <a:pt x="218" y="22"/>
                  </a:lnTo>
                  <a:lnTo>
                    <a:pt x="242" y="26"/>
                  </a:lnTo>
                  <a:lnTo>
                    <a:pt x="264" y="34"/>
                  </a:lnTo>
                  <a:lnTo>
                    <a:pt x="284" y="44"/>
                  </a:lnTo>
                  <a:lnTo>
                    <a:pt x="302" y="56"/>
                  </a:lnTo>
                  <a:lnTo>
                    <a:pt x="318" y="68"/>
                  </a:lnTo>
                  <a:lnTo>
                    <a:pt x="330" y="80"/>
                  </a:lnTo>
                  <a:lnTo>
                    <a:pt x="352" y="104"/>
                  </a:lnTo>
                  <a:lnTo>
                    <a:pt x="364" y="122"/>
                  </a:lnTo>
                  <a:lnTo>
                    <a:pt x="368" y="128"/>
                  </a:lnTo>
                  <a:lnTo>
                    <a:pt x="368" y="128"/>
                  </a:lnTo>
                  <a:close/>
                  <a:moveTo>
                    <a:pt x="318" y="94"/>
                  </a:moveTo>
                  <a:lnTo>
                    <a:pt x="318" y="94"/>
                  </a:lnTo>
                  <a:lnTo>
                    <a:pt x="300" y="82"/>
                  </a:lnTo>
                  <a:lnTo>
                    <a:pt x="280" y="72"/>
                  </a:lnTo>
                  <a:lnTo>
                    <a:pt x="254" y="60"/>
                  </a:lnTo>
                  <a:lnTo>
                    <a:pt x="224" y="48"/>
                  </a:lnTo>
                  <a:lnTo>
                    <a:pt x="192" y="40"/>
                  </a:lnTo>
                  <a:lnTo>
                    <a:pt x="174" y="38"/>
                  </a:lnTo>
                  <a:lnTo>
                    <a:pt x="156" y="36"/>
                  </a:lnTo>
                  <a:lnTo>
                    <a:pt x="138" y="38"/>
                  </a:lnTo>
                  <a:lnTo>
                    <a:pt x="120" y="40"/>
                  </a:lnTo>
                  <a:lnTo>
                    <a:pt x="120" y="40"/>
                  </a:lnTo>
                  <a:lnTo>
                    <a:pt x="132" y="46"/>
                  </a:lnTo>
                  <a:lnTo>
                    <a:pt x="144" y="52"/>
                  </a:lnTo>
                  <a:lnTo>
                    <a:pt x="172" y="62"/>
                  </a:lnTo>
                  <a:lnTo>
                    <a:pt x="204" y="72"/>
                  </a:lnTo>
                  <a:lnTo>
                    <a:pt x="238" y="80"/>
                  </a:lnTo>
                  <a:lnTo>
                    <a:pt x="294" y="90"/>
                  </a:lnTo>
                  <a:lnTo>
                    <a:pt x="318" y="94"/>
                  </a:lnTo>
                  <a:lnTo>
                    <a:pt x="318" y="94"/>
                  </a:lnTo>
                  <a:close/>
                  <a:moveTo>
                    <a:pt x="340" y="102"/>
                  </a:moveTo>
                  <a:lnTo>
                    <a:pt x="340" y="102"/>
                  </a:lnTo>
                  <a:lnTo>
                    <a:pt x="314" y="102"/>
                  </a:lnTo>
                  <a:lnTo>
                    <a:pt x="286" y="102"/>
                  </a:lnTo>
                  <a:lnTo>
                    <a:pt x="252" y="98"/>
                  </a:lnTo>
                  <a:lnTo>
                    <a:pt x="214" y="92"/>
                  </a:lnTo>
                  <a:lnTo>
                    <a:pt x="176" y="82"/>
                  </a:lnTo>
                  <a:lnTo>
                    <a:pt x="158" y="76"/>
                  </a:lnTo>
                  <a:lnTo>
                    <a:pt x="140" y="68"/>
                  </a:lnTo>
                  <a:lnTo>
                    <a:pt x="122" y="58"/>
                  </a:lnTo>
                  <a:lnTo>
                    <a:pt x="108" y="46"/>
                  </a:lnTo>
                  <a:lnTo>
                    <a:pt x="108" y="46"/>
                  </a:lnTo>
                  <a:lnTo>
                    <a:pt x="132" y="68"/>
                  </a:lnTo>
                  <a:lnTo>
                    <a:pt x="156" y="86"/>
                  </a:lnTo>
                  <a:lnTo>
                    <a:pt x="180" y="100"/>
                  </a:lnTo>
                  <a:lnTo>
                    <a:pt x="202" y="112"/>
                  </a:lnTo>
                  <a:lnTo>
                    <a:pt x="222" y="118"/>
                  </a:lnTo>
                  <a:lnTo>
                    <a:pt x="240" y="122"/>
                  </a:lnTo>
                  <a:lnTo>
                    <a:pt x="258" y="124"/>
                  </a:lnTo>
                  <a:lnTo>
                    <a:pt x="274" y="124"/>
                  </a:lnTo>
                  <a:lnTo>
                    <a:pt x="290" y="122"/>
                  </a:lnTo>
                  <a:lnTo>
                    <a:pt x="302" y="120"/>
                  </a:lnTo>
                  <a:lnTo>
                    <a:pt x="322" y="112"/>
                  </a:lnTo>
                  <a:lnTo>
                    <a:pt x="336" y="106"/>
                  </a:lnTo>
                  <a:lnTo>
                    <a:pt x="340" y="102"/>
                  </a:lnTo>
                  <a:lnTo>
                    <a:pt x="340" y="102"/>
                  </a:lnTo>
                  <a:close/>
                  <a:moveTo>
                    <a:pt x="392" y="214"/>
                  </a:moveTo>
                  <a:lnTo>
                    <a:pt x="392" y="214"/>
                  </a:lnTo>
                  <a:lnTo>
                    <a:pt x="402" y="254"/>
                  </a:lnTo>
                  <a:lnTo>
                    <a:pt x="408" y="292"/>
                  </a:lnTo>
                  <a:lnTo>
                    <a:pt x="410" y="326"/>
                  </a:lnTo>
                  <a:lnTo>
                    <a:pt x="410" y="356"/>
                  </a:lnTo>
                  <a:lnTo>
                    <a:pt x="408" y="382"/>
                  </a:lnTo>
                  <a:lnTo>
                    <a:pt x="406" y="402"/>
                  </a:lnTo>
                  <a:lnTo>
                    <a:pt x="404" y="418"/>
                  </a:lnTo>
                  <a:lnTo>
                    <a:pt x="404" y="418"/>
                  </a:lnTo>
                  <a:lnTo>
                    <a:pt x="410" y="402"/>
                  </a:lnTo>
                  <a:lnTo>
                    <a:pt x="416" y="384"/>
                  </a:lnTo>
                  <a:lnTo>
                    <a:pt x="420" y="360"/>
                  </a:lnTo>
                  <a:lnTo>
                    <a:pt x="422" y="330"/>
                  </a:lnTo>
                  <a:lnTo>
                    <a:pt x="422" y="314"/>
                  </a:lnTo>
                  <a:lnTo>
                    <a:pt x="420" y="296"/>
                  </a:lnTo>
                  <a:lnTo>
                    <a:pt x="416" y="276"/>
                  </a:lnTo>
                  <a:lnTo>
                    <a:pt x="410" y="256"/>
                  </a:lnTo>
                  <a:lnTo>
                    <a:pt x="402" y="236"/>
                  </a:lnTo>
                  <a:lnTo>
                    <a:pt x="392" y="214"/>
                  </a:lnTo>
                  <a:lnTo>
                    <a:pt x="392" y="21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8632DF3F-36C2-4FBE-B1E4-853AFEC3B3D6}"/>
              </a:ext>
            </a:extLst>
          </p:cNvPr>
          <p:cNvSpPr/>
          <p:nvPr/>
        </p:nvSpPr>
        <p:spPr>
          <a:xfrm>
            <a:off x="0" y="0"/>
            <a:ext cx="570453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319881F7-D24B-4E4E-ABC6-08EA64F90EA4}"/>
              </a:ext>
            </a:extLst>
          </p:cNvPr>
          <p:cNvPicPr>
            <a:picLocks noChangeAspect="1"/>
          </p:cNvPicPr>
          <p:nvPr/>
        </p:nvPicPr>
        <p:blipFill rotWithShape="1">
          <a:blip r:embed="rId3">
            <a:extLst>
              <a:ext uri="{28A0092B-C50C-407E-A947-70E740481C1C}">
                <a14:useLocalDpi xmlns:a14="http://schemas.microsoft.com/office/drawing/2010/main" val="0"/>
              </a:ext>
            </a:extLst>
          </a:blip>
          <a:srcRect b="12966"/>
          <a:stretch/>
        </p:blipFill>
        <p:spPr>
          <a:xfrm>
            <a:off x="232909" y="4050348"/>
            <a:ext cx="5627271" cy="2671127"/>
          </a:xfrm>
          <a:prstGeom prst="rect">
            <a:avLst/>
          </a:prstGeom>
        </p:spPr>
      </p:pic>
    </p:spTree>
    <p:extLst>
      <p:ext uri="{BB962C8B-B14F-4D97-AF65-F5344CB8AC3E}">
        <p14:creationId xmlns:p14="http://schemas.microsoft.com/office/powerpoint/2010/main" val="1234808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Content Placeholder 6">
            <a:extLst>
              <a:ext uri="{FF2B5EF4-FFF2-40B4-BE49-F238E27FC236}">
                <a16:creationId xmlns:a16="http://schemas.microsoft.com/office/drawing/2014/main" id="{57B5BF0E-219B-4C3E-8BF2-DE3EFFE6346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b="-1"/>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5ADD3774-78DB-4B95-BC29-2A4EA82C8D48}"/>
              </a:ext>
            </a:extLst>
          </p:cNvPr>
          <p:cNvSpPr>
            <a:spLocks noGrp="1"/>
          </p:cNvSpPr>
          <p:nvPr>
            <p:ph type="title"/>
          </p:nvPr>
        </p:nvSpPr>
        <p:spPr>
          <a:xfrm>
            <a:off x="701089" y="2773168"/>
            <a:ext cx="4803636" cy="1311664"/>
          </a:xfrm>
        </p:spPr>
        <p:txBody>
          <a:bodyPr>
            <a:normAutofit/>
          </a:bodyPr>
          <a:lstStyle/>
          <a:p>
            <a:pPr algn="ctr"/>
            <a:r>
              <a:rPr lang="en-US" sz="5400" dirty="0">
                <a:solidFill>
                  <a:srgbClr val="000000"/>
                </a:solidFill>
              </a:rPr>
              <a:t>Marissa</a:t>
            </a:r>
          </a:p>
        </p:txBody>
      </p:sp>
      <p:sp>
        <p:nvSpPr>
          <p:cNvPr id="4" name="Slide Number Placeholder 3">
            <a:extLst>
              <a:ext uri="{FF2B5EF4-FFF2-40B4-BE49-F238E27FC236}">
                <a16:creationId xmlns:a16="http://schemas.microsoft.com/office/drawing/2014/main" id="{6924E23C-B97B-47DA-99F0-6903C9A3CB92}"/>
              </a:ext>
            </a:extLst>
          </p:cNvPr>
          <p:cNvSpPr>
            <a:spLocks noGrp="1"/>
          </p:cNvSpPr>
          <p:nvPr>
            <p:ph type="sldNum" sz="quarter" idx="12"/>
          </p:nvPr>
        </p:nvSpPr>
        <p:spPr>
          <a:xfrm>
            <a:off x="10825930" y="6223702"/>
            <a:ext cx="570728" cy="314067"/>
          </a:xfrm>
        </p:spPr>
        <p:txBody>
          <a:bodyPr>
            <a:normAutofit/>
          </a:bodyPr>
          <a:lstStyle/>
          <a:p>
            <a:pPr>
              <a:spcAft>
                <a:spcPts val="600"/>
              </a:spcAft>
            </a:pPr>
            <a:fld id="{DC71AD46-028B-42E9-AB59-3AEBC8FC7C90}" type="slidenum">
              <a:rPr lang="en-US" sz="1100">
                <a:solidFill>
                  <a:srgbClr val="FFFFFF"/>
                </a:solidFill>
              </a:rPr>
              <a:pPr>
                <a:spcAft>
                  <a:spcPts val="600"/>
                </a:spcAft>
              </a:pPr>
              <a:t>30</a:t>
            </a:fld>
            <a:endParaRPr lang="en-US" sz="1100">
              <a:solidFill>
                <a:srgbClr val="FFFFFF"/>
              </a:solidFill>
            </a:endParaRPr>
          </a:p>
        </p:txBody>
      </p:sp>
    </p:spTree>
    <p:extLst>
      <p:ext uri="{BB962C8B-B14F-4D97-AF65-F5344CB8AC3E}">
        <p14:creationId xmlns:p14="http://schemas.microsoft.com/office/powerpoint/2010/main" val="4175427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3" name="Rectangle 22">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 name="Rectangle 25">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B148C6-41D9-4DE4-A990-83674C403EEB}"/>
              </a:ext>
            </a:extLst>
          </p:cNvPr>
          <p:cNvSpPr>
            <a:spLocks noGrp="1"/>
          </p:cNvSpPr>
          <p:nvPr>
            <p:ph type="title"/>
          </p:nvPr>
        </p:nvSpPr>
        <p:spPr>
          <a:xfrm>
            <a:off x="1153618" y="1239927"/>
            <a:ext cx="4008586" cy="4680583"/>
          </a:xfrm>
        </p:spPr>
        <p:txBody>
          <a:bodyPr anchor="ctr">
            <a:normAutofit/>
          </a:bodyPr>
          <a:lstStyle/>
          <a:p>
            <a:r>
              <a:rPr lang="en-US" sz="5200"/>
              <a:t>Let’s learn about Marissa…</a:t>
            </a:r>
          </a:p>
        </p:txBody>
      </p:sp>
      <p:sp>
        <p:nvSpPr>
          <p:cNvPr id="3" name="Content Placeholder 2">
            <a:extLst>
              <a:ext uri="{FF2B5EF4-FFF2-40B4-BE49-F238E27FC236}">
                <a16:creationId xmlns:a16="http://schemas.microsoft.com/office/drawing/2014/main" id="{F34A1091-1BDA-4C94-95D2-6F647148DB52}"/>
              </a:ext>
            </a:extLst>
          </p:cNvPr>
          <p:cNvSpPr>
            <a:spLocks noGrp="1"/>
          </p:cNvSpPr>
          <p:nvPr>
            <p:ph idx="1"/>
          </p:nvPr>
        </p:nvSpPr>
        <p:spPr>
          <a:xfrm>
            <a:off x="4834759" y="505863"/>
            <a:ext cx="6777713" cy="5836427"/>
          </a:xfrm>
        </p:spPr>
        <p:txBody>
          <a:bodyPr anchor="ctr">
            <a:noAutofit/>
          </a:bodyPr>
          <a:lstStyle/>
          <a:p>
            <a:pPr>
              <a:lnSpc>
                <a:spcPct val="104000"/>
              </a:lnSpc>
            </a:pPr>
            <a:r>
              <a:rPr lang="en-US" sz="2000" dirty="0"/>
              <a:t>She is interested in </a:t>
            </a:r>
            <a:r>
              <a:rPr lang="en-US" sz="2000" b="1" dirty="0"/>
              <a:t>certified nursing assistant </a:t>
            </a:r>
            <a:r>
              <a:rPr lang="en-US" sz="2000" dirty="0"/>
              <a:t>(CNA) training.</a:t>
            </a:r>
          </a:p>
          <a:p>
            <a:pPr>
              <a:lnSpc>
                <a:spcPct val="104000"/>
              </a:lnSpc>
            </a:pPr>
            <a:r>
              <a:rPr lang="en-US" sz="2000" dirty="0"/>
              <a:t>She has a diagnosis of </a:t>
            </a:r>
            <a:r>
              <a:rPr lang="en-US" sz="2000" b="1" dirty="0">
                <a:solidFill>
                  <a:schemeClr val="accent6"/>
                </a:solidFill>
              </a:rPr>
              <a:t>Generalized Anxiety Disorder (GAD), Depression, and Post Traumatic Stress Disorder (PTSD).</a:t>
            </a:r>
          </a:p>
          <a:p>
            <a:pPr>
              <a:lnSpc>
                <a:spcPct val="104000"/>
              </a:lnSpc>
            </a:pPr>
            <a:r>
              <a:rPr lang="en-US" sz="2000" dirty="0"/>
              <a:t>She has a </a:t>
            </a:r>
            <a:r>
              <a:rPr lang="en-US" sz="2000" b="1" dirty="0">
                <a:solidFill>
                  <a:schemeClr val="accent6"/>
                </a:solidFill>
              </a:rPr>
              <a:t>service dog </a:t>
            </a:r>
            <a:r>
              <a:rPr lang="en-US" sz="2000" dirty="0"/>
              <a:t>as PTSD support.</a:t>
            </a:r>
          </a:p>
          <a:p>
            <a:pPr lvl="1">
              <a:lnSpc>
                <a:spcPct val="104000"/>
              </a:lnSpc>
            </a:pPr>
            <a:r>
              <a:rPr lang="en-US" sz="2000" b="1" dirty="0">
                <a:solidFill>
                  <a:schemeClr val="accent3"/>
                </a:solidFill>
              </a:rPr>
              <a:t>Triggers:</a:t>
            </a:r>
          </a:p>
          <a:p>
            <a:pPr lvl="2">
              <a:lnSpc>
                <a:spcPct val="104000"/>
              </a:lnSpc>
            </a:pPr>
            <a:r>
              <a:rPr lang="en-US" dirty="0"/>
              <a:t>People getting into her personal space.  (Note: Service animal steps in-between her and person too close to her.)</a:t>
            </a:r>
          </a:p>
          <a:p>
            <a:pPr lvl="2">
              <a:lnSpc>
                <a:spcPct val="104000"/>
              </a:lnSpc>
            </a:pPr>
            <a:r>
              <a:rPr lang="en-US" dirty="0"/>
              <a:t>Loud noises (i.e., fire alarms, class bells, etc.)</a:t>
            </a:r>
          </a:p>
          <a:p>
            <a:pPr>
              <a:lnSpc>
                <a:spcPct val="104000"/>
              </a:lnSpc>
            </a:pPr>
            <a:r>
              <a:rPr lang="en-US" sz="2000" dirty="0"/>
              <a:t>She has difficulty getting to sleep initially at night.</a:t>
            </a:r>
          </a:p>
          <a:p>
            <a:pPr>
              <a:lnSpc>
                <a:spcPct val="104000"/>
              </a:lnSpc>
            </a:pPr>
            <a:r>
              <a:rPr lang="en-US" sz="2000" dirty="0"/>
              <a:t>She is easily overwhelmed.</a:t>
            </a:r>
          </a:p>
          <a:p>
            <a:pPr>
              <a:lnSpc>
                <a:spcPct val="104000"/>
              </a:lnSpc>
            </a:pPr>
            <a:r>
              <a:rPr lang="en-US" sz="2000" dirty="0"/>
              <a:t>She struggles to get started on assignments and required activities.</a:t>
            </a:r>
          </a:p>
        </p:txBody>
      </p:sp>
      <p:sp>
        <p:nvSpPr>
          <p:cNvPr id="4" name="Slide Number Placeholder 3">
            <a:extLst>
              <a:ext uri="{FF2B5EF4-FFF2-40B4-BE49-F238E27FC236}">
                <a16:creationId xmlns:a16="http://schemas.microsoft.com/office/drawing/2014/main" id="{A0A31701-E092-49B8-B539-3A45EE1C620D}"/>
              </a:ext>
            </a:extLst>
          </p:cNvPr>
          <p:cNvSpPr>
            <a:spLocks noGrp="1"/>
          </p:cNvSpPr>
          <p:nvPr>
            <p:ph type="sldNum" sz="quarter" idx="12"/>
          </p:nvPr>
        </p:nvSpPr>
        <p:spPr>
          <a:xfrm>
            <a:off x="8610600" y="6492240"/>
            <a:ext cx="1871749" cy="365125"/>
          </a:xfrm>
        </p:spPr>
        <p:txBody>
          <a:bodyPr>
            <a:normAutofit/>
          </a:bodyPr>
          <a:lstStyle/>
          <a:p>
            <a:pPr>
              <a:spcAft>
                <a:spcPts val="600"/>
              </a:spcAft>
            </a:pPr>
            <a:fld id="{DC71AD46-028B-42E9-AB59-3AEBC8FC7C90}" type="slidenum">
              <a:rPr lang="en-US" smtClean="0"/>
              <a:pPr>
                <a:spcAft>
                  <a:spcPts val="600"/>
                </a:spcAft>
              </a:pPr>
              <a:t>31</a:t>
            </a:fld>
            <a:endParaRPr lang="en-US"/>
          </a:p>
        </p:txBody>
      </p:sp>
    </p:spTree>
    <p:extLst>
      <p:ext uri="{BB962C8B-B14F-4D97-AF65-F5344CB8AC3E}">
        <p14:creationId xmlns:p14="http://schemas.microsoft.com/office/powerpoint/2010/main" val="2578901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31">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AF347-0442-4908-9EA5-62D0EBB76C77}"/>
              </a:ext>
            </a:extLst>
          </p:cNvPr>
          <p:cNvSpPr>
            <a:spLocks noGrp="1"/>
          </p:cNvSpPr>
          <p:nvPr>
            <p:ph type="title"/>
          </p:nvPr>
        </p:nvSpPr>
        <p:spPr>
          <a:xfrm>
            <a:off x="645065" y="1463040"/>
            <a:ext cx="3796306" cy="2690949"/>
          </a:xfrm>
        </p:spPr>
        <p:txBody>
          <a:bodyPr anchor="t">
            <a:normAutofit/>
          </a:bodyPr>
          <a:lstStyle/>
          <a:p>
            <a:r>
              <a:rPr lang="en-US" sz="4100" dirty="0"/>
              <a:t>Let’s Walk Through the Interactive RA Process:</a:t>
            </a:r>
          </a:p>
        </p:txBody>
      </p:sp>
      <p:grpSp>
        <p:nvGrpSpPr>
          <p:cNvPr id="43" name="Group 33">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35" name="Rectangle 3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35">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5" name="Rectangle 3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7BDAD6-1BBA-453A-890C-C9092DB162B2}"/>
              </a:ext>
            </a:extLst>
          </p:cNvPr>
          <p:cNvSpPr>
            <a:spLocks noGrp="1"/>
          </p:cNvSpPr>
          <p:nvPr>
            <p:ph idx="1"/>
          </p:nvPr>
        </p:nvSpPr>
        <p:spPr>
          <a:xfrm>
            <a:off x="5656218" y="893379"/>
            <a:ext cx="5542387" cy="5129049"/>
          </a:xfrm>
        </p:spPr>
        <p:txBody>
          <a:bodyPr anchor="t">
            <a:normAutofit lnSpcReduction="10000"/>
          </a:bodyPr>
          <a:lstStyle/>
          <a:p>
            <a:pPr>
              <a:lnSpc>
                <a:spcPct val="124000"/>
              </a:lnSpc>
            </a:pPr>
            <a:r>
              <a:rPr lang="en-US" sz="3000" dirty="0">
                <a:solidFill>
                  <a:srgbClr val="FF6600"/>
                </a:solidFill>
              </a:rPr>
              <a:t>What limitations is the [student] experiencing?</a:t>
            </a:r>
          </a:p>
          <a:p>
            <a:pPr lvl="1">
              <a:lnSpc>
                <a:spcPct val="124000"/>
              </a:lnSpc>
            </a:pPr>
            <a:r>
              <a:rPr lang="en-US" sz="2200" dirty="0"/>
              <a:t>People getting into her personal space. </a:t>
            </a:r>
          </a:p>
          <a:p>
            <a:pPr lvl="1">
              <a:lnSpc>
                <a:spcPct val="124000"/>
              </a:lnSpc>
            </a:pPr>
            <a:r>
              <a:rPr lang="en-US" sz="2200" dirty="0"/>
              <a:t>Loud noises (i.e., fire alarms, class bells, etc.)</a:t>
            </a:r>
          </a:p>
          <a:p>
            <a:pPr lvl="1">
              <a:lnSpc>
                <a:spcPct val="124000"/>
              </a:lnSpc>
            </a:pPr>
            <a:r>
              <a:rPr lang="en-US" sz="2200" dirty="0"/>
              <a:t>She has difficulty getting to sleep initially at night.</a:t>
            </a:r>
          </a:p>
          <a:p>
            <a:pPr lvl="1">
              <a:lnSpc>
                <a:spcPct val="124000"/>
              </a:lnSpc>
            </a:pPr>
            <a:r>
              <a:rPr lang="en-US" sz="2200" dirty="0"/>
              <a:t>She is easily overwhelmed.</a:t>
            </a:r>
          </a:p>
          <a:p>
            <a:pPr lvl="1">
              <a:lnSpc>
                <a:spcPct val="124000"/>
              </a:lnSpc>
            </a:pPr>
            <a:r>
              <a:rPr lang="en-US" sz="2200" dirty="0"/>
              <a:t>She struggles to get started on assignments and required activities.</a:t>
            </a:r>
          </a:p>
        </p:txBody>
      </p:sp>
      <p:sp>
        <p:nvSpPr>
          <p:cNvPr id="4" name="Slide Number Placeholder 3">
            <a:extLst>
              <a:ext uri="{FF2B5EF4-FFF2-40B4-BE49-F238E27FC236}">
                <a16:creationId xmlns:a16="http://schemas.microsoft.com/office/drawing/2014/main" id="{1BE1E1A8-0A9C-4D85-85B8-DA94E67CC1C6}"/>
              </a:ext>
            </a:extLst>
          </p:cNvPr>
          <p:cNvSpPr>
            <a:spLocks noGrp="1"/>
          </p:cNvSpPr>
          <p:nvPr>
            <p:ph type="sldNum" sz="quarter" idx="12"/>
          </p:nvPr>
        </p:nvSpPr>
        <p:spPr>
          <a:xfrm>
            <a:off x="8610600" y="6492240"/>
            <a:ext cx="2743200" cy="365125"/>
          </a:xfrm>
        </p:spPr>
        <p:txBody>
          <a:bodyPr>
            <a:normAutofit/>
          </a:bodyPr>
          <a:lstStyle/>
          <a:p>
            <a:pPr>
              <a:spcAft>
                <a:spcPts val="600"/>
              </a:spcAft>
            </a:pPr>
            <a:fld id="{DC71AD46-028B-42E9-AB59-3AEBC8FC7C90}" type="slidenum">
              <a:rPr lang="en-US"/>
              <a:pPr>
                <a:spcAft>
                  <a:spcPts val="600"/>
                </a:spcAft>
              </a:pPr>
              <a:t>32</a:t>
            </a:fld>
            <a:endParaRPr lang="en-US"/>
          </a:p>
        </p:txBody>
      </p:sp>
    </p:spTree>
    <p:extLst>
      <p:ext uri="{BB962C8B-B14F-4D97-AF65-F5344CB8AC3E}">
        <p14:creationId xmlns:p14="http://schemas.microsoft.com/office/powerpoint/2010/main" val="100095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AF347-0442-4908-9EA5-62D0EBB76C77}"/>
              </a:ext>
            </a:extLst>
          </p:cNvPr>
          <p:cNvSpPr>
            <a:spLocks noGrp="1"/>
          </p:cNvSpPr>
          <p:nvPr>
            <p:ph type="title"/>
          </p:nvPr>
        </p:nvSpPr>
        <p:spPr>
          <a:xfrm>
            <a:off x="5959367" y="365126"/>
            <a:ext cx="5394432" cy="959178"/>
          </a:xfrm>
        </p:spPr>
        <p:txBody>
          <a:bodyPr>
            <a:normAutofit fontScale="90000"/>
          </a:bodyPr>
          <a:lstStyle/>
          <a:p>
            <a:r>
              <a:rPr lang="en-US" sz="3200" dirty="0"/>
              <a:t>Impact of Functional Limitations</a:t>
            </a:r>
            <a:endParaRPr lang="en-US" sz="3300" dirty="0"/>
          </a:p>
        </p:txBody>
      </p:sp>
      <p:pic>
        <p:nvPicPr>
          <p:cNvPr id="6" name="Picture 5" descr="Solo journey">
            <a:extLst>
              <a:ext uri="{FF2B5EF4-FFF2-40B4-BE49-F238E27FC236}">
                <a16:creationId xmlns:a16="http://schemas.microsoft.com/office/drawing/2014/main" id="{0575A273-9322-4DFC-AFF5-E14843D6AF1B}"/>
              </a:ext>
            </a:extLst>
          </p:cNvPr>
          <p:cNvPicPr>
            <a:picLocks noChangeAspect="1"/>
          </p:cNvPicPr>
          <p:nvPr/>
        </p:nvPicPr>
        <p:blipFill rotWithShape="1">
          <a:blip r:embed="rId3"/>
          <a:srcRect l="20970" r="12138"/>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27BDAD6-1BBA-453A-890C-C9092DB162B2}"/>
              </a:ext>
            </a:extLst>
          </p:cNvPr>
          <p:cNvSpPr>
            <a:spLocks noGrp="1"/>
          </p:cNvSpPr>
          <p:nvPr>
            <p:ph idx="1"/>
          </p:nvPr>
        </p:nvSpPr>
        <p:spPr>
          <a:xfrm>
            <a:off x="5959366" y="1324304"/>
            <a:ext cx="5728137" cy="4895521"/>
          </a:xfrm>
        </p:spPr>
        <p:txBody>
          <a:bodyPr>
            <a:normAutofit fontScale="85000" lnSpcReduction="20000"/>
          </a:bodyPr>
          <a:lstStyle/>
          <a:p>
            <a:pPr>
              <a:lnSpc>
                <a:spcPct val="134000"/>
              </a:lnSpc>
            </a:pPr>
            <a:r>
              <a:rPr lang="en-US" dirty="0">
                <a:solidFill>
                  <a:srgbClr val="FF6600"/>
                </a:solidFill>
              </a:rPr>
              <a:t>How do these limitations affect the [student] and the [student’s] performance on center (in all areas)? </a:t>
            </a:r>
          </a:p>
          <a:p>
            <a:pPr lvl="1">
              <a:lnSpc>
                <a:spcPct val="134000"/>
              </a:lnSpc>
            </a:pPr>
            <a:r>
              <a:rPr lang="en-US" dirty="0"/>
              <a:t>Getting started on tasks</a:t>
            </a:r>
          </a:p>
          <a:p>
            <a:pPr lvl="1">
              <a:lnSpc>
                <a:spcPct val="134000"/>
              </a:lnSpc>
            </a:pPr>
            <a:r>
              <a:rPr lang="en-US" dirty="0"/>
              <a:t>Being in crowded spaces</a:t>
            </a:r>
          </a:p>
          <a:p>
            <a:pPr lvl="1">
              <a:lnSpc>
                <a:spcPct val="134000"/>
              </a:lnSpc>
            </a:pPr>
            <a:r>
              <a:rPr lang="en-US" dirty="0"/>
              <a:t>Managing loud noises</a:t>
            </a:r>
          </a:p>
          <a:p>
            <a:pPr lvl="1">
              <a:lnSpc>
                <a:spcPct val="134000"/>
              </a:lnSpc>
            </a:pPr>
            <a:r>
              <a:rPr lang="en-US" dirty="0"/>
              <a:t>Getting to sleep at night; being alert during training day</a:t>
            </a:r>
          </a:p>
          <a:p>
            <a:pPr lvl="1">
              <a:lnSpc>
                <a:spcPct val="134000"/>
              </a:lnSpc>
            </a:pPr>
            <a:r>
              <a:rPr lang="en-US" dirty="0"/>
              <a:t>Feeling overwhelmed which impedes her ability to concentrate, complete tasks, rest well, remember newly learned information, etc.</a:t>
            </a:r>
          </a:p>
          <a:p>
            <a:pPr>
              <a:lnSpc>
                <a:spcPct val="134000"/>
              </a:lnSpc>
            </a:pPr>
            <a:endParaRPr lang="en-US" sz="1700" dirty="0"/>
          </a:p>
          <a:p>
            <a:pPr>
              <a:lnSpc>
                <a:spcPct val="104000"/>
              </a:lnSpc>
            </a:pPr>
            <a:endParaRPr lang="en-US" sz="1700" dirty="0"/>
          </a:p>
        </p:txBody>
      </p:sp>
      <p:sp>
        <p:nvSpPr>
          <p:cNvPr id="4" name="Slide Number Placeholder 3">
            <a:extLst>
              <a:ext uri="{FF2B5EF4-FFF2-40B4-BE49-F238E27FC236}">
                <a16:creationId xmlns:a16="http://schemas.microsoft.com/office/drawing/2014/main" id="{1BE1E1A8-0A9C-4D85-85B8-DA94E67CC1C6}"/>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33</a:t>
            </a:fld>
            <a:endParaRPr lang="en-US"/>
          </a:p>
        </p:txBody>
      </p:sp>
    </p:spTree>
    <p:extLst>
      <p:ext uri="{BB962C8B-B14F-4D97-AF65-F5344CB8AC3E}">
        <p14:creationId xmlns:p14="http://schemas.microsoft.com/office/powerpoint/2010/main" val="2060505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BD5CF-24A2-477C-A223-62B77DDE1EF8}"/>
              </a:ext>
            </a:extLst>
          </p:cNvPr>
          <p:cNvSpPr>
            <a:spLocks noGrp="1"/>
          </p:cNvSpPr>
          <p:nvPr>
            <p:ph idx="1"/>
          </p:nvPr>
        </p:nvSpPr>
        <p:spPr>
          <a:xfrm>
            <a:off x="5003074" y="388882"/>
            <a:ext cx="6609806" cy="5967467"/>
          </a:xfrm>
        </p:spPr>
        <p:txBody>
          <a:bodyPr>
            <a:normAutofit/>
          </a:bodyPr>
          <a:lstStyle/>
          <a:p>
            <a:r>
              <a:rPr lang="en-US" dirty="0">
                <a:solidFill>
                  <a:srgbClr val="6600FF"/>
                </a:solidFill>
              </a:rPr>
              <a:t>What accommodations are available to reduce or eliminate these problems? </a:t>
            </a:r>
          </a:p>
          <a:p>
            <a:pPr lvl="1">
              <a:spcBef>
                <a:spcPts val="1200"/>
              </a:spcBef>
            </a:pPr>
            <a:r>
              <a:rPr lang="en-US" b="1" dirty="0"/>
              <a:t>Getting started on tasks</a:t>
            </a:r>
          </a:p>
          <a:p>
            <a:pPr lvl="2">
              <a:spcBef>
                <a:spcPts val="1800"/>
              </a:spcBef>
            </a:pPr>
            <a:r>
              <a:rPr lang="en-US" dirty="0"/>
              <a:t>Verify understanding by having her give back what she is supposed to do or demonstrate completion of a sampling of the assignment or work requirement</a:t>
            </a:r>
          </a:p>
          <a:p>
            <a:pPr lvl="2">
              <a:spcBef>
                <a:spcPts val="1800"/>
              </a:spcBef>
            </a:pPr>
            <a:r>
              <a:rPr lang="en-US" dirty="0"/>
              <a:t>Break information down into smaller segments or chunks</a:t>
            </a:r>
          </a:p>
          <a:p>
            <a:pPr lvl="2">
              <a:spcBef>
                <a:spcPts val="1800"/>
              </a:spcBef>
            </a:pPr>
            <a:r>
              <a:rPr lang="en-US" dirty="0"/>
              <a:t>Use graphic organizers (electronic or hard copy)</a:t>
            </a:r>
          </a:p>
        </p:txBody>
      </p:sp>
      <p:sp>
        <p:nvSpPr>
          <p:cNvPr id="4" name="Slide Number Placeholder 3">
            <a:extLst>
              <a:ext uri="{FF2B5EF4-FFF2-40B4-BE49-F238E27FC236}">
                <a16:creationId xmlns:a16="http://schemas.microsoft.com/office/drawing/2014/main" id="{BEFC70AD-4E10-420D-9F62-EC7D82B36452}"/>
              </a:ext>
            </a:extLst>
          </p:cNvPr>
          <p:cNvSpPr>
            <a:spLocks noGrp="1"/>
          </p:cNvSpPr>
          <p:nvPr>
            <p:ph type="sldNum" sz="quarter" idx="12"/>
          </p:nvPr>
        </p:nvSpPr>
        <p:spPr/>
        <p:txBody>
          <a:bodyPr/>
          <a:lstStyle/>
          <a:p>
            <a:fld id="{DC71AD46-028B-42E9-AB59-3AEBC8FC7C90}" type="slidenum">
              <a:rPr lang="en-US" smtClean="0"/>
              <a:pPr/>
              <a:t>34</a:t>
            </a:fld>
            <a:endParaRPr lang="en-US" dirty="0"/>
          </a:p>
        </p:txBody>
      </p:sp>
      <p:sp>
        <p:nvSpPr>
          <p:cNvPr id="5" name="Rectangle 4">
            <a:extLst>
              <a:ext uri="{FF2B5EF4-FFF2-40B4-BE49-F238E27FC236}">
                <a16:creationId xmlns:a16="http://schemas.microsoft.com/office/drawing/2014/main" id="{5A748448-E1A1-4E5A-B2A6-04779D93ABF9}"/>
              </a:ext>
            </a:extLst>
          </p:cNvPr>
          <p:cNvSpPr/>
          <p:nvPr/>
        </p:nvSpPr>
        <p:spPr>
          <a:xfrm>
            <a:off x="1" y="0"/>
            <a:ext cx="4677102"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004D5-6FDE-43E5-AC29-23F6449A7393}"/>
              </a:ext>
            </a:extLst>
          </p:cNvPr>
          <p:cNvSpPr>
            <a:spLocks noGrp="1"/>
          </p:cNvSpPr>
          <p:nvPr>
            <p:ph type="title"/>
          </p:nvPr>
        </p:nvSpPr>
        <p:spPr>
          <a:xfrm>
            <a:off x="220718" y="2207172"/>
            <a:ext cx="4277710" cy="2749550"/>
          </a:xfrm>
        </p:spPr>
        <p:txBody>
          <a:bodyPr>
            <a:normAutofit/>
          </a:bodyPr>
          <a:lstStyle/>
          <a:p>
            <a:pPr algn="ctr">
              <a:lnSpc>
                <a:spcPct val="114000"/>
              </a:lnSpc>
              <a:spcBef>
                <a:spcPts val="600"/>
              </a:spcBef>
            </a:pPr>
            <a:r>
              <a:rPr lang="en-US" dirty="0">
                <a:solidFill>
                  <a:schemeClr val="bg1"/>
                </a:solidFill>
              </a:rPr>
              <a:t>Accommodating Specific Functional Limitations</a:t>
            </a:r>
          </a:p>
        </p:txBody>
      </p:sp>
    </p:spTree>
    <p:extLst>
      <p:ext uri="{BB962C8B-B14F-4D97-AF65-F5344CB8AC3E}">
        <p14:creationId xmlns:p14="http://schemas.microsoft.com/office/powerpoint/2010/main" val="3590134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BD5CF-24A2-477C-A223-62B77DDE1EF8}"/>
              </a:ext>
            </a:extLst>
          </p:cNvPr>
          <p:cNvSpPr>
            <a:spLocks noGrp="1"/>
          </p:cNvSpPr>
          <p:nvPr>
            <p:ph idx="1"/>
          </p:nvPr>
        </p:nvSpPr>
        <p:spPr>
          <a:xfrm>
            <a:off x="4897820" y="388882"/>
            <a:ext cx="6767311" cy="6194798"/>
          </a:xfrm>
        </p:spPr>
        <p:txBody>
          <a:bodyPr>
            <a:normAutofit fontScale="92500" lnSpcReduction="10000"/>
          </a:bodyPr>
          <a:lstStyle/>
          <a:p>
            <a:r>
              <a:rPr lang="en-US" sz="3000" dirty="0">
                <a:solidFill>
                  <a:srgbClr val="6600FF"/>
                </a:solidFill>
              </a:rPr>
              <a:t>What accommodations are available to reduce or eliminate these problems? </a:t>
            </a:r>
          </a:p>
          <a:p>
            <a:pPr lvl="1"/>
            <a:r>
              <a:rPr lang="en-US" b="1" dirty="0"/>
              <a:t>Being in crowded spaces</a:t>
            </a:r>
          </a:p>
          <a:p>
            <a:pPr lvl="2">
              <a:lnSpc>
                <a:spcPct val="124000"/>
              </a:lnSpc>
              <a:spcBef>
                <a:spcPts val="1800"/>
              </a:spcBef>
            </a:pPr>
            <a:r>
              <a:rPr lang="en-US" dirty="0"/>
              <a:t>Allow to leave class early, start lunch early or eat near end of lunch break</a:t>
            </a:r>
          </a:p>
          <a:p>
            <a:pPr lvl="2">
              <a:lnSpc>
                <a:spcPct val="124000"/>
              </a:lnSpc>
              <a:spcBef>
                <a:spcPts val="1800"/>
              </a:spcBef>
            </a:pPr>
            <a:r>
              <a:rPr lang="en-US" dirty="0"/>
              <a:t>Allow for preferred seating so that student can choose where she is most comfortable (i.e., near exits, at front, in the back, etc.)</a:t>
            </a:r>
          </a:p>
          <a:p>
            <a:pPr lvl="2">
              <a:lnSpc>
                <a:spcPct val="124000"/>
              </a:lnSpc>
              <a:spcBef>
                <a:spcPts val="1800"/>
              </a:spcBef>
            </a:pPr>
            <a:r>
              <a:rPr lang="en-US" dirty="0"/>
              <a:t>Provide a single bed and not a bunk bed; allow use of a privacy screen, if needed</a:t>
            </a:r>
          </a:p>
          <a:p>
            <a:pPr lvl="2">
              <a:lnSpc>
                <a:spcPct val="124000"/>
              </a:lnSpc>
              <a:spcBef>
                <a:spcPts val="1800"/>
              </a:spcBef>
            </a:pPr>
            <a:r>
              <a:rPr lang="en-US" dirty="0"/>
              <a:t>White noise or meditation-related devices/apps with headsets for nighttime</a:t>
            </a:r>
          </a:p>
          <a:p>
            <a:pPr lvl="2">
              <a:lnSpc>
                <a:spcPct val="124000"/>
              </a:lnSpc>
              <a:spcBef>
                <a:spcPts val="1800"/>
              </a:spcBef>
            </a:pPr>
            <a:r>
              <a:rPr lang="en-US" dirty="0"/>
              <a:t>Allow service animal in all same areas of the center as the student</a:t>
            </a:r>
          </a:p>
        </p:txBody>
      </p:sp>
      <p:sp>
        <p:nvSpPr>
          <p:cNvPr id="4" name="Slide Number Placeholder 3">
            <a:extLst>
              <a:ext uri="{FF2B5EF4-FFF2-40B4-BE49-F238E27FC236}">
                <a16:creationId xmlns:a16="http://schemas.microsoft.com/office/drawing/2014/main" id="{BEFC70AD-4E10-420D-9F62-EC7D82B36452}"/>
              </a:ext>
            </a:extLst>
          </p:cNvPr>
          <p:cNvSpPr>
            <a:spLocks noGrp="1"/>
          </p:cNvSpPr>
          <p:nvPr>
            <p:ph type="sldNum" sz="quarter" idx="12"/>
          </p:nvPr>
        </p:nvSpPr>
        <p:spPr/>
        <p:txBody>
          <a:bodyPr/>
          <a:lstStyle/>
          <a:p>
            <a:fld id="{DC71AD46-028B-42E9-AB59-3AEBC8FC7C90}" type="slidenum">
              <a:rPr lang="en-US" smtClean="0"/>
              <a:pPr/>
              <a:t>35</a:t>
            </a:fld>
            <a:endParaRPr lang="en-US" dirty="0"/>
          </a:p>
        </p:txBody>
      </p:sp>
      <p:sp>
        <p:nvSpPr>
          <p:cNvPr id="5" name="Rectangle 4">
            <a:extLst>
              <a:ext uri="{FF2B5EF4-FFF2-40B4-BE49-F238E27FC236}">
                <a16:creationId xmlns:a16="http://schemas.microsoft.com/office/drawing/2014/main" id="{5A748448-E1A1-4E5A-B2A6-04779D93ABF9}"/>
              </a:ext>
            </a:extLst>
          </p:cNvPr>
          <p:cNvSpPr/>
          <p:nvPr/>
        </p:nvSpPr>
        <p:spPr>
          <a:xfrm>
            <a:off x="1" y="0"/>
            <a:ext cx="4677102"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004D5-6FDE-43E5-AC29-23F6449A7393}"/>
              </a:ext>
            </a:extLst>
          </p:cNvPr>
          <p:cNvSpPr>
            <a:spLocks noGrp="1"/>
          </p:cNvSpPr>
          <p:nvPr>
            <p:ph type="title"/>
          </p:nvPr>
        </p:nvSpPr>
        <p:spPr>
          <a:xfrm>
            <a:off x="220718" y="2207172"/>
            <a:ext cx="4277710" cy="2749550"/>
          </a:xfrm>
        </p:spPr>
        <p:txBody>
          <a:bodyPr>
            <a:normAutofit/>
          </a:bodyPr>
          <a:lstStyle/>
          <a:p>
            <a:pPr algn="ctr">
              <a:lnSpc>
                <a:spcPct val="114000"/>
              </a:lnSpc>
              <a:spcBef>
                <a:spcPts val="600"/>
              </a:spcBef>
            </a:pPr>
            <a:r>
              <a:rPr lang="en-US" dirty="0">
                <a:solidFill>
                  <a:schemeClr val="bg1"/>
                </a:solidFill>
              </a:rPr>
              <a:t>Accommodating Specific Functional Limitations</a:t>
            </a:r>
          </a:p>
        </p:txBody>
      </p:sp>
    </p:spTree>
    <p:extLst>
      <p:ext uri="{BB962C8B-B14F-4D97-AF65-F5344CB8AC3E}">
        <p14:creationId xmlns:p14="http://schemas.microsoft.com/office/powerpoint/2010/main" val="2367547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BD5CF-24A2-477C-A223-62B77DDE1EF8}"/>
              </a:ext>
            </a:extLst>
          </p:cNvPr>
          <p:cNvSpPr>
            <a:spLocks noGrp="1"/>
          </p:cNvSpPr>
          <p:nvPr>
            <p:ph idx="1"/>
          </p:nvPr>
        </p:nvSpPr>
        <p:spPr>
          <a:xfrm>
            <a:off x="5042263" y="388882"/>
            <a:ext cx="6675119" cy="6155609"/>
          </a:xfrm>
        </p:spPr>
        <p:txBody>
          <a:bodyPr>
            <a:normAutofit fontScale="92500" lnSpcReduction="10000"/>
          </a:bodyPr>
          <a:lstStyle/>
          <a:p>
            <a:r>
              <a:rPr lang="en-US" sz="3000" dirty="0">
                <a:solidFill>
                  <a:srgbClr val="6600FF"/>
                </a:solidFill>
              </a:rPr>
              <a:t>What accommodations are available to reduce or eliminate these problems? </a:t>
            </a:r>
          </a:p>
          <a:p>
            <a:pPr lvl="1">
              <a:lnSpc>
                <a:spcPct val="124000"/>
              </a:lnSpc>
              <a:spcBef>
                <a:spcPts val="1800"/>
              </a:spcBef>
            </a:pPr>
            <a:r>
              <a:rPr lang="en-US" b="1" dirty="0"/>
              <a:t>Managing loud noises</a:t>
            </a:r>
          </a:p>
          <a:p>
            <a:pPr lvl="2">
              <a:lnSpc>
                <a:spcPct val="124000"/>
              </a:lnSpc>
              <a:spcBef>
                <a:spcPts val="1800"/>
              </a:spcBef>
            </a:pPr>
            <a:r>
              <a:rPr lang="en-US" dirty="0"/>
              <a:t>Use of “NOISE-cancelling” headsets with relaxing sounds, soothing music, etc.</a:t>
            </a:r>
          </a:p>
          <a:p>
            <a:pPr lvl="1">
              <a:lnSpc>
                <a:spcPct val="124000"/>
              </a:lnSpc>
              <a:spcBef>
                <a:spcPts val="1800"/>
              </a:spcBef>
            </a:pPr>
            <a:r>
              <a:rPr lang="en-US" b="1" dirty="0"/>
              <a:t>Getting to sleep at night; being alert during training day</a:t>
            </a:r>
          </a:p>
          <a:p>
            <a:pPr lvl="2">
              <a:lnSpc>
                <a:spcPct val="124000"/>
              </a:lnSpc>
              <a:spcBef>
                <a:spcPts val="1800"/>
              </a:spcBef>
            </a:pPr>
            <a:r>
              <a:rPr lang="en-US" dirty="0"/>
              <a:t>Headsets as noted above</a:t>
            </a:r>
          </a:p>
          <a:p>
            <a:pPr lvl="2">
              <a:lnSpc>
                <a:spcPct val="124000"/>
              </a:lnSpc>
              <a:spcBef>
                <a:spcPts val="1800"/>
              </a:spcBef>
            </a:pPr>
            <a:r>
              <a:rPr lang="en-US" dirty="0"/>
              <a:t>Allow for cup of hot tea or warm milk at bedtime</a:t>
            </a:r>
          </a:p>
          <a:p>
            <a:pPr lvl="2">
              <a:lnSpc>
                <a:spcPct val="124000"/>
              </a:lnSpc>
              <a:spcBef>
                <a:spcPts val="1800"/>
              </a:spcBef>
            </a:pPr>
            <a:r>
              <a:rPr lang="en-US" dirty="0"/>
              <a:t>Pairing with peer buddy to exercise early in the evening</a:t>
            </a:r>
          </a:p>
          <a:p>
            <a:pPr lvl="2">
              <a:lnSpc>
                <a:spcPct val="124000"/>
              </a:lnSpc>
              <a:spcBef>
                <a:spcPts val="1800"/>
              </a:spcBef>
            </a:pPr>
            <a:r>
              <a:rPr lang="en-US" dirty="0"/>
              <a:t>Use meditation apps</a:t>
            </a:r>
          </a:p>
        </p:txBody>
      </p:sp>
      <p:sp>
        <p:nvSpPr>
          <p:cNvPr id="4" name="Slide Number Placeholder 3">
            <a:extLst>
              <a:ext uri="{FF2B5EF4-FFF2-40B4-BE49-F238E27FC236}">
                <a16:creationId xmlns:a16="http://schemas.microsoft.com/office/drawing/2014/main" id="{BEFC70AD-4E10-420D-9F62-EC7D82B36452}"/>
              </a:ext>
            </a:extLst>
          </p:cNvPr>
          <p:cNvSpPr>
            <a:spLocks noGrp="1"/>
          </p:cNvSpPr>
          <p:nvPr>
            <p:ph type="sldNum" sz="quarter" idx="12"/>
          </p:nvPr>
        </p:nvSpPr>
        <p:spPr/>
        <p:txBody>
          <a:bodyPr/>
          <a:lstStyle/>
          <a:p>
            <a:fld id="{DC71AD46-028B-42E9-AB59-3AEBC8FC7C90}" type="slidenum">
              <a:rPr lang="en-US" smtClean="0"/>
              <a:pPr/>
              <a:t>36</a:t>
            </a:fld>
            <a:endParaRPr lang="en-US" dirty="0"/>
          </a:p>
        </p:txBody>
      </p:sp>
      <p:sp>
        <p:nvSpPr>
          <p:cNvPr id="5" name="Rectangle 4">
            <a:extLst>
              <a:ext uri="{FF2B5EF4-FFF2-40B4-BE49-F238E27FC236}">
                <a16:creationId xmlns:a16="http://schemas.microsoft.com/office/drawing/2014/main" id="{5A748448-E1A1-4E5A-B2A6-04779D93ABF9}"/>
              </a:ext>
            </a:extLst>
          </p:cNvPr>
          <p:cNvSpPr/>
          <p:nvPr/>
        </p:nvSpPr>
        <p:spPr>
          <a:xfrm>
            <a:off x="1" y="0"/>
            <a:ext cx="4677102"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004D5-6FDE-43E5-AC29-23F6449A7393}"/>
              </a:ext>
            </a:extLst>
          </p:cNvPr>
          <p:cNvSpPr>
            <a:spLocks noGrp="1"/>
          </p:cNvSpPr>
          <p:nvPr>
            <p:ph type="title"/>
          </p:nvPr>
        </p:nvSpPr>
        <p:spPr>
          <a:xfrm>
            <a:off x="220718" y="2207172"/>
            <a:ext cx="4277710" cy="2749550"/>
          </a:xfrm>
        </p:spPr>
        <p:txBody>
          <a:bodyPr>
            <a:normAutofit/>
          </a:bodyPr>
          <a:lstStyle/>
          <a:p>
            <a:pPr algn="ctr">
              <a:lnSpc>
                <a:spcPct val="114000"/>
              </a:lnSpc>
              <a:spcBef>
                <a:spcPts val="600"/>
              </a:spcBef>
            </a:pPr>
            <a:r>
              <a:rPr lang="en-US" dirty="0">
                <a:solidFill>
                  <a:schemeClr val="bg1"/>
                </a:solidFill>
              </a:rPr>
              <a:t>Accommodating Specific Functional Limitations</a:t>
            </a:r>
          </a:p>
        </p:txBody>
      </p:sp>
    </p:spTree>
    <p:extLst>
      <p:ext uri="{BB962C8B-B14F-4D97-AF65-F5344CB8AC3E}">
        <p14:creationId xmlns:p14="http://schemas.microsoft.com/office/powerpoint/2010/main" val="2708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BD5CF-24A2-477C-A223-62B77DDE1EF8}"/>
              </a:ext>
            </a:extLst>
          </p:cNvPr>
          <p:cNvSpPr>
            <a:spLocks noGrp="1"/>
          </p:cNvSpPr>
          <p:nvPr>
            <p:ph idx="1"/>
          </p:nvPr>
        </p:nvSpPr>
        <p:spPr>
          <a:xfrm>
            <a:off x="5029200" y="388882"/>
            <a:ext cx="6635931" cy="6232635"/>
          </a:xfrm>
        </p:spPr>
        <p:txBody>
          <a:bodyPr>
            <a:normAutofit fontScale="77500" lnSpcReduction="20000"/>
          </a:bodyPr>
          <a:lstStyle/>
          <a:p>
            <a:pPr>
              <a:lnSpc>
                <a:spcPct val="134000"/>
              </a:lnSpc>
            </a:pPr>
            <a:r>
              <a:rPr lang="en-US" sz="3600" dirty="0">
                <a:solidFill>
                  <a:srgbClr val="6600FF"/>
                </a:solidFill>
              </a:rPr>
              <a:t>What accommodations are available to reduce or eliminate these problems? </a:t>
            </a:r>
          </a:p>
          <a:p>
            <a:pPr lvl="1">
              <a:lnSpc>
                <a:spcPct val="124000"/>
              </a:lnSpc>
              <a:spcBef>
                <a:spcPts val="1800"/>
              </a:spcBef>
            </a:pPr>
            <a:r>
              <a:rPr lang="en-US" b="1" dirty="0"/>
              <a:t>Feeling overwhelmed impedes her ability to concentrate, complete tasks, rest well, remember newly learned information, etc.</a:t>
            </a:r>
          </a:p>
          <a:p>
            <a:pPr lvl="2">
              <a:lnSpc>
                <a:spcPct val="124000"/>
              </a:lnSpc>
              <a:spcBef>
                <a:spcPts val="1800"/>
              </a:spcBef>
            </a:pPr>
            <a:r>
              <a:rPr lang="en-US" dirty="0"/>
              <a:t>Verify understanding; re-review content/expectations prior to starting task or requirement</a:t>
            </a:r>
          </a:p>
          <a:p>
            <a:pPr lvl="2">
              <a:lnSpc>
                <a:spcPct val="124000"/>
              </a:lnSpc>
              <a:spcBef>
                <a:spcPts val="1800"/>
              </a:spcBef>
            </a:pPr>
            <a:r>
              <a:rPr lang="en-US" dirty="0"/>
              <a:t>Provide organization support such as watches with reminders/alerts, scheduling apps, electronic notebooks</a:t>
            </a:r>
          </a:p>
          <a:p>
            <a:pPr lvl="2">
              <a:lnSpc>
                <a:spcPct val="124000"/>
              </a:lnSpc>
              <a:spcBef>
                <a:spcPts val="1800"/>
              </a:spcBef>
            </a:pPr>
            <a:r>
              <a:rPr lang="en-US" dirty="0"/>
              <a:t>Provide schedule adjustments to build in time for exercise and/or mindfulness-related activities</a:t>
            </a:r>
          </a:p>
          <a:p>
            <a:pPr lvl="2">
              <a:lnSpc>
                <a:spcPct val="124000"/>
              </a:lnSpc>
              <a:spcBef>
                <a:spcPts val="1800"/>
              </a:spcBef>
            </a:pPr>
            <a:r>
              <a:rPr lang="en-US" dirty="0"/>
              <a:t>Break tasks and assignments down into smaller segments</a:t>
            </a:r>
          </a:p>
          <a:p>
            <a:pPr lvl="2">
              <a:lnSpc>
                <a:spcPct val="124000"/>
              </a:lnSpc>
              <a:spcBef>
                <a:spcPts val="1800"/>
              </a:spcBef>
            </a:pPr>
            <a:r>
              <a:rPr lang="en-US" dirty="0"/>
              <a:t>Check in on performance frequently; offer feedback frequently</a:t>
            </a:r>
          </a:p>
        </p:txBody>
      </p:sp>
      <p:sp>
        <p:nvSpPr>
          <p:cNvPr id="4" name="Slide Number Placeholder 3">
            <a:extLst>
              <a:ext uri="{FF2B5EF4-FFF2-40B4-BE49-F238E27FC236}">
                <a16:creationId xmlns:a16="http://schemas.microsoft.com/office/drawing/2014/main" id="{BEFC70AD-4E10-420D-9F62-EC7D82B36452}"/>
              </a:ext>
            </a:extLst>
          </p:cNvPr>
          <p:cNvSpPr>
            <a:spLocks noGrp="1"/>
          </p:cNvSpPr>
          <p:nvPr>
            <p:ph type="sldNum" sz="quarter" idx="12"/>
          </p:nvPr>
        </p:nvSpPr>
        <p:spPr/>
        <p:txBody>
          <a:bodyPr/>
          <a:lstStyle/>
          <a:p>
            <a:fld id="{DC71AD46-028B-42E9-AB59-3AEBC8FC7C90}" type="slidenum">
              <a:rPr lang="en-US" smtClean="0"/>
              <a:pPr/>
              <a:t>37</a:t>
            </a:fld>
            <a:endParaRPr lang="en-US" dirty="0"/>
          </a:p>
        </p:txBody>
      </p:sp>
      <p:sp>
        <p:nvSpPr>
          <p:cNvPr id="5" name="Rectangle 4">
            <a:extLst>
              <a:ext uri="{FF2B5EF4-FFF2-40B4-BE49-F238E27FC236}">
                <a16:creationId xmlns:a16="http://schemas.microsoft.com/office/drawing/2014/main" id="{5A748448-E1A1-4E5A-B2A6-04779D93ABF9}"/>
              </a:ext>
            </a:extLst>
          </p:cNvPr>
          <p:cNvSpPr/>
          <p:nvPr/>
        </p:nvSpPr>
        <p:spPr>
          <a:xfrm>
            <a:off x="1" y="0"/>
            <a:ext cx="4677102" cy="68580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004D5-6FDE-43E5-AC29-23F6449A7393}"/>
              </a:ext>
            </a:extLst>
          </p:cNvPr>
          <p:cNvSpPr>
            <a:spLocks noGrp="1"/>
          </p:cNvSpPr>
          <p:nvPr>
            <p:ph type="title"/>
          </p:nvPr>
        </p:nvSpPr>
        <p:spPr>
          <a:xfrm>
            <a:off x="220718" y="2207172"/>
            <a:ext cx="4277710" cy="2749550"/>
          </a:xfrm>
        </p:spPr>
        <p:txBody>
          <a:bodyPr>
            <a:normAutofit/>
          </a:bodyPr>
          <a:lstStyle/>
          <a:p>
            <a:pPr algn="ctr">
              <a:lnSpc>
                <a:spcPct val="114000"/>
              </a:lnSpc>
              <a:spcBef>
                <a:spcPts val="600"/>
              </a:spcBef>
            </a:pPr>
            <a:r>
              <a:rPr lang="en-US" dirty="0">
                <a:solidFill>
                  <a:schemeClr val="bg1"/>
                </a:solidFill>
              </a:rPr>
              <a:t>Accommodating Specific Functional Limitations</a:t>
            </a:r>
          </a:p>
        </p:txBody>
      </p:sp>
    </p:spTree>
    <p:extLst>
      <p:ext uri="{BB962C8B-B14F-4D97-AF65-F5344CB8AC3E}">
        <p14:creationId xmlns:p14="http://schemas.microsoft.com/office/powerpoint/2010/main" val="2631020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1E39FA-430E-478B-960E-B76B0A5BEB50}"/>
              </a:ext>
            </a:extLst>
          </p:cNvPr>
          <p:cNvSpPr>
            <a:spLocks noGrp="1"/>
          </p:cNvSpPr>
          <p:nvPr>
            <p:ph type="title"/>
          </p:nvPr>
        </p:nvSpPr>
        <p:spPr>
          <a:xfrm>
            <a:off x="366434" y="2005449"/>
            <a:ext cx="4610507" cy="1101484"/>
          </a:xfrm>
        </p:spPr>
        <p:txBody>
          <a:bodyPr anchor="t">
            <a:normAutofit/>
          </a:bodyPr>
          <a:lstStyle/>
          <a:p>
            <a:r>
              <a:rPr lang="en-US" dirty="0"/>
              <a:t>Effectiveness of Accommodations</a:t>
            </a:r>
          </a:p>
        </p:txBody>
      </p:sp>
      <p:grpSp>
        <p:nvGrpSpPr>
          <p:cNvPr id="11" name="Group 10">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B2B03DE-566D-47AC-A98B-8B1ED5A4FCAD}"/>
              </a:ext>
            </a:extLst>
          </p:cNvPr>
          <p:cNvSpPr>
            <a:spLocks noGrp="1"/>
          </p:cNvSpPr>
          <p:nvPr>
            <p:ph idx="1"/>
          </p:nvPr>
        </p:nvSpPr>
        <p:spPr>
          <a:xfrm>
            <a:off x="5615162" y="930566"/>
            <a:ext cx="5542387" cy="4996231"/>
          </a:xfrm>
        </p:spPr>
        <p:txBody>
          <a:bodyPr anchor="t">
            <a:normAutofit/>
          </a:bodyPr>
          <a:lstStyle/>
          <a:p>
            <a:pPr>
              <a:spcBef>
                <a:spcPts val="1800"/>
              </a:spcBef>
            </a:pPr>
            <a:r>
              <a:rPr lang="en-US" sz="2200" dirty="0"/>
              <a:t>Once accommodations are in place, </a:t>
            </a:r>
            <a:r>
              <a:rPr lang="en-US" sz="2200" b="1" dirty="0"/>
              <a:t>have you met </a:t>
            </a:r>
            <a:r>
              <a:rPr lang="en-US" sz="2200" dirty="0"/>
              <a:t>with the [student] to </a:t>
            </a:r>
            <a:r>
              <a:rPr lang="en-US" sz="2200" b="1" dirty="0"/>
              <a:t>evaluate the effectiveness </a:t>
            </a:r>
            <a:r>
              <a:rPr lang="en-US" sz="2200" dirty="0"/>
              <a:t>of the accommodations and to determine whether additional accommodations are needed?</a:t>
            </a:r>
          </a:p>
          <a:p>
            <a:pPr lvl="1">
              <a:spcBef>
                <a:spcPts val="1800"/>
              </a:spcBef>
            </a:pPr>
            <a:r>
              <a:rPr lang="en-US" sz="2200" dirty="0"/>
              <a:t>Use </a:t>
            </a:r>
            <a:r>
              <a:rPr lang="en-US" sz="2200" b="1" dirty="0">
                <a:solidFill>
                  <a:schemeClr val="accent6"/>
                </a:solidFill>
              </a:rPr>
              <a:t>required Disability Program required effectiveness reviews </a:t>
            </a:r>
            <a:r>
              <a:rPr lang="en-US" sz="2200" dirty="0"/>
              <a:t>(via ESPs) to monitor for accommodation implementation and effectiveness.</a:t>
            </a:r>
          </a:p>
          <a:p>
            <a:endParaRPr lang="en-US" sz="2200" dirty="0"/>
          </a:p>
        </p:txBody>
      </p:sp>
      <p:sp>
        <p:nvSpPr>
          <p:cNvPr id="4" name="Slide Number Placeholder 3">
            <a:extLst>
              <a:ext uri="{FF2B5EF4-FFF2-40B4-BE49-F238E27FC236}">
                <a16:creationId xmlns:a16="http://schemas.microsoft.com/office/drawing/2014/main" id="{F112826D-DD09-4B32-909C-7928538143E3}"/>
              </a:ext>
            </a:extLst>
          </p:cNvPr>
          <p:cNvSpPr>
            <a:spLocks noGrp="1"/>
          </p:cNvSpPr>
          <p:nvPr>
            <p:ph type="sldNum" sz="quarter" idx="12"/>
          </p:nvPr>
        </p:nvSpPr>
        <p:spPr>
          <a:xfrm>
            <a:off x="8610600" y="6492240"/>
            <a:ext cx="2743200" cy="365125"/>
          </a:xfrm>
        </p:spPr>
        <p:txBody>
          <a:bodyPr>
            <a:normAutofit/>
          </a:bodyPr>
          <a:lstStyle/>
          <a:p>
            <a:pPr>
              <a:spcAft>
                <a:spcPts val="600"/>
              </a:spcAft>
            </a:pPr>
            <a:fld id="{DC71AD46-028B-42E9-AB59-3AEBC8FC7C90}" type="slidenum">
              <a:rPr lang="en-US" smtClean="0"/>
              <a:pPr>
                <a:spcAft>
                  <a:spcPts val="600"/>
                </a:spcAft>
              </a:pPr>
              <a:t>38</a:t>
            </a:fld>
            <a:endParaRPr lang="en-US"/>
          </a:p>
        </p:txBody>
      </p:sp>
    </p:spTree>
    <p:extLst>
      <p:ext uri="{BB962C8B-B14F-4D97-AF65-F5344CB8AC3E}">
        <p14:creationId xmlns:p14="http://schemas.microsoft.com/office/powerpoint/2010/main" val="250464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39FA-430E-478B-960E-B76B0A5BEB50}"/>
              </a:ext>
            </a:extLst>
          </p:cNvPr>
          <p:cNvSpPr>
            <a:spLocks noGrp="1"/>
          </p:cNvSpPr>
          <p:nvPr>
            <p:ph type="title"/>
          </p:nvPr>
        </p:nvSpPr>
        <p:spPr>
          <a:xfrm>
            <a:off x="838200" y="365125"/>
            <a:ext cx="10515600" cy="1325563"/>
          </a:xfrm>
        </p:spPr>
        <p:txBody>
          <a:bodyPr>
            <a:normAutofit/>
          </a:bodyPr>
          <a:lstStyle/>
          <a:p>
            <a:r>
              <a:rPr lang="en-US" dirty="0"/>
              <a:t>Implementation/Management of Accommodations</a:t>
            </a:r>
          </a:p>
        </p:txBody>
      </p:sp>
      <p:sp>
        <p:nvSpPr>
          <p:cNvPr id="3" name="Content Placeholder 2">
            <a:extLst>
              <a:ext uri="{FF2B5EF4-FFF2-40B4-BE49-F238E27FC236}">
                <a16:creationId xmlns:a16="http://schemas.microsoft.com/office/drawing/2014/main" id="{8B2B03DE-566D-47AC-A98B-8B1ED5A4FCAD}"/>
              </a:ext>
            </a:extLst>
          </p:cNvPr>
          <p:cNvSpPr>
            <a:spLocks noGrp="1"/>
          </p:cNvSpPr>
          <p:nvPr>
            <p:ph idx="1"/>
          </p:nvPr>
        </p:nvSpPr>
        <p:spPr>
          <a:xfrm>
            <a:off x="838200" y="1825625"/>
            <a:ext cx="3797807" cy="4351338"/>
          </a:xfrm>
        </p:spPr>
        <p:txBody>
          <a:bodyPr>
            <a:normAutofit/>
          </a:bodyPr>
          <a:lstStyle/>
          <a:p>
            <a:r>
              <a:rPr lang="en-US" sz="2000" dirty="0"/>
              <a:t>Do staff and other students need training?</a:t>
            </a:r>
          </a:p>
          <a:p>
            <a:pPr lvl="1"/>
            <a:r>
              <a:rPr lang="en-US" sz="2000" dirty="0"/>
              <a:t>For example, do staff need information about how a service animal functions in the Job Corps program and regarding appropriate etiquette for interacting  with the student and her service animal?</a:t>
            </a:r>
          </a:p>
          <a:p>
            <a:endParaRPr lang="en-US" sz="2000" dirty="0"/>
          </a:p>
        </p:txBody>
      </p:sp>
      <p:pic>
        <p:nvPicPr>
          <p:cNvPr id="6" name="Picture 5" descr="A brown and white dog looking at the camera&#10;&#10;Description automatically generated">
            <a:extLst>
              <a:ext uri="{FF2B5EF4-FFF2-40B4-BE49-F238E27FC236}">
                <a16:creationId xmlns:a16="http://schemas.microsoft.com/office/drawing/2014/main" id="{447E2DCA-5760-433F-A46B-EE1FE7740E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120640" y="1904281"/>
            <a:ext cx="6233160" cy="4272681"/>
          </a:xfrm>
          <a:prstGeom prst="rect">
            <a:avLst/>
          </a:prstGeom>
        </p:spPr>
      </p:pic>
      <p:sp>
        <p:nvSpPr>
          <p:cNvPr id="4" name="Slide Number Placeholder 3">
            <a:extLst>
              <a:ext uri="{FF2B5EF4-FFF2-40B4-BE49-F238E27FC236}">
                <a16:creationId xmlns:a16="http://schemas.microsoft.com/office/drawing/2014/main" id="{F112826D-DD09-4B32-909C-7928538143E3}"/>
              </a:ext>
            </a:extLst>
          </p:cNvPr>
          <p:cNvSpPr>
            <a:spLocks noGrp="1"/>
          </p:cNvSpPr>
          <p:nvPr>
            <p:ph type="sldNum" sz="quarter" idx="12"/>
          </p:nvPr>
        </p:nvSpPr>
        <p:spPr>
          <a:xfrm>
            <a:off x="8610600" y="6356350"/>
            <a:ext cx="2743200" cy="365125"/>
          </a:xfrm>
        </p:spPr>
        <p:txBody>
          <a:bodyPr>
            <a:normAutofit/>
          </a:bodyPr>
          <a:lstStyle/>
          <a:p>
            <a:pPr>
              <a:spcAft>
                <a:spcPts val="600"/>
              </a:spcAft>
            </a:pPr>
            <a:fld id="{DC71AD46-028B-42E9-AB59-3AEBC8FC7C90}" type="slidenum">
              <a:rPr lang="en-US" smtClean="0"/>
              <a:pPr>
                <a:spcAft>
                  <a:spcPts val="600"/>
                </a:spcAft>
              </a:pPr>
              <a:t>39</a:t>
            </a:fld>
            <a:endParaRPr lang="en-US"/>
          </a:p>
        </p:txBody>
      </p:sp>
    </p:spTree>
    <p:extLst>
      <p:ext uri="{BB962C8B-B14F-4D97-AF65-F5344CB8AC3E}">
        <p14:creationId xmlns:p14="http://schemas.microsoft.com/office/powerpoint/2010/main" val="355530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97C100-5416-462A-B444-260FBB679878}"/>
              </a:ext>
            </a:extLst>
          </p:cNvPr>
          <p:cNvSpPr>
            <a:spLocks noGrp="1"/>
          </p:cNvSpPr>
          <p:nvPr>
            <p:ph type="title"/>
          </p:nvPr>
        </p:nvSpPr>
        <p:spPr/>
        <p:txBody>
          <a:bodyPr/>
          <a:lstStyle/>
          <a:p>
            <a:r>
              <a:rPr lang="en-US" dirty="0"/>
              <a:t>Purpose</a:t>
            </a:r>
          </a:p>
        </p:txBody>
      </p:sp>
      <p:sp>
        <p:nvSpPr>
          <p:cNvPr id="4" name="Text Placeholder 3">
            <a:extLst>
              <a:ext uri="{FF2B5EF4-FFF2-40B4-BE49-F238E27FC236}">
                <a16:creationId xmlns:a16="http://schemas.microsoft.com/office/drawing/2014/main" id="{7D265328-BF12-464B-8995-8ED25C0CF3FD}"/>
              </a:ext>
            </a:extLst>
          </p:cNvPr>
          <p:cNvSpPr>
            <a:spLocks noGrp="1"/>
          </p:cNvSpPr>
          <p:nvPr>
            <p:ph type="body" idx="1"/>
          </p:nvPr>
        </p:nvSpPr>
        <p:spPr>
          <a:xfrm>
            <a:off x="839788" y="1413164"/>
            <a:ext cx="5157787" cy="2261014"/>
          </a:xfrm>
        </p:spPr>
        <p:txBody>
          <a:bodyPr anchor="t">
            <a:noAutofit/>
          </a:bodyPr>
          <a:lstStyle/>
          <a:p>
            <a:pPr marL="457200" indent="-457200">
              <a:lnSpc>
                <a:spcPct val="134000"/>
              </a:lnSpc>
              <a:buFont typeface="+mj-lt"/>
              <a:buAutoNum type="arabicPeriod"/>
            </a:pPr>
            <a:r>
              <a:rPr lang="en-US" sz="2000" b="0" dirty="0">
                <a:solidFill>
                  <a:schemeClr val="tx2"/>
                </a:solidFill>
              </a:rPr>
              <a:t>To talk about </a:t>
            </a:r>
            <a:r>
              <a:rPr lang="en-US" sz="2000" b="0" dirty="0">
                <a:solidFill>
                  <a:schemeClr val="accent6"/>
                </a:solidFill>
              </a:rPr>
              <a:t>how unsupported anxiety functional limitations </a:t>
            </a:r>
            <a:r>
              <a:rPr lang="en-US" sz="2000" b="0" dirty="0">
                <a:solidFill>
                  <a:schemeClr val="tx2"/>
                </a:solidFill>
              </a:rPr>
              <a:t>sometimes can impede the effectiveness of other accommodations, strategies, and supports.  </a:t>
            </a:r>
          </a:p>
        </p:txBody>
      </p:sp>
      <p:sp>
        <p:nvSpPr>
          <p:cNvPr id="5" name="Content Placeholder 4">
            <a:extLst>
              <a:ext uri="{FF2B5EF4-FFF2-40B4-BE49-F238E27FC236}">
                <a16:creationId xmlns:a16="http://schemas.microsoft.com/office/drawing/2014/main" id="{A166DFC5-DAE0-4C2F-9650-5FACA59D826F}"/>
              </a:ext>
            </a:extLst>
          </p:cNvPr>
          <p:cNvSpPr>
            <a:spLocks noGrp="1"/>
          </p:cNvSpPr>
          <p:nvPr>
            <p:ph sz="half" idx="2"/>
          </p:nvPr>
        </p:nvSpPr>
        <p:spPr>
          <a:xfrm>
            <a:off x="1298864" y="3672445"/>
            <a:ext cx="4698711" cy="2556163"/>
          </a:xfrm>
        </p:spPr>
        <p:txBody>
          <a:bodyPr>
            <a:normAutofit fontScale="70000" lnSpcReduction="20000"/>
          </a:bodyPr>
          <a:lstStyle/>
          <a:p>
            <a:pPr marL="0" indent="0">
              <a:lnSpc>
                <a:spcPct val="134000"/>
              </a:lnSpc>
              <a:buNone/>
            </a:pPr>
            <a:r>
              <a:rPr lang="en-US" sz="2800" i="1" dirty="0">
                <a:solidFill>
                  <a:schemeClr val="tx2"/>
                </a:solidFill>
              </a:rPr>
              <a:t>In </a:t>
            </a:r>
            <a:r>
              <a:rPr lang="en-US" sz="2800" b="1" i="1" dirty="0">
                <a:solidFill>
                  <a:srgbClr val="FF6600"/>
                </a:solidFill>
              </a:rPr>
              <a:t>Defense Mode</a:t>
            </a:r>
            <a:r>
              <a:rPr lang="en-US" sz="2800" i="1" dirty="0">
                <a:solidFill>
                  <a:schemeClr val="tx2"/>
                </a:solidFill>
              </a:rPr>
              <a:t>, </a:t>
            </a:r>
            <a:r>
              <a:rPr lang="en-US" sz="2800" b="1" i="1" u="sng" dirty="0">
                <a:solidFill>
                  <a:schemeClr val="tx2"/>
                </a:solidFill>
              </a:rPr>
              <a:t>everything</a:t>
            </a:r>
            <a:r>
              <a:rPr lang="en-US" sz="2800" i="1" dirty="0">
                <a:solidFill>
                  <a:schemeClr val="tx2"/>
                </a:solidFill>
              </a:rPr>
              <a:t> is harder because you are constantly trying to protect against an imminent, perceived, but extremely vague threat. The perceived threat creates the same anxiety as a true life-threatening situation.</a:t>
            </a:r>
          </a:p>
          <a:p>
            <a:pPr marL="0" indent="0">
              <a:lnSpc>
                <a:spcPct val="134000"/>
              </a:lnSpc>
              <a:buNone/>
            </a:pPr>
            <a:endParaRPr lang="en-US" dirty="0"/>
          </a:p>
        </p:txBody>
      </p:sp>
      <p:sp>
        <p:nvSpPr>
          <p:cNvPr id="6" name="Text Placeholder 5">
            <a:extLst>
              <a:ext uri="{FF2B5EF4-FFF2-40B4-BE49-F238E27FC236}">
                <a16:creationId xmlns:a16="http://schemas.microsoft.com/office/drawing/2014/main" id="{A251CA6F-6934-4961-98A9-716F3E33A503}"/>
              </a:ext>
            </a:extLst>
          </p:cNvPr>
          <p:cNvSpPr>
            <a:spLocks noGrp="1"/>
          </p:cNvSpPr>
          <p:nvPr>
            <p:ph type="body" sz="quarter" idx="3"/>
          </p:nvPr>
        </p:nvSpPr>
        <p:spPr>
          <a:xfrm>
            <a:off x="6169024" y="1413164"/>
            <a:ext cx="5183188" cy="1581149"/>
          </a:xfrm>
        </p:spPr>
        <p:txBody>
          <a:bodyPr anchor="t">
            <a:normAutofit fontScale="85000" lnSpcReduction="10000"/>
          </a:bodyPr>
          <a:lstStyle/>
          <a:p>
            <a:pPr marL="457200" indent="-457200">
              <a:lnSpc>
                <a:spcPct val="134000"/>
              </a:lnSpc>
              <a:buFont typeface="+mj-lt"/>
              <a:buAutoNum type="arabicPeriod" startAt="2"/>
            </a:pPr>
            <a:r>
              <a:rPr lang="en-US" sz="2400" b="0" dirty="0">
                <a:solidFill>
                  <a:schemeClr val="tx2"/>
                </a:solidFill>
              </a:rPr>
              <a:t>The importance of </a:t>
            </a:r>
            <a:r>
              <a:rPr lang="en-US" sz="2400" b="0" dirty="0">
                <a:solidFill>
                  <a:schemeClr val="accent6"/>
                </a:solidFill>
              </a:rPr>
              <a:t>considering and including accommodations </a:t>
            </a:r>
            <a:r>
              <a:rPr lang="en-US" sz="2400" b="0" dirty="0">
                <a:solidFill>
                  <a:schemeClr val="tx2"/>
                </a:solidFill>
              </a:rPr>
              <a:t>specific to anxiety-related functional limitations.</a:t>
            </a:r>
          </a:p>
        </p:txBody>
      </p:sp>
      <p:sp>
        <p:nvSpPr>
          <p:cNvPr id="7" name="Content Placeholder 6">
            <a:extLst>
              <a:ext uri="{FF2B5EF4-FFF2-40B4-BE49-F238E27FC236}">
                <a16:creationId xmlns:a16="http://schemas.microsoft.com/office/drawing/2014/main" id="{80200325-22B5-4C26-93A9-E9EF7A7A0784}"/>
              </a:ext>
            </a:extLst>
          </p:cNvPr>
          <p:cNvSpPr>
            <a:spLocks noGrp="1"/>
          </p:cNvSpPr>
          <p:nvPr>
            <p:ph sz="quarter" idx="4"/>
          </p:nvPr>
        </p:nvSpPr>
        <p:spPr>
          <a:xfrm>
            <a:off x="6653501" y="3672444"/>
            <a:ext cx="4698711" cy="2556163"/>
          </a:xfrm>
        </p:spPr>
        <p:txBody>
          <a:bodyPr>
            <a:normAutofit fontScale="70000" lnSpcReduction="20000"/>
          </a:bodyPr>
          <a:lstStyle/>
          <a:p>
            <a:pPr marL="0" indent="0">
              <a:lnSpc>
                <a:spcPct val="134000"/>
              </a:lnSpc>
              <a:buNone/>
            </a:pPr>
            <a:r>
              <a:rPr lang="en-US" sz="2800" i="1" dirty="0">
                <a:solidFill>
                  <a:schemeClr val="tx2"/>
                </a:solidFill>
              </a:rPr>
              <a:t>When you are in </a:t>
            </a:r>
            <a:r>
              <a:rPr lang="en-US" sz="2800" b="1" i="1" dirty="0">
                <a:solidFill>
                  <a:srgbClr val="FF6600"/>
                </a:solidFill>
              </a:rPr>
              <a:t>Defense Mode</a:t>
            </a:r>
            <a:r>
              <a:rPr lang="en-US" sz="2800" i="1" dirty="0">
                <a:solidFill>
                  <a:schemeClr val="tx2"/>
                </a:solidFill>
              </a:rPr>
              <a:t>, since you spend the majority of your resources fighting your feelings, the outside world and anything you perceive as threatening, you have very little leftover resources for day-to-day functioning.</a:t>
            </a:r>
          </a:p>
        </p:txBody>
      </p:sp>
      <p:sp>
        <p:nvSpPr>
          <p:cNvPr id="2" name="Slide Number Placeholder 1">
            <a:extLst>
              <a:ext uri="{FF2B5EF4-FFF2-40B4-BE49-F238E27FC236}">
                <a16:creationId xmlns:a16="http://schemas.microsoft.com/office/drawing/2014/main" id="{39416990-2AB0-482D-AF97-723A69E96154}"/>
              </a:ext>
            </a:extLst>
          </p:cNvPr>
          <p:cNvSpPr>
            <a:spLocks noGrp="1"/>
          </p:cNvSpPr>
          <p:nvPr>
            <p:ph type="sldNum" sz="quarter" idx="12"/>
          </p:nvPr>
        </p:nvSpPr>
        <p:spPr/>
        <p:txBody>
          <a:bodyPr/>
          <a:lstStyle/>
          <a:p>
            <a:fld id="{DC71AD46-028B-42E9-AB59-3AEBC8FC7C90}" type="slidenum">
              <a:rPr lang="en-US" smtClean="0"/>
              <a:t>4</a:t>
            </a:fld>
            <a:endParaRPr lang="en-US"/>
          </a:p>
        </p:txBody>
      </p:sp>
      <p:sp>
        <p:nvSpPr>
          <p:cNvPr id="9" name="TextBox 8">
            <a:extLst>
              <a:ext uri="{FF2B5EF4-FFF2-40B4-BE49-F238E27FC236}">
                <a16:creationId xmlns:a16="http://schemas.microsoft.com/office/drawing/2014/main" id="{F9CF43FC-2946-4AED-B236-B01CF78E4EE6}"/>
              </a:ext>
            </a:extLst>
          </p:cNvPr>
          <p:cNvSpPr txBox="1"/>
          <p:nvPr/>
        </p:nvSpPr>
        <p:spPr>
          <a:xfrm>
            <a:off x="2391930" y="6308209"/>
            <a:ext cx="7211290" cy="369332"/>
          </a:xfrm>
          <a:prstGeom prst="rect">
            <a:avLst/>
          </a:prstGeom>
          <a:noFill/>
        </p:spPr>
        <p:txBody>
          <a:bodyPr wrap="square" rtlCol="0">
            <a:spAutoFit/>
          </a:bodyPr>
          <a:lstStyle/>
          <a:p>
            <a:pPr algn="ctr"/>
            <a:r>
              <a:rPr lang="en-US" sz="1800" i="1" dirty="0">
                <a:solidFill>
                  <a:schemeClr val="tx2"/>
                </a:solidFill>
              </a:rPr>
              <a:t>https://www.aspergerexperts.com/</a:t>
            </a:r>
          </a:p>
        </p:txBody>
      </p:sp>
    </p:spTree>
    <p:extLst>
      <p:ext uri="{BB962C8B-B14F-4D97-AF65-F5344CB8AC3E}">
        <p14:creationId xmlns:p14="http://schemas.microsoft.com/office/powerpoint/2010/main" val="3327750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2E0A3-20DE-4721-8EE3-F6D051A35C6F}"/>
              </a:ext>
            </a:extLst>
          </p:cNvPr>
          <p:cNvSpPr>
            <a:spLocks noGrp="1"/>
          </p:cNvSpPr>
          <p:nvPr>
            <p:ph type="sldNum" sz="quarter" idx="12"/>
          </p:nvPr>
        </p:nvSpPr>
        <p:spPr/>
        <p:txBody>
          <a:bodyPr/>
          <a:lstStyle/>
          <a:p>
            <a:fld id="{DC71AD46-028B-42E9-AB59-3AEBC8FC7C90}" type="slidenum">
              <a:rPr lang="en-US" smtClean="0"/>
              <a:t>40</a:t>
            </a:fld>
            <a:endParaRPr lang="en-US"/>
          </a:p>
        </p:txBody>
      </p:sp>
      <p:sp>
        <p:nvSpPr>
          <p:cNvPr id="6" name="TextBox 5">
            <a:extLst>
              <a:ext uri="{FF2B5EF4-FFF2-40B4-BE49-F238E27FC236}">
                <a16:creationId xmlns:a16="http://schemas.microsoft.com/office/drawing/2014/main" id="{7226EF84-3A73-441A-9D5F-D0A70C832397}"/>
              </a:ext>
            </a:extLst>
          </p:cNvPr>
          <p:cNvSpPr txBox="1"/>
          <p:nvPr/>
        </p:nvSpPr>
        <p:spPr>
          <a:xfrm>
            <a:off x="6361612" y="2087687"/>
            <a:ext cx="5155473" cy="830997"/>
          </a:xfrm>
          <a:prstGeom prst="rect">
            <a:avLst/>
          </a:prstGeom>
          <a:noFill/>
        </p:spPr>
        <p:txBody>
          <a:bodyPr wrap="square" rtlCol="0">
            <a:spAutoFit/>
          </a:bodyPr>
          <a:lstStyle/>
          <a:p>
            <a:pPr algn="ctr"/>
            <a:r>
              <a:rPr lang="en-US" sz="4800" b="1" dirty="0">
                <a:solidFill>
                  <a:schemeClr val="bg1"/>
                </a:solidFill>
              </a:rPr>
              <a:t>BACKGROUND</a:t>
            </a:r>
            <a:endParaRPr lang="en-US" sz="4800" dirty="0">
              <a:solidFill>
                <a:schemeClr val="bg1"/>
              </a:solidFill>
            </a:endParaRPr>
          </a:p>
        </p:txBody>
      </p:sp>
      <p:sp>
        <p:nvSpPr>
          <p:cNvPr id="20" name="Rectangle 19">
            <a:extLst>
              <a:ext uri="{FF2B5EF4-FFF2-40B4-BE49-F238E27FC236}">
                <a16:creationId xmlns:a16="http://schemas.microsoft.com/office/drawing/2014/main" id="{8C446FDA-0AC4-4C8C-98AE-9ED03A0A4398}"/>
              </a:ext>
            </a:extLst>
          </p:cNvPr>
          <p:cNvSpPr/>
          <p:nvPr/>
        </p:nvSpPr>
        <p:spPr>
          <a:xfrm>
            <a:off x="0" y="0"/>
            <a:ext cx="5425439"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EA779114-F485-45FD-A5BA-607E89DDB9BF}"/>
              </a:ext>
            </a:extLst>
          </p:cNvPr>
          <p:cNvGrpSpPr/>
          <p:nvPr/>
        </p:nvGrpSpPr>
        <p:grpSpPr>
          <a:xfrm>
            <a:off x="7040879" y="2678694"/>
            <a:ext cx="3857897" cy="4314290"/>
            <a:chOff x="6779052" y="3867174"/>
            <a:chExt cx="1846738" cy="1985624"/>
          </a:xfrm>
        </p:grpSpPr>
        <p:grpSp>
          <p:nvGrpSpPr>
            <p:cNvPr id="25" name="Group 299">
              <a:extLst>
                <a:ext uri="{FF2B5EF4-FFF2-40B4-BE49-F238E27FC236}">
                  <a16:creationId xmlns:a16="http://schemas.microsoft.com/office/drawing/2014/main" id="{2C720752-885F-4E7E-9F37-DDBC3F2050C3}"/>
                </a:ext>
              </a:extLst>
            </p:cNvPr>
            <p:cNvGrpSpPr>
              <a:grpSpLocks noChangeAspect="1"/>
            </p:cNvGrpSpPr>
            <p:nvPr/>
          </p:nvGrpSpPr>
          <p:grpSpPr bwMode="auto">
            <a:xfrm>
              <a:off x="6779052" y="3867174"/>
              <a:ext cx="1454150" cy="1879600"/>
              <a:chOff x="3868" y="2419"/>
              <a:chExt cx="916" cy="1184"/>
            </a:xfrm>
          </p:grpSpPr>
          <p:sp>
            <p:nvSpPr>
              <p:cNvPr id="27" name="Freeform 300">
                <a:extLst>
                  <a:ext uri="{FF2B5EF4-FFF2-40B4-BE49-F238E27FC236}">
                    <a16:creationId xmlns:a16="http://schemas.microsoft.com/office/drawing/2014/main" id="{DACDA432-B933-47E7-A655-B632B1BECF64}"/>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1">
                <a:extLst>
                  <a:ext uri="{FF2B5EF4-FFF2-40B4-BE49-F238E27FC236}">
                    <a16:creationId xmlns:a16="http://schemas.microsoft.com/office/drawing/2014/main" id="{232B7231-11D2-4DAC-9918-F98F630C31A2}"/>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2">
                <a:extLst>
                  <a:ext uri="{FF2B5EF4-FFF2-40B4-BE49-F238E27FC236}">
                    <a16:creationId xmlns:a16="http://schemas.microsoft.com/office/drawing/2014/main" id="{2406006E-D5C5-4441-BB5A-0FE04F028D6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3">
                <a:extLst>
                  <a:ext uri="{FF2B5EF4-FFF2-40B4-BE49-F238E27FC236}">
                    <a16:creationId xmlns:a16="http://schemas.microsoft.com/office/drawing/2014/main" id="{251CFB47-E9E2-42C5-9EA1-CD14D72FCB2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4">
                <a:extLst>
                  <a:ext uri="{FF2B5EF4-FFF2-40B4-BE49-F238E27FC236}">
                    <a16:creationId xmlns:a16="http://schemas.microsoft.com/office/drawing/2014/main" id="{82E26359-EE38-4762-916D-4E4A182FE40E}"/>
                  </a:ext>
                </a:extLst>
              </p:cNvPr>
              <p:cNvSpPr>
                <a:spLocks noEditPoints="1"/>
              </p:cNvSpPr>
              <p:nvPr/>
            </p:nvSpPr>
            <p:spPr bwMode="auto">
              <a:xfrm>
                <a:off x="4296" y="3217"/>
                <a:ext cx="440" cy="346"/>
              </a:xfrm>
              <a:custGeom>
                <a:avLst/>
                <a:gdLst>
                  <a:gd name="T0" fmla="*/ 386 w 440"/>
                  <a:gd name="T1" fmla="*/ 0 h 346"/>
                  <a:gd name="T2" fmla="*/ 426 w 440"/>
                  <a:gd name="T3" fmla="*/ 244 h 346"/>
                  <a:gd name="T4" fmla="*/ 262 w 440"/>
                  <a:gd name="T5" fmla="*/ 346 h 346"/>
                  <a:gd name="T6" fmla="*/ 256 w 440"/>
                  <a:gd name="T7" fmla="*/ 94 h 346"/>
                  <a:gd name="T8" fmla="*/ 250 w 440"/>
                  <a:gd name="T9" fmla="*/ 68 h 346"/>
                  <a:gd name="T10" fmla="*/ 236 w 440"/>
                  <a:gd name="T11" fmla="*/ 52 h 346"/>
                  <a:gd name="T12" fmla="*/ 256 w 440"/>
                  <a:gd name="T13" fmla="*/ 44 h 346"/>
                  <a:gd name="T14" fmla="*/ 296 w 440"/>
                  <a:gd name="T15" fmla="*/ 24 h 346"/>
                  <a:gd name="T16" fmla="*/ 318 w 440"/>
                  <a:gd name="T17" fmla="*/ 10 h 346"/>
                  <a:gd name="T18" fmla="*/ 322 w 440"/>
                  <a:gd name="T19" fmla="*/ 12 h 346"/>
                  <a:gd name="T20" fmla="*/ 336 w 440"/>
                  <a:gd name="T21" fmla="*/ 8 h 346"/>
                  <a:gd name="T22" fmla="*/ 386 w 440"/>
                  <a:gd name="T23" fmla="*/ 0 h 346"/>
                  <a:gd name="T24" fmla="*/ 322 w 440"/>
                  <a:gd name="T25" fmla="*/ 12 h 346"/>
                  <a:gd name="T26" fmla="*/ 330 w 440"/>
                  <a:gd name="T27" fmla="*/ 10 h 346"/>
                  <a:gd name="T28" fmla="*/ 336 w 440"/>
                  <a:gd name="T29" fmla="*/ 8 h 346"/>
                  <a:gd name="T30" fmla="*/ 220 w 440"/>
                  <a:gd name="T31" fmla="*/ 14 h 346"/>
                  <a:gd name="T32" fmla="*/ 152 w 440"/>
                  <a:gd name="T33" fmla="*/ 12 h 346"/>
                  <a:gd name="T34" fmla="*/ 148 w 440"/>
                  <a:gd name="T35" fmla="*/ 62 h 346"/>
                  <a:gd name="T36" fmla="*/ 194 w 440"/>
                  <a:gd name="T37" fmla="*/ 60 h 346"/>
                  <a:gd name="T38" fmla="*/ 198 w 440"/>
                  <a:gd name="T39" fmla="*/ 54 h 346"/>
                  <a:gd name="T40" fmla="*/ 212 w 440"/>
                  <a:gd name="T41" fmla="*/ 48 h 346"/>
                  <a:gd name="T42" fmla="*/ 220 w 440"/>
                  <a:gd name="T43" fmla="*/ 46 h 346"/>
                  <a:gd name="T44" fmla="*/ 236 w 440"/>
                  <a:gd name="T45" fmla="*/ 52 h 346"/>
                  <a:gd name="T46" fmla="*/ 256 w 440"/>
                  <a:gd name="T47" fmla="*/ 44 h 346"/>
                  <a:gd name="T48" fmla="*/ 296 w 440"/>
                  <a:gd name="T49" fmla="*/ 24 h 346"/>
                  <a:gd name="T50" fmla="*/ 318 w 440"/>
                  <a:gd name="T51" fmla="*/ 10 h 346"/>
                  <a:gd name="T52" fmla="*/ 322 w 440"/>
                  <a:gd name="T53" fmla="*/ 12 h 346"/>
                  <a:gd name="T54" fmla="*/ 152 w 440"/>
                  <a:gd name="T55" fmla="*/ 12 h 346"/>
                  <a:gd name="T56" fmla="*/ 98 w 440"/>
                  <a:gd name="T57" fmla="*/ 6 h 346"/>
                  <a:gd name="T58" fmla="*/ 52 w 440"/>
                  <a:gd name="T59" fmla="*/ 0 h 346"/>
                  <a:gd name="T60" fmla="*/ 12 w 440"/>
                  <a:gd name="T61" fmla="*/ 244 h 346"/>
                  <a:gd name="T62" fmla="*/ 178 w 440"/>
                  <a:gd name="T63" fmla="*/ 346 h 346"/>
                  <a:gd name="T64" fmla="*/ 182 w 440"/>
                  <a:gd name="T65" fmla="*/ 94 h 346"/>
                  <a:gd name="T66" fmla="*/ 186 w 440"/>
                  <a:gd name="T67" fmla="*/ 76 h 346"/>
                  <a:gd name="T68" fmla="*/ 194 w 440"/>
                  <a:gd name="T69" fmla="*/ 60 h 346"/>
                  <a:gd name="T70" fmla="*/ 170 w 440"/>
                  <a:gd name="T71" fmla="*/ 62 h 346"/>
                  <a:gd name="T72" fmla="*/ 148 w 440"/>
                  <a:gd name="T73" fmla="*/ 6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0" h="346">
                    <a:moveTo>
                      <a:pt x="386" y="0"/>
                    </a:moveTo>
                    <a:lnTo>
                      <a:pt x="386" y="0"/>
                    </a:lnTo>
                    <a:lnTo>
                      <a:pt x="410" y="132"/>
                    </a:lnTo>
                    <a:lnTo>
                      <a:pt x="426" y="244"/>
                    </a:lnTo>
                    <a:lnTo>
                      <a:pt x="440" y="346"/>
                    </a:lnTo>
                    <a:lnTo>
                      <a:pt x="262" y="346"/>
                    </a:lnTo>
                    <a:lnTo>
                      <a:pt x="256" y="94"/>
                    </a:lnTo>
                    <a:lnTo>
                      <a:pt x="256" y="94"/>
                    </a:lnTo>
                    <a:lnTo>
                      <a:pt x="254" y="80"/>
                    </a:lnTo>
                    <a:lnTo>
                      <a:pt x="250" y="68"/>
                    </a:lnTo>
                    <a:lnTo>
                      <a:pt x="244" y="58"/>
                    </a:lnTo>
                    <a:lnTo>
                      <a:pt x="236" y="52"/>
                    </a:lnTo>
                    <a:lnTo>
                      <a:pt x="236" y="52"/>
                    </a:lnTo>
                    <a:lnTo>
                      <a:pt x="256" y="44"/>
                    </a:lnTo>
                    <a:lnTo>
                      <a:pt x="276" y="36"/>
                    </a:lnTo>
                    <a:lnTo>
                      <a:pt x="296" y="24"/>
                    </a:lnTo>
                    <a:lnTo>
                      <a:pt x="318" y="10"/>
                    </a:lnTo>
                    <a:lnTo>
                      <a:pt x="318" y="10"/>
                    </a:lnTo>
                    <a:lnTo>
                      <a:pt x="322" y="12"/>
                    </a:lnTo>
                    <a:lnTo>
                      <a:pt x="322" y="12"/>
                    </a:lnTo>
                    <a:lnTo>
                      <a:pt x="330" y="10"/>
                    </a:lnTo>
                    <a:lnTo>
                      <a:pt x="336" y="8"/>
                    </a:lnTo>
                    <a:lnTo>
                      <a:pt x="336" y="8"/>
                    </a:lnTo>
                    <a:lnTo>
                      <a:pt x="386" y="0"/>
                    </a:lnTo>
                    <a:lnTo>
                      <a:pt x="386" y="0"/>
                    </a:lnTo>
                    <a:close/>
                    <a:moveTo>
                      <a:pt x="322" y="12"/>
                    </a:moveTo>
                    <a:lnTo>
                      <a:pt x="322" y="12"/>
                    </a:lnTo>
                    <a:lnTo>
                      <a:pt x="330" y="10"/>
                    </a:lnTo>
                    <a:lnTo>
                      <a:pt x="336" y="8"/>
                    </a:lnTo>
                    <a:lnTo>
                      <a:pt x="336" y="8"/>
                    </a:lnTo>
                    <a:lnTo>
                      <a:pt x="282" y="12"/>
                    </a:lnTo>
                    <a:lnTo>
                      <a:pt x="220" y="14"/>
                    </a:lnTo>
                    <a:lnTo>
                      <a:pt x="220" y="14"/>
                    </a:lnTo>
                    <a:lnTo>
                      <a:pt x="152" y="12"/>
                    </a:lnTo>
                    <a:lnTo>
                      <a:pt x="148" y="62"/>
                    </a:lnTo>
                    <a:lnTo>
                      <a:pt x="148" y="62"/>
                    </a:lnTo>
                    <a:lnTo>
                      <a:pt x="170" y="62"/>
                    </a:lnTo>
                    <a:lnTo>
                      <a:pt x="194" y="60"/>
                    </a:lnTo>
                    <a:lnTo>
                      <a:pt x="194" y="60"/>
                    </a:lnTo>
                    <a:lnTo>
                      <a:pt x="198" y="54"/>
                    </a:lnTo>
                    <a:lnTo>
                      <a:pt x="206" y="50"/>
                    </a:lnTo>
                    <a:lnTo>
                      <a:pt x="212" y="48"/>
                    </a:lnTo>
                    <a:lnTo>
                      <a:pt x="220" y="46"/>
                    </a:lnTo>
                    <a:lnTo>
                      <a:pt x="220" y="46"/>
                    </a:lnTo>
                    <a:lnTo>
                      <a:pt x="228" y="48"/>
                    </a:lnTo>
                    <a:lnTo>
                      <a:pt x="236" y="52"/>
                    </a:lnTo>
                    <a:lnTo>
                      <a:pt x="236" y="52"/>
                    </a:lnTo>
                    <a:lnTo>
                      <a:pt x="256" y="44"/>
                    </a:lnTo>
                    <a:lnTo>
                      <a:pt x="276" y="36"/>
                    </a:lnTo>
                    <a:lnTo>
                      <a:pt x="296" y="24"/>
                    </a:lnTo>
                    <a:lnTo>
                      <a:pt x="318" y="10"/>
                    </a:lnTo>
                    <a:lnTo>
                      <a:pt x="318" y="10"/>
                    </a:lnTo>
                    <a:lnTo>
                      <a:pt x="322" y="12"/>
                    </a:lnTo>
                    <a:lnTo>
                      <a:pt x="322" y="12"/>
                    </a:lnTo>
                    <a:close/>
                    <a:moveTo>
                      <a:pt x="148" y="62"/>
                    </a:moveTo>
                    <a:lnTo>
                      <a:pt x="152" y="12"/>
                    </a:lnTo>
                    <a:lnTo>
                      <a:pt x="152" y="12"/>
                    </a:lnTo>
                    <a:lnTo>
                      <a:pt x="98" y="6"/>
                    </a:lnTo>
                    <a:lnTo>
                      <a:pt x="52" y="0"/>
                    </a:lnTo>
                    <a:lnTo>
                      <a:pt x="52" y="0"/>
                    </a:lnTo>
                    <a:lnTo>
                      <a:pt x="30" y="132"/>
                    </a:lnTo>
                    <a:lnTo>
                      <a:pt x="12" y="244"/>
                    </a:lnTo>
                    <a:lnTo>
                      <a:pt x="0" y="346"/>
                    </a:lnTo>
                    <a:lnTo>
                      <a:pt x="178" y="346"/>
                    </a:lnTo>
                    <a:lnTo>
                      <a:pt x="182" y="94"/>
                    </a:lnTo>
                    <a:lnTo>
                      <a:pt x="182" y="94"/>
                    </a:lnTo>
                    <a:lnTo>
                      <a:pt x="184" y="84"/>
                    </a:lnTo>
                    <a:lnTo>
                      <a:pt x="186" y="76"/>
                    </a:lnTo>
                    <a:lnTo>
                      <a:pt x="188" y="68"/>
                    </a:lnTo>
                    <a:lnTo>
                      <a:pt x="194" y="60"/>
                    </a:lnTo>
                    <a:lnTo>
                      <a:pt x="194" y="60"/>
                    </a:lnTo>
                    <a:lnTo>
                      <a:pt x="170" y="62"/>
                    </a:lnTo>
                    <a:lnTo>
                      <a:pt x="148" y="62"/>
                    </a:lnTo>
                    <a:lnTo>
                      <a:pt x="148" y="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5">
                <a:extLst>
                  <a:ext uri="{FF2B5EF4-FFF2-40B4-BE49-F238E27FC236}">
                    <a16:creationId xmlns:a16="http://schemas.microsoft.com/office/drawing/2014/main" id="{1C4E3F24-7734-4488-AFA3-FF7AD5361C98}"/>
                  </a:ext>
                </a:extLst>
              </p:cNvPr>
              <p:cNvSpPr>
                <a:spLocks noEditPoints="1"/>
              </p:cNvSpPr>
              <p:nvPr/>
            </p:nvSpPr>
            <p:spPr bwMode="auto">
              <a:xfrm>
                <a:off x="3998" y="2653"/>
                <a:ext cx="786" cy="570"/>
              </a:xfrm>
              <a:custGeom>
                <a:avLst/>
                <a:gdLst>
                  <a:gd name="T0" fmla="*/ 774 w 786"/>
                  <a:gd name="T1" fmla="*/ 394 h 570"/>
                  <a:gd name="T2" fmla="*/ 786 w 786"/>
                  <a:gd name="T3" fmla="*/ 524 h 570"/>
                  <a:gd name="T4" fmla="*/ 750 w 786"/>
                  <a:gd name="T5" fmla="*/ 540 h 570"/>
                  <a:gd name="T6" fmla="*/ 676 w 786"/>
                  <a:gd name="T7" fmla="*/ 558 h 570"/>
                  <a:gd name="T8" fmla="*/ 642 w 786"/>
                  <a:gd name="T9" fmla="*/ 556 h 570"/>
                  <a:gd name="T10" fmla="*/ 642 w 786"/>
                  <a:gd name="T11" fmla="*/ 554 h 570"/>
                  <a:gd name="T12" fmla="*/ 692 w 786"/>
                  <a:gd name="T13" fmla="*/ 496 h 570"/>
                  <a:gd name="T14" fmla="*/ 740 w 786"/>
                  <a:gd name="T15" fmla="*/ 418 h 570"/>
                  <a:gd name="T16" fmla="*/ 766 w 786"/>
                  <a:gd name="T17" fmla="*/ 350 h 570"/>
                  <a:gd name="T18" fmla="*/ 748 w 786"/>
                  <a:gd name="T19" fmla="*/ 338 h 570"/>
                  <a:gd name="T20" fmla="*/ 766 w 786"/>
                  <a:gd name="T21" fmla="*/ 346 h 570"/>
                  <a:gd name="T22" fmla="*/ 738 w 786"/>
                  <a:gd name="T23" fmla="*/ 246 h 570"/>
                  <a:gd name="T24" fmla="*/ 698 w 786"/>
                  <a:gd name="T25" fmla="*/ 156 h 570"/>
                  <a:gd name="T26" fmla="*/ 650 w 786"/>
                  <a:gd name="T27" fmla="*/ 82 h 570"/>
                  <a:gd name="T28" fmla="*/ 596 w 786"/>
                  <a:gd name="T29" fmla="*/ 28 h 570"/>
                  <a:gd name="T30" fmla="*/ 534 w 786"/>
                  <a:gd name="T31" fmla="*/ 2 h 570"/>
                  <a:gd name="T32" fmla="*/ 500 w 786"/>
                  <a:gd name="T33" fmla="*/ 2 h 570"/>
                  <a:gd name="T34" fmla="*/ 458 w 786"/>
                  <a:gd name="T35" fmla="*/ 14 h 570"/>
                  <a:gd name="T36" fmla="*/ 408 w 786"/>
                  <a:gd name="T37" fmla="*/ 48 h 570"/>
                  <a:gd name="T38" fmla="*/ 340 w 786"/>
                  <a:gd name="T39" fmla="*/ 136 h 570"/>
                  <a:gd name="T40" fmla="*/ 288 w 786"/>
                  <a:gd name="T41" fmla="*/ 252 h 570"/>
                  <a:gd name="T42" fmla="*/ 254 w 786"/>
                  <a:gd name="T43" fmla="*/ 386 h 570"/>
                  <a:gd name="T44" fmla="*/ 242 w 786"/>
                  <a:gd name="T45" fmla="*/ 524 h 570"/>
                  <a:gd name="T46" fmla="*/ 270 w 786"/>
                  <a:gd name="T47" fmla="*/ 536 h 570"/>
                  <a:gd name="T48" fmla="*/ 360 w 786"/>
                  <a:gd name="T49" fmla="*/ 558 h 570"/>
                  <a:gd name="T50" fmla="*/ 456 w 786"/>
                  <a:gd name="T51" fmla="*/ 494 h 570"/>
                  <a:gd name="T52" fmla="*/ 532 w 786"/>
                  <a:gd name="T53" fmla="*/ 488 h 570"/>
                  <a:gd name="T54" fmla="*/ 594 w 786"/>
                  <a:gd name="T55" fmla="*/ 474 h 570"/>
                  <a:gd name="T56" fmla="*/ 654 w 786"/>
                  <a:gd name="T57" fmla="*/ 446 h 570"/>
                  <a:gd name="T58" fmla="*/ 702 w 786"/>
                  <a:gd name="T59" fmla="*/ 400 h 570"/>
                  <a:gd name="T60" fmla="*/ 736 w 786"/>
                  <a:gd name="T61" fmla="*/ 332 h 570"/>
                  <a:gd name="T62" fmla="*/ 640 w 786"/>
                  <a:gd name="T63" fmla="*/ 564 h 570"/>
                  <a:gd name="T64" fmla="*/ 642 w 786"/>
                  <a:gd name="T65" fmla="*/ 554 h 570"/>
                  <a:gd name="T66" fmla="*/ 676 w 786"/>
                  <a:gd name="T67" fmla="*/ 518 h 570"/>
                  <a:gd name="T68" fmla="*/ 724 w 786"/>
                  <a:gd name="T69" fmla="*/ 446 h 570"/>
                  <a:gd name="T70" fmla="*/ 766 w 786"/>
                  <a:gd name="T71" fmla="*/ 350 h 570"/>
                  <a:gd name="T72" fmla="*/ 766 w 786"/>
                  <a:gd name="T73" fmla="*/ 346 h 570"/>
                  <a:gd name="T74" fmla="*/ 736 w 786"/>
                  <a:gd name="T75" fmla="*/ 332 h 570"/>
                  <a:gd name="T76" fmla="*/ 716 w 786"/>
                  <a:gd name="T77" fmla="*/ 380 h 570"/>
                  <a:gd name="T78" fmla="*/ 672 w 786"/>
                  <a:gd name="T79" fmla="*/ 434 h 570"/>
                  <a:gd name="T80" fmla="*/ 614 w 786"/>
                  <a:gd name="T81" fmla="*/ 468 h 570"/>
                  <a:gd name="T82" fmla="*/ 552 w 786"/>
                  <a:gd name="T83" fmla="*/ 486 h 570"/>
                  <a:gd name="T84" fmla="*/ 456 w 786"/>
                  <a:gd name="T85" fmla="*/ 494 h 570"/>
                  <a:gd name="T86" fmla="*/ 518 w 786"/>
                  <a:gd name="T87" fmla="*/ 570 h 570"/>
                  <a:gd name="T88" fmla="*/ 640 w 786"/>
                  <a:gd name="T89" fmla="*/ 564 h 570"/>
                  <a:gd name="T90" fmla="*/ 300 w 786"/>
                  <a:gd name="T91" fmla="*/ 234 h 570"/>
                  <a:gd name="T92" fmla="*/ 238 w 786"/>
                  <a:gd name="T93" fmla="*/ 256 h 570"/>
                  <a:gd name="T94" fmla="*/ 196 w 786"/>
                  <a:gd name="T95" fmla="*/ 246 h 570"/>
                  <a:gd name="T96" fmla="*/ 166 w 786"/>
                  <a:gd name="T97" fmla="*/ 214 h 570"/>
                  <a:gd name="T98" fmla="*/ 124 w 786"/>
                  <a:gd name="T99" fmla="*/ 144 h 570"/>
                  <a:gd name="T100" fmla="*/ 0 w 786"/>
                  <a:gd name="T101" fmla="*/ 200 h 570"/>
                  <a:gd name="T102" fmla="*/ 24 w 786"/>
                  <a:gd name="T103" fmla="*/ 226 h 570"/>
                  <a:gd name="T104" fmla="*/ 80 w 786"/>
                  <a:gd name="T105" fmla="*/ 264 h 570"/>
                  <a:gd name="T106" fmla="*/ 154 w 786"/>
                  <a:gd name="T107" fmla="*/ 290 h 570"/>
                  <a:gd name="T108" fmla="*/ 156 w 786"/>
                  <a:gd name="T109" fmla="*/ 294 h 570"/>
                  <a:gd name="T110" fmla="*/ 178 w 786"/>
                  <a:gd name="T111" fmla="*/ 302 h 570"/>
                  <a:gd name="T112" fmla="*/ 186 w 786"/>
                  <a:gd name="T113" fmla="*/ 296 h 570"/>
                  <a:gd name="T114" fmla="*/ 256 w 786"/>
                  <a:gd name="T115" fmla="*/ 300 h 570"/>
                  <a:gd name="T116" fmla="*/ 300 w 786"/>
                  <a:gd name="T117" fmla="*/ 290 h 570"/>
                  <a:gd name="T118" fmla="*/ 304 w 786"/>
                  <a:gd name="T119" fmla="*/ 2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6" h="570">
                    <a:moveTo>
                      <a:pt x="766" y="350"/>
                    </a:moveTo>
                    <a:lnTo>
                      <a:pt x="766" y="350"/>
                    </a:lnTo>
                    <a:lnTo>
                      <a:pt x="774" y="394"/>
                    </a:lnTo>
                    <a:lnTo>
                      <a:pt x="780" y="438"/>
                    </a:lnTo>
                    <a:lnTo>
                      <a:pt x="784" y="482"/>
                    </a:lnTo>
                    <a:lnTo>
                      <a:pt x="786" y="524"/>
                    </a:lnTo>
                    <a:lnTo>
                      <a:pt x="786" y="524"/>
                    </a:lnTo>
                    <a:lnTo>
                      <a:pt x="778" y="528"/>
                    </a:lnTo>
                    <a:lnTo>
                      <a:pt x="750" y="540"/>
                    </a:lnTo>
                    <a:lnTo>
                      <a:pt x="730" y="546"/>
                    </a:lnTo>
                    <a:lnTo>
                      <a:pt x="706" y="552"/>
                    </a:lnTo>
                    <a:lnTo>
                      <a:pt x="676" y="558"/>
                    </a:lnTo>
                    <a:lnTo>
                      <a:pt x="640" y="564"/>
                    </a:ln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close/>
                    <a:moveTo>
                      <a:pt x="736" y="332"/>
                    </a:moveTo>
                    <a:lnTo>
                      <a:pt x="736" y="332"/>
                    </a:lnTo>
                    <a:lnTo>
                      <a:pt x="748" y="338"/>
                    </a:lnTo>
                    <a:lnTo>
                      <a:pt x="758" y="342"/>
                    </a:lnTo>
                    <a:lnTo>
                      <a:pt x="766" y="346"/>
                    </a:lnTo>
                    <a:lnTo>
                      <a:pt x="766" y="346"/>
                    </a:lnTo>
                    <a:lnTo>
                      <a:pt x="758" y="312"/>
                    </a:lnTo>
                    <a:lnTo>
                      <a:pt x="748" y="278"/>
                    </a:lnTo>
                    <a:lnTo>
                      <a:pt x="738" y="246"/>
                    </a:lnTo>
                    <a:lnTo>
                      <a:pt x="726" y="214"/>
                    </a:lnTo>
                    <a:lnTo>
                      <a:pt x="712" y="184"/>
                    </a:lnTo>
                    <a:lnTo>
                      <a:pt x="698" y="156"/>
                    </a:lnTo>
                    <a:lnTo>
                      <a:pt x="684" y="130"/>
                    </a:lnTo>
                    <a:lnTo>
                      <a:pt x="668" y="104"/>
                    </a:lnTo>
                    <a:lnTo>
                      <a:pt x="650" y="82"/>
                    </a:lnTo>
                    <a:lnTo>
                      <a:pt x="632" y="62"/>
                    </a:lnTo>
                    <a:lnTo>
                      <a:pt x="614" y="44"/>
                    </a:lnTo>
                    <a:lnTo>
                      <a:pt x="596" y="28"/>
                    </a:lnTo>
                    <a:lnTo>
                      <a:pt x="576" y="16"/>
                    </a:lnTo>
                    <a:lnTo>
                      <a:pt x="556" y="8"/>
                    </a:lnTo>
                    <a:lnTo>
                      <a:pt x="534" y="2"/>
                    </a:lnTo>
                    <a:lnTo>
                      <a:pt x="514" y="0"/>
                    </a:lnTo>
                    <a:lnTo>
                      <a:pt x="514" y="0"/>
                    </a:lnTo>
                    <a:lnTo>
                      <a:pt x="500" y="2"/>
                    </a:lnTo>
                    <a:lnTo>
                      <a:pt x="486" y="4"/>
                    </a:lnTo>
                    <a:lnTo>
                      <a:pt x="472" y="8"/>
                    </a:lnTo>
                    <a:lnTo>
                      <a:pt x="458" y="14"/>
                    </a:lnTo>
                    <a:lnTo>
                      <a:pt x="446" y="20"/>
                    </a:lnTo>
                    <a:lnTo>
                      <a:pt x="432" y="28"/>
                    </a:lnTo>
                    <a:lnTo>
                      <a:pt x="408" y="48"/>
                    </a:lnTo>
                    <a:lnTo>
                      <a:pt x="384" y="74"/>
                    </a:lnTo>
                    <a:lnTo>
                      <a:pt x="362" y="102"/>
                    </a:lnTo>
                    <a:lnTo>
                      <a:pt x="340" y="136"/>
                    </a:lnTo>
                    <a:lnTo>
                      <a:pt x="320" y="172"/>
                    </a:lnTo>
                    <a:lnTo>
                      <a:pt x="304" y="210"/>
                    </a:lnTo>
                    <a:lnTo>
                      <a:pt x="288" y="252"/>
                    </a:lnTo>
                    <a:lnTo>
                      <a:pt x="274" y="296"/>
                    </a:lnTo>
                    <a:lnTo>
                      <a:pt x="262" y="340"/>
                    </a:lnTo>
                    <a:lnTo>
                      <a:pt x="254" y="386"/>
                    </a:lnTo>
                    <a:lnTo>
                      <a:pt x="246" y="432"/>
                    </a:lnTo>
                    <a:lnTo>
                      <a:pt x="242" y="478"/>
                    </a:lnTo>
                    <a:lnTo>
                      <a:pt x="242" y="524"/>
                    </a:lnTo>
                    <a:lnTo>
                      <a:pt x="242" y="524"/>
                    </a:lnTo>
                    <a:lnTo>
                      <a:pt x="254" y="530"/>
                    </a:lnTo>
                    <a:lnTo>
                      <a:pt x="270" y="536"/>
                    </a:lnTo>
                    <a:lnTo>
                      <a:pt x="294" y="544"/>
                    </a:lnTo>
                    <a:lnTo>
                      <a:pt x="322" y="550"/>
                    </a:lnTo>
                    <a:lnTo>
                      <a:pt x="360" y="558"/>
                    </a:lnTo>
                    <a:lnTo>
                      <a:pt x="402" y="564"/>
                    </a:lnTo>
                    <a:lnTo>
                      <a:pt x="452" y="568"/>
                    </a:lnTo>
                    <a:lnTo>
                      <a:pt x="456" y="494"/>
                    </a:lnTo>
                    <a:lnTo>
                      <a:pt x="456" y="494"/>
                    </a:lnTo>
                    <a:lnTo>
                      <a:pt x="492" y="492"/>
                    </a:lnTo>
                    <a:lnTo>
                      <a:pt x="532" y="488"/>
                    </a:lnTo>
                    <a:lnTo>
                      <a:pt x="552" y="486"/>
                    </a:lnTo>
                    <a:lnTo>
                      <a:pt x="572" y="480"/>
                    </a:lnTo>
                    <a:lnTo>
                      <a:pt x="594" y="474"/>
                    </a:lnTo>
                    <a:lnTo>
                      <a:pt x="614" y="468"/>
                    </a:lnTo>
                    <a:lnTo>
                      <a:pt x="634" y="458"/>
                    </a:lnTo>
                    <a:lnTo>
                      <a:pt x="654" y="446"/>
                    </a:lnTo>
                    <a:lnTo>
                      <a:pt x="672" y="434"/>
                    </a:lnTo>
                    <a:lnTo>
                      <a:pt x="688" y="418"/>
                    </a:lnTo>
                    <a:lnTo>
                      <a:pt x="702" y="400"/>
                    </a:lnTo>
                    <a:lnTo>
                      <a:pt x="716" y="380"/>
                    </a:lnTo>
                    <a:lnTo>
                      <a:pt x="726" y="358"/>
                    </a:lnTo>
                    <a:lnTo>
                      <a:pt x="736" y="332"/>
                    </a:lnTo>
                    <a:lnTo>
                      <a:pt x="736" y="332"/>
                    </a:lnTo>
                    <a:close/>
                    <a:moveTo>
                      <a:pt x="640" y="564"/>
                    </a:move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lnTo>
                      <a:pt x="766" y="346"/>
                    </a:lnTo>
                    <a:lnTo>
                      <a:pt x="766" y="346"/>
                    </a:lnTo>
                    <a:lnTo>
                      <a:pt x="758" y="342"/>
                    </a:lnTo>
                    <a:lnTo>
                      <a:pt x="748" y="338"/>
                    </a:lnTo>
                    <a:lnTo>
                      <a:pt x="736" y="332"/>
                    </a:lnTo>
                    <a:lnTo>
                      <a:pt x="736" y="332"/>
                    </a:lnTo>
                    <a:lnTo>
                      <a:pt x="726" y="358"/>
                    </a:lnTo>
                    <a:lnTo>
                      <a:pt x="716" y="380"/>
                    </a:lnTo>
                    <a:lnTo>
                      <a:pt x="702" y="400"/>
                    </a:lnTo>
                    <a:lnTo>
                      <a:pt x="688" y="418"/>
                    </a:lnTo>
                    <a:lnTo>
                      <a:pt x="672" y="434"/>
                    </a:lnTo>
                    <a:lnTo>
                      <a:pt x="654" y="446"/>
                    </a:lnTo>
                    <a:lnTo>
                      <a:pt x="634" y="458"/>
                    </a:lnTo>
                    <a:lnTo>
                      <a:pt x="614" y="468"/>
                    </a:lnTo>
                    <a:lnTo>
                      <a:pt x="594" y="474"/>
                    </a:lnTo>
                    <a:lnTo>
                      <a:pt x="572" y="480"/>
                    </a:lnTo>
                    <a:lnTo>
                      <a:pt x="552" y="486"/>
                    </a:lnTo>
                    <a:lnTo>
                      <a:pt x="532" y="488"/>
                    </a:lnTo>
                    <a:lnTo>
                      <a:pt x="492" y="492"/>
                    </a:lnTo>
                    <a:lnTo>
                      <a:pt x="456" y="494"/>
                    </a:lnTo>
                    <a:lnTo>
                      <a:pt x="452" y="568"/>
                    </a:lnTo>
                    <a:lnTo>
                      <a:pt x="452" y="568"/>
                    </a:lnTo>
                    <a:lnTo>
                      <a:pt x="518" y="570"/>
                    </a:lnTo>
                    <a:lnTo>
                      <a:pt x="518" y="570"/>
                    </a:lnTo>
                    <a:lnTo>
                      <a:pt x="584" y="568"/>
                    </a:lnTo>
                    <a:lnTo>
                      <a:pt x="640" y="564"/>
                    </a:lnTo>
                    <a:lnTo>
                      <a:pt x="640" y="564"/>
                    </a:lnTo>
                    <a:close/>
                    <a:moveTo>
                      <a:pt x="300" y="234"/>
                    </a:moveTo>
                    <a:lnTo>
                      <a:pt x="300" y="234"/>
                    </a:lnTo>
                    <a:lnTo>
                      <a:pt x="276" y="246"/>
                    </a:lnTo>
                    <a:lnTo>
                      <a:pt x="256" y="252"/>
                    </a:lnTo>
                    <a:lnTo>
                      <a:pt x="238" y="256"/>
                    </a:lnTo>
                    <a:lnTo>
                      <a:pt x="222" y="254"/>
                    </a:lnTo>
                    <a:lnTo>
                      <a:pt x="208" y="252"/>
                    </a:lnTo>
                    <a:lnTo>
                      <a:pt x="196" y="246"/>
                    </a:lnTo>
                    <a:lnTo>
                      <a:pt x="184" y="236"/>
                    </a:lnTo>
                    <a:lnTo>
                      <a:pt x="174" y="226"/>
                    </a:lnTo>
                    <a:lnTo>
                      <a:pt x="166" y="214"/>
                    </a:lnTo>
                    <a:lnTo>
                      <a:pt x="156" y="200"/>
                    </a:lnTo>
                    <a:lnTo>
                      <a:pt x="140" y="172"/>
                    </a:lnTo>
                    <a:lnTo>
                      <a:pt x="124" y="144"/>
                    </a:lnTo>
                    <a:lnTo>
                      <a:pt x="114" y="130"/>
                    </a:lnTo>
                    <a:lnTo>
                      <a:pt x="104" y="116"/>
                    </a:lnTo>
                    <a:lnTo>
                      <a:pt x="0" y="200"/>
                    </a:lnTo>
                    <a:lnTo>
                      <a:pt x="0" y="200"/>
                    </a:lnTo>
                    <a:lnTo>
                      <a:pt x="10" y="212"/>
                    </a:lnTo>
                    <a:lnTo>
                      <a:pt x="24" y="226"/>
                    </a:lnTo>
                    <a:lnTo>
                      <a:pt x="40" y="238"/>
                    </a:lnTo>
                    <a:lnTo>
                      <a:pt x="58" y="252"/>
                    </a:lnTo>
                    <a:lnTo>
                      <a:pt x="80" y="264"/>
                    </a:lnTo>
                    <a:lnTo>
                      <a:pt x="102" y="274"/>
                    </a:lnTo>
                    <a:lnTo>
                      <a:pt x="126" y="284"/>
                    </a:lnTo>
                    <a:lnTo>
                      <a:pt x="154" y="290"/>
                    </a:lnTo>
                    <a:lnTo>
                      <a:pt x="154" y="290"/>
                    </a:lnTo>
                    <a:lnTo>
                      <a:pt x="156" y="294"/>
                    </a:lnTo>
                    <a:lnTo>
                      <a:pt x="156" y="294"/>
                    </a:lnTo>
                    <a:lnTo>
                      <a:pt x="162" y="300"/>
                    </a:lnTo>
                    <a:lnTo>
                      <a:pt x="170" y="302"/>
                    </a:lnTo>
                    <a:lnTo>
                      <a:pt x="178" y="302"/>
                    </a:lnTo>
                    <a:lnTo>
                      <a:pt x="184" y="298"/>
                    </a:lnTo>
                    <a:lnTo>
                      <a:pt x="184" y="298"/>
                    </a:lnTo>
                    <a:lnTo>
                      <a:pt x="186" y="296"/>
                    </a:lnTo>
                    <a:lnTo>
                      <a:pt x="186" y="296"/>
                    </a:lnTo>
                    <a:lnTo>
                      <a:pt x="228" y="300"/>
                    </a:lnTo>
                    <a:lnTo>
                      <a:pt x="256" y="300"/>
                    </a:lnTo>
                    <a:lnTo>
                      <a:pt x="280" y="296"/>
                    </a:lnTo>
                    <a:lnTo>
                      <a:pt x="300" y="290"/>
                    </a:lnTo>
                    <a:lnTo>
                      <a:pt x="300" y="290"/>
                    </a:lnTo>
                    <a:lnTo>
                      <a:pt x="302" y="288"/>
                    </a:lnTo>
                    <a:lnTo>
                      <a:pt x="302" y="284"/>
                    </a:lnTo>
                    <a:lnTo>
                      <a:pt x="304" y="270"/>
                    </a:lnTo>
                    <a:lnTo>
                      <a:pt x="304" y="254"/>
                    </a:lnTo>
                    <a:lnTo>
                      <a:pt x="300" y="2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6">
                <a:extLst>
                  <a:ext uri="{FF2B5EF4-FFF2-40B4-BE49-F238E27FC236}">
                    <a16:creationId xmlns:a16="http://schemas.microsoft.com/office/drawing/2014/main" id="{92EC7127-8DC5-42F9-BB6F-C47D4D51AECC}"/>
                  </a:ext>
                </a:extLst>
              </p:cNvPr>
              <p:cNvSpPr>
                <a:spLocks/>
              </p:cNvSpPr>
              <p:nvPr/>
            </p:nvSpPr>
            <p:spPr bwMode="auto">
              <a:xfrm>
                <a:off x="4638" y="3003"/>
                <a:ext cx="146" cy="214"/>
              </a:xfrm>
              <a:custGeom>
                <a:avLst/>
                <a:gdLst>
                  <a:gd name="T0" fmla="*/ 126 w 146"/>
                  <a:gd name="T1" fmla="*/ 0 h 214"/>
                  <a:gd name="T2" fmla="*/ 126 w 146"/>
                  <a:gd name="T3" fmla="*/ 0 h 214"/>
                  <a:gd name="T4" fmla="*/ 134 w 146"/>
                  <a:gd name="T5" fmla="*/ 44 h 214"/>
                  <a:gd name="T6" fmla="*/ 140 w 146"/>
                  <a:gd name="T7" fmla="*/ 88 h 214"/>
                  <a:gd name="T8" fmla="*/ 144 w 146"/>
                  <a:gd name="T9" fmla="*/ 132 h 214"/>
                  <a:gd name="T10" fmla="*/ 146 w 146"/>
                  <a:gd name="T11" fmla="*/ 174 h 214"/>
                  <a:gd name="T12" fmla="*/ 146 w 146"/>
                  <a:gd name="T13" fmla="*/ 174 h 214"/>
                  <a:gd name="T14" fmla="*/ 138 w 146"/>
                  <a:gd name="T15" fmla="*/ 178 h 214"/>
                  <a:gd name="T16" fmla="*/ 110 w 146"/>
                  <a:gd name="T17" fmla="*/ 190 h 214"/>
                  <a:gd name="T18" fmla="*/ 90 w 146"/>
                  <a:gd name="T19" fmla="*/ 196 h 214"/>
                  <a:gd name="T20" fmla="*/ 66 w 146"/>
                  <a:gd name="T21" fmla="*/ 202 h 214"/>
                  <a:gd name="T22" fmla="*/ 36 w 146"/>
                  <a:gd name="T23" fmla="*/ 208 h 214"/>
                  <a:gd name="T24" fmla="*/ 0 w 146"/>
                  <a:gd name="T25" fmla="*/ 214 h 214"/>
                  <a:gd name="T26" fmla="*/ 0 w 146"/>
                  <a:gd name="T27" fmla="*/ 214 h 214"/>
                  <a:gd name="T28" fmla="*/ 2 w 146"/>
                  <a:gd name="T29" fmla="*/ 206 h 214"/>
                  <a:gd name="T30" fmla="*/ 2 w 146"/>
                  <a:gd name="T31" fmla="*/ 206 h 214"/>
                  <a:gd name="T32" fmla="*/ 2 w 146"/>
                  <a:gd name="T33" fmla="*/ 204 h 214"/>
                  <a:gd name="T34" fmla="*/ 2 w 146"/>
                  <a:gd name="T35" fmla="*/ 204 h 214"/>
                  <a:gd name="T36" fmla="*/ 20 w 146"/>
                  <a:gd name="T37" fmla="*/ 188 h 214"/>
                  <a:gd name="T38" fmla="*/ 36 w 146"/>
                  <a:gd name="T39" fmla="*/ 168 h 214"/>
                  <a:gd name="T40" fmla="*/ 52 w 146"/>
                  <a:gd name="T41" fmla="*/ 146 h 214"/>
                  <a:gd name="T42" fmla="*/ 70 w 146"/>
                  <a:gd name="T43" fmla="*/ 124 h 214"/>
                  <a:gd name="T44" fmla="*/ 84 w 146"/>
                  <a:gd name="T45" fmla="*/ 96 h 214"/>
                  <a:gd name="T46" fmla="*/ 100 w 146"/>
                  <a:gd name="T47" fmla="*/ 68 h 214"/>
                  <a:gd name="T48" fmla="*/ 114 w 146"/>
                  <a:gd name="T49" fmla="*/ 36 h 214"/>
                  <a:gd name="T50" fmla="*/ 126 w 146"/>
                  <a:gd name="T51" fmla="*/ 0 h 214"/>
                  <a:gd name="T52" fmla="*/ 126 w 146"/>
                  <a:gd name="T5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214">
                    <a:moveTo>
                      <a:pt x="126" y="0"/>
                    </a:moveTo>
                    <a:lnTo>
                      <a:pt x="126" y="0"/>
                    </a:lnTo>
                    <a:lnTo>
                      <a:pt x="134" y="44"/>
                    </a:lnTo>
                    <a:lnTo>
                      <a:pt x="140" y="88"/>
                    </a:lnTo>
                    <a:lnTo>
                      <a:pt x="144" y="132"/>
                    </a:lnTo>
                    <a:lnTo>
                      <a:pt x="146" y="174"/>
                    </a:lnTo>
                    <a:lnTo>
                      <a:pt x="146" y="174"/>
                    </a:lnTo>
                    <a:lnTo>
                      <a:pt x="138" y="178"/>
                    </a:lnTo>
                    <a:lnTo>
                      <a:pt x="110" y="190"/>
                    </a:lnTo>
                    <a:lnTo>
                      <a:pt x="90" y="196"/>
                    </a:lnTo>
                    <a:lnTo>
                      <a:pt x="66" y="202"/>
                    </a:lnTo>
                    <a:lnTo>
                      <a:pt x="36" y="208"/>
                    </a:lnTo>
                    <a:lnTo>
                      <a:pt x="0" y="214"/>
                    </a:lnTo>
                    <a:lnTo>
                      <a:pt x="0" y="214"/>
                    </a:lnTo>
                    <a:lnTo>
                      <a:pt x="2" y="206"/>
                    </a:lnTo>
                    <a:lnTo>
                      <a:pt x="2" y="206"/>
                    </a:lnTo>
                    <a:lnTo>
                      <a:pt x="2" y="204"/>
                    </a:lnTo>
                    <a:lnTo>
                      <a:pt x="2" y="204"/>
                    </a:lnTo>
                    <a:lnTo>
                      <a:pt x="20" y="188"/>
                    </a:lnTo>
                    <a:lnTo>
                      <a:pt x="36" y="168"/>
                    </a:lnTo>
                    <a:lnTo>
                      <a:pt x="52" y="146"/>
                    </a:lnTo>
                    <a:lnTo>
                      <a:pt x="70" y="124"/>
                    </a:lnTo>
                    <a:lnTo>
                      <a:pt x="84" y="96"/>
                    </a:lnTo>
                    <a:lnTo>
                      <a:pt x="100" y="68"/>
                    </a:lnTo>
                    <a:lnTo>
                      <a:pt x="114" y="36"/>
                    </a:lnTo>
                    <a:lnTo>
                      <a:pt x="126" y="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7">
                <a:extLst>
                  <a:ext uri="{FF2B5EF4-FFF2-40B4-BE49-F238E27FC236}">
                    <a16:creationId xmlns:a16="http://schemas.microsoft.com/office/drawing/2014/main" id="{49F1D720-585A-4E36-8C36-26413AB1CAF7}"/>
                  </a:ext>
                </a:extLst>
              </p:cNvPr>
              <p:cNvSpPr>
                <a:spLocks/>
              </p:cNvSpPr>
              <p:nvPr/>
            </p:nvSpPr>
            <p:spPr bwMode="auto">
              <a:xfrm>
                <a:off x="4240" y="2653"/>
                <a:ext cx="524" cy="568"/>
              </a:xfrm>
              <a:custGeom>
                <a:avLst/>
                <a:gdLst>
                  <a:gd name="T0" fmla="*/ 494 w 524"/>
                  <a:gd name="T1" fmla="*/ 332 h 568"/>
                  <a:gd name="T2" fmla="*/ 516 w 524"/>
                  <a:gd name="T3" fmla="*/ 342 h 568"/>
                  <a:gd name="T4" fmla="*/ 524 w 524"/>
                  <a:gd name="T5" fmla="*/ 346 h 568"/>
                  <a:gd name="T6" fmla="*/ 506 w 524"/>
                  <a:gd name="T7" fmla="*/ 278 h 568"/>
                  <a:gd name="T8" fmla="*/ 484 w 524"/>
                  <a:gd name="T9" fmla="*/ 214 h 568"/>
                  <a:gd name="T10" fmla="*/ 456 w 524"/>
                  <a:gd name="T11" fmla="*/ 156 h 568"/>
                  <a:gd name="T12" fmla="*/ 426 w 524"/>
                  <a:gd name="T13" fmla="*/ 104 h 568"/>
                  <a:gd name="T14" fmla="*/ 390 w 524"/>
                  <a:gd name="T15" fmla="*/ 62 h 568"/>
                  <a:gd name="T16" fmla="*/ 354 w 524"/>
                  <a:gd name="T17" fmla="*/ 28 h 568"/>
                  <a:gd name="T18" fmla="*/ 314 w 524"/>
                  <a:gd name="T19" fmla="*/ 8 h 568"/>
                  <a:gd name="T20" fmla="*/ 272 w 524"/>
                  <a:gd name="T21" fmla="*/ 0 h 568"/>
                  <a:gd name="T22" fmla="*/ 258 w 524"/>
                  <a:gd name="T23" fmla="*/ 2 h 568"/>
                  <a:gd name="T24" fmla="*/ 230 w 524"/>
                  <a:gd name="T25" fmla="*/ 8 h 568"/>
                  <a:gd name="T26" fmla="*/ 204 w 524"/>
                  <a:gd name="T27" fmla="*/ 20 h 568"/>
                  <a:gd name="T28" fmla="*/ 166 w 524"/>
                  <a:gd name="T29" fmla="*/ 48 h 568"/>
                  <a:gd name="T30" fmla="*/ 120 w 524"/>
                  <a:gd name="T31" fmla="*/ 102 h 568"/>
                  <a:gd name="T32" fmla="*/ 78 w 524"/>
                  <a:gd name="T33" fmla="*/ 172 h 568"/>
                  <a:gd name="T34" fmla="*/ 46 w 524"/>
                  <a:gd name="T35" fmla="*/ 252 h 568"/>
                  <a:gd name="T36" fmla="*/ 20 w 524"/>
                  <a:gd name="T37" fmla="*/ 340 h 568"/>
                  <a:gd name="T38" fmla="*/ 4 w 524"/>
                  <a:gd name="T39" fmla="*/ 432 h 568"/>
                  <a:gd name="T40" fmla="*/ 0 w 524"/>
                  <a:gd name="T41" fmla="*/ 524 h 568"/>
                  <a:gd name="T42" fmla="*/ 12 w 524"/>
                  <a:gd name="T43" fmla="*/ 530 h 568"/>
                  <a:gd name="T44" fmla="*/ 52 w 524"/>
                  <a:gd name="T45" fmla="*/ 544 h 568"/>
                  <a:gd name="T46" fmla="*/ 118 w 524"/>
                  <a:gd name="T47" fmla="*/ 558 h 568"/>
                  <a:gd name="T48" fmla="*/ 210 w 524"/>
                  <a:gd name="T49" fmla="*/ 568 h 568"/>
                  <a:gd name="T50" fmla="*/ 214 w 524"/>
                  <a:gd name="T51" fmla="*/ 494 h 568"/>
                  <a:gd name="T52" fmla="*/ 290 w 524"/>
                  <a:gd name="T53" fmla="*/ 488 h 568"/>
                  <a:gd name="T54" fmla="*/ 330 w 524"/>
                  <a:gd name="T55" fmla="*/ 480 h 568"/>
                  <a:gd name="T56" fmla="*/ 372 w 524"/>
                  <a:gd name="T57" fmla="*/ 468 h 568"/>
                  <a:gd name="T58" fmla="*/ 412 w 524"/>
                  <a:gd name="T59" fmla="*/ 446 h 568"/>
                  <a:gd name="T60" fmla="*/ 446 w 524"/>
                  <a:gd name="T61" fmla="*/ 418 h 568"/>
                  <a:gd name="T62" fmla="*/ 474 w 524"/>
                  <a:gd name="T63" fmla="*/ 380 h 568"/>
                  <a:gd name="T64" fmla="*/ 494 w 524"/>
                  <a:gd name="T65" fmla="*/ 33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 h="568">
                    <a:moveTo>
                      <a:pt x="494" y="332"/>
                    </a:moveTo>
                    <a:lnTo>
                      <a:pt x="494" y="332"/>
                    </a:lnTo>
                    <a:lnTo>
                      <a:pt x="506" y="338"/>
                    </a:lnTo>
                    <a:lnTo>
                      <a:pt x="516" y="342"/>
                    </a:lnTo>
                    <a:lnTo>
                      <a:pt x="524" y="346"/>
                    </a:lnTo>
                    <a:lnTo>
                      <a:pt x="524" y="346"/>
                    </a:lnTo>
                    <a:lnTo>
                      <a:pt x="516" y="312"/>
                    </a:lnTo>
                    <a:lnTo>
                      <a:pt x="506" y="278"/>
                    </a:lnTo>
                    <a:lnTo>
                      <a:pt x="496" y="246"/>
                    </a:lnTo>
                    <a:lnTo>
                      <a:pt x="484" y="214"/>
                    </a:lnTo>
                    <a:lnTo>
                      <a:pt x="470" y="184"/>
                    </a:lnTo>
                    <a:lnTo>
                      <a:pt x="456" y="156"/>
                    </a:lnTo>
                    <a:lnTo>
                      <a:pt x="442" y="130"/>
                    </a:lnTo>
                    <a:lnTo>
                      <a:pt x="426" y="104"/>
                    </a:lnTo>
                    <a:lnTo>
                      <a:pt x="408" y="82"/>
                    </a:lnTo>
                    <a:lnTo>
                      <a:pt x="390" y="62"/>
                    </a:lnTo>
                    <a:lnTo>
                      <a:pt x="372" y="44"/>
                    </a:lnTo>
                    <a:lnTo>
                      <a:pt x="354" y="28"/>
                    </a:lnTo>
                    <a:lnTo>
                      <a:pt x="334" y="16"/>
                    </a:lnTo>
                    <a:lnTo>
                      <a:pt x="314" y="8"/>
                    </a:lnTo>
                    <a:lnTo>
                      <a:pt x="292" y="2"/>
                    </a:lnTo>
                    <a:lnTo>
                      <a:pt x="272" y="0"/>
                    </a:lnTo>
                    <a:lnTo>
                      <a:pt x="272" y="0"/>
                    </a:lnTo>
                    <a:lnTo>
                      <a:pt x="258" y="2"/>
                    </a:lnTo>
                    <a:lnTo>
                      <a:pt x="244" y="4"/>
                    </a:lnTo>
                    <a:lnTo>
                      <a:pt x="230" y="8"/>
                    </a:lnTo>
                    <a:lnTo>
                      <a:pt x="216" y="14"/>
                    </a:lnTo>
                    <a:lnTo>
                      <a:pt x="204" y="20"/>
                    </a:lnTo>
                    <a:lnTo>
                      <a:pt x="190" y="28"/>
                    </a:lnTo>
                    <a:lnTo>
                      <a:pt x="166" y="48"/>
                    </a:lnTo>
                    <a:lnTo>
                      <a:pt x="142" y="74"/>
                    </a:lnTo>
                    <a:lnTo>
                      <a:pt x="120" y="102"/>
                    </a:lnTo>
                    <a:lnTo>
                      <a:pt x="98" y="136"/>
                    </a:lnTo>
                    <a:lnTo>
                      <a:pt x="78" y="172"/>
                    </a:lnTo>
                    <a:lnTo>
                      <a:pt x="62" y="210"/>
                    </a:lnTo>
                    <a:lnTo>
                      <a:pt x="46" y="252"/>
                    </a:lnTo>
                    <a:lnTo>
                      <a:pt x="32" y="296"/>
                    </a:lnTo>
                    <a:lnTo>
                      <a:pt x="20" y="340"/>
                    </a:lnTo>
                    <a:lnTo>
                      <a:pt x="12" y="386"/>
                    </a:lnTo>
                    <a:lnTo>
                      <a:pt x="4" y="432"/>
                    </a:lnTo>
                    <a:lnTo>
                      <a:pt x="0" y="478"/>
                    </a:lnTo>
                    <a:lnTo>
                      <a:pt x="0" y="524"/>
                    </a:lnTo>
                    <a:lnTo>
                      <a:pt x="0" y="524"/>
                    </a:lnTo>
                    <a:lnTo>
                      <a:pt x="12" y="530"/>
                    </a:lnTo>
                    <a:lnTo>
                      <a:pt x="28" y="536"/>
                    </a:lnTo>
                    <a:lnTo>
                      <a:pt x="52" y="544"/>
                    </a:lnTo>
                    <a:lnTo>
                      <a:pt x="80" y="550"/>
                    </a:lnTo>
                    <a:lnTo>
                      <a:pt x="118" y="558"/>
                    </a:lnTo>
                    <a:lnTo>
                      <a:pt x="160" y="564"/>
                    </a:lnTo>
                    <a:lnTo>
                      <a:pt x="210" y="568"/>
                    </a:lnTo>
                    <a:lnTo>
                      <a:pt x="214" y="494"/>
                    </a:lnTo>
                    <a:lnTo>
                      <a:pt x="214" y="494"/>
                    </a:lnTo>
                    <a:lnTo>
                      <a:pt x="250" y="492"/>
                    </a:lnTo>
                    <a:lnTo>
                      <a:pt x="290" y="488"/>
                    </a:lnTo>
                    <a:lnTo>
                      <a:pt x="310" y="486"/>
                    </a:lnTo>
                    <a:lnTo>
                      <a:pt x="330" y="480"/>
                    </a:lnTo>
                    <a:lnTo>
                      <a:pt x="352" y="474"/>
                    </a:lnTo>
                    <a:lnTo>
                      <a:pt x="372" y="468"/>
                    </a:lnTo>
                    <a:lnTo>
                      <a:pt x="392" y="458"/>
                    </a:lnTo>
                    <a:lnTo>
                      <a:pt x="412" y="446"/>
                    </a:lnTo>
                    <a:lnTo>
                      <a:pt x="430" y="434"/>
                    </a:lnTo>
                    <a:lnTo>
                      <a:pt x="446" y="418"/>
                    </a:lnTo>
                    <a:lnTo>
                      <a:pt x="460" y="400"/>
                    </a:lnTo>
                    <a:lnTo>
                      <a:pt x="474" y="380"/>
                    </a:lnTo>
                    <a:lnTo>
                      <a:pt x="484" y="358"/>
                    </a:lnTo>
                    <a:lnTo>
                      <a:pt x="494" y="332"/>
                    </a:lnTo>
                    <a:lnTo>
                      <a:pt x="494"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8">
                <a:extLst>
                  <a:ext uri="{FF2B5EF4-FFF2-40B4-BE49-F238E27FC236}">
                    <a16:creationId xmlns:a16="http://schemas.microsoft.com/office/drawing/2014/main" id="{F079C22C-C595-46FB-AEDD-E2772C9214A9}"/>
                  </a:ext>
                </a:extLst>
              </p:cNvPr>
              <p:cNvSpPr>
                <a:spLocks/>
              </p:cNvSpPr>
              <p:nvPr/>
            </p:nvSpPr>
            <p:spPr bwMode="auto">
              <a:xfrm>
                <a:off x="4450" y="2985"/>
                <a:ext cx="314" cy="238"/>
              </a:xfrm>
              <a:custGeom>
                <a:avLst/>
                <a:gdLst>
                  <a:gd name="T0" fmla="*/ 188 w 314"/>
                  <a:gd name="T1" fmla="*/ 232 h 238"/>
                  <a:gd name="T2" fmla="*/ 188 w 314"/>
                  <a:gd name="T3" fmla="*/ 232 h 238"/>
                  <a:gd name="T4" fmla="*/ 190 w 314"/>
                  <a:gd name="T5" fmla="*/ 224 h 238"/>
                  <a:gd name="T6" fmla="*/ 190 w 314"/>
                  <a:gd name="T7" fmla="*/ 224 h 238"/>
                  <a:gd name="T8" fmla="*/ 190 w 314"/>
                  <a:gd name="T9" fmla="*/ 222 h 238"/>
                  <a:gd name="T10" fmla="*/ 190 w 314"/>
                  <a:gd name="T11" fmla="*/ 222 h 238"/>
                  <a:gd name="T12" fmla="*/ 208 w 314"/>
                  <a:gd name="T13" fmla="*/ 206 h 238"/>
                  <a:gd name="T14" fmla="*/ 224 w 314"/>
                  <a:gd name="T15" fmla="*/ 186 h 238"/>
                  <a:gd name="T16" fmla="*/ 240 w 314"/>
                  <a:gd name="T17" fmla="*/ 164 h 238"/>
                  <a:gd name="T18" fmla="*/ 258 w 314"/>
                  <a:gd name="T19" fmla="*/ 142 h 238"/>
                  <a:gd name="T20" fmla="*/ 272 w 314"/>
                  <a:gd name="T21" fmla="*/ 114 h 238"/>
                  <a:gd name="T22" fmla="*/ 288 w 314"/>
                  <a:gd name="T23" fmla="*/ 86 h 238"/>
                  <a:gd name="T24" fmla="*/ 302 w 314"/>
                  <a:gd name="T25" fmla="*/ 54 h 238"/>
                  <a:gd name="T26" fmla="*/ 314 w 314"/>
                  <a:gd name="T27" fmla="*/ 18 h 238"/>
                  <a:gd name="T28" fmla="*/ 314 w 314"/>
                  <a:gd name="T29" fmla="*/ 18 h 238"/>
                  <a:gd name="T30" fmla="*/ 314 w 314"/>
                  <a:gd name="T31" fmla="*/ 14 h 238"/>
                  <a:gd name="T32" fmla="*/ 314 w 314"/>
                  <a:gd name="T33" fmla="*/ 14 h 238"/>
                  <a:gd name="T34" fmla="*/ 306 w 314"/>
                  <a:gd name="T35" fmla="*/ 10 h 238"/>
                  <a:gd name="T36" fmla="*/ 296 w 314"/>
                  <a:gd name="T37" fmla="*/ 6 h 238"/>
                  <a:gd name="T38" fmla="*/ 284 w 314"/>
                  <a:gd name="T39" fmla="*/ 0 h 238"/>
                  <a:gd name="T40" fmla="*/ 284 w 314"/>
                  <a:gd name="T41" fmla="*/ 0 h 238"/>
                  <a:gd name="T42" fmla="*/ 274 w 314"/>
                  <a:gd name="T43" fmla="*/ 26 h 238"/>
                  <a:gd name="T44" fmla="*/ 264 w 314"/>
                  <a:gd name="T45" fmla="*/ 48 h 238"/>
                  <a:gd name="T46" fmla="*/ 250 w 314"/>
                  <a:gd name="T47" fmla="*/ 68 h 238"/>
                  <a:gd name="T48" fmla="*/ 236 w 314"/>
                  <a:gd name="T49" fmla="*/ 86 h 238"/>
                  <a:gd name="T50" fmla="*/ 220 w 314"/>
                  <a:gd name="T51" fmla="*/ 102 h 238"/>
                  <a:gd name="T52" fmla="*/ 202 w 314"/>
                  <a:gd name="T53" fmla="*/ 114 h 238"/>
                  <a:gd name="T54" fmla="*/ 182 w 314"/>
                  <a:gd name="T55" fmla="*/ 126 h 238"/>
                  <a:gd name="T56" fmla="*/ 162 w 314"/>
                  <a:gd name="T57" fmla="*/ 136 h 238"/>
                  <a:gd name="T58" fmla="*/ 142 w 314"/>
                  <a:gd name="T59" fmla="*/ 142 h 238"/>
                  <a:gd name="T60" fmla="*/ 120 w 314"/>
                  <a:gd name="T61" fmla="*/ 148 h 238"/>
                  <a:gd name="T62" fmla="*/ 100 w 314"/>
                  <a:gd name="T63" fmla="*/ 154 h 238"/>
                  <a:gd name="T64" fmla="*/ 80 w 314"/>
                  <a:gd name="T65" fmla="*/ 156 h 238"/>
                  <a:gd name="T66" fmla="*/ 40 w 314"/>
                  <a:gd name="T67" fmla="*/ 160 h 238"/>
                  <a:gd name="T68" fmla="*/ 4 w 314"/>
                  <a:gd name="T69" fmla="*/ 162 h 238"/>
                  <a:gd name="T70" fmla="*/ 0 w 314"/>
                  <a:gd name="T71" fmla="*/ 236 h 238"/>
                  <a:gd name="T72" fmla="*/ 0 w 314"/>
                  <a:gd name="T73" fmla="*/ 236 h 238"/>
                  <a:gd name="T74" fmla="*/ 66 w 314"/>
                  <a:gd name="T75" fmla="*/ 238 h 238"/>
                  <a:gd name="T76" fmla="*/ 66 w 314"/>
                  <a:gd name="T77" fmla="*/ 238 h 238"/>
                  <a:gd name="T78" fmla="*/ 132 w 314"/>
                  <a:gd name="T79" fmla="*/ 236 h 238"/>
                  <a:gd name="T80" fmla="*/ 188 w 314"/>
                  <a:gd name="T81" fmla="*/ 232 h 238"/>
                  <a:gd name="T82" fmla="*/ 188 w 314"/>
                  <a:gd name="T83" fmla="*/ 2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 h="238">
                    <a:moveTo>
                      <a:pt x="188" y="232"/>
                    </a:moveTo>
                    <a:lnTo>
                      <a:pt x="188" y="232"/>
                    </a:lnTo>
                    <a:lnTo>
                      <a:pt x="190" y="224"/>
                    </a:lnTo>
                    <a:lnTo>
                      <a:pt x="190" y="224"/>
                    </a:lnTo>
                    <a:lnTo>
                      <a:pt x="190" y="222"/>
                    </a:lnTo>
                    <a:lnTo>
                      <a:pt x="190" y="222"/>
                    </a:lnTo>
                    <a:lnTo>
                      <a:pt x="208" y="206"/>
                    </a:lnTo>
                    <a:lnTo>
                      <a:pt x="224" y="186"/>
                    </a:lnTo>
                    <a:lnTo>
                      <a:pt x="240" y="164"/>
                    </a:lnTo>
                    <a:lnTo>
                      <a:pt x="258" y="142"/>
                    </a:lnTo>
                    <a:lnTo>
                      <a:pt x="272" y="114"/>
                    </a:lnTo>
                    <a:lnTo>
                      <a:pt x="288" y="86"/>
                    </a:lnTo>
                    <a:lnTo>
                      <a:pt x="302" y="54"/>
                    </a:lnTo>
                    <a:lnTo>
                      <a:pt x="314" y="18"/>
                    </a:lnTo>
                    <a:lnTo>
                      <a:pt x="314" y="18"/>
                    </a:lnTo>
                    <a:lnTo>
                      <a:pt x="314" y="14"/>
                    </a:lnTo>
                    <a:lnTo>
                      <a:pt x="314" y="14"/>
                    </a:lnTo>
                    <a:lnTo>
                      <a:pt x="306" y="10"/>
                    </a:lnTo>
                    <a:lnTo>
                      <a:pt x="296" y="6"/>
                    </a:lnTo>
                    <a:lnTo>
                      <a:pt x="284" y="0"/>
                    </a:lnTo>
                    <a:lnTo>
                      <a:pt x="284" y="0"/>
                    </a:lnTo>
                    <a:lnTo>
                      <a:pt x="274" y="26"/>
                    </a:lnTo>
                    <a:lnTo>
                      <a:pt x="264" y="48"/>
                    </a:lnTo>
                    <a:lnTo>
                      <a:pt x="250" y="68"/>
                    </a:lnTo>
                    <a:lnTo>
                      <a:pt x="236" y="86"/>
                    </a:lnTo>
                    <a:lnTo>
                      <a:pt x="220" y="102"/>
                    </a:lnTo>
                    <a:lnTo>
                      <a:pt x="202" y="114"/>
                    </a:lnTo>
                    <a:lnTo>
                      <a:pt x="182" y="126"/>
                    </a:lnTo>
                    <a:lnTo>
                      <a:pt x="162" y="136"/>
                    </a:lnTo>
                    <a:lnTo>
                      <a:pt x="142" y="142"/>
                    </a:lnTo>
                    <a:lnTo>
                      <a:pt x="120" y="148"/>
                    </a:lnTo>
                    <a:lnTo>
                      <a:pt x="100" y="154"/>
                    </a:lnTo>
                    <a:lnTo>
                      <a:pt x="80" y="156"/>
                    </a:lnTo>
                    <a:lnTo>
                      <a:pt x="40" y="160"/>
                    </a:lnTo>
                    <a:lnTo>
                      <a:pt x="4" y="162"/>
                    </a:lnTo>
                    <a:lnTo>
                      <a:pt x="0" y="236"/>
                    </a:lnTo>
                    <a:lnTo>
                      <a:pt x="0" y="236"/>
                    </a:lnTo>
                    <a:lnTo>
                      <a:pt x="66" y="238"/>
                    </a:lnTo>
                    <a:lnTo>
                      <a:pt x="66" y="238"/>
                    </a:lnTo>
                    <a:lnTo>
                      <a:pt x="132" y="236"/>
                    </a:lnTo>
                    <a:lnTo>
                      <a:pt x="188" y="232"/>
                    </a:lnTo>
                    <a:lnTo>
                      <a:pt x="18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9">
                <a:extLst>
                  <a:ext uri="{FF2B5EF4-FFF2-40B4-BE49-F238E27FC236}">
                    <a16:creationId xmlns:a16="http://schemas.microsoft.com/office/drawing/2014/main" id="{17888D3A-61DB-4D9E-8045-8ED581F6C7B6}"/>
                  </a:ext>
                </a:extLst>
              </p:cNvPr>
              <p:cNvSpPr>
                <a:spLocks/>
              </p:cNvSpPr>
              <p:nvPr/>
            </p:nvSpPr>
            <p:spPr bwMode="auto">
              <a:xfrm>
                <a:off x="3998" y="2769"/>
                <a:ext cx="304" cy="186"/>
              </a:xfrm>
              <a:custGeom>
                <a:avLst/>
                <a:gdLst>
                  <a:gd name="T0" fmla="*/ 300 w 304"/>
                  <a:gd name="T1" fmla="*/ 118 h 186"/>
                  <a:gd name="T2" fmla="*/ 300 w 304"/>
                  <a:gd name="T3" fmla="*/ 118 h 186"/>
                  <a:gd name="T4" fmla="*/ 276 w 304"/>
                  <a:gd name="T5" fmla="*/ 130 h 186"/>
                  <a:gd name="T6" fmla="*/ 256 w 304"/>
                  <a:gd name="T7" fmla="*/ 136 h 186"/>
                  <a:gd name="T8" fmla="*/ 238 w 304"/>
                  <a:gd name="T9" fmla="*/ 140 h 186"/>
                  <a:gd name="T10" fmla="*/ 222 w 304"/>
                  <a:gd name="T11" fmla="*/ 138 h 186"/>
                  <a:gd name="T12" fmla="*/ 208 w 304"/>
                  <a:gd name="T13" fmla="*/ 136 h 186"/>
                  <a:gd name="T14" fmla="*/ 196 w 304"/>
                  <a:gd name="T15" fmla="*/ 130 h 186"/>
                  <a:gd name="T16" fmla="*/ 184 w 304"/>
                  <a:gd name="T17" fmla="*/ 120 h 186"/>
                  <a:gd name="T18" fmla="*/ 174 w 304"/>
                  <a:gd name="T19" fmla="*/ 110 h 186"/>
                  <a:gd name="T20" fmla="*/ 166 w 304"/>
                  <a:gd name="T21" fmla="*/ 98 h 186"/>
                  <a:gd name="T22" fmla="*/ 156 w 304"/>
                  <a:gd name="T23" fmla="*/ 84 h 186"/>
                  <a:gd name="T24" fmla="*/ 140 w 304"/>
                  <a:gd name="T25" fmla="*/ 56 h 186"/>
                  <a:gd name="T26" fmla="*/ 124 w 304"/>
                  <a:gd name="T27" fmla="*/ 28 h 186"/>
                  <a:gd name="T28" fmla="*/ 114 w 304"/>
                  <a:gd name="T29" fmla="*/ 14 h 186"/>
                  <a:gd name="T30" fmla="*/ 104 w 304"/>
                  <a:gd name="T31" fmla="*/ 0 h 186"/>
                  <a:gd name="T32" fmla="*/ 0 w 304"/>
                  <a:gd name="T33" fmla="*/ 84 h 186"/>
                  <a:gd name="T34" fmla="*/ 0 w 304"/>
                  <a:gd name="T35" fmla="*/ 84 h 186"/>
                  <a:gd name="T36" fmla="*/ 10 w 304"/>
                  <a:gd name="T37" fmla="*/ 96 h 186"/>
                  <a:gd name="T38" fmla="*/ 24 w 304"/>
                  <a:gd name="T39" fmla="*/ 110 h 186"/>
                  <a:gd name="T40" fmla="*/ 40 w 304"/>
                  <a:gd name="T41" fmla="*/ 122 h 186"/>
                  <a:gd name="T42" fmla="*/ 58 w 304"/>
                  <a:gd name="T43" fmla="*/ 136 h 186"/>
                  <a:gd name="T44" fmla="*/ 80 w 304"/>
                  <a:gd name="T45" fmla="*/ 148 h 186"/>
                  <a:gd name="T46" fmla="*/ 102 w 304"/>
                  <a:gd name="T47" fmla="*/ 158 h 186"/>
                  <a:gd name="T48" fmla="*/ 126 w 304"/>
                  <a:gd name="T49" fmla="*/ 168 h 186"/>
                  <a:gd name="T50" fmla="*/ 154 w 304"/>
                  <a:gd name="T51" fmla="*/ 174 h 186"/>
                  <a:gd name="T52" fmla="*/ 154 w 304"/>
                  <a:gd name="T53" fmla="*/ 174 h 186"/>
                  <a:gd name="T54" fmla="*/ 156 w 304"/>
                  <a:gd name="T55" fmla="*/ 178 h 186"/>
                  <a:gd name="T56" fmla="*/ 156 w 304"/>
                  <a:gd name="T57" fmla="*/ 178 h 186"/>
                  <a:gd name="T58" fmla="*/ 162 w 304"/>
                  <a:gd name="T59" fmla="*/ 184 h 186"/>
                  <a:gd name="T60" fmla="*/ 170 w 304"/>
                  <a:gd name="T61" fmla="*/ 186 h 186"/>
                  <a:gd name="T62" fmla="*/ 178 w 304"/>
                  <a:gd name="T63" fmla="*/ 186 h 186"/>
                  <a:gd name="T64" fmla="*/ 184 w 304"/>
                  <a:gd name="T65" fmla="*/ 182 h 186"/>
                  <a:gd name="T66" fmla="*/ 184 w 304"/>
                  <a:gd name="T67" fmla="*/ 182 h 186"/>
                  <a:gd name="T68" fmla="*/ 186 w 304"/>
                  <a:gd name="T69" fmla="*/ 180 h 186"/>
                  <a:gd name="T70" fmla="*/ 186 w 304"/>
                  <a:gd name="T71" fmla="*/ 180 h 186"/>
                  <a:gd name="T72" fmla="*/ 228 w 304"/>
                  <a:gd name="T73" fmla="*/ 184 h 186"/>
                  <a:gd name="T74" fmla="*/ 256 w 304"/>
                  <a:gd name="T75" fmla="*/ 184 h 186"/>
                  <a:gd name="T76" fmla="*/ 280 w 304"/>
                  <a:gd name="T77" fmla="*/ 180 h 186"/>
                  <a:gd name="T78" fmla="*/ 300 w 304"/>
                  <a:gd name="T79" fmla="*/ 174 h 186"/>
                  <a:gd name="T80" fmla="*/ 300 w 304"/>
                  <a:gd name="T81" fmla="*/ 174 h 186"/>
                  <a:gd name="T82" fmla="*/ 302 w 304"/>
                  <a:gd name="T83" fmla="*/ 172 h 186"/>
                  <a:gd name="T84" fmla="*/ 302 w 304"/>
                  <a:gd name="T85" fmla="*/ 168 h 186"/>
                  <a:gd name="T86" fmla="*/ 304 w 304"/>
                  <a:gd name="T87" fmla="*/ 154 h 186"/>
                  <a:gd name="T88" fmla="*/ 304 w 304"/>
                  <a:gd name="T89"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186">
                    <a:moveTo>
                      <a:pt x="300" y="118"/>
                    </a:moveTo>
                    <a:lnTo>
                      <a:pt x="300" y="118"/>
                    </a:lnTo>
                    <a:lnTo>
                      <a:pt x="276" y="130"/>
                    </a:lnTo>
                    <a:lnTo>
                      <a:pt x="256" y="136"/>
                    </a:lnTo>
                    <a:lnTo>
                      <a:pt x="238" y="140"/>
                    </a:lnTo>
                    <a:lnTo>
                      <a:pt x="222" y="138"/>
                    </a:lnTo>
                    <a:lnTo>
                      <a:pt x="208" y="136"/>
                    </a:lnTo>
                    <a:lnTo>
                      <a:pt x="196" y="130"/>
                    </a:lnTo>
                    <a:lnTo>
                      <a:pt x="184" y="120"/>
                    </a:lnTo>
                    <a:lnTo>
                      <a:pt x="174" y="110"/>
                    </a:lnTo>
                    <a:lnTo>
                      <a:pt x="166" y="98"/>
                    </a:lnTo>
                    <a:lnTo>
                      <a:pt x="156" y="84"/>
                    </a:lnTo>
                    <a:lnTo>
                      <a:pt x="140" y="56"/>
                    </a:lnTo>
                    <a:lnTo>
                      <a:pt x="124" y="28"/>
                    </a:lnTo>
                    <a:lnTo>
                      <a:pt x="114" y="14"/>
                    </a:lnTo>
                    <a:lnTo>
                      <a:pt x="104" y="0"/>
                    </a:lnTo>
                    <a:lnTo>
                      <a:pt x="0" y="84"/>
                    </a:lnTo>
                    <a:lnTo>
                      <a:pt x="0" y="84"/>
                    </a:lnTo>
                    <a:lnTo>
                      <a:pt x="10" y="96"/>
                    </a:lnTo>
                    <a:lnTo>
                      <a:pt x="24" y="110"/>
                    </a:lnTo>
                    <a:lnTo>
                      <a:pt x="40" y="122"/>
                    </a:lnTo>
                    <a:lnTo>
                      <a:pt x="58" y="136"/>
                    </a:lnTo>
                    <a:lnTo>
                      <a:pt x="80" y="148"/>
                    </a:lnTo>
                    <a:lnTo>
                      <a:pt x="102" y="158"/>
                    </a:lnTo>
                    <a:lnTo>
                      <a:pt x="126" y="168"/>
                    </a:lnTo>
                    <a:lnTo>
                      <a:pt x="154" y="174"/>
                    </a:lnTo>
                    <a:lnTo>
                      <a:pt x="154" y="174"/>
                    </a:lnTo>
                    <a:lnTo>
                      <a:pt x="156" y="178"/>
                    </a:lnTo>
                    <a:lnTo>
                      <a:pt x="156" y="178"/>
                    </a:lnTo>
                    <a:lnTo>
                      <a:pt x="162" y="184"/>
                    </a:lnTo>
                    <a:lnTo>
                      <a:pt x="170" y="186"/>
                    </a:lnTo>
                    <a:lnTo>
                      <a:pt x="178" y="186"/>
                    </a:lnTo>
                    <a:lnTo>
                      <a:pt x="184" y="182"/>
                    </a:lnTo>
                    <a:lnTo>
                      <a:pt x="184" y="182"/>
                    </a:lnTo>
                    <a:lnTo>
                      <a:pt x="186" y="180"/>
                    </a:lnTo>
                    <a:lnTo>
                      <a:pt x="186" y="180"/>
                    </a:lnTo>
                    <a:lnTo>
                      <a:pt x="228" y="184"/>
                    </a:lnTo>
                    <a:lnTo>
                      <a:pt x="256" y="184"/>
                    </a:lnTo>
                    <a:lnTo>
                      <a:pt x="280" y="180"/>
                    </a:lnTo>
                    <a:lnTo>
                      <a:pt x="300" y="174"/>
                    </a:lnTo>
                    <a:lnTo>
                      <a:pt x="300" y="174"/>
                    </a:lnTo>
                    <a:lnTo>
                      <a:pt x="302" y="172"/>
                    </a:lnTo>
                    <a:lnTo>
                      <a:pt x="302" y="168"/>
                    </a:lnTo>
                    <a:lnTo>
                      <a:pt x="304" y="154"/>
                    </a:lnTo>
                    <a:lnTo>
                      <a:pt x="304"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0">
                <a:extLst>
                  <a:ext uri="{FF2B5EF4-FFF2-40B4-BE49-F238E27FC236}">
                    <a16:creationId xmlns:a16="http://schemas.microsoft.com/office/drawing/2014/main" id="{293330B4-BC41-4FB9-BDD4-95ED94DBCB0D}"/>
                  </a:ext>
                </a:extLst>
              </p:cNvPr>
              <p:cNvSpPr>
                <a:spLocks noEditPoints="1"/>
              </p:cNvSpPr>
              <p:nvPr/>
            </p:nvSpPr>
            <p:spPr bwMode="auto">
              <a:xfrm>
                <a:off x="3868" y="2473"/>
                <a:ext cx="856" cy="800"/>
              </a:xfrm>
              <a:custGeom>
                <a:avLst/>
                <a:gdLst>
                  <a:gd name="T0" fmla="*/ 812 w 856"/>
                  <a:gd name="T1" fmla="*/ 142 h 800"/>
                  <a:gd name="T2" fmla="*/ 824 w 856"/>
                  <a:gd name="T3" fmla="*/ 142 h 800"/>
                  <a:gd name="T4" fmla="*/ 848 w 856"/>
                  <a:gd name="T5" fmla="*/ 166 h 800"/>
                  <a:gd name="T6" fmla="*/ 844 w 856"/>
                  <a:gd name="T7" fmla="*/ 188 h 800"/>
                  <a:gd name="T8" fmla="*/ 832 w 856"/>
                  <a:gd name="T9" fmla="*/ 198 h 800"/>
                  <a:gd name="T10" fmla="*/ 462 w 856"/>
                  <a:gd name="T11" fmla="*/ 142 h 800"/>
                  <a:gd name="T12" fmla="*/ 440 w 856"/>
                  <a:gd name="T13" fmla="*/ 166 h 800"/>
                  <a:gd name="T14" fmla="*/ 444 w 856"/>
                  <a:gd name="T15" fmla="*/ 188 h 800"/>
                  <a:gd name="T16" fmla="*/ 456 w 856"/>
                  <a:gd name="T17" fmla="*/ 198 h 800"/>
                  <a:gd name="T18" fmla="*/ 474 w 856"/>
                  <a:gd name="T19" fmla="*/ 142 h 800"/>
                  <a:gd name="T20" fmla="*/ 856 w 856"/>
                  <a:gd name="T21" fmla="*/ 414 h 800"/>
                  <a:gd name="T22" fmla="*/ 832 w 856"/>
                  <a:gd name="T23" fmla="*/ 198 h 800"/>
                  <a:gd name="T24" fmla="*/ 812 w 856"/>
                  <a:gd name="T25" fmla="*/ 142 h 800"/>
                  <a:gd name="T26" fmla="*/ 760 w 856"/>
                  <a:gd name="T27" fmla="*/ 56 h 800"/>
                  <a:gd name="T28" fmla="*/ 670 w 856"/>
                  <a:gd name="T29" fmla="*/ 2 h 800"/>
                  <a:gd name="T30" fmla="*/ 592 w 856"/>
                  <a:gd name="T31" fmla="*/ 8 h 800"/>
                  <a:gd name="T32" fmla="*/ 508 w 856"/>
                  <a:gd name="T33" fmla="*/ 82 h 800"/>
                  <a:gd name="T34" fmla="*/ 474 w 856"/>
                  <a:gd name="T35" fmla="*/ 142 h 800"/>
                  <a:gd name="T36" fmla="*/ 444 w 856"/>
                  <a:gd name="T37" fmla="*/ 246 h 800"/>
                  <a:gd name="T38" fmla="*/ 856 w 856"/>
                  <a:gd name="T39" fmla="*/ 414 h 800"/>
                  <a:gd name="T40" fmla="*/ 102 w 856"/>
                  <a:gd name="T41" fmla="*/ 158 h 800"/>
                  <a:gd name="T42" fmla="*/ 64 w 856"/>
                  <a:gd name="T43" fmla="*/ 122 h 800"/>
                  <a:gd name="T44" fmla="*/ 54 w 856"/>
                  <a:gd name="T45" fmla="*/ 128 h 800"/>
                  <a:gd name="T46" fmla="*/ 60 w 856"/>
                  <a:gd name="T47" fmla="*/ 152 h 800"/>
                  <a:gd name="T48" fmla="*/ 80 w 856"/>
                  <a:gd name="T49" fmla="*/ 184 h 800"/>
                  <a:gd name="T50" fmla="*/ 60 w 856"/>
                  <a:gd name="T51" fmla="*/ 152 h 800"/>
                  <a:gd name="T52" fmla="*/ 40 w 856"/>
                  <a:gd name="T53" fmla="*/ 130 h 800"/>
                  <a:gd name="T54" fmla="*/ 26 w 856"/>
                  <a:gd name="T55" fmla="*/ 132 h 800"/>
                  <a:gd name="T56" fmla="*/ 26 w 856"/>
                  <a:gd name="T57" fmla="*/ 154 h 800"/>
                  <a:gd name="T58" fmla="*/ 48 w 856"/>
                  <a:gd name="T59" fmla="*/ 188 h 800"/>
                  <a:gd name="T60" fmla="*/ 52 w 856"/>
                  <a:gd name="T61" fmla="*/ 198 h 800"/>
                  <a:gd name="T62" fmla="*/ 32 w 856"/>
                  <a:gd name="T63" fmla="*/ 166 h 800"/>
                  <a:gd name="T64" fmla="*/ 10 w 856"/>
                  <a:gd name="T65" fmla="*/ 156 h 800"/>
                  <a:gd name="T66" fmla="*/ 6 w 856"/>
                  <a:gd name="T67" fmla="*/ 172 h 800"/>
                  <a:gd name="T68" fmla="*/ 24 w 856"/>
                  <a:gd name="T69" fmla="*/ 200 h 800"/>
                  <a:gd name="T70" fmla="*/ 38 w 856"/>
                  <a:gd name="T71" fmla="*/ 222 h 800"/>
                  <a:gd name="T72" fmla="*/ 16 w 856"/>
                  <a:gd name="T73" fmla="*/ 192 h 800"/>
                  <a:gd name="T74" fmla="*/ 4 w 856"/>
                  <a:gd name="T75" fmla="*/ 190 h 800"/>
                  <a:gd name="T76" fmla="*/ 0 w 856"/>
                  <a:gd name="T77" fmla="*/ 208 h 800"/>
                  <a:gd name="T78" fmla="*/ 62 w 856"/>
                  <a:gd name="T79" fmla="*/ 308 h 800"/>
                  <a:gd name="T80" fmla="*/ 82 w 856"/>
                  <a:gd name="T81" fmla="*/ 322 h 800"/>
                  <a:gd name="T82" fmla="*/ 174 w 856"/>
                  <a:gd name="T83" fmla="*/ 224 h 800"/>
                  <a:gd name="T84" fmla="*/ 148 w 856"/>
                  <a:gd name="T85" fmla="*/ 174 h 800"/>
                  <a:gd name="T86" fmla="*/ 118 w 856"/>
                  <a:gd name="T87" fmla="*/ 154 h 800"/>
                  <a:gd name="T88" fmla="*/ 116 w 856"/>
                  <a:gd name="T89" fmla="*/ 176 h 800"/>
                  <a:gd name="T90" fmla="*/ 408 w 856"/>
                  <a:gd name="T91" fmla="*/ 672 h 800"/>
                  <a:gd name="T92" fmla="*/ 396 w 856"/>
                  <a:gd name="T93" fmla="*/ 688 h 800"/>
                  <a:gd name="T94" fmla="*/ 404 w 856"/>
                  <a:gd name="T95" fmla="*/ 702 h 800"/>
                  <a:gd name="T96" fmla="*/ 394 w 856"/>
                  <a:gd name="T97" fmla="*/ 718 h 800"/>
                  <a:gd name="T98" fmla="*/ 402 w 856"/>
                  <a:gd name="T99" fmla="*/ 732 h 800"/>
                  <a:gd name="T100" fmla="*/ 392 w 856"/>
                  <a:gd name="T101" fmla="*/ 746 h 800"/>
                  <a:gd name="T102" fmla="*/ 400 w 856"/>
                  <a:gd name="T103" fmla="*/ 762 h 800"/>
                  <a:gd name="T104" fmla="*/ 390 w 856"/>
                  <a:gd name="T105" fmla="*/ 776 h 800"/>
                  <a:gd name="T106" fmla="*/ 404 w 856"/>
                  <a:gd name="T107" fmla="*/ 796 h 800"/>
                  <a:gd name="T108" fmla="*/ 498 w 856"/>
                  <a:gd name="T109" fmla="*/ 798 h 800"/>
                  <a:gd name="T110" fmla="*/ 518 w 856"/>
                  <a:gd name="T111" fmla="*/ 678 h 800"/>
                  <a:gd name="T112" fmla="*/ 472 w 856"/>
                  <a:gd name="T113" fmla="*/ 648 h 800"/>
                  <a:gd name="T114" fmla="*/ 442 w 856"/>
                  <a:gd name="T115" fmla="*/ 650 h 800"/>
                  <a:gd name="T116" fmla="*/ 424 w 856"/>
                  <a:gd name="T117" fmla="*/ 6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800">
                    <a:moveTo>
                      <a:pt x="832" y="198"/>
                    </a:moveTo>
                    <a:lnTo>
                      <a:pt x="832" y="198"/>
                    </a:lnTo>
                    <a:lnTo>
                      <a:pt x="822" y="170"/>
                    </a:lnTo>
                    <a:lnTo>
                      <a:pt x="812" y="142"/>
                    </a:lnTo>
                    <a:lnTo>
                      <a:pt x="812" y="142"/>
                    </a:lnTo>
                    <a:lnTo>
                      <a:pt x="818" y="142"/>
                    </a:lnTo>
                    <a:lnTo>
                      <a:pt x="818" y="142"/>
                    </a:lnTo>
                    <a:lnTo>
                      <a:pt x="824" y="142"/>
                    </a:lnTo>
                    <a:lnTo>
                      <a:pt x="830" y="144"/>
                    </a:lnTo>
                    <a:lnTo>
                      <a:pt x="840" y="150"/>
                    </a:lnTo>
                    <a:lnTo>
                      <a:pt x="846" y="160"/>
                    </a:lnTo>
                    <a:lnTo>
                      <a:pt x="848" y="166"/>
                    </a:lnTo>
                    <a:lnTo>
                      <a:pt x="848" y="172"/>
                    </a:lnTo>
                    <a:lnTo>
                      <a:pt x="848" y="172"/>
                    </a:lnTo>
                    <a:lnTo>
                      <a:pt x="846" y="180"/>
                    </a:lnTo>
                    <a:lnTo>
                      <a:pt x="844" y="188"/>
                    </a:lnTo>
                    <a:lnTo>
                      <a:pt x="838" y="194"/>
                    </a:lnTo>
                    <a:lnTo>
                      <a:pt x="832" y="198"/>
                    </a:lnTo>
                    <a:lnTo>
                      <a:pt x="832" y="198"/>
                    </a:lnTo>
                    <a:lnTo>
                      <a:pt x="832" y="198"/>
                    </a:lnTo>
                    <a:lnTo>
                      <a:pt x="832" y="198"/>
                    </a:lnTo>
                    <a:close/>
                    <a:moveTo>
                      <a:pt x="468" y="142"/>
                    </a:moveTo>
                    <a:lnTo>
                      <a:pt x="468" y="142"/>
                    </a:lnTo>
                    <a:lnTo>
                      <a:pt x="462" y="142"/>
                    </a:lnTo>
                    <a:lnTo>
                      <a:pt x="456" y="144"/>
                    </a:lnTo>
                    <a:lnTo>
                      <a:pt x="448" y="150"/>
                    </a:lnTo>
                    <a:lnTo>
                      <a:pt x="440" y="160"/>
                    </a:lnTo>
                    <a:lnTo>
                      <a:pt x="440" y="166"/>
                    </a:lnTo>
                    <a:lnTo>
                      <a:pt x="438" y="172"/>
                    </a:lnTo>
                    <a:lnTo>
                      <a:pt x="438" y="172"/>
                    </a:lnTo>
                    <a:lnTo>
                      <a:pt x="440" y="180"/>
                    </a:lnTo>
                    <a:lnTo>
                      <a:pt x="444" y="188"/>
                    </a:lnTo>
                    <a:lnTo>
                      <a:pt x="448" y="194"/>
                    </a:lnTo>
                    <a:lnTo>
                      <a:pt x="456" y="198"/>
                    </a:lnTo>
                    <a:lnTo>
                      <a:pt x="456" y="198"/>
                    </a:lnTo>
                    <a:lnTo>
                      <a:pt x="456" y="198"/>
                    </a:lnTo>
                    <a:lnTo>
                      <a:pt x="456" y="198"/>
                    </a:lnTo>
                    <a:lnTo>
                      <a:pt x="464" y="170"/>
                    </a:lnTo>
                    <a:lnTo>
                      <a:pt x="474" y="142"/>
                    </a:lnTo>
                    <a:lnTo>
                      <a:pt x="474" y="142"/>
                    </a:lnTo>
                    <a:lnTo>
                      <a:pt x="468" y="142"/>
                    </a:lnTo>
                    <a:lnTo>
                      <a:pt x="468" y="142"/>
                    </a:lnTo>
                    <a:close/>
                    <a:moveTo>
                      <a:pt x="856" y="414"/>
                    </a:moveTo>
                    <a:lnTo>
                      <a:pt x="856" y="414"/>
                    </a:lnTo>
                    <a:lnTo>
                      <a:pt x="856" y="354"/>
                    </a:lnTo>
                    <a:lnTo>
                      <a:pt x="850" y="298"/>
                    </a:lnTo>
                    <a:lnTo>
                      <a:pt x="842" y="246"/>
                    </a:lnTo>
                    <a:lnTo>
                      <a:pt x="832" y="198"/>
                    </a:lnTo>
                    <a:lnTo>
                      <a:pt x="832" y="198"/>
                    </a:lnTo>
                    <a:lnTo>
                      <a:pt x="822" y="170"/>
                    </a:lnTo>
                    <a:lnTo>
                      <a:pt x="812" y="142"/>
                    </a:lnTo>
                    <a:lnTo>
                      <a:pt x="812" y="142"/>
                    </a:lnTo>
                    <a:lnTo>
                      <a:pt x="812" y="142"/>
                    </a:lnTo>
                    <a:lnTo>
                      <a:pt x="796" y="110"/>
                    </a:lnTo>
                    <a:lnTo>
                      <a:pt x="780" y="82"/>
                    </a:lnTo>
                    <a:lnTo>
                      <a:pt x="760" y="56"/>
                    </a:lnTo>
                    <a:lnTo>
                      <a:pt x="740" y="36"/>
                    </a:lnTo>
                    <a:lnTo>
                      <a:pt x="718" y="20"/>
                    </a:lnTo>
                    <a:lnTo>
                      <a:pt x="694" y="8"/>
                    </a:lnTo>
                    <a:lnTo>
                      <a:pt x="670" y="2"/>
                    </a:lnTo>
                    <a:lnTo>
                      <a:pt x="644" y="0"/>
                    </a:lnTo>
                    <a:lnTo>
                      <a:pt x="644" y="0"/>
                    </a:lnTo>
                    <a:lnTo>
                      <a:pt x="618" y="2"/>
                    </a:lnTo>
                    <a:lnTo>
                      <a:pt x="592" y="8"/>
                    </a:lnTo>
                    <a:lnTo>
                      <a:pt x="570" y="20"/>
                    </a:lnTo>
                    <a:lnTo>
                      <a:pt x="546" y="36"/>
                    </a:lnTo>
                    <a:lnTo>
                      <a:pt x="526" y="56"/>
                    </a:lnTo>
                    <a:lnTo>
                      <a:pt x="508" y="82"/>
                    </a:lnTo>
                    <a:lnTo>
                      <a:pt x="490" y="110"/>
                    </a:lnTo>
                    <a:lnTo>
                      <a:pt x="474" y="142"/>
                    </a:lnTo>
                    <a:lnTo>
                      <a:pt x="474" y="142"/>
                    </a:lnTo>
                    <a:lnTo>
                      <a:pt x="474" y="142"/>
                    </a:lnTo>
                    <a:lnTo>
                      <a:pt x="464" y="170"/>
                    </a:lnTo>
                    <a:lnTo>
                      <a:pt x="456" y="198"/>
                    </a:lnTo>
                    <a:lnTo>
                      <a:pt x="456" y="198"/>
                    </a:lnTo>
                    <a:lnTo>
                      <a:pt x="444" y="246"/>
                    </a:lnTo>
                    <a:lnTo>
                      <a:pt x="436" y="298"/>
                    </a:lnTo>
                    <a:lnTo>
                      <a:pt x="432" y="354"/>
                    </a:lnTo>
                    <a:lnTo>
                      <a:pt x="430" y="414"/>
                    </a:lnTo>
                    <a:lnTo>
                      <a:pt x="856" y="414"/>
                    </a:lnTo>
                    <a:close/>
                    <a:moveTo>
                      <a:pt x="116" y="176"/>
                    </a:moveTo>
                    <a:lnTo>
                      <a:pt x="110" y="170"/>
                    </a:lnTo>
                    <a:lnTo>
                      <a:pt x="110" y="170"/>
                    </a:lnTo>
                    <a:lnTo>
                      <a:pt x="102" y="158"/>
                    </a:lnTo>
                    <a:lnTo>
                      <a:pt x="88" y="140"/>
                    </a:lnTo>
                    <a:lnTo>
                      <a:pt x="80" y="130"/>
                    </a:lnTo>
                    <a:lnTo>
                      <a:pt x="72" y="124"/>
                    </a:lnTo>
                    <a:lnTo>
                      <a:pt x="64" y="122"/>
                    </a:lnTo>
                    <a:lnTo>
                      <a:pt x="60" y="122"/>
                    </a:lnTo>
                    <a:lnTo>
                      <a:pt x="58" y="124"/>
                    </a:lnTo>
                    <a:lnTo>
                      <a:pt x="58" y="124"/>
                    </a:lnTo>
                    <a:lnTo>
                      <a:pt x="54" y="128"/>
                    </a:lnTo>
                    <a:lnTo>
                      <a:pt x="54" y="136"/>
                    </a:lnTo>
                    <a:lnTo>
                      <a:pt x="56" y="144"/>
                    </a:lnTo>
                    <a:lnTo>
                      <a:pt x="60" y="152"/>
                    </a:lnTo>
                    <a:lnTo>
                      <a:pt x="60" y="152"/>
                    </a:lnTo>
                    <a:lnTo>
                      <a:pt x="70" y="168"/>
                    </a:lnTo>
                    <a:lnTo>
                      <a:pt x="70" y="168"/>
                    </a:lnTo>
                    <a:lnTo>
                      <a:pt x="80" y="184"/>
                    </a:lnTo>
                    <a:lnTo>
                      <a:pt x="80" y="184"/>
                    </a:lnTo>
                    <a:lnTo>
                      <a:pt x="76" y="180"/>
                    </a:lnTo>
                    <a:lnTo>
                      <a:pt x="70" y="168"/>
                    </a:lnTo>
                    <a:lnTo>
                      <a:pt x="70" y="168"/>
                    </a:lnTo>
                    <a:lnTo>
                      <a:pt x="60" y="152"/>
                    </a:lnTo>
                    <a:lnTo>
                      <a:pt x="60" y="152"/>
                    </a:lnTo>
                    <a:lnTo>
                      <a:pt x="52" y="140"/>
                    </a:lnTo>
                    <a:lnTo>
                      <a:pt x="44" y="132"/>
                    </a:lnTo>
                    <a:lnTo>
                      <a:pt x="40" y="130"/>
                    </a:lnTo>
                    <a:lnTo>
                      <a:pt x="34" y="128"/>
                    </a:lnTo>
                    <a:lnTo>
                      <a:pt x="30" y="128"/>
                    </a:lnTo>
                    <a:lnTo>
                      <a:pt x="26" y="132"/>
                    </a:lnTo>
                    <a:lnTo>
                      <a:pt x="26" y="132"/>
                    </a:lnTo>
                    <a:lnTo>
                      <a:pt x="22" y="134"/>
                    </a:lnTo>
                    <a:lnTo>
                      <a:pt x="22" y="136"/>
                    </a:lnTo>
                    <a:lnTo>
                      <a:pt x="22" y="144"/>
                    </a:lnTo>
                    <a:lnTo>
                      <a:pt x="26" y="154"/>
                    </a:lnTo>
                    <a:lnTo>
                      <a:pt x="32" y="166"/>
                    </a:lnTo>
                    <a:lnTo>
                      <a:pt x="32" y="166"/>
                    </a:lnTo>
                    <a:lnTo>
                      <a:pt x="40" y="176"/>
                    </a:lnTo>
                    <a:lnTo>
                      <a:pt x="48" y="188"/>
                    </a:lnTo>
                    <a:lnTo>
                      <a:pt x="48" y="188"/>
                    </a:lnTo>
                    <a:lnTo>
                      <a:pt x="56" y="204"/>
                    </a:lnTo>
                    <a:lnTo>
                      <a:pt x="56" y="204"/>
                    </a:lnTo>
                    <a:lnTo>
                      <a:pt x="52" y="198"/>
                    </a:lnTo>
                    <a:lnTo>
                      <a:pt x="48" y="188"/>
                    </a:lnTo>
                    <a:lnTo>
                      <a:pt x="48" y="188"/>
                    </a:lnTo>
                    <a:lnTo>
                      <a:pt x="32" y="166"/>
                    </a:lnTo>
                    <a:lnTo>
                      <a:pt x="32" y="166"/>
                    </a:lnTo>
                    <a:lnTo>
                      <a:pt x="26" y="160"/>
                    </a:lnTo>
                    <a:lnTo>
                      <a:pt x="22" y="156"/>
                    </a:lnTo>
                    <a:lnTo>
                      <a:pt x="16" y="154"/>
                    </a:lnTo>
                    <a:lnTo>
                      <a:pt x="10" y="156"/>
                    </a:lnTo>
                    <a:lnTo>
                      <a:pt x="10" y="156"/>
                    </a:lnTo>
                    <a:lnTo>
                      <a:pt x="6" y="160"/>
                    </a:lnTo>
                    <a:lnTo>
                      <a:pt x="4" y="162"/>
                    </a:lnTo>
                    <a:lnTo>
                      <a:pt x="6" y="172"/>
                    </a:lnTo>
                    <a:lnTo>
                      <a:pt x="10" y="182"/>
                    </a:lnTo>
                    <a:lnTo>
                      <a:pt x="16" y="192"/>
                    </a:lnTo>
                    <a:lnTo>
                      <a:pt x="16" y="192"/>
                    </a:lnTo>
                    <a:lnTo>
                      <a:pt x="24" y="200"/>
                    </a:lnTo>
                    <a:lnTo>
                      <a:pt x="30" y="210"/>
                    </a:lnTo>
                    <a:lnTo>
                      <a:pt x="30" y="210"/>
                    </a:lnTo>
                    <a:lnTo>
                      <a:pt x="38" y="222"/>
                    </a:lnTo>
                    <a:lnTo>
                      <a:pt x="38" y="222"/>
                    </a:lnTo>
                    <a:lnTo>
                      <a:pt x="34" y="218"/>
                    </a:lnTo>
                    <a:lnTo>
                      <a:pt x="30" y="210"/>
                    </a:lnTo>
                    <a:lnTo>
                      <a:pt x="30" y="210"/>
                    </a:lnTo>
                    <a:lnTo>
                      <a:pt x="16" y="192"/>
                    </a:lnTo>
                    <a:lnTo>
                      <a:pt x="16" y="192"/>
                    </a:lnTo>
                    <a:lnTo>
                      <a:pt x="10" y="190"/>
                    </a:lnTo>
                    <a:lnTo>
                      <a:pt x="8" y="188"/>
                    </a:lnTo>
                    <a:lnTo>
                      <a:pt x="4" y="190"/>
                    </a:lnTo>
                    <a:lnTo>
                      <a:pt x="4" y="190"/>
                    </a:lnTo>
                    <a:lnTo>
                      <a:pt x="0" y="194"/>
                    </a:lnTo>
                    <a:lnTo>
                      <a:pt x="0" y="200"/>
                    </a:lnTo>
                    <a:lnTo>
                      <a:pt x="0" y="208"/>
                    </a:lnTo>
                    <a:lnTo>
                      <a:pt x="4" y="218"/>
                    </a:lnTo>
                    <a:lnTo>
                      <a:pt x="12" y="234"/>
                    </a:lnTo>
                    <a:lnTo>
                      <a:pt x="18" y="246"/>
                    </a:lnTo>
                    <a:lnTo>
                      <a:pt x="62" y="308"/>
                    </a:lnTo>
                    <a:lnTo>
                      <a:pt x="62" y="308"/>
                    </a:lnTo>
                    <a:lnTo>
                      <a:pt x="68" y="316"/>
                    </a:lnTo>
                    <a:lnTo>
                      <a:pt x="76" y="320"/>
                    </a:lnTo>
                    <a:lnTo>
                      <a:pt x="82" y="322"/>
                    </a:lnTo>
                    <a:lnTo>
                      <a:pt x="88" y="324"/>
                    </a:lnTo>
                    <a:lnTo>
                      <a:pt x="176" y="254"/>
                    </a:lnTo>
                    <a:lnTo>
                      <a:pt x="176" y="254"/>
                    </a:lnTo>
                    <a:lnTo>
                      <a:pt x="174" y="224"/>
                    </a:lnTo>
                    <a:lnTo>
                      <a:pt x="170" y="208"/>
                    </a:lnTo>
                    <a:lnTo>
                      <a:pt x="160" y="190"/>
                    </a:lnTo>
                    <a:lnTo>
                      <a:pt x="160" y="190"/>
                    </a:lnTo>
                    <a:lnTo>
                      <a:pt x="148" y="174"/>
                    </a:lnTo>
                    <a:lnTo>
                      <a:pt x="138" y="162"/>
                    </a:lnTo>
                    <a:lnTo>
                      <a:pt x="130" y="154"/>
                    </a:lnTo>
                    <a:lnTo>
                      <a:pt x="124" y="152"/>
                    </a:lnTo>
                    <a:lnTo>
                      <a:pt x="118" y="154"/>
                    </a:lnTo>
                    <a:lnTo>
                      <a:pt x="116" y="158"/>
                    </a:lnTo>
                    <a:lnTo>
                      <a:pt x="114" y="166"/>
                    </a:lnTo>
                    <a:lnTo>
                      <a:pt x="116" y="176"/>
                    </a:lnTo>
                    <a:lnTo>
                      <a:pt x="116" y="176"/>
                    </a:lnTo>
                    <a:close/>
                    <a:moveTo>
                      <a:pt x="422" y="672"/>
                    </a:moveTo>
                    <a:lnTo>
                      <a:pt x="414" y="672"/>
                    </a:lnTo>
                    <a:lnTo>
                      <a:pt x="414" y="672"/>
                    </a:lnTo>
                    <a:lnTo>
                      <a:pt x="408" y="672"/>
                    </a:lnTo>
                    <a:lnTo>
                      <a:pt x="402" y="676"/>
                    </a:lnTo>
                    <a:lnTo>
                      <a:pt x="398" y="680"/>
                    </a:lnTo>
                    <a:lnTo>
                      <a:pt x="396" y="688"/>
                    </a:lnTo>
                    <a:lnTo>
                      <a:pt x="396" y="688"/>
                    </a:lnTo>
                    <a:lnTo>
                      <a:pt x="396" y="692"/>
                    </a:lnTo>
                    <a:lnTo>
                      <a:pt x="398" y="696"/>
                    </a:lnTo>
                    <a:lnTo>
                      <a:pt x="404" y="702"/>
                    </a:lnTo>
                    <a:lnTo>
                      <a:pt x="404" y="702"/>
                    </a:lnTo>
                    <a:lnTo>
                      <a:pt x="398" y="708"/>
                    </a:lnTo>
                    <a:lnTo>
                      <a:pt x="394" y="712"/>
                    </a:lnTo>
                    <a:lnTo>
                      <a:pt x="394" y="718"/>
                    </a:lnTo>
                    <a:lnTo>
                      <a:pt x="394" y="718"/>
                    </a:lnTo>
                    <a:lnTo>
                      <a:pt x="394" y="722"/>
                    </a:lnTo>
                    <a:lnTo>
                      <a:pt x="396" y="726"/>
                    </a:lnTo>
                    <a:lnTo>
                      <a:pt x="402" y="732"/>
                    </a:lnTo>
                    <a:lnTo>
                      <a:pt x="402" y="732"/>
                    </a:lnTo>
                    <a:lnTo>
                      <a:pt x="394" y="738"/>
                    </a:lnTo>
                    <a:lnTo>
                      <a:pt x="392" y="742"/>
                    </a:lnTo>
                    <a:lnTo>
                      <a:pt x="392" y="746"/>
                    </a:lnTo>
                    <a:lnTo>
                      <a:pt x="392" y="746"/>
                    </a:lnTo>
                    <a:lnTo>
                      <a:pt x="392" y="752"/>
                    </a:lnTo>
                    <a:lnTo>
                      <a:pt x="394" y="756"/>
                    </a:lnTo>
                    <a:lnTo>
                      <a:pt x="400" y="762"/>
                    </a:lnTo>
                    <a:lnTo>
                      <a:pt x="400" y="762"/>
                    </a:lnTo>
                    <a:lnTo>
                      <a:pt x="392" y="768"/>
                    </a:lnTo>
                    <a:lnTo>
                      <a:pt x="390" y="772"/>
                    </a:lnTo>
                    <a:lnTo>
                      <a:pt x="390" y="776"/>
                    </a:lnTo>
                    <a:lnTo>
                      <a:pt x="390" y="776"/>
                    </a:lnTo>
                    <a:lnTo>
                      <a:pt x="390" y="784"/>
                    </a:lnTo>
                    <a:lnTo>
                      <a:pt x="394" y="790"/>
                    </a:lnTo>
                    <a:lnTo>
                      <a:pt x="398" y="794"/>
                    </a:lnTo>
                    <a:lnTo>
                      <a:pt x="404" y="796"/>
                    </a:lnTo>
                    <a:lnTo>
                      <a:pt x="480" y="800"/>
                    </a:lnTo>
                    <a:lnTo>
                      <a:pt x="480" y="800"/>
                    </a:lnTo>
                    <a:lnTo>
                      <a:pt x="490" y="800"/>
                    </a:lnTo>
                    <a:lnTo>
                      <a:pt x="498" y="798"/>
                    </a:lnTo>
                    <a:lnTo>
                      <a:pt x="504" y="794"/>
                    </a:lnTo>
                    <a:lnTo>
                      <a:pt x="510" y="790"/>
                    </a:lnTo>
                    <a:lnTo>
                      <a:pt x="518" y="678"/>
                    </a:lnTo>
                    <a:lnTo>
                      <a:pt x="518" y="678"/>
                    </a:lnTo>
                    <a:lnTo>
                      <a:pt x="494" y="658"/>
                    </a:lnTo>
                    <a:lnTo>
                      <a:pt x="488" y="654"/>
                    </a:lnTo>
                    <a:lnTo>
                      <a:pt x="480" y="650"/>
                    </a:lnTo>
                    <a:lnTo>
                      <a:pt x="472" y="648"/>
                    </a:lnTo>
                    <a:lnTo>
                      <a:pt x="462" y="648"/>
                    </a:lnTo>
                    <a:lnTo>
                      <a:pt x="462" y="648"/>
                    </a:lnTo>
                    <a:lnTo>
                      <a:pt x="450" y="648"/>
                    </a:lnTo>
                    <a:lnTo>
                      <a:pt x="442" y="650"/>
                    </a:lnTo>
                    <a:lnTo>
                      <a:pt x="434" y="654"/>
                    </a:lnTo>
                    <a:lnTo>
                      <a:pt x="430" y="658"/>
                    </a:lnTo>
                    <a:lnTo>
                      <a:pt x="426" y="662"/>
                    </a:lnTo>
                    <a:lnTo>
                      <a:pt x="424" y="666"/>
                    </a:lnTo>
                    <a:lnTo>
                      <a:pt x="422" y="672"/>
                    </a:lnTo>
                    <a:lnTo>
                      <a:pt x="422" y="67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1">
                <a:extLst>
                  <a:ext uri="{FF2B5EF4-FFF2-40B4-BE49-F238E27FC236}">
                    <a16:creationId xmlns:a16="http://schemas.microsoft.com/office/drawing/2014/main" id="{EA6CD75D-A9C4-4970-9BD2-875A978C6455}"/>
                  </a:ext>
                </a:extLst>
              </p:cNvPr>
              <p:cNvSpPr>
                <a:spLocks/>
              </p:cNvSpPr>
              <p:nvPr/>
            </p:nvSpPr>
            <p:spPr bwMode="auto">
              <a:xfrm>
                <a:off x="4298" y="2887"/>
                <a:ext cx="426" cy="232"/>
              </a:xfrm>
              <a:custGeom>
                <a:avLst/>
                <a:gdLst>
                  <a:gd name="T0" fmla="*/ 426 w 426"/>
                  <a:gd name="T1" fmla="*/ 0 h 232"/>
                  <a:gd name="T2" fmla="*/ 302 w 426"/>
                  <a:gd name="T3" fmla="*/ 0 h 232"/>
                  <a:gd name="T4" fmla="*/ 124 w 426"/>
                  <a:gd name="T5" fmla="*/ 0 h 232"/>
                  <a:gd name="T6" fmla="*/ 0 w 426"/>
                  <a:gd name="T7" fmla="*/ 0 h 232"/>
                  <a:gd name="T8" fmla="*/ 214 w 426"/>
                  <a:gd name="T9" fmla="*/ 232 h 232"/>
                  <a:gd name="T10" fmla="*/ 426 w 426"/>
                  <a:gd name="T11" fmla="*/ 0 h 232"/>
                </a:gdLst>
                <a:ahLst/>
                <a:cxnLst>
                  <a:cxn ang="0">
                    <a:pos x="T0" y="T1"/>
                  </a:cxn>
                  <a:cxn ang="0">
                    <a:pos x="T2" y="T3"/>
                  </a:cxn>
                  <a:cxn ang="0">
                    <a:pos x="T4" y="T5"/>
                  </a:cxn>
                  <a:cxn ang="0">
                    <a:pos x="T6" y="T7"/>
                  </a:cxn>
                  <a:cxn ang="0">
                    <a:pos x="T8" y="T9"/>
                  </a:cxn>
                  <a:cxn ang="0">
                    <a:pos x="T10" y="T11"/>
                  </a:cxn>
                </a:cxnLst>
                <a:rect l="0" t="0" r="r" b="b"/>
                <a:pathLst>
                  <a:path w="426" h="232">
                    <a:moveTo>
                      <a:pt x="426" y="0"/>
                    </a:moveTo>
                    <a:lnTo>
                      <a:pt x="302" y="0"/>
                    </a:lnTo>
                    <a:lnTo>
                      <a:pt x="124" y="0"/>
                    </a:lnTo>
                    <a:lnTo>
                      <a:pt x="0" y="0"/>
                    </a:lnTo>
                    <a:lnTo>
                      <a:pt x="214" y="232"/>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2">
                <a:extLst>
                  <a:ext uri="{FF2B5EF4-FFF2-40B4-BE49-F238E27FC236}">
                    <a16:creationId xmlns:a16="http://schemas.microsoft.com/office/drawing/2014/main" id="{0C4DC0FE-1B22-4C16-A0BB-84C3847B1975}"/>
                  </a:ext>
                </a:extLst>
              </p:cNvPr>
              <p:cNvSpPr>
                <a:spLocks/>
              </p:cNvSpPr>
              <p:nvPr/>
            </p:nvSpPr>
            <p:spPr bwMode="auto">
              <a:xfrm>
                <a:off x="4298" y="2887"/>
                <a:ext cx="214" cy="232"/>
              </a:xfrm>
              <a:custGeom>
                <a:avLst/>
                <a:gdLst>
                  <a:gd name="T0" fmla="*/ 214 w 214"/>
                  <a:gd name="T1" fmla="*/ 232 h 232"/>
                  <a:gd name="T2" fmla="*/ 0 w 214"/>
                  <a:gd name="T3" fmla="*/ 0 h 232"/>
                  <a:gd name="T4" fmla="*/ 24 w 214"/>
                  <a:gd name="T5" fmla="*/ 108 h 232"/>
                  <a:gd name="T6" fmla="*/ 74 w 214"/>
                  <a:gd name="T7" fmla="*/ 116 h 232"/>
                  <a:gd name="T8" fmla="*/ 70 w 214"/>
                  <a:gd name="T9" fmla="*/ 156 h 232"/>
                  <a:gd name="T10" fmla="*/ 214 w 214"/>
                  <a:gd name="T11" fmla="*/ 232 h 232"/>
                </a:gdLst>
                <a:ahLst/>
                <a:cxnLst>
                  <a:cxn ang="0">
                    <a:pos x="T0" y="T1"/>
                  </a:cxn>
                  <a:cxn ang="0">
                    <a:pos x="T2" y="T3"/>
                  </a:cxn>
                  <a:cxn ang="0">
                    <a:pos x="T4" y="T5"/>
                  </a:cxn>
                  <a:cxn ang="0">
                    <a:pos x="T6" y="T7"/>
                  </a:cxn>
                  <a:cxn ang="0">
                    <a:pos x="T8" y="T9"/>
                  </a:cxn>
                  <a:cxn ang="0">
                    <a:pos x="T10" y="T11"/>
                  </a:cxn>
                </a:cxnLst>
                <a:rect l="0" t="0" r="r" b="b"/>
                <a:pathLst>
                  <a:path w="214" h="232">
                    <a:moveTo>
                      <a:pt x="214" y="232"/>
                    </a:moveTo>
                    <a:lnTo>
                      <a:pt x="0" y="0"/>
                    </a:lnTo>
                    <a:lnTo>
                      <a:pt x="24" y="108"/>
                    </a:lnTo>
                    <a:lnTo>
                      <a:pt x="74" y="116"/>
                    </a:lnTo>
                    <a:lnTo>
                      <a:pt x="70" y="156"/>
                    </a:lnTo>
                    <a:lnTo>
                      <a:pt x="214" y="232"/>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3">
                <a:extLst>
                  <a:ext uri="{FF2B5EF4-FFF2-40B4-BE49-F238E27FC236}">
                    <a16:creationId xmlns:a16="http://schemas.microsoft.com/office/drawing/2014/main" id="{DF273D6F-D3BD-4FA6-824C-A1A746472BEA}"/>
                  </a:ext>
                </a:extLst>
              </p:cNvPr>
              <p:cNvSpPr>
                <a:spLocks/>
              </p:cNvSpPr>
              <p:nvPr/>
            </p:nvSpPr>
            <p:spPr bwMode="auto">
              <a:xfrm>
                <a:off x="4512" y="2887"/>
                <a:ext cx="212" cy="232"/>
              </a:xfrm>
              <a:custGeom>
                <a:avLst/>
                <a:gdLst>
                  <a:gd name="T0" fmla="*/ 138 w 212"/>
                  <a:gd name="T1" fmla="*/ 116 h 232"/>
                  <a:gd name="T2" fmla="*/ 190 w 212"/>
                  <a:gd name="T3" fmla="*/ 108 h 232"/>
                  <a:gd name="T4" fmla="*/ 212 w 212"/>
                  <a:gd name="T5" fmla="*/ 0 h 232"/>
                  <a:gd name="T6" fmla="*/ 0 w 212"/>
                  <a:gd name="T7" fmla="*/ 232 h 232"/>
                  <a:gd name="T8" fmla="*/ 142 w 212"/>
                  <a:gd name="T9" fmla="*/ 156 h 232"/>
                  <a:gd name="T10" fmla="*/ 138 w 212"/>
                  <a:gd name="T11" fmla="*/ 116 h 232"/>
                </a:gdLst>
                <a:ahLst/>
                <a:cxnLst>
                  <a:cxn ang="0">
                    <a:pos x="T0" y="T1"/>
                  </a:cxn>
                  <a:cxn ang="0">
                    <a:pos x="T2" y="T3"/>
                  </a:cxn>
                  <a:cxn ang="0">
                    <a:pos x="T4" y="T5"/>
                  </a:cxn>
                  <a:cxn ang="0">
                    <a:pos x="T6" y="T7"/>
                  </a:cxn>
                  <a:cxn ang="0">
                    <a:pos x="T8" y="T9"/>
                  </a:cxn>
                  <a:cxn ang="0">
                    <a:pos x="T10" y="T11"/>
                  </a:cxn>
                </a:cxnLst>
                <a:rect l="0" t="0" r="r" b="b"/>
                <a:pathLst>
                  <a:path w="212" h="232">
                    <a:moveTo>
                      <a:pt x="138" y="116"/>
                    </a:moveTo>
                    <a:lnTo>
                      <a:pt x="190" y="108"/>
                    </a:lnTo>
                    <a:lnTo>
                      <a:pt x="212" y="0"/>
                    </a:lnTo>
                    <a:lnTo>
                      <a:pt x="0" y="232"/>
                    </a:lnTo>
                    <a:lnTo>
                      <a:pt x="142" y="156"/>
                    </a:lnTo>
                    <a:lnTo>
                      <a:pt x="138" y="116"/>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14">
                <a:extLst>
                  <a:ext uri="{FF2B5EF4-FFF2-40B4-BE49-F238E27FC236}">
                    <a16:creationId xmlns:a16="http://schemas.microsoft.com/office/drawing/2014/main" id="{D9309B79-5D6D-4E72-9146-8FE69A373D7B}"/>
                  </a:ext>
                </a:extLst>
              </p:cNvPr>
              <p:cNvSpPr>
                <a:spLocks/>
              </p:cNvSpPr>
              <p:nvPr/>
            </p:nvSpPr>
            <p:spPr bwMode="auto">
              <a:xfrm>
                <a:off x="4514" y="2593"/>
                <a:ext cx="28" cy="44"/>
              </a:xfrm>
              <a:custGeom>
                <a:avLst/>
                <a:gdLst>
                  <a:gd name="T0" fmla="*/ 26 w 28"/>
                  <a:gd name="T1" fmla="*/ 22 h 44"/>
                  <a:gd name="T2" fmla="*/ 28 w 28"/>
                  <a:gd name="T3" fmla="*/ 22 h 44"/>
                  <a:gd name="T4" fmla="*/ 28 w 28"/>
                  <a:gd name="T5" fmla="*/ 22 h 44"/>
                  <a:gd name="T6" fmla="*/ 28 w 28"/>
                  <a:gd name="T7" fmla="*/ 14 h 44"/>
                  <a:gd name="T8" fmla="*/ 24 w 28"/>
                  <a:gd name="T9" fmla="*/ 8 h 44"/>
                  <a:gd name="T10" fmla="*/ 24 w 28"/>
                  <a:gd name="T11" fmla="*/ 8 h 44"/>
                  <a:gd name="T12" fmla="*/ 20 w 28"/>
                  <a:gd name="T13" fmla="*/ 2 h 44"/>
                  <a:gd name="T14" fmla="*/ 20 w 28"/>
                  <a:gd name="T15" fmla="*/ 2 h 44"/>
                  <a:gd name="T16" fmla="*/ 14 w 28"/>
                  <a:gd name="T17" fmla="*/ 0 h 44"/>
                  <a:gd name="T18" fmla="*/ 14 w 28"/>
                  <a:gd name="T19" fmla="*/ 0 h 44"/>
                  <a:gd name="T20" fmla="*/ 8 w 28"/>
                  <a:gd name="T21" fmla="*/ 2 h 44"/>
                  <a:gd name="T22" fmla="*/ 8 w 28"/>
                  <a:gd name="T23" fmla="*/ 2 h 44"/>
                  <a:gd name="T24" fmla="*/ 6 w 28"/>
                  <a:gd name="T25" fmla="*/ 6 h 44"/>
                  <a:gd name="T26" fmla="*/ 2 w 28"/>
                  <a:gd name="T27" fmla="*/ 10 h 44"/>
                  <a:gd name="T28" fmla="*/ 2 w 28"/>
                  <a:gd name="T29" fmla="*/ 10 h 44"/>
                  <a:gd name="T30" fmla="*/ 0 w 28"/>
                  <a:gd name="T31" fmla="*/ 22 h 44"/>
                  <a:gd name="T32" fmla="*/ 0 w 28"/>
                  <a:gd name="T33" fmla="*/ 22 h 44"/>
                  <a:gd name="T34" fmla="*/ 2 w 28"/>
                  <a:gd name="T35" fmla="*/ 30 h 44"/>
                  <a:gd name="T36" fmla="*/ 4 w 28"/>
                  <a:gd name="T37" fmla="*/ 36 h 44"/>
                  <a:gd name="T38" fmla="*/ 4 w 28"/>
                  <a:gd name="T39" fmla="*/ 36 h 44"/>
                  <a:gd name="T40" fmla="*/ 8 w 28"/>
                  <a:gd name="T41" fmla="*/ 42 h 44"/>
                  <a:gd name="T42" fmla="*/ 8 w 28"/>
                  <a:gd name="T43" fmla="*/ 42 h 44"/>
                  <a:gd name="T44" fmla="*/ 14 w 28"/>
                  <a:gd name="T45" fmla="*/ 44 h 44"/>
                  <a:gd name="T46" fmla="*/ 14 w 28"/>
                  <a:gd name="T47" fmla="*/ 44 h 44"/>
                  <a:gd name="T48" fmla="*/ 20 w 28"/>
                  <a:gd name="T49" fmla="*/ 42 h 44"/>
                  <a:gd name="T50" fmla="*/ 20 w 28"/>
                  <a:gd name="T51" fmla="*/ 42 h 44"/>
                  <a:gd name="T52" fmla="*/ 24 w 28"/>
                  <a:gd name="T53" fmla="*/ 38 h 44"/>
                  <a:gd name="T54" fmla="*/ 26 w 28"/>
                  <a:gd name="T55" fmla="*/ 34 h 44"/>
                  <a:gd name="T56" fmla="*/ 26 w 28"/>
                  <a:gd name="T57" fmla="*/ 34 h 44"/>
                  <a:gd name="T58" fmla="*/ 28 w 28"/>
                  <a:gd name="T59" fmla="*/ 22 h 44"/>
                  <a:gd name="T60" fmla="*/ 26 w 28"/>
                  <a:gd name="T61" fmla="*/ 22 h 44"/>
                  <a:gd name="T62" fmla="*/ 22 w 28"/>
                  <a:gd name="T63" fmla="*/ 22 h 44"/>
                  <a:gd name="T64" fmla="*/ 22 w 28"/>
                  <a:gd name="T65" fmla="*/ 22 h 44"/>
                  <a:gd name="T66" fmla="*/ 22 w 28"/>
                  <a:gd name="T67" fmla="*/ 28 h 44"/>
                  <a:gd name="T68" fmla="*/ 20 w 28"/>
                  <a:gd name="T69" fmla="*/ 34 h 44"/>
                  <a:gd name="T70" fmla="*/ 20 w 28"/>
                  <a:gd name="T71" fmla="*/ 34 h 44"/>
                  <a:gd name="T72" fmla="*/ 18 w 28"/>
                  <a:gd name="T73" fmla="*/ 38 h 44"/>
                  <a:gd name="T74" fmla="*/ 18 w 28"/>
                  <a:gd name="T75" fmla="*/ 38 h 44"/>
                  <a:gd name="T76" fmla="*/ 14 w 28"/>
                  <a:gd name="T77" fmla="*/ 38 h 44"/>
                  <a:gd name="T78" fmla="*/ 14 w 28"/>
                  <a:gd name="T79" fmla="*/ 38 h 44"/>
                  <a:gd name="T80" fmla="*/ 12 w 28"/>
                  <a:gd name="T81" fmla="*/ 38 h 44"/>
                  <a:gd name="T82" fmla="*/ 12 w 28"/>
                  <a:gd name="T83" fmla="*/ 38 h 44"/>
                  <a:gd name="T84" fmla="*/ 8 w 28"/>
                  <a:gd name="T85" fmla="*/ 32 h 44"/>
                  <a:gd name="T86" fmla="*/ 8 w 28"/>
                  <a:gd name="T87" fmla="*/ 32 h 44"/>
                  <a:gd name="T88" fmla="*/ 6 w 28"/>
                  <a:gd name="T89" fmla="*/ 22 h 44"/>
                  <a:gd name="T90" fmla="*/ 6 w 28"/>
                  <a:gd name="T91" fmla="*/ 22 h 44"/>
                  <a:gd name="T92" fmla="*/ 6 w 28"/>
                  <a:gd name="T93" fmla="*/ 16 h 44"/>
                  <a:gd name="T94" fmla="*/ 8 w 28"/>
                  <a:gd name="T95" fmla="*/ 10 h 44"/>
                  <a:gd name="T96" fmla="*/ 8 w 28"/>
                  <a:gd name="T97" fmla="*/ 10 h 44"/>
                  <a:gd name="T98" fmla="*/ 12 w 28"/>
                  <a:gd name="T99" fmla="*/ 8 h 44"/>
                  <a:gd name="T100" fmla="*/ 12 w 28"/>
                  <a:gd name="T101" fmla="*/ 8 h 44"/>
                  <a:gd name="T102" fmla="*/ 14 w 28"/>
                  <a:gd name="T103" fmla="*/ 6 h 44"/>
                  <a:gd name="T104" fmla="*/ 14 w 28"/>
                  <a:gd name="T105" fmla="*/ 6 h 44"/>
                  <a:gd name="T106" fmla="*/ 18 w 28"/>
                  <a:gd name="T107" fmla="*/ 8 h 44"/>
                  <a:gd name="T108" fmla="*/ 18 w 28"/>
                  <a:gd name="T109" fmla="*/ 8 h 44"/>
                  <a:gd name="T110" fmla="*/ 22 w 28"/>
                  <a:gd name="T111" fmla="*/ 12 h 44"/>
                  <a:gd name="T112" fmla="*/ 22 w 28"/>
                  <a:gd name="T113" fmla="*/ 12 h 44"/>
                  <a:gd name="T114" fmla="*/ 22 w 28"/>
                  <a:gd name="T115" fmla="*/ 22 h 44"/>
                  <a:gd name="T116" fmla="*/ 26 w 28"/>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44">
                    <a:moveTo>
                      <a:pt x="26" y="22"/>
                    </a:moveTo>
                    <a:lnTo>
                      <a:pt x="28" y="22"/>
                    </a:lnTo>
                    <a:lnTo>
                      <a:pt x="28" y="22"/>
                    </a:lnTo>
                    <a:lnTo>
                      <a:pt x="28" y="14"/>
                    </a:lnTo>
                    <a:lnTo>
                      <a:pt x="24" y="8"/>
                    </a:lnTo>
                    <a:lnTo>
                      <a:pt x="24" y="8"/>
                    </a:lnTo>
                    <a:lnTo>
                      <a:pt x="20" y="2"/>
                    </a:lnTo>
                    <a:lnTo>
                      <a:pt x="20" y="2"/>
                    </a:lnTo>
                    <a:lnTo>
                      <a:pt x="14" y="0"/>
                    </a:lnTo>
                    <a:lnTo>
                      <a:pt x="14" y="0"/>
                    </a:lnTo>
                    <a:lnTo>
                      <a:pt x="8" y="2"/>
                    </a:lnTo>
                    <a:lnTo>
                      <a:pt x="8" y="2"/>
                    </a:lnTo>
                    <a:lnTo>
                      <a:pt x="6" y="6"/>
                    </a:lnTo>
                    <a:lnTo>
                      <a:pt x="2" y="10"/>
                    </a:lnTo>
                    <a:lnTo>
                      <a:pt x="2" y="10"/>
                    </a:lnTo>
                    <a:lnTo>
                      <a:pt x="0" y="22"/>
                    </a:lnTo>
                    <a:lnTo>
                      <a:pt x="0" y="22"/>
                    </a:lnTo>
                    <a:lnTo>
                      <a:pt x="2" y="30"/>
                    </a:lnTo>
                    <a:lnTo>
                      <a:pt x="4" y="36"/>
                    </a:lnTo>
                    <a:lnTo>
                      <a:pt x="4" y="36"/>
                    </a:lnTo>
                    <a:lnTo>
                      <a:pt x="8" y="42"/>
                    </a:lnTo>
                    <a:lnTo>
                      <a:pt x="8" y="42"/>
                    </a:lnTo>
                    <a:lnTo>
                      <a:pt x="14" y="44"/>
                    </a:lnTo>
                    <a:lnTo>
                      <a:pt x="14" y="44"/>
                    </a:lnTo>
                    <a:lnTo>
                      <a:pt x="20" y="42"/>
                    </a:lnTo>
                    <a:lnTo>
                      <a:pt x="20" y="42"/>
                    </a:lnTo>
                    <a:lnTo>
                      <a:pt x="24" y="38"/>
                    </a:lnTo>
                    <a:lnTo>
                      <a:pt x="26" y="34"/>
                    </a:lnTo>
                    <a:lnTo>
                      <a:pt x="26" y="34"/>
                    </a:lnTo>
                    <a:lnTo>
                      <a:pt x="28" y="22"/>
                    </a:lnTo>
                    <a:lnTo>
                      <a:pt x="26" y="22"/>
                    </a:lnTo>
                    <a:lnTo>
                      <a:pt x="22" y="22"/>
                    </a:lnTo>
                    <a:lnTo>
                      <a:pt x="22" y="22"/>
                    </a:lnTo>
                    <a:lnTo>
                      <a:pt x="22" y="28"/>
                    </a:lnTo>
                    <a:lnTo>
                      <a:pt x="20" y="34"/>
                    </a:lnTo>
                    <a:lnTo>
                      <a:pt x="20" y="34"/>
                    </a:lnTo>
                    <a:lnTo>
                      <a:pt x="18" y="38"/>
                    </a:lnTo>
                    <a:lnTo>
                      <a:pt x="18" y="38"/>
                    </a:lnTo>
                    <a:lnTo>
                      <a:pt x="14" y="38"/>
                    </a:lnTo>
                    <a:lnTo>
                      <a:pt x="14" y="38"/>
                    </a:lnTo>
                    <a:lnTo>
                      <a:pt x="12" y="38"/>
                    </a:lnTo>
                    <a:lnTo>
                      <a:pt x="12" y="38"/>
                    </a:lnTo>
                    <a:lnTo>
                      <a:pt x="8" y="32"/>
                    </a:lnTo>
                    <a:lnTo>
                      <a:pt x="8" y="32"/>
                    </a:lnTo>
                    <a:lnTo>
                      <a:pt x="6" y="22"/>
                    </a:lnTo>
                    <a:lnTo>
                      <a:pt x="6" y="22"/>
                    </a:lnTo>
                    <a:lnTo>
                      <a:pt x="6" y="16"/>
                    </a:lnTo>
                    <a:lnTo>
                      <a:pt x="8" y="10"/>
                    </a:lnTo>
                    <a:lnTo>
                      <a:pt x="8" y="10"/>
                    </a:lnTo>
                    <a:lnTo>
                      <a:pt x="12" y="8"/>
                    </a:lnTo>
                    <a:lnTo>
                      <a:pt x="12" y="8"/>
                    </a:lnTo>
                    <a:lnTo>
                      <a:pt x="14" y="6"/>
                    </a:lnTo>
                    <a:lnTo>
                      <a:pt x="14" y="6"/>
                    </a:lnTo>
                    <a:lnTo>
                      <a:pt x="18" y="8"/>
                    </a:lnTo>
                    <a:lnTo>
                      <a:pt x="18" y="8"/>
                    </a:lnTo>
                    <a:lnTo>
                      <a:pt x="22" y="12"/>
                    </a:lnTo>
                    <a:lnTo>
                      <a:pt x="22" y="12"/>
                    </a:lnTo>
                    <a:lnTo>
                      <a:pt x="22" y="22"/>
                    </a:lnTo>
                    <a:lnTo>
                      <a:pt x="26"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5">
                <a:extLst>
                  <a:ext uri="{FF2B5EF4-FFF2-40B4-BE49-F238E27FC236}">
                    <a16:creationId xmlns:a16="http://schemas.microsoft.com/office/drawing/2014/main" id="{FA483572-2EE8-43E7-8C62-64C8B2560BA6}"/>
                  </a:ext>
                </a:extLst>
              </p:cNvPr>
              <p:cNvSpPr>
                <a:spLocks/>
              </p:cNvSpPr>
              <p:nvPr/>
            </p:nvSpPr>
            <p:spPr bwMode="auto">
              <a:xfrm>
                <a:off x="4424" y="2593"/>
                <a:ext cx="26" cy="44"/>
              </a:xfrm>
              <a:custGeom>
                <a:avLst/>
                <a:gdLst>
                  <a:gd name="T0" fmla="*/ 24 w 26"/>
                  <a:gd name="T1" fmla="*/ 22 h 44"/>
                  <a:gd name="T2" fmla="*/ 26 w 26"/>
                  <a:gd name="T3" fmla="*/ 22 h 44"/>
                  <a:gd name="T4" fmla="*/ 26 w 26"/>
                  <a:gd name="T5" fmla="*/ 22 h 44"/>
                  <a:gd name="T6" fmla="*/ 26 w 26"/>
                  <a:gd name="T7" fmla="*/ 14 h 44"/>
                  <a:gd name="T8" fmla="*/ 24 w 26"/>
                  <a:gd name="T9" fmla="*/ 8 h 44"/>
                  <a:gd name="T10" fmla="*/ 24 w 26"/>
                  <a:gd name="T11" fmla="*/ 8 h 44"/>
                  <a:gd name="T12" fmla="*/ 20 w 26"/>
                  <a:gd name="T13" fmla="*/ 2 h 44"/>
                  <a:gd name="T14" fmla="*/ 20 w 26"/>
                  <a:gd name="T15" fmla="*/ 2 h 44"/>
                  <a:gd name="T16" fmla="*/ 14 w 26"/>
                  <a:gd name="T17" fmla="*/ 0 h 44"/>
                  <a:gd name="T18" fmla="*/ 14 w 26"/>
                  <a:gd name="T19" fmla="*/ 0 h 44"/>
                  <a:gd name="T20" fmla="*/ 8 w 26"/>
                  <a:gd name="T21" fmla="*/ 2 h 44"/>
                  <a:gd name="T22" fmla="*/ 8 w 26"/>
                  <a:gd name="T23" fmla="*/ 2 h 44"/>
                  <a:gd name="T24" fmla="*/ 4 w 26"/>
                  <a:gd name="T25" fmla="*/ 6 h 44"/>
                  <a:gd name="T26" fmla="*/ 2 w 26"/>
                  <a:gd name="T27" fmla="*/ 10 h 44"/>
                  <a:gd name="T28" fmla="*/ 2 w 26"/>
                  <a:gd name="T29" fmla="*/ 10 h 44"/>
                  <a:gd name="T30" fmla="*/ 0 w 26"/>
                  <a:gd name="T31" fmla="*/ 22 h 44"/>
                  <a:gd name="T32" fmla="*/ 0 w 26"/>
                  <a:gd name="T33" fmla="*/ 22 h 44"/>
                  <a:gd name="T34" fmla="*/ 0 w 26"/>
                  <a:gd name="T35" fmla="*/ 30 h 44"/>
                  <a:gd name="T36" fmla="*/ 4 w 26"/>
                  <a:gd name="T37" fmla="*/ 36 h 44"/>
                  <a:gd name="T38" fmla="*/ 4 w 26"/>
                  <a:gd name="T39" fmla="*/ 36 h 44"/>
                  <a:gd name="T40" fmla="*/ 8 w 26"/>
                  <a:gd name="T41" fmla="*/ 42 h 44"/>
                  <a:gd name="T42" fmla="*/ 8 w 26"/>
                  <a:gd name="T43" fmla="*/ 42 h 44"/>
                  <a:gd name="T44" fmla="*/ 14 w 26"/>
                  <a:gd name="T45" fmla="*/ 44 h 44"/>
                  <a:gd name="T46" fmla="*/ 14 w 26"/>
                  <a:gd name="T47" fmla="*/ 44 h 44"/>
                  <a:gd name="T48" fmla="*/ 20 w 26"/>
                  <a:gd name="T49" fmla="*/ 42 h 44"/>
                  <a:gd name="T50" fmla="*/ 20 w 26"/>
                  <a:gd name="T51" fmla="*/ 42 h 44"/>
                  <a:gd name="T52" fmla="*/ 22 w 26"/>
                  <a:gd name="T53" fmla="*/ 38 h 44"/>
                  <a:gd name="T54" fmla="*/ 24 w 26"/>
                  <a:gd name="T55" fmla="*/ 34 h 44"/>
                  <a:gd name="T56" fmla="*/ 24 w 26"/>
                  <a:gd name="T57" fmla="*/ 34 h 44"/>
                  <a:gd name="T58" fmla="*/ 26 w 26"/>
                  <a:gd name="T59" fmla="*/ 22 h 44"/>
                  <a:gd name="T60" fmla="*/ 24 w 26"/>
                  <a:gd name="T61" fmla="*/ 22 h 44"/>
                  <a:gd name="T62" fmla="*/ 22 w 26"/>
                  <a:gd name="T63" fmla="*/ 22 h 44"/>
                  <a:gd name="T64" fmla="*/ 22 w 26"/>
                  <a:gd name="T65" fmla="*/ 22 h 44"/>
                  <a:gd name="T66" fmla="*/ 20 w 26"/>
                  <a:gd name="T67" fmla="*/ 28 h 44"/>
                  <a:gd name="T68" fmla="*/ 18 w 26"/>
                  <a:gd name="T69" fmla="*/ 34 h 44"/>
                  <a:gd name="T70" fmla="*/ 18 w 26"/>
                  <a:gd name="T71" fmla="*/ 34 h 44"/>
                  <a:gd name="T72" fmla="*/ 16 w 26"/>
                  <a:gd name="T73" fmla="*/ 38 h 44"/>
                  <a:gd name="T74" fmla="*/ 16 w 26"/>
                  <a:gd name="T75" fmla="*/ 38 h 44"/>
                  <a:gd name="T76" fmla="*/ 14 w 26"/>
                  <a:gd name="T77" fmla="*/ 38 h 44"/>
                  <a:gd name="T78" fmla="*/ 14 w 26"/>
                  <a:gd name="T79" fmla="*/ 38 h 44"/>
                  <a:gd name="T80" fmla="*/ 10 w 26"/>
                  <a:gd name="T81" fmla="*/ 38 h 44"/>
                  <a:gd name="T82" fmla="*/ 10 w 26"/>
                  <a:gd name="T83" fmla="*/ 38 h 44"/>
                  <a:gd name="T84" fmla="*/ 6 w 26"/>
                  <a:gd name="T85" fmla="*/ 32 h 44"/>
                  <a:gd name="T86" fmla="*/ 6 w 26"/>
                  <a:gd name="T87" fmla="*/ 32 h 44"/>
                  <a:gd name="T88" fmla="*/ 4 w 26"/>
                  <a:gd name="T89" fmla="*/ 22 h 44"/>
                  <a:gd name="T90" fmla="*/ 4 w 26"/>
                  <a:gd name="T91" fmla="*/ 22 h 44"/>
                  <a:gd name="T92" fmla="*/ 6 w 26"/>
                  <a:gd name="T93" fmla="*/ 16 h 44"/>
                  <a:gd name="T94" fmla="*/ 8 w 26"/>
                  <a:gd name="T95" fmla="*/ 10 h 44"/>
                  <a:gd name="T96" fmla="*/ 8 w 26"/>
                  <a:gd name="T97" fmla="*/ 10 h 44"/>
                  <a:gd name="T98" fmla="*/ 10 w 26"/>
                  <a:gd name="T99" fmla="*/ 8 h 44"/>
                  <a:gd name="T100" fmla="*/ 10 w 26"/>
                  <a:gd name="T101" fmla="*/ 8 h 44"/>
                  <a:gd name="T102" fmla="*/ 14 w 26"/>
                  <a:gd name="T103" fmla="*/ 6 h 44"/>
                  <a:gd name="T104" fmla="*/ 14 w 26"/>
                  <a:gd name="T105" fmla="*/ 6 h 44"/>
                  <a:gd name="T106" fmla="*/ 16 w 26"/>
                  <a:gd name="T107" fmla="*/ 8 h 44"/>
                  <a:gd name="T108" fmla="*/ 16 w 26"/>
                  <a:gd name="T109" fmla="*/ 8 h 44"/>
                  <a:gd name="T110" fmla="*/ 20 w 26"/>
                  <a:gd name="T111" fmla="*/ 12 h 44"/>
                  <a:gd name="T112" fmla="*/ 20 w 26"/>
                  <a:gd name="T113" fmla="*/ 12 h 44"/>
                  <a:gd name="T114" fmla="*/ 22 w 26"/>
                  <a:gd name="T115" fmla="*/ 22 h 44"/>
                  <a:gd name="T116" fmla="*/ 24 w 26"/>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4">
                    <a:moveTo>
                      <a:pt x="24" y="22"/>
                    </a:moveTo>
                    <a:lnTo>
                      <a:pt x="26" y="22"/>
                    </a:lnTo>
                    <a:lnTo>
                      <a:pt x="26" y="22"/>
                    </a:lnTo>
                    <a:lnTo>
                      <a:pt x="26" y="14"/>
                    </a:lnTo>
                    <a:lnTo>
                      <a:pt x="24" y="8"/>
                    </a:lnTo>
                    <a:lnTo>
                      <a:pt x="24" y="8"/>
                    </a:lnTo>
                    <a:lnTo>
                      <a:pt x="20" y="2"/>
                    </a:lnTo>
                    <a:lnTo>
                      <a:pt x="20" y="2"/>
                    </a:lnTo>
                    <a:lnTo>
                      <a:pt x="14" y="0"/>
                    </a:lnTo>
                    <a:lnTo>
                      <a:pt x="14" y="0"/>
                    </a:lnTo>
                    <a:lnTo>
                      <a:pt x="8" y="2"/>
                    </a:lnTo>
                    <a:lnTo>
                      <a:pt x="8" y="2"/>
                    </a:lnTo>
                    <a:lnTo>
                      <a:pt x="4" y="6"/>
                    </a:lnTo>
                    <a:lnTo>
                      <a:pt x="2" y="10"/>
                    </a:lnTo>
                    <a:lnTo>
                      <a:pt x="2" y="10"/>
                    </a:lnTo>
                    <a:lnTo>
                      <a:pt x="0" y="22"/>
                    </a:lnTo>
                    <a:lnTo>
                      <a:pt x="0" y="22"/>
                    </a:lnTo>
                    <a:lnTo>
                      <a:pt x="0" y="30"/>
                    </a:lnTo>
                    <a:lnTo>
                      <a:pt x="4" y="36"/>
                    </a:lnTo>
                    <a:lnTo>
                      <a:pt x="4" y="36"/>
                    </a:lnTo>
                    <a:lnTo>
                      <a:pt x="8" y="42"/>
                    </a:lnTo>
                    <a:lnTo>
                      <a:pt x="8" y="42"/>
                    </a:lnTo>
                    <a:lnTo>
                      <a:pt x="14" y="44"/>
                    </a:lnTo>
                    <a:lnTo>
                      <a:pt x="14" y="44"/>
                    </a:lnTo>
                    <a:lnTo>
                      <a:pt x="20" y="42"/>
                    </a:lnTo>
                    <a:lnTo>
                      <a:pt x="20" y="42"/>
                    </a:lnTo>
                    <a:lnTo>
                      <a:pt x="22" y="38"/>
                    </a:lnTo>
                    <a:lnTo>
                      <a:pt x="24" y="34"/>
                    </a:lnTo>
                    <a:lnTo>
                      <a:pt x="24" y="34"/>
                    </a:lnTo>
                    <a:lnTo>
                      <a:pt x="26" y="22"/>
                    </a:lnTo>
                    <a:lnTo>
                      <a:pt x="24" y="22"/>
                    </a:lnTo>
                    <a:lnTo>
                      <a:pt x="22" y="22"/>
                    </a:lnTo>
                    <a:lnTo>
                      <a:pt x="22" y="22"/>
                    </a:lnTo>
                    <a:lnTo>
                      <a:pt x="20" y="28"/>
                    </a:lnTo>
                    <a:lnTo>
                      <a:pt x="18" y="34"/>
                    </a:lnTo>
                    <a:lnTo>
                      <a:pt x="18" y="34"/>
                    </a:lnTo>
                    <a:lnTo>
                      <a:pt x="16" y="38"/>
                    </a:lnTo>
                    <a:lnTo>
                      <a:pt x="16" y="38"/>
                    </a:lnTo>
                    <a:lnTo>
                      <a:pt x="14" y="38"/>
                    </a:lnTo>
                    <a:lnTo>
                      <a:pt x="14" y="38"/>
                    </a:lnTo>
                    <a:lnTo>
                      <a:pt x="10" y="38"/>
                    </a:lnTo>
                    <a:lnTo>
                      <a:pt x="10" y="38"/>
                    </a:lnTo>
                    <a:lnTo>
                      <a:pt x="6" y="32"/>
                    </a:lnTo>
                    <a:lnTo>
                      <a:pt x="6" y="32"/>
                    </a:lnTo>
                    <a:lnTo>
                      <a:pt x="4" y="22"/>
                    </a:lnTo>
                    <a:lnTo>
                      <a:pt x="4" y="22"/>
                    </a:lnTo>
                    <a:lnTo>
                      <a:pt x="6" y="16"/>
                    </a:lnTo>
                    <a:lnTo>
                      <a:pt x="8" y="10"/>
                    </a:lnTo>
                    <a:lnTo>
                      <a:pt x="8" y="10"/>
                    </a:lnTo>
                    <a:lnTo>
                      <a:pt x="10" y="8"/>
                    </a:lnTo>
                    <a:lnTo>
                      <a:pt x="10" y="8"/>
                    </a:lnTo>
                    <a:lnTo>
                      <a:pt x="14" y="6"/>
                    </a:lnTo>
                    <a:lnTo>
                      <a:pt x="14" y="6"/>
                    </a:lnTo>
                    <a:lnTo>
                      <a:pt x="16" y="8"/>
                    </a:lnTo>
                    <a:lnTo>
                      <a:pt x="16" y="8"/>
                    </a:lnTo>
                    <a:lnTo>
                      <a:pt x="20" y="12"/>
                    </a:lnTo>
                    <a:lnTo>
                      <a:pt x="20" y="12"/>
                    </a:lnTo>
                    <a:lnTo>
                      <a:pt x="22" y="22"/>
                    </a:lnTo>
                    <a:lnTo>
                      <a:pt x="24"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6">
                <a:extLst>
                  <a:ext uri="{FF2B5EF4-FFF2-40B4-BE49-F238E27FC236}">
                    <a16:creationId xmlns:a16="http://schemas.microsoft.com/office/drawing/2014/main" id="{2DB81442-A168-4E6C-B856-F61776FD6235}"/>
                  </a:ext>
                </a:extLst>
              </p:cNvPr>
              <p:cNvSpPr>
                <a:spLocks noEditPoints="1"/>
              </p:cNvSpPr>
              <p:nvPr/>
            </p:nvSpPr>
            <p:spPr bwMode="auto">
              <a:xfrm>
                <a:off x="4422" y="2887"/>
                <a:ext cx="178" cy="204"/>
              </a:xfrm>
              <a:custGeom>
                <a:avLst/>
                <a:gdLst>
                  <a:gd name="T0" fmla="*/ 90 w 178"/>
                  <a:gd name="T1" fmla="*/ 30 h 204"/>
                  <a:gd name="T2" fmla="*/ 0 w 178"/>
                  <a:gd name="T3" fmla="*/ 0 h 204"/>
                  <a:gd name="T4" fmla="*/ 178 w 178"/>
                  <a:gd name="T5" fmla="*/ 0 h 204"/>
                  <a:gd name="T6" fmla="*/ 90 w 178"/>
                  <a:gd name="T7" fmla="*/ 30 h 204"/>
                  <a:gd name="T8" fmla="*/ 128 w 178"/>
                  <a:gd name="T9" fmla="*/ 170 h 204"/>
                  <a:gd name="T10" fmla="*/ 94 w 178"/>
                  <a:gd name="T11" fmla="*/ 12 h 204"/>
                  <a:gd name="T12" fmla="*/ 86 w 178"/>
                  <a:gd name="T13" fmla="*/ 10 h 204"/>
                  <a:gd name="T14" fmla="*/ 56 w 178"/>
                  <a:gd name="T15" fmla="*/ 172 h 204"/>
                  <a:gd name="T16" fmla="*/ 90 w 178"/>
                  <a:gd name="T17" fmla="*/ 204 h 204"/>
                  <a:gd name="T18" fmla="*/ 128 w 178"/>
                  <a:gd name="T19" fmla="*/ 1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04">
                    <a:moveTo>
                      <a:pt x="90" y="30"/>
                    </a:moveTo>
                    <a:lnTo>
                      <a:pt x="0" y="0"/>
                    </a:lnTo>
                    <a:lnTo>
                      <a:pt x="178" y="0"/>
                    </a:lnTo>
                    <a:lnTo>
                      <a:pt x="90" y="30"/>
                    </a:lnTo>
                    <a:close/>
                    <a:moveTo>
                      <a:pt x="128" y="170"/>
                    </a:moveTo>
                    <a:lnTo>
                      <a:pt x="94" y="12"/>
                    </a:lnTo>
                    <a:lnTo>
                      <a:pt x="86" y="10"/>
                    </a:lnTo>
                    <a:lnTo>
                      <a:pt x="56" y="172"/>
                    </a:lnTo>
                    <a:lnTo>
                      <a:pt x="90" y="204"/>
                    </a:lnTo>
                    <a:lnTo>
                      <a:pt x="128" y="17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7">
                <a:extLst>
                  <a:ext uri="{FF2B5EF4-FFF2-40B4-BE49-F238E27FC236}">
                    <a16:creationId xmlns:a16="http://schemas.microsoft.com/office/drawing/2014/main" id="{F46D0836-D65B-4413-82F5-DAEC86540B3C}"/>
                  </a:ext>
                </a:extLst>
              </p:cNvPr>
              <p:cNvSpPr>
                <a:spLocks/>
              </p:cNvSpPr>
              <p:nvPr/>
            </p:nvSpPr>
            <p:spPr bwMode="auto">
              <a:xfrm>
                <a:off x="3964" y="2725"/>
                <a:ext cx="138" cy="128"/>
              </a:xfrm>
              <a:custGeom>
                <a:avLst/>
                <a:gdLst>
                  <a:gd name="T0" fmla="*/ 138 w 138"/>
                  <a:gd name="T1" fmla="*/ 44 h 128"/>
                  <a:gd name="T2" fmla="*/ 138 w 138"/>
                  <a:gd name="T3" fmla="*/ 44 h 128"/>
                  <a:gd name="T4" fmla="*/ 110 w 138"/>
                  <a:gd name="T5" fmla="*/ 12 h 128"/>
                  <a:gd name="T6" fmla="*/ 100 w 138"/>
                  <a:gd name="T7" fmla="*/ 0 h 128"/>
                  <a:gd name="T8" fmla="*/ 0 w 138"/>
                  <a:gd name="T9" fmla="*/ 80 h 128"/>
                  <a:gd name="T10" fmla="*/ 0 w 138"/>
                  <a:gd name="T11" fmla="*/ 80 h 128"/>
                  <a:gd name="T12" fmla="*/ 8 w 138"/>
                  <a:gd name="T13" fmla="*/ 94 h 128"/>
                  <a:gd name="T14" fmla="*/ 18 w 138"/>
                  <a:gd name="T15" fmla="*/ 110 h 128"/>
                  <a:gd name="T16" fmla="*/ 32 w 138"/>
                  <a:gd name="T17" fmla="*/ 128 h 128"/>
                  <a:gd name="T18" fmla="*/ 138 w 138"/>
                  <a:gd name="T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28">
                    <a:moveTo>
                      <a:pt x="138" y="44"/>
                    </a:moveTo>
                    <a:lnTo>
                      <a:pt x="138" y="44"/>
                    </a:lnTo>
                    <a:lnTo>
                      <a:pt x="110" y="12"/>
                    </a:lnTo>
                    <a:lnTo>
                      <a:pt x="100" y="0"/>
                    </a:lnTo>
                    <a:lnTo>
                      <a:pt x="0" y="80"/>
                    </a:lnTo>
                    <a:lnTo>
                      <a:pt x="0" y="80"/>
                    </a:lnTo>
                    <a:lnTo>
                      <a:pt x="8" y="94"/>
                    </a:lnTo>
                    <a:lnTo>
                      <a:pt x="18" y="110"/>
                    </a:lnTo>
                    <a:lnTo>
                      <a:pt x="32" y="128"/>
                    </a:lnTo>
                    <a:lnTo>
                      <a:pt x="138" y="4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8">
                <a:extLst>
                  <a:ext uri="{FF2B5EF4-FFF2-40B4-BE49-F238E27FC236}">
                    <a16:creationId xmlns:a16="http://schemas.microsoft.com/office/drawing/2014/main" id="{89C72347-8A62-4D41-A0A9-BE03A78FE335}"/>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9">
                <a:extLst>
                  <a:ext uri="{FF2B5EF4-FFF2-40B4-BE49-F238E27FC236}">
                    <a16:creationId xmlns:a16="http://schemas.microsoft.com/office/drawing/2014/main" id="{83336ACB-17C1-431B-A619-F8D9ED143BA6}"/>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0">
                <a:extLst>
                  <a:ext uri="{FF2B5EF4-FFF2-40B4-BE49-F238E27FC236}">
                    <a16:creationId xmlns:a16="http://schemas.microsoft.com/office/drawing/2014/main" id="{49B80D49-4A45-48F8-A5B6-73070EC73AE7}"/>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1">
                <a:extLst>
                  <a:ext uri="{FF2B5EF4-FFF2-40B4-BE49-F238E27FC236}">
                    <a16:creationId xmlns:a16="http://schemas.microsoft.com/office/drawing/2014/main" id="{5548C1A6-066E-4DE9-A755-6BC12A9E2F3D}"/>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2">
                <a:extLst>
                  <a:ext uri="{FF2B5EF4-FFF2-40B4-BE49-F238E27FC236}">
                    <a16:creationId xmlns:a16="http://schemas.microsoft.com/office/drawing/2014/main" id="{942FA3A0-40F8-4C0B-81F7-ECD6824102C2}"/>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3">
                <a:extLst>
                  <a:ext uri="{FF2B5EF4-FFF2-40B4-BE49-F238E27FC236}">
                    <a16:creationId xmlns:a16="http://schemas.microsoft.com/office/drawing/2014/main" id="{B39074F0-2769-4D98-A21E-E3FAB7162DD0}"/>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4">
                <a:extLst>
                  <a:ext uri="{FF2B5EF4-FFF2-40B4-BE49-F238E27FC236}">
                    <a16:creationId xmlns:a16="http://schemas.microsoft.com/office/drawing/2014/main" id="{1A969FDC-F340-4935-B51A-52002F6C0739}"/>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5">
                <a:extLst>
                  <a:ext uri="{FF2B5EF4-FFF2-40B4-BE49-F238E27FC236}">
                    <a16:creationId xmlns:a16="http://schemas.microsoft.com/office/drawing/2014/main" id="{650252BE-945F-475E-9D09-5CBCF288305E}"/>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6">
                <a:extLst>
                  <a:ext uri="{FF2B5EF4-FFF2-40B4-BE49-F238E27FC236}">
                    <a16:creationId xmlns:a16="http://schemas.microsoft.com/office/drawing/2014/main" id="{36C53331-6044-4F6C-955D-A09F994AA126}"/>
                  </a:ext>
                </a:extLst>
              </p:cNvPr>
              <p:cNvSpPr>
                <a:spLocks/>
              </p:cNvSpPr>
              <p:nvPr/>
            </p:nvSpPr>
            <p:spPr bwMode="auto">
              <a:xfrm>
                <a:off x="4446" y="2583"/>
                <a:ext cx="152" cy="176"/>
              </a:xfrm>
              <a:custGeom>
                <a:avLst/>
                <a:gdLst>
                  <a:gd name="T0" fmla="*/ 36 w 152"/>
                  <a:gd name="T1" fmla="*/ 0 h 176"/>
                  <a:gd name="T2" fmla="*/ 34 w 152"/>
                  <a:gd name="T3" fmla="*/ 0 h 176"/>
                  <a:gd name="T4" fmla="*/ 16 w 152"/>
                  <a:gd name="T5" fmla="*/ 32 h 176"/>
                  <a:gd name="T6" fmla="*/ 10 w 152"/>
                  <a:gd name="T7" fmla="*/ 48 h 176"/>
                  <a:gd name="T8" fmla="*/ 0 w 152"/>
                  <a:gd name="T9" fmla="*/ 80 h 176"/>
                  <a:gd name="T10" fmla="*/ 0 w 152"/>
                  <a:gd name="T11" fmla="*/ 96 h 176"/>
                  <a:gd name="T12" fmla="*/ 6 w 152"/>
                  <a:gd name="T13" fmla="*/ 120 h 176"/>
                  <a:gd name="T14" fmla="*/ 14 w 152"/>
                  <a:gd name="T15" fmla="*/ 124 h 176"/>
                  <a:gd name="T16" fmla="*/ 22 w 152"/>
                  <a:gd name="T17" fmla="*/ 126 h 176"/>
                  <a:gd name="T18" fmla="*/ 44 w 152"/>
                  <a:gd name="T19" fmla="*/ 120 h 176"/>
                  <a:gd name="T20" fmla="*/ 54 w 152"/>
                  <a:gd name="T21" fmla="*/ 114 h 176"/>
                  <a:gd name="T22" fmla="*/ 60 w 152"/>
                  <a:gd name="T23" fmla="*/ 104 h 176"/>
                  <a:gd name="T24" fmla="*/ 58 w 152"/>
                  <a:gd name="T25" fmla="*/ 170 h 176"/>
                  <a:gd name="T26" fmla="*/ 60 w 152"/>
                  <a:gd name="T27" fmla="*/ 170 h 176"/>
                  <a:gd name="T28" fmla="*/ 84 w 152"/>
                  <a:gd name="T29" fmla="*/ 176 h 176"/>
                  <a:gd name="T30" fmla="*/ 100 w 152"/>
                  <a:gd name="T31" fmla="*/ 176 h 176"/>
                  <a:gd name="T32" fmla="*/ 118 w 152"/>
                  <a:gd name="T33" fmla="*/ 174 h 176"/>
                  <a:gd name="T34" fmla="*/ 136 w 152"/>
                  <a:gd name="T35" fmla="*/ 166 h 176"/>
                  <a:gd name="T36" fmla="*/ 142 w 152"/>
                  <a:gd name="T37" fmla="*/ 160 h 176"/>
                  <a:gd name="T38" fmla="*/ 152 w 152"/>
                  <a:gd name="T39" fmla="*/ 140 h 176"/>
                  <a:gd name="T40" fmla="*/ 152 w 152"/>
                  <a:gd name="T41" fmla="*/ 126 h 176"/>
                  <a:gd name="T42" fmla="*/ 150 w 152"/>
                  <a:gd name="T43" fmla="*/ 122 h 176"/>
                  <a:gd name="T44" fmla="*/ 148 w 152"/>
                  <a:gd name="T45" fmla="*/ 124 h 176"/>
                  <a:gd name="T46" fmla="*/ 148 w 152"/>
                  <a:gd name="T47" fmla="*/ 126 h 176"/>
                  <a:gd name="T48" fmla="*/ 144 w 152"/>
                  <a:gd name="T49" fmla="*/ 148 h 176"/>
                  <a:gd name="T50" fmla="*/ 132 w 152"/>
                  <a:gd name="T51" fmla="*/ 162 h 176"/>
                  <a:gd name="T52" fmla="*/ 124 w 152"/>
                  <a:gd name="T53" fmla="*/ 166 h 176"/>
                  <a:gd name="T54" fmla="*/ 100 w 152"/>
                  <a:gd name="T55" fmla="*/ 172 h 176"/>
                  <a:gd name="T56" fmla="*/ 84 w 152"/>
                  <a:gd name="T57" fmla="*/ 170 h 176"/>
                  <a:gd name="T58" fmla="*/ 72 w 152"/>
                  <a:gd name="T59" fmla="*/ 168 h 176"/>
                  <a:gd name="T60" fmla="*/ 64 w 152"/>
                  <a:gd name="T61" fmla="*/ 166 h 176"/>
                  <a:gd name="T62" fmla="*/ 62 w 152"/>
                  <a:gd name="T63" fmla="*/ 166 h 176"/>
                  <a:gd name="T64" fmla="*/ 60 w 152"/>
                  <a:gd name="T65" fmla="*/ 168 h 176"/>
                  <a:gd name="T66" fmla="*/ 62 w 152"/>
                  <a:gd name="T67" fmla="*/ 96 h 176"/>
                  <a:gd name="T68" fmla="*/ 58 w 152"/>
                  <a:gd name="T69" fmla="*/ 102 h 176"/>
                  <a:gd name="T70" fmla="*/ 42 w 152"/>
                  <a:gd name="T71" fmla="*/ 116 h 176"/>
                  <a:gd name="T72" fmla="*/ 32 w 152"/>
                  <a:gd name="T73" fmla="*/ 120 h 176"/>
                  <a:gd name="T74" fmla="*/ 22 w 152"/>
                  <a:gd name="T75" fmla="*/ 122 h 176"/>
                  <a:gd name="T76" fmla="*/ 10 w 152"/>
                  <a:gd name="T77" fmla="*/ 116 h 176"/>
                  <a:gd name="T78" fmla="*/ 6 w 152"/>
                  <a:gd name="T79" fmla="*/ 108 h 176"/>
                  <a:gd name="T80" fmla="*/ 4 w 152"/>
                  <a:gd name="T81" fmla="*/ 96 h 176"/>
                  <a:gd name="T82" fmla="*/ 10 w 152"/>
                  <a:gd name="T83" fmla="*/ 64 h 176"/>
                  <a:gd name="T84" fmla="*/ 22 w 152"/>
                  <a:gd name="T85" fmla="*/ 34 h 176"/>
                  <a:gd name="T86" fmla="*/ 34 w 152"/>
                  <a:gd name="T87" fmla="*/ 12 h 176"/>
                  <a:gd name="T88" fmla="*/ 38 w 152"/>
                  <a:gd name="T89" fmla="*/ 6 h 176"/>
                  <a:gd name="T90" fmla="*/ 38 w 152"/>
                  <a:gd name="T91" fmla="*/ 4 h 176"/>
                  <a:gd name="T92" fmla="*/ 36 w 152"/>
                  <a:gd name="T93" fmla="*/ 4 h 176"/>
                  <a:gd name="T94" fmla="*/ 114 w 152"/>
                  <a:gd name="T95" fmla="*/ 4 h 176"/>
                  <a:gd name="T96" fmla="*/ 118 w 152"/>
                  <a:gd name="T97" fmla="*/ 2 h 176"/>
                  <a:gd name="T98" fmla="*/ 116 w 152"/>
                  <a:gd name="T99" fmla="*/ 0 h 176"/>
                  <a:gd name="T100" fmla="*/ 114 w 152"/>
                  <a:gd name="T10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76">
                    <a:moveTo>
                      <a:pt x="114" y="0"/>
                    </a:moveTo>
                    <a:lnTo>
                      <a:pt x="36" y="0"/>
                    </a:lnTo>
                    <a:lnTo>
                      <a:pt x="34" y="0"/>
                    </a:lnTo>
                    <a:lnTo>
                      <a:pt x="34" y="0"/>
                    </a:lnTo>
                    <a:lnTo>
                      <a:pt x="28" y="10"/>
                    </a:lnTo>
                    <a:lnTo>
                      <a:pt x="16" y="32"/>
                    </a:lnTo>
                    <a:lnTo>
                      <a:pt x="16" y="32"/>
                    </a:lnTo>
                    <a:lnTo>
                      <a:pt x="10" y="48"/>
                    </a:lnTo>
                    <a:lnTo>
                      <a:pt x="4" y="64"/>
                    </a:lnTo>
                    <a:lnTo>
                      <a:pt x="0" y="80"/>
                    </a:lnTo>
                    <a:lnTo>
                      <a:pt x="0" y="96"/>
                    </a:lnTo>
                    <a:lnTo>
                      <a:pt x="0" y="96"/>
                    </a:lnTo>
                    <a:lnTo>
                      <a:pt x="2" y="110"/>
                    </a:lnTo>
                    <a:lnTo>
                      <a:pt x="6" y="120"/>
                    </a:lnTo>
                    <a:lnTo>
                      <a:pt x="6" y="120"/>
                    </a:lnTo>
                    <a:lnTo>
                      <a:pt x="14" y="124"/>
                    </a:lnTo>
                    <a:lnTo>
                      <a:pt x="22" y="126"/>
                    </a:lnTo>
                    <a:lnTo>
                      <a:pt x="22" y="126"/>
                    </a:lnTo>
                    <a:lnTo>
                      <a:pt x="34" y="124"/>
                    </a:lnTo>
                    <a:lnTo>
                      <a:pt x="44" y="120"/>
                    </a:lnTo>
                    <a:lnTo>
                      <a:pt x="44" y="120"/>
                    </a:lnTo>
                    <a:lnTo>
                      <a:pt x="54" y="114"/>
                    </a:lnTo>
                    <a:lnTo>
                      <a:pt x="62" y="106"/>
                    </a:lnTo>
                    <a:lnTo>
                      <a:pt x="60" y="104"/>
                    </a:lnTo>
                    <a:lnTo>
                      <a:pt x="58" y="104"/>
                    </a:lnTo>
                    <a:lnTo>
                      <a:pt x="58" y="170"/>
                    </a:lnTo>
                    <a:lnTo>
                      <a:pt x="60" y="170"/>
                    </a:lnTo>
                    <a:lnTo>
                      <a:pt x="60" y="170"/>
                    </a:lnTo>
                    <a:lnTo>
                      <a:pt x="72" y="174"/>
                    </a:lnTo>
                    <a:lnTo>
                      <a:pt x="84" y="176"/>
                    </a:lnTo>
                    <a:lnTo>
                      <a:pt x="100" y="176"/>
                    </a:lnTo>
                    <a:lnTo>
                      <a:pt x="100" y="176"/>
                    </a:lnTo>
                    <a:lnTo>
                      <a:pt x="108" y="176"/>
                    </a:lnTo>
                    <a:lnTo>
                      <a:pt x="118" y="174"/>
                    </a:lnTo>
                    <a:lnTo>
                      <a:pt x="126" y="172"/>
                    </a:lnTo>
                    <a:lnTo>
                      <a:pt x="136" y="166"/>
                    </a:lnTo>
                    <a:lnTo>
                      <a:pt x="136" y="166"/>
                    </a:lnTo>
                    <a:lnTo>
                      <a:pt x="142" y="160"/>
                    </a:lnTo>
                    <a:lnTo>
                      <a:pt x="148" y="150"/>
                    </a:lnTo>
                    <a:lnTo>
                      <a:pt x="152" y="140"/>
                    </a:lnTo>
                    <a:lnTo>
                      <a:pt x="152" y="126"/>
                    </a:lnTo>
                    <a:lnTo>
                      <a:pt x="152" y="126"/>
                    </a:lnTo>
                    <a:lnTo>
                      <a:pt x="152" y="124"/>
                    </a:lnTo>
                    <a:lnTo>
                      <a:pt x="150" y="122"/>
                    </a:lnTo>
                    <a:lnTo>
                      <a:pt x="150" y="122"/>
                    </a:lnTo>
                    <a:lnTo>
                      <a:pt x="148" y="124"/>
                    </a:lnTo>
                    <a:lnTo>
                      <a:pt x="148" y="126"/>
                    </a:lnTo>
                    <a:lnTo>
                      <a:pt x="148" y="126"/>
                    </a:lnTo>
                    <a:lnTo>
                      <a:pt x="146" y="138"/>
                    </a:lnTo>
                    <a:lnTo>
                      <a:pt x="144" y="148"/>
                    </a:lnTo>
                    <a:lnTo>
                      <a:pt x="138" y="156"/>
                    </a:lnTo>
                    <a:lnTo>
                      <a:pt x="132" y="162"/>
                    </a:lnTo>
                    <a:lnTo>
                      <a:pt x="132" y="162"/>
                    </a:lnTo>
                    <a:lnTo>
                      <a:pt x="124" y="166"/>
                    </a:lnTo>
                    <a:lnTo>
                      <a:pt x="116" y="170"/>
                    </a:lnTo>
                    <a:lnTo>
                      <a:pt x="100" y="172"/>
                    </a:lnTo>
                    <a:lnTo>
                      <a:pt x="100" y="172"/>
                    </a:lnTo>
                    <a:lnTo>
                      <a:pt x="84" y="170"/>
                    </a:lnTo>
                    <a:lnTo>
                      <a:pt x="72" y="168"/>
                    </a:lnTo>
                    <a:lnTo>
                      <a:pt x="72" y="168"/>
                    </a:lnTo>
                    <a:lnTo>
                      <a:pt x="64" y="166"/>
                    </a:lnTo>
                    <a:lnTo>
                      <a:pt x="64" y="166"/>
                    </a:lnTo>
                    <a:lnTo>
                      <a:pt x="62" y="166"/>
                    </a:lnTo>
                    <a:lnTo>
                      <a:pt x="62" y="166"/>
                    </a:lnTo>
                    <a:lnTo>
                      <a:pt x="62" y="166"/>
                    </a:lnTo>
                    <a:lnTo>
                      <a:pt x="60" y="168"/>
                    </a:lnTo>
                    <a:lnTo>
                      <a:pt x="62" y="168"/>
                    </a:lnTo>
                    <a:lnTo>
                      <a:pt x="62" y="96"/>
                    </a:lnTo>
                    <a:lnTo>
                      <a:pt x="58" y="102"/>
                    </a:lnTo>
                    <a:lnTo>
                      <a:pt x="58" y="102"/>
                    </a:lnTo>
                    <a:lnTo>
                      <a:pt x="50" y="110"/>
                    </a:lnTo>
                    <a:lnTo>
                      <a:pt x="42" y="116"/>
                    </a:lnTo>
                    <a:lnTo>
                      <a:pt x="42" y="116"/>
                    </a:lnTo>
                    <a:lnTo>
                      <a:pt x="32" y="120"/>
                    </a:lnTo>
                    <a:lnTo>
                      <a:pt x="22" y="122"/>
                    </a:lnTo>
                    <a:lnTo>
                      <a:pt x="22" y="122"/>
                    </a:lnTo>
                    <a:lnTo>
                      <a:pt x="16" y="120"/>
                    </a:lnTo>
                    <a:lnTo>
                      <a:pt x="10" y="116"/>
                    </a:lnTo>
                    <a:lnTo>
                      <a:pt x="10" y="116"/>
                    </a:lnTo>
                    <a:lnTo>
                      <a:pt x="6" y="108"/>
                    </a:lnTo>
                    <a:lnTo>
                      <a:pt x="4" y="96"/>
                    </a:lnTo>
                    <a:lnTo>
                      <a:pt x="4" y="96"/>
                    </a:lnTo>
                    <a:lnTo>
                      <a:pt x="6" y="80"/>
                    </a:lnTo>
                    <a:lnTo>
                      <a:pt x="10" y="64"/>
                    </a:lnTo>
                    <a:lnTo>
                      <a:pt x="16" y="50"/>
                    </a:lnTo>
                    <a:lnTo>
                      <a:pt x="22" y="34"/>
                    </a:lnTo>
                    <a:lnTo>
                      <a:pt x="22" y="34"/>
                    </a:lnTo>
                    <a:lnTo>
                      <a:pt x="34" y="12"/>
                    </a:lnTo>
                    <a:lnTo>
                      <a:pt x="34" y="12"/>
                    </a:lnTo>
                    <a:lnTo>
                      <a:pt x="38" y="6"/>
                    </a:lnTo>
                    <a:lnTo>
                      <a:pt x="38" y="6"/>
                    </a:lnTo>
                    <a:lnTo>
                      <a:pt x="38" y="4"/>
                    </a:lnTo>
                    <a:lnTo>
                      <a:pt x="36" y="2"/>
                    </a:lnTo>
                    <a:lnTo>
                      <a:pt x="36" y="4"/>
                    </a:lnTo>
                    <a:lnTo>
                      <a:pt x="114" y="4"/>
                    </a:lnTo>
                    <a:lnTo>
                      <a:pt x="114" y="4"/>
                    </a:lnTo>
                    <a:lnTo>
                      <a:pt x="116" y="4"/>
                    </a:lnTo>
                    <a:lnTo>
                      <a:pt x="118" y="2"/>
                    </a:lnTo>
                    <a:lnTo>
                      <a:pt x="118" y="2"/>
                    </a:lnTo>
                    <a:lnTo>
                      <a:pt x="116" y="0"/>
                    </a:lnTo>
                    <a:lnTo>
                      <a:pt x="114" y="0"/>
                    </a:lnTo>
                    <a:lnTo>
                      <a:pt x="11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7">
                <a:extLst>
                  <a:ext uri="{FF2B5EF4-FFF2-40B4-BE49-F238E27FC236}">
                    <a16:creationId xmlns:a16="http://schemas.microsoft.com/office/drawing/2014/main" id="{173F1D47-D751-46B3-9E3C-F7A9EA5A5C56}"/>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8">
                <a:extLst>
                  <a:ext uri="{FF2B5EF4-FFF2-40B4-BE49-F238E27FC236}">
                    <a16:creationId xmlns:a16="http://schemas.microsoft.com/office/drawing/2014/main" id="{BB56BEBD-0542-497F-8A33-B3B3D9B75269}"/>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9">
                <a:extLst>
                  <a:ext uri="{FF2B5EF4-FFF2-40B4-BE49-F238E27FC236}">
                    <a16:creationId xmlns:a16="http://schemas.microsoft.com/office/drawing/2014/main" id="{B298BD44-387C-4B4C-A08D-B7948EA6FE22}"/>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0">
                <a:extLst>
                  <a:ext uri="{FF2B5EF4-FFF2-40B4-BE49-F238E27FC236}">
                    <a16:creationId xmlns:a16="http://schemas.microsoft.com/office/drawing/2014/main" id="{D92B142C-CEDD-4407-B013-377B62A2B73A}"/>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1">
                <a:extLst>
                  <a:ext uri="{FF2B5EF4-FFF2-40B4-BE49-F238E27FC236}">
                    <a16:creationId xmlns:a16="http://schemas.microsoft.com/office/drawing/2014/main" id="{6FEA115E-4682-47A3-AB2D-20DDDDA45DA1}"/>
                  </a:ext>
                </a:extLst>
              </p:cNvPr>
              <p:cNvSpPr>
                <a:spLocks noEditPoints="1"/>
              </p:cNvSpPr>
              <p:nvPr/>
            </p:nvSpPr>
            <p:spPr bwMode="auto">
              <a:xfrm>
                <a:off x="4344" y="2437"/>
                <a:ext cx="284" cy="106"/>
              </a:xfrm>
              <a:custGeom>
                <a:avLst/>
                <a:gdLst>
                  <a:gd name="T0" fmla="*/ 284 w 284"/>
                  <a:gd name="T1" fmla="*/ 106 h 106"/>
                  <a:gd name="T2" fmla="*/ 262 w 284"/>
                  <a:gd name="T3" fmla="*/ 76 h 106"/>
                  <a:gd name="T4" fmla="*/ 240 w 284"/>
                  <a:gd name="T5" fmla="*/ 54 h 106"/>
                  <a:gd name="T6" fmla="*/ 216 w 284"/>
                  <a:gd name="T7" fmla="*/ 40 h 106"/>
                  <a:gd name="T8" fmla="*/ 192 w 284"/>
                  <a:gd name="T9" fmla="*/ 30 h 106"/>
                  <a:gd name="T10" fmla="*/ 146 w 284"/>
                  <a:gd name="T11" fmla="*/ 22 h 106"/>
                  <a:gd name="T12" fmla="*/ 100 w 284"/>
                  <a:gd name="T13" fmla="*/ 30 h 106"/>
                  <a:gd name="T14" fmla="*/ 60 w 284"/>
                  <a:gd name="T15" fmla="*/ 46 h 106"/>
                  <a:gd name="T16" fmla="*/ 28 w 284"/>
                  <a:gd name="T17" fmla="*/ 64 h 106"/>
                  <a:gd name="T18" fmla="*/ 0 w 284"/>
                  <a:gd name="T19" fmla="*/ 86 h 106"/>
                  <a:gd name="T20" fmla="*/ 20 w 284"/>
                  <a:gd name="T21" fmla="*/ 62 h 106"/>
                  <a:gd name="T22" fmla="*/ 64 w 284"/>
                  <a:gd name="T23" fmla="*/ 26 h 106"/>
                  <a:gd name="T24" fmla="*/ 110 w 284"/>
                  <a:gd name="T25" fmla="*/ 6 h 106"/>
                  <a:gd name="T26" fmla="*/ 152 w 284"/>
                  <a:gd name="T27" fmla="*/ 0 h 106"/>
                  <a:gd name="T28" fmla="*/ 192 w 284"/>
                  <a:gd name="T29" fmla="*/ 8 h 106"/>
                  <a:gd name="T30" fmla="*/ 228 w 284"/>
                  <a:gd name="T31" fmla="*/ 26 h 106"/>
                  <a:gd name="T32" fmla="*/ 256 w 284"/>
                  <a:gd name="T33" fmla="*/ 52 h 106"/>
                  <a:gd name="T34" fmla="*/ 278 w 284"/>
                  <a:gd name="T35" fmla="*/ 86 h 106"/>
                  <a:gd name="T36" fmla="*/ 248 w 284"/>
                  <a:gd name="T37" fmla="*/ 84 h 106"/>
                  <a:gd name="T38" fmla="*/ 232 w 284"/>
                  <a:gd name="T39" fmla="*/ 70 h 106"/>
                  <a:gd name="T40" fmla="*/ 202 w 284"/>
                  <a:gd name="T41" fmla="*/ 52 h 106"/>
                  <a:gd name="T42" fmla="*/ 168 w 284"/>
                  <a:gd name="T43" fmla="*/ 44 h 106"/>
                  <a:gd name="T44" fmla="*/ 136 w 284"/>
                  <a:gd name="T45" fmla="*/ 46 h 106"/>
                  <a:gd name="T46" fmla="*/ 94 w 284"/>
                  <a:gd name="T47" fmla="*/ 54 h 106"/>
                  <a:gd name="T48" fmla="*/ 52 w 284"/>
                  <a:gd name="T49" fmla="*/ 72 h 106"/>
                  <a:gd name="T50" fmla="*/ 68 w 284"/>
                  <a:gd name="T51" fmla="*/ 68 h 106"/>
                  <a:gd name="T52" fmla="*/ 114 w 284"/>
                  <a:gd name="T53" fmla="*/ 62 h 106"/>
                  <a:gd name="T54" fmla="*/ 178 w 284"/>
                  <a:gd name="T55" fmla="*/ 64 h 106"/>
                  <a:gd name="T56" fmla="*/ 212 w 284"/>
                  <a:gd name="T57" fmla="*/ 70 h 106"/>
                  <a:gd name="T58" fmla="*/ 248 w 284"/>
                  <a:gd name="T59" fmla="*/ 84 h 106"/>
                  <a:gd name="T60" fmla="*/ 234 w 284"/>
                  <a:gd name="T61" fmla="*/ 96 h 106"/>
                  <a:gd name="T62" fmla="*/ 172 w 284"/>
                  <a:gd name="T63" fmla="*/ 96 h 106"/>
                  <a:gd name="T64" fmla="*/ 70 w 284"/>
                  <a:gd name="T65" fmla="*/ 86 h 106"/>
                  <a:gd name="T66" fmla="*/ 52 w 284"/>
                  <a:gd name="T67" fmla="*/ 82 h 106"/>
                  <a:gd name="T68" fmla="*/ 86 w 284"/>
                  <a:gd name="T69" fmla="*/ 94 h 106"/>
                  <a:gd name="T70" fmla="*/ 138 w 284"/>
                  <a:gd name="T71" fmla="*/ 106 h 106"/>
                  <a:gd name="T72" fmla="*/ 184 w 284"/>
                  <a:gd name="T73" fmla="*/ 106 h 106"/>
                  <a:gd name="T74" fmla="*/ 216 w 284"/>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close/>
                    <a:moveTo>
                      <a:pt x="248" y="84"/>
                    </a:moveTo>
                    <a:lnTo>
                      <a:pt x="248" y="84"/>
                    </a:lnTo>
                    <a:lnTo>
                      <a:pt x="232" y="70"/>
                    </a:lnTo>
                    <a:lnTo>
                      <a:pt x="218" y="60"/>
                    </a:lnTo>
                    <a:lnTo>
                      <a:pt x="202" y="52"/>
                    </a:lnTo>
                    <a:lnTo>
                      <a:pt x="184" y="48"/>
                    </a:lnTo>
                    <a:lnTo>
                      <a:pt x="168" y="44"/>
                    </a:lnTo>
                    <a:lnTo>
                      <a:pt x="152" y="44"/>
                    </a:lnTo>
                    <a:lnTo>
                      <a:pt x="136" y="46"/>
                    </a:lnTo>
                    <a:lnTo>
                      <a:pt x="120" y="48"/>
                    </a:lnTo>
                    <a:lnTo>
                      <a:pt x="94" y="54"/>
                    </a:lnTo>
                    <a:lnTo>
                      <a:pt x="72" y="62"/>
                    </a:lnTo>
                    <a:lnTo>
                      <a:pt x="52" y="72"/>
                    </a:lnTo>
                    <a:lnTo>
                      <a:pt x="52" y="72"/>
                    </a:lnTo>
                    <a:lnTo>
                      <a:pt x="68" y="68"/>
                    </a:lnTo>
                    <a:lnTo>
                      <a:pt x="90" y="64"/>
                    </a:lnTo>
                    <a:lnTo>
                      <a:pt x="114" y="62"/>
                    </a:lnTo>
                    <a:lnTo>
                      <a:pt x="146" y="60"/>
                    </a:lnTo>
                    <a:lnTo>
                      <a:pt x="178" y="64"/>
                    </a:lnTo>
                    <a:lnTo>
                      <a:pt x="196" y="66"/>
                    </a:lnTo>
                    <a:lnTo>
                      <a:pt x="212" y="70"/>
                    </a:lnTo>
                    <a:lnTo>
                      <a:pt x="230" y="76"/>
                    </a:lnTo>
                    <a:lnTo>
                      <a:pt x="248" y="84"/>
                    </a:lnTo>
                    <a:close/>
                    <a:moveTo>
                      <a:pt x="234" y="96"/>
                    </a:moveTo>
                    <a:lnTo>
                      <a:pt x="234" y="96"/>
                    </a:lnTo>
                    <a:lnTo>
                      <a:pt x="204" y="96"/>
                    </a:lnTo>
                    <a:lnTo>
                      <a:pt x="172" y="96"/>
                    </a:lnTo>
                    <a:lnTo>
                      <a:pt x="114" y="92"/>
                    </a:lnTo>
                    <a:lnTo>
                      <a:pt x="70" y="86"/>
                    </a:lnTo>
                    <a:lnTo>
                      <a:pt x="52" y="82"/>
                    </a:lnTo>
                    <a:lnTo>
                      <a:pt x="52" y="82"/>
                    </a:lnTo>
                    <a:lnTo>
                      <a:pt x="68" y="88"/>
                    </a:lnTo>
                    <a:lnTo>
                      <a:pt x="86" y="94"/>
                    </a:lnTo>
                    <a:lnTo>
                      <a:pt x="110" y="100"/>
                    </a:lnTo>
                    <a:lnTo>
                      <a:pt x="138" y="106"/>
                    </a:lnTo>
                    <a:lnTo>
                      <a:pt x="168" y="106"/>
                    </a:lnTo>
                    <a:lnTo>
                      <a:pt x="184" y="106"/>
                    </a:lnTo>
                    <a:lnTo>
                      <a:pt x="200" y="104"/>
                    </a:lnTo>
                    <a:lnTo>
                      <a:pt x="216" y="100"/>
                    </a:lnTo>
                    <a:lnTo>
                      <a:pt x="234" y="9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2">
                <a:extLst>
                  <a:ext uri="{FF2B5EF4-FFF2-40B4-BE49-F238E27FC236}">
                    <a16:creationId xmlns:a16="http://schemas.microsoft.com/office/drawing/2014/main" id="{A4C11C0B-DB85-45CD-8B03-08A9EE379E1A}"/>
                  </a:ext>
                </a:extLst>
              </p:cNvPr>
              <p:cNvSpPr>
                <a:spLocks/>
              </p:cNvSpPr>
              <p:nvPr/>
            </p:nvSpPr>
            <p:spPr bwMode="auto">
              <a:xfrm>
                <a:off x="4344" y="2437"/>
                <a:ext cx="284" cy="106"/>
              </a:xfrm>
              <a:custGeom>
                <a:avLst/>
                <a:gdLst>
                  <a:gd name="T0" fmla="*/ 284 w 284"/>
                  <a:gd name="T1" fmla="*/ 106 h 106"/>
                  <a:gd name="T2" fmla="*/ 284 w 284"/>
                  <a:gd name="T3" fmla="*/ 106 h 106"/>
                  <a:gd name="T4" fmla="*/ 274 w 284"/>
                  <a:gd name="T5" fmla="*/ 90 h 106"/>
                  <a:gd name="T6" fmla="*/ 262 w 284"/>
                  <a:gd name="T7" fmla="*/ 76 h 106"/>
                  <a:gd name="T8" fmla="*/ 252 w 284"/>
                  <a:gd name="T9" fmla="*/ 64 h 106"/>
                  <a:gd name="T10" fmla="*/ 240 w 284"/>
                  <a:gd name="T11" fmla="*/ 54 h 106"/>
                  <a:gd name="T12" fmla="*/ 228 w 284"/>
                  <a:gd name="T13" fmla="*/ 46 h 106"/>
                  <a:gd name="T14" fmla="*/ 216 w 284"/>
                  <a:gd name="T15" fmla="*/ 40 h 106"/>
                  <a:gd name="T16" fmla="*/ 204 w 284"/>
                  <a:gd name="T17" fmla="*/ 34 h 106"/>
                  <a:gd name="T18" fmla="*/ 192 w 284"/>
                  <a:gd name="T19" fmla="*/ 30 h 106"/>
                  <a:gd name="T20" fmla="*/ 168 w 284"/>
                  <a:gd name="T21" fmla="*/ 24 h 106"/>
                  <a:gd name="T22" fmla="*/ 146 w 284"/>
                  <a:gd name="T23" fmla="*/ 22 h 106"/>
                  <a:gd name="T24" fmla="*/ 122 w 284"/>
                  <a:gd name="T25" fmla="*/ 26 h 106"/>
                  <a:gd name="T26" fmla="*/ 100 w 284"/>
                  <a:gd name="T27" fmla="*/ 30 h 106"/>
                  <a:gd name="T28" fmla="*/ 80 w 284"/>
                  <a:gd name="T29" fmla="*/ 38 h 106"/>
                  <a:gd name="T30" fmla="*/ 60 w 284"/>
                  <a:gd name="T31" fmla="*/ 46 h 106"/>
                  <a:gd name="T32" fmla="*/ 44 w 284"/>
                  <a:gd name="T33" fmla="*/ 56 h 106"/>
                  <a:gd name="T34" fmla="*/ 28 w 284"/>
                  <a:gd name="T35" fmla="*/ 64 h 106"/>
                  <a:gd name="T36" fmla="*/ 8 w 284"/>
                  <a:gd name="T37" fmla="*/ 80 h 106"/>
                  <a:gd name="T38" fmla="*/ 0 w 284"/>
                  <a:gd name="T39" fmla="*/ 86 h 106"/>
                  <a:gd name="T40" fmla="*/ 0 w 284"/>
                  <a:gd name="T41" fmla="*/ 86 h 106"/>
                  <a:gd name="T42" fmla="*/ 20 w 284"/>
                  <a:gd name="T43" fmla="*/ 62 h 106"/>
                  <a:gd name="T44" fmla="*/ 42 w 284"/>
                  <a:gd name="T45" fmla="*/ 42 h 106"/>
                  <a:gd name="T46" fmla="*/ 64 w 284"/>
                  <a:gd name="T47" fmla="*/ 26 h 106"/>
                  <a:gd name="T48" fmla="*/ 86 w 284"/>
                  <a:gd name="T49" fmla="*/ 14 h 106"/>
                  <a:gd name="T50" fmla="*/ 110 w 284"/>
                  <a:gd name="T51" fmla="*/ 6 h 106"/>
                  <a:gd name="T52" fmla="*/ 130 w 284"/>
                  <a:gd name="T53" fmla="*/ 2 h 106"/>
                  <a:gd name="T54" fmla="*/ 152 w 284"/>
                  <a:gd name="T55" fmla="*/ 0 h 106"/>
                  <a:gd name="T56" fmla="*/ 172 w 284"/>
                  <a:gd name="T57" fmla="*/ 2 h 106"/>
                  <a:gd name="T58" fmla="*/ 192 w 284"/>
                  <a:gd name="T59" fmla="*/ 8 h 106"/>
                  <a:gd name="T60" fmla="*/ 210 w 284"/>
                  <a:gd name="T61" fmla="*/ 16 h 106"/>
                  <a:gd name="T62" fmla="*/ 228 w 284"/>
                  <a:gd name="T63" fmla="*/ 26 h 106"/>
                  <a:gd name="T64" fmla="*/ 244 w 284"/>
                  <a:gd name="T65" fmla="*/ 38 h 106"/>
                  <a:gd name="T66" fmla="*/ 256 w 284"/>
                  <a:gd name="T67" fmla="*/ 52 h 106"/>
                  <a:gd name="T68" fmla="*/ 268 w 284"/>
                  <a:gd name="T69" fmla="*/ 68 h 106"/>
                  <a:gd name="T70" fmla="*/ 278 w 284"/>
                  <a:gd name="T71" fmla="*/ 86 h 106"/>
                  <a:gd name="T72" fmla="*/ 284 w 284"/>
                  <a:gd name="T7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3">
                <a:extLst>
                  <a:ext uri="{FF2B5EF4-FFF2-40B4-BE49-F238E27FC236}">
                    <a16:creationId xmlns:a16="http://schemas.microsoft.com/office/drawing/2014/main" id="{AB9E4216-8B2A-4E9A-9309-40EFCF9A42B8}"/>
                  </a:ext>
                </a:extLst>
              </p:cNvPr>
              <p:cNvSpPr>
                <a:spLocks/>
              </p:cNvSpPr>
              <p:nvPr/>
            </p:nvSpPr>
            <p:spPr bwMode="auto">
              <a:xfrm>
                <a:off x="4396" y="2481"/>
                <a:ext cx="196" cy="40"/>
              </a:xfrm>
              <a:custGeom>
                <a:avLst/>
                <a:gdLst>
                  <a:gd name="T0" fmla="*/ 196 w 196"/>
                  <a:gd name="T1" fmla="*/ 40 h 40"/>
                  <a:gd name="T2" fmla="*/ 196 w 196"/>
                  <a:gd name="T3" fmla="*/ 40 h 40"/>
                  <a:gd name="T4" fmla="*/ 180 w 196"/>
                  <a:gd name="T5" fmla="*/ 26 h 40"/>
                  <a:gd name="T6" fmla="*/ 166 w 196"/>
                  <a:gd name="T7" fmla="*/ 16 h 40"/>
                  <a:gd name="T8" fmla="*/ 150 w 196"/>
                  <a:gd name="T9" fmla="*/ 8 h 40"/>
                  <a:gd name="T10" fmla="*/ 132 w 196"/>
                  <a:gd name="T11" fmla="*/ 4 h 40"/>
                  <a:gd name="T12" fmla="*/ 116 w 196"/>
                  <a:gd name="T13" fmla="*/ 0 h 40"/>
                  <a:gd name="T14" fmla="*/ 100 w 196"/>
                  <a:gd name="T15" fmla="*/ 0 h 40"/>
                  <a:gd name="T16" fmla="*/ 84 w 196"/>
                  <a:gd name="T17" fmla="*/ 2 h 40"/>
                  <a:gd name="T18" fmla="*/ 68 w 196"/>
                  <a:gd name="T19" fmla="*/ 4 h 40"/>
                  <a:gd name="T20" fmla="*/ 42 w 196"/>
                  <a:gd name="T21" fmla="*/ 10 h 40"/>
                  <a:gd name="T22" fmla="*/ 20 w 196"/>
                  <a:gd name="T23" fmla="*/ 18 h 40"/>
                  <a:gd name="T24" fmla="*/ 0 w 196"/>
                  <a:gd name="T25" fmla="*/ 28 h 40"/>
                  <a:gd name="T26" fmla="*/ 0 w 196"/>
                  <a:gd name="T27" fmla="*/ 28 h 40"/>
                  <a:gd name="T28" fmla="*/ 16 w 196"/>
                  <a:gd name="T29" fmla="*/ 24 h 40"/>
                  <a:gd name="T30" fmla="*/ 38 w 196"/>
                  <a:gd name="T31" fmla="*/ 20 h 40"/>
                  <a:gd name="T32" fmla="*/ 62 w 196"/>
                  <a:gd name="T33" fmla="*/ 18 h 40"/>
                  <a:gd name="T34" fmla="*/ 94 w 196"/>
                  <a:gd name="T35" fmla="*/ 16 h 40"/>
                  <a:gd name="T36" fmla="*/ 126 w 196"/>
                  <a:gd name="T37" fmla="*/ 20 h 40"/>
                  <a:gd name="T38" fmla="*/ 144 w 196"/>
                  <a:gd name="T39" fmla="*/ 22 h 40"/>
                  <a:gd name="T40" fmla="*/ 160 w 196"/>
                  <a:gd name="T41" fmla="*/ 26 h 40"/>
                  <a:gd name="T42" fmla="*/ 178 w 196"/>
                  <a:gd name="T43" fmla="*/ 32 h 40"/>
                  <a:gd name="T44" fmla="*/ 196 w 19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40">
                    <a:moveTo>
                      <a:pt x="196" y="40"/>
                    </a:moveTo>
                    <a:lnTo>
                      <a:pt x="196" y="40"/>
                    </a:lnTo>
                    <a:lnTo>
                      <a:pt x="180" y="26"/>
                    </a:lnTo>
                    <a:lnTo>
                      <a:pt x="166" y="16"/>
                    </a:lnTo>
                    <a:lnTo>
                      <a:pt x="150" y="8"/>
                    </a:lnTo>
                    <a:lnTo>
                      <a:pt x="132" y="4"/>
                    </a:lnTo>
                    <a:lnTo>
                      <a:pt x="116" y="0"/>
                    </a:lnTo>
                    <a:lnTo>
                      <a:pt x="100" y="0"/>
                    </a:lnTo>
                    <a:lnTo>
                      <a:pt x="84" y="2"/>
                    </a:lnTo>
                    <a:lnTo>
                      <a:pt x="68" y="4"/>
                    </a:lnTo>
                    <a:lnTo>
                      <a:pt x="42" y="10"/>
                    </a:lnTo>
                    <a:lnTo>
                      <a:pt x="20" y="18"/>
                    </a:lnTo>
                    <a:lnTo>
                      <a:pt x="0" y="28"/>
                    </a:lnTo>
                    <a:lnTo>
                      <a:pt x="0" y="28"/>
                    </a:lnTo>
                    <a:lnTo>
                      <a:pt x="16" y="24"/>
                    </a:lnTo>
                    <a:lnTo>
                      <a:pt x="38" y="20"/>
                    </a:lnTo>
                    <a:lnTo>
                      <a:pt x="62" y="18"/>
                    </a:lnTo>
                    <a:lnTo>
                      <a:pt x="94" y="16"/>
                    </a:lnTo>
                    <a:lnTo>
                      <a:pt x="126" y="20"/>
                    </a:lnTo>
                    <a:lnTo>
                      <a:pt x="144" y="22"/>
                    </a:lnTo>
                    <a:lnTo>
                      <a:pt x="160" y="26"/>
                    </a:lnTo>
                    <a:lnTo>
                      <a:pt x="178" y="32"/>
                    </a:lnTo>
                    <a:lnTo>
                      <a:pt x="196"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4">
                <a:extLst>
                  <a:ext uri="{FF2B5EF4-FFF2-40B4-BE49-F238E27FC236}">
                    <a16:creationId xmlns:a16="http://schemas.microsoft.com/office/drawing/2014/main" id="{2122CCA1-544E-4EC1-A20A-26842F35E934}"/>
                  </a:ext>
                </a:extLst>
              </p:cNvPr>
              <p:cNvSpPr>
                <a:spLocks/>
              </p:cNvSpPr>
              <p:nvPr/>
            </p:nvSpPr>
            <p:spPr bwMode="auto">
              <a:xfrm>
                <a:off x="4396" y="2519"/>
                <a:ext cx="182" cy="24"/>
              </a:xfrm>
              <a:custGeom>
                <a:avLst/>
                <a:gdLst>
                  <a:gd name="T0" fmla="*/ 182 w 182"/>
                  <a:gd name="T1" fmla="*/ 14 h 24"/>
                  <a:gd name="T2" fmla="*/ 182 w 182"/>
                  <a:gd name="T3" fmla="*/ 14 h 24"/>
                  <a:gd name="T4" fmla="*/ 152 w 182"/>
                  <a:gd name="T5" fmla="*/ 14 h 24"/>
                  <a:gd name="T6" fmla="*/ 120 w 182"/>
                  <a:gd name="T7" fmla="*/ 14 h 24"/>
                  <a:gd name="T8" fmla="*/ 62 w 182"/>
                  <a:gd name="T9" fmla="*/ 10 h 24"/>
                  <a:gd name="T10" fmla="*/ 18 w 182"/>
                  <a:gd name="T11" fmla="*/ 4 h 24"/>
                  <a:gd name="T12" fmla="*/ 0 w 182"/>
                  <a:gd name="T13" fmla="*/ 0 h 24"/>
                  <a:gd name="T14" fmla="*/ 0 w 182"/>
                  <a:gd name="T15" fmla="*/ 0 h 24"/>
                  <a:gd name="T16" fmla="*/ 16 w 182"/>
                  <a:gd name="T17" fmla="*/ 6 h 24"/>
                  <a:gd name="T18" fmla="*/ 34 w 182"/>
                  <a:gd name="T19" fmla="*/ 12 h 24"/>
                  <a:gd name="T20" fmla="*/ 58 w 182"/>
                  <a:gd name="T21" fmla="*/ 18 h 24"/>
                  <a:gd name="T22" fmla="*/ 86 w 182"/>
                  <a:gd name="T23" fmla="*/ 24 h 24"/>
                  <a:gd name="T24" fmla="*/ 116 w 182"/>
                  <a:gd name="T25" fmla="*/ 24 h 24"/>
                  <a:gd name="T26" fmla="*/ 132 w 182"/>
                  <a:gd name="T27" fmla="*/ 24 h 24"/>
                  <a:gd name="T28" fmla="*/ 148 w 182"/>
                  <a:gd name="T29" fmla="*/ 22 h 24"/>
                  <a:gd name="T30" fmla="*/ 164 w 182"/>
                  <a:gd name="T31" fmla="*/ 18 h 24"/>
                  <a:gd name="T32" fmla="*/ 182 w 182"/>
                  <a:gd name="T3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4">
                    <a:moveTo>
                      <a:pt x="182" y="14"/>
                    </a:moveTo>
                    <a:lnTo>
                      <a:pt x="182" y="14"/>
                    </a:lnTo>
                    <a:lnTo>
                      <a:pt x="152" y="14"/>
                    </a:lnTo>
                    <a:lnTo>
                      <a:pt x="120" y="14"/>
                    </a:lnTo>
                    <a:lnTo>
                      <a:pt x="62" y="10"/>
                    </a:lnTo>
                    <a:lnTo>
                      <a:pt x="18" y="4"/>
                    </a:lnTo>
                    <a:lnTo>
                      <a:pt x="0" y="0"/>
                    </a:lnTo>
                    <a:lnTo>
                      <a:pt x="0" y="0"/>
                    </a:lnTo>
                    <a:lnTo>
                      <a:pt x="16" y="6"/>
                    </a:lnTo>
                    <a:lnTo>
                      <a:pt x="34" y="12"/>
                    </a:lnTo>
                    <a:lnTo>
                      <a:pt x="58" y="18"/>
                    </a:lnTo>
                    <a:lnTo>
                      <a:pt x="86" y="24"/>
                    </a:lnTo>
                    <a:lnTo>
                      <a:pt x="116" y="24"/>
                    </a:lnTo>
                    <a:lnTo>
                      <a:pt x="132" y="24"/>
                    </a:lnTo>
                    <a:lnTo>
                      <a:pt x="148" y="22"/>
                    </a:lnTo>
                    <a:lnTo>
                      <a:pt x="164" y="18"/>
                    </a:lnTo>
                    <a:lnTo>
                      <a:pt x="18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5">
                <a:extLst>
                  <a:ext uri="{FF2B5EF4-FFF2-40B4-BE49-F238E27FC236}">
                    <a16:creationId xmlns:a16="http://schemas.microsoft.com/office/drawing/2014/main" id="{482E894A-48D6-4B07-9124-032CBDE62761}"/>
                  </a:ext>
                </a:extLst>
              </p:cNvPr>
              <p:cNvSpPr>
                <a:spLocks/>
              </p:cNvSpPr>
              <p:nvPr/>
            </p:nvSpPr>
            <p:spPr bwMode="auto">
              <a:xfrm>
                <a:off x="4724" y="3083"/>
                <a:ext cx="12" cy="16"/>
              </a:xfrm>
              <a:custGeom>
                <a:avLst/>
                <a:gdLst>
                  <a:gd name="T0" fmla="*/ 8 w 12"/>
                  <a:gd name="T1" fmla="*/ 0 h 16"/>
                  <a:gd name="T2" fmla="*/ 8 w 12"/>
                  <a:gd name="T3" fmla="*/ 0 h 16"/>
                  <a:gd name="T4" fmla="*/ 8 w 12"/>
                  <a:gd name="T5" fmla="*/ 0 h 16"/>
                  <a:gd name="T6" fmla="*/ 0 w 12"/>
                  <a:gd name="T7" fmla="*/ 16 h 16"/>
                  <a:gd name="T8" fmla="*/ 12 w 12"/>
                  <a:gd name="T9" fmla="*/ 12 h 16"/>
                  <a:gd name="T10" fmla="*/ 8 w 12"/>
                  <a:gd name="T11" fmla="*/ 0 h 16"/>
                </a:gdLst>
                <a:ahLst/>
                <a:cxnLst>
                  <a:cxn ang="0">
                    <a:pos x="T0" y="T1"/>
                  </a:cxn>
                  <a:cxn ang="0">
                    <a:pos x="T2" y="T3"/>
                  </a:cxn>
                  <a:cxn ang="0">
                    <a:pos x="T4" y="T5"/>
                  </a:cxn>
                  <a:cxn ang="0">
                    <a:pos x="T6" y="T7"/>
                  </a:cxn>
                  <a:cxn ang="0">
                    <a:pos x="T8" y="T9"/>
                  </a:cxn>
                  <a:cxn ang="0">
                    <a:pos x="T10" y="T11"/>
                  </a:cxn>
                </a:cxnLst>
                <a:rect l="0" t="0" r="r" b="b"/>
                <a:pathLst>
                  <a:path w="12" h="16">
                    <a:moveTo>
                      <a:pt x="8" y="0"/>
                    </a:moveTo>
                    <a:lnTo>
                      <a:pt x="8" y="0"/>
                    </a:lnTo>
                    <a:lnTo>
                      <a:pt x="8" y="0"/>
                    </a:lnTo>
                    <a:lnTo>
                      <a:pt x="0" y="16"/>
                    </a:lnTo>
                    <a:lnTo>
                      <a:pt x="12" y="12"/>
                    </a:lnTo>
                    <a:lnTo>
                      <a:pt x="8"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6">
                <a:extLst>
                  <a:ext uri="{FF2B5EF4-FFF2-40B4-BE49-F238E27FC236}">
                    <a16:creationId xmlns:a16="http://schemas.microsoft.com/office/drawing/2014/main" id="{909F09C4-1FFF-4564-9D2D-5679A3C7D033}"/>
                  </a:ext>
                </a:extLst>
              </p:cNvPr>
              <p:cNvSpPr>
                <a:spLocks/>
              </p:cNvSpPr>
              <p:nvPr/>
            </p:nvSpPr>
            <p:spPr bwMode="auto">
              <a:xfrm>
                <a:off x="4610" y="3083"/>
                <a:ext cx="122" cy="50"/>
              </a:xfrm>
              <a:custGeom>
                <a:avLst/>
                <a:gdLst>
                  <a:gd name="T0" fmla="*/ 0 w 122"/>
                  <a:gd name="T1" fmla="*/ 38 h 50"/>
                  <a:gd name="T2" fmla="*/ 4 w 122"/>
                  <a:gd name="T3" fmla="*/ 50 h 50"/>
                  <a:gd name="T4" fmla="*/ 114 w 122"/>
                  <a:gd name="T5" fmla="*/ 16 h 50"/>
                  <a:gd name="T6" fmla="*/ 114 w 122"/>
                  <a:gd name="T7" fmla="*/ 16 h 50"/>
                  <a:gd name="T8" fmla="*/ 122 w 122"/>
                  <a:gd name="T9" fmla="*/ 0 h 50"/>
                  <a:gd name="T10" fmla="*/ 0 w 122"/>
                  <a:gd name="T11" fmla="*/ 38 h 50"/>
                </a:gdLst>
                <a:ahLst/>
                <a:cxnLst>
                  <a:cxn ang="0">
                    <a:pos x="T0" y="T1"/>
                  </a:cxn>
                  <a:cxn ang="0">
                    <a:pos x="T2" y="T3"/>
                  </a:cxn>
                  <a:cxn ang="0">
                    <a:pos x="T4" y="T5"/>
                  </a:cxn>
                  <a:cxn ang="0">
                    <a:pos x="T6" y="T7"/>
                  </a:cxn>
                  <a:cxn ang="0">
                    <a:pos x="T8" y="T9"/>
                  </a:cxn>
                  <a:cxn ang="0">
                    <a:pos x="T10" y="T11"/>
                  </a:cxn>
                </a:cxnLst>
                <a:rect l="0" t="0" r="r" b="b"/>
                <a:pathLst>
                  <a:path w="122" h="50">
                    <a:moveTo>
                      <a:pt x="0" y="38"/>
                    </a:moveTo>
                    <a:lnTo>
                      <a:pt x="4" y="50"/>
                    </a:lnTo>
                    <a:lnTo>
                      <a:pt x="114" y="16"/>
                    </a:lnTo>
                    <a:lnTo>
                      <a:pt x="114" y="16"/>
                    </a:lnTo>
                    <a:lnTo>
                      <a:pt x="122" y="0"/>
                    </a:lnTo>
                    <a:lnTo>
                      <a:pt x="0" y="38"/>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7">
                <a:extLst>
                  <a:ext uri="{FF2B5EF4-FFF2-40B4-BE49-F238E27FC236}">
                    <a16:creationId xmlns:a16="http://schemas.microsoft.com/office/drawing/2014/main" id="{7ED0DE90-9FFC-44ED-A156-F1E0BC11E893}"/>
                  </a:ext>
                </a:extLst>
              </p:cNvPr>
              <p:cNvSpPr>
                <a:spLocks/>
              </p:cNvSpPr>
              <p:nvPr/>
            </p:nvSpPr>
            <p:spPr bwMode="auto">
              <a:xfrm>
                <a:off x="4288" y="3083"/>
                <a:ext cx="124" cy="50"/>
              </a:xfrm>
              <a:custGeom>
                <a:avLst/>
                <a:gdLst>
                  <a:gd name="T0" fmla="*/ 4 w 124"/>
                  <a:gd name="T1" fmla="*/ 0 h 50"/>
                  <a:gd name="T2" fmla="*/ 124 w 124"/>
                  <a:gd name="T3" fmla="*/ 38 h 50"/>
                  <a:gd name="T4" fmla="*/ 122 w 124"/>
                  <a:gd name="T5" fmla="*/ 50 h 50"/>
                  <a:gd name="T6" fmla="*/ 0 w 124"/>
                  <a:gd name="T7" fmla="*/ 12 h 50"/>
                  <a:gd name="T8" fmla="*/ 4 w 124"/>
                  <a:gd name="T9" fmla="*/ 0 h 50"/>
                </a:gdLst>
                <a:ahLst/>
                <a:cxnLst>
                  <a:cxn ang="0">
                    <a:pos x="T0" y="T1"/>
                  </a:cxn>
                  <a:cxn ang="0">
                    <a:pos x="T2" y="T3"/>
                  </a:cxn>
                  <a:cxn ang="0">
                    <a:pos x="T4" y="T5"/>
                  </a:cxn>
                  <a:cxn ang="0">
                    <a:pos x="T6" y="T7"/>
                  </a:cxn>
                  <a:cxn ang="0">
                    <a:pos x="T8" y="T9"/>
                  </a:cxn>
                </a:cxnLst>
                <a:rect l="0" t="0" r="r" b="b"/>
                <a:pathLst>
                  <a:path w="124" h="50">
                    <a:moveTo>
                      <a:pt x="4" y="0"/>
                    </a:moveTo>
                    <a:lnTo>
                      <a:pt x="124" y="38"/>
                    </a:lnTo>
                    <a:lnTo>
                      <a:pt x="122" y="50"/>
                    </a:lnTo>
                    <a:lnTo>
                      <a:pt x="0" y="12"/>
                    </a:lnTo>
                    <a:lnTo>
                      <a:pt x="4"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8">
                <a:extLst>
                  <a:ext uri="{FF2B5EF4-FFF2-40B4-BE49-F238E27FC236}">
                    <a16:creationId xmlns:a16="http://schemas.microsoft.com/office/drawing/2014/main" id="{E891441C-D2F7-45C4-AEEC-CC8522621DC0}"/>
                  </a:ext>
                </a:extLst>
              </p:cNvPr>
              <p:cNvSpPr>
                <a:spLocks/>
              </p:cNvSpPr>
              <p:nvPr/>
            </p:nvSpPr>
            <p:spPr bwMode="auto">
              <a:xfrm>
                <a:off x="4586" y="2693"/>
                <a:ext cx="26" cy="28"/>
              </a:xfrm>
              <a:custGeom>
                <a:avLst/>
                <a:gdLst>
                  <a:gd name="T0" fmla="*/ 24 w 26"/>
                  <a:gd name="T1" fmla="*/ 28 h 28"/>
                  <a:gd name="T2" fmla="*/ 24 w 26"/>
                  <a:gd name="T3" fmla="*/ 28 h 28"/>
                  <a:gd name="T4" fmla="*/ 24 w 26"/>
                  <a:gd name="T5" fmla="*/ 28 h 28"/>
                  <a:gd name="T6" fmla="*/ 20 w 26"/>
                  <a:gd name="T7" fmla="*/ 26 h 28"/>
                  <a:gd name="T8" fmla="*/ 14 w 26"/>
                  <a:gd name="T9" fmla="*/ 22 h 28"/>
                  <a:gd name="T10" fmla="*/ 6 w 26"/>
                  <a:gd name="T11" fmla="*/ 14 h 28"/>
                  <a:gd name="T12" fmla="*/ 2 w 26"/>
                  <a:gd name="T13" fmla="*/ 10 h 28"/>
                  <a:gd name="T14" fmla="*/ 0 w 26"/>
                  <a:gd name="T15" fmla="*/ 4 h 28"/>
                  <a:gd name="T16" fmla="*/ 0 w 26"/>
                  <a:gd name="T17" fmla="*/ 4 h 28"/>
                  <a:gd name="T18" fmla="*/ 0 w 26"/>
                  <a:gd name="T19" fmla="*/ 2 h 28"/>
                  <a:gd name="T20" fmla="*/ 2 w 26"/>
                  <a:gd name="T21" fmla="*/ 0 h 28"/>
                  <a:gd name="T22" fmla="*/ 2 w 26"/>
                  <a:gd name="T23" fmla="*/ 0 h 28"/>
                  <a:gd name="T24" fmla="*/ 2 w 26"/>
                  <a:gd name="T25" fmla="*/ 0 h 28"/>
                  <a:gd name="T26" fmla="*/ 4 w 26"/>
                  <a:gd name="T27" fmla="*/ 2 h 28"/>
                  <a:gd name="T28" fmla="*/ 4 w 26"/>
                  <a:gd name="T29" fmla="*/ 2 h 28"/>
                  <a:gd name="T30" fmla="*/ 10 w 26"/>
                  <a:gd name="T31" fmla="*/ 12 h 28"/>
                  <a:gd name="T32" fmla="*/ 16 w 26"/>
                  <a:gd name="T33" fmla="*/ 18 h 28"/>
                  <a:gd name="T34" fmla="*/ 26 w 26"/>
                  <a:gd name="T35" fmla="*/ 22 h 28"/>
                  <a:gd name="T36" fmla="*/ 26 w 26"/>
                  <a:gd name="T37" fmla="*/ 22 h 28"/>
                  <a:gd name="T38" fmla="*/ 26 w 26"/>
                  <a:gd name="T39" fmla="*/ 24 h 28"/>
                  <a:gd name="T40" fmla="*/ 26 w 26"/>
                  <a:gd name="T41" fmla="*/ 26 h 28"/>
                  <a:gd name="T42" fmla="*/ 26 w 26"/>
                  <a:gd name="T43" fmla="*/ 26 h 28"/>
                  <a:gd name="T44" fmla="*/ 24 w 26"/>
                  <a:gd name="T45" fmla="*/ 28 h 28"/>
                  <a:gd name="T46" fmla="*/ 24 w 26"/>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8">
                    <a:moveTo>
                      <a:pt x="24" y="28"/>
                    </a:moveTo>
                    <a:lnTo>
                      <a:pt x="24" y="28"/>
                    </a:lnTo>
                    <a:lnTo>
                      <a:pt x="24" y="28"/>
                    </a:lnTo>
                    <a:lnTo>
                      <a:pt x="20" y="26"/>
                    </a:lnTo>
                    <a:lnTo>
                      <a:pt x="14" y="22"/>
                    </a:lnTo>
                    <a:lnTo>
                      <a:pt x="6" y="14"/>
                    </a:lnTo>
                    <a:lnTo>
                      <a:pt x="2" y="10"/>
                    </a:lnTo>
                    <a:lnTo>
                      <a:pt x="0" y="4"/>
                    </a:lnTo>
                    <a:lnTo>
                      <a:pt x="0" y="4"/>
                    </a:lnTo>
                    <a:lnTo>
                      <a:pt x="0" y="2"/>
                    </a:lnTo>
                    <a:lnTo>
                      <a:pt x="2" y="0"/>
                    </a:lnTo>
                    <a:lnTo>
                      <a:pt x="2" y="0"/>
                    </a:lnTo>
                    <a:lnTo>
                      <a:pt x="2" y="0"/>
                    </a:lnTo>
                    <a:lnTo>
                      <a:pt x="4" y="2"/>
                    </a:lnTo>
                    <a:lnTo>
                      <a:pt x="4" y="2"/>
                    </a:lnTo>
                    <a:lnTo>
                      <a:pt x="10" y="12"/>
                    </a:lnTo>
                    <a:lnTo>
                      <a:pt x="16" y="18"/>
                    </a:lnTo>
                    <a:lnTo>
                      <a:pt x="26" y="22"/>
                    </a:lnTo>
                    <a:lnTo>
                      <a:pt x="26" y="22"/>
                    </a:lnTo>
                    <a:lnTo>
                      <a:pt x="26" y="24"/>
                    </a:lnTo>
                    <a:lnTo>
                      <a:pt x="26" y="26"/>
                    </a:lnTo>
                    <a:lnTo>
                      <a:pt x="26" y="26"/>
                    </a:lnTo>
                    <a:lnTo>
                      <a:pt x="24" y="28"/>
                    </a:lnTo>
                    <a:lnTo>
                      <a:pt x="24" y="2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
                <a:extLst>
                  <a:ext uri="{FF2B5EF4-FFF2-40B4-BE49-F238E27FC236}">
                    <a16:creationId xmlns:a16="http://schemas.microsoft.com/office/drawing/2014/main" id="{9DD2CCC3-D4A4-4796-910B-281DF684FAE5}"/>
                  </a:ext>
                </a:extLst>
              </p:cNvPr>
              <p:cNvSpPr>
                <a:spLocks/>
              </p:cNvSpPr>
              <p:nvPr/>
            </p:nvSpPr>
            <p:spPr bwMode="auto">
              <a:xfrm>
                <a:off x="4388" y="3143"/>
                <a:ext cx="66" cy="136"/>
              </a:xfrm>
              <a:custGeom>
                <a:avLst/>
                <a:gdLst>
                  <a:gd name="T0" fmla="*/ 66 w 66"/>
                  <a:gd name="T1" fmla="*/ 4 h 136"/>
                  <a:gd name="T2" fmla="*/ 66 w 66"/>
                  <a:gd name="T3" fmla="*/ 4 h 136"/>
                  <a:gd name="T4" fmla="*/ 66 w 66"/>
                  <a:gd name="T5" fmla="*/ 4 h 136"/>
                  <a:gd name="T6" fmla="*/ 26 w 66"/>
                  <a:gd name="T7" fmla="*/ 2 h 136"/>
                  <a:gd name="T8" fmla="*/ 10 w 66"/>
                  <a:gd name="T9" fmla="*/ 0 h 136"/>
                  <a:gd name="T10" fmla="*/ 0 w 66"/>
                  <a:gd name="T11" fmla="*/ 128 h 136"/>
                  <a:gd name="T12" fmla="*/ 0 w 66"/>
                  <a:gd name="T13" fmla="*/ 128 h 136"/>
                  <a:gd name="T14" fmla="*/ 16 w 66"/>
                  <a:gd name="T15" fmla="*/ 132 h 136"/>
                  <a:gd name="T16" fmla="*/ 34 w 66"/>
                  <a:gd name="T17" fmla="*/ 136 h 136"/>
                  <a:gd name="T18" fmla="*/ 56 w 66"/>
                  <a:gd name="T19" fmla="*/ 136 h 136"/>
                  <a:gd name="T20" fmla="*/ 66 w 66"/>
                  <a:gd name="T21" fmla="*/ 4 h 136"/>
                  <a:gd name="T22" fmla="*/ 66 w 66"/>
                  <a:gd name="T23"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36">
                    <a:moveTo>
                      <a:pt x="66" y="4"/>
                    </a:moveTo>
                    <a:lnTo>
                      <a:pt x="66" y="4"/>
                    </a:lnTo>
                    <a:lnTo>
                      <a:pt x="66" y="4"/>
                    </a:lnTo>
                    <a:lnTo>
                      <a:pt x="26" y="2"/>
                    </a:lnTo>
                    <a:lnTo>
                      <a:pt x="10" y="0"/>
                    </a:lnTo>
                    <a:lnTo>
                      <a:pt x="0" y="128"/>
                    </a:lnTo>
                    <a:lnTo>
                      <a:pt x="0" y="128"/>
                    </a:lnTo>
                    <a:lnTo>
                      <a:pt x="16" y="132"/>
                    </a:lnTo>
                    <a:lnTo>
                      <a:pt x="34" y="136"/>
                    </a:lnTo>
                    <a:lnTo>
                      <a:pt x="56" y="136"/>
                    </a:lnTo>
                    <a:lnTo>
                      <a:pt x="66" y="4"/>
                    </a:lnTo>
                    <a:lnTo>
                      <a:pt x="66" y="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0">
                <a:extLst>
                  <a:ext uri="{FF2B5EF4-FFF2-40B4-BE49-F238E27FC236}">
                    <a16:creationId xmlns:a16="http://schemas.microsoft.com/office/drawing/2014/main" id="{69CC1B21-4180-4A13-812C-0C2B5D07D4C0}"/>
                  </a:ext>
                </a:extLst>
              </p:cNvPr>
              <p:cNvSpPr>
                <a:spLocks/>
              </p:cNvSpPr>
              <p:nvPr/>
            </p:nvSpPr>
            <p:spPr bwMode="auto">
              <a:xfrm>
                <a:off x="4444" y="3147"/>
                <a:ext cx="10" cy="132"/>
              </a:xfrm>
              <a:custGeom>
                <a:avLst/>
                <a:gdLst>
                  <a:gd name="T0" fmla="*/ 10 w 10"/>
                  <a:gd name="T1" fmla="*/ 0 h 132"/>
                  <a:gd name="T2" fmla="*/ 0 w 10"/>
                  <a:gd name="T3" fmla="*/ 132 h 132"/>
                  <a:gd name="T4" fmla="*/ 10 w 10"/>
                  <a:gd name="T5" fmla="*/ 0 h 132"/>
                  <a:gd name="T6" fmla="*/ 10 w 10"/>
                  <a:gd name="T7" fmla="*/ 0 h 132"/>
                </a:gdLst>
                <a:ahLst/>
                <a:cxnLst>
                  <a:cxn ang="0">
                    <a:pos x="T0" y="T1"/>
                  </a:cxn>
                  <a:cxn ang="0">
                    <a:pos x="T2" y="T3"/>
                  </a:cxn>
                  <a:cxn ang="0">
                    <a:pos x="T4" y="T5"/>
                  </a:cxn>
                  <a:cxn ang="0">
                    <a:pos x="T6" y="T7"/>
                  </a:cxn>
                </a:cxnLst>
                <a:rect l="0" t="0" r="r" b="b"/>
                <a:pathLst>
                  <a:path w="10" h="132">
                    <a:moveTo>
                      <a:pt x="10" y="0"/>
                    </a:moveTo>
                    <a:lnTo>
                      <a:pt x="0" y="132"/>
                    </a:lnTo>
                    <a:lnTo>
                      <a:pt x="10" y="0"/>
                    </a:lnTo>
                    <a:lnTo>
                      <a:pt x="1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1">
                <a:extLst>
                  <a:ext uri="{FF2B5EF4-FFF2-40B4-BE49-F238E27FC236}">
                    <a16:creationId xmlns:a16="http://schemas.microsoft.com/office/drawing/2014/main" id="{51F7ACEB-E955-42AA-94FA-36941343FD91}"/>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42">
                <a:extLst>
                  <a:ext uri="{FF2B5EF4-FFF2-40B4-BE49-F238E27FC236}">
                    <a16:creationId xmlns:a16="http://schemas.microsoft.com/office/drawing/2014/main" id="{9D019C84-366B-41EA-8940-4ACB6CD3F0E3}"/>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43">
                <a:extLst>
                  <a:ext uri="{FF2B5EF4-FFF2-40B4-BE49-F238E27FC236}">
                    <a16:creationId xmlns:a16="http://schemas.microsoft.com/office/drawing/2014/main" id="{2FA192D5-1CF8-436B-AC7E-79FB72B151B7}"/>
                  </a:ext>
                </a:extLst>
              </p:cNvPr>
              <p:cNvSpPr>
                <a:spLocks/>
              </p:cNvSpPr>
              <p:nvPr/>
            </p:nvSpPr>
            <p:spPr bwMode="auto">
              <a:xfrm>
                <a:off x="4324" y="2615"/>
                <a:ext cx="18" cy="56"/>
              </a:xfrm>
              <a:custGeom>
                <a:avLst/>
                <a:gdLst>
                  <a:gd name="T0" fmla="*/ 18 w 18"/>
                  <a:gd name="T1" fmla="*/ 0 h 56"/>
                  <a:gd name="T2" fmla="*/ 18 w 18"/>
                  <a:gd name="T3" fmla="*/ 0 h 56"/>
                  <a:gd name="T4" fmla="*/ 8 w 18"/>
                  <a:gd name="T5" fmla="*/ 28 h 56"/>
                  <a:gd name="T6" fmla="*/ 0 w 18"/>
                  <a:gd name="T7" fmla="*/ 56 h 56"/>
                  <a:gd name="T8" fmla="*/ 0 w 18"/>
                  <a:gd name="T9" fmla="*/ 56 h 56"/>
                  <a:gd name="T10" fmla="*/ 8 w 18"/>
                  <a:gd name="T11" fmla="*/ 28 h 56"/>
                  <a:gd name="T12" fmla="*/ 18 w 18"/>
                  <a:gd name="T13" fmla="*/ 0 h 56"/>
                  <a:gd name="T14" fmla="*/ 18 w 18"/>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6">
                    <a:moveTo>
                      <a:pt x="18" y="0"/>
                    </a:moveTo>
                    <a:lnTo>
                      <a:pt x="18" y="0"/>
                    </a:lnTo>
                    <a:lnTo>
                      <a:pt x="8" y="28"/>
                    </a:lnTo>
                    <a:lnTo>
                      <a:pt x="0" y="56"/>
                    </a:lnTo>
                    <a:lnTo>
                      <a:pt x="0" y="56"/>
                    </a:lnTo>
                    <a:lnTo>
                      <a:pt x="8" y="28"/>
                    </a:lnTo>
                    <a:lnTo>
                      <a:pt x="18" y="0"/>
                    </a:lnTo>
                    <a:lnTo>
                      <a:pt x="18"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44">
                <a:extLst>
                  <a:ext uri="{FF2B5EF4-FFF2-40B4-BE49-F238E27FC236}">
                    <a16:creationId xmlns:a16="http://schemas.microsoft.com/office/drawing/2014/main" id="{2FD37E6F-ED61-4BEE-9440-4381CB24628B}"/>
                  </a:ext>
                </a:extLst>
              </p:cNvPr>
              <p:cNvSpPr>
                <a:spLocks/>
              </p:cNvSpPr>
              <p:nvPr/>
            </p:nvSpPr>
            <p:spPr bwMode="auto">
              <a:xfrm>
                <a:off x="4680" y="2615"/>
                <a:ext cx="20" cy="56"/>
              </a:xfrm>
              <a:custGeom>
                <a:avLst/>
                <a:gdLst>
                  <a:gd name="T0" fmla="*/ 20 w 20"/>
                  <a:gd name="T1" fmla="*/ 56 h 56"/>
                  <a:gd name="T2" fmla="*/ 20 w 20"/>
                  <a:gd name="T3" fmla="*/ 56 h 56"/>
                  <a:gd name="T4" fmla="*/ 10 w 20"/>
                  <a:gd name="T5" fmla="*/ 28 h 56"/>
                  <a:gd name="T6" fmla="*/ 0 w 20"/>
                  <a:gd name="T7" fmla="*/ 0 h 56"/>
                  <a:gd name="T8" fmla="*/ 0 w 20"/>
                  <a:gd name="T9" fmla="*/ 0 h 56"/>
                  <a:gd name="T10" fmla="*/ 0 w 20"/>
                  <a:gd name="T11" fmla="*/ 0 h 56"/>
                  <a:gd name="T12" fmla="*/ 10 w 20"/>
                  <a:gd name="T13" fmla="*/ 28 h 56"/>
                  <a:gd name="T14" fmla="*/ 20 w 20"/>
                  <a:gd name="T15" fmla="*/ 56 h 56"/>
                  <a:gd name="T16" fmla="*/ 20 w 2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6">
                    <a:moveTo>
                      <a:pt x="20" y="56"/>
                    </a:moveTo>
                    <a:lnTo>
                      <a:pt x="20" y="56"/>
                    </a:lnTo>
                    <a:lnTo>
                      <a:pt x="10" y="28"/>
                    </a:lnTo>
                    <a:lnTo>
                      <a:pt x="0" y="0"/>
                    </a:lnTo>
                    <a:lnTo>
                      <a:pt x="0" y="0"/>
                    </a:lnTo>
                    <a:lnTo>
                      <a:pt x="0" y="0"/>
                    </a:lnTo>
                    <a:lnTo>
                      <a:pt x="10" y="28"/>
                    </a:lnTo>
                    <a:lnTo>
                      <a:pt x="20" y="56"/>
                    </a:lnTo>
                    <a:lnTo>
                      <a:pt x="20" y="56"/>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5">
                <a:extLst>
                  <a:ext uri="{FF2B5EF4-FFF2-40B4-BE49-F238E27FC236}">
                    <a16:creationId xmlns:a16="http://schemas.microsoft.com/office/drawing/2014/main" id="{2A6D3B6E-80C5-4001-9865-8E1A2B0929E5}"/>
                  </a:ext>
                </a:extLst>
              </p:cNvPr>
              <p:cNvSpPr>
                <a:spLocks/>
              </p:cNvSpPr>
              <p:nvPr/>
            </p:nvSpPr>
            <p:spPr bwMode="auto">
              <a:xfrm>
                <a:off x="3928" y="2625"/>
                <a:ext cx="10" cy="16"/>
              </a:xfrm>
              <a:custGeom>
                <a:avLst/>
                <a:gdLst>
                  <a:gd name="T0" fmla="*/ 0 w 10"/>
                  <a:gd name="T1" fmla="*/ 0 h 16"/>
                  <a:gd name="T2" fmla="*/ 0 w 10"/>
                  <a:gd name="T3" fmla="*/ 0 h 16"/>
                  <a:gd name="T4" fmla="*/ 10 w 10"/>
                  <a:gd name="T5" fmla="*/ 16 h 16"/>
                  <a:gd name="T6" fmla="*/ 10 w 10"/>
                  <a:gd name="T7" fmla="*/ 16 h 16"/>
                  <a:gd name="T8" fmla="*/ 0 w 10"/>
                  <a:gd name="T9" fmla="*/ 0 h 16"/>
                  <a:gd name="T10" fmla="*/ 0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0" y="0"/>
                    </a:moveTo>
                    <a:lnTo>
                      <a:pt x="0" y="0"/>
                    </a:lnTo>
                    <a:lnTo>
                      <a:pt x="10" y="16"/>
                    </a:lnTo>
                    <a:lnTo>
                      <a:pt x="10" y="16"/>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46">
                <a:extLst>
                  <a:ext uri="{FF2B5EF4-FFF2-40B4-BE49-F238E27FC236}">
                    <a16:creationId xmlns:a16="http://schemas.microsoft.com/office/drawing/2014/main" id="{2B20DEA9-DDFE-4BAC-8220-856B65E1D6C8}"/>
                  </a:ext>
                </a:extLst>
              </p:cNvPr>
              <p:cNvSpPr>
                <a:spLocks/>
              </p:cNvSpPr>
              <p:nvPr/>
            </p:nvSpPr>
            <p:spPr bwMode="auto">
              <a:xfrm>
                <a:off x="3884" y="2665"/>
                <a:ext cx="14" cy="18"/>
              </a:xfrm>
              <a:custGeom>
                <a:avLst/>
                <a:gdLst>
                  <a:gd name="T0" fmla="*/ 0 w 14"/>
                  <a:gd name="T1" fmla="*/ 0 h 18"/>
                  <a:gd name="T2" fmla="*/ 0 w 14"/>
                  <a:gd name="T3" fmla="*/ 0 h 18"/>
                  <a:gd name="T4" fmla="*/ 14 w 14"/>
                  <a:gd name="T5" fmla="*/ 18 h 18"/>
                  <a:gd name="T6" fmla="*/ 14 w 14"/>
                  <a:gd name="T7" fmla="*/ 18 h 18"/>
                  <a:gd name="T8" fmla="*/ 8 w 14"/>
                  <a:gd name="T9" fmla="*/ 8 h 18"/>
                  <a:gd name="T10" fmla="*/ 0 w 14"/>
                  <a:gd name="T11" fmla="*/ 0 h 18"/>
                  <a:gd name="T12" fmla="*/ 0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0" y="0"/>
                    </a:moveTo>
                    <a:lnTo>
                      <a:pt x="0" y="0"/>
                    </a:lnTo>
                    <a:lnTo>
                      <a:pt x="14" y="18"/>
                    </a:lnTo>
                    <a:lnTo>
                      <a:pt x="14" y="18"/>
                    </a:lnTo>
                    <a:lnTo>
                      <a:pt x="8" y="8"/>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47">
                <a:extLst>
                  <a:ext uri="{FF2B5EF4-FFF2-40B4-BE49-F238E27FC236}">
                    <a16:creationId xmlns:a16="http://schemas.microsoft.com/office/drawing/2014/main" id="{BEB01CE1-7C19-4C00-8D44-A081DFA90802}"/>
                  </a:ext>
                </a:extLst>
              </p:cNvPr>
              <p:cNvSpPr>
                <a:spLocks/>
              </p:cNvSpPr>
              <p:nvPr/>
            </p:nvSpPr>
            <p:spPr bwMode="auto">
              <a:xfrm>
                <a:off x="3900" y="2639"/>
                <a:ext cx="16" cy="22"/>
              </a:xfrm>
              <a:custGeom>
                <a:avLst/>
                <a:gdLst>
                  <a:gd name="T0" fmla="*/ 0 w 16"/>
                  <a:gd name="T1" fmla="*/ 0 h 22"/>
                  <a:gd name="T2" fmla="*/ 0 w 16"/>
                  <a:gd name="T3" fmla="*/ 0 h 22"/>
                  <a:gd name="T4" fmla="*/ 16 w 16"/>
                  <a:gd name="T5" fmla="*/ 22 h 22"/>
                  <a:gd name="T6" fmla="*/ 16 w 16"/>
                  <a:gd name="T7" fmla="*/ 22 h 22"/>
                  <a:gd name="T8" fmla="*/ 8 w 16"/>
                  <a:gd name="T9" fmla="*/ 10 h 22"/>
                  <a:gd name="T10" fmla="*/ 0 w 16"/>
                  <a:gd name="T11" fmla="*/ 0 h 22"/>
                  <a:gd name="T12" fmla="*/ 0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0" y="0"/>
                    </a:moveTo>
                    <a:lnTo>
                      <a:pt x="0" y="0"/>
                    </a:lnTo>
                    <a:lnTo>
                      <a:pt x="16" y="22"/>
                    </a:lnTo>
                    <a:lnTo>
                      <a:pt x="16" y="22"/>
                    </a:lnTo>
                    <a:lnTo>
                      <a:pt x="8" y="10"/>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Oval 25">
              <a:extLst>
                <a:ext uri="{FF2B5EF4-FFF2-40B4-BE49-F238E27FC236}">
                  <a16:creationId xmlns:a16="http://schemas.microsoft.com/office/drawing/2014/main" id="{A0077ABC-ED88-40D7-AD8F-4278F119E1C7}"/>
                </a:ext>
              </a:extLst>
            </p:cNvPr>
            <p:cNvSpPr/>
            <p:nvPr/>
          </p:nvSpPr>
          <p:spPr>
            <a:xfrm>
              <a:off x="6919863" y="5645895"/>
              <a:ext cx="1705927" cy="206903"/>
            </a:xfrm>
            <a:prstGeom prst="ellipse">
              <a:avLst/>
            </a:prstGeom>
            <a:solidFill>
              <a:schemeClr val="tx1">
                <a:lumMod val="65000"/>
                <a:lumOff val="35000"/>
                <a:alpha val="3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84A02CB-5A38-48A1-9FC2-0FF542261EA8}"/>
              </a:ext>
            </a:extLst>
          </p:cNvPr>
          <p:cNvGrpSpPr/>
          <p:nvPr/>
        </p:nvGrpSpPr>
        <p:grpSpPr>
          <a:xfrm>
            <a:off x="6365082" y="313309"/>
            <a:ext cx="4730421" cy="1990244"/>
            <a:chOff x="6365081" y="745942"/>
            <a:chExt cx="4050243" cy="1679418"/>
          </a:xfrm>
          <a:solidFill>
            <a:schemeClr val="accent6">
              <a:lumMod val="75000"/>
            </a:schemeClr>
          </a:solidFill>
        </p:grpSpPr>
        <p:sp>
          <p:nvSpPr>
            <p:cNvPr id="21" name="Speech Bubble: Rectangle with Corners Rounded 20">
              <a:extLst>
                <a:ext uri="{FF2B5EF4-FFF2-40B4-BE49-F238E27FC236}">
                  <a16:creationId xmlns:a16="http://schemas.microsoft.com/office/drawing/2014/main" id="{A988A036-512A-4FE8-9411-052750E20EFD}"/>
                </a:ext>
              </a:extLst>
            </p:cNvPr>
            <p:cNvSpPr/>
            <p:nvPr/>
          </p:nvSpPr>
          <p:spPr>
            <a:xfrm>
              <a:off x="6365081" y="745942"/>
              <a:ext cx="4050243" cy="1679418"/>
            </a:xfrm>
            <a:prstGeom prst="wedgeRoundRectCallout">
              <a:avLst>
                <a:gd name="adj1" fmla="val -6960"/>
                <a:gd name="adj2" fmla="val 86172"/>
                <a:gd name="adj3" fmla="val 16667"/>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728CB61-B11A-4818-925C-EAEDC517A1EB}"/>
                </a:ext>
              </a:extLst>
            </p:cNvPr>
            <p:cNvSpPr txBox="1"/>
            <p:nvPr/>
          </p:nvSpPr>
          <p:spPr>
            <a:xfrm>
              <a:off x="6500748" y="1207821"/>
              <a:ext cx="3668616" cy="623303"/>
            </a:xfrm>
            <a:prstGeom prst="rect">
              <a:avLst/>
            </a:prstGeom>
            <a:grpFill/>
          </p:spPr>
          <p:txBody>
            <a:bodyPr wrap="square" rtlCol="0">
              <a:spAutoFit/>
            </a:bodyPr>
            <a:lstStyle/>
            <a:p>
              <a:pPr algn="ctr"/>
              <a:endParaRPr lang="en-US" sz="1000" b="1" dirty="0">
                <a:solidFill>
                  <a:schemeClr val="bg1"/>
                </a:solidFill>
              </a:endParaRPr>
            </a:p>
            <a:p>
              <a:pPr algn="ctr"/>
              <a:r>
                <a:rPr lang="en-US" sz="3200" b="1" dirty="0">
                  <a:solidFill>
                    <a:schemeClr val="bg1"/>
                  </a:solidFill>
                </a:rPr>
                <a:t>RESOURCES</a:t>
              </a:r>
              <a:endParaRPr lang="en-US" sz="3200" dirty="0">
                <a:solidFill>
                  <a:schemeClr val="bg1"/>
                </a:solidFill>
              </a:endParaRPr>
            </a:p>
          </p:txBody>
        </p:sp>
      </p:grpSp>
      <p:sp>
        <p:nvSpPr>
          <p:cNvPr id="5" name="Rectangle 4">
            <a:extLst>
              <a:ext uri="{FF2B5EF4-FFF2-40B4-BE49-F238E27FC236}">
                <a16:creationId xmlns:a16="http://schemas.microsoft.com/office/drawing/2014/main" id="{7A29ACBD-7700-430E-8A2F-5461E4B84C40}"/>
              </a:ext>
            </a:extLst>
          </p:cNvPr>
          <p:cNvSpPr/>
          <p:nvPr/>
        </p:nvSpPr>
        <p:spPr>
          <a:xfrm>
            <a:off x="-12381" y="1932708"/>
            <a:ext cx="5436624" cy="3208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B0CE3D33-C0F9-4EC6-A1BF-93605CECC0E3}"/>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91843" y="2112648"/>
            <a:ext cx="2400163" cy="2829128"/>
          </a:xfrm>
          <a:prstGeom prst="rect">
            <a:avLst/>
          </a:prstGeom>
        </p:spPr>
      </p:pic>
    </p:spTree>
    <p:extLst>
      <p:ext uri="{BB962C8B-B14F-4D97-AF65-F5344CB8AC3E}">
        <p14:creationId xmlns:p14="http://schemas.microsoft.com/office/powerpoint/2010/main" val="3648486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CFAE-5999-447F-8E68-BE605A14F78E}"/>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1800" dirty="0">
                <a:solidFill>
                  <a:srgbClr val="FFFFFF"/>
                </a:solidFill>
              </a:rPr>
              <a:t>Accommodations by Disability Handouts</a:t>
            </a:r>
            <a:br>
              <a:rPr lang="en-US" sz="1800" dirty="0">
                <a:solidFill>
                  <a:srgbClr val="FFFFFF"/>
                </a:solidFill>
              </a:rPr>
            </a:br>
            <a:endParaRPr lang="en-US" sz="1800" dirty="0">
              <a:solidFill>
                <a:srgbClr val="FFFFFF"/>
              </a:solidFill>
            </a:endParaRPr>
          </a:p>
        </p:txBody>
      </p:sp>
      <p:sp>
        <p:nvSpPr>
          <p:cNvPr id="3" name="Slide Number Placeholder 2">
            <a:extLst>
              <a:ext uri="{FF2B5EF4-FFF2-40B4-BE49-F238E27FC236}">
                <a16:creationId xmlns:a16="http://schemas.microsoft.com/office/drawing/2014/main" id="{F1D562DD-36EF-46FB-8937-F06679CE8A83}"/>
              </a:ext>
            </a:extLst>
          </p:cNvPr>
          <p:cNvSpPr>
            <a:spLocks noGrp="1"/>
          </p:cNvSpPr>
          <p:nvPr>
            <p:ph type="sldNum" sz="quarter" idx="12"/>
          </p:nvPr>
        </p:nvSpPr>
        <p:spPr/>
        <p:txBody>
          <a:bodyPr/>
          <a:lstStyle/>
          <a:p>
            <a:fld id="{DC71AD46-028B-42E9-AB59-3AEBC8FC7C90}" type="slidenum">
              <a:rPr lang="en-US" smtClean="0"/>
              <a:t>41</a:t>
            </a:fld>
            <a:endParaRPr lang="en-US"/>
          </a:p>
        </p:txBody>
      </p:sp>
      <p:sp>
        <p:nvSpPr>
          <p:cNvPr id="7" name="Title 5">
            <a:extLst>
              <a:ext uri="{FF2B5EF4-FFF2-40B4-BE49-F238E27FC236}">
                <a16:creationId xmlns:a16="http://schemas.microsoft.com/office/drawing/2014/main" id="{17D543AF-FA23-426E-9622-FFA86A47AD75}"/>
              </a:ext>
            </a:extLst>
          </p:cNvPr>
          <p:cNvSpPr txBox="1">
            <a:spLocks/>
          </p:cNvSpPr>
          <p:nvPr/>
        </p:nvSpPr>
        <p:spPr>
          <a:xfrm>
            <a:off x="838200" y="365126"/>
            <a:ext cx="10515600" cy="105832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3600" kern="1200">
                <a:solidFill>
                  <a:srgbClr val="6600FF"/>
                </a:solidFill>
                <a:latin typeface="+mj-lt"/>
                <a:ea typeface="+mj-ea"/>
                <a:cs typeface="+mj-cs"/>
              </a:defRPr>
            </a:lvl1pPr>
          </a:lstStyle>
          <a:p>
            <a:pPr algn="ctr">
              <a:lnSpc>
                <a:spcPct val="124000"/>
              </a:lnSpc>
              <a:spcBef>
                <a:spcPts val="600"/>
              </a:spcBef>
            </a:pPr>
            <a:r>
              <a:rPr lang="en-US" dirty="0"/>
              <a:t>Job Corps Disability Website</a:t>
            </a:r>
            <a:br>
              <a:rPr lang="en-US" dirty="0"/>
            </a:br>
            <a:r>
              <a:rPr lang="en-US" sz="2200" dirty="0">
                <a:solidFill>
                  <a:schemeClr val="tx1"/>
                </a:solidFill>
                <a:latin typeface="verdana" panose="020B0604030504040204" pitchFamily="34" charset="0"/>
              </a:rPr>
              <a:t>https://supportservices.jobcorps.gov/disability/Documents/Accommodation Handouts/</a:t>
            </a:r>
            <a:r>
              <a:rPr lang="en-US" sz="2200" b="1" dirty="0">
                <a:solidFill>
                  <a:schemeClr val="tx1"/>
                </a:solidFill>
                <a:latin typeface="verdana" panose="020B0604030504040204" pitchFamily="34" charset="0"/>
              </a:rPr>
              <a:t>Sample</a:t>
            </a:r>
            <a:r>
              <a:rPr lang="en-US" sz="2200" dirty="0">
                <a:solidFill>
                  <a:schemeClr val="tx1"/>
                </a:solidFill>
                <a:latin typeface="verdana" panose="020B0604030504040204" pitchFamily="34" charset="0"/>
              </a:rPr>
              <a:t> </a:t>
            </a:r>
            <a:r>
              <a:rPr lang="en-US" sz="2200" b="1" dirty="0">
                <a:solidFill>
                  <a:schemeClr val="tx1"/>
                </a:solidFill>
                <a:latin typeface="verdana" panose="020B0604030504040204" pitchFamily="34" charset="0"/>
              </a:rPr>
              <a:t>Accommodations</a:t>
            </a:r>
            <a:r>
              <a:rPr lang="en-US" sz="2200" dirty="0">
                <a:solidFill>
                  <a:schemeClr val="tx1"/>
                </a:solidFill>
                <a:latin typeface="verdana" panose="020B0604030504040204" pitchFamily="34" charset="0"/>
              </a:rPr>
              <a:t> </a:t>
            </a:r>
            <a:r>
              <a:rPr lang="en-US" sz="2200" b="1" dirty="0">
                <a:solidFill>
                  <a:schemeClr val="tx1"/>
                </a:solidFill>
                <a:latin typeface="verdana" panose="020B0604030504040204" pitchFamily="34" charset="0"/>
              </a:rPr>
              <a:t>for</a:t>
            </a:r>
            <a:r>
              <a:rPr lang="en-US" sz="2200" dirty="0">
                <a:solidFill>
                  <a:schemeClr val="tx1"/>
                </a:solidFill>
                <a:latin typeface="verdana" panose="020B0604030504040204" pitchFamily="34" charset="0"/>
              </a:rPr>
              <a:t> </a:t>
            </a:r>
            <a:r>
              <a:rPr lang="en-US" sz="2200" b="1" dirty="0">
                <a:solidFill>
                  <a:schemeClr val="tx1"/>
                </a:solidFill>
                <a:latin typeface="verdana" panose="020B0604030504040204" pitchFamily="34" charset="0"/>
              </a:rPr>
              <a:t>Anxiety</a:t>
            </a:r>
            <a:r>
              <a:rPr lang="en-US" sz="2200" dirty="0">
                <a:solidFill>
                  <a:schemeClr val="tx1"/>
                </a:solidFill>
                <a:latin typeface="verdana" panose="020B0604030504040204" pitchFamily="34" charset="0"/>
              </a:rPr>
              <a:t> Disorders.docx</a:t>
            </a:r>
            <a:endParaRPr lang="en-US" sz="2200" dirty="0">
              <a:solidFill>
                <a:schemeClr val="tx1"/>
              </a:solidFill>
              <a:latin typeface="+mn-lt"/>
            </a:endParaRPr>
          </a:p>
        </p:txBody>
      </p:sp>
      <p:pic>
        <p:nvPicPr>
          <p:cNvPr id="9" name="Picture 8">
            <a:extLst>
              <a:ext uri="{FF2B5EF4-FFF2-40B4-BE49-F238E27FC236}">
                <a16:creationId xmlns:a16="http://schemas.microsoft.com/office/drawing/2014/main" id="{46A2E798-6102-4D9F-8433-2768D88B36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4650" y="1423448"/>
            <a:ext cx="4190223" cy="5310603"/>
          </a:xfrm>
          <a:prstGeom prst="rect">
            <a:avLst/>
          </a:prstGeom>
        </p:spPr>
      </p:pic>
      <p:pic>
        <p:nvPicPr>
          <p:cNvPr id="12" name="Picture 11">
            <a:extLst>
              <a:ext uri="{FF2B5EF4-FFF2-40B4-BE49-F238E27FC236}">
                <a16:creationId xmlns:a16="http://schemas.microsoft.com/office/drawing/2014/main" id="{3AF71BE0-A825-4CCC-87EF-1DF3EEB61B8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45572" y="1859972"/>
            <a:ext cx="5659077" cy="3813463"/>
          </a:xfrm>
          <a:prstGeom prst="rect">
            <a:avLst/>
          </a:prstGeom>
        </p:spPr>
      </p:pic>
    </p:spTree>
    <p:extLst>
      <p:ext uri="{BB962C8B-B14F-4D97-AF65-F5344CB8AC3E}">
        <p14:creationId xmlns:p14="http://schemas.microsoft.com/office/powerpoint/2010/main" val="2031553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CD0A61-D498-42C0-A95E-D36A8A4097B4}"/>
              </a:ext>
            </a:extLst>
          </p:cNvPr>
          <p:cNvSpPr>
            <a:spLocks noGrp="1"/>
          </p:cNvSpPr>
          <p:nvPr>
            <p:ph type="title"/>
          </p:nvPr>
        </p:nvSpPr>
        <p:spPr/>
        <p:txBody>
          <a:bodyPr>
            <a:normAutofit/>
          </a:bodyPr>
          <a:lstStyle/>
          <a:p>
            <a:pPr algn="ctr"/>
            <a:r>
              <a:rPr lang="en-US" dirty="0"/>
              <a:t>Job Accommodation Network</a:t>
            </a:r>
            <a:br>
              <a:rPr lang="en-US" dirty="0"/>
            </a:br>
            <a:r>
              <a:rPr lang="en-US" sz="2200" dirty="0">
                <a:solidFill>
                  <a:schemeClr val="tx1"/>
                </a:solidFill>
                <a:latin typeface="+mn-lt"/>
              </a:rPr>
              <a:t>http://askjan.org</a:t>
            </a:r>
          </a:p>
        </p:txBody>
      </p:sp>
      <p:sp>
        <p:nvSpPr>
          <p:cNvPr id="2" name="Slide Number Placeholder 1">
            <a:extLst>
              <a:ext uri="{FF2B5EF4-FFF2-40B4-BE49-F238E27FC236}">
                <a16:creationId xmlns:a16="http://schemas.microsoft.com/office/drawing/2014/main" id="{6BAEC30F-CF09-4116-8517-9A21725F5DA7}"/>
              </a:ext>
            </a:extLst>
          </p:cNvPr>
          <p:cNvSpPr>
            <a:spLocks noGrp="1"/>
          </p:cNvSpPr>
          <p:nvPr>
            <p:ph type="sldNum" sz="quarter" idx="12"/>
          </p:nvPr>
        </p:nvSpPr>
        <p:spPr/>
        <p:txBody>
          <a:bodyPr/>
          <a:lstStyle/>
          <a:p>
            <a:fld id="{DC71AD46-028B-42E9-AB59-3AEBC8FC7C90}" type="slidenum">
              <a:rPr lang="en-US" smtClean="0"/>
              <a:pPr/>
              <a:t>42</a:t>
            </a:fld>
            <a:endParaRPr lang="en-US" dirty="0"/>
          </a:p>
        </p:txBody>
      </p:sp>
      <p:pic>
        <p:nvPicPr>
          <p:cNvPr id="9" name="Picture 8">
            <a:extLst>
              <a:ext uri="{FF2B5EF4-FFF2-40B4-BE49-F238E27FC236}">
                <a16:creationId xmlns:a16="http://schemas.microsoft.com/office/drawing/2014/main" id="{A2F421E3-D6D8-4896-960F-6B69F2E1E9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475"/>
          <a:stretch/>
        </p:blipFill>
        <p:spPr>
          <a:xfrm>
            <a:off x="1370301" y="1590921"/>
            <a:ext cx="9451398" cy="4901953"/>
          </a:xfrm>
          <a:prstGeom prst="rect">
            <a:avLst/>
          </a:prstGeom>
        </p:spPr>
      </p:pic>
    </p:spTree>
    <p:extLst>
      <p:ext uri="{BB962C8B-B14F-4D97-AF65-F5344CB8AC3E}">
        <p14:creationId xmlns:p14="http://schemas.microsoft.com/office/powerpoint/2010/main" val="2005057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8A2D0-9193-4717-ADFA-396486D84389}"/>
              </a:ext>
            </a:extLst>
          </p:cNvPr>
          <p:cNvSpPr>
            <a:spLocks noGrp="1"/>
          </p:cNvSpPr>
          <p:nvPr>
            <p:ph type="title"/>
          </p:nvPr>
        </p:nvSpPr>
        <p:spPr/>
        <p:txBody>
          <a:bodyPr>
            <a:normAutofit fontScale="90000"/>
          </a:bodyPr>
          <a:lstStyle/>
          <a:p>
            <a:pPr algn="ctr"/>
            <a:br>
              <a:rPr lang="en-US" sz="2000" dirty="0">
                <a:latin typeface="+mn-lt"/>
              </a:rPr>
            </a:br>
            <a:br>
              <a:rPr lang="en-US" sz="2000" dirty="0">
                <a:latin typeface="+mn-lt"/>
              </a:rPr>
            </a:br>
            <a:r>
              <a:rPr lang="en-US" sz="4000" dirty="0"/>
              <a:t>Understood.org</a:t>
            </a:r>
            <a:br>
              <a:rPr lang="en-US" sz="2000" dirty="0">
                <a:latin typeface="+mn-lt"/>
              </a:rPr>
            </a:br>
            <a:r>
              <a:rPr lang="en-US" sz="2000" dirty="0">
                <a:solidFill>
                  <a:schemeClr val="tx1"/>
                </a:solidFill>
                <a:latin typeface="+mn-lt"/>
              </a:rPr>
              <a:t>https://www.understood.org/en/school-learning/partnering-with-childs-school/instructional-strategies/at-a-glance-classroom-accommodations-for-anxiety</a:t>
            </a:r>
            <a:br>
              <a:rPr lang="en-US" dirty="0"/>
            </a:br>
            <a:endParaRPr lang="en-US" dirty="0"/>
          </a:p>
        </p:txBody>
      </p:sp>
      <p:sp>
        <p:nvSpPr>
          <p:cNvPr id="3" name="Slide Number Placeholder 2">
            <a:extLst>
              <a:ext uri="{FF2B5EF4-FFF2-40B4-BE49-F238E27FC236}">
                <a16:creationId xmlns:a16="http://schemas.microsoft.com/office/drawing/2014/main" id="{B167EFB1-9C52-49C5-8EBC-77C9FCEA01CE}"/>
              </a:ext>
            </a:extLst>
          </p:cNvPr>
          <p:cNvSpPr>
            <a:spLocks noGrp="1"/>
          </p:cNvSpPr>
          <p:nvPr>
            <p:ph type="sldNum" sz="quarter" idx="12"/>
          </p:nvPr>
        </p:nvSpPr>
        <p:spPr/>
        <p:txBody>
          <a:bodyPr/>
          <a:lstStyle/>
          <a:p>
            <a:fld id="{DC71AD46-028B-42E9-AB59-3AEBC8FC7C90}" type="slidenum">
              <a:rPr lang="en-US" smtClean="0"/>
              <a:t>43</a:t>
            </a:fld>
            <a:endParaRPr lang="en-US"/>
          </a:p>
        </p:txBody>
      </p:sp>
      <p:pic>
        <p:nvPicPr>
          <p:cNvPr id="4" name="Picture 3">
            <a:extLst>
              <a:ext uri="{FF2B5EF4-FFF2-40B4-BE49-F238E27FC236}">
                <a16:creationId xmlns:a16="http://schemas.microsoft.com/office/drawing/2014/main" id="{EFE74213-D22D-4FBA-80FE-AB201FBAAD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9993" y="1682750"/>
            <a:ext cx="5050623" cy="5038725"/>
          </a:xfrm>
          <a:prstGeom prst="rect">
            <a:avLst/>
          </a:prstGeom>
        </p:spPr>
      </p:pic>
    </p:spTree>
    <p:extLst>
      <p:ext uri="{BB962C8B-B14F-4D97-AF65-F5344CB8AC3E}">
        <p14:creationId xmlns:p14="http://schemas.microsoft.com/office/powerpoint/2010/main" val="8364770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723E-24A4-4687-9E02-3AA4AFFF8100}"/>
              </a:ext>
            </a:extLst>
          </p:cNvPr>
          <p:cNvSpPr>
            <a:spLocks noGrp="1"/>
          </p:cNvSpPr>
          <p:nvPr>
            <p:ph type="title"/>
          </p:nvPr>
        </p:nvSpPr>
        <p:spPr>
          <a:xfrm>
            <a:off x="838200" y="365125"/>
            <a:ext cx="10515600" cy="1325563"/>
          </a:xfrm>
        </p:spPr>
        <p:txBody>
          <a:bodyPr>
            <a:normAutofit fontScale="90000"/>
          </a:bodyPr>
          <a:lstStyle/>
          <a:p>
            <a:pPr algn="ctr"/>
            <a:r>
              <a:rPr lang="en-US" sz="4000" dirty="0"/>
              <a:t>Anxiety and Depression </a:t>
            </a:r>
            <a:br>
              <a:rPr lang="en-US" sz="4000" dirty="0"/>
            </a:br>
            <a:r>
              <a:rPr lang="en-US" sz="4000" dirty="0"/>
              <a:t>Association of America</a:t>
            </a:r>
            <a:br>
              <a:rPr lang="en-US" sz="4000" dirty="0"/>
            </a:br>
            <a:r>
              <a:rPr lang="en-US" sz="2200" dirty="0">
                <a:solidFill>
                  <a:schemeClr val="tx1"/>
                </a:solidFill>
                <a:latin typeface="+mn-lt"/>
              </a:rPr>
              <a:t>https://adaa.org </a:t>
            </a:r>
          </a:p>
        </p:txBody>
      </p:sp>
      <p:sp>
        <p:nvSpPr>
          <p:cNvPr id="3" name="Content Placeholder 2">
            <a:extLst>
              <a:ext uri="{FF2B5EF4-FFF2-40B4-BE49-F238E27FC236}">
                <a16:creationId xmlns:a16="http://schemas.microsoft.com/office/drawing/2014/main" id="{477027C7-8A05-4BF8-935B-6208EEEBCD05}"/>
              </a:ext>
            </a:extLst>
          </p:cNvPr>
          <p:cNvSpPr>
            <a:spLocks noGrp="1"/>
          </p:cNvSpPr>
          <p:nvPr>
            <p:ph sz="half" idx="1"/>
          </p:nvPr>
        </p:nvSpPr>
        <p:spPr>
          <a:xfrm>
            <a:off x="838200" y="1825625"/>
            <a:ext cx="5181600" cy="4351338"/>
          </a:xfrm>
        </p:spPr>
        <p:txBody>
          <a:bodyPr>
            <a:normAutofit fontScale="92500" lnSpcReduction="10000"/>
          </a:bodyPr>
          <a:lstStyle/>
          <a:p>
            <a:endParaRPr lang="en-US" sz="2600"/>
          </a:p>
          <a:p>
            <a:r>
              <a:rPr lang="en-US" sz="2600"/>
              <a:t>Information on education, training, and research for anxiety, depression and related disorders.</a:t>
            </a:r>
          </a:p>
          <a:p>
            <a:pPr marL="0" indent="0">
              <a:buNone/>
            </a:pPr>
            <a:endParaRPr lang="en-US" sz="2600"/>
          </a:p>
          <a:p>
            <a:r>
              <a:rPr lang="en-US" sz="2600"/>
              <a:t>Features include a therapist directory, blog posts, tips to manage anxiety and stress, monthly webinars, and an online peer-to-peer support group. </a:t>
            </a:r>
          </a:p>
          <a:p>
            <a:pPr marL="0" indent="0">
              <a:buNone/>
            </a:pPr>
            <a:endParaRPr lang="en-US" dirty="0"/>
          </a:p>
        </p:txBody>
      </p:sp>
      <p:pic>
        <p:nvPicPr>
          <p:cNvPr id="6" name="Content Placeholder 5">
            <a:extLst>
              <a:ext uri="{FF2B5EF4-FFF2-40B4-BE49-F238E27FC236}">
                <a16:creationId xmlns:a16="http://schemas.microsoft.com/office/drawing/2014/main" id="{466493ED-AF15-464A-BA30-F3624982C2E1}"/>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396960" y="1825625"/>
            <a:ext cx="4732080" cy="4351338"/>
          </a:xfrm>
        </p:spPr>
      </p:pic>
      <p:sp>
        <p:nvSpPr>
          <p:cNvPr id="4" name="Slide Number Placeholder 3">
            <a:extLst>
              <a:ext uri="{FF2B5EF4-FFF2-40B4-BE49-F238E27FC236}">
                <a16:creationId xmlns:a16="http://schemas.microsoft.com/office/drawing/2014/main" id="{7223D4BC-D9BE-40AB-B66F-3446F4CB7BFD}"/>
              </a:ext>
            </a:extLst>
          </p:cNvPr>
          <p:cNvSpPr>
            <a:spLocks noGrp="1"/>
          </p:cNvSpPr>
          <p:nvPr>
            <p:ph type="sldNum" sz="quarter" idx="12"/>
          </p:nvPr>
        </p:nvSpPr>
        <p:spPr/>
        <p:txBody>
          <a:bodyPr/>
          <a:lstStyle/>
          <a:p>
            <a:fld id="{DC71AD46-028B-42E9-AB59-3AEBC8FC7C90}" type="slidenum">
              <a:rPr lang="en-US" smtClean="0"/>
              <a:t>44</a:t>
            </a:fld>
            <a:endParaRPr lang="en-US"/>
          </a:p>
        </p:txBody>
      </p:sp>
    </p:spTree>
    <p:extLst>
      <p:ext uri="{BB962C8B-B14F-4D97-AF65-F5344CB8AC3E}">
        <p14:creationId xmlns:p14="http://schemas.microsoft.com/office/powerpoint/2010/main" val="2288630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4FF4D-9FBC-4A0D-AB3D-9A143CD4874F}"/>
              </a:ext>
            </a:extLst>
          </p:cNvPr>
          <p:cNvSpPr>
            <a:spLocks noGrp="1"/>
          </p:cNvSpPr>
          <p:nvPr>
            <p:ph type="title"/>
          </p:nvPr>
        </p:nvSpPr>
        <p:spPr>
          <a:xfrm>
            <a:off x="446809" y="2596055"/>
            <a:ext cx="4928096" cy="2200506"/>
          </a:xfrm>
        </p:spPr>
        <p:txBody>
          <a:bodyPr>
            <a:normAutofit/>
          </a:bodyPr>
          <a:lstStyle/>
          <a:p>
            <a:pPr algn="ctr"/>
            <a:r>
              <a:rPr lang="en-US" dirty="0"/>
              <a:t>Anxiety Fact Sheet for Students</a:t>
            </a:r>
            <a:br>
              <a:rPr lang="en-US" dirty="0"/>
            </a:br>
            <a:br>
              <a:rPr lang="en-US" sz="2000" dirty="0">
                <a:solidFill>
                  <a:schemeClr val="tx1"/>
                </a:solidFill>
                <a:latin typeface="+mn-lt"/>
              </a:rPr>
            </a:br>
            <a:r>
              <a:rPr lang="en-US" sz="2000" dirty="0">
                <a:solidFill>
                  <a:schemeClr val="tx1"/>
                </a:solidFill>
                <a:latin typeface="+mn-lt"/>
              </a:rPr>
              <a:t> </a:t>
            </a:r>
            <a:endParaRPr lang="en-US" sz="2200" dirty="0">
              <a:solidFill>
                <a:schemeClr val="tx1"/>
              </a:solidFill>
              <a:latin typeface="+mn-lt"/>
            </a:endParaRPr>
          </a:p>
        </p:txBody>
      </p:sp>
      <p:sp>
        <p:nvSpPr>
          <p:cNvPr id="3" name="Slide Number Placeholder 2">
            <a:extLst>
              <a:ext uri="{FF2B5EF4-FFF2-40B4-BE49-F238E27FC236}">
                <a16:creationId xmlns:a16="http://schemas.microsoft.com/office/drawing/2014/main" id="{99D0A923-1178-4EF8-84B5-D3B50DCB204B}"/>
              </a:ext>
            </a:extLst>
          </p:cNvPr>
          <p:cNvSpPr>
            <a:spLocks noGrp="1"/>
          </p:cNvSpPr>
          <p:nvPr>
            <p:ph type="sldNum" sz="quarter" idx="12"/>
          </p:nvPr>
        </p:nvSpPr>
        <p:spPr/>
        <p:txBody>
          <a:bodyPr/>
          <a:lstStyle/>
          <a:p>
            <a:fld id="{DC71AD46-028B-42E9-AB59-3AEBC8FC7C90}" type="slidenum">
              <a:rPr lang="en-US" smtClean="0"/>
              <a:pPr/>
              <a:t>45</a:t>
            </a:fld>
            <a:endParaRPr lang="en-US" dirty="0"/>
          </a:p>
        </p:txBody>
      </p:sp>
      <p:pic>
        <p:nvPicPr>
          <p:cNvPr id="7" name="Picture 6">
            <a:extLst>
              <a:ext uri="{FF2B5EF4-FFF2-40B4-BE49-F238E27FC236}">
                <a16:creationId xmlns:a16="http://schemas.microsoft.com/office/drawing/2014/main" id="{CBBEF06B-70B3-4349-84A6-5A57C5F2CA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67374" y="-1"/>
            <a:ext cx="5076825" cy="6381287"/>
          </a:xfrm>
          <a:prstGeom prst="rect">
            <a:avLst/>
          </a:prstGeom>
        </p:spPr>
      </p:pic>
    </p:spTree>
    <p:extLst>
      <p:ext uri="{BB962C8B-B14F-4D97-AF65-F5344CB8AC3E}">
        <p14:creationId xmlns:p14="http://schemas.microsoft.com/office/powerpoint/2010/main" val="33543876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017B20-7E72-44AC-BF51-1CCCDE938185}"/>
              </a:ext>
            </a:extLst>
          </p:cNvPr>
          <p:cNvSpPr>
            <a:spLocks noGrp="1"/>
          </p:cNvSpPr>
          <p:nvPr>
            <p:ph type="sldNum" sz="quarter" idx="12"/>
          </p:nvPr>
        </p:nvSpPr>
        <p:spPr>
          <a:xfrm>
            <a:off x="8610600" y="6356350"/>
            <a:ext cx="2743200" cy="365125"/>
          </a:xfrm>
        </p:spPr>
        <p:txBody>
          <a:bodyPr/>
          <a:lstStyle/>
          <a:p>
            <a:fld id="{DC71AD46-028B-42E9-AB59-3AEBC8FC7C90}" type="slidenum">
              <a:rPr lang="en-US" smtClean="0"/>
              <a:pPr/>
              <a:t>46</a:t>
            </a:fld>
            <a:endParaRPr lang="en-US" dirty="0"/>
          </a:p>
        </p:txBody>
      </p:sp>
      <p:sp>
        <p:nvSpPr>
          <p:cNvPr id="5" name="Oval Callout 352">
            <a:extLst>
              <a:ext uri="{FF2B5EF4-FFF2-40B4-BE49-F238E27FC236}">
                <a16:creationId xmlns:a16="http://schemas.microsoft.com/office/drawing/2014/main" id="{0344B89A-CB51-40ED-9AEF-09D0AA0C4F9E}"/>
              </a:ext>
            </a:extLst>
          </p:cNvPr>
          <p:cNvSpPr/>
          <p:nvPr/>
        </p:nvSpPr>
        <p:spPr>
          <a:xfrm>
            <a:off x="4773655" y="592425"/>
            <a:ext cx="2644689" cy="2582858"/>
          </a:xfrm>
          <a:prstGeom prst="wedgeEllipseCallout">
            <a:avLst>
              <a:gd name="adj1" fmla="val 2188"/>
              <a:gd name="adj2" fmla="val 6974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tx1">
                    <a:lumMod val="75000"/>
                    <a:lumOff val="25000"/>
                  </a:schemeClr>
                </a:solidFill>
              </a:rPr>
              <a:t>Thank you!</a:t>
            </a:r>
            <a:endParaRPr lang="en-US" sz="2800" dirty="0">
              <a:solidFill>
                <a:schemeClr val="tx1">
                  <a:lumMod val="75000"/>
                  <a:lumOff val="25000"/>
                </a:schemeClr>
              </a:solidFill>
            </a:endParaRPr>
          </a:p>
        </p:txBody>
      </p:sp>
      <p:grpSp>
        <p:nvGrpSpPr>
          <p:cNvPr id="6" name="Group 5">
            <a:extLst>
              <a:ext uri="{FF2B5EF4-FFF2-40B4-BE49-F238E27FC236}">
                <a16:creationId xmlns:a16="http://schemas.microsoft.com/office/drawing/2014/main" id="{0D1CD5EB-564D-46C4-990E-EDDB9245C40E}"/>
              </a:ext>
            </a:extLst>
          </p:cNvPr>
          <p:cNvGrpSpPr/>
          <p:nvPr/>
        </p:nvGrpSpPr>
        <p:grpSpPr>
          <a:xfrm>
            <a:off x="5257495" y="4078526"/>
            <a:ext cx="1705927" cy="1949368"/>
            <a:chOff x="3570889" y="1027305"/>
            <a:chExt cx="1705927" cy="1949368"/>
          </a:xfrm>
        </p:grpSpPr>
        <p:sp>
          <p:nvSpPr>
            <p:cNvPr id="7" name="Oval 6">
              <a:extLst>
                <a:ext uri="{FF2B5EF4-FFF2-40B4-BE49-F238E27FC236}">
                  <a16:creationId xmlns:a16="http://schemas.microsoft.com/office/drawing/2014/main" id="{2465A14D-05E5-4FD6-9C59-02ED83AF0BFB}"/>
                </a:ext>
              </a:extLst>
            </p:cNvPr>
            <p:cNvSpPr/>
            <p:nvPr/>
          </p:nvSpPr>
          <p:spPr>
            <a:xfrm>
              <a:off x="3570889" y="2769770"/>
              <a:ext cx="1705927" cy="206903"/>
            </a:xfrm>
            <a:prstGeom prst="ellipse">
              <a:avLst/>
            </a:prstGeom>
            <a:solidFill>
              <a:schemeClr val="tx1">
                <a:lumMod val="65000"/>
                <a:lumOff val="35000"/>
                <a:alpha val="3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62">
              <a:extLst>
                <a:ext uri="{FF2B5EF4-FFF2-40B4-BE49-F238E27FC236}">
                  <a16:creationId xmlns:a16="http://schemas.microsoft.com/office/drawing/2014/main" id="{230BD079-3FD9-4480-9AAF-449A8CD546DB}"/>
                </a:ext>
              </a:extLst>
            </p:cNvPr>
            <p:cNvGrpSpPr>
              <a:grpSpLocks noChangeAspect="1"/>
            </p:cNvGrpSpPr>
            <p:nvPr/>
          </p:nvGrpSpPr>
          <p:grpSpPr bwMode="auto">
            <a:xfrm>
              <a:off x="3679316" y="1027305"/>
              <a:ext cx="1508125" cy="1831975"/>
              <a:chOff x="3034" y="1139"/>
              <a:chExt cx="950" cy="1154"/>
            </a:xfrm>
          </p:grpSpPr>
          <p:sp>
            <p:nvSpPr>
              <p:cNvPr id="10" name="Freeform 63">
                <a:extLst>
                  <a:ext uri="{FF2B5EF4-FFF2-40B4-BE49-F238E27FC236}">
                    <a16:creationId xmlns:a16="http://schemas.microsoft.com/office/drawing/2014/main" id="{7CF56B0C-153A-4A89-BB9C-541587767FFE}"/>
                  </a:ext>
                </a:extLst>
              </p:cNvPr>
              <p:cNvSpPr>
                <a:spLocks noEditPoints="1"/>
              </p:cNvSpPr>
              <p:nvPr/>
            </p:nvSpPr>
            <p:spPr bwMode="auto">
              <a:xfrm>
                <a:off x="3296" y="2237"/>
                <a:ext cx="426" cy="56"/>
              </a:xfrm>
              <a:custGeom>
                <a:avLst/>
                <a:gdLst>
                  <a:gd name="T0" fmla="*/ 8 w 426"/>
                  <a:gd name="T1" fmla="*/ 36 h 56"/>
                  <a:gd name="T2" fmla="*/ 8 w 426"/>
                  <a:gd name="T3" fmla="*/ 36 h 56"/>
                  <a:gd name="T4" fmla="*/ 24 w 426"/>
                  <a:gd name="T5" fmla="*/ 30 h 56"/>
                  <a:gd name="T6" fmla="*/ 38 w 426"/>
                  <a:gd name="T7" fmla="*/ 22 h 56"/>
                  <a:gd name="T8" fmla="*/ 50 w 426"/>
                  <a:gd name="T9" fmla="*/ 14 h 56"/>
                  <a:gd name="T10" fmla="*/ 58 w 426"/>
                  <a:gd name="T11" fmla="*/ 4 h 56"/>
                  <a:gd name="T12" fmla="*/ 138 w 426"/>
                  <a:gd name="T13" fmla="*/ 0 h 56"/>
                  <a:gd name="T14" fmla="*/ 124 w 426"/>
                  <a:gd name="T15" fmla="*/ 56 h 56"/>
                  <a:gd name="T16" fmla="*/ 100 w 426"/>
                  <a:gd name="T17" fmla="*/ 56 h 56"/>
                  <a:gd name="T18" fmla="*/ 94 w 426"/>
                  <a:gd name="T19" fmla="*/ 44 h 56"/>
                  <a:gd name="T20" fmla="*/ 94 w 426"/>
                  <a:gd name="T21" fmla="*/ 44 h 56"/>
                  <a:gd name="T22" fmla="*/ 92 w 426"/>
                  <a:gd name="T23" fmla="*/ 46 h 56"/>
                  <a:gd name="T24" fmla="*/ 80 w 426"/>
                  <a:gd name="T25" fmla="*/ 50 h 56"/>
                  <a:gd name="T26" fmla="*/ 60 w 426"/>
                  <a:gd name="T27" fmla="*/ 54 h 56"/>
                  <a:gd name="T28" fmla="*/ 30 w 426"/>
                  <a:gd name="T29" fmla="*/ 56 h 56"/>
                  <a:gd name="T30" fmla="*/ 30 w 426"/>
                  <a:gd name="T31" fmla="*/ 56 h 56"/>
                  <a:gd name="T32" fmla="*/ 18 w 426"/>
                  <a:gd name="T33" fmla="*/ 56 h 56"/>
                  <a:gd name="T34" fmla="*/ 10 w 426"/>
                  <a:gd name="T35" fmla="*/ 54 h 56"/>
                  <a:gd name="T36" fmla="*/ 6 w 426"/>
                  <a:gd name="T37" fmla="*/ 50 h 56"/>
                  <a:gd name="T38" fmla="*/ 2 w 426"/>
                  <a:gd name="T39" fmla="*/ 48 h 56"/>
                  <a:gd name="T40" fmla="*/ 0 w 426"/>
                  <a:gd name="T41" fmla="*/ 44 h 56"/>
                  <a:gd name="T42" fmla="*/ 2 w 426"/>
                  <a:gd name="T43" fmla="*/ 40 h 56"/>
                  <a:gd name="T44" fmla="*/ 4 w 426"/>
                  <a:gd name="T45" fmla="*/ 38 h 56"/>
                  <a:gd name="T46" fmla="*/ 8 w 426"/>
                  <a:gd name="T47" fmla="*/ 36 h 56"/>
                  <a:gd name="T48" fmla="*/ 420 w 426"/>
                  <a:gd name="T49" fmla="*/ 36 h 56"/>
                  <a:gd name="T50" fmla="*/ 420 w 426"/>
                  <a:gd name="T51" fmla="*/ 36 h 56"/>
                  <a:gd name="T52" fmla="*/ 402 w 426"/>
                  <a:gd name="T53" fmla="*/ 30 h 56"/>
                  <a:gd name="T54" fmla="*/ 388 w 426"/>
                  <a:gd name="T55" fmla="*/ 22 h 56"/>
                  <a:gd name="T56" fmla="*/ 378 w 426"/>
                  <a:gd name="T57" fmla="*/ 14 h 56"/>
                  <a:gd name="T58" fmla="*/ 368 w 426"/>
                  <a:gd name="T59" fmla="*/ 4 h 56"/>
                  <a:gd name="T60" fmla="*/ 290 w 426"/>
                  <a:gd name="T61" fmla="*/ 0 h 56"/>
                  <a:gd name="T62" fmla="*/ 304 w 426"/>
                  <a:gd name="T63" fmla="*/ 56 h 56"/>
                  <a:gd name="T64" fmla="*/ 326 w 426"/>
                  <a:gd name="T65" fmla="*/ 56 h 56"/>
                  <a:gd name="T66" fmla="*/ 332 w 426"/>
                  <a:gd name="T67" fmla="*/ 44 h 56"/>
                  <a:gd name="T68" fmla="*/ 332 w 426"/>
                  <a:gd name="T69" fmla="*/ 44 h 56"/>
                  <a:gd name="T70" fmla="*/ 336 w 426"/>
                  <a:gd name="T71" fmla="*/ 46 h 56"/>
                  <a:gd name="T72" fmla="*/ 348 w 426"/>
                  <a:gd name="T73" fmla="*/ 50 h 56"/>
                  <a:gd name="T74" fmla="*/ 368 w 426"/>
                  <a:gd name="T75" fmla="*/ 54 h 56"/>
                  <a:gd name="T76" fmla="*/ 398 w 426"/>
                  <a:gd name="T77" fmla="*/ 56 h 56"/>
                  <a:gd name="T78" fmla="*/ 398 w 426"/>
                  <a:gd name="T79" fmla="*/ 56 h 56"/>
                  <a:gd name="T80" fmla="*/ 408 w 426"/>
                  <a:gd name="T81" fmla="*/ 56 h 56"/>
                  <a:gd name="T82" fmla="*/ 416 w 426"/>
                  <a:gd name="T83" fmla="*/ 54 h 56"/>
                  <a:gd name="T84" fmla="*/ 422 w 426"/>
                  <a:gd name="T85" fmla="*/ 50 h 56"/>
                  <a:gd name="T86" fmla="*/ 426 w 426"/>
                  <a:gd name="T87" fmla="*/ 48 h 56"/>
                  <a:gd name="T88" fmla="*/ 426 w 426"/>
                  <a:gd name="T89" fmla="*/ 44 h 56"/>
                  <a:gd name="T90" fmla="*/ 426 w 426"/>
                  <a:gd name="T91" fmla="*/ 40 h 56"/>
                  <a:gd name="T92" fmla="*/ 424 w 426"/>
                  <a:gd name="T93" fmla="*/ 38 h 56"/>
                  <a:gd name="T94" fmla="*/ 420 w 426"/>
                  <a:gd name="T9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6"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2" y="46"/>
                    </a:lnTo>
                    <a:lnTo>
                      <a:pt x="80" y="50"/>
                    </a:lnTo>
                    <a:lnTo>
                      <a:pt x="60" y="54"/>
                    </a:lnTo>
                    <a:lnTo>
                      <a:pt x="30" y="56"/>
                    </a:lnTo>
                    <a:lnTo>
                      <a:pt x="30" y="56"/>
                    </a:lnTo>
                    <a:lnTo>
                      <a:pt x="18" y="56"/>
                    </a:lnTo>
                    <a:lnTo>
                      <a:pt x="10" y="54"/>
                    </a:lnTo>
                    <a:lnTo>
                      <a:pt x="6" y="50"/>
                    </a:lnTo>
                    <a:lnTo>
                      <a:pt x="2" y="48"/>
                    </a:lnTo>
                    <a:lnTo>
                      <a:pt x="0" y="44"/>
                    </a:lnTo>
                    <a:lnTo>
                      <a:pt x="2" y="40"/>
                    </a:lnTo>
                    <a:lnTo>
                      <a:pt x="4" y="38"/>
                    </a:lnTo>
                    <a:lnTo>
                      <a:pt x="8" y="36"/>
                    </a:lnTo>
                    <a:close/>
                    <a:moveTo>
                      <a:pt x="420" y="36"/>
                    </a:moveTo>
                    <a:lnTo>
                      <a:pt x="420" y="36"/>
                    </a:lnTo>
                    <a:lnTo>
                      <a:pt x="402" y="30"/>
                    </a:lnTo>
                    <a:lnTo>
                      <a:pt x="388" y="22"/>
                    </a:lnTo>
                    <a:lnTo>
                      <a:pt x="378" y="14"/>
                    </a:lnTo>
                    <a:lnTo>
                      <a:pt x="368" y="4"/>
                    </a:lnTo>
                    <a:lnTo>
                      <a:pt x="290" y="0"/>
                    </a:lnTo>
                    <a:lnTo>
                      <a:pt x="304" y="56"/>
                    </a:lnTo>
                    <a:lnTo>
                      <a:pt x="326" y="56"/>
                    </a:lnTo>
                    <a:lnTo>
                      <a:pt x="332" y="44"/>
                    </a:lnTo>
                    <a:lnTo>
                      <a:pt x="332" y="44"/>
                    </a:lnTo>
                    <a:lnTo>
                      <a:pt x="336" y="46"/>
                    </a:lnTo>
                    <a:lnTo>
                      <a:pt x="348" y="50"/>
                    </a:lnTo>
                    <a:lnTo>
                      <a:pt x="368" y="54"/>
                    </a:lnTo>
                    <a:lnTo>
                      <a:pt x="398" y="56"/>
                    </a:lnTo>
                    <a:lnTo>
                      <a:pt x="398" y="56"/>
                    </a:lnTo>
                    <a:lnTo>
                      <a:pt x="408" y="56"/>
                    </a:lnTo>
                    <a:lnTo>
                      <a:pt x="416" y="54"/>
                    </a:lnTo>
                    <a:lnTo>
                      <a:pt x="422" y="50"/>
                    </a:lnTo>
                    <a:lnTo>
                      <a:pt x="426" y="48"/>
                    </a:lnTo>
                    <a:lnTo>
                      <a:pt x="426" y="44"/>
                    </a:lnTo>
                    <a:lnTo>
                      <a:pt x="426" y="40"/>
                    </a:lnTo>
                    <a:lnTo>
                      <a:pt x="424" y="38"/>
                    </a:lnTo>
                    <a:lnTo>
                      <a:pt x="420" y="36"/>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4">
                <a:extLst>
                  <a:ext uri="{FF2B5EF4-FFF2-40B4-BE49-F238E27FC236}">
                    <a16:creationId xmlns:a16="http://schemas.microsoft.com/office/drawing/2014/main" id="{839D19C0-6978-46B7-87AF-E9A99AE1AF20}"/>
                  </a:ext>
                </a:extLst>
              </p:cNvPr>
              <p:cNvSpPr>
                <a:spLocks/>
              </p:cNvSpPr>
              <p:nvPr/>
            </p:nvSpPr>
            <p:spPr bwMode="auto">
              <a:xfrm>
                <a:off x="3296" y="223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2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6 w 138"/>
                  <a:gd name="T37" fmla="*/ 50 h 56"/>
                  <a:gd name="T38" fmla="*/ 2 w 138"/>
                  <a:gd name="T39" fmla="*/ 48 h 56"/>
                  <a:gd name="T40" fmla="*/ 0 w 138"/>
                  <a:gd name="T41" fmla="*/ 44 h 56"/>
                  <a:gd name="T42" fmla="*/ 2 w 138"/>
                  <a:gd name="T43" fmla="*/ 40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2" y="46"/>
                    </a:lnTo>
                    <a:lnTo>
                      <a:pt x="80" y="50"/>
                    </a:lnTo>
                    <a:lnTo>
                      <a:pt x="60" y="54"/>
                    </a:lnTo>
                    <a:lnTo>
                      <a:pt x="30" y="56"/>
                    </a:lnTo>
                    <a:lnTo>
                      <a:pt x="30" y="56"/>
                    </a:lnTo>
                    <a:lnTo>
                      <a:pt x="18" y="56"/>
                    </a:lnTo>
                    <a:lnTo>
                      <a:pt x="10" y="54"/>
                    </a:lnTo>
                    <a:lnTo>
                      <a:pt x="6" y="50"/>
                    </a:lnTo>
                    <a:lnTo>
                      <a:pt x="2" y="48"/>
                    </a:lnTo>
                    <a:lnTo>
                      <a:pt x="0" y="44"/>
                    </a:lnTo>
                    <a:lnTo>
                      <a:pt x="2" y="40"/>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5">
                <a:extLst>
                  <a:ext uri="{FF2B5EF4-FFF2-40B4-BE49-F238E27FC236}">
                    <a16:creationId xmlns:a16="http://schemas.microsoft.com/office/drawing/2014/main" id="{FA3121FC-5CDC-4F22-954E-73ED89204E70}"/>
                  </a:ext>
                </a:extLst>
              </p:cNvPr>
              <p:cNvSpPr>
                <a:spLocks/>
              </p:cNvSpPr>
              <p:nvPr/>
            </p:nvSpPr>
            <p:spPr bwMode="auto">
              <a:xfrm>
                <a:off x="3586" y="2237"/>
                <a:ext cx="136" cy="56"/>
              </a:xfrm>
              <a:custGeom>
                <a:avLst/>
                <a:gdLst>
                  <a:gd name="T0" fmla="*/ 130 w 136"/>
                  <a:gd name="T1" fmla="*/ 36 h 56"/>
                  <a:gd name="T2" fmla="*/ 130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6 w 136"/>
                  <a:gd name="T39" fmla="*/ 48 h 56"/>
                  <a:gd name="T40" fmla="*/ 136 w 136"/>
                  <a:gd name="T41" fmla="*/ 44 h 56"/>
                  <a:gd name="T42" fmla="*/ 136 w 136"/>
                  <a:gd name="T43" fmla="*/ 40 h 56"/>
                  <a:gd name="T44" fmla="*/ 134 w 136"/>
                  <a:gd name="T45" fmla="*/ 38 h 56"/>
                  <a:gd name="T46" fmla="*/ 130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30" y="36"/>
                    </a:moveTo>
                    <a:lnTo>
                      <a:pt x="130"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6" y="48"/>
                    </a:lnTo>
                    <a:lnTo>
                      <a:pt x="136" y="44"/>
                    </a:lnTo>
                    <a:lnTo>
                      <a:pt x="136" y="40"/>
                    </a:lnTo>
                    <a:lnTo>
                      <a:pt x="134" y="38"/>
                    </a:lnTo>
                    <a:lnTo>
                      <a:pt x="13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6">
                <a:extLst>
                  <a:ext uri="{FF2B5EF4-FFF2-40B4-BE49-F238E27FC236}">
                    <a16:creationId xmlns:a16="http://schemas.microsoft.com/office/drawing/2014/main" id="{A2C8688C-9780-49AF-8172-CF7F8BB9DC3B}"/>
                  </a:ext>
                </a:extLst>
              </p:cNvPr>
              <p:cNvSpPr>
                <a:spLocks/>
              </p:cNvSpPr>
              <p:nvPr/>
            </p:nvSpPr>
            <p:spPr bwMode="auto">
              <a:xfrm>
                <a:off x="3290" y="1917"/>
                <a:ext cx="440" cy="336"/>
              </a:xfrm>
              <a:custGeom>
                <a:avLst/>
                <a:gdLst>
                  <a:gd name="T0" fmla="*/ 50 w 440"/>
                  <a:gd name="T1" fmla="*/ 0 h 336"/>
                  <a:gd name="T2" fmla="*/ 50 w 440"/>
                  <a:gd name="T3" fmla="*/ 0 h 336"/>
                  <a:gd name="T4" fmla="*/ 28 w 440"/>
                  <a:gd name="T5" fmla="*/ 130 h 336"/>
                  <a:gd name="T6" fmla="*/ 12 w 440"/>
                  <a:gd name="T7" fmla="*/ 236 h 336"/>
                  <a:gd name="T8" fmla="*/ 0 w 440"/>
                  <a:gd name="T9" fmla="*/ 336 h 336"/>
                  <a:gd name="T10" fmla="*/ 178 w 440"/>
                  <a:gd name="T11" fmla="*/ 336 h 336"/>
                  <a:gd name="T12" fmla="*/ 182 w 440"/>
                  <a:gd name="T13" fmla="*/ 84 h 336"/>
                  <a:gd name="T14" fmla="*/ 182 w 440"/>
                  <a:gd name="T15" fmla="*/ 84 h 336"/>
                  <a:gd name="T16" fmla="*/ 184 w 440"/>
                  <a:gd name="T17" fmla="*/ 74 h 336"/>
                  <a:gd name="T18" fmla="*/ 186 w 440"/>
                  <a:gd name="T19" fmla="*/ 66 h 336"/>
                  <a:gd name="T20" fmla="*/ 190 w 440"/>
                  <a:gd name="T21" fmla="*/ 58 h 336"/>
                  <a:gd name="T22" fmla="*/ 194 w 440"/>
                  <a:gd name="T23" fmla="*/ 50 h 336"/>
                  <a:gd name="T24" fmla="*/ 198 w 440"/>
                  <a:gd name="T25" fmla="*/ 44 h 336"/>
                  <a:gd name="T26" fmla="*/ 206 w 440"/>
                  <a:gd name="T27" fmla="*/ 40 h 336"/>
                  <a:gd name="T28" fmla="*/ 212 w 440"/>
                  <a:gd name="T29" fmla="*/ 38 h 336"/>
                  <a:gd name="T30" fmla="*/ 220 w 440"/>
                  <a:gd name="T31" fmla="*/ 36 h 336"/>
                  <a:gd name="T32" fmla="*/ 220 w 440"/>
                  <a:gd name="T33" fmla="*/ 36 h 336"/>
                  <a:gd name="T34" fmla="*/ 228 w 440"/>
                  <a:gd name="T35" fmla="*/ 38 h 336"/>
                  <a:gd name="T36" fmla="*/ 234 w 440"/>
                  <a:gd name="T37" fmla="*/ 40 h 336"/>
                  <a:gd name="T38" fmla="*/ 240 w 440"/>
                  <a:gd name="T39" fmla="*/ 44 h 336"/>
                  <a:gd name="T40" fmla="*/ 246 w 440"/>
                  <a:gd name="T41" fmla="*/ 50 h 336"/>
                  <a:gd name="T42" fmla="*/ 250 w 440"/>
                  <a:gd name="T43" fmla="*/ 58 h 336"/>
                  <a:gd name="T44" fmla="*/ 254 w 440"/>
                  <a:gd name="T45" fmla="*/ 66 h 336"/>
                  <a:gd name="T46" fmla="*/ 256 w 440"/>
                  <a:gd name="T47" fmla="*/ 74 h 336"/>
                  <a:gd name="T48" fmla="*/ 256 w 440"/>
                  <a:gd name="T49" fmla="*/ 84 h 336"/>
                  <a:gd name="T50" fmla="*/ 262 w 440"/>
                  <a:gd name="T51" fmla="*/ 336 h 336"/>
                  <a:gd name="T52" fmla="*/ 440 w 440"/>
                  <a:gd name="T53" fmla="*/ 336 h 336"/>
                  <a:gd name="T54" fmla="*/ 440 w 440"/>
                  <a:gd name="T55" fmla="*/ 336 h 336"/>
                  <a:gd name="T56" fmla="*/ 426 w 440"/>
                  <a:gd name="T57" fmla="*/ 236 h 336"/>
                  <a:gd name="T58" fmla="*/ 410 w 440"/>
                  <a:gd name="T59" fmla="*/ 130 h 336"/>
                  <a:gd name="T60" fmla="*/ 390 w 440"/>
                  <a:gd name="T61" fmla="*/ 0 h 336"/>
                  <a:gd name="T62" fmla="*/ 390 w 440"/>
                  <a:gd name="T63" fmla="*/ 0 h 336"/>
                  <a:gd name="T64" fmla="*/ 352 w 440"/>
                  <a:gd name="T65" fmla="*/ 10 h 336"/>
                  <a:gd name="T66" fmla="*/ 312 w 440"/>
                  <a:gd name="T67" fmla="*/ 16 h 336"/>
                  <a:gd name="T68" fmla="*/ 268 w 440"/>
                  <a:gd name="T69" fmla="*/ 22 h 336"/>
                  <a:gd name="T70" fmla="*/ 220 w 440"/>
                  <a:gd name="T71" fmla="*/ 22 h 336"/>
                  <a:gd name="T72" fmla="*/ 220 w 440"/>
                  <a:gd name="T73" fmla="*/ 22 h 336"/>
                  <a:gd name="T74" fmla="*/ 174 w 440"/>
                  <a:gd name="T75" fmla="*/ 22 h 336"/>
                  <a:gd name="T76" fmla="*/ 128 w 440"/>
                  <a:gd name="T77" fmla="*/ 16 h 336"/>
                  <a:gd name="T78" fmla="*/ 88 w 440"/>
                  <a:gd name="T79" fmla="*/ 10 h 336"/>
                  <a:gd name="T80" fmla="*/ 50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0" y="0"/>
                    </a:moveTo>
                    <a:lnTo>
                      <a:pt x="50" y="0"/>
                    </a:lnTo>
                    <a:lnTo>
                      <a:pt x="28" y="130"/>
                    </a:lnTo>
                    <a:lnTo>
                      <a:pt x="12" y="236"/>
                    </a:lnTo>
                    <a:lnTo>
                      <a:pt x="0" y="336"/>
                    </a:lnTo>
                    <a:lnTo>
                      <a:pt x="178" y="336"/>
                    </a:lnTo>
                    <a:lnTo>
                      <a:pt x="182" y="84"/>
                    </a:lnTo>
                    <a:lnTo>
                      <a:pt x="182" y="84"/>
                    </a:lnTo>
                    <a:lnTo>
                      <a:pt x="184" y="74"/>
                    </a:lnTo>
                    <a:lnTo>
                      <a:pt x="186" y="66"/>
                    </a:lnTo>
                    <a:lnTo>
                      <a:pt x="190" y="58"/>
                    </a:lnTo>
                    <a:lnTo>
                      <a:pt x="194" y="50"/>
                    </a:lnTo>
                    <a:lnTo>
                      <a:pt x="198" y="44"/>
                    </a:lnTo>
                    <a:lnTo>
                      <a:pt x="206" y="40"/>
                    </a:lnTo>
                    <a:lnTo>
                      <a:pt x="212" y="38"/>
                    </a:lnTo>
                    <a:lnTo>
                      <a:pt x="220" y="36"/>
                    </a:lnTo>
                    <a:lnTo>
                      <a:pt x="220" y="36"/>
                    </a:lnTo>
                    <a:lnTo>
                      <a:pt x="228" y="38"/>
                    </a:lnTo>
                    <a:lnTo>
                      <a:pt x="234" y="40"/>
                    </a:lnTo>
                    <a:lnTo>
                      <a:pt x="240" y="44"/>
                    </a:lnTo>
                    <a:lnTo>
                      <a:pt x="246" y="50"/>
                    </a:lnTo>
                    <a:lnTo>
                      <a:pt x="250" y="58"/>
                    </a:lnTo>
                    <a:lnTo>
                      <a:pt x="254" y="66"/>
                    </a:lnTo>
                    <a:lnTo>
                      <a:pt x="256" y="74"/>
                    </a:lnTo>
                    <a:lnTo>
                      <a:pt x="256" y="84"/>
                    </a:lnTo>
                    <a:lnTo>
                      <a:pt x="262" y="336"/>
                    </a:lnTo>
                    <a:lnTo>
                      <a:pt x="440" y="336"/>
                    </a:lnTo>
                    <a:lnTo>
                      <a:pt x="440" y="336"/>
                    </a:lnTo>
                    <a:lnTo>
                      <a:pt x="426" y="236"/>
                    </a:lnTo>
                    <a:lnTo>
                      <a:pt x="410" y="130"/>
                    </a:lnTo>
                    <a:lnTo>
                      <a:pt x="390" y="0"/>
                    </a:lnTo>
                    <a:lnTo>
                      <a:pt x="390" y="0"/>
                    </a:lnTo>
                    <a:lnTo>
                      <a:pt x="352" y="10"/>
                    </a:lnTo>
                    <a:lnTo>
                      <a:pt x="312" y="16"/>
                    </a:lnTo>
                    <a:lnTo>
                      <a:pt x="268" y="22"/>
                    </a:lnTo>
                    <a:lnTo>
                      <a:pt x="220" y="22"/>
                    </a:lnTo>
                    <a:lnTo>
                      <a:pt x="220" y="22"/>
                    </a:lnTo>
                    <a:lnTo>
                      <a:pt x="174" y="22"/>
                    </a:lnTo>
                    <a:lnTo>
                      <a:pt x="128" y="16"/>
                    </a:lnTo>
                    <a:lnTo>
                      <a:pt x="88" y="10"/>
                    </a:lnTo>
                    <a:lnTo>
                      <a:pt x="50" y="0"/>
                    </a:lnTo>
                    <a:close/>
                  </a:path>
                </a:pathLst>
              </a:custGeom>
              <a:solidFill>
                <a:srgbClr val="2A11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7">
                <a:extLst>
                  <a:ext uri="{FF2B5EF4-FFF2-40B4-BE49-F238E27FC236}">
                    <a16:creationId xmlns:a16="http://schemas.microsoft.com/office/drawing/2014/main" id="{7269DF90-8B9C-43DD-A166-F465DC0F41FE}"/>
                  </a:ext>
                </a:extLst>
              </p:cNvPr>
              <p:cNvSpPr>
                <a:spLocks/>
              </p:cNvSpPr>
              <p:nvPr/>
            </p:nvSpPr>
            <p:spPr bwMode="auto">
              <a:xfrm>
                <a:off x="3290" y="1917"/>
                <a:ext cx="440" cy="336"/>
              </a:xfrm>
              <a:custGeom>
                <a:avLst/>
                <a:gdLst>
                  <a:gd name="T0" fmla="*/ 50 w 440"/>
                  <a:gd name="T1" fmla="*/ 0 h 336"/>
                  <a:gd name="T2" fmla="*/ 50 w 440"/>
                  <a:gd name="T3" fmla="*/ 0 h 336"/>
                  <a:gd name="T4" fmla="*/ 28 w 440"/>
                  <a:gd name="T5" fmla="*/ 130 h 336"/>
                  <a:gd name="T6" fmla="*/ 12 w 440"/>
                  <a:gd name="T7" fmla="*/ 236 h 336"/>
                  <a:gd name="T8" fmla="*/ 0 w 440"/>
                  <a:gd name="T9" fmla="*/ 336 h 336"/>
                  <a:gd name="T10" fmla="*/ 178 w 440"/>
                  <a:gd name="T11" fmla="*/ 336 h 336"/>
                  <a:gd name="T12" fmla="*/ 182 w 440"/>
                  <a:gd name="T13" fmla="*/ 84 h 336"/>
                  <a:gd name="T14" fmla="*/ 182 w 440"/>
                  <a:gd name="T15" fmla="*/ 84 h 336"/>
                  <a:gd name="T16" fmla="*/ 184 w 440"/>
                  <a:gd name="T17" fmla="*/ 74 h 336"/>
                  <a:gd name="T18" fmla="*/ 186 w 440"/>
                  <a:gd name="T19" fmla="*/ 66 h 336"/>
                  <a:gd name="T20" fmla="*/ 190 w 440"/>
                  <a:gd name="T21" fmla="*/ 58 h 336"/>
                  <a:gd name="T22" fmla="*/ 194 w 440"/>
                  <a:gd name="T23" fmla="*/ 50 h 336"/>
                  <a:gd name="T24" fmla="*/ 198 w 440"/>
                  <a:gd name="T25" fmla="*/ 44 h 336"/>
                  <a:gd name="T26" fmla="*/ 206 w 440"/>
                  <a:gd name="T27" fmla="*/ 40 h 336"/>
                  <a:gd name="T28" fmla="*/ 212 w 440"/>
                  <a:gd name="T29" fmla="*/ 38 h 336"/>
                  <a:gd name="T30" fmla="*/ 220 w 440"/>
                  <a:gd name="T31" fmla="*/ 36 h 336"/>
                  <a:gd name="T32" fmla="*/ 220 w 440"/>
                  <a:gd name="T33" fmla="*/ 36 h 336"/>
                  <a:gd name="T34" fmla="*/ 228 w 440"/>
                  <a:gd name="T35" fmla="*/ 38 h 336"/>
                  <a:gd name="T36" fmla="*/ 234 w 440"/>
                  <a:gd name="T37" fmla="*/ 40 h 336"/>
                  <a:gd name="T38" fmla="*/ 240 w 440"/>
                  <a:gd name="T39" fmla="*/ 44 h 336"/>
                  <a:gd name="T40" fmla="*/ 246 w 440"/>
                  <a:gd name="T41" fmla="*/ 50 h 336"/>
                  <a:gd name="T42" fmla="*/ 250 w 440"/>
                  <a:gd name="T43" fmla="*/ 58 h 336"/>
                  <a:gd name="T44" fmla="*/ 254 w 440"/>
                  <a:gd name="T45" fmla="*/ 66 h 336"/>
                  <a:gd name="T46" fmla="*/ 256 w 440"/>
                  <a:gd name="T47" fmla="*/ 74 h 336"/>
                  <a:gd name="T48" fmla="*/ 256 w 440"/>
                  <a:gd name="T49" fmla="*/ 84 h 336"/>
                  <a:gd name="T50" fmla="*/ 262 w 440"/>
                  <a:gd name="T51" fmla="*/ 336 h 336"/>
                  <a:gd name="T52" fmla="*/ 440 w 440"/>
                  <a:gd name="T53" fmla="*/ 336 h 336"/>
                  <a:gd name="T54" fmla="*/ 440 w 440"/>
                  <a:gd name="T55" fmla="*/ 336 h 336"/>
                  <a:gd name="T56" fmla="*/ 426 w 440"/>
                  <a:gd name="T57" fmla="*/ 236 h 336"/>
                  <a:gd name="T58" fmla="*/ 410 w 440"/>
                  <a:gd name="T59" fmla="*/ 130 h 336"/>
                  <a:gd name="T60" fmla="*/ 390 w 440"/>
                  <a:gd name="T61" fmla="*/ 0 h 336"/>
                  <a:gd name="T62" fmla="*/ 390 w 440"/>
                  <a:gd name="T63" fmla="*/ 0 h 336"/>
                  <a:gd name="T64" fmla="*/ 352 w 440"/>
                  <a:gd name="T65" fmla="*/ 10 h 336"/>
                  <a:gd name="T66" fmla="*/ 312 w 440"/>
                  <a:gd name="T67" fmla="*/ 16 h 336"/>
                  <a:gd name="T68" fmla="*/ 268 w 440"/>
                  <a:gd name="T69" fmla="*/ 22 h 336"/>
                  <a:gd name="T70" fmla="*/ 220 w 440"/>
                  <a:gd name="T71" fmla="*/ 22 h 336"/>
                  <a:gd name="T72" fmla="*/ 220 w 440"/>
                  <a:gd name="T73" fmla="*/ 22 h 336"/>
                  <a:gd name="T74" fmla="*/ 174 w 440"/>
                  <a:gd name="T75" fmla="*/ 22 h 336"/>
                  <a:gd name="T76" fmla="*/ 128 w 440"/>
                  <a:gd name="T77" fmla="*/ 16 h 336"/>
                  <a:gd name="T78" fmla="*/ 88 w 440"/>
                  <a:gd name="T79" fmla="*/ 10 h 336"/>
                  <a:gd name="T80" fmla="*/ 50 w 440"/>
                  <a:gd name="T81"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336">
                    <a:moveTo>
                      <a:pt x="50" y="0"/>
                    </a:moveTo>
                    <a:lnTo>
                      <a:pt x="50" y="0"/>
                    </a:lnTo>
                    <a:lnTo>
                      <a:pt x="28" y="130"/>
                    </a:lnTo>
                    <a:lnTo>
                      <a:pt x="12" y="236"/>
                    </a:lnTo>
                    <a:lnTo>
                      <a:pt x="0" y="336"/>
                    </a:lnTo>
                    <a:lnTo>
                      <a:pt x="178" y="336"/>
                    </a:lnTo>
                    <a:lnTo>
                      <a:pt x="182" y="84"/>
                    </a:lnTo>
                    <a:lnTo>
                      <a:pt x="182" y="84"/>
                    </a:lnTo>
                    <a:lnTo>
                      <a:pt x="184" y="74"/>
                    </a:lnTo>
                    <a:lnTo>
                      <a:pt x="186" y="66"/>
                    </a:lnTo>
                    <a:lnTo>
                      <a:pt x="190" y="58"/>
                    </a:lnTo>
                    <a:lnTo>
                      <a:pt x="194" y="50"/>
                    </a:lnTo>
                    <a:lnTo>
                      <a:pt x="198" y="44"/>
                    </a:lnTo>
                    <a:lnTo>
                      <a:pt x="206" y="40"/>
                    </a:lnTo>
                    <a:lnTo>
                      <a:pt x="212" y="38"/>
                    </a:lnTo>
                    <a:lnTo>
                      <a:pt x="220" y="36"/>
                    </a:lnTo>
                    <a:lnTo>
                      <a:pt x="220" y="36"/>
                    </a:lnTo>
                    <a:lnTo>
                      <a:pt x="228" y="38"/>
                    </a:lnTo>
                    <a:lnTo>
                      <a:pt x="234" y="40"/>
                    </a:lnTo>
                    <a:lnTo>
                      <a:pt x="240" y="44"/>
                    </a:lnTo>
                    <a:lnTo>
                      <a:pt x="246" y="50"/>
                    </a:lnTo>
                    <a:lnTo>
                      <a:pt x="250" y="58"/>
                    </a:lnTo>
                    <a:lnTo>
                      <a:pt x="254" y="66"/>
                    </a:lnTo>
                    <a:lnTo>
                      <a:pt x="256" y="74"/>
                    </a:lnTo>
                    <a:lnTo>
                      <a:pt x="256" y="84"/>
                    </a:lnTo>
                    <a:lnTo>
                      <a:pt x="262" y="336"/>
                    </a:lnTo>
                    <a:lnTo>
                      <a:pt x="440" y="336"/>
                    </a:lnTo>
                    <a:lnTo>
                      <a:pt x="440" y="336"/>
                    </a:lnTo>
                    <a:lnTo>
                      <a:pt x="426" y="236"/>
                    </a:lnTo>
                    <a:lnTo>
                      <a:pt x="410" y="130"/>
                    </a:lnTo>
                    <a:lnTo>
                      <a:pt x="390" y="0"/>
                    </a:lnTo>
                    <a:lnTo>
                      <a:pt x="390" y="0"/>
                    </a:lnTo>
                    <a:lnTo>
                      <a:pt x="352" y="10"/>
                    </a:lnTo>
                    <a:lnTo>
                      <a:pt x="312" y="16"/>
                    </a:lnTo>
                    <a:lnTo>
                      <a:pt x="268" y="22"/>
                    </a:lnTo>
                    <a:lnTo>
                      <a:pt x="220" y="22"/>
                    </a:lnTo>
                    <a:lnTo>
                      <a:pt x="220" y="22"/>
                    </a:lnTo>
                    <a:lnTo>
                      <a:pt x="174" y="22"/>
                    </a:lnTo>
                    <a:lnTo>
                      <a:pt x="128" y="16"/>
                    </a:lnTo>
                    <a:lnTo>
                      <a:pt x="88" y="10"/>
                    </a:lnTo>
                    <a:lnTo>
                      <a:pt x="5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8">
                <a:extLst>
                  <a:ext uri="{FF2B5EF4-FFF2-40B4-BE49-F238E27FC236}">
                    <a16:creationId xmlns:a16="http://schemas.microsoft.com/office/drawing/2014/main" id="{4C907BD3-7C4C-4628-BF59-8A6C3020B3FA}"/>
                  </a:ext>
                </a:extLst>
              </p:cNvPr>
              <p:cNvSpPr>
                <a:spLocks/>
              </p:cNvSpPr>
              <p:nvPr/>
            </p:nvSpPr>
            <p:spPr bwMode="auto">
              <a:xfrm>
                <a:off x="3280" y="1187"/>
                <a:ext cx="448" cy="424"/>
              </a:xfrm>
              <a:custGeom>
                <a:avLst/>
                <a:gdLst>
                  <a:gd name="T0" fmla="*/ 110 w 448"/>
                  <a:gd name="T1" fmla="*/ 0 h 424"/>
                  <a:gd name="T2" fmla="*/ 110 w 448"/>
                  <a:gd name="T3" fmla="*/ 0 h 424"/>
                  <a:gd name="T4" fmla="*/ 92 w 448"/>
                  <a:gd name="T5" fmla="*/ 10 h 424"/>
                  <a:gd name="T6" fmla="*/ 78 w 448"/>
                  <a:gd name="T7" fmla="*/ 22 h 424"/>
                  <a:gd name="T8" fmla="*/ 64 w 448"/>
                  <a:gd name="T9" fmla="*/ 34 h 424"/>
                  <a:gd name="T10" fmla="*/ 52 w 448"/>
                  <a:gd name="T11" fmla="*/ 46 h 424"/>
                  <a:gd name="T12" fmla="*/ 42 w 448"/>
                  <a:gd name="T13" fmla="*/ 60 h 424"/>
                  <a:gd name="T14" fmla="*/ 32 w 448"/>
                  <a:gd name="T15" fmla="*/ 76 h 424"/>
                  <a:gd name="T16" fmla="*/ 24 w 448"/>
                  <a:gd name="T17" fmla="*/ 92 h 424"/>
                  <a:gd name="T18" fmla="*/ 18 w 448"/>
                  <a:gd name="T19" fmla="*/ 108 h 424"/>
                  <a:gd name="T20" fmla="*/ 8 w 448"/>
                  <a:gd name="T21" fmla="*/ 142 h 424"/>
                  <a:gd name="T22" fmla="*/ 2 w 448"/>
                  <a:gd name="T23" fmla="*/ 178 h 424"/>
                  <a:gd name="T24" fmla="*/ 0 w 448"/>
                  <a:gd name="T25" fmla="*/ 214 h 424"/>
                  <a:gd name="T26" fmla="*/ 0 w 448"/>
                  <a:gd name="T27" fmla="*/ 248 h 424"/>
                  <a:gd name="T28" fmla="*/ 2 w 448"/>
                  <a:gd name="T29" fmla="*/ 284 h 424"/>
                  <a:gd name="T30" fmla="*/ 6 w 448"/>
                  <a:gd name="T31" fmla="*/ 316 h 424"/>
                  <a:gd name="T32" fmla="*/ 12 w 448"/>
                  <a:gd name="T33" fmla="*/ 344 h 424"/>
                  <a:gd name="T34" fmla="*/ 18 w 448"/>
                  <a:gd name="T35" fmla="*/ 370 h 424"/>
                  <a:gd name="T36" fmla="*/ 28 w 448"/>
                  <a:gd name="T37" fmla="*/ 408 h 424"/>
                  <a:gd name="T38" fmla="*/ 32 w 448"/>
                  <a:gd name="T39" fmla="*/ 424 h 424"/>
                  <a:gd name="T40" fmla="*/ 438 w 448"/>
                  <a:gd name="T41" fmla="*/ 424 h 424"/>
                  <a:gd name="T42" fmla="*/ 438 w 448"/>
                  <a:gd name="T43" fmla="*/ 424 h 424"/>
                  <a:gd name="T44" fmla="*/ 444 w 448"/>
                  <a:gd name="T45" fmla="*/ 382 h 424"/>
                  <a:gd name="T46" fmla="*/ 448 w 448"/>
                  <a:gd name="T47" fmla="*/ 338 h 424"/>
                  <a:gd name="T48" fmla="*/ 448 w 448"/>
                  <a:gd name="T49" fmla="*/ 286 h 424"/>
                  <a:gd name="T50" fmla="*/ 448 w 448"/>
                  <a:gd name="T51" fmla="*/ 258 h 424"/>
                  <a:gd name="T52" fmla="*/ 446 w 448"/>
                  <a:gd name="T53" fmla="*/ 230 h 424"/>
                  <a:gd name="T54" fmla="*/ 442 w 448"/>
                  <a:gd name="T55" fmla="*/ 204 h 424"/>
                  <a:gd name="T56" fmla="*/ 436 w 448"/>
                  <a:gd name="T57" fmla="*/ 178 h 424"/>
                  <a:gd name="T58" fmla="*/ 428 w 448"/>
                  <a:gd name="T59" fmla="*/ 154 h 424"/>
                  <a:gd name="T60" fmla="*/ 418 w 448"/>
                  <a:gd name="T61" fmla="*/ 132 h 424"/>
                  <a:gd name="T62" fmla="*/ 406 w 448"/>
                  <a:gd name="T63" fmla="*/ 116 h 424"/>
                  <a:gd name="T64" fmla="*/ 398 w 448"/>
                  <a:gd name="T65" fmla="*/ 108 h 424"/>
                  <a:gd name="T66" fmla="*/ 390 w 448"/>
                  <a:gd name="T67" fmla="*/ 102 h 424"/>
                  <a:gd name="T68" fmla="*/ 390 w 448"/>
                  <a:gd name="T69" fmla="*/ 102 h 424"/>
                  <a:gd name="T70" fmla="*/ 372 w 448"/>
                  <a:gd name="T71" fmla="*/ 90 h 424"/>
                  <a:gd name="T72" fmla="*/ 352 w 448"/>
                  <a:gd name="T73" fmla="*/ 80 h 424"/>
                  <a:gd name="T74" fmla="*/ 308 w 448"/>
                  <a:gd name="T75" fmla="*/ 60 h 424"/>
                  <a:gd name="T76" fmla="*/ 262 w 448"/>
                  <a:gd name="T77" fmla="*/ 42 h 424"/>
                  <a:gd name="T78" fmla="*/ 216 w 448"/>
                  <a:gd name="T79" fmla="*/ 28 h 424"/>
                  <a:gd name="T80" fmla="*/ 140 w 448"/>
                  <a:gd name="T81" fmla="*/ 8 h 424"/>
                  <a:gd name="T82" fmla="*/ 110 w 448"/>
                  <a:gd name="T83" fmla="*/ 0 h 424"/>
                  <a:gd name="T84" fmla="*/ 110 w 448"/>
                  <a:gd name="T85"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8" h="424">
                    <a:moveTo>
                      <a:pt x="110" y="0"/>
                    </a:moveTo>
                    <a:lnTo>
                      <a:pt x="110" y="0"/>
                    </a:lnTo>
                    <a:lnTo>
                      <a:pt x="92" y="10"/>
                    </a:lnTo>
                    <a:lnTo>
                      <a:pt x="78" y="22"/>
                    </a:lnTo>
                    <a:lnTo>
                      <a:pt x="64" y="34"/>
                    </a:lnTo>
                    <a:lnTo>
                      <a:pt x="52" y="46"/>
                    </a:lnTo>
                    <a:lnTo>
                      <a:pt x="42" y="60"/>
                    </a:lnTo>
                    <a:lnTo>
                      <a:pt x="32" y="76"/>
                    </a:lnTo>
                    <a:lnTo>
                      <a:pt x="24" y="92"/>
                    </a:lnTo>
                    <a:lnTo>
                      <a:pt x="18" y="108"/>
                    </a:lnTo>
                    <a:lnTo>
                      <a:pt x="8" y="142"/>
                    </a:lnTo>
                    <a:lnTo>
                      <a:pt x="2" y="178"/>
                    </a:lnTo>
                    <a:lnTo>
                      <a:pt x="0" y="214"/>
                    </a:lnTo>
                    <a:lnTo>
                      <a:pt x="0" y="248"/>
                    </a:lnTo>
                    <a:lnTo>
                      <a:pt x="2" y="284"/>
                    </a:lnTo>
                    <a:lnTo>
                      <a:pt x="6" y="316"/>
                    </a:lnTo>
                    <a:lnTo>
                      <a:pt x="12" y="344"/>
                    </a:lnTo>
                    <a:lnTo>
                      <a:pt x="18" y="370"/>
                    </a:lnTo>
                    <a:lnTo>
                      <a:pt x="28" y="408"/>
                    </a:lnTo>
                    <a:lnTo>
                      <a:pt x="32" y="424"/>
                    </a:lnTo>
                    <a:lnTo>
                      <a:pt x="438" y="424"/>
                    </a:lnTo>
                    <a:lnTo>
                      <a:pt x="438" y="424"/>
                    </a:lnTo>
                    <a:lnTo>
                      <a:pt x="444" y="382"/>
                    </a:lnTo>
                    <a:lnTo>
                      <a:pt x="448" y="338"/>
                    </a:lnTo>
                    <a:lnTo>
                      <a:pt x="448" y="286"/>
                    </a:lnTo>
                    <a:lnTo>
                      <a:pt x="448" y="258"/>
                    </a:lnTo>
                    <a:lnTo>
                      <a:pt x="446" y="230"/>
                    </a:lnTo>
                    <a:lnTo>
                      <a:pt x="442" y="204"/>
                    </a:lnTo>
                    <a:lnTo>
                      <a:pt x="436" y="178"/>
                    </a:lnTo>
                    <a:lnTo>
                      <a:pt x="428" y="154"/>
                    </a:lnTo>
                    <a:lnTo>
                      <a:pt x="418" y="132"/>
                    </a:lnTo>
                    <a:lnTo>
                      <a:pt x="406" y="116"/>
                    </a:lnTo>
                    <a:lnTo>
                      <a:pt x="398" y="108"/>
                    </a:lnTo>
                    <a:lnTo>
                      <a:pt x="390" y="102"/>
                    </a:lnTo>
                    <a:lnTo>
                      <a:pt x="390" y="102"/>
                    </a:lnTo>
                    <a:lnTo>
                      <a:pt x="372" y="90"/>
                    </a:lnTo>
                    <a:lnTo>
                      <a:pt x="352" y="80"/>
                    </a:lnTo>
                    <a:lnTo>
                      <a:pt x="308" y="60"/>
                    </a:lnTo>
                    <a:lnTo>
                      <a:pt x="262" y="42"/>
                    </a:lnTo>
                    <a:lnTo>
                      <a:pt x="216" y="28"/>
                    </a:lnTo>
                    <a:lnTo>
                      <a:pt x="140" y="8"/>
                    </a:lnTo>
                    <a:lnTo>
                      <a:pt x="110" y="0"/>
                    </a:lnTo>
                    <a:lnTo>
                      <a:pt x="110"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9">
                <a:extLst>
                  <a:ext uri="{FF2B5EF4-FFF2-40B4-BE49-F238E27FC236}">
                    <a16:creationId xmlns:a16="http://schemas.microsoft.com/office/drawing/2014/main" id="{DFD1464B-5E46-424B-9F1E-48C2412A361E}"/>
                  </a:ext>
                </a:extLst>
              </p:cNvPr>
              <p:cNvSpPr>
                <a:spLocks noEditPoints="1"/>
              </p:cNvSpPr>
              <p:nvPr/>
            </p:nvSpPr>
            <p:spPr bwMode="auto">
              <a:xfrm>
                <a:off x="3034" y="1347"/>
                <a:ext cx="950" cy="652"/>
              </a:xfrm>
              <a:custGeom>
                <a:avLst/>
                <a:gdLst>
                  <a:gd name="T0" fmla="*/ 816 w 950"/>
                  <a:gd name="T1" fmla="*/ 4 h 652"/>
                  <a:gd name="T2" fmla="*/ 800 w 950"/>
                  <a:gd name="T3" fmla="*/ 108 h 652"/>
                  <a:gd name="T4" fmla="*/ 768 w 950"/>
                  <a:gd name="T5" fmla="*/ 182 h 652"/>
                  <a:gd name="T6" fmla="*/ 728 w 950"/>
                  <a:gd name="T7" fmla="*/ 228 h 652"/>
                  <a:gd name="T8" fmla="*/ 674 w 950"/>
                  <a:gd name="T9" fmla="*/ 262 h 652"/>
                  <a:gd name="T10" fmla="*/ 686 w 950"/>
                  <a:gd name="T11" fmla="*/ 296 h 652"/>
                  <a:gd name="T12" fmla="*/ 768 w 950"/>
                  <a:gd name="T13" fmla="*/ 264 h 652"/>
                  <a:gd name="T14" fmla="*/ 830 w 950"/>
                  <a:gd name="T15" fmla="*/ 224 h 652"/>
                  <a:gd name="T16" fmla="*/ 862 w 950"/>
                  <a:gd name="T17" fmla="*/ 196 h 652"/>
                  <a:gd name="T18" fmla="*/ 874 w 950"/>
                  <a:gd name="T19" fmla="*/ 194 h 652"/>
                  <a:gd name="T20" fmla="*/ 886 w 950"/>
                  <a:gd name="T21" fmla="*/ 176 h 652"/>
                  <a:gd name="T22" fmla="*/ 886 w 950"/>
                  <a:gd name="T23" fmla="*/ 170 h 652"/>
                  <a:gd name="T24" fmla="*/ 926 w 950"/>
                  <a:gd name="T25" fmla="*/ 104 h 652"/>
                  <a:gd name="T26" fmla="*/ 946 w 950"/>
                  <a:gd name="T27" fmla="*/ 40 h 652"/>
                  <a:gd name="T28" fmla="*/ 950 w 950"/>
                  <a:gd name="T29" fmla="*/ 4 h 652"/>
                  <a:gd name="T30" fmla="*/ 0 w 950"/>
                  <a:gd name="T31" fmla="*/ 0 h 652"/>
                  <a:gd name="T32" fmla="*/ 10 w 950"/>
                  <a:gd name="T33" fmla="*/ 56 h 652"/>
                  <a:gd name="T34" fmla="*/ 34 w 950"/>
                  <a:gd name="T35" fmla="*/ 122 h 652"/>
                  <a:gd name="T36" fmla="*/ 66 w 950"/>
                  <a:gd name="T37" fmla="*/ 166 h 652"/>
                  <a:gd name="T38" fmla="*/ 66 w 950"/>
                  <a:gd name="T39" fmla="*/ 180 h 652"/>
                  <a:gd name="T40" fmla="*/ 86 w 950"/>
                  <a:gd name="T41" fmla="*/ 192 h 652"/>
                  <a:gd name="T42" fmla="*/ 88 w 950"/>
                  <a:gd name="T43" fmla="*/ 192 h 652"/>
                  <a:gd name="T44" fmla="*/ 142 w 950"/>
                  <a:gd name="T45" fmla="*/ 234 h 652"/>
                  <a:gd name="T46" fmla="*/ 214 w 950"/>
                  <a:gd name="T47" fmla="*/ 272 h 652"/>
                  <a:gd name="T48" fmla="*/ 272 w 950"/>
                  <a:gd name="T49" fmla="*/ 294 h 652"/>
                  <a:gd name="T50" fmla="*/ 262 w 950"/>
                  <a:gd name="T51" fmla="*/ 252 h 652"/>
                  <a:gd name="T52" fmla="*/ 212 w 950"/>
                  <a:gd name="T53" fmla="*/ 214 h 652"/>
                  <a:gd name="T54" fmla="*/ 176 w 950"/>
                  <a:gd name="T55" fmla="*/ 162 h 652"/>
                  <a:gd name="T56" fmla="*/ 152 w 950"/>
                  <a:gd name="T57" fmla="*/ 106 h 652"/>
                  <a:gd name="T58" fmla="*/ 134 w 950"/>
                  <a:gd name="T59" fmla="*/ 0 h 652"/>
                  <a:gd name="T60" fmla="*/ 224 w 950"/>
                  <a:gd name="T61" fmla="*/ 604 h 652"/>
                  <a:gd name="T62" fmla="*/ 288 w 950"/>
                  <a:gd name="T63" fmla="*/ 628 h 652"/>
                  <a:gd name="T64" fmla="*/ 422 w 950"/>
                  <a:gd name="T65" fmla="*/ 650 h 652"/>
                  <a:gd name="T66" fmla="*/ 544 w 950"/>
                  <a:gd name="T67" fmla="*/ 650 h 652"/>
                  <a:gd name="T68" fmla="*/ 674 w 950"/>
                  <a:gd name="T69" fmla="*/ 628 h 652"/>
                  <a:gd name="T70" fmla="*/ 734 w 950"/>
                  <a:gd name="T71" fmla="*/ 604 h 652"/>
                  <a:gd name="T72" fmla="*/ 730 w 950"/>
                  <a:gd name="T73" fmla="*/ 522 h 652"/>
                  <a:gd name="T74" fmla="*/ 710 w 950"/>
                  <a:gd name="T75" fmla="*/ 390 h 652"/>
                  <a:gd name="T76" fmla="*/ 668 w 950"/>
                  <a:gd name="T77" fmla="*/ 244 h 652"/>
                  <a:gd name="T78" fmla="*/ 636 w 950"/>
                  <a:gd name="T79" fmla="*/ 180 h 652"/>
                  <a:gd name="T80" fmla="*/ 594 w 950"/>
                  <a:gd name="T81" fmla="*/ 126 h 652"/>
                  <a:gd name="T82" fmla="*/ 542 w 950"/>
                  <a:gd name="T83" fmla="*/ 92 h 652"/>
                  <a:gd name="T84" fmla="*/ 480 w 950"/>
                  <a:gd name="T85" fmla="*/ 78 h 652"/>
                  <a:gd name="T86" fmla="*/ 436 w 950"/>
                  <a:gd name="T87" fmla="*/ 84 h 652"/>
                  <a:gd name="T88" fmla="*/ 380 w 950"/>
                  <a:gd name="T89" fmla="*/ 112 h 652"/>
                  <a:gd name="T90" fmla="*/ 336 w 950"/>
                  <a:gd name="T91" fmla="*/ 160 h 652"/>
                  <a:gd name="T92" fmla="*/ 300 w 950"/>
                  <a:gd name="T93" fmla="*/ 222 h 652"/>
                  <a:gd name="T94" fmla="*/ 260 w 950"/>
                  <a:gd name="T95" fmla="*/ 342 h 652"/>
                  <a:gd name="T96" fmla="*/ 234 w 950"/>
                  <a:gd name="T97" fmla="*/ 482 h 652"/>
                  <a:gd name="T98" fmla="*/ 224 w 950"/>
                  <a:gd name="T99" fmla="*/ 604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50" h="652">
                    <a:moveTo>
                      <a:pt x="950" y="4"/>
                    </a:moveTo>
                    <a:lnTo>
                      <a:pt x="816" y="4"/>
                    </a:lnTo>
                    <a:lnTo>
                      <a:pt x="816" y="4"/>
                    </a:lnTo>
                    <a:lnTo>
                      <a:pt x="814" y="36"/>
                    </a:lnTo>
                    <a:lnTo>
                      <a:pt x="808" y="70"/>
                    </a:lnTo>
                    <a:lnTo>
                      <a:pt x="800" y="108"/>
                    </a:lnTo>
                    <a:lnTo>
                      <a:pt x="786" y="146"/>
                    </a:lnTo>
                    <a:lnTo>
                      <a:pt x="778" y="164"/>
                    </a:lnTo>
                    <a:lnTo>
                      <a:pt x="768" y="182"/>
                    </a:lnTo>
                    <a:lnTo>
                      <a:pt x="756" y="198"/>
                    </a:lnTo>
                    <a:lnTo>
                      <a:pt x="744" y="214"/>
                    </a:lnTo>
                    <a:lnTo>
                      <a:pt x="728" y="228"/>
                    </a:lnTo>
                    <a:lnTo>
                      <a:pt x="712" y="242"/>
                    </a:lnTo>
                    <a:lnTo>
                      <a:pt x="694" y="252"/>
                    </a:lnTo>
                    <a:lnTo>
                      <a:pt x="674" y="262"/>
                    </a:lnTo>
                    <a:lnTo>
                      <a:pt x="674" y="262"/>
                    </a:lnTo>
                    <a:lnTo>
                      <a:pt x="686" y="296"/>
                    </a:lnTo>
                    <a:lnTo>
                      <a:pt x="686" y="296"/>
                    </a:lnTo>
                    <a:lnTo>
                      <a:pt x="716" y="286"/>
                    </a:lnTo>
                    <a:lnTo>
                      <a:pt x="742" y="274"/>
                    </a:lnTo>
                    <a:lnTo>
                      <a:pt x="768" y="264"/>
                    </a:lnTo>
                    <a:lnTo>
                      <a:pt x="790" y="250"/>
                    </a:lnTo>
                    <a:lnTo>
                      <a:pt x="810" y="238"/>
                    </a:lnTo>
                    <a:lnTo>
                      <a:pt x="830" y="224"/>
                    </a:lnTo>
                    <a:lnTo>
                      <a:pt x="848" y="210"/>
                    </a:lnTo>
                    <a:lnTo>
                      <a:pt x="862" y="196"/>
                    </a:lnTo>
                    <a:lnTo>
                      <a:pt x="862" y="196"/>
                    </a:lnTo>
                    <a:lnTo>
                      <a:pt x="866" y="196"/>
                    </a:lnTo>
                    <a:lnTo>
                      <a:pt x="866" y="196"/>
                    </a:lnTo>
                    <a:lnTo>
                      <a:pt x="874" y="194"/>
                    </a:lnTo>
                    <a:lnTo>
                      <a:pt x="880" y="190"/>
                    </a:lnTo>
                    <a:lnTo>
                      <a:pt x="884" y="184"/>
                    </a:lnTo>
                    <a:lnTo>
                      <a:pt x="886" y="176"/>
                    </a:lnTo>
                    <a:lnTo>
                      <a:pt x="886" y="176"/>
                    </a:lnTo>
                    <a:lnTo>
                      <a:pt x="886" y="170"/>
                    </a:lnTo>
                    <a:lnTo>
                      <a:pt x="886" y="170"/>
                    </a:lnTo>
                    <a:lnTo>
                      <a:pt x="902" y="148"/>
                    </a:lnTo>
                    <a:lnTo>
                      <a:pt x="916" y="126"/>
                    </a:lnTo>
                    <a:lnTo>
                      <a:pt x="926" y="104"/>
                    </a:lnTo>
                    <a:lnTo>
                      <a:pt x="936" y="82"/>
                    </a:lnTo>
                    <a:lnTo>
                      <a:pt x="942" y="60"/>
                    </a:lnTo>
                    <a:lnTo>
                      <a:pt x="946" y="40"/>
                    </a:lnTo>
                    <a:lnTo>
                      <a:pt x="948" y="22"/>
                    </a:lnTo>
                    <a:lnTo>
                      <a:pt x="950" y="4"/>
                    </a:lnTo>
                    <a:lnTo>
                      <a:pt x="950" y="4"/>
                    </a:lnTo>
                    <a:close/>
                    <a:moveTo>
                      <a:pt x="134" y="0"/>
                    </a:moveTo>
                    <a:lnTo>
                      <a:pt x="0" y="0"/>
                    </a:lnTo>
                    <a:lnTo>
                      <a:pt x="0" y="0"/>
                    </a:lnTo>
                    <a:lnTo>
                      <a:pt x="2" y="16"/>
                    </a:lnTo>
                    <a:lnTo>
                      <a:pt x="6" y="36"/>
                    </a:lnTo>
                    <a:lnTo>
                      <a:pt x="10" y="56"/>
                    </a:lnTo>
                    <a:lnTo>
                      <a:pt x="16" y="78"/>
                    </a:lnTo>
                    <a:lnTo>
                      <a:pt x="24" y="98"/>
                    </a:lnTo>
                    <a:lnTo>
                      <a:pt x="34" y="122"/>
                    </a:lnTo>
                    <a:lnTo>
                      <a:pt x="48" y="144"/>
                    </a:lnTo>
                    <a:lnTo>
                      <a:pt x="66" y="166"/>
                    </a:lnTo>
                    <a:lnTo>
                      <a:pt x="66" y="166"/>
                    </a:lnTo>
                    <a:lnTo>
                      <a:pt x="64" y="172"/>
                    </a:lnTo>
                    <a:lnTo>
                      <a:pt x="64" y="172"/>
                    </a:lnTo>
                    <a:lnTo>
                      <a:pt x="66" y="180"/>
                    </a:lnTo>
                    <a:lnTo>
                      <a:pt x="70" y="186"/>
                    </a:lnTo>
                    <a:lnTo>
                      <a:pt x="78" y="190"/>
                    </a:lnTo>
                    <a:lnTo>
                      <a:pt x="86" y="192"/>
                    </a:lnTo>
                    <a:lnTo>
                      <a:pt x="86" y="192"/>
                    </a:lnTo>
                    <a:lnTo>
                      <a:pt x="88" y="192"/>
                    </a:lnTo>
                    <a:lnTo>
                      <a:pt x="88" y="192"/>
                    </a:lnTo>
                    <a:lnTo>
                      <a:pt x="104" y="206"/>
                    </a:lnTo>
                    <a:lnTo>
                      <a:pt x="122" y="220"/>
                    </a:lnTo>
                    <a:lnTo>
                      <a:pt x="142" y="234"/>
                    </a:lnTo>
                    <a:lnTo>
                      <a:pt x="164" y="248"/>
                    </a:lnTo>
                    <a:lnTo>
                      <a:pt x="188" y="260"/>
                    </a:lnTo>
                    <a:lnTo>
                      <a:pt x="214" y="272"/>
                    </a:lnTo>
                    <a:lnTo>
                      <a:pt x="242" y="284"/>
                    </a:lnTo>
                    <a:lnTo>
                      <a:pt x="272" y="294"/>
                    </a:lnTo>
                    <a:lnTo>
                      <a:pt x="272" y="294"/>
                    </a:lnTo>
                    <a:lnTo>
                      <a:pt x="284" y="260"/>
                    </a:lnTo>
                    <a:lnTo>
                      <a:pt x="284" y="260"/>
                    </a:lnTo>
                    <a:lnTo>
                      <a:pt x="262" y="252"/>
                    </a:lnTo>
                    <a:lnTo>
                      <a:pt x="244" y="240"/>
                    </a:lnTo>
                    <a:lnTo>
                      <a:pt x="226" y="228"/>
                    </a:lnTo>
                    <a:lnTo>
                      <a:pt x="212" y="214"/>
                    </a:lnTo>
                    <a:lnTo>
                      <a:pt x="198" y="198"/>
                    </a:lnTo>
                    <a:lnTo>
                      <a:pt x="186" y="180"/>
                    </a:lnTo>
                    <a:lnTo>
                      <a:pt x="176" y="162"/>
                    </a:lnTo>
                    <a:lnTo>
                      <a:pt x="166" y="144"/>
                    </a:lnTo>
                    <a:lnTo>
                      <a:pt x="160" y="126"/>
                    </a:lnTo>
                    <a:lnTo>
                      <a:pt x="152" y="106"/>
                    </a:lnTo>
                    <a:lnTo>
                      <a:pt x="144" y="68"/>
                    </a:lnTo>
                    <a:lnTo>
                      <a:pt x="138" y="32"/>
                    </a:lnTo>
                    <a:lnTo>
                      <a:pt x="134" y="0"/>
                    </a:lnTo>
                    <a:lnTo>
                      <a:pt x="134" y="0"/>
                    </a:lnTo>
                    <a:close/>
                    <a:moveTo>
                      <a:pt x="224" y="604"/>
                    </a:moveTo>
                    <a:lnTo>
                      <a:pt x="224" y="604"/>
                    </a:lnTo>
                    <a:lnTo>
                      <a:pt x="240" y="612"/>
                    </a:lnTo>
                    <a:lnTo>
                      <a:pt x="260" y="620"/>
                    </a:lnTo>
                    <a:lnTo>
                      <a:pt x="288" y="628"/>
                    </a:lnTo>
                    <a:lnTo>
                      <a:pt x="326" y="636"/>
                    </a:lnTo>
                    <a:lnTo>
                      <a:pt x="370" y="644"/>
                    </a:lnTo>
                    <a:lnTo>
                      <a:pt x="422" y="650"/>
                    </a:lnTo>
                    <a:lnTo>
                      <a:pt x="484" y="652"/>
                    </a:lnTo>
                    <a:lnTo>
                      <a:pt x="484" y="652"/>
                    </a:lnTo>
                    <a:lnTo>
                      <a:pt x="544" y="650"/>
                    </a:lnTo>
                    <a:lnTo>
                      <a:pt x="596" y="644"/>
                    </a:lnTo>
                    <a:lnTo>
                      <a:pt x="640" y="636"/>
                    </a:lnTo>
                    <a:lnTo>
                      <a:pt x="674" y="628"/>
                    </a:lnTo>
                    <a:lnTo>
                      <a:pt x="700" y="620"/>
                    </a:lnTo>
                    <a:lnTo>
                      <a:pt x="720" y="612"/>
                    </a:lnTo>
                    <a:lnTo>
                      <a:pt x="734" y="604"/>
                    </a:lnTo>
                    <a:lnTo>
                      <a:pt x="734" y="604"/>
                    </a:lnTo>
                    <a:lnTo>
                      <a:pt x="734" y="582"/>
                    </a:lnTo>
                    <a:lnTo>
                      <a:pt x="730" y="522"/>
                    </a:lnTo>
                    <a:lnTo>
                      <a:pt x="724" y="482"/>
                    </a:lnTo>
                    <a:lnTo>
                      <a:pt x="718" y="438"/>
                    </a:lnTo>
                    <a:lnTo>
                      <a:pt x="710" y="390"/>
                    </a:lnTo>
                    <a:lnTo>
                      <a:pt x="700" y="342"/>
                    </a:lnTo>
                    <a:lnTo>
                      <a:pt x="686" y="292"/>
                    </a:lnTo>
                    <a:lnTo>
                      <a:pt x="668" y="244"/>
                    </a:lnTo>
                    <a:lnTo>
                      <a:pt x="658" y="222"/>
                    </a:lnTo>
                    <a:lnTo>
                      <a:pt x="648" y="200"/>
                    </a:lnTo>
                    <a:lnTo>
                      <a:pt x="636" y="180"/>
                    </a:lnTo>
                    <a:lnTo>
                      <a:pt x="624" y="160"/>
                    </a:lnTo>
                    <a:lnTo>
                      <a:pt x="610" y="142"/>
                    </a:lnTo>
                    <a:lnTo>
                      <a:pt x="594" y="126"/>
                    </a:lnTo>
                    <a:lnTo>
                      <a:pt x="578" y="112"/>
                    </a:lnTo>
                    <a:lnTo>
                      <a:pt x="560" y="100"/>
                    </a:lnTo>
                    <a:lnTo>
                      <a:pt x="542" y="92"/>
                    </a:lnTo>
                    <a:lnTo>
                      <a:pt x="522" y="84"/>
                    </a:lnTo>
                    <a:lnTo>
                      <a:pt x="502" y="80"/>
                    </a:lnTo>
                    <a:lnTo>
                      <a:pt x="480" y="78"/>
                    </a:lnTo>
                    <a:lnTo>
                      <a:pt x="480" y="78"/>
                    </a:lnTo>
                    <a:lnTo>
                      <a:pt x="456" y="80"/>
                    </a:lnTo>
                    <a:lnTo>
                      <a:pt x="436" y="84"/>
                    </a:lnTo>
                    <a:lnTo>
                      <a:pt x="416" y="92"/>
                    </a:lnTo>
                    <a:lnTo>
                      <a:pt x="398" y="100"/>
                    </a:lnTo>
                    <a:lnTo>
                      <a:pt x="380" y="112"/>
                    </a:lnTo>
                    <a:lnTo>
                      <a:pt x="364" y="126"/>
                    </a:lnTo>
                    <a:lnTo>
                      <a:pt x="350" y="142"/>
                    </a:lnTo>
                    <a:lnTo>
                      <a:pt x="336" y="160"/>
                    </a:lnTo>
                    <a:lnTo>
                      <a:pt x="322" y="180"/>
                    </a:lnTo>
                    <a:lnTo>
                      <a:pt x="310" y="200"/>
                    </a:lnTo>
                    <a:lnTo>
                      <a:pt x="300" y="222"/>
                    </a:lnTo>
                    <a:lnTo>
                      <a:pt x="290" y="244"/>
                    </a:lnTo>
                    <a:lnTo>
                      <a:pt x="272" y="292"/>
                    </a:lnTo>
                    <a:lnTo>
                      <a:pt x="260" y="342"/>
                    </a:lnTo>
                    <a:lnTo>
                      <a:pt x="248" y="390"/>
                    </a:lnTo>
                    <a:lnTo>
                      <a:pt x="240" y="438"/>
                    </a:lnTo>
                    <a:lnTo>
                      <a:pt x="234" y="482"/>
                    </a:lnTo>
                    <a:lnTo>
                      <a:pt x="230" y="522"/>
                    </a:lnTo>
                    <a:lnTo>
                      <a:pt x="224" y="582"/>
                    </a:lnTo>
                    <a:lnTo>
                      <a:pt x="224" y="604"/>
                    </a:lnTo>
                    <a:lnTo>
                      <a:pt x="224" y="604"/>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0">
                <a:extLst>
                  <a:ext uri="{FF2B5EF4-FFF2-40B4-BE49-F238E27FC236}">
                    <a16:creationId xmlns:a16="http://schemas.microsoft.com/office/drawing/2014/main" id="{725D6005-F9CF-4B76-A88C-923CED0A716F}"/>
                  </a:ext>
                </a:extLst>
              </p:cNvPr>
              <p:cNvSpPr>
                <a:spLocks noEditPoints="1"/>
              </p:cNvSpPr>
              <p:nvPr/>
            </p:nvSpPr>
            <p:spPr bwMode="auto">
              <a:xfrm>
                <a:off x="3048" y="1159"/>
                <a:ext cx="922" cy="422"/>
              </a:xfrm>
              <a:custGeom>
                <a:avLst/>
                <a:gdLst>
                  <a:gd name="T0" fmla="*/ 808 w 922"/>
                  <a:gd name="T1" fmla="*/ 166 h 422"/>
                  <a:gd name="T2" fmla="*/ 800 w 922"/>
                  <a:gd name="T3" fmla="*/ 138 h 422"/>
                  <a:gd name="T4" fmla="*/ 804 w 922"/>
                  <a:gd name="T5" fmla="*/ 122 h 422"/>
                  <a:gd name="T6" fmla="*/ 816 w 922"/>
                  <a:gd name="T7" fmla="*/ 108 h 422"/>
                  <a:gd name="T8" fmla="*/ 822 w 922"/>
                  <a:gd name="T9" fmla="*/ 100 h 422"/>
                  <a:gd name="T10" fmla="*/ 830 w 922"/>
                  <a:gd name="T11" fmla="*/ 88 h 422"/>
                  <a:gd name="T12" fmla="*/ 844 w 922"/>
                  <a:gd name="T13" fmla="*/ 88 h 422"/>
                  <a:gd name="T14" fmla="*/ 854 w 922"/>
                  <a:gd name="T15" fmla="*/ 88 h 422"/>
                  <a:gd name="T16" fmla="*/ 868 w 922"/>
                  <a:gd name="T17" fmla="*/ 88 h 422"/>
                  <a:gd name="T18" fmla="*/ 878 w 922"/>
                  <a:gd name="T19" fmla="*/ 88 h 422"/>
                  <a:gd name="T20" fmla="*/ 892 w 922"/>
                  <a:gd name="T21" fmla="*/ 88 h 422"/>
                  <a:gd name="T22" fmla="*/ 902 w 922"/>
                  <a:gd name="T23" fmla="*/ 88 h 422"/>
                  <a:gd name="T24" fmla="*/ 914 w 922"/>
                  <a:gd name="T25" fmla="*/ 88 h 422"/>
                  <a:gd name="T26" fmla="*/ 922 w 922"/>
                  <a:gd name="T27" fmla="*/ 100 h 422"/>
                  <a:gd name="T28" fmla="*/ 922 w 922"/>
                  <a:gd name="T29" fmla="*/ 172 h 422"/>
                  <a:gd name="T30" fmla="*/ 912 w 922"/>
                  <a:gd name="T31" fmla="*/ 186 h 422"/>
                  <a:gd name="T32" fmla="*/ 102 w 922"/>
                  <a:gd name="T33" fmla="*/ 182 h 422"/>
                  <a:gd name="T34" fmla="*/ 122 w 922"/>
                  <a:gd name="T35" fmla="*/ 142 h 422"/>
                  <a:gd name="T36" fmla="*/ 122 w 922"/>
                  <a:gd name="T37" fmla="*/ 124 h 422"/>
                  <a:gd name="T38" fmla="*/ 114 w 922"/>
                  <a:gd name="T39" fmla="*/ 108 h 422"/>
                  <a:gd name="T40" fmla="*/ 100 w 922"/>
                  <a:gd name="T41" fmla="*/ 96 h 422"/>
                  <a:gd name="T42" fmla="*/ 96 w 922"/>
                  <a:gd name="T43" fmla="*/ 86 h 422"/>
                  <a:gd name="T44" fmla="*/ 88 w 922"/>
                  <a:gd name="T45" fmla="*/ 82 h 422"/>
                  <a:gd name="T46" fmla="*/ 76 w 922"/>
                  <a:gd name="T47" fmla="*/ 90 h 422"/>
                  <a:gd name="T48" fmla="*/ 62 w 922"/>
                  <a:gd name="T49" fmla="*/ 82 h 422"/>
                  <a:gd name="T50" fmla="*/ 50 w 922"/>
                  <a:gd name="T51" fmla="*/ 90 h 422"/>
                  <a:gd name="T52" fmla="*/ 38 w 922"/>
                  <a:gd name="T53" fmla="*/ 82 h 422"/>
                  <a:gd name="T54" fmla="*/ 26 w 922"/>
                  <a:gd name="T55" fmla="*/ 90 h 422"/>
                  <a:gd name="T56" fmla="*/ 14 w 922"/>
                  <a:gd name="T57" fmla="*/ 82 h 422"/>
                  <a:gd name="T58" fmla="*/ 2 w 922"/>
                  <a:gd name="T59" fmla="*/ 90 h 422"/>
                  <a:gd name="T60" fmla="*/ 0 w 922"/>
                  <a:gd name="T61" fmla="*/ 158 h 422"/>
                  <a:gd name="T62" fmla="*/ 6 w 922"/>
                  <a:gd name="T63" fmla="*/ 178 h 422"/>
                  <a:gd name="T64" fmla="*/ 280 w 922"/>
                  <a:gd name="T65" fmla="*/ 146 h 422"/>
                  <a:gd name="T66" fmla="*/ 270 w 922"/>
                  <a:gd name="T67" fmla="*/ 148 h 422"/>
                  <a:gd name="T68" fmla="*/ 252 w 922"/>
                  <a:gd name="T69" fmla="*/ 170 h 422"/>
                  <a:gd name="T70" fmla="*/ 252 w 922"/>
                  <a:gd name="T71" fmla="*/ 180 h 422"/>
                  <a:gd name="T72" fmla="*/ 270 w 922"/>
                  <a:gd name="T73" fmla="*/ 202 h 422"/>
                  <a:gd name="T74" fmla="*/ 280 w 922"/>
                  <a:gd name="T75" fmla="*/ 204 h 422"/>
                  <a:gd name="T76" fmla="*/ 294 w 922"/>
                  <a:gd name="T77" fmla="*/ 202 h 422"/>
                  <a:gd name="T78" fmla="*/ 300 w 922"/>
                  <a:gd name="T79" fmla="*/ 154 h 422"/>
                  <a:gd name="T80" fmla="*/ 280 w 922"/>
                  <a:gd name="T81" fmla="*/ 146 h 422"/>
                  <a:gd name="T82" fmla="*/ 630 w 922"/>
                  <a:gd name="T83" fmla="*/ 204 h 422"/>
                  <a:gd name="T84" fmla="*/ 618 w 922"/>
                  <a:gd name="T85" fmla="*/ 202 h 422"/>
                  <a:gd name="T86" fmla="*/ 610 w 922"/>
                  <a:gd name="T87" fmla="*/ 154 h 422"/>
                  <a:gd name="T88" fmla="*/ 630 w 922"/>
                  <a:gd name="T89" fmla="*/ 146 h 422"/>
                  <a:gd name="T90" fmla="*/ 642 w 922"/>
                  <a:gd name="T91" fmla="*/ 148 h 422"/>
                  <a:gd name="T92" fmla="*/ 660 w 922"/>
                  <a:gd name="T93" fmla="*/ 170 h 422"/>
                  <a:gd name="T94" fmla="*/ 660 w 922"/>
                  <a:gd name="T95" fmla="*/ 180 h 422"/>
                  <a:gd name="T96" fmla="*/ 642 w 922"/>
                  <a:gd name="T97" fmla="*/ 202 h 422"/>
                  <a:gd name="T98" fmla="*/ 630 w 922"/>
                  <a:gd name="T99" fmla="*/ 204 h 422"/>
                  <a:gd name="T100" fmla="*/ 272 w 922"/>
                  <a:gd name="T101" fmla="*/ 372 h 422"/>
                  <a:gd name="T102" fmla="*/ 284 w 922"/>
                  <a:gd name="T103" fmla="*/ 242 h 422"/>
                  <a:gd name="T104" fmla="*/ 312 w 922"/>
                  <a:gd name="T105" fmla="*/ 138 h 422"/>
                  <a:gd name="T106" fmla="*/ 350 w 922"/>
                  <a:gd name="T107" fmla="*/ 64 h 422"/>
                  <a:gd name="T108" fmla="*/ 400 w 922"/>
                  <a:gd name="T109" fmla="*/ 16 h 422"/>
                  <a:gd name="T110" fmla="*/ 456 w 922"/>
                  <a:gd name="T111" fmla="*/ 0 h 422"/>
                  <a:gd name="T112" fmla="*/ 494 w 922"/>
                  <a:gd name="T113" fmla="*/ 8 h 422"/>
                  <a:gd name="T114" fmla="*/ 546 w 922"/>
                  <a:gd name="T115" fmla="*/ 44 h 422"/>
                  <a:gd name="T116" fmla="*/ 588 w 922"/>
                  <a:gd name="T117" fmla="*/ 110 h 422"/>
                  <a:gd name="T118" fmla="*/ 620 w 922"/>
                  <a:gd name="T119" fmla="*/ 204 h 422"/>
                  <a:gd name="T120" fmla="*/ 638 w 922"/>
                  <a:gd name="T121" fmla="*/ 326 h 422"/>
                  <a:gd name="T122" fmla="*/ 270 w 922"/>
                  <a:gd name="T123"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2" h="422">
                    <a:moveTo>
                      <a:pt x="822" y="186"/>
                    </a:moveTo>
                    <a:lnTo>
                      <a:pt x="822" y="186"/>
                    </a:lnTo>
                    <a:lnTo>
                      <a:pt x="808" y="166"/>
                    </a:lnTo>
                    <a:lnTo>
                      <a:pt x="802" y="154"/>
                    </a:lnTo>
                    <a:lnTo>
                      <a:pt x="800" y="146"/>
                    </a:lnTo>
                    <a:lnTo>
                      <a:pt x="800" y="138"/>
                    </a:lnTo>
                    <a:lnTo>
                      <a:pt x="800" y="138"/>
                    </a:lnTo>
                    <a:lnTo>
                      <a:pt x="802" y="128"/>
                    </a:lnTo>
                    <a:lnTo>
                      <a:pt x="804" y="122"/>
                    </a:lnTo>
                    <a:lnTo>
                      <a:pt x="806" y="116"/>
                    </a:lnTo>
                    <a:lnTo>
                      <a:pt x="810" y="112"/>
                    </a:lnTo>
                    <a:lnTo>
                      <a:pt x="816" y="108"/>
                    </a:lnTo>
                    <a:lnTo>
                      <a:pt x="822" y="106"/>
                    </a:lnTo>
                    <a:lnTo>
                      <a:pt x="822" y="100"/>
                    </a:lnTo>
                    <a:lnTo>
                      <a:pt x="822" y="100"/>
                    </a:lnTo>
                    <a:lnTo>
                      <a:pt x="824" y="96"/>
                    </a:lnTo>
                    <a:lnTo>
                      <a:pt x="826" y="90"/>
                    </a:lnTo>
                    <a:lnTo>
                      <a:pt x="830" y="88"/>
                    </a:lnTo>
                    <a:lnTo>
                      <a:pt x="836" y="86"/>
                    </a:lnTo>
                    <a:lnTo>
                      <a:pt x="836" y="86"/>
                    </a:lnTo>
                    <a:lnTo>
                      <a:pt x="844" y="88"/>
                    </a:lnTo>
                    <a:lnTo>
                      <a:pt x="848" y="94"/>
                    </a:lnTo>
                    <a:lnTo>
                      <a:pt x="848" y="94"/>
                    </a:lnTo>
                    <a:lnTo>
                      <a:pt x="854" y="88"/>
                    </a:lnTo>
                    <a:lnTo>
                      <a:pt x="860" y="86"/>
                    </a:lnTo>
                    <a:lnTo>
                      <a:pt x="860" y="86"/>
                    </a:lnTo>
                    <a:lnTo>
                      <a:pt x="868" y="88"/>
                    </a:lnTo>
                    <a:lnTo>
                      <a:pt x="872" y="94"/>
                    </a:lnTo>
                    <a:lnTo>
                      <a:pt x="872" y="94"/>
                    </a:lnTo>
                    <a:lnTo>
                      <a:pt x="878" y="88"/>
                    </a:lnTo>
                    <a:lnTo>
                      <a:pt x="884" y="86"/>
                    </a:lnTo>
                    <a:lnTo>
                      <a:pt x="884" y="86"/>
                    </a:lnTo>
                    <a:lnTo>
                      <a:pt x="892" y="88"/>
                    </a:lnTo>
                    <a:lnTo>
                      <a:pt x="896" y="94"/>
                    </a:lnTo>
                    <a:lnTo>
                      <a:pt x="896" y="94"/>
                    </a:lnTo>
                    <a:lnTo>
                      <a:pt x="902" y="88"/>
                    </a:lnTo>
                    <a:lnTo>
                      <a:pt x="908" y="86"/>
                    </a:lnTo>
                    <a:lnTo>
                      <a:pt x="908" y="86"/>
                    </a:lnTo>
                    <a:lnTo>
                      <a:pt x="914" y="88"/>
                    </a:lnTo>
                    <a:lnTo>
                      <a:pt x="918" y="90"/>
                    </a:lnTo>
                    <a:lnTo>
                      <a:pt x="922" y="96"/>
                    </a:lnTo>
                    <a:lnTo>
                      <a:pt x="922" y="100"/>
                    </a:lnTo>
                    <a:lnTo>
                      <a:pt x="922" y="162"/>
                    </a:lnTo>
                    <a:lnTo>
                      <a:pt x="922" y="162"/>
                    </a:lnTo>
                    <a:lnTo>
                      <a:pt x="922" y="172"/>
                    </a:lnTo>
                    <a:lnTo>
                      <a:pt x="920" y="178"/>
                    </a:lnTo>
                    <a:lnTo>
                      <a:pt x="916" y="182"/>
                    </a:lnTo>
                    <a:lnTo>
                      <a:pt x="912" y="186"/>
                    </a:lnTo>
                    <a:lnTo>
                      <a:pt x="822" y="186"/>
                    </a:lnTo>
                    <a:close/>
                    <a:moveTo>
                      <a:pt x="102" y="182"/>
                    </a:moveTo>
                    <a:lnTo>
                      <a:pt x="102" y="182"/>
                    </a:lnTo>
                    <a:lnTo>
                      <a:pt x="116" y="162"/>
                    </a:lnTo>
                    <a:lnTo>
                      <a:pt x="122" y="148"/>
                    </a:lnTo>
                    <a:lnTo>
                      <a:pt x="122" y="142"/>
                    </a:lnTo>
                    <a:lnTo>
                      <a:pt x="124" y="134"/>
                    </a:lnTo>
                    <a:lnTo>
                      <a:pt x="124" y="134"/>
                    </a:lnTo>
                    <a:lnTo>
                      <a:pt x="122" y="124"/>
                    </a:lnTo>
                    <a:lnTo>
                      <a:pt x="120" y="116"/>
                    </a:lnTo>
                    <a:lnTo>
                      <a:pt x="116" y="112"/>
                    </a:lnTo>
                    <a:lnTo>
                      <a:pt x="114" y="108"/>
                    </a:lnTo>
                    <a:lnTo>
                      <a:pt x="106" y="104"/>
                    </a:lnTo>
                    <a:lnTo>
                      <a:pt x="100" y="102"/>
                    </a:lnTo>
                    <a:lnTo>
                      <a:pt x="100" y="96"/>
                    </a:lnTo>
                    <a:lnTo>
                      <a:pt x="100" y="96"/>
                    </a:lnTo>
                    <a:lnTo>
                      <a:pt x="100" y="90"/>
                    </a:lnTo>
                    <a:lnTo>
                      <a:pt x="96" y="86"/>
                    </a:lnTo>
                    <a:lnTo>
                      <a:pt x="92" y="84"/>
                    </a:lnTo>
                    <a:lnTo>
                      <a:pt x="88" y="82"/>
                    </a:lnTo>
                    <a:lnTo>
                      <a:pt x="88" y="82"/>
                    </a:lnTo>
                    <a:lnTo>
                      <a:pt x="80" y="84"/>
                    </a:lnTo>
                    <a:lnTo>
                      <a:pt x="76" y="90"/>
                    </a:lnTo>
                    <a:lnTo>
                      <a:pt x="76" y="90"/>
                    </a:lnTo>
                    <a:lnTo>
                      <a:pt x="70" y="84"/>
                    </a:lnTo>
                    <a:lnTo>
                      <a:pt x="62" y="82"/>
                    </a:lnTo>
                    <a:lnTo>
                      <a:pt x="62" y="82"/>
                    </a:lnTo>
                    <a:lnTo>
                      <a:pt x="56" y="84"/>
                    </a:lnTo>
                    <a:lnTo>
                      <a:pt x="50" y="90"/>
                    </a:lnTo>
                    <a:lnTo>
                      <a:pt x="50" y="90"/>
                    </a:lnTo>
                    <a:lnTo>
                      <a:pt x="46" y="84"/>
                    </a:lnTo>
                    <a:lnTo>
                      <a:pt x="38" y="82"/>
                    </a:lnTo>
                    <a:lnTo>
                      <a:pt x="38" y="82"/>
                    </a:lnTo>
                    <a:lnTo>
                      <a:pt x="32" y="84"/>
                    </a:lnTo>
                    <a:lnTo>
                      <a:pt x="26" y="90"/>
                    </a:lnTo>
                    <a:lnTo>
                      <a:pt x="26" y="90"/>
                    </a:lnTo>
                    <a:lnTo>
                      <a:pt x="22" y="84"/>
                    </a:lnTo>
                    <a:lnTo>
                      <a:pt x="14" y="82"/>
                    </a:lnTo>
                    <a:lnTo>
                      <a:pt x="14" y="82"/>
                    </a:lnTo>
                    <a:lnTo>
                      <a:pt x="10" y="84"/>
                    </a:lnTo>
                    <a:lnTo>
                      <a:pt x="4" y="86"/>
                    </a:lnTo>
                    <a:lnTo>
                      <a:pt x="2" y="90"/>
                    </a:lnTo>
                    <a:lnTo>
                      <a:pt x="0" y="96"/>
                    </a:lnTo>
                    <a:lnTo>
                      <a:pt x="0" y="158"/>
                    </a:lnTo>
                    <a:lnTo>
                      <a:pt x="0" y="158"/>
                    </a:lnTo>
                    <a:lnTo>
                      <a:pt x="2" y="166"/>
                    </a:lnTo>
                    <a:lnTo>
                      <a:pt x="4" y="174"/>
                    </a:lnTo>
                    <a:lnTo>
                      <a:pt x="6" y="178"/>
                    </a:lnTo>
                    <a:lnTo>
                      <a:pt x="10" y="182"/>
                    </a:lnTo>
                    <a:lnTo>
                      <a:pt x="102" y="182"/>
                    </a:lnTo>
                    <a:close/>
                    <a:moveTo>
                      <a:pt x="280" y="146"/>
                    </a:moveTo>
                    <a:lnTo>
                      <a:pt x="280" y="146"/>
                    </a:lnTo>
                    <a:lnTo>
                      <a:pt x="274" y="146"/>
                    </a:lnTo>
                    <a:lnTo>
                      <a:pt x="270" y="148"/>
                    </a:lnTo>
                    <a:lnTo>
                      <a:pt x="260" y="154"/>
                    </a:lnTo>
                    <a:lnTo>
                      <a:pt x="254" y="164"/>
                    </a:lnTo>
                    <a:lnTo>
                      <a:pt x="252" y="170"/>
                    </a:lnTo>
                    <a:lnTo>
                      <a:pt x="252" y="176"/>
                    </a:lnTo>
                    <a:lnTo>
                      <a:pt x="252" y="176"/>
                    </a:lnTo>
                    <a:lnTo>
                      <a:pt x="252" y="180"/>
                    </a:lnTo>
                    <a:lnTo>
                      <a:pt x="254" y="186"/>
                    </a:lnTo>
                    <a:lnTo>
                      <a:pt x="260" y="196"/>
                    </a:lnTo>
                    <a:lnTo>
                      <a:pt x="270" y="202"/>
                    </a:lnTo>
                    <a:lnTo>
                      <a:pt x="274" y="204"/>
                    </a:lnTo>
                    <a:lnTo>
                      <a:pt x="280" y="204"/>
                    </a:lnTo>
                    <a:lnTo>
                      <a:pt x="280" y="204"/>
                    </a:lnTo>
                    <a:lnTo>
                      <a:pt x="288" y="204"/>
                    </a:lnTo>
                    <a:lnTo>
                      <a:pt x="294" y="202"/>
                    </a:lnTo>
                    <a:lnTo>
                      <a:pt x="294" y="202"/>
                    </a:lnTo>
                    <a:lnTo>
                      <a:pt x="306" y="158"/>
                    </a:lnTo>
                    <a:lnTo>
                      <a:pt x="306" y="158"/>
                    </a:lnTo>
                    <a:lnTo>
                      <a:pt x="300" y="154"/>
                    </a:lnTo>
                    <a:lnTo>
                      <a:pt x="294" y="150"/>
                    </a:lnTo>
                    <a:lnTo>
                      <a:pt x="288" y="146"/>
                    </a:lnTo>
                    <a:lnTo>
                      <a:pt x="280" y="146"/>
                    </a:lnTo>
                    <a:lnTo>
                      <a:pt x="280" y="146"/>
                    </a:lnTo>
                    <a:close/>
                    <a:moveTo>
                      <a:pt x="630" y="204"/>
                    </a:moveTo>
                    <a:lnTo>
                      <a:pt x="630" y="204"/>
                    </a:lnTo>
                    <a:lnTo>
                      <a:pt x="624" y="204"/>
                    </a:lnTo>
                    <a:lnTo>
                      <a:pt x="618" y="202"/>
                    </a:lnTo>
                    <a:lnTo>
                      <a:pt x="618" y="202"/>
                    </a:lnTo>
                    <a:lnTo>
                      <a:pt x="606" y="158"/>
                    </a:lnTo>
                    <a:lnTo>
                      <a:pt x="606" y="158"/>
                    </a:lnTo>
                    <a:lnTo>
                      <a:pt x="610" y="154"/>
                    </a:lnTo>
                    <a:lnTo>
                      <a:pt x="616" y="150"/>
                    </a:lnTo>
                    <a:lnTo>
                      <a:pt x="624" y="146"/>
                    </a:lnTo>
                    <a:lnTo>
                      <a:pt x="630" y="146"/>
                    </a:lnTo>
                    <a:lnTo>
                      <a:pt x="630" y="146"/>
                    </a:lnTo>
                    <a:lnTo>
                      <a:pt x="636" y="146"/>
                    </a:lnTo>
                    <a:lnTo>
                      <a:pt x="642" y="148"/>
                    </a:lnTo>
                    <a:lnTo>
                      <a:pt x="652" y="154"/>
                    </a:lnTo>
                    <a:lnTo>
                      <a:pt x="658" y="164"/>
                    </a:lnTo>
                    <a:lnTo>
                      <a:pt x="660" y="170"/>
                    </a:lnTo>
                    <a:lnTo>
                      <a:pt x="660" y="176"/>
                    </a:lnTo>
                    <a:lnTo>
                      <a:pt x="660" y="176"/>
                    </a:lnTo>
                    <a:lnTo>
                      <a:pt x="660" y="180"/>
                    </a:lnTo>
                    <a:lnTo>
                      <a:pt x="658" y="186"/>
                    </a:lnTo>
                    <a:lnTo>
                      <a:pt x="652" y="196"/>
                    </a:lnTo>
                    <a:lnTo>
                      <a:pt x="642" y="202"/>
                    </a:lnTo>
                    <a:lnTo>
                      <a:pt x="636" y="204"/>
                    </a:lnTo>
                    <a:lnTo>
                      <a:pt x="630" y="204"/>
                    </a:lnTo>
                    <a:lnTo>
                      <a:pt x="630" y="204"/>
                    </a:lnTo>
                    <a:close/>
                    <a:moveTo>
                      <a:pt x="270" y="422"/>
                    </a:moveTo>
                    <a:lnTo>
                      <a:pt x="270" y="422"/>
                    </a:lnTo>
                    <a:lnTo>
                      <a:pt x="272" y="372"/>
                    </a:lnTo>
                    <a:lnTo>
                      <a:pt x="274" y="326"/>
                    </a:lnTo>
                    <a:lnTo>
                      <a:pt x="278" y="282"/>
                    </a:lnTo>
                    <a:lnTo>
                      <a:pt x="284" y="242"/>
                    </a:lnTo>
                    <a:lnTo>
                      <a:pt x="292" y="204"/>
                    </a:lnTo>
                    <a:lnTo>
                      <a:pt x="302" y="170"/>
                    </a:lnTo>
                    <a:lnTo>
                      <a:pt x="312" y="138"/>
                    </a:lnTo>
                    <a:lnTo>
                      <a:pt x="324" y="110"/>
                    </a:lnTo>
                    <a:lnTo>
                      <a:pt x="336" y="86"/>
                    </a:lnTo>
                    <a:lnTo>
                      <a:pt x="350" y="64"/>
                    </a:lnTo>
                    <a:lnTo>
                      <a:pt x="366" y="44"/>
                    </a:lnTo>
                    <a:lnTo>
                      <a:pt x="382" y="28"/>
                    </a:lnTo>
                    <a:lnTo>
                      <a:pt x="400" y="16"/>
                    </a:lnTo>
                    <a:lnTo>
                      <a:pt x="418" y="8"/>
                    </a:lnTo>
                    <a:lnTo>
                      <a:pt x="436" y="2"/>
                    </a:lnTo>
                    <a:lnTo>
                      <a:pt x="456" y="0"/>
                    </a:lnTo>
                    <a:lnTo>
                      <a:pt x="456" y="0"/>
                    </a:lnTo>
                    <a:lnTo>
                      <a:pt x="476" y="2"/>
                    </a:lnTo>
                    <a:lnTo>
                      <a:pt x="494" y="8"/>
                    </a:lnTo>
                    <a:lnTo>
                      <a:pt x="512" y="16"/>
                    </a:lnTo>
                    <a:lnTo>
                      <a:pt x="530" y="28"/>
                    </a:lnTo>
                    <a:lnTo>
                      <a:pt x="546" y="44"/>
                    </a:lnTo>
                    <a:lnTo>
                      <a:pt x="560" y="64"/>
                    </a:lnTo>
                    <a:lnTo>
                      <a:pt x="574" y="86"/>
                    </a:lnTo>
                    <a:lnTo>
                      <a:pt x="588" y="110"/>
                    </a:lnTo>
                    <a:lnTo>
                      <a:pt x="600" y="138"/>
                    </a:lnTo>
                    <a:lnTo>
                      <a:pt x="610" y="170"/>
                    </a:lnTo>
                    <a:lnTo>
                      <a:pt x="620" y="204"/>
                    </a:lnTo>
                    <a:lnTo>
                      <a:pt x="626" y="242"/>
                    </a:lnTo>
                    <a:lnTo>
                      <a:pt x="632" y="282"/>
                    </a:lnTo>
                    <a:lnTo>
                      <a:pt x="638" y="326"/>
                    </a:lnTo>
                    <a:lnTo>
                      <a:pt x="640" y="372"/>
                    </a:lnTo>
                    <a:lnTo>
                      <a:pt x="640" y="422"/>
                    </a:lnTo>
                    <a:lnTo>
                      <a:pt x="270" y="42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71">
                <a:extLst>
                  <a:ext uri="{FF2B5EF4-FFF2-40B4-BE49-F238E27FC236}">
                    <a16:creationId xmlns:a16="http://schemas.microsoft.com/office/drawing/2014/main" id="{57C53189-33D6-4595-94A2-C527EFE241F8}"/>
                  </a:ext>
                </a:extLst>
              </p:cNvPr>
              <p:cNvSpPr>
                <a:spLocks/>
              </p:cNvSpPr>
              <p:nvPr/>
            </p:nvSpPr>
            <p:spPr bwMode="auto">
              <a:xfrm>
                <a:off x="3848" y="1245"/>
                <a:ext cx="122" cy="100"/>
              </a:xfrm>
              <a:custGeom>
                <a:avLst/>
                <a:gdLst>
                  <a:gd name="T0" fmla="*/ 22 w 122"/>
                  <a:gd name="T1" fmla="*/ 100 h 100"/>
                  <a:gd name="T2" fmla="*/ 22 w 122"/>
                  <a:gd name="T3" fmla="*/ 100 h 100"/>
                  <a:gd name="T4" fmla="*/ 8 w 122"/>
                  <a:gd name="T5" fmla="*/ 80 h 100"/>
                  <a:gd name="T6" fmla="*/ 2 w 122"/>
                  <a:gd name="T7" fmla="*/ 68 h 100"/>
                  <a:gd name="T8" fmla="*/ 0 w 122"/>
                  <a:gd name="T9" fmla="*/ 60 h 100"/>
                  <a:gd name="T10" fmla="*/ 0 w 122"/>
                  <a:gd name="T11" fmla="*/ 52 h 100"/>
                  <a:gd name="T12" fmla="*/ 0 w 122"/>
                  <a:gd name="T13" fmla="*/ 52 h 100"/>
                  <a:gd name="T14" fmla="*/ 2 w 122"/>
                  <a:gd name="T15" fmla="*/ 42 h 100"/>
                  <a:gd name="T16" fmla="*/ 4 w 122"/>
                  <a:gd name="T17" fmla="*/ 36 h 100"/>
                  <a:gd name="T18" fmla="*/ 6 w 122"/>
                  <a:gd name="T19" fmla="*/ 30 h 100"/>
                  <a:gd name="T20" fmla="*/ 10 w 122"/>
                  <a:gd name="T21" fmla="*/ 26 h 100"/>
                  <a:gd name="T22" fmla="*/ 16 w 122"/>
                  <a:gd name="T23" fmla="*/ 22 h 100"/>
                  <a:gd name="T24" fmla="*/ 22 w 122"/>
                  <a:gd name="T25" fmla="*/ 20 h 100"/>
                  <a:gd name="T26" fmla="*/ 22 w 122"/>
                  <a:gd name="T27" fmla="*/ 14 h 100"/>
                  <a:gd name="T28" fmla="*/ 22 w 122"/>
                  <a:gd name="T29" fmla="*/ 14 h 100"/>
                  <a:gd name="T30" fmla="*/ 24 w 122"/>
                  <a:gd name="T31" fmla="*/ 10 h 100"/>
                  <a:gd name="T32" fmla="*/ 26 w 122"/>
                  <a:gd name="T33" fmla="*/ 4 h 100"/>
                  <a:gd name="T34" fmla="*/ 30 w 122"/>
                  <a:gd name="T35" fmla="*/ 2 h 100"/>
                  <a:gd name="T36" fmla="*/ 36 w 122"/>
                  <a:gd name="T37" fmla="*/ 0 h 100"/>
                  <a:gd name="T38" fmla="*/ 36 w 122"/>
                  <a:gd name="T39" fmla="*/ 0 h 100"/>
                  <a:gd name="T40" fmla="*/ 44 w 122"/>
                  <a:gd name="T41" fmla="*/ 2 h 100"/>
                  <a:gd name="T42" fmla="*/ 48 w 122"/>
                  <a:gd name="T43" fmla="*/ 8 h 100"/>
                  <a:gd name="T44" fmla="*/ 48 w 122"/>
                  <a:gd name="T45" fmla="*/ 8 h 100"/>
                  <a:gd name="T46" fmla="*/ 54 w 122"/>
                  <a:gd name="T47" fmla="*/ 2 h 100"/>
                  <a:gd name="T48" fmla="*/ 60 w 122"/>
                  <a:gd name="T49" fmla="*/ 0 h 100"/>
                  <a:gd name="T50" fmla="*/ 60 w 122"/>
                  <a:gd name="T51" fmla="*/ 0 h 100"/>
                  <a:gd name="T52" fmla="*/ 68 w 122"/>
                  <a:gd name="T53" fmla="*/ 2 h 100"/>
                  <a:gd name="T54" fmla="*/ 72 w 122"/>
                  <a:gd name="T55" fmla="*/ 8 h 100"/>
                  <a:gd name="T56" fmla="*/ 72 w 122"/>
                  <a:gd name="T57" fmla="*/ 8 h 100"/>
                  <a:gd name="T58" fmla="*/ 78 w 122"/>
                  <a:gd name="T59" fmla="*/ 2 h 100"/>
                  <a:gd name="T60" fmla="*/ 84 w 122"/>
                  <a:gd name="T61" fmla="*/ 0 h 100"/>
                  <a:gd name="T62" fmla="*/ 84 w 122"/>
                  <a:gd name="T63" fmla="*/ 0 h 100"/>
                  <a:gd name="T64" fmla="*/ 92 w 122"/>
                  <a:gd name="T65" fmla="*/ 2 h 100"/>
                  <a:gd name="T66" fmla="*/ 96 w 122"/>
                  <a:gd name="T67" fmla="*/ 8 h 100"/>
                  <a:gd name="T68" fmla="*/ 96 w 122"/>
                  <a:gd name="T69" fmla="*/ 8 h 100"/>
                  <a:gd name="T70" fmla="*/ 102 w 122"/>
                  <a:gd name="T71" fmla="*/ 2 h 100"/>
                  <a:gd name="T72" fmla="*/ 108 w 122"/>
                  <a:gd name="T73" fmla="*/ 0 h 100"/>
                  <a:gd name="T74" fmla="*/ 108 w 122"/>
                  <a:gd name="T75" fmla="*/ 0 h 100"/>
                  <a:gd name="T76" fmla="*/ 114 w 122"/>
                  <a:gd name="T77" fmla="*/ 2 h 100"/>
                  <a:gd name="T78" fmla="*/ 118 w 122"/>
                  <a:gd name="T79" fmla="*/ 4 h 100"/>
                  <a:gd name="T80" fmla="*/ 122 w 122"/>
                  <a:gd name="T81" fmla="*/ 10 h 100"/>
                  <a:gd name="T82" fmla="*/ 122 w 122"/>
                  <a:gd name="T83" fmla="*/ 14 h 100"/>
                  <a:gd name="T84" fmla="*/ 122 w 122"/>
                  <a:gd name="T85" fmla="*/ 76 h 100"/>
                  <a:gd name="T86" fmla="*/ 122 w 122"/>
                  <a:gd name="T87" fmla="*/ 76 h 100"/>
                  <a:gd name="T88" fmla="*/ 122 w 122"/>
                  <a:gd name="T89" fmla="*/ 86 h 100"/>
                  <a:gd name="T90" fmla="*/ 120 w 122"/>
                  <a:gd name="T91" fmla="*/ 92 h 100"/>
                  <a:gd name="T92" fmla="*/ 116 w 122"/>
                  <a:gd name="T93" fmla="*/ 96 h 100"/>
                  <a:gd name="T94" fmla="*/ 112 w 122"/>
                  <a:gd name="T95" fmla="*/ 100 h 100"/>
                  <a:gd name="T96" fmla="*/ 22 w 122"/>
                  <a:gd name="T9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00">
                    <a:moveTo>
                      <a:pt x="22" y="100"/>
                    </a:moveTo>
                    <a:lnTo>
                      <a:pt x="22" y="100"/>
                    </a:lnTo>
                    <a:lnTo>
                      <a:pt x="8" y="80"/>
                    </a:lnTo>
                    <a:lnTo>
                      <a:pt x="2" y="68"/>
                    </a:lnTo>
                    <a:lnTo>
                      <a:pt x="0" y="60"/>
                    </a:lnTo>
                    <a:lnTo>
                      <a:pt x="0" y="52"/>
                    </a:lnTo>
                    <a:lnTo>
                      <a:pt x="0" y="52"/>
                    </a:lnTo>
                    <a:lnTo>
                      <a:pt x="2" y="42"/>
                    </a:lnTo>
                    <a:lnTo>
                      <a:pt x="4" y="36"/>
                    </a:lnTo>
                    <a:lnTo>
                      <a:pt x="6" y="30"/>
                    </a:lnTo>
                    <a:lnTo>
                      <a:pt x="10" y="26"/>
                    </a:lnTo>
                    <a:lnTo>
                      <a:pt x="16" y="22"/>
                    </a:lnTo>
                    <a:lnTo>
                      <a:pt x="22" y="20"/>
                    </a:lnTo>
                    <a:lnTo>
                      <a:pt x="22" y="14"/>
                    </a:lnTo>
                    <a:lnTo>
                      <a:pt x="22" y="14"/>
                    </a:lnTo>
                    <a:lnTo>
                      <a:pt x="24" y="10"/>
                    </a:lnTo>
                    <a:lnTo>
                      <a:pt x="26" y="4"/>
                    </a:lnTo>
                    <a:lnTo>
                      <a:pt x="30" y="2"/>
                    </a:lnTo>
                    <a:lnTo>
                      <a:pt x="36" y="0"/>
                    </a:lnTo>
                    <a:lnTo>
                      <a:pt x="36" y="0"/>
                    </a:lnTo>
                    <a:lnTo>
                      <a:pt x="44" y="2"/>
                    </a:lnTo>
                    <a:lnTo>
                      <a:pt x="48" y="8"/>
                    </a:lnTo>
                    <a:lnTo>
                      <a:pt x="48" y="8"/>
                    </a:lnTo>
                    <a:lnTo>
                      <a:pt x="54" y="2"/>
                    </a:lnTo>
                    <a:lnTo>
                      <a:pt x="60" y="0"/>
                    </a:lnTo>
                    <a:lnTo>
                      <a:pt x="60" y="0"/>
                    </a:lnTo>
                    <a:lnTo>
                      <a:pt x="68" y="2"/>
                    </a:lnTo>
                    <a:lnTo>
                      <a:pt x="72" y="8"/>
                    </a:lnTo>
                    <a:lnTo>
                      <a:pt x="72" y="8"/>
                    </a:lnTo>
                    <a:lnTo>
                      <a:pt x="78" y="2"/>
                    </a:lnTo>
                    <a:lnTo>
                      <a:pt x="84" y="0"/>
                    </a:lnTo>
                    <a:lnTo>
                      <a:pt x="84" y="0"/>
                    </a:lnTo>
                    <a:lnTo>
                      <a:pt x="92" y="2"/>
                    </a:lnTo>
                    <a:lnTo>
                      <a:pt x="96" y="8"/>
                    </a:lnTo>
                    <a:lnTo>
                      <a:pt x="96" y="8"/>
                    </a:lnTo>
                    <a:lnTo>
                      <a:pt x="102" y="2"/>
                    </a:lnTo>
                    <a:lnTo>
                      <a:pt x="108" y="0"/>
                    </a:lnTo>
                    <a:lnTo>
                      <a:pt x="108" y="0"/>
                    </a:lnTo>
                    <a:lnTo>
                      <a:pt x="114" y="2"/>
                    </a:lnTo>
                    <a:lnTo>
                      <a:pt x="118" y="4"/>
                    </a:lnTo>
                    <a:lnTo>
                      <a:pt x="122" y="10"/>
                    </a:lnTo>
                    <a:lnTo>
                      <a:pt x="122" y="14"/>
                    </a:lnTo>
                    <a:lnTo>
                      <a:pt x="122" y="76"/>
                    </a:lnTo>
                    <a:lnTo>
                      <a:pt x="122" y="76"/>
                    </a:lnTo>
                    <a:lnTo>
                      <a:pt x="122" y="86"/>
                    </a:lnTo>
                    <a:lnTo>
                      <a:pt x="120" y="92"/>
                    </a:lnTo>
                    <a:lnTo>
                      <a:pt x="116" y="96"/>
                    </a:lnTo>
                    <a:lnTo>
                      <a:pt x="112" y="100"/>
                    </a:lnTo>
                    <a:lnTo>
                      <a:pt x="22"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2">
                <a:extLst>
                  <a:ext uri="{FF2B5EF4-FFF2-40B4-BE49-F238E27FC236}">
                    <a16:creationId xmlns:a16="http://schemas.microsoft.com/office/drawing/2014/main" id="{79B09D4F-DB7A-4B95-B993-FBD83EE32CCC}"/>
                  </a:ext>
                </a:extLst>
              </p:cNvPr>
              <p:cNvSpPr>
                <a:spLocks/>
              </p:cNvSpPr>
              <p:nvPr/>
            </p:nvSpPr>
            <p:spPr bwMode="auto">
              <a:xfrm>
                <a:off x="3048" y="1241"/>
                <a:ext cx="124" cy="100"/>
              </a:xfrm>
              <a:custGeom>
                <a:avLst/>
                <a:gdLst>
                  <a:gd name="T0" fmla="*/ 102 w 124"/>
                  <a:gd name="T1" fmla="*/ 100 h 100"/>
                  <a:gd name="T2" fmla="*/ 102 w 124"/>
                  <a:gd name="T3" fmla="*/ 100 h 100"/>
                  <a:gd name="T4" fmla="*/ 116 w 124"/>
                  <a:gd name="T5" fmla="*/ 80 h 100"/>
                  <a:gd name="T6" fmla="*/ 122 w 124"/>
                  <a:gd name="T7" fmla="*/ 66 h 100"/>
                  <a:gd name="T8" fmla="*/ 122 w 124"/>
                  <a:gd name="T9" fmla="*/ 60 h 100"/>
                  <a:gd name="T10" fmla="*/ 124 w 124"/>
                  <a:gd name="T11" fmla="*/ 52 h 100"/>
                  <a:gd name="T12" fmla="*/ 124 w 124"/>
                  <a:gd name="T13" fmla="*/ 52 h 100"/>
                  <a:gd name="T14" fmla="*/ 122 w 124"/>
                  <a:gd name="T15" fmla="*/ 42 h 100"/>
                  <a:gd name="T16" fmla="*/ 120 w 124"/>
                  <a:gd name="T17" fmla="*/ 34 h 100"/>
                  <a:gd name="T18" fmla="*/ 116 w 124"/>
                  <a:gd name="T19" fmla="*/ 30 h 100"/>
                  <a:gd name="T20" fmla="*/ 114 w 124"/>
                  <a:gd name="T21" fmla="*/ 26 h 100"/>
                  <a:gd name="T22" fmla="*/ 106 w 124"/>
                  <a:gd name="T23" fmla="*/ 22 h 100"/>
                  <a:gd name="T24" fmla="*/ 100 w 124"/>
                  <a:gd name="T25" fmla="*/ 20 h 100"/>
                  <a:gd name="T26" fmla="*/ 100 w 124"/>
                  <a:gd name="T27" fmla="*/ 14 h 100"/>
                  <a:gd name="T28" fmla="*/ 100 w 124"/>
                  <a:gd name="T29" fmla="*/ 14 h 100"/>
                  <a:gd name="T30" fmla="*/ 100 w 124"/>
                  <a:gd name="T31" fmla="*/ 8 h 100"/>
                  <a:gd name="T32" fmla="*/ 96 w 124"/>
                  <a:gd name="T33" fmla="*/ 4 h 100"/>
                  <a:gd name="T34" fmla="*/ 92 w 124"/>
                  <a:gd name="T35" fmla="*/ 2 h 100"/>
                  <a:gd name="T36" fmla="*/ 88 w 124"/>
                  <a:gd name="T37" fmla="*/ 0 h 100"/>
                  <a:gd name="T38" fmla="*/ 88 w 124"/>
                  <a:gd name="T39" fmla="*/ 0 h 100"/>
                  <a:gd name="T40" fmla="*/ 80 w 124"/>
                  <a:gd name="T41" fmla="*/ 2 h 100"/>
                  <a:gd name="T42" fmla="*/ 76 w 124"/>
                  <a:gd name="T43" fmla="*/ 8 h 100"/>
                  <a:gd name="T44" fmla="*/ 76 w 124"/>
                  <a:gd name="T45" fmla="*/ 8 h 100"/>
                  <a:gd name="T46" fmla="*/ 70 w 124"/>
                  <a:gd name="T47" fmla="*/ 2 h 100"/>
                  <a:gd name="T48" fmla="*/ 62 w 124"/>
                  <a:gd name="T49" fmla="*/ 0 h 100"/>
                  <a:gd name="T50" fmla="*/ 62 w 124"/>
                  <a:gd name="T51" fmla="*/ 0 h 100"/>
                  <a:gd name="T52" fmla="*/ 56 w 124"/>
                  <a:gd name="T53" fmla="*/ 2 h 100"/>
                  <a:gd name="T54" fmla="*/ 50 w 124"/>
                  <a:gd name="T55" fmla="*/ 8 h 100"/>
                  <a:gd name="T56" fmla="*/ 50 w 124"/>
                  <a:gd name="T57" fmla="*/ 8 h 100"/>
                  <a:gd name="T58" fmla="*/ 46 w 124"/>
                  <a:gd name="T59" fmla="*/ 2 h 100"/>
                  <a:gd name="T60" fmla="*/ 38 w 124"/>
                  <a:gd name="T61" fmla="*/ 0 h 100"/>
                  <a:gd name="T62" fmla="*/ 38 w 124"/>
                  <a:gd name="T63" fmla="*/ 0 h 100"/>
                  <a:gd name="T64" fmla="*/ 32 w 124"/>
                  <a:gd name="T65" fmla="*/ 2 h 100"/>
                  <a:gd name="T66" fmla="*/ 26 w 124"/>
                  <a:gd name="T67" fmla="*/ 8 h 100"/>
                  <a:gd name="T68" fmla="*/ 26 w 124"/>
                  <a:gd name="T69" fmla="*/ 8 h 100"/>
                  <a:gd name="T70" fmla="*/ 22 w 124"/>
                  <a:gd name="T71" fmla="*/ 2 h 100"/>
                  <a:gd name="T72" fmla="*/ 14 w 124"/>
                  <a:gd name="T73" fmla="*/ 0 h 100"/>
                  <a:gd name="T74" fmla="*/ 14 w 124"/>
                  <a:gd name="T75" fmla="*/ 0 h 100"/>
                  <a:gd name="T76" fmla="*/ 10 w 124"/>
                  <a:gd name="T77" fmla="*/ 2 h 100"/>
                  <a:gd name="T78" fmla="*/ 4 w 124"/>
                  <a:gd name="T79" fmla="*/ 4 h 100"/>
                  <a:gd name="T80" fmla="*/ 2 w 124"/>
                  <a:gd name="T81" fmla="*/ 8 h 100"/>
                  <a:gd name="T82" fmla="*/ 0 w 124"/>
                  <a:gd name="T83" fmla="*/ 14 h 100"/>
                  <a:gd name="T84" fmla="*/ 0 w 124"/>
                  <a:gd name="T85" fmla="*/ 76 h 100"/>
                  <a:gd name="T86" fmla="*/ 0 w 124"/>
                  <a:gd name="T87" fmla="*/ 76 h 100"/>
                  <a:gd name="T88" fmla="*/ 2 w 124"/>
                  <a:gd name="T89" fmla="*/ 84 h 100"/>
                  <a:gd name="T90" fmla="*/ 4 w 124"/>
                  <a:gd name="T91" fmla="*/ 92 h 100"/>
                  <a:gd name="T92" fmla="*/ 6 w 124"/>
                  <a:gd name="T93" fmla="*/ 96 h 100"/>
                  <a:gd name="T94" fmla="*/ 10 w 124"/>
                  <a:gd name="T95" fmla="*/ 100 h 100"/>
                  <a:gd name="T96" fmla="*/ 102 w 124"/>
                  <a:gd name="T9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4" h="100">
                    <a:moveTo>
                      <a:pt x="102" y="100"/>
                    </a:moveTo>
                    <a:lnTo>
                      <a:pt x="102" y="100"/>
                    </a:lnTo>
                    <a:lnTo>
                      <a:pt x="116" y="80"/>
                    </a:lnTo>
                    <a:lnTo>
                      <a:pt x="122" y="66"/>
                    </a:lnTo>
                    <a:lnTo>
                      <a:pt x="122" y="60"/>
                    </a:lnTo>
                    <a:lnTo>
                      <a:pt x="124" y="52"/>
                    </a:lnTo>
                    <a:lnTo>
                      <a:pt x="124" y="52"/>
                    </a:lnTo>
                    <a:lnTo>
                      <a:pt x="122" y="42"/>
                    </a:lnTo>
                    <a:lnTo>
                      <a:pt x="120" y="34"/>
                    </a:lnTo>
                    <a:lnTo>
                      <a:pt x="116" y="30"/>
                    </a:lnTo>
                    <a:lnTo>
                      <a:pt x="114" y="26"/>
                    </a:lnTo>
                    <a:lnTo>
                      <a:pt x="106" y="22"/>
                    </a:lnTo>
                    <a:lnTo>
                      <a:pt x="100" y="20"/>
                    </a:lnTo>
                    <a:lnTo>
                      <a:pt x="100" y="14"/>
                    </a:lnTo>
                    <a:lnTo>
                      <a:pt x="100" y="14"/>
                    </a:lnTo>
                    <a:lnTo>
                      <a:pt x="100" y="8"/>
                    </a:lnTo>
                    <a:lnTo>
                      <a:pt x="96" y="4"/>
                    </a:lnTo>
                    <a:lnTo>
                      <a:pt x="92" y="2"/>
                    </a:lnTo>
                    <a:lnTo>
                      <a:pt x="88" y="0"/>
                    </a:lnTo>
                    <a:lnTo>
                      <a:pt x="88" y="0"/>
                    </a:lnTo>
                    <a:lnTo>
                      <a:pt x="80" y="2"/>
                    </a:lnTo>
                    <a:lnTo>
                      <a:pt x="76" y="8"/>
                    </a:lnTo>
                    <a:lnTo>
                      <a:pt x="76" y="8"/>
                    </a:lnTo>
                    <a:lnTo>
                      <a:pt x="70" y="2"/>
                    </a:lnTo>
                    <a:lnTo>
                      <a:pt x="62" y="0"/>
                    </a:lnTo>
                    <a:lnTo>
                      <a:pt x="62" y="0"/>
                    </a:lnTo>
                    <a:lnTo>
                      <a:pt x="56" y="2"/>
                    </a:lnTo>
                    <a:lnTo>
                      <a:pt x="50" y="8"/>
                    </a:lnTo>
                    <a:lnTo>
                      <a:pt x="50" y="8"/>
                    </a:lnTo>
                    <a:lnTo>
                      <a:pt x="46" y="2"/>
                    </a:lnTo>
                    <a:lnTo>
                      <a:pt x="38" y="0"/>
                    </a:lnTo>
                    <a:lnTo>
                      <a:pt x="38" y="0"/>
                    </a:lnTo>
                    <a:lnTo>
                      <a:pt x="32" y="2"/>
                    </a:lnTo>
                    <a:lnTo>
                      <a:pt x="26" y="8"/>
                    </a:lnTo>
                    <a:lnTo>
                      <a:pt x="26" y="8"/>
                    </a:lnTo>
                    <a:lnTo>
                      <a:pt x="22" y="2"/>
                    </a:lnTo>
                    <a:lnTo>
                      <a:pt x="14" y="0"/>
                    </a:lnTo>
                    <a:lnTo>
                      <a:pt x="14" y="0"/>
                    </a:lnTo>
                    <a:lnTo>
                      <a:pt x="10" y="2"/>
                    </a:lnTo>
                    <a:lnTo>
                      <a:pt x="4" y="4"/>
                    </a:lnTo>
                    <a:lnTo>
                      <a:pt x="2" y="8"/>
                    </a:lnTo>
                    <a:lnTo>
                      <a:pt x="0" y="14"/>
                    </a:lnTo>
                    <a:lnTo>
                      <a:pt x="0" y="76"/>
                    </a:lnTo>
                    <a:lnTo>
                      <a:pt x="0" y="76"/>
                    </a:lnTo>
                    <a:lnTo>
                      <a:pt x="2" y="84"/>
                    </a:lnTo>
                    <a:lnTo>
                      <a:pt x="4" y="92"/>
                    </a:lnTo>
                    <a:lnTo>
                      <a:pt x="6" y="96"/>
                    </a:lnTo>
                    <a:lnTo>
                      <a:pt x="10" y="100"/>
                    </a:lnTo>
                    <a:lnTo>
                      <a:pt x="102" y="1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73">
                <a:extLst>
                  <a:ext uri="{FF2B5EF4-FFF2-40B4-BE49-F238E27FC236}">
                    <a16:creationId xmlns:a16="http://schemas.microsoft.com/office/drawing/2014/main" id="{485A7D3F-0F8A-417A-8956-22199BC73804}"/>
                  </a:ext>
                </a:extLst>
              </p:cNvPr>
              <p:cNvSpPr>
                <a:spLocks/>
              </p:cNvSpPr>
              <p:nvPr/>
            </p:nvSpPr>
            <p:spPr bwMode="auto">
              <a:xfrm>
                <a:off x="3300" y="1305"/>
                <a:ext cx="54" cy="58"/>
              </a:xfrm>
              <a:custGeom>
                <a:avLst/>
                <a:gdLst>
                  <a:gd name="T0" fmla="*/ 28 w 54"/>
                  <a:gd name="T1" fmla="*/ 0 h 58"/>
                  <a:gd name="T2" fmla="*/ 28 w 54"/>
                  <a:gd name="T3" fmla="*/ 0 h 58"/>
                  <a:gd name="T4" fmla="*/ 22 w 54"/>
                  <a:gd name="T5" fmla="*/ 0 h 58"/>
                  <a:gd name="T6" fmla="*/ 18 w 54"/>
                  <a:gd name="T7" fmla="*/ 2 h 58"/>
                  <a:gd name="T8" fmla="*/ 8 w 54"/>
                  <a:gd name="T9" fmla="*/ 8 h 58"/>
                  <a:gd name="T10" fmla="*/ 2 w 54"/>
                  <a:gd name="T11" fmla="*/ 18 h 58"/>
                  <a:gd name="T12" fmla="*/ 0 w 54"/>
                  <a:gd name="T13" fmla="*/ 24 h 58"/>
                  <a:gd name="T14" fmla="*/ 0 w 54"/>
                  <a:gd name="T15" fmla="*/ 30 h 58"/>
                  <a:gd name="T16" fmla="*/ 0 w 54"/>
                  <a:gd name="T17" fmla="*/ 30 h 58"/>
                  <a:gd name="T18" fmla="*/ 0 w 54"/>
                  <a:gd name="T19" fmla="*/ 34 h 58"/>
                  <a:gd name="T20" fmla="*/ 2 w 54"/>
                  <a:gd name="T21" fmla="*/ 40 h 58"/>
                  <a:gd name="T22" fmla="*/ 8 w 54"/>
                  <a:gd name="T23" fmla="*/ 50 h 58"/>
                  <a:gd name="T24" fmla="*/ 18 w 54"/>
                  <a:gd name="T25" fmla="*/ 56 h 58"/>
                  <a:gd name="T26" fmla="*/ 22 w 54"/>
                  <a:gd name="T27" fmla="*/ 58 h 58"/>
                  <a:gd name="T28" fmla="*/ 28 w 54"/>
                  <a:gd name="T29" fmla="*/ 58 h 58"/>
                  <a:gd name="T30" fmla="*/ 28 w 54"/>
                  <a:gd name="T31" fmla="*/ 58 h 58"/>
                  <a:gd name="T32" fmla="*/ 36 w 54"/>
                  <a:gd name="T33" fmla="*/ 58 h 58"/>
                  <a:gd name="T34" fmla="*/ 42 w 54"/>
                  <a:gd name="T35" fmla="*/ 56 h 58"/>
                  <a:gd name="T36" fmla="*/ 42 w 54"/>
                  <a:gd name="T37" fmla="*/ 56 h 58"/>
                  <a:gd name="T38" fmla="*/ 54 w 54"/>
                  <a:gd name="T39" fmla="*/ 12 h 58"/>
                  <a:gd name="T40" fmla="*/ 54 w 54"/>
                  <a:gd name="T41" fmla="*/ 12 h 58"/>
                  <a:gd name="T42" fmla="*/ 48 w 54"/>
                  <a:gd name="T43" fmla="*/ 8 h 58"/>
                  <a:gd name="T44" fmla="*/ 42 w 54"/>
                  <a:gd name="T45" fmla="*/ 4 h 58"/>
                  <a:gd name="T46" fmla="*/ 36 w 54"/>
                  <a:gd name="T47" fmla="*/ 0 h 58"/>
                  <a:gd name="T48" fmla="*/ 28 w 54"/>
                  <a:gd name="T49" fmla="*/ 0 h 58"/>
                  <a:gd name="T50" fmla="*/ 28 w 54"/>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28" y="0"/>
                    </a:moveTo>
                    <a:lnTo>
                      <a:pt x="28" y="0"/>
                    </a:lnTo>
                    <a:lnTo>
                      <a:pt x="22" y="0"/>
                    </a:lnTo>
                    <a:lnTo>
                      <a:pt x="18" y="2"/>
                    </a:lnTo>
                    <a:lnTo>
                      <a:pt x="8" y="8"/>
                    </a:lnTo>
                    <a:lnTo>
                      <a:pt x="2" y="18"/>
                    </a:lnTo>
                    <a:lnTo>
                      <a:pt x="0" y="24"/>
                    </a:lnTo>
                    <a:lnTo>
                      <a:pt x="0" y="30"/>
                    </a:lnTo>
                    <a:lnTo>
                      <a:pt x="0" y="30"/>
                    </a:lnTo>
                    <a:lnTo>
                      <a:pt x="0" y="34"/>
                    </a:lnTo>
                    <a:lnTo>
                      <a:pt x="2" y="40"/>
                    </a:lnTo>
                    <a:lnTo>
                      <a:pt x="8" y="50"/>
                    </a:lnTo>
                    <a:lnTo>
                      <a:pt x="18" y="56"/>
                    </a:lnTo>
                    <a:lnTo>
                      <a:pt x="22" y="58"/>
                    </a:lnTo>
                    <a:lnTo>
                      <a:pt x="28" y="58"/>
                    </a:lnTo>
                    <a:lnTo>
                      <a:pt x="28" y="58"/>
                    </a:lnTo>
                    <a:lnTo>
                      <a:pt x="36" y="58"/>
                    </a:lnTo>
                    <a:lnTo>
                      <a:pt x="42" y="56"/>
                    </a:lnTo>
                    <a:lnTo>
                      <a:pt x="42" y="56"/>
                    </a:lnTo>
                    <a:lnTo>
                      <a:pt x="54" y="12"/>
                    </a:lnTo>
                    <a:lnTo>
                      <a:pt x="54" y="12"/>
                    </a:lnTo>
                    <a:lnTo>
                      <a:pt x="48" y="8"/>
                    </a:lnTo>
                    <a:lnTo>
                      <a:pt x="42" y="4"/>
                    </a:lnTo>
                    <a:lnTo>
                      <a:pt x="36" y="0"/>
                    </a:lnTo>
                    <a:lnTo>
                      <a:pt x="28"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4">
                <a:extLst>
                  <a:ext uri="{FF2B5EF4-FFF2-40B4-BE49-F238E27FC236}">
                    <a16:creationId xmlns:a16="http://schemas.microsoft.com/office/drawing/2014/main" id="{76673234-B2BB-4811-81C0-94AD42F45CAC}"/>
                  </a:ext>
                </a:extLst>
              </p:cNvPr>
              <p:cNvSpPr>
                <a:spLocks/>
              </p:cNvSpPr>
              <p:nvPr/>
            </p:nvSpPr>
            <p:spPr bwMode="auto">
              <a:xfrm>
                <a:off x="3654" y="1305"/>
                <a:ext cx="54" cy="58"/>
              </a:xfrm>
              <a:custGeom>
                <a:avLst/>
                <a:gdLst>
                  <a:gd name="T0" fmla="*/ 24 w 54"/>
                  <a:gd name="T1" fmla="*/ 58 h 58"/>
                  <a:gd name="T2" fmla="*/ 24 w 54"/>
                  <a:gd name="T3" fmla="*/ 58 h 58"/>
                  <a:gd name="T4" fmla="*/ 18 w 54"/>
                  <a:gd name="T5" fmla="*/ 58 h 58"/>
                  <a:gd name="T6" fmla="*/ 12 w 54"/>
                  <a:gd name="T7" fmla="*/ 56 h 58"/>
                  <a:gd name="T8" fmla="*/ 12 w 54"/>
                  <a:gd name="T9" fmla="*/ 56 h 58"/>
                  <a:gd name="T10" fmla="*/ 0 w 54"/>
                  <a:gd name="T11" fmla="*/ 12 h 58"/>
                  <a:gd name="T12" fmla="*/ 0 w 54"/>
                  <a:gd name="T13" fmla="*/ 12 h 58"/>
                  <a:gd name="T14" fmla="*/ 4 w 54"/>
                  <a:gd name="T15" fmla="*/ 8 h 58"/>
                  <a:gd name="T16" fmla="*/ 10 w 54"/>
                  <a:gd name="T17" fmla="*/ 4 h 58"/>
                  <a:gd name="T18" fmla="*/ 18 w 54"/>
                  <a:gd name="T19" fmla="*/ 0 h 58"/>
                  <a:gd name="T20" fmla="*/ 24 w 54"/>
                  <a:gd name="T21" fmla="*/ 0 h 58"/>
                  <a:gd name="T22" fmla="*/ 24 w 54"/>
                  <a:gd name="T23" fmla="*/ 0 h 58"/>
                  <a:gd name="T24" fmla="*/ 30 w 54"/>
                  <a:gd name="T25" fmla="*/ 0 h 58"/>
                  <a:gd name="T26" fmla="*/ 36 w 54"/>
                  <a:gd name="T27" fmla="*/ 2 h 58"/>
                  <a:gd name="T28" fmla="*/ 46 w 54"/>
                  <a:gd name="T29" fmla="*/ 8 h 58"/>
                  <a:gd name="T30" fmla="*/ 52 w 54"/>
                  <a:gd name="T31" fmla="*/ 18 h 58"/>
                  <a:gd name="T32" fmla="*/ 54 w 54"/>
                  <a:gd name="T33" fmla="*/ 24 h 58"/>
                  <a:gd name="T34" fmla="*/ 54 w 54"/>
                  <a:gd name="T35" fmla="*/ 30 h 58"/>
                  <a:gd name="T36" fmla="*/ 54 w 54"/>
                  <a:gd name="T37" fmla="*/ 30 h 58"/>
                  <a:gd name="T38" fmla="*/ 54 w 54"/>
                  <a:gd name="T39" fmla="*/ 34 h 58"/>
                  <a:gd name="T40" fmla="*/ 52 w 54"/>
                  <a:gd name="T41" fmla="*/ 40 h 58"/>
                  <a:gd name="T42" fmla="*/ 46 w 54"/>
                  <a:gd name="T43" fmla="*/ 50 h 58"/>
                  <a:gd name="T44" fmla="*/ 36 w 54"/>
                  <a:gd name="T45" fmla="*/ 56 h 58"/>
                  <a:gd name="T46" fmla="*/ 30 w 54"/>
                  <a:gd name="T47" fmla="*/ 58 h 58"/>
                  <a:gd name="T48" fmla="*/ 24 w 54"/>
                  <a:gd name="T49" fmla="*/ 58 h 58"/>
                  <a:gd name="T50" fmla="*/ 24 w 54"/>
                  <a:gd name="T5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58">
                    <a:moveTo>
                      <a:pt x="24" y="58"/>
                    </a:moveTo>
                    <a:lnTo>
                      <a:pt x="24" y="58"/>
                    </a:lnTo>
                    <a:lnTo>
                      <a:pt x="18" y="58"/>
                    </a:lnTo>
                    <a:lnTo>
                      <a:pt x="12" y="56"/>
                    </a:lnTo>
                    <a:lnTo>
                      <a:pt x="12" y="56"/>
                    </a:lnTo>
                    <a:lnTo>
                      <a:pt x="0" y="12"/>
                    </a:lnTo>
                    <a:lnTo>
                      <a:pt x="0" y="12"/>
                    </a:lnTo>
                    <a:lnTo>
                      <a:pt x="4" y="8"/>
                    </a:lnTo>
                    <a:lnTo>
                      <a:pt x="10" y="4"/>
                    </a:lnTo>
                    <a:lnTo>
                      <a:pt x="18" y="0"/>
                    </a:lnTo>
                    <a:lnTo>
                      <a:pt x="24" y="0"/>
                    </a:lnTo>
                    <a:lnTo>
                      <a:pt x="24" y="0"/>
                    </a:lnTo>
                    <a:lnTo>
                      <a:pt x="30" y="0"/>
                    </a:lnTo>
                    <a:lnTo>
                      <a:pt x="36" y="2"/>
                    </a:lnTo>
                    <a:lnTo>
                      <a:pt x="46" y="8"/>
                    </a:lnTo>
                    <a:lnTo>
                      <a:pt x="52" y="18"/>
                    </a:lnTo>
                    <a:lnTo>
                      <a:pt x="54" y="24"/>
                    </a:lnTo>
                    <a:lnTo>
                      <a:pt x="54" y="30"/>
                    </a:lnTo>
                    <a:lnTo>
                      <a:pt x="54" y="30"/>
                    </a:lnTo>
                    <a:lnTo>
                      <a:pt x="54" y="34"/>
                    </a:lnTo>
                    <a:lnTo>
                      <a:pt x="52" y="40"/>
                    </a:lnTo>
                    <a:lnTo>
                      <a:pt x="46" y="50"/>
                    </a:lnTo>
                    <a:lnTo>
                      <a:pt x="36" y="56"/>
                    </a:lnTo>
                    <a:lnTo>
                      <a:pt x="30" y="58"/>
                    </a:lnTo>
                    <a:lnTo>
                      <a:pt x="24" y="58"/>
                    </a:lnTo>
                    <a:lnTo>
                      <a:pt x="24" y="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75">
                <a:extLst>
                  <a:ext uri="{FF2B5EF4-FFF2-40B4-BE49-F238E27FC236}">
                    <a16:creationId xmlns:a16="http://schemas.microsoft.com/office/drawing/2014/main" id="{05D32855-E730-4E00-90C8-9D1E12C3EB86}"/>
                  </a:ext>
                </a:extLst>
              </p:cNvPr>
              <p:cNvSpPr>
                <a:spLocks/>
              </p:cNvSpPr>
              <p:nvPr/>
            </p:nvSpPr>
            <p:spPr bwMode="auto">
              <a:xfrm>
                <a:off x="3318" y="1159"/>
                <a:ext cx="370" cy="422"/>
              </a:xfrm>
              <a:custGeom>
                <a:avLst/>
                <a:gdLst>
                  <a:gd name="T0" fmla="*/ 0 w 370"/>
                  <a:gd name="T1" fmla="*/ 422 h 422"/>
                  <a:gd name="T2" fmla="*/ 0 w 370"/>
                  <a:gd name="T3" fmla="*/ 422 h 422"/>
                  <a:gd name="T4" fmla="*/ 2 w 370"/>
                  <a:gd name="T5" fmla="*/ 372 h 422"/>
                  <a:gd name="T6" fmla="*/ 4 w 370"/>
                  <a:gd name="T7" fmla="*/ 326 h 422"/>
                  <a:gd name="T8" fmla="*/ 8 w 370"/>
                  <a:gd name="T9" fmla="*/ 282 h 422"/>
                  <a:gd name="T10" fmla="*/ 14 w 370"/>
                  <a:gd name="T11" fmla="*/ 242 h 422"/>
                  <a:gd name="T12" fmla="*/ 22 w 370"/>
                  <a:gd name="T13" fmla="*/ 204 h 422"/>
                  <a:gd name="T14" fmla="*/ 32 w 370"/>
                  <a:gd name="T15" fmla="*/ 170 h 422"/>
                  <a:gd name="T16" fmla="*/ 42 w 370"/>
                  <a:gd name="T17" fmla="*/ 138 h 422"/>
                  <a:gd name="T18" fmla="*/ 54 w 370"/>
                  <a:gd name="T19" fmla="*/ 110 h 422"/>
                  <a:gd name="T20" fmla="*/ 66 w 370"/>
                  <a:gd name="T21" fmla="*/ 86 h 422"/>
                  <a:gd name="T22" fmla="*/ 80 w 370"/>
                  <a:gd name="T23" fmla="*/ 64 h 422"/>
                  <a:gd name="T24" fmla="*/ 96 w 370"/>
                  <a:gd name="T25" fmla="*/ 44 h 422"/>
                  <a:gd name="T26" fmla="*/ 112 w 370"/>
                  <a:gd name="T27" fmla="*/ 28 h 422"/>
                  <a:gd name="T28" fmla="*/ 130 w 370"/>
                  <a:gd name="T29" fmla="*/ 16 h 422"/>
                  <a:gd name="T30" fmla="*/ 148 w 370"/>
                  <a:gd name="T31" fmla="*/ 8 h 422"/>
                  <a:gd name="T32" fmla="*/ 166 w 370"/>
                  <a:gd name="T33" fmla="*/ 2 h 422"/>
                  <a:gd name="T34" fmla="*/ 186 w 370"/>
                  <a:gd name="T35" fmla="*/ 0 h 422"/>
                  <a:gd name="T36" fmla="*/ 186 w 370"/>
                  <a:gd name="T37" fmla="*/ 0 h 422"/>
                  <a:gd name="T38" fmla="*/ 206 w 370"/>
                  <a:gd name="T39" fmla="*/ 2 h 422"/>
                  <a:gd name="T40" fmla="*/ 224 w 370"/>
                  <a:gd name="T41" fmla="*/ 8 h 422"/>
                  <a:gd name="T42" fmla="*/ 242 w 370"/>
                  <a:gd name="T43" fmla="*/ 16 h 422"/>
                  <a:gd name="T44" fmla="*/ 260 w 370"/>
                  <a:gd name="T45" fmla="*/ 28 h 422"/>
                  <a:gd name="T46" fmla="*/ 276 w 370"/>
                  <a:gd name="T47" fmla="*/ 44 h 422"/>
                  <a:gd name="T48" fmla="*/ 290 w 370"/>
                  <a:gd name="T49" fmla="*/ 64 h 422"/>
                  <a:gd name="T50" fmla="*/ 304 w 370"/>
                  <a:gd name="T51" fmla="*/ 86 h 422"/>
                  <a:gd name="T52" fmla="*/ 318 w 370"/>
                  <a:gd name="T53" fmla="*/ 110 h 422"/>
                  <a:gd name="T54" fmla="*/ 330 w 370"/>
                  <a:gd name="T55" fmla="*/ 138 h 422"/>
                  <a:gd name="T56" fmla="*/ 340 w 370"/>
                  <a:gd name="T57" fmla="*/ 170 h 422"/>
                  <a:gd name="T58" fmla="*/ 350 w 370"/>
                  <a:gd name="T59" fmla="*/ 204 h 422"/>
                  <a:gd name="T60" fmla="*/ 356 w 370"/>
                  <a:gd name="T61" fmla="*/ 242 h 422"/>
                  <a:gd name="T62" fmla="*/ 362 w 370"/>
                  <a:gd name="T63" fmla="*/ 282 h 422"/>
                  <a:gd name="T64" fmla="*/ 368 w 370"/>
                  <a:gd name="T65" fmla="*/ 326 h 422"/>
                  <a:gd name="T66" fmla="*/ 370 w 370"/>
                  <a:gd name="T67" fmla="*/ 372 h 422"/>
                  <a:gd name="T68" fmla="*/ 370 w 370"/>
                  <a:gd name="T69" fmla="*/ 422 h 422"/>
                  <a:gd name="T70" fmla="*/ 0 w 370"/>
                  <a:gd name="T71" fmla="*/ 422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 h="422">
                    <a:moveTo>
                      <a:pt x="0" y="422"/>
                    </a:moveTo>
                    <a:lnTo>
                      <a:pt x="0" y="422"/>
                    </a:lnTo>
                    <a:lnTo>
                      <a:pt x="2" y="372"/>
                    </a:lnTo>
                    <a:lnTo>
                      <a:pt x="4" y="326"/>
                    </a:lnTo>
                    <a:lnTo>
                      <a:pt x="8" y="282"/>
                    </a:lnTo>
                    <a:lnTo>
                      <a:pt x="14" y="242"/>
                    </a:lnTo>
                    <a:lnTo>
                      <a:pt x="22" y="204"/>
                    </a:lnTo>
                    <a:lnTo>
                      <a:pt x="32" y="170"/>
                    </a:lnTo>
                    <a:lnTo>
                      <a:pt x="42" y="138"/>
                    </a:lnTo>
                    <a:lnTo>
                      <a:pt x="54" y="110"/>
                    </a:lnTo>
                    <a:lnTo>
                      <a:pt x="66" y="86"/>
                    </a:lnTo>
                    <a:lnTo>
                      <a:pt x="80" y="64"/>
                    </a:lnTo>
                    <a:lnTo>
                      <a:pt x="96" y="44"/>
                    </a:lnTo>
                    <a:lnTo>
                      <a:pt x="112" y="28"/>
                    </a:lnTo>
                    <a:lnTo>
                      <a:pt x="130" y="16"/>
                    </a:lnTo>
                    <a:lnTo>
                      <a:pt x="148" y="8"/>
                    </a:lnTo>
                    <a:lnTo>
                      <a:pt x="166" y="2"/>
                    </a:lnTo>
                    <a:lnTo>
                      <a:pt x="186" y="0"/>
                    </a:lnTo>
                    <a:lnTo>
                      <a:pt x="186" y="0"/>
                    </a:lnTo>
                    <a:lnTo>
                      <a:pt x="206" y="2"/>
                    </a:lnTo>
                    <a:lnTo>
                      <a:pt x="224" y="8"/>
                    </a:lnTo>
                    <a:lnTo>
                      <a:pt x="242" y="16"/>
                    </a:lnTo>
                    <a:lnTo>
                      <a:pt x="260" y="28"/>
                    </a:lnTo>
                    <a:lnTo>
                      <a:pt x="276" y="44"/>
                    </a:lnTo>
                    <a:lnTo>
                      <a:pt x="290" y="64"/>
                    </a:lnTo>
                    <a:lnTo>
                      <a:pt x="304" y="86"/>
                    </a:lnTo>
                    <a:lnTo>
                      <a:pt x="318" y="110"/>
                    </a:lnTo>
                    <a:lnTo>
                      <a:pt x="330" y="138"/>
                    </a:lnTo>
                    <a:lnTo>
                      <a:pt x="340" y="170"/>
                    </a:lnTo>
                    <a:lnTo>
                      <a:pt x="350" y="204"/>
                    </a:lnTo>
                    <a:lnTo>
                      <a:pt x="356" y="242"/>
                    </a:lnTo>
                    <a:lnTo>
                      <a:pt x="362" y="282"/>
                    </a:lnTo>
                    <a:lnTo>
                      <a:pt x="368" y="326"/>
                    </a:lnTo>
                    <a:lnTo>
                      <a:pt x="370" y="372"/>
                    </a:lnTo>
                    <a:lnTo>
                      <a:pt x="370" y="422"/>
                    </a:lnTo>
                    <a:lnTo>
                      <a:pt x="0" y="4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76">
                <a:extLst>
                  <a:ext uri="{FF2B5EF4-FFF2-40B4-BE49-F238E27FC236}">
                    <a16:creationId xmlns:a16="http://schemas.microsoft.com/office/drawing/2014/main" id="{AAB39AC9-3628-4DC9-BCFC-44F6B18B155B}"/>
                  </a:ext>
                </a:extLst>
              </p:cNvPr>
              <p:cNvSpPr>
                <a:spLocks/>
              </p:cNvSpPr>
              <p:nvPr/>
            </p:nvSpPr>
            <p:spPr bwMode="auto">
              <a:xfrm>
                <a:off x="3532" y="1313"/>
                <a:ext cx="28" cy="42"/>
              </a:xfrm>
              <a:custGeom>
                <a:avLst/>
                <a:gdLst>
                  <a:gd name="T0" fmla="*/ 24 w 28"/>
                  <a:gd name="T1" fmla="*/ 22 h 42"/>
                  <a:gd name="T2" fmla="*/ 28 w 28"/>
                  <a:gd name="T3" fmla="*/ 22 h 42"/>
                  <a:gd name="T4" fmla="*/ 28 w 28"/>
                  <a:gd name="T5" fmla="*/ 22 h 42"/>
                  <a:gd name="T6" fmla="*/ 26 w 28"/>
                  <a:gd name="T7" fmla="*/ 14 h 42"/>
                  <a:gd name="T8" fmla="*/ 24 w 28"/>
                  <a:gd name="T9" fmla="*/ 6 h 42"/>
                  <a:gd name="T10" fmla="*/ 24 w 28"/>
                  <a:gd name="T11" fmla="*/ 6 h 42"/>
                  <a:gd name="T12" fmla="*/ 20 w 28"/>
                  <a:gd name="T13" fmla="*/ 2 h 42"/>
                  <a:gd name="T14" fmla="*/ 20 w 28"/>
                  <a:gd name="T15" fmla="*/ 2 h 42"/>
                  <a:gd name="T16" fmla="*/ 14 w 28"/>
                  <a:gd name="T17" fmla="*/ 0 h 42"/>
                  <a:gd name="T18" fmla="*/ 14 w 28"/>
                  <a:gd name="T19" fmla="*/ 0 h 42"/>
                  <a:gd name="T20" fmla="*/ 8 w 28"/>
                  <a:gd name="T21" fmla="*/ 2 h 42"/>
                  <a:gd name="T22" fmla="*/ 8 w 28"/>
                  <a:gd name="T23" fmla="*/ 2 h 42"/>
                  <a:gd name="T24" fmla="*/ 4 w 28"/>
                  <a:gd name="T25" fmla="*/ 6 h 42"/>
                  <a:gd name="T26" fmla="*/ 2 w 28"/>
                  <a:gd name="T27" fmla="*/ 10 h 42"/>
                  <a:gd name="T28" fmla="*/ 2 w 28"/>
                  <a:gd name="T29" fmla="*/ 10 h 42"/>
                  <a:gd name="T30" fmla="*/ 0 w 28"/>
                  <a:gd name="T31" fmla="*/ 22 h 42"/>
                  <a:gd name="T32" fmla="*/ 0 w 28"/>
                  <a:gd name="T33" fmla="*/ 22 h 42"/>
                  <a:gd name="T34" fmla="*/ 0 w 28"/>
                  <a:gd name="T35" fmla="*/ 28 h 42"/>
                  <a:gd name="T36" fmla="*/ 4 w 28"/>
                  <a:gd name="T37" fmla="*/ 36 h 42"/>
                  <a:gd name="T38" fmla="*/ 4 w 28"/>
                  <a:gd name="T39" fmla="*/ 36 h 42"/>
                  <a:gd name="T40" fmla="*/ 8 w 28"/>
                  <a:gd name="T41" fmla="*/ 40 h 42"/>
                  <a:gd name="T42" fmla="*/ 8 w 28"/>
                  <a:gd name="T43" fmla="*/ 40 h 42"/>
                  <a:gd name="T44" fmla="*/ 14 w 28"/>
                  <a:gd name="T45" fmla="*/ 42 h 42"/>
                  <a:gd name="T46" fmla="*/ 14 w 28"/>
                  <a:gd name="T47" fmla="*/ 42 h 42"/>
                  <a:gd name="T48" fmla="*/ 20 w 28"/>
                  <a:gd name="T49" fmla="*/ 40 h 42"/>
                  <a:gd name="T50" fmla="*/ 20 w 28"/>
                  <a:gd name="T51" fmla="*/ 40 h 42"/>
                  <a:gd name="T52" fmla="*/ 22 w 28"/>
                  <a:gd name="T53" fmla="*/ 38 h 42"/>
                  <a:gd name="T54" fmla="*/ 26 w 28"/>
                  <a:gd name="T55" fmla="*/ 32 h 42"/>
                  <a:gd name="T56" fmla="*/ 26 w 28"/>
                  <a:gd name="T57" fmla="*/ 32 h 42"/>
                  <a:gd name="T58" fmla="*/ 28 w 28"/>
                  <a:gd name="T59" fmla="*/ 22 h 42"/>
                  <a:gd name="T60" fmla="*/ 24 w 28"/>
                  <a:gd name="T61" fmla="*/ 22 h 42"/>
                  <a:gd name="T62" fmla="*/ 22 w 28"/>
                  <a:gd name="T63" fmla="*/ 22 h 42"/>
                  <a:gd name="T64" fmla="*/ 22 w 28"/>
                  <a:gd name="T65" fmla="*/ 22 h 42"/>
                  <a:gd name="T66" fmla="*/ 22 w 28"/>
                  <a:gd name="T67" fmla="*/ 28 h 42"/>
                  <a:gd name="T68" fmla="*/ 20 w 28"/>
                  <a:gd name="T69" fmla="*/ 34 h 42"/>
                  <a:gd name="T70" fmla="*/ 20 w 28"/>
                  <a:gd name="T71" fmla="*/ 34 h 42"/>
                  <a:gd name="T72" fmla="*/ 16 w 28"/>
                  <a:gd name="T73" fmla="*/ 36 h 42"/>
                  <a:gd name="T74" fmla="*/ 16 w 28"/>
                  <a:gd name="T75" fmla="*/ 36 h 42"/>
                  <a:gd name="T76" fmla="*/ 14 w 28"/>
                  <a:gd name="T77" fmla="*/ 38 h 42"/>
                  <a:gd name="T78" fmla="*/ 14 w 28"/>
                  <a:gd name="T79" fmla="*/ 38 h 42"/>
                  <a:gd name="T80" fmla="*/ 10 w 28"/>
                  <a:gd name="T81" fmla="*/ 36 h 42"/>
                  <a:gd name="T82" fmla="*/ 10 w 28"/>
                  <a:gd name="T83" fmla="*/ 36 h 42"/>
                  <a:gd name="T84" fmla="*/ 6 w 28"/>
                  <a:gd name="T85" fmla="*/ 30 h 42"/>
                  <a:gd name="T86" fmla="*/ 6 w 28"/>
                  <a:gd name="T87" fmla="*/ 30 h 42"/>
                  <a:gd name="T88" fmla="*/ 6 w 28"/>
                  <a:gd name="T89" fmla="*/ 22 h 42"/>
                  <a:gd name="T90" fmla="*/ 6 w 28"/>
                  <a:gd name="T91" fmla="*/ 22 h 42"/>
                  <a:gd name="T92" fmla="*/ 6 w 28"/>
                  <a:gd name="T93" fmla="*/ 14 h 42"/>
                  <a:gd name="T94" fmla="*/ 8 w 28"/>
                  <a:gd name="T95" fmla="*/ 10 h 42"/>
                  <a:gd name="T96" fmla="*/ 8 w 28"/>
                  <a:gd name="T97" fmla="*/ 10 h 42"/>
                  <a:gd name="T98" fmla="*/ 10 w 28"/>
                  <a:gd name="T99" fmla="*/ 6 h 42"/>
                  <a:gd name="T100" fmla="*/ 10 w 28"/>
                  <a:gd name="T101" fmla="*/ 6 h 42"/>
                  <a:gd name="T102" fmla="*/ 14 w 28"/>
                  <a:gd name="T103" fmla="*/ 4 h 42"/>
                  <a:gd name="T104" fmla="*/ 14 w 28"/>
                  <a:gd name="T105" fmla="*/ 4 h 42"/>
                  <a:gd name="T106" fmla="*/ 16 w 28"/>
                  <a:gd name="T107" fmla="*/ 6 h 42"/>
                  <a:gd name="T108" fmla="*/ 16 w 28"/>
                  <a:gd name="T109" fmla="*/ 6 h 42"/>
                  <a:gd name="T110" fmla="*/ 20 w 28"/>
                  <a:gd name="T111" fmla="*/ 12 h 42"/>
                  <a:gd name="T112" fmla="*/ 20 w 28"/>
                  <a:gd name="T113" fmla="*/ 12 h 42"/>
                  <a:gd name="T114" fmla="*/ 22 w 28"/>
                  <a:gd name="T115" fmla="*/ 22 h 42"/>
                  <a:gd name="T116" fmla="*/ 24 w 28"/>
                  <a:gd name="T117"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42">
                    <a:moveTo>
                      <a:pt x="24" y="22"/>
                    </a:moveTo>
                    <a:lnTo>
                      <a:pt x="28" y="22"/>
                    </a:lnTo>
                    <a:lnTo>
                      <a:pt x="28" y="22"/>
                    </a:lnTo>
                    <a:lnTo>
                      <a:pt x="26" y="14"/>
                    </a:lnTo>
                    <a:lnTo>
                      <a:pt x="24" y="6"/>
                    </a:lnTo>
                    <a:lnTo>
                      <a:pt x="24" y="6"/>
                    </a:lnTo>
                    <a:lnTo>
                      <a:pt x="20" y="2"/>
                    </a:lnTo>
                    <a:lnTo>
                      <a:pt x="20" y="2"/>
                    </a:lnTo>
                    <a:lnTo>
                      <a:pt x="14" y="0"/>
                    </a:lnTo>
                    <a:lnTo>
                      <a:pt x="14" y="0"/>
                    </a:lnTo>
                    <a:lnTo>
                      <a:pt x="8" y="2"/>
                    </a:lnTo>
                    <a:lnTo>
                      <a:pt x="8" y="2"/>
                    </a:lnTo>
                    <a:lnTo>
                      <a:pt x="4" y="6"/>
                    </a:lnTo>
                    <a:lnTo>
                      <a:pt x="2" y="10"/>
                    </a:lnTo>
                    <a:lnTo>
                      <a:pt x="2" y="10"/>
                    </a:lnTo>
                    <a:lnTo>
                      <a:pt x="0" y="22"/>
                    </a:lnTo>
                    <a:lnTo>
                      <a:pt x="0" y="22"/>
                    </a:lnTo>
                    <a:lnTo>
                      <a:pt x="0" y="28"/>
                    </a:lnTo>
                    <a:lnTo>
                      <a:pt x="4" y="36"/>
                    </a:lnTo>
                    <a:lnTo>
                      <a:pt x="4" y="36"/>
                    </a:lnTo>
                    <a:lnTo>
                      <a:pt x="8" y="40"/>
                    </a:lnTo>
                    <a:lnTo>
                      <a:pt x="8" y="40"/>
                    </a:lnTo>
                    <a:lnTo>
                      <a:pt x="14" y="42"/>
                    </a:lnTo>
                    <a:lnTo>
                      <a:pt x="14" y="42"/>
                    </a:lnTo>
                    <a:lnTo>
                      <a:pt x="20" y="40"/>
                    </a:lnTo>
                    <a:lnTo>
                      <a:pt x="20" y="40"/>
                    </a:lnTo>
                    <a:lnTo>
                      <a:pt x="22" y="38"/>
                    </a:lnTo>
                    <a:lnTo>
                      <a:pt x="26" y="32"/>
                    </a:lnTo>
                    <a:lnTo>
                      <a:pt x="26" y="32"/>
                    </a:lnTo>
                    <a:lnTo>
                      <a:pt x="28" y="22"/>
                    </a:lnTo>
                    <a:lnTo>
                      <a:pt x="24" y="22"/>
                    </a:lnTo>
                    <a:lnTo>
                      <a:pt x="22" y="22"/>
                    </a:lnTo>
                    <a:lnTo>
                      <a:pt x="22" y="22"/>
                    </a:lnTo>
                    <a:lnTo>
                      <a:pt x="22" y="28"/>
                    </a:lnTo>
                    <a:lnTo>
                      <a:pt x="20" y="34"/>
                    </a:lnTo>
                    <a:lnTo>
                      <a:pt x="20" y="34"/>
                    </a:lnTo>
                    <a:lnTo>
                      <a:pt x="16" y="36"/>
                    </a:lnTo>
                    <a:lnTo>
                      <a:pt x="16" y="36"/>
                    </a:lnTo>
                    <a:lnTo>
                      <a:pt x="14" y="38"/>
                    </a:lnTo>
                    <a:lnTo>
                      <a:pt x="14" y="38"/>
                    </a:lnTo>
                    <a:lnTo>
                      <a:pt x="10" y="36"/>
                    </a:lnTo>
                    <a:lnTo>
                      <a:pt x="10" y="36"/>
                    </a:lnTo>
                    <a:lnTo>
                      <a:pt x="6" y="30"/>
                    </a:lnTo>
                    <a:lnTo>
                      <a:pt x="6" y="30"/>
                    </a:lnTo>
                    <a:lnTo>
                      <a:pt x="6" y="22"/>
                    </a:lnTo>
                    <a:lnTo>
                      <a:pt x="6" y="22"/>
                    </a:lnTo>
                    <a:lnTo>
                      <a:pt x="6" y="14"/>
                    </a:lnTo>
                    <a:lnTo>
                      <a:pt x="8" y="10"/>
                    </a:lnTo>
                    <a:lnTo>
                      <a:pt x="8" y="10"/>
                    </a:lnTo>
                    <a:lnTo>
                      <a:pt x="10" y="6"/>
                    </a:lnTo>
                    <a:lnTo>
                      <a:pt x="10" y="6"/>
                    </a:lnTo>
                    <a:lnTo>
                      <a:pt x="14" y="4"/>
                    </a:lnTo>
                    <a:lnTo>
                      <a:pt x="14" y="4"/>
                    </a:lnTo>
                    <a:lnTo>
                      <a:pt x="16" y="6"/>
                    </a:lnTo>
                    <a:lnTo>
                      <a:pt x="16" y="6"/>
                    </a:lnTo>
                    <a:lnTo>
                      <a:pt x="20" y="12"/>
                    </a:lnTo>
                    <a:lnTo>
                      <a:pt x="20" y="12"/>
                    </a:lnTo>
                    <a:lnTo>
                      <a:pt x="22" y="22"/>
                    </a:lnTo>
                    <a:lnTo>
                      <a:pt x="24"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7">
                <a:extLst>
                  <a:ext uri="{FF2B5EF4-FFF2-40B4-BE49-F238E27FC236}">
                    <a16:creationId xmlns:a16="http://schemas.microsoft.com/office/drawing/2014/main" id="{5940373E-CA15-4EFD-A02A-544BA331A200}"/>
                  </a:ext>
                </a:extLst>
              </p:cNvPr>
              <p:cNvSpPr>
                <a:spLocks/>
              </p:cNvSpPr>
              <p:nvPr/>
            </p:nvSpPr>
            <p:spPr bwMode="auto">
              <a:xfrm>
                <a:off x="3540" y="1321"/>
                <a:ext cx="12" cy="26"/>
              </a:xfrm>
              <a:custGeom>
                <a:avLst/>
                <a:gdLst>
                  <a:gd name="T0" fmla="*/ 12 w 12"/>
                  <a:gd name="T1" fmla="*/ 14 h 26"/>
                  <a:gd name="T2" fmla="*/ 12 w 12"/>
                  <a:gd name="T3" fmla="*/ 14 h 26"/>
                  <a:gd name="T4" fmla="*/ 12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4 h 26"/>
                  <a:gd name="T18" fmla="*/ 0 w 12"/>
                  <a:gd name="T19" fmla="*/ 14 h 26"/>
                  <a:gd name="T20" fmla="*/ 2 w 12"/>
                  <a:gd name="T21" fmla="*/ 22 h 26"/>
                  <a:gd name="T22" fmla="*/ 4 w 12"/>
                  <a:gd name="T23" fmla="*/ 24 h 26"/>
                  <a:gd name="T24" fmla="*/ 6 w 12"/>
                  <a:gd name="T25" fmla="*/ 26 h 26"/>
                  <a:gd name="T26" fmla="*/ 6 w 12"/>
                  <a:gd name="T27" fmla="*/ 26 h 26"/>
                  <a:gd name="T28" fmla="*/ 8 w 12"/>
                  <a:gd name="T29" fmla="*/ 24 h 26"/>
                  <a:gd name="T30" fmla="*/ 12 w 12"/>
                  <a:gd name="T31" fmla="*/ 22 h 26"/>
                  <a:gd name="T32" fmla="*/ 12 w 12"/>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4"/>
                    </a:moveTo>
                    <a:lnTo>
                      <a:pt x="12" y="14"/>
                    </a:lnTo>
                    <a:lnTo>
                      <a:pt x="12" y="4"/>
                    </a:lnTo>
                    <a:lnTo>
                      <a:pt x="8" y="2"/>
                    </a:lnTo>
                    <a:lnTo>
                      <a:pt x="6" y="0"/>
                    </a:lnTo>
                    <a:lnTo>
                      <a:pt x="6" y="0"/>
                    </a:lnTo>
                    <a:lnTo>
                      <a:pt x="4" y="2"/>
                    </a:lnTo>
                    <a:lnTo>
                      <a:pt x="2" y="4"/>
                    </a:lnTo>
                    <a:lnTo>
                      <a:pt x="0" y="14"/>
                    </a:lnTo>
                    <a:lnTo>
                      <a:pt x="0" y="14"/>
                    </a:lnTo>
                    <a:lnTo>
                      <a:pt x="2" y="22"/>
                    </a:lnTo>
                    <a:lnTo>
                      <a:pt x="4" y="24"/>
                    </a:lnTo>
                    <a:lnTo>
                      <a:pt x="6" y="26"/>
                    </a:lnTo>
                    <a:lnTo>
                      <a:pt x="6" y="26"/>
                    </a:lnTo>
                    <a:lnTo>
                      <a:pt x="8" y="24"/>
                    </a:lnTo>
                    <a:lnTo>
                      <a:pt x="12" y="22"/>
                    </a:lnTo>
                    <a:lnTo>
                      <a:pt x="1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8">
                <a:extLst>
                  <a:ext uri="{FF2B5EF4-FFF2-40B4-BE49-F238E27FC236}">
                    <a16:creationId xmlns:a16="http://schemas.microsoft.com/office/drawing/2014/main" id="{FA100C43-33BE-4C34-8DE4-5AC278C34C24}"/>
                  </a:ext>
                </a:extLst>
              </p:cNvPr>
              <p:cNvSpPr>
                <a:spLocks/>
              </p:cNvSpPr>
              <p:nvPr/>
            </p:nvSpPr>
            <p:spPr bwMode="auto">
              <a:xfrm>
                <a:off x="3540" y="1321"/>
                <a:ext cx="12" cy="26"/>
              </a:xfrm>
              <a:custGeom>
                <a:avLst/>
                <a:gdLst>
                  <a:gd name="T0" fmla="*/ 12 w 12"/>
                  <a:gd name="T1" fmla="*/ 14 h 26"/>
                  <a:gd name="T2" fmla="*/ 12 w 12"/>
                  <a:gd name="T3" fmla="*/ 14 h 26"/>
                  <a:gd name="T4" fmla="*/ 12 w 12"/>
                  <a:gd name="T5" fmla="*/ 4 h 26"/>
                  <a:gd name="T6" fmla="*/ 8 w 12"/>
                  <a:gd name="T7" fmla="*/ 2 h 26"/>
                  <a:gd name="T8" fmla="*/ 6 w 12"/>
                  <a:gd name="T9" fmla="*/ 0 h 26"/>
                  <a:gd name="T10" fmla="*/ 6 w 12"/>
                  <a:gd name="T11" fmla="*/ 0 h 26"/>
                  <a:gd name="T12" fmla="*/ 4 w 12"/>
                  <a:gd name="T13" fmla="*/ 2 h 26"/>
                  <a:gd name="T14" fmla="*/ 2 w 12"/>
                  <a:gd name="T15" fmla="*/ 4 h 26"/>
                  <a:gd name="T16" fmla="*/ 0 w 12"/>
                  <a:gd name="T17" fmla="*/ 14 h 26"/>
                  <a:gd name="T18" fmla="*/ 0 w 12"/>
                  <a:gd name="T19" fmla="*/ 14 h 26"/>
                  <a:gd name="T20" fmla="*/ 2 w 12"/>
                  <a:gd name="T21" fmla="*/ 22 h 26"/>
                  <a:gd name="T22" fmla="*/ 4 w 12"/>
                  <a:gd name="T23" fmla="*/ 24 h 26"/>
                  <a:gd name="T24" fmla="*/ 6 w 12"/>
                  <a:gd name="T25" fmla="*/ 26 h 26"/>
                  <a:gd name="T26" fmla="*/ 6 w 12"/>
                  <a:gd name="T27" fmla="*/ 26 h 26"/>
                  <a:gd name="T28" fmla="*/ 8 w 12"/>
                  <a:gd name="T29" fmla="*/ 24 h 26"/>
                  <a:gd name="T30" fmla="*/ 12 w 12"/>
                  <a:gd name="T31" fmla="*/ 22 h 26"/>
                  <a:gd name="T32" fmla="*/ 12 w 12"/>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6">
                    <a:moveTo>
                      <a:pt x="12" y="14"/>
                    </a:moveTo>
                    <a:lnTo>
                      <a:pt x="12" y="14"/>
                    </a:lnTo>
                    <a:lnTo>
                      <a:pt x="12" y="4"/>
                    </a:lnTo>
                    <a:lnTo>
                      <a:pt x="8" y="2"/>
                    </a:lnTo>
                    <a:lnTo>
                      <a:pt x="6" y="0"/>
                    </a:lnTo>
                    <a:lnTo>
                      <a:pt x="6" y="0"/>
                    </a:lnTo>
                    <a:lnTo>
                      <a:pt x="4" y="2"/>
                    </a:lnTo>
                    <a:lnTo>
                      <a:pt x="2" y="4"/>
                    </a:lnTo>
                    <a:lnTo>
                      <a:pt x="0" y="14"/>
                    </a:lnTo>
                    <a:lnTo>
                      <a:pt x="0" y="14"/>
                    </a:lnTo>
                    <a:lnTo>
                      <a:pt x="2" y="22"/>
                    </a:lnTo>
                    <a:lnTo>
                      <a:pt x="4" y="24"/>
                    </a:lnTo>
                    <a:lnTo>
                      <a:pt x="6" y="26"/>
                    </a:lnTo>
                    <a:lnTo>
                      <a:pt x="6" y="26"/>
                    </a:lnTo>
                    <a:lnTo>
                      <a:pt x="8" y="24"/>
                    </a:lnTo>
                    <a:lnTo>
                      <a:pt x="12" y="22"/>
                    </a:lnTo>
                    <a:lnTo>
                      <a:pt x="1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9">
                <a:extLst>
                  <a:ext uri="{FF2B5EF4-FFF2-40B4-BE49-F238E27FC236}">
                    <a16:creationId xmlns:a16="http://schemas.microsoft.com/office/drawing/2014/main" id="{C9D00393-0E46-4AEA-B0B0-9AB3666A62DF}"/>
                  </a:ext>
                </a:extLst>
              </p:cNvPr>
              <p:cNvSpPr>
                <a:spLocks/>
              </p:cNvSpPr>
              <p:nvPr/>
            </p:nvSpPr>
            <p:spPr bwMode="auto">
              <a:xfrm>
                <a:off x="3442" y="1313"/>
                <a:ext cx="28" cy="42"/>
              </a:xfrm>
              <a:custGeom>
                <a:avLst/>
                <a:gdLst>
                  <a:gd name="T0" fmla="*/ 26 w 28"/>
                  <a:gd name="T1" fmla="*/ 22 h 42"/>
                  <a:gd name="T2" fmla="*/ 28 w 28"/>
                  <a:gd name="T3" fmla="*/ 22 h 42"/>
                  <a:gd name="T4" fmla="*/ 28 w 28"/>
                  <a:gd name="T5" fmla="*/ 22 h 42"/>
                  <a:gd name="T6" fmla="*/ 26 w 28"/>
                  <a:gd name="T7" fmla="*/ 14 h 42"/>
                  <a:gd name="T8" fmla="*/ 24 w 28"/>
                  <a:gd name="T9" fmla="*/ 6 h 42"/>
                  <a:gd name="T10" fmla="*/ 24 w 28"/>
                  <a:gd name="T11" fmla="*/ 6 h 42"/>
                  <a:gd name="T12" fmla="*/ 20 w 28"/>
                  <a:gd name="T13" fmla="*/ 2 h 42"/>
                  <a:gd name="T14" fmla="*/ 20 w 28"/>
                  <a:gd name="T15" fmla="*/ 2 h 42"/>
                  <a:gd name="T16" fmla="*/ 14 w 28"/>
                  <a:gd name="T17" fmla="*/ 0 h 42"/>
                  <a:gd name="T18" fmla="*/ 14 w 28"/>
                  <a:gd name="T19" fmla="*/ 0 h 42"/>
                  <a:gd name="T20" fmla="*/ 8 w 28"/>
                  <a:gd name="T21" fmla="*/ 2 h 42"/>
                  <a:gd name="T22" fmla="*/ 8 w 28"/>
                  <a:gd name="T23" fmla="*/ 2 h 42"/>
                  <a:gd name="T24" fmla="*/ 4 w 28"/>
                  <a:gd name="T25" fmla="*/ 6 h 42"/>
                  <a:gd name="T26" fmla="*/ 2 w 28"/>
                  <a:gd name="T27" fmla="*/ 10 h 42"/>
                  <a:gd name="T28" fmla="*/ 2 w 28"/>
                  <a:gd name="T29" fmla="*/ 10 h 42"/>
                  <a:gd name="T30" fmla="*/ 0 w 28"/>
                  <a:gd name="T31" fmla="*/ 22 h 42"/>
                  <a:gd name="T32" fmla="*/ 0 w 28"/>
                  <a:gd name="T33" fmla="*/ 22 h 42"/>
                  <a:gd name="T34" fmla="*/ 2 w 28"/>
                  <a:gd name="T35" fmla="*/ 28 h 42"/>
                  <a:gd name="T36" fmla="*/ 4 w 28"/>
                  <a:gd name="T37" fmla="*/ 36 h 42"/>
                  <a:gd name="T38" fmla="*/ 4 w 28"/>
                  <a:gd name="T39" fmla="*/ 36 h 42"/>
                  <a:gd name="T40" fmla="*/ 8 w 28"/>
                  <a:gd name="T41" fmla="*/ 40 h 42"/>
                  <a:gd name="T42" fmla="*/ 8 w 28"/>
                  <a:gd name="T43" fmla="*/ 40 h 42"/>
                  <a:gd name="T44" fmla="*/ 14 w 28"/>
                  <a:gd name="T45" fmla="*/ 42 h 42"/>
                  <a:gd name="T46" fmla="*/ 14 w 28"/>
                  <a:gd name="T47" fmla="*/ 42 h 42"/>
                  <a:gd name="T48" fmla="*/ 20 w 28"/>
                  <a:gd name="T49" fmla="*/ 40 h 42"/>
                  <a:gd name="T50" fmla="*/ 20 w 28"/>
                  <a:gd name="T51" fmla="*/ 40 h 42"/>
                  <a:gd name="T52" fmla="*/ 24 w 28"/>
                  <a:gd name="T53" fmla="*/ 38 h 42"/>
                  <a:gd name="T54" fmla="*/ 26 w 28"/>
                  <a:gd name="T55" fmla="*/ 32 h 42"/>
                  <a:gd name="T56" fmla="*/ 26 w 28"/>
                  <a:gd name="T57" fmla="*/ 32 h 42"/>
                  <a:gd name="T58" fmla="*/ 28 w 28"/>
                  <a:gd name="T59" fmla="*/ 22 h 42"/>
                  <a:gd name="T60" fmla="*/ 26 w 28"/>
                  <a:gd name="T61" fmla="*/ 22 h 42"/>
                  <a:gd name="T62" fmla="*/ 22 w 28"/>
                  <a:gd name="T63" fmla="*/ 22 h 42"/>
                  <a:gd name="T64" fmla="*/ 22 w 28"/>
                  <a:gd name="T65" fmla="*/ 22 h 42"/>
                  <a:gd name="T66" fmla="*/ 22 w 28"/>
                  <a:gd name="T67" fmla="*/ 28 h 42"/>
                  <a:gd name="T68" fmla="*/ 20 w 28"/>
                  <a:gd name="T69" fmla="*/ 34 h 42"/>
                  <a:gd name="T70" fmla="*/ 20 w 28"/>
                  <a:gd name="T71" fmla="*/ 34 h 42"/>
                  <a:gd name="T72" fmla="*/ 16 w 28"/>
                  <a:gd name="T73" fmla="*/ 36 h 42"/>
                  <a:gd name="T74" fmla="*/ 16 w 28"/>
                  <a:gd name="T75" fmla="*/ 36 h 42"/>
                  <a:gd name="T76" fmla="*/ 14 w 28"/>
                  <a:gd name="T77" fmla="*/ 38 h 42"/>
                  <a:gd name="T78" fmla="*/ 14 w 28"/>
                  <a:gd name="T79" fmla="*/ 38 h 42"/>
                  <a:gd name="T80" fmla="*/ 12 w 28"/>
                  <a:gd name="T81" fmla="*/ 36 h 42"/>
                  <a:gd name="T82" fmla="*/ 12 w 28"/>
                  <a:gd name="T83" fmla="*/ 36 h 42"/>
                  <a:gd name="T84" fmla="*/ 8 w 28"/>
                  <a:gd name="T85" fmla="*/ 30 h 42"/>
                  <a:gd name="T86" fmla="*/ 8 w 28"/>
                  <a:gd name="T87" fmla="*/ 30 h 42"/>
                  <a:gd name="T88" fmla="*/ 6 w 28"/>
                  <a:gd name="T89" fmla="*/ 22 h 42"/>
                  <a:gd name="T90" fmla="*/ 6 w 28"/>
                  <a:gd name="T91" fmla="*/ 22 h 42"/>
                  <a:gd name="T92" fmla="*/ 6 w 28"/>
                  <a:gd name="T93" fmla="*/ 14 h 42"/>
                  <a:gd name="T94" fmla="*/ 8 w 28"/>
                  <a:gd name="T95" fmla="*/ 10 h 42"/>
                  <a:gd name="T96" fmla="*/ 8 w 28"/>
                  <a:gd name="T97" fmla="*/ 10 h 42"/>
                  <a:gd name="T98" fmla="*/ 12 w 28"/>
                  <a:gd name="T99" fmla="*/ 6 h 42"/>
                  <a:gd name="T100" fmla="*/ 12 w 28"/>
                  <a:gd name="T101" fmla="*/ 6 h 42"/>
                  <a:gd name="T102" fmla="*/ 14 w 28"/>
                  <a:gd name="T103" fmla="*/ 4 h 42"/>
                  <a:gd name="T104" fmla="*/ 14 w 28"/>
                  <a:gd name="T105" fmla="*/ 4 h 42"/>
                  <a:gd name="T106" fmla="*/ 16 w 28"/>
                  <a:gd name="T107" fmla="*/ 6 h 42"/>
                  <a:gd name="T108" fmla="*/ 16 w 28"/>
                  <a:gd name="T109" fmla="*/ 6 h 42"/>
                  <a:gd name="T110" fmla="*/ 20 w 28"/>
                  <a:gd name="T111" fmla="*/ 12 h 42"/>
                  <a:gd name="T112" fmla="*/ 20 w 28"/>
                  <a:gd name="T113" fmla="*/ 12 h 42"/>
                  <a:gd name="T114" fmla="*/ 22 w 28"/>
                  <a:gd name="T115" fmla="*/ 22 h 42"/>
                  <a:gd name="T116" fmla="*/ 26 w 28"/>
                  <a:gd name="T117"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42">
                    <a:moveTo>
                      <a:pt x="26" y="22"/>
                    </a:moveTo>
                    <a:lnTo>
                      <a:pt x="28" y="22"/>
                    </a:lnTo>
                    <a:lnTo>
                      <a:pt x="28" y="22"/>
                    </a:lnTo>
                    <a:lnTo>
                      <a:pt x="26" y="14"/>
                    </a:lnTo>
                    <a:lnTo>
                      <a:pt x="24" y="6"/>
                    </a:lnTo>
                    <a:lnTo>
                      <a:pt x="24" y="6"/>
                    </a:lnTo>
                    <a:lnTo>
                      <a:pt x="20" y="2"/>
                    </a:lnTo>
                    <a:lnTo>
                      <a:pt x="20" y="2"/>
                    </a:lnTo>
                    <a:lnTo>
                      <a:pt x="14" y="0"/>
                    </a:lnTo>
                    <a:lnTo>
                      <a:pt x="14" y="0"/>
                    </a:lnTo>
                    <a:lnTo>
                      <a:pt x="8" y="2"/>
                    </a:lnTo>
                    <a:lnTo>
                      <a:pt x="8" y="2"/>
                    </a:lnTo>
                    <a:lnTo>
                      <a:pt x="4" y="6"/>
                    </a:lnTo>
                    <a:lnTo>
                      <a:pt x="2" y="10"/>
                    </a:lnTo>
                    <a:lnTo>
                      <a:pt x="2" y="10"/>
                    </a:lnTo>
                    <a:lnTo>
                      <a:pt x="0" y="22"/>
                    </a:lnTo>
                    <a:lnTo>
                      <a:pt x="0" y="22"/>
                    </a:lnTo>
                    <a:lnTo>
                      <a:pt x="2" y="28"/>
                    </a:lnTo>
                    <a:lnTo>
                      <a:pt x="4" y="36"/>
                    </a:lnTo>
                    <a:lnTo>
                      <a:pt x="4" y="36"/>
                    </a:lnTo>
                    <a:lnTo>
                      <a:pt x="8" y="40"/>
                    </a:lnTo>
                    <a:lnTo>
                      <a:pt x="8" y="40"/>
                    </a:lnTo>
                    <a:lnTo>
                      <a:pt x="14" y="42"/>
                    </a:lnTo>
                    <a:lnTo>
                      <a:pt x="14" y="42"/>
                    </a:lnTo>
                    <a:lnTo>
                      <a:pt x="20" y="40"/>
                    </a:lnTo>
                    <a:lnTo>
                      <a:pt x="20" y="40"/>
                    </a:lnTo>
                    <a:lnTo>
                      <a:pt x="24" y="38"/>
                    </a:lnTo>
                    <a:lnTo>
                      <a:pt x="26" y="32"/>
                    </a:lnTo>
                    <a:lnTo>
                      <a:pt x="26" y="32"/>
                    </a:lnTo>
                    <a:lnTo>
                      <a:pt x="28" y="22"/>
                    </a:lnTo>
                    <a:lnTo>
                      <a:pt x="26" y="22"/>
                    </a:lnTo>
                    <a:lnTo>
                      <a:pt x="22" y="22"/>
                    </a:lnTo>
                    <a:lnTo>
                      <a:pt x="22" y="22"/>
                    </a:lnTo>
                    <a:lnTo>
                      <a:pt x="22" y="28"/>
                    </a:lnTo>
                    <a:lnTo>
                      <a:pt x="20" y="34"/>
                    </a:lnTo>
                    <a:lnTo>
                      <a:pt x="20" y="34"/>
                    </a:lnTo>
                    <a:lnTo>
                      <a:pt x="16" y="36"/>
                    </a:lnTo>
                    <a:lnTo>
                      <a:pt x="16" y="36"/>
                    </a:lnTo>
                    <a:lnTo>
                      <a:pt x="14" y="38"/>
                    </a:lnTo>
                    <a:lnTo>
                      <a:pt x="14" y="38"/>
                    </a:lnTo>
                    <a:lnTo>
                      <a:pt x="12" y="36"/>
                    </a:lnTo>
                    <a:lnTo>
                      <a:pt x="12" y="36"/>
                    </a:lnTo>
                    <a:lnTo>
                      <a:pt x="8" y="30"/>
                    </a:lnTo>
                    <a:lnTo>
                      <a:pt x="8" y="30"/>
                    </a:lnTo>
                    <a:lnTo>
                      <a:pt x="6" y="22"/>
                    </a:lnTo>
                    <a:lnTo>
                      <a:pt x="6" y="22"/>
                    </a:lnTo>
                    <a:lnTo>
                      <a:pt x="6" y="14"/>
                    </a:lnTo>
                    <a:lnTo>
                      <a:pt x="8" y="10"/>
                    </a:lnTo>
                    <a:lnTo>
                      <a:pt x="8" y="10"/>
                    </a:lnTo>
                    <a:lnTo>
                      <a:pt x="12" y="6"/>
                    </a:lnTo>
                    <a:lnTo>
                      <a:pt x="12" y="6"/>
                    </a:lnTo>
                    <a:lnTo>
                      <a:pt x="14" y="4"/>
                    </a:lnTo>
                    <a:lnTo>
                      <a:pt x="14" y="4"/>
                    </a:lnTo>
                    <a:lnTo>
                      <a:pt x="16" y="6"/>
                    </a:lnTo>
                    <a:lnTo>
                      <a:pt x="16" y="6"/>
                    </a:lnTo>
                    <a:lnTo>
                      <a:pt x="20" y="12"/>
                    </a:lnTo>
                    <a:lnTo>
                      <a:pt x="20" y="12"/>
                    </a:lnTo>
                    <a:lnTo>
                      <a:pt x="22" y="22"/>
                    </a:lnTo>
                    <a:lnTo>
                      <a:pt x="26"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0">
                <a:extLst>
                  <a:ext uri="{FF2B5EF4-FFF2-40B4-BE49-F238E27FC236}">
                    <a16:creationId xmlns:a16="http://schemas.microsoft.com/office/drawing/2014/main" id="{0BA22205-B884-411D-B450-8D67789B2C63}"/>
                  </a:ext>
                </a:extLst>
              </p:cNvPr>
              <p:cNvSpPr>
                <a:spLocks/>
              </p:cNvSpPr>
              <p:nvPr/>
            </p:nvSpPr>
            <p:spPr bwMode="auto">
              <a:xfrm>
                <a:off x="3450" y="1321"/>
                <a:ext cx="14" cy="26"/>
              </a:xfrm>
              <a:custGeom>
                <a:avLst/>
                <a:gdLst>
                  <a:gd name="T0" fmla="*/ 14 w 14"/>
                  <a:gd name="T1" fmla="*/ 14 h 26"/>
                  <a:gd name="T2" fmla="*/ 14 w 14"/>
                  <a:gd name="T3" fmla="*/ 14 h 26"/>
                  <a:gd name="T4" fmla="*/ 12 w 14"/>
                  <a:gd name="T5" fmla="*/ 4 h 26"/>
                  <a:gd name="T6" fmla="*/ 10 w 14"/>
                  <a:gd name="T7" fmla="*/ 2 h 26"/>
                  <a:gd name="T8" fmla="*/ 6 w 14"/>
                  <a:gd name="T9" fmla="*/ 0 h 26"/>
                  <a:gd name="T10" fmla="*/ 6 w 14"/>
                  <a:gd name="T11" fmla="*/ 0 h 26"/>
                  <a:gd name="T12" fmla="*/ 4 w 14"/>
                  <a:gd name="T13" fmla="*/ 2 h 26"/>
                  <a:gd name="T14" fmla="*/ 2 w 14"/>
                  <a:gd name="T15" fmla="*/ 4 h 26"/>
                  <a:gd name="T16" fmla="*/ 0 w 14"/>
                  <a:gd name="T17" fmla="*/ 14 h 26"/>
                  <a:gd name="T18" fmla="*/ 0 w 14"/>
                  <a:gd name="T19" fmla="*/ 14 h 26"/>
                  <a:gd name="T20" fmla="*/ 2 w 14"/>
                  <a:gd name="T21" fmla="*/ 22 h 26"/>
                  <a:gd name="T22" fmla="*/ 4 w 14"/>
                  <a:gd name="T23" fmla="*/ 24 h 26"/>
                  <a:gd name="T24" fmla="*/ 6 w 14"/>
                  <a:gd name="T25" fmla="*/ 26 h 26"/>
                  <a:gd name="T26" fmla="*/ 6 w 14"/>
                  <a:gd name="T27" fmla="*/ 26 h 26"/>
                  <a:gd name="T28" fmla="*/ 10 w 14"/>
                  <a:gd name="T29" fmla="*/ 24 h 26"/>
                  <a:gd name="T30" fmla="*/ 12 w 14"/>
                  <a:gd name="T31" fmla="*/ 22 h 26"/>
                  <a:gd name="T32" fmla="*/ 14 w 14"/>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4"/>
                    </a:moveTo>
                    <a:lnTo>
                      <a:pt x="14" y="14"/>
                    </a:lnTo>
                    <a:lnTo>
                      <a:pt x="12" y="4"/>
                    </a:lnTo>
                    <a:lnTo>
                      <a:pt x="10" y="2"/>
                    </a:lnTo>
                    <a:lnTo>
                      <a:pt x="6" y="0"/>
                    </a:lnTo>
                    <a:lnTo>
                      <a:pt x="6" y="0"/>
                    </a:lnTo>
                    <a:lnTo>
                      <a:pt x="4" y="2"/>
                    </a:lnTo>
                    <a:lnTo>
                      <a:pt x="2" y="4"/>
                    </a:lnTo>
                    <a:lnTo>
                      <a:pt x="0" y="14"/>
                    </a:lnTo>
                    <a:lnTo>
                      <a:pt x="0" y="14"/>
                    </a:lnTo>
                    <a:lnTo>
                      <a:pt x="2" y="22"/>
                    </a:lnTo>
                    <a:lnTo>
                      <a:pt x="4" y="24"/>
                    </a:lnTo>
                    <a:lnTo>
                      <a:pt x="6" y="26"/>
                    </a:lnTo>
                    <a:lnTo>
                      <a:pt x="6" y="26"/>
                    </a:lnTo>
                    <a:lnTo>
                      <a:pt x="10" y="24"/>
                    </a:lnTo>
                    <a:lnTo>
                      <a:pt x="12" y="22"/>
                    </a:lnTo>
                    <a:lnTo>
                      <a:pt x="1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81">
                <a:extLst>
                  <a:ext uri="{FF2B5EF4-FFF2-40B4-BE49-F238E27FC236}">
                    <a16:creationId xmlns:a16="http://schemas.microsoft.com/office/drawing/2014/main" id="{9D4DE978-35B2-408E-9E2B-B940CC093966}"/>
                  </a:ext>
                </a:extLst>
              </p:cNvPr>
              <p:cNvSpPr>
                <a:spLocks/>
              </p:cNvSpPr>
              <p:nvPr/>
            </p:nvSpPr>
            <p:spPr bwMode="auto">
              <a:xfrm>
                <a:off x="3450" y="1321"/>
                <a:ext cx="14" cy="26"/>
              </a:xfrm>
              <a:custGeom>
                <a:avLst/>
                <a:gdLst>
                  <a:gd name="T0" fmla="*/ 14 w 14"/>
                  <a:gd name="T1" fmla="*/ 14 h 26"/>
                  <a:gd name="T2" fmla="*/ 14 w 14"/>
                  <a:gd name="T3" fmla="*/ 14 h 26"/>
                  <a:gd name="T4" fmla="*/ 12 w 14"/>
                  <a:gd name="T5" fmla="*/ 4 h 26"/>
                  <a:gd name="T6" fmla="*/ 10 w 14"/>
                  <a:gd name="T7" fmla="*/ 2 h 26"/>
                  <a:gd name="T8" fmla="*/ 6 w 14"/>
                  <a:gd name="T9" fmla="*/ 0 h 26"/>
                  <a:gd name="T10" fmla="*/ 6 w 14"/>
                  <a:gd name="T11" fmla="*/ 0 h 26"/>
                  <a:gd name="T12" fmla="*/ 4 w 14"/>
                  <a:gd name="T13" fmla="*/ 2 h 26"/>
                  <a:gd name="T14" fmla="*/ 2 w 14"/>
                  <a:gd name="T15" fmla="*/ 4 h 26"/>
                  <a:gd name="T16" fmla="*/ 0 w 14"/>
                  <a:gd name="T17" fmla="*/ 14 h 26"/>
                  <a:gd name="T18" fmla="*/ 0 w 14"/>
                  <a:gd name="T19" fmla="*/ 14 h 26"/>
                  <a:gd name="T20" fmla="*/ 2 w 14"/>
                  <a:gd name="T21" fmla="*/ 22 h 26"/>
                  <a:gd name="T22" fmla="*/ 4 w 14"/>
                  <a:gd name="T23" fmla="*/ 24 h 26"/>
                  <a:gd name="T24" fmla="*/ 6 w 14"/>
                  <a:gd name="T25" fmla="*/ 26 h 26"/>
                  <a:gd name="T26" fmla="*/ 6 w 14"/>
                  <a:gd name="T27" fmla="*/ 26 h 26"/>
                  <a:gd name="T28" fmla="*/ 10 w 14"/>
                  <a:gd name="T29" fmla="*/ 24 h 26"/>
                  <a:gd name="T30" fmla="*/ 12 w 14"/>
                  <a:gd name="T31" fmla="*/ 22 h 26"/>
                  <a:gd name="T32" fmla="*/ 14 w 14"/>
                  <a:gd name="T33"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6">
                    <a:moveTo>
                      <a:pt x="14" y="14"/>
                    </a:moveTo>
                    <a:lnTo>
                      <a:pt x="14" y="14"/>
                    </a:lnTo>
                    <a:lnTo>
                      <a:pt x="12" y="4"/>
                    </a:lnTo>
                    <a:lnTo>
                      <a:pt x="10" y="2"/>
                    </a:lnTo>
                    <a:lnTo>
                      <a:pt x="6" y="0"/>
                    </a:lnTo>
                    <a:lnTo>
                      <a:pt x="6" y="0"/>
                    </a:lnTo>
                    <a:lnTo>
                      <a:pt x="4" y="2"/>
                    </a:lnTo>
                    <a:lnTo>
                      <a:pt x="2" y="4"/>
                    </a:lnTo>
                    <a:lnTo>
                      <a:pt x="0" y="14"/>
                    </a:lnTo>
                    <a:lnTo>
                      <a:pt x="0" y="14"/>
                    </a:lnTo>
                    <a:lnTo>
                      <a:pt x="2" y="22"/>
                    </a:lnTo>
                    <a:lnTo>
                      <a:pt x="4" y="24"/>
                    </a:lnTo>
                    <a:lnTo>
                      <a:pt x="6" y="26"/>
                    </a:lnTo>
                    <a:lnTo>
                      <a:pt x="6" y="26"/>
                    </a:lnTo>
                    <a:lnTo>
                      <a:pt x="10" y="24"/>
                    </a:lnTo>
                    <a:lnTo>
                      <a:pt x="12" y="22"/>
                    </a:lnTo>
                    <a:lnTo>
                      <a:pt x="14"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82">
                <a:extLst>
                  <a:ext uri="{FF2B5EF4-FFF2-40B4-BE49-F238E27FC236}">
                    <a16:creationId xmlns:a16="http://schemas.microsoft.com/office/drawing/2014/main" id="{C2B07DC8-2E9F-4978-A761-CE6A3C1CAB42}"/>
                  </a:ext>
                </a:extLst>
              </p:cNvPr>
              <p:cNvSpPr>
                <a:spLocks/>
              </p:cNvSpPr>
              <p:nvPr/>
            </p:nvSpPr>
            <p:spPr bwMode="auto">
              <a:xfrm>
                <a:off x="3446" y="1287"/>
                <a:ext cx="122" cy="176"/>
              </a:xfrm>
              <a:custGeom>
                <a:avLst/>
                <a:gdLst>
                  <a:gd name="T0" fmla="*/ 70 w 122"/>
                  <a:gd name="T1" fmla="*/ 176 h 176"/>
                  <a:gd name="T2" fmla="*/ 34 w 122"/>
                  <a:gd name="T3" fmla="*/ 170 h 176"/>
                  <a:gd name="T4" fmla="*/ 18 w 122"/>
                  <a:gd name="T5" fmla="*/ 164 h 176"/>
                  <a:gd name="T6" fmla="*/ 16 w 122"/>
                  <a:gd name="T7" fmla="*/ 160 h 176"/>
                  <a:gd name="T8" fmla="*/ 16 w 122"/>
                  <a:gd name="T9" fmla="*/ 160 h 176"/>
                  <a:gd name="T10" fmla="*/ 18 w 122"/>
                  <a:gd name="T11" fmla="*/ 160 h 176"/>
                  <a:gd name="T12" fmla="*/ 34 w 122"/>
                  <a:gd name="T13" fmla="*/ 158 h 176"/>
                  <a:gd name="T14" fmla="*/ 60 w 122"/>
                  <a:gd name="T15" fmla="*/ 144 h 176"/>
                  <a:gd name="T16" fmla="*/ 68 w 122"/>
                  <a:gd name="T17" fmla="*/ 138 h 176"/>
                  <a:gd name="T18" fmla="*/ 38 w 122"/>
                  <a:gd name="T19" fmla="*/ 140 h 176"/>
                  <a:gd name="T20" fmla="*/ 16 w 122"/>
                  <a:gd name="T21" fmla="*/ 132 h 176"/>
                  <a:gd name="T22" fmla="*/ 4 w 122"/>
                  <a:gd name="T23" fmla="*/ 122 h 176"/>
                  <a:gd name="T24" fmla="*/ 0 w 122"/>
                  <a:gd name="T25" fmla="*/ 118 h 176"/>
                  <a:gd name="T26" fmla="*/ 0 w 122"/>
                  <a:gd name="T27" fmla="*/ 116 h 176"/>
                  <a:gd name="T28" fmla="*/ 2 w 122"/>
                  <a:gd name="T29" fmla="*/ 114 h 176"/>
                  <a:gd name="T30" fmla="*/ 16 w 122"/>
                  <a:gd name="T31" fmla="*/ 110 h 176"/>
                  <a:gd name="T32" fmla="*/ 28 w 122"/>
                  <a:gd name="T33" fmla="*/ 100 h 176"/>
                  <a:gd name="T34" fmla="*/ 42 w 122"/>
                  <a:gd name="T35" fmla="*/ 68 h 176"/>
                  <a:gd name="T36" fmla="*/ 48 w 122"/>
                  <a:gd name="T37" fmla="*/ 36 h 176"/>
                  <a:gd name="T38" fmla="*/ 50 w 122"/>
                  <a:gd name="T39" fmla="*/ 20 h 176"/>
                  <a:gd name="T40" fmla="*/ 52 w 122"/>
                  <a:gd name="T41" fmla="*/ 18 h 176"/>
                  <a:gd name="T42" fmla="*/ 94 w 122"/>
                  <a:gd name="T43" fmla="*/ 8 h 176"/>
                  <a:gd name="T44" fmla="*/ 118 w 122"/>
                  <a:gd name="T45" fmla="*/ 0 h 176"/>
                  <a:gd name="T46" fmla="*/ 122 w 122"/>
                  <a:gd name="T47" fmla="*/ 2 h 176"/>
                  <a:gd name="T48" fmla="*/ 122 w 122"/>
                  <a:gd name="T49" fmla="*/ 4 h 176"/>
                  <a:gd name="T50" fmla="*/ 120 w 122"/>
                  <a:gd name="T51" fmla="*/ 6 h 176"/>
                  <a:gd name="T52" fmla="*/ 54 w 122"/>
                  <a:gd name="T53" fmla="*/ 22 h 176"/>
                  <a:gd name="T54" fmla="*/ 52 w 122"/>
                  <a:gd name="T55" fmla="*/ 42 h 176"/>
                  <a:gd name="T56" fmla="*/ 46 w 122"/>
                  <a:gd name="T57" fmla="*/ 74 h 176"/>
                  <a:gd name="T58" fmla="*/ 32 w 122"/>
                  <a:gd name="T59" fmla="*/ 102 h 176"/>
                  <a:gd name="T60" fmla="*/ 20 w 122"/>
                  <a:gd name="T61" fmla="*/ 114 h 176"/>
                  <a:gd name="T62" fmla="*/ 6 w 122"/>
                  <a:gd name="T63" fmla="*/ 118 h 176"/>
                  <a:gd name="T64" fmla="*/ 16 w 122"/>
                  <a:gd name="T65" fmla="*/ 126 h 176"/>
                  <a:gd name="T66" fmla="*/ 30 w 122"/>
                  <a:gd name="T67" fmla="*/ 132 h 176"/>
                  <a:gd name="T68" fmla="*/ 50 w 122"/>
                  <a:gd name="T69" fmla="*/ 136 h 176"/>
                  <a:gd name="T70" fmla="*/ 76 w 122"/>
                  <a:gd name="T71" fmla="*/ 130 h 176"/>
                  <a:gd name="T72" fmla="*/ 78 w 122"/>
                  <a:gd name="T73" fmla="*/ 130 h 176"/>
                  <a:gd name="T74" fmla="*/ 78 w 122"/>
                  <a:gd name="T75" fmla="*/ 134 h 176"/>
                  <a:gd name="T76" fmla="*/ 74 w 122"/>
                  <a:gd name="T77" fmla="*/ 138 h 176"/>
                  <a:gd name="T78" fmla="*/ 50 w 122"/>
                  <a:gd name="T79" fmla="*/ 158 h 176"/>
                  <a:gd name="T80" fmla="*/ 32 w 122"/>
                  <a:gd name="T81" fmla="*/ 164 h 176"/>
                  <a:gd name="T82" fmla="*/ 50 w 122"/>
                  <a:gd name="T83" fmla="*/ 168 h 176"/>
                  <a:gd name="T84" fmla="*/ 74 w 122"/>
                  <a:gd name="T85" fmla="*/ 170 h 176"/>
                  <a:gd name="T86" fmla="*/ 96 w 122"/>
                  <a:gd name="T87" fmla="*/ 164 h 176"/>
                  <a:gd name="T88" fmla="*/ 116 w 122"/>
                  <a:gd name="T89" fmla="*/ 150 h 176"/>
                  <a:gd name="T90" fmla="*/ 118 w 122"/>
                  <a:gd name="T91" fmla="*/ 150 h 176"/>
                  <a:gd name="T92" fmla="*/ 120 w 122"/>
                  <a:gd name="T93" fmla="*/ 150 h 176"/>
                  <a:gd name="T94" fmla="*/ 120 w 122"/>
                  <a:gd name="T95" fmla="*/ 154 h 176"/>
                  <a:gd name="T96" fmla="*/ 108 w 122"/>
                  <a:gd name="T97" fmla="*/ 164 h 176"/>
                  <a:gd name="T98" fmla="*/ 82 w 122"/>
                  <a:gd name="T99" fmla="*/ 174 h 176"/>
                  <a:gd name="T100" fmla="*/ 70 w 122"/>
                  <a:gd name="T101"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2" h="176">
                    <a:moveTo>
                      <a:pt x="70" y="176"/>
                    </a:moveTo>
                    <a:lnTo>
                      <a:pt x="70" y="176"/>
                    </a:lnTo>
                    <a:lnTo>
                      <a:pt x="50" y="174"/>
                    </a:lnTo>
                    <a:lnTo>
                      <a:pt x="34" y="170"/>
                    </a:lnTo>
                    <a:lnTo>
                      <a:pt x="18" y="164"/>
                    </a:lnTo>
                    <a:lnTo>
                      <a:pt x="18" y="164"/>
                    </a:lnTo>
                    <a:lnTo>
                      <a:pt x="16" y="162"/>
                    </a:lnTo>
                    <a:lnTo>
                      <a:pt x="16" y="160"/>
                    </a:lnTo>
                    <a:lnTo>
                      <a:pt x="16" y="160"/>
                    </a:lnTo>
                    <a:lnTo>
                      <a:pt x="16" y="160"/>
                    </a:lnTo>
                    <a:lnTo>
                      <a:pt x="18" y="160"/>
                    </a:lnTo>
                    <a:lnTo>
                      <a:pt x="18" y="160"/>
                    </a:lnTo>
                    <a:lnTo>
                      <a:pt x="26" y="160"/>
                    </a:lnTo>
                    <a:lnTo>
                      <a:pt x="34" y="158"/>
                    </a:lnTo>
                    <a:lnTo>
                      <a:pt x="48" y="152"/>
                    </a:lnTo>
                    <a:lnTo>
                      <a:pt x="60" y="144"/>
                    </a:lnTo>
                    <a:lnTo>
                      <a:pt x="68" y="138"/>
                    </a:lnTo>
                    <a:lnTo>
                      <a:pt x="68" y="138"/>
                    </a:lnTo>
                    <a:lnTo>
                      <a:pt x="52" y="140"/>
                    </a:lnTo>
                    <a:lnTo>
                      <a:pt x="38" y="140"/>
                    </a:lnTo>
                    <a:lnTo>
                      <a:pt x="26" y="136"/>
                    </a:lnTo>
                    <a:lnTo>
                      <a:pt x="16" y="132"/>
                    </a:lnTo>
                    <a:lnTo>
                      <a:pt x="10" y="128"/>
                    </a:lnTo>
                    <a:lnTo>
                      <a:pt x="4" y="122"/>
                    </a:lnTo>
                    <a:lnTo>
                      <a:pt x="0" y="118"/>
                    </a:lnTo>
                    <a:lnTo>
                      <a:pt x="0" y="118"/>
                    </a:lnTo>
                    <a:lnTo>
                      <a:pt x="0" y="116"/>
                    </a:lnTo>
                    <a:lnTo>
                      <a:pt x="0" y="116"/>
                    </a:lnTo>
                    <a:lnTo>
                      <a:pt x="2" y="114"/>
                    </a:lnTo>
                    <a:lnTo>
                      <a:pt x="2" y="114"/>
                    </a:lnTo>
                    <a:lnTo>
                      <a:pt x="10" y="112"/>
                    </a:lnTo>
                    <a:lnTo>
                      <a:pt x="16" y="110"/>
                    </a:lnTo>
                    <a:lnTo>
                      <a:pt x="22" y="106"/>
                    </a:lnTo>
                    <a:lnTo>
                      <a:pt x="28" y="100"/>
                    </a:lnTo>
                    <a:lnTo>
                      <a:pt x="36" y="84"/>
                    </a:lnTo>
                    <a:lnTo>
                      <a:pt x="42" y="68"/>
                    </a:lnTo>
                    <a:lnTo>
                      <a:pt x="46" y="50"/>
                    </a:lnTo>
                    <a:lnTo>
                      <a:pt x="48" y="36"/>
                    </a:lnTo>
                    <a:lnTo>
                      <a:pt x="50" y="20"/>
                    </a:lnTo>
                    <a:lnTo>
                      <a:pt x="50" y="20"/>
                    </a:lnTo>
                    <a:lnTo>
                      <a:pt x="52" y="18"/>
                    </a:lnTo>
                    <a:lnTo>
                      <a:pt x="52" y="18"/>
                    </a:lnTo>
                    <a:lnTo>
                      <a:pt x="72" y="14"/>
                    </a:lnTo>
                    <a:lnTo>
                      <a:pt x="94" y="8"/>
                    </a:lnTo>
                    <a:lnTo>
                      <a:pt x="118" y="0"/>
                    </a:lnTo>
                    <a:lnTo>
                      <a:pt x="118" y="0"/>
                    </a:lnTo>
                    <a:lnTo>
                      <a:pt x="120" y="0"/>
                    </a:lnTo>
                    <a:lnTo>
                      <a:pt x="122" y="2"/>
                    </a:lnTo>
                    <a:lnTo>
                      <a:pt x="122" y="2"/>
                    </a:lnTo>
                    <a:lnTo>
                      <a:pt x="122" y="4"/>
                    </a:lnTo>
                    <a:lnTo>
                      <a:pt x="120" y="6"/>
                    </a:lnTo>
                    <a:lnTo>
                      <a:pt x="120" y="6"/>
                    </a:lnTo>
                    <a:lnTo>
                      <a:pt x="78" y="18"/>
                    </a:lnTo>
                    <a:lnTo>
                      <a:pt x="54" y="22"/>
                    </a:lnTo>
                    <a:lnTo>
                      <a:pt x="54" y="22"/>
                    </a:lnTo>
                    <a:lnTo>
                      <a:pt x="52" y="42"/>
                    </a:lnTo>
                    <a:lnTo>
                      <a:pt x="50" y="58"/>
                    </a:lnTo>
                    <a:lnTo>
                      <a:pt x="46" y="74"/>
                    </a:lnTo>
                    <a:lnTo>
                      <a:pt x="40" y="90"/>
                    </a:lnTo>
                    <a:lnTo>
                      <a:pt x="32" y="102"/>
                    </a:lnTo>
                    <a:lnTo>
                      <a:pt x="26" y="108"/>
                    </a:lnTo>
                    <a:lnTo>
                      <a:pt x="20" y="114"/>
                    </a:lnTo>
                    <a:lnTo>
                      <a:pt x="14" y="116"/>
                    </a:lnTo>
                    <a:lnTo>
                      <a:pt x="6" y="118"/>
                    </a:lnTo>
                    <a:lnTo>
                      <a:pt x="6" y="118"/>
                    </a:lnTo>
                    <a:lnTo>
                      <a:pt x="16" y="126"/>
                    </a:lnTo>
                    <a:lnTo>
                      <a:pt x="22" y="130"/>
                    </a:lnTo>
                    <a:lnTo>
                      <a:pt x="30" y="132"/>
                    </a:lnTo>
                    <a:lnTo>
                      <a:pt x="38" y="134"/>
                    </a:lnTo>
                    <a:lnTo>
                      <a:pt x="50" y="136"/>
                    </a:lnTo>
                    <a:lnTo>
                      <a:pt x="62" y="134"/>
                    </a:lnTo>
                    <a:lnTo>
                      <a:pt x="76" y="130"/>
                    </a:lnTo>
                    <a:lnTo>
                      <a:pt x="76" y="130"/>
                    </a:lnTo>
                    <a:lnTo>
                      <a:pt x="78" y="130"/>
                    </a:lnTo>
                    <a:lnTo>
                      <a:pt x="78" y="130"/>
                    </a:lnTo>
                    <a:lnTo>
                      <a:pt x="78" y="134"/>
                    </a:lnTo>
                    <a:lnTo>
                      <a:pt x="78" y="134"/>
                    </a:lnTo>
                    <a:lnTo>
                      <a:pt x="74" y="138"/>
                    </a:lnTo>
                    <a:lnTo>
                      <a:pt x="64" y="148"/>
                    </a:lnTo>
                    <a:lnTo>
                      <a:pt x="50" y="158"/>
                    </a:lnTo>
                    <a:lnTo>
                      <a:pt x="42" y="162"/>
                    </a:lnTo>
                    <a:lnTo>
                      <a:pt x="32" y="164"/>
                    </a:lnTo>
                    <a:lnTo>
                      <a:pt x="32" y="164"/>
                    </a:lnTo>
                    <a:lnTo>
                      <a:pt x="50" y="168"/>
                    </a:lnTo>
                    <a:lnTo>
                      <a:pt x="62" y="170"/>
                    </a:lnTo>
                    <a:lnTo>
                      <a:pt x="74" y="170"/>
                    </a:lnTo>
                    <a:lnTo>
                      <a:pt x="86" y="168"/>
                    </a:lnTo>
                    <a:lnTo>
                      <a:pt x="96" y="164"/>
                    </a:lnTo>
                    <a:lnTo>
                      <a:pt x="106" y="160"/>
                    </a:lnTo>
                    <a:lnTo>
                      <a:pt x="116" y="150"/>
                    </a:lnTo>
                    <a:lnTo>
                      <a:pt x="116" y="150"/>
                    </a:lnTo>
                    <a:lnTo>
                      <a:pt x="118" y="150"/>
                    </a:lnTo>
                    <a:lnTo>
                      <a:pt x="120" y="150"/>
                    </a:lnTo>
                    <a:lnTo>
                      <a:pt x="120" y="150"/>
                    </a:lnTo>
                    <a:lnTo>
                      <a:pt x="120" y="152"/>
                    </a:lnTo>
                    <a:lnTo>
                      <a:pt x="120" y="154"/>
                    </a:lnTo>
                    <a:lnTo>
                      <a:pt x="120" y="154"/>
                    </a:lnTo>
                    <a:lnTo>
                      <a:pt x="108" y="164"/>
                    </a:lnTo>
                    <a:lnTo>
                      <a:pt x="96" y="170"/>
                    </a:lnTo>
                    <a:lnTo>
                      <a:pt x="82" y="174"/>
                    </a:lnTo>
                    <a:lnTo>
                      <a:pt x="70" y="176"/>
                    </a:lnTo>
                    <a:lnTo>
                      <a:pt x="70" y="176"/>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3">
                <a:extLst>
                  <a:ext uri="{FF2B5EF4-FFF2-40B4-BE49-F238E27FC236}">
                    <a16:creationId xmlns:a16="http://schemas.microsoft.com/office/drawing/2014/main" id="{5AB1BD0D-ED94-4AC5-B2C1-4A5D43BEC38C}"/>
                  </a:ext>
                </a:extLst>
              </p:cNvPr>
              <p:cNvSpPr>
                <a:spLocks noEditPoints="1"/>
              </p:cNvSpPr>
              <p:nvPr/>
            </p:nvSpPr>
            <p:spPr bwMode="auto">
              <a:xfrm>
                <a:off x="3358" y="1377"/>
                <a:ext cx="296" cy="72"/>
              </a:xfrm>
              <a:custGeom>
                <a:avLst/>
                <a:gdLst>
                  <a:gd name="T0" fmla="*/ 260 w 296"/>
                  <a:gd name="T1" fmla="*/ 72 h 72"/>
                  <a:gd name="T2" fmla="*/ 246 w 296"/>
                  <a:gd name="T3" fmla="*/ 70 h 72"/>
                  <a:gd name="T4" fmla="*/ 234 w 296"/>
                  <a:gd name="T5" fmla="*/ 62 h 72"/>
                  <a:gd name="T6" fmla="*/ 226 w 296"/>
                  <a:gd name="T7" fmla="*/ 50 h 72"/>
                  <a:gd name="T8" fmla="*/ 222 w 296"/>
                  <a:gd name="T9" fmla="*/ 36 h 72"/>
                  <a:gd name="T10" fmla="*/ 224 w 296"/>
                  <a:gd name="T11" fmla="*/ 28 h 72"/>
                  <a:gd name="T12" fmla="*/ 228 w 296"/>
                  <a:gd name="T13" fmla="*/ 16 h 72"/>
                  <a:gd name="T14" fmla="*/ 238 w 296"/>
                  <a:gd name="T15" fmla="*/ 6 h 72"/>
                  <a:gd name="T16" fmla="*/ 252 w 296"/>
                  <a:gd name="T17" fmla="*/ 0 h 72"/>
                  <a:gd name="T18" fmla="*/ 260 w 296"/>
                  <a:gd name="T19" fmla="*/ 0 h 72"/>
                  <a:gd name="T20" fmla="*/ 274 w 296"/>
                  <a:gd name="T21" fmla="*/ 2 h 72"/>
                  <a:gd name="T22" fmla="*/ 286 w 296"/>
                  <a:gd name="T23" fmla="*/ 10 h 72"/>
                  <a:gd name="T24" fmla="*/ 292 w 296"/>
                  <a:gd name="T25" fmla="*/ 22 h 72"/>
                  <a:gd name="T26" fmla="*/ 296 w 296"/>
                  <a:gd name="T27" fmla="*/ 36 h 72"/>
                  <a:gd name="T28" fmla="*/ 296 w 296"/>
                  <a:gd name="T29" fmla="*/ 44 h 72"/>
                  <a:gd name="T30" fmla="*/ 290 w 296"/>
                  <a:gd name="T31" fmla="*/ 56 h 72"/>
                  <a:gd name="T32" fmla="*/ 280 w 296"/>
                  <a:gd name="T33" fmla="*/ 66 h 72"/>
                  <a:gd name="T34" fmla="*/ 266 w 296"/>
                  <a:gd name="T35" fmla="*/ 72 h 72"/>
                  <a:gd name="T36" fmla="*/ 260 w 296"/>
                  <a:gd name="T37" fmla="*/ 72 h 72"/>
                  <a:gd name="T38" fmla="*/ 72 w 296"/>
                  <a:gd name="T39" fmla="*/ 36 h 72"/>
                  <a:gd name="T40" fmla="*/ 70 w 296"/>
                  <a:gd name="T41" fmla="*/ 22 h 72"/>
                  <a:gd name="T42" fmla="*/ 62 w 296"/>
                  <a:gd name="T43" fmla="*/ 10 h 72"/>
                  <a:gd name="T44" fmla="*/ 50 w 296"/>
                  <a:gd name="T45" fmla="*/ 2 h 72"/>
                  <a:gd name="T46" fmla="*/ 36 w 296"/>
                  <a:gd name="T47" fmla="*/ 0 h 72"/>
                  <a:gd name="T48" fmla="*/ 28 w 296"/>
                  <a:gd name="T49" fmla="*/ 0 h 72"/>
                  <a:gd name="T50" fmla="*/ 16 w 296"/>
                  <a:gd name="T51" fmla="*/ 6 h 72"/>
                  <a:gd name="T52" fmla="*/ 6 w 296"/>
                  <a:gd name="T53" fmla="*/ 16 h 72"/>
                  <a:gd name="T54" fmla="*/ 0 w 296"/>
                  <a:gd name="T55" fmla="*/ 28 h 72"/>
                  <a:gd name="T56" fmla="*/ 0 w 296"/>
                  <a:gd name="T57" fmla="*/ 36 h 72"/>
                  <a:gd name="T58" fmla="*/ 2 w 296"/>
                  <a:gd name="T59" fmla="*/ 50 h 72"/>
                  <a:gd name="T60" fmla="*/ 10 w 296"/>
                  <a:gd name="T61" fmla="*/ 62 h 72"/>
                  <a:gd name="T62" fmla="*/ 22 w 296"/>
                  <a:gd name="T63" fmla="*/ 70 h 72"/>
                  <a:gd name="T64" fmla="*/ 36 w 296"/>
                  <a:gd name="T65" fmla="*/ 72 h 72"/>
                  <a:gd name="T66" fmla="*/ 42 w 296"/>
                  <a:gd name="T67" fmla="*/ 72 h 72"/>
                  <a:gd name="T68" fmla="*/ 56 w 296"/>
                  <a:gd name="T69" fmla="*/ 66 h 72"/>
                  <a:gd name="T70" fmla="*/ 66 w 296"/>
                  <a:gd name="T71" fmla="*/ 56 h 72"/>
                  <a:gd name="T72" fmla="*/ 72 w 296"/>
                  <a:gd name="T73" fmla="*/ 44 h 72"/>
                  <a:gd name="T74" fmla="*/ 72 w 296"/>
                  <a:gd name="T7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6" h="72">
                    <a:moveTo>
                      <a:pt x="260" y="72"/>
                    </a:moveTo>
                    <a:lnTo>
                      <a:pt x="260" y="72"/>
                    </a:lnTo>
                    <a:lnTo>
                      <a:pt x="252" y="72"/>
                    </a:lnTo>
                    <a:lnTo>
                      <a:pt x="246" y="70"/>
                    </a:lnTo>
                    <a:lnTo>
                      <a:pt x="238" y="66"/>
                    </a:lnTo>
                    <a:lnTo>
                      <a:pt x="234" y="62"/>
                    </a:lnTo>
                    <a:lnTo>
                      <a:pt x="228" y="56"/>
                    </a:lnTo>
                    <a:lnTo>
                      <a:pt x="226" y="50"/>
                    </a:lnTo>
                    <a:lnTo>
                      <a:pt x="224" y="44"/>
                    </a:lnTo>
                    <a:lnTo>
                      <a:pt x="222" y="36"/>
                    </a:lnTo>
                    <a:lnTo>
                      <a:pt x="222" y="36"/>
                    </a:lnTo>
                    <a:lnTo>
                      <a:pt x="224" y="28"/>
                    </a:lnTo>
                    <a:lnTo>
                      <a:pt x="226" y="22"/>
                    </a:lnTo>
                    <a:lnTo>
                      <a:pt x="228" y="16"/>
                    </a:lnTo>
                    <a:lnTo>
                      <a:pt x="234" y="10"/>
                    </a:lnTo>
                    <a:lnTo>
                      <a:pt x="238" y="6"/>
                    </a:lnTo>
                    <a:lnTo>
                      <a:pt x="246" y="2"/>
                    </a:lnTo>
                    <a:lnTo>
                      <a:pt x="252" y="0"/>
                    </a:lnTo>
                    <a:lnTo>
                      <a:pt x="260" y="0"/>
                    </a:lnTo>
                    <a:lnTo>
                      <a:pt x="260" y="0"/>
                    </a:lnTo>
                    <a:lnTo>
                      <a:pt x="266" y="0"/>
                    </a:lnTo>
                    <a:lnTo>
                      <a:pt x="274" y="2"/>
                    </a:lnTo>
                    <a:lnTo>
                      <a:pt x="280" y="6"/>
                    </a:lnTo>
                    <a:lnTo>
                      <a:pt x="286" y="10"/>
                    </a:lnTo>
                    <a:lnTo>
                      <a:pt x="290" y="16"/>
                    </a:lnTo>
                    <a:lnTo>
                      <a:pt x="292" y="22"/>
                    </a:lnTo>
                    <a:lnTo>
                      <a:pt x="296" y="28"/>
                    </a:lnTo>
                    <a:lnTo>
                      <a:pt x="296" y="36"/>
                    </a:lnTo>
                    <a:lnTo>
                      <a:pt x="296" y="36"/>
                    </a:lnTo>
                    <a:lnTo>
                      <a:pt x="296" y="44"/>
                    </a:lnTo>
                    <a:lnTo>
                      <a:pt x="292" y="50"/>
                    </a:lnTo>
                    <a:lnTo>
                      <a:pt x="290" y="56"/>
                    </a:lnTo>
                    <a:lnTo>
                      <a:pt x="286" y="62"/>
                    </a:lnTo>
                    <a:lnTo>
                      <a:pt x="280" y="66"/>
                    </a:lnTo>
                    <a:lnTo>
                      <a:pt x="274" y="70"/>
                    </a:lnTo>
                    <a:lnTo>
                      <a:pt x="266" y="72"/>
                    </a:lnTo>
                    <a:lnTo>
                      <a:pt x="260" y="72"/>
                    </a:lnTo>
                    <a:lnTo>
                      <a:pt x="260" y="72"/>
                    </a:lnTo>
                    <a:close/>
                    <a:moveTo>
                      <a:pt x="72" y="36"/>
                    </a:moveTo>
                    <a:lnTo>
                      <a:pt x="72" y="36"/>
                    </a:lnTo>
                    <a:lnTo>
                      <a:pt x="72" y="28"/>
                    </a:lnTo>
                    <a:lnTo>
                      <a:pt x="70" y="22"/>
                    </a:lnTo>
                    <a:lnTo>
                      <a:pt x="66" y="16"/>
                    </a:lnTo>
                    <a:lnTo>
                      <a:pt x="62" y="10"/>
                    </a:lnTo>
                    <a:lnTo>
                      <a:pt x="56" y="6"/>
                    </a:lnTo>
                    <a:lnTo>
                      <a:pt x="50" y="2"/>
                    </a:lnTo>
                    <a:lnTo>
                      <a:pt x="42" y="0"/>
                    </a:lnTo>
                    <a:lnTo>
                      <a:pt x="36" y="0"/>
                    </a:lnTo>
                    <a:lnTo>
                      <a:pt x="36" y="0"/>
                    </a:lnTo>
                    <a:lnTo>
                      <a:pt x="28" y="0"/>
                    </a:lnTo>
                    <a:lnTo>
                      <a:pt x="22" y="2"/>
                    </a:lnTo>
                    <a:lnTo>
                      <a:pt x="16" y="6"/>
                    </a:lnTo>
                    <a:lnTo>
                      <a:pt x="10" y="10"/>
                    </a:lnTo>
                    <a:lnTo>
                      <a:pt x="6" y="16"/>
                    </a:lnTo>
                    <a:lnTo>
                      <a:pt x="2" y="22"/>
                    </a:lnTo>
                    <a:lnTo>
                      <a:pt x="0" y="28"/>
                    </a:lnTo>
                    <a:lnTo>
                      <a:pt x="0" y="36"/>
                    </a:lnTo>
                    <a:lnTo>
                      <a:pt x="0" y="36"/>
                    </a:lnTo>
                    <a:lnTo>
                      <a:pt x="0" y="44"/>
                    </a:lnTo>
                    <a:lnTo>
                      <a:pt x="2" y="50"/>
                    </a:lnTo>
                    <a:lnTo>
                      <a:pt x="6" y="56"/>
                    </a:lnTo>
                    <a:lnTo>
                      <a:pt x="10" y="62"/>
                    </a:lnTo>
                    <a:lnTo>
                      <a:pt x="16" y="66"/>
                    </a:lnTo>
                    <a:lnTo>
                      <a:pt x="22" y="70"/>
                    </a:lnTo>
                    <a:lnTo>
                      <a:pt x="28" y="72"/>
                    </a:lnTo>
                    <a:lnTo>
                      <a:pt x="36" y="72"/>
                    </a:lnTo>
                    <a:lnTo>
                      <a:pt x="36" y="72"/>
                    </a:lnTo>
                    <a:lnTo>
                      <a:pt x="42" y="72"/>
                    </a:lnTo>
                    <a:lnTo>
                      <a:pt x="50" y="70"/>
                    </a:lnTo>
                    <a:lnTo>
                      <a:pt x="56" y="66"/>
                    </a:lnTo>
                    <a:lnTo>
                      <a:pt x="62" y="62"/>
                    </a:lnTo>
                    <a:lnTo>
                      <a:pt x="66" y="56"/>
                    </a:lnTo>
                    <a:lnTo>
                      <a:pt x="70" y="50"/>
                    </a:lnTo>
                    <a:lnTo>
                      <a:pt x="72" y="44"/>
                    </a:lnTo>
                    <a:lnTo>
                      <a:pt x="72" y="36"/>
                    </a:lnTo>
                    <a:lnTo>
                      <a:pt x="72" y="36"/>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4">
                <a:extLst>
                  <a:ext uri="{FF2B5EF4-FFF2-40B4-BE49-F238E27FC236}">
                    <a16:creationId xmlns:a16="http://schemas.microsoft.com/office/drawing/2014/main" id="{84EB7B05-5298-427E-835C-3D124DC84EED}"/>
                  </a:ext>
                </a:extLst>
              </p:cNvPr>
              <p:cNvSpPr>
                <a:spLocks/>
              </p:cNvSpPr>
              <p:nvPr/>
            </p:nvSpPr>
            <p:spPr bwMode="auto">
              <a:xfrm>
                <a:off x="3362" y="1139"/>
                <a:ext cx="334" cy="188"/>
              </a:xfrm>
              <a:custGeom>
                <a:avLst/>
                <a:gdLst>
                  <a:gd name="T0" fmla="*/ 0 w 334"/>
                  <a:gd name="T1" fmla="*/ 50 h 188"/>
                  <a:gd name="T2" fmla="*/ 0 w 334"/>
                  <a:gd name="T3" fmla="*/ 50 h 188"/>
                  <a:gd name="T4" fmla="*/ 4 w 334"/>
                  <a:gd name="T5" fmla="*/ 60 h 188"/>
                  <a:gd name="T6" fmla="*/ 10 w 334"/>
                  <a:gd name="T7" fmla="*/ 68 h 188"/>
                  <a:gd name="T8" fmla="*/ 24 w 334"/>
                  <a:gd name="T9" fmla="*/ 84 h 188"/>
                  <a:gd name="T10" fmla="*/ 44 w 334"/>
                  <a:gd name="T11" fmla="*/ 100 h 188"/>
                  <a:gd name="T12" fmla="*/ 68 w 334"/>
                  <a:gd name="T13" fmla="*/ 114 h 188"/>
                  <a:gd name="T14" fmla="*/ 94 w 334"/>
                  <a:gd name="T15" fmla="*/ 126 h 188"/>
                  <a:gd name="T16" fmla="*/ 122 w 334"/>
                  <a:gd name="T17" fmla="*/ 138 h 188"/>
                  <a:gd name="T18" fmla="*/ 150 w 334"/>
                  <a:gd name="T19" fmla="*/ 148 h 188"/>
                  <a:gd name="T20" fmla="*/ 180 w 334"/>
                  <a:gd name="T21" fmla="*/ 158 h 188"/>
                  <a:gd name="T22" fmla="*/ 238 w 334"/>
                  <a:gd name="T23" fmla="*/ 172 h 188"/>
                  <a:gd name="T24" fmla="*/ 286 w 334"/>
                  <a:gd name="T25" fmla="*/ 180 h 188"/>
                  <a:gd name="T26" fmla="*/ 334 w 334"/>
                  <a:gd name="T27" fmla="*/ 188 h 188"/>
                  <a:gd name="T28" fmla="*/ 334 w 334"/>
                  <a:gd name="T29" fmla="*/ 188 h 188"/>
                  <a:gd name="T30" fmla="*/ 330 w 334"/>
                  <a:gd name="T31" fmla="*/ 176 h 188"/>
                  <a:gd name="T32" fmla="*/ 320 w 334"/>
                  <a:gd name="T33" fmla="*/ 142 h 188"/>
                  <a:gd name="T34" fmla="*/ 312 w 334"/>
                  <a:gd name="T35" fmla="*/ 122 h 188"/>
                  <a:gd name="T36" fmla="*/ 302 w 334"/>
                  <a:gd name="T37" fmla="*/ 100 h 188"/>
                  <a:gd name="T38" fmla="*/ 288 w 334"/>
                  <a:gd name="T39" fmla="*/ 78 h 188"/>
                  <a:gd name="T40" fmla="*/ 272 w 334"/>
                  <a:gd name="T41" fmla="*/ 56 h 188"/>
                  <a:gd name="T42" fmla="*/ 252 w 334"/>
                  <a:gd name="T43" fmla="*/ 36 h 188"/>
                  <a:gd name="T44" fmla="*/ 240 w 334"/>
                  <a:gd name="T45" fmla="*/ 28 h 188"/>
                  <a:gd name="T46" fmla="*/ 228 w 334"/>
                  <a:gd name="T47" fmla="*/ 20 h 188"/>
                  <a:gd name="T48" fmla="*/ 214 w 334"/>
                  <a:gd name="T49" fmla="*/ 12 h 188"/>
                  <a:gd name="T50" fmla="*/ 200 w 334"/>
                  <a:gd name="T51" fmla="*/ 8 h 188"/>
                  <a:gd name="T52" fmla="*/ 186 w 334"/>
                  <a:gd name="T53" fmla="*/ 4 h 188"/>
                  <a:gd name="T54" fmla="*/ 170 w 334"/>
                  <a:gd name="T55" fmla="*/ 0 h 188"/>
                  <a:gd name="T56" fmla="*/ 152 w 334"/>
                  <a:gd name="T57" fmla="*/ 0 h 188"/>
                  <a:gd name="T58" fmla="*/ 134 w 334"/>
                  <a:gd name="T59" fmla="*/ 0 h 188"/>
                  <a:gd name="T60" fmla="*/ 114 w 334"/>
                  <a:gd name="T61" fmla="*/ 2 h 188"/>
                  <a:gd name="T62" fmla="*/ 94 w 334"/>
                  <a:gd name="T63" fmla="*/ 8 h 188"/>
                  <a:gd name="T64" fmla="*/ 72 w 334"/>
                  <a:gd name="T65" fmla="*/ 14 h 188"/>
                  <a:gd name="T66" fmla="*/ 50 w 334"/>
                  <a:gd name="T67" fmla="*/ 24 h 188"/>
                  <a:gd name="T68" fmla="*/ 26 w 334"/>
                  <a:gd name="T69" fmla="*/ 36 h 188"/>
                  <a:gd name="T70" fmla="*/ 0 w 334"/>
                  <a:gd name="T71" fmla="*/ 50 h 188"/>
                  <a:gd name="T72" fmla="*/ 0 w 334"/>
                  <a:gd name="T73" fmla="*/ 5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4" h="188">
                    <a:moveTo>
                      <a:pt x="0" y="50"/>
                    </a:moveTo>
                    <a:lnTo>
                      <a:pt x="0" y="50"/>
                    </a:lnTo>
                    <a:lnTo>
                      <a:pt x="4" y="60"/>
                    </a:lnTo>
                    <a:lnTo>
                      <a:pt x="10" y="68"/>
                    </a:lnTo>
                    <a:lnTo>
                      <a:pt x="24" y="84"/>
                    </a:lnTo>
                    <a:lnTo>
                      <a:pt x="44" y="100"/>
                    </a:lnTo>
                    <a:lnTo>
                      <a:pt x="68" y="114"/>
                    </a:lnTo>
                    <a:lnTo>
                      <a:pt x="94" y="126"/>
                    </a:lnTo>
                    <a:lnTo>
                      <a:pt x="122" y="138"/>
                    </a:lnTo>
                    <a:lnTo>
                      <a:pt x="150" y="148"/>
                    </a:lnTo>
                    <a:lnTo>
                      <a:pt x="180" y="158"/>
                    </a:lnTo>
                    <a:lnTo>
                      <a:pt x="238" y="172"/>
                    </a:lnTo>
                    <a:lnTo>
                      <a:pt x="286" y="180"/>
                    </a:lnTo>
                    <a:lnTo>
                      <a:pt x="334" y="188"/>
                    </a:lnTo>
                    <a:lnTo>
                      <a:pt x="334" y="188"/>
                    </a:lnTo>
                    <a:lnTo>
                      <a:pt x="330" y="176"/>
                    </a:lnTo>
                    <a:lnTo>
                      <a:pt x="320" y="142"/>
                    </a:lnTo>
                    <a:lnTo>
                      <a:pt x="312" y="122"/>
                    </a:lnTo>
                    <a:lnTo>
                      <a:pt x="302" y="100"/>
                    </a:lnTo>
                    <a:lnTo>
                      <a:pt x="288" y="78"/>
                    </a:lnTo>
                    <a:lnTo>
                      <a:pt x="272" y="56"/>
                    </a:lnTo>
                    <a:lnTo>
                      <a:pt x="252" y="36"/>
                    </a:lnTo>
                    <a:lnTo>
                      <a:pt x="240" y="28"/>
                    </a:lnTo>
                    <a:lnTo>
                      <a:pt x="228" y="20"/>
                    </a:lnTo>
                    <a:lnTo>
                      <a:pt x="214" y="12"/>
                    </a:lnTo>
                    <a:lnTo>
                      <a:pt x="200" y="8"/>
                    </a:lnTo>
                    <a:lnTo>
                      <a:pt x="186" y="4"/>
                    </a:lnTo>
                    <a:lnTo>
                      <a:pt x="170" y="0"/>
                    </a:lnTo>
                    <a:lnTo>
                      <a:pt x="152" y="0"/>
                    </a:lnTo>
                    <a:lnTo>
                      <a:pt x="134" y="0"/>
                    </a:lnTo>
                    <a:lnTo>
                      <a:pt x="114" y="2"/>
                    </a:lnTo>
                    <a:lnTo>
                      <a:pt x="94" y="8"/>
                    </a:lnTo>
                    <a:lnTo>
                      <a:pt x="72" y="14"/>
                    </a:lnTo>
                    <a:lnTo>
                      <a:pt x="50" y="24"/>
                    </a:lnTo>
                    <a:lnTo>
                      <a:pt x="26" y="36"/>
                    </a:lnTo>
                    <a:lnTo>
                      <a:pt x="0" y="50"/>
                    </a:lnTo>
                    <a:lnTo>
                      <a:pt x="0" y="5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5">
                <a:extLst>
                  <a:ext uri="{FF2B5EF4-FFF2-40B4-BE49-F238E27FC236}">
                    <a16:creationId xmlns:a16="http://schemas.microsoft.com/office/drawing/2014/main" id="{673A8926-5DDD-4B1A-9B71-A0E851D59E68}"/>
                  </a:ext>
                </a:extLst>
              </p:cNvPr>
              <p:cNvSpPr>
                <a:spLocks noEditPoints="1"/>
              </p:cNvSpPr>
              <p:nvPr/>
            </p:nvSpPr>
            <p:spPr bwMode="auto">
              <a:xfrm>
                <a:off x="3366" y="1573"/>
                <a:ext cx="286" cy="92"/>
              </a:xfrm>
              <a:custGeom>
                <a:avLst/>
                <a:gdLst>
                  <a:gd name="T0" fmla="*/ 132 w 286"/>
                  <a:gd name="T1" fmla="*/ 88 h 92"/>
                  <a:gd name="T2" fmla="*/ 130 w 286"/>
                  <a:gd name="T3" fmla="*/ 72 h 92"/>
                  <a:gd name="T4" fmla="*/ 144 w 286"/>
                  <a:gd name="T5" fmla="*/ 62 h 92"/>
                  <a:gd name="T6" fmla="*/ 158 w 286"/>
                  <a:gd name="T7" fmla="*/ 78 h 92"/>
                  <a:gd name="T8" fmla="*/ 150 w 286"/>
                  <a:gd name="T9" fmla="*/ 92 h 92"/>
                  <a:gd name="T10" fmla="*/ 192 w 286"/>
                  <a:gd name="T11" fmla="*/ 68 h 92"/>
                  <a:gd name="T12" fmla="*/ 178 w 286"/>
                  <a:gd name="T13" fmla="*/ 52 h 92"/>
                  <a:gd name="T14" fmla="*/ 164 w 286"/>
                  <a:gd name="T15" fmla="*/ 62 h 92"/>
                  <a:gd name="T16" fmla="*/ 166 w 286"/>
                  <a:gd name="T17" fmla="*/ 78 h 92"/>
                  <a:gd name="T18" fmla="*/ 184 w 286"/>
                  <a:gd name="T19" fmla="*/ 82 h 92"/>
                  <a:gd name="T20" fmla="*/ 192 w 286"/>
                  <a:gd name="T21" fmla="*/ 68 h 92"/>
                  <a:gd name="T22" fmla="*/ 222 w 286"/>
                  <a:gd name="T23" fmla="*/ 46 h 92"/>
                  <a:gd name="T24" fmla="*/ 206 w 286"/>
                  <a:gd name="T25" fmla="*/ 42 h 92"/>
                  <a:gd name="T26" fmla="*/ 196 w 286"/>
                  <a:gd name="T27" fmla="*/ 56 h 92"/>
                  <a:gd name="T28" fmla="*/ 212 w 286"/>
                  <a:gd name="T29" fmla="*/ 72 h 92"/>
                  <a:gd name="T30" fmla="*/ 226 w 286"/>
                  <a:gd name="T31" fmla="*/ 62 h 92"/>
                  <a:gd name="T32" fmla="*/ 258 w 286"/>
                  <a:gd name="T33" fmla="*/ 38 h 92"/>
                  <a:gd name="T34" fmla="*/ 242 w 286"/>
                  <a:gd name="T35" fmla="*/ 22 h 92"/>
                  <a:gd name="T36" fmla="*/ 228 w 286"/>
                  <a:gd name="T37" fmla="*/ 32 h 92"/>
                  <a:gd name="T38" fmla="*/ 232 w 286"/>
                  <a:gd name="T39" fmla="*/ 48 h 92"/>
                  <a:gd name="T40" fmla="*/ 248 w 286"/>
                  <a:gd name="T41" fmla="*/ 52 h 92"/>
                  <a:gd name="T42" fmla="*/ 258 w 286"/>
                  <a:gd name="T43" fmla="*/ 38 h 92"/>
                  <a:gd name="T44" fmla="*/ 282 w 286"/>
                  <a:gd name="T45" fmla="*/ 4 h 92"/>
                  <a:gd name="T46" fmla="*/ 266 w 286"/>
                  <a:gd name="T47" fmla="*/ 2 h 92"/>
                  <a:gd name="T48" fmla="*/ 256 w 286"/>
                  <a:gd name="T49" fmla="*/ 16 h 92"/>
                  <a:gd name="T50" fmla="*/ 272 w 286"/>
                  <a:gd name="T51" fmla="*/ 32 h 92"/>
                  <a:gd name="T52" fmla="*/ 286 w 286"/>
                  <a:gd name="T53" fmla="*/ 22 h 92"/>
                  <a:gd name="T54" fmla="*/ 110 w 286"/>
                  <a:gd name="T55" fmla="*/ 82 h 92"/>
                  <a:gd name="T56" fmla="*/ 124 w 286"/>
                  <a:gd name="T57" fmla="*/ 68 h 92"/>
                  <a:gd name="T58" fmla="*/ 116 w 286"/>
                  <a:gd name="T59" fmla="*/ 52 h 92"/>
                  <a:gd name="T60" fmla="*/ 98 w 286"/>
                  <a:gd name="T61" fmla="*/ 56 h 92"/>
                  <a:gd name="T62" fmla="*/ 96 w 286"/>
                  <a:gd name="T63" fmla="*/ 74 h 92"/>
                  <a:gd name="T64" fmla="*/ 110 w 286"/>
                  <a:gd name="T65" fmla="*/ 82 h 92"/>
                  <a:gd name="T66" fmla="*/ 86 w 286"/>
                  <a:gd name="T67" fmla="*/ 68 h 92"/>
                  <a:gd name="T68" fmla="*/ 90 w 286"/>
                  <a:gd name="T69" fmla="*/ 50 h 92"/>
                  <a:gd name="T70" fmla="*/ 76 w 286"/>
                  <a:gd name="T71" fmla="*/ 42 h 92"/>
                  <a:gd name="T72" fmla="*/ 60 w 286"/>
                  <a:gd name="T73" fmla="*/ 56 h 92"/>
                  <a:gd name="T74" fmla="*/ 70 w 286"/>
                  <a:gd name="T75" fmla="*/ 70 h 92"/>
                  <a:gd name="T76" fmla="*/ 44 w 286"/>
                  <a:gd name="T77" fmla="*/ 54 h 92"/>
                  <a:gd name="T78" fmla="*/ 60 w 286"/>
                  <a:gd name="T79" fmla="*/ 38 h 92"/>
                  <a:gd name="T80" fmla="*/ 50 w 286"/>
                  <a:gd name="T81" fmla="*/ 24 h 92"/>
                  <a:gd name="T82" fmla="*/ 34 w 286"/>
                  <a:gd name="T83" fmla="*/ 28 h 92"/>
                  <a:gd name="T84" fmla="*/ 30 w 286"/>
                  <a:gd name="T85" fmla="*/ 44 h 92"/>
                  <a:gd name="T86" fmla="*/ 44 w 286"/>
                  <a:gd name="T87" fmla="*/ 54 h 92"/>
                  <a:gd name="T88" fmla="*/ 26 w 286"/>
                  <a:gd name="T89" fmla="*/ 26 h 92"/>
                  <a:gd name="T90" fmla="*/ 30 w 286"/>
                  <a:gd name="T91" fmla="*/ 10 h 92"/>
                  <a:gd name="T92" fmla="*/ 16 w 286"/>
                  <a:gd name="T93" fmla="*/ 0 h 92"/>
                  <a:gd name="T94" fmla="*/ 0 w 286"/>
                  <a:gd name="T95" fmla="*/ 16 h 92"/>
                  <a:gd name="T96" fmla="*/ 10 w 286"/>
                  <a:gd name="T97" fmla="*/ 3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6" h="92">
                    <a:moveTo>
                      <a:pt x="144" y="92"/>
                    </a:moveTo>
                    <a:lnTo>
                      <a:pt x="144" y="92"/>
                    </a:lnTo>
                    <a:lnTo>
                      <a:pt x="138" y="92"/>
                    </a:lnTo>
                    <a:lnTo>
                      <a:pt x="132" y="88"/>
                    </a:lnTo>
                    <a:lnTo>
                      <a:pt x="130" y="84"/>
                    </a:lnTo>
                    <a:lnTo>
                      <a:pt x="128" y="78"/>
                    </a:lnTo>
                    <a:lnTo>
                      <a:pt x="128" y="78"/>
                    </a:lnTo>
                    <a:lnTo>
                      <a:pt x="130" y="72"/>
                    </a:lnTo>
                    <a:lnTo>
                      <a:pt x="132" y="66"/>
                    </a:lnTo>
                    <a:lnTo>
                      <a:pt x="138" y="64"/>
                    </a:lnTo>
                    <a:lnTo>
                      <a:pt x="144" y="62"/>
                    </a:lnTo>
                    <a:lnTo>
                      <a:pt x="144" y="62"/>
                    </a:lnTo>
                    <a:lnTo>
                      <a:pt x="150" y="64"/>
                    </a:lnTo>
                    <a:lnTo>
                      <a:pt x="154" y="66"/>
                    </a:lnTo>
                    <a:lnTo>
                      <a:pt x="158" y="72"/>
                    </a:lnTo>
                    <a:lnTo>
                      <a:pt x="158" y="78"/>
                    </a:lnTo>
                    <a:lnTo>
                      <a:pt x="158" y="78"/>
                    </a:lnTo>
                    <a:lnTo>
                      <a:pt x="158" y="84"/>
                    </a:lnTo>
                    <a:lnTo>
                      <a:pt x="154" y="88"/>
                    </a:lnTo>
                    <a:lnTo>
                      <a:pt x="150" y="92"/>
                    </a:lnTo>
                    <a:lnTo>
                      <a:pt x="144" y="92"/>
                    </a:lnTo>
                    <a:lnTo>
                      <a:pt x="144" y="92"/>
                    </a:lnTo>
                    <a:close/>
                    <a:moveTo>
                      <a:pt x="192" y="68"/>
                    </a:moveTo>
                    <a:lnTo>
                      <a:pt x="192" y="68"/>
                    </a:lnTo>
                    <a:lnTo>
                      <a:pt x="192" y="62"/>
                    </a:lnTo>
                    <a:lnTo>
                      <a:pt x="188" y="56"/>
                    </a:lnTo>
                    <a:lnTo>
                      <a:pt x="184" y="52"/>
                    </a:lnTo>
                    <a:lnTo>
                      <a:pt x="178" y="52"/>
                    </a:lnTo>
                    <a:lnTo>
                      <a:pt x="178" y="52"/>
                    </a:lnTo>
                    <a:lnTo>
                      <a:pt x="172" y="52"/>
                    </a:lnTo>
                    <a:lnTo>
                      <a:pt x="166" y="56"/>
                    </a:lnTo>
                    <a:lnTo>
                      <a:pt x="164" y="62"/>
                    </a:lnTo>
                    <a:lnTo>
                      <a:pt x="162" y="68"/>
                    </a:lnTo>
                    <a:lnTo>
                      <a:pt x="162" y="68"/>
                    </a:lnTo>
                    <a:lnTo>
                      <a:pt x="164" y="74"/>
                    </a:lnTo>
                    <a:lnTo>
                      <a:pt x="166" y="78"/>
                    </a:lnTo>
                    <a:lnTo>
                      <a:pt x="172" y="82"/>
                    </a:lnTo>
                    <a:lnTo>
                      <a:pt x="178" y="82"/>
                    </a:lnTo>
                    <a:lnTo>
                      <a:pt x="178" y="82"/>
                    </a:lnTo>
                    <a:lnTo>
                      <a:pt x="184" y="82"/>
                    </a:lnTo>
                    <a:lnTo>
                      <a:pt x="188" y="78"/>
                    </a:lnTo>
                    <a:lnTo>
                      <a:pt x="192" y="74"/>
                    </a:lnTo>
                    <a:lnTo>
                      <a:pt x="192" y="68"/>
                    </a:lnTo>
                    <a:lnTo>
                      <a:pt x="192" y="68"/>
                    </a:lnTo>
                    <a:close/>
                    <a:moveTo>
                      <a:pt x="228" y="56"/>
                    </a:moveTo>
                    <a:lnTo>
                      <a:pt x="228" y="56"/>
                    </a:lnTo>
                    <a:lnTo>
                      <a:pt x="226" y="50"/>
                    </a:lnTo>
                    <a:lnTo>
                      <a:pt x="222" y="46"/>
                    </a:lnTo>
                    <a:lnTo>
                      <a:pt x="218" y="42"/>
                    </a:lnTo>
                    <a:lnTo>
                      <a:pt x="212" y="42"/>
                    </a:lnTo>
                    <a:lnTo>
                      <a:pt x="212" y="42"/>
                    </a:lnTo>
                    <a:lnTo>
                      <a:pt x="206" y="42"/>
                    </a:lnTo>
                    <a:lnTo>
                      <a:pt x="200" y="46"/>
                    </a:lnTo>
                    <a:lnTo>
                      <a:pt x="198" y="50"/>
                    </a:lnTo>
                    <a:lnTo>
                      <a:pt x="196" y="56"/>
                    </a:lnTo>
                    <a:lnTo>
                      <a:pt x="196" y="56"/>
                    </a:lnTo>
                    <a:lnTo>
                      <a:pt x="198" y="62"/>
                    </a:lnTo>
                    <a:lnTo>
                      <a:pt x="200" y="68"/>
                    </a:lnTo>
                    <a:lnTo>
                      <a:pt x="206" y="70"/>
                    </a:lnTo>
                    <a:lnTo>
                      <a:pt x="212" y="72"/>
                    </a:lnTo>
                    <a:lnTo>
                      <a:pt x="212" y="72"/>
                    </a:lnTo>
                    <a:lnTo>
                      <a:pt x="218" y="70"/>
                    </a:lnTo>
                    <a:lnTo>
                      <a:pt x="222" y="68"/>
                    </a:lnTo>
                    <a:lnTo>
                      <a:pt x="226" y="62"/>
                    </a:lnTo>
                    <a:lnTo>
                      <a:pt x="228" y="56"/>
                    </a:lnTo>
                    <a:lnTo>
                      <a:pt x="228" y="56"/>
                    </a:lnTo>
                    <a:close/>
                    <a:moveTo>
                      <a:pt x="258" y="38"/>
                    </a:moveTo>
                    <a:lnTo>
                      <a:pt x="258" y="38"/>
                    </a:lnTo>
                    <a:lnTo>
                      <a:pt x="256" y="32"/>
                    </a:lnTo>
                    <a:lnTo>
                      <a:pt x="254" y="28"/>
                    </a:lnTo>
                    <a:lnTo>
                      <a:pt x="248" y="24"/>
                    </a:lnTo>
                    <a:lnTo>
                      <a:pt x="242" y="22"/>
                    </a:lnTo>
                    <a:lnTo>
                      <a:pt x="242" y="22"/>
                    </a:lnTo>
                    <a:lnTo>
                      <a:pt x="236" y="24"/>
                    </a:lnTo>
                    <a:lnTo>
                      <a:pt x="232" y="28"/>
                    </a:lnTo>
                    <a:lnTo>
                      <a:pt x="228" y="32"/>
                    </a:lnTo>
                    <a:lnTo>
                      <a:pt x="228" y="38"/>
                    </a:lnTo>
                    <a:lnTo>
                      <a:pt x="228" y="38"/>
                    </a:lnTo>
                    <a:lnTo>
                      <a:pt x="228" y="44"/>
                    </a:lnTo>
                    <a:lnTo>
                      <a:pt x="232" y="48"/>
                    </a:lnTo>
                    <a:lnTo>
                      <a:pt x="236" y="52"/>
                    </a:lnTo>
                    <a:lnTo>
                      <a:pt x="242" y="54"/>
                    </a:lnTo>
                    <a:lnTo>
                      <a:pt x="242" y="54"/>
                    </a:lnTo>
                    <a:lnTo>
                      <a:pt x="248" y="52"/>
                    </a:lnTo>
                    <a:lnTo>
                      <a:pt x="254" y="48"/>
                    </a:lnTo>
                    <a:lnTo>
                      <a:pt x="256" y="44"/>
                    </a:lnTo>
                    <a:lnTo>
                      <a:pt x="258" y="38"/>
                    </a:lnTo>
                    <a:lnTo>
                      <a:pt x="258" y="38"/>
                    </a:lnTo>
                    <a:close/>
                    <a:moveTo>
                      <a:pt x="286" y="16"/>
                    </a:moveTo>
                    <a:lnTo>
                      <a:pt x="286" y="16"/>
                    </a:lnTo>
                    <a:lnTo>
                      <a:pt x="286" y="10"/>
                    </a:lnTo>
                    <a:lnTo>
                      <a:pt x="282" y="4"/>
                    </a:lnTo>
                    <a:lnTo>
                      <a:pt x="278" y="2"/>
                    </a:lnTo>
                    <a:lnTo>
                      <a:pt x="272" y="0"/>
                    </a:lnTo>
                    <a:lnTo>
                      <a:pt x="272" y="0"/>
                    </a:lnTo>
                    <a:lnTo>
                      <a:pt x="266" y="2"/>
                    </a:lnTo>
                    <a:lnTo>
                      <a:pt x="260" y="4"/>
                    </a:lnTo>
                    <a:lnTo>
                      <a:pt x="258" y="10"/>
                    </a:lnTo>
                    <a:lnTo>
                      <a:pt x="256" y="16"/>
                    </a:lnTo>
                    <a:lnTo>
                      <a:pt x="256" y="16"/>
                    </a:lnTo>
                    <a:lnTo>
                      <a:pt x="258" y="22"/>
                    </a:lnTo>
                    <a:lnTo>
                      <a:pt x="260" y="26"/>
                    </a:lnTo>
                    <a:lnTo>
                      <a:pt x="266" y="30"/>
                    </a:lnTo>
                    <a:lnTo>
                      <a:pt x="272" y="32"/>
                    </a:lnTo>
                    <a:lnTo>
                      <a:pt x="272" y="32"/>
                    </a:lnTo>
                    <a:lnTo>
                      <a:pt x="278" y="30"/>
                    </a:lnTo>
                    <a:lnTo>
                      <a:pt x="282" y="26"/>
                    </a:lnTo>
                    <a:lnTo>
                      <a:pt x="286" y="22"/>
                    </a:lnTo>
                    <a:lnTo>
                      <a:pt x="286" y="16"/>
                    </a:lnTo>
                    <a:lnTo>
                      <a:pt x="286" y="16"/>
                    </a:lnTo>
                    <a:close/>
                    <a:moveTo>
                      <a:pt x="110" y="82"/>
                    </a:moveTo>
                    <a:lnTo>
                      <a:pt x="110" y="82"/>
                    </a:lnTo>
                    <a:lnTo>
                      <a:pt x="116" y="82"/>
                    </a:lnTo>
                    <a:lnTo>
                      <a:pt x="120" y="78"/>
                    </a:lnTo>
                    <a:lnTo>
                      <a:pt x="124" y="74"/>
                    </a:lnTo>
                    <a:lnTo>
                      <a:pt x="124" y="68"/>
                    </a:lnTo>
                    <a:lnTo>
                      <a:pt x="124" y="68"/>
                    </a:lnTo>
                    <a:lnTo>
                      <a:pt x="124" y="62"/>
                    </a:lnTo>
                    <a:lnTo>
                      <a:pt x="120" y="56"/>
                    </a:lnTo>
                    <a:lnTo>
                      <a:pt x="116" y="52"/>
                    </a:lnTo>
                    <a:lnTo>
                      <a:pt x="110" y="52"/>
                    </a:lnTo>
                    <a:lnTo>
                      <a:pt x="110" y="52"/>
                    </a:lnTo>
                    <a:lnTo>
                      <a:pt x="104" y="52"/>
                    </a:lnTo>
                    <a:lnTo>
                      <a:pt x="98" y="56"/>
                    </a:lnTo>
                    <a:lnTo>
                      <a:pt x="96" y="62"/>
                    </a:lnTo>
                    <a:lnTo>
                      <a:pt x="94" y="68"/>
                    </a:lnTo>
                    <a:lnTo>
                      <a:pt x="94" y="68"/>
                    </a:lnTo>
                    <a:lnTo>
                      <a:pt x="96" y="74"/>
                    </a:lnTo>
                    <a:lnTo>
                      <a:pt x="98" y="78"/>
                    </a:lnTo>
                    <a:lnTo>
                      <a:pt x="104" y="82"/>
                    </a:lnTo>
                    <a:lnTo>
                      <a:pt x="110" y="82"/>
                    </a:lnTo>
                    <a:lnTo>
                      <a:pt x="110" y="82"/>
                    </a:lnTo>
                    <a:close/>
                    <a:moveTo>
                      <a:pt x="76" y="72"/>
                    </a:moveTo>
                    <a:lnTo>
                      <a:pt x="76" y="72"/>
                    </a:lnTo>
                    <a:lnTo>
                      <a:pt x="80" y="70"/>
                    </a:lnTo>
                    <a:lnTo>
                      <a:pt x="86" y="68"/>
                    </a:lnTo>
                    <a:lnTo>
                      <a:pt x="90" y="62"/>
                    </a:lnTo>
                    <a:lnTo>
                      <a:pt x="90" y="56"/>
                    </a:lnTo>
                    <a:lnTo>
                      <a:pt x="90" y="56"/>
                    </a:lnTo>
                    <a:lnTo>
                      <a:pt x="90" y="50"/>
                    </a:lnTo>
                    <a:lnTo>
                      <a:pt x="86" y="46"/>
                    </a:lnTo>
                    <a:lnTo>
                      <a:pt x="80" y="42"/>
                    </a:lnTo>
                    <a:lnTo>
                      <a:pt x="76" y="42"/>
                    </a:lnTo>
                    <a:lnTo>
                      <a:pt x="76" y="42"/>
                    </a:lnTo>
                    <a:lnTo>
                      <a:pt x="70" y="42"/>
                    </a:lnTo>
                    <a:lnTo>
                      <a:pt x="64" y="46"/>
                    </a:lnTo>
                    <a:lnTo>
                      <a:pt x="60" y="50"/>
                    </a:lnTo>
                    <a:lnTo>
                      <a:pt x="60" y="56"/>
                    </a:lnTo>
                    <a:lnTo>
                      <a:pt x="60" y="56"/>
                    </a:lnTo>
                    <a:lnTo>
                      <a:pt x="60" y="62"/>
                    </a:lnTo>
                    <a:lnTo>
                      <a:pt x="64" y="68"/>
                    </a:lnTo>
                    <a:lnTo>
                      <a:pt x="70" y="70"/>
                    </a:lnTo>
                    <a:lnTo>
                      <a:pt x="76" y="72"/>
                    </a:lnTo>
                    <a:lnTo>
                      <a:pt x="76" y="72"/>
                    </a:lnTo>
                    <a:close/>
                    <a:moveTo>
                      <a:pt x="44" y="54"/>
                    </a:moveTo>
                    <a:lnTo>
                      <a:pt x="44" y="54"/>
                    </a:lnTo>
                    <a:lnTo>
                      <a:pt x="50" y="52"/>
                    </a:lnTo>
                    <a:lnTo>
                      <a:pt x="56" y="48"/>
                    </a:lnTo>
                    <a:lnTo>
                      <a:pt x="58" y="44"/>
                    </a:lnTo>
                    <a:lnTo>
                      <a:pt x="60" y="38"/>
                    </a:lnTo>
                    <a:lnTo>
                      <a:pt x="60" y="38"/>
                    </a:lnTo>
                    <a:lnTo>
                      <a:pt x="58" y="32"/>
                    </a:lnTo>
                    <a:lnTo>
                      <a:pt x="56" y="28"/>
                    </a:lnTo>
                    <a:lnTo>
                      <a:pt x="50" y="24"/>
                    </a:lnTo>
                    <a:lnTo>
                      <a:pt x="44" y="22"/>
                    </a:lnTo>
                    <a:lnTo>
                      <a:pt x="44" y="22"/>
                    </a:lnTo>
                    <a:lnTo>
                      <a:pt x="38" y="24"/>
                    </a:lnTo>
                    <a:lnTo>
                      <a:pt x="34" y="28"/>
                    </a:lnTo>
                    <a:lnTo>
                      <a:pt x="30" y="32"/>
                    </a:lnTo>
                    <a:lnTo>
                      <a:pt x="28" y="38"/>
                    </a:lnTo>
                    <a:lnTo>
                      <a:pt x="28" y="38"/>
                    </a:lnTo>
                    <a:lnTo>
                      <a:pt x="30" y="44"/>
                    </a:lnTo>
                    <a:lnTo>
                      <a:pt x="34" y="48"/>
                    </a:lnTo>
                    <a:lnTo>
                      <a:pt x="38" y="52"/>
                    </a:lnTo>
                    <a:lnTo>
                      <a:pt x="44" y="54"/>
                    </a:lnTo>
                    <a:lnTo>
                      <a:pt x="44" y="54"/>
                    </a:lnTo>
                    <a:close/>
                    <a:moveTo>
                      <a:pt x="16" y="32"/>
                    </a:moveTo>
                    <a:lnTo>
                      <a:pt x="16" y="32"/>
                    </a:lnTo>
                    <a:lnTo>
                      <a:pt x="22" y="30"/>
                    </a:lnTo>
                    <a:lnTo>
                      <a:pt x="26" y="26"/>
                    </a:lnTo>
                    <a:lnTo>
                      <a:pt x="30" y="22"/>
                    </a:lnTo>
                    <a:lnTo>
                      <a:pt x="30" y="16"/>
                    </a:lnTo>
                    <a:lnTo>
                      <a:pt x="30" y="16"/>
                    </a:lnTo>
                    <a:lnTo>
                      <a:pt x="30" y="10"/>
                    </a:lnTo>
                    <a:lnTo>
                      <a:pt x="26" y="4"/>
                    </a:lnTo>
                    <a:lnTo>
                      <a:pt x="22" y="2"/>
                    </a:lnTo>
                    <a:lnTo>
                      <a:pt x="16" y="0"/>
                    </a:lnTo>
                    <a:lnTo>
                      <a:pt x="16" y="0"/>
                    </a:lnTo>
                    <a:lnTo>
                      <a:pt x="10" y="2"/>
                    </a:lnTo>
                    <a:lnTo>
                      <a:pt x="4" y="4"/>
                    </a:lnTo>
                    <a:lnTo>
                      <a:pt x="0" y="10"/>
                    </a:lnTo>
                    <a:lnTo>
                      <a:pt x="0" y="16"/>
                    </a:lnTo>
                    <a:lnTo>
                      <a:pt x="0" y="16"/>
                    </a:lnTo>
                    <a:lnTo>
                      <a:pt x="0" y="22"/>
                    </a:lnTo>
                    <a:lnTo>
                      <a:pt x="4" y="26"/>
                    </a:lnTo>
                    <a:lnTo>
                      <a:pt x="10" y="30"/>
                    </a:lnTo>
                    <a:lnTo>
                      <a:pt x="16" y="32"/>
                    </a:lnTo>
                    <a:lnTo>
                      <a:pt x="16"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6">
                <a:extLst>
                  <a:ext uri="{FF2B5EF4-FFF2-40B4-BE49-F238E27FC236}">
                    <a16:creationId xmlns:a16="http://schemas.microsoft.com/office/drawing/2014/main" id="{95D18144-934C-401B-8DCD-C533810C568D}"/>
                  </a:ext>
                </a:extLst>
              </p:cNvPr>
              <p:cNvSpPr>
                <a:spLocks/>
              </p:cNvSpPr>
              <p:nvPr/>
            </p:nvSpPr>
            <p:spPr bwMode="auto">
              <a:xfrm>
                <a:off x="3558" y="1423"/>
                <a:ext cx="22" cy="28"/>
              </a:xfrm>
              <a:custGeom>
                <a:avLst/>
                <a:gdLst>
                  <a:gd name="T0" fmla="*/ 18 w 22"/>
                  <a:gd name="T1" fmla="*/ 28 h 28"/>
                  <a:gd name="T2" fmla="*/ 18 w 22"/>
                  <a:gd name="T3" fmla="*/ 28 h 28"/>
                  <a:gd name="T4" fmla="*/ 18 w 22"/>
                  <a:gd name="T5" fmla="*/ 28 h 28"/>
                  <a:gd name="T6" fmla="*/ 18 w 22"/>
                  <a:gd name="T7" fmla="*/ 28 h 28"/>
                  <a:gd name="T8" fmla="*/ 12 w 22"/>
                  <a:gd name="T9" fmla="*/ 26 h 28"/>
                  <a:gd name="T10" fmla="*/ 6 w 22"/>
                  <a:gd name="T11" fmla="*/ 20 h 28"/>
                  <a:gd name="T12" fmla="*/ 2 w 22"/>
                  <a:gd name="T13" fmla="*/ 12 h 28"/>
                  <a:gd name="T14" fmla="*/ 0 w 22"/>
                  <a:gd name="T15" fmla="*/ 2 h 28"/>
                  <a:gd name="T16" fmla="*/ 0 w 22"/>
                  <a:gd name="T17" fmla="*/ 2 h 28"/>
                  <a:gd name="T18" fmla="*/ 2 w 22"/>
                  <a:gd name="T19" fmla="*/ 0 h 28"/>
                  <a:gd name="T20" fmla="*/ 4 w 22"/>
                  <a:gd name="T21" fmla="*/ 0 h 28"/>
                  <a:gd name="T22" fmla="*/ 4 w 22"/>
                  <a:gd name="T23" fmla="*/ 0 h 28"/>
                  <a:gd name="T24" fmla="*/ 6 w 22"/>
                  <a:gd name="T25" fmla="*/ 2 h 28"/>
                  <a:gd name="T26" fmla="*/ 6 w 22"/>
                  <a:gd name="T27" fmla="*/ 4 h 28"/>
                  <a:gd name="T28" fmla="*/ 6 w 22"/>
                  <a:gd name="T29" fmla="*/ 4 h 28"/>
                  <a:gd name="T30" fmla="*/ 6 w 22"/>
                  <a:gd name="T31" fmla="*/ 8 h 28"/>
                  <a:gd name="T32" fmla="*/ 8 w 22"/>
                  <a:gd name="T33" fmla="*/ 12 h 28"/>
                  <a:gd name="T34" fmla="*/ 12 w 22"/>
                  <a:gd name="T35" fmla="*/ 18 h 28"/>
                  <a:gd name="T36" fmla="*/ 18 w 22"/>
                  <a:gd name="T37" fmla="*/ 22 h 28"/>
                  <a:gd name="T38" fmla="*/ 20 w 22"/>
                  <a:gd name="T39" fmla="*/ 24 h 28"/>
                  <a:gd name="T40" fmla="*/ 20 w 22"/>
                  <a:gd name="T41" fmla="*/ 24 h 28"/>
                  <a:gd name="T42" fmla="*/ 22 w 22"/>
                  <a:gd name="T43" fmla="*/ 24 h 28"/>
                  <a:gd name="T44" fmla="*/ 22 w 22"/>
                  <a:gd name="T45" fmla="*/ 26 h 28"/>
                  <a:gd name="T46" fmla="*/ 22 w 22"/>
                  <a:gd name="T47" fmla="*/ 26 h 28"/>
                  <a:gd name="T48" fmla="*/ 18 w 22"/>
                  <a:gd name="T49" fmla="*/ 28 h 28"/>
                  <a:gd name="T50" fmla="*/ 18 w 22"/>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 h="28">
                    <a:moveTo>
                      <a:pt x="18" y="28"/>
                    </a:moveTo>
                    <a:lnTo>
                      <a:pt x="18" y="28"/>
                    </a:lnTo>
                    <a:lnTo>
                      <a:pt x="18" y="28"/>
                    </a:lnTo>
                    <a:lnTo>
                      <a:pt x="18" y="28"/>
                    </a:lnTo>
                    <a:lnTo>
                      <a:pt x="12" y="26"/>
                    </a:lnTo>
                    <a:lnTo>
                      <a:pt x="6" y="20"/>
                    </a:lnTo>
                    <a:lnTo>
                      <a:pt x="2" y="12"/>
                    </a:lnTo>
                    <a:lnTo>
                      <a:pt x="0" y="2"/>
                    </a:lnTo>
                    <a:lnTo>
                      <a:pt x="0" y="2"/>
                    </a:lnTo>
                    <a:lnTo>
                      <a:pt x="2" y="0"/>
                    </a:lnTo>
                    <a:lnTo>
                      <a:pt x="4" y="0"/>
                    </a:lnTo>
                    <a:lnTo>
                      <a:pt x="4" y="0"/>
                    </a:lnTo>
                    <a:lnTo>
                      <a:pt x="6" y="2"/>
                    </a:lnTo>
                    <a:lnTo>
                      <a:pt x="6" y="4"/>
                    </a:lnTo>
                    <a:lnTo>
                      <a:pt x="6" y="4"/>
                    </a:lnTo>
                    <a:lnTo>
                      <a:pt x="6" y="8"/>
                    </a:lnTo>
                    <a:lnTo>
                      <a:pt x="8" y="12"/>
                    </a:lnTo>
                    <a:lnTo>
                      <a:pt x="12" y="18"/>
                    </a:lnTo>
                    <a:lnTo>
                      <a:pt x="18" y="22"/>
                    </a:lnTo>
                    <a:lnTo>
                      <a:pt x="20" y="24"/>
                    </a:lnTo>
                    <a:lnTo>
                      <a:pt x="20" y="24"/>
                    </a:lnTo>
                    <a:lnTo>
                      <a:pt x="22" y="24"/>
                    </a:lnTo>
                    <a:lnTo>
                      <a:pt x="22" y="26"/>
                    </a:lnTo>
                    <a:lnTo>
                      <a:pt x="22" y="26"/>
                    </a:lnTo>
                    <a:lnTo>
                      <a:pt x="18" y="28"/>
                    </a:lnTo>
                    <a:lnTo>
                      <a:pt x="18" y="28"/>
                    </a:lnTo>
                    <a:close/>
                  </a:path>
                </a:pathLst>
              </a:custGeom>
              <a:solidFill>
                <a:srgbClr val="1C0F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7">
                <a:extLst>
                  <a:ext uri="{FF2B5EF4-FFF2-40B4-BE49-F238E27FC236}">
                    <a16:creationId xmlns:a16="http://schemas.microsoft.com/office/drawing/2014/main" id="{1B9F2B4E-014E-4109-B20F-22F45F7FE82A}"/>
                  </a:ext>
                </a:extLst>
              </p:cNvPr>
              <p:cNvSpPr>
                <a:spLocks noEditPoints="1"/>
              </p:cNvSpPr>
              <p:nvPr/>
            </p:nvSpPr>
            <p:spPr bwMode="auto">
              <a:xfrm>
                <a:off x="3296" y="1155"/>
                <a:ext cx="424" cy="418"/>
              </a:xfrm>
              <a:custGeom>
                <a:avLst/>
                <a:gdLst>
                  <a:gd name="T0" fmla="*/ 14 w 424"/>
                  <a:gd name="T1" fmla="*/ 392 h 418"/>
                  <a:gd name="T2" fmla="*/ 6 w 424"/>
                  <a:gd name="T3" fmla="*/ 360 h 418"/>
                  <a:gd name="T4" fmla="*/ 0 w 424"/>
                  <a:gd name="T5" fmla="*/ 280 h 418"/>
                  <a:gd name="T6" fmla="*/ 4 w 424"/>
                  <a:gd name="T7" fmla="*/ 228 h 418"/>
                  <a:gd name="T8" fmla="*/ 14 w 424"/>
                  <a:gd name="T9" fmla="*/ 174 h 418"/>
                  <a:gd name="T10" fmla="*/ 36 w 424"/>
                  <a:gd name="T11" fmla="*/ 120 h 418"/>
                  <a:gd name="T12" fmla="*/ 70 w 424"/>
                  <a:gd name="T13" fmla="*/ 68 h 418"/>
                  <a:gd name="T14" fmla="*/ 58 w 424"/>
                  <a:gd name="T15" fmla="*/ 92 h 418"/>
                  <a:gd name="T16" fmla="*/ 38 w 424"/>
                  <a:gd name="T17" fmla="*/ 144 h 418"/>
                  <a:gd name="T18" fmla="*/ 26 w 424"/>
                  <a:gd name="T19" fmla="*/ 198 h 418"/>
                  <a:gd name="T20" fmla="*/ 16 w 424"/>
                  <a:gd name="T21" fmla="*/ 276 h 418"/>
                  <a:gd name="T22" fmla="*/ 12 w 424"/>
                  <a:gd name="T23" fmla="*/ 358 h 418"/>
                  <a:gd name="T24" fmla="*/ 14 w 424"/>
                  <a:gd name="T25" fmla="*/ 392 h 418"/>
                  <a:gd name="T26" fmla="*/ 370 w 424"/>
                  <a:gd name="T27" fmla="*/ 128 h 418"/>
                  <a:gd name="T28" fmla="*/ 338 w 424"/>
                  <a:gd name="T29" fmla="*/ 72 h 418"/>
                  <a:gd name="T30" fmla="*/ 304 w 424"/>
                  <a:gd name="T31" fmla="*/ 34 h 418"/>
                  <a:gd name="T32" fmla="*/ 268 w 424"/>
                  <a:gd name="T33" fmla="*/ 12 h 418"/>
                  <a:gd name="T34" fmla="*/ 234 w 424"/>
                  <a:gd name="T35" fmla="*/ 2 h 418"/>
                  <a:gd name="T36" fmla="*/ 198 w 424"/>
                  <a:gd name="T37" fmla="*/ 2 h 418"/>
                  <a:gd name="T38" fmla="*/ 164 w 424"/>
                  <a:gd name="T39" fmla="*/ 10 h 418"/>
                  <a:gd name="T40" fmla="*/ 100 w 424"/>
                  <a:gd name="T41" fmla="*/ 38 h 418"/>
                  <a:gd name="T42" fmla="*/ 134 w 424"/>
                  <a:gd name="T43" fmla="*/ 26 h 418"/>
                  <a:gd name="T44" fmla="*/ 192 w 424"/>
                  <a:gd name="T45" fmla="*/ 18 h 418"/>
                  <a:gd name="T46" fmla="*/ 242 w 424"/>
                  <a:gd name="T47" fmla="*/ 26 h 418"/>
                  <a:gd name="T48" fmla="*/ 284 w 424"/>
                  <a:gd name="T49" fmla="*/ 44 h 418"/>
                  <a:gd name="T50" fmla="*/ 318 w 424"/>
                  <a:gd name="T51" fmla="*/ 68 h 418"/>
                  <a:gd name="T52" fmla="*/ 352 w 424"/>
                  <a:gd name="T53" fmla="*/ 104 h 418"/>
                  <a:gd name="T54" fmla="*/ 370 w 424"/>
                  <a:gd name="T55" fmla="*/ 128 h 418"/>
                  <a:gd name="T56" fmla="*/ 320 w 424"/>
                  <a:gd name="T57" fmla="*/ 94 h 418"/>
                  <a:gd name="T58" fmla="*/ 302 w 424"/>
                  <a:gd name="T59" fmla="*/ 82 h 418"/>
                  <a:gd name="T60" fmla="*/ 256 w 424"/>
                  <a:gd name="T61" fmla="*/ 60 h 418"/>
                  <a:gd name="T62" fmla="*/ 192 w 424"/>
                  <a:gd name="T63" fmla="*/ 40 h 418"/>
                  <a:gd name="T64" fmla="*/ 158 w 424"/>
                  <a:gd name="T65" fmla="*/ 36 h 418"/>
                  <a:gd name="T66" fmla="*/ 122 w 424"/>
                  <a:gd name="T67" fmla="*/ 40 h 418"/>
                  <a:gd name="T68" fmla="*/ 132 w 424"/>
                  <a:gd name="T69" fmla="*/ 46 h 418"/>
                  <a:gd name="T70" fmla="*/ 172 w 424"/>
                  <a:gd name="T71" fmla="*/ 62 h 418"/>
                  <a:gd name="T72" fmla="*/ 238 w 424"/>
                  <a:gd name="T73" fmla="*/ 80 h 418"/>
                  <a:gd name="T74" fmla="*/ 320 w 424"/>
                  <a:gd name="T75" fmla="*/ 94 h 418"/>
                  <a:gd name="T76" fmla="*/ 340 w 424"/>
                  <a:gd name="T77" fmla="*/ 102 h 418"/>
                  <a:gd name="T78" fmla="*/ 316 w 424"/>
                  <a:gd name="T79" fmla="*/ 104 h 418"/>
                  <a:gd name="T80" fmla="*/ 252 w 424"/>
                  <a:gd name="T81" fmla="*/ 98 h 418"/>
                  <a:gd name="T82" fmla="*/ 176 w 424"/>
                  <a:gd name="T83" fmla="*/ 82 h 418"/>
                  <a:gd name="T84" fmla="*/ 140 w 424"/>
                  <a:gd name="T85" fmla="*/ 68 h 418"/>
                  <a:gd name="T86" fmla="*/ 108 w 424"/>
                  <a:gd name="T87" fmla="*/ 46 h 418"/>
                  <a:gd name="T88" fmla="*/ 134 w 424"/>
                  <a:gd name="T89" fmla="*/ 70 h 418"/>
                  <a:gd name="T90" fmla="*/ 180 w 424"/>
                  <a:gd name="T91" fmla="*/ 100 h 418"/>
                  <a:gd name="T92" fmla="*/ 222 w 424"/>
                  <a:gd name="T93" fmla="*/ 118 h 418"/>
                  <a:gd name="T94" fmla="*/ 260 w 424"/>
                  <a:gd name="T95" fmla="*/ 124 h 418"/>
                  <a:gd name="T96" fmla="*/ 290 w 424"/>
                  <a:gd name="T97" fmla="*/ 122 h 418"/>
                  <a:gd name="T98" fmla="*/ 324 w 424"/>
                  <a:gd name="T99" fmla="*/ 112 h 418"/>
                  <a:gd name="T100" fmla="*/ 340 w 424"/>
                  <a:gd name="T101" fmla="*/ 102 h 418"/>
                  <a:gd name="T102" fmla="*/ 392 w 424"/>
                  <a:gd name="T103" fmla="*/ 214 h 418"/>
                  <a:gd name="T104" fmla="*/ 402 w 424"/>
                  <a:gd name="T105" fmla="*/ 254 h 418"/>
                  <a:gd name="T106" fmla="*/ 410 w 424"/>
                  <a:gd name="T107" fmla="*/ 326 h 418"/>
                  <a:gd name="T108" fmla="*/ 410 w 424"/>
                  <a:gd name="T109" fmla="*/ 382 h 418"/>
                  <a:gd name="T110" fmla="*/ 404 w 424"/>
                  <a:gd name="T111" fmla="*/ 418 h 418"/>
                  <a:gd name="T112" fmla="*/ 412 w 424"/>
                  <a:gd name="T113" fmla="*/ 402 h 418"/>
                  <a:gd name="T114" fmla="*/ 422 w 424"/>
                  <a:gd name="T115" fmla="*/ 360 h 418"/>
                  <a:gd name="T116" fmla="*/ 422 w 424"/>
                  <a:gd name="T117" fmla="*/ 314 h 418"/>
                  <a:gd name="T118" fmla="*/ 416 w 424"/>
                  <a:gd name="T119" fmla="*/ 276 h 418"/>
                  <a:gd name="T120" fmla="*/ 402 w 424"/>
                  <a:gd name="T121" fmla="*/ 236 h 418"/>
                  <a:gd name="T122" fmla="*/ 392 w 424"/>
                  <a:gd name="T123" fmla="*/ 21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4" h="418">
                    <a:moveTo>
                      <a:pt x="14" y="392"/>
                    </a:moveTo>
                    <a:lnTo>
                      <a:pt x="14" y="392"/>
                    </a:lnTo>
                    <a:lnTo>
                      <a:pt x="12" y="382"/>
                    </a:lnTo>
                    <a:lnTo>
                      <a:pt x="6" y="360"/>
                    </a:lnTo>
                    <a:lnTo>
                      <a:pt x="2" y="324"/>
                    </a:lnTo>
                    <a:lnTo>
                      <a:pt x="0" y="280"/>
                    </a:lnTo>
                    <a:lnTo>
                      <a:pt x="2" y="254"/>
                    </a:lnTo>
                    <a:lnTo>
                      <a:pt x="4" y="228"/>
                    </a:lnTo>
                    <a:lnTo>
                      <a:pt x="8" y="202"/>
                    </a:lnTo>
                    <a:lnTo>
                      <a:pt x="14" y="174"/>
                    </a:lnTo>
                    <a:lnTo>
                      <a:pt x="24" y="146"/>
                    </a:lnTo>
                    <a:lnTo>
                      <a:pt x="36" y="120"/>
                    </a:lnTo>
                    <a:lnTo>
                      <a:pt x="52" y="94"/>
                    </a:lnTo>
                    <a:lnTo>
                      <a:pt x="70" y="68"/>
                    </a:lnTo>
                    <a:lnTo>
                      <a:pt x="70" y="68"/>
                    </a:lnTo>
                    <a:lnTo>
                      <a:pt x="58" y="92"/>
                    </a:lnTo>
                    <a:lnTo>
                      <a:pt x="48" y="118"/>
                    </a:lnTo>
                    <a:lnTo>
                      <a:pt x="38" y="144"/>
                    </a:lnTo>
                    <a:lnTo>
                      <a:pt x="32" y="172"/>
                    </a:lnTo>
                    <a:lnTo>
                      <a:pt x="26" y="198"/>
                    </a:lnTo>
                    <a:lnTo>
                      <a:pt x="20" y="226"/>
                    </a:lnTo>
                    <a:lnTo>
                      <a:pt x="16" y="276"/>
                    </a:lnTo>
                    <a:lnTo>
                      <a:pt x="12" y="322"/>
                    </a:lnTo>
                    <a:lnTo>
                      <a:pt x="12" y="358"/>
                    </a:lnTo>
                    <a:lnTo>
                      <a:pt x="14" y="392"/>
                    </a:lnTo>
                    <a:lnTo>
                      <a:pt x="14" y="392"/>
                    </a:lnTo>
                    <a:close/>
                    <a:moveTo>
                      <a:pt x="370" y="128"/>
                    </a:moveTo>
                    <a:lnTo>
                      <a:pt x="370" y="128"/>
                    </a:lnTo>
                    <a:lnTo>
                      <a:pt x="354" y="98"/>
                    </a:lnTo>
                    <a:lnTo>
                      <a:pt x="338" y="72"/>
                    </a:lnTo>
                    <a:lnTo>
                      <a:pt x="322" y="52"/>
                    </a:lnTo>
                    <a:lnTo>
                      <a:pt x="304" y="34"/>
                    </a:lnTo>
                    <a:lnTo>
                      <a:pt x="286" y="22"/>
                    </a:lnTo>
                    <a:lnTo>
                      <a:pt x="268" y="12"/>
                    </a:lnTo>
                    <a:lnTo>
                      <a:pt x="252" y="6"/>
                    </a:lnTo>
                    <a:lnTo>
                      <a:pt x="234" y="2"/>
                    </a:lnTo>
                    <a:lnTo>
                      <a:pt x="216" y="0"/>
                    </a:lnTo>
                    <a:lnTo>
                      <a:pt x="198" y="2"/>
                    </a:lnTo>
                    <a:lnTo>
                      <a:pt x="180" y="4"/>
                    </a:lnTo>
                    <a:lnTo>
                      <a:pt x="164" y="10"/>
                    </a:lnTo>
                    <a:lnTo>
                      <a:pt x="130" y="22"/>
                    </a:lnTo>
                    <a:lnTo>
                      <a:pt x="100" y="38"/>
                    </a:lnTo>
                    <a:lnTo>
                      <a:pt x="100" y="38"/>
                    </a:lnTo>
                    <a:lnTo>
                      <a:pt x="134" y="26"/>
                    </a:lnTo>
                    <a:lnTo>
                      <a:pt x="164" y="20"/>
                    </a:lnTo>
                    <a:lnTo>
                      <a:pt x="192" y="18"/>
                    </a:lnTo>
                    <a:lnTo>
                      <a:pt x="218" y="22"/>
                    </a:lnTo>
                    <a:lnTo>
                      <a:pt x="242" y="26"/>
                    </a:lnTo>
                    <a:lnTo>
                      <a:pt x="264" y="34"/>
                    </a:lnTo>
                    <a:lnTo>
                      <a:pt x="284" y="44"/>
                    </a:lnTo>
                    <a:lnTo>
                      <a:pt x="302" y="56"/>
                    </a:lnTo>
                    <a:lnTo>
                      <a:pt x="318" y="68"/>
                    </a:lnTo>
                    <a:lnTo>
                      <a:pt x="332" y="80"/>
                    </a:lnTo>
                    <a:lnTo>
                      <a:pt x="352" y="104"/>
                    </a:lnTo>
                    <a:lnTo>
                      <a:pt x="366" y="122"/>
                    </a:lnTo>
                    <a:lnTo>
                      <a:pt x="370" y="128"/>
                    </a:lnTo>
                    <a:lnTo>
                      <a:pt x="370" y="128"/>
                    </a:lnTo>
                    <a:close/>
                    <a:moveTo>
                      <a:pt x="320" y="94"/>
                    </a:moveTo>
                    <a:lnTo>
                      <a:pt x="320" y="94"/>
                    </a:lnTo>
                    <a:lnTo>
                      <a:pt x="302" y="82"/>
                    </a:lnTo>
                    <a:lnTo>
                      <a:pt x="282" y="72"/>
                    </a:lnTo>
                    <a:lnTo>
                      <a:pt x="256" y="60"/>
                    </a:lnTo>
                    <a:lnTo>
                      <a:pt x="226" y="48"/>
                    </a:lnTo>
                    <a:lnTo>
                      <a:pt x="192" y="40"/>
                    </a:lnTo>
                    <a:lnTo>
                      <a:pt x="176" y="38"/>
                    </a:lnTo>
                    <a:lnTo>
                      <a:pt x="158" y="36"/>
                    </a:lnTo>
                    <a:lnTo>
                      <a:pt x="140" y="38"/>
                    </a:lnTo>
                    <a:lnTo>
                      <a:pt x="122" y="40"/>
                    </a:lnTo>
                    <a:lnTo>
                      <a:pt x="122" y="40"/>
                    </a:lnTo>
                    <a:lnTo>
                      <a:pt x="132" y="46"/>
                    </a:lnTo>
                    <a:lnTo>
                      <a:pt x="144" y="52"/>
                    </a:lnTo>
                    <a:lnTo>
                      <a:pt x="172" y="62"/>
                    </a:lnTo>
                    <a:lnTo>
                      <a:pt x="206" y="72"/>
                    </a:lnTo>
                    <a:lnTo>
                      <a:pt x="238" y="80"/>
                    </a:lnTo>
                    <a:lnTo>
                      <a:pt x="296" y="90"/>
                    </a:lnTo>
                    <a:lnTo>
                      <a:pt x="320" y="94"/>
                    </a:lnTo>
                    <a:lnTo>
                      <a:pt x="320" y="94"/>
                    </a:lnTo>
                    <a:close/>
                    <a:moveTo>
                      <a:pt x="340" y="102"/>
                    </a:moveTo>
                    <a:lnTo>
                      <a:pt x="340" y="102"/>
                    </a:lnTo>
                    <a:lnTo>
                      <a:pt x="316" y="104"/>
                    </a:lnTo>
                    <a:lnTo>
                      <a:pt x="288" y="102"/>
                    </a:lnTo>
                    <a:lnTo>
                      <a:pt x="252" y="98"/>
                    </a:lnTo>
                    <a:lnTo>
                      <a:pt x="216" y="92"/>
                    </a:lnTo>
                    <a:lnTo>
                      <a:pt x="176" y="82"/>
                    </a:lnTo>
                    <a:lnTo>
                      <a:pt x="158" y="76"/>
                    </a:lnTo>
                    <a:lnTo>
                      <a:pt x="140" y="68"/>
                    </a:lnTo>
                    <a:lnTo>
                      <a:pt x="124" y="58"/>
                    </a:lnTo>
                    <a:lnTo>
                      <a:pt x="108" y="46"/>
                    </a:lnTo>
                    <a:lnTo>
                      <a:pt x="108" y="46"/>
                    </a:lnTo>
                    <a:lnTo>
                      <a:pt x="134" y="70"/>
                    </a:lnTo>
                    <a:lnTo>
                      <a:pt x="158" y="88"/>
                    </a:lnTo>
                    <a:lnTo>
                      <a:pt x="180" y="100"/>
                    </a:lnTo>
                    <a:lnTo>
                      <a:pt x="202" y="112"/>
                    </a:lnTo>
                    <a:lnTo>
                      <a:pt x="222" y="118"/>
                    </a:lnTo>
                    <a:lnTo>
                      <a:pt x="242" y="122"/>
                    </a:lnTo>
                    <a:lnTo>
                      <a:pt x="260" y="124"/>
                    </a:lnTo>
                    <a:lnTo>
                      <a:pt x="276" y="124"/>
                    </a:lnTo>
                    <a:lnTo>
                      <a:pt x="290" y="122"/>
                    </a:lnTo>
                    <a:lnTo>
                      <a:pt x="304" y="120"/>
                    </a:lnTo>
                    <a:lnTo>
                      <a:pt x="324" y="112"/>
                    </a:lnTo>
                    <a:lnTo>
                      <a:pt x="336" y="106"/>
                    </a:lnTo>
                    <a:lnTo>
                      <a:pt x="340" y="102"/>
                    </a:lnTo>
                    <a:lnTo>
                      <a:pt x="340" y="102"/>
                    </a:lnTo>
                    <a:close/>
                    <a:moveTo>
                      <a:pt x="392" y="214"/>
                    </a:moveTo>
                    <a:lnTo>
                      <a:pt x="392" y="214"/>
                    </a:lnTo>
                    <a:lnTo>
                      <a:pt x="402" y="254"/>
                    </a:lnTo>
                    <a:lnTo>
                      <a:pt x="408" y="292"/>
                    </a:lnTo>
                    <a:lnTo>
                      <a:pt x="410" y="326"/>
                    </a:lnTo>
                    <a:lnTo>
                      <a:pt x="410" y="356"/>
                    </a:lnTo>
                    <a:lnTo>
                      <a:pt x="410" y="382"/>
                    </a:lnTo>
                    <a:lnTo>
                      <a:pt x="408" y="402"/>
                    </a:lnTo>
                    <a:lnTo>
                      <a:pt x="404" y="418"/>
                    </a:lnTo>
                    <a:lnTo>
                      <a:pt x="404" y="418"/>
                    </a:lnTo>
                    <a:lnTo>
                      <a:pt x="412" y="402"/>
                    </a:lnTo>
                    <a:lnTo>
                      <a:pt x="418" y="384"/>
                    </a:lnTo>
                    <a:lnTo>
                      <a:pt x="422" y="360"/>
                    </a:lnTo>
                    <a:lnTo>
                      <a:pt x="424" y="330"/>
                    </a:lnTo>
                    <a:lnTo>
                      <a:pt x="422" y="314"/>
                    </a:lnTo>
                    <a:lnTo>
                      <a:pt x="420" y="296"/>
                    </a:lnTo>
                    <a:lnTo>
                      <a:pt x="416" y="276"/>
                    </a:lnTo>
                    <a:lnTo>
                      <a:pt x="410" y="256"/>
                    </a:lnTo>
                    <a:lnTo>
                      <a:pt x="402" y="236"/>
                    </a:lnTo>
                    <a:lnTo>
                      <a:pt x="392" y="214"/>
                    </a:lnTo>
                    <a:lnTo>
                      <a:pt x="392" y="214"/>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43837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Woman thinking in bed">
            <a:extLst>
              <a:ext uri="{FF2B5EF4-FFF2-40B4-BE49-F238E27FC236}">
                <a16:creationId xmlns:a16="http://schemas.microsoft.com/office/drawing/2014/main" id="{CA7D2A66-7159-4B4E-B3C9-B165586B9273}"/>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3CBD2-632C-415A-8532-D138FFB91F77}"/>
              </a:ext>
            </a:extLst>
          </p:cNvPr>
          <p:cNvSpPr>
            <a:spLocks noGrp="1"/>
          </p:cNvSpPr>
          <p:nvPr>
            <p:ph type="title"/>
          </p:nvPr>
        </p:nvSpPr>
        <p:spPr>
          <a:xfrm>
            <a:off x="371094" y="916687"/>
            <a:ext cx="4502242" cy="1369313"/>
          </a:xfrm>
        </p:spPr>
        <p:txBody>
          <a:bodyPr anchor="b">
            <a:normAutofit/>
          </a:bodyPr>
          <a:lstStyle/>
          <a:p>
            <a:pPr>
              <a:lnSpc>
                <a:spcPct val="114000"/>
              </a:lnSpc>
              <a:spcBef>
                <a:spcPts val="600"/>
              </a:spcBef>
            </a:pPr>
            <a:r>
              <a:rPr lang="en-US" dirty="0"/>
              <a:t>What is the Implication?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A884409-76EF-4F14-8D9A-690AEA9E920B}"/>
              </a:ext>
            </a:extLst>
          </p:cNvPr>
          <p:cNvSpPr>
            <a:spLocks noGrp="1"/>
          </p:cNvSpPr>
          <p:nvPr>
            <p:ph idx="1"/>
          </p:nvPr>
        </p:nvSpPr>
        <p:spPr>
          <a:xfrm>
            <a:off x="371094" y="2572580"/>
            <a:ext cx="5302342" cy="4139936"/>
          </a:xfrm>
        </p:spPr>
        <p:txBody>
          <a:bodyPr anchor="t">
            <a:normAutofit fontScale="92500" lnSpcReduction="20000"/>
          </a:bodyPr>
          <a:lstStyle/>
          <a:p>
            <a:pPr marL="0" indent="0">
              <a:lnSpc>
                <a:spcPct val="134000"/>
              </a:lnSpc>
              <a:buNone/>
            </a:pPr>
            <a:r>
              <a:rPr lang="en-US" sz="2600" i="1" dirty="0"/>
              <a:t>So, until [one] gets out of </a:t>
            </a:r>
            <a:r>
              <a:rPr lang="en-US" sz="2600" i="1" dirty="0">
                <a:solidFill>
                  <a:srgbClr val="FF6600"/>
                </a:solidFill>
              </a:rPr>
              <a:t>Defense Mode</a:t>
            </a:r>
            <a:r>
              <a:rPr lang="en-US" sz="2600" i="1" dirty="0"/>
              <a:t>, it is </a:t>
            </a:r>
            <a:r>
              <a:rPr lang="en-US" sz="2600" b="1" i="1" u="sng" dirty="0"/>
              <a:t>very hard</a:t>
            </a:r>
            <a:r>
              <a:rPr lang="en-US" sz="2600" b="1" i="1" dirty="0"/>
              <a:t> </a:t>
            </a:r>
            <a:r>
              <a:rPr lang="en-US" sz="2600" i="1" dirty="0"/>
              <a:t>to learn social skills, make friends, be productive in school or a job, and take care of oneself and manage the [feelings of being] overwhelmed and stressed that can come with everyday life.</a:t>
            </a:r>
          </a:p>
          <a:p>
            <a:pPr marL="0" indent="0">
              <a:lnSpc>
                <a:spcPct val="134000"/>
              </a:lnSpc>
              <a:buNone/>
            </a:pPr>
            <a:endParaRPr lang="en-US" sz="2600" i="1" dirty="0"/>
          </a:p>
          <a:p>
            <a:pPr marL="0" indent="0" algn="ctr">
              <a:buNone/>
            </a:pPr>
            <a:r>
              <a:rPr lang="en-US" sz="2400" i="1" dirty="0"/>
              <a:t>https://www.aspergerexperts.com/</a:t>
            </a:r>
          </a:p>
          <a:p>
            <a:pPr marL="0" indent="0">
              <a:buNone/>
            </a:pPr>
            <a:endParaRPr lang="en-US" sz="1600" i="1" dirty="0"/>
          </a:p>
        </p:txBody>
      </p:sp>
      <p:sp>
        <p:nvSpPr>
          <p:cNvPr id="4" name="Slide Number Placeholder 3">
            <a:extLst>
              <a:ext uri="{FF2B5EF4-FFF2-40B4-BE49-F238E27FC236}">
                <a16:creationId xmlns:a16="http://schemas.microsoft.com/office/drawing/2014/main" id="{6FD6CC8F-1E36-4AEA-B1AA-5312C99ADCDB}"/>
              </a:ext>
            </a:extLst>
          </p:cNvPr>
          <p:cNvSpPr>
            <a:spLocks noGrp="1"/>
          </p:cNvSpPr>
          <p:nvPr>
            <p:ph type="sldNum" sz="quarter" idx="12"/>
          </p:nvPr>
        </p:nvSpPr>
        <p:spPr>
          <a:xfrm>
            <a:off x="9077706" y="6356350"/>
            <a:ext cx="2743200" cy="365125"/>
          </a:xfrm>
        </p:spPr>
        <p:txBody>
          <a:bodyPr>
            <a:normAutofit/>
          </a:bodyPr>
          <a:lstStyle/>
          <a:p>
            <a:pPr>
              <a:spcAft>
                <a:spcPts val="600"/>
              </a:spcAft>
            </a:pPr>
            <a:fld id="{DC71AD46-028B-42E9-AB59-3AEBC8FC7C90}" type="slidenum">
              <a:rPr lang="en-US">
                <a:solidFill>
                  <a:schemeClr val="bg1"/>
                </a:solidFill>
              </a:rPr>
              <a:pPr>
                <a:spcAft>
                  <a:spcPts val="600"/>
                </a:spcAft>
              </a:pPr>
              <a:t>5</a:t>
            </a:fld>
            <a:endParaRPr lang="en-US">
              <a:solidFill>
                <a:schemeClr val="bg1"/>
              </a:solidFill>
            </a:endParaRPr>
          </a:p>
        </p:txBody>
      </p:sp>
    </p:spTree>
    <p:extLst>
      <p:ext uri="{BB962C8B-B14F-4D97-AF65-F5344CB8AC3E}">
        <p14:creationId xmlns:p14="http://schemas.microsoft.com/office/powerpoint/2010/main" val="4160408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5D4AA-A648-478E-B5EB-90BDB5DCDA55}"/>
              </a:ext>
            </a:extLst>
          </p:cNvPr>
          <p:cNvSpPr>
            <a:spLocks noGrp="1"/>
          </p:cNvSpPr>
          <p:nvPr>
            <p:ph type="title"/>
          </p:nvPr>
        </p:nvSpPr>
        <p:spPr/>
        <p:txBody>
          <a:bodyPr/>
          <a:lstStyle/>
          <a:p>
            <a:r>
              <a:rPr lang="en-US"/>
              <a:t>What is the application to Job Corps?</a:t>
            </a:r>
            <a:endParaRPr lang="en-US" dirty="0"/>
          </a:p>
        </p:txBody>
      </p:sp>
      <p:sp>
        <p:nvSpPr>
          <p:cNvPr id="3" name="Content Placeholder 2">
            <a:extLst>
              <a:ext uri="{FF2B5EF4-FFF2-40B4-BE49-F238E27FC236}">
                <a16:creationId xmlns:a16="http://schemas.microsoft.com/office/drawing/2014/main" id="{C16072DB-7470-4F93-9A91-541F54BC484D}"/>
              </a:ext>
            </a:extLst>
          </p:cNvPr>
          <p:cNvSpPr>
            <a:spLocks noGrp="1"/>
          </p:cNvSpPr>
          <p:nvPr>
            <p:ph idx="1"/>
          </p:nvPr>
        </p:nvSpPr>
        <p:spPr>
          <a:xfrm>
            <a:off x="838200" y="1508289"/>
            <a:ext cx="6113318" cy="4668674"/>
          </a:xfrm>
        </p:spPr>
        <p:txBody>
          <a:bodyPr>
            <a:normAutofit/>
          </a:bodyPr>
          <a:lstStyle/>
          <a:p>
            <a:r>
              <a:rPr lang="en-US" dirty="0"/>
              <a:t>The impact or benefit of other non-anxiety-related accommodations that are being provided </a:t>
            </a:r>
            <a:r>
              <a:rPr lang="en-US" i="1" dirty="0">
                <a:solidFill>
                  <a:srgbClr val="FF6600"/>
                </a:solidFill>
              </a:rPr>
              <a:t>may be </a:t>
            </a:r>
            <a:r>
              <a:rPr lang="en-US" b="1" dirty="0">
                <a:solidFill>
                  <a:schemeClr val="accent6"/>
                </a:solidFill>
              </a:rPr>
              <a:t>limited</a:t>
            </a:r>
            <a:r>
              <a:rPr lang="en-US" dirty="0"/>
              <a:t> </a:t>
            </a:r>
            <a:r>
              <a:rPr lang="en-US" b="1" dirty="0">
                <a:solidFill>
                  <a:schemeClr val="accent6"/>
                </a:solidFill>
              </a:rPr>
              <a:t>or minimized</a:t>
            </a:r>
            <a:r>
              <a:rPr lang="en-US" dirty="0"/>
              <a:t>, etc. because the functional limitation (e.g., anxiety) that is really presenting the greatest barrier to functioning and performance </a:t>
            </a:r>
            <a:r>
              <a:rPr lang="en-US" b="1" dirty="0">
                <a:solidFill>
                  <a:schemeClr val="accent6"/>
                </a:solidFill>
              </a:rPr>
              <a:t>has not been supported or addressed yet.</a:t>
            </a:r>
          </a:p>
          <a:p>
            <a:endParaRPr lang="en-US" dirty="0"/>
          </a:p>
          <a:p>
            <a:endParaRPr lang="en-US" dirty="0"/>
          </a:p>
        </p:txBody>
      </p:sp>
      <p:sp>
        <p:nvSpPr>
          <p:cNvPr id="4" name="Slide Number Placeholder 3">
            <a:extLst>
              <a:ext uri="{FF2B5EF4-FFF2-40B4-BE49-F238E27FC236}">
                <a16:creationId xmlns:a16="http://schemas.microsoft.com/office/drawing/2014/main" id="{7182E0D1-A272-46A9-961A-EADB10862308}"/>
              </a:ext>
            </a:extLst>
          </p:cNvPr>
          <p:cNvSpPr>
            <a:spLocks noGrp="1"/>
          </p:cNvSpPr>
          <p:nvPr>
            <p:ph type="sldNum" sz="quarter" idx="12"/>
          </p:nvPr>
        </p:nvSpPr>
        <p:spPr/>
        <p:txBody>
          <a:bodyPr/>
          <a:lstStyle/>
          <a:p>
            <a:fld id="{DC71AD46-028B-42E9-AB59-3AEBC8FC7C90}" type="slidenum">
              <a:rPr lang="en-US" smtClean="0"/>
              <a:pPr/>
              <a:t>6</a:t>
            </a:fld>
            <a:endParaRPr lang="en-US" dirty="0"/>
          </a:p>
        </p:txBody>
      </p:sp>
      <p:pic>
        <p:nvPicPr>
          <p:cNvPr id="6" name="Picture 5" descr="A close up of a newspaper&#10;&#10;Description automatically generated">
            <a:extLst>
              <a:ext uri="{FF2B5EF4-FFF2-40B4-BE49-F238E27FC236}">
                <a16:creationId xmlns:a16="http://schemas.microsoft.com/office/drawing/2014/main" id="{E7AC3CF6-D143-4326-ABF7-4E149C7528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7323" y="2297058"/>
            <a:ext cx="4026477" cy="2263883"/>
          </a:xfrm>
          <a:prstGeom prst="rect">
            <a:avLst/>
          </a:prstGeom>
        </p:spPr>
      </p:pic>
    </p:spTree>
    <p:extLst>
      <p:ext uri="{BB962C8B-B14F-4D97-AF65-F5344CB8AC3E}">
        <p14:creationId xmlns:p14="http://schemas.microsoft.com/office/powerpoint/2010/main" val="69803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8E356-7B6B-4D94-8D14-D70E9FBDEAEA}"/>
              </a:ext>
            </a:extLst>
          </p:cNvPr>
          <p:cNvSpPr>
            <a:spLocks noGrp="1"/>
          </p:cNvSpPr>
          <p:nvPr>
            <p:ph type="title"/>
          </p:nvPr>
        </p:nvSpPr>
        <p:spPr/>
        <p:txBody>
          <a:bodyPr/>
          <a:lstStyle/>
          <a:p>
            <a:r>
              <a:rPr lang="en-US" dirty="0"/>
              <a:t>How to Resolve/Improve Effectiveness?</a:t>
            </a:r>
          </a:p>
        </p:txBody>
      </p:sp>
      <p:sp>
        <p:nvSpPr>
          <p:cNvPr id="3" name="Content Placeholder 2">
            <a:extLst>
              <a:ext uri="{FF2B5EF4-FFF2-40B4-BE49-F238E27FC236}">
                <a16:creationId xmlns:a16="http://schemas.microsoft.com/office/drawing/2014/main" id="{08E3BDD1-D968-4F88-8EB7-AB5417B8E824}"/>
              </a:ext>
            </a:extLst>
          </p:cNvPr>
          <p:cNvSpPr>
            <a:spLocks noGrp="1"/>
          </p:cNvSpPr>
          <p:nvPr>
            <p:ph idx="1"/>
          </p:nvPr>
        </p:nvSpPr>
        <p:spPr/>
        <p:txBody>
          <a:bodyPr/>
          <a:lstStyle/>
          <a:p>
            <a:r>
              <a:rPr lang="en-US" dirty="0"/>
              <a:t>These students should already be on the Center Mental Health Consultant’s (CMHC’s) radar screen but </a:t>
            </a:r>
            <a:r>
              <a:rPr lang="en-US" b="1" dirty="0">
                <a:solidFill>
                  <a:schemeClr val="accent6"/>
                </a:solidFill>
              </a:rPr>
              <a:t>refer the student to the CMHC </a:t>
            </a:r>
            <a:r>
              <a:rPr lang="en-US" dirty="0"/>
              <a:t>for support and anxiety-related accommodation recommendations.</a:t>
            </a:r>
          </a:p>
          <a:p>
            <a:r>
              <a:rPr lang="en-US" dirty="0"/>
              <a:t>Other potential actions:</a:t>
            </a:r>
          </a:p>
          <a:p>
            <a:pPr lvl="1"/>
            <a:r>
              <a:rPr lang="en-US" dirty="0"/>
              <a:t>Mindfulness/Self-Regulation “Training” with CMHC or other trained staff</a:t>
            </a:r>
          </a:p>
          <a:p>
            <a:pPr lvl="2"/>
            <a:r>
              <a:rPr lang="en-US" dirty="0"/>
              <a:t>Meditation, deep breathing, yoga, support groups</a:t>
            </a:r>
          </a:p>
          <a:p>
            <a:pPr lvl="1"/>
            <a:r>
              <a:rPr lang="en-US" dirty="0"/>
              <a:t>Physical exercise</a:t>
            </a:r>
          </a:p>
          <a:p>
            <a:pPr lvl="1"/>
            <a:r>
              <a:rPr lang="en-US" b="1" dirty="0">
                <a:solidFill>
                  <a:srgbClr val="00B050"/>
                </a:solidFill>
              </a:rPr>
              <a:t>Accommodations that address anxiety</a:t>
            </a:r>
          </a:p>
          <a:p>
            <a:pPr lvl="1"/>
            <a:endParaRPr lang="en-US" dirty="0"/>
          </a:p>
        </p:txBody>
      </p:sp>
      <p:sp>
        <p:nvSpPr>
          <p:cNvPr id="4" name="Slide Number Placeholder 3">
            <a:extLst>
              <a:ext uri="{FF2B5EF4-FFF2-40B4-BE49-F238E27FC236}">
                <a16:creationId xmlns:a16="http://schemas.microsoft.com/office/drawing/2014/main" id="{95504D8C-7442-4938-B856-D74D6CA82CE3}"/>
              </a:ext>
            </a:extLst>
          </p:cNvPr>
          <p:cNvSpPr>
            <a:spLocks noGrp="1"/>
          </p:cNvSpPr>
          <p:nvPr>
            <p:ph type="sldNum" sz="quarter" idx="12"/>
          </p:nvPr>
        </p:nvSpPr>
        <p:spPr/>
        <p:txBody>
          <a:bodyPr/>
          <a:lstStyle/>
          <a:p>
            <a:fld id="{DC71AD46-028B-42E9-AB59-3AEBC8FC7C90}" type="slidenum">
              <a:rPr lang="en-US" smtClean="0"/>
              <a:pPr/>
              <a:t>7</a:t>
            </a:fld>
            <a:endParaRPr lang="en-US" dirty="0"/>
          </a:p>
        </p:txBody>
      </p:sp>
    </p:spTree>
    <p:extLst>
      <p:ext uri="{BB962C8B-B14F-4D97-AF65-F5344CB8AC3E}">
        <p14:creationId xmlns:p14="http://schemas.microsoft.com/office/powerpoint/2010/main" val="132127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A2E0A3-20DE-4721-8EE3-F6D051A35C6F}"/>
              </a:ext>
            </a:extLst>
          </p:cNvPr>
          <p:cNvSpPr>
            <a:spLocks noGrp="1"/>
          </p:cNvSpPr>
          <p:nvPr>
            <p:ph type="sldNum" sz="quarter" idx="12"/>
          </p:nvPr>
        </p:nvSpPr>
        <p:spPr/>
        <p:txBody>
          <a:bodyPr/>
          <a:lstStyle/>
          <a:p>
            <a:fld id="{DC71AD46-028B-42E9-AB59-3AEBC8FC7C90}" type="slidenum">
              <a:rPr lang="en-US" smtClean="0"/>
              <a:t>8</a:t>
            </a:fld>
            <a:endParaRPr lang="en-US"/>
          </a:p>
        </p:txBody>
      </p:sp>
      <p:sp>
        <p:nvSpPr>
          <p:cNvPr id="6" name="TextBox 5">
            <a:extLst>
              <a:ext uri="{FF2B5EF4-FFF2-40B4-BE49-F238E27FC236}">
                <a16:creationId xmlns:a16="http://schemas.microsoft.com/office/drawing/2014/main" id="{7226EF84-3A73-441A-9D5F-D0A70C832397}"/>
              </a:ext>
            </a:extLst>
          </p:cNvPr>
          <p:cNvSpPr txBox="1"/>
          <p:nvPr/>
        </p:nvSpPr>
        <p:spPr>
          <a:xfrm>
            <a:off x="6361612" y="2087687"/>
            <a:ext cx="5155473" cy="830997"/>
          </a:xfrm>
          <a:prstGeom prst="rect">
            <a:avLst/>
          </a:prstGeom>
          <a:noFill/>
        </p:spPr>
        <p:txBody>
          <a:bodyPr wrap="square" rtlCol="0">
            <a:spAutoFit/>
          </a:bodyPr>
          <a:lstStyle/>
          <a:p>
            <a:pPr algn="ctr"/>
            <a:r>
              <a:rPr lang="en-US" sz="4800" b="1" dirty="0">
                <a:solidFill>
                  <a:schemeClr val="bg1"/>
                </a:solidFill>
              </a:rPr>
              <a:t>BACKGROUND</a:t>
            </a:r>
            <a:endParaRPr lang="en-US" sz="4800" dirty="0">
              <a:solidFill>
                <a:schemeClr val="bg1"/>
              </a:solidFill>
            </a:endParaRPr>
          </a:p>
        </p:txBody>
      </p:sp>
      <p:grpSp>
        <p:nvGrpSpPr>
          <p:cNvPr id="24" name="Group 23">
            <a:extLst>
              <a:ext uri="{FF2B5EF4-FFF2-40B4-BE49-F238E27FC236}">
                <a16:creationId xmlns:a16="http://schemas.microsoft.com/office/drawing/2014/main" id="{EA779114-F485-45FD-A5BA-607E89DDB9BF}"/>
              </a:ext>
            </a:extLst>
          </p:cNvPr>
          <p:cNvGrpSpPr/>
          <p:nvPr/>
        </p:nvGrpSpPr>
        <p:grpSpPr>
          <a:xfrm>
            <a:off x="7040879" y="2678694"/>
            <a:ext cx="3857897" cy="4314290"/>
            <a:chOff x="6779052" y="3867174"/>
            <a:chExt cx="1846738" cy="1985624"/>
          </a:xfrm>
        </p:grpSpPr>
        <p:grpSp>
          <p:nvGrpSpPr>
            <p:cNvPr id="25" name="Group 299">
              <a:extLst>
                <a:ext uri="{FF2B5EF4-FFF2-40B4-BE49-F238E27FC236}">
                  <a16:creationId xmlns:a16="http://schemas.microsoft.com/office/drawing/2014/main" id="{2C720752-885F-4E7E-9F37-DDBC3F2050C3}"/>
                </a:ext>
              </a:extLst>
            </p:cNvPr>
            <p:cNvGrpSpPr>
              <a:grpSpLocks noChangeAspect="1"/>
            </p:cNvGrpSpPr>
            <p:nvPr/>
          </p:nvGrpSpPr>
          <p:grpSpPr bwMode="auto">
            <a:xfrm>
              <a:off x="6779052" y="3867174"/>
              <a:ext cx="1454150" cy="1879600"/>
              <a:chOff x="3868" y="2419"/>
              <a:chExt cx="916" cy="1184"/>
            </a:xfrm>
          </p:grpSpPr>
          <p:sp>
            <p:nvSpPr>
              <p:cNvPr id="27" name="Freeform 300">
                <a:extLst>
                  <a:ext uri="{FF2B5EF4-FFF2-40B4-BE49-F238E27FC236}">
                    <a16:creationId xmlns:a16="http://schemas.microsoft.com/office/drawing/2014/main" id="{DACDA432-B933-47E7-A655-B632B1BECF64}"/>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01">
                <a:extLst>
                  <a:ext uri="{FF2B5EF4-FFF2-40B4-BE49-F238E27FC236}">
                    <a16:creationId xmlns:a16="http://schemas.microsoft.com/office/drawing/2014/main" id="{232B7231-11D2-4DAC-9918-F98F630C31A2}"/>
                  </a:ext>
                </a:extLst>
              </p:cNvPr>
              <p:cNvSpPr>
                <a:spLocks/>
              </p:cNvSpPr>
              <p:nvPr/>
            </p:nvSpPr>
            <p:spPr bwMode="auto">
              <a:xfrm>
                <a:off x="4636" y="2535"/>
                <a:ext cx="78" cy="166"/>
              </a:xfrm>
              <a:custGeom>
                <a:avLst/>
                <a:gdLst>
                  <a:gd name="T0" fmla="*/ 6 w 78"/>
                  <a:gd name="T1" fmla="*/ 0 h 166"/>
                  <a:gd name="T2" fmla="*/ 6 w 78"/>
                  <a:gd name="T3" fmla="*/ 0 h 166"/>
                  <a:gd name="T4" fmla="*/ 24 w 78"/>
                  <a:gd name="T5" fmla="*/ 6 h 166"/>
                  <a:gd name="T6" fmla="*/ 40 w 78"/>
                  <a:gd name="T7" fmla="*/ 12 h 166"/>
                  <a:gd name="T8" fmla="*/ 52 w 78"/>
                  <a:gd name="T9" fmla="*/ 22 h 166"/>
                  <a:gd name="T10" fmla="*/ 60 w 78"/>
                  <a:gd name="T11" fmla="*/ 34 h 166"/>
                  <a:gd name="T12" fmla="*/ 68 w 78"/>
                  <a:gd name="T13" fmla="*/ 46 h 166"/>
                  <a:gd name="T14" fmla="*/ 72 w 78"/>
                  <a:gd name="T15" fmla="*/ 60 h 166"/>
                  <a:gd name="T16" fmla="*/ 76 w 78"/>
                  <a:gd name="T17" fmla="*/ 74 h 166"/>
                  <a:gd name="T18" fmla="*/ 78 w 78"/>
                  <a:gd name="T19" fmla="*/ 90 h 166"/>
                  <a:gd name="T20" fmla="*/ 78 w 78"/>
                  <a:gd name="T21" fmla="*/ 118 h 166"/>
                  <a:gd name="T22" fmla="*/ 74 w 78"/>
                  <a:gd name="T23" fmla="*/ 142 h 166"/>
                  <a:gd name="T24" fmla="*/ 70 w 78"/>
                  <a:gd name="T25" fmla="*/ 166 h 166"/>
                  <a:gd name="T26" fmla="*/ 70 w 78"/>
                  <a:gd name="T27" fmla="*/ 166 h 166"/>
                  <a:gd name="T28" fmla="*/ 56 w 78"/>
                  <a:gd name="T29" fmla="*/ 152 h 166"/>
                  <a:gd name="T30" fmla="*/ 40 w 78"/>
                  <a:gd name="T31" fmla="*/ 136 h 166"/>
                  <a:gd name="T32" fmla="*/ 26 w 78"/>
                  <a:gd name="T33" fmla="*/ 116 h 166"/>
                  <a:gd name="T34" fmla="*/ 12 w 78"/>
                  <a:gd name="T35" fmla="*/ 92 h 166"/>
                  <a:gd name="T36" fmla="*/ 6 w 78"/>
                  <a:gd name="T37" fmla="*/ 78 h 166"/>
                  <a:gd name="T38" fmla="*/ 2 w 78"/>
                  <a:gd name="T39" fmla="*/ 64 h 166"/>
                  <a:gd name="T40" fmla="*/ 0 w 78"/>
                  <a:gd name="T41" fmla="*/ 50 h 166"/>
                  <a:gd name="T42" fmla="*/ 0 w 78"/>
                  <a:gd name="T43" fmla="*/ 34 h 166"/>
                  <a:gd name="T44" fmla="*/ 2 w 78"/>
                  <a:gd name="T45" fmla="*/ 18 h 166"/>
                  <a:gd name="T46" fmla="*/ 6 w 78"/>
                  <a:gd name="T4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166">
                    <a:moveTo>
                      <a:pt x="6" y="0"/>
                    </a:moveTo>
                    <a:lnTo>
                      <a:pt x="6" y="0"/>
                    </a:lnTo>
                    <a:lnTo>
                      <a:pt x="24" y="6"/>
                    </a:lnTo>
                    <a:lnTo>
                      <a:pt x="40" y="12"/>
                    </a:lnTo>
                    <a:lnTo>
                      <a:pt x="52" y="22"/>
                    </a:lnTo>
                    <a:lnTo>
                      <a:pt x="60" y="34"/>
                    </a:lnTo>
                    <a:lnTo>
                      <a:pt x="68" y="46"/>
                    </a:lnTo>
                    <a:lnTo>
                      <a:pt x="72" y="60"/>
                    </a:lnTo>
                    <a:lnTo>
                      <a:pt x="76" y="74"/>
                    </a:lnTo>
                    <a:lnTo>
                      <a:pt x="78" y="90"/>
                    </a:lnTo>
                    <a:lnTo>
                      <a:pt x="78" y="118"/>
                    </a:lnTo>
                    <a:lnTo>
                      <a:pt x="74" y="142"/>
                    </a:lnTo>
                    <a:lnTo>
                      <a:pt x="70" y="166"/>
                    </a:lnTo>
                    <a:lnTo>
                      <a:pt x="70" y="166"/>
                    </a:lnTo>
                    <a:lnTo>
                      <a:pt x="56" y="152"/>
                    </a:lnTo>
                    <a:lnTo>
                      <a:pt x="40" y="136"/>
                    </a:lnTo>
                    <a:lnTo>
                      <a:pt x="26" y="116"/>
                    </a:lnTo>
                    <a:lnTo>
                      <a:pt x="12" y="92"/>
                    </a:lnTo>
                    <a:lnTo>
                      <a:pt x="6" y="78"/>
                    </a:lnTo>
                    <a:lnTo>
                      <a:pt x="2" y="64"/>
                    </a:lnTo>
                    <a:lnTo>
                      <a:pt x="0" y="50"/>
                    </a:lnTo>
                    <a:lnTo>
                      <a:pt x="0" y="34"/>
                    </a:lnTo>
                    <a:lnTo>
                      <a:pt x="2" y="18"/>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02">
                <a:extLst>
                  <a:ext uri="{FF2B5EF4-FFF2-40B4-BE49-F238E27FC236}">
                    <a16:creationId xmlns:a16="http://schemas.microsoft.com/office/drawing/2014/main" id="{2406006E-D5C5-4441-BB5A-0FE04F028D6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3">
                <a:extLst>
                  <a:ext uri="{FF2B5EF4-FFF2-40B4-BE49-F238E27FC236}">
                    <a16:creationId xmlns:a16="http://schemas.microsoft.com/office/drawing/2014/main" id="{251CFB47-E9E2-42C5-9EA1-CD14D72FCB24}"/>
                  </a:ext>
                </a:extLst>
              </p:cNvPr>
              <p:cNvSpPr>
                <a:spLocks/>
              </p:cNvSpPr>
              <p:nvPr/>
            </p:nvSpPr>
            <p:spPr bwMode="auto">
              <a:xfrm>
                <a:off x="4312" y="2535"/>
                <a:ext cx="92" cy="176"/>
              </a:xfrm>
              <a:custGeom>
                <a:avLst/>
                <a:gdLst>
                  <a:gd name="T0" fmla="*/ 66 w 92"/>
                  <a:gd name="T1" fmla="*/ 0 h 176"/>
                  <a:gd name="T2" fmla="*/ 66 w 92"/>
                  <a:gd name="T3" fmla="*/ 0 h 176"/>
                  <a:gd name="T4" fmla="*/ 48 w 92"/>
                  <a:gd name="T5" fmla="*/ 6 h 176"/>
                  <a:gd name="T6" fmla="*/ 34 w 92"/>
                  <a:gd name="T7" fmla="*/ 14 h 176"/>
                  <a:gd name="T8" fmla="*/ 22 w 92"/>
                  <a:gd name="T9" fmla="*/ 24 h 176"/>
                  <a:gd name="T10" fmla="*/ 14 w 92"/>
                  <a:gd name="T11" fmla="*/ 36 h 176"/>
                  <a:gd name="T12" fmla="*/ 6 w 92"/>
                  <a:gd name="T13" fmla="*/ 50 h 176"/>
                  <a:gd name="T14" fmla="*/ 2 w 92"/>
                  <a:gd name="T15" fmla="*/ 64 h 176"/>
                  <a:gd name="T16" fmla="*/ 0 w 92"/>
                  <a:gd name="T17" fmla="*/ 80 h 176"/>
                  <a:gd name="T18" fmla="*/ 0 w 92"/>
                  <a:gd name="T19" fmla="*/ 96 h 176"/>
                  <a:gd name="T20" fmla="*/ 2 w 92"/>
                  <a:gd name="T21" fmla="*/ 126 h 176"/>
                  <a:gd name="T22" fmla="*/ 6 w 92"/>
                  <a:gd name="T23" fmla="*/ 152 h 176"/>
                  <a:gd name="T24" fmla="*/ 12 w 92"/>
                  <a:gd name="T25" fmla="*/ 176 h 176"/>
                  <a:gd name="T26" fmla="*/ 12 w 92"/>
                  <a:gd name="T27" fmla="*/ 176 h 176"/>
                  <a:gd name="T28" fmla="*/ 24 w 92"/>
                  <a:gd name="T29" fmla="*/ 162 h 176"/>
                  <a:gd name="T30" fmla="*/ 50 w 92"/>
                  <a:gd name="T31" fmla="*/ 124 h 176"/>
                  <a:gd name="T32" fmla="*/ 64 w 92"/>
                  <a:gd name="T33" fmla="*/ 100 h 176"/>
                  <a:gd name="T34" fmla="*/ 76 w 92"/>
                  <a:gd name="T35" fmla="*/ 74 h 176"/>
                  <a:gd name="T36" fmla="*/ 86 w 92"/>
                  <a:gd name="T37" fmla="*/ 46 h 176"/>
                  <a:gd name="T38" fmla="*/ 90 w 92"/>
                  <a:gd name="T39" fmla="*/ 34 h 176"/>
                  <a:gd name="T40" fmla="*/ 92 w 92"/>
                  <a:gd name="T41" fmla="*/ 20 h 176"/>
                  <a:gd name="T42" fmla="*/ 92 w 92"/>
                  <a:gd name="T43" fmla="*/ 20 h 176"/>
                  <a:gd name="T44" fmla="*/ 90 w 92"/>
                  <a:gd name="T45" fmla="*/ 10 h 176"/>
                  <a:gd name="T46" fmla="*/ 86 w 92"/>
                  <a:gd name="T47" fmla="*/ 4 h 176"/>
                  <a:gd name="T48" fmla="*/ 78 w 92"/>
                  <a:gd name="T49" fmla="*/ 2 h 176"/>
                  <a:gd name="T50" fmla="*/ 66 w 92"/>
                  <a:gd name="T5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 h="176">
                    <a:moveTo>
                      <a:pt x="66" y="0"/>
                    </a:moveTo>
                    <a:lnTo>
                      <a:pt x="66" y="0"/>
                    </a:lnTo>
                    <a:lnTo>
                      <a:pt x="48" y="6"/>
                    </a:lnTo>
                    <a:lnTo>
                      <a:pt x="34" y="14"/>
                    </a:lnTo>
                    <a:lnTo>
                      <a:pt x="22" y="24"/>
                    </a:lnTo>
                    <a:lnTo>
                      <a:pt x="14" y="36"/>
                    </a:lnTo>
                    <a:lnTo>
                      <a:pt x="6" y="50"/>
                    </a:lnTo>
                    <a:lnTo>
                      <a:pt x="2" y="64"/>
                    </a:lnTo>
                    <a:lnTo>
                      <a:pt x="0" y="80"/>
                    </a:lnTo>
                    <a:lnTo>
                      <a:pt x="0" y="96"/>
                    </a:lnTo>
                    <a:lnTo>
                      <a:pt x="2" y="126"/>
                    </a:lnTo>
                    <a:lnTo>
                      <a:pt x="6" y="152"/>
                    </a:lnTo>
                    <a:lnTo>
                      <a:pt x="12" y="176"/>
                    </a:lnTo>
                    <a:lnTo>
                      <a:pt x="12" y="176"/>
                    </a:lnTo>
                    <a:lnTo>
                      <a:pt x="24" y="162"/>
                    </a:lnTo>
                    <a:lnTo>
                      <a:pt x="50" y="124"/>
                    </a:lnTo>
                    <a:lnTo>
                      <a:pt x="64" y="100"/>
                    </a:lnTo>
                    <a:lnTo>
                      <a:pt x="76" y="74"/>
                    </a:lnTo>
                    <a:lnTo>
                      <a:pt x="86" y="46"/>
                    </a:lnTo>
                    <a:lnTo>
                      <a:pt x="90" y="34"/>
                    </a:lnTo>
                    <a:lnTo>
                      <a:pt x="92" y="20"/>
                    </a:lnTo>
                    <a:lnTo>
                      <a:pt x="92" y="20"/>
                    </a:lnTo>
                    <a:lnTo>
                      <a:pt x="90" y="10"/>
                    </a:lnTo>
                    <a:lnTo>
                      <a:pt x="86" y="4"/>
                    </a:lnTo>
                    <a:lnTo>
                      <a:pt x="78" y="2"/>
                    </a:lnTo>
                    <a:lnTo>
                      <a:pt x="6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04">
                <a:extLst>
                  <a:ext uri="{FF2B5EF4-FFF2-40B4-BE49-F238E27FC236}">
                    <a16:creationId xmlns:a16="http://schemas.microsoft.com/office/drawing/2014/main" id="{82E26359-EE38-4762-916D-4E4A182FE40E}"/>
                  </a:ext>
                </a:extLst>
              </p:cNvPr>
              <p:cNvSpPr>
                <a:spLocks noEditPoints="1"/>
              </p:cNvSpPr>
              <p:nvPr/>
            </p:nvSpPr>
            <p:spPr bwMode="auto">
              <a:xfrm>
                <a:off x="4296" y="3217"/>
                <a:ext cx="440" cy="346"/>
              </a:xfrm>
              <a:custGeom>
                <a:avLst/>
                <a:gdLst>
                  <a:gd name="T0" fmla="*/ 386 w 440"/>
                  <a:gd name="T1" fmla="*/ 0 h 346"/>
                  <a:gd name="T2" fmla="*/ 426 w 440"/>
                  <a:gd name="T3" fmla="*/ 244 h 346"/>
                  <a:gd name="T4" fmla="*/ 262 w 440"/>
                  <a:gd name="T5" fmla="*/ 346 h 346"/>
                  <a:gd name="T6" fmla="*/ 256 w 440"/>
                  <a:gd name="T7" fmla="*/ 94 h 346"/>
                  <a:gd name="T8" fmla="*/ 250 w 440"/>
                  <a:gd name="T9" fmla="*/ 68 h 346"/>
                  <a:gd name="T10" fmla="*/ 236 w 440"/>
                  <a:gd name="T11" fmla="*/ 52 h 346"/>
                  <a:gd name="T12" fmla="*/ 256 w 440"/>
                  <a:gd name="T13" fmla="*/ 44 h 346"/>
                  <a:gd name="T14" fmla="*/ 296 w 440"/>
                  <a:gd name="T15" fmla="*/ 24 h 346"/>
                  <a:gd name="T16" fmla="*/ 318 w 440"/>
                  <a:gd name="T17" fmla="*/ 10 h 346"/>
                  <a:gd name="T18" fmla="*/ 322 w 440"/>
                  <a:gd name="T19" fmla="*/ 12 h 346"/>
                  <a:gd name="T20" fmla="*/ 336 w 440"/>
                  <a:gd name="T21" fmla="*/ 8 h 346"/>
                  <a:gd name="T22" fmla="*/ 386 w 440"/>
                  <a:gd name="T23" fmla="*/ 0 h 346"/>
                  <a:gd name="T24" fmla="*/ 322 w 440"/>
                  <a:gd name="T25" fmla="*/ 12 h 346"/>
                  <a:gd name="T26" fmla="*/ 330 w 440"/>
                  <a:gd name="T27" fmla="*/ 10 h 346"/>
                  <a:gd name="T28" fmla="*/ 336 w 440"/>
                  <a:gd name="T29" fmla="*/ 8 h 346"/>
                  <a:gd name="T30" fmla="*/ 220 w 440"/>
                  <a:gd name="T31" fmla="*/ 14 h 346"/>
                  <a:gd name="T32" fmla="*/ 152 w 440"/>
                  <a:gd name="T33" fmla="*/ 12 h 346"/>
                  <a:gd name="T34" fmla="*/ 148 w 440"/>
                  <a:gd name="T35" fmla="*/ 62 h 346"/>
                  <a:gd name="T36" fmla="*/ 194 w 440"/>
                  <a:gd name="T37" fmla="*/ 60 h 346"/>
                  <a:gd name="T38" fmla="*/ 198 w 440"/>
                  <a:gd name="T39" fmla="*/ 54 h 346"/>
                  <a:gd name="T40" fmla="*/ 212 w 440"/>
                  <a:gd name="T41" fmla="*/ 48 h 346"/>
                  <a:gd name="T42" fmla="*/ 220 w 440"/>
                  <a:gd name="T43" fmla="*/ 46 h 346"/>
                  <a:gd name="T44" fmla="*/ 236 w 440"/>
                  <a:gd name="T45" fmla="*/ 52 h 346"/>
                  <a:gd name="T46" fmla="*/ 256 w 440"/>
                  <a:gd name="T47" fmla="*/ 44 h 346"/>
                  <a:gd name="T48" fmla="*/ 296 w 440"/>
                  <a:gd name="T49" fmla="*/ 24 h 346"/>
                  <a:gd name="T50" fmla="*/ 318 w 440"/>
                  <a:gd name="T51" fmla="*/ 10 h 346"/>
                  <a:gd name="T52" fmla="*/ 322 w 440"/>
                  <a:gd name="T53" fmla="*/ 12 h 346"/>
                  <a:gd name="T54" fmla="*/ 152 w 440"/>
                  <a:gd name="T55" fmla="*/ 12 h 346"/>
                  <a:gd name="T56" fmla="*/ 98 w 440"/>
                  <a:gd name="T57" fmla="*/ 6 h 346"/>
                  <a:gd name="T58" fmla="*/ 52 w 440"/>
                  <a:gd name="T59" fmla="*/ 0 h 346"/>
                  <a:gd name="T60" fmla="*/ 12 w 440"/>
                  <a:gd name="T61" fmla="*/ 244 h 346"/>
                  <a:gd name="T62" fmla="*/ 178 w 440"/>
                  <a:gd name="T63" fmla="*/ 346 h 346"/>
                  <a:gd name="T64" fmla="*/ 182 w 440"/>
                  <a:gd name="T65" fmla="*/ 94 h 346"/>
                  <a:gd name="T66" fmla="*/ 186 w 440"/>
                  <a:gd name="T67" fmla="*/ 76 h 346"/>
                  <a:gd name="T68" fmla="*/ 194 w 440"/>
                  <a:gd name="T69" fmla="*/ 60 h 346"/>
                  <a:gd name="T70" fmla="*/ 170 w 440"/>
                  <a:gd name="T71" fmla="*/ 62 h 346"/>
                  <a:gd name="T72" fmla="*/ 148 w 440"/>
                  <a:gd name="T73" fmla="*/ 62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0" h="346">
                    <a:moveTo>
                      <a:pt x="386" y="0"/>
                    </a:moveTo>
                    <a:lnTo>
                      <a:pt x="386" y="0"/>
                    </a:lnTo>
                    <a:lnTo>
                      <a:pt x="410" y="132"/>
                    </a:lnTo>
                    <a:lnTo>
                      <a:pt x="426" y="244"/>
                    </a:lnTo>
                    <a:lnTo>
                      <a:pt x="440" y="346"/>
                    </a:lnTo>
                    <a:lnTo>
                      <a:pt x="262" y="346"/>
                    </a:lnTo>
                    <a:lnTo>
                      <a:pt x="256" y="94"/>
                    </a:lnTo>
                    <a:lnTo>
                      <a:pt x="256" y="94"/>
                    </a:lnTo>
                    <a:lnTo>
                      <a:pt x="254" y="80"/>
                    </a:lnTo>
                    <a:lnTo>
                      <a:pt x="250" y="68"/>
                    </a:lnTo>
                    <a:lnTo>
                      <a:pt x="244" y="58"/>
                    </a:lnTo>
                    <a:lnTo>
                      <a:pt x="236" y="52"/>
                    </a:lnTo>
                    <a:lnTo>
                      <a:pt x="236" y="52"/>
                    </a:lnTo>
                    <a:lnTo>
                      <a:pt x="256" y="44"/>
                    </a:lnTo>
                    <a:lnTo>
                      <a:pt x="276" y="36"/>
                    </a:lnTo>
                    <a:lnTo>
                      <a:pt x="296" y="24"/>
                    </a:lnTo>
                    <a:lnTo>
                      <a:pt x="318" y="10"/>
                    </a:lnTo>
                    <a:lnTo>
                      <a:pt x="318" y="10"/>
                    </a:lnTo>
                    <a:lnTo>
                      <a:pt x="322" y="12"/>
                    </a:lnTo>
                    <a:lnTo>
                      <a:pt x="322" y="12"/>
                    </a:lnTo>
                    <a:lnTo>
                      <a:pt x="330" y="10"/>
                    </a:lnTo>
                    <a:lnTo>
                      <a:pt x="336" y="8"/>
                    </a:lnTo>
                    <a:lnTo>
                      <a:pt x="336" y="8"/>
                    </a:lnTo>
                    <a:lnTo>
                      <a:pt x="386" y="0"/>
                    </a:lnTo>
                    <a:lnTo>
                      <a:pt x="386" y="0"/>
                    </a:lnTo>
                    <a:close/>
                    <a:moveTo>
                      <a:pt x="322" y="12"/>
                    </a:moveTo>
                    <a:lnTo>
                      <a:pt x="322" y="12"/>
                    </a:lnTo>
                    <a:lnTo>
                      <a:pt x="330" y="10"/>
                    </a:lnTo>
                    <a:lnTo>
                      <a:pt x="336" y="8"/>
                    </a:lnTo>
                    <a:lnTo>
                      <a:pt x="336" y="8"/>
                    </a:lnTo>
                    <a:lnTo>
                      <a:pt x="282" y="12"/>
                    </a:lnTo>
                    <a:lnTo>
                      <a:pt x="220" y="14"/>
                    </a:lnTo>
                    <a:lnTo>
                      <a:pt x="220" y="14"/>
                    </a:lnTo>
                    <a:lnTo>
                      <a:pt x="152" y="12"/>
                    </a:lnTo>
                    <a:lnTo>
                      <a:pt x="148" y="62"/>
                    </a:lnTo>
                    <a:lnTo>
                      <a:pt x="148" y="62"/>
                    </a:lnTo>
                    <a:lnTo>
                      <a:pt x="170" y="62"/>
                    </a:lnTo>
                    <a:lnTo>
                      <a:pt x="194" y="60"/>
                    </a:lnTo>
                    <a:lnTo>
                      <a:pt x="194" y="60"/>
                    </a:lnTo>
                    <a:lnTo>
                      <a:pt x="198" y="54"/>
                    </a:lnTo>
                    <a:lnTo>
                      <a:pt x="206" y="50"/>
                    </a:lnTo>
                    <a:lnTo>
                      <a:pt x="212" y="48"/>
                    </a:lnTo>
                    <a:lnTo>
                      <a:pt x="220" y="46"/>
                    </a:lnTo>
                    <a:lnTo>
                      <a:pt x="220" y="46"/>
                    </a:lnTo>
                    <a:lnTo>
                      <a:pt x="228" y="48"/>
                    </a:lnTo>
                    <a:lnTo>
                      <a:pt x="236" y="52"/>
                    </a:lnTo>
                    <a:lnTo>
                      <a:pt x="236" y="52"/>
                    </a:lnTo>
                    <a:lnTo>
                      <a:pt x="256" y="44"/>
                    </a:lnTo>
                    <a:lnTo>
                      <a:pt x="276" y="36"/>
                    </a:lnTo>
                    <a:lnTo>
                      <a:pt x="296" y="24"/>
                    </a:lnTo>
                    <a:lnTo>
                      <a:pt x="318" y="10"/>
                    </a:lnTo>
                    <a:lnTo>
                      <a:pt x="318" y="10"/>
                    </a:lnTo>
                    <a:lnTo>
                      <a:pt x="322" y="12"/>
                    </a:lnTo>
                    <a:lnTo>
                      <a:pt x="322" y="12"/>
                    </a:lnTo>
                    <a:close/>
                    <a:moveTo>
                      <a:pt x="148" y="62"/>
                    </a:moveTo>
                    <a:lnTo>
                      <a:pt x="152" y="12"/>
                    </a:lnTo>
                    <a:lnTo>
                      <a:pt x="152" y="12"/>
                    </a:lnTo>
                    <a:lnTo>
                      <a:pt x="98" y="6"/>
                    </a:lnTo>
                    <a:lnTo>
                      <a:pt x="52" y="0"/>
                    </a:lnTo>
                    <a:lnTo>
                      <a:pt x="52" y="0"/>
                    </a:lnTo>
                    <a:lnTo>
                      <a:pt x="30" y="132"/>
                    </a:lnTo>
                    <a:lnTo>
                      <a:pt x="12" y="244"/>
                    </a:lnTo>
                    <a:lnTo>
                      <a:pt x="0" y="346"/>
                    </a:lnTo>
                    <a:lnTo>
                      <a:pt x="178" y="346"/>
                    </a:lnTo>
                    <a:lnTo>
                      <a:pt x="182" y="94"/>
                    </a:lnTo>
                    <a:lnTo>
                      <a:pt x="182" y="94"/>
                    </a:lnTo>
                    <a:lnTo>
                      <a:pt x="184" y="84"/>
                    </a:lnTo>
                    <a:lnTo>
                      <a:pt x="186" y="76"/>
                    </a:lnTo>
                    <a:lnTo>
                      <a:pt x="188" y="68"/>
                    </a:lnTo>
                    <a:lnTo>
                      <a:pt x="194" y="60"/>
                    </a:lnTo>
                    <a:lnTo>
                      <a:pt x="194" y="60"/>
                    </a:lnTo>
                    <a:lnTo>
                      <a:pt x="170" y="62"/>
                    </a:lnTo>
                    <a:lnTo>
                      <a:pt x="148" y="62"/>
                    </a:lnTo>
                    <a:lnTo>
                      <a:pt x="148" y="62"/>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05">
                <a:extLst>
                  <a:ext uri="{FF2B5EF4-FFF2-40B4-BE49-F238E27FC236}">
                    <a16:creationId xmlns:a16="http://schemas.microsoft.com/office/drawing/2014/main" id="{1C4E3F24-7734-4488-AFA3-FF7AD5361C98}"/>
                  </a:ext>
                </a:extLst>
              </p:cNvPr>
              <p:cNvSpPr>
                <a:spLocks noEditPoints="1"/>
              </p:cNvSpPr>
              <p:nvPr/>
            </p:nvSpPr>
            <p:spPr bwMode="auto">
              <a:xfrm>
                <a:off x="3998" y="2653"/>
                <a:ext cx="786" cy="570"/>
              </a:xfrm>
              <a:custGeom>
                <a:avLst/>
                <a:gdLst>
                  <a:gd name="T0" fmla="*/ 774 w 786"/>
                  <a:gd name="T1" fmla="*/ 394 h 570"/>
                  <a:gd name="T2" fmla="*/ 786 w 786"/>
                  <a:gd name="T3" fmla="*/ 524 h 570"/>
                  <a:gd name="T4" fmla="*/ 750 w 786"/>
                  <a:gd name="T5" fmla="*/ 540 h 570"/>
                  <a:gd name="T6" fmla="*/ 676 w 786"/>
                  <a:gd name="T7" fmla="*/ 558 h 570"/>
                  <a:gd name="T8" fmla="*/ 642 w 786"/>
                  <a:gd name="T9" fmla="*/ 556 h 570"/>
                  <a:gd name="T10" fmla="*/ 642 w 786"/>
                  <a:gd name="T11" fmla="*/ 554 h 570"/>
                  <a:gd name="T12" fmla="*/ 692 w 786"/>
                  <a:gd name="T13" fmla="*/ 496 h 570"/>
                  <a:gd name="T14" fmla="*/ 740 w 786"/>
                  <a:gd name="T15" fmla="*/ 418 h 570"/>
                  <a:gd name="T16" fmla="*/ 766 w 786"/>
                  <a:gd name="T17" fmla="*/ 350 h 570"/>
                  <a:gd name="T18" fmla="*/ 748 w 786"/>
                  <a:gd name="T19" fmla="*/ 338 h 570"/>
                  <a:gd name="T20" fmla="*/ 766 w 786"/>
                  <a:gd name="T21" fmla="*/ 346 h 570"/>
                  <a:gd name="T22" fmla="*/ 738 w 786"/>
                  <a:gd name="T23" fmla="*/ 246 h 570"/>
                  <a:gd name="T24" fmla="*/ 698 w 786"/>
                  <a:gd name="T25" fmla="*/ 156 h 570"/>
                  <a:gd name="T26" fmla="*/ 650 w 786"/>
                  <a:gd name="T27" fmla="*/ 82 h 570"/>
                  <a:gd name="T28" fmla="*/ 596 w 786"/>
                  <a:gd name="T29" fmla="*/ 28 h 570"/>
                  <a:gd name="T30" fmla="*/ 534 w 786"/>
                  <a:gd name="T31" fmla="*/ 2 h 570"/>
                  <a:gd name="T32" fmla="*/ 500 w 786"/>
                  <a:gd name="T33" fmla="*/ 2 h 570"/>
                  <a:gd name="T34" fmla="*/ 458 w 786"/>
                  <a:gd name="T35" fmla="*/ 14 h 570"/>
                  <a:gd name="T36" fmla="*/ 408 w 786"/>
                  <a:gd name="T37" fmla="*/ 48 h 570"/>
                  <a:gd name="T38" fmla="*/ 340 w 786"/>
                  <a:gd name="T39" fmla="*/ 136 h 570"/>
                  <a:gd name="T40" fmla="*/ 288 w 786"/>
                  <a:gd name="T41" fmla="*/ 252 h 570"/>
                  <a:gd name="T42" fmla="*/ 254 w 786"/>
                  <a:gd name="T43" fmla="*/ 386 h 570"/>
                  <a:gd name="T44" fmla="*/ 242 w 786"/>
                  <a:gd name="T45" fmla="*/ 524 h 570"/>
                  <a:gd name="T46" fmla="*/ 270 w 786"/>
                  <a:gd name="T47" fmla="*/ 536 h 570"/>
                  <a:gd name="T48" fmla="*/ 360 w 786"/>
                  <a:gd name="T49" fmla="*/ 558 h 570"/>
                  <a:gd name="T50" fmla="*/ 456 w 786"/>
                  <a:gd name="T51" fmla="*/ 494 h 570"/>
                  <a:gd name="T52" fmla="*/ 532 w 786"/>
                  <a:gd name="T53" fmla="*/ 488 h 570"/>
                  <a:gd name="T54" fmla="*/ 594 w 786"/>
                  <a:gd name="T55" fmla="*/ 474 h 570"/>
                  <a:gd name="T56" fmla="*/ 654 w 786"/>
                  <a:gd name="T57" fmla="*/ 446 h 570"/>
                  <a:gd name="T58" fmla="*/ 702 w 786"/>
                  <a:gd name="T59" fmla="*/ 400 h 570"/>
                  <a:gd name="T60" fmla="*/ 736 w 786"/>
                  <a:gd name="T61" fmla="*/ 332 h 570"/>
                  <a:gd name="T62" fmla="*/ 640 w 786"/>
                  <a:gd name="T63" fmla="*/ 564 h 570"/>
                  <a:gd name="T64" fmla="*/ 642 w 786"/>
                  <a:gd name="T65" fmla="*/ 554 h 570"/>
                  <a:gd name="T66" fmla="*/ 676 w 786"/>
                  <a:gd name="T67" fmla="*/ 518 h 570"/>
                  <a:gd name="T68" fmla="*/ 724 w 786"/>
                  <a:gd name="T69" fmla="*/ 446 h 570"/>
                  <a:gd name="T70" fmla="*/ 766 w 786"/>
                  <a:gd name="T71" fmla="*/ 350 h 570"/>
                  <a:gd name="T72" fmla="*/ 766 w 786"/>
                  <a:gd name="T73" fmla="*/ 346 h 570"/>
                  <a:gd name="T74" fmla="*/ 736 w 786"/>
                  <a:gd name="T75" fmla="*/ 332 h 570"/>
                  <a:gd name="T76" fmla="*/ 716 w 786"/>
                  <a:gd name="T77" fmla="*/ 380 h 570"/>
                  <a:gd name="T78" fmla="*/ 672 w 786"/>
                  <a:gd name="T79" fmla="*/ 434 h 570"/>
                  <a:gd name="T80" fmla="*/ 614 w 786"/>
                  <a:gd name="T81" fmla="*/ 468 h 570"/>
                  <a:gd name="T82" fmla="*/ 552 w 786"/>
                  <a:gd name="T83" fmla="*/ 486 h 570"/>
                  <a:gd name="T84" fmla="*/ 456 w 786"/>
                  <a:gd name="T85" fmla="*/ 494 h 570"/>
                  <a:gd name="T86" fmla="*/ 518 w 786"/>
                  <a:gd name="T87" fmla="*/ 570 h 570"/>
                  <a:gd name="T88" fmla="*/ 640 w 786"/>
                  <a:gd name="T89" fmla="*/ 564 h 570"/>
                  <a:gd name="T90" fmla="*/ 300 w 786"/>
                  <a:gd name="T91" fmla="*/ 234 h 570"/>
                  <a:gd name="T92" fmla="*/ 238 w 786"/>
                  <a:gd name="T93" fmla="*/ 256 h 570"/>
                  <a:gd name="T94" fmla="*/ 196 w 786"/>
                  <a:gd name="T95" fmla="*/ 246 h 570"/>
                  <a:gd name="T96" fmla="*/ 166 w 786"/>
                  <a:gd name="T97" fmla="*/ 214 h 570"/>
                  <a:gd name="T98" fmla="*/ 124 w 786"/>
                  <a:gd name="T99" fmla="*/ 144 h 570"/>
                  <a:gd name="T100" fmla="*/ 0 w 786"/>
                  <a:gd name="T101" fmla="*/ 200 h 570"/>
                  <a:gd name="T102" fmla="*/ 24 w 786"/>
                  <a:gd name="T103" fmla="*/ 226 h 570"/>
                  <a:gd name="T104" fmla="*/ 80 w 786"/>
                  <a:gd name="T105" fmla="*/ 264 h 570"/>
                  <a:gd name="T106" fmla="*/ 154 w 786"/>
                  <a:gd name="T107" fmla="*/ 290 h 570"/>
                  <a:gd name="T108" fmla="*/ 156 w 786"/>
                  <a:gd name="T109" fmla="*/ 294 h 570"/>
                  <a:gd name="T110" fmla="*/ 178 w 786"/>
                  <a:gd name="T111" fmla="*/ 302 h 570"/>
                  <a:gd name="T112" fmla="*/ 186 w 786"/>
                  <a:gd name="T113" fmla="*/ 296 h 570"/>
                  <a:gd name="T114" fmla="*/ 256 w 786"/>
                  <a:gd name="T115" fmla="*/ 300 h 570"/>
                  <a:gd name="T116" fmla="*/ 300 w 786"/>
                  <a:gd name="T117" fmla="*/ 290 h 570"/>
                  <a:gd name="T118" fmla="*/ 304 w 786"/>
                  <a:gd name="T119" fmla="*/ 2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6" h="570">
                    <a:moveTo>
                      <a:pt x="766" y="350"/>
                    </a:moveTo>
                    <a:lnTo>
                      <a:pt x="766" y="350"/>
                    </a:lnTo>
                    <a:lnTo>
                      <a:pt x="774" y="394"/>
                    </a:lnTo>
                    <a:lnTo>
                      <a:pt x="780" y="438"/>
                    </a:lnTo>
                    <a:lnTo>
                      <a:pt x="784" y="482"/>
                    </a:lnTo>
                    <a:lnTo>
                      <a:pt x="786" y="524"/>
                    </a:lnTo>
                    <a:lnTo>
                      <a:pt x="786" y="524"/>
                    </a:lnTo>
                    <a:lnTo>
                      <a:pt x="778" y="528"/>
                    </a:lnTo>
                    <a:lnTo>
                      <a:pt x="750" y="540"/>
                    </a:lnTo>
                    <a:lnTo>
                      <a:pt x="730" y="546"/>
                    </a:lnTo>
                    <a:lnTo>
                      <a:pt x="706" y="552"/>
                    </a:lnTo>
                    <a:lnTo>
                      <a:pt x="676" y="558"/>
                    </a:lnTo>
                    <a:lnTo>
                      <a:pt x="640" y="564"/>
                    </a:ln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close/>
                    <a:moveTo>
                      <a:pt x="736" y="332"/>
                    </a:moveTo>
                    <a:lnTo>
                      <a:pt x="736" y="332"/>
                    </a:lnTo>
                    <a:lnTo>
                      <a:pt x="748" y="338"/>
                    </a:lnTo>
                    <a:lnTo>
                      <a:pt x="758" y="342"/>
                    </a:lnTo>
                    <a:lnTo>
                      <a:pt x="766" y="346"/>
                    </a:lnTo>
                    <a:lnTo>
                      <a:pt x="766" y="346"/>
                    </a:lnTo>
                    <a:lnTo>
                      <a:pt x="758" y="312"/>
                    </a:lnTo>
                    <a:lnTo>
                      <a:pt x="748" y="278"/>
                    </a:lnTo>
                    <a:lnTo>
                      <a:pt x="738" y="246"/>
                    </a:lnTo>
                    <a:lnTo>
                      <a:pt x="726" y="214"/>
                    </a:lnTo>
                    <a:lnTo>
                      <a:pt x="712" y="184"/>
                    </a:lnTo>
                    <a:lnTo>
                      <a:pt x="698" y="156"/>
                    </a:lnTo>
                    <a:lnTo>
                      <a:pt x="684" y="130"/>
                    </a:lnTo>
                    <a:lnTo>
                      <a:pt x="668" y="104"/>
                    </a:lnTo>
                    <a:lnTo>
                      <a:pt x="650" y="82"/>
                    </a:lnTo>
                    <a:lnTo>
                      <a:pt x="632" y="62"/>
                    </a:lnTo>
                    <a:lnTo>
                      <a:pt x="614" y="44"/>
                    </a:lnTo>
                    <a:lnTo>
                      <a:pt x="596" y="28"/>
                    </a:lnTo>
                    <a:lnTo>
                      <a:pt x="576" y="16"/>
                    </a:lnTo>
                    <a:lnTo>
                      <a:pt x="556" y="8"/>
                    </a:lnTo>
                    <a:lnTo>
                      <a:pt x="534" y="2"/>
                    </a:lnTo>
                    <a:lnTo>
                      <a:pt x="514" y="0"/>
                    </a:lnTo>
                    <a:lnTo>
                      <a:pt x="514" y="0"/>
                    </a:lnTo>
                    <a:lnTo>
                      <a:pt x="500" y="2"/>
                    </a:lnTo>
                    <a:lnTo>
                      <a:pt x="486" y="4"/>
                    </a:lnTo>
                    <a:lnTo>
                      <a:pt x="472" y="8"/>
                    </a:lnTo>
                    <a:lnTo>
                      <a:pt x="458" y="14"/>
                    </a:lnTo>
                    <a:lnTo>
                      <a:pt x="446" y="20"/>
                    </a:lnTo>
                    <a:lnTo>
                      <a:pt x="432" y="28"/>
                    </a:lnTo>
                    <a:lnTo>
                      <a:pt x="408" y="48"/>
                    </a:lnTo>
                    <a:lnTo>
                      <a:pt x="384" y="74"/>
                    </a:lnTo>
                    <a:lnTo>
                      <a:pt x="362" y="102"/>
                    </a:lnTo>
                    <a:lnTo>
                      <a:pt x="340" y="136"/>
                    </a:lnTo>
                    <a:lnTo>
                      <a:pt x="320" y="172"/>
                    </a:lnTo>
                    <a:lnTo>
                      <a:pt x="304" y="210"/>
                    </a:lnTo>
                    <a:lnTo>
                      <a:pt x="288" y="252"/>
                    </a:lnTo>
                    <a:lnTo>
                      <a:pt x="274" y="296"/>
                    </a:lnTo>
                    <a:lnTo>
                      <a:pt x="262" y="340"/>
                    </a:lnTo>
                    <a:lnTo>
                      <a:pt x="254" y="386"/>
                    </a:lnTo>
                    <a:lnTo>
                      <a:pt x="246" y="432"/>
                    </a:lnTo>
                    <a:lnTo>
                      <a:pt x="242" y="478"/>
                    </a:lnTo>
                    <a:lnTo>
                      <a:pt x="242" y="524"/>
                    </a:lnTo>
                    <a:lnTo>
                      <a:pt x="242" y="524"/>
                    </a:lnTo>
                    <a:lnTo>
                      <a:pt x="254" y="530"/>
                    </a:lnTo>
                    <a:lnTo>
                      <a:pt x="270" y="536"/>
                    </a:lnTo>
                    <a:lnTo>
                      <a:pt x="294" y="544"/>
                    </a:lnTo>
                    <a:lnTo>
                      <a:pt x="322" y="550"/>
                    </a:lnTo>
                    <a:lnTo>
                      <a:pt x="360" y="558"/>
                    </a:lnTo>
                    <a:lnTo>
                      <a:pt x="402" y="564"/>
                    </a:lnTo>
                    <a:lnTo>
                      <a:pt x="452" y="568"/>
                    </a:lnTo>
                    <a:lnTo>
                      <a:pt x="456" y="494"/>
                    </a:lnTo>
                    <a:lnTo>
                      <a:pt x="456" y="494"/>
                    </a:lnTo>
                    <a:lnTo>
                      <a:pt x="492" y="492"/>
                    </a:lnTo>
                    <a:lnTo>
                      <a:pt x="532" y="488"/>
                    </a:lnTo>
                    <a:lnTo>
                      <a:pt x="552" y="486"/>
                    </a:lnTo>
                    <a:lnTo>
                      <a:pt x="572" y="480"/>
                    </a:lnTo>
                    <a:lnTo>
                      <a:pt x="594" y="474"/>
                    </a:lnTo>
                    <a:lnTo>
                      <a:pt x="614" y="468"/>
                    </a:lnTo>
                    <a:lnTo>
                      <a:pt x="634" y="458"/>
                    </a:lnTo>
                    <a:lnTo>
                      <a:pt x="654" y="446"/>
                    </a:lnTo>
                    <a:lnTo>
                      <a:pt x="672" y="434"/>
                    </a:lnTo>
                    <a:lnTo>
                      <a:pt x="688" y="418"/>
                    </a:lnTo>
                    <a:lnTo>
                      <a:pt x="702" y="400"/>
                    </a:lnTo>
                    <a:lnTo>
                      <a:pt x="716" y="380"/>
                    </a:lnTo>
                    <a:lnTo>
                      <a:pt x="726" y="358"/>
                    </a:lnTo>
                    <a:lnTo>
                      <a:pt x="736" y="332"/>
                    </a:lnTo>
                    <a:lnTo>
                      <a:pt x="736" y="332"/>
                    </a:lnTo>
                    <a:close/>
                    <a:moveTo>
                      <a:pt x="640" y="564"/>
                    </a:moveTo>
                    <a:lnTo>
                      <a:pt x="640" y="564"/>
                    </a:lnTo>
                    <a:lnTo>
                      <a:pt x="642" y="556"/>
                    </a:lnTo>
                    <a:lnTo>
                      <a:pt x="642" y="556"/>
                    </a:lnTo>
                    <a:lnTo>
                      <a:pt x="642" y="554"/>
                    </a:lnTo>
                    <a:lnTo>
                      <a:pt x="642" y="554"/>
                    </a:lnTo>
                    <a:lnTo>
                      <a:pt x="660" y="538"/>
                    </a:lnTo>
                    <a:lnTo>
                      <a:pt x="676" y="518"/>
                    </a:lnTo>
                    <a:lnTo>
                      <a:pt x="692" y="496"/>
                    </a:lnTo>
                    <a:lnTo>
                      <a:pt x="710" y="474"/>
                    </a:lnTo>
                    <a:lnTo>
                      <a:pt x="724" y="446"/>
                    </a:lnTo>
                    <a:lnTo>
                      <a:pt x="740" y="418"/>
                    </a:lnTo>
                    <a:lnTo>
                      <a:pt x="754" y="386"/>
                    </a:lnTo>
                    <a:lnTo>
                      <a:pt x="766" y="350"/>
                    </a:lnTo>
                    <a:lnTo>
                      <a:pt x="766" y="350"/>
                    </a:lnTo>
                    <a:lnTo>
                      <a:pt x="766" y="346"/>
                    </a:lnTo>
                    <a:lnTo>
                      <a:pt x="766" y="346"/>
                    </a:lnTo>
                    <a:lnTo>
                      <a:pt x="758" y="342"/>
                    </a:lnTo>
                    <a:lnTo>
                      <a:pt x="748" y="338"/>
                    </a:lnTo>
                    <a:lnTo>
                      <a:pt x="736" y="332"/>
                    </a:lnTo>
                    <a:lnTo>
                      <a:pt x="736" y="332"/>
                    </a:lnTo>
                    <a:lnTo>
                      <a:pt x="726" y="358"/>
                    </a:lnTo>
                    <a:lnTo>
                      <a:pt x="716" y="380"/>
                    </a:lnTo>
                    <a:lnTo>
                      <a:pt x="702" y="400"/>
                    </a:lnTo>
                    <a:lnTo>
                      <a:pt x="688" y="418"/>
                    </a:lnTo>
                    <a:lnTo>
                      <a:pt x="672" y="434"/>
                    </a:lnTo>
                    <a:lnTo>
                      <a:pt x="654" y="446"/>
                    </a:lnTo>
                    <a:lnTo>
                      <a:pt x="634" y="458"/>
                    </a:lnTo>
                    <a:lnTo>
                      <a:pt x="614" y="468"/>
                    </a:lnTo>
                    <a:lnTo>
                      <a:pt x="594" y="474"/>
                    </a:lnTo>
                    <a:lnTo>
                      <a:pt x="572" y="480"/>
                    </a:lnTo>
                    <a:lnTo>
                      <a:pt x="552" y="486"/>
                    </a:lnTo>
                    <a:lnTo>
                      <a:pt x="532" y="488"/>
                    </a:lnTo>
                    <a:lnTo>
                      <a:pt x="492" y="492"/>
                    </a:lnTo>
                    <a:lnTo>
                      <a:pt x="456" y="494"/>
                    </a:lnTo>
                    <a:lnTo>
                      <a:pt x="452" y="568"/>
                    </a:lnTo>
                    <a:lnTo>
                      <a:pt x="452" y="568"/>
                    </a:lnTo>
                    <a:lnTo>
                      <a:pt x="518" y="570"/>
                    </a:lnTo>
                    <a:lnTo>
                      <a:pt x="518" y="570"/>
                    </a:lnTo>
                    <a:lnTo>
                      <a:pt x="584" y="568"/>
                    </a:lnTo>
                    <a:lnTo>
                      <a:pt x="640" y="564"/>
                    </a:lnTo>
                    <a:lnTo>
                      <a:pt x="640" y="564"/>
                    </a:lnTo>
                    <a:close/>
                    <a:moveTo>
                      <a:pt x="300" y="234"/>
                    </a:moveTo>
                    <a:lnTo>
                      <a:pt x="300" y="234"/>
                    </a:lnTo>
                    <a:lnTo>
                      <a:pt x="276" y="246"/>
                    </a:lnTo>
                    <a:lnTo>
                      <a:pt x="256" y="252"/>
                    </a:lnTo>
                    <a:lnTo>
                      <a:pt x="238" y="256"/>
                    </a:lnTo>
                    <a:lnTo>
                      <a:pt x="222" y="254"/>
                    </a:lnTo>
                    <a:lnTo>
                      <a:pt x="208" y="252"/>
                    </a:lnTo>
                    <a:lnTo>
                      <a:pt x="196" y="246"/>
                    </a:lnTo>
                    <a:lnTo>
                      <a:pt x="184" y="236"/>
                    </a:lnTo>
                    <a:lnTo>
                      <a:pt x="174" y="226"/>
                    </a:lnTo>
                    <a:lnTo>
                      <a:pt x="166" y="214"/>
                    </a:lnTo>
                    <a:lnTo>
                      <a:pt x="156" y="200"/>
                    </a:lnTo>
                    <a:lnTo>
                      <a:pt x="140" y="172"/>
                    </a:lnTo>
                    <a:lnTo>
                      <a:pt x="124" y="144"/>
                    </a:lnTo>
                    <a:lnTo>
                      <a:pt x="114" y="130"/>
                    </a:lnTo>
                    <a:lnTo>
                      <a:pt x="104" y="116"/>
                    </a:lnTo>
                    <a:lnTo>
                      <a:pt x="0" y="200"/>
                    </a:lnTo>
                    <a:lnTo>
                      <a:pt x="0" y="200"/>
                    </a:lnTo>
                    <a:lnTo>
                      <a:pt x="10" y="212"/>
                    </a:lnTo>
                    <a:lnTo>
                      <a:pt x="24" y="226"/>
                    </a:lnTo>
                    <a:lnTo>
                      <a:pt x="40" y="238"/>
                    </a:lnTo>
                    <a:lnTo>
                      <a:pt x="58" y="252"/>
                    </a:lnTo>
                    <a:lnTo>
                      <a:pt x="80" y="264"/>
                    </a:lnTo>
                    <a:lnTo>
                      <a:pt x="102" y="274"/>
                    </a:lnTo>
                    <a:lnTo>
                      <a:pt x="126" y="284"/>
                    </a:lnTo>
                    <a:lnTo>
                      <a:pt x="154" y="290"/>
                    </a:lnTo>
                    <a:lnTo>
                      <a:pt x="154" y="290"/>
                    </a:lnTo>
                    <a:lnTo>
                      <a:pt x="156" y="294"/>
                    </a:lnTo>
                    <a:lnTo>
                      <a:pt x="156" y="294"/>
                    </a:lnTo>
                    <a:lnTo>
                      <a:pt x="162" y="300"/>
                    </a:lnTo>
                    <a:lnTo>
                      <a:pt x="170" y="302"/>
                    </a:lnTo>
                    <a:lnTo>
                      <a:pt x="178" y="302"/>
                    </a:lnTo>
                    <a:lnTo>
                      <a:pt x="184" y="298"/>
                    </a:lnTo>
                    <a:lnTo>
                      <a:pt x="184" y="298"/>
                    </a:lnTo>
                    <a:lnTo>
                      <a:pt x="186" y="296"/>
                    </a:lnTo>
                    <a:lnTo>
                      <a:pt x="186" y="296"/>
                    </a:lnTo>
                    <a:lnTo>
                      <a:pt x="228" y="300"/>
                    </a:lnTo>
                    <a:lnTo>
                      <a:pt x="256" y="300"/>
                    </a:lnTo>
                    <a:lnTo>
                      <a:pt x="280" y="296"/>
                    </a:lnTo>
                    <a:lnTo>
                      <a:pt x="300" y="290"/>
                    </a:lnTo>
                    <a:lnTo>
                      <a:pt x="300" y="290"/>
                    </a:lnTo>
                    <a:lnTo>
                      <a:pt x="302" y="288"/>
                    </a:lnTo>
                    <a:lnTo>
                      <a:pt x="302" y="284"/>
                    </a:lnTo>
                    <a:lnTo>
                      <a:pt x="304" y="270"/>
                    </a:lnTo>
                    <a:lnTo>
                      <a:pt x="304" y="254"/>
                    </a:lnTo>
                    <a:lnTo>
                      <a:pt x="300" y="2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6">
                <a:extLst>
                  <a:ext uri="{FF2B5EF4-FFF2-40B4-BE49-F238E27FC236}">
                    <a16:creationId xmlns:a16="http://schemas.microsoft.com/office/drawing/2014/main" id="{92EC7127-8DC5-42F9-BB6F-C47D4D51AECC}"/>
                  </a:ext>
                </a:extLst>
              </p:cNvPr>
              <p:cNvSpPr>
                <a:spLocks/>
              </p:cNvSpPr>
              <p:nvPr/>
            </p:nvSpPr>
            <p:spPr bwMode="auto">
              <a:xfrm>
                <a:off x="4638" y="3003"/>
                <a:ext cx="146" cy="214"/>
              </a:xfrm>
              <a:custGeom>
                <a:avLst/>
                <a:gdLst>
                  <a:gd name="T0" fmla="*/ 126 w 146"/>
                  <a:gd name="T1" fmla="*/ 0 h 214"/>
                  <a:gd name="T2" fmla="*/ 126 w 146"/>
                  <a:gd name="T3" fmla="*/ 0 h 214"/>
                  <a:gd name="T4" fmla="*/ 134 w 146"/>
                  <a:gd name="T5" fmla="*/ 44 h 214"/>
                  <a:gd name="T6" fmla="*/ 140 w 146"/>
                  <a:gd name="T7" fmla="*/ 88 h 214"/>
                  <a:gd name="T8" fmla="*/ 144 w 146"/>
                  <a:gd name="T9" fmla="*/ 132 h 214"/>
                  <a:gd name="T10" fmla="*/ 146 w 146"/>
                  <a:gd name="T11" fmla="*/ 174 h 214"/>
                  <a:gd name="T12" fmla="*/ 146 w 146"/>
                  <a:gd name="T13" fmla="*/ 174 h 214"/>
                  <a:gd name="T14" fmla="*/ 138 w 146"/>
                  <a:gd name="T15" fmla="*/ 178 h 214"/>
                  <a:gd name="T16" fmla="*/ 110 w 146"/>
                  <a:gd name="T17" fmla="*/ 190 h 214"/>
                  <a:gd name="T18" fmla="*/ 90 w 146"/>
                  <a:gd name="T19" fmla="*/ 196 h 214"/>
                  <a:gd name="T20" fmla="*/ 66 w 146"/>
                  <a:gd name="T21" fmla="*/ 202 h 214"/>
                  <a:gd name="T22" fmla="*/ 36 w 146"/>
                  <a:gd name="T23" fmla="*/ 208 h 214"/>
                  <a:gd name="T24" fmla="*/ 0 w 146"/>
                  <a:gd name="T25" fmla="*/ 214 h 214"/>
                  <a:gd name="T26" fmla="*/ 0 w 146"/>
                  <a:gd name="T27" fmla="*/ 214 h 214"/>
                  <a:gd name="T28" fmla="*/ 2 w 146"/>
                  <a:gd name="T29" fmla="*/ 206 h 214"/>
                  <a:gd name="T30" fmla="*/ 2 w 146"/>
                  <a:gd name="T31" fmla="*/ 206 h 214"/>
                  <a:gd name="T32" fmla="*/ 2 w 146"/>
                  <a:gd name="T33" fmla="*/ 204 h 214"/>
                  <a:gd name="T34" fmla="*/ 2 w 146"/>
                  <a:gd name="T35" fmla="*/ 204 h 214"/>
                  <a:gd name="T36" fmla="*/ 20 w 146"/>
                  <a:gd name="T37" fmla="*/ 188 h 214"/>
                  <a:gd name="T38" fmla="*/ 36 w 146"/>
                  <a:gd name="T39" fmla="*/ 168 h 214"/>
                  <a:gd name="T40" fmla="*/ 52 w 146"/>
                  <a:gd name="T41" fmla="*/ 146 h 214"/>
                  <a:gd name="T42" fmla="*/ 70 w 146"/>
                  <a:gd name="T43" fmla="*/ 124 h 214"/>
                  <a:gd name="T44" fmla="*/ 84 w 146"/>
                  <a:gd name="T45" fmla="*/ 96 h 214"/>
                  <a:gd name="T46" fmla="*/ 100 w 146"/>
                  <a:gd name="T47" fmla="*/ 68 h 214"/>
                  <a:gd name="T48" fmla="*/ 114 w 146"/>
                  <a:gd name="T49" fmla="*/ 36 h 214"/>
                  <a:gd name="T50" fmla="*/ 126 w 146"/>
                  <a:gd name="T51" fmla="*/ 0 h 214"/>
                  <a:gd name="T52" fmla="*/ 126 w 146"/>
                  <a:gd name="T5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214">
                    <a:moveTo>
                      <a:pt x="126" y="0"/>
                    </a:moveTo>
                    <a:lnTo>
                      <a:pt x="126" y="0"/>
                    </a:lnTo>
                    <a:lnTo>
                      <a:pt x="134" y="44"/>
                    </a:lnTo>
                    <a:lnTo>
                      <a:pt x="140" y="88"/>
                    </a:lnTo>
                    <a:lnTo>
                      <a:pt x="144" y="132"/>
                    </a:lnTo>
                    <a:lnTo>
                      <a:pt x="146" y="174"/>
                    </a:lnTo>
                    <a:lnTo>
                      <a:pt x="146" y="174"/>
                    </a:lnTo>
                    <a:lnTo>
                      <a:pt x="138" y="178"/>
                    </a:lnTo>
                    <a:lnTo>
                      <a:pt x="110" y="190"/>
                    </a:lnTo>
                    <a:lnTo>
                      <a:pt x="90" y="196"/>
                    </a:lnTo>
                    <a:lnTo>
                      <a:pt x="66" y="202"/>
                    </a:lnTo>
                    <a:lnTo>
                      <a:pt x="36" y="208"/>
                    </a:lnTo>
                    <a:lnTo>
                      <a:pt x="0" y="214"/>
                    </a:lnTo>
                    <a:lnTo>
                      <a:pt x="0" y="214"/>
                    </a:lnTo>
                    <a:lnTo>
                      <a:pt x="2" y="206"/>
                    </a:lnTo>
                    <a:lnTo>
                      <a:pt x="2" y="206"/>
                    </a:lnTo>
                    <a:lnTo>
                      <a:pt x="2" y="204"/>
                    </a:lnTo>
                    <a:lnTo>
                      <a:pt x="2" y="204"/>
                    </a:lnTo>
                    <a:lnTo>
                      <a:pt x="20" y="188"/>
                    </a:lnTo>
                    <a:lnTo>
                      <a:pt x="36" y="168"/>
                    </a:lnTo>
                    <a:lnTo>
                      <a:pt x="52" y="146"/>
                    </a:lnTo>
                    <a:lnTo>
                      <a:pt x="70" y="124"/>
                    </a:lnTo>
                    <a:lnTo>
                      <a:pt x="84" y="96"/>
                    </a:lnTo>
                    <a:lnTo>
                      <a:pt x="100" y="68"/>
                    </a:lnTo>
                    <a:lnTo>
                      <a:pt x="114" y="36"/>
                    </a:lnTo>
                    <a:lnTo>
                      <a:pt x="126" y="0"/>
                    </a:lnTo>
                    <a:lnTo>
                      <a:pt x="1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07">
                <a:extLst>
                  <a:ext uri="{FF2B5EF4-FFF2-40B4-BE49-F238E27FC236}">
                    <a16:creationId xmlns:a16="http://schemas.microsoft.com/office/drawing/2014/main" id="{49F1D720-585A-4E36-8C36-26413AB1CAF7}"/>
                  </a:ext>
                </a:extLst>
              </p:cNvPr>
              <p:cNvSpPr>
                <a:spLocks/>
              </p:cNvSpPr>
              <p:nvPr/>
            </p:nvSpPr>
            <p:spPr bwMode="auto">
              <a:xfrm>
                <a:off x="4240" y="2653"/>
                <a:ext cx="524" cy="568"/>
              </a:xfrm>
              <a:custGeom>
                <a:avLst/>
                <a:gdLst>
                  <a:gd name="T0" fmla="*/ 494 w 524"/>
                  <a:gd name="T1" fmla="*/ 332 h 568"/>
                  <a:gd name="T2" fmla="*/ 516 w 524"/>
                  <a:gd name="T3" fmla="*/ 342 h 568"/>
                  <a:gd name="T4" fmla="*/ 524 w 524"/>
                  <a:gd name="T5" fmla="*/ 346 h 568"/>
                  <a:gd name="T6" fmla="*/ 506 w 524"/>
                  <a:gd name="T7" fmla="*/ 278 h 568"/>
                  <a:gd name="T8" fmla="*/ 484 w 524"/>
                  <a:gd name="T9" fmla="*/ 214 h 568"/>
                  <a:gd name="T10" fmla="*/ 456 w 524"/>
                  <a:gd name="T11" fmla="*/ 156 h 568"/>
                  <a:gd name="T12" fmla="*/ 426 w 524"/>
                  <a:gd name="T13" fmla="*/ 104 h 568"/>
                  <a:gd name="T14" fmla="*/ 390 w 524"/>
                  <a:gd name="T15" fmla="*/ 62 h 568"/>
                  <a:gd name="T16" fmla="*/ 354 w 524"/>
                  <a:gd name="T17" fmla="*/ 28 h 568"/>
                  <a:gd name="T18" fmla="*/ 314 w 524"/>
                  <a:gd name="T19" fmla="*/ 8 h 568"/>
                  <a:gd name="T20" fmla="*/ 272 w 524"/>
                  <a:gd name="T21" fmla="*/ 0 h 568"/>
                  <a:gd name="T22" fmla="*/ 258 w 524"/>
                  <a:gd name="T23" fmla="*/ 2 h 568"/>
                  <a:gd name="T24" fmla="*/ 230 w 524"/>
                  <a:gd name="T25" fmla="*/ 8 h 568"/>
                  <a:gd name="T26" fmla="*/ 204 w 524"/>
                  <a:gd name="T27" fmla="*/ 20 h 568"/>
                  <a:gd name="T28" fmla="*/ 166 w 524"/>
                  <a:gd name="T29" fmla="*/ 48 h 568"/>
                  <a:gd name="T30" fmla="*/ 120 w 524"/>
                  <a:gd name="T31" fmla="*/ 102 h 568"/>
                  <a:gd name="T32" fmla="*/ 78 w 524"/>
                  <a:gd name="T33" fmla="*/ 172 h 568"/>
                  <a:gd name="T34" fmla="*/ 46 w 524"/>
                  <a:gd name="T35" fmla="*/ 252 h 568"/>
                  <a:gd name="T36" fmla="*/ 20 w 524"/>
                  <a:gd name="T37" fmla="*/ 340 h 568"/>
                  <a:gd name="T38" fmla="*/ 4 w 524"/>
                  <a:gd name="T39" fmla="*/ 432 h 568"/>
                  <a:gd name="T40" fmla="*/ 0 w 524"/>
                  <a:gd name="T41" fmla="*/ 524 h 568"/>
                  <a:gd name="T42" fmla="*/ 12 w 524"/>
                  <a:gd name="T43" fmla="*/ 530 h 568"/>
                  <a:gd name="T44" fmla="*/ 52 w 524"/>
                  <a:gd name="T45" fmla="*/ 544 h 568"/>
                  <a:gd name="T46" fmla="*/ 118 w 524"/>
                  <a:gd name="T47" fmla="*/ 558 h 568"/>
                  <a:gd name="T48" fmla="*/ 210 w 524"/>
                  <a:gd name="T49" fmla="*/ 568 h 568"/>
                  <a:gd name="T50" fmla="*/ 214 w 524"/>
                  <a:gd name="T51" fmla="*/ 494 h 568"/>
                  <a:gd name="T52" fmla="*/ 290 w 524"/>
                  <a:gd name="T53" fmla="*/ 488 h 568"/>
                  <a:gd name="T54" fmla="*/ 330 w 524"/>
                  <a:gd name="T55" fmla="*/ 480 h 568"/>
                  <a:gd name="T56" fmla="*/ 372 w 524"/>
                  <a:gd name="T57" fmla="*/ 468 h 568"/>
                  <a:gd name="T58" fmla="*/ 412 w 524"/>
                  <a:gd name="T59" fmla="*/ 446 h 568"/>
                  <a:gd name="T60" fmla="*/ 446 w 524"/>
                  <a:gd name="T61" fmla="*/ 418 h 568"/>
                  <a:gd name="T62" fmla="*/ 474 w 524"/>
                  <a:gd name="T63" fmla="*/ 380 h 568"/>
                  <a:gd name="T64" fmla="*/ 494 w 524"/>
                  <a:gd name="T65" fmla="*/ 33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4" h="568">
                    <a:moveTo>
                      <a:pt x="494" y="332"/>
                    </a:moveTo>
                    <a:lnTo>
                      <a:pt x="494" y="332"/>
                    </a:lnTo>
                    <a:lnTo>
                      <a:pt x="506" y="338"/>
                    </a:lnTo>
                    <a:lnTo>
                      <a:pt x="516" y="342"/>
                    </a:lnTo>
                    <a:lnTo>
                      <a:pt x="524" y="346"/>
                    </a:lnTo>
                    <a:lnTo>
                      <a:pt x="524" y="346"/>
                    </a:lnTo>
                    <a:lnTo>
                      <a:pt x="516" y="312"/>
                    </a:lnTo>
                    <a:lnTo>
                      <a:pt x="506" y="278"/>
                    </a:lnTo>
                    <a:lnTo>
                      <a:pt x="496" y="246"/>
                    </a:lnTo>
                    <a:lnTo>
                      <a:pt x="484" y="214"/>
                    </a:lnTo>
                    <a:lnTo>
                      <a:pt x="470" y="184"/>
                    </a:lnTo>
                    <a:lnTo>
                      <a:pt x="456" y="156"/>
                    </a:lnTo>
                    <a:lnTo>
                      <a:pt x="442" y="130"/>
                    </a:lnTo>
                    <a:lnTo>
                      <a:pt x="426" y="104"/>
                    </a:lnTo>
                    <a:lnTo>
                      <a:pt x="408" y="82"/>
                    </a:lnTo>
                    <a:lnTo>
                      <a:pt x="390" y="62"/>
                    </a:lnTo>
                    <a:lnTo>
                      <a:pt x="372" y="44"/>
                    </a:lnTo>
                    <a:lnTo>
                      <a:pt x="354" y="28"/>
                    </a:lnTo>
                    <a:lnTo>
                      <a:pt x="334" y="16"/>
                    </a:lnTo>
                    <a:lnTo>
                      <a:pt x="314" y="8"/>
                    </a:lnTo>
                    <a:lnTo>
                      <a:pt x="292" y="2"/>
                    </a:lnTo>
                    <a:lnTo>
                      <a:pt x="272" y="0"/>
                    </a:lnTo>
                    <a:lnTo>
                      <a:pt x="272" y="0"/>
                    </a:lnTo>
                    <a:lnTo>
                      <a:pt x="258" y="2"/>
                    </a:lnTo>
                    <a:lnTo>
                      <a:pt x="244" y="4"/>
                    </a:lnTo>
                    <a:lnTo>
                      <a:pt x="230" y="8"/>
                    </a:lnTo>
                    <a:lnTo>
                      <a:pt x="216" y="14"/>
                    </a:lnTo>
                    <a:lnTo>
                      <a:pt x="204" y="20"/>
                    </a:lnTo>
                    <a:lnTo>
                      <a:pt x="190" y="28"/>
                    </a:lnTo>
                    <a:lnTo>
                      <a:pt x="166" y="48"/>
                    </a:lnTo>
                    <a:lnTo>
                      <a:pt x="142" y="74"/>
                    </a:lnTo>
                    <a:lnTo>
                      <a:pt x="120" y="102"/>
                    </a:lnTo>
                    <a:lnTo>
                      <a:pt x="98" y="136"/>
                    </a:lnTo>
                    <a:lnTo>
                      <a:pt x="78" y="172"/>
                    </a:lnTo>
                    <a:lnTo>
                      <a:pt x="62" y="210"/>
                    </a:lnTo>
                    <a:lnTo>
                      <a:pt x="46" y="252"/>
                    </a:lnTo>
                    <a:lnTo>
                      <a:pt x="32" y="296"/>
                    </a:lnTo>
                    <a:lnTo>
                      <a:pt x="20" y="340"/>
                    </a:lnTo>
                    <a:lnTo>
                      <a:pt x="12" y="386"/>
                    </a:lnTo>
                    <a:lnTo>
                      <a:pt x="4" y="432"/>
                    </a:lnTo>
                    <a:lnTo>
                      <a:pt x="0" y="478"/>
                    </a:lnTo>
                    <a:lnTo>
                      <a:pt x="0" y="524"/>
                    </a:lnTo>
                    <a:lnTo>
                      <a:pt x="0" y="524"/>
                    </a:lnTo>
                    <a:lnTo>
                      <a:pt x="12" y="530"/>
                    </a:lnTo>
                    <a:lnTo>
                      <a:pt x="28" y="536"/>
                    </a:lnTo>
                    <a:lnTo>
                      <a:pt x="52" y="544"/>
                    </a:lnTo>
                    <a:lnTo>
                      <a:pt x="80" y="550"/>
                    </a:lnTo>
                    <a:lnTo>
                      <a:pt x="118" y="558"/>
                    </a:lnTo>
                    <a:lnTo>
                      <a:pt x="160" y="564"/>
                    </a:lnTo>
                    <a:lnTo>
                      <a:pt x="210" y="568"/>
                    </a:lnTo>
                    <a:lnTo>
                      <a:pt x="214" y="494"/>
                    </a:lnTo>
                    <a:lnTo>
                      <a:pt x="214" y="494"/>
                    </a:lnTo>
                    <a:lnTo>
                      <a:pt x="250" y="492"/>
                    </a:lnTo>
                    <a:lnTo>
                      <a:pt x="290" y="488"/>
                    </a:lnTo>
                    <a:lnTo>
                      <a:pt x="310" y="486"/>
                    </a:lnTo>
                    <a:lnTo>
                      <a:pt x="330" y="480"/>
                    </a:lnTo>
                    <a:lnTo>
                      <a:pt x="352" y="474"/>
                    </a:lnTo>
                    <a:lnTo>
                      <a:pt x="372" y="468"/>
                    </a:lnTo>
                    <a:lnTo>
                      <a:pt x="392" y="458"/>
                    </a:lnTo>
                    <a:lnTo>
                      <a:pt x="412" y="446"/>
                    </a:lnTo>
                    <a:lnTo>
                      <a:pt x="430" y="434"/>
                    </a:lnTo>
                    <a:lnTo>
                      <a:pt x="446" y="418"/>
                    </a:lnTo>
                    <a:lnTo>
                      <a:pt x="460" y="400"/>
                    </a:lnTo>
                    <a:lnTo>
                      <a:pt x="474" y="380"/>
                    </a:lnTo>
                    <a:lnTo>
                      <a:pt x="484" y="358"/>
                    </a:lnTo>
                    <a:lnTo>
                      <a:pt x="494" y="332"/>
                    </a:lnTo>
                    <a:lnTo>
                      <a:pt x="494" y="3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08">
                <a:extLst>
                  <a:ext uri="{FF2B5EF4-FFF2-40B4-BE49-F238E27FC236}">
                    <a16:creationId xmlns:a16="http://schemas.microsoft.com/office/drawing/2014/main" id="{F079C22C-C595-46FB-AEDD-E2772C9214A9}"/>
                  </a:ext>
                </a:extLst>
              </p:cNvPr>
              <p:cNvSpPr>
                <a:spLocks/>
              </p:cNvSpPr>
              <p:nvPr/>
            </p:nvSpPr>
            <p:spPr bwMode="auto">
              <a:xfrm>
                <a:off x="4450" y="2985"/>
                <a:ext cx="314" cy="238"/>
              </a:xfrm>
              <a:custGeom>
                <a:avLst/>
                <a:gdLst>
                  <a:gd name="T0" fmla="*/ 188 w 314"/>
                  <a:gd name="T1" fmla="*/ 232 h 238"/>
                  <a:gd name="T2" fmla="*/ 188 w 314"/>
                  <a:gd name="T3" fmla="*/ 232 h 238"/>
                  <a:gd name="T4" fmla="*/ 190 w 314"/>
                  <a:gd name="T5" fmla="*/ 224 h 238"/>
                  <a:gd name="T6" fmla="*/ 190 w 314"/>
                  <a:gd name="T7" fmla="*/ 224 h 238"/>
                  <a:gd name="T8" fmla="*/ 190 w 314"/>
                  <a:gd name="T9" fmla="*/ 222 h 238"/>
                  <a:gd name="T10" fmla="*/ 190 w 314"/>
                  <a:gd name="T11" fmla="*/ 222 h 238"/>
                  <a:gd name="T12" fmla="*/ 208 w 314"/>
                  <a:gd name="T13" fmla="*/ 206 h 238"/>
                  <a:gd name="T14" fmla="*/ 224 w 314"/>
                  <a:gd name="T15" fmla="*/ 186 h 238"/>
                  <a:gd name="T16" fmla="*/ 240 w 314"/>
                  <a:gd name="T17" fmla="*/ 164 h 238"/>
                  <a:gd name="T18" fmla="*/ 258 w 314"/>
                  <a:gd name="T19" fmla="*/ 142 h 238"/>
                  <a:gd name="T20" fmla="*/ 272 w 314"/>
                  <a:gd name="T21" fmla="*/ 114 h 238"/>
                  <a:gd name="T22" fmla="*/ 288 w 314"/>
                  <a:gd name="T23" fmla="*/ 86 h 238"/>
                  <a:gd name="T24" fmla="*/ 302 w 314"/>
                  <a:gd name="T25" fmla="*/ 54 h 238"/>
                  <a:gd name="T26" fmla="*/ 314 w 314"/>
                  <a:gd name="T27" fmla="*/ 18 h 238"/>
                  <a:gd name="T28" fmla="*/ 314 w 314"/>
                  <a:gd name="T29" fmla="*/ 18 h 238"/>
                  <a:gd name="T30" fmla="*/ 314 w 314"/>
                  <a:gd name="T31" fmla="*/ 14 h 238"/>
                  <a:gd name="T32" fmla="*/ 314 w 314"/>
                  <a:gd name="T33" fmla="*/ 14 h 238"/>
                  <a:gd name="T34" fmla="*/ 306 w 314"/>
                  <a:gd name="T35" fmla="*/ 10 h 238"/>
                  <a:gd name="T36" fmla="*/ 296 w 314"/>
                  <a:gd name="T37" fmla="*/ 6 h 238"/>
                  <a:gd name="T38" fmla="*/ 284 w 314"/>
                  <a:gd name="T39" fmla="*/ 0 h 238"/>
                  <a:gd name="T40" fmla="*/ 284 w 314"/>
                  <a:gd name="T41" fmla="*/ 0 h 238"/>
                  <a:gd name="T42" fmla="*/ 274 w 314"/>
                  <a:gd name="T43" fmla="*/ 26 h 238"/>
                  <a:gd name="T44" fmla="*/ 264 w 314"/>
                  <a:gd name="T45" fmla="*/ 48 h 238"/>
                  <a:gd name="T46" fmla="*/ 250 w 314"/>
                  <a:gd name="T47" fmla="*/ 68 h 238"/>
                  <a:gd name="T48" fmla="*/ 236 w 314"/>
                  <a:gd name="T49" fmla="*/ 86 h 238"/>
                  <a:gd name="T50" fmla="*/ 220 w 314"/>
                  <a:gd name="T51" fmla="*/ 102 h 238"/>
                  <a:gd name="T52" fmla="*/ 202 w 314"/>
                  <a:gd name="T53" fmla="*/ 114 h 238"/>
                  <a:gd name="T54" fmla="*/ 182 w 314"/>
                  <a:gd name="T55" fmla="*/ 126 h 238"/>
                  <a:gd name="T56" fmla="*/ 162 w 314"/>
                  <a:gd name="T57" fmla="*/ 136 h 238"/>
                  <a:gd name="T58" fmla="*/ 142 w 314"/>
                  <a:gd name="T59" fmla="*/ 142 h 238"/>
                  <a:gd name="T60" fmla="*/ 120 w 314"/>
                  <a:gd name="T61" fmla="*/ 148 h 238"/>
                  <a:gd name="T62" fmla="*/ 100 w 314"/>
                  <a:gd name="T63" fmla="*/ 154 h 238"/>
                  <a:gd name="T64" fmla="*/ 80 w 314"/>
                  <a:gd name="T65" fmla="*/ 156 h 238"/>
                  <a:gd name="T66" fmla="*/ 40 w 314"/>
                  <a:gd name="T67" fmla="*/ 160 h 238"/>
                  <a:gd name="T68" fmla="*/ 4 w 314"/>
                  <a:gd name="T69" fmla="*/ 162 h 238"/>
                  <a:gd name="T70" fmla="*/ 0 w 314"/>
                  <a:gd name="T71" fmla="*/ 236 h 238"/>
                  <a:gd name="T72" fmla="*/ 0 w 314"/>
                  <a:gd name="T73" fmla="*/ 236 h 238"/>
                  <a:gd name="T74" fmla="*/ 66 w 314"/>
                  <a:gd name="T75" fmla="*/ 238 h 238"/>
                  <a:gd name="T76" fmla="*/ 66 w 314"/>
                  <a:gd name="T77" fmla="*/ 238 h 238"/>
                  <a:gd name="T78" fmla="*/ 132 w 314"/>
                  <a:gd name="T79" fmla="*/ 236 h 238"/>
                  <a:gd name="T80" fmla="*/ 188 w 314"/>
                  <a:gd name="T81" fmla="*/ 232 h 238"/>
                  <a:gd name="T82" fmla="*/ 188 w 314"/>
                  <a:gd name="T83" fmla="*/ 23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4" h="238">
                    <a:moveTo>
                      <a:pt x="188" y="232"/>
                    </a:moveTo>
                    <a:lnTo>
                      <a:pt x="188" y="232"/>
                    </a:lnTo>
                    <a:lnTo>
                      <a:pt x="190" y="224"/>
                    </a:lnTo>
                    <a:lnTo>
                      <a:pt x="190" y="224"/>
                    </a:lnTo>
                    <a:lnTo>
                      <a:pt x="190" y="222"/>
                    </a:lnTo>
                    <a:lnTo>
                      <a:pt x="190" y="222"/>
                    </a:lnTo>
                    <a:lnTo>
                      <a:pt x="208" y="206"/>
                    </a:lnTo>
                    <a:lnTo>
                      <a:pt x="224" y="186"/>
                    </a:lnTo>
                    <a:lnTo>
                      <a:pt x="240" y="164"/>
                    </a:lnTo>
                    <a:lnTo>
                      <a:pt x="258" y="142"/>
                    </a:lnTo>
                    <a:lnTo>
                      <a:pt x="272" y="114"/>
                    </a:lnTo>
                    <a:lnTo>
                      <a:pt x="288" y="86"/>
                    </a:lnTo>
                    <a:lnTo>
                      <a:pt x="302" y="54"/>
                    </a:lnTo>
                    <a:lnTo>
                      <a:pt x="314" y="18"/>
                    </a:lnTo>
                    <a:lnTo>
                      <a:pt x="314" y="18"/>
                    </a:lnTo>
                    <a:lnTo>
                      <a:pt x="314" y="14"/>
                    </a:lnTo>
                    <a:lnTo>
                      <a:pt x="314" y="14"/>
                    </a:lnTo>
                    <a:lnTo>
                      <a:pt x="306" y="10"/>
                    </a:lnTo>
                    <a:lnTo>
                      <a:pt x="296" y="6"/>
                    </a:lnTo>
                    <a:lnTo>
                      <a:pt x="284" y="0"/>
                    </a:lnTo>
                    <a:lnTo>
                      <a:pt x="284" y="0"/>
                    </a:lnTo>
                    <a:lnTo>
                      <a:pt x="274" y="26"/>
                    </a:lnTo>
                    <a:lnTo>
                      <a:pt x="264" y="48"/>
                    </a:lnTo>
                    <a:lnTo>
                      <a:pt x="250" y="68"/>
                    </a:lnTo>
                    <a:lnTo>
                      <a:pt x="236" y="86"/>
                    </a:lnTo>
                    <a:lnTo>
                      <a:pt x="220" y="102"/>
                    </a:lnTo>
                    <a:lnTo>
                      <a:pt x="202" y="114"/>
                    </a:lnTo>
                    <a:lnTo>
                      <a:pt x="182" y="126"/>
                    </a:lnTo>
                    <a:lnTo>
                      <a:pt x="162" y="136"/>
                    </a:lnTo>
                    <a:lnTo>
                      <a:pt x="142" y="142"/>
                    </a:lnTo>
                    <a:lnTo>
                      <a:pt x="120" y="148"/>
                    </a:lnTo>
                    <a:lnTo>
                      <a:pt x="100" y="154"/>
                    </a:lnTo>
                    <a:lnTo>
                      <a:pt x="80" y="156"/>
                    </a:lnTo>
                    <a:lnTo>
                      <a:pt x="40" y="160"/>
                    </a:lnTo>
                    <a:lnTo>
                      <a:pt x="4" y="162"/>
                    </a:lnTo>
                    <a:lnTo>
                      <a:pt x="0" y="236"/>
                    </a:lnTo>
                    <a:lnTo>
                      <a:pt x="0" y="236"/>
                    </a:lnTo>
                    <a:lnTo>
                      <a:pt x="66" y="238"/>
                    </a:lnTo>
                    <a:lnTo>
                      <a:pt x="66" y="238"/>
                    </a:lnTo>
                    <a:lnTo>
                      <a:pt x="132" y="236"/>
                    </a:lnTo>
                    <a:lnTo>
                      <a:pt x="188" y="232"/>
                    </a:lnTo>
                    <a:lnTo>
                      <a:pt x="188" y="2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09">
                <a:extLst>
                  <a:ext uri="{FF2B5EF4-FFF2-40B4-BE49-F238E27FC236}">
                    <a16:creationId xmlns:a16="http://schemas.microsoft.com/office/drawing/2014/main" id="{17888D3A-61DB-4D9E-8045-8ED581F6C7B6}"/>
                  </a:ext>
                </a:extLst>
              </p:cNvPr>
              <p:cNvSpPr>
                <a:spLocks/>
              </p:cNvSpPr>
              <p:nvPr/>
            </p:nvSpPr>
            <p:spPr bwMode="auto">
              <a:xfrm>
                <a:off x="3998" y="2769"/>
                <a:ext cx="304" cy="186"/>
              </a:xfrm>
              <a:custGeom>
                <a:avLst/>
                <a:gdLst>
                  <a:gd name="T0" fmla="*/ 300 w 304"/>
                  <a:gd name="T1" fmla="*/ 118 h 186"/>
                  <a:gd name="T2" fmla="*/ 300 w 304"/>
                  <a:gd name="T3" fmla="*/ 118 h 186"/>
                  <a:gd name="T4" fmla="*/ 276 w 304"/>
                  <a:gd name="T5" fmla="*/ 130 h 186"/>
                  <a:gd name="T6" fmla="*/ 256 w 304"/>
                  <a:gd name="T7" fmla="*/ 136 h 186"/>
                  <a:gd name="T8" fmla="*/ 238 w 304"/>
                  <a:gd name="T9" fmla="*/ 140 h 186"/>
                  <a:gd name="T10" fmla="*/ 222 w 304"/>
                  <a:gd name="T11" fmla="*/ 138 h 186"/>
                  <a:gd name="T12" fmla="*/ 208 w 304"/>
                  <a:gd name="T13" fmla="*/ 136 h 186"/>
                  <a:gd name="T14" fmla="*/ 196 w 304"/>
                  <a:gd name="T15" fmla="*/ 130 h 186"/>
                  <a:gd name="T16" fmla="*/ 184 w 304"/>
                  <a:gd name="T17" fmla="*/ 120 h 186"/>
                  <a:gd name="T18" fmla="*/ 174 w 304"/>
                  <a:gd name="T19" fmla="*/ 110 h 186"/>
                  <a:gd name="T20" fmla="*/ 166 w 304"/>
                  <a:gd name="T21" fmla="*/ 98 h 186"/>
                  <a:gd name="T22" fmla="*/ 156 w 304"/>
                  <a:gd name="T23" fmla="*/ 84 h 186"/>
                  <a:gd name="T24" fmla="*/ 140 w 304"/>
                  <a:gd name="T25" fmla="*/ 56 h 186"/>
                  <a:gd name="T26" fmla="*/ 124 w 304"/>
                  <a:gd name="T27" fmla="*/ 28 h 186"/>
                  <a:gd name="T28" fmla="*/ 114 w 304"/>
                  <a:gd name="T29" fmla="*/ 14 h 186"/>
                  <a:gd name="T30" fmla="*/ 104 w 304"/>
                  <a:gd name="T31" fmla="*/ 0 h 186"/>
                  <a:gd name="T32" fmla="*/ 0 w 304"/>
                  <a:gd name="T33" fmla="*/ 84 h 186"/>
                  <a:gd name="T34" fmla="*/ 0 w 304"/>
                  <a:gd name="T35" fmla="*/ 84 h 186"/>
                  <a:gd name="T36" fmla="*/ 10 w 304"/>
                  <a:gd name="T37" fmla="*/ 96 h 186"/>
                  <a:gd name="T38" fmla="*/ 24 w 304"/>
                  <a:gd name="T39" fmla="*/ 110 h 186"/>
                  <a:gd name="T40" fmla="*/ 40 w 304"/>
                  <a:gd name="T41" fmla="*/ 122 h 186"/>
                  <a:gd name="T42" fmla="*/ 58 w 304"/>
                  <a:gd name="T43" fmla="*/ 136 h 186"/>
                  <a:gd name="T44" fmla="*/ 80 w 304"/>
                  <a:gd name="T45" fmla="*/ 148 h 186"/>
                  <a:gd name="T46" fmla="*/ 102 w 304"/>
                  <a:gd name="T47" fmla="*/ 158 h 186"/>
                  <a:gd name="T48" fmla="*/ 126 w 304"/>
                  <a:gd name="T49" fmla="*/ 168 h 186"/>
                  <a:gd name="T50" fmla="*/ 154 w 304"/>
                  <a:gd name="T51" fmla="*/ 174 h 186"/>
                  <a:gd name="T52" fmla="*/ 154 w 304"/>
                  <a:gd name="T53" fmla="*/ 174 h 186"/>
                  <a:gd name="T54" fmla="*/ 156 w 304"/>
                  <a:gd name="T55" fmla="*/ 178 h 186"/>
                  <a:gd name="T56" fmla="*/ 156 w 304"/>
                  <a:gd name="T57" fmla="*/ 178 h 186"/>
                  <a:gd name="T58" fmla="*/ 162 w 304"/>
                  <a:gd name="T59" fmla="*/ 184 h 186"/>
                  <a:gd name="T60" fmla="*/ 170 w 304"/>
                  <a:gd name="T61" fmla="*/ 186 h 186"/>
                  <a:gd name="T62" fmla="*/ 178 w 304"/>
                  <a:gd name="T63" fmla="*/ 186 h 186"/>
                  <a:gd name="T64" fmla="*/ 184 w 304"/>
                  <a:gd name="T65" fmla="*/ 182 h 186"/>
                  <a:gd name="T66" fmla="*/ 184 w 304"/>
                  <a:gd name="T67" fmla="*/ 182 h 186"/>
                  <a:gd name="T68" fmla="*/ 186 w 304"/>
                  <a:gd name="T69" fmla="*/ 180 h 186"/>
                  <a:gd name="T70" fmla="*/ 186 w 304"/>
                  <a:gd name="T71" fmla="*/ 180 h 186"/>
                  <a:gd name="T72" fmla="*/ 228 w 304"/>
                  <a:gd name="T73" fmla="*/ 184 h 186"/>
                  <a:gd name="T74" fmla="*/ 256 w 304"/>
                  <a:gd name="T75" fmla="*/ 184 h 186"/>
                  <a:gd name="T76" fmla="*/ 280 w 304"/>
                  <a:gd name="T77" fmla="*/ 180 h 186"/>
                  <a:gd name="T78" fmla="*/ 300 w 304"/>
                  <a:gd name="T79" fmla="*/ 174 h 186"/>
                  <a:gd name="T80" fmla="*/ 300 w 304"/>
                  <a:gd name="T81" fmla="*/ 174 h 186"/>
                  <a:gd name="T82" fmla="*/ 302 w 304"/>
                  <a:gd name="T83" fmla="*/ 172 h 186"/>
                  <a:gd name="T84" fmla="*/ 302 w 304"/>
                  <a:gd name="T85" fmla="*/ 168 h 186"/>
                  <a:gd name="T86" fmla="*/ 304 w 304"/>
                  <a:gd name="T87" fmla="*/ 154 h 186"/>
                  <a:gd name="T88" fmla="*/ 304 w 304"/>
                  <a:gd name="T89" fmla="*/ 13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4" h="186">
                    <a:moveTo>
                      <a:pt x="300" y="118"/>
                    </a:moveTo>
                    <a:lnTo>
                      <a:pt x="300" y="118"/>
                    </a:lnTo>
                    <a:lnTo>
                      <a:pt x="276" y="130"/>
                    </a:lnTo>
                    <a:lnTo>
                      <a:pt x="256" y="136"/>
                    </a:lnTo>
                    <a:lnTo>
                      <a:pt x="238" y="140"/>
                    </a:lnTo>
                    <a:lnTo>
                      <a:pt x="222" y="138"/>
                    </a:lnTo>
                    <a:lnTo>
                      <a:pt x="208" y="136"/>
                    </a:lnTo>
                    <a:lnTo>
                      <a:pt x="196" y="130"/>
                    </a:lnTo>
                    <a:lnTo>
                      <a:pt x="184" y="120"/>
                    </a:lnTo>
                    <a:lnTo>
                      <a:pt x="174" y="110"/>
                    </a:lnTo>
                    <a:lnTo>
                      <a:pt x="166" y="98"/>
                    </a:lnTo>
                    <a:lnTo>
                      <a:pt x="156" y="84"/>
                    </a:lnTo>
                    <a:lnTo>
                      <a:pt x="140" y="56"/>
                    </a:lnTo>
                    <a:lnTo>
                      <a:pt x="124" y="28"/>
                    </a:lnTo>
                    <a:lnTo>
                      <a:pt x="114" y="14"/>
                    </a:lnTo>
                    <a:lnTo>
                      <a:pt x="104" y="0"/>
                    </a:lnTo>
                    <a:lnTo>
                      <a:pt x="0" y="84"/>
                    </a:lnTo>
                    <a:lnTo>
                      <a:pt x="0" y="84"/>
                    </a:lnTo>
                    <a:lnTo>
                      <a:pt x="10" y="96"/>
                    </a:lnTo>
                    <a:lnTo>
                      <a:pt x="24" y="110"/>
                    </a:lnTo>
                    <a:lnTo>
                      <a:pt x="40" y="122"/>
                    </a:lnTo>
                    <a:lnTo>
                      <a:pt x="58" y="136"/>
                    </a:lnTo>
                    <a:lnTo>
                      <a:pt x="80" y="148"/>
                    </a:lnTo>
                    <a:lnTo>
                      <a:pt x="102" y="158"/>
                    </a:lnTo>
                    <a:lnTo>
                      <a:pt x="126" y="168"/>
                    </a:lnTo>
                    <a:lnTo>
                      <a:pt x="154" y="174"/>
                    </a:lnTo>
                    <a:lnTo>
                      <a:pt x="154" y="174"/>
                    </a:lnTo>
                    <a:lnTo>
                      <a:pt x="156" y="178"/>
                    </a:lnTo>
                    <a:lnTo>
                      <a:pt x="156" y="178"/>
                    </a:lnTo>
                    <a:lnTo>
                      <a:pt x="162" y="184"/>
                    </a:lnTo>
                    <a:lnTo>
                      <a:pt x="170" y="186"/>
                    </a:lnTo>
                    <a:lnTo>
                      <a:pt x="178" y="186"/>
                    </a:lnTo>
                    <a:lnTo>
                      <a:pt x="184" y="182"/>
                    </a:lnTo>
                    <a:lnTo>
                      <a:pt x="184" y="182"/>
                    </a:lnTo>
                    <a:lnTo>
                      <a:pt x="186" y="180"/>
                    </a:lnTo>
                    <a:lnTo>
                      <a:pt x="186" y="180"/>
                    </a:lnTo>
                    <a:lnTo>
                      <a:pt x="228" y="184"/>
                    </a:lnTo>
                    <a:lnTo>
                      <a:pt x="256" y="184"/>
                    </a:lnTo>
                    <a:lnTo>
                      <a:pt x="280" y="180"/>
                    </a:lnTo>
                    <a:lnTo>
                      <a:pt x="300" y="174"/>
                    </a:lnTo>
                    <a:lnTo>
                      <a:pt x="300" y="174"/>
                    </a:lnTo>
                    <a:lnTo>
                      <a:pt x="302" y="172"/>
                    </a:lnTo>
                    <a:lnTo>
                      <a:pt x="302" y="168"/>
                    </a:lnTo>
                    <a:lnTo>
                      <a:pt x="304" y="154"/>
                    </a:lnTo>
                    <a:lnTo>
                      <a:pt x="304"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10">
                <a:extLst>
                  <a:ext uri="{FF2B5EF4-FFF2-40B4-BE49-F238E27FC236}">
                    <a16:creationId xmlns:a16="http://schemas.microsoft.com/office/drawing/2014/main" id="{293330B4-BC41-4FB9-BDD4-95ED94DBCB0D}"/>
                  </a:ext>
                </a:extLst>
              </p:cNvPr>
              <p:cNvSpPr>
                <a:spLocks noEditPoints="1"/>
              </p:cNvSpPr>
              <p:nvPr/>
            </p:nvSpPr>
            <p:spPr bwMode="auto">
              <a:xfrm>
                <a:off x="3868" y="2473"/>
                <a:ext cx="856" cy="800"/>
              </a:xfrm>
              <a:custGeom>
                <a:avLst/>
                <a:gdLst>
                  <a:gd name="T0" fmla="*/ 812 w 856"/>
                  <a:gd name="T1" fmla="*/ 142 h 800"/>
                  <a:gd name="T2" fmla="*/ 824 w 856"/>
                  <a:gd name="T3" fmla="*/ 142 h 800"/>
                  <a:gd name="T4" fmla="*/ 848 w 856"/>
                  <a:gd name="T5" fmla="*/ 166 h 800"/>
                  <a:gd name="T6" fmla="*/ 844 w 856"/>
                  <a:gd name="T7" fmla="*/ 188 h 800"/>
                  <a:gd name="T8" fmla="*/ 832 w 856"/>
                  <a:gd name="T9" fmla="*/ 198 h 800"/>
                  <a:gd name="T10" fmla="*/ 462 w 856"/>
                  <a:gd name="T11" fmla="*/ 142 h 800"/>
                  <a:gd name="T12" fmla="*/ 440 w 856"/>
                  <a:gd name="T13" fmla="*/ 166 h 800"/>
                  <a:gd name="T14" fmla="*/ 444 w 856"/>
                  <a:gd name="T15" fmla="*/ 188 h 800"/>
                  <a:gd name="T16" fmla="*/ 456 w 856"/>
                  <a:gd name="T17" fmla="*/ 198 h 800"/>
                  <a:gd name="T18" fmla="*/ 474 w 856"/>
                  <a:gd name="T19" fmla="*/ 142 h 800"/>
                  <a:gd name="T20" fmla="*/ 856 w 856"/>
                  <a:gd name="T21" fmla="*/ 414 h 800"/>
                  <a:gd name="T22" fmla="*/ 832 w 856"/>
                  <a:gd name="T23" fmla="*/ 198 h 800"/>
                  <a:gd name="T24" fmla="*/ 812 w 856"/>
                  <a:gd name="T25" fmla="*/ 142 h 800"/>
                  <a:gd name="T26" fmla="*/ 760 w 856"/>
                  <a:gd name="T27" fmla="*/ 56 h 800"/>
                  <a:gd name="T28" fmla="*/ 670 w 856"/>
                  <a:gd name="T29" fmla="*/ 2 h 800"/>
                  <a:gd name="T30" fmla="*/ 592 w 856"/>
                  <a:gd name="T31" fmla="*/ 8 h 800"/>
                  <a:gd name="T32" fmla="*/ 508 w 856"/>
                  <a:gd name="T33" fmla="*/ 82 h 800"/>
                  <a:gd name="T34" fmla="*/ 474 w 856"/>
                  <a:gd name="T35" fmla="*/ 142 h 800"/>
                  <a:gd name="T36" fmla="*/ 444 w 856"/>
                  <a:gd name="T37" fmla="*/ 246 h 800"/>
                  <a:gd name="T38" fmla="*/ 856 w 856"/>
                  <a:gd name="T39" fmla="*/ 414 h 800"/>
                  <a:gd name="T40" fmla="*/ 102 w 856"/>
                  <a:gd name="T41" fmla="*/ 158 h 800"/>
                  <a:gd name="T42" fmla="*/ 64 w 856"/>
                  <a:gd name="T43" fmla="*/ 122 h 800"/>
                  <a:gd name="T44" fmla="*/ 54 w 856"/>
                  <a:gd name="T45" fmla="*/ 128 h 800"/>
                  <a:gd name="T46" fmla="*/ 60 w 856"/>
                  <a:gd name="T47" fmla="*/ 152 h 800"/>
                  <a:gd name="T48" fmla="*/ 80 w 856"/>
                  <a:gd name="T49" fmla="*/ 184 h 800"/>
                  <a:gd name="T50" fmla="*/ 60 w 856"/>
                  <a:gd name="T51" fmla="*/ 152 h 800"/>
                  <a:gd name="T52" fmla="*/ 40 w 856"/>
                  <a:gd name="T53" fmla="*/ 130 h 800"/>
                  <a:gd name="T54" fmla="*/ 26 w 856"/>
                  <a:gd name="T55" fmla="*/ 132 h 800"/>
                  <a:gd name="T56" fmla="*/ 26 w 856"/>
                  <a:gd name="T57" fmla="*/ 154 h 800"/>
                  <a:gd name="T58" fmla="*/ 48 w 856"/>
                  <a:gd name="T59" fmla="*/ 188 h 800"/>
                  <a:gd name="T60" fmla="*/ 52 w 856"/>
                  <a:gd name="T61" fmla="*/ 198 h 800"/>
                  <a:gd name="T62" fmla="*/ 32 w 856"/>
                  <a:gd name="T63" fmla="*/ 166 h 800"/>
                  <a:gd name="T64" fmla="*/ 10 w 856"/>
                  <a:gd name="T65" fmla="*/ 156 h 800"/>
                  <a:gd name="T66" fmla="*/ 6 w 856"/>
                  <a:gd name="T67" fmla="*/ 172 h 800"/>
                  <a:gd name="T68" fmla="*/ 24 w 856"/>
                  <a:gd name="T69" fmla="*/ 200 h 800"/>
                  <a:gd name="T70" fmla="*/ 38 w 856"/>
                  <a:gd name="T71" fmla="*/ 222 h 800"/>
                  <a:gd name="T72" fmla="*/ 16 w 856"/>
                  <a:gd name="T73" fmla="*/ 192 h 800"/>
                  <a:gd name="T74" fmla="*/ 4 w 856"/>
                  <a:gd name="T75" fmla="*/ 190 h 800"/>
                  <a:gd name="T76" fmla="*/ 0 w 856"/>
                  <a:gd name="T77" fmla="*/ 208 h 800"/>
                  <a:gd name="T78" fmla="*/ 62 w 856"/>
                  <a:gd name="T79" fmla="*/ 308 h 800"/>
                  <a:gd name="T80" fmla="*/ 82 w 856"/>
                  <a:gd name="T81" fmla="*/ 322 h 800"/>
                  <a:gd name="T82" fmla="*/ 174 w 856"/>
                  <a:gd name="T83" fmla="*/ 224 h 800"/>
                  <a:gd name="T84" fmla="*/ 148 w 856"/>
                  <a:gd name="T85" fmla="*/ 174 h 800"/>
                  <a:gd name="T86" fmla="*/ 118 w 856"/>
                  <a:gd name="T87" fmla="*/ 154 h 800"/>
                  <a:gd name="T88" fmla="*/ 116 w 856"/>
                  <a:gd name="T89" fmla="*/ 176 h 800"/>
                  <a:gd name="T90" fmla="*/ 408 w 856"/>
                  <a:gd name="T91" fmla="*/ 672 h 800"/>
                  <a:gd name="T92" fmla="*/ 396 w 856"/>
                  <a:gd name="T93" fmla="*/ 688 h 800"/>
                  <a:gd name="T94" fmla="*/ 404 w 856"/>
                  <a:gd name="T95" fmla="*/ 702 h 800"/>
                  <a:gd name="T96" fmla="*/ 394 w 856"/>
                  <a:gd name="T97" fmla="*/ 718 h 800"/>
                  <a:gd name="T98" fmla="*/ 402 w 856"/>
                  <a:gd name="T99" fmla="*/ 732 h 800"/>
                  <a:gd name="T100" fmla="*/ 392 w 856"/>
                  <a:gd name="T101" fmla="*/ 746 h 800"/>
                  <a:gd name="T102" fmla="*/ 400 w 856"/>
                  <a:gd name="T103" fmla="*/ 762 h 800"/>
                  <a:gd name="T104" fmla="*/ 390 w 856"/>
                  <a:gd name="T105" fmla="*/ 776 h 800"/>
                  <a:gd name="T106" fmla="*/ 404 w 856"/>
                  <a:gd name="T107" fmla="*/ 796 h 800"/>
                  <a:gd name="T108" fmla="*/ 498 w 856"/>
                  <a:gd name="T109" fmla="*/ 798 h 800"/>
                  <a:gd name="T110" fmla="*/ 518 w 856"/>
                  <a:gd name="T111" fmla="*/ 678 h 800"/>
                  <a:gd name="T112" fmla="*/ 472 w 856"/>
                  <a:gd name="T113" fmla="*/ 648 h 800"/>
                  <a:gd name="T114" fmla="*/ 442 w 856"/>
                  <a:gd name="T115" fmla="*/ 650 h 800"/>
                  <a:gd name="T116" fmla="*/ 424 w 856"/>
                  <a:gd name="T117" fmla="*/ 6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800">
                    <a:moveTo>
                      <a:pt x="832" y="198"/>
                    </a:moveTo>
                    <a:lnTo>
                      <a:pt x="832" y="198"/>
                    </a:lnTo>
                    <a:lnTo>
                      <a:pt x="822" y="170"/>
                    </a:lnTo>
                    <a:lnTo>
                      <a:pt x="812" y="142"/>
                    </a:lnTo>
                    <a:lnTo>
                      <a:pt x="812" y="142"/>
                    </a:lnTo>
                    <a:lnTo>
                      <a:pt x="818" y="142"/>
                    </a:lnTo>
                    <a:lnTo>
                      <a:pt x="818" y="142"/>
                    </a:lnTo>
                    <a:lnTo>
                      <a:pt x="824" y="142"/>
                    </a:lnTo>
                    <a:lnTo>
                      <a:pt x="830" y="144"/>
                    </a:lnTo>
                    <a:lnTo>
                      <a:pt x="840" y="150"/>
                    </a:lnTo>
                    <a:lnTo>
                      <a:pt x="846" y="160"/>
                    </a:lnTo>
                    <a:lnTo>
                      <a:pt x="848" y="166"/>
                    </a:lnTo>
                    <a:lnTo>
                      <a:pt x="848" y="172"/>
                    </a:lnTo>
                    <a:lnTo>
                      <a:pt x="848" y="172"/>
                    </a:lnTo>
                    <a:lnTo>
                      <a:pt x="846" y="180"/>
                    </a:lnTo>
                    <a:lnTo>
                      <a:pt x="844" y="188"/>
                    </a:lnTo>
                    <a:lnTo>
                      <a:pt x="838" y="194"/>
                    </a:lnTo>
                    <a:lnTo>
                      <a:pt x="832" y="198"/>
                    </a:lnTo>
                    <a:lnTo>
                      <a:pt x="832" y="198"/>
                    </a:lnTo>
                    <a:lnTo>
                      <a:pt x="832" y="198"/>
                    </a:lnTo>
                    <a:lnTo>
                      <a:pt x="832" y="198"/>
                    </a:lnTo>
                    <a:close/>
                    <a:moveTo>
                      <a:pt x="468" y="142"/>
                    </a:moveTo>
                    <a:lnTo>
                      <a:pt x="468" y="142"/>
                    </a:lnTo>
                    <a:lnTo>
                      <a:pt x="462" y="142"/>
                    </a:lnTo>
                    <a:lnTo>
                      <a:pt x="456" y="144"/>
                    </a:lnTo>
                    <a:lnTo>
                      <a:pt x="448" y="150"/>
                    </a:lnTo>
                    <a:lnTo>
                      <a:pt x="440" y="160"/>
                    </a:lnTo>
                    <a:lnTo>
                      <a:pt x="440" y="166"/>
                    </a:lnTo>
                    <a:lnTo>
                      <a:pt x="438" y="172"/>
                    </a:lnTo>
                    <a:lnTo>
                      <a:pt x="438" y="172"/>
                    </a:lnTo>
                    <a:lnTo>
                      <a:pt x="440" y="180"/>
                    </a:lnTo>
                    <a:lnTo>
                      <a:pt x="444" y="188"/>
                    </a:lnTo>
                    <a:lnTo>
                      <a:pt x="448" y="194"/>
                    </a:lnTo>
                    <a:lnTo>
                      <a:pt x="456" y="198"/>
                    </a:lnTo>
                    <a:lnTo>
                      <a:pt x="456" y="198"/>
                    </a:lnTo>
                    <a:lnTo>
                      <a:pt x="456" y="198"/>
                    </a:lnTo>
                    <a:lnTo>
                      <a:pt x="456" y="198"/>
                    </a:lnTo>
                    <a:lnTo>
                      <a:pt x="464" y="170"/>
                    </a:lnTo>
                    <a:lnTo>
                      <a:pt x="474" y="142"/>
                    </a:lnTo>
                    <a:lnTo>
                      <a:pt x="474" y="142"/>
                    </a:lnTo>
                    <a:lnTo>
                      <a:pt x="468" y="142"/>
                    </a:lnTo>
                    <a:lnTo>
                      <a:pt x="468" y="142"/>
                    </a:lnTo>
                    <a:close/>
                    <a:moveTo>
                      <a:pt x="856" y="414"/>
                    </a:moveTo>
                    <a:lnTo>
                      <a:pt x="856" y="414"/>
                    </a:lnTo>
                    <a:lnTo>
                      <a:pt x="856" y="354"/>
                    </a:lnTo>
                    <a:lnTo>
                      <a:pt x="850" y="298"/>
                    </a:lnTo>
                    <a:lnTo>
                      <a:pt x="842" y="246"/>
                    </a:lnTo>
                    <a:lnTo>
                      <a:pt x="832" y="198"/>
                    </a:lnTo>
                    <a:lnTo>
                      <a:pt x="832" y="198"/>
                    </a:lnTo>
                    <a:lnTo>
                      <a:pt x="822" y="170"/>
                    </a:lnTo>
                    <a:lnTo>
                      <a:pt x="812" y="142"/>
                    </a:lnTo>
                    <a:lnTo>
                      <a:pt x="812" y="142"/>
                    </a:lnTo>
                    <a:lnTo>
                      <a:pt x="812" y="142"/>
                    </a:lnTo>
                    <a:lnTo>
                      <a:pt x="796" y="110"/>
                    </a:lnTo>
                    <a:lnTo>
                      <a:pt x="780" y="82"/>
                    </a:lnTo>
                    <a:lnTo>
                      <a:pt x="760" y="56"/>
                    </a:lnTo>
                    <a:lnTo>
                      <a:pt x="740" y="36"/>
                    </a:lnTo>
                    <a:lnTo>
                      <a:pt x="718" y="20"/>
                    </a:lnTo>
                    <a:lnTo>
                      <a:pt x="694" y="8"/>
                    </a:lnTo>
                    <a:lnTo>
                      <a:pt x="670" y="2"/>
                    </a:lnTo>
                    <a:lnTo>
                      <a:pt x="644" y="0"/>
                    </a:lnTo>
                    <a:lnTo>
                      <a:pt x="644" y="0"/>
                    </a:lnTo>
                    <a:lnTo>
                      <a:pt x="618" y="2"/>
                    </a:lnTo>
                    <a:lnTo>
                      <a:pt x="592" y="8"/>
                    </a:lnTo>
                    <a:lnTo>
                      <a:pt x="570" y="20"/>
                    </a:lnTo>
                    <a:lnTo>
                      <a:pt x="546" y="36"/>
                    </a:lnTo>
                    <a:lnTo>
                      <a:pt x="526" y="56"/>
                    </a:lnTo>
                    <a:lnTo>
                      <a:pt x="508" y="82"/>
                    </a:lnTo>
                    <a:lnTo>
                      <a:pt x="490" y="110"/>
                    </a:lnTo>
                    <a:lnTo>
                      <a:pt x="474" y="142"/>
                    </a:lnTo>
                    <a:lnTo>
                      <a:pt x="474" y="142"/>
                    </a:lnTo>
                    <a:lnTo>
                      <a:pt x="474" y="142"/>
                    </a:lnTo>
                    <a:lnTo>
                      <a:pt x="464" y="170"/>
                    </a:lnTo>
                    <a:lnTo>
                      <a:pt x="456" y="198"/>
                    </a:lnTo>
                    <a:lnTo>
                      <a:pt x="456" y="198"/>
                    </a:lnTo>
                    <a:lnTo>
                      <a:pt x="444" y="246"/>
                    </a:lnTo>
                    <a:lnTo>
                      <a:pt x="436" y="298"/>
                    </a:lnTo>
                    <a:lnTo>
                      <a:pt x="432" y="354"/>
                    </a:lnTo>
                    <a:lnTo>
                      <a:pt x="430" y="414"/>
                    </a:lnTo>
                    <a:lnTo>
                      <a:pt x="856" y="414"/>
                    </a:lnTo>
                    <a:close/>
                    <a:moveTo>
                      <a:pt x="116" y="176"/>
                    </a:moveTo>
                    <a:lnTo>
                      <a:pt x="110" y="170"/>
                    </a:lnTo>
                    <a:lnTo>
                      <a:pt x="110" y="170"/>
                    </a:lnTo>
                    <a:lnTo>
                      <a:pt x="102" y="158"/>
                    </a:lnTo>
                    <a:lnTo>
                      <a:pt x="88" y="140"/>
                    </a:lnTo>
                    <a:lnTo>
                      <a:pt x="80" y="130"/>
                    </a:lnTo>
                    <a:lnTo>
                      <a:pt x="72" y="124"/>
                    </a:lnTo>
                    <a:lnTo>
                      <a:pt x="64" y="122"/>
                    </a:lnTo>
                    <a:lnTo>
                      <a:pt x="60" y="122"/>
                    </a:lnTo>
                    <a:lnTo>
                      <a:pt x="58" y="124"/>
                    </a:lnTo>
                    <a:lnTo>
                      <a:pt x="58" y="124"/>
                    </a:lnTo>
                    <a:lnTo>
                      <a:pt x="54" y="128"/>
                    </a:lnTo>
                    <a:lnTo>
                      <a:pt x="54" y="136"/>
                    </a:lnTo>
                    <a:lnTo>
                      <a:pt x="56" y="144"/>
                    </a:lnTo>
                    <a:lnTo>
                      <a:pt x="60" y="152"/>
                    </a:lnTo>
                    <a:lnTo>
                      <a:pt x="60" y="152"/>
                    </a:lnTo>
                    <a:lnTo>
                      <a:pt x="70" y="168"/>
                    </a:lnTo>
                    <a:lnTo>
                      <a:pt x="70" y="168"/>
                    </a:lnTo>
                    <a:lnTo>
                      <a:pt x="80" y="184"/>
                    </a:lnTo>
                    <a:lnTo>
                      <a:pt x="80" y="184"/>
                    </a:lnTo>
                    <a:lnTo>
                      <a:pt x="76" y="180"/>
                    </a:lnTo>
                    <a:lnTo>
                      <a:pt x="70" y="168"/>
                    </a:lnTo>
                    <a:lnTo>
                      <a:pt x="70" y="168"/>
                    </a:lnTo>
                    <a:lnTo>
                      <a:pt x="60" y="152"/>
                    </a:lnTo>
                    <a:lnTo>
                      <a:pt x="60" y="152"/>
                    </a:lnTo>
                    <a:lnTo>
                      <a:pt x="52" y="140"/>
                    </a:lnTo>
                    <a:lnTo>
                      <a:pt x="44" y="132"/>
                    </a:lnTo>
                    <a:lnTo>
                      <a:pt x="40" y="130"/>
                    </a:lnTo>
                    <a:lnTo>
                      <a:pt x="34" y="128"/>
                    </a:lnTo>
                    <a:lnTo>
                      <a:pt x="30" y="128"/>
                    </a:lnTo>
                    <a:lnTo>
                      <a:pt x="26" y="132"/>
                    </a:lnTo>
                    <a:lnTo>
                      <a:pt x="26" y="132"/>
                    </a:lnTo>
                    <a:lnTo>
                      <a:pt x="22" y="134"/>
                    </a:lnTo>
                    <a:lnTo>
                      <a:pt x="22" y="136"/>
                    </a:lnTo>
                    <a:lnTo>
                      <a:pt x="22" y="144"/>
                    </a:lnTo>
                    <a:lnTo>
                      <a:pt x="26" y="154"/>
                    </a:lnTo>
                    <a:lnTo>
                      <a:pt x="32" y="166"/>
                    </a:lnTo>
                    <a:lnTo>
                      <a:pt x="32" y="166"/>
                    </a:lnTo>
                    <a:lnTo>
                      <a:pt x="40" y="176"/>
                    </a:lnTo>
                    <a:lnTo>
                      <a:pt x="48" y="188"/>
                    </a:lnTo>
                    <a:lnTo>
                      <a:pt x="48" y="188"/>
                    </a:lnTo>
                    <a:lnTo>
                      <a:pt x="56" y="204"/>
                    </a:lnTo>
                    <a:lnTo>
                      <a:pt x="56" y="204"/>
                    </a:lnTo>
                    <a:lnTo>
                      <a:pt x="52" y="198"/>
                    </a:lnTo>
                    <a:lnTo>
                      <a:pt x="48" y="188"/>
                    </a:lnTo>
                    <a:lnTo>
                      <a:pt x="48" y="188"/>
                    </a:lnTo>
                    <a:lnTo>
                      <a:pt x="32" y="166"/>
                    </a:lnTo>
                    <a:lnTo>
                      <a:pt x="32" y="166"/>
                    </a:lnTo>
                    <a:lnTo>
                      <a:pt x="26" y="160"/>
                    </a:lnTo>
                    <a:lnTo>
                      <a:pt x="22" y="156"/>
                    </a:lnTo>
                    <a:lnTo>
                      <a:pt x="16" y="154"/>
                    </a:lnTo>
                    <a:lnTo>
                      <a:pt x="10" y="156"/>
                    </a:lnTo>
                    <a:lnTo>
                      <a:pt x="10" y="156"/>
                    </a:lnTo>
                    <a:lnTo>
                      <a:pt x="6" y="160"/>
                    </a:lnTo>
                    <a:lnTo>
                      <a:pt x="4" y="162"/>
                    </a:lnTo>
                    <a:lnTo>
                      <a:pt x="6" y="172"/>
                    </a:lnTo>
                    <a:lnTo>
                      <a:pt x="10" y="182"/>
                    </a:lnTo>
                    <a:lnTo>
                      <a:pt x="16" y="192"/>
                    </a:lnTo>
                    <a:lnTo>
                      <a:pt x="16" y="192"/>
                    </a:lnTo>
                    <a:lnTo>
                      <a:pt x="24" y="200"/>
                    </a:lnTo>
                    <a:lnTo>
                      <a:pt x="30" y="210"/>
                    </a:lnTo>
                    <a:lnTo>
                      <a:pt x="30" y="210"/>
                    </a:lnTo>
                    <a:lnTo>
                      <a:pt x="38" y="222"/>
                    </a:lnTo>
                    <a:lnTo>
                      <a:pt x="38" y="222"/>
                    </a:lnTo>
                    <a:lnTo>
                      <a:pt x="34" y="218"/>
                    </a:lnTo>
                    <a:lnTo>
                      <a:pt x="30" y="210"/>
                    </a:lnTo>
                    <a:lnTo>
                      <a:pt x="30" y="210"/>
                    </a:lnTo>
                    <a:lnTo>
                      <a:pt x="16" y="192"/>
                    </a:lnTo>
                    <a:lnTo>
                      <a:pt x="16" y="192"/>
                    </a:lnTo>
                    <a:lnTo>
                      <a:pt x="10" y="190"/>
                    </a:lnTo>
                    <a:lnTo>
                      <a:pt x="8" y="188"/>
                    </a:lnTo>
                    <a:lnTo>
                      <a:pt x="4" y="190"/>
                    </a:lnTo>
                    <a:lnTo>
                      <a:pt x="4" y="190"/>
                    </a:lnTo>
                    <a:lnTo>
                      <a:pt x="0" y="194"/>
                    </a:lnTo>
                    <a:lnTo>
                      <a:pt x="0" y="200"/>
                    </a:lnTo>
                    <a:lnTo>
                      <a:pt x="0" y="208"/>
                    </a:lnTo>
                    <a:lnTo>
                      <a:pt x="4" y="218"/>
                    </a:lnTo>
                    <a:lnTo>
                      <a:pt x="12" y="234"/>
                    </a:lnTo>
                    <a:lnTo>
                      <a:pt x="18" y="246"/>
                    </a:lnTo>
                    <a:lnTo>
                      <a:pt x="62" y="308"/>
                    </a:lnTo>
                    <a:lnTo>
                      <a:pt x="62" y="308"/>
                    </a:lnTo>
                    <a:lnTo>
                      <a:pt x="68" y="316"/>
                    </a:lnTo>
                    <a:lnTo>
                      <a:pt x="76" y="320"/>
                    </a:lnTo>
                    <a:lnTo>
                      <a:pt x="82" y="322"/>
                    </a:lnTo>
                    <a:lnTo>
                      <a:pt x="88" y="324"/>
                    </a:lnTo>
                    <a:lnTo>
                      <a:pt x="176" y="254"/>
                    </a:lnTo>
                    <a:lnTo>
                      <a:pt x="176" y="254"/>
                    </a:lnTo>
                    <a:lnTo>
                      <a:pt x="174" y="224"/>
                    </a:lnTo>
                    <a:lnTo>
                      <a:pt x="170" y="208"/>
                    </a:lnTo>
                    <a:lnTo>
                      <a:pt x="160" y="190"/>
                    </a:lnTo>
                    <a:lnTo>
                      <a:pt x="160" y="190"/>
                    </a:lnTo>
                    <a:lnTo>
                      <a:pt x="148" y="174"/>
                    </a:lnTo>
                    <a:lnTo>
                      <a:pt x="138" y="162"/>
                    </a:lnTo>
                    <a:lnTo>
                      <a:pt x="130" y="154"/>
                    </a:lnTo>
                    <a:lnTo>
                      <a:pt x="124" y="152"/>
                    </a:lnTo>
                    <a:lnTo>
                      <a:pt x="118" y="154"/>
                    </a:lnTo>
                    <a:lnTo>
                      <a:pt x="116" y="158"/>
                    </a:lnTo>
                    <a:lnTo>
                      <a:pt x="114" y="166"/>
                    </a:lnTo>
                    <a:lnTo>
                      <a:pt x="116" y="176"/>
                    </a:lnTo>
                    <a:lnTo>
                      <a:pt x="116" y="176"/>
                    </a:lnTo>
                    <a:close/>
                    <a:moveTo>
                      <a:pt x="422" y="672"/>
                    </a:moveTo>
                    <a:lnTo>
                      <a:pt x="414" y="672"/>
                    </a:lnTo>
                    <a:lnTo>
                      <a:pt x="414" y="672"/>
                    </a:lnTo>
                    <a:lnTo>
                      <a:pt x="408" y="672"/>
                    </a:lnTo>
                    <a:lnTo>
                      <a:pt x="402" y="676"/>
                    </a:lnTo>
                    <a:lnTo>
                      <a:pt x="398" y="680"/>
                    </a:lnTo>
                    <a:lnTo>
                      <a:pt x="396" y="688"/>
                    </a:lnTo>
                    <a:lnTo>
                      <a:pt x="396" y="688"/>
                    </a:lnTo>
                    <a:lnTo>
                      <a:pt x="396" y="692"/>
                    </a:lnTo>
                    <a:lnTo>
                      <a:pt x="398" y="696"/>
                    </a:lnTo>
                    <a:lnTo>
                      <a:pt x="404" y="702"/>
                    </a:lnTo>
                    <a:lnTo>
                      <a:pt x="404" y="702"/>
                    </a:lnTo>
                    <a:lnTo>
                      <a:pt x="398" y="708"/>
                    </a:lnTo>
                    <a:lnTo>
                      <a:pt x="394" y="712"/>
                    </a:lnTo>
                    <a:lnTo>
                      <a:pt x="394" y="718"/>
                    </a:lnTo>
                    <a:lnTo>
                      <a:pt x="394" y="718"/>
                    </a:lnTo>
                    <a:lnTo>
                      <a:pt x="394" y="722"/>
                    </a:lnTo>
                    <a:lnTo>
                      <a:pt x="396" y="726"/>
                    </a:lnTo>
                    <a:lnTo>
                      <a:pt x="402" y="732"/>
                    </a:lnTo>
                    <a:lnTo>
                      <a:pt x="402" y="732"/>
                    </a:lnTo>
                    <a:lnTo>
                      <a:pt x="394" y="738"/>
                    </a:lnTo>
                    <a:lnTo>
                      <a:pt x="392" y="742"/>
                    </a:lnTo>
                    <a:lnTo>
                      <a:pt x="392" y="746"/>
                    </a:lnTo>
                    <a:lnTo>
                      <a:pt x="392" y="746"/>
                    </a:lnTo>
                    <a:lnTo>
                      <a:pt x="392" y="752"/>
                    </a:lnTo>
                    <a:lnTo>
                      <a:pt x="394" y="756"/>
                    </a:lnTo>
                    <a:lnTo>
                      <a:pt x="400" y="762"/>
                    </a:lnTo>
                    <a:lnTo>
                      <a:pt x="400" y="762"/>
                    </a:lnTo>
                    <a:lnTo>
                      <a:pt x="392" y="768"/>
                    </a:lnTo>
                    <a:lnTo>
                      <a:pt x="390" y="772"/>
                    </a:lnTo>
                    <a:lnTo>
                      <a:pt x="390" y="776"/>
                    </a:lnTo>
                    <a:lnTo>
                      <a:pt x="390" y="776"/>
                    </a:lnTo>
                    <a:lnTo>
                      <a:pt x="390" y="784"/>
                    </a:lnTo>
                    <a:lnTo>
                      <a:pt x="394" y="790"/>
                    </a:lnTo>
                    <a:lnTo>
                      <a:pt x="398" y="794"/>
                    </a:lnTo>
                    <a:lnTo>
                      <a:pt x="404" y="796"/>
                    </a:lnTo>
                    <a:lnTo>
                      <a:pt x="480" y="800"/>
                    </a:lnTo>
                    <a:lnTo>
                      <a:pt x="480" y="800"/>
                    </a:lnTo>
                    <a:lnTo>
                      <a:pt x="490" y="800"/>
                    </a:lnTo>
                    <a:lnTo>
                      <a:pt x="498" y="798"/>
                    </a:lnTo>
                    <a:lnTo>
                      <a:pt x="504" y="794"/>
                    </a:lnTo>
                    <a:lnTo>
                      <a:pt x="510" y="790"/>
                    </a:lnTo>
                    <a:lnTo>
                      <a:pt x="518" y="678"/>
                    </a:lnTo>
                    <a:lnTo>
                      <a:pt x="518" y="678"/>
                    </a:lnTo>
                    <a:lnTo>
                      <a:pt x="494" y="658"/>
                    </a:lnTo>
                    <a:lnTo>
                      <a:pt x="488" y="654"/>
                    </a:lnTo>
                    <a:lnTo>
                      <a:pt x="480" y="650"/>
                    </a:lnTo>
                    <a:lnTo>
                      <a:pt x="472" y="648"/>
                    </a:lnTo>
                    <a:lnTo>
                      <a:pt x="462" y="648"/>
                    </a:lnTo>
                    <a:lnTo>
                      <a:pt x="462" y="648"/>
                    </a:lnTo>
                    <a:lnTo>
                      <a:pt x="450" y="648"/>
                    </a:lnTo>
                    <a:lnTo>
                      <a:pt x="442" y="650"/>
                    </a:lnTo>
                    <a:lnTo>
                      <a:pt x="434" y="654"/>
                    </a:lnTo>
                    <a:lnTo>
                      <a:pt x="430" y="658"/>
                    </a:lnTo>
                    <a:lnTo>
                      <a:pt x="426" y="662"/>
                    </a:lnTo>
                    <a:lnTo>
                      <a:pt x="424" y="666"/>
                    </a:lnTo>
                    <a:lnTo>
                      <a:pt x="422" y="672"/>
                    </a:lnTo>
                    <a:lnTo>
                      <a:pt x="422" y="672"/>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11">
                <a:extLst>
                  <a:ext uri="{FF2B5EF4-FFF2-40B4-BE49-F238E27FC236}">
                    <a16:creationId xmlns:a16="http://schemas.microsoft.com/office/drawing/2014/main" id="{EA6CD75D-A9C4-4970-9BD2-875A978C6455}"/>
                  </a:ext>
                </a:extLst>
              </p:cNvPr>
              <p:cNvSpPr>
                <a:spLocks/>
              </p:cNvSpPr>
              <p:nvPr/>
            </p:nvSpPr>
            <p:spPr bwMode="auto">
              <a:xfrm>
                <a:off x="4298" y="2887"/>
                <a:ext cx="426" cy="232"/>
              </a:xfrm>
              <a:custGeom>
                <a:avLst/>
                <a:gdLst>
                  <a:gd name="T0" fmla="*/ 426 w 426"/>
                  <a:gd name="T1" fmla="*/ 0 h 232"/>
                  <a:gd name="T2" fmla="*/ 302 w 426"/>
                  <a:gd name="T3" fmla="*/ 0 h 232"/>
                  <a:gd name="T4" fmla="*/ 124 w 426"/>
                  <a:gd name="T5" fmla="*/ 0 h 232"/>
                  <a:gd name="T6" fmla="*/ 0 w 426"/>
                  <a:gd name="T7" fmla="*/ 0 h 232"/>
                  <a:gd name="T8" fmla="*/ 214 w 426"/>
                  <a:gd name="T9" fmla="*/ 232 h 232"/>
                  <a:gd name="T10" fmla="*/ 426 w 426"/>
                  <a:gd name="T11" fmla="*/ 0 h 232"/>
                </a:gdLst>
                <a:ahLst/>
                <a:cxnLst>
                  <a:cxn ang="0">
                    <a:pos x="T0" y="T1"/>
                  </a:cxn>
                  <a:cxn ang="0">
                    <a:pos x="T2" y="T3"/>
                  </a:cxn>
                  <a:cxn ang="0">
                    <a:pos x="T4" y="T5"/>
                  </a:cxn>
                  <a:cxn ang="0">
                    <a:pos x="T6" y="T7"/>
                  </a:cxn>
                  <a:cxn ang="0">
                    <a:pos x="T8" y="T9"/>
                  </a:cxn>
                  <a:cxn ang="0">
                    <a:pos x="T10" y="T11"/>
                  </a:cxn>
                </a:cxnLst>
                <a:rect l="0" t="0" r="r" b="b"/>
                <a:pathLst>
                  <a:path w="426" h="232">
                    <a:moveTo>
                      <a:pt x="426" y="0"/>
                    </a:moveTo>
                    <a:lnTo>
                      <a:pt x="302" y="0"/>
                    </a:lnTo>
                    <a:lnTo>
                      <a:pt x="124" y="0"/>
                    </a:lnTo>
                    <a:lnTo>
                      <a:pt x="0" y="0"/>
                    </a:lnTo>
                    <a:lnTo>
                      <a:pt x="214" y="232"/>
                    </a:lnTo>
                    <a:lnTo>
                      <a:pt x="4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12">
                <a:extLst>
                  <a:ext uri="{FF2B5EF4-FFF2-40B4-BE49-F238E27FC236}">
                    <a16:creationId xmlns:a16="http://schemas.microsoft.com/office/drawing/2014/main" id="{0C4DC0FE-1B22-4C16-A0BB-84C3847B1975}"/>
                  </a:ext>
                </a:extLst>
              </p:cNvPr>
              <p:cNvSpPr>
                <a:spLocks/>
              </p:cNvSpPr>
              <p:nvPr/>
            </p:nvSpPr>
            <p:spPr bwMode="auto">
              <a:xfrm>
                <a:off x="4298" y="2887"/>
                <a:ext cx="214" cy="232"/>
              </a:xfrm>
              <a:custGeom>
                <a:avLst/>
                <a:gdLst>
                  <a:gd name="T0" fmla="*/ 214 w 214"/>
                  <a:gd name="T1" fmla="*/ 232 h 232"/>
                  <a:gd name="T2" fmla="*/ 0 w 214"/>
                  <a:gd name="T3" fmla="*/ 0 h 232"/>
                  <a:gd name="T4" fmla="*/ 24 w 214"/>
                  <a:gd name="T5" fmla="*/ 108 h 232"/>
                  <a:gd name="T6" fmla="*/ 74 w 214"/>
                  <a:gd name="T7" fmla="*/ 116 h 232"/>
                  <a:gd name="T8" fmla="*/ 70 w 214"/>
                  <a:gd name="T9" fmla="*/ 156 h 232"/>
                  <a:gd name="T10" fmla="*/ 214 w 214"/>
                  <a:gd name="T11" fmla="*/ 232 h 232"/>
                </a:gdLst>
                <a:ahLst/>
                <a:cxnLst>
                  <a:cxn ang="0">
                    <a:pos x="T0" y="T1"/>
                  </a:cxn>
                  <a:cxn ang="0">
                    <a:pos x="T2" y="T3"/>
                  </a:cxn>
                  <a:cxn ang="0">
                    <a:pos x="T4" y="T5"/>
                  </a:cxn>
                  <a:cxn ang="0">
                    <a:pos x="T6" y="T7"/>
                  </a:cxn>
                  <a:cxn ang="0">
                    <a:pos x="T8" y="T9"/>
                  </a:cxn>
                  <a:cxn ang="0">
                    <a:pos x="T10" y="T11"/>
                  </a:cxn>
                </a:cxnLst>
                <a:rect l="0" t="0" r="r" b="b"/>
                <a:pathLst>
                  <a:path w="214" h="232">
                    <a:moveTo>
                      <a:pt x="214" y="232"/>
                    </a:moveTo>
                    <a:lnTo>
                      <a:pt x="0" y="0"/>
                    </a:lnTo>
                    <a:lnTo>
                      <a:pt x="24" y="108"/>
                    </a:lnTo>
                    <a:lnTo>
                      <a:pt x="74" y="116"/>
                    </a:lnTo>
                    <a:lnTo>
                      <a:pt x="70" y="156"/>
                    </a:lnTo>
                    <a:lnTo>
                      <a:pt x="214" y="232"/>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3">
                <a:extLst>
                  <a:ext uri="{FF2B5EF4-FFF2-40B4-BE49-F238E27FC236}">
                    <a16:creationId xmlns:a16="http://schemas.microsoft.com/office/drawing/2014/main" id="{DF273D6F-D3BD-4FA6-824C-A1A746472BEA}"/>
                  </a:ext>
                </a:extLst>
              </p:cNvPr>
              <p:cNvSpPr>
                <a:spLocks/>
              </p:cNvSpPr>
              <p:nvPr/>
            </p:nvSpPr>
            <p:spPr bwMode="auto">
              <a:xfrm>
                <a:off x="4512" y="2887"/>
                <a:ext cx="212" cy="232"/>
              </a:xfrm>
              <a:custGeom>
                <a:avLst/>
                <a:gdLst>
                  <a:gd name="T0" fmla="*/ 138 w 212"/>
                  <a:gd name="T1" fmla="*/ 116 h 232"/>
                  <a:gd name="T2" fmla="*/ 190 w 212"/>
                  <a:gd name="T3" fmla="*/ 108 h 232"/>
                  <a:gd name="T4" fmla="*/ 212 w 212"/>
                  <a:gd name="T5" fmla="*/ 0 h 232"/>
                  <a:gd name="T6" fmla="*/ 0 w 212"/>
                  <a:gd name="T7" fmla="*/ 232 h 232"/>
                  <a:gd name="T8" fmla="*/ 142 w 212"/>
                  <a:gd name="T9" fmla="*/ 156 h 232"/>
                  <a:gd name="T10" fmla="*/ 138 w 212"/>
                  <a:gd name="T11" fmla="*/ 116 h 232"/>
                </a:gdLst>
                <a:ahLst/>
                <a:cxnLst>
                  <a:cxn ang="0">
                    <a:pos x="T0" y="T1"/>
                  </a:cxn>
                  <a:cxn ang="0">
                    <a:pos x="T2" y="T3"/>
                  </a:cxn>
                  <a:cxn ang="0">
                    <a:pos x="T4" y="T5"/>
                  </a:cxn>
                  <a:cxn ang="0">
                    <a:pos x="T6" y="T7"/>
                  </a:cxn>
                  <a:cxn ang="0">
                    <a:pos x="T8" y="T9"/>
                  </a:cxn>
                  <a:cxn ang="0">
                    <a:pos x="T10" y="T11"/>
                  </a:cxn>
                </a:cxnLst>
                <a:rect l="0" t="0" r="r" b="b"/>
                <a:pathLst>
                  <a:path w="212" h="232">
                    <a:moveTo>
                      <a:pt x="138" y="116"/>
                    </a:moveTo>
                    <a:lnTo>
                      <a:pt x="190" y="108"/>
                    </a:lnTo>
                    <a:lnTo>
                      <a:pt x="212" y="0"/>
                    </a:lnTo>
                    <a:lnTo>
                      <a:pt x="0" y="232"/>
                    </a:lnTo>
                    <a:lnTo>
                      <a:pt x="142" y="156"/>
                    </a:lnTo>
                    <a:lnTo>
                      <a:pt x="138" y="116"/>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14">
                <a:extLst>
                  <a:ext uri="{FF2B5EF4-FFF2-40B4-BE49-F238E27FC236}">
                    <a16:creationId xmlns:a16="http://schemas.microsoft.com/office/drawing/2014/main" id="{D9309B79-5D6D-4E72-9146-8FE69A373D7B}"/>
                  </a:ext>
                </a:extLst>
              </p:cNvPr>
              <p:cNvSpPr>
                <a:spLocks/>
              </p:cNvSpPr>
              <p:nvPr/>
            </p:nvSpPr>
            <p:spPr bwMode="auto">
              <a:xfrm>
                <a:off x="4514" y="2593"/>
                <a:ext cx="28" cy="44"/>
              </a:xfrm>
              <a:custGeom>
                <a:avLst/>
                <a:gdLst>
                  <a:gd name="T0" fmla="*/ 26 w 28"/>
                  <a:gd name="T1" fmla="*/ 22 h 44"/>
                  <a:gd name="T2" fmla="*/ 28 w 28"/>
                  <a:gd name="T3" fmla="*/ 22 h 44"/>
                  <a:gd name="T4" fmla="*/ 28 w 28"/>
                  <a:gd name="T5" fmla="*/ 22 h 44"/>
                  <a:gd name="T6" fmla="*/ 28 w 28"/>
                  <a:gd name="T7" fmla="*/ 14 h 44"/>
                  <a:gd name="T8" fmla="*/ 24 w 28"/>
                  <a:gd name="T9" fmla="*/ 8 h 44"/>
                  <a:gd name="T10" fmla="*/ 24 w 28"/>
                  <a:gd name="T11" fmla="*/ 8 h 44"/>
                  <a:gd name="T12" fmla="*/ 20 w 28"/>
                  <a:gd name="T13" fmla="*/ 2 h 44"/>
                  <a:gd name="T14" fmla="*/ 20 w 28"/>
                  <a:gd name="T15" fmla="*/ 2 h 44"/>
                  <a:gd name="T16" fmla="*/ 14 w 28"/>
                  <a:gd name="T17" fmla="*/ 0 h 44"/>
                  <a:gd name="T18" fmla="*/ 14 w 28"/>
                  <a:gd name="T19" fmla="*/ 0 h 44"/>
                  <a:gd name="T20" fmla="*/ 8 w 28"/>
                  <a:gd name="T21" fmla="*/ 2 h 44"/>
                  <a:gd name="T22" fmla="*/ 8 w 28"/>
                  <a:gd name="T23" fmla="*/ 2 h 44"/>
                  <a:gd name="T24" fmla="*/ 6 w 28"/>
                  <a:gd name="T25" fmla="*/ 6 h 44"/>
                  <a:gd name="T26" fmla="*/ 2 w 28"/>
                  <a:gd name="T27" fmla="*/ 10 h 44"/>
                  <a:gd name="T28" fmla="*/ 2 w 28"/>
                  <a:gd name="T29" fmla="*/ 10 h 44"/>
                  <a:gd name="T30" fmla="*/ 0 w 28"/>
                  <a:gd name="T31" fmla="*/ 22 h 44"/>
                  <a:gd name="T32" fmla="*/ 0 w 28"/>
                  <a:gd name="T33" fmla="*/ 22 h 44"/>
                  <a:gd name="T34" fmla="*/ 2 w 28"/>
                  <a:gd name="T35" fmla="*/ 30 h 44"/>
                  <a:gd name="T36" fmla="*/ 4 w 28"/>
                  <a:gd name="T37" fmla="*/ 36 h 44"/>
                  <a:gd name="T38" fmla="*/ 4 w 28"/>
                  <a:gd name="T39" fmla="*/ 36 h 44"/>
                  <a:gd name="T40" fmla="*/ 8 w 28"/>
                  <a:gd name="T41" fmla="*/ 42 h 44"/>
                  <a:gd name="T42" fmla="*/ 8 w 28"/>
                  <a:gd name="T43" fmla="*/ 42 h 44"/>
                  <a:gd name="T44" fmla="*/ 14 w 28"/>
                  <a:gd name="T45" fmla="*/ 44 h 44"/>
                  <a:gd name="T46" fmla="*/ 14 w 28"/>
                  <a:gd name="T47" fmla="*/ 44 h 44"/>
                  <a:gd name="T48" fmla="*/ 20 w 28"/>
                  <a:gd name="T49" fmla="*/ 42 h 44"/>
                  <a:gd name="T50" fmla="*/ 20 w 28"/>
                  <a:gd name="T51" fmla="*/ 42 h 44"/>
                  <a:gd name="T52" fmla="*/ 24 w 28"/>
                  <a:gd name="T53" fmla="*/ 38 h 44"/>
                  <a:gd name="T54" fmla="*/ 26 w 28"/>
                  <a:gd name="T55" fmla="*/ 34 h 44"/>
                  <a:gd name="T56" fmla="*/ 26 w 28"/>
                  <a:gd name="T57" fmla="*/ 34 h 44"/>
                  <a:gd name="T58" fmla="*/ 28 w 28"/>
                  <a:gd name="T59" fmla="*/ 22 h 44"/>
                  <a:gd name="T60" fmla="*/ 26 w 28"/>
                  <a:gd name="T61" fmla="*/ 22 h 44"/>
                  <a:gd name="T62" fmla="*/ 22 w 28"/>
                  <a:gd name="T63" fmla="*/ 22 h 44"/>
                  <a:gd name="T64" fmla="*/ 22 w 28"/>
                  <a:gd name="T65" fmla="*/ 22 h 44"/>
                  <a:gd name="T66" fmla="*/ 22 w 28"/>
                  <a:gd name="T67" fmla="*/ 28 h 44"/>
                  <a:gd name="T68" fmla="*/ 20 w 28"/>
                  <a:gd name="T69" fmla="*/ 34 h 44"/>
                  <a:gd name="T70" fmla="*/ 20 w 28"/>
                  <a:gd name="T71" fmla="*/ 34 h 44"/>
                  <a:gd name="T72" fmla="*/ 18 w 28"/>
                  <a:gd name="T73" fmla="*/ 38 h 44"/>
                  <a:gd name="T74" fmla="*/ 18 w 28"/>
                  <a:gd name="T75" fmla="*/ 38 h 44"/>
                  <a:gd name="T76" fmla="*/ 14 w 28"/>
                  <a:gd name="T77" fmla="*/ 38 h 44"/>
                  <a:gd name="T78" fmla="*/ 14 w 28"/>
                  <a:gd name="T79" fmla="*/ 38 h 44"/>
                  <a:gd name="T80" fmla="*/ 12 w 28"/>
                  <a:gd name="T81" fmla="*/ 38 h 44"/>
                  <a:gd name="T82" fmla="*/ 12 w 28"/>
                  <a:gd name="T83" fmla="*/ 38 h 44"/>
                  <a:gd name="T84" fmla="*/ 8 w 28"/>
                  <a:gd name="T85" fmla="*/ 32 h 44"/>
                  <a:gd name="T86" fmla="*/ 8 w 28"/>
                  <a:gd name="T87" fmla="*/ 32 h 44"/>
                  <a:gd name="T88" fmla="*/ 6 w 28"/>
                  <a:gd name="T89" fmla="*/ 22 h 44"/>
                  <a:gd name="T90" fmla="*/ 6 w 28"/>
                  <a:gd name="T91" fmla="*/ 22 h 44"/>
                  <a:gd name="T92" fmla="*/ 6 w 28"/>
                  <a:gd name="T93" fmla="*/ 16 h 44"/>
                  <a:gd name="T94" fmla="*/ 8 w 28"/>
                  <a:gd name="T95" fmla="*/ 10 h 44"/>
                  <a:gd name="T96" fmla="*/ 8 w 28"/>
                  <a:gd name="T97" fmla="*/ 10 h 44"/>
                  <a:gd name="T98" fmla="*/ 12 w 28"/>
                  <a:gd name="T99" fmla="*/ 8 h 44"/>
                  <a:gd name="T100" fmla="*/ 12 w 28"/>
                  <a:gd name="T101" fmla="*/ 8 h 44"/>
                  <a:gd name="T102" fmla="*/ 14 w 28"/>
                  <a:gd name="T103" fmla="*/ 6 h 44"/>
                  <a:gd name="T104" fmla="*/ 14 w 28"/>
                  <a:gd name="T105" fmla="*/ 6 h 44"/>
                  <a:gd name="T106" fmla="*/ 18 w 28"/>
                  <a:gd name="T107" fmla="*/ 8 h 44"/>
                  <a:gd name="T108" fmla="*/ 18 w 28"/>
                  <a:gd name="T109" fmla="*/ 8 h 44"/>
                  <a:gd name="T110" fmla="*/ 22 w 28"/>
                  <a:gd name="T111" fmla="*/ 12 h 44"/>
                  <a:gd name="T112" fmla="*/ 22 w 28"/>
                  <a:gd name="T113" fmla="*/ 12 h 44"/>
                  <a:gd name="T114" fmla="*/ 22 w 28"/>
                  <a:gd name="T115" fmla="*/ 22 h 44"/>
                  <a:gd name="T116" fmla="*/ 26 w 28"/>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 h="44">
                    <a:moveTo>
                      <a:pt x="26" y="22"/>
                    </a:moveTo>
                    <a:lnTo>
                      <a:pt x="28" y="22"/>
                    </a:lnTo>
                    <a:lnTo>
                      <a:pt x="28" y="22"/>
                    </a:lnTo>
                    <a:lnTo>
                      <a:pt x="28" y="14"/>
                    </a:lnTo>
                    <a:lnTo>
                      <a:pt x="24" y="8"/>
                    </a:lnTo>
                    <a:lnTo>
                      <a:pt x="24" y="8"/>
                    </a:lnTo>
                    <a:lnTo>
                      <a:pt x="20" y="2"/>
                    </a:lnTo>
                    <a:lnTo>
                      <a:pt x="20" y="2"/>
                    </a:lnTo>
                    <a:lnTo>
                      <a:pt x="14" y="0"/>
                    </a:lnTo>
                    <a:lnTo>
                      <a:pt x="14" y="0"/>
                    </a:lnTo>
                    <a:lnTo>
                      <a:pt x="8" y="2"/>
                    </a:lnTo>
                    <a:lnTo>
                      <a:pt x="8" y="2"/>
                    </a:lnTo>
                    <a:lnTo>
                      <a:pt x="6" y="6"/>
                    </a:lnTo>
                    <a:lnTo>
                      <a:pt x="2" y="10"/>
                    </a:lnTo>
                    <a:lnTo>
                      <a:pt x="2" y="10"/>
                    </a:lnTo>
                    <a:lnTo>
                      <a:pt x="0" y="22"/>
                    </a:lnTo>
                    <a:lnTo>
                      <a:pt x="0" y="22"/>
                    </a:lnTo>
                    <a:lnTo>
                      <a:pt x="2" y="30"/>
                    </a:lnTo>
                    <a:lnTo>
                      <a:pt x="4" y="36"/>
                    </a:lnTo>
                    <a:lnTo>
                      <a:pt x="4" y="36"/>
                    </a:lnTo>
                    <a:lnTo>
                      <a:pt x="8" y="42"/>
                    </a:lnTo>
                    <a:lnTo>
                      <a:pt x="8" y="42"/>
                    </a:lnTo>
                    <a:lnTo>
                      <a:pt x="14" y="44"/>
                    </a:lnTo>
                    <a:lnTo>
                      <a:pt x="14" y="44"/>
                    </a:lnTo>
                    <a:lnTo>
                      <a:pt x="20" y="42"/>
                    </a:lnTo>
                    <a:lnTo>
                      <a:pt x="20" y="42"/>
                    </a:lnTo>
                    <a:lnTo>
                      <a:pt x="24" y="38"/>
                    </a:lnTo>
                    <a:lnTo>
                      <a:pt x="26" y="34"/>
                    </a:lnTo>
                    <a:lnTo>
                      <a:pt x="26" y="34"/>
                    </a:lnTo>
                    <a:lnTo>
                      <a:pt x="28" y="22"/>
                    </a:lnTo>
                    <a:lnTo>
                      <a:pt x="26" y="22"/>
                    </a:lnTo>
                    <a:lnTo>
                      <a:pt x="22" y="22"/>
                    </a:lnTo>
                    <a:lnTo>
                      <a:pt x="22" y="22"/>
                    </a:lnTo>
                    <a:lnTo>
                      <a:pt x="22" y="28"/>
                    </a:lnTo>
                    <a:lnTo>
                      <a:pt x="20" y="34"/>
                    </a:lnTo>
                    <a:lnTo>
                      <a:pt x="20" y="34"/>
                    </a:lnTo>
                    <a:lnTo>
                      <a:pt x="18" y="38"/>
                    </a:lnTo>
                    <a:lnTo>
                      <a:pt x="18" y="38"/>
                    </a:lnTo>
                    <a:lnTo>
                      <a:pt x="14" y="38"/>
                    </a:lnTo>
                    <a:lnTo>
                      <a:pt x="14" y="38"/>
                    </a:lnTo>
                    <a:lnTo>
                      <a:pt x="12" y="38"/>
                    </a:lnTo>
                    <a:lnTo>
                      <a:pt x="12" y="38"/>
                    </a:lnTo>
                    <a:lnTo>
                      <a:pt x="8" y="32"/>
                    </a:lnTo>
                    <a:lnTo>
                      <a:pt x="8" y="32"/>
                    </a:lnTo>
                    <a:lnTo>
                      <a:pt x="6" y="22"/>
                    </a:lnTo>
                    <a:lnTo>
                      <a:pt x="6" y="22"/>
                    </a:lnTo>
                    <a:lnTo>
                      <a:pt x="6" y="16"/>
                    </a:lnTo>
                    <a:lnTo>
                      <a:pt x="8" y="10"/>
                    </a:lnTo>
                    <a:lnTo>
                      <a:pt x="8" y="10"/>
                    </a:lnTo>
                    <a:lnTo>
                      <a:pt x="12" y="8"/>
                    </a:lnTo>
                    <a:lnTo>
                      <a:pt x="12" y="8"/>
                    </a:lnTo>
                    <a:lnTo>
                      <a:pt x="14" y="6"/>
                    </a:lnTo>
                    <a:lnTo>
                      <a:pt x="14" y="6"/>
                    </a:lnTo>
                    <a:lnTo>
                      <a:pt x="18" y="8"/>
                    </a:lnTo>
                    <a:lnTo>
                      <a:pt x="18" y="8"/>
                    </a:lnTo>
                    <a:lnTo>
                      <a:pt x="22" y="12"/>
                    </a:lnTo>
                    <a:lnTo>
                      <a:pt x="22" y="12"/>
                    </a:lnTo>
                    <a:lnTo>
                      <a:pt x="22" y="22"/>
                    </a:lnTo>
                    <a:lnTo>
                      <a:pt x="26"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15">
                <a:extLst>
                  <a:ext uri="{FF2B5EF4-FFF2-40B4-BE49-F238E27FC236}">
                    <a16:creationId xmlns:a16="http://schemas.microsoft.com/office/drawing/2014/main" id="{FA483572-2EE8-43E7-8C62-64C8B2560BA6}"/>
                  </a:ext>
                </a:extLst>
              </p:cNvPr>
              <p:cNvSpPr>
                <a:spLocks/>
              </p:cNvSpPr>
              <p:nvPr/>
            </p:nvSpPr>
            <p:spPr bwMode="auto">
              <a:xfrm>
                <a:off x="4424" y="2593"/>
                <a:ext cx="26" cy="44"/>
              </a:xfrm>
              <a:custGeom>
                <a:avLst/>
                <a:gdLst>
                  <a:gd name="T0" fmla="*/ 24 w 26"/>
                  <a:gd name="T1" fmla="*/ 22 h 44"/>
                  <a:gd name="T2" fmla="*/ 26 w 26"/>
                  <a:gd name="T3" fmla="*/ 22 h 44"/>
                  <a:gd name="T4" fmla="*/ 26 w 26"/>
                  <a:gd name="T5" fmla="*/ 22 h 44"/>
                  <a:gd name="T6" fmla="*/ 26 w 26"/>
                  <a:gd name="T7" fmla="*/ 14 h 44"/>
                  <a:gd name="T8" fmla="*/ 24 w 26"/>
                  <a:gd name="T9" fmla="*/ 8 h 44"/>
                  <a:gd name="T10" fmla="*/ 24 w 26"/>
                  <a:gd name="T11" fmla="*/ 8 h 44"/>
                  <a:gd name="T12" fmla="*/ 20 w 26"/>
                  <a:gd name="T13" fmla="*/ 2 h 44"/>
                  <a:gd name="T14" fmla="*/ 20 w 26"/>
                  <a:gd name="T15" fmla="*/ 2 h 44"/>
                  <a:gd name="T16" fmla="*/ 14 w 26"/>
                  <a:gd name="T17" fmla="*/ 0 h 44"/>
                  <a:gd name="T18" fmla="*/ 14 w 26"/>
                  <a:gd name="T19" fmla="*/ 0 h 44"/>
                  <a:gd name="T20" fmla="*/ 8 w 26"/>
                  <a:gd name="T21" fmla="*/ 2 h 44"/>
                  <a:gd name="T22" fmla="*/ 8 w 26"/>
                  <a:gd name="T23" fmla="*/ 2 h 44"/>
                  <a:gd name="T24" fmla="*/ 4 w 26"/>
                  <a:gd name="T25" fmla="*/ 6 h 44"/>
                  <a:gd name="T26" fmla="*/ 2 w 26"/>
                  <a:gd name="T27" fmla="*/ 10 h 44"/>
                  <a:gd name="T28" fmla="*/ 2 w 26"/>
                  <a:gd name="T29" fmla="*/ 10 h 44"/>
                  <a:gd name="T30" fmla="*/ 0 w 26"/>
                  <a:gd name="T31" fmla="*/ 22 h 44"/>
                  <a:gd name="T32" fmla="*/ 0 w 26"/>
                  <a:gd name="T33" fmla="*/ 22 h 44"/>
                  <a:gd name="T34" fmla="*/ 0 w 26"/>
                  <a:gd name="T35" fmla="*/ 30 h 44"/>
                  <a:gd name="T36" fmla="*/ 4 w 26"/>
                  <a:gd name="T37" fmla="*/ 36 h 44"/>
                  <a:gd name="T38" fmla="*/ 4 w 26"/>
                  <a:gd name="T39" fmla="*/ 36 h 44"/>
                  <a:gd name="T40" fmla="*/ 8 w 26"/>
                  <a:gd name="T41" fmla="*/ 42 h 44"/>
                  <a:gd name="T42" fmla="*/ 8 w 26"/>
                  <a:gd name="T43" fmla="*/ 42 h 44"/>
                  <a:gd name="T44" fmla="*/ 14 w 26"/>
                  <a:gd name="T45" fmla="*/ 44 h 44"/>
                  <a:gd name="T46" fmla="*/ 14 w 26"/>
                  <a:gd name="T47" fmla="*/ 44 h 44"/>
                  <a:gd name="T48" fmla="*/ 20 w 26"/>
                  <a:gd name="T49" fmla="*/ 42 h 44"/>
                  <a:gd name="T50" fmla="*/ 20 w 26"/>
                  <a:gd name="T51" fmla="*/ 42 h 44"/>
                  <a:gd name="T52" fmla="*/ 22 w 26"/>
                  <a:gd name="T53" fmla="*/ 38 h 44"/>
                  <a:gd name="T54" fmla="*/ 24 w 26"/>
                  <a:gd name="T55" fmla="*/ 34 h 44"/>
                  <a:gd name="T56" fmla="*/ 24 w 26"/>
                  <a:gd name="T57" fmla="*/ 34 h 44"/>
                  <a:gd name="T58" fmla="*/ 26 w 26"/>
                  <a:gd name="T59" fmla="*/ 22 h 44"/>
                  <a:gd name="T60" fmla="*/ 24 w 26"/>
                  <a:gd name="T61" fmla="*/ 22 h 44"/>
                  <a:gd name="T62" fmla="*/ 22 w 26"/>
                  <a:gd name="T63" fmla="*/ 22 h 44"/>
                  <a:gd name="T64" fmla="*/ 22 w 26"/>
                  <a:gd name="T65" fmla="*/ 22 h 44"/>
                  <a:gd name="T66" fmla="*/ 20 w 26"/>
                  <a:gd name="T67" fmla="*/ 28 h 44"/>
                  <a:gd name="T68" fmla="*/ 18 w 26"/>
                  <a:gd name="T69" fmla="*/ 34 h 44"/>
                  <a:gd name="T70" fmla="*/ 18 w 26"/>
                  <a:gd name="T71" fmla="*/ 34 h 44"/>
                  <a:gd name="T72" fmla="*/ 16 w 26"/>
                  <a:gd name="T73" fmla="*/ 38 h 44"/>
                  <a:gd name="T74" fmla="*/ 16 w 26"/>
                  <a:gd name="T75" fmla="*/ 38 h 44"/>
                  <a:gd name="T76" fmla="*/ 14 w 26"/>
                  <a:gd name="T77" fmla="*/ 38 h 44"/>
                  <a:gd name="T78" fmla="*/ 14 w 26"/>
                  <a:gd name="T79" fmla="*/ 38 h 44"/>
                  <a:gd name="T80" fmla="*/ 10 w 26"/>
                  <a:gd name="T81" fmla="*/ 38 h 44"/>
                  <a:gd name="T82" fmla="*/ 10 w 26"/>
                  <a:gd name="T83" fmla="*/ 38 h 44"/>
                  <a:gd name="T84" fmla="*/ 6 w 26"/>
                  <a:gd name="T85" fmla="*/ 32 h 44"/>
                  <a:gd name="T86" fmla="*/ 6 w 26"/>
                  <a:gd name="T87" fmla="*/ 32 h 44"/>
                  <a:gd name="T88" fmla="*/ 4 w 26"/>
                  <a:gd name="T89" fmla="*/ 22 h 44"/>
                  <a:gd name="T90" fmla="*/ 4 w 26"/>
                  <a:gd name="T91" fmla="*/ 22 h 44"/>
                  <a:gd name="T92" fmla="*/ 6 w 26"/>
                  <a:gd name="T93" fmla="*/ 16 h 44"/>
                  <a:gd name="T94" fmla="*/ 8 w 26"/>
                  <a:gd name="T95" fmla="*/ 10 h 44"/>
                  <a:gd name="T96" fmla="*/ 8 w 26"/>
                  <a:gd name="T97" fmla="*/ 10 h 44"/>
                  <a:gd name="T98" fmla="*/ 10 w 26"/>
                  <a:gd name="T99" fmla="*/ 8 h 44"/>
                  <a:gd name="T100" fmla="*/ 10 w 26"/>
                  <a:gd name="T101" fmla="*/ 8 h 44"/>
                  <a:gd name="T102" fmla="*/ 14 w 26"/>
                  <a:gd name="T103" fmla="*/ 6 h 44"/>
                  <a:gd name="T104" fmla="*/ 14 w 26"/>
                  <a:gd name="T105" fmla="*/ 6 h 44"/>
                  <a:gd name="T106" fmla="*/ 16 w 26"/>
                  <a:gd name="T107" fmla="*/ 8 h 44"/>
                  <a:gd name="T108" fmla="*/ 16 w 26"/>
                  <a:gd name="T109" fmla="*/ 8 h 44"/>
                  <a:gd name="T110" fmla="*/ 20 w 26"/>
                  <a:gd name="T111" fmla="*/ 12 h 44"/>
                  <a:gd name="T112" fmla="*/ 20 w 26"/>
                  <a:gd name="T113" fmla="*/ 12 h 44"/>
                  <a:gd name="T114" fmla="*/ 22 w 26"/>
                  <a:gd name="T115" fmla="*/ 22 h 44"/>
                  <a:gd name="T116" fmla="*/ 24 w 26"/>
                  <a:gd name="T117"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 h="44">
                    <a:moveTo>
                      <a:pt x="24" y="22"/>
                    </a:moveTo>
                    <a:lnTo>
                      <a:pt x="26" y="22"/>
                    </a:lnTo>
                    <a:lnTo>
                      <a:pt x="26" y="22"/>
                    </a:lnTo>
                    <a:lnTo>
                      <a:pt x="26" y="14"/>
                    </a:lnTo>
                    <a:lnTo>
                      <a:pt x="24" y="8"/>
                    </a:lnTo>
                    <a:lnTo>
                      <a:pt x="24" y="8"/>
                    </a:lnTo>
                    <a:lnTo>
                      <a:pt x="20" y="2"/>
                    </a:lnTo>
                    <a:lnTo>
                      <a:pt x="20" y="2"/>
                    </a:lnTo>
                    <a:lnTo>
                      <a:pt x="14" y="0"/>
                    </a:lnTo>
                    <a:lnTo>
                      <a:pt x="14" y="0"/>
                    </a:lnTo>
                    <a:lnTo>
                      <a:pt x="8" y="2"/>
                    </a:lnTo>
                    <a:lnTo>
                      <a:pt x="8" y="2"/>
                    </a:lnTo>
                    <a:lnTo>
                      <a:pt x="4" y="6"/>
                    </a:lnTo>
                    <a:lnTo>
                      <a:pt x="2" y="10"/>
                    </a:lnTo>
                    <a:lnTo>
                      <a:pt x="2" y="10"/>
                    </a:lnTo>
                    <a:lnTo>
                      <a:pt x="0" y="22"/>
                    </a:lnTo>
                    <a:lnTo>
                      <a:pt x="0" y="22"/>
                    </a:lnTo>
                    <a:lnTo>
                      <a:pt x="0" y="30"/>
                    </a:lnTo>
                    <a:lnTo>
                      <a:pt x="4" y="36"/>
                    </a:lnTo>
                    <a:lnTo>
                      <a:pt x="4" y="36"/>
                    </a:lnTo>
                    <a:lnTo>
                      <a:pt x="8" y="42"/>
                    </a:lnTo>
                    <a:lnTo>
                      <a:pt x="8" y="42"/>
                    </a:lnTo>
                    <a:lnTo>
                      <a:pt x="14" y="44"/>
                    </a:lnTo>
                    <a:lnTo>
                      <a:pt x="14" y="44"/>
                    </a:lnTo>
                    <a:lnTo>
                      <a:pt x="20" y="42"/>
                    </a:lnTo>
                    <a:lnTo>
                      <a:pt x="20" y="42"/>
                    </a:lnTo>
                    <a:lnTo>
                      <a:pt x="22" y="38"/>
                    </a:lnTo>
                    <a:lnTo>
                      <a:pt x="24" y="34"/>
                    </a:lnTo>
                    <a:lnTo>
                      <a:pt x="24" y="34"/>
                    </a:lnTo>
                    <a:lnTo>
                      <a:pt x="26" y="22"/>
                    </a:lnTo>
                    <a:lnTo>
                      <a:pt x="24" y="22"/>
                    </a:lnTo>
                    <a:lnTo>
                      <a:pt x="22" y="22"/>
                    </a:lnTo>
                    <a:lnTo>
                      <a:pt x="22" y="22"/>
                    </a:lnTo>
                    <a:lnTo>
                      <a:pt x="20" y="28"/>
                    </a:lnTo>
                    <a:lnTo>
                      <a:pt x="18" y="34"/>
                    </a:lnTo>
                    <a:lnTo>
                      <a:pt x="18" y="34"/>
                    </a:lnTo>
                    <a:lnTo>
                      <a:pt x="16" y="38"/>
                    </a:lnTo>
                    <a:lnTo>
                      <a:pt x="16" y="38"/>
                    </a:lnTo>
                    <a:lnTo>
                      <a:pt x="14" y="38"/>
                    </a:lnTo>
                    <a:lnTo>
                      <a:pt x="14" y="38"/>
                    </a:lnTo>
                    <a:lnTo>
                      <a:pt x="10" y="38"/>
                    </a:lnTo>
                    <a:lnTo>
                      <a:pt x="10" y="38"/>
                    </a:lnTo>
                    <a:lnTo>
                      <a:pt x="6" y="32"/>
                    </a:lnTo>
                    <a:lnTo>
                      <a:pt x="6" y="32"/>
                    </a:lnTo>
                    <a:lnTo>
                      <a:pt x="4" y="22"/>
                    </a:lnTo>
                    <a:lnTo>
                      <a:pt x="4" y="22"/>
                    </a:lnTo>
                    <a:lnTo>
                      <a:pt x="6" y="16"/>
                    </a:lnTo>
                    <a:lnTo>
                      <a:pt x="8" y="10"/>
                    </a:lnTo>
                    <a:lnTo>
                      <a:pt x="8" y="10"/>
                    </a:lnTo>
                    <a:lnTo>
                      <a:pt x="10" y="8"/>
                    </a:lnTo>
                    <a:lnTo>
                      <a:pt x="10" y="8"/>
                    </a:lnTo>
                    <a:lnTo>
                      <a:pt x="14" y="6"/>
                    </a:lnTo>
                    <a:lnTo>
                      <a:pt x="14" y="6"/>
                    </a:lnTo>
                    <a:lnTo>
                      <a:pt x="16" y="8"/>
                    </a:lnTo>
                    <a:lnTo>
                      <a:pt x="16" y="8"/>
                    </a:lnTo>
                    <a:lnTo>
                      <a:pt x="20" y="12"/>
                    </a:lnTo>
                    <a:lnTo>
                      <a:pt x="20" y="12"/>
                    </a:lnTo>
                    <a:lnTo>
                      <a:pt x="22" y="22"/>
                    </a:lnTo>
                    <a:lnTo>
                      <a:pt x="24" y="22"/>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16">
                <a:extLst>
                  <a:ext uri="{FF2B5EF4-FFF2-40B4-BE49-F238E27FC236}">
                    <a16:creationId xmlns:a16="http://schemas.microsoft.com/office/drawing/2014/main" id="{2DB81442-A168-4E6C-B856-F61776FD6235}"/>
                  </a:ext>
                </a:extLst>
              </p:cNvPr>
              <p:cNvSpPr>
                <a:spLocks noEditPoints="1"/>
              </p:cNvSpPr>
              <p:nvPr/>
            </p:nvSpPr>
            <p:spPr bwMode="auto">
              <a:xfrm>
                <a:off x="4422" y="2887"/>
                <a:ext cx="178" cy="204"/>
              </a:xfrm>
              <a:custGeom>
                <a:avLst/>
                <a:gdLst>
                  <a:gd name="T0" fmla="*/ 90 w 178"/>
                  <a:gd name="T1" fmla="*/ 30 h 204"/>
                  <a:gd name="T2" fmla="*/ 0 w 178"/>
                  <a:gd name="T3" fmla="*/ 0 h 204"/>
                  <a:gd name="T4" fmla="*/ 178 w 178"/>
                  <a:gd name="T5" fmla="*/ 0 h 204"/>
                  <a:gd name="T6" fmla="*/ 90 w 178"/>
                  <a:gd name="T7" fmla="*/ 30 h 204"/>
                  <a:gd name="T8" fmla="*/ 128 w 178"/>
                  <a:gd name="T9" fmla="*/ 170 h 204"/>
                  <a:gd name="T10" fmla="*/ 94 w 178"/>
                  <a:gd name="T11" fmla="*/ 12 h 204"/>
                  <a:gd name="T12" fmla="*/ 86 w 178"/>
                  <a:gd name="T13" fmla="*/ 10 h 204"/>
                  <a:gd name="T14" fmla="*/ 56 w 178"/>
                  <a:gd name="T15" fmla="*/ 172 h 204"/>
                  <a:gd name="T16" fmla="*/ 90 w 178"/>
                  <a:gd name="T17" fmla="*/ 204 h 204"/>
                  <a:gd name="T18" fmla="*/ 128 w 178"/>
                  <a:gd name="T19" fmla="*/ 17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204">
                    <a:moveTo>
                      <a:pt x="90" y="30"/>
                    </a:moveTo>
                    <a:lnTo>
                      <a:pt x="0" y="0"/>
                    </a:lnTo>
                    <a:lnTo>
                      <a:pt x="178" y="0"/>
                    </a:lnTo>
                    <a:lnTo>
                      <a:pt x="90" y="30"/>
                    </a:lnTo>
                    <a:close/>
                    <a:moveTo>
                      <a:pt x="128" y="170"/>
                    </a:moveTo>
                    <a:lnTo>
                      <a:pt x="94" y="12"/>
                    </a:lnTo>
                    <a:lnTo>
                      <a:pt x="86" y="10"/>
                    </a:lnTo>
                    <a:lnTo>
                      <a:pt x="56" y="172"/>
                    </a:lnTo>
                    <a:lnTo>
                      <a:pt x="90" y="204"/>
                    </a:lnTo>
                    <a:lnTo>
                      <a:pt x="128" y="17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17">
                <a:extLst>
                  <a:ext uri="{FF2B5EF4-FFF2-40B4-BE49-F238E27FC236}">
                    <a16:creationId xmlns:a16="http://schemas.microsoft.com/office/drawing/2014/main" id="{F46D0836-D65B-4413-82F5-DAEC86540B3C}"/>
                  </a:ext>
                </a:extLst>
              </p:cNvPr>
              <p:cNvSpPr>
                <a:spLocks/>
              </p:cNvSpPr>
              <p:nvPr/>
            </p:nvSpPr>
            <p:spPr bwMode="auto">
              <a:xfrm>
                <a:off x="3964" y="2725"/>
                <a:ext cx="138" cy="128"/>
              </a:xfrm>
              <a:custGeom>
                <a:avLst/>
                <a:gdLst>
                  <a:gd name="T0" fmla="*/ 138 w 138"/>
                  <a:gd name="T1" fmla="*/ 44 h 128"/>
                  <a:gd name="T2" fmla="*/ 138 w 138"/>
                  <a:gd name="T3" fmla="*/ 44 h 128"/>
                  <a:gd name="T4" fmla="*/ 110 w 138"/>
                  <a:gd name="T5" fmla="*/ 12 h 128"/>
                  <a:gd name="T6" fmla="*/ 100 w 138"/>
                  <a:gd name="T7" fmla="*/ 0 h 128"/>
                  <a:gd name="T8" fmla="*/ 0 w 138"/>
                  <a:gd name="T9" fmla="*/ 80 h 128"/>
                  <a:gd name="T10" fmla="*/ 0 w 138"/>
                  <a:gd name="T11" fmla="*/ 80 h 128"/>
                  <a:gd name="T12" fmla="*/ 8 w 138"/>
                  <a:gd name="T13" fmla="*/ 94 h 128"/>
                  <a:gd name="T14" fmla="*/ 18 w 138"/>
                  <a:gd name="T15" fmla="*/ 110 h 128"/>
                  <a:gd name="T16" fmla="*/ 32 w 138"/>
                  <a:gd name="T17" fmla="*/ 128 h 128"/>
                  <a:gd name="T18" fmla="*/ 138 w 138"/>
                  <a:gd name="T19"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128">
                    <a:moveTo>
                      <a:pt x="138" y="44"/>
                    </a:moveTo>
                    <a:lnTo>
                      <a:pt x="138" y="44"/>
                    </a:lnTo>
                    <a:lnTo>
                      <a:pt x="110" y="12"/>
                    </a:lnTo>
                    <a:lnTo>
                      <a:pt x="100" y="0"/>
                    </a:lnTo>
                    <a:lnTo>
                      <a:pt x="0" y="80"/>
                    </a:lnTo>
                    <a:lnTo>
                      <a:pt x="0" y="80"/>
                    </a:lnTo>
                    <a:lnTo>
                      <a:pt x="8" y="94"/>
                    </a:lnTo>
                    <a:lnTo>
                      <a:pt x="18" y="110"/>
                    </a:lnTo>
                    <a:lnTo>
                      <a:pt x="32" y="128"/>
                    </a:lnTo>
                    <a:lnTo>
                      <a:pt x="138" y="4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18">
                <a:extLst>
                  <a:ext uri="{FF2B5EF4-FFF2-40B4-BE49-F238E27FC236}">
                    <a16:creationId xmlns:a16="http://schemas.microsoft.com/office/drawing/2014/main" id="{89C72347-8A62-4D41-A0A9-BE03A78FE335}"/>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19">
                <a:extLst>
                  <a:ext uri="{FF2B5EF4-FFF2-40B4-BE49-F238E27FC236}">
                    <a16:creationId xmlns:a16="http://schemas.microsoft.com/office/drawing/2014/main" id="{83336ACB-17C1-431B-A619-F8D9ED143BA6}"/>
                  </a:ext>
                </a:extLst>
              </p:cNvPr>
              <p:cNvSpPr>
                <a:spLocks/>
              </p:cNvSpPr>
              <p:nvPr/>
            </p:nvSpPr>
            <p:spPr bwMode="auto">
              <a:xfrm>
                <a:off x="4058" y="2749"/>
                <a:ext cx="16" cy="18"/>
              </a:xfrm>
              <a:custGeom>
                <a:avLst/>
                <a:gdLst>
                  <a:gd name="T0" fmla="*/ 16 w 16"/>
                  <a:gd name="T1" fmla="*/ 4 h 18"/>
                  <a:gd name="T2" fmla="*/ 16 w 16"/>
                  <a:gd name="T3" fmla="*/ 4 h 18"/>
                  <a:gd name="T4" fmla="*/ 16 w 16"/>
                  <a:gd name="T5" fmla="*/ 8 h 18"/>
                  <a:gd name="T6" fmla="*/ 16 w 16"/>
                  <a:gd name="T7" fmla="*/ 10 h 18"/>
                  <a:gd name="T8" fmla="*/ 16 w 16"/>
                  <a:gd name="T9" fmla="*/ 14 h 18"/>
                  <a:gd name="T10" fmla="*/ 14 w 16"/>
                  <a:gd name="T11" fmla="*/ 16 h 18"/>
                  <a:gd name="T12" fmla="*/ 14 w 16"/>
                  <a:gd name="T13" fmla="*/ 16 h 18"/>
                  <a:gd name="T14" fmla="*/ 10 w 16"/>
                  <a:gd name="T15" fmla="*/ 18 h 18"/>
                  <a:gd name="T16" fmla="*/ 8 w 16"/>
                  <a:gd name="T17" fmla="*/ 18 h 18"/>
                  <a:gd name="T18" fmla="*/ 4 w 16"/>
                  <a:gd name="T19" fmla="*/ 16 h 18"/>
                  <a:gd name="T20" fmla="*/ 2 w 16"/>
                  <a:gd name="T21" fmla="*/ 14 h 18"/>
                  <a:gd name="T22" fmla="*/ 2 w 16"/>
                  <a:gd name="T23" fmla="*/ 14 h 18"/>
                  <a:gd name="T24" fmla="*/ 0 w 16"/>
                  <a:gd name="T25" fmla="*/ 12 h 18"/>
                  <a:gd name="T26" fmla="*/ 0 w 16"/>
                  <a:gd name="T27" fmla="*/ 8 h 18"/>
                  <a:gd name="T28" fmla="*/ 0 w 16"/>
                  <a:gd name="T29" fmla="*/ 6 h 18"/>
                  <a:gd name="T30" fmla="*/ 4 w 16"/>
                  <a:gd name="T31" fmla="*/ 2 h 18"/>
                  <a:gd name="T32" fmla="*/ 4 w 16"/>
                  <a:gd name="T33" fmla="*/ 2 h 18"/>
                  <a:gd name="T34" fmla="*/ 6 w 16"/>
                  <a:gd name="T35" fmla="*/ 2 h 18"/>
                  <a:gd name="T36" fmla="*/ 10 w 16"/>
                  <a:gd name="T37" fmla="*/ 0 h 18"/>
                  <a:gd name="T38" fmla="*/ 12 w 16"/>
                  <a:gd name="T39" fmla="*/ 2 h 18"/>
                  <a:gd name="T40" fmla="*/ 16 w 16"/>
                  <a:gd name="T41"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8">
                    <a:moveTo>
                      <a:pt x="16" y="4"/>
                    </a:moveTo>
                    <a:lnTo>
                      <a:pt x="16" y="4"/>
                    </a:lnTo>
                    <a:lnTo>
                      <a:pt x="16" y="8"/>
                    </a:lnTo>
                    <a:lnTo>
                      <a:pt x="16" y="10"/>
                    </a:lnTo>
                    <a:lnTo>
                      <a:pt x="16" y="14"/>
                    </a:lnTo>
                    <a:lnTo>
                      <a:pt x="14" y="16"/>
                    </a:lnTo>
                    <a:lnTo>
                      <a:pt x="14" y="16"/>
                    </a:lnTo>
                    <a:lnTo>
                      <a:pt x="10" y="18"/>
                    </a:lnTo>
                    <a:lnTo>
                      <a:pt x="8" y="18"/>
                    </a:lnTo>
                    <a:lnTo>
                      <a:pt x="4" y="16"/>
                    </a:lnTo>
                    <a:lnTo>
                      <a:pt x="2" y="14"/>
                    </a:lnTo>
                    <a:lnTo>
                      <a:pt x="2" y="14"/>
                    </a:lnTo>
                    <a:lnTo>
                      <a:pt x="0" y="12"/>
                    </a:lnTo>
                    <a:lnTo>
                      <a:pt x="0" y="8"/>
                    </a:lnTo>
                    <a:lnTo>
                      <a:pt x="0" y="6"/>
                    </a:lnTo>
                    <a:lnTo>
                      <a:pt x="4" y="2"/>
                    </a:lnTo>
                    <a:lnTo>
                      <a:pt x="4" y="2"/>
                    </a:lnTo>
                    <a:lnTo>
                      <a:pt x="6" y="2"/>
                    </a:lnTo>
                    <a:lnTo>
                      <a:pt x="10" y="0"/>
                    </a:lnTo>
                    <a:lnTo>
                      <a:pt x="12" y="2"/>
                    </a:lnTo>
                    <a:lnTo>
                      <a:pt x="16"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20">
                <a:extLst>
                  <a:ext uri="{FF2B5EF4-FFF2-40B4-BE49-F238E27FC236}">
                    <a16:creationId xmlns:a16="http://schemas.microsoft.com/office/drawing/2014/main" id="{49B80D49-4A45-48F8-A5B6-73070EC73AE7}"/>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1">
                <a:extLst>
                  <a:ext uri="{FF2B5EF4-FFF2-40B4-BE49-F238E27FC236}">
                    <a16:creationId xmlns:a16="http://schemas.microsoft.com/office/drawing/2014/main" id="{5548C1A6-066E-4DE9-A755-6BC12A9E2F3D}"/>
                  </a:ext>
                </a:extLst>
              </p:cNvPr>
              <p:cNvSpPr>
                <a:spLocks/>
              </p:cNvSpPr>
              <p:nvPr/>
            </p:nvSpPr>
            <p:spPr bwMode="auto">
              <a:xfrm>
                <a:off x="4302" y="3547"/>
                <a:ext cx="138" cy="56"/>
              </a:xfrm>
              <a:custGeom>
                <a:avLst/>
                <a:gdLst>
                  <a:gd name="T0" fmla="*/ 8 w 138"/>
                  <a:gd name="T1" fmla="*/ 36 h 56"/>
                  <a:gd name="T2" fmla="*/ 8 w 138"/>
                  <a:gd name="T3" fmla="*/ 36 h 56"/>
                  <a:gd name="T4" fmla="*/ 24 w 138"/>
                  <a:gd name="T5" fmla="*/ 30 h 56"/>
                  <a:gd name="T6" fmla="*/ 38 w 138"/>
                  <a:gd name="T7" fmla="*/ 22 h 56"/>
                  <a:gd name="T8" fmla="*/ 50 w 138"/>
                  <a:gd name="T9" fmla="*/ 14 h 56"/>
                  <a:gd name="T10" fmla="*/ 58 w 138"/>
                  <a:gd name="T11" fmla="*/ 4 h 56"/>
                  <a:gd name="T12" fmla="*/ 138 w 138"/>
                  <a:gd name="T13" fmla="*/ 0 h 56"/>
                  <a:gd name="T14" fmla="*/ 124 w 138"/>
                  <a:gd name="T15" fmla="*/ 56 h 56"/>
                  <a:gd name="T16" fmla="*/ 100 w 138"/>
                  <a:gd name="T17" fmla="*/ 56 h 56"/>
                  <a:gd name="T18" fmla="*/ 94 w 138"/>
                  <a:gd name="T19" fmla="*/ 44 h 56"/>
                  <a:gd name="T20" fmla="*/ 94 w 138"/>
                  <a:gd name="T21" fmla="*/ 44 h 56"/>
                  <a:gd name="T22" fmla="*/ 90 w 138"/>
                  <a:gd name="T23" fmla="*/ 46 h 56"/>
                  <a:gd name="T24" fmla="*/ 80 w 138"/>
                  <a:gd name="T25" fmla="*/ 50 h 56"/>
                  <a:gd name="T26" fmla="*/ 60 w 138"/>
                  <a:gd name="T27" fmla="*/ 54 h 56"/>
                  <a:gd name="T28" fmla="*/ 30 w 138"/>
                  <a:gd name="T29" fmla="*/ 56 h 56"/>
                  <a:gd name="T30" fmla="*/ 30 w 138"/>
                  <a:gd name="T31" fmla="*/ 56 h 56"/>
                  <a:gd name="T32" fmla="*/ 18 w 138"/>
                  <a:gd name="T33" fmla="*/ 56 h 56"/>
                  <a:gd name="T34" fmla="*/ 10 w 138"/>
                  <a:gd name="T35" fmla="*/ 54 h 56"/>
                  <a:gd name="T36" fmla="*/ 4 w 138"/>
                  <a:gd name="T37" fmla="*/ 50 h 56"/>
                  <a:gd name="T38" fmla="*/ 2 w 138"/>
                  <a:gd name="T39" fmla="*/ 48 h 56"/>
                  <a:gd name="T40" fmla="*/ 0 w 138"/>
                  <a:gd name="T41" fmla="*/ 44 h 56"/>
                  <a:gd name="T42" fmla="*/ 2 w 138"/>
                  <a:gd name="T43" fmla="*/ 42 h 56"/>
                  <a:gd name="T44" fmla="*/ 4 w 138"/>
                  <a:gd name="T45" fmla="*/ 38 h 56"/>
                  <a:gd name="T46" fmla="*/ 8 w 138"/>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8" h="56">
                    <a:moveTo>
                      <a:pt x="8" y="36"/>
                    </a:moveTo>
                    <a:lnTo>
                      <a:pt x="8" y="36"/>
                    </a:lnTo>
                    <a:lnTo>
                      <a:pt x="24" y="30"/>
                    </a:lnTo>
                    <a:lnTo>
                      <a:pt x="38" y="22"/>
                    </a:lnTo>
                    <a:lnTo>
                      <a:pt x="50" y="14"/>
                    </a:lnTo>
                    <a:lnTo>
                      <a:pt x="58" y="4"/>
                    </a:lnTo>
                    <a:lnTo>
                      <a:pt x="138" y="0"/>
                    </a:lnTo>
                    <a:lnTo>
                      <a:pt x="124" y="56"/>
                    </a:lnTo>
                    <a:lnTo>
                      <a:pt x="100" y="56"/>
                    </a:lnTo>
                    <a:lnTo>
                      <a:pt x="94" y="44"/>
                    </a:lnTo>
                    <a:lnTo>
                      <a:pt x="94" y="44"/>
                    </a:lnTo>
                    <a:lnTo>
                      <a:pt x="90" y="46"/>
                    </a:lnTo>
                    <a:lnTo>
                      <a:pt x="80" y="50"/>
                    </a:lnTo>
                    <a:lnTo>
                      <a:pt x="60" y="54"/>
                    </a:lnTo>
                    <a:lnTo>
                      <a:pt x="30" y="56"/>
                    </a:lnTo>
                    <a:lnTo>
                      <a:pt x="30" y="56"/>
                    </a:lnTo>
                    <a:lnTo>
                      <a:pt x="18" y="56"/>
                    </a:lnTo>
                    <a:lnTo>
                      <a:pt x="10" y="54"/>
                    </a:lnTo>
                    <a:lnTo>
                      <a:pt x="4" y="50"/>
                    </a:lnTo>
                    <a:lnTo>
                      <a:pt x="2" y="48"/>
                    </a:lnTo>
                    <a:lnTo>
                      <a:pt x="0" y="44"/>
                    </a:lnTo>
                    <a:lnTo>
                      <a:pt x="2" y="42"/>
                    </a:lnTo>
                    <a:lnTo>
                      <a:pt x="4" y="38"/>
                    </a:lnTo>
                    <a:lnTo>
                      <a:pt x="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2">
                <a:extLst>
                  <a:ext uri="{FF2B5EF4-FFF2-40B4-BE49-F238E27FC236}">
                    <a16:creationId xmlns:a16="http://schemas.microsoft.com/office/drawing/2014/main" id="{942FA3A0-40F8-4C0B-81F7-ECD6824102C2}"/>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23">
                <a:extLst>
                  <a:ext uri="{FF2B5EF4-FFF2-40B4-BE49-F238E27FC236}">
                    <a16:creationId xmlns:a16="http://schemas.microsoft.com/office/drawing/2014/main" id="{B39074F0-2769-4D98-A21E-E3FAB7162DD0}"/>
                  </a:ext>
                </a:extLst>
              </p:cNvPr>
              <p:cNvSpPr>
                <a:spLocks/>
              </p:cNvSpPr>
              <p:nvPr/>
            </p:nvSpPr>
            <p:spPr bwMode="auto">
              <a:xfrm>
                <a:off x="4592" y="3547"/>
                <a:ext cx="136" cy="56"/>
              </a:xfrm>
              <a:custGeom>
                <a:avLst/>
                <a:gdLst>
                  <a:gd name="T0" fmla="*/ 128 w 136"/>
                  <a:gd name="T1" fmla="*/ 36 h 56"/>
                  <a:gd name="T2" fmla="*/ 128 w 136"/>
                  <a:gd name="T3" fmla="*/ 36 h 56"/>
                  <a:gd name="T4" fmla="*/ 112 w 136"/>
                  <a:gd name="T5" fmla="*/ 30 h 56"/>
                  <a:gd name="T6" fmla="*/ 98 w 136"/>
                  <a:gd name="T7" fmla="*/ 22 h 56"/>
                  <a:gd name="T8" fmla="*/ 88 w 136"/>
                  <a:gd name="T9" fmla="*/ 14 h 56"/>
                  <a:gd name="T10" fmla="*/ 78 w 136"/>
                  <a:gd name="T11" fmla="*/ 4 h 56"/>
                  <a:gd name="T12" fmla="*/ 0 w 136"/>
                  <a:gd name="T13" fmla="*/ 0 h 56"/>
                  <a:gd name="T14" fmla="*/ 14 w 136"/>
                  <a:gd name="T15" fmla="*/ 56 h 56"/>
                  <a:gd name="T16" fmla="*/ 36 w 136"/>
                  <a:gd name="T17" fmla="*/ 56 h 56"/>
                  <a:gd name="T18" fmla="*/ 42 w 136"/>
                  <a:gd name="T19" fmla="*/ 44 h 56"/>
                  <a:gd name="T20" fmla="*/ 42 w 136"/>
                  <a:gd name="T21" fmla="*/ 44 h 56"/>
                  <a:gd name="T22" fmla="*/ 46 w 136"/>
                  <a:gd name="T23" fmla="*/ 46 h 56"/>
                  <a:gd name="T24" fmla="*/ 58 w 136"/>
                  <a:gd name="T25" fmla="*/ 50 h 56"/>
                  <a:gd name="T26" fmla="*/ 78 w 136"/>
                  <a:gd name="T27" fmla="*/ 54 h 56"/>
                  <a:gd name="T28" fmla="*/ 108 w 136"/>
                  <a:gd name="T29" fmla="*/ 56 h 56"/>
                  <a:gd name="T30" fmla="*/ 108 w 136"/>
                  <a:gd name="T31" fmla="*/ 56 h 56"/>
                  <a:gd name="T32" fmla="*/ 118 w 136"/>
                  <a:gd name="T33" fmla="*/ 56 h 56"/>
                  <a:gd name="T34" fmla="*/ 126 w 136"/>
                  <a:gd name="T35" fmla="*/ 54 h 56"/>
                  <a:gd name="T36" fmla="*/ 132 w 136"/>
                  <a:gd name="T37" fmla="*/ 50 h 56"/>
                  <a:gd name="T38" fmla="*/ 134 w 136"/>
                  <a:gd name="T39" fmla="*/ 48 h 56"/>
                  <a:gd name="T40" fmla="*/ 136 w 136"/>
                  <a:gd name="T41" fmla="*/ 44 h 56"/>
                  <a:gd name="T42" fmla="*/ 136 w 136"/>
                  <a:gd name="T43" fmla="*/ 42 h 56"/>
                  <a:gd name="T44" fmla="*/ 132 w 136"/>
                  <a:gd name="T45" fmla="*/ 38 h 56"/>
                  <a:gd name="T46" fmla="*/ 128 w 136"/>
                  <a:gd name="T47"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56">
                    <a:moveTo>
                      <a:pt x="128" y="36"/>
                    </a:moveTo>
                    <a:lnTo>
                      <a:pt x="128" y="36"/>
                    </a:lnTo>
                    <a:lnTo>
                      <a:pt x="112" y="30"/>
                    </a:lnTo>
                    <a:lnTo>
                      <a:pt x="98" y="22"/>
                    </a:lnTo>
                    <a:lnTo>
                      <a:pt x="88" y="14"/>
                    </a:lnTo>
                    <a:lnTo>
                      <a:pt x="78" y="4"/>
                    </a:lnTo>
                    <a:lnTo>
                      <a:pt x="0" y="0"/>
                    </a:lnTo>
                    <a:lnTo>
                      <a:pt x="14" y="56"/>
                    </a:lnTo>
                    <a:lnTo>
                      <a:pt x="36" y="56"/>
                    </a:lnTo>
                    <a:lnTo>
                      <a:pt x="42" y="44"/>
                    </a:lnTo>
                    <a:lnTo>
                      <a:pt x="42" y="44"/>
                    </a:lnTo>
                    <a:lnTo>
                      <a:pt x="46" y="46"/>
                    </a:lnTo>
                    <a:lnTo>
                      <a:pt x="58" y="50"/>
                    </a:lnTo>
                    <a:lnTo>
                      <a:pt x="78" y="54"/>
                    </a:lnTo>
                    <a:lnTo>
                      <a:pt x="108" y="56"/>
                    </a:lnTo>
                    <a:lnTo>
                      <a:pt x="108" y="56"/>
                    </a:lnTo>
                    <a:lnTo>
                      <a:pt x="118" y="56"/>
                    </a:lnTo>
                    <a:lnTo>
                      <a:pt x="126" y="54"/>
                    </a:lnTo>
                    <a:lnTo>
                      <a:pt x="132" y="50"/>
                    </a:lnTo>
                    <a:lnTo>
                      <a:pt x="134" y="48"/>
                    </a:lnTo>
                    <a:lnTo>
                      <a:pt x="136" y="44"/>
                    </a:lnTo>
                    <a:lnTo>
                      <a:pt x="136" y="42"/>
                    </a:lnTo>
                    <a:lnTo>
                      <a:pt x="132" y="38"/>
                    </a:lnTo>
                    <a:lnTo>
                      <a:pt x="128"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324">
                <a:extLst>
                  <a:ext uri="{FF2B5EF4-FFF2-40B4-BE49-F238E27FC236}">
                    <a16:creationId xmlns:a16="http://schemas.microsoft.com/office/drawing/2014/main" id="{1A969FDC-F340-4935-B51A-52002F6C0739}"/>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5">
                <a:extLst>
                  <a:ext uri="{FF2B5EF4-FFF2-40B4-BE49-F238E27FC236}">
                    <a16:creationId xmlns:a16="http://schemas.microsoft.com/office/drawing/2014/main" id="{650252BE-945F-475E-9D09-5CBCF288305E}"/>
                  </a:ext>
                </a:extLst>
              </p:cNvPr>
              <p:cNvSpPr>
                <a:spLocks/>
              </p:cNvSpPr>
              <p:nvPr/>
            </p:nvSpPr>
            <p:spPr bwMode="auto">
              <a:xfrm>
                <a:off x="4330" y="2419"/>
                <a:ext cx="320" cy="152"/>
              </a:xfrm>
              <a:custGeom>
                <a:avLst/>
                <a:gdLst>
                  <a:gd name="T0" fmla="*/ 320 w 320"/>
                  <a:gd name="T1" fmla="*/ 134 h 152"/>
                  <a:gd name="T2" fmla="*/ 320 w 320"/>
                  <a:gd name="T3" fmla="*/ 134 h 152"/>
                  <a:gd name="T4" fmla="*/ 310 w 320"/>
                  <a:gd name="T5" fmla="*/ 142 h 152"/>
                  <a:gd name="T6" fmla="*/ 296 w 320"/>
                  <a:gd name="T7" fmla="*/ 148 h 152"/>
                  <a:gd name="T8" fmla="*/ 282 w 320"/>
                  <a:gd name="T9" fmla="*/ 152 h 152"/>
                  <a:gd name="T10" fmla="*/ 264 w 320"/>
                  <a:gd name="T11" fmla="*/ 152 h 152"/>
                  <a:gd name="T12" fmla="*/ 244 w 320"/>
                  <a:gd name="T13" fmla="*/ 152 h 152"/>
                  <a:gd name="T14" fmla="*/ 224 w 320"/>
                  <a:gd name="T15" fmla="*/ 150 h 152"/>
                  <a:gd name="T16" fmla="*/ 180 w 320"/>
                  <a:gd name="T17" fmla="*/ 142 h 152"/>
                  <a:gd name="T18" fmla="*/ 132 w 320"/>
                  <a:gd name="T19" fmla="*/ 132 h 152"/>
                  <a:gd name="T20" fmla="*/ 86 w 320"/>
                  <a:gd name="T21" fmla="*/ 126 h 152"/>
                  <a:gd name="T22" fmla="*/ 62 w 320"/>
                  <a:gd name="T23" fmla="*/ 124 h 152"/>
                  <a:gd name="T24" fmla="*/ 40 w 320"/>
                  <a:gd name="T25" fmla="*/ 122 h 152"/>
                  <a:gd name="T26" fmla="*/ 20 w 320"/>
                  <a:gd name="T27" fmla="*/ 124 h 152"/>
                  <a:gd name="T28" fmla="*/ 0 w 320"/>
                  <a:gd name="T29" fmla="*/ 128 h 152"/>
                  <a:gd name="T30" fmla="*/ 0 w 320"/>
                  <a:gd name="T31" fmla="*/ 128 h 152"/>
                  <a:gd name="T32" fmla="*/ 2 w 320"/>
                  <a:gd name="T33" fmla="*/ 120 h 152"/>
                  <a:gd name="T34" fmla="*/ 2 w 320"/>
                  <a:gd name="T35" fmla="*/ 110 h 152"/>
                  <a:gd name="T36" fmla="*/ 10 w 320"/>
                  <a:gd name="T37" fmla="*/ 92 h 152"/>
                  <a:gd name="T38" fmla="*/ 22 w 320"/>
                  <a:gd name="T39" fmla="*/ 74 h 152"/>
                  <a:gd name="T40" fmla="*/ 38 w 320"/>
                  <a:gd name="T41" fmla="*/ 56 h 152"/>
                  <a:gd name="T42" fmla="*/ 56 w 320"/>
                  <a:gd name="T43" fmla="*/ 40 h 152"/>
                  <a:gd name="T44" fmla="*/ 78 w 320"/>
                  <a:gd name="T45" fmla="*/ 26 h 152"/>
                  <a:gd name="T46" fmla="*/ 102 w 320"/>
                  <a:gd name="T47" fmla="*/ 14 h 152"/>
                  <a:gd name="T48" fmla="*/ 128 w 320"/>
                  <a:gd name="T49" fmla="*/ 6 h 152"/>
                  <a:gd name="T50" fmla="*/ 156 w 320"/>
                  <a:gd name="T51" fmla="*/ 0 h 152"/>
                  <a:gd name="T52" fmla="*/ 170 w 320"/>
                  <a:gd name="T53" fmla="*/ 0 h 152"/>
                  <a:gd name="T54" fmla="*/ 184 w 320"/>
                  <a:gd name="T55" fmla="*/ 2 h 152"/>
                  <a:gd name="T56" fmla="*/ 196 w 320"/>
                  <a:gd name="T57" fmla="*/ 4 h 152"/>
                  <a:gd name="T58" fmla="*/ 210 w 320"/>
                  <a:gd name="T59" fmla="*/ 6 h 152"/>
                  <a:gd name="T60" fmla="*/ 224 w 320"/>
                  <a:gd name="T61" fmla="*/ 12 h 152"/>
                  <a:gd name="T62" fmla="*/ 236 w 320"/>
                  <a:gd name="T63" fmla="*/ 18 h 152"/>
                  <a:gd name="T64" fmla="*/ 248 w 320"/>
                  <a:gd name="T65" fmla="*/ 26 h 152"/>
                  <a:gd name="T66" fmla="*/ 260 w 320"/>
                  <a:gd name="T67" fmla="*/ 36 h 152"/>
                  <a:gd name="T68" fmla="*/ 272 w 320"/>
                  <a:gd name="T69" fmla="*/ 46 h 152"/>
                  <a:gd name="T70" fmla="*/ 284 w 320"/>
                  <a:gd name="T71" fmla="*/ 60 h 152"/>
                  <a:gd name="T72" fmla="*/ 294 w 320"/>
                  <a:gd name="T73" fmla="*/ 76 h 152"/>
                  <a:gd name="T74" fmla="*/ 304 w 320"/>
                  <a:gd name="T75" fmla="*/ 94 h 152"/>
                  <a:gd name="T76" fmla="*/ 312 w 320"/>
                  <a:gd name="T77" fmla="*/ 112 h 152"/>
                  <a:gd name="T78" fmla="*/ 320 w 320"/>
                  <a:gd name="T79" fmla="*/ 13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152">
                    <a:moveTo>
                      <a:pt x="320" y="134"/>
                    </a:moveTo>
                    <a:lnTo>
                      <a:pt x="320" y="134"/>
                    </a:lnTo>
                    <a:lnTo>
                      <a:pt x="310" y="142"/>
                    </a:lnTo>
                    <a:lnTo>
                      <a:pt x="296" y="148"/>
                    </a:lnTo>
                    <a:lnTo>
                      <a:pt x="282" y="152"/>
                    </a:lnTo>
                    <a:lnTo>
                      <a:pt x="264" y="152"/>
                    </a:lnTo>
                    <a:lnTo>
                      <a:pt x="244" y="152"/>
                    </a:lnTo>
                    <a:lnTo>
                      <a:pt x="224" y="150"/>
                    </a:lnTo>
                    <a:lnTo>
                      <a:pt x="180" y="142"/>
                    </a:lnTo>
                    <a:lnTo>
                      <a:pt x="132" y="132"/>
                    </a:lnTo>
                    <a:lnTo>
                      <a:pt x="86" y="126"/>
                    </a:lnTo>
                    <a:lnTo>
                      <a:pt x="62" y="124"/>
                    </a:lnTo>
                    <a:lnTo>
                      <a:pt x="40" y="122"/>
                    </a:lnTo>
                    <a:lnTo>
                      <a:pt x="20" y="124"/>
                    </a:lnTo>
                    <a:lnTo>
                      <a:pt x="0" y="128"/>
                    </a:lnTo>
                    <a:lnTo>
                      <a:pt x="0" y="128"/>
                    </a:lnTo>
                    <a:lnTo>
                      <a:pt x="2" y="120"/>
                    </a:lnTo>
                    <a:lnTo>
                      <a:pt x="2" y="110"/>
                    </a:lnTo>
                    <a:lnTo>
                      <a:pt x="10" y="92"/>
                    </a:lnTo>
                    <a:lnTo>
                      <a:pt x="22" y="74"/>
                    </a:lnTo>
                    <a:lnTo>
                      <a:pt x="38" y="56"/>
                    </a:lnTo>
                    <a:lnTo>
                      <a:pt x="56" y="40"/>
                    </a:lnTo>
                    <a:lnTo>
                      <a:pt x="78" y="26"/>
                    </a:lnTo>
                    <a:lnTo>
                      <a:pt x="102" y="14"/>
                    </a:lnTo>
                    <a:lnTo>
                      <a:pt x="128" y="6"/>
                    </a:lnTo>
                    <a:lnTo>
                      <a:pt x="156" y="0"/>
                    </a:lnTo>
                    <a:lnTo>
                      <a:pt x="170" y="0"/>
                    </a:lnTo>
                    <a:lnTo>
                      <a:pt x="184" y="2"/>
                    </a:lnTo>
                    <a:lnTo>
                      <a:pt x="196" y="4"/>
                    </a:lnTo>
                    <a:lnTo>
                      <a:pt x="210" y="6"/>
                    </a:lnTo>
                    <a:lnTo>
                      <a:pt x="224" y="12"/>
                    </a:lnTo>
                    <a:lnTo>
                      <a:pt x="236" y="18"/>
                    </a:lnTo>
                    <a:lnTo>
                      <a:pt x="248" y="26"/>
                    </a:lnTo>
                    <a:lnTo>
                      <a:pt x="260" y="36"/>
                    </a:lnTo>
                    <a:lnTo>
                      <a:pt x="272" y="46"/>
                    </a:lnTo>
                    <a:lnTo>
                      <a:pt x="284" y="60"/>
                    </a:lnTo>
                    <a:lnTo>
                      <a:pt x="294" y="76"/>
                    </a:lnTo>
                    <a:lnTo>
                      <a:pt x="304" y="94"/>
                    </a:lnTo>
                    <a:lnTo>
                      <a:pt x="312" y="112"/>
                    </a:lnTo>
                    <a:lnTo>
                      <a:pt x="320" y="1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26">
                <a:extLst>
                  <a:ext uri="{FF2B5EF4-FFF2-40B4-BE49-F238E27FC236}">
                    <a16:creationId xmlns:a16="http://schemas.microsoft.com/office/drawing/2014/main" id="{36C53331-6044-4F6C-955D-A09F994AA126}"/>
                  </a:ext>
                </a:extLst>
              </p:cNvPr>
              <p:cNvSpPr>
                <a:spLocks/>
              </p:cNvSpPr>
              <p:nvPr/>
            </p:nvSpPr>
            <p:spPr bwMode="auto">
              <a:xfrm>
                <a:off x="4446" y="2583"/>
                <a:ext cx="152" cy="176"/>
              </a:xfrm>
              <a:custGeom>
                <a:avLst/>
                <a:gdLst>
                  <a:gd name="T0" fmla="*/ 36 w 152"/>
                  <a:gd name="T1" fmla="*/ 0 h 176"/>
                  <a:gd name="T2" fmla="*/ 34 w 152"/>
                  <a:gd name="T3" fmla="*/ 0 h 176"/>
                  <a:gd name="T4" fmla="*/ 16 w 152"/>
                  <a:gd name="T5" fmla="*/ 32 h 176"/>
                  <a:gd name="T6" fmla="*/ 10 w 152"/>
                  <a:gd name="T7" fmla="*/ 48 h 176"/>
                  <a:gd name="T8" fmla="*/ 0 w 152"/>
                  <a:gd name="T9" fmla="*/ 80 h 176"/>
                  <a:gd name="T10" fmla="*/ 0 w 152"/>
                  <a:gd name="T11" fmla="*/ 96 h 176"/>
                  <a:gd name="T12" fmla="*/ 6 w 152"/>
                  <a:gd name="T13" fmla="*/ 120 h 176"/>
                  <a:gd name="T14" fmla="*/ 14 w 152"/>
                  <a:gd name="T15" fmla="*/ 124 h 176"/>
                  <a:gd name="T16" fmla="*/ 22 w 152"/>
                  <a:gd name="T17" fmla="*/ 126 h 176"/>
                  <a:gd name="T18" fmla="*/ 44 w 152"/>
                  <a:gd name="T19" fmla="*/ 120 h 176"/>
                  <a:gd name="T20" fmla="*/ 54 w 152"/>
                  <a:gd name="T21" fmla="*/ 114 h 176"/>
                  <a:gd name="T22" fmla="*/ 60 w 152"/>
                  <a:gd name="T23" fmla="*/ 104 h 176"/>
                  <a:gd name="T24" fmla="*/ 58 w 152"/>
                  <a:gd name="T25" fmla="*/ 170 h 176"/>
                  <a:gd name="T26" fmla="*/ 60 w 152"/>
                  <a:gd name="T27" fmla="*/ 170 h 176"/>
                  <a:gd name="T28" fmla="*/ 84 w 152"/>
                  <a:gd name="T29" fmla="*/ 176 h 176"/>
                  <a:gd name="T30" fmla="*/ 100 w 152"/>
                  <a:gd name="T31" fmla="*/ 176 h 176"/>
                  <a:gd name="T32" fmla="*/ 118 w 152"/>
                  <a:gd name="T33" fmla="*/ 174 h 176"/>
                  <a:gd name="T34" fmla="*/ 136 w 152"/>
                  <a:gd name="T35" fmla="*/ 166 h 176"/>
                  <a:gd name="T36" fmla="*/ 142 w 152"/>
                  <a:gd name="T37" fmla="*/ 160 h 176"/>
                  <a:gd name="T38" fmla="*/ 152 w 152"/>
                  <a:gd name="T39" fmla="*/ 140 h 176"/>
                  <a:gd name="T40" fmla="*/ 152 w 152"/>
                  <a:gd name="T41" fmla="*/ 126 h 176"/>
                  <a:gd name="T42" fmla="*/ 150 w 152"/>
                  <a:gd name="T43" fmla="*/ 122 h 176"/>
                  <a:gd name="T44" fmla="*/ 148 w 152"/>
                  <a:gd name="T45" fmla="*/ 124 h 176"/>
                  <a:gd name="T46" fmla="*/ 148 w 152"/>
                  <a:gd name="T47" fmla="*/ 126 h 176"/>
                  <a:gd name="T48" fmla="*/ 144 w 152"/>
                  <a:gd name="T49" fmla="*/ 148 h 176"/>
                  <a:gd name="T50" fmla="*/ 132 w 152"/>
                  <a:gd name="T51" fmla="*/ 162 h 176"/>
                  <a:gd name="T52" fmla="*/ 124 w 152"/>
                  <a:gd name="T53" fmla="*/ 166 h 176"/>
                  <a:gd name="T54" fmla="*/ 100 w 152"/>
                  <a:gd name="T55" fmla="*/ 172 h 176"/>
                  <a:gd name="T56" fmla="*/ 84 w 152"/>
                  <a:gd name="T57" fmla="*/ 170 h 176"/>
                  <a:gd name="T58" fmla="*/ 72 w 152"/>
                  <a:gd name="T59" fmla="*/ 168 h 176"/>
                  <a:gd name="T60" fmla="*/ 64 w 152"/>
                  <a:gd name="T61" fmla="*/ 166 h 176"/>
                  <a:gd name="T62" fmla="*/ 62 w 152"/>
                  <a:gd name="T63" fmla="*/ 166 h 176"/>
                  <a:gd name="T64" fmla="*/ 60 w 152"/>
                  <a:gd name="T65" fmla="*/ 168 h 176"/>
                  <a:gd name="T66" fmla="*/ 62 w 152"/>
                  <a:gd name="T67" fmla="*/ 96 h 176"/>
                  <a:gd name="T68" fmla="*/ 58 w 152"/>
                  <a:gd name="T69" fmla="*/ 102 h 176"/>
                  <a:gd name="T70" fmla="*/ 42 w 152"/>
                  <a:gd name="T71" fmla="*/ 116 h 176"/>
                  <a:gd name="T72" fmla="*/ 32 w 152"/>
                  <a:gd name="T73" fmla="*/ 120 h 176"/>
                  <a:gd name="T74" fmla="*/ 22 w 152"/>
                  <a:gd name="T75" fmla="*/ 122 h 176"/>
                  <a:gd name="T76" fmla="*/ 10 w 152"/>
                  <a:gd name="T77" fmla="*/ 116 h 176"/>
                  <a:gd name="T78" fmla="*/ 6 w 152"/>
                  <a:gd name="T79" fmla="*/ 108 h 176"/>
                  <a:gd name="T80" fmla="*/ 4 w 152"/>
                  <a:gd name="T81" fmla="*/ 96 h 176"/>
                  <a:gd name="T82" fmla="*/ 10 w 152"/>
                  <a:gd name="T83" fmla="*/ 64 h 176"/>
                  <a:gd name="T84" fmla="*/ 22 w 152"/>
                  <a:gd name="T85" fmla="*/ 34 h 176"/>
                  <a:gd name="T86" fmla="*/ 34 w 152"/>
                  <a:gd name="T87" fmla="*/ 12 h 176"/>
                  <a:gd name="T88" fmla="*/ 38 w 152"/>
                  <a:gd name="T89" fmla="*/ 6 h 176"/>
                  <a:gd name="T90" fmla="*/ 38 w 152"/>
                  <a:gd name="T91" fmla="*/ 4 h 176"/>
                  <a:gd name="T92" fmla="*/ 36 w 152"/>
                  <a:gd name="T93" fmla="*/ 4 h 176"/>
                  <a:gd name="T94" fmla="*/ 114 w 152"/>
                  <a:gd name="T95" fmla="*/ 4 h 176"/>
                  <a:gd name="T96" fmla="*/ 118 w 152"/>
                  <a:gd name="T97" fmla="*/ 2 h 176"/>
                  <a:gd name="T98" fmla="*/ 116 w 152"/>
                  <a:gd name="T99" fmla="*/ 0 h 176"/>
                  <a:gd name="T100" fmla="*/ 114 w 152"/>
                  <a:gd name="T10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2" h="176">
                    <a:moveTo>
                      <a:pt x="114" y="0"/>
                    </a:moveTo>
                    <a:lnTo>
                      <a:pt x="36" y="0"/>
                    </a:lnTo>
                    <a:lnTo>
                      <a:pt x="34" y="0"/>
                    </a:lnTo>
                    <a:lnTo>
                      <a:pt x="34" y="0"/>
                    </a:lnTo>
                    <a:lnTo>
                      <a:pt x="28" y="10"/>
                    </a:lnTo>
                    <a:lnTo>
                      <a:pt x="16" y="32"/>
                    </a:lnTo>
                    <a:lnTo>
                      <a:pt x="16" y="32"/>
                    </a:lnTo>
                    <a:lnTo>
                      <a:pt x="10" y="48"/>
                    </a:lnTo>
                    <a:lnTo>
                      <a:pt x="4" y="64"/>
                    </a:lnTo>
                    <a:lnTo>
                      <a:pt x="0" y="80"/>
                    </a:lnTo>
                    <a:lnTo>
                      <a:pt x="0" y="96"/>
                    </a:lnTo>
                    <a:lnTo>
                      <a:pt x="0" y="96"/>
                    </a:lnTo>
                    <a:lnTo>
                      <a:pt x="2" y="110"/>
                    </a:lnTo>
                    <a:lnTo>
                      <a:pt x="6" y="120"/>
                    </a:lnTo>
                    <a:lnTo>
                      <a:pt x="6" y="120"/>
                    </a:lnTo>
                    <a:lnTo>
                      <a:pt x="14" y="124"/>
                    </a:lnTo>
                    <a:lnTo>
                      <a:pt x="22" y="126"/>
                    </a:lnTo>
                    <a:lnTo>
                      <a:pt x="22" y="126"/>
                    </a:lnTo>
                    <a:lnTo>
                      <a:pt x="34" y="124"/>
                    </a:lnTo>
                    <a:lnTo>
                      <a:pt x="44" y="120"/>
                    </a:lnTo>
                    <a:lnTo>
                      <a:pt x="44" y="120"/>
                    </a:lnTo>
                    <a:lnTo>
                      <a:pt x="54" y="114"/>
                    </a:lnTo>
                    <a:lnTo>
                      <a:pt x="62" y="106"/>
                    </a:lnTo>
                    <a:lnTo>
                      <a:pt x="60" y="104"/>
                    </a:lnTo>
                    <a:lnTo>
                      <a:pt x="58" y="104"/>
                    </a:lnTo>
                    <a:lnTo>
                      <a:pt x="58" y="170"/>
                    </a:lnTo>
                    <a:lnTo>
                      <a:pt x="60" y="170"/>
                    </a:lnTo>
                    <a:lnTo>
                      <a:pt x="60" y="170"/>
                    </a:lnTo>
                    <a:lnTo>
                      <a:pt x="72" y="174"/>
                    </a:lnTo>
                    <a:lnTo>
                      <a:pt x="84" y="176"/>
                    </a:lnTo>
                    <a:lnTo>
                      <a:pt x="100" y="176"/>
                    </a:lnTo>
                    <a:lnTo>
                      <a:pt x="100" y="176"/>
                    </a:lnTo>
                    <a:lnTo>
                      <a:pt x="108" y="176"/>
                    </a:lnTo>
                    <a:lnTo>
                      <a:pt x="118" y="174"/>
                    </a:lnTo>
                    <a:lnTo>
                      <a:pt x="126" y="172"/>
                    </a:lnTo>
                    <a:lnTo>
                      <a:pt x="136" y="166"/>
                    </a:lnTo>
                    <a:lnTo>
                      <a:pt x="136" y="166"/>
                    </a:lnTo>
                    <a:lnTo>
                      <a:pt x="142" y="160"/>
                    </a:lnTo>
                    <a:lnTo>
                      <a:pt x="148" y="150"/>
                    </a:lnTo>
                    <a:lnTo>
                      <a:pt x="152" y="140"/>
                    </a:lnTo>
                    <a:lnTo>
                      <a:pt x="152" y="126"/>
                    </a:lnTo>
                    <a:lnTo>
                      <a:pt x="152" y="126"/>
                    </a:lnTo>
                    <a:lnTo>
                      <a:pt x="152" y="124"/>
                    </a:lnTo>
                    <a:lnTo>
                      <a:pt x="150" y="122"/>
                    </a:lnTo>
                    <a:lnTo>
                      <a:pt x="150" y="122"/>
                    </a:lnTo>
                    <a:lnTo>
                      <a:pt x="148" y="124"/>
                    </a:lnTo>
                    <a:lnTo>
                      <a:pt x="148" y="126"/>
                    </a:lnTo>
                    <a:lnTo>
                      <a:pt x="148" y="126"/>
                    </a:lnTo>
                    <a:lnTo>
                      <a:pt x="146" y="138"/>
                    </a:lnTo>
                    <a:lnTo>
                      <a:pt x="144" y="148"/>
                    </a:lnTo>
                    <a:lnTo>
                      <a:pt x="138" y="156"/>
                    </a:lnTo>
                    <a:lnTo>
                      <a:pt x="132" y="162"/>
                    </a:lnTo>
                    <a:lnTo>
                      <a:pt x="132" y="162"/>
                    </a:lnTo>
                    <a:lnTo>
                      <a:pt x="124" y="166"/>
                    </a:lnTo>
                    <a:lnTo>
                      <a:pt x="116" y="170"/>
                    </a:lnTo>
                    <a:lnTo>
                      <a:pt x="100" y="172"/>
                    </a:lnTo>
                    <a:lnTo>
                      <a:pt x="100" y="172"/>
                    </a:lnTo>
                    <a:lnTo>
                      <a:pt x="84" y="170"/>
                    </a:lnTo>
                    <a:lnTo>
                      <a:pt x="72" y="168"/>
                    </a:lnTo>
                    <a:lnTo>
                      <a:pt x="72" y="168"/>
                    </a:lnTo>
                    <a:lnTo>
                      <a:pt x="64" y="166"/>
                    </a:lnTo>
                    <a:lnTo>
                      <a:pt x="64" y="166"/>
                    </a:lnTo>
                    <a:lnTo>
                      <a:pt x="62" y="166"/>
                    </a:lnTo>
                    <a:lnTo>
                      <a:pt x="62" y="166"/>
                    </a:lnTo>
                    <a:lnTo>
                      <a:pt x="62" y="166"/>
                    </a:lnTo>
                    <a:lnTo>
                      <a:pt x="60" y="168"/>
                    </a:lnTo>
                    <a:lnTo>
                      <a:pt x="62" y="168"/>
                    </a:lnTo>
                    <a:lnTo>
                      <a:pt x="62" y="96"/>
                    </a:lnTo>
                    <a:lnTo>
                      <a:pt x="58" y="102"/>
                    </a:lnTo>
                    <a:lnTo>
                      <a:pt x="58" y="102"/>
                    </a:lnTo>
                    <a:lnTo>
                      <a:pt x="50" y="110"/>
                    </a:lnTo>
                    <a:lnTo>
                      <a:pt x="42" y="116"/>
                    </a:lnTo>
                    <a:lnTo>
                      <a:pt x="42" y="116"/>
                    </a:lnTo>
                    <a:lnTo>
                      <a:pt x="32" y="120"/>
                    </a:lnTo>
                    <a:lnTo>
                      <a:pt x="22" y="122"/>
                    </a:lnTo>
                    <a:lnTo>
                      <a:pt x="22" y="122"/>
                    </a:lnTo>
                    <a:lnTo>
                      <a:pt x="16" y="120"/>
                    </a:lnTo>
                    <a:lnTo>
                      <a:pt x="10" y="116"/>
                    </a:lnTo>
                    <a:lnTo>
                      <a:pt x="10" y="116"/>
                    </a:lnTo>
                    <a:lnTo>
                      <a:pt x="6" y="108"/>
                    </a:lnTo>
                    <a:lnTo>
                      <a:pt x="4" y="96"/>
                    </a:lnTo>
                    <a:lnTo>
                      <a:pt x="4" y="96"/>
                    </a:lnTo>
                    <a:lnTo>
                      <a:pt x="6" y="80"/>
                    </a:lnTo>
                    <a:lnTo>
                      <a:pt x="10" y="64"/>
                    </a:lnTo>
                    <a:lnTo>
                      <a:pt x="16" y="50"/>
                    </a:lnTo>
                    <a:lnTo>
                      <a:pt x="22" y="34"/>
                    </a:lnTo>
                    <a:lnTo>
                      <a:pt x="22" y="34"/>
                    </a:lnTo>
                    <a:lnTo>
                      <a:pt x="34" y="12"/>
                    </a:lnTo>
                    <a:lnTo>
                      <a:pt x="34" y="12"/>
                    </a:lnTo>
                    <a:lnTo>
                      <a:pt x="38" y="6"/>
                    </a:lnTo>
                    <a:lnTo>
                      <a:pt x="38" y="6"/>
                    </a:lnTo>
                    <a:lnTo>
                      <a:pt x="38" y="4"/>
                    </a:lnTo>
                    <a:lnTo>
                      <a:pt x="36" y="2"/>
                    </a:lnTo>
                    <a:lnTo>
                      <a:pt x="36" y="4"/>
                    </a:lnTo>
                    <a:lnTo>
                      <a:pt x="114" y="4"/>
                    </a:lnTo>
                    <a:lnTo>
                      <a:pt x="114" y="4"/>
                    </a:lnTo>
                    <a:lnTo>
                      <a:pt x="116" y="4"/>
                    </a:lnTo>
                    <a:lnTo>
                      <a:pt x="118" y="2"/>
                    </a:lnTo>
                    <a:lnTo>
                      <a:pt x="118" y="2"/>
                    </a:lnTo>
                    <a:lnTo>
                      <a:pt x="116" y="0"/>
                    </a:lnTo>
                    <a:lnTo>
                      <a:pt x="114" y="0"/>
                    </a:lnTo>
                    <a:lnTo>
                      <a:pt x="114" y="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7">
                <a:extLst>
                  <a:ext uri="{FF2B5EF4-FFF2-40B4-BE49-F238E27FC236}">
                    <a16:creationId xmlns:a16="http://schemas.microsoft.com/office/drawing/2014/main" id="{173F1D47-D751-46B3-9E3C-F7A9EA5A5C56}"/>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28">
                <a:extLst>
                  <a:ext uri="{FF2B5EF4-FFF2-40B4-BE49-F238E27FC236}">
                    <a16:creationId xmlns:a16="http://schemas.microsoft.com/office/drawing/2014/main" id="{BB56BEBD-0542-497F-8A33-B3B3D9B75269}"/>
                  </a:ext>
                </a:extLst>
              </p:cNvPr>
              <p:cNvSpPr>
                <a:spLocks/>
              </p:cNvSpPr>
              <p:nvPr/>
            </p:nvSpPr>
            <p:spPr bwMode="auto">
              <a:xfrm>
                <a:off x="4522" y="2605"/>
                <a:ext cx="12" cy="24"/>
              </a:xfrm>
              <a:custGeom>
                <a:avLst/>
                <a:gdLst>
                  <a:gd name="T0" fmla="*/ 12 w 12"/>
                  <a:gd name="T1" fmla="*/ 12 h 24"/>
                  <a:gd name="T2" fmla="*/ 12 w 12"/>
                  <a:gd name="T3" fmla="*/ 12 h 24"/>
                  <a:gd name="T4" fmla="*/ 12 w 12"/>
                  <a:gd name="T5" fmla="*/ 2 h 24"/>
                  <a:gd name="T6" fmla="*/ 8 w 12"/>
                  <a:gd name="T7" fmla="*/ 0 h 24"/>
                  <a:gd name="T8" fmla="*/ 6 w 12"/>
                  <a:gd name="T9" fmla="*/ 0 h 24"/>
                  <a:gd name="T10" fmla="*/ 6 w 12"/>
                  <a:gd name="T11" fmla="*/ 0 h 24"/>
                  <a:gd name="T12" fmla="*/ 4 w 12"/>
                  <a:gd name="T13" fmla="*/ 0 h 24"/>
                  <a:gd name="T14" fmla="*/ 2 w 12"/>
                  <a:gd name="T15" fmla="*/ 2 h 24"/>
                  <a:gd name="T16" fmla="*/ 0 w 12"/>
                  <a:gd name="T17" fmla="*/ 12 h 24"/>
                  <a:gd name="T18" fmla="*/ 0 w 12"/>
                  <a:gd name="T19" fmla="*/ 12 h 24"/>
                  <a:gd name="T20" fmla="*/ 2 w 12"/>
                  <a:gd name="T21" fmla="*/ 20 h 24"/>
                  <a:gd name="T22" fmla="*/ 4 w 12"/>
                  <a:gd name="T23" fmla="*/ 24 h 24"/>
                  <a:gd name="T24" fmla="*/ 6 w 12"/>
                  <a:gd name="T25" fmla="*/ 24 h 24"/>
                  <a:gd name="T26" fmla="*/ 6 w 12"/>
                  <a:gd name="T27" fmla="*/ 24 h 24"/>
                  <a:gd name="T28" fmla="*/ 8 w 12"/>
                  <a:gd name="T29" fmla="*/ 24 h 24"/>
                  <a:gd name="T30" fmla="*/ 12 w 12"/>
                  <a:gd name="T31" fmla="*/ 20 h 24"/>
                  <a:gd name="T32" fmla="*/ 12 w 12"/>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4">
                    <a:moveTo>
                      <a:pt x="12" y="12"/>
                    </a:moveTo>
                    <a:lnTo>
                      <a:pt x="12" y="12"/>
                    </a:lnTo>
                    <a:lnTo>
                      <a:pt x="12" y="2"/>
                    </a:lnTo>
                    <a:lnTo>
                      <a:pt x="8" y="0"/>
                    </a:lnTo>
                    <a:lnTo>
                      <a:pt x="6" y="0"/>
                    </a:lnTo>
                    <a:lnTo>
                      <a:pt x="6" y="0"/>
                    </a:lnTo>
                    <a:lnTo>
                      <a:pt x="4" y="0"/>
                    </a:lnTo>
                    <a:lnTo>
                      <a:pt x="2" y="2"/>
                    </a:lnTo>
                    <a:lnTo>
                      <a:pt x="0" y="12"/>
                    </a:lnTo>
                    <a:lnTo>
                      <a:pt x="0" y="12"/>
                    </a:lnTo>
                    <a:lnTo>
                      <a:pt x="2" y="20"/>
                    </a:lnTo>
                    <a:lnTo>
                      <a:pt x="4" y="24"/>
                    </a:lnTo>
                    <a:lnTo>
                      <a:pt x="6" y="24"/>
                    </a:lnTo>
                    <a:lnTo>
                      <a:pt x="6" y="24"/>
                    </a:lnTo>
                    <a:lnTo>
                      <a:pt x="8" y="24"/>
                    </a:lnTo>
                    <a:lnTo>
                      <a:pt x="12" y="20"/>
                    </a:lnTo>
                    <a:lnTo>
                      <a:pt x="12"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29">
                <a:extLst>
                  <a:ext uri="{FF2B5EF4-FFF2-40B4-BE49-F238E27FC236}">
                    <a16:creationId xmlns:a16="http://schemas.microsoft.com/office/drawing/2014/main" id="{B298BD44-387C-4B4C-A08D-B7948EA6FE22}"/>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0">
                <a:extLst>
                  <a:ext uri="{FF2B5EF4-FFF2-40B4-BE49-F238E27FC236}">
                    <a16:creationId xmlns:a16="http://schemas.microsoft.com/office/drawing/2014/main" id="{D92B142C-CEDD-4407-B013-377B62A2B73A}"/>
                  </a:ext>
                </a:extLst>
              </p:cNvPr>
              <p:cNvSpPr>
                <a:spLocks/>
              </p:cNvSpPr>
              <p:nvPr/>
            </p:nvSpPr>
            <p:spPr bwMode="auto">
              <a:xfrm>
                <a:off x="4430" y="2605"/>
                <a:ext cx="14" cy="24"/>
              </a:xfrm>
              <a:custGeom>
                <a:avLst/>
                <a:gdLst>
                  <a:gd name="T0" fmla="*/ 14 w 14"/>
                  <a:gd name="T1" fmla="*/ 12 h 24"/>
                  <a:gd name="T2" fmla="*/ 14 w 14"/>
                  <a:gd name="T3" fmla="*/ 12 h 24"/>
                  <a:gd name="T4" fmla="*/ 12 w 14"/>
                  <a:gd name="T5" fmla="*/ 2 h 24"/>
                  <a:gd name="T6" fmla="*/ 10 w 14"/>
                  <a:gd name="T7" fmla="*/ 0 h 24"/>
                  <a:gd name="T8" fmla="*/ 8 w 14"/>
                  <a:gd name="T9" fmla="*/ 0 h 24"/>
                  <a:gd name="T10" fmla="*/ 8 w 14"/>
                  <a:gd name="T11" fmla="*/ 0 h 24"/>
                  <a:gd name="T12" fmla="*/ 4 w 14"/>
                  <a:gd name="T13" fmla="*/ 0 h 24"/>
                  <a:gd name="T14" fmla="*/ 2 w 14"/>
                  <a:gd name="T15" fmla="*/ 2 h 24"/>
                  <a:gd name="T16" fmla="*/ 0 w 14"/>
                  <a:gd name="T17" fmla="*/ 12 h 24"/>
                  <a:gd name="T18" fmla="*/ 0 w 14"/>
                  <a:gd name="T19" fmla="*/ 12 h 24"/>
                  <a:gd name="T20" fmla="*/ 2 w 14"/>
                  <a:gd name="T21" fmla="*/ 20 h 24"/>
                  <a:gd name="T22" fmla="*/ 4 w 14"/>
                  <a:gd name="T23" fmla="*/ 24 h 24"/>
                  <a:gd name="T24" fmla="*/ 8 w 14"/>
                  <a:gd name="T25" fmla="*/ 24 h 24"/>
                  <a:gd name="T26" fmla="*/ 8 w 14"/>
                  <a:gd name="T27" fmla="*/ 24 h 24"/>
                  <a:gd name="T28" fmla="*/ 10 w 14"/>
                  <a:gd name="T29" fmla="*/ 24 h 24"/>
                  <a:gd name="T30" fmla="*/ 12 w 14"/>
                  <a:gd name="T31" fmla="*/ 20 h 24"/>
                  <a:gd name="T32" fmla="*/ 14 w 14"/>
                  <a:gd name="T3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24">
                    <a:moveTo>
                      <a:pt x="14" y="12"/>
                    </a:moveTo>
                    <a:lnTo>
                      <a:pt x="14" y="12"/>
                    </a:lnTo>
                    <a:lnTo>
                      <a:pt x="12" y="2"/>
                    </a:lnTo>
                    <a:lnTo>
                      <a:pt x="10" y="0"/>
                    </a:lnTo>
                    <a:lnTo>
                      <a:pt x="8" y="0"/>
                    </a:lnTo>
                    <a:lnTo>
                      <a:pt x="8" y="0"/>
                    </a:lnTo>
                    <a:lnTo>
                      <a:pt x="4" y="0"/>
                    </a:lnTo>
                    <a:lnTo>
                      <a:pt x="2" y="2"/>
                    </a:lnTo>
                    <a:lnTo>
                      <a:pt x="0" y="12"/>
                    </a:lnTo>
                    <a:lnTo>
                      <a:pt x="0" y="12"/>
                    </a:lnTo>
                    <a:lnTo>
                      <a:pt x="2" y="20"/>
                    </a:lnTo>
                    <a:lnTo>
                      <a:pt x="4" y="24"/>
                    </a:lnTo>
                    <a:lnTo>
                      <a:pt x="8" y="24"/>
                    </a:lnTo>
                    <a:lnTo>
                      <a:pt x="8" y="24"/>
                    </a:lnTo>
                    <a:lnTo>
                      <a:pt x="10" y="24"/>
                    </a:lnTo>
                    <a:lnTo>
                      <a:pt x="12" y="20"/>
                    </a:lnTo>
                    <a:lnTo>
                      <a:pt x="14"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1">
                <a:extLst>
                  <a:ext uri="{FF2B5EF4-FFF2-40B4-BE49-F238E27FC236}">
                    <a16:creationId xmlns:a16="http://schemas.microsoft.com/office/drawing/2014/main" id="{6FEA115E-4682-47A3-AB2D-20DDDDA45DA1}"/>
                  </a:ext>
                </a:extLst>
              </p:cNvPr>
              <p:cNvSpPr>
                <a:spLocks noEditPoints="1"/>
              </p:cNvSpPr>
              <p:nvPr/>
            </p:nvSpPr>
            <p:spPr bwMode="auto">
              <a:xfrm>
                <a:off x="4344" y="2437"/>
                <a:ext cx="284" cy="106"/>
              </a:xfrm>
              <a:custGeom>
                <a:avLst/>
                <a:gdLst>
                  <a:gd name="T0" fmla="*/ 284 w 284"/>
                  <a:gd name="T1" fmla="*/ 106 h 106"/>
                  <a:gd name="T2" fmla="*/ 262 w 284"/>
                  <a:gd name="T3" fmla="*/ 76 h 106"/>
                  <a:gd name="T4" fmla="*/ 240 w 284"/>
                  <a:gd name="T5" fmla="*/ 54 h 106"/>
                  <a:gd name="T6" fmla="*/ 216 w 284"/>
                  <a:gd name="T7" fmla="*/ 40 h 106"/>
                  <a:gd name="T8" fmla="*/ 192 w 284"/>
                  <a:gd name="T9" fmla="*/ 30 h 106"/>
                  <a:gd name="T10" fmla="*/ 146 w 284"/>
                  <a:gd name="T11" fmla="*/ 22 h 106"/>
                  <a:gd name="T12" fmla="*/ 100 w 284"/>
                  <a:gd name="T13" fmla="*/ 30 h 106"/>
                  <a:gd name="T14" fmla="*/ 60 w 284"/>
                  <a:gd name="T15" fmla="*/ 46 h 106"/>
                  <a:gd name="T16" fmla="*/ 28 w 284"/>
                  <a:gd name="T17" fmla="*/ 64 h 106"/>
                  <a:gd name="T18" fmla="*/ 0 w 284"/>
                  <a:gd name="T19" fmla="*/ 86 h 106"/>
                  <a:gd name="T20" fmla="*/ 20 w 284"/>
                  <a:gd name="T21" fmla="*/ 62 h 106"/>
                  <a:gd name="T22" fmla="*/ 64 w 284"/>
                  <a:gd name="T23" fmla="*/ 26 h 106"/>
                  <a:gd name="T24" fmla="*/ 110 w 284"/>
                  <a:gd name="T25" fmla="*/ 6 h 106"/>
                  <a:gd name="T26" fmla="*/ 152 w 284"/>
                  <a:gd name="T27" fmla="*/ 0 h 106"/>
                  <a:gd name="T28" fmla="*/ 192 w 284"/>
                  <a:gd name="T29" fmla="*/ 8 h 106"/>
                  <a:gd name="T30" fmla="*/ 228 w 284"/>
                  <a:gd name="T31" fmla="*/ 26 h 106"/>
                  <a:gd name="T32" fmla="*/ 256 w 284"/>
                  <a:gd name="T33" fmla="*/ 52 h 106"/>
                  <a:gd name="T34" fmla="*/ 278 w 284"/>
                  <a:gd name="T35" fmla="*/ 86 h 106"/>
                  <a:gd name="T36" fmla="*/ 248 w 284"/>
                  <a:gd name="T37" fmla="*/ 84 h 106"/>
                  <a:gd name="T38" fmla="*/ 232 w 284"/>
                  <a:gd name="T39" fmla="*/ 70 h 106"/>
                  <a:gd name="T40" fmla="*/ 202 w 284"/>
                  <a:gd name="T41" fmla="*/ 52 h 106"/>
                  <a:gd name="T42" fmla="*/ 168 w 284"/>
                  <a:gd name="T43" fmla="*/ 44 h 106"/>
                  <a:gd name="T44" fmla="*/ 136 w 284"/>
                  <a:gd name="T45" fmla="*/ 46 h 106"/>
                  <a:gd name="T46" fmla="*/ 94 w 284"/>
                  <a:gd name="T47" fmla="*/ 54 h 106"/>
                  <a:gd name="T48" fmla="*/ 52 w 284"/>
                  <a:gd name="T49" fmla="*/ 72 h 106"/>
                  <a:gd name="T50" fmla="*/ 68 w 284"/>
                  <a:gd name="T51" fmla="*/ 68 h 106"/>
                  <a:gd name="T52" fmla="*/ 114 w 284"/>
                  <a:gd name="T53" fmla="*/ 62 h 106"/>
                  <a:gd name="T54" fmla="*/ 178 w 284"/>
                  <a:gd name="T55" fmla="*/ 64 h 106"/>
                  <a:gd name="T56" fmla="*/ 212 w 284"/>
                  <a:gd name="T57" fmla="*/ 70 h 106"/>
                  <a:gd name="T58" fmla="*/ 248 w 284"/>
                  <a:gd name="T59" fmla="*/ 84 h 106"/>
                  <a:gd name="T60" fmla="*/ 234 w 284"/>
                  <a:gd name="T61" fmla="*/ 96 h 106"/>
                  <a:gd name="T62" fmla="*/ 172 w 284"/>
                  <a:gd name="T63" fmla="*/ 96 h 106"/>
                  <a:gd name="T64" fmla="*/ 70 w 284"/>
                  <a:gd name="T65" fmla="*/ 86 h 106"/>
                  <a:gd name="T66" fmla="*/ 52 w 284"/>
                  <a:gd name="T67" fmla="*/ 82 h 106"/>
                  <a:gd name="T68" fmla="*/ 86 w 284"/>
                  <a:gd name="T69" fmla="*/ 94 h 106"/>
                  <a:gd name="T70" fmla="*/ 138 w 284"/>
                  <a:gd name="T71" fmla="*/ 106 h 106"/>
                  <a:gd name="T72" fmla="*/ 184 w 284"/>
                  <a:gd name="T73" fmla="*/ 106 h 106"/>
                  <a:gd name="T74" fmla="*/ 216 w 284"/>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close/>
                    <a:moveTo>
                      <a:pt x="248" y="84"/>
                    </a:moveTo>
                    <a:lnTo>
                      <a:pt x="248" y="84"/>
                    </a:lnTo>
                    <a:lnTo>
                      <a:pt x="232" y="70"/>
                    </a:lnTo>
                    <a:lnTo>
                      <a:pt x="218" y="60"/>
                    </a:lnTo>
                    <a:lnTo>
                      <a:pt x="202" y="52"/>
                    </a:lnTo>
                    <a:lnTo>
                      <a:pt x="184" y="48"/>
                    </a:lnTo>
                    <a:lnTo>
                      <a:pt x="168" y="44"/>
                    </a:lnTo>
                    <a:lnTo>
                      <a:pt x="152" y="44"/>
                    </a:lnTo>
                    <a:lnTo>
                      <a:pt x="136" y="46"/>
                    </a:lnTo>
                    <a:lnTo>
                      <a:pt x="120" y="48"/>
                    </a:lnTo>
                    <a:lnTo>
                      <a:pt x="94" y="54"/>
                    </a:lnTo>
                    <a:lnTo>
                      <a:pt x="72" y="62"/>
                    </a:lnTo>
                    <a:lnTo>
                      <a:pt x="52" y="72"/>
                    </a:lnTo>
                    <a:lnTo>
                      <a:pt x="52" y="72"/>
                    </a:lnTo>
                    <a:lnTo>
                      <a:pt x="68" y="68"/>
                    </a:lnTo>
                    <a:lnTo>
                      <a:pt x="90" y="64"/>
                    </a:lnTo>
                    <a:lnTo>
                      <a:pt x="114" y="62"/>
                    </a:lnTo>
                    <a:lnTo>
                      <a:pt x="146" y="60"/>
                    </a:lnTo>
                    <a:lnTo>
                      <a:pt x="178" y="64"/>
                    </a:lnTo>
                    <a:lnTo>
                      <a:pt x="196" y="66"/>
                    </a:lnTo>
                    <a:lnTo>
                      <a:pt x="212" y="70"/>
                    </a:lnTo>
                    <a:lnTo>
                      <a:pt x="230" y="76"/>
                    </a:lnTo>
                    <a:lnTo>
                      <a:pt x="248" y="84"/>
                    </a:lnTo>
                    <a:close/>
                    <a:moveTo>
                      <a:pt x="234" y="96"/>
                    </a:moveTo>
                    <a:lnTo>
                      <a:pt x="234" y="96"/>
                    </a:lnTo>
                    <a:lnTo>
                      <a:pt x="204" y="96"/>
                    </a:lnTo>
                    <a:lnTo>
                      <a:pt x="172" y="96"/>
                    </a:lnTo>
                    <a:lnTo>
                      <a:pt x="114" y="92"/>
                    </a:lnTo>
                    <a:lnTo>
                      <a:pt x="70" y="86"/>
                    </a:lnTo>
                    <a:lnTo>
                      <a:pt x="52" y="82"/>
                    </a:lnTo>
                    <a:lnTo>
                      <a:pt x="52" y="82"/>
                    </a:lnTo>
                    <a:lnTo>
                      <a:pt x="68" y="88"/>
                    </a:lnTo>
                    <a:lnTo>
                      <a:pt x="86" y="94"/>
                    </a:lnTo>
                    <a:lnTo>
                      <a:pt x="110" y="100"/>
                    </a:lnTo>
                    <a:lnTo>
                      <a:pt x="138" y="106"/>
                    </a:lnTo>
                    <a:lnTo>
                      <a:pt x="168" y="106"/>
                    </a:lnTo>
                    <a:lnTo>
                      <a:pt x="184" y="106"/>
                    </a:lnTo>
                    <a:lnTo>
                      <a:pt x="200" y="104"/>
                    </a:lnTo>
                    <a:lnTo>
                      <a:pt x="216" y="100"/>
                    </a:lnTo>
                    <a:lnTo>
                      <a:pt x="234" y="96"/>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2">
                <a:extLst>
                  <a:ext uri="{FF2B5EF4-FFF2-40B4-BE49-F238E27FC236}">
                    <a16:creationId xmlns:a16="http://schemas.microsoft.com/office/drawing/2014/main" id="{A4C11C0B-DB85-45CD-8B03-08A9EE379E1A}"/>
                  </a:ext>
                </a:extLst>
              </p:cNvPr>
              <p:cNvSpPr>
                <a:spLocks/>
              </p:cNvSpPr>
              <p:nvPr/>
            </p:nvSpPr>
            <p:spPr bwMode="auto">
              <a:xfrm>
                <a:off x="4344" y="2437"/>
                <a:ext cx="284" cy="106"/>
              </a:xfrm>
              <a:custGeom>
                <a:avLst/>
                <a:gdLst>
                  <a:gd name="T0" fmla="*/ 284 w 284"/>
                  <a:gd name="T1" fmla="*/ 106 h 106"/>
                  <a:gd name="T2" fmla="*/ 284 w 284"/>
                  <a:gd name="T3" fmla="*/ 106 h 106"/>
                  <a:gd name="T4" fmla="*/ 274 w 284"/>
                  <a:gd name="T5" fmla="*/ 90 h 106"/>
                  <a:gd name="T6" fmla="*/ 262 w 284"/>
                  <a:gd name="T7" fmla="*/ 76 h 106"/>
                  <a:gd name="T8" fmla="*/ 252 w 284"/>
                  <a:gd name="T9" fmla="*/ 64 h 106"/>
                  <a:gd name="T10" fmla="*/ 240 w 284"/>
                  <a:gd name="T11" fmla="*/ 54 h 106"/>
                  <a:gd name="T12" fmla="*/ 228 w 284"/>
                  <a:gd name="T13" fmla="*/ 46 h 106"/>
                  <a:gd name="T14" fmla="*/ 216 w 284"/>
                  <a:gd name="T15" fmla="*/ 40 h 106"/>
                  <a:gd name="T16" fmla="*/ 204 w 284"/>
                  <a:gd name="T17" fmla="*/ 34 h 106"/>
                  <a:gd name="T18" fmla="*/ 192 w 284"/>
                  <a:gd name="T19" fmla="*/ 30 h 106"/>
                  <a:gd name="T20" fmla="*/ 168 w 284"/>
                  <a:gd name="T21" fmla="*/ 24 h 106"/>
                  <a:gd name="T22" fmla="*/ 146 w 284"/>
                  <a:gd name="T23" fmla="*/ 22 h 106"/>
                  <a:gd name="T24" fmla="*/ 122 w 284"/>
                  <a:gd name="T25" fmla="*/ 26 h 106"/>
                  <a:gd name="T26" fmla="*/ 100 w 284"/>
                  <a:gd name="T27" fmla="*/ 30 h 106"/>
                  <a:gd name="T28" fmla="*/ 80 w 284"/>
                  <a:gd name="T29" fmla="*/ 38 h 106"/>
                  <a:gd name="T30" fmla="*/ 60 w 284"/>
                  <a:gd name="T31" fmla="*/ 46 h 106"/>
                  <a:gd name="T32" fmla="*/ 44 w 284"/>
                  <a:gd name="T33" fmla="*/ 56 h 106"/>
                  <a:gd name="T34" fmla="*/ 28 w 284"/>
                  <a:gd name="T35" fmla="*/ 64 h 106"/>
                  <a:gd name="T36" fmla="*/ 8 w 284"/>
                  <a:gd name="T37" fmla="*/ 80 h 106"/>
                  <a:gd name="T38" fmla="*/ 0 w 284"/>
                  <a:gd name="T39" fmla="*/ 86 h 106"/>
                  <a:gd name="T40" fmla="*/ 0 w 284"/>
                  <a:gd name="T41" fmla="*/ 86 h 106"/>
                  <a:gd name="T42" fmla="*/ 20 w 284"/>
                  <a:gd name="T43" fmla="*/ 62 h 106"/>
                  <a:gd name="T44" fmla="*/ 42 w 284"/>
                  <a:gd name="T45" fmla="*/ 42 h 106"/>
                  <a:gd name="T46" fmla="*/ 64 w 284"/>
                  <a:gd name="T47" fmla="*/ 26 h 106"/>
                  <a:gd name="T48" fmla="*/ 86 w 284"/>
                  <a:gd name="T49" fmla="*/ 14 h 106"/>
                  <a:gd name="T50" fmla="*/ 110 w 284"/>
                  <a:gd name="T51" fmla="*/ 6 h 106"/>
                  <a:gd name="T52" fmla="*/ 130 w 284"/>
                  <a:gd name="T53" fmla="*/ 2 h 106"/>
                  <a:gd name="T54" fmla="*/ 152 w 284"/>
                  <a:gd name="T55" fmla="*/ 0 h 106"/>
                  <a:gd name="T56" fmla="*/ 172 w 284"/>
                  <a:gd name="T57" fmla="*/ 2 h 106"/>
                  <a:gd name="T58" fmla="*/ 192 w 284"/>
                  <a:gd name="T59" fmla="*/ 8 h 106"/>
                  <a:gd name="T60" fmla="*/ 210 w 284"/>
                  <a:gd name="T61" fmla="*/ 16 h 106"/>
                  <a:gd name="T62" fmla="*/ 228 w 284"/>
                  <a:gd name="T63" fmla="*/ 26 h 106"/>
                  <a:gd name="T64" fmla="*/ 244 w 284"/>
                  <a:gd name="T65" fmla="*/ 38 h 106"/>
                  <a:gd name="T66" fmla="*/ 256 w 284"/>
                  <a:gd name="T67" fmla="*/ 52 h 106"/>
                  <a:gd name="T68" fmla="*/ 268 w 284"/>
                  <a:gd name="T69" fmla="*/ 68 h 106"/>
                  <a:gd name="T70" fmla="*/ 278 w 284"/>
                  <a:gd name="T71" fmla="*/ 86 h 106"/>
                  <a:gd name="T72" fmla="*/ 284 w 284"/>
                  <a:gd name="T73"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284" y="106"/>
                    </a:moveTo>
                    <a:lnTo>
                      <a:pt x="284" y="106"/>
                    </a:lnTo>
                    <a:lnTo>
                      <a:pt x="274" y="90"/>
                    </a:lnTo>
                    <a:lnTo>
                      <a:pt x="262" y="76"/>
                    </a:lnTo>
                    <a:lnTo>
                      <a:pt x="252" y="64"/>
                    </a:lnTo>
                    <a:lnTo>
                      <a:pt x="240" y="54"/>
                    </a:lnTo>
                    <a:lnTo>
                      <a:pt x="228" y="46"/>
                    </a:lnTo>
                    <a:lnTo>
                      <a:pt x="216" y="40"/>
                    </a:lnTo>
                    <a:lnTo>
                      <a:pt x="204" y="34"/>
                    </a:lnTo>
                    <a:lnTo>
                      <a:pt x="192" y="30"/>
                    </a:lnTo>
                    <a:lnTo>
                      <a:pt x="168" y="24"/>
                    </a:lnTo>
                    <a:lnTo>
                      <a:pt x="146" y="22"/>
                    </a:lnTo>
                    <a:lnTo>
                      <a:pt x="122" y="26"/>
                    </a:lnTo>
                    <a:lnTo>
                      <a:pt x="100" y="30"/>
                    </a:lnTo>
                    <a:lnTo>
                      <a:pt x="80" y="38"/>
                    </a:lnTo>
                    <a:lnTo>
                      <a:pt x="60" y="46"/>
                    </a:lnTo>
                    <a:lnTo>
                      <a:pt x="44" y="56"/>
                    </a:lnTo>
                    <a:lnTo>
                      <a:pt x="28" y="64"/>
                    </a:lnTo>
                    <a:lnTo>
                      <a:pt x="8" y="80"/>
                    </a:lnTo>
                    <a:lnTo>
                      <a:pt x="0" y="86"/>
                    </a:lnTo>
                    <a:lnTo>
                      <a:pt x="0" y="86"/>
                    </a:lnTo>
                    <a:lnTo>
                      <a:pt x="20" y="62"/>
                    </a:lnTo>
                    <a:lnTo>
                      <a:pt x="42" y="42"/>
                    </a:lnTo>
                    <a:lnTo>
                      <a:pt x="64" y="26"/>
                    </a:lnTo>
                    <a:lnTo>
                      <a:pt x="86" y="14"/>
                    </a:lnTo>
                    <a:lnTo>
                      <a:pt x="110" y="6"/>
                    </a:lnTo>
                    <a:lnTo>
                      <a:pt x="130" y="2"/>
                    </a:lnTo>
                    <a:lnTo>
                      <a:pt x="152" y="0"/>
                    </a:lnTo>
                    <a:lnTo>
                      <a:pt x="172" y="2"/>
                    </a:lnTo>
                    <a:lnTo>
                      <a:pt x="192" y="8"/>
                    </a:lnTo>
                    <a:lnTo>
                      <a:pt x="210" y="16"/>
                    </a:lnTo>
                    <a:lnTo>
                      <a:pt x="228" y="26"/>
                    </a:lnTo>
                    <a:lnTo>
                      <a:pt x="244" y="38"/>
                    </a:lnTo>
                    <a:lnTo>
                      <a:pt x="256" y="52"/>
                    </a:lnTo>
                    <a:lnTo>
                      <a:pt x="268" y="68"/>
                    </a:lnTo>
                    <a:lnTo>
                      <a:pt x="278" y="86"/>
                    </a:lnTo>
                    <a:lnTo>
                      <a:pt x="284"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33">
                <a:extLst>
                  <a:ext uri="{FF2B5EF4-FFF2-40B4-BE49-F238E27FC236}">
                    <a16:creationId xmlns:a16="http://schemas.microsoft.com/office/drawing/2014/main" id="{AB9E4216-8B2A-4E9A-9309-40EFCF9A42B8}"/>
                  </a:ext>
                </a:extLst>
              </p:cNvPr>
              <p:cNvSpPr>
                <a:spLocks/>
              </p:cNvSpPr>
              <p:nvPr/>
            </p:nvSpPr>
            <p:spPr bwMode="auto">
              <a:xfrm>
                <a:off x="4396" y="2481"/>
                <a:ext cx="196" cy="40"/>
              </a:xfrm>
              <a:custGeom>
                <a:avLst/>
                <a:gdLst>
                  <a:gd name="T0" fmla="*/ 196 w 196"/>
                  <a:gd name="T1" fmla="*/ 40 h 40"/>
                  <a:gd name="T2" fmla="*/ 196 w 196"/>
                  <a:gd name="T3" fmla="*/ 40 h 40"/>
                  <a:gd name="T4" fmla="*/ 180 w 196"/>
                  <a:gd name="T5" fmla="*/ 26 h 40"/>
                  <a:gd name="T6" fmla="*/ 166 w 196"/>
                  <a:gd name="T7" fmla="*/ 16 h 40"/>
                  <a:gd name="T8" fmla="*/ 150 w 196"/>
                  <a:gd name="T9" fmla="*/ 8 h 40"/>
                  <a:gd name="T10" fmla="*/ 132 w 196"/>
                  <a:gd name="T11" fmla="*/ 4 h 40"/>
                  <a:gd name="T12" fmla="*/ 116 w 196"/>
                  <a:gd name="T13" fmla="*/ 0 h 40"/>
                  <a:gd name="T14" fmla="*/ 100 w 196"/>
                  <a:gd name="T15" fmla="*/ 0 h 40"/>
                  <a:gd name="T16" fmla="*/ 84 w 196"/>
                  <a:gd name="T17" fmla="*/ 2 h 40"/>
                  <a:gd name="T18" fmla="*/ 68 w 196"/>
                  <a:gd name="T19" fmla="*/ 4 h 40"/>
                  <a:gd name="T20" fmla="*/ 42 w 196"/>
                  <a:gd name="T21" fmla="*/ 10 h 40"/>
                  <a:gd name="T22" fmla="*/ 20 w 196"/>
                  <a:gd name="T23" fmla="*/ 18 h 40"/>
                  <a:gd name="T24" fmla="*/ 0 w 196"/>
                  <a:gd name="T25" fmla="*/ 28 h 40"/>
                  <a:gd name="T26" fmla="*/ 0 w 196"/>
                  <a:gd name="T27" fmla="*/ 28 h 40"/>
                  <a:gd name="T28" fmla="*/ 16 w 196"/>
                  <a:gd name="T29" fmla="*/ 24 h 40"/>
                  <a:gd name="T30" fmla="*/ 38 w 196"/>
                  <a:gd name="T31" fmla="*/ 20 h 40"/>
                  <a:gd name="T32" fmla="*/ 62 w 196"/>
                  <a:gd name="T33" fmla="*/ 18 h 40"/>
                  <a:gd name="T34" fmla="*/ 94 w 196"/>
                  <a:gd name="T35" fmla="*/ 16 h 40"/>
                  <a:gd name="T36" fmla="*/ 126 w 196"/>
                  <a:gd name="T37" fmla="*/ 20 h 40"/>
                  <a:gd name="T38" fmla="*/ 144 w 196"/>
                  <a:gd name="T39" fmla="*/ 22 h 40"/>
                  <a:gd name="T40" fmla="*/ 160 w 196"/>
                  <a:gd name="T41" fmla="*/ 26 h 40"/>
                  <a:gd name="T42" fmla="*/ 178 w 196"/>
                  <a:gd name="T43" fmla="*/ 32 h 40"/>
                  <a:gd name="T44" fmla="*/ 196 w 196"/>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6" h="40">
                    <a:moveTo>
                      <a:pt x="196" y="40"/>
                    </a:moveTo>
                    <a:lnTo>
                      <a:pt x="196" y="40"/>
                    </a:lnTo>
                    <a:lnTo>
                      <a:pt x="180" y="26"/>
                    </a:lnTo>
                    <a:lnTo>
                      <a:pt x="166" y="16"/>
                    </a:lnTo>
                    <a:lnTo>
                      <a:pt x="150" y="8"/>
                    </a:lnTo>
                    <a:lnTo>
                      <a:pt x="132" y="4"/>
                    </a:lnTo>
                    <a:lnTo>
                      <a:pt x="116" y="0"/>
                    </a:lnTo>
                    <a:lnTo>
                      <a:pt x="100" y="0"/>
                    </a:lnTo>
                    <a:lnTo>
                      <a:pt x="84" y="2"/>
                    </a:lnTo>
                    <a:lnTo>
                      <a:pt x="68" y="4"/>
                    </a:lnTo>
                    <a:lnTo>
                      <a:pt x="42" y="10"/>
                    </a:lnTo>
                    <a:lnTo>
                      <a:pt x="20" y="18"/>
                    </a:lnTo>
                    <a:lnTo>
                      <a:pt x="0" y="28"/>
                    </a:lnTo>
                    <a:lnTo>
                      <a:pt x="0" y="28"/>
                    </a:lnTo>
                    <a:lnTo>
                      <a:pt x="16" y="24"/>
                    </a:lnTo>
                    <a:lnTo>
                      <a:pt x="38" y="20"/>
                    </a:lnTo>
                    <a:lnTo>
                      <a:pt x="62" y="18"/>
                    </a:lnTo>
                    <a:lnTo>
                      <a:pt x="94" y="16"/>
                    </a:lnTo>
                    <a:lnTo>
                      <a:pt x="126" y="20"/>
                    </a:lnTo>
                    <a:lnTo>
                      <a:pt x="144" y="22"/>
                    </a:lnTo>
                    <a:lnTo>
                      <a:pt x="160" y="26"/>
                    </a:lnTo>
                    <a:lnTo>
                      <a:pt x="178" y="32"/>
                    </a:lnTo>
                    <a:lnTo>
                      <a:pt x="196" y="4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4">
                <a:extLst>
                  <a:ext uri="{FF2B5EF4-FFF2-40B4-BE49-F238E27FC236}">
                    <a16:creationId xmlns:a16="http://schemas.microsoft.com/office/drawing/2014/main" id="{2122CCA1-544E-4EC1-A20A-26842F35E934}"/>
                  </a:ext>
                </a:extLst>
              </p:cNvPr>
              <p:cNvSpPr>
                <a:spLocks/>
              </p:cNvSpPr>
              <p:nvPr/>
            </p:nvSpPr>
            <p:spPr bwMode="auto">
              <a:xfrm>
                <a:off x="4396" y="2519"/>
                <a:ext cx="182" cy="24"/>
              </a:xfrm>
              <a:custGeom>
                <a:avLst/>
                <a:gdLst>
                  <a:gd name="T0" fmla="*/ 182 w 182"/>
                  <a:gd name="T1" fmla="*/ 14 h 24"/>
                  <a:gd name="T2" fmla="*/ 182 w 182"/>
                  <a:gd name="T3" fmla="*/ 14 h 24"/>
                  <a:gd name="T4" fmla="*/ 152 w 182"/>
                  <a:gd name="T5" fmla="*/ 14 h 24"/>
                  <a:gd name="T6" fmla="*/ 120 w 182"/>
                  <a:gd name="T7" fmla="*/ 14 h 24"/>
                  <a:gd name="T8" fmla="*/ 62 w 182"/>
                  <a:gd name="T9" fmla="*/ 10 h 24"/>
                  <a:gd name="T10" fmla="*/ 18 w 182"/>
                  <a:gd name="T11" fmla="*/ 4 h 24"/>
                  <a:gd name="T12" fmla="*/ 0 w 182"/>
                  <a:gd name="T13" fmla="*/ 0 h 24"/>
                  <a:gd name="T14" fmla="*/ 0 w 182"/>
                  <a:gd name="T15" fmla="*/ 0 h 24"/>
                  <a:gd name="T16" fmla="*/ 16 w 182"/>
                  <a:gd name="T17" fmla="*/ 6 h 24"/>
                  <a:gd name="T18" fmla="*/ 34 w 182"/>
                  <a:gd name="T19" fmla="*/ 12 h 24"/>
                  <a:gd name="T20" fmla="*/ 58 w 182"/>
                  <a:gd name="T21" fmla="*/ 18 h 24"/>
                  <a:gd name="T22" fmla="*/ 86 w 182"/>
                  <a:gd name="T23" fmla="*/ 24 h 24"/>
                  <a:gd name="T24" fmla="*/ 116 w 182"/>
                  <a:gd name="T25" fmla="*/ 24 h 24"/>
                  <a:gd name="T26" fmla="*/ 132 w 182"/>
                  <a:gd name="T27" fmla="*/ 24 h 24"/>
                  <a:gd name="T28" fmla="*/ 148 w 182"/>
                  <a:gd name="T29" fmla="*/ 22 h 24"/>
                  <a:gd name="T30" fmla="*/ 164 w 182"/>
                  <a:gd name="T31" fmla="*/ 18 h 24"/>
                  <a:gd name="T32" fmla="*/ 182 w 182"/>
                  <a:gd name="T3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24">
                    <a:moveTo>
                      <a:pt x="182" y="14"/>
                    </a:moveTo>
                    <a:lnTo>
                      <a:pt x="182" y="14"/>
                    </a:lnTo>
                    <a:lnTo>
                      <a:pt x="152" y="14"/>
                    </a:lnTo>
                    <a:lnTo>
                      <a:pt x="120" y="14"/>
                    </a:lnTo>
                    <a:lnTo>
                      <a:pt x="62" y="10"/>
                    </a:lnTo>
                    <a:lnTo>
                      <a:pt x="18" y="4"/>
                    </a:lnTo>
                    <a:lnTo>
                      <a:pt x="0" y="0"/>
                    </a:lnTo>
                    <a:lnTo>
                      <a:pt x="0" y="0"/>
                    </a:lnTo>
                    <a:lnTo>
                      <a:pt x="16" y="6"/>
                    </a:lnTo>
                    <a:lnTo>
                      <a:pt x="34" y="12"/>
                    </a:lnTo>
                    <a:lnTo>
                      <a:pt x="58" y="18"/>
                    </a:lnTo>
                    <a:lnTo>
                      <a:pt x="86" y="24"/>
                    </a:lnTo>
                    <a:lnTo>
                      <a:pt x="116" y="24"/>
                    </a:lnTo>
                    <a:lnTo>
                      <a:pt x="132" y="24"/>
                    </a:lnTo>
                    <a:lnTo>
                      <a:pt x="148" y="22"/>
                    </a:lnTo>
                    <a:lnTo>
                      <a:pt x="164" y="18"/>
                    </a:lnTo>
                    <a:lnTo>
                      <a:pt x="182"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5">
                <a:extLst>
                  <a:ext uri="{FF2B5EF4-FFF2-40B4-BE49-F238E27FC236}">
                    <a16:creationId xmlns:a16="http://schemas.microsoft.com/office/drawing/2014/main" id="{482E894A-48D6-4B07-9124-032CBDE62761}"/>
                  </a:ext>
                </a:extLst>
              </p:cNvPr>
              <p:cNvSpPr>
                <a:spLocks/>
              </p:cNvSpPr>
              <p:nvPr/>
            </p:nvSpPr>
            <p:spPr bwMode="auto">
              <a:xfrm>
                <a:off x="4724" y="3083"/>
                <a:ext cx="12" cy="16"/>
              </a:xfrm>
              <a:custGeom>
                <a:avLst/>
                <a:gdLst>
                  <a:gd name="T0" fmla="*/ 8 w 12"/>
                  <a:gd name="T1" fmla="*/ 0 h 16"/>
                  <a:gd name="T2" fmla="*/ 8 w 12"/>
                  <a:gd name="T3" fmla="*/ 0 h 16"/>
                  <a:gd name="T4" fmla="*/ 8 w 12"/>
                  <a:gd name="T5" fmla="*/ 0 h 16"/>
                  <a:gd name="T6" fmla="*/ 0 w 12"/>
                  <a:gd name="T7" fmla="*/ 16 h 16"/>
                  <a:gd name="T8" fmla="*/ 12 w 12"/>
                  <a:gd name="T9" fmla="*/ 12 h 16"/>
                  <a:gd name="T10" fmla="*/ 8 w 12"/>
                  <a:gd name="T11" fmla="*/ 0 h 16"/>
                </a:gdLst>
                <a:ahLst/>
                <a:cxnLst>
                  <a:cxn ang="0">
                    <a:pos x="T0" y="T1"/>
                  </a:cxn>
                  <a:cxn ang="0">
                    <a:pos x="T2" y="T3"/>
                  </a:cxn>
                  <a:cxn ang="0">
                    <a:pos x="T4" y="T5"/>
                  </a:cxn>
                  <a:cxn ang="0">
                    <a:pos x="T6" y="T7"/>
                  </a:cxn>
                  <a:cxn ang="0">
                    <a:pos x="T8" y="T9"/>
                  </a:cxn>
                  <a:cxn ang="0">
                    <a:pos x="T10" y="T11"/>
                  </a:cxn>
                </a:cxnLst>
                <a:rect l="0" t="0" r="r" b="b"/>
                <a:pathLst>
                  <a:path w="12" h="16">
                    <a:moveTo>
                      <a:pt x="8" y="0"/>
                    </a:moveTo>
                    <a:lnTo>
                      <a:pt x="8" y="0"/>
                    </a:lnTo>
                    <a:lnTo>
                      <a:pt x="8" y="0"/>
                    </a:lnTo>
                    <a:lnTo>
                      <a:pt x="0" y="16"/>
                    </a:lnTo>
                    <a:lnTo>
                      <a:pt x="12" y="12"/>
                    </a:lnTo>
                    <a:lnTo>
                      <a:pt x="8"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36">
                <a:extLst>
                  <a:ext uri="{FF2B5EF4-FFF2-40B4-BE49-F238E27FC236}">
                    <a16:creationId xmlns:a16="http://schemas.microsoft.com/office/drawing/2014/main" id="{909F09C4-1FFF-4564-9D2D-5679A3C7D033}"/>
                  </a:ext>
                </a:extLst>
              </p:cNvPr>
              <p:cNvSpPr>
                <a:spLocks/>
              </p:cNvSpPr>
              <p:nvPr/>
            </p:nvSpPr>
            <p:spPr bwMode="auto">
              <a:xfrm>
                <a:off x="4610" y="3083"/>
                <a:ext cx="122" cy="50"/>
              </a:xfrm>
              <a:custGeom>
                <a:avLst/>
                <a:gdLst>
                  <a:gd name="T0" fmla="*/ 0 w 122"/>
                  <a:gd name="T1" fmla="*/ 38 h 50"/>
                  <a:gd name="T2" fmla="*/ 4 w 122"/>
                  <a:gd name="T3" fmla="*/ 50 h 50"/>
                  <a:gd name="T4" fmla="*/ 114 w 122"/>
                  <a:gd name="T5" fmla="*/ 16 h 50"/>
                  <a:gd name="T6" fmla="*/ 114 w 122"/>
                  <a:gd name="T7" fmla="*/ 16 h 50"/>
                  <a:gd name="T8" fmla="*/ 122 w 122"/>
                  <a:gd name="T9" fmla="*/ 0 h 50"/>
                  <a:gd name="T10" fmla="*/ 0 w 122"/>
                  <a:gd name="T11" fmla="*/ 38 h 50"/>
                </a:gdLst>
                <a:ahLst/>
                <a:cxnLst>
                  <a:cxn ang="0">
                    <a:pos x="T0" y="T1"/>
                  </a:cxn>
                  <a:cxn ang="0">
                    <a:pos x="T2" y="T3"/>
                  </a:cxn>
                  <a:cxn ang="0">
                    <a:pos x="T4" y="T5"/>
                  </a:cxn>
                  <a:cxn ang="0">
                    <a:pos x="T6" y="T7"/>
                  </a:cxn>
                  <a:cxn ang="0">
                    <a:pos x="T8" y="T9"/>
                  </a:cxn>
                  <a:cxn ang="0">
                    <a:pos x="T10" y="T11"/>
                  </a:cxn>
                </a:cxnLst>
                <a:rect l="0" t="0" r="r" b="b"/>
                <a:pathLst>
                  <a:path w="122" h="50">
                    <a:moveTo>
                      <a:pt x="0" y="38"/>
                    </a:moveTo>
                    <a:lnTo>
                      <a:pt x="4" y="50"/>
                    </a:lnTo>
                    <a:lnTo>
                      <a:pt x="114" y="16"/>
                    </a:lnTo>
                    <a:lnTo>
                      <a:pt x="114" y="16"/>
                    </a:lnTo>
                    <a:lnTo>
                      <a:pt x="122" y="0"/>
                    </a:lnTo>
                    <a:lnTo>
                      <a:pt x="0" y="38"/>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7">
                <a:extLst>
                  <a:ext uri="{FF2B5EF4-FFF2-40B4-BE49-F238E27FC236}">
                    <a16:creationId xmlns:a16="http://schemas.microsoft.com/office/drawing/2014/main" id="{7ED0DE90-9FFC-44ED-A156-F1E0BC11E893}"/>
                  </a:ext>
                </a:extLst>
              </p:cNvPr>
              <p:cNvSpPr>
                <a:spLocks/>
              </p:cNvSpPr>
              <p:nvPr/>
            </p:nvSpPr>
            <p:spPr bwMode="auto">
              <a:xfrm>
                <a:off x="4288" y="3083"/>
                <a:ext cx="124" cy="50"/>
              </a:xfrm>
              <a:custGeom>
                <a:avLst/>
                <a:gdLst>
                  <a:gd name="T0" fmla="*/ 4 w 124"/>
                  <a:gd name="T1" fmla="*/ 0 h 50"/>
                  <a:gd name="T2" fmla="*/ 124 w 124"/>
                  <a:gd name="T3" fmla="*/ 38 h 50"/>
                  <a:gd name="T4" fmla="*/ 122 w 124"/>
                  <a:gd name="T5" fmla="*/ 50 h 50"/>
                  <a:gd name="T6" fmla="*/ 0 w 124"/>
                  <a:gd name="T7" fmla="*/ 12 h 50"/>
                  <a:gd name="T8" fmla="*/ 4 w 124"/>
                  <a:gd name="T9" fmla="*/ 0 h 50"/>
                </a:gdLst>
                <a:ahLst/>
                <a:cxnLst>
                  <a:cxn ang="0">
                    <a:pos x="T0" y="T1"/>
                  </a:cxn>
                  <a:cxn ang="0">
                    <a:pos x="T2" y="T3"/>
                  </a:cxn>
                  <a:cxn ang="0">
                    <a:pos x="T4" y="T5"/>
                  </a:cxn>
                  <a:cxn ang="0">
                    <a:pos x="T6" y="T7"/>
                  </a:cxn>
                  <a:cxn ang="0">
                    <a:pos x="T8" y="T9"/>
                  </a:cxn>
                </a:cxnLst>
                <a:rect l="0" t="0" r="r" b="b"/>
                <a:pathLst>
                  <a:path w="124" h="50">
                    <a:moveTo>
                      <a:pt x="4" y="0"/>
                    </a:moveTo>
                    <a:lnTo>
                      <a:pt x="124" y="38"/>
                    </a:lnTo>
                    <a:lnTo>
                      <a:pt x="122" y="50"/>
                    </a:lnTo>
                    <a:lnTo>
                      <a:pt x="0" y="12"/>
                    </a:lnTo>
                    <a:lnTo>
                      <a:pt x="4" y="0"/>
                    </a:lnTo>
                    <a:close/>
                  </a:path>
                </a:pathLst>
              </a:custGeom>
              <a:solidFill>
                <a:srgbClr val="665F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8">
                <a:extLst>
                  <a:ext uri="{FF2B5EF4-FFF2-40B4-BE49-F238E27FC236}">
                    <a16:creationId xmlns:a16="http://schemas.microsoft.com/office/drawing/2014/main" id="{E891441C-D2F7-45C4-AEEC-CC8522621DC0}"/>
                  </a:ext>
                </a:extLst>
              </p:cNvPr>
              <p:cNvSpPr>
                <a:spLocks/>
              </p:cNvSpPr>
              <p:nvPr/>
            </p:nvSpPr>
            <p:spPr bwMode="auto">
              <a:xfrm>
                <a:off x="4586" y="2693"/>
                <a:ext cx="26" cy="28"/>
              </a:xfrm>
              <a:custGeom>
                <a:avLst/>
                <a:gdLst>
                  <a:gd name="T0" fmla="*/ 24 w 26"/>
                  <a:gd name="T1" fmla="*/ 28 h 28"/>
                  <a:gd name="T2" fmla="*/ 24 w 26"/>
                  <a:gd name="T3" fmla="*/ 28 h 28"/>
                  <a:gd name="T4" fmla="*/ 24 w 26"/>
                  <a:gd name="T5" fmla="*/ 28 h 28"/>
                  <a:gd name="T6" fmla="*/ 20 w 26"/>
                  <a:gd name="T7" fmla="*/ 26 h 28"/>
                  <a:gd name="T8" fmla="*/ 14 w 26"/>
                  <a:gd name="T9" fmla="*/ 22 h 28"/>
                  <a:gd name="T10" fmla="*/ 6 w 26"/>
                  <a:gd name="T11" fmla="*/ 14 h 28"/>
                  <a:gd name="T12" fmla="*/ 2 w 26"/>
                  <a:gd name="T13" fmla="*/ 10 h 28"/>
                  <a:gd name="T14" fmla="*/ 0 w 26"/>
                  <a:gd name="T15" fmla="*/ 4 h 28"/>
                  <a:gd name="T16" fmla="*/ 0 w 26"/>
                  <a:gd name="T17" fmla="*/ 4 h 28"/>
                  <a:gd name="T18" fmla="*/ 0 w 26"/>
                  <a:gd name="T19" fmla="*/ 2 h 28"/>
                  <a:gd name="T20" fmla="*/ 2 w 26"/>
                  <a:gd name="T21" fmla="*/ 0 h 28"/>
                  <a:gd name="T22" fmla="*/ 2 w 26"/>
                  <a:gd name="T23" fmla="*/ 0 h 28"/>
                  <a:gd name="T24" fmla="*/ 2 w 26"/>
                  <a:gd name="T25" fmla="*/ 0 h 28"/>
                  <a:gd name="T26" fmla="*/ 4 w 26"/>
                  <a:gd name="T27" fmla="*/ 2 h 28"/>
                  <a:gd name="T28" fmla="*/ 4 w 26"/>
                  <a:gd name="T29" fmla="*/ 2 h 28"/>
                  <a:gd name="T30" fmla="*/ 10 w 26"/>
                  <a:gd name="T31" fmla="*/ 12 h 28"/>
                  <a:gd name="T32" fmla="*/ 16 w 26"/>
                  <a:gd name="T33" fmla="*/ 18 h 28"/>
                  <a:gd name="T34" fmla="*/ 26 w 26"/>
                  <a:gd name="T35" fmla="*/ 22 h 28"/>
                  <a:gd name="T36" fmla="*/ 26 w 26"/>
                  <a:gd name="T37" fmla="*/ 22 h 28"/>
                  <a:gd name="T38" fmla="*/ 26 w 26"/>
                  <a:gd name="T39" fmla="*/ 24 h 28"/>
                  <a:gd name="T40" fmla="*/ 26 w 26"/>
                  <a:gd name="T41" fmla="*/ 26 h 28"/>
                  <a:gd name="T42" fmla="*/ 26 w 26"/>
                  <a:gd name="T43" fmla="*/ 26 h 28"/>
                  <a:gd name="T44" fmla="*/ 24 w 26"/>
                  <a:gd name="T45" fmla="*/ 28 h 28"/>
                  <a:gd name="T46" fmla="*/ 24 w 26"/>
                  <a:gd name="T4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28">
                    <a:moveTo>
                      <a:pt x="24" y="28"/>
                    </a:moveTo>
                    <a:lnTo>
                      <a:pt x="24" y="28"/>
                    </a:lnTo>
                    <a:lnTo>
                      <a:pt x="24" y="28"/>
                    </a:lnTo>
                    <a:lnTo>
                      <a:pt x="20" y="26"/>
                    </a:lnTo>
                    <a:lnTo>
                      <a:pt x="14" y="22"/>
                    </a:lnTo>
                    <a:lnTo>
                      <a:pt x="6" y="14"/>
                    </a:lnTo>
                    <a:lnTo>
                      <a:pt x="2" y="10"/>
                    </a:lnTo>
                    <a:lnTo>
                      <a:pt x="0" y="4"/>
                    </a:lnTo>
                    <a:lnTo>
                      <a:pt x="0" y="4"/>
                    </a:lnTo>
                    <a:lnTo>
                      <a:pt x="0" y="2"/>
                    </a:lnTo>
                    <a:lnTo>
                      <a:pt x="2" y="0"/>
                    </a:lnTo>
                    <a:lnTo>
                      <a:pt x="2" y="0"/>
                    </a:lnTo>
                    <a:lnTo>
                      <a:pt x="2" y="0"/>
                    </a:lnTo>
                    <a:lnTo>
                      <a:pt x="4" y="2"/>
                    </a:lnTo>
                    <a:lnTo>
                      <a:pt x="4" y="2"/>
                    </a:lnTo>
                    <a:lnTo>
                      <a:pt x="10" y="12"/>
                    </a:lnTo>
                    <a:lnTo>
                      <a:pt x="16" y="18"/>
                    </a:lnTo>
                    <a:lnTo>
                      <a:pt x="26" y="22"/>
                    </a:lnTo>
                    <a:lnTo>
                      <a:pt x="26" y="22"/>
                    </a:lnTo>
                    <a:lnTo>
                      <a:pt x="26" y="24"/>
                    </a:lnTo>
                    <a:lnTo>
                      <a:pt x="26" y="26"/>
                    </a:lnTo>
                    <a:lnTo>
                      <a:pt x="26" y="26"/>
                    </a:lnTo>
                    <a:lnTo>
                      <a:pt x="24" y="28"/>
                    </a:lnTo>
                    <a:lnTo>
                      <a:pt x="24" y="28"/>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
                <a:extLst>
                  <a:ext uri="{FF2B5EF4-FFF2-40B4-BE49-F238E27FC236}">
                    <a16:creationId xmlns:a16="http://schemas.microsoft.com/office/drawing/2014/main" id="{9DD2CCC3-D4A4-4796-910B-281DF684FAE5}"/>
                  </a:ext>
                </a:extLst>
              </p:cNvPr>
              <p:cNvSpPr>
                <a:spLocks/>
              </p:cNvSpPr>
              <p:nvPr/>
            </p:nvSpPr>
            <p:spPr bwMode="auto">
              <a:xfrm>
                <a:off x="4388" y="3143"/>
                <a:ext cx="66" cy="136"/>
              </a:xfrm>
              <a:custGeom>
                <a:avLst/>
                <a:gdLst>
                  <a:gd name="T0" fmla="*/ 66 w 66"/>
                  <a:gd name="T1" fmla="*/ 4 h 136"/>
                  <a:gd name="T2" fmla="*/ 66 w 66"/>
                  <a:gd name="T3" fmla="*/ 4 h 136"/>
                  <a:gd name="T4" fmla="*/ 66 w 66"/>
                  <a:gd name="T5" fmla="*/ 4 h 136"/>
                  <a:gd name="T6" fmla="*/ 26 w 66"/>
                  <a:gd name="T7" fmla="*/ 2 h 136"/>
                  <a:gd name="T8" fmla="*/ 10 w 66"/>
                  <a:gd name="T9" fmla="*/ 0 h 136"/>
                  <a:gd name="T10" fmla="*/ 0 w 66"/>
                  <a:gd name="T11" fmla="*/ 128 h 136"/>
                  <a:gd name="T12" fmla="*/ 0 w 66"/>
                  <a:gd name="T13" fmla="*/ 128 h 136"/>
                  <a:gd name="T14" fmla="*/ 16 w 66"/>
                  <a:gd name="T15" fmla="*/ 132 h 136"/>
                  <a:gd name="T16" fmla="*/ 34 w 66"/>
                  <a:gd name="T17" fmla="*/ 136 h 136"/>
                  <a:gd name="T18" fmla="*/ 56 w 66"/>
                  <a:gd name="T19" fmla="*/ 136 h 136"/>
                  <a:gd name="T20" fmla="*/ 66 w 66"/>
                  <a:gd name="T21" fmla="*/ 4 h 136"/>
                  <a:gd name="T22" fmla="*/ 66 w 66"/>
                  <a:gd name="T23"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136">
                    <a:moveTo>
                      <a:pt x="66" y="4"/>
                    </a:moveTo>
                    <a:lnTo>
                      <a:pt x="66" y="4"/>
                    </a:lnTo>
                    <a:lnTo>
                      <a:pt x="66" y="4"/>
                    </a:lnTo>
                    <a:lnTo>
                      <a:pt x="26" y="2"/>
                    </a:lnTo>
                    <a:lnTo>
                      <a:pt x="10" y="0"/>
                    </a:lnTo>
                    <a:lnTo>
                      <a:pt x="0" y="128"/>
                    </a:lnTo>
                    <a:lnTo>
                      <a:pt x="0" y="128"/>
                    </a:lnTo>
                    <a:lnTo>
                      <a:pt x="16" y="132"/>
                    </a:lnTo>
                    <a:lnTo>
                      <a:pt x="34" y="136"/>
                    </a:lnTo>
                    <a:lnTo>
                      <a:pt x="56" y="136"/>
                    </a:lnTo>
                    <a:lnTo>
                      <a:pt x="66" y="4"/>
                    </a:lnTo>
                    <a:lnTo>
                      <a:pt x="66" y="4"/>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0">
                <a:extLst>
                  <a:ext uri="{FF2B5EF4-FFF2-40B4-BE49-F238E27FC236}">
                    <a16:creationId xmlns:a16="http://schemas.microsoft.com/office/drawing/2014/main" id="{69CC1B21-4180-4A13-812C-0C2B5D07D4C0}"/>
                  </a:ext>
                </a:extLst>
              </p:cNvPr>
              <p:cNvSpPr>
                <a:spLocks/>
              </p:cNvSpPr>
              <p:nvPr/>
            </p:nvSpPr>
            <p:spPr bwMode="auto">
              <a:xfrm>
                <a:off x="4444" y="3147"/>
                <a:ext cx="10" cy="132"/>
              </a:xfrm>
              <a:custGeom>
                <a:avLst/>
                <a:gdLst>
                  <a:gd name="T0" fmla="*/ 10 w 10"/>
                  <a:gd name="T1" fmla="*/ 0 h 132"/>
                  <a:gd name="T2" fmla="*/ 0 w 10"/>
                  <a:gd name="T3" fmla="*/ 132 h 132"/>
                  <a:gd name="T4" fmla="*/ 10 w 10"/>
                  <a:gd name="T5" fmla="*/ 0 h 132"/>
                  <a:gd name="T6" fmla="*/ 10 w 10"/>
                  <a:gd name="T7" fmla="*/ 0 h 132"/>
                </a:gdLst>
                <a:ahLst/>
                <a:cxnLst>
                  <a:cxn ang="0">
                    <a:pos x="T0" y="T1"/>
                  </a:cxn>
                  <a:cxn ang="0">
                    <a:pos x="T2" y="T3"/>
                  </a:cxn>
                  <a:cxn ang="0">
                    <a:pos x="T4" y="T5"/>
                  </a:cxn>
                  <a:cxn ang="0">
                    <a:pos x="T6" y="T7"/>
                  </a:cxn>
                </a:cxnLst>
                <a:rect l="0" t="0" r="r" b="b"/>
                <a:pathLst>
                  <a:path w="10" h="132">
                    <a:moveTo>
                      <a:pt x="10" y="0"/>
                    </a:moveTo>
                    <a:lnTo>
                      <a:pt x="0" y="132"/>
                    </a:lnTo>
                    <a:lnTo>
                      <a:pt x="10" y="0"/>
                    </a:lnTo>
                    <a:lnTo>
                      <a:pt x="10"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41">
                <a:extLst>
                  <a:ext uri="{FF2B5EF4-FFF2-40B4-BE49-F238E27FC236}">
                    <a16:creationId xmlns:a16="http://schemas.microsoft.com/office/drawing/2014/main" id="{51F7ACEB-E955-42AA-94FA-36941343FD91}"/>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42">
                <a:extLst>
                  <a:ext uri="{FF2B5EF4-FFF2-40B4-BE49-F238E27FC236}">
                    <a16:creationId xmlns:a16="http://schemas.microsoft.com/office/drawing/2014/main" id="{9D019C84-366B-41EA-8940-4ACB6CD3F0E3}"/>
                  </a:ext>
                </a:extLst>
              </p:cNvPr>
              <p:cNvSpPr>
                <a:spLocks/>
              </p:cNvSpPr>
              <p:nvPr/>
            </p:nvSpPr>
            <p:spPr bwMode="auto">
              <a:xfrm>
                <a:off x="4414" y="3155"/>
                <a:ext cx="18" cy="18"/>
              </a:xfrm>
              <a:custGeom>
                <a:avLst/>
                <a:gdLst>
                  <a:gd name="T0" fmla="*/ 10 w 18"/>
                  <a:gd name="T1" fmla="*/ 0 h 18"/>
                  <a:gd name="T2" fmla="*/ 10 w 18"/>
                  <a:gd name="T3" fmla="*/ 0 h 18"/>
                  <a:gd name="T4" fmla="*/ 14 w 18"/>
                  <a:gd name="T5" fmla="*/ 2 h 18"/>
                  <a:gd name="T6" fmla="*/ 16 w 18"/>
                  <a:gd name="T7" fmla="*/ 4 h 18"/>
                  <a:gd name="T8" fmla="*/ 18 w 18"/>
                  <a:gd name="T9" fmla="*/ 6 h 18"/>
                  <a:gd name="T10" fmla="*/ 18 w 18"/>
                  <a:gd name="T11" fmla="*/ 10 h 18"/>
                  <a:gd name="T12" fmla="*/ 18 w 18"/>
                  <a:gd name="T13" fmla="*/ 10 h 18"/>
                  <a:gd name="T14" fmla="*/ 16 w 18"/>
                  <a:gd name="T15" fmla="*/ 14 h 18"/>
                  <a:gd name="T16" fmla="*/ 14 w 18"/>
                  <a:gd name="T17" fmla="*/ 16 h 18"/>
                  <a:gd name="T18" fmla="*/ 12 w 18"/>
                  <a:gd name="T19" fmla="*/ 18 h 18"/>
                  <a:gd name="T20" fmla="*/ 8 w 18"/>
                  <a:gd name="T21" fmla="*/ 18 h 18"/>
                  <a:gd name="T22" fmla="*/ 8 w 18"/>
                  <a:gd name="T23" fmla="*/ 18 h 18"/>
                  <a:gd name="T24" fmla="*/ 6 w 18"/>
                  <a:gd name="T25" fmla="*/ 18 h 18"/>
                  <a:gd name="T26" fmla="*/ 2 w 18"/>
                  <a:gd name="T27" fmla="*/ 16 h 18"/>
                  <a:gd name="T28" fmla="*/ 2 w 18"/>
                  <a:gd name="T29" fmla="*/ 12 h 18"/>
                  <a:gd name="T30" fmla="*/ 0 w 18"/>
                  <a:gd name="T31" fmla="*/ 8 h 18"/>
                  <a:gd name="T32" fmla="*/ 0 w 18"/>
                  <a:gd name="T33" fmla="*/ 8 h 18"/>
                  <a:gd name="T34" fmla="*/ 2 w 18"/>
                  <a:gd name="T35" fmla="*/ 6 h 18"/>
                  <a:gd name="T36" fmla="*/ 4 w 18"/>
                  <a:gd name="T37" fmla="*/ 4 h 18"/>
                  <a:gd name="T38" fmla="*/ 6 w 18"/>
                  <a:gd name="T39" fmla="*/ 2 h 18"/>
                  <a:gd name="T40" fmla="*/ 10 w 18"/>
                  <a:gd name="T4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18">
                    <a:moveTo>
                      <a:pt x="10" y="0"/>
                    </a:moveTo>
                    <a:lnTo>
                      <a:pt x="10" y="0"/>
                    </a:lnTo>
                    <a:lnTo>
                      <a:pt x="14" y="2"/>
                    </a:lnTo>
                    <a:lnTo>
                      <a:pt x="16" y="4"/>
                    </a:lnTo>
                    <a:lnTo>
                      <a:pt x="18" y="6"/>
                    </a:lnTo>
                    <a:lnTo>
                      <a:pt x="18" y="10"/>
                    </a:lnTo>
                    <a:lnTo>
                      <a:pt x="18" y="10"/>
                    </a:lnTo>
                    <a:lnTo>
                      <a:pt x="16" y="14"/>
                    </a:lnTo>
                    <a:lnTo>
                      <a:pt x="14" y="16"/>
                    </a:lnTo>
                    <a:lnTo>
                      <a:pt x="12" y="18"/>
                    </a:lnTo>
                    <a:lnTo>
                      <a:pt x="8" y="18"/>
                    </a:lnTo>
                    <a:lnTo>
                      <a:pt x="8" y="18"/>
                    </a:lnTo>
                    <a:lnTo>
                      <a:pt x="6" y="18"/>
                    </a:lnTo>
                    <a:lnTo>
                      <a:pt x="2" y="16"/>
                    </a:lnTo>
                    <a:lnTo>
                      <a:pt x="2" y="12"/>
                    </a:lnTo>
                    <a:lnTo>
                      <a:pt x="0" y="8"/>
                    </a:lnTo>
                    <a:lnTo>
                      <a:pt x="0" y="8"/>
                    </a:lnTo>
                    <a:lnTo>
                      <a:pt x="2" y="6"/>
                    </a:lnTo>
                    <a:lnTo>
                      <a:pt x="4" y="4"/>
                    </a:lnTo>
                    <a:lnTo>
                      <a:pt x="6"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43">
                <a:extLst>
                  <a:ext uri="{FF2B5EF4-FFF2-40B4-BE49-F238E27FC236}">
                    <a16:creationId xmlns:a16="http://schemas.microsoft.com/office/drawing/2014/main" id="{2FA192D5-1CF8-436B-AC7E-79FB72B151B7}"/>
                  </a:ext>
                </a:extLst>
              </p:cNvPr>
              <p:cNvSpPr>
                <a:spLocks/>
              </p:cNvSpPr>
              <p:nvPr/>
            </p:nvSpPr>
            <p:spPr bwMode="auto">
              <a:xfrm>
                <a:off x="4324" y="2615"/>
                <a:ext cx="18" cy="56"/>
              </a:xfrm>
              <a:custGeom>
                <a:avLst/>
                <a:gdLst>
                  <a:gd name="T0" fmla="*/ 18 w 18"/>
                  <a:gd name="T1" fmla="*/ 0 h 56"/>
                  <a:gd name="T2" fmla="*/ 18 w 18"/>
                  <a:gd name="T3" fmla="*/ 0 h 56"/>
                  <a:gd name="T4" fmla="*/ 8 w 18"/>
                  <a:gd name="T5" fmla="*/ 28 h 56"/>
                  <a:gd name="T6" fmla="*/ 0 w 18"/>
                  <a:gd name="T7" fmla="*/ 56 h 56"/>
                  <a:gd name="T8" fmla="*/ 0 w 18"/>
                  <a:gd name="T9" fmla="*/ 56 h 56"/>
                  <a:gd name="T10" fmla="*/ 8 w 18"/>
                  <a:gd name="T11" fmla="*/ 28 h 56"/>
                  <a:gd name="T12" fmla="*/ 18 w 18"/>
                  <a:gd name="T13" fmla="*/ 0 h 56"/>
                  <a:gd name="T14" fmla="*/ 18 w 18"/>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6">
                    <a:moveTo>
                      <a:pt x="18" y="0"/>
                    </a:moveTo>
                    <a:lnTo>
                      <a:pt x="18" y="0"/>
                    </a:lnTo>
                    <a:lnTo>
                      <a:pt x="8" y="28"/>
                    </a:lnTo>
                    <a:lnTo>
                      <a:pt x="0" y="56"/>
                    </a:lnTo>
                    <a:lnTo>
                      <a:pt x="0" y="56"/>
                    </a:lnTo>
                    <a:lnTo>
                      <a:pt x="8" y="28"/>
                    </a:lnTo>
                    <a:lnTo>
                      <a:pt x="18" y="0"/>
                    </a:lnTo>
                    <a:lnTo>
                      <a:pt x="18"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44">
                <a:extLst>
                  <a:ext uri="{FF2B5EF4-FFF2-40B4-BE49-F238E27FC236}">
                    <a16:creationId xmlns:a16="http://schemas.microsoft.com/office/drawing/2014/main" id="{2FD37E6F-ED61-4BEE-9440-4381CB24628B}"/>
                  </a:ext>
                </a:extLst>
              </p:cNvPr>
              <p:cNvSpPr>
                <a:spLocks/>
              </p:cNvSpPr>
              <p:nvPr/>
            </p:nvSpPr>
            <p:spPr bwMode="auto">
              <a:xfrm>
                <a:off x="4680" y="2615"/>
                <a:ext cx="20" cy="56"/>
              </a:xfrm>
              <a:custGeom>
                <a:avLst/>
                <a:gdLst>
                  <a:gd name="T0" fmla="*/ 20 w 20"/>
                  <a:gd name="T1" fmla="*/ 56 h 56"/>
                  <a:gd name="T2" fmla="*/ 20 w 20"/>
                  <a:gd name="T3" fmla="*/ 56 h 56"/>
                  <a:gd name="T4" fmla="*/ 10 w 20"/>
                  <a:gd name="T5" fmla="*/ 28 h 56"/>
                  <a:gd name="T6" fmla="*/ 0 w 20"/>
                  <a:gd name="T7" fmla="*/ 0 h 56"/>
                  <a:gd name="T8" fmla="*/ 0 w 20"/>
                  <a:gd name="T9" fmla="*/ 0 h 56"/>
                  <a:gd name="T10" fmla="*/ 0 w 20"/>
                  <a:gd name="T11" fmla="*/ 0 h 56"/>
                  <a:gd name="T12" fmla="*/ 10 w 20"/>
                  <a:gd name="T13" fmla="*/ 28 h 56"/>
                  <a:gd name="T14" fmla="*/ 20 w 20"/>
                  <a:gd name="T15" fmla="*/ 56 h 56"/>
                  <a:gd name="T16" fmla="*/ 20 w 2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56">
                    <a:moveTo>
                      <a:pt x="20" y="56"/>
                    </a:moveTo>
                    <a:lnTo>
                      <a:pt x="20" y="56"/>
                    </a:lnTo>
                    <a:lnTo>
                      <a:pt x="10" y="28"/>
                    </a:lnTo>
                    <a:lnTo>
                      <a:pt x="0" y="0"/>
                    </a:lnTo>
                    <a:lnTo>
                      <a:pt x="0" y="0"/>
                    </a:lnTo>
                    <a:lnTo>
                      <a:pt x="0" y="0"/>
                    </a:lnTo>
                    <a:lnTo>
                      <a:pt x="10" y="28"/>
                    </a:lnTo>
                    <a:lnTo>
                      <a:pt x="20" y="56"/>
                    </a:lnTo>
                    <a:lnTo>
                      <a:pt x="20" y="56"/>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5">
                <a:extLst>
                  <a:ext uri="{FF2B5EF4-FFF2-40B4-BE49-F238E27FC236}">
                    <a16:creationId xmlns:a16="http://schemas.microsoft.com/office/drawing/2014/main" id="{2A6D3B6E-80C5-4001-9865-8E1A2B0929E5}"/>
                  </a:ext>
                </a:extLst>
              </p:cNvPr>
              <p:cNvSpPr>
                <a:spLocks/>
              </p:cNvSpPr>
              <p:nvPr/>
            </p:nvSpPr>
            <p:spPr bwMode="auto">
              <a:xfrm>
                <a:off x="3928" y="2625"/>
                <a:ext cx="10" cy="16"/>
              </a:xfrm>
              <a:custGeom>
                <a:avLst/>
                <a:gdLst>
                  <a:gd name="T0" fmla="*/ 0 w 10"/>
                  <a:gd name="T1" fmla="*/ 0 h 16"/>
                  <a:gd name="T2" fmla="*/ 0 w 10"/>
                  <a:gd name="T3" fmla="*/ 0 h 16"/>
                  <a:gd name="T4" fmla="*/ 10 w 10"/>
                  <a:gd name="T5" fmla="*/ 16 h 16"/>
                  <a:gd name="T6" fmla="*/ 10 w 10"/>
                  <a:gd name="T7" fmla="*/ 16 h 16"/>
                  <a:gd name="T8" fmla="*/ 0 w 10"/>
                  <a:gd name="T9" fmla="*/ 0 h 16"/>
                  <a:gd name="T10" fmla="*/ 0 w 10"/>
                  <a:gd name="T11" fmla="*/ 0 h 16"/>
                </a:gdLst>
                <a:ahLst/>
                <a:cxnLst>
                  <a:cxn ang="0">
                    <a:pos x="T0" y="T1"/>
                  </a:cxn>
                  <a:cxn ang="0">
                    <a:pos x="T2" y="T3"/>
                  </a:cxn>
                  <a:cxn ang="0">
                    <a:pos x="T4" y="T5"/>
                  </a:cxn>
                  <a:cxn ang="0">
                    <a:pos x="T6" y="T7"/>
                  </a:cxn>
                  <a:cxn ang="0">
                    <a:pos x="T8" y="T9"/>
                  </a:cxn>
                  <a:cxn ang="0">
                    <a:pos x="T10" y="T11"/>
                  </a:cxn>
                </a:cxnLst>
                <a:rect l="0" t="0" r="r" b="b"/>
                <a:pathLst>
                  <a:path w="10" h="16">
                    <a:moveTo>
                      <a:pt x="0" y="0"/>
                    </a:moveTo>
                    <a:lnTo>
                      <a:pt x="0" y="0"/>
                    </a:lnTo>
                    <a:lnTo>
                      <a:pt x="10" y="16"/>
                    </a:lnTo>
                    <a:lnTo>
                      <a:pt x="10" y="16"/>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46">
                <a:extLst>
                  <a:ext uri="{FF2B5EF4-FFF2-40B4-BE49-F238E27FC236}">
                    <a16:creationId xmlns:a16="http://schemas.microsoft.com/office/drawing/2014/main" id="{2B20DEA9-DDFE-4BAC-8220-856B65E1D6C8}"/>
                  </a:ext>
                </a:extLst>
              </p:cNvPr>
              <p:cNvSpPr>
                <a:spLocks/>
              </p:cNvSpPr>
              <p:nvPr/>
            </p:nvSpPr>
            <p:spPr bwMode="auto">
              <a:xfrm>
                <a:off x="3884" y="2665"/>
                <a:ext cx="14" cy="18"/>
              </a:xfrm>
              <a:custGeom>
                <a:avLst/>
                <a:gdLst>
                  <a:gd name="T0" fmla="*/ 0 w 14"/>
                  <a:gd name="T1" fmla="*/ 0 h 18"/>
                  <a:gd name="T2" fmla="*/ 0 w 14"/>
                  <a:gd name="T3" fmla="*/ 0 h 18"/>
                  <a:gd name="T4" fmla="*/ 14 w 14"/>
                  <a:gd name="T5" fmla="*/ 18 h 18"/>
                  <a:gd name="T6" fmla="*/ 14 w 14"/>
                  <a:gd name="T7" fmla="*/ 18 h 18"/>
                  <a:gd name="T8" fmla="*/ 8 w 14"/>
                  <a:gd name="T9" fmla="*/ 8 h 18"/>
                  <a:gd name="T10" fmla="*/ 0 w 14"/>
                  <a:gd name="T11" fmla="*/ 0 h 18"/>
                  <a:gd name="T12" fmla="*/ 0 w 14"/>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 h="18">
                    <a:moveTo>
                      <a:pt x="0" y="0"/>
                    </a:moveTo>
                    <a:lnTo>
                      <a:pt x="0" y="0"/>
                    </a:lnTo>
                    <a:lnTo>
                      <a:pt x="14" y="18"/>
                    </a:lnTo>
                    <a:lnTo>
                      <a:pt x="14" y="18"/>
                    </a:lnTo>
                    <a:lnTo>
                      <a:pt x="8" y="8"/>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47">
                <a:extLst>
                  <a:ext uri="{FF2B5EF4-FFF2-40B4-BE49-F238E27FC236}">
                    <a16:creationId xmlns:a16="http://schemas.microsoft.com/office/drawing/2014/main" id="{BEB01CE1-7C19-4C00-8D44-A081DFA90802}"/>
                  </a:ext>
                </a:extLst>
              </p:cNvPr>
              <p:cNvSpPr>
                <a:spLocks/>
              </p:cNvSpPr>
              <p:nvPr/>
            </p:nvSpPr>
            <p:spPr bwMode="auto">
              <a:xfrm>
                <a:off x="3900" y="2639"/>
                <a:ext cx="16" cy="22"/>
              </a:xfrm>
              <a:custGeom>
                <a:avLst/>
                <a:gdLst>
                  <a:gd name="T0" fmla="*/ 0 w 16"/>
                  <a:gd name="T1" fmla="*/ 0 h 22"/>
                  <a:gd name="T2" fmla="*/ 0 w 16"/>
                  <a:gd name="T3" fmla="*/ 0 h 22"/>
                  <a:gd name="T4" fmla="*/ 16 w 16"/>
                  <a:gd name="T5" fmla="*/ 22 h 22"/>
                  <a:gd name="T6" fmla="*/ 16 w 16"/>
                  <a:gd name="T7" fmla="*/ 22 h 22"/>
                  <a:gd name="T8" fmla="*/ 8 w 16"/>
                  <a:gd name="T9" fmla="*/ 10 h 22"/>
                  <a:gd name="T10" fmla="*/ 0 w 16"/>
                  <a:gd name="T11" fmla="*/ 0 h 22"/>
                  <a:gd name="T12" fmla="*/ 0 w 1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6" h="22">
                    <a:moveTo>
                      <a:pt x="0" y="0"/>
                    </a:moveTo>
                    <a:lnTo>
                      <a:pt x="0" y="0"/>
                    </a:lnTo>
                    <a:lnTo>
                      <a:pt x="16" y="22"/>
                    </a:lnTo>
                    <a:lnTo>
                      <a:pt x="16" y="22"/>
                    </a:lnTo>
                    <a:lnTo>
                      <a:pt x="8" y="10"/>
                    </a:lnTo>
                    <a:lnTo>
                      <a:pt x="0" y="0"/>
                    </a:lnTo>
                    <a:lnTo>
                      <a:pt x="0" y="0"/>
                    </a:lnTo>
                    <a:close/>
                  </a:path>
                </a:pathLst>
              </a:custGeom>
              <a:solidFill>
                <a:srgbClr val="E3B1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Oval 25">
              <a:extLst>
                <a:ext uri="{FF2B5EF4-FFF2-40B4-BE49-F238E27FC236}">
                  <a16:creationId xmlns:a16="http://schemas.microsoft.com/office/drawing/2014/main" id="{A0077ABC-ED88-40D7-AD8F-4278F119E1C7}"/>
                </a:ext>
              </a:extLst>
            </p:cNvPr>
            <p:cNvSpPr/>
            <p:nvPr/>
          </p:nvSpPr>
          <p:spPr>
            <a:xfrm>
              <a:off x="6919863" y="5645895"/>
              <a:ext cx="1705927" cy="206903"/>
            </a:xfrm>
            <a:prstGeom prst="ellipse">
              <a:avLst/>
            </a:prstGeom>
            <a:solidFill>
              <a:schemeClr val="tx1">
                <a:lumMod val="65000"/>
                <a:lumOff val="35000"/>
                <a:alpha val="37000"/>
              </a:scheme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584A02CB-5A38-48A1-9FC2-0FF542261EA8}"/>
              </a:ext>
            </a:extLst>
          </p:cNvPr>
          <p:cNvGrpSpPr/>
          <p:nvPr/>
        </p:nvGrpSpPr>
        <p:grpSpPr>
          <a:xfrm>
            <a:off x="6365081" y="745942"/>
            <a:ext cx="4050243" cy="1679418"/>
            <a:chOff x="6365081" y="745942"/>
            <a:chExt cx="4050243" cy="1679418"/>
          </a:xfrm>
        </p:grpSpPr>
        <p:sp>
          <p:nvSpPr>
            <p:cNvPr id="21" name="Speech Bubble: Rectangle with Corners Rounded 20">
              <a:extLst>
                <a:ext uri="{FF2B5EF4-FFF2-40B4-BE49-F238E27FC236}">
                  <a16:creationId xmlns:a16="http://schemas.microsoft.com/office/drawing/2014/main" id="{A988A036-512A-4FE8-9411-052750E20EFD}"/>
                </a:ext>
              </a:extLst>
            </p:cNvPr>
            <p:cNvSpPr/>
            <p:nvPr/>
          </p:nvSpPr>
          <p:spPr>
            <a:xfrm>
              <a:off x="6365081" y="745942"/>
              <a:ext cx="4050243" cy="1679418"/>
            </a:xfrm>
            <a:prstGeom prst="wedgeRoundRectCallout">
              <a:avLst>
                <a:gd name="adj1" fmla="val -2127"/>
                <a:gd name="adj2" fmla="val 11279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5728CB61-B11A-4818-925C-EAEDC517A1EB}"/>
                </a:ext>
              </a:extLst>
            </p:cNvPr>
            <p:cNvSpPr txBox="1"/>
            <p:nvPr/>
          </p:nvSpPr>
          <p:spPr>
            <a:xfrm>
              <a:off x="6555894" y="1293263"/>
              <a:ext cx="3668616" cy="584775"/>
            </a:xfrm>
            <a:prstGeom prst="rect">
              <a:avLst/>
            </a:prstGeom>
            <a:noFill/>
          </p:spPr>
          <p:txBody>
            <a:bodyPr wrap="square" rtlCol="0">
              <a:spAutoFit/>
            </a:bodyPr>
            <a:lstStyle/>
            <a:p>
              <a:pPr algn="ctr"/>
              <a:r>
                <a:rPr lang="en-US" sz="3200" b="1" dirty="0">
                  <a:solidFill>
                    <a:schemeClr val="bg1"/>
                  </a:solidFill>
                </a:rPr>
                <a:t>BACKGROUND</a:t>
              </a:r>
              <a:endParaRPr lang="en-US" sz="3200" dirty="0">
                <a:solidFill>
                  <a:schemeClr val="bg1"/>
                </a:solidFill>
              </a:endParaRPr>
            </a:p>
          </p:txBody>
        </p:sp>
      </p:grpSp>
      <p:pic>
        <p:nvPicPr>
          <p:cNvPr id="2056" name="Picture 8" descr="Image result for ANXIETY">
            <a:hlinkClick r:id="rId3"/>
            <a:extLst>
              <a:ext uri="{FF2B5EF4-FFF2-40B4-BE49-F238E27FC236}">
                <a16:creationId xmlns:a16="http://schemas.microsoft.com/office/drawing/2014/main" id="{EB2797B7-E4AA-4A57-9249-708066DD23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67" y="1832664"/>
            <a:ext cx="5432075" cy="3706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9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A5A4-AB60-44BF-9F82-3B3D4A9898E4}"/>
              </a:ext>
            </a:extLst>
          </p:cNvPr>
          <p:cNvSpPr>
            <a:spLocks noGrp="1"/>
          </p:cNvSpPr>
          <p:nvPr>
            <p:ph type="title"/>
          </p:nvPr>
        </p:nvSpPr>
        <p:spPr/>
        <p:txBody>
          <a:bodyPr/>
          <a:lstStyle/>
          <a:p>
            <a:r>
              <a:rPr lang="en-US" dirty="0"/>
              <a:t>Types of Anxiety Disorders</a:t>
            </a:r>
          </a:p>
        </p:txBody>
      </p:sp>
      <p:sp>
        <p:nvSpPr>
          <p:cNvPr id="6" name="Content Placeholder 5">
            <a:extLst>
              <a:ext uri="{FF2B5EF4-FFF2-40B4-BE49-F238E27FC236}">
                <a16:creationId xmlns:a16="http://schemas.microsoft.com/office/drawing/2014/main" id="{E77C5AD9-CE82-4DC7-8DAD-568611477BA7}"/>
              </a:ext>
            </a:extLst>
          </p:cNvPr>
          <p:cNvSpPr>
            <a:spLocks noGrp="1"/>
          </p:cNvSpPr>
          <p:nvPr>
            <p:ph sz="quarter" idx="4"/>
          </p:nvPr>
        </p:nvSpPr>
        <p:spPr>
          <a:xfrm>
            <a:off x="6197603" y="1445623"/>
            <a:ext cx="5183188" cy="5047251"/>
          </a:xfrm>
        </p:spPr>
        <p:txBody>
          <a:bodyPr>
            <a:normAutofit/>
          </a:bodyPr>
          <a:lstStyle/>
          <a:p>
            <a:pPr>
              <a:lnSpc>
                <a:spcPct val="124000"/>
              </a:lnSpc>
            </a:pPr>
            <a:r>
              <a:rPr lang="en-US" dirty="0"/>
              <a:t>There are a variety of types of anxiety disorders. </a:t>
            </a:r>
          </a:p>
          <a:p>
            <a:pPr>
              <a:lnSpc>
                <a:spcPct val="124000"/>
              </a:lnSpc>
            </a:pPr>
            <a:r>
              <a:rPr lang="en-US" dirty="0"/>
              <a:t>Our focus today is not on the various types but on how anxiety can impede:</a:t>
            </a:r>
          </a:p>
          <a:p>
            <a:pPr lvl="1">
              <a:lnSpc>
                <a:spcPct val="124000"/>
              </a:lnSpc>
            </a:pPr>
            <a:r>
              <a:rPr lang="en-US" dirty="0"/>
              <a:t>access to the program</a:t>
            </a:r>
          </a:p>
          <a:p>
            <a:pPr lvl="1">
              <a:lnSpc>
                <a:spcPct val="124000"/>
              </a:lnSpc>
            </a:pPr>
            <a:r>
              <a:rPr lang="en-US" dirty="0"/>
              <a:t>participation in the program</a:t>
            </a:r>
          </a:p>
          <a:p>
            <a:pPr lvl="1">
              <a:lnSpc>
                <a:spcPct val="124000"/>
              </a:lnSpc>
            </a:pPr>
            <a:r>
              <a:rPr lang="en-US" dirty="0"/>
              <a:t>progress forward in the program</a:t>
            </a:r>
          </a:p>
        </p:txBody>
      </p:sp>
      <p:sp>
        <p:nvSpPr>
          <p:cNvPr id="5" name="Slide Number Placeholder 2">
            <a:extLst>
              <a:ext uri="{FF2B5EF4-FFF2-40B4-BE49-F238E27FC236}">
                <a16:creationId xmlns:a16="http://schemas.microsoft.com/office/drawing/2014/main" id="{BB9DEBE1-A47D-43E0-839D-AAB2AE871B55}"/>
              </a:ext>
            </a:extLst>
          </p:cNvPr>
          <p:cNvSpPr>
            <a:spLocks noGrp="1"/>
          </p:cNvSpPr>
          <p:nvPr>
            <p:ph type="sldNum" sz="quarter" idx="12"/>
          </p:nvPr>
        </p:nvSpPr>
        <p:spPr>
          <a:xfrm>
            <a:off x="8610600" y="6356350"/>
            <a:ext cx="2743200" cy="365125"/>
          </a:xfrm>
        </p:spPr>
        <p:txBody>
          <a:bodyPr/>
          <a:lstStyle/>
          <a:p>
            <a:fld id="{DC71AD46-028B-42E9-AB59-3AEBC8FC7C90}" type="slidenum">
              <a:rPr lang="en-US" smtClean="0"/>
              <a:t>9</a:t>
            </a:fld>
            <a:endParaRPr lang="en-US" dirty="0"/>
          </a:p>
        </p:txBody>
      </p:sp>
      <p:pic>
        <p:nvPicPr>
          <p:cNvPr id="7" name="Picture 6" descr="Man staring out a window">
            <a:extLst>
              <a:ext uri="{FF2B5EF4-FFF2-40B4-BE49-F238E27FC236}">
                <a16:creationId xmlns:a16="http://schemas.microsoft.com/office/drawing/2014/main" id="{448AEC5B-3F9C-499E-B89C-8DD554838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788" y="2254748"/>
            <a:ext cx="5153756" cy="3429000"/>
          </a:xfrm>
          <a:prstGeom prst="rect">
            <a:avLst/>
          </a:prstGeom>
        </p:spPr>
      </p:pic>
    </p:spTree>
    <p:extLst>
      <p:ext uri="{BB962C8B-B14F-4D97-AF65-F5344CB8AC3E}">
        <p14:creationId xmlns:p14="http://schemas.microsoft.com/office/powerpoint/2010/main" val="3792484698"/>
      </p:ext>
    </p:extLst>
  </p:cSld>
  <p:clrMapOvr>
    <a:masterClrMapping/>
  </p:clrMapOvr>
</p:sld>
</file>

<file path=ppt/theme/theme1.xml><?xml version="1.0" encoding="utf-8"?>
<a:theme xmlns:a="http://schemas.openxmlformats.org/drawingml/2006/main" name="Office Theme">
  <a:themeElements>
    <a:clrScheme name="Rating Colors">
      <a:dk1>
        <a:sysClr val="windowText" lastClr="000000"/>
      </a:dk1>
      <a:lt1>
        <a:sysClr val="window" lastClr="FFFFFF"/>
      </a:lt1>
      <a:dk2>
        <a:srgbClr val="3A3838"/>
      </a:dk2>
      <a:lt2>
        <a:srgbClr val="E7E6E6"/>
      </a:lt2>
      <a:accent1>
        <a:srgbClr val="AEABAB"/>
      </a:accent1>
      <a:accent2>
        <a:srgbClr val="C1272D"/>
      </a:accent2>
      <a:accent3>
        <a:srgbClr val="DC5D26"/>
      </a:accent3>
      <a:accent4>
        <a:srgbClr val="F7931E"/>
      </a:accent4>
      <a:accent5>
        <a:srgbClr val="8DA449"/>
      </a:accent5>
      <a:accent6>
        <a:srgbClr val="22B573"/>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XRUYQT3274NZ-880339284-99</_dlc_DocId>
    <_dlc_DocIdUrl xmlns="b22f8f74-215c-4154-9939-bd29e4e8980e">
      <Url>https://supportservices.jobcorps.gov/disability/_layouts/15/DocIdRedir.aspx?ID=XRUYQT3274NZ-880339284-99</Url>
      <Description>XRUYQT3274NZ-880339284-99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432EA2B-B864-4D1D-B7FB-03EB7C70EC15}"/>
</file>

<file path=customXml/itemProps2.xml><?xml version="1.0" encoding="utf-8"?>
<ds:datastoreItem xmlns:ds="http://schemas.openxmlformats.org/officeDocument/2006/customXml" ds:itemID="{D757ED54-1272-4A0B-AB80-E817C2A7939A}"/>
</file>

<file path=customXml/itemProps3.xml><?xml version="1.0" encoding="utf-8"?>
<ds:datastoreItem xmlns:ds="http://schemas.openxmlformats.org/officeDocument/2006/customXml" ds:itemID="{7EE83BD8-0F49-492A-B458-4090346664A5}"/>
</file>

<file path=customXml/itemProps4.xml><?xml version="1.0" encoding="utf-8"?>
<ds:datastoreItem xmlns:ds="http://schemas.openxmlformats.org/officeDocument/2006/customXml" ds:itemID="{B299EF9C-3507-4E85-8E3D-0E1F1F688CA5}"/>
</file>

<file path=docProps/app.xml><?xml version="1.0" encoding="utf-8"?>
<Properties xmlns="http://schemas.openxmlformats.org/officeDocument/2006/extended-properties" xmlns:vt="http://schemas.openxmlformats.org/officeDocument/2006/docPropsVTypes">
  <TotalTime>0</TotalTime>
  <Words>3865</Words>
  <Application>Microsoft Office PowerPoint</Application>
  <PresentationFormat>Widescreen</PresentationFormat>
  <Paragraphs>409</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 Black</vt:lpstr>
      <vt:lpstr>verdana</vt:lpstr>
      <vt:lpstr>Century Gothic</vt:lpstr>
      <vt:lpstr>Calibri</vt:lpstr>
      <vt:lpstr>Arial</vt:lpstr>
      <vt:lpstr>Wingdings</vt:lpstr>
      <vt:lpstr>Office Theme</vt:lpstr>
      <vt:lpstr>ANXIETY</vt:lpstr>
      <vt:lpstr>Objectives</vt:lpstr>
      <vt:lpstr>PowerPoint Presentation</vt:lpstr>
      <vt:lpstr>Purpose</vt:lpstr>
      <vt:lpstr>What is the Implication?</vt:lpstr>
      <vt:lpstr>What is the application to Job Corps?</vt:lpstr>
      <vt:lpstr>How to Resolve/Improve Effectiveness?</vt:lpstr>
      <vt:lpstr>PowerPoint Presentation</vt:lpstr>
      <vt:lpstr>Types of Anxiety Disorders</vt:lpstr>
      <vt:lpstr>Other Conditions Where Anxiety May be Associated</vt:lpstr>
      <vt:lpstr>Anxiety Disorders:  General Features</vt:lpstr>
      <vt:lpstr>Associated Symptoms </vt:lpstr>
      <vt:lpstr>PowerPoint Presentation</vt:lpstr>
      <vt:lpstr>Neurobiological Skills Impacted When Anxious </vt:lpstr>
      <vt:lpstr>Anxiety-related Functional Limitations</vt:lpstr>
      <vt:lpstr>Let’s Look at Some General Accommodations</vt:lpstr>
      <vt:lpstr>Specific Functional Limitations – Crowds/Groups</vt:lpstr>
      <vt:lpstr>Specific Functional Limitations – Crowds/Groups</vt:lpstr>
      <vt:lpstr>Specific Functional Limitations – Learning-related</vt:lpstr>
      <vt:lpstr>Two Effective Supports!</vt:lpstr>
      <vt:lpstr>PowerPoint Presentation</vt:lpstr>
      <vt:lpstr>What is Mindfulness?</vt:lpstr>
      <vt:lpstr>Mindfulness (Mind Full, or Mindful?)</vt:lpstr>
      <vt:lpstr>PowerPoint Presentation</vt:lpstr>
      <vt:lpstr>PowerPoint Presentation</vt:lpstr>
      <vt:lpstr>Calm Down Now App</vt:lpstr>
      <vt:lpstr>PowerPoint Presentation</vt:lpstr>
      <vt:lpstr>Questions to Consider (askjan.org)</vt:lpstr>
      <vt:lpstr>Questions to Consider (askjan.org)</vt:lpstr>
      <vt:lpstr>Marissa</vt:lpstr>
      <vt:lpstr>Let’s learn about Marissa…</vt:lpstr>
      <vt:lpstr>Let’s Walk Through the Interactive RA Process:</vt:lpstr>
      <vt:lpstr>Impact of Functional Limitations</vt:lpstr>
      <vt:lpstr>Accommodating Specific Functional Limitations</vt:lpstr>
      <vt:lpstr>Accommodating Specific Functional Limitations</vt:lpstr>
      <vt:lpstr>Accommodating Specific Functional Limitations</vt:lpstr>
      <vt:lpstr>Accommodating Specific Functional Limitations</vt:lpstr>
      <vt:lpstr>Effectiveness of Accommodations</vt:lpstr>
      <vt:lpstr>Implementation/Management of Accommodations</vt:lpstr>
      <vt:lpstr>PowerPoint Presentation</vt:lpstr>
      <vt:lpstr>Accommodations by Disability Handouts </vt:lpstr>
      <vt:lpstr>Job Accommodation Network http://askjan.org</vt:lpstr>
      <vt:lpstr>  Understood.org https://www.understood.org/en/school-learning/partnering-with-childs-school/instructional-strategies/at-a-glance-classroom-accommodations-for-anxiety </vt:lpstr>
      <vt:lpstr>Anxiety and Depression  Association of America https://adaa.org </vt:lpstr>
      <vt:lpstr>Anxiety Fact Sheet for Students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2018-11-27T19:59:15Z</dcterms:created>
  <dcterms:modified xsi:type="dcterms:W3CDTF">2021-08-18T16:17:16Z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80908d97-79ed-43b8-87bc-0153c7f999f2</vt:lpwstr>
  </property>
</Properties>
</file>