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89" r:id="rId4"/>
    <p:sldId id="303" r:id="rId5"/>
    <p:sldId id="304" r:id="rId6"/>
    <p:sldId id="302" r:id="rId7"/>
    <p:sldId id="305" r:id="rId8"/>
    <p:sldId id="306" r:id="rId9"/>
    <p:sldId id="348" r:id="rId10"/>
    <p:sldId id="321" r:id="rId11"/>
    <p:sldId id="349" r:id="rId12"/>
    <p:sldId id="331" r:id="rId13"/>
    <p:sldId id="350" r:id="rId14"/>
    <p:sldId id="332" r:id="rId15"/>
    <p:sldId id="351" r:id="rId16"/>
    <p:sldId id="335" r:id="rId17"/>
    <p:sldId id="352" r:id="rId18"/>
    <p:sldId id="333" r:id="rId19"/>
    <p:sldId id="353" r:id="rId20"/>
    <p:sldId id="334" r:id="rId21"/>
    <p:sldId id="354" r:id="rId22"/>
    <p:sldId id="336" r:id="rId23"/>
    <p:sldId id="355" r:id="rId24"/>
    <p:sldId id="337" r:id="rId25"/>
    <p:sldId id="356" r:id="rId26"/>
    <p:sldId id="338" r:id="rId27"/>
    <p:sldId id="357" r:id="rId28"/>
    <p:sldId id="322" r:id="rId29"/>
    <p:sldId id="358" r:id="rId30"/>
    <p:sldId id="323" r:id="rId31"/>
    <p:sldId id="291" r:id="rId32"/>
    <p:sldId id="292" r:id="rId33"/>
    <p:sldId id="293" r:id="rId34"/>
    <p:sldId id="294" r:id="rId35"/>
    <p:sldId id="324" r:id="rId36"/>
    <p:sldId id="325" r:id="rId37"/>
    <p:sldId id="326" r:id="rId38"/>
    <p:sldId id="327" r:id="rId39"/>
    <p:sldId id="298" r:id="rId40"/>
    <p:sldId id="299" r:id="rId41"/>
    <p:sldId id="328" r:id="rId42"/>
    <p:sldId id="330" r:id="rId43"/>
    <p:sldId id="329" r:id="rId44"/>
    <p:sldId id="359" r:id="rId45"/>
    <p:sldId id="343" r:id="rId46"/>
    <p:sldId id="344" r:id="rId47"/>
    <p:sldId id="345" r:id="rId48"/>
    <p:sldId id="346" r:id="rId49"/>
    <p:sldId id="347" r:id="rId50"/>
    <p:sldId id="263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2998A"/>
    <a:srgbClr val="94C6FF"/>
    <a:srgbClr val="00CC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 autoAdjust="0"/>
  </p:normalViewPr>
  <p:slideViewPr>
    <p:cSldViewPr snapToGrid="0">
      <p:cViewPr>
        <p:scale>
          <a:sx n="104" d="100"/>
          <a:sy n="10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customXml" Target="../customXml/item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EBE242D-4C30-4BE0-AD96-45647D27B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555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74DFB2F-C9B3-4D35-9659-40F3185B2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320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560888" y="-22225"/>
            <a:ext cx="3679825" cy="688022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2293938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3303587" cy="752475"/>
          </a:xfrm>
          <a:prstGeom prst="rect">
            <a:avLst/>
          </a:prstGeom>
        </p:spPr>
        <p:txBody>
          <a:bodyPr anchor="b"/>
          <a:lstStyle>
            <a:lvl1pPr algn="l">
              <a:defRPr sz="24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B90337-7EEE-4F3D-995D-5AE35A527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8D3BC64-566A-47FB-91BA-44DC57F1C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66928"/>
            <a:ext cx="7024744" cy="877824"/>
          </a:xfrm>
        </p:spPr>
        <p:txBody>
          <a:bodyPr>
            <a:norm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91056"/>
            <a:ext cx="7012372" cy="4241573"/>
          </a:xfrm>
        </p:spPr>
        <p:txBody>
          <a:bodyPr/>
          <a:lstStyle>
            <a:lvl1pPr marL="342900" indent="-274320">
              <a:lnSpc>
                <a:spcPct val="114000"/>
              </a:lnSpc>
              <a:buClr>
                <a:schemeClr val="accent2"/>
              </a:buClr>
              <a:buFont typeface="Wingdings" pitchFamily="2" charset="2"/>
              <a:buChar char="§"/>
              <a:defRPr/>
            </a:lvl1pPr>
            <a:lvl2pPr marL="640080" indent="-274320">
              <a:lnSpc>
                <a:spcPct val="114000"/>
              </a:lnSpc>
              <a:buClr>
                <a:schemeClr val="accent2"/>
              </a:buClr>
              <a:buFont typeface="Courier New" pitchFamily="49" charset="0"/>
              <a:buChar char="o"/>
              <a:defRPr/>
            </a:lvl2pPr>
            <a:lvl3pPr marL="914400" indent="-228600">
              <a:lnSpc>
                <a:spcPct val="114000"/>
              </a:lnSpc>
              <a:buClr>
                <a:schemeClr val="accent2"/>
              </a:buClr>
              <a:buFont typeface="Symbol" pitchFamily="18" charset="2"/>
              <a:buChar char="-"/>
              <a:defRPr/>
            </a:lvl3pPr>
            <a:lvl4pPr marL="1124712" indent="-228600">
              <a:lnSpc>
                <a:spcPct val="114000"/>
              </a:lnSpc>
              <a:buClr>
                <a:schemeClr val="accent2"/>
              </a:buClr>
              <a:buFont typeface="Wingdings" pitchFamily="2" charset="2"/>
              <a:buChar char="§"/>
              <a:defRPr/>
            </a:lvl4pPr>
            <a:lvl5pPr marL="1325880" indent="-228600">
              <a:lnSpc>
                <a:spcPct val="114000"/>
              </a:lnSpc>
              <a:buClr>
                <a:schemeClr val="accent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272" y="2286000"/>
            <a:ext cx="1502095" cy="1338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41202" cy="1362075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0" cap="none" baseline="0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1BBC1E2-E4D0-4788-A445-DBFA2B606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087" y="1703361"/>
            <a:ext cx="305714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44342"/>
            <a:ext cx="3419856" cy="33895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9813" y="1703362"/>
            <a:ext cx="30557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44342"/>
            <a:ext cx="3419856" cy="33895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3C4049E-B6E5-4247-9BBE-5DF2A1602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5DCEE9C-91D8-42DD-BC66-88BFB16FC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7F77630-52CF-4038-97E0-17C42243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77B2E8A-E757-4634-BC7B-F9F7F5B5E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129C272-2F00-4B4C-AEDE-62E6B9AFA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65138" y="-95250"/>
            <a:ext cx="9932988" cy="6858000"/>
            <a:chOff x="-382404" y="0"/>
            <a:chExt cx="9932332" cy="6858000"/>
          </a:xfrm>
        </p:grpSpPr>
        <p:grpSp>
          <p:nvGrpSpPr>
            <p:cNvPr id="1031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5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6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 userDrawn="1"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493713"/>
            <a:ext cx="702468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1692275"/>
            <a:ext cx="701357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6388" y="5929313"/>
            <a:ext cx="1428750" cy="33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E12B310-8209-4ACD-8D4C-CF903D39C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lnSpc>
          <a:spcPct val="114000"/>
        </a:lnSpc>
        <a:spcBef>
          <a:spcPct val="20000"/>
        </a:spcBef>
        <a:spcAft>
          <a:spcPct val="0"/>
        </a:spcAft>
        <a:buClr>
          <a:schemeClr val="accent2"/>
        </a:buClr>
        <a:buSzPct val="76000"/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lnSpc>
          <a:spcPct val="114000"/>
        </a:lnSpc>
        <a:spcBef>
          <a:spcPct val="20000"/>
        </a:spcBef>
        <a:spcAft>
          <a:spcPct val="0"/>
        </a:spcAft>
        <a:buClr>
          <a:schemeClr val="accent2"/>
        </a:buClr>
        <a:buSzPct val="76000"/>
        <a:buFont typeface="Courier New" pitchFamily="49" charset="0"/>
        <a:buChar char="o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114000"/>
        </a:lnSpc>
        <a:spcBef>
          <a:spcPct val="20000"/>
        </a:spcBef>
        <a:spcAft>
          <a:spcPct val="0"/>
        </a:spcAft>
        <a:buClr>
          <a:schemeClr val="accent2"/>
        </a:buClr>
        <a:buSzPct val="76000"/>
        <a:buFont typeface="Symbol" pitchFamily="18" charset="2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lnSpc>
          <a:spcPct val="114000"/>
        </a:lnSpc>
        <a:spcBef>
          <a:spcPct val="20000"/>
        </a:spcBef>
        <a:spcAft>
          <a:spcPct val="0"/>
        </a:spcAft>
        <a:buClr>
          <a:schemeClr val="accent2"/>
        </a:buClr>
        <a:buSzPct val="76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lnSpc>
          <a:spcPct val="114000"/>
        </a:lnSpc>
        <a:spcBef>
          <a:spcPct val="20000"/>
        </a:spcBef>
        <a:spcAft>
          <a:spcPct val="0"/>
        </a:spcAft>
        <a:buClr>
          <a:schemeClr val="accent2"/>
        </a:buClr>
        <a:buSzPct val="76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nikki.jackson@humantias.com" TargetMode="External"/><Relationship Id="rId2" Type="http://schemas.openxmlformats.org/officeDocument/2006/relationships/hyperlink" Target="mailto:lisa.kosh@humanita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m.jones@humanitas.com" TargetMode="External"/><Relationship Id="rId4" Type="http://schemas.openxmlformats.org/officeDocument/2006/relationships/hyperlink" Target="mailto:sylvia.domagalski@humanitas.com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cusey.melissa@jobcorps.org" TargetMode="External"/><Relationship Id="rId2" Type="http://schemas.openxmlformats.org/officeDocument/2006/relationships/hyperlink" Target="mailto:macuse1029@sbcglobal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annonbentley_rn@yahoo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4702175" y="2362200"/>
            <a:ext cx="33147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>
                <a:solidFill>
                  <a:schemeClr val="accent1"/>
                </a:solidFill>
                <a:latin typeface="Century Gothic" pitchFamily="34" charset="0"/>
              </a:rPr>
              <a:t>Case Management &amp; Reasonable Accommodation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37100" y="4953000"/>
            <a:ext cx="3309938" cy="1033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+mj-lt"/>
                <a:cs typeface="Arial" pitchFamily="34" charset="0"/>
              </a:rPr>
              <a:t>What is the Difference?</a:t>
            </a:r>
            <a:endParaRPr lang="en-US" sz="2400" dirty="0"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081" name="Picture 9" descr="C:\Users\Debbie\AppData\Local\Microsoft\Windows\Temporary Internet Files\Content.IE5\3W9KQXEC\MP900407552[1]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59"/>
          <a:stretch/>
        </p:blipFill>
        <p:spPr bwMode="auto">
          <a:xfrm>
            <a:off x="762000" y="533400"/>
            <a:ext cx="3154011" cy="3959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3" name="Picture 11" descr="C:\Users\Debbie\AppData\Local\Microsoft\Windows\Temporary Internet Files\Content.IE5\9Z9A8U3J\MC90043709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2057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5" name="Picture 13" descr="C:\Users\Debbie\AppData\Local\Microsoft\Windows\Temporary Internet Files\Content.IE5\P9LVLZTB\MP900390523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6117"/>
            <a:ext cx="1697915" cy="1697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737100" y="152400"/>
            <a:ext cx="3309938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+mn-cs"/>
              </a:rPr>
              <a:t>Melissa Cusey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+mn-cs"/>
              </a:rPr>
              <a:t>Debbie Jones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  <a:cs typeface="+mn-cs"/>
              </a:rPr>
              <a:t>Humanitas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1388" y="1665288"/>
            <a:ext cx="33099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September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868363"/>
            <a:ext cx="7013575" cy="1473200"/>
          </a:xfrm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Example #2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change to a policy 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Providing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an appropriate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Modifying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adjusting a job, work, or academic environment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2531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122191D-1067-4FBE-B0F1-1D2B0DE16C03}" type="slidenum">
              <a:rPr lang="en-US" sz="1000"/>
              <a:pPr algn="r"/>
              <a:t>10</a:t>
            </a:fld>
            <a:endParaRPr lang="en-US" sz="1000"/>
          </a:p>
        </p:txBody>
      </p:sp>
      <p:sp>
        <p:nvSpPr>
          <p:cNvPr id="5" name="TextBox 4"/>
          <p:cNvSpPr txBox="1"/>
          <p:nvPr/>
        </p:nvSpPr>
        <p:spPr>
          <a:xfrm>
            <a:off x="1169988" y="2430463"/>
            <a:ext cx="3786187" cy="295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A student with a vision or motor impairment may use voice dictation software to type instead of a keyboard.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2533" name="Picture 2" descr="http://www.curtainsphoto.com/wp-content/uploads/2011/08/Bl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763" y="2606675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417638" y="2305050"/>
            <a:ext cx="6135687" cy="120032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Modifying or adjusting a job, work/academic </a:t>
            </a:r>
            <a:r>
              <a:rPr lang="en-US" sz="3600" dirty="0" smtClean="0">
                <a:solidFill>
                  <a:schemeClr val="bg1"/>
                </a:solidFill>
              </a:rPr>
              <a:t>environment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868363"/>
            <a:ext cx="7013575" cy="1473200"/>
          </a:xfrm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Example #3: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change to a policy 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Providing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an appropriate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Modifying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adjusting a job, work, or academic environment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4579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6BE62D5-1847-4728-A3AA-DB335BEB1A6B}" type="slidenum">
              <a:rPr lang="en-US" sz="1000"/>
              <a:pPr algn="r"/>
              <a:t>12</a:t>
            </a:fld>
            <a:endParaRPr lang="en-US" sz="1000"/>
          </a:p>
        </p:txBody>
      </p:sp>
      <p:sp>
        <p:nvSpPr>
          <p:cNvPr id="5" name="TextBox 4"/>
          <p:cNvSpPr txBox="1"/>
          <p:nvPr/>
        </p:nvSpPr>
        <p:spPr>
          <a:xfrm>
            <a:off x="1169988" y="2430463"/>
            <a:ext cx="5021262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A student with an anxiety disorder may have a pass to leave class 5 minutes before it ends, may be able to have a certain seat in the classroom, and may be able to shower before or after other students in the dormitory.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4581" name="Picture 2" descr="C:\Users\Debbie\AppData\Local\Microsoft\Windows\Temporary Internet Files\Content.IE5\13UV0UP7\MC9002971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063" y="2909888"/>
            <a:ext cx="195897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417638" y="2295525"/>
            <a:ext cx="6135687" cy="120032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Change to a </a:t>
            </a:r>
            <a:r>
              <a:rPr lang="en-US" sz="3600" dirty="0" smtClean="0">
                <a:solidFill>
                  <a:schemeClr val="bg1"/>
                </a:solidFill>
              </a:rPr>
              <a:t>policy/procedure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868363"/>
            <a:ext cx="7013575" cy="1473200"/>
          </a:xfrm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Example #4: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change to a policy 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Providing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an appropriate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Modifying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adjusting a job, work, or academic environment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6627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B22BF02-6377-400C-B961-82A0BF1C6B63}" type="slidenum">
              <a:rPr lang="en-US" sz="1000"/>
              <a:pPr algn="r"/>
              <a:t>14</a:t>
            </a:fld>
            <a:endParaRPr lang="en-US" sz="1000"/>
          </a:p>
        </p:txBody>
      </p:sp>
      <p:sp>
        <p:nvSpPr>
          <p:cNvPr id="5" name="TextBox 4"/>
          <p:cNvSpPr txBox="1"/>
          <p:nvPr/>
        </p:nvSpPr>
        <p:spPr>
          <a:xfrm>
            <a:off x="3849688" y="2320925"/>
            <a:ext cx="3786187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A student with a learning disability may be provided double time during testing.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6629" name="Picture 3" descr="C:\Users\Debbie\AppData\Local\Microsoft\Windows\Temporary Internet Files\Content.IE5\9Z9A8U3J\MP9004022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225" y="2320925"/>
            <a:ext cx="20859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417638" y="2295525"/>
            <a:ext cx="6135687" cy="120032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Change to a policy/procedure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868363"/>
            <a:ext cx="7013575" cy="1473200"/>
          </a:xfrm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Example #5: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change to a policy 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Providing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an appropriate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Modifying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adjusting a job, work, or academic environment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8675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8282BCE-07C6-4596-81B5-4AEDEE356649}" type="slidenum">
              <a:rPr lang="en-US" sz="1000"/>
              <a:pPr algn="r"/>
              <a:t>16</a:t>
            </a:fld>
            <a:endParaRPr lang="en-US" sz="1000"/>
          </a:p>
        </p:txBody>
      </p:sp>
      <p:sp>
        <p:nvSpPr>
          <p:cNvPr id="5" name="TextBox 4"/>
          <p:cNvSpPr txBox="1"/>
          <p:nvPr/>
        </p:nvSpPr>
        <p:spPr>
          <a:xfrm>
            <a:off x="1169988" y="2430463"/>
            <a:ext cx="3786187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A student who is deaf may be provided a sign language interpreter.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8677" name="Picture 2" descr="C:\Users\Debbie\AppData\Local\Microsoft\Windows\Temporary Internet Files\Content.IE5\P9LVLZTB\MC9003704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238" y="2386013"/>
            <a:ext cx="24415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417638" y="2305050"/>
            <a:ext cx="6135687" cy="120032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Providing an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appropriate </a:t>
            </a:r>
            <a:r>
              <a:rPr lang="en-US" sz="3600" dirty="0" smtClean="0">
                <a:solidFill>
                  <a:schemeClr val="bg1"/>
                </a:solidFill>
              </a:rPr>
              <a:t>service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868363"/>
            <a:ext cx="7013575" cy="1473200"/>
          </a:xfrm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Example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#6: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change to a policy 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Providing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an appropriate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Modifying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adjusting a job, work, or academic environment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0723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DDB61D7-95A4-4E6B-9430-A3B3F52B8FDC}" type="slidenum">
              <a:rPr lang="en-US" sz="1000"/>
              <a:pPr algn="r"/>
              <a:t>18</a:t>
            </a:fld>
            <a:endParaRPr lang="en-US" sz="1000"/>
          </a:p>
        </p:txBody>
      </p:sp>
      <p:sp>
        <p:nvSpPr>
          <p:cNvPr id="5" name="TextBox 4"/>
          <p:cNvSpPr txBox="1"/>
          <p:nvPr/>
        </p:nvSpPr>
        <p:spPr>
          <a:xfrm>
            <a:off x="1169988" y="2430463"/>
            <a:ext cx="3786187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A student with Attention Deficit/ Hyperactivity Disorder (ADHD) may have testing accommodations that allow him or her to test in a private setting.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0725" name="Picture 3" descr="C:\Users\Debbie\AppData\Local\Microsoft\Windows\Temporary Internet Files\Content.IE5\9Z9A8U3J\MC9001980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965450"/>
            <a:ext cx="284797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582230" y="1435926"/>
            <a:ext cx="6135687" cy="34163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Change to a </a:t>
            </a:r>
            <a:r>
              <a:rPr lang="en-US" sz="3600" dirty="0" smtClean="0">
                <a:solidFill>
                  <a:schemeClr val="bg1"/>
                </a:solidFill>
              </a:rPr>
              <a:t>policy/procedure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Modifying </a:t>
            </a:r>
            <a:r>
              <a:rPr lang="en-US" sz="3600" dirty="0">
                <a:solidFill>
                  <a:schemeClr val="bg1"/>
                </a:solidFill>
              </a:rPr>
              <a:t>or adjusting a job, work, or academic </a:t>
            </a:r>
            <a:r>
              <a:rPr lang="en-US" sz="3600" dirty="0" smtClean="0">
                <a:solidFill>
                  <a:schemeClr val="bg1"/>
                </a:solidFill>
              </a:rPr>
              <a:t>environment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PURPOSE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590675"/>
            <a:ext cx="7013575" cy="4241800"/>
          </a:xfrm>
        </p:spPr>
        <p:txBody>
          <a:bodyPr/>
          <a:lstStyle/>
          <a:p>
            <a:pPr indent="-273050">
              <a:tabLst>
                <a:tab pos="576263" algn="l"/>
              </a:tabLst>
            </a:pPr>
            <a:r>
              <a:rPr lang="en-US" smtClean="0"/>
              <a:t>To clarify the difference between health case management and reasonable accommodation for applicants/students with disabilities.</a:t>
            </a:r>
          </a:p>
          <a:p>
            <a:pPr indent="-273050">
              <a:buFontTx/>
              <a:buNone/>
              <a:tabLst>
                <a:tab pos="576263" algn="l"/>
              </a:tabLst>
            </a:pPr>
            <a:endParaRPr lang="en-US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21488" y="6029325"/>
            <a:ext cx="1333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98FB3-18BF-4A5D-809A-7B7CB760691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868363"/>
            <a:ext cx="7013575" cy="1473200"/>
          </a:xfrm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Example #7: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change to a policy 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Providing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an appropriate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Modifying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adjusting a job, work, or academic environment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2771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C83CF9C-91F7-4F9E-8867-BD0707A65B04}" type="slidenum">
              <a:rPr lang="en-US" sz="1000"/>
              <a:pPr algn="r"/>
              <a:t>20</a:t>
            </a:fld>
            <a:endParaRPr lang="en-US" sz="1000"/>
          </a:p>
        </p:txBody>
      </p:sp>
      <p:sp>
        <p:nvSpPr>
          <p:cNvPr id="5" name="TextBox 4"/>
          <p:cNvSpPr txBox="1"/>
          <p:nvPr/>
        </p:nvSpPr>
        <p:spPr>
          <a:xfrm>
            <a:off x="1169988" y="2430463"/>
            <a:ext cx="3786187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A student with a physical condition limiting mobility may be provided an elevator pass.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2773" name="Picture 2" descr="C:\Users\Debbie\AppData\Local\Microsoft\Windows\Temporary Internet Files\Content.IE5\9Z9A8U3J\MC9002513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25" y="2430463"/>
            <a:ext cx="16938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1417638" y="2359025"/>
            <a:ext cx="6135687" cy="120032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Change to a </a:t>
            </a:r>
            <a:r>
              <a:rPr lang="en-US" sz="3600" dirty="0" smtClean="0">
                <a:solidFill>
                  <a:schemeClr val="bg1"/>
                </a:solidFill>
              </a:rPr>
              <a:t>policy/procedure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868363"/>
            <a:ext cx="7013575" cy="1473200"/>
          </a:xfrm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Example #8: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change to a policy 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Providing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an appropriate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Modifying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adjusting a job, work, or academic environment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4819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48570B0-5578-46B8-8D10-E1429733100B}" type="slidenum">
              <a:rPr lang="en-US" sz="1000"/>
              <a:pPr algn="r"/>
              <a:t>22</a:t>
            </a:fld>
            <a:endParaRPr lang="en-US" sz="1000"/>
          </a:p>
        </p:txBody>
      </p:sp>
      <p:sp>
        <p:nvSpPr>
          <p:cNvPr id="5" name="TextBox 4"/>
          <p:cNvSpPr txBox="1"/>
          <p:nvPr/>
        </p:nvSpPr>
        <p:spPr>
          <a:xfrm>
            <a:off x="1169988" y="2430463"/>
            <a:ext cx="3786187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A student with a seizure disorder may be provided a bottom bunk. 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4821" name="Picture 2" descr="C:\Users\Debbie\AppData\Local\Microsoft\Windows\Temporary Internet Files\Content.IE5\P9LVLZTB\MC9000900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175" y="2108200"/>
            <a:ext cx="220186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82230" y="1435926"/>
            <a:ext cx="6135687" cy="34163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Change to a </a:t>
            </a:r>
            <a:r>
              <a:rPr lang="en-US" sz="3600" dirty="0" smtClean="0">
                <a:solidFill>
                  <a:schemeClr val="bg1"/>
                </a:solidFill>
              </a:rPr>
              <a:t>policy/procedure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Modifying </a:t>
            </a:r>
            <a:r>
              <a:rPr lang="en-US" sz="3600" dirty="0">
                <a:solidFill>
                  <a:schemeClr val="bg1"/>
                </a:solidFill>
              </a:rPr>
              <a:t>or adjusting a job, work, or academic </a:t>
            </a:r>
            <a:r>
              <a:rPr lang="en-US" sz="3600" dirty="0" smtClean="0">
                <a:solidFill>
                  <a:schemeClr val="bg1"/>
                </a:solidFill>
              </a:rPr>
              <a:t>environment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868363"/>
            <a:ext cx="7013575" cy="1473200"/>
          </a:xfrm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Example #9: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change to a policy 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Providing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an appropriate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Modifying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adjusting a job, work, or academic environment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6867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C103151-13AB-4F27-A79E-235CA2A828C2}" type="slidenum">
              <a:rPr lang="en-US" sz="1000"/>
              <a:pPr algn="r"/>
              <a:t>24</a:t>
            </a:fld>
            <a:endParaRPr lang="en-US" sz="1000"/>
          </a:p>
        </p:txBody>
      </p:sp>
      <p:sp>
        <p:nvSpPr>
          <p:cNvPr id="5" name="TextBox 4"/>
          <p:cNvSpPr txBox="1"/>
          <p:nvPr/>
        </p:nvSpPr>
        <p:spPr>
          <a:xfrm>
            <a:off x="1169988" y="2430463"/>
            <a:ext cx="3786187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A student on the autism spectrum may be exempted from attending large assemblies (due to sensory difficulties) and instead allowed to watch the assembly later via videotape.</a:t>
            </a:r>
          </a:p>
        </p:txBody>
      </p:sp>
      <p:pic>
        <p:nvPicPr>
          <p:cNvPr id="36869" name="Picture 2" descr="http://t0.gstatic.com/images?q=tbn:ANd9GcRVC_kg9BTbJwcbXr708jpawJWsEso4fu5P9hfWDc5ru8NE3v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263" y="2570163"/>
            <a:ext cx="16097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1417638" y="2533650"/>
            <a:ext cx="6135687" cy="120032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Change to a </a:t>
            </a:r>
            <a:r>
              <a:rPr lang="en-US" sz="3600" dirty="0" smtClean="0">
                <a:solidFill>
                  <a:schemeClr val="bg1"/>
                </a:solidFill>
              </a:rPr>
              <a:t>policy/procedure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868363"/>
            <a:ext cx="7013575" cy="1473200"/>
          </a:xfrm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Example #10: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change to a policy 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Providing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an appropriate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Modifying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adjusting a job, work, or academic environment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8915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7AC5B2B-8708-45E0-99F7-6F18344A7214}" type="slidenum">
              <a:rPr lang="en-US" sz="1000"/>
              <a:pPr algn="r"/>
              <a:t>26</a:t>
            </a:fld>
            <a:endParaRPr lang="en-US" sz="1000"/>
          </a:p>
        </p:txBody>
      </p:sp>
      <p:sp>
        <p:nvSpPr>
          <p:cNvPr id="5" name="TextBox 4"/>
          <p:cNvSpPr txBox="1"/>
          <p:nvPr/>
        </p:nvSpPr>
        <p:spPr>
          <a:xfrm>
            <a:off x="1169988" y="2430463"/>
            <a:ext cx="378618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A student who is blind may be provided a mobility coach to assist in learning to navigate the center.</a:t>
            </a:r>
          </a:p>
        </p:txBody>
      </p:sp>
      <p:pic>
        <p:nvPicPr>
          <p:cNvPr id="38917" name="Picture 3" descr="C:\Users\Debbie\AppData\Local\Microsoft\Windows\Temporary Internet Files\Content.IE5\3W9KQXEC\MC9000890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338" y="2311400"/>
            <a:ext cx="158115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417638" y="2305050"/>
            <a:ext cx="6135687" cy="1200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Providing an </a:t>
            </a:r>
          </a:p>
          <a:p>
            <a:pPr algn="ctr"/>
            <a:r>
              <a:rPr lang="en-US" sz="3600">
                <a:solidFill>
                  <a:schemeClr val="bg1"/>
                </a:solidFill>
              </a:rPr>
              <a:t>appropriate service</a:t>
            </a:r>
            <a:endParaRPr lang="en-US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868363"/>
            <a:ext cx="7013575" cy="1657350"/>
          </a:xfrm>
        </p:spPr>
        <p:txBody>
          <a:bodyPr rtlCol="0">
            <a:normAutofit fontScale="92500" lnSpcReduction="10000"/>
          </a:bodyPr>
          <a:lstStyle/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Example #11: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change to a policy 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Providing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an appropriate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Modifying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adjusting a job, work, or academic environment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0963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35AFFD4-C910-41D3-A231-178E827A0B3F}" type="slidenum">
              <a:rPr lang="en-US" sz="1000"/>
              <a:pPr algn="r"/>
              <a:t>28</a:t>
            </a:fld>
            <a:endParaRPr lang="en-US" sz="1000"/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84513"/>
            <a:ext cx="23114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69988" y="2430463"/>
            <a:ext cx="3786187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+mn-cs"/>
              </a:rPr>
              <a:t>A student with a print disability (i.e., a form of a learning disability such as dyslexia) may need center informational and instructional materials in an alternate format such as audio tape.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417638" y="2305050"/>
            <a:ext cx="6135687" cy="1200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Modifying or adjusting a job, work/academic environment</a:t>
            </a:r>
            <a:endParaRPr lang="en-US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idx="1"/>
          </p:nvPr>
        </p:nvSpPr>
        <p:spPr>
          <a:xfrm>
            <a:off x="1258888" y="4267200"/>
            <a:ext cx="6637337" cy="1520825"/>
          </a:xfrm>
        </p:spPr>
        <p:txBody>
          <a:bodyPr/>
          <a:lstStyle/>
          <a:p>
            <a:r>
              <a:rPr lang="en-US" smtClean="0"/>
              <a:t>Defining accommodation and reviewing examples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258888" y="2900363"/>
            <a:ext cx="5370512" cy="1362075"/>
          </a:xfrm>
        </p:spPr>
        <p:txBody>
          <a:bodyPr/>
          <a:lstStyle/>
          <a:p>
            <a:r>
              <a:rPr lang="en-US" smtClean="0"/>
              <a:t>Reasonable Accommodation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21488" y="5845175"/>
            <a:ext cx="1333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0C80C6-FD21-44E3-98BB-9D1FCB51FD3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2"/>
          <p:cNvSpPr>
            <a:spLocks noGrp="1"/>
          </p:cNvSpPr>
          <p:nvPr>
            <p:ph type="body" idx="1"/>
          </p:nvPr>
        </p:nvSpPr>
        <p:spPr>
          <a:xfrm>
            <a:off x="1258888" y="4267200"/>
            <a:ext cx="6637337" cy="1520825"/>
          </a:xfrm>
        </p:spPr>
        <p:txBody>
          <a:bodyPr/>
          <a:lstStyle/>
          <a:p>
            <a:r>
              <a:rPr lang="en-US" smtClean="0"/>
              <a:t>Defining health case management and reviewing examples</a:t>
            </a: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1258888" y="2900363"/>
            <a:ext cx="5370512" cy="1362075"/>
          </a:xfrm>
        </p:spPr>
        <p:txBody>
          <a:bodyPr/>
          <a:lstStyle/>
          <a:p>
            <a:r>
              <a:rPr lang="en-US" smtClean="0"/>
              <a:t>Health Case Management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21488" y="5845175"/>
            <a:ext cx="1333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4F9824-0604-4183-8B54-9BE1D8EB74CB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Health Case Management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042988" y="1590675"/>
            <a:ext cx="7013575" cy="4241800"/>
          </a:xfrm>
        </p:spPr>
        <p:txBody>
          <a:bodyPr/>
          <a:lstStyle/>
          <a:p>
            <a:pPr indent="-273050"/>
            <a:r>
              <a:rPr lang="en-US" smtClean="0"/>
              <a:t>Definition of case management:</a:t>
            </a:r>
          </a:p>
          <a:p>
            <a:pPr indent="-273050">
              <a:buFont typeface="Wingdings" pitchFamily="2" charset="2"/>
              <a:buNone/>
            </a:pPr>
            <a:r>
              <a:rPr lang="en-US" smtClean="0"/>
              <a:t>	“a collaborative process of assessment, planning, facilitation and advocacy for options and services to meet an individual’s health needs through communication and available resources to promote quality cost-effective outcomes.”</a:t>
            </a:r>
          </a:p>
          <a:p>
            <a:pPr indent="-273050" algn="ctr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1800" i="1" smtClean="0"/>
              <a:t>Case Management Society of America</a:t>
            </a:r>
          </a:p>
          <a:p>
            <a:pPr indent="-273050"/>
            <a:endParaRPr lang="en-US" sz="1800" smtClean="0"/>
          </a:p>
          <a:p>
            <a:pPr indent="-273050"/>
            <a:endParaRPr lang="en-US" smtClean="0"/>
          </a:p>
        </p:txBody>
      </p:sp>
      <p:sp>
        <p:nvSpPr>
          <p:cNvPr id="44036" name="Slide Number Placeholder 6"/>
          <p:cNvSpPr txBox="1">
            <a:spLocks/>
          </p:cNvSpPr>
          <p:nvPr/>
        </p:nvSpPr>
        <p:spPr bwMode="auto">
          <a:xfrm>
            <a:off x="6656388" y="5929313"/>
            <a:ext cx="14287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C7D60E6-254B-4033-A94A-8634B6E9AE48}" type="slidenum">
              <a:rPr lang="en-US" sz="1000"/>
              <a:pPr algn="r"/>
              <a:t>31</a:t>
            </a:fld>
            <a:endParaRPr 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CASE MANAGEMENT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042988" y="1590675"/>
            <a:ext cx="7013575" cy="4241800"/>
          </a:xfrm>
        </p:spPr>
        <p:txBody>
          <a:bodyPr/>
          <a:lstStyle/>
          <a:p>
            <a:pPr indent="-273050"/>
            <a:r>
              <a:rPr lang="en-US" dirty="0" smtClean="0"/>
              <a:t>The PRH requires case management of health needs in Chapter 6, Section 6.10, R1.b.4</a:t>
            </a:r>
          </a:p>
          <a:p>
            <a:pPr indent="-273050"/>
            <a:r>
              <a:rPr lang="en-US" dirty="0" smtClean="0"/>
              <a:t>Several CCMPs (Chronic Care Management Plans) and MHCCMPs (Mental Health Chronic Care Management Plans) have been developed and are available in Information Notices 06-17 and 08-02.</a:t>
            </a:r>
          </a:p>
          <a:p>
            <a:pPr indent="-273050"/>
            <a:endParaRPr lang="en-US" dirty="0" smtClean="0"/>
          </a:p>
        </p:txBody>
      </p:sp>
      <p:sp>
        <p:nvSpPr>
          <p:cNvPr id="45060" name="Slide Number Placeholder 6"/>
          <p:cNvSpPr txBox="1">
            <a:spLocks/>
          </p:cNvSpPr>
          <p:nvPr/>
        </p:nvSpPr>
        <p:spPr bwMode="auto">
          <a:xfrm>
            <a:off x="6656388" y="5929313"/>
            <a:ext cx="14287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4A5D332-A185-4622-B77F-109A42C0857E}" type="slidenum">
              <a:rPr lang="en-US" sz="1000"/>
              <a:pPr algn="r"/>
              <a:t>32</a:t>
            </a:fld>
            <a:endParaRPr 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CASE MANAGEMENT EXAMPLES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042988" y="1590675"/>
            <a:ext cx="4506912" cy="4241800"/>
          </a:xfrm>
        </p:spPr>
        <p:txBody>
          <a:bodyPr/>
          <a:lstStyle/>
          <a:p>
            <a:pPr indent="-273050">
              <a:lnSpc>
                <a:spcPct val="90000"/>
              </a:lnSpc>
            </a:pPr>
            <a:r>
              <a:rPr lang="en-US" smtClean="0"/>
              <a:t>A student who is diabetic is monitored for medication compliance, glucose levels, and knowledge of condition in the wellness center</a:t>
            </a:r>
          </a:p>
          <a:p>
            <a:pPr indent="-273050">
              <a:lnSpc>
                <a:spcPct val="90000"/>
              </a:lnSpc>
            </a:pPr>
            <a:r>
              <a:rPr lang="en-US" smtClean="0"/>
              <a:t>A student with a depressive disorder is monitored for changes in behavior.   If a concern, an appointment with the CMHC may occur.</a:t>
            </a:r>
          </a:p>
          <a:p>
            <a:pPr indent="-273050"/>
            <a:endParaRPr lang="en-US" smtClean="0"/>
          </a:p>
        </p:txBody>
      </p:sp>
      <p:sp>
        <p:nvSpPr>
          <p:cNvPr id="46084" name="Slide Number Placeholder 6"/>
          <p:cNvSpPr txBox="1">
            <a:spLocks/>
          </p:cNvSpPr>
          <p:nvPr/>
        </p:nvSpPr>
        <p:spPr bwMode="auto">
          <a:xfrm>
            <a:off x="6656388" y="5929313"/>
            <a:ext cx="14287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9DB0DF5-11A1-4601-986A-030ECD60D260}" type="slidenum">
              <a:rPr lang="en-US" sz="1000"/>
              <a:pPr algn="r"/>
              <a:t>33</a:t>
            </a:fld>
            <a:endParaRPr lang="en-US" sz="1000"/>
          </a:p>
        </p:txBody>
      </p:sp>
      <p:pic>
        <p:nvPicPr>
          <p:cNvPr id="46085" name="Picture 2" descr="http://t1.gstatic.com/images?q=tbn:ANd9GcSZxxc66NtLP5eQf2jIuYYKcNovA_OGtNUUhMfz40F2Ejtnzw1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0413" y="1881188"/>
            <a:ext cx="22272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988" y="3448050"/>
            <a:ext cx="169862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RELATIONSHIP BETWEEN</a:t>
            </a:r>
          </a:p>
        </p:txBody>
      </p:sp>
      <p:sp>
        <p:nvSpPr>
          <p:cNvPr id="47107" name="Text Placeholder 4"/>
          <p:cNvSpPr>
            <a:spLocks noGrp="1"/>
          </p:cNvSpPr>
          <p:nvPr>
            <p:ph type="body" idx="1"/>
          </p:nvPr>
        </p:nvSpPr>
        <p:spPr>
          <a:xfrm>
            <a:off x="1155700" y="1630363"/>
            <a:ext cx="3057525" cy="639762"/>
          </a:xfrm>
          <a:solidFill>
            <a:srgbClr val="A2998A"/>
          </a:solidFill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Reasonable Accommodation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31875" y="2341563"/>
            <a:ext cx="3457829" cy="4013517"/>
          </a:xfrm>
        </p:spPr>
        <p:txBody>
          <a:bodyPr/>
          <a:lstStyle/>
          <a:p>
            <a:r>
              <a:rPr lang="en-US" sz="1800" dirty="0" smtClean="0"/>
              <a:t>Student must have a disability</a:t>
            </a:r>
          </a:p>
          <a:p>
            <a:r>
              <a:rPr lang="en-US" sz="1800" dirty="0" smtClean="0"/>
              <a:t>May not be a substitute for a case management plan</a:t>
            </a:r>
          </a:p>
          <a:p>
            <a:r>
              <a:rPr lang="en-US" sz="1800" dirty="0" smtClean="0"/>
              <a:t>Should be individualized and should not contain confidential information</a:t>
            </a:r>
          </a:p>
          <a:p>
            <a:r>
              <a:rPr lang="en-US" sz="1800" dirty="0" smtClean="0"/>
              <a:t>Used to inform staff of the specific accommodations the student must be provided</a:t>
            </a:r>
          </a:p>
        </p:txBody>
      </p:sp>
      <p:sp>
        <p:nvSpPr>
          <p:cNvPr id="4710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57763" y="1620838"/>
            <a:ext cx="3054350" cy="639762"/>
          </a:xfrm>
          <a:solidFill>
            <a:srgbClr val="A2998A"/>
          </a:solidFill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800" smtClean="0">
                <a:solidFill>
                  <a:schemeClr val="bg1"/>
                </a:solidFill>
              </a:rPr>
              <a:t>Case Management </a:t>
            </a:r>
          </a:p>
          <a:p>
            <a:pPr algn="ctr">
              <a:spcBef>
                <a:spcPct val="0"/>
              </a:spcBef>
            </a:pPr>
            <a:r>
              <a:rPr lang="en-US" sz="1800" smtClean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64088" y="2341563"/>
            <a:ext cx="3364928" cy="3794125"/>
          </a:xfrm>
        </p:spPr>
        <p:txBody>
          <a:bodyPr/>
          <a:lstStyle/>
          <a:p>
            <a:r>
              <a:rPr lang="en-US" sz="1800" dirty="0" smtClean="0"/>
              <a:t>May or may not include reasonable  accommodations</a:t>
            </a:r>
          </a:p>
          <a:p>
            <a:r>
              <a:rPr lang="en-US" sz="1800" dirty="0" smtClean="0"/>
              <a:t>Focus on teaching self management of diagnosis</a:t>
            </a:r>
          </a:p>
          <a:p>
            <a:r>
              <a:rPr lang="en-US" sz="1800" dirty="0" smtClean="0"/>
              <a:t>Individualized and focused on solving or minimizing the existing problem</a:t>
            </a:r>
          </a:p>
          <a:p>
            <a:r>
              <a:rPr lang="en-US" sz="1800" dirty="0" smtClean="0"/>
              <a:t>Focused on the future</a:t>
            </a:r>
          </a:p>
        </p:txBody>
      </p:sp>
      <p:sp>
        <p:nvSpPr>
          <p:cNvPr id="4711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fld id="{F38DD643-0DBC-41E8-9DFA-10A45757E40D}" type="slidenum">
              <a:rPr lang="en-US"/>
              <a:pPr algn="r"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Asthma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220788" y="1703388"/>
            <a:ext cx="3055937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/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Health Case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041400" y="2444750"/>
            <a:ext cx="3419475" cy="3635375"/>
          </a:xfrm>
        </p:spPr>
        <p:txBody>
          <a:bodyPr rtlCol="0">
            <a:normAutofit fontScale="85000" lnSpcReduction="20000"/>
          </a:bodyPr>
          <a:lstStyle/>
          <a:p>
            <a:pPr indent="-342900" fontAlgn="auto">
              <a:spcAft>
                <a:spcPts val="0"/>
              </a:spcAft>
              <a:defRPr/>
            </a:pPr>
            <a:r>
              <a:rPr lang="en-US" dirty="0"/>
              <a:t>Offer medical identification bracelet</a:t>
            </a:r>
          </a:p>
          <a:p>
            <a:pPr indent="-342900" fontAlgn="auto">
              <a:spcAft>
                <a:spcPts val="0"/>
              </a:spcAft>
              <a:defRPr/>
            </a:pPr>
            <a:r>
              <a:rPr lang="en-US" dirty="0"/>
              <a:t>Provide self-management education</a:t>
            </a:r>
          </a:p>
          <a:p>
            <a:pPr indent="-342900" fontAlgn="auto">
              <a:spcAft>
                <a:spcPts val="0"/>
              </a:spcAft>
              <a:defRPr/>
            </a:pPr>
            <a:r>
              <a:rPr lang="en-US" dirty="0"/>
              <a:t>Discuss trade selection</a:t>
            </a:r>
          </a:p>
          <a:p>
            <a:pPr indent="-342900" fontAlgn="auto">
              <a:spcAft>
                <a:spcPts val="0"/>
              </a:spcAft>
              <a:defRPr/>
            </a:pPr>
            <a:r>
              <a:rPr lang="en-US" dirty="0"/>
              <a:t>Discuss life style changes, smoking cessation</a:t>
            </a:r>
          </a:p>
          <a:p>
            <a:pPr indent="-342900" fontAlgn="auto">
              <a:spcAft>
                <a:spcPts val="0"/>
              </a:spcAft>
              <a:defRPr/>
            </a:pPr>
            <a:r>
              <a:rPr lang="en-US" dirty="0"/>
              <a:t>Educate student and staff about condition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19650" y="1703388"/>
            <a:ext cx="3055938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/>
          <a:lstStyle/>
          <a:p>
            <a:pPr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Reasonable Accommodation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134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444750"/>
            <a:ext cx="3566287" cy="3389313"/>
          </a:xfrm>
        </p:spPr>
        <p:txBody>
          <a:bodyPr/>
          <a:lstStyle/>
          <a:p>
            <a:r>
              <a:rPr lang="en-US" sz="2000" dirty="0" smtClean="0"/>
              <a:t>There would most likely be no accommodation.  If condition worsened, accommodation plan may be created</a:t>
            </a:r>
          </a:p>
          <a:p>
            <a:endParaRPr lang="en-US" dirty="0" smtClean="0"/>
          </a:p>
        </p:txBody>
      </p:sp>
      <p:sp>
        <p:nvSpPr>
          <p:cNvPr id="48135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fld id="{72E45908-EA8B-474E-8224-694D176C13DB}" type="slidenum">
              <a:rPr lang="en-US"/>
              <a:pPr algn="r"/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Diabetes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220788" y="1703388"/>
            <a:ext cx="3055937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/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Health Case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041400" y="2444750"/>
            <a:ext cx="3419475" cy="3635375"/>
          </a:xfrm>
        </p:spPr>
        <p:txBody>
          <a:bodyPr rtlCol="0">
            <a:normAutofit/>
          </a:bodyPr>
          <a:lstStyle/>
          <a:p>
            <a:pPr indent="-342900" fontAlgn="auto">
              <a:spcAft>
                <a:spcPts val="0"/>
              </a:spcAft>
              <a:defRPr/>
            </a:pPr>
            <a:r>
              <a:rPr lang="en-US" sz="2000" dirty="0"/>
              <a:t>M</a:t>
            </a:r>
            <a:r>
              <a:rPr lang="en-US" sz="2000" dirty="0" smtClean="0"/>
              <a:t>onitor </a:t>
            </a:r>
            <a:r>
              <a:rPr lang="en-US" sz="2000" dirty="0"/>
              <a:t>glucose testing </a:t>
            </a:r>
          </a:p>
          <a:p>
            <a:pPr indent="-342900" fontAlgn="auto">
              <a:spcAft>
                <a:spcPts val="0"/>
              </a:spcAft>
              <a:defRPr/>
            </a:pPr>
            <a:r>
              <a:rPr lang="en-US" sz="2000" dirty="0" smtClean="0"/>
              <a:t>Annual </a:t>
            </a:r>
            <a:r>
              <a:rPr lang="en-US" sz="2000" dirty="0"/>
              <a:t>vision exam</a:t>
            </a:r>
          </a:p>
          <a:p>
            <a:pPr indent="-342900" fontAlgn="auto">
              <a:spcAft>
                <a:spcPts val="0"/>
              </a:spcAft>
              <a:defRPr/>
            </a:pPr>
            <a:r>
              <a:rPr lang="en-US" sz="2000" dirty="0" smtClean="0"/>
              <a:t>Dental </a:t>
            </a:r>
            <a:r>
              <a:rPr lang="en-US" sz="2000" dirty="0"/>
              <a:t>exam</a:t>
            </a:r>
          </a:p>
          <a:p>
            <a:pPr indent="-342900" fontAlgn="auto">
              <a:spcAft>
                <a:spcPts val="0"/>
              </a:spcAft>
              <a:defRPr/>
            </a:pPr>
            <a:r>
              <a:rPr lang="en-US" sz="2000" dirty="0" smtClean="0"/>
              <a:t>Offer </a:t>
            </a:r>
            <a:r>
              <a:rPr lang="en-US" sz="2000" dirty="0"/>
              <a:t>medical identification bracelet</a:t>
            </a:r>
          </a:p>
          <a:p>
            <a:pPr indent="-342900" fontAlgn="auto">
              <a:spcAft>
                <a:spcPts val="0"/>
              </a:spcAft>
              <a:defRPr/>
            </a:pPr>
            <a:r>
              <a:rPr lang="en-US" sz="2000" dirty="0"/>
              <a:t>Regular follow up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19650" y="1703388"/>
            <a:ext cx="3055938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/>
          <a:lstStyle/>
          <a:p>
            <a:pPr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Reasonable Accommodation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158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444750"/>
            <a:ext cx="3419475" cy="3389313"/>
          </a:xfrm>
        </p:spPr>
        <p:txBody>
          <a:bodyPr/>
          <a:lstStyle/>
          <a:p>
            <a:r>
              <a:rPr lang="en-US" sz="2000" smtClean="0"/>
              <a:t>Leave class 15 minutes before lunch to go to wellness</a:t>
            </a:r>
          </a:p>
          <a:p>
            <a:r>
              <a:rPr lang="en-US" sz="2000" smtClean="0"/>
              <a:t>Refrigerator in dorm room for medications</a:t>
            </a:r>
          </a:p>
          <a:p>
            <a:r>
              <a:rPr lang="en-US" sz="2000" smtClean="0"/>
              <a:t>Healthy snack at bedtime</a:t>
            </a:r>
          </a:p>
          <a:p>
            <a:endParaRPr lang="en-US" smtClean="0"/>
          </a:p>
        </p:txBody>
      </p:sp>
      <p:sp>
        <p:nvSpPr>
          <p:cNvPr id="49159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fld id="{716B480E-1EAC-445B-A83C-26B40F1ABB50}" type="slidenum">
              <a:rPr lang="en-US"/>
              <a:pPr algn="r"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Schizophrenia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220788" y="1703388"/>
            <a:ext cx="3055937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/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Health Case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041400" y="2444750"/>
            <a:ext cx="3419475" cy="3635375"/>
          </a:xfrm>
        </p:spPr>
        <p:txBody>
          <a:bodyPr rtlCol="0">
            <a:normAutofit fontScale="77500" lnSpcReduction="20000"/>
          </a:bodyPr>
          <a:lstStyle/>
          <a:p>
            <a:pPr indent="-3429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/>
              <a:t>Offer medical identification bracelet</a:t>
            </a:r>
          </a:p>
          <a:p>
            <a:pPr indent="-3429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/>
              <a:t>Provide self-management education</a:t>
            </a:r>
          </a:p>
          <a:p>
            <a:pPr indent="-3429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/>
              <a:t>Discuss trade selection</a:t>
            </a:r>
          </a:p>
          <a:p>
            <a:pPr indent="-3429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/>
              <a:t>Discuss life style changes, smoking cessation</a:t>
            </a:r>
          </a:p>
          <a:p>
            <a:pPr indent="-3429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/>
              <a:t>Educate student and staff about condition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19650" y="1703388"/>
            <a:ext cx="3055938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/>
          <a:lstStyle/>
          <a:p>
            <a:pPr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Reasonable Accommodation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18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444750"/>
            <a:ext cx="3419475" cy="33893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Allow flexible training schedule–breaks when needed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Provide a quiet place to complete assignments/tests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Locate a quite place in the dorm when student is stressed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Single room or fewer roommates when available</a:t>
            </a:r>
          </a:p>
        </p:txBody>
      </p:sp>
      <p:sp>
        <p:nvSpPr>
          <p:cNvPr id="50183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fld id="{61A01D9F-7767-46ED-BB19-4309C8B0487A}" type="slidenum">
              <a:rPr lang="en-US"/>
              <a:pPr algn="r"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Placeholder 2"/>
          <p:cNvSpPr>
            <a:spLocks noGrp="1"/>
          </p:cNvSpPr>
          <p:nvPr>
            <p:ph type="body" idx="1"/>
          </p:nvPr>
        </p:nvSpPr>
        <p:spPr>
          <a:xfrm>
            <a:off x="1258888" y="4267200"/>
            <a:ext cx="6637337" cy="1520825"/>
          </a:xfrm>
        </p:spPr>
        <p:txBody>
          <a:bodyPr/>
          <a:lstStyle/>
          <a:p>
            <a:r>
              <a:rPr lang="en-US" smtClean="0"/>
              <a:t>Documentation Storage</a:t>
            </a: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1258888" y="2900363"/>
            <a:ext cx="5370512" cy="1362075"/>
          </a:xfrm>
        </p:spPr>
        <p:txBody>
          <a:bodyPr/>
          <a:lstStyle/>
          <a:p>
            <a:r>
              <a:rPr lang="en-US" smtClean="0"/>
              <a:t>Logistics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21488" y="5845175"/>
            <a:ext cx="1333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F230E0-BA3E-4333-A4C1-AF40A5EA08EB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Documentation Requirements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2988" y="1590675"/>
            <a:ext cx="7013575" cy="4241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Students with disabilities who are being case managed and have no accommodations </a:t>
            </a:r>
            <a:r>
              <a:rPr lang="en-US" b="1" u="sng" dirty="0" smtClean="0"/>
              <a:t>will not </a:t>
            </a:r>
            <a:r>
              <a:rPr lang="en-US" dirty="0" smtClean="0"/>
              <a:t>have a separate accommodation file.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Students with disabilities who are being case managed and have an accommodation plan </a:t>
            </a:r>
            <a:r>
              <a:rPr lang="en-US" b="1" u="sng" dirty="0" smtClean="0"/>
              <a:t>will</a:t>
            </a:r>
            <a:r>
              <a:rPr lang="en-US" dirty="0" smtClean="0"/>
              <a:t> have a separate accommodation folder.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All case management notes will be found in the student medical record.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Reasonable Accommodation</a:t>
            </a:r>
            <a:endParaRPr lang="en-US" dirty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042988" y="1590675"/>
            <a:ext cx="4937125" cy="4241800"/>
          </a:xfrm>
        </p:spPr>
        <p:txBody>
          <a:bodyPr/>
          <a:lstStyle/>
          <a:p>
            <a:pPr indent="-273050"/>
            <a:r>
              <a:rPr lang="en-US" smtClean="0"/>
              <a:t>It is a PRH and legal requirement that all applicants and students with disabilities be provided the opportunity to request and receive reasonable accommodations</a:t>
            </a:r>
          </a:p>
          <a:p>
            <a:pPr indent="-273050"/>
            <a:endParaRPr lang="en-US" smtClean="0"/>
          </a:p>
        </p:txBody>
      </p:sp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D1C18B6-6467-4544-A6B8-217F62BD591D}" type="slidenum">
              <a:rPr lang="en-US" sz="1000"/>
              <a:pPr algn="r"/>
              <a:t>4</a:t>
            </a:fld>
            <a:endParaRPr lang="en-US" sz="1000"/>
          </a:p>
        </p:txBody>
      </p:sp>
      <p:pic>
        <p:nvPicPr>
          <p:cNvPr id="3077" name="Picture 5" descr="C:\Program Files\Microsoft Office\MEDIA\CAGCAT10\j0293238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059" y="2081631"/>
            <a:ext cx="1750162" cy="129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Documentation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590675"/>
            <a:ext cx="7013575" cy="424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Accommodation plans are only created for students who actually receive accommodations.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 students being case managed, information should be shared with staff that have a need to know.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2"/>
          <p:cNvSpPr>
            <a:spLocks noGrp="1"/>
          </p:cNvSpPr>
          <p:nvPr>
            <p:ph type="body" idx="1"/>
          </p:nvPr>
        </p:nvSpPr>
        <p:spPr>
          <a:xfrm>
            <a:off x="1258888" y="4267200"/>
            <a:ext cx="6637337" cy="1520825"/>
          </a:xfrm>
        </p:spPr>
        <p:txBody>
          <a:bodyPr/>
          <a:lstStyle/>
          <a:p>
            <a:r>
              <a:rPr lang="en-US" smtClean="0"/>
              <a:t>Identifying Case Management versus Reasonable Accommodation</a:t>
            </a:r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1258888" y="2900363"/>
            <a:ext cx="5370512" cy="1362075"/>
          </a:xfrm>
        </p:spPr>
        <p:txBody>
          <a:bodyPr/>
          <a:lstStyle/>
          <a:p>
            <a:r>
              <a:rPr lang="en-US" smtClean="0"/>
              <a:t>Review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21488" y="5845175"/>
            <a:ext cx="1333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3480DA-6198-4E5F-9D9C-586C5442183A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Reasonable Accommodation or Case Management?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2988" y="1590675"/>
            <a:ext cx="7013575" cy="4241800"/>
          </a:xfrm>
        </p:spPr>
        <p:txBody>
          <a:bodyPr/>
          <a:lstStyle/>
          <a:p>
            <a:pPr indent="-273050"/>
            <a:r>
              <a:rPr lang="en-US" smtClean="0"/>
              <a:t>Medication Management</a:t>
            </a:r>
          </a:p>
          <a:p>
            <a:pPr indent="-273050"/>
            <a:r>
              <a:rPr lang="en-US" smtClean="0"/>
              <a:t>Schedule Adjustments</a:t>
            </a:r>
          </a:p>
          <a:p>
            <a:pPr indent="-273050"/>
            <a:r>
              <a:rPr lang="en-US" smtClean="0"/>
              <a:t>Medication Compliance</a:t>
            </a:r>
          </a:p>
          <a:p>
            <a:pPr indent="-273050"/>
            <a:r>
              <a:rPr lang="en-US" smtClean="0"/>
              <a:t>Therapy or Counseling Sessions</a:t>
            </a:r>
          </a:p>
          <a:p>
            <a:pPr indent="-273050"/>
            <a:r>
              <a:rPr lang="en-US" smtClean="0"/>
              <a:t>Distraction free space</a:t>
            </a:r>
          </a:p>
          <a:p>
            <a:pPr indent="-273050"/>
            <a:r>
              <a:rPr lang="en-US" smtClean="0"/>
              <a:t>Large Print</a:t>
            </a:r>
          </a:p>
          <a:p>
            <a:pPr indent="-273050"/>
            <a:r>
              <a:rPr lang="en-US" smtClean="0"/>
              <a:t>Mental Health Stability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Placeholder 2"/>
          <p:cNvSpPr>
            <a:spLocks noGrp="1"/>
          </p:cNvSpPr>
          <p:nvPr>
            <p:ph type="body" idx="1"/>
          </p:nvPr>
        </p:nvSpPr>
        <p:spPr>
          <a:xfrm>
            <a:off x="1258888" y="4267200"/>
            <a:ext cx="6637337" cy="1520825"/>
          </a:xfrm>
        </p:spPr>
        <p:txBody>
          <a:bodyPr/>
          <a:lstStyle/>
          <a:p>
            <a:r>
              <a:rPr lang="en-US" smtClean="0"/>
              <a:t>Websites, Regional Disability Coordinators and Regional Nurse Specialists</a:t>
            </a:r>
          </a:p>
        </p:txBody>
      </p:sp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1258888" y="2900363"/>
            <a:ext cx="5370512" cy="1362075"/>
          </a:xfrm>
        </p:spPr>
        <p:txBody>
          <a:bodyPr/>
          <a:lstStyle/>
          <a:p>
            <a:r>
              <a:rPr lang="en-US" smtClean="0"/>
              <a:t>Resources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21488" y="5845175"/>
            <a:ext cx="1333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3120CA-EE0B-4DA5-B095-32DA89075214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Program Instruction 08-26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334" r="50205" b="3359"/>
          <a:stretch>
            <a:fillRect/>
          </a:stretch>
        </p:blipFill>
        <p:spPr bwMode="auto">
          <a:xfrm>
            <a:off x="1170432" y="1590674"/>
            <a:ext cx="6684264" cy="440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JC Disability Website</a:t>
            </a:r>
            <a:endParaRPr lang="en-US" dirty="0"/>
          </a:p>
        </p:txBody>
      </p:sp>
      <p:pic>
        <p:nvPicPr>
          <p:cNvPr id="5" name="Content Placeholder 11"/>
          <p:cNvPicPr>
            <a:picLocks noGrp="1"/>
          </p:cNvPicPr>
          <p:nvPr>
            <p:ph idx="1"/>
          </p:nvPr>
        </p:nvPicPr>
        <p:blipFill>
          <a:blip r:embed="rId2" cstate="print"/>
          <a:srcRect t="8307" r="50160" b="4813"/>
          <a:stretch>
            <a:fillRect/>
          </a:stretch>
        </p:blipFill>
        <p:spPr bwMode="auto">
          <a:xfrm>
            <a:off x="1225296" y="1599819"/>
            <a:ext cx="6647687" cy="433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JC Health Website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334" r="50596" b="5315"/>
          <a:stretch>
            <a:fillRect/>
          </a:stretch>
        </p:blipFill>
        <p:spPr bwMode="auto">
          <a:xfrm>
            <a:off x="1197864" y="1554480"/>
            <a:ext cx="6574536" cy="435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Job Accommodation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162" r="1499" b="7526"/>
          <a:stretch>
            <a:fillRect/>
          </a:stretch>
        </p:blipFill>
        <p:spPr>
          <a:xfrm>
            <a:off x="1042988" y="1620554"/>
            <a:ext cx="7013575" cy="4182041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Regional Disability Coordinators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042988" y="1590675"/>
            <a:ext cx="7013575" cy="4241800"/>
          </a:xfrm>
        </p:spPr>
        <p:txBody>
          <a:bodyPr/>
          <a:lstStyle/>
          <a:p>
            <a:r>
              <a:rPr lang="en-US" sz="2000" dirty="0" smtClean="0"/>
              <a:t>Boston Region – Lisa Kosh</a:t>
            </a:r>
          </a:p>
          <a:p>
            <a:pPr marL="350838" indent="0">
              <a:buNone/>
            </a:pPr>
            <a:r>
              <a:rPr lang="en-US" sz="2000" dirty="0" smtClean="0">
                <a:solidFill>
                  <a:srgbClr val="7030A0"/>
                </a:solidFill>
                <a:hlinkClick r:id="rId2"/>
              </a:rPr>
              <a:t>lisa.kosh@humanitas.com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2000" dirty="0" smtClean="0"/>
              <a:t>Atlanta and Philadelphia Regions– Nikki Jackson </a:t>
            </a:r>
          </a:p>
          <a:p>
            <a:pPr marL="344488" indent="0">
              <a:buNone/>
            </a:pPr>
            <a:r>
              <a:rPr lang="en-US" sz="2000" dirty="0" smtClean="0">
                <a:hlinkClick r:id="rId3"/>
              </a:rPr>
              <a:t>nikki.jackson@humantias.com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Dallas Region– Sylvia Domagalski</a:t>
            </a:r>
          </a:p>
          <a:p>
            <a:pPr marL="350838" indent="0" eaLnBrk="1" hangingPunct="1">
              <a:buNone/>
            </a:pPr>
            <a:r>
              <a:rPr lang="en-US" sz="2000" dirty="0" smtClean="0">
                <a:solidFill>
                  <a:srgbClr val="C00000"/>
                </a:solidFill>
                <a:hlinkClick r:id="rId4"/>
              </a:rPr>
              <a:t>sylvia.domagalski@humanitas.com</a:t>
            </a:r>
            <a:endParaRPr lang="en-US" sz="2000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000" dirty="0" smtClean="0"/>
              <a:t>Chicago and San Francisco Regions – Kim Jones</a:t>
            </a:r>
          </a:p>
          <a:p>
            <a:pPr marL="347663" lvl="1" indent="0">
              <a:buNone/>
            </a:pPr>
            <a:r>
              <a:rPr lang="en-US" sz="2000" dirty="0" smtClean="0">
                <a:hlinkClick r:id="rId5"/>
              </a:rPr>
              <a:t>kim.jones@humanitas.com</a:t>
            </a:r>
            <a:r>
              <a:rPr lang="en-US" sz="2000" dirty="0" smtClean="0"/>
              <a:t> </a:t>
            </a:r>
          </a:p>
          <a:p>
            <a:pPr indent="-273050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Regional Nurse Specialists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042988" y="1590675"/>
            <a:ext cx="7013575" cy="4241800"/>
          </a:xfrm>
        </p:spPr>
        <p:txBody>
          <a:bodyPr/>
          <a:lstStyle/>
          <a:p>
            <a:pPr indent="-273050"/>
            <a:r>
              <a:rPr lang="en-US" dirty="0" smtClean="0"/>
              <a:t>Atlanta, Chicago, and San Francisco Regions - Melissa Cusey, RN</a:t>
            </a:r>
          </a:p>
          <a:p>
            <a:pPr indent="-273050">
              <a:buNone/>
            </a:pPr>
            <a:r>
              <a:rPr lang="en-US" dirty="0" smtClean="0"/>
              <a:t>    </a:t>
            </a:r>
            <a:r>
              <a:rPr lang="en-US" dirty="0" smtClean="0">
                <a:hlinkClick r:id="rId2"/>
              </a:rPr>
              <a:t>macuse1029@sbcglobal.net</a:t>
            </a:r>
            <a:r>
              <a:rPr lang="en-US" dirty="0" smtClean="0"/>
              <a:t> or</a:t>
            </a:r>
          </a:p>
          <a:p>
            <a:pPr indent="-273050">
              <a:buNone/>
            </a:pPr>
            <a:r>
              <a:rPr lang="en-US" dirty="0" smtClean="0"/>
              <a:t>    </a:t>
            </a:r>
            <a:r>
              <a:rPr lang="en-US" dirty="0" smtClean="0">
                <a:hlinkClick r:id="rId3"/>
              </a:rPr>
              <a:t>cusey.melissa@jobcorps.org</a:t>
            </a:r>
            <a:r>
              <a:rPr lang="en-US" dirty="0" smtClean="0"/>
              <a:t>     </a:t>
            </a:r>
          </a:p>
          <a:p>
            <a:pPr indent="-273050">
              <a:buNone/>
            </a:pPr>
            <a:endParaRPr lang="en-US" dirty="0" smtClean="0"/>
          </a:p>
          <a:p>
            <a:pPr indent="-273050"/>
            <a:r>
              <a:rPr lang="en-US" dirty="0" smtClean="0"/>
              <a:t>Boston, Dallas, and Philadelphia Regions – Shannon Bentley, RN</a:t>
            </a:r>
          </a:p>
          <a:p>
            <a:pPr indent="-273050">
              <a:buNone/>
            </a:pPr>
            <a:r>
              <a:rPr lang="en-US" dirty="0" smtClean="0"/>
              <a:t>   </a:t>
            </a:r>
            <a:r>
              <a:rPr lang="en-US" dirty="0" smtClean="0">
                <a:hlinkClick r:id="rId4"/>
              </a:rPr>
              <a:t>shannonbentley_rn@yahoo.com</a:t>
            </a:r>
            <a:endParaRPr lang="en-US" dirty="0" smtClean="0"/>
          </a:p>
          <a:p>
            <a:pPr indent="-273050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Defined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42988" y="1590675"/>
            <a:ext cx="7013575" cy="4241800"/>
          </a:xfrm>
        </p:spPr>
        <p:txBody>
          <a:bodyPr/>
          <a:lstStyle/>
          <a:p>
            <a:pPr indent="-273050"/>
            <a:r>
              <a:rPr lang="en-US" smtClean="0"/>
              <a:t>Accommodations are any </a:t>
            </a:r>
          </a:p>
          <a:p>
            <a:pPr marL="639763" lvl="1" indent="-273050"/>
            <a:r>
              <a:rPr lang="en-US" smtClean="0">
                <a:solidFill>
                  <a:srgbClr val="C00000"/>
                </a:solidFill>
              </a:rPr>
              <a:t>changes to the environment</a:t>
            </a:r>
            <a:r>
              <a:rPr lang="en-US" smtClean="0"/>
              <a:t> or </a:t>
            </a:r>
          </a:p>
          <a:p>
            <a:pPr marL="639763" lvl="1" indent="-273050"/>
            <a:r>
              <a:rPr lang="en-US" smtClean="0"/>
              <a:t>in the </a:t>
            </a:r>
            <a:r>
              <a:rPr lang="en-US" smtClean="0">
                <a:solidFill>
                  <a:srgbClr val="C00000"/>
                </a:solidFill>
              </a:rPr>
              <a:t>way things are customarily done </a:t>
            </a:r>
            <a:r>
              <a:rPr lang="en-US" smtClean="0"/>
              <a:t>that give a person with a disability an opportunity to participate in the application process, job, program, or activity in a way </a:t>
            </a:r>
            <a:r>
              <a:rPr lang="en-US" u="sng" smtClean="0"/>
              <a:t>that is equal to the opportunity given to similarly situated people without disabilities. </a:t>
            </a:r>
          </a:p>
          <a:p>
            <a:pPr indent="-273050"/>
            <a:endParaRPr lang="en-US" smtClean="0"/>
          </a:p>
        </p:txBody>
      </p:sp>
      <p:sp>
        <p:nvSpPr>
          <p:cNvPr id="17412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B23F512-03D6-4518-B0E7-E59A709870A0}" type="slidenum">
              <a:rPr lang="en-US" sz="1000"/>
              <a:pPr algn="r"/>
              <a:t>5</a:t>
            </a:fld>
            <a:endParaRPr 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and Answers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86C643-3F47-44D6-889B-8F77ACD0FE56}" type="slidenum">
              <a:rPr lang="en-US"/>
              <a:pPr/>
              <a:t>50</a:t>
            </a:fld>
            <a:endParaRPr lang="en-US"/>
          </a:p>
        </p:txBody>
      </p:sp>
      <p:pic>
        <p:nvPicPr>
          <p:cNvPr id="63492" name="Picture 6" descr="C:\Users\Debbie\AppData\Local\Microsoft\Windows\Temporary Internet Files\Content.IE5\13UV0UP7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2193925"/>
            <a:ext cx="25781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Defined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42988" y="1590675"/>
            <a:ext cx="5540375" cy="4241800"/>
          </a:xfrm>
        </p:spPr>
        <p:txBody>
          <a:bodyPr/>
          <a:lstStyle/>
          <a:p>
            <a:pPr indent="-273050"/>
            <a:r>
              <a:rPr lang="en-US" dirty="0" smtClean="0"/>
              <a:t>Reasonable accommodation may involve </a:t>
            </a:r>
          </a:p>
          <a:p>
            <a:pPr marL="639763" lvl="1" indent="-273050"/>
            <a:r>
              <a:rPr lang="en-US" dirty="0" smtClean="0"/>
              <a:t>providing an appropriate service or product;</a:t>
            </a:r>
          </a:p>
          <a:p>
            <a:pPr marL="639763" lvl="1" indent="-273050"/>
            <a:r>
              <a:rPr lang="en-US" dirty="0" smtClean="0"/>
              <a:t>modifying or adjusting a job, work/academic environment, policy, program, or procedure; or any other action that removes those barriers for the person with a disability.</a:t>
            </a:r>
          </a:p>
          <a:p>
            <a:pPr indent="-273050"/>
            <a:endParaRPr lang="en-US" dirty="0" smtClean="0"/>
          </a:p>
        </p:txBody>
      </p:sp>
      <p:sp>
        <p:nvSpPr>
          <p:cNvPr id="18436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0018837-4F59-43B2-92E7-C79967E04ECD}" type="slidenum">
              <a:rPr lang="en-US" sz="1000"/>
              <a:pPr algn="r"/>
              <a:t>6</a:t>
            </a:fld>
            <a:endParaRPr lang="en-US" sz="1000"/>
          </a:p>
        </p:txBody>
      </p:sp>
      <p:pic>
        <p:nvPicPr>
          <p:cNvPr id="18437" name="Picture 2" descr="C:\Users\Debbie\AppData\Local\Microsoft\Windows\Temporary Internet Files\Content.IE5\13UV0UP7\MC90044134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688" y="4754563"/>
            <a:ext cx="10906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Debbie\AppData\Local\Microsoft\Windows\Temporary Internet Files\Content.IE5\9Z9A8U3J\MC90043486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813" y="923925"/>
            <a:ext cx="10048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http://www.guidedogs.org.uk/uploads/pics/GDMI_Recruit_22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775" y="2103438"/>
            <a:ext cx="15589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66738"/>
            <a:ext cx="7024687" cy="8778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42988" y="1590675"/>
            <a:ext cx="7013575" cy="4241800"/>
          </a:xfrm>
        </p:spPr>
        <p:txBody>
          <a:bodyPr/>
          <a:lstStyle/>
          <a:p>
            <a:pPr indent="-273050"/>
            <a:r>
              <a:rPr lang="en-US" smtClean="0"/>
              <a:t>First, let’s identify the type of accommodation.  Is it </a:t>
            </a:r>
          </a:p>
          <a:p>
            <a:pPr marL="639763" lvl="1" indent="-273050"/>
            <a:r>
              <a:rPr lang="en-US" smtClean="0"/>
              <a:t>A change to a policy or procedure</a:t>
            </a:r>
          </a:p>
          <a:p>
            <a:pPr marL="639763" lvl="1" indent="-273050"/>
            <a:r>
              <a:rPr lang="en-US" smtClean="0"/>
              <a:t>Providing an appropriate service</a:t>
            </a:r>
          </a:p>
          <a:p>
            <a:pPr marL="639763" lvl="1" indent="-273050"/>
            <a:r>
              <a:rPr lang="en-US" smtClean="0"/>
              <a:t>Modifying or adjusting a job, work, or academic environment?</a:t>
            </a:r>
          </a:p>
        </p:txBody>
      </p:sp>
      <p:sp>
        <p:nvSpPr>
          <p:cNvPr id="19460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EA9A18-32B8-4D86-9EE6-00AB0CEBE448}" type="slidenum">
              <a:rPr lang="en-US" sz="1000"/>
              <a:pPr algn="r"/>
              <a:t>7</a:t>
            </a:fld>
            <a:endParaRPr lang="en-US" sz="1000"/>
          </a:p>
        </p:txBody>
      </p:sp>
      <p:pic>
        <p:nvPicPr>
          <p:cNvPr id="19461" name="Picture 2" descr="C:\Users\Debbie\AppData\Local\Microsoft\Windows\Temporary Internet Files\Content.IE5\9Z9A8U3J\MC9004325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675" y="530225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868363"/>
            <a:ext cx="7013575" cy="1536700"/>
          </a:xfrm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Example #1: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change to a policy or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Providing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an appropriate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service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Modifying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adjusting a job, work, or academic environment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6858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83" name="Slide Number Placeholder 3"/>
          <p:cNvSpPr txBox="1">
            <a:spLocks/>
          </p:cNvSpPr>
          <p:nvPr/>
        </p:nvSpPr>
        <p:spPr bwMode="auto">
          <a:xfrm>
            <a:off x="6821488" y="5845175"/>
            <a:ext cx="1333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E7873B6-8952-405E-AE80-B0FFC3D74C25}" type="slidenum">
              <a:rPr lang="en-US" sz="1000"/>
              <a:pPr algn="r"/>
              <a:t>8</a:t>
            </a:fld>
            <a:endParaRPr lang="en-US" sz="1000"/>
          </a:p>
        </p:txBody>
      </p:sp>
      <p:sp>
        <p:nvSpPr>
          <p:cNvPr id="8" name="TextBox 7"/>
          <p:cNvSpPr txBox="1"/>
          <p:nvPr/>
        </p:nvSpPr>
        <p:spPr>
          <a:xfrm>
            <a:off x="1169988" y="2430463"/>
            <a:ext cx="3786187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A student who is diabetic may need to have a schedule adjustment that allows him or her to come to wellness each day 30 minutes before lunch.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dirty="0">
              <a:cs typeface="+mn-cs"/>
            </a:endParaRPr>
          </a:p>
        </p:txBody>
      </p:sp>
      <p:pic>
        <p:nvPicPr>
          <p:cNvPr id="20485" name="Picture 2" descr="C:\Users\Debbie\AppData\Local\Microsoft\Windows\Temporary Internet Files\Content.IE5\13UV0UP7\MP9004223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813" y="2786063"/>
            <a:ext cx="232886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417638" y="2553473"/>
            <a:ext cx="6135687" cy="120032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Change to a policy/procedure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Approval_x0020_Status xmlns="f65701bd-703e-4e7a-b356-d9aef005502d">Approved</Approval_x0020_Status>
    <_dlc_DocId xmlns="b22f8f74-215c-4154-9939-bd29e4e8980e">XRUYQT3274NZ-880339284-125</_dlc_DocId>
    <_dlc_DocIdUrl xmlns="b22f8f74-215c-4154-9939-bd29e4e8980e">
      <Url>https://supportservices.jobcorps.gov/disability/_layouts/15/DocIdRedir.aspx?ID=XRUYQT3274NZ-880339284-125</Url>
      <Description>XRUYQT3274NZ-880339284-125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356BCA1D5C24DA72D14296F0DB2AF" ma:contentTypeVersion="5" ma:contentTypeDescription="Create a new document." ma:contentTypeScope="" ma:versionID="ccb1c8995c93ee4852b0cedb1abc0b01">
  <xsd:schema xmlns:xsd="http://www.w3.org/2001/XMLSchema" xmlns:xs="http://www.w3.org/2001/XMLSchema" xmlns:p="http://schemas.microsoft.com/office/2006/metadata/properties" xmlns:ns2="f65701bd-703e-4e7a-b356-d9aef005502d" xmlns:ns3="b22f8f74-215c-4154-9939-bd29e4e8980e" targetNamespace="http://schemas.microsoft.com/office/2006/metadata/properties" ma:root="true" ma:fieldsID="4e83ca1d99dfc80217f25b9eff7e3a40" ns2:_="" ns3:_="">
    <xsd:import namespace="f65701bd-703e-4e7a-b356-d9aef005502d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2:Approval_x0020_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701bd-703e-4e7a-b356-d9aef005502d" elementFormDefault="qualified">
    <xsd:import namespace="http://schemas.microsoft.com/office/2006/documentManagement/types"/>
    <xsd:import namespace="http://schemas.microsoft.com/office/infopath/2007/PartnerControls"/>
    <xsd:element name="Approval_x0020_Status" ma:index="4" nillable="true" ma:displayName="Approval Status" ma:internalName="Approval_x0020_Statu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1958220-317B-48DE-BD96-DC7A01606DD2}"/>
</file>

<file path=customXml/itemProps2.xml><?xml version="1.0" encoding="utf-8"?>
<ds:datastoreItem xmlns:ds="http://schemas.openxmlformats.org/officeDocument/2006/customXml" ds:itemID="{1EBC3B4C-A50B-4DC9-A256-20D2E6EC16B0}"/>
</file>

<file path=customXml/itemProps3.xml><?xml version="1.0" encoding="utf-8"?>
<ds:datastoreItem xmlns:ds="http://schemas.openxmlformats.org/officeDocument/2006/customXml" ds:itemID="{04ECE700-9311-45A1-BC64-D606180C3E61}"/>
</file>

<file path=customXml/itemProps4.xml><?xml version="1.0" encoding="utf-8"?>
<ds:datastoreItem xmlns:ds="http://schemas.openxmlformats.org/officeDocument/2006/customXml" ds:itemID="{315F8877-CA66-41CA-9AF8-40663BA74DCC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6310</TotalTime>
  <Words>1420</Words>
  <Application>Microsoft Office PowerPoint</Application>
  <PresentationFormat>On-screen Show (4:3)</PresentationFormat>
  <Paragraphs>224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Austin</vt:lpstr>
      <vt:lpstr>Slide 1</vt:lpstr>
      <vt:lpstr>PURPOSE</vt:lpstr>
      <vt:lpstr>Reasonable Accommodation</vt:lpstr>
      <vt:lpstr>Reasonable Accommodation</vt:lpstr>
      <vt:lpstr>Defined</vt:lpstr>
      <vt:lpstr>Defined</vt:lpstr>
      <vt:lpstr>Let’s Practice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Health Case Management</vt:lpstr>
      <vt:lpstr>Health Case Management</vt:lpstr>
      <vt:lpstr>CASE MANAGEMENT</vt:lpstr>
      <vt:lpstr>CASE MANAGEMENT EXAMPLES</vt:lpstr>
      <vt:lpstr>RELATIONSHIP BETWEEN</vt:lpstr>
      <vt:lpstr>Example: Asthma</vt:lpstr>
      <vt:lpstr>Example: Diabetes</vt:lpstr>
      <vt:lpstr>Example: Schizophrenia</vt:lpstr>
      <vt:lpstr>Logistics</vt:lpstr>
      <vt:lpstr>Documentation Requirements</vt:lpstr>
      <vt:lpstr>Documentation Requirements</vt:lpstr>
      <vt:lpstr>Review</vt:lpstr>
      <vt:lpstr>Reasonable Accommodation or Case Management?</vt:lpstr>
      <vt:lpstr>Resources</vt:lpstr>
      <vt:lpstr>Program Instruction 08-26</vt:lpstr>
      <vt:lpstr>JC Disability Website</vt:lpstr>
      <vt:lpstr>JC Health Website</vt:lpstr>
      <vt:lpstr>Job Accommodation Network</vt:lpstr>
      <vt:lpstr>Regional Disability Coordinators</vt:lpstr>
      <vt:lpstr>Regional Nurse Specialists</vt:lpstr>
      <vt:lpstr>Questions and Answers</vt:lpstr>
    </vt:vector>
  </TitlesOfParts>
  <Company>Humanitas,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Management &amp; Reasonable Accommodation: What is the difference</dc:title>
  <dc:creator>kjones</dc:creator>
  <cp:lastModifiedBy>lkosh</cp:lastModifiedBy>
  <cp:revision>103</cp:revision>
  <dcterms:created xsi:type="dcterms:W3CDTF">2009-04-28T14:02:16Z</dcterms:created>
  <dcterms:modified xsi:type="dcterms:W3CDTF">2011-09-29T18:48:35Z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TC011628171033</vt:lpwstr>
  </property>
  <property fmtid="{D5CDD505-2E9C-101B-9397-08002B2CF9AE}" pid="3" name="ContentTypeId">
    <vt:lpwstr>0x01010024F356BCA1D5C24DA72D14296F0DB2AF</vt:lpwstr>
  </property>
  <property fmtid="{D5CDD505-2E9C-101B-9397-08002B2CF9AE}" pid="4" name="TemplateUrl">
    <vt:lpwstr/>
  </property>
  <property fmtid="{D5CDD505-2E9C-101B-9397-08002B2CF9AE}" pid="5" name="Order">
    <vt:r8>24700</vt:r8>
  </property>
  <property fmtid="{D5CDD505-2E9C-101B-9397-08002B2CF9AE}" pid="6" name="xd_ProgID">
    <vt:lpwstr/>
  </property>
  <property fmtid="{D5CDD505-2E9C-101B-9397-08002B2CF9AE}" pid="7" name="_CopySource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_dlc_DocIdItemGuid">
    <vt:lpwstr>0f02bf12-b496-4556-a731-fd2b1f2ad3f7</vt:lpwstr>
  </property>
</Properties>
</file>