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3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45"/>
  </p:notesMasterIdLst>
  <p:handoutMasterIdLst>
    <p:handoutMasterId r:id="rId46"/>
  </p:handoutMasterIdLst>
  <p:sldIdLst>
    <p:sldId id="257" r:id="rId5"/>
    <p:sldId id="283" r:id="rId6"/>
    <p:sldId id="259" r:id="rId7"/>
    <p:sldId id="260" r:id="rId8"/>
    <p:sldId id="261" r:id="rId9"/>
    <p:sldId id="304" r:id="rId10"/>
    <p:sldId id="262" r:id="rId11"/>
    <p:sldId id="264" r:id="rId12"/>
    <p:sldId id="265" r:id="rId13"/>
    <p:sldId id="266" r:id="rId14"/>
    <p:sldId id="268" r:id="rId15"/>
    <p:sldId id="267" r:id="rId16"/>
    <p:sldId id="301" r:id="rId17"/>
    <p:sldId id="269" r:id="rId18"/>
    <p:sldId id="305" r:id="rId19"/>
    <p:sldId id="271" r:id="rId20"/>
    <p:sldId id="272" r:id="rId21"/>
    <p:sldId id="273" r:id="rId22"/>
    <p:sldId id="274" r:id="rId23"/>
    <p:sldId id="275" r:id="rId24"/>
    <p:sldId id="276" r:id="rId25"/>
    <p:sldId id="277" r:id="rId26"/>
    <p:sldId id="278" r:id="rId27"/>
    <p:sldId id="300" r:id="rId28"/>
    <p:sldId id="287" r:id="rId29"/>
    <p:sldId id="279" r:id="rId30"/>
    <p:sldId id="280" r:id="rId31"/>
    <p:sldId id="291" r:id="rId32"/>
    <p:sldId id="282" r:id="rId33"/>
    <p:sldId id="281" r:id="rId34"/>
    <p:sldId id="258" r:id="rId35"/>
    <p:sldId id="285" r:id="rId36"/>
    <p:sldId id="286" r:id="rId37"/>
    <p:sldId id="284" r:id="rId38"/>
    <p:sldId id="303" r:id="rId39"/>
    <p:sldId id="296" r:id="rId40"/>
    <p:sldId id="297" r:id="rId41"/>
    <p:sldId id="306"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116" d="100"/>
          <a:sy n="116" d="100"/>
        </p:scale>
        <p:origin x="21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6F3481-81F3-5A48-BF6A-7BB60A202047}" type="datetimeFigureOut">
              <a:rPr lang="en-US" smtClean="0"/>
              <a:pPr/>
              <a:t>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3B7FCE-F37D-FD49-9711-08BEE11943CF}" type="slidenum">
              <a:rPr lang="en-US" smtClean="0"/>
              <a:pPr/>
              <a:t>‹#›</a:t>
            </a:fld>
            <a:endParaRPr lang="en-US"/>
          </a:p>
        </p:txBody>
      </p:sp>
    </p:spTree>
    <p:extLst>
      <p:ext uri="{BB962C8B-B14F-4D97-AF65-F5344CB8AC3E}">
        <p14:creationId xmlns:p14="http://schemas.microsoft.com/office/powerpoint/2010/main" val="2219625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5A544-6588-154E-B5E9-EAF3EDA770A0}" type="datetimeFigureOut">
              <a:rPr lang="en-US" smtClean="0"/>
              <a:pPr/>
              <a:t>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4CBE3-1461-E949-87DA-EC4FAD2BE72F}" type="slidenum">
              <a:rPr lang="en-US" smtClean="0"/>
              <a:pPr/>
              <a:t>‹#›</a:t>
            </a:fld>
            <a:endParaRPr lang="en-US"/>
          </a:p>
        </p:txBody>
      </p:sp>
    </p:spTree>
    <p:extLst>
      <p:ext uri="{BB962C8B-B14F-4D97-AF65-F5344CB8AC3E}">
        <p14:creationId xmlns:p14="http://schemas.microsoft.com/office/powerpoint/2010/main" val="3923924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9C4CBE3-1461-E949-87DA-EC4FAD2BE72F}" type="slidenum">
              <a:rPr lang="en-US" smtClean="0"/>
              <a:pPr/>
              <a:t>2</a:t>
            </a:fld>
            <a:endParaRPr lang="en-US"/>
          </a:p>
        </p:txBody>
      </p:sp>
    </p:spTree>
    <p:extLst>
      <p:ext uri="{BB962C8B-B14F-4D97-AF65-F5344CB8AC3E}">
        <p14:creationId xmlns:p14="http://schemas.microsoft.com/office/powerpoint/2010/main" val="81810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C4CBE3-1461-E949-87DA-EC4FAD2BE72F}" type="slidenum">
              <a:rPr lang="en-US" smtClean="0"/>
              <a:pPr/>
              <a:t>3</a:t>
            </a:fld>
            <a:endParaRPr lang="en-US"/>
          </a:p>
        </p:txBody>
      </p:sp>
    </p:spTree>
    <p:extLst>
      <p:ext uri="{BB962C8B-B14F-4D97-AF65-F5344CB8AC3E}">
        <p14:creationId xmlns:p14="http://schemas.microsoft.com/office/powerpoint/2010/main" val="943129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073E8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7EB633-BF16-B148-9EF9-BAA4C186D2B5}" type="datetime1">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7" name="Picture 16" descr="sComm - Version 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38" y="6180420"/>
            <a:ext cx="1178169" cy="45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D3736-5AD5-6048-94CE-8EA3B8390817}" type="datetime1">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DD12591-DEF5-4448-8977-8B2FBD2E9270}" type="datetime1">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sComm - Version 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38" y="6180420"/>
            <a:ext cx="1178169" cy="457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9298F-0877-5042-9528-0B46C7AE936D}" type="datetime1">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solidFill>
                  <a:srgbClr val="073E87"/>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19F1C-2712-E147-867B-A91918C576B9}" type="datetime1">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5" name="Picture 14" descr="sComm - Version 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38" y="6180420"/>
            <a:ext cx="1178169"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F803F0-46EB-D34C-9B29-9C9BEBCA662A}" type="datetime1">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B14370-0F60-5B40-9EE1-75CB101C727E}" type="datetime1">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C15A72-E724-8948-82EB-740E4658FF7E}" type="datetime1">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287BE08-6A6E-2445-A4B2-ACC995B80BCD}" type="datetime1">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pic>
        <p:nvPicPr>
          <p:cNvPr id="13" name="Picture 12" descr="sComm - Version 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38" y="6180420"/>
            <a:ext cx="1178169" cy="457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86B2C7E-053C-C643-9AFE-40DADAB47F1A}" type="datetime1">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A3CC1-FA00-9140-A272-28B9DCB849C2}" type="datetime1">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pic>
        <p:nvPicPr>
          <p:cNvPr id="16" name="Picture 15" descr="sComm - Version 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38" y="6180420"/>
            <a:ext cx="1178169" cy="457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4054C4A-A723-7B4D-A011-EE9574994B64}" type="datetime1">
              <a:rPr lang="en-US" smtClean="0"/>
              <a:pPr/>
              <a:t>2/1/2016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sComm - Version 3.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93638" y="6180420"/>
            <a:ext cx="1178169" cy="457200"/>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4.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18" Type="http://schemas.openxmlformats.org/officeDocument/2006/relationships/image" Target="../media/image75.jpeg"/><Relationship Id="rId3" Type="http://schemas.openxmlformats.org/officeDocument/2006/relationships/image" Target="../media/image60.gif"/><Relationship Id="rId7" Type="http://schemas.openxmlformats.org/officeDocument/2006/relationships/image" Target="../media/image64.png"/><Relationship Id="rId12" Type="http://schemas.openxmlformats.org/officeDocument/2006/relationships/image" Target="../media/image69.jpe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jpeg"/><Relationship Id="rId2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jpeg"/><Relationship Id="rId19" Type="http://schemas.openxmlformats.org/officeDocument/2006/relationships/image" Target="../media/image76.jpe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jpeg"/></Relationships>
</file>

<file path=ppt/slides/_rels/slide3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manny@scomm.com" TargetMode="External"/><Relationship Id="rId2" Type="http://schemas.openxmlformats.org/officeDocument/2006/relationships/image" Target="../media/image8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omm01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5385" y="3180545"/>
            <a:ext cx="8091706" cy="2779988"/>
          </a:xfrm>
          <a:prstGeom prst="rect">
            <a:avLst/>
          </a:prstGeom>
        </p:spPr>
      </p:pic>
      <p:sp>
        <p:nvSpPr>
          <p:cNvPr id="3" name="Slide Number Placeholder 2"/>
          <p:cNvSpPr>
            <a:spLocks noGrp="1"/>
          </p:cNvSpPr>
          <p:nvPr>
            <p:ph type="sldNum" sz="quarter" idx="12"/>
          </p:nvPr>
        </p:nvSpPr>
        <p:spPr/>
        <p:txBody>
          <a:bodyPr/>
          <a:lstStyle/>
          <a:p>
            <a:fld id="{687D7A59-36E2-48B9-B146-C1E59501F63F}" type="slidenum">
              <a:rPr lang="en-US" smtClean="0"/>
              <a:pPr/>
              <a:t>1</a:t>
            </a:fld>
            <a:endParaRPr lang="en-US"/>
          </a:p>
        </p:txBody>
      </p:sp>
      <p:pic>
        <p:nvPicPr>
          <p:cNvPr id="5" name="Picture 4" descr="sComm_logo_24.png"/>
          <p:cNvPicPr>
            <a:picLocks noChangeAspect="1"/>
          </p:cNvPicPr>
          <p:nvPr/>
        </p:nvPicPr>
        <p:blipFill>
          <a:blip r:embed="rId3" cstate="print"/>
          <a:srcRect b="74468"/>
          <a:stretch>
            <a:fillRect/>
          </a:stretch>
        </p:blipFill>
        <p:spPr>
          <a:xfrm>
            <a:off x="2960032" y="1236212"/>
            <a:ext cx="3496112" cy="1344168"/>
          </a:xfrm>
          <a:prstGeom prst="rect">
            <a:avLst/>
          </a:prstGeom>
        </p:spPr>
      </p:pic>
    </p:spTree>
    <p:extLst>
      <p:ext uri="{BB962C8B-B14F-4D97-AF65-F5344CB8AC3E}">
        <p14:creationId xmlns:p14="http://schemas.microsoft.com/office/powerpoint/2010/main" val="3286688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omm01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79694" y="3936669"/>
            <a:ext cx="5143500" cy="1371600"/>
          </a:xfrm>
          <a:prstGeom prst="rect">
            <a:avLst/>
          </a:prstGeom>
        </p:spPr>
      </p:pic>
      <p:sp>
        <p:nvSpPr>
          <p:cNvPr id="2" name="Title 1"/>
          <p:cNvSpPr>
            <a:spLocks noGrp="1"/>
          </p:cNvSpPr>
          <p:nvPr>
            <p:ph type="ctrTitle" idx="4294967295"/>
          </p:nvPr>
        </p:nvSpPr>
        <p:spPr>
          <a:xfrm>
            <a:off x="801357" y="916862"/>
            <a:ext cx="7772400" cy="922337"/>
          </a:xfrm>
        </p:spPr>
        <p:txBody>
          <a:bodyPr>
            <a:normAutofit fontScale="90000"/>
          </a:bodyPr>
          <a:lstStyle/>
          <a:p>
            <a:r>
              <a:rPr lang="en-US" dirty="0" smtClean="0"/>
              <a:t>The                     is the solution.</a:t>
            </a:r>
            <a:endParaRPr lang="en-US" dirty="0"/>
          </a:p>
        </p:txBody>
      </p:sp>
      <p:sp>
        <p:nvSpPr>
          <p:cNvPr id="3" name="Subtitle 2"/>
          <p:cNvSpPr>
            <a:spLocks noGrp="1"/>
          </p:cNvSpPr>
          <p:nvPr>
            <p:ph type="subTitle" idx="4294967295"/>
          </p:nvPr>
        </p:nvSpPr>
        <p:spPr>
          <a:xfrm>
            <a:off x="1164240" y="1823760"/>
            <a:ext cx="7086600" cy="1986035"/>
          </a:xfrm>
        </p:spPr>
        <p:txBody>
          <a:bodyPr>
            <a:noAutofit/>
          </a:bodyPr>
          <a:lstStyle/>
          <a:p>
            <a:pPr marL="0" indent="0" algn="l">
              <a:buNone/>
            </a:pPr>
            <a:r>
              <a:rPr lang="en-US" sz="2400" b="1" dirty="0" smtClean="0">
                <a:solidFill>
                  <a:schemeClr val="tx2"/>
                </a:solidFill>
              </a:rPr>
              <a:t>The                   is a communication device that empowers deaf, hard of hearing, and hearing to communicate instantly with each other face to face and empower Communication Equality.</a:t>
            </a:r>
          </a:p>
        </p:txBody>
      </p:sp>
      <p:pic>
        <p:nvPicPr>
          <p:cNvPr id="7" name="Picture 6" descr="mkt-solution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60073" y="5308269"/>
            <a:ext cx="3954483" cy="1315373"/>
          </a:xfrm>
          <a:prstGeom prst="rect">
            <a:avLst/>
          </a:prstGeom>
        </p:spPr>
      </p:pic>
      <p:sp>
        <p:nvSpPr>
          <p:cNvPr id="6" name="Slide Number Placeholder 5"/>
          <p:cNvSpPr>
            <a:spLocks noGrp="1"/>
          </p:cNvSpPr>
          <p:nvPr>
            <p:ph type="sldNum" sz="quarter" idx="12"/>
          </p:nvPr>
        </p:nvSpPr>
        <p:spPr/>
        <p:txBody>
          <a:bodyPr/>
          <a:lstStyle/>
          <a:p>
            <a:fld id="{687D7A59-36E2-48B9-B146-C1E59501F63F}" type="slidenum">
              <a:rPr lang="en-US" smtClean="0"/>
              <a:pPr/>
              <a:t>10</a:t>
            </a:fld>
            <a:endParaRPr lang="en-US"/>
          </a:p>
        </p:txBody>
      </p:sp>
      <p:pic>
        <p:nvPicPr>
          <p:cNvPr id="11" name="Picture 10" descr="UbiDuo.Face_logo_24.png"/>
          <p:cNvPicPr>
            <a:picLocks noChangeAspect="1"/>
          </p:cNvPicPr>
          <p:nvPr/>
        </p:nvPicPr>
        <p:blipFill>
          <a:blip r:embed="rId4" cstate="print"/>
          <a:srcRect b="79008"/>
          <a:stretch>
            <a:fillRect/>
          </a:stretch>
        </p:blipFill>
        <p:spPr>
          <a:xfrm>
            <a:off x="2266950" y="1089025"/>
            <a:ext cx="2114977" cy="530352"/>
          </a:xfrm>
          <a:prstGeom prst="rect">
            <a:avLst/>
          </a:prstGeom>
        </p:spPr>
      </p:pic>
      <p:pic>
        <p:nvPicPr>
          <p:cNvPr id="12" name="Picture 11" descr="UbiDuo.Face_logo_24.png"/>
          <p:cNvPicPr>
            <a:picLocks noChangeAspect="1"/>
          </p:cNvPicPr>
          <p:nvPr/>
        </p:nvPicPr>
        <p:blipFill>
          <a:blip r:embed="rId4" cstate="print"/>
          <a:srcRect b="79008"/>
          <a:stretch>
            <a:fillRect/>
          </a:stretch>
        </p:blipFill>
        <p:spPr>
          <a:xfrm>
            <a:off x="1869866" y="1940037"/>
            <a:ext cx="1021023" cy="256031"/>
          </a:xfrm>
          <a:prstGeom prst="rect">
            <a:avLst/>
          </a:prstGeom>
        </p:spPr>
      </p:pic>
    </p:spTree>
    <p:extLst>
      <p:ext uri="{BB962C8B-B14F-4D97-AF65-F5344CB8AC3E}">
        <p14:creationId xmlns:p14="http://schemas.microsoft.com/office/powerpoint/2010/main" val="322115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3306" y="130143"/>
            <a:ext cx="8229600" cy="1252537"/>
          </a:xfrm>
        </p:spPr>
        <p:txBody>
          <a:bodyPr/>
          <a:lstStyle/>
          <a:p>
            <a:pPr algn="r"/>
            <a:r>
              <a:rPr lang="en-US" dirty="0" smtClean="0"/>
              <a:t>Key Features</a:t>
            </a:r>
            <a:endParaRPr lang="en-US" dirty="0"/>
          </a:p>
        </p:txBody>
      </p:sp>
      <p:pic>
        <p:nvPicPr>
          <p:cNvPr id="5" name="Picture 4" descr="SComm02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5283" y="4461298"/>
            <a:ext cx="3086579" cy="2286000"/>
          </a:xfrm>
          <a:prstGeom prst="rect">
            <a:avLst/>
          </a:prstGeom>
        </p:spPr>
      </p:pic>
      <p:sp>
        <p:nvSpPr>
          <p:cNvPr id="2" name="Content Placeholder 1"/>
          <p:cNvSpPr>
            <a:spLocks noGrp="1"/>
          </p:cNvSpPr>
          <p:nvPr>
            <p:ph idx="4294967295"/>
          </p:nvPr>
        </p:nvSpPr>
        <p:spPr>
          <a:xfrm>
            <a:off x="886156" y="1603169"/>
            <a:ext cx="7640254" cy="4556316"/>
          </a:xfrm>
        </p:spPr>
        <p:txBody>
          <a:bodyPr>
            <a:normAutofit lnSpcReduction="10000"/>
          </a:bodyPr>
          <a:lstStyle/>
          <a:p>
            <a:pPr>
              <a:buFont typeface="Wingdings" charset="2"/>
              <a:buChar char=""/>
            </a:pPr>
            <a:r>
              <a:rPr lang="en-US" dirty="0" smtClean="0"/>
              <a:t>Patented Real Time/Simultaneous Split Screen</a:t>
            </a:r>
          </a:p>
          <a:p>
            <a:pPr>
              <a:buFont typeface="Wingdings" charset="2"/>
              <a:buChar char=""/>
            </a:pPr>
            <a:r>
              <a:rPr lang="en-US" dirty="0" smtClean="0"/>
              <a:t>12 to 24 font point</a:t>
            </a:r>
          </a:p>
          <a:p>
            <a:pPr>
              <a:buFont typeface="Wingdings" charset="2"/>
              <a:buChar char=""/>
            </a:pPr>
            <a:r>
              <a:rPr lang="en-US" dirty="0" smtClean="0"/>
              <a:t>Reverse video capability</a:t>
            </a:r>
          </a:p>
          <a:p>
            <a:pPr>
              <a:buFont typeface="Wingdings" charset="2"/>
              <a:buChar char=""/>
            </a:pPr>
            <a:r>
              <a:rPr lang="en-US" dirty="0" smtClean="0"/>
              <a:t>Rugged for optimal longevity</a:t>
            </a:r>
          </a:p>
          <a:p>
            <a:pPr>
              <a:buFont typeface="Wingdings" charset="2"/>
              <a:buChar char=""/>
            </a:pPr>
            <a:r>
              <a:rPr lang="en-US" dirty="0" smtClean="0"/>
              <a:t>Fully Portable</a:t>
            </a:r>
          </a:p>
          <a:p>
            <a:pPr>
              <a:buFont typeface="Wingdings" charset="2"/>
              <a:buChar char=""/>
            </a:pPr>
            <a:r>
              <a:rPr lang="en-US" dirty="0" smtClean="0"/>
              <a:t>500 feet secured and encrypted wireless frequency</a:t>
            </a:r>
          </a:p>
          <a:p>
            <a:pPr lvl="1">
              <a:buFont typeface="Wingdings" charset="2"/>
              <a:buChar char=""/>
            </a:pPr>
            <a:r>
              <a:rPr lang="en-US" dirty="0" smtClean="0"/>
              <a:t>Does not required internet, cellular towers, or wireless hubs.</a:t>
            </a:r>
          </a:p>
          <a:p>
            <a:pPr>
              <a:buFont typeface="Wingdings" charset="2"/>
              <a:buChar char=""/>
            </a:pPr>
            <a:r>
              <a:rPr lang="en-US" dirty="0" smtClean="0"/>
              <a:t>Two to four people</a:t>
            </a:r>
          </a:p>
          <a:p>
            <a:pPr>
              <a:buFont typeface="Wingdings" charset="2"/>
              <a:buChar char=""/>
            </a:pPr>
            <a:r>
              <a:rPr lang="en-US" dirty="0" smtClean="0"/>
              <a:t>6 to 8 Hour Battery Life</a:t>
            </a:r>
          </a:p>
          <a:p>
            <a:pPr>
              <a:buFont typeface="Wingdings" charset="2"/>
              <a:buChar char=""/>
            </a:pPr>
            <a:r>
              <a:rPr lang="en-US" dirty="0" smtClean="0"/>
              <a:t>Patented Hinge Technology</a:t>
            </a:r>
          </a:p>
        </p:txBody>
      </p:sp>
      <p:sp>
        <p:nvSpPr>
          <p:cNvPr id="4" name="Slide Number Placeholder 3"/>
          <p:cNvSpPr>
            <a:spLocks noGrp="1"/>
          </p:cNvSpPr>
          <p:nvPr>
            <p:ph type="sldNum" sz="quarter" idx="12"/>
          </p:nvPr>
        </p:nvSpPr>
        <p:spPr/>
        <p:txBody>
          <a:bodyPr/>
          <a:lstStyle/>
          <a:p>
            <a:fld id="{687D7A59-36E2-48B9-B146-C1E59501F63F}" type="slidenum">
              <a:rPr lang="en-US" smtClean="0"/>
              <a:pPr/>
              <a:t>11</a:t>
            </a:fld>
            <a:endParaRPr lang="en-US"/>
          </a:p>
        </p:txBody>
      </p:sp>
    </p:spTree>
    <p:extLst>
      <p:ext uri="{BB962C8B-B14F-4D97-AF65-F5344CB8AC3E}">
        <p14:creationId xmlns:p14="http://schemas.microsoft.com/office/powerpoint/2010/main" val="1885837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omm0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1018" y="4382522"/>
            <a:ext cx="2398426" cy="1600200"/>
          </a:xfrm>
          <a:prstGeom prst="rect">
            <a:avLst/>
          </a:prstGeom>
          <a:ln>
            <a:noFill/>
          </a:ln>
          <a:effectLst>
            <a:softEdge rad="112500"/>
          </a:effectLst>
        </p:spPr>
      </p:pic>
      <p:pic>
        <p:nvPicPr>
          <p:cNvPr id="10" name="Picture 9" descr="SComm0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557" y="4500070"/>
            <a:ext cx="2398426" cy="1600200"/>
          </a:xfrm>
          <a:prstGeom prst="rect">
            <a:avLst/>
          </a:prstGeom>
          <a:ln>
            <a:noFill/>
          </a:ln>
          <a:effectLst>
            <a:softEdge rad="112500"/>
          </a:effectLst>
        </p:spPr>
      </p:pic>
      <p:pic>
        <p:nvPicPr>
          <p:cNvPr id="11" name="Picture 10" descr="SComm01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7620" y="4400327"/>
            <a:ext cx="2398426" cy="1600200"/>
          </a:xfrm>
          <a:prstGeom prst="rect">
            <a:avLst/>
          </a:prstGeom>
          <a:ln>
            <a:noFill/>
          </a:ln>
          <a:effectLst>
            <a:softEdge rad="112500"/>
          </a:effectLst>
        </p:spPr>
      </p:pic>
      <p:pic>
        <p:nvPicPr>
          <p:cNvPr id="12" name="Picture 11" descr="SComm02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001" y="1044784"/>
            <a:ext cx="2221538" cy="1600200"/>
          </a:xfrm>
          <a:prstGeom prst="rect">
            <a:avLst/>
          </a:prstGeom>
          <a:ln>
            <a:noFill/>
          </a:ln>
          <a:effectLst>
            <a:softEdge rad="112500"/>
          </a:effectLst>
        </p:spPr>
      </p:pic>
      <p:pic>
        <p:nvPicPr>
          <p:cNvPr id="13" name="Picture 12" descr="SComm03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06530" y="1050130"/>
            <a:ext cx="2160607" cy="1600200"/>
          </a:xfrm>
          <a:prstGeom prst="rect">
            <a:avLst/>
          </a:prstGeom>
          <a:ln>
            <a:noFill/>
          </a:ln>
          <a:effectLst>
            <a:softEdge rad="112500"/>
          </a:effectLst>
        </p:spPr>
      </p:pic>
      <p:pic>
        <p:nvPicPr>
          <p:cNvPr id="14" name="Picture 13" descr="SComm03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3436" y="1055750"/>
            <a:ext cx="2053590" cy="1600200"/>
          </a:xfrm>
          <a:prstGeom prst="rect">
            <a:avLst/>
          </a:prstGeom>
          <a:ln>
            <a:noFill/>
          </a:ln>
          <a:effectLst>
            <a:softEdge rad="112500"/>
          </a:effectLst>
        </p:spPr>
      </p:pic>
      <p:pic>
        <p:nvPicPr>
          <p:cNvPr id="15" name="Picture 14" descr="SComm037.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11018" y="2703261"/>
            <a:ext cx="2398426" cy="1600200"/>
          </a:xfrm>
          <a:prstGeom prst="rect">
            <a:avLst/>
          </a:prstGeom>
          <a:ln>
            <a:noFill/>
          </a:ln>
          <a:effectLst>
            <a:softEdge rad="112500"/>
          </a:effectLst>
        </p:spPr>
      </p:pic>
      <p:pic>
        <p:nvPicPr>
          <p:cNvPr id="16" name="Picture 15" descr="SComm032.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6971" y="2772427"/>
            <a:ext cx="2113598" cy="1600200"/>
          </a:xfrm>
          <a:prstGeom prst="rect">
            <a:avLst/>
          </a:prstGeom>
          <a:ln>
            <a:noFill/>
          </a:ln>
          <a:effectLst>
            <a:softEdge rad="112500"/>
          </a:effectLst>
        </p:spPr>
      </p:pic>
      <p:pic>
        <p:nvPicPr>
          <p:cNvPr id="17" name="Picture 16" descr="SComm035.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67062" y="2767075"/>
            <a:ext cx="2439542" cy="1627632"/>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687D7A59-36E2-48B9-B146-C1E59501F63F}" type="slidenum">
              <a:rPr lang="en-US" smtClean="0"/>
              <a:pPr/>
              <a:t>12</a:t>
            </a:fld>
            <a:endParaRPr lang="en-US"/>
          </a:p>
        </p:txBody>
      </p:sp>
      <p:sp>
        <p:nvSpPr>
          <p:cNvPr id="18" name="Title 2"/>
          <p:cNvSpPr txBox="1">
            <a:spLocks/>
          </p:cNvSpPr>
          <p:nvPr/>
        </p:nvSpPr>
        <p:spPr>
          <a:xfrm>
            <a:off x="206376" y="77854"/>
            <a:ext cx="8747124" cy="10492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Patented Hinge Mechanism</a:t>
            </a:r>
            <a:endParaRPr lang="en-US" sz="4000" dirty="0"/>
          </a:p>
        </p:txBody>
      </p:sp>
    </p:spTree>
    <p:extLst>
      <p:ext uri="{BB962C8B-B14F-4D97-AF65-F5344CB8AC3E}">
        <p14:creationId xmlns:p14="http://schemas.microsoft.com/office/powerpoint/2010/main" val="3782779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7D7A59-36E2-48B9-B146-C1E59501F63F}" type="slidenum">
              <a:rPr lang="en-US" smtClean="0"/>
              <a:pPr/>
              <a:t>13</a:t>
            </a:fld>
            <a:endParaRPr lang="en-US" dirty="0"/>
          </a:p>
        </p:txBody>
      </p:sp>
      <p:sp>
        <p:nvSpPr>
          <p:cNvPr id="2" name="Title 1"/>
          <p:cNvSpPr>
            <a:spLocks noGrp="1"/>
          </p:cNvSpPr>
          <p:nvPr>
            <p:ph type="ctrTitle" idx="4294967295"/>
          </p:nvPr>
        </p:nvSpPr>
        <p:spPr>
          <a:xfrm>
            <a:off x="5346700" y="468312"/>
            <a:ext cx="3416300" cy="661988"/>
          </a:xfrm>
        </p:spPr>
        <p:txBody>
          <a:bodyPr>
            <a:noAutofit/>
          </a:bodyPr>
          <a:lstStyle/>
          <a:p>
            <a:r>
              <a:rPr lang="en-US" sz="4000" b="1" dirty="0" smtClean="0">
                <a:solidFill>
                  <a:schemeClr val="tx2"/>
                </a:solidFill>
              </a:rPr>
              <a:t>Split Screen</a:t>
            </a:r>
            <a:endParaRPr lang="en-US" sz="4000" b="1" dirty="0">
              <a:solidFill>
                <a:schemeClr val="tx2"/>
              </a:solidFill>
            </a:endParaRPr>
          </a:p>
        </p:txBody>
      </p:sp>
      <p:sp>
        <p:nvSpPr>
          <p:cNvPr id="3" name="Text Placeholder 2"/>
          <p:cNvSpPr>
            <a:spLocks noGrp="1"/>
          </p:cNvSpPr>
          <p:nvPr>
            <p:ph type="subTitle" idx="4294967295"/>
          </p:nvPr>
        </p:nvSpPr>
        <p:spPr>
          <a:xfrm>
            <a:off x="444500" y="285750"/>
            <a:ext cx="3752850" cy="5638800"/>
          </a:xfrm>
        </p:spPr>
        <p:txBody>
          <a:bodyPr>
            <a:noAutofit/>
          </a:bodyPr>
          <a:lstStyle/>
          <a:p>
            <a:pPr marL="0" indent="0" algn="l">
              <a:buNone/>
            </a:pPr>
            <a:r>
              <a:rPr lang="en-US" sz="2400" b="1" u="sng" dirty="0" smtClean="0">
                <a:solidFill>
                  <a:schemeClr val="tx2"/>
                </a:solidFill>
              </a:rPr>
              <a:t>Main Benefit</a:t>
            </a:r>
            <a:r>
              <a:rPr lang="en-US" sz="2400" b="1" dirty="0" smtClean="0">
                <a:solidFill>
                  <a:schemeClr val="tx2"/>
                </a:solidFill>
              </a:rPr>
              <a:t>:</a:t>
            </a:r>
          </a:p>
          <a:p>
            <a:pPr marL="0" indent="0" algn="l">
              <a:buNone/>
            </a:pPr>
            <a:r>
              <a:rPr lang="en-US" sz="2400" b="1" dirty="0" smtClean="0">
                <a:solidFill>
                  <a:schemeClr val="tx2"/>
                </a:solidFill>
              </a:rPr>
              <a:t>This split screen allows for simultaneous streaming text to flow on both the top and bottom of the screen on both sides of the                    </a:t>
            </a:r>
            <a:r>
              <a:rPr lang="en-US" sz="2400" b="1" dirty="0" err="1" smtClean="0">
                <a:solidFill>
                  <a:schemeClr val="tx2"/>
                </a:solidFill>
              </a:rPr>
              <a:t>UbiDuo</a:t>
            </a:r>
            <a:r>
              <a:rPr lang="en-US" sz="2400" b="1" dirty="0" smtClean="0">
                <a:solidFill>
                  <a:schemeClr val="tx2"/>
                </a:solidFill>
              </a:rPr>
              <a:t>. Both users can type and read each other’s text at the same time without any delay time. It allows both users to interact with each other in leave real-time, express thoughts and emotions freely.</a:t>
            </a:r>
            <a:endParaRPr lang="en-US" sz="2400" b="1" dirty="0">
              <a:solidFill>
                <a:schemeClr val="tx2"/>
              </a:solidFill>
            </a:endParaRPr>
          </a:p>
        </p:txBody>
      </p:sp>
      <p:pic>
        <p:nvPicPr>
          <p:cNvPr id="1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51983" y="2162936"/>
            <a:ext cx="4144492" cy="274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TextBox 13"/>
          <p:cNvSpPr txBox="1"/>
          <p:nvPr/>
        </p:nvSpPr>
        <p:spPr>
          <a:xfrm>
            <a:off x="4640291" y="2239136"/>
            <a:ext cx="3631146" cy="584776"/>
          </a:xfrm>
          <a:prstGeom prst="rect">
            <a:avLst/>
          </a:prstGeom>
          <a:noFill/>
        </p:spPr>
        <p:txBody>
          <a:bodyPr wrap="none" rtlCol="0">
            <a:spAutoFit/>
          </a:bodyPr>
          <a:lstStyle/>
          <a:p>
            <a:r>
              <a:rPr lang="en-US" sz="1600" b="1" dirty="0" smtClean="0">
                <a:latin typeface="Myriad Pro"/>
                <a:cs typeface="Myriad Pro"/>
              </a:rPr>
              <a:t>Hello, my name is Susan.  How are you </a:t>
            </a:r>
          </a:p>
          <a:p>
            <a:r>
              <a:rPr lang="en-US" sz="1600" b="1" dirty="0" smtClean="0">
                <a:latin typeface="Myriad Pro"/>
                <a:cs typeface="Myriad Pro"/>
              </a:rPr>
              <a:t>doing?   </a:t>
            </a:r>
            <a:endParaRPr lang="en-US" sz="1600" b="1" dirty="0">
              <a:latin typeface="Myriad Pro"/>
              <a:cs typeface="Myriad Pro"/>
            </a:endParaRPr>
          </a:p>
        </p:txBody>
      </p:sp>
      <p:sp>
        <p:nvSpPr>
          <p:cNvPr id="15" name="TextBox 14"/>
          <p:cNvSpPr txBox="1"/>
          <p:nvPr/>
        </p:nvSpPr>
        <p:spPr>
          <a:xfrm>
            <a:off x="4628181" y="3576995"/>
            <a:ext cx="3511729" cy="369332"/>
          </a:xfrm>
          <a:prstGeom prst="rect">
            <a:avLst/>
          </a:prstGeom>
          <a:noFill/>
        </p:spPr>
        <p:txBody>
          <a:bodyPr wrap="none" rtlCol="0">
            <a:spAutoFit/>
          </a:bodyPr>
          <a:lstStyle/>
          <a:p>
            <a:r>
              <a:rPr lang="en-US" sz="1600" b="1" dirty="0" smtClean="0">
                <a:latin typeface="Myriad Pro"/>
                <a:cs typeface="Myriad Pro"/>
              </a:rPr>
              <a:t>I am great!  Thank you for asking me. </a:t>
            </a:r>
            <a:r>
              <a:rPr lang="en-US" b="1" dirty="0" smtClean="0">
                <a:latin typeface="Myriad Pro"/>
                <a:cs typeface="Myriad Pro"/>
              </a:rPr>
              <a:t>  </a:t>
            </a:r>
            <a:endParaRPr lang="en-US" b="1" dirty="0">
              <a:latin typeface="Myriad Pro"/>
              <a:cs typeface="Myriad Pro"/>
            </a:endParaRPr>
          </a:p>
        </p:txBody>
      </p:sp>
      <p:pic>
        <p:nvPicPr>
          <p:cNvPr id="16" name="Picture 15" descr="UbiDuo.Face_logo_2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8885" y="6295136"/>
            <a:ext cx="1202050" cy="320152"/>
          </a:xfrm>
          <a:prstGeom prst="rect">
            <a:avLst/>
          </a:prstGeom>
        </p:spPr>
      </p:pic>
    </p:spTree>
    <p:extLst>
      <p:ext uri="{BB962C8B-B14F-4D97-AF65-F5344CB8AC3E}">
        <p14:creationId xmlns:p14="http://schemas.microsoft.com/office/powerpoint/2010/main" val="233331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860161" y="210874"/>
            <a:ext cx="3048559" cy="1094512"/>
          </a:xfrm>
        </p:spPr>
        <p:txBody>
          <a:bodyPr/>
          <a:lstStyle/>
          <a:p>
            <a:pPr algn="r"/>
            <a:r>
              <a:rPr lang="en-US" dirty="0" smtClean="0"/>
              <a:t>Calendar                </a:t>
            </a:r>
            <a:endParaRPr lang="en-US" dirty="0"/>
          </a:p>
        </p:txBody>
      </p:sp>
      <p:pic>
        <p:nvPicPr>
          <p:cNvPr id="6" name="Picture 5" descr="UBI_TERP.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13621" y="1677620"/>
            <a:ext cx="7078041" cy="4572000"/>
          </a:xfrm>
          <a:prstGeom prst="rect">
            <a:avLst/>
          </a:prstGeom>
        </p:spPr>
      </p:pic>
      <p:sp>
        <p:nvSpPr>
          <p:cNvPr id="2" name="Slide Number Placeholder 1"/>
          <p:cNvSpPr>
            <a:spLocks noGrp="1"/>
          </p:cNvSpPr>
          <p:nvPr>
            <p:ph type="sldNum" sz="quarter" idx="12"/>
          </p:nvPr>
        </p:nvSpPr>
        <p:spPr/>
        <p:txBody>
          <a:bodyPr/>
          <a:lstStyle/>
          <a:p>
            <a:fld id="{687D7A59-36E2-48B9-B146-C1E59501F63F}" type="slidenum">
              <a:rPr lang="en-US" smtClean="0"/>
              <a:pPr/>
              <a:t>14</a:t>
            </a:fld>
            <a:endParaRPr lang="en-US"/>
          </a:p>
        </p:txBody>
      </p:sp>
      <p:pic>
        <p:nvPicPr>
          <p:cNvPr id="7" name="Picture 6" descr="UbiDuo.Face_logo_24.png"/>
          <p:cNvPicPr>
            <a:picLocks noChangeAspect="1"/>
          </p:cNvPicPr>
          <p:nvPr/>
        </p:nvPicPr>
        <p:blipFill>
          <a:blip r:embed="rId3" cstate="print"/>
          <a:srcRect b="79008"/>
          <a:stretch>
            <a:fillRect/>
          </a:stretch>
        </p:blipFill>
        <p:spPr>
          <a:xfrm>
            <a:off x="1377950" y="1040210"/>
            <a:ext cx="2114977" cy="530352"/>
          </a:xfrm>
          <a:prstGeom prst="rect">
            <a:avLst/>
          </a:prstGeom>
        </p:spPr>
      </p:pic>
    </p:spTree>
    <p:extLst>
      <p:ext uri="{BB962C8B-B14F-4D97-AF65-F5344CB8AC3E}">
        <p14:creationId xmlns:p14="http://schemas.microsoft.com/office/powerpoint/2010/main" val="1667145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15</a:t>
            </a:fld>
            <a:endParaRPr lang="en-US"/>
          </a:p>
        </p:txBody>
      </p:sp>
      <p:sp>
        <p:nvSpPr>
          <p:cNvPr id="3" name="Title 2"/>
          <p:cNvSpPr txBox="1">
            <a:spLocks/>
          </p:cNvSpPr>
          <p:nvPr/>
        </p:nvSpPr>
        <p:spPr>
          <a:xfrm>
            <a:off x="3103338" y="69513"/>
            <a:ext cx="5806198" cy="1094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 User Experience                </a:t>
            </a:r>
            <a:endParaRPr lang="en-US" dirty="0"/>
          </a:p>
        </p:txBody>
      </p:sp>
      <p:pic>
        <p:nvPicPr>
          <p:cNvPr id="4" name="Picture 3" descr="UbiDuo.Face_logo_24.png"/>
          <p:cNvPicPr>
            <a:picLocks noChangeAspect="1"/>
          </p:cNvPicPr>
          <p:nvPr/>
        </p:nvPicPr>
        <p:blipFill>
          <a:blip r:embed="rId2" cstate="print"/>
          <a:srcRect b="79008"/>
          <a:stretch>
            <a:fillRect/>
          </a:stretch>
        </p:blipFill>
        <p:spPr>
          <a:xfrm>
            <a:off x="574461" y="876624"/>
            <a:ext cx="2114977" cy="530352"/>
          </a:xfrm>
          <a:prstGeom prst="rect">
            <a:avLst/>
          </a:prstGeom>
        </p:spPr>
      </p:pic>
      <p:pic>
        <p:nvPicPr>
          <p:cNvPr id="5" name="Picture 4" descr="User Experience.jpg"/>
          <p:cNvPicPr>
            <a:picLocks noChangeAspect="1"/>
          </p:cNvPicPr>
          <p:nvPr/>
        </p:nvPicPr>
        <p:blipFill rotWithShape="1">
          <a:blip r:embed="rId3" cstate="email">
            <a:extLst>
              <a:ext uri="{28A0092B-C50C-407E-A947-70E740481C1C}">
                <a14:useLocalDpi xmlns:a14="http://schemas.microsoft.com/office/drawing/2010/main" val="0"/>
              </a:ext>
            </a:extLst>
          </a:blip>
          <a:srcRect l="2504" t="7565" r="11457" b="15972"/>
          <a:stretch/>
        </p:blipFill>
        <p:spPr>
          <a:xfrm>
            <a:off x="1341500" y="1528000"/>
            <a:ext cx="7635875" cy="5243900"/>
          </a:xfrm>
          <a:prstGeom prst="rect">
            <a:avLst/>
          </a:prstGeom>
        </p:spPr>
      </p:pic>
    </p:spTree>
    <p:extLst>
      <p:ext uri="{BB962C8B-B14F-4D97-AF65-F5344CB8AC3E}">
        <p14:creationId xmlns:p14="http://schemas.microsoft.com/office/powerpoint/2010/main" val="3042521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263"/>
            <a:ext cx="7772400" cy="923219"/>
          </a:xfrm>
        </p:spPr>
        <p:txBody>
          <a:bodyPr>
            <a:normAutofit/>
          </a:bodyPr>
          <a:lstStyle/>
          <a:p>
            <a:r>
              <a:rPr lang="en-US" dirty="0" smtClean="0"/>
              <a:t>Other Communication Tools</a:t>
            </a:r>
            <a:endParaRPr lang="en-US" dirty="0"/>
          </a:p>
        </p:txBody>
      </p:sp>
      <p:sp>
        <p:nvSpPr>
          <p:cNvPr id="3" name="Subtitle 2"/>
          <p:cNvSpPr>
            <a:spLocks noGrp="1"/>
          </p:cNvSpPr>
          <p:nvPr>
            <p:ph type="subTitle" idx="1"/>
          </p:nvPr>
        </p:nvSpPr>
        <p:spPr>
          <a:xfrm>
            <a:off x="1107614" y="1373281"/>
            <a:ext cx="7086600" cy="3493291"/>
          </a:xfrm>
        </p:spPr>
        <p:txBody>
          <a:bodyPr>
            <a:noAutofit/>
          </a:bodyPr>
          <a:lstStyle/>
          <a:p>
            <a:pPr algn="l"/>
            <a:r>
              <a:rPr lang="en-US" sz="2400" b="1" dirty="0" smtClean="0">
                <a:solidFill>
                  <a:schemeClr val="tx2"/>
                </a:solidFill>
              </a:rPr>
              <a:t>7 different communication tools that provide other types of communication:</a:t>
            </a:r>
          </a:p>
          <a:p>
            <a:pPr marL="1371600" lvl="2" indent="-457200" algn="l">
              <a:buClr>
                <a:schemeClr val="tx2"/>
              </a:buClr>
              <a:buFont typeface="+mj-ea"/>
              <a:buAutoNum type="circleNumDbPlain"/>
            </a:pPr>
            <a:r>
              <a:rPr lang="en-US" sz="2400" b="1" i="1" dirty="0" smtClean="0">
                <a:solidFill>
                  <a:schemeClr val="tx2"/>
                </a:solidFill>
              </a:rPr>
              <a:t>Paper/Pen</a:t>
            </a:r>
          </a:p>
          <a:p>
            <a:pPr marL="1371600" lvl="2" indent="-457200" algn="l">
              <a:buClr>
                <a:schemeClr val="tx2"/>
              </a:buClr>
              <a:buFont typeface="+mj-ea"/>
              <a:buAutoNum type="circleNumDbPlain"/>
            </a:pPr>
            <a:r>
              <a:rPr lang="en-US" sz="2400" b="1" i="1" dirty="0" smtClean="0">
                <a:solidFill>
                  <a:schemeClr val="tx2"/>
                </a:solidFill>
              </a:rPr>
              <a:t>IM/Instant Messaging</a:t>
            </a:r>
          </a:p>
          <a:p>
            <a:pPr marL="1371600" lvl="2" indent="-457200" algn="l">
              <a:buClr>
                <a:schemeClr val="tx2"/>
              </a:buClr>
              <a:buFont typeface="+mj-ea"/>
              <a:buAutoNum type="circleNumDbPlain"/>
            </a:pPr>
            <a:r>
              <a:rPr lang="en-US" sz="2400" b="1" i="1" dirty="0" smtClean="0">
                <a:solidFill>
                  <a:schemeClr val="tx2"/>
                </a:solidFill>
              </a:rPr>
              <a:t>Lip reading</a:t>
            </a:r>
          </a:p>
          <a:p>
            <a:pPr marL="1371600" lvl="2" indent="-457200" algn="l">
              <a:buClr>
                <a:schemeClr val="tx2"/>
              </a:buClr>
              <a:buFont typeface="+mj-ea"/>
              <a:buAutoNum type="circleNumDbPlain"/>
            </a:pPr>
            <a:r>
              <a:rPr lang="en-US" sz="2400" b="1" i="1" dirty="0" smtClean="0">
                <a:solidFill>
                  <a:schemeClr val="tx2"/>
                </a:solidFill>
              </a:rPr>
              <a:t>Learning Sign Language</a:t>
            </a:r>
          </a:p>
          <a:p>
            <a:pPr marL="1371600" lvl="2" indent="-457200" algn="l">
              <a:buClr>
                <a:schemeClr val="tx2"/>
              </a:buClr>
              <a:buFont typeface="+mj-ea"/>
              <a:buAutoNum type="circleNumDbPlain"/>
            </a:pPr>
            <a:r>
              <a:rPr lang="en-US" sz="2400" b="1" i="1" dirty="0" smtClean="0">
                <a:solidFill>
                  <a:schemeClr val="tx2"/>
                </a:solidFill>
              </a:rPr>
              <a:t>VRS/Video Relay Service</a:t>
            </a:r>
          </a:p>
          <a:p>
            <a:pPr marL="1371600" lvl="2" indent="-457200" algn="l">
              <a:buClr>
                <a:schemeClr val="tx2"/>
              </a:buClr>
              <a:buFont typeface="+mj-ea"/>
              <a:buAutoNum type="circleNumDbPlain"/>
            </a:pPr>
            <a:r>
              <a:rPr lang="en-US" sz="2400" b="1" i="1" dirty="0" smtClean="0">
                <a:solidFill>
                  <a:schemeClr val="tx2"/>
                </a:solidFill>
              </a:rPr>
              <a:t>VRI/Video Remote Interpreting  </a:t>
            </a:r>
          </a:p>
          <a:p>
            <a:pPr marL="1371600" lvl="2" indent="-457200" algn="l">
              <a:buClr>
                <a:schemeClr val="tx2"/>
              </a:buClr>
              <a:buFont typeface="+mj-ea"/>
              <a:buAutoNum type="circleNumDbPlain"/>
            </a:pPr>
            <a:r>
              <a:rPr lang="en-US" sz="2400" b="1" i="1" dirty="0" smtClean="0">
                <a:solidFill>
                  <a:schemeClr val="tx2"/>
                </a:solidFill>
              </a:rPr>
              <a:t>Interpreter</a:t>
            </a:r>
          </a:p>
          <a:p>
            <a:pPr algn="l"/>
            <a:endParaRPr lang="en-US" sz="2800" b="1" dirty="0">
              <a:solidFill>
                <a:schemeClr val="tx2"/>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16</a:t>
            </a:fld>
            <a:endParaRPr lang="en-US"/>
          </a:p>
        </p:txBody>
      </p:sp>
    </p:spTree>
    <p:extLst>
      <p:ext uri="{BB962C8B-B14F-4D97-AF65-F5344CB8AC3E}">
        <p14:creationId xmlns:p14="http://schemas.microsoft.com/office/powerpoint/2010/main" val="2277560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0113" y="4034567"/>
            <a:ext cx="2626369" cy="2743200"/>
          </a:xfrm>
          <a:prstGeom prst="rect">
            <a:avLst/>
          </a:prstGeom>
        </p:spPr>
      </p:pic>
      <p:pic>
        <p:nvPicPr>
          <p:cNvPr id="8" name="Picture 7" descr="BU00529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600958">
            <a:off x="6797137" y="4732005"/>
            <a:ext cx="1522260" cy="1199672"/>
          </a:xfrm>
          <a:prstGeom prst="rect">
            <a:avLst/>
          </a:prstGeom>
        </p:spPr>
      </p:pic>
      <p:sp>
        <p:nvSpPr>
          <p:cNvPr id="5" name="Content Placeholder 4"/>
          <p:cNvSpPr>
            <a:spLocks noGrp="1"/>
          </p:cNvSpPr>
          <p:nvPr>
            <p:ph idx="1"/>
          </p:nvPr>
        </p:nvSpPr>
        <p:spPr>
          <a:xfrm>
            <a:off x="811587" y="1859085"/>
            <a:ext cx="7408333" cy="3450696"/>
          </a:xfrm>
        </p:spPr>
        <p:txBody>
          <a:bodyPr/>
          <a:lstStyle/>
          <a:p>
            <a:pPr marL="0" indent="0">
              <a:buNone/>
            </a:pPr>
            <a:r>
              <a:rPr lang="en-US" dirty="0" smtClean="0"/>
              <a:t>You and the other person can’t talk at the same time. What do you think the other person is doing while you’re writing? He or she might be studying your hairstyle or your clothing, or maybe he’s just zoning out while waiting for you to finish so he can read what you have to say and then write his response. While he’s writing, you might be studying his sunglasses, wishing you had his tan, or planning  what you’re going to have for dinner that evening.</a:t>
            </a:r>
            <a:endParaRPr lang="en-US" dirty="0"/>
          </a:p>
        </p:txBody>
      </p:sp>
      <p:sp>
        <p:nvSpPr>
          <p:cNvPr id="4" name="Title 3"/>
          <p:cNvSpPr>
            <a:spLocks noGrp="1"/>
          </p:cNvSpPr>
          <p:nvPr>
            <p:ph type="title"/>
          </p:nvPr>
        </p:nvSpPr>
        <p:spPr/>
        <p:txBody>
          <a:bodyPr/>
          <a:lstStyle/>
          <a:p>
            <a:r>
              <a:rPr lang="en-US" dirty="0" smtClean="0"/>
              <a:t>Paper/Pen</a:t>
            </a:r>
            <a:endParaRPr lang="en-US" dirty="0"/>
          </a:p>
        </p:txBody>
      </p:sp>
      <p:sp>
        <p:nvSpPr>
          <p:cNvPr id="10" name="TextBox 9"/>
          <p:cNvSpPr txBox="1"/>
          <p:nvPr/>
        </p:nvSpPr>
        <p:spPr>
          <a:xfrm>
            <a:off x="457200" y="5547607"/>
            <a:ext cx="6135560" cy="461665"/>
          </a:xfrm>
          <a:prstGeom prst="rect">
            <a:avLst/>
          </a:prstGeom>
          <a:noFill/>
        </p:spPr>
        <p:txBody>
          <a:bodyPr wrap="square" rtlCol="0">
            <a:spAutoFit/>
          </a:bodyPr>
          <a:lstStyle/>
          <a:p>
            <a:pPr algn="ctr"/>
            <a:r>
              <a:rPr lang="en-US" sz="2400" b="1" dirty="0" smtClean="0"/>
              <a:t>This is not 100% face-to-face communication.</a:t>
            </a:r>
            <a:endParaRPr lang="en-US" sz="2400" b="1"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17</a:t>
            </a:fld>
            <a:endParaRPr lang="en-US" dirty="0"/>
          </a:p>
        </p:txBody>
      </p:sp>
    </p:spTree>
    <p:extLst>
      <p:ext uri="{BB962C8B-B14F-4D97-AF65-F5344CB8AC3E}">
        <p14:creationId xmlns:p14="http://schemas.microsoft.com/office/powerpoint/2010/main" val="713522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1587" y="1906710"/>
            <a:ext cx="7408333" cy="1427040"/>
          </a:xfrm>
        </p:spPr>
        <p:txBody>
          <a:bodyPr/>
          <a:lstStyle/>
          <a:p>
            <a:pPr marL="0" indent="0">
              <a:buNone/>
            </a:pPr>
            <a:r>
              <a:rPr lang="en-US" dirty="0" smtClean="0"/>
              <a:t>IM is designed for office to office communications through the internet. You have to talk back and forth and you are not getting the face to face interaction.</a:t>
            </a:r>
            <a:endParaRPr lang="en-US" dirty="0"/>
          </a:p>
        </p:txBody>
      </p:sp>
      <p:sp>
        <p:nvSpPr>
          <p:cNvPr id="4" name="Title 3"/>
          <p:cNvSpPr>
            <a:spLocks noGrp="1"/>
          </p:cNvSpPr>
          <p:nvPr>
            <p:ph type="title"/>
          </p:nvPr>
        </p:nvSpPr>
        <p:spPr/>
        <p:txBody>
          <a:bodyPr/>
          <a:lstStyle/>
          <a:p>
            <a:r>
              <a:rPr lang="en-US" dirty="0" smtClean="0"/>
              <a:t>IM/Instant Messenger</a:t>
            </a:r>
            <a:endParaRPr lang="en-US" dirty="0"/>
          </a:p>
        </p:txBody>
      </p:sp>
      <p:pic>
        <p:nvPicPr>
          <p:cNvPr id="11" name="Picture 10" descr="yahoo-messenger-shortcut-key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675" y="3273425"/>
            <a:ext cx="3200400" cy="2565839"/>
          </a:xfrm>
          <a:prstGeom prst="rect">
            <a:avLst/>
          </a:prstGeom>
        </p:spPr>
      </p:pic>
      <p:pic>
        <p:nvPicPr>
          <p:cNvPr id="12" name="Picture 11" descr="satellite-e105-s1602-laptop.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5186" y="3559614"/>
            <a:ext cx="3300389" cy="2279650"/>
          </a:xfrm>
          <a:prstGeom prst="rect">
            <a:avLst/>
          </a:prstGeom>
        </p:spPr>
      </p:pic>
      <p:sp>
        <p:nvSpPr>
          <p:cNvPr id="10" name="TextBox 9"/>
          <p:cNvSpPr txBox="1"/>
          <p:nvPr/>
        </p:nvSpPr>
        <p:spPr>
          <a:xfrm>
            <a:off x="1402475" y="5902841"/>
            <a:ext cx="6373100" cy="461665"/>
          </a:xfrm>
          <a:prstGeom prst="rect">
            <a:avLst/>
          </a:prstGeom>
          <a:noFill/>
        </p:spPr>
        <p:txBody>
          <a:bodyPr wrap="square" rtlCol="0">
            <a:spAutoFit/>
          </a:bodyPr>
          <a:lstStyle/>
          <a:p>
            <a:pPr algn="ctr"/>
            <a:r>
              <a:rPr lang="en-US" sz="2400" b="1" dirty="0" smtClean="0"/>
              <a:t>This is not 100% face-to-face communication.</a:t>
            </a:r>
            <a:endParaRPr lang="en-US" sz="2400" b="1"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18</a:t>
            </a:fld>
            <a:endParaRPr lang="en-US"/>
          </a:p>
        </p:txBody>
      </p:sp>
    </p:spTree>
    <p:extLst>
      <p:ext uri="{BB962C8B-B14F-4D97-AF65-F5344CB8AC3E}">
        <p14:creationId xmlns:p14="http://schemas.microsoft.com/office/powerpoint/2010/main" val="3907688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srcRect/>
          <a:stretch>
            <a:fillRect/>
          </a:stretch>
        </p:blipFill>
        <p:spPr bwMode="auto">
          <a:xfrm>
            <a:off x="2457450" y="3079246"/>
            <a:ext cx="4095750" cy="2990850"/>
          </a:xfrm>
          <a:prstGeom prst="rect">
            <a:avLst/>
          </a:prstGeom>
          <a:noFill/>
          <a:ln w="9525">
            <a:noFill/>
            <a:miter lim="800000"/>
            <a:headEnd/>
            <a:tailEnd/>
          </a:ln>
        </p:spPr>
      </p:pic>
      <p:sp>
        <p:nvSpPr>
          <p:cNvPr id="5" name="Content Placeholder 4"/>
          <p:cNvSpPr>
            <a:spLocks noGrp="1"/>
          </p:cNvSpPr>
          <p:nvPr>
            <p:ph idx="1"/>
          </p:nvPr>
        </p:nvSpPr>
        <p:spPr>
          <a:xfrm>
            <a:off x="811587" y="1684460"/>
            <a:ext cx="7408333" cy="1427040"/>
          </a:xfrm>
        </p:spPr>
        <p:txBody>
          <a:bodyPr/>
          <a:lstStyle/>
          <a:p>
            <a:pPr marL="0" indent="0">
              <a:buNone/>
            </a:pPr>
            <a:r>
              <a:rPr lang="en-US" dirty="0" smtClean="0"/>
              <a:t>You cannot understand 100% of what the other person is saying. You can only catch an average of 50% of what the person says.</a:t>
            </a:r>
            <a:endParaRPr lang="en-US" dirty="0"/>
          </a:p>
        </p:txBody>
      </p:sp>
      <p:sp>
        <p:nvSpPr>
          <p:cNvPr id="4" name="Title 3"/>
          <p:cNvSpPr>
            <a:spLocks noGrp="1"/>
          </p:cNvSpPr>
          <p:nvPr>
            <p:ph type="title"/>
          </p:nvPr>
        </p:nvSpPr>
        <p:spPr/>
        <p:txBody>
          <a:bodyPr/>
          <a:lstStyle/>
          <a:p>
            <a:r>
              <a:rPr lang="en-US" dirty="0" smtClean="0"/>
              <a:t>Lip Reading</a:t>
            </a:r>
            <a:endParaRPr lang="en-US" dirty="0"/>
          </a:p>
        </p:txBody>
      </p:sp>
      <p:sp>
        <p:nvSpPr>
          <p:cNvPr id="10" name="TextBox 9"/>
          <p:cNvSpPr txBox="1"/>
          <p:nvPr/>
        </p:nvSpPr>
        <p:spPr>
          <a:xfrm>
            <a:off x="1632857" y="6153623"/>
            <a:ext cx="6373100" cy="461665"/>
          </a:xfrm>
          <a:prstGeom prst="rect">
            <a:avLst/>
          </a:prstGeom>
          <a:noFill/>
        </p:spPr>
        <p:txBody>
          <a:bodyPr wrap="square" rtlCol="0">
            <a:spAutoFit/>
          </a:bodyPr>
          <a:lstStyle/>
          <a:p>
            <a:pPr algn="ctr"/>
            <a:r>
              <a:rPr lang="en-US" sz="2400" b="1" dirty="0" smtClean="0"/>
              <a:t>This is not 100% face-to-face communication.</a:t>
            </a:r>
            <a:endParaRPr lang="en-US" sz="2400" b="1"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19</a:t>
            </a:fld>
            <a:endParaRPr lang="en-US" dirty="0"/>
          </a:p>
        </p:txBody>
      </p:sp>
    </p:spTree>
    <p:extLst>
      <p:ext uri="{BB962C8B-B14F-4D97-AF65-F5344CB8AC3E}">
        <p14:creationId xmlns:p14="http://schemas.microsoft.com/office/powerpoint/2010/main" val="3975523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genda.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749" y="1460500"/>
            <a:ext cx="5048251" cy="4381500"/>
          </a:xfrm>
          <a:prstGeom prst="rect">
            <a:avLst/>
          </a:prstGeom>
        </p:spPr>
      </p:pic>
      <p:sp>
        <p:nvSpPr>
          <p:cNvPr id="3" name="Title 2"/>
          <p:cNvSpPr>
            <a:spLocks noGrp="1"/>
          </p:cNvSpPr>
          <p:nvPr>
            <p:ph type="title" idx="4294967295"/>
          </p:nvPr>
        </p:nvSpPr>
        <p:spPr>
          <a:xfrm>
            <a:off x="423306" y="273018"/>
            <a:ext cx="8229600" cy="1252537"/>
          </a:xfrm>
        </p:spPr>
        <p:txBody>
          <a:bodyPr/>
          <a:lstStyle/>
          <a:p>
            <a:pPr algn="r"/>
            <a:r>
              <a:rPr lang="en-US" dirty="0" smtClean="0"/>
              <a:t>Agenda</a:t>
            </a:r>
            <a:endParaRPr lang="en-US" dirty="0"/>
          </a:p>
        </p:txBody>
      </p:sp>
      <p:pic>
        <p:nvPicPr>
          <p:cNvPr id="4" name="Picture 3" descr="SComm02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9620" y="1660574"/>
            <a:ext cx="3238741" cy="4572000"/>
          </a:xfrm>
          <a:prstGeom prst="rect">
            <a:avLst/>
          </a:prstGeom>
        </p:spPr>
      </p:pic>
      <p:sp>
        <p:nvSpPr>
          <p:cNvPr id="5" name="Slide Number Placeholder 4"/>
          <p:cNvSpPr>
            <a:spLocks noGrp="1"/>
          </p:cNvSpPr>
          <p:nvPr>
            <p:ph type="sldNum" sz="quarter" idx="12"/>
          </p:nvPr>
        </p:nvSpPr>
        <p:spPr/>
        <p:txBody>
          <a:bodyPr/>
          <a:lstStyle/>
          <a:p>
            <a:fld id="{687D7A59-36E2-48B9-B146-C1E59501F63F}" type="slidenum">
              <a:rPr lang="en-US" smtClean="0"/>
              <a:pPr/>
              <a:t>2</a:t>
            </a:fld>
            <a:endParaRPr lang="en-US"/>
          </a:p>
        </p:txBody>
      </p:sp>
    </p:spTree>
    <p:extLst>
      <p:ext uri="{BB962C8B-B14F-4D97-AF65-F5344CB8AC3E}">
        <p14:creationId xmlns:p14="http://schemas.microsoft.com/office/powerpoint/2010/main" val="76148221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ack_of_books2.jpe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009900" y="3883230"/>
            <a:ext cx="3048000" cy="2338909"/>
          </a:xfrm>
          <a:prstGeom prst="rect">
            <a:avLst/>
          </a:prstGeom>
        </p:spPr>
      </p:pic>
      <p:pic>
        <p:nvPicPr>
          <p:cNvPr id="11" name="Picture 10" descr="stack_of_books2.jpe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23900" y="3716976"/>
            <a:ext cx="3048000" cy="2505163"/>
          </a:xfrm>
          <a:prstGeom prst="rect">
            <a:avLst/>
          </a:prstGeom>
        </p:spPr>
      </p:pic>
      <p:pic>
        <p:nvPicPr>
          <p:cNvPr id="12" name="Picture 11" descr="stack_of_books2.jpe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372100" y="4096986"/>
            <a:ext cx="3048000" cy="2346797"/>
          </a:xfrm>
          <a:prstGeom prst="rect">
            <a:avLst/>
          </a:prstGeom>
        </p:spPr>
      </p:pic>
      <p:sp>
        <p:nvSpPr>
          <p:cNvPr id="5" name="Content Placeholder 4"/>
          <p:cNvSpPr>
            <a:spLocks noGrp="1"/>
          </p:cNvSpPr>
          <p:nvPr>
            <p:ph idx="1"/>
          </p:nvPr>
        </p:nvSpPr>
        <p:spPr>
          <a:xfrm>
            <a:off x="813816" y="2289936"/>
            <a:ext cx="7408333" cy="1427040"/>
          </a:xfrm>
        </p:spPr>
        <p:txBody>
          <a:bodyPr>
            <a:normAutofit/>
          </a:bodyPr>
          <a:lstStyle/>
          <a:p>
            <a:pPr marL="0" indent="0">
              <a:buNone/>
            </a:pPr>
            <a:r>
              <a:rPr lang="en-US" dirty="0" smtClean="0"/>
              <a:t>You cannot learn sign language overnight. It will be a long time before you will be fluent in sign </a:t>
            </a:r>
            <a:r>
              <a:rPr lang="en-US" dirty="0"/>
              <a:t>l</a:t>
            </a:r>
            <a:r>
              <a:rPr lang="en-US" dirty="0" smtClean="0"/>
              <a:t>anguage and participate in a 100% face-to-face conversation.</a:t>
            </a:r>
            <a:endParaRPr lang="en-US" dirty="0"/>
          </a:p>
        </p:txBody>
      </p:sp>
      <p:sp>
        <p:nvSpPr>
          <p:cNvPr id="4" name="Title 3"/>
          <p:cNvSpPr>
            <a:spLocks noGrp="1"/>
          </p:cNvSpPr>
          <p:nvPr>
            <p:ph type="title"/>
          </p:nvPr>
        </p:nvSpPr>
        <p:spPr/>
        <p:txBody>
          <a:bodyPr/>
          <a:lstStyle/>
          <a:p>
            <a:r>
              <a:rPr lang="en-US" dirty="0" smtClean="0"/>
              <a:t>Sign Language</a:t>
            </a:r>
            <a:endParaRPr lang="en-US" dirty="0"/>
          </a:p>
        </p:txBody>
      </p:sp>
      <p:sp>
        <p:nvSpPr>
          <p:cNvPr id="10" name="TextBox 9"/>
          <p:cNvSpPr txBox="1"/>
          <p:nvPr/>
        </p:nvSpPr>
        <p:spPr>
          <a:xfrm>
            <a:off x="1539312" y="5991306"/>
            <a:ext cx="6373100" cy="461665"/>
          </a:xfrm>
          <a:prstGeom prst="rect">
            <a:avLst/>
          </a:prstGeom>
          <a:noFill/>
        </p:spPr>
        <p:txBody>
          <a:bodyPr wrap="square" rtlCol="0">
            <a:spAutoFit/>
          </a:bodyPr>
          <a:lstStyle/>
          <a:p>
            <a:pPr algn="ctr"/>
            <a:r>
              <a:rPr lang="en-US" sz="2400" b="1" dirty="0" smtClean="0"/>
              <a:t>This is not 100% face-to-face communication.</a:t>
            </a:r>
            <a:endParaRPr lang="en-US" sz="2400" b="1"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20</a:t>
            </a:fld>
            <a:endParaRPr lang="en-US"/>
          </a:p>
        </p:txBody>
      </p:sp>
    </p:spTree>
    <p:extLst>
      <p:ext uri="{BB962C8B-B14F-4D97-AF65-F5344CB8AC3E}">
        <p14:creationId xmlns:p14="http://schemas.microsoft.com/office/powerpoint/2010/main" val="3395557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ony-bravia-kdl-40w5500-lcd-tv.jpeg"/>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59891" y="2231760"/>
            <a:ext cx="3512306" cy="2437541"/>
          </a:xfrm>
          <a:prstGeom prst="rect">
            <a:avLst/>
          </a:prstGeom>
        </p:spPr>
      </p:pic>
      <p:sp>
        <p:nvSpPr>
          <p:cNvPr id="5" name="Content Placeholder 4"/>
          <p:cNvSpPr>
            <a:spLocks noGrp="1"/>
          </p:cNvSpPr>
          <p:nvPr>
            <p:ph idx="1"/>
          </p:nvPr>
        </p:nvSpPr>
        <p:spPr>
          <a:xfrm>
            <a:off x="457200" y="986118"/>
            <a:ext cx="4952999" cy="4872887"/>
          </a:xfrm>
        </p:spPr>
        <p:txBody>
          <a:bodyPr>
            <a:normAutofit lnSpcReduction="10000"/>
          </a:bodyPr>
          <a:lstStyle/>
          <a:p>
            <a:pPr marL="0" indent="0">
              <a:buNone/>
            </a:pPr>
            <a:r>
              <a:rPr lang="en-US" dirty="0" smtClean="0"/>
              <a:t>VRS/Video Relay Service is a video phone service that allows deaf, hard of hearing and speech impaired individuals to communicate with hearing people via a relay sign language interpreter. This service is only for relay phone calls, not for face-to-face communication. You cannot use the VRS interpreter as an interpreter with a person in the same room which is illegal stated by the Federal  Communication Commission (FCC). The FCC pays for this service.</a:t>
            </a:r>
            <a:endParaRPr lang="en-US" dirty="0"/>
          </a:p>
        </p:txBody>
      </p:sp>
      <p:sp>
        <p:nvSpPr>
          <p:cNvPr id="4" name="Title 3"/>
          <p:cNvSpPr>
            <a:spLocks noGrp="1"/>
          </p:cNvSpPr>
          <p:nvPr>
            <p:ph type="title"/>
          </p:nvPr>
        </p:nvSpPr>
        <p:spPr>
          <a:xfrm>
            <a:off x="457200" y="248682"/>
            <a:ext cx="8229600" cy="856966"/>
          </a:xfrm>
        </p:spPr>
        <p:txBody>
          <a:bodyPr/>
          <a:lstStyle/>
          <a:p>
            <a:r>
              <a:rPr lang="en-US" dirty="0" smtClean="0"/>
              <a:t>VRS/Video Relay Service</a:t>
            </a:r>
            <a:endParaRPr lang="en-US" dirty="0"/>
          </a:p>
        </p:txBody>
      </p:sp>
      <p:sp>
        <p:nvSpPr>
          <p:cNvPr id="10" name="TextBox 9"/>
          <p:cNvSpPr txBox="1"/>
          <p:nvPr/>
        </p:nvSpPr>
        <p:spPr>
          <a:xfrm>
            <a:off x="1341049" y="5900473"/>
            <a:ext cx="6373100" cy="461665"/>
          </a:xfrm>
          <a:prstGeom prst="rect">
            <a:avLst/>
          </a:prstGeom>
          <a:noFill/>
        </p:spPr>
        <p:txBody>
          <a:bodyPr wrap="square" rtlCol="0">
            <a:spAutoFit/>
          </a:bodyPr>
          <a:lstStyle/>
          <a:p>
            <a:pPr algn="ctr"/>
            <a:r>
              <a:rPr lang="en-US" sz="2400" b="1" dirty="0" smtClean="0"/>
              <a:t>This is not 100% face-to-face communication.</a:t>
            </a:r>
            <a:endParaRPr lang="en-US" sz="2400" b="1"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21</a:t>
            </a:fld>
            <a:endParaRPr lang="en-US"/>
          </a:p>
        </p:txBody>
      </p:sp>
      <p:pic>
        <p:nvPicPr>
          <p:cNvPr id="14" name="Picture 13" descr="VP-200_screenshot.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2492895"/>
            <a:ext cx="3124200" cy="1713359"/>
          </a:xfrm>
          <a:prstGeom prst="rect">
            <a:avLst/>
          </a:prstGeom>
        </p:spPr>
      </p:pic>
      <p:pic>
        <p:nvPicPr>
          <p:cNvPr id="15" name="Picture 14" descr="vp200.jpe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20203" y="1864013"/>
            <a:ext cx="1676400" cy="542036"/>
          </a:xfrm>
          <a:prstGeom prst="rect">
            <a:avLst/>
          </a:prstGeom>
        </p:spPr>
      </p:pic>
    </p:spTree>
    <p:extLst>
      <p:ext uri="{BB962C8B-B14F-4D97-AF65-F5344CB8AC3E}">
        <p14:creationId xmlns:p14="http://schemas.microsoft.com/office/powerpoint/2010/main" val="3992289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RI-1 copy copy.jpg"/>
          <p:cNvPicPr>
            <a:picLocks noChangeAspect="1"/>
          </p:cNvPicPr>
          <p:nvPr/>
        </p:nvPicPr>
        <p:blipFill>
          <a:blip r:embed="rId2" cstate="print"/>
          <a:stretch>
            <a:fillRect/>
          </a:stretch>
        </p:blipFill>
        <p:spPr>
          <a:xfrm>
            <a:off x="2219325" y="3573005"/>
            <a:ext cx="4478694" cy="2286000"/>
          </a:xfrm>
          <a:prstGeom prst="rect">
            <a:avLst/>
          </a:prstGeom>
        </p:spPr>
      </p:pic>
      <p:sp>
        <p:nvSpPr>
          <p:cNvPr id="5" name="Content Placeholder 4"/>
          <p:cNvSpPr>
            <a:spLocks noGrp="1"/>
          </p:cNvSpPr>
          <p:nvPr>
            <p:ph idx="1"/>
          </p:nvPr>
        </p:nvSpPr>
        <p:spPr>
          <a:xfrm>
            <a:off x="811587" y="1589210"/>
            <a:ext cx="7408333" cy="2030290"/>
          </a:xfrm>
        </p:spPr>
        <p:txBody>
          <a:bodyPr>
            <a:normAutofit/>
          </a:bodyPr>
          <a:lstStyle/>
          <a:p>
            <a:pPr marL="0" indent="0">
              <a:buNone/>
            </a:pPr>
            <a:r>
              <a:rPr lang="en-US" dirty="0" smtClean="0"/>
              <a:t>VRI/Video Remote Interpreting uses video devices or web cameras to provide sign language or spoken language interpreting services, through a remote or offsite interpreter. You have to pay for this interpreting services.</a:t>
            </a:r>
            <a:endParaRPr lang="en-US" dirty="0"/>
          </a:p>
        </p:txBody>
      </p:sp>
      <p:sp>
        <p:nvSpPr>
          <p:cNvPr id="4" name="Title 3"/>
          <p:cNvSpPr>
            <a:spLocks noGrp="1"/>
          </p:cNvSpPr>
          <p:nvPr>
            <p:ph type="title"/>
          </p:nvPr>
        </p:nvSpPr>
        <p:spPr/>
        <p:txBody>
          <a:bodyPr>
            <a:normAutofit fontScale="90000"/>
          </a:bodyPr>
          <a:lstStyle/>
          <a:p>
            <a:r>
              <a:rPr lang="en-US" dirty="0" smtClean="0"/>
              <a:t>VRI/Video Remote Interpreting</a:t>
            </a:r>
            <a:endParaRPr lang="en-US" dirty="0"/>
          </a:p>
        </p:txBody>
      </p:sp>
      <p:sp>
        <p:nvSpPr>
          <p:cNvPr id="10" name="TextBox 9"/>
          <p:cNvSpPr txBox="1"/>
          <p:nvPr/>
        </p:nvSpPr>
        <p:spPr>
          <a:xfrm>
            <a:off x="1614182" y="6019330"/>
            <a:ext cx="6373100" cy="461665"/>
          </a:xfrm>
          <a:prstGeom prst="rect">
            <a:avLst/>
          </a:prstGeom>
          <a:noFill/>
        </p:spPr>
        <p:txBody>
          <a:bodyPr wrap="square" rtlCol="0">
            <a:spAutoFit/>
          </a:bodyPr>
          <a:lstStyle/>
          <a:p>
            <a:pPr algn="ctr"/>
            <a:r>
              <a:rPr lang="en-US" sz="2400" b="1" dirty="0" smtClean="0"/>
              <a:t>This is not 100% face-to-face communication.</a:t>
            </a:r>
            <a:endParaRPr lang="en-US" sz="2400" b="1"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22</a:t>
            </a:fld>
            <a:endParaRPr lang="en-US"/>
          </a:p>
        </p:txBody>
      </p:sp>
    </p:spTree>
    <p:extLst>
      <p:ext uri="{BB962C8B-B14F-4D97-AF65-F5344CB8AC3E}">
        <p14:creationId xmlns:p14="http://schemas.microsoft.com/office/powerpoint/2010/main" val="3302578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3149600"/>
            <a:ext cx="2762250" cy="2613089"/>
          </a:xfrm>
          <a:prstGeom prst="rect">
            <a:avLst/>
          </a:prstGeom>
          <a:noFill/>
          <a:ln w="9525">
            <a:noFill/>
            <a:miter lim="800000"/>
            <a:headEnd/>
            <a:tailEnd/>
          </a:ln>
        </p:spPr>
      </p:pic>
      <p:sp>
        <p:nvSpPr>
          <p:cNvPr id="5" name="Content Placeholder 4"/>
          <p:cNvSpPr>
            <a:spLocks noGrp="1"/>
          </p:cNvSpPr>
          <p:nvPr>
            <p:ph idx="1"/>
          </p:nvPr>
        </p:nvSpPr>
        <p:spPr>
          <a:xfrm>
            <a:off x="811587" y="1383769"/>
            <a:ext cx="7408333" cy="2030290"/>
          </a:xfrm>
        </p:spPr>
        <p:txBody>
          <a:bodyPr>
            <a:normAutofit/>
          </a:bodyPr>
          <a:lstStyle/>
          <a:p>
            <a:pPr marL="0" indent="0">
              <a:buNone/>
            </a:pPr>
            <a:r>
              <a:rPr lang="en-US" dirty="0" smtClean="0"/>
              <a:t>The interpreter cannot be available 24/7 for the deaf, hard of hearing, or hearing person. No employer can afford to sit or stand an interpreter in the workplace 24/7/365. You have to pay for this interpreting service.</a:t>
            </a:r>
            <a:endParaRPr lang="en-US" dirty="0"/>
          </a:p>
        </p:txBody>
      </p:sp>
      <p:sp>
        <p:nvSpPr>
          <p:cNvPr id="4" name="Title 3"/>
          <p:cNvSpPr>
            <a:spLocks noGrp="1"/>
          </p:cNvSpPr>
          <p:nvPr>
            <p:ph type="title"/>
          </p:nvPr>
        </p:nvSpPr>
        <p:spPr/>
        <p:txBody>
          <a:bodyPr/>
          <a:lstStyle/>
          <a:p>
            <a:r>
              <a:rPr lang="en-US" dirty="0" smtClean="0"/>
              <a:t>Interpreter</a:t>
            </a:r>
            <a:endParaRPr lang="en-US" dirty="0"/>
          </a:p>
        </p:txBody>
      </p:sp>
      <p:sp>
        <p:nvSpPr>
          <p:cNvPr id="10" name="TextBox 9"/>
          <p:cNvSpPr txBox="1"/>
          <p:nvPr/>
        </p:nvSpPr>
        <p:spPr>
          <a:xfrm>
            <a:off x="1558516" y="5788498"/>
            <a:ext cx="6373100" cy="461665"/>
          </a:xfrm>
          <a:prstGeom prst="rect">
            <a:avLst/>
          </a:prstGeom>
          <a:noFill/>
        </p:spPr>
        <p:txBody>
          <a:bodyPr wrap="square" rtlCol="0">
            <a:spAutoFit/>
          </a:bodyPr>
          <a:lstStyle/>
          <a:p>
            <a:pPr algn="ctr"/>
            <a:r>
              <a:rPr lang="en-US" sz="2400" b="1" dirty="0" smtClean="0"/>
              <a:t>This is not 100% face-to-face communication.</a:t>
            </a:r>
            <a:endParaRPr lang="en-US" sz="2400" b="1"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23</a:t>
            </a:fld>
            <a:endParaRPr lang="en-US"/>
          </a:p>
        </p:txBody>
      </p:sp>
    </p:spTree>
    <p:extLst>
      <p:ext uri="{BB962C8B-B14F-4D97-AF65-F5344CB8AC3E}">
        <p14:creationId xmlns:p14="http://schemas.microsoft.com/office/powerpoint/2010/main" val="385040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24</a:t>
            </a:fld>
            <a:endParaRPr lang="en-US"/>
          </a:p>
        </p:txBody>
      </p:sp>
      <p:sp>
        <p:nvSpPr>
          <p:cNvPr id="3" name="Title 3"/>
          <p:cNvSpPr txBox="1">
            <a:spLocks/>
          </p:cNvSpPr>
          <p:nvPr/>
        </p:nvSpPr>
        <p:spPr>
          <a:xfrm>
            <a:off x="695325" y="274828"/>
            <a:ext cx="8229600" cy="1252728"/>
          </a:xfrm>
          <a:prstGeom prst="rect">
            <a:avLst/>
          </a:prstGeom>
        </p:spPr>
        <p:txBody>
          <a:bodyPr/>
          <a:lst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English Problems</a:t>
            </a:r>
            <a:endParaRPr lang="en-US" dirty="0"/>
          </a:p>
        </p:txBody>
      </p:sp>
      <p:pic>
        <p:nvPicPr>
          <p:cNvPr id="4" name="Picture 3" descr="apple-computers.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788283"/>
            <a:ext cx="2903383" cy="2386584"/>
          </a:xfrm>
          <a:prstGeom prst="rect">
            <a:avLst/>
          </a:prstGeom>
        </p:spPr>
      </p:pic>
      <p:pic>
        <p:nvPicPr>
          <p:cNvPr id="5" name="Picture 4" descr="Note%20writing.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630" y="1143000"/>
            <a:ext cx="2756170" cy="1828800"/>
          </a:xfrm>
          <a:prstGeom prst="rect">
            <a:avLst/>
          </a:prstGeom>
        </p:spPr>
      </p:pic>
      <p:pic>
        <p:nvPicPr>
          <p:cNvPr id="6" name="Picture 5" descr="20080805_texting_33SHRI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7216" y="4327779"/>
            <a:ext cx="2547709" cy="1847088"/>
          </a:xfrm>
          <a:prstGeom prst="rect">
            <a:avLst/>
          </a:prstGeom>
        </p:spPr>
      </p:pic>
      <p:pic>
        <p:nvPicPr>
          <p:cNvPr id="7" name="Picture 6" descr="CC.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7216" y="1895475"/>
            <a:ext cx="2366010" cy="1892808"/>
          </a:xfrm>
          <a:prstGeom prst="rect">
            <a:avLst/>
          </a:prstGeom>
        </p:spPr>
      </p:pic>
      <p:pic>
        <p:nvPicPr>
          <p:cNvPr id="8" name="Picture 7" descr="names1.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5656" y="3543300"/>
            <a:ext cx="2760655" cy="1124712"/>
          </a:xfrm>
          <a:prstGeom prst="rect">
            <a:avLst/>
          </a:prstGeom>
        </p:spPr>
      </p:pic>
      <p:pic>
        <p:nvPicPr>
          <p:cNvPr id="9" name="Picture 8" descr="emailingSHRINK.jpg"/>
          <p:cNvPicPr>
            <a:picLocks noChangeAspect="1"/>
          </p:cNvPicPr>
          <p:nvPr/>
        </p:nvPicPr>
        <p:blipFill>
          <a:blip r:embed="rId7" cstate="print"/>
          <a:stretch>
            <a:fillRect/>
          </a:stretch>
        </p:blipFill>
        <p:spPr>
          <a:xfrm>
            <a:off x="3131983" y="4695825"/>
            <a:ext cx="3048000" cy="1800225"/>
          </a:xfrm>
          <a:prstGeom prst="rect">
            <a:avLst/>
          </a:prstGeom>
        </p:spPr>
      </p:pic>
      <p:pic>
        <p:nvPicPr>
          <p:cNvPr id="10" name="Picture 9" descr="man_reading.jpe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92388" y="1129379"/>
            <a:ext cx="2527191" cy="1947672"/>
          </a:xfrm>
          <a:prstGeom prst="rect">
            <a:avLst/>
          </a:prstGeom>
        </p:spPr>
      </p:pic>
      <p:sp>
        <p:nvSpPr>
          <p:cNvPr id="11" name="TextBox 10"/>
          <p:cNvSpPr txBox="1"/>
          <p:nvPr/>
        </p:nvSpPr>
        <p:spPr>
          <a:xfrm>
            <a:off x="1587500" y="2510135"/>
            <a:ext cx="1379404" cy="461665"/>
          </a:xfrm>
          <a:prstGeom prst="rect">
            <a:avLst/>
          </a:prstGeom>
          <a:noFill/>
        </p:spPr>
        <p:txBody>
          <a:bodyPr wrap="none" rtlCol="0">
            <a:spAutoFit/>
          </a:bodyPr>
          <a:lstStyle/>
          <a:p>
            <a:r>
              <a:rPr lang="en-US" sz="2400" b="1" dirty="0" smtClean="0"/>
              <a:t>WRITING</a:t>
            </a:r>
            <a:endParaRPr lang="en-US" sz="2400" b="1" dirty="0"/>
          </a:p>
        </p:txBody>
      </p:sp>
      <p:sp>
        <p:nvSpPr>
          <p:cNvPr id="12" name="TextBox 11"/>
          <p:cNvSpPr txBox="1"/>
          <p:nvPr/>
        </p:nvSpPr>
        <p:spPr>
          <a:xfrm>
            <a:off x="3392388" y="1126680"/>
            <a:ext cx="1404351" cy="461665"/>
          </a:xfrm>
          <a:prstGeom prst="rect">
            <a:avLst/>
          </a:prstGeom>
          <a:noFill/>
        </p:spPr>
        <p:txBody>
          <a:bodyPr wrap="none" rtlCol="0">
            <a:spAutoFit/>
          </a:bodyPr>
          <a:lstStyle/>
          <a:p>
            <a:r>
              <a:rPr lang="en-US" sz="2400" b="1" dirty="0" smtClean="0"/>
              <a:t>READING</a:t>
            </a:r>
            <a:endParaRPr lang="en-US" sz="2400" b="1" dirty="0"/>
          </a:p>
        </p:txBody>
      </p:sp>
      <p:sp>
        <p:nvSpPr>
          <p:cNvPr id="13" name="TextBox 12"/>
          <p:cNvSpPr txBox="1"/>
          <p:nvPr/>
        </p:nvSpPr>
        <p:spPr>
          <a:xfrm>
            <a:off x="5919579" y="1433810"/>
            <a:ext cx="2520242" cy="400110"/>
          </a:xfrm>
          <a:prstGeom prst="rect">
            <a:avLst/>
          </a:prstGeom>
          <a:noFill/>
        </p:spPr>
        <p:txBody>
          <a:bodyPr wrap="none" rtlCol="0">
            <a:spAutoFit/>
          </a:bodyPr>
          <a:lstStyle/>
          <a:p>
            <a:r>
              <a:rPr lang="en-US" sz="2000" b="1" dirty="0" smtClean="0"/>
              <a:t>CLOSED CAPTIONING</a:t>
            </a:r>
            <a:endParaRPr lang="en-US" sz="2000" b="1" dirty="0"/>
          </a:p>
        </p:txBody>
      </p:sp>
      <p:sp>
        <p:nvSpPr>
          <p:cNvPr id="14" name="TextBox 13"/>
          <p:cNvSpPr txBox="1"/>
          <p:nvPr/>
        </p:nvSpPr>
        <p:spPr>
          <a:xfrm>
            <a:off x="6377216" y="4327779"/>
            <a:ext cx="1333117" cy="461665"/>
          </a:xfrm>
          <a:prstGeom prst="rect">
            <a:avLst/>
          </a:prstGeom>
          <a:noFill/>
        </p:spPr>
        <p:txBody>
          <a:bodyPr wrap="none" rtlCol="0">
            <a:spAutoFit/>
          </a:bodyPr>
          <a:lstStyle/>
          <a:p>
            <a:r>
              <a:rPr lang="en-US" sz="2400" b="1" dirty="0" smtClean="0"/>
              <a:t>TEXTING</a:t>
            </a:r>
            <a:endParaRPr lang="en-US" sz="2400" b="1" dirty="0"/>
          </a:p>
        </p:txBody>
      </p:sp>
      <p:sp>
        <p:nvSpPr>
          <p:cNvPr id="15" name="TextBox 14"/>
          <p:cNvSpPr txBox="1"/>
          <p:nvPr/>
        </p:nvSpPr>
        <p:spPr>
          <a:xfrm>
            <a:off x="3411931" y="3204170"/>
            <a:ext cx="2437687" cy="461665"/>
          </a:xfrm>
          <a:prstGeom prst="rect">
            <a:avLst/>
          </a:prstGeom>
          <a:noFill/>
        </p:spPr>
        <p:txBody>
          <a:bodyPr wrap="none" rtlCol="0">
            <a:spAutoFit/>
          </a:bodyPr>
          <a:lstStyle/>
          <a:p>
            <a:r>
              <a:rPr lang="en-US" sz="2400" b="1" dirty="0" smtClean="0"/>
              <a:t>FINGERSPELLING</a:t>
            </a:r>
            <a:endParaRPr lang="en-US" sz="2400" b="1" dirty="0"/>
          </a:p>
        </p:txBody>
      </p:sp>
      <p:sp>
        <p:nvSpPr>
          <p:cNvPr id="16" name="TextBox 15"/>
          <p:cNvSpPr txBox="1"/>
          <p:nvPr/>
        </p:nvSpPr>
        <p:spPr>
          <a:xfrm>
            <a:off x="3882914" y="5788498"/>
            <a:ext cx="1523524" cy="461665"/>
          </a:xfrm>
          <a:prstGeom prst="rect">
            <a:avLst/>
          </a:prstGeom>
          <a:noFill/>
        </p:spPr>
        <p:txBody>
          <a:bodyPr wrap="none" rtlCol="0">
            <a:spAutoFit/>
          </a:bodyPr>
          <a:lstStyle/>
          <a:p>
            <a:r>
              <a:rPr lang="en-US" sz="2400" b="1" dirty="0" smtClean="0"/>
              <a:t>EMAILING</a:t>
            </a:r>
            <a:endParaRPr lang="en-US" sz="2400" b="1" dirty="0"/>
          </a:p>
        </p:txBody>
      </p:sp>
      <p:sp>
        <p:nvSpPr>
          <p:cNvPr id="17" name="TextBox 16"/>
          <p:cNvSpPr txBox="1"/>
          <p:nvPr/>
        </p:nvSpPr>
        <p:spPr>
          <a:xfrm>
            <a:off x="374380" y="3326618"/>
            <a:ext cx="2056272" cy="461665"/>
          </a:xfrm>
          <a:prstGeom prst="rect">
            <a:avLst/>
          </a:prstGeom>
          <a:noFill/>
        </p:spPr>
        <p:txBody>
          <a:bodyPr wrap="none" rtlCol="0">
            <a:spAutoFit/>
          </a:bodyPr>
          <a:lstStyle/>
          <a:p>
            <a:r>
              <a:rPr lang="en-US" sz="2400" b="1" dirty="0" smtClean="0"/>
              <a:t>NETWORKING</a:t>
            </a:r>
            <a:endParaRPr lang="en-US" sz="2400" b="1" dirty="0"/>
          </a:p>
        </p:txBody>
      </p:sp>
    </p:spTree>
    <p:extLst>
      <p:ext uri="{BB962C8B-B14F-4D97-AF65-F5344CB8AC3E}">
        <p14:creationId xmlns:p14="http://schemas.microsoft.com/office/powerpoint/2010/main" val="1678534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336310"/>
            <a:ext cx="7772400" cy="1127095"/>
          </a:xfrm>
        </p:spPr>
        <p:txBody>
          <a:bodyPr>
            <a:normAutofit fontScale="90000"/>
          </a:bodyPr>
          <a:lstStyle/>
          <a:p>
            <a:r>
              <a:rPr lang="en-US" b="1" dirty="0" smtClean="0"/>
              <a:t>Face-to-Face Communication</a:t>
            </a:r>
            <a:endParaRPr lang="en-US" b="1"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25</a:t>
            </a:fld>
            <a:endParaRPr lang="en-US"/>
          </a:p>
        </p:txBody>
      </p:sp>
      <p:pic>
        <p:nvPicPr>
          <p:cNvPr id="8" name="Picture 7" descr="ub_sams151_SHRIN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75908">
            <a:off x="5591576" y="1406441"/>
            <a:ext cx="2428875"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ub_sams069_SHRIN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59977">
            <a:off x="833506" y="1872944"/>
            <a:ext cx="4130936"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ounded Rectangle 4"/>
          <p:cNvSpPr/>
          <p:nvPr/>
        </p:nvSpPr>
        <p:spPr>
          <a:xfrm>
            <a:off x="1889126" y="4763630"/>
            <a:ext cx="6557432" cy="101487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032001" y="4956415"/>
            <a:ext cx="6557431" cy="710374"/>
          </a:xfrm>
        </p:spPr>
        <p:txBody>
          <a:bodyPr>
            <a:noAutofit/>
          </a:bodyPr>
          <a:lstStyle/>
          <a:p>
            <a:pPr algn="l"/>
            <a:r>
              <a:rPr lang="en-US" sz="2400" b="1" dirty="0" smtClean="0">
                <a:solidFill>
                  <a:schemeClr val="tx1"/>
                </a:solidFill>
              </a:rPr>
              <a:t>Sam’s Club deaf employee communicating with hearing club member.</a:t>
            </a:r>
            <a:endParaRPr lang="en-US" sz="2400" b="1" dirty="0">
              <a:solidFill>
                <a:schemeClr val="tx1"/>
              </a:solidFill>
            </a:endParaRPr>
          </a:p>
        </p:txBody>
      </p:sp>
    </p:spTree>
    <p:extLst>
      <p:ext uri="{BB962C8B-B14F-4D97-AF65-F5344CB8AC3E}">
        <p14:creationId xmlns:p14="http://schemas.microsoft.com/office/powerpoint/2010/main" val="312572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336310"/>
            <a:ext cx="7772400" cy="1187690"/>
          </a:xfrm>
        </p:spPr>
        <p:txBody>
          <a:bodyPr>
            <a:normAutofit fontScale="90000"/>
          </a:bodyPr>
          <a:lstStyle/>
          <a:p>
            <a:r>
              <a:rPr lang="en-US" b="1" dirty="0" smtClean="0"/>
              <a:t>Face-to-Face Communication</a:t>
            </a:r>
            <a:endParaRPr lang="en-US" b="1"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26</a:t>
            </a:fld>
            <a:endParaRPr lang="en-US"/>
          </a:p>
        </p:txBody>
      </p:sp>
      <p:pic>
        <p:nvPicPr>
          <p:cNvPr id="6" name="Picture 5" descr="4312486061_5a54a8f0ee_b_SHRINK.jpg"/>
          <p:cNvPicPr>
            <a:picLocks noChangeAspect="1"/>
          </p:cNvPicPr>
          <p:nvPr/>
        </p:nvPicPr>
        <p:blipFill>
          <a:blip r:embed="rId2" cstate="print"/>
          <a:stretch>
            <a:fillRect/>
          </a:stretch>
        </p:blipFill>
        <p:spPr>
          <a:xfrm>
            <a:off x="831850" y="1651000"/>
            <a:ext cx="4868672" cy="3651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ounded Rectangle 4"/>
          <p:cNvSpPr/>
          <p:nvPr/>
        </p:nvSpPr>
        <p:spPr>
          <a:xfrm>
            <a:off x="1889126" y="5144630"/>
            <a:ext cx="6557432" cy="101487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190751" y="5337415"/>
            <a:ext cx="6557431" cy="710374"/>
          </a:xfrm>
        </p:spPr>
        <p:txBody>
          <a:bodyPr>
            <a:noAutofit/>
          </a:bodyPr>
          <a:lstStyle/>
          <a:p>
            <a:pPr algn="l"/>
            <a:r>
              <a:rPr lang="en-US" sz="2400" b="1" dirty="0" smtClean="0">
                <a:solidFill>
                  <a:schemeClr val="tx1"/>
                </a:solidFill>
              </a:rPr>
              <a:t>School deaf employee communicating with hearing co-worker.</a:t>
            </a:r>
            <a:endParaRPr lang="en-US" sz="2400" b="1" dirty="0">
              <a:solidFill>
                <a:schemeClr val="tx1"/>
              </a:solidFill>
            </a:endParaRPr>
          </a:p>
        </p:txBody>
      </p:sp>
    </p:spTree>
    <p:extLst>
      <p:ext uri="{BB962C8B-B14F-4D97-AF65-F5344CB8AC3E}">
        <p14:creationId xmlns:p14="http://schemas.microsoft.com/office/powerpoint/2010/main" val="298351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DA1_SHRINK.jpg"/>
          <p:cNvPicPr>
            <a:picLocks noChangeAspect="1"/>
          </p:cNvPicPr>
          <p:nvPr/>
        </p:nvPicPr>
        <p:blipFill>
          <a:blip r:embed="rId2" cstate="print"/>
          <a:stretch>
            <a:fillRect/>
          </a:stretch>
        </p:blipFill>
        <p:spPr>
          <a:xfrm rot="573487">
            <a:off x="1418665" y="1621229"/>
            <a:ext cx="6208497" cy="4142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690032" y="336310"/>
            <a:ext cx="7772400" cy="1235316"/>
          </a:xfrm>
        </p:spPr>
        <p:txBody>
          <a:bodyPr>
            <a:normAutofit fontScale="90000"/>
          </a:bodyPr>
          <a:lstStyle/>
          <a:p>
            <a:r>
              <a:rPr lang="en-US" b="1" dirty="0" smtClean="0"/>
              <a:t>Face-to-Face Communication</a:t>
            </a:r>
            <a:endParaRPr lang="en-US" b="1"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27</a:t>
            </a:fld>
            <a:endParaRPr lang="en-US"/>
          </a:p>
        </p:txBody>
      </p:sp>
      <p:sp>
        <p:nvSpPr>
          <p:cNvPr id="5" name="Rounded Rectangle 4"/>
          <p:cNvSpPr/>
          <p:nvPr/>
        </p:nvSpPr>
        <p:spPr>
          <a:xfrm>
            <a:off x="1874198" y="5499665"/>
            <a:ext cx="6557432" cy="101487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190751" y="5499665"/>
            <a:ext cx="6557431" cy="912748"/>
          </a:xfrm>
        </p:spPr>
        <p:txBody>
          <a:bodyPr>
            <a:noAutofit/>
          </a:bodyPr>
          <a:lstStyle/>
          <a:p>
            <a:pPr algn="l"/>
            <a:r>
              <a:rPr lang="en-US" sz="2400" b="1" dirty="0" smtClean="0">
                <a:solidFill>
                  <a:schemeClr val="tx1"/>
                </a:solidFill>
              </a:rPr>
              <a:t>Deaf government employee communicating with her manager at the USDA.</a:t>
            </a:r>
            <a:endParaRPr lang="en-US" sz="2400" b="1" dirty="0">
              <a:solidFill>
                <a:schemeClr val="tx1"/>
              </a:solidFill>
            </a:endParaRPr>
          </a:p>
        </p:txBody>
      </p:sp>
    </p:spTree>
    <p:extLst>
      <p:ext uri="{BB962C8B-B14F-4D97-AF65-F5344CB8AC3E}">
        <p14:creationId xmlns:p14="http://schemas.microsoft.com/office/powerpoint/2010/main" val="2710942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63157" y="256935"/>
            <a:ext cx="7772400" cy="1524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NAME</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UbiDuo</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User</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28</a:t>
            </a:fld>
            <a:endParaRPr lang="en-US"/>
          </a:p>
        </p:txBody>
      </p:sp>
      <p:pic>
        <p:nvPicPr>
          <p:cNvPr id="10" name="Picture 9" descr="Film_Stri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2010" y="1860310"/>
            <a:ext cx="6182240" cy="4550056"/>
          </a:xfrm>
          <a:prstGeom prst="rect">
            <a:avLst/>
          </a:prstGeom>
        </p:spPr>
      </p:pic>
      <p:pic>
        <p:nvPicPr>
          <p:cNvPr id="11" name="Picture 10" descr="movie%20ree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14" y="3828851"/>
            <a:ext cx="3067831" cy="2222699"/>
          </a:xfrm>
          <a:prstGeom prst="rect">
            <a:avLst/>
          </a:prstGeom>
        </p:spPr>
      </p:pic>
      <p:sp>
        <p:nvSpPr>
          <p:cNvPr id="3" name="Rounded Rectangle 2"/>
          <p:cNvSpPr/>
          <p:nvPr/>
        </p:nvSpPr>
        <p:spPr>
          <a:xfrm>
            <a:off x="642470" y="1225177"/>
            <a:ext cx="2883647" cy="319741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PICTURE OF</a:t>
            </a:r>
          </a:p>
          <a:p>
            <a:pPr algn="ctr"/>
            <a:r>
              <a:rPr lang="en-US" dirty="0" smtClean="0"/>
              <a:t>UBIDUO USER</a:t>
            </a:r>
            <a:endParaRPr lang="en-US" dirty="0"/>
          </a:p>
        </p:txBody>
      </p:sp>
    </p:spTree>
    <p:extLst>
      <p:ext uri="{BB962C8B-B14F-4D97-AF65-F5344CB8AC3E}">
        <p14:creationId xmlns:p14="http://schemas.microsoft.com/office/powerpoint/2010/main" val="39368216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7D7A59-36E2-48B9-B146-C1E59501F63F}" type="slidenum">
              <a:rPr lang="en-US" smtClean="0"/>
              <a:pPr/>
              <a:t>29</a:t>
            </a:fld>
            <a:endParaRPr lang="en-US"/>
          </a:p>
        </p:txBody>
      </p:sp>
      <p:sp>
        <p:nvSpPr>
          <p:cNvPr id="4" name="Title 3"/>
          <p:cNvSpPr>
            <a:spLocks noGrp="1"/>
          </p:cNvSpPr>
          <p:nvPr>
            <p:ph type="title" idx="4294967295"/>
          </p:nvPr>
        </p:nvSpPr>
        <p:spPr>
          <a:xfrm>
            <a:off x="587375" y="136525"/>
            <a:ext cx="8229600" cy="1252538"/>
          </a:xfrm>
        </p:spPr>
        <p:txBody>
          <a:bodyPr/>
          <a:lstStyle/>
          <a:p>
            <a:pPr algn="r"/>
            <a:r>
              <a:rPr lang="en-US" dirty="0" smtClean="0"/>
              <a:t>Different Settings</a:t>
            </a:r>
            <a:endParaRPr lang="en-US" dirty="0"/>
          </a:p>
        </p:txBody>
      </p:sp>
      <p:pic>
        <p:nvPicPr>
          <p:cNvPr id="5" name="Picture 4" descr="DSC00527.1280x10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499" y="1527017"/>
            <a:ext cx="3255731"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SC00517.1280x1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4460" y="1527017"/>
            <a:ext cx="3255727"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21011" y="2986485"/>
            <a:ext cx="1881983" cy="369332"/>
          </a:xfrm>
          <a:prstGeom prst="rect">
            <a:avLst/>
          </a:prstGeom>
          <a:noFill/>
        </p:spPr>
        <p:txBody>
          <a:bodyPr wrap="none" rtlCol="0">
            <a:spAutoFit/>
          </a:bodyPr>
          <a:lstStyle/>
          <a:p>
            <a:r>
              <a:rPr lang="en-US" b="1" dirty="0" smtClean="0">
                <a:solidFill>
                  <a:srgbClr val="FFFFFF"/>
                </a:solidFill>
              </a:rPr>
              <a:t>On a person’s lap</a:t>
            </a:r>
            <a:endParaRPr lang="en-US" b="1" dirty="0">
              <a:solidFill>
                <a:srgbClr val="FFFFFF"/>
              </a:solidFill>
            </a:endParaRPr>
          </a:p>
        </p:txBody>
      </p:sp>
      <p:sp>
        <p:nvSpPr>
          <p:cNvPr id="14" name="TextBox 13"/>
          <p:cNvSpPr txBox="1"/>
          <p:nvPr/>
        </p:nvSpPr>
        <p:spPr>
          <a:xfrm>
            <a:off x="3334566" y="3675118"/>
            <a:ext cx="2509333" cy="369332"/>
          </a:xfrm>
          <a:prstGeom prst="rect">
            <a:avLst/>
          </a:prstGeom>
          <a:noFill/>
        </p:spPr>
        <p:txBody>
          <a:bodyPr wrap="none" rtlCol="0">
            <a:spAutoFit/>
          </a:bodyPr>
          <a:lstStyle/>
          <a:p>
            <a:r>
              <a:rPr lang="en-US" b="1" dirty="0" smtClean="0">
                <a:solidFill>
                  <a:schemeClr val="bg1"/>
                </a:solidFill>
              </a:rPr>
              <a:t>In the conference room</a:t>
            </a:r>
            <a:endParaRPr lang="en-US" b="1" dirty="0">
              <a:solidFill>
                <a:schemeClr val="bg1"/>
              </a:solidFill>
            </a:endParaRPr>
          </a:p>
        </p:txBody>
      </p:sp>
      <p:pic>
        <p:nvPicPr>
          <p:cNvPr id="15" name="Picture 14" descr="DSC00512.1280x102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4460" y="3502121"/>
            <a:ext cx="3344091" cy="1878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DSC0064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499" y="3615768"/>
            <a:ext cx="3136067" cy="1764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1624112" y="4764044"/>
            <a:ext cx="1357764" cy="369332"/>
          </a:xfrm>
          <a:prstGeom prst="rect">
            <a:avLst/>
          </a:prstGeom>
          <a:noFill/>
        </p:spPr>
        <p:txBody>
          <a:bodyPr wrap="none" rtlCol="0">
            <a:spAutoFit/>
          </a:bodyPr>
          <a:lstStyle/>
          <a:p>
            <a:r>
              <a:rPr lang="en-US" b="1" dirty="0" smtClean="0">
                <a:solidFill>
                  <a:schemeClr val="bg1"/>
                </a:solidFill>
              </a:rPr>
              <a:t>In the office</a:t>
            </a:r>
            <a:endParaRPr lang="en-US" b="1" dirty="0">
              <a:solidFill>
                <a:schemeClr val="bg1"/>
              </a:solidFill>
            </a:endParaRPr>
          </a:p>
        </p:txBody>
      </p:sp>
      <p:sp>
        <p:nvSpPr>
          <p:cNvPr id="18" name="TextBox 17"/>
          <p:cNvSpPr txBox="1"/>
          <p:nvPr/>
        </p:nvSpPr>
        <p:spPr>
          <a:xfrm>
            <a:off x="7322324" y="4185656"/>
            <a:ext cx="1364476" cy="369332"/>
          </a:xfrm>
          <a:prstGeom prst="rect">
            <a:avLst/>
          </a:prstGeom>
          <a:noFill/>
        </p:spPr>
        <p:txBody>
          <a:bodyPr wrap="none" rtlCol="0">
            <a:spAutoFit/>
          </a:bodyPr>
          <a:lstStyle/>
          <a:p>
            <a:r>
              <a:rPr lang="en-US" b="1" dirty="0" smtClean="0">
                <a:solidFill>
                  <a:schemeClr val="bg1"/>
                </a:solidFill>
              </a:rPr>
              <a:t>On the desk</a:t>
            </a:r>
            <a:endParaRPr lang="en-US" b="1" dirty="0">
              <a:solidFill>
                <a:schemeClr val="bg1"/>
              </a:solidFill>
            </a:endParaRPr>
          </a:p>
        </p:txBody>
      </p:sp>
      <p:pic>
        <p:nvPicPr>
          <p:cNvPr id="13" name="Picture 12" descr="UbiDuo.Face_logo_24.png"/>
          <p:cNvPicPr>
            <a:picLocks noChangeAspect="1"/>
          </p:cNvPicPr>
          <p:nvPr/>
        </p:nvPicPr>
        <p:blipFill>
          <a:blip r:embed="rId6" cstate="print"/>
          <a:srcRect b="79008"/>
          <a:stretch>
            <a:fillRect/>
          </a:stretch>
        </p:blipFill>
        <p:spPr>
          <a:xfrm>
            <a:off x="740335" y="858711"/>
            <a:ext cx="2114977" cy="530352"/>
          </a:xfrm>
          <a:prstGeom prst="rect">
            <a:avLst/>
          </a:prstGeom>
        </p:spPr>
      </p:pic>
      <p:sp>
        <p:nvSpPr>
          <p:cNvPr id="21" name="Rectangle 20"/>
          <p:cNvSpPr/>
          <p:nvPr/>
        </p:nvSpPr>
        <p:spPr>
          <a:xfrm>
            <a:off x="3557899" y="1693823"/>
            <a:ext cx="4572000" cy="2308324"/>
          </a:xfrm>
          <a:prstGeom prst="rect">
            <a:avLst/>
          </a:prstGeom>
        </p:spPr>
        <p:txBody>
          <a:bodyPr wrap="square">
            <a:spAutoFit/>
          </a:bodyPr>
          <a:lstStyle/>
          <a:p>
            <a:pPr>
              <a:buClr>
                <a:schemeClr val="tx2"/>
              </a:buClr>
              <a:buFont typeface="Wingdings" charset="2"/>
              <a:buChar char=""/>
            </a:pPr>
            <a:r>
              <a:rPr lang="en-US" b="1" dirty="0" smtClean="0"/>
              <a:t>Coffee break</a:t>
            </a:r>
          </a:p>
          <a:p>
            <a:pPr>
              <a:buClr>
                <a:schemeClr val="tx2"/>
              </a:buClr>
              <a:buFont typeface="Wingdings" charset="2"/>
              <a:buChar char=""/>
            </a:pPr>
            <a:r>
              <a:rPr lang="en-US" b="1" dirty="0" smtClean="0"/>
              <a:t>Office</a:t>
            </a:r>
          </a:p>
          <a:p>
            <a:pPr>
              <a:buClr>
                <a:schemeClr val="tx2"/>
              </a:buClr>
              <a:buFont typeface="Wingdings" charset="2"/>
              <a:buChar char=""/>
            </a:pPr>
            <a:r>
              <a:rPr lang="en-US" b="1" dirty="0" smtClean="0"/>
              <a:t>Desk</a:t>
            </a:r>
          </a:p>
          <a:p>
            <a:pPr>
              <a:buClr>
                <a:schemeClr val="tx2"/>
              </a:buClr>
              <a:buFont typeface="Wingdings" charset="2"/>
              <a:buChar char=""/>
            </a:pPr>
            <a:r>
              <a:rPr lang="en-US" b="1" dirty="0" smtClean="0"/>
              <a:t>Conference room</a:t>
            </a:r>
          </a:p>
          <a:p>
            <a:pPr>
              <a:buClr>
                <a:schemeClr val="tx2"/>
              </a:buClr>
              <a:buFont typeface="Wingdings" charset="2"/>
              <a:buChar char=""/>
            </a:pPr>
            <a:r>
              <a:rPr lang="en-US" b="1" dirty="0" smtClean="0"/>
              <a:t>Appointment</a:t>
            </a:r>
          </a:p>
          <a:p>
            <a:pPr>
              <a:buClr>
                <a:schemeClr val="tx2"/>
              </a:buClr>
              <a:buFont typeface="Wingdings" charset="2"/>
              <a:buChar char=""/>
            </a:pPr>
            <a:r>
              <a:rPr lang="en-US" b="1" dirty="0" smtClean="0"/>
              <a:t>Meeting</a:t>
            </a:r>
          </a:p>
          <a:p>
            <a:pPr>
              <a:buClr>
                <a:schemeClr val="tx2"/>
              </a:buClr>
              <a:buFont typeface="Wingdings" charset="2"/>
              <a:buChar char=""/>
            </a:pPr>
            <a:r>
              <a:rPr lang="en-US" b="1" dirty="0" smtClean="0"/>
              <a:t>Person’s lap</a:t>
            </a:r>
          </a:p>
          <a:p>
            <a:pPr>
              <a:buClr>
                <a:schemeClr val="tx2"/>
              </a:buClr>
              <a:buFont typeface="Wingdings" charset="2"/>
              <a:buChar char=""/>
            </a:pPr>
            <a:r>
              <a:rPr lang="en-US" b="1" dirty="0" smtClean="0"/>
              <a:t>Customer Service</a:t>
            </a:r>
          </a:p>
        </p:txBody>
      </p:sp>
      <p:sp>
        <p:nvSpPr>
          <p:cNvPr id="22" name="Rectangle 21"/>
          <p:cNvSpPr/>
          <p:nvPr/>
        </p:nvSpPr>
        <p:spPr>
          <a:xfrm>
            <a:off x="1624113" y="5691958"/>
            <a:ext cx="6505786" cy="646331"/>
          </a:xfrm>
          <a:prstGeom prst="rect">
            <a:avLst/>
          </a:prstGeom>
        </p:spPr>
        <p:txBody>
          <a:bodyPr wrap="square">
            <a:spAutoFit/>
          </a:bodyPr>
          <a:lstStyle/>
          <a:p>
            <a:pPr>
              <a:buClr>
                <a:schemeClr val="tx2"/>
              </a:buClr>
            </a:pPr>
            <a:r>
              <a:rPr lang="en-US" b="1" dirty="0" smtClean="0"/>
              <a:t>Unlimited one on one interactions between deaf/hard of hearing, and hearing individuals on spot without an interpreter.</a:t>
            </a:r>
            <a:endParaRPr lang="en-US" b="1" dirty="0"/>
          </a:p>
        </p:txBody>
      </p:sp>
    </p:spTree>
    <p:extLst>
      <p:ext uri="{BB962C8B-B14F-4D97-AF65-F5344CB8AC3E}">
        <p14:creationId xmlns:p14="http://schemas.microsoft.com/office/powerpoint/2010/main" val="388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range-man-waving-hi.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6874591" y="2774220"/>
            <a:ext cx="2270950" cy="3246120"/>
          </a:xfrm>
          <a:prstGeom prst="rect">
            <a:avLst/>
          </a:prstGeom>
        </p:spPr>
      </p:pic>
      <p:sp>
        <p:nvSpPr>
          <p:cNvPr id="4" name="Slide Number Placeholder 3"/>
          <p:cNvSpPr>
            <a:spLocks noGrp="1"/>
          </p:cNvSpPr>
          <p:nvPr>
            <p:ph type="sldNum" sz="quarter" idx="12"/>
          </p:nvPr>
        </p:nvSpPr>
        <p:spPr/>
        <p:txBody>
          <a:bodyPr/>
          <a:lstStyle/>
          <a:p>
            <a:fld id="{687D7A59-36E2-48B9-B146-C1E59501F63F}" type="slidenum">
              <a:rPr lang="en-US" smtClean="0"/>
              <a:pPr/>
              <a:t>3</a:t>
            </a:fld>
            <a:endParaRPr lang="en-US"/>
          </a:p>
        </p:txBody>
      </p:sp>
      <p:sp>
        <p:nvSpPr>
          <p:cNvPr id="3" name="Title 2"/>
          <p:cNvSpPr>
            <a:spLocks noGrp="1"/>
          </p:cNvSpPr>
          <p:nvPr>
            <p:ph type="title" idx="4294967295"/>
          </p:nvPr>
        </p:nvSpPr>
        <p:spPr>
          <a:xfrm>
            <a:off x="4429124" y="162969"/>
            <a:ext cx="4316055" cy="1252537"/>
          </a:xfrm>
        </p:spPr>
        <p:txBody>
          <a:bodyPr/>
          <a:lstStyle/>
          <a:p>
            <a:pPr algn="r"/>
            <a:r>
              <a:rPr lang="en-US" dirty="0" smtClean="0"/>
              <a:t>Who Are We?</a:t>
            </a:r>
            <a:endParaRPr lang="en-US" dirty="0"/>
          </a:p>
        </p:txBody>
      </p:sp>
      <p:pic>
        <p:nvPicPr>
          <p:cNvPr id="5" name="Picture 4" descr="orange-man-waving-hi.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6686" y="2774220"/>
            <a:ext cx="2270950" cy="3246120"/>
          </a:xfrm>
          <a:prstGeom prst="rect">
            <a:avLst/>
          </a:prstGeom>
        </p:spPr>
      </p:pic>
      <p:pic>
        <p:nvPicPr>
          <p:cNvPr id="8" name="Picture 7" descr="sComm_logo_2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3505" y="2468369"/>
            <a:ext cx="1080878" cy="330746"/>
          </a:xfrm>
          <a:prstGeom prst="rect">
            <a:avLst/>
          </a:prstGeom>
        </p:spPr>
      </p:pic>
      <p:pic>
        <p:nvPicPr>
          <p:cNvPr id="10" name="Picture 9" descr="sComm_logo_24.png"/>
          <p:cNvPicPr>
            <a:picLocks noChangeAspect="1"/>
          </p:cNvPicPr>
          <p:nvPr/>
        </p:nvPicPr>
        <p:blipFill>
          <a:blip r:embed="rId5" cstate="print"/>
          <a:srcRect b="74468"/>
          <a:stretch>
            <a:fillRect/>
          </a:stretch>
        </p:blipFill>
        <p:spPr>
          <a:xfrm>
            <a:off x="793746" y="1054447"/>
            <a:ext cx="2738443" cy="1052863"/>
          </a:xfrm>
          <a:prstGeom prst="rect">
            <a:avLst/>
          </a:prstGeom>
        </p:spPr>
      </p:pic>
      <p:sp>
        <p:nvSpPr>
          <p:cNvPr id="15" name="Content Placeholder 1"/>
          <p:cNvSpPr txBox="1">
            <a:spLocks/>
          </p:cNvSpPr>
          <p:nvPr/>
        </p:nvSpPr>
        <p:spPr>
          <a:xfrm>
            <a:off x="2162968" y="2434443"/>
            <a:ext cx="5167312" cy="400064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                  is engineer and manufacturer</a:t>
            </a:r>
            <a:r>
              <a:rPr kumimoji="0" lang="en-US" sz="2400" b="0" i="0" u="none" strike="noStrike" kern="1200" cap="none" spc="0" normalizeH="0" noProof="0" dirty="0" smtClean="0">
                <a:ln>
                  <a:noFill/>
                </a:ln>
                <a:solidFill>
                  <a:schemeClr val="tx2"/>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of the </a:t>
            </a:r>
            <a:r>
              <a:rPr kumimoji="0" lang="en-US" sz="2400" b="0" i="0" u="none" strike="noStrike" kern="1200" cap="none" spc="0" normalizeH="0" baseline="0" noProof="0" dirty="0" err="1" smtClean="0">
                <a:ln>
                  <a:noFill/>
                </a:ln>
                <a:solidFill>
                  <a:schemeClr val="tx2"/>
                </a:solidFill>
                <a:effectLst/>
                <a:uLnTx/>
                <a:uFillTx/>
                <a:latin typeface="+mn-lt"/>
                <a:ea typeface="+mn-ea"/>
                <a:cs typeface="+mn-cs"/>
              </a:rPr>
              <a:t>UbiDuo</a:t>
            </a:r>
            <a:r>
              <a:rPr kumimoji="0" lang="en-US" sz="2400" b="0" i="0" u="none" strike="noStrike" kern="1200" cap="none" spc="0" normalizeH="0" baseline="0" noProof="0" dirty="0" smtClean="0">
                <a:ln>
                  <a:noFill/>
                </a:ln>
                <a:solidFill>
                  <a:schemeClr val="tx2"/>
                </a:solidFill>
                <a:effectLst/>
                <a:uLnTx/>
                <a:uFillTx/>
                <a:latin typeface="+mn-lt"/>
                <a:ea typeface="+mn-ea"/>
                <a:cs typeface="+mn-cs"/>
              </a:rPr>
              <a:t>. The mission is to shatter face-to-face communication barriers and empower deaf, hard of hearing, hearing people, and others with communication barriers the freedom to interact face-to-face with anyone, anywhere and at any time.</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91762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72067" y="1500717"/>
            <a:ext cx="7408333" cy="3450696"/>
          </a:xfrm>
        </p:spPr>
        <p:txBody>
          <a:bodyPr>
            <a:noAutofit/>
          </a:bodyPr>
          <a:lstStyle/>
          <a:p>
            <a:pPr marL="571500" indent="-571500" algn="l">
              <a:buClr>
                <a:schemeClr val="tx2"/>
              </a:buClr>
              <a:buFont typeface="Wingdings" charset="2"/>
              <a:buChar char=""/>
            </a:pPr>
            <a:r>
              <a:rPr lang="en-US" sz="2400" b="1" dirty="0" smtClean="0">
                <a:solidFill>
                  <a:schemeClr val="tx2"/>
                </a:solidFill>
              </a:rPr>
              <a:t>Deaf/hard of hearing, and hearing individuals want to have Communication </a:t>
            </a:r>
            <a:r>
              <a:rPr lang="en-US" sz="2400" b="1" dirty="0">
                <a:solidFill>
                  <a:schemeClr val="tx2"/>
                </a:solidFill>
              </a:rPr>
              <a:t>E</a:t>
            </a:r>
            <a:r>
              <a:rPr lang="en-US" sz="2400" b="1" dirty="0" smtClean="0">
                <a:solidFill>
                  <a:schemeClr val="tx2"/>
                </a:solidFill>
              </a:rPr>
              <a:t>quality: the ability to strike up a face-to-face conversation with equality.</a:t>
            </a:r>
          </a:p>
          <a:p>
            <a:pPr marL="571500" indent="-571500" algn="l">
              <a:buClr>
                <a:schemeClr val="tx2"/>
              </a:buClr>
              <a:buFont typeface="Wingdings" charset="2"/>
              <a:buChar char=""/>
            </a:pPr>
            <a:endParaRPr lang="en-US" sz="2400" b="1" dirty="0">
              <a:solidFill>
                <a:schemeClr val="tx2"/>
              </a:solidFill>
            </a:endParaRPr>
          </a:p>
          <a:p>
            <a:pPr marL="571500" indent="-571500" algn="l">
              <a:buClr>
                <a:schemeClr val="tx2"/>
              </a:buClr>
              <a:buFont typeface="Wingdings" charset="2"/>
              <a:buChar char=""/>
            </a:pPr>
            <a:r>
              <a:rPr lang="en-US" sz="2400" b="1" dirty="0" smtClean="0">
                <a:solidFill>
                  <a:schemeClr val="tx2"/>
                </a:solidFill>
              </a:rPr>
              <a:t>Deaf/hard of hearing, and hearing individuals value communication equality when they come face-to-face with each other.</a:t>
            </a:r>
          </a:p>
          <a:p>
            <a:pPr marL="571500" indent="-571500" algn="l">
              <a:buClr>
                <a:schemeClr val="tx2"/>
              </a:buClr>
              <a:buFont typeface="Wingdings" charset="2"/>
              <a:buChar char=""/>
            </a:pPr>
            <a:endParaRPr lang="en-US" sz="2400" b="1" dirty="0">
              <a:solidFill>
                <a:schemeClr val="tx2"/>
              </a:solidFill>
            </a:endParaRPr>
          </a:p>
          <a:p>
            <a:pPr marL="571500" indent="-571500" algn="l">
              <a:buClr>
                <a:schemeClr val="tx2"/>
              </a:buClr>
              <a:buFont typeface="Wingdings" charset="2"/>
              <a:buChar char=""/>
            </a:pPr>
            <a:r>
              <a:rPr lang="en-US" sz="2400" b="1" dirty="0" smtClean="0">
                <a:solidFill>
                  <a:schemeClr val="tx2"/>
                </a:solidFill>
              </a:rPr>
              <a:t>The  </a:t>
            </a:r>
            <a:r>
              <a:rPr lang="en-US" sz="2400" b="1" dirty="0" err="1" smtClean="0">
                <a:solidFill>
                  <a:schemeClr val="tx2"/>
                </a:solidFill>
              </a:rPr>
              <a:t>UbiDuo</a:t>
            </a:r>
            <a:r>
              <a:rPr lang="en-US" sz="2400" b="1" dirty="0" smtClean="0">
                <a:solidFill>
                  <a:schemeClr val="tx2"/>
                </a:solidFill>
              </a:rPr>
              <a:t> will empower deaf/hard of hearing, and hearing individuals to interact with each other with </a:t>
            </a:r>
            <a:r>
              <a:rPr lang="en-US" sz="2400" b="1" dirty="0">
                <a:solidFill>
                  <a:schemeClr val="tx2"/>
                </a:solidFill>
              </a:rPr>
              <a:t>C</a:t>
            </a:r>
            <a:r>
              <a:rPr lang="en-US" sz="2400" b="1" dirty="0" smtClean="0">
                <a:solidFill>
                  <a:schemeClr val="tx2"/>
                </a:solidFill>
              </a:rPr>
              <a:t>ommunication Equality.</a:t>
            </a:r>
            <a:endParaRPr lang="en-US" sz="2400" b="1" dirty="0">
              <a:solidFill>
                <a:schemeClr val="tx2"/>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30</a:t>
            </a:fld>
            <a:endParaRPr lang="en-US"/>
          </a:p>
        </p:txBody>
      </p:sp>
      <p:sp>
        <p:nvSpPr>
          <p:cNvPr id="2" name="Title 1"/>
          <p:cNvSpPr>
            <a:spLocks noGrp="1"/>
          </p:cNvSpPr>
          <p:nvPr>
            <p:ph type="title"/>
          </p:nvPr>
        </p:nvSpPr>
        <p:spPr/>
        <p:txBody>
          <a:bodyPr/>
          <a:lstStyle/>
          <a:p>
            <a:r>
              <a:rPr lang="en-US" dirty="0" smtClean="0"/>
              <a:t>Communication Equality</a:t>
            </a:r>
            <a:endParaRPr lang="en-US" dirty="0"/>
          </a:p>
        </p:txBody>
      </p:sp>
    </p:spTree>
    <p:extLst>
      <p:ext uri="{BB962C8B-B14F-4D97-AF65-F5344CB8AC3E}">
        <p14:creationId xmlns:p14="http://schemas.microsoft.com/office/powerpoint/2010/main" val="3342686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93134" y="2346608"/>
            <a:ext cx="8260161" cy="3555158"/>
          </a:xfrm>
        </p:spPr>
        <p:txBody>
          <a:bodyPr>
            <a:normAutofit fontScale="92500" lnSpcReduction="10000"/>
          </a:bodyPr>
          <a:lstStyle/>
          <a:p>
            <a:pPr marL="0" indent="0">
              <a:lnSpc>
                <a:spcPct val="120000"/>
              </a:lnSpc>
              <a:buNone/>
            </a:pPr>
            <a:r>
              <a:rPr lang="en-US" b="1" dirty="0" smtClean="0"/>
              <a:t>                   is the direct Sole Source provider and seller of the  </a:t>
            </a:r>
            <a:r>
              <a:rPr lang="en-US" b="1" dirty="0" err="1" smtClean="0"/>
              <a:t>UbiDuo</a:t>
            </a:r>
            <a:r>
              <a:rPr lang="en-US" b="1" dirty="0" smtClean="0"/>
              <a:t> Communication device.</a:t>
            </a:r>
          </a:p>
          <a:p>
            <a:pPr marL="0" indent="0">
              <a:buNone/>
            </a:pPr>
            <a:endParaRPr lang="en-US" b="1" dirty="0"/>
          </a:p>
          <a:p>
            <a:pPr marL="0" indent="0">
              <a:buNone/>
            </a:pPr>
            <a:r>
              <a:rPr lang="en-US" b="1" dirty="0" smtClean="0"/>
              <a:t>The  </a:t>
            </a:r>
            <a:r>
              <a:rPr lang="en-US" b="1" dirty="0" err="1" smtClean="0"/>
              <a:t>UbiDuo</a:t>
            </a:r>
            <a:r>
              <a:rPr lang="en-US" b="1" dirty="0" smtClean="0"/>
              <a:t> is endorsed by National Institutes of Health (NIH) Deafness and other communication disorders.</a:t>
            </a:r>
          </a:p>
          <a:p>
            <a:pPr marL="0" indent="0">
              <a:buNone/>
            </a:pPr>
            <a:endParaRPr lang="en-US" b="1" dirty="0"/>
          </a:p>
          <a:p>
            <a:pPr marL="0" indent="0">
              <a:buNone/>
            </a:pPr>
            <a:r>
              <a:rPr lang="en-US" b="1" dirty="0" smtClean="0"/>
              <a:t>The  </a:t>
            </a:r>
            <a:r>
              <a:rPr lang="en-US" b="1" dirty="0" err="1" smtClean="0"/>
              <a:t>UbiDuo</a:t>
            </a:r>
            <a:r>
              <a:rPr lang="en-US" b="1" dirty="0" smtClean="0"/>
              <a:t> is approved by the</a:t>
            </a:r>
          </a:p>
          <a:p>
            <a:pPr marL="0" indent="0">
              <a:buNone/>
            </a:pPr>
            <a:endParaRPr lang="en-US" b="1" dirty="0"/>
          </a:p>
          <a:p>
            <a:pPr marL="0" indent="0">
              <a:buNone/>
            </a:pPr>
            <a:r>
              <a:rPr lang="en-US" b="1" dirty="0" smtClean="0"/>
              <a:t>GSA Schedule - #GS-35F-0033V </a:t>
            </a:r>
          </a:p>
          <a:p>
            <a:pPr marL="0" indent="0">
              <a:buNone/>
            </a:pPr>
            <a:endParaRPr lang="en-US" b="1" dirty="0"/>
          </a:p>
        </p:txBody>
      </p:sp>
      <p:sp>
        <p:nvSpPr>
          <p:cNvPr id="3" name="Title 2"/>
          <p:cNvSpPr>
            <a:spLocks noGrp="1"/>
          </p:cNvSpPr>
          <p:nvPr>
            <p:ph type="title" idx="4294967295"/>
          </p:nvPr>
        </p:nvSpPr>
        <p:spPr>
          <a:xfrm>
            <a:off x="2578100" y="617665"/>
            <a:ext cx="3567782" cy="1252537"/>
          </a:xfrm>
        </p:spPr>
        <p:txBody>
          <a:bodyPr/>
          <a:lstStyle/>
          <a:p>
            <a:r>
              <a:rPr lang="en-US" dirty="0" smtClean="0"/>
              <a:t>References</a:t>
            </a:r>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31</a:t>
            </a:fld>
            <a:endParaRPr lang="en-US" dirty="0"/>
          </a:p>
        </p:txBody>
      </p:sp>
      <p:pic>
        <p:nvPicPr>
          <p:cNvPr id="6" name="Picture 5" descr="SComm028.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23088" y="235553"/>
            <a:ext cx="2889043" cy="2139696"/>
          </a:xfrm>
          <a:prstGeom prst="rect">
            <a:avLst/>
          </a:prstGeom>
        </p:spPr>
      </p:pic>
      <p:pic>
        <p:nvPicPr>
          <p:cNvPr id="7" name="Picture 6" descr="orange-man-magnifying-glass-looking-up.jpeg"/>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flipH="1">
            <a:off x="1368139" y="359445"/>
            <a:ext cx="1209961" cy="1987162"/>
          </a:xfrm>
          <a:prstGeom prst="rect">
            <a:avLst/>
          </a:prstGeom>
        </p:spPr>
      </p:pic>
      <p:pic>
        <p:nvPicPr>
          <p:cNvPr id="9" name="Picture 8" descr="sComm_logo_2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5825" y="2363374"/>
            <a:ext cx="1080878" cy="330746"/>
          </a:xfrm>
          <a:prstGeom prst="rect">
            <a:avLst/>
          </a:prstGeom>
        </p:spPr>
      </p:pic>
      <p:pic>
        <p:nvPicPr>
          <p:cNvPr id="12" name="Picture 11" descr="sComm_logo_24.png"/>
          <p:cNvPicPr>
            <a:picLocks noChangeAspect="1"/>
          </p:cNvPicPr>
          <p:nvPr/>
        </p:nvPicPr>
        <p:blipFill rotWithShape="1">
          <a:blip r:embed="rId5" cstate="print"/>
          <a:srcRect b="79894"/>
          <a:stretch/>
        </p:blipFill>
        <p:spPr>
          <a:xfrm>
            <a:off x="3363516" y="359445"/>
            <a:ext cx="2114141" cy="640077"/>
          </a:xfrm>
          <a:prstGeom prst="rect">
            <a:avLst/>
          </a:prstGeom>
        </p:spPr>
      </p:pic>
      <p:pic>
        <p:nvPicPr>
          <p:cNvPr id="14" name="Picture 13" descr="cap.png"/>
          <p:cNvPicPr>
            <a:picLocks noChangeAspect="1"/>
          </p:cNvPicPr>
          <p:nvPr/>
        </p:nvPicPr>
        <p:blipFill>
          <a:blip r:embed="rId6" cstate="print"/>
          <a:srcRect t="18250" b="23000"/>
          <a:stretch>
            <a:fillRect/>
          </a:stretch>
        </p:blipFill>
        <p:spPr>
          <a:xfrm>
            <a:off x="4704438" y="4581773"/>
            <a:ext cx="2637299" cy="895350"/>
          </a:xfrm>
          <a:prstGeom prst="rect">
            <a:avLst/>
          </a:prstGeom>
        </p:spPr>
      </p:pic>
    </p:spTree>
    <p:extLst>
      <p:ext uri="{BB962C8B-B14F-4D97-AF65-F5344CB8AC3E}">
        <p14:creationId xmlns:p14="http://schemas.microsoft.com/office/powerpoint/2010/main" val="63700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87D7A59-36E2-48B9-B146-C1E59501F63F}" type="slidenum">
              <a:rPr lang="en-US" smtClean="0"/>
              <a:pPr/>
              <a:t>32</a:t>
            </a:fld>
            <a:endParaRPr lang="en-US"/>
          </a:p>
        </p:txBody>
      </p:sp>
      <p:sp>
        <p:nvSpPr>
          <p:cNvPr id="3" name="Title 2"/>
          <p:cNvSpPr>
            <a:spLocks noGrp="1"/>
          </p:cNvSpPr>
          <p:nvPr>
            <p:ph type="title" idx="4294967295"/>
          </p:nvPr>
        </p:nvSpPr>
        <p:spPr>
          <a:xfrm>
            <a:off x="4498975" y="80963"/>
            <a:ext cx="4645025" cy="1252537"/>
          </a:xfrm>
        </p:spPr>
        <p:txBody>
          <a:bodyPr>
            <a:normAutofit/>
          </a:bodyPr>
          <a:lstStyle/>
          <a:p>
            <a:r>
              <a:rPr lang="en-US" dirty="0" smtClean="0"/>
              <a:t>Clients</a:t>
            </a:r>
            <a:endParaRPr lang="en-US" dirty="0"/>
          </a:p>
        </p:txBody>
      </p:sp>
      <p:pic>
        <p:nvPicPr>
          <p:cNvPr id="6" name="Picture 5" descr="800px-USDA_logo_SHRIN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679" y="1837309"/>
            <a:ext cx="1655024" cy="1143000"/>
          </a:xfrm>
          <a:prstGeom prst="rect">
            <a:avLst/>
          </a:prstGeom>
        </p:spPr>
      </p:pic>
      <p:pic>
        <p:nvPicPr>
          <p:cNvPr id="7" name="Picture 6" descr="NASA_Logo_SHRINK.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400" y="4029710"/>
            <a:ext cx="1338262" cy="1143000"/>
          </a:xfrm>
          <a:prstGeom prst="rect">
            <a:avLst/>
          </a:prstGeom>
        </p:spPr>
      </p:pic>
      <p:pic>
        <p:nvPicPr>
          <p:cNvPr id="9" name="Picture 8" descr="lowes-logo-png-shrin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7908" y="4110102"/>
            <a:ext cx="1990533" cy="914399"/>
          </a:xfrm>
          <a:prstGeom prst="rect">
            <a:avLst/>
          </a:prstGeom>
        </p:spPr>
      </p:pic>
      <p:pic>
        <p:nvPicPr>
          <p:cNvPr id="10" name="Picture 9" descr="sams_club_logo_SHRINK.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06741" y="1333500"/>
            <a:ext cx="1371600" cy="1371600"/>
          </a:xfrm>
          <a:prstGeom prst="rect">
            <a:avLst/>
          </a:prstGeom>
        </p:spPr>
      </p:pic>
      <p:pic>
        <p:nvPicPr>
          <p:cNvPr id="11" name="Picture 10" descr="walgreen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0766" y="5113654"/>
            <a:ext cx="2785239" cy="548639"/>
          </a:xfrm>
          <a:prstGeom prst="rect">
            <a:avLst/>
          </a:prstGeom>
        </p:spPr>
      </p:pic>
      <p:pic>
        <p:nvPicPr>
          <p:cNvPr id="13" name="Picture 12" descr="mcc-logo.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679" y="950468"/>
            <a:ext cx="1869261" cy="704088"/>
          </a:xfrm>
          <a:prstGeom prst="rect">
            <a:avLst/>
          </a:prstGeom>
        </p:spPr>
      </p:pic>
      <p:pic>
        <p:nvPicPr>
          <p:cNvPr id="15" name="Picture 14" descr="Department_of_the_Navy_Seal.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16377" y="1659255"/>
            <a:ext cx="1371600" cy="1371600"/>
          </a:xfrm>
          <a:prstGeom prst="rect">
            <a:avLst/>
          </a:prstGeom>
        </p:spPr>
      </p:pic>
      <p:pic>
        <p:nvPicPr>
          <p:cNvPr id="16" name="Picture 15" descr="Logo%20US%20Postal.png"/>
          <p:cNvPicPr>
            <a:picLocks noChangeAspect="1"/>
          </p:cNvPicPr>
          <p:nvPr/>
        </p:nvPicPr>
        <p:blipFill>
          <a:blip r:embed="rId9" cstate="print"/>
          <a:srcRect t="31746" b="28571"/>
          <a:stretch>
            <a:fillRect/>
          </a:stretch>
        </p:blipFill>
        <p:spPr>
          <a:xfrm>
            <a:off x="6987977" y="3233802"/>
            <a:ext cx="1920240" cy="762000"/>
          </a:xfrm>
          <a:prstGeom prst="rect">
            <a:avLst/>
          </a:prstGeom>
        </p:spPr>
      </p:pic>
      <p:pic>
        <p:nvPicPr>
          <p:cNvPr id="27" name="Picture 26" descr="GCCC_logo_stacked_blue_2008.jpg"/>
          <p:cNvPicPr>
            <a:picLocks noChangeAspect="1"/>
          </p:cNvPicPr>
          <p:nvPr/>
        </p:nvPicPr>
        <p:blipFill>
          <a:blip r:embed="rId10" cstate="print"/>
          <a:stretch>
            <a:fillRect/>
          </a:stretch>
        </p:blipFill>
        <p:spPr>
          <a:xfrm>
            <a:off x="7579148" y="1747266"/>
            <a:ext cx="1329069" cy="1143000"/>
          </a:xfrm>
          <a:prstGeom prst="rect">
            <a:avLst/>
          </a:prstGeom>
        </p:spPr>
      </p:pic>
      <p:pic>
        <p:nvPicPr>
          <p:cNvPr id="28" name="Picture 27" descr="San-Diego-State-University1.jpg"/>
          <p:cNvPicPr>
            <a:picLocks noChangeAspect="1"/>
          </p:cNvPicPr>
          <p:nvPr/>
        </p:nvPicPr>
        <p:blipFill>
          <a:blip r:embed="rId11" cstate="print"/>
          <a:stretch>
            <a:fillRect/>
          </a:stretch>
        </p:blipFill>
        <p:spPr>
          <a:xfrm>
            <a:off x="5278341" y="3424302"/>
            <a:ext cx="1638531" cy="1143000"/>
          </a:xfrm>
          <a:prstGeom prst="rect">
            <a:avLst/>
          </a:prstGeom>
        </p:spPr>
      </p:pic>
      <p:pic>
        <p:nvPicPr>
          <p:cNvPr id="29" name="Picture 28" descr="St Petersburg College.jpg"/>
          <p:cNvPicPr>
            <a:picLocks noChangeAspect="1"/>
          </p:cNvPicPr>
          <p:nvPr/>
        </p:nvPicPr>
        <p:blipFill>
          <a:blip r:embed="rId12" cstate="print"/>
          <a:stretch>
            <a:fillRect/>
          </a:stretch>
        </p:blipFill>
        <p:spPr>
          <a:xfrm>
            <a:off x="7391400" y="5542138"/>
            <a:ext cx="1376516" cy="914400"/>
          </a:xfrm>
          <a:prstGeom prst="rect">
            <a:avLst/>
          </a:prstGeom>
        </p:spPr>
      </p:pic>
      <p:pic>
        <p:nvPicPr>
          <p:cNvPr id="30" name="Picture 29" descr="austin peay state.jpg"/>
          <p:cNvPicPr>
            <a:picLocks noChangeAspect="1"/>
          </p:cNvPicPr>
          <p:nvPr/>
        </p:nvPicPr>
        <p:blipFill>
          <a:blip r:embed="rId13" cstate="print"/>
          <a:stretch>
            <a:fillRect/>
          </a:stretch>
        </p:blipFill>
        <p:spPr>
          <a:xfrm>
            <a:off x="347407" y="4245104"/>
            <a:ext cx="2320376" cy="685800"/>
          </a:xfrm>
          <a:prstGeom prst="rect">
            <a:avLst/>
          </a:prstGeom>
        </p:spPr>
      </p:pic>
      <p:pic>
        <p:nvPicPr>
          <p:cNvPr id="31" name="Picture 30" descr="state center cc.jpg"/>
          <p:cNvPicPr>
            <a:picLocks noChangeAspect="1"/>
          </p:cNvPicPr>
          <p:nvPr/>
        </p:nvPicPr>
        <p:blipFill>
          <a:blip r:embed="rId14" cstate="print"/>
          <a:stretch>
            <a:fillRect/>
          </a:stretch>
        </p:blipFill>
        <p:spPr>
          <a:xfrm>
            <a:off x="2334505" y="5553426"/>
            <a:ext cx="1143000" cy="1143000"/>
          </a:xfrm>
          <a:prstGeom prst="rect">
            <a:avLst/>
          </a:prstGeom>
        </p:spPr>
      </p:pic>
      <p:pic>
        <p:nvPicPr>
          <p:cNvPr id="32" name="Picture 31" descr="RIT%20Sealhd.png"/>
          <p:cNvPicPr>
            <a:picLocks noChangeAspect="1"/>
          </p:cNvPicPr>
          <p:nvPr/>
        </p:nvPicPr>
        <p:blipFill>
          <a:blip r:embed="rId15" cstate="print"/>
          <a:stretch>
            <a:fillRect/>
          </a:stretch>
        </p:blipFill>
        <p:spPr>
          <a:xfrm>
            <a:off x="3906741" y="2821181"/>
            <a:ext cx="1371600" cy="1371600"/>
          </a:xfrm>
          <a:prstGeom prst="rect">
            <a:avLst/>
          </a:prstGeom>
        </p:spPr>
      </p:pic>
      <p:pic>
        <p:nvPicPr>
          <p:cNvPr id="33" name="Picture 32" descr="CSUF.jpg"/>
          <p:cNvPicPr>
            <a:picLocks noChangeAspect="1"/>
          </p:cNvPicPr>
          <p:nvPr/>
        </p:nvPicPr>
        <p:blipFill>
          <a:blip r:embed="rId16" cstate="print"/>
          <a:stretch>
            <a:fillRect/>
          </a:stretch>
        </p:blipFill>
        <p:spPr>
          <a:xfrm>
            <a:off x="2516082" y="1443609"/>
            <a:ext cx="1143000" cy="1143000"/>
          </a:xfrm>
          <a:prstGeom prst="rect">
            <a:avLst/>
          </a:prstGeom>
        </p:spPr>
      </p:pic>
      <p:pic>
        <p:nvPicPr>
          <p:cNvPr id="34" name="Picture 33" descr="CU-Boulder-Logo.png"/>
          <p:cNvPicPr>
            <a:picLocks noChangeAspect="1"/>
          </p:cNvPicPr>
          <p:nvPr/>
        </p:nvPicPr>
        <p:blipFill>
          <a:blip r:embed="rId17" cstate="print"/>
          <a:stretch>
            <a:fillRect/>
          </a:stretch>
        </p:blipFill>
        <p:spPr>
          <a:xfrm>
            <a:off x="3463131" y="5246368"/>
            <a:ext cx="2357438" cy="685800"/>
          </a:xfrm>
          <a:prstGeom prst="rect">
            <a:avLst/>
          </a:prstGeom>
        </p:spPr>
      </p:pic>
      <p:pic>
        <p:nvPicPr>
          <p:cNvPr id="35" name="Picture 34" descr="fl vr.jpg"/>
          <p:cNvPicPr>
            <a:picLocks noChangeAspect="1"/>
          </p:cNvPicPr>
          <p:nvPr/>
        </p:nvPicPr>
        <p:blipFill>
          <a:blip r:embed="rId18" cstate="print"/>
          <a:stretch>
            <a:fillRect/>
          </a:stretch>
        </p:blipFill>
        <p:spPr>
          <a:xfrm>
            <a:off x="2516082" y="3030855"/>
            <a:ext cx="1003111" cy="914400"/>
          </a:xfrm>
          <a:prstGeom prst="rect">
            <a:avLst/>
          </a:prstGeom>
        </p:spPr>
      </p:pic>
      <p:pic>
        <p:nvPicPr>
          <p:cNvPr id="36" name="Picture 35" descr="UT Austin.jpg"/>
          <p:cNvPicPr>
            <a:picLocks noChangeAspect="1"/>
          </p:cNvPicPr>
          <p:nvPr/>
        </p:nvPicPr>
        <p:blipFill>
          <a:blip r:embed="rId19" cstate="print"/>
          <a:stretch>
            <a:fillRect/>
          </a:stretch>
        </p:blipFill>
        <p:spPr>
          <a:xfrm>
            <a:off x="359909" y="3102104"/>
            <a:ext cx="1640334" cy="1143000"/>
          </a:xfrm>
          <a:prstGeom prst="rect">
            <a:avLst/>
          </a:prstGeom>
        </p:spPr>
      </p:pic>
      <p:pic>
        <p:nvPicPr>
          <p:cNvPr id="14" name="Picture 13" descr="Dept%20of%20Interior.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5695752" y="4930904"/>
            <a:ext cx="1371600" cy="1371600"/>
          </a:xfrm>
          <a:prstGeom prst="rect">
            <a:avLst/>
          </a:prstGeom>
        </p:spPr>
      </p:pic>
    </p:spTree>
    <p:extLst>
      <p:ext uri="{BB962C8B-B14F-4D97-AF65-F5344CB8AC3E}">
        <p14:creationId xmlns:p14="http://schemas.microsoft.com/office/powerpoint/2010/main" val="982668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63176" y="4877227"/>
            <a:ext cx="8172824" cy="1252537"/>
          </a:xfrm>
        </p:spPr>
        <p:txBody>
          <a:bodyPr>
            <a:normAutofit fontScale="90000"/>
          </a:bodyPr>
          <a:lstStyle/>
          <a:p>
            <a:r>
              <a:rPr lang="en-US" dirty="0" smtClean="0"/>
              <a:t>UbiDuo Deployment – 1274 Offices</a:t>
            </a:r>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33</a:t>
            </a:fld>
            <a:endParaRPr lang="en-US"/>
          </a:p>
        </p:txBody>
      </p:sp>
      <p:pic>
        <p:nvPicPr>
          <p:cNvPr id="16" name="Picture 15" descr="600px-US-SocialSecurityAdmin-Seal_SHRINK.png"/>
          <p:cNvPicPr>
            <a:picLocks noChangeAspect="1"/>
          </p:cNvPicPr>
          <p:nvPr/>
        </p:nvPicPr>
        <p:blipFill>
          <a:blip r:embed="rId2" cstate="print"/>
          <a:stretch>
            <a:fillRect/>
          </a:stretch>
        </p:blipFill>
        <p:spPr>
          <a:xfrm>
            <a:off x="2895600" y="1387475"/>
            <a:ext cx="3429000" cy="3429000"/>
          </a:xfrm>
          <a:prstGeom prst="rect">
            <a:avLst/>
          </a:prstGeom>
        </p:spPr>
      </p:pic>
      <p:sp>
        <p:nvSpPr>
          <p:cNvPr id="17" name="Title 2"/>
          <p:cNvSpPr txBox="1">
            <a:spLocks/>
          </p:cNvSpPr>
          <p:nvPr/>
        </p:nvSpPr>
        <p:spPr>
          <a:xfrm>
            <a:off x="1263651" y="174625"/>
            <a:ext cx="7016750" cy="762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SSA Nationwide Deployment</a:t>
            </a:r>
            <a:endParaRPr lang="en-US" dirty="0"/>
          </a:p>
        </p:txBody>
      </p:sp>
    </p:spTree>
    <p:extLst>
      <p:ext uri="{BB962C8B-B14F-4D97-AF65-F5344CB8AC3E}">
        <p14:creationId xmlns:p14="http://schemas.microsoft.com/office/powerpoint/2010/main" val="1000404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4384" y="1523746"/>
            <a:ext cx="8260161" cy="4520795"/>
          </a:xfrm>
        </p:spPr>
        <p:txBody>
          <a:bodyPr>
            <a:normAutofit fontScale="85000" lnSpcReduction="10000"/>
          </a:bodyPr>
          <a:lstStyle/>
          <a:p>
            <a:pPr marL="0" indent="0">
              <a:buNone/>
            </a:pPr>
            <a:r>
              <a:rPr lang="en-US" b="1" dirty="0" smtClean="0"/>
              <a:t>The UbiDuo meets ADAAA and Section 504 compliance requirements by providing face-to-face Communication Equality for deaf, hard of hearing, and hearing employees and customers.</a:t>
            </a:r>
          </a:p>
          <a:p>
            <a:pPr marL="0" indent="0">
              <a:buNone/>
            </a:pPr>
            <a:endParaRPr lang="en-US" b="1" dirty="0"/>
          </a:p>
          <a:p>
            <a:pPr marL="0" indent="0">
              <a:buNone/>
            </a:pPr>
            <a:r>
              <a:rPr lang="en-US" b="1" dirty="0" smtClean="0"/>
              <a:t>The </a:t>
            </a:r>
            <a:r>
              <a:rPr lang="en-US" b="1" dirty="0" err="1" smtClean="0"/>
              <a:t>UbiDuo</a:t>
            </a:r>
            <a:r>
              <a:rPr lang="en-US" b="1" dirty="0" smtClean="0"/>
              <a:t> can be utilized in several areas to aid in face-to-face communication between deaf/hard of hearing and hearing employees and customers including individuals who are speech impaired, late deafened, laryngeal injury, or other who have communication problems.</a:t>
            </a:r>
          </a:p>
          <a:p>
            <a:pPr marL="0" indent="0">
              <a:buNone/>
            </a:pPr>
            <a:endParaRPr lang="en-US" b="1" dirty="0"/>
          </a:p>
          <a:p>
            <a:pPr marL="0" indent="0">
              <a:buNone/>
            </a:pPr>
            <a:r>
              <a:rPr lang="en-US" b="1" dirty="0" smtClean="0"/>
              <a:t>The UbiDuo empowers employees and customers to communicate with each other face-to-face on the spot instantly anytime and anywhere even in remote or disaster places that don’t have Ethernet or WIFI.</a:t>
            </a:r>
          </a:p>
          <a:p>
            <a:pPr marL="0" indent="0">
              <a:buNone/>
            </a:pPr>
            <a:endParaRPr lang="en-US" b="1" dirty="0"/>
          </a:p>
          <a:p>
            <a:pPr marL="0" indent="0">
              <a:buNone/>
            </a:pPr>
            <a:r>
              <a:rPr lang="en-US" b="1" dirty="0" smtClean="0"/>
              <a:t>The </a:t>
            </a:r>
            <a:r>
              <a:rPr lang="en-US" b="1" dirty="0" err="1" smtClean="0"/>
              <a:t>UbiDuo</a:t>
            </a:r>
            <a:r>
              <a:rPr lang="en-US" b="1" dirty="0" smtClean="0"/>
              <a:t> is the solution.</a:t>
            </a:r>
            <a:endParaRPr lang="en-US" b="1" dirty="0"/>
          </a:p>
        </p:txBody>
      </p:sp>
      <p:sp>
        <p:nvSpPr>
          <p:cNvPr id="3" name="Title 2"/>
          <p:cNvSpPr>
            <a:spLocks noGrp="1"/>
          </p:cNvSpPr>
          <p:nvPr>
            <p:ph type="title" idx="4294967295"/>
          </p:nvPr>
        </p:nvSpPr>
        <p:spPr>
          <a:xfrm>
            <a:off x="2514599" y="271209"/>
            <a:ext cx="4645025" cy="1252537"/>
          </a:xfrm>
        </p:spPr>
        <p:txBody>
          <a:bodyPr>
            <a:normAutofit/>
          </a:bodyPr>
          <a:lstStyle/>
          <a:p>
            <a:r>
              <a:rPr lang="en-US" sz="3600" dirty="0" smtClean="0"/>
              <a:t>ADAAA and Section 504 Compliant</a:t>
            </a:r>
            <a:endParaRPr lang="en-US" sz="3600"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34</a:t>
            </a:fld>
            <a:endParaRPr lang="en-US"/>
          </a:p>
        </p:txBody>
      </p:sp>
      <p:pic>
        <p:nvPicPr>
          <p:cNvPr id="8" name="Picture 7" descr="SComm028.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2" y="0"/>
            <a:ext cx="2271728" cy="1682496"/>
          </a:xfrm>
          <a:prstGeom prst="rect">
            <a:avLst/>
          </a:prstGeom>
        </p:spPr>
      </p:pic>
    </p:spTree>
    <p:extLst>
      <p:ext uri="{BB962C8B-B14F-4D97-AF65-F5344CB8AC3E}">
        <p14:creationId xmlns:p14="http://schemas.microsoft.com/office/powerpoint/2010/main" val="2735881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202977" y="1529150"/>
            <a:ext cx="7806881" cy="5134006"/>
          </a:xfrm>
        </p:spPr>
        <p:txBody>
          <a:bodyPr>
            <a:normAutofit lnSpcReduction="10000"/>
          </a:bodyPr>
          <a:lstStyle/>
          <a:p>
            <a:pPr marL="0" indent="0">
              <a:buNone/>
            </a:pPr>
            <a:r>
              <a:rPr lang="en-US" dirty="0" smtClean="0"/>
              <a:t>The                  is the preferred choice for the deaf/hard of hearing and hearing individuals:</a:t>
            </a:r>
          </a:p>
          <a:p>
            <a:pPr marL="0" indent="0">
              <a:buNone/>
            </a:pPr>
            <a:endParaRPr lang="en-US" dirty="0" smtClean="0"/>
          </a:p>
          <a:p>
            <a:pPr lvl="4">
              <a:buFont typeface="Wingdings" charset="2"/>
              <a:buChar char=""/>
            </a:pPr>
            <a:r>
              <a:rPr lang="en-US" sz="2000" dirty="0"/>
              <a:t> </a:t>
            </a:r>
            <a:r>
              <a:rPr lang="en-US" sz="2000" dirty="0" smtClean="0"/>
              <a:t>Engineered from ground up only for face-to-face communication</a:t>
            </a:r>
          </a:p>
          <a:p>
            <a:pPr lvl="4">
              <a:buFont typeface="Wingdings" charset="2"/>
              <a:buChar char=""/>
            </a:pPr>
            <a:endParaRPr lang="en-US" sz="2000" dirty="0" smtClean="0"/>
          </a:p>
          <a:p>
            <a:pPr lvl="4">
              <a:buFont typeface="Wingdings" charset="2"/>
              <a:buChar char=""/>
            </a:pPr>
            <a:r>
              <a:rPr lang="en-US" sz="2000" dirty="0" smtClean="0"/>
              <a:t>High-tech simplicity and purity</a:t>
            </a:r>
          </a:p>
          <a:p>
            <a:pPr lvl="4">
              <a:buFont typeface="Wingdings" charset="2"/>
              <a:buChar char=""/>
            </a:pPr>
            <a:endParaRPr lang="en-US" sz="2000" dirty="0" smtClean="0"/>
          </a:p>
          <a:p>
            <a:pPr lvl="4">
              <a:buFont typeface="Wingdings" charset="2"/>
              <a:buChar char=""/>
            </a:pPr>
            <a:r>
              <a:rPr lang="en-US" sz="2000" dirty="0" smtClean="0"/>
              <a:t>Ease and convenience</a:t>
            </a:r>
          </a:p>
          <a:p>
            <a:pPr lvl="4">
              <a:buFont typeface="Wingdings" charset="2"/>
              <a:buChar char=""/>
            </a:pPr>
            <a:endParaRPr lang="en-US" sz="2000" dirty="0" smtClean="0"/>
          </a:p>
          <a:p>
            <a:pPr lvl="4">
              <a:buFont typeface="Wingdings" charset="2"/>
              <a:buChar char=""/>
            </a:pPr>
            <a:r>
              <a:rPr lang="en-US" sz="2000" dirty="0" smtClean="0"/>
              <a:t>Worry-free</a:t>
            </a:r>
          </a:p>
          <a:p>
            <a:pPr lvl="4">
              <a:buFont typeface="Wingdings" charset="2"/>
              <a:buChar char=""/>
            </a:pPr>
            <a:endParaRPr lang="en-US" sz="2000" dirty="0" smtClean="0"/>
          </a:p>
          <a:p>
            <a:pPr lvl="4">
              <a:buFont typeface="Wingdings" charset="2"/>
              <a:buChar char=""/>
            </a:pPr>
            <a:r>
              <a:rPr lang="en-US" sz="2000" dirty="0" smtClean="0"/>
              <a:t>Anywhere and anytime in the work, academic, and social environment.</a:t>
            </a:r>
          </a:p>
        </p:txBody>
      </p:sp>
      <p:sp>
        <p:nvSpPr>
          <p:cNvPr id="6" name="Title 2"/>
          <p:cNvSpPr txBox="1">
            <a:spLocks/>
          </p:cNvSpPr>
          <p:nvPr/>
        </p:nvSpPr>
        <p:spPr>
          <a:xfrm>
            <a:off x="738984" y="69513"/>
            <a:ext cx="8191499" cy="1094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The Preferred Choice</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35</a:t>
            </a:fld>
            <a:endParaRPr lang="en-US"/>
          </a:p>
        </p:txBody>
      </p:sp>
      <p:pic>
        <p:nvPicPr>
          <p:cNvPr id="5" name="Picture 4" descr="447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3602" y="2736850"/>
            <a:ext cx="915925" cy="914400"/>
          </a:xfrm>
          <a:prstGeom prst="rect">
            <a:avLst/>
          </a:prstGeom>
        </p:spPr>
      </p:pic>
      <p:pic>
        <p:nvPicPr>
          <p:cNvPr id="7" name="Picture 6" descr="orange-man-waving-hi.jpe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3239770"/>
            <a:ext cx="1887127" cy="2697480"/>
          </a:xfrm>
          <a:prstGeom prst="rect">
            <a:avLst/>
          </a:prstGeom>
        </p:spPr>
      </p:pic>
      <p:pic>
        <p:nvPicPr>
          <p:cNvPr id="9" name="Picture 8" descr="UbiDuo.Face_logo_2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57312" y="1592650"/>
            <a:ext cx="1030390" cy="274432"/>
          </a:xfrm>
          <a:prstGeom prst="rect">
            <a:avLst/>
          </a:prstGeom>
        </p:spPr>
      </p:pic>
      <p:pic>
        <p:nvPicPr>
          <p:cNvPr id="10" name="Picture 9" descr="UbiDuo.Face_logo_24.png"/>
          <p:cNvPicPr>
            <a:picLocks noChangeAspect="1"/>
          </p:cNvPicPr>
          <p:nvPr/>
        </p:nvPicPr>
        <p:blipFill>
          <a:blip r:embed="rId5" cstate="print"/>
          <a:srcRect b="79008"/>
          <a:stretch>
            <a:fillRect/>
          </a:stretch>
        </p:blipFill>
        <p:spPr>
          <a:xfrm>
            <a:off x="822324" y="808298"/>
            <a:ext cx="2114977" cy="530352"/>
          </a:xfrm>
          <a:prstGeom prst="rect">
            <a:avLst/>
          </a:prstGeom>
        </p:spPr>
      </p:pic>
    </p:spTree>
    <p:extLst>
      <p:ext uri="{BB962C8B-B14F-4D97-AF65-F5344CB8AC3E}">
        <p14:creationId xmlns:p14="http://schemas.microsoft.com/office/powerpoint/2010/main" val="4244493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omm01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09953" y="4782677"/>
            <a:ext cx="5434047" cy="1737360"/>
          </a:xfrm>
          <a:prstGeom prst="rect">
            <a:avLst/>
          </a:prstGeom>
        </p:spPr>
      </p:pic>
      <p:sp>
        <p:nvSpPr>
          <p:cNvPr id="3" name="Slide Number Placeholder 2"/>
          <p:cNvSpPr>
            <a:spLocks noGrp="1"/>
          </p:cNvSpPr>
          <p:nvPr>
            <p:ph type="sldNum" sz="quarter" idx="12"/>
          </p:nvPr>
        </p:nvSpPr>
        <p:spPr/>
        <p:txBody>
          <a:bodyPr/>
          <a:lstStyle/>
          <a:p>
            <a:fld id="{687D7A59-36E2-48B9-B146-C1E59501F63F}" type="slidenum">
              <a:rPr lang="en-US" smtClean="0"/>
              <a:pPr/>
              <a:t>36</a:t>
            </a:fld>
            <a:endParaRPr lang="en-US"/>
          </a:p>
        </p:txBody>
      </p:sp>
      <p:sp>
        <p:nvSpPr>
          <p:cNvPr id="4" name="Title 3"/>
          <p:cNvSpPr>
            <a:spLocks noGrp="1"/>
          </p:cNvSpPr>
          <p:nvPr>
            <p:ph type="title" idx="4294967295"/>
          </p:nvPr>
        </p:nvSpPr>
        <p:spPr>
          <a:xfrm>
            <a:off x="4108450" y="70040"/>
            <a:ext cx="4670425" cy="1252538"/>
          </a:xfrm>
        </p:spPr>
        <p:txBody>
          <a:bodyPr>
            <a:normAutofit fontScale="90000"/>
          </a:bodyPr>
          <a:lstStyle/>
          <a:p>
            <a:pPr algn="r"/>
            <a:r>
              <a:rPr lang="en-US" dirty="0" smtClean="0"/>
              <a:t>  Combo Package</a:t>
            </a:r>
            <a:endParaRPr lang="en-US" dirty="0"/>
          </a:p>
        </p:txBody>
      </p:sp>
      <p:sp>
        <p:nvSpPr>
          <p:cNvPr id="19" name="Vertical Text Placeholder 3"/>
          <p:cNvSpPr txBox="1">
            <a:spLocks/>
          </p:cNvSpPr>
          <p:nvPr/>
        </p:nvSpPr>
        <p:spPr>
          <a:xfrm>
            <a:off x="711200" y="1687259"/>
            <a:ext cx="4210050" cy="4138865"/>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b="1" dirty="0" smtClean="0"/>
              <a:t>$2095</a:t>
            </a:r>
          </a:p>
          <a:p>
            <a:pPr>
              <a:buFont typeface="Wingdings" charset="2"/>
              <a:buChar char=""/>
            </a:pPr>
            <a:r>
              <a:rPr lang="en-US" b="1" dirty="0" smtClean="0"/>
              <a:t>                    (pair)</a:t>
            </a:r>
          </a:p>
          <a:p>
            <a:pPr>
              <a:buFont typeface="Wingdings" charset="2"/>
              <a:buChar char=""/>
            </a:pPr>
            <a:r>
              <a:rPr lang="en-US" b="1" dirty="0" smtClean="0"/>
              <a:t>                    Carrying Case</a:t>
            </a:r>
          </a:p>
          <a:p>
            <a:pPr>
              <a:buFont typeface="Wingdings" charset="2"/>
              <a:buChar char=""/>
            </a:pPr>
            <a:r>
              <a:rPr lang="en-US" b="1" dirty="0" smtClean="0"/>
              <a:t>USB Interface Cable</a:t>
            </a:r>
          </a:p>
          <a:p>
            <a:pPr>
              <a:buFont typeface="Wingdings" charset="2"/>
              <a:buChar char=""/>
            </a:pPr>
            <a:r>
              <a:rPr lang="en-US" b="1" dirty="0" smtClean="0"/>
              <a:t>2 Power Supplies</a:t>
            </a:r>
          </a:p>
          <a:p>
            <a:pPr>
              <a:buFont typeface="Wingdings" charset="2"/>
              <a:buChar char=""/>
            </a:pPr>
            <a:r>
              <a:rPr lang="en-US" b="1" dirty="0" smtClean="0"/>
              <a:t>User Manual</a:t>
            </a:r>
          </a:p>
          <a:p>
            <a:pPr>
              <a:buFont typeface="Wingdings" charset="2"/>
              <a:buChar char=""/>
            </a:pPr>
            <a:r>
              <a:rPr lang="en-US" b="1" dirty="0" smtClean="0"/>
              <a:t>One Year Warranty</a:t>
            </a:r>
          </a:p>
          <a:p>
            <a:pPr>
              <a:buFont typeface="Wingdings" charset="2"/>
              <a:buChar char=""/>
            </a:pPr>
            <a:r>
              <a:rPr lang="en-US" b="1" dirty="0" smtClean="0"/>
              <a:t>FREE Shipping</a:t>
            </a:r>
          </a:p>
          <a:p>
            <a:pPr>
              <a:buFont typeface="Wingdings" charset="2"/>
              <a:buChar char=""/>
            </a:pPr>
            <a:r>
              <a:rPr lang="en-US" b="1" dirty="0" smtClean="0"/>
              <a:t>Unlimited Customer Service/Technical Support</a:t>
            </a:r>
          </a:p>
          <a:p>
            <a:pPr marL="0" indent="0">
              <a:buFont typeface="Symbol" pitchFamily="18" charset="2"/>
              <a:buNone/>
            </a:pPr>
            <a:endParaRPr lang="en-US" sz="2000" b="1" i="1" dirty="0" smtClean="0"/>
          </a:p>
          <a:p>
            <a:pPr marL="0" indent="0">
              <a:buFont typeface="Symbol" pitchFamily="18" charset="2"/>
              <a:buNone/>
            </a:pPr>
            <a:endParaRPr lang="en-US" sz="2000" b="1" i="1" dirty="0" smtClean="0"/>
          </a:p>
          <a:p>
            <a:pPr marL="0" indent="0">
              <a:buFont typeface="Symbol" pitchFamily="18" charset="2"/>
              <a:buNone/>
            </a:pPr>
            <a:endParaRPr lang="en-US" sz="2000" dirty="0" smtClean="0"/>
          </a:p>
          <a:p>
            <a:pPr marL="0" indent="0">
              <a:buFont typeface="Symbol" pitchFamily="18" charset="2"/>
              <a:buNone/>
            </a:pPr>
            <a:endParaRPr lang="en-US" sz="2000" dirty="0"/>
          </a:p>
        </p:txBody>
      </p:sp>
      <p:pic>
        <p:nvPicPr>
          <p:cNvPr id="7" name="Picture 6" descr="SComm041_SHRINK.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25950" y="1401953"/>
            <a:ext cx="4876800" cy="3539490"/>
          </a:xfrm>
          <a:prstGeom prst="rect">
            <a:avLst/>
          </a:prstGeom>
        </p:spPr>
      </p:pic>
      <p:pic>
        <p:nvPicPr>
          <p:cNvPr id="9" name="Picture 8" descr="UbiDuo.Face_logo_2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27062" y="2147845"/>
            <a:ext cx="1202047" cy="320151"/>
          </a:xfrm>
          <a:prstGeom prst="rect">
            <a:avLst/>
          </a:prstGeom>
        </p:spPr>
      </p:pic>
      <p:pic>
        <p:nvPicPr>
          <p:cNvPr id="10" name="Picture 9" descr="UbiDuo.Face_logo_2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27062" y="2547371"/>
            <a:ext cx="1202047" cy="320151"/>
          </a:xfrm>
          <a:prstGeom prst="rect">
            <a:avLst/>
          </a:prstGeom>
        </p:spPr>
      </p:pic>
      <p:pic>
        <p:nvPicPr>
          <p:cNvPr id="11" name="Picture 10" descr="UbiDuo.Face_logo_24.png"/>
          <p:cNvPicPr>
            <a:picLocks noChangeAspect="1"/>
          </p:cNvPicPr>
          <p:nvPr/>
        </p:nvPicPr>
        <p:blipFill>
          <a:blip r:embed="rId5" cstate="print"/>
          <a:srcRect b="79008"/>
          <a:stretch>
            <a:fillRect/>
          </a:stretch>
        </p:blipFill>
        <p:spPr>
          <a:xfrm>
            <a:off x="1271620" y="1009974"/>
            <a:ext cx="2114977" cy="530352"/>
          </a:xfrm>
          <a:prstGeom prst="rect">
            <a:avLst/>
          </a:prstGeom>
        </p:spPr>
      </p:pic>
    </p:spTree>
    <p:extLst>
      <p:ext uri="{BB962C8B-B14F-4D97-AF65-F5344CB8AC3E}">
        <p14:creationId xmlns:p14="http://schemas.microsoft.com/office/powerpoint/2010/main" val="662998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37</a:t>
            </a:fld>
            <a:endParaRPr lang="en-US"/>
          </a:p>
        </p:txBody>
      </p:sp>
      <p:pic>
        <p:nvPicPr>
          <p:cNvPr id="3" name="Picture 2" descr="SComm01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581400"/>
            <a:ext cx="9144000" cy="2438400"/>
          </a:xfrm>
          <a:prstGeom prst="rect">
            <a:avLst/>
          </a:prstGeom>
        </p:spPr>
      </p:pic>
      <p:sp>
        <p:nvSpPr>
          <p:cNvPr id="5" name="Title 3"/>
          <p:cNvSpPr txBox="1">
            <a:spLocks/>
          </p:cNvSpPr>
          <p:nvPr/>
        </p:nvSpPr>
        <p:spPr>
          <a:xfrm>
            <a:off x="4476749" y="2026031"/>
            <a:ext cx="3746501" cy="1252728"/>
          </a:xfrm>
          <a:prstGeom prst="rect">
            <a:avLst/>
          </a:prstGeom>
        </p:spPr>
        <p:txBody>
          <a:bodyPr/>
          <a:lst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DEMO</a:t>
            </a:r>
            <a:endParaRPr lang="en-US" sz="8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Picture 6" descr="UbiDuo.Face_logo_24.png"/>
          <p:cNvPicPr>
            <a:picLocks noChangeAspect="1"/>
          </p:cNvPicPr>
          <p:nvPr/>
        </p:nvPicPr>
        <p:blipFill>
          <a:blip r:embed="rId3" cstate="print"/>
          <a:srcRect b="79008"/>
          <a:stretch>
            <a:fillRect/>
          </a:stretch>
        </p:blipFill>
        <p:spPr>
          <a:xfrm>
            <a:off x="1202896" y="2248281"/>
            <a:ext cx="3646512" cy="914400"/>
          </a:xfrm>
          <a:prstGeom prst="rect">
            <a:avLst/>
          </a:prstGeom>
        </p:spPr>
      </p:pic>
    </p:spTree>
    <p:extLst>
      <p:ext uri="{BB962C8B-B14F-4D97-AF65-F5344CB8AC3E}">
        <p14:creationId xmlns:p14="http://schemas.microsoft.com/office/powerpoint/2010/main" val="14935506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23306" y="130143"/>
            <a:ext cx="8229600" cy="1252537"/>
          </a:xfrm>
        </p:spPr>
        <p:txBody>
          <a:bodyPr>
            <a:normAutofit fontScale="90000"/>
          </a:bodyPr>
          <a:lstStyle/>
          <a:p>
            <a:pPr algn="r"/>
            <a:r>
              <a:rPr lang="en-US" dirty="0" smtClean="0"/>
              <a:t>Solutions for </a:t>
            </a:r>
            <a:br>
              <a:rPr lang="en-US" dirty="0" smtClean="0"/>
            </a:br>
            <a:r>
              <a:rPr lang="en-US" dirty="0" smtClean="0"/>
              <a:t>Job Corps</a:t>
            </a:r>
            <a:endParaRPr lang="en-US" dirty="0"/>
          </a:p>
        </p:txBody>
      </p:sp>
      <p:sp>
        <p:nvSpPr>
          <p:cNvPr id="2" name="Content Placeholder 1"/>
          <p:cNvSpPr>
            <a:spLocks noGrp="1"/>
          </p:cNvSpPr>
          <p:nvPr>
            <p:ph idx="4294967295"/>
          </p:nvPr>
        </p:nvSpPr>
        <p:spPr>
          <a:xfrm>
            <a:off x="886156" y="1532692"/>
            <a:ext cx="7640254" cy="4753793"/>
          </a:xfrm>
        </p:spPr>
        <p:txBody>
          <a:bodyPr>
            <a:normAutofit/>
          </a:bodyPr>
          <a:lstStyle/>
          <a:p>
            <a:pPr>
              <a:buFont typeface="Wingdings" charset="2"/>
              <a:buChar char=""/>
            </a:pPr>
            <a:r>
              <a:rPr lang="en-US" dirty="0"/>
              <a:t>Customer Service to the General Public (Outreach and Admissions)</a:t>
            </a:r>
          </a:p>
          <a:p>
            <a:pPr>
              <a:buFont typeface="Wingdings" charset="2"/>
              <a:buChar char=""/>
            </a:pPr>
            <a:r>
              <a:rPr lang="en-US" dirty="0" smtClean="0"/>
              <a:t>One on One Training (Career Preparation and Development Period)</a:t>
            </a:r>
          </a:p>
          <a:p>
            <a:pPr>
              <a:buFont typeface="Wingdings" charset="2"/>
              <a:buChar char=""/>
            </a:pPr>
            <a:r>
              <a:rPr lang="en-US" dirty="0" smtClean="0"/>
              <a:t>Job Interviews (Career Development Period)</a:t>
            </a:r>
          </a:p>
          <a:p>
            <a:pPr>
              <a:buFont typeface="Wingdings" charset="2"/>
              <a:buChar char=""/>
            </a:pPr>
            <a:r>
              <a:rPr lang="en-US" dirty="0" smtClean="0"/>
              <a:t>Internships (Career Development Period)</a:t>
            </a:r>
          </a:p>
          <a:p>
            <a:pPr>
              <a:buFont typeface="Wingdings" charset="2"/>
              <a:buChar char=""/>
            </a:pPr>
            <a:r>
              <a:rPr lang="en-US" dirty="0" smtClean="0"/>
              <a:t>Job (Career Transition Period)</a:t>
            </a:r>
          </a:p>
          <a:p>
            <a:pPr>
              <a:buFont typeface="Wingdings" charset="2"/>
              <a:buChar char=""/>
            </a:pPr>
            <a:r>
              <a:rPr lang="en-US" dirty="0" smtClean="0"/>
              <a:t>Deaf Employee to Hearing Employee within Job Corps</a:t>
            </a:r>
          </a:p>
          <a:p>
            <a:pPr>
              <a:buFont typeface="Wingdings" charset="2"/>
              <a:buChar char=""/>
            </a:pPr>
            <a:r>
              <a:rPr lang="en-US" dirty="0" smtClean="0"/>
              <a:t>One Stop Centers – 125 Locations</a:t>
            </a:r>
          </a:p>
        </p:txBody>
      </p:sp>
      <p:sp>
        <p:nvSpPr>
          <p:cNvPr id="4" name="Slide Number Placeholder 3"/>
          <p:cNvSpPr>
            <a:spLocks noGrp="1"/>
          </p:cNvSpPr>
          <p:nvPr>
            <p:ph type="sldNum" sz="quarter" idx="12"/>
          </p:nvPr>
        </p:nvSpPr>
        <p:spPr/>
        <p:txBody>
          <a:bodyPr/>
          <a:lstStyle/>
          <a:p>
            <a:fld id="{687D7A59-36E2-48B9-B146-C1E59501F63F}" type="slidenum">
              <a:rPr lang="en-US" smtClean="0"/>
              <a:pPr/>
              <a:t>38</a:t>
            </a:fld>
            <a:endParaRPr lang="en-US"/>
          </a:p>
        </p:txBody>
      </p:sp>
    </p:spTree>
    <p:extLst>
      <p:ext uri="{BB962C8B-B14F-4D97-AF65-F5344CB8AC3E}">
        <p14:creationId xmlns:p14="http://schemas.microsoft.com/office/powerpoint/2010/main" val="2216891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39</a:t>
            </a:fld>
            <a:endParaRPr lang="en-US"/>
          </a:p>
        </p:txBody>
      </p:sp>
      <p:sp>
        <p:nvSpPr>
          <p:cNvPr id="6" name="Title 3"/>
          <p:cNvSpPr txBox="1">
            <a:spLocks/>
          </p:cNvSpPr>
          <p:nvPr/>
        </p:nvSpPr>
        <p:spPr>
          <a:xfrm>
            <a:off x="600075" y="211328"/>
            <a:ext cx="8229600" cy="1252728"/>
          </a:xfrm>
          <a:prstGeom prst="rect">
            <a:avLst/>
          </a:prstGeom>
        </p:spPr>
        <p:txBody>
          <a:bodyPr/>
          <a:lstStyle>
            <a:lvl1pPr algn="ctr" defTabSz="914400" rtl="0" eaLnBrk="1" latinLnBrk="0" hangingPunct="1">
              <a:spcBef>
                <a:spcPct val="0"/>
              </a:spcBef>
              <a:buNone/>
              <a:defRPr sz="4400" b="1" i="0" kern="1200">
                <a:solidFill>
                  <a:schemeClr val="tx2"/>
                </a:solidFill>
                <a:latin typeface="Myriad Pro"/>
                <a:ea typeface="+mj-ea"/>
                <a:cs typeface="Myriad Pro"/>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Questions &amp; Answers</a:t>
            </a:r>
            <a:endParaRPr lang="en-US" dirty="0"/>
          </a:p>
        </p:txBody>
      </p:sp>
      <p:pic>
        <p:nvPicPr>
          <p:cNvPr id="7" name="Picture 6" descr="SComm011_SHRIN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75230">
            <a:off x="2198315" y="2160797"/>
            <a:ext cx="4876800" cy="32499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2612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12063" y="1666874"/>
            <a:ext cx="8742362" cy="2682875"/>
          </a:xfrm>
        </p:spPr>
        <p:txBody>
          <a:bodyPr/>
          <a:lstStyle/>
          <a:p>
            <a:pPr>
              <a:buFont typeface="Wingdings" charset="2"/>
              <a:buChar char=""/>
            </a:pPr>
            <a:r>
              <a:rPr lang="en-US" dirty="0" smtClean="0"/>
              <a:t>Face-to-face communication occurs when two people simply strike up a conversation across each other at a desk, over  coffee, in a lobby, in an office without a conscious effort.</a:t>
            </a:r>
          </a:p>
          <a:p>
            <a:pPr>
              <a:buFont typeface="Wingdings" charset="2"/>
              <a:buChar char=""/>
            </a:pPr>
            <a:r>
              <a:rPr lang="en-US" dirty="0" smtClean="0"/>
              <a:t>Face-to-face conversation can be as quick as a chat in the hallway, at the employee’s desk, in the conference room, in the break room or a 60 minute meeting discussing the work.</a:t>
            </a:r>
            <a:endParaRPr lang="en-US" dirty="0"/>
          </a:p>
        </p:txBody>
      </p:sp>
      <p:sp>
        <p:nvSpPr>
          <p:cNvPr id="3" name="Title 2"/>
          <p:cNvSpPr>
            <a:spLocks noGrp="1"/>
          </p:cNvSpPr>
          <p:nvPr>
            <p:ph type="title" idx="4294967295"/>
          </p:nvPr>
        </p:nvSpPr>
        <p:spPr>
          <a:xfrm>
            <a:off x="227937" y="333374"/>
            <a:ext cx="8742363" cy="968375"/>
          </a:xfrm>
        </p:spPr>
        <p:txBody>
          <a:bodyPr>
            <a:normAutofit fontScale="90000"/>
          </a:bodyPr>
          <a:lstStyle/>
          <a:p>
            <a:r>
              <a:rPr lang="en-US" dirty="0" smtClean="0"/>
              <a:t>What is Face-to-Face Communication?</a:t>
            </a:r>
            <a:endParaRPr lang="en-US" dirty="0"/>
          </a:p>
        </p:txBody>
      </p:sp>
      <p:pic>
        <p:nvPicPr>
          <p:cNvPr id="4" name="Picture 3" descr="twoorangepeople-cop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7736" y="3777192"/>
            <a:ext cx="4091903" cy="3200400"/>
          </a:xfrm>
          <a:prstGeom prst="rect">
            <a:avLst/>
          </a:prstGeom>
        </p:spPr>
      </p:pic>
      <p:sp>
        <p:nvSpPr>
          <p:cNvPr id="5" name="Slide Number Placeholder 4"/>
          <p:cNvSpPr>
            <a:spLocks noGrp="1"/>
          </p:cNvSpPr>
          <p:nvPr>
            <p:ph type="sldNum" sz="quarter" idx="12"/>
          </p:nvPr>
        </p:nvSpPr>
        <p:spPr/>
        <p:txBody>
          <a:bodyPr/>
          <a:lstStyle/>
          <a:p>
            <a:fld id="{687D7A59-36E2-48B9-B146-C1E59501F63F}" type="slidenum">
              <a:rPr lang="en-US" smtClean="0"/>
              <a:pPr/>
              <a:t>4</a:t>
            </a:fld>
            <a:endParaRPr lang="en-US"/>
          </a:p>
        </p:txBody>
      </p:sp>
    </p:spTree>
    <p:extLst>
      <p:ext uri="{BB962C8B-B14F-4D97-AF65-F5344CB8AC3E}">
        <p14:creationId xmlns:p14="http://schemas.microsoft.com/office/powerpoint/2010/main" val="3020934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omm014_Shrink.jpg"/>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0" y="3778425"/>
            <a:ext cx="9144000" cy="2471738"/>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3" name="Vertical Text Placeholder 2"/>
          <p:cNvSpPr>
            <a:spLocks noGrp="1"/>
          </p:cNvSpPr>
          <p:nvPr>
            <p:ph type="body" orient="vert" idx="1"/>
          </p:nvPr>
        </p:nvSpPr>
        <p:spPr>
          <a:xfrm>
            <a:off x="872067" y="2357967"/>
            <a:ext cx="7408333" cy="3450696"/>
          </a:xfrm>
        </p:spPr>
        <p:txBody>
          <a:bodyPr vert="horz">
            <a:noAutofit/>
          </a:bodyPr>
          <a:lstStyle/>
          <a:p>
            <a:pPr marL="0" indent="0" algn="ctr">
              <a:buNone/>
            </a:pPr>
            <a:r>
              <a:rPr lang="en-US" sz="3200" b="1" dirty="0" smtClean="0"/>
              <a:t>sComm</a:t>
            </a:r>
          </a:p>
          <a:p>
            <a:pPr marL="0" indent="0" algn="ctr">
              <a:buNone/>
            </a:pPr>
            <a:r>
              <a:rPr lang="en-US" sz="3200" b="1" dirty="0" smtClean="0">
                <a:hlinkClick r:id="rId3"/>
              </a:rPr>
              <a:t>manny@scomm.com</a:t>
            </a:r>
            <a:endParaRPr lang="en-US" sz="3200" b="1" dirty="0" smtClean="0"/>
          </a:p>
          <a:p>
            <a:pPr marL="0" indent="0" algn="ctr">
              <a:buNone/>
            </a:pPr>
            <a:r>
              <a:rPr lang="en-US" sz="3200" b="1" dirty="0" smtClean="0"/>
              <a:t>512-298-0908 </a:t>
            </a:r>
          </a:p>
          <a:p>
            <a:pPr marL="0" indent="0" algn="ctr">
              <a:buNone/>
            </a:pPr>
            <a:r>
              <a:rPr lang="en-US" sz="3200" b="1" dirty="0" err="1" smtClean="0"/>
              <a:t>www.sComm.com</a:t>
            </a:r>
            <a:endParaRPr lang="en-US" sz="3200" b="1" dirty="0" smtClean="0"/>
          </a:p>
          <a:p>
            <a:pPr marL="0" indent="0" algn="ctr">
              <a:buNone/>
            </a:pPr>
            <a:endParaRPr lang="en-US" sz="3200" b="1"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40</a:t>
            </a:fld>
            <a:endParaRPr lang="en-US"/>
          </a:p>
        </p:txBody>
      </p:sp>
    </p:spTree>
    <p:extLst>
      <p:ext uri="{BB962C8B-B14F-4D97-AF65-F5344CB8AC3E}">
        <p14:creationId xmlns:p14="http://schemas.microsoft.com/office/powerpoint/2010/main" val="3074826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96172"/>
            <a:ext cx="7408333" cy="4153991"/>
          </a:xfrm>
        </p:spPr>
        <p:txBody>
          <a:bodyPr>
            <a:normAutofit/>
          </a:bodyPr>
          <a:lstStyle/>
          <a:p>
            <a:pPr marL="0" indent="0">
              <a:buNone/>
            </a:pPr>
            <a:r>
              <a:rPr lang="en-US" dirty="0" smtClean="0"/>
              <a:t>Personal  conversation within face-to-face interaction is the foundation of communication. It is the way two people are able to establish a relationship. </a:t>
            </a:r>
          </a:p>
          <a:p>
            <a:pPr marL="0" indent="0">
              <a:buNone/>
            </a:pPr>
            <a:endParaRPr lang="en-US" dirty="0"/>
          </a:p>
          <a:p>
            <a:pPr marL="0" indent="0">
              <a:buNone/>
            </a:pPr>
            <a:r>
              <a:rPr lang="en-US" dirty="0" smtClean="0"/>
              <a:t>Having a personal connection builds trust and maximize interpretation and understanding. </a:t>
            </a:r>
          </a:p>
          <a:p>
            <a:pPr marL="0" indent="0">
              <a:buNone/>
            </a:pPr>
            <a:endParaRPr lang="en-US" dirty="0"/>
          </a:p>
          <a:p>
            <a:pPr marL="0" indent="0">
              <a:buNone/>
            </a:pPr>
            <a:r>
              <a:rPr lang="en-US" dirty="0" smtClean="0"/>
              <a:t>Having the power of face-to-face communication is the ability to have a personal conversation and to establish a relationship without communication barriers.</a:t>
            </a:r>
            <a:endParaRPr lang="en-US" dirty="0"/>
          </a:p>
        </p:txBody>
      </p:sp>
      <p:sp>
        <p:nvSpPr>
          <p:cNvPr id="3" name="Title 2"/>
          <p:cNvSpPr>
            <a:spLocks noGrp="1"/>
          </p:cNvSpPr>
          <p:nvPr>
            <p:ph type="title"/>
          </p:nvPr>
        </p:nvSpPr>
        <p:spPr/>
        <p:txBody>
          <a:bodyPr>
            <a:normAutofit fontScale="90000"/>
          </a:bodyPr>
          <a:lstStyle/>
          <a:p>
            <a:r>
              <a:rPr lang="en-US" dirty="0" smtClean="0"/>
              <a:t>Power of Face-to-Face Communication</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5</a:t>
            </a:fld>
            <a:endParaRPr lang="en-US"/>
          </a:p>
        </p:txBody>
      </p:sp>
    </p:spTree>
    <p:extLst>
      <p:ext uri="{BB962C8B-B14F-4D97-AF65-F5344CB8AC3E}">
        <p14:creationId xmlns:p14="http://schemas.microsoft.com/office/powerpoint/2010/main" val="285625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7D7A59-36E2-48B9-B146-C1E59501F63F}" type="slidenum">
              <a:rPr lang="en-US" smtClean="0"/>
              <a:pPr/>
              <a:t>6</a:t>
            </a:fld>
            <a:endParaRPr lang="en-US"/>
          </a:p>
        </p:txBody>
      </p:sp>
      <p:pic>
        <p:nvPicPr>
          <p:cNvPr id="2" name="Picture 1" descr="What is Comminiphobia?.jpg"/>
          <p:cNvPicPr>
            <a:picLocks noChangeAspect="1"/>
          </p:cNvPicPr>
          <p:nvPr/>
        </p:nvPicPr>
        <p:blipFill rotWithShape="1">
          <a:blip r:embed="rId2" cstate="email">
            <a:extLst>
              <a:ext uri="{28A0092B-C50C-407E-A947-70E740481C1C}">
                <a14:useLocalDpi xmlns:a14="http://schemas.microsoft.com/office/drawing/2010/main" val="0"/>
              </a:ext>
            </a:extLst>
          </a:blip>
          <a:srcRect t="12500" b="7176"/>
          <a:stretch/>
        </p:blipFill>
        <p:spPr>
          <a:xfrm>
            <a:off x="127000" y="635000"/>
            <a:ext cx="8875059" cy="5508625"/>
          </a:xfrm>
          <a:prstGeom prst="rect">
            <a:avLst/>
          </a:prstGeom>
        </p:spPr>
      </p:pic>
    </p:spTree>
    <p:extLst>
      <p:ext uri="{BB962C8B-B14F-4D97-AF65-F5344CB8AC3E}">
        <p14:creationId xmlns:p14="http://schemas.microsoft.com/office/powerpoint/2010/main" val="1808454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3151"/>
            <a:ext cx="7772400" cy="923219"/>
          </a:xfrm>
        </p:spPr>
        <p:txBody>
          <a:bodyPr/>
          <a:lstStyle/>
          <a:p>
            <a:r>
              <a:rPr lang="en-US" dirty="0" smtClean="0"/>
              <a:t>The Problem</a:t>
            </a:r>
            <a:endParaRPr lang="en-US" dirty="0"/>
          </a:p>
        </p:txBody>
      </p:sp>
      <p:sp>
        <p:nvSpPr>
          <p:cNvPr id="3" name="Subtitle 2"/>
          <p:cNvSpPr>
            <a:spLocks noGrp="1"/>
          </p:cNvSpPr>
          <p:nvPr>
            <p:ph type="subTitle" idx="1"/>
          </p:nvPr>
        </p:nvSpPr>
        <p:spPr>
          <a:xfrm>
            <a:off x="1062254" y="1781467"/>
            <a:ext cx="7395946" cy="3493291"/>
          </a:xfrm>
        </p:spPr>
        <p:txBody>
          <a:bodyPr>
            <a:noAutofit/>
          </a:bodyPr>
          <a:lstStyle/>
          <a:p>
            <a:pPr algn="l"/>
            <a:r>
              <a:rPr lang="en-US" sz="3600" b="1" dirty="0" smtClean="0">
                <a:solidFill>
                  <a:schemeClr val="tx2"/>
                </a:solidFill>
              </a:rPr>
              <a:t>Deaf/Hard of Hearing, and Hearing individuals are struggling to communicate with each other face-to-face in the work environment on the spot without communication barriers.</a:t>
            </a:r>
            <a:endParaRPr lang="en-US" sz="3600" b="1" dirty="0">
              <a:solidFill>
                <a:schemeClr val="tx2"/>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7</a:t>
            </a:fld>
            <a:endParaRPr lang="en-US"/>
          </a:p>
        </p:txBody>
      </p:sp>
    </p:spTree>
    <p:extLst>
      <p:ext uri="{BB962C8B-B14F-4D97-AF65-F5344CB8AC3E}">
        <p14:creationId xmlns:p14="http://schemas.microsoft.com/office/powerpoint/2010/main" val="2068292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TERP.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5482" y="1605413"/>
            <a:ext cx="7297043" cy="4564281"/>
          </a:xfrm>
          <a:prstGeom prst="rect">
            <a:avLst/>
          </a:prstGeom>
        </p:spPr>
      </p:pic>
      <p:sp>
        <p:nvSpPr>
          <p:cNvPr id="3" name="Title 2"/>
          <p:cNvSpPr>
            <a:spLocks noGrp="1"/>
          </p:cNvSpPr>
          <p:nvPr>
            <p:ph type="title" idx="4294967295"/>
          </p:nvPr>
        </p:nvSpPr>
        <p:spPr>
          <a:xfrm>
            <a:off x="504711" y="175339"/>
            <a:ext cx="8229600" cy="1094512"/>
          </a:xfrm>
        </p:spPr>
        <p:txBody>
          <a:bodyPr/>
          <a:lstStyle/>
          <a:p>
            <a:pPr algn="r"/>
            <a:r>
              <a:rPr lang="en-US" dirty="0" smtClean="0"/>
              <a:t>Current Calendar</a:t>
            </a:r>
            <a:endParaRPr lang="en-US"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8</a:t>
            </a:fld>
            <a:endParaRPr lang="en-US"/>
          </a:p>
        </p:txBody>
      </p:sp>
    </p:spTree>
    <p:extLst>
      <p:ext uri="{BB962C8B-B14F-4D97-AF65-F5344CB8AC3E}">
        <p14:creationId xmlns:p14="http://schemas.microsoft.com/office/powerpoint/2010/main" val="3010545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4095"/>
            <a:ext cx="7772400" cy="923219"/>
          </a:xfrm>
        </p:spPr>
        <p:txBody>
          <a:bodyPr>
            <a:normAutofit fontScale="90000"/>
          </a:bodyPr>
          <a:lstStyle/>
          <a:p>
            <a:r>
              <a:rPr lang="en-US" dirty="0" smtClean="0"/>
              <a:t>Why Settle for No Face-to-Face Communication</a:t>
            </a:r>
            <a:endParaRPr lang="en-US" dirty="0"/>
          </a:p>
        </p:txBody>
      </p:sp>
      <p:sp>
        <p:nvSpPr>
          <p:cNvPr id="3" name="Subtitle 2"/>
          <p:cNvSpPr>
            <a:spLocks noGrp="1"/>
          </p:cNvSpPr>
          <p:nvPr>
            <p:ph type="subTitle" idx="1"/>
          </p:nvPr>
        </p:nvSpPr>
        <p:spPr>
          <a:xfrm>
            <a:off x="1077195" y="1769423"/>
            <a:ext cx="7086600" cy="4132613"/>
          </a:xfrm>
        </p:spPr>
        <p:txBody>
          <a:bodyPr>
            <a:noAutofit/>
          </a:bodyPr>
          <a:lstStyle/>
          <a:p>
            <a:pPr algn="l"/>
            <a:r>
              <a:rPr lang="en-US" sz="2200" b="1" dirty="0" smtClean="0">
                <a:solidFill>
                  <a:schemeClr val="tx2"/>
                </a:solidFill>
              </a:rPr>
              <a:t>When communication equality is not available right on the spot, deaf, hard of hearing, and hearing individuals are frustrated and powerless.</a:t>
            </a:r>
          </a:p>
          <a:p>
            <a:pPr algn="l"/>
            <a:endParaRPr lang="en-US" sz="2200" b="1" dirty="0">
              <a:solidFill>
                <a:schemeClr val="tx2"/>
              </a:solidFill>
            </a:endParaRPr>
          </a:p>
          <a:p>
            <a:pPr algn="l"/>
            <a:r>
              <a:rPr lang="en-US" sz="2200" b="1" dirty="0" smtClean="0">
                <a:solidFill>
                  <a:schemeClr val="tx2"/>
                </a:solidFill>
              </a:rPr>
              <a:t>Individuals wish for on the spot face-to-face communication to get the work done in a timely and efficient way with communication equality.</a:t>
            </a:r>
          </a:p>
          <a:p>
            <a:pPr algn="l"/>
            <a:endParaRPr lang="en-US" sz="2200" b="1" dirty="0">
              <a:solidFill>
                <a:schemeClr val="tx2"/>
              </a:solidFill>
            </a:endParaRPr>
          </a:p>
          <a:p>
            <a:pPr algn="l"/>
            <a:r>
              <a:rPr lang="en-US" sz="2200" b="1" dirty="0" smtClean="0">
                <a:solidFill>
                  <a:schemeClr val="tx2"/>
                </a:solidFill>
              </a:rPr>
              <a:t>What is the solution for face-to-face communication between deaf, hard of hearing, and hearing in the work environment?</a:t>
            </a:r>
          </a:p>
          <a:p>
            <a:pPr algn="l"/>
            <a:endParaRPr lang="en-US" sz="2800" b="1" dirty="0">
              <a:solidFill>
                <a:schemeClr val="tx2"/>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pPr/>
              <a:t>9</a:t>
            </a:fld>
            <a:endParaRPr lang="en-US"/>
          </a:p>
        </p:txBody>
      </p:sp>
    </p:spTree>
    <p:extLst>
      <p:ext uri="{BB962C8B-B14F-4D97-AF65-F5344CB8AC3E}">
        <p14:creationId xmlns:p14="http://schemas.microsoft.com/office/powerpoint/2010/main" val="3639182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pproval_x0020_Status xmlns="f65701bd-703e-4e7a-b356-d9aef005502d">Approved</Approval_x0020_Status>
    <_dlc_DocId xmlns="b22f8f74-215c-4154-9939-bd29e4e8980e">XRUYQT3274NZ-880339284-129</_dlc_DocId>
    <_dlc_DocIdUrl xmlns="b22f8f74-215c-4154-9939-bd29e4e8980e">
      <Url>https://supportservices.jobcorps.gov/disability/_layouts/15/DocIdRedir.aspx?ID=XRUYQT3274NZ-880339284-129</Url>
      <Description>XRUYQT3274NZ-880339284-129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814684-5D26-45E6-831C-44B38C281960}"/>
</file>

<file path=customXml/itemProps2.xml><?xml version="1.0" encoding="utf-8"?>
<ds:datastoreItem xmlns:ds="http://schemas.openxmlformats.org/officeDocument/2006/customXml" ds:itemID="{6BE31131-2C76-4621-BFAE-D8AF2E580DFD}"/>
</file>

<file path=customXml/itemProps3.xml><?xml version="1.0" encoding="utf-8"?>
<ds:datastoreItem xmlns:ds="http://schemas.openxmlformats.org/officeDocument/2006/customXml" ds:itemID="{FE678E5F-ACE3-4FD6-87AF-12E769F408FE}"/>
</file>

<file path=customXml/itemProps4.xml><?xml version="1.0" encoding="utf-8"?>
<ds:datastoreItem xmlns:ds="http://schemas.openxmlformats.org/officeDocument/2006/customXml" ds:itemID="{87C0AEF6-7E82-4E60-8E5A-CE82DD73DC93}"/>
</file>

<file path=docProps/app.xml><?xml version="1.0" encoding="utf-8"?>
<Properties xmlns="http://schemas.openxmlformats.org/officeDocument/2006/extended-properties" xmlns:vt="http://schemas.openxmlformats.org/officeDocument/2006/docPropsVTypes">
  <Template>Waveform.thmx</Template>
  <TotalTime>925</TotalTime>
  <Words>1428</Words>
  <Application>Microsoft Office PowerPoint</Application>
  <PresentationFormat>On-screen Show (4:3)</PresentationFormat>
  <Paragraphs>211</Paragraphs>
  <Slides>40</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Candara</vt:lpstr>
      <vt:lpstr>Myriad Pro</vt:lpstr>
      <vt:lpstr>Symbol</vt:lpstr>
      <vt:lpstr>Wingdings</vt:lpstr>
      <vt:lpstr>Waveform</vt:lpstr>
      <vt:lpstr>PowerPoint Presentation</vt:lpstr>
      <vt:lpstr>Agenda</vt:lpstr>
      <vt:lpstr>Who Are We?</vt:lpstr>
      <vt:lpstr>What is Face-to-Face Communication?</vt:lpstr>
      <vt:lpstr>Power of Face-to-Face Communication</vt:lpstr>
      <vt:lpstr>PowerPoint Presentation</vt:lpstr>
      <vt:lpstr>The Problem</vt:lpstr>
      <vt:lpstr>Current Calendar</vt:lpstr>
      <vt:lpstr>Why Settle for No Face-to-Face Communication</vt:lpstr>
      <vt:lpstr>The                     is the solution.</vt:lpstr>
      <vt:lpstr>Key Features</vt:lpstr>
      <vt:lpstr>PowerPoint Presentation</vt:lpstr>
      <vt:lpstr>Split Screen</vt:lpstr>
      <vt:lpstr>Calendar                </vt:lpstr>
      <vt:lpstr>PowerPoint Presentation</vt:lpstr>
      <vt:lpstr>Other Communication Tools</vt:lpstr>
      <vt:lpstr>Paper/Pen</vt:lpstr>
      <vt:lpstr>IM/Instant Messenger</vt:lpstr>
      <vt:lpstr>Lip Reading</vt:lpstr>
      <vt:lpstr>Sign Language</vt:lpstr>
      <vt:lpstr>VRS/Video Relay Service</vt:lpstr>
      <vt:lpstr>VRI/Video Remote Interpreting</vt:lpstr>
      <vt:lpstr>Interpreter</vt:lpstr>
      <vt:lpstr>PowerPoint Presentation</vt:lpstr>
      <vt:lpstr>Face-to-Face Communication</vt:lpstr>
      <vt:lpstr>Face-to-Face Communication</vt:lpstr>
      <vt:lpstr>Face-to-Face Communication</vt:lpstr>
      <vt:lpstr>NAME  UbiDuo User</vt:lpstr>
      <vt:lpstr>Different Settings</vt:lpstr>
      <vt:lpstr>Communication Equality</vt:lpstr>
      <vt:lpstr>References</vt:lpstr>
      <vt:lpstr>Clients</vt:lpstr>
      <vt:lpstr>UbiDuo Deployment – 1274 Offices</vt:lpstr>
      <vt:lpstr>ADAAA and Section 504 Compliant</vt:lpstr>
      <vt:lpstr>PowerPoint Presentation</vt:lpstr>
      <vt:lpstr>  Combo Package</vt:lpstr>
      <vt:lpstr>PowerPoint Presentation</vt:lpstr>
      <vt:lpstr>Solutions for  Job Corps</vt:lpstr>
      <vt:lpstr>PowerPoint Presentation</vt:lpstr>
      <vt:lpstr>Contact</vt:lpstr>
    </vt:vector>
  </TitlesOfParts>
  <Company>sComm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Equality-Deaf/Hard of Hearing and Hearing People</dc:title>
  <dc:creator>Lynn Boettcher</dc:creator>
  <cp:lastModifiedBy>Crystal Grinevicius</cp:lastModifiedBy>
  <cp:revision>159</cp:revision>
  <dcterms:created xsi:type="dcterms:W3CDTF">2012-05-16T20:04:27Z</dcterms:created>
  <dcterms:modified xsi:type="dcterms:W3CDTF">2016-02-01T16:14:29Z</dcterms:modified>
  <cp:category>Sensory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fe08142b-d265-42f5-bddf-9c4157470d64</vt:lpwstr>
  </property>
</Properties>
</file>