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slides/slide54.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5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52.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7.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ppt/tags/tag2.xml" ContentType="application/vnd.openxmlformats-officedocument.presentationml.tag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0"/>
  </p:notesMasterIdLst>
  <p:handoutMasterIdLst>
    <p:handoutMasterId r:id="rId61"/>
  </p:handoutMasterIdLst>
  <p:sldIdLst>
    <p:sldId id="284" r:id="rId5"/>
    <p:sldId id="288" r:id="rId6"/>
    <p:sldId id="329" r:id="rId7"/>
    <p:sldId id="327" r:id="rId8"/>
    <p:sldId id="335" r:id="rId9"/>
    <p:sldId id="361" r:id="rId10"/>
    <p:sldId id="343" r:id="rId11"/>
    <p:sldId id="344" r:id="rId12"/>
    <p:sldId id="404" r:id="rId13"/>
    <p:sldId id="384" r:id="rId14"/>
    <p:sldId id="346" r:id="rId15"/>
    <p:sldId id="347" r:id="rId16"/>
    <p:sldId id="290" r:id="rId17"/>
    <p:sldId id="353" r:id="rId18"/>
    <p:sldId id="354" r:id="rId19"/>
    <p:sldId id="433" r:id="rId20"/>
    <p:sldId id="385" r:id="rId21"/>
    <p:sldId id="341" r:id="rId22"/>
    <p:sldId id="349" r:id="rId23"/>
    <p:sldId id="441" r:id="rId24"/>
    <p:sldId id="362" r:id="rId25"/>
    <p:sldId id="348" r:id="rId26"/>
    <p:sldId id="381" r:id="rId27"/>
    <p:sldId id="382" r:id="rId28"/>
    <p:sldId id="383" r:id="rId29"/>
    <p:sldId id="386" r:id="rId30"/>
    <p:sldId id="387" r:id="rId31"/>
    <p:sldId id="392" r:id="rId32"/>
    <p:sldId id="393" r:id="rId33"/>
    <p:sldId id="394" r:id="rId34"/>
    <p:sldId id="395" r:id="rId35"/>
    <p:sldId id="443" r:id="rId36"/>
    <p:sldId id="427" r:id="rId37"/>
    <p:sldId id="426" r:id="rId38"/>
    <p:sldId id="421" r:id="rId39"/>
    <p:sldId id="425" r:id="rId40"/>
    <p:sldId id="407" r:id="rId41"/>
    <p:sldId id="428" r:id="rId42"/>
    <p:sldId id="435" r:id="rId43"/>
    <p:sldId id="439" r:id="rId44"/>
    <p:sldId id="429" r:id="rId45"/>
    <p:sldId id="436" r:id="rId46"/>
    <p:sldId id="434" r:id="rId47"/>
    <p:sldId id="437" r:id="rId48"/>
    <p:sldId id="438" r:id="rId49"/>
    <p:sldId id="432" r:id="rId50"/>
    <p:sldId id="406" r:id="rId51"/>
    <p:sldId id="440" r:id="rId52"/>
    <p:sldId id="401" r:id="rId53"/>
    <p:sldId id="442" r:id="rId54"/>
    <p:sldId id="402" r:id="rId55"/>
    <p:sldId id="444" r:id="rId56"/>
    <p:sldId id="368" r:id="rId57"/>
    <p:sldId id="403" r:id="rId58"/>
    <p:sldId id="275" r:id="rId59"/>
  </p:sldIdLst>
  <p:sldSz cx="9144000" cy="6858000" type="screen4x3"/>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initials="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8A0000"/>
    <a:srgbClr val="B42200"/>
    <a:srgbClr val="D1F4F3"/>
    <a:srgbClr val="C7F1F0"/>
    <a:srgbClr val="A20000"/>
    <a:srgbClr val="B22200"/>
    <a:srgbClr val="CACACA"/>
    <a:srgbClr val="D4D4D4"/>
    <a:srgbClr val="9D1E00"/>
    <a:srgbClr val="F9344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2" autoAdjust="0"/>
    <p:restoredTop sz="78474" autoAdjust="0"/>
  </p:normalViewPr>
  <p:slideViewPr>
    <p:cSldViewPr snapToGrid="0">
      <p:cViewPr>
        <p:scale>
          <a:sx n="60" d="100"/>
          <a:sy n="60" d="100"/>
        </p:scale>
        <p:origin x="-1056" y="-78"/>
      </p:cViewPr>
      <p:guideLst>
        <p:guide orient="horz" pos="2160"/>
        <p:guide pos="2880"/>
      </p:guideLst>
    </p:cSldViewPr>
  </p:slideViewPr>
  <p:notesTextViewPr>
    <p:cViewPr>
      <p:scale>
        <a:sx n="1" d="1"/>
        <a:sy n="1" d="1"/>
      </p:scale>
      <p:origin x="0" y="0"/>
    </p:cViewPr>
  </p:notesTextViewPr>
  <p:notesViewPr>
    <p:cSldViewPr snapToGrid="0">
      <p:cViewPr varScale="1">
        <p:scale>
          <a:sx n="64" d="100"/>
          <a:sy n="64" d="100"/>
        </p:scale>
        <p:origin x="1962" y="90"/>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4-04T19:52:53.797" idx="3">
    <p:pos x="3086" y="1605"/>
    <p:text>Since we are talking about management within Job Corps, should there be some reference to  care management or how this is care managed and maybe those are the talking points?  I don't know the answer - just wanted to double-check to be sure!</p:text>
    <p:extLst>
      <p:ext uri="{C676402C-5697-4E1C-873F-D02D1690AC5C}">
        <p15:threadingInfo xmlns:p15="http://schemas.microsoft.com/office/powerpoint/2012/main" xmlns=""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64AD2-8407-4448-A95C-0E817AC40B98}" type="datetimeFigureOut">
              <a:rPr lang="en-US" smtClean="0"/>
              <a:pPr/>
              <a:t>4/14/2015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116790-17E6-495A-87B4-99EEEF90AAEB}" type="slidenum">
              <a:rPr lang="en-US" smtClean="0"/>
              <a:pPr/>
              <a:t>‹#›</a:t>
            </a:fld>
            <a:endParaRPr lang="en-US"/>
          </a:p>
        </p:txBody>
      </p:sp>
    </p:spTree>
    <p:extLst>
      <p:ext uri="{BB962C8B-B14F-4D97-AF65-F5344CB8AC3E}">
        <p14:creationId xmlns:p14="http://schemas.microsoft.com/office/powerpoint/2010/main" xmlns="" val="15766755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ECA80-D71F-4672-93E8-C6A9D630B4AD}" type="datetimeFigureOut">
              <a:rPr lang="en-US" smtClean="0"/>
              <a:pPr/>
              <a:t>4/14/2015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0B1F9-6311-4EB7-837D-7B88CA406455}" type="slidenum">
              <a:rPr lang="en-US" smtClean="0"/>
              <a:pPr/>
              <a:t>‹#›</a:t>
            </a:fld>
            <a:endParaRPr lang="en-US"/>
          </a:p>
        </p:txBody>
      </p:sp>
    </p:spTree>
    <p:extLst>
      <p:ext uri="{BB962C8B-B14F-4D97-AF65-F5344CB8AC3E}">
        <p14:creationId xmlns:p14="http://schemas.microsoft.com/office/powerpoint/2010/main" xmlns="" val="40555182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00B1F9-6311-4EB7-837D-7B88CA406455}" type="slidenum">
              <a:rPr lang="en-US" smtClean="0"/>
              <a:pPr/>
              <a:t>1</a:t>
            </a:fld>
            <a:endParaRPr lang="en-US"/>
          </a:p>
        </p:txBody>
      </p:sp>
    </p:spTree>
    <p:extLst>
      <p:ext uri="{BB962C8B-B14F-4D97-AF65-F5344CB8AC3E}">
        <p14:creationId xmlns:p14="http://schemas.microsoft.com/office/powerpoint/2010/main" xmlns="" val="254030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20</a:t>
            </a:fld>
            <a:endParaRPr lang="en-US"/>
          </a:p>
        </p:txBody>
      </p:sp>
    </p:spTree>
    <p:extLst>
      <p:ext uri="{BB962C8B-B14F-4D97-AF65-F5344CB8AC3E}">
        <p14:creationId xmlns:p14="http://schemas.microsoft.com/office/powerpoint/2010/main" xmlns="" val="2906566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Drew</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21</a:t>
            </a:fld>
            <a:endParaRPr lang="en-US"/>
          </a:p>
        </p:txBody>
      </p:sp>
    </p:spTree>
    <p:extLst>
      <p:ext uri="{BB962C8B-B14F-4D97-AF65-F5344CB8AC3E}">
        <p14:creationId xmlns:p14="http://schemas.microsoft.com/office/powerpoint/2010/main" xmlns="" val="1670645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type your answers in the chat box to the left.</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26</a:t>
            </a:fld>
            <a:endParaRPr lang="en-US"/>
          </a:p>
        </p:txBody>
      </p:sp>
    </p:spTree>
    <p:extLst>
      <p:ext uri="{BB962C8B-B14F-4D97-AF65-F5344CB8AC3E}">
        <p14:creationId xmlns:p14="http://schemas.microsoft.com/office/powerpoint/2010/main" xmlns="" val="174178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29</a:t>
            </a:fld>
            <a:endParaRPr lang="en-US"/>
          </a:p>
        </p:txBody>
      </p:sp>
    </p:spTree>
    <p:extLst>
      <p:ext uri="{BB962C8B-B14F-4D97-AF65-F5344CB8AC3E}">
        <p14:creationId xmlns:p14="http://schemas.microsoft.com/office/powerpoint/2010/main" xmlns="" val="4131365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Individuals with ADHD often experience social difficulties, social rejection, and interpersonal relationship problems as a result of their inattention, impulsivity, and hyperactivity. Such negative interpersonal outcomes cause emotional pain and suffering. They also appear to contribute to the development of co-morbid mood and anxiety disorders. More recently, ADHD has been re-conceptualized as an impairment of the executive or controlling functions of the brain. It follows from this conceptualization that the social deficits of the individual with ADHD may not be primarily the result of a lack of social skills, but rather a lack of efficiency in reliably using social skills that have already been acquired.  Modeling, Roleplaying, and Feedback ---CSS standards and SST curriculums on center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Explain how impulsivity negatively affects social relationships because others may attribute impulsive words or actions to lack of caring or regard for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31</a:t>
            </a:fld>
            <a:endParaRPr lang="en-US"/>
          </a:p>
        </p:txBody>
      </p:sp>
    </p:spTree>
    <p:extLst>
      <p:ext uri="{BB962C8B-B14F-4D97-AF65-F5344CB8AC3E}">
        <p14:creationId xmlns:p14="http://schemas.microsoft.com/office/powerpoint/2010/main" xmlns="" val="3841673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800" dirty="0" smtClean="0"/>
              <a:t>So in the interest of time, we took a look at three specific functional limitations, and explored accommodations</a:t>
            </a:r>
            <a:r>
              <a:rPr lang="en-US" sz="4800" baseline="0" dirty="0" smtClean="0"/>
              <a:t> that could be applied in more than one setting.  We also kept in mind that lasting behavior change is often coupled with self-monitoring.</a:t>
            </a:r>
            <a:endParaRPr lang="en-US" sz="4800"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32</a:t>
            </a:fld>
            <a:endParaRPr lang="en-US"/>
          </a:p>
        </p:txBody>
      </p:sp>
    </p:spTree>
    <p:extLst>
      <p:ext uri="{BB962C8B-B14F-4D97-AF65-F5344CB8AC3E}">
        <p14:creationId xmlns:p14="http://schemas.microsoft.com/office/powerpoint/2010/main" xmlns="" val="1126582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Accommodation - </a:t>
            </a:r>
            <a:r>
              <a:rPr lang="en-US" sz="1200" kern="1200" dirty="0" smtClean="0">
                <a:solidFill>
                  <a:schemeClr val="tx1"/>
                </a:solidFill>
                <a:latin typeface="+mn-lt"/>
                <a:ea typeface="+mn-ea"/>
                <a:cs typeface="+mn-cs"/>
              </a:rPr>
              <a:t>Reasonable accommodations are any changes to the environment or in the way things are customarily done, that give a person with a disability an opportunity to participate in the application process, job, program, or activity that is equal to the opportunity given to similarly situated people without disabilities.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Functional Limitation - </a:t>
            </a:r>
            <a:r>
              <a:rPr lang="en-US" sz="1200" b="1" dirty="0" smtClean="0">
                <a:solidFill>
                  <a:srgbClr val="C00000"/>
                </a:solidFill>
                <a:latin typeface="+mn-lt"/>
              </a:rPr>
              <a:t>Definition: </a:t>
            </a:r>
            <a:r>
              <a:rPr lang="en-US" sz="1200" dirty="0" smtClean="0">
                <a:latin typeface="+mn-lt"/>
              </a:rPr>
              <a:t>The inability to perform an action or a set of actions, either physical or mental, because of physical, mental or emotional restriction</a:t>
            </a:r>
            <a:r>
              <a:rPr lang="en-US" baseline="30000" dirty="0" smtClean="0">
                <a:latin typeface="+mn-lt"/>
              </a:rPr>
              <a:t>2</a:t>
            </a:r>
            <a:endParaRPr lang="en-US"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33</a:t>
            </a:fld>
            <a:endParaRPr lang="en-US"/>
          </a:p>
        </p:txBody>
      </p:sp>
    </p:spTree>
    <p:extLst>
      <p:ext uri="{BB962C8B-B14F-4D97-AF65-F5344CB8AC3E}">
        <p14:creationId xmlns:p14="http://schemas.microsoft.com/office/powerpoint/2010/main" xmlns="" val="1968179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go about doing this?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Comments or talking points:  Point out examples of adults who are using supports, strategies, accommodations on the job successfully (possibly examples from on center)  making it all part of th</a:t>
            </a:r>
            <a:r>
              <a:rPr lang="en-US" sz="1200" kern="1200" baseline="0" dirty="0" smtClean="0">
                <a:solidFill>
                  <a:schemeClr val="tx1"/>
                </a:solidFill>
                <a:effectLst/>
                <a:latin typeface="+mn-lt"/>
                <a:ea typeface="+mn-ea"/>
                <a:cs typeface="+mn-cs"/>
              </a:rPr>
              <a:t>e norm…</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 replacement behaviors (e.g. Student is acting out / disrupting class.  1-1 teach student to request a time out or break).</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34</a:t>
            </a:fld>
            <a:endParaRPr lang="en-US"/>
          </a:p>
        </p:txBody>
      </p:sp>
    </p:spTree>
    <p:extLst>
      <p:ext uri="{BB962C8B-B14F-4D97-AF65-F5344CB8AC3E}">
        <p14:creationId xmlns:p14="http://schemas.microsoft.com/office/powerpoint/2010/main" xmlns="" val="441018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are looking at supporting Functional Limitations, Consideration might need</a:t>
            </a:r>
            <a:r>
              <a:rPr lang="en-US" baseline="0" dirty="0" smtClean="0"/>
              <a:t> to be given to other areas such as r</a:t>
            </a:r>
            <a:r>
              <a:rPr lang="en-US" dirty="0" smtClean="0"/>
              <a:t>ecreation, the cafeteria, social</a:t>
            </a:r>
            <a:r>
              <a:rPr lang="en-US" baseline="0" dirty="0" smtClean="0"/>
              <a:t> activities or formal assemblies, etc.   </a:t>
            </a:r>
          </a:p>
          <a:p>
            <a:r>
              <a:rPr lang="en-US" baseline="0" dirty="0" smtClean="0"/>
              <a:t>Are the accommodations on the student’s plan enabling them to have equitable access to the program AND to the extent possible and practical, are they assisting the individual in becoming as independent as possible and building their employability skills?</a:t>
            </a:r>
            <a:endParaRPr lang="en-US" dirty="0"/>
          </a:p>
        </p:txBody>
      </p:sp>
      <p:sp>
        <p:nvSpPr>
          <p:cNvPr id="4" name="Slide Number Placeholder 3"/>
          <p:cNvSpPr>
            <a:spLocks noGrp="1"/>
          </p:cNvSpPr>
          <p:nvPr>
            <p:ph type="sldNum" sz="quarter" idx="10"/>
          </p:nvPr>
        </p:nvSpPr>
        <p:spPr/>
        <p:txBody>
          <a:bodyPr/>
          <a:lstStyle/>
          <a:p>
            <a:fld id="{E3B4EEF1-2B5A-4443-A55D-199CE3602404}" type="slidenum">
              <a:rPr lang="en-US" smtClean="0"/>
              <a:pPr/>
              <a:t>35</a:t>
            </a:fld>
            <a:endParaRPr lang="en-US"/>
          </a:p>
        </p:txBody>
      </p:sp>
    </p:spTree>
    <p:extLst>
      <p:ext uri="{BB962C8B-B14F-4D97-AF65-F5344CB8AC3E}">
        <p14:creationId xmlns:p14="http://schemas.microsoft.com/office/powerpoint/2010/main" xmlns="" val="3559036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took a look at three functional limitations</a:t>
            </a:r>
            <a:r>
              <a:rPr lang="en-US" baseline="0" dirty="0" smtClean="0"/>
              <a:t> as related to ADHD, and asked:  </a:t>
            </a:r>
            <a:r>
              <a:rPr lang="en-US" dirty="0" smtClean="0"/>
              <a:t>What are some possible accommodations?  Which</a:t>
            </a:r>
            <a:r>
              <a:rPr lang="en-US" baseline="0" dirty="0" smtClean="0"/>
              <a:t> areas does each of the accommodations apply to?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36</a:t>
            </a:fld>
            <a:endParaRPr lang="en-US"/>
          </a:p>
        </p:txBody>
      </p:sp>
    </p:spTree>
    <p:extLst>
      <p:ext uri="{BB962C8B-B14F-4D97-AF65-F5344CB8AC3E}">
        <p14:creationId xmlns:p14="http://schemas.microsoft.com/office/powerpoint/2010/main" xmlns="" val="272677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00B1F9-6311-4EB7-837D-7B88CA406455}" type="slidenum">
              <a:rPr lang="en-US" smtClean="0"/>
              <a:pPr/>
              <a:t>3</a:t>
            </a:fld>
            <a:endParaRPr lang="en-US"/>
          </a:p>
        </p:txBody>
      </p:sp>
    </p:spTree>
    <p:extLst>
      <p:ext uri="{BB962C8B-B14F-4D97-AF65-F5344CB8AC3E}">
        <p14:creationId xmlns:p14="http://schemas.microsoft.com/office/powerpoint/2010/main" xmlns="" val="1342802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what</a:t>
            </a:r>
            <a:r>
              <a:rPr lang="en-US" baseline="0" dirty="0" smtClean="0"/>
              <a:t> are some accommodations that specifically might assist the student in learning to better monitor his own distractibility?</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37</a:t>
            </a:fld>
            <a:endParaRPr lang="en-US"/>
          </a:p>
        </p:txBody>
      </p:sp>
    </p:spTree>
    <p:extLst>
      <p:ext uri="{BB962C8B-B14F-4D97-AF65-F5344CB8AC3E}">
        <p14:creationId xmlns:p14="http://schemas.microsoft.com/office/powerpoint/2010/main" xmlns="" val="3539793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possible accommodations?  Which</a:t>
            </a:r>
            <a:r>
              <a:rPr lang="en-US" baseline="0" dirty="0" smtClean="0"/>
              <a:t> areas does each of the accommodations apply to?</a:t>
            </a:r>
          </a:p>
          <a:p>
            <a:endParaRPr lang="en-US" baseline="0" dirty="0" smtClean="0"/>
          </a:p>
          <a:p>
            <a:r>
              <a:rPr lang="en-US" baseline="0" dirty="0" smtClean="0"/>
              <a:t>Consider individual preferences, strengths, etc.  If the individual is likely to lose the paper version routinely, electronic may be more useful.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38</a:t>
            </a:fld>
            <a:endParaRPr lang="en-US"/>
          </a:p>
        </p:txBody>
      </p:sp>
    </p:spTree>
    <p:extLst>
      <p:ext uri="{BB962C8B-B14F-4D97-AF65-F5344CB8AC3E}">
        <p14:creationId xmlns:p14="http://schemas.microsoft.com/office/powerpoint/2010/main" xmlns="" val="4175848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what</a:t>
            </a:r>
            <a:r>
              <a:rPr lang="en-US" baseline="0" dirty="0" smtClean="0"/>
              <a:t> are some accommodations that specifically might assist the student in learning to better monitor his own disorganization?</a:t>
            </a:r>
          </a:p>
          <a:p>
            <a:endParaRPr lang="en-US" baseline="0" dirty="0" smtClean="0"/>
          </a:p>
          <a:p>
            <a:r>
              <a:rPr lang="en-US" sz="1200" kern="1200" dirty="0" smtClean="0">
                <a:solidFill>
                  <a:schemeClr val="tx1"/>
                </a:solidFill>
                <a:effectLst/>
                <a:latin typeface="+mn-lt"/>
                <a:ea typeface="+mn-ea"/>
                <a:cs typeface="+mn-cs"/>
              </a:rPr>
              <a:t>Again the checklists can be tailored to student preference (paper, electronic…)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BookShare</a:t>
            </a:r>
            <a:r>
              <a:rPr lang="en-US" sz="1200" kern="1200" dirty="0" smtClean="0">
                <a:solidFill>
                  <a:schemeClr val="tx1"/>
                </a:solidFill>
                <a:effectLst/>
                <a:latin typeface="+mn-lt"/>
                <a:ea typeface="+mn-ea"/>
                <a:cs typeface="+mn-cs"/>
              </a:rPr>
              <a:t> = </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39</a:t>
            </a:fld>
            <a:endParaRPr lang="en-US"/>
          </a:p>
        </p:txBody>
      </p:sp>
    </p:spTree>
    <p:extLst>
      <p:ext uri="{BB962C8B-B14F-4D97-AF65-F5344CB8AC3E}">
        <p14:creationId xmlns:p14="http://schemas.microsoft.com/office/powerpoint/2010/main" xmlns="" val="3356322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to</a:t>
            </a:r>
            <a:r>
              <a:rPr lang="en-US" baseline="0" dirty="0" smtClean="0"/>
              <a:t> think about…may get you thinking of other cost effective assistive technology devices or applications that can be of support to students with ADHD</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40</a:t>
            </a:fld>
            <a:endParaRPr lang="en-US"/>
          </a:p>
        </p:txBody>
      </p:sp>
    </p:spTree>
    <p:extLst>
      <p:ext uri="{BB962C8B-B14F-4D97-AF65-F5344CB8AC3E}">
        <p14:creationId xmlns:p14="http://schemas.microsoft.com/office/powerpoint/2010/main" xmlns="" val="1472745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possible accommodations?  Which</a:t>
            </a:r>
            <a:r>
              <a:rPr lang="en-US" baseline="0" dirty="0" smtClean="0"/>
              <a:t> areas does each of the accommodations apply to?</a:t>
            </a:r>
          </a:p>
          <a:p>
            <a:endParaRPr lang="en-US" baseline="0" dirty="0" smtClean="0"/>
          </a:p>
          <a:p>
            <a:r>
              <a:rPr lang="en-US" sz="1200" kern="1200" dirty="0" smtClean="0">
                <a:solidFill>
                  <a:schemeClr val="tx1"/>
                </a:solidFill>
                <a:effectLst/>
                <a:latin typeface="+mn-lt"/>
                <a:ea typeface="+mn-ea"/>
                <a:cs typeface="+mn-cs"/>
              </a:rPr>
              <a:t>Free electronic apps such as “Optimism” that prompt and teach triggers, symptoms, and stay well strategies.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41</a:t>
            </a:fld>
            <a:endParaRPr lang="en-US"/>
          </a:p>
        </p:txBody>
      </p:sp>
    </p:spTree>
    <p:extLst>
      <p:ext uri="{BB962C8B-B14F-4D97-AF65-F5344CB8AC3E}">
        <p14:creationId xmlns:p14="http://schemas.microsoft.com/office/powerpoint/2010/main" xmlns="" val="1705665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what</a:t>
            </a:r>
            <a:r>
              <a:rPr lang="en-US" baseline="0" dirty="0" smtClean="0"/>
              <a:t> are some accommodations that specifically might assist the student in learning to better monitor his own impulsivity?</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42</a:t>
            </a:fld>
            <a:endParaRPr lang="en-US"/>
          </a:p>
        </p:txBody>
      </p:sp>
    </p:spTree>
    <p:extLst>
      <p:ext uri="{BB962C8B-B14F-4D97-AF65-F5344CB8AC3E}">
        <p14:creationId xmlns:p14="http://schemas.microsoft.com/office/powerpoint/2010/main" xmlns="" val="144488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sz="2400" dirty="0" smtClean="0">
                <a:solidFill>
                  <a:schemeClr val="tx1">
                    <a:lumMod val="95000"/>
                    <a:lumOff val="5000"/>
                  </a:schemeClr>
                </a:solidFill>
              </a:rPr>
              <a:t>Dr. Alexander spoke earlier about potential sensory</a:t>
            </a:r>
            <a:r>
              <a:rPr lang="en-US" sz="2400" baseline="0" dirty="0" smtClean="0">
                <a:solidFill>
                  <a:schemeClr val="tx1">
                    <a:lumMod val="95000"/>
                    <a:lumOff val="5000"/>
                  </a:schemeClr>
                </a:solidFill>
              </a:rPr>
              <a:t> processing challenges…</a:t>
            </a:r>
            <a:endParaRPr lang="en-US" sz="2400" dirty="0" smtClean="0">
              <a:solidFill>
                <a:schemeClr val="tx1">
                  <a:lumMod val="95000"/>
                  <a:lumOff val="5000"/>
                </a:schemeClr>
              </a:solidFill>
            </a:endParaRPr>
          </a:p>
          <a:p>
            <a:pPr marL="457200" lvl="1" indent="0">
              <a:buNone/>
            </a:pPr>
            <a:endParaRPr lang="en-US" sz="2800" baseline="30000" dirty="0" smtClean="0">
              <a:solidFill>
                <a:schemeClr val="tx1">
                  <a:lumMod val="95000"/>
                  <a:lumOff val="5000"/>
                </a:schemeClr>
              </a:solidFill>
            </a:endParaRPr>
          </a:p>
          <a:p>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43</a:t>
            </a:fld>
            <a:endParaRPr lang="en-US"/>
          </a:p>
        </p:txBody>
      </p:sp>
    </p:spTree>
    <p:extLst>
      <p:ext uri="{BB962C8B-B14F-4D97-AF65-F5344CB8AC3E}">
        <p14:creationId xmlns:p14="http://schemas.microsoft.com/office/powerpoint/2010/main" xmlns="" val="1176774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44</a:t>
            </a:fld>
            <a:endParaRPr lang="en-US"/>
          </a:p>
        </p:txBody>
      </p:sp>
    </p:spTree>
    <p:extLst>
      <p:ext uri="{BB962C8B-B14F-4D97-AF65-F5344CB8AC3E}">
        <p14:creationId xmlns:p14="http://schemas.microsoft.com/office/powerpoint/2010/main" xmlns="" val="2150999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lumMod val="95000"/>
                    <a:lumOff val="5000"/>
                  </a:schemeClr>
                </a:solidFill>
              </a:rPr>
              <a:t>Get to know them, read school and other records if are permitted. Ask about how they do in other arenas.   Then, you will know what works well and what does not.  For instance some individuals do well with a light touch on the shoulder or back, and other are over-reactive to touch.  The same is true for sounds.  Some are very sensitive to ‘noise’ even white noise, while some embrace and work better with it.  We have to know our students.  They will do best if we structure their settings to best meet their needs.  Adapt the setting as much as possible to suit their challenges. </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45</a:t>
            </a:fld>
            <a:endParaRPr lang="en-US"/>
          </a:p>
        </p:txBody>
      </p:sp>
    </p:spTree>
    <p:extLst>
      <p:ext uri="{BB962C8B-B14F-4D97-AF65-F5344CB8AC3E}">
        <p14:creationId xmlns:p14="http://schemas.microsoft.com/office/powerpoint/2010/main" xmlns="" val="2045255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 examples of self-monitoring apps; you may have ideas of your own.</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46</a:t>
            </a:fld>
            <a:endParaRPr lang="en-US"/>
          </a:p>
        </p:txBody>
      </p:sp>
    </p:spTree>
    <p:extLst>
      <p:ext uri="{BB962C8B-B14F-4D97-AF65-F5344CB8AC3E}">
        <p14:creationId xmlns:p14="http://schemas.microsoft.com/office/powerpoint/2010/main" xmlns="" val="97116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times terminology changes; for example, Bipolar Disorder used to be Manic-Depressive Disorder.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ADHD is the diagnosis for everyone, </a:t>
            </a:r>
            <a:r>
              <a:rPr lang="en-US" b="1" dirty="0" smtClean="0">
                <a:solidFill>
                  <a:srgbClr val="8A0000"/>
                </a:solidFill>
              </a:rPr>
              <a:t>even if the person does not have hyperactivity</a:t>
            </a:r>
            <a:r>
              <a:rPr lang="en-US" dirty="0" smtClean="0"/>
              <a:t>.  </a:t>
            </a:r>
          </a:p>
          <a:p>
            <a:endParaRPr lang="en-US" dirty="0" smtClean="0"/>
          </a:p>
          <a:p>
            <a:r>
              <a:rPr lang="en-US" dirty="0" smtClean="0"/>
              <a:t>Remember, it is the </a:t>
            </a:r>
            <a:r>
              <a:rPr lang="en-US" dirty="0" err="1" smtClean="0"/>
              <a:t>specifiers</a:t>
            </a:r>
            <a:r>
              <a:rPr lang="en-US" dirty="0" smtClean="0"/>
              <a:t> that differentiate the type (e.g. inattentive or hyperactive/impulsive).</a:t>
            </a:r>
          </a:p>
          <a:p>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5</a:t>
            </a:fld>
            <a:endParaRPr lang="en-US"/>
          </a:p>
        </p:txBody>
      </p:sp>
    </p:spTree>
    <p:extLst>
      <p:ext uri="{BB962C8B-B14F-4D97-AF65-F5344CB8AC3E}">
        <p14:creationId xmlns:p14="http://schemas.microsoft.com/office/powerpoint/2010/main" xmlns="" val="652359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We want to remind you</a:t>
            </a:r>
            <a:r>
              <a:rPr lang="en-US" sz="1800" baseline="0" dirty="0" smtClean="0"/>
              <a:t> that there are many resources that have been specifically researched or designed to support you in this process…</a:t>
            </a:r>
            <a:endParaRPr lang="en-US" sz="1800"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47</a:t>
            </a:fld>
            <a:endParaRPr lang="en-US"/>
          </a:p>
        </p:txBody>
      </p:sp>
    </p:spTree>
    <p:extLst>
      <p:ext uri="{BB962C8B-B14F-4D97-AF65-F5344CB8AC3E}">
        <p14:creationId xmlns:p14="http://schemas.microsoft.com/office/powerpoint/2010/main" xmlns="" val="1557133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FREE </a:t>
            </a:r>
            <a:r>
              <a:rPr lang="en-US" dirty="0" smtClean="0"/>
              <a:t>electronic magazine that</a:t>
            </a:r>
            <a:r>
              <a:rPr lang="en-US" baseline="0" dirty="0" smtClean="0"/>
              <a:t> is contains current research-based strategies and support for ADHD and LD –very user-friendly</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48</a:t>
            </a:fld>
            <a:endParaRPr lang="en-US"/>
          </a:p>
        </p:txBody>
      </p:sp>
    </p:spTree>
    <p:extLst>
      <p:ext uri="{BB962C8B-B14F-4D97-AF65-F5344CB8AC3E}">
        <p14:creationId xmlns:p14="http://schemas.microsoft.com/office/powerpoint/2010/main" xmlns="" val="4111228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we have the JC Disability Website</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49</a:t>
            </a:fld>
            <a:endParaRPr lang="en-US"/>
          </a:p>
        </p:txBody>
      </p:sp>
    </p:spTree>
    <p:extLst>
      <p:ext uri="{BB962C8B-B14F-4D97-AF65-F5344CB8AC3E}">
        <p14:creationId xmlns:p14="http://schemas.microsoft.com/office/powerpoint/2010/main" xmlns="" val="904165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 the JC Health &amp; Wellness Website</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50</a:t>
            </a:fld>
            <a:endParaRPr lang="en-US"/>
          </a:p>
        </p:txBody>
      </p:sp>
    </p:spTree>
    <p:extLst>
      <p:ext uri="{BB962C8B-B14F-4D97-AF65-F5344CB8AC3E}">
        <p14:creationId xmlns:p14="http://schemas.microsoft.com/office/powerpoint/2010/main" xmlns="" val="2014403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 Accommodation Network – if ever</a:t>
            </a:r>
            <a:r>
              <a:rPr lang="en-US" baseline="0" dirty="0" smtClean="0"/>
              <a:t> in doubt of realistic workplace and independence-based accommodations…call or email JAN</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51</a:t>
            </a:fld>
            <a:endParaRPr lang="en-US"/>
          </a:p>
        </p:txBody>
      </p:sp>
    </p:spTree>
    <p:extLst>
      <p:ext uri="{BB962C8B-B14F-4D97-AF65-F5344CB8AC3E}">
        <p14:creationId xmlns:p14="http://schemas.microsoft.com/office/powerpoint/2010/main" xmlns="" val="1141019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this slide,</a:t>
            </a:r>
            <a:r>
              <a:rPr lang="en-US" dirty="0" smtClean="0"/>
              <a:t> you will find current contact information</a:t>
            </a:r>
            <a:r>
              <a:rPr lang="en-US" baseline="0" dirty="0" smtClean="0"/>
              <a:t> by region for your regional mental health consultants.</a:t>
            </a:r>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52</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00B1F9-6311-4EB7-837D-7B88CA406455}" type="slidenum">
              <a:rPr lang="en-US" smtClean="0"/>
              <a:pPr/>
              <a:t>53</a:t>
            </a:fld>
            <a:endParaRPr lang="en-US"/>
          </a:p>
        </p:txBody>
      </p:sp>
    </p:spTree>
    <p:extLst>
      <p:ext uri="{BB962C8B-B14F-4D97-AF65-F5344CB8AC3E}">
        <p14:creationId xmlns:p14="http://schemas.microsoft.com/office/powerpoint/2010/main" xmlns="" val="2736954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00B1F9-6311-4EB7-837D-7B88CA406455}" type="slidenum">
              <a:rPr lang="en-US" smtClean="0"/>
              <a:pPr/>
              <a:t>54</a:t>
            </a:fld>
            <a:endParaRPr lang="en-US"/>
          </a:p>
        </p:txBody>
      </p:sp>
    </p:spTree>
    <p:extLst>
      <p:ext uri="{BB962C8B-B14F-4D97-AF65-F5344CB8AC3E}">
        <p14:creationId xmlns:p14="http://schemas.microsoft.com/office/powerpoint/2010/main" xmlns="" val="1773688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back in with</a:t>
            </a:r>
            <a:r>
              <a:rPr lang="en-US" baseline="0" dirty="0" smtClean="0"/>
              <a:t> our facilitator, Julie, on how we are doing with time…</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55</a:t>
            </a:fld>
            <a:endParaRPr lang="en-US"/>
          </a:p>
        </p:txBody>
      </p:sp>
    </p:spTree>
    <p:extLst>
      <p:ext uri="{BB962C8B-B14F-4D97-AF65-F5344CB8AC3E}">
        <p14:creationId xmlns:p14="http://schemas.microsoft.com/office/powerpoint/2010/main" xmlns="" val="420465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reading records from some years ago, or the applicant or student saw a clinician who was trained when the ‘old’ name was used, then the individual’s records may say ADD.</a:t>
            </a:r>
          </a:p>
          <a:p>
            <a:endParaRPr lang="en-US" dirty="0" smtClean="0"/>
          </a:p>
          <a:p>
            <a:r>
              <a:rPr lang="en-US" dirty="0" smtClean="0"/>
              <a:t>Applicants/students and families often use the term  ADD. </a:t>
            </a:r>
          </a:p>
          <a:p>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6</a:t>
            </a:fld>
            <a:endParaRPr lang="en-US"/>
          </a:p>
        </p:txBody>
      </p:sp>
    </p:spTree>
    <p:extLst>
      <p:ext uri="{BB962C8B-B14F-4D97-AF65-F5344CB8AC3E}">
        <p14:creationId xmlns:p14="http://schemas.microsoft.com/office/powerpoint/2010/main" xmlns="" val="206186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less formal assessment or as a starter, CMHC’s might use the World Health Organization ‘Adult ADHD Self-Report Scale.’</a:t>
            </a:r>
          </a:p>
          <a:p>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9</a:t>
            </a:fld>
            <a:endParaRPr lang="en-US"/>
          </a:p>
        </p:txBody>
      </p:sp>
    </p:spTree>
    <p:extLst>
      <p:ext uri="{BB962C8B-B14F-4D97-AF65-F5344CB8AC3E}">
        <p14:creationId xmlns:p14="http://schemas.microsoft.com/office/powerpoint/2010/main" xmlns="" val="377233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Drew</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14</a:t>
            </a:fld>
            <a:endParaRPr lang="en-US"/>
          </a:p>
        </p:txBody>
      </p:sp>
    </p:spTree>
    <p:extLst>
      <p:ext uri="{BB962C8B-B14F-4D97-AF65-F5344CB8AC3E}">
        <p14:creationId xmlns:p14="http://schemas.microsoft.com/office/powerpoint/2010/main" xmlns="" val="258870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Drew</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15</a:t>
            </a:fld>
            <a:endParaRPr lang="en-US"/>
          </a:p>
        </p:txBody>
      </p:sp>
    </p:spTree>
    <p:extLst>
      <p:ext uri="{BB962C8B-B14F-4D97-AF65-F5344CB8AC3E}">
        <p14:creationId xmlns:p14="http://schemas.microsoft.com/office/powerpoint/2010/main" xmlns="" val="3352808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Drew</a:t>
            </a:r>
          </a:p>
          <a:p>
            <a:endParaRPr lang="en-US" dirty="0" smtClean="0"/>
          </a:p>
          <a:p>
            <a:r>
              <a:rPr lang="en-US" dirty="0" smtClean="0"/>
              <a:t>The impairment of receiving and processing of sensory information in children with ADHD may cause inappropriate responses at different settings such as school, home and in the community.</a:t>
            </a:r>
          </a:p>
          <a:p>
            <a:endParaRPr lang="en-US" dirty="0" smtClean="0"/>
          </a:p>
          <a:p>
            <a:r>
              <a:rPr lang="en-US" dirty="0" smtClean="0"/>
              <a:t>Earlier detection and management of sensory processing problems can play an important role for the performance improvement in children with ADHD. </a:t>
            </a:r>
            <a:endParaRPr lang="en-US" dirty="0"/>
          </a:p>
        </p:txBody>
      </p:sp>
      <p:sp>
        <p:nvSpPr>
          <p:cNvPr id="4" name="Slide Number Placeholder 3"/>
          <p:cNvSpPr>
            <a:spLocks noGrp="1"/>
          </p:cNvSpPr>
          <p:nvPr>
            <p:ph type="sldNum" sz="quarter" idx="10"/>
          </p:nvPr>
        </p:nvSpPr>
        <p:spPr/>
        <p:txBody>
          <a:bodyPr/>
          <a:lstStyle/>
          <a:p>
            <a:fld id="{E500B1F9-6311-4EB7-837D-7B88CA406455}" type="slidenum">
              <a:rPr lang="en-US" smtClean="0"/>
              <a:pPr/>
              <a:t>16</a:t>
            </a:fld>
            <a:endParaRPr lang="en-US"/>
          </a:p>
        </p:txBody>
      </p:sp>
    </p:spTree>
    <p:extLst>
      <p:ext uri="{BB962C8B-B14F-4D97-AF65-F5344CB8AC3E}">
        <p14:creationId xmlns:p14="http://schemas.microsoft.com/office/powerpoint/2010/main" xmlns="" val="3658142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Drew</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00B1F9-6311-4EB7-837D-7B88CA406455}" type="slidenum">
              <a:rPr lang="en-US" smtClean="0"/>
              <a:pPr/>
              <a:t>19</a:t>
            </a:fld>
            <a:endParaRPr lang="en-US"/>
          </a:p>
        </p:txBody>
      </p:sp>
    </p:spTree>
    <p:extLst>
      <p:ext uri="{BB962C8B-B14F-4D97-AF65-F5344CB8AC3E}">
        <p14:creationId xmlns:p14="http://schemas.microsoft.com/office/powerpoint/2010/main" xmlns="" val="1830657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4495800"/>
            <a:ext cx="8534400" cy="1046163"/>
          </a:xfrm>
        </p:spPr>
        <p:txBody>
          <a:bodyPr/>
          <a:lstStyle>
            <a:lvl1pPr algn="ctr">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304800" y="5538788"/>
            <a:ext cx="8534400" cy="709612"/>
          </a:xfrm>
        </p:spPr>
        <p:txBody>
          <a:bodyPr/>
          <a:lstStyle>
            <a:lvl1pPr marL="0" indent="0" algn="ctr">
              <a:buFontTx/>
              <a:buNone/>
              <a:defRPr>
                <a:solidFill>
                  <a:schemeClr val="bg1"/>
                </a:solidFill>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solidFill>
                  <a:schemeClr val="bg1"/>
                </a:solidFill>
              </a:defRPr>
            </a:lvl1pPr>
          </a:lstStyle>
          <a:p>
            <a:fld id="{FD988D70-4CE9-417F-9FE2-AAD5B6D91BF3}" type="datetime1">
              <a:rPr lang="en-US" smtClean="0"/>
              <a:pPr/>
              <a:t>4/14/2015</a:t>
            </a:fld>
            <a:endParaRPr lang="en-US"/>
          </a:p>
        </p:txBody>
      </p:sp>
      <p:sp>
        <p:nvSpPr>
          <p:cNvPr id="5" name="Rectangle 5"/>
          <p:cNvSpPr>
            <a:spLocks noGrp="1" noChangeArrowheads="1"/>
          </p:cNvSpPr>
          <p:nvPr>
            <p:ph type="ftr" sz="quarter" idx="11"/>
          </p:nvPr>
        </p:nvSpPr>
        <p:spPr/>
        <p:txBody>
          <a:bodyPr/>
          <a:lstStyle>
            <a:lvl1pPr>
              <a:defRPr smtClean="0">
                <a:solidFill>
                  <a:schemeClr val="bg1"/>
                </a:solidFill>
              </a:defRPr>
            </a:lvl1pPr>
          </a:lstStyle>
          <a:p>
            <a:endParaRPr lang="en-US"/>
          </a:p>
        </p:txBody>
      </p:sp>
      <p:sp>
        <p:nvSpPr>
          <p:cNvPr id="6" name="Rectangle 6"/>
          <p:cNvSpPr>
            <a:spLocks noGrp="1" noChangeArrowheads="1"/>
          </p:cNvSpPr>
          <p:nvPr>
            <p:ph type="sldNum" sz="quarter" idx="12"/>
          </p:nvPr>
        </p:nvSpPr>
        <p:spPr/>
        <p:txBody>
          <a:bodyPr/>
          <a:lstStyle>
            <a:lvl1pPr algn="l">
              <a:defRPr>
                <a:solidFill>
                  <a:schemeClr val="bg1"/>
                </a:solidFill>
              </a:defRPr>
            </a:lvl1pPr>
          </a:lstStyle>
          <a:p>
            <a:fld id="{C227C310-425F-4404-A240-35723C3F9C2F}" type="slidenum">
              <a:rPr lang="en-US" smtClean="0"/>
              <a:pPr/>
              <a:t>‹#›</a:t>
            </a:fld>
            <a:endParaRPr lang="en-US"/>
          </a:p>
        </p:txBody>
      </p:sp>
    </p:spTree>
    <p:extLst>
      <p:ext uri="{BB962C8B-B14F-4D97-AF65-F5344CB8AC3E}">
        <p14:creationId xmlns:p14="http://schemas.microsoft.com/office/powerpoint/2010/main" xmlns="" val="14131350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B54A249-3263-4890-A6D9-4EC57B1F5EB5}" type="datetime1">
              <a:rPr lang="en-US" smtClean="0"/>
              <a:pPr/>
              <a:t>4/14/2015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227C310-425F-4404-A240-35723C3F9C2F}" type="slidenum">
              <a:rPr lang="en-US" smtClean="0"/>
              <a:pPr/>
              <a:t>‹#›</a:t>
            </a:fld>
            <a:endParaRPr lang="en-US"/>
          </a:p>
        </p:txBody>
      </p:sp>
    </p:spTree>
    <p:extLst>
      <p:ext uri="{BB962C8B-B14F-4D97-AF65-F5344CB8AC3E}">
        <p14:creationId xmlns:p14="http://schemas.microsoft.com/office/powerpoint/2010/main" xmlns="" val="15982648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19063"/>
            <a:ext cx="2133600" cy="6053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19063"/>
            <a:ext cx="6248400" cy="6053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E596D24-8094-48D5-945B-0079892B06DE}" type="datetime1">
              <a:rPr lang="en-US" smtClean="0"/>
              <a:pPr/>
              <a:t>4/14/2015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227C310-425F-4404-A240-35723C3F9C2F}" type="slidenum">
              <a:rPr lang="en-US" smtClean="0"/>
              <a:pPr/>
              <a:t>‹#›</a:t>
            </a:fld>
            <a:endParaRPr lang="en-US"/>
          </a:p>
        </p:txBody>
      </p:sp>
    </p:spTree>
    <p:extLst>
      <p:ext uri="{BB962C8B-B14F-4D97-AF65-F5344CB8AC3E}">
        <p14:creationId xmlns:p14="http://schemas.microsoft.com/office/powerpoint/2010/main" xmlns="" val="15080636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28650" y="866381"/>
            <a:ext cx="7891272" cy="258532"/>
          </a:xfrm>
          <a:prstGeom prst="rect">
            <a:avLst/>
          </a:prstGeom>
        </p:spPr>
        <p:txBody>
          <a:bodyPr>
            <a:spAutoFit/>
          </a:bodyPr>
          <a:lstStyle>
            <a:lvl1pPr marL="0" indent="0" algn="ctr">
              <a:buNone/>
              <a:defRPr sz="1200">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PRESENTER NAME</a:t>
            </a:r>
            <a:endParaRPr lang="en-US"/>
          </a:p>
        </p:txBody>
      </p:sp>
      <p:sp>
        <p:nvSpPr>
          <p:cNvPr id="5" name="Footer Placeholder 4"/>
          <p:cNvSpPr>
            <a:spLocks noGrp="1"/>
          </p:cNvSpPr>
          <p:nvPr>
            <p:ph type="ftr" sz="quarter" idx="11"/>
          </p:nvPr>
        </p:nvSpPr>
        <p:spPr/>
        <p:txBody>
          <a:bodyPr/>
          <a:lstStyle/>
          <a:p>
            <a:r>
              <a:rPr lang="en-US" smtClean="0"/>
              <a:t>COMPANY NAME</a:t>
            </a:r>
            <a:endParaRPr lang="en-US"/>
          </a:p>
        </p:txBody>
      </p:sp>
      <p:sp>
        <p:nvSpPr>
          <p:cNvPr id="6" name="Slide Number Placeholder 5"/>
          <p:cNvSpPr>
            <a:spLocks noGrp="1"/>
          </p:cNvSpPr>
          <p:nvPr>
            <p:ph type="sldNum" sz="quarter" idx="12"/>
          </p:nvPr>
        </p:nvSpPr>
        <p:spPr/>
        <p:txBody>
          <a:bodyPr/>
          <a:lstStyle/>
          <a:p>
            <a:fld id="{AACE8A1A-EF06-42BD-8183-7D22FECA910D}" type="slidenum">
              <a:rPr lang="en-US" smtClean="0"/>
              <a:pPr/>
              <a:t>‹#›</a:t>
            </a:fld>
            <a:r>
              <a:rPr lang="en-US" dirty="0" smtClean="0"/>
              <a:t>|</a:t>
            </a:r>
            <a:endParaRPr lang="en-US" dirty="0"/>
          </a:p>
        </p:txBody>
      </p:sp>
      <p:cxnSp>
        <p:nvCxnSpPr>
          <p:cNvPr id="10" name="Straight Connector 9"/>
          <p:cNvCxnSpPr/>
          <p:nvPr userDrawn="1">
            <p:custDataLst>
              <p:tags r:id="rId1"/>
            </p:custDataLst>
          </p:nvPr>
        </p:nvCxnSpPr>
        <p:spPr>
          <a:xfrm>
            <a:off x="3348567" y="1136829"/>
            <a:ext cx="232833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hasCustomPrompt="1"/>
          </p:nvPr>
        </p:nvSpPr>
        <p:spPr>
          <a:xfrm>
            <a:off x="628650" y="404716"/>
            <a:ext cx="7886700" cy="461665"/>
          </a:xfrm>
          <a:prstGeom prst="rect">
            <a:avLst/>
          </a:prstGeom>
        </p:spPr>
        <p:txBody>
          <a:bodyPr anchor="ctr">
            <a:spAutoFit/>
          </a:bodyPr>
          <a:lstStyle>
            <a:lvl1pPr algn="ctr">
              <a:lnSpc>
                <a:spcPct val="100000"/>
              </a:lnSpc>
              <a:defRPr sz="2400">
                <a:solidFill>
                  <a:schemeClr val="bg1"/>
                </a:solidFill>
                <a:latin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611031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63A450-1E7D-437F-95A3-C03F79BDDCDC}" type="datetime1">
              <a:rPr lang="en-US" smtClean="0"/>
              <a:pPr/>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FE823-4E8E-4B50-B5B2-CEA9163B9493}" type="slidenum">
              <a:rPr lang="en-US" smtClean="0"/>
              <a:pPr/>
              <a:t>‹#›</a:t>
            </a:fld>
            <a:endParaRPr lang="en-US"/>
          </a:p>
        </p:txBody>
      </p:sp>
    </p:spTree>
    <p:extLst>
      <p:ext uri="{BB962C8B-B14F-4D97-AF65-F5344CB8AC3E}">
        <p14:creationId xmlns:p14="http://schemas.microsoft.com/office/powerpoint/2010/main" xmlns="" val="36926213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402" y="1533781"/>
            <a:ext cx="8091459" cy="4921954"/>
          </a:xfrm>
        </p:spPr>
        <p:txBody>
          <a:bodyPr/>
          <a:lstStyle>
            <a:lvl1pPr marL="338138" indent="-338138">
              <a:lnSpc>
                <a:spcPct val="114000"/>
              </a:lnSpc>
              <a:buClr>
                <a:srgbClr val="C00000"/>
              </a:buClr>
              <a:defRPr sz="2800"/>
            </a:lvl1pPr>
            <a:lvl2pPr marL="688975" indent="-350838">
              <a:lnSpc>
                <a:spcPct val="114000"/>
              </a:lnSpc>
              <a:buClr>
                <a:schemeClr val="accent1">
                  <a:lumMod val="50000"/>
                </a:schemeClr>
              </a:buClr>
              <a:buFont typeface="Wingdings" panose="05000000000000000000" pitchFamily="2" charset="2"/>
              <a:buChar char="§"/>
              <a:defRPr sz="2400"/>
            </a:lvl2pPr>
            <a:lvl3pPr marL="1027113" indent="-338138">
              <a:lnSpc>
                <a:spcPct val="114000"/>
              </a:lnSpc>
              <a:buClr>
                <a:schemeClr val="accent2">
                  <a:lumMod val="60000"/>
                  <a:lumOff val="40000"/>
                </a:schemeClr>
              </a:buClr>
              <a:buFont typeface="Courier New" panose="02070309020205020404" pitchFamily="49" charset="0"/>
              <a:buChar char="o"/>
              <a:defRPr sz="20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6"/>
          <p:cNvSpPr>
            <a:spLocks noGrp="1" noChangeArrowheads="1"/>
          </p:cNvSpPr>
          <p:nvPr>
            <p:ph type="sldNum" sz="quarter" idx="12"/>
          </p:nvPr>
        </p:nvSpPr>
        <p:spPr>
          <a:xfrm>
            <a:off x="119421" y="449373"/>
            <a:ext cx="486203" cy="298097"/>
          </a:xfrm>
          <a:ln/>
        </p:spPr>
        <p:txBody>
          <a:bodyPr/>
          <a:lstStyle>
            <a:lvl1pPr algn="ctr">
              <a:defRPr sz="1200" b="0">
                <a:solidFill>
                  <a:schemeClr val="bg1"/>
                </a:solidFill>
              </a:defRPr>
            </a:lvl1pPr>
          </a:lstStyle>
          <a:p>
            <a:fld id="{EFF84DA3-1729-41E0-8464-1C99D16700BC}" type="slidenum">
              <a:rPr lang="en-US" smtClean="0"/>
              <a:pPr/>
              <a:t>‹#›</a:t>
            </a:fld>
            <a:endParaRPr lang="en-US" dirty="0"/>
          </a:p>
        </p:txBody>
      </p:sp>
      <p:sp>
        <p:nvSpPr>
          <p:cNvPr id="4" name="Rectangle 3"/>
          <p:cNvSpPr/>
          <p:nvPr/>
        </p:nvSpPr>
        <p:spPr>
          <a:xfrm>
            <a:off x="846711" y="305183"/>
            <a:ext cx="8297289" cy="1210887"/>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3600" b="1" i="0" dirty="0">
              <a:solidFill>
                <a:schemeClr val="bg1"/>
              </a:solidFill>
            </a:endParaRPr>
          </a:p>
        </p:txBody>
      </p:sp>
      <p:sp>
        <p:nvSpPr>
          <p:cNvPr id="7" name="Title 6"/>
          <p:cNvSpPr>
            <a:spLocks noGrp="1"/>
          </p:cNvSpPr>
          <p:nvPr>
            <p:ph type="title"/>
          </p:nvPr>
        </p:nvSpPr>
        <p:spPr>
          <a:xfrm>
            <a:off x="885683" y="375023"/>
            <a:ext cx="8182013" cy="1100137"/>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1909408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557" y="3894961"/>
            <a:ext cx="8287443" cy="810762"/>
          </a:xfrm>
        </p:spPr>
        <p:txBody>
          <a:bodyPr anchor="ctr"/>
          <a:lstStyle>
            <a:lvl1pPr algn="l">
              <a:defRPr sz="4000" b="1" cap="all">
                <a:solidFill>
                  <a:schemeClr val="tx1"/>
                </a:solidFill>
                <a:latin typeface="Calibri"/>
                <a:cs typeface="Calibri"/>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50304" y="4705723"/>
            <a:ext cx="8293695" cy="669433"/>
          </a:xfrm>
        </p:spPr>
        <p:txBody>
          <a:bodyPr anchor="t"/>
          <a:lstStyle>
            <a:lvl1pPr marL="0" indent="0">
              <a:buNone/>
              <a:defRPr sz="1800" b="1" i="0" u="none" cap="small" normalizeH="0">
                <a:solidFill>
                  <a:schemeClr val="accent6">
                    <a:lumMod val="60000"/>
                    <a:lumOff val="4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endParaRPr lang="en-US" dirty="0" smtClean="0"/>
          </a:p>
        </p:txBody>
      </p:sp>
    </p:spTree>
    <p:extLst>
      <p:ext uri="{BB962C8B-B14F-4D97-AF65-F5344CB8AC3E}">
        <p14:creationId xmlns:p14="http://schemas.microsoft.com/office/powerpoint/2010/main" xmlns="" val="41007838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456" y="148597"/>
            <a:ext cx="8307543" cy="1100137"/>
          </a:xfrm>
          <a:solidFill>
            <a:schemeClr val="accent1">
              <a:lumMod val="50000"/>
            </a:schemeClr>
          </a:solidFill>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56557" y="1524000"/>
            <a:ext cx="4016961" cy="4993130"/>
          </a:xfrm>
        </p:spPr>
        <p:txBody>
          <a:bodyPr/>
          <a:lstStyle>
            <a:lvl1pPr>
              <a:buClr>
                <a:srgbClr val="8A0000"/>
              </a:buClr>
              <a:defRPr sz="2800"/>
            </a:lvl1pPr>
            <a:lvl2pPr marL="742950" indent="-285750">
              <a:buClr>
                <a:schemeClr val="accent1">
                  <a:lumMod val="50000"/>
                </a:schemeClr>
              </a:buClr>
              <a:buFont typeface="Wingdings" charset="2"/>
              <a:buChar char="§"/>
              <a:defRPr sz="2400"/>
            </a:lvl2pPr>
            <a:lvl3pPr marL="1143000" indent="-228600">
              <a:buClr>
                <a:schemeClr val="accent6">
                  <a:lumMod val="60000"/>
                  <a:lumOff val="40000"/>
                </a:schemeClr>
              </a:buClr>
              <a:buFont typeface="Courier New"/>
              <a:buChar char="o"/>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0"/>
          </p:nvPr>
        </p:nvSpPr>
        <p:spPr>
          <a:xfrm>
            <a:off x="4976691" y="1524000"/>
            <a:ext cx="3844869" cy="4993130"/>
          </a:xfrm>
        </p:spPr>
        <p:txBody>
          <a:bodyPr/>
          <a:lstStyle>
            <a:lvl1pPr>
              <a:buClr>
                <a:srgbClr val="8A0000"/>
              </a:buClr>
              <a:defRPr sz="2800"/>
            </a:lvl1pPr>
            <a:lvl2pPr marL="742950" indent="-285750">
              <a:buClr>
                <a:schemeClr val="accent1">
                  <a:lumMod val="50000"/>
                </a:schemeClr>
              </a:buClr>
              <a:buFont typeface="Wingdings" charset="2"/>
              <a:buChar char="§"/>
              <a:defRPr sz="2400"/>
            </a:lvl2pPr>
            <a:lvl3pPr marL="1143000" indent="-228600">
              <a:buClr>
                <a:schemeClr val="accent6">
                  <a:lumMod val="60000"/>
                  <a:lumOff val="40000"/>
                </a:schemeClr>
              </a:buClr>
              <a:buFont typeface="Courier New"/>
              <a:buChar char="o"/>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8661769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890C9922-E800-43B3-A3CC-5443D1E0647B}" type="datetime1">
              <a:rPr lang="en-US" smtClean="0"/>
              <a:pPr/>
              <a:t>4/14/2015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C227C310-425F-4404-A240-35723C3F9C2F}" type="slidenum">
              <a:rPr lang="en-US" smtClean="0"/>
              <a:pPr/>
              <a:t>‹#›</a:t>
            </a:fld>
            <a:endParaRPr lang="en-US"/>
          </a:p>
        </p:txBody>
      </p:sp>
    </p:spTree>
    <p:extLst>
      <p:ext uri="{BB962C8B-B14F-4D97-AF65-F5344CB8AC3E}">
        <p14:creationId xmlns:p14="http://schemas.microsoft.com/office/powerpoint/2010/main" xmlns="" val="35875425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16372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846711" y="197820"/>
            <a:ext cx="8316978" cy="1100137"/>
          </a:xfrm>
          <a:solidFill>
            <a:srgbClr val="3C8C93"/>
          </a:solidFill>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39514670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6712" y="273050"/>
            <a:ext cx="2618801" cy="1162050"/>
          </a:xfrm>
          <a:solidFill>
            <a:schemeClr val="accent6">
              <a:lumMod val="60000"/>
              <a:lumOff val="40000"/>
            </a:schemeClr>
          </a:solidFill>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6322837"/>
          </a:xfrm>
        </p:spPr>
        <p:txBody>
          <a:bodyPr/>
          <a:lstStyle>
            <a:lvl1pPr>
              <a:buClr>
                <a:srgbClr val="8A0000"/>
              </a:buClr>
              <a:defRPr sz="3200"/>
            </a:lvl1pPr>
            <a:lvl2pPr marL="742950" indent="-285750">
              <a:buClr>
                <a:schemeClr val="accent1">
                  <a:lumMod val="50000"/>
                </a:schemeClr>
              </a:buClr>
              <a:buFont typeface="Wingdings" charset="2"/>
              <a:buChar char="§"/>
              <a:defRPr sz="2800"/>
            </a:lvl2pPr>
            <a:lvl3pPr marL="1143000" indent="-228600">
              <a:buClr>
                <a:schemeClr val="accent2">
                  <a:lumMod val="60000"/>
                  <a:lumOff val="40000"/>
                </a:schemeClr>
              </a:buClr>
              <a:buFont typeface="Courier New"/>
              <a:buChar char="o"/>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46712" y="1435100"/>
            <a:ext cx="2618801" cy="5150943"/>
          </a:xfrm>
        </p:spPr>
        <p:txBody>
          <a:bodyPr/>
          <a:lstStyle>
            <a:lvl1pPr marL="0" indent="0">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35405117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212096" cy="566738"/>
          </a:xfrm>
          <a:solidFill>
            <a:srgbClr val="8A0000"/>
          </a:solidFill>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6212096"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6221942" cy="804862"/>
          </a:xfrm>
          <a:solidFill>
            <a:schemeClr val="accent1">
              <a:lumMod val="50000"/>
            </a:schemeClr>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2611953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19063"/>
            <a:ext cx="6324600"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04800" y="1524000"/>
            <a:ext cx="85344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Arial" charset="0"/>
              </a:defRPr>
            </a:lvl1pPr>
          </a:lstStyle>
          <a:p>
            <a:fld id="{106BB725-5CEF-4515-8D3B-9793F52FF7B6}" type="datetime1">
              <a:rPr lang="en-US" smtClean="0"/>
              <a:pPr/>
              <a:t>4/14/2015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cs typeface="Arial" charset="0"/>
              </a:defRPr>
            </a:lvl1pPr>
          </a:lstStyle>
          <a:p>
            <a:endParaRPr lang="en-US" dirty="0"/>
          </a:p>
        </p:txBody>
      </p:sp>
      <p:sp>
        <p:nvSpPr>
          <p:cNvPr id="1030" name="Rectangle 6"/>
          <p:cNvSpPr>
            <a:spLocks noGrp="1" noChangeArrowheads="1"/>
          </p:cNvSpPr>
          <p:nvPr>
            <p:ph type="sldNum" sz="quarter" idx="4"/>
          </p:nvPr>
        </p:nvSpPr>
        <p:spPr bwMode="auto">
          <a:xfrm>
            <a:off x="6705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227C310-425F-4404-A240-35723C3F9C2F}" type="slidenum">
              <a:rPr lang="en-US" smtClean="0"/>
              <a:pPr/>
              <a:t>‹#›</a:t>
            </a:fld>
            <a:endParaRPr lang="en-US"/>
          </a:p>
        </p:txBody>
      </p:sp>
      <p:pic>
        <p:nvPicPr>
          <p:cNvPr id="7" name="Picture 6"/>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628650" y="-594"/>
            <a:ext cx="8515350" cy="6858594"/>
          </a:xfrm>
          <a:prstGeom prst="rect">
            <a:avLst/>
          </a:prstGeom>
        </p:spPr>
      </p:pic>
      <p:pic>
        <p:nvPicPr>
          <p:cNvPr id="8" name="Picture 7"/>
          <p:cNvPicPr>
            <a:picLocks noChangeAspect="1"/>
          </p:cNvPicPr>
          <p:nvPr/>
        </p:nvPicPr>
        <p:blipFill rotWithShape="1">
          <a:blip r:embed="rId16" cstate="print"/>
          <a:stretch/>
        </p:blipFill>
        <p:spPr>
          <a:xfrm>
            <a:off x="-292950" y="-594"/>
            <a:ext cx="1133954" cy="6858594"/>
          </a:xfrm>
          <a:prstGeom prst="rect">
            <a:avLst/>
          </a:prstGeom>
          <a:noFill/>
          <a:ln>
            <a:noFill/>
          </a:ln>
        </p:spPr>
      </p:pic>
      <p:sp>
        <p:nvSpPr>
          <p:cNvPr id="11" name="Content Placeholder 2"/>
          <p:cNvSpPr txBox="1">
            <a:spLocks/>
          </p:cNvSpPr>
          <p:nvPr/>
        </p:nvSpPr>
        <p:spPr>
          <a:xfrm>
            <a:off x="842690" y="1661760"/>
            <a:ext cx="8154554" cy="4921954"/>
          </a:xfrm>
          <a:prstGeom prst="rect">
            <a:avLst/>
          </a:prstGeom>
        </p:spPr>
        <p:txBody>
          <a:bodyPr/>
          <a:lstStyle>
            <a:lvl1pPr marL="338138" indent="-338138" algn="l" rtl="0" eaLnBrk="1" fontAlgn="base" hangingPunct="1">
              <a:lnSpc>
                <a:spcPct val="114000"/>
              </a:lnSpc>
              <a:spcBef>
                <a:spcPct val="20000"/>
              </a:spcBef>
              <a:spcAft>
                <a:spcPct val="0"/>
              </a:spcAft>
              <a:buClr>
                <a:srgbClr val="C00000"/>
              </a:buClr>
              <a:buChar char="•"/>
              <a:defRPr sz="2800">
                <a:solidFill>
                  <a:schemeClr val="tx1"/>
                </a:solidFill>
                <a:latin typeface="+mn-lt"/>
                <a:ea typeface="+mn-ea"/>
                <a:cs typeface="+mn-cs"/>
              </a:defRPr>
            </a:lvl1pPr>
            <a:lvl2pPr marL="688975" indent="-350838" algn="l" rtl="0" eaLnBrk="1" fontAlgn="base" hangingPunct="1">
              <a:lnSpc>
                <a:spcPct val="114000"/>
              </a:lnSpc>
              <a:spcBef>
                <a:spcPct val="20000"/>
              </a:spcBef>
              <a:spcAft>
                <a:spcPct val="0"/>
              </a:spcAft>
              <a:buClr>
                <a:schemeClr val="accent1">
                  <a:lumMod val="50000"/>
                </a:schemeClr>
              </a:buClr>
              <a:buFont typeface="Wingdings" panose="05000000000000000000" pitchFamily="2" charset="2"/>
              <a:buChar char="§"/>
              <a:defRPr sz="2400">
                <a:solidFill>
                  <a:schemeClr val="tx1"/>
                </a:solidFill>
                <a:latin typeface="+mn-lt"/>
                <a:cs typeface="+mn-cs"/>
              </a:defRPr>
            </a:lvl2pPr>
            <a:lvl3pPr marL="1027113" indent="-338138" algn="l" rtl="0" eaLnBrk="1" fontAlgn="base" hangingPunct="1">
              <a:lnSpc>
                <a:spcPct val="114000"/>
              </a:lnSpc>
              <a:spcBef>
                <a:spcPct val="20000"/>
              </a:spcBef>
              <a:spcAft>
                <a:spcPct val="0"/>
              </a:spcAft>
              <a:buClr>
                <a:schemeClr val="accent2">
                  <a:lumMod val="60000"/>
                  <a:lumOff val="40000"/>
                </a:schemeClr>
              </a:buClr>
              <a:buFont typeface="Courier New" panose="02070309020205020404" pitchFamily="49" charset="0"/>
              <a:buChar char="o"/>
              <a:defRPr sz="2000">
                <a:solidFill>
                  <a:schemeClr val="accent2">
                    <a:lumMod val="60000"/>
                    <a:lumOff val="40000"/>
                  </a:schemeClr>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endParaRPr lang="en-US" dirty="0" smtClean="0"/>
          </a:p>
        </p:txBody>
      </p:sp>
      <p:sp>
        <p:nvSpPr>
          <p:cNvPr id="13" name="Rectangle 6"/>
          <p:cNvSpPr txBox="1">
            <a:spLocks noChangeArrowheads="1"/>
          </p:cNvSpPr>
          <p:nvPr/>
        </p:nvSpPr>
        <p:spPr>
          <a:xfrm>
            <a:off x="119421" y="449373"/>
            <a:ext cx="486203" cy="298097"/>
          </a:xfrm>
          <a:prstGeom prst="rect">
            <a:avLst/>
          </a:prstGeom>
          <a:ln/>
        </p:spPr>
        <p:txBody>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F84DA3-1729-41E0-8464-1C99D16700BC}" type="slidenum">
              <a:rPr lang="en-US" b="0" smtClean="0"/>
              <a:pPr/>
              <a:t>‹#›</a:t>
            </a:fld>
            <a:endParaRPr lang="en-US" b="0" dirty="0"/>
          </a:p>
        </p:txBody>
      </p:sp>
    </p:spTree>
    <p:extLst>
      <p:ext uri="{BB962C8B-B14F-4D97-AF65-F5344CB8AC3E}">
        <p14:creationId xmlns:p14="http://schemas.microsoft.com/office/powerpoint/2010/main" xmlns="" val="2114614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9" r:id="rId6"/>
    <p:sldLayoutId id="2147483684" r:id="rId7"/>
    <p:sldLayoutId id="2147483680" r:id="rId8"/>
    <p:sldLayoutId id="2147483681" r:id="rId9"/>
    <p:sldLayoutId id="2147483682" r:id="rId10"/>
    <p:sldLayoutId id="2147483683" r:id="rId11"/>
    <p:sldLayoutId id="2147483688" r:id="rId12"/>
    <p:sldLayoutId id="2147483689"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cs typeface="Arial" charset="0"/>
        </a:defRPr>
      </a:lvl2pPr>
      <a:lvl3pPr algn="l" rtl="0" eaLnBrk="1" fontAlgn="base" hangingPunct="1">
        <a:spcBef>
          <a:spcPct val="0"/>
        </a:spcBef>
        <a:spcAft>
          <a:spcPct val="0"/>
        </a:spcAft>
        <a:defRPr sz="3600">
          <a:solidFill>
            <a:schemeClr val="bg1"/>
          </a:solidFill>
          <a:latin typeface="Arial" charset="0"/>
          <a:cs typeface="Arial" charset="0"/>
        </a:defRPr>
      </a:lvl3pPr>
      <a:lvl4pPr algn="l" rtl="0" eaLnBrk="1" fontAlgn="base" hangingPunct="1">
        <a:spcBef>
          <a:spcPct val="0"/>
        </a:spcBef>
        <a:spcAft>
          <a:spcPct val="0"/>
        </a:spcAft>
        <a:defRPr sz="3600">
          <a:solidFill>
            <a:schemeClr val="bg1"/>
          </a:solidFill>
          <a:latin typeface="Arial" charset="0"/>
          <a:cs typeface="Arial" charset="0"/>
        </a:defRPr>
      </a:lvl4pPr>
      <a:lvl5pPr algn="l" rtl="0" eaLnBrk="1" fontAlgn="base" hangingPunct="1">
        <a:spcBef>
          <a:spcPct val="0"/>
        </a:spcBef>
        <a:spcAft>
          <a:spcPct val="0"/>
        </a:spcAft>
        <a:defRPr sz="3600">
          <a:solidFill>
            <a:schemeClr val="bg1"/>
          </a:solidFill>
          <a:latin typeface="Arial" charset="0"/>
          <a:cs typeface="Arial" charset="0"/>
        </a:defRPr>
      </a:lvl5pPr>
      <a:lvl6pPr marL="457200" algn="l" rtl="0" eaLnBrk="1" fontAlgn="base" hangingPunct="1">
        <a:spcBef>
          <a:spcPct val="0"/>
        </a:spcBef>
        <a:spcAft>
          <a:spcPct val="0"/>
        </a:spcAft>
        <a:defRPr sz="3600">
          <a:solidFill>
            <a:schemeClr val="bg1"/>
          </a:solidFill>
          <a:latin typeface="Arial" charset="0"/>
          <a:cs typeface="Arial" charset="0"/>
        </a:defRPr>
      </a:lvl6pPr>
      <a:lvl7pPr marL="914400" algn="l" rtl="0" eaLnBrk="1" fontAlgn="base" hangingPunct="1">
        <a:spcBef>
          <a:spcPct val="0"/>
        </a:spcBef>
        <a:spcAft>
          <a:spcPct val="0"/>
        </a:spcAft>
        <a:defRPr sz="3600">
          <a:solidFill>
            <a:schemeClr val="bg1"/>
          </a:solidFill>
          <a:latin typeface="Arial" charset="0"/>
          <a:cs typeface="Arial" charset="0"/>
        </a:defRPr>
      </a:lvl7pPr>
      <a:lvl8pPr marL="1371600" algn="l" rtl="0" eaLnBrk="1" fontAlgn="base" hangingPunct="1">
        <a:spcBef>
          <a:spcPct val="0"/>
        </a:spcBef>
        <a:spcAft>
          <a:spcPct val="0"/>
        </a:spcAft>
        <a:defRPr sz="3600">
          <a:solidFill>
            <a:schemeClr val="bg1"/>
          </a:solidFill>
          <a:latin typeface="Arial" charset="0"/>
          <a:cs typeface="Arial" charset="0"/>
        </a:defRPr>
      </a:lvl8pPr>
      <a:lvl9pPr marL="1828800" algn="l" rtl="0" eaLnBrk="1" fontAlgn="base" hangingPunct="1">
        <a:spcBef>
          <a:spcPct val="0"/>
        </a:spcBef>
        <a:spcAft>
          <a:spcPct val="0"/>
        </a:spcAft>
        <a:defRPr sz="36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dc.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abledata.com/product/medose-pediatric-vibrating-six-alarm-watch"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mailto:helena.mackenzie530@gmail.com" TargetMode="External"/><Relationship Id="rId3" Type="http://schemas.openxmlformats.org/officeDocument/2006/relationships/hyperlink" Target="mailto:dkraft@external.umass.edu" TargetMode="External"/><Relationship Id="rId7" Type="http://schemas.openxmlformats.org/officeDocument/2006/relationships/hyperlink" Target="mailto:lydia.v.santiago@att.net"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mailto:suzannempsyd@gmail.com" TargetMode="External"/><Relationship Id="rId5" Type="http://schemas.openxmlformats.org/officeDocument/2006/relationships/hyperlink" Target="mailto:vcherryphd@gmail.com" TargetMode="External"/><Relationship Id="rId4" Type="http://schemas.openxmlformats.org/officeDocument/2006/relationships/hyperlink" Target="mailto:mmacevedo@onelinkpr.net" TargetMode="External"/><Relationship Id="rId9" Type="http://schemas.openxmlformats.org/officeDocument/2006/relationships/hyperlink" Target="mailto:vdelboyd@aol.co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tlowerymd@aol.com"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hyperlink" Target="mailto:saramack17@msn.com" TargetMode="External"/><Relationship Id="rId5" Type="http://schemas.openxmlformats.org/officeDocument/2006/relationships/hyperlink" Target="mailto:gstrokosch@aol.com" TargetMode="External"/><Relationship Id="rId4" Type="http://schemas.openxmlformats.org/officeDocument/2006/relationships/hyperlink" Target="mailto:cyvoc@yahoo.co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kristen.philbrook@humanitas.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kimberly.knodel@humanitas.com" TargetMode="External"/><Relationship Id="rId5" Type="http://schemas.openxmlformats.org/officeDocument/2006/relationships/hyperlink" Target="mailto:laura.kuhn@humanitas.com" TargetMode="External"/><Relationship Id="rId4" Type="http://schemas.openxmlformats.org/officeDocument/2006/relationships/hyperlink" Target="mailto:jasmin.merritt@humanitas.co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3211286"/>
            <a:ext cx="9144000" cy="3646714"/>
          </a:xfrm>
          <a:prstGeom prst="rect">
            <a:avLst/>
          </a:prstGeom>
          <a:solidFill>
            <a:srgbClr val="8A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304800" y="3883250"/>
            <a:ext cx="8534400" cy="1046163"/>
          </a:xfrm>
        </p:spPr>
        <p:txBody>
          <a:bodyPr/>
          <a:lstStyle/>
          <a:p>
            <a:r>
              <a:rPr lang="en-US" dirty="0">
                <a:solidFill>
                  <a:schemeClr val="accent1">
                    <a:lumMod val="90000"/>
                  </a:schemeClr>
                </a:solidFill>
              </a:rPr>
              <a:t>Deconstructing the Mysteries and Fallacies of ADHD</a:t>
            </a:r>
            <a:r>
              <a:rPr lang="en-US" dirty="0" smtClean="0">
                <a:solidFill>
                  <a:schemeClr val="accent1">
                    <a:lumMod val="90000"/>
                  </a:schemeClr>
                </a:solidFill>
              </a:rPr>
              <a:t>:</a:t>
            </a:r>
            <a:endParaRPr lang="en-US" dirty="0">
              <a:solidFill>
                <a:schemeClr val="accent1">
                  <a:lumMod val="90000"/>
                </a:schemeClr>
              </a:solidFill>
            </a:endParaRPr>
          </a:p>
        </p:txBody>
      </p:sp>
      <p:sp>
        <p:nvSpPr>
          <p:cNvPr id="6" name="Subtitle 5"/>
          <p:cNvSpPr>
            <a:spLocks noGrp="1"/>
          </p:cNvSpPr>
          <p:nvPr>
            <p:ph type="subTitle" idx="1"/>
          </p:nvPr>
        </p:nvSpPr>
        <p:spPr>
          <a:xfrm>
            <a:off x="304800" y="5034643"/>
            <a:ext cx="8534400" cy="709612"/>
          </a:xfrm>
        </p:spPr>
        <p:txBody>
          <a:bodyPr/>
          <a:lstStyle/>
          <a:p>
            <a:r>
              <a:rPr lang="en-US" i="1" dirty="0"/>
              <a:t>Promoting independence and employability through </a:t>
            </a:r>
            <a:r>
              <a:rPr lang="en-US" i="1" dirty="0" smtClean="0"/>
              <a:t>the use </a:t>
            </a:r>
            <a:r>
              <a:rPr lang="en-US" i="1" dirty="0"/>
              <a:t>of accommodation and positive behavior </a:t>
            </a:r>
            <a:r>
              <a:rPr lang="en-US" i="1" dirty="0" smtClean="0"/>
              <a:t>supports</a:t>
            </a:r>
            <a:endParaRPr lang="en-US" i="1" dirty="0"/>
          </a:p>
        </p:txBody>
      </p:sp>
      <p:grpSp>
        <p:nvGrpSpPr>
          <p:cNvPr id="11" name="Group 10"/>
          <p:cNvGrpSpPr/>
          <p:nvPr/>
        </p:nvGrpSpPr>
        <p:grpSpPr>
          <a:xfrm>
            <a:off x="-7811" y="0"/>
            <a:ext cx="9144000" cy="3224667"/>
            <a:chOff x="-7811" y="0"/>
            <a:chExt cx="9144000" cy="3224667"/>
          </a:xfrm>
        </p:grpSpPr>
        <p:pic>
          <p:nvPicPr>
            <p:cNvPr id="7" name="Picture 6"/>
            <p:cNvPicPr>
              <a:picLocks noChangeAspect="1"/>
            </p:cNvPicPr>
            <p:nvPr/>
          </p:nvPicPr>
          <p:blipFill>
            <a:blip r:embed="rId3" cstate="print"/>
            <a:stretch>
              <a:fillRect/>
            </a:stretch>
          </p:blipFill>
          <p:spPr>
            <a:xfrm>
              <a:off x="0" y="0"/>
              <a:ext cx="9128378" cy="3211286"/>
            </a:xfrm>
            <a:prstGeom prst="rect">
              <a:avLst/>
            </a:prstGeom>
          </p:spPr>
        </p:pic>
        <p:cxnSp>
          <p:nvCxnSpPr>
            <p:cNvPr id="10" name="Straight Connector 9"/>
            <p:cNvCxnSpPr/>
            <p:nvPr/>
          </p:nvCxnSpPr>
          <p:spPr>
            <a:xfrm flipV="1">
              <a:off x="-7811" y="3192010"/>
              <a:ext cx="9144000" cy="32657"/>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62292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GENETICS/DEMOGRAPHICS</a:t>
            </a:r>
            <a:endParaRPr lang="en-US" dirty="0"/>
          </a:p>
        </p:txBody>
      </p:sp>
      <p:sp>
        <p:nvSpPr>
          <p:cNvPr id="7" name="Rectangle 6"/>
          <p:cNvSpPr/>
          <p:nvPr/>
        </p:nvSpPr>
        <p:spPr>
          <a:xfrm>
            <a:off x="4904505" y="2396836"/>
            <a:ext cx="4239493" cy="1498125"/>
          </a:xfrm>
          <a:prstGeom prst="rect">
            <a:avLst/>
          </a:prstGeom>
          <a:solidFill>
            <a:schemeClr val="accent1">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srcRect l="1118" t="2675" r="709" b="5120"/>
          <a:stretch/>
        </p:blipFill>
        <p:spPr>
          <a:xfrm>
            <a:off x="919580" y="2446651"/>
            <a:ext cx="3894269" cy="1398494"/>
          </a:xfrm>
          <a:prstGeom prst="rect">
            <a:avLst/>
          </a:prstGeom>
          <a:solidFill>
            <a:schemeClr val="accent1">
              <a:lumMod val="50000"/>
            </a:schemeClr>
          </a:solidFill>
          <a:ln w="57150">
            <a:solidFill>
              <a:schemeClr val="accent1">
                <a:lumMod val="50000"/>
              </a:schemeClr>
            </a:solidFill>
          </a:ln>
        </p:spPr>
      </p:pic>
    </p:spTree>
    <p:extLst>
      <p:ext uri="{BB962C8B-B14F-4D97-AF65-F5344CB8AC3E}">
        <p14:creationId xmlns:p14="http://schemas.microsoft.com/office/powerpoint/2010/main" xmlns="" val="81298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What are the odds?</a:t>
            </a:r>
          </a:p>
          <a:p>
            <a:r>
              <a:rPr lang="en-US" dirty="0"/>
              <a:t>25-35% if sibling has </a:t>
            </a:r>
            <a:r>
              <a:rPr lang="en-US" dirty="0" smtClean="0"/>
              <a:t>ADHD</a:t>
            </a:r>
            <a:endParaRPr lang="en-US" dirty="0"/>
          </a:p>
          <a:p>
            <a:r>
              <a:rPr lang="en-US" dirty="0"/>
              <a:t>20-54% if parent has </a:t>
            </a:r>
            <a:r>
              <a:rPr lang="en-US" dirty="0" smtClean="0"/>
              <a:t>ADHD</a:t>
            </a:r>
            <a:endParaRPr lang="en-US" dirty="0"/>
          </a:p>
          <a:p>
            <a:r>
              <a:rPr lang="en-US" dirty="0"/>
              <a:t>78-82% if identical twin has </a:t>
            </a:r>
            <a:r>
              <a:rPr lang="en-US" dirty="0" smtClean="0"/>
              <a:t>ADHD</a:t>
            </a:r>
            <a:endParaRPr lang="en-US" dirty="0"/>
          </a:p>
          <a:p>
            <a:pPr lvl="1"/>
            <a:r>
              <a:rPr lang="en-US" dirty="0"/>
              <a:t>Ongoing research attempts to isolate alleles</a:t>
            </a:r>
          </a:p>
          <a:p>
            <a:endParaRPr lang="en-US" dirty="0"/>
          </a:p>
        </p:txBody>
      </p:sp>
      <p:sp>
        <p:nvSpPr>
          <p:cNvPr id="3" name="Slide Number Placeholder 2"/>
          <p:cNvSpPr>
            <a:spLocks noGrp="1"/>
          </p:cNvSpPr>
          <p:nvPr>
            <p:ph type="sldNum" sz="quarter" idx="12"/>
          </p:nvPr>
        </p:nvSpPr>
        <p:spPr/>
        <p:txBody>
          <a:bodyPr/>
          <a:lstStyle/>
          <a:p>
            <a:fld id="{EFF84DA3-1729-41E0-8464-1C99D16700BC}" type="slidenum">
              <a:rPr lang="en-US" smtClean="0"/>
              <a:pPr/>
              <a:t>11</a:t>
            </a:fld>
            <a:endParaRPr lang="en-US" dirty="0"/>
          </a:p>
        </p:txBody>
      </p:sp>
      <p:sp>
        <p:nvSpPr>
          <p:cNvPr id="4" name="Title 3"/>
          <p:cNvSpPr>
            <a:spLocks noGrp="1"/>
          </p:cNvSpPr>
          <p:nvPr>
            <p:ph type="title"/>
          </p:nvPr>
        </p:nvSpPr>
        <p:spPr/>
        <p:txBody>
          <a:bodyPr/>
          <a:lstStyle/>
          <a:p>
            <a:r>
              <a:rPr lang="en-US" dirty="0" smtClean="0"/>
              <a:t>The Inheritance of ADHD</a:t>
            </a:r>
            <a:endParaRPr lang="en-US" dirty="0"/>
          </a:p>
        </p:txBody>
      </p:sp>
    </p:spTree>
    <p:extLst>
      <p:ext uri="{BB962C8B-B14F-4D97-AF65-F5344CB8AC3E}">
        <p14:creationId xmlns:p14="http://schemas.microsoft.com/office/powerpoint/2010/main" xmlns="" val="90839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Initially </a:t>
            </a:r>
            <a:r>
              <a:rPr lang="en-US" dirty="0" smtClean="0"/>
              <a:t>restricted </a:t>
            </a:r>
            <a:r>
              <a:rPr lang="en-US" dirty="0"/>
              <a:t>to </a:t>
            </a:r>
            <a:r>
              <a:rPr lang="en-US" dirty="0" smtClean="0"/>
              <a:t>males</a:t>
            </a:r>
          </a:p>
          <a:p>
            <a:pPr lvl="1"/>
            <a:r>
              <a:rPr lang="en-US" dirty="0" smtClean="0"/>
              <a:t>BOTH </a:t>
            </a:r>
            <a:r>
              <a:rPr lang="en-US" dirty="0"/>
              <a:t>GENDERS</a:t>
            </a:r>
          </a:p>
          <a:p>
            <a:r>
              <a:rPr lang="en-US" dirty="0" smtClean="0"/>
              <a:t>Initially </a:t>
            </a:r>
            <a:r>
              <a:rPr lang="en-US" dirty="0"/>
              <a:t>r</a:t>
            </a:r>
            <a:r>
              <a:rPr lang="en-US" dirty="0" smtClean="0"/>
              <a:t>estricted </a:t>
            </a:r>
            <a:r>
              <a:rPr lang="en-US" dirty="0"/>
              <a:t>to </a:t>
            </a:r>
            <a:r>
              <a:rPr lang="en-US" dirty="0" smtClean="0"/>
              <a:t>youth</a:t>
            </a:r>
          </a:p>
          <a:p>
            <a:pPr lvl="1"/>
            <a:r>
              <a:rPr lang="en-US" dirty="0" smtClean="0"/>
              <a:t>2006 </a:t>
            </a:r>
            <a:r>
              <a:rPr lang="en-US" dirty="0" err="1"/>
              <a:t>Dx</a:t>
            </a:r>
            <a:r>
              <a:rPr lang="en-US" dirty="0"/>
              <a:t> ADULTS</a:t>
            </a:r>
          </a:p>
          <a:p>
            <a:r>
              <a:rPr lang="en-US" dirty="0" smtClean="0"/>
              <a:t>Initially </a:t>
            </a:r>
            <a:r>
              <a:rPr lang="en-US" dirty="0"/>
              <a:t>r</a:t>
            </a:r>
            <a:r>
              <a:rPr lang="en-US" dirty="0" smtClean="0"/>
              <a:t>estricted </a:t>
            </a:r>
            <a:r>
              <a:rPr lang="en-US" dirty="0"/>
              <a:t>to </a:t>
            </a:r>
            <a:r>
              <a:rPr lang="en-US" dirty="0" smtClean="0"/>
              <a:t>over activity</a:t>
            </a:r>
          </a:p>
          <a:p>
            <a:pPr lvl="1"/>
            <a:r>
              <a:rPr lang="en-US" dirty="0" smtClean="0"/>
              <a:t>NOT </a:t>
            </a:r>
            <a:r>
              <a:rPr lang="en-US" dirty="0"/>
              <a:t>NOW</a:t>
            </a:r>
          </a:p>
          <a:p>
            <a:r>
              <a:rPr lang="en-US" dirty="0" smtClean="0"/>
              <a:t>Inclusive </a:t>
            </a:r>
            <a:r>
              <a:rPr lang="en-US" dirty="0"/>
              <a:t>of all races and ethnicities</a:t>
            </a:r>
          </a:p>
          <a:p>
            <a:endParaRPr lang="en-US" dirty="0"/>
          </a:p>
        </p:txBody>
      </p:sp>
      <p:sp>
        <p:nvSpPr>
          <p:cNvPr id="3" name="Slide Number Placeholder 2"/>
          <p:cNvSpPr>
            <a:spLocks noGrp="1"/>
          </p:cNvSpPr>
          <p:nvPr>
            <p:ph type="sldNum" sz="quarter" idx="12"/>
          </p:nvPr>
        </p:nvSpPr>
        <p:spPr/>
        <p:txBody>
          <a:bodyPr/>
          <a:lstStyle/>
          <a:p>
            <a:fld id="{EFF84DA3-1729-41E0-8464-1C99D16700BC}" type="slidenum">
              <a:rPr lang="en-US" smtClean="0"/>
              <a:pPr/>
              <a:t>12</a:t>
            </a:fld>
            <a:endParaRPr lang="en-US" dirty="0"/>
          </a:p>
        </p:txBody>
      </p:sp>
      <p:sp>
        <p:nvSpPr>
          <p:cNvPr id="4" name="Title 3"/>
          <p:cNvSpPr>
            <a:spLocks noGrp="1"/>
          </p:cNvSpPr>
          <p:nvPr>
            <p:ph type="title"/>
          </p:nvPr>
        </p:nvSpPr>
        <p:spPr/>
        <p:txBody>
          <a:bodyPr/>
          <a:lstStyle/>
          <a:p>
            <a:r>
              <a:rPr lang="en-US" dirty="0" smtClean="0"/>
              <a:t>Demographics</a:t>
            </a:r>
            <a:endParaRPr lang="en-US" dirty="0"/>
          </a:p>
        </p:txBody>
      </p:sp>
    </p:spTree>
    <p:extLst>
      <p:ext uri="{BB962C8B-B14F-4D97-AF65-F5344CB8AC3E}">
        <p14:creationId xmlns:p14="http://schemas.microsoft.com/office/powerpoint/2010/main" xmlns="" val="3489880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690" y="296414"/>
            <a:ext cx="8301310" cy="1320404"/>
          </a:xfrm>
        </p:spPr>
        <p:txBody>
          <a:bodyPr/>
          <a:lstStyle/>
          <a:p>
            <a:r>
              <a:rPr lang="en-US" dirty="0" smtClean="0"/>
              <a:t>Causes of ADHD</a:t>
            </a:r>
            <a:endParaRPr lang="en-US" dirty="0"/>
          </a:p>
        </p:txBody>
      </p:sp>
      <p:sp>
        <p:nvSpPr>
          <p:cNvPr id="3" name="Content Placeholder 2"/>
          <p:cNvSpPr>
            <a:spLocks noGrp="1"/>
          </p:cNvSpPr>
          <p:nvPr>
            <p:ph idx="1"/>
          </p:nvPr>
        </p:nvSpPr>
        <p:spPr/>
        <p:txBody>
          <a:bodyPr/>
          <a:lstStyle/>
          <a:p>
            <a:r>
              <a:rPr lang="en-US" dirty="0" smtClean="0"/>
              <a:t>Inheritance</a:t>
            </a:r>
            <a:endParaRPr lang="en-US" dirty="0"/>
          </a:p>
          <a:p>
            <a:r>
              <a:rPr lang="en-US" dirty="0"/>
              <a:t>Fetal </a:t>
            </a:r>
            <a:r>
              <a:rPr lang="en-US" dirty="0" smtClean="0"/>
              <a:t>exposure </a:t>
            </a:r>
            <a:r>
              <a:rPr lang="en-US" dirty="0"/>
              <a:t>to smoking, alcohol, </a:t>
            </a:r>
            <a:r>
              <a:rPr lang="en-US" dirty="0" smtClean="0"/>
              <a:t>drugs</a:t>
            </a:r>
            <a:endParaRPr lang="en-US" dirty="0"/>
          </a:p>
          <a:p>
            <a:r>
              <a:rPr lang="en-US" dirty="0" smtClean="0"/>
              <a:t>Premature delivery</a:t>
            </a:r>
          </a:p>
          <a:p>
            <a:r>
              <a:rPr lang="en-US" dirty="0" smtClean="0"/>
              <a:t>Low birth weight</a:t>
            </a:r>
            <a:endParaRPr lang="en-US" dirty="0"/>
          </a:p>
          <a:p>
            <a:r>
              <a:rPr lang="en-US" dirty="0"/>
              <a:t>Traumatic Brain </a:t>
            </a:r>
            <a:r>
              <a:rPr lang="en-US" dirty="0" smtClean="0"/>
              <a:t>Injury</a:t>
            </a:r>
          </a:p>
          <a:p>
            <a:r>
              <a:rPr lang="en-US" dirty="0" smtClean="0"/>
              <a:t>Environmental </a:t>
            </a:r>
            <a:r>
              <a:rPr lang="en-US" dirty="0"/>
              <a:t>exposures (e.g., lead</a:t>
            </a:r>
            <a:r>
              <a:rPr lang="en-US" dirty="0" smtClean="0"/>
              <a:t>)</a:t>
            </a:r>
          </a:p>
          <a:p>
            <a:endParaRPr lang="en-US" dirty="0"/>
          </a:p>
          <a:p>
            <a:pPr marL="0" indent="0" algn="ctr">
              <a:buNone/>
            </a:pPr>
            <a:r>
              <a:rPr lang="en-US" sz="1800" i="1" dirty="0" smtClean="0">
                <a:hlinkClick r:id="rId2"/>
              </a:rPr>
              <a:t>Attention-Deficit/Hyperactivity Disorder (ADHD): www.cdc.gov</a:t>
            </a:r>
            <a:r>
              <a:rPr lang="en-US" sz="1800" i="1" dirty="0" smtClean="0"/>
              <a:t>; Retrieved 4/7/15.</a:t>
            </a:r>
            <a:endParaRPr lang="en-US" sz="1800" i="1"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FF84DA3-1729-41E0-8464-1C99D16700BC}" type="slidenum">
              <a:rPr lang="en-US" smtClean="0"/>
              <a:pPr/>
              <a:t>13</a:t>
            </a:fld>
            <a:endParaRPr lang="en-US" dirty="0"/>
          </a:p>
        </p:txBody>
      </p:sp>
    </p:spTree>
    <p:extLst>
      <p:ext uri="{BB962C8B-B14F-4D97-AF65-F5344CB8AC3E}">
        <p14:creationId xmlns:p14="http://schemas.microsoft.com/office/powerpoint/2010/main" xmlns="" val="1256498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3308" y="1533781"/>
            <a:ext cx="5397491" cy="4921954"/>
          </a:xfrm>
        </p:spPr>
        <p:txBody>
          <a:bodyPr/>
          <a:lstStyle/>
          <a:p>
            <a:r>
              <a:rPr lang="en-US" dirty="0"/>
              <a:t>Like many disorders, ADHD exists on a </a:t>
            </a:r>
            <a:r>
              <a:rPr lang="en-US" dirty="0" smtClean="0"/>
              <a:t>continuum.</a:t>
            </a:r>
            <a:endParaRPr lang="en-US" dirty="0"/>
          </a:p>
          <a:p>
            <a:pPr lvl="1"/>
            <a:r>
              <a:rPr lang="en-US" dirty="0"/>
              <a:t>Two students who both have the disorder may behave and demonstrate very different symptomology or </a:t>
            </a:r>
            <a:r>
              <a:rPr lang="en-US" dirty="0" smtClean="0"/>
              <a:t>severity. </a:t>
            </a:r>
            <a:endParaRPr lang="en-US" dirty="0"/>
          </a:p>
          <a:p>
            <a:r>
              <a:rPr lang="en-US" dirty="0"/>
              <a:t>Don’t expect everyone who has ADHD to look the </a:t>
            </a:r>
            <a:r>
              <a:rPr lang="en-US" dirty="0" smtClean="0"/>
              <a:t>same.</a:t>
            </a:r>
            <a:endParaRPr lang="en-US" dirty="0"/>
          </a:p>
          <a:p>
            <a:endParaRPr lang="en-US" dirty="0"/>
          </a:p>
        </p:txBody>
      </p:sp>
      <p:sp>
        <p:nvSpPr>
          <p:cNvPr id="3" name="Slide Number Placeholder 2"/>
          <p:cNvSpPr>
            <a:spLocks noGrp="1"/>
          </p:cNvSpPr>
          <p:nvPr>
            <p:ph type="sldNum" sz="quarter" idx="12"/>
          </p:nvPr>
        </p:nvSpPr>
        <p:spPr/>
        <p:txBody>
          <a:bodyPr/>
          <a:lstStyle/>
          <a:p>
            <a:fld id="{EFF84DA3-1729-41E0-8464-1C99D16700BC}" type="slidenum">
              <a:rPr lang="en-US" smtClean="0"/>
              <a:pPr/>
              <a:t>14</a:t>
            </a:fld>
            <a:endParaRPr lang="en-US" dirty="0"/>
          </a:p>
        </p:txBody>
      </p:sp>
      <p:sp>
        <p:nvSpPr>
          <p:cNvPr id="4" name="Title 3"/>
          <p:cNvSpPr>
            <a:spLocks noGrp="1"/>
          </p:cNvSpPr>
          <p:nvPr>
            <p:ph type="title"/>
          </p:nvPr>
        </p:nvSpPr>
        <p:spPr/>
        <p:txBody>
          <a:bodyPr/>
          <a:lstStyle/>
          <a:p>
            <a:r>
              <a:rPr lang="en-US" dirty="0" smtClean="0"/>
              <a:t>Heterogeneity</a:t>
            </a:r>
            <a:r>
              <a:rPr lang="en-US" dirty="0"/>
              <a:t> </a:t>
            </a:r>
            <a:r>
              <a:rPr lang="en-US" dirty="0" smtClean="0"/>
              <a:t>- Concept </a:t>
            </a:r>
            <a:r>
              <a:rPr lang="en-US" dirty="0"/>
              <a:t>of a </a:t>
            </a:r>
            <a:r>
              <a:rPr lang="en-US" dirty="0" smtClean="0"/>
              <a:t>Continuum</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05710" y="2061165"/>
            <a:ext cx="2671877" cy="2431322"/>
          </a:xfrm>
          <a:prstGeom prst="rect">
            <a:avLst/>
          </a:prstGeom>
        </p:spPr>
      </p:pic>
    </p:spTree>
    <p:extLst>
      <p:ext uri="{BB962C8B-B14F-4D97-AF65-F5344CB8AC3E}">
        <p14:creationId xmlns:p14="http://schemas.microsoft.com/office/powerpoint/2010/main" xmlns="" val="1698823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Many times, more than one disorder or condition exists at once, which can make things more </a:t>
            </a:r>
            <a:r>
              <a:rPr lang="en-US" dirty="0" smtClean="0"/>
              <a:t>complicated.</a:t>
            </a:r>
            <a:endParaRPr lang="en-US" dirty="0"/>
          </a:p>
          <a:p>
            <a:pPr lvl="1"/>
            <a:r>
              <a:rPr lang="en-US" dirty="0"/>
              <a:t>Individuals may have ADHD </a:t>
            </a:r>
            <a:r>
              <a:rPr lang="en-US" b="1" dirty="0"/>
              <a:t>and</a:t>
            </a:r>
            <a:r>
              <a:rPr lang="en-US" dirty="0"/>
              <a:t> sensory processing disorders, </a:t>
            </a:r>
            <a:r>
              <a:rPr lang="en-US" dirty="0" smtClean="0"/>
              <a:t>autism </a:t>
            </a:r>
            <a:r>
              <a:rPr lang="en-US" dirty="0"/>
              <a:t>s</a:t>
            </a:r>
            <a:r>
              <a:rPr lang="en-US" dirty="0" smtClean="0"/>
              <a:t>pectrum disorder</a:t>
            </a:r>
            <a:r>
              <a:rPr lang="en-US" dirty="0"/>
              <a:t>, </a:t>
            </a:r>
            <a:r>
              <a:rPr lang="en-US" dirty="0" smtClean="0"/>
              <a:t>depression</a:t>
            </a:r>
            <a:r>
              <a:rPr lang="en-US" dirty="0"/>
              <a:t>, </a:t>
            </a:r>
            <a:r>
              <a:rPr lang="en-US" dirty="0" smtClean="0"/>
              <a:t>oppositional-defiant </a:t>
            </a:r>
            <a:r>
              <a:rPr lang="en-US" dirty="0"/>
              <a:t>d</a:t>
            </a:r>
            <a:r>
              <a:rPr lang="en-US" dirty="0" smtClean="0"/>
              <a:t>isorder</a:t>
            </a:r>
            <a:r>
              <a:rPr lang="en-US" dirty="0"/>
              <a:t>, </a:t>
            </a:r>
            <a:r>
              <a:rPr lang="en-US" dirty="0" smtClean="0"/>
              <a:t>etc.</a:t>
            </a:r>
            <a:endParaRPr lang="en-US" dirty="0"/>
          </a:p>
          <a:p>
            <a:r>
              <a:rPr lang="en-US" dirty="0"/>
              <a:t>Behavior intervention should target the specific </a:t>
            </a:r>
            <a:r>
              <a:rPr lang="en-US" dirty="0" smtClean="0"/>
              <a:t>problematic behaviors, </a:t>
            </a:r>
            <a:r>
              <a:rPr lang="en-US" dirty="0"/>
              <a:t>not focus on just ADHD </a:t>
            </a:r>
            <a:r>
              <a:rPr lang="en-US" dirty="0" smtClean="0"/>
              <a:t>symptoms.</a:t>
            </a:r>
            <a:endParaRPr lang="en-US" dirty="0"/>
          </a:p>
          <a:p>
            <a:endParaRPr lang="en-US" dirty="0"/>
          </a:p>
        </p:txBody>
      </p:sp>
      <p:sp>
        <p:nvSpPr>
          <p:cNvPr id="3" name="Slide Number Placeholder 2"/>
          <p:cNvSpPr>
            <a:spLocks noGrp="1"/>
          </p:cNvSpPr>
          <p:nvPr>
            <p:ph type="sldNum" sz="quarter" idx="12"/>
          </p:nvPr>
        </p:nvSpPr>
        <p:spPr/>
        <p:txBody>
          <a:bodyPr/>
          <a:lstStyle/>
          <a:p>
            <a:fld id="{EFF84DA3-1729-41E0-8464-1C99D16700BC}" type="slidenum">
              <a:rPr lang="en-US" smtClean="0"/>
              <a:pPr/>
              <a:t>15</a:t>
            </a:fld>
            <a:endParaRPr lang="en-US" dirty="0"/>
          </a:p>
        </p:txBody>
      </p:sp>
      <p:sp>
        <p:nvSpPr>
          <p:cNvPr id="4" name="Title 3"/>
          <p:cNvSpPr>
            <a:spLocks noGrp="1"/>
          </p:cNvSpPr>
          <p:nvPr>
            <p:ph type="title"/>
          </p:nvPr>
        </p:nvSpPr>
        <p:spPr/>
        <p:txBody>
          <a:bodyPr/>
          <a:lstStyle/>
          <a:p>
            <a:r>
              <a:rPr lang="en-US" dirty="0" smtClean="0"/>
              <a:t>Co-occurrence</a:t>
            </a:r>
            <a:endParaRPr lang="en-US" dirty="0"/>
          </a:p>
        </p:txBody>
      </p:sp>
    </p:spTree>
    <p:extLst>
      <p:ext uri="{BB962C8B-B14F-4D97-AF65-F5344CB8AC3E}">
        <p14:creationId xmlns:p14="http://schemas.microsoft.com/office/powerpoint/2010/main" xmlns="" val="1599775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Specific sensory symptoms are correlated with particular behavioral problems such as aggression and delinquency in </a:t>
            </a:r>
            <a:r>
              <a:rPr lang="en-US" dirty="0" smtClean="0"/>
              <a:t>ADHD</a:t>
            </a:r>
            <a:r>
              <a:rPr lang="en-US" dirty="0"/>
              <a:t>. </a:t>
            </a:r>
            <a:endParaRPr lang="en-US" dirty="0" smtClean="0"/>
          </a:p>
          <a:p>
            <a:pPr lvl="1"/>
            <a:r>
              <a:rPr lang="en-US" dirty="0" smtClean="0"/>
              <a:t>The </a:t>
            </a:r>
            <a:r>
              <a:rPr lang="en-US" dirty="0"/>
              <a:t>higher level of sensory problems in ADHD predicts the higher levels of aggression and </a:t>
            </a:r>
            <a:r>
              <a:rPr lang="en-US" dirty="0" smtClean="0"/>
              <a:t>delinquency.</a:t>
            </a:r>
          </a:p>
          <a:p>
            <a:r>
              <a:rPr lang="en-US" dirty="0" smtClean="0"/>
              <a:t>In </a:t>
            </a:r>
            <a:r>
              <a:rPr lang="en-US" dirty="0"/>
              <a:t>addition, sensory functioning has a strong correlation with academic achievement and cognitive processing in ADHD. </a:t>
            </a:r>
          </a:p>
        </p:txBody>
      </p:sp>
      <p:sp>
        <p:nvSpPr>
          <p:cNvPr id="3" name="Slide Number Placeholder 2"/>
          <p:cNvSpPr>
            <a:spLocks noGrp="1"/>
          </p:cNvSpPr>
          <p:nvPr>
            <p:ph type="sldNum" sz="quarter" idx="12"/>
          </p:nvPr>
        </p:nvSpPr>
        <p:spPr/>
        <p:txBody>
          <a:bodyPr/>
          <a:lstStyle/>
          <a:p>
            <a:fld id="{EFF84DA3-1729-41E0-8464-1C99D16700BC}" type="slidenum">
              <a:rPr lang="en-US" smtClean="0"/>
              <a:pPr/>
              <a:t>16</a:t>
            </a:fld>
            <a:endParaRPr lang="en-US" dirty="0"/>
          </a:p>
        </p:txBody>
      </p:sp>
      <p:sp>
        <p:nvSpPr>
          <p:cNvPr id="4" name="Title 3"/>
          <p:cNvSpPr>
            <a:spLocks noGrp="1"/>
          </p:cNvSpPr>
          <p:nvPr>
            <p:ph type="title"/>
          </p:nvPr>
        </p:nvSpPr>
        <p:spPr/>
        <p:txBody>
          <a:bodyPr/>
          <a:lstStyle/>
          <a:p>
            <a:r>
              <a:rPr lang="en-US" dirty="0" smtClean="0"/>
              <a:t>Special note regarding sensory processing</a:t>
            </a:r>
            <a:endParaRPr lang="en-US" dirty="0"/>
          </a:p>
        </p:txBody>
      </p:sp>
    </p:spTree>
    <p:extLst>
      <p:ext uri="{BB962C8B-B14F-4D97-AF65-F5344CB8AC3E}">
        <p14:creationId xmlns:p14="http://schemas.microsoft.com/office/powerpoint/2010/main" xmlns="" val="1528166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AND SYMPTOMS</a:t>
            </a:r>
            <a:endParaRPr lang="en-US" dirty="0"/>
          </a:p>
        </p:txBody>
      </p:sp>
      <p:sp>
        <p:nvSpPr>
          <p:cNvPr id="3" name="Text Placeholder 2"/>
          <p:cNvSpPr>
            <a:spLocks noGrp="1"/>
          </p:cNvSpPr>
          <p:nvPr>
            <p:ph type="body" idx="1"/>
          </p:nvPr>
        </p:nvSpPr>
        <p:spPr>
          <a:xfrm>
            <a:off x="878015" y="4705723"/>
            <a:ext cx="8224419" cy="669433"/>
          </a:xfrm>
        </p:spPr>
        <p:txBody>
          <a:bodyPr/>
          <a:lstStyle/>
          <a:p>
            <a:r>
              <a:rPr lang="en-US" dirty="0" smtClean="0"/>
              <a:t>CHRONIC CARE &amp; BEHAVIOR MANAGEMENT</a:t>
            </a:r>
            <a:endParaRPr lang="en-US" dirty="0"/>
          </a:p>
        </p:txBody>
      </p:sp>
      <p:sp>
        <p:nvSpPr>
          <p:cNvPr id="7" name="Rectangle 6"/>
          <p:cNvSpPr/>
          <p:nvPr/>
        </p:nvSpPr>
        <p:spPr>
          <a:xfrm>
            <a:off x="4904505" y="2396836"/>
            <a:ext cx="4239493" cy="1498125"/>
          </a:xfrm>
          <a:prstGeom prst="rect">
            <a:avLst/>
          </a:prstGeom>
          <a:solidFill>
            <a:schemeClr val="accent6">
              <a:lumMod val="60000"/>
              <a:lumOff val="4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srcRect l="1118" t="2675" r="709" b="5120"/>
          <a:stretch/>
        </p:blipFill>
        <p:spPr>
          <a:xfrm>
            <a:off x="919580" y="2446651"/>
            <a:ext cx="3894269" cy="1398494"/>
          </a:xfrm>
          <a:prstGeom prst="rect">
            <a:avLst/>
          </a:prstGeom>
          <a:solidFill>
            <a:schemeClr val="accent1">
              <a:lumMod val="50000"/>
            </a:schemeClr>
          </a:solidFill>
          <a:ln w="57150">
            <a:solidFill>
              <a:schemeClr val="accent6">
                <a:lumMod val="60000"/>
                <a:lumOff val="40000"/>
              </a:schemeClr>
            </a:solidFill>
          </a:ln>
        </p:spPr>
      </p:pic>
    </p:spTree>
    <p:extLst>
      <p:ext uri="{BB962C8B-B14F-4D97-AF65-F5344CB8AC3E}">
        <p14:creationId xmlns:p14="http://schemas.microsoft.com/office/powerpoint/2010/main" xmlns="" val="3589221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F84DA3-1729-41E0-8464-1C99D16700BC}" type="slidenum">
              <a:rPr lang="en-US" smtClean="0"/>
              <a:pPr/>
              <a:t>18</a:t>
            </a:fld>
            <a:endParaRPr lang="en-US" dirty="0"/>
          </a:p>
        </p:txBody>
      </p:sp>
      <p:sp>
        <p:nvSpPr>
          <p:cNvPr id="4" name="Title 3"/>
          <p:cNvSpPr>
            <a:spLocks noGrp="1"/>
          </p:cNvSpPr>
          <p:nvPr>
            <p:ph type="title"/>
          </p:nvPr>
        </p:nvSpPr>
        <p:spPr/>
        <p:txBody>
          <a:bodyPr/>
          <a:lstStyle/>
          <a:p>
            <a:r>
              <a:rPr lang="en-US" dirty="0" smtClean="0"/>
              <a:t>Is ADHD “Real”?</a:t>
            </a:r>
            <a:endParaRPr lang="en-US" dirty="0"/>
          </a:p>
        </p:txBody>
      </p:sp>
      <p:sp>
        <p:nvSpPr>
          <p:cNvPr id="6" name="Freeform 5"/>
          <p:cNvSpPr>
            <a:spLocks noEditPoints="1"/>
          </p:cNvSpPr>
          <p:nvPr/>
        </p:nvSpPr>
        <p:spPr bwMode="auto">
          <a:xfrm>
            <a:off x="5976679" y="211685"/>
            <a:ext cx="1641946" cy="6434629"/>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tx1">
              <a:lumMod val="75000"/>
              <a:lumOff val="25000"/>
            </a:schemeClr>
          </a:solidFill>
          <a:effectLst>
            <a:outerShdw blurRad="266700" dist="571500" dir="8100000" algn="tr" rotWithShape="0">
              <a:prstClr val="black">
                <a:alpha val="24000"/>
              </a:prstClr>
            </a:outerShdw>
          </a:effectLst>
        </p:spPr>
        <p:txBody>
          <a:bodyPr vert="horz" wrap="square" lIns="121920" tIns="60960" rIns="121920" bIns="6096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p>
        </p:txBody>
      </p:sp>
      <p:sp>
        <p:nvSpPr>
          <p:cNvPr id="7" name="TextBox 6"/>
          <p:cNvSpPr txBox="1"/>
          <p:nvPr/>
        </p:nvSpPr>
        <p:spPr>
          <a:xfrm>
            <a:off x="1336432" y="2392489"/>
            <a:ext cx="4453472" cy="2062103"/>
          </a:xfrm>
          <a:prstGeom prst="rect">
            <a:avLst/>
          </a:prstGeom>
          <a:noFill/>
        </p:spPr>
        <p:txBody>
          <a:bodyPr wrap="square" rtlCol="0">
            <a:spAutoFit/>
          </a:bodyPr>
          <a:lstStyle/>
          <a:p>
            <a:pPr algn="ctr"/>
            <a:r>
              <a:rPr lang="id-ID" sz="4800" b="1" dirty="0" smtClean="0">
                <a:solidFill>
                  <a:srgbClr val="8A0000"/>
                </a:solidFill>
                <a:latin typeface="+mj-lt"/>
              </a:rPr>
              <a:t>Yes!  </a:t>
            </a:r>
          </a:p>
          <a:p>
            <a:pPr algn="ctr"/>
            <a:r>
              <a:rPr lang="id-ID" sz="4000" dirty="0" smtClean="0">
                <a:latin typeface="+mj-lt"/>
              </a:rPr>
              <a:t>It is a chemical</a:t>
            </a:r>
            <a:r>
              <a:rPr lang="en-US" sz="4000" dirty="0" smtClean="0">
                <a:latin typeface="+mj-lt"/>
              </a:rPr>
              <a:t> </a:t>
            </a:r>
            <a:r>
              <a:rPr lang="id-ID" sz="4000" dirty="0" smtClean="0">
                <a:latin typeface="+mj-lt"/>
              </a:rPr>
              <a:t>/physiolgic disorder!</a:t>
            </a:r>
            <a:endParaRPr lang="en-US" sz="4000" dirty="0">
              <a:latin typeface="+mj-lt"/>
            </a:endParaRPr>
          </a:p>
        </p:txBody>
      </p:sp>
    </p:spTree>
    <p:extLst>
      <p:ext uri="{BB962C8B-B14F-4D97-AF65-F5344CB8AC3E}">
        <p14:creationId xmlns:p14="http://schemas.microsoft.com/office/powerpoint/2010/main" xmlns="" val="3545949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Interference/manifestations in more than 1 setting (e.g., at least 2 settings), plus symptoms</a:t>
            </a:r>
          </a:p>
          <a:p>
            <a:r>
              <a:rPr lang="en-US" dirty="0" smtClean="0"/>
              <a:t>Core </a:t>
            </a:r>
            <a:r>
              <a:rPr lang="en-US" dirty="0"/>
              <a:t>symptoms include</a:t>
            </a:r>
          </a:p>
          <a:p>
            <a:pPr lvl="1"/>
            <a:r>
              <a:rPr lang="en-US" b="1" dirty="0">
                <a:solidFill>
                  <a:schemeClr val="accent6">
                    <a:lumMod val="60000"/>
                    <a:lumOff val="40000"/>
                  </a:schemeClr>
                </a:solidFill>
              </a:rPr>
              <a:t>Inattention</a:t>
            </a:r>
            <a:r>
              <a:rPr lang="en-US" dirty="0"/>
              <a:t> </a:t>
            </a:r>
            <a:r>
              <a:rPr lang="en-US" dirty="0" smtClean="0"/>
              <a:t>– not </a:t>
            </a:r>
            <a:r>
              <a:rPr lang="en-US" dirty="0"/>
              <a:t>paying attention to what is going </a:t>
            </a:r>
            <a:r>
              <a:rPr lang="en-US" dirty="0" smtClean="0"/>
              <a:t>on</a:t>
            </a:r>
            <a:endParaRPr lang="en-US" dirty="0"/>
          </a:p>
          <a:p>
            <a:pPr lvl="1"/>
            <a:r>
              <a:rPr lang="en-US" b="1" dirty="0">
                <a:solidFill>
                  <a:schemeClr val="accent6">
                    <a:lumMod val="60000"/>
                    <a:lumOff val="40000"/>
                  </a:schemeClr>
                </a:solidFill>
              </a:rPr>
              <a:t>Easily </a:t>
            </a:r>
            <a:r>
              <a:rPr lang="en-US" b="1" dirty="0" smtClean="0">
                <a:solidFill>
                  <a:schemeClr val="accent6">
                    <a:lumMod val="60000"/>
                    <a:lumOff val="40000"/>
                  </a:schemeClr>
                </a:solidFill>
              </a:rPr>
              <a:t>distractible </a:t>
            </a:r>
            <a:r>
              <a:rPr lang="en-US" dirty="0"/>
              <a:t>– </a:t>
            </a:r>
            <a:r>
              <a:rPr lang="en-US" dirty="0" smtClean="0"/>
              <a:t>attention or focus is easily diverted away from task</a:t>
            </a:r>
            <a:endParaRPr lang="en-US" b="1" dirty="0">
              <a:solidFill>
                <a:schemeClr val="accent6">
                  <a:lumMod val="60000"/>
                  <a:lumOff val="40000"/>
                </a:schemeClr>
              </a:solidFill>
            </a:endParaRPr>
          </a:p>
          <a:p>
            <a:pPr lvl="1"/>
            <a:r>
              <a:rPr lang="en-US" b="1" dirty="0">
                <a:solidFill>
                  <a:schemeClr val="accent6">
                    <a:lumMod val="60000"/>
                    <a:lumOff val="40000"/>
                  </a:schemeClr>
                </a:solidFill>
              </a:rPr>
              <a:t>Lack of </a:t>
            </a:r>
            <a:r>
              <a:rPr lang="en-US" b="1" dirty="0" smtClean="0">
                <a:solidFill>
                  <a:schemeClr val="accent6">
                    <a:lumMod val="60000"/>
                    <a:lumOff val="40000"/>
                  </a:schemeClr>
                </a:solidFill>
              </a:rPr>
              <a:t>focus </a:t>
            </a:r>
            <a:r>
              <a:rPr lang="en-US" dirty="0" smtClean="0"/>
              <a:t>– </a:t>
            </a:r>
            <a:r>
              <a:rPr lang="en-US" dirty="0"/>
              <a:t>easily distracted, finding it hard to listen to others in a conversation, overlooking details, and not completing tasks or projects</a:t>
            </a:r>
            <a:endParaRPr lang="en-US" b="1" dirty="0">
              <a:solidFill>
                <a:schemeClr val="accent6">
                  <a:lumMod val="60000"/>
                  <a:lumOff val="40000"/>
                </a:schemeClr>
              </a:solidFill>
            </a:endParaRPr>
          </a:p>
          <a:p>
            <a:pPr marL="688975" lvl="2" indent="0">
              <a:buNone/>
            </a:pPr>
            <a:endParaRPr lang="en-US" sz="1600" dirty="0" smtClean="0">
              <a:solidFill>
                <a:schemeClr val="tx1"/>
              </a:solidFill>
            </a:endParaRPr>
          </a:p>
          <a:p>
            <a:pPr marL="0" lvl="2" indent="0">
              <a:buNone/>
            </a:pPr>
            <a:endParaRPr lang="en-US" sz="1600" dirty="0" smtClean="0">
              <a:solidFill>
                <a:schemeClr val="tx1"/>
              </a:solidFill>
            </a:endParaRPr>
          </a:p>
          <a:p>
            <a:pPr lvl="2"/>
            <a:endParaRPr lang="en-US" dirty="0"/>
          </a:p>
          <a:p>
            <a:endParaRPr lang="en-US" dirty="0"/>
          </a:p>
        </p:txBody>
      </p:sp>
      <p:sp>
        <p:nvSpPr>
          <p:cNvPr id="3" name="Slide Number Placeholder 2"/>
          <p:cNvSpPr>
            <a:spLocks noGrp="1"/>
          </p:cNvSpPr>
          <p:nvPr>
            <p:ph type="sldNum" sz="quarter" idx="12"/>
          </p:nvPr>
        </p:nvSpPr>
        <p:spPr/>
        <p:txBody>
          <a:bodyPr/>
          <a:lstStyle/>
          <a:p>
            <a:fld id="{EFF84DA3-1729-41E0-8464-1C99D16700BC}" type="slidenum">
              <a:rPr lang="en-US" smtClean="0"/>
              <a:pPr/>
              <a:t>19</a:t>
            </a:fld>
            <a:endParaRPr lang="en-US" dirty="0"/>
          </a:p>
        </p:txBody>
      </p:sp>
      <p:sp>
        <p:nvSpPr>
          <p:cNvPr id="4" name="Title 3"/>
          <p:cNvSpPr>
            <a:spLocks noGrp="1"/>
          </p:cNvSpPr>
          <p:nvPr>
            <p:ph type="title"/>
          </p:nvPr>
        </p:nvSpPr>
        <p:spPr/>
        <p:txBody>
          <a:bodyPr/>
          <a:lstStyle/>
          <a:p>
            <a:r>
              <a:rPr lang="en-US" dirty="0"/>
              <a:t>Identification and Diagnosis of ADHD</a:t>
            </a:r>
          </a:p>
        </p:txBody>
      </p:sp>
    </p:spTree>
    <p:extLst>
      <p:ext uri="{BB962C8B-B14F-4D97-AF65-F5344CB8AC3E}">
        <p14:creationId xmlns:p14="http://schemas.microsoft.com/office/powerpoint/2010/main" xmlns="" val="2412238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F84DA3-1729-41E0-8464-1C99D16700BC}" type="slidenum">
              <a:rPr lang="en-US" smtClean="0"/>
              <a:pPr/>
              <a:t>2</a:t>
            </a:fld>
            <a:endParaRPr lang="en-US" dirty="0"/>
          </a:p>
        </p:txBody>
      </p:sp>
      <p:sp>
        <p:nvSpPr>
          <p:cNvPr id="5" name="TextBox 4"/>
          <p:cNvSpPr txBox="1"/>
          <p:nvPr/>
        </p:nvSpPr>
        <p:spPr>
          <a:xfrm>
            <a:off x="2581926" y="2106937"/>
            <a:ext cx="4372030" cy="800219"/>
          </a:xfrm>
          <a:prstGeom prst="rect">
            <a:avLst/>
          </a:prstGeom>
          <a:noFill/>
        </p:spPr>
        <p:txBody>
          <a:bodyPr wrap="square" lIns="0" tIns="0" rIns="0" bIns="0" rtlCol="0">
            <a:spAutoFit/>
          </a:bodyPr>
          <a:lstStyle/>
          <a:p>
            <a:r>
              <a:rPr lang="en-US" sz="2000" kern="900" spc="-70" dirty="0" smtClean="0">
                <a:solidFill>
                  <a:srgbClr val="C00000"/>
                </a:solidFill>
                <a:latin typeface="Open Sans Semibold" pitchFamily="34" charset="0"/>
                <a:ea typeface="Open Sans Semibold" pitchFamily="34" charset="0"/>
                <a:cs typeface="Open Sans Semibold" pitchFamily="34" charset="0"/>
              </a:rPr>
              <a:t>DR. HILDY DINKINS, </a:t>
            </a:r>
            <a:r>
              <a:rPr lang="en-US" sz="2000" kern="900" spc="-70" dirty="0" err="1" smtClean="0">
                <a:solidFill>
                  <a:srgbClr val="C00000"/>
                </a:solidFill>
                <a:latin typeface="Open Sans Semibold" pitchFamily="34" charset="0"/>
                <a:ea typeface="Open Sans Semibold" pitchFamily="34" charset="0"/>
                <a:cs typeface="Open Sans Semibold" pitchFamily="34" charset="0"/>
              </a:rPr>
              <a:t>Psy.D</a:t>
            </a:r>
            <a:r>
              <a:rPr lang="en-US" sz="2000" kern="900" spc="-70" dirty="0" smtClean="0">
                <a:solidFill>
                  <a:srgbClr val="C00000"/>
                </a:solidFill>
                <a:latin typeface="Open Sans Semibold" pitchFamily="34" charset="0"/>
                <a:ea typeface="Open Sans Semibold" pitchFamily="34" charset="0"/>
                <a:cs typeface="Open Sans Semibold" pitchFamily="34" charset="0"/>
              </a:rPr>
              <a:t>.</a:t>
            </a:r>
          </a:p>
          <a:p>
            <a:r>
              <a:rPr lang="en-US" sz="1600" kern="900" spc="-70" dirty="0" smtClean="0">
                <a:latin typeface="Source Sans Pro Light" pitchFamily="34" charset="0"/>
                <a:ea typeface="Open Sans Semibold" pitchFamily="34" charset="0"/>
                <a:cs typeface="Open Sans Semibold" pitchFamily="34" charset="0"/>
              </a:rPr>
              <a:t>CMHC</a:t>
            </a:r>
          </a:p>
          <a:p>
            <a:r>
              <a:rPr lang="en-US" sz="1600" kern="900" spc="-70" dirty="0" smtClean="0">
                <a:latin typeface="Source Sans Pro Light" pitchFamily="34" charset="0"/>
                <a:ea typeface="Open Sans Semibold" pitchFamily="34" charset="0"/>
                <a:cs typeface="Open Sans Semibold" pitchFamily="34" charset="0"/>
              </a:rPr>
              <a:t>Gary Job Corps Center</a:t>
            </a:r>
          </a:p>
        </p:txBody>
      </p:sp>
      <p:sp>
        <p:nvSpPr>
          <p:cNvPr id="6" name="TextBox 5"/>
          <p:cNvSpPr txBox="1"/>
          <p:nvPr/>
        </p:nvSpPr>
        <p:spPr>
          <a:xfrm>
            <a:off x="2660949" y="3805820"/>
            <a:ext cx="4044651" cy="800219"/>
          </a:xfrm>
          <a:prstGeom prst="rect">
            <a:avLst/>
          </a:prstGeom>
          <a:noFill/>
        </p:spPr>
        <p:txBody>
          <a:bodyPr wrap="square" lIns="0" tIns="0" rIns="0" bIns="0" rtlCol="0">
            <a:spAutoFit/>
          </a:bodyPr>
          <a:lstStyle/>
          <a:p>
            <a:r>
              <a:rPr lang="en-US" sz="2000" kern="900" spc="-70" dirty="0" smtClean="0">
                <a:solidFill>
                  <a:srgbClr val="C00000"/>
                </a:solidFill>
                <a:latin typeface="Open Sans Semibold" pitchFamily="34" charset="0"/>
                <a:ea typeface="Open Sans Semibold" pitchFamily="34" charset="0"/>
                <a:cs typeface="Open Sans Semibold" pitchFamily="34" charset="0"/>
              </a:rPr>
              <a:t>DR. DREW ALEXANDER, M.D.</a:t>
            </a:r>
            <a:endParaRPr lang="en-US" sz="2000" kern="900" spc="-70" dirty="0">
              <a:solidFill>
                <a:srgbClr val="C00000"/>
              </a:solidFill>
              <a:latin typeface="Open Sans Semibold" pitchFamily="34" charset="0"/>
              <a:ea typeface="Open Sans Semibold" pitchFamily="34" charset="0"/>
              <a:cs typeface="Open Sans Semibold" pitchFamily="34" charset="0"/>
            </a:endParaRPr>
          </a:p>
          <a:p>
            <a:r>
              <a:rPr lang="en-US" sz="1600" kern="900" spc="-70" dirty="0" smtClean="0">
                <a:latin typeface="Source Sans Pro Light" pitchFamily="34" charset="0"/>
                <a:ea typeface="Open Sans Semibold" pitchFamily="34" charset="0"/>
                <a:cs typeface="Open Sans Semibold" pitchFamily="34" charset="0"/>
              </a:rPr>
              <a:t>REGIONAL MEDICAL SPECIALIST - DALLAS</a:t>
            </a:r>
          </a:p>
          <a:p>
            <a:r>
              <a:rPr lang="en-US" sz="1600" kern="900" spc="-70" dirty="0" smtClean="0">
                <a:latin typeface="Source Sans Pro Light" pitchFamily="34" charset="0"/>
                <a:ea typeface="Open Sans Semibold" pitchFamily="34" charset="0"/>
                <a:cs typeface="Open Sans Semibold" pitchFamily="34" charset="0"/>
              </a:rPr>
              <a:t>Humanitas, Inc</a:t>
            </a:r>
            <a:endParaRPr lang="en-US" sz="1600" kern="900" spc="-70" dirty="0">
              <a:latin typeface="Source Sans Pro Light" pitchFamily="34" charset="0"/>
              <a:ea typeface="Open Sans Semibold" pitchFamily="34" charset="0"/>
              <a:cs typeface="Open Sans Semibold" pitchFamily="34" charset="0"/>
            </a:endParaRPr>
          </a:p>
        </p:txBody>
      </p:sp>
      <p:sp>
        <p:nvSpPr>
          <p:cNvPr id="7" name="TextBox 6"/>
          <p:cNvSpPr txBox="1"/>
          <p:nvPr/>
        </p:nvSpPr>
        <p:spPr>
          <a:xfrm>
            <a:off x="2581926" y="5504702"/>
            <a:ext cx="4044650" cy="800219"/>
          </a:xfrm>
          <a:prstGeom prst="rect">
            <a:avLst/>
          </a:prstGeom>
          <a:noFill/>
        </p:spPr>
        <p:txBody>
          <a:bodyPr wrap="square" lIns="0" tIns="0" rIns="0" bIns="0" rtlCol="0">
            <a:spAutoFit/>
          </a:bodyPr>
          <a:lstStyle/>
          <a:p>
            <a:r>
              <a:rPr lang="en-US" sz="2000" kern="900" spc="-70" dirty="0" smtClean="0">
                <a:solidFill>
                  <a:srgbClr val="C00000"/>
                </a:solidFill>
                <a:latin typeface="Open Sans Semibold" pitchFamily="34" charset="0"/>
                <a:ea typeface="Open Sans Semibold" pitchFamily="34" charset="0"/>
                <a:cs typeface="Open Sans Semibold" pitchFamily="34" charset="0"/>
              </a:rPr>
              <a:t>DIANE FAIRCHILD</a:t>
            </a:r>
          </a:p>
          <a:p>
            <a:r>
              <a:rPr lang="en-US" sz="1600" kern="900" spc="-70" dirty="0" smtClean="0">
                <a:latin typeface="Source Sans Pro Light" pitchFamily="34" charset="0"/>
                <a:ea typeface="Open Sans Semibold" pitchFamily="34" charset="0"/>
                <a:cs typeface="Open Sans Semibold" pitchFamily="34" charset="0"/>
              </a:rPr>
              <a:t>EDUCATIONAL CONSULTANT</a:t>
            </a:r>
          </a:p>
          <a:p>
            <a:r>
              <a:rPr lang="en-US" sz="1600" kern="900" spc="-70" dirty="0" smtClean="0">
                <a:latin typeface="Source Sans Pro Light" pitchFamily="34" charset="0"/>
                <a:ea typeface="Open Sans Semibold" pitchFamily="34" charset="0"/>
                <a:cs typeface="Open Sans Semibold" pitchFamily="34" charset="0"/>
              </a:rPr>
              <a:t>Humanitas, Inc</a:t>
            </a:r>
            <a:endParaRPr lang="en-US" sz="1600" kern="900" spc="-70" dirty="0">
              <a:latin typeface="Source Sans Pro Light" pitchFamily="34" charset="0"/>
              <a:ea typeface="Open Sans Semibold" pitchFamily="34" charset="0"/>
              <a:cs typeface="Open Sans Semibold"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02244" y="1814223"/>
            <a:ext cx="1140192" cy="1324093"/>
          </a:xfrm>
          <a:prstGeom prst="rect">
            <a:avLst/>
          </a:prstGeom>
        </p:spPr>
      </p:pic>
      <p:pic>
        <p:nvPicPr>
          <p:cNvPr id="9" name="Picture 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1302244" y="3513106"/>
            <a:ext cx="1140192" cy="1324093"/>
          </a:xfrm>
          <a:prstGeom prst="rect">
            <a:avLst/>
          </a:prstGeom>
        </p:spPr>
      </p:pic>
      <p:pic>
        <p:nvPicPr>
          <p:cNvPr id="10" name="Picture 9"/>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302244" y="5211988"/>
            <a:ext cx="1140192" cy="1324093"/>
          </a:xfrm>
          <a:prstGeom prst="rect">
            <a:avLst/>
          </a:prstGeom>
        </p:spPr>
      </p:pic>
      <p:sp>
        <p:nvSpPr>
          <p:cNvPr id="3" name="Title 1"/>
          <p:cNvSpPr txBox="1">
            <a:spLocks/>
          </p:cNvSpPr>
          <p:nvPr/>
        </p:nvSpPr>
        <p:spPr bwMode="auto">
          <a:xfrm>
            <a:off x="929937" y="377640"/>
            <a:ext cx="7996509"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cs typeface="Arial" charset="0"/>
              </a:defRPr>
            </a:lvl2pPr>
            <a:lvl3pPr algn="l" rtl="0" eaLnBrk="1" fontAlgn="base" hangingPunct="1">
              <a:spcBef>
                <a:spcPct val="0"/>
              </a:spcBef>
              <a:spcAft>
                <a:spcPct val="0"/>
              </a:spcAft>
              <a:defRPr sz="3600">
                <a:solidFill>
                  <a:schemeClr val="bg1"/>
                </a:solidFill>
                <a:latin typeface="Arial" charset="0"/>
                <a:cs typeface="Arial" charset="0"/>
              </a:defRPr>
            </a:lvl3pPr>
            <a:lvl4pPr algn="l" rtl="0" eaLnBrk="1" fontAlgn="base" hangingPunct="1">
              <a:spcBef>
                <a:spcPct val="0"/>
              </a:spcBef>
              <a:spcAft>
                <a:spcPct val="0"/>
              </a:spcAft>
              <a:defRPr sz="3600">
                <a:solidFill>
                  <a:schemeClr val="bg1"/>
                </a:solidFill>
                <a:latin typeface="Arial" charset="0"/>
                <a:cs typeface="Arial" charset="0"/>
              </a:defRPr>
            </a:lvl4pPr>
            <a:lvl5pPr algn="l" rtl="0" eaLnBrk="1" fontAlgn="base" hangingPunct="1">
              <a:spcBef>
                <a:spcPct val="0"/>
              </a:spcBef>
              <a:spcAft>
                <a:spcPct val="0"/>
              </a:spcAft>
              <a:defRPr sz="3600">
                <a:solidFill>
                  <a:schemeClr val="bg1"/>
                </a:solidFill>
                <a:latin typeface="Arial" charset="0"/>
                <a:cs typeface="Arial" charset="0"/>
              </a:defRPr>
            </a:lvl5pPr>
            <a:lvl6pPr marL="457200" algn="l" rtl="0" eaLnBrk="1" fontAlgn="base" hangingPunct="1">
              <a:spcBef>
                <a:spcPct val="0"/>
              </a:spcBef>
              <a:spcAft>
                <a:spcPct val="0"/>
              </a:spcAft>
              <a:defRPr sz="3600">
                <a:solidFill>
                  <a:schemeClr val="bg1"/>
                </a:solidFill>
                <a:latin typeface="Arial" charset="0"/>
                <a:cs typeface="Arial" charset="0"/>
              </a:defRPr>
            </a:lvl6pPr>
            <a:lvl7pPr marL="914400" algn="l" rtl="0" eaLnBrk="1" fontAlgn="base" hangingPunct="1">
              <a:spcBef>
                <a:spcPct val="0"/>
              </a:spcBef>
              <a:spcAft>
                <a:spcPct val="0"/>
              </a:spcAft>
              <a:defRPr sz="3600">
                <a:solidFill>
                  <a:schemeClr val="bg1"/>
                </a:solidFill>
                <a:latin typeface="Arial" charset="0"/>
                <a:cs typeface="Arial" charset="0"/>
              </a:defRPr>
            </a:lvl7pPr>
            <a:lvl8pPr marL="1371600" algn="l" rtl="0" eaLnBrk="1" fontAlgn="base" hangingPunct="1">
              <a:spcBef>
                <a:spcPct val="0"/>
              </a:spcBef>
              <a:spcAft>
                <a:spcPct val="0"/>
              </a:spcAft>
              <a:defRPr sz="3600">
                <a:solidFill>
                  <a:schemeClr val="bg1"/>
                </a:solidFill>
                <a:latin typeface="Arial" charset="0"/>
                <a:cs typeface="Arial" charset="0"/>
              </a:defRPr>
            </a:lvl8pPr>
            <a:lvl9pPr marL="1828800" algn="l" rtl="0" eaLnBrk="1" fontAlgn="base" hangingPunct="1">
              <a:spcBef>
                <a:spcPct val="0"/>
              </a:spcBef>
              <a:spcAft>
                <a:spcPct val="0"/>
              </a:spcAft>
              <a:defRPr sz="3600">
                <a:solidFill>
                  <a:schemeClr val="bg1"/>
                </a:solidFill>
                <a:latin typeface="Arial" charset="0"/>
                <a:cs typeface="Arial" charset="0"/>
              </a:defRPr>
            </a:lvl9pPr>
          </a:lstStyle>
          <a:p>
            <a:r>
              <a:rPr lang="en-US" dirty="0" smtClean="0"/>
              <a:t>Presenters</a:t>
            </a:r>
            <a:endParaRPr lang="en-US" dirty="0"/>
          </a:p>
        </p:txBody>
      </p:sp>
    </p:spTree>
    <p:extLst>
      <p:ext uri="{BB962C8B-B14F-4D97-AF65-F5344CB8AC3E}">
        <p14:creationId xmlns:p14="http://schemas.microsoft.com/office/powerpoint/2010/main" xmlns="" val="2018870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Ancillary </a:t>
            </a:r>
            <a:r>
              <a:rPr lang="en-US" dirty="0" smtClean="0"/>
              <a:t>symptoms include</a:t>
            </a:r>
            <a:endParaRPr lang="en-US" dirty="0"/>
          </a:p>
          <a:p>
            <a:pPr lvl="1"/>
            <a:r>
              <a:rPr lang="en-US" b="1" dirty="0">
                <a:solidFill>
                  <a:schemeClr val="accent6">
                    <a:lumMod val="60000"/>
                    <a:lumOff val="40000"/>
                  </a:schemeClr>
                </a:solidFill>
              </a:rPr>
              <a:t>Hyperactivity</a:t>
            </a:r>
            <a:r>
              <a:rPr lang="en-US" dirty="0"/>
              <a:t> – constant motion (touching, moving, climbing, fidgeting, shaking leg)</a:t>
            </a:r>
          </a:p>
          <a:p>
            <a:pPr lvl="1"/>
            <a:r>
              <a:rPr lang="en-US" b="1" dirty="0">
                <a:solidFill>
                  <a:schemeClr val="accent6">
                    <a:lumMod val="60000"/>
                    <a:lumOff val="40000"/>
                  </a:schemeClr>
                </a:solidFill>
              </a:rPr>
              <a:t>Impulsivity</a:t>
            </a:r>
            <a:r>
              <a:rPr lang="en-US" dirty="0"/>
              <a:t> – acting without thinking of consequences – interrupting, not waiting turn to speak, being impulsive with their body like in risk-taking behavior – cliff diving or similar activities</a:t>
            </a:r>
          </a:p>
          <a:p>
            <a:pPr lvl="1"/>
            <a:r>
              <a:rPr lang="en-US" b="1" dirty="0" smtClean="0">
                <a:solidFill>
                  <a:schemeClr val="accent6">
                    <a:lumMod val="60000"/>
                    <a:lumOff val="40000"/>
                  </a:schemeClr>
                </a:solidFill>
              </a:rPr>
              <a:t>Disruptive behavior </a:t>
            </a:r>
            <a:r>
              <a:rPr lang="en-US" dirty="0" smtClean="0"/>
              <a:t>– interrupting others, lowered tolerance levels so may show irritation sooner with challenging tasks, may show impatience in waiting for appropriate times to engage others or take turn, etc.</a:t>
            </a:r>
            <a:endParaRPr lang="en-US" dirty="0"/>
          </a:p>
          <a:p>
            <a:pPr marL="0" lvl="2" indent="0">
              <a:buNone/>
            </a:pPr>
            <a:r>
              <a:rPr lang="en-US" sz="1600" dirty="0" smtClean="0">
                <a:solidFill>
                  <a:schemeClr val="tx1"/>
                </a:solidFill>
              </a:rPr>
              <a:t>*See </a:t>
            </a:r>
            <a:r>
              <a:rPr lang="en-US" sz="1600" dirty="0">
                <a:solidFill>
                  <a:schemeClr val="tx1"/>
                </a:solidFill>
              </a:rPr>
              <a:t>current DSM for exhaustive list or ask your CMHC if you are a non-medical staff member</a:t>
            </a:r>
          </a:p>
          <a:p>
            <a:pPr lvl="2"/>
            <a:endParaRPr lang="en-US" dirty="0"/>
          </a:p>
          <a:p>
            <a:endParaRPr lang="en-US" dirty="0"/>
          </a:p>
        </p:txBody>
      </p:sp>
      <p:sp>
        <p:nvSpPr>
          <p:cNvPr id="3" name="Slide Number Placeholder 2"/>
          <p:cNvSpPr>
            <a:spLocks noGrp="1"/>
          </p:cNvSpPr>
          <p:nvPr>
            <p:ph type="sldNum" sz="quarter" idx="12"/>
          </p:nvPr>
        </p:nvSpPr>
        <p:spPr/>
        <p:txBody>
          <a:bodyPr/>
          <a:lstStyle/>
          <a:p>
            <a:fld id="{EFF84DA3-1729-41E0-8464-1C99D16700BC}" type="slidenum">
              <a:rPr lang="en-US" smtClean="0"/>
              <a:pPr/>
              <a:t>20</a:t>
            </a:fld>
            <a:endParaRPr lang="en-US" dirty="0"/>
          </a:p>
        </p:txBody>
      </p:sp>
      <p:sp>
        <p:nvSpPr>
          <p:cNvPr id="4" name="Title 3"/>
          <p:cNvSpPr>
            <a:spLocks noGrp="1"/>
          </p:cNvSpPr>
          <p:nvPr>
            <p:ph type="title"/>
          </p:nvPr>
        </p:nvSpPr>
        <p:spPr/>
        <p:txBody>
          <a:bodyPr/>
          <a:lstStyle/>
          <a:p>
            <a:r>
              <a:rPr lang="en-US" dirty="0"/>
              <a:t>Identification and Diagnosis of ADHD</a:t>
            </a:r>
          </a:p>
        </p:txBody>
      </p:sp>
    </p:spTree>
    <p:extLst>
      <p:ext uri="{BB962C8B-B14F-4D97-AF65-F5344CB8AC3E}">
        <p14:creationId xmlns:p14="http://schemas.microsoft.com/office/powerpoint/2010/main" xmlns="" val="417215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6403" y="1533781"/>
            <a:ext cx="5381998" cy="4921954"/>
          </a:xfrm>
        </p:spPr>
        <p:txBody>
          <a:bodyPr/>
          <a:lstStyle/>
          <a:p>
            <a:r>
              <a:rPr lang="en-US" dirty="0"/>
              <a:t>The American Academy of Pediatrics indicates that psychosocial treatments should accompany medical (medication) treatments for </a:t>
            </a:r>
            <a:r>
              <a:rPr lang="en-US" dirty="0" smtClean="0"/>
              <a:t>ADHD</a:t>
            </a:r>
            <a:endParaRPr lang="en-US" dirty="0"/>
          </a:p>
          <a:p>
            <a:pPr lvl="1"/>
            <a:r>
              <a:rPr lang="en-US" dirty="0"/>
              <a:t>Medication alone may not be sufficient and in some cases, neither treatment is sufficient </a:t>
            </a:r>
            <a:r>
              <a:rPr lang="en-US" dirty="0" smtClean="0"/>
              <a:t>alone</a:t>
            </a:r>
          </a:p>
          <a:p>
            <a:pPr lvl="1"/>
            <a:r>
              <a:rPr lang="en-US" b="1" i="1" dirty="0" smtClean="0">
                <a:solidFill>
                  <a:srgbClr val="8A0000"/>
                </a:solidFill>
              </a:rPr>
              <a:t>Use </a:t>
            </a:r>
            <a:r>
              <a:rPr lang="en-US" b="1" i="1" dirty="0">
                <a:solidFill>
                  <a:srgbClr val="8A0000"/>
                </a:solidFill>
              </a:rPr>
              <a:t>of both often affords the best </a:t>
            </a:r>
            <a:r>
              <a:rPr lang="en-US" b="1" i="1" dirty="0" smtClean="0">
                <a:solidFill>
                  <a:srgbClr val="8A0000"/>
                </a:solidFill>
              </a:rPr>
              <a:t>outcome </a:t>
            </a:r>
            <a:endParaRPr lang="en-US" b="1" i="1" dirty="0">
              <a:solidFill>
                <a:srgbClr val="8A0000"/>
              </a:solidFill>
            </a:endParaRPr>
          </a:p>
          <a:p>
            <a:endParaRPr lang="en-US" dirty="0"/>
          </a:p>
        </p:txBody>
      </p:sp>
      <p:sp>
        <p:nvSpPr>
          <p:cNvPr id="3" name="Slide Number Placeholder 2"/>
          <p:cNvSpPr>
            <a:spLocks noGrp="1"/>
          </p:cNvSpPr>
          <p:nvPr>
            <p:ph type="sldNum" sz="quarter" idx="12"/>
          </p:nvPr>
        </p:nvSpPr>
        <p:spPr/>
        <p:txBody>
          <a:bodyPr/>
          <a:lstStyle/>
          <a:p>
            <a:fld id="{EFF84DA3-1729-41E0-8464-1C99D16700BC}" type="slidenum">
              <a:rPr lang="en-US" smtClean="0"/>
              <a:pPr/>
              <a:t>21</a:t>
            </a:fld>
            <a:endParaRPr lang="en-US" dirty="0"/>
          </a:p>
        </p:txBody>
      </p:sp>
      <p:sp>
        <p:nvSpPr>
          <p:cNvPr id="4" name="Title 3"/>
          <p:cNvSpPr>
            <a:spLocks noGrp="1"/>
          </p:cNvSpPr>
          <p:nvPr>
            <p:ph type="title"/>
          </p:nvPr>
        </p:nvSpPr>
        <p:spPr/>
        <p:txBody>
          <a:bodyPr/>
          <a:lstStyle/>
          <a:p>
            <a:r>
              <a:rPr lang="en-US" dirty="0" smtClean="0"/>
              <a:t>What to do?</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b="10474"/>
          <a:stretch/>
        </p:blipFill>
        <p:spPr>
          <a:xfrm>
            <a:off x="6248401" y="2810901"/>
            <a:ext cx="2242271" cy="2367713"/>
          </a:xfrm>
          <a:prstGeom prst="rect">
            <a:avLst/>
          </a:prstGeom>
        </p:spPr>
      </p:pic>
    </p:spTree>
    <p:extLst>
      <p:ext uri="{BB962C8B-B14F-4D97-AF65-F5344CB8AC3E}">
        <p14:creationId xmlns:p14="http://schemas.microsoft.com/office/powerpoint/2010/main" xmlns="" val="2513499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5683" y="1533781"/>
            <a:ext cx="8072178" cy="4921954"/>
          </a:xfrm>
        </p:spPr>
        <p:txBody>
          <a:bodyPr/>
          <a:lstStyle/>
          <a:p>
            <a:r>
              <a:rPr lang="en-US" dirty="0"/>
              <a:t>Three drug treatment options are </a:t>
            </a:r>
            <a:r>
              <a:rPr lang="en-US" dirty="0" smtClean="0"/>
              <a:t>available</a:t>
            </a:r>
          </a:p>
          <a:p>
            <a:pPr lvl="1"/>
            <a:r>
              <a:rPr lang="en-US" dirty="0"/>
              <a:t>Dopamine enhanced </a:t>
            </a:r>
            <a:r>
              <a:rPr lang="en-US" dirty="0" err="1"/>
              <a:t>neuro</a:t>
            </a:r>
            <a:r>
              <a:rPr lang="en-US" dirty="0"/>
              <a:t>-</a:t>
            </a:r>
            <a:r>
              <a:rPr lang="en-US" dirty="0" smtClean="0"/>
              <a:t>transmission</a:t>
            </a:r>
            <a:endParaRPr lang="en-US" dirty="0"/>
          </a:p>
          <a:p>
            <a:pPr lvl="1"/>
            <a:r>
              <a:rPr lang="en-US" dirty="0"/>
              <a:t>Norepinephrine enhanced </a:t>
            </a:r>
            <a:r>
              <a:rPr lang="en-US" dirty="0" err="1"/>
              <a:t>neuro</a:t>
            </a:r>
            <a:r>
              <a:rPr lang="en-US" dirty="0"/>
              <a:t>-</a:t>
            </a:r>
            <a:r>
              <a:rPr lang="en-US" dirty="0" smtClean="0"/>
              <a:t>transmission</a:t>
            </a:r>
            <a:endParaRPr lang="en-US" dirty="0"/>
          </a:p>
          <a:p>
            <a:pPr lvl="1"/>
            <a:r>
              <a:rPr lang="en-US" dirty="0"/>
              <a:t>Serotonin enhanced </a:t>
            </a:r>
            <a:r>
              <a:rPr lang="en-US" dirty="0" err="1"/>
              <a:t>neuro</a:t>
            </a:r>
            <a:r>
              <a:rPr lang="en-US" dirty="0"/>
              <a:t>-</a:t>
            </a:r>
            <a:r>
              <a:rPr lang="en-US" dirty="0" smtClean="0"/>
              <a:t>transmission</a:t>
            </a:r>
            <a:endParaRPr lang="en-US" dirty="0"/>
          </a:p>
          <a:p>
            <a:r>
              <a:rPr lang="en-US" dirty="0"/>
              <a:t>Mono or combined therapy may be effective</a:t>
            </a:r>
          </a:p>
          <a:p>
            <a:r>
              <a:rPr lang="en-US" dirty="0"/>
              <a:t>Treatment must include </a:t>
            </a:r>
            <a:r>
              <a:rPr lang="en-US" dirty="0" smtClean="0"/>
              <a:t>behavior intervention</a:t>
            </a:r>
            <a:endParaRPr lang="en-US" dirty="0"/>
          </a:p>
          <a:p>
            <a:endParaRPr lang="en-US" dirty="0"/>
          </a:p>
        </p:txBody>
      </p:sp>
      <p:sp>
        <p:nvSpPr>
          <p:cNvPr id="3" name="Slide Number Placeholder 2"/>
          <p:cNvSpPr>
            <a:spLocks noGrp="1"/>
          </p:cNvSpPr>
          <p:nvPr>
            <p:ph type="sldNum" sz="quarter" idx="12"/>
          </p:nvPr>
        </p:nvSpPr>
        <p:spPr/>
        <p:txBody>
          <a:bodyPr/>
          <a:lstStyle/>
          <a:p>
            <a:fld id="{EFF84DA3-1729-41E0-8464-1C99D16700BC}" type="slidenum">
              <a:rPr lang="en-US" smtClean="0"/>
              <a:pPr/>
              <a:t>22</a:t>
            </a:fld>
            <a:endParaRPr lang="en-US" dirty="0"/>
          </a:p>
        </p:txBody>
      </p:sp>
      <p:sp>
        <p:nvSpPr>
          <p:cNvPr id="4" name="Title 3"/>
          <p:cNvSpPr>
            <a:spLocks noGrp="1"/>
          </p:cNvSpPr>
          <p:nvPr>
            <p:ph type="title"/>
          </p:nvPr>
        </p:nvSpPr>
        <p:spPr/>
        <p:txBody>
          <a:bodyPr/>
          <a:lstStyle/>
          <a:p>
            <a:r>
              <a:rPr lang="en-US" dirty="0" smtClean="0"/>
              <a:t>Treatment Options</a:t>
            </a:r>
            <a:endParaRPr lang="en-US" dirty="0"/>
          </a:p>
        </p:txBody>
      </p:sp>
    </p:spTree>
    <p:extLst>
      <p:ext uri="{BB962C8B-B14F-4D97-AF65-F5344CB8AC3E}">
        <p14:creationId xmlns:p14="http://schemas.microsoft.com/office/powerpoint/2010/main" xmlns="" val="3550521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ktangel 11"/>
          <p:cNvSpPr>
            <a:spLocks noChangeArrowheads="1"/>
          </p:cNvSpPr>
          <p:nvPr/>
        </p:nvSpPr>
        <p:spPr bwMode="auto">
          <a:xfrm>
            <a:off x="1371600" y="4076662"/>
            <a:ext cx="3191751" cy="1015663"/>
          </a:xfrm>
          <a:prstGeom prst="rect">
            <a:avLst/>
          </a:prstGeom>
          <a:noFill/>
          <a:ln w="9525">
            <a:noFill/>
            <a:miter lim="800000"/>
            <a:headEnd/>
            <a:tailEnd/>
          </a:ln>
        </p:spPr>
        <p:txBody>
          <a:bodyPr wrap="square">
            <a:spAutoFit/>
          </a:bodyPr>
          <a:lstStyle/>
          <a:p>
            <a:pPr marL="342900" indent="-342900">
              <a:buClr>
                <a:schemeClr val="accent1">
                  <a:lumMod val="90000"/>
                </a:schemeClr>
              </a:buClr>
              <a:buFont typeface="Wingdings" panose="05000000000000000000" pitchFamily="2" charset="2"/>
              <a:buChar char="§"/>
            </a:pPr>
            <a:r>
              <a:rPr lang="en-US" sz="2400" dirty="0">
                <a:solidFill>
                  <a:schemeClr val="bg1"/>
                </a:solidFill>
              </a:rPr>
              <a:t>Methylphenidate  </a:t>
            </a:r>
          </a:p>
          <a:p>
            <a:pPr marL="342900" indent="-342900">
              <a:buClr>
                <a:schemeClr val="accent1">
                  <a:lumMod val="90000"/>
                </a:schemeClr>
              </a:buClr>
              <a:buFont typeface="Wingdings" panose="05000000000000000000" pitchFamily="2" charset="2"/>
              <a:buChar char="§"/>
            </a:pPr>
            <a:r>
              <a:rPr lang="en-US" sz="2400" dirty="0">
                <a:solidFill>
                  <a:schemeClr val="bg1"/>
                </a:solidFill>
              </a:rPr>
              <a:t>Amphetamine salts </a:t>
            </a:r>
          </a:p>
          <a:p>
            <a:endParaRPr lang="da-DK" sz="1200" dirty="0">
              <a:solidFill>
                <a:schemeClr val="bg1"/>
              </a:solidFill>
            </a:endParaRPr>
          </a:p>
        </p:txBody>
      </p:sp>
      <p:sp>
        <p:nvSpPr>
          <p:cNvPr id="6" name="Date Placeholder 5"/>
          <p:cNvSpPr>
            <a:spLocks noGrp="1"/>
          </p:cNvSpPr>
          <p:nvPr>
            <p:ph type="dt" sz="half" idx="10"/>
          </p:nvPr>
        </p:nvSpPr>
        <p:spPr/>
        <p:txBody>
          <a:bodyPr/>
          <a:lstStyle/>
          <a:p>
            <a:r>
              <a:rPr lang="en-US" smtClean="0"/>
              <a:t>PRESENTER NAME</a:t>
            </a:r>
            <a:endParaRPr lang="en-US"/>
          </a:p>
        </p:txBody>
      </p:sp>
      <p:sp>
        <p:nvSpPr>
          <p:cNvPr id="60" name="Slide Number Placeholder 59"/>
          <p:cNvSpPr>
            <a:spLocks noGrp="1"/>
          </p:cNvSpPr>
          <p:nvPr>
            <p:ph type="sldNum" sz="quarter" idx="12"/>
          </p:nvPr>
        </p:nvSpPr>
        <p:spPr/>
        <p:txBody>
          <a:bodyPr/>
          <a:lstStyle/>
          <a:p>
            <a:pPr>
              <a:defRPr/>
            </a:pPr>
            <a:fld id="{7BCE2789-5E35-460C-B126-CD9A334D130D}" type="slidenum">
              <a:rPr lang="en-US" smtClean="0"/>
              <a:pPr>
                <a:defRPr/>
              </a:pPr>
              <a:t>23</a:t>
            </a:fld>
            <a:endParaRPr lang="en-US"/>
          </a:p>
        </p:txBody>
      </p:sp>
      <p:sp>
        <p:nvSpPr>
          <p:cNvPr id="4" name="Title 3"/>
          <p:cNvSpPr>
            <a:spLocks noGrp="1"/>
          </p:cNvSpPr>
          <p:nvPr>
            <p:ph type="title"/>
          </p:nvPr>
        </p:nvSpPr>
        <p:spPr/>
        <p:txBody>
          <a:bodyPr/>
          <a:lstStyle/>
          <a:p>
            <a:r>
              <a:rPr lang="en-US" sz="3600" dirty="0" smtClean="0"/>
              <a:t>DOPAMINE</a:t>
            </a:r>
            <a:endParaRPr lang="en-US" sz="3600" dirty="0"/>
          </a:p>
        </p:txBody>
      </p:sp>
      <p:grpSp>
        <p:nvGrpSpPr>
          <p:cNvPr id="3" name="Group 2"/>
          <p:cNvGrpSpPr/>
          <p:nvPr/>
        </p:nvGrpSpPr>
        <p:grpSpPr>
          <a:xfrm>
            <a:off x="1713350" y="2267446"/>
            <a:ext cx="2508250" cy="1736725"/>
            <a:chOff x="1355444" y="1433114"/>
            <a:chExt cx="2508250" cy="1736725"/>
          </a:xfrm>
        </p:grpSpPr>
        <p:grpSp>
          <p:nvGrpSpPr>
            <p:cNvPr id="31" name="Gruppe 199"/>
            <p:cNvGrpSpPr>
              <a:grpSpLocks/>
            </p:cNvGrpSpPr>
            <p:nvPr/>
          </p:nvGrpSpPr>
          <p:grpSpPr bwMode="auto">
            <a:xfrm>
              <a:off x="1355444" y="1433114"/>
              <a:ext cx="2508250" cy="1736725"/>
              <a:chOff x="2636520" y="2831705"/>
              <a:chExt cx="1919605" cy="1330207"/>
            </a:xfrm>
          </p:grpSpPr>
          <p:sp>
            <p:nvSpPr>
              <p:cNvPr id="32" name="Ellipse 110"/>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nvGrpSpPr>
              <p:cNvPr id="33" name="Gruppe 91"/>
              <p:cNvGrpSpPr>
                <a:grpSpLocks/>
              </p:cNvGrpSpPr>
              <p:nvPr/>
            </p:nvGrpSpPr>
            <p:grpSpPr bwMode="auto">
              <a:xfrm>
                <a:off x="2976835" y="2831705"/>
                <a:ext cx="1198925" cy="1187339"/>
                <a:chOff x="1071835" y="2920232"/>
                <a:chExt cx="1427572" cy="1413777"/>
              </a:xfrm>
            </p:grpSpPr>
            <p:sp>
              <p:nvSpPr>
                <p:cNvPr id="34" name="Ellipse 44"/>
                <p:cNvSpPr/>
                <p:nvPr/>
              </p:nvSpPr>
              <p:spPr bwMode="auto">
                <a:xfrm rot="21052097">
                  <a:off x="1085754" y="2920232"/>
                  <a:ext cx="1413653" cy="1413777"/>
                </a:xfrm>
                <a:prstGeom prst="ellipse">
                  <a:avLst/>
                </a:prstGeom>
                <a:gradFill flip="none" rotWithShape="1">
                  <a:gsLst>
                    <a:gs pos="0">
                      <a:schemeClr val="accent1">
                        <a:lumMod val="75000"/>
                      </a:schemeClr>
                    </a:gs>
                    <a:gs pos="100000">
                      <a:schemeClr val="accent1">
                        <a:lumMod val="50000"/>
                      </a:schemeClr>
                    </a:gs>
                  </a:gsLst>
                  <a:path path="shape">
                    <a:fillToRect l="50000" t="50000" r="50000" b="50000"/>
                  </a:path>
                  <a:tileRect/>
                </a:gradFill>
                <a:ln w="9525" cap="flat" cmpd="sng" algn="ctr">
                  <a:noFill/>
                  <a:prstDash val="solid"/>
                </a:ln>
                <a:effectLst>
                  <a:innerShdw blurRad="190500" dist="114300" dir="5640000">
                    <a:srgbClr val="000000">
                      <a:alpha val="37000"/>
                    </a:srgbClr>
                  </a:innerShdw>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sp>
              <p:nvSpPr>
                <p:cNvPr id="35" name="Ellipse 45"/>
                <p:cNvSpPr>
                  <a:spLocks noChangeArrowheads="1"/>
                </p:cNvSpPr>
                <p:nvPr/>
              </p:nvSpPr>
              <p:spPr bwMode="auto">
                <a:xfrm>
                  <a:off x="1284335" y="2950636"/>
                  <a:ext cx="1028561" cy="767333"/>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endParaRPr lang="da-DK">
                    <a:solidFill>
                      <a:srgbClr val="FFFFFF"/>
                    </a:solidFill>
                    <a:latin typeface="Calibri" pitchFamily="34" charset="0"/>
                  </a:endParaRPr>
                </a:p>
              </p:txBody>
            </p:sp>
            <p:sp>
              <p:nvSpPr>
                <p:cNvPr id="36" name="Måne 115"/>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grpSp>
        <p:sp>
          <p:nvSpPr>
            <p:cNvPr id="37" name="Rektangel 123"/>
            <p:cNvSpPr>
              <a:spLocks noChangeArrowheads="1"/>
            </p:cNvSpPr>
            <p:nvPr/>
          </p:nvSpPr>
          <p:spPr bwMode="auto">
            <a:xfrm>
              <a:off x="1969807" y="1958577"/>
              <a:ext cx="1184275" cy="461665"/>
            </a:xfrm>
            <a:prstGeom prst="rect">
              <a:avLst/>
            </a:prstGeom>
            <a:noFill/>
            <a:ln w="9525">
              <a:noFill/>
              <a:miter lim="800000"/>
              <a:headEnd/>
              <a:tailEnd/>
            </a:ln>
          </p:spPr>
          <p:txBody>
            <a:bodyPr>
              <a:spAutoFit/>
            </a:bodyPr>
            <a:lstStyle/>
            <a:p>
              <a:pPr algn="ctr"/>
              <a:r>
                <a:rPr lang="en-US" sz="2400" b="1" noProof="1" smtClean="0">
                  <a:solidFill>
                    <a:schemeClr val="bg1"/>
                  </a:solidFill>
                  <a:effectLst>
                    <a:outerShdw blurRad="38100" dist="38100" dir="2700000" algn="tl">
                      <a:srgbClr val="000000">
                        <a:alpha val="43137"/>
                      </a:srgbClr>
                    </a:outerShdw>
                  </a:effectLst>
                  <a:latin typeface="Calibri" pitchFamily="34" charset="0"/>
                  <a:cs typeface="Arial" charset="0"/>
                </a:rPr>
                <a:t>TYPES</a:t>
              </a:r>
              <a:endParaRPr lang="en-US" sz="2400" b="1" noProof="1">
                <a:solidFill>
                  <a:schemeClr val="bg1"/>
                </a:solidFill>
                <a:effectLst>
                  <a:outerShdw blurRad="38100" dist="38100" dir="2700000" algn="tl">
                    <a:srgbClr val="000000">
                      <a:alpha val="43137"/>
                    </a:srgbClr>
                  </a:outerShdw>
                </a:effectLst>
                <a:latin typeface="Calibri" pitchFamily="34" charset="0"/>
                <a:cs typeface="Arial" charset="0"/>
              </a:endParaRPr>
            </a:p>
          </p:txBody>
        </p:sp>
      </p:grpSp>
      <p:grpSp>
        <p:nvGrpSpPr>
          <p:cNvPr id="8" name="Group 7"/>
          <p:cNvGrpSpPr/>
          <p:nvPr/>
        </p:nvGrpSpPr>
        <p:grpSpPr>
          <a:xfrm>
            <a:off x="5201082" y="1883761"/>
            <a:ext cx="2709863" cy="3785014"/>
            <a:chOff x="5214937" y="1680072"/>
            <a:chExt cx="2709863" cy="3785014"/>
          </a:xfrm>
        </p:grpSpPr>
        <p:grpSp>
          <p:nvGrpSpPr>
            <p:cNvPr id="39" name="Gruppe 199"/>
            <p:cNvGrpSpPr>
              <a:grpSpLocks/>
            </p:cNvGrpSpPr>
            <p:nvPr/>
          </p:nvGrpSpPr>
          <p:grpSpPr bwMode="auto">
            <a:xfrm>
              <a:off x="5214937" y="1680072"/>
              <a:ext cx="2709863" cy="1873844"/>
              <a:chOff x="2636520" y="2831705"/>
              <a:chExt cx="1919605" cy="1330207"/>
            </a:xfrm>
          </p:grpSpPr>
          <p:sp>
            <p:nvSpPr>
              <p:cNvPr id="40" name="Ellipse 100"/>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nvGrpSpPr>
              <p:cNvPr id="41" name="Gruppe 91"/>
              <p:cNvGrpSpPr>
                <a:grpSpLocks/>
              </p:cNvGrpSpPr>
              <p:nvPr/>
            </p:nvGrpSpPr>
            <p:grpSpPr bwMode="auto">
              <a:xfrm>
                <a:off x="2976835" y="2831705"/>
                <a:ext cx="1198925" cy="1187339"/>
                <a:chOff x="1071835" y="2920232"/>
                <a:chExt cx="1427572" cy="1413777"/>
              </a:xfrm>
            </p:grpSpPr>
            <p:sp>
              <p:nvSpPr>
                <p:cNvPr id="42" name="Ellipse 44"/>
                <p:cNvSpPr/>
                <p:nvPr/>
              </p:nvSpPr>
              <p:spPr bwMode="auto">
                <a:xfrm rot="21052097">
                  <a:off x="1085754" y="2920232"/>
                  <a:ext cx="1413653" cy="1413777"/>
                </a:xfrm>
                <a:prstGeom prst="ellipse">
                  <a:avLst/>
                </a:prstGeom>
                <a:solidFill>
                  <a:srgbClr val="B42200"/>
                </a:solidFill>
                <a:ln w="9525" cap="flat" cmpd="sng" algn="ctr">
                  <a:noFill/>
                  <a:prstDash val="solid"/>
                </a:ln>
                <a:effectLst>
                  <a:innerShdw blurRad="190500" dist="114300" dir="5640000">
                    <a:srgbClr val="000000">
                      <a:alpha val="37000"/>
                    </a:srgbClr>
                  </a:innerShdw>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sp>
              <p:nvSpPr>
                <p:cNvPr id="43" name="Ellipse 45"/>
                <p:cNvSpPr>
                  <a:spLocks noChangeArrowheads="1"/>
                </p:cNvSpPr>
                <p:nvPr/>
              </p:nvSpPr>
              <p:spPr bwMode="auto">
                <a:xfrm>
                  <a:off x="1285302" y="2949467"/>
                  <a:ext cx="1025984" cy="767009"/>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endParaRPr lang="da-DK">
                    <a:solidFill>
                      <a:srgbClr val="FFFFFF"/>
                    </a:solidFill>
                    <a:latin typeface="Calibri" pitchFamily="34" charset="0"/>
                  </a:endParaRPr>
                </a:p>
              </p:txBody>
            </p:sp>
            <p:sp>
              <p:nvSpPr>
                <p:cNvPr id="44" name="Måne 106"/>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grpSp>
        <p:sp>
          <p:nvSpPr>
            <p:cNvPr id="45" name="Rektangel 122"/>
            <p:cNvSpPr>
              <a:spLocks noChangeArrowheads="1"/>
            </p:cNvSpPr>
            <p:nvPr/>
          </p:nvSpPr>
          <p:spPr bwMode="auto">
            <a:xfrm>
              <a:off x="5629020" y="1978240"/>
              <a:ext cx="1872241" cy="1015663"/>
            </a:xfrm>
            <a:prstGeom prst="rect">
              <a:avLst/>
            </a:prstGeom>
            <a:noFill/>
            <a:ln w="9525">
              <a:noFill/>
              <a:miter lim="800000"/>
              <a:headEnd/>
              <a:tailEnd/>
            </a:ln>
          </p:spPr>
          <p:txBody>
            <a:bodyPr wrap="square">
              <a:spAutoFit/>
            </a:bodyPr>
            <a:lstStyle/>
            <a:p>
              <a:pPr algn="ctr"/>
              <a:r>
                <a:rPr lang="en-US" sz="2000" dirty="0">
                  <a:solidFill>
                    <a:schemeClr val="bg1"/>
                  </a:solidFill>
                </a:rPr>
                <a:t>Once a day dosing preferred </a:t>
              </a:r>
            </a:p>
          </p:txBody>
        </p:sp>
        <p:grpSp>
          <p:nvGrpSpPr>
            <p:cNvPr id="53" name="Gruppe 199"/>
            <p:cNvGrpSpPr>
              <a:grpSpLocks/>
            </p:cNvGrpSpPr>
            <p:nvPr/>
          </p:nvGrpSpPr>
          <p:grpSpPr bwMode="auto">
            <a:xfrm>
              <a:off x="5214937" y="3591242"/>
              <a:ext cx="2709863" cy="1873844"/>
              <a:chOff x="2636520" y="2831705"/>
              <a:chExt cx="1919605" cy="1330207"/>
            </a:xfrm>
          </p:grpSpPr>
          <p:sp>
            <p:nvSpPr>
              <p:cNvPr id="59" name="Ellipse 100"/>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nvGrpSpPr>
              <p:cNvPr id="61" name="Gruppe 91"/>
              <p:cNvGrpSpPr>
                <a:grpSpLocks/>
              </p:cNvGrpSpPr>
              <p:nvPr/>
            </p:nvGrpSpPr>
            <p:grpSpPr bwMode="auto">
              <a:xfrm>
                <a:off x="2976835" y="2831705"/>
                <a:ext cx="1198925" cy="1187339"/>
                <a:chOff x="1071835" y="2920232"/>
                <a:chExt cx="1427572" cy="1413777"/>
              </a:xfrm>
            </p:grpSpPr>
            <p:sp>
              <p:nvSpPr>
                <p:cNvPr id="62" name="Ellipse 44"/>
                <p:cNvSpPr/>
                <p:nvPr/>
              </p:nvSpPr>
              <p:spPr bwMode="auto">
                <a:xfrm rot="21052097">
                  <a:off x="1085754" y="2920232"/>
                  <a:ext cx="1413653" cy="1413777"/>
                </a:xfrm>
                <a:prstGeom prst="ellipse">
                  <a:avLst/>
                </a:prstGeom>
                <a:solidFill>
                  <a:srgbClr val="B42200"/>
                </a:solidFill>
                <a:ln w="9525" cap="flat" cmpd="sng" algn="ctr">
                  <a:noFill/>
                  <a:prstDash val="solid"/>
                </a:ln>
                <a:effectLst>
                  <a:innerShdw blurRad="190500" dist="114300" dir="5640000">
                    <a:srgbClr val="000000">
                      <a:alpha val="37000"/>
                    </a:srgbClr>
                  </a:innerShdw>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sp>
              <p:nvSpPr>
                <p:cNvPr id="63" name="Ellipse 45"/>
                <p:cNvSpPr>
                  <a:spLocks noChangeArrowheads="1"/>
                </p:cNvSpPr>
                <p:nvPr/>
              </p:nvSpPr>
              <p:spPr bwMode="auto">
                <a:xfrm>
                  <a:off x="1285302" y="2949467"/>
                  <a:ext cx="1025984" cy="767009"/>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endParaRPr lang="da-DK">
                    <a:solidFill>
                      <a:srgbClr val="FFFFFF"/>
                    </a:solidFill>
                    <a:latin typeface="Calibri" pitchFamily="34" charset="0"/>
                  </a:endParaRPr>
                </a:p>
              </p:txBody>
            </p:sp>
            <p:sp>
              <p:nvSpPr>
                <p:cNvPr id="64" name="Måne 106"/>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grpSp>
        <p:sp>
          <p:nvSpPr>
            <p:cNvPr id="52" name="Rektangel 122"/>
            <p:cNvSpPr>
              <a:spLocks noChangeArrowheads="1"/>
            </p:cNvSpPr>
            <p:nvPr/>
          </p:nvSpPr>
          <p:spPr bwMode="auto">
            <a:xfrm>
              <a:off x="5615165" y="3919380"/>
              <a:ext cx="1872241" cy="1323439"/>
            </a:xfrm>
            <a:prstGeom prst="rect">
              <a:avLst/>
            </a:prstGeom>
            <a:noFill/>
            <a:ln w="9525">
              <a:noFill/>
              <a:miter lim="800000"/>
              <a:headEnd/>
              <a:tailEnd/>
            </a:ln>
          </p:spPr>
          <p:txBody>
            <a:bodyPr wrap="square">
              <a:spAutoFit/>
            </a:bodyPr>
            <a:lstStyle/>
            <a:p>
              <a:pPr algn="ctr"/>
              <a:r>
                <a:rPr lang="en-US" sz="2000" dirty="0">
                  <a:solidFill>
                    <a:schemeClr val="bg1"/>
                  </a:solidFill>
                </a:rPr>
                <a:t>Short acting doses are most </a:t>
              </a:r>
              <a:r>
                <a:rPr lang="en-US" sz="2000" dirty="0" smtClean="0">
                  <a:solidFill>
                    <a:schemeClr val="bg1"/>
                  </a:solidFill>
                </a:rPr>
                <a:t>abused</a:t>
              </a:r>
              <a:endParaRPr lang="en-US" sz="2000" dirty="0">
                <a:solidFill>
                  <a:schemeClr val="bg1"/>
                </a:solidFill>
              </a:endParaRPr>
            </a:p>
            <a:p>
              <a:endParaRPr lang="da-DK" sz="2000" dirty="0">
                <a:solidFill>
                  <a:schemeClr val="bg1"/>
                </a:solidFill>
              </a:endParaRPr>
            </a:p>
          </p:txBody>
        </p:sp>
      </p:grpSp>
    </p:spTree>
    <p:extLst>
      <p:ext uri="{BB962C8B-B14F-4D97-AF65-F5344CB8AC3E}">
        <p14:creationId xmlns:p14="http://schemas.microsoft.com/office/powerpoint/2010/main" xmlns="" val="2651438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ktangel 11"/>
          <p:cNvSpPr>
            <a:spLocks noChangeArrowheads="1"/>
          </p:cNvSpPr>
          <p:nvPr/>
        </p:nvSpPr>
        <p:spPr bwMode="auto">
          <a:xfrm>
            <a:off x="1371600" y="4076662"/>
            <a:ext cx="3638580" cy="1384995"/>
          </a:xfrm>
          <a:prstGeom prst="rect">
            <a:avLst/>
          </a:prstGeom>
          <a:noFill/>
          <a:ln w="9525">
            <a:noFill/>
            <a:miter lim="800000"/>
            <a:headEnd/>
            <a:tailEnd/>
          </a:ln>
        </p:spPr>
        <p:txBody>
          <a:bodyPr wrap="square">
            <a:spAutoFit/>
          </a:bodyPr>
          <a:lstStyle/>
          <a:p>
            <a:pPr marL="342900" indent="-342900">
              <a:buClr>
                <a:schemeClr val="accent1">
                  <a:lumMod val="90000"/>
                </a:schemeClr>
              </a:buClr>
              <a:buFont typeface="Wingdings" panose="05000000000000000000" pitchFamily="2" charset="2"/>
              <a:buChar char="§"/>
            </a:pPr>
            <a:r>
              <a:rPr lang="en-US" sz="2400" dirty="0">
                <a:solidFill>
                  <a:schemeClr val="bg1"/>
                </a:solidFill>
              </a:rPr>
              <a:t>Strattera</a:t>
            </a:r>
          </a:p>
          <a:p>
            <a:pPr marL="342900" indent="-342900">
              <a:buClr>
                <a:schemeClr val="accent1">
                  <a:lumMod val="90000"/>
                </a:schemeClr>
              </a:buClr>
              <a:buFont typeface="Wingdings" panose="05000000000000000000" pitchFamily="2" charset="2"/>
              <a:buChar char="§"/>
            </a:pPr>
            <a:r>
              <a:rPr lang="en-US" sz="2400" dirty="0" err="1">
                <a:solidFill>
                  <a:schemeClr val="bg1"/>
                </a:solidFill>
              </a:rPr>
              <a:t>Intuniv</a:t>
            </a:r>
            <a:r>
              <a:rPr lang="en-US" sz="2400" dirty="0">
                <a:solidFill>
                  <a:schemeClr val="bg1"/>
                </a:solidFill>
              </a:rPr>
              <a:t> (</a:t>
            </a:r>
            <a:r>
              <a:rPr lang="en-US" sz="2400" dirty="0" err="1">
                <a:solidFill>
                  <a:schemeClr val="bg1"/>
                </a:solidFill>
              </a:rPr>
              <a:t>Guanfacine</a:t>
            </a:r>
            <a:r>
              <a:rPr lang="en-US" sz="2400" dirty="0">
                <a:solidFill>
                  <a:schemeClr val="bg1"/>
                </a:solidFill>
              </a:rPr>
              <a:t> ER)</a:t>
            </a:r>
          </a:p>
          <a:p>
            <a:pPr marL="342900" indent="-342900">
              <a:buClr>
                <a:schemeClr val="accent1">
                  <a:lumMod val="90000"/>
                </a:schemeClr>
              </a:buClr>
              <a:buFont typeface="Wingdings" panose="05000000000000000000" pitchFamily="2" charset="2"/>
              <a:buChar char="§"/>
            </a:pPr>
            <a:r>
              <a:rPr lang="en-US" sz="2400" dirty="0" err="1">
                <a:solidFill>
                  <a:schemeClr val="bg1"/>
                </a:solidFill>
              </a:rPr>
              <a:t>Kapvay</a:t>
            </a:r>
            <a:r>
              <a:rPr lang="en-US" sz="2400" dirty="0">
                <a:solidFill>
                  <a:schemeClr val="bg1"/>
                </a:solidFill>
              </a:rPr>
              <a:t> (Clonidine ER)</a:t>
            </a:r>
          </a:p>
          <a:p>
            <a:endParaRPr lang="da-DK" sz="1200" dirty="0">
              <a:solidFill>
                <a:schemeClr val="bg1"/>
              </a:solidFill>
            </a:endParaRPr>
          </a:p>
        </p:txBody>
      </p:sp>
      <p:sp>
        <p:nvSpPr>
          <p:cNvPr id="38" name="Subtitle 37"/>
          <p:cNvSpPr>
            <a:spLocks noGrp="1"/>
          </p:cNvSpPr>
          <p:nvPr>
            <p:ph type="subTitle" idx="1"/>
          </p:nvPr>
        </p:nvSpPr>
        <p:spPr/>
        <p:txBody>
          <a:bodyPr/>
          <a:lstStyle/>
          <a:p>
            <a:endParaRPr lang="en-US" dirty="0"/>
          </a:p>
        </p:txBody>
      </p:sp>
      <p:sp>
        <p:nvSpPr>
          <p:cNvPr id="6" name="Date Placeholder 5"/>
          <p:cNvSpPr>
            <a:spLocks noGrp="1"/>
          </p:cNvSpPr>
          <p:nvPr>
            <p:ph type="dt" sz="half" idx="10"/>
          </p:nvPr>
        </p:nvSpPr>
        <p:spPr/>
        <p:txBody>
          <a:bodyPr/>
          <a:lstStyle/>
          <a:p>
            <a:r>
              <a:rPr lang="en-US" smtClean="0"/>
              <a:t>PRESENTER NAME</a:t>
            </a:r>
            <a:endParaRPr lang="en-US"/>
          </a:p>
        </p:txBody>
      </p:sp>
      <p:sp>
        <p:nvSpPr>
          <p:cNvPr id="60" name="Slide Number Placeholder 59"/>
          <p:cNvSpPr>
            <a:spLocks noGrp="1"/>
          </p:cNvSpPr>
          <p:nvPr>
            <p:ph type="sldNum" sz="quarter" idx="12"/>
          </p:nvPr>
        </p:nvSpPr>
        <p:spPr/>
        <p:txBody>
          <a:bodyPr/>
          <a:lstStyle/>
          <a:p>
            <a:fld id="{7BCE2789-5E35-460C-B126-CD9A334D130D}" type="slidenum">
              <a:rPr lang="en-US" smtClean="0"/>
              <a:pPr/>
              <a:t>24</a:t>
            </a:fld>
            <a:endParaRPr lang="en-US"/>
          </a:p>
        </p:txBody>
      </p:sp>
      <p:sp>
        <p:nvSpPr>
          <p:cNvPr id="4" name="Title 3"/>
          <p:cNvSpPr>
            <a:spLocks noGrp="1"/>
          </p:cNvSpPr>
          <p:nvPr>
            <p:ph type="title"/>
          </p:nvPr>
        </p:nvSpPr>
        <p:spPr>
          <a:xfrm>
            <a:off x="628650" y="312383"/>
            <a:ext cx="7886700" cy="646331"/>
          </a:xfrm>
        </p:spPr>
        <p:txBody>
          <a:bodyPr/>
          <a:lstStyle/>
          <a:p>
            <a:r>
              <a:rPr lang="en-US" sz="3600" dirty="0" smtClean="0"/>
              <a:t>NOREPINEPHRINE </a:t>
            </a:r>
            <a:endParaRPr lang="en-US" sz="3600" dirty="0"/>
          </a:p>
        </p:txBody>
      </p:sp>
      <p:grpSp>
        <p:nvGrpSpPr>
          <p:cNvPr id="3" name="Group 2"/>
          <p:cNvGrpSpPr/>
          <p:nvPr/>
        </p:nvGrpSpPr>
        <p:grpSpPr>
          <a:xfrm>
            <a:off x="1713350" y="2267446"/>
            <a:ext cx="2508250" cy="1736725"/>
            <a:chOff x="1355444" y="1433114"/>
            <a:chExt cx="2508250" cy="1736725"/>
          </a:xfrm>
        </p:grpSpPr>
        <p:grpSp>
          <p:nvGrpSpPr>
            <p:cNvPr id="31" name="Gruppe 199"/>
            <p:cNvGrpSpPr>
              <a:grpSpLocks/>
            </p:cNvGrpSpPr>
            <p:nvPr/>
          </p:nvGrpSpPr>
          <p:grpSpPr bwMode="auto">
            <a:xfrm>
              <a:off x="1355444" y="1433114"/>
              <a:ext cx="2508250" cy="1736725"/>
              <a:chOff x="2636520" y="2831705"/>
              <a:chExt cx="1919605" cy="1330207"/>
            </a:xfrm>
          </p:grpSpPr>
          <p:sp>
            <p:nvSpPr>
              <p:cNvPr id="32" name="Ellipse 110"/>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nvGrpSpPr>
              <p:cNvPr id="33" name="Gruppe 91"/>
              <p:cNvGrpSpPr>
                <a:grpSpLocks/>
              </p:cNvGrpSpPr>
              <p:nvPr/>
            </p:nvGrpSpPr>
            <p:grpSpPr bwMode="auto">
              <a:xfrm>
                <a:off x="2976835" y="2831705"/>
                <a:ext cx="1198925" cy="1187339"/>
                <a:chOff x="1071835" y="2920232"/>
                <a:chExt cx="1427572" cy="1413777"/>
              </a:xfrm>
            </p:grpSpPr>
            <p:sp>
              <p:nvSpPr>
                <p:cNvPr id="34" name="Ellipse 44"/>
                <p:cNvSpPr/>
                <p:nvPr/>
              </p:nvSpPr>
              <p:spPr bwMode="auto">
                <a:xfrm rot="21052097">
                  <a:off x="1085754" y="2920232"/>
                  <a:ext cx="1413653" cy="1413777"/>
                </a:xfrm>
                <a:prstGeom prst="ellipse">
                  <a:avLst/>
                </a:prstGeom>
                <a:gradFill flip="none" rotWithShape="1">
                  <a:gsLst>
                    <a:gs pos="0">
                      <a:schemeClr val="accent1">
                        <a:lumMod val="75000"/>
                      </a:schemeClr>
                    </a:gs>
                    <a:gs pos="100000">
                      <a:schemeClr val="accent1">
                        <a:lumMod val="50000"/>
                      </a:schemeClr>
                    </a:gs>
                  </a:gsLst>
                  <a:path path="shape">
                    <a:fillToRect l="50000" t="50000" r="50000" b="50000"/>
                  </a:path>
                  <a:tileRect/>
                </a:gradFill>
                <a:ln w="9525" cap="flat" cmpd="sng" algn="ctr">
                  <a:noFill/>
                  <a:prstDash val="solid"/>
                </a:ln>
                <a:effectLst>
                  <a:innerShdw blurRad="190500" dist="114300" dir="5640000">
                    <a:srgbClr val="000000">
                      <a:alpha val="37000"/>
                    </a:srgbClr>
                  </a:innerShdw>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sp>
              <p:nvSpPr>
                <p:cNvPr id="35" name="Ellipse 45"/>
                <p:cNvSpPr>
                  <a:spLocks noChangeArrowheads="1"/>
                </p:cNvSpPr>
                <p:nvPr/>
              </p:nvSpPr>
              <p:spPr bwMode="auto">
                <a:xfrm>
                  <a:off x="1284335" y="2950636"/>
                  <a:ext cx="1028561" cy="767333"/>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endParaRPr lang="da-DK">
                    <a:solidFill>
                      <a:srgbClr val="FFFFFF"/>
                    </a:solidFill>
                    <a:latin typeface="Calibri" pitchFamily="34" charset="0"/>
                  </a:endParaRPr>
                </a:p>
              </p:txBody>
            </p:sp>
            <p:sp>
              <p:nvSpPr>
                <p:cNvPr id="36" name="Måne 115"/>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grpSp>
        <p:sp>
          <p:nvSpPr>
            <p:cNvPr id="37" name="Rektangel 123"/>
            <p:cNvSpPr>
              <a:spLocks noChangeArrowheads="1"/>
            </p:cNvSpPr>
            <p:nvPr/>
          </p:nvSpPr>
          <p:spPr bwMode="auto">
            <a:xfrm>
              <a:off x="1969807" y="1958577"/>
              <a:ext cx="1184275" cy="461665"/>
            </a:xfrm>
            <a:prstGeom prst="rect">
              <a:avLst/>
            </a:prstGeom>
            <a:noFill/>
            <a:ln w="9525">
              <a:noFill/>
              <a:miter lim="800000"/>
              <a:headEnd/>
              <a:tailEnd/>
            </a:ln>
          </p:spPr>
          <p:txBody>
            <a:bodyPr>
              <a:spAutoFit/>
            </a:bodyPr>
            <a:lstStyle/>
            <a:p>
              <a:pPr algn="ctr"/>
              <a:r>
                <a:rPr lang="en-US" sz="2400" b="1" noProof="1" smtClean="0">
                  <a:solidFill>
                    <a:schemeClr val="bg1"/>
                  </a:solidFill>
                  <a:effectLst>
                    <a:outerShdw blurRad="38100" dist="38100" dir="2700000" algn="tl">
                      <a:srgbClr val="000000">
                        <a:alpha val="43137"/>
                      </a:srgbClr>
                    </a:outerShdw>
                  </a:effectLst>
                  <a:latin typeface="Calibri" pitchFamily="34" charset="0"/>
                  <a:cs typeface="Arial" charset="0"/>
                </a:rPr>
                <a:t>TYPES</a:t>
              </a:r>
              <a:endParaRPr lang="en-US" sz="2400" b="1" noProof="1">
                <a:solidFill>
                  <a:schemeClr val="bg1"/>
                </a:solidFill>
                <a:effectLst>
                  <a:outerShdw blurRad="38100" dist="38100" dir="2700000" algn="tl">
                    <a:srgbClr val="000000">
                      <a:alpha val="43137"/>
                    </a:srgbClr>
                  </a:outerShdw>
                </a:effectLst>
                <a:latin typeface="Calibri" pitchFamily="34" charset="0"/>
                <a:cs typeface="Arial" charset="0"/>
              </a:endParaRPr>
            </a:p>
          </p:txBody>
        </p:sp>
      </p:grpSp>
      <p:grpSp>
        <p:nvGrpSpPr>
          <p:cNvPr id="39" name="Gruppe 199"/>
          <p:cNvGrpSpPr>
            <a:grpSpLocks/>
          </p:cNvGrpSpPr>
          <p:nvPr/>
        </p:nvGrpSpPr>
        <p:grpSpPr bwMode="auto">
          <a:xfrm>
            <a:off x="5201082" y="1883761"/>
            <a:ext cx="2709863" cy="1873844"/>
            <a:chOff x="2636520" y="2831705"/>
            <a:chExt cx="1919605" cy="1330207"/>
          </a:xfrm>
        </p:grpSpPr>
        <p:sp>
          <p:nvSpPr>
            <p:cNvPr id="40" name="Ellipse 100"/>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nvGrpSpPr>
            <p:cNvPr id="41" name="Gruppe 91"/>
            <p:cNvGrpSpPr>
              <a:grpSpLocks/>
            </p:cNvGrpSpPr>
            <p:nvPr/>
          </p:nvGrpSpPr>
          <p:grpSpPr bwMode="auto">
            <a:xfrm>
              <a:off x="2976835" y="2831705"/>
              <a:ext cx="1198925" cy="1187339"/>
              <a:chOff x="1071835" y="2920232"/>
              <a:chExt cx="1427572" cy="1413777"/>
            </a:xfrm>
          </p:grpSpPr>
          <p:sp>
            <p:nvSpPr>
              <p:cNvPr id="42" name="Ellipse 44"/>
              <p:cNvSpPr/>
              <p:nvPr/>
            </p:nvSpPr>
            <p:spPr bwMode="auto">
              <a:xfrm rot="21052097">
                <a:off x="1085754" y="2920232"/>
                <a:ext cx="1413653" cy="1413777"/>
              </a:xfrm>
              <a:prstGeom prst="ellipse">
                <a:avLst/>
              </a:prstGeom>
              <a:solidFill>
                <a:srgbClr val="B42200"/>
              </a:solidFill>
              <a:ln w="9525" cap="flat" cmpd="sng" algn="ctr">
                <a:noFill/>
                <a:prstDash val="solid"/>
              </a:ln>
              <a:effectLst>
                <a:innerShdw blurRad="190500" dist="114300" dir="5640000">
                  <a:srgbClr val="000000">
                    <a:alpha val="37000"/>
                  </a:srgbClr>
                </a:innerShdw>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sp>
            <p:nvSpPr>
              <p:cNvPr id="43" name="Ellipse 45"/>
              <p:cNvSpPr>
                <a:spLocks noChangeArrowheads="1"/>
              </p:cNvSpPr>
              <p:nvPr/>
            </p:nvSpPr>
            <p:spPr bwMode="auto">
              <a:xfrm>
                <a:off x="1285302" y="2949467"/>
                <a:ext cx="1025984" cy="767009"/>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endParaRPr lang="da-DK">
                  <a:solidFill>
                    <a:srgbClr val="FFFFFF"/>
                  </a:solidFill>
                  <a:latin typeface="Calibri" pitchFamily="34" charset="0"/>
                </a:endParaRPr>
              </a:p>
            </p:txBody>
          </p:sp>
          <p:sp>
            <p:nvSpPr>
              <p:cNvPr id="44" name="Måne 106"/>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grpSp>
      <p:sp>
        <p:nvSpPr>
          <p:cNvPr id="45" name="Rektangel 122"/>
          <p:cNvSpPr>
            <a:spLocks noChangeArrowheads="1"/>
          </p:cNvSpPr>
          <p:nvPr/>
        </p:nvSpPr>
        <p:spPr bwMode="auto">
          <a:xfrm>
            <a:off x="5615165" y="2181929"/>
            <a:ext cx="1872241" cy="1015663"/>
          </a:xfrm>
          <a:prstGeom prst="rect">
            <a:avLst/>
          </a:prstGeom>
          <a:noFill/>
          <a:ln w="9525">
            <a:noFill/>
            <a:miter lim="800000"/>
            <a:headEnd/>
            <a:tailEnd/>
          </a:ln>
        </p:spPr>
        <p:txBody>
          <a:bodyPr wrap="square">
            <a:spAutoFit/>
          </a:bodyPr>
          <a:lstStyle/>
          <a:p>
            <a:pPr algn="ctr"/>
            <a:r>
              <a:rPr lang="en-US" sz="2000" dirty="0">
                <a:solidFill>
                  <a:schemeClr val="bg1"/>
                </a:solidFill>
              </a:rPr>
              <a:t>Once a day dosing preferred </a:t>
            </a:r>
          </a:p>
        </p:txBody>
      </p:sp>
      <p:grpSp>
        <p:nvGrpSpPr>
          <p:cNvPr id="53" name="Gruppe 199"/>
          <p:cNvGrpSpPr>
            <a:grpSpLocks/>
          </p:cNvGrpSpPr>
          <p:nvPr/>
        </p:nvGrpSpPr>
        <p:grpSpPr bwMode="auto">
          <a:xfrm>
            <a:off x="5201082" y="3794931"/>
            <a:ext cx="2709863" cy="1873844"/>
            <a:chOff x="2636520" y="2831705"/>
            <a:chExt cx="1919605" cy="1330207"/>
          </a:xfrm>
        </p:grpSpPr>
        <p:sp>
          <p:nvSpPr>
            <p:cNvPr id="59" name="Ellipse 100"/>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nvGrpSpPr>
            <p:cNvPr id="61" name="Gruppe 91"/>
            <p:cNvGrpSpPr>
              <a:grpSpLocks/>
            </p:cNvGrpSpPr>
            <p:nvPr/>
          </p:nvGrpSpPr>
          <p:grpSpPr bwMode="auto">
            <a:xfrm>
              <a:off x="2976835" y="2831705"/>
              <a:ext cx="1198925" cy="1187339"/>
              <a:chOff x="1071835" y="2920232"/>
              <a:chExt cx="1427572" cy="1413777"/>
            </a:xfrm>
          </p:grpSpPr>
          <p:sp>
            <p:nvSpPr>
              <p:cNvPr id="62" name="Ellipse 44"/>
              <p:cNvSpPr/>
              <p:nvPr/>
            </p:nvSpPr>
            <p:spPr bwMode="auto">
              <a:xfrm rot="21052097">
                <a:off x="1085754" y="2920232"/>
                <a:ext cx="1413653" cy="1413777"/>
              </a:xfrm>
              <a:prstGeom prst="ellipse">
                <a:avLst/>
              </a:prstGeom>
              <a:solidFill>
                <a:srgbClr val="B42200"/>
              </a:solidFill>
              <a:ln w="9525" cap="flat" cmpd="sng" algn="ctr">
                <a:noFill/>
                <a:prstDash val="solid"/>
              </a:ln>
              <a:effectLst>
                <a:innerShdw blurRad="190500" dist="114300" dir="5640000">
                  <a:srgbClr val="000000">
                    <a:alpha val="37000"/>
                  </a:srgbClr>
                </a:innerShdw>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sp>
            <p:nvSpPr>
              <p:cNvPr id="63" name="Ellipse 45"/>
              <p:cNvSpPr>
                <a:spLocks noChangeArrowheads="1"/>
              </p:cNvSpPr>
              <p:nvPr/>
            </p:nvSpPr>
            <p:spPr bwMode="auto">
              <a:xfrm>
                <a:off x="1285302" y="2949467"/>
                <a:ext cx="1025984" cy="767009"/>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endParaRPr lang="da-DK">
                  <a:solidFill>
                    <a:srgbClr val="FFFFFF"/>
                  </a:solidFill>
                  <a:latin typeface="Calibri" pitchFamily="34" charset="0"/>
                </a:endParaRPr>
              </a:p>
            </p:txBody>
          </p:sp>
          <p:sp>
            <p:nvSpPr>
              <p:cNvPr id="64" name="Måne 106"/>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grpSp>
      <p:sp>
        <p:nvSpPr>
          <p:cNvPr id="52" name="Rektangel 122"/>
          <p:cNvSpPr>
            <a:spLocks noChangeArrowheads="1"/>
          </p:cNvSpPr>
          <p:nvPr/>
        </p:nvSpPr>
        <p:spPr bwMode="auto">
          <a:xfrm>
            <a:off x="5601310" y="4386308"/>
            <a:ext cx="1872241" cy="707886"/>
          </a:xfrm>
          <a:prstGeom prst="rect">
            <a:avLst/>
          </a:prstGeom>
          <a:noFill/>
          <a:ln w="9525">
            <a:noFill/>
            <a:miter lim="800000"/>
            <a:headEnd/>
            <a:tailEnd/>
          </a:ln>
        </p:spPr>
        <p:txBody>
          <a:bodyPr wrap="square">
            <a:spAutoFit/>
          </a:bodyPr>
          <a:lstStyle/>
          <a:p>
            <a:pPr algn="ctr"/>
            <a:r>
              <a:rPr lang="en-US" sz="2000" dirty="0" smtClean="0">
                <a:solidFill>
                  <a:schemeClr val="bg1"/>
                </a:solidFill>
              </a:rPr>
              <a:t>Rare abuse</a:t>
            </a:r>
            <a:endParaRPr lang="en-US" sz="2000" dirty="0">
              <a:solidFill>
                <a:schemeClr val="bg1"/>
              </a:solidFill>
            </a:endParaRPr>
          </a:p>
          <a:p>
            <a:endParaRPr lang="da-DK" sz="2000" dirty="0">
              <a:solidFill>
                <a:schemeClr val="bg1"/>
              </a:solidFill>
            </a:endParaRPr>
          </a:p>
        </p:txBody>
      </p:sp>
    </p:spTree>
    <p:extLst>
      <p:ext uri="{BB962C8B-B14F-4D97-AF65-F5344CB8AC3E}">
        <p14:creationId xmlns:p14="http://schemas.microsoft.com/office/powerpoint/2010/main" xmlns="" val="2505779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ktangel 11"/>
          <p:cNvSpPr>
            <a:spLocks noChangeArrowheads="1"/>
          </p:cNvSpPr>
          <p:nvPr/>
        </p:nvSpPr>
        <p:spPr bwMode="auto">
          <a:xfrm>
            <a:off x="2944380" y="2097407"/>
            <a:ext cx="5257511" cy="3031599"/>
          </a:xfrm>
          <a:prstGeom prst="rect">
            <a:avLst/>
          </a:prstGeom>
          <a:noFill/>
          <a:ln w="9525">
            <a:noFill/>
            <a:miter lim="800000"/>
            <a:headEnd/>
            <a:tailEnd/>
          </a:ln>
        </p:spPr>
        <p:txBody>
          <a:bodyPr wrap="square">
            <a:spAutoFit/>
          </a:bodyPr>
          <a:lstStyle/>
          <a:p>
            <a:pPr marL="342900" indent="-342900">
              <a:spcBef>
                <a:spcPts val="600"/>
              </a:spcBef>
              <a:spcAft>
                <a:spcPts val="600"/>
              </a:spcAft>
              <a:buClr>
                <a:schemeClr val="accent1">
                  <a:lumMod val="90000"/>
                </a:schemeClr>
              </a:buClr>
              <a:buFont typeface="Wingdings" panose="05000000000000000000" pitchFamily="2" charset="2"/>
              <a:buChar char="§"/>
            </a:pPr>
            <a:r>
              <a:rPr lang="en-US" sz="2400" b="1" dirty="0">
                <a:solidFill>
                  <a:schemeClr val="accent1"/>
                </a:solidFill>
              </a:rPr>
              <a:t>SSRI</a:t>
            </a:r>
            <a:r>
              <a:rPr lang="en-US" sz="2400" dirty="0">
                <a:solidFill>
                  <a:schemeClr val="bg1"/>
                </a:solidFill>
              </a:rPr>
              <a:t> is the class of medication </a:t>
            </a:r>
            <a:r>
              <a:rPr lang="en-US" sz="2400" dirty="0" smtClean="0">
                <a:solidFill>
                  <a:schemeClr val="bg1"/>
                </a:solidFill>
              </a:rPr>
              <a:t>(many choices</a:t>
            </a:r>
            <a:r>
              <a:rPr lang="en-US" sz="2400" dirty="0">
                <a:solidFill>
                  <a:schemeClr val="bg1"/>
                </a:solidFill>
              </a:rPr>
              <a:t>)</a:t>
            </a:r>
          </a:p>
          <a:p>
            <a:pPr marL="342900" indent="-342900">
              <a:spcBef>
                <a:spcPts val="600"/>
              </a:spcBef>
              <a:spcAft>
                <a:spcPts val="600"/>
              </a:spcAft>
              <a:buClr>
                <a:schemeClr val="accent1">
                  <a:lumMod val="90000"/>
                </a:schemeClr>
              </a:buClr>
              <a:buFont typeface="Wingdings" panose="05000000000000000000" pitchFamily="2" charset="2"/>
              <a:buChar char="§"/>
            </a:pPr>
            <a:r>
              <a:rPr lang="en-US" sz="2400" dirty="0">
                <a:solidFill>
                  <a:schemeClr val="bg1"/>
                </a:solidFill>
              </a:rPr>
              <a:t>FDA approves SSRI’s for depression </a:t>
            </a:r>
          </a:p>
          <a:p>
            <a:pPr marL="342900" indent="-342900">
              <a:spcBef>
                <a:spcPts val="600"/>
              </a:spcBef>
              <a:spcAft>
                <a:spcPts val="600"/>
              </a:spcAft>
              <a:buClr>
                <a:schemeClr val="accent1">
                  <a:lumMod val="90000"/>
                </a:schemeClr>
              </a:buClr>
              <a:buFont typeface="Wingdings" panose="05000000000000000000" pitchFamily="2" charset="2"/>
              <a:buChar char="§"/>
            </a:pPr>
            <a:r>
              <a:rPr lang="en-US" sz="2400" dirty="0">
                <a:solidFill>
                  <a:schemeClr val="bg1"/>
                </a:solidFill>
              </a:rPr>
              <a:t>SSRI’s help </a:t>
            </a:r>
            <a:r>
              <a:rPr lang="en-US" sz="2400" b="1" u="sng" dirty="0">
                <a:solidFill>
                  <a:schemeClr val="accent1"/>
                </a:solidFill>
              </a:rPr>
              <a:t>focus</a:t>
            </a:r>
            <a:r>
              <a:rPr lang="en-US" sz="2400" dirty="0">
                <a:solidFill>
                  <a:schemeClr val="bg1"/>
                </a:solidFill>
              </a:rPr>
              <a:t> and </a:t>
            </a:r>
            <a:r>
              <a:rPr lang="en-US" sz="2400" b="1" u="sng" dirty="0">
                <a:solidFill>
                  <a:schemeClr val="accent1"/>
                </a:solidFill>
              </a:rPr>
              <a:t>attention</a:t>
            </a:r>
          </a:p>
          <a:p>
            <a:pPr marL="342900" indent="-342900">
              <a:spcBef>
                <a:spcPts val="600"/>
              </a:spcBef>
              <a:spcAft>
                <a:spcPts val="600"/>
              </a:spcAft>
              <a:buClr>
                <a:schemeClr val="accent1">
                  <a:lumMod val="90000"/>
                </a:schemeClr>
              </a:buClr>
              <a:buFont typeface="Wingdings" panose="05000000000000000000" pitchFamily="2" charset="2"/>
              <a:buChar char="§"/>
            </a:pPr>
            <a:r>
              <a:rPr lang="en-US" sz="2400" dirty="0" smtClean="0">
                <a:solidFill>
                  <a:schemeClr val="bg1"/>
                </a:solidFill>
              </a:rPr>
              <a:t>1986 - </a:t>
            </a:r>
            <a:r>
              <a:rPr lang="en-US" sz="2400" b="1" dirty="0" smtClean="0">
                <a:solidFill>
                  <a:schemeClr val="accent1">
                    <a:lumMod val="90000"/>
                  </a:schemeClr>
                </a:solidFill>
              </a:rPr>
              <a:t>Prozac</a:t>
            </a:r>
            <a:r>
              <a:rPr lang="en-US" sz="2400" dirty="0" smtClean="0">
                <a:solidFill>
                  <a:schemeClr val="bg1"/>
                </a:solidFill>
              </a:rPr>
              <a:t> </a:t>
            </a:r>
            <a:r>
              <a:rPr lang="en-US" sz="2400" dirty="0">
                <a:solidFill>
                  <a:schemeClr val="bg1"/>
                </a:solidFill>
              </a:rPr>
              <a:t>is marketed as the first SSRI</a:t>
            </a:r>
          </a:p>
          <a:p>
            <a:endParaRPr lang="da-DK" sz="1200" dirty="0">
              <a:solidFill>
                <a:schemeClr val="bg1"/>
              </a:solidFill>
            </a:endParaRPr>
          </a:p>
        </p:txBody>
      </p:sp>
      <p:sp>
        <p:nvSpPr>
          <p:cNvPr id="17" name="Subtitle 16"/>
          <p:cNvSpPr>
            <a:spLocks noGrp="1"/>
          </p:cNvSpPr>
          <p:nvPr>
            <p:ph type="subTitle" idx="1"/>
          </p:nvPr>
        </p:nvSpPr>
        <p:spPr/>
        <p:txBody>
          <a:bodyPr/>
          <a:lstStyle/>
          <a:p>
            <a:endParaRPr lang="en-US"/>
          </a:p>
        </p:txBody>
      </p:sp>
      <p:sp>
        <p:nvSpPr>
          <p:cNvPr id="6" name="Date Placeholder 5"/>
          <p:cNvSpPr>
            <a:spLocks noGrp="1"/>
          </p:cNvSpPr>
          <p:nvPr>
            <p:ph type="dt" sz="half" idx="10"/>
          </p:nvPr>
        </p:nvSpPr>
        <p:spPr/>
        <p:txBody>
          <a:bodyPr/>
          <a:lstStyle/>
          <a:p>
            <a:r>
              <a:rPr lang="en-US" smtClean="0"/>
              <a:t>PRESENTER NAME</a:t>
            </a:r>
            <a:endParaRPr lang="en-US"/>
          </a:p>
        </p:txBody>
      </p:sp>
      <p:sp>
        <p:nvSpPr>
          <p:cNvPr id="60" name="Slide Number Placeholder 59"/>
          <p:cNvSpPr>
            <a:spLocks noGrp="1"/>
          </p:cNvSpPr>
          <p:nvPr>
            <p:ph type="sldNum" sz="quarter" idx="12"/>
          </p:nvPr>
        </p:nvSpPr>
        <p:spPr/>
        <p:txBody>
          <a:bodyPr/>
          <a:lstStyle/>
          <a:p>
            <a:fld id="{7BCE2789-5E35-460C-B126-CD9A334D130D}" type="slidenum">
              <a:rPr lang="en-US" smtClean="0"/>
              <a:pPr/>
              <a:t>25</a:t>
            </a:fld>
            <a:endParaRPr lang="en-US"/>
          </a:p>
        </p:txBody>
      </p:sp>
      <p:sp>
        <p:nvSpPr>
          <p:cNvPr id="4" name="Title 3"/>
          <p:cNvSpPr>
            <a:spLocks noGrp="1"/>
          </p:cNvSpPr>
          <p:nvPr>
            <p:ph type="title"/>
          </p:nvPr>
        </p:nvSpPr>
        <p:spPr>
          <a:xfrm>
            <a:off x="628650" y="312383"/>
            <a:ext cx="7886700" cy="646331"/>
          </a:xfrm>
        </p:spPr>
        <p:txBody>
          <a:bodyPr/>
          <a:lstStyle/>
          <a:p>
            <a:r>
              <a:rPr lang="en-US" sz="3600" dirty="0" smtClean="0"/>
              <a:t>SEROTONIN</a:t>
            </a:r>
            <a:endParaRPr lang="en-US" sz="3600" dirty="0"/>
          </a:p>
        </p:txBody>
      </p:sp>
      <p:grpSp>
        <p:nvGrpSpPr>
          <p:cNvPr id="3" name="Group 2"/>
          <p:cNvGrpSpPr/>
          <p:nvPr/>
        </p:nvGrpSpPr>
        <p:grpSpPr>
          <a:xfrm>
            <a:off x="436130" y="2744844"/>
            <a:ext cx="2508250" cy="1736725"/>
            <a:chOff x="1355444" y="1433114"/>
            <a:chExt cx="2508250" cy="1736725"/>
          </a:xfrm>
        </p:grpSpPr>
        <p:grpSp>
          <p:nvGrpSpPr>
            <p:cNvPr id="31" name="Gruppe 199"/>
            <p:cNvGrpSpPr>
              <a:grpSpLocks/>
            </p:cNvGrpSpPr>
            <p:nvPr/>
          </p:nvGrpSpPr>
          <p:grpSpPr bwMode="auto">
            <a:xfrm>
              <a:off x="1355444" y="1433114"/>
              <a:ext cx="2508250" cy="1736725"/>
              <a:chOff x="2636520" y="2831705"/>
              <a:chExt cx="1919605" cy="1330207"/>
            </a:xfrm>
          </p:grpSpPr>
          <p:sp>
            <p:nvSpPr>
              <p:cNvPr id="32" name="Ellipse 110"/>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nvGrpSpPr>
              <p:cNvPr id="33" name="Gruppe 91"/>
              <p:cNvGrpSpPr>
                <a:grpSpLocks/>
              </p:cNvGrpSpPr>
              <p:nvPr/>
            </p:nvGrpSpPr>
            <p:grpSpPr bwMode="auto">
              <a:xfrm>
                <a:off x="2976835" y="2831705"/>
                <a:ext cx="1198925" cy="1187339"/>
                <a:chOff x="1071835" y="2920232"/>
                <a:chExt cx="1427572" cy="1413777"/>
              </a:xfrm>
            </p:grpSpPr>
            <p:sp>
              <p:nvSpPr>
                <p:cNvPr id="34" name="Ellipse 44"/>
                <p:cNvSpPr/>
                <p:nvPr/>
              </p:nvSpPr>
              <p:spPr bwMode="auto">
                <a:xfrm rot="21052097">
                  <a:off x="1085754" y="2920232"/>
                  <a:ext cx="1413653" cy="1413777"/>
                </a:xfrm>
                <a:prstGeom prst="ellipse">
                  <a:avLst/>
                </a:prstGeom>
                <a:gradFill flip="none" rotWithShape="1">
                  <a:gsLst>
                    <a:gs pos="0">
                      <a:schemeClr val="accent1">
                        <a:lumMod val="75000"/>
                      </a:schemeClr>
                    </a:gs>
                    <a:gs pos="100000">
                      <a:schemeClr val="accent1">
                        <a:lumMod val="50000"/>
                      </a:schemeClr>
                    </a:gs>
                  </a:gsLst>
                  <a:path path="shape">
                    <a:fillToRect l="50000" t="50000" r="50000" b="50000"/>
                  </a:path>
                  <a:tileRect/>
                </a:gradFill>
                <a:ln w="9525" cap="flat" cmpd="sng" algn="ctr">
                  <a:noFill/>
                  <a:prstDash val="solid"/>
                </a:ln>
                <a:effectLst>
                  <a:innerShdw blurRad="190500" dist="114300" dir="5640000">
                    <a:srgbClr val="000000">
                      <a:alpha val="37000"/>
                    </a:srgbClr>
                  </a:innerShdw>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sp>
              <p:nvSpPr>
                <p:cNvPr id="35" name="Ellipse 45"/>
                <p:cNvSpPr>
                  <a:spLocks noChangeArrowheads="1"/>
                </p:cNvSpPr>
                <p:nvPr/>
              </p:nvSpPr>
              <p:spPr bwMode="auto">
                <a:xfrm>
                  <a:off x="1284335" y="2950636"/>
                  <a:ext cx="1028561" cy="767333"/>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endParaRPr lang="da-DK">
                    <a:solidFill>
                      <a:srgbClr val="FFFFFF"/>
                    </a:solidFill>
                    <a:latin typeface="Calibri" pitchFamily="34" charset="0"/>
                  </a:endParaRPr>
                </a:p>
              </p:txBody>
            </p:sp>
            <p:sp>
              <p:nvSpPr>
                <p:cNvPr id="36" name="Måne 115"/>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grpSp>
        <p:sp>
          <p:nvSpPr>
            <p:cNvPr id="37" name="Rektangel 123"/>
            <p:cNvSpPr>
              <a:spLocks noChangeArrowheads="1"/>
            </p:cNvSpPr>
            <p:nvPr/>
          </p:nvSpPr>
          <p:spPr bwMode="auto">
            <a:xfrm>
              <a:off x="1969807" y="1958577"/>
              <a:ext cx="1184275" cy="461665"/>
            </a:xfrm>
            <a:prstGeom prst="rect">
              <a:avLst/>
            </a:prstGeom>
            <a:noFill/>
            <a:ln w="9525">
              <a:noFill/>
              <a:miter lim="800000"/>
              <a:headEnd/>
              <a:tailEnd/>
            </a:ln>
          </p:spPr>
          <p:txBody>
            <a:bodyPr>
              <a:spAutoFit/>
            </a:bodyPr>
            <a:lstStyle/>
            <a:p>
              <a:pPr algn="ctr"/>
              <a:r>
                <a:rPr lang="en-US" sz="2400" b="1" noProof="1" smtClean="0">
                  <a:solidFill>
                    <a:schemeClr val="bg1"/>
                  </a:solidFill>
                  <a:effectLst>
                    <a:outerShdw blurRad="38100" dist="38100" dir="2700000" algn="tl">
                      <a:srgbClr val="000000">
                        <a:alpha val="43137"/>
                      </a:srgbClr>
                    </a:outerShdw>
                  </a:effectLst>
                  <a:latin typeface="Calibri" pitchFamily="34" charset="0"/>
                  <a:cs typeface="Arial" charset="0"/>
                </a:rPr>
                <a:t>INFO</a:t>
              </a:r>
              <a:endParaRPr lang="en-US" sz="2400" b="1" noProof="1">
                <a:solidFill>
                  <a:schemeClr val="bg1"/>
                </a:solidFill>
                <a:effectLst>
                  <a:outerShdw blurRad="38100" dist="38100" dir="2700000" algn="tl">
                    <a:srgbClr val="000000">
                      <a:alpha val="43137"/>
                    </a:srgbClr>
                  </a:outerShdw>
                </a:effectLst>
                <a:latin typeface="Calibri" pitchFamily="34" charset="0"/>
                <a:cs typeface="Arial" charset="0"/>
              </a:endParaRPr>
            </a:p>
          </p:txBody>
        </p:sp>
      </p:grpSp>
    </p:spTree>
    <p:extLst>
      <p:ext uri="{BB962C8B-B14F-4D97-AF65-F5344CB8AC3E}">
        <p14:creationId xmlns:p14="http://schemas.microsoft.com/office/powerpoint/2010/main" xmlns="" val="1583040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F84DA3-1729-41E0-8464-1C99D16700BC}" type="slidenum">
              <a:rPr lang="en-US" smtClean="0"/>
              <a:pPr/>
              <a:t>26</a:t>
            </a:fld>
            <a:endParaRPr lang="en-US" dirty="0"/>
          </a:p>
        </p:txBody>
      </p:sp>
      <p:sp>
        <p:nvSpPr>
          <p:cNvPr id="4" name="Title 3"/>
          <p:cNvSpPr>
            <a:spLocks noGrp="1"/>
          </p:cNvSpPr>
          <p:nvPr>
            <p:ph type="title"/>
          </p:nvPr>
        </p:nvSpPr>
        <p:spPr>
          <a:xfrm>
            <a:off x="1579418" y="1330986"/>
            <a:ext cx="5874327" cy="3892177"/>
          </a:xfrm>
          <a:gradFill flip="none" rotWithShape="1">
            <a:gsLst>
              <a:gs pos="63000">
                <a:schemeClr val="accent1">
                  <a:shade val="51000"/>
                  <a:satMod val="130000"/>
                  <a:lumMod val="56000"/>
                </a:schemeClr>
              </a:gs>
              <a:gs pos="100000">
                <a:schemeClr val="accent1">
                  <a:shade val="93000"/>
                  <a:satMod val="130000"/>
                </a:schemeClr>
              </a:gs>
              <a:gs pos="100000">
                <a:schemeClr val="accent1">
                  <a:shade val="94000"/>
                  <a:satMod val="135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lstStyle/>
          <a:p>
            <a:pPr algn="ctr"/>
            <a:r>
              <a:rPr lang="en-US" sz="4000" dirty="0"/>
              <a:t>What kinds of </a:t>
            </a:r>
            <a:r>
              <a:rPr lang="en-US" sz="4000" dirty="0" smtClean="0"/>
              <a:t/>
            </a:r>
            <a:br>
              <a:rPr lang="en-US" sz="4000" dirty="0" smtClean="0"/>
            </a:br>
            <a:r>
              <a:rPr lang="en-US" sz="4000" dirty="0" smtClean="0"/>
              <a:t>“ADHD type” </a:t>
            </a:r>
            <a:r>
              <a:rPr lang="en-US" sz="4000" dirty="0"/>
              <a:t>behaviors </a:t>
            </a:r>
            <a:r>
              <a:rPr lang="en-US" sz="4000" dirty="0" smtClean="0"/>
              <a:t/>
            </a:r>
            <a:br>
              <a:rPr lang="en-US" sz="4000" dirty="0" smtClean="0"/>
            </a:br>
            <a:r>
              <a:rPr lang="en-US" sz="4000" dirty="0" smtClean="0"/>
              <a:t>do we </a:t>
            </a:r>
            <a:r>
              <a:rPr lang="en-US" sz="4000" dirty="0"/>
              <a:t>see </a:t>
            </a:r>
            <a:r>
              <a:rPr lang="en-US" sz="4000" dirty="0" smtClean="0"/>
              <a:t>in Job Corps?</a:t>
            </a:r>
            <a:endParaRPr lang="en-US" sz="4000" dirty="0"/>
          </a:p>
        </p:txBody>
      </p:sp>
    </p:spTree>
    <p:extLst>
      <p:ext uri="{BB962C8B-B14F-4D97-AF65-F5344CB8AC3E}">
        <p14:creationId xmlns:p14="http://schemas.microsoft.com/office/powerpoint/2010/main" xmlns="" val="1890546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6402" y="1533781"/>
            <a:ext cx="5069449" cy="4921954"/>
          </a:xfrm>
        </p:spPr>
        <p:txBody>
          <a:bodyPr/>
          <a:lstStyle/>
          <a:p>
            <a:r>
              <a:rPr lang="en-US" dirty="0" smtClean="0"/>
              <a:t>Instructor </a:t>
            </a:r>
            <a:r>
              <a:rPr lang="en-US" dirty="0"/>
              <a:t>and RA Skills Training </a:t>
            </a:r>
            <a:r>
              <a:rPr lang="en-US" dirty="0" smtClean="0"/>
              <a:t>(replaces parent training)</a:t>
            </a:r>
          </a:p>
          <a:p>
            <a:r>
              <a:rPr lang="en-US" dirty="0" smtClean="0"/>
              <a:t>Social Skills Training</a:t>
            </a:r>
          </a:p>
          <a:p>
            <a:r>
              <a:rPr lang="en-US" dirty="0" smtClean="0"/>
              <a:t>Relaxation Training</a:t>
            </a:r>
          </a:p>
          <a:p>
            <a:r>
              <a:rPr lang="en-US" dirty="0" smtClean="0"/>
              <a:t>Psychotherapy</a:t>
            </a:r>
          </a:p>
          <a:p>
            <a:r>
              <a:rPr lang="en-US" dirty="0" smtClean="0"/>
              <a:t>Cognitive Rehabilitation Exercises</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EFF84DA3-1729-41E0-8464-1C99D16700BC}" type="slidenum">
              <a:rPr lang="en-US" smtClean="0"/>
              <a:pPr/>
              <a:t>27</a:t>
            </a:fld>
            <a:endParaRPr lang="en-US" dirty="0"/>
          </a:p>
        </p:txBody>
      </p:sp>
      <p:sp>
        <p:nvSpPr>
          <p:cNvPr id="4" name="Title 3"/>
          <p:cNvSpPr>
            <a:spLocks noGrp="1"/>
          </p:cNvSpPr>
          <p:nvPr>
            <p:ph type="title"/>
          </p:nvPr>
        </p:nvSpPr>
        <p:spPr/>
        <p:txBody>
          <a:bodyPr/>
          <a:lstStyle/>
          <a:p>
            <a:r>
              <a:rPr lang="en-US" dirty="0"/>
              <a:t>Evidence-based </a:t>
            </a:r>
            <a:r>
              <a:rPr lang="en-US" dirty="0" smtClean="0"/>
              <a:t>Interventions -</a:t>
            </a:r>
            <a:r>
              <a:rPr lang="en-US" dirty="0"/>
              <a:t/>
            </a:r>
            <a:br>
              <a:rPr lang="en-US" dirty="0"/>
            </a:br>
            <a:r>
              <a:rPr lang="en-US" dirty="0"/>
              <a:t>Psychosocial T</a:t>
            </a:r>
            <a:r>
              <a:rPr lang="en-US" dirty="0" smtClean="0"/>
              <a:t>reatments </a:t>
            </a:r>
            <a:endParaRPr lang="en-US" dirty="0"/>
          </a:p>
        </p:txBody>
      </p:sp>
      <p:pic>
        <p:nvPicPr>
          <p:cNvPr id="5" name="Picture 4" descr="iStock_000015853302XSmal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46210" y="1986427"/>
            <a:ext cx="2951720" cy="3684889"/>
          </a:xfrm>
          <a:prstGeom prst="rect">
            <a:avLst/>
          </a:prstGeom>
        </p:spPr>
      </p:pic>
    </p:spTree>
    <p:extLst>
      <p:ext uri="{BB962C8B-B14F-4D97-AF65-F5344CB8AC3E}">
        <p14:creationId xmlns:p14="http://schemas.microsoft.com/office/powerpoint/2010/main" xmlns="" val="1939092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F84DA3-1729-41E0-8464-1C99D16700BC}" type="slidenum">
              <a:rPr lang="en-US" smtClean="0"/>
              <a:pPr/>
              <a:t>28</a:t>
            </a:fld>
            <a:endParaRPr lang="en-US" dirty="0"/>
          </a:p>
        </p:txBody>
      </p:sp>
      <p:grpSp>
        <p:nvGrpSpPr>
          <p:cNvPr id="27" name="Group 26"/>
          <p:cNvGrpSpPr/>
          <p:nvPr/>
        </p:nvGrpSpPr>
        <p:grpSpPr>
          <a:xfrm>
            <a:off x="1347452" y="1798193"/>
            <a:ext cx="6275445" cy="2588130"/>
            <a:chOff x="1558831" y="1798193"/>
            <a:chExt cx="6275445" cy="2588130"/>
          </a:xfrm>
        </p:grpSpPr>
        <p:sp>
          <p:nvSpPr>
            <p:cNvPr id="6" name="Oval 5"/>
            <p:cNvSpPr/>
            <p:nvPr/>
          </p:nvSpPr>
          <p:spPr>
            <a:xfrm>
              <a:off x="3871247" y="1798193"/>
              <a:ext cx="1664464" cy="1664464"/>
            </a:xfrm>
            <a:prstGeom prst="ellipse">
              <a:avLst/>
            </a:prstGeom>
            <a:solidFill>
              <a:schemeClr val="accent1">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latin typeface="+mj-lt"/>
                <a:ea typeface="Open Sans" panose="020B0606030504020204" pitchFamily="34" charset="0"/>
                <a:cs typeface="Open Sans" panose="020B0606030504020204" pitchFamily="34" charset="0"/>
              </a:endParaRPr>
            </a:p>
          </p:txBody>
        </p:sp>
        <p:sp>
          <p:nvSpPr>
            <p:cNvPr id="9" name="Oval 8"/>
            <p:cNvSpPr/>
            <p:nvPr/>
          </p:nvSpPr>
          <p:spPr>
            <a:xfrm>
              <a:off x="1696417" y="1798193"/>
              <a:ext cx="1664464" cy="1664464"/>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latin typeface="+mj-lt"/>
                <a:ea typeface="Open Sans" panose="020B0606030504020204" pitchFamily="34" charset="0"/>
                <a:cs typeface="Open Sans" panose="020B0606030504020204" pitchFamily="34" charset="0"/>
              </a:endParaRPr>
            </a:p>
          </p:txBody>
        </p:sp>
        <p:sp>
          <p:nvSpPr>
            <p:cNvPr id="14" name="Oval 13"/>
            <p:cNvSpPr/>
            <p:nvPr/>
          </p:nvSpPr>
          <p:spPr>
            <a:xfrm>
              <a:off x="6032225" y="1798193"/>
              <a:ext cx="1664464" cy="1664464"/>
            </a:xfrm>
            <a:prstGeom prst="ellipse">
              <a:avLst/>
            </a:prstGeom>
            <a:solidFill>
              <a:schemeClr val="accent6">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latin typeface="+mj-lt"/>
                <a:ea typeface="Open Sans" panose="020B0606030504020204" pitchFamily="34" charset="0"/>
                <a:cs typeface="Open Sans" panose="020B0606030504020204" pitchFamily="34" charset="0"/>
              </a:endParaRPr>
            </a:p>
          </p:txBody>
        </p:sp>
        <p:sp>
          <p:nvSpPr>
            <p:cNvPr id="19" name="TextBox 18"/>
            <p:cNvSpPr txBox="1"/>
            <p:nvPr/>
          </p:nvSpPr>
          <p:spPr>
            <a:xfrm>
              <a:off x="1558831" y="3924658"/>
              <a:ext cx="1939637" cy="461665"/>
            </a:xfrm>
            <a:prstGeom prst="rect">
              <a:avLst/>
            </a:prstGeom>
            <a:noFill/>
          </p:spPr>
          <p:txBody>
            <a:bodyPr wrap="square" rtlCol="0">
              <a:spAutoFit/>
            </a:bodyPr>
            <a:lstStyle/>
            <a:p>
              <a:pPr algn="ctr"/>
              <a:r>
                <a:rPr lang="en-US" sz="2400" b="1" dirty="0" smtClean="0"/>
                <a:t>Antecedent</a:t>
              </a:r>
              <a:endParaRPr lang="en-US" sz="2400" b="1" dirty="0"/>
            </a:p>
          </p:txBody>
        </p:sp>
        <p:sp>
          <p:nvSpPr>
            <p:cNvPr id="20" name="Rectangle 19"/>
            <p:cNvSpPr/>
            <p:nvPr/>
          </p:nvSpPr>
          <p:spPr>
            <a:xfrm>
              <a:off x="2182252" y="2164328"/>
              <a:ext cx="692795" cy="923330"/>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A</a:t>
              </a:r>
              <a:endParaRPr lang="en-US" sz="5400" dirty="0">
                <a:ln w="0"/>
                <a:effectLst>
                  <a:outerShdw blurRad="38100" dist="19050" dir="2700000" algn="tl" rotWithShape="0">
                    <a:schemeClr val="dk1">
                      <a:alpha val="40000"/>
                    </a:schemeClr>
                  </a:outerShdw>
                </a:effectLst>
              </a:endParaRPr>
            </a:p>
          </p:txBody>
        </p:sp>
        <p:sp>
          <p:nvSpPr>
            <p:cNvPr id="21" name="Rectangle 20"/>
            <p:cNvSpPr/>
            <p:nvPr/>
          </p:nvSpPr>
          <p:spPr>
            <a:xfrm>
              <a:off x="4357082" y="2164328"/>
              <a:ext cx="692795" cy="923330"/>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B</a:t>
              </a:r>
              <a:endParaRPr lang="en-US" sz="5400" dirty="0">
                <a:ln w="0"/>
                <a:effectLst>
                  <a:outerShdw blurRad="38100" dist="19050" dir="2700000" algn="tl" rotWithShape="0">
                    <a:schemeClr val="dk1">
                      <a:alpha val="40000"/>
                    </a:schemeClr>
                  </a:outerShdw>
                </a:effectLst>
              </a:endParaRPr>
            </a:p>
          </p:txBody>
        </p:sp>
        <p:sp>
          <p:nvSpPr>
            <p:cNvPr id="22" name="Rectangle 21"/>
            <p:cNvSpPr/>
            <p:nvPr/>
          </p:nvSpPr>
          <p:spPr>
            <a:xfrm>
              <a:off x="6518060" y="2164328"/>
              <a:ext cx="692795" cy="923330"/>
            </a:xfrm>
            <a:prstGeom prst="rect">
              <a:avLst/>
            </a:prstGeom>
            <a:noFill/>
          </p:spPr>
          <p:txBody>
            <a:bodyPr wrap="square" lIns="91440" tIns="45720" rIns="91440" bIns="45720">
              <a:spAutoFit/>
            </a:bodyPr>
            <a:lstStyle/>
            <a:p>
              <a:pPr algn="ctr"/>
              <a:r>
                <a:rPr lang="en-US" sz="5400" dirty="0" smtClean="0">
                  <a:ln w="0"/>
                  <a:solidFill>
                    <a:schemeClr val="bg1"/>
                  </a:solidFill>
                  <a:effectLst>
                    <a:outerShdw blurRad="38100" dist="19050" dir="2700000" algn="tl" rotWithShape="0">
                      <a:schemeClr val="dk1">
                        <a:alpha val="40000"/>
                      </a:schemeClr>
                    </a:outerShdw>
                  </a:effectLst>
                </a:rPr>
                <a:t>C</a:t>
              </a:r>
              <a:endParaRPr lang="en-US" sz="5400" dirty="0">
                <a:ln w="0"/>
                <a:solidFill>
                  <a:schemeClr val="bg1"/>
                </a:solidFill>
                <a:effectLst>
                  <a:outerShdw blurRad="38100" dist="19050" dir="2700000" algn="tl" rotWithShape="0">
                    <a:schemeClr val="dk1">
                      <a:alpha val="40000"/>
                    </a:schemeClr>
                  </a:outerShdw>
                </a:effectLst>
              </a:endParaRPr>
            </a:p>
          </p:txBody>
        </p:sp>
        <p:sp>
          <p:nvSpPr>
            <p:cNvPr id="23" name="TextBox 22"/>
            <p:cNvSpPr txBox="1"/>
            <p:nvPr/>
          </p:nvSpPr>
          <p:spPr>
            <a:xfrm>
              <a:off x="3733661" y="3924658"/>
              <a:ext cx="1939637" cy="461665"/>
            </a:xfrm>
            <a:prstGeom prst="rect">
              <a:avLst/>
            </a:prstGeom>
            <a:noFill/>
          </p:spPr>
          <p:txBody>
            <a:bodyPr wrap="square" rtlCol="0">
              <a:spAutoFit/>
            </a:bodyPr>
            <a:lstStyle/>
            <a:p>
              <a:pPr algn="ctr"/>
              <a:r>
                <a:rPr lang="en-US" sz="2400" b="1" dirty="0" smtClean="0"/>
                <a:t>Behavior</a:t>
              </a:r>
              <a:endParaRPr lang="en-US" sz="2400" b="1" dirty="0"/>
            </a:p>
          </p:txBody>
        </p:sp>
        <p:sp>
          <p:nvSpPr>
            <p:cNvPr id="24" name="TextBox 23"/>
            <p:cNvSpPr txBox="1"/>
            <p:nvPr/>
          </p:nvSpPr>
          <p:spPr>
            <a:xfrm>
              <a:off x="5894639" y="3924658"/>
              <a:ext cx="1939637" cy="461665"/>
            </a:xfrm>
            <a:prstGeom prst="rect">
              <a:avLst/>
            </a:prstGeom>
            <a:noFill/>
          </p:spPr>
          <p:txBody>
            <a:bodyPr wrap="square" rtlCol="0">
              <a:spAutoFit/>
            </a:bodyPr>
            <a:lstStyle/>
            <a:p>
              <a:pPr algn="ctr"/>
              <a:r>
                <a:rPr lang="en-US" sz="2400" b="1" dirty="0" smtClean="0"/>
                <a:t>Consequence</a:t>
              </a:r>
              <a:endParaRPr lang="en-US" sz="2400" b="1" dirty="0"/>
            </a:p>
          </p:txBody>
        </p:sp>
      </p:grpSp>
      <p:sp>
        <p:nvSpPr>
          <p:cNvPr id="26" name="TextBox 25"/>
          <p:cNvSpPr txBox="1"/>
          <p:nvPr/>
        </p:nvSpPr>
        <p:spPr>
          <a:xfrm>
            <a:off x="1239504" y="747470"/>
            <a:ext cx="6491341" cy="707886"/>
          </a:xfrm>
          <a:prstGeom prst="rect">
            <a:avLst/>
          </a:prstGeom>
          <a:noFill/>
        </p:spPr>
        <p:txBody>
          <a:bodyPr wrap="square" rtlCol="0">
            <a:spAutoFit/>
          </a:bodyPr>
          <a:lstStyle/>
          <a:p>
            <a:pPr algn="ctr"/>
            <a:r>
              <a:rPr lang="en-US" sz="4000" b="1" dirty="0" smtClean="0">
                <a:solidFill>
                  <a:schemeClr val="accent6">
                    <a:lumMod val="60000"/>
                    <a:lumOff val="40000"/>
                  </a:schemeClr>
                </a:solidFill>
              </a:rPr>
              <a:t>ABC Model</a:t>
            </a:r>
            <a:endParaRPr lang="en-US" sz="4000" b="1" dirty="0">
              <a:solidFill>
                <a:schemeClr val="accent6">
                  <a:lumMod val="60000"/>
                  <a:lumOff val="40000"/>
                </a:schemeClr>
              </a:solidFill>
            </a:endParaRPr>
          </a:p>
        </p:txBody>
      </p:sp>
    </p:spTree>
    <p:extLst>
      <p:ext uri="{BB962C8B-B14F-4D97-AF65-F5344CB8AC3E}">
        <p14:creationId xmlns:p14="http://schemas.microsoft.com/office/powerpoint/2010/main" xmlns="" val="1308417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Job Corps </a:t>
            </a:r>
            <a:r>
              <a:rPr lang="en-US" dirty="0" smtClean="0"/>
              <a:t>Example</a:t>
            </a:r>
            <a:endParaRPr lang="en-US" dirty="0"/>
          </a:p>
          <a:p>
            <a:pPr lvl="1"/>
            <a:r>
              <a:rPr lang="en-US" dirty="0"/>
              <a:t>A or Antecedent – the bell rings for an academic or TABE class to begin</a:t>
            </a:r>
          </a:p>
          <a:p>
            <a:pPr lvl="1"/>
            <a:r>
              <a:rPr lang="en-US" dirty="0"/>
              <a:t>B or Behavior – the student ignores the bell while the rest of the class is getting out books and papers and are ready to begin</a:t>
            </a:r>
          </a:p>
          <a:p>
            <a:pPr lvl="1"/>
            <a:r>
              <a:rPr lang="en-US" dirty="0"/>
              <a:t>C  or </a:t>
            </a:r>
            <a:r>
              <a:rPr lang="en-US" dirty="0" smtClean="0"/>
              <a:t>Consequence </a:t>
            </a:r>
            <a:r>
              <a:rPr lang="en-US" dirty="0" smtClean="0"/>
              <a:t>– </a:t>
            </a:r>
            <a:r>
              <a:rPr lang="en-US" dirty="0" smtClean="0"/>
              <a:t>the </a:t>
            </a:r>
            <a:r>
              <a:rPr lang="en-US" dirty="0" smtClean="0"/>
              <a:t>teacher or instructor reprimands, tells the student he or she is off task, or something </a:t>
            </a:r>
            <a:r>
              <a:rPr lang="en-US" smtClean="0"/>
              <a:t>similar </a:t>
            </a:r>
            <a:r>
              <a:rPr lang="en-US" smtClean="0"/>
              <a:t>occurs</a:t>
            </a:r>
            <a:endParaRPr lang="en-US" dirty="0" smtClean="0"/>
          </a:p>
          <a:p>
            <a:r>
              <a:rPr lang="en-US" b="1" i="1" dirty="0" smtClean="0">
                <a:solidFill>
                  <a:srgbClr val="B42200"/>
                </a:solidFill>
              </a:rPr>
              <a:t>The goal is to interrupt the cycle, for instance, by having the teacher provide a prompt or cue to the student in-between the A and B</a:t>
            </a:r>
            <a:endParaRPr lang="en-US" b="1" i="1" dirty="0">
              <a:solidFill>
                <a:srgbClr val="B42200"/>
              </a:solidFill>
            </a:endParaRPr>
          </a:p>
        </p:txBody>
      </p:sp>
      <p:sp>
        <p:nvSpPr>
          <p:cNvPr id="3" name="Slide Number Placeholder 2"/>
          <p:cNvSpPr>
            <a:spLocks noGrp="1"/>
          </p:cNvSpPr>
          <p:nvPr>
            <p:ph type="sldNum" sz="quarter" idx="12"/>
          </p:nvPr>
        </p:nvSpPr>
        <p:spPr/>
        <p:txBody>
          <a:bodyPr/>
          <a:lstStyle/>
          <a:p>
            <a:fld id="{EFF84DA3-1729-41E0-8464-1C99D16700BC}" type="slidenum">
              <a:rPr lang="en-US" smtClean="0"/>
              <a:pPr/>
              <a:t>29</a:t>
            </a:fld>
            <a:endParaRPr lang="en-US" dirty="0"/>
          </a:p>
        </p:txBody>
      </p:sp>
      <p:sp>
        <p:nvSpPr>
          <p:cNvPr id="4" name="Title 3"/>
          <p:cNvSpPr>
            <a:spLocks noGrp="1"/>
          </p:cNvSpPr>
          <p:nvPr>
            <p:ph type="title"/>
          </p:nvPr>
        </p:nvSpPr>
        <p:spPr/>
        <p:txBody>
          <a:bodyPr/>
          <a:lstStyle/>
          <a:p>
            <a:r>
              <a:rPr lang="en-US" dirty="0" smtClean="0"/>
              <a:t>ABC Model</a:t>
            </a:r>
            <a:endParaRPr lang="en-US" dirty="0"/>
          </a:p>
        </p:txBody>
      </p:sp>
    </p:spTree>
    <p:extLst>
      <p:ext uri="{BB962C8B-B14F-4D97-AF65-F5344CB8AC3E}">
        <p14:creationId xmlns:p14="http://schemas.microsoft.com/office/powerpoint/2010/main" xmlns="" val="3178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a:spLocks/>
          </p:cNvSpPr>
          <p:nvPr/>
        </p:nvSpPr>
        <p:spPr bwMode="auto">
          <a:xfrm>
            <a:off x="4280153" y="5201864"/>
            <a:ext cx="1272052" cy="1199444"/>
          </a:xfrm>
          <a:custGeom>
            <a:avLst/>
            <a:gdLst>
              <a:gd name="T0" fmla="*/ 476 w 895"/>
              <a:gd name="T1" fmla="*/ 5 h 633"/>
              <a:gd name="T2" fmla="*/ 452 w 895"/>
              <a:gd name="T3" fmla="*/ 0 h 633"/>
              <a:gd name="T4" fmla="*/ 424 w 895"/>
              <a:gd name="T5" fmla="*/ 0 h 633"/>
              <a:gd name="T6" fmla="*/ 396 w 895"/>
              <a:gd name="T7" fmla="*/ 0 h 633"/>
              <a:gd name="T8" fmla="*/ 368 w 895"/>
              <a:gd name="T9" fmla="*/ 0 h 633"/>
              <a:gd name="T10" fmla="*/ 340 w 895"/>
              <a:gd name="T11" fmla="*/ 0 h 633"/>
              <a:gd name="T12" fmla="*/ 312 w 895"/>
              <a:gd name="T13" fmla="*/ 0 h 633"/>
              <a:gd name="T14" fmla="*/ 284 w 895"/>
              <a:gd name="T15" fmla="*/ 0 h 633"/>
              <a:gd name="T16" fmla="*/ 256 w 895"/>
              <a:gd name="T17" fmla="*/ 0 h 633"/>
              <a:gd name="T18" fmla="*/ 228 w 895"/>
              <a:gd name="T19" fmla="*/ 0 h 633"/>
              <a:gd name="T20" fmla="*/ 200 w 895"/>
              <a:gd name="T21" fmla="*/ 0 h 633"/>
              <a:gd name="T22" fmla="*/ 179 w 895"/>
              <a:gd name="T23" fmla="*/ 280 h 633"/>
              <a:gd name="T24" fmla="*/ 154 w 895"/>
              <a:gd name="T25" fmla="*/ 282 h 633"/>
              <a:gd name="T26" fmla="*/ 130 w 895"/>
              <a:gd name="T27" fmla="*/ 273 h 633"/>
              <a:gd name="T28" fmla="*/ 102 w 895"/>
              <a:gd name="T29" fmla="*/ 265 h 633"/>
              <a:gd name="T30" fmla="*/ 77 w 895"/>
              <a:gd name="T31" fmla="*/ 262 h 633"/>
              <a:gd name="T32" fmla="*/ 49 w 895"/>
              <a:gd name="T33" fmla="*/ 269 h 633"/>
              <a:gd name="T34" fmla="*/ 21 w 895"/>
              <a:gd name="T35" fmla="*/ 289 h 633"/>
              <a:gd name="T36" fmla="*/ 0 w 895"/>
              <a:gd name="T37" fmla="*/ 344 h 633"/>
              <a:gd name="T38" fmla="*/ 25 w 895"/>
              <a:gd name="T39" fmla="*/ 400 h 633"/>
              <a:gd name="T40" fmla="*/ 53 w 895"/>
              <a:gd name="T41" fmla="*/ 418 h 633"/>
              <a:gd name="T42" fmla="*/ 81 w 895"/>
              <a:gd name="T43" fmla="*/ 423 h 633"/>
              <a:gd name="T44" fmla="*/ 105 w 895"/>
              <a:gd name="T45" fmla="*/ 420 h 633"/>
              <a:gd name="T46" fmla="*/ 133 w 895"/>
              <a:gd name="T47" fmla="*/ 411 h 633"/>
              <a:gd name="T48" fmla="*/ 158 w 895"/>
              <a:gd name="T49" fmla="*/ 402 h 633"/>
              <a:gd name="T50" fmla="*/ 182 w 895"/>
              <a:gd name="T51" fmla="*/ 408 h 633"/>
              <a:gd name="T52" fmla="*/ 212 w 895"/>
              <a:gd name="T53" fmla="*/ 633 h 633"/>
              <a:gd name="T54" fmla="*/ 507 w 895"/>
              <a:gd name="T55" fmla="*/ 633 h 633"/>
              <a:gd name="T56" fmla="*/ 802 w 895"/>
              <a:gd name="T57" fmla="*/ 633 h 633"/>
              <a:gd name="T58" fmla="*/ 894 w 895"/>
              <a:gd name="T59" fmla="*/ 627 h 633"/>
              <a:gd name="T60" fmla="*/ 875 w 895"/>
              <a:gd name="T61" fmla="*/ 391 h 633"/>
              <a:gd name="T62" fmla="*/ 847 w 895"/>
              <a:gd name="T63" fmla="*/ 387 h 633"/>
              <a:gd name="T64" fmla="*/ 822 w 895"/>
              <a:gd name="T65" fmla="*/ 396 h 633"/>
              <a:gd name="T66" fmla="*/ 794 w 895"/>
              <a:gd name="T67" fmla="*/ 405 h 633"/>
              <a:gd name="T68" fmla="*/ 767 w 895"/>
              <a:gd name="T69" fmla="*/ 408 h 633"/>
              <a:gd name="T70" fmla="*/ 739 w 895"/>
              <a:gd name="T71" fmla="*/ 399 h 633"/>
              <a:gd name="T72" fmla="*/ 711 w 895"/>
              <a:gd name="T73" fmla="*/ 367 h 633"/>
              <a:gd name="T74" fmla="*/ 724 w 895"/>
              <a:gd name="T75" fmla="*/ 297 h 633"/>
              <a:gd name="T76" fmla="*/ 752 w 895"/>
              <a:gd name="T77" fmla="*/ 280 h 633"/>
              <a:gd name="T78" fmla="*/ 780 w 895"/>
              <a:gd name="T79" fmla="*/ 278 h 633"/>
              <a:gd name="T80" fmla="*/ 809 w 895"/>
              <a:gd name="T81" fmla="*/ 285 h 633"/>
              <a:gd name="T82" fmla="*/ 835 w 895"/>
              <a:gd name="T83" fmla="*/ 295 h 633"/>
              <a:gd name="T84" fmla="*/ 861 w 895"/>
              <a:gd name="T85" fmla="*/ 299 h 633"/>
              <a:gd name="T86" fmla="*/ 885 w 895"/>
              <a:gd name="T87" fmla="*/ 286 h 633"/>
              <a:gd name="T88" fmla="*/ 893 w 895"/>
              <a:gd name="T89" fmla="*/ 0 h 633"/>
              <a:gd name="T90" fmla="*/ 865 w 895"/>
              <a:gd name="T91" fmla="*/ 0 h 633"/>
              <a:gd name="T92" fmla="*/ 837 w 895"/>
              <a:gd name="T93" fmla="*/ 0 h 633"/>
              <a:gd name="T94" fmla="*/ 809 w 895"/>
              <a:gd name="T95" fmla="*/ 0 h 633"/>
              <a:gd name="T96" fmla="*/ 780 w 895"/>
              <a:gd name="T97" fmla="*/ 0 h 633"/>
              <a:gd name="T98" fmla="*/ 752 w 895"/>
              <a:gd name="T99" fmla="*/ 0 h 633"/>
              <a:gd name="T100" fmla="*/ 724 w 895"/>
              <a:gd name="T101" fmla="*/ 0 h 633"/>
              <a:gd name="T102" fmla="*/ 696 w 895"/>
              <a:gd name="T103" fmla="*/ 0 h 633"/>
              <a:gd name="T104" fmla="*/ 668 w 895"/>
              <a:gd name="T105" fmla="*/ 0 h 633"/>
              <a:gd name="T106" fmla="*/ 641 w 895"/>
              <a:gd name="T107" fmla="*/ 0 h 633"/>
              <a:gd name="T108" fmla="*/ 616 w 895"/>
              <a:gd name="T109" fmla="*/ 2 h 633"/>
              <a:gd name="T110" fmla="*/ 588 w 895"/>
              <a:gd name="T111" fmla="*/ 27 h 633"/>
              <a:gd name="T112" fmla="*/ 606 w 895"/>
              <a:gd name="T113" fmla="*/ 95 h 633"/>
              <a:gd name="T114" fmla="*/ 592 w 895"/>
              <a:gd name="T115" fmla="*/ 162 h 633"/>
              <a:gd name="T116" fmla="*/ 564 w 895"/>
              <a:gd name="T117" fmla="*/ 180 h 633"/>
              <a:gd name="T118" fmla="*/ 539 w 895"/>
              <a:gd name="T119" fmla="*/ 183 h 633"/>
              <a:gd name="T120" fmla="*/ 511 w 895"/>
              <a:gd name="T121" fmla="*/ 176 h 633"/>
              <a:gd name="T122" fmla="*/ 483 w 895"/>
              <a:gd name="T123" fmla="*/ 150 h 633"/>
              <a:gd name="T124" fmla="*/ 490 w 895"/>
              <a:gd name="T125" fmla="*/ 62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5" h="633">
                <a:moveTo>
                  <a:pt x="494" y="54"/>
                </a:moveTo>
                <a:cubicBezTo>
                  <a:pt x="496" y="48"/>
                  <a:pt x="497" y="43"/>
                  <a:pt x="497" y="37"/>
                </a:cubicBezTo>
                <a:cubicBezTo>
                  <a:pt x="497" y="31"/>
                  <a:pt x="496" y="26"/>
                  <a:pt x="494" y="22"/>
                </a:cubicBezTo>
                <a:cubicBezTo>
                  <a:pt x="493" y="20"/>
                  <a:pt x="491" y="18"/>
                  <a:pt x="490" y="16"/>
                </a:cubicBezTo>
                <a:cubicBezTo>
                  <a:pt x="489" y="15"/>
                  <a:pt x="488" y="13"/>
                  <a:pt x="487" y="12"/>
                </a:cubicBezTo>
                <a:cubicBezTo>
                  <a:pt x="486" y="11"/>
                  <a:pt x="484" y="10"/>
                  <a:pt x="483" y="9"/>
                </a:cubicBezTo>
                <a:cubicBezTo>
                  <a:pt x="482" y="8"/>
                  <a:pt x="481" y="7"/>
                  <a:pt x="480" y="7"/>
                </a:cubicBezTo>
                <a:cubicBezTo>
                  <a:pt x="479" y="6"/>
                  <a:pt x="477" y="5"/>
                  <a:pt x="476" y="5"/>
                </a:cubicBezTo>
                <a:cubicBezTo>
                  <a:pt x="475" y="4"/>
                  <a:pt x="474" y="4"/>
                  <a:pt x="473" y="3"/>
                </a:cubicBezTo>
                <a:cubicBezTo>
                  <a:pt x="471" y="3"/>
                  <a:pt x="470" y="3"/>
                  <a:pt x="469" y="2"/>
                </a:cubicBezTo>
                <a:cubicBezTo>
                  <a:pt x="468" y="2"/>
                  <a:pt x="467" y="2"/>
                  <a:pt x="466" y="2"/>
                </a:cubicBezTo>
                <a:cubicBezTo>
                  <a:pt x="464" y="1"/>
                  <a:pt x="463" y="1"/>
                  <a:pt x="462" y="1"/>
                </a:cubicBezTo>
                <a:cubicBezTo>
                  <a:pt x="461" y="1"/>
                  <a:pt x="460" y="1"/>
                  <a:pt x="459" y="1"/>
                </a:cubicBezTo>
                <a:cubicBezTo>
                  <a:pt x="458" y="1"/>
                  <a:pt x="456" y="0"/>
                  <a:pt x="455" y="0"/>
                </a:cubicBezTo>
                <a:cubicBezTo>
                  <a:pt x="455" y="0"/>
                  <a:pt x="454" y="0"/>
                  <a:pt x="454" y="0"/>
                </a:cubicBezTo>
                <a:cubicBezTo>
                  <a:pt x="452" y="0"/>
                  <a:pt x="452" y="0"/>
                  <a:pt x="452" y="0"/>
                </a:cubicBezTo>
                <a:cubicBezTo>
                  <a:pt x="448" y="0"/>
                  <a:pt x="448" y="0"/>
                  <a:pt x="448" y="0"/>
                </a:cubicBezTo>
                <a:cubicBezTo>
                  <a:pt x="445" y="0"/>
                  <a:pt x="445" y="0"/>
                  <a:pt x="445" y="0"/>
                </a:cubicBezTo>
                <a:cubicBezTo>
                  <a:pt x="441" y="0"/>
                  <a:pt x="441" y="0"/>
                  <a:pt x="441" y="0"/>
                </a:cubicBezTo>
                <a:cubicBezTo>
                  <a:pt x="438" y="0"/>
                  <a:pt x="438" y="0"/>
                  <a:pt x="438" y="0"/>
                </a:cubicBezTo>
                <a:cubicBezTo>
                  <a:pt x="434" y="0"/>
                  <a:pt x="434" y="0"/>
                  <a:pt x="434" y="0"/>
                </a:cubicBezTo>
                <a:cubicBezTo>
                  <a:pt x="431" y="0"/>
                  <a:pt x="431" y="0"/>
                  <a:pt x="431" y="0"/>
                </a:cubicBezTo>
                <a:cubicBezTo>
                  <a:pt x="427" y="0"/>
                  <a:pt x="427" y="0"/>
                  <a:pt x="427" y="0"/>
                </a:cubicBezTo>
                <a:cubicBezTo>
                  <a:pt x="424" y="0"/>
                  <a:pt x="424" y="0"/>
                  <a:pt x="424" y="0"/>
                </a:cubicBezTo>
                <a:cubicBezTo>
                  <a:pt x="420" y="0"/>
                  <a:pt x="420" y="0"/>
                  <a:pt x="420" y="0"/>
                </a:cubicBezTo>
                <a:cubicBezTo>
                  <a:pt x="417" y="0"/>
                  <a:pt x="417" y="0"/>
                  <a:pt x="417" y="0"/>
                </a:cubicBezTo>
                <a:cubicBezTo>
                  <a:pt x="413" y="0"/>
                  <a:pt x="413" y="0"/>
                  <a:pt x="413" y="0"/>
                </a:cubicBezTo>
                <a:cubicBezTo>
                  <a:pt x="410" y="0"/>
                  <a:pt x="410" y="0"/>
                  <a:pt x="410" y="0"/>
                </a:cubicBezTo>
                <a:cubicBezTo>
                  <a:pt x="406" y="0"/>
                  <a:pt x="406" y="0"/>
                  <a:pt x="406" y="0"/>
                </a:cubicBezTo>
                <a:cubicBezTo>
                  <a:pt x="403" y="0"/>
                  <a:pt x="403" y="0"/>
                  <a:pt x="403" y="0"/>
                </a:cubicBezTo>
                <a:cubicBezTo>
                  <a:pt x="399" y="0"/>
                  <a:pt x="399" y="0"/>
                  <a:pt x="399" y="0"/>
                </a:cubicBezTo>
                <a:cubicBezTo>
                  <a:pt x="396" y="0"/>
                  <a:pt x="396" y="0"/>
                  <a:pt x="396" y="0"/>
                </a:cubicBezTo>
                <a:cubicBezTo>
                  <a:pt x="392" y="0"/>
                  <a:pt x="392" y="0"/>
                  <a:pt x="392" y="0"/>
                </a:cubicBezTo>
                <a:cubicBezTo>
                  <a:pt x="389" y="0"/>
                  <a:pt x="389" y="0"/>
                  <a:pt x="389" y="0"/>
                </a:cubicBezTo>
                <a:cubicBezTo>
                  <a:pt x="385" y="0"/>
                  <a:pt x="385" y="0"/>
                  <a:pt x="385" y="0"/>
                </a:cubicBezTo>
                <a:cubicBezTo>
                  <a:pt x="382" y="0"/>
                  <a:pt x="382" y="0"/>
                  <a:pt x="382" y="0"/>
                </a:cubicBezTo>
                <a:cubicBezTo>
                  <a:pt x="378" y="0"/>
                  <a:pt x="378" y="0"/>
                  <a:pt x="378" y="0"/>
                </a:cubicBezTo>
                <a:cubicBezTo>
                  <a:pt x="375" y="0"/>
                  <a:pt x="375" y="0"/>
                  <a:pt x="375" y="0"/>
                </a:cubicBezTo>
                <a:cubicBezTo>
                  <a:pt x="371" y="0"/>
                  <a:pt x="371" y="0"/>
                  <a:pt x="371" y="0"/>
                </a:cubicBezTo>
                <a:cubicBezTo>
                  <a:pt x="368" y="0"/>
                  <a:pt x="368" y="0"/>
                  <a:pt x="368" y="0"/>
                </a:cubicBezTo>
                <a:cubicBezTo>
                  <a:pt x="364" y="0"/>
                  <a:pt x="364" y="0"/>
                  <a:pt x="364" y="0"/>
                </a:cubicBezTo>
                <a:cubicBezTo>
                  <a:pt x="361" y="0"/>
                  <a:pt x="361" y="0"/>
                  <a:pt x="361" y="0"/>
                </a:cubicBezTo>
                <a:cubicBezTo>
                  <a:pt x="357" y="0"/>
                  <a:pt x="357" y="0"/>
                  <a:pt x="357" y="0"/>
                </a:cubicBezTo>
                <a:cubicBezTo>
                  <a:pt x="354" y="0"/>
                  <a:pt x="354" y="0"/>
                  <a:pt x="354" y="0"/>
                </a:cubicBezTo>
                <a:cubicBezTo>
                  <a:pt x="350" y="0"/>
                  <a:pt x="350" y="0"/>
                  <a:pt x="350" y="0"/>
                </a:cubicBezTo>
                <a:cubicBezTo>
                  <a:pt x="347" y="0"/>
                  <a:pt x="347" y="0"/>
                  <a:pt x="347" y="0"/>
                </a:cubicBezTo>
                <a:cubicBezTo>
                  <a:pt x="343" y="0"/>
                  <a:pt x="343" y="0"/>
                  <a:pt x="343" y="0"/>
                </a:cubicBezTo>
                <a:cubicBezTo>
                  <a:pt x="340" y="0"/>
                  <a:pt x="340" y="0"/>
                  <a:pt x="340" y="0"/>
                </a:cubicBezTo>
                <a:cubicBezTo>
                  <a:pt x="336" y="0"/>
                  <a:pt x="336" y="0"/>
                  <a:pt x="336" y="0"/>
                </a:cubicBezTo>
                <a:cubicBezTo>
                  <a:pt x="333" y="0"/>
                  <a:pt x="333" y="0"/>
                  <a:pt x="333" y="0"/>
                </a:cubicBezTo>
                <a:cubicBezTo>
                  <a:pt x="329" y="0"/>
                  <a:pt x="329" y="0"/>
                  <a:pt x="329" y="0"/>
                </a:cubicBezTo>
                <a:cubicBezTo>
                  <a:pt x="326" y="0"/>
                  <a:pt x="326" y="0"/>
                  <a:pt x="326" y="0"/>
                </a:cubicBezTo>
                <a:cubicBezTo>
                  <a:pt x="322" y="0"/>
                  <a:pt x="322" y="0"/>
                  <a:pt x="322" y="0"/>
                </a:cubicBezTo>
                <a:cubicBezTo>
                  <a:pt x="319" y="0"/>
                  <a:pt x="319" y="0"/>
                  <a:pt x="319" y="0"/>
                </a:cubicBezTo>
                <a:cubicBezTo>
                  <a:pt x="315" y="0"/>
                  <a:pt x="315" y="0"/>
                  <a:pt x="315" y="0"/>
                </a:cubicBezTo>
                <a:cubicBezTo>
                  <a:pt x="312" y="0"/>
                  <a:pt x="312" y="0"/>
                  <a:pt x="312" y="0"/>
                </a:cubicBezTo>
                <a:cubicBezTo>
                  <a:pt x="308" y="0"/>
                  <a:pt x="308" y="0"/>
                  <a:pt x="308" y="0"/>
                </a:cubicBezTo>
                <a:cubicBezTo>
                  <a:pt x="305" y="0"/>
                  <a:pt x="305" y="0"/>
                  <a:pt x="305" y="0"/>
                </a:cubicBezTo>
                <a:cubicBezTo>
                  <a:pt x="301" y="0"/>
                  <a:pt x="301" y="0"/>
                  <a:pt x="301" y="0"/>
                </a:cubicBezTo>
                <a:cubicBezTo>
                  <a:pt x="298" y="0"/>
                  <a:pt x="298" y="0"/>
                  <a:pt x="298" y="0"/>
                </a:cubicBezTo>
                <a:cubicBezTo>
                  <a:pt x="294" y="0"/>
                  <a:pt x="294" y="0"/>
                  <a:pt x="294" y="0"/>
                </a:cubicBezTo>
                <a:cubicBezTo>
                  <a:pt x="291" y="0"/>
                  <a:pt x="291" y="0"/>
                  <a:pt x="291" y="0"/>
                </a:cubicBezTo>
                <a:cubicBezTo>
                  <a:pt x="287" y="0"/>
                  <a:pt x="287" y="0"/>
                  <a:pt x="287" y="0"/>
                </a:cubicBezTo>
                <a:cubicBezTo>
                  <a:pt x="284" y="0"/>
                  <a:pt x="284" y="0"/>
                  <a:pt x="284" y="0"/>
                </a:cubicBezTo>
                <a:cubicBezTo>
                  <a:pt x="280" y="0"/>
                  <a:pt x="280" y="0"/>
                  <a:pt x="280" y="0"/>
                </a:cubicBezTo>
                <a:cubicBezTo>
                  <a:pt x="277" y="0"/>
                  <a:pt x="277" y="0"/>
                  <a:pt x="277" y="0"/>
                </a:cubicBezTo>
                <a:cubicBezTo>
                  <a:pt x="273" y="0"/>
                  <a:pt x="273" y="0"/>
                  <a:pt x="273" y="0"/>
                </a:cubicBezTo>
                <a:cubicBezTo>
                  <a:pt x="270" y="0"/>
                  <a:pt x="270" y="0"/>
                  <a:pt x="270" y="0"/>
                </a:cubicBezTo>
                <a:cubicBezTo>
                  <a:pt x="266" y="0"/>
                  <a:pt x="266" y="0"/>
                  <a:pt x="266" y="0"/>
                </a:cubicBezTo>
                <a:cubicBezTo>
                  <a:pt x="263" y="0"/>
                  <a:pt x="263" y="0"/>
                  <a:pt x="263" y="0"/>
                </a:cubicBezTo>
                <a:cubicBezTo>
                  <a:pt x="259" y="0"/>
                  <a:pt x="259" y="0"/>
                  <a:pt x="259" y="0"/>
                </a:cubicBezTo>
                <a:cubicBezTo>
                  <a:pt x="256" y="0"/>
                  <a:pt x="256" y="0"/>
                  <a:pt x="256" y="0"/>
                </a:cubicBezTo>
                <a:cubicBezTo>
                  <a:pt x="252" y="0"/>
                  <a:pt x="252" y="0"/>
                  <a:pt x="252" y="0"/>
                </a:cubicBezTo>
                <a:cubicBezTo>
                  <a:pt x="249" y="0"/>
                  <a:pt x="249" y="0"/>
                  <a:pt x="249" y="0"/>
                </a:cubicBezTo>
                <a:cubicBezTo>
                  <a:pt x="245" y="0"/>
                  <a:pt x="245" y="0"/>
                  <a:pt x="245" y="0"/>
                </a:cubicBezTo>
                <a:cubicBezTo>
                  <a:pt x="242" y="0"/>
                  <a:pt x="242" y="0"/>
                  <a:pt x="242" y="0"/>
                </a:cubicBezTo>
                <a:cubicBezTo>
                  <a:pt x="238" y="0"/>
                  <a:pt x="238" y="0"/>
                  <a:pt x="238" y="0"/>
                </a:cubicBezTo>
                <a:cubicBezTo>
                  <a:pt x="235" y="0"/>
                  <a:pt x="235" y="0"/>
                  <a:pt x="235" y="0"/>
                </a:cubicBezTo>
                <a:cubicBezTo>
                  <a:pt x="231" y="0"/>
                  <a:pt x="231" y="0"/>
                  <a:pt x="231" y="0"/>
                </a:cubicBezTo>
                <a:cubicBezTo>
                  <a:pt x="228" y="0"/>
                  <a:pt x="228" y="0"/>
                  <a:pt x="228" y="0"/>
                </a:cubicBezTo>
                <a:cubicBezTo>
                  <a:pt x="224" y="0"/>
                  <a:pt x="224" y="0"/>
                  <a:pt x="224" y="0"/>
                </a:cubicBezTo>
                <a:cubicBezTo>
                  <a:pt x="221" y="0"/>
                  <a:pt x="221" y="0"/>
                  <a:pt x="221" y="0"/>
                </a:cubicBezTo>
                <a:cubicBezTo>
                  <a:pt x="217" y="0"/>
                  <a:pt x="217" y="0"/>
                  <a:pt x="217" y="0"/>
                </a:cubicBezTo>
                <a:cubicBezTo>
                  <a:pt x="214" y="0"/>
                  <a:pt x="214" y="0"/>
                  <a:pt x="214" y="0"/>
                </a:cubicBezTo>
                <a:cubicBezTo>
                  <a:pt x="210" y="0"/>
                  <a:pt x="210" y="0"/>
                  <a:pt x="210" y="0"/>
                </a:cubicBezTo>
                <a:cubicBezTo>
                  <a:pt x="207" y="0"/>
                  <a:pt x="207" y="0"/>
                  <a:pt x="207" y="0"/>
                </a:cubicBezTo>
                <a:cubicBezTo>
                  <a:pt x="203" y="0"/>
                  <a:pt x="203" y="0"/>
                  <a:pt x="203" y="0"/>
                </a:cubicBezTo>
                <a:cubicBezTo>
                  <a:pt x="200" y="0"/>
                  <a:pt x="200" y="0"/>
                  <a:pt x="200" y="0"/>
                </a:cubicBezTo>
                <a:cubicBezTo>
                  <a:pt x="196" y="0"/>
                  <a:pt x="196" y="0"/>
                  <a:pt x="196" y="0"/>
                </a:cubicBezTo>
                <a:cubicBezTo>
                  <a:pt x="193" y="0"/>
                  <a:pt x="193" y="0"/>
                  <a:pt x="193" y="0"/>
                </a:cubicBezTo>
                <a:cubicBezTo>
                  <a:pt x="189" y="0"/>
                  <a:pt x="189" y="0"/>
                  <a:pt x="189" y="0"/>
                </a:cubicBezTo>
                <a:cubicBezTo>
                  <a:pt x="188" y="0"/>
                  <a:pt x="188" y="0"/>
                  <a:pt x="188" y="0"/>
                </a:cubicBezTo>
                <a:cubicBezTo>
                  <a:pt x="188" y="258"/>
                  <a:pt x="188" y="258"/>
                  <a:pt x="188" y="258"/>
                </a:cubicBezTo>
                <a:cubicBezTo>
                  <a:pt x="188" y="263"/>
                  <a:pt x="187" y="267"/>
                  <a:pt x="186" y="271"/>
                </a:cubicBezTo>
                <a:cubicBezTo>
                  <a:pt x="185" y="274"/>
                  <a:pt x="184" y="275"/>
                  <a:pt x="182" y="277"/>
                </a:cubicBezTo>
                <a:cubicBezTo>
                  <a:pt x="181" y="278"/>
                  <a:pt x="180" y="279"/>
                  <a:pt x="179" y="280"/>
                </a:cubicBezTo>
                <a:cubicBezTo>
                  <a:pt x="178" y="281"/>
                  <a:pt x="178" y="281"/>
                  <a:pt x="178" y="281"/>
                </a:cubicBezTo>
                <a:cubicBezTo>
                  <a:pt x="177" y="282"/>
                  <a:pt x="176" y="282"/>
                  <a:pt x="175" y="282"/>
                </a:cubicBezTo>
                <a:cubicBezTo>
                  <a:pt x="174" y="283"/>
                  <a:pt x="173" y="283"/>
                  <a:pt x="172" y="284"/>
                </a:cubicBezTo>
                <a:cubicBezTo>
                  <a:pt x="171" y="284"/>
                  <a:pt x="169" y="284"/>
                  <a:pt x="168" y="284"/>
                </a:cubicBezTo>
                <a:cubicBezTo>
                  <a:pt x="167" y="284"/>
                  <a:pt x="166" y="284"/>
                  <a:pt x="165" y="284"/>
                </a:cubicBezTo>
                <a:cubicBezTo>
                  <a:pt x="164" y="284"/>
                  <a:pt x="162" y="284"/>
                  <a:pt x="161" y="284"/>
                </a:cubicBezTo>
                <a:cubicBezTo>
                  <a:pt x="160" y="284"/>
                  <a:pt x="159" y="283"/>
                  <a:pt x="158" y="283"/>
                </a:cubicBezTo>
                <a:cubicBezTo>
                  <a:pt x="157" y="283"/>
                  <a:pt x="155" y="283"/>
                  <a:pt x="154" y="282"/>
                </a:cubicBezTo>
                <a:cubicBezTo>
                  <a:pt x="153" y="282"/>
                  <a:pt x="152" y="281"/>
                  <a:pt x="151" y="281"/>
                </a:cubicBezTo>
                <a:cubicBezTo>
                  <a:pt x="151" y="281"/>
                  <a:pt x="151" y="281"/>
                  <a:pt x="151" y="281"/>
                </a:cubicBezTo>
                <a:cubicBezTo>
                  <a:pt x="150" y="281"/>
                  <a:pt x="149" y="280"/>
                  <a:pt x="147" y="279"/>
                </a:cubicBezTo>
                <a:cubicBezTo>
                  <a:pt x="146" y="279"/>
                  <a:pt x="145" y="278"/>
                  <a:pt x="144" y="278"/>
                </a:cubicBezTo>
                <a:cubicBezTo>
                  <a:pt x="143" y="278"/>
                  <a:pt x="142" y="277"/>
                  <a:pt x="140" y="277"/>
                </a:cubicBezTo>
                <a:cubicBezTo>
                  <a:pt x="139" y="276"/>
                  <a:pt x="138" y="276"/>
                  <a:pt x="137" y="275"/>
                </a:cubicBezTo>
                <a:cubicBezTo>
                  <a:pt x="136" y="275"/>
                  <a:pt x="134" y="274"/>
                  <a:pt x="133" y="274"/>
                </a:cubicBezTo>
                <a:cubicBezTo>
                  <a:pt x="132" y="274"/>
                  <a:pt x="131" y="273"/>
                  <a:pt x="130" y="273"/>
                </a:cubicBezTo>
                <a:cubicBezTo>
                  <a:pt x="129" y="272"/>
                  <a:pt x="128" y="272"/>
                  <a:pt x="126" y="272"/>
                </a:cubicBezTo>
                <a:cubicBezTo>
                  <a:pt x="125" y="271"/>
                  <a:pt x="124" y="271"/>
                  <a:pt x="123" y="270"/>
                </a:cubicBezTo>
                <a:cubicBezTo>
                  <a:pt x="122" y="270"/>
                  <a:pt x="120" y="270"/>
                  <a:pt x="119" y="269"/>
                </a:cubicBezTo>
                <a:cubicBezTo>
                  <a:pt x="118" y="269"/>
                  <a:pt x="117" y="269"/>
                  <a:pt x="116" y="268"/>
                </a:cubicBezTo>
                <a:cubicBezTo>
                  <a:pt x="115" y="268"/>
                  <a:pt x="113" y="267"/>
                  <a:pt x="112" y="267"/>
                </a:cubicBezTo>
                <a:cubicBezTo>
                  <a:pt x="111" y="267"/>
                  <a:pt x="110" y="267"/>
                  <a:pt x="109" y="266"/>
                </a:cubicBezTo>
                <a:cubicBezTo>
                  <a:pt x="108" y="266"/>
                  <a:pt x="106" y="266"/>
                  <a:pt x="105" y="265"/>
                </a:cubicBezTo>
                <a:cubicBezTo>
                  <a:pt x="104" y="265"/>
                  <a:pt x="103" y="265"/>
                  <a:pt x="102" y="265"/>
                </a:cubicBezTo>
                <a:cubicBezTo>
                  <a:pt x="101" y="264"/>
                  <a:pt x="99" y="264"/>
                  <a:pt x="98" y="264"/>
                </a:cubicBezTo>
                <a:cubicBezTo>
                  <a:pt x="97" y="263"/>
                  <a:pt x="96" y="263"/>
                  <a:pt x="95" y="263"/>
                </a:cubicBezTo>
                <a:cubicBezTo>
                  <a:pt x="94" y="263"/>
                  <a:pt x="92" y="263"/>
                  <a:pt x="91" y="263"/>
                </a:cubicBezTo>
                <a:cubicBezTo>
                  <a:pt x="90" y="262"/>
                  <a:pt x="89" y="262"/>
                  <a:pt x="88" y="262"/>
                </a:cubicBezTo>
                <a:cubicBezTo>
                  <a:pt x="87" y="262"/>
                  <a:pt x="85" y="262"/>
                  <a:pt x="84" y="262"/>
                </a:cubicBezTo>
                <a:cubicBezTo>
                  <a:pt x="84" y="262"/>
                  <a:pt x="84" y="262"/>
                  <a:pt x="83" y="262"/>
                </a:cubicBezTo>
                <a:cubicBezTo>
                  <a:pt x="82" y="262"/>
                  <a:pt x="82" y="262"/>
                  <a:pt x="81" y="262"/>
                </a:cubicBezTo>
                <a:cubicBezTo>
                  <a:pt x="80" y="262"/>
                  <a:pt x="79" y="262"/>
                  <a:pt x="77" y="262"/>
                </a:cubicBezTo>
                <a:cubicBezTo>
                  <a:pt x="76" y="262"/>
                  <a:pt x="75" y="262"/>
                  <a:pt x="74" y="262"/>
                </a:cubicBezTo>
                <a:cubicBezTo>
                  <a:pt x="73" y="263"/>
                  <a:pt x="71" y="263"/>
                  <a:pt x="70" y="263"/>
                </a:cubicBezTo>
                <a:cubicBezTo>
                  <a:pt x="69" y="263"/>
                  <a:pt x="68" y="263"/>
                  <a:pt x="67" y="263"/>
                </a:cubicBezTo>
                <a:cubicBezTo>
                  <a:pt x="66" y="264"/>
                  <a:pt x="64" y="264"/>
                  <a:pt x="63" y="264"/>
                </a:cubicBezTo>
                <a:cubicBezTo>
                  <a:pt x="62" y="265"/>
                  <a:pt x="61" y="265"/>
                  <a:pt x="60" y="265"/>
                </a:cubicBezTo>
                <a:cubicBezTo>
                  <a:pt x="59" y="266"/>
                  <a:pt x="57" y="266"/>
                  <a:pt x="56" y="266"/>
                </a:cubicBezTo>
                <a:cubicBezTo>
                  <a:pt x="55" y="267"/>
                  <a:pt x="54" y="267"/>
                  <a:pt x="53" y="267"/>
                </a:cubicBezTo>
                <a:cubicBezTo>
                  <a:pt x="52" y="268"/>
                  <a:pt x="51" y="268"/>
                  <a:pt x="49" y="269"/>
                </a:cubicBezTo>
                <a:cubicBezTo>
                  <a:pt x="48" y="269"/>
                  <a:pt x="47" y="270"/>
                  <a:pt x="46" y="271"/>
                </a:cubicBezTo>
                <a:cubicBezTo>
                  <a:pt x="45" y="271"/>
                  <a:pt x="43" y="272"/>
                  <a:pt x="42" y="272"/>
                </a:cubicBezTo>
                <a:cubicBezTo>
                  <a:pt x="41" y="273"/>
                  <a:pt x="40" y="274"/>
                  <a:pt x="39" y="274"/>
                </a:cubicBezTo>
                <a:cubicBezTo>
                  <a:pt x="38" y="275"/>
                  <a:pt x="36" y="276"/>
                  <a:pt x="35" y="277"/>
                </a:cubicBezTo>
                <a:cubicBezTo>
                  <a:pt x="34" y="277"/>
                  <a:pt x="33" y="278"/>
                  <a:pt x="32" y="279"/>
                </a:cubicBezTo>
                <a:cubicBezTo>
                  <a:pt x="31" y="280"/>
                  <a:pt x="29" y="281"/>
                  <a:pt x="28" y="282"/>
                </a:cubicBezTo>
                <a:cubicBezTo>
                  <a:pt x="27" y="283"/>
                  <a:pt x="26" y="284"/>
                  <a:pt x="25" y="285"/>
                </a:cubicBezTo>
                <a:cubicBezTo>
                  <a:pt x="24" y="286"/>
                  <a:pt x="22" y="287"/>
                  <a:pt x="21" y="289"/>
                </a:cubicBezTo>
                <a:cubicBezTo>
                  <a:pt x="20" y="290"/>
                  <a:pt x="19" y="291"/>
                  <a:pt x="18" y="293"/>
                </a:cubicBezTo>
                <a:cubicBezTo>
                  <a:pt x="17" y="294"/>
                  <a:pt x="15" y="296"/>
                  <a:pt x="14" y="297"/>
                </a:cubicBezTo>
                <a:cubicBezTo>
                  <a:pt x="13" y="299"/>
                  <a:pt x="12" y="301"/>
                  <a:pt x="11" y="303"/>
                </a:cubicBezTo>
                <a:cubicBezTo>
                  <a:pt x="10" y="305"/>
                  <a:pt x="8" y="307"/>
                  <a:pt x="7" y="309"/>
                </a:cubicBezTo>
                <a:cubicBezTo>
                  <a:pt x="6" y="312"/>
                  <a:pt x="5" y="315"/>
                  <a:pt x="4" y="318"/>
                </a:cubicBezTo>
                <a:cubicBezTo>
                  <a:pt x="2" y="323"/>
                  <a:pt x="1" y="328"/>
                  <a:pt x="0" y="333"/>
                </a:cubicBezTo>
                <a:cubicBezTo>
                  <a:pt x="0" y="336"/>
                  <a:pt x="0" y="339"/>
                  <a:pt x="0" y="342"/>
                </a:cubicBezTo>
                <a:cubicBezTo>
                  <a:pt x="0" y="344"/>
                  <a:pt x="0" y="344"/>
                  <a:pt x="0" y="344"/>
                </a:cubicBezTo>
                <a:cubicBezTo>
                  <a:pt x="0" y="346"/>
                  <a:pt x="0" y="349"/>
                  <a:pt x="0" y="352"/>
                </a:cubicBezTo>
                <a:cubicBezTo>
                  <a:pt x="1" y="357"/>
                  <a:pt x="2" y="363"/>
                  <a:pt x="4" y="368"/>
                </a:cubicBezTo>
                <a:cubicBezTo>
                  <a:pt x="5" y="371"/>
                  <a:pt x="6" y="374"/>
                  <a:pt x="7" y="376"/>
                </a:cubicBezTo>
                <a:cubicBezTo>
                  <a:pt x="8" y="379"/>
                  <a:pt x="10" y="381"/>
                  <a:pt x="11" y="383"/>
                </a:cubicBezTo>
                <a:cubicBezTo>
                  <a:pt x="12" y="385"/>
                  <a:pt x="13" y="387"/>
                  <a:pt x="14" y="388"/>
                </a:cubicBezTo>
                <a:cubicBezTo>
                  <a:pt x="15" y="390"/>
                  <a:pt x="17" y="391"/>
                  <a:pt x="18" y="393"/>
                </a:cubicBezTo>
                <a:cubicBezTo>
                  <a:pt x="19" y="394"/>
                  <a:pt x="20" y="396"/>
                  <a:pt x="21" y="397"/>
                </a:cubicBezTo>
                <a:cubicBezTo>
                  <a:pt x="22" y="398"/>
                  <a:pt x="24" y="399"/>
                  <a:pt x="25" y="400"/>
                </a:cubicBezTo>
                <a:cubicBezTo>
                  <a:pt x="26" y="402"/>
                  <a:pt x="27" y="403"/>
                  <a:pt x="28" y="404"/>
                </a:cubicBezTo>
                <a:cubicBezTo>
                  <a:pt x="29" y="405"/>
                  <a:pt x="31" y="405"/>
                  <a:pt x="32" y="406"/>
                </a:cubicBezTo>
                <a:cubicBezTo>
                  <a:pt x="33" y="407"/>
                  <a:pt x="34" y="408"/>
                  <a:pt x="35" y="409"/>
                </a:cubicBezTo>
                <a:cubicBezTo>
                  <a:pt x="36" y="410"/>
                  <a:pt x="38" y="410"/>
                  <a:pt x="39" y="411"/>
                </a:cubicBezTo>
                <a:cubicBezTo>
                  <a:pt x="40" y="412"/>
                  <a:pt x="41" y="413"/>
                  <a:pt x="42" y="413"/>
                </a:cubicBezTo>
                <a:cubicBezTo>
                  <a:pt x="43" y="414"/>
                  <a:pt x="45" y="414"/>
                  <a:pt x="46" y="415"/>
                </a:cubicBezTo>
                <a:cubicBezTo>
                  <a:pt x="47" y="415"/>
                  <a:pt x="48" y="416"/>
                  <a:pt x="49" y="417"/>
                </a:cubicBezTo>
                <a:cubicBezTo>
                  <a:pt x="51" y="417"/>
                  <a:pt x="52" y="418"/>
                  <a:pt x="53" y="418"/>
                </a:cubicBezTo>
                <a:cubicBezTo>
                  <a:pt x="54" y="418"/>
                  <a:pt x="55" y="419"/>
                  <a:pt x="56" y="419"/>
                </a:cubicBezTo>
                <a:cubicBezTo>
                  <a:pt x="57" y="420"/>
                  <a:pt x="59" y="420"/>
                  <a:pt x="60" y="420"/>
                </a:cubicBezTo>
                <a:cubicBezTo>
                  <a:pt x="61" y="421"/>
                  <a:pt x="62" y="421"/>
                  <a:pt x="63" y="421"/>
                </a:cubicBezTo>
                <a:cubicBezTo>
                  <a:pt x="64" y="422"/>
                  <a:pt x="66" y="422"/>
                  <a:pt x="67" y="422"/>
                </a:cubicBezTo>
                <a:cubicBezTo>
                  <a:pt x="68" y="422"/>
                  <a:pt x="69" y="422"/>
                  <a:pt x="70" y="423"/>
                </a:cubicBezTo>
                <a:cubicBezTo>
                  <a:pt x="71" y="423"/>
                  <a:pt x="73" y="423"/>
                  <a:pt x="74" y="423"/>
                </a:cubicBezTo>
                <a:cubicBezTo>
                  <a:pt x="75" y="423"/>
                  <a:pt x="76" y="423"/>
                  <a:pt x="77" y="423"/>
                </a:cubicBezTo>
                <a:cubicBezTo>
                  <a:pt x="79" y="423"/>
                  <a:pt x="80" y="423"/>
                  <a:pt x="81" y="423"/>
                </a:cubicBezTo>
                <a:cubicBezTo>
                  <a:pt x="82" y="423"/>
                  <a:pt x="82" y="423"/>
                  <a:pt x="83" y="423"/>
                </a:cubicBezTo>
                <a:cubicBezTo>
                  <a:pt x="84" y="423"/>
                  <a:pt x="84" y="423"/>
                  <a:pt x="84" y="423"/>
                </a:cubicBezTo>
                <a:cubicBezTo>
                  <a:pt x="85" y="423"/>
                  <a:pt x="87" y="423"/>
                  <a:pt x="88" y="423"/>
                </a:cubicBezTo>
                <a:cubicBezTo>
                  <a:pt x="89" y="423"/>
                  <a:pt x="90" y="423"/>
                  <a:pt x="91" y="423"/>
                </a:cubicBezTo>
                <a:cubicBezTo>
                  <a:pt x="92" y="423"/>
                  <a:pt x="94" y="423"/>
                  <a:pt x="95" y="422"/>
                </a:cubicBezTo>
                <a:cubicBezTo>
                  <a:pt x="96" y="422"/>
                  <a:pt x="97" y="422"/>
                  <a:pt x="98" y="422"/>
                </a:cubicBezTo>
                <a:cubicBezTo>
                  <a:pt x="99" y="422"/>
                  <a:pt x="101" y="421"/>
                  <a:pt x="102" y="421"/>
                </a:cubicBezTo>
                <a:cubicBezTo>
                  <a:pt x="103" y="421"/>
                  <a:pt x="104" y="421"/>
                  <a:pt x="105" y="420"/>
                </a:cubicBezTo>
                <a:cubicBezTo>
                  <a:pt x="106" y="420"/>
                  <a:pt x="108" y="420"/>
                  <a:pt x="109" y="419"/>
                </a:cubicBezTo>
                <a:cubicBezTo>
                  <a:pt x="110" y="419"/>
                  <a:pt x="111" y="419"/>
                  <a:pt x="112" y="418"/>
                </a:cubicBezTo>
                <a:cubicBezTo>
                  <a:pt x="113" y="418"/>
                  <a:pt x="115" y="418"/>
                  <a:pt x="116" y="417"/>
                </a:cubicBezTo>
                <a:cubicBezTo>
                  <a:pt x="117" y="417"/>
                  <a:pt x="118" y="417"/>
                  <a:pt x="119" y="416"/>
                </a:cubicBezTo>
                <a:cubicBezTo>
                  <a:pt x="120" y="416"/>
                  <a:pt x="122" y="415"/>
                  <a:pt x="123" y="415"/>
                </a:cubicBezTo>
                <a:cubicBezTo>
                  <a:pt x="124" y="415"/>
                  <a:pt x="125" y="414"/>
                  <a:pt x="126" y="414"/>
                </a:cubicBezTo>
                <a:cubicBezTo>
                  <a:pt x="128" y="414"/>
                  <a:pt x="129" y="413"/>
                  <a:pt x="130" y="413"/>
                </a:cubicBezTo>
                <a:cubicBezTo>
                  <a:pt x="131" y="412"/>
                  <a:pt x="132" y="412"/>
                  <a:pt x="133" y="411"/>
                </a:cubicBezTo>
                <a:cubicBezTo>
                  <a:pt x="134" y="411"/>
                  <a:pt x="136" y="411"/>
                  <a:pt x="137" y="410"/>
                </a:cubicBezTo>
                <a:cubicBezTo>
                  <a:pt x="138" y="410"/>
                  <a:pt x="139" y="409"/>
                  <a:pt x="140" y="409"/>
                </a:cubicBezTo>
                <a:cubicBezTo>
                  <a:pt x="142" y="408"/>
                  <a:pt x="143" y="408"/>
                  <a:pt x="144" y="408"/>
                </a:cubicBezTo>
                <a:cubicBezTo>
                  <a:pt x="145" y="407"/>
                  <a:pt x="146" y="407"/>
                  <a:pt x="147" y="406"/>
                </a:cubicBezTo>
                <a:cubicBezTo>
                  <a:pt x="149" y="405"/>
                  <a:pt x="150" y="405"/>
                  <a:pt x="151" y="405"/>
                </a:cubicBezTo>
                <a:cubicBezTo>
                  <a:pt x="151" y="405"/>
                  <a:pt x="151" y="405"/>
                  <a:pt x="151" y="405"/>
                </a:cubicBezTo>
                <a:cubicBezTo>
                  <a:pt x="152" y="404"/>
                  <a:pt x="153" y="404"/>
                  <a:pt x="154" y="403"/>
                </a:cubicBezTo>
                <a:cubicBezTo>
                  <a:pt x="155" y="403"/>
                  <a:pt x="157" y="403"/>
                  <a:pt x="158" y="402"/>
                </a:cubicBezTo>
                <a:cubicBezTo>
                  <a:pt x="159" y="402"/>
                  <a:pt x="160" y="402"/>
                  <a:pt x="161" y="402"/>
                </a:cubicBezTo>
                <a:cubicBezTo>
                  <a:pt x="162" y="401"/>
                  <a:pt x="164" y="401"/>
                  <a:pt x="165" y="401"/>
                </a:cubicBezTo>
                <a:cubicBezTo>
                  <a:pt x="166" y="401"/>
                  <a:pt x="167" y="401"/>
                  <a:pt x="168" y="401"/>
                </a:cubicBezTo>
                <a:cubicBezTo>
                  <a:pt x="169" y="401"/>
                  <a:pt x="171" y="402"/>
                  <a:pt x="172" y="402"/>
                </a:cubicBezTo>
                <a:cubicBezTo>
                  <a:pt x="173" y="402"/>
                  <a:pt x="174" y="403"/>
                  <a:pt x="175" y="403"/>
                </a:cubicBezTo>
                <a:cubicBezTo>
                  <a:pt x="176" y="403"/>
                  <a:pt x="177" y="404"/>
                  <a:pt x="178" y="404"/>
                </a:cubicBezTo>
                <a:cubicBezTo>
                  <a:pt x="178" y="405"/>
                  <a:pt x="178" y="405"/>
                  <a:pt x="179" y="405"/>
                </a:cubicBezTo>
                <a:cubicBezTo>
                  <a:pt x="180" y="406"/>
                  <a:pt x="181" y="407"/>
                  <a:pt x="182" y="408"/>
                </a:cubicBezTo>
                <a:cubicBezTo>
                  <a:pt x="184" y="410"/>
                  <a:pt x="185" y="412"/>
                  <a:pt x="186" y="414"/>
                </a:cubicBezTo>
                <a:cubicBezTo>
                  <a:pt x="187" y="418"/>
                  <a:pt x="188" y="423"/>
                  <a:pt x="188" y="428"/>
                </a:cubicBezTo>
                <a:cubicBezTo>
                  <a:pt x="188" y="633"/>
                  <a:pt x="188" y="633"/>
                  <a:pt x="188" y="633"/>
                </a:cubicBezTo>
                <a:cubicBezTo>
                  <a:pt x="189" y="633"/>
                  <a:pt x="189" y="633"/>
                  <a:pt x="189" y="633"/>
                </a:cubicBezTo>
                <a:cubicBezTo>
                  <a:pt x="193" y="633"/>
                  <a:pt x="193" y="633"/>
                  <a:pt x="193" y="633"/>
                </a:cubicBezTo>
                <a:cubicBezTo>
                  <a:pt x="196" y="633"/>
                  <a:pt x="196" y="633"/>
                  <a:pt x="196" y="633"/>
                </a:cubicBezTo>
                <a:cubicBezTo>
                  <a:pt x="196" y="633"/>
                  <a:pt x="196" y="633"/>
                  <a:pt x="196" y="633"/>
                </a:cubicBezTo>
                <a:cubicBezTo>
                  <a:pt x="212" y="633"/>
                  <a:pt x="212" y="633"/>
                  <a:pt x="212" y="633"/>
                </a:cubicBezTo>
                <a:cubicBezTo>
                  <a:pt x="249" y="633"/>
                  <a:pt x="249" y="633"/>
                  <a:pt x="249" y="633"/>
                </a:cubicBezTo>
                <a:cubicBezTo>
                  <a:pt x="286" y="633"/>
                  <a:pt x="286" y="633"/>
                  <a:pt x="286" y="633"/>
                </a:cubicBezTo>
                <a:cubicBezTo>
                  <a:pt x="323" y="633"/>
                  <a:pt x="323" y="633"/>
                  <a:pt x="323" y="633"/>
                </a:cubicBezTo>
                <a:cubicBezTo>
                  <a:pt x="360" y="633"/>
                  <a:pt x="360" y="633"/>
                  <a:pt x="360" y="633"/>
                </a:cubicBezTo>
                <a:cubicBezTo>
                  <a:pt x="397" y="633"/>
                  <a:pt x="397" y="633"/>
                  <a:pt x="397" y="633"/>
                </a:cubicBezTo>
                <a:cubicBezTo>
                  <a:pt x="434" y="633"/>
                  <a:pt x="434" y="633"/>
                  <a:pt x="434" y="633"/>
                </a:cubicBezTo>
                <a:cubicBezTo>
                  <a:pt x="470" y="633"/>
                  <a:pt x="470" y="633"/>
                  <a:pt x="470" y="633"/>
                </a:cubicBezTo>
                <a:cubicBezTo>
                  <a:pt x="507" y="633"/>
                  <a:pt x="507" y="633"/>
                  <a:pt x="507" y="633"/>
                </a:cubicBezTo>
                <a:cubicBezTo>
                  <a:pt x="544" y="633"/>
                  <a:pt x="544" y="633"/>
                  <a:pt x="544" y="633"/>
                </a:cubicBezTo>
                <a:cubicBezTo>
                  <a:pt x="581" y="633"/>
                  <a:pt x="581" y="633"/>
                  <a:pt x="581" y="633"/>
                </a:cubicBezTo>
                <a:cubicBezTo>
                  <a:pt x="618" y="633"/>
                  <a:pt x="618" y="633"/>
                  <a:pt x="618" y="633"/>
                </a:cubicBezTo>
                <a:cubicBezTo>
                  <a:pt x="655" y="633"/>
                  <a:pt x="655" y="633"/>
                  <a:pt x="655" y="633"/>
                </a:cubicBezTo>
                <a:cubicBezTo>
                  <a:pt x="692" y="633"/>
                  <a:pt x="692" y="633"/>
                  <a:pt x="692" y="633"/>
                </a:cubicBezTo>
                <a:cubicBezTo>
                  <a:pt x="729" y="633"/>
                  <a:pt x="729" y="633"/>
                  <a:pt x="729" y="633"/>
                </a:cubicBezTo>
                <a:cubicBezTo>
                  <a:pt x="765" y="633"/>
                  <a:pt x="765" y="633"/>
                  <a:pt x="765" y="633"/>
                </a:cubicBezTo>
                <a:cubicBezTo>
                  <a:pt x="802" y="633"/>
                  <a:pt x="802" y="633"/>
                  <a:pt x="802" y="633"/>
                </a:cubicBezTo>
                <a:cubicBezTo>
                  <a:pt x="839" y="633"/>
                  <a:pt x="839" y="633"/>
                  <a:pt x="839" y="633"/>
                </a:cubicBezTo>
                <a:cubicBezTo>
                  <a:pt x="876" y="633"/>
                  <a:pt x="876" y="633"/>
                  <a:pt x="876" y="633"/>
                </a:cubicBezTo>
                <a:cubicBezTo>
                  <a:pt x="887" y="633"/>
                  <a:pt x="887" y="633"/>
                  <a:pt x="887" y="633"/>
                </a:cubicBezTo>
                <a:cubicBezTo>
                  <a:pt x="887" y="633"/>
                  <a:pt x="887" y="633"/>
                  <a:pt x="887" y="633"/>
                </a:cubicBezTo>
                <a:cubicBezTo>
                  <a:pt x="889" y="633"/>
                  <a:pt x="889" y="633"/>
                  <a:pt x="889" y="633"/>
                </a:cubicBezTo>
                <a:cubicBezTo>
                  <a:pt x="893" y="633"/>
                  <a:pt x="893" y="633"/>
                  <a:pt x="893" y="633"/>
                </a:cubicBezTo>
                <a:cubicBezTo>
                  <a:pt x="895" y="633"/>
                  <a:pt x="895" y="633"/>
                  <a:pt x="895" y="633"/>
                </a:cubicBezTo>
                <a:cubicBezTo>
                  <a:pt x="894" y="631"/>
                  <a:pt x="894" y="629"/>
                  <a:pt x="894" y="627"/>
                </a:cubicBezTo>
                <a:cubicBezTo>
                  <a:pt x="894" y="428"/>
                  <a:pt x="894" y="428"/>
                  <a:pt x="894" y="428"/>
                </a:cubicBezTo>
                <a:cubicBezTo>
                  <a:pt x="894" y="423"/>
                  <a:pt x="894" y="418"/>
                  <a:pt x="893" y="414"/>
                </a:cubicBezTo>
                <a:cubicBezTo>
                  <a:pt x="892" y="411"/>
                  <a:pt x="890" y="408"/>
                  <a:pt x="889" y="405"/>
                </a:cubicBezTo>
                <a:cubicBezTo>
                  <a:pt x="888" y="403"/>
                  <a:pt x="887" y="402"/>
                  <a:pt x="885" y="400"/>
                </a:cubicBezTo>
                <a:cubicBezTo>
                  <a:pt x="884" y="399"/>
                  <a:pt x="883" y="397"/>
                  <a:pt x="882" y="396"/>
                </a:cubicBezTo>
                <a:cubicBezTo>
                  <a:pt x="881" y="395"/>
                  <a:pt x="880" y="394"/>
                  <a:pt x="878" y="393"/>
                </a:cubicBezTo>
                <a:cubicBezTo>
                  <a:pt x="878" y="393"/>
                  <a:pt x="877" y="392"/>
                  <a:pt x="877" y="392"/>
                </a:cubicBezTo>
                <a:cubicBezTo>
                  <a:pt x="876" y="392"/>
                  <a:pt x="875" y="391"/>
                  <a:pt x="875" y="391"/>
                </a:cubicBezTo>
                <a:cubicBezTo>
                  <a:pt x="874" y="390"/>
                  <a:pt x="873" y="390"/>
                  <a:pt x="871" y="389"/>
                </a:cubicBezTo>
                <a:cubicBezTo>
                  <a:pt x="870" y="389"/>
                  <a:pt x="869" y="388"/>
                  <a:pt x="868" y="388"/>
                </a:cubicBezTo>
                <a:cubicBezTo>
                  <a:pt x="867" y="388"/>
                  <a:pt x="866" y="387"/>
                  <a:pt x="865" y="387"/>
                </a:cubicBezTo>
                <a:cubicBezTo>
                  <a:pt x="863" y="387"/>
                  <a:pt x="862" y="387"/>
                  <a:pt x="861" y="386"/>
                </a:cubicBezTo>
                <a:cubicBezTo>
                  <a:pt x="860" y="386"/>
                  <a:pt x="859" y="386"/>
                  <a:pt x="857" y="386"/>
                </a:cubicBezTo>
                <a:cubicBezTo>
                  <a:pt x="856" y="386"/>
                  <a:pt x="855" y="386"/>
                  <a:pt x="854" y="386"/>
                </a:cubicBezTo>
                <a:cubicBezTo>
                  <a:pt x="853" y="386"/>
                  <a:pt x="852" y="386"/>
                  <a:pt x="850" y="387"/>
                </a:cubicBezTo>
                <a:cubicBezTo>
                  <a:pt x="849" y="387"/>
                  <a:pt x="848" y="387"/>
                  <a:pt x="847" y="387"/>
                </a:cubicBezTo>
                <a:cubicBezTo>
                  <a:pt x="846" y="387"/>
                  <a:pt x="845" y="388"/>
                  <a:pt x="843" y="388"/>
                </a:cubicBezTo>
                <a:cubicBezTo>
                  <a:pt x="842" y="388"/>
                  <a:pt x="841" y="389"/>
                  <a:pt x="840" y="389"/>
                </a:cubicBezTo>
                <a:cubicBezTo>
                  <a:pt x="839" y="389"/>
                  <a:pt x="838" y="390"/>
                  <a:pt x="837" y="390"/>
                </a:cubicBezTo>
                <a:cubicBezTo>
                  <a:pt x="836" y="390"/>
                  <a:pt x="836" y="391"/>
                  <a:pt x="835" y="391"/>
                </a:cubicBezTo>
                <a:cubicBezTo>
                  <a:pt x="835" y="391"/>
                  <a:pt x="834" y="391"/>
                  <a:pt x="833" y="392"/>
                </a:cubicBezTo>
                <a:cubicBezTo>
                  <a:pt x="832" y="392"/>
                  <a:pt x="831" y="393"/>
                  <a:pt x="829" y="393"/>
                </a:cubicBezTo>
                <a:cubicBezTo>
                  <a:pt x="828" y="394"/>
                  <a:pt x="827" y="394"/>
                  <a:pt x="826" y="395"/>
                </a:cubicBezTo>
                <a:cubicBezTo>
                  <a:pt x="825" y="395"/>
                  <a:pt x="824" y="395"/>
                  <a:pt x="822" y="396"/>
                </a:cubicBezTo>
                <a:cubicBezTo>
                  <a:pt x="821" y="396"/>
                  <a:pt x="820" y="397"/>
                  <a:pt x="819" y="397"/>
                </a:cubicBezTo>
                <a:cubicBezTo>
                  <a:pt x="818" y="398"/>
                  <a:pt x="817" y="398"/>
                  <a:pt x="816" y="398"/>
                </a:cubicBezTo>
                <a:cubicBezTo>
                  <a:pt x="814" y="399"/>
                  <a:pt x="813" y="399"/>
                  <a:pt x="812" y="400"/>
                </a:cubicBezTo>
                <a:cubicBezTo>
                  <a:pt x="811" y="400"/>
                  <a:pt x="810" y="400"/>
                  <a:pt x="809" y="401"/>
                </a:cubicBezTo>
                <a:cubicBezTo>
                  <a:pt x="807" y="401"/>
                  <a:pt x="806" y="402"/>
                  <a:pt x="805" y="402"/>
                </a:cubicBezTo>
                <a:cubicBezTo>
                  <a:pt x="804" y="402"/>
                  <a:pt x="803" y="403"/>
                  <a:pt x="801" y="403"/>
                </a:cubicBezTo>
                <a:cubicBezTo>
                  <a:pt x="800" y="403"/>
                  <a:pt x="799" y="404"/>
                  <a:pt x="798" y="404"/>
                </a:cubicBezTo>
                <a:cubicBezTo>
                  <a:pt x="797" y="404"/>
                  <a:pt x="796" y="405"/>
                  <a:pt x="794" y="405"/>
                </a:cubicBezTo>
                <a:cubicBezTo>
                  <a:pt x="793" y="405"/>
                  <a:pt x="792" y="406"/>
                  <a:pt x="791" y="406"/>
                </a:cubicBezTo>
                <a:cubicBezTo>
                  <a:pt x="790" y="406"/>
                  <a:pt x="789" y="406"/>
                  <a:pt x="788" y="407"/>
                </a:cubicBezTo>
                <a:cubicBezTo>
                  <a:pt x="786" y="407"/>
                  <a:pt x="785" y="407"/>
                  <a:pt x="784" y="407"/>
                </a:cubicBezTo>
                <a:cubicBezTo>
                  <a:pt x="783" y="408"/>
                  <a:pt x="782" y="408"/>
                  <a:pt x="780" y="408"/>
                </a:cubicBezTo>
                <a:cubicBezTo>
                  <a:pt x="779" y="408"/>
                  <a:pt x="778" y="408"/>
                  <a:pt x="777" y="408"/>
                </a:cubicBezTo>
                <a:cubicBezTo>
                  <a:pt x="776" y="409"/>
                  <a:pt x="775" y="409"/>
                  <a:pt x="773" y="409"/>
                </a:cubicBezTo>
                <a:cubicBezTo>
                  <a:pt x="772" y="409"/>
                  <a:pt x="771" y="409"/>
                  <a:pt x="770" y="409"/>
                </a:cubicBezTo>
                <a:cubicBezTo>
                  <a:pt x="769" y="408"/>
                  <a:pt x="768" y="408"/>
                  <a:pt x="767" y="408"/>
                </a:cubicBezTo>
                <a:cubicBezTo>
                  <a:pt x="765" y="408"/>
                  <a:pt x="764" y="408"/>
                  <a:pt x="763" y="408"/>
                </a:cubicBezTo>
                <a:cubicBezTo>
                  <a:pt x="762" y="408"/>
                  <a:pt x="761" y="407"/>
                  <a:pt x="760" y="407"/>
                </a:cubicBezTo>
                <a:cubicBezTo>
                  <a:pt x="758" y="407"/>
                  <a:pt x="757" y="407"/>
                  <a:pt x="756" y="406"/>
                </a:cubicBezTo>
                <a:cubicBezTo>
                  <a:pt x="755" y="406"/>
                  <a:pt x="754" y="406"/>
                  <a:pt x="752" y="405"/>
                </a:cubicBezTo>
                <a:cubicBezTo>
                  <a:pt x="751" y="405"/>
                  <a:pt x="750" y="405"/>
                  <a:pt x="749" y="404"/>
                </a:cubicBezTo>
                <a:cubicBezTo>
                  <a:pt x="748" y="404"/>
                  <a:pt x="747" y="403"/>
                  <a:pt x="745" y="403"/>
                </a:cubicBezTo>
                <a:cubicBezTo>
                  <a:pt x="744" y="402"/>
                  <a:pt x="743" y="402"/>
                  <a:pt x="742" y="401"/>
                </a:cubicBezTo>
                <a:cubicBezTo>
                  <a:pt x="741" y="400"/>
                  <a:pt x="740" y="400"/>
                  <a:pt x="739" y="399"/>
                </a:cubicBezTo>
                <a:cubicBezTo>
                  <a:pt x="737" y="398"/>
                  <a:pt x="736" y="398"/>
                  <a:pt x="735" y="397"/>
                </a:cubicBezTo>
                <a:cubicBezTo>
                  <a:pt x="734" y="396"/>
                  <a:pt x="733" y="395"/>
                  <a:pt x="732" y="394"/>
                </a:cubicBezTo>
                <a:cubicBezTo>
                  <a:pt x="730" y="394"/>
                  <a:pt x="729" y="393"/>
                  <a:pt x="728" y="392"/>
                </a:cubicBezTo>
                <a:cubicBezTo>
                  <a:pt x="727" y="391"/>
                  <a:pt x="726" y="389"/>
                  <a:pt x="724" y="388"/>
                </a:cubicBezTo>
                <a:cubicBezTo>
                  <a:pt x="723" y="387"/>
                  <a:pt x="722" y="386"/>
                  <a:pt x="721" y="385"/>
                </a:cubicBezTo>
                <a:cubicBezTo>
                  <a:pt x="720" y="383"/>
                  <a:pt x="719" y="382"/>
                  <a:pt x="718" y="380"/>
                </a:cubicBezTo>
                <a:cubicBezTo>
                  <a:pt x="716" y="378"/>
                  <a:pt x="715" y="376"/>
                  <a:pt x="714" y="374"/>
                </a:cubicBezTo>
                <a:cubicBezTo>
                  <a:pt x="713" y="372"/>
                  <a:pt x="712" y="370"/>
                  <a:pt x="711" y="367"/>
                </a:cubicBezTo>
                <a:cubicBezTo>
                  <a:pt x="709" y="364"/>
                  <a:pt x="708" y="360"/>
                  <a:pt x="707" y="356"/>
                </a:cubicBezTo>
                <a:cubicBezTo>
                  <a:pt x="706" y="352"/>
                  <a:pt x="706" y="347"/>
                  <a:pt x="706" y="343"/>
                </a:cubicBezTo>
                <a:cubicBezTo>
                  <a:pt x="706" y="338"/>
                  <a:pt x="706" y="334"/>
                  <a:pt x="707" y="329"/>
                </a:cubicBezTo>
                <a:cubicBezTo>
                  <a:pt x="708" y="325"/>
                  <a:pt x="709" y="322"/>
                  <a:pt x="711" y="318"/>
                </a:cubicBezTo>
                <a:cubicBezTo>
                  <a:pt x="712" y="316"/>
                  <a:pt x="713" y="313"/>
                  <a:pt x="714" y="311"/>
                </a:cubicBezTo>
                <a:cubicBezTo>
                  <a:pt x="715" y="309"/>
                  <a:pt x="716" y="307"/>
                  <a:pt x="718" y="306"/>
                </a:cubicBezTo>
                <a:cubicBezTo>
                  <a:pt x="719" y="304"/>
                  <a:pt x="720" y="302"/>
                  <a:pt x="721" y="301"/>
                </a:cubicBezTo>
                <a:cubicBezTo>
                  <a:pt x="722" y="300"/>
                  <a:pt x="723" y="298"/>
                  <a:pt x="724" y="297"/>
                </a:cubicBezTo>
                <a:cubicBezTo>
                  <a:pt x="726" y="296"/>
                  <a:pt x="727" y="295"/>
                  <a:pt x="728" y="294"/>
                </a:cubicBezTo>
                <a:cubicBezTo>
                  <a:pt x="729" y="293"/>
                  <a:pt x="730" y="292"/>
                  <a:pt x="732" y="291"/>
                </a:cubicBezTo>
                <a:cubicBezTo>
                  <a:pt x="733" y="290"/>
                  <a:pt x="734" y="289"/>
                  <a:pt x="735" y="289"/>
                </a:cubicBezTo>
                <a:cubicBezTo>
                  <a:pt x="736" y="288"/>
                  <a:pt x="737" y="287"/>
                  <a:pt x="739" y="286"/>
                </a:cubicBezTo>
                <a:cubicBezTo>
                  <a:pt x="740" y="286"/>
                  <a:pt x="741" y="285"/>
                  <a:pt x="742" y="285"/>
                </a:cubicBezTo>
                <a:cubicBezTo>
                  <a:pt x="743" y="284"/>
                  <a:pt x="744" y="283"/>
                  <a:pt x="745" y="283"/>
                </a:cubicBezTo>
                <a:cubicBezTo>
                  <a:pt x="747" y="282"/>
                  <a:pt x="748" y="282"/>
                  <a:pt x="749" y="281"/>
                </a:cubicBezTo>
                <a:cubicBezTo>
                  <a:pt x="750" y="281"/>
                  <a:pt x="751" y="281"/>
                  <a:pt x="752" y="280"/>
                </a:cubicBezTo>
                <a:cubicBezTo>
                  <a:pt x="754" y="280"/>
                  <a:pt x="755" y="279"/>
                  <a:pt x="756" y="279"/>
                </a:cubicBezTo>
                <a:cubicBezTo>
                  <a:pt x="757" y="279"/>
                  <a:pt x="758" y="279"/>
                  <a:pt x="760" y="278"/>
                </a:cubicBezTo>
                <a:cubicBezTo>
                  <a:pt x="761" y="278"/>
                  <a:pt x="762" y="278"/>
                  <a:pt x="763" y="278"/>
                </a:cubicBezTo>
                <a:cubicBezTo>
                  <a:pt x="764" y="278"/>
                  <a:pt x="765" y="277"/>
                  <a:pt x="767" y="277"/>
                </a:cubicBezTo>
                <a:cubicBezTo>
                  <a:pt x="768" y="277"/>
                  <a:pt x="769" y="277"/>
                  <a:pt x="770" y="277"/>
                </a:cubicBezTo>
                <a:cubicBezTo>
                  <a:pt x="771" y="277"/>
                  <a:pt x="772" y="277"/>
                  <a:pt x="773" y="277"/>
                </a:cubicBezTo>
                <a:cubicBezTo>
                  <a:pt x="775" y="277"/>
                  <a:pt x="776" y="277"/>
                  <a:pt x="777" y="277"/>
                </a:cubicBezTo>
                <a:cubicBezTo>
                  <a:pt x="778" y="277"/>
                  <a:pt x="779" y="277"/>
                  <a:pt x="780" y="278"/>
                </a:cubicBezTo>
                <a:cubicBezTo>
                  <a:pt x="782" y="278"/>
                  <a:pt x="783" y="278"/>
                  <a:pt x="784" y="278"/>
                </a:cubicBezTo>
                <a:cubicBezTo>
                  <a:pt x="785" y="278"/>
                  <a:pt x="786" y="279"/>
                  <a:pt x="788" y="279"/>
                </a:cubicBezTo>
                <a:cubicBezTo>
                  <a:pt x="789" y="279"/>
                  <a:pt x="790" y="279"/>
                  <a:pt x="791" y="280"/>
                </a:cubicBezTo>
                <a:cubicBezTo>
                  <a:pt x="792" y="280"/>
                  <a:pt x="793" y="280"/>
                  <a:pt x="794" y="281"/>
                </a:cubicBezTo>
                <a:cubicBezTo>
                  <a:pt x="796" y="281"/>
                  <a:pt x="797" y="281"/>
                  <a:pt x="798" y="282"/>
                </a:cubicBezTo>
                <a:cubicBezTo>
                  <a:pt x="799" y="282"/>
                  <a:pt x="800" y="282"/>
                  <a:pt x="801" y="282"/>
                </a:cubicBezTo>
                <a:cubicBezTo>
                  <a:pt x="803" y="283"/>
                  <a:pt x="804" y="283"/>
                  <a:pt x="805" y="284"/>
                </a:cubicBezTo>
                <a:cubicBezTo>
                  <a:pt x="806" y="284"/>
                  <a:pt x="807" y="284"/>
                  <a:pt x="809" y="285"/>
                </a:cubicBezTo>
                <a:cubicBezTo>
                  <a:pt x="810" y="285"/>
                  <a:pt x="811" y="286"/>
                  <a:pt x="812" y="286"/>
                </a:cubicBezTo>
                <a:cubicBezTo>
                  <a:pt x="813" y="286"/>
                  <a:pt x="814" y="287"/>
                  <a:pt x="816" y="287"/>
                </a:cubicBezTo>
                <a:cubicBezTo>
                  <a:pt x="817" y="287"/>
                  <a:pt x="818" y="288"/>
                  <a:pt x="819" y="288"/>
                </a:cubicBezTo>
                <a:cubicBezTo>
                  <a:pt x="820" y="289"/>
                  <a:pt x="821" y="289"/>
                  <a:pt x="822" y="290"/>
                </a:cubicBezTo>
                <a:cubicBezTo>
                  <a:pt x="824" y="290"/>
                  <a:pt x="825" y="291"/>
                  <a:pt x="826" y="291"/>
                </a:cubicBezTo>
                <a:cubicBezTo>
                  <a:pt x="827" y="291"/>
                  <a:pt x="828" y="292"/>
                  <a:pt x="829" y="292"/>
                </a:cubicBezTo>
                <a:cubicBezTo>
                  <a:pt x="831" y="293"/>
                  <a:pt x="832" y="293"/>
                  <a:pt x="833" y="294"/>
                </a:cubicBezTo>
                <a:cubicBezTo>
                  <a:pt x="834" y="294"/>
                  <a:pt x="835" y="294"/>
                  <a:pt x="835" y="295"/>
                </a:cubicBezTo>
                <a:cubicBezTo>
                  <a:pt x="836" y="295"/>
                  <a:pt x="836" y="295"/>
                  <a:pt x="837" y="295"/>
                </a:cubicBezTo>
                <a:cubicBezTo>
                  <a:pt x="838" y="296"/>
                  <a:pt x="839" y="296"/>
                  <a:pt x="840" y="297"/>
                </a:cubicBezTo>
                <a:cubicBezTo>
                  <a:pt x="841" y="297"/>
                  <a:pt x="842" y="297"/>
                  <a:pt x="843" y="298"/>
                </a:cubicBezTo>
                <a:cubicBezTo>
                  <a:pt x="845" y="298"/>
                  <a:pt x="846" y="298"/>
                  <a:pt x="847" y="298"/>
                </a:cubicBezTo>
                <a:cubicBezTo>
                  <a:pt x="848" y="299"/>
                  <a:pt x="849" y="299"/>
                  <a:pt x="850" y="299"/>
                </a:cubicBezTo>
                <a:cubicBezTo>
                  <a:pt x="852" y="299"/>
                  <a:pt x="853" y="299"/>
                  <a:pt x="854" y="299"/>
                </a:cubicBezTo>
                <a:cubicBezTo>
                  <a:pt x="855" y="299"/>
                  <a:pt x="856" y="299"/>
                  <a:pt x="857" y="299"/>
                </a:cubicBezTo>
                <a:cubicBezTo>
                  <a:pt x="859" y="299"/>
                  <a:pt x="860" y="299"/>
                  <a:pt x="861" y="299"/>
                </a:cubicBezTo>
                <a:cubicBezTo>
                  <a:pt x="862" y="299"/>
                  <a:pt x="863" y="299"/>
                  <a:pt x="865" y="298"/>
                </a:cubicBezTo>
                <a:cubicBezTo>
                  <a:pt x="866" y="298"/>
                  <a:pt x="867" y="298"/>
                  <a:pt x="868" y="298"/>
                </a:cubicBezTo>
                <a:cubicBezTo>
                  <a:pt x="869" y="297"/>
                  <a:pt x="870" y="297"/>
                  <a:pt x="871" y="296"/>
                </a:cubicBezTo>
                <a:cubicBezTo>
                  <a:pt x="873" y="296"/>
                  <a:pt x="874" y="295"/>
                  <a:pt x="875" y="295"/>
                </a:cubicBezTo>
                <a:cubicBezTo>
                  <a:pt x="875" y="294"/>
                  <a:pt x="876" y="294"/>
                  <a:pt x="877" y="294"/>
                </a:cubicBezTo>
                <a:cubicBezTo>
                  <a:pt x="877" y="293"/>
                  <a:pt x="878" y="293"/>
                  <a:pt x="878" y="292"/>
                </a:cubicBezTo>
                <a:cubicBezTo>
                  <a:pt x="880" y="291"/>
                  <a:pt x="881" y="290"/>
                  <a:pt x="882" y="289"/>
                </a:cubicBezTo>
                <a:cubicBezTo>
                  <a:pt x="883" y="288"/>
                  <a:pt x="884" y="287"/>
                  <a:pt x="885" y="286"/>
                </a:cubicBezTo>
                <a:cubicBezTo>
                  <a:pt x="887" y="284"/>
                  <a:pt x="888" y="282"/>
                  <a:pt x="889" y="280"/>
                </a:cubicBezTo>
                <a:cubicBezTo>
                  <a:pt x="890" y="277"/>
                  <a:pt x="892" y="274"/>
                  <a:pt x="893" y="271"/>
                </a:cubicBezTo>
                <a:cubicBezTo>
                  <a:pt x="894" y="267"/>
                  <a:pt x="894" y="262"/>
                  <a:pt x="894" y="258"/>
                </a:cubicBezTo>
                <a:cubicBezTo>
                  <a:pt x="894" y="59"/>
                  <a:pt x="894" y="59"/>
                  <a:pt x="894" y="59"/>
                </a:cubicBezTo>
                <a:cubicBezTo>
                  <a:pt x="894" y="56"/>
                  <a:pt x="894" y="53"/>
                  <a:pt x="895" y="50"/>
                </a:cubicBezTo>
                <a:cubicBezTo>
                  <a:pt x="895" y="49"/>
                  <a:pt x="895" y="49"/>
                  <a:pt x="895" y="49"/>
                </a:cubicBezTo>
                <a:cubicBezTo>
                  <a:pt x="895" y="0"/>
                  <a:pt x="895" y="0"/>
                  <a:pt x="895" y="0"/>
                </a:cubicBezTo>
                <a:cubicBezTo>
                  <a:pt x="893" y="0"/>
                  <a:pt x="893" y="0"/>
                  <a:pt x="893" y="0"/>
                </a:cubicBezTo>
                <a:cubicBezTo>
                  <a:pt x="889" y="0"/>
                  <a:pt x="889" y="0"/>
                  <a:pt x="889" y="0"/>
                </a:cubicBezTo>
                <a:cubicBezTo>
                  <a:pt x="885" y="0"/>
                  <a:pt x="885" y="0"/>
                  <a:pt x="885" y="0"/>
                </a:cubicBezTo>
                <a:cubicBezTo>
                  <a:pt x="882" y="0"/>
                  <a:pt x="882" y="0"/>
                  <a:pt x="882" y="0"/>
                </a:cubicBezTo>
                <a:cubicBezTo>
                  <a:pt x="878" y="0"/>
                  <a:pt x="878" y="0"/>
                  <a:pt x="878" y="0"/>
                </a:cubicBezTo>
                <a:cubicBezTo>
                  <a:pt x="875" y="0"/>
                  <a:pt x="875" y="0"/>
                  <a:pt x="875" y="0"/>
                </a:cubicBezTo>
                <a:cubicBezTo>
                  <a:pt x="871" y="0"/>
                  <a:pt x="871" y="0"/>
                  <a:pt x="871" y="0"/>
                </a:cubicBezTo>
                <a:cubicBezTo>
                  <a:pt x="868" y="0"/>
                  <a:pt x="868" y="0"/>
                  <a:pt x="868" y="0"/>
                </a:cubicBezTo>
                <a:cubicBezTo>
                  <a:pt x="865" y="0"/>
                  <a:pt x="865" y="0"/>
                  <a:pt x="865" y="0"/>
                </a:cubicBezTo>
                <a:cubicBezTo>
                  <a:pt x="861" y="0"/>
                  <a:pt x="861" y="0"/>
                  <a:pt x="861" y="0"/>
                </a:cubicBezTo>
                <a:cubicBezTo>
                  <a:pt x="857" y="0"/>
                  <a:pt x="857" y="0"/>
                  <a:pt x="857" y="0"/>
                </a:cubicBezTo>
                <a:cubicBezTo>
                  <a:pt x="854" y="0"/>
                  <a:pt x="854" y="0"/>
                  <a:pt x="854" y="0"/>
                </a:cubicBezTo>
                <a:cubicBezTo>
                  <a:pt x="850" y="0"/>
                  <a:pt x="850" y="0"/>
                  <a:pt x="850" y="0"/>
                </a:cubicBezTo>
                <a:cubicBezTo>
                  <a:pt x="847" y="0"/>
                  <a:pt x="847" y="0"/>
                  <a:pt x="847" y="0"/>
                </a:cubicBezTo>
                <a:cubicBezTo>
                  <a:pt x="843" y="0"/>
                  <a:pt x="843" y="0"/>
                  <a:pt x="843" y="0"/>
                </a:cubicBezTo>
                <a:cubicBezTo>
                  <a:pt x="840" y="0"/>
                  <a:pt x="840" y="0"/>
                  <a:pt x="840" y="0"/>
                </a:cubicBezTo>
                <a:cubicBezTo>
                  <a:pt x="837" y="0"/>
                  <a:pt x="837" y="0"/>
                  <a:pt x="837" y="0"/>
                </a:cubicBezTo>
                <a:cubicBezTo>
                  <a:pt x="833" y="0"/>
                  <a:pt x="833" y="0"/>
                  <a:pt x="833" y="0"/>
                </a:cubicBezTo>
                <a:cubicBezTo>
                  <a:pt x="829" y="0"/>
                  <a:pt x="829" y="0"/>
                  <a:pt x="829" y="0"/>
                </a:cubicBezTo>
                <a:cubicBezTo>
                  <a:pt x="826" y="0"/>
                  <a:pt x="826" y="0"/>
                  <a:pt x="826" y="0"/>
                </a:cubicBezTo>
                <a:cubicBezTo>
                  <a:pt x="822" y="0"/>
                  <a:pt x="822" y="0"/>
                  <a:pt x="822" y="0"/>
                </a:cubicBezTo>
                <a:cubicBezTo>
                  <a:pt x="819" y="0"/>
                  <a:pt x="819" y="0"/>
                  <a:pt x="819" y="0"/>
                </a:cubicBezTo>
                <a:cubicBezTo>
                  <a:pt x="816" y="0"/>
                  <a:pt x="816" y="0"/>
                  <a:pt x="816" y="0"/>
                </a:cubicBezTo>
                <a:cubicBezTo>
                  <a:pt x="812" y="0"/>
                  <a:pt x="812" y="0"/>
                  <a:pt x="812" y="0"/>
                </a:cubicBezTo>
                <a:cubicBezTo>
                  <a:pt x="809" y="0"/>
                  <a:pt x="809" y="0"/>
                  <a:pt x="809" y="0"/>
                </a:cubicBezTo>
                <a:cubicBezTo>
                  <a:pt x="805" y="0"/>
                  <a:pt x="805" y="0"/>
                  <a:pt x="805" y="0"/>
                </a:cubicBezTo>
                <a:cubicBezTo>
                  <a:pt x="801" y="0"/>
                  <a:pt x="801" y="0"/>
                  <a:pt x="801" y="0"/>
                </a:cubicBezTo>
                <a:cubicBezTo>
                  <a:pt x="798" y="0"/>
                  <a:pt x="798" y="0"/>
                  <a:pt x="798" y="0"/>
                </a:cubicBezTo>
                <a:cubicBezTo>
                  <a:pt x="794" y="0"/>
                  <a:pt x="794" y="0"/>
                  <a:pt x="794" y="0"/>
                </a:cubicBezTo>
                <a:cubicBezTo>
                  <a:pt x="791" y="0"/>
                  <a:pt x="791" y="0"/>
                  <a:pt x="791" y="0"/>
                </a:cubicBezTo>
                <a:cubicBezTo>
                  <a:pt x="788" y="0"/>
                  <a:pt x="788" y="0"/>
                  <a:pt x="788" y="0"/>
                </a:cubicBezTo>
                <a:cubicBezTo>
                  <a:pt x="784" y="0"/>
                  <a:pt x="784" y="0"/>
                  <a:pt x="784" y="0"/>
                </a:cubicBezTo>
                <a:cubicBezTo>
                  <a:pt x="780" y="0"/>
                  <a:pt x="780" y="0"/>
                  <a:pt x="780" y="0"/>
                </a:cubicBezTo>
                <a:cubicBezTo>
                  <a:pt x="777" y="0"/>
                  <a:pt x="777" y="0"/>
                  <a:pt x="777" y="0"/>
                </a:cubicBezTo>
                <a:cubicBezTo>
                  <a:pt x="773" y="0"/>
                  <a:pt x="773" y="0"/>
                  <a:pt x="773" y="0"/>
                </a:cubicBezTo>
                <a:cubicBezTo>
                  <a:pt x="770" y="0"/>
                  <a:pt x="770" y="0"/>
                  <a:pt x="770" y="0"/>
                </a:cubicBezTo>
                <a:cubicBezTo>
                  <a:pt x="767" y="0"/>
                  <a:pt x="767" y="0"/>
                  <a:pt x="767" y="0"/>
                </a:cubicBezTo>
                <a:cubicBezTo>
                  <a:pt x="763" y="0"/>
                  <a:pt x="763" y="0"/>
                  <a:pt x="763" y="0"/>
                </a:cubicBezTo>
                <a:cubicBezTo>
                  <a:pt x="760" y="0"/>
                  <a:pt x="760" y="0"/>
                  <a:pt x="760" y="0"/>
                </a:cubicBezTo>
                <a:cubicBezTo>
                  <a:pt x="756" y="0"/>
                  <a:pt x="756" y="0"/>
                  <a:pt x="756" y="0"/>
                </a:cubicBezTo>
                <a:cubicBezTo>
                  <a:pt x="752" y="0"/>
                  <a:pt x="752" y="0"/>
                  <a:pt x="752" y="0"/>
                </a:cubicBezTo>
                <a:cubicBezTo>
                  <a:pt x="749" y="0"/>
                  <a:pt x="749" y="0"/>
                  <a:pt x="749" y="0"/>
                </a:cubicBezTo>
                <a:cubicBezTo>
                  <a:pt x="745" y="0"/>
                  <a:pt x="745" y="0"/>
                  <a:pt x="745" y="0"/>
                </a:cubicBezTo>
                <a:cubicBezTo>
                  <a:pt x="742" y="0"/>
                  <a:pt x="742" y="0"/>
                  <a:pt x="742" y="0"/>
                </a:cubicBezTo>
                <a:cubicBezTo>
                  <a:pt x="739" y="0"/>
                  <a:pt x="739" y="0"/>
                  <a:pt x="739" y="0"/>
                </a:cubicBezTo>
                <a:cubicBezTo>
                  <a:pt x="735" y="0"/>
                  <a:pt x="735" y="0"/>
                  <a:pt x="735" y="0"/>
                </a:cubicBezTo>
                <a:cubicBezTo>
                  <a:pt x="732" y="0"/>
                  <a:pt x="732" y="0"/>
                  <a:pt x="732" y="0"/>
                </a:cubicBezTo>
                <a:cubicBezTo>
                  <a:pt x="728" y="0"/>
                  <a:pt x="728" y="0"/>
                  <a:pt x="728" y="0"/>
                </a:cubicBezTo>
                <a:cubicBezTo>
                  <a:pt x="724" y="0"/>
                  <a:pt x="724" y="0"/>
                  <a:pt x="724" y="0"/>
                </a:cubicBezTo>
                <a:cubicBezTo>
                  <a:pt x="721" y="0"/>
                  <a:pt x="721" y="0"/>
                  <a:pt x="721" y="0"/>
                </a:cubicBezTo>
                <a:cubicBezTo>
                  <a:pt x="718" y="0"/>
                  <a:pt x="718" y="0"/>
                  <a:pt x="718" y="0"/>
                </a:cubicBezTo>
                <a:cubicBezTo>
                  <a:pt x="714" y="0"/>
                  <a:pt x="714" y="0"/>
                  <a:pt x="714" y="0"/>
                </a:cubicBezTo>
                <a:cubicBezTo>
                  <a:pt x="711" y="0"/>
                  <a:pt x="711" y="0"/>
                  <a:pt x="711" y="0"/>
                </a:cubicBezTo>
                <a:cubicBezTo>
                  <a:pt x="707" y="0"/>
                  <a:pt x="707" y="0"/>
                  <a:pt x="707" y="0"/>
                </a:cubicBezTo>
                <a:cubicBezTo>
                  <a:pt x="704" y="0"/>
                  <a:pt x="704" y="0"/>
                  <a:pt x="704" y="0"/>
                </a:cubicBezTo>
                <a:cubicBezTo>
                  <a:pt x="700" y="0"/>
                  <a:pt x="700" y="0"/>
                  <a:pt x="700" y="0"/>
                </a:cubicBezTo>
                <a:cubicBezTo>
                  <a:pt x="696" y="0"/>
                  <a:pt x="696" y="0"/>
                  <a:pt x="696" y="0"/>
                </a:cubicBezTo>
                <a:cubicBezTo>
                  <a:pt x="693" y="0"/>
                  <a:pt x="693" y="0"/>
                  <a:pt x="693" y="0"/>
                </a:cubicBezTo>
                <a:cubicBezTo>
                  <a:pt x="690" y="0"/>
                  <a:pt x="690" y="0"/>
                  <a:pt x="690" y="0"/>
                </a:cubicBezTo>
                <a:cubicBezTo>
                  <a:pt x="686" y="0"/>
                  <a:pt x="686" y="0"/>
                  <a:pt x="686" y="0"/>
                </a:cubicBezTo>
                <a:cubicBezTo>
                  <a:pt x="683" y="0"/>
                  <a:pt x="683" y="0"/>
                  <a:pt x="683" y="0"/>
                </a:cubicBezTo>
                <a:cubicBezTo>
                  <a:pt x="679" y="0"/>
                  <a:pt x="679" y="0"/>
                  <a:pt x="679" y="0"/>
                </a:cubicBezTo>
                <a:cubicBezTo>
                  <a:pt x="676" y="0"/>
                  <a:pt x="676" y="0"/>
                  <a:pt x="676" y="0"/>
                </a:cubicBezTo>
                <a:cubicBezTo>
                  <a:pt x="672" y="0"/>
                  <a:pt x="672" y="0"/>
                  <a:pt x="672" y="0"/>
                </a:cubicBezTo>
                <a:cubicBezTo>
                  <a:pt x="668" y="0"/>
                  <a:pt x="668" y="0"/>
                  <a:pt x="668" y="0"/>
                </a:cubicBezTo>
                <a:cubicBezTo>
                  <a:pt x="665" y="0"/>
                  <a:pt x="665" y="0"/>
                  <a:pt x="665" y="0"/>
                </a:cubicBezTo>
                <a:cubicBezTo>
                  <a:pt x="662" y="0"/>
                  <a:pt x="662" y="0"/>
                  <a:pt x="662" y="0"/>
                </a:cubicBezTo>
                <a:cubicBezTo>
                  <a:pt x="658" y="0"/>
                  <a:pt x="658" y="0"/>
                  <a:pt x="658" y="0"/>
                </a:cubicBezTo>
                <a:cubicBezTo>
                  <a:pt x="655" y="0"/>
                  <a:pt x="655" y="0"/>
                  <a:pt x="655" y="0"/>
                </a:cubicBezTo>
                <a:cubicBezTo>
                  <a:pt x="651" y="0"/>
                  <a:pt x="651" y="0"/>
                  <a:pt x="651" y="0"/>
                </a:cubicBezTo>
                <a:cubicBezTo>
                  <a:pt x="648" y="0"/>
                  <a:pt x="648" y="0"/>
                  <a:pt x="648" y="0"/>
                </a:cubicBezTo>
                <a:cubicBezTo>
                  <a:pt x="644" y="0"/>
                  <a:pt x="644" y="0"/>
                  <a:pt x="644" y="0"/>
                </a:cubicBezTo>
                <a:cubicBezTo>
                  <a:pt x="641" y="0"/>
                  <a:pt x="641" y="0"/>
                  <a:pt x="641" y="0"/>
                </a:cubicBezTo>
                <a:cubicBezTo>
                  <a:pt x="637" y="0"/>
                  <a:pt x="637" y="0"/>
                  <a:pt x="637" y="0"/>
                </a:cubicBezTo>
                <a:cubicBezTo>
                  <a:pt x="634" y="0"/>
                  <a:pt x="634" y="0"/>
                  <a:pt x="634" y="0"/>
                </a:cubicBezTo>
                <a:cubicBezTo>
                  <a:pt x="630" y="0"/>
                  <a:pt x="630" y="0"/>
                  <a:pt x="630" y="0"/>
                </a:cubicBezTo>
                <a:cubicBezTo>
                  <a:pt x="630" y="0"/>
                  <a:pt x="630" y="0"/>
                  <a:pt x="630" y="0"/>
                </a:cubicBezTo>
                <a:cubicBezTo>
                  <a:pt x="629" y="0"/>
                  <a:pt x="628" y="0"/>
                  <a:pt x="627" y="1"/>
                </a:cubicBezTo>
                <a:cubicBezTo>
                  <a:pt x="625" y="1"/>
                  <a:pt x="624" y="1"/>
                  <a:pt x="623" y="1"/>
                </a:cubicBezTo>
                <a:cubicBezTo>
                  <a:pt x="622" y="1"/>
                  <a:pt x="621" y="1"/>
                  <a:pt x="620" y="1"/>
                </a:cubicBezTo>
                <a:cubicBezTo>
                  <a:pt x="618" y="1"/>
                  <a:pt x="617" y="2"/>
                  <a:pt x="616" y="2"/>
                </a:cubicBezTo>
                <a:cubicBezTo>
                  <a:pt x="615" y="2"/>
                  <a:pt x="614" y="3"/>
                  <a:pt x="613" y="3"/>
                </a:cubicBezTo>
                <a:cubicBezTo>
                  <a:pt x="611" y="3"/>
                  <a:pt x="610" y="4"/>
                  <a:pt x="609" y="4"/>
                </a:cubicBezTo>
                <a:cubicBezTo>
                  <a:pt x="608" y="5"/>
                  <a:pt x="607" y="5"/>
                  <a:pt x="606" y="6"/>
                </a:cubicBezTo>
                <a:cubicBezTo>
                  <a:pt x="604" y="7"/>
                  <a:pt x="603" y="7"/>
                  <a:pt x="602" y="8"/>
                </a:cubicBezTo>
                <a:cubicBezTo>
                  <a:pt x="601" y="9"/>
                  <a:pt x="600" y="10"/>
                  <a:pt x="599" y="11"/>
                </a:cubicBezTo>
                <a:cubicBezTo>
                  <a:pt x="597" y="12"/>
                  <a:pt x="596" y="13"/>
                  <a:pt x="595" y="14"/>
                </a:cubicBezTo>
                <a:cubicBezTo>
                  <a:pt x="594" y="16"/>
                  <a:pt x="593" y="17"/>
                  <a:pt x="592" y="19"/>
                </a:cubicBezTo>
                <a:cubicBezTo>
                  <a:pt x="590" y="21"/>
                  <a:pt x="589" y="24"/>
                  <a:pt x="588" y="27"/>
                </a:cubicBezTo>
                <a:cubicBezTo>
                  <a:pt x="587" y="30"/>
                  <a:pt x="587" y="34"/>
                  <a:pt x="587" y="37"/>
                </a:cubicBezTo>
                <a:cubicBezTo>
                  <a:pt x="587" y="41"/>
                  <a:pt x="587" y="44"/>
                  <a:pt x="588" y="48"/>
                </a:cubicBezTo>
                <a:cubicBezTo>
                  <a:pt x="589" y="51"/>
                  <a:pt x="590" y="54"/>
                  <a:pt x="591" y="57"/>
                </a:cubicBezTo>
                <a:cubicBezTo>
                  <a:pt x="592" y="58"/>
                  <a:pt x="592" y="58"/>
                  <a:pt x="592" y="58"/>
                </a:cubicBezTo>
                <a:cubicBezTo>
                  <a:pt x="593" y="60"/>
                  <a:pt x="594" y="63"/>
                  <a:pt x="595" y="66"/>
                </a:cubicBezTo>
                <a:cubicBezTo>
                  <a:pt x="596" y="69"/>
                  <a:pt x="597" y="71"/>
                  <a:pt x="599" y="75"/>
                </a:cubicBezTo>
                <a:cubicBezTo>
                  <a:pt x="600" y="78"/>
                  <a:pt x="601" y="81"/>
                  <a:pt x="602" y="84"/>
                </a:cubicBezTo>
                <a:cubicBezTo>
                  <a:pt x="603" y="88"/>
                  <a:pt x="605" y="91"/>
                  <a:pt x="606" y="95"/>
                </a:cubicBezTo>
                <a:cubicBezTo>
                  <a:pt x="607" y="100"/>
                  <a:pt x="608" y="105"/>
                  <a:pt x="609" y="110"/>
                </a:cubicBezTo>
                <a:cubicBezTo>
                  <a:pt x="610" y="113"/>
                  <a:pt x="610" y="115"/>
                  <a:pt x="610" y="117"/>
                </a:cubicBezTo>
                <a:cubicBezTo>
                  <a:pt x="610" y="121"/>
                  <a:pt x="610" y="124"/>
                  <a:pt x="609" y="127"/>
                </a:cubicBezTo>
                <a:cubicBezTo>
                  <a:pt x="608" y="131"/>
                  <a:pt x="607" y="136"/>
                  <a:pt x="606" y="140"/>
                </a:cubicBezTo>
                <a:cubicBezTo>
                  <a:pt x="605" y="143"/>
                  <a:pt x="603" y="145"/>
                  <a:pt x="602" y="148"/>
                </a:cubicBezTo>
                <a:cubicBezTo>
                  <a:pt x="601" y="150"/>
                  <a:pt x="600" y="152"/>
                  <a:pt x="599" y="153"/>
                </a:cubicBezTo>
                <a:cubicBezTo>
                  <a:pt x="597" y="155"/>
                  <a:pt x="596" y="157"/>
                  <a:pt x="595" y="158"/>
                </a:cubicBezTo>
                <a:cubicBezTo>
                  <a:pt x="594" y="159"/>
                  <a:pt x="593" y="161"/>
                  <a:pt x="592" y="162"/>
                </a:cubicBezTo>
                <a:cubicBezTo>
                  <a:pt x="590" y="163"/>
                  <a:pt x="589" y="164"/>
                  <a:pt x="588" y="165"/>
                </a:cubicBezTo>
                <a:cubicBezTo>
                  <a:pt x="587" y="166"/>
                  <a:pt x="586" y="167"/>
                  <a:pt x="585" y="168"/>
                </a:cubicBezTo>
                <a:cubicBezTo>
                  <a:pt x="583" y="169"/>
                  <a:pt x="582" y="170"/>
                  <a:pt x="581" y="171"/>
                </a:cubicBezTo>
                <a:cubicBezTo>
                  <a:pt x="580" y="172"/>
                  <a:pt x="579" y="173"/>
                  <a:pt x="578" y="173"/>
                </a:cubicBezTo>
                <a:cubicBezTo>
                  <a:pt x="576" y="174"/>
                  <a:pt x="575" y="175"/>
                  <a:pt x="574" y="175"/>
                </a:cubicBezTo>
                <a:cubicBezTo>
                  <a:pt x="573" y="176"/>
                  <a:pt x="572" y="176"/>
                  <a:pt x="571" y="177"/>
                </a:cubicBezTo>
                <a:cubicBezTo>
                  <a:pt x="569" y="177"/>
                  <a:pt x="568" y="178"/>
                  <a:pt x="567" y="178"/>
                </a:cubicBezTo>
                <a:cubicBezTo>
                  <a:pt x="566" y="179"/>
                  <a:pt x="565" y="179"/>
                  <a:pt x="564" y="180"/>
                </a:cubicBezTo>
                <a:cubicBezTo>
                  <a:pt x="562" y="180"/>
                  <a:pt x="561" y="180"/>
                  <a:pt x="560" y="181"/>
                </a:cubicBezTo>
                <a:cubicBezTo>
                  <a:pt x="559" y="181"/>
                  <a:pt x="558" y="181"/>
                  <a:pt x="557" y="182"/>
                </a:cubicBezTo>
                <a:cubicBezTo>
                  <a:pt x="555" y="182"/>
                  <a:pt x="554" y="182"/>
                  <a:pt x="553" y="182"/>
                </a:cubicBezTo>
                <a:cubicBezTo>
                  <a:pt x="552" y="182"/>
                  <a:pt x="551" y="182"/>
                  <a:pt x="550" y="183"/>
                </a:cubicBezTo>
                <a:cubicBezTo>
                  <a:pt x="548" y="183"/>
                  <a:pt x="547" y="183"/>
                  <a:pt x="546" y="183"/>
                </a:cubicBezTo>
                <a:cubicBezTo>
                  <a:pt x="545" y="183"/>
                  <a:pt x="544" y="183"/>
                  <a:pt x="543" y="183"/>
                </a:cubicBezTo>
                <a:cubicBezTo>
                  <a:pt x="542" y="183"/>
                  <a:pt x="542" y="183"/>
                  <a:pt x="542" y="183"/>
                </a:cubicBezTo>
                <a:cubicBezTo>
                  <a:pt x="541" y="183"/>
                  <a:pt x="540" y="183"/>
                  <a:pt x="539" y="183"/>
                </a:cubicBezTo>
                <a:cubicBezTo>
                  <a:pt x="538" y="183"/>
                  <a:pt x="537" y="183"/>
                  <a:pt x="536" y="183"/>
                </a:cubicBezTo>
                <a:cubicBezTo>
                  <a:pt x="534" y="183"/>
                  <a:pt x="533" y="183"/>
                  <a:pt x="532" y="182"/>
                </a:cubicBezTo>
                <a:cubicBezTo>
                  <a:pt x="531" y="182"/>
                  <a:pt x="530" y="182"/>
                  <a:pt x="529" y="182"/>
                </a:cubicBezTo>
                <a:cubicBezTo>
                  <a:pt x="527" y="182"/>
                  <a:pt x="526" y="181"/>
                  <a:pt x="525" y="181"/>
                </a:cubicBezTo>
                <a:cubicBezTo>
                  <a:pt x="524" y="181"/>
                  <a:pt x="523" y="180"/>
                  <a:pt x="522" y="180"/>
                </a:cubicBezTo>
                <a:cubicBezTo>
                  <a:pt x="520" y="180"/>
                  <a:pt x="519" y="179"/>
                  <a:pt x="518" y="179"/>
                </a:cubicBezTo>
                <a:cubicBezTo>
                  <a:pt x="517" y="178"/>
                  <a:pt x="516" y="178"/>
                  <a:pt x="515" y="178"/>
                </a:cubicBezTo>
                <a:cubicBezTo>
                  <a:pt x="513" y="177"/>
                  <a:pt x="512" y="177"/>
                  <a:pt x="511" y="176"/>
                </a:cubicBezTo>
                <a:cubicBezTo>
                  <a:pt x="510" y="175"/>
                  <a:pt x="509" y="175"/>
                  <a:pt x="508" y="174"/>
                </a:cubicBezTo>
                <a:cubicBezTo>
                  <a:pt x="506" y="173"/>
                  <a:pt x="505" y="173"/>
                  <a:pt x="504" y="172"/>
                </a:cubicBezTo>
                <a:cubicBezTo>
                  <a:pt x="503" y="171"/>
                  <a:pt x="502" y="170"/>
                  <a:pt x="501" y="170"/>
                </a:cubicBezTo>
                <a:cubicBezTo>
                  <a:pt x="499" y="169"/>
                  <a:pt x="498" y="168"/>
                  <a:pt x="497" y="167"/>
                </a:cubicBezTo>
                <a:cubicBezTo>
                  <a:pt x="496" y="166"/>
                  <a:pt x="495" y="165"/>
                  <a:pt x="494" y="164"/>
                </a:cubicBezTo>
                <a:cubicBezTo>
                  <a:pt x="492" y="162"/>
                  <a:pt x="491" y="161"/>
                  <a:pt x="490" y="160"/>
                </a:cubicBezTo>
                <a:cubicBezTo>
                  <a:pt x="489" y="158"/>
                  <a:pt x="488" y="157"/>
                  <a:pt x="487" y="156"/>
                </a:cubicBezTo>
                <a:cubicBezTo>
                  <a:pt x="485" y="154"/>
                  <a:pt x="484" y="152"/>
                  <a:pt x="483" y="150"/>
                </a:cubicBezTo>
                <a:cubicBezTo>
                  <a:pt x="482" y="148"/>
                  <a:pt x="481" y="146"/>
                  <a:pt x="480" y="144"/>
                </a:cubicBezTo>
                <a:cubicBezTo>
                  <a:pt x="478" y="141"/>
                  <a:pt x="477" y="137"/>
                  <a:pt x="476" y="134"/>
                </a:cubicBezTo>
                <a:cubicBezTo>
                  <a:pt x="475" y="129"/>
                  <a:pt x="474" y="123"/>
                  <a:pt x="474" y="117"/>
                </a:cubicBezTo>
                <a:cubicBezTo>
                  <a:pt x="474" y="113"/>
                  <a:pt x="475" y="108"/>
                  <a:pt x="476" y="102"/>
                </a:cubicBezTo>
                <a:cubicBezTo>
                  <a:pt x="477" y="98"/>
                  <a:pt x="478" y="94"/>
                  <a:pt x="480" y="90"/>
                </a:cubicBezTo>
                <a:cubicBezTo>
                  <a:pt x="481" y="87"/>
                  <a:pt x="482" y="83"/>
                  <a:pt x="483" y="80"/>
                </a:cubicBezTo>
                <a:cubicBezTo>
                  <a:pt x="484" y="77"/>
                  <a:pt x="486" y="74"/>
                  <a:pt x="487" y="71"/>
                </a:cubicBezTo>
                <a:cubicBezTo>
                  <a:pt x="488" y="68"/>
                  <a:pt x="489" y="65"/>
                  <a:pt x="490" y="62"/>
                </a:cubicBezTo>
                <a:cubicBezTo>
                  <a:pt x="491" y="60"/>
                  <a:pt x="492" y="59"/>
                  <a:pt x="492" y="57"/>
                </a:cubicBezTo>
                <a:cubicBezTo>
                  <a:pt x="493" y="56"/>
                  <a:pt x="493" y="55"/>
                  <a:pt x="494" y="54"/>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013">
              <a:solidFill>
                <a:prstClr val="black"/>
              </a:solidFill>
              <a:latin typeface="Calibri"/>
            </a:endParaRPr>
          </a:p>
        </p:txBody>
      </p:sp>
      <p:sp>
        <p:nvSpPr>
          <p:cNvPr id="3" name="Slide Number Placeholder 2"/>
          <p:cNvSpPr>
            <a:spLocks noGrp="1"/>
          </p:cNvSpPr>
          <p:nvPr>
            <p:ph type="sldNum" sz="quarter" idx="12"/>
          </p:nvPr>
        </p:nvSpPr>
        <p:spPr/>
        <p:txBody>
          <a:bodyPr/>
          <a:lstStyle/>
          <a:p>
            <a:fld id="{EFF84DA3-1729-41E0-8464-1C99D16700BC}" type="slidenum">
              <a:rPr lang="en-US" smtClean="0"/>
              <a:pPr/>
              <a:t>3</a:t>
            </a:fld>
            <a:endParaRPr lang="en-US" dirty="0"/>
          </a:p>
        </p:txBody>
      </p:sp>
      <p:sp>
        <p:nvSpPr>
          <p:cNvPr id="4" name="Title 3"/>
          <p:cNvSpPr>
            <a:spLocks noGrp="1"/>
          </p:cNvSpPr>
          <p:nvPr>
            <p:ph type="title"/>
          </p:nvPr>
        </p:nvSpPr>
        <p:spPr/>
        <p:txBody>
          <a:bodyPr/>
          <a:lstStyle/>
          <a:p>
            <a:r>
              <a:rPr lang="en-US" dirty="0" smtClean="0"/>
              <a:t>Objectives</a:t>
            </a:r>
            <a:endParaRPr lang="en-US" dirty="0"/>
          </a:p>
        </p:txBody>
      </p:sp>
      <p:sp>
        <p:nvSpPr>
          <p:cNvPr id="5" name="Freeform 15"/>
          <p:cNvSpPr>
            <a:spLocks/>
          </p:cNvSpPr>
          <p:nvPr/>
        </p:nvSpPr>
        <p:spPr bwMode="auto">
          <a:xfrm>
            <a:off x="4154147" y="1840917"/>
            <a:ext cx="1272995" cy="1199444"/>
          </a:xfrm>
          <a:custGeom>
            <a:avLst/>
            <a:gdLst>
              <a:gd name="T0" fmla="*/ 420 w 896"/>
              <a:gd name="T1" fmla="*/ 628 h 633"/>
              <a:gd name="T2" fmla="*/ 444 w 896"/>
              <a:gd name="T3" fmla="*/ 633 h 633"/>
              <a:gd name="T4" fmla="*/ 472 w 896"/>
              <a:gd name="T5" fmla="*/ 633 h 633"/>
              <a:gd name="T6" fmla="*/ 500 w 896"/>
              <a:gd name="T7" fmla="*/ 633 h 633"/>
              <a:gd name="T8" fmla="*/ 528 w 896"/>
              <a:gd name="T9" fmla="*/ 633 h 633"/>
              <a:gd name="T10" fmla="*/ 556 w 896"/>
              <a:gd name="T11" fmla="*/ 633 h 633"/>
              <a:gd name="T12" fmla="*/ 584 w 896"/>
              <a:gd name="T13" fmla="*/ 633 h 633"/>
              <a:gd name="T14" fmla="*/ 612 w 896"/>
              <a:gd name="T15" fmla="*/ 633 h 633"/>
              <a:gd name="T16" fmla="*/ 640 w 896"/>
              <a:gd name="T17" fmla="*/ 633 h 633"/>
              <a:gd name="T18" fmla="*/ 668 w 896"/>
              <a:gd name="T19" fmla="*/ 633 h 633"/>
              <a:gd name="T20" fmla="*/ 696 w 896"/>
              <a:gd name="T21" fmla="*/ 633 h 633"/>
              <a:gd name="T22" fmla="*/ 717 w 896"/>
              <a:gd name="T23" fmla="*/ 353 h 633"/>
              <a:gd name="T24" fmla="*/ 741 w 896"/>
              <a:gd name="T25" fmla="*/ 351 h 633"/>
              <a:gd name="T26" fmla="*/ 766 w 896"/>
              <a:gd name="T27" fmla="*/ 360 h 633"/>
              <a:gd name="T28" fmla="*/ 794 w 896"/>
              <a:gd name="T29" fmla="*/ 368 h 633"/>
              <a:gd name="T30" fmla="*/ 818 w 896"/>
              <a:gd name="T31" fmla="*/ 371 h 633"/>
              <a:gd name="T32" fmla="*/ 846 w 896"/>
              <a:gd name="T33" fmla="*/ 364 h 633"/>
              <a:gd name="T34" fmla="*/ 874 w 896"/>
              <a:gd name="T35" fmla="*/ 344 h 633"/>
              <a:gd name="T36" fmla="*/ 896 w 896"/>
              <a:gd name="T37" fmla="*/ 289 h 633"/>
              <a:gd name="T38" fmla="*/ 871 w 896"/>
              <a:gd name="T39" fmla="*/ 233 h 633"/>
              <a:gd name="T40" fmla="*/ 843 w 896"/>
              <a:gd name="T41" fmla="*/ 215 h 633"/>
              <a:gd name="T42" fmla="*/ 815 w 896"/>
              <a:gd name="T43" fmla="*/ 210 h 633"/>
              <a:gd name="T44" fmla="*/ 790 w 896"/>
              <a:gd name="T45" fmla="*/ 213 h 633"/>
              <a:gd name="T46" fmla="*/ 762 w 896"/>
              <a:gd name="T47" fmla="*/ 222 h 633"/>
              <a:gd name="T48" fmla="*/ 738 w 896"/>
              <a:gd name="T49" fmla="*/ 231 h 633"/>
              <a:gd name="T50" fmla="*/ 713 w 896"/>
              <a:gd name="T51" fmla="*/ 225 h 633"/>
              <a:gd name="T52" fmla="*/ 684 w 896"/>
              <a:gd name="T53" fmla="*/ 0 h 633"/>
              <a:gd name="T54" fmla="*/ 388 w 896"/>
              <a:gd name="T55" fmla="*/ 0 h 633"/>
              <a:gd name="T56" fmla="*/ 93 w 896"/>
              <a:gd name="T57" fmla="*/ 0 h 633"/>
              <a:gd name="T58" fmla="*/ 1 w 896"/>
              <a:gd name="T59" fmla="*/ 6 h 633"/>
              <a:gd name="T60" fmla="*/ 21 w 896"/>
              <a:gd name="T61" fmla="*/ 242 h 633"/>
              <a:gd name="T62" fmla="*/ 49 w 896"/>
              <a:gd name="T63" fmla="*/ 246 h 633"/>
              <a:gd name="T64" fmla="*/ 73 w 896"/>
              <a:gd name="T65" fmla="*/ 237 h 633"/>
              <a:gd name="T66" fmla="*/ 101 w 896"/>
              <a:gd name="T67" fmla="*/ 228 h 633"/>
              <a:gd name="T68" fmla="*/ 129 w 896"/>
              <a:gd name="T69" fmla="*/ 225 h 633"/>
              <a:gd name="T70" fmla="*/ 157 w 896"/>
              <a:gd name="T71" fmla="*/ 234 h 633"/>
              <a:gd name="T72" fmla="*/ 185 w 896"/>
              <a:gd name="T73" fmla="*/ 266 h 633"/>
              <a:gd name="T74" fmla="*/ 171 w 896"/>
              <a:gd name="T75" fmla="*/ 336 h 633"/>
              <a:gd name="T76" fmla="*/ 143 w 896"/>
              <a:gd name="T77" fmla="*/ 353 h 633"/>
              <a:gd name="T78" fmla="*/ 115 w 896"/>
              <a:gd name="T79" fmla="*/ 355 h 633"/>
              <a:gd name="T80" fmla="*/ 87 w 896"/>
              <a:gd name="T81" fmla="*/ 348 h 633"/>
              <a:gd name="T82" fmla="*/ 60 w 896"/>
              <a:gd name="T83" fmla="*/ 338 h 633"/>
              <a:gd name="T84" fmla="*/ 35 w 896"/>
              <a:gd name="T85" fmla="*/ 334 h 633"/>
              <a:gd name="T86" fmla="*/ 10 w 896"/>
              <a:gd name="T87" fmla="*/ 347 h 633"/>
              <a:gd name="T88" fmla="*/ 3 w 896"/>
              <a:gd name="T89" fmla="*/ 633 h 633"/>
              <a:gd name="T90" fmla="*/ 31 w 896"/>
              <a:gd name="T91" fmla="*/ 633 h 633"/>
              <a:gd name="T92" fmla="*/ 59 w 896"/>
              <a:gd name="T93" fmla="*/ 633 h 633"/>
              <a:gd name="T94" fmla="*/ 87 w 896"/>
              <a:gd name="T95" fmla="*/ 633 h 633"/>
              <a:gd name="T96" fmla="*/ 115 w 896"/>
              <a:gd name="T97" fmla="*/ 633 h 633"/>
              <a:gd name="T98" fmla="*/ 143 w 896"/>
              <a:gd name="T99" fmla="*/ 633 h 633"/>
              <a:gd name="T100" fmla="*/ 171 w 896"/>
              <a:gd name="T101" fmla="*/ 633 h 633"/>
              <a:gd name="T102" fmla="*/ 199 w 896"/>
              <a:gd name="T103" fmla="*/ 633 h 633"/>
              <a:gd name="T104" fmla="*/ 227 w 896"/>
              <a:gd name="T105" fmla="*/ 633 h 633"/>
              <a:gd name="T106" fmla="*/ 255 w 896"/>
              <a:gd name="T107" fmla="*/ 633 h 633"/>
              <a:gd name="T108" fmla="*/ 280 w 896"/>
              <a:gd name="T109" fmla="*/ 631 h 633"/>
              <a:gd name="T110" fmla="*/ 308 w 896"/>
              <a:gd name="T111" fmla="*/ 606 h 633"/>
              <a:gd name="T112" fmla="*/ 290 w 896"/>
              <a:gd name="T113" fmla="*/ 538 h 633"/>
              <a:gd name="T114" fmla="*/ 304 w 896"/>
              <a:gd name="T115" fmla="*/ 471 h 633"/>
              <a:gd name="T116" fmla="*/ 332 w 896"/>
              <a:gd name="T117" fmla="*/ 453 h 633"/>
              <a:gd name="T118" fmla="*/ 357 w 896"/>
              <a:gd name="T119" fmla="*/ 450 h 633"/>
              <a:gd name="T120" fmla="*/ 385 w 896"/>
              <a:gd name="T121" fmla="*/ 457 h 633"/>
              <a:gd name="T122" fmla="*/ 413 w 896"/>
              <a:gd name="T123" fmla="*/ 483 h 633"/>
              <a:gd name="T124" fmla="*/ 406 w 896"/>
              <a:gd name="T125" fmla="*/ 57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6" h="633">
                <a:moveTo>
                  <a:pt x="402" y="579"/>
                </a:moveTo>
                <a:cubicBezTo>
                  <a:pt x="400" y="585"/>
                  <a:pt x="399" y="590"/>
                  <a:pt x="399" y="596"/>
                </a:cubicBezTo>
                <a:cubicBezTo>
                  <a:pt x="399" y="602"/>
                  <a:pt x="400" y="607"/>
                  <a:pt x="402" y="611"/>
                </a:cubicBezTo>
                <a:cubicBezTo>
                  <a:pt x="403" y="613"/>
                  <a:pt x="404" y="615"/>
                  <a:pt x="406" y="617"/>
                </a:cubicBezTo>
                <a:cubicBezTo>
                  <a:pt x="407" y="618"/>
                  <a:pt x="408" y="620"/>
                  <a:pt x="409" y="621"/>
                </a:cubicBezTo>
                <a:cubicBezTo>
                  <a:pt x="410" y="622"/>
                  <a:pt x="411" y="623"/>
                  <a:pt x="413" y="624"/>
                </a:cubicBezTo>
                <a:cubicBezTo>
                  <a:pt x="414" y="625"/>
                  <a:pt x="415" y="626"/>
                  <a:pt x="416" y="626"/>
                </a:cubicBezTo>
                <a:cubicBezTo>
                  <a:pt x="417" y="627"/>
                  <a:pt x="418" y="628"/>
                  <a:pt x="420" y="628"/>
                </a:cubicBezTo>
                <a:cubicBezTo>
                  <a:pt x="421" y="629"/>
                  <a:pt x="422" y="629"/>
                  <a:pt x="423" y="630"/>
                </a:cubicBezTo>
                <a:cubicBezTo>
                  <a:pt x="424" y="630"/>
                  <a:pt x="425" y="630"/>
                  <a:pt x="426" y="631"/>
                </a:cubicBezTo>
                <a:cubicBezTo>
                  <a:pt x="428" y="631"/>
                  <a:pt x="429" y="631"/>
                  <a:pt x="430" y="631"/>
                </a:cubicBezTo>
                <a:cubicBezTo>
                  <a:pt x="431" y="632"/>
                  <a:pt x="432" y="632"/>
                  <a:pt x="434" y="632"/>
                </a:cubicBezTo>
                <a:cubicBezTo>
                  <a:pt x="435" y="632"/>
                  <a:pt x="436" y="632"/>
                  <a:pt x="437" y="632"/>
                </a:cubicBezTo>
                <a:cubicBezTo>
                  <a:pt x="438" y="632"/>
                  <a:pt x="439" y="633"/>
                  <a:pt x="441" y="633"/>
                </a:cubicBezTo>
                <a:cubicBezTo>
                  <a:pt x="441" y="633"/>
                  <a:pt x="441" y="633"/>
                  <a:pt x="442" y="633"/>
                </a:cubicBezTo>
                <a:cubicBezTo>
                  <a:pt x="444" y="633"/>
                  <a:pt x="444" y="633"/>
                  <a:pt x="444" y="633"/>
                </a:cubicBezTo>
                <a:cubicBezTo>
                  <a:pt x="448" y="633"/>
                  <a:pt x="448" y="633"/>
                  <a:pt x="448" y="633"/>
                </a:cubicBezTo>
                <a:cubicBezTo>
                  <a:pt x="451" y="633"/>
                  <a:pt x="451" y="633"/>
                  <a:pt x="451" y="633"/>
                </a:cubicBezTo>
                <a:cubicBezTo>
                  <a:pt x="454" y="633"/>
                  <a:pt x="454" y="633"/>
                  <a:pt x="454" y="633"/>
                </a:cubicBezTo>
                <a:cubicBezTo>
                  <a:pt x="458" y="633"/>
                  <a:pt x="458" y="633"/>
                  <a:pt x="458" y="633"/>
                </a:cubicBezTo>
                <a:cubicBezTo>
                  <a:pt x="462" y="633"/>
                  <a:pt x="462" y="633"/>
                  <a:pt x="462" y="633"/>
                </a:cubicBezTo>
                <a:cubicBezTo>
                  <a:pt x="465" y="633"/>
                  <a:pt x="465" y="633"/>
                  <a:pt x="465" y="633"/>
                </a:cubicBezTo>
                <a:cubicBezTo>
                  <a:pt x="469" y="633"/>
                  <a:pt x="469" y="633"/>
                  <a:pt x="469" y="633"/>
                </a:cubicBezTo>
                <a:cubicBezTo>
                  <a:pt x="472" y="633"/>
                  <a:pt x="472" y="633"/>
                  <a:pt x="472" y="633"/>
                </a:cubicBezTo>
                <a:cubicBezTo>
                  <a:pt x="476" y="633"/>
                  <a:pt x="476" y="633"/>
                  <a:pt x="476" y="633"/>
                </a:cubicBezTo>
                <a:cubicBezTo>
                  <a:pt x="479" y="633"/>
                  <a:pt x="479" y="633"/>
                  <a:pt x="479" y="633"/>
                </a:cubicBezTo>
                <a:cubicBezTo>
                  <a:pt x="482" y="633"/>
                  <a:pt x="482" y="633"/>
                  <a:pt x="482" y="633"/>
                </a:cubicBezTo>
                <a:cubicBezTo>
                  <a:pt x="486" y="633"/>
                  <a:pt x="486" y="633"/>
                  <a:pt x="486" y="633"/>
                </a:cubicBezTo>
                <a:cubicBezTo>
                  <a:pt x="490" y="633"/>
                  <a:pt x="490" y="633"/>
                  <a:pt x="490" y="633"/>
                </a:cubicBezTo>
                <a:cubicBezTo>
                  <a:pt x="493" y="633"/>
                  <a:pt x="493" y="633"/>
                  <a:pt x="493" y="633"/>
                </a:cubicBezTo>
                <a:cubicBezTo>
                  <a:pt x="497" y="633"/>
                  <a:pt x="497" y="633"/>
                  <a:pt x="497" y="633"/>
                </a:cubicBezTo>
                <a:cubicBezTo>
                  <a:pt x="500" y="633"/>
                  <a:pt x="500" y="633"/>
                  <a:pt x="500" y="633"/>
                </a:cubicBezTo>
                <a:cubicBezTo>
                  <a:pt x="503" y="633"/>
                  <a:pt x="503" y="633"/>
                  <a:pt x="503" y="633"/>
                </a:cubicBezTo>
                <a:cubicBezTo>
                  <a:pt x="507" y="633"/>
                  <a:pt x="507" y="633"/>
                  <a:pt x="507" y="633"/>
                </a:cubicBezTo>
                <a:cubicBezTo>
                  <a:pt x="510" y="633"/>
                  <a:pt x="510" y="633"/>
                  <a:pt x="510" y="633"/>
                </a:cubicBezTo>
                <a:cubicBezTo>
                  <a:pt x="514" y="633"/>
                  <a:pt x="514" y="633"/>
                  <a:pt x="514" y="633"/>
                </a:cubicBezTo>
                <a:cubicBezTo>
                  <a:pt x="518" y="633"/>
                  <a:pt x="518" y="633"/>
                  <a:pt x="518" y="633"/>
                </a:cubicBezTo>
                <a:cubicBezTo>
                  <a:pt x="521" y="633"/>
                  <a:pt x="521" y="633"/>
                  <a:pt x="521" y="633"/>
                </a:cubicBezTo>
                <a:cubicBezTo>
                  <a:pt x="525" y="633"/>
                  <a:pt x="525" y="633"/>
                  <a:pt x="525" y="633"/>
                </a:cubicBezTo>
                <a:cubicBezTo>
                  <a:pt x="528" y="633"/>
                  <a:pt x="528" y="633"/>
                  <a:pt x="528" y="633"/>
                </a:cubicBezTo>
                <a:cubicBezTo>
                  <a:pt x="531" y="633"/>
                  <a:pt x="531" y="633"/>
                  <a:pt x="531" y="633"/>
                </a:cubicBezTo>
                <a:cubicBezTo>
                  <a:pt x="535" y="633"/>
                  <a:pt x="535" y="633"/>
                  <a:pt x="535" y="633"/>
                </a:cubicBezTo>
                <a:cubicBezTo>
                  <a:pt x="538" y="633"/>
                  <a:pt x="538" y="633"/>
                  <a:pt x="538" y="633"/>
                </a:cubicBezTo>
                <a:cubicBezTo>
                  <a:pt x="542" y="633"/>
                  <a:pt x="542" y="633"/>
                  <a:pt x="542" y="633"/>
                </a:cubicBezTo>
                <a:cubicBezTo>
                  <a:pt x="546" y="633"/>
                  <a:pt x="546" y="633"/>
                  <a:pt x="546" y="633"/>
                </a:cubicBezTo>
                <a:cubicBezTo>
                  <a:pt x="549" y="633"/>
                  <a:pt x="549" y="633"/>
                  <a:pt x="549" y="633"/>
                </a:cubicBezTo>
                <a:cubicBezTo>
                  <a:pt x="552" y="633"/>
                  <a:pt x="552" y="633"/>
                  <a:pt x="552" y="633"/>
                </a:cubicBezTo>
                <a:cubicBezTo>
                  <a:pt x="556" y="633"/>
                  <a:pt x="556" y="633"/>
                  <a:pt x="556" y="633"/>
                </a:cubicBezTo>
                <a:cubicBezTo>
                  <a:pt x="559" y="633"/>
                  <a:pt x="559" y="633"/>
                  <a:pt x="559" y="633"/>
                </a:cubicBezTo>
                <a:cubicBezTo>
                  <a:pt x="563" y="633"/>
                  <a:pt x="563" y="633"/>
                  <a:pt x="563" y="633"/>
                </a:cubicBezTo>
                <a:cubicBezTo>
                  <a:pt x="566" y="633"/>
                  <a:pt x="566" y="633"/>
                  <a:pt x="566" y="633"/>
                </a:cubicBezTo>
                <a:cubicBezTo>
                  <a:pt x="570" y="633"/>
                  <a:pt x="570" y="633"/>
                  <a:pt x="570" y="633"/>
                </a:cubicBezTo>
                <a:cubicBezTo>
                  <a:pt x="574" y="633"/>
                  <a:pt x="574" y="633"/>
                  <a:pt x="574" y="633"/>
                </a:cubicBezTo>
                <a:cubicBezTo>
                  <a:pt x="577" y="633"/>
                  <a:pt x="577" y="633"/>
                  <a:pt x="577" y="633"/>
                </a:cubicBezTo>
                <a:cubicBezTo>
                  <a:pt x="580" y="633"/>
                  <a:pt x="580" y="633"/>
                  <a:pt x="580" y="633"/>
                </a:cubicBezTo>
                <a:cubicBezTo>
                  <a:pt x="584" y="633"/>
                  <a:pt x="584" y="633"/>
                  <a:pt x="584" y="633"/>
                </a:cubicBezTo>
                <a:cubicBezTo>
                  <a:pt x="587" y="633"/>
                  <a:pt x="587" y="633"/>
                  <a:pt x="587" y="633"/>
                </a:cubicBezTo>
                <a:cubicBezTo>
                  <a:pt x="591" y="633"/>
                  <a:pt x="591" y="633"/>
                  <a:pt x="591" y="633"/>
                </a:cubicBezTo>
                <a:cubicBezTo>
                  <a:pt x="594" y="633"/>
                  <a:pt x="594" y="633"/>
                  <a:pt x="594" y="633"/>
                </a:cubicBezTo>
                <a:cubicBezTo>
                  <a:pt x="598" y="633"/>
                  <a:pt x="598" y="633"/>
                  <a:pt x="598" y="633"/>
                </a:cubicBezTo>
                <a:cubicBezTo>
                  <a:pt x="601" y="633"/>
                  <a:pt x="601" y="633"/>
                  <a:pt x="601" y="633"/>
                </a:cubicBezTo>
                <a:cubicBezTo>
                  <a:pt x="605" y="633"/>
                  <a:pt x="605" y="633"/>
                  <a:pt x="605" y="633"/>
                </a:cubicBezTo>
                <a:cubicBezTo>
                  <a:pt x="608" y="633"/>
                  <a:pt x="608" y="633"/>
                  <a:pt x="608" y="633"/>
                </a:cubicBezTo>
                <a:cubicBezTo>
                  <a:pt x="612" y="633"/>
                  <a:pt x="612" y="633"/>
                  <a:pt x="612" y="633"/>
                </a:cubicBezTo>
                <a:cubicBezTo>
                  <a:pt x="615" y="633"/>
                  <a:pt x="615" y="633"/>
                  <a:pt x="615" y="633"/>
                </a:cubicBezTo>
                <a:cubicBezTo>
                  <a:pt x="619" y="633"/>
                  <a:pt x="619" y="633"/>
                  <a:pt x="619" y="633"/>
                </a:cubicBezTo>
                <a:cubicBezTo>
                  <a:pt x="622" y="633"/>
                  <a:pt x="622" y="633"/>
                  <a:pt x="622" y="633"/>
                </a:cubicBezTo>
                <a:cubicBezTo>
                  <a:pt x="626" y="633"/>
                  <a:pt x="626" y="633"/>
                  <a:pt x="626" y="633"/>
                </a:cubicBezTo>
                <a:cubicBezTo>
                  <a:pt x="629" y="633"/>
                  <a:pt x="629" y="633"/>
                  <a:pt x="629" y="633"/>
                </a:cubicBezTo>
                <a:cubicBezTo>
                  <a:pt x="633" y="633"/>
                  <a:pt x="633" y="633"/>
                  <a:pt x="633" y="633"/>
                </a:cubicBezTo>
                <a:cubicBezTo>
                  <a:pt x="636" y="633"/>
                  <a:pt x="636" y="633"/>
                  <a:pt x="636" y="633"/>
                </a:cubicBezTo>
                <a:cubicBezTo>
                  <a:pt x="640" y="633"/>
                  <a:pt x="640" y="633"/>
                  <a:pt x="640" y="633"/>
                </a:cubicBezTo>
                <a:cubicBezTo>
                  <a:pt x="643" y="633"/>
                  <a:pt x="643" y="633"/>
                  <a:pt x="643" y="633"/>
                </a:cubicBezTo>
                <a:cubicBezTo>
                  <a:pt x="647" y="633"/>
                  <a:pt x="647" y="633"/>
                  <a:pt x="647" y="633"/>
                </a:cubicBezTo>
                <a:cubicBezTo>
                  <a:pt x="650" y="633"/>
                  <a:pt x="650" y="633"/>
                  <a:pt x="650" y="633"/>
                </a:cubicBezTo>
                <a:cubicBezTo>
                  <a:pt x="654" y="633"/>
                  <a:pt x="654" y="633"/>
                  <a:pt x="654" y="633"/>
                </a:cubicBezTo>
                <a:cubicBezTo>
                  <a:pt x="657" y="633"/>
                  <a:pt x="657" y="633"/>
                  <a:pt x="657" y="633"/>
                </a:cubicBezTo>
                <a:cubicBezTo>
                  <a:pt x="661" y="633"/>
                  <a:pt x="661" y="633"/>
                  <a:pt x="661" y="633"/>
                </a:cubicBezTo>
                <a:cubicBezTo>
                  <a:pt x="664" y="633"/>
                  <a:pt x="664" y="633"/>
                  <a:pt x="664" y="633"/>
                </a:cubicBezTo>
                <a:cubicBezTo>
                  <a:pt x="668" y="633"/>
                  <a:pt x="668" y="633"/>
                  <a:pt x="668" y="633"/>
                </a:cubicBezTo>
                <a:cubicBezTo>
                  <a:pt x="671" y="633"/>
                  <a:pt x="671" y="633"/>
                  <a:pt x="671" y="633"/>
                </a:cubicBezTo>
                <a:cubicBezTo>
                  <a:pt x="675" y="633"/>
                  <a:pt x="675" y="633"/>
                  <a:pt x="675" y="633"/>
                </a:cubicBezTo>
                <a:cubicBezTo>
                  <a:pt x="678" y="633"/>
                  <a:pt x="678" y="633"/>
                  <a:pt x="678" y="633"/>
                </a:cubicBezTo>
                <a:cubicBezTo>
                  <a:pt x="682" y="633"/>
                  <a:pt x="682" y="633"/>
                  <a:pt x="682" y="633"/>
                </a:cubicBezTo>
                <a:cubicBezTo>
                  <a:pt x="685" y="633"/>
                  <a:pt x="685" y="633"/>
                  <a:pt x="685" y="633"/>
                </a:cubicBezTo>
                <a:cubicBezTo>
                  <a:pt x="689" y="633"/>
                  <a:pt x="689" y="633"/>
                  <a:pt x="689" y="633"/>
                </a:cubicBezTo>
                <a:cubicBezTo>
                  <a:pt x="692" y="633"/>
                  <a:pt x="692" y="633"/>
                  <a:pt x="692" y="633"/>
                </a:cubicBezTo>
                <a:cubicBezTo>
                  <a:pt x="696" y="633"/>
                  <a:pt x="696" y="633"/>
                  <a:pt x="696" y="633"/>
                </a:cubicBezTo>
                <a:cubicBezTo>
                  <a:pt x="699" y="633"/>
                  <a:pt x="699" y="633"/>
                  <a:pt x="699" y="633"/>
                </a:cubicBezTo>
                <a:cubicBezTo>
                  <a:pt x="703" y="633"/>
                  <a:pt x="703" y="633"/>
                  <a:pt x="703" y="633"/>
                </a:cubicBezTo>
                <a:cubicBezTo>
                  <a:pt x="706" y="633"/>
                  <a:pt x="706" y="633"/>
                  <a:pt x="706" y="633"/>
                </a:cubicBezTo>
                <a:cubicBezTo>
                  <a:pt x="707" y="633"/>
                  <a:pt x="707" y="633"/>
                  <a:pt x="707" y="633"/>
                </a:cubicBezTo>
                <a:cubicBezTo>
                  <a:pt x="707" y="375"/>
                  <a:pt x="707" y="375"/>
                  <a:pt x="707" y="375"/>
                </a:cubicBezTo>
                <a:cubicBezTo>
                  <a:pt x="707" y="370"/>
                  <a:pt x="708" y="366"/>
                  <a:pt x="710" y="362"/>
                </a:cubicBezTo>
                <a:cubicBezTo>
                  <a:pt x="711" y="359"/>
                  <a:pt x="712" y="358"/>
                  <a:pt x="713" y="356"/>
                </a:cubicBezTo>
                <a:cubicBezTo>
                  <a:pt x="714" y="355"/>
                  <a:pt x="716" y="354"/>
                  <a:pt x="717" y="353"/>
                </a:cubicBezTo>
                <a:cubicBezTo>
                  <a:pt x="717" y="352"/>
                  <a:pt x="718" y="352"/>
                  <a:pt x="718" y="352"/>
                </a:cubicBezTo>
                <a:cubicBezTo>
                  <a:pt x="719" y="351"/>
                  <a:pt x="719" y="351"/>
                  <a:pt x="720" y="351"/>
                </a:cubicBezTo>
                <a:cubicBezTo>
                  <a:pt x="722" y="350"/>
                  <a:pt x="723" y="350"/>
                  <a:pt x="724" y="349"/>
                </a:cubicBezTo>
                <a:cubicBezTo>
                  <a:pt x="725" y="349"/>
                  <a:pt x="726" y="349"/>
                  <a:pt x="727" y="349"/>
                </a:cubicBezTo>
                <a:cubicBezTo>
                  <a:pt x="729" y="349"/>
                  <a:pt x="730" y="349"/>
                  <a:pt x="731" y="349"/>
                </a:cubicBezTo>
                <a:cubicBezTo>
                  <a:pt x="732" y="349"/>
                  <a:pt x="733" y="349"/>
                  <a:pt x="734" y="349"/>
                </a:cubicBezTo>
                <a:cubicBezTo>
                  <a:pt x="736" y="349"/>
                  <a:pt x="737" y="350"/>
                  <a:pt x="738" y="350"/>
                </a:cubicBezTo>
                <a:cubicBezTo>
                  <a:pt x="739" y="350"/>
                  <a:pt x="740" y="350"/>
                  <a:pt x="741" y="351"/>
                </a:cubicBezTo>
                <a:cubicBezTo>
                  <a:pt x="742" y="351"/>
                  <a:pt x="743" y="352"/>
                  <a:pt x="744" y="352"/>
                </a:cubicBezTo>
                <a:cubicBezTo>
                  <a:pt x="745" y="352"/>
                  <a:pt x="745" y="352"/>
                  <a:pt x="745" y="352"/>
                </a:cubicBezTo>
                <a:cubicBezTo>
                  <a:pt x="746" y="352"/>
                  <a:pt x="747" y="353"/>
                  <a:pt x="748" y="354"/>
                </a:cubicBezTo>
                <a:cubicBezTo>
                  <a:pt x="749" y="354"/>
                  <a:pt x="751" y="355"/>
                  <a:pt x="752" y="355"/>
                </a:cubicBezTo>
                <a:cubicBezTo>
                  <a:pt x="753" y="355"/>
                  <a:pt x="754" y="356"/>
                  <a:pt x="755" y="356"/>
                </a:cubicBezTo>
                <a:cubicBezTo>
                  <a:pt x="757" y="357"/>
                  <a:pt x="758" y="357"/>
                  <a:pt x="759" y="358"/>
                </a:cubicBezTo>
                <a:cubicBezTo>
                  <a:pt x="760" y="358"/>
                  <a:pt x="761" y="359"/>
                  <a:pt x="762" y="359"/>
                </a:cubicBezTo>
                <a:cubicBezTo>
                  <a:pt x="763" y="359"/>
                  <a:pt x="765" y="360"/>
                  <a:pt x="766" y="360"/>
                </a:cubicBezTo>
                <a:cubicBezTo>
                  <a:pt x="767" y="361"/>
                  <a:pt x="768" y="361"/>
                  <a:pt x="769" y="361"/>
                </a:cubicBezTo>
                <a:cubicBezTo>
                  <a:pt x="771" y="362"/>
                  <a:pt x="772" y="362"/>
                  <a:pt x="773" y="363"/>
                </a:cubicBezTo>
                <a:cubicBezTo>
                  <a:pt x="774" y="363"/>
                  <a:pt x="775" y="363"/>
                  <a:pt x="776" y="364"/>
                </a:cubicBezTo>
                <a:cubicBezTo>
                  <a:pt x="778" y="364"/>
                  <a:pt x="779" y="364"/>
                  <a:pt x="780" y="365"/>
                </a:cubicBezTo>
                <a:cubicBezTo>
                  <a:pt x="781" y="365"/>
                  <a:pt x="782" y="366"/>
                  <a:pt x="783" y="366"/>
                </a:cubicBezTo>
                <a:cubicBezTo>
                  <a:pt x="784" y="366"/>
                  <a:pt x="786" y="366"/>
                  <a:pt x="787" y="367"/>
                </a:cubicBezTo>
                <a:cubicBezTo>
                  <a:pt x="788" y="367"/>
                  <a:pt x="789" y="367"/>
                  <a:pt x="790" y="368"/>
                </a:cubicBezTo>
                <a:cubicBezTo>
                  <a:pt x="792" y="368"/>
                  <a:pt x="793" y="368"/>
                  <a:pt x="794" y="368"/>
                </a:cubicBezTo>
                <a:cubicBezTo>
                  <a:pt x="795" y="369"/>
                  <a:pt x="796" y="369"/>
                  <a:pt x="797" y="369"/>
                </a:cubicBezTo>
                <a:cubicBezTo>
                  <a:pt x="799" y="370"/>
                  <a:pt x="800" y="370"/>
                  <a:pt x="801" y="370"/>
                </a:cubicBezTo>
                <a:cubicBezTo>
                  <a:pt x="802" y="370"/>
                  <a:pt x="803" y="370"/>
                  <a:pt x="804" y="370"/>
                </a:cubicBezTo>
                <a:cubicBezTo>
                  <a:pt x="806" y="371"/>
                  <a:pt x="807" y="371"/>
                  <a:pt x="808" y="371"/>
                </a:cubicBezTo>
                <a:cubicBezTo>
                  <a:pt x="809" y="371"/>
                  <a:pt x="810" y="371"/>
                  <a:pt x="811" y="371"/>
                </a:cubicBezTo>
                <a:cubicBezTo>
                  <a:pt x="812" y="371"/>
                  <a:pt x="812" y="371"/>
                  <a:pt x="812" y="371"/>
                </a:cubicBezTo>
                <a:cubicBezTo>
                  <a:pt x="813" y="371"/>
                  <a:pt x="814" y="371"/>
                  <a:pt x="815" y="371"/>
                </a:cubicBezTo>
                <a:cubicBezTo>
                  <a:pt x="816" y="371"/>
                  <a:pt x="817" y="371"/>
                  <a:pt x="818" y="371"/>
                </a:cubicBezTo>
                <a:cubicBezTo>
                  <a:pt x="820" y="371"/>
                  <a:pt x="821" y="371"/>
                  <a:pt x="822" y="371"/>
                </a:cubicBezTo>
                <a:cubicBezTo>
                  <a:pt x="823" y="370"/>
                  <a:pt x="824" y="370"/>
                  <a:pt x="825" y="370"/>
                </a:cubicBezTo>
                <a:cubicBezTo>
                  <a:pt x="827" y="370"/>
                  <a:pt x="828" y="370"/>
                  <a:pt x="829" y="370"/>
                </a:cubicBezTo>
                <a:cubicBezTo>
                  <a:pt x="830" y="369"/>
                  <a:pt x="831" y="369"/>
                  <a:pt x="832" y="369"/>
                </a:cubicBezTo>
                <a:cubicBezTo>
                  <a:pt x="833" y="368"/>
                  <a:pt x="835" y="368"/>
                  <a:pt x="836" y="368"/>
                </a:cubicBezTo>
                <a:cubicBezTo>
                  <a:pt x="837" y="367"/>
                  <a:pt x="838" y="367"/>
                  <a:pt x="839" y="367"/>
                </a:cubicBezTo>
                <a:cubicBezTo>
                  <a:pt x="841" y="366"/>
                  <a:pt x="842" y="366"/>
                  <a:pt x="843" y="366"/>
                </a:cubicBezTo>
                <a:cubicBezTo>
                  <a:pt x="844" y="365"/>
                  <a:pt x="845" y="365"/>
                  <a:pt x="846" y="364"/>
                </a:cubicBezTo>
                <a:cubicBezTo>
                  <a:pt x="848" y="364"/>
                  <a:pt x="849" y="363"/>
                  <a:pt x="850" y="362"/>
                </a:cubicBezTo>
                <a:cubicBezTo>
                  <a:pt x="851" y="362"/>
                  <a:pt x="852" y="361"/>
                  <a:pt x="853" y="361"/>
                </a:cubicBezTo>
                <a:cubicBezTo>
                  <a:pt x="855" y="360"/>
                  <a:pt x="856" y="359"/>
                  <a:pt x="857" y="359"/>
                </a:cubicBezTo>
                <a:cubicBezTo>
                  <a:pt x="858" y="358"/>
                  <a:pt x="859" y="357"/>
                  <a:pt x="860" y="356"/>
                </a:cubicBezTo>
                <a:cubicBezTo>
                  <a:pt x="861" y="356"/>
                  <a:pt x="863" y="355"/>
                  <a:pt x="864" y="354"/>
                </a:cubicBezTo>
                <a:cubicBezTo>
                  <a:pt x="865" y="353"/>
                  <a:pt x="866" y="352"/>
                  <a:pt x="867" y="351"/>
                </a:cubicBezTo>
                <a:cubicBezTo>
                  <a:pt x="869" y="350"/>
                  <a:pt x="870" y="349"/>
                  <a:pt x="871" y="348"/>
                </a:cubicBezTo>
                <a:cubicBezTo>
                  <a:pt x="872" y="347"/>
                  <a:pt x="873" y="346"/>
                  <a:pt x="874" y="344"/>
                </a:cubicBezTo>
                <a:cubicBezTo>
                  <a:pt x="876" y="343"/>
                  <a:pt x="877" y="342"/>
                  <a:pt x="878" y="340"/>
                </a:cubicBezTo>
                <a:cubicBezTo>
                  <a:pt x="879" y="339"/>
                  <a:pt x="880" y="337"/>
                  <a:pt x="881" y="336"/>
                </a:cubicBezTo>
                <a:cubicBezTo>
                  <a:pt x="883" y="334"/>
                  <a:pt x="884" y="332"/>
                  <a:pt x="885" y="330"/>
                </a:cubicBezTo>
                <a:cubicBezTo>
                  <a:pt x="886" y="328"/>
                  <a:pt x="887" y="326"/>
                  <a:pt x="888" y="324"/>
                </a:cubicBezTo>
                <a:cubicBezTo>
                  <a:pt x="890" y="321"/>
                  <a:pt x="891" y="318"/>
                  <a:pt x="892" y="315"/>
                </a:cubicBezTo>
                <a:cubicBezTo>
                  <a:pt x="893" y="310"/>
                  <a:pt x="895" y="305"/>
                  <a:pt x="895" y="300"/>
                </a:cubicBezTo>
                <a:cubicBezTo>
                  <a:pt x="896" y="297"/>
                  <a:pt x="896" y="294"/>
                  <a:pt x="896" y="291"/>
                </a:cubicBezTo>
                <a:cubicBezTo>
                  <a:pt x="896" y="289"/>
                  <a:pt x="896" y="289"/>
                  <a:pt x="896" y="289"/>
                </a:cubicBezTo>
                <a:cubicBezTo>
                  <a:pt x="896" y="287"/>
                  <a:pt x="896" y="284"/>
                  <a:pt x="895" y="281"/>
                </a:cubicBezTo>
                <a:cubicBezTo>
                  <a:pt x="895" y="276"/>
                  <a:pt x="893" y="270"/>
                  <a:pt x="892" y="265"/>
                </a:cubicBezTo>
                <a:cubicBezTo>
                  <a:pt x="891" y="262"/>
                  <a:pt x="890" y="259"/>
                  <a:pt x="888" y="257"/>
                </a:cubicBezTo>
                <a:cubicBezTo>
                  <a:pt x="887" y="254"/>
                  <a:pt x="886" y="252"/>
                  <a:pt x="885" y="250"/>
                </a:cubicBezTo>
                <a:cubicBezTo>
                  <a:pt x="884" y="248"/>
                  <a:pt x="883" y="246"/>
                  <a:pt x="881" y="245"/>
                </a:cubicBezTo>
                <a:cubicBezTo>
                  <a:pt x="880" y="243"/>
                  <a:pt x="879" y="242"/>
                  <a:pt x="878" y="240"/>
                </a:cubicBezTo>
                <a:cubicBezTo>
                  <a:pt x="877" y="239"/>
                  <a:pt x="876" y="237"/>
                  <a:pt x="874" y="236"/>
                </a:cubicBezTo>
                <a:cubicBezTo>
                  <a:pt x="873" y="235"/>
                  <a:pt x="872" y="234"/>
                  <a:pt x="871" y="233"/>
                </a:cubicBezTo>
                <a:cubicBezTo>
                  <a:pt x="870" y="231"/>
                  <a:pt x="869" y="230"/>
                  <a:pt x="867" y="229"/>
                </a:cubicBezTo>
                <a:cubicBezTo>
                  <a:pt x="866" y="228"/>
                  <a:pt x="865" y="228"/>
                  <a:pt x="864" y="227"/>
                </a:cubicBezTo>
                <a:cubicBezTo>
                  <a:pt x="863" y="226"/>
                  <a:pt x="861" y="225"/>
                  <a:pt x="860" y="224"/>
                </a:cubicBezTo>
                <a:cubicBezTo>
                  <a:pt x="859" y="223"/>
                  <a:pt x="858" y="223"/>
                  <a:pt x="857" y="222"/>
                </a:cubicBezTo>
                <a:cubicBezTo>
                  <a:pt x="856" y="221"/>
                  <a:pt x="855" y="220"/>
                  <a:pt x="853" y="220"/>
                </a:cubicBezTo>
                <a:cubicBezTo>
                  <a:pt x="852" y="219"/>
                  <a:pt x="851" y="219"/>
                  <a:pt x="850" y="218"/>
                </a:cubicBezTo>
                <a:cubicBezTo>
                  <a:pt x="849" y="218"/>
                  <a:pt x="848" y="217"/>
                  <a:pt x="846" y="216"/>
                </a:cubicBezTo>
                <a:cubicBezTo>
                  <a:pt x="845" y="216"/>
                  <a:pt x="844" y="215"/>
                  <a:pt x="843" y="215"/>
                </a:cubicBezTo>
                <a:cubicBezTo>
                  <a:pt x="842" y="215"/>
                  <a:pt x="841" y="214"/>
                  <a:pt x="839" y="214"/>
                </a:cubicBezTo>
                <a:cubicBezTo>
                  <a:pt x="838" y="213"/>
                  <a:pt x="837" y="213"/>
                  <a:pt x="836" y="213"/>
                </a:cubicBezTo>
                <a:cubicBezTo>
                  <a:pt x="835" y="212"/>
                  <a:pt x="833" y="212"/>
                  <a:pt x="832" y="212"/>
                </a:cubicBezTo>
                <a:cubicBezTo>
                  <a:pt x="831" y="211"/>
                  <a:pt x="830" y="211"/>
                  <a:pt x="829" y="211"/>
                </a:cubicBezTo>
                <a:cubicBezTo>
                  <a:pt x="828" y="211"/>
                  <a:pt x="827" y="211"/>
                  <a:pt x="825" y="210"/>
                </a:cubicBezTo>
                <a:cubicBezTo>
                  <a:pt x="824" y="210"/>
                  <a:pt x="823" y="210"/>
                  <a:pt x="822" y="210"/>
                </a:cubicBezTo>
                <a:cubicBezTo>
                  <a:pt x="821" y="210"/>
                  <a:pt x="820" y="210"/>
                  <a:pt x="818" y="210"/>
                </a:cubicBezTo>
                <a:cubicBezTo>
                  <a:pt x="817" y="210"/>
                  <a:pt x="816" y="210"/>
                  <a:pt x="815" y="210"/>
                </a:cubicBezTo>
                <a:cubicBezTo>
                  <a:pt x="814" y="210"/>
                  <a:pt x="813" y="210"/>
                  <a:pt x="812" y="210"/>
                </a:cubicBezTo>
                <a:cubicBezTo>
                  <a:pt x="812" y="210"/>
                  <a:pt x="812" y="210"/>
                  <a:pt x="811" y="210"/>
                </a:cubicBezTo>
                <a:cubicBezTo>
                  <a:pt x="810" y="210"/>
                  <a:pt x="809" y="210"/>
                  <a:pt x="808" y="210"/>
                </a:cubicBezTo>
                <a:cubicBezTo>
                  <a:pt x="807" y="210"/>
                  <a:pt x="806" y="210"/>
                  <a:pt x="804" y="210"/>
                </a:cubicBezTo>
                <a:cubicBezTo>
                  <a:pt x="803" y="210"/>
                  <a:pt x="802" y="210"/>
                  <a:pt x="801" y="211"/>
                </a:cubicBezTo>
                <a:cubicBezTo>
                  <a:pt x="800" y="211"/>
                  <a:pt x="799" y="211"/>
                  <a:pt x="797" y="211"/>
                </a:cubicBezTo>
                <a:cubicBezTo>
                  <a:pt x="796" y="211"/>
                  <a:pt x="795" y="212"/>
                  <a:pt x="794" y="212"/>
                </a:cubicBezTo>
                <a:cubicBezTo>
                  <a:pt x="793" y="212"/>
                  <a:pt x="792" y="212"/>
                  <a:pt x="790" y="213"/>
                </a:cubicBezTo>
                <a:cubicBezTo>
                  <a:pt x="789" y="213"/>
                  <a:pt x="788" y="213"/>
                  <a:pt x="787" y="214"/>
                </a:cubicBezTo>
                <a:cubicBezTo>
                  <a:pt x="786" y="214"/>
                  <a:pt x="784" y="214"/>
                  <a:pt x="783" y="215"/>
                </a:cubicBezTo>
                <a:cubicBezTo>
                  <a:pt x="782" y="215"/>
                  <a:pt x="781" y="215"/>
                  <a:pt x="780" y="216"/>
                </a:cubicBezTo>
                <a:cubicBezTo>
                  <a:pt x="779" y="216"/>
                  <a:pt x="778" y="216"/>
                  <a:pt x="776" y="217"/>
                </a:cubicBezTo>
                <a:cubicBezTo>
                  <a:pt x="775" y="217"/>
                  <a:pt x="774" y="218"/>
                  <a:pt x="773" y="218"/>
                </a:cubicBezTo>
                <a:cubicBezTo>
                  <a:pt x="772" y="218"/>
                  <a:pt x="771" y="219"/>
                  <a:pt x="769" y="219"/>
                </a:cubicBezTo>
                <a:cubicBezTo>
                  <a:pt x="768" y="219"/>
                  <a:pt x="767" y="220"/>
                  <a:pt x="766" y="220"/>
                </a:cubicBezTo>
                <a:cubicBezTo>
                  <a:pt x="765" y="221"/>
                  <a:pt x="763" y="221"/>
                  <a:pt x="762" y="222"/>
                </a:cubicBezTo>
                <a:cubicBezTo>
                  <a:pt x="761" y="222"/>
                  <a:pt x="760" y="222"/>
                  <a:pt x="759" y="223"/>
                </a:cubicBezTo>
                <a:cubicBezTo>
                  <a:pt x="758" y="223"/>
                  <a:pt x="757" y="224"/>
                  <a:pt x="755" y="224"/>
                </a:cubicBezTo>
                <a:cubicBezTo>
                  <a:pt x="754" y="225"/>
                  <a:pt x="753" y="225"/>
                  <a:pt x="752" y="225"/>
                </a:cubicBezTo>
                <a:cubicBezTo>
                  <a:pt x="751" y="226"/>
                  <a:pt x="749" y="226"/>
                  <a:pt x="748" y="227"/>
                </a:cubicBezTo>
                <a:cubicBezTo>
                  <a:pt x="747" y="228"/>
                  <a:pt x="746" y="228"/>
                  <a:pt x="745" y="228"/>
                </a:cubicBezTo>
                <a:cubicBezTo>
                  <a:pt x="744" y="228"/>
                  <a:pt x="744" y="228"/>
                  <a:pt x="744" y="228"/>
                </a:cubicBezTo>
                <a:cubicBezTo>
                  <a:pt x="743" y="229"/>
                  <a:pt x="742" y="229"/>
                  <a:pt x="741" y="230"/>
                </a:cubicBezTo>
                <a:cubicBezTo>
                  <a:pt x="740" y="230"/>
                  <a:pt x="739" y="230"/>
                  <a:pt x="738" y="231"/>
                </a:cubicBezTo>
                <a:cubicBezTo>
                  <a:pt x="737" y="231"/>
                  <a:pt x="736" y="231"/>
                  <a:pt x="734" y="231"/>
                </a:cubicBezTo>
                <a:cubicBezTo>
                  <a:pt x="733" y="232"/>
                  <a:pt x="732" y="232"/>
                  <a:pt x="731" y="232"/>
                </a:cubicBezTo>
                <a:cubicBezTo>
                  <a:pt x="730" y="232"/>
                  <a:pt x="729" y="232"/>
                  <a:pt x="727" y="232"/>
                </a:cubicBezTo>
                <a:cubicBezTo>
                  <a:pt x="726" y="232"/>
                  <a:pt x="725" y="231"/>
                  <a:pt x="724" y="231"/>
                </a:cubicBezTo>
                <a:cubicBezTo>
                  <a:pt x="723" y="231"/>
                  <a:pt x="722" y="230"/>
                  <a:pt x="720" y="230"/>
                </a:cubicBezTo>
                <a:cubicBezTo>
                  <a:pt x="719" y="230"/>
                  <a:pt x="719" y="229"/>
                  <a:pt x="718" y="229"/>
                </a:cubicBezTo>
                <a:cubicBezTo>
                  <a:pt x="718" y="228"/>
                  <a:pt x="717" y="228"/>
                  <a:pt x="717" y="228"/>
                </a:cubicBezTo>
                <a:cubicBezTo>
                  <a:pt x="716" y="227"/>
                  <a:pt x="714" y="226"/>
                  <a:pt x="713" y="225"/>
                </a:cubicBezTo>
                <a:cubicBezTo>
                  <a:pt x="712" y="223"/>
                  <a:pt x="711" y="221"/>
                  <a:pt x="710" y="219"/>
                </a:cubicBezTo>
                <a:cubicBezTo>
                  <a:pt x="708" y="215"/>
                  <a:pt x="707" y="210"/>
                  <a:pt x="707" y="205"/>
                </a:cubicBezTo>
                <a:cubicBezTo>
                  <a:pt x="707" y="0"/>
                  <a:pt x="707" y="0"/>
                  <a:pt x="707" y="0"/>
                </a:cubicBezTo>
                <a:cubicBezTo>
                  <a:pt x="706" y="0"/>
                  <a:pt x="706" y="0"/>
                  <a:pt x="706" y="0"/>
                </a:cubicBezTo>
                <a:cubicBezTo>
                  <a:pt x="703" y="0"/>
                  <a:pt x="703" y="0"/>
                  <a:pt x="703" y="0"/>
                </a:cubicBezTo>
                <a:cubicBezTo>
                  <a:pt x="700" y="0"/>
                  <a:pt x="700" y="0"/>
                  <a:pt x="700" y="0"/>
                </a:cubicBezTo>
                <a:cubicBezTo>
                  <a:pt x="700" y="0"/>
                  <a:pt x="700" y="0"/>
                  <a:pt x="700" y="0"/>
                </a:cubicBezTo>
                <a:cubicBezTo>
                  <a:pt x="684" y="0"/>
                  <a:pt x="684" y="0"/>
                  <a:pt x="684" y="0"/>
                </a:cubicBezTo>
                <a:cubicBezTo>
                  <a:pt x="647" y="0"/>
                  <a:pt x="647" y="0"/>
                  <a:pt x="647" y="0"/>
                </a:cubicBezTo>
                <a:cubicBezTo>
                  <a:pt x="610" y="0"/>
                  <a:pt x="610" y="0"/>
                  <a:pt x="610" y="0"/>
                </a:cubicBezTo>
                <a:cubicBezTo>
                  <a:pt x="573" y="0"/>
                  <a:pt x="573" y="0"/>
                  <a:pt x="573" y="0"/>
                </a:cubicBezTo>
                <a:cubicBezTo>
                  <a:pt x="536" y="0"/>
                  <a:pt x="536" y="0"/>
                  <a:pt x="536" y="0"/>
                </a:cubicBezTo>
                <a:cubicBezTo>
                  <a:pt x="499" y="0"/>
                  <a:pt x="499" y="0"/>
                  <a:pt x="499" y="0"/>
                </a:cubicBezTo>
                <a:cubicBezTo>
                  <a:pt x="462" y="0"/>
                  <a:pt x="462" y="0"/>
                  <a:pt x="462" y="0"/>
                </a:cubicBezTo>
                <a:cubicBezTo>
                  <a:pt x="425" y="0"/>
                  <a:pt x="425" y="0"/>
                  <a:pt x="425" y="0"/>
                </a:cubicBezTo>
                <a:cubicBezTo>
                  <a:pt x="388" y="0"/>
                  <a:pt x="388" y="0"/>
                  <a:pt x="388" y="0"/>
                </a:cubicBezTo>
                <a:cubicBezTo>
                  <a:pt x="351" y="0"/>
                  <a:pt x="351" y="0"/>
                  <a:pt x="351" y="0"/>
                </a:cubicBezTo>
                <a:cubicBezTo>
                  <a:pt x="315" y="0"/>
                  <a:pt x="315" y="0"/>
                  <a:pt x="315" y="0"/>
                </a:cubicBezTo>
                <a:cubicBezTo>
                  <a:pt x="278" y="0"/>
                  <a:pt x="278" y="0"/>
                  <a:pt x="278" y="0"/>
                </a:cubicBezTo>
                <a:cubicBezTo>
                  <a:pt x="241" y="0"/>
                  <a:pt x="241" y="0"/>
                  <a:pt x="241" y="0"/>
                </a:cubicBezTo>
                <a:cubicBezTo>
                  <a:pt x="204" y="0"/>
                  <a:pt x="204" y="0"/>
                  <a:pt x="204" y="0"/>
                </a:cubicBezTo>
                <a:cubicBezTo>
                  <a:pt x="167" y="0"/>
                  <a:pt x="167" y="0"/>
                  <a:pt x="167" y="0"/>
                </a:cubicBezTo>
                <a:cubicBezTo>
                  <a:pt x="130" y="0"/>
                  <a:pt x="130" y="0"/>
                  <a:pt x="130" y="0"/>
                </a:cubicBezTo>
                <a:cubicBezTo>
                  <a:pt x="93" y="0"/>
                  <a:pt x="93" y="0"/>
                  <a:pt x="93" y="0"/>
                </a:cubicBezTo>
                <a:cubicBezTo>
                  <a:pt x="56" y="0"/>
                  <a:pt x="56" y="0"/>
                  <a:pt x="56" y="0"/>
                </a:cubicBezTo>
                <a:cubicBezTo>
                  <a:pt x="19" y="0"/>
                  <a:pt x="19" y="0"/>
                  <a:pt x="19" y="0"/>
                </a:cubicBezTo>
                <a:cubicBezTo>
                  <a:pt x="9" y="0"/>
                  <a:pt x="9" y="0"/>
                  <a:pt x="9" y="0"/>
                </a:cubicBezTo>
                <a:cubicBezTo>
                  <a:pt x="9" y="0"/>
                  <a:pt x="9" y="0"/>
                  <a:pt x="9" y="0"/>
                </a:cubicBezTo>
                <a:cubicBezTo>
                  <a:pt x="7" y="0"/>
                  <a:pt x="7" y="0"/>
                  <a:pt x="7" y="0"/>
                </a:cubicBezTo>
                <a:cubicBezTo>
                  <a:pt x="3" y="0"/>
                  <a:pt x="3" y="0"/>
                  <a:pt x="3" y="0"/>
                </a:cubicBezTo>
                <a:cubicBezTo>
                  <a:pt x="1" y="0"/>
                  <a:pt x="1" y="0"/>
                  <a:pt x="1" y="0"/>
                </a:cubicBezTo>
                <a:cubicBezTo>
                  <a:pt x="1" y="2"/>
                  <a:pt x="1" y="4"/>
                  <a:pt x="1" y="6"/>
                </a:cubicBezTo>
                <a:cubicBezTo>
                  <a:pt x="2" y="205"/>
                  <a:pt x="2" y="205"/>
                  <a:pt x="2" y="205"/>
                </a:cubicBezTo>
                <a:cubicBezTo>
                  <a:pt x="2" y="210"/>
                  <a:pt x="2" y="215"/>
                  <a:pt x="3" y="219"/>
                </a:cubicBezTo>
                <a:cubicBezTo>
                  <a:pt x="4" y="222"/>
                  <a:pt x="5" y="225"/>
                  <a:pt x="7" y="228"/>
                </a:cubicBezTo>
                <a:cubicBezTo>
                  <a:pt x="8" y="230"/>
                  <a:pt x="9" y="231"/>
                  <a:pt x="10" y="233"/>
                </a:cubicBezTo>
                <a:cubicBezTo>
                  <a:pt x="11" y="234"/>
                  <a:pt x="12" y="236"/>
                  <a:pt x="14" y="237"/>
                </a:cubicBezTo>
                <a:cubicBezTo>
                  <a:pt x="15" y="238"/>
                  <a:pt x="16" y="239"/>
                  <a:pt x="17" y="240"/>
                </a:cubicBezTo>
                <a:cubicBezTo>
                  <a:pt x="18" y="240"/>
                  <a:pt x="18" y="241"/>
                  <a:pt x="19" y="241"/>
                </a:cubicBezTo>
                <a:cubicBezTo>
                  <a:pt x="20" y="241"/>
                  <a:pt x="20" y="242"/>
                  <a:pt x="21" y="242"/>
                </a:cubicBezTo>
                <a:cubicBezTo>
                  <a:pt x="22" y="243"/>
                  <a:pt x="23" y="243"/>
                  <a:pt x="24" y="244"/>
                </a:cubicBezTo>
                <a:cubicBezTo>
                  <a:pt x="25" y="244"/>
                  <a:pt x="26" y="245"/>
                  <a:pt x="28" y="245"/>
                </a:cubicBezTo>
                <a:cubicBezTo>
                  <a:pt x="29" y="245"/>
                  <a:pt x="30" y="246"/>
                  <a:pt x="31" y="246"/>
                </a:cubicBezTo>
                <a:cubicBezTo>
                  <a:pt x="32" y="246"/>
                  <a:pt x="34" y="246"/>
                  <a:pt x="35" y="247"/>
                </a:cubicBezTo>
                <a:cubicBezTo>
                  <a:pt x="36" y="247"/>
                  <a:pt x="37" y="247"/>
                  <a:pt x="38" y="247"/>
                </a:cubicBezTo>
                <a:cubicBezTo>
                  <a:pt x="39" y="247"/>
                  <a:pt x="41" y="247"/>
                  <a:pt x="42" y="247"/>
                </a:cubicBezTo>
                <a:cubicBezTo>
                  <a:pt x="43" y="247"/>
                  <a:pt x="44" y="247"/>
                  <a:pt x="45" y="246"/>
                </a:cubicBezTo>
                <a:cubicBezTo>
                  <a:pt x="46" y="246"/>
                  <a:pt x="47" y="246"/>
                  <a:pt x="49" y="246"/>
                </a:cubicBezTo>
                <a:cubicBezTo>
                  <a:pt x="50" y="246"/>
                  <a:pt x="51" y="245"/>
                  <a:pt x="52" y="245"/>
                </a:cubicBezTo>
                <a:cubicBezTo>
                  <a:pt x="53" y="245"/>
                  <a:pt x="55" y="244"/>
                  <a:pt x="56" y="244"/>
                </a:cubicBezTo>
                <a:cubicBezTo>
                  <a:pt x="57" y="244"/>
                  <a:pt x="58" y="243"/>
                  <a:pt x="59" y="243"/>
                </a:cubicBezTo>
                <a:cubicBezTo>
                  <a:pt x="60" y="243"/>
                  <a:pt x="60" y="242"/>
                  <a:pt x="60" y="242"/>
                </a:cubicBezTo>
                <a:cubicBezTo>
                  <a:pt x="61" y="242"/>
                  <a:pt x="62" y="242"/>
                  <a:pt x="63" y="241"/>
                </a:cubicBezTo>
                <a:cubicBezTo>
                  <a:pt x="64" y="241"/>
                  <a:pt x="65" y="240"/>
                  <a:pt x="66" y="240"/>
                </a:cubicBezTo>
                <a:cubicBezTo>
                  <a:pt x="67" y="239"/>
                  <a:pt x="69" y="239"/>
                  <a:pt x="70" y="238"/>
                </a:cubicBezTo>
                <a:cubicBezTo>
                  <a:pt x="71" y="238"/>
                  <a:pt x="72" y="238"/>
                  <a:pt x="73" y="237"/>
                </a:cubicBezTo>
                <a:cubicBezTo>
                  <a:pt x="74" y="237"/>
                  <a:pt x="75" y="236"/>
                  <a:pt x="77" y="236"/>
                </a:cubicBezTo>
                <a:cubicBezTo>
                  <a:pt x="78" y="235"/>
                  <a:pt x="79" y="235"/>
                  <a:pt x="80" y="235"/>
                </a:cubicBezTo>
                <a:cubicBezTo>
                  <a:pt x="81" y="234"/>
                  <a:pt x="83" y="234"/>
                  <a:pt x="84" y="233"/>
                </a:cubicBezTo>
                <a:cubicBezTo>
                  <a:pt x="85" y="233"/>
                  <a:pt x="86" y="233"/>
                  <a:pt x="87" y="232"/>
                </a:cubicBezTo>
                <a:cubicBezTo>
                  <a:pt x="88" y="232"/>
                  <a:pt x="90" y="231"/>
                  <a:pt x="91" y="231"/>
                </a:cubicBezTo>
                <a:cubicBezTo>
                  <a:pt x="92" y="231"/>
                  <a:pt x="93" y="230"/>
                  <a:pt x="94" y="230"/>
                </a:cubicBezTo>
                <a:cubicBezTo>
                  <a:pt x="95" y="230"/>
                  <a:pt x="96" y="229"/>
                  <a:pt x="98" y="229"/>
                </a:cubicBezTo>
                <a:cubicBezTo>
                  <a:pt x="99" y="229"/>
                  <a:pt x="100" y="228"/>
                  <a:pt x="101" y="228"/>
                </a:cubicBezTo>
                <a:cubicBezTo>
                  <a:pt x="102" y="228"/>
                  <a:pt x="104" y="227"/>
                  <a:pt x="105" y="227"/>
                </a:cubicBezTo>
                <a:cubicBezTo>
                  <a:pt x="106" y="227"/>
                  <a:pt x="107" y="227"/>
                  <a:pt x="108" y="226"/>
                </a:cubicBezTo>
                <a:cubicBezTo>
                  <a:pt x="109" y="226"/>
                  <a:pt x="111" y="226"/>
                  <a:pt x="112" y="226"/>
                </a:cubicBezTo>
                <a:cubicBezTo>
                  <a:pt x="113" y="225"/>
                  <a:pt x="114" y="225"/>
                  <a:pt x="115" y="225"/>
                </a:cubicBezTo>
                <a:cubicBezTo>
                  <a:pt x="116" y="225"/>
                  <a:pt x="118" y="225"/>
                  <a:pt x="119" y="225"/>
                </a:cubicBezTo>
                <a:cubicBezTo>
                  <a:pt x="120" y="224"/>
                  <a:pt x="121" y="224"/>
                  <a:pt x="122" y="224"/>
                </a:cubicBezTo>
                <a:cubicBezTo>
                  <a:pt x="123" y="224"/>
                  <a:pt x="124" y="224"/>
                  <a:pt x="126" y="224"/>
                </a:cubicBezTo>
                <a:cubicBezTo>
                  <a:pt x="127" y="225"/>
                  <a:pt x="128" y="225"/>
                  <a:pt x="129" y="225"/>
                </a:cubicBezTo>
                <a:cubicBezTo>
                  <a:pt x="130" y="225"/>
                  <a:pt x="132" y="225"/>
                  <a:pt x="133" y="225"/>
                </a:cubicBezTo>
                <a:cubicBezTo>
                  <a:pt x="134" y="225"/>
                  <a:pt x="135" y="226"/>
                  <a:pt x="136" y="226"/>
                </a:cubicBezTo>
                <a:cubicBezTo>
                  <a:pt x="137" y="226"/>
                  <a:pt x="139" y="226"/>
                  <a:pt x="140" y="227"/>
                </a:cubicBezTo>
                <a:cubicBezTo>
                  <a:pt x="141" y="227"/>
                  <a:pt x="142" y="227"/>
                  <a:pt x="143" y="228"/>
                </a:cubicBezTo>
                <a:cubicBezTo>
                  <a:pt x="144" y="228"/>
                  <a:pt x="145" y="228"/>
                  <a:pt x="147" y="229"/>
                </a:cubicBezTo>
                <a:cubicBezTo>
                  <a:pt x="148" y="229"/>
                  <a:pt x="149" y="230"/>
                  <a:pt x="150" y="230"/>
                </a:cubicBezTo>
                <a:cubicBezTo>
                  <a:pt x="151" y="231"/>
                  <a:pt x="152" y="231"/>
                  <a:pt x="154" y="232"/>
                </a:cubicBezTo>
                <a:cubicBezTo>
                  <a:pt x="155" y="233"/>
                  <a:pt x="156" y="233"/>
                  <a:pt x="157" y="234"/>
                </a:cubicBezTo>
                <a:cubicBezTo>
                  <a:pt x="158" y="235"/>
                  <a:pt x="160" y="235"/>
                  <a:pt x="161" y="236"/>
                </a:cubicBezTo>
                <a:cubicBezTo>
                  <a:pt x="162" y="237"/>
                  <a:pt x="163" y="238"/>
                  <a:pt x="164" y="239"/>
                </a:cubicBezTo>
                <a:cubicBezTo>
                  <a:pt x="165" y="239"/>
                  <a:pt x="167" y="240"/>
                  <a:pt x="168" y="241"/>
                </a:cubicBezTo>
                <a:cubicBezTo>
                  <a:pt x="169" y="242"/>
                  <a:pt x="170" y="244"/>
                  <a:pt x="171" y="245"/>
                </a:cubicBezTo>
                <a:cubicBezTo>
                  <a:pt x="172" y="246"/>
                  <a:pt x="173" y="247"/>
                  <a:pt x="175" y="248"/>
                </a:cubicBezTo>
                <a:cubicBezTo>
                  <a:pt x="176" y="250"/>
                  <a:pt x="177" y="251"/>
                  <a:pt x="178" y="253"/>
                </a:cubicBezTo>
                <a:cubicBezTo>
                  <a:pt x="179" y="255"/>
                  <a:pt x="181" y="257"/>
                  <a:pt x="182" y="259"/>
                </a:cubicBezTo>
                <a:cubicBezTo>
                  <a:pt x="183" y="261"/>
                  <a:pt x="184" y="263"/>
                  <a:pt x="185" y="266"/>
                </a:cubicBezTo>
                <a:cubicBezTo>
                  <a:pt x="187" y="269"/>
                  <a:pt x="188" y="273"/>
                  <a:pt x="189" y="277"/>
                </a:cubicBezTo>
                <a:cubicBezTo>
                  <a:pt x="190" y="281"/>
                  <a:pt x="190" y="286"/>
                  <a:pt x="190" y="290"/>
                </a:cubicBezTo>
                <a:cubicBezTo>
                  <a:pt x="190" y="295"/>
                  <a:pt x="190" y="299"/>
                  <a:pt x="189" y="304"/>
                </a:cubicBezTo>
                <a:cubicBezTo>
                  <a:pt x="188" y="308"/>
                  <a:pt x="187" y="311"/>
                  <a:pt x="185" y="315"/>
                </a:cubicBezTo>
                <a:cubicBezTo>
                  <a:pt x="184" y="317"/>
                  <a:pt x="183" y="320"/>
                  <a:pt x="182" y="322"/>
                </a:cubicBezTo>
                <a:cubicBezTo>
                  <a:pt x="181" y="324"/>
                  <a:pt x="179" y="326"/>
                  <a:pt x="178" y="327"/>
                </a:cubicBezTo>
                <a:cubicBezTo>
                  <a:pt x="177" y="329"/>
                  <a:pt x="176" y="331"/>
                  <a:pt x="175" y="332"/>
                </a:cubicBezTo>
                <a:cubicBezTo>
                  <a:pt x="173" y="333"/>
                  <a:pt x="172" y="335"/>
                  <a:pt x="171" y="336"/>
                </a:cubicBezTo>
                <a:cubicBezTo>
                  <a:pt x="170" y="337"/>
                  <a:pt x="169" y="338"/>
                  <a:pt x="168" y="339"/>
                </a:cubicBezTo>
                <a:cubicBezTo>
                  <a:pt x="167" y="340"/>
                  <a:pt x="165" y="341"/>
                  <a:pt x="164" y="342"/>
                </a:cubicBezTo>
                <a:cubicBezTo>
                  <a:pt x="163" y="343"/>
                  <a:pt x="162" y="344"/>
                  <a:pt x="161" y="344"/>
                </a:cubicBezTo>
                <a:cubicBezTo>
                  <a:pt x="160" y="345"/>
                  <a:pt x="158" y="346"/>
                  <a:pt x="157" y="347"/>
                </a:cubicBezTo>
                <a:cubicBezTo>
                  <a:pt x="156" y="347"/>
                  <a:pt x="155" y="348"/>
                  <a:pt x="154" y="348"/>
                </a:cubicBezTo>
                <a:cubicBezTo>
                  <a:pt x="152" y="349"/>
                  <a:pt x="151" y="350"/>
                  <a:pt x="150" y="350"/>
                </a:cubicBezTo>
                <a:cubicBezTo>
                  <a:pt x="149" y="351"/>
                  <a:pt x="148" y="351"/>
                  <a:pt x="147" y="352"/>
                </a:cubicBezTo>
                <a:cubicBezTo>
                  <a:pt x="145" y="352"/>
                  <a:pt x="144" y="352"/>
                  <a:pt x="143" y="353"/>
                </a:cubicBezTo>
                <a:cubicBezTo>
                  <a:pt x="142" y="353"/>
                  <a:pt x="141" y="354"/>
                  <a:pt x="140" y="354"/>
                </a:cubicBezTo>
                <a:cubicBezTo>
                  <a:pt x="139" y="354"/>
                  <a:pt x="137" y="354"/>
                  <a:pt x="136" y="355"/>
                </a:cubicBezTo>
                <a:cubicBezTo>
                  <a:pt x="135" y="355"/>
                  <a:pt x="134" y="355"/>
                  <a:pt x="133" y="355"/>
                </a:cubicBezTo>
                <a:cubicBezTo>
                  <a:pt x="132" y="355"/>
                  <a:pt x="130" y="356"/>
                  <a:pt x="129" y="356"/>
                </a:cubicBezTo>
                <a:cubicBezTo>
                  <a:pt x="128" y="356"/>
                  <a:pt x="127" y="356"/>
                  <a:pt x="126" y="356"/>
                </a:cubicBezTo>
                <a:cubicBezTo>
                  <a:pt x="124" y="356"/>
                  <a:pt x="123" y="356"/>
                  <a:pt x="122" y="356"/>
                </a:cubicBezTo>
                <a:cubicBezTo>
                  <a:pt x="121" y="356"/>
                  <a:pt x="120" y="356"/>
                  <a:pt x="119" y="356"/>
                </a:cubicBezTo>
                <a:cubicBezTo>
                  <a:pt x="118" y="356"/>
                  <a:pt x="116" y="356"/>
                  <a:pt x="115" y="355"/>
                </a:cubicBezTo>
                <a:cubicBezTo>
                  <a:pt x="114" y="355"/>
                  <a:pt x="113" y="355"/>
                  <a:pt x="112" y="355"/>
                </a:cubicBezTo>
                <a:cubicBezTo>
                  <a:pt x="111" y="355"/>
                  <a:pt x="109" y="354"/>
                  <a:pt x="108" y="354"/>
                </a:cubicBezTo>
                <a:cubicBezTo>
                  <a:pt x="107" y="354"/>
                  <a:pt x="106" y="354"/>
                  <a:pt x="105" y="353"/>
                </a:cubicBezTo>
                <a:cubicBezTo>
                  <a:pt x="104" y="353"/>
                  <a:pt x="102" y="353"/>
                  <a:pt x="101" y="352"/>
                </a:cubicBezTo>
                <a:cubicBezTo>
                  <a:pt x="100" y="352"/>
                  <a:pt x="99" y="352"/>
                  <a:pt x="98" y="352"/>
                </a:cubicBezTo>
                <a:cubicBezTo>
                  <a:pt x="96" y="351"/>
                  <a:pt x="95" y="351"/>
                  <a:pt x="94" y="351"/>
                </a:cubicBezTo>
                <a:cubicBezTo>
                  <a:pt x="93" y="350"/>
                  <a:pt x="92" y="350"/>
                  <a:pt x="91" y="349"/>
                </a:cubicBezTo>
                <a:cubicBezTo>
                  <a:pt x="90" y="349"/>
                  <a:pt x="88" y="349"/>
                  <a:pt x="87" y="348"/>
                </a:cubicBezTo>
                <a:cubicBezTo>
                  <a:pt x="86" y="348"/>
                  <a:pt x="85" y="348"/>
                  <a:pt x="84" y="347"/>
                </a:cubicBezTo>
                <a:cubicBezTo>
                  <a:pt x="83" y="347"/>
                  <a:pt x="81" y="346"/>
                  <a:pt x="80" y="346"/>
                </a:cubicBezTo>
                <a:cubicBezTo>
                  <a:pt x="79" y="346"/>
                  <a:pt x="78" y="345"/>
                  <a:pt x="77" y="345"/>
                </a:cubicBezTo>
                <a:cubicBezTo>
                  <a:pt x="75" y="344"/>
                  <a:pt x="74" y="344"/>
                  <a:pt x="73" y="343"/>
                </a:cubicBezTo>
                <a:cubicBezTo>
                  <a:pt x="72" y="343"/>
                  <a:pt x="71" y="342"/>
                  <a:pt x="70" y="342"/>
                </a:cubicBezTo>
                <a:cubicBezTo>
                  <a:pt x="69" y="342"/>
                  <a:pt x="67" y="341"/>
                  <a:pt x="66" y="341"/>
                </a:cubicBezTo>
                <a:cubicBezTo>
                  <a:pt x="65" y="340"/>
                  <a:pt x="64" y="340"/>
                  <a:pt x="63" y="339"/>
                </a:cubicBezTo>
                <a:cubicBezTo>
                  <a:pt x="62" y="339"/>
                  <a:pt x="61" y="339"/>
                  <a:pt x="60" y="338"/>
                </a:cubicBezTo>
                <a:cubicBezTo>
                  <a:pt x="60" y="338"/>
                  <a:pt x="60" y="338"/>
                  <a:pt x="59" y="338"/>
                </a:cubicBezTo>
                <a:cubicBezTo>
                  <a:pt x="58" y="337"/>
                  <a:pt x="57" y="337"/>
                  <a:pt x="56" y="336"/>
                </a:cubicBezTo>
                <a:cubicBezTo>
                  <a:pt x="55" y="336"/>
                  <a:pt x="53" y="336"/>
                  <a:pt x="52" y="335"/>
                </a:cubicBezTo>
                <a:cubicBezTo>
                  <a:pt x="51" y="335"/>
                  <a:pt x="50" y="335"/>
                  <a:pt x="49" y="335"/>
                </a:cubicBezTo>
                <a:cubicBezTo>
                  <a:pt x="47" y="334"/>
                  <a:pt x="46" y="334"/>
                  <a:pt x="45" y="334"/>
                </a:cubicBezTo>
                <a:cubicBezTo>
                  <a:pt x="44" y="334"/>
                  <a:pt x="43" y="334"/>
                  <a:pt x="42" y="334"/>
                </a:cubicBezTo>
                <a:cubicBezTo>
                  <a:pt x="41" y="334"/>
                  <a:pt x="39" y="334"/>
                  <a:pt x="38" y="334"/>
                </a:cubicBezTo>
                <a:cubicBezTo>
                  <a:pt x="37" y="334"/>
                  <a:pt x="36" y="334"/>
                  <a:pt x="35" y="334"/>
                </a:cubicBezTo>
                <a:cubicBezTo>
                  <a:pt x="34" y="334"/>
                  <a:pt x="32" y="334"/>
                  <a:pt x="31" y="335"/>
                </a:cubicBezTo>
                <a:cubicBezTo>
                  <a:pt x="30" y="335"/>
                  <a:pt x="29" y="335"/>
                  <a:pt x="28" y="335"/>
                </a:cubicBezTo>
                <a:cubicBezTo>
                  <a:pt x="26" y="336"/>
                  <a:pt x="25" y="336"/>
                  <a:pt x="24" y="337"/>
                </a:cubicBezTo>
                <a:cubicBezTo>
                  <a:pt x="23" y="337"/>
                  <a:pt x="22" y="338"/>
                  <a:pt x="21" y="338"/>
                </a:cubicBezTo>
                <a:cubicBezTo>
                  <a:pt x="20" y="339"/>
                  <a:pt x="20" y="339"/>
                  <a:pt x="19" y="339"/>
                </a:cubicBezTo>
                <a:cubicBezTo>
                  <a:pt x="18" y="340"/>
                  <a:pt x="18" y="340"/>
                  <a:pt x="17" y="341"/>
                </a:cubicBezTo>
                <a:cubicBezTo>
                  <a:pt x="16" y="342"/>
                  <a:pt x="15" y="343"/>
                  <a:pt x="14" y="344"/>
                </a:cubicBezTo>
                <a:cubicBezTo>
                  <a:pt x="12" y="345"/>
                  <a:pt x="11" y="346"/>
                  <a:pt x="10" y="347"/>
                </a:cubicBezTo>
                <a:cubicBezTo>
                  <a:pt x="9" y="349"/>
                  <a:pt x="8" y="351"/>
                  <a:pt x="7" y="353"/>
                </a:cubicBezTo>
                <a:cubicBezTo>
                  <a:pt x="5" y="356"/>
                  <a:pt x="4" y="359"/>
                  <a:pt x="3" y="362"/>
                </a:cubicBezTo>
                <a:cubicBezTo>
                  <a:pt x="2" y="366"/>
                  <a:pt x="1" y="371"/>
                  <a:pt x="1" y="375"/>
                </a:cubicBezTo>
                <a:cubicBezTo>
                  <a:pt x="2" y="574"/>
                  <a:pt x="2" y="574"/>
                  <a:pt x="2" y="574"/>
                </a:cubicBezTo>
                <a:cubicBezTo>
                  <a:pt x="2" y="577"/>
                  <a:pt x="1" y="580"/>
                  <a:pt x="1" y="583"/>
                </a:cubicBezTo>
                <a:cubicBezTo>
                  <a:pt x="0" y="584"/>
                  <a:pt x="0" y="584"/>
                  <a:pt x="0" y="584"/>
                </a:cubicBezTo>
                <a:cubicBezTo>
                  <a:pt x="0" y="633"/>
                  <a:pt x="0" y="633"/>
                  <a:pt x="0" y="633"/>
                </a:cubicBezTo>
                <a:cubicBezTo>
                  <a:pt x="3" y="633"/>
                  <a:pt x="3" y="633"/>
                  <a:pt x="3" y="633"/>
                </a:cubicBezTo>
                <a:cubicBezTo>
                  <a:pt x="7" y="633"/>
                  <a:pt x="7" y="633"/>
                  <a:pt x="7" y="633"/>
                </a:cubicBezTo>
                <a:cubicBezTo>
                  <a:pt x="10" y="633"/>
                  <a:pt x="10" y="633"/>
                  <a:pt x="10" y="633"/>
                </a:cubicBezTo>
                <a:cubicBezTo>
                  <a:pt x="14" y="633"/>
                  <a:pt x="14" y="633"/>
                  <a:pt x="14" y="633"/>
                </a:cubicBezTo>
                <a:cubicBezTo>
                  <a:pt x="17" y="633"/>
                  <a:pt x="17" y="633"/>
                  <a:pt x="17" y="633"/>
                </a:cubicBezTo>
                <a:cubicBezTo>
                  <a:pt x="21" y="633"/>
                  <a:pt x="21" y="633"/>
                  <a:pt x="21" y="633"/>
                </a:cubicBezTo>
                <a:cubicBezTo>
                  <a:pt x="24" y="633"/>
                  <a:pt x="24" y="633"/>
                  <a:pt x="24" y="633"/>
                </a:cubicBezTo>
                <a:cubicBezTo>
                  <a:pt x="28" y="633"/>
                  <a:pt x="28" y="633"/>
                  <a:pt x="28" y="633"/>
                </a:cubicBezTo>
                <a:cubicBezTo>
                  <a:pt x="31" y="633"/>
                  <a:pt x="31" y="633"/>
                  <a:pt x="31" y="633"/>
                </a:cubicBezTo>
                <a:cubicBezTo>
                  <a:pt x="35" y="633"/>
                  <a:pt x="35" y="633"/>
                  <a:pt x="35" y="633"/>
                </a:cubicBezTo>
                <a:cubicBezTo>
                  <a:pt x="38" y="633"/>
                  <a:pt x="38" y="633"/>
                  <a:pt x="38" y="633"/>
                </a:cubicBezTo>
                <a:cubicBezTo>
                  <a:pt x="42" y="633"/>
                  <a:pt x="42" y="633"/>
                  <a:pt x="42" y="633"/>
                </a:cubicBezTo>
                <a:cubicBezTo>
                  <a:pt x="45" y="633"/>
                  <a:pt x="45" y="633"/>
                  <a:pt x="45" y="633"/>
                </a:cubicBezTo>
                <a:cubicBezTo>
                  <a:pt x="49" y="633"/>
                  <a:pt x="49" y="633"/>
                  <a:pt x="49" y="633"/>
                </a:cubicBezTo>
                <a:cubicBezTo>
                  <a:pt x="52" y="633"/>
                  <a:pt x="52" y="633"/>
                  <a:pt x="52" y="633"/>
                </a:cubicBezTo>
                <a:cubicBezTo>
                  <a:pt x="56" y="633"/>
                  <a:pt x="56" y="633"/>
                  <a:pt x="56" y="633"/>
                </a:cubicBezTo>
                <a:cubicBezTo>
                  <a:pt x="59" y="633"/>
                  <a:pt x="59" y="633"/>
                  <a:pt x="59" y="633"/>
                </a:cubicBezTo>
                <a:cubicBezTo>
                  <a:pt x="63" y="633"/>
                  <a:pt x="63" y="633"/>
                  <a:pt x="63" y="633"/>
                </a:cubicBezTo>
                <a:cubicBezTo>
                  <a:pt x="66" y="633"/>
                  <a:pt x="66" y="633"/>
                  <a:pt x="66" y="633"/>
                </a:cubicBezTo>
                <a:cubicBezTo>
                  <a:pt x="70" y="633"/>
                  <a:pt x="70" y="633"/>
                  <a:pt x="70" y="633"/>
                </a:cubicBezTo>
                <a:cubicBezTo>
                  <a:pt x="73" y="633"/>
                  <a:pt x="73" y="633"/>
                  <a:pt x="73" y="633"/>
                </a:cubicBezTo>
                <a:cubicBezTo>
                  <a:pt x="77" y="633"/>
                  <a:pt x="77" y="633"/>
                  <a:pt x="77" y="633"/>
                </a:cubicBezTo>
                <a:cubicBezTo>
                  <a:pt x="80" y="633"/>
                  <a:pt x="80" y="633"/>
                  <a:pt x="80" y="633"/>
                </a:cubicBezTo>
                <a:cubicBezTo>
                  <a:pt x="84" y="633"/>
                  <a:pt x="84" y="633"/>
                  <a:pt x="84" y="633"/>
                </a:cubicBezTo>
                <a:cubicBezTo>
                  <a:pt x="87" y="633"/>
                  <a:pt x="87" y="633"/>
                  <a:pt x="87" y="633"/>
                </a:cubicBezTo>
                <a:cubicBezTo>
                  <a:pt x="91" y="633"/>
                  <a:pt x="91" y="633"/>
                  <a:pt x="91" y="633"/>
                </a:cubicBezTo>
                <a:cubicBezTo>
                  <a:pt x="94" y="633"/>
                  <a:pt x="94" y="633"/>
                  <a:pt x="94" y="633"/>
                </a:cubicBezTo>
                <a:cubicBezTo>
                  <a:pt x="98" y="633"/>
                  <a:pt x="98" y="633"/>
                  <a:pt x="98" y="633"/>
                </a:cubicBezTo>
                <a:cubicBezTo>
                  <a:pt x="101" y="633"/>
                  <a:pt x="101" y="633"/>
                  <a:pt x="101" y="633"/>
                </a:cubicBezTo>
                <a:cubicBezTo>
                  <a:pt x="105" y="633"/>
                  <a:pt x="105" y="633"/>
                  <a:pt x="105" y="633"/>
                </a:cubicBezTo>
                <a:cubicBezTo>
                  <a:pt x="108" y="633"/>
                  <a:pt x="108" y="633"/>
                  <a:pt x="108" y="633"/>
                </a:cubicBezTo>
                <a:cubicBezTo>
                  <a:pt x="112" y="633"/>
                  <a:pt x="112" y="633"/>
                  <a:pt x="112" y="633"/>
                </a:cubicBezTo>
                <a:cubicBezTo>
                  <a:pt x="115" y="633"/>
                  <a:pt x="115" y="633"/>
                  <a:pt x="115" y="633"/>
                </a:cubicBezTo>
                <a:cubicBezTo>
                  <a:pt x="119" y="633"/>
                  <a:pt x="119" y="633"/>
                  <a:pt x="119" y="633"/>
                </a:cubicBezTo>
                <a:cubicBezTo>
                  <a:pt x="122" y="633"/>
                  <a:pt x="122" y="633"/>
                  <a:pt x="122" y="633"/>
                </a:cubicBezTo>
                <a:cubicBezTo>
                  <a:pt x="126" y="633"/>
                  <a:pt x="126" y="633"/>
                  <a:pt x="126" y="633"/>
                </a:cubicBezTo>
                <a:cubicBezTo>
                  <a:pt x="129" y="633"/>
                  <a:pt x="129" y="633"/>
                  <a:pt x="129" y="633"/>
                </a:cubicBezTo>
                <a:cubicBezTo>
                  <a:pt x="133" y="633"/>
                  <a:pt x="133" y="633"/>
                  <a:pt x="133" y="633"/>
                </a:cubicBezTo>
                <a:cubicBezTo>
                  <a:pt x="136" y="633"/>
                  <a:pt x="136" y="633"/>
                  <a:pt x="136" y="633"/>
                </a:cubicBezTo>
                <a:cubicBezTo>
                  <a:pt x="140" y="633"/>
                  <a:pt x="140" y="633"/>
                  <a:pt x="140" y="633"/>
                </a:cubicBezTo>
                <a:cubicBezTo>
                  <a:pt x="143" y="633"/>
                  <a:pt x="143" y="633"/>
                  <a:pt x="143" y="633"/>
                </a:cubicBezTo>
                <a:cubicBezTo>
                  <a:pt x="147" y="633"/>
                  <a:pt x="147" y="633"/>
                  <a:pt x="147" y="633"/>
                </a:cubicBezTo>
                <a:cubicBezTo>
                  <a:pt x="150" y="633"/>
                  <a:pt x="150" y="633"/>
                  <a:pt x="150" y="633"/>
                </a:cubicBezTo>
                <a:cubicBezTo>
                  <a:pt x="154" y="633"/>
                  <a:pt x="154" y="633"/>
                  <a:pt x="154" y="633"/>
                </a:cubicBezTo>
                <a:cubicBezTo>
                  <a:pt x="157" y="633"/>
                  <a:pt x="157" y="633"/>
                  <a:pt x="157" y="633"/>
                </a:cubicBezTo>
                <a:cubicBezTo>
                  <a:pt x="161" y="633"/>
                  <a:pt x="161" y="633"/>
                  <a:pt x="161" y="633"/>
                </a:cubicBezTo>
                <a:cubicBezTo>
                  <a:pt x="164" y="633"/>
                  <a:pt x="164" y="633"/>
                  <a:pt x="164" y="633"/>
                </a:cubicBezTo>
                <a:cubicBezTo>
                  <a:pt x="168" y="633"/>
                  <a:pt x="168" y="633"/>
                  <a:pt x="168" y="633"/>
                </a:cubicBezTo>
                <a:cubicBezTo>
                  <a:pt x="171" y="633"/>
                  <a:pt x="171" y="633"/>
                  <a:pt x="171" y="633"/>
                </a:cubicBezTo>
                <a:cubicBezTo>
                  <a:pt x="175" y="633"/>
                  <a:pt x="175" y="633"/>
                  <a:pt x="175" y="633"/>
                </a:cubicBezTo>
                <a:cubicBezTo>
                  <a:pt x="178" y="633"/>
                  <a:pt x="178" y="633"/>
                  <a:pt x="178" y="633"/>
                </a:cubicBezTo>
                <a:cubicBezTo>
                  <a:pt x="182" y="633"/>
                  <a:pt x="182" y="633"/>
                  <a:pt x="182" y="633"/>
                </a:cubicBezTo>
                <a:cubicBezTo>
                  <a:pt x="185" y="633"/>
                  <a:pt x="185" y="633"/>
                  <a:pt x="185" y="633"/>
                </a:cubicBezTo>
                <a:cubicBezTo>
                  <a:pt x="189" y="633"/>
                  <a:pt x="189" y="633"/>
                  <a:pt x="189" y="633"/>
                </a:cubicBezTo>
                <a:cubicBezTo>
                  <a:pt x="192" y="633"/>
                  <a:pt x="192" y="633"/>
                  <a:pt x="192" y="633"/>
                </a:cubicBezTo>
                <a:cubicBezTo>
                  <a:pt x="196" y="633"/>
                  <a:pt x="196" y="633"/>
                  <a:pt x="196" y="633"/>
                </a:cubicBezTo>
                <a:cubicBezTo>
                  <a:pt x="199" y="633"/>
                  <a:pt x="199" y="633"/>
                  <a:pt x="199" y="633"/>
                </a:cubicBezTo>
                <a:cubicBezTo>
                  <a:pt x="203" y="633"/>
                  <a:pt x="203" y="633"/>
                  <a:pt x="203" y="633"/>
                </a:cubicBezTo>
                <a:cubicBezTo>
                  <a:pt x="206" y="633"/>
                  <a:pt x="206" y="633"/>
                  <a:pt x="206" y="633"/>
                </a:cubicBezTo>
                <a:cubicBezTo>
                  <a:pt x="210" y="633"/>
                  <a:pt x="210" y="633"/>
                  <a:pt x="210" y="633"/>
                </a:cubicBezTo>
                <a:cubicBezTo>
                  <a:pt x="213" y="633"/>
                  <a:pt x="213" y="633"/>
                  <a:pt x="213" y="633"/>
                </a:cubicBezTo>
                <a:cubicBezTo>
                  <a:pt x="217" y="633"/>
                  <a:pt x="217" y="633"/>
                  <a:pt x="217" y="633"/>
                </a:cubicBezTo>
                <a:cubicBezTo>
                  <a:pt x="220" y="633"/>
                  <a:pt x="220" y="633"/>
                  <a:pt x="220" y="633"/>
                </a:cubicBezTo>
                <a:cubicBezTo>
                  <a:pt x="224" y="633"/>
                  <a:pt x="224" y="633"/>
                  <a:pt x="224" y="633"/>
                </a:cubicBezTo>
                <a:cubicBezTo>
                  <a:pt x="227" y="633"/>
                  <a:pt x="227" y="633"/>
                  <a:pt x="227" y="633"/>
                </a:cubicBezTo>
                <a:cubicBezTo>
                  <a:pt x="231" y="633"/>
                  <a:pt x="231" y="633"/>
                  <a:pt x="231" y="633"/>
                </a:cubicBezTo>
                <a:cubicBezTo>
                  <a:pt x="234" y="633"/>
                  <a:pt x="234" y="633"/>
                  <a:pt x="234" y="633"/>
                </a:cubicBezTo>
                <a:cubicBezTo>
                  <a:pt x="238" y="633"/>
                  <a:pt x="238" y="633"/>
                  <a:pt x="238" y="633"/>
                </a:cubicBezTo>
                <a:cubicBezTo>
                  <a:pt x="241" y="633"/>
                  <a:pt x="241" y="633"/>
                  <a:pt x="241" y="633"/>
                </a:cubicBezTo>
                <a:cubicBezTo>
                  <a:pt x="245" y="633"/>
                  <a:pt x="245" y="633"/>
                  <a:pt x="245" y="633"/>
                </a:cubicBezTo>
                <a:cubicBezTo>
                  <a:pt x="248" y="633"/>
                  <a:pt x="248" y="633"/>
                  <a:pt x="248" y="633"/>
                </a:cubicBezTo>
                <a:cubicBezTo>
                  <a:pt x="252" y="633"/>
                  <a:pt x="252" y="633"/>
                  <a:pt x="252" y="633"/>
                </a:cubicBezTo>
                <a:cubicBezTo>
                  <a:pt x="255" y="633"/>
                  <a:pt x="255" y="633"/>
                  <a:pt x="255" y="633"/>
                </a:cubicBezTo>
                <a:cubicBezTo>
                  <a:pt x="259" y="633"/>
                  <a:pt x="259" y="633"/>
                  <a:pt x="259" y="633"/>
                </a:cubicBezTo>
                <a:cubicBezTo>
                  <a:pt x="262" y="633"/>
                  <a:pt x="262" y="633"/>
                  <a:pt x="262" y="633"/>
                </a:cubicBezTo>
                <a:cubicBezTo>
                  <a:pt x="266" y="633"/>
                  <a:pt x="266" y="633"/>
                  <a:pt x="266" y="633"/>
                </a:cubicBezTo>
                <a:cubicBezTo>
                  <a:pt x="266" y="633"/>
                  <a:pt x="266" y="633"/>
                  <a:pt x="266" y="633"/>
                </a:cubicBezTo>
                <a:cubicBezTo>
                  <a:pt x="267" y="633"/>
                  <a:pt x="268" y="633"/>
                  <a:pt x="269" y="632"/>
                </a:cubicBezTo>
                <a:cubicBezTo>
                  <a:pt x="270" y="632"/>
                  <a:pt x="271" y="632"/>
                  <a:pt x="273" y="632"/>
                </a:cubicBezTo>
                <a:cubicBezTo>
                  <a:pt x="274" y="632"/>
                  <a:pt x="275" y="632"/>
                  <a:pt x="276" y="632"/>
                </a:cubicBezTo>
                <a:cubicBezTo>
                  <a:pt x="277" y="632"/>
                  <a:pt x="278" y="631"/>
                  <a:pt x="280" y="631"/>
                </a:cubicBezTo>
                <a:cubicBezTo>
                  <a:pt x="281" y="631"/>
                  <a:pt x="282" y="630"/>
                  <a:pt x="283" y="630"/>
                </a:cubicBezTo>
                <a:cubicBezTo>
                  <a:pt x="284" y="630"/>
                  <a:pt x="285" y="629"/>
                  <a:pt x="287" y="629"/>
                </a:cubicBezTo>
                <a:cubicBezTo>
                  <a:pt x="288" y="628"/>
                  <a:pt x="289" y="628"/>
                  <a:pt x="290" y="627"/>
                </a:cubicBezTo>
                <a:cubicBezTo>
                  <a:pt x="291" y="626"/>
                  <a:pt x="293" y="626"/>
                  <a:pt x="294" y="625"/>
                </a:cubicBezTo>
                <a:cubicBezTo>
                  <a:pt x="295" y="624"/>
                  <a:pt x="296" y="623"/>
                  <a:pt x="297" y="622"/>
                </a:cubicBezTo>
                <a:cubicBezTo>
                  <a:pt x="298" y="621"/>
                  <a:pt x="299" y="620"/>
                  <a:pt x="301" y="619"/>
                </a:cubicBezTo>
                <a:cubicBezTo>
                  <a:pt x="302" y="617"/>
                  <a:pt x="303" y="616"/>
                  <a:pt x="304" y="614"/>
                </a:cubicBezTo>
                <a:cubicBezTo>
                  <a:pt x="306" y="612"/>
                  <a:pt x="307" y="609"/>
                  <a:pt x="308" y="606"/>
                </a:cubicBezTo>
                <a:cubicBezTo>
                  <a:pt x="308" y="603"/>
                  <a:pt x="309" y="599"/>
                  <a:pt x="309" y="596"/>
                </a:cubicBezTo>
                <a:cubicBezTo>
                  <a:pt x="309" y="592"/>
                  <a:pt x="308" y="589"/>
                  <a:pt x="308" y="585"/>
                </a:cubicBezTo>
                <a:cubicBezTo>
                  <a:pt x="307" y="582"/>
                  <a:pt x="306" y="579"/>
                  <a:pt x="304" y="576"/>
                </a:cubicBezTo>
                <a:cubicBezTo>
                  <a:pt x="304" y="575"/>
                  <a:pt x="304" y="575"/>
                  <a:pt x="304" y="575"/>
                </a:cubicBezTo>
                <a:cubicBezTo>
                  <a:pt x="303" y="573"/>
                  <a:pt x="302" y="570"/>
                  <a:pt x="301" y="567"/>
                </a:cubicBezTo>
                <a:cubicBezTo>
                  <a:pt x="299" y="564"/>
                  <a:pt x="298" y="562"/>
                  <a:pt x="297" y="558"/>
                </a:cubicBezTo>
                <a:cubicBezTo>
                  <a:pt x="296" y="555"/>
                  <a:pt x="295" y="552"/>
                  <a:pt x="294" y="549"/>
                </a:cubicBezTo>
                <a:cubicBezTo>
                  <a:pt x="292" y="545"/>
                  <a:pt x="291" y="542"/>
                  <a:pt x="290" y="538"/>
                </a:cubicBezTo>
                <a:cubicBezTo>
                  <a:pt x="289" y="533"/>
                  <a:pt x="287" y="528"/>
                  <a:pt x="287" y="523"/>
                </a:cubicBezTo>
                <a:cubicBezTo>
                  <a:pt x="286" y="520"/>
                  <a:pt x="286" y="518"/>
                  <a:pt x="286" y="516"/>
                </a:cubicBezTo>
                <a:cubicBezTo>
                  <a:pt x="286" y="512"/>
                  <a:pt x="286" y="509"/>
                  <a:pt x="287" y="506"/>
                </a:cubicBezTo>
                <a:cubicBezTo>
                  <a:pt x="287" y="502"/>
                  <a:pt x="289" y="497"/>
                  <a:pt x="290" y="493"/>
                </a:cubicBezTo>
                <a:cubicBezTo>
                  <a:pt x="291" y="490"/>
                  <a:pt x="292" y="488"/>
                  <a:pt x="294" y="485"/>
                </a:cubicBezTo>
                <a:cubicBezTo>
                  <a:pt x="295" y="483"/>
                  <a:pt x="296" y="481"/>
                  <a:pt x="297" y="480"/>
                </a:cubicBezTo>
                <a:cubicBezTo>
                  <a:pt x="298" y="478"/>
                  <a:pt x="299" y="476"/>
                  <a:pt x="301" y="475"/>
                </a:cubicBezTo>
                <a:cubicBezTo>
                  <a:pt x="302" y="474"/>
                  <a:pt x="303" y="472"/>
                  <a:pt x="304" y="471"/>
                </a:cubicBezTo>
                <a:cubicBezTo>
                  <a:pt x="305" y="470"/>
                  <a:pt x="306" y="469"/>
                  <a:pt x="308" y="468"/>
                </a:cubicBezTo>
                <a:cubicBezTo>
                  <a:pt x="309" y="467"/>
                  <a:pt x="310" y="466"/>
                  <a:pt x="311" y="465"/>
                </a:cubicBezTo>
                <a:cubicBezTo>
                  <a:pt x="312" y="464"/>
                  <a:pt x="313" y="463"/>
                  <a:pt x="315" y="462"/>
                </a:cubicBezTo>
                <a:cubicBezTo>
                  <a:pt x="316" y="461"/>
                  <a:pt x="317" y="460"/>
                  <a:pt x="318" y="460"/>
                </a:cubicBezTo>
                <a:cubicBezTo>
                  <a:pt x="319" y="459"/>
                  <a:pt x="320" y="458"/>
                  <a:pt x="322" y="458"/>
                </a:cubicBezTo>
                <a:cubicBezTo>
                  <a:pt x="323" y="457"/>
                  <a:pt x="324" y="457"/>
                  <a:pt x="325" y="456"/>
                </a:cubicBezTo>
                <a:cubicBezTo>
                  <a:pt x="326" y="456"/>
                  <a:pt x="327" y="455"/>
                  <a:pt x="329" y="455"/>
                </a:cubicBezTo>
                <a:cubicBezTo>
                  <a:pt x="330" y="454"/>
                  <a:pt x="331" y="454"/>
                  <a:pt x="332" y="453"/>
                </a:cubicBezTo>
                <a:cubicBezTo>
                  <a:pt x="333" y="453"/>
                  <a:pt x="334" y="453"/>
                  <a:pt x="336" y="452"/>
                </a:cubicBezTo>
                <a:cubicBezTo>
                  <a:pt x="337" y="452"/>
                  <a:pt x="338" y="452"/>
                  <a:pt x="339" y="451"/>
                </a:cubicBezTo>
                <a:cubicBezTo>
                  <a:pt x="340" y="451"/>
                  <a:pt x="341" y="451"/>
                  <a:pt x="343" y="451"/>
                </a:cubicBezTo>
                <a:cubicBezTo>
                  <a:pt x="344" y="451"/>
                  <a:pt x="345" y="451"/>
                  <a:pt x="346" y="450"/>
                </a:cubicBezTo>
                <a:cubicBezTo>
                  <a:pt x="347" y="450"/>
                  <a:pt x="348" y="450"/>
                  <a:pt x="350" y="450"/>
                </a:cubicBezTo>
                <a:cubicBezTo>
                  <a:pt x="351" y="450"/>
                  <a:pt x="352" y="450"/>
                  <a:pt x="353" y="450"/>
                </a:cubicBezTo>
                <a:cubicBezTo>
                  <a:pt x="354" y="450"/>
                  <a:pt x="354" y="450"/>
                  <a:pt x="354" y="450"/>
                </a:cubicBezTo>
                <a:cubicBezTo>
                  <a:pt x="355" y="450"/>
                  <a:pt x="356" y="450"/>
                  <a:pt x="357" y="450"/>
                </a:cubicBezTo>
                <a:cubicBezTo>
                  <a:pt x="358" y="450"/>
                  <a:pt x="359" y="450"/>
                  <a:pt x="360" y="450"/>
                </a:cubicBezTo>
                <a:cubicBezTo>
                  <a:pt x="361" y="450"/>
                  <a:pt x="362" y="450"/>
                  <a:pt x="364" y="451"/>
                </a:cubicBezTo>
                <a:cubicBezTo>
                  <a:pt x="365" y="451"/>
                  <a:pt x="366" y="451"/>
                  <a:pt x="367" y="451"/>
                </a:cubicBezTo>
                <a:cubicBezTo>
                  <a:pt x="368" y="451"/>
                  <a:pt x="369" y="452"/>
                  <a:pt x="371" y="452"/>
                </a:cubicBezTo>
                <a:cubicBezTo>
                  <a:pt x="372" y="452"/>
                  <a:pt x="373" y="453"/>
                  <a:pt x="374" y="453"/>
                </a:cubicBezTo>
                <a:cubicBezTo>
                  <a:pt x="375" y="453"/>
                  <a:pt x="376" y="454"/>
                  <a:pt x="378" y="454"/>
                </a:cubicBezTo>
                <a:cubicBezTo>
                  <a:pt x="379" y="455"/>
                  <a:pt x="380" y="455"/>
                  <a:pt x="381" y="455"/>
                </a:cubicBezTo>
                <a:cubicBezTo>
                  <a:pt x="382" y="456"/>
                  <a:pt x="383" y="456"/>
                  <a:pt x="385" y="457"/>
                </a:cubicBezTo>
                <a:cubicBezTo>
                  <a:pt x="386" y="458"/>
                  <a:pt x="387" y="458"/>
                  <a:pt x="388" y="459"/>
                </a:cubicBezTo>
                <a:cubicBezTo>
                  <a:pt x="389" y="460"/>
                  <a:pt x="390" y="460"/>
                  <a:pt x="392" y="461"/>
                </a:cubicBezTo>
                <a:cubicBezTo>
                  <a:pt x="393" y="462"/>
                  <a:pt x="394" y="463"/>
                  <a:pt x="395" y="463"/>
                </a:cubicBezTo>
                <a:cubicBezTo>
                  <a:pt x="396" y="464"/>
                  <a:pt x="397" y="465"/>
                  <a:pt x="399" y="466"/>
                </a:cubicBezTo>
                <a:cubicBezTo>
                  <a:pt x="400" y="467"/>
                  <a:pt x="401" y="468"/>
                  <a:pt x="402" y="469"/>
                </a:cubicBezTo>
                <a:cubicBezTo>
                  <a:pt x="403" y="471"/>
                  <a:pt x="404" y="472"/>
                  <a:pt x="406" y="473"/>
                </a:cubicBezTo>
                <a:cubicBezTo>
                  <a:pt x="407" y="475"/>
                  <a:pt x="408" y="476"/>
                  <a:pt x="409" y="477"/>
                </a:cubicBezTo>
                <a:cubicBezTo>
                  <a:pt x="410" y="479"/>
                  <a:pt x="411" y="481"/>
                  <a:pt x="413" y="483"/>
                </a:cubicBezTo>
                <a:cubicBezTo>
                  <a:pt x="414" y="485"/>
                  <a:pt x="415" y="487"/>
                  <a:pt x="416" y="489"/>
                </a:cubicBezTo>
                <a:cubicBezTo>
                  <a:pt x="417" y="492"/>
                  <a:pt x="419" y="496"/>
                  <a:pt x="420" y="499"/>
                </a:cubicBezTo>
                <a:cubicBezTo>
                  <a:pt x="421" y="504"/>
                  <a:pt x="422" y="510"/>
                  <a:pt x="422" y="516"/>
                </a:cubicBezTo>
                <a:cubicBezTo>
                  <a:pt x="422" y="520"/>
                  <a:pt x="421" y="525"/>
                  <a:pt x="420" y="531"/>
                </a:cubicBezTo>
                <a:cubicBezTo>
                  <a:pt x="419" y="535"/>
                  <a:pt x="417" y="539"/>
                  <a:pt x="416" y="543"/>
                </a:cubicBezTo>
                <a:cubicBezTo>
                  <a:pt x="415" y="546"/>
                  <a:pt x="414" y="550"/>
                  <a:pt x="413" y="553"/>
                </a:cubicBezTo>
                <a:cubicBezTo>
                  <a:pt x="411" y="556"/>
                  <a:pt x="410" y="559"/>
                  <a:pt x="409" y="562"/>
                </a:cubicBezTo>
                <a:cubicBezTo>
                  <a:pt x="408" y="565"/>
                  <a:pt x="407" y="568"/>
                  <a:pt x="406" y="571"/>
                </a:cubicBezTo>
                <a:cubicBezTo>
                  <a:pt x="405" y="573"/>
                  <a:pt x="404" y="574"/>
                  <a:pt x="403" y="576"/>
                </a:cubicBezTo>
                <a:cubicBezTo>
                  <a:pt x="403" y="577"/>
                  <a:pt x="403" y="578"/>
                  <a:pt x="402" y="579"/>
                </a:cubicBezTo>
                <a:close/>
              </a:path>
            </a:pathLst>
          </a:custGeom>
          <a:solidFill>
            <a:srgbClr val="D1F4F3"/>
          </a:solidFill>
          <a:ln>
            <a:noFill/>
          </a:ln>
        </p:spPr>
        <p:txBody>
          <a:bodyPr vert="horz" wrap="square" lIns="68580" tIns="34290" rIns="68580" bIns="34290" numCol="1" anchor="t" anchorCtr="0" compatLnSpc="1">
            <a:prstTxWarp prst="textNoShape">
              <a:avLst/>
            </a:prstTxWarp>
          </a:bodyPr>
          <a:lstStyle/>
          <a:p>
            <a:endParaRPr lang="en-US" sz="1013">
              <a:solidFill>
                <a:prstClr val="black"/>
              </a:solidFill>
              <a:latin typeface="Calibri"/>
            </a:endParaRPr>
          </a:p>
        </p:txBody>
      </p:sp>
      <p:sp>
        <p:nvSpPr>
          <p:cNvPr id="6" name="Freeform 16"/>
          <p:cNvSpPr>
            <a:spLocks/>
          </p:cNvSpPr>
          <p:nvPr/>
        </p:nvSpPr>
        <p:spPr bwMode="auto">
          <a:xfrm>
            <a:off x="1164401" y="5122252"/>
            <a:ext cx="897698" cy="1324922"/>
          </a:xfrm>
          <a:custGeom>
            <a:avLst/>
            <a:gdLst>
              <a:gd name="T0" fmla="*/ 4 w 632"/>
              <a:gd name="T1" fmla="*/ 419 h 896"/>
              <a:gd name="T2" fmla="*/ 0 w 632"/>
              <a:gd name="T3" fmla="*/ 444 h 896"/>
              <a:gd name="T4" fmla="*/ 0 w 632"/>
              <a:gd name="T5" fmla="*/ 472 h 896"/>
              <a:gd name="T6" fmla="*/ 0 w 632"/>
              <a:gd name="T7" fmla="*/ 500 h 896"/>
              <a:gd name="T8" fmla="*/ 0 w 632"/>
              <a:gd name="T9" fmla="*/ 528 h 896"/>
              <a:gd name="T10" fmla="*/ 0 w 632"/>
              <a:gd name="T11" fmla="*/ 556 h 896"/>
              <a:gd name="T12" fmla="*/ 0 w 632"/>
              <a:gd name="T13" fmla="*/ 584 h 896"/>
              <a:gd name="T14" fmla="*/ 0 w 632"/>
              <a:gd name="T15" fmla="*/ 612 h 896"/>
              <a:gd name="T16" fmla="*/ 0 w 632"/>
              <a:gd name="T17" fmla="*/ 640 h 896"/>
              <a:gd name="T18" fmla="*/ 0 w 632"/>
              <a:gd name="T19" fmla="*/ 668 h 896"/>
              <a:gd name="T20" fmla="*/ 0 w 632"/>
              <a:gd name="T21" fmla="*/ 696 h 896"/>
              <a:gd name="T22" fmla="*/ 279 w 632"/>
              <a:gd name="T23" fmla="*/ 717 h 896"/>
              <a:gd name="T24" fmla="*/ 281 w 632"/>
              <a:gd name="T25" fmla="*/ 741 h 896"/>
              <a:gd name="T26" fmla="*/ 272 w 632"/>
              <a:gd name="T27" fmla="*/ 766 h 896"/>
              <a:gd name="T28" fmla="*/ 263 w 632"/>
              <a:gd name="T29" fmla="*/ 794 h 896"/>
              <a:gd name="T30" fmla="*/ 261 w 632"/>
              <a:gd name="T31" fmla="*/ 818 h 896"/>
              <a:gd name="T32" fmla="*/ 268 w 632"/>
              <a:gd name="T33" fmla="*/ 846 h 896"/>
              <a:gd name="T34" fmla="*/ 288 w 632"/>
              <a:gd name="T35" fmla="*/ 874 h 896"/>
              <a:gd name="T36" fmla="*/ 343 w 632"/>
              <a:gd name="T37" fmla="*/ 896 h 896"/>
              <a:gd name="T38" fmla="*/ 399 w 632"/>
              <a:gd name="T39" fmla="*/ 871 h 896"/>
              <a:gd name="T40" fmla="*/ 417 w 632"/>
              <a:gd name="T41" fmla="*/ 843 h 896"/>
              <a:gd name="T42" fmla="*/ 422 w 632"/>
              <a:gd name="T43" fmla="*/ 815 h 896"/>
              <a:gd name="T44" fmla="*/ 419 w 632"/>
              <a:gd name="T45" fmla="*/ 790 h 896"/>
              <a:gd name="T46" fmla="*/ 411 w 632"/>
              <a:gd name="T47" fmla="*/ 762 h 896"/>
              <a:gd name="T48" fmla="*/ 401 w 632"/>
              <a:gd name="T49" fmla="*/ 738 h 896"/>
              <a:gd name="T50" fmla="*/ 407 w 632"/>
              <a:gd name="T51" fmla="*/ 713 h 896"/>
              <a:gd name="T52" fmla="*/ 632 w 632"/>
              <a:gd name="T53" fmla="*/ 683 h 896"/>
              <a:gd name="T54" fmla="*/ 632 w 632"/>
              <a:gd name="T55" fmla="*/ 388 h 896"/>
              <a:gd name="T56" fmla="*/ 632 w 632"/>
              <a:gd name="T57" fmla="*/ 93 h 896"/>
              <a:gd name="T58" fmla="*/ 626 w 632"/>
              <a:gd name="T59" fmla="*/ 1 h 896"/>
              <a:gd name="T60" fmla="*/ 390 w 632"/>
              <a:gd name="T61" fmla="*/ 20 h 896"/>
              <a:gd name="T62" fmla="*/ 386 w 632"/>
              <a:gd name="T63" fmla="*/ 48 h 896"/>
              <a:gd name="T64" fmla="*/ 395 w 632"/>
              <a:gd name="T65" fmla="*/ 73 h 896"/>
              <a:gd name="T66" fmla="*/ 404 w 632"/>
              <a:gd name="T67" fmla="*/ 101 h 896"/>
              <a:gd name="T68" fmla="*/ 407 w 632"/>
              <a:gd name="T69" fmla="*/ 129 h 896"/>
              <a:gd name="T70" fmla="*/ 398 w 632"/>
              <a:gd name="T71" fmla="*/ 157 h 896"/>
              <a:gd name="T72" fmla="*/ 366 w 632"/>
              <a:gd name="T73" fmla="*/ 185 h 896"/>
              <a:gd name="T74" fmla="*/ 296 w 632"/>
              <a:gd name="T75" fmla="*/ 171 h 896"/>
              <a:gd name="T76" fmla="*/ 279 w 632"/>
              <a:gd name="T77" fmla="*/ 143 h 896"/>
              <a:gd name="T78" fmla="*/ 277 w 632"/>
              <a:gd name="T79" fmla="*/ 115 h 896"/>
              <a:gd name="T80" fmla="*/ 284 w 632"/>
              <a:gd name="T81" fmla="*/ 87 h 896"/>
              <a:gd name="T82" fmla="*/ 294 w 632"/>
              <a:gd name="T83" fmla="*/ 60 h 896"/>
              <a:gd name="T84" fmla="*/ 298 w 632"/>
              <a:gd name="T85" fmla="*/ 34 h 896"/>
              <a:gd name="T86" fmla="*/ 285 w 632"/>
              <a:gd name="T87" fmla="*/ 10 h 896"/>
              <a:gd name="T88" fmla="*/ 0 w 632"/>
              <a:gd name="T89" fmla="*/ 3 h 896"/>
              <a:gd name="T90" fmla="*/ 0 w 632"/>
              <a:gd name="T91" fmla="*/ 31 h 896"/>
              <a:gd name="T92" fmla="*/ 0 w 632"/>
              <a:gd name="T93" fmla="*/ 59 h 896"/>
              <a:gd name="T94" fmla="*/ 0 w 632"/>
              <a:gd name="T95" fmla="*/ 87 h 896"/>
              <a:gd name="T96" fmla="*/ 0 w 632"/>
              <a:gd name="T97" fmla="*/ 115 h 896"/>
              <a:gd name="T98" fmla="*/ 0 w 632"/>
              <a:gd name="T99" fmla="*/ 143 h 896"/>
              <a:gd name="T100" fmla="*/ 0 w 632"/>
              <a:gd name="T101" fmla="*/ 171 h 896"/>
              <a:gd name="T102" fmla="*/ 0 w 632"/>
              <a:gd name="T103" fmla="*/ 199 h 896"/>
              <a:gd name="T104" fmla="*/ 0 w 632"/>
              <a:gd name="T105" fmla="*/ 227 h 896"/>
              <a:gd name="T106" fmla="*/ 0 w 632"/>
              <a:gd name="T107" fmla="*/ 255 h 896"/>
              <a:gd name="T108" fmla="*/ 1 w 632"/>
              <a:gd name="T109" fmla="*/ 279 h 896"/>
              <a:gd name="T110" fmla="*/ 26 w 632"/>
              <a:gd name="T111" fmla="*/ 307 h 896"/>
              <a:gd name="T112" fmla="*/ 94 w 632"/>
              <a:gd name="T113" fmla="*/ 290 h 896"/>
              <a:gd name="T114" fmla="*/ 161 w 632"/>
              <a:gd name="T115" fmla="*/ 304 h 896"/>
              <a:gd name="T116" fmla="*/ 179 w 632"/>
              <a:gd name="T117" fmla="*/ 332 h 896"/>
              <a:gd name="T118" fmla="*/ 182 w 632"/>
              <a:gd name="T119" fmla="*/ 356 h 896"/>
              <a:gd name="T120" fmla="*/ 175 w 632"/>
              <a:gd name="T121" fmla="*/ 384 h 896"/>
              <a:gd name="T122" fmla="*/ 149 w 632"/>
              <a:gd name="T123" fmla="*/ 412 h 896"/>
              <a:gd name="T124" fmla="*/ 61 w 632"/>
              <a:gd name="T125" fmla="*/ 405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2" h="896">
                <a:moveTo>
                  <a:pt x="53" y="402"/>
                </a:moveTo>
                <a:cubicBezTo>
                  <a:pt x="47" y="400"/>
                  <a:pt x="42" y="399"/>
                  <a:pt x="36" y="399"/>
                </a:cubicBezTo>
                <a:cubicBezTo>
                  <a:pt x="31" y="399"/>
                  <a:pt x="25" y="400"/>
                  <a:pt x="21" y="402"/>
                </a:cubicBezTo>
                <a:cubicBezTo>
                  <a:pt x="19" y="403"/>
                  <a:pt x="17" y="404"/>
                  <a:pt x="15" y="405"/>
                </a:cubicBezTo>
                <a:cubicBezTo>
                  <a:pt x="14" y="406"/>
                  <a:pt x="12" y="408"/>
                  <a:pt x="11" y="409"/>
                </a:cubicBezTo>
                <a:cubicBezTo>
                  <a:pt x="10" y="410"/>
                  <a:pt x="9" y="411"/>
                  <a:pt x="8" y="412"/>
                </a:cubicBezTo>
                <a:cubicBezTo>
                  <a:pt x="7" y="413"/>
                  <a:pt x="7" y="415"/>
                  <a:pt x="6" y="416"/>
                </a:cubicBezTo>
                <a:cubicBezTo>
                  <a:pt x="5" y="417"/>
                  <a:pt x="5" y="418"/>
                  <a:pt x="4" y="419"/>
                </a:cubicBezTo>
                <a:cubicBezTo>
                  <a:pt x="4" y="420"/>
                  <a:pt x="3" y="422"/>
                  <a:pt x="3" y="423"/>
                </a:cubicBezTo>
                <a:cubicBezTo>
                  <a:pt x="2" y="424"/>
                  <a:pt x="2" y="425"/>
                  <a:pt x="2" y="426"/>
                </a:cubicBezTo>
                <a:cubicBezTo>
                  <a:pt x="1" y="427"/>
                  <a:pt x="1" y="429"/>
                  <a:pt x="1" y="430"/>
                </a:cubicBezTo>
                <a:cubicBezTo>
                  <a:pt x="1" y="431"/>
                  <a:pt x="0" y="432"/>
                  <a:pt x="0" y="433"/>
                </a:cubicBezTo>
                <a:cubicBezTo>
                  <a:pt x="0" y="434"/>
                  <a:pt x="0" y="436"/>
                  <a:pt x="0" y="437"/>
                </a:cubicBezTo>
                <a:cubicBezTo>
                  <a:pt x="0" y="438"/>
                  <a:pt x="0" y="439"/>
                  <a:pt x="0" y="440"/>
                </a:cubicBezTo>
                <a:cubicBezTo>
                  <a:pt x="0" y="441"/>
                  <a:pt x="0" y="441"/>
                  <a:pt x="0" y="442"/>
                </a:cubicBezTo>
                <a:cubicBezTo>
                  <a:pt x="0" y="444"/>
                  <a:pt x="0" y="444"/>
                  <a:pt x="0" y="444"/>
                </a:cubicBezTo>
                <a:cubicBezTo>
                  <a:pt x="0" y="447"/>
                  <a:pt x="0" y="447"/>
                  <a:pt x="0" y="447"/>
                </a:cubicBezTo>
                <a:cubicBezTo>
                  <a:pt x="0" y="451"/>
                  <a:pt x="0" y="451"/>
                  <a:pt x="0" y="451"/>
                </a:cubicBezTo>
                <a:cubicBezTo>
                  <a:pt x="0" y="454"/>
                  <a:pt x="0" y="454"/>
                  <a:pt x="0" y="454"/>
                </a:cubicBezTo>
                <a:cubicBezTo>
                  <a:pt x="0" y="458"/>
                  <a:pt x="0" y="458"/>
                  <a:pt x="0" y="458"/>
                </a:cubicBezTo>
                <a:cubicBezTo>
                  <a:pt x="0" y="461"/>
                  <a:pt x="0" y="461"/>
                  <a:pt x="0" y="461"/>
                </a:cubicBezTo>
                <a:cubicBezTo>
                  <a:pt x="0" y="465"/>
                  <a:pt x="0" y="465"/>
                  <a:pt x="0" y="465"/>
                </a:cubicBezTo>
                <a:cubicBezTo>
                  <a:pt x="0" y="468"/>
                  <a:pt x="0" y="468"/>
                  <a:pt x="0" y="468"/>
                </a:cubicBezTo>
                <a:cubicBezTo>
                  <a:pt x="0" y="472"/>
                  <a:pt x="0" y="472"/>
                  <a:pt x="0" y="472"/>
                </a:cubicBezTo>
                <a:cubicBezTo>
                  <a:pt x="0" y="475"/>
                  <a:pt x="0" y="475"/>
                  <a:pt x="0" y="475"/>
                </a:cubicBezTo>
                <a:cubicBezTo>
                  <a:pt x="0" y="479"/>
                  <a:pt x="0" y="479"/>
                  <a:pt x="0" y="479"/>
                </a:cubicBezTo>
                <a:cubicBezTo>
                  <a:pt x="0" y="482"/>
                  <a:pt x="0" y="482"/>
                  <a:pt x="0" y="482"/>
                </a:cubicBezTo>
                <a:cubicBezTo>
                  <a:pt x="0" y="486"/>
                  <a:pt x="0" y="486"/>
                  <a:pt x="0" y="486"/>
                </a:cubicBezTo>
                <a:cubicBezTo>
                  <a:pt x="0" y="489"/>
                  <a:pt x="0" y="489"/>
                  <a:pt x="0" y="489"/>
                </a:cubicBezTo>
                <a:cubicBezTo>
                  <a:pt x="0" y="493"/>
                  <a:pt x="0" y="493"/>
                  <a:pt x="0" y="493"/>
                </a:cubicBezTo>
                <a:cubicBezTo>
                  <a:pt x="0" y="496"/>
                  <a:pt x="0" y="496"/>
                  <a:pt x="0" y="496"/>
                </a:cubicBezTo>
                <a:cubicBezTo>
                  <a:pt x="0" y="500"/>
                  <a:pt x="0" y="500"/>
                  <a:pt x="0" y="500"/>
                </a:cubicBezTo>
                <a:cubicBezTo>
                  <a:pt x="0" y="503"/>
                  <a:pt x="0" y="503"/>
                  <a:pt x="0" y="503"/>
                </a:cubicBezTo>
                <a:cubicBezTo>
                  <a:pt x="0" y="507"/>
                  <a:pt x="0" y="507"/>
                  <a:pt x="0" y="507"/>
                </a:cubicBezTo>
                <a:cubicBezTo>
                  <a:pt x="0" y="510"/>
                  <a:pt x="0" y="510"/>
                  <a:pt x="0" y="510"/>
                </a:cubicBezTo>
                <a:cubicBezTo>
                  <a:pt x="0" y="514"/>
                  <a:pt x="0" y="514"/>
                  <a:pt x="0" y="514"/>
                </a:cubicBezTo>
                <a:cubicBezTo>
                  <a:pt x="0" y="517"/>
                  <a:pt x="0" y="517"/>
                  <a:pt x="0" y="517"/>
                </a:cubicBezTo>
                <a:cubicBezTo>
                  <a:pt x="0" y="521"/>
                  <a:pt x="0" y="521"/>
                  <a:pt x="0" y="521"/>
                </a:cubicBezTo>
                <a:cubicBezTo>
                  <a:pt x="0" y="524"/>
                  <a:pt x="0" y="524"/>
                  <a:pt x="0" y="524"/>
                </a:cubicBezTo>
                <a:cubicBezTo>
                  <a:pt x="0" y="528"/>
                  <a:pt x="0" y="528"/>
                  <a:pt x="0" y="528"/>
                </a:cubicBezTo>
                <a:cubicBezTo>
                  <a:pt x="0" y="531"/>
                  <a:pt x="0" y="531"/>
                  <a:pt x="0" y="531"/>
                </a:cubicBezTo>
                <a:cubicBezTo>
                  <a:pt x="0" y="535"/>
                  <a:pt x="0" y="535"/>
                  <a:pt x="0" y="535"/>
                </a:cubicBezTo>
                <a:cubicBezTo>
                  <a:pt x="0" y="538"/>
                  <a:pt x="0" y="538"/>
                  <a:pt x="0" y="538"/>
                </a:cubicBezTo>
                <a:cubicBezTo>
                  <a:pt x="0" y="542"/>
                  <a:pt x="0" y="542"/>
                  <a:pt x="0" y="542"/>
                </a:cubicBezTo>
                <a:cubicBezTo>
                  <a:pt x="0" y="545"/>
                  <a:pt x="0" y="545"/>
                  <a:pt x="0" y="545"/>
                </a:cubicBezTo>
                <a:cubicBezTo>
                  <a:pt x="0" y="549"/>
                  <a:pt x="0" y="549"/>
                  <a:pt x="0" y="549"/>
                </a:cubicBezTo>
                <a:cubicBezTo>
                  <a:pt x="0" y="552"/>
                  <a:pt x="0" y="552"/>
                  <a:pt x="0" y="552"/>
                </a:cubicBezTo>
                <a:cubicBezTo>
                  <a:pt x="0" y="556"/>
                  <a:pt x="0" y="556"/>
                  <a:pt x="0" y="556"/>
                </a:cubicBezTo>
                <a:cubicBezTo>
                  <a:pt x="0" y="559"/>
                  <a:pt x="0" y="559"/>
                  <a:pt x="0" y="559"/>
                </a:cubicBezTo>
                <a:cubicBezTo>
                  <a:pt x="0" y="563"/>
                  <a:pt x="0" y="563"/>
                  <a:pt x="0" y="563"/>
                </a:cubicBezTo>
                <a:cubicBezTo>
                  <a:pt x="0" y="566"/>
                  <a:pt x="0" y="566"/>
                  <a:pt x="0" y="566"/>
                </a:cubicBezTo>
                <a:cubicBezTo>
                  <a:pt x="0" y="570"/>
                  <a:pt x="0" y="570"/>
                  <a:pt x="0" y="570"/>
                </a:cubicBezTo>
                <a:cubicBezTo>
                  <a:pt x="0" y="573"/>
                  <a:pt x="0" y="573"/>
                  <a:pt x="0" y="573"/>
                </a:cubicBezTo>
                <a:cubicBezTo>
                  <a:pt x="0" y="577"/>
                  <a:pt x="0" y="577"/>
                  <a:pt x="0" y="577"/>
                </a:cubicBezTo>
                <a:cubicBezTo>
                  <a:pt x="0" y="580"/>
                  <a:pt x="0" y="580"/>
                  <a:pt x="0" y="580"/>
                </a:cubicBezTo>
                <a:cubicBezTo>
                  <a:pt x="0" y="584"/>
                  <a:pt x="0" y="584"/>
                  <a:pt x="0" y="584"/>
                </a:cubicBezTo>
                <a:cubicBezTo>
                  <a:pt x="0" y="587"/>
                  <a:pt x="0" y="587"/>
                  <a:pt x="0" y="587"/>
                </a:cubicBezTo>
                <a:cubicBezTo>
                  <a:pt x="0" y="591"/>
                  <a:pt x="0" y="591"/>
                  <a:pt x="0" y="591"/>
                </a:cubicBezTo>
                <a:cubicBezTo>
                  <a:pt x="0" y="594"/>
                  <a:pt x="0" y="594"/>
                  <a:pt x="0" y="594"/>
                </a:cubicBezTo>
                <a:cubicBezTo>
                  <a:pt x="0" y="598"/>
                  <a:pt x="0" y="598"/>
                  <a:pt x="0" y="598"/>
                </a:cubicBezTo>
                <a:cubicBezTo>
                  <a:pt x="0" y="601"/>
                  <a:pt x="0" y="601"/>
                  <a:pt x="0" y="601"/>
                </a:cubicBezTo>
                <a:cubicBezTo>
                  <a:pt x="0" y="605"/>
                  <a:pt x="0" y="605"/>
                  <a:pt x="0" y="605"/>
                </a:cubicBezTo>
                <a:cubicBezTo>
                  <a:pt x="0" y="608"/>
                  <a:pt x="0" y="608"/>
                  <a:pt x="0" y="608"/>
                </a:cubicBezTo>
                <a:cubicBezTo>
                  <a:pt x="0" y="612"/>
                  <a:pt x="0" y="612"/>
                  <a:pt x="0" y="612"/>
                </a:cubicBezTo>
                <a:cubicBezTo>
                  <a:pt x="0" y="615"/>
                  <a:pt x="0" y="615"/>
                  <a:pt x="0" y="615"/>
                </a:cubicBezTo>
                <a:cubicBezTo>
                  <a:pt x="0" y="619"/>
                  <a:pt x="0" y="619"/>
                  <a:pt x="0" y="619"/>
                </a:cubicBezTo>
                <a:cubicBezTo>
                  <a:pt x="0" y="622"/>
                  <a:pt x="0" y="622"/>
                  <a:pt x="0" y="622"/>
                </a:cubicBezTo>
                <a:cubicBezTo>
                  <a:pt x="0" y="626"/>
                  <a:pt x="0" y="626"/>
                  <a:pt x="0" y="626"/>
                </a:cubicBezTo>
                <a:cubicBezTo>
                  <a:pt x="0" y="629"/>
                  <a:pt x="0" y="629"/>
                  <a:pt x="0" y="629"/>
                </a:cubicBezTo>
                <a:cubicBezTo>
                  <a:pt x="0" y="633"/>
                  <a:pt x="0" y="633"/>
                  <a:pt x="0" y="633"/>
                </a:cubicBezTo>
                <a:cubicBezTo>
                  <a:pt x="0" y="636"/>
                  <a:pt x="0" y="636"/>
                  <a:pt x="0" y="636"/>
                </a:cubicBezTo>
                <a:cubicBezTo>
                  <a:pt x="0" y="640"/>
                  <a:pt x="0" y="640"/>
                  <a:pt x="0" y="640"/>
                </a:cubicBezTo>
                <a:cubicBezTo>
                  <a:pt x="0" y="643"/>
                  <a:pt x="0" y="643"/>
                  <a:pt x="0" y="643"/>
                </a:cubicBezTo>
                <a:cubicBezTo>
                  <a:pt x="0" y="647"/>
                  <a:pt x="0" y="647"/>
                  <a:pt x="0" y="647"/>
                </a:cubicBezTo>
                <a:cubicBezTo>
                  <a:pt x="0" y="650"/>
                  <a:pt x="0" y="650"/>
                  <a:pt x="0" y="650"/>
                </a:cubicBezTo>
                <a:cubicBezTo>
                  <a:pt x="0" y="654"/>
                  <a:pt x="0" y="654"/>
                  <a:pt x="0" y="654"/>
                </a:cubicBezTo>
                <a:cubicBezTo>
                  <a:pt x="0" y="657"/>
                  <a:pt x="0" y="657"/>
                  <a:pt x="0" y="657"/>
                </a:cubicBezTo>
                <a:cubicBezTo>
                  <a:pt x="0" y="661"/>
                  <a:pt x="0" y="661"/>
                  <a:pt x="0" y="661"/>
                </a:cubicBezTo>
                <a:cubicBezTo>
                  <a:pt x="0" y="664"/>
                  <a:pt x="0" y="664"/>
                  <a:pt x="0" y="664"/>
                </a:cubicBezTo>
                <a:cubicBezTo>
                  <a:pt x="0" y="668"/>
                  <a:pt x="0" y="668"/>
                  <a:pt x="0" y="668"/>
                </a:cubicBezTo>
                <a:cubicBezTo>
                  <a:pt x="0" y="671"/>
                  <a:pt x="0" y="671"/>
                  <a:pt x="0" y="671"/>
                </a:cubicBezTo>
                <a:cubicBezTo>
                  <a:pt x="0" y="675"/>
                  <a:pt x="0" y="675"/>
                  <a:pt x="0" y="675"/>
                </a:cubicBezTo>
                <a:cubicBezTo>
                  <a:pt x="0" y="678"/>
                  <a:pt x="0" y="678"/>
                  <a:pt x="0" y="678"/>
                </a:cubicBezTo>
                <a:cubicBezTo>
                  <a:pt x="0" y="682"/>
                  <a:pt x="0" y="682"/>
                  <a:pt x="0" y="682"/>
                </a:cubicBezTo>
                <a:cubicBezTo>
                  <a:pt x="0" y="685"/>
                  <a:pt x="0" y="685"/>
                  <a:pt x="0" y="685"/>
                </a:cubicBezTo>
                <a:cubicBezTo>
                  <a:pt x="0" y="689"/>
                  <a:pt x="0" y="689"/>
                  <a:pt x="0" y="689"/>
                </a:cubicBezTo>
                <a:cubicBezTo>
                  <a:pt x="0" y="692"/>
                  <a:pt x="0" y="692"/>
                  <a:pt x="0" y="692"/>
                </a:cubicBezTo>
                <a:cubicBezTo>
                  <a:pt x="0" y="696"/>
                  <a:pt x="0" y="696"/>
                  <a:pt x="0" y="696"/>
                </a:cubicBezTo>
                <a:cubicBezTo>
                  <a:pt x="0" y="699"/>
                  <a:pt x="0" y="699"/>
                  <a:pt x="0" y="699"/>
                </a:cubicBezTo>
                <a:cubicBezTo>
                  <a:pt x="0" y="703"/>
                  <a:pt x="0" y="703"/>
                  <a:pt x="0" y="703"/>
                </a:cubicBezTo>
                <a:cubicBezTo>
                  <a:pt x="0" y="706"/>
                  <a:pt x="0" y="706"/>
                  <a:pt x="0" y="706"/>
                </a:cubicBezTo>
                <a:cubicBezTo>
                  <a:pt x="0" y="707"/>
                  <a:pt x="0" y="707"/>
                  <a:pt x="0" y="707"/>
                </a:cubicBezTo>
                <a:cubicBezTo>
                  <a:pt x="257" y="707"/>
                  <a:pt x="257" y="707"/>
                  <a:pt x="257" y="707"/>
                </a:cubicBezTo>
                <a:cubicBezTo>
                  <a:pt x="262" y="707"/>
                  <a:pt x="267" y="708"/>
                  <a:pt x="270" y="710"/>
                </a:cubicBezTo>
                <a:cubicBezTo>
                  <a:pt x="273" y="711"/>
                  <a:pt x="275" y="712"/>
                  <a:pt x="276" y="713"/>
                </a:cubicBezTo>
                <a:cubicBezTo>
                  <a:pt x="277" y="714"/>
                  <a:pt x="278" y="716"/>
                  <a:pt x="279" y="717"/>
                </a:cubicBezTo>
                <a:cubicBezTo>
                  <a:pt x="280" y="717"/>
                  <a:pt x="280" y="718"/>
                  <a:pt x="280" y="718"/>
                </a:cubicBezTo>
                <a:cubicBezTo>
                  <a:pt x="281" y="719"/>
                  <a:pt x="281" y="719"/>
                  <a:pt x="281" y="720"/>
                </a:cubicBezTo>
                <a:cubicBezTo>
                  <a:pt x="282" y="721"/>
                  <a:pt x="282" y="723"/>
                  <a:pt x="283" y="724"/>
                </a:cubicBezTo>
                <a:cubicBezTo>
                  <a:pt x="283" y="725"/>
                  <a:pt x="283" y="726"/>
                  <a:pt x="283" y="727"/>
                </a:cubicBezTo>
                <a:cubicBezTo>
                  <a:pt x="283" y="728"/>
                  <a:pt x="283" y="730"/>
                  <a:pt x="283" y="731"/>
                </a:cubicBezTo>
                <a:cubicBezTo>
                  <a:pt x="283" y="732"/>
                  <a:pt x="283" y="733"/>
                  <a:pt x="283" y="734"/>
                </a:cubicBezTo>
                <a:cubicBezTo>
                  <a:pt x="283" y="735"/>
                  <a:pt x="283" y="737"/>
                  <a:pt x="282" y="738"/>
                </a:cubicBezTo>
                <a:cubicBezTo>
                  <a:pt x="282" y="739"/>
                  <a:pt x="282" y="740"/>
                  <a:pt x="281" y="741"/>
                </a:cubicBezTo>
                <a:cubicBezTo>
                  <a:pt x="281" y="742"/>
                  <a:pt x="280" y="743"/>
                  <a:pt x="280" y="744"/>
                </a:cubicBezTo>
                <a:cubicBezTo>
                  <a:pt x="280" y="745"/>
                  <a:pt x="280" y="745"/>
                  <a:pt x="280" y="745"/>
                </a:cubicBezTo>
                <a:cubicBezTo>
                  <a:pt x="280" y="745"/>
                  <a:pt x="279" y="747"/>
                  <a:pt x="278" y="748"/>
                </a:cubicBezTo>
                <a:cubicBezTo>
                  <a:pt x="278" y="749"/>
                  <a:pt x="278" y="751"/>
                  <a:pt x="277" y="752"/>
                </a:cubicBezTo>
                <a:cubicBezTo>
                  <a:pt x="277" y="753"/>
                  <a:pt x="276" y="754"/>
                  <a:pt x="276" y="755"/>
                </a:cubicBezTo>
                <a:cubicBezTo>
                  <a:pt x="275" y="756"/>
                  <a:pt x="275" y="758"/>
                  <a:pt x="274" y="759"/>
                </a:cubicBezTo>
                <a:cubicBezTo>
                  <a:pt x="274" y="760"/>
                  <a:pt x="273" y="761"/>
                  <a:pt x="273" y="762"/>
                </a:cubicBezTo>
                <a:cubicBezTo>
                  <a:pt x="273" y="763"/>
                  <a:pt x="272" y="765"/>
                  <a:pt x="272" y="766"/>
                </a:cubicBezTo>
                <a:cubicBezTo>
                  <a:pt x="271" y="767"/>
                  <a:pt x="271" y="768"/>
                  <a:pt x="271" y="769"/>
                </a:cubicBezTo>
                <a:cubicBezTo>
                  <a:pt x="270" y="770"/>
                  <a:pt x="270" y="772"/>
                  <a:pt x="269" y="773"/>
                </a:cubicBezTo>
                <a:cubicBezTo>
                  <a:pt x="269" y="774"/>
                  <a:pt x="269" y="775"/>
                  <a:pt x="268" y="776"/>
                </a:cubicBezTo>
                <a:cubicBezTo>
                  <a:pt x="268" y="778"/>
                  <a:pt x="268" y="779"/>
                  <a:pt x="267" y="780"/>
                </a:cubicBezTo>
                <a:cubicBezTo>
                  <a:pt x="267" y="781"/>
                  <a:pt x="267" y="782"/>
                  <a:pt x="266" y="783"/>
                </a:cubicBezTo>
                <a:cubicBezTo>
                  <a:pt x="266" y="784"/>
                  <a:pt x="266" y="786"/>
                  <a:pt x="265" y="787"/>
                </a:cubicBezTo>
                <a:cubicBezTo>
                  <a:pt x="265" y="788"/>
                  <a:pt x="265" y="789"/>
                  <a:pt x="264" y="790"/>
                </a:cubicBezTo>
                <a:cubicBezTo>
                  <a:pt x="264" y="791"/>
                  <a:pt x="264" y="793"/>
                  <a:pt x="263" y="794"/>
                </a:cubicBezTo>
                <a:cubicBezTo>
                  <a:pt x="263" y="795"/>
                  <a:pt x="263" y="796"/>
                  <a:pt x="263" y="797"/>
                </a:cubicBezTo>
                <a:cubicBezTo>
                  <a:pt x="263" y="799"/>
                  <a:pt x="262" y="800"/>
                  <a:pt x="262" y="801"/>
                </a:cubicBezTo>
                <a:cubicBezTo>
                  <a:pt x="262" y="802"/>
                  <a:pt x="262" y="803"/>
                  <a:pt x="262" y="804"/>
                </a:cubicBezTo>
                <a:cubicBezTo>
                  <a:pt x="261" y="806"/>
                  <a:pt x="261" y="807"/>
                  <a:pt x="261" y="808"/>
                </a:cubicBezTo>
                <a:cubicBezTo>
                  <a:pt x="261" y="809"/>
                  <a:pt x="261" y="810"/>
                  <a:pt x="261" y="811"/>
                </a:cubicBezTo>
                <a:cubicBezTo>
                  <a:pt x="261" y="812"/>
                  <a:pt x="261" y="812"/>
                  <a:pt x="261" y="812"/>
                </a:cubicBezTo>
                <a:cubicBezTo>
                  <a:pt x="261" y="813"/>
                  <a:pt x="261" y="814"/>
                  <a:pt x="261" y="815"/>
                </a:cubicBezTo>
                <a:cubicBezTo>
                  <a:pt x="261" y="816"/>
                  <a:pt x="261" y="817"/>
                  <a:pt x="261" y="818"/>
                </a:cubicBezTo>
                <a:cubicBezTo>
                  <a:pt x="261" y="819"/>
                  <a:pt x="261" y="821"/>
                  <a:pt x="262" y="822"/>
                </a:cubicBezTo>
                <a:cubicBezTo>
                  <a:pt x="262" y="823"/>
                  <a:pt x="262" y="824"/>
                  <a:pt x="262" y="825"/>
                </a:cubicBezTo>
                <a:cubicBezTo>
                  <a:pt x="262" y="827"/>
                  <a:pt x="262" y="828"/>
                  <a:pt x="263" y="829"/>
                </a:cubicBezTo>
                <a:cubicBezTo>
                  <a:pt x="263" y="830"/>
                  <a:pt x="263" y="831"/>
                  <a:pt x="263" y="832"/>
                </a:cubicBezTo>
                <a:cubicBezTo>
                  <a:pt x="264" y="834"/>
                  <a:pt x="264" y="835"/>
                  <a:pt x="264" y="836"/>
                </a:cubicBezTo>
                <a:cubicBezTo>
                  <a:pt x="265" y="837"/>
                  <a:pt x="265" y="838"/>
                  <a:pt x="265" y="839"/>
                </a:cubicBezTo>
                <a:cubicBezTo>
                  <a:pt x="266" y="840"/>
                  <a:pt x="266" y="842"/>
                  <a:pt x="267" y="843"/>
                </a:cubicBezTo>
                <a:cubicBezTo>
                  <a:pt x="267" y="844"/>
                  <a:pt x="267" y="845"/>
                  <a:pt x="268" y="846"/>
                </a:cubicBezTo>
                <a:cubicBezTo>
                  <a:pt x="269" y="847"/>
                  <a:pt x="269" y="849"/>
                  <a:pt x="270" y="850"/>
                </a:cubicBezTo>
                <a:cubicBezTo>
                  <a:pt x="270" y="851"/>
                  <a:pt x="271" y="852"/>
                  <a:pt x="271" y="853"/>
                </a:cubicBezTo>
                <a:cubicBezTo>
                  <a:pt x="272" y="855"/>
                  <a:pt x="273" y="856"/>
                  <a:pt x="273" y="857"/>
                </a:cubicBezTo>
                <a:cubicBezTo>
                  <a:pt x="274" y="858"/>
                  <a:pt x="275" y="859"/>
                  <a:pt x="276" y="860"/>
                </a:cubicBezTo>
                <a:cubicBezTo>
                  <a:pt x="277" y="862"/>
                  <a:pt x="277" y="863"/>
                  <a:pt x="278" y="864"/>
                </a:cubicBezTo>
                <a:cubicBezTo>
                  <a:pt x="279" y="865"/>
                  <a:pt x="280" y="866"/>
                  <a:pt x="281" y="867"/>
                </a:cubicBezTo>
                <a:cubicBezTo>
                  <a:pt x="282" y="868"/>
                  <a:pt x="283" y="870"/>
                  <a:pt x="284" y="871"/>
                </a:cubicBezTo>
                <a:cubicBezTo>
                  <a:pt x="285" y="872"/>
                  <a:pt x="286" y="873"/>
                  <a:pt x="288" y="874"/>
                </a:cubicBezTo>
                <a:cubicBezTo>
                  <a:pt x="289" y="876"/>
                  <a:pt x="290" y="877"/>
                  <a:pt x="292" y="878"/>
                </a:cubicBezTo>
                <a:cubicBezTo>
                  <a:pt x="293" y="879"/>
                  <a:pt x="295" y="880"/>
                  <a:pt x="296" y="881"/>
                </a:cubicBezTo>
                <a:cubicBezTo>
                  <a:pt x="298" y="883"/>
                  <a:pt x="300" y="884"/>
                  <a:pt x="302" y="885"/>
                </a:cubicBezTo>
                <a:cubicBezTo>
                  <a:pt x="304" y="886"/>
                  <a:pt x="306" y="887"/>
                  <a:pt x="308" y="888"/>
                </a:cubicBezTo>
                <a:cubicBezTo>
                  <a:pt x="311" y="890"/>
                  <a:pt x="314" y="891"/>
                  <a:pt x="317" y="892"/>
                </a:cubicBezTo>
                <a:cubicBezTo>
                  <a:pt x="322" y="894"/>
                  <a:pt x="327" y="895"/>
                  <a:pt x="332" y="895"/>
                </a:cubicBezTo>
                <a:cubicBezTo>
                  <a:pt x="335" y="896"/>
                  <a:pt x="338" y="896"/>
                  <a:pt x="341" y="896"/>
                </a:cubicBezTo>
                <a:cubicBezTo>
                  <a:pt x="343" y="896"/>
                  <a:pt x="343" y="896"/>
                  <a:pt x="343" y="896"/>
                </a:cubicBezTo>
                <a:cubicBezTo>
                  <a:pt x="346" y="896"/>
                  <a:pt x="348" y="896"/>
                  <a:pt x="351" y="895"/>
                </a:cubicBezTo>
                <a:cubicBezTo>
                  <a:pt x="356" y="895"/>
                  <a:pt x="362" y="894"/>
                  <a:pt x="367" y="892"/>
                </a:cubicBezTo>
                <a:cubicBezTo>
                  <a:pt x="370" y="891"/>
                  <a:pt x="372" y="890"/>
                  <a:pt x="375" y="888"/>
                </a:cubicBezTo>
                <a:cubicBezTo>
                  <a:pt x="378" y="887"/>
                  <a:pt x="380" y="886"/>
                  <a:pt x="382" y="885"/>
                </a:cubicBezTo>
                <a:cubicBezTo>
                  <a:pt x="384" y="884"/>
                  <a:pt x="385" y="883"/>
                  <a:pt x="387" y="881"/>
                </a:cubicBezTo>
                <a:cubicBezTo>
                  <a:pt x="389" y="880"/>
                  <a:pt x="390" y="879"/>
                  <a:pt x="392" y="878"/>
                </a:cubicBezTo>
                <a:cubicBezTo>
                  <a:pt x="393" y="877"/>
                  <a:pt x="395" y="876"/>
                  <a:pt x="396" y="874"/>
                </a:cubicBezTo>
                <a:cubicBezTo>
                  <a:pt x="397" y="873"/>
                  <a:pt x="398" y="872"/>
                  <a:pt x="399" y="871"/>
                </a:cubicBezTo>
                <a:cubicBezTo>
                  <a:pt x="400" y="870"/>
                  <a:pt x="401" y="868"/>
                  <a:pt x="403" y="867"/>
                </a:cubicBezTo>
                <a:cubicBezTo>
                  <a:pt x="404" y="866"/>
                  <a:pt x="404" y="865"/>
                  <a:pt x="405" y="864"/>
                </a:cubicBezTo>
                <a:cubicBezTo>
                  <a:pt x="406" y="863"/>
                  <a:pt x="407" y="862"/>
                  <a:pt x="408" y="860"/>
                </a:cubicBezTo>
                <a:cubicBezTo>
                  <a:pt x="409" y="859"/>
                  <a:pt x="409" y="858"/>
                  <a:pt x="410" y="857"/>
                </a:cubicBezTo>
                <a:cubicBezTo>
                  <a:pt x="411" y="856"/>
                  <a:pt x="411" y="855"/>
                  <a:pt x="412" y="853"/>
                </a:cubicBezTo>
                <a:cubicBezTo>
                  <a:pt x="413" y="852"/>
                  <a:pt x="413" y="851"/>
                  <a:pt x="414" y="850"/>
                </a:cubicBezTo>
                <a:cubicBezTo>
                  <a:pt x="414" y="849"/>
                  <a:pt x="415" y="847"/>
                  <a:pt x="416" y="846"/>
                </a:cubicBezTo>
                <a:cubicBezTo>
                  <a:pt x="416" y="845"/>
                  <a:pt x="417" y="844"/>
                  <a:pt x="417" y="843"/>
                </a:cubicBezTo>
                <a:cubicBezTo>
                  <a:pt x="417" y="842"/>
                  <a:pt x="418" y="840"/>
                  <a:pt x="418" y="839"/>
                </a:cubicBezTo>
                <a:cubicBezTo>
                  <a:pt x="419" y="838"/>
                  <a:pt x="419" y="837"/>
                  <a:pt x="419" y="836"/>
                </a:cubicBezTo>
                <a:cubicBezTo>
                  <a:pt x="420" y="835"/>
                  <a:pt x="420" y="834"/>
                  <a:pt x="420" y="832"/>
                </a:cubicBezTo>
                <a:cubicBezTo>
                  <a:pt x="420" y="831"/>
                  <a:pt x="421" y="830"/>
                  <a:pt x="421" y="829"/>
                </a:cubicBezTo>
                <a:cubicBezTo>
                  <a:pt x="421" y="828"/>
                  <a:pt x="421" y="827"/>
                  <a:pt x="422" y="825"/>
                </a:cubicBezTo>
                <a:cubicBezTo>
                  <a:pt x="422" y="824"/>
                  <a:pt x="422" y="823"/>
                  <a:pt x="422" y="822"/>
                </a:cubicBezTo>
                <a:cubicBezTo>
                  <a:pt x="422" y="821"/>
                  <a:pt x="422" y="819"/>
                  <a:pt x="422" y="818"/>
                </a:cubicBezTo>
                <a:cubicBezTo>
                  <a:pt x="422" y="817"/>
                  <a:pt x="422" y="816"/>
                  <a:pt x="422" y="815"/>
                </a:cubicBezTo>
                <a:cubicBezTo>
                  <a:pt x="422" y="814"/>
                  <a:pt x="422" y="813"/>
                  <a:pt x="422" y="812"/>
                </a:cubicBezTo>
                <a:cubicBezTo>
                  <a:pt x="422" y="812"/>
                  <a:pt x="422" y="812"/>
                  <a:pt x="422" y="811"/>
                </a:cubicBezTo>
                <a:cubicBezTo>
                  <a:pt x="422" y="810"/>
                  <a:pt x="422" y="809"/>
                  <a:pt x="422" y="808"/>
                </a:cubicBezTo>
                <a:cubicBezTo>
                  <a:pt x="422" y="807"/>
                  <a:pt x="422" y="806"/>
                  <a:pt x="422" y="804"/>
                </a:cubicBezTo>
                <a:cubicBezTo>
                  <a:pt x="422" y="803"/>
                  <a:pt x="422" y="802"/>
                  <a:pt x="421" y="801"/>
                </a:cubicBezTo>
                <a:cubicBezTo>
                  <a:pt x="421" y="800"/>
                  <a:pt x="421" y="799"/>
                  <a:pt x="421" y="797"/>
                </a:cubicBezTo>
                <a:cubicBezTo>
                  <a:pt x="420" y="796"/>
                  <a:pt x="420" y="795"/>
                  <a:pt x="420" y="794"/>
                </a:cubicBezTo>
                <a:cubicBezTo>
                  <a:pt x="420" y="793"/>
                  <a:pt x="419" y="791"/>
                  <a:pt x="419" y="790"/>
                </a:cubicBezTo>
                <a:cubicBezTo>
                  <a:pt x="419" y="789"/>
                  <a:pt x="419" y="788"/>
                  <a:pt x="418" y="787"/>
                </a:cubicBezTo>
                <a:cubicBezTo>
                  <a:pt x="418" y="786"/>
                  <a:pt x="418" y="784"/>
                  <a:pt x="417" y="783"/>
                </a:cubicBezTo>
                <a:cubicBezTo>
                  <a:pt x="417" y="782"/>
                  <a:pt x="417" y="781"/>
                  <a:pt x="416" y="780"/>
                </a:cubicBezTo>
                <a:cubicBezTo>
                  <a:pt x="416" y="779"/>
                  <a:pt x="416" y="778"/>
                  <a:pt x="415" y="776"/>
                </a:cubicBezTo>
                <a:cubicBezTo>
                  <a:pt x="415" y="775"/>
                  <a:pt x="414" y="774"/>
                  <a:pt x="414" y="773"/>
                </a:cubicBezTo>
                <a:cubicBezTo>
                  <a:pt x="414" y="772"/>
                  <a:pt x="413" y="770"/>
                  <a:pt x="413" y="769"/>
                </a:cubicBezTo>
                <a:cubicBezTo>
                  <a:pt x="413" y="768"/>
                  <a:pt x="412" y="767"/>
                  <a:pt x="412" y="766"/>
                </a:cubicBezTo>
                <a:cubicBezTo>
                  <a:pt x="411" y="765"/>
                  <a:pt x="411" y="763"/>
                  <a:pt x="411" y="762"/>
                </a:cubicBezTo>
                <a:cubicBezTo>
                  <a:pt x="410" y="761"/>
                  <a:pt x="410" y="760"/>
                  <a:pt x="409" y="759"/>
                </a:cubicBezTo>
                <a:cubicBezTo>
                  <a:pt x="409" y="758"/>
                  <a:pt x="408" y="756"/>
                  <a:pt x="408" y="755"/>
                </a:cubicBezTo>
                <a:cubicBezTo>
                  <a:pt x="407" y="754"/>
                  <a:pt x="407" y="753"/>
                  <a:pt x="407" y="752"/>
                </a:cubicBezTo>
                <a:cubicBezTo>
                  <a:pt x="406" y="751"/>
                  <a:pt x="405" y="749"/>
                  <a:pt x="405" y="748"/>
                </a:cubicBezTo>
                <a:cubicBezTo>
                  <a:pt x="404" y="747"/>
                  <a:pt x="404" y="745"/>
                  <a:pt x="404" y="745"/>
                </a:cubicBezTo>
                <a:cubicBezTo>
                  <a:pt x="404" y="744"/>
                  <a:pt x="404" y="744"/>
                  <a:pt x="404" y="744"/>
                </a:cubicBezTo>
                <a:cubicBezTo>
                  <a:pt x="403" y="743"/>
                  <a:pt x="403" y="742"/>
                  <a:pt x="402" y="741"/>
                </a:cubicBezTo>
                <a:cubicBezTo>
                  <a:pt x="402" y="740"/>
                  <a:pt x="402" y="739"/>
                  <a:pt x="401" y="738"/>
                </a:cubicBezTo>
                <a:cubicBezTo>
                  <a:pt x="401" y="737"/>
                  <a:pt x="401" y="735"/>
                  <a:pt x="401" y="734"/>
                </a:cubicBezTo>
                <a:cubicBezTo>
                  <a:pt x="400" y="733"/>
                  <a:pt x="400" y="732"/>
                  <a:pt x="400" y="731"/>
                </a:cubicBezTo>
                <a:cubicBezTo>
                  <a:pt x="400" y="730"/>
                  <a:pt x="400" y="728"/>
                  <a:pt x="400" y="727"/>
                </a:cubicBezTo>
                <a:cubicBezTo>
                  <a:pt x="400" y="726"/>
                  <a:pt x="401" y="725"/>
                  <a:pt x="401" y="724"/>
                </a:cubicBezTo>
                <a:cubicBezTo>
                  <a:pt x="401" y="723"/>
                  <a:pt x="402" y="721"/>
                  <a:pt x="402" y="720"/>
                </a:cubicBezTo>
                <a:cubicBezTo>
                  <a:pt x="403" y="719"/>
                  <a:pt x="403" y="719"/>
                  <a:pt x="403" y="718"/>
                </a:cubicBezTo>
                <a:cubicBezTo>
                  <a:pt x="404" y="718"/>
                  <a:pt x="404" y="717"/>
                  <a:pt x="404" y="717"/>
                </a:cubicBezTo>
                <a:cubicBezTo>
                  <a:pt x="405" y="716"/>
                  <a:pt x="406" y="714"/>
                  <a:pt x="407" y="713"/>
                </a:cubicBezTo>
                <a:cubicBezTo>
                  <a:pt x="409" y="712"/>
                  <a:pt x="411" y="711"/>
                  <a:pt x="413" y="710"/>
                </a:cubicBezTo>
                <a:cubicBezTo>
                  <a:pt x="417" y="708"/>
                  <a:pt x="422" y="707"/>
                  <a:pt x="427" y="707"/>
                </a:cubicBezTo>
                <a:cubicBezTo>
                  <a:pt x="632" y="707"/>
                  <a:pt x="632" y="707"/>
                  <a:pt x="632" y="707"/>
                </a:cubicBezTo>
                <a:cubicBezTo>
                  <a:pt x="632" y="706"/>
                  <a:pt x="632" y="706"/>
                  <a:pt x="632" y="706"/>
                </a:cubicBezTo>
                <a:cubicBezTo>
                  <a:pt x="632" y="703"/>
                  <a:pt x="632" y="703"/>
                  <a:pt x="632" y="703"/>
                </a:cubicBezTo>
                <a:cubicBezTo>
                  <a:pt x="632" y="699"/>
                  <a:pt x="632" y="699"/>
                  <a:pt x="632" y="699"/>
                </a:cubicBezTo>
                <a:cubicBezTo>
                  <a:pt x="632" y="699"/>
                  <a:pt x="632" y="699"/>
                  <a:pt x="632" y="699"/>
                </a:cubicBezTo>
                <a:cubicBezTo>
                  <a:pt x="632" y="683"/>
                  <a:pt x="632" y="683"/>
                  <a:pt x="632" y="683"/>
                </a:cubicBezTo>
                <a:cubicBezTo>
                  <a:pt x="632" y="647"/>
                  <a:pt x="632" y="647"/>
                  <a:pt x="632" y="647"/>
                </a:cubicBezTo>
                <a:cubicBezTo>
                  <a:pt x="632" y="610"/>
                  <a:pt x="632" y="610"/>
                  <a:pt x="632" y="610"/>
                </a:cubicBezTo>
                <a:cubicBezTo>
                  <a:pt x="632" y="573"/>
                  <a:pt x="632" y="573"/>
                  <a:pt x="632" y="573"/>
                </a:cubicBezTo>
                <a:cubicBezTo>
                  <a:pt x="632" y="536"/>
                  <a:pt x="632" y="536"/>
                  <a:pt x="632" y="536"/>
                </a:cubicBezTo>
                <a:cubicBezTo>
                  <a:pt x="632" y="499"/>
                  <a:pt x="632" y="499"/>
                  <a:pt x="632" y="499"/>
                </a:cubicBezTo>
                <a:cubicBezTo>
                  <a:pt x="632" y="462"/>
                  <a:pt x="632" y="462"/>
                  <a:pt x="632" y="462"/>
                </a:cubicBezTo>
                <a:cubicBezTo>
                  <a:pt x="632" y="425"/>
                  <a:pt x="632" y="425"/>
                  <a:pt x="632" y="425"/>
                </a:cubicBezTo>
                <a:cubicBezTo>
                  <a:pt x="632" y="388"/>
                  <a:pt x="632" y="388"/>
                  <a:pt x="632" y="388"/>
                </a:cubicBezTo>
                <a:cubicBezTo>
                  <a:pt x="632" y="351"/>
                  <a:pt x="632" y="351"/>
                  <a:pt x="632" y="351"/>
                </a:cubicBezTo>
                <a:cubicBezTo>
                  <a:pt x="632" y="314"/>
                  <a:pt x="632" y="314"/>
                  <a:pt x="632" y="314"/>
                </a:cubicBezTo>
                <a:cubicBezTo>
                  <a:pt x="632" y="277"/>
                  <a:pt x="632" y="277"/>
                  <a:pt x="632" y="277"/>
                </a:cubicBezTo>
                <a:cubicBezTo>
                  <a:pt x="632" y="240"/>
                  <a:pt x="632" y="240"/>
                  <a:pt x="632" y="240"/>
                </a:cubicBezTo>
                <a:cubicBezTo>
                  <a:pt x="632" y="204"/>
                  <a:pt x="632" y="204"/>
                  <a:pt x="632" y="204"/>
                </a:cubicBezTo>
                <a:cubicBezTo>
                  <a:pt x="632" y="167"/>
                  <a:pt x="632" y="167"/>
                  <a:pt x="632" y="167"/>
                </a:cubicBezTo>
                <a:cubicBezTo>
                  <a:pt x="632" y="130"/>
                  <a:pt x="632" y="130"/>
                  <a:pt x="632" y="130"/>
                </a:cubicBezTo>
                <a:cubicBezTo>
                  <a:pt x="632" y="93"/>
                  <a:pt x="632" y="93"/>
                  <a:pt x="632" y="93"/>
                </a:cubicBezTo>
                <a:cubicBezTo>
                  <a:pt x="632" y="56"/>
                  <a:pt x="632" y="56"/>
                  <a:pt x="632" y="56"/>
                </a:cubicBezTo>
                <a:cubicBezTo>
                  <a:pt x="632" y="19"/>
                  <a:pt x="632" y="19"/>
                  <a:pt x="632" y="19"/>
                </a:cubicBezTo>
                <a:cubicBezTo>
                  <a:pt x="632" y="8"/>
                  <a:pt x="632" y="8"/>
                  <a:pt x="632" y="8"/>
                </a:cubicBezTo>
                <a:cubicBezTo>
                  <a:pt x="632" y="8"/>
                  <a:pt x="632" y="8"/>
                  <a:pt x="632" y="8"/>
                </a:cubicBezTo>
                <a:cubicBezTo>
                  <a:pt x="632" y="6"/>
                  <a:pt x="632" y="6"/>
                  <a:pt x="632" y="6"/>
                </a:cubicBezTo>
                <a:cubicBezTo>
                  <a:pt x="632" y="3"/>
                  <a:pt x="632" y="3"/>
                  <a:pt x="632" y="3"/>
                </a:cubicBezTo>
                <a:cubicBezTo>
                  <a:pt x="632" y="1"/>
                  <a:pt x="632" y="1"/>
                  <a:pt x="632" y="1"/>
                </a:cubicBezTo>
                <a:cubicBezTo>
                  <a:pt x="630" y="1"/>
                  <a:pt x="628" y="1"/>
                  <a:pt x="626" y="1"/>
                </a:cubicBezTo>
                <a:cubicBezTo>
                  <a:pt x="427" y="1"/>
                  <a:pt x="427" y="1"/>
                  <a:pt x="427" y="1"/>
                </a:cubicBezTo>
                <a:cubicBezTo>
                  <a:pt x="422" y="1"/>
                  <a:pt x="417" y="2"/>
                  <a:pt x="413" y="3"/>
                </a:cubicBezTo>
                <a:cubicBezTo>
                  <a:pt x="410" y="4"/>
                  <a:pt x="407" y="5"/>
                  <a:pt x="404" y="6"/>
                </a:cubicBezTo>
                <a:cubicBezTo>
                  <a:pt x="402" y="7"/>
                  <a:pt x="401" y="8"/>
                  <a:pt x="399" y="10"/>
                </a:cubicBezTo>
                <a:cubicBezTo>
                  <a:pt x="397" y="11"/>
                  <a:pt x="396" y="12"/>
                  <a:pt x="395" y="13"/>
                </a:cubicBezTo>
                <a:cubicBezTo>
                  <a:pt x="394" y="14"/>
                  <a:pt x="393" y="16"/>
                  <a:pt x="392" y="17"/>
                </a:cubicBezTo>
                <a:cubicBezTo>
                  <a:pt x="392" y="17"/>
                  <a:pt x="391" y="18"/>
                  <a:pt x="391" y="19"/>
                </a:cubicBezTo>
                <a:cubicBezTo>
                  <a:pt x="391" y="19"/>
                  <a:pt x="390" y="20"/>
                  <a:pt x="390" y="20"/>
                </a:cubicBezTo>
                <a:cubicBezTo>
                  <a:pt x="389" y="21"/>
                  <a:pt x="389" y="23"/>
                  <a:pt x="388" y="24"/>
                </a:cubicBezTo>
                <a:cubicBezTo>
                  <a:pt x="388" y="25"/>
                  <a:pt x="387" y="26"/>
                  <a:pt x="387" y="27"/>
                </a:cubicBezTo>
                <a:cubicBezTo>
                  <a:pt x="387" y="28"/>
                  <a:pt x="386" y="30"/>
                  <a:pt x="386" y="31"/>
                </a:cubicBezTo>
                <a:cubicBezTo>
                  <a:pt x="386" y="32"/>
                  <a:pt x="386" y="33"/>
                  <a:pt x="385" y="34"/>
                </a:cubicBezTo>
                <a:cubicBezTo>
                  <a:pt x="385" y="35"/>
                  <a:pt x="385" y="37"/>
                  <a:pt x="385" y="38"/>
                </a:cubicBezTo>
                <a:cubicBezTo>
                  <a:pt x="385" y="39"/>
                  <a:pt x="385" y="40"/>
                  <a:pt x="385" y="41"/>
                </a:cubicBezTo>
                <a:cubicBezTo>
                  <a:pt x="385" y="42"/>
                  <a:pt x="385" y="44"/>
                  <a:pt x="386" y="45"/>
                </a:cubicBezTo>
                <a:cubicBezTo>
                  <a:pt x="386" y="46"/>
                  <a:pt x="386" y="47"/>
                  <a:pt x="386" y="48"/>
                </a:cubicBezTo>
                <a:cubicBezTo>
                  <a:pt x="386" y="49"/>
                  <a:pt x="387" y="51"/>
                  <a:pt x="387" y="52"/>
                </a:cubicBezTo>
                <a:cubicBezTo>
                  <a:pt x="387" y="53"/>
                  <a:pt x="388" y="54"/>
                  <a:pt x="388" y="55"/>
                </a:cubicBezTo>
                <a:cubicBezTo>
                  <a:pt x="388" y="56"/>
                  <a:pt x="389" y="58"/>
                  <a:pt x="389" y="59"/>
                </a:cubicBezTo>
                <a:cubicBezTo>
                  <a:pt x="389" y="59"/>
                  <a:pt x="390" y="60"/>
                  <a:pt x="390" y="60"/>
                </a:cubicBezTo>
                <a:cubicBezTo>
                  <a:pt x="390" y="61"/>
                  <a:pt x="390" y="61"/>
                  <a:pt x="391" y="62"/>
                </a:cubicBezTo>
                <a:cubicBezTo>
                  <a:pt x="391" y="63"/>
                  <a:pt x="392" y="64"/>
                  <a:pt x="392" y="66"/>
                </a:cubicBezTo>
                <a:cubicBezTo>
                  <a:pt x="393" y="67"/>
                  <a:pt x="393" y="68"/>
                  <a:pt x="393" y="69"/>
                </a:cubicBezTo>
                <a:cubicBezTo>
                  <a:pt x="394" y="70"/>
                  <a:pt x="394" y="72"/>
                  <a:pt x="395" y="73"/>
                </a:cubicBezTo>
                <a:cubicBezTo>
                  <a:pt x="395" y="74"/>
                  <a:pt x="396" y="75"/>
                  <a:pt x="396" y="76"/>
                </a:cubicBezTo>
                <a:cubicBezTo>
                  <a:pt x="397" y="77"/>
                  <a:pt x="397" y="79"/>
                  <a:pt x="397" y="80"/>
                </a:cubicBezTo>
                <a:cubicBezTo>
                  <a:pt x="398" y="81"/>
                  <a:pt x="398" y="82"/>
                  <a:pt x="399" y="83"/>
                </a:cubicBezTo>
                <a:cubicBezTo>
                  <a:pt x="399" y="84"/>
                  <a:pt x="399" y="86"/>
                  <a:pt x="400" y="87"/>
                </a:cubicBezTo>
                <a:cubicBezTo>
                  <a:pt x="400" y="88"/>
                  <a:pt x="401" y="89"/>
                  <a:pt x="401" y="90"/>
                </a:cubicBezTo>
                <a:cubicBezTo>
                  <a:pt x="401" y="91"/>
                  <a:pt x="402" y="93"/>
                  <a:pt x="402" y="94"/>
                </a:cubicBezTo>
                <a:cubicBezTo>
                  <a:pt x="402" y="95"/>
                  <a:pt x="403" y="96"/>
                  <a:pt x="403" y="97"/>
                </a:cubicBezTo>
                <a:cubicBezTo>
                  <a:pt x="403" y="98"/>
                  <a:pt x="404" y="100"/>
                  <a:pt x="404" y="101"/>
                </a:cubicBezTo>
                <a:cubicBezTo>
                  <a:pt x="404" y="102"/>
                  <a:pt x="405" y="103"/>
                  <a:pt x="405" y="104"/>
                </a:cubicBezTo>
                <a:cubicBezTo>
                  <a:pt x="405" y="106"/>
                  <a:pt x="405" y="107"/>
                  <a:pt x="406" y="108"/>
                </a:cubicBezTo>
                <a:cubicBezTo>
                  <a:pt x="406" y="109"/>
                  <a:pt x="406" y="110"/>
                  <a:pt x="406" y="111"/>
                </a:cubicBezTo>
                <a:cubicBezTo>
                  <a:pt x="407" y="112"/>
                  <a:pt x="407" y="114"/>
                  <a:pt x="407" y="115"/>
                </a:cubicBezTo>
                <a:cubicBezTo>
                  <a:pt x="407" y="116"/>
                  <a:pt x="407" y="117"/>
                  <a:pt x="407" y="118"/>
                </a:cubicBezTo>
                <a:cubicBezTo>
                  <a:pt x="407" y="120"/>
                  <a:pt x="408" y="121"/>
                  <a:pt x="408" y="122"/>
                </a:cubicBezTo>
                <a:cubicBezTo>
                  <a:pt x="408" y="123"/>
                  <a:pt x="408" y="124"/>
                  <a:pt x="407" y="125"/>
                </a:cubicBezTo>
                <a:cubicBezTo>
                  <a:pt x="407" y="126"/>
                  <a:pt x="407" y="128"/>
                  <a:pt x="407" y="129"/>
                </a:cubicBezTo>
                <a:cubicBezTo>
                  <a:pt x="407" y="130"/>
                  <a:pt x="407" y="131"/>
                  <a:pt x="407" y="132"/>
                </a:cubicBezTo>
                <a:cubicBezTo>
                  <a:pt x="407" y="134"/>
                  <a:pt x="406" y="135"/>
                  <a:pt x="406" y="136"/>
                </a:cubicBezTo>
                <a:cubicBezTo>
                  <a:pt x="406" y="137"/>
                  <a:pt x="406" y="138"/>
                  <a:pt x="405" y="139"/>
                </a:cubicBezTo>
                <a:cubicBezTo>
                  <a:pt x="405" y="140"/>
                  <a:pt x="405" y="142"/>
                  <a:pt x="404" y="143"/>
                </a:cubicBezTo>
                <a:cubicBezTo>
                  <a:pt x="404" y="144"/>
                  <a:pt x="404" y="145"/>
                  <a:pt x="403" y="146"/>
                </a:cubicBezTo>
                <a:cubicBezTo>
                  <a:pt x="403" y="147"/>
                  <a:pt x="402" y="149"/>
                  <a:pt x="402" y="150"/>
                </a:cubicBezTo>
                <a:cubicBezTo>
                  <a:pt x="401" y="151"/>
                  <a:pt x="401" y="152"/>
                  <a:pt x="400" y="153"/>
                </a:cubicBezTo>
                <a:cubicBezTo>
                  <a:pt x="399" y="154"/>
                  <a:pt x="399" y="156"/>
                  <a:pt x="398" y="157"/>
                </a:cubicBezTo>
                <a:cubicBezTo>
                  <a:pt x="397" y="158"/>
                  <a:pt x="397" y="159"/>
                  <a:pt x="396" y="160"/>
                </a:cubicBezTo>
                <a:cubicBezTo>
                  <a:pt x="395" y="162"/>
                  <a:pt x="394" y="163"/>
                  <a:pt x="393" y="164"/>
                </a:cubicBezTo>
                <a:cubicBezTo>
                  <a:pt x="392" y="165"/>
                  <a:pt x="392" y="166"/>
                  <a:pt x="391" y="167"/>
                </a:cubicBezTo>
                <a:cubicBezTo>
                  <a:pt x="389" y="168"/>
                  <a:pt x="388" y="170"/>
                  <a:pt x="387" y="171"/>
                </a:cubicBezTo>
                <a:cubicBezTo>
                  <a:pt x="386" y="172"/>
                  <a:pt x="385" y="173"/>
                  <a:pt x="383" y="174"/>
                </a:cubicBezTo>
                <a:cubicBezTo>
                  <a:pt x="382" y="176"/>
                  <a:pt x="380" y="177"/>
                  <a:pt x="379" y="178"/>
                </a:cubicBezTo>
                <a:cubicBezTo>
                  <a:pt x="377" y="179"/>
                  <a:pt x="375" y="180"/>
                  <a:pt x="373" y="181"/>
                </a:cubicBezTo>
                <a:cubicBezTo>
                  <a:pt x="371" y="183"/>
                  <a:pt x="369" y="184"/>
                  <a:pt x="366" y="185"/>
                </a:cubicBezTo>
                <a:cubicBezTo>
                  <a:pt x="363" y="186"/>
                  <a:pt x="359" y="187"/>
                  <a:pt x="355" y="188"/>
                </a:cubicBezTo>
                <a:cubicBezTo>
                  <a:pt x="351" y="189"/>
                  <a:pt x="346" y="190"/>
                  <a:pt x="342" y="190"/>
                </a:cubicBezTo>
                <a:cubicBezTo>
                  <a:pt x="337" y="190"/>
                  <a:pt x="333" y="189"/>
                  <a:pt x="328" y="188"/>
                </a:cubicBezTo>
                <a:cubicBezTo>
                  <a:pt x="324" y="187"/>
                  <a:pt x="321" y="186"/>
                  <a:pt x="317" y="185"/>
                </a:cubicBezTo>
                <a:cubicBezTo>
                  <a:pt x="315" y="184"/>
                  <a:pt x="312" y="183"/>
                  <a:pt x="310" y="181"/>
                </a:cubicBezTo>
                <a:cubicBezTo>
                  <a:pt x="308" y="180"/>
                  <a:pt x="306" y="179"/>
                  <a:pt x="304" y="178"/>
                </a:cubicBezTo>
                <a:cubicBezTo>
                  <a:pt x="303" y="177"/>
                  <a:pt x="302" y="176"/>
                  <a:pt x="300" y="174"/>
                </a:cubicBezTo>
                <a:cubicBezTo>
                  <a:pt x="299" y="173"/>
                  <a:pt x="297" y="172"/>
                  <a:pt x="296" y="171"/>
                </a:cubicBezTo>
                <a:cubicBezTo>
                  <a:pt x="295" y="170"/>
                  <a:pt x="294" y="168"/>
                  <a:pt x="293" y="167"/>
                </a:cubicBezTo>
                <a:cubicBezTo>
                  <a:pt x="292" y="166"/>
                  <a:pt x="291" y="165"/>
                  <a:pt x="290" y="164"/>
                </a:cubicBezTo>
                <a:cubicBezTo>
                  <a:pt x="289" y="163"/>
                  <a:pt x="288" y="162"/>
                  <a:pt x="288" y="160"/>
                </a:cubicBezTo>
                <a:cubicBezTo>
                  <a:pt x="287" y="159"/>
                  <a:pt x="286" y="158"/>
                  <a:pt x="285" y="157"/>
                </a:cubicBezTo>
                <a:cubicBezTo>
                  <a:pt x="285" y="156"/>
                  <a:pt x="284" y="154"/>
                  <a:pt x="283" y="153"/>
                </a:cubicBezTo>
                <a:cubicBezTo>
                  <a:pt x="283" y="152"/>
                  <a:pt x="282" y="151"/>
                  <a:pt x="282" y="150"/>
                </a:cubicBezTo>
                <a:cubicBezTo>
                  <a:pt x="281" y="149"/>
                  <a:pt x="281" y="147"/>
                  <a:pt x="280" y="146"/>
                </a:cubicBezTo>
                <a:cubicBezTo>
                  <a:pt x="280" y="145"/>
                  <a:pt x="280" y="144"/>
                  <a:pt x="279" y="143"/>
                </a:cubicBezTo>
                <a:cubicBezTo>
                  <a:pt x="279" y="142"/>
                  <a:pt x="278" y="140"/>
                  <a:pt x="278" y="139"/>
                </a:cubicBezTo>
                <a:cubicBezTo>
                  <a:pt x="278" y="138"/>
                  <a:pt x="278" y="137"/>
                  <a:pt x="277" y="136"/>
                </a:cubicBezTo>
                <a:cubicBezTo>
                  <a:pt x="277" y="135"/>
                  <a:pt x="277" y="134"/>
                  <a:pt x="277" y="132"/>
                </a:cubicBezTo>
                <a:cubicBezTo>
                  <a:pt x="277" y="131"/>
                  <a:pt x="276" y="130"/>
                  <a:pt x="276" y="129"/>
                </a:cubicBezTo>
                <a:cubicBezTo>
                  <a:pt x="276" y="128"/>
                  <a:pt x="276" y="126"/>
                  <a:pt x="276" y="125"/>
                </a:cubicBezTo>
                <a:cubicBezTo>
                  <a:pt x="276" y="124"/>
                  <a:pt x="276" y="123"/>
                  <a:pt x="276" y="122"/>
                </a:cubicBezTo>
                <a:cubicBezTo>
                  <a:pt x="276" y="121"/>
                  <a:pt x="276" y="120"/>
                  <a:pt x="276" y="118"/>
                </a:cubicBezTo>
                <a:cubicBezTo>
                  <a:pt x="276" y="117"/>
                  <a:pt x="276" y="116"/>
                  <a:pt x="277" y="115"/>
                </a:cubicBezTo>
                <a:cubicBezTo>
                  <a:pt x="277" y="114"/>
                  <a:pt x="277" y="112"/>
                  <a:pt x="277" y="111"/>
                </a:cubicBezTo>
                <a:cubicBezTo>
                  <a:pt x="277" y="110"/>
                  <a:pt x="278" y="109"/>
                  <a:pt x="278" y="108"/>
                </a:cubicBezTo>
                <a:cubicBezTo>
                  <a:pt x="278" y="107"/>
                  <a:pt x="278" y="106"/>
                  <a:pt x="279" y="104"/>
                </a:cubicBezTo>
                <a:cubicBezTo>
                  <a:pt x="279" y="103"/>
                  <a:pt x="279" y="102"/>
                  <a:pt x="280" y="101"/>
                </a:cubicBezTo>
                <a:cubicBezTo>
                  <a:pt x="280" y="100"/>
                  <a:pt x="280" y="98"/>
                  <a:pt x="281" y="97"/>
                </a:cubicBezTo>
                <a:cubicBezTo>
                  <a:pt x="281" y="96"/>
                  <a:pt x="281" y="95"/>
                  <a:pt x="282" y="94"/>
                </a:cubicBezTo>
                <a:cubicBezTo>
                  <a:pt x="282" y="93"/>
                  <a:pt x="282" y="91"/>
                  <a:pt x="283" y="90"/>
                </a:cubicBezTo>
                <a:cubicBezTo>
                  <a:pt x="283" y="89"/>
                  <a:pt x="283" y="88"/>
                  <a:pt x="284" y="87"/>
                </a:cubicBezTo>
                <a:cubicBezTo>
                  <a:pt x="284" y="86"/>
                  <a:pt x="285" y="84"/>
                  <a:pt x="285" y="83"/>
                </a:cubicBezTo>
                <a:cubicBezTo>
                  <a:pt x="285" y="82"/>
                  <a:pt x="286" y="81"/>
                  <a:pt x="286" y="80"/>
                </a:cubicBezTo>
                <a:cubicBezTo>
                  <a:pt x="287" y="79"/>
                  <a:pt x="287" y="77"/>
                  <a:pt x="287" y="76"/>
                </a:cubicBezTo>
                <a:cubicBezTo>
                  <a:pt x="288" y="75"/>
                  <a:pt x="288" y="74"/>
                  <a:pt x="289" y="73"/>
                </a:cubicBezTo>
                <a:cubicBezTo>
                  <a:pt x="289" y="72"/>
                  <a:pt x="290" y="70"/>
                  <a:pt x="290" y="69"/>
                </a:cubicBezTo>
                <a:cubicBezTo>
                  <a:pt x="290" y="68"/>
                  <a:pt x="291" y="67"/>
                  <a:pt x="291" y="66"/>
                </a:cubicBezTo>
                <a:cubicBezTo>
                  <a:pt x="292" y="64"/>
                  <a:pt x="292" y="63"/>
                  <a:pt x="293" y="62"/>
                </a:cubicBezTo>
                <a:cubicBezTo>
                  <a:pt x="293" y="61"/>
                  <a:pt x="293" y="61"/>
                  <a:pt x="294" y="60"/>
                </a:cubicBezTo>
                <a:cubicBezTo>
                  <a:pt x="294" y="60"/>
                  <a:pt x="294" y="59"/>
                  <a:pt x="294" y="59"/>
                </a:cubicBezTo>
                <a:cubicBezTo>
                  <a:pt x="295" y="58"/>
                  <a:pt x="295" y="56"/>
                  <a:pt x="295" y="55"/>
                </a:cubicBezTo>
                <a:cubicBezTo>
                  <a:pt x="296" y="54"/>
                  <a:pt x="296" y="53"/>
                  <a:pt x="296" y="52"/>
                </a:cubicBezTo>
                <a:cubicBezTo>
                  <a:pt x="297" y="51"/>
                  <a:pt x="297" y="49"/>
                  <a:pt x="297" y="48"/>
                </a:cubicBezTo>
                <a:cubicBezTo>
                  <a:pt x="298" y="47"/>
                  <a:pt x="298" y="46"/>
                  <a:pt x="298" y="45"/>
                </a:cubicBezTo>
                <a:cubicBezTo>
                  <a:pt x="298" y="44"/>
                  <a:pt x="298" y="42"/>
                  <a:pt x="298" y="41"/>
                </a:cubicBezTo>
                <a:cubicBezTo>
                  <a:pt x="298" y="40"/>
                  <a:pt x="298" y="39"/>
                  <a:pt x="298" y="38"/>
                </a:cubicBezTo>
                <a:cubicBezTo>
                  <a:pt x="298" y="37"/>
                  <a:pt x="298" y="35"/>
                  <a:pt x="298" y="34"/>
                </a:cubicBezTo>
                <a:cubicBezTo>
                  <a:pt x="298" y="33"/>
                  <a:pt x="298" y="32"/>
                  <a:pt x="298" y="31"/>
                </a:cubicBezTo>
                <a:cubicBezTo>
                  <a:pt x="297" y="30"/>
                  <a:pt x="297" y="28"/>
                  <a:pt x="297" y="27"/>
                </a:cubicBezTo>
                <a:cubicBezTo>
                  <a:pt x="296" y="26"/>
                  <a:pt x="296" y="25"/>
                  <a:pt x="295" y="24"/>
                </a:cubicBezTo>
                <a:cubicBezTo>
                  <a:pt x="295" y="23"/>
                  <a:pt x="294" y="21"/>
                  <a:pt x="294" y="20"/>
                </a:cubicBezTo>
                <a:cubicBezTo>
                  <a:pt x="293" y="20"/>
                  <a:pt x="293" y="19"/>
                  <a:pt x="293" y="19"/>
                </a:cubicBezTo>
                <a:cubicBezTo>
                  <a:pt x="292" y="18"/>
                  <a:pt x="292" y="17"/>
                  <a:pt x="291" y="17"/>
                </a:cubicBezTo>
                <a:cubicBezTo>
                  <a:pt x="290" y="16"/>
                  <a:pt x="290" y="14"/>
                  <a:pt x="288" y="13"/>
                </a:cubicBezTo>
                <a:cubicBezTo>
                  <a:pt x="287" y="12"/>
                  <a:pt x="286" y="11"/>
                  <a:pt x="285" y="10"/>
                </a:cubicBezTo>
                <a:cubicBezTo>
                  <a:pt x="283" y="8"/>
                  <a:pt x="281" y="7"/>
                  <a:pt x="279" y="6"/>
                </a:cubicBezTo>
                <a:cubicBezTo>
                  <a:pt x="277" y="5"/>
                  <a:pt x="273" y="4"/>
                  <a:pt x="270" y="3"/>
                </a:cubicBezTo>
                <a:cubicBezTo>
                  <a:pt x="266" y="2"/>
                  <a:pt x="261" y="1"/>
                  <a:pt x="257" y="1"/>
                </a:cubicBezTo>
                <a:cubicBezTo>
                  <a:pt x="58" y="1"/>
                  <a:pt x="58" y="1"/>
                  <a:pt x="58" y="1"/>
                </a:cubicBezTo>
                <a:cubicBezTo>
                  <a:pt x="55" y="1"/>
                  <a:pt x="52" y="1"/>
                  <a:pt x="49" y="0"/>
                </a:cubicBezTo>
                <a:cubicBezTo>
                  <a:pt x="48" y="0"/>
                  <a:pt x="48" y="0"/>
                  <a:pt x="48" y="0"/>
                </a:cubicBezTo>
                <a:cubicBezTo>
                  <a:pt x="0" y="0"/>
                  <a:pt x="0" y="0"/>
                  <a:pt x="0" y="0"/>
                </a:cubicBezTo>
                <a:cubicBezTo>
                  <a:pt x="0" y="3"/>
                  <a:pt x="0" y="3"/>
                  <a:pt x="0" y="3"/>
                </a:cubicBezTo>
                <a:cubicBezTo>
                  <a:pt x="0" y="6"/>
                  <a:pt x="0" y="6"/>
                  <a:pt x="0" y="6"/>
                </a:cubicBezTo>
                <a:cubicBezTo>
                  <a:pt x="0" y="10"/>
                  <a:pt x="0" y="10"/>
                  <a:pt x="0" y="10"/>
                </a:cubicBezTo>
                <a:cubicBezTo>
                  <a:pt x="0" y="13"/>
                  <a:pt x="0" y="13"/>
                  <a:pt x="0" y="13"/>
                </a:cubicBezTo>
                <a:cubicBezTo>
                  <a:pt x="0" y="17"/>
                  <a:pt x="0" y="17"/>
                  <a:pt x="0" y="17"/>
                </a:cubicBezTo>
                <a:cubicBezTo>
                  <a:pt x="0" y="20"/>
                  <a:pt x="0" y="20"/>
                  <a:pt x="0" y="20"/>
                </a:cubicBezTo>
                <a:cubicBezTo>
                  <a:pt x="0" y="24"/>
                  <a:pt x="0" y="24"/>
                  <a:pt x="0" y="24"/>
                </a:cubicBezTo>
                <a:cubicBezTo>
                  <a:pt x="0" y="27"/>
                  <a:pt x="0" y="27"/>
                  <a:pt x="0" y="27"/>
                </a:cubicBezTo>
                <a:cubicBezTo>
                  <a:pt x="0" y="31"/>
                  <a:pt x="0" y="31"/>
                  <a:pt x="0" y="31"/>
                </a:cubicBezTo>
                <a:cubicBezTo>
                  <a:pt x="0" y="34"/>
                  <a:pt x="0" y="34"/>
                  <a:pt x="0" y="34"/>
                </a:cubicBezTo>
                <a:cubicBezTo>
                  <a:pt x="0" y="38"/>
                  <a:pt x="0" y="38"/>
                  <a:pt x="0" y="38"/>
                </a:cubicBezTo>
                <a:cubicBezTo>
                  <a:pt x="0" y="41"/>
                  <a:pt x="0" y="41"/>
                  <a:pt x="0" y="41"/>
                </a:cubicBezTo>
                <a:cubicBezTo>
                  <a:pt x="0" y="45"/>
                  <a:pt x="0" y="45"/>
                  <a:pt x="0" y="45"/>
                </a:cubicBezTo>
                <a:cubicBezTo>
                  <a:pt x="0" y="48"/>
                  <a:pt x="0" y="48"/>
                  <a:pt x="0" y="48"/>
                </a:cubicBezTo>
                <a:cubicBezTo>
                  <a:pt x="0" y="52"/>
                  <a:pt x="0" y="52"/>
                  <a:pt x="0" y="52"/>
                </a:cubicBezTo>
                <a:cubicBezTo>
                  <a:pt x="0" y="55"/>
                  <a:pt x="0" y="55"/>
                  <a:pt x="0" y="55"/>
                </a:cubicBezTo>
                <a:cubicBezTo>
                  <a:pt x="0" y="59"/>
                  <a:pt x="0" y="59"/>
                  <a:pt x="0" y="59"/>
                </a:cubicBezTo>
                <a:cubicBezTo>
                  <a:pt x="0" y="62"/>
                  <a:pt x="0" y="62"/>
                  <a:pt x="0" y="62"/>
                </a:cubicBezTo>
                <a:cubicBezTo>
                  <a:pt x="0" y="66"/>
                  <a:pt x="0" y="66"/>
                  <a:pt x="0" y="66"/>
                </a:cubicBezTo>
                <a:cubicBezTo>
                  <a:pt x="0" y="69"/>
                  <a:pt x="0" y="69"/>
                  <a:pt x="0" y="69"/>
                </a:cubicBezTo>
                <a:cubicBezTo>
                  <a:pt x="0" y="73"/>
                  <a:pt x="0" y="73"/>
                  <a:pt x="0" y="73"/>
                </a:cubicBezTo>
                <a:cubicBezTo>
                  <a:pt x="0" y="76"/>
                  <a:pt x="0" y="76"/>
                  <a:pt x="0" y="76"/>
                </a:cubicBezTo>
                <a:cubicBezTo>
                  <a:pt x="0" y="80"/>
                  <a:pt x="0" y="80"/>
                  <a:pt x="0" y="80"/>
                </a:cubicBezTo>
                <a:cubicBezTo>
                  <a:pt x="0" y="83"/>
                  <a:pt x="0" y="83"/>
                  <a:pt x="0" y="83"/>
                </a:cubicBezTo>
                <a:cubicBezTo>
                  <a:pt x="0" y="87"/>
                  <a:pt x="0" y="87"/>
                  <a:pt x="0" y="87"/>
                </a:cubicBezTo>
                <a:cubicBezTo>
                  <a:pt x="0" y="90"/>
                  <a:pt x="0" y="90"/>
                  <a:pt x="0" y="90"/>
                </a:cubicBezTo>
                <a:cubicBezTo>
                  <a:pt x="0" y="94"/>
                  <a:pt x="0" y="94"/>
                  <a:pt x="0" y="94"/>
                </a:cubicBezTo>
                <a:cubicBezTo>
                  <a:pt x="0" y="97"/>
                  <a:pt x="0" y="97"/>
                  <a:pt x="0" y="97"/>
                </a:cubicBezTo>
                <a:cubicBezTo>
                  <a:pt x="0" y="101"/>
                  <a:pt x="0" y="101"/>
                  <a:pt x="0" y="101"/>
                </a:cubicBezTo>
                <a:cubicBezTo>
                  <a:pt x="0" y="104"/>
                  <a:pt x="0" y="104"/>
                  <a:pt x="0" y="104"/>
                </a:cubicBezTo>
                <a:cubicBezTo>
                  <a:pt x="0" y="108"/>
                  <a:pt x="0" y="108"/>
                  <a:pt x="0" y="108"/>
                </a:cubicBezTo>
                <a:cubicBezTo>
                  <a:pt x="0" y="111"/>
                  <a:pt x="0" y="111"/>
                  <a:pt x="0" y="111"/>
                </a:cubicBezTo>
                <a:cubicBezTo>
                  <a:pt x="0" y="115"/>
                  <a:pt x="0" y="115"/>
                  <a:pt x="0" y="115"/>
                </a:cubicBezTo>
                <a:cubicBezTo>
                  <a:pt x="0" y="118"/>
                  <a:pt x="0" y="118"/>
                  <a:pt x="0" y="118"/>
                </a:cubicBezTo>
                <a:cubicBezTo>
                  <a:pt x="0" y="122"/>
                  <a:pt x="0" y="122"/>
                  <a:pt x="0" y="122"/>
                </a:cubicBezTo>
                <a:cubicBezTo>
                  <a:pt x="0" y="125"/>
                  <a:pt x="0" y="125"/>
                  <a:pt x="0" y="125"/>
                </a:cubicBezTo>
                <a:cubicBezTo>
                  <a:pt x="0" y="129"/>
                  <a:pt x="0" y="129"/>
                  <a:pt x="0" y="129"/>
                </a:cubicBezTo>
                <a:cubicBezTo>
                  <a:pt x="0" y="132"/>
                  <a:pt x="0" y="132"/>
                  <a:pt x="0" y="132"/>
                </a:cubicBezTo>
                <a:cubicBezTo>
                  <a:pt x="0" y="136"/>
                  <a:pt x="0" y="136"/>
                  <a:pt x="0" y="136"/>
                </a:cubicBezTo>
                <a:cubicBezTo>
                  <a:pt x="0" y="139"/>
                  <a:pt x="0" y="139"/>
                  <a:pt x="0" y="139"/>
                </a:cubicBezTo>
                <a:cubicBezTo>
                  <a:pt x="0" y="143"/>
                  <a:pt x="0" y="143"/>
                  <a:pt x="0" y="143"/>
                </a:cubicBezTo>
                <a:cubicBezTo>
                  <a:pt x="0" y="146"/>
                  <a:pt x="0" y="146"/>
                  <a:pt x="0" y="146"/>
                </a:cubicBezTo>
                <a:cubicBezTo>
                  <a:pt x="0" y="150"/>
                  <a:pt x="0" y="150"/>
                  <a:pt x="0" y="150"/>
                </a:cubicBezTo>
                <a:cubicBezTo>
                  <a:pt x="0" y="153"/>
                  <a:pt x="0" y="153"/>
                  <a:pt x="0" y="153"/>
                </a:cubicBezTo>
                <a:cubicBezTo>
                  <a:pt x="0" y="157"/>
                  <a:pt x="0" y="157"/>
                  <a:pt x="0" y="157"/>
                </a:cubicBezTo>
                <a:cubicBezTo>
                  <a:pt x="0" y="160"/>
                  <a:pt x="0" y="160"/>
                  <a:pt x="0" y="160"/>
                </a:cubicBezTo>
                <a:cubicBezTo>
                  <a:pt x="0" y="164"/>
                  <a:pt x="0" y="164"/>
                  <a:pt x="0" y="164"/>
                </a:cubicBezTo>
                <a:cubicBezTo>
                  <a:pt x="0" y="167"/>
                  <a:pt x="0" y="167"/>
                  <a:pt x="0" y="167"/>
                </a:cubicBezTo>
                <a:cubicBezTo>
                  <a:pt x="0" y="171"/>
                  <a:pt x="0" y="171"/>
                  <a:pt x="0" y="171"/>
                </a:cubicBezTo>
                <a:cubicBezTo>
                  <a:pt x="0" y="174"/>
                  <a:pt x="0" y="174"/>
                  <a:pt x="0" y="174"/>
                </a:cubicBezTo>
                <a:cubicBezTo>
                  <a:pt x="0" y="178"/>
                  <a:pt x="0" y="178"/>
                  <a:pt x="0" y="178"/>
                </a:cubicBezTo>
                <a:cubicBezTo>
                  <a:pt x="0" y="181"/>
                  <a:pt x="0" y="181"/>
                  <a:pt x="0" y="181"/>
                </a:cubicBezTo>
                <a:cubicBezTo>
                  <a:pt x="0" y="185"/>
                  <a:pt x="0" y="185"/>
                  <a:pt x="0" y="185"/>
                </a:cubicBezTo>
                <a:cubicBezTo>
                  <a:pt x="0" y="188"/>
                  <a:pt x="0" y="188"/>
                  <a:pt x="0" y="188"/>
                </a:cubicBezTo>
                <a:cubicBezTo>
                  <a:pt x="0" y="192"/>
                  <a:pt x="0" y="192"/>
                  <a:pt x="0" y="192"/>
                </a:cubicBezTo>
                <a:cubicBezTo>
                  <a:pt x="0" y="195"/>
                  <a:pt x="0" y="195"/>
                  <a:pt x="0" y="195"/>
                </a:cubicBezTo>
                <a:cubicBezTo>
                  <a:pt x="0" y="199"/>
                  <a:pt x="0" y="199"/>
                  <a:pt x="0" y="199"/>
                </a:cubicBezTo>
                <a:cubicBezTo>
                  <a:pt x="0" y="202"/>
                  <a:pt x="0" y="202"/>
                  <a:pt x="0" y="202"/>
                </a:cubicBezTo>
                <a:cubicBezTo>
                  <a:pt x="0" y="206"/>
                  <a:pt x="0" y="206"/>
                  <a:pt x="0" y="206"/>
                </a:cubicBezTo>
                <a:cubicBezTo>
                  <a:pt x="0" y="209"/>
                  <a:pt x="0" y="209"/>
                  <a:pt x="0" y="209"/>
                </a:cubicBezTo>
                <a:cubicBezTo>
                  <a:pt x="0" y="213"/>
                  <a:pt x="0" y="213"/>
                  <a:pt x="0" y="213"/>
                </a:cubicBezTo>
                <a:cubicBezTo>
                  <a:pt x="0" y="216"/>
                  <a:pt x="0" y="216"/>
                  <a:pt x="0" y="216"/>
                </a:cubicBezTo>
                <a:cubicBezTo>
                  <a:pt x="0" y="220"/>
                  <a:pt x="0" y="220"/>
                  <a:pt x="0" y="220"/>
                </a:cubicBezTo>
                <a:cubicBezTo>
                  <a:pt x="0" y="223"/>
                  <a:pt x="0" y="223"/>
                  <a:pt x="0" y="223"/>
                </a:cubicBezTo>
                <a:cubicBezTo>
                  <a:pt x="0" y="227"/>
                  <a:pt x="0" y="227"/>
                  <a:pt x="0" y="227"/>
                </a:cubicBezTo>
                <a:cubicBezTo>
                  <a:pt x="0" y="230"/>
                  <a:pt x="0" y="230"/>
                  <a:pt x="0" y="230"/>
                </a:cubicBezTo>
                <a:cubicBezTo>
                  <a:pt x="0" y="234"/>
                  <a:pt x="0" y="234"/>
                  <a:pt x="0" y="234"/>
                </a:cubicBezTo>
                <a:cubicBezTo>
                  <a:pt x="0" y="237"/>
                  <a:pt x="0" y="237"/>
                  <a:pt x="0" y="237"/>
                </a:cubicBezTo>
                <a:cubicBezTo>
                  <a:pt x="0" y="241"/>
                  <a:pt x="0" y="241"/>
                  <a:pt x="0" y="241"/>
                </a:cubicBezTo>
                <a:cubicBezTo>
                  <a:pt x="0" y="244"/>
                  <a:pt x="0" y="244"/>
                  <a:pt x="0" y="244"/>
                </a:cubicBezTo>
                <a:cubicBezTo>
                  <a:pt x="0" y="248"/>
                  <a:pt x="0" y="248"/>
                  <a:pt x="0" y="248"/>
                </a:cubicBezTo>
                <a:cubicBezTo>
                  <a:pt x="0" y="251"/>
                  <a:pt x="0" y="251"/>
                  <a:pt x="0" y="251"/>
                </a:cubicBezTo>
                <a:cubicBezTo>
                  <a:pt x="0" y="255"/>
                  <a:pt x="0" y="255"/>
                  <a:pt x="0" y="255"/>
                </a:cubicBezTo>
                <a:cubicBezTo>
                  <a:pt x="0" y="258"/>
                  <a:pt x="0" y="258"/>
                  <a:pt x="0" y="258"/>
                </a:cubicBezTo>
                <a:cubicBezTo>
                  <a:pt x="0" y="262"/>
                  <a:pt x="0" y="262"/>
                  <a:pt x="0" y="262"/>
                </a:cubicBezTo>
                <a:cubicBezTo>
                  <a:pt x="0" y="265"/>
                  <a:pt x="0" y="265"/>
                  <a:pt x="0" y="265"/>
                </a:cubicBezTo>
                <a:cubicBezTo>
                  <a:pt x="0" y="266"/>
                  <a:pt x="0" y="266"/>
                  <a:pt x="0" y="266"/>
                </a:cubicBezTo>
                <a:cubicBezTo>
                  <a:pt x="0" y="267"/>
                  <a:pt x="0" y="268"/>
                  <a:pt x="0" y="269"/>
                </a:cubicBezTo>
                <a:cubicBezTo>
                  <a:pt x="0" y="270"/>
                  <a:pt x="0" y="271"/>
                  <a:pt x="0" y="272"/>
                </a:cubicBezTo>
                <a:cubicBezTo>
                  <a:pt x="0" y="274"/>
                  <a:pt x="0" y="275"/>
                  <a:pt x="0" y="276"/>
                </a:cubicBezTo>
                <a:cubicBezTo>
                  <a:pt x="1" y="277"/>
                  <a:pt x="1" y="278"/>
                  <a:pt x="1" y="279"/>
                </a:cubicBezTo>
                <a:cubicBezTo>
                  <a:pt x="1" y="280"/>
                  <a:pt x="2" y="282"/>
                  <a:pt x="2" y="283"/>
                </a:cubicBezTo>
                <a:cubicBezTo>
                  <a:pt x="2" y="284"/>
                  <a:pt x="3" y="285"/>
                  <a:pt x="3" y="286"/>
                </a:cubicBezTo>
                <a:cubicBezTo>
                  <a:pt x="4" y="287"/>
                  <a:pt x="4" y="289"/>
                  <a:pt x="5" y="290"/>
                </a:cubicBezTo>
                <a:cubicBezTo>
                  <a:pt x="6" y="291"/>
                  <a:pt x="6" y="292"/>
                  <a:pt x="7" y="293"/>
                </a:cubicBezTo>
                <a:cubicBezTo>
                  <a:pt x="8" y="295"/>
                  <a:pt x="9" y="296"/>
                  <a:pt x="10" y="297"/>
                </a:cubicBezTo>
                <a:cubicBezTo>
                  <a:pt x="11" y="298"/>
                  <a:pt x="12" y="299"/>
                  <a:pt x="13" y="300"/>
                </a:cubicBezTo>
                <a:cubicBezTo>
                  <a:pt x="15" y="302"/>
                  <a:pt x="16" y="303"/>
                  <a:pt x="18" y="304"/>
                </a:cubicBezTo>
                <a:cubicBezTo>
                  <a:pt x="21" y="305"/>
                  <a:pt x="23" y="306"/>
                  <a:pt x="26" y="307"/>
                </a:cubicBezTo>
                <a:cubicBezTo>
                  <a:pt x="29" y="308"/>
                  <a:pt x="33" y="309"/>
                  <a:pt x="36" y="309"/>
                </a:cubicBezTo>
                <a:cubicBezTo>
                  <a:pt x="40" y="309"/>
                  <a:pt x="43" y="308"/>
                  <a:pt x="47" y="307"/>
                </a:cubicBezTo>
                <a:cubicBezTo>
                  <a:pt x="50" y="307"/>
                  <a:pt x="53" y="305"/>
                  <a:pt x="57" y="304"/>
                </a:cubicBezTo>
                <a:cubicBezTo>
                  <a:pt x="57" y="304"/>
                  <a:pt x="57" y="304"/>
                  <a:pt x="57" y="304"/>
                </a:cubicBezTo>
                <a:cubicBezTo>
                  <a:pt x="59" y="303"/>
                  <a:pt x="62" y="302"/>
                  <a:pt x="65" y="300"/>
                </a:cubicBezTo>
                <a:cubicBezTo>
                  <a:pt x="68" y="299"/>
                  <a:pt x="71" y="298"/>
                  <a:pt x="74" y="297"/>
                </a:cubicBezTo>
                <a:cubicBezTo>
                  <a:pt x="77" y="296"/>
                  <a:pt x="80" y="294"/>
                  <a:pt x="83" y="293"/>
                </a:cubicBezTo>
                <a:cubicBezTo>
                  <a:pt x="87" y="292"/>
                  <a:pt x="91" y="291"/>
                  <a:pt x="94" y="290"/>
                </a:cubicBezTo>
                <a:cubicBezTo>
                  <a:pt x="99" y="288"/>
                  <a:pt x="104" y="287"/>
                  <a:pt x="109" y="286"/>
                </a:cubicBezTo>
                <a:cubicBezTo>
                  <a:pt x="112" y="286"/>
                  <a:pt x="114" y="286"/>
                  <a:pt x="116" y="286"/>
                </a:cubicBezTo>
                <a:cubicBezTo>
                  <a:pt x="120" y="286"/>
                  <a:pt x="123" y="286"/>
                  <a:pt x="126" y="286"/>
                </a:cubicBezTo>
                <a:cubicBezTo>
                  <a:pt x="130" y="287"/>
                  <a:pt x="135" y="288"/>
                  <a:pt x="139" y="290"/>
                </a:cubicBezTo>
                <a:cubicBezTo>
                  <a:pt x="142" y="291"/>
                  <a:pt x="144" y="292"/>
                  <a:pt x="147" y="293"/>
                </a:cubicBezTo>
                <a:cubicBezTo>
                  <a:pt x="149" y="294"/>
                  <a:pt x="151" y="296"/>
                  <a:pt x="152" y="297"/>
                </a:cubicBezTo>
                <a:cubicBezTo>
                  <a:pt x="154" y="298"/>
                  <a:pt x="156" y="299"/>
                  <a:pt x="157" y="300"/>
                </a:cubicBezTo>
                <a:cubicBezTo>
                  <a:pt x="159" y="301"/>
                  <a:pt x="160" y="303"/>
                  <a:pt x="161" y="304"/>
                </a:cubicBezTo>
                <a:cubicBezTo>
                  <a:pt x="162" y="305"/>
                  <a:pt x="163" y="306"/>
                  <a:pt x="164" y="307"/>
                </a:cubicBezTo>
                <a:cubicBezTo>
                  <a:pt x="165" y="308"/>
                  <a:pt x="167" y="310"/>
                  <a:pt x="167" y="311"/>
                </a:cubicBezTo>
                <a:cubicBezTo>
                  <a:pt x="168" y="312"/>
                  <a:pt x="169" y="313"/>
                  <a:pt x="170" y="314"/>
                </a:cubicBezTo>
                <a:cubicBezTo>
                  <a:pt x="171" y="315"/>
                  <a:pt x="172" y="317"/>
                  <a:pt x="172" y="318"/>
                </a:cubicBezTo>
                <a:cubicBezTo>
                  <a:pt x="173" y="319"/>
                  <a:pt x="174" y="320"/>
                  <a:pt x="174" y="321"/>
                </a:cubicBezTo>
                <a:cubicBezTo>
                  <a:pt x="175" y="322"/>
                  <a:pt x="175" y="324"/>
                  <a:pt x="176" y="325"/>
                </a:cubicBezTo>
                <a:cubicBezTo>
                  <a:pt x="176" y="326"/>
                  <a:pt x="177" y="327"/>
                  <a:pt x="177" y="328"/>
                </a:cubicBezTo>
                <a:cubicBezTo>
                  <a:pt x="178" y="329"/>
                  <a:pt x="178" y="331"/>
                  <a:pt x="179" y="332"/>
                </a:cubicBezTo>
                <a:cubicBezTo>
                  <a:pt x="179" y="333"/>
                  <a:pt x="179" y="334"/>
                  <a:pt x="180" y="335"/>
                </a:cubicBezTo>
                <a:cubicBezTo>
                  <a:pt x="180" y="336"/>
                  <a:pt x="180" y="338"/>
                  <a:pt x="181" y="339"/>
                </a:cubicBezTo>
                <a:cubicBezTo>
                  <a:pt x="181" y="340"/>
                  <a:pt x="181" y="341"/>
                  <a:pt x="181" y="342"/>
                </a:cubicBezTo>
                <a:cubicBezTo>
                  <a:pt x="181" y="343"/>
                  <a:pt x="182" y="345"/>
                  <a:pt x="182" y="346"/>
                </a:cubicBezTo>
                <a:cubicBezTo>
                  <a:pt x="182" y="347"/>
                  <a:pt x="182" y="348"/>
                  <a:pt x="182" y="349"/>
                </a:cubicBezTo>
                <a:cubicBezTo>
                  <a:pt x="182" y="350"/>
                  <a:pt x="182" y="352"/>
                  <a:pt x="182" y="353"/>
                </a:cubicBezTo>
                <a:cubicBezTo>
                  <a:pt x="182" y="354"/>
                  <a:pt x="182" y="354"/>
                  <a:pt x="182" y="354"/>
                </a:cubicBezTo>
                <a:cubicBezTo>
                  <a:pt x="182" y="354"/>
                  <a:pt x="182" y="355"/>
                  <a:pt x="182" y="356"/>
                </a:cubicBezTo>
                <a:cubicBezTo>
                  <a:pt x="182" y="358"/>
                  <a:pt x="182" y="359"/>
                  <a:pt x="182" y="360"/>
                </a:cubicBezTo>
                <a:cubicBezTo>
                  <a:pt x="182" y="361"/>
                  <a:pt x="182" y="362"/>
                  <a:pt x="181" y="363"/>
                </a:cubicBezTo>
                <a:cubicBezTo>
                  <a:pt x="181" y="364"/>
                  <a:pt x="181" y="366"/>
                  <a:pt x="181" y="367"/>
                </a:cubicBezTo>
                <a:cubicBezTo>
                  <a:pt x="181" y="368"/>
                  <a:pt x="180" y="369"/>
                  <a:pt x="180" y="370"/>
                </a:cubicBezTo>
                <a:cubicBezTo>
                  <a:pt x="180" y="371"/>
                  <a:pt x="180" y="373"/>
                  <a:pt x="179" y="374"/>
                </a:cubicBezTo>
                <a:cubicBezTo>
                  <a:pt x="179" y="375"/>
                  <a:pt x="178" y="376"/>
                  <a:pt x="178" y="377"/>
                </a:cubicBezTo>
                <a:cubicBezTo>
                  <a:pt x="178" y="378"/>
                  <a:pt x="177" y="380"/>
                  <a:pt x="177" y="381"/>
                </a:cubicBezTo>
                <a:cubicBezTo>
                  <a:pt x="176" y="382"/>
                  <a:pt x="176" y="383"/>
                  <a:pt x="175" y="384"/>
                </a:cubicBezTo>
                <a:cubicBezTo>
                  <a:pt x="174" y="386"/>
                  <a:pt x="174" y="387"/>
                  <a:pt x="173" y="388"/>
                </a:cubicBezTo>
                <a:cubicBezTo>
                  <a:pt x="172" y="389"/>
                  <a:pt x="172" y="390"/>
                  <a:pt x="171" y="391"/>
                </a:cubicBezTo>
                <a:cubicBezTo>
                  <a:pt x="170" y="392"/>
                  <a:pt x="169" y="394"/>
                  <a:pt x="169" y="395"/>
                </a:cubicBezTo>
                <a:cubicBezTo>
                  <a:pt x="168" y="396"/>
                  <a:pt x="167" y="397"/>
                  <a:pt x="166" y="398"/>
                </a:cubicBezTo>
                <a:cubicBezTo>
                  <a:pt x="165" y="399"/>
                  <a:pt x="164" y="401"/>
                  <a:pt x="163" y="402"/>
                </a:cubicBezTo>
                <a:cubicBezTo>
                  <a:pt x="161" y="403"/>
                  <a:pt x="160" y="404"/>
                  <a:pt x="159" y="405"/>
                </a:cubicBezTo>
                <a:cubicBezTo>
                  <a:pt x="158" y="407"/>
                  <a:pt x="156" y="408"/>
                  <a:pt x="155" y="409"/>
                </a:cubicBezTo>
                <a:cubicBezTo>
                  <a:pt x="153" y="410"/>
                  <a:pt x="151" y="411"/>
                  <a:pt x="149" y="412"/>
                </a:cubicBezTo>
                <a:cubicBezTo>
                  <a:pt x="147" y="414"/>
                  <a:pt x="145" y="415"/>
                  <a:pt x="143" y="416"/>
                </a:cubicBezTo>
                <a:cubicBezTo>
                  <a:pt x="140" y="417"/>
                  <a:pt x="136" y="418"/>
                  <a:pt x="133" y="419"/>
                </a:cubicBezTo>
                <a:cubicBezTo>
                  <a:pt x="128" y="421"/>
                  <a:pt x="122" y="422"/>
                  <a:pt x="116" y="422"/>
                </a:cubicBezTo>
                <a:cubicBezTo>
                  <a:pt x="112" y="422"/>
                  <a:pt x="107" y="421"/>
                  <a:pt x="102" y="419"/>
                </a:cubicBezTo>
                <a:cubicBezTo>
                  <a:pt x="98" y="418"/>
                  <a:pt x="93" y="417"/>
                  <a:pt x="89" y="416"/>
                </a:cubicBezTo>
                <a:cubicBezTo>
                  <a:pt x="86" y="415"/>
                  <a:pt x="82" y="414"/>
                  <a:pt x="79" y="412"/>
                </a:cubicBezTo>
                <a:cubicBezTo>
                  <a:pt x="76" y="411"/>
                  <a:pt x="73" y="410"/>
                  <a:pt x="70" y="409"/>
                </a:cubicBezTo>
                <a:cubicBezTo>
                  <a:pt x="67" y="408"/>
                  <a:pt x="64" y="406"/>
                  <a:pt x="61" y="405"/>
                </a:cubicBezTo>
                <a:cubicBezTo>
                  <a:pt x="59" y="404"/>
                  <a:pt x="58" y="404"/>
                  <a:pt x="57" y="403"/>
                </a:cubicBezTo>
                <a:cubicBezTo>
                  <a:pt x="55" y="403"/>
                  <a:pt x="54" y="402"/>
                  <a:pt x="53" y="402"/>
                </a:cubicBez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US" sz="1013">
              <a:solidFill>
                <a:prstClr val="black"/>
              </a:solidFill>
              <a:latin typeface="Calibri"/>
            </a:endParaRPr>
          </a:p>
        </p:txBody>
      </p:sp>
      <p:sp>
        <p:nvSpPr>
          <p:cNvPr id="7" name="Freeform 17"/>
          <p:cNvSpPr>
            <a:spLocks/>
          </p:cNvSpPr>
          <p:nvPr/>
        </p:nvSpPr>
        <p:spPr bwMode="auto">
          <a:xfrm>
            <a:off x="7258961" y="2761444"/>
            <a:ext cx="1272052" cy="1199444"/>
          </a:xfrm>
          <a:custGeom>
            <a:avLst/>
            <a:gdLst>
              <a:gd name="T0" fmla="*/ 476 w 895"/>
              <a:gd name="T1" fmla="*/ 5 h 633"/>
              <a:gd name="T2" fmla="*/ 452 w 895"/>
              <a:gd name="T3" fmla="*/ 0 h 633"/>
              <a:gd name="T4" fmla="*/ 424 w 895"/>
              <a:gd name="T5" fmla="*/ 0 h 633"/>
              <a:gd name="T6" fmla="*/ 396 w 895"/>
              <a:gd name="T7" fmla="*/ 0 h 633"/>
              <a:gd name="T8" fmla="*/ 368 w 895"/>
              <a:gd name="T9" fmla="*/ 0 h 633"/>
              <a:gd name="T10" fmla="*/ 340 w 895"/>
              <a:gd name="T11" fmla="*/ 0 h 633"/>
              <a:gd name="T12" fmla="*/ 312 w 895"/>
              <a:gd name="T13" fmla="*/ 0 h 633"/>
              <a:gd name="T14" fmla="*/ 284 w 895"/>
              <a:gd name="T15" fmla="*/ 0 h 633"/>
              <a:gd name="T16" fmla="*/ 256 w 895"/>
              <a:gd name="T17" fmla="*/ 0 h 633"/>
              <a:gd name="T18" fmla="*/ 228 w 895"/>
              <a:gd name="T19" fmla="*/ 0 h 633"/>
              <a:gd name="T20" fmla="*/ 200 w 895"/>
              <a:gd name="T21" fmla="*/ 0 h 633"/>
              <a:gd name="T22" fmla="*/ 179 w 895"/>
              <a:gd name="T23" fmla="*/ 280 h 633"/>
              <a:gd name="T24" fmla="*/ 154 w 895"/>
              <a:gd name="T25" fmla="*/ 282 h 633"/>
              <a:gd name="T26" fmla="*/ 130 w 895"/>
              <a:gd name="T27" fmla="*/ 273 h 633"/>
              <a:gd name="T28" fmla="*/ 102 w 895"/>
              <a:gd name="T29" fmla="*/ 265 h 633"/>
              <a:gd name="T30" fmla="*/ 77 w 895"/>
              <a:gd name="T31" fmla="*/ 262 h 633"/>
              <a:gd name="T32" fmla="*/ 49 w 895"/>
              <a:gd name="T33" fmla="*/ 269 h 633"/>
              <a:gd name="T34" fmla="*/ 21 w 895"/>
              <a:gd name="T35" fmla="*/ 289 h 633"/>
              <a:gd name="T36" fmla="*/ 0 w 895"/>
              <a:gd name="T37" fmla="*/ 344 h 633"/>
              <a:gd name="T38" fmla="*/ 25 w 895"/>
              <a:gd name="T39" fmla="*/ 400 h 633"/>
              <a:gd name="T40" fmla="*/ 53 w 895"/>
              <a:gd name="T41" fmla="*/ 418 h 633"/>
              <a:gd name="T42" fmla="*/ 81 w 895"/>
              <a:gd name="T43" fmla="*/ 423 h 633"/>
              <a:gd name="T44" fmla="*/ 105 w 895"/>
              <a:gd name="T45" fmla="*/ 420 h 633"/>
              <a:gd name="T46" fmla="*/ 133 w 895"/>
              <a:gd name="T47" fmla="*/ 411 h 633"/>
              <a:gd name="T48" fmla="*/ 158 w 895"/>
              <a:gd name="T49" fmla="*/ 402 h 633"/>
              <a:gd name="T50" fmla="*/ 182 w 895"/>
              <a:gd name="T51" fmla="*/ 408 h 633"/>
              <a:gd name="T52" fmla="*/ 212 w 895"/>
              <a:gd name="T53" fmla="*/ 633 h 633"/>
              <a:gd name="T54" fmla="*/ 507 w 895"/>
              <a:gd name="T55" fmla="*/ 633 h 633"/>
              <a:gd name="T56" fmla="*/ 802 w 895"/>
              <a:gd name="T57" fmla="*/ 633 h 633"/>
              <a:gd name="T58" fmla="*/ 894 w 895"/>
              <a:gd name="T59" fmla="*/ 627 h 633"/>
              <a:gd name="T60" fmla="*/ 875 w 895"/>
              <a:gd name="T61" fmla="*/ 391 h 633"/>
              <a:gd name="T62" fmla="*/ 847 w 895"/>
              <a:gd name="T63" fmla="*/ 387 h 633"/>
              <a:gd name="T64" fmla="*/ 822 w 895"/>
              <a:gd name="T65" fmla="*/ 396 h 633"/>
              <a:gd name="T66" fmla="*/ 794 w 895"/>
              <a:gd name="T67" fmla="*/ 405 h 633"/>
              <a:gd name="T68" fmla="*/ 767 w 895"/>
              <a:gd name="T69" fmla="*/ 408 h 633"/>
              <a:gd name="T70" fmla="*/ 739 w 895"/>
              <a:gd name="T71" fmla="*/ 399 h 633"/>
              <a:gd name="T72" fmla="*/ 711 w 895"/>
              <a:gd name="T73" fmla="*/ 367 h 633"/>
              <a:gd name="T74" fmla="*/ 724 w 895"/>
              <a:gd name="T75" fmla="*/ 297 h 633"/>
              <a:gd name="T76" fmla="*/ 752 w 895"/>
              <a:gd name="T77" fmla="*/ 280 h 633"/>
              <a:gd name="T78" fmla="*/ 780 w 895"/>
              <a:gd name="T79" fmla="*/ 278 h 633"/>
              <a:gd name="T80" fmla="*/ 809 w 895"/>
              <a:gd name="T81" fmla="*/ 285 h 633"/>
              <a:gd name="T82" fmla="*/ 835 w 895"/>
              <a:gd name="T83" fmla="*/ 295 h 633"/>
              <a:gd name="T84" fmla="*/ 861 w 895"/>
              <a:gd name="T85" fmla="*/ 299 h 633"/>
              <a:gd name="T86" fmla="*/ 885 w 895"/>
              <a:gd name="T87" fmla="*/ 286 h 633"/>
              <a:gd name="T88" fmla="*/ 893 w 895"/>
              <a:gd name="T89" fmla="*/ 0 h 633"/>
              <a:gd name="T90" fmla="*/ 865 w 895"/>
              <a:gd name="T91" fmla="*/ 0 h 633"/>
              <a:gd name="T92" fmla="*/ 837 w 895"/>
              <a:gd name="T93" fmla="*/ 0 h 633"/>
              <a:gd name="T94" fmla="*/ 809 w 895"/>
              <a:gd name="T95" fmla="*/ 0 h 633"/>
              <a:gd name="T96" fmla="*/ 780 w 895"/>
              <a:gd name="T97" fmla="*/ 0 h 633"/>
              <a:gd name="T98" fmla="*/ 752 w 895"/>
              <a:gd name="T99" fmla="*/ 0 h 633"/>
              <a:gd name="T100" fmla="*/ 724 w 895"/>
              <a:gd name="T101" fmla="*/ 0 h 633"/>
              <a:gd name="T102" fmla="*/ 696 w 895"/>
              <a:gd name="T103" fmla="*/ 0 h 633"/>
              <a:gd name="T104" fmla="*/ 668 w 895"/>
              <a:gd name="T105" fmla="*/ 0 h 633"/>
              <a:gd name="T106" fmla="*/ 641 w 895"/>
              <a:gd name="T107" fmla="*/ 0 h 633"/>
              <a:gd name="T108" fmla="*/ 616 w 895"/>
              <a:gd name="T109" fmla="*/ 2 h 633"/>
              <a:gd name="T110" fmla="*/ 588 w 895"/>
              <a:gd name="T111" fmla="*/ 27 h 633"/>
              <a:gd name="T112" fmla="*/ 606 w 895"/>
              <a:gd name="T113" fmla="*/ 95 h 633"/>
              <a:gd name="T114" fmla="*/ 592 w 895"/>
              <a:gd name="T115" fmla="*/ 162 h 633"/>
              <a:gd name="T116" fmla="*/ 564 w 895"/>
              <a:gd name="T117" fmla="*/ 180 h 633"/>
              <a:gd name="T118" fmla="*/ 539 w 895"/>
              <a:gd name="T119" fmla="*/ 183 h 633"/>
              <a:gd name="T120" fmla="*/ 511 w 895"/>
              <a:gd name="T121" fmla="*/ 176 h 633"/>
              <a:gd name="T122" fmla="*/ 483 w 895"/>
              <a:gd name="T123" fmla="*/ 150 h 633"/>
              <a:gd name="T124" fmla="*/ 490 w 895"/>
              <a:gd name="T125" fmla="*/ 62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5" h="633">
                <a:moveTo>
                  <a:pt x="494" y="54"/>
                </a:moveTo>
                <a:cubicBezTo>
                  <a:pt x="496" y="48"/>
                  <a:pt x="497" y="43"/>
                  <a:pt x="497" y="37"/>
                </a:cubicBezTo>
                <a:cubicBezTo>
                  <a:pt x="497" y="31"/>
                  <a:pt x="496" y="26"/>
                  <a:pt x="494" y="22"/>
                </a:cubicBezTo>
                <a:cubicBezTo>
                  <a:pt x="493" y="20"/>
                  <a:pt x="491" y="18"/>
                  <a:pt x="490" y="16"/>
                </a:cubicBezTo>
                <a:cubicBezTo>
                  <a:pt x="489" y="15"/>
                  <a:pt x="488" y="13"/>
                  <a:pt x="487" y="12"/>
                </a:cubicBezTo>
                <a:cubicBezTo>
                  <a:pt x="486" y="11"/>
                  <a:pt x="484" y="10"/>
                  <a:pt x="483" y="9"/>
                </a:cubicBezTo>
                <a:cubicBezTo>
                  <a:pt x="482" y="8"/>
                  <a:pt x="481" y="7"/>
                  <a:pt x="480" y="7"/>
                </a:cubicBezTo>
                <a:cubicBezTo>
                  <a:pt x="479" y="6"/>
                  <a:pt x="477" y="5"/>
                  <a:pt x="476" y="5"/>
                </a:cubicBezTo>
                <a:cubicBezTo>
                  <a:pt x="475" y="4"/>
                  <a:pt x="474" y="4"/>
                  <a:pt x="473" y="3"/>
                </a:cubicBezTo>
                <a:cubicBezTo>
                  <a:pt x="471" y="3"/>
                  <a:pt x="470" y="3"/>
                  <a:pt x="469" y="2"/>
                </a:cubicBezTo>
                <a:cubicBezTo>
                  <a:pt x="468" y="2"/>
                  <a:pt x="467" y="2"/>
                  <a:pt x="466" y="2"/>
                </a:cubicBezTo>
                <a:cubicBezTo>
                  <a:pt x="464" y="1"/>
                  <a:pt x="463" y="1"/>
                  <a:pt x="462" y="1"/>
                </a:cubicBezTo>
                <a:cubicBezTo>
                  <a:pt x="461" y="1"/>
                  <a:pt x="460" y="1"/>
                  <a:pt x="459" y="1"/>
                </a:cubicBezTo>
                <a:cubicBezTo>
                  <a:pt x="458" y="1"/>
                  <a:pt x="456" y="0"/>
                  <a:pt x="455" y="0"/>
                </a:cubicBezTo>
                <a:cubicBezTo>
                  <a:pt x="455" y="0"/>
                  <a:pt x="454" y="0"/>
                  <a:pt x="454" y="0"/>
                </a:cubicBezTo>
                <a:cubicBezTo>
                  <a:pt x="452" y="0"/>
                  <a:pt x="452" y="0"/>
                  <a:pt x="452" y="0"/>
                </a:cubicBezTo>
                <a:cubicBezTo>
                  <a:pt x="448" y="0"/>
                  <a:pt x="448" y="0"/>
                  <a:pt x="448" y="0"/>
                </a:cubicBezTo>
                <a:cubicBezTo>
                  <a:pt x="445" y="0"/>
                  <a:pt x="445" y="0"/>
                  <a:pt x="445" y="0"/>
                </a:cubicBezTo>
                <a:cubicBezTo>
                  <a:pt x="441" y="0"/>
                  <a:pt x="441" y="0"/>
                  <a:pt x="441" y="0"/>
                </a:cubicBezTo>
                <a:cubicBezTo>
                  <a:pt x="438" y="0"/>
                  <a:pt x="438" y="0"/>
                  <a:pt x="438" y="0"/>
                </a:cubicBezTo>
                <a:cubicBezTo>
                  <a:pt x="434" y="0"/>
                  <a:pt x="434" y="0"/>
                  <a:pt x="434" y="0"/>
                </a:cubicBezTo>
                <a:cubicBezTo>
                  <a:pt x="431" y="0"/>
                  <a:pt x="431" y="0"/>
                  <a:pt x="431" y="0"/>
                </a:cubicBezTo>
                <a:cubicBezTo>
                  <a:pt x="427" y="0"/>
                  <a:pt x="427" y="0"/>
                  <a:pt x="427" y="0"/>
                </a:cubicBezTo>
                <a:cubicBezTo>
                  <a:pt x="424" y="0"/>
                  <a:pt x="424" y="0"/>
                  <a:pt x="424" y="0"/>
                </a:cubicBezTo>
                <a:cubicBezTo>
                  <a:pt x="420" y="0"/>
                  <a:pt x="420" y="0"/>
                  <a:pt x="420" y="0"/>
                </a:cubicBezTo>
                <a:cubicBezTo>
                  <a:pt x="417" y="0"/>
                  <a:pt x="417" y="0"/>
                  <a:pt x="417" y="0"/>
                </a:cubicBezTo>
                <a:cubicBezTo>
                  <a:pt x="413" y="0"/>
                  <a:pt x="413" y="0"/>
                  <a:pt x="413" y="0"/>
                </a:cubicBezTo>
                <a:cubicBezTo>
                  <a:pt x="410" y="0"/>
                  <a:pt x="410" y="0"/>
                  <a:pt x="410" y="0"/>
                </a:cubicBezTo>
                <a:cubicBezTo>
                  <a:pt x="406" y="0"/>
                  <a:pt x="406" y="0"/>
                  <a:pt x="406" y="0"/>
                </a:cubicBezTo>
                <a:cubicBezTo>
                  <a:pt x="403" y="0"/>
                  <a:pt x="403" y="0"/>
                  <a:pt x="403" y="0"/>
                </a:cubicBezTo>
                <a:cubicBezTo>
                  <a:pt x="399" y="0"/>
                  <a:pt x="399" y="0"/>
                  <a:pt x="399" y="0"/>
                </a:cubicBezTo>
                <a:cubicBezTo>
                  <a:pt x="396" y="0"/>
                  <a:pt x="396" y="0"/>
                  <a:pt x="396" y="0"/>
                </a:cubicBezTo>
                <a:cubicBezTo>
                  <a:pt x="392" y="0"/>
                  <a:pt x="392" y="0"/>
                  <a:pt x="392" y="0"/>
                </a:cubicBezTo>
                <a:cubicBezTo>
                  <a:pt x="389" y="0"/>
                  <a:pt x="389" y="0"/>
                  <a:pt x="389" y="0"/>
                </a:cubicBezTo>
                <a:cubicBezTo>
                  <a:pt x="385" y="0"/>
                  <a:pt x="385" y="0"/>
                  <a:pt x="385" y="0"/>
                </a:cubicBezTo>
                <a:cubicBezTo>
                  <a:pt x="382" y="0"/>
                  <a:pt x="382" y="0"/>
                  <a:pt x="382" y="0"/>
                </a:cubicBezTo>
                <a:cubicBezTo>
                  <a:pt x="378" y="0"/>
                  <a:pt x="378" y="0"/>
                  <a:pt x="378" y="0"/>
                </a:cubicBezTo>
                <a:cubicBezTo>
                  <a:pt x="375" y="0"/>
                  <a:pt x="375" y="0"/>
                  <a:pt x="375" y="0"/>
                </a:cubicBezTo>
                <a:cubicBezTo>
                  <a:pt x="371" y="0"/>
                  <a:pt x="371" y="0"/>
                  <a:pt x="371" y="0"/>
                </a:cubicBezTo>
                <a:cubicBezTo>
                  <a:pt x="368" y="0"/>
                  <a:pt x="368" y="0"/>
                  <a:pt x="368" y="0"/>
                </a:cubicBezTo>
                <a:cubicBezTo>
                  <a:pt x="364" y="0"/>
                  <a:pt x="364" y="0"/>
                  <a:pt x="364" y="0"/>
                </a:cubicBezTo>
                <a:cubicBezTo>
                  <a:pt x="361" y="0"/>
                  <a:pt x="361" y="0"/>
                  <a:pt x="361" y="0"/>
                </a:cubicBezTo>
                <a:cubicBezTo>
                  <a:pt x="357" y="0"/>
                  <a:pt x="357" y="0"/>
                  <a:pt x="357" y="0"/>
                </a:cubicBezTo>
                <a:cubicBezTo>
                  <a:pt x="354" y="0"/>
                  <a:pt x="354" y="0"/>
                  <a:pt x="354" y="0"/>
                </a:cubicBezTo>
                <a:cubicBezTo>
                  <a:pt x="350" y="0"/>
                  <a:pt x="350" y="0"/>
                  <a:pt x="350" y="0"/>
                </a:cubicBezTo>
                <a:cubicBezTo>
                  <a:pt x="347" y="0"/>
                  <a:pt x="347" y="0"/>
                  <a:pt x="347" y="0"/>
                </a:cubicBezTo>
                <a:cubicBezTo>
                  <a:pt x="343" y="0"/>
                  <a:pt x="343" y="0"/>
                  <a:pt x="343" y="0"/>
                </a:cubicBezTo>
                <a:cubicBezTo>
                  <a:pt x="340" y="0"/>
                  <a:pt x="340" y="0"/>
                  <a:pt x="340" y="0"/>
                </a:cubicBezTo>
                <a:cubicBezTo>
                  <a:pt x="336" y="0"/>
                  <a:pt x="336" y="0"/>
                  <a:pt x="336" y="0"/>
                </a:cubicBezTo>
                <a:cubicBezTo>
                  <a:pt x="333" y="0"/>
                  <a:pt x="333" y="0"/>
                  <a:pt x="333" y="0"/>
                </a:cubicBezTo>
                <a:cubicBezTo>
                  <a:pt x="329" y="0"/>
                  <a:pt x="329" y="0"/>
                  <a:pt x="329" y="0"/>
                </a:cubicBezTo>
                <a:cubicBezTo>
                  <a:pt x="326" y="0"/>
                  <a:pt x="326" y="0"/>
                  <a:pt x="326" y="0"/>
                </a:cubicBezTo>
                <a:cubicBezTo>
                  <a:pt x="322" y="0"/>
                  <a:pt x="322" y="0"/>
                  <a:pt x="322" y="0"/>
                </a:cubicBezTo>
                <a:cubicBezTo>
                  <a:pt x="319" y="0"/>
                  <a:pt x="319" y="0"/>
                  <a:pt x="319" y="0"/>
                </a:cubicBezTo>
                <a:cubicBezTo>
                  <a:pt x="315" y="0"/>
                  <a:pt x="315" y="0"/>
                  <a:pt x="315" y="0"/>
                </a:cubicBezTo>
                <a:cubicBezTo>
                  <a:pt x="312" y="0"/>
                  <a:pt x="312" y="0"/>
                  <a:pt x="312" y="0"/>
                </a:cubicBezTo>
                <a:cubicBezTo>
                  <a:pt x="308" y="0"/>
                  <a:pt x="308" y="0"/>
                  <a:pt x="308" y="0"/>
                </a:cubicBezTo>
                <a:cubicBezTo>
                  <a:pt x="305" y="0"/>
                  <a:pt x="305" y="0"/>
                  <a:pt x="305" y="0"/>
                </a:cubicBezTo>
                <a:cubicBezTo>
                  <a:pt x="301" y="0"/>
                  <a:pt x="301" y="0"/>
                  <a:pt x="301" y="0"/>
                </a:cubicBezTo>
                <a:cubicBezTo>
                  <a:pt x="298" y="0"/>
                  <a:pt x="298" y="0"/>
                  <a:pt x="298" y="0"/>
                </a:cubicBezTo>
                <a:cubicBezTo>
                  <a:pt x="294" y="0"/>
                  <a:pt x="294" y="0"/>
                  <a:pt x="294" y="0"/>
                </a:cubicBezTo>
                <a:cubicBezTo>
                  <a:pt x="291" y="0"/>
                  <a:pt x="291" y="0"/>
                  <a:pt x="291" y="0"/>
                </a:cubicBezTo>
                <a:cubicBezTo>
                  <a:pt x="287" y="0"/>
                  <a:pt x="287" y="0"/>
                  <a:pt x="287" y="0"/>
                </a:cubicBezTo>
                <a:cubicBezTo>
                  <a:pt x="284" y="0"/>
                  <a:pt x="284" y="0"/>
                  <a:pt x="284" y="0"/>
                </a:cubicBezTo>
                <a:cubicBezTo>
                  <a:pt x="280" y="0"/>
                  <a:pt x="280" y="0"/>
                  <a:pt x="280" y="0"/>
                </a:cubicBezTo>
                <a:cubicBezTo>
                  <a:pt x="277" y="0"/>
                  <a:pt x="277" y="0"/>
                  <a:pt x="277" y="0"/>
                </a:cubicBezTo>
                <a:cubicBezTo>
                  <a:pt x="273" y="0"/>
                  <a:pt x="273" y="0"/>
                  <a:pt x="273" y="0"/>
                </a:cubicBezTo>
                <a:cubicBezTo>
                  <a:pt x="270" y="0"/>
                  <a:pt x="270" y="0"/>
                  <a:pt x="270" y="0"/>
                </a:cubicBezTo>
                <a:cubicBezTo>
                  <a:pt x="266" y="0"/>
                  <a:pt x="266" y="0"/>
                  <a:pt x="266" y="0"/>
                </a:cubicBezTo>
                <a:cubicBezTo>
                  <a:pt x="263" y="0"/>
                  <a:pt x="263" y="0"/>
                  <a:pt x="263" y="0"/>
                </a:cubicBezTo>
                <a:cubicBezTo>
                  <a:pt x="259" y="0"/>
                  <a:pt x="259" y="0"/>
                  <a:pt x="259" y="0"/>
                </a:cubicBezTo>
                <a:cubicBezTo>
                  <a:pt x="256" y="0"/>
                  <a:pt x="256" y="0"/>
                  <a:pt x="256" y="0"/>
                </a:cubicBezTo>
                <a:cubicBezTo>
                  <a:pt x="252" y="0"/>
                  <a:pt x="252" y="0"/>
                  <a:pt x="252" y="0"/>
                </a:cubicBezTo>
                <a:cubicBezTo>
                  <a:pt x="249" y="0"/>
                  <a:pt x="249" y="0"/>
                  <a:pt x="249" y="0"/>
                </a:cubicBezTo>
                <a:cubicBezTo>
                  <a:pt x="245" y="0"/>
                  <a:pt x="245" y="0"/>
                  <a:pt x="245" y="0"/>
                </a:cubicBezTo>
                <a:cubicBezTo>
                  <a:pt x="242" y="0"/>
                  <a:pt x="242" y="0"/>
                  <a:pt x="242" y="0"/>
                </a:cubicBezTo>
                <a:cubicBezTo>
                  <a:pt x="238" y="0"/>
                  <a:pt x="238" y="0"/>
                  <a:pt x="238" y="0"/>
                </a:cubicBezTo>
                <a:cubicBezTo>
                  <a:pt x="235" y="0"/>
                  <a:pt x="235" y="0"/>
                  <a:pt x="235" y="0"/>
                </a:cubicBezTo>
                <a:cubicBezTo>
                  <a:pt x="231" y="0"/>
                  <a:pt x="231" y="0"/>
                  <a:pt x="231" y="0"/>
                </a:cubicBezTo>
                <a:cubicBezTo>
                  <a:pt x="228" y="0"/>
                  <a:pt x="228" y="0"/>
                  <a:pt x="228" y="0"/>
                </a:cubicBezTo>
                <a:cubicBezTo>
                  <a:pt x="224" y="0"/>
                  <a:pt x="224" y="0"/>
                  <a:pt x="224" y="0"/>
                </a:cubicBezTo>
                <a:cubicBezTo>
                  <a:pt x="221" y="0"/>
                  <a:pt x="221" y="0"/>
                  <a:pt x="221" y="0"/>
                </a:cubicBezTo>
                <a:cubicBezTo>
                  <a:pt x="217" y="0"/>
                  <a:pt x="217" y="0"/>
                  <a:pt x="217" y="0"/>
                </a:cubicBezTo>
                <a:cubicBezTo>
                  <a:pt x="214" y="0"/>
                  <a:pt x="214" y="0"/>
                  <a:pt x="214" y="0"/>
                </a:cubicBezTo>
                <a:cubicBezTo>
                  <a:pt x="210" y="0"/>
                  <a:pt x="210" y="0"/>
                  <a:pt x="210" y="0"/>
                </a:cubicBezTo>
                <a:cubicBezTo>
                  <a:pt x="207" y="0"/>
                  <a:pt x="207" y="0"/>
                  <a:pt x="207" y="0"/>
                </a:cubicBezTo>
                <a:cubicBezTo>
                  <a:pt x="203" y="0"/>
                  <a:pt x="203" y="0"/>
                  <a:pt x="203" y="0"/>
                </a:cubicBezTo>
                <a:cubicBezTo>
                  <a:pt x="200" y="0"/>
                  <a:pt x="200" y="0"/>
                  <a:pt x="200" y="0"/>
                </a:cubicBezTo>
                <a:cubicBezTo>
                  <a:pt x="196" y="0"/>
                  <a:pt x="196" y="0"/>
                  <a:pt x="196" y="0"/>
                </a:cubicBezTo>
                <a:cubicBezTo>
                  <a:pt x="193" y="0"/>
                  <a:pt x="193" y="0"/>
                  <a:pt x="193" y="0"/>
                </a:cubicBezTo>
                <a:cubicBezTo>
                  <a:pt x="189" y="0"/>
                  <a:pt x="189" y="0"/>
                  <a:pt x="189" y="0"/>
                </a:cubicBezTo>
                <a:cubicBezTo>
                  <a:pt x="188" y="0"/>
                  <a:pt x="188" y="0"/>
                  <a:pt x="188" y="0"/>
                </a:cubicBezTo>
                <a:cubicBezTo>
                  <a:pt x="188" y="258"/>
                  <a:pt x="188" y="258"/>
                  <a:pt x="188" y="258"/>
                </a:cubicBezTo>
                <a:cubicBezTo>
                  <a:pt x="188" y="263"/>
                  <a:pt x="187" y="267"/>
                  <a:pt x="186" y="271"/>
                </a:cubicBezTo>
                <a:cubicBezTo>
                  <a:pt x="185" y="274"/>
                  <a:pt x="184" y="275"/>
                  <a:pt x="182" y="277"/>
                </a:cubicBezTo>
                <a:cubicBezTo>
                  <a:pt x="181" y="278"/>
                  <a:pt x="180" y="279"/>
                  <a:pt x="179" y="280"/>
                </a:cubicBezTo>
                <a:cubicBezTo>
                  <a:pt x="178" y="281"/>
                  <a:pt x="178" y="281"/>
                  <a:pt x="178" y="281"/>
                </a:cubicBezTo>
                <a:cubicBezTo>
                  <a:pt x="177" y="282"/>
                  <a:pt x="176" y="282"/>
                  <a:pt x="175" y="282"/>
                </a:cubicBezTo>
                <a:cubicBezTo>
                  <a:pt x="174" y="283"/>
                  <a:pt x="173" y="283"/>
                  <a:pt x="172" y="284"/>
                </a:cubicBezTo>
                <a:cubicBezTo>
                  <a:pt x="171" y="284"/>
                  <a:pt x="169" y="284"/>
                  <a:pt x="168" y="284"/>
                </a:cubicBezTo>
                <a:cubicBezTo>
                  <a:pt x="167" y="284"/>
                  <a:pt x="166" y="284"/>
                  <a:pt x="165" y="284"/>
                </a:cubicBezTo>
                <a:cubicBezTo>
                  <a:pt x="164" y="284"/>
                  <a:pt x="162" y="284"/>
                  <a:pt x="161" y="284"/>
                </a:cubicBezTo>
                <a:cubicBezTo>
                  <a:pt x="160" y="284"/>
                  <a:pt x="159" y="283"/>
                  <a:pt x="158" y="283"/>
                </a:cubicBezTo>
                <a:cubicBezTo>
                  <a:pt x="157" y="283"/>
                  <a:pt x="155" y="283"/>
                  <a:pt x="154" y="282"/>
                </a:cubicBezTo>
                <a:cubicBezTo>
                  <a:pt x="153" y="282"/>
                  <a:pt x="152" y="281"/>
                  <a:pt x="151" y="281"/>
                </a:cubicBezTo>
                <a:cubicBezTo>
                  <a:pt x="151" y="281"/>
                  <a:pt x="151" y="281"/>
                  <a:pt x="151" y="281"/>
                </a:cubicBezTo>
                <a:cubicBezTo>
                  <a:pt x="150" y="281"/>
                  <a:pt x="149" y="280"/>
                  <a:pt x="147" y="279"/>
                </a:cubicBezTo>
                <a:cubicBezTo>
                  <a:pt x="146" y="279"/>
                  <a:pt x="145" y="278"/>
                  <a:pt x="144" y="278"/>
                </a:cubicBezTo>
                <a:cubicBezTo>
                  <a:pt x="143" y="278"/>
                  <a:pt x="142" y="277"/>
                  <a:pt x="140" y="277"/>
                </a:cubicBezTo>
                <a:cubicBezTo>
                  <a:pt x="139" y="276"/>
                  <a:pt x="138" y="276"/>
                  <a:pt x="137" y="275"/>
                </a:cubicBezTo>
                <a:cubicBezTo>
                  <a:pt x="136" y="275"/>
                  <a:pt x="134" y="274"/>
                  <a:pt x="133" y="274"/>
                </a:cubicBezTo>
                <a:cubicBezTo>
                  <a:pt x="132" y="274"/>
                  <a:pt x="131" y="273"/>
                  <a:pt x="130" y="273"/>
                </a:cubicBezTo>
                <a:cubicBezTo>
                  <a:pt x="129" y="272"/>
                  <a:pt x="128" y="272"/>
                  <a:pt x="126" y="272"/>
                </a:cubicBezTo>
                <a:cubicBezTo>
                  <a:pt x="125" y="271"/>
                  <a:pt x="124" y="271"/>
                  <a:pt x="123" y="270"/>
                </a:cubicBezTo>
                <a:cubicBezTo>
                  <a:pt x="122" y="270"/>
                  <a:pt x="120" y="270"/>
                  <a:pt x="119" y="269"/>
                </a:cubicBezTo>
                <a:cubicBezTo>
                  <a:pt x="118" y="269"/>
                  <a:pt x="117" y="269"/>
                  <a:pt x="116" y="268"/>
                </a:cubicBezTo>
                <a:cubicBezTo>
                  <a:pt x="115" y="268"/>
                  <a:pt x="113" y="267"/>
                  <a:pt x="112" y="267"/>
                </a:cubicBezTo>
                <a:cubicBezTo>
                  <a:pt x="111" y="267"/>
                  <a:pt x="110" y="267"/>
                  <a:pt x="109" y="266"/>
                </a:cubicBezTo>
                <a:cubicBezTo>
                  <a:pt x="108" y="266"/>
                  <a:pt x="106" y="266"/>
                  <a:pt x="105" y="265"/>
                </a:cubicBezTo>
                <a:cubicBezTo>
                  <a:pt x="104" y="265"/>
                  <a:pt x="103" y="265"/>
                  <a:pt x="102" y="265"/>
                </a:cubicBezTo>
                <a:cubicBezTo>
                  <a:pt x="101" y="264"/>
                  <a:pt x="99" y="264"/>
                  <a:pt x="98" y="264"/>
                </a:cubicBezTo>
                <a:cubicBezTo>
                  <a:pt x="97" y="263"/>
                  <a:pt x="96" y="263"/>
                  <a:pt x="95" y="263"/>
                </a:cubicBezTo>
                <a:cubicBezTo>
                  <a:pt x="94" y="263"/>
                  <a:pt x="92" y="263"/>
                  <a:pt x="91" y="263"/>
                </a:cubicBezTo>
                <a:cubicBezTo>
                  <a:pt x="90" y="262"/>
                  <a:pt x="89" y="262"/>
                  <a:pt x="88" y="262"/>
                </a:cubicBezTo>
                <a:cubicBezTo>
                  <a:pt x="87" y="262"/>
                  <a:pt x="85" y="262"/>
                  <a:pt x="84" y="262"/>
                </a:cubicBezTo>
                <a:cubicBezTo>
                  <a:pt x="84" y="262"/>
                  <a:pt x="84" y="262"/>
                  <a:pt x="83" y="262"/>
                </a:cubicBezTo>
                <a:cubicBezTo>
                  <a:pt x="82" y="262"/>
                  <a:pt x="82" y="262"/>
                  <a:pt x="81" y="262"/>
                </a:cubicBezTo>
                <a:cubicBezTo>
                  <a:pt x="80" y="262"/>
                  <a:pt x="79" y="262"/>
                  <a:pt x="77" y="262"/>
                </a:cubicBezTo>
                <a:cubicBezTo>
                  <a:pt x="76" y="262"/>
                  <a:pt x="75" y="262"/>
                  <a:pt x="74" y="262"/>
                </a:cubicBezTo>
                <a:cubicBezTo>
                  <a:pt x="73" y="263"/>
                  <a:pt x="71" y="263"/>
                  <a:pt x="70" y="263"/>
                </a:cubicBezTo>
                <a:cubicBezTo>
                  <a:pt x="69" y="263"/>
                  <a:pt x="68" y="263"/>
                  <a:pt x="67" y="263"/>
                </a:cubicBezTo>
                <a:cubicBezTo>
                  <a:pt x="66" y="264"/>
                  <a:pt x="64" y="264"/>
                  <a:pt x="63" y="264"/>
                </a:cubicBezTo>
                <a:cubicBezTo>
                  <a:pt x="62" y="265"/>
                  <a:pt x="61" y="265"/>
                  <a:pt x="60" y="265"/>
                </a:cubicBezTo>
                <a:cubicBezTo>
                  <a:pt x="59" y="266"/>
                  <a:pt x="57" y="266"/>
                  <a:pt x="56" y="266"/>
                </a:cubicBezTo>
                <a:cubicBezTo>
                  <a:pt x="55" y="267"/>
                  <a:pt x="54" y="267"/>
                  <a:pt x="53" y="267"/>
                </a:cubicBezTo>
                <a:cubicBezTo>
                  <a:pt x="52" y="268"/>
                  <a:pt x="51" y="268"/>
                  <a:pt x="49" y="269"/>
                </a:cubicBezTo>
                <a:cubicBezTo>
                  <a:pt x="48" y="269"/>
                  <a:pt x="47" y="270"/>
                  <a:pt x="46" y="271"/>
                </a:cubicBezTo>
                <a:cubicBezTo>
                  <a:pt x="45" y="271"/>
                  <a:pt x="43" y="272"/>
                  <a:pt x="42" y="272"/>
                </a:cubicBezTo>
                <a:cubicBezTo>
                  <a:pt x="41" y="273"/>
                  <a:pt x="40" y="274"/>
                  <a:pt x="39" y="274"/>
                </a:cubicBezTo>
                <a:cubicBezTo>
                  <a:pt x="38" y="275"/>
                  <a:pt x="36" y="276"/>
                  <a:pt x="35" y="277"/>
                </a:cubicBezTo>
                <a:cubicBezTo>
                  <a:pt x="34" y="277"/>
                  <a:pt x="33" y="278"/>
                  <a:pt x="32" y="279"/>
                </a:cubicBezTo>
                <a:cubicBezTo>
                  <a:pt x="31" y="280"/>
                  <a:pt x="29" y="281"/>
                  <a:pt x="28" y="282"/>
                </a:cubicBezTo>
                <a:cubicBezTo>
                  <a:pt x="27" y="283"/>
                  <a:pt x="26" y="284"/>
                  <a:pt x="25" y="285"/>
                </a:cubicBezTo>
                <a:cubicBezTo>
                  <a:pt x="24" y="286"/>
                  <a:pt x="22" y="287"/>
                  <a:pt x="21" y="289"/>
                </a:cubicBezTo>
                <a:cubicBezTo>
                  <a:pt x="20" y="290"/>
                  <a:pt x="19" y="291"/>
                  <a:pt x="18" y="293"/>
                </a:cubicBezTo>
                <a:cubicBezTo>
                  <a:pt x="17" y="294"/>
                  <a:pt x="15" y="296"/>
                  <a:pt x="14" y="297"/>
                </a:cubicBezTo>
                <a:cubicBezTo>
                  <a:pt x="13" y="299"/>
                  <a:pt x="12" y="301"/>
                  <a:pt x="11" y="303"/>
                </a:cubicBezTo>
                <a:cubicBezTo>
                  <a:pt x="10" y="305"/>
                  <a:pt x="8" y="307"/>
                  <a:pt x="7" y="309"/>
                </a:cubicBezTo>
                <a:cubicBezTo>
                  <a:pt x="6" y="312"/>
                  <a:pt x="5" y="315"/>
                  <a:pt x="4" y="318"/>
                </a:cubicBezTo>
                <a:cubicBezTo>
                  <a:pt x="2" y="323"/>
                  <a:pt x="1" y="328"/>
                  <a:pt x="0" y="333"/>
                </a:cubicBezTo>
                <a:cubicBezTo>
                  <a:pt x="0" y="336"/>
                  <a:pt x="0" y="339"/>
                  <a:pt x="0" y="342"/>
                </a:cubicBezTo>
                <a:cubicBezTo>
                  <a:pt x="0" y="344"/>
                  <a:pt x="0" y="344"/>
                  <a:pt x="0" y="344"/>
                </a:cubicBezTo>
                <a:cubicBezTo>
                  <a:pt x="0" y="346"/>
                  <a:pt x="0" y="349"/>
                  <a:pt x="0" y="352"/>
                </a:cubicBezTo>
                <a:cubicBezTo>
                  <a:pt x="1" y="357"/>
                  <a:pt x="2" y="363"/>
                  <a:pt x="4" y="368"/>
                </a:cubicBezTo>
                <a:cubicBezTo>
                  <a:pt x="5" y="371"/>
                  <a:pt x="6" y="374"/>
                  <a:pt x="7" y="376"/>
                </a:cubicBezTo>
                <a:cubicBezTo>
                  <a:pt x="8" y="379"/>
                  <a:pt x="10" y="381"/>
                  <a:pt x="11" y="383"/>
                </a:cubicBezTo>
                <a:cubicBezTo>
                  <a:pt x="12" y="385"/>
                  <a:pt x="13" y="387"/>
                  <a:pt x="14" y="388"/>
                </a:cubicBezTo>
                <a:cubicBezTo>
                  <a:pt x="15" y="390"/>
                  <a:pt x="17" y="391"/>
                  <a:pt x="18" y="393"/>
                </a:cubicBezTo>
                <a:cubicBezTo>
                  <a:pt x="19" y="394"/>
                  <a:pt x="20" y="396"/>
                  <a:pt x="21" y="397"/>
                </a:cubicBezTo>
                <a:cubicBezTo>
                  <a:pt x="22" y="398"/>
                  <a:pt x="24" y="399"/>
                  <a:pt x="25" y="400"/>
                </a:cubicBezTo>
                <a:cubicBezTo>
                  <a:pt x="26" y="402"/>
                  <a:pt x="27" y="403"/>
                  <a:pt x="28" y="404"/>
                </a:cubicBezTo>
                <a:cubicBezTo>
                  <a:pt x="29" y="405"/>
                  <a:pt x="31" y="405"/>
                  <a:pt x="32" y="406"/>
                </a:cubicBezTo>
                <a:cubicBezTo>
                  <a:pt x="33" y="407"/>
                  <a:pt x="34" y="408"/>
                  <a:pt x="35" y="409"/>
                </a:cubicBezTo>
                <a:cubicBezTo>
                  <a:pt x="36" y="410"/>
                  <a:pt x="38" y="410"/>
                  <a:pt x="39" y="411"/>
                </a:cubicBezTo>
                <a:cubicBezTo>
                  <a:pt x="40" y="412"/>
                  <a:pt x="41" y="413"/>
                  <a:pt x="42" y="413"/>
                </a:cubicBezTo>
                <a:cubicBezTo>
                  <a:pt x="43" y="414"/>
                  <a:pt x="45" y="414"/>
                  <a:pt x="46" y="415"/>
                </a:cubicBezTo>
                <a:cubicBezTo>
                  <a:pt x="47" y="415"/>
                  <a:pt x="48" y="416"/>
                  <a:pt x="49" y="417"/>
                </a:cubicBezTo>
                <a:cubicBezTo>
                  <a:pt x="51" y="417"/>
                  <a:pt x="52" y="418"/>
                  <a:pt x="53" y="418"/>
                </a:cubicBezTo>
                <a:cubicBezTo>
                  <a:pt x="54" y="418"/>
                  <a:pt x="55" y="419"/>
                  <a:pt x="56" y="419"/>
                </a:cubicBezTo>
                <a:cubicBezTo>
                  <a:pt x="57" y="420"/>
                  <a:pt x="59" y="420"/>
                  <a:pt x="60" y="420"/>
                </a:cubicBezTo>
                <a:cubicBezTo>
                  <a:pt x="61" y="421"/>
                  <a:pt x="62" y="421"/>
                  <a:pt x="63" y="421"/>
                </a:cubicBezTo>
                <a:cubicBezTo>
                  <a:pt x="64" y="422"/>
                  <a:pt x="66" y="422"/>
                  <a:pt x="67" y="422"/>
                </a:cubicBezTo>
                <a:cubicBezTo>
                  <a:pt x="68" y="422"/>
                  <a:pt x="69" y="422"/>
                  <a:pt x="70" y="423"/>
                </a:cubicBezTo>
                <a:cubicBezTo>
                  <a:pt x="71" y="423"/>
                  <a:pt x="73" y="423"/>
                  <a:pt x="74" y="423"/>
                </a:cubicBezTo>
                <a:cubicBezTo>
                  <a:pt x="75" y="423"/>
                  <a:pt x="76" y="423"/>
                  <a:pt x="77" y="423"/>
                </a:cubicBezTo>
                <a:cubicBezTo>
                  <a:pt x="79" y="423"/>
                  <a:pt x="80" y="423"/>
                  <a:pt x="81" y="423"/>
                </a:cubicBezTo>
                <a:cubicBezTo>
                  <a:pt x="82" y="423"/>
                  <a:pt x="82" y="423"/>
                  <a:pt x="83" y="423"/>
                </a:cubicBezTo>
                <a:cubicBezTo>
                  <a:pt x="84" y="423"/>
                  <a:pt x="84" y="423"/>
                  <a:pt x="84" y="423"/>
                </a:cubicBezTo>
                <a:cubicBezTo>
                  <a:pt x="85" y="423"/>
                  <a:pt x="87" y="423"/>
                  <a:pt x="88" y="423"/>
                </a:cubicBezTo>
                <a:cubicBezTo>
                  <a:pt x="89" y="423"/>
                  <a:pt x="90" y="423"/>
                  <a:pt x="91" y="423"/>
                </a:cubicBezTo>
                <a:cubicBezTo>
                  <a:pt x="92" y="423"/>
                  <a:pt x="94" y="423"/>
                  <a:pt x="95" y="422"/>
                </a:cubicBezTo>
                <a:cubicBezTo>
                  <a:pt x="96" y="422"/>
                  <a:pt x="97" y="422"/>
                  <a:pt x="98" y="422"/>
                </a:cubicBezTo>
                <a:cubicBezTo>
                  <a:pt x="99" y="422"/>
                  <a:pt x="101" y="421"/>
                  <a:pt x="102" y="421"/>
                </a:cubicBezTo>
                <a:cubicBezTo>
                  <a:pt x="103" y="421"/>
                  <a:pt x="104" y="421"/>
                  <a:pt x="105" y="420"/>
                </a:cubicBezTo>
                <a:cubicBezTo>
                  <a:pt x="106" y="420"/>
                  <a:pt x="108" y="420"/>
                  <a:pt x="109" y="419"/>
                </a:cubicBezTo>
                <a:cubicBezTo>
                  <a:pt x="110" y="419"/>
                  <a:pt x="111" y="419"/>
                  <a:pt x="112" y="418"/>
                </a:cubicBezTo>
                <a:cubicBezTo>
                  <a:pt x="113" y="418"/>
                  <a:pt x="115" y="418"/>
                  <a:pt x="116" y="417"/>
                </a:cubicBezTo>
                <a:cubicBezTo>
                  <a:pt x="117" y="417"/>
                  <a:pt x="118" y="417"/>
                  <a:pt x="119" y="416"/>
                </a:cubicBezTo>
                <a:cubicBezTo>
                  <a:pt x="120" y="416"/>
                  <a:pt x="122" y="415"/>
                  <a:pt x="123" y="415"/>
                </a:cubicBezTo>
                <a:cubicBezTo>
                  <a:pt x="124" y="415"/>
                  <a:pt x="125" y="414"/>
                  <a:pt x="126" y="414"/>
                </a:cubicBezTo>
                <a:cubicBezTo>
                  <a:pt x="128" y="414"/>
                  <a:pt x="129" y="413"/>
                  <a:pt x="130" y="413"/>
                </a:cubicBezTo>
                <a:cubicBezTo>
                  <a:pt x="131" y="412"/>
                  <a:pt x="132" y="412"/>
                  <a:pt x="133" y="411"/>
                </a:cubicBezTo>
                <a:cubicBezTo>
                  <a:pt x="134" y="411"/>
                  <a:pt x="136" y="411"/>
                  <a:pt x="137" y="410"/>
                </a:cubicBezTo>
                <a:cubicBezTo>
                  <a:pt x="138" y="410"/>
                  <a:pt x="139" y="409"/>
                  <a:pt x="140" y="409"/>
                </a:cubicBezTo>
                <a:cubicBezTo>
                  <a:pt x="142" y="408"/>
                  <a:pt x="143" y="408"/>
                  <a:pt x="144" y="408"/>
                </a:cubicBezTo>
                <a:cubicBezTo>
                  <a:pt x="145" y="407"/>
                  <a:pt x="146" y="407"/>
                  <a:pt x="147" y="406"/>
                </a:cubicBezTo>
                <a:cubicBezTo>
                  <a:pt x="149" y="405"/>
                  <a:pt x="150" y="405"/>
                  <a:pt x="151" y="405"/>
                </a:cubicBezTo>
                <a:cubicBezTo>
                  <a:pt x="151" y="405"/>
                  <a:pt x="151" y="405"/>
                  <a:pt x="151" y="405"/>
                </a:cubicBezTo>
                <a:cubicBezTo>
                  <a:pt x="152" y="404"/>
                  <a:pt x="153" y="404"/>
                  <a:pt x="154" y="403"/>
                </a:cubicBezTo>
                <a:cubicBezTo>
                  <a:pt x="155" y="403"/>
                  <a:pt x="157" y="403"/>
                  <a:pt x="158" y="402"/>
                </a:cubicBezTo>
                <a:cubicBezTo>
                  <a:pt x="159" y="402"/>
                  <a:pt x="160" y="402"/>
                  <a:pt x="161" y="402"/>
                </a:cubicBezTo>
                <a:cubicBezTo>
                  <a:pt x="162" y="401"/>
                  <a:pt x="164" y="401"/>
                  <a:pt x="165" y="401"/>
                </a:cubicBezTo>
                <a:cubicBezTo>
                  <a:pt x="166" y="401"/>
                  <a:pt x="167" y="401"/>
                  <a:pt x="168" y="401"/>
                </a:cubicBezTo>
                <a:cubicBezTo>
                  <a:pt x="169" y="401"/>
                  <a:pt x="171" y="402"/>
                  <a:pt x="172" y="402"/>
                </a:cubicBezTo>
                <a:cubicBezTo>
                  <a:pt x="173" y="402"/>
                  <a:pt x="174" y="403"/>
                  <a:pt x="175" y="403"/>
                </a:cubicBezTo>
                <a:cubicBezTo>
                  <a:pt x="176" y="403"/>
                  <a:pt x="177" y="404"/>
                  <a:pt x="178" y="404"/>
                </a:cubicBezTo>
                <a:cubicBezTo>
                  <a:pt x="178" y="405"/>
                  <a:pt x="178" y="405"/>
                  <a:pt x="179" y="405"/>
                </a:cubicBezTo>
                <a:cubicBezTo>
                  <a:pt x="180" y="406"/>
                  <a:pt x="181" y="407"/>
                  <a:pt x="182" y="408"/>
                </a:cubicBezTo>
                <a:cubicBezTo>
                  <a:pt x="184" y="410"/>
                  <a:pt x="185" y="412"/>
                  <a:pt x="186" y="414"/>
                </a:cubicBezTo>
                <a:cubicBezTo>
                  <a:pt x="187" y="418"/>
                  <a:pt x="188" y="423"/>
                  <a:pt x="188" y="428"/>
                </a:cubicBezTo>
                <a:cubicBezTo>
                  <a:pt x="188" y="633"/>
                  <a:pt x="188" y="633"/>
                  <a:pt x="188" y="633"/>
                </a:cubicBezTo>
                <a:cubicBezTo>
                  <a:pt x="189" y="633"/>
                  <a:pt x="189" y="633"/>
                  <a:pt x="189" y="633"/>
                </a:cubicBezTo>
                <a:cubicBezTo>
                  <a:pt x="193" y="633"/>
                  <a:pt x="193" y="633"/>
                  <a:pt x="193" y="633"/>
                </a:cubicBezTo>
                <a:cubicBezTo>
                  <a:pt x="196" y="633"/>
                  <a:pt x="196" y="633"/>
                  <a:pt x="196" y="633"/>
                </a:cubicBezTo>
                <a:cubicBezTo>
                  <a:pt x="196" y="633"/>
                  <a:pt x="196" y="633"/>
                  <a:pt x="196" y="633"/>
                </a:cubicBezTo>
                <a:cubicBezTo>
                  <a:pt x="212" y="633"/>
                  <a:pt x="212" y="633"/>
                  <a:pt x="212" y="633"/>
                </a:cubicBezTo>
                <a:cubicBezTo>
                  <a:pt x="249" y="633"/>
                  <a:pt x="249" y="633"/>
                  <a:pt x="249" y="633"/>
                </a:cubicBezTo>
                <a:cubicBezTo>
                  <a:pt x="286" y="633"/>
                  <a:pt x="286" y="633"/>
                  <a:pt x="286" y="633"/>
                </a:cubicBezTo>
                <a:cubicBezTo>
                  <a:pt x="323" y="633"/>
                  <a:pt x="323" y="633"/>
                  <a:pt x="323" y="633"/>
                </a:cubicBezTo>
                <a:cubicBezTo>
                  <a:pt x="360" y="633"/>
                  <a:pt x="360" y="633"/>
                  <a:pt x="360" y="633"/>
                </a:cubicBezTo>
                <a:cubicBezTo>
                  <a:pt x="397" y="633"/>
                  <a:pt x="397" y="633"/>
                  <a:pt x="397" y="633"/>
                </a:cubicBezTo>
                <a:cubicBezTo>
                  <a:pt x="434" y="633"/>
                  <a:pt x="434" y="633"/>
                  <a:pt x="434" y="633"/>
                </a:cubicBezTo>
                <a:cubicBezTo>
                  <a:pt x="470" y="633"/>
                  <a:pt x="470" y="633"/>
                  <a:pt x="470" y="633"/>
                </a:cubicBezTo>
                <a:cubicBezTo>
                  <a:pt x="507" y="633"/>
                  <a:pt x="507" y="633"/>
                  <a:pt x="507" y="633"/>
                </a:cubicBezTo>
                <a:cubicBezTo>
                  <a:pt x="544" y="633"/>
                  <a:pt x="544" y="633"/>
                  <a:pt x="544" y="633"/>
                </a:cubicBezTo>
                <a:cubicBezTo>
                  <a:pt x="581" y="633"/>
                  <a:pt x="581" y="633"/>
                  <a:pt x="581" y="633"/>
                </a:cubicBezTo>
                <a:cubicBezTo>
                  <a:pt x="618" y="633"/>
                  <a:pt x="618" y="633"/>
                  <a:pt x="618" y="633"/>
                </a:cubicBezTo>
                <a:cubicBezTo>
                  <a:pt x="655" y="633"/>
                  <a:pt x="655" y="633"/>
                  <a:pt x="655" y="633"/>
                </a:cubicBezTo>
                <a:cubicBezTo>
                  <a:pt x="692" y="633"/>
                  <a:pt x="692" y="633"/>
                  <a:pt x="692" y="633"/>
                </a:cubicBezTo>
                <a:cubicBezTo>
                  <a:pt x="729" y="633"/>
                  <a:pt x="729" y="633"/>
                  <a:pt x="729" y="633"/>
                </a:cubicBezTo>
                <a:cubicBezTo>
                  <a:pt x="765" y="633"/>
                  <a:pt x="765" y="633"/>
                  <a:pt x="765" y="633"/>
                </a:cubicBezTo>
                <a:cubicBezTo>
                  <a:pt x="802" y="633"/>
                  <a:pt x="802" y="633"/>
                  <a:pt x="802" y="633"/>
                </a:cubicBezTo>
                <a:cubicBezTo>
                  <a:pt x="839" y="633"/>
                  <a:pt x="839" y="633"/>
                  <a:pt x="839" y="633"/>
                </a:cubicBezTo>
                <a:cubicBezTo>
                  <a:pt x="876" y="633"/>
                  <a:pt x="876" y="633"/>
                  <a:pt x="876" y="633"/>
                </a:cubicBezTo>
                <a:cubicBezTo>
                  <a:pt x="887" y="633"/>
                  <a:pt x="887" y="633"/>
                  <a:pt x="887" y="633"/>
                </a:cubicBezTo>
                <a:cubicBezTo>
                  <a:pt x="887" y="633"/>
                  <a:pt x="887" y="633"/>
                  <a:pt x="887" y="633"/>
                </a:cubicBezTo>
                <a:cubicBezTo>
                  <a:pt x="889" y="633"/>
                  <a:pt x="889" y="633"/>
                  <a:pt x="889" y="633"/>
                </a:cubicBezTo>
                <a:cubicBezTo>
                  <a:pt x="893" y="633"/>
                  <a:pt x="893" y="633"/>
                  <a:pt x="893" y="633"/>
                </a:cubicBezTo>
                <a:cubicBezTo>
                  <a:pt x="895" y="633"/>
                  <a:pt x="895" y="633"/>
                  <a:pt x="895" y="633"/>
                </a:cubicBezTo>
                <a:cubicBezTo>
                  <a:pt x="894" y="631"/>
                  <a:pt x="894" y="629"/>
                  <a:pt x="894" y="627"/>
                </a:cubicBezTo>
                <a:cubicBezTo>
                  <a:pt x="894" y="428"/>
                  <a:pt x="894" y="428"/>
                  <a:pt x="894" y="428"/>
                </a:cubicBezTo>
                <a:cubicBezTo>
                  <a:pt x="894" y="423"/>
                  <a:pt x="894" y="418"/>
                  <a:pt x="893" y="414"/>
                </a:cubicBezTo>
                <a:cubicBezTo>
                  <a:pt x="892" y="411"/>
                  <a:pt x="890" y="408"/>
                  <a:pt x="889" y="405"/>
                </a:cubicBezTo>
                <a:cubicBezTo>
                  <a:pt x="888" y="403"/>
                  <a:pt x="887" y="402"/>
                  <a:pt x="885" y="400"/>
                </a:cubicBezTo>
                <a:cubicBezTo>
                  <a:pt x="884" y="399"/>
                  <a:pt x="883" y="397"/>
                  <a:pt x="882" y="396"/>
                </a:cubicBezTo>
                <a:cubicBezTo>
                  <a:pt x="881" y="395"/>
                  <a:pt x="880" y="394"/>
                  <a:pt x="878" y="393"/>
                </a:cubicBezTo>
                <a:cubicBezTo>
                  <a:pt x="878" y="393"/>
                  <a:pt x="877" y="392"/>
                  <a:pt x="877" y="392"/>
                </a:cubicBezTo>
                <a:cubicBezTo>
                  <a:pt x="876" y="392"/>
                  <a:pt x="875" y="391"/>
                  <a:pt x="875" y="391"/>
                </a:cubicBezTo>
                <a:cubicBezTo>
                  <a:pt x="874" y="390"/>
                  <a:pt x="873" y="390"/>
                  <a:pt x="871" y="389"/>
                </a:cubicBezTo>
                <a:cubicBezTo>
                  <a:pt x="870" y="389"/>
                  <a:pt x="869" y="388"/>
                  <a:pt x="868" y="388"/>
                </a:cubicBezTo>
                <a:cubicBezTo>
                  <a:pt x="867" y="388"/>
                  <a:pt x="866" y="387"/>
                  <a:pt x="865" y="387"/>
                </a:cubicBezTo>
                <a:cubicBezTo>
                  <a:pt x="863" y="387"/>
                  <a:pt x="862" y="387"/>
                  <a:pt x="861" y="386"/>
                </a:cubicBezTo>
                <a:cubicBezTo>
                  <a:pt x="860" y="386"/>
                  <a:pt x="859" y="386"/>
                  <a:pt x="857" y="386"/>
                </a:cubicBezTo>
                <a:cubicBezTo>
                  <a:pt x="856" y="386"/>
                  <a:pt x="855" y="386"/>
                  <a:pt x="854" y="386"/>
                </a:cubicBezTo>
                <a:cubicBezTo>
                  <a:pt x="853" y="386"/>
                  <a:pt x="852" y="386"/>
                  <a:pt x="850" y="387"/>
                </a:cubicBezTo>
                <a:cubicBezTo>
                  <a:pt x="849" y="387"/>
                  <a:pt x="848" y="387"/>
                  <a:pt x="847" y="387"/>
                </a:cubicBezTo>
                <a:cubicBezTo>
                  <a:pt x="846" y="387"/>
                  <a:pt x="845" y="388"/>
                  <a:pt x="843" y="388"/>
                </a:cubicBezTo>
                <a:cubicBezTo>
                  <a:pt x="842" y="388"/>
                  <a:pt x="841" y="389"/>
                  <a:pt x="840" y="389"/>
                </a:cubicBezTo>
                <a:cubicBezTo>
                  <a:pt x="839" y="389"/>
                  <a:pt x="838" y="390"/>
                  <a:pt x="837" y="390"/>
                </a:cubicBezTo>
                <a:cubicBezTo>
                  <a:pt x="836" y="390"/>
                  <a:pt x="836" y="391"/>
                  <a:pt x="835" y="391"/>
                </a:cubicBezTo>
                <a:cubicBezTo>
                  <a:pt x="835" y="391"/>
                  <a:pt x="834" y="391"/>
                  <a:pt x="833" y="392"/>
                </a:cubicBezTo>
                <a:cubicBezTo>
                  <a:pt x="832" y="392"/>
                  <a:pt x="831" y="393"/>
                  <a:pt x="829" y="393"/>
                </a:cubicBezTo>
                <a:cubicBezTo>
                  <a:pt x="828" y="394"/>
                  <a:pt x="827" y="394"/>
                  <a:pt x="826" y="395"/>
                </a:cubicBezTo>
                <a:cubicBezTo>
                  <a:pt x="825" y="395"/>
                  <a:pt x="824" y="395"/>
                  <a:pt x="822" y="396"/>
                </a:cubicBezTo>
                <a:cubicBezTo>
                  <a:pt x="821" y="396"/>
                  <a:pt x="820" y="397"/>
                  <a:pt x="819" y="397"/>
                </a:cubicBezTo>
                <a:cubicBezTo>
                  <a:pt x="818" y="398"/>
                  <a:pt x="817" y="398"/>
                  <a:pt x="816" y="398"/>
                </a:cubicBezTo>
                <a:cubicBezTo>
                  <a:pt x="814" y="399"/>
                  <a:pt x="813" y="399"/>
                  <a:pt x="812" y="400"/>
                </a:cubicBezTo>
                <a:cubicBezTo>
                  <a:pt x="811" y="400"/>
                  <a:pt x="810" y="400"/>
                  <a:pt x="809" y="401"/>
                </a:cubicBezTo>
                <a:cubicBezTo>
                  <a:pt x="807" y="401"/>
                  <a:pt x="806" y="402"/>
                  <a:pt x="805" y="402"/>
                </a:cubicBezTo>
                <a:cubicBezTo>
                  <a:pt x="804" y="402"/>
                  <a:pt x="803" y="403"/>
                  <a:pt x="801" y="403"/>
                </a:cubicBezTo>
                <a:cubicBezTo>
                  <a:pt x="800" y="403"/>
                  <a:pt x="799" y="404"/>
                  <a:pt x="798" y="404"/>
                </a:cubicBezTo>
                <a:cubicBezTo>
                  <a:pt x="797" y="404"/>
                  <a:pt x="796" y="405"/>
                  <a:pt x="794" y="405"/>
                </a:cubicBezTo>
                <a:cubicBezTo>
                  <a:pt x="793" y="405"/>
                  <a:pt x="792" y="406"/>
                  <a:pt x="791" y="406"/>
                </a:cubicBezTo>
                <a:cubicBezTo>
                  <a:pt x="790" y="406"/>
                  <a:pt x="789" y="406"/>
                  <a:pt x="788" y="407"/>
                </a:cubicBezTo>
                <a:cubicBezTo>
                  <a:pt x="786" y="407"/>
                  <a:pt x="785" y="407"/>
                  <a:pt x="784" y="407"/>
                </a:cubicBezTo>
                <a:cubicBezTo>
                  <a:pt x="783" y="408"/>
                  <a:pt x="782" y="408"/>
                  <a:pt x="780" y="408"/>
                </a:cubicBezTo>
                <a:cubicBezTo>
                  <a:pt x="779" y="408"/>
                  <a:pt x="778" y="408"/>
                  <a:pt x="777" y="408"/>
                </a:cubicBezTo>
                <a:cubicBezTo>
                  <a:pt x="776" y="409"/>
                  <a:pt x="775" y="409"/>
                  <a:pt x="773" y="409"/>
                </a:cubicBezTo>
                <a:cubicBezTo>
                  <a:pt x="772" y="409"/>
                  <a:pt x="771" y="409"/>
                  <a:pt x="770" y="409"/>
                </a:cubicBezTo>
                <a:cubicBezTo>
                  <a:pt x="769" y="408"/>
                  <a:pt x="768" y="408"/>
                  <a:pt x="767" y="408"/>
                </a:cubicBezTo>
                <a:cubicBezTo>
                  <a:pt x="765" y="408"/>
                  <a:pt x="764" y="408"/>
                  <a:pt x="763" y="408"/>
                </a:cubicBezTo>
                <a:cubicBezTo>
                  <a:pt x="762" y="408"/>
                  <a:pt x="761" y="407"/>
                  <a:pt x="760" y="407"/>
                </a:cubicBezTo>
                <a:cubicBezTo>
                  <a:pt x="758" y="407"/>
                  <a:pt x="757" y="407"/>
                  <a:pt x="756" y="406"/>
                </a:cubicBezTo>
                <a:cubicBezTo>
                  <a:pt x="755" y="406"/>
                  <a:pt x="754" y="406"/>
                  <a:pt x="752" y="405"/>
                </a:cubicBezTo>
                <a:cubicBezTo>
                  <a:pt x="751" y="405"/>
                  <a:pt x="750" y="405"/>
                  <a:pt x="749" y="404"/>
                </a:cubicBezTo>
                <a:cubicBezTo>
                  <a:pt x="748" y="404"/>
                  <a:pt x="747" y="403"/>
                  <a:pt x="745" y="403"/>
                </a:cubicBezTo>
                <a:cubicBezTo>
                  <a:pt x="744" y="402"/>
                  <a:pt x="743" y="402"/>
                  <a:pt x="742" y="401"/>
                </a:cubicBezTo>
                <a:cubicBezTo>
                  <a:pt x="741" y="400"/>
                  <a:pt x="740" y="400"/>
                  <a:pt x="739" y="399"/>
                </a:cubicBezTo>
                <a:cubicBezTo>
                  <a:pt x="737" y="398"/>
                  <a:pt x="736" y="398"/>
                  <a:pt x="735" y="397"/>
                </a:cubicBezTo>
                <a:cubicBezTo>
                  <a:pt x="734" y="396"/>
                  <a:pt x="733" y="395"/>
                  <a:pt x="732" y="394"/>
                </a:cubicBezTo>
                <a:cubicBezTo>
                  <a:pt x="730" y="394"/>
                  <a:pt x="729" y="393"/>
                  <a:pt x="728" y="392"/>
                </a:cubicBezTo>
                <a:cubicBezTo>
                  <a:pt x="727" y="391"/>
                  <a:pt x="726" y="389"/>
                  <a:pt x="724" y="388"/>
                </a:cubicBezTo>
                <a:cubicBezTo>
                  <a:pt x="723" y="387"/>
                  <a:pt x="722" y="386"/>
                  <a:pt x="721" y="385"/>
                </a:cubicBezTo>
                <a:cubicBezTo>
                  <a:pt x="720" y="383"/>
                  <a:pt x="719" y="382"/>
                  <a:pt x="718" y="380"/>
                </a:cubicBezTo>
                <a:cubicBezTo>
                  <a:pt x="716" y="378"/>
                  <a:pt x="715" y="376"/>
                  <a:pt x="714" y="374"/>
                </a:cubicBezTo>
                <a:cubicBezTo>
                  <a:pt x="713" y="372"/>
                  <a:pt x="712" y="370"/>
                  <a:pt x="711" y="367"/>
                </a:cubicBezTo>
                <a:cubicBezTo>
                  <a:pt x="709" y="364"/>
                  <a:pt x="708" y="360"/>
                  <a:pt x="707" y="356"/>
                </a:cubicBezTo>
                <a:cubicBezTo>
                  <a:pt x="706" y="352"/>
                  <a:pt x="706" y="347"/>
                  <a:pt x="706" y="343"/>
                </a:cubicBezTo>
                <a:cubicBezTo>
                  <a:pt x="706" y="338"/>
                  <a:pt x="706" y="334"/>
                  <a:pt x="707" y="329"/>
                </a:cubicBezTo>
                <a:cubicBezTo>
                  <a:pt x="708" y="325"/>
                  <a:pt x="709" y="322"/>
                  <a:pt x="711" y="318"/>
                </a:cubicBezTo>
                <a:cubicBezTo>
                  <a:pt x="712" y="316"/>
                  <a:pt x="713" y="313"/>
                  <a:pt x="714" y="311"/>
                </a:cubicBezTo>
                <a:cubicBezTo>
                  <a:pt x="715" y="309"/>
                  <a:pt x="716" y="307"/>
                  <a:pt x="718" y="306"/>
                </a:cubicBezTo>
                <a:cubicBezTo>
                  <a:pt x="719" y="304"/>
                  <a:pt x="720" y="302"/>
                  <a:pt x="721" y="301"/>
                </a:cubicBezTo>
                <a:cubicBezTo>
                  <a:pt x="722" y="300"/>
                  <a:pt x="723" y="298"/>
                  <a:pt x="724" y="297"/>
                </a:cubicBezTo>
                <a:cubicBezTo>
                  <a:pt x="726" y="296"/>
                  <a:pt x="727" y="295"/>
                  <a:pt x="728" y="294"/>
                </a:cubicBezTo>
                <a:cubicBezTo>
                  <a:pt x="729" y="293"/>
                  <a:pt x="730" y="292"/>
                  <a:pt x="732" y="291"/>
                </a:cubicBezTo>
                <a:cubicBezTo>
                  <a:pt x="733" y="290"/>
                  <a:pt x="734" y="289"/>
                  <a:pt x="735" y="289"/>
                </a:cubicBezTo>
                <a:cubicBezTo>
                  <a:pt x="736" y="288"/>
                  <a:pt x="737" y="287"/>
                  <a:pt x="739" y="286"/>
                </a:cubicBezTo>
                <a:cubicBezTo>
                  <a:pt x="740" y="286"/>
                  <a:pt x="741" y="285"/>
                  <a:pt x="742" y="285"/>
                </a:cubicBezTo>
                <a:cubicBezTo>
                  <a:pt x="743" y="284"/>
                  <a:pt x="744" y="283"/>
                  <a:pt x="745" y="283"/>
                </a:cubicBezTo>
                <a:cubicBezTo>
                  <a:pt x="747" y="282"/>
                  <a:pt x="748" y="282"/>
                  <a:pt x="749" y="281"/>
                </a:cubicBezTo>
                <a:cubicBezTo>
                  <a:pt x="750" y="281"/>
                  <a:pt x="751" y="281"/>
                  <a:pt x="752" y="280"/>
                </a:cubicBezTo>
                <a:cubicBezTo>
                  <a:pt x="754" y="280"/>
                  <a:pt x="755" y="279"/>
                  <a:pt x="756" y="279"/>
                </a:cubicBezTo>
                <a:cubicBezTo>
                  <a:pt x="757" y="279"/>
                  <a:pt x="758" y="279"/>
                  <a:pt x="760" y="278"/>
                </a:cubicBezTo>
                <a:cubicBezTo>
                  <a:pt x="761" y="278"/>
                  <a:pt x="762" y="278"/>
                  <a:pt x="763" y="278"/>
                </a:cubicBezTo>
                <a:cubicBezTo>
                  <a:pt x="764" y="278"/>
                  <a:pt x="765" y="277"/>
                  <a:pt x="767" y="277"/>
                </a:cubicBezTo>
                <a:cubicBezTo>
                  <a:pt x="768" y="277"/>
                  <a:pt x="769" y="277"/>
                  <a:pt x="770" y="277"/>
                </a:cubicBezTo>
                <a:cubicBezTo>
                  <a:pt x="771" y="277"/>
                  <a:pt x="772" y="277"/>
                  <a:pt x="773" y="277"/>
                </a:cubicBezTo>
                <a:cubicBezTo>
                  <a:pt x="775" y="277"/>
                  <a:pt x="776" y="277"/>
                  <a:pt x="777" y="277"/>
                </a:cubicBezTo>
                <a:cubicBezTo>
                  <a:pt x="778" y="277"/>
                  <a:pt x="779" y="277"/>
                  <a:pt x="780" y="278"/>
                </a:cubicBezTo>
                <a:cubicBezTo>
                  <a:pt x="782" y="278"/>
                  <a:pt x="783" y="278"/>
                  <a:pt x="784" y="278"/>
                </a:cubicBezTo>
                <a:cubicBezTo>
                  <a:pt x="785" y="278"/>
                  <a:pt x="786" y="279"/>
                  <a:pt x="788" y="279"/>
                </a:cubicBezTo>
                <a:cubicBezTo>
                  <a:pt x="789" y="279"/>
                  <a:pt x="790" y="279"/>
                  <a:pt x="791" y="280"/>
                </a:cubicBezTo>
                <a:cubicBezTo>
                  <a:pt x="792" y="280"/>
                  <a:pt x="793" y="280"/>
                  <a:pt x="794" y="281"/>
                </a:cubicBezTo>
                <a:cubicBezTo>
                  <a:pt x="796" y="281"/>
                  <a:pt x="797" y="281"/>
                  <a:pt x="798" y="282"/>
                </a:cubicBezTo>
                <a:cubicBezTo>
                  <a:pt x="799" y="282"/>
                  <a:pt x="800" y="282"/>
                  <a:pt x="801" y="282"/>
                </a:cubicBezTo>
                <a:cubicBezTo>
                  <a:pt x="803" y="283"/>
                  <a:pt x="804" y="283"/>
                  <a:pt x="805" y="284"/>
                </a:cubicBezTo>
                <a:cubicBezTo>
                  <a:pt x="806" y="284"/>
                  <a:pt x="807" y="284"/>
                  <a:pt x="809" y="285"/>
                </a:cubicBezTo>
                <a:cubicBezTo>
                  <a:pt x="810" y="285"/>
                  <a:pt x="811" y="286"/>
                  <a:pt x="812" y="286"/>
                </a:cubicBezTo>
                <a:cubicBezTo>
                  <a:pt x="813" y="286"/>
                  <a:pt x="814" y="287"/>
                  <a:pt x="816" y="287"/>
                </a:cubicBezTo>
                <a:cubicBezTo>
                  <a:pt x="817" y="287"/>
                  <a:pt x="818" y="288"/>
                  <a:pt x="819" y="288"/>
                </a:cubicBezTo>
                <a:cubicBezTo>
                  <a:pt x="820" y="289"/>
                  <a:pt x="821" y="289"/>
                  <a:pt x="822" y="290"/>
                </a:cubicBezTo>
                <a:cubicBezTo>
                  <a:pt x="824" y="290"/>
                  <a:pt x="825" y="291"/>
                  <a:pt x="826" y="291"/>
                </a:cubicBezTo>
                <a:cubicBezTo>
                  <a:pt x="827" y="291"/>
                  <a:pt x="828" y="292"/>
                  <a:pt x="829" y="292"/>
                </a:cubicBezTo>
                <a:cubicBezTo>
                  <a:pt x="831" y="293"/>
                  <a:pt x="832" y="293"/>
                  <a:pt x="833" y="294"/>
                </a:cubicBezTo>
                <a:cubicBezTo>
                  <a:pt x="834" y="294"/>
                  <a:pt x="835" y="294"/>
                  <a:pt x="835" y="295"/>
                </a:cubicBezTo>
                <a:cubicBezTo>
                  <a:pt x="836" y="295"/>
                  <a:pt x="836" y="295"/>
                  <a:pt x="837" y="295"/>
                </a:cubicBezTo>
                <a:cubicBezTo>
                  <a:pt x="838" y="296"/>
                  <a:pt x="839" y="296"/>
                  <a:pt x="840" y="297"/>
                </a:cubicBezTo>
                <a:cubicBezTo>
                  <a:pt x="841" y="297"/>
                  <a:pt x="842" y="297"/>
                  <a:pt x="843" y="298"/>
                </a:cubicBezTo>
                <a:cubicBezTo>
                  <a:pt x="845" y="298"/>
                  <a:pt x="846" y="298"/>
                  <a:pt x="847" y="298"/>
                </a:cubicBezTo>
                <a:cubicBezTo>
                  <a:pt x="848" y="299"/>
                  <a:pt x="849" y="299"/>
                  <a:pt x="850" y="299"/>
                </a:cubicBezTo>
                <a:cubicBezTo>
                  <a:pt x="852" y="299"/>
                  <a:pt x="853" y="299"/>
                  <a:pt x="854" y="299"/>
                </a:cubicBezTo>
                <a:cubicBezTo>
                  <a:pt x="855" y="299"/>
                  <a:pt x="856" y="299"/>
                  <a:pt x="857" y="299"/>
                </a:cubicBezTo>
                <a:cubicBezTo>
                  <a:pt x="859" y="299"/>
                  <a:pt x="860" y="299"/>
                  <a:pt x="861" y="299"/>
                </a:cubicBezTo>
                <a:cubicBezTo>
                  <a:pt x="862" y="299"/>
                  <a:pt x="863" y="299"/>
                  <a:pt x="865" y="298"/>
                </a:cubicBezTo>
                <a:cubicBezTo>
                  <a:pt x="866" y="298"/>
                  <a:pt x="867" y="298"/>
                  <a:pt x="868" y="298"/>
                </a:cubicBezTo>
                <a:cubicBezTo>
                  <a:pt x="869" y="297"/>
                  <a:pt x="870" y="297"/>
                  <a:pt x="871" y="296"/>
                </a:cubicBezTo>
                <a:cubicBezTo>
                  <a:pt x="873" y="296"/>
                  <a:pt x="874" y="295"/>
                  <a:pt x="875" y="295"/>
                </a:cubicBezTo>
                <a:cubicBezTo>
                  <a:pt x="875" y="294"/>
                  <a:pt x="876" y="294"/>
                  <a:pt x="877" y="294"/>
                </a:cubicBezTo>
                <a:cubicBezTo>
                  <a:pt x="877" y="293"/>
                  <a:pt x="878" y="293"/>
                  <a:pt x="878" y="292"/>
                </a:cubicBezTo>
                <a:cubicBezTo>
                  <a:pt x="880" y="291"/>
                  <a:pt x="881" y="290"/>
                  <a:pt x="882" y="289"/>
                </a:cubicBezTo>
                <a:cubicBezTo>
                  <a:pt x="883" y="288"/>
                  <a:pt x="884" y="287"/>
                  <a:pt x="885" y="286"/>
                </a:cubicBezTo>
                <a:cubicBezTo>
                  <a:pt x="887" y="284"/>
                  <a:pt x="888" y="282"/>
                  <a:pt x="889" y="280"/>
                </a:cubicBezTo>
                <a:cubicBezTo>
                  <a:pt x="890" y="277"/>
                  <a:pt x="892" y="274"/>
                  <a:pt x="893" y="271"/>
                </a:cubicBezTo>
                <a:cubicBezTo>
                  <a:pt x="894" y="267"/>
                  <a:pt x="894" y="262"/>
                  <a:pt x="894" y="258"/>
                </a:cubicBezTo>
                <a:cubicBezTo>
                  <a:pt x="894" y="59"/>
                  <a:pt x="894" y="59"/>
                  <a:pt x="894" y="59"/>
                </a:cubicBezTo>
                <a:cubicBezTo>
                  <a:pt x="894" y="56"/>
                  <a:pt x="894" y="53"/>
                  <a:pt x="895" y="50"/>
                </a:cubicBezTo>
                <a:cubicBezTo>
                  <a:pt x="895" y="49"/>
                  <a:pt x="895" y="49"/>
                  <a:pt x="895" y="49"/>
                </a:cubicBezTo>
                <a:cubicBezTo>
                  <a:pt x="895" y="0"/>
                  <a:pt x="895" y="0"/>
                  <a:pt x="895" y="0"/>
                </a:cubicBezTo>
                <a:cubicBezTo>
                  <a:pt x="893" y="0"/>
                  <a:pt x="893" y="0"/>
                  <a:pt x="893" y="0"/>
                </a:cubicBezTo>
                <a:cubicBezTo>
                  <a:pt x="889" y="0"/>
                  <a:pt x="889" y="0"/>
                  <a:pt x="889" y="0"/>
                </a:cubicBezTo>
                <a:cubicBezTo>
                  <a:pt x="885" y="0"/>
                  <a:pt x="885" y="0"/>
                  <a:pt x="885" y="0"/>
                </a:cubicBezTo>
                <a:cubicBezTo>
                  <a:pt x="882" y="0"/>
                  <a:pt x="882" y="0"/>
                  <a:pt x="882" y="0"/>
                </a:cubicBezTo>
                <a:cubicBezTo>
                  <a:pt x="878" y="0"/>
                  <a:pt x="878" y="0"/>
                  <a:pt x="878" y="0"/>
                </a:cubicBezTo>
                <a:cubicBezTo>
                  <a:pt x="875" y="0"/>
                  <a:pt x="875" y="0"/>
                  <a:pt x="875" y="0"/>
                </a:cubicBezTo>
                <a:cubicBezTo>
                  <a:pt x="871" y="0"/>
                  <a:pt x="871" y="0"/>
                  <a:pt x="871" y="0"/>
                </a:cubicBezTo>
                <a:cubicBezTo>
                  <a:pt x="868" y="0"/>
                  <a:pt x="868" y="0"/>
                  <a:pt x="868" y="0"/>
                </a:cubicBezTo>
                <a:cubicBezTo>
                  <a:pt x="865" y="0"/>
                  <a:pt x="865" y="0"/>
                  <a:pt x="865" y="0"/>
                </a:cubicBezTo>
                <a:cubicBezTo>
                  <a:pt x="861" y="0"/>
                  <a:pt x="861" y="0"/>
                  <a:pt x="861" y="0"/>
                </a:cubicBezTo>
                <a:cubicBezTo>
                  <a:pt x="857" y="0"/>
                  <a:pt x="857" y="0"/>
                  <a:pt x="857" y="0"/>
                </a:cubicBezTo>
                <a:cubicBezTo>
                  <a:pt x="854" y="0"/>
                  <a:pt x="854" y="0"/>
                  <a:pt x="854" y="0"/>
                </a:cubicBezTo>
                <a:cubicBezTo>
                  <a:pt x="850" y="0"/>
                  <a:pt x="850" y="0"/>
                  <a:pt x="850" y="0"/>
                </a:cubicBezTo>
                <a:cubicBezTo>
                  <a:pt x="847" y="0"/>
                  <a:pt x="847" y="0"/>
                  <a:pt x="847" y="0"/>
                </a:cubicBezTo>
                <a:cubicBezTo>
                  <a:pt x="843" y="0"/>
                  <a:pt x="843" y="0"/>
                  <a:pt x="843" y="0"/>
                </a:cubicBezTo>
                <a:cubicBezTo>
                  <a:pt x="840" y="0"/>
                  <a:pt x="840" y="0"/>
                  <a:pt x="840" y="0"/>
                </a:cubicBezTo>
                <a:cubicBezTo>
                  <a:pt x="837" y="0"/>
                  <a:pt x="837" y="0"/>
                  <a:pt x="837" y="0"/>
                </a:cubicBezTo>
                <a:cubicBezTo>
                  <a:pt x="833" y="0"/>
                  <a:pt x="833" y="0"/>
                  <a:pt x="833" y="0"/>
                </a:cubicBezTo>
                <a:cubicBezTo>
                  <a:pt x="829" y="0"/>
                  <a:pt x="829" y="0"/>
                  <a:pt x="829" y="0"/>
                </a:cubicBezTo>
                <a:cubicBezTo>
                  <a:pt x="826" y="0"/>
                  <a:pt x="826" y="0"/>
                  <a:pt x="826" y="0"/>
                </a:cubicBezTo>
                <a:cubicBezTo>
                  <a:pt x="822" y="0"/>
                  <a:pt x="822" y="0"/>
                  <a:pt x="822" y="0"/>
                </a:cubicBezTo>
                <a:cubicBezTo>
                  <a:pt x="819" y="0"/>
                  <a:pt x="819" y="0"/>
                  <a:pt x="819" y="0"/>
                </a:cubicBezTo>
                <a:cubicBezTo>
                  <a:pt x="816" y="0"/>
                  <a:pt x="816" y="0"/>
                  <a:pt x="816" y="0"/>
                </a:cubicBezTo>
                <a:cubicBezTo>
                  <a:pt x="812" y="0"/>
                  <a:pt x="812" y="0"/>
                  <a:pt x="812" y="0"/>
                </a:cubicBezTo>
                <a:cubicBezTo>
                  <a:pt x="809" y="0"/>
                  <a:pt x="809" y="0"/>
                  <a:pt x="809" y="0"/>
                </a:cubicBezTo>
                <a:cubicBezTo>
                  <a:pt x="805" y="0"/>
                  <a:pt x="805" y="0"/>
                  <a:pt x="805" y="0"/>
                </a:cubicBezTo>
                <a:cubicBezTo>
                  <a:pt x="801" y="0"/>
                  <a:pt x="801" y="0"/>
                  <a:pt x="801" y="0"/>
                </a:cubicBezTo>
                <a:cubicBezTo>
                  <a:pt x="798" y="0"/>
                  <a:pt x="798" y="0"/>
                  <a:pt x="798" y="0"/>
                </a:cubicBezTo>
                <a:cubicBezTo>
                  <a:pt x="794" y="0"/>
                  <a:pt x="794" y="0"/>
                  <a:pt x="794" y="0"/>
                </a:cubicBezTo>
                <a:cubicBezTo>
                  <a:pt x="791" y="0"/>
                  <a:pt x="791" y="0"/>
                  <a:pt x="791" y="0"/>
                </a:cubicBezTo>
                <a:cubicBezTo>
                  <a:pt x="788" y="0"/>
                  <a:pt x="788" y="0"/>
                  <a:pt x="788" y="0"/>
                </a:cubicBezTo>
                <a:cubicBezTo>
                  <a:pt x="784" y="0"/>
                  <a:pt x="784" y="0"/>
                  <a:pt x="784" y="0"/>
                </a:cubicBezTo>
                <a:cubicBezTo>
                  <a:pt x="780" y="0"/>
                  <a:pt x="780" y="0"/>
                  <a:pt x="780" y="0"/>
                </a:cubicBezTo>
                <a:cubicBezTo>
                  <a:pt x="777" y="0"/>
                  <a:pt x="777" y="0"/>
                  <a:pt x="777" y="0"/>
                </a:cubicBezTo>
                <a:cubicBezTo>
                  <a:pt x="773" y="0"/>
                  <a:pt x="773" y="0"/>
                  <a:pt x="773" y="0"/>
                </a:cubicBezTo>
                <a:cubicBezTo>
                  <a:pt x="770" y="0"/>
                  <a:pt x="770" y="0"/>
                  <a:pt x="770" y="0"/>
                </a:cubicBezTo>
                <a:cubicBezTo>
                  <a:pt x="767" y="0"/>
                  <a:pt x="767" y="0"/>
                  <a:pt x="767" y="0"/>
                </a:cubicBezTo>
                <a:cubicBezTo>
                  <a:pt x="763" y="0"/>
                  <a:pt x="763" y="0"/>
                  <a:pt x="763" y="0"/>
                </a:cubicBezTo>
                <a:cubicBezTo>
                  <a:pt x="760" y="0"/>
                  <a:pt x="760" y="0"/>
                  <a:pt x="760" y="0"/>
                </a:cubicBezTo>
                <a:cubicBezTo>
                  <a:pt x="756" y="0"/>
                  <a:pt x="756" y="0"/>
                  <a:pt x="756" y="0"/>
                </a:cubicBezTo>
                <a:cubicBezTo>
                  <a:pt x="752" y="0"/>
                  <a:pt x="752" y="0"/>
                  <a:pt x="752" y="0"/>
                </a:cubicBezTo>
                <a:cubicBezTo>
                  <a:pt x="749" y="0"/>
                  <a:pt x="749" y="0"/>
                  <a:pt x="749" y="0"/>
                </a:cubicBezTo>
                <a:cubicBezTo>
                  <a:pt x="745" y="0"/>
                  <a:pt x="745" y="0"/>
                  <a:pt x="745" y="0"/>
                </a:cubicBezTo>
                <a:cubicBezTo>
                  <a:pt x="742" y="0"/>
                  <a:pt x="742" y="0"/>
                  <a:pt x="742" y="0"/>
                </a:cubicBezTo>
                <a:cubicBezTo>
                  <a:pt x="739" y="0"/>
                  <a:pt x="739" y="0"/>
                  <a:pt x="739" y="0"/>
                </a:cubicBezTo>
                <a:cubicBezTo>
                  <a:pt x="735" y="0"/>
                  <a:pt x="735" y="0"/>
                  <a:pt x="735" y="0"/>
                </a:cubicBezTo>
                <a:cubicBezTo>
                  <a:pt x="732" y="0"/>
                  <a:pt x="732" y="0"/>
                  <a:pt x="732" y="0"/>
                </a:cubicBezTo>
                <a:cubicBezTo>
                  <a:pt x="728" y="0"/>
                  <a:pt x="728" y="0"/>
                  <a:pt x="728" y="0"/>
                </a:cubicBezTo>
                <a:cubicBezTo>
                  <a:pt x="724" y="0"/>
                  <a:pt x="724" y="0"/>
                  <a:pt x="724" y="0"/>
                </a:cubicBezTo>
                <a:cubicBezTo>
                  <a:pt x="721" y="0"/>
                  <a:pt x="721" y="0"/>
                  <a:pt x="721" y="0"/>
                </a:cubicBezTo>
                <a:cubicBezTo>
                  <a:pt x="718" y="0"/>
                  <a:pt x="718" y="0"/>
                  <a:pt x="718" y="0"/>
                </a:cubicBezTo>
                <a:cubicBezTo>
                  <a:pt x="714" y="0"/>
                  <a:pt x="714" y="0"/>
                  <a:pt x="714" y="0"/>
                </a:cubicBezTo>
                <a:cubicBezTo>
                  <a:pt x="711" y="0"/>
                  <a:pt x="711" y="0"/>
                  <a:pt x="711" y="0"/>
                </a:cubicBezTo>
                <a:cubicBezTo>
                  <a:pt x="707" y="0"/>
                  <a:pt x="707" y="0"/>
                  <a:pt x="707" y="0"/>
                </a:cubicBezTo>
                <a:cubicBezTo>
                  <a:pt x="704" y="0"/>
                  <a:pt x="704" y="0"/>
                  <a:pt x="704" y="0"/>
                </a:cubicBezTo>
                <a:cubicBezTo>
                  <a:pt x="700" y="0"/>
                  <a:pt x="700" y="0"/>
                  <a:pt x="700" y="0"/>
                </a:cubicBezTo>
                <a:cubicBezTo>
                  <a:pt x="696" y="0"/>
                  <a:pt x="696" y="0"/>
                  <a:pt x="696" y="0"/>
                </a:cubicBezTo>
                <a:cubicBezTo>
                  <a:pt x="693" y="0"/>
                  <a:pt x="693" y="0"/>
                  <a:pt x="693" y="0"/>
                </a:cubicBezTo>
                <a:cubicBezTo>
                  <a:pt x="690" y="0"/>
                  <a:pt x="690" y="0"/>
                  <a:pt x="690" y="0"/>
                </a:cubicBezTo>
                <a:cubicBezTo>
                  <a:pt x="686" y="0"/>
                  <a:pt x="686" y="0"/>
                  <a:pt x="686" y="0"/>
                </a:cubicBezTo>
                <a:cubicBezTo>
                  <a:pt x="683" y="0"/>
                  <a:pt x="683" y="0"/>
                  <a:pt x="683" y="0"/>
                </a:cubicBezTo>
                <a:cubicBezTo>
                  <a:pt x="679" y="0"/>
                  <a:pt x="679" y="0"/>
                  <a:pt x="679" y="0"/>
                </a:cubicBezTo>
                <a:cubicBezTo>
                  <a:pt x="676" y="0"/>
                  <a:pt x="676" y="0"/>
                  <a:pt x="676" y="0"/>
                </a:cubicBezTo>
                <a:cubicBezTo>
                  <a:pt x="672" y="0"/>
                  <a:pt x="672" y="0"/>
                  <a:pt x="672" y="0"/>
                </a:cubicBezTo>
                <a:cubicBezTo>
                  <a:pt x="668" y="0"/>
                  <a:pt x="668" y="0"/>
                  <a:pt x="668" y="0"/>
                </a:cubicBezTo>
                <a:cubicBezTo>
                  <a:pt x="665" y="0"/>
                  <a:pt x="665" y="0"/>
                  <a:pt x="665" y="0"/>
                </a:cubicBezTo>
                <a:cubicBezTo>
                  <a:pt x="662" y="0"/>
                  <a:pt x="662" y="0"/>
                  <a:pt x="662" y="0"/>
                </a:cubicBezTo>
                <a:cubicBezTo>
                  <a:pt x="658" y="0"/>
                  <a:pt x="658" y="0"/>
                  <a:pt x="658" y="0"/>
                </a:cubicBezTo>
                <a:cubicBezTo>
                  <a:pt x="655" y="0"/>
                  <a:pt x="655" y="0"/>
                  <a:pt x="655" y="0"/>
                </a:cubicBezTo>
                <a:cubicBezTo>
                  <a:pt x="651" y="0"/>
                  <a:pt x="651" y="0"/>
                  <a:pt x="651" y="0"/>
                </a:cubicBezTo>
                <a:cubicBezTo>
                  <a:pt x="648" y="0"/>
                  <a:pt x="648" y="0"/>
                  <a:pt x="648" y="0"/>
                </a:cubicBezTo>
                <a:cubicBezTo>
                  <a:pt x="644" y="0"/>
                  <a:pt x="644" y="0"/>
                  <a:pt x="644" y="0"/>
                </a:cubicBezTo>
                <a:cubicBezTo>
                  <a:pt x="641" y="0"/>
                  <a:pt x="641" y="0"/>
                  <a:pt x="641" y="0"/>
                </a:cubicBezTo>
                <a:cubicBezTo>
                  <a:pt x="637" y="0"/>
                  <a:pt x="637" y="0"/>
                  <a:pt x="637" y="0"/>
                </a:cubicBezTo>
                <a:cubicBezTo>
                  <a:pt x="634" y="0"/>
                  <a:pt x="634" y="0"/>
                  <a:pt x="634" y="0"/>
                </a:cubicBezTo>
                <a:cubicBezTo>
                  <a:pt x="630" y="0"/>
                  <a:pt x="630" y="0"/>
                  <a:pt x="630" y="0"/>
                </a:cubicBezTo>
                <a:cubicBezTo>
                  <a:pt x="630" y="0"/>
                  <a:pt x="630" y="0"/>
                  <a:pt x="630" y="0"/>
                </a:cubicBezTo>
                <a:cubicBezTo>
                  <a:pt x="629" y="0"/>
                  <a:pt x="628" y="0"/>
                  <a:pt x="627" y="1"/>
                </a:cubicBezTo>
                <a:cubicBezTo>
                  <a:pt x="625" y="1"/>
                  <a:pt x="624" y="1"/>
                  <a:pt x="623" y="1"/>
                </a:cubicBezTo>
                <a:cubicBezTo>
                  <a:pt x="622" y="1"/>
                  <a:pt x="621" y="1"/>
                  <a:pt x="620" y="1"/>
                </a:cubicBezTo>
                <a:cubicBezTo>
                  <a:pt x="618" y="1"/>
                  <a:pt x="617" y="2"/>
                  <a:pt x="616" y="2"/>
                </a:cubicBezTo>
                <a:cubicBezTo>
                  <a:pt x="615" y="2"/>
                  <a:pt x="614" y="3"/>
                  <a:pt x="613" y="3"/>
                </a:cubicBezTo>
                <a:cubicBezTo>
                  <a:pt x="611" y="3"/>
                  <a:pt x="610" y="4"/>
                  <a:pt x="609" y="4"/>
                </a:cubicBezTo>
                <a:cubicBezTo>
                  <a:pt x="608" y="5"/>
                  <a:pt x="607" y="5"/>
                  <a:pt x="606" y="6"/>
                </a:cubicBezTo>
                <a:cubicBezTo>
                  <a:pt x="604" y="7"/>
                  <a:pt x="603" y="7"/>
                  <a:pt x="602" y="8"/>
                </a:cubicBezTo>
                <a:cubicBezTo>
                  <a:pt x="601" y="9"/>
                  <a:pt x="600" y="10"/>
                  <a:pt x="599" y="11"/>
                </a:cubicBezTo>
                <a:cubicBezTo>
                  <a:pt x="597" y="12"/>
                  <a:pt x="596" y="13"/>
                  <a:pt x="595" y="14"/>
                </a:cubicBezTo>
                <a:cubicBezTo>
                  <a:pt x="594" y="16"/>
                  <a:pt x="593" y="17"/>
                  <a:pt x="592" y="19"/>
                </a:cubicBezTo>
                <a:cubicBezTo>
                  <a:pt x="590" y="21"/>
                  <a:pt x="589" y="24"/>
                  <a:pt x="588" y="27"/>
                </a:cubicBezTo>
                <a:cubicBezTo>
                  <a:pt x="587" y="30"/>
                  <a:pt x="587" y="34"/>
                  <a:pt x="587" y="37"/>
                </a:cubicBezTo>
                <a:cubicBezTo>
                  <a:pt x="587" y="41"/>
                  <a:pt x="587" y="44"/>
                  <a:pt x="588" y="48"/>
                </a:cubicBezTo>
                <a:cubicBezTo>
                  <a:pt x="589" y="51"/>
                  <a:pt x="590" y="54"/>
                  <a:pt x="591" y="57"/>
                </a:cubicBezTo>
                <a:cubicBezTo>
                  <a:pt x="592" y="58"/>
                  <a:pt x="592" y="58"/>
                  <a:pt x="592" y="58"/>
                </a:cubicBezTo>
                <a:cubicBezTo>
                  <a:pt x="593" y="60"/>
                  <a:pt x="594" y="63"/>
                  <a:pt x="595" y="66"/>
                </a:cubicBezTo>
                <a:cubicBezTo>
                  <a:pt x="596" y="69"/>
                  <a:pt x="597" y="71"/>
                  <a:pt x="599" y="75"/>
                </a:cubicBezTo>
                <a:cubicBezTo>
                  <a:pt x="600" y="78"/>
                  <a:pt x="601" y="81"/>
                  <a:pt x="602" y="84"/>
                </a:cubicBezTo>
                <a:cubicBezTo>
                  <a:pt x="603" y="88"/>
                  <a:pt x="605" y="91"/>
                  <a:pt x="606" y="95"/>
                </a:cubicBezTo>
                <a:cubicBezTo>
                  <a:pt x="607" y="100"/>
                  <a:pt x="608" y="105"/>
                  <a:pt x="609" y="110"/>
                </a:cubicBezTo>
                <a:cubicBezTo>
                  <a:pt x="610" y="113"/>
                  <a:pt x="610" y="115"/>
                  <a:pt x="610" y="117"/>
                </a:cubicBezTo>
                <a:cubicBezTo>
                  <a:pt x="610" y="121"/>
                  <a:pt x="610" y="124"/>
                  <a:pt x="609" y="127"/>
                </a:cubicBezTo>
                <a:cubicBezTo>
                  <a:pt x="608" y="131"/>
                  <a:pt x="607" y="136"/>
                  <a:pt x="606" y="140"/>
                </a:cubicBezTo>
                <a:cubicBezTo>
                  <a:pt x="605" y="143"/>
                  <a:pt x="603" y="145"/>
                  <a:pt x="602" y="148"/>
                </a:cubicBezTo>
                <a:cubicBezTo>
                  <a:pt x="601" y="150"/>
                  <a:pt x="600" y="152"/>
                  <a:pt x="599" y="153"/>
                </a:cubicBezTo>
                <a:cubicBezTo>
                  <a:pt x="597" y="155"/>
                  <a:pt x="596" y="157"/>
                  <a:pt x="595" y="158"/>
                </a:cubicBezTo>
                <a:cubicBezTo>
                  <a:pt x="594" y="159"/>
                  <a:pt x="593" y="161"/>
                  <a:pt x="592" y="162"/>
                </a:cubicBezTo>
                <a:cubicBezTo>
                  <a:pt x="590" y="163"/>
                  <a:pt x="589" y="164"/>
                  <a:pt x="588" y="165"/>
                </a:cubicBezTo>
                <a:cubicBezTo>
                  <a:pt x="587" y="166"/>
                  <a:pt x="586" y="167"/>
                  <a:pt x="585" y="168"/>
                </a:cubicBezTo>
                <a:cubicBezTo>
                  <a:pt x="583" y="169"/>
                  <a:pt x="582" y="170"/>
                  <a:pt x="581" y="171"/>
                </a:cubicBezTo>
                <a:cubicBezTo>
                  <a:pt x="580" y="172"/>
                  <a:pt x="579" y="173"/>
                  <a:pt x="578" y="173"/>
                </a:cubicBezTo>
                <a:cubicBezTo>
                  <a:pt x="576" y="174"/>
                  <a:pt x="575" y="175"/>
                  <a:pt x="574" y="175"/>
                </a:cubicBezTo>
                <a:cubicBezTo>
                  <a:pt x="573" y="176"/>
                  <a:pt x="572" y="176"/>
                  <a:pt x="571" y="177"/>
                </a:cubicBezTo>
                <a:cubicBezTo>
                  <a:pt x="569" y="177"/>
                  <a:pt x="568" y="178"/>
                  <a:pt x="567" y="178"/>
                </a:cubicBezTo>
                <a:cubicBezTo>
                  <a:pt x="566" y="179"/>
                  <a:pt x="565" y="179"/>
                  <a:pt x="564" y="180"/>
                </a:cubicBezTo>
                <a:cubicBezTo>
                  <a:pt x="562" y="180"/>
                  <a:pt x="561" y="180"/>
                  <a:pt x="560" y="181"/>
                </a:cubicBezTo>
                <a:cubicBezTo>
                  <a:pt x="559" y="181"/>
                  <a:pt x="558" y="181"/>
                  <a:pt x="557" y="182"/>
                </a:cubicBezTo>
                <a:cubicBezTo>
                  <a:pt x="555" y="182"/>
                  <a:pt x="554" y="182"/>
                  <a:pt x="553" y="182"/>
                </a:cubicBezTo>
                <a:cubicBezTo>
                  <a:pt x="552" y="182"/>
                  <a:pt x="551" y="182"/>
                  <a:pt x="550" y="183"/>
                </a:cubicBezTo>
                <a:cubicBezTo>
                  <a:pt x="548" y="183"/>
                  <a:pt x="547" y="183"/>
                  <a:pt x="546" y="183"/>
                </a:cubicBezTo>
                <a:cubicBezTo>
                  <a:pt x="545" y="183"/>
                  <a:pt x="544" y="183"/>
                  <a:pt x="543" y="183"/>
                </a:cubicBezTo>
                <a:cubicBezTo>
                  <a:pt x="542" y="183"/>
                  <a:pt x="542" y="183"/>
                  <a:pt x="542" y="183"/>
                </a:cubicBezTo>
                <a:cubicBezTo>
                  <a:pt x="541" y="183"/>
                  <a:pt x="540" y="183"/>
                  <a:pt x="539" y="183"/>
                </a:cubicBezTo>
                <a:cubicBezTo>
                  <a:pt x="538" y="183"/>
                  <a:pt x="537" y="183"/>
                  <a:pt x="536" y="183"/>
                </a:cubicBezTo>
                <a:cubicBezTo>
                  <a:pt x="534" y="183"/>
                  <a:pt x="533" y="183"/>
                  <a:pt x="532" y="182"/>
                </a:cubicBezTo>
                <a:cubicBezTo>
                  <a:pt x="531" y="182"/>
                  <a:pt x="530" y="182"/>
                  <a:pt x="529" y="182"/>
                </a:cubicBezTo>
                <a:cubicBezTo>
                  <a:pt x="527" y="182"/>
                  <a:pt x="526" y="181"/>
                  <a:pt x="525" y="181"/>
                </a:cubicBezTo>
                <a:cubicBezTo>
                  <a:pt x="524" y="181"/>
                  <a:pt x="523" y="180"/>
                  <a:pt x="522" y="180"/>
                </a:cubicBezTo>
                <a:cubicBezTo>
                  <a:pt x="520" y="180"/>
                  <a:pt x="519" y="179"/>
                  <a:pt x="518" y="179"/>
                </a:cubicBezTo>
                <a:cubicBezTo>
                  <a:pt x="517" y="178"/>
                  <a:pt x="516" y="178"/>
                  <a:pt x="515" y="178"/>
                </a:cubicBezTo>
                <a:cubicBezTo>
                  <a:pt x="513" y="177"/>
                  <a:pt x="512" y="177"/>
                  <a:pt x="511" y="176"/>
                </a:cubicBezTo>
                <a:cubicBezTo>
                  <a:pt x="510" y="175"/>
                  <a:pt x="509" y="175"/>
                  <a:pt x="508" y="174"/>
                </a:cubicBezTo>
                <a:cubicBezTo>
                  <a:pt x="506" y="173"/>
                  <a:pt x="505" y="173"/>
                  <a:pt x="504" y="172"/>
                </a:cubicBezTo>
                <a:cubicBezTo>
                  <a:pt x="503" y="171"/>
                  <a:pt x="502" y="170"/>
                  <a:pt x="501" y="170"/>
                </a:cubicBezTo>
                <a:cubicBezTo>
                  <a:pt x="499" y="169"/>
                  <a:pt x="498" y="168"/>
                  <a:pt x="497" y="167"/>
                </a:cubicBezTo>
                <a:cubicBezTo>
                  <a:pt x="496" y="166"/>
                  <a:pt x="495" y="165"/>
                  <a:pt x="494" y="164"/>
                </a:cubicBezTo>
                <a:cubicBezTo>
                  <a:pt x="492" y="162"/>
                  <a:pt x="491" y="161"/>
                  <a:pt x="490" y="160"/>
                </a:cubicBezTo>
                <a:cubicBezTo>
                  <a:pt x="489" y="158"/>
                  <a:pt x="488" y="157"/>
                  <a:pt x="487" y="156"/>
                </a:cubicBezTo>
                <a:cubicBezTo>
                  <a:pt x="485" y="154"/>
                  <a:pt x="484" y="152"/>
                  <a:pt x="483" y="150"/>
                </a:cubicBezTo>
                <a:cubicBezTo>
                  <a:pt x="482" y="148"/>
                  <a:pt x="481" y="146"/>
                  <a:pt x="480" y="144"/>
                </a:cubicBezTo>
                <a:cubicBezTo>
                  <a:pt x="478" y="141"/>
                  <a:pt x="477" y="137"/>
                  <a:pt x="476" y="134"/>
                </a:cubicBezTo>
                <a:cubicBezTo>
                  <a:pt x="475" y="129"/>
                  <a:pt x="474" y="123"/>
                  <a:pt x="474" y="117"/>
                </a:cubicBezTo>
                <a:cubicBezTo>
                  <a:pt x="474" y="113"/>
                  <a:pt x="475" y="108"/>
                  <a:pt x="476" y="102"/>
                </a:cubicBezTo>
                <a:cubicBezTo>
                  <a:pt x="477" y="98"/>
                  <a:pt x="478" y="94"/>
                  <a:pt x="480" y="90"/>
                </a:cubicBezTo>
                <a:cubicBezTo>
                  <a:pt x="481" y="87"/>
                  <a:pt x="482" y="83"/>
                  <a:pt x="483" y="80"/>
                </a:cubicBezTo>
                <a:cubicBezTo>
                  <a:pt x="484" y="77"/>
                  <a:pt x="486" y="74"/>
                  <a:pt x="487" y="71"/>
                </a:cubicBezTo>
                <a:cubicBezTo>
                  <a:pt x="488" y="68"/>
                  <a:pt x="489" y="65"/>
                  <a:pt x="490" y="62"/>
                </a:cubicBezTo>
                <a:cubicBezTo>
                  <a:pt x="491" y="60"/>
                  <a:pt x="492" y="59"/>
                  <a:pt x="492" y="57"/>
                </a:cubicBezTo>
                <a:cubicBezTo>
                  <a:pt x="493" y="56"/>
                  <a:pt x="493" y="55"/>
                  <a:pt x="494" y="54"/>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013">
              <a:solidFill>
                <a:prstClr val="black"/>
              </a:solidFill>
              <a:latin typeface="Calibri"/>
            </a:endParaRPr>
          </a:p>
        </p:txBody>
      </p:sp>
      <p:sp>
        <p:nvSpPr>
          <p:cNvPr id="8" name="Freeform 18"/>
          <p:cNvSpPr>
            <a:spLocks/>
          </p:cNvSpPr>
          <p:nvPr/>
        </p:nvSpPr>
        <p:spPr bwMode="auto">
          <a:xfrm>
            <a:off x="1164401" y="1597433"/>
            <a:ext cx="897698" cy="1427408"/>
          </a:xfrm>
          <a:custGeom>
            <a:avLst/>
            <a:gdLst>
              <a:gd name="T0" fmla="*/ 628 w 632"/>
              <a:gd name="T1" fmla="*/ 477 h 896"/>
              <a:gd name="T2" fmla="*/ 632 w 632"/>
              <a:gd name="T3" fmla="*/ 452 h 896"/>
              <a:gd name="T4" fmla="*/ 632 w 632"/>
              <a:gd name="T5" fmla="*/ 424 h 896"/>
              <a:gd name="T6" fmla="*/ 632 w 632"/>
              <a:gd name="T7" fmla="*/ 396 h 896"/>
              <a:gd name="T8" fmla="*/ 632 w 632"/>
              <a:gd name="T9" fmla="*/ 368 h 896"/>
              <a:gd name="T10" fmla="*/ 632 w 632"/>
              <a:gd name="T11" fmla="*/ 340 h 896"/>
              <a:gd name="T12" fmla="*/ 632 w 632"/>
              <a:gd name="T13" fmla="*/ 312 h 896"/>
              <a:gd name="T14" fmla="*/ 632 w 632"/>
              <a:gd name="T15" fmla="*/ 284 h 896"/>
              <a:gd name="T16" fmla="*/ 632 w 632"/>
              <a:gd name="T17" fmla="*/ 256 h 896"/>
              <a:gd name="T18" fmla="*/ 632 w 632"/>
              <a:gd name="T19" fmla="*/ 228 h 896"/>
              <a:gd name="T20" fmla="*/ 632 w 632"/>
              <a:gd name="T21" fmla="*/ 200 h 896"/>
              <a:gd name="T22" fmla="*/ 352 w 632"/>
              <a:gd name="T23" fmla="*/ 179 h 896"/>
              <a:gd name="T24" fmla="*/ 351 w 632"/>
              <a:gd name="T25" fmla="*/ 155 h 896"/>
              <a:gd name="T26" fmla="*/ 360 w 632"/>
              <a:gd name="T27" fmla="*/ 130 h 896"/>
              <a:gd name="T28" fmla="*/ 368 w 632"/>
              <a:gd name="T29" fmla="*/ 102 h 896"/>
              <a:gd name="T30" fmla="*/ 371 w 632"/>
              <a:gd name="T31" fmla="*/ 78 h 896"/>
              <a:gd name="T32" fmla="*/ 364 w 632"/>
              <a:gd name="T33" fmla="*/ 50 h 896"/>
              <a:gd name="T34" fmla="*/ 344 w 632"/>
              <a:gd name="T35" fmla="*/ 22 h 896"/>
              <a:gd name="T36" fmla="*/ 289 w 632"/>
              <a:gd name="T37" fmla="*/ 0 h 896"/>
              <a:gd name="T38" fmla="*/ 232 w 632"/>
              <a:gd name="T39" fmla="*/ 25 h 896"/>
              <a:gd name="T40" fmla="*/ 215 w 632"/>
              <a:gd name="T41" fmla="*/ 53 h 896"/>
              <a:gd name="T42" fmla="*/ 209 w 632"/>
              <a:gd name="T43" fmla="*/ 81 h 896"/>
              <a:gd name="T44" fmla="*/ 213 w 632"/>
              <a:gd name="T45" fmla="*/ 106 h 896"/>
              <a:gd name="T46" fmla="*/ 221 w 632"/>
              <a:gd name="T47" fmla="*/ 134 h 896"/>
              <a:gd name="T48" fmla="*/ 230 w 632"/>
              <a:gd name="T49" fmla="*/ 158 h 896"/>
              <a:gd name="T50" fmla="*/ 224 w 632"/>
              <a:gd name="T51" fmla="*/ 183 h 896"/>
              <a:gd name="T52" fmla="*/ 0 w 632"/>
              <a:gd name="T53" fmla="*/ 213 h 896"/>
              <a:gd name="T54" fmla="*/ 0 w 632"/>
              <a:gd name="T55" fmla="*/ 508 h 896"/>
              <a:gd name="T56" fmla="*/ 0 w 632"/>
              <a:gd name="T57" fmla="*/ 803 h 896"/>
              <a:gd name="T58" fmla="*/ 6 w 632"/>
              <a:gd name="T59" fmla="*/ 895 h 896"/>
              <a:gd name="T60" fmla="*/ 242 w 632"/>
              <a:gd name="T61" fmla="*/ 876 h 896"/>
              <a:gd name="T62" fmla="*/ 246 w 632"/>
              <a:gd name="T63" fmla="*/ 848 h 896"/>
              <a:gd name="T64" fmla="*/ 237 w 632"/>
              <a:gd name="T65" fmla="*/ 823 h 896"/>
              <a:gd name="T66" fmla="*/ 228 w 632"/>
              <a:gd name="T67" fmla="*/ 795 h 896"/>
              <a:gd name="T68" fmla="*/ 225 w 632"/>
              <a:gd name="T69" fmla="*/ 767 h 896"/>
              <a:gd name="T70" fmla="*/ 234 w 632"/>
              <a:gd name="T71" fmla="*/ 739 h 896"/>
              <a:gd name="T72" fmla="*/ 265 w 632"/>
              <a:gd name="T73" fmla="*/ 711 h 896"/>
              <a:gd name="T74" fmla="*/ 336 w 632"/>
              <a:gd name="T75" fmla="*/ 725 h 896"/>
              <a:gd name="T76" fmla="*/ 353 w 632"/>
              <a:gd name="T77" fmla="*/ 753 h 896"/>
              <a:gd name="T78" fmla="*/ 355 w 632"/>
              <a:gd name="T79" fmla="*/ 781 h 896"/>
              <a:gd name="T80" fmla="*/ 348 w 632"/>
              <a:gd name="T81" fmla="*/ 809 h 896"/>
              <a:gd name="T82" fmla="*/ 338 w 632"/>
              <a:gd name="T83" fmla="*/ 836 h 896"/>
              <a:gd name="T84" fmla="*/ 334 w 632"/>
              <a:gd name="T85" fmla="*/ 862 h 896"/>
              <a:gd name="T86" fmla="*/ 347 w 632"/>
              <a:gd name="T87" fmla="*/ 886 h 896"/>
              <a:gd name="T88" fmla="*/ 632 w 632"/>
              <a:gd name="T89" fmla="*/ 893 h 896"/>
              <a:gd name="T90" fmla="*/ 632 w 632"/>
              <a:gd name="T91" fmla="*/ 865 h 896"/>
              <a:gd name="T92" fmla="*/ 632 w 632"/>
              <a:gd name="T93" fmla="*/ 837 h 896"/>
              <a:gd name="T94" fmla="*/ 632 w 632"/>
              <a:gd name="T95" fmla="*/ 809 h 896"/>
              <a:gd name="T96" fmla="*/ 632 w 632"/>
              <a:gd name="T97" fmla="*/ 781 h 896"/>
              <a:gd name="T98" fmla="*/ 632 w 632"/>
              <a:gd name="T99" fmla="*/ 753 h 896"/>
              <a:gd name="T100" fmla="*/ 632 w 632"/>
              <a:gd name="T101" fmla="*/ 725 h 896"/>
              <a:gd name="T102" fmla="*/ 632 w 632"/>
              <a:gd name="T103" fmla="*/ 697 h 896"/>
              <a:gd name="T104" fmla="*/ 632 w 632"/>
              <a:gd name="T105" fmla="*/ 669 h 896"/>
              <a:gd name="T106" fmla="*/ 632 w 632"/>
              <a:gd name="T107" fmla="*/ 641 h 896"/>
              <a:gd name="T108" fmla="*/ 631 w 632"/>
              <a:gd name="T109" fmla="*/ 617 h 896"/>
              <a:gd name="T110" fmla="*/ 605 w 632"/>
              <a:gd name="T111" fmla="*/ 589 h 896"/>
              <a:gd name="T112" fmla="*/ 537 w 632"/>
              <a:gd name="T113" fmla="*/ 606 h 896"/>
              <a:gd name="T114" fmla="*/ 471 w 632"/>
              <a:gd name="T115" fmla="*/ 592 h 896"/>
              <a:gd name="T116" fmla="*/ 453 w 632"/>
              <a:gd name="T117" fmla="*/ 564 h 896"/>
              <a:gd name="T118" fmla="*/ 450 w 632"/>
              <a:gd name="T119" fmla="*/ 540 h 896"/>
              <a:gd name="T120" fmla="*/ 457 w 632"/>
              <a:gd name="T121" fmla="*/ 512 h 896"/>
              <a:gd name="T122" fmla="*/ 482 w 632"/>
              <a:gd name="T123" fmla="*/ 484 h 896"/>
              <a:gd name="T124" fmla="*/ 570 w 632"/>
              <a:gd name="T125" fmla="*/ 49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2" h="896">
                <a:moveTo>
                  <a:pt x="579" y="494"/>
                </a:moveTo>
                <a:cubicBezTo>
                  <a:pt x="584" y="496"/>
                  <a:pt x="590" y="497"/>
                  <a:pt x="595" y="497"/>
                </a:cubicBezTo>
                <a:cubicBezTo>
                  <a:pt x="601" y="497"/>
                  <a:pt x="606" y="496"/>
                  <a:pt x="611" y="494"/>
                </a:cubicBezTo>
                <a:cubicBezTo>
                  <a:pt x="613" y="493"/>
                  <a:pt x="615" y="492"/>
                  <a:pt x="617" y="491"/>
                </a:cubicBezTo>
                <a:cubicBezTo>
                  <a:pt x="618" y="490"/>
                  <a:pt x="619" y="488"/>
                  <a:pt x="621" y="487"/>
                </a:cubicBezTo>
                <a:cubicBezTo>
                  <a:pt x="622" y="486"/>
                  <a:pt x="623" y="485"/>
                  <a:pt x="624" y="484"/>
                </a:cubicBezTo>
                <a:cubicBezTo>
                  <a:pt x="624" y="482"/>
                  <a:pt x="625" y="481"/>
                  <a:pt x="626" y="480"/>
                </a:cubicBezTo>
                <a:cubicBezTo>
                  <a:pt x="626" y="479"/>
                  <a:pt x="627" y="478"/>
                  <a:pt x="628" y="477"/>
                </a:cubicBezTo>
                <a:cubicBezTo>
                  <a:pt x="628" y="475"/>
                  <a:pt x="629" y="474"/>
                  <a:pt x="629" y="473"/>
                </a:cubicBezTo>
                <a:cubicBezTo>
                  <a:pt x="630" y="472"/>
                  <a:pt x="630" y="471"/>
                  <a:pt x="630" y="470"/>
                </a:cubicBezTo>
                <a:cubicBezTo>
                  <a:pt x="630" y="469"/>
                  <a:pt x="631" y="467"/>
                  <a:pt x="631" y="466"/>
                </a:cubicBezTo>
                <a:cubicBezTo>
                  <a:pt x="631" y="465"/>
                  <a:pt x="632" y="464"/>
                  <a:pt x="632" y="463"/>
                </a:cubicBezTo>
                <a:cubicBezTo>
                  <a:pt x="632" y="461"/>
                  <a:pt x="632" y="460"/>
                  <a:pt x="632" y="459"/>
                </a:cubicBezTo>
                <a:cubicBezTo>
                  <a:pt x="632" y="458"/>
                  <a:pt x="632" y="457"/>
                  <a:pt x="632" y="456"/>
                </a:cubicBezTo>
                <a:cubicBezTo>
                  <a:pt x="632" y="455"/>
                  <a:pt x="632" y="455"/>
                  <a:pt x="632" y="454"/>
                </a:cubicBezTo>
                <a:cubicBezTo>
                  <a:pt x="632" y="452"/>
                  <a:pt x="632" y="452"/>
                  <a:pt x="632" y="452"/>
                </a:cubicBezTo>
                <a:cubicBezTo>
                  <a:pt x="632" y="449"/>
                  <a:pt x="632" y="449"/>
                  <a:pt x="632" y="449"/>
                </a:cubicBezTo>
                <a:cubicBezTo>
                  <a:pt x="632" y="445"/>
                  <a:pt x="632" y="445"/>
                  <a:pt x="632" y="445"/>
                </a:cubicBezTo>
                <a:cubicBezTo>
                  <a:pt x="632" y="442"/>
                  <a:pt x="632" y="442"/>
                  <a:pt x="632" y="442"/>
                </a:cubicBezTo>
                <a:cubicBezTo>
                  <a:pt x="632" y="438"/>
                  <a:pt x="632" y="438"/>
                  <a:pt x="632" y="438"/>
                </a:cubicBezTo>
                <a:cubicBezTo>
                  <a:pt x="632" y="435"/>
                  <a:pt x="632" y="435"/>
                  <a:pt x="632" y="435"/>
                </a:cubicBezTo>
                <a:cubicBezTo>
                  <a:pt x="632" y="431"/>
                  <a:pt x="632" y="431"/>
                  <a:pt x="632" y="431"/>
                </a:cubicBezTo>
                <a:cubicBezTo>
                  <a:pt x="632" y="428"/>
                  <a:pt x="632" y="428"/>
                  <a:pt x="632" y="428"/>
                </a:cubicBezTo>
                <a:cubicBezTo>
                  <a:pt x="632" y="424"/>
                  <a:pt x="632" y="424"/>
                  <a:pt x="632" y="424"/>
                </a:cubicBezTo>
                <a:cubicBezTo>
                  <a:pt x="632" y="421"/>
                  <a:pt x="632" y="421"/>
                  <a:pt x="632" y="421"/>
                </a:cubicBezTo>
                <a:cubicBezTo>
                  <a:pt x="632" y="417"/>
                  <a:pt x="632" y="417"/>
                  <a:pt x="632" y="417"/>
                </a:cubicBezTo>
                <a:cubicBezTo>
                  <a:pt x="632" y="414"/>
                  <a:pt x="632" y="414"/>
                  <a:pt x="632" y="414"/>
                </a:cubicBezTo>
                <a:cubicBezTo>
                  <a:pt x="632" y="410"/>
                  <a:pt x="632" y="410"/>
                  <a:pt x="632" y="410"/>
                </a:cubicBezTo>
                <a:cubicBezTo>
                  <a:pt x="632" y="407"/>
                  <a:pt x="632" y="407"/>
                  <a:pt x="632" y="407"/>
                </a:cubicBezTo>
                <a:cubicBezTo>
                  <a:pt x="632" y="403"/>
                  <a:pt x="632" y="403"/>
                  <a:pt x="632" y="403"/>
                </a:cubicBezTo>
                <a:cubicBezTo>
                  <a:pt x="632" y="400"/>
                  <a:pt x="632" y="400"/>
                  <a:pt x="632" y="400"/>
                </a:cubicBezTo>
                <a:cubicBezTo>
                  <a:pt x="632" y="396"/>
                  <a:pt x="632" y="396"/>
                  <a:pt x="632" y="396"/>
                </a:cubicBezTo>
                <a:cubicBezTo>
                  <a:pt x="632" y="393"/>
                  <a:pt x="632" y="393"/>
                  <a:pt x="632" y="393"/>
                </a:cubicBezTo>
                <a:cubicBezTo>
                  <a:pt x="632" y="389"/>
                  <a:pt x="632" y="389"/>
                  <a:pt x="632" y="389"/>
                </a:cubicBezTo>
                <a:cubicBezTo>
                  <a:pt x="632" y="386"/>
                  <a:pt x="632" y="386"/>
                  <a:pt x="632" y="386"/>
                </a:cubicBezTo>
                <a:cubicBezTo>
                  <a:pt x="632" y="382"/>
                  <a:pt x="632" y="382"/>
                  <a:pt x="632" y="382"/>
                </a:cubicBezTo>
                <a:cubicBezTo>
                  <a:pt x="632" y="379"/>
                  <a:pt x="632" y="379"/>
                  <a:pt x="632" y="379"/>
                </a:cubicBezTo>
                <a:cubicBezTo>
                  <a:pt x="632" y="375"/>
                  <a:pt x="632" y="375"/>
                  <a:pt x="632" y="375"/>
                </a:cubicBezTo>
                <a:cubicBezTo>
                  <a:pt x="632" y="372"/>
                  <a:pt x="632" y="372"/>
                  <a:pt x="632" y="372"/>
                </a:cubicBezTo>
                <a:cubicBezTo>
                  <a:pt x="632" y="368"/>
                  <a:pt x="632" y="368"/>
                  <a:pt x="632" y="368"/>
                </a:cubicBezTo>
                <a:cubicBezTo>
                  <a:pt x="632" y="365"/>
                  <a:pt x="632" y="365"/>
                  <a:pt x="632" y="365"/>
                </a:cubicBezTo>
                <a:cubicBezTo>
                  <a:pt x="632" y="361"/>
                  <a:pt x="632" y="361"/>
                  <a:pt x="632" y="361"/>
                </a:cubicBezTo>
                <a:cubicBezTo>
                  <a:pt x="632" y="358"/>
                  <a:pt x="632" y="358"/>
                  <a:pt x="632" y="358"/>
                </a:cubicBezTo>
                <a:cubicBezTo>
                  <a:pt x="632" y="354"/>
                  <a:pt x="632" y="354"/>
                  <a:pt x="632" y="354"/>
                </a:cubicBezTo>
                <a:cubicBezTo>
                  <a:pt x="632" y="351"/>
                  <a:pt x="632" y="351"/>
                  <a:pt x="632" y="351"/>
                </a:cubicBezTo>
                <a:cubicBezTo>
                  <a:pt x="632" y="347"/>
                  <a:pt x="632" y="347"/>
                  <a:pt x="632" y="347"/>
                </a:cubicBezTo>
                <a:cubicBezTo>
                  <a:pt x="632" y="344"/>
                  <a:pt x="632" y="344"/>
                  <a:pt x="632" y="344"/>
                </a:cubicBezTo>
                <a:cubicBezTo>
                  <a:pt x="632" y="340"/>
                  <a:pt x="632" y="340"/>
                  <a:pt x="632" y="340"/>
                </a:cubicBezTo>
                <a:cubicBezTo>
                  <a:pt x="632" y="337"/>
                  <a:pt x="632" y="337"/>
                  <a:pt x="632" y="337"/>
                </a:cubicBezTo>
                <a:cubicBezTo>
                  <a:pt x="632" y="333"/>
                  <a:pt x="632" y="333"/>
                  <a:pt x="632" y="333"/>
                </a:cubicBezTo>
                <a:cubicBezTo>
                  <a:pt x="632" y="330"/>
                  <a:pt x="632" y="330"/>
                  <a:pt x="632" y="330"/>
                </a:cubicBezTo>
                <a:cubicBezTo>
                  <a:pt x="632" y="326"/>
                  <a:pt x="632" y="326"/>
                  <a:pt x="632" y="326"/>
                </a:cubicBezTo>
                <a:cubicBezTo>
                  <a:pt x="632" y="323"/>
                  <a:pt x="632" y="323"/>
                  <a:pt x="632" y="323"/>
                </a:cubicBezTo>
                <a:cubicBezTo>
                  <a:pt x="632" y="319"/>
                  <a:pt x="632" y="319"/>
                  <a:pt x="632" y="319"/>
                </a:cubicBezTo>
                <a:cubicBezTo>
                  <a:pt x="632" y="316"/>
                  <a:pt x="632" y="316"/>
                  <a:pt x="632" y="316"/>
                </a:cubicBezTo>
                <a:cubicBezTo>
                  <a:pt x="632" y="312"/>
                  <a:pt x="632" y="312"/>
                  <a:pt x="632" y="312"/>
                </a:cubicBezTo>
                <a:cubicBezTo>
                  <a:pt x="632" y="309"/>
                  <a:pt x="632" y="309"/>
                  <a:pt x="632" y="309"/>
                </a:cubicBezTo>
                <a:cubicBezTo>
                  <a:pt x="632" y="305"/>
                  <a:pt x="632" y="305"/>
                  <a:pt x="632" y="305"/>
                </a:cubicBezTo>
                <a:cubicBezTo>
                  <a:pt x="632" y="302"/>
                  <a:pt x="632" y="302"/>
                  <a:pt x="632" y="302"/>
                </a:cubicBezTo>
                <a:cubicBezTo>
                  <a:pt x="632" y="298"/>
                  <a:pt x="632" y="298"/>
                  <a:pt x="632" y="298"/>
                </a:cubicBezTo>
                <a:cubicBezTo>
                  <a:pt x="632" y="295"/>
                  <a:pt x="632" y="295"/>
                  <a:pt x="632" y="295"/>
                </a:cubicBezTo>
                <a:cubicBezTo>
                  <a:pt x="632" y="291"/>
                  <a:pt x="632" y="291"/>
                  <a:pt x="632" y="291"/>
                </a:cubicBezTo>
                <a:cubicBezTo>
                  <a:pt x="632" y="288"/>
                  <a:pt x="632" y="288"/>
                  <a:pt x="632" y="288"/>
                </a:cubicBezTo>
                <a:cubicBezTo>
                  <a:pt x="632" y="284"/>
                  <a:pt x="632" y="284"/>
                  <a:pt x="632" y="284"/>
                </a:cubicBezTo>
                <a:cubicBezTo>
                  <a:pt x="632" y="281"/>
                  <a:pt x="632" y="281"/>
                  <a:pt x="632" y="281"/>
                </a:cubicBezTo>
                <a:cubicBezTo>
                  <a:pt x="632" y="277"/>
                  <a:pt x="632" y="277"/>
                  <a:pt x="632" y="277"/>
                </a:cubicBezTo>
                <a:cubicBezTo>
                  <a:pt x="632" y="274"/>
                  <a:pt x="632" y="274"/>
                  <a:pt x="632" y="274"/>
                </a:cubicBezTo>
                <a:cubicBezTo>
                  <a:pt x="632" y="270"/>
                  <a:pt x="632" y="270"/>
                  <a:pt x="632" y="270"/>
                </a:cubicBezTo>
                <a:cubicBezTo>
                  <a:pt x="632" y="267"/>
                  <a:pt x="632" y="267"/>
                  <a:pt x="632" y="267"/>
                </a:cubicBezTo>
                <a:cubicBezTo>
                  <a:pt x="632" y="263"/>
                  <a:pt x="632" y="263"/>
                  <a:pt x="632" y="263"/>
                </a:cubicBezTo>
                <a:cubicBezTo>
                  <a:pt x="632" y="260"/>
                  <a:pt x="632" y="260"/>
                  <a:pt x="632" y="260"/>
                </a:cubicBezTo>
                <a:cubicBezTo>
                  <a:pt x="632" y="256"/>
                  <a:pt x="632" y="256"/>
                  <a:pt x="632" y="256"/>
                </a:cubicBezTo>
                <a:cubicBezTo>
                  <a:pt x="632" y="253"/>
                  <a:pt x="632" y="253"/>
                  <a:pt x="632" y="253"/>
                </a:cubicBezTo>
                <a:cubicBezTo>
                  <a:pt x="632" y="249"/>
                  <a:pt x="632" y="249"/>
                  <a:pt x="632" y="249"/>
                </a:cubicBezTo>
                <a:cubicBezTo>
                  <a:pt x="632" y="246"/>
                  <a:pt x="632" y="246"/>
                  <a:pt x="632" y="246"/>
                </a:cubicBezTo>
                <a:cubicBezTo>
                  <a:pt x="632" y="242"/>
                  <a:pt x="632" y="242"/>
                  <a:pt x="632" y="242"/>
                </a:cubicBezTo>
                <a:cubicBezTo>
                  <a:pt x="632" y="239"/>
                  <a:pt x="632" y="239"/>
                  <a:pt x="632" y="239"/>
                </a:cubicBezTo>
                <a:cubicBezTo>
                  <a:pt x="632" y="235"/>
                  <a:pt x="632" y="235"/>
                  <a:pt x="632" y="235"/>
                </a:cubicBezTo>
                <a:cubicBezTo>
                  <a:pt x="632" y="232"/>
                  <a:pt x="632" y="232"/>
                  <a:pt x="632" y="232"/>
                </a:cubicBezTo>
                <a:cubicBezTo>
                  <a:pt x="632" y="228"/>
                  <a:pt x="632" y="228"/>
                  <a:pt x="632" y="228"/>
                </a:cubicBezTo>
                <a:cubicBezTo>
                  <a:pt x="632" y="225"/>
                  <a:pt x="632" y="225"/>
                  <a:pt x="632" y="225"/>
                </a:cubicBezTo>
                <a:cubicBezTo>
                  <a:pt x="632" y="221"/>
                  <a:pt x="632" y="221"/>
                  <a:pt x="632" y="221"/>
                </a:cubicBezTo>
                <a:cubicBezTo>
                  <a:pt x="632" y="218"/>
                  <a:pt x="632" y="218"/>
                  <a:pt x="632" y="218"/>
                </a:cubicBezTo>
                <a:cubicBezTo>
                  <a:pt x="632" y="214"/>
                  <a:pt x="632" y="214"/>
                  <a:pt x="632" y="214"/>
                </a:cubicBezTo>
                <a:cubicBezTo>
                  <a:pt x="632" y="211"/>
                  <a:pt x="632" y="211"/>
                  <a:pt x="632" y="211"/>
                </a:cubicBezTo>
                <a:cubicBezTo>
                  <a:pt x="632" y="207"/>
                  <a:pt x="632" y="207"/>
                  <a:pt x="632" y="207"/>
                </a:cubicBezTo>
                <a:cubicBezTo>
                  <a:pt x="632" y="204"/>
                  <a:pt x="632" y="204"/>
                  <a:pt x="632" y="204"/>
                </a:cubicBezTo>
                <a:cubicBezTo>
                  <a:pt x="632" y="200"/>
                  <a:pt x="632" y="200"/>
                  <a:pt x="632" y="200"/>
                </a:cubicBezTo>
                <a:cubicBezTo>
                  <a:pt x="632" y="197"/>
                  <a:pt x="632" y="197"/>
                  <a:pt x="632" y="197"/>
                </a:cubicBezTo>
                <a:cubicBezTo>
                  <a:pt x="632" y="193"/>
                  <a:pt x="632" y="193"/>
                  <a:pt x="632" y="193"/>
                </a:cubicBezTo>
                <a:cubicBezTo>
                  <a:pt x="632" y="190"/>
                  <a:pt x="632" y="190"/>
                  <a:pt x="632" y="190"/>
                </a:cubicBezTo>
                <a:cubicBezTo>
                  <a:pt x="632" y="189"/>
                  <a:pt x="632" y="189"/>
                  <a:pt x="632" y="189"/>
                </a:cubicBezTo>
                <a:cubicBezTo>
                  <a:pt x="375" y="189"/>
                  <a:pt x="375" y="189"/>
                  <a:pt x="375" y="189"/>
                </a:cubicBezTo>
                <a:cubicBezTo>
                  <a:pt x="370" y="189"/>
                  <a:pt x="365" y="188"/>
                  <a:pt x="361" y="186"/>
                </a:cubicBezTo>
                <a:cubicBezTo>
                  <a:pt x="359" y="185"/>
                  <a:pt x="357" y="184"/>
                  <a:pt x="356" y="183"/>
                </a:cubicBezTo>
                <a:cubicBezTo>
                  <a:pt x="354" y="182"/>
                  <a:pt x="353" y="180"/>
                  <a:pt x="352" y="179"/>
                </a:cubicBezTo>
                <a:cubicBezTo>
                  <a:pt x="352" y="179"/>
                  <a:pt x="352" y="178"/>
                  <a:pt x="352" y="178"/>
                </a:cubicBezTo>
                <a:cubicBezTo>
                  <a:pt x="351" y="177"/>
                  <a:pt x="351" y="177"/>
                  <a:pt x="350" y="176"/>
                </a:cubicBezTo>
                <a:cubicBezTo>
                  <a:pt x="350" y="174"/>
                  <a:pt x="349" y="173"/>
                  <a:pt x="349" y="172"/>
                </a:cubicBezTo>
                <a:cubicBezTo>
                  <a:pt x="349" y="171"/>
                  <a:pt x="349" y="170"/>
                  <a:pt x="349" y="169"/>
                </a:cubicBezTo>
                <a:cubicBezTo>
                  <a:pt x="348" y="167"/>
                  <a:pt x="348" y="166"/>
                  <a:pt x="348" y="165"/>
                </a:cubicBezTo>
                <a:cubicBezTo>
                  <a:pt x="349" y="164"/>
                  <a:pt x="349" y="163"/>
                  <a:pt x="349" y="162"/>
                </a:cubicBezTo>
                <a:cubicBezTo>
                  <a:pt x="349" y="160"/>
                  <a:pt x="349" y="159"/>
                  <a:pt x="349" y="158"/>
                </a:cubicBezTo>
                <a:cubicBezTo>
                  <a:pt x="350" y="157"/>
                  <a:pt x="350" y="156"/>
                  <a:pt x="351" y="155"/>
                </a:cubicBezTo>
                <a:cubicBezTo>
                  <a:pt x="351" y="154"/>
                  <a:pt x="351" y="153"/>
                  <a:pt x="352" y="151"/>
                </a:cubicBezTo>
                <a:cubicBezTo>
                  <a:pt x="352" y="151"/>
                  <a:pt x="352" y="151"/>
                  <a:pt x="352" y="151"/>
                </a:cubicBezTo>
                <a:cubicBezTo>
                  <a:pt x="352" y="150"/>
                  <a:pt x="353" y="149"/>
                  <a:pt x="353" y="148"/>
                </a:cubicBezTo>
                <a:cubicBezTo>
                  <a:pt x="354" y="147"/>
                  <a:pt x="354" y="145"/>
                  <a:pt x="355" y="144"/>
                </a:cubicBezTo>
                <a:cubicBezTo>
                  <a:pt x="355" y="143"/>
                  <a:pt x="356" y="142"/>
                  <a:pt x="356" y="141"/>
                </a:cubicBezTo>
                <a:cubicBezTo>
                  <a:pt x="357" y="139"/>
                  <a:pt x="357" y="138"/>
                  <a:pt x="357" y="137"/>
                </a:cubicBezTo>
                <a:cubicBezTo>
                  <a:pt x="358" y="136"/>
                  <a:pt x="358" y="135"/>
                  <a:pt x="359" y="134"/>
                </a:cubicBezTo>
                <a:cubicBezTo>
                  <a:pt x="359" y="132"/>
                  <a:pt x="360" y="131"/>
                  <a:pt x="360" y="130"/>
                </a:cubicBezTo>
                <a:cubicBezTo>
                  <a:pt x="360" y="129"/>
                  <a:pt x="361" y="128"/>
                  <a:pt x="361" y="127"/>
                </a:cubicBezTo>
                <a:cubicBezTo>
                  <a:pt x="362" y="125"/>
                  <a:pt x="362" y="124"/>
                  <a:pt x="362" y="123"/>
                </a:cubicBezTo>
                <a:cubicBezTo>
                  <a:pt x="363" y="122"/>
                  <a:pt x="363" y="121"/>
                  <a:pt x="363" y="120"/>
                </a:cubicBezTo>
                <a:cubicBezTo>
                  <a:pt x="364" y="118"/>
                  <a:pt x="364" y="117"/>
                  <a:pt x="365" y="116"/>
                </a:cubicBezTo>
                <a:cubicBezTo>
                  <a:pt x="365" y="115"/>
                  <a:pt x="365" y="114"/>
                  <a:pt x="366" y="113"/>
                </a:cubicBezTo>
                <a:cubicBezTo>
                  <a:pt x="366" y="111"/>
                  <a:pt x="366" y="110"/>
                  <a:pt x="366" y="109"/>
                </a:cubicBezTo>
                <a:cubicBezTo>
                  <a:pt x="367" y="108"/>
                  <a:pt x="367" y="107"/>
                  <a:pt x="367" y="106"/>
                </a:cubicBezTo>
                <a:cubicBezTo>
                  <a:pt x="368" y="104"/>
                  <a:pt x="368" y="103"/>
                  <a:pt x="368" y="102"/>
                </a:cubicBezTo>
                <a:cubicBezTo>
                  <a:pt x="369" y="101"/>
                  <a:pt x="369" y="100"/>
                  <a:pt x="369" y="99"/>
                </a:cubicBezTo>
                <a:cubicBezTo>
                  <a:pt x="369" y="97"/>
                  <a:pt x="369" y="96"/>
                  <a:pt x="370" y="95"/>
                </a:cubicBezTo>
                <a:cubicBezTo>
                  <a:pt x="370" y="94"/>
                  <a:pt x="370" y="93"/>
                  <a:pt x="370" y="92"/>
                </a:cubicBezTo>
                <a:cubicBezTo>
                  <a:pt x="370" y="90"/>
                  <a:pt x="370" y="89"/>
                  <a:pt x="370" y="88"/>
                </a:cubicBezTo>
                <a:cubicBezTo>
                  <a:pt x="371" y="87"/>
                  <a:pt x="371" y="86"/>
                  <a:pt x="371" y="85"/>
                </a:cubicBezTo>
                <a:cubicBezTo>
                  <a:pt x="371" y="84"/>
                  <a:pt x="371" y="84"/>
                  <a:pt x="371" y="83"/>
                </a:cubicBezTo>
                <a:cubicBezTo>
                  <a:pt x="371" y="83"/>
                  <a:pt x="371" y="82"/>
                  <a:pt x="371" y="81"/>
                </a:cubicBezTo>
                <a:cubicBezTo>
                  <a:pt x="371" y="80"/>
                  <a:pt x="371" y="79"/>
                  <a:pt x="371" y="78"/>
                </a:cubicBezTo>
                <a:cubicBezTo>
                  <a:pt x="370" y="76"/>
                  <a:pt x="370" y="75"/>
                  <a:pt x="370" y="74"/>
                </a:cubicBezTo>
                <a:cubicBezTo>
                  <a:pt x="370" y="73"/>
                  <a:pt x="370" y="72"/>
                  <a:pt x="370" y="71"/>
                </a:cubicBezTo>
                <a:cubicBezTo>
                  <a:pt x="370" y="69"/>
                  <a:pt x="369" y="68"/>
                  <a:pt x="369" y="67"/>
                </a:cubicBezTo>
                <a:cubicBezTo>
                  <a:pt x="369" y="66"/>
                  <a:pt x="369" y="65"/>
                  <a:pt x="368" y="64"/>
                </a:cubicBezTo>
                <a:cubicBezTo>
                  <a:pt x="368" y="62"/>
                  <a:pt x="368" y="61"/>
                  <a:pt x="368" y="60"/>
                </a:cubicBezTo>
                <a:cubicBezTo>
                  <a:pt x="367" y="59"/>
                  <a:pt x="367" y="58"/>
                  <a:pt x="366" y="57"/>
                </a:cubicBezTo>
                <a:cubicBezTo>
                  <a:pt x="366" y="55"/>
                  <a:pt x="366" y="54"/>
                  <a:pt x="365" y="53"/>
                </a:cubicBezTo>
                <a:cubicBezTo>
                  <a:pt x="365" y="52"/>
                  <a:pt x="364" y="51"/>
                  <a:pt x="364" y="50"/>
                </a:cubicBezTo>
                <a:cubicBezTo>
                  <a:pt x="363" y="48"/>
                  <a:pt x="363" y="47"/>
                  <a:pt x="362" y="46"/>
                </a:cubicBezTo>
                <a:cubicBezTo>
                  <a:pt x="362" y="45"/>
                  <a:pt x="361" y="44"/>
                  <a:pt x="360" y="43"/>
                </a:cubicBezTo>
                <a:cubicBezTo>
                  <a:pt x="360" y="41"/>
                  <a:pt x="359" y="40"/>
                  <a:pt x="358" y="39"/>
                </a:cubicBezTo>
                <a:cubicBezTo>
                  <a:pt x="358" y="38"/>
                  <a:pt x="357" y="37"/>
                  <a:pt x="356" y="36"/>
                </a:cubicBezTo>
                <a:cubicBezTo>
                  <a:pt x="355" y="34"/>
                  <a:pt x="354" y="33"/>
                  <a:pt x="354" y="32"/>
                </a:cubicBezTo>
                <a:cubicBezTo>
                  <a:pt x="353" y="31"/>
                  <a:pt x="352" y="30"/>
                  <a:pt x="351" y="29"/>
                </a:cubicBezTo>
                <a:cubicBezTo>
                  <a:pt x="350" y="27"/>
                  <a:pt x="349" y="26"/>
                  <a:pt x="348" y="25"/>
                </a:cubicBezTo>
                <a:cubicBezTo>
                  <a:pt x="347" y="24"/>
                  <a:pt x="345" y="23"/>
                  <a:pt x="344" y="22"/>
                </a:cubicBezTo>
                <a:cubicBezTo>
                  <a:pt x="343" y="20"/>
                  <a:pt x="341" y="19"/>
                  <a:pt x="340" y="18"/>
                </a:cubicBezTo>
                <a:cubicBezTo>
                  <a:pt x="339" y="17"/>
                  <a:pt x="337" y="16"/>
                  <a:pt x="336" y="15"/>
                </a:cubicBezTo>
                <a:cubicBezTo>
                  <a:pt x="334" y="13"/>
                  <a:pt x="332" y="12"/>
                  <a:pt x="330" y="11"/>
                </a:cubicBezTo>
                <a:cubicBezTo>
                  <a:pt x="328" y="10"/>
                  <a:pt x="326" y="9"/>
                  <a:pt x="324" y="8"/>
                </a:cubicBezTo>
                <a:cubicBezTo>
                  <a:pt x="321" y="6"/>
                  <a:pt x="318" y="5"/>
                  <a:pt x="315" y="4"/>
                </a:cubicBezTo>
                <a:cubicBezTo>
                  <a:pt x="310" y="2"/>
                  <a:pt x="305" y="1"/>
                  <a:pt x="299" y="1"/>
                </a:cubicBezTo>
                <a:cubicBezTo>
                  <a:pt x="297" y="0"/>
                  <a:pt x="294" y="0"/>
                  <a:pt x="291" y="0"/>
                </a:cubicBezTo>
                <a:cubicBezTo>
                  <a:pt x="289" y="0"/>
                  <a:pt x="289" y="0"/>
                  <a:pt x="289" y="0"/>
                </a:cubicBezTo>
                <a:cubicBezTo>
                  <a:pt x="286" y="0"/>
                  <a:pt x="283" y="0"/>
                  <a:pt x="281" y="1"/>
                </a:cubicBezTo>
                <a:cubicBezTo>
                  <a:pt x="275" y="1"/>
                  <a:pt x="270" y="2"/>
                  <a:pt x="265" y="4"/>
                </a:cubicBezTo>
                <a:cubicBezTo>
                  <a:pt x="262" y="5"/>
                  <a:pt x="259" y="6"/>
                  <a:pt x="256" y="8"/>
                </a:cubicBezTo>
                <a:cubicBezTo>
                  <a:pt x="254" y="9"/>
                  <a:pt x="252" y="10"/>
                  <a:pt x="250" y="11"/>
                </a:cubicBezTo>
                <a:cubicBezTo>
                  <a:pt x="248" y="12"/>
                  <a:pt x="246" y="13"/>
                  <a:pt x="244" y="15"/>
                </a:cubicBezTo>
                <a:cubicBezTo>
                  <a:pt x="243" y="16"/>
                  <a:pt x="241" y="17"/>
                  <a:pt x="240" y="18"/>
                </a:cubicBezTo>
                <a:cubicBezTo>
                  <a:pt x="239" y="19"/>
                  <a:pt x="237" y="20"/>
                  <a:pt x="236" y="22"/>
                </a:cubicBezTo>
                <a:cubicBezTo>
                  <a:pt x="235" y="23"/>
                  <a:pt x="234" y="24"/>
                  <a:pt x="232" y="25"/>
                </a:cubicBezTo>
                <a:cubicBezTo>
                  <a:pt x="231" y="26"/>
                  <a:pt x="230" y="27"/>
                  <a:pt x="229" y="29"/>
                </a:cubicBezTo>
                <a:cubicBezTo>
                  <a:pt x="228" y="30"/>
                  <a:pt x="227" y="31"/>
                  <a:pt x="226" y="32"/>
                </a:cubicBezTo>
                <a:cubicBezTo>
                  <a:pt x="226" y="33"/>
                  <a:pt x="225" y="34"/>
                  <a:pt x="224" y="36"/>
                </a:cubicBezTo>
                <a:cubicBezTo>
                  <a:pt x="223" y="37"/>
                  <a:pt x="222" y="38"/>
                  <a:pt x="222" y="39"/>
                </a:cubicBezTo>
                <a:cubicBezTo>
                  <a:pt x="221" y="40"/>
                  <a:pt x="220" y="41"/>
                  <a:pt x="220" y="43"/>
                </a:cubicBezTo>
                <a:cubicBezTo>
                  <a:pt x="219" y="44"/>
                  <a:pt x="218" y="45"/>
                  <a:pt x="218" y="46"/>
                </a:cubicBezTo>
                <a:cubicBezTo>
                  <a:pt x="217" y="47"/>
                  <a:pt x="217" y="48"/>
                  <a:pt x="216" y="50"/>
                </a:cubicBezTo>
                <a:cubicBezTo>
                  <a:pt x="216" y="51"/>
                  <a:pt x="215" y="52"/>
                  <a:pt x="215" y="53"/>
                </a:cubicBezTo>
                <a:cubicBezTo>
                  <a:pt x="214" y="54"/>
                  <a:pt x="214" y="55"/>
                  <a:pt x="214" y="57"/>
                </a:cubicBezTo>
                <a:cubicBezTo>
                  <a:pt x="213" y="58"/>
                  <a:pt x="213" y="59"/>
                  <a:pt x="213" y="60"/>
                </a:cubicBezTo>
                <a:cubicBezTo>
                  <a:pt x="212" y="61"/>
                  <a:pt x="212" y="62"/>
                  <a:pt x="212" y="64"/>
                </a:cubicBezTo>
                <a:cubicBezTo>
                  <a:pt x="211" y="65"/>
                  <a:pt x="211" y="66"/>
                  <a:pt x="211" y="67"/>
                </a:cubicBezTo>
                <a:cubicBezTo>
                  <a:pt x="211" y="68"/>
                  <a:pt x="210" y="69"/>
                  <a:pt x="210" y="71"/>
                </a:cubicBezTo>
                <a:cubicBezTo>
                  <a:pt x="210" y="72"/>
                  <a:pt x="210" y="73"/>
                  <a:pt x="210" y="74"/>
                </a:cubicBezTo>
                <a:cubicBezTo>
                  <a:pt x="210" y="75"/>
                  <a:pt x="210" y="76"/>
                  <a:pt x="209" y="78"/>
                </a:cubicBezTo>
                <a:cubicBezTo>
                  <a:pt x="209" y="79"/>
                  <a:pt x="209" y="80"/>
                  <a:pt x="209" y="81"/>
                </a:cubicBezTo>
                <a:cubicBezTo>
                  <a:pt x="209" y="82"/>
                  <a:pt x="209" y="83"/>
                  <a:pt x="209" y="83"/>
                </a:cubicBezTo>
                <a:cubicBezTo>
                  <a:pt x="209" y="84"/>
                  <a:pt x="209" y="84"/>
                  <a:pt x="209" y="85"/>
                </a:cubicBezTo>
                <a:cubicBezTo>
                  <a:pt x="209" y="86"/>
                  <a:pt x="209" y="87"/>
                  <a:pt x="209" y="88"/>
                </a:cubicBezTo>
                <a:cubicBezTo>
                  <a:pt x="210" y="89"/>
                  <a:pt x="210" y="90"/>
                  <a:pt x="210" y="92"/>
                </a:cubicBezTo>
                <a:cubicBezTo>
                  <a:pt x="210" y="93"/>
                  <a:pt x="210" y="94"/>
                  <a:pt x="210" y="95"/>
                </a:cubicBezTo>
                <a:cubicBezTo>
                  <a:pt x="211" y="96"/>
                  <a:pt x="211" y="97"/>
                  <a:pt x="211" y="99"/>
                </a:cubicBezTo>
                <a:cubicBezTo>
                  <a:pt x="211" y="100"/>
                  <a:pt x="211" y="101"/>
                  <a:pt x="212" y="102"/>
                </a:cubicBezTo>
                <a:cubicBezTo>
                  <a:pt x="212" y="103"/>
                  <a:pt x="212" y="104"/>
                  <a:pt x="213" y="106"/>
                </a:cubicBezTo>
                <a:cubicBezTo>
                  <a:pt x="213" y="107"/>
                  <a:pt x="213" y="108"/>
                  <a:pt x="214" y="109"/>
                </a:cubicBezTo>
                <a:cubicBezTo>
                  <a:pt x="214" y="110"/>
                  <a:pt x="214" y="111"/>
                  <a:pt x="214" y="113"/>
                </a:cubicBezTo>
                <a:cubicBezTo>
                  <a:pt x="215" y="114"/>
                  <a:pt x="215" y="115"/>
                  <a:pt x="215" y="116"/>
                </a:cubicBezTo>
                <a:cubicBezTo>
                  <a:pt x="216" y="117"/>
                  <a:pt x="216" y="118"/>
                  <a:pt x="217" y="120"/>
                </a:cubicBezTo>
                <a:cubicBezTo>
                  <a:pt x="217" y="121"/>
                  <a:pt x="217" y="122"/>
                  <a:pt x="218" y="123"/>
                </a:cubicBezTo>
                <a:cubicBezTo>
                  <a:pt x="218" y="124"/>
                  <a:pt x="218" y="125"/>
                  <a:pt x="219" y="127"/>
                </a:cubicBezTo>
                <a:cubicBezTo>
                  <a:pt x="219" y="128"/>
                  <a:pt x="220" y="129"/>
                  <a:pt x="220" y="130"/>
                </a:cubicBezTo>
                <a:cubicBezTo>
                  <a:pt x="221" y="131"/>
                  <a:pt x="221" y="133"/>
                  <a:pt x="221" y="134"/>
                </a:cubicBezTo>
                <a:cubicBezTo>
                  <a:pt x="222" y="135"/>
                  <a:pt x="222" y="136"/>
                  <a:pt x="223" y="137"/>
                </a:cubicBezTo>
                <a:cubicBezTo>
                  <a:pt x="223" y="138"/>
                  <a:pt x="223" y="139"/>
                  <a:pt x="224" y="141"/>
                </a:cubicBezTo>
                <a:cubicBezTo>
                  <a:pt x="224" y="142"/>
                  <a:pt x="225" y="143"/>
                  <a:pt x="225" y="144"/>
                </a:cubicBezTo>
                <a:cubicBezTo>
                  <a:pt x="226" y="145"/>
                  <a:pt x="226" y="147"/>
                  <a:pt x="227" y="148"/>
                </a:cubicBezTo>
                <a:cubicBezTo>
                  <a:pt x="227" y="149"/>
                  <a:pt x="228" y="150"/>
                  <a:pt x="228" y="151"/>
                </a:cubicBezTo>
                <a:cubicBezTo>
                  <a:pt x="228" y="151"/>
                  <a:pt x="228" y="151"/>
                  <a:pt x="228" y="151"/>
                </a:cubicBezTo>
                <a:cubicBezTo>
                  <a:pt x="229" y="153"/>
                  <a:pt x="229" y="154"/>
                  <a:pt x="229" y="155"/>
                </a:cubicBezTo>
                <a:cubicBezTo>
                  <a:pt x="230" y="156"/>
                  <a:pt x="230" y="157"/>
                  <a:pt x="230" y="158"/>
                </a:cubicBezTo>
                <a:cubicBezTo>
                  <a:pt x="231" y="159"/>
                  <a:pt x="231" y="160"/>
                  <a:pt x="231" y="162"/>
                </a:cubicBezTo>
                <a:cubicBezTo>
                  <a:pt x="231" y="163"/>
                  <a:pt x="231" y="164"/>
                  <a:pt x="232" y="165"/>
                </a:cubicBezTo>
                <a:cubicBezTo>
                  <a:pt x="232" y="166"/>
                  <a:pt x="232" y="167"/>
                  <a:pt x="231" y="169"/>
                </a:cubicBezTo>
                <a:cubicBezTo>
                  <a:pt x="231" y="170"/>
                  <a:pt x="231" y="171"/>
                  <a:pt x="231" y="172"/>
                </a:cubicBezTo>
                <a:cubicBezTo>
                  <a:pt x="231" y="173"/>
                  <a:pt x="230" y="174"/>
                  <a:pt x="230" y="176"/>
                </a:cubicBezTo>
                <a:cubicBezTo>
                  <a:pt x="229" y="177"/>
                  <a:pt x="229" y="177"/>
                  <a:pt x="228" y="178"/>
                </a:cubicBezTo>
                <a:cubicBezTo>
                  <a:pt x="228" y="178"/>
                  <a:pt x="228" y="179"/>
                  <a:pt x="228" y="179"/>
                </a:cubicBezTo>
                <a:cubicBezTo>
                  <a:pt x="227" y="180"/>
                  <a:pt x="226" y="182"/>
                  <a:pt x="224" y="183"/>
                </a:cubicBezTo>
                <a:cubicBezTo>
                  <a:pt x="223" y="184"/>
                  <a:pt x="221" y="185"/>
                  <a:pt x="219" y="186"/>
                </a:cubicBezTo>
                <a:cubicBezTo>
                  <a:pt x="215" y="188"/>
                  <a:pt x="210" y="189"/>
                  <a:pt x="205" y="189"/>
                </a:cubicBezTo>
                <a:cubicBezTo>
                  <a:pt x="0" y="189"/>
                  <a:pt x="0" y="189"/>
                  <a:pt x="0" y="189"/>
                </a:cubicBezTo>
                <a:cubicBezTo>
                  <a:pt x="0" y="190"/>
                  <a:pt x="0" y="190"/>
                  <a:pt x="0" y="190"/>
                </a:cubicBezTo>
                <a:cubicBezTo>
                  <a:pt x="0" y="193"/>
                  <a:pt x="0" y="193"/>
                  <a:pt x="0" y="193"/>
                </a:cubicBezTo>
                <a:cubicBezTo>
                  <a:pt x="0" y="196"/>
                  <a:pt x="0" y="196"/>
                  <a:pt x="0" y="196"/>
                </a:cubicBezTo>
                <a:cubicBezTo>
                  <a:pt x="0" y="196"/>
                  <a:pt x="0" y="196"/>
                  <a:pt x="0" y="196"/>
                </a:cubicBezTo>
                <a:cubicBezTo>
                  <a:pt x="0" y="213"/>
                  <a:pt x="0" y="213"/>
                  <a:pt x="0" y="213"/>
                </a:cubicBezTo>
                <a:cubicBezTo>
                  <a:pt x="0" y="249"/>
                  <a:pt x="0" y="249"/>
                  <a:pt x="0" y="249"/>
                </a:cubicBezTo>
                <a:cubicBezTo>
                  <a:pt x="0" y="286"/>
                  <a:pt x="0" y="286"/>
                  <a:pt x="0" y="286"/>
                </a:cubicBezTo>
                <a:cubicBezTo>
                  <a:pt x="0" y="323"/>
                  <a:pt x="0" y="323"/>
                  <a:pt x="0" y="323"/>
                </a:cubicBezTo>
                <a:cubicBezTo>
                  <a:pt x="0" y="360"/>
                  <a:pt x="0" y="360"/>
                  <a:pt x="0" y="360"/>
                </a:cubicBezTo>
                <a:cubicBezTo>
                  <a:pt x="0" y="397"/>
                  <a:pt x="0" y="397"/>
                  <a:pt x="0" y="397"/>
                </a:cubicBezTo>
                <a:cubicBezTo>
                  <a:pt x="0" y="434"/>
                  <a:pt x="0" y="434"/>
                  <a:pt x="0" y="434"/>
                </a:cubicBezTo>
                <a:cubicBezTo>
                  <a:pt x="0" y="471"/>
                  <a:pt x="0" y="471"/>
                  <a:pt x="0" y="471"/>
                </a:cubicBezTo>
                <a:cubicBezTo>
                  <a:pt x="0" y="508"/>
                  <a:pt x="0" y="508"/>
                  <a:pt x="0" y="508"/>
                </a:cubicBezTo>
                <a:cubicBezTo>
                  <a:pt x="0" y="545"/>
                  <a:pt x="0" y="545"/>
                  <a:pt x="0" y="545"/>
                </a:cubicBezTo>
                <a:cubicBezTo>
                  <a:pt x="0" y="582"/>
                  <a:pt x="0" y="582"/>
                  <a:pt x="0" y="582"/>
                </a:cubicBezTo>
                <a:cubicBezTo>
                  <a:pt x="0" y="619"/>
                  <a:pt x="0" y="619"/>
                  <a:pt x="0" y="619"/>
                </a:cubicBezTo>
                <a:cubicBezTo>
                  <a:pt x="0" y="655"/>
                  <a:pt x="0" y="655"/>
                  <a:pt x="0" y="655"/>
                </a:cubicBezTo>
                <a:cubicBezTo>
                  <a:pt x="0" y="692"/>
                  <a:pt x="0" y="692"/>
                  <a:pt x="0" y="692"/>
                </a:cubicBezTo>
                <a:cubicBezTo>
                  <a:pt x="0" y="729"/>
                  <a:pt x="0" y="729"/>
                  <a:pt x="0" y="729"/>
                </a:cubicBezTo>
                <a:cubicBezTo>
                  <a:pt x="0" y="766"/>
                  <a:pt x="0" y="766"/>
                  <a:pt x="0" y="766"/>
                </a:cubicBezTo>
                <a:cubicBezTo>
                  <a:pt x="0" y="803"/>
                  <a:pt x="0" y="803"/>
                  <a:pt x="0" y="803"/>
                </a:cubicBezTo>
                <a:cubicBezTo>
                  <a:pt x="0" y="840"/>
                  <a:pt x="0" y="840"/>
                  <a:pt x="0" y="840"/>
                </a:cubicBezTo>
                <a:cubicBezTo>
                  <a:pt x="0" y="877"/>
                  <a:pt x="0" y="877"/>
                  <a:pt x="0" y="877"/>
                </a:cubicBezTo>
                <a:cubicBezTo>
                  <a:pt x="0" y="887"/>
                  <a:pt x="0" y="887"/>
                  <a:pt x="0" y="887"/>
                </a:cubicBezTo>
                <a:cubicBezTo>
                  <a:pt x="0" y="887"/>
                  <a:pt x="0" y="887"/>
                  <a:pt x="0" y="887"/>
                </a:cubicBezTo>
                <a:cubicBezTo>
                  <a:pt x="0" y="890"/>
                  <a:pt x="0" y="890"/>
                  <a:pt x="0" y="890"/>
                </a:cubicBezTo>
                <a:cubicBezTo>
                  <a:pt x="0" y="893"/>
                  <a:pt x="0" y="893"/>
                  <a:pt x="0" y="893"/>
                </a:cubicBezTo>
                <a:cubicBezTo>
                  <a:pt x="0" y="895"/>
                  <a:pt x="0" y="895"/>
                  <a:pt x="0" y="895"/>
                </a:cubicBezTo>
                <a:cubicBezTo>
                  <a:pt x="2" y="895"/>
                  <a:pt x="4" y="895"/>
                  <a:pt x="6" y="895"/>
                </a:cubicBezTo>
                <a:cubicBezTo>
                  <a:pt x="205" y="895"/>
                  <a:pt x="205" y="895"/>
                  <a:pt x="205" y="895"/>
                </a:cubicBezTo>
                <a:cubicBezTo>
                  <a:pt x="210" y="895"/>
                  <a:pt x="214" y="894"/>
                  <a:pt x="219" y="893"/>
                </a:cubicBezTo>
                <a:cubicBezTo>
                  <a:pt x="222" y="892"/>
                  <a:pt x="225" y="891"/>
                  <a:pt x="227" y="890"/>
                </a:cubicBezTo>
                <a:cubicBezTo>
                  <a:pt x="229" y="889"/>
                  <a:pt x="231" y="887"/>
                  <a:pt x="233" y="886"/>
                </a:cubicBezTo>
                <a:cubicBezTo>
                  <a:pt x="234" y="885"/>
                  <a:pt x="235" y="884"/>
                  <a:pt x="237" y="883"/>
                </a:cubicBezTo>
                <a:cubicBezTo>
                  <a:pt x="238" y="882"/>
                  <a:pt x="239" y="880"/>
                  <a:pt x="240" y="879"/>
                </a:cubicBezTo>
                <a:cubicBezTo>
                  <a:pt x="240" y="879"/>
                  <a:pt x="240" y="878"/>
                  <a:pt x="241" y="877"/>
                </a:cubicBezTo>
                <a:cubicBezTo>
                  <a:pt x="241" y="877"/>
                  <a:pt x="242" y="876"/>
                  <a:pt x="242" y="876"/>
                </a:cubicBezTo>
                <a:cubicBezTo>
                  <a:pt x="242" y="874"/>
                  <a:pt x="243" y="873"/>
                  <a:pt x="244" y="872"/>
                </a:cubicBezTo>
                <a:cubicBezTo>
                  <a:pt x="244" y="871"/>
                  <a:pt x="244" y="870"/>
                  <a:pt x="245" y="869"/>
                </a:cubicBezTo>
                <a:cubicBezTo>
                  <a:pt x="245" y="867"/>
                  <a:pt x="246" y="866"/>
                  <a:pt x="246" y="865"/>
                </a:cubicBezTo>
                <a:cubicBezTo>
                  <a:pt x="246" y="864"/>
                  <a:pt x="246" y="863"/>
                  <a:pt x="246" y="862"/>
                </a:cubicBezTo>
                <a:cubicBezTo>
                  <a:pt x="246" y="861"/>
                  <a:pt x="247" y="859"/>
                  <a:pt x="247" y="858"/>
                </a:cubicBezTo>
                <a:cubicBezTo>
                  <a:pt x="247" y="857"/>
                  <a:pt x="247" y="856"/>
                  <a:pt x="247" y="855"/>
                </a:cubicBezTo>
                <a:cubicBezTo>
                  <a:pt x="246" y="853"/>
                  <a:pt x="246" y="852"/>
                  <a:pt x="246" y="851"/>
                </a:cubicBezTo>
                <a:cubicBezTo>
                  <a:pt x="246" y="850"/>
                  <a:pt x="246" y="849"/>
                  <a:pt x="246" y="848"/>
                </a:cubicBezTo>
                <a:cubicBezTo>
                  <a:pt x="245" y="846"/>
                  <a:pt x="245" y="845"/>
                  <a:pt x="245" y="844"/>
                </a:cubicBezTo>
                <a:cubicBezTo>
                  <a:pt x="244" y="843"/>
                  <a:pt x="244" y="842"/>
                  <a:pt x="244" y="841"/>
                </a:cubicBezTo>
                <a:cubicBezTo>
                  <a:pt x="243" y="839"/>
                  <a:pt x="243" y="838"/>
                  <a:pt x="242" y="837"/>
                </a:cubicBezTo>
                <a:cubicBezTo>
                  <a:pt x="242" y="837"/>
                  <a:pt x="242" y="836"/>
                  <a:pt x="242" y="836"/>
                </a:cubicBezTo>
                <a:cubicBezTo>
                  <a:pt x="242" y="835"/>
                  <a:pt x="241" y="834"/>
                  <a:pt x="241" y="834"/>
                </a:cubicBezTo>
                <a:cubicBezTo>
                  <a:pt x="241" y="833"/>
                  <a:pt x="240" y="831"/>
                  <a:pt x="240" y="830"/>
                </a:cubicBezTo>
                <a:cubicBezTo>
                  <a:pt x="239" y="829"/>
                  <a:pt x="239" y="828"/>
                  <a:pt x="238" y="827"/>
                </a:cubicBezTo>
                <a:cubicBezTo>
                  <a:pt x="238" y="826"/>
                  <a:pt x="237" y="824"/>
                  <a:pt x="237" y="823"/>
                </a:cubicBezTo>
                <a:cubicBezTo>
                  <a:pt x="236" y="822"/>
                  <a:pt x="236" y="821"/>
                  <a:pt x="236" y="820"/>
                </a:cubicBezTo>
                <a:cubicBezTo>
                  <a:pt x="235" y="818"/>
                  <a:pt x="235" y="817"/>
                  <a:pt x="234" y="816"/>
                </a:cubicBezTo>
                <a:cubicBezTo>
                  <a:pt x="234" y="815"/>
                  <a:pt x="234" y="814"/>
                  <a:pt x="233" y="813"/>
                </a:cubicBezTo>
                <a:cubicBezTo>
                  <a:pt x="233" y="811"/>
                  <a:pt x="232" y="810"/>
                  <a:pt x="232" y="809"/>
                </a:cubicBezTo>
                <a:cubicBezTo>
                  <a:pt x="232" y="808"/>
                  <a:pt x="231" y="807"/>
                  <a:pt x="231" y="806"/>
                </a:cubicBezTo>
                <a:cubicBezTo>
                  <a:pt x="230" y="805"/>
                  <a:pt x="230" y="803"/>
                  <a:pt x="230" y="802"/>
                </a:cubicBezTo>
                <a:cubicBezTo>
                  <a:pt x="229" y="801"/>
                  <a:pt x="229" y="800"/>
                  <a:pt x="229" y="799"/>
                </a:cubicBezTo>
                <a:cubicBezTo>
                  <a:pt x="228" y="797"/>
                  <a:pt x="228" y="796"/>
                  <a:pt x="228" y="795"/>
                </a:cubicBezTo>
                <a:cubicBezTo>
                  <a:pt x="227" y="794"/>
                  <a:pt x="227" y="793"/>
                  <a:pt x="227" y="792"/>
                </a:cubicBezTo>
                <a:cubicBezTo>
                  <a:pt x="227" y="790"/>
                  <a:pt x="226" y="789"/>
                  <a:pt x="226" y="788"/>
                </a:cubicBezTo>
                <a:cubicBezTo>
                  <a:pt x="226" y="787"/>
                  <a:pt x="226" y="786"/>
                  <a:pt x="225" y="785"/>
                </a:cubicBezTo>
                <a:cubicBezTo>
                  <a:pt x="225" y="783"/>
                  <a:pt x="225" y="782"/>
                  <a:pt x="225" y="781"/>
                </a:cubicBezTo>
                <a:cubicBezTo>
                  <a:pt x="225" y="780"/>
                  <a:pt x="225" y="779"/>
                  <a:pt x="224" y="778"/>
                </a:cubicBezTo>
                <a:cubicBezTo>
                  <a:pt x="224" y="776"/>
                  <a:pt x="224" y="775"/>
                  <a:pt x="224" y="774"/>
                </a:cubicBezTo>
                <a:cubicBezTo>
                  <a:pt x="224" y="773"/>
                  <a:pt x="224" y="772"/>
                  <a:pt x="224" y="771"/>
                </a:cubicBezTo>
                <a:cubicBezTo>
                  <a:pt x="224" y="769"/>
                  <a:pt x="225" y="768"/>
                  <a:pt x="225" y="767"/>
                </a:cubicBezTo>
                <a:cubicBezTo>
                  <a:pt x="225" y="766"/>
                  <a:pt x="225" y="765"/>
                  <a:pt x="225" y="764"/>
                </a:cubicBezTo>
                <a:cubicBezTo>
                  <a:pt x="225" y="762"/>
                  <a:pt x="225" y="761"/>
                  <a:pt x="226" y="760"/>
                </a:cubicBezTo>
                <a:cubicBezTo>
                  <a:pt x="226" y="759"/>
                  <a:pt x="226" y="758"/>
                  <a:pt x="226" y="757"/>
                </a:cubicBezTo>
                <a:cubicBezTo>
                  <a:pt x="227" y="755"/>
                  <a:pt x="227" y="754"/>
                  <a:pt x="227" y="753"/>
                </a:cubicBezTo>
                <a:cubicBezTo>
                  <a:pt x="228" y="752"/>
                  <a:pt x="228" y="751"/>
                  <a:pt x="229" y="750"/>
                </a:cubicBezTo>
                <a:cubicBezTo>
                  <a:pt x="229" y="748"/>
                  <a:pt x="230" y="747"/>
                  <a:pt x="230" y="746"/>
                </a:cubicBezTo>
                <a:cubicBezTo>
                  <a:pt x="231" y="745"/>
                  <a:pt x="231" y="744"/>
                  <a:pt x="232" y="743"/>
                </a:cubicBezTo>
                <a:cubicBezTo>
                  <a:pt x="232" y="741"/>
                  <a:pt x="233" y="740"/>
                  <a:pt x="234" y="739"/>
                </a:cubicBezTo>
                <a:cubicBezTo>
                  <a:pt x="234" y="738"/>
                  <a:pt x="235" y="737"/>
                  <a:pt x="236" y="736"/>
                </a:cubicBezTo>
                <a:cubicBezTo>
                  <a:pt x="237" y="734"/>
                  <a:pt x="238" y="733"/>
                  <a:pt x="238" y="732"/>
                </a:cubicBezTo>
                <a:cubicBezTo>
                  <a:pt x="239" y="731"/>
                  <a:pt x="240" y="730"/>
                  <a:pt x="241" y="729"/>
                </a:cubicBezTo>
                <a:cubicBezTo>
                  <a:pt x="242" y="727"/>
                  <a:pt x="243" y="726"/>
                  <a:pt x="244" y="725"/>
                </a:cubicBezTo>
                <a:cubicBezTo>
                  <a:pt x="246" y="724"/>
                  <a:pt x="247" y="723"/>
                  <a:pt x="248" y="722"/>
                </a:cubicBezTo>
                <a:cubicBezTo>
                  <a:pt x="250" y="720"/>
                  <a:pt x="251" y="719"/>
                  <a:pt x="253" y="718"/>
                </a:cubicBezTo>
                <a:cubicBezTo>
                  <a:pt x="255" y="717"/>
                  <a:pt x="256" y="716"/>
                  <a:pt x="258" y="715"/>
                </a:cubicBezTo>
                <a:cubicBezTo>
                  <a:pt x="261" y="713"/>
                  <a:pt x="263" y="712"/>
                  <a:pt x="265" y="711"/>
                </a:cubicBezTo>
                <a:cubicBezTo>
                  <a:pt x="269" y="710"/>
                  <a:pt x="273" y="709"/>
                  <a:pt x="276" y="708"/>
                </a:cubicBezTo>
                <a:cubicBezTo>
                  <a:pt x="281" y="707"/>
                  <a:pt x="285" y="706"/>
                  <a:pt x="290" y="706"/>
                </a:cubicBezTo>
                <a:cubicBezTo>
                  <a:pt x="295" y="706"/>
                  <a:pt x="299" y="707"/>
                  <a:pt x="304" y="708"/>
                </a:cubicBezTo>
                <a:cubicBezTo>
                  <a:pt x="307" y="709"/>
                  <a:pt x="311" y="710"/>
                  <a:pt x="315" y="711"/>
                </a:cubicBezTo>
                <a:cubicBezTo>
                  <a:pt x="317" y="712"/>
                  <a:pt x="319" y="713"/>
                  <a:pt x="322" y="715"/>
                </a:cubicBezTo>
                <a:cubicBezTo>
                  <a:pt x="324" y="716"/>
                  <a:pt x="325" y="717"/>
                  <a:pt x="327" y="718"/>
                </a:cubicBezTo>
                <a:cubicBezTo>
                  <a:pt x="329" y="719"/>
                  <a:pt x="330" y="720"/>
                  <a:pt x="332" y="722"/>
                </a:cubicBezTo>
                <a:cubicBezTo>
                  <a:pt x="333" y="723"/>
                  <a:pt x="334" y="724"/>
                  <a:pt x="336" y="725"/>
                </a:cubicBezTo>
                <a:cubicBezTo>
                  <a:pt x="337" y="726"/>
                  <a:pt x="338" y="727"/>
                  <a:pt x="339" y="729"/>
                </a:cubicBezTo>
                <a:cubicBezTo>
                  <a:pt x="340" y="730"/>
                  <a:pt x="341" y="731"/>
                  <a:pt x="342" y="732"/>
                </a:cubicBezTo>
                <a:cubicBezTo>
                  <a:pt x="343" y="733"/>
                  <a:pt x="343" y="734"/>
                  <a:pt x="344" y="736"/>
                </a:cubicBezTo>
                <a:cubicBezTo>
                  <a:pt x="345" y="737"/>
                  <a:pt x="346" y="738"/>
                  <a:pt x="346" y="739"/>
                </a:cubicBezTo>
                <a:cubicBezTo>
                  <a:pt x="347" y="740"/>
                  <a:pt x="348" y="741"/>
                  <a:pt x="348" y="743"/>
                </a:cubicBezTo>
                <a:cubicBezTo>
                  <a:pt x="349" y="744"/>
                  <a:pt x="349" y="745"/>
                  <a:pt x="350" y="746"/>
                </a:cubicBezTo>
                <a:cubicBezTo>
                  <a:pt x="350" y="747"/>
                  <a:pt x="351" y="748"/>
                  <a:pt x="351" y="750"/>
                </a:cubicBezTo>
                <a:cubicBezTo>
                  <a:pt x="352" y="751"/>
                  <a:pt x="352" y="752"/>
                  <a:pt x="353" y="753"/>
                </a:cubicBezTo>
                <a:cubicBezTo>
                  <a:pt x="353" y="754"/>
                  <a:pt x="353" y="755"/>
                  <a:pt x="354" y="757"/>
                </a:cubicBezTo>
                <a:cubicBezTo>
                  <a:pt x="354" y="758"/>
                  <a:pt x="354" y="759"/>
                  <a:pt x="354" y="760"/>
                </a:cubicBezTo>
                <a:cubicBezTo>
                  <a:pt x="355" y="761"/>
                  <a:pt x="355" y="762"/>
                  <a:pt x="355" y="764"/>
                </a:cubicBezTo>
                <a:cubicBezTo>
                  <a:pt x="355" y="765"/>
                  <a:pt x="355" y="766"/>
                  <a:pt x="355" y="767"/>
                </a:cubicBezTo>
                <a:cubicBezTo>
                  <a:pt x="356" y="768"/>
                  <a:pt x="356" y="769"/>
                  <a:pt x="356" y="771"/>
                </a:cubicBezTo>
                <a:cubicBezTo>
                  <a:pt x="356" y="772"/>
                  <a:pt x="356" y="773"/>
                  <a:pt x="356" y="774"/>
                </a:cubicBezTo>
                <a:cubicBezTo>
                  <a:pt x="356" y="775"/>
                  <a:pt x="356" y="776"/>
                  <a:pt x="356" y="778"/>
                </a:cubicBezTo>
                <a:cubicBezTo>
                  <a:pt x="356" y="779"/>
                  <a:pt x="355" y="780"/>
                  <a:pt x="355" y="781"/>
                </a:cubicBezTo>
                <a:cubicBezTo>
                  <a:pt x="355" y="782"/>
                  <a:pt x="355" y="783"/>
                  <a:pt x="355" y="785"/>
                </a:cubicBezTo>
                <a:cubicBezTo>
                  <a:pt x="354" y="786"/>
                  <a:pt x="354" y="787"/>
                  <a:pt x="354" y="788"/>
                </a:cubicBezTo>
                <a:cubicBezTo>
                  <a:pt x="354" y="789"/>
                  <a:pt x="353" y="790"/>
                  <a:pt x="353" y="792"/>
                </a:cubicBezTo>
                <a:cubicBezTo>
                  <a:pt x="353" y="793"/>
                  <a:pt x="353" y="794"/>
                  <a:pt x="352" y="795"/>
                </a:cubicBezTo>
                <a:cubicBezTo>
                  <a:pt x="352" y="796"/>
                  <a:pt x="352" y="797"/>
                  <a:pt x="351" y="799"/>
                </a:cubicBezTo>
                <a:cubicBezTo>
                  <a:pt x="351" y="800"/>
                  <a:pt x="351" y="801"/>
                  <a:pt x="350" y="802"/>
                </a:cubicBezTo>
                <a:cubicBezTo>
                  <a:pt x="350" y="803"/>
                  <a:pt x="349" y="805"/>
                  <a:pt x="349" y="806"/>
                </a:cubicBezTo>
                <a:cubicBezTo>
                  <a:pt x="349" y="807"/>
                  <a:pt x="348" y="808"/>
                  <a:pt x="348" y="809"/>
                </a:cubicBezTo>
                <a:cubicBezTo>
                  <a:pt x="348" y="810"/>
                  <a:pt x="347" y="811"/>
                  <a:pt x="347" y="813"/>
                </a:cubicBezTo>
                <a:cubicBezTo>
                  <a:pt x="347" y="814"/>
                  <a:pt x="346" y="815"/>
                  <a:pt x="346" y="816"/>
                </a:cubicBezTo>
                <a:cubicBezTo>
                  <a:pt x="345" y="817"/>
                  <a:pt x="345" y="818"/>
                  <a:pt x="344" y="820"/>
                </a:cubicBezTo>
                <a:cubicBezTo>
                  <a:pt x="344" y="821"/>
                  <a:pt x="344" y="822"/>
                  <a:pt x="343" y="823"/>
                </a:cubicBezTo>
                <a:cubicBezTo>
                  <a:pt x="343" y="824"/>
                  <a:pt x="342" y="826"/>
                  <a:pt x="342" y="827"/>
                </a:cubicBezTo>
                <a:cubicBezTo>
                  <a:pt x="341" y="828"/>
                  <a:pt x="341" y="829"/>
                  <a:pt x="340" y="830"/>
                </a:cubicBezTo>
                <a:cubicBezTo>
                  <a:pt x="340" y="831"/>
                  <a:pt x="339" y="833"/>
                  <a:pt x="339" y="834"/>
                </a:cubicBezTo>
                <a:cubicBezTo>
                  <a:pt x="339" y="834"/>
                  <a:pt x="338" y="835"/>
                  <a:pt x="338" y="836"/>
                </a:cubicBezTo>
                <a:cubicBezTo>
                  <a:pt x="338" y="836"/>
                  <a:pt x="338" y="837"/>
                  <a:pt x="338" y="837"/>
                </a:cubicBezTo>
                <a:cubicBezTo>
                  <a:pt x="337" y="838"/>
                  <a:pt x="337" y="839"/>
                  <a:pt x="336" y="841"/>
                </a:cubicBezTo>
                <a:cubicBezTo>
                  <a:pt x="336" y="842"/>
                  <a:pt x="336" y="843"/>
                  <a:pt x="335" y="844"/>
                </a:cubicBezTo>
                <a:cubicBezTo>
                  <a:pt x="335" y="845"/>
                  <a:pt x="335" y="846"/>
                  <a:pt x="334" y="848"/>
                </a:cubicBezTo>
                <a:cubicBezTo>
                  <a:pt x="334" y="849"/>
                  <a:pt x="334" y="850"/>
                  <a:pt x="334" y="851"/>
                </a:cubicBezTo>
                <a:cubicBezTo>
                  <a:pt x="334" y="852"/>
                  <a:pt x="334" y="853"/>
                  <a:pt x="333" y="855"/>
                </a:cubicBezTo>
                <a:cubicBezTo>
                  <a:pt x="333" y="856"/>
                  <a:pt x="333" y="857"/>
                  <a:pt x="333" y="858"/>
                </a:cubicBezTo>
                <a:cubicBezTo>
                  <a:pt x="333" y="859"/>
                  <a:pt x="334" y="861"/>
                  <a:pt x="334" y="862"/>
                </a:cubicBezTo>
                <a:cubicBezTo>
                  <a:pt x="334" y="863"/>
                  <a:pt x="334" y="864"/>
                  <a:pt x="334" y="865"/>
                </a:cubicBezTo>
                <a:cubicBezTo>
                  <a:pt x="335" y="866"/>
                  <a:pt x="335" y="867"/>
                  <a:pt x="335" y="869"/>
                </a:cubicBezTo>
                <a:cubicBezTo>
                  <a:pt x="336" y="870"/>
                  <a:pt x="336" y="871"/>
                  <a:pt x="336" y="872"/>
                </a:cubicBezTo>
                <a:cubicBezTo>
                  <a:pt x="337" y="873"/>
                  <a:pt x="337" y="874"/>
                  <a:pt x="338" y="876"/>
                </a:cubicBezTo>
                <a:cubicBezTo>
                  <a:pt x="339" y="876"/>
                  <a:pt x="339" y="877"/>
                  <a:pt x="339" y="877"/>
                </a:cubicBezTo>
                <a:cubicBezTo>
                  <a:pt x="340" y="878"/>
                  <a:pt x="340" y="879"/>
                  <a:pt x="340" y="879"/>
                </a:cubicBezTo>
                <a:cubicBezTo>
                  <a:pt x="341" y="880"/>
                  <a:pt x="342" y="882"/>
                  <a:pt x="343" y="883"/>
                </a:cubicBezTo>
                <a:cubicBezTo>
                  <a:pt x="344" y="884"/>
                  <a:pt x="346" y="885"/>
                  <a:pt x="347" y="886"/>
                </a:cubicBezTo>
                <a:cubicBezTo>
                  <a:pt x="349" y="887"/>
                  <a:pt x="351" y="889"/>
                  <a:pt x="353" y="890"/>
                </a:cubicBezTo>
                <a:cubicBezTo>
                  <a:pt x="355" y="891"/>
                  <a:pt x="358" y="892"/>
                  <a:pt x="361" y="893"/>
                </a:cubicBezTo>
                <a:cubicBezTo>
                  <a:pt x="366" y="894"/>
                  <a:pt x="370" y="895"/>
                  <a:pt x="375" y="895"/>
                </a:cubicBezTo>
                <a:cubicBezTo>
                  <a:pt x="574" y="895"/>
                  <a:pt x="574" y="895"/>
                  <a:pt x="574" y="895"/>
                </a:cubicBezTo>
                <a:cubicBezTo>
                  <a:pt x="577" y="895"/>
                  <a:pt x="580" y="895"/>
                  <a:pt x="583" y="896"/>
                </a:cubicBezTo>
                <a:cubicBezTo>
                  <a:pt x="584" y="896"/>
                  <a:pt x="584" y="896"/>
                  <a:pt x="584" y="896"/>
                </a:cubicBezTo>
                <a:cubicBezTo>
                  <a:pt x="632" y="896"/>
                  <a:pt x="632" y="896"/>
                  <a:pt x="632" y="896"/>
                </a:cubicBezTo>
                <a:cubicBezTo>
                  <a:pt x="632" y="893"/>
                  <a:pt x="632" y="893"/>
                  <a:pt x="632" y="893"/>
                </a:cubicBezTo>
                <a:cubicBezTo>
                  <a:pt x="632" y="890"/>
                  <a:pt x="632" y="890"/>
                  <a:pt x="632" y="890"/>
                </a:cubicBezTo>
                <a:cubicBezTo>
                  <a:pt x="632" y="886"/>
                  <a:pt x="632" y="886"/>
                  <a:pt x="632" y="886"/>
                </a:cubicBezTo>
                <a:cubicBezTo>
                  <a:pt x="632" y="883"/>
                  <a:pt x="632" y="883"/>
                  <a:pt x="632" y="883"/>
                </a:cubicBezTo>
                <a:cubicBezTo>
                  <a:pt x="632" y="879"/>
                  <a:pt x="632" y="879"/>
                  <a:pt x="632" y="879"/>
                </a:cubicBezTo>
                <a:cubicBezTo>
                  <a:pt x="632" y="876"/>
                  <a:pt x="632" y="876"/>
                  <a:pt x="632" y="876"/>
                </a:cubicBezTo>
                <a:cubicBezTo>
                  <a:pt x="632" y="872"/>
                  <a:pt x="632" y="872"/>
                  <a:pt x="632" y="872"/>
                </a:cubicBezTo>
                <a:cubicBezTo>
                  <a:pt x="632" y="869"/>
                  <a:pt x="632" y="869"/>
                  <a:pt x="632" y="869"/>
                </a:cubicBezTo>
                <a:cubicBezTo>
                  <a:pt x="632" y="865"/>
                  <a:pt x="632" y="865"/>
                  <a:pt x="632" y="865"/>
                </a:cubicBezTo>
                <a:cubicBezTo>
                  <a:pt x="632" y="862"/>
                  <a:pt x="632" y="862"/>
                  <a:pt x="632" y="862"/>
                </a:cubicBezTo>
                <a:cubicBezTo>
                  <a:pt x="632" y="858"/>
                  <a:pt x="632" y="858"/>
                  <a:pt x="632" y="858"/>
                </a:cubicBezTo>
                <a:cubicBezTo>
                  <a:pt x="632" y="855"/>
                  <a:pt x="632" y="855"/>
                  <a:pt x="632" y="855"/>
                </a:cubicBezTo>
                <a:cubicBezTo>
                  <a:pt x="632" y="851"/>
                  <a:pt x="632" y="851"/>
                  <a:pt x="632" y="851"/>
                </a:cubicBezTo>
                <a:cubicBezTo>
                  <a:pt x="632" y="848"/>
                  <a:pt x="632" y="848"/>
                  <a:pt x="632" y="848"/>
                </a:cubicBezTo>
                <a:cubicBezTo>
                  <a:pt x="632" y="844"/>
                  <a:pt x="632" y="844"/>
                  <a:pt x="632" y="844"/>
                </a:cubicBezTo>
                <a:cubicBezTo>
                  <a:pt x="632" y="841"/>
                  <a:pt x="632" y="841"/>
                  <a:pt x="632" y="841"/>
                </a:cubicBezTo>
                <a:cubicBezTo>
                  <a:pt x="632" y="837"/>
                  <a:pt x="632" y="837"/>
                  <a:pt x="632" y="837"/>
                </a:cubicBezTo>
                <a:cubicBezTo>
                  <a:pt x="632" y="834"/>
                  <a:pt x="632" y="834"/>
                  <a:pt x="632" y="834"/>
                </a:cubicBezTo>
                <a:cubicBezTo>
                  <a:pt x="632" y="830"/>
                  <a:pt x="632" y="830"/>
                  <a:pt x="632" y="830"/>
                </a:cubicBezTo>
                <a:cubicBezTo>
                  <a:pt x="632" y="827"/>
                  <a:pt x="632" y="827"/>
                  <a:pt x="632" y="827"/>
                </a:cubicBezTo>
                <a:cubicBezTo>
                  <a:pt x="632" y="823"/>
                  <a:pt x="632" y="823"/>
                  <a:pt x="632" y="823"/>
                </a:cubicBezTo>
                <a:cubicBezTo>
                  <a:pt x="632" y="820"/>
                  <a:pt x="632" y="820"/>
                  <a:pt x="632" y="820"/>
                </a:cubicBezTo>
                <a:cubicBezTo>
                  <a:pt x="632" y="816"/>
                  <a:pt x="632" y="816"/>
                  <a:pt x="632" y="816"/>
                </a:cubicBezTo>
                <a:cubicBezTo>
                  <a:pt x="632" y="813"/>
                  <a:pt x="632" y="813"/>
                  <a:pt x="632" y="813"/>
                </a:cubicBezTo>
                <a:cubicBezTo>
                  <a:pt x="632" y="809"/>
                  <a:pt x="632" y="809"/>
                  <a:pt x="632" y="809"/>
                </a:cubicBezTo>
                <a:cubicBezTo>
                  <a:pt x="632" y="806"/>
                  <a:pt x="632" y="806"/>
                  <a:pt x="632" y="806"/>
                </a:cubicBezTo>
                <a:cubicBezTo>
                  <a:pt x="632" y="802"/>
                  <a:pt x="632" y="802"/>
                  <a:pt x="632" y="802"/>
                </a:cubicBezTo>
                <a:cubicBezTo>
                  <a:pt x="632" y="799"/>
                  <a:pt x="632" y="799"/>
                  <a:pt x="632" y="799"/>
                </a:cubicBezTo>
                <a:cubicBezTo>
                  <a:pt x="632" y="795"/>
                  <a:pt x="632" y="795"/>
                  <a:pt x="632" y="795"/>
                </a:cubicBezTo>
                <a:cubicBezTo>
                  <a:pt x="632" y="792"/>
                  <a:pt x="632" y="792"/>
                  <a:pt x="632" y="792"/>
                </a:cubicBezTo>
                <a:cubicBezTo>
                  <a:pt x="632" y="788"/>
                  <a:pt x="632" y="788"/>
                  <a:pt x="632" y="788"/>
                </a:cubicBezTo>
                <a:cubicBezTo>
                  <a:pt x="632" y="785"/>
                  <a:pt x="632" y="785"/>
                  <a:pt x="632" y="785"/>
                </a:cubicBezTo>
                <a:cubicBezTo>
                  <a:pt x="632" y="781"/>
                  <a:pt x="632" y="781"/>
                  <a:pt x="632" y="781"/>
                </a:cubicBezTo>
                <a:cubicBezTo>
                  <a:pt x="632" y="778"/>
                  <a:pt x="632" y="778"/>
                  <a:pt x="632" y="778"/>
                </a:cubicBezTo>
                <a:cubicBezTo>
                  <a:pt x="632" y="774"/>
                  <a:pt x="632" y="774"/>
                  <a:pt x="632" y="774"/>
                </a:cubicBezTo>
                <a:cubicBezTo>
                  <a:pt x="632" y="771"/>
                  <a:pt x="632" y="771"/>
                  <a:pt x="632" y="771"/>
                </a:cubicBezTo>
                <a:cubicBezTo>
                  <a:pt x="632" y="767"/>
                  <a:pt x="632" y="767"/>
                  <a:pt x="632" y="767"/>
                </a:cubicBezTo>
                <a:cubicBezTo>
                  <a:pt x="632" y="764"/>
                  <a:pt x="632" y="764"/>
                  <a:pt x="632" y="764"/>
                </a:cubicBezTo>
                <a:cubicBezTo>
                  <a:pt x="632" y="760"/>
                  <a:pt x="632" y="760"/>
                  <a:pt x="632" y="760"/>
                </a:cubicBezTo>
                <a:cubicBezTo>
                  <a:pt x="632" y="757"/>
                  <a:pt x="632" y="757"/>
                  <a:pt x="632" y="757"/>
                </a:cubicBezTo>
                <a:cubicBezTo>
                  <a:pt x="632" y="753"/>
                  <a:pt x="632" y="753"/>
                  <a:pt x="632" y="753"/>
                </a:cubicBezTo>
                <a:cubicBezTo>
                  <a:pt x="632" y="750"/>
                  <a:pt x="632" y="750"/>
                  <a:pt x="632" y="750"/>
                </a:cubicBezTo>
                <a:cubicBezTo>
                  <a:pt x="632" y="746"/>
                  <a:pt x="632" y="746"/>
                  <a:pt x="632" y="746"/>
                </a:cubicBezTo>
                <a:cubicBezTo>
                  <a:pt x="632" y="743"/>
                  <a:pt x="632" y="743"/>
                  <a:pt x="632" y="743"/>
                </a:cubicBezTo>
                <a:cubicBezTo>
                  <a:pt x="632" y="739"/>
                  <a:pt x="632" y="739"/>
                  <a:pt x="632" y="739"/>
                </a:cubicBezTo>
                <a:cubicBezTo>
                  <a:pt x="632" y="736"/>
                  <a:pt x="632" y="736"/>
                  <a:pt x="632" y="736"/>
                </a:cubicBezTo>
                <a:cubicBezTo>
                  <a:pt x="632" y="732"/>
                  <a:pt x="632" y="732"/>
                  <a:pt x="632" y="732"/>
                </a:cubicBezTo>
                <a:cubicBezTo>
                  <a:pt x="632" y="729"/>
                  <a:pt x="632" y="729"/>
                  <a:pt x="632" y="729"/>
                </a:cubicBezTo>
                <a:cubicBezTo>
                  <a:pt x="632" y="725"/>
                  <a:pt x="632" y="725"/>
                  <a:pt x="632" y="725"/>
                </a:cubicBezTo>
                <a:cubicBezTo>
                  <a:pt x="632" y="722"/>
                  <a:pt x="632" y="722"/>
                  <a:pt x="632" y="722"/>
                </a:cubicBezTo>
                <a:cubicBezTo>
                  <a:pt x="632" y="718"/>
                  <a:pt x="632" y="718"/>
                  <a:pt x="632" y="718"/>
                </a:cubicBezTo>
                <a:cubicBezTo>
                  <a:pt x="632" y="715"/>
                  <a:pt x="632" y="715"/>
                  <a:pt x="632" y="715"/>
                </a:cubicBezTo>
                <a:cubicBezTo>
                  <a:pt x="632" y="711"/>
                  <a:pt x="632" y="711"/>
                  <a:pt x="632" y="711"/>
                </a:cubicBezTo>
                <a:cubicBezTo>
                  <a:pt x="632" y="708"/>
                  <a:pt x="632" y="708"/>
                  <a:pt x="632" y="708"/>
                </a:cubicBezTo>
                <a:cubicBezTo>
                  <a:pt x="632" y="704"/>
                  <a:pt x="632" y="704"/>
                  <a:pt x="632" y="704"/>
                </a:cubicBezTo>
                <a:cubicBezTo>
                  <a:pt x="632" y="701"/>
                  <a:pt x="632" y="701"/>
                  <a:pt x="632" y="701"/>
                </a:cubicBezTo>
                <a:cubicBezTo>
                  <a:pt x="632" y="697"/>
                  <a:pt x="632" y="697"/>
                  <a:pt x="632" y="697"/>
                </a:cubicBezTo>
                <a:cubicBezTo>
                  <a:pt x="632" y="694"/>
                  <a:pt x="632" y="694"/>
                  <a:pt x="632" y="694"/>
                </a:cubicBezTo>
                <a:cubicBezTo>
                  <a:pt x="632" y="690"/>
                  <a:pt x="632" y="690"/>
                  <a:pt x="632" y="690"/>
                </a:cubicBezTo>
                <a:cubicBezTo>
                  <a:pt x="632" y="687"/>
                  <a:pt x="632" y="687"/>
                  <a:pt x="632" y="687"/>
                </a:cubicBezTo>
                <a:cubicBezTo>
                  <a:pt x="632" y="683"/>
                  <a:pt x="632" y="683"/>
                  <a:pt x="632" y="683"/>
                </a:cubicBezTo>
                <a:cubicBezTo>
                  <a:pt x="632" y="680"/>
                  <a:pt x="632" y="680"/>
                  <a:pt x="632" y="680"/>
                </a:cubicBezTo>
                <a:cubicBezTo>
                  <a:pt x="632" y="676"/>
                  <a:pt x="632" y="676"/>
                  <a:pt x="632" y="676"/>
                </a:cubicBezTo>
                <a:cubicBezTo>
                  <a:pt x="632" y="673"/>
                  <a:pt x="632" y="673"/>
                  <a:pt x="632" y="673"/>
                </a:cubicBezTo>
                <a:cubicBezTo>
                  <a:pt x="632" y="669"/>
                  <a:pt x="632" y="669"/>
                  <a:pt x="632" y="669"/>
                </a:cubicBezTo>
                <a:cubicBezTo>
                  <a:pt x="632" y="666"/>
                  <a:pt x="632" y="666"/>
                  <a:pt x="632" y="666"/>
                </a:cubicBezTo>
                <a:cubicBezTo>
                  <a:pt x="632" y="662"/>
                  <a:pt x="632" y="662"/>
                  <a:pt x="632" y="662"/>
                </a:cubicBezTo>
                <a:cubicBezTo>
                  <a:pt x="632" y="659"/>
                  <a:pt x="632" y="659"/>
                  <a:pt x="632" y="659"/>
                </a:cubicBezTo>
                <a:cubicBezTo>
                  <a:pt x="632" y="655"/>
                  <a:pt x="632" y="655"/>
                  <a:pt x="632" y="655"/>
                </a:cubicBezTo>
                <a:cubicBezTo>
                  <a:pt x="632" y="652"/>
                  <a:pt x="632" y="652"/>
                  <a:pt x="632" y="652"/>
                </a:cubicBezTo>
                <a:cubicBezTo>
                  <a:pt x="632" y="648"/>
                  <a:pt x="632" y="648"/>
                  <a:pt x="632" y="648"/>
                </a:cubicBezTo>
                <a:cubicBezTo>
                  <a:pt x="632" y="645"/>
                  <a:pt x="632" y="645"/>
                  <a:pt x="632" y="645"/>
                </a:cubicBezTo>
                <a:cubicBezTo>
                  <a:pt x="632" y="641"/>
                  <a:pt x="632" y="641"/>
                  <a:pt x="632" y="641"/>
                </a:cubicBezTo>
                <a:cubicBezTo>
                  <a:pt x="632" y="638"/>
                  <a:pt x="632" y="638"/>
                  <a:pt x="632" y="638"/>
                </a:cubicBezTo>
                <a:cubicBezTo>
                  <a:pt x="632" y="634"/>
                  <a:pt x="632" y="634"/>
                  <a:pt x="632" y="634"/>
                </a:cubicBezTo>
                <a:cubicBezTo>
                  <a:pt x="632" y="631"/>
                  <a:pt x="632" y="631"/>
                  <a:pt x="632" y="631"/>
                </a:cubicBezTo>
                <a:cubicBezTo>
                  <a:pt x="632" y="630"/>
                  <a:pt x="632" y="630"/>
                  <a:pt x="632" y="630"/>
                </a:cubicBezTo>
                <a:cubicBezTo>
                  <a:pt x="632" y="629"/>
                  <a:pt x="632" y="628"/>
                  <a:pt x="632" y="627"/>
                </a:cubicBezTo>
                <a:cubicBezTo>
                  <a:pt x="632" y="626"/>
                  <a:pt x="632" y="625"/>
                  <a:pt x="632" y="624"/>
                </a:cubicBezTo>
                <a:cubicBezTo>
                  <a:pt x="632" y="622"/>
                  <a:pt x="632" y="621"/>
                  <a:pt x="631" y="620"/>
                </a:cubicBezTo>
                <a:cubicBezTo>
                  <a:pt x="631" y="619"/>
                  <a:pt x="631" y="618"/>
                  <a:pt x="631" y="617"/>
                </a:cubicBezTo>
                <a:cubicBezTo>
                  <a:pt x="630" y="615"/>
                  <a:pt x="630" y="614"/>
                  <a:pt x="630" y="613"/>
                </a:cubicBezTo>
                <a:cubicBezTo>
                  <a:pt x="629" y="612"/>
                  <a:pt x="629" y="611"/>
                  <a:pt x="628" y="610"/>
                </a:cubicBezTo>
                <a:cubicBezTo>
                  <a:pt x="628" y="608"/>
                  <a:pt x="627" y="607"/>
                  <a:pt x="627" y="606"/>
                </a:cubicBezTo>
                <a:cubicBezTo>
                  <a:pt x="626" y="605"/>
                  <a:pt x="625" y="604"/>
                  <a:pt x="625" y="603"/>
                </a:cubicBezTo>
                <a:cubicBezTo>
                  <a:pt x="624" y="601"/>
                  <a:pt x="623" y="600"/>
                  <a:pt x="622" y="599"/>
                </a:cubicBezTo>
                <a:cubicBezTo>
                  <a:pt x="621" y="598"/>
                  <a:pt x="620" y="597"/>
                  <a:pt x="618" y="596"/>
                </a:cubicBezTo>
                <a:cubicBezTo>
                  <a:pt x="617" y="594"/>
                  <a:pt x="615" y="593"/>
                  <a:pt x="614" y="592"/>
                </a:cubicBezTo>
                <a:cubicBezTo>
                  <a:pt x="611" y="591"/>
                  <a:pt x="608" y="589"/>
                  <a:pt x="605" y="589"/>
                </a:cubicBezTo>
                <a:cubicBezTo>
                  <a:pt x="602" y="588"/>
                  <a:pt x="599" y="587"/>
                  <a:pt x="595" y="587"/>
                </a:cubicBezTo>
                <a:cubicBezTo>
                  <a:pt x="592" y="587"/>
                  <a:pt x="588" y="588"/>
                  <a:pt x="585" y="589"/>
                </a:cubicBezTo>
                <a:cubicBezTo>
                  <a:pt x="582" y="589"/>
                  <a:pt x="579" y="591"/>
                  <a:pt x="575" y="592"/>
                </a:cubicBezTo>
                <a:cubicBezTo>
                  <a:pt x="575" y="592"/>
                  <a:pt x="575" y="592"/>
                  <a:pt x="575" y="592"/>
                </a:cubicBezTo>
                <a:cubicBezTo>
                  <a:pt x="573" y="593"/>
                  <a:pt x="570" y="594"/>
                  <a:pt x="567" y="596"/>
                </a:cubicBezTo>
                <a:cubicBezTo>
                  <a:pt x="564" y="597"/>
                  <a:pt x="561" y="598"/>
                  <a:pt x="558" y="599"/>
                </a:cubicBezTo>
                <a:cubicBezTo>
                  <a:pt x="555" y="600"/>
                  <a:pt x="552" y="601"/>
                  <a:pt x="548" y="603"/>
                </a:cubicBezTo>
                <a:cubicBezTo>
                  <a:pt x="545" y="604"/>
                  <a:pt x="541" y="605"/>
                  <a:pt x="537" y="606"/>
                </a:cubicBezTo>
                <a:cubicBezTo>
                  <a:pt x="532" y="608"/>
                  <a:pt x="527" y="609"/>
                  <a:pt x="523" y="610"/>
                </a:cubicBezTo>
                <a:cubicBezTo>
                  <a:pt x="520" y="610"/>
                  <a:pt x="518" y="610"/>
                  <a:pt x="515" y="610"/>
                </a:cubicBezTo>
                <a:cubicBezTo>
                  <a:pt x="512" y="610"/>
                  <a:pt x="509" y="610"/>
                  <a:pt x="506" y="610"/>
                </a:cubicBezTo>
                <a:cubicBezTo>
                  <a:pt x="501" y="609"/>
                  <a:pt x="497" y="608"/>
                  <a:pt x="493" y="606"/>
                </a:cubicBezTo>
                <a:cubicBezTo>
                  <a:pt x="490" y="605"/>
                  <a:pt x="487" y="604"/>
                  <a:pt x="485" y="603"/>
                </a:cubicBezTo>
                <a:cubicBezTo>
                  <a:pt x="483" y="602"/>
                  <a:pt x="481" y="600"/>
                  <a:pt x="479" y="599"/>
                </a:cubicBezTo>
                <a:cubicBezTo>
                  <a:pt x="478" y="598"/>
                  <a:pt x="476" y="597"/>
                  <a:pt x="475" y="596"/>
                </a:cubicBezTo>
                <a:cubicBezTo>
                  <a:pt x="473" y="594"/>
                  <a:pt x="472" y="593"/>
                  <a:pt x="471" y="592"/>
                </a:cubicBezTo>
                <a:cubicBezTo>
                  <a:pt x="469" y="591"/>
                  <a:pt x="468" y="590"/>
                  <a:pt x="467" y="589"/>
                </a:cubicBezTo>
                <a:cubicBezTo>
                  <a:pt x="466" y="587"/>
                  <a:pt x="465" y="586"/>
                  <a:pt x="464" y="585"/>
                </a:cubicBezTo>
                <a:cubicBezTo>
                  <a:pt x="463" y="584"/>
                  <a:pt x="463" y="583"/>
                  <a:pt x="462" y="582"/>
                </a:cubicBezTo>
                <a:cubicBezTo>
                  <a:pt x="461" y="581"/>
                  <a:pt x="460" y="579"/>
                  <a:pt x="459" y="578"/>
                </a:cubicBezTo>
                <a:cubicBezTo>
                  <a:pt x="459" y="577"/>
                  <a:pt x="458" y="576"/>
                  <a:pt x="458" y="575"/>
                </a:cubicBezTo>
                <a:cubicBezTo>
                  <a:pt x="457" y="573"/>
                  <a:pt x="456" y="572"/>
                  <a:pt x="456" y="571"/>
                </a:cubicBezTo>
                <a:cubicBezTo>
                  <a:pt x="455" y="570"/>
                  <a:pt x="455" y="569"/>
                  <a:pt x="454" y="568"/>
                </a:cubicBezTo>
                <a:cubicBezTo>
                  <a:pt x="454" y="566"/>
                  <a:pt x="453" y="565"/>
                  <a:pt x="453" y="564"/>
                </a:cubicBezTo>
                <a:cubicBezTo>
                  <a:pt x="453" y="563"/>
                  <a:pt x="452" y="562"/>
                  <a:pt x="452" y="561"/>
                </a:cubicBezTo>
                <a:cubicBezTo>
                  <a:pt x="452" y="559"/>
                  <a:pt x="451" y="558"/>
                  <a:pt x="451" y="557"/>
                </a:cubicBezTo>
                <a:cubicBezTo>
                  <a:pt x="451" y="556"/>
                  <a:pt x="451" y="555"/>
                  <a:pt x="451" y="554"/>
                </a:cubicBezTo>
                <a:cubicBezTo>
                  <a:pt x="450" y="553"/>
                  <a:pt x="450" y="551"/>
                  <a:pt x="450" y="550"/>
                </a:cubicBezTo>
                <a:cubicBezTo>
                  <a:pt x="450" y="549"/>
                  <a:pt x="450" y="548"/>
                  <a:pt x="450" y="547"/>
                </a:cubicBezTo>
                <a:cubicBezTo>
                  <a:pt x="450" y="545"/>
                  <a:pt x="450" y="544"/>
                  <a:pt x="450" y="543"/>
                </a:cubicBezTo>
                <a:cubicBezTo>
                  <a:pt x="450" y="542"/>
                  <a:pt x="450" y="542"/>
                  <a:pt x="450" y="542"/>
                </a:cubicBezTo>
                <a:cubicBezTo>
                  <a:pt x="450" y="541"/>
                  <a:pt x="450" y="541"/>
                  <a:pt x="450" y="540"/>
                </a:cubicBezTo>
                <a:cubicBezTo>
                  <a:pt x="450" y="538"/>
                  <a:pt x="450" y="537"/>
                  <a:pt x="450" y="536"/>
                </a:cubicBezTo>
                <a:cubicBezTo>
                  <a:pt x="450" y="535"/>
                  <a:pt x="450" y="534"/>
                  <a:pt x="450" y="533"/>
                </a:cubicBezTo>
                <a:cubicBezTo>
                  <a:pt x="450" y="531"/>
                  <a:pt x="451" y="530"/>
                  <a:pt x="451" y="529"/>
                </a:cubicBezTo>
                <a:cubicBezTo>
                  <a:pt x="451" y="528"/>
                  <a:pt x="451" y="527"/>
                  <a:pt x="452" y="526"/>
                </a:cubicBezTo>
                <a:cubicBezTo>
                  <a:pt x="452" y="524"/>
                  <a:pt x="452" y="523"/>
                  <a:pt x="453" y="522"/>
                </a:cubicBezTo>
                <a:cubicBezTo>
                  <a:pt x="453" y="521"/>
                  <a:pt x="453" y="520"/>
                  <a:pt x="454" y="519"/>
                </a:cubicBezTo>
                <a:cubicBezTo>
                  <a:pt x="454" y="517"/>
                  <a:pt x="455" y="516"/>
                  <a:pt x="455" y="515"/>
                </a:cubicBezTo>
                <a:cubicBezTo>
                  <a:pt x="456" y="514"/>
                  <a:pt x="456" y="513"/>
                  <a:pt x="457" y="512"/>
                </a:cubicBezTo>
                <a:cubicBezTo>
                  <a:pt x="457" y="510"/>
                  <a:pt x="458" y="509"/>
                  <a:pt x="459" y="508"/>
                </a:cubicBezTo>
                <a:cubicBezTo>
                  <a:pt x="459" y="507"/>
                  <a:pt x="460" y="506"/>
                  <a:pt x="461" y="505"/>
                </a:cubicBezTo>
                <a:cubicBezTo>
                  <a:pt x="462" y="503"/>
                  <a:pt x="462" y="502"/>
                  <a:pt x="463" y="501"/>
                </a:cubicBezTo>
                <a:cubicBezTo>
                  <a:pt x="464" y="500"/>
                  <a:pt x="465" y="499"/>
                  <a:pt x="466" y="498"/>
                </a:cubicBezTo>
                <a:cubicBezTo>
                  <a:pt x="467" y="496"/>
                  <a:pt x="468" y="495"/>
                  <a:pt x="469" y="494"/>
                </a:cubicBezTo>
                <a:cubicBezTo>
                  <a:pt x="470" y="493"/>
                  <a:pt x="471" y="492"/>
                  <a:pt x="473" y="491"/>
                </a:cubicBezTo>
                <a:cubicBezTo>
                  <a:pt x="474" y="489"/>
                  <a:pt x="476" y="488"/>
                  <a:pt x="477" y="487"/>
                </a:cubicBezTo>
                <a:cubicBezTo>
                  <a:pt x="479" y="486"/>
                  <a:pt x="480" y="485"/>
                  <a:pt x="482" y="484"/>
                </a:cubicBezTo>
                <a:cubicBezTo>
                  <a:pt x="484" y="482"/>
                  <a:pt x="487" y="481"/>
                  <a:pt x="489" y="480"/>
                </a:cubicBezTo>
                <a:cubicBezTo>
                  <a:pt x="492" y="479"/>
                  <a:pt x="495" y="478"/>
                  <a:pt x="499" y="477"/>
                </a:cubicBezTo>
                <a:cubicBezTo>
                  <a:pt x="504" y="475"/>
                  <a:pt x="510" y="474"/>
                  <a:pt x="515" y="474"/>
                </a:cubicBezTo>
                <a:cubicBezTo>
                  <a:pt x="519" y="474"/>
                  <a:pt x="525" y="475"/>
                  <a:pt x="530" y="477"/>
                </a:cubicBezTo>
                <a:cubicBezTo>
                  <a:pt x="534" y="478"/>
                  <a:pt x="538" y="479"/>
                  <a:pt x="542" y="480"/>
                </a:cubicBezTo>
                <a:cubicBezTo>
                  <a:pt x="546" y="481"/>
                  <a:pt x="549" y="482"/>
                  <a:pt x="553" y="484"/>
                </a:cubicBezTo>
                <a:cubicBezTo>
                  <a:pt x="556" y="485"/>
                  <a:pt x="559" y="486"/>
                  <a:pt x="562" y="487"/>
                </a:cubicBezTo>
                <a:cubicBezTo>
                  <a:pt x="565" y="488"/>
                  <a:pt x="568" y="490"/>
                  <a:pt x="570" y="491"/>
                </a:cubicBezTo>
                <a:cubicBezTo>
                  <a:pt x="572" y="491"/>
                  <a:pt x="574" y="492"/>
                  <a:pt x="575" y="493"/>
                </a:cubicBezTo>
                <a:cubicBezTo>
                  <a:pt x="576" y="493"/>
                  <a:pt x="577" y="494"/>
                  <a:pt x="579" y="494"/>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013">
              <a:solidFill>
                <a:prstClr val="black"/>
              </a:solidFill>
              <a:latin typeface="Calibri"/>
            </a:endParaRPr>
          </a:p>
        </p:txBody>
      </p:sp>
      <p:sp>
        <p:nvSpPr>
          <p:cNvPr id="9" name="Freeform 19"/>
          <p:cNvSpPr>
            <a:spLocks/>
          </p:cNvSpPr>
          <p:nvPr/>
        </p:nvSpPr>
        <p:spPr bwMode="auto">
          <a:xfrm>
            <a:off x="857468" y="3178808"/>
            <a:ext cx="1511564" cy="1658997"/>
          </a:xfrm>
          <a:custGeom>
            <a:avLst/>
            <a:gdLst>
              <a:gd name="T0" fmla="*/ 230 w 1064"/>
              <a:gd name="T1" fmla="*/ 183 h 1067"/>
              <a:gd name="T2" fmla="*/ 283 w 1064"/>
              <a:gd name="T3" fmla="*/ 183 h 1067"/>
              <a:gd name="T4" fmla="*/ 335 w 1064"/>
              <a:gd name="T5" fmla="*/ 183 h 1067"/>
              <a:gd name="T6" fmla="*/ 388 w 1064"/>
              <a:gd name="T7" fmla="*/ 183 h 1067"/>
              <a:gd name="T8" fmla="*/ 437 w 1064"/>
              <a:gd name="T9" fmla="*/ 183 h 1067"/>
              <a:gd name="T10" fmla="*/ 486 w 1064"/>
              <a:gd name="T11" fmla="*/ 156 h 1067"/>
              <a:gd name="T12" fmla="*/ 479 w 1064"/>
              <a:gd name="T13" fmla="*/ 25 h 1067"/>
              <a:gd name="T14" fmla="*/ 531 w 1064"/>
              <a:gd name="T15" fmla="*/ 0 h 1067"/>
              <a:gd name="T16" fmla="*/ 580 w 1064"/>
              <a:gd name="T17" fmla="*/ 20 h 1067"/>
              <a:gd name="T18" fmla="*/ 580 w 1064"/>
              <a:gd name="T19" fmla="*/ 162 h 1067"/>
              <a:gd name="T20" fmla="*/ 629 w 1064"/>
              <a:gd name="T21" fmla="*/ 183 h 1067"/>
              <a:gd name="T22" fmla="*/ 682 w 1064"/>
              <a:gd name="T23" fmla="*/ 183 h 1067"/>
              <a:gd name="T24" fmla="*/ 731 w 1064"/>
              <a:gd name="T25" fmla="*/ 183 h 1067"/>
              <a:gd name="T26" fmla="*/ 783 w 1064"/>
              <a:gd name="T27" fmla="*/ 183 h 1067"/>
              <a:gd name="T28" fmla="*/ 836 w 1064"/>
              <a:gd name="T29" fmla="*/ 183 h 1067"/>
              <a:gd name="T30" fmla="*/ 882 w 1064"/>
              <a:gd name="T31" fmla="*/ 185 h 1067"/>
              <a:gd name="T32" fmla="*/ 882 w 1064"/>
              <a:gd name="T33" fmla="*/ 237 h 1067"/>
              <a:gd name="T34" fmla="*/ 882 w 1064"/>
              <a:gd name="T35" fmla="*/ 290 h 1067"/>
              <a:gd name="T36" fmla="*/ 882 w 1064"/>
              <a:gd name="T37" fmla="*/ 342 h 1067"/>
              <a:gd name="T38" fmla="*/ 882 w 1064"/>
              <a:gd name="T39" fmla="*/ 391 h 1067"/>
              <a:gd name="T40" fmla="*/ 882 w 1064"/>
              <a:gd name="T41" fmla="*/ 444 h 1067"/>
              <a:gd name="T42" fmla="*/ 929 w 1064"/>
              <a:gd name="T43" fmla="*/ 486 h 1067"/>
              <a:gd name="T44" fmla="*/ 1047 w 1064"/>
              <a:gd name="T45" fmla="*/ 486 h 1067"/>
              <a:gd name="T46" fmla="*/ 1064 w 1064"/>
              <a:gd name="T47" fmla="*/ 535 h 1067"/>
              <a:gd name="T48" fmla="*/ 1037 w 1064"/>
              <a:gd name="T49" fmla="*/ 587 h 1067"/>
              <a:gd name="T50" fmla="*/ 893 w 1064"/>
              <a:gd name="T51" fmla="*/ 587 h 1067"/>
              <a:gd name="T52" fmla="*/ 882 w 1064"/>
              <a:gd name="T53" fmla="*/ 636 h 1067"/>
              <a:gd name="T54" fmla="*/ 882 w 1064"/>
              <a:gd name="T55" fmla="*/ 689 h 1067"/>
              <a:gd name="T56" fmla="*/ 882 w 1064"/>
              <a:gd name="T57" fmla="*/ 738 h 1067"/>
              <a:gd name="T58" fmla="*/ 882 w 1064"/>
              <a:gd name="T59" fmla="*/ 790 h 1067"/>
              <a:gd name="T60" fmla="*/ 882 w 1064"/>
              <a:gd name="T61" fmla="*/ 843 h 1067"/>
              <a:gd name="T62" fmla="*/ 875 w 1064"/>
              <a:gd name="T63" fmla="*/ 884 h 1067"/>
              <a:gd name="T64" fmla="*/ 822 w 1064"/>
              <a:gd name="T65" fmla="*/ 884 h 1067"/>
              <a:gd name="T66" fmla="*/ 770 w 1064"/>
              <a:gd name="T67" fmla="*/ 884 h 1067"/>
              <a:gd name="T68" fmla="*/ 717 w 1064"/>
              <a:gd name="T69" fmla="*/ 884 h 1067"/>
              <a:gd name="T70" fmla="*/ 665 w 1064"/>
              <a:gd name="T71" fmla="*/ 884 h 1067"/>
              <a:gd name="T72" fmla="*/ 616 w 1064"/>
              <a:gd name="T73" fmla="*/ 884 h 1067"/>
              <a:gd name="T74" fmla="*/ 581 w 1064"/>
              <a:gd name="T75" fmla="*/ 941 h 1067"/>
              <a:gd name="T76" fmla="*/ 570 w 1064"/>
              <a:gd name="T77" fmla="*/ 1054 h 1067"/>
              <a:gd name="T78" fmla="*/ 521 w 1064"/>
              <a:gd name="T79" fmla="*/ 1066 h 1067"/>
              <a:gd name="T80" fmla="*/ 469 w 1064"/>
              <a:gd name="T81" fmla="*/ 1027 h 1067"/>
              <a:gd name="T82" fmla="*/ 469 w 1064"/>
              <a:gd name="T83" fmla="*/ 890 h 1067"/>
              <a:gd name="T84" fmla="*/ 420 w 1064"/>
              <a:gd name="T85" fmla="*/ 884 h 1067"/>
              <a:gd name="T86" fmla="*/ 367 w 1064"/>
              <a:gd name="T87" fmla="*/ 884 h 1067"/>
              <a:gd name="T88" fmla="*/ 315 w 1064"/>
              <a:gd name="T89" fmla="*/ 884 h 1067"/>
              <a:gd name="T90" fmla="*/ 262 w 1064"/>
              <a:gd name="T91" fmla="*/ 884 h 1067"/>
              <a:gd name="T92" fmla="*/ 213 w 1064"/>
              <a:gd name="T93" fmla="*/ 884 h 1067"/>
              <a:gd name="T94" fmla="*/ 182 w 1064"/>
              <a:gd name="T95" fmla="*/ 864 h 1067"/>
              <a:gd name="T96" fmla="*/ 182 w 1064"/>
              <a:gd name="T97" fmla="*/ 811 h 1067"/>
              <a:gd name="T98" fmla="*/ 182 w 1064"/>
              <a:gd name="T99" fmla="*/ 759 h 1067"/>
              <a:gd name="T100" fmla="*/ 182 w 1064"/>
              <a:gd name="T101" fmla="*/ 706 h 1067"/>
              <a:gd name="T102" fmla="*/ 182 w 1064"/>
              <a:gd name="T103" fmla="*/ 657 h 1067"/>
              <a:gd name="T104" fmla="*/ 181 w 1064"/>
              <a:gd name="T105" fmla="*/ 608 h 1067"/>
              <a:gd name="T106" fmla="*/ 99 w 1064"/>
              <a:gd name="T107" fmla="*/ 594 h 1067"/>
              <a:gd name="T108" fmla="*/ 6 w 1064"/>
              <a:gd name="T109" fmla="*/ 563 h 1067"/>
              <a:gd name="T110" fmla="*/ 3 w 1064"/>
              <a:gd name="T111" fmla="*/ 514 h 1067"/>
              <a:gd name="T112" fmla="*/ 80 w 1064"/>
              <a:gd name="T113" fmla="*/ 468 h 1067"/>
              <a:gd name="T114" fmla="*/ 180 w 1064"/>
              <a:gd name="T115" fmla="*/ 461 h 1067"/>
              <a:gd name="T116" fmla="*/ 182 w 1064"/>
              <a:gd name="T117" fmla="*/ 412 h 1067"/>
              <a:gd name="T118" fmla="*/ 182 w 1064"/>
              <a:gd name="T119" fmla="*/ 360 h 1067"/>
              <a:gd name="T120" fmla="*/ 182 w 1064"/>
              <a:gd name="T121" fmla="*/ 311 h 1067"/>
              <a:gd name="T122" fmla="*/ 182 w 1064"/>
              <a:gd name="T123" fmla="*/ 258 h 1067"/>
              <a:gd name="T124" fmla="*/ 182 w 1064"/>
              <a:gd name="T125" fmla="*/ 20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4" h="1067">
                <a:moveTo>
                  <a:pt x="182" y="183"/>
                </a:moveTo>
                <a:cubicBezTo>
                  <a:pt x="185" y="183"/>
                  <a:pt x="185" y="183"/>
                  <a:pt x="185" y="183"/>
                </a:cubicBezTo>
                <a:cubicBezTo>
                  <a:pt x="188" y="183"/>
                  <a:pt x="188" y="183"/>
                  <a:pt x="188" y="183"/>
                </a:cubicBezTo>
                <a:cubicBezTo>
                  <a:pt x="192" y="183"/>
                  <a:pt x="192" y="183"/>
                  <a:pt x="192" y="183"/>
                </a:cubicBezTo>
                <a:cubicBezTo>
                  <a:pt x="195" y="183"/>
                  <a:pt x="195" y="183"/>
                  <a:pt x="195" y="183"/>
                </a:cubicBezTo>
                <a:cubicBezTo>
                  <a:pt x="199" y="183"/>
                  <a:pt x="199" y="183"/>
                  <a:pt x="199" y="183"/>
                </a:cubicBezTo>
                <a:cubicBezTo>
                  <a:pt x="202" y="183"/>
                  <a:pt x="202" y="183"/>
                  <a:pt x="202" y="183"/>
                </a:cubicBezTo>
                <a:cubicBezTo>
                  <a:pt x="206" y="183"/>
                  <a:pt x="206" y="183"/>
                  <a:pt x="206" y="183"/>
                </a:cubicBezTo>
                <a:cubicBezTo>
                  <a:pt x="209" y="183"/>
                  <a:pt x="209" y="183"/>
                  <a:pt x="209" y="183"/>
                </a:cubicBezTo>
                <a:cubicBezTo>
                  <a:pt x="213" y="183"/>
                  <a:pt x="213" y="183"/>
                  <a:pt x="213" y="183"/>
                </a:cubicBezTo>
                <a:cubicBezTo>
                  <a:pt x="216" y="183"/>
                  <a:pt x="216" y="183"/>
                  <a:pt x="216" y="183"/>
                </a:cubicBezTo>
                <a:cubicBezTo>
                  <a:pt x="220" y="183"/>
                  <a:pt x="220" y="183"/>
                  <a:pt x="220" y="183"/>
                </a:cubicBezTo>
                <a:cubicBezTo>
                  <a:pt x="223" y="183"/>
                  <a:pt x="223" y="183"/>
                  <a:pt x="223" y="183"/>
                </a:cubicBezTo>
                <a:cubicBezTo>
                  <a:pt x="227" y="183"/>
                  <a:pt x="227" y="183"/>
                  <a:pt x="227" y="183"/>
                </a:cubicBezTo>
                <a:cubicBezTo>
                  <a:pt x="230" y="183"/>
                  <a:pt x="230" y="183"/>
                  <a:pt x="230" y="183"/>
                </a:cubicBezTo>
                <a:cubicBezTo>
                  <a:pt x="234" y="183"/>
                  <a:pt x="234" y="183"/>
                  <a:pt x="234" y="183"/>
                </a:cubicBezTo>
                <a:cubicBezTo>
                  <a:pt x="237" y="183"/>
                  <a:pt x="237" y="183"/>
                  <a:pt x="237" y="183"/>
                </a:cubicBezTo>
                <a:cubicBezTo>
                  <a:pt x="241" y="183"/>
                  <a:pt x="241" y="183"/>
                  <a:pt x="241" y="183"/>
                </a:cubicBezTo>
                <a:cubicBezTo>
                  <a:pt x="244" y="183"/>
                  <a:pt x="244" y="183"/>
                  <a:pt x="244" y="183"/>
                </a:cubicBezTo>
                <a:cubicBezTo>
                  <a:pt x="248" y="183"/>
                  <a:pt x="248" y="183"/>
                  <a:pt x="248" y="183"/>
                </a:cubicBezTo>
                <a:cubicBezTo>
                  <a:pt x="251" y="183"/>
                  <a:pt x="251" y="183"/>
                  <a:pt x="251" y="183"/>
                </a:cubicBezTo>
                <a:cubicBezTo>
                  <a:pt x="255" y="183"/>
                  <a:pt x="255" y="183"/>
                  <a:pt x="255" y="183"/>
                </a:cubicBezTo>
                <a:cubicBezTo>
                  <a:pt x="258" y="183"/>
                  <a:pt x="258" y="183"/>
                  <a:pt x="258" y="183"/>
                </a:cubicBezTo>
                <a:cubicBezTo>
                  <a:pt x="262" y="183"/>
                  <a:pt x="262" y="183"/>
                  <a:pt x="262" y="183"/>
                </a:cubicBezTo>
                <a:cubicBezTo>
                  <a:pt x="265" y="183"/>
                  <a:pt x="265" y="183"/>
                  <a:pt x="265" y="183"/>
                </a:cubicBezTo>
                <a:cubicBezTo>
                  <a:pt x="269" y="183"/>
                  <a:pt x="269" y="183"/>
                  <a:pt x="269" y="183"/>
                </a:cubicBezTo>
                <a:cubicBezTo>
                  <a:pt x="272" y="183"/>
                  <a:pt x="272" y="183"/>
                  <a:pt x="272" y="183"/>
                </a:cubicBezTo>
                <a:cubicBezTo>
                  <a:pt x="276" y="183"/>
                  <a:pt x="276" y="183"/>
                  <a:pt x="276" y="183"/>
                </a:cubicBezTo>
                <a:cubicBezTo>
                  <a:pt x="279" y="183"/>
                  <a:pt x="279" y="183"/>
                  <a:pt x="279" y="183"/>
                </a:cubicBezTo>
                <a:cubicBezTo>
                  <a:pt x="283" y="183"/>
                  <a:pt x="283" y="183"/>
                  <a:pt x="283" y="183"/>
                </a:cubicBezTo>
                <a:cubicBezTo>
                  <a:pt x="286" y="183"/>
                  <a:pt x="286" y="183"/>
                  <a:pt x="286" y="183"/>
                </a:cubicBezTo>
                <a:cubicBezTo>
                  <a:pt x="290" y="183"/>
                  <a:pt x="290" y="183"/>
                  <a:pt x="290" y="183"/>
                </a:cubicBezTo>
                <a:cubicBezTo>
                  <a:pt x="293" y="183"/>
                  <a:pt x="293" y="183"/>
                  <a:pt x="293" y="183"/>
                </a:cubicBezTo>
                <a:cubicBezTo>
                  <a:pt x="297" y="183"/>
                  <a:pt x="297" y="183"/>
                  <a:pt x="297" y="183"/>
                </a:cubicBezTo>
                <a:cubicBezTo>
                  <a:pt x="300" y="183"/>
                  <a:pt x="300" y="183"/>
                  <a:pt x="300" y="183"/>
                </a:cubicBezTo>
                <a:cubicBezTo>
                  <a:pt x="304" y="183"/>
                  <a:pt x="304" y="183"/>
                  <a:pt x="304" y="183"/>
                </a:cubicBezTo>
                <a:cubicBezTo>
                  <a:pt x="307" y="183"/>
                  <a:pt x="307" y="183"/>
                  <a:pt x="307" y="183"/>
                </a:cubicBezTo>
                <a:cubicBezTo>
                  <a:pt x="311" y="183"/>
                  <a:pt x="311" y="183"/>
                  <a:pt x="311" y="183"/>
                </a:cubicBezTo>
                <a:cubicBezTo>
                  <a:pt x="314" y="183"/>
                  <a:pt x="314" y="183"/>
                  <a:pt x="314" y="183"/>
                </a:cubicBezTo>
                <a:cubicBezTo>
                  <a:pt x="318" y="183"/>
                  <a:pt x="318" y="183"/>
                  <a:pt x="318" y="183"/>
                </a:cubicBezTo>
                <a:cubicBezTo>
                  <a:pt x="321" y="183"/>
                  <a:pt x="321" y="183"/>
                  <a:pt x="321" y="183"/>
                </a:cubicBezTo>
                <a:cubicBezTo>
                  <a:pt x="325" y="183"/>
                  <a:pt x="325" y="183"/>
                  <a:pt x="325" y="183"/>
                </a:cubicBezTo>
                <a:cubicBezTo>
                  <a:pt x="328" y="183"/>
                  <a:pt x="328" y="183"/>
                  <a:pt x="328" y="183"/>
                </a:cubicBezTo>
                <a:cubicBezTo>
                  <a:pt x="332" y="183"/>
                  <a:pt x="332" y="183"/>
                  <a:pt x="332" y="183"/>
                </a:cubicBezTo>
                <a:cubicBezTo>
                  <a:pt x="335" y="183"/>
                  <a:pt x="335" y="183"/>
                  <a:pt x="335" y="183"/>
                </a:cubicBezTo>
                <a:cubicBezTo>
                  <a:pt x="339" y="183"/>
                  <a:pt x="339" y="183"/>
                  <a:pt x="339" y="183"/>
                </a:cubicBezTo>
                <a:cubicBezTo>
                  <a:pt x="342" y="183"/>
                  <a:pt x="342" y="183"/>
                  <a:pt x="342" y="183"/>
                </a:cubicBezTo>
                <a:cubicBezTo>
                  <a:pt x="346" y="183"/>
                  <a:pt x="346" y="183"/>
                  <a:pt x="346" y="183"/>
                </a:cubicBezTo>
                <a:cubicBezTo>
                  <a:pt x="349" y="183"/>
                  <a:pt x="349" y="183"/>
                  <a:pt x="349" y="183"/>
                </a:cubicBezTo>
                <a:cubicBezTo>
                  <a:pt x="353" y="183"/>
                  <a:pt x="353" y="183"/>
                  <a:pt x="353" y="183"/>
                </a:cubicBezTo>
                <a:cubicBezTo>
                  <a:pt x="356" y="183"/>
                  <a:pt x="356" y="183"/>
                  <a:pt x="356" y="183"/>
                </a:cubicBezTo>
                <a:cubicBezTo>
                  <a:pt x="360" y="183"/>
                  <a:pt x="360" y="183"/>
                  <a:pt x="360" y="183"/>
                </a:cubicBezTo>
                <a:cubicBezTo>
                  <a:pt x="363" y="183"/>
                  <a:pt x="363" y="183"/>
                  <a:pt x="363" y="183"/>
                </a:cubicBezTo>
                <a:cubicBezTo>
                  <a:pt x="367" y="183"/>
                  <a:pt x="367" y="183"/>
                  <a:pt x="367" y="183"/>
                </a:cubicBezTo>
                <a:cubicBezTo>
                  <a:pt x="370" y="183"/>
                  <a:pt x="370" y="183"/>
                  <a:pt x="370" y="183"/>
                </a:cubicBezTo>
                <a:cubicBezTo>
                  <a:pt x="374" y="183"/>
                  <a:pt x="374" y="183"/>
                  <a:pt x="374" y="183"/>
                </a:cubicBezTo>
                <a:cubicBezTo>
                  <a:pt x="377" y="183"/>
                  <a:pt x="377" y="183"/>
                  <a:pt x="377" y="183"/>
                </a:cubicBezTo>
                <a:cubicBezTo>
                  <a:pt x="381" y="183"/>
                  <a:pt x="381" y="183"/>
                  <a:pt x="381" y="183"/>
                </a:cubicBezTo>
                <a:cubicBezTo>
                  <a:pt x="384" y="183"/>
                  <a:pt x="384" y="183"/>
                  <a:pt x="384" y="183"/>
                </a:cubicBezTo>
                <a:cubicBezTo>
                  <a:pt x="388" y="183"/>
                  <a:pt x="388" y="183"/>
                  <a:pt x="388" y="183"/>
                </a:cubicBezTo>
                <a:cubicBezTo>
                  <a:pt x="391" y="183"/>
                  <a:pt x="391" y="183"/>
                  <a:pt x="391" y="183"/>
                </a:cubicBezTo>
                <a:cubicBezTo>
                  <a:pt x="391" y="183"/>
                  <a:pt x="391" y="183"/>
                  <a:pt x="391" y="183"/>
                </a:cubicBezTo>
                <a:cubicBezTo>
                  <a:pt x="395" y="183"/>
                  <a:pt x="395" y="183"/>
                  <a:pt x="395" y="183"/>
                </a:cubicBezTo>
                <a:cubicBezTo>
                  <a:pt x="398" y="183"/>
                  <a:pt x="398" y="183"/>
                  <a:pt x="398" y="183"/>
                </a:cubicBezTo>
                <a:cubicBezTo>
                  <a:pt x="402" y="183"/>
                  <a:pt x="402" y="183"/>
                  <a:pt x="402" y="183"/>
                </a:cubicBezTo>
                <a:cubicBezTo>
                  <a:pt x="405" y="183"/>
                  <a:pt x="405" y="183"/>
                  <a:pt x="405" y="183"/>
                </a:cubicBezTo>
                <a:cubicBezTo>
                  <a:pt x="409" y="183"/>
                  <a:pt x="409" y="183"/>
                  <a:pt x="409" y="183"/>
                </a:cubicBezTo>
                <a:cubicBezTo>
                  <a:pt x="412" y="183"/>
                  <a:pt x="412" y="183"/>
                  <a:pt x="412" y="183"/>
                </a:cubicBezTo>
                <a:cubicBezTo>
                  <a:pt x="416" y="183"/>
                  <a:pt x="416" y="183"/>
                  <a:pt x="416" y="183"/>
                </a:cubicBezTo>
                <a:cubicBezTo>
                  <a:pt x="419" y="183"/>
                  <a:pt x="419" y="183"/>
                  <a:pt x="419" y="183"/>
                </a:cubicBezTo>
                <a:cubicBezTo>
                  <a:pt x="423" y="183"/>
                  <a:pt x="423" y="183"/>
                  <a:pt x="423" y="183"/>
                </a:cubicBezTo>
                <a:cubicBezTo>
                  <a:pt x="426" y="183"/>
                  <a:pt x="426" y="183"/>
                  <a:pt x="426" y="183"/>
                </a:cubicBezTo>
                <a:cubicBezTo>
                  <a:pt x="430" y="183"/>
                  <a:pt x="430" y="183"/>
                  <a:pt x="430" y="183"/>
                </a:cubicBezTo>
                <a:cubicBezTo>
                  <a:pt x="433" y="183"/>
                  <a:pt x="433" y="183"/>
                  <a:pt x="433" y="183"/>
                </a:cubicBezTo>
                <a:cubicBezTo>
                  <a:pt x="437" y="183"/>
                  <a:pt x="437" y="183"/>
                  <a:pt x="437" y="183"/>
                </a:cubicBezTo>
                <a:cubicBezTo>
                  <a:pt x="440" y="183"/>
                  <a:pt x="440" y="183"/>
                  <a:pt x="440" y="183"/>
                </a:cubicBezTo>
                <a:cubicBezTo>
                  <a:pt x="444" y="183"/>
                  <a:pt x="444" y="183"/>
                  <a:pt x="444" y="183"/>
                </a:cubicBezTo>
                <a:cubicBezTo>
                  <a:pt x="444" y="183"/>
                  <a:pt x="444" y="183"/>
                  <a:pt x="444" y="183"/>
                </a:cubicBezTo>
                <a:cubicBezTo>
                  <a:pt x="445" y="183"/>
                  <a:pt x="446" y="183"/>
                  <a:pt x="447" y="183"/>
                </a:cubicBezTo>
                <a:cubicBezTo>
                  <a:pt x="449" y="183"/>
                  <a:pt x="450" y="183"/>
                  <a:pt x="451" y="183"/>
                </a:cubicBezTo>
                <a:cubicBezTo>
                  <a:pt x="452" y="183"/>
                  <a:pt x="453" y="182"/>
                  <a:pt x="454" y="182"/>
                </a:cubicBezTo>
                <a:cubicBezTo>
                  <a:pt x="456" y="182"/>
                  <a:pt x="457" y="182"/>
                  <a:pt x="458" y="181"/>
                </a:cubicBezTo>
                <a:cubicBezTo>
                  <a:pt x="459" y="181"/>
                  <a:pt x="460" y="181"/>
                  <a:pt x="461" y="181"/>
                </a:cubicBezTo>
                <a:cubicBezTo>
                  <a:pt x="462" y="180"/>
                  <a:pt x="464" y="180"/>
                  <a:pt x="465" y="179"/>
                </a:cubicBezTo>
                <a:cubicBezTo>
                  <a:pt x="466" y="179"/>
                  <a:pt x="467" y="178"/>
                  <a:pt x="468" y="178"/>
                </a:cubicBezTo>
                <a:cubicBezTo>
                  <a:pt x="470" y="177"/>
                  <a:pt x="471" y="176"/>
                  <a:pt x="472" y="175"/>
                </a:cubicBezTo>
                <a:cubicBezTo>
                  <a:pt x="473" y="175"/>
                  <a:pt x="474" y="174"/>
                  <a:pt x="475" y="173"/>
                </a:cubicBezTo>
                <a:cubicBezTo>
                  <a:pt x="477" y="172"/>
                  <a:pt x="478" y="171"/>
                  <a:pt x="479" y="169"/>
                </a:cubicBezTo>
                <a:cubicBezTo>
                  <a:pt x="480" y="168"/>
                  <a:pt x="481" y="166"/>
                  <a:pt x="482" y="165"/>
                </a:cubicBezTo>
                <a:cubicBezTo>
                  <a:pt x="484" y="162"/>
                  <a:pt x="485" y="159"/>
                  <a:pt x="486" y="156"/>
                </a:cubicBezTo>
                <a:cubicBezTo>
                  <a:pt x="487" y="153"/>
                  <a:pt x="487" y="150"/>
                  <a:pt x="487" y="146"/>
                </a:cubicBezTo>
                <a:cubicBezTo>
                  <a:pt x="487" y="143"/>
                  <a:pt x="487" y="139"/>
                  <a:pt x="486" y="136"/>
                </a:cubicBezTo>
                <a:cubicBezTo>
                  <a:pt x="485" y="133"/>
                  <a:pt x="484" y="129"/>
                  <a:pt x="482" y="126"/>
                </a:cubicBezTo>
                <a:cubicBezTo>
                  <a:pt x="482" y="126"/>
                  <a:pt x="482" y="126"/>
                  <a:pt x="482" y="126"/>
                </a:cubicBezTo>
                <a:cubicBezTo>
                  <a:pt x="481" y="124"/>
                  <a:pt x="480" y="121"/>
                  <a:pt x="479" y="118"/>
                </a:cubicBezTo>
                <a:cubicBezTo>
                  <a:pt x="478" y="115"/>
                  <a:pt x="477" y="112"/>
                  <a:pt x="475" y="109"/>
                </a:cubicBezTo>
                <a:cubicBezTo>
                  <a:pt x="474" y="106"/>
                  <a:pt x="473" y="102"/>
                  <a:pt x="472" y="99"/>
                </a:cubicBezTo>
                <a:cubicBezTo>
                  <a:pt x="471" y="96"/>
                  <a:pt x="469" y="92"/>
                  <a:pt x="468" y="88"/>
                </a:cubicBezTo>
                <a:cubicBezTo>
                  <a:pt x="467" y="83"/>
                  <a:pt x="466" y="78"/>
                  <a:pt x="465" y="74"/>
                </a:cubicBezTo>
                <a:cubicBezTo>
                  <a:pt x="464" y="71"/>
                  <a:pt x="464" y="68"/>
                  <a:pt x="464" y="66"/>
                </a:cubicBezTo>
                <a:cubicBezTo>
                  <a:pt x="464" y="63"/>
                  <a:pt x="464" y="60"/>
                  <a:pt x="465" y="57"/>
                </a:cubicBezTo>
                <a:cubicBezTo>
                  <a:pt x="466" y="52"/>
                  <a:pt x="467" y="48"/>
                  <a:pt x="468" y="43"/>
                </a:cubicBezTo>
                <a:cubicBezTo>
                  <a:pt x="469" y="41"/>
                  <a:pt x="470" y="38"/>
                  <a:pt x="472" y="36"/>
                </a:cubicBezTo>
                <a:cubicBezTo>
                  <a:pt x="473" y="34"/>
                  <a:pt x="474" y="32"/>
                  <a:pt x="475" y="30"/>
                </a:cubicBezTo>
                <a:cubicBezTo>
                  <a:pt x="476" y="28"/>
                  <a:pt x="478" y="27"/>
                  <a:pt x="479" y="25"/>
                </a:cubicBezTo>
                <a:cubicBezTo>
                  <a:pt x="480" y="24"/>
                  <a:pt x="481" y="23"/>
                  <a:pt x="482" y="21"/>
                </a:cubicBezTo>
                <a:cubicBezTo>
                  <a:pt x="483" y="20"/>
                  <a:pt x="485" y="19"/>
                  <a:pt x="486" y="18"/>
                </a:cubicBezTo>
                <a:cubicBezTo>
                  <a:pt x="487" y="17"/>
                  <a:pt x="488" y="16"/>
                  <a:pt x="489" y="15"/>
                </a:cubicBezTo>
                <a:cubicBezTo>
                  <a:pt x="490" y="14"/>
                  <a:pt x="492" y="13"/>
                  <a:pt x="493" y="13"/>
                </a:cubicBezTo>
                <a:cubicBezTo>
                  <a:pt x="494" y="12"/>
                  <a:pt x="495" y="11"/>
                  <a:pt x="496" y="10"/>
                </a:cubicBezTo>
                <a:cubicBezTo>
                  <a:pt x="497" y="10"/>
                  <a:pt x="499" y="9"/>
                  <a:pt x="500" y="8"/>
                </a:cubicBezTo>
                <a:cubicBezTo>
                  <a:pt x="501" y="8"/>
                  <a:pt x="502" y="7"/>
                  <a:pt x="503" y="7"/>
                </a:cubicBezTo>
                <a:cubicBezTo>
                  <a:pt x="505" y="6"/>
                  <a:pt x="506" y="6"/>
                  <a:pt x="507" y="5"/>
                </a:cubicBezTo>
                <a:cubicBezTo>
                  <a:pt x="508" y="5"/>
                  <a:pt x="509" y="4"/>
                  <a:pt x="510" y="4"/>
                </a:cubicBezTo>
                <a:cubicBezTo>
                  <a:pt x="511" y="3"/>
                  <a:pt x="513" y="3"/>
                  <a:pt x="514" y="3"/>
                </a:cubicBezTo>
                <a:cubicBezTo>
                  <a:pt x="515" y="2"/>
                  <a:pt x="516" y="2"/>
                  <a:pt x="517" y="2"/>
                </a:cubicBezTo>
                <a:cubicBezTo>
                  <a:pt x="518" y="2"/>
                  <a:pt x="520" y="2"/>
                  <a:pt x="521" y="1"/>
                </a:cubicBezTo>
                <a:cubicBezTo>
                  <a:pt x="522" y="1"/>
                  <a:pt x="523" y="1"/>
                  <a:pt x="524" y="1"/>
                </a:cubicBezTo>
                <a:cubicBezTo>
                  <a:pt x="525" y="1"/>
                  <a:pt x="527" y="1"/>
                  <a:pt x="528" y="1"/>
                </a:cubicBezTo>
                <a:cubicBezTo>
                  <a:pt x="529" y="1"/>
                  <a:pt x="530" y="0"/>
                  <a:pt x="531" y="0"/>
                </a:cubicBezTo>
                <a:cubicBezTo>
                  <a:pt x="532" y="0"/>
                  <a:pt x="532" y="0"/>
                  <a:pt x="532" y="0"/>
                </a:cubicBezTo>
                <a:cubicBezTo>
                  <a:pt x="533" y="0"/>
                  <a:pt x="534" y="0"/>
                  <a:pt x="535" y="1"/>
                </a:cubicBezTo>
                <a:cubicBezTo>
                  <a:pt x="536" y="1"/>
                  <a:pt x="537" y="1"/>
                  <a:pt x="538" y="1"/>
                </a:cubicBezTo>
                <a:cubicBezTo>
                  <a:pt x="539" y="1"/>
                  <a:pt x="541" y="1"/>
                  <a:pt x="542" y="1"/>
                </a:cubicBezTo>
                <a:cubicBezTo>
                  <a:pt x="543" y="1"/>
                  <a:pt x="544" y="1"/>
                  <a:pt x="545" y="2"/>
                </a:cubicBezTo>
                <a:cubicBezTo>
                  <a:pt x="546" y="2"/>
                  <a:pt x="548" y="2"/>
                  <a:pt x="549" y="2"/>
                </a:cubicBezTo>
                <a:cubicBezTo>
                  <a:pt x="550" y="3"/>
                  <a:pt x="551" y="3"/>
                  <a:pt x="552" y="3"/>
                </a:cubicBezTo>
                <a:cubicBezTo>
                  <a:pt x="554" y="4"/>
                  <a:pt x="555" y="4"/>
                  <a:pt x="556" y="5"/>
                </a:cubicBezTo>
                <a:cubicBezTo>
                  <a:pt x="557" y="5"/>
                  <a:pt x="558" y="5"/>
                  <a:pt x="559" y="6"/>
                </a:cubicBezTo>
                <a:cubicBezTo>
                  <a:pt x="560" y="6"/>
                  <a:pt x="562" y="7"/>
                  <a:pt x="563" y="7"/>
                </a:cubicBezTo>
                <a:cubicBezTo>
                  <a:pt x="564" y="8"/>
                  <a:pt x="565" y="9"/>
                  <a:pt x="566" y="9"/>
                </a:cubicBezTo>
                <a:cubicBezTo>
                  <a:pt x="567" y="10"/>
                  <a:pt x="569" y="11"/>
                  <a:pt x="570" y="11"/>
                </a:cubicBezTo>
                <a:cubicBezTo>
                  <a:pt x="571" y="12"/>
                  <a:pt x="572" y="13"/>
                  <a:pt x="573" y="14"/>
                </a:cubicBezTo>
                <a:cubicBezTo>
                  <a:pt x="574" y="15"/>
                  <a:pt x="576" y="16"/>
                  <a:pt x="577" y="17"/>
                </a:cubicBezTo>
                <a:cubicBezTo>
                  <a:pt x="578" y="18"/>
                  <a:pt x="579" y="19"/>
                  <a:pt x="580" y="20"/>
                </a:cubicBezTo>
                <a:cubicBezTo>
                  <a:pt x="581" y="21"/>
                  <a:pt x="583" y="22"/>
                  <a:pt x="584" y="24"/>
                </a:cubicBezTo>
                <a:cubicBezTo>
                  <a:pt x="585" y="25"/>
                  <a:pt x="586" y="26"/>
                  <a:pt x="587" y="28"/>
                </a:cubicBezTo>
                <a:cubicBezTo>
                  <a:pt x="588" y="30"/>
                  <a:pt x="590" y="31"/>
                  <a:pt x="591" y="33"/>
                </a:cubicBezTo>
                <a:cubicBezTo>
                  <a:pt x="592" y="35"/>
                  <a:pt x="593" y="37"/>
                  <a:pt x="594" y="40"/>
                </a:cubicBezTo>
                <a:cubicBezTo>
                  <a:pt x="596" y="43"/>
                  <a:pt x="597" y="46"/>
                  <a:pt x="598" y="49"/>
                </a:cubicBezTo>
                <a:cubicBezTo>
                  <a:pt x="599" y="55"/>
                  <a:pt x="600" y="60"/>
                  <a:pt x="600" y="66"/>
                </a:cubicBezTo>
                <a:cubicBezTo>
                  <a:pt x="600" y="70"/>
                  <a:pt x="599" y="75"/>
                  <a:pt x="598" y="81"/>
                </a:cubicBezTo>
                <a:cubicBezTo>
                  <a:pt x="597" y="85"/>
                  <a:pt x="596" y="89"/>
                  <a:pt x="594" y="93"/>
                </a:cubicBezTo>
                <a:cubicBezTo>
                  <a:pt x="593" y="97"/>
                  <a:pt x="592" y="100"/>
                  <a:pt x="591" y="103"/>
                </a:cubicBezTo>
                <a:cubicBezTo>
                  <a:pt x="590" y="107"/>
                  <a:pt x="588" y="110"/>
                  <a:pt x="587" y="113"/>
                </a:cubicBezTo>
                <a:cubicBezTo>
                  <a:pt x="586" y="116"/>
                  <a:pt x="585" y="119"/>
                  <a:pt x="584" y="121"/>
                </a:cubicBezTo>
                <a:cubicBezTo>
                  <a:pt x="583" y="123"/>
                  <a:pt x="582" y="125"/>
                  <a:pt x="582" y="126"/>
                </a:cubicBezTo>
                <a:cubicBezTo>
                  <a:pt x="581" y="127"/>
                  <a:pt x="581" y="128"/>
                  <a:pt x="580" y="129"/>
                </a:cubicBezTo>
                <a:cubicBezTo>
                  <a:pt x="578" y="135"/>
                  <a:pt x="577" y="141"/>
                  <a:pt x="577" y="146"/>
                </a:cubicBezTo>
                <a:cubicBezTo>
                  <a:pt x="577" y="152"/>
                  <a:pt x="578" y="157"/>
                  <a:pt x="580" y="162"/>
                </a:cubicBezTo>
                <a:cubicBezTo>
                  <a:pt x="581" y="164"/>
                  <a:pt x="582" y="166"/>
                  <a:pt x="584" y="167"/>
                </a:cubicBezTo>
                <a:cubicBezTo>
                  <a:pt x="585" y="169"/>
                  <a:pt x="586" y="170"/>
                  <a:pt x="587" y="171"/>
                </a:cubicBezTo>
                <a:cubicBezTo>
                  <a:pt x="588" y="173"/>
                  <a:pt x="589" y="174"/>
                  <a:pt x="591" y="174"/>
                </a:cubicBezTo>
                <a:cubicBezTo>
                  <a:pt x="592" y="175"/>
                  <a:pt x="593" y="176"/>
                  <a:pt x="594" y="177"/>
                </a:cubicBezTo>
                <a:cubicBezTo>
                  <a:pt x="595" y="177"/>
                  <a:pt x="597" y="178"/>
                  <a:pt x="598" y="179"/>
                </a:cubicBezTo>
                <a:cubicBezTo>
                  <a:pt x="599" y="179"/>
                  <a:pt x="600" y="180"/>
                  <a:pt x="601" y="180"/>
                </a:cubicBezTo>
                <a:cubicBezTo>
                  <a:pt x="602" y="180"/>
                  <a:pt x="604" y="181"/>
                  <a:pt x="605" y="181"/>
                </a:cubicBezTo>
                <a:cubicBezTo>
                  <a:pt x="606" y="181"/>
                  <a:pt x="607" y="182"/>
                  <a:pt x="608" y="182"/>
                </a:cubicBezTo>
                <a:cubicBezTo>
                  <a:pt x="609" y="182"/>
                  <a:pt x="611" y="182"/>
                  <a:pt x="612" y="182"/>
                </a:cubicBezTo>
                <a:cubicBezTo>
                  <a:pt x="613" y="183"/>
                  <a:pt x="614" y="183"/>
                  <a:pt x="615" y="183"/>
                </a:cubicBezTo>
                <a:cubicBezTo>
                  <a:pt x="616" y="183"/>
                  <a:pt x="618" y="183"/>
                  <a:pt x="619" y="183"/>
                </a:cubicBezTo>
                <a:cubicBezTo>
                  <a:pt x="619" y="183"/>
                  <a:pt x="620" y="183"/>
                  <a:pt x="620" y="183"/>
                </a:cubicBezTo>
                <a:cubicBezTo>
                  <a:pt x="622" y="183"/>
                  <a:pt x="622" y="183"/>
                  <a:pt x="622" y="183"/>
                </a:cubicBezTo>
                <a:cubicBezTo>
                  <a:pt x="626" y="183"/>
                  <a:pt x="626" y="183"/>
                  <a:pt x="626" y="183"/>
                </a:cubicBezTo>
                <a:cubicBezTo>
                  <a:pt x="629" y="183"/>
                  <a:pt x="629" y="183"/>
                  <a:pt x="629" y="183"/>
                </a:cubicBezTo>
                <a:cubicBezTo>
                  <a:pt x="633" y="183"/>
                  <a:pt x="633" y="183"/>
                  <a:pt x="633" y="183"/>
                </a:cubicBezTo>
                <a:cubicBezTo>
                  <a:pt x="636" y="183"/>
                  <a:pt x="636" y="183"/>
                  <a:pt x="636" y="183"/>
                </a:cubicBezTo>
                <a:cubicBezTo>
                  <a:pt x="640" y="183"/>
                  <a:pt x="640" y="183"/>
                  <a:pt x="640" y="183"/>
                </a:cubicBezTo>
                <a:cubicBezTo>
                  <a:pt x="643" y="183"/>
                  <a:pt x="643" y="183"/>
                  <a:pt x="643" y="183"/>
                </a:cubicBezTo>
                <a:cubicBezTo>
                  <a:pt x="647" y="183"/>
                  <a:pt x="647" y="183"/>
                  <a:pt x="647" y="183"/>
                </a:cubicBezTo>
                <a:cubicBezTo>
                  <a:pt x="650" y="183"/>
                  <a:pt x="650" y="183"/>
                  <a:pt x="650" y="183"/>
                </a:cubicBezTo>
                <a:cubicBezTo>
                  <a:pt x="654" y="183"/>
                  <a:pt x="654" y="183"/>
                  <a:pt x="654" y="183"/>
                </a:cubicBezTo>
                <a:cubicBezTo>
                  <a:pt x="657" y="183"/>
                  <a:pt x="657" y="183"/>
                  <a:pt x="657" y="183"/>
                </a:cubicBezTo>
                <a:cubicBezTo>
                  <a:pt x="661" y="183"/>
                  <a:pt x="661" y="183"/>
                  <a:pt x="661" y="183"/>
                </a:cubicBezTo>
                <a:cubicBezTo>
                  <a:pt x="664" y="183"/>
                  <a:pt x="664" y="183"/>
                  <a:pt x="664" y="183"/>
                </a:cubicBezTo>
                <a:cubicBezTo>
                  <a:pt x="668" y="183"/>
                  <a:pt x="668" y="183"/>
                  <a:pt x="668" y="183"/>
                </a:cubicBezTo>
                <a:cubicBezTo>
                  <a:pt x="671" y="183"/>
                  <a:pt x="671" y="183"/>
                  <a:pt x="671" y="183"/>
                </a:cubicBezTo>
                <a:cubicBezTo>
                  <a:pt x="675" y="183"/>
                  <a:pt x="675" y="183"/>
                  <a:pt x="675" y="183"/>
                </a:cubicBezTo>
                <a:cubicBezTo>
                  <a:pt x="678" y="183"/>
                  <a:pt x="678" y="183"/>
                  <a:pt x="678" y="183"/>
                </a:cubicBezTo>
                <a:cubicBezTo>
                  <a:pt x="682" y="183"/>
                  <a:pt x="682" y="183"/>
                  <a:pt x="682" y="183"/>
                </a:cubicBezTo>
                <a:cubicBezTo>
                  <a:pt x="685" y="183"/>
                  <a:pt x="685" y="183"/>
                  <a:pt x="685" y="183"/>
                </a:cubicBezTo>
                <a:cubicBezTo>
                  <a:pt x="689" y="183"/>
                  <a:pt x="689" y="183"/>
                  <a:pt x="689" y="183"/>
                </a:cubicBezTo>
                <a:cubicBezTo>
                  <a:pt x="692" y="183"/>
                  <a:pt x="692" y="183"/>
                  <a:pt x="692" y="183"/>
                </a:cubicBezTo>
                <a:cubicBezTo>
                  <a:pt x="696" y="183"/>
                  <a:pt x="696" y="183"/>
                  <a:pt x="696" y="183"/>
                </a:cubicBezTo>
                <a:cubicBezTo>
                  <a:pt x="699" y="183"/>
                  <a:pt x="699" y="183"/>
                  <a:pt x="699" y="183"/>
                </a:cubicBezTo>
                <a:cubicBezTo>
                  <a:pt x="703" y="183"/>
                  <a:pt x="703" y="183"/>
                  <a:pt x="703" y="183"/>
                </a:cubicBezTo>
                <a:cubicBezTo>
                  <a:pt x="706" y="183"/>
                  <a:pt x="706" y="183"/>
                  <a:pt x="706" y="183"/>
                </a:cubicBezTo>
                <a:cubicBezTo>
                  <a:pt x="710" y="183"/>
                  <a:pt x="710" y="183"/>
                  <a:pt x="710" y="183"/>
                </a:cubicBezTo>
                <a:cubicBezTo>
                  <a:pt x="713" y="183"/>
                  <a:pt x="713" y="183"/>
                  <a:pt x="713" y="183"/>
                </a:cubicBezTo>
                <a:cubicBezTo>
                  <a:pt x="717" y="183"/>
                  <a:pt x="717" y="183"/>
                  <a:pt x="717" y="183"/>
                </a:cubicBezTo>
                <a:cubicBezTo>
                  <a:pt x="720" y="183"/>
                  <a:pt x="720" y="183"/>
                  <a:pt x="720" y="183"/>
                </a:cubicBezTo>
                <a:cubicBezTo>
                  <a:pt x="724" y="183"/>
                  <a:pt x="724" y="183"/>
                  <a:pt x="724" y="183"/>
                </a:cubicBezTo>
                <a:cubicBezTo>
                  <a:pt x="727" y="183"/>
                  <a:pt x="727" y="183"/>
                  <a:pt x="727" y="183"/>
                </a:cubicBezTo>
                <a:cubicBezTo>
                  <a:pt x="729" y="183"/>
                  <a:pt x="729" y="183"/>
                  <a:pt x="729" y="183"/>
                </a:cubicBezTo>
                <a:cubicBezTo>
                  <a:pt x="731" y="183"/>
                  <a:pt x="731" y="183"/>
                  <a:pt x="731" y="183"/>
                </a:cubicBezTo>
                <a:cubicBezTo>
                  <a:pt x="734" y="183"/>
                  <a:pt x="734" y="183"/>
                  <a:pt x="734" y="183"/>
                </a:cubicBezTo>
                <a:cubicBezTo>
                  <a:pt x="738" y="183"/>
                  <a:pt x="738" y="183"/>
                  <a:pt x="738" y="183"/>
                </a:cubicBezTo>
                <a:cubicBezTo>
                  <a:pt x="741" y="183"/>
                  <a:pt x="741" y="183"/>
                  <a:pt x="741" y="183"/>
                </a:cubicBezTo>
                <a:cubicBezTo>
                  <a:pt x="745" y="183"/>
                  <a:pt x="745" y="183"/>
                  <a:pt x="745" y="183"/>
                </a:cubicBezTo>
                <a:cubicBezTo>
                  <a:pt x="748" y="183"/>
                  <a:pt x="748" y="183"/>
                  <a:pt x="748" y="183"/>
                </a:cubicBezTo>
                <a:cubicBezTo>
                  <a:pt x="752" y="183"/>
                  <a:pt x="752" y="183"/>
                  <a:pt x="752" y="183"/>
                </a:cubicBezTo>
                <a:cubicBezTo>
                  <a:pt x="755" y="183"/>
                  <a:pt x="755" y="183"/>
                  <a:pt x="755" y="183"/>
                </a:cubicBezTo>
                <a:cubicBezTo>
                  <a:pt x="759" y="183"/>
                  <a:pt x="759" y="183"/>
                  <a:pt x="759" y="183"/>
                </a:cubicBezTo>
                <a:cubicBezTo>
                  <a:pt x="762" y="183"/>
                  <a:pt x="762" y="183"/>
                  <a:pt x="762" y="183"/>
                </a:cubicBezTo>
                <a:cubicBezTo>
                  <a:pt x="766" y="183"/>
                  <a:pt x="766" y="183"/>
                  <a:pt x="766" y="183"/>
                </a:cubicBezTo>
                <a:cubicBezTo>
                  <a:pt x="769" y="183"/>
                  <a:pt x="769" y="183"/>
                  <a:pt x="769" y="183"/>
                </a:cubicBezTo>
                <a:cubicBezTo>
                  <a:pt x="773" y="183"/>
                  <a:pt x="773" y="183"/>
                  <a:pt x="773" y="183"/>
                </a:cubicBezTo>
                <a:cubicBezTo>
                  <a:pt x="776" y="183"/>
                  <a:pt x="776" y="183"/>
                  <a:pt x="776" y="183"/>
                </a:cubicBezTo>
                <a:cubicBezTo>
                  <a:pt x="780" y="183"/>
                  <a:pt x="780" y="183"/>
                  <a:pt x="780" y="183"/>
                </a:cubicBezTo>
                <a:cubicBezTo>
                  <a:pt x="783" y="183"/>
                  <a:pt x="783" y="183"/>
                  <a:pt x="783" y="183"/>
                </a:cubicBezTo>
                <a:cubicBezTo>
                  <a:pt x="787" y="183"/>
                  <a:pt x="787" y="183"/>
                  <a:pt x="787" y="183"/>
                </a:cubicBezTo>
                <a:cubicBezTo>
                  <a:pt x="790" y="183"/>
                  <a:pt x="790" y="183"/>
                  <a:pt x="790" y="183"/>
                </a:cubicBezTo>
                <a:cubicBezTo>
                  <a:pt x="794" y="183"/>
                  <a:pt x="794" y="183"/>
                  <a:pt x="794" y="183"/>
                </a:cubicBezTo>
                <a:cubicBezTo>
                  <a:pt x="797" y="183"/>
                  <a:pt x="797" y="183"/>
                  <a:pt x="797" y="183"/>
                </a:cubicBezTo>
                <a:cubicBezTo>
                  <a:pt x="801" y="183"/>
                  <a:pt x="801" y="183"/>
                  <a:pt x="801" y="183"/>
                </a:cubicBezTo>
                <a:cubicBezTo>
                  <a:pt x="804" y="183"/>
                  <a:pt x="804" y="183"/>
                  <a:pt x="804" y="183"/>
                </a:cubicBezTo>
                <a:cubicBezTo>
                  <a:pt x="808" y="183"/>
                  <a:pt x="808" y="183"/>
                  <a:pt x="808" y="183"/>
                </a:cubicBezTo>
                <a:cubicBezTo>
                  <a:pt x="811" y="183"/>
                  <a:pt x="811" y="183"/>
                  <a:pt x="811" y="183"/>
                </a:cubicBezTo>
                <a:cubicBezTo>
                  <a:pt x="815" y="183"/>
                  <a:pt x="815" y="183"/>
                  <a:pt x="815" y="183"/>
                </a:cubicBezTo>
                <a:cubicBezTo>
                  <a:pt x="818" y="183"/>
                  <a:pt x="818" y="183"/>
                  <a:pt x="818" y="183"/>
                </a:cubicBezTo>
                <a:cubicBezTo>
                  <a:pt x="822" y="183"/>
                  <a:pt x="822" y="183"/>
                  <a:pt x="822" y="183"/>
                </a:cubicBezTo>
                <a:cubicBezTo>
                  <a:pt x="825" y="183"/>
                  <a:pt x="825" y="183"/>
                  <a:pt x="825" y="183"/>
                </a:cubicBezTo>
                <a:cubicBezTo>
                  <a:pt x="829" y="183"/>
                  <a:pt x="829" y="183"/>
                  <a:pt x="829" y="183"/>
                </a:cubicBezTo>
                <a:cubicBezTo>
                  <a:pt x="832" y="183"/>
                  <a:pt x="832" y="183"/>
                  <a:pt x="832" y="183"/>
                </a:cubicBezTo>
                <a:cubicBezTo>
                  <a:pt x="836" y="183"/>
                  <a:pt x="836" y="183"/>
                  <a:pt x="836" y="183"/>
                </a:cubicBezTo>
                <a:cubicBezTo>
                  <a:pt x="839" y="183"/>
                  <a:pt x="839" y="183"/>
                  <a:pt x="839" y="183"/>
                </a:cubicBezTo>
                <a:cubicBezTo>
                  <a:pt x="843" y="183"/>
                  <a:pt x="843" y="183"/>
                  <a:pt x="843" y="183"/>
                </a:cubicBezTo>
                <a:cubicBezTo>
                  <a:pt x="846" y="183"/>
                  <a:pt x="846" y="183"/>
                  <a:pt x="846" y="183"/>
                </a:cubicBezTo>
                <a:cubicBezTo>
                  <a:pt x="850" y="183"/>
                  <a:pt x="850" y="183"/>
                  <a:pt x="850" y="183"/>
                </a:cubicBezTo>
                <a:cubicBezTo>
                  <a:pt x="853" y="183"/>
                  <a:pt x="853" y="183"/>
                  <a:pt x="853" y="183"/>
                </a:cubicBezTo>
                <a:cubicBezTo>
                  <a:pt x="857" y="183"/>
                  <a:pt x="857" y="183"/>
                  <a:pt x="857" y="183"/>
                </a:cubicBezTo>
                <a:cubicBezTo>
                  <a:pt x="860" y="183"/>
                  <a:pt x="860" y="183"/>
                  <a:pt x="860" y="183"/>
                </a:cubicBezTo>
                <a:cubicBezTo>
                  <a:pt x="864" y="183"/>
                  <a:pt x="864" y="183"/>
                  <a:pt x="864" y="183"/>
                </a:cubicBezTo>
                <a:cubicBezTo>
                  <a:pt x="867" y="183"/>
                  <a:pt x="867" y="183"/>
                  <a:pt x="867" y="183"/>
                </a:cubicBezTo>
                <a:cubicBezTo>
                  <a:pt x="871" y="183"/>
                  <a:pt x="871" y="183"/>
                  <a:pt x="871" y="183"/>
                </a:cubicBezTo>
                <a:cubicBezTo>
                  <a:pt x="874" y="183"/>
                  <a:pt x="874" y="183"/>
                  <a:pt x="874" y="183"/>
                </a:cubicBezTo>
                <a:cubicBezTo>
                  <a:pt x="878" y="183"/>
                  <a:pt x="878" y="183"/>
                  <a:pt x="878" y="183"/>
                </a:cubicBezTo>
                <a:cubicBezTo>
                  <a:pt x="881" y="183"/>
                  <a:pt x="881" y="183"/>
                  <a:pt x="881" y="183"/>
                </a:cubicBezTo>
                <a:cubicBezTo>
                  <a:pt x="882" y="183"/>
                  <a:pt x="882" y="183"/>
                  <a:pt x="882" y="183"/>
                </a:cubicBezTo>
                <a:cubicBezTo>
                  <a:pt x="882" y="185"/>
                  <a:pt x="882" y="185"/>
                  <a:pt x="882" y="185"/>
                </a:cubicBezTo>
                <a:cubicBezTo>
                  <a:pt x="882" y="188"/>
                  <a:pt x="882" y="188"/>
                  <a:pt x="882" y="188"/>
                </a:cubicBezTo>
                <a:cubicBezTo>
                  <a:pt x="882" y="192"/>
                  <a:pt x="882" y="192"/>
                  <a:pt x="882" y="192"/>
                </a:cubicBezTo>
                <a:cubicBezTo>
                  <a:pt x="882" y="195"/>
                  <a:pt x="882" y="195"/>
                  <a:pt x="882" y="195"/>
                </a:cubicBezTo>
                <a:cubicBezTo>
                  <a:pt x="882" y="199"/>
                  <a:pt x="882" y="199"/>
                  <a:pt x="882" y="199"/>
                </a:cubicBezTo>
                <a:cubicBezTo>
                  <a:pt x="882" y="202"/>
                  <a:pt x="882" y="202"/>
                  <a:pt x="882" y="202"/>
                </a:cubicBezTo>
                <a:cubicBezTo>
                  <a:pt x="882" y="206"/>
                  <a:pt x="882" y="206"/>
                  <a:pt x="882" y="206"/>
                </a:cubicBezTo>
                <a:cubicBezTo>
                  <a:pt x="882" y="209"/>
                  <a:pt x="882" y="209"/>
                  <a:pt x="882" y="209"/>
                </a:cubicBezTo>
                <a:cubicBezTo>
                  <a:pt x="882" y="213"/>
                  <a:pt x="882" y="213"/>
                  <a:pt x="882" y="213"/>
                </a:cubicBezTo>
                <a:cubicBezTo>
                  <a:pt x="882" y="216"/>
                  <a:pt x="882" y="216"/>
                  <a:pt x="882" y="216"/>
                </a:cubicBezTo>
                <a:cubicBezTo>
                  <a:pt x="882" y="220"/>
                  <a:pt x="882" y="220"/>
                  <a:pt x="882" y="220"/>
                </a:cubicBezTo>
                <a:cubicBezTo>
                  <a:pt x="882" y="223"/>
                  <a:pt x="882" y="223"/>
                  <a:pt x="882" y="223"/>
                </a:cubicBezTo>
                <a:cubicBezTo>
                  <a:pt x="882" y="227"/>
                  <a:pt x="882" y="227"/>
                  <a:pt x="882" y="227"/>
                </a:cubicBezTo>
                <a:cubicBezTo>
                  <a:pt x="882" y="230"/>
                  <a:pt x="882" y="230"/>
                  <a:pt x="882" y="230"/>
                </a:cubicBezTo>
                <a:cubicBezTo>
                  <a:pt x="882" y="234"/>
                  <a:pt x="882" y="234"/>
                  <a:pt x="882" y="234"/>
                </a:cubicBezTo>
                <a:cubicBezTo>
                  <a:pt x="882" y="237"/>
                  <a:pt x="882" y="237"/>
                  <a:pt x="882" y="237"/>
                </a:cubicBezTo>
                <a:cubicBezTo>
                  <a:pt x="882" y="241"/>
                  <a:pt x="882" y="241"/>
                  <a:pt x="882" y="241"/>
                </a:cubicBezTo>
                <a:cubicBezTo>
                  <a:pt x="882" y="244"/>
                  <a:pt x="882" y="244"/>
                  <a:pt x="882" y="244"/>
                </a:cubicBezTo>
                <a:cubicBezTo>
                  <a:pt x="882" y="248"/>
                  <a:pt x="882" y="248"/>
                  <a:pt x="882" y="248"/>
                </a:cubicBezTo>
                <a:cubicBezTo>
                  <a:pt x="882" y="251"/>
                  <a:pt x="882" y="251"/>
                  <a:pt x="882" y="251"/>
                </a:cubicBezTo>
                <a:cubicBezTo>
                  <a:pt x="882" y="255"/>
                  <a:pt x="882" y="255"/>
                  <a:pt x="882" y="255"/>
                </a:cubicBezTo>
                <a:cubicBezTo>
                  <a:pt x="882" y="258"/>
                  <a:pt x="882" y="258"/>
                  <a:pt x="882" y="258"/>
                </a:cubicBezTo>
                <a:cubicBezTo>
                  <a:pt x="882" y="262"/>
                  <a:pt x="882" y="262"/>
                  <a:pt x="882" y="262"/>
                </a:cubicBezTo>
                <a:cubicBezTo>
                  <a:pt x="882" y="265"/>
                  <a:pt x="882" y="265"/>
                  <a:pt x="882" y="265"/>
                </a:cubicBezTo>
                <a:cubicBezTo>
                  <a:pt x="882" y="269"/>
                  <a:pt x="882" y="269"/>
                  <a:pt x="882" y="269"/>
                </a:cubicBezTo>
                <a:cubicBezTo>
                  <a:pt x="882" y="272"/>
                  <a:pt x="882" y="272"/>
                  <a:pt x="882" y="272"/>
                </a:cubicBezTo>
                <a:cubicBezTo>
                  <a:pt x="882" y="276"/>
                  <a:pt x="882" y="276"/>
                  <a:pt x="882" y="276"/>
                </a:cubicBezTo>
                <a:cubicBezTo>
                  <a:pt x="882" y="279"/>
                  <a:pt x="882" y="279"/>
                  <a:pt x="882" y="279"/>
                </a:cubicBezTo>
                <a:cubicBezTo>
                  <a:pt x="882" y="283"/>
                  <a:pt x="882" y="283"/>
                  <a:pt x="882" y="283"/>
                </a:cubicBezTo>
                <a:cubicBezTo>
                  <a:pt x="882" y="286"/>
                  <a:pt x="882" y="286"/>
                  <a:pt x="882" y="286"/>
                </a:cubicBezTo>
                <a:cubicBezTo>
                  <a:pt x="882" y="290"/>
                  <a:pt x="882" y="290"/>
                  <a:pt x="882" y="290"/>
                </a:cubicBezTo>
                <a:cubicBezTo>
                  <a:pt x="882" y="293"/>
                  <a:pt x="882" y="293"/>
                  <a:pt x="882" y="293"/>
                </a:cubicBezTo>
                <a:cubicBezTo>
                  <a:pt x="882" y="297"/>
                  <a:pt x="882" y="297"/>
                  <a:pt x="882" y="297"/>
                </a:cubicBezTo>
                <a:cubicBezTo>
                  <a:pt x="882" y="300"/>
                  <a:pt x="882" y="300"/>
                  <a:pt x="882" y="300"/>
                </a:cubicBezTo>
                <a:cubicBezTo>
                  <a:pt x="882" y="304"/>
                  <a:pt x="882" y="304"/>
                  <a:pt x="882" y="304"/>
                </a:cubicBezTo>
                <a:cubicBezTo>
                  <a:pt x="882" y="307"/>
                  <a:pt x="882" y="307"/>
                  <a:pt x="882" y="307"/>
                </a:cubicBezTo>
                <a:cubicBezTo>
                  <a:pt x="882" y="311"/>
                  <a:pt x="882" y="311"/>
                  <a:pt x="882" y="311"/>
                </a:cubicBezTo>
                <a:cubicBezTo>
                  <a:pt x="882" y="314"/>
                  <a:pt x="882" y="314"/>
                  <a:pt x="882" y="314"/>
                </a:cubicBezTo>
                <a:cubicBezTo>
                  <a:pt x="882" y="318"/>
                  <a:pt x="882" y="318"/>
                  <a:pt x="882" y="318"/>
                </a:cubicBezTo>
                <a:cubicBezTo>
                  <a:pt x="882" y="321"/>
                  <a:pt x="882" y="321"/>
                  <a:pt x="882" y="321"/>
                </a:cubicBezTo>
                <a:cubicBezTo>
                  <a:pt x="882" y="325"/>
                  <a:pt x="882" y="325"/>
                  <a:pt x="882" y="325"/>
                </a:cubicBezTo>
                <a:cubicBezTo>
                  <a:pt x="882" y="328"/>
                  <a:pt x="882" y="328"/>
                  <a:pt x="882" y="328"/>
                </a:cubicBezTo>
                <a:cubicBezTo>
                  <a:pt x="882" y="332"/>
                  <a:pt x="882" y="332"/>
                  <a:pt x="882" y="332"/>
                </a:cubicBezTo>
                <a:cubicBezTo>
                  <a:pt x="882" y="335"/>
                  <a:pt x="882" y="335"/>
                  <a:pt x="882" y="335"/>
                </a:cubicBezTo>
                <a:cubicBezTo>
                  <a:pt x="882" y="339"/>
                  <a:pt x="882" y="339"/>
                  <a:pt x="882" y="339"/>
                </a:cubicBezTo>
                <a:cubicBezTo>
                  <a:pt x="882" y="342"/>
                  <a:pt x="882" y="342"/>
                  <a:pt x="882" y="342"/>
                </a:cubicBezTo>
                <a:cubicBezTo>
                  <a:pt x="882" y="346"/>
                  <a:pt x="882" y="346"/>
                  <a:pt x="882" y="346"/>
                </a:cubicBezTo>
                <a:cubicBezTo>
                  <a:pt x="882" y="347"/>
                  <a:pt x="882" y="347"/>
                  <a:pt x="882" y="347"/>
                </a:cubicBezTo>
                <a:cubicBezTo>
                  <a:pt x="882" y="349"/>
                  <a:pt x="882" y="349"/>
                  <a:pt x="882" y="349"/>
                </a:cubicBezTo>
                <a:cubicBezTo>
                  <a:pt x="882" y="353"/>
                  <a:pt x="882" y="353"/>
                  <a:pt x="882" y="353"/>
                </a:cubicBezTo>
                <a:cubicBezTo>
                  <a:pt x="882" y="356"/>
                  <a:pt x="882" y="356"/>
                  <a:pt x="882" y="356"/>
                </a:cubicBezTo>
                <a:cubicBezTo>
                  <a:pt x="882" y="360"/>
                  <a:pt x="882" y="360"/>
                  <a:pt x="882" y="360"/>
                </a:cubicBezTo>
                <a:cubicBezTo>
                  <a:pt x="882" y="363"/>
                  <a:pt x="882" y="363"/>
                  <a:pt x="882" y="363"/>
                </a:cubicBezTo>
                <a:cubicBezTo>
                  <a:pt x="882" y="367"/>
                  <a:pt x="882" y="367"/>
                  <a:pt x="882" y="367"/>
                </a:cubicBezTo>
                <a:cubicBezTo>
                  <a:pt x="882" y="370"/>
                  <a:pt x="882" y="370"/>
                  <a:pt x="882" y="370"/>
                </a:cubicBezTo>
                <a:cubicBezTo>
                  <a:pt x="882" y="374"/>
                  <a:pt x="882" y="374"/>
                  <a:pt x="882" y="374"/>
                </a:cubicBezTo>
                <a:cubicBezTo>
                  <a:pt x="882" y="377"/>
                  <a:pt x="882" y="377"/>
                  <a:pt x="882" y="377"/>
                </a:cubicBezTo>
                <a:cubicBezTo>
                  <a:pt x="882" y="381"/>
                  <a:pt x="882" y="381"/>
                  <a:pt x="882" y="381"/>
                </a:cubicBezTo>
                <a:cubicBezTo>
                  <a:pt x="882" y="384"/>
                  <a:pt x="882" y="384"/>
                  <a:pt x="882" y="384"/>
                </a:cubicBezTo>
                <a:cubicBezTo>
                  <a:pt x="882" y="388"/>
                  <a:pt x="882" y="388"/>
                  <a:pt x="882" y="388"/>
                </a:cubicBezTo>
                <a:cubicBezTo>
                  <a:pt x="882" y="391"/>
                  <a:pt x="882" y="391"/>
                  <a:pt x="882" y="391"/>
                </a:cubicBezTo>
                <a:cubicBezTo>
                  <a:pt x="882" y="395"/>
                  <a:pt x="882" y="395"/>
                  <a:pt x="882" y="395"/>
                </a:cubicBezTo>
                <a:cubicBezTo>
                  <a:pt x="882" y="398"/>
                  <a:pt x="882" y="398"/>
                  <a:pt x="882" y="398"/>
                </a:cubicBezTo>
                <a:cubicBezTo>
                  <a:pt x="882" y="402"/>
                  <a:pt x="882" y="402"/>
                  <a:pt x="882" y="402"/>
                </a:cubicBezTo>
                <a:cubicBezTo>
                  <a:pt x="882" y="405"/>
                  <a:pt x="882" y="405"/>
                  <a:pt x="882" y="405"/>
                </a:cubicBezTo>
                <a:cubicBezTo>
                  <a:pt x="882" y="409"/>
                  <a:pt x="882" y="409"/>
                  <a:pt x="882" y="409"/>
                </a:cubicBezTo>
                <a:cubicBezTo>
                  <a:pt x="882" y="412"/>
                  <a:pt x="882" y="412"/>
                  <a:pt x="882" y="412"/>
                </a:cubicBezTo>
                <a:cubicBezTo>
                  <a:pt x="882" y="416"/>
                  <a:pt x="882" y="416"/>
                  <a:pt x="882" y="416"/>
                </a:cubicBezTo>
                <a:cubicBezTo>
                  <a:pt x="882" y="419"/>
                  <a:pt x="882" y="419"/>
                  <a:pt x="882" y="419"/>
                </a:cubicBezTo>
                <a:cubicBezTo>
                  <a:pt x="882" y="423"/>
                  <a:pt x="882" y="423"/>
                  <a:pt x="882" y="423"/>
                </a:cubicBezTo>
                <a:cubicBezTo>
                  <a:pt x="882" y="426"/>
                  <a:pt x="882" y="426"/>
                  <a:pt x="882" y="426"/>
                </a:cubicBezTo>
                <a:cubicBezTo>
                  <a:pt x="882" y="430"/>
                  <a:pt x="882" y="430"/>
                  <a:pt x="882" y="430"/>
                </a:cubicBezTo>
                <a:cubicBezTo>
                  <a:pt x="882" y="433"/>
                  <a:pt x="882" y="433"/>
                  <a:pt x="882" y="433"/>
                </a:cubicBezTo>
                <a:cubicBezTo>
                  <a:pt x="882" y="437"/>
                  <a:pt x="882" y="437"/>
                  <a:pt x="882" y="437"/>
                </a:cubicBezTo>
                <a:cubicBezTo>
                  <a:pt x="882" y="440"/>
                  <a:pt x="882" y="440"/>
                  <a:pt x="882" y="440"/>
                </a:cubicBezTo>
                <a:cubicBezTo>
                  <a:pt x="882" y="444"/>
                  <a:pt x="882" y="444"/>
                  <a:pt x="882" y="444"/>
                </a:cubicBezTo>
                <a:cubicBezTo>
                  <a:pt x="882" y="444"/>
                  <a:pt x="882" y="444"/>
                  <a:pt x="882" y="444"/>
                </a:cubicBezTo>
                <a:cubicBezTo>
                  <a:pt x="882" y="445"/>
                  <a:pt x="882" y="446"/>
                  <a:pt x="882" y="447"/>
                </a:cubicBezTo>
                <a:cubicBezTo>
                  <a:pt x="882" y="448"/>
                  <a:pt x="882" y="450"/>
                  <a:pt x="882" y="451"/>
                </a:cubicBezTo>
                <a:cubicBezTo>
                  <a:pt x="882" y="452"/>
                  <a:pt x="882" y="453"/>
                  <a:pt x="883" y="454"/>
                </a:cubicBezTo>
                <a:cubicBezTo>
                  <a:pt x="883" y="455"/>
                  <a:pt x="883" y="457"/>
                  <a:pt x="883" y="458"/>
                </a:cubicBezTo>
                <a:cubicBezTo>
                  <a:pt x="884" y="459"/>
                  <a:pt x="884" y="460"/>
                  <a:pt x="884" y="461"/>
                </a:cubicBezTo>
                <a:cubicBezTo>
                  <a:pt x="885" y="462"/>
                  <a:pt x="885" y="464"/>
                  <a:pt x="886" y="465"/>
                </a:cubicBezTo>
                <a:cubicBezTo>
                  <a:pt x="886" y="466"/>
                  <a:pt x="887" y="467"/>
                  <a:pt x="887" y="468"/>
                </a:cubicBezTo>
                <a:cubicBezTo>
                  <a:pt x="888" y="469"/>
                  <a:pt x="889" y="471"/>
                  <a:pt x="889" y="472"/>
                </a:cubicBezTo>
                <a:cubicBezTo>
                  <a:pt x="890" y="473"/>
                  <a:pt x="891" y="474"/>
                  <a:pt x="892" y="475"/>
                </a:cubicBezTo>
                <a:cubicBezTo>
                  <a:pt x="893" y="477"/>
                  <a:pt x="894" y="478"/>
                  <a:pt x="896" y="479"/>
                </a:cubicBezTo>
                <a:cubicBezTo>
                  <a:pt x="897" y="480"/>
                  <a:pt x="899" y="481"/>
                  <a:pt x="900" y="482"/>
                </a:cubicBezTo>
                <a:cubicBezTo>
                  <a:pt x="903" y="484"/>
                  <a:pt x="906" y="485"/>
                  <a:pt x="909" y="486"/>
                </a:cubicBezTo>
                <a:cubicBezTo>
                  <a:pt x="912" y="487"/>
                  <a:pt x="915" y="487"/>
                  <a:pt x="919" y="487"/>
                </a:cubicBezTo>
                <a:cubicBezTo>
                  <a:pt x="922" y="487"/>
                  <a:pt x="926" y="487"/>
                  <a:pt x="929" y="486"/>
                </a:cubicBezTo>
                <a:cubicBezTo>
                  <a:pt x="932" y="485"/>
                  <a:pt x="935" y="484"/>
                  <a:pt x="939" y="482"/>
                </a:cubicBezTo>
                <a:cubicBezTo>
                  <a:pt x="939" y="482"/>
                  <a:pt x="939" y="482"/>
                  <a:pt x="939" y="482"/>
                </a:cubicBezTo>
                <a:cubicBezTo>
                  <a:pt x="941" y="481"/>
                  <a:pt x="944" y="480"/>
                  <a:pt x="947" y="479"/>
                </a:cubicBezTo>
                <a:cubicBezTo>
                  <a:pt x="950" y="478"/>
                  <a:pt x="953" y="477"/>
                  <a:pt x="956" y="475"/>
                </a:cubicBezTo>
                <a:cubicBezTo>
                  <a:pt x="959" y="474"/>
                  <a:pt x="962" y="473"/>
                  <a:pt x="966" y="472"/>
                </a:cubicBezTo>
                <a:cubicBezTo>
                  <a:pt x="969" y="471"/>
                  <a:pt x="973" y="469"/>
                  <a:pt x="977" y="468"/>
                </a:cubicBezTo>
                <a:cubicBezTo>
                  <a:pt x="982" y="467"/>
                  <a:pt x="987" y="466"/>
                  <a:pt x="991" y="465"/>
                </a:cubicBezTo>
                <a:cubicBezTo>
                  <a:pt x="994" y="464"/>
                  <a:pt x="996" y="464"/>
                  <a:pt x="999" y="464"/>
                </a:cubicBezTo>
                <a:cubicBezTo>
                  <a:pt x="1002" y="464"/>
                  <a:pt x="1005" y="464"/>
                  <a:pt x="1008" y="465"/>
                </a:cubicBezTo>
                <a:cubicBezTo>
                  <a:pt x="1013" y="465"/>
                  <a:pt x="1017" y="467"/>
                  <a:pt x="1021" y="468"/>
                </a:cubicBezTo>
                <a:cubicBezTo>
                  <a:pt x="1024" y="469"/>
                  <a:pt x="1027" y="470"/>
                  <a:pt x="1029" y="472"/>
                </a:cubicBezTo>
                <a:cubicBezTo>
                  <a:pt x="1031" y="473"/>
                  <a:pt x="1033" y="474"/>
                  <a:pt x="1035" y="475"/>
                </a:cubicBezTo>
                <a:cubicBezTo>
                  <a:pt x="1036" y="476"/>
                  <a:pt x="1038" y="478"/>
                  <a:pt x="1039" y="479"/>
                </a:cubicBezTo>
                <a:cubicBezTo>
                  <a:pt x="1041" y="480"/>
                  <a:pt x="1042" y="481"/>
                  <a:pt x="1043" y="482"/>
                </a:cubicBezTo>
                <a:cubicBezTo>
                  <a:pt x="1044" y="483"/>
                  <a:pt x="1046" y="485"/>
                  <a:pt x="1047" y="486"/>
                </a:cubicBezTo>
                <a:cubicBezTo>
                  <a:pt x="1048" y="487"/>
                  <a:pt x="1049" y="488"/>
                  <a:pt x="1050" y="489"/>
                </a:cubicBezTo>
                <a:cubicBezTo>
                  <a:pt x="1051" y="490"/>
                  <a:pt x="1051" y="492"/>
                  <a:pt x="1052" y="493"/>
                </a:cubicBezTo>
                <a:cubicBezTo>
                  <a:pt x="1053" y="494"/>
                  <a:pt x="1054" y="495"/>
                  <a:pt x="1055" y="496"/>
                </a:cubicBezTo>
                <a:cubicBezTo>
                  <a:pt x="1055" y="497"/>
                  <a:pt x="1056" y="499"/>
                  <a:pt x="1056" y="500"/>
                </a:cubicBezTo>
                <a:cubicBezTo>
                  <a:pt x="1057" y="501"/>
                  <a:pt x="1058" y="502"/>
                  <a:pt x="1058" y="503"/>
                </a:cubicBezTo>
                <a:cubicBezTo>
                  <a:pt x="1059" y="504"/>
                  <a:pt x="1059" y="506"/>
                  <a:pt x="1060" y="507"/>
                </a:cubicBezTo>
                <a:cubicBezTo>
                  <a:pt x="1060" y="508"/>
                  <a:pt x="1061" y="509"/>
                  <a:pt x="1061" y="510"/>
                </a:cubicBezTo>
                <a:cubicBezTo>
                  <a:pt x="1061" y="511"/>
                  <a:pt x="1062" y="513"/>
                  <a:pt x="1062" y="514"/>
                </a:cubicBezTo>
                <a:cubicBezTo>
                  <a:pt x="1062" y="515"/>
                  <a:pt x="1063" y="516"/>
                  <a:pt x="1063" y="517"/>
                </a:cubicBezTo>
                <a:cubicBezTo>
                  <a:pt x="1063" y="518"/>
                  <a:pt x="1063" y="520"/>
                  <a:pt x="1063" y="521"/>
                </a:cubicBezTo>
                <a:cubicBezTo>
                  <a:pt x="1064" y="522"/>
                  <a:pt x="1064" y="523"/>
                  <a:pt x="1064" y="524"/>
                </a:cubicBezTo>
                <a:cubicBezTo>
                  <a:pt x="1064" y="525"/>
                  <a:pt x="1064" y="527"/>
                  <a:pt x="1064" y="528"/>
                </a:cubicBezTo>
                <a:cubicBezTo>
                  <a:pt x="1064" y="529"/>
                  <a:pt x="1064" y="530"/>
                  <a:pt x="1064" y="531"/>
                </a:cubicBezTo>
                <a:cubicBezTo>
                  <a:pt x="1064" y="532"/>
                  <a:pt x="1064" y="532"/>
                  <a:pt x="1064" y="532"/>
                </a:cubicBezTo>
                <a:cubicBezTo>
                  <a:pt x="1064" y="533"/>
                  <a:pt x="1064" y="534"/>
                  <a:pt x="1064" y="535"/>
                </a:cubicBezTo>
                <a:cubicBezTo>
                  <a:pt x="1064" y="536"/>
                  <a:pt x="1064" y="537"/>
                  <a:pt x="1064" y="538"/>
                </a:cubicBezTo>
                <a:cubicBezTo>
                  <a:pt x="1064" y="539"/>
                  <a:pt x="1064" y="541"/>
                  <a:pt x="1064" y="542"/>
                </a:cubicBezTo>
                <a:cubicBezTo>
                  <a:pt x="1064" y="543"/>
                  <a:pt x="1063" y="544"/>
                  <a:pt x="1063" y="545"/>
                </a:cubicBezTo>
                <a:cubicBezTo>
                  <a:pt x="1063" y="546"/>
                  <a:pt x="1063" y="548"/>
                  <a:pt x="1062" y="549"/>
                </a:cubicBezTo>
                <a:cubicBezTo>
                  <a:pt x="1062" y="550"/>
                  <a:pt x="1062" y="551"/>
                  <a:pt x="1061" y="552"/>
                </a:cubicBezTo>
                <a:cubicBezTo>
                  <a:pt x="1061" y="553"/>
                  <a:pt x="1061" y="555"/>
                  <a:pt x="1060" y="556"/>
                </a:cubicBezTo>
                <a:cubicBezTo>
                  <a:pt x="1060" y="557"/>
                  <a:pt x="1059" y="558"/>
                  <a:pt x="1059" y="559"/>
                </a:cubicBezTo>
                <a:cubicBezTo>
                  <a:pt x="1058" y="560"/>
                  <a:pt x="1058" y="562"/>
                  <a:pt x="1057" y="563"/>
                </a:cubicBezTo>
                <a:cubicBezTo>
                  <a:pt x="1057" y="564"/>
                  <a:pt x="1056" y="565"/>
                  <a:pt x="1055" y="566"/>
                </a:cubicBezTo>
                <a:cubicBezTo>
                  <a:pt x="1055" y="567"/>
                  <a:pt x="1054" y="569"/>
                  <a:pt x="1053" y="570"/>
                </a:cubicBezTo>
                <a:cubicBezTo>
                  <a:pt x="1052" y="571"/>
                  <a:pt x="1052" y="572"/>
                  <a:pt x="1051" y="573"/>
                </a:cubicBezTo>
                <a:cubicBezTo>
                  <a:pt x="1050" y="574"/>
                  <a:pt x="1049" y="576"/>
                  <a:pt x="1048" y="577"/>
                </a:cubicBezTo>
                <a:cubicBezTo>
                  <a:pt x="1047" y="578"/>
                  <a:pt x="1046" y="579"/>
                  <a:pt x="1045" y="580"/>
                </a:cubicBezTo>
                <a:cubicBezTo>
                  <a:pt x="1044" y="581"/>
                  <a:pt x="1042" y="583"/>
                  <a:pt x="1041" y="584"/>
                </a:cubicBezTo>
                <a:cubicBezTo>
                  <a:pt x="1040" y="585"/>
                  <a:pt x="1038" y="586"/>
                  <a:pt x="1037" y="587"/>
                </a:cubicBezTo>
                <a:cubicBezTo>
                  <a:pt x="1035" y="589"/>
                  <a:pt x="1034" y="590"/>
                  <a:pt x="1032" y="591"/>
                </a:cubicBezTo>
                <a:cubicBezTo>
                  <a:pt x="1030" y="592"/>
                  <a:pt x="1027" y="593"/>
                  <a:pt x="1025" y="594"/>
                </a:cubicBezTo>
                <a:cubicBezTo>
                  <a:pt x="1022" y="596"/>
                  <a:pt x="1019" y="597"/>
                  <a:pt x="1015" y="598"/>
                </a:cubicBezTo>
                <a:cubicBezTo>
                  <a:pt x="1010" y="599"/>
                  <a:pt x="1004" y="600"/>
                  <a:pt x="999" y="600"/>
                </a:cubicBezTo>
                <a:cubicBezTo>
                  <a:pt x="995" y="600"/>
                  <a:pt x="989" y="599"/>
                  <a:pt x="984" y="598"/>
                </a:cubicBezTo>
                <a:cubicBezTo>
                  <a:pt x="980" y="597"/>
                  <a:pt x="976" y="596"/>
                  <a:pt x="971" y="594"/>
                </a:cubicBezTo>
                <a:cubicBezTo>
                  <a:pt x="968" y="593"/>
                  <a:pt x="965" y="592"/>
                  <a:pt x="961" y="591"/>
                </a:cubicBezTo>
                <a:cubicBezTo>
                  <a:pt x="958" y="590"/>
                  <a:pt x="955" y="588"/>
                  <a:pt x="952" y="587"/>
                </a:cubicBezTo>
                <a:cubicBezTo>
                  <a:pt x="949" y="586"/>
                  <a:pt x="946" y="585"/>
                  <a:pt x="943" y="584"/>
                </a:cubicBezTo>
                <a:cubicBezTo>
                  <a:pt x="942" y="583"/>
                  <a:pt x="940" y="582"/>
                  <a:pt x="939" y="582"/>
                </a:cubicBezTo>
                <a:cubicBezTo>
                  <a:pt x="938" y="581"/>
                  <a:pt x="937" y="581"/>
                  <a:pt x="935" y="580"/>
                </a:cubicBezTo>
                <a:cubicBezTo>
                  <a:pt x="930" y="578"/>
                  <a:pt x="924" y="577"/>
                  <a:pt x="919" y="577"/>
                </a:cubicBezTo>
                <a:cubicBezTo>
                  <a:pt x="913" y="577"/>
                  <a:pt x="908" y="578"/>
                  <a:pt x="903" y="580"/>
                </a:cubicBezTo>
                <a:cubicBezTo>
                  <a:pt x="901" y="581"/>
                  <a:pt x="899" y="582"/>
                  <a:pt x="897" y="584"/>
                </a:cubicBezTo>
                <a:cubicBezTo>
                  <a:pt x="896" y="585"/>
                  <a:pt x="895" y="586"/>
                  <a:pt x="893" y="587"/>
                </a:cubicBezTo>
                <a:cubicBezTo>
                  <a:pt x="892" y="588"/>
                  <a:pt x="891" y="590"/>
                  <a:pt x="890" y="591"/>
                </a:cubicBezTo>
                <a:cubicBezTo>
                  <a:pt x="890" y="592"/>
                  <a:pt x="889" y="593"/>
                  <a:pt x="888" y="594"/>
                </a:cubicBezTo>
                <a:cubicBezTo>
                  <a:pt x="888" y="595"/>
                  <a:pt x="887" y="597"/>
                  <a:pt x="886" y="598"/>
                </a:cubicBezTo>
                <a:cubicBezTo>
                  <a:pt x="886" y="599"/>
                  <a:pt x="885" y="600"/>
                  <a:pt x="885" y="601"/>
                </a:cubicBezTo>
                <a:cubicBezTo>
                  <a:pt x="884" y="602"/>
                  <a:pt x="884" y="604"/>
                  <a:pt x="884" y="605"/>
                </a:cubicBezTo>
                <a:cubicBezTo>
                  <a:pt x="883" y="606"/>
                  <a:pt x="883" y="607"/>
                  <a:pt x="883" y="608"/>
                </a:cubicBezTo>
                <a:cubicBezTo>
                  <a:pt x="883" y="609"/>
                  <a:pt x="882" y="611"/>
                  <a:pt x="882" y="612"/>
                </a:cubicBezTo>
                <a:cubicBezTo>
                  <a:pt x="882" y="613"/>
                  <a:pt x="882" y="614"/>
                  <a:pt x="882" y="615"/>
                </a:cubicBezTo>
                <a:cubicBezTo>
                  <a:pt x="882" y="616"/>
                  <a:pt x="882" y="618"/>
                  <a:pt x="882" y="619"/>
                </a:cubicBezTo>
                <a:cubicBezTo>
                  <a:pt x="882" y="619"/>
                  <a:pt x="882" y="620"/>
                  <a:pt x="882" y="620"/>
                </a:cubicBezTo>
                <a:cubicBezTo>
                  <a:pt x="882" y="622"/>
                  <a:pt x="882" y="622"/>
                  <a:pt x="882" y="622"/>
                </a:cubicBezTo>
                <a:cubicBezTo>
                  <a:pt x="882" y="626"/>
                  <a:pt x="882" y="626"/>
                  <a:pt x="882" y="626"/>
                </a:cubicBezTo>
                <a:cubicBezTo>
                  <a:pt x="882" y="629"/>
                  <a:pt x="882" y="629"/>
                  <a:pt x="882" y="629"/>
                </a:cubicBezTo>
                <a:cubicBezTo>
                  <a:pt x="882" y="633"/>
                  <a:pt x="882" y="633"/>
                  <a:pt x="882" y="633"/>
                </a:cubicBezTo>
                <a:cubicBezTo>
                  <a:pt x="882" y="636"/>
                  <a:pt x="882" y="636"/>
                  <a:pt x="882" y="636"/>
                </a:cubicBezTo>
                <a:cubicBezTo>
                  <a:pt x="882" y="640"/>
                  <a:pt x="882" y="640"/>
                  <a:pt x="882" y="640"/>
                </a:cubicBezTo>
                <a:cubicBezTo>
                  <a:pt x="882" y="643"/>
                  <a:pt x="882" y="643"/>
                  <a:pt x="882" y="643"/>
                </a:cubicBezTo>
                <a:cubicBezTo>
                  <a:pt x="882" y="647"/>
                  <a:pt x="882" y="647"/>
                  <a:pt x="882" y="647"/>
                </a:cubicBezTo>
                <a:cubicBezTo>
                  <a:pt x="882" y="650"/>
                  <a:pt x="882" y="650"/>
                  <a:pt x="882" y="650"/>
                </a:cubicBezTo>
                <a:cubicBezTo>
                  <a:pt x="882" y="654"/>
                  <a:pt x="882" y="654"/>
                  <a:pt x="882" y="654"/>
                </a:cubicBezTo>
                <a:cubicBezTo>
                  <a:pt x="882" y="657"/>
                  <a:pt x="882" y="657"/>
                  <a:pt x="882" y="657"/>
                </a:cubicBezTo>
                <a:cubicBezTo>
                  <a:pt x="882" y="661"/>
                  <a:pt x="882" y="661"/>
                  <a:pt x="882" y="661"/>
                </a:cubicBezTo>
                <a:cubicBezTo>
                  <a:pt x="882" y="664"/>
                  <a:pt x="882" y="664"/>
                  <a:pt x="882" y="664"/>
                </a:cubicBezTo>
                <a:cubicBezTo>
                  <a:pt x="882" y="668"/>
                  <a:pt x="882" y="668"/>
                  <a:pt x="882" y="668"/>
                </a:cubicBezTo>
                <a:cubicBezTo>
                  <a:pt x="882" y="671"/>
                  <a:pt x="882" y="671"/>
                  <a:pt x="882" y="671"/>
                </a:cubicBezTo>
                <a:cubicBezTo>
                  <a:pt x="882" y="675"/>
                  <a:pt x="882" y="675"/>
                  <a:pt x="882" y="675"/>
                </a:cubicBezTo>
                <a:cubicBezTo>
                  <a:pt x="882" y="678"/>
                  <a:pt x="882" y="678"/>
                  <a:pt x="882" y="678"/>
                </a:cubicBezTo>
                <a:cubicBezTo>
                  <a:pt x="882" y="682"/>
                  <a:pt x="882" y="682"/>
                  <a:pt x="882" y="682"/>
                </a:cubicBezTo>
                <a:cubicBezTo>
                  <a:pt x="882" y="685"/>
                  <a:pt x="882" y="685"/>
                  <a:pt x="882" y="685"/>
                </a:cubicBezTo>
                <a:cubicBezTo>
                  <a:pt x="882" y="689"/>
                  <a:pt x="882" y="689"/>
                  <a:pt x="882" y="689"/>
                </a:cubicBezTo>
                <a:cubicBezTo>
                  <a:pt x="882" y="692"/>
                  <a:pt x="882" y="692"/>
                  <a:pt x="882" y="692"/>
                </a:cubicBezTo>
                <a:cubicBezTo>
                  <a:pt x="882" y="696"/>
                  <a:pt x="882" y="696"/>
                  <a:pt x="882" y="696"/>
                </a:cubicBezTo>
                <a:cubicBezTo>
                  <a:pt x="882" y="699"/>
                  <a:pt x="882" y="699"/>
                  <a:pt x="882" y="699"/>
                </a:cubicBezTo>
                <a:cubicBezTo>
                  <a:pt x="882" y="703"/>
                  <a:pt x="882" y="703"/>
                  <a:pt x="882" y="703"/>
                </a:cubicBezTo>
                <a:cubicBezTo>
                  <a:pt x="882" y="705"/>
                  <a:pt x="882" y="705"/>
                  <a:pt x="882" y="705"/>
                </a:cubicBezTo>
                <a:cubicBezTo>
                  <a:pt x="882" y="706"/>
                  <a:pt x="882" y="706"/>
                  <a:pt x="882" y="706"/>
                </a:cubicBezTo>
                <a:cubicBezTo>
                  <a:pt x="882" y="710"/>
                  <a:pt x="882" y="710"/>
                  <a:pt x="882" y="710"/>
                </a:cubicBezTo>
                <a:cubicBezTo>
                  <a:pt x="882" y="713"/>
                  <a:pt x="882" y="713"/>
                  <a:pt x="882" y="713"/>
                </a:cubicBezTo>
                <a:cubicBezTo>
                  <a:pt x="882" y="717"/>
                  <a:pt x="882" y="717"/>
                  <a:pt x="882" y="717"/>
                </a:cubicBezTo>
                <a:cubicBezTo>
                  <a:pt x="882" y="720"/>
                  <a:pt x="882" y="720"/>
                  <a:pt x="882" y="720"/>
                </a:cubicBezTo>
                <a:cubicBezTo>
                  <a:pt x="882" y="724"/>
                  <a:pt x="882" y="724"/>
                  <a:pt x="882" y="724"/>
                </a:cubicBezTo>
                <a:cubicBezTo>
                  <a:pt x="882" y="727"/>
                  <a:pt x="882" y="727"/>
                  <a:pt x="882" y="727"/>
                </a:cubicBezTo>
                <a:cubicBezTo>
                  <a:pt x="882" y="731"/>
                  <a:pt x="882" y="731"/>
                  <a:pt x="882" y="731"/>
                </a:cubicBezTo>
                <a:cubicBezTo>
                  <a:pt x="882" y="734"/>
                  <a:pt x="882" y="734"/>
                  <a:pt x="882" y="734"/>
                </a:cubicBezTo>
                <a:cubicBezTo>
                  <a:pt x="882" y="738"/>
                  <a:pt x="882" y="738"/>
                  <a:pt x="882" y="738"/>
                </a:cubicBezTo>
                <a:cubicBezTo>
                  <a:pt x="882" y="741"/>
                  <a:pt x="882" y="741"/>
                  <a:pt x="882" y="741"/>
                </a:cubicBezTo>
                <a:cubicBezTo>
                  <a:pt x="882" y="745"/>
                  <a:pt x="882" y="745"/>
                  <a:pt x="882" y="745"/>
                </a:cubicBezTo>
                <a:cubicBezTo>
                  <a:pt x="882" y="748"/>
                  <a:pt x="882" y="748"/>
                  <a:pt x="882" y="748"/>
                </a:cubicBezTo>
                <a:cubicBezTo>
                  <a:pt x="882" y="752"/>
                  <a:pt x="882" y="752"/>
                  <a:pt x="882" y="752"/>
                </a:cubicBezTo>
                <a:cubicBezTo>
                  <a:pt x="882" y="755"/>
                  <a:pt x="882" y="755"/>
                  <a:pt x="882" y="755"/>
                </a:cubicBezTo>
                <a:cubicBezTo>
                  <a:pt x="882" y="759"/>
                  <a:pt x="882" y="759"/>
                  <a:pt x="882" y="759"/>
                </a:cubicBezTo>
                <a:cubicBezTo>
                  <a:pt x="882" y="762"/>
                  <a:pt x="882" y="762"/>
                  <a:pt x="882" y="762"/>
                </a:cubicBezTo>
                <a:cubicBezTo>
                  <a:pt x="882" y="766"/>
                  <a:pt x="882" y="766"/>
                  <a:pt x="882" y="766"/>
                </a:cubicBezTo>
                <a:cubicBezTo>
                  <a:pt x="882" y="769"/>
                  <a:pt x="882" y="769"/>
                  <a:pt x="882" y="769"/>
                </a:cubicBezTo>
                <a:cubicBezTo>
                  <a:pt x="882" y="773"/>
                  <a:pt x="882" y="773"/>
                  <a:pt x="882" y="773"/>
                </a:cubicBezTo>
                <a:cubicBezTo>
                  <a:pt x="882" y="776"/>
                  <a:pt x="882" y="776"/>
                  <a:pt x="882" y="776"/>
                </a:cubicBezTo>
                <a:cubicBezTo>
                  <a:pt x="882" y="780"/>
                  <a:pt x="882" y="780"/>
                  <a:pt x="882" y="780"/>
                </a:cubicBezTo>
                <a:cubicBezTo>
                  <a:pt x="882" y="783"/>
                  <a:pt x="882" y="783"/>
                  <a:pt x="882" y="783"/>
                </a:cubicBezTo>
                <a:cubicBezTo>
                  <a:pt x="882" y="787"/>
                  <a:pt x="882" y="787"/>
                  <a:pt x="882" y="787"/>
                </a:cubicBezTo>
                <a:cubicBezTo>
                  <a:pt x="882" y="790"/>
                  <a:pt x="882" y="790"/>
                  <a:pt x="882" y="790"/>
                </a:cubicBezTo>
                <a:cubicBezTo>
                  <a:pt x="882" y="794"/>
                  <a:pt x="882" y="794"/>
                  <a:pt x="882" y="794"/>
                </a:cubicBezTo>
                <a:cubicBezTo>
                  <a:pt x="882" y="797"/>
                  <a:pt x="882" y="797"/>
                  <a:pt x="882" y="797"/>
                </a:cubicBezTo>
                <a:cubicBezTo>
                  <a:pt x="882" y="801"/>
                  <a:pt x="882" y="801"/>
                  <a:pt x="882" y="801"/>
                </a:cubicBezTo>
                <a:cubicBezTo>
                  <a:pt x="882" y="804"/>
                  <a:pt x="882" y="804"/>
                  <a:pt x="882" y="804"/>
                </a:cubicBezTo>
                <a:cubicBezTo>
                  <a:pt x="882" y="808"/>
                  <a:pt x="882" y="808"/>
                  <a:pt x="882" y="808"/>
                </a:cubicBezTo>
                <a:cubicBezTo>
                  <a:pt x="882" y="811"/>
                  <a:pt x="882" y="811"/>
                  <a:pt x="882" y="811"/>
                </a:cubicBezTo>
                <a:cubicBezTo>
                  <a:pt x="882" y="815"/>
                  <a:pt x="882" y="815"/>
                  <a:pt x="882" y="815"/>
                </a:cubicBezTo>
                <a:cubicBezTo>
                  <a:pt x="882" y="818"/>
                  <a:pt x="882" y="818"/>
                  <a:pt x="882" y="818"/>
                </a:cubicBezTo>
                <a:cubicBezTo>
                  <a:pt x="882" y="822"/>
                  <a:pt x="882" y="822"/>
                  <a:pt x="882" y="822"/>
                </a:cubicBezTo>
                <a:cubicBezTo>
                  <a:pt x="882" y="825"/>
                  <a:pt x="882" y="825"/>
                  <a:pt x="882" y="825"/>
                </a:cubicBezTo>
                <a:cubicBezTo>
                  <a:pt x="882" y="829"/>
                  <a:pt x="882" y="829"/>
                  <a:pt x="882" y="829"/>
                </a:cubicBezTo>
                <a:cubicBezTo>
                  <a:pt x="882" y="832"/>
                  <a:pt x="882" y="832"/>
                  <a:pt x="882" y="832"/>
                </a:cubicBezTo>
                <a:cubicBezTo>
                  <a:pt x="882" y="836"/>
                  <a:pt x="882" y="836"/>
                  <a:pt x="882" y="836"/>
                </a:cubicBezTo>
                <a:cubicBezTo>
                  <a:pt x="882" y="839"/>
                  <a:pt x="882" y="839"/>
                  <a:pt x="882" y="839"/>
                </a:cubicBezTo>
                <a:cubicBezTo>
                  <a:pt x="882" y="843"/>
                  <a:pt x="882" y="843"/>
                  <a:pt x="882" y="843"/>
                </a:cubicBezTo>
                <a:cubicBezTo>
                  <a:pt x="882" y="846"/>
                  <a:pt x="882" y="846"/>
                  <a:pt x="882" y="846"/>
                </a:cubicBezTo>
                <a:cubicBezTo>
                  <a:pt x="882" y="850"/>
                  <a:pt x="882" y="850"/>
                  <a:pt x="882" y="850"/>
                </a:cubicBezTo>
                <a:cubicBezTo>
                  <a:pt x="882" y="853"/>
                  <a:pt x="882" y="853"/>
                  <a:pt x="882" y="853"/>
                </a:cubicBezTo>
                <a:cubicBezTo>
                  <a:pt x="882" y="857"/>
                  <a:pt x="882" y="857"/>
                  <a:pt x="882" y="857"/>
                </a:cubicBezTo>
                <a:cubicBezTo>
                  <a:pt x="882" y="860"/>
                  <a:pt x="882" y="860"/>
                  <a:pt x="882" y="860"/>
                </a:cubicBezTo>
                <a:cubicBezTo>
                  <a:pt x="882" y="864"/>
                  <a:pt x="882" y="864"/>
                  <a:pt x="882" y="864"/>
                </a:cubicBezTo>
                <a:cubicBezTo>
                  <a:pt x="882" y="867"/>
                  <a:pt x="882" y="867"/>
                  <a:pt x="882" y="867"/>
                </a:cubicBezTo>
                <a:cubicBezTo>
                  <a:pt x="882" y="871"/>
                  <a:pt x="882" y="871"/>
                  <a:pt x="882" y="871"/>
                </a:cubicBezTo>
                <a:cubicBezTo>
                  <a:pt x="882" y="874"/>
                  <a:pt x="882" y="874"/>
                  <a:pt x="882" y="874"/>
                </a:cubicBezTo>
                <a:cubicBezTo>
                  <a:pt x="882" y="878"/>
                  <a:pt x="882" y="878"/>
                  <a:pt x="882" y="878"/>
                </a:cubicBezTo>
                <a:cubicBezTo>
                  <a:pt x="882" y="881"/>
                  <a:pt x="882" y="881"/>
                  <a:pt x="882" y="881"/>
                </a:cubicBezTo>
                <a:cubicBezTo>
                  <a:pt x="882" y="884"/>
                  <a:pt x="882" y="884"/>
                  <a:pt x="882" y="884"/>
                </a:cubicBezTo>
                <a:cubicBezTo>
                  <a:pt x="882" y="884"/>
                  <a:pt x="882" y="884"/>
                  <a:pt x="882" y="884"/>
                </a:cubicBezTo>
                <a:cubicBezTo>
                  <a:pt x="878" y="884"/>
                  <a:pt x="878" y="884"/>
                  <a:pt x="878" y="884"/>
                </a:cubicBezTo>
                <a:cubicBezTo>
                  <a:pt x="875" y="884"/>
                  <a:pt x="875" y="884"/>
                  <a:pt x="875" y="884"/>
                </a:cubicBezTo>
                <a:cubicBezTo>
                  <a:pt x="871" y="884"/>
                  <a:pt x="871" y="884"/>
                  <a:pt x="871" y="884"/>
                </a:cubicBezTo>
                <a:cubicBezTo>
                  <a:pt x="868" y="884"/>
                  <a:pt x="868" y="884"/>
                  <a:pt x="868" y="884"/>
                </a:cubicBezTo>
                <a:cubicBezTo>
                  <a:pt x="864" y="884"/>
                  <a:pt x="864" y="884"/>
                  <a:pt x="864" y="884"/>
                </a:cubicBezTo>
                <a:cubicBezTo>
                  <a:pt x="861" y="884"/>
                  <a:pt x="861" y="884"/>
                  <a:pt x="861" y="884"/>
                </a:cubicBezTo>
                <a:cubicBezTo>
                  <a:pt x="857" y="884"/>
                  <a:pt x="857" y="884"/>
                  <a:pt x="857" y="884"/>
                </a:cubicBezTo>
                <a:cubicBezTo>
                  <a:pt x="854" y="884"/>
                  <a:pt x="854" y="884"/>
                  <a:pt x="854" y="884"/>
                </a:cubicBezTo>
                <a:cubicBezTo>
                  <a:pt x="850" y="884"/>
                  <a:pt x="850" y="884"/>
                  <a:pt x="850" y="884"/>
                </a:cubicBezTo>
                <a:cubicBezTo>
                  <a:pt x="847" y="884"/>
                  <a:pt x="847" y="884"/>
                  <a:pt x="847" y="884"/>
                </a:cubicBezTo>
                <a:cubicBezTo>
                  <a:pt x="843" y="884"/>
                  <a:pt x="843" y="884"/>
                  <a:pt x="843" y="884"/>
                </a:cubicBezTo>
                <a:cubicBezTo>
                  <a:pt x="840" y="884"/>
                  <a:pt x="840" y="884"/>
                  <a:pt x="840" y="884"/>
                </a:cubicBezTo>
                <a:cubicBezTo>
                  <a:pt x="836" y="884"/>
                  <a:pt x="836" y="884"/>
                  <a:pt x="836" y="884"/>
                </a:cubicBezTo>
                <a:cubicBezTo>
                  <a:pt x="833" y="884"/>
                  <a:pt x="833" y="884"/>
                  <a:pt x="833" y="884"/>
                </a:cubicBezTo>
                <a:cubicBezTo>
                  <a:pt x="829" y="884"/>
                  <a:pt x="829" y="884"/>
                  <a:pt x="829" y="884"/>
                </a:cubicBezTo>
                <a:cubicBezTo>
                  <a:pt x="826" y="884"/>
                  <a:pt x="826" y="884"/>
                  <a:pt x="826" y="884"/>
                </a:cubicBezTo>
                <a:cubicBezTo>
                  <a:pt x="822" y="884"/>
                  <a:pt x="822" y="884"/>
                  <a:pt x="822" y="884"/>
                </a:cubicBezTo>
                <a:cubicBezTo>
                  <a:pt x="819" y="884"/>
                  <a:pt x="819" y="884"/>
                  <a:pt x="819" y="884"/>
                </a:cubicBezTo>
                <a:cubicBezTo>
                  <a:pt x="815" y="884"/>
                  <a:pt x="815" y="884"/>
                  <a:pt x="815" y="884"/>
                </a:cubicBezTo>
                <a:cubicBezTo>
                  <a:pt x="812" y="884"/>
                  <a:pt x="812" y="884"/>
                  <a:pt x="812" y="884"/>
                </a:cubicBezTo>
                <a:cubicBezTo>
                  <a:pt x="808" y="884"/>
                  <a:pt x="808" y="884"/>
                  <a:pt x="808" y="884"/>
                </a:cubicBezTo>
                <a:cubicBezTo>
                  <a:pt x="805" y="884"/>
                  <a:pt x="805" y="884"/>
                  <a:pt x="805" y="884"/>
                </a:cubicBezTo>
                <a:cubicBezTo>
                  <a:pt x="801" y="884"/>
                  <a:pt x="801" y="884"/>
                  <a:pt x="801" y="884"/>
                </a:cubicBezTo>
                <a:cubicBezTo>
                  <a:pt x="798" y="884"/>
                  <a:pt x="798" y="884"/>
                  <a:pt x="798" y="884"/>
                </a:cubicBezTo>
                <a:cubicBezTo>
                  <a:pt x="794" y="884"/>
                  <a:pt x="794" y="884"/>
                  <a:pt x="794" y="884"/>
                </a:cubicBezTo>
                <a:cubicBezTo>
                  <a:pt x="791" y="884"/>
                  <a:pt x="791" y="884"/>
                  <a:pt x="791" y="884"/>
                </a:cubicBezTo>
                <a:cubicBezTo>
                  <a:pt x="787" y="884"/>
                  <a:pt x="787" y="884"/>
                  <a:pt x="787" y="884"/>
                </a:cubicBezTo>
                <a:cubicBezTo>
                  <a:pt x="784" y="884"/>
                  <a:pt x="784" y="884"/>
                  <a:pt x="784" y="884"/>
                </a:cubicBezTo>
                <a:cubicBezTo>
                  <a:pt x="780" y="884"/>
                  <a:pt x="780" y="884"/>
                  <a:pt x="780" y="884"/>
                </a:cubicBezTo>
                <a:cubicBezTo>
                  <a:pt x="777" y="884"/>
                  <a:pt x="777" y="884"/>
                  <a:pt x="777" y="884"/>
                </a:cubicBezTo>
                <a:cubicBezTo>
                  <a:pt x="773" y="884"/>
                  <a:pt x="773" y="884"/>
                  <a:pt x="773" y="884"/>
                </a:cubicBezTo>
                <a:cubicBezTo>
                  <a:pt x="770" y="884"/>
                  <a:pt x="770" y="884"/>
                  <a:pt x="770" y="884"/>
                </a:cubicBezTo>
                <a:cubicBezTo>
                  <a:pt x="766" y="884"/>
                  <a:pt x="766" y="884"/>
                  <a:pt x="766" y="884"/>
                </a:cubicBezTo>
                <a:cubicBezTo>
                  <a:pt x="763" y="884"/>
                  <a:pt x="763" y="884"/>
                  <a:pt x="763" y="884"/>
                </a:cubicBezTo>
                <a:cubicBezTo>
                  <a:pt x="759" y="884"/>
                  <a:pt x="759" y="884"/>
                  <a:pt x="759" y="884"/>
                </a:cubicBezTo>
                <a:cubicBezTo>
                  <a:pt x="756" y="884"/>
                  <a:pt x="756" y="884"/>
                  <a:pt x="756" y="884"/>
                </a:cubicBezTo>
                <a:cubicBezTo>
                  <a:pt x="752" y="884"/>
                  <a:pt x="752" y="884"/>
                  <a:pt x="752" y="884"/>
                </a:cubicBezTo>
                <a:cubicBezTo>
                  <a:pt x="749" y="884"/>
                  <a:pt x="749" y="884"/>
                  <a:pt x="749" y="884"/>
                </a:cubicBezTo>
                <a:cubicBezTo>
                  <a:pt x="745" y="884"/>
                  <a:pt x="745" y="884"/>
                  <a:pt x="745" y="884"/>
                </a:cubicBezTo>
                <a:cubicBezTo>
                  <a:pt x="742" y="884"/>
                  <a:pt x="742" y="884"/>
                  <a:pt x="742" y="884"/>
                </a:cubicBezTo>
                <a:cubicBezTo>
                  <a:pt x="738" y="884"/>
                  <a:pt x="738" y="884"/>
                  <a:pt x="738" y="884"/>
                </a:cubicBezTo>
                <a:cubicBezTo>
                  <a:pt x="735" y="884"/>
                  <a:pt x="735" y="884"/>
                  <a:pt x="735" y="884"/>
                </a:cubicBezTo>
                <a:cubicBezTo>
                  <a:pt x="731" y="884"/>
                  <a:pt x="731" y="884"/>
                  <a:pt x="731" y="884"/>
                </a:cubicBezTo>
                <a:cubicBezTo>
                  <a:pt x="728" y="884"/>
                  <a:pt x="728" y="884"/>
                  <a:pt x="728" y="884"/>
                </a:cubicBezTo>
                <a:cubicBezTo>
                  <a:pt x="724" y="884"/>
                  <a:pt x="724" y="884"/>
                  <a:pt x="724" y="884"/>
                </a:cubicBezTo>
                <a:cubicBezTo>
                  <a:pt x="721" y="884"/>
                  <a:pt x="721" y="884"/>
                  <a:pt x="721" y="884"/>
                </a:cubicBezTo>
                <a:cubicBezTo>
                  <a:pt x="717" y="884"/>
                  <a:pt x="717" y="884"/>
                  <a:pt x="717" y="884"/>
                </a:cubicBezTo>
                <a:cubicBezTo>
                  <a:pt x="714" y="884"/>
                  <a:pt x="714" y="884"/>
                  <a:pt x="714" y="884"/>
                </a:cubicBezTo>
                <a:cubicBezTo>
                  <a:pt x="710" y="884"/>
                  <a:pt x="710" y="884"/>
                  <a:pt x="710" y="884"/>
                </a:cubicBezTo>
                <a:cubicBezTo>
                  <a:pt x="707" y="884"/>
                  <a:pt x="707" y="884"/>
                  <a:pt x="707" y="884"/>
                </a:cubicBezTo>
                <a:cubicBezTo>
                  <a:pt x="703" y="884"/>
                  <a:pt x="703" y="884"/>
                  <a:pt x="703" y="884"/>
                </a:cubicBezTo>
                <a:cubicBezTo>
                  <a:pt x="700" y="884"/>
                  <a:pt x="700" y="884"/>
                  <a:pt x="700" y="884"/>
                </a:cubicBezTo>
                <a:cubicBezTo>
                  <a:pt x="696" y="884"/>
                  <a:pt x="696" y="884"/>
                  <a:pt x="696" y="884"/>
                </a:cubicBezTo>
                <a:cubicBezTo>
                  <a:pt x="693" y="884"/>
                  <a:pt x="693" y="884"/>
                  <a:pt x="693" y="884"/>
                </a:cubicBezTo>
                <a:cubicBezTo>
                  <a:pt x="689" y="884"/>
                  <a:pt x="689" y="884"/>
                  <a:pt x="689" y="884"/>
                </a:cubicBezTo>
                <a:cubicBezTo>
                  <a:pt x="686" y="884"/>
                  <a:pt x="686" y="884"/>
                  <a:pt x="686" y="884"/>
                </a:cubicBezTo>
                <a:cubicBezTo>
                  <a:pt x="682" y="884"/>
                  <a:pt x="682" y="884"/>
                  <a:pt x="682" y="884"/>
                </a:cubicBezTo>
                <a:cubicBezTo>
                  <a:pt x="679" y="884"/>
                  <a:pt x="679" y="884"/>
                  <a:pt x="679" y="884"/>
                </a:cubicBezTo>
                <a:cubicBezTo>
                  <a:pt x="675" y="884"/>
                  <a:pt x="675" y="884"/>
                  <a:pt x="675" y="884"/>
                </a:cubicBezTo>
                <a:cubicBezTo>
                  <a:pt x="672" y="884"/>
                  <a:pt x="672" y="884"/>
                  <a:pt x="672" y="884"/>
                </a:cubicBezTo>
                <a:cubicBezTo>
                  <a:pt x="668" y="884"/>
                  <a:pt x="668" y="884"/>
                  <a:pt x="668" y="884"/>
                </a:cubicBezTo>
                <a:cubicBezTo>
                  <a:pt x="665" y="884"/>
                  <a:pt x="665" y="884"/>
                  <a:pt x="665" y="884"/>
                </a:cubicBezTo>
                <a:cubicBezTo>
                  <a:pt x="661" y="884"/>
                  <a:pt x="661" y="884"/>
                  <a:pt x="661" y="884"/>
                </a:cubicBezTo>
                <a:cubicBezTo>
                  <a:pt x="658" y="884"/>
                  <a:pt x="658" y="884"/>
                  <a:pt x="658" y="884"/>
                </a:cubicBezTo>
                <a:cubicBezTo>
                  <a:pt x="654" y="884"/>
                  <a:pt x="654" y="884"/>
                  <a:pt x="654" y="884"/>
                </a:cubicBezTo>
                <a:cubicBezTo>
                  <a:pt x="651" y="884"/>
                  <a:pt x="651" y="884"/>
                  <a:pt x="651" y="884"/>
                </a:cubicBezTo>
                <a:cubicBezTo>
                  <a:pt x="647" y="884"/>
                  <a:pt x="647" y="884"/>
                  <a:pt x="647" y="884"/>
                </a:cubicBezTo>
                <a:cubicBezTo>
                  <a:pt x="644" y="884"/>
                  <a:pt x="644" y="884"/>
                  <a:pt x="644" y="884"/>
                </a:cubicBezTo>
                <a:cubicBezTo>
                  <a:pt x="640" y="884"/>
                  <a:pt x="640" y="884"/>
                  <a:pt x="640" y="884"/>
                </a:cubicBezTo>
                <a:cubicBezTo>
                  <a:pt x="637" y="884"/>
                  <a:pt x="637" y="884"/>
                  <a:pt x="637" y="884"/>
                </a:cubicBezTo>
                <a:cubicBezTo>
                  <a:pt x="633" y="884"/>
                  <a:pt x="633" y="884"/>
                  <a:pt x="633" y="884"/>
                </a:cubicBezTo>
                <a:cubicBezTo>
                  <a:pt x="630" y="884"/>
                  <a:pt x="630" y="884"/>
                  <a:pt x="630" y="884"/>
                </a:cubicBezTo>
                <a:cubicBezTo>
                  <a:pt x="626" y="884"/>
                  <a:pt x="626" y="884"/>
                  <a:pt x="626" y="884"/>
                </a:cubicBezTo>
                <a:cubicBezTo>
                  <a:pt x="623" y="884"/>
                  <a:pt x="623" y="884"/>
                  <a:pt x="623" y="884"/>
                </a:cubicBezTo>
                <a:cubicBezTo>
                  <a:pt x="619" y="884"/>
                  <a:pt x="619" y="884"/>
                  <a:pt x="619" y="884"/>
                </a:cubicBezTo>
                <a:cubicBezTo>
                  <a:pt x="619" y="884"/>
                  <a:pt x="619" y="884"/>
                  <a:pt x="619" y="884"/>
                </a:cubicBezTo>
                <a:cubicBezTo>
                  <a:pt x="618" y="884"/>
                  <a:pt x="617" y="884"/>
                  <a:pt x="616" y="884"/>
                </a:cubicBezTo>
                <a:cubicBezTo>
                  <a:pt x="615" y="884"/>
                  <a:pt x="613" y="884"/>
                  <a:pt x="612" y="884"/>
                </a:cubicBezTo>
                <a:cubicBezTo>
                  <a:pt x="611" y="884"/>
                  <a:pt x="610" y="885"/>
                  <a:pt x="609" y="885"/>
                </a:cubicBezTo>
                <a:cubicBezTo>
                  <a:pt x="608" y="885"/>
                  <a:pt x="606" y="885"/>
                  <a:pt x="605" y="885"/>
                </a:cubicBezTo>
                <a:cubicBezTo>
                  <a:pt x="604" y="886"/>
                  <a:pt x="603" y="886"/>
                  <a:pt x="602" y="886"/>
                </a:cubicBezTo>
                <a:cubicBezTo>
                  <a:pt x="601" y="887"/>
                  <a:pt x="599" y="887"/>
                  <a:pt x="598" y="888"/>
                </a:cubicBezTo>
                <a:cubicBezTo>
                  <a:pt x="597" y="888"/>
                  <a:pt x="596" y="889"/>
                  <a:pt x="595" y="889"/>
                </a:cubicBezTo>
                <a:cubicBezTo>
                  <a:pt x="594" y="890"/>
                  <a:pt x="592" y="891"/>
                  <a:pt x="591" y="891"/>
                </a:cubicBezTo>
                <a:cubicBezTo>
                  <a:pt x="590" y="892"/>
                  <a:pt x="589" y="893"/>
                  <a:pt x="588" y="894"/>
                </a:cubicBezTo>
                <a:cubicBezTo>
                  <a:pt x="587" y="895"/>
                  <a:pt x="585" y="896"/>
                  <a:pt x="584" y="898"/>
                </a:cubicBezTo>
                <a:cubicBezTo>
                  <a:pt x="583" y="899"/>
                  <a:pt x="582" y="901"/>
                  <a:pt x="581" y="902"/>
                </a:cubicBezTo>
                <a:cubicBezTo>
                  <a:pt x="579" y="905"/>
                  <a:pt x="578" y="908"/>
                  <a:pt x="577" y="911"/>
                </a:cubicBezTo>
                <a:cubicBezTo>
                  <a:pt x="576" y="914"/>
                  <a:pt x="576" y="917"/>
                  <a:pt x="576" y="921"/>
                </a:cubicBezTo>
                <a:cubicBezTo>
                  <a:pt x="576" y="924"/>
                  <a:pt x="576" y="928"/>
                  <a:pt x="577" y="931"/>
                </a:cubicBezTo>
                <a:cubicBezTo>
                  <a:pt x="578" y="934"/>
                  <a:pt x="579" y="938"/>
                  <a:pt x="581" y="941"/>
                </a:cubicBezTo>
                <a:cubicBezTo>
                  <a:pt x="581" y="941"/>
                  <a:pt x="581" y="941"/>
                  <a:pt x="581" y="941"/>
                </a:cubicBezTo>
                <a:cubicBezTo>
                  <a:pt x="582" y="943"/>
                  <a:pt x="583" y="946"/>
                  <a:pt x="584" y="949"/>
                </a:cubicBezTo>
                <a:cubicBezTo>
                  <a:pt x="585" y="952"/>
                  <a:pt x="587" y="955"/>
                  <a:pt x="588" y="958"/>
                </a:cubicBezTo>
                <a:cubicBezTo>
                  <a:pt x="589" y="961"/>
                  <a:pt x="590" y="964"/>
                  <a:pt x="591" y="968"/>
                </a:cubicBezTo>
                <a:cubicBezTo>
                  <a:pt x="593" y="971"/>
                  <a:pt x="594" y="975"/>
                  <a:pt x="595" y="979"/>
                </a:cubicBezTo>
                <a:cubicBezTo>
                  <a:pt x="596" y="984"/>
                  <a:pt x="598" y="989"/>
                  <a:pt x="598" y="993"/>
                </a:cubicBezTo>
                <a:cubicBezTo>
                  <a:pt x="599" y="996"/>
                  <a:pt x="599" y="999"/>
                  <a:pt x="599" y="1001"/>
                </a:cubicBezTo>
                <a:cubicBezTo>
                  <a:pt x="599" y="1004"/>
                  <a:pt x="599" y="1007"/>
                  <a:pt x="598" y="1010"/>
                </a:cubicBezTo>
                <a:cubicBezTo>
                  <a:pt x="598" y="1015"/>
                  <a:pt x="596" y="1019"/>
                  <a:pt x="595" y="1023"/>
                </a:cubicBezTo>
                <a:cubicBezTo>
                  <a:pt x="594" y="1026"/>
                  <a:pt x="593" y="1029"/>
                  <a:pt x="591" y="1031"/>
                </a:cubicBezTo>
                <a:cubicBezTo>
                  <a:pt x="590" y="1033"/>
                  <a:pt x="589" y="1035"/>
                  <a:pt x="588" y="1037"/>
                </a:cubicBezTo>
                <a:cubicBezTo>
                  <a:pt x="587" y="1038"/>
                  <a:pt x="585" y="1040"/>
                  <a:pt x="584" y="1042"/>
                </a:cubicBezTo>
                <a:cubicBezTo>
                  <a:pt x="583" y="1043"/>
                  <a:pt x="582" y="1044"/>
                  <a:pt x="581" y="1046"/>
                </a:cubicBezTo>
                <a:cubicBezTo>
                  <a:pt x="580" y="1047"/>
                  <a:pt x="579" y="1048"/>
                  <a:pt x="577" y="1049"/>
                </a:cubicBezTo>
                <a:cubicBezTo>
                  <a:pt x="576" y="1050"/>
                  <a:pt x="575" y="1051"/>
                  <a:pt x="574" y="1052"/>
                </a:cubicBezTo>
                <a:cubicBezTo>
                  <a:pt x="573" y="1053"/>
                  <a:pt x="572" y="1054"/>
                  <a:pt x="570" y="1054"/>
                </a:cubicBezTo>
                <a:cubicBezTo>
                  <a:pt x="569" y="1055"/>
                  <a:pt x="568" y="1056"/>
                  <a:pt x="567" y="1057"/>
                </a:cubicBezTo>
                <a:cubicBezTo>
                  <a:pt x="566" y="1057"/>
                  <a:pt x="564" y="1058"/>
                  <a:pt x="563" y="1059"/>
                </a:cubicBezTo>
                <a:cubicBezTo>
                  <a:pt x="562" y="1059"/>
                  <a:pt x="561" y="1060"/>
                  <a:pt x="560" y="1060"/>
                </a:cubicBezTo>
                <a:cubicBezTo>
                  <a:pt x="559" y="1061"/>
                  <a:pt x="558" y="1061"/>
                  <a:pt x="556" y="1062"/>
                </a:cubicBezTo>
                <a:cubicBezTo>
                  <a:pt x="555" y="1062"/>
                  <a:pt x="554" y="1063"/>
                  <a:pt x="553" y="1063"/>
                </a:cubicBezTo>
                <a:cubicBezTo>
                  <a:pt x="552" y="1063"/>
                  <a:pt x="551" y="1064"/>
                  <a:pt x="549" y="1064"/>
                </a:cubicBezTo>
                <a:cubicBezTo>
                  <a:pt x="548" y="1064"/>
                  <a:pt x="547" y="1065"/>
                  <a:pt x="546" y="1065"/>
                </a:cubicBezTo>
                <a:cubicBezTo>
                  <a:pt x="545" y="1065"/>
                  <a:pt x="543" y="1065"/>
                  <a:pt x="542" y="1066"/>
                </a:cubicBezTo>
                <a:cubicBezTo>
                  <a:pt x="541" y="1066"/>
                  <a:pt x="540" y="1066"/>
                  <a:pt x="539" y="1066"/>
                </a:cubicBezTo>
                <a:cubicBezTo>
                  <a:pt x="538" y="1066"/>
                  <a:pt x="536" y="1066"/>
                  <a:pt x="535" y="1066"/>
                </a:cubicBezTo>
                <a:cubicBezTo>
                  <a:pt x="534" y="1066"/>
                  <a:pt x="533" y="1066"/>
                  <a:pt x="532" y="1067"/>
                </a:cubicBezTo>
                <a:cubicBezTo>
                  <a:pt x="531" y="1067"/>
                  <a:pt x="531" y="1067"/>
                  <a:pt x="531" y="1067"/>
                </a:cubicBezTo>
                <a:cubicBezTo>
                  <a:pt x="530" y="1067"/>
                  <a:pt x="529" y="1066"/>
                  <a:pt x="528" y="1066"/>
                </a:cubicBezTo>
                <a:cubicBezTo>
                  <a:pt x="527" y="1066"/>
                  <a:pt x="526" y="1066"/>
                  <a:pt x="525" y="1066"/>
                </a:cubicBezTo>
                <a:cubicBezTo>
                  <a:pt x="524" y="1066"/>
                  <a:pt x="522" y="1066"/>
                  <a:pt x="521" y="1066"/>
                </a:cubicBezTo>
                <a:cubicBezTo>
                  <a:pt x="520" y="1066"/>
                  <a:pt x="519" y="1066"/>
                  <a:pt x="518" y="1065"/>
                </a:cubicBezTo>
                <a:cubicBezTo>
                  <a:pt x="517" y="1065"/>
                  <a:pt x="515" y="1065"/>
                  <a:pt x="514" y="1065"/>
                </a:cubicBezTo>
                <a:cubicBezTo>
                  <a:pt x="513" y="1064"/>
                  <a:pt x="512" y="1064"/>
                  <a:pt x="511" y="1064"/>
                </a:cubicBezTo>
                <a:cubicBezTo>
                  <a:pt x="510" y="1063"/>
                  <a:pt x="509" y="1063"/>
                  <a:pt x="507" y="1062"/>
                </a:cubicBezTo>
                <a:cubicBezTo>
                  <a:pt x="506" y="1062"/>
                  <a:pt x="505" y="1062"/>
                  <a:pt x="504" y="1061"/>
                </a:cubicBezTo>
                <a:cubicBezTo>
                  <a:pt x="503" y="1061"/>
                  <a:pt x="502" y="1060"/>
                  <a:pt x="500" y="1059"/>
                </a:cubicBezTo>
                <a:cubicBezTo>
                  <a:pt x="499" y="1059"/>
                  <a:pt x="498" y="1058"/>
                  <a:pt x="497" y="1058"/>
                </a:cubicBezTo>
                <a:cubicBezTo>
                  <a:pt x="496" y="1057"/>
                  <a:pt x="494" y="1056"/>
                  <a:pt x="493" y="1055"/>
                </a:cubicBezTo>
                <a:cubicBezTo>
                  <a:pt x="492" y="1055"/>
                  <a:pt x="491" y="1054"/>
                  <a:pt x="490" y="1053"/>
                </a:cubicBezTo>
                <a:cubicBezTo>
                  <a:pt x="489" y="1052"/>
                  <a:pt x="487" y="1051"/>
                  <a:pt x="486" y="1050"/>
                </a:cubicBezTo>
                <a:cubicBezTo>
                  <a:pt x="485" y="1049"/>
                  <a:pt x="484" y="1048"/>
                  <a:pt x="483" y="1047"/>
                </a:cubicBezTo>
                <a:cubicBezTo>
                  <a:pt x="482" y="1046"/>
                  <a:pt x="481" y="1045"/>
                  <a:pt x="479" y="1043"/>
                </a:cubicBezTo>
                <a:cubicBezTo>
                  <a:pt x="478" y="1042"/>
                  <a:pt x="477" y="1041"/>
                  <a:pt x="476" y="1039"/>
                </a:cubicBezTo>
                <a:cubicBezTo>
                  <a:pt x="475" y="1037"/>
                  <a:pt x="473" y="1036"/>
                  <a:pt x="472" y="1034"/>
                </a:cubicBezTo>
                <a:cubicBezTo>
                  <a:pt x="471" y="1032"/>
                  <a:pt x="470" y="1029"/>
                  <a:pt x="469" y="1027"/>
                </a:cubicBezTo>
                <a:cubicBezTo>
                  <a:pt x="467" y="1024"/>
                  <a:pt x="466" y="1021"/>
                  <a:pt x="465" y="1018"/>
                </a:cubicBezTo>
                <a:cubicBezTo>
                  <a:pt x="464" y="1012"/>
                  <a:pt x="463" y="1007"/>
                  <a:pt x="463" y="1001"/>
                </a:cubicBezTo>
                <a:cubicBezTo>
                  <a:pt x="463" y="997"/>
                  <a:pt x="464" y="991"/>
                  <a:pt x="465" y="986"/>
                </a:cubicBezTo>
                <a:cubicBezTo>
                  <a:pt x="466" y="982"/>
                  <a:pt x="467" y="978"/>
                  <a:pt x="469" y="974"/>
                </a:cubicBezTo>
                <a:cubicBezTo>
                  <a:pt x="470" y="970"/>
                  <a:pt x="471" y="967"/>
                  <a:pt x="472" y="963"/>
                </a:cubicBezTo>
                <a:cubicBezTo>
                  <a:pt x="474" y="960"/>
                  <a:pt x="475" y="957"/>
                  <a:pt x="476" y="954"/>
                </a:cubicBezTo>
                <a:cubicBezTo>
                  <a:pt x="477" y="951"/>
                  <a:pt x="478" y="948"/>
                  <a:pt x="479" y="946"/>
                </a:cubicBezTo>
                <a:cubicBezTo>
                  <a:pt x="480" y="944"/>
                  <a:pt x="481" y="942"/>
                  <a:pt x="481" y="941"/>
                </a:cubicBezTo>
                <a:cubicBezTo>
                  <a:pt x="482" y="940"/>
                  <a:pt x="482" y="939"/>
                  <a:pt x="483" y="938"/>
                </a:cubicBezTo>
                <a:cubicBezTo>
                  <a:pt x="485" y="932"/>
                  <a:pt x="486" y="926"/>
                  <a:pt x="486" y="921"/>
                </a:cubicBezTo>
                <a:cubicBezTo>
                  <a:pt x="486" y="915"/>
                  <a:pt x="485" y="910"/>
                  <a:pt x="483" y="905"/>
                </a:cubicBezTo>
                <a:cubicBezTo>
                  <a:pt x="482" y="903"/>
                  <a:pt x="481" y="901"/>
                  <a:pt x="479" y="899"/>
                </a:cubicBezTo>
                <a:cubicBezTo>
                  <a:pt x="478" y="898"/>
                  <a:pt x="477" y="897"/>
                  <a:pt x="476" y="895"/>
                </a:cubicBezTo>
                <a:cubicBezTo>
                  <a:pt x="475" y="894"/>
                  <a:pt x="474" y="893"/>
                  <a:pt x="472" y="893"/>
                </a:cubicBezTo>
                <a:cubicBezTo>
                  <a:pt x="471" y="892"/>
                  <a:pt x="470" y="891"/>
                  <a:pt x="469" y="890"/>
                </a:cubicBezTo>
                <a:cubicBezTo>
                  <a:pt x="468" y="890"/>
                  <a:pt x="467" y="889"/>
                  <a:pt x="465" y="888"/>
                </a:cubicBezTo>
                <a:cubicBezTo>
                  <a:pt x="464" y="888"/>
                  <a:pt x="463" y="887"/>
                  <a:pt x="462" y="887"/>
                </a:cubicBezTo>
                <a:cubicBezTo>
                  <a:pt x="461" y="887"/>
                  <a:pt x="460" y="886"/>
                  <a:pt x="458" y="886"/>
                </a:cubicBezTo>
                <a:cubicBezTo>
                  <a:pt x="457" y="886"/>
                  <a:pt x="456" y="885"/>
                  <a:pt x="455" y="885"/>
                </a:cubicBezTo>
                <a:cubicBezTo>
                  <a:pt x="454" y="885"/>
                  <a:pt x="453" y="885"/>
                  <a:pt x="451" y="884"/>
                </a:cubicBezTo>
                <a:cubicBezTo>
                  <a:pt x="450" y="884"/>
                  <a:pt x="449" y="884"/>
                  <a:pt x="448" y="884"/>
                </a:cubicBezTo>
                <a:cubicBezTo>
                  <a:pt x="447" y="884"/>
                  <a:pt x="446" y="884"/>
                  <a:pt x="444" y="884"/>
                </a:cubicBezTo>
                <a:cubicBezTo>
                  <a:pt x="444" y="884"/>
                  <a:pt x="444" y="884"/>
                  <a:pt x="443" y="884"/>
                </a:cubicBezTo>
                <a:cubicBezTo>
                  <a:pt x="441" y="884"/>
                  <a:pt x="441" y="884"/>
                  <a:pt x="441" y="884"/>
                </a:cubicBezTo>
                <a:cubicBezTo>
                  <a:pt x="437" y="884"/>
                  <a:pt x="437" y="884"/>
                  <a:pt x="437" y="884"/>
                </a:cubicBezTo>
                <a:cubicBezTo>
                  <a:pt x="434" y="884"/>
                  <a:pt x="434" y="884"/>
                  <a:pt x="434" y="884"/>
                </a:cubicBezTo>
                <a:cubicBezTo>
                  <a:pt x="430" y="884"/>
                  <a:pt x="430" y="884"/>
                  <a:pt x="430" y="884"/>
                </a:cubicBezTo>
                <a:cubicBezTo>
                  <a:pt x="427" y="884"/>
                  <a:pt x="427" y="884"/>
                  <a:pt x="427" y="884"/>
                </a:cubicBezTo>
                <a:cubicBezTo>
                  <a:pt x="423" y="884"/>
                  <a:pt x="423" y="884"/>
                  <a:pt x="423" y="884"/>
                </a:cubicBezTo>
                <a:cubicBezTo>
                  <a:pt x="420" y="884"/>
                  <a:pt x="420" y="884"/>
                  <a:pt x="420" y="884"/>
                </a:cubicBezTo>
                <a:cubicBezTo>
                  <a:pt x="416" y="884"/>
                  <a:pt x="416" y="884"/>
                  <a:pt x="416" y="884"/>
                </a:cubicBezTo>
                <a:cubicBezTo>
                  <a:pt x="413" y="884"/>
                  <a:pt x="413" y="884"/>
                  <a:pt x="413" y="884"/>
                </a:cubicBezTo>
                <a:cubicBezTo>
                  <a:pt x="409" y="884"/>
                  <a:pt x="409" y="884"/>
                  <a:pt x="409" y="884"/>
                </a:cubicBezTo>
                <a:cubicBezTo>
                  <a:pt x="406" y="884"/>
                  <a:pt x="406" y="884"/>
                  <a:pt x="406" y="884"/>
                </a:cubicBezTo>
                <a:cubicBezTo>
                  <a:pt x="402" y="884"/>
                  <a:pt x="402" y="884"/>
                  <a:pt x="402" y="884"/>
                </a:cubicBezTo>
                <a:cubicBezTo>
                  <a:pt x="399" y="884"/>
                  <a:pt x="399" y="884"/>
                  <a:pt x="399" y="884"/>
                </a:cubicBezTo>
                <a:cubicBezTo>
                  <a:pt x="395" y="884"/>
                  <a:pt x="395" y="884"/>
                  <a:pt x="395" y="884"/>
                </a:cubicBezTo>
                <a:cubicBezTo>
                  <a:pt x="392" y="884"/>
                  <a:pt x="392" y="884"/>
                  <a:pt x="392" y="884"/>
                </a:cubicBezTo>
                <a:cubicBezTo>
                  <a:pt x="388" y="884"/>
                  <a:pt x="388" y="884"/>
                  <a:pt x="388" y="884"/>
                </a:cubicBezTo>
                <a:cubicBezTo>
                  <a:pt x="385" y="884"/>
                  <a:pt x="385" y="884"/>
                  <a:pt x="385" y="884"/>
                </a:cubicBezTo>
                <a:cubicBezTo>
                  <a:pt x="381" y="884"/>
                  <a:pt x="381" y="884"/>
                  <a:pt x="381" y="884"/>
                </a:cubicBezTo>
                <a:cubicBezTo>
                  <a:pt x="378" y="884"/>
                  <a:pt x="378" y="884"/>
                  <a:pt x="378" y="884"/>
                </a:cubicBezTo>
                <a:cubicBezTo>
                  <a:pt x="374" y="884"/>
                  <a:pt x="374" y="884"/>
                  <a:pt x="374" y="884"/>
                </a:cubicBezTo>
                <a:cubicBezTo>
                  <a:pt x="371" y="884"/>
                  <a:pt x="371" y="884"/>
                  <a:pt x="371" y="884"/>
                </a:cubicBezTo>
                <a:cubicBezTo>
                  <a:pt x="367" y="884"/>
                  <a:pt x="367" y="884"/>
                  <a:pt x="367" y="884"/>
                </a:cubicBezTo>
                <a:cubicBezTo>
                  <a:pt x="364" y="884"/>
                  <a:pt x="364" y="884"/>
                  <a:pt x="364" y="884"/>
                </a:cubicBezTo>
                <a:cubicBezTo>
                  <a:pt x="360" y="884"/>
                  <a:pt x="360" y="884"/>
                  <a:pt x="360" y="884"/>
                </a:cubicBezTo>
                <a:cubicBezTo>
                  <a:pt x="357" y="884"/>
                  <a:pt x="357" y="884"/>
                  <a:pt x="357" y="884"/>
                </a:cubicBezTo>
                <a:cubicBezTo>
                  <a:pt x="353" y="884"/>
                  <a:pt x="353" y="884"/>
                  <a:pt x="353" y="884"/>
                </a:cubicBezTo>
                <a:cubicBezTo>
                  <a:pt x="350" y="884"/>
                  <a:pt x="350" y="884"/>
                  <a:pt x="350" y="884"/>
                </a:cubicBezTo>
                <a:cubicBezTo>
                  <a:pt x="346" y="884"/>
                  <a:pt x="346" y="884"/>
                  <a:pt x="346" y="884"/>
                </a:cubicBezTo>
                <a:cubicBezTo>
                  <a:pt x="343" y="884"/>
                  <a:pt x="343" y="884"/>
                  <a:pt x="343" y="884"/>
                </a:cubicBezTo>
                <a:cubicBezTo>
                  <a:pt x="339" y="884"/>
                  <a:pt x="339" y="884"/>
                  <a:pt x="339" y="884"/>
                </a:cubicBezTo>
                <a:cubicBezTo>
                  <a:pt x="336" y="884"/>
                  <a:pt x="336" y="884"/>
                  <a:pt x="336" y="884"/>
                </a:cubicBezTo>
                <a:cubicBezTo>
                  <a:pt x="332" y="884"/>
                  <a:pt x="332" y="884"/>
                  <a:pt x="332" y="884"/>
                </a:cubicBezTo>
                <a:cubicBezTo>
                  <a:pt x="329" y="884"/>
                  <a:pt x="329" y="884"/>
                  <a:pt x="329" y="884"/>
                </a:cubicBezTo>
                <a:cubicBezTo>
                  <a:pt x="325" y="884"/>
                  <a:pt x="325" y="884"/>
                  <a:pt x="325" y="884"/>
                </a:cubicBezTo>
                <a:cubicBezTo>
                  <a:pt x="322" y="884"/>
                  <a:pt x="322" y="884"/>
                  <a:pt x="322" y="884"/>
                </a:cubicBezTo>
                <a:cubicBezTo>
                  <a:pt x="318" y="884"/>
                  <a:pt x="318" y="884"/>
                  <a:pt x="318" y="884"/>
                </a:cubicBezTo>
                <a:cubicBezTo>
                  <a:pt x="315" y="884"/>
                  <a:pt x="315" y="884"/>
                  <a:pt x="315" y="884"/>
                </a:cubicBezTo>
                <a:cubicBezTo>
                  <a:pt x="311" y="884"/>
                  <a:pt x="311" y="884"/>
                  <a:pt x="311" y="884"/>
                </a:cubicBezTo>
                <a:cubicBezTo>
                  <a:pt x="308" y="884"/>
                  <a:pt x="308" y="884"/>
                  <a:pt x="308" y="884"/>
                </a:cubicBezTo>
                <a:cubicBezTo>
                  <a:pt x="304" y="884"/>
                  <a:pt x="304" y="884"/>
                  <a:pt x="304" y="884"/>
                </a:cubicBezTo>
                <a:cubicBezTo>
                  <a:pt x="301" y="884"/>
                  <a:pt x="301" y="884"/>
                  <a:pt x="301" y="884"/>
                </a:cubicBezTo>
                <a:cubicBezTo>
                  <a:pt x="297" y="884"/>
                  <a:pt x="297" y="884"/>
                  <a:pt x="297" y="884"/>
                </a:cubicBezTo>
                <a:cubicBezTo>
                  <a:pt x="294" y="884"/>
                  <a:pt x="294" y="884"/>
                  <a:pt x="294" y="884"/>
                </a:cubicBezTo>
                <a:cubicBezTo>
                  <a:pt x="290" y="884"/>
                  <a:pt x="290" y="884"/>
                  <a:pt x="290" y="884"/>
                </a:cubicBezTo>
                <a:cubicBezTo>
                  <a:pt x="287" y="884"/>
                  <a:pt x="287" y="884"/>
                  <a:pt x="287" y="884"/>
                </a:cubicBezTo>
                <a:cubicBezTo>
                  <a:pt x="283" y="884"/>
                  <a:pt x="283" y="884"/>
                  <a:pt x="283" y="884"/>
                </a:cubicBezTo>
                <a:cubicBezTo>
                  <a:pt x="280" y="884"/>
                  <a:pt x="280" y="884"/>
                  <a:pt x="280" y="884"/>
                </a:cubicBezTo>
                <a:cubicBezTo>
                  <a:pt x="276" y="884"/>
                  <a:pt x="276" y="884"/>
                  <a:pt x="276" y="884"/>
                </a:cubicBezTo>
                <a:cubicBezTo>
                  <a:pt x="273" y="884"/>
                  <a:pt x="273" y="884"/>
                  <a:pt x="273" y="884"/>
                </a:cubicBezTo>
                <a:cubicBezTo>
                  <a:pt x="269" y="884"/>
                  <a:pt x="269" y="884"/>
                  <a:pt x="269" y="884"/>
                </a:cubicBezTo>
                <a:cubicBezTo>
                  <a:pt x="266" y="884"/>
                  <a:pt x="266" y="884"/>
                  <a:pt x="266" y="884"/>
                </a:cubicBezTo>
                <a:cubicBezTo>
                  <a:pt x="262" y="884"/>
                  <a:pt x="262" y="884"/>
                  <a:pt x="262" y="884"/>
                </a:cubicBezTo>
                <a:cubicBezTo>
                  <a:pt x="259" y="884"/>
                  <a:pt x="259" y="884"/>
                  <a:pt x="259" y="884"/>
                </a:cubicBezTo>
                <a:cubicBezTo>
                  <a:pt x="255" y="884"/>
                  <a:pt x="255" y="884"/>
                  <a:pt x="255" y="884"/>
                </a:cubicBezTo>
                <a:cubicBezTo>
                  <a:pt x="252" y="884"/>
                  <a:pt x="252" y="884"/>
                  <a:pt x="252" y="884"/>
                </a:cubicBezTo>
                <a:cubicBezTo>
                  <a:pt x="251" y="884"/>
                  <a:pt x="251" y="884"/>
                  <a:pt x="251" y="884"/>
                </a:cubicBezTo>
                <a:cubicBezTo>
                  <a:pt x="248" y="884"/>
                  <a:pt x="248" y="884"/>
                  <a:pt x="248" y="884"/>
                </a:cubicBezTo>
                <a:cubicBezTo>
                  <a:pt x="245" y="884"/>
                  <a:pt x="245" y="884"/>
                  <a:pt x="245" y="884"/>
                </a:cubicBezTo>
                <a:cubicBezTo>
                  <a:pt x="241" y="884"/>
                  <a:pt x="241" y="884"/>
                  <a:pt x="241" y="884"/>
                </a:cubicBezTo>
                <a:cubicBezTo>
                  <a:pt x="238" y="884"/>
                  <a:pt x="238" y="884"/>
                  <a:pt x="238" y="884"/>
                </a:cubicBezTo>
                <a:cubicBezTo>
                  <a:pt x="234" y="884"/>
                  <a:pt x="234" y="884"/>
                  <a:pt x="234" y="884"/>
                </a:cubicBezTo>
                <a:cubicBezTo>
                  <a:pt x="231" y="884"/>
                  <a:pt x="231" y="884"/>
                  <a:pt x="231" y="884"/>
                </a:cubicBezTo>
                <a:cubicBezTo>
                  <a:pt x="228" y="884"/>
                  <a:pt x="228" y="884"/>
                  <a:pt x="228" y="884"/>
                </a:cubicBezTo>
                <a:cubicBezTo>
                  <a:pt x="224" y="884"/>
                  <a:pt x="224" y="884"/>
                  <a:pt x="224" y="884"/>
                </a:cubicBezTo>
                <a:cubicBezTo>
                  <a:pt x="220" y="884"/>
                  <a:pt x="220" y="884"/>
                  <a:pt x="220" y="884"/>
                </a:cubicBezTo>
                <a:cubicBezTo>
                  <a:pt x="217" y="884"/>
                  <a:pt x="217" y="884"/>
                  <a:pt x="217" y="884"/>
                </a:cubicBezTo>
                <a:cubicBezTo>
                  <a:pt x="213" y="884"/>
                  <a:pt x="213" y="884"/>
                  <a:pt x="213" y="884"/>
                </a:cubicBezTo>
                <a:cubicBezTo>
                  <a:pt x="210" y="884"/>
                  <a:pt x="210" y="884"/>
                  <a:pt x="210" y="884"/>
                </a:cubicBezTo>
                <a:cubicBezTo>
                  <a:pt x="206" y="884"/>
                  <a:pt x="206" y="884"/>
                  <a:pt x="206" y="884"/>
                </a:cubicBezTo>
                <a:cubicBezTo>
                  <a:pt x="203" y="884"/>
                  <a:pt x="203" y="884"/>
                  <a:pt x="203" y="884"/>
                </a:cubicBezTo>
                <a:cubicBezTo>
                  <a:pt x="200" y="884"/>
                  <a:pt x="200" y="884"/>
                  <a:pt x="200" y="884"/>
                </a:cubicBezTo>
                <a:cubicBezTo>
                  <a:pt x="196" y="884"/>
                  <a:pt x="196" y="884"/>
                  <a:pt x="196" y="884"/>
                </a:cubicBezTo>
                <a:cubicBezTo>
                  <a:pt x="192" y="884"/>
                  <a:pt x="192" y="884"/>
                  <a:pt x="192" y="884"/>
                </a:cubicBezTo>
                <a:cubicBezTo>
                  <a:pt x="189" y="884"/>
                  <a:pt x="189" y="884"/>
                  <a:pt x="189" y="884"/>
                </a:cubicBezTo>
                <a:cubicBezTo>
                  <a:pt x="185" y="884"/>
                  <a:pt x="185" y="884"/>
                  <a:pt x="185" y="884"/>
                </a:cubicBezTo>
                <a:cubicBezTo>
                  <a:pt x="182" y="884"/>
                  <a:pt x="182" y="884"/>
                  <a:pt x="182" y="884"/>
                </a:cubicBezTo>
                <a:cubicBezTo>
                  <a:pt x="182" y="881"/>
                  <a:pt x="182" y="881"/>
                  <a:pt x="182" y="881"/>
                </a:cubicBezTo>
                <a:cubicBezTo>
                  <a:pt x="182" y="878"/>
                  <a:pt x="182" y="878"/>
                  <a:pt x="182" y="878"/>
                </a:cubicBezTo>
                <a:cubicBezTo>
                  <a:pt x="182" y="874"/>
                  <a:pt x="182" y="874"/>
                  <a:pt x="182" y="874"/>
                </a:cubicBezTo>
                <a:cubicBezTo>
                  <a:pt x="182" y="871"/>
                  <a:pt x="182" y="871"/>
                  <a:pt x="182" y="871"/>
                </a:cubicBezTo>
                <a:cubicBezTo>
                  <a:pt x="182" y="867"/>
                  <a:pt x="182" y="867"/>
                  <a:pt x="182" y="867"/>
                </a:cubicBezTo>
                <a:cubicBezTo>
                  <a:pt x="182" y="864"/>
                  <a:pt x="182" y="864"/>
                  <a:pt x="182" y="864"/>
                </a:cubicBezTo>
                <a:cubicBezTo>
                  <a:pt x="182" y="860"/>
                  <a:pt x="182" y="860"/>
                  <a:pt x="182" y="860"/>
                </a:cubicBezTo>
                <a:cubicBezTo>
                  <a:pt x="182" y="857"/>
                  <a:pt x="182" y="857"/>
                  <a:pt x="182" y="857"/>
                </a:cubicBezTo>
                <a:cubicBezTo>
                  <a:pt x="182" y="853"/>
                  <a:pt x="182" y="853"/>
                  <a:pt x="182" y="853"/>
                </a:cubicBezTo>
                <a:cubicBezTo>
                  <a:pt x="182" y="850"/>
                  <a:pt x="182" y="850"/>
                  <a:pt x="182" y="850"/>
                </a:cubicBezTo>
                <a:cubicBezTo>
                  <a:pt x="182" y="846"/>
                  <a:pt x="182" y="846"/>
                  <a:pt x="182" y="846"/>
                </a:cubicBezTo>
                <a:cubicBezTo>
                  <a:pt x="182" y="843"/>
                  <a:pt x="182" y="843"/>
                  <a:pt x="182" y="843"/>
                </a:cubicBezTo>
                <a:cubicBezTo>
                  <a:pt x="182" y="839"/>
                  <a:pt x="182" y="839"/>
                  <a:pt x="182" y="839"/>
                </a:cubicBezTo>
                <a:cubicBezTo>
                  <a:pt x="182" y="836"/>
                  <a:pt x="182" y="836"/>
                  <a:pt x="182" y="836"/>
                </a:cubicBezTo>
                <a:cubicBezTo>
                  <a:pt x="182" y="832"/>
                  <a:pt x="182" y="832"/>
                  <a:pt x="182" y="832"/>
                </a:cubicBezTo>
                <a:cubicBezTo>
                  <a:pt x="182" y="829"/>
                  <a:pt x="182" y="829"/>
                  <a:pt x="182" y="829"/>
                </a:cubicBezTo>
                <a:cubicBezTo>
                  <a:pt x="182" y="825"/>
                  <a:pt x="182" y="825"/>
                  <a:pt x="182" y="825"/>
                </a:cubicBezTo>
                <a:cubicBezTo>
                  <a:pt x="182" y="822"/>
                  <a:pt x="182" y="822"/>
                  <a:pt x="182" y="822"/>
                </a:cubicBezTo>
                <a:cubicBezTo>
                  <a:pt x="182" y="818"/>
                  <a:pt x="182" y="818"/>
                  <a:pt x="182" y="818"/>
                </a:cubicBezTo>
                <a:cubicBezTo>
                  <a:pt x="182" y="815"/>
                  <a:pt x="182" y="815"/>
                  <a:pt x="182" y="815"/>
                </a:cubicBezTo>
                <a:cubicBezTo>
                  <a:pt x="182" y="811"/>
                  <a:pt x="182" y="811"/>
                  <a:pt x="182" y="811"/>
                </a:cubicBezTo>
                <a:cubicBezTo>
                  <a:pt x="182" y="808"/>
                  <a:pt x="182" y="808"/>
                  <a:pt x="182" y="808"/>
                </a:cubicBezTo>
                <a:cubicBezTo>
                  <a:pt x="182" y="804"/>
                  <a:pt x="182" y="804"/>
                  <a:pt x="182" y="804"/>
                </a:cubicBezTo>
                <a:cubicBezTo>
                  <a:pt x="182" y="801"/>
                  <a:pt x="182" y="801"/>
                  <a:pt x="182" y="801"/>
                </a:cubicBezTo>
                <a:cubicBezTo>
                  <a:pt x="182" y="797"/>
                  <a:pt x="182" y="797"/>
                  <a:pt x="182" y="797"/>
                </a:cubicBezTo>
                <a:cubicBezTo>
                  <a:pt x="182" y="794"/>
                  <a:pt x="182" y="794"/>
                  <a:pt x="182" y="794"/>
                </a:cubicBezTo>
                <a:cubicBezTo>
                  <a:pt x="182" y="790"/>
                  <a:pt x="182" y="790"/>
                  <a:pt x="182" y="790"/>
                </a:cubicBezTo>
                <a:cubicBezTo>
                  <a:pt x="182" y="787"/>
                  <a:pt x="182" y="787"/>
                  <a:pt x="182" y="787"/>
                </a:cubicBezTo>
                <a:cubicBezTo>
                  <a:pt x="182" y="783"/>
                  <a:pt x="182" y="783"/>
                  <a:pt x="182" y="783"/>
                </a:cubicBezTo>
                <a:cubicBezTo>
                  <a:pt x="182" y="780"/>
                  <a:pt x="182" y="780"/>
                  <a:pt x="182" y="780"/>
                </a:cubicBezTo>
                <a:cubicBezTo>
                  <a:pt x="182" y="776"/>
                  <a:pt x="182" y="776"/>
                  <a:pt x="182" y="776"/>
                </a:cubicBezTo>
                <a:cubicBezTo>
                  <a:pt x="182" y="773"/>
                  <a:pt x="182" y="773"/>
                  <a:pt x="182" y="773"/>
                </a:cubicBezTo>
                <a:cubicBezTo>
                  <a:pt x="182" y="769"/>
                  <a:pt x="182" y="769"/>
                  <a:pt x="182" y="769"/>
                </a:cubicBezTo>
                <a:cubicBezTo>
                  <a:pt x="182" y="766"/>
                  <a:pt x="182" y="766"/>
                  <a:pt x="182" y="766"/>
                </a:cubicBezTo>
                <a:cubicBezTo>
                  <a:pt x="182" y="762"/>
                  <a:pt x="182" y="762"/>
                  <a:pt x="182" y="762"/>
                </a:cubicBezTo>
                <a:cubicBezTo>
                  <a:pt x="182" y="759"/>
                  <a:pt x="182" y="759"/>
                  <a:pt x="182" y="759"/>
                </a:cubicBezTo>
                <a:cubicBezTo>
                  <a:pt x="182" y="755"/>
                  <a:pt x="182" y="755"/>
                  <a:pt x="182" y="755"/>
                </a:cubicBezTo>
                <a:cubicBezTo>
                  <a:pt x="182" y="752"/>
                  <a:pt x="182" y="752"/>
                  <a:pt x="182" y="752"/>
                </a:cubicBezTo>
                <a:cubicBezTo>
                  <a:pt x="182" y="748"/>
                  <a:pt x="182" y="748"/>
                  <a:pt x="182" y="748"/>
                </a:cubicBezTo>
                <a:cubicBezTo>
                  <a:pt x="182" y="745"/>
                  <a:pt x="182" y="745"/>
                  <a:pt x="182" y="745"/>
                </a:cubicBezTo>
                <a:cubicBezTo>
                  <a:pt x="182" y="741"/>
                  <a:pt x="182" y="741"/>
                  <a:pt x="182" y="741"/>
                </a:cubicBezTo>
                <a:cubicBezTo>
                  <a:pt x="182" y="738"/>
                  <a:pt x="182" y="738"/>
                  <a:pt x="182" y="738"/>
                </a:cubicBezTo>
                <a:cubicBezTo>
                  <a:pt x="182" y="734"/>
                  <a:pt x="182" y="734"/>
                  <a:pt x="182" y="734"/>
                </a:cubicBezTo>
                <a:cubicBezTo>
                  <a:pt x="182" y="731"/>
                  <a:pt x="182" y="731"/>
                  <a:pt x="182" y="731"/>
                </a:cubicBezTo>
                <a:cubicBezTo>
                  <a:pt x="182" y="727"/>
                  <a:pt x="182" y="727"/>
                  <a:pt x="182" y="727"/>
                </a:cubicBezTo>
                <a:cubicBezTo>
                  <a:pt x="182" y="724"/>
                  <a:pt x="182" y="724"/>
                  <a:pt x="182" y="724"/>
                </a:cubicBezTo>
                <a:cubicBezTo>
                  <a:pt x="182" y="720"/>
                  <a:pt x="182" y="720"/>
                  <a:pt x="182" y="720"/>
                </a:cubicBezTo>
                <a:cubicBezTo>
                  <a:pt x="182" y="717"/>
                  <a:pt x="182" y="717"/>
                  <a:pt x="182" y="717"/>
                </a:cubicBezTo>
                <a:cubicBezTo>
                  <a:pt x="182" y="713"/>
                  <a:pt x="182" y="713"/>
                  <a:pt x="182" y="713"/>
                </a:cubicBezTo>
                <a:cubicBezTo>
                  <a:pt x="182" y="710"/>
                  <a:pt x="182" y="710"/>
                  <a:pt x="182" y="710"/>
                </a:cubicBezTo>
                <a:cubicBezTo>
                  <a:pt x="182" y="706"/>
                  <a:pt x="182" y="706"/>
                  <a:pt x="182" y="706"/>
                </a:cubicBezTo>
                <a:cubicBezTo>
                  <a:pt x="182" y="705"/>
                  <a:pt x="182" y="705"/>
                  <a:pt x="182" y="705"/>
                </a:cubicBezTo>
                <a:cubicBezTo>
                  <a:pt x="182" y="703"/>
                  <a:pt x="182" y="703"/>
                  <a:pt x="182" y="703"/>
                </a:cubicBezTo>
                <a:cubicBezTo>
                  <a:pt x="182" y="699"/>
                  <a:pt x="182" y="699"/>
                  <a:pt x="182" y="699"/>
                </a:cubicBezTo>
                <a:cubicBezTo>
                  <a:pt x="182" y="696"/>
                  <a:pt x="182" y="696"/>
                  <a:pt x="182" y="696"/>
                </a:cubicBezTo>
                <a:cubicBezTo>
                  <a:pt x="182" y="692"/>
                  <a:pt x="182" y="692"/>
                  <a:pt x="182" y="692"/>
                </a:cubicBezTo>
                <a:cubicBezTo>
                  <a:pt x="182" y="689"/>
                  <a:pt x="182" y="689"/>
                  <a:pt x="182" y="689"/>
                </a:cubicBezTo>
                <a:cubicBezTo>
                  <a:pt x="182" y="685"/>
                  <a:pt x="182" y="685"/>
                  <a:pt x="182" y="685"/>
                </a:cubicBezTo>
                <a:cubicBezTo>
                  <a:pt x="182" y="682"/>
                  <a:pt x="182" y="682"/>
                  <a:pt x="182" y="682"/>
                </a:cubicBezTo>
                <a:cubicBezTo>
                  <a:pt x="182" y="678"/>
                  <a:pt x="182" y="678"/>
                  <a:pt x="182" y="678"/>
                </a:cubicBezTo>
                <a:cubicBezTo>
                  <a:pt x="182" y="675"/>
                  <a:pt x="182" y="675"/>
                  <a:pt x="182" y="675"/>
                </a:cubicBezTo>
                <a:cubicBezTo>
                  <a:pt x="182" y="671"/>
                  <a:pt x="182" y="671"/>
                  <a:pt x="182" y="671"/>
                </a:cubicBezTo>
                <a:cubicBezTo>
                  <a:pt x="182" y="668"/>
                  <a:pt x="182" y="668"/>
                  <a:pt x="182" y="668"/>
                </a:cubicBezTo>
                <a:cubicBezTo>
                  <a:pt x="182" y="664"/>
                  <a:pt x="182" y="664"/>
                  <a:pt x="182" y="664"/>
                </a:cubicBezTo>
                <a:cubicBezTo>
                  <a:pt x="182" y="661"/>
                  <a:pt x="182" y="661"/>
                  <a:pt x="182" y="661"/>
                </a:cubicBezTo>
                <a:cubicBezTo>
                  <a:pt x="182" y="657"/>
                  <a:pt x="182" y="657"/>
                  <a:pt x="182" y="657"/>
                </a:cubicBezTo>
                <a:cubicBezTo>
                  <a:pt x="182" y="654"/>
                  <a:pt x="182" y="654"/>
                  <a:pt x="182" y="654"/>
                </a:cubicBezTo>
                <a:cubicBezTo>
                  <a:pt x="182" y="650"/>
                  <a:pt x="182" y="650"/>
                  <a:pt x="182" y="650"/>
                </a:cubicBezTo>
                <a:cubicBezTo>
                  <a:pt x="182" y="647"/>
                  <a:pt x="182" y="647"/>
                  <a:pt x="182" y="647"/>
                </a:cubicBezTo>
                <a:cubicBezTo>
                  <a:pt x="182" y="643"/>
                  <a:pt x="182" y="643"/>
                  <a:pt x="182" y="643"/>
                </a:cubicBezTo>
                <a:cubicBezTo>
                  <a:pt x="182" y="640"/>
                  <a:pt x="182" y="640"/>
                  <a:pt x="182" y="640"/>
                </a:cubicBezTo>
                <a:cubicBezTo>
                  <a:pt x="182" y="636"/>
                  <a:pt x="182" y="636"/>
                  <a:pt x="182" y="636"/>
                </a:cubicBezTo>
                <a:cubicBezTo>
                  <a:pt x="182" y="633"/>
                  <a:pt x="182" y="633"/>
                  <a:pt x="182" y="633"/>
                </a:cubicBezTo>
                <a:cubicBezTo>
                  <a:pt x="182" y="629"/>
                  <a:pt x="182" y="629"/>
                  <a:pt x="182" y="629"/>
                </a:cubicBezTo>
                <a:cubicBezTo>
                  <a:pt x="182" y="626"/>
                  <a:pt x="182" y="626"/>
                  <a:pt x="182" y="626"/>
                </a:cubicBezTo>
                <a:cubicBezTo>
                  <a:pt x="182" y="622"/>
                  <a:pt x="182" y="622"/>
                  <a:pt x="182" y="622"/>
                </a:cubicBezTo>
                <a:cubicBezTo>
                  <a:pt x="182" y="622"/>
                  <a:pt x="182" y="622"/>
                  <a:pt x="182" y="622"/>
                </a:cubicBezTo>
                <a:cubicBezTo>
                  <a:pt x="182" y="621"/>
                  <a:pt x="182" y="620"/>
                  <a:pt x="182" y="619"/>
                </a:cubicBezTo>
                <a:cubicBezTo>
                  <a:pt x="182" y="617"/>
                  <a:pt x="182" y="616"/>
                  <a:pt x="182" y="615"/>
                </a:cubicBezTo>
                <a:cubicBezTo>
                  <a:pt x="182" y="614"/>
                  <a:pt x="182" y="613"/>
                  <a:pt x="182" y="612"/>
                </a:cubicBezTo>
                <a:cubicBezTo>
                  <a:pt x="181" y="610"/>
                  <a:pt x="181" y="609"/>
                  <a:pt x="181" y="608"/>
                </a:cubicBezTo>
                <a:cubicBezTo>
                  <a:pt x="181" y="607"/>
                  <a:pt x="180" y="606"/>
                  <a:pt x="180" y="605"/>
                </a:cubicBezTo>
                <a:cubicBezTo>
                  <a:pt x="179" y="603"/>
                  <a:pt x="179" y="602"/>
                  <a:pt x="179" y="601"/>
                </a:cubicBezTo>
                <a:cubicBezTo>
                  <a:pt x="178" y="600"/>
                  <a:pt x="177" y="599"/>
                  <a:pt x="177" y="598"/>
                </a:cubicBezTo>
                <a:cubicBezTo>
                  <a:pt x="176" y="596"/>
                  <a:pt x="176" y="595"/>
                  <a:pt x="175" y="594"/>
                </a:cubicBezTo>
                <a:cubicBezTo>
                  <a:pt x="174" y="593"/>
                  <a:pt x="173" y="592"/>
                  <a:pt x="172" y="591"/>
                </a:cubicBezTo>
                <a:cubicBezTo>
                  <a:pt x="171" y="589"/>
                  <a:pt x="170" y="588"/>
                  <a:pt x="169" y="587"/>
                </a:cubicBezTo>
                <a:cubicBezTo>
                  <a:pt x="167" y="586"/>
                  <a:pt x="166" y="585"/>
                  <a:pt x="164" y="584"/>
                </a:cubicBezTo>
                <a:cubicBezTo>
                  <a:pt x="161" y="582"/>
                  <a:pt x="159" y="581"/>
                  <a:pt x="156" y="580"/>
                </a:cubicBezTo>
                <a:cubicBezTo>
                  <a:pt x="153" y="579"/>
                  <a:pt x="149" y="579"/>
                  <a:pt x="146" y="579"/>
                </a:cubicBezTo>
                <a:cubicBezTo>
                  <a:pt x="142" y="579"/>
                  <a:pt x="139" y="579"/>
                  <a:pt x="135" y="580"/>
                </a:cubicBezTo>
                <a:cubicBezTo>
                  <a:pt x="132" y="581"/>
                  <a:pt x="129" y="582"/>
                  <a:pt x="125" y="583"/>
                </a:cubicBezTo>
                <a:cubicBezTo>
                  <a:pt x="125" y="584"/>
                  <a:pt x="125" y="584"/>
                  <a:pt x="125" y="584"/>
                </a:cubicBezTo>
                <a:cubicBezTo>
                  <a:pt x="123" y="585"/>
                  <a:pt x="120" y="586"/>
                  <a:pt x="117" y="587"/>
                </a:cubicBezTo>
                <a:cubicBezTo>
                  <a:pt x="114" y="588"/>
                  <a:pt x="111" y="589"/>
                  <a:pt x="108" y="591"/>
                </a:cubicBezTo>
                <a:cubicBezTo>
                  <a:pt x="105" y="592"/>
                  <a:pt x="102" y="593"/>
                  <a:pt x="99" y="594"/>
                </a:cubicBezTo>
                <a:cubicBezTo>
                  <a:pt x="95" y="595"/>
                  <a:pt x="91" y="597"/>
                  <a:pt x="88" y="598"/>
                </a:cubicBezTo>
                <a:cubicBezTo>
                  <a:pt x="83" y="599"/>
                  <a:pt x="78" y="600"/>
                  <a:pt x="73" y="601"/>
                </a:cubicBezTo>
                <a:cubicBezTo>
                  <a:pt x="70" y="602"/>
                  <a:pt x="68" y="602"/>
                  <a:pt x="66" y="602"/>
                </a:cubicBezTo>
                <a:cubicBezTo>
                  <a:pt x="62" y="602"/>
                  <a:pt x="59" y="602"/>
                  <a:pt x="56" y="601"/>
                </a:cubicBezTo>
                <a:cubicBezTo>
                  <a:pt x="52" y="600"/>
                  <a:pt x="47" y="599"/>
                  <a:pt x="43" y="598"/>
                </a:cubicBezTo>
                <a:cubicBezTo>
                  <a:pt x="40" y="597"/>
                  <a:pt x="38" y="595"/>
                  <a:pt x="35" y="594"/>
                </a:cubicBezTo>
                <a:cubicBezTo>
                  <a:pt x="33" y="593"/>
                  <a:pt x="31" y="592"/>
                  <a:pt x="29" y="591"/>
                </a:cubicBezTo>
                <a:cubicBezTo>
                  <a:pt x="28" y="590"/>
                  <a:pt x="26" y="588"/>
                  <a:pt x="25" y="587"/>
                </a:cubicBezTo>
                <a:cubicBezTo>
                  <a:pt x="23" y="586"/>
                  <a:pt x="22" y="585"/>
                  <a:pt x="21" y="584"/>
                </a:cubicBezTo>
                <a:cubicBezTo>
                  <a:pt x="20" y="582"/>
                  <a:pt x="19" y="581"/>
                  <a:pt x="17" y="580"/>
                </a:cubicBezTo>
                <a:cubicBezTo>
                  <a:pt x="16" y="579"/>
                  <a:pt x="15" y="578"/>
                  <a:pt x="15" y="577"/>
                </a:cubicBezTo>
                <a:cubicBezTo>
                  <a:pt x="14" y="575"/>
                  <a:pt x="13" y="574"/>
                  <a:pt x="12" y="573"/>
                </a:cubicBezTo>
                <a:cubicBezTo>
                  <a:pt x="11" y="572"/>
                  <a:pt x="10" y="571"/>
                  <a:pt x="10" y="570"/>
                </a:cubicBezTo>
                <a:cubicBezTo>
                  <a:pt x="9" y="568"/>
                  <a:pt x="8" y="567"/>
                  <a:pt x="8" y="566"/>
                </a:cubicBezTo>
                <a:cubicBezTo>
                  <a:pt x="7" y="565"/>
                  <a:pt x="7" y="564"/>
                  <a:pt x="6" y="563"/>
                </a:cubicBezTo>
                <a:cubicBezTo>
                  <a:pt x="6" y="561"/>
                  <a:pt x="5" y="560"/>
                  <a:pt x="5" y="559"/>
                </a:cubicBezTo>
                <a:cubicBezTo>
                  <a:pt x="4" y="558"/>
                  <a:pt x="4" y="557"/>
                  <a:pt x="3" y="556"/>
                </a:cubicBezTo>
                <a:cubicBezTo>
                  <a:pt x="3" y="554"/>
                  <a:pt x="3" y="553"/>
                  <a:pt x="2" y="552"/>
                </a:cubicBezTo>
                <a:cubicBezTo>
                  <a:pt x="2" y="551"/>
                  <a:pt x="2" y="550"/>
                  <a:pt x="1" y="549"/>
                </a:cubicBezTo>
                <a:cubicBezTo>
                  <a:pt x="1" y="547"/>
                  <a:pt x="1" y="546"/>
                  <a:pt x="1" y="545"/>
                </a:cubicBezTo>
                <a:cubicBezTo>
                  <a:pt x="1" y="544"/>
                  <a:pt x="0" y="543"/>
                  <a:pt x="0" y="542"/>
                </a:cubicBezTo>
                <a:cubicBezTo>
                  <a:pt x="0" y="540"/>
                  <a:pt x="0" y="539"/>
                  <a:pt x="0" y="538"/>
                </a:cubicBezTo>
                <a:cubicBezTo>
                  <a:pt x="0" y="537"/>
                  <a:pt x="0" y="536"/>
                  <a:pt x="0" y="535"/>
                </a:cubicBezTo>
                <a:cubicBezTo>
                  <a:pt x="0" y="534"/>
                  <a:pt x="0" y="534"/>
                  <a:pt x="0" y="534"/>
                </a:cubicBezTo>
                <a:cubicBezTo>
                  <a:pt x="0" y="533"/>
                  <a:pt x="0" y="532"/>
                  <a:pt x="0" y="531"/>
                </a:cubicBezTo>
                <a:cubicBezTo>
                  <a:pt x="0" y="530"/>
                  <a:pt x="0" y="529"/>
                  <a:pt x="0" y="528"/>
                </a:cubicBezTo>
                <a:cubicBezTo>
                  <a:pt x="0" y="526"/>
                  <a:pt x="0" y="525"/>
                  <a:pt x="1" y="524"/>
                </a:cubicBezTo>
                <a:cubicBezTo>
                  <a:pt x="1" y="523"/>
                  <a:pt x="1" y="522"/>
                  <a:pt x="1" y="521"/>
                </a:cubicBezTo>
                <a:cubicBezTo>
                  <a:pt x="1" y="519"/>
                  <a:pt x="2" y="518"/>
                  <a:pt x="2" y="517"/>
                </a:cubicBezTo>
                <a:cubicBezTo>
                  <a:pt x="2" y="516"/>
                  <a:pt x="2" y="515"/>
                  <a:pt x="3" y="514"/>
                </a:cubicBezTo>
                <a:cubicBezTo>
                  <a:pt x="3" y="512"/>
                  <a:pt x="4" y="511"/>
                  <a:pt x="4" y="510"/>
                </a:cubicBezTo>
                <a:cubicBezTo>
                  <a:pt x="4" y="509"/>
                  <a:pt x="5" y="508"/>
                  <a:pt x="5" y="507"/>
                </a:cubicBezTo>
                <a:cubicBezTo>
                  <a:pt x="6" y="505"/>
                  <a:pt x="6" y="504"/>
                  <a:pt x="7" y="503"/>
                </a:cubicBezTo>
                <a:cubicBezTo>
                  <a:pt x="7" y="502"/>
                  <a:pt x="8" y="501"/>
                  <a:pt x="9" y="500"/>
                </a:cubicBezTo>
                <a:cubicBezTo>
                  <a:pt x="10" y="498"/>
                  <a:pt x="10" y="497"/>
                  <a:pt x="11" y="496"/>
                </a:cubicBezTo>
                <a:cubicBezTo>
                  <a:pt x="12" y="495"/>
                  <a:pt x="13" y="494"/>
                  <a:pt x="13" y="493"/>
                </a:cubicBezTo>
                <a:cubicBezTo>
                  <a:pt x="14" y="491"/>
                  <a:pt x="15" y="490"/>
                  <a:pt x="16" y="489"/>
                </a:cubicBezTo>
                <a:cubicBezTo>
                  <a:pt x="17" y="488"/>
                  <a:pt x="18" y="487"/>
                  <a:pt x="19" y="486"/>
                </a:cubicBezTo>
                <a:cubicBezTo>
                  <a:pt x="21" y="484"/>
                  <a:pt x="22" y="483"/>
                  <a:pt x="23" y="482"/>
                </a:cubicBezTo>
                <a:cubicBezTo>
                  <a:pt x="24" y="481"/>
                  <a:pt x="26" y="480"/>
                  <a:pt x="27" y="479"/>
                </a:cubicBezTo>
                <a:cubicBezTo>
                  <a:pt x="29" y="477"/>
                  <a:pt x="31" y="476"/>
                  <a:pt x="33" y="475"/>
                </a:cubicBezTo>
                <a:cubicBezTo>
                  <a:pt x="35" y="474"/>
                  <a:pt x="37" y="473"/>
                  <a:pt x="39" y="472"/>
                </a:cubicBezTo>
                <a:cubicBezTo>
                  <a:pt x="42" y="470"/>
                  <a:pt x="46" y="469"/>
                  <a:pt x="49" y="468"/>
                </a:cubicBezTo>
                <a:cubicBezTo>
                  <a:pt x="54" y="467"/>
                  <a:pt x="60" y="466"/>
                  <a:pt x="66" y="466"/>
                </a:cubicBezTo>
                <a:cubicBezTo>
                  <a:pt x="70" y="466"/>
                  <a:pt x="75" y="467"/>
                  <a:pt x="80" y="468"/>
                </a:cubicBezTo>
                <a:cubicBezTo>
                  <a:pt x="84" y="469"/>
                  <a:pt x="88" y="470"/>
                  <a:pt x="93" y="472"/>
                </a:cubicBezTo>
                <a:cubicBezTo>
                  <a:pt x="96" y="473"/>
                  <a:pt x="100" y="474"/>
                  <a:pt x="103" y="475"/>
                </a:cubicBezTo>
                <a:cubicBezTo>
                  <a:pt x="106" y="476"/>
                  <a:pt x="109" y="477"/>
                  <a:pt x="112" y="479"/>
                </a:cubicBezTo>
                <a:cubicBezTo>
                  <a:pt x="115" y="480"/>
                  <a:pt x="118" y="481"/>
                  <a:pt x="121" y="482"/>
                </a:cubicBezTo>
                <a:cubicBezTo>
                  <a:pt x="123" y="483"/>
                  <a:pt x="124" y="484"/>
                  <a:pt x="125" y="484"/>
                </a:cubicBezTo>
                <a:cubicBezTo>
                  <a:pt x="127" y="485"/>
                  <a:pt x="128" y="485"/>
                  <a:pt x="129" y="486"/>
                </a:cubicBezTo>
                <a:cubicBezTo>
                  <a:pt x="135" y="488"/>
                  <a:pt x="140" y="489"/>
                  <a:pt x="146" y="489"/>
                </a:cubicBezTo>
                <a:cubicBezTo>
                  <a:pt x="151" y="489"/>
                  <a:pt x="157" y="488"/>
                  <a:pt x="161" y="486"/>
                </a:cubicBezTo>
                <a:cubicBezTo>
                  <a:pt x="163" y="485"/>
                  <a:pt x="165" y="483"/>
                  <a:pt x="167" y="482"/>
                </a:cubicBezTo>
                <a:cubicBezTo>
                  <a:pt x="168" y="481"/>
                  <a:pt x="170" y="480"/>
                  <a:pt x="171" y="479"/>
                </a:cubicBezTo>
                <a:cubicBezTo>
                  <a:pt x="172" y="478"/>
                  <a:pt x="173" y="476"/>
                  <a:pt x="174" y="475"/>
                </a:cubicBezTo>
                <a:cubicBezTo>
                  <a:pt x="175" y="474"/>
                  <a:pt x="175" y="473"/>
                  <a:pt x="176" y="472"/>
                </a:cubicBezTo>
                <a:cubicBezTo>
                  <a:pt x="177" y="470"/>
                  <a:pt x="177" y="469"/>
                  <a:pt x="178" y="468"/>
                </a:cubicBezTo>
                <a:cubicBezTo>
                  <a:pt x="178" y="467"/>
                  <a:pt x="179" y="466"/>
                  <a:pt x="179" y="465"/>
                </a:cubicBezTo>
                <a:cubicBezTo>
                  <a:pt x="180" y="463"/>
                  <a:pt x="180" y="462"/>
                  <a:pt x="180" y="461"/>
                </a:cubicBezTo>
                <a:cubicBezTo>
                  <a:pt x="181" y="460"/>
                  <a:pt x="181" y="459"/>
                  <a:pt x="181" y="458"/>
                </a:cubicBezTo>
                <a:cubicBezTo>
                  <a:pt x="181" y="456"/>
                  <a:pt x="182" y="455"/>
                  <a:pt x="182" y="454"/>
                </a:cubicBezTo>
                <a:cubicBezTo>
                  <a:pt x="182" y="453"/>
                  <a:pt x="182" y="452"/>
                  <a:pt x="182" y="451"/>
                </a:cubicBezTo>
                <a:cubicBezTo>
                  <a:pt x="182" y="449"/>
                  <a:pt x="182" y="448"/>
                  <a:pt x="182" y="447"/>
                </a:cubicBezTo>
                <a:cubicBezTo>
                  <a:pt x="182" y="447"/>
                  <a:pt x="182" y="446"/>
                  <a:pt x="182" y="446"/>
                </a:cubicBezTo>
                <a:cubicBezTo>
                  <a:pt x="182" y="444"/>
                  <a:pt x="182" y="444"/>
                  <a:pt x="182" y="444"/>
                </a:cubicBezTo>
                <a:cubicBezTo>
                  <a:pt x="182" y="440"/>
                  <a:pt x="182" y="440"/>
                  <a:pt x="182" y="440"/>
                </a:cubicBezTo>
                <a:cubicBezTo>
                  <a:pt x="182" y="437"/>
                  <a:pt x="182" y="437"/>
                  <a:pt x="182" y="437"/>
                </a:cubicBezTo>
                <a:cubicBezTo>
                  <a:pt x="182" y="433"/>
                  <a:pt x="182" y="433"/>
                  <a:pt x="182" y="433"/>
                </a:cubicBezTo>
                <a:cubicBezTo>
                  <a:pt x="182" y="430"/>
                  <a:pt x="182" y="430"/>
                  <a:pt x="182" y="430"/>
                </a:cubicBezTo>
                <a:cubicBezTo>
                  <a:pt x="182" y="426"/>
                  <a:pt x="182" y="426"/>
                  <a:pt x="182" y="426"/>
                </a:cubicBezTo>
                <a:cubicBezTo>
                  <a:pt x="182" y="423"/>
                  <a:pt x="182" y="423"/>
                  <a:pt x="182" y="423"/>
                </a:cubicBezTo>
                <a:cubicBezTo>
                  <a:pt x="182" y="419"/>
                  <a:pt x="182" y="419"/>
                  <a:pt x="182" y="419"/>
                </a:cubicBezTo>
                <a:cubicBezTo>
                  <a:pt x="182" y="416"/>
                  <a:pt x="182" y="416"/>
                  <a:pt x="182" y="416"/>
                </a:cubicBezTo>
                <a:cubicBezTo>
                  <a:pt x="182" y="412"/>
                  <a:pt x="182" y="412"/>
                  <a:pt x="182" y="412"/>
                </a:cubicBezTo>
                <a:cubicBezTo>
                  <a:pt x="182" y="409"/>
                  <a:pt x="182" y="409"/>
                  <a:pt x="182" y="409"/>
                </a:cubicBezTo>
                <a:cubicBezTo>
                  <a:pt x="182" y="405"/>
                  <a:pt x="182" y="405"/>
                  <a:pt x="182" y="405"/>
                </a:cubicBezTo>
                <a:cubicBezTo>
                  <a:pt x="182" y="402"/>
                  <a:pt x="182" y="402"/>
                  <a:pt x="182" y="402"/>
                </a:cubicBezTo>
                <a:cubicBezTo>
                  <a:pt x="182" y="398"/>
                  <a:pt x="182" y="398"/>
                  <a:pt x="182" y="398"/>
                </a:cubicBezTo>
                <a:cubicBezTo>
                  <a:pt x="182" y="395"/>
                  <a:pt x="182" y="395"/>
                  <a:pt x="182" y="395"/>
                </a:cubicBezTo>
                <a:cubicBezTo>
                  <a:pt x="182" y="391"/>
                  <a:pt x="182" y="391"/>
                  <a:pt x="182" y="391"/>
                </a:cubicBezTo>
                <a:cubicBezTo>
                  <a:pt x="182" y="388"/>
                  <a:pt x="182" y="388"/>
                  <a:pt x="182" y="388"/>
                </a:cubicBezTo>
                <a:cubicBezTo>
                  <a:pt x="182" y="384"/>
                  <a:pt x="182" y="384"/>
                  <a:pt x="182" y="384"/>
                </a:cubicBezTo>
                <a:cubicBezTo>
                  <a:pt x="182" y="381"/>
                  <a:pt x="182" y="381"/>
                  <a:pt x="182" y="381"/>
                </a:cubicBezTo>
                <a:cubicBezTo>
                  <a:pt x="182" y="377"/>
                  <a:pt x="182" y="377"/>
                  <a:pt x="182" y="377"/>
                </a:cubicBezTo>
                <a:cubicBezTo>
                  <a:pt x="182" y="374"/>
                  <a:pt x="182" y="374"/>
                  <a:pt x="182" y="374"/>
                </a:cubicBezTo>
                <a:cubicBezTo>
                  <a:pt x="182" y="370"/>
                  <a:pt x="182" y="370"/>
                  <a:pt x="182" y="370"/>
                </a:cubicBezTo>
                <a:cubicBezTo>
                  <a:pt x="182" y="367"/>
                  <a:pt x="182" y="367"/>
                  <a:pt x="182" y="367"/>
                </a:cubicBezTo>
                <a:cubicBezTo>
                  <a:pt x="182" y="363"/>
                  <a:pt x="182" y="363"/>
                  <a:pt x="182" y="363"/>
                </a:cubicBezTo>
                <a:cubicBezTo>
                  <a:pt x="182" y="360"/>
                  <a:pt x="182" y="360"/>
                  <a:pt x="182" y="360"/>
                </a:cubicBezTo>
                <a:cubicBezTo>
                  <a:pt x="182" y="356"/>
                  <a:pt x="182" y="356"/>
                  <a:pt x="182" y="356"/>
                </a:cubicBezTo>
                <a:cubicBezTo>
                  <a:pt x="182" y="353"/>
                  <a:pt x="182" y="353"/>
                  <a:pt x="182" y="353"/>
                </a:cubicBezTo>
                <a:cubicBezTo>
                  <a:pt x="182" y="349"/>
                  <a:pt x="182" y="349"/>
                  <a:pt x="182" y="349"/>
                </a:cubicBezTo>
                <a:cubicBezTo>
                  <a:pt x="182" y="347"/>
                  <a:pt x="182" y="347"/>
                  <a:pt x="182" y="347"/>
                </a:cubicBezTo>
                <a:cubicBezTo>
                  <a:pt x="182" y="346"/>
                  <a:pt x="182" y="346"/>
                  <a:pt x="182" y="346"/>
                </a:cubicBezTo>
                <a:cubicBezTo>
                  <a:pt x="182" y="342"/>
                  <a:pt x="182" y="342"/>
                  <a:pt x="182" y="342"/>
                </a:cubicBezTo>
                <a:cubicBezTo>
                  <a:pt x="182" y="339"/>
                  <a:pt x="182" y="339"/>
                  <a:pt x="182" y="339"/>
                </a:cubicBezTo>
                <a:cubicBezTo>
                  <a:pt x="182" y="335"/>
                  <a:pt x="182" y="335"/>
                  <a:pt x="182" y="335"/>
                </a:cubicBezTo>
                <a:cubicBezTo>
                  <a:pt x="182" y="332"/>
                  <a:pt x="182" y="332"/>
                  <a:pt x="182" y="332"/>
                </a:cubicBezTo>
                <a:cubicBezTo>
                  <a:pt x="182" y="328"/>
                  <a:pt x="182" y="328"/>
                  <a:pt x="182" y="328"/>
                </a:cubicBezTo>
                <a:cubicBezTo>
                  <a:pt x="182" y="325"/>
                  <a:pt x="182" y="325"/>
                  <a:pt x="182" y="325"/>
                </a:cubicBezTo>
                <a:cubicBezTo>
                  <a:pt x="182" y="321"/>
                  <a:pt x="182" y="321"/>
                  <a:pt x="182" y="321"/>
                </a:cubicBezTo>
                <a:cubicBezTo>
                  <a:pt x="182" y="318"/>
                  <a:pt x="182" y="318"/>
                  <a:pt x="182" y="318"/>
                </a:cubicBezTo>
                <a:cubicBezTo>
                  <a:pt x="182" y="314"/>
                  <a:pt x="182" y="314"/>
                  <a:pt x="182" y="314"/>
                </a:cubicBezTo>
                <a:cubicBezTo>
                  <a:pt x="182" y="311"/>
                  <a:pt x="182" y="311"/>
                  <a:pt x="182" y="311"/>
                </a:cubicBezTo>
                <a:cubicBezTo>
                  <a:pt x="182" y="307"/>
                  <a:pt x="182" y="307"/>
                  <a:pt x="182" y="307"/>
                </a:cubicBezTo>
                <a:cubicBezTo>
                  <a:pt x="182" y="304"/>
                  <a:pt x="182" y="304"/>
                  <a:pt x="182" y="304"/>
                </a:cubicBezTo>
                <a:cubicBezTo>
                  <a:pt x="182" y="300"/>
                  <a:pt x="182" y="300"/>
                  <a:pt x="182" y="300"/>
                </a:cubicBezTo>
                <a:cubicBezTo>
                  <a:pt x="182" y="297"/>
                  <a:pt x="182" y="297"/>
                  <a:pt x="182" y="297"/>
                </a:cubicBezTo>
                <a:cubicBezTo>
                  <a:pt x="182" y="293"/>
                  <a:pt x="182" y="293"/>
                  <a:pt x="182" y="293"/>
                </a:cubicBezTo>
                <a:cubicBezTo>
                  <a:pt x="182" y="290"/>
                  <a:pt x="182" y="290"/>
                  <a:pt x="182" y="290"/>
                </a:cubicBezTo>
                <a:cubicBezTo>
                  <a:pt x="182" y="286"/>
                  <a:pt x="182" y="286"/>
                  <a:pt x="182" y="286"/>
                </a:cubicBezTo>
                <a:cubicBezTo>
                  <a:pt x="182" y="283"/>
                  <a:pt x="182" y="283"/>
                  <a:pt x="182" y="283"/>
                </a:cubicBezTo>
                <a:cubicBezTo>
                  <a:pt x="182" y="279"/>
                  <a:pt x="182" y="279"/>
                  <a:pt x="182" y="279"/>
                </a:cubicBezTo>
                <a:cubicBezTo>
                  <a:pt x="182" y="276"/>
                  <a:pt x="182" y="276"/>
                  <a:pt x="182" y="276"/>
                </a:cubicBezTo>
                <a:cubicBezTo>
                  <a:pt x="182" y="272"/>
                  <a:pt x="182" y="272"/>
                  <a:pt x="182" y="272"/>
                </a:cubicBezTo>
                <a:cubicBezTo>
                  <a:pt x="182" y="269"/>
                  <a:pt x="182" y="269"/>
                  <a:pt x="182" y="269"/>
                </a:cubicBezTo>
                <a:cubicBezTo>
                  <a:pt x="182" y="265"/>
                  <a:pt x="182" y="265"/>
                  <a:pt x="182" y="265"/>
                </a:cubicBezTo>
                <a:cubicBezTo>
                  <a:pt x="182" y="262"/>
                  <a:pt x="182" y="262"/>
                  <a:pt x="182" y="262"/>
                </a:cubicBezTo>
                <a:cubicBezTo>
                  <a:pt x="182" y="258"/>
                  <a:pt x="182" y="258"/>
                  <a:pt x="182" y="258"/>
                </a:cubicBezTo>
                <a:cubicBezTo>
                  <a:pt x="182" y="255"/>
                  <a:pt x="182" y="255"/>
                  <a:pt x="182" y="255"/>
                </a:cubicBezTo>
                <a:cubicBezTo>
                  <a:pt x="182" y="251"/>
                  <a:pt x="182" y="251"/>
                  <a:pt x="182" y="251"/>
                </a:cubicBezTo>
                <a:cubicBezTo>
                  <a:pt x="182" y="248"/>
                  <a:pt x="182" y="248"/>
                  <a:pt x="182" y="248"/>
                </a:cubicBezTo>
                <a:cubicBezTo>
                  <a:pt x="182" y="244"/>
                  <a:pt x="182" y="244"/>
                  <a:pt x="182" y="244"/>
                </a:cubicBezTo>
                <a:cubicBezTo>
                  <a:pt x="182" y="241"/>
                  <a:pt x="182" y="241"/>
                  <a:pt x="182" y="241"/>
                </a:cubicBezTo>
                <a:cubicBezTo>
                  <a:pt x="182" y="237"/>
                  <a:pt x="182" y="237"/>
                  <a:pt x="182" y="237"/>
                </a:cubicBezTo>
                <a:cubicBezTo>
                  <a:pt x="182" y="234"/>
                  <a:pt x="182" y="234"/>
                  <a:pt x="182" y="234"/>
                </a:cubicBezTo>
                <a:cubicBezTo>
                  <a:pt x="182" y="230"/>
                  <a:pt x="182" y="230"/>
                  <a:pt x="182" y="230"/>
                </a:cubicBezTo>
                <a:cubicBezTo>
                  <a:pt x="182" y="227"/>
                  <a:pt x="182" y="227"/>
                  <a:pt x="182" y="227"/>
                </a:cubicBezTo>
                <a:cubicBezTo>
                  <a:pt x="182" y="223"/>
                  <a:pt x="182" y="223"/>
                  <a:pt x="182" y="223"/>
                </a:cubicBezTo>
                <a:cubicBezTo>
                  <a:pt x="182" y="220"/>
                  <a:pt x="182" y="220"/>
                  <a:pt x="182" y="220"/>
                </a:cubicBezTo>
                <a:cubicBezTo>
                  <a:pt x="182" y="216"/>
                  <a:pt x="182" y="216"/>
                  <a:pt x="182" y="216"/>
                </a:cubicBezTo>
                <a:cubicBezTo>
                  <a:pt x="182" y="213"/>
                  <a:pt x="182" y="213"/>
                  <a:pt x="182" y="213"/>
                </a:cubicBezTo>
                <a:cubicBezTo>
                  <a:pt x="182" y="209"/>
                  <a:pt x="182" y="209"/>
                  <a:pt x="182" y="209"/>
                </a:cubicBezTo>
                <a:cubicBezTo>
                  <a:pt x="182" y="206"/>
                  <a:pt x="182" y="206"/>
                  <a:pt x="182" y="206"/>
                </a:cubicBezTo>
                <a:cubicBezTo>
                  <a:pt x="182" y="202"/>
                  <a:pt x="182" y="202"/>
                  <a:pt x="182" y="202"/>
                </a:cubicBezTo>
                <a:cubicBezTo>
                  <a:pt x="182" y="199"/>
                  <a:pt x="182" y="199"/>
                  <a:pt x="182" y="199"/>
                </a:cubicBezTo>
                <a:cubicBezTo>
                  <a:pt x="182" y="195"/>
                  <a:pt x="182" y="195"/>
                  <a:pt x="182" y="195"/>
                </a:cubicBezTo>
                <a:cubicBezTo>
                  <a:pt x="182" y="192"/>
                  <a:pt x="182" y="192"/>
                  <a:pt x="182" y="192"/>
                </a:cubicBezTo>
                <a:cubicBezTo>
                  <a:pt x="182" y="188"/>
                  <a:pt x="182" y="188"/>
                  <a:pt x="182" y="188"/>
                </a:cubicBezTo>
                <a:cubicBezTo>
                  <a:pt x="182" y="185"/>
                  <a:pt x="182" y="185"/>
                  <a:pt x="182" y="185"/>
                </a:cubicBezTo>
                <a:lnTo>
                  <a:pt x="182" y="183"/>
                </a:lnTo>
                <a:close/>
              </a:path>
            </a:pathLst>
          </a:custGeom>
          <a:solidFill>
            <a:srgbClr val="8A0000"/>
          </a:solidFill>
          <a:ln>
            <a:noFill/>
          </a:ln>
        </p:spPr>
        <p:txBody>
          <a:bodyPr vert="horz" wrap="square" lIns="68580" tIns="34290" rIns="68580" bIns="34290" numCol="1" anchor="t" anchorCtr="0" compatLnSpc="1">
            <a:prstTxWarp prst="textNoShape">
              <a:avLst/>
            </a:prstTxWarp>
          </a:bodyPr>
          <a:lstStyle/>
          <a:p>
            <a:endParaRPr lang="en-US" sz="1013">
              <a:solidFill>
                <a:prstClr val="black"/>
              </a:solidFill>
              <a:latin typeface="Calibri"/>
            </a:endParaRPr>
          </a:p>
        </p:txBody>
      </p:sp>
      <p:sp>
        <p:nvSpPr>
          <p:cNvPr id="11" name="Rectangle 10"/>
          <p:cNvSpPr/>
          <p:nvPr/>
        </p:nvSpPr>
        <p:spPr>
          <a:xfrm>
            <a:off x="2488374" y="1629954"/>
            <a:ext cx="2891875" cy="3970318"/>
          </a:xfrm>
          <a:prstGeom prst="rect">
            <a:avLst/>
          </a:prstGeom>
        </p:spPr>
        <p:txBody>
          <a:bodyPr wrap="square">
            <a:spAutoFit/>
          </a:bodyPr>
          <a:lstStyle/>
          <a:p>
            <a:pPr marL="285750" indent="-285750">
              <a:buClr>
                <a:srgbClr val="8A0000"/>
              </a:buClr>
              <a:buFont typeface="Arial"/>
              <a:buChar char="•"/>
            </a:pPr>
            <a:r>
              <a:rPr lang="en-US" dirty="0">
                <a:latin typeface="Calibri" panose="020F0502020204030204" pitchFamily="34" charset="0"/>
              </a:rPr>
              <a:t>Articulate the recent changes in ADHD terminology and criteria with the new DSM 5</a:t>
            </a:r>
            <a:r>
              <a:rPr lang="en-US" dirty="0" smtClean="0">
                <a:latin typeface="Calibri" panose="020F0502020204030204" pitchFamily="34" charset="0"/>
              </a:rPr>
              <a:t>.</a:t>
            </a:r>
          </a:p>
          <a:p>
            <a:pPr marL="285750" indent="-285750">
              <a:buClr>
                <a:srgbClr val="8A0000"/>
              </a:buClr>
              <a:buFont typeface="Arial"/>
              <a:buChar char="•"/>
            </a:pPr>
            <a:endParaRPr lang="en-US" dirty="0" smtClean="0">
              <a:solidFill>
                <a:srgbClr val="000000"/>
              </a:solidFill>
              <a:latin typeface="Calibri" panose="020F0502020204030204" pitchFamily="34" charset="0"/>
            </a:endParaRPr>
          </a:p>
          <a:p>
            <a:pPr marL="285750" indent="-285750">
              <a:buClr>
                <a:srgbClr val="8A0000"/>
              </a:buClr>
              <a:buFont typeface="Arial"/>
              <a:buChar char="•"/>
            </a:pPr>
            <a:r>
              <a:rPr lang="en-US" dirty="0" smtClean="0">
                <a:solidFill>
                  <a:srgbClr val="000000"/>
                </a:solidFill>
                <a:latin typeface="Calibri" panose="020F0502020204030204" pitchFamily="34" charset="0"/>
              </a:rPr>
              <a:t>Identify </a:t>
            </a:r>
            <a:r>
              <a:rPr lang="en-US" dirty="0">
                <a:solidFill>
                  <a:srgbClr val="000000"/>
                </a:solidFill>
                <a:latin typeface="Calibri" panose="020F0502020204030204" pitchFamily="34" charset="0"/>
              </a:rPr>
              <a:t>3-5 behaviors and/or symptoms of ADHD along with specific evidenced based interventions</a:t>
            </a:r>
            <a:r>
              <a:rPr lang="en-US" dirty="0" smtClean="0">
                <a:solidFill>
                  <a:srgbClr val="000000"/>
                </a:solidFill>
                <a:latin typeface="Calibri" panose="020F0502020204030204" pitchFamily="34" charset="0"/>
              </a:rPr>
              <a:t>.</a:t>
            </a:r>
          </a:p>
          <a:p>
            <a:pPr marL="285750" lvl="0" indent="-285750">
              <a:buClr>
                <a:srgbClr val="8A0000"/>
              </a:buClr>
              <a:buFont typeface="Arial"/>
              <a:buChar char="•"/>
            </a:pPr>
            <a:endParaRPr lang="en-US" dirty="0" smtClean="0">
              <a:solidFill>
                <a:srgbClr val="000000"/>
              </a:solidFill>
              <a:latin typeface="Calibri" panose="020F0502020204030204" pitchFamily="34" charset="0"/>
              <a:ea typeface="Times New Roman" panose="02020603050405020304" pitchFamily="18" charset="0"/>
            </a:endParaRPr>
          </a:p>
          <a:p>
            <a:pPr marL="285750" lvl="0" indent="-285750">
              <a:buClr>
                <a:srgbClr val="8A0000"/>
              </a:buClr>
              <a:buFont typeface="Arial"/>
              <a:buChar char="•"/>
            </a:pPr>
            <a:r>
              <a:rPr lang="en-US" dirty="0" smtClean="0">
                <a:solidFill>
                  <a:srgbClr val="000000"/>
                </a:solidFill>
                <a:latin typeface="Calibri" panose="020F0502020204030204" pitchFamily="34" charset="0"/>
                <a:ea typeface="Times New Roman" panose="02020603050405020304" pitchFamily="18" charset="0"/>
              </a:rPr>
              <a:t>Describe </a:t>
            </a:r>
            <a:r>
              <a:rPr lang="en-US" dirty="0">
                <a:solidFill>
                  <a:srgbClr val="000000"/>
                </a:solidFill>
                <a:latin typeface="Calibri" panose="020F0502020204030204" pitchFamily="34" charset="0"/>
                <a:ea typeface="Times New Roman" panose="02020603050405020304" pitchFamily="18" charset="0"/>
              </a:rPr>
              <a:t>basic types of pharmacological interventions for ADHD</a:t>
            </a:r>
            <a:r>
              <a:rPr lang="en-US" dirty="0" smtClean="0">
                <a:solidFill>
                  <a:srgbClr val="000000"/>
                </a:solidFill>
                <a:latin typeface="Calibri" panose="020F0502020204030204" pitchFamily="34" charset="0"/>
                <a:ea typeface="Times New Roman" panose="02020603050405020304" pitchFamily="18" charset="0"/>
              </a:rPr>
              <a:t>.</a:t>
            </a:r>
            <a:endParaRPr lang="en-US" dirty="0">
              <a:solidFill>
                <a:srgbClr val="000000"/>
              </a:solidFill>
              <a:latin typeface="Calibri" panose="020F0502020204030204" pitchFamily="34" charset="0"/>
              <a:ea typeface="Times New Roman" panose="02020603050405020304" pitchFamily="18" charset="0"/>
            </a:endParaRPr>
          </a:p>
        </p:txBody>
      </p:sp>
      <p:sp>
        <p:nvSpPr>
          <p:cNvPr id="17" name="Rectangle 16"/>
          <p:cNvSpPr/>
          <p:nvPr/>
        </p:nvSpPr>
        <p:spPr>
          <a:xfrm>
            <a:off x="5496579" y="1629954"/>
            <a:ext cx="3111820" cy="4247317"/>
          </a:xfrm>
          <a:prstGeom prst="rect">
            <a:avLst/>
          </a:prstGeom>
        </p:spPr>
        <p:txBody>
          <a:bodyPr wrap="square">
            <a:spAutoFit/>
          </a:bodyPr>
          <a:lstStyle/>
          <a:p>
            <a:pPr marL="285750" indent="-285750">
              <a:buClr>
                <a:srgbClr val="8A0000"/>
              </a:buClr>
              <a:buFont typeface="Arial"/>
              <a:buChar char="•"/>
            </a:pPr>
            <a:r>
              <a:rPr lang="en-US" dirty="0">
                <a:solidFill>
                  <a:srgbClr val="000000"/>
                </a:solidFill>
                <a:latin typeface="Calibri" panose="020F0502020204030204" pitchFamily="34" charset="0"/>
              </a:rPr>
              <a:t>Identify at least 1 accommodation to support each functional limitation (i.e</a:t>
            </a:r>
            <a:r>
              <a:rPr lang="en-US" dirty="0" smtClean="0">
                <a:solidFill>
                  <a:srgbClr val="000000"/>
                </a:solidFill>
                <a:latin typeface="Calibri" panose="020F0502020204030204" pitchFamily="34" charset="0"/>
              </a:rPr>
              <a:t>., </a:t>
            </a:r>
            <a:r>
              <a:rPr lang="en-US" dirty="0">
                <a:solidFill>
                  <a:srgbClr val="000000"/>
                </a:solidFill>
                <a:latin typeface="Calibri" panose="020F0502020204030204" pitchFamily="34" charset="0"/>
              </a:rPr>
              <a:t>specific behaviors/symptoms) listed</a:t>
            </a:r>
            <a:r>
              <a:rPr lang="en-US" dirty="0" smtClean="0">
                <a:solidFill>
                  <a:srgbClr val="000000"/>
                </a:solidFill>
                <a:latin typeface="Calibri" panose="020F0502020204030204" pitchFamily="34" charset="0"/>
              </a:rPr>
              <a:t>.</a:t>
            </a:r>
          </a:p>
          <a:p>
            <a:pPr marL="285750" indent="-285750">
              <a:buClr>
                <a:srgbClr val="8A0000"/>
              </a:buClr>
              <a:buFont typeface="Arial"/>
              <a:buChar char="•"/>
            </a:pPr>
            <a:endParaRPr lang="en-US" dirty="0" smtClean="0">
              <a:solidFill>
                <a:srgbClr val="000000"/>
              </a:solidFill>
              <a:latin typeface="Calibri" panose="020F0502020204030204" pitchFamily="34" charset="0"/>
            </a:endParaRPr>
          </a:p>
          <a:p>
            <a:pPr marL="285750" indent="-285750">
              <a:buClr>
                <a:srgbClr val="8A0000"/>
              </a:buClr>
              <a:buFont typeface="Arial"/>
              <a:buChar char="•"/>
            </a:pPr>
            <a:r>
              <a:rPr lang="en-US" dirty="0">
                <a:solidFill>
                  <a:srgbClr val="000000"/>
                </a:solidFill>
                <a:latin typeface="Calibri" panose="020F0502020204030204" pitchFamily="34" charset="0"/>
              </a:rPr>
              <a:t>ID how 1 specific functional limitation, such as “feeling overwhelmed &amp; shutting down“ could be supported in a variety of settings throughout the center (i.e. residential, academic, CT, recreation, etc.).</a:t>
            </a:r>
          </a:p>
          <a:p>
            <a:pPr algn="ctr">
              <a:buClr>
                <a:schemeClr val="accent1">
                  <a:lumMod val="90000"/>
                </a:schemeClr>
              </a:buClr>
            </a:pP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xmlns="" val="2834218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6402" y="1533780"/>
            <a:ext cx="8091459" cy="5324219"/>
          </a:xfrm>
        </p:spPr>
        <p:txBody>
          <a:bodyPr/>
          <a:lstStyle/>
          <a:p>
            <a:r>
              <a:rPr lang="en-US" dirty="0"/>
              <a:t>Skills to manage  student’s behavior in classrooms and </a:t>
            </a:r>
            <a:r>
              <a:rPr lang="en-US" dirty="0" smtClean="0"/>
              <a:t>dorms</a:t>
            </a:r>
            <a:endParaRPr lang="en-US" dirty="0"/>
          </a:p>
          <a:p>
            <a:pPr lvl="1"/>
            <a:r>
              <a:rPr lang="en-US" dirty="0" smtClean="0"/>
              <a:t>Token </a:t>
            </a:r>
            <a:r>
              <a:rPr lang="en-US" dirty="0"/>
              <a:t>or point systems </a:t>
            </a:r>
            <a:endParaRPr lang="en-US" dirty="0" smtClean="0"/>
          </a:p>
          <a:p>
            <a:pPr lvl="1"/>
            <a:r>
              <a:rPr lang="en-US" dirty="0"/>
              <a:t>T</a:t>
            </a:r>
            <a:r>
              <a:rPr lang="en-US" dirty="0" smtClean="0"/>
              <a:t>ime out</a:t>
            </a:r>
          </a:p>
          <a:p>
            <a:pPr lvl="2"/>
            <a:r>
              <a:rPr lang="en-US" dirty="0"/>
              <a:t>N</a:t>
            </a:r>
            <a:r>
              <a:rPr lang="en-US" dirty="0" smtClean="0"/>
              <a:t>ot </a:t>
            </a:r>
            <a:r>
              <a:rPr lang="en-US" dirty="0"/>
              <a:t>a punishment but a removal from problematic </a:t>
            </a:r>
            <a:r>
              <a:rPr lang="en-US" dirty="0" smtClean="0"/>
              <a:t>area</a:t>
            </a:r>
          </a:p>
          <a:p>
            <a:pPr lvl="1"/>
            <a:r>
              <a:rPr lang="en-US" dirty="0"/>
              <a:t>R</a:t>
            </a:r>
            <a:r>
              <a:rPr lang="en-US" dirty="0" smtClean="0"/>
              <a:t>ewarding appropriate </a:t>
            </a:r>
            <a:r>
              <a:rPr lang="en-US" dirty="0"/>
              <a:t>behavior </a:t>
            </a:r>
            <a:endParaRPr lang="en-US" dirty="0" smtClean="0"/>
          </a:p>
          <a:p>
            <a:pPr lvl="2"/>
            <a:r>
              <a:rPr lang="en-US" dirty="0"/>
              <a:t>C</a:t>
            </a:r>
            <a:r>
              <a:rPr lang="en-US" dirty="0" smtClean="0"/>
              <a:t>atching </a:t>
            </a:r>
            <a:r>
              <a:rPr lang="en-US" dirty="0"/>
              <a:t>students </a:t>
            </a:r>
            <a:r>
              <a:rPr lang="en-US" dirty="0" smtClean="0"/>
              <a:t>using appropriate behaviors and </a:t>
            </a:r>
            <a:r>
              <a:rPr lang="en-US" dirty="0"/>
              <a:t>complimenting </a:t>
            </a:r>
            <a:r>
              <a:rPr lang="en-US" dirty="0" smtClean="0"/>
              <a:t>them</a:t>
            </a:r>
          </a:p>
          <a:p>
            <a:r>
              <a:rPr lang="en-US" dirty="0"/>
              <a:t>Instructors and RAs model the desired behavior (including how to come down from escalated behaviors</a:t>
            </a:r>
            <a:r>
              <a:rPr lang="en-US" dirty="0" smtClean="0"/>
              <a:t>)</a:t>
            </a:r>
            <a:endParaRPr lang="en-US" dirty="0"/>
          </a:p>
          <a:p>
            <a:endParaRPr lang="en-US" dirty="0"/>
          </a:p>
        </p:txBody>
      </p:sp>
      <p:sp>
        <p:nvSpPr>
          <p:cNvPr id="3" name="Slide Number Placeholder 2"/>
          <p:cNvSpPr>
            <a:spLocks noGrp="1"/>
          </p:cNvSpPr>
          <p:nvPr>
            <p:ph type="sldNum" sz="quarter" idx="12"/>
          </p:nvPr>
        </p:nvSpPr>
        <p:spPr/>
        <p:txBody>
          <a:bodyPr/>
          <a:lstStyle/>
          <a:p>
            <a:fld id="{EFF84DA3-1729-41E0-8464-1C99D16700BC}" type="slidenum">
              <a:rPr lang="en-US" smtClean="0"/>
              <a:pPr/>
              <a:t>30</a:t>
            </a:fld>
            <a:endParaRPr lang="en-US" dirty="0"/>
          </a:p>
        </p:txBody>
      </p:sp>
      <p:sp>
        <p:nvSpPr>
          <p:cNvPr id="4" name="Title 3"/>
          <p:cNvSpPr>
            <a:spLocks noGrp="1"/>
          </p:cNvSpPr>
          <p:nvPr>
            <p:ph type="title"/>
          </p:nvPr>
        </p:nvSpPr>
        <p:spPr/>
        <p:txBody>
          <a:bodyPr/>
          <a:lstStyle/>
          <a:p>
            <a:r>
              <a:rPr lang="en-US" dirty="0" smtClean="0"/>
              <a:t>Instructor and RA Skills Training</a:t>
            </a:r>
            <a:br>
              <a:rPr lang="en-US" dirty="0" smtClean="0"/>
            </a:br>
            <a:r>
              <a:rPr lang="en-US" dirty="0" smtClean="0"/>
              <a:t>(Replaces Parent Training)</a:t>
            </a:r>
            <a:endParaRPr lang="en-US" dirty="0"/>
          </a:p>
        </p:txBody>
      </p:sp>
    </p:spTree>
    <p:extLst>
      <p:ext uri="{BB962C8B-B14F-4D97-AF65-F5344CB8AC3E}">
        <p14:creationId xmlns:p14="http://schemas.microsoft.com/office/powerpoint/2010/main" xmlns="" val="1340283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533781"/>
            <a:ext cx="5257799" cy="4921954"/>
          </a:xfrm>
        </p:spPr>
        <p:txBody>
          <a:bodyPr/>
          <a:lstStyle/>
          <a:p>
            <a:r>
              <a:rPr lang="en-US" dirty="0" smtClean="0"/>
              <a:t>Provide instruction</a:t>
            </a:r>
            <a:r>
              <a:rPr lang="en-US" dirty="0"/>
              <a:t>, modeling, role-playing, and </a:t>
            </a:r>
            <a:r>
              <a:rPr lang="en-US" dirty="0" smtClean="0"/>
              <a:t>feedback re social relationships and desired social skills (e.g., waiting </a:t>
            </a:r>
            <a:r>
              <a:rPr lang="en-US" dirty="0"/>
              <a:t>turn, sharing, asking for </a:t>
            </a:r>
            <a:r>
              <a:rPr lang="en-US" dirty="0" smtClean="0"/>
              <a:t>help)</a:t>
            </a:r>
          </a:p>
          <a:p>
            <a:pPr lvl="1"/>
            <a:r>
              <a:rPr lang="en-US" dirty="0" smtClean="0"/>
              <a:t>Explain how impulsivity </a:t>
            </a:r>
            <a:r>
              <a:rPr lang="en-US" dirty="0"/>
              <a:t>negatively affects social relationships </a:t>
            </a:r>
            <a:endParaRPr lang="en-US" dirty="0" smtClean="0"/>
          </a:p>
          <a:p>
            <a:pPr lvl="1"/>
            <a:r>
              <a:rPr lang="en-US" dirty="0"/>
              <a:t>Failure to stop and think first often has devastating social consequences</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fld id="{EFF84DA3-1729-41E0-8464-1C99D16700BC}" type="slidenum">
              <a:rPr lang="en-US" smtClean="0"/>
              <a:pPr/>
              <a:t>31</a:t>
            </a:fld>
            <a:endParaRPr lang="en-US" dirty="0"/>
          </a:p>
        </p:txBody>
      </p:sp>
      <p:sp>
        <p:nvSpPr>
          <p:cNvPr id="4" name="Title 3"/>
          <p:cNvSpPr>
            <a:spLocks noGrp="1"/>
          </p:cNvSpPr>
          <p:nvPr>
            <p:ph type="title"/>
          </p:nvPr>
        </p:nvSpPr>
        <p:spPr/>
        <p:txBody>
          <a:bodyPr/>
          <a:lstStyle/>
          <a:p>
            <a:r>
              <a:rPr lang="en-US" dirty="0" smtClean="0"/>
              <a:t>Social Skills Training</a:t>
            </a:r>
            <a:endParaRPr lang="en-US" dirty="0"/>
          </a:p>
        </p:txBody>
      </p:sp>
      <p:sp>
        <p:nvSpPr>
          <p:cNvPr id="5" name="TextBox 4"/>
          <p:cNvSpPr txBox="1"/>
          <p:nvPr/>
        </p:nvSpPr>
        <p:spPr>
          <a:xfrm>
            <a:off x="1124488" y="2448096"/>
            <a:ext cx="2014780" cy="258532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lvl="2" algn="ctr">
              <a:spcBef>
                <a:spcPts val="1200"/>
              </a:spcBef>
            </a:pPr>
            <a:endParaRPr lang="en-US" dirty="0" smtClean="0">
              <a:latin typeface="Segoe UI Black" panose="020B0A02040204020203" pitchFamily="34" charset="0"/>
              <a:ea typeface="Segoe UI Black" panose="020B0A02040204020203" pitchFamily="34" charset="0"/>
              <a:cs typeface="Segoe UI Black" panose="020B0A02040204020203" pitchFamily="34" charset="0"/>
            </a:endParaRPr>
          </a:p>
          <a:p>
            <a:pPr marL="0" lvl="2" algn="ctr"/>
            <a:r>
              <a:rPr lang="en-US" dirty="0" smtClean="0">
                <a:latin typeface="Segoe UI Black" panose="020B0A02040204020203" pitchFamily="34" charset="0"/>
                <a:ea typeface="Segoe UI Black" panose="020B0A02040204020203" pitchFamily="34" charset="0"/>
                <a:cs typeface="Segoe UI Black" panose="020B0A02040204020203" pitchFamily="34" charset="0"/>
              </a:rPr>
              <a:t>When </a:t>
            </a:r>
            <a:r>
              <a:rPr lang="en-US" dirty="0">
                <a:latin typeface="Segoe UI Black" panose="020B0A02040204020203" pitchFamily="34" charset="0"/>
                <a:ea typeface="Segoe UI Black" panose="020B0A02040204020203" pitchFamily="34" charset="0"/>
                <a:cs typeface="Segoe UI Black" panose="020B0A02040204020203" pitchFamily="34" charset="0"/>
              </a:rPr>
              <a:t>coaching, do not single out student; address 1:1 or provide as a group lesson or experience</a:t>
            </a:r>
          </a:p>
          <a:p>
            <a:endParaRPr lang="en-US" dirty="0"/>
          </a:p>
        </p:txBody>
      </p:sp>
    </p:spTree>
    <p:extLst>
      <p:ext uri="{BB962C8B-B14F-4D97-AF65-F5344CB8AC3E}">
        <p14:creationId xmlns:p14="http://schemas.microsoft.com/office/powerpoint/2010/main" xmlns="" val="2756311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a:t>
            </a:r>
            <a:endParaRPr lang="en-US" dirty="0"/>
          </a:p>
        </p:txBody>
      </p:sp>
      <p:sp>
        <p:nvSpPr>
          <p:cNvPr id="3" name="Text Placeholder 2"/>
          <p:cNvSpPr>
            <a:spLocks noGrp="1"/>
          </p:cNvSpPr>
          <p:nvPr>
            <p:ph type="body" idx="1"/>
          </p:nvPr>
        </p:nvSpPr>
        <p:spPr>
          <a:xfrm>
            <a:off x="878015" y="4705723"/>
            <a:ext cx="8224419" cy="1020163"/>
          </a:xfrm>
        </p:spPr>
        <p:txBody>
          <a:bodyPr/>
          <a:lstStyle/>
          <a:p>
            <a:r>
              <a:rPr lang="en-US" dirty="0" smtClean="0">
                <a:solidFill>
                  <a:srgbClr val="B42200"/>
                </a:solidFill>
              </a:rPr>
              <a:t>SUPPORTS RELATED TO FUNCTIONAL LIMITATIONS &amp; SELF-MONITORING STRATEGIES FOCUSED ON PROMOTING INDEPENDENCE &amp; DEVELOPING EMPLOYABILITY SKILLS</a:t>
            </a:r>
            <a:endParaRPr lang="en-US" dirty="0">
              <a:solidFill>
                <a:srgbClr val="B42200"/>
              </a:solidFill>
            </a:endParaRPr>
          </a:p>
        </p:txBody>
      </p:sp>
      <p:sp>
        <p:nvSpPr>
          <p:cNvPr id="7" name="Rectangle 6"/>
          <p:cNvSpPr/>
          <p:nvPr/>
        </p:nvSpPr>
        <p:spPr>
          <a:xfrm>
            <a:off x="4904505" y="2396836"/>
            <a:ext cx="4239493" cy="1498125"/>
          </a:xfrm>
          <a:prstGeom prst="rect">
            <a:avLst/>
          </a:prstGeom>
          <a:solidFill>
            <a:srgbClr val="B42200"/>
          </a:solidFill>
          <a:ln w="38100">
            <a:solidFill>
              <a:srgbClr val="B4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srcRect l="1118" t="2675" r="709" b="5120"/>
          <a:stretch/>
        </p:blipFill>
        <p:spPr>
          <a:xfrm>
            <a:off x="919580" y="2446651"/>
            <a:ext cx="3894269" cy="1398494"/>
          </a:xfrm>
          <a:prstGeom prst="rect">
            <a:avLst/>
          </a:prstGeom>
          <a:solidFill>
            <a:schemeClr val="accent1">
              <a:lumMod val="50000"/>
            </a:schemeClr>
          </a:solidFill>
          <a:ln w="57150">
            <a:solidFill>
              <a:srgbClr val="B42200"/>
            </a:solidFill>
          </a:ln>
        </p:spPr>
      </p:pic>
    </p:spTree>
    <p:extLst>
      <p:ext uri="{BB962C8B-B14F-4D97-AF65-F5344CB8AC3E}">
        <p14:creationId xmlns:p14="http://schemas.microsoft.com/office/powerpoint/2010/main" xmlns="" val="1324985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is the definition of an accommodation?</a:t>
            </a:r>
          </a:p>
          <a:p>
            <a:r>
              <a:rPr lang="en-US" dirty="0" smtClean="0"/>
              <a:t>What does functional limitation mean?</a:t>
            </a:r>
          </a:p>
          <a:p>
            <a:r>
              <a:rPr lang="en-US" dirty="0" smtClean="0"/>
              <a:t>How do we identify accommodations?</a:t>
            </a:r>
          </a:p>
          <a:p>
            <a:pPr lvl="1"/>
            <a:r>
              <a:rPr lang="en-US" dirty="0" smtClean="0"/>
              <a:t>An applicant/student requests accommodations.</a:t>
            </a:r>
          </a:p>
          <a:p>
            <a:pPr lvl="1"/>
            <a:r>
              <a:rPr lang="en-US" dirty="0" smtClean="0"/>
              <a:t>There is a review of documentation along with an interview of the individual to determine current functional limitations; then the RAC (which includes the applicant/student) suggests and discusses reasonable accommodations that might support the identified functional limitations.</a:t>
            </a:r>
          </a:p>
          <a:p>
            <a:endParaRPr lang="en-US" dirty="0"/>
          </a:p>
        </p:txBody>
      </p:sp>
      <p:sp>
        <p:nvSpPr>
          <p:cNvPr id="2" name="Title 1"/>
          <p:cNvSpPr>
            <a:spLocks noGrp="1"/>
          </p:cNvSpPr>
          <p:nvPr>
            <p:ph type="title"/>
          </p:nvPr>
        </p:nvSpPr>
        <p:spPr/>
        <p:txBody>
          <a:bodyPr/>
          <a:lstStyle/>
          <a:p>
            <a:r>
              <a:rPr lang="en-US" dirty="0" smtClean="0"/>
              <a:t>Quick Review!		</a:t>
            </a:r>
            <a:endParaRPr lang="en-US" dirty="0"/>
          </a:p>
        </p:txBody>
      </p:sp>
    </p:spTree>
    <p:extLst>
      <p:ext uri="{BB962C8B-B14F-4D97-AF65-F5344CB8AC3E}">
        <p14:creationId xmlns:p14="http://schemas.microsoft.com/office/powerpoint/2010/main" xmlns="" val="137428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Educate the student about strategies and supports s/he can use to assist in managing the functional limitations (e.g., symptoms/behaviors) of their condition.</a:t>
            </a:r>
          </a:p>
          <a:p>
            <a:r>
              <a:rPr lang="en-US" dirty="0" smtClean="0"/>
              <a:t>Include appropriate related supports on the accommodation plan.</a:t>
            </a:r>
          </a:p>
          <a:p>
            <a:r>
              <a:rPr lang="en-US" dirty="0" smtClean="0"/>
              <a:t>Provide opportunities and reminders to use the strategies and supports; offer frequent and positive feedback to reinforce their use.  Model whenever possible.</a:t>
            </a:r>
            <a:endParaRPr lang="en-US" dirty="0"/>
          </a:p>
        </p:txBody>
      </p:sp>
      <p:sp>
        <p:nvSpPr>
          <p:cNvPr id="3" name="Slide Number Placeholder 2"/>
          <p:cNvSpPr>
            <a:spLocks noGrp="1"/>
          </p:cNvSpPr>
          <p:nvPr>
            <p:ph type="sldNum" sz="quarter" idx="12"/>
          </p:nvPr>
        </p:nvSpPr>
        <p:spPr/>
        <p:txBody>
          <a:bodyPr/>
          <a:lstStyle/>
          <a:p>
            <a:fld id="{EFF84DA3-1729-41E0-8464-1C99D16700BC}" type="slidenum">
              <a:rPr lang="en-US" smtClean="0"/>
              <a:pPr/>
              <a:t>34</a:t>
            </a:fld>
            <a:endParaRPr lang="en-US" dirty="0"/>
          </a:p>
        </p:txBody>
      </p:sp>
      <p:sp>
        <p:nvSpPr>
          <p:cNvPr id="4" name="Title 3"/>
          <p:cNvSpPr>
            <a:spLocks noGrp="1"/>
          </p:cNvSpPr>
          <p:nvPr>
            <p:ph type="title"/>
          </p:nvPr>
        </p:nvSpPr>
        <p:spPr/>
        <p:txBody>
          <a:bodyPr/>
          <a:lstStyle/>
          <a:p>
            <a:r>
              <a:rPr lang="en-US" dirty="0" smtClean="0"/>
              <a:t>Building Independence &amp; Employability</a:t>
            </a:r>
            <a:endParaRPr lang="en-US" dirty="0"/>
          </a:p>
        </p:txBody>
      </p:sp>
    </p:spTree>
    <p:extLst>
      <p:ext uri="{BB962C8B-B14F-4D97-AF65-F5344CB8AC3E}">
        <p14:creationId xmlns:p14="http://schemas.microsoft.com/office/powerpoint/2010/main" xmlns="" val="731424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16123" y="2616481"/>
            <a:ext cx="6978154" cy="4241519"/>
            <a:chOff x="873871" y="1756854"/>
            <a:chExt cx="6978154" cy="4241519"/>
          </a:xfrm>
        </p:grpSpPr>
        <p:grpSp>
          <p:nvGrpSpPr>
            <p:cNvPr id="122" name="Group 121"/>
            <p:cNvGrpSpPr/>
            <p:nvPr/>
          </p:nvGrpSpPr>
          <p:grpSpPr>
            <a:xfrm>
              <a:off x="7695473" y="2082340"/>
              <a:ext cx="156552" cy="650971"/>
              <a:chOff x="6638926" y="4382225"/>
              <a:chExt cx="455207" cy="1892835"/>
            </a:xfrm>
          </p:grpSpPr>
          <p:sp>
            <p:nvSpPr>
              <p:cNvPr id="123" name="Freeform 39"/>
              <p:cNvSpPr>
                <a:spLocks/>
              </p:cNvSpPr>
              <p:nvPr/>
            </p:nvSpPr>
            <p:spPr bwMode="auto">
              <a:xfrm>
                <a:off x="6638926" y="4382225"/>
                <a:ext cx="455207" cy="1892835"/>
              </a:xfrm>
              <a:custGeom>
                <a:avLst/>
                <a:gdLst>
                  <a:gd name="T0" fmla="*/ 177 w 177"/>
                  <a:gd name="T1" fmla="*/ 0 h 736"/>
                  <a:gd name="T2" fmla="*/ 0 w 177"/>
                  <a:gd name="T3" fmla="*/ 149 h 736"/>
                  <a:gd name="T4" fmla="*/ 0 w 177"/>
                  <a:gd name="T5" fmla="*/ 736 h 736"/>
                  <a:gd name="T6" fmla="*/ 177 w 177"/>
                  <a:gd name="T7" fmla="*/ 736 h 736"/>
                  <a:gd name="T8" fmla="*/ 177 w 177"/>
                  <a:gd name="T9" fmla="*/ 0 h 736"/>
                </a:gdLst>
                <a:ahLst/>
                <a:cxnLst>
                  <a:cxn ang="0">
                    <a:pos x="T0" y="T1"/>
                  </a:cxn>
                  <a:cxn ang="0">
                    <a:pos x="T2" y="T3"/>
                  </a:cxn>
                  <a:cxn ang="0">
                    <a:pos x="T4" y="T5"/>
                  </a:cxn>
                  <a:cxn ang="0">
                    <a:pos x="T6" y="T7"/>
                  </a:cxn>
                  <a:cxn ang="0">
                    <a:pos x="T8" y="T9"/>
                  </a:cxn>
                </a:cxnLst>
                <a:rect l="0" t="0" r="r" b="b"/>
                <a:pathLst>
                  <a:path w="177" h="736">
                    <a:moveTo>
                      <a:pt x="177" y="0"/>
                    </a:moveTo>
                    <a:lnTo>
                      <a:pt x="0" y="149"/>
                    </a:lnTo>
                    <a:lnTo>
                      <a:pt x="0" y="736"/>
                    </a:lnTo>
                    <a:lnTo>
                      <a:pt x="177" y="736"/>
                    </a:lnTo>
                    <a:lnTo>
                      <a:pt x="177" y="0"/>
                    </a:lnTo>
                    <a:close/>
                  </a:path>
                </a:pathLst>
              </a:custGeom>
              <a:solidFill>
                <a:srgbClr val="FCD0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4" name="Freeform 40"/>
              <p:cNvSpPr>
                <a:spLocks/>
              </p:cNvSpPr>
              <p:nvPr/>
            </p:nvSpPr>
            <p:spPr bwMode="auto">
              <a:xfrm>
                <a:off x="6638926" y="4382225"/>
                <a:ext cx="455207" cy="1892835"/>
              </a:xfrm>
              <a:custGeom>
                <a:avLst/>
                <a:gdLst>
                  <a:gd name="T0" fmla="*/ 177 w 177"/>
                  <a:gd name="T1" fmla="*/ 0 h 736"/>
                  <a:gd name="T2" fmla="*/ 0 w 177"/>
                  <a:gd name="T3" fmla="*/ 149 h 736"/>
                  <a:gd name="T4" fmla="*/ 0 w 177"/>
                  <a:gd name="T5" fmla="*/ 736 h 736"/>
                  <a:gd name="T6" fmla="*/ 177 w 177"/>
                  <a:gd name="T7" fmla="*/ 736 h 736"/>
                  <a:gd name="T8" fmla="*/ 177 w 177"/>
                  <a:gd name="T9" fmla="*/ 0 h 736"/>
                </a:gdLst>
                <a:ahLst/>
                <a:cxnLst>
                  <a:cxn ang="0">
                    <a:pos x="T0" y="T1"/>
                  </a:cxn>
                  <a:cxn ang="0">
                    <a:pos x="T2" y="T3"/>
                  </a:cxn>
                  <a:cxn ang="0">
                    <a:pos x="T4" y="T5"/>
                  </a:cxn>
                  <a:cxn ang="0">
                    <a:pos x="T6" y="T7"/>
                  </a:cxn>
                  <a:cxn ang="0">
                    <a:pos x="T8" y="T9"/>
                  </a:cxn>
                </a:cxnLst>
                <a:rect l="0" t="0" r="r" b="b"/>
                <a:pathLst>
                  <a:path w="177" h="736">
                    <a:moveTo>
                      <a:pt x="177" y="0"/>
                    </a:moveTo>
                    <a:lnTo>
                      <a:pt x="0" y="149"/>
                    </a:lnTo>
                    <a:lnTo>
                      <a:pt x="0" y="736"/>
                    </a:lnTo>
                    <a:lnTo>
                      <a:pt x="177" y="736"/>
                    </a:lnTo>
                    <a:lnTo>
                      <a:pt x="177" y="0"/>
                    </a:ln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5" name="Oval 41"/>
              <p:cNvSpPr>
                <a:spLocks noChangeArrowheads="1"/>
              </p:cNvSpPr>
              <p:nvPr/>
            </p:nvSpPr>
            <p:spPr bwMode="auto">
              <a:xfrm>
                <a:off x="6690362" y="4860577"/>
                <a:ext cx="149164" cy="151736"/>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6" name="Oval 42"/>
              <p:cNvSpPr>
                <a:spLocks noChangeArrowheads="1"/>
              </p:cNvSpPr>
              <p:nvPr/>
            </p:nvSpPr>
            <p:spPr bwMode="auto">
              <a:xfrm>
                <a:off x="6896105" y="4860577"/>
                <a:ext cx="146593" cy="151736"/>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7" name="Oval 43"/>
              <p:cNvSpPr>
                <a:spLocks noChangeArrowheads="1"/>
              </p:cNvSpPr>
              <p:nvPr/>
            </p:nvSpPr>
            <p:spPr bwMode="auto">
              <a:xfrm>
                <a:off x="6690362" y="5071464"/>
                <a:ext cx="149164"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8" name="Oval 44"/>
              <p:cNvSpPr>
                <a:spLocks noChangeArrowheads="1"/>
              </p:cNvSpPr>
              <p:nvPr/>
            </p:nvSpPr>
            <p:spPr bwMode="auto">
              <a:xfrm>
                <a:off x="6896105" y="5071464"/>
                <a:ext cx="146593"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9" name="Oval 45"/>
              <p:cNvSpPr>
                <a:spLocks noChangeArrowheads="1"/>
              </p:cNvSpPr>
              <p:nvPr/>
            </p:nvSpPr>
            <p:spPr bwMode="auto">
              <a:xfrm>
                <a:off x="6690362" y="5279778"/>
                <a:ext cx="149164"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0" name="Oval 46"/>
              <p:cNvSpPr>
                <a:spLocks noChangeArrowheads="1"/>
              </p:cNvSpPr>
              <p:nvPr/>
            </p:nvSpPr>
            <p:spPr bwMode="auto">
              <a:xfrm>
                <a:off x="6896105" y="5279778"/>
                <a:ext cx="146593"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1" name="Oval 47"/>
              <p:cNvSpPr>
                <a:spLocks noChangeArrowheads="1"/>
              </p:cNvSpPr>
              <p:nvPr/>
            </p:nvSpPr>
            <p:spPr bwMode="auto">
              <a:xfrm>
                <a:off x="6690362" y="5490664"/>
                <a:ext cx="149164" cy="146593"/>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2" name="Oval 48"/>
              <p:cNvSpPr>
                <a:spLocks noChangeArrowheads="1"/>
              </p:cNvSpPr>
              <p:nvPr/>
            </p:nvSpPr>
            <p:spPr bwMode="auto">
              <a:xfrm>
                <a:off x="6896105" y="5490664"/>
                <a:ext cx="146593" cy="146593"/>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3" name="Oval 49"/>
              <p:cNvSpPr>
                <a:spLocks noChangeArrowheads="1"/>
              </p:cNvSpPr>
              <p:nvPr/>
            </p:nvSpPr>
            <p:spPr bwMode="auto">
              <a:xfrm>
                <a:off x="6690362" y="5696407"/>
                <a:ext cx="149164"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4" name="Oval 50"/>
              <p:cNvSpPr>
                <a:spLocks noChangeArrowheads="1"/>
              </p:cNvSpPr>
              <p:nvPr/>
            </p:nvSpPr>
            <p:spPr bwMode="auto">
              <a:xfrm>
                <a:off x="6896105" y="5696407"/>
                <a:ext cx="146593"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5" name="Oval 51"/>
              <p:cNvSpPr>
                <a:spLocks noChangeArrowheads="1"/>
              </p:cNvSpPr>
              <p:nvPr/>
            </p:nvSpPr>
            <p:spPr bwMode="auto">
              <a:xfrm>
                <a:off x="6690362" y="5907294"/>
                <a:ext cx="149164"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6" name="Oval 52"/>
              <p:cNvSpPr>
                <a:spLocks noChangeArrowheads="1"/>
              </p:cNvSpPr>
              <p:nvPr/>
            </p:nvSpPr>
            <p:spPr bwMode="auto">
              <a:xfrm>
                <a:off x="6896105" y="5907294"/>
                <a:ext cx="146593"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8" name="Group 7"/>
            <p:cNvGrpSpPr/>
            <p:nvPr/>
          </p:nvGrpSpPr>
          <p:grpSpPr>
            <a:xfrm>
              <a:off x="873871" y="1756854"/>
              <a:ext cx="6829135" cy="4241519"/>
              <a:chOff x="873871" y="1756854"/>
              <a:chExt cx="6829135" cy="4241519"/>
            </a:xfrm>
          </p:grpSpPr>
          <p:grpSp>
            <p:nvGrpSpPr>
              <p:cNvPr id="114" name="Group 113"/>
              <p:cNvGrpSpPr/>
              <p:nvPr/>
            </p:nvGrpSpPr>
            <p:grpSpPr>
              <a:xfrm>
                <a:off x="7341883" y="2351215"/>
                <a:ext cx="204392" cy="382092"/>
                <a:chOff x="5610786" y="5164048"/>
                <a:chExt cx="594314" cy="1111012"/>
              </a:xfrm>
            </p:grpSpPr>
            <p:sp>
              <p:nvSpPr>
                <p:cNvPr id="115" name="Freeform 414"/>
                <p:cNvSpPr>
                  <a:spLocks/>
                </p:cNvSpPr>
                <p:nvPr/>
              </p:nvSpPr>
              <p:spPr bwMode="auto">
                <a:xfrm>
                  <a:off x="5610786" y="5164048"/>
                  <a:ext cx="594314" cy="1111012"/>
                </a:xfrm>
                <a:custGeom>
                  <a:avLst/>
                  <a:gdLst>
                    <a:gd name="T0" fmla="*/ 228 w 228"/>
                    <a:gd name="T1" fmla="*/ 432 h 432"/>
                    <a:gd name="T2" fmla="*/ 0 w 228"/>
                    <a:gd name="T3" fmla="*/ 432 h 432"/>
                    <a:gd name="T4" fmla="*/ 0 w 228"/>
                    <a:gd name="T5" fmla="*/ 154 h 432"/>
                    <a:gd name="T6" fmla="*/ 114 w 228"/>
                    <a:gd name="T7" fmla="*/ 0 h 432"/>
                    <a:gd name="T8" fmla="*/ 228 w 228"/>
                    <a:gd name="T9" fmla="*/ 154 h 432"/>
                    <a:gd name="T10" fmla="*/ 228 w 228"/>
                    <a:gd name="T11" fmla="*/ 432 h 432"/>
                  </a:gdLst>
                  <a:ahLst/>
                  <a:cxnLst>
                    <a:cxn ang="0">
                      <a:pos x="T0" y="T1"/>
                    </a:cxn>
                    <a:cxn ang="0">
                      <a:pos x="T2" y="T3"/>
                    </a:cxn>
                    <a:cxn ang="0">
                      <a:pos x="T4" y="T5"/>
                    </a:cxn>
                    <a:cxn ang="0">
                      <a:pos x="T6" y="T7"/>
                    </a:cxn>
                    <a:cxn ang="0">
                      <a:pos x="T8" y="T9"/>
                    </a:cxn>
                    <a:cxn ang="0">
                      <a:pos x="T10" y="T11"/>
                    </a:cxn>
                  </a:cxnLst>
                  <a:rect l="0" t="0" r="r" b="b"/>
                  <a:pathLst>
                    <a:path w="228" h="432">
                      <a:moveTo>
                        <a:pt x="228" y="432"/>
                      </a:moveTo>
                      <a:lnTo>
                        <a:pt x="0" y="432"/>
                      </a:lnTo>
                      <a:lnTo>
                        <a:pt x="0" y="154"/>
                      </a:lnTo>
                      <a:lnTo>
                        <a:pt x="114" y="0"/>
                      </a:lnTo>
                      <a:lnTo>
                        <a:pt x="228" y="154"/>
                      </a:lnTo>
                      <a:lnTo>
                        <a:pt x="228" y="432"/>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6" name="Oval 415"/>
                <p:cNvSpPr>
                  <a:spLocks noChangeArrowheads="1"/>
                </p:cNvSpPr>
                <p:nvPr/>
              </p:nvSpPr>
              <p:spPr bwMode="auto">
                <a:xfrm>
                  <a:off x="5730691" y="5542102"/>
                  <a:ext cx="143366" cy="141449"/>
                </a:xfrm>
                <a:prstGeom prst="ellipse">
                  <a:avLst/>
                </a:prstGeom>
                <a:solidFill>
                  <a:schemeClr val="accent6">
                    <a:lumMod val="20000"/>
                    <a:lumOff val="8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7" name="Oval 416"/>
                <p:cNvSpPr>
                  <a:spLocks noChangeArrowheads="1"/>
                </p:cNvSpPr>
                <p:nvPr/>
              </p:nvSpPr>
              <p:spPr bwMode="auto">
                <a:xfrm>
                  <a:off x="5941830" y="5542102"/>
                  <a:ext cx="143366" cy="141449"/>
                </a:xfrm>
                <a:prstGeom prst="ellipse">
                  <a:avLst/>
                </a:prstGeom>
                <a:solidFill>
                  <a:schemeClr val="accent6">
                    <a:lumMod val="20000"/>
                    <a:lumOff val="8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8" name="Oval 417"/>
                <p:cNvSpPr>
                  <a:spLocks noChangeArrowheads="1"/>
                </p:cNvSpPr>
                <p:nvPr/>
              </p:nvSpPr>
              <p:spPr bwMode="auto">
                <a:xfrm>
                  <a:off x="5730691" y="5742701"/>
                  <a:ext cx="143366" cy="141449"/>
                </a:xfrm>
                <a:prstGeom prst="ellipse">
                  <a:avLst/>
                </a:prstGeom>
                <a:solidFill>
                  <a:schemeClr val="accent6">
                    <a:lumMod val="20000"/>
                    <a:lumOff val="8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9" name="Oval 418"/>
                <p:cNvSpPr>
                  <a:spLocks noChangeArrowheads="1"/>
                </p:cNvSpPr>
                <p:nvPr/>
              </p:nvSpPr>
              <p:spPr bwMode="auto">
                <a:xfrm>
                  <a:off x="5941830" y="5742701"/>
                  <a:ext cx="143366" cy="141449"/>
                </a:xfrm>
                <a:prstGeom prst="ellipse">
                  <a:avLst/>
                </a:prstGeom>
                <a:solidFill>
                  <a:schemeClr val="accent6">
                    <a:lumMod val="20000"/>
                    <a:lumOff val="8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0" name="Oval 419"/>
                <p:cNvSpPr>
                  <a:spLocks noChangeArrowheads="1"/>
                </p:cNvSpPr>
                <p:nvPr/>
              </p:nvSpPr>
              <p:spPr bwMode="auto">
                <a:xfrm>
                  <a:off x="5730691" y="5945871"/>
                  <a:ext cx="143366" cy="141449"/>
                </a:xfrm>
                <a:prstGeom prst="ellipse">
                  <a:avLst/>
                </a:prstGeom>
                <a:solidFill>
                  <a:schemeClr val="accent6">
                    <a:lumMod val="20000"/>
                    <a:lumOff val="8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1" name="Oval 420"/>
                <p:cNvSpPr>
                  <a:spLocks noChangeArrowheads="1"/>
                </p:cNvSpPr>
                <p:nvPr/>
              </p:nvSpPr>
              <p:spPr bwMode="auto">
                <a:xfrm>
                  <a:off x="5941830" y="5945871"/>
                  <a:ext cx="143366" cy="141449"/>
                </a:xfrm>
                <a:prstGeom prst="ellipse">
                  <a:avLst/>
                </a:prstGeom>
                <a:solidFill>
                  <a:schemeClr val="accent6">
                    <a:lumMod val="20000"/>
                    <a:lumOff val="8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7" name="Group 6"/>
              <p:cNvGrpSpPr/>
              <p:nvPr/>
            </p:nvGrpSpPr>
            <p:grpSpPr>
              <a:xfrm>
                <a:off x="873871" y="1756854"/>
                <a:ext cx="6829135" cy="4241519"/>
                <a:chOff x="873871" y="1756854"/>
                <a:chExt cx="6829135" cy="4241519"/>
              </a:xfrm>
            </p:grpSpPr>
            <p:grpSp>
              <p:nvGrpSpPr>
                <p:cNvPr id="2" name="Group 1"/>
                <p:cNvGrpSpPr/>
                <p:nvPr/>
              </p:nvGrpSpPr>
              <p:grpSpPr>
                <a:xfrm>
                  <a:off x="2803110" y="2669386"/>
                  <a:ext cx="4686299" cy="3328987"/>
                  <a:chOff x="3737474" y="2416176"/>
                  <a:chExt cx="6248399" cy="4438649"/>
                </a:xfrm>
              </p:grpSpPr>
              <p:sp>
                <p:nvSpPr>
                  <p:cNvPr id="10" name="Freeform 5"/>
                  <p:cNvSpPr>
                    <a:spLocks/>
                  </p:cNvSpPr>
                  <p:nvPr/>
                </p:nvSpPr>
                <p:spPr bwMode="auto">
                  <a:xfrm>
                    <a:off x="3737474" y="2416176"/>
                    <a:ext cx="6248399" cy="4438649"/>
                  </a:xfrm>
                  <a:custGeom>
                    <a:avLst/>
                    <a:gdLst>
                      <a:gd name="T0" fmla="*/ 572 w 1778"/>
                      <a:gd name="T1" fmla="*/ 607 h 1262"/>
                      <a:gd name="T2" fmla="*/ 1208 w 1778"/>
                      <a:gd name="T3" fmla="*/ 1262 h 1262"/>
                      <a:gd name="T4" fmla="*/ 156 w 1778"/>
                      <a:gd name="T5" fmla="*/ 1262 h 1262"/>
                      <a:gd name="T6" fmla="*/ 31 w 1778"/>
                      <a:gd name="T7" fmla="*/ 721 h 1262"/>
                      <a:gd name="T8" fmla="*/ 72 w 1778"/>
                      <a:gd name="T9" fmla="*/ 587 h 1262"/>
                      <a:gd name="T10" fmla="*/ 288 w 1778"/>
                      <a:gd name="T11" fmla="*/ 385 h 1262"/>
                      <a:gd name="T12" fmla="*/ 500 w 1778"/>
                      <a:gd name="T13" fmla="*/ 313 h 1262"/>
                      <a:gd name="T14" fmla="*/ 793 w 1778"/>
                      <a:gd name="T15" fmla="*/ 271 h 1262"/>
                      <a:gd name="T16" fmla="*/ 1232 w 1778"/>
                      <a:gd name="T17" fmla="*/ 253 h 1262"/>
                      <a:gd name="T18" fmla="*/ 1464 w 1778"/>
                      <a:gd name="T19" fmla="*/ 192 h 1262"/>
                      <a:gd name="T20" fmla="*/ 1231 w 1778"/>
                      <a:gd name="T21" fmla="*/ 81 h 1262"/>
                      <a:gd name="T22" fmla="*/ 1322 w 1778"/>
                      <a:gd name="T23" fmla="*/ 4 h 1262"/>
                      <a:gd name="T24" fmla="*/ 1527 w 1778"/>
                      <a:gd name="T25" fmla="*/ 5 h 1262"/>
                      <a:gd name="T26" fmla="*/ 1777 w 1778"/>
                      <a:gd name="T27" fmla="*/ 20 h 1262"/>
                      <a:gd name="T28" fmla="*/ 1306 w 1778"/>
                      <a:gd name="T29" fmla="*/ 51 h 1262"/>
                      <a:gd name="T30" fmla="*/ 1736 w 1778"/>
                      <a:gd name="T31" fmla="*/ 190 h 1262"/>
                      <a:gd name="T32" fmla="*/ 1256 w 1778"/>
                      <a:gd name="T33" fmla="*/ 350 h 1262"/>
                      <a:gd name="T34" fmla="*/ 572 w 1778"/>
                      <a:gd name="T35" fmla="*/ 607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8" h="1262">
                        <a:moveTo>
                          <a:pt x="572" y="607"/>
                        </a:moveTo>
                        <a:cubicBezTo>
                          <a:pt x="620" y="776"/>
                          <a:pt x="1022" y="1113"/>
                          <a:pt x="1208" y="1262"/>
                        </a:cubicBezTo>
                        <a:cubicBezTo>
                          <a:pt x="156" y="1262"/>
                          <a:pt x="156" y="1262"/>
                          <a:pt x="156" y="1262"/>
                        </a:cubicBezTo>
                        <a:cubicBezTo>
                          <a:pt x="82" y="1105"/>
                          <a:pt x="0" y="894"/>
                          <a:pt x="31" y="721"/>
                        </a:cubicBezTo>
                        <a:cubicBezTo>
                          <a:pt x="39" y="675"/>
                          <a:pt x="51" y="629"/>
                          <a:pt x="72" y="587"/>
                        </a:cubicBezTo>
                        <a:cubicBezTo>
                          <a:pt x="117" y="498"/>
                          <a:pt x="201" y="430"/>
                          <a:pt x="288" y="385"/>
                        </a:cubicBezTo>
                        <a:cubicBezTo>
                          <a:pt x="355" y="351"/>
                          <a:pt x="427" y="329"/>
                          <a:pt x="500" y="313"/>
                        </a:cubicBezTo>
                        <a:cubicBezTo>
                          <a:pt x="595" y="293"/>
                          <a:pt x="696" y="276"/>
                          <a:pt x="793" y="271"/>
                        </a:cubicBezTo>
                        <a:cubicBezTo>
                          <a:pt x="940" y="263"/>
                          <a:pt x="1086" y="253"/>
                          <a:pt x="1232" y="253"/>
                        </a:cubicBezTo>
                        <a:cubicBezTo>
                          <a:pt x="1277" y="253"/>
                          <a:pt x="1457" y="265"/>
                          <a:pt x="1464" y="192"/>
                        </a:cubicBezTo>
                        <a:cubicBezTo>
                          <a:pt x="1468" y="143"/>
                          <a:pt x="1281" y="109"/>
                          <a:pt x="1231" y="81"/>
                        </a:cubicBezTo>
                        <a:cubicBezTo>
                          <a:pt x="1191" y="58"/>
                          <a:pt x="1183" y="8"/>
                          <a:pt x="1322" y="4"/>
                        </a:cubicBezTo>
                        <a:cubicBezTo>
                          <a:pt x="1459" y="0"/>
                          <a:pt x="1492" y="4"/>
                          <a:pt x="1527" y="5"/>
                        </a:cubicBezTo>
                        <a:cubicBezTo>
                          <a:pt x="1717" y="15"/>
                          <a:pt x="1778" y="19"/>
                          <a:pt x="1777" y="20"/>
                        </a:cubicBezTo>
                        <a:cubicBezTo>
                          <a:pt x="1775" y="23"/>
                          <a:pt x="1293" y="12"/>
                          <a:pt x="1306" y="51"/>
                        </a:cubicBezTo>
                        <a:cubicBezTo>
                          <a:pt x="1318" y="90"/>
                          <a:pt x="1703" y="104"/>
                          <a:pt x="1736" y="190"/>
                        </a:cubicBezTo>
                        <a:cubicBezTo>
                          <a:pt x="1769" y="276"/>
                          <a:pt x="1653" y="345"/>
                          <a:pt x="1256" y="350"/>
                        </a:cubicBezTo>
                        <a:cubicBezTo>
                          <a:pt x="950" y="354"/>
                          <a:pt x="508" y="385"/>
                          <a:pt x="572" y="607"/>
                        </a:cubicBezTo>
                        <a:close/>
                      </a:path>
                    </a:pathLst>
                  </a:custGeom>
                  <a:solidFill>
                    <a:srgbClr val="0303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 name="Freeform 6"/>
                  <p:cNvSpPr>
                    <a:spLocks/>
                  </p:cNvSpPr>
                  <p:nvPr/>
                </p:nvSpPr>
                <p:spPr bwMode="auto">
                  <a:xfrm>
                    <a:off x="3850186" y="2760663"/>
                    <a:ext cx="5964237" cy="4094162"/>
                  </a:xfrm>
                  <a:custGeom>
                    <a:avLst/>
                    <a:gdLst>
                      <a:gd name="T0" fmla="*/ 830 w 1697"/>
                      <a:gd name="T1" fmla="*/ 264 h 1164"/>
                      <a:gd name="T2" fmla="*/ 544 w 1697"/>
                      <a:gd name="T3" fmla="*/ 388 h 1164"/>
                      <a:gd name="T4" fmla="*/ 524 w 1697"/>
                      <a:gd name="T5" fmla="*/ 513 h 1164"/>
                      <a:gd name="T6" fmla="*/ 862 w 1697"/>
                      <a:gd name="T7" fmla="*/ 918 h 1164"/>
                      <a:gd name="T8" fmla="*/ 1149 w 1697"/>
                      <a:gd name="T9" fmla="*/ 1164 h 1164"/>
                      <a:gd name="T10" fmla="*/ 142 w 1697"/>
                      <a:gd name="T11" fmla="*/ 1164 h 1164"/>
                      <a:gd name="T12" fmla="*/ 48 w 1697"/>
                      <a:gd name="T13" fmla="*/ 930 h 1164"/>
                      <a:gd name="T14" fmla="*/ 15 w 1697"/>
                      <a:gd name="T15" fmla="*/ 626 h 1164"/>
                      <a:gd name="T16" fmla="*/ 169 w 1697"/>
                      <a:gd name="T17" fmla="*/ 362 h 1164"/>
                      <a:gd name="T18" fmla="*/ 692 w 1697"/>
                      <a:gd name="T19" fmla="*/ 191 h 1164"/>
                      <a:gd name="T20" fmla="*/ 1260 w 1697"/>
                      <a:gd name="T21" fmla="*/ 163 h 1164"/>
                      <a:gd name="T22" fmla="*/ 1448 w 1697"/>
                      <a:gd name="T23" fmla="*/ 96 h 1164"/>
                      <a:gd name="T24" fmla="*/ 1363 w 1697"/>
                      <a:gd name="T25" fmla="*/ 30 h 1164"/>
                      <a:gd name="T26" fmla="*/ 1363 w 1697"/>
                      <a:gd name="T27" fmla="*/ 0 h 1164"/>
                      <a:gd name="T28" fmla="*/ 1420 w 1697"/>
                      <a:gd name="T29" fmla="*/ 11 h 1164"/>
                      <a:gd name="T30" fmla="*/ 1595 w 1697"/>
                      <a:gd name="T31" fmla="*/ 48 h 1164"/>
                      <a:gd name="T32" fmla="*/ 1639 w 1697"/>
                      <a:gd name="T33" fmla="*/ 63 h 1164"/>
                      <a:gd name="T34" fmla="*/ 1687 w 1697"/>
                      <a:gd name="T35" fmla="*/ 94 h 1164"/>
                      <a:gd name="T36" fmla="*/ 1685 w 1697"/>
                      <a:gd name="T37" fmla="*/ 144 h 1164"/>
                      <a:gd name="T38" fmla="*/ 1555 w 1697"/>
                      <a:gd name="T39" fmla="*/ 206 h 1164"/>
                      <a:gd name="T40" fmla="*/ 1224 w 1697"/>
                      <a:gd name="T41" fmla="*/ 236 h 1164"/>
                      <a:gd name="T42" fmla="*/ 830 w 1697"/>
                      <a:gd name="T43" fmla="*/ 26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7" h="1164">
                        <a:moveTo>
                          <a:pt x="830" y="264"/>
                        </a:moveTo>
                        <a:cubicBezTo>
                          <a:pt x="681" y="289"/>
                          <a:pt x="587" y="329"/>
                          <a:pt x="544" y="388"/>
                        </a:cubicBezTo>
                        <a:cubicBezTo>
                          <a:pt x="517" y="424"/>
                          <a:pt x="510" y="466"/>
                          <a:pt x="524" y="513"/>
                        </a:cubicBezTo>
                        <a:cubicBezTo>
                          <a:pt x="549" y="600"/>
                          <a:pt x="662" y="736"/>
                          <a:pt x="862" y="918"/>
                        </a:cubicBezTo>
                        <a:cubicBezTo>
                          <a:pt x="965" y="1013"/>
                          <a:pt x="1072" y="1102"/>
                          <a:pt x="1149" y="1164"/>
                        </a:cubicBezTo>
                        <a:cubicBezTo>
                          <a:pt x="142" y="1164"/>
                          <a:pt x="142" y="1164"/>
                          <a:pt x="142" y="1164"/>
                        </a:cubicBezTo>
                        <a:cubicBezTo>
                          <a:pt x="109" y="1093"/>
                          <a:pt x="74" y="1013"/>
                          <a:pt x="48" y="930"/>
                        </a:cubicBezTo>
                        <a:cubicBezTo>
                          <a:pt x="11" y="811"/>
                          <a:pt x="0" y="709"/>
                          <a:pt x="15" y="626"/>
                        </a:cubicBezTo>
                        <a:cubicBezTo>
                          <a:pt x="36" y="509"/>
                          <a:pt x="83" y="427"/>
                          <a:pt x="169" y="362"/>
                        </a:cubicBezTo>
                        <a:cubicBezTo>
                          <a:pt x="277" y="279"/>
                          <a:pt x="447" y="212"/>
                          <a:pt x="692" y="191"/>
                        </a:cubicBezTo>
                        <a:cubicBezTo>
                          <a:pt x="979" y="165"/>
                          <a:pt x="1137" y="166"/>
                          <a:pt x="1260" y="163"/>
                        </a:cubicBezTo>
                        <a:cubicBezTo>
                          <a:pt x="1419" y="158"/>
                          <a:pt x="1445" y="135"/>
                          <a:pt x="1448" y="96"/>
                        </a:cubicBezTo>
                        <a:cubicBezTo>
                          <a:pt x="1450" y="68"/>
                          <a:pt x="1419" y="49"/>
                          <a:pt x="1363" y="30"/>
                        </a:cubicBezTo>
                        <a:cubicBezTo>
                          <a:pt x="1363" y="0"/>
                          <a:pt x="1363" y="0"/>
                          <a:pt x="1363" y="0"/>
                        </a:cubicBezTo>
                        <a:cubicBezTo>
                          <a:pt x="1380" y="3"/>
                          <a:pt x="1399" y="7"/>
                          <a:pt x="1420" y="11"/>
                        </a:cubicBezTo>
                        <a:cubicBezTo>
                          <a:pt x="1478" y="21"/>
                          <a:pt x="1543" y="32"/>
                          <a:pt x="1595" y="48"/>
                        </a:cubicBezTo>
                        <a:cubicBezTo>
                          <a:pt x="1610" y="52"/>
                          <a:pt x="1625" y="57"/>
                          <a:pt x="1639" y="63"/>
                        </a:cubicBezTo>
                        <a:cubicBezTo>
                          <a:pt x="1656" y="70"/>
                          <a:pt x="1677" y="79"/>
                          <a:pt x="1687" y="94"/>
                        </a:cubicBezTo>
                        <a:cubicBezTo>
                          <a:pt x="1697" y="110"/>
                          <a:pt x="1695" y="129"/>
                          <a:pt x="1685" y="144"/>
                        </a:cubicBezTo>
                        <a:cubicBezTo>
                          <a:pt x="1673" y="162"/>
                          <a:pt x="1641" y="187"/>
                          <a:pt x="1555" y="206"/>
                        </a:cubicBezTo>
                        <a:cubicBezTo>
                          <a:pt x="1476" y="224"/>
                          <a:pt x="1364" y="234"/>
                          <a:pt x="1224" y="236"/>
                        </a:cubicBezTo>
                        <a:cubicBezTo>
                          <a:pt x="1062" y="238"/>
                          <a:pt x="933" y="247"/>
                          <a:pt x="830" y="26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 name="Freeform 7"/>
                  <p:cNvSpPr>
                    <a:spLocks/>
                  </p:cNvSpPr>
                  <p:nvPr/>
                </p:nvSpPr>
                <p:spPr bwMode="auto">
                  <a:xfrm>
                    <a:off x="3878761" y="2525713"/>
                    <a:ext cx="5910262" cy="4329112"/>
                  </a:xfrm>
                  <a:custGeom>
                    <a:avLst/>
                    <a:gdLst>
                      <a:gd name="T0" fmla="*/ 821 w 1682"/>
                      <a:gd name="T1" fmla="*/ 323 h 1231"/>
                      <a:gd name="T2" fmla="*/ 529 w 1682"/>
                      <a:gd name="T3" fmla="*/ 450 h 1231"/>
                      <a:gd name="T4" fmla="*/ 508 w 1682"/>
                      <a:gd name="T5" fmla="*/ 582 h 1231"/>
                      <a:gd name="T6" fmla="*/ 834 w 1682"/>
                      <a:gd name="T7" fmla="*/ 995 h 1231"/>
                      <a:gd name="T8" fmla="*/ 1094 w 1682"/>
                      <a:gd name="T9" fmla="*/ 1231 h 1231"/>
                      <a:gd name="T10" fmla="*/ 167 w 1682"/>
                      <a:gd name="T11" fmla="*/ 1231 h 1231"/>
                      <a:gd name="T12" fmla="*/ 58 w 1682"/>
                      <a:gd name="T13" fmla="*/ 995 h 1231"/>
                      <a:gd name="T14" fmla="*/ 15 w 1682"/>
                      <a:gd name="T15" fmla="*/ 695 h 1231"/>
                      <a:gd name="T16" fmla="*/ 166 w 1682"/>
                      <a:gd name="T17" fmla="*/ 435 h 1231"/>
                      <a:gd name="T18" fmla="*/ 685 w 1682"/>
                      <a:gd name="T19" fmla="*/ 266 h 1231"/>
                      <a:gd name="T20" fmla="*/ 1258 w 1682"/>
                      <a:gd name="T21" fmla="*/ 233 h 1231"/>
                      <a:gd name="T22" fmla="*/ 1443 w 1682"/>
                      <a:gd name="T23" fmla="*/ 164 h 1231"/>
                      <a:gd name="T24" fmla="*/ 1384 w 1682"/>
                      <a:gd name="T25" fmla="*/ 111 h 1231"/>
                      <a:gd name="T26" fmla="*/ 1263 w 1682"/>
                      <a:gd name="T27" fmla="*/ 61 h 1231"/>
                      <a:gd name="T28" fmla="*/ 1187 w 1682"/>
                      <a:gd name="T29" fmla="*/ 38 h 1231"/>
                      <a:gd name="T30" fmla="*/ 1248 w 1682"/>
                      <a:gd name="T31" fmla="*/ 0 h 1231"/>
                      <a:gd name="T32" fmla="*/ 1247 w 1682"/>
                      <a:gd name="T33" fmla="*/ 1 h 1231"/>
                      <a:gd name="T34" fmla="*/ 1242 w 1682"/>
                      <a:gd name="T35" fmla="*/ 27 h 1231"/>
                      <a:gd name="T36" fmla="*/ 1384 w 1682"/>
                      <a:gd name="T37" fmla="*/ 68 h 1231"/>
                      <a:gd name="T38" fmla="*/ 1587 w 1682"/>
                      <a:gd name="T39" fmla="*/ 119 h 1231"/>
                      <a:gd name="T40" fmla="*/ 1628 w 1682"/>
                      <a:gd name="T41" fmla="*/ 134 h 1231"/>
                      <a:gd name="T42" fmla="*/ 1665 w 1682"/>
                      <a:gd name="T43" fmla="*/ 156 h 1231"/>
                      <a:gd name="T44" fmla="*/ 1676 w 1682"/>
                      <a:gd name="T45" fmla="*/ 172 h 1231"/>
                      <a:gd name="T46" fmla="*/ 1658 w 1682"/>
                      <a:gd name="T47" fmla="*/ 220 h 1231"/>
                      <a:gd name="T48" fmla="*/ 1603 w 1682"/>
                      <a:gd name="T49" fmla="*/ 249 h 1231"/>
                      <a:gd name="T50" fmla="*/ 1545 w 1682"/>
                      <a:gd name="T51" fmla="*/ 265 h 1231"/>
                      <a:gd name="T52" fmla="*/ 1216 w 1682"/>
                      <a:gd name="T53" fmla="*/ 295 h 1231"/>
                      <a:gd name="T54" fmla="*/ 821 w 1682"/>
                      <a:gd name="T55" fmla="*/ 323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82" h="1231">
                        <a:moveTo>
                          <a:pt x="821" y="323"/>
                        </a:moveTo>
                        <a:cubicBezTo>
                          <a:pt x="669" y="348"/>
                          <a:pt x="574" y="390"/>
                          <a:pt x="529" y="450"/>
                        </a:cubicBezTo>
                        <a:cubicBezTo>
                          <a:pt x="501" y="488"/>
                          <a:pt x="494" y="533"/>
                          <a:pt x="508" y="582"/>
                        </a:cubicBezTo>
                        <a:cubicBezTo>
                          <a:pt x="533" y="671"/>
                          <a:pt x="634" y="811"/>
                          <a:pt x="834" y="995"/>
                        </a:cubicBezTo>
                        <a:cubicBezTo>
                          <a:pt x="935" y="1087"/>
                          <a:pt x="1024" y="1171"/>
                          <a:pt x="1094" y="1231"/>
                        </a:cubicBezTo>
                        <a:cubicBezTo>
                          <a:pt x="167" y="1231"/>
                          <a:pt x="167" y="1231"/>
                          <a:pt x="167" y="1231"/>
                        </a:cubicBezTo>
                        <a:cubicBezTo>
                          <a:pt x="131" y="1163"/>
                          <a:pt x="85" y="1080"/>
                          <a:pt x="58" y="995"/>
                        </a:cubicBezTo>
                        <a:cubicBezTo>
                          <a:pt x="22" y="877"/>
                          <a:pt x="0" y="776"/>
                          <a:pt x="15" y="695"/>
                        </a:cubicBezTo>
                        <a:cubicBezTo>
                          <a:pt x="36" y="579"/>
                          <a:pt x="82" y="499"/>
                          <a:pt x="166" y="435"/>
                        </a:cubicBezTo>
                        <a:cubicBezTo>
                          <a:pt x="273" y="353"/>
                          <a:pt x="442" y="292"/>
                          <a:pt x="685" y="266"/>
                        </a:cubicBezTo>
                        <a:cubicBezTo>
                          <a:pt x="964" y="236"/>
                          <a:pt x="1138" y="239"/>
                          <a:pt x="1258" y="233"/>
                        </a:cubicBezTo>
                        <a:cubicBezTo>
                          <a:pt x="1401" y="227"/>
                          <a:pt x="1439" y="211"/>
                          <a:pt x="1443" y="164"/>
                        </a:cubicBezTo>
                        <a:cubicBezTo>
                          <a:pt x="1446" y="134"/>
                          <a:pt x="1406" y="122"/>
                          <a:pt x="1384" y="111"/>
                        </a:cubicBezTo>
                        <a:cubicBezTo>
                          <a:pt x="1334" y="89"/>
                          <a:pt x="1302" y="72"/>
                          <a:pt x="1263" y="61"/>
                        </a:cubicBezTo>
                        <a:cubicBezTo>
                          <a:pt x="1239" y="55"/>
                          <a:pt x="1207" y="54"/>
                          <a:pt x="1187" y="38"/>
                        </a:cubicBezTo>
                        <a:cubicBezTo>
                          <a:pt x="1144" y="4"/>
                          <a:pt x="1231" y="1"/>
                          <a:pt x="1248" y="0"/>
                        </a:cubicBezTo>
                        <a:cubicBezTo>
                          <a:pt x="1247" y="0"/>
                          <a:pt x="1247" y="1"/>
                          <a:pt x="1247" y="1"/>
                        </a:cubicBezTo>
                        <a:cubicBezTo>
                          <a:pt x="1241" y="9"/>
                          <a:pt x="1239" y="18"/>
                          <a:pt x="1242" y="27"/>
                        </a:cubicBezTo>
                        <a:cubicBezTo>
                          <a:pt x="1251" y="56"/>
                          <a:pt x="1266" y="47"/>
                          <a:pt x="1384" y="68"/>
                        </a:cubicBezTo>
                        <a:cubicBezTo>
                          <a:pt x="1442" y="78"/>
                          <a:pt x="1535" y="104"/>
                          <a:pt x="1587" y="119"/>
                        </a:cubicBezTo>
                        <a:cubicBezTo>
                          <a:pt x="1601" y="123"/>
                          <a:pt x="1615" y="128"/>
                          <a:pt x="1628" y="134"/>
                        </a:cubicBezTo>
                        <a:cubicBezTo>
                          <a:pt x="1641" y="139"/>
                          <a:pt x="1654" y="146"/>
                          <a:pt x="1665" y="156"/>
                        </a:cubicBezTo>
                        <a:cubicBezTo>
                          <a:pt x="1669" y="160"/>
                          <a:pt x="1673" y="166"/>
                          <a:pt x="1676" y="172"/>
                        </a:cubicBezTo>
                        <a:cubicBezTo>
                          <a:pt x="1682" y="190"/>
                          <a:pt x="1671" y="209"/>
                          <a:pt x="1658" y="220"/>
                        </a:cubicBezTo>
                        <a:cubicBezTo>
                          <a:pt x="1642" y="233"/>
                          <a:pt x="1622" y="242"/>
                          <a:pt x="1603" y="249"/>
                        </a:cubicBezTo>
                        <a:cubicBezTo>
                          <a:pt x="1584" y="256"/>
                          <a:pt x="1565" y="261"/>
                          <a:pt x="1545" y="265"/>
                        </a:cubicBezTo>
                        <a:cubicBezTo>
                          <a:pt x="1466" y="283"/>
                          <a:pt x="1356" y="293"/>
                          <a:pt x="1216" y="295"/>
                        </a:cubicBezTo>
                        <a:cubicBezTo>
                          <a:pt x="1053" y="297"/>
                          <a:pt x="924" y="306"/>
                          <a:pt x="821" y="323"/>
                        </a:cubicBezTo>
                        <a:close/>
                      </a:path>
                    </a:pathLst>
                  </a:custGeom>
                  <a:solidFill>
                    <a:srgbClr val="0303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 name="Freeform 8"/>
                  <p:cNvSpPr>
                    <a:spLocks/>
                  </p:cNvSpPr>
                  <p:nvPr/>
                </p:nvSpPr>
                <p:spPr bwMode="auto">
                  <a:xfrm>
                    <a:off x="4901111" y="2470150"/>
                    <a:ext cx="4427537" cy="4384675"/>
                  </a:xfrm>
                  <a:custGeom>
                    <a:avLst/>
                    <a:gdLst>
                      <a:gd name="T0" fmla="*/ 543 w 1260"/>
                      <a:gd name="T1" fmla="*/ 303 h 1247"/>
                      <a:gd name="T2" fmla="*/ 465 w 1260"/>
                      <a:gd name="T3" fmla="*/ 314 h 1247"/>
                      <a:gd name="T4" fmla="*/ 387 w 1260"/>
                      <a:gd name="T5" fmla="*/ 330 h 1247"/>
                      <a:gd name="T6" fmla="*/ 204 w 1260"/>
                      <a:gd name="T7" fmla="*/ 390 h 1247"/>
                      <a:gd name="T8" fmla="*/ 26 w 1260"/>
                      <a:gd name="T9" fmla="*/ 597 h 1247"/>
                      <a:gd name="T10" fmla="*/ 78 w 1260"/>
                      <a:gd name="T11" fmla="*/ 885 h 1247"/>
                      <a:gd name="T12" fmla="*/ 210 w 1260"/>
                      <a:gd name="T13" fmla="*/ 1098 h 1247"/>
                      <a:gd name="T14" fmla="*/ 194 w 1260"/>
                      <a:gd name="T15" fmla="*/ 1109 h 1247"/>
                      <a:gd name="T16" fmla="*/ 61 w 1260"/>
                      <a:gd name="T17" fmla="*/ 893 h 1247"/>
                      <a:gd name="T18" fmla="*/ 9 w 1260"/>
                      <a:gd name="T19" fmla="*/ 593 h 1247"/>
                      <a:gd name="T20" fmla="*/ 197 w 1260"/>
                      <a:gd name="T21" fmla="*/ 375 h 1247"/>
                      <a:gd name="T22" fmla="*/ 383 w 1260"/>
                      <a:gd name="T23" fmla="*/ 314 h 1247"/>
                      <a:gd name="T24" fmla="*/ 463 w 1260"/>
                      <a:gd name="T25" fmla="*/ 299 h 1247"/>
                      <a:gd name="T26" fmla="*/ 541 w 1260"/>
                      <a:gd name="T27" fmla="*/ 289 h 1247"/>
                      <a:gd name="T28" fmla="*/ 618 w 1260"/>
                      <a:gd name="T29" fmla="*/ 282 h 1247"/>
                      <a:gd name="T30" fmla="*/ 954 w 1260"/>
                      <a:gd name="T31" fmla="*/ 274 h 1247"/>
                      <a:gd name="T32" fmla="*/ 998 w 1260"/>
                      <a:gd name="T33" fmla="*/ 272 h 1247"/>
                      <a:gd name="T34" fmla="*/ 1083 w 1260"/>
                      <a:gd name="T35" fmla="*/ 265 h 1247"/>
                      <a:gd name="T36" fmla="*/ 1233 w 1260"/>
                      <a:gd name="T37" fmla="*/ 224 h 1247"/>
                      <a:gd name="T38" fmla="*/ 1252 w 1260"/>
                      <a:gd name="T39" fmla="*/ 180 h 1247"/>
                      <a:gd name="T40" fmla="*/ 1250 w 1260"/>
                      <a:gd name="T41" fmla="*/ 175 h 1247"/>
                      <a:gd name="T42" fmla="*/ 1247 w 1260"/>
                      <a:gd name="T43" fmla="*/ 168 h 1247"/>
                      <a:gd name="T44" fmla="*/ 1243 w 1260"/>
                      <a:gd name="T45" fmla="*/ 161 h 1247"/>
                      <a:gd name="T46" fmla="*/ 1235 w 1260"/>
                      <a:gd name="T47" fmla="*/ 152 h 1247"/>
                      <a:gd name="T48" fmla="*/ 1129 w 1260"/>
                      <a:gd name="T49" fmla="*/ 111 h 1247"/>
                      <a:gd name="T50" fmla="*/ 972 w 1260"/>
                      <a:gd name="T51" fmla="*/ 69 h 1247"/>
                      <a:gd name="T52" fmla="*/ 914 w 1260"/>
                      <a:gd name="T53" fmla="*/ 26 h 1247"/>
                      <a:gd name="T54" fmla="*/ 949 w 1260"/>
                      <a:gd name="T55" fmla="*/ 7 h 1247"/>
                      <a:gd name="T56" fmla="*/ 976 w 1260"/>
                      <a:gd name="T57" fmla="*/ 2 h 1247"/>
                      <a:gd name="T58" fmla="*/ 1013 w 1260"/>
                      <a:gd name="T59" fmla="*/ 0 h 1247"/>
                      <a:gd name="T60" fmla="*/ 956 w 1260"/>
                      <a:gd name="T61" fmla="*/ 6 h 1247"/>
                      <a:gd name="T62" fmla="*/ 919 w 1260"/>
                      <a:gd name="T63" fmla="*/ 19 h 1247"/>
                      <a:gd name="T64" fmla="*/ 933 w 1260"/>
                      <a:gd name="T65" fmla="*/ 48 h 1247"/>
                      <a:gd name="T66" fmla="*/ 973 w 1260"/>
                      <a:gd name="T67" fmla="*/ 66 h 1247"/>
                      <a:gd name="T68" fmla="*/ 1131 w 1260"/>
                      <a:gd name="T69" fmla="*/ 106 h 1247"/>
                      <a:gd name="T70" fmla="*/ 1251 w 1260"/>
                      <a:gd name="T71" fmla="*/ 161 h 1247"/>
                      <a:gd name="T72" fmla="*/ 1257 w 1260"/>
                      <a:gd name="T73" fmla="*/ 171 h 1247"/>
                      <a:gd name="T74" fmla="*/ 1258 w 1260"/>
                      <a:gd name="T75" fmla="*/ 174 h 1247"/>
                      <a:gd name="T76" fmla="*/ 1260 w 1260"/>
                      <a:gd name="T77" fmla="*/ 198 h 1247"/>
                      <a:gd name="T78" fmla="*/ 1237 w 1260"/>
                      <a:gd name="T79" fmla="*/ 230 h 1247"/>
                      <a:gd name="T80" fmla="*/ 1084 w 1260"/>
                      <a:gd name="T81" fmla="*/ 274 h 1247"/>
                      <a:gd name="T82" fmla="*/ 998 w 1260"/>
                      <a:gd name="T83" fmla="*/ 282 h 1247"/>
                      <a:gd name="T84" fmla="*/ 954 w 1260"/>
                      <a:gd name="T85" fmla="*/ 285 h 1247"/>
                      <a:gd name="T86" fmla="*/ 619 w 1260"/>
                      <a:gd name="T87" fmla="*/ 295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0" h="1247">
                        <a:moveTo>
                          <a:pt x="569" y="300"/>
                        </a:moveTo>
                        <a:cubicBezTo>
                          <a:pt x="564" y="301"/>
                          <a:pt x="560" y="301"/>
                          <a:pt x="556" y="302"/>
                        </a:cubicBezTo>
                        <a:cubicBezTo>
                          <a:pt x="552" y="302"/>
                          <a:pt x="547" y="303"/>
                          <a:pt x="543" y="303"/>
                        </a:cubicBezTo>
                        <a:cubicBezTo>
                          <a:pt x="534" y="304"/>
                          <a:pt x="526" y="306"/>
                          <a:pt x="517" y="307"/>
                        </a:cubicBezTo>
                        <a:cubicBezTo>
                          <a:pt x="508" y="308"/>
                          <a:pt x="500" y="309"/>
                          <a:pt x="491" y="310"/>
                        </a:cubicBezTo>
                        <a:cubicBezTo>
                          <a:pt x="482" y="311"/>
                          <a:pt x="474" y="313"/>
                          <a:pt x="465" y="314"/>
                        </a:cubicBezTo>
                        <a:cubicBezTo>
                          <a:pt x="456" y="316"/>
                          <a:pt x="448" y="317"/>
                          <a:pt x="439" y="319"/>
                        </a:cubicBezTo>
                        <a:cubicBezTo>
                          <a:pt x="430" y="321"/>
                          <a:pt x="421" y="322"/>
                          <a:pt x="413" y="324"/>
                        </a:cubicBezTo>
                        <a:cubicBezTo>
                          <a:pt x="404" y="326"/>
                          <a:pt x="395" y="328"/>
                          <a:pt x="387" y="330"/>
                        </a:cubicBezTo>
                        <a:cubicBezTo>
                          <a:pt x="378" y="332"/>
                          <a:pt x="369" y="334"/>
                          <a:pt x="360" y="336"/>
                        </a:cubicBezTo>
                        <a:cubicBezTo>
                          <a:pt x="343" y="340"/>
                          <a:pt x="325" y="345"/>
                          <a:pt x="308" y="350"/>
                        </a:cubicBezTo>
                        <a:cubicBezTo>
                          <a:pt x="273" y="361"/>
                          <a:pt x="238" y="374"/>
                          <a:pt x="204" y="390"/>
                        </a:cubicBezTo>
                        <a:cubicBezTo>
                          <a:pt x="171" y="407"/>
                          <a:pt x="139" y="426"/>
                          <a:pt x="111" y="452"/>
                        </a:cubicBezTo>
                        <a:cubicBezTo>
                          <a:pt x="83" y="477"/>
                          <a:pt x="60" y="507"/>
                          <a:pt x="44" y="542"/>
                        </a:cubicBezTo>
                        <a:cubicBezTo>
                          <a:pt x="36" y="559"/>
                          <a:pt x="30" y="578"/>
                          <a:pt x="26" y="597"/>
                        </a:cubicBezTo>
                        <a:cubicBezTo>
                          <a:pt x="22" y="616"/>
                          <a:pt x="20" y="635"/>
                          <a:pt x="20" y="654"/>
                        </a:cubicBezTo>
                        <a:cubicBezTo>
                          <a:pt x="18" y="694"/>
                          <a:pt x="23" y="733"/>
                          <a:pt x="34" y="772"/>
                        </a:cubicBezTo>
                        <a:cubicBezTo>
                          <a:pt x="44" y="810"/>
                          <a:pt x="60" y="848"/>
                          <a:pt x="78" y="885"/>
                        </a:cubicBezTo>
                        <a:cubicBezTo>
                          <a:pt x="97" y="921"/>
                          <a:pt x="118" y="957"/>
                          <a:pt x="141" y="992"/>
                        </a:cubicBezTo>
                        <a:cubicBezTo>
                          <a:pt x="152" y="1010"/>
                          <a:pt x="163" y="1027"/>
                          <a:pt x="175" y="1045"/>
                        </a:cubicBezTo>
                        <a:cubicBezTo>
                          <a:pt x="187" y="1063"/>
                          <a:pt x="198" y="1080"/>
                          <a:pt x="210" y="1098"/>
                        </a:cubicBezTo>
                        <a:cubicBezTo>
                          <a:pt x="244" y="1149"/>
                          <a:pt x="278" y="1198"/>
                          <a:pt x="313" y="1247"/>
                        </a:cubicBezTo>
                        <a:cubicBezTo>
                          <a:pt x="289" y="1247"/>
                          <a:pt x="289" y="1247"/>
                          <a:pt x="289" y="1247"/>
                        </a:cubicBezTo>
                        <a:cubicBezTo>
                          <a:pt x="257" y="1201"/>
                          <a:pt x="225" y="1156"/>
                          <a:pt x="194" y="1109"/>
                        </a:cubicBezTo>
                        <a:cubicBezTo>
                          <a:pt x="182" y="1091"/>
                          <a:pt x="171" y="1073"/>
                          <a:pt x="159" y="1055"/>
                        </a:cubicBezTo>
                        <a:cubicBezTo>
                          <a:pt x="147" y="1038"/>
                          <a:pt x="136" y="1020"/>
                          <a:pt x="124" y="1002"/>
                        </a:cubicBezTo>
                        <a:cubicBezTo>
                          <a:pt x="102" y="967"/>
                          <a:pt x="80" y="931"/>
                          <a:pt x="61" y="893"/>
                        </a:cubicBezTo>
                        <a:cubicBezTo>
                          <a:pt x="42" y="856"/>
                          <a:pt x="26" y="817"/>
                          <a:pt x="16" y="777"/>
                        </a:cubicBezTo>
                        <a:cubicBezTo>
                          <a:pt x="5" y="736"/>
                          <a:pt x="0" y="695"/>
                          <a:pt x="1" y="654"/>
                        </a:cubicBezTo>
                        <a:cubicBezTo>
                          <a:pt x="2" y="634"/>
                          <a:pt x="4" y="613"/>
                          <a:pt x="9" y="593"/>
                        </a:cubicBezTo>
                        <a:cubicBezTo>
                          <a:pt x="13" y="573"/>
                          <a:pt x="19" y="553"/>
                          <a:pt x="28" y="535"/>
                        </a:cubicBezTo>
                        <a:cubicBezTo>
                          <a:pt x="44" y="497"/>
                          <a:pt x="70" y="465"/>
                          <a:pt x="99" y="439"/>
                        </a:cubicBezTo>
                        <a:cubicBezTo>
                          <a:pt x="129" y="412"/>
                          <a:pt x="163" y="392"/>
                          <a:pt x="197" y="375"/>
                        </a:cubicBezTo>
                        <a:cubicBezTo>
                          <a:pt x="232" y="358"/>
                          <a:pt x="267" y="346"/>
                          <a:pt x="303" y="335"/>
                        </a:cubicBezTo>
                        <a:cubicBezTo>
                          <a:pt x="321" y="330"/>
                          <a:pt x="338" y="325"/>
                          <a:pt x="356" y="321"/>
                        </a:cubicBezTo>
                        <a:cubicBezTo>
                          <a:pt x="365" y="318"/>
                          <a:pt x="374" y="316"/>
                          <a:pt x="383" y="314"/>
                        </a:cubicBezTo>
                        <a:cubicBezTo>
                          <a:pt x="392" y="312"/>
                          <a:pt x="401" y="311"/>
                          <a:pt x="410" y="309"/>
                        </a:cubicBezTo>
                        <a:cubicBezTo>
                          <a:pt x="418" y="307"/>
                          <a:pt x="427" y="305"/>
                          <a:pt x="436" y="304"/>
                        </a:cubicBezTo>
                        <a:cubicBezTo>
                          <a:pt x="445" y="302"/>
                          <a:pt x="454" y="301"/>
                          <a:pt x="463" y="299"/>
                        </a:cubicBezTo>
                        <a:cubicBezTo>
                          <a:pt x="471" y="298"/>
                          <a:pt x="480" y="297"/>
                          <a:pt x="489" y="295"/>
                        </a:cubicBezTo>
                        <a:cubicBezTo>
                          <a:pt x="498" y="294"/>
                          <a:pt x="506" y="293"/>
                          <a:pt x="515" y="292"/>
                        </a:cubicBezTo>
                        <a:cubicBezTo>
                          <a:pt x="524" y="291"/>
                          <a:pt x="532" y="290"/>
                          <a:pt x="541" y="289"/>
                        </a:cubicBezTo>
                        <a:cubicBezTo>
                          <a:pt x="545" y="288"/>
                          <a:pt x="550" y="288"/>
                          <a:pt x="554" y="287"/>
                        </a:cubicBezTo>
                        <a:cubicBezTo>
                          <a:pt x="558" y="287"/>
                          <a:pt x="563" y="286"/>
                          <a:pt x="567" y="286"/>
                        </a:cubicBezTo>
                        <a:cubicBezTo>
                          <a:pt x="584" y="285"/>
                          <a:pt x="601" y="283"/>
                          <a:pt x="618" y="282"/>
                        </a:cubicBezTo>
                        <a:cubicBezTo>
                          <a:pt x="652" y="280"/>
                          <a:pt x="686" y="277"/>
                          <a:pt x="718" y="276"/>
                        </a:cubicBezTo>
                        <a:cubicBezTo>
                          <a:pt x="784" y="274"/>
                          <a:pt x="848" y="275"/>
                          <a:pt x="908" y="275"/>
                        </a:cubicBezTo>
                        <a:cubicBezTo>
                          <a:pt x="924" y="274"/>
                          <a:pt x="939" y="274"/>
                          <a:pt x="954" y="274"/>
                        </a:cubicBezTo>
                        <a:cubicBezTo>
                          <a:pt x="961" y="273"/>
                          <a:pt x="968" y="273"/>
                          <a:pt x="976" y="273"/>
                        </a:cubicBezTo>
                        <a:cubicBezTo>
                          <a:pt x="979" y="273"/>
                          <a:pt x="983" y="273"/>
                          <a:pt x="987" y="273"/>
                        </a:cubicBezTo>
                        <a:cubicBezTo>
                          <a:pt x="990" y="272"/>
                          <a:pt x="994" y="272"/>
                          <a:pt x="998" y="272"/>
                        </a:cubicBezTo>
                        <a:cubicBezTo>
                          <a:pt x="1012" y="271"/>
                          <a:pt x="1026" y="270"/>
                          <a:pt x="1041" y="269"/>
                        </a:cubicBezTo>
                        <a:cubicBezTo>
                          <a:pt x="1048" y="268"/>
                          <a:pt x="1055" y="268"/>
                          <a:pt x="1062" y="267"/>
                        </a:cubicBezTo>
                        <a:cubicBezTo>
                          <a:pt x="1069" y="266"/>
                          <a:pt x="1076" y="265"/>
                          <a:pt x="1083" y="265"/>
                        </a:cubicBezTo>
                        <a:cubicBezTo>
                          <a:pt x="1110" y="262"/>
                          <a:pt x="1137" y="258"/>
                          <a:pt x="1163" y="252"/>
                        </a:cubicBezTo>
                        <a:cubicBezTo>
                          <a:pt x="1175" y="249"/>
                          <a:pt x="1188" y="245"/>
                          <a:pt x="1200" y="240"/>
                        </a:cubicBezTo>
                        <a:cubicBezTo>
                          <a:pt x="1212" y="236"/>
                          <a:pt x="1223" y="231"/>
                          <a:pt x="1233" y="224"/>
                        </a:cubicBezTo>
                        <a:cubicBezTo>
                          <a:pt x="1242" y="216"/>
                          <a:pt x="1250" y="207"/>
                          <a:pt x="1252" y="196"/>
                        </a:cubicBezTo>
                        <a:cubicBezTo>
                          <a:pt x="1253" y="194"/>
                          <a:pt x="1253" y="191"/>
                          <a:pt x="1253" y="188"/>
                        </a:cubicBezTo>
                        <a:cubicBezTo>
                          <a:pt x="1253" y="185"/>
                          <a:pt x="1253" y="183"/>
                          <a:pt x="1252" y="180"/>
                        </a:cubicBezTo>
                        <a:cubicBezTo>
                          <a:pt x="1252" y="179"/>
                          <a:pt x="1251" y="177"/>
                          <a:pt x="1251" y="176"/>
                        </a:cubicBezTo>
                        <a:cubicBezTo>
                          <a:pt x="1251" y="176"/>
                          <a:pt x="1251" y="175"/>
                          <a:pt x="1251" y="176"/>
                        </a:cubicBezTo>
                        <a:cubicBezTo>
                          <a:pt x="1250" y="175"/>
                          <a:pt x="1250" y="175"/>
                          <a:pt x="1250" y="175"/>
                        </a:cubicBezTo>
                        <a:cubicBezTo>
                          <a:pt x="1250" y="174"/>
                          <a:pt x="1250" y="174"/>
                          <a:pt x="1250" y="174"/>
                        </a:cubicBezTo>
                        <a:cubicBezTo>
                          <a:pt x="1249" y="172"/>
                          <a:pt x="1249" y="172"/>
                          <a:pt x="1249" y="172"/>
                        </a:cubicBezTo>
                        <a:cubicBezTo>
                          <a:pt x="1249" y="171"/>
                          <a:pt x="1248" y="169"/>
                          <a:pt x="1247" y="168"/>
                        </a:cubicBezTo>
                        <a:cubicBezTo>
                          <a:pt x="1245" y="164"/>
                          <a:pt x="1245" y="164"/>
                          <a:pt x="1245" y="164"/>
                        </a:cubicBezTo>
                        <a:cubicBezTo>
                          <a:pt x="1244" y="163"/>
                          <a:pt x="1244" y="163"/>
                          <a:pt x="1244" y="163"/>
                        </a:cubicBezTo>
                        <a:cubicBezTo>
                          <a:pt x="1244" y="162"/>
                          <a:pt x="1244" y="162"/>
                          <a:pt x="1243" y="161"/>
                        </a:cubicBezTo>
                        <a:cubicBezTo>
                          <a:pt x="1241" y="158"/>
                          <a:pt x="1241" y="158"/>
                          <a:pt x="1241" y="158"/>
                        </a:cubicBezTo>
                        <a:cubicBezTo>
                          <a:pt x="1240" y="157"/>
                          <a:pt x="1239" y="156"/>
                          <a:pt x="1238" y="155"/>
                        </a:cubicBezTo>
                        <a:cubicBezTo>
                          <a:pt x="1237" y="154"/>
                          <a:pt x="1236" y="153"/>
                          <a:pt x="1235" y="152"/>
                        </a:cubicBezTo>
                        <a:cubicBezTo>
                          <a:pt x="1231" y="148"/>
                          <a:pt x="1226" y="145"/>
                          <a:pt x="1222" y="142"/>
                        </a:cubicBezTo>
                        <a:cubicBezTo>
                          <a:pt x="1212" y="136"/>
                          <a:pt x="1202" y="132"/>
                          <a:pt x="1191" y="129"/>
                        </a:cubicBezTo>
                        <a:cubicBezTo>
                          <a:pt x="1171" y="122"/>
                          <a:pt x="1150" y="116"/>
                          <a:pt x="1129" y="111"/>
                        </a:cubicBezTo>
                        <a:cubicBezTo>
                          <a:pt x="1119" y="108"/>
                          <a:pt x="1108" y="106"/>
                          <a:pt x="1098" y="104"/>
                        </a:cubicBezTo>
                        <a:cubicBezTo>
                          <a:pt x="1071" y="98"/>
                          <a:pt x="1045" y="93"/>
                          <a:pt x="1019" y="85"/>
                        </a:cubicBezTo>
                        <a:cubicBezTo>
                          <a:pt x="1002" y="80"/>
                          <a:pt x="987" y="75"/>
                          <a:pt x="972" y="69"/>
                        </a:cubicBezTo>
                        <a:cubicBezTo>
                          <a:pt x="958" y="63"/>
                          <a:pt x="944" y="57"/>
                          <a:pt x="932" y="50"/>
                        </a:cubicBezTo>
                        <a:cubicBezTo>
                          <a:pt x="926" y="46"/>
                          <a:pt x="921" y="41"/>
                          <a:pt x="917" y="36"/>
                        </a:cubicBezTo>
                        <a:cubicBezTo>
                          <a:pt x="915" y="33"/>
                          <a:pt x="914" y="30"/>
                          <a:pt x="914" y="26"/>
                        </a:cubicBezTo>
                        <a:cubicBezTo>
                          <a:pt x="913" y="23"/>
                          <a:pt x="915" y="20"/>
                          <a:pt x="917" y="18"/>
                        </a:cubicBezTo>
                        <a:cubicBezTo>
                          <a:pt x="922" y="13"/>
                          <a:pt x="928" y="11"/>
                          <a:pt x="933" y="10"/>
                        </a:cubicBezTo>
                        <a:cubicBezTo>
                          <a:pt x="939" y="9"/>
                          <a:pt x="944" y="8"/>
                          <a:pt x="949" y="7"/>
                        </a:cubicBezTo>
                        <a:cubicBezTo>
                          <a:pt x="951" y="6"/>
                          <a:pt x="954" y="6"/>
                          <a:pt x="956" y="5"/>
                        </a:cubicBezTo>
                        <a:cubicBezTo>
                          <a:pt x="958" y="5"/>
                          <a:pt x="961" y="5"/>
                          <a:pt x="963" y="4"/>
                        </a:cubicBezTo>
                        <a:cubicBezTo>
                          <a:pt x="968" y="4"/>
                          <a:pt x="972" y="3"/>
                          <a:pt x="976" y="2"/>
                        </a:cubicBezTo>
                        <a:cubicBezTo>
                          <a:pt x="992" y="1"/>
                          <a:pt x="1005" y="0"/>
                          <a:pt x="1013" y="0"/>
                        </a:cubicBezTo>
                        <a:cubicBezTo>
                          <a:pt x="1022" y="0"/>
                          <a:pt x="1026" y="0"/>
                          <a:pt x="1026" y="0"/>
                        </a:cubicBezTo>
                        <a:cubicBezTo>
                          <a:pt x="1026" y="0"/>
                          <a:pt x="1022" y="0"/>
                          <a:pt x="1013" y="0"/>
                        </a:cubicBezTo>
                        <a:cubicBezTo>
                          <a:pt x="1005" y="0"/>
                          <a:pt x="992" y="1"/>
                          <a:pt x="976" y="3"/>
                        </a:cubicBezTo>
                        <a:cubicBezTo>
                          <a:pt x="972" y="4"/>
                          <a:pt x="968" y="5"/>
                          <a:pt x="963" y="5"/>
                        </a:cubicBezTo>
                        <a:cubicBezTo>
                          <a:pt x="961" y="6"/>
                          <a:pt x="959" y="6"/>
                          <a:pt x="956" y="6"/>
                        </a:cubicBezTo>
                        <a:cubicBezTo>
                          <a:pt x="954" y="7"/>
                          <a:pt x="951" y="8"/>
                          <a:pt x="949" y="8"/>
                        </a:cubicBezTo>
                        <a:cubicBezTo>
                          <a:pt x="944" y="9"/>
                          <a:pt x="939" y="10"/>
                          <a:pt x="933" y="12"/>
                        </a:cubicBezTo>
                        <a:cubicBezTo>
                          <a:pt x="928" y="13"/>
                          <a:pt x="923" y="15"/>
                          <a:pt x="919" y="19"/>
                        </a:cubicBezTo>
                        <a:cubicBezTo>
                          <a:pt x="917" y="21"/>
                          <a:pt x="915" y="24"/>
                          <a:pt x="916" y="26"/>
                        </a:cubicBezTo>
                        <a:cubicBezTo>
                          <a:pt x="916" y="29"/>
                          <a:pt x="917" y="32"/>
                          <a:pt x="919" y="35"/>
                        </a:cubicBezTo>
                        <a:cubicBezTo>
                          <a:pt x="922" y="40"/>
                          <a:pt x="928" y="44"/>
                          <a:pt x="933" y="48"/>
                        </a:cubicBezTo>
                        <a:cubicBezTo>
                          <a:pt x="939" y="51"/>
                          <a:pt x="946" y="54"/>
                          <a:pt x="952" y="57"/>
                        </a:cubicBezTo>
                        <a:cubicBezTo>
                          <a:pt x="955" y="59"/>
                          <a:pt x="959" y="60"/>
                          <a:pt x="962" y="62"/>
                        </a:cubicBezTo>
                        <a:cubicBezTo>
                          <a:pt x="966" y="63"/>
                          <a:pt x="969" y="65"/>
                          <a:pt x="973" y="66"/>
                        </a:cubicBezTo>
                        <a:cubicBezTo>
                          <a:pt x="988" y="71"/>
                          <a:pt x="1003" y="77"/>
                          <a:pt x="1020" y="81"/>
                        </a:cubicBezTo>
                        <a:cubicBezTo>
                          <a:pt x="1046" y="89"/>
                          <a:pt x="1073" y="93"/>
                          <a:pt x="1100" y="99"/>
                        </a:cubicBezTo>
                        <a:cubicBezTo>
                          <a:pt x="1110" y="101"/>
                          <a:pt x="1120" y="104"/>
                          <a:pt x="1131" y="106"/>
                        </a:cubicBezTo>
                        <a:cubicBezTo>
                          <a:pt x="1152" y="111"/>
                          <a:pt x="1172" y="117"/>
                          <a:pt x="1193" y="123"/>
                        </a:cubicBezTo>
                        <a:cubicBezTo>
                          <a:pt x="1204" y="126"/>
                          <a:pt x="1214" y="130"/>
                          <a:pt x="1225" y="136"/>
                        </a:cubicBezTo>
                        <a:cubicBezTo>
                          <a:pt x="1235" y="142"/>
                          <a:pt x="1245" y="150"/>
                          <a:pt x="1251" y="161"/>
                        </a:cubicBezTo>
                        <a:cubicBezTo>
                          <a:pt x="1254" y="165"/>
                          <a:pt x="1254" y="165"/>
                          <a:pt x="1254" y="165"/>
                        </a:cubicBezTo>
                        <a:cubicBezTo>
                          <a:pt x="1255" y="166"/>
                          <a:pt x="1255" y="168"/>
                          <a:pt x="1256" y="169"/>
                        </a:cubicBezTo>
                        <a:cubicBezTo>
                          <a:pt x="1257" y="171"/>
                          <a:pt x="1257" y="171"/>
                          <a:pt x="1257" y="171"/>
                        </a:cubicBezTo>
                        <a:cubicBezTo>
                          <a:pt x="1257" y="172"/>
                          <a:pt x="1257" y="172"/>
                          <a:pt x="1257" y="172"/>
                        </a:cubicBezTo>
                        <a:cubicBezTo>
                          <a:pt x="1257" y="173"/>
                          <a:pt x="1257" y="173"/>
                          <a:pt x="1257" y="173"/>
                        </a:cubicBezTo>
                        <a:cubicBezTo>
                          <a:pt x="1257" y="173"/>
                          <a:pt x="1257" y="173"/>
                          <a:pt x="1258" y="174"/>
                        </a:cubicBezTo>
                        <a:cubicBezTo>
                          <a:pt x="1258" y="175"/>
                          <a:pt x="1259" y="177"/>
                          <a:pt x="1259" y="178"/>
                        </a:cubicBezTo>
                        <a:cubicBezTo>
                          <a:pt x="1260" y="181"/>
                          <a:pt x="1260" y="185"/>
                          <a:pt x="1260" y="188"/>
                        </a:cubicBezTo>
                        <a:cubicBezTo>
                          <a:pt x="1260" y="191"/>
                          <a:pt x="1260" y="194"/>
                          <a:pt x="1260" y="198"/>
                        </a:cubicBezTo>
                        <a:cubicBezTo>
                          <a:pt x="1259" y="201"/>
                          <a:pt x="1258" y="204"/>
                          <a:pt x="1257" y="207"/>
                        </a:cubicBezTo>
                        <a:cubicBezTo>
                          <a:pt x="1255" y="210"/>
                          <a:pt x="1253" y="213"/>
                          <a:pt x="1251" y="216"/>
                        </a:cubicBezTo>
                        <a:cubicBezTo>
                          <a:pt x="1247" y="221"/>
                          <a:pt x="1243" y="226"/>
                          <a:pt x="1237" y="230"/>
                        </a:cubicBezTo>
                        <a:cubicBezTo>
                          <a:pt x="1227" y="238"/>
                          <a:pt x="1215" y="243"/>
                          <a:pt x="1203" y="248"/>
                        </a:cubicBezTo>
                        <a:cubicBezTo>
                          <a:pt x="1190" y="253"/>
                          <a:pt x="1178" y="257"/>
                          <a:pt x="1165" y="260"/>
                        </a:cubicBezTo>
                        <a:cubicBezTo>
                          <a:pt x="1139" y="266"/>
                          <a:pt x="1112" y="271"/>
                          <a:pt x="1084" y="274"/>
                        </a:cubicBezTo>
                        <a:cubicBezTo>
                          <a:pt x="1077" y="275"/>
                          <a:pt x="1070" y="276"/>
                          <a:pt x="1063" y="277"/>
                        </a:cubicBezTo>
                        <a:cubicBezTo>
                          <a:pt x="1056" y="277"/>
                          <a:pt x="1049" y="278"/>
                          <a:pt x="1042" y="279"/>
                        </a:cubicBezTo>
                        <a:cubicBezTo>
                          <a:pt x="1027" y="281"/>
                          <a:pt x="1013" y="281"/>
                          <a:pt x="998" y="282"/>
                        </a:cubicBezTo>
                        <a:cubicBezTo>
                          <a:pt x="995" y="283"/>
                          <a:pt x="991" y="283"/>
                          <a:pt x="987" y="283"/>
                        </a:cubicBezTo>
                        <a:cubicBezTo>
                          <a:pt x="984" y="283"/>
                          <a:pt x="980" y="283"/>
                          <a:pt x="976" y="284"/>
                        </a:cubicBezTo>
                        <a:cubicBezTo>
                          <a:pt x="969" y="284"/>
                          <a:pt x="961" y="284"/>
                          <a:pt x="954" y="285"/>
                        </a:cubicBezTo>
                        <a:cubicBezTo>
                          <a:pt x="939" y="285"/>
                          <a:pt x="924" y="285"/>
                          <a:pt x="909" y="286"/>
                        </a:cubicBezTo>
                        <a:cubicBezTo>
                          <a:pt x="848" y="287"/>
                          <a:pt x="784" y="287"/>
                          <a:pt x="719" y="290"/>
                        </a:cubicBezTo>
                        <a:cubicBezTo>
                          <a:pt x="686" y="291"/>
                          <a:pt x="653" y="293"/>
                          <a:pt x="619" y="295"/>
                        </a:cubicBezTo>
                        <a:cubicBezTo>
                          <a:pt x="603" y="297"/>
                          <a:pt x="586" y="299"/>
                          <a:pt x="569" y="30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6" name="Group 5"/>
                <p:cNvGrpSpPr/>
                <p:nvPr/>
              </p:nvGrpSpPr>
              <p:grpSpPr>
                <a:xfrm>
                  <a:off x="873871" y="1756854"/>
                  <a:ext cx="6829135" cy="3347586"/>
                  <a:chOff x="873871" y="1756854"/>
                  <a:chExt cx="6829135" cy="3347586"/>
                </a:xfrm>
              </p:grpSpPr>
              <p:sp>
                <p:nvSpPr>
                  <p:cNvPr id="15" name="Rectangular Callout 14"/>
                  <p:cNvSpPr/>
                  <p:nvPr/>
                </p:nvSpPr>
                <p:spPr>
                  <a:xfrm>
                    <a:off x="5530242" y="4077782"/>
                    <a:ext cx="1630391" cy="770561"/>
                  </a:xfrm>
                  <a:prstGeom prst="wedgeRectCallout">
                    <a:avLst>
                      <a:gd name="adj1" fmla="val -79574"/>
                      <a:gd name="adj2" fmla="val 6640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ea typeface="Open Sans Extrabold" pitchFamily="34" charset="0"/>
                        <a:cs typeface="Open Sans Extrabold" pitchFamily="34" charset="0"/>
                      </a:rPr>
                      <a:t>CAREER TECHNICAL</a:t>
                    </a:r>
                    <a:endParaRPr lang="en-US" dirty="0">
                      <a:solidFill>
                        <a:schemeClr val="bg1"/>
                      </a:solidFill>
                    </a:endParaRPr>
                  </a:p>
                </p:txBody>
              </p:sp>
              <p:sp>
                <p:nvSpPr>
                  <p:cNvPr id="16" name="Rectangular Callout 15"/>
                  <p:cNvSpPr/>
                  <p:nvPr/>
                </p:nvSpPr>
                <p:spPr>
                  <a:xfrm>
                    <a:off x="1609082" y="2827915"/>
                    <a:ext cx="1630391" cy="770561"/>
                  </a:xfrm>
                  <a:prstGeom prst="wedgeRectCallout">
                    <a:avLst>
                      <a:gd name="adj1" fmla="val 50436"/>
                      <a:gd name="adj2" fmla="val 77881"/>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smtClean="0">
                        <a:solidFill>
                          <a:schemeClr val="tx1"/>
                        </a:solidFill>
                        <a:ea typeface="Open Sans Extrabold" pitchFamily="34" charset="0"/>
                        <a:cs typeface="Open Sans Extrabold" pitchFamily="34" charset="0"/>
                      </a:rPr>
                      <a:t>RESIDENTIAL</a:t>
                    </a:r>
                    <a:endParaRPr lang="en-US" dirty="0">
                      <a:solidFill>
                        <a:schemeClr val="tx1"/>
                      </a:solidFill>
                    </a:endParaRPr>
                  </a:p>
                </p:txBody>
              </p:sp>
              <p:sp>
                <p:nvSpPr>
                  <p:cNvPr id="17" name="Rectangular Callout 16"/>
                  <p:cNvSpPr/>
                  <p:nvPr/>
                </p:nvSpPr>
                <p:spPr>
                  <a:xfrm>
                    <a:off x="873871" y="4333879"/>
                    <a:ext cx="1630391" cy="770561"/>
                  </a:xfrm>
                  <a:prstGeom prst="wedgeRectCallout">
                    <a:avLst>
                      <a:gd name="adj1" fmla="val 63158"/>
                      <a:gd name="adj2" fmla="val 8140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smtClean="0">
                        <a:solidFill>
                          <a:schemeClr val="tx1"/>
                        </a:solidFill>
                        <a:latin typeface="+mj-lt"/>
                        <a:ea typeface="Open Sans Extrabold" pitchFamily="34" charset="0"/>
                        <a:cs typeface="Open Sans Extrabold" pitchFamily="34" charset="0"/>
                      </a:rPr>
                      <a:t>ACADEMICS</a:t>
                    </a:r>
                    <a:endParaRPr lang="en-US" dirty="0">
                      <a:solidFill>
                        <a:schemeClr val="tx1"/>
                      </a:solidFill>
                      <a:latin typeface="+mj-lt"/>
                    </a:endParaRPr>
                  </a:p>
                </p:txBody>
              </p:sp>
              <p:grpSp>
                <p:nvGrpSpPr>
                  <p:cNvPr id="18" name="Group 17"/>
                  <p:cNvGrpSpPr/>
                  <p:nvPr/>
                </p:nvGrpSpPr>
                <p:grpSpPr>
                  <a:xfrm>
                    <a:off x="7129557" y="1756854"/>
                    <a:ext cx="213158" cy="976457"/>
                    <a:chOff x="4993403" y="3435808"/>
                    <a:chExt cx="619801" cy="2839252"/>
                  </a:xfrm>
                </p:grpSpPr>
                <p:sp>
                  <p:nvSpPr>
                    <p:cNvPr id="19" name="Rectangle 102"/>
                    <p:cNvSpPr>
                      <a:spLocks noChangeArrowheads="1"/>
                    </p:cNvSpPr>
                    <p:nvPr/>
                  </p:nvSpPr>
                  <p:spPr bwMode="auto">
                    <a:xfrm>
                      <a:off x="4993403" y="3435808"/>
                      <a:ext cx="619801" cy="2839252"/>
                    </a:xfrm>
                    <a:prstGeom prst="rect">
                      <a:avLst/>
                    </a:prstGeom>
                    <a:solidFill>
                      <a:schemeClr val="accent6"/>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0" name="Rectangle 103"/>
                    <p:cNvSpPr>
                      <a:spLocks noChangeArrowheads="1"/>
                    </p:cNvSpPr>
                    <p:nvPr/>
                  </p:nvSpPr>
                  <p:spPr bwMode="auto">
                    <a:xfrm>
                      <a:off x="5057697" y="3515534"/>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1" name="Rectangle 104"/>
                    <p:cNvSpPr>
                      <a:spLocks noChangeArrowheads="1"/>
                    </p:cNvSpPr>
                    <p:nvPr/>
                  </p:nvSpPr>
                  <p:spPr bwMode="auto">
                    <a:xfrm>
                      <a:off x="5057697" y="3623549"/>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2" name="Rectangle 105"/>
                    <p:cNvSpPr>
                      <a:spLocks noChangeArrowheads="1"/>
                    </p:cNvSpPr>
                    <p:nvPr/>
                  </p:nvSpPr>
                  <p:spPr bwMode="auto">
                    <a:xfrm>
                      <a:off x="5057697" y="3731564"/>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3" name="Rectangle 106"/>
                    <p:cNvSpPr>
                      <a:spLocks noChangeArrowheads="1"/>
                    </p:cNvSpPr>
                    <p:nvPr/>
                  </p:nvSpPr>
                  <p:spPr bwMode="auto">
                    <a:xfrm>
                      <a:off x="5057697" y="3839579"/>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4" name="Rectangle 107"/>
                    <p:cNvSpPr>
                      <a:spLocks noChangeArrowheads="1"/>
                    </p:cNvSpPr>
                    <p:nvPr/>
                  </p:nvSpPr>
                  <p:spPr bwMode="auto">
                    <a:xfrm>
                      <a:off x="5057697" y="3950165"/>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5" name="Rectangle 108"/>
                    <p:cNvSpPr>
                      <a:spLocks noChangeArrowheads="1"/>
                    </p:cNvSpPr>
                    <p:nvPr/>
                  </p:nvSpPr>
                  <p:spPr bwMode="auto">
                    <a:xfrm>
                      <a:off x="5057697" y="4058180"/>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6" name="Rectangle 109"/>
                    <p:cNvSpPr>
                      <a:spLocks noChangeArrowheads="1"/>
                    </p:cNvSpPr>
                    <p:nvPr/>
                  </p:nvSpPr>
                  <p:spPr bwMode="auto">
                    <a:xfrm>
                      <a:off x="5057697" y="4166195"/>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7" name="Rectangle 110"/>
                    <p:cNvSpPr>
                      <a:spLocks noChangeArrowheads="1"/>
                    </p:cNvSpPr>
                    <p:nvPr/>
                  </p:nvSpPr>
                  <p:spPr bwMode="auto">
                    <a:xfrm>
                      <a:off x="5057697" y="4274210"/>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8" name="Rectangle 111"/>
                    <p:cNvSpPr>
                      <a:spLocks noChangeArrowheads="1"/>
                    </p:cNvSpPr>
                    <p:nvPr/>
                  </p:nvSpPr>
                  <p:spPr bwMode="auto">
                    <a:xfrm>
                      <a:off x="5057697" y="4384798"/>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9" name="Rectangle 112"/>
                    <p:cNvSpPr>
                      <a:spLocks noChangeArrowheads="1"/>
                    </p:cNvSpPr>
                    <p:nvPr/>
                  </p:nvSpPr>
                  <p:spPr bwMode="auto">
                    <a:xfrm>
                      <a:off x="5057697" y="4492813"/>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0" name="Rectangle 113"/>
                    <p:cNvSpPr>
                      <a:spLocks noChangeArrowheads="1"/>
                    </p:cNvSpPr>
                    <p:nvPr/>
                  </p:nvSpPr>
                  <p:spPr bwMode="auto">
                    <a:xfrm>
                      <a:off x="5057697" y="4600828"/>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1" name="Rectangle 114"/>
                    <p:cNvSpPr>
                      <a:spLocks noChangeArrowheads="1"/>
                    </p:cNvSpPr>
                    <p:nvPr/>
                  </p:nvSpPr>
                  <p:spPr bwMode="auto">
                    <a:xfrm>
                      <a:off x="5057697" y="4711414"/>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2" name="Rectangle 115"/>
                    <p:cNvSpPr>
                      <a:spLocks noChangeArrowheads="1"/>
                    </p:cNvSpPr>
                    <p:nvPr/>
                  </p:nvSpPr>
                  <p:spPr bwMode="auto">
                    <a:xfrm>
                      <a:off x="5057697" y="4819429"/>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3" name="Rectangle 116"/>
                    <p:cNvSpPr>
                      <a:spLocks noChangeArrowheads="1"/>
                    </p:cNvSpPr>
                    <p:nvPr/>
                  </p:nvSpPr>
                  <p:spPr bwMode="auto">
                    <a:xfrm>
                      <a:off x="5057697" y="4927444"/>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4" name="Rectangle 117"/>
                    <p:cNvSpPr>
                      <a:spLocks noChangeArrowheads="1"/>
                    </p:cNvSpPr>
                    <p:nvPr/>
                  </p:nvSpPr>
                  <p:spPr bwMode="auto">
                    <a:xfrm>
                      <a:off x="5057697" y="5035459"/>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5" name="Rectangle 118"/>
                    <p:cNvSpPr>
                      <a:spLocks noChangeArrowheads="1"/>
                    </p:cNvSpPr>
                    <p:nvPr/>
                  </p:nvSpPr>
                  <p:spPr bwMode="auto">
                    <a:xfrm>
                      <a:off x="5057697" y="5146047"/>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6" name="Rectangle 119"/>
                    <p:cNvSpPr>
                      <a:spLocks noChangeArrowheads="1"/>
                    </p:cNvSpPr>
                    <p:nvPr/>
                  </p:nvSpPr>
                  <p:spPr bwMode="auto">
                    <a:xfrm>
                      <a:off x="5057697" y="5254062"/>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7" name="Rectangle 120"/>
                    <p:cNvSpPr>
                      <a:spLocks noChangeArrowheads="1"/>
                    </p:cNvSpPr>
                    <p:nvPr/>
                  </p:nvSpPr>
                  <p:spPr bwMode="auto">
                    <a:xfrm>
                      <a:off x="5057697" y="5362077"/>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8" name="Rectangle 121"/>
                    <p:cNvSpPr>
                      <a:spLocks noChangeArrowheads="1"/>
                    </p:cNvSpPr>
                    <p:nvPr/>
                  </p:nvSpPr>
                  <p:spPr bwMode="auto">
                    <a:xfrm>
                      <a:off x="5057697" y="5472663"/>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9" name="Rectangle 122"/>
                    <p:cNvSpPr>
                      <a:spLocks noChangeArrowheads="1"/>
                    </p:cNvSpPr>
                    <p:nvPr/>
                  </p:nvSpPr>
                  <p:spPr bwMode="auto">
                    <a:xfrm>
                      <a:off x="5057697" y="5580678"/>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0" name="Rectangle 123"/>
                    <p:cNvSpPr>
                      <a:spLocks noChangeArrowheads="1"/>
                    </p:cNvSpPr>
                    <p:nvPr/>
                  </p:nvSpPr>
                  <p:spPr bwMode="auto">
                    <a:xfrm>
                      <a:off x="5057697" y="5688693"/>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1" name="Rectangle 124"/>
                    <p:cNvSpPr>
                      <a:spLocks noChangeArrowheads="1"/>
                    </p:cNvSpPr>
                    <p:nvPr/>
                  </p:nvSpPr>
                  <p:spPr bwMode="auto">
                    <a:xfrm>
                      <a:off x="5057697" y="5796708"/>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2" name="Rectangle 125"/>
                    <p:cNvSpPr>
                      <a:spLocks noChangeArrowheads="1"/>
                    </p:cNvSpPr>
                    <p:nvPr/>
                  </p:nvSpPr>
                  <p:spPr bwMode="auto">
                    <a:xfrm>
                      <a:off x="5057697" y="5904723"/>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3" name="Rectangle 126"/>
                    <p:cNvSpPr>
                      <a:spLocks noChangeArrowheads="1"/>
                    </p:cNvSpPr>
                    <p:nvPr/>
                  </p:nvSpPr>
                  <p:spPr bwMode="auto">
                    <a:xfrm>
                      <a:off x="5057697" y="6012738"/>
                      <a:ext cx="493783" cy="30861"/>
                    </a:xfrm>
                    <a:prstGeom prst="rect">
                      <a:avLst/>
                    </a:prstGeom>
                    <a:solidFill>
                      <a:schemeClr val="accent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44" name="Group 43"/>
                  <p:cNvGrpSpPr/>
                  <p:nvPr/>
                </p:nvGrpSpPr>
                <p:grpSpPr>
                  <a:xfrm>
                    <a:off x="6476514" y="1978854"/>
                    <a:ext cx="213158" cy="754454"/>
                    <a:chOff x="3094542" y="4081327"/>
                    <a:chExt cx="619801" cy="2193733"/>
                  </a:xfrm>
                </p:grpSpPr>
                <p:grpSp>
                  <p:nvGrpSpPr>
                    <p:cNvPr id="45" name="Group 44"/>
                    <p:cNvGrpSpPr/>
                    <p:nvPr/>
                  </p:nvGrpSpPr>
                  <p:grpSpPr>
                    <a:xfrm>
                      <a:off x="3094542" y="4081327"/>
                      <a:ext cx="619801" cy="2193733"/>
                      <a:chOff x="3094542" y="4081327"/>
                      <a:chExt cx="619801" cy="2193733"/>
                    </a:xfrm>
                    <a:solidFill>
                      <a:srgbClr val="A6C124"/>
                    </a:solidFill>
                  </p:grpSpPr>
                  <p:sp>
                    <p:nvSpPr>
                      <p:cNvPr id="80" name="Rectangle 127"/>
                      <p:cNvSpPr>
                        <a:spLocks noChangeArrowheads="1"/>
                      </p:cNvSpPr>
                      <p:nvPr/>
                    </p:nvSpPr>
                    <p:spPr bwMode="auto">
                      <a:xfrm>
                        <a:off x="3094542" y="4346220"/>
                        <a:ext cx="619801" cy="1928840"/>
                      </a:xfrm>
                      <a:prstGeom prst="rect">
                        <a:avLst/>
                      </a:pr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1" name="Freeform 128"/>
                      <p:cNvSpPr>
                        <a:spLocks/>
                      </p:cNvSpPr>
                      <p:nvPr/>
                    </p:nvSpPr>
                    <p:spPr bwMode="auto">
                      <a:xfrm>
                        <a:off x="3233418" y="4081327"/>
                        <a:ext cx="342048" cy="532361"/>
                      </a:xfrm>
                      <a:custGeom>
                        <a:avLst/>
                        <a:gdLst>
                          <a:gd name="T0" fmla="*/ 133 w 133"/>
                          <a:gd name="T1" fmla="*/ 207 h 207"/>
                          <a:gd name="T2" fmla="*/ 0 w 133"/>
                          <a:gd name="T3" fmla="*/ 207 h 207"/>
                          <a:gd name="T4" fmla="*/ 0 w 133"/>
                          <a:gd name="T5" fmla="*/ 58 h 207"/>
                          <a:gd name="T6" fmla="*/ 66 w 133"/>
                          <a:gd name="T7" fmla="*/ 0 h 207"/>
                          <a:gd name="T8" fmla="*/ 133 w 133"/>
                          <a:gd name="T9" fmla="*/ 58 h 207"/>
                          <a:gd name="T10" fmla="*/ 133 w 133"/>
                          <a:gd name="T11" fmla="*/ 207 h 207"/>
                        </a:gdLst>
                        <a:ahLst/>
                        <a:cxnLst>
                          <a:cxn ang="0">
                            <a:pos x="T0" y="T1"/>
                          </a:cxn>
                          <a:cxn ang="0">
                            <a:pos x="T2" y="T3"/>
                          </a:cxn>
                          <a:cxn ang="0">
                            <a:pos x="T4" y="T5"/>
                          </a:cxn>
                          <a:cxn ang="0">
                            <a:pos x="T6" y="T7"/>
                          </a:cxn>
                          <a:cxn ang="0">
                            <a:pos x="T8" y="T9"/>
                          </a:cxn>
                          <a:cxn ang="0">
                            <a:pos x="T10" y="T11"/>
                          </a:cxn>
                        </a:cxnLst>
                        <a:rect l="0" t="0" r="r" b="b"/>
                        <a:pathLst>
                          <a:path w="133" h="207">
                            <a:moveTo>
                              <a:pt x="133" y="207"/>
                            </a:moveTo>
                            <a:lnTo>
                              <a:pt x="0" y="207"/>
                            </a:lnTo>
                            <a:lnTo>
                              <a:pt x="0" y="58"/>
                            </a:lnTo>
                            <a:lnTo>
                              <a:pt x="66" y="0"/>
                            </a:lnTo>
                            <a:lnTo>
                              <a:pt x="133" y="58"/>
                            </a:lnTo>
                            <a:lnTo>
                              <a:pt x="133" y="207"/>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sp>
                  <p:nvSpPr>
                    <p:cNvPr id="46" name="Rectangle 129"/>
                    <p:cNvSpPr>
                      <a:spLocks noChangeArrowheads="1"/>
                    </p:cNvSpPr>
                    <p:nvPr/>
                  </p:nvSpPr>
                  <p:spPr bwMode="auto">
                    <a:xfrm>
                      <a:off x="3315716" y="4235634"/>
                      <a:ext cx="61723" cy="144020"/>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7" name="Rectangle 130"/>
                    <p:cNvSpPr>
                      <a:spLocks noChangeArrowheads="1"/>
                    </p:cNvSpPr>
                    <p:nvPr/>
                  </p:nvSpPr>
                  <p:spPr bwMode="auto">
                    <a:xfrm>
                      <a:off x="3434018" y="4235634"/>
                      <a:ext cx="61723" cy="144020"/>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8" name="Rectangle 131"/>
                    <p:cNvSpPr>
                      <a:spLocks noChangeArrowheads="1"/>
                    </p:cNvSpPr>
                    <p:nvPr/>
                  </p:nvSpPr>
                  <p:spPr bwMode="auto">
                    <a:xfrm>
                      <a:off x="3199984" y="4469666"/>
                      <a:ext cx="64295" cy="144020"/>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9" name="Rectangle 132"/>
                    <p:cNvSpPr>
                      <a:spLocks noChangeArrowheads="1"/>
                    </p:cNvSpPr>
                    <p:nvPr/>
                  </p:nvSpPr>
                  <p:spPr bwMode="auto">
                    <a:xfrm>
                      <a:off x="3318286" y="4469666"/>
                      <a:ext cx="61723" cy="144020"/>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0" name="Rectangle 133"/>
                    <p:cNvSpPr>
                      <a:spLocks noChangeArrowheads="1"/>
                    </p:cNvSpPr>
                    <p:nvPr/>
                  </p:nvSpPr>
                  <p:spPr bwMode="auto">
                    <a:xfrm>
                      <a:off x="3431445" y="4469666"/>
                      <a:ext cx="61723" cy="144020"/>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1" name="Rectangle 134"/>
                    <p:cNvSpPr>
                      <a:spLocks noChangeArrowheads="1"/>
                    </p:cNvSpPr>
                    <p:nvPr/>
                  </p:nvSpPr>
                  <p:spPr bwMode="auto">
                    <a:xfrm>
                      <a:off x="3547176" y="4469666"/>
                      <a:ext cx="61723" cy="144020"/>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2" name="Rectangle 135"/>
                    <p:cNvSpPr>
                      <a:spLocks noChangeArrowheads="1"/>
                    </p:cNvSpPr>
                    <p:nvPr/>
                  </p:nvSpPr>
                  <p:spPr bwMode="auto">
                    <a:xfrm>
                      <a:off x="3199984" y="4670265"/>
                      <a:ext cx="64295" cy="141449"/>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3" name="Rectangle 136"/>
                    <p:cNvSpPr>
                      <a:spLocks noChangeArrowheads="1"/>
                    </p:cNvSpPr>
                    <p:nvPr/>
                  </p:nvSpPr>
                  <p:spPr bwMode="auto">
                    <a:xfrm>
                      <a:off x="3318286" y="4670265"/>
                      <a:ext cx="61723" cy="141449"/>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4" name="Rectangle 137"/>
                    <p:cNvSpPr>
                      <a:spLocks noChangeArrowheads="1"/>
                    </p:cNvSpPr>
                    <p:nvPr/>
                  </p:nvSpPr>
                  <p:spPr bwMode="auto">
                    <a:xfrm>
                      <a:off x="3431445" y="4670265"/>
                      <a:ext cx="61723" cy="141449"/>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5" name="Rectangle 138"/>
                    <p:cNvSpPr>
                      <a:spLocks noChangeArrowheads="1"/>
                    </p:cNvSpPr>
                    <p:nvPr/>
                  </p:nvSpPr>
                  <p:spPr bwMode="auto">
                    <a:xfrm>
                      <a:off x="3547176" y="4670265"/>
                      <a:ext cx="61723" cy="141449"/>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6" name="Rectangle 139"/>
                    <p:cNvSpPr>
                      <a:spLocks noChangeArrowheads="1"/>
                    </p:cNvSpPr>
                    <p:nvPr/>
                  </p:nvSpPr>
                  <p:spPr bwMode="auto">
                    <a:xfrm>
                      <a:off x="3199984" y="4868294"/>
                      <a:ext cx="64295" cy="144020"/>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7" name="Rectangle 140"/>
                    <p:cNvSpPr>
                      <a:spLocks noChangeArrowheads="1"/>
                    </p:cNvSpPr>
                    <p:nvPr/>
                  </p:nvSpPr>
                  <p:spPr bwMode="auto">
                    <a:xfrm>
                      <a:off x="3318286" y="4868294"/>
                      <a:ext cx="61723" cy="144020"/>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8" name="Rectangle 141"/>
                    <p:cNvSpPr>
                      <a:spLocks noChangeArrowheads="1"/>
                    </p:cNvSpPr>
                    <p:nvPr/>
                  </p:nvSpPr>
                  <p:spPr bwMode="auto">
                    <a:xfrm>
                      <a:off x="3431445" y="4868294"/>
                      <a:ext cx="61723" cy="144020"/>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9" name="Rectangle 142"/>
                    <p:cNvSpPr>
                      <a:spLocks noChangeArrowheads="1"/>
                    </p:cNvSpPr>
                    <p:nvPr/>
                  </p:nvSpPr>
                  <p:spPr bwMode="auto">
                    <a:xfrm>
                      <a:off x="3547176" y="4868294"/>
                      <a:ext cx="61723" cy="144020"/>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0" name="Rectangle 143"/>
                    <p:cNvSpPr>
                      <a:spLocks noChangeArrowheads="1"/>
                    </p:cNvSpPr>
                    <p:nvPr/>
                  </p:nvSpPr>
                  <p:spPr bwMode="auto">
                    <a:xfrm>
                      <a:off x="3199984" y="5068893"/>
                      <a:ext cx="64295" cy="141449"/>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1" name="Rectangle 144"/>
                    <p:cNvSpPr>
                      <a:spLocks noChangeArrowheads="1"/>
                    </p:cNvSpPr>
                    <p:nvPr/>
                  </p:nvSpPr>
                  <p:spPr bwMode="auto">
                    <a:xfrm>
                      <a:off x="3318286" y="5068893"/>
                      <a:ext cx="61723" cy="141449"/>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2" name="Rectangle 145"/>
                    <p:cNvSpPr>
                      <a:spLocks noChangeArrowheads="1"/>
                    </p:cNvSpPr>
                    <p:nvPr/>
                  </p:nvSpPr>
                  <p:spPr bwMode="auto">
                    <a:xfrm>
                      <a:off x="3431445" y="5068893"/>
                      <a:ext cx="61723" cy="141449"/>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3" name="Rectangle 146"/>
                    <p:cNvSpPr>
                      <a:spLocks noChangeArrowheads="1"/>
                    </p:cNvSpPr>
                    <p:nvPr/>
                  </p:nvSpPr>
                  <p:spPr bwMode="auto">
                    <a:xfrm>
                      <a:off x="3547176" y="5068893"/>
                      <a:ext cx="61723" cy="141449"/>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4" name="Rectangle 147"/>
                    <p:cNvSpPr>
                      <a:spLocks noChangeArrowheads="1"/>
                    </p:cNvSpPr>
                    <p:nvPr/>
                  </p:nvSpPr>
                  <p:spPr bwMode="auto">
                    <a:xfrm>
                      <a:off x="3199984" y="5266920"/>
                      <a:ext cx="64295" cy="144020"/>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5" name="Rectangle 148"/>
                    <p:cNvSpPr>
                      <a:spLocks noChangeArrowheads="1"/>
                    </p:cNvSpPr>
                    <p:nvPr/>
                  </p:nvSpPr>
                  <p:spPr bwMode="auto">
                    <a:xfrm>
                      <a:off x="3318286" y="5266920"/>
                      <a:ext cx="61723" cy="144020"/>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6" name="Rectangle 149"/>
                    <p:cNvSpPr>
                      <a:spLocks noChangeArrowheads="1"/>
                    </p:cNvSpPr>
                    <p:nvPr/>
                  </p:nvSpPr>
                  <p:spPr bwMode="auto">
                    <a:xfrm>
                      <a:off x="3431445" y="5266920"/>
                      <a:ext cx="61723" cy="144020"/>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7" name="Rectangle 150"/>
                    <p:cNvSpPr>
                      <a:spLocks noChangeArrowheads="1"/>
                    </p:cNvSpPr>
                    <p:nvPr/>
                  </p:nvSpPr>
                  <p:spPr bwMode="auto">
                    <a:xfrm>
                      <a:off x="3547176" y="5266920"/>
                      <a:ext cx="61723" cy="144020"/>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8" name="Rectangle 151"/>
                    <p:cNvSpPr>
                      <a:spLocks noChangeArrowheads="1"/>
                    </p:cNvSpPr>
                    <p:nvPr/>
                  </p:nvSpPr>
                  <p:spPr bwMode="auto">
                    <a:xfrm>
                      <a:off x="3199984" y="5464948"/>
                      <a:ext cx="64295" cy="146593"/>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9" name="Rectangle 152"/>
                    <p:cNvSpPr>
                      <a:spLocks noChangeArrowheads="1"/>
                    </p:cNvSpPr>
                    <p:nvPr/>
                  </p:nvSpPr>
                  <p:spPr bwMode="auto">
                    <a:xfrm>
                      <a:off x="3318286" y="5464948"/>
                      <a:ext cx="61723" cy="146593"/>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0" name="Rectangle 153"/>
                    <p:cNvSpPr>
                      <a:spLocks noChangeArrowheads="1"/>
                    </p:cNvSpPr>
                    <p:nvPr/>
                  </p:nvSpPr>
                  <p:spPr bwMode="auto">
                    <a:xfrm>
                      <a:off x="3431445" y="5464948"/>
                      <a:ext cx="61723" cy="146593"/>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1" name="Rectangle 154"/>
                    <p:cNvSpPr>
                      <a:spLocks noChangeArrowheads="1"/>
                    </p:cNvSpPr>
                    <p:nvPr/>
                  </p:nvSpPr>
                  <p:spPr bwMode="auto">
                    <a:xfrm>
                      <a:off x="3547176" y="5464948"/>
                      <a:ext cx="61723" cy="146593"/>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2" name="Rectangle 155"/>
                    <p:cNvSpPr>
                      <a:spLocks noChangeArrowheads="1"/>
                    </p:cNvSpPr>
                    <p:nvPr/>
                  </p:nvSpPr>
                  <p:spPr bwMode="auto">
                    <a:xfrm>
                      <a:off x="3199984" y="5665547"/>
                      <a:ext cx="64295" cy="146593"/>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3" name="Rectangle 156"/>
                    <p:cNvSpPr>
                      <a:spLocks noChangeArrowheads="1"/>
                    </p:cNvSpPr>
                    <p:nvPr/>
                  </p:nvSpPr>
                  <p:spPr bwMode="auto">
                    <a:xfrm>
                      <a:off x="3318286" y="5665547"/>
                      <a:ext cx="61723" cy="146593"/>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4" name="Rectangle 157"/>
                    <p:cNvSpPr>
                      <a:spLocks noChangeArrowheads="1"/>
                    </p:cNvSpPr>
                    <p:nvPr/>
                  </p:nvSpPr>
                  <p:spPr bwMode="auto">
                    <a:xfrm>
                      <a:off x="3431445" y="5665547"/>
                      <a:ext cx="61723" cy="146593"/>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5" name="Rectangle 158"/>
                    <p:cNvSpPr>
                      <a:spLocks noChangeArrowheads="1"/>
                    </p:cNvSpPr>
                    <p:nvPr/>
                  </p:nvSpPr>
                  <p:spPr bwMode="auto">
                    <a:xfrm>
                      <a:off x="3547176" y="5665547"/>
                      <a:ext cx="61723" cy="146593"/>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6" name="Rectangle 159"/>
                    <p:cNvSpPr>
                      <a:spLocks noChangeArrowheads="1"/>
                    </p:cNvSpPr>
                    <p:nvPr/>
                  </p:nvSpPr>
                  <p:spPr bwMode="auto">
                    <a:xfrm>
                      <a:off x="3199984" y="5863574"/>
                      <a:ext cx="64295" cy="146593"/>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7" name="Rectangle 160"/>
                    <p:cNvSpPr>
                      <a:spLocks noChangeArrowheads="1"/>
                    </p:cNvSpPr>
                    <p:nvPr/>
                  </p:nvSpPr>
                  <p:spPr bwMode="auto">
                    <a:xfrm>
                      <a:off x="3318286" y="5863574"/>
                      <a:ext cx="61723" cy="146593"/>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8" name="Rectangle 161"/>
                    <p:cNvSpPr>
                      <a:spLocks noChangeArrowheads="1"/>
                    </p:cNvSpPr>
                    <p:nvPr/>
                  </p:nvSpPr>
                  <p:spPr bwMode="auto">
                    <a:xfrm>
                      <a:off x="3431445" y="5863574"/>
                      <a:ext cx="61723" cy="146593"/>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9" name="Rectangle 162"/>
                    <p:cNvSpPr>
                      <a:spLocks noChangeArrowheads="1"/>
                    </p:cNvSpPr>
                    <p:nvPr/>
                  </p:nvSpPr>
                  <p:spPr bwMode="auto">
                    <a:xfrm>
                      <a:off x="3547176" y="5863574"/>
                      <a:ext cx="61723" cy="146593"/>
                    </a:xfrm>
                    <a:prstGeom prst="rect">
                      <a:avLst/>
                    </a:prstGeom>
                    <a:solidFill>
                      <a:srgbClr val="DCD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82" name="Group 81"/>
                  <p:cNvGrpSpPr/>
                  <p:nvPr/>
                </p:nvGrpSpPr>
                <p:grpSpPr>
                  <a:xfrm>
                    <a:off x="6689789" y="1957626"/>
                    <a:ext cx="229963" cy="775682"/>
                    <a:chOff x="3714674" y="4019602"/>
                    <a:chExt cx="668665" cy="2255458"/>
                  </a:xfrm>
                </p:grpSpPr>
                <p:grpSp>
                  <p:nvGrpSpPr>
                    <p:cNvPr id="83" name="Group 82"/>
                    <p:cNvGrpSpPr/>
                    <p:nvPr/>
                  </p:nvGrpSpPr>
                  <p:grpSpPr>
                    <a:xfrm>
                      <a:off x="3714674" y="4019602"/>
                      <a:ext cx="668665" cy="2255458"/>
                      <a:chOff x="3714674" y="4019602"/>
                      <a:chExt cx="668665" cy="2255458"/>
                    </a:xfrm>
                    <a:solidFill>
                      <a:srgbClr val="C0392B"/>
                    </a:solidFill>
                  </p:grpSpPr>
                  <p:sp>
                    <p:nvSpPr>
                      <p:cNvPr id="100" name="Rectangle 163"/>
                      <p:cNvSpPr>
                        <a:spLocks noChangeArrowheads="1"/>
                      </p:cNvSpPr>
                      <p:nvPr/>
                    </p:nvSpPr>
                    <p:spPr bwMode="auto">
                      <a:xfrm>
                        <a:off x="3714674" y="4310215"/>
                        <a:ext cx="668665" cy="1964845"/>
                      </a:xfrm>
                      <a:prstGeom prst="rect">
                        <a:avLst/>
                      </a:prstGeom>
                      <a:solidFill>
                        <a:schemeClr val="accent2"/>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1" name="Rectangle 164"/>
                      <p:cNvSpPr>
                        <a:spLocks noChangeArrowheads="1"/>
                      </p:cNvSpPr>
                      <p:nvPr/>
                    </p:nvSpPr>
                    <p:spPr bwMode="auto">
                      <a:xfrm>
                        <a:off x="3776397" y="4161051"/>
                        <a:ext cx="529788" cy="22374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2" name="Rectangle 165"/>
                      <p:cNvSpPr>
                        <a:spLocks noChangeArrowheads="1"/>
                      </p:cNvSpPr>
                      <p:nvPr/>
                    </p:nvSpPr>
                    <p:spPr bwMode="auto">
                      <a:xfrm>
                        <a:off x="3838120" y="4019602"/>
                        <a:ext cx="406343" cy="169738"/>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sp>
                  <p:nvSpPr>
                    <p:cNvPr id="84" name="Rectangle 166"/>
                    <p:cNvSpPr>
                      <a:spLocks noChangeArrowheads="1"/>
                    </p:cNvSpPr>
                    <p:nvPr/>
                  </p:nvSpPr>
                  <p:spPr bwMode="auto">
                    <a:xfrm>
                      <a:off x="3807258" y="4418230"/>
                      <a:ext cx="82297" cy="182598"/>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5" name="Rectangle 167"/>
                    <p:cNvSpPr>
                      <a:spLocks noChangeArrowheads="1"/>
                    </p:cNvSpPr>
                    <p:nvPr/>
                  </p:nvSpPr>
                  <p:spPr bwMode="auto">
                    <a:xfrm>
                      <a:off x="3935848" y="4418230"/>
                      <a:ext cx="82297" cy="182598"/>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6" name="Rectangle 168"/>
                    <p:cNvSpPr>
                      <a:spLocks noChangeArrowheads="1"/>
                    </p:cNvSpPr>
                    <p:nvPr/>
                  </p:nvSpPr>
                  <p:spPr bwMode="auto">
                    <a:xfrm>
                      <a:off x="4064437" y="4418230"/>
                      <a:ext cx="84870" cy="182598"/>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7" name="Rectangle 169"/>
                    <p:cNvSpPr>
                      <a:spLocks noChangeArrowheads="1"/>
                    </p:cNvSpPr>
                    <p:nvPr/>
                  </p:nvSpPr>
                  <p:spPr bwMode="auto">
                    <a:xfrm>
                      <a:off x="4195599" y="4418230"/>
                      <a:ext cx="79726" cy="182598"/>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8" name="Rectangle 170"/>
                    <p:cNvSpPr>
                      <a:spLocks noChangeArrowheads="1"/>
                    </p:cNvSpPr>
                    <p:nvPr/>
                  </p:nvSpPr>
                  <p:spPr bwMode="auto">
                    <a:xfrm>
                      <a:off x="3807258" y="4667692"/>
                      <a:ext cx="82297" cy="182598"/>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9" name="Rectangle 171"/>
                    <p:cNvSpPr>
                      <a:spLocks noChangeArrowheads="1"/>
                    </p:cNvSpPr>
                    <p:nvPr/>
                  </p:nvSpPr>
                  <p:spPr bwMode="auto">
                    <a:xfrm>
                      <a:off x="3935848" y="4667692"/>
                      <a:ext cx="82297" cy="182598"/>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0" name="Rectangle 172"/>
                    <p:cNvSpPr>
                      <a:spLocks noChangeArrowheads="1"/>
                    </p:cNvSpPr>
                    <p:nvPr/>
                  </p:nvSpPr>
                  <p:spPr bwMode="auto">
                    <a:xfrm>
                      <a:off x="4064437" y="4667692"/>
                      <a:ext cx="84870" cy="182598"/>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1" name="Rectangle 173"/>
                    <p:cNvSpPr>
                      <a:spLocks noChangeArrowheads="1"/>
                    </p:cNvSpPr>
                    <p:nvPr/>
                  </p:nvSpPr>
                  <p:spPr bwMode="auto">
                    <a:xfrm>
                      <a:off x="4195599" y="4667692"/>
                      <a:ext cx="79726" cy="182598"/>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2" name="Rectangle 174"/>
                    <p:cNvSpPr>
                      <a:spLocks noChangeArrowheads="1"/>
                    </p:cNvSpPr>
                    <p:nvPr/>
                  </p:nvSpPr>
                  <p:spPr bwMode="auto">
                    <a:xfrm>
                      <a:off x="3807258" y="4919727"/>
                      <a:ext cx="82297" cy="182598"/>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3" name="Rectangle 175"/>
                    <p:cNvSpPr>
                      <a:spLocks noChangeArrowheads="1"/>
                    </p:cNvSpPr>
                    <p:nvPr/>
                  </p:nvSpPr>
                  <p:spPr bwMode="auto">
                    <a:xfrm>
                      <a:off x="3935848" y="4919727"/>
                      <a:ext cx="82297" cy="182598"/>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4" name="Rectangle 176"/>
                    <p:cNvSpPr>
                      <a:spLocks noChangeArrowheads="1"/>
                    </p:cNvSpPr>
                    <p:nvPr/>
                  </p:nvSpPr>
                  <p:spPr bwMode="auto">
                    <a:xfrm>
                      <a:off x="4064437" y="4919727"/>
                      <a:ext cx="84870" cy="182598"/>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5" name="Rectangle 177"/>
                    <p:cNvSpPr>
                      <a:spLocks noChangeArrowheads="1"/>
                    </p:cNvSpPr>
                    <p:nvPr/>
                  </p:nvSpPr>
                  <p:spPr bwMode="auto">
                    <a:xfrm>
                      <a:off x="4195599" y="4919727"/>
                      <a:ext cx="79726" cy="182598"/>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6" name="Rectangle 178"/>
                    <p:cNvSpPr>
                      <a:spLocks noChangeArrowheads="1"/>
                    </p:cNvSpPr>
                    <p:nvPr/>
                  </p:nvSpPr>
                  <p:spPr bwMode="auto">
                    <a:xfrm>
                      <a:off x="3807258" y="5166619"/>
                      <a:ext cx="82297" cy="185169"/>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7" name="Rectangle 179"/>
                    <p:cNvSpPr>
                      <a:spLocks noChangeArrowheads="1"/>
                    </p:cNvSpPr>
                    <p:nvPr/>
                  </p:nvSpPr>
                  <p:spPr bwMode="auto">
                    <a:xfrm>
                      <a:off x="3935848" y="5166619"/>
                      <a:ext cx="82297" cy="185169"/>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8" name="Rectangle 180"/>
                    <p:cNvSpPr>
                      <a:spLocks noChangeArrowheads="1"/>
                    </p:cNvSpPr>
                    <p:nvPr/>
                  </p:nvSpPr>
                  <p:spPr bwMode="auto">
                    <a:xfrm>
                      <a:off x="4064437" y="5166619"/>
                      <a:ext cx="84870" cy="185169"/>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9" name="Rectangle 181"/>
                    <p:cNvSpPr>
                      <a:spLocks noChangeArrowheads="1"/>
                    </p:cNvSpPr>
                    <p:nvPr/>
                  </p:nvSpPr>
                  <p:spPr bwMode="auto">
                    <a:xfrm>
                      <a:off x="4195599" y="5166619"/>
                      <a:ext cx="79726" cy="185169"/>
                    </a:xfrm>
                    <a:prstGeom prst="rect">
                      <a:avLst/>
                    </a:prstGeom>
                    <a:solidFill>
                      <a:srgbClr val="F59270"/>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103" name="Group 102"/>
                  <p:cNvGrpSpPr/>
                  <p:nvPr/>
                </p:nvGrpSpPr>
                <p:grpSpPr>
                  <a:xfrm>
                    <a:off x="6920023" y="2230044"/>
                    <a:ext cx="213158" cy="503264"/>
                    <a:chOff x="4384138" y="4811713"/>
                    <a:chExt cx="619801" cy="1463347"/>
                  </a:xfrm>
                </p:grpSpPr>
                <p:sp>
                  <p:nvSpPr>
                    <p:cNvPr id="104" name="Freeform 182"/>
                    <p:cNvSpPr>
                      <a:spLocks/>
                    </p:cNvSpPr>
                    <p:nvPr/>
                  </p:nvSpPr>
                  <p:spPr bwMode="auto">
                    <a:xfrm>
                      <a:off x="4384138" y="4811713"/>
                      <a:ext cx="619801" cy="1463347"/>
                    </a:xfrm>
                    <a:custGeom>
                      <a:avLst/>
                      <a:gdLst>
                        <a:gd name="T0" fmla="*/ 241 w 241"/>
                        <a:gd name="T1" fmla="*/ 569 h 569"/>
                        <a:gd name="T2" fmla="*/ 0 w 241"/>
                        <a:gd name="T3" fmla="*/ 569 h 569"/>
                        <a:gd name="T4" fmla="*/ 0 w 241"/>
                        <a:gd name="T5" fmla="*/ 89 h 569"/>
                        <a:gd name="T6" fmla="*/ 48 w 241"/>
                        <a:gd name="T7" fmla="*/ 0 h 569"/>
                        <a:gd name="T8" fmla="*/ 189 w 241"/>
                        <a:gd name="T9" fmla="*/ 0 h 569"/>
                        <a:gd name="T10" fmla="*/ 241 w 241"/>
                        <a:gd name="T11" fmla="*/ 89 h 569"/>
                        <a:gd name="T12" fmla="*/ 241 w 241"/>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41" h="569">
                          <a:moveTo>
                            <a:pt x="241" y="569"/>
                          </a:moveTo>
                          <a:lnTo>
                            <a:pt x="0" y="569"/>
                          </a:lnTo>
                          <a:lnTo>
                            <a:pt x="0" y="89"/>
                          </a:lnTo>
                          <a:lnTo>
                            <a:pt x="48" y="0"/>
                          </a:lnTo>
                          <a:lnTo>
                            <a:pt x="189" y="0"/>
                          </a:lnTo>
                          <a:lnTo>
                            <a:pt x="241" y="89"/>
                          </a:lnTo>
                          <a:lnTo>
                            <a:pt x="241" y="569"/>
                          </a:lnTo>
                          <a:close/>
                        </a:path>
                      </a:pathLst>
                    </a:custGeom>
                    <a:solidFill>
                      <a:schemeClr val="accent4"/>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5" name="Rectangle 183"/>
                    <p:cNvSpPr>
                      <a:spLocks noChangeArrowheads="1"/>
                    </p:cNvSpPr>
                    <p:nvPr/>
                  </p:nvSpPr>
                  <p:spPr bwMode="auto">
                    <a:xfrm>
                      <a:off x="4523014" y="5045746"/>
                      <a:ext cx="82297" cy="182598"/>
                    </a:xfrm>
                    <a:prstGeom prst="rect">
                      <a:avLst/>
                    </a:prstGeom>
                    <a:solidFill>
                      <a:schemeClr val="accent3">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6" name="Rectangle 184"/>
                    <p:cNvSpPr>
                      <a:spLocks noChangeArrowheads="1"/>
                    </p:cNvSpPr>
                    <p:nvPr/>
                  </p:nvSpPr>
                  <p:spPr bwMode="auto">
                    <a:xfrm>
                      <a:off x="4651604" y="5045746"/>
                      <a:ext cx="82297" cy="182598"/>
                    </a:xfrm>
                    <a:prstGeom prst="rect">
                      <a:avLst/>
                    </a:prstGeom>
                    <a:solidFill>
                      <a:schemeClr val="accent3">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7" name="Rectangle 185"/>
                    <p:cNvSpPr>
                      <a:spLocks noChangeArrowheads="1"/>
                    </p:cNvSpPr>
                    <p:nvPr/>
                  </p:nvSpPr>
                  <p:spPr bwMode="auto">
                    <a:xfrm>
                      <a:off x="4780193" y="5045746"/>
                      <a:ext cx="84870" cy="182598"/>
                    </a:xfrm>
                    <a:prstGeom prst="rect">
                      <a:avLst/>
                    </a:prstGeom>
                    <a:solidFill>
                      <a:schemeClr val="accent3">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8" name="Rectangle 186"/>
                    <p:cNvSpPr>
                      <a:spLocks noChangeArrowheads="1"/>
                    </p:cNvSpPr>
                    <p:nvPr/>
                  </p:nvSpPr>
                  <p:spPr bwMode="auto">
                    <a:xfrm>
                      <a:off x="4523014" y="5274634"/>
                      <a:ext cx="82297" cy="185169"/>
                    </a:xfrm>
                    <a:prstGeom prst="rect">
                      <a:avLst/>
                    </a:prstGeom>
                    <a:solidFill>
                      <a:schemeClr val="accent3">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9" name="Rectangle 187"/>
                    <p:cNvSpPr>
                      <a:spLocks noChangeArrowheads="1"/>
                    </p:cNvSpPr>
                    <p:nvPr/>
                  </p:nvSpPr>
                  <p:spPr bwMode="auto">
                    <a:xfrm>
                      <a:off x="4651604" y="5274634"/>
                      <a:ext cx="82297" cy="185169"/>
                    </a:xfrm>
                    <a:prstGeom prst="rect">
                      <a:avLst/>
                    </a:prstGeom>
                    <a:solidFill>
                      <a:schemeClr val="accent3">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0" name="Rectangle 188"/>
                    <p:cNvSpPr>
                      <a:spLocks noChangeArrowheads="1"/>
                    </p:cNvSpPr>
                    <p:nvPr/>
                  </p:nvSpPr>
                  <p:spPr bwMode="auto">
                    <a:xfrm>
                      <a:off x="4780193" y="5274634"/>
                      <a:ext cx="84870" cy="185169"/>
                    </a:xfrm>
                    <a:prstGeom prst="rect">
                      <a:avLst/>
                    </a:prstGeom>
                    <a:solidFill>
                      <a:schemeClr val="accent3">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1" name="Rectangle 189"/>
                    <p:cNvSpPr>
                      <a:spLocks noChangeArrowheads="1"/>
                    </p:cNvSpPr>
                    <p:nvPr/>
                  </p:nvSpPr>
                  <p:spPr bwMode="auto">
                    <a:xfrm>
                      <a:off x="4523014" y="5506095"/>
                      <a:ext cx="82297" cy="182598"/>
                    </a:xfrm>
                    <a:prstGeom prst="rect">
                      <a:avLst/>
                    </a:prstGeom>
                    <a:solidFill>
                      <a:schemeClr val="accent3">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2" name="Rectangle 190"/>
                    <p:cNvSpPr>
                      <a:spLocks noChangeArrowheads="1"/>
                    </p:cNvSpPr>
                    <p:nvPr/>
                  </p:nvSpPr>
                  <p:spPr bwMode="auto">
                    <a:xfrm>
                      <a:off x="4651604" y="5506095"/>
                      <a:ext cx="82297" cy="182598"/>
                    </a:xfrm>
                    <a:prstGeom prst="rect">
                      <a:avLst/>
                    </a:prstGeom>
                    <a:solidFill>
                      <a:schemeClr val="accent3">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3" name="Rectangle 191"/>
                    <p:cNvSpPr>
                      <a:spLocks noChangeArrowheads="1"/>
                    </p:cNvSpPr>
                    <p:nvPr/>
                  </p:nvSpPr>
                  <p:spPr bwMode="auto">
                    <a:xfrm>
                      <a:off x="4780193" y="5506095"/>
                      <a:ext cx="84870" cy="182598"/>
                    </a:xfrm>
                    <a:prstGeom prst="rect">
                      <a:avLst/>
                    </a:prstGeom>
                    <a:solidFill>
                      <a:schemeClr val="accent3">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137" name="Group 136"/>
                  <p:cNvGrpSpPr/>
                  <p:nvPr/>
                </p:nvGrpSpPr>
                <p:grpSpPr>
                  <a:xfrm>
                    <a:off x="7546454" y="2082340"/>
                    <a:ext cx="156552" cy="650971"/>
                    <a:chOff x="6205621" y="4382225"/>
                    <a:chExt cx="455207" cy="1892835"/>
                  </a:xfrm>
                </p:grpSpPr>
                <p:sp>
                  <p:nvSpPr>
                    <p:cNvPr id="138" name="Freeform 39"/>
                    <p:cNvSpPr>
                      <a:spLocks/>
                    </p:cNvSpPr>
                    <p:nvPr/>
                  </p:nvSpPr>
                  <p:spPr bwMode="auto">
                    <a:xfrm>
                      <a:off x="6205621" y="4382225"/>
                      <a:ext cx="455207" cy="1892835"/>
                    </a:xfrm>
                    <a:custGeom>
                      <a:avLst/>
                      <a:gdLst>
                        <a:gd name="T0" fmla="*/ 177 w 177"/>
                        <a:gd name="T1" fmla="*/ 0 h 736"/>
                        <a:gd name="T2" fmla="*/ 0 w 177"/>
                        <a:gd name="T3" fmla="*/ 149 h 736"/>
                        <a:gd name="T4" fmla="*/ 0 w 177"/>
                        <a:gd name="T5" fmla="*/ 736 h 736"/>
                        <a:gd name="T6" fmla="*/ 177 w 177"/>
                        <a:gd name="T7" fmla="*/ 736 h 736"/>
                        <a:gd name="T8" fmla="*/ 177 w 177"/>
                        <a:gd name="T9" fmla="*/ 0 h 736"/>
                      </a:gdLst>
                      <a:ahLst/>
                      <a:cxnLst>
                        <a:cxn ang="0">
                          <a:pos x="T0" y="T1"/>
                        </a:cxn>
                        <a:cxn ang="0">
                          <a:pos x="T2" y="T3"/>
                        </a:cxn>
                        <a:cxn ang="0">
                          <a:pos x="T4" y="T5"/>
                        </a:cxn>
                        <a:cxn ang="0">
                          <a:pos x="T6" y="T7"/>
                        </a:cxn>
                        <a:cxn ang="0">
                          <a:pos x="T8" y="T9"/>
                        </a:cxn>
                      </a:cxnLst>
                      <a:rect l="0" t="0" r="r" b="b"/>
                      <a:pathLst>
                        <a:path w="177" h="736">
                          <a:moveTo>
                            <a:pt x="177" y="0"/>
                          </a:moveTo>
                          <a:lnTo>
                            <a:pt x="0" y="149"/>
                          </a:lnTo>
                          <a:lnTo>
                            <a:pt x="0" y="736"/>
                          </a:lnTo>
                          <a:lnTo>
                            <a:pt x="177" y="736"/>
                          </a:lnTo>
                          <a:lnTo>
                            <a:pt x="177" y="0"/>
                          </a:lnTo>
                          <a:close/>
                        </a:path>
                      </a:pathLst>
                    </a:custGeom>
                    <a:solidFill>
                      <a:srgbClr val="FCD0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9" name="Freeform 40"/>
                    <p:cNvSpPr>
                      <a:spLocks/>
                    </p:cNvSpPr>
                    <p:nvPr/>
                  </p:nvSpPr>
                  <p:spPr bwMode="auto">
                    <a:xfrm>
                      <a:off x="6205621" y="4382225"/>
                      <a:ext cx="455207" cy="1892835"/>
                    </a:xfrm>
                    <a:custGeom>
                      <a:avLst/>
                      <a:gdLst>
                        <a:gd name="T0" fmla="*/ 177 w 177"/>
                        <a:gd name="T1" fmla="*/ 0 h 736"/>
                        <a:gd name="T2" fmla="*/ 0 w 177"/>
                        <a:gd name="T3" fmla="*/ 149 h 736"/>
                        <a:gd name="T4" fmla="*/ 0 w 177"/>
                        <a:gd name="T5" fmla="*/ 736 h 736"/>
                        <a:gd name="T6" fmla="*/ 177 w 177"/>
                        <a:gd name="T7" fmla="*/ 736 h 736"/>
                        <a:gd name="T8" fmla="*/ 177 w 177"/>
                        <a:gd name="T9" fmla="*/ 0 h 736"/>
                      </a:gdLst>
                      <a:ahLst/>
                      <a:cxnLst>
                        <a:cxn ang="0">
                          <a:pos x="T0" y="T1"/>
                        </a:cxn>
                        <a:cxn ang="0">
                          <a:pos x="T2" y="T3"/>
                        </a:cxn>
                        <a:cxn ang="0">
                          <a:pos x="T4" y="T5"/>
                        </a:cxn>
                        <a:cxn ang="0">
                          <a:pos x="T6" y="T7"/>
                        </a:cxn>
                        <a:cxn ang="0">
                          <a:pos x="T8" y="T9"/>
                        </a:cxn>
                      </a:cxnLst>
                      <a:rect l="0" t="0" r="r" b="b"/>
                      <a:pathLst>
                        <a:path w="177" h="736">
                          <a:moveTo>
                            <a:pt x="177" y="0"/>
                          </a:moveTo>
                          <a:lnTo>
                            <a:pt x="0" y="149"/>
                          </a:lnTo>
                          <a:lnTo>
                            <a:pt x="0" y="736"/>
                          </a:lnTo>
                          <a:lnTo>
                            <a:pt x="177" y="736"/>
                          </a:lnTo>
                          <a:lnTo>
                            <a:pt x="177" y="0"/>
                          </a:ln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0" name="Oval 41"/>
                    <p:cNvSpPr>
                      <a:spLocks noChangeArrowheads="1"/>
                    </p:cNvSpPr>
                    <p:nvPr/>
                  </p:nvSpPr>
                  <p:spPr bwMode="auto">
                    <a:xfrm>
                      <a:off x="6257057" y="4860577"/>
                      <a:ext cx="149164" cy="151736"/>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1" name="Oval 42"/>
                    <p:cNvSpPr>
                      <a:spLocks noChangeArrowheads="1"/>
                    </p:cNvSpPr>
                    <p:nvPr/>
                  </p:nvSpPr>
                  <p:spPr bwMode="auto">
                    <a:xfrm>
                      <a:off x="6462800" y="4860577"/>
                      <a:ext cx="146593" cy="151736"/>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2" name="Oval 43"/>
                    <p:cNvSpPr>
                      <a:spLocks noChangeArrowheads="1"/>
                    </p:cNvSpPr>
                    <p:nvPr/>
                  </p:nvSpPr>
                  <p:spPr bwMode="auto">
                    <a:xfrm>
                      <a:off x="6257057" y="5071464"/>
                      <a:ext cx="149164"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3" name="Oval 44"/>
                    <p:cNvSpPr>
                      <a:spLocks noChangeArrowheads="1"/>
                    </p:cNvSpPr>
                    <p:nvPr/>
                  </p:nvSpPr>
                  <p:spPr bwMode="auto">
                    <a:xfrm>
                      <a:off x="6462800" y="5071464"/>
                      <a:ext cx="146593"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4" name="Oval 45"/>
                    <p:cNvSpPr>
                      <a:spLocks noChangeArrowheads="1"/>
                    </p:cNvSpPr>
                    <p:nvPr/>
                  </p:nvSpPr>
                  <p:spPr bwMode="auto">
                    <a:xfrm>
                      <a:off x="6257057" y="5279778"/>
                      <a:ext cx="149164"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5" name="Oval 46"/>
                    <p:cNvSpPr>
                      <a:spLocks noChangeArrowheads="1"/>
                    </p:cNvSpPr>
                    <p:nvPr/>
                  </p:nvSpPr>
                  <p:spPr bwMode="auto">
                    <a:xfrm>
                      <a:off x="6462800" y="5279778"/>
                      <a:ext cx="146593"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6" name="Oval 47"/>
                    <p:cNvSpPr>
                      <a:spLocks noChangeArrowheads="1"/>
                    </p:cNvSpPr>
                    <p:nvPr/>
                  </p:nvSpPr>
                  <p:spPr bwMode="auto">
                    <a:xfrm>
                      <a:off x="6257057" y="5490664"/>
                      <a:ext cx="149164" cy="146593"/>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7" name="Oval 48"/>
                    <p:cNvSpPr>
                      <a:spLocks noChangeArrowheads="1"/>
                    </p:cNvSpPr>
                    <p:nvPr/>
                  </p:nvSpPr>
                  <p:spPr bwMode="auto">
                    <a:xfrm>
                      <a:off x="6462800" y="5490664"/>
                      <a:ext cx="146593" cy="146593"/>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8" name="Oval 49"/>
                    <p:cNvSpPr>
                      <a:spLocks noChangeArrowheads="1"/>
                    </p:cNvSpPr>
                    <p:nvPr/>
                  </p:nvSpPr>
                  <p:spPr bwMode="auto">
                    <a:xfrm>
                      <a:off x="6257057" y="5696407"/>
                      <a:ext cx="149164"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9" name="Oval 50"/>
                    <p:cNvSpPr>
                      <a:spLocks noChangeArrowheads="1"/>
                    </p:cNvSpPr>
                    <p:nvPr/>
                  </p:nvSpPr>
                  <p:spPr bwMode="auto">
                    <a:xfrm>
                      <a:off x="6462800" y="5696407"/>
                      <a:ext cx="146593"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50" name="Oval 51"/>
                    <p:cNvSpPr>
                      <a:spLocks noChangeArrowheads="1"/>
                    </p:cNvSpPr>
                    <p:nvPr/>
                  </p:nvSpPr>
                  <p:spPr bwMode="auto">
                    <a:xfrm>
                      <a:off x="6257057" y="5907294"/>
                      <a:ext cx="149164"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51" name="Oval 52"/>
                    <p:cNvSpPr>
                      <a:spLocks noChangeArrowheads="1"/>
                    </p:cNvSpPr>
                    <p:nvPr/>
                  </p:nvSpPr>
                  <p:spPr bwMode="auto">
                    <a:xfrm>
                      <a:off x="6462800" y="5907294"/>
                      <a:ext cx="146593" cy="149164"/>
                    </a:xfrm>
                    <a:prstGeom prst="ellipse">
                      <a:avLst/>
                    </a:prstGeom>
                    <a:solidFill>
                      <a:schemeClr val="accent1">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sp>
                <p:nvSpPr>
                  <p:cNvPr id="154" name="Rectangular Callout 153"/>
                  <p:cNvSpPr/>
                  <p:nvPr/>
                </p:nvSpPr>
                <p:spPr>
                  <a:xfrm>
                    <a:off x="4332780" y="1968029"/>
                    <a:ext cx="1630391" cy="770561"/>
                  </a:xfrm>
                  <a:prstGeom prst="wedgeRectCallout">
                    <a:avLst>
                      <a:gd name="adj1" fmla="val 87262"/>
                      <a:gd name="adj2" fmla="val -8596"/>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smtClean="0">
                        <a:solidFill>
                          <a:schemeClr val="bg1"/>
                        </a:solidFill>
                        <a:ea typeface="Open Sans Extrabold" pitchFamily="34" charset="0"/>
                        <a:cs typeface="Open Sans Extrabold" pitchFamily="34" charset="0"/>
                      </a:rPr>
                      <a:t>WORKPLACE</a:t>
                    </a:r>
                    <a:endParaRPr lang="en-US" dirty="0">
                      <a:solidFill>
                        <a:schemeClr val="bg1"/>
                      </a:solidFill>
                    </a:endParaRPr>
                  </a:p>
                </p:txBody>
              </p:sp>
            </p:grpSp>
          </p:grpSp>
        </p:grpSp>
      </p:grpSp>
      <p:sp>
        <p:nvSpPr>
          <p:cNvPr id="3" name="Title 2"/>
          <p:cNvSpPr>
            <a:spLocks noGrp="1"/>
          </p:cNvSpPr>
          <p:nvPr>
            <p:ph type="title"/>
          </p:nvPr>
        </p:nvSpPr>
        <p:spPr/>
        <p:txBody>
          <a:bodyPr/>
          <a:lstStyle/>
          <a:p>
            <a:r>
              <a:rPr lang="en-US" dirty="0" smtClean="0"/>
              <a:t>Supporting Functional Limitations with Accommodations</a:t>
            </a:r>
            <a:endParaRPr lang="en-US" dirty="0"/>
          </a:p>
        </p:txBody>
      </p:sp>
      <p:sp>
        <p:nvSpPr>
          <p:cNvPr id="5" name="TextBox 4"/>
          <p:cNvSpPr txBox="1"/>
          <p:nvPr/>
        </p:nvSpPr>
        <p:spPr>
          <a:xfrm>
            <a:off x="928252" y="1616128"/>
            <a:ext cx="5774329" cy="461665"/>
          </a:xfrm>
          <a:prstGeom prst="rect">
            <a:avLst/>
          </a:prstGeom>
          <a:noFill/>
        </p:spPr>
        <p:txBody>
          <a:bodyPr wrap="square" rtlCol="0">
            <a:spAutoFit/>
          </a:bodyPr>
          <a:lstStyle/>
          <a:p>
            <a:pPr marL="342900" indent="-342900">
              <a:buClr>
                <a:srgbClr val="8A0000"/>
              </a:buClr>
              <a:buFont typeface="Arial" panose="020B0604020202020204" pitchFamily="34" charset="0"/>
              <a:buChar char="•"/>
            </a:pPr>
            <a:r>
              <a:rPr lang="en-US" sz="2400" b="1" dirty="0" smtClean="0"/>
              <a:t>Focus – Employability/Independence!</a:t>
            </a:r>
            <a:endParaRPr lang="en-US" sz="2400" b="1" dirty="0"/>
          </a:p>
        </p:txBody>
      </p:sp>
    </p:spTree>
    <p:extLst>
      <p:ext uri="{BB962C8B-B14F-4D97-AF65-F5344CB8AC3E}">
        <p14:creationId xmlns:p14="http://schemas.microsoft.com/office/powerpoint/2010/main" xmlns="" val="4134419327"/>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7904" y="274638"/>
            <a:ext cx="8276096" cy="1143000"/>
          </a:xfrm>
          <a:solidFill>
            <a:srgbClr val="8A0000"/>
          </a:solidFill>
        </p:spPr>
        <p:txBody>
          <a:bodyPr/>
          <a:lstStyle/>
          <a:p>
            <a:r>
              <a:rPr lang="en-US" dirty="0" smtClean="0"/>
              <a:t>Distractibility</a:t>
            </a:r>
            <a:endParaRPr lang="en-US" dirty="0"/>
          </a:p>
        </p:txBody>
      </p:sp>
      <p:sp>
        <p:nvSpPr>
          <p:cNvPr id="4" name="Text Placeholder 3"/>
          <p:cNvSpPr>
            <a:spLocks noGrp="1"/>
          </p:cNvSpPr>
          <p:nvPr>
            <p:ph type="body" idx="1"/>
          </p:nvPr>
        </p:nvSpPr>
        <p:spPr>
          <a:xfrm>
            <a:off x="867904" y="1495128"/>
            <a:ext cx="4014062" cy="757237"/>
          </a:xfrm>
          <a:solidFill>
            <a:schemeClr val="accent1"/>
          </a:solidFill>
          <a:ln>
            <a:solidFill>
              <a:schemeClr val="accent1"/>
            </a:solidFill>
          </a:ln>
        </p:spPr>
        <p:txBody>
          <a:bodyPr anchor="ctr"/>
          <a:lstStyle/>
          <a:p>
            <a:pPr algn="ctr"/>
            <a:r>
              <a:rPr lang="en-US" dirty="0" smtClean="0"/>
              <a:t>Possible Accommodations</a:t>
            </a:r>
            <a:endParaRPr lang="en-US" dirty="0"/>
          </a:p>
        </p:txBody>
      </p:sp>
      <p:sp>
        <p:nvSpPr>
          <p:cNvPr id="5" name="Content Placeholder 4"/>
          <p:cNvSpPr>
            <a:spLocks noGrp="1"/>
          </p:cNvSpPr>
          <p:nvPr>
            <p:ph sz="half" idx="2"/>
          </p:nvPr>
        </p:nvSpPr>
        <p:spPr>
          <a:xfrm>
            <a:off x="867904" y="2369840"/>
            <a:ext cx="4014062" cy="4294429"/>
          </a:xfrm>
        </p:spPr>
        <p:txBody>
          <a:bodyPr/>
          <a:lstStyle/>
          <a:p>
            <a:r>
              <a:rPr lang="en-US" dirty="0"/>
              <a:t>Consider </a:t>
            </a:r>
            <a:r>
              <a:rPr lang="en-US" dirty="0" smtClean="0"/>
              <a:t>placement of work area (i.e. away </a:t>
            </a:r>
            <a:r>
              <a:rPr lang="en-US" dirty="0"/>
              <a:t>from </a:t>
            </a:r>
            <a:r>
              <a:rPr lang="en-US" dirty="0" smtClean="0"/>
              <a:t>window, high </a:t>
            </a:r>
            <a:r>
              <a:rPr lang="en-US" dirty="0"/>
              <a:t>traffic </a:t>
            </a:r>
            <a:r>
              <a:rPr lang="en-US" dirty="0" smtClean="0"/>
              <a:t>area)</a:t>
            </a:r>
          </a:p>
          <a:p>
            <a:r>
              <a:rPr lang="en-US" dirty="0" smtClean="0"/>
              <a:t>Adjust </a:t>
            </a:r>
            <a:r>
              <a:rPr lang="en-US" dirty="0"/>
              <a:t>assignments or work tasks (chunk them</a:t>
            </a:r>
            <a:r>
              <a:rPr lang="en-US" dirty="0" smtClean="0"/>
              <a:t>)</a:t>
            </a:r>
            <a:endParaRPr lang="en-US" dirty="0"/>
          </a:p>
          <a:p>
            <a:r>
              <a:rPr lang="en-US" dirty="0"/>
              <a:t>Pair written instructions with oral </a:t>
            </a:r>
            <a:r>
              <a:rPr lang="en-US" dirty="0" smtClean="0"/>
              <a:t>instructions</a:t>
            </a:r>
          </a:p>
          <a:p>
            <a:r>
              <a:rPr lang="en-US" dirty="0"/>
              <a:t>Work together </a:t>
            </a:r>
            <a:r>
              <a:rPr lang="en-US" dirty="0" smtClean="0"/>
              <a:t>(staff with student) </a:t>
            </a:r>
            <a:r>
              <a:rPr lang="en-US" dirty="0"/>
              <a:t>to develop private </a:t>
            </a:r>
            <a:r>
              <a:rPr lang="en-US" dirty="0" smtClean="0"/>
              <a:t>signals to return to task</a:t>
            </a:r>
            <a:endParaRPr lang="en-US" dirty="0"/>
          </a:p>
          <a:p>
            <a:endParaRPr lang="en-US" dirty="0"/>
          </a:p>
          <a:p>
            <a:endParaRPr lang="en-US" dirty="0"/>
          </a:p>
        </p:txBody>
      </p:sp>
      <p:sp>
        <p:nvSpPr>
          <p:cNvPr id="6" name="Text Placeholder 5"/>
          <p:cNvSpPr>
            <a:spLocks noGrp="1"/>
          </p:cNvSpPr>
          <p:nvPr>
            <p:ph type="body" sz="quarter" idx="3"/>
          </p:nvPr>
        </p:nvSpPr>
        <p:spPr>
          <a:xfrm>
            <a:off x="5005953" y="1495128"/>
            <a:ext cx="3890074" cy="757237"/>
          </a:xfrm>
          <a:solidFill>
            <a:schemeClr val="accent1"/>
          </a:solidFill>
          <a:ln>
            <a:solidFill>
              <a:schemeClr val="accent1"/>
            </a:solidFill>
          </a:ln>
        </p:spPr>
        <p:txBody>
          <a:bodyPr/>
          <a:lstStyle/>
          <a:p>
            <a:pPr algn="ctr">
              <a:spcBef>
                <a:spcPts val="0"/>
              </a:spcBef>
            </a:pPr>
            <a:r>
              <a:rPr lang="en-US" dirty="0" smtClean="0"/>
              <a:t>Which Area </a:t>
            </a:r>
            <a:r>
              <a:rPr lang="en-US" sz="1800" dirty="0" smtClean="0"/>
              <a:t>(i.e. academic, CT, residential, workplace)</a:t>
            </a:r>
            <a:r>
              <a:rPr lang="en-US" dirty="0" smtClean="0"/>
              <a:t>?</a:t>
            </a:r>
            <a:endParaRPr lang="en-US" sz="1800" dirty="0"/>
          </a:p>
        </p:txBody>
      </p:sp>
      <p:sp>
        <p:nvSpPr>
          <p:cNvPr id="7" name="Content Placeholder 6"/>
          <p:cNvSpPr>
            <a:spLocks noGrp="1"/>
          </p:cNvSpPr>
          <p:nvPr>
            <p:ph sz="quarter" idx="4"/>
          </p:nvPr>
        </p:nvSpPr>
        <p:spPr>
          <a:xfrm>
            <a:off x="5005953" y="2369840"/>
            <a:ext cx="3890074" cy="4294429"/>
          </a:xfrm>
        </p:spPr>
        <p:txBody>
          <a:bodyPr/>
          <a:lstStyle/>
          <a:p>
            <a:pPr marL="465138" indent="-357188"/>
            <a:r>
              <a:rPr lang="en-US" dirty="0" smtClean="0"/>
              <a:t>ALL</a:t>
            </a:r>
          </a:p>
          <a:p>
            <a:pPr marL="465138" indent="-357188"/>
            <a:endParaRPr lang="en-US" dirty="0"/>
          </a:p>
          <a:p>
            <a:pPr marL="465138" indent="-357188"/>
            <a:endParaRPr lang="en-US" dirty="0" smtClean="0"/>
          </a:p>
          <a:p>
            <a:pPr marL="465138" indent="-357188">
              <a:spcBef>
                <a:spcPts val="0"/>
              </a:spcBef>
            </a:pPr>
            <a:r>
              <a:rPr lang="en-US" dirty="0" smtClean="0"/>
              <a:t>ALL</a:t>
            </a:r>
          </a:p>
          <a:p>
            <a:pPr marL="465138" indent="-357188">
              <a:spcBef>
                <a:spcPts val="0"/>
              </a:spcBef>
            </a:pPr>
            <a:endParaRPr lang="en-US" dirty="0"/>
          </a:p>
          <a:p>
            <a:pPr marL="465138" indent="-357188">
              <a:spcBef>
                <a:spcPts val="0"/>
              </a:spcBef>
            </a:pPr>
            <a:r>
              <a:rPr lang="en-US" dirty="0" smtClean="0"/>
              <a:t>ALL</a:t>
            </a:r>
          </a:p>
          <a:p>
            <a:pPr marL="465138" indent="-357188">
              <a:spcBef>
                <a:spcPts val="0"/>
              </a:spcBef>
            </a:pPr>
            <a:endParaRPr lang="en-US" dirty="0"/>
          </a:p>
          <a:p>
            <a:pPr marL="465138" indent="-357188">
              <a:spcBef>
                <a:spcPts val="0"/>
              </a:spcBef>
            </a:pPr>
            <a:r>
              <a:rPr lang="en-US" dirty="0" smtClean="0"/>
              <a:t>Academic, CT, and residential</a:t>
            </a:r>
            <a:endParaRPr lang="en-US" dirty="0"/>
          </a:p>
        </p:txBody>
      </p:sp>
    </p:spTree>
    <p:extLst>
      <p:ext uri="{BB962C8B-B14F-4D97-AF65-F5344CB8AC3E}">
        <p14:creationId xmlns:p14="http://schemas.microsoft.com/office/powerpoint/2010/main" xmlns="" val="36375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6403" y="1533781"/>
            <a:ext cx="4914466" cy="4921954"/>
          </a:xfrm>
        </p:spPr>
        <p:txBody>
          <a:bodyPr/>
          <a:lstStyle/>
          <a:p>
            <a:r>
              <a:rPr lang="en-US" dirty="0" smtClean="0"/>
              <a:t>Student learns to naturally build in brain breaks or upshifts by</a:t>
            </a:r>
          </a:p>
          <a:p>
            <a:pPr lvl="1"/>
            <a:r>
              <a:rPr lang="en-US" dirty="0" smtClean="0"/>
              <a:t>Adjusting workstation height to allow standing </a:t>
            </a:r>
          </a:p>
          <a:p>
            <a:pPr lvl="1"/>
            <a:r>
              <a:rPr lang="en-US" dirty="0" smtClean="0"/>
              <a:t>Using pass that allows him/her to take a brief movement break</a:t>
            </a:r>
          </a:p>
          <a:p>
            <a:r>
              <a:rPr lang="en-US" dirty="0" smtClean="0"/>
              <a:t>Requests access during lunch to gym equipment such as a treadmill or elliptical machine</a:t>
            </a:r>
          </a:p>
        </p:txBody>
      </p:sp>
      <p:sp>
        <p:nvSpPr>
          <p:cNvPr id="3" name="Slide Number Placeholder 2"/>
          <p:cNvSpPr>
            <a:spLocks noGrp="1"/>
          </p:cNvSpPr>
          <p:nvPr>
            <p:ph type="sldNum" sz="quarter" idx="12"/>
          </p:nvPr>
        </p:nvSpPr>
        <p:spPr/>
        <p:txBody>
          <a:bodyPr/>
          <a:lstStyle/>
          <a:p>
            <a:fld id="{EFF84DA3-1729-41E0-8464-1C99D16700BC}" type="slidenum">
              <a:rPr lang="en-US" smtClean="0"/>
              <a:pPr/>
              <a:t>37</a:t>
            </a:fld>
            <a:endParaRPr lang="en-US" dirty="0"/>
          </a:p>
        </p:txBody>
      </p:sp>
      <p:sp>
        <p:nvSpPr>
          <p:cNvPr id="4" name="Title 3"/>
          <p:cNvSpPr>
            <a:spLocks noGrp="1"/>
          </p:cNvSpPr>
          <p:nvPr>
            <p:ph type="title"/>
          </p:nvPr>
        </p:nvSpPr>
        <p:spPr/>
        <p:txBody>
          <a:bodyPr/>
          <a:lstStyle/>
          <a:p>
            <a:r>
              <a:rPr lang="en-US" dirty="0"/>
              <a:t>Accommodations </a:t>
            </a:r>
            <a:r>
              <a:rPr lang="en-US" dirty="0" smtClean="0"/>
              <a:t>for distractibility </a:t>
            </a:r>
            <a:r>
              <a:rPr lang="en-US" dirty="0"/>
              <a:t>that promote independence</a:t>
            </a:r>
          </a:p>
        </p:txBody>
      </p:sp>
      <p:pic>
        <p:nvPicPr>
          <p:cNvPr id="5" name="Picture 2" descr="http://www.ergo101.com/media/Computer_Furniture/Desk_Workstation/stand-up-classroom-desk-25-1202BE-325h.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69803" y="1714706"/>
            <a:ext cx="2061275" cy="296422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34715" y="4806078"/>
            <a:ext cx="2131450" cy="1649657"/>
          </a:xfrm>
          <a:prstGeom prst="rect">
            <a:avLst/>
          </a:prstGeom>
        </p:spPr>
      </p:pic>
    </p:spTree>
    <p:extLst>
      <p:ext uri="{BB962C8B-B14F-4D97-AF65-F5344CB8AC3E}">
        <p14:creationId xmlns:p14="http://schemas.microsoft.com/office/powerpoint/2010/main" xmlns="" val="2052446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7904" y="274638"/>
            <a:ext cx="8276096" cy="1143000"/>
          </a:xfrm>
          <a:solidFill>
            <a:srgbClr val="8A0000"/>
          </a:solidFill>
        </p:spPr>
        <p:txBody>
          <a:bodyPr/>
          <a:lstStyle/>
          <a:p>
            <a:r>
              <a:rPr lang="en-US" dirty="0" smtClean="0"/>
              <a:t>Disorganization</a:t>
            </a:r>
            <a:endParaRPr lang="en-US" dirty="0"/>
          </a:p>
        </p:txBody>
      </p:sp>
      <p:sp>
        <p:nvSpPr>
          <p:cNvPr id="4" name="Text Placeholder 3"/>
          <p:cNvSpPr>
            <a:spLocks noGrp="1"/>
          </p:cNvSpPr>
          <p:nvPr>
            <p:ph type="body" idx="1"/>
          </p:nvPr>
        </p:nvSpPr>
        <p:spPr>
          <a:xfrm>
            <a:off x="867904" y="1495128"/>
            <a:ext cx="4014062" cy="757237"/>
          </a:xfrm>
          <a:solidFill>
            <a:schemeClr val="accent1"/>
          </a:solidFill>
          <a:ln>
            <a:solidFill>
              <a:schemeClr val="accent1"/>
            </a:solidFill>
          </a:ln>
        </p:spPr>
        <p:txBody>
          <a:bodyPr anchor="ctr"/>
          <a:lstStyle/>
          <a:p>
            <a:pPr algn="ctr"/>
            <a:r>
              <a:rPr lang="en-US" dirty="0" smtClean="0"/>
              <a:t>Possible Accommodations</a:t>
            </a:r>
            <a:endParaRPr lang="en-US" dirty="0"/>
          </a:p>
        </p:txBody>
      </p:sp>
      <p:sp>
        <p:nvSpPr>
          <p:cNvPr id="5" name="Content Placeholder 4"/>
          <p:cNvSpPr>
            <a:spLocks noGrp="1"/>
          </p:cNvSpPr>
          <p:nvPr>
            <p:ph sz="half" idx="2"/>
          </p:nvPr>
        </p:nvSpPr>
        <p:spPr>
          <a:xfrm>
            <a:off x="867904" y="2369840"/>
            <a:ext cx="4014062" cy="4294429"/>
          </a:xfrm>
        </p:spPr>
        <p:txBody>
          <a:bodyPr/>
          <a:lstStyle/>
          <a:p>
            <a:r>
              <a:rPr lang="en-US" sz="2200" dirty="0" smtClean="0"/>
              <a:t>Provide organizer (e.g., paper or electronic) and teach options for use</a:t>
            </a:r>
          </a:p>
          <a:p>
            <a:pPr lvl="1"/>
            <a:r>
              <a:rPr lang="en-US" sz="2200" dirty="0" smtClean="0"/>
              <a:t>Color coding/Limiting priority items</a:t>
            </a:r>
          </a:p>
          <a:p>
            <a:r>
              <a:rPr lang="en-US" sz="2200" dirty="0" smtClean="0"/>
              <a:t>Provide access to online storage (e.g., Dropbox, other iCloud options, etc.)</a:t>
            </a:r>
          </a:p>
          <a:p>
            <a:r>
              <a:rPr lang="en-US" sz="2200" dirty="0" smtClean="0"/>
              <a:t>Give </a:t>
            </a:r>
            <a:r>
              <a:rPr lang="en-US" sz="2200" dirty="0"/>
              <a:t>assignments or tasks one at a </a:t>
            </a:r>
            <a:r>
              <a:rPr lang="en-US" sz="2200" dirty="0" smtClean="0"/>
              <a:t>time</a:t>
            </a:r>
          </a:p>
          <a:p>
            <a:r>
              <a:rPr lang="en-US" sz="2200" dirty="0" smtClean="0"/>
              <a:t>Provide watch with memo option</a:t>
            </a:r>
          </a:p>
          <a:p>
            <a:endParaRPr lang="en-US" dirty="0" smtClean="0"/>
          </a:p>
        </p:txBody>
      </p:sp>
      <p:sp>
        <p:nvSpPr>
          <p:cNvPr id="6" name="Text Placeholder 5"/>
          <p:cNvSpPr>
            <a:spLocks noGrp="1"/>
          </p:cNvSpPr>
          <p:nvPr>
            <p:ph type="body" sz="quarter" idx="3"/>
          </p:nvPr>
        </p:nvSpPr>
        <p:spPr>
          <a:xfrm>
            <a:off x="5005953" y="1495128"/>
            <a:ext cx="3890074" cy="757237"/>
          </a:xfrm>
          <a:solidFill>
            <a:schemeClr val="accent1"/>
          </a:solidFill>
          <a:ln>
            <a:solidFill>
              <a:schemeClr val="accent1"/>
            </a:solidFill>
          </a:ln>
        </p:spPr>
        <p:txBody>
          <a:bodyPr/>
          <a:lstStyle/>
          <a:p>
            <a:pPr algn="ctr">
              <a:spcBef>
                <a:spcPts val="0"/>
              </a:spcBef>
            </a:pPr>
            <a:r>
              <a:rPr lang="en-US" dirty="0" smtClean="0"/>
              <a:t>Which Area </a:t>
            </a:r>
            <a:r>
              <a:rPr lang="en-US" sz="1800" dirty="0" smtClean="0"/>
              <a:t>(i.e. academic, CT, residential, workplace)</a:t>
            </a:r>
            <a:r>
              <a:rPr lang="en-US" dirty="0" smtClean="0"/>
              <a:t>?</a:t>
            </a:r>
            <a:endParaRPr lang="en-US" sz="1800" dirty="0"/>
          </a:p>
        </p:txBody>
      </p:sp>
      <p:sp>
        <p:nvSpPr>
          <p:cNvPr id="7" name="Content Placeholder 6"/>
          <p:cNvSpPr>
            <a:spLocks noGrp="1"/>
          </p:cNvSpPr>
          <p:nvPr>
            <p:ph sz="quarter" idx="4"/>
          </p:nvPr>
        </p:nvSpPr>
        <p:spPr>
          <a:xfrm>
            <a:off x="5005953" y="2369840"/>
            <a:ext cx="3890074" cy="4294429"/>
          </a:xfrm>
        </p:spPr>
        <p:txBody>
          <a:bodyPr/>
          <a:lstStyle/>
          <a:p>
            <a:pPr marL="465138" indent="-357188"/>
            <a:r>
              <a:rPr lang="en-US" dirty="0" smtClean="0"/>
              <a:t>ALL</a:t>
            </a:r>
          </a:p>
          <a:p>
            <a:pPr marL="465138" indent="-357188"/>
            <a:endParaRPr lang="en-US" dirty="0"/>
          </a:p>
          <a:p>
            <a:pPr marL="465138" indent="-357188"/>
            <a:endParaRPr lang="en-US" dirty="0" smtClean="0"/>
          </a:p>
          <a:p>
            <a:pPr marL="465138" indent="-357188"/>
            <a:endParaRPr lang="en-US" dirty="0"/>
          </a:p>
          <a:p>
            <a:pPr marL="465138" indent="-357188"/>
            <a:r>
              <a:rPr lang="en-US" dirty="0" smtClean="0"/>
              <a:t>ALL</a:t>
            </a:r>
          </a:p>
          <a:p>
            <a:pPr marL="465138" indent="-357188"/>
            <a:endParaRPr lang="en-US" dirty="0"/>
          </a:p>
          <a:p>
            <a:pPr marL="465138" indent="-357188">
              <a:spcBef>
                <a:spcPts val="2400"/>
              </a:spcBef>
            </a:pPr>
            <a:r>
              <a:rPr lang="en-US" dirty="0" smtClean="0"/>
              <a:t>ALL</a:t>
            </a:r>
          </a:p>
          <a:p>
            <a:pPr marL="465138" indent="-357188">
              <a:spcBef>
                <a:spcPts val="0"/>
              </a:spcBef>
            </a:pPr>
            <a:endParaRPr lang="en-US" dirty="0" smtClean="0"/>
          </a:p>
          <a:p>
            <a:pPr marL="465138" indent="-357188">
              <a:spcBef>
                <a:spcPts val="0"/>
              </a:spcBef>
            </a:pPr>
            <a:r>
              <a:rPr lang="en-US" dirty="0" smtClean="0"/>
              <a:t>ALL</a:t>
            </a:r>
            <a:endParaRPr lang="en-US" dirty="0"/>
          </a:p>
        </p:txBody>
      </p:sp>
    </p:spTree>
    <p:extLst>
      <p:ext uri="{BB962C8B-B14F-4D97-AF65-F5344CB8AC3E}">
        <p14:creationId xmlns:p14="http://schemas.microsoft.com/office/powerpoint/2010/main" xmlns="" val="362484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6403" y="1533781"/>
            <a:ext cx="7936938" cy="4921954"/>
          </a:xfrm>
        </p:spPr>
        <p:txBody>
          <a:bodyPr/>
          <a:lstStyle/>
          <a:p>
            <a:r>
              <a:rPr lang="en-US" dirty="0" smtClean="0"/>
              <a:t>Student uses daily checklists to self-manage tasks in each area needed (e.g., academic, residential, etc.)</a:t>
            </a:r>
          </a:p>
          <a:p>
            <a:pPr lvl="1"/>
            <a:r>
              <a:rPr lang="en-US" dirty="0" smtClean="0"/>
              <a:t>Initially has staff review and check for completion</a:t>
            </a:r>
          </a:p>
          <a:p>
            <a:r>
              <a:rPr lang="en-US" dirty="0" smtClean="0"/>
              <a:t>Might benefit from curriculum on video, via </a:t>
            </a:r>
            <a:r>
              <a:rPr lang="en-US" dirty="0" err="1" smtClean="0"/>
              <a:t>BookShare</a:t>
            </a:r>
            <a:r>
              <a:rPr lang="en-US" dirty="0" smtClean="0"/>
              <a:t>, or supplemented by materials in alternate format</a:t>
            </a:r>
          </a:p>
          <a:p>
            <a:pPr lvl="1"/>
            <a:r>
              <a:rPr lang="en-US" dirty="0" smtClean="0"/>
              <a:t>Allows for repetitive review and gives user ability to control rate and speed content is heard which might aid processing/attentiveness</a:t>
            </a:r>
          </a:p>
          <a:p>
            <a:endParaRPr lang="en-US" dirty="0" smtClean="0"/>
          </a:p>
        </p:txBody>
      </p:sp>
      <p:sp>
        <p:nvSpPr>
          <p:cNvPr id="3" name="Slide Number Placeholder 2"/>
          <p:cNvSpPr>
            <a:spLocks noGrp="1"/>
          </p:cNvSpPr>
          <p:nvPr>
            <p:ph type="sldNum" sz="quarter" idx="12"/>
          </p:nvPr>
        </p:nvSpPr>
        <p:spPr/>
        <p:txBody>
          <a:bodyPr/>
          <a:lstStyle/>
          <a:p>
            <a:fld id="{EFF84DA3-1729-41E0-8464-1C99D16700BC}" type="slidenum">
              <a:rPr lang="en-US" smtClean="0"/>
              <a:pPr/>
              <a:t>39</a:t>
            </a:fld>
            <a:endParaRPr lang="en-US" dirty="0"/>
          </a:p>
        </p:txBody>
      </p:sp>
      <p:sp>
        <p:nvSpPr>
          <p:cNvPr id="4" name="Title 3"/>
          <p:cNvSpPr>
            <a:spLocks noGrp="1"/>
          </p:cNvSpPr>
          <p:nvPr>
            <p:ph type="title"/>
          </p:nvPr>
        </p:nvSpPr>
        <p:spPr/>
        <p:txBody>
          <a:bodyPr/>
          <a:lstStyle/>
          <a:p>
            <a:r>
              <a:rPr lang="en-US" dirty="0"/>
              <a:t>Accommodations </a:t>
            </a:r>
            <a:r>
              <a:rPr lang="en-US" dirty="0" smtClean="0"/>
              <a:t>for disorganization </a:t>
            </a:r>
            <a:r>
              <a:rPr lang="en-US" dirty="0"/>
              <a:t>that promote independence</a:t>
            </a:r>
          </a:p>
        </p:txBody>
      </p:sp>
    </p:spTree>
    <p:extLst>
      <p:ext uri="{BB962C8B-B14F-4D97-AF65-F5344CB8AC3E}">
        <p14:creationId xmlns:p14="http://schemas.microsoft.com/office/powerpoint/2010/main" xmlns="" val="4272906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557" y="3894960"/>
            <a:ext cx="8287443" cy="1189657"/>
          </a:xfrm>
        </p:spPr>
        <p:txBody>
          <a:bodyPr/>
          <a:lstStyle/>
          <a:p>
            <a:r>
              <a:rPr lang="en-US" dirty="0" smtClean="0"/>
              <a:t>DSM V UPDATES/TERMINOLOGY REVIEW</a:t>
            </a:r>
            <a:endParaRPr lang="en-US" dirty="0"/>
          </a:p>
        </p:txBody>
      </p:sp>
      <p:sp>
        <p:nvSpPr>
          <p:cNvPr id="3" name="Text Placeholder 2"/>
          <p:cNvSpPr>
            <a:spLocks noGrp="1"/>
          </p:cNvSpPr>
          <p:nvPr>
            <p:ph type="body" idx="1"/>
          </p:nvPr>
        </p:nvSpPr>
        <p:spPr>
          <a:xfrm>
            <a:off x="878015" y="5112327"/>
            <a:ext cx="8182859" cy="669433"/>
          </a:xfrm>
        </p:spPr>
        <p:txBody>
          <a:bodyPr/>
          <a:lstStyle/>
          <a:p>
            <a:r>
              <a:rPr lang="en-US" dirty="0" smtClean="0">
                <a:solidFill>
                  <a:srgbClr val="8A0000"/>
                </a:solidFill>
              </a:rPr>
              <a:t>DIAGNOSTIC CHANGES &amp; TERMS</a:t>
            </a:r>
            <a:endParaRPr lang="en-US" dirty="0">
              <a:solidFill>
                <a:srgbClr val="8A0000"/>
              </a:solidFill>
            </a:endParaRPr>
          </a:p>
        </p:txBody>
      </p:sp>
      <p:sp>
        <p:nvSpPr>
          <p:cNvPr id="5" name="Rectangle 4"/>
          <p:cNvSpPr/>
          <p:nvPr/>
        </p:nvSpPr>
        <p:spPr>
          <a:xfrm>
            <a:off x="4849089" y="2396836"/>
            <a:ext cx="4294911" cy="1498125"/>
          </a:xfrm>
          <a:prstGeom prst="rect">
            <a:avLst/>
          </a:prstGeom>
          <a:solidFill>
            <a:srgbClr val="8A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srcRect l="1118" t="2675" r="709" b="5120"/>
          <a:stretch/>
        </p:blipFill>
        <p:spPr>
          <a:xfrm>
            <a:off x="878015" y="2446651"/>
            <a:ext cx="3894269" cy="1398494"/>
          </a:xfrm>
          <a:prstGeom prst="rect">
            <a:avLst/>
          </a:prstGeom>
          <a:ln w="57150">
            <a:solidFill>
              <a:srgbClr val="8A0000"/>
            </a:solidFill>
          </a:ln>
        </p:spPr>
      </p:pic>
    </p:spTree>
    <p:extLst>
      <p:ext uri="{BB962C8B-B14F-4D97-AF65-F5344CB8AC3E}">
        <p14:creationId xmlns:p14="http://schemas.microsoft.com/office/powerpoint/2010/main" xmlns="" val="2582889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F84DA3-1729-41E0-8464-1C99D16700BC}" type="slidenum">
              <a:rPr lang="en-US" smtClean="0"/>
              <a:pPr/>
              <a:t>40</a:t>
            </a:fld>
            <a:endParaRPr lang="en-US" dirty="0"/>
          </a:p>
        </p:txBody>
      </p:sp>
      <p:sp>
        <p:nvSpPr>
          <p:cNvPr id="4" name="Title 3"/>
          <p:cNvSpPr>
            <a:spLocks noGrp="1"/>
          </p:cNvSpPr>
          <p:nvPr>
            <p:ph type="title"/>
          </p:nvPr>
        </p:nvSpPr>
        <p:spPr/>
        <p:txBody>
          <a:bodyPr/>
          <a:lstStyle/>
          <a:p>
            <a:r>
              <a:rPr lang="en-US" dirty="0" smtClean="0"/>
              <a:t>How might these Assistive Technology (AT) options be helpful?</a:t>
            </a:r>
            <a:endParaRPr lang="en-US" dirty="0"/>
          </a:p>
        </p:txBody>
      </p:sp>
      <p:pic>
        <p:nvPicPr>
          <p:cNvPr id="5" name="Picture 4" descr="Medose Pediatric Vibrating Six Alarm Watch">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58910" y="2904898"/>
            <a:ext cx="1501722" cy="150172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445486" y="3055595"/>
            <a:ext cx="2680944" cy="1569660"/>
          </a:xfrm>
          <a:prstGeom prst="rect">
            <a:avLst/>
          </a:prstGeom>
          <a:noFill/>
        </p:spPr>
        <p:txBody>
          <a:bodyPr wrap="square" rtlCol="0">
            <a:spAutoFit/>
          </a:bodyPr>
          <a:lstStyle/>
          <a:p>
            <a:pPr algn="ctr"/>
            <a:r>
              <a:rPr lang="en-US" sz="2400" dirty="0" smtClean="0"/>
              <a:t>Vibrating watch x 6 reminders  </a:t>
            </a:r>
          </a:p>
          <a:p>
            <a:pPr algn="ctr"/>
            <a:r>
              <a:rPr lang="en-US" sz="2400" dirty="0" smtClean="0"/>
              <a:t>or vibrating watch w/memo options</a:t>
            </a:r>
            <a:endParaRPr lang="en-US" sz="2400" dirty="0"/>
          </a:p>
        </p:txBody>
      </p:sp>
      <p:pic>
        <p:nvPicPr>
          <p:cNvPr id="7" name="Picture 2" descr="http://watchminder.com/images/4-colors-spring.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49159"/>
          <a:stretch/>
        </p:blipFill>
        <p:spPr bwMode="auto">
          <a:xfrm>
            <a:off x="6696139" y="2631202"/>
            <a:ext cx="1393657" cy="20491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3335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7904" y="274638"/>
            <a:ext cx="8276096" cy="1143000"/>
          </a:xfrm>
          <a:solidFill>
            <a:srgbClr val="8A0000"/>
          </a:solidFill>
        </p:spPr>
        <p:txBody>
          <a:bodyPr/>
          <a:lstStyle/>
          <a:p>
            <a:r>
              <a:rPr lang="en-US" dirty="0" smtClean="0"/>
              <a:t>Impulsivity</a:t>
            </a:r>
            <a:endParaRPr lang="en-US" dirty="0"/>
          </a:p>
        </p:txBody>
      </p:sp>
      <p:sp>
        <p:nvSpPr>
          <p:cNvPr id="4" name="Text Placeholder 3"/>
          <p:cNvSpPr>
            <a:spLocks noGrp="1"/>
          </p:cNvSpPr>
          <p:nvPr>
            <p:ph type="body" idx="1"/>
          </p:nvPr>
        </p:nvSpPr>
        <p:spPr>
          <a:xfrm>
            <a:off x="867904" y="1495128"/>
            <a:ext cx="4014062" cy="757237"/>
          </a:xfrm>
          <a:solidFill>
            <a:schemeClr val="accent1"/>
          </a:solidFill>
          <a:ln>
            <a:solidFill>
              <a:schemeClr val="accent1"/>
            </a:solidFill>
          </a:ln>
        </p:spPr>
        <p:txBody>
          <a:bodyPr anchor="ctr"/>
          <a:lstStyle/>
          <a:p>
            <a:pPr algn="ctr"/>
            <a:r>
              <a:rPr lang="en-US" dirty="0" smtClean="0"/>
              <a:t>Possible Accommodations</a:t>
            </a:r>
            <a:endParaRPr lang="en-US" dirty="0"/>
          </a:p>
        </p:txBody>
      </p:sp>
      <p:sp>
        <p:nvSpPr>
          <p:cNvPr id="5" name="Content Placeholder 4"/>
          <p:cNvSpPr>
            <a:spLocks noGrp="1"/>
          </p:cNvSpPr>
          <p:nvPr>
            <p:ph sz="half" idx="2"/>
          </p:nvPr>
        </p:nvSpPr>
        <p:spPr>
          <a:xfrm>
            <a:off x="867904" y="2369840"/>
            <a:ext cx="4014062" cy="4294429"/>
          </a:xfrm>
        </p:spPr>
        <p:txBody>
          <a:bodyPr/>
          <a:lstStyle/>
          <a:p>
            <a:r>
              <a:rPr lang="en-US" dirty="0" smtClean="0"/>
              <a:t>Seat in close </a:t>
            </a:r>
            <a:r>
              <a:rPr lang="en-US" dirty="0"/>
              <a:t>proximity to </a:t>
            </a:r>
            <a:r>
              <a:rPr lang="en-US" dirty="0" smtClean="0"/>
              <a:t>instructor or assign room close to RA office</a:t>
            </a:r>
            <a:endParaRPr lang="en-US" dirty="0"/>
          </a:p>
          <a:p>
            <a:r>
              <a:rPr lang="en-US" dirty="0" smtClean="0"/>
              <a:t>Provide a pass that individual can go to designated </a:t>
            </a:r>
            <a:r>
              <a:rPr lang="en-US" dirty="0"/>
              <a:t>“safe zone” or place to let off </a:t>
            </a:r>
            <a:r>
              <a:rPr lang="en-US" dirty="0" smtClean="0"/>
              <a:t>steam</a:t>
            </a:r>
          </a:p>
          <a:p>
            <a:r>
              <a:rPr lang="en-US" dirty="0"/>
              <a:t>Behavior contract with student learning how to </a:t>
            </a:r>
            <a:r>
              <a:rPr lang="en-US" dirty="0" smtClean="0"/>
              <a:t>self-monitor (positive based – not punitive)</a:t>
            </a:r>
            <a:endParaRPr lang="en-US" dirty="0"/>
          </a:p>
          <a:p>
            <a:endParaRPr lang="en-US" dirty="0"/>
          </a:p>
          <a:p>
            <a:endParaRPr lang="en-US" dirty="0"/>
          </a:p>
          <a:p>
            <a:endParaRPr lang="en-US" dirty="0"/>
          </a:p>
        </p:txBody>
      </p:sp>
      <p:sp>
        <p:nvSpPr>
          <p:cNvPr id="6" name="Text Placeholder 5"/>
          <p:cNvSpPr>
            <a:spLocks noGrp="1"/>
          </p:cNvSpPr>
          <p:nvPr>
            <p:ph type="body" sz="quarter" idx="3"/>
          </p:nvPr>
        </p:nvSpPr>
        <p:spPr>
          <a:xfrm>
            <a:off x="5005953" y="1495128"/>
            <a:ext cx="3890074" cy="757237"/>
          </a:xfrm>
          <a:solidFill>
            <a:schemeClr val="accent1"/>
          </a:solidFill>
          <a:ln>
            <a:solidFill>
              <a:schemeClr val="accent1"/>
            </a:solidFill>
          </a:ln>
        </p:spPr>
        <p:txBody>
          <a:bodyPr/>
          <a:lstStyle/>
          <a:p>
            <a:pPr algn="ctr">
              <a:spcBef>
                <a:spcPts val="0"/>
              </a:spcBef>
            </a:pPr>
            <a:r>
              <a:rPr lang="en-US" dirty="0" smtClean="0"/>
              <a:t>Which Area </a:t>
            </a:r>
            <a:r>
              <a:rPr lang="en-US" sz="1800" dirty="0" smtClean="0"/>
              <a:t>(i.e., academic, CT, residential, workplace)</a:t>
            </a:r>
            <a:r>
              <a:rPr lang="en-US" dirty="0" smtClean="0"/>
              <a:t>?</a:t>
            </a:r>
            <a:endParaRPr lang="en-US" sz="1800" dirty="0"/>
          </a:p>
        </p:txBody>
      </p:sp>
      <p:sp>
        <p:nvSpPr>
          <p:cNvPr id="7" name="Content Placeholder 6"/>
          <p:cNvSpPr>
            <a:spLocks noGrp="1"/>
          </p:cNvSpPr>
          <p:nvPr>
            <p:ph sz="quarter" idx="4"/>
          </p:nvPr>
        </p:nvSpPr>
        <p:spPr>
          <a:xfrm>
            <a:off x="5005953" y="2369840"/>
            <a:ext cx="3890074" cy="4294429"/>
          </a:xfrm>
        </p:spPr>
        <p:txBody>
          <a:bodyPr/>
          <a:lstStyle/>
          <a:p>
            <a:pPr marL="465138" indent="-357188"/>
            <a:r>
              <a:rPr lang="en-US" dirty="0" smtClean="0"/>
              <a:t>Academic, CT, and residential</a:t>
            </a:r>
          </a:p>
          <a:p>
            <a:pPr marL="465138" indent="-357188"/>
            <a:endParaRPr lang="en-US" dirty="0"/>
          </a:p>
          <a:p>
            <a:pPr marL="465138" indent="-357188">
              <a:spcBef>
                <a:spcPts val="0"/>
              </a:spcBef>
            </a:pPr>
            <a:r>
              <a:rPr lang="en-US" dirty="0" smtClean="0"/>
              <a:t>ALL </a:t>
            </a:r>
            <a:r>
              <a:rPr lang="en-US" sz="1800" dirty="0" smtClean="0"/>
              <a:t>(With employer, would probably request option to take a break  for emotional health purposes.) </a:t>
            </a:r>
            <a:endParaRPr lang="en-US" sz="1800" dirty="0"/>
          </a:p>
          <a:p>
            <a:pPr marL="465138" indent="-357188"/>
            <a:endParaRPr lang="en-US" dirty="0" smtClean="0"/>
          </a:p>
          <a:p>
            <a:pPr marL="465138" indent="-357188">
              <a:spcBef>
                <a:spcPts val="0"/>
              </a:spcBef>
            </a:pPr>
            <a:r>
              <a:rPr lang="en-US" dirty="0" smtClean="0"/>
              <a:t>Academic, CT, and residential</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10801" y="432827"/>
            <a:ext cx="1147586" cy="826621"/>
          </a:xfrm>
          <a:prstGeom prst="rect">
            <a:avLst/>
          </a:prstGeom>
        </p:spPr>
      </p:pic>
    </p:spTree>
    <p:extLst>
      <p:ext uri="{BB962C8B-B14F-4D97-AF65-F5344CB8AC3E}">
        <p14:creationId xmlns:p14="http://schemas.microsoft.com/office/powerpoint/2010/main" xmlns="" val="182555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6402" y="1533781"/>
            <a:ext cx="7972797" cy="5189748"/>
          </a:xfrm>
        </p:spPr>
        <p:txBody>
          <a:bodyPr/>
          <a:lstStyle/>
          <a:p>
            <a:r>
              <a:rPr lang="en-US" dirty="0" smtClean="0"/>
              <a:t>Allow individual to review work or living environment to identify distractors, etc. and remove them or ask for changes to be considered (i.e. visual clutter on walls removed, type of lighting, etc.</a:t>
            </a:r>
          </a:p>
          <a:p>
            <a:r>
              <a:rPr lang="en-US" dirty="0" smtClean="0"/>
              <a:t>Use self-talk in working through assignments or repeat understanding of assignment</a:t>
            </a:r>
          </a:p>
          <a:p>
            <a:r>
              <a:rPr lang="en-US" dirty="0" smtClean="0"/>
              <a:t>Before responding to questions, pause and count silently to 5</a:t>
            </a:r>
          </a:p>
        </p:txBody>
      </p:sp>
      <p:sp>
        <p:nvSpPr>
          <p:cNvPr id="3" name="Slide Number Placeholder 2"/>
          <p:cNvSpPr>
            <a:spLocks noGrp="1"/>
          </p:cNvSpPr>
          <p:nvPr>
            <p:ph type="sldNum" sz="quarter" idx="12"/>
          </p:nvPr>
        </p:nvSpPr>
        <p:spPr/>
        <p:txBody>
          <a:bodyPr/>
          <a:lstStyle/>
          <a:p>
            <a:fld id="{EFF84DA3-1729-41E0-8464-1C99D16700BC}" type="slidenum">
              <a:rPr lang="en-US" smtClean="0"/>
              <a:pPr/>
              <a:t>42</a:t>
            </a:fld>
            <a:endParaRPr lang="en-US" dirty="0"/>
          </a:p>
        </p:txBody>
      </p:sp>
      <p:sp>
        <p:nvSpPr>
          <p:cNvPr id="4" name="Title 3"/>
          <p:cNvSpPr>
            <a:spLocks noGrp="1"/>
          </p:cNvSpPr>
          <p:nvPr>
            <p:ph type="title"/>
          </p:nvPr>
        </p:nvSpPr>
        <p:spPr/>
        <p:txBody>
          <a:bodyPr/>
          <a:lstStyle/>
          <a:p>
            <a:r>
              <a:rPr lang="en-US" dirty="0" smtClean="0"/>
              <a:t>Accommodations/Strategies for impulsivity that </a:t>
            </a:r>
            <a:r>
              <a:rPr lang="en-US" dirty="0"/>
              <a:t>promote independence</a:t>
            </a:r>
          </a:p>
        </p:txBody>
      </p:sp>
    </p:spTree>
    <p:extLst>
      <p:ext uri="{BB962C8B-B14F-4D97-AF65-F5344CB8AC3E}">
        <p14:creationId xmlns:p14="http://schemas.microsoft.com/office/powerpoint/2010/main" xmlns="" val="2036715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smtClean="0"/>
              <a:t>Tactile</a:t>
            </a:r>
          </a:p>
          <a:p>
            <a:pPr lvl="1"/>
            <a:r>
              <a:rPr lang="en-US" dirty="0" smtClean="0"/>
              <a:t>May have hypo or hypersensitivity to touch</a:t>
            </a:r>
            <a:endParaRPr lang="en-US" dirty="0"/>
          </a:p>
          <a:p>
            <a:r>
              <a:rPr lang="en-US" dirty="0" smtClean="0"/>
              <a:t>Auditory</a:t>
            </a:r>
          </a:p>
          <a:p>
            <a:pPr lvl="1"/>
            <a:r>
              <a:rPr lang="en-US" dirty="0" smtClean="0"/>
              <a:t>May have difficulty integrating sounds or filtering out certain noise; may find certain loud noises physically painful </a:t>
            </a:r>
          </a:p>
          <a:p>
            <a:r>
              <a:rPr lang="en-US" dirty="0" smtClean="0"/>
              <a:t>Balance</a:t>
            </a:r>
          </a:p>
          <a:p>
            <a:pPr lvl="1"/>
            <a:r>
              <a:rPr lang="en-US" dirty="0" smtClean="0"/>
              <a:t>May fall more frequently than typical or appear somewhat clumsy</a:t>
            </a:r>
          </a:p>
          <a:p>
            <a:pPr lvl="1"/>
            <a:endParaRPr lang="en-US" dirty="0" smtClean="0"/>
          </a:p>
          <a:p>
            <a:pPr lvl="1"/>
            <a:endParaRPr lang="en-US" dirty="0"/>
          </a:p>
          <a:p>
            <a:endParaRPr lang="en-US" dirty="0"/>
          </a:p>
        </p:txBody>
      </p:sp>
      <p:sp>
        <p:nvSpPr>
          <p:cNvPr id="7" name="Slide Number Placeholder 6"/>
          <p:cNvSpPr>
            <a:spLocks noGrp="1"/>
          </p:cNvSpPr>
          <p:nvPr>
            <p:ph type="sldNum" sz="quarter" idx="12"/>
          </p:nvPr>
        </p:nvSpPr>
        <p:spPr/>
        <p:txBody>
          <a:bodyPr/>
          <a:lstStyle/>
          <a:p>
            <a:fld id="{C227C310-425F-4404-A240-35723C3F9C2F}" type="slidenum">
              <a:rPr lang="en-US" smtClean="0"/>
              <a:pPr/>
              <a:t>43</a:t>
            </a:fld>
            <a:endParaRPr lang="en-US"/>
          </a:p>
        </p:txBody>
      </p:sp>
      <p:sp>
        <p:nvSpPr>
          <p:cNvPr id="8" name="Title 7"/>
          <p:cNvSpPr>
            <a:spLocks noGrp="1"/>
          </p:cNvSpPr>
          <p:nvPr>
            <p:ph type="title"/>
          </p:nvPr>
        </p:nvSpPr>
        <p:spPr/>
        <p:txBody>
          <a:bodyPr/>
          <a:lstStyle/>
          <a:p>
            <a:r>
              <a:rPr lang="en-US" dirty="0" smtClean="0"/>
              <a:t>Potential Sensory Processing Challenges</a:t>
            </a:r>
            <a:endParaRPr lang="en-US" dirty="0"/>
          </a:p>
        </p:txBody>
      </p:sp>
    </p:spTree>
    <p:extLst>
      <p:ext uri="{BB962C8B-B14F-4D97-AF65-F5344CB8AC3E}">
        <p14:creationId xmlns:p14="http://schemas.microsoft.com/office/powerpoint/2010/main" xmlns="" val="349041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smtClean="0"/>
              <a:t>Visual</a:t>
            </a:r>
          </a:p>
          <a:p>
            <a:pPr lvl="1"/>
            <a:r>
              <a:rPr lang="en-US" dirty="0" smtClean="0"/>
              <a:t>May have sensitivity to light or to certain patterns, etc.</a:t>
            </a:r>
          </a:p>
          <a:p>
            <a:r>
              <a:rPr lang="en-US" dirty="0" smtClean="0"/>
              <a:t>Olfactory </a:t>
            </a:r>
            <a:r>
              <a:rPr lang="en-US" dirty="0"/>
              <a:t>(smell</a:t>
            </a:r>
            <a:r>
              <a:rPr lang="en-US" dirty="0" smtClean="0"/>
              <a:t>)</a:t>
            </a:r>
          </a:p>
          <a:p>
            <a:pPr lvl="1"/>
            <a:r>
              <a:rPr lang="en-US" dirty="0" smtClean="0"/>
              <a:t>May have sensitivity to certain smells and can experience a negative physical reaction to them</a:t>
            </a:r>
            <a:endParaRPr lang="en-US" dirty="0"/>
          </a:p>
        </p:txBody>
      </p:sp>
      <p:sp>
        <p:nvSpPr>
          <p:cNvPr id="7" name="Slide Number Placeholder 6"/>
          <p:cNvSpPr>
            <a:spLocks noGrp="1"/>
          </p:cNvSpPr>
          <p:nvPr>
            <p:ph type="sldNum" sz="quarter" idx="12"/>
          </p:nvPr>
        </p:nvSpPr>
        <p:spPr/>
        <p:txBody>
          <a:bodyPr/>
          <a:lstStyle/>
          <a:p>
            <a:fld id="{C227C310-425F-4404-A240-35723C3F9C2F}" type="slidenum">
              <a:rPr lang="en-US" smtClean="0"/>
              <a:pPr/>
              <a:t>44</a:t>
            </a:fld>
            <a:endParaRPr lang="en-US"/>
          </a:p>
        </p:txBody>
      </p:sp>
      <p:sp>
        <p:nvSpPr>
          <p:cNvPr id="8" name="Title 7"/>
          <p:cNvSpPr>
            <a:spLocks noGrp="1"/>
          </p:cNvSpPr>
          <p:nvPr>
            <p:ph type="title"/>
          </p:nvPr>
        </p:nvSpPr>
        <p:spPr/>
        <p:txBody>
          <a:bodyPr/>
          <a:lstStyle/>
          <a:p>
            <a:r>
              <a:rPr lang="en-US" dirty="0" smtClean="0"/>
              <a:t>Potential Sensory Processing Challenges</a:t>
            </a:r>
            <a:endParaRPr lang="en-US" dirty="0"/>
          </a:p>
        </p:txBody>
      </p:sp>
    </p:spTree>
    <p:extLst>
      <p:ext uri="{BB962C8B-B14F-4D97-AF65-F5344CB8AC3E}">
        <p14:creationId xmlns:p14="http://schemas.microsoft.com/office/powerpoint/2010/main" xmlns="" val="21618417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of:</a:t>
            </a:r>
          </a:p>
          <a:p>
            <a:pPr lvl="1"/>
            <a:r>
              <a:rPr lang="en-US" dirty="0" smtClean="0"/>
              <a:t>Headsets; earplugs</a:t>
            </a:r>
          </a:p>
          <a:p>
            <a:pPr lvl="1"/>
            <a:r>
              <a:rPr lang="en-US" dirty="0" smtClean="0"/>
              <a:t>White noise tapes; fan in room</a:t>
            </a:r>
          </a:p>
          <a:p>
            <a:pPr lvl="1"/>
            <a:r>
              <a:rPr lang="en-US" dirty="0" smtClean="0"/>
              <a:t>Weighted items </a:t>
            </a:r>
          </a:p>
          <a:p>
            <a:pPr lvl="1"/>
            <a:r>
              <a:rPr lang="en-US" dirty="0" err="1" smtClean="0"/>
              <a:t>Tagless</a:t>
            </a:r>
            <a:r>
              <a:rPr lang="en-US" dirty="0" smtClean="0"/>
              <a:t> clothing or cotton fabrics</a:t>
            </a:r>
          </a:p>
          <a:p>
            <a:pPr lvl="1"/>
            <a:r>
              <a:rPr lang="en-US" dirty="0" smtClean="0"/>
              <a:t>Decluttered worksheets</a:t>
            </a:r>
          </a:p>
          <a:p>
            <a:pPr lvl="1"/>
            <a:r>
              <a:rPr lang="en-US" dirty="0" smtClean="0"/>
              <a:t>Copy of the day’s schedule/visual schedule</a:t>
            </a:r>
          </a:p>
          <a:p>
            <a:pPr lvl="1"/>
            <a:r>
              <a:rPr lang="en-US" dirty="0" smtClean="0"/>
              <a:t>Fidget items</a:t>
            </a:r>
          </a:p>
          <a:p>
            <a:pPr lvl="1"/>
            <a:r>
              <a:rPr lang="en-US" dirty="0" smtClean="0"/>
              <a:t>Stretching exercises</a:t>
            </a:r>
          </a:p>
          <a:p>
            <a:pPr lvl="1"/>
            <a:r>
              <a:rPr lang="en-US" dirty="0"/>
              <a:t>Colored or muted overlays for computer monitors</a:t>
            </a:r>
          </a:p>
        </p:txBody>
      </p:sp>
      <p:sp>
        <p:nvSpPr>
          <p:cNvPr id="3" name="Slide Number Placeholder 2"/>
          <p:cNvSpPr>
            <a:spLocks noGrp="1"/>
          </p:cNvSpPr>
          <p:nvPr>
            <p:ph type="sldNum" sz="quarter" idx="12"/>
          </p:nvPr>
        </p:nvSpPr>
        <p:spPr/>
        <p:txBody>
          <a:bodyPr/>
          <a:lstStyle/>
          <a:p>
            <a:fld id="{EFF84DA3-1729-41E0-8464-1C99D16700BC}" type="slidenum">
              <a:rPr lang="en-US" smtClean="0"/>
              <a:pPr/>
              <a:t>45</a:t>
            </a:fld>
            <a:endParaRPr lang="en-US" dirty="0"/>
          </a:p>
        </p:txBody>
      </p:sp>
      <p:sp>
        <p:nvSpPr>
          <p:cNvPr id="4" name="Title 3"/>
          <p:cNvSpPr>
            <a:spLocks noGrp="1"/>
          </p:cNvSpPr>
          <p:nvPr>
            <p:ph type="title"/>
          </p:nvPr>
        </p:nvSpPr>
        <p:spPr/>
        <p:txBody>
          <a:bodyPr/>
          <a:lstStyle/>
          <a:p>
            <a:r>
              <a:rPr lang="en-US" dirty="0" smtClean="0"/>
              <a:t>Sensory Processing Disorder-related Accommodations</a:t>
            </a:r>
            <a:endParaRPr lang="en-US" dirty="0"/>
          </a:p>
        </p:txBody>
      </p:sp>
    </p:spTree>
    <p:extLst>
      <p:ext uri="{BB962C8B-B14F-4D97-AF65-F5344CB8AC3E}">
        <p14:creationId xmlns:p14="http://schemas.microsoft.com/office/powerpoint/2010/main" xmlns="" val="440054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F84DA3-1729-41E0-8464-1C99D16700BC}" type="slidenum">
              <a:rPr lang="en-US" smtClean="0"/>
              <a:pPr/>
              <a:t>46</a:t>
            </a:fld>
            <a:endParaRPr lang="en-US" dirty="0"/>
          </a:p>
        </p:txBody>
      </p:sp>
      <p:sp>
        <p:nvSpPr>
          <p:cNvPr id="4" name="Title 3"/>
          <p:cNvSpPr>
            <a:spLocks noGrp="1"/>
          </p:cNvSpPr>
          <p:nvPr>
            <p:ph type="title"/>
          </p:nvPr>
        </p:nvSpPr>
        <p:spPr/>
        <p:txBody>
          <a:bodyPr/>
          <a:lstStyle/>
          <a:p>
            <a:r>
              <a:rPr lang="en-US" dirty="0" smtClean="0"/>
              <a:t>Self-Monitoring Applications</a:t>
            </a:r>
            <a:endParaRPr lang="en-US" dirty="0"/>
          </a:p>
        </p:txBody>
      </p:sp>
      <p:pic>
        <p:nvPicPr>
          <p:cNvPr id="4099" name="Picture 3" descr="http://a1850.phobos.apple.com/us/r30/Purple3/v4/09/d9/9c/09d99c1d-955a-4b2b-c5bf-47c85a881bff/mzl.jlofrny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7233" y="1850183"/>
            <a:ext cx="1554419" cy="155441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851699" y="3456459"/>
            <a:ext cx="2425485" cy="646331"/>
          </a:xfrm>
          <a:prstGeom prst="rect">
            <a:avLst/>
          </a:prstGeom>
        </p:spPr>
        <p:txBody>
          <a:bodyPr wrap="square">
            <a:spAutoFit/>
          </a:bodyPr>
          <a:lstStyle/>
          <a:p>
            <a:pPr algn="ctr"/>
            <a:r>
              <a:rPr lang="en-US" b="1" dirty="0"/>
              <a:t>The Mindfulness App</a:t>
            </a:r>
          </a:p>
          <a:p>
            <a:pPr algn="ctr"/>
            <a:r>
              <a:rPr lang="en-US" b="1" dirty="0"/>
              <a:t>By </a:t>
            </a:r>
            <a:r>
              <a:rPr lang="en-US" b="1" dirty="0" err="1"/>
              <a:t>MindApps</a:t>
            </a:r>
            <a:endParaRPr lang="en-US" b="1" dirty="0"/>
          </a:p>
        </p:txBody>
      </p:sp>
      <p:pic>
        <p:nvPicPr>
          <p:cNvPr id="33" name="Picture 32"/>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9852" y="4382289"/>
            <a:ext cx="1701800" cy="1701800"/>
          </a:xfrm>
          <a:prstGeom prst="rect">
            <a:avLst/>
          </a:prstGeom>
          <a:noFill/>
          <a:ln>
            <a:noFill/>
          </a:ln>
        </p:spPr>
      </p:pic>
      <p:sp>
        <p:nvSpPr>
          <p:cNvPr id="34" name="Rectangle 33"/>
          <p:cNvSpPr/>
          <p:nvPr/>
        </p:nvSpPr>
        <p:spPr>
          <a:xfrm>
            <a:off x="778009" y="6040422"/>
            <a:ext cx="2425485" cy="369332"/>
          </a:xfrm>
          <a:prstGeom prst="rect">
            <a:avLst/>
          </a:prstGeom>
        </p:spPr>
        <p:txBody>
          <a:bodyPr wrap="square">
            <a:spAutoFit/>
          </a:bodyPr>
          <a:lstStyle/>
          <a:p>
            <a:pPr algn="ctr"/>
            <a:r>
              <a:rPr lang="en-US" b="1" dirty="0" smtClean="0"/>
              <a:t>Optimism</a:t>
            </a:r>
            <a:endParaRPr lang="en-US" b="1" dirty="0"/>
          </a:p>
        </p:txBody>
      </p:sp>
      <p:pic>
        <p:nvPicPr>
          <p:cNvPr id="27" name="Picture 26"/>
          <p:cNvPicPr>
            <a:picLocks noChangeAspect="1"/>
          </p:cNvPicPr>
          <p:nvPr/>
        </p:nvPicPr>
        <p:blipFill rotWithShape="1">
          <a:blip r:embed="rId5" cstate="print">
            <a:extLst>
              <a:ext uri="{28A0092B-C50C-407E-A947-70E740481C1C}">
                <a14:useLocalDpi xmlns:a14="http://schemas.microsoft.com/office/drawing/2010/main" xmlns="" val="0"/>
              </a:ext>
            </a:extLst>
          </a:blip>
          <a:srcRect t="6274" b="1699"/>
          <a:stretch/>
        </p:blipFill>
        <p:spPr>
          <a:xfrm>
            <a:off x="4236532" y="2198190"/>
            <a:ext cx="2331976" cy="3809199"/>
          </a:xfrm>
          <a:prstGeom prst="rect">
            <a:avLst/>
          </a:prstGeom>
          <a:ln w="28575">
            <a:solidFill>
              <a:schemeClr val="accent6">
                <a:lumMod val="60000"/>
                <a:lumOff val="40000"/>
              </a:schemeClr>
            </a:solidFill>
          </a:ln>
        </p:spPr>
      </p:pic>
      <p:sp>
        <p:nvSpPr>
          <p:cNvPr id="37" name="Rectangle 36"/>
          <p:cNvSpPr/>
          <p:nvPr/>
        </p:nvSpPr>
        <p:spPr>
          <a:xfrm>
            <a:off x="6450690" y="3735958"/>
            <a:ext cx="2425485" cy="646331"/>
          </a:xfrm>
          <a:prstGeom prst="rect">
            <a:avLst/>
          </a:prstGeom>
        </p:spPr>
        <p:txBody>
          <a:bodyPr wrap="square">
            <a:spAutoFit/>
          </a:bodyPr>
          <a:lstStyle/>
          <a:p>
            <a:pPr algn="ctr"/>
            <a:r>
              <a:rPr lang="en-US" b="1" dirty="0" smtClean="0"/>
              <a:t>CALM DOWN </a:t>
            </a:r>
          </a:p>
          <a:p>
            <a:pPr algn="ctr"/>
            <a:r>
              <a:rPr lang="en-US" b="1" dirty="0" smtClean="0"/>
              <a:t>NOW</a:t>
            </a:r>
            <a:endParaRPr lang="en-US" b="1" dirty="0"/>
          </a:p>
        </p:txBody>
      </p:sp>
    </p:spTree>
    <p:extLst>
      <p:ext uri="{BB962C8B-B14F-4D97-AF65-F5344CB8AC3E}">
        <p14:creationId xmlns:p14="http://schemas.microsoft.com/office/powerpoint/2010/main" xmlns="" val="680754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idx="1"/>
          </p:nvPr>
        </p:nvSpPr>
        <p:spPr>
          <a:xfrm>
            <a:off x="878015" y="4705723"/>
            <a:ext cx="8224419" cy="1020163"/>
          </a:xfrm>
        </p:spPr>
        <p:txBody>
          <a:bodyPr/>
          <a:lstStyle/>
          <a:p>
            <a:r>
              <a:rPr lang="en-US" dirty="0" smtClean="0">
                <a:solidFill>
                  <a:schemeClr val="accent5">
                    <a:lumMod val="50000"/>
                  </a:schemeClr>
                </a:solidFill>
              </a:rPr>
              <a:t>WEB, ORGANIZATIONS, &amp; REGIONAL SPECIALISTS AND DISABILITY COORDINATORS</a:t>
            </a:r>
            <a:endParaRPr lang="en-US" dirty="0">
              <a:solidFill>
                <a:schemeClr val="accent5">
                  <a:lumMod val="50000"/>
                </a:schemeClr>
              </a:solidFill>
            </a:endParaRPr>
          </a:p>
        </p:txBody>
      </p:sp>
      <p:sp>
        <p:nvSpPr>
          <p:cNvPr id="7" name="Rectangle 6"/>
          <p:cNvSpPr/>
          <p:nvPr/>
        </p:nvSpPr>
        <p:spPr>
          <a:xfrm>
            <a:off x="4904505" y="2396836"/>
            <a:ext cx="4239493" cy="1498125"/>
          </a:xfrm>
          <a:prstGeom prst="rect">
            <a:avLst/>
          </a:prstGeom>
          <a:solidFill>
            <a:schemeClr val="accent5">
              <a:lumMod val="75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srcRect l="1118" t="2675" r="709" b="5120"/>
          <a:stretch/>
        </p:blipFill>
        <p:spPr>
          <a:xfrm>
            <a:off x="919580" y="2446651"/>
            <a:ext cx="3894269" cy="1398494"/>
          </a:xfrm>
          <a:prstGeom prst="rect">
            <a:avLst/>
          </a:prstGeom>
          <a:solidFill>
            <a:schemeClr val="accent1">
              <a:lumMod val="50000"/>
            </a:schemeClr>
          </a:solidFill>
          <a:ln w="57150">
            <a:solidFill>
              <a:schemeClr val="accent5">
                <a:lumMod val="75000"/>
              </a:schemeClr>
            </a:solidFill>
          </a:ln>
        </p:spPr>
      </p:pic>
    </p:spTree>
    <p:extLst>
      <p:ext uri="{BB962C8B-B14F-4D97-AF65-F5344CB8AC3E}">
        <p14:creationId xmlns:p14="http://schemas.microsoft.com/office/powerpoint/2010/main" xmlns="" val="3757985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62636" y="1721223"/>
            <a:ext cx="7010400" cy="663389"/>
          </a:xfrm>
        </p:spPr>
        <p:txBody>
          <a:bodyPr/>
          <a:lstStyle/>
          <a:p>
            <a:pPr algn="ctr"/>
            <a:r>
              <a:rPr lang="en-US" dirty="0"/>
              <a:t>http://www.additudemag.com</a:t>
            </a:r>
          </a:p>
        </p:txBody>
      </p:sp>
      <p:sp>
        <p:nvSpPr>
          <p:cNvPr id="3" name="Slide Number Placeholder 2"/>
          <p:cNvSpPr>
            <a:spLocks noGrp="1"/>
          </p:cNvSpPr>
          <p:nvPr>
            <p:ph type="sldNum" sz="quarter" idx="12"/>
          </p:nvPr>
        </p:nvSpPr>
        <p:spPr/>
        <p:txBody>
          <a:bodyPr/>
          <a:lstStyle/>
          <a:p>
            <a:fld id="{C58FE823-4E8E-4B50-B5B2-CEA9163B9493}" type="slidenum">
              <a:rPr lang="en-US" smtClean="0"/>
              <a:pPr/>
              <a:t>48</a:t>
            </a:fld>
            <a:endParaRPr lang="en-US"/>
          </a:p>
        </p:txBody>
      </p:sp>
      <p:sp>
        <p:nvSpPr>
          <p:cNvPr id="4" name="Title 3"/>
          <p:cNvSpPr>
            <a:spLocks noGrp="1"/>
          </p:cNvSpPr>
          <p:nvPr>
            <p:ph type="title"/>
          </p:nvPr>
        </p:nvSpPr>
        <p:spPr/>
        <p:txBody>
          <a:bodyPr/>
          <a:lstStyle/>
          <a:p>
            <a:r>
              <a:rPr lang="en-US" dirty="0" smtClean="0"/>
              <a:t>E-zines</a:t>
            </a:r>
            <a:endParaRPr lang="en-US" dirty="0"/>
          </a:p>
        </p:txBody>
      </p:sp>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61882" y="2384612"/>
            <a:ext cx="5486400" cy="1282700"/>
          </a:xfrm>
          <a:prstGeom prst="rect">
            <a:avLst/>
          </a:prstGeom>
          <a:noFill/>
          <a:ln>
            <a:noFill/>
          </a:ln>
        </p:spPr>
      </p:pic>
    </p:spTree>
    <p:extLst>
      <p:ext uri="{BB962C8B-B14F-4D97-AF65-F5344CB8AC3E}">
        <p14:creationId xmlns:p14="http://schemas.microsoft.com/office/powerpoint/2010/main" xmlns="" val="23422963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8E1C36C4-E9D3-A641-AE45-47024B03D7E5}" type="slidenum">
              <a:rPr lang="en-US" smtClean="0">
                <a:solidFill>
                  <a:schemeClr val="tx1"/>
                </a:solidFill>
              </a:rPr>
              <a:pPr/>
              <a:t>49</a:t>
            </a:fld>
            <a:endParaRPr lang="en-US" dirty="0">
              <a:solidFill>
                <a:schemeClr val="tx1"/>
              </a:solidFill>
            </a:endParaRPr>
          </a:p>
        </p:txBody>
      </p:sp>
      <p:sp>
        <p:nvSpPr>
          <p:cNvPr id="6" name="Title 1"/>
          <p:cNvSpPr txBox="1">
            <a:spLocks/>
          </p:cNvSpPr>
          <p:nvPr/>
        </p:nvSpPr>
        <p:spPr bwMode="auto">
          <a:xfrm>
            <a:off x="831273" y="327109"/>
            <a:ext cx="7550728"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cs typeface="Arial" charset="0"/>
              </a:defRPr>
            </a:lvl2pPr>
            <a:lvl3pPr algn="l" rtl="0" eaLnBrk="1" fontAlgn="base" hangingPunct="1">
              <a:spcBef>
                <a:spcPct val="0"/>
              </a:spcBef>
              <a:spcAft>
                <a:spcPct val="0"/>
              </a:spcAft>
              <a:defRPr sz="3600">
                <a:solidFill>
                  <a:schemeClr val="bg1"/>
                </a:solidFill>
                <a:latin typeface="Arial" charset="0"/>
                <a:cs typeface="Arial" charset="0"/>
              </a:defRPr>
            </a:lvl3pPr>
            <a:lvl4pPr algn="l" rtl="0" eaLnBrk="1" fontAlgn="base" hangingPunct="1">
              <a:spcBef>
                <a:spcPct val="0"/>
              </a:spcBef>
              <a:spcAft>
                <a:spcPct val="0"/>
              </a:spcAft>
              <a:defRPr sz="3600">
                <a:solidFill>
                  <a:schemeClr val="bg1"/>
                </a:solidFill>
                <a:latin typeface="Arial" charset="0"/>
                <a:cs typeface="Arial" charset="0"/>
              </a:defRPr>
            </a:lvl4pPr>
            <a:lvl5pPr algn="l" rtl="0" eaLnBrk="1" fontAlgn="base" hangingPunct="1">
              <a:spcBef>
                <a:spcPct val="0"/>
              </a:spcBef>
              <a:spcAft>
                <a:spcPct val="0"/>
              </a:spcAft>
              <a:defRPr sz="3600">
                <a:solidFill>
                  <a:schemeClr val="bg1"/>
                </a:solidFill>
                <a:latin typeface="Arial" charset="0"/>
                <a:cs typeface="Arial" charset="0"/>
              </a:defRPr>
            </a:lvl5pPr>
            <a:lvl6pPr marL="457200" algn="l" rtl="0" eaLnBrk="1" fontAlgn="base" hangingPunct="1">
              <a:spcBef>
                <a:spcPct val="0"/>
              </a:spcBef>
              <a:spcAft>
                <a:spcPct val="0"/>
              </a:spcAft>
              <a:defRPr sz="3600">
                <a:solidFill>
                  <a:schemeClr val="bg1"/>
                </a:solidFill>
                <a:latin typeface="Arial" charset="0"/>
                <a:cs typeface="Arial" charset="0"/>
              </a:defRPr>
            </a:lvl6pPr>
            <a:lvl7pPr marL="914400" algn="l" rtl="0" eaLnBrk="1" fontAlgn="base" hangingPunct="1">
              <a:spcBef>
                <a:spcPct val="0"/>
              </a:spcBef>
              <a:spcAft>
                <a:spcPct val="0"/>
              </a:spcAft>
              <a:defRPr sz="3600">
                <a:solidFill>
                  <a:schemeClr val="bg1"/>
                </a:solidFill>
                <a:latin typeface="Arial" charset="0"/>
                <a:cs typeface="Arial" charset="0"/>
              </a:defRPr>
            </a:lvl7pPr>
            <a:lvl8pPr marL="1371600" algn="l" rtl="0" eaLnBrk="1" fontAlgn="base" hangingPunct="1">
              <a:spcBef>
                <a:spcPct val="0"/>
              </a:spcBef>
              <a:spcAft>
                <a:spcPct val="0"/>
              </a:spcAft>
              <a:defRPr sz="3600">
                <a:solidFill>
                  <a:schemeClr val="bg1"/>
                </a:solidFill>
                <a:latin typeface="Arial" charset="0"/>
                <a:cs typeface="Arial" charset="0"/>
              </a:defRPr>
            </a:lvl8pPr>
            <a:lvl9pPr marL="1828800" algn="l" rtl="0" eaLnBrk="1" fontAlgn="base" hangingPunct="1">
              <a:spcBef>
                <a:spcPct val="0"/>
              </a:spcBef>
              <a:spcAft>
                <a:spcPct val="0"/>
              </a:spcAft>
              <a:defRPr sz="3600">
                <a:solidFill>
                  <a:schemeClr val="bg1"/>
                </a:solidFill>
                <a:latin typeface="Arial" charset="0"/>
                <a:cs typeface="Arial" charset="0"/>
              </a:defRPr>
            </a:lvl9pPr>
          </a:lstStyle>
          <a:p>
            <a:r>
              <a:rPr lang="en-US" kern="0" dirty="0" smtClean="0">
                <a:solidFill>
                  <a:schemeClr val="accent2"/>
                </a:solidFill>
              </a:rPr>
              <a:t>Job Corps Disability Website</a:t>
            </a:r>
          </a:p>
          <a:p>
            <a:r>
              <a:rPr lang="en-US" sz="2000" kern="0" dirty="0" smtClean="0">
                <a:solidFill>
                  <a:schemeClr val="accent2"/>
                </a:solidFill>
              </a:rPr>
              <a:t>https</a:t>
            </a:r>
            <a:r>
              <a:rPr lang="en-US" sz="2000" kern="0" dirty="0">
                <a:solidFill>
                  <a:schemeClr val="accent2"/>
                </a:solidFill>
              </a:rPr>
              <a:t>://supportservices.jobcorps.gov/disability/Pages/default.aspx</a:t>
            </a:r>
            <a:endParaRPr lang="en-US" sz="2000" kern="0" dirty="0">
              <a:solidFill>
                <a:srgbClr val="000000"/>
              </a:solidFill>
            </a:endParaRPr>
          </a:p>
        </p:txBody>
      </p:sp>
      <p:pic>
        <p:nvPicPr>
          <p:cNvPr id="3" name="Picture 2"/>
          <p:cNvPicPr>
            <a:picLocks noChangeAspect="1"/>
          </p:cNvPicPr>
          <p:nvPr/>
        </p:nvPicPr>
        <p:blipFill>
          <a:blip r:embed="rId3" cstate="print"/>
          <a:stretch>
            <a:fillRect/>
          </a:stretch>
        </p:blipFill>
        <p:spPr>
          <a:xfrm>
            <a:off x="942109" y="1638447"/>
            <a:ext cx="7100021" cy="4395577"/>
          </a:xfrm>
          <a:prstGeom prst="rect">
            <a:avLst/>
          </a:prstGeom>
        </p:spPr>
      </p:pic>
    </p:spTree>
    <p:extLst>
      <p:ext uri="{BB962C8B-B14F-4D97-AF65-F5344CB8AC3E}">
        <p14:creationId xmlns:p14="http://schemas.microsoft.com/office/powerpoint/2010/main" xmlns="" val="41805376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66402" y="1533781"/>
            <a:ext cx="7456188" cy="4921954"/>
          </a:xfrm>
        </p:spPr>
        <p:txBody>
          <a:bodyPr/>
          <a:lstStyle/>
          <a:p>
            <a:r>
              <a:rPr lang="en-US" dirty="0" smtClean="0"/>
              <a:t>Attention</a:t>
            </a:r>
            <a:r>
              <a:rPr lang="en-US" dirty="0"/>
              <a:t>-Deficit/Hyperactivity </a:t>
            </a:r>
            <a:r>
              <a:rPr lang="en-US" dirty="0" smtClean="0"/>
              <a:t>Disorder</a:t>
            </a:r>
          </a:p>
          <a:p>
            <a:pPr marL="341313" indent="0">
              <a:buNone/>
            </a:pPr>
            <a:r>
              <a:rPr lang="en-US" dirty="0" smtClean="0"/>
              <a:t>ADHD Subtypes:</a:t>
            </a:r>
          </a:p>
          <a:p>
            <a:pPr lvl="1"/>
            <a:r>
              <a:rPr lang="en-US" dirty="0" smtClean="0"/>
              <a:t>Predominantly </a:t>
            </a:r>
            <a:r>
              <a:rPr lang="en-US" b="1" dirty="0">
                <a:solidFill>
                  <a:srgbClr val="8A0000"/>
                </a:solidFill>
              </a:rPr>
              <a:t>Inattentive</a:t>
            </a:r>
            <a:r>
              <a:rPr lang="en-US" dirty="0"/>
              <a:t> </a:t>
            </a:r>
            <a:r>
              <a:rPr lang="en-US" dirty="0" smtClean="0"/>
              <a:t>Presentation</a:t>
            </a:r>
          </a:p>
          <a:p>
            <a:pPr lvl="1"/>
            <a:r>
              <a:rPr lang="en-US" dirty="0" smtClean="0"/>
              <a:t>Predominantly </a:t>
            </a:r>
            <a:r>
              <a:rPr lang="en-US" b="1" dirty="0" smtClean="0">
                <a:solidFill>
                  <a:srgbClr val="8A0000"/>
                </a:solidFill>
              </a:rPr>
              <a:t>Hyperactive/Impulsive </a:t>
            </a:r>
            <a:r>
              <a:rPr lang="en-US" dirty="0" smtClean="0"/>
              <a:t>Presentation</a:t>
            </a:r>
          </a:p>
          <a:p>
            <a:pPr lvl="1"/>
            <a:r>
              <a:rPr lang="en-US" b="1" dirty="0" smtClean="0">
                <a:solidFill>
                  <a:srgbClr val="8A0000"/>
                </a:solidFill>
              </a:rPr>
              <a:t>Combined</a:t>
            </a:r>
            <a:r>
              <a:rPr lang="en-US" dirty="0" smtClean="0"/>
              <a:t> Presentation</a:t>
            </a:r>
          </a:p>
          <a:p>
            <a:r>
              <a:rPr lang="en-US" dirty="0"/>
              <a:t>Individuals are diagnosed </a:t>
            </a:r>
            <a:r>
              <a:rPr lang="en-US" u="sng" dirty="0"/>
              <a:t>ONLY</a:t>
            </a:r>
            <a:r>
              <a:rPr lang="en-US" dirty="0"/>
              <a:t> with </a:t>
            </a:r>
            <a:r>
              <a:rPr lang="en-US" u="sng" dirty="0"/>
              <a:t>1</a:t>
            </a:r>
            <a:r>
              <a:rPr lang="en-US" dirty="0"/>
              <a:t> of the 3 subtypes!</a:t>
            </a:r>
          </a:p>
          <a:p>
            <a:endParaRPr lang="en-US" dirty="0" smtClean="0"/>
          </a:p>
          <a:p>
            <a:pPr lvl="1"/>
            <a:endParaRPr lang="en-US" dirty="0"/>
          </a:p>
        </p:txBody>
      </p:sp>
      <p:sp>
        <p:nvSpPr>
          <p:cNvPr id="4" name="Title 3"/>
          <p:cNvSpPr>
            <a:spLocks noGrp="1"/>
          </p:cNvSpPr>
          <p:nvPr>
            <p:ph type="title"/>
          </p:nvPr>
        </p:nvSpPr>
        <p:spPr/>
        <p:txBody>
          <a:bodyPr/>
          <a:lstStyle/>
          <a:p>
            <a:r>
              <a:rPr lang="en-US" dirty="0" smtClean="0"/>
              <a:t>The New DSM Nomenclature</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Effect>
                      <a14:saturation sat="66000"/>
                    </a14:imgEffect>
                  </a14:imgLayer>
                </a14:imgProps>
              </a:ext>
              <a:ext uri="{28A0092B-C50C-407E-A947-70E740481C1C}">
                <a14:useLocalDpi xmlns:a14="http://schemas.microsoft.com/office/drawing/2010/main" xmlns="" val="0"/>
              </a:ext>
            </a:extLst>
          </a:blip>
          <a:stretch>
            <a:fillRect/>
          </a:stretch>
        </p:blipFill>
        <p:spPr>
          <a:xfrm rot="630259">
            <a:off x="6629030" y="213823"/>
            <a:ext cx="2531655" cy="2022763"/>
          </a:xfrm>
          <a:prstGeom prst="rect">
            <a:avLst/>
          </a:prstGeom>
        </p:spPr>
      </p:pic>
    </p:spTree>
    <p:extLst>
      <p:ext uri="{BB962C8B-B14F-4D97-AF65-F5344CB8AC3E}">
        <p14:creationId xmlns:p14="http://schemas.microsoft.com/office/powerpoint/2010/main" xmlns="" val="25460432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8E1C36C4-E9D3-A641-AE45-47024B03D7E5}" type="slidenum">
              <a:rPr lang="en-US" smtClean="0">
                <a:solidFill>
                  <a:schemeClr val="tx1"/>
                </a:solidFill>
              </a:rPr>
              <a:pPr/>
              <a:t>50</a:t>
            </a:fld>
            <a:endParaRPr lang="en-US" dirty="0">
              <a:solidFill>
                <a:schemeClr val="tx1"/>
              </a:solidFill>
            </a:endParaRPr>
          </a:p>
        </p:txBody>
      </p:sp>
      <p:sp>
        <p:nvSpPr>
          <p:cNvPr id="6" name="Title 1"/>
          <p:cNvSpPr txBox="1">
            <a:spLocks/>
          </p:cNvSpPr>
          <p:nvPr/>
        </p:nvSpPr>
        <p:spPr bwMode="auto">
          <a:xfrm>
            <a:off x="831273" y="327109"/>
            <a:ext cx="7550728"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cs typeface="Arial" charset="0"/>
              </a:defRPr>
            </a:lvl2pPr>
            <a:lvl3pPr algn="l" rtl="0" eaLnBrk="1" fontAlgn="base" hangingPunct="1">
              <a:spcBef>
                <a:spcPct val="0"/>
              </a:spcBef>
              <a:spcAft>
                <a:spcPct val="0"/>
              </a:spcAft>
              <a:defRPr sz="3600">
                <a:solidFill>
                  <a:schemeClr val="bg1"/>
                </a:solidFill>
                <a:latin typeface="Arial" charset="0"/>
                <a:cs typeface="Arial" charset="0"/>
              </a:defRPr>
            </a:lvl3pPr>
            <a:lvl4pPr algn="l" rtl="0" eaLnBrk="1" fontAlgn="base" hangingPunct="1">
              <a:spcBef>
                <a:spcPct val="0"/>
              </a:spcBef>
              <a:spcAft>
                <a:spcPct val="0"/>
              </a:spcAft>
              <a:defRPr sz="3600">
                <a:solidFill>
                  <a:schemeClr val="bg1"/>
                </a:solidFill>
                <a:latin typeface="Arial" charset="0"/>
                <a:cs typeface="Arial" charset="0"/>
              </a:defRPr>
            </a:lvl4pPr>
            <a:lvl5pPr algn="l" rtl="0" eaLnBrk="1" fontAlgn="base" hangingPunct="1">
              <a:spcBef>
                <a:spcPct val="0"/>
              </a:spcBef>
              <a:spcAft>
                <a:spcPct val="0"/>
              </a:spcAft>
              <a:defRPr sz="3600">
                <a:solidFill>
                  <a:schemeClr val="bg1"/>
                </a:solidFill>
                <a:latin typeface="Arial" charset="0"/>
                <a:cs typeface="Arial" charset="0"/>
              </a:defRPr>
            </a:lvl5pPr>
            <a:lvl6pPr marL="457200" algn="l" rtl="0" eaLnBrk="1" fontAlgn="base" hangingPunct="1">
              <a:spcBef>
                <a:spcPct val="0"/>
              </a:spcBef>
              <a:spcAft>
                <a:spcPct val="0"/>
              </a:spcAft>
              <a:defRPr sz="3600">
                <a:solidFill>
                  <a:schemeClr val="bg1"/>
                </a:solidFill>
                <a:latin typeface="Arial" charset="0"/>
                <a:cs typeface="Arial" charset="0"/>
              </a:defRPr>
            </a:lvl6pPr>
            <a:lvl7pPr marL="914400" algn="l" rtl="0" eaLnBrk="1" fontAlgn="base" hangingPunct="1">
              <a:spcBef>
                <a:spcPct val="0"/>
              </a:spcBef>
              <a:spcAft>
                <a:spcPct val="0"/>
              </a:spcAft>
              <a:defRPr sz="3600">
                <a:solidFill>
                  <a:schemeClr val="bg1"/>
                </a:solidFill>
                <a:latin typeface="Arial" charset="0"/>
                <a:cs typeface="Arial" charset="0"/>
              </a:defRPr>
            </a:lvl7pPr>
            <a:lvl8pPr marL="1371600" algn="l" rtl="0" eaLnBrk="1" fontAlgn="base" hangingPunct="1">
              <a:spcBef>
                <a:spcPct val="0"/>
              </a:spcBef>
              <a:spcAft>
                <a:spcPct val="0"/>
              </a:spcAft>
              <a:defRPr sz="3600">
                <a:solidFill>
                  <a:schemeClr val="bg1"/>
                </a:solidFill>
                <a:latin typeface="Arial" charset="0"/>
                <a:cs typeface="Arial" charset="0"/>
              </a:defRPr>
            </a:lvl8pPr>
            <a:lvl9pPr marL="1828800" algn="l" rtl="0" eaLnBrk="1" fontAlgn="base" hangingPunct="1">
              <a:spcBef>
                <a:spcPct val="0"/>
              </a:spcBef>
              <a:spcAft>
                <a:spcPct val="0"/>
              </a:spcAft>
              <a:defRPr sz="3600">
                <a:solidFill>
                  <a:schemeClr val="bg1"/>
                </a:solidFill>
                <a:latin typeface="Arial" charset="0"/>
                <a:cs typeface="Arial" charset="0"/>
              </a:defRPr>
            </a:lvl9pPr>
          </a:lstStyle>
          <a:p>
            <a:r>
              <a:rPr lang="en-US" kern="0" dirty="0" smtClean="0">
                <a:solidFill>
                  <a:schemeClr val="accent2"/>
                </a:solidFill>
              </a:rPr>
              <a:t>Job Corps Health &amp; Wellness Website</a:t>
            </a:r>
          </a:p>
          <a:p>
            <a:r>
              <a:rPr lang="en-US" sz="2000" kern="0" dirty="0">
                <a:solidFill>
                  <a:schemeClr val="accent2"/>
                </a:solidFill>
              </a:rPr>
              <a:t>https://supportservices.jobcorps.gov/Health/Pages/default.aspx</a:t>
            </a:r>
            <a:endParaRPr lang="en-US" sz="2000" kern="0" dirty="0">
              <a:solidFill>
                <a:srgbClr val="000000"/>
              </a:solidFill>
            </a:endParaRPr>
          </a:p>
        </p:txBody>
      </p:sp>
      <p:pic>
        <p:nvPicPr>
          <p:cNvPr id="2" name="Picture 1"/>
          <p:cNvPicPr>
            <a:picLocks noChangeAspect="1"/>
          </p:cNvPicPr>
          <p:nvPr/>
        </p:nvPicPr>
        <p:blipFill>
          <a:blip r:embed="rId3" cstate="print"/>
          <a:stretch>
            <a:fillRect/>
          </a:stretch>
        </p:blipFill>
        <p:spPr>
          <a:xfrm>
            <a:off x="1322265" y="1599015"/>
            <a:ext cx="6568743" cy="4474441"/>
          </a:xfrm>
          <a:prstGeom prst="rect">
            <a:avLst/>
          </a:prstGeom>
        </p:spPr>
      </p:pic>
    </p:spTree>
    <p:extLst>
      <p:ext uri="{BB962C8B-B14F-4D97-AF65-F5344CB8AC3E}">
        <p14:creationId xmlns:p14="http://schemas.microsoft.com/office/powerpoint/2010/main" xmlns="" val="20343997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85683" y="375023"/>
            <a:ext cx="7358907" cy="1100137"/>
          </a:xfrm>
        </p:spPr>
        <p:txBody>
          <a:bodyPr/>
          <a:lstStyle/>
          <a:p>
            <a:r>
              <a:rPr lang="en-US" dirty="0" smtClean="0">
                <a:solidFill>
                  <a:schemeClr val="accent2"/>
                </a:solidFill>
              </a:rPr>
              <a:t>Job Accommodation </a:t>
            </a:r>
            <a:r>
              <a:rPr lang="en-US" dirty="0">
                <a:solidFill>
                  <a:schemeClr val="accent2"/>
                </a:solidFill>
              </a:rPr>
              <a:t>N</a:t>
            </a:r>
            <a:r>
              <a:rPr lang="en-US" dirty="0" smtClean="0">
                <a:solidFill>
                  <a:schemeClr val="accent2"/>
                </a:solidFill>
              </a:rPr>
              <a:t>etwork</a:t>
            </a:r>
            <a:r>
              <a:rPr lang="en-US" dirty="0" smtClean="0"/>
              <a:t/>
            </a:r>
            <a:br>
              <a:rPr lang="en-US" dirty="0" smtClean="0"/>
            </a:br>
            <a:r>
              <a:rPr lang="en-US" sz="2000" dirty="0" smtClean="0">
                <a:solidFill>
                  <a:srgbClr val="000000"/>
                </a:solidFill>
              </a:rPr>
              <a:t>http://askjan.org</a:t>
            </a:r>
            <a:endParaRPr lang="en-US" sz="2000" dirty="0">
              <a:solidFill>
                <a:srgbClr val="000000"/>
              </a:solidFill>
            </a:endParaRPr>
          </a:p>
        </p:txBody>
      </p:sp>
      <p:pic>
        <p:nvPicPr>
          <p:cNvPr id="5" name="Content Placeholder 3"/>
          <p:cNvPicPr>
            <a:picLocks noGrp="1" noChangeAspect="1" noChangeArrowheads="1"/>
          </p:cNvPicPr>
          <p:nvPr>
            <p:ph idx="1"/>
          </p:nvPr>
        </p:nvPicPr>
        <p:blipFill rotWithShape="1">
          <a:blip r:embed="rId3" cstate="print">
            <a:extLst>
              <a:ext uri="{28A0092B-C50C-407E-A947-70E740481C1C}">
                <a14:useLocalDpi xmlns:a14="http://schemas.microsoft.com/office/drawing/2010/main" xmlns="" val="0"/>
              </a:ext>
            </a:extLst>
          </a:blip>
          <a:srcRect t="15270" r="2762" b="7413"/>
          <a:stretch/>
        </p:blipFill>
        <p:spPr>
          <a:xfrm>
            <a:off x="1147248" y="1709149"/>
            <a:ext cx="7097342" cy="4232478"/>
          </a:xfrm>
          <a:prstGeom prst="rect">
            <a:avLst/>
          </a:prstGeom>
        </p:spPr>
      </p:pic>
      <p:sp>
        <p:nvSpPr>
          <p:cNvPr id="4" name="Slide Number Placeholder 3"/>
          <p:cNvSpPr>
            <a:spLocks noGrp="1"/>
          </p:cNvSpPr>
          <p:nvPr>
            <p:ph type="sldNum" sz="quarter" idx="12"/>
          </p:nvPr>
        </p:nvSpPr>
        <p:spPr>
          <a:xfrm>
            <a:off x="8094188" y="6175616"/>
            <a:ext cx="486203" cy="298097"/>
          </a:xfrm>
          <a:prstGeom prst="rect">
            <a:avLst/>
          </a:prstGeom>
        </p:spPr>
        <p:txBody>
          <a:bodyPr/>
          <a:lstStyle/>
          <a:p>
            <a:fld id="{8E1C36C4-E9D3-A641-AE45-47024B03D7E5}" type="slidenum">
              <a:rPr lang="en-US" smtClean="0">
                <a:solidFill>
                  <a:schemeClr val="tx1"/>
                </a:solidFill>
              </a:rPr>
              <a:pPr/>
              <a:t>51</a:t>
            </a:fld>
            <a:endParaRPr lang="en-US" dirty="0">
              <a:solidFill>
                <a:schemeClr val="tx1"/>
              </a:solidFill>
            </a:endParaRPr>
          </a:p>
        </p:txBody>
      </p:sp>
    </p:spTree>
    <p:extLst>
      <p:ext uri="{BB962C8B-B14F-4D97-AF65-F5344CB8AC3E}">
        <p14:creationId xmlns:p14="http://schemas.microsoft.com/office/powerpoint/2010/main" xmlns="" val="32527986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Regional Mental Health Specialists</a:t>
            </a:r>
            <a:endParaRPr lang="en-US" dirty="0"/>
          </a:p>
        </p:txBody>
      </p:sp>
      <p:sp>
        <p:nvSpPr>
          <p:cNvPr id="5" name="Content Placeholder 4"/>
          <p:cNvSpPr>
            <a:spLocks noGrp="1"/>
          </p:cNvSpPr>
          <p:nvPr>
            <p:ph sz="half" idx="1"/>
          </p:nvPr>
        </p:nvSpPr>
        <p:spPr/>
        <p:txBody>
          <a:bodyPr/>
          <a:lstStyle/>
          <a:p>
            <a:r>
              <a:rPr lang="en-US" sz="2400" dirty="0" smtClean="0"/>
              <a:t>Region 1</a:t>
            </a:r>
          </a:p>
          <a:p>
            <a:pPr lvl="1"/>
            <a:r>
              <a:rPr lang="en-US" sz="2000" dirty="0" smtClean="0"/>
              <a:t>David Kraft, MD, MPH</a:t>
            </a:r>
          </a:p>
          <a:p>
            <a:pPr lvl="2"/>
            <a:r>
              <a:rPr lang="en-US" sz="1800" dirty="0" smtClean="0">
                <a:hlinkClick r:id="rId3"/>
              </a:rPr>
              <a:t>dkraft@external.umass.edu</a:t>
            </a:r>
            <a:endParaRPr lang="en-US" sz="1800" dirty="0" smtClean="0"/>
          </a:p>
          <a:p>
            <a:pPr lvl="1"/>
            <a:r>
              <a:rPr lang="en-US" sz="2000" dirty="0" smtClean="0"/>
              <a:t>Maria Acevedo, PhD (Puerto Rico)</a:t>
            </a:r>
          </a:p>
          <a:p>
            <a:pPr lvl="2"/>
            <a:r>
              <a:rPr lang="en-US" sz="1800" dirty="0" smtClean="0">
                <a:hlinkClick r:id="rId4"/>
              </a:rPr>
              <a:t>mmacevedo@onelinkpr.net</a:t>
            </a:r>
            <a:endParaRPr lang="en-US" sz="1800" dirty="0" smtClean="0"/>
          </a:p>
          <a:p>
            <a:r>
              <a:rPr lang="en-US" sz="2400" dirty="0" smtClean="0"/>
              <a:t>Region 2</a:t>
            </a:r>
          </a:p>
          <a:p>
            <a:pPr lvl="1"/>
            <a:r>
              <a:rPr lang="en-US" sz="2000" dirty="0" smtClean="0"/>
              <a:t>Valerie Cherry, PhD</a:t>
            </a:r>
          </a:p>
          <a:p>
            <a:pPr lvl="2"/>
            <a:r>
              <a:rPr lang="en-US" sz="1800" dirty="0" smtClean="0">
                <a:hlinkClick r:id="rId5"/>
              </a:rPr>
              <a:t>vcherryphd@gmail.com</a:t>
            </a:r>
            <a:endParaRPr lang="en-US" sz="1800" dirty="0" smtClean="0"/>
          </a:p>
          <a:p>
            <a:r>
              <a:rPr lang="en-US" sz="2400" dirty="0" smtClean="0"/>
              <a:t>Region 3</a:t>
            </a:r>
          </a:p>
          <a:p>
            <a:pPr lvl="1"/>
            <a:r>
              <a:rPr lang="en-US" sz="2000" dirty="0" smtClean="0"/>
              <a:t>Suzanne Martin, </a:t>
            </a:r>
            <a:r>
              <a:rPr lang="en-US" sz="2000" dirty="0" err="1" smtClean="0"/>
              <a:t>PsyD</a:t>
            </a:r>
            <a:r>
              <a:rPr lang="en-US" sz="2000" dirty="0" smtClean="0"/>
              <a:t>, MPH</a:t>
            </a:r>
          </a:p>
          <a:p>
            <a:pPr lvl="2"/>
            <a:r>
              <a:rPr lang="en-US" sz="1800" dirty="0" smtClean="0">
                <a:hlinkClick r:id="rId6"/>
              </a:rPr>
              <a:t>suzannempsyd@gmail.com</a:t>
            </a:r>
            <a:endParaRPr lang="en-US" sz="1800" dirty="0" smtClean="0"/>
          </a:p>
          <a:p>
            <a:endParaRPr lang="en-US" sz="2400" dirty="0" smtClean="0"/>
          </a:p>
          <a:p>
            <a:endParaRPr lang="en-US" sz="2400" dirty="0" smtClean="0"/>
          </a:p>
        </p:txBody>
      </p:sp>
      <p:sp>
        <p:nvSpPr>
          <p:cNvPr id="6" name="Content Placeholder 5"/>
          <p:cNvSpPr>
            <a:spLocks noGrp="1"/>
          </p:cNvSpPr>
          <p:nvPr>
            <p:ph sz="half" idx="10"/>
          </p:nvPr>
        </p:nvSpPr>
        <p:spPr/>
        <p:txBody>
          <a:bodyPr/>
          <a:lstStyle/>
          <a:p>
            <a:r>
              <a:rPr lang="en-US" sz="2400" dirty="0" smtClean="0"/>
              <a:t>Region 4 </a:t>
            </a:r>
          </a:p>
          <a:p>
            <a:pPr lvl="1"/>
            <a:r>
              <a:rPr lang="en-US" sz="2000" dirty="0" smtClean="0"/>
              <a:t>Lydia Santiago, PhD</a:t>
            </a:r>
          </a:p>
          <a:p>
            <a:pPr lvl="2"/>
            <a:r>
              <a:rPr lang="en-US" sz="1800" dirty="0" smtClean="0">
                <a:hlinkClick r:id="rId7"/>
              </a:rPr>
              <a:t>lydia.v.santiago@att.net</a:t>
            </a:r>
            <a:endParaRPr lang="en-US" sz="1800" dirty="0" smtClean="0"/>
          </a:p>
          <a:p>
            <a:r>
              <a:rPr lang="en-US" sz="2400" dirty="0" smtClean="0"/>
              <a:t>Region 5</a:t>
            </a:r>
          </a:p>
          <a:p>
            <a:pPr lvl="1"/>
            <a:r>
              <a:rPr lang="en-US" sz="2000" dirty="0" smtClean="0"/>
              <a:t>Helena </a:t>
            </a:r>
            <a:r>
              <a:rPr lang="en-US" sz="2000" dirty="0" err="1" smtClean="0"/>
              <a:t>MacKenzie</a:t>
            </a:r>
            <a:r>
              <a:rPr lang="en-US" sz="2000" dirty="0" smtClean="0"/>
              <a:t>, PhD</a:t>
            </a:r>
          </a:p>
          <a:p>
            <a:pPr lvl="2"/>
            <a:r>
              <a:rPr lang="en-US" sz="1800" dirty="0" smtClean="0">
                <a:hlinkClick r:id="rId8"/>
              </a:rPr>
              <a:t>helena.mackenzie530@gmail.com</a:t>
            </a:r>
            <a:endParaRPr lang="en-US" sz="1800" dirty="0" smtClean="0"/>
          </a:p>
          <a:p>
            <a:r>
              <a:rPr lang="en-US" sz="2400" dirty="0" smtClean="0"/>
              <a:t>Region 6</a:t>
            </a:r>
          </a:p>
          <a:p>
            <a:pPr lvl="1"/>
            <a:r>
              <a:rPr lang="en-US" sz="2000" dirty="0" smtClean="0"/>
              <a:t>Vicki Boyd, PhD</a:t>
            </a:r>
          </a:p>
          <a:p>
            <a:pPr lvl="2"/>
            <a:r>
              <a:rPr lang="en-US" sz="1800" dirty="0" smtClean="0">
                <a:hlinkClick r:id="rId9"/>
              </a:rPr>
              <a:t>vdelboyd@aol.com</a:t>
            </a:r>
            <a:endParaRPr lang="en-US" sz="1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Regional Medical Specialists</a:t>
            </a:r>
            <a:endParaRPr lang="en-US" dirty="0"/>
          </a:p>
        </p:txBody>
      </p:sp>
      <p:sp>
        <p:nvSpPr>
          <p:cNvPr id="6" name="Content Placeholder 5"/>
          <p:cNvSpPr>
            <a:spLocks noGrp="1"/>
          </p:cNvSpPr>
          <p:nvPr>
            <p:ph sz="half" idx="1"/>
          </p:nvPr>
        </p:nvSpPr>
        <p:spPr/>
        <p:txBody>
          <a:bodyPr/>
          <a:lstStyle/>
          <a:p>
            <a:r>
              <a:rPr lang="en-US" dirty="0" smtClean="0"/>
              <a:t>Region 1</a:t>
            </a:r>
          </a:p>
          <a:p>
            <a:pPr lvl="1"/>
            <a:r>
              <a:rPr lang="en-US" dirty="0" smtClean="0"/>
              <a:t>John Kulig, MD, MPH</a:t>
            </a:r>
          </a:p>
          <a:p>
            <a:pPr lvl="2"/>
            <a:r>
              <a:rPr lang="en-US" dirty="0" smtClean="0"/>
              <a:t>jwkulig@gmail.com</a:t>
            </a:r>
          </a:p>
          <a:p>
            <a:r>
              <a:rPr lang="en-US" dirty="0" smtClean="0"/>
              <a:t>Region 2 and 3</a:t>
            </a:r>
          </a:p>
          <a:p>
            <a:pPr lvl="1"/>
            <a:r>
              <a:rPr lang="en-US" dirty="0" smtClean="0"/>
              <a:t>Teresa Lowery, MD, MPH</a:t>
            </a:r>
          </a:p>
          <a:p>
            <a:pPr lvl="2"/>
            <a:r>
              <a:rPr lang="en-US" dirty="0" smtClean="0">
                <a:hlinkClick r:id="rId3"/>
              </a:rPr>
              <a:t>tlowerymd@aol.com</a:t>
            </a:r>
            <a:endParaRPr lang="en-US" dirty="0" smtClean="0"/>
          </a:p>
          <a:p>
            <a:r>
              <a:rPr lang="en-US" dirty="0" smtClean="0"/>
              <a:t>Region 4</a:t>
            </a:r>
          </a:p>
          <a:p>
            <a:pPr lvl="1"/>
            <a:r>
              <a:rPr lang="en-US" dirty="0" smtClean="0"/>
              <a:t>Drew Alexander, MD</a:t>
            </a:r>
          </a:p>
          <a:p>
            <a:pPr lvl="2"/>
            <a:r>
              <a:rPr lang="en-US" dirty="0" smtClean="0">
                <a:hlinkClick r:id="rId4"/>
              </a:rPr>
              <a:t>cyvoc@yahoo.com</a:t>
            </a:r>
            <a:endParaRPr lang="en-US" dirty="0" smtClean="0"/>
          </a:p>
          <a:p>
            <a:pPr lvl="2"/>
            <a:endParaRPr lang="en-US" dirty="0"/>
          </a:p>
        </p:txBody>
      </p:sp>
      <p:sp>
        <p:nvSpPr>
          <p:cNvPr id="7" name="Content Placeholder 6"/>
          <p:cNvSpPr>
            <a:spLocks noGrp="1"/>
          </p:cNvSpPr>
          <p:nvPr>
            <p:ph sz="half" idx="10"/>
          </p:nvPr>
        </p:nvSpPr>
        <p:spPr/>
        <p:txBody>
          <a:bodyPr/>
          <a:lstStyle/>
          <a:p>
            <a:r>
              <a:rPr lang="en-US" dirty="0" smtClean="0"/>
              <a:t>Region 5</a:t>
            </a:r>
          </a:p>
          <a:p>
            <a:pPr lvl="1"/>
            <a:r>
              <a:rPr lang="en-US" dirty="0" smtClean="0"/>
              <a:t>Gary Strokosch, MD</a:t>
            </a:r>
          </a:p>
          <a:p>
            <a:pPr lvl="2"/>
            <a:r>
              <a:rPr lang="en-US" dirty="0" smtClean="0">
                <a:hlinkClick r:id="rId5"/>
              </a:rPr>
              <a:t>gstrokosch@aol.com</a:t>
            </a:r>
            <a:endParaRPr lang="en-US" dirty="0" smtClean="0"/>
          </a:p>
          <a:p>
            <a:r>
              <a:rPr lang="en-US" dirty="0" smtClean="0"/>
              <a:t>Region 6</a:t>
            </a:r>
          </a:p>
          <a:p>
            <a:pPr lvl="1"/>
            <a:r>
              <a:rPr lang="en-US" dirty="0" smtClean="0"/>
              <a:t>Sara Mackenzie, MD, MPH</a:t>
            </a:r>
          </a:p>
          <a:p>
            <a:pPr lvl="2"/>
            <a:r>
              <a:rPr lang="en-US" dirty="0" smtClean="0">
                <a:hlinkClick r:id="rId6"/>
              </a:rPr>
              <a:t>saramack17@msn.com</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xmlns="" val="1595195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Regional Disability </a:t>
            </a:r>
            <a:r>
              <a:rPr lang="en-US" dirty="0">
                <a:effectLst/>
              </a:rPr>
              <a:t>C</a:t>
            </a:r>
            <a:r>
              <a:rPr lang="en-US" dirty="0" smtClean="0">
                <a:effectLst/>
              </a:rPr>
              <a:t>oordinators</a:t>
            </a:r>
            <a:endParaRPr lang="en-US" dirty="0">
              <a:effectLst/>
            </a:endParaRPr>
          </a:p>
        </p:txBody>
      </p:sp>
      <p:sp>
        <p:nvSpPr>
          <p:cNvPr id="5" name="Content Placeholder 4"/>
          <p:cNvSpPr>
            <a:spLocks noGrp="1"/>
          </p:cNvSpPr>
          <p:nvPr>
            <p:ph idx="1"/>
          </p:nvPr>
        </p:nvSpPr>
        <p:spPr/>
        <p:txBody>
          <a:bodyPr>
            <a:normAutofit/>
          </a:bodyPr>
          <a:lstStyle/>
          <a:p>
            <a:pPr>
              <a:lnSpc>
                <a:spcPct val="100000"/>
              </a:lnSpc>
              <a:defRPr/>
            </a:pPr>
            <a:r>
              <a:rPr lang="en-US" dirty="0">
                <a:solidFill>
                  <a:schemeClr val="tx1"/>
                </a:solidFill>
              </a:rPr>
              <a:t>Boston, </a:t>
            </a:r>
            <a:r>
              <a:rPr lang="en-US" dirty="0" smtClean="0">
                <a:solidFill>
                  <a:schemeClr val="tx1"/>
                </a:solidFill>
              </a:rPr>
              <a:t>and </a:t>
            </a:r>
            <a:r>
              <a:rPr lang="en-US" dirty="0">
                <a:solidFill>
                  <a:schemeClr val="tx1"/>
                </a:solidFill>
              </a:rPr>
              <a:t>Philadelphia Regions – Kristen </a:t>
            </a:r>
            <a:r>
              <a:rPr lang="en-US" dirty="0" smtClean="0">
                <a:solidFill>
                  <a:schemeClr val="tx1"/>
                </a:solidFill>
              </a:rPr>
              <a:t>Philbrook</a:t>
            </a:r>
          </a:p>
          <a:p>
            <a:pPr marL="0" indent="0">
              <a:lnSpc>
                <a:spcPct val="100000"/>
              </a:lnSpc>
              <a:buNone/>
              <a:tabLst>
                <a:tab pos="344488" algn="l"/>
              </a:tabLst>
              <a:defRPr/>
            </a:pPr>
            <a:r>
              <a:rPr lang="en-US" dirty="0"/>
              <a:t> </a:t>
            </a:r>
            <a:r>
              <a:rPr lang="en-US" dirty="0" smtClean="0"/>
              <a:t>    </a:t>
            </a:r>
            <a:r>
              <a:rPr lang="en-US" dirty="0" smtClean="0">
                <a:hlinkClick r:id="rId3"/>
              </a:rPr>
              <a:t>kristen.philbrook@humanitas.com</a:t>
            </a:r>
            <a:endParaRPr lang="en-US" dirty="0" smtClean="0"/>
          </a:p>
          <a:p>
            <a:pPr>
              <a:lnSpc>
                <a:spcPct val="100000"/>
              </a:lnSpc>
              <a:defRPr/>
            </a:pPr>
            <a:r>
              <a:rPr lang="en-US" dirty="0" smtClean="0">
                <a:solidFill>
                  <a:srgbClr val="CECECE">
                    <a:lumMod val="25000"/>
                  </a:srgbClr>
                </a:solidFill>
              </a:rPr>
              <a:t>Atlanta Region </a:t>
            </a:r>
            <a:r>
              <a:rPr lang="en-US" dirty="0">
                <a:solidFill>
                  <a:srgbClr val="CECECE">
                    <a:lumMod val="25000"/>
                  </a:srgbClr>
                </a:solidFill>
              </a:rPr>
              <a:t>– </a:t>
            </a:r>
            <a:r>
              <a:rPr lang="en-US" dirty="0" smtClean="0">
                <a:solidFill>
                  <a:srgbClr val="CECECE">
                    <a:lumMod val="25000"/>
                  </a:srgbClr>
                </a:solidFill>
              </a:rPr>
              <a:t>Jasmin Merritt</a:t>
            </a:r>
            <a:endParaRPr lang="en-US" dirty="0">
              <a:solidFill>
                <a:srgbClr val="CECECE">
                  <a:lumMod val="25000"/>
                </a:srgbClr>
              </a:solidFill>
            </a:endParaRPr>
          </a:p>
          <a:p>
            <a:pPr marL="0" indent="0">
              <a:buClr>
                <a:srgbClr val="23A6CD">
                  <a:lumMod val="75000"/>
                </a:srgbClr>
              </a:buClr>
              <a:buNone/>
              <a:tabLst>
                <a:tab pos="344488" algn="l"/>
              </a:tabLst>
              <a:defRPr/>
            </a:pPr>
            <a:r>
              <a:rPr lang="en-US" dirty="0">
                <a:solidFill>
                  <a:srgbClr val="CECECE">
                    <a:lumMod val="25000"/>
                  </a:srgbClr>
                </a:solidFill>
              </a:rPr>
              <a:t>    </a:t>
            </a:r>
            <a:r>
              <a:rPr lang="en-US" dirty="0" smtClean="0">
                <a:solidFill>
                  <a:srgbClr val="CECECE">
                    <a:lumMod val="25000"/>
                  </a:srgbClr>
                </a:solidFill>
              </a:rPr>
              <a:t> </a:t>
            </a:r>
            <a:r>
              <a:rPr lang="en-US" dirty="0" smtClean="0">
                <a:solidFill>
                  <a:srgbClr val="CECECE">
                    <a:lumMod val="25000"/>
                  </a:srgbClr>
                </a:solidFill>
                <a:hlinkClick r:id="rId4"/>
              </a:rPr>
              <a:t>jasmin.merritt@humanitas.com</a:t>
            </a:r>
            <a:endParaRPr lang="en-US" dirty="0"/>
          </a:p>
          <a:p>
            <a:pPr>
              <a:defRPr/>
            </a:pPr>
            <a:r>
              <a:rPr lang="en-US" dirty="0">
                <a:solidFill>
                  <a:schemeClr val="tx1"/>
                </a:solidFill>
              </a:rPr>
              <a:t>Dallas </a:t>
            </a:r>
            <a:r>
              <a:rPr lang="en-US" dirty="0" smtClean="0">
                <a:solidFill>
                  <a:schemeClr val="tx1"/>
                </a:solidFill>
              </a:rPr>
              <a:t>Region </a:t>
            </a:r>
            <a:r>
              <a:rPr lang="en-US" dirty="0">
                <a:solidFill>
                  <a:schemeClr val="tx1"/>
                </a:solidFill>
              </a:rPr>
              <a:t>–</a:t>
            </a:r>
            <a:r>
              <a:rPr lang="en-US" dirty="0" smtClean="0">
                <a:solidFill>
                  <a:schemeClr val="tx1"/>
                </a:solidFill>
              </a:rPr>
              <a:t> </a:t>
            </a:r>
            <a:r>
              <a:rPr lang="en-US" dirty="0">
                <a:solidFill>
                  <a:schemeClr val="tx1"/>
                </a:solidFill>
              </a:rPr>
              <a:t>Laura </a:t>
            </a:r>
            <a:r>
              <a:rPr lang="en-US" dirty="0" smtClean="0">
                <a:solidFill>
                  <a:schemeClr val="tx1"/>
                </a:solidFill>
              </a:rPr>
              <a:t>Kuhn</a:t>
            </a:r>
          </a:p>
          <a:p>
            <a:pPr marL="0" indent="0">
              <a:lnSpc>
                <a:spcPct val="100000"/>
              </a:lnSpc>
              <a:buNone/>
              <a:defRPr/>
            </a:pPr>
            <a:r>
              <a:rPr lang="en-US" dirty="0" smtClean="0"/>
              <a:t>     </a:t>
            </a:r>
            <a:r>
              <a:rPr lang="en-US" dirty="0" smtClean="0">
                <a:hlinkClick r:id="rId5"/>
              </a:rPr>
              <a:t>laura.kuhn@humanitas.com</a:t>
            </a:r>
            <a:r>
              <a:rPr lang="en-US" dirty="0" smtClean="0"/>
              <a:t> </a:t>
            </a:r>
            <a:endParaRPr lang="en-US" dirty="0"/>
          </a:p>
          <a:p>
            <a:pPr>
              <a:defRPr/>
            </a:pPr>
            <a:r>
              <a:rPr lang="en-US" dirty="0" smtClean="0">
                <a:solidFill>
                  <a:schemeClr val="tx1"/>
                </a:solidFill>
              </a:rPr>
              <a:t>Chicago </a:t>
            </a:r>
            <a:r>
              <a:rPr lang="en-US" dirty="0">
                <a:solidFill>
                  <a:schemeClr val="tx1"/>
                </a:solidFill>
              </a:rPr>
              <a:t>and San Francisco Regions –</a:t>
            </a:r>
            <a:r>
              <a:rPr lang="en-US" dirty="0" smtClean="0">
                <a:solidFill>
                  <a:schemeClr val="tx1"/>
                </a:solidFill>
              </a:rPr>
              <a:t> </a:t>
            </a:r>
            <a:r>
              <a:rPr lang="en-US" dirty="0">
                <a:solidFill>
                  <a:schemeClr val="tx1"/>
                </a:solidFill>
              </a:rPr>
              <a:t>Kim </a:t>
            </a:r>
            <a:r>
              <a:rPr lang="en-US" dirty="0" smtClean="0">
                <a:solidFill>
                  <a:schemeClr val="tx1"/>
                </a:solidFill>
              </a:rPr>
              <a:t>Knodel</a:t>
            </a:r>
            <a:endParaRPr lang="en-US" dirty="0">
              <a:solidFill>
                <a:schemeClr val="tx1"/>
              </a:solidFill>
            </a:endParaRPr>
          </a:p>
          <a:p>
            <a:pPr marL="0" lvl="1" indent="0">
              <a:lnSpc>
                <a:spcPct val="100000"/>
              </a:lnSpc>
              <a:buClr>
                <a:schemeClr val="tx1">
                  <a:lumMod val="75000"/>
                </a:schemeClr>
              </a:buClr>
              <a:buNone/>
              <a:tabLst>
                <a:tab pos="404813" algn="l"/>
              </a:tabLst>
              <a:defRPr/>
            </a:pPr>
            <a:r>
              <a:rPr lang="en-US" sz="2100" dirty="0"/>
              <a:t>     </a:t>
            </a:r>
            <a:r>
              <a:rPr lang="en-US" sz="2100" dirty="0" smtClean="0"/>
              <a:t>	</a:t>
            </a:r>
            <a:r>
              <a:rPr lang="en-US" sz="2800" dirty="0" smtClean="0">
                <a:hlinkClick r:id="rId6"/>
              </a:rPr>
              <a:t>kimberly.knodel@humanitas.com</a:t>
            </a:r>
            <a:r>
              <a:rPr lang="en-US" sz="2800" dirty="0" smtClean="0"/>
              <a:t> </a:t>
            </a:r>
            <a:endParaRPr lang="en-US" sz="2800" dirty="0"/>
          </a:p>
          <a:p>
            <a:endParaRPr lang="en-US" dirty="0"/>
          </a:p>
        </p:txBody>
      </p:sp>
      <p:sp>
        <p:nvSpPr>
          <p:cNvPr id="4" name="Slide Number Placeholder 3"/>
          <p:cNvSpPr>
            <a:spLocks noGrp="1"/>
          </p:cNvSpPr>
          <p:nvPr>
            <p:ph type="sldNum" sz="quarter" idx="12"/>
          </p:nvPr>
        </p:nvSpPr>
        <p:spPr>
          <a:prstGeom prst="rect">
            <a:avLst/>
          </a:prstGeom>
        </p:spPr>
        <p:txBody>
          <a:bodyPr/>
          <a:lstStyle/>
          <a:p>
            <a:fld id="{8E1C36C4-E9D3-A641-AE45-47024B03D7E5}" type="slidenum">
              <a:rPr lang="en-US" smtClean="0">
                <a:solidFill>
                  <a:schemeClr val="tx1"/>
                </a:solidFill>
              </a:rPr>
              <a:pPr/>
              <a:t>54</a:t>
            </a:fld>
            <a:endParaRPr lang="en-US" dirty="0">
              <a:solidFill>
                <a:schemeClr val="tx1"/>
              </a:solidFill>
            </a:endParaRPr>
          </a:p>
        </p:txBody>
      </p:sp>
    </p:spTree>
    <p:extLst>
      <p:ext uri="{BB962C8B-B14F-4D97-AF65-F5344CB8AC3E}">
        <p14:creationId xmlns:p14="http://schemas.microsoft.com/office/powerpoint/2010/main" xmlns="" val="37234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C227C310-425F-4404-A240-35723C3F9C2F}" type="slidenum">
              <a:rPr lang="en-US" smtClean="0"/>
              <a:pPr/>
              <a:t>55</a:t>
            </a:fld>
            <a:endParaRPr lang="en-US"/>
          </a:p>
        </p:txBody>
      </p:sp>
      <p:sp>
        <p:nvSpPr>
          <p:cNvPr id="10" name="TextBox 9"/>
          <p:cNvSpPr txBox="1"/>
          <p:nvPr/>
        </p:nvSpPr>
        <p:spPr>
          <a:xfrm>
            <a:off x="1298140" y="3943348"/>
            <a:ext cx="6506818" cy="553998"/>
          </a:xfrm>
          <a:prstGeom prst="rect">
            <a:avLst/>
          </a:prstGeom>
          <a:noFill/>
        </p:spPr>
        <p:txBody>
          <a:bodyPr wrap="square" lIns="0" tIns="0" rIns="0" bIns="0" rtlCol="0">
            <a:spAutoFit/>
          </a:bodyPr>
          <a:lstStyle/>
          <a:p>
            <a:pPr algn="ctr"/>
            <a:r>
              <a:rPr lang="en-US" sz="3600" kern="900" spc="-70" dirty="0" smtClean="0">
                <a:solidFill>
                  <a:schemeClr val="bg2">
                    <a:lumMod val="50000"/>
                  </a:schemeClr>
                </a:solidFill>
                <a:latin typeface="Source Sans Pro Black" pitchFamily="34" charset="0"/>
                <a:ea typeface="Open Sans Extrabold" pitchFamily="34" charset="0"/>
                <a:cs typeface="Open Sans Extrabold" pitchFamily="34" charset="0"/>
              </a:rPr>
              <a:t>Questions?</a:t>
            </a:r>
            <a:r>
              <a:rPr lang="ro-RO" sz="3600" kern="900" spc="-70" dirty="0" smtClean="0">
                <a:solidFill>
                  <a:schemeClr val="bg2">
                    <a:lumMod val="50000"/>
                  </a:schemeClr>
                </a:solidFill>
                <a:latin typeface="Source Sans Pro Black" pitchFamily="34" charset="0"/>
                <a:ea typeface="Open Sans Extrabold" pitchFamily="34" charset="0"/>
                <a:cs typeface="Open Sans Extrabold" pitchFamily="34" charset="0"/>
              </a:rPr>
              <a:t> </a:t>
            </a:r>
            <a:r>
              <a:rPr lang="en-US" sz="3600" kern="900" spc="-70" dirty="0" smtClean="0">
                <a:solidFill>
                  <a:schemeClr val="accent1">
                    <a:lumMod val="50000"/>
                  </a:schemeClr>
                </a:solidFill>
                <a:latin typeface="Source Sans Pro Light" pitchFamily="34" charset="0"/>
                <a:ea typeface="Open Sans Light" pitchFamily="34" charset="0"/>
                <a:cs typeface="Open Sans Light" pitchFamily="34" charset="0"/>
              </a:rPr>
              <a:t>Comments?</a:t>
            </a:r>
            <a:endParaRPr lang="en-US" sz="3600" kern="900" spc="-70" dirty="0">
              <a:solidFill>
                <a:schemeClr val="accent1">
                  <a:lumMod val="50000"/>
                </a:schemeClr>
              </a:solidFill>
              <a:latin typeface="Source Sans Pro Light" pitchFamily="34" charset="0"/>
              <a:ea typeface="Open Sans Light" pitchFamily="34" charset="0"/>
              <a:cs typeface="Open Sans Light" pitchFamily="34" charset="0"/>
            </a:endParaRPr>
          </a:p>
        </p:txBody>
      </p:sp>
      <p:pic>
        <p:nvPicPr>
          <p:cNvPr id="5" name="Picture 4"/>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5656121" y="883620"/>
            <a:ext cx="2098958" cy="2623698"/>
          </a:xfrm>
          <a:prstGeom prst="rect">
            <a:avLst/>
          </a:prstGeom>
        </p:spPr>
      </p:pic>
    </p:spTree>
    <p:extLst>
      <p:ext uri="{BB962C8B-B14F-4D97-AF65-F5344CB8AC3E}">
        <p14:creationId xmlns:p14="http://schemas.microsoft.com/office/powerpoint/2010/main" xmlns="" val="293183683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Slide Number Placeholder 35"/>
          <p:cNvSpPr>
            <a:spLocks noGrp="1"/>
          </p:cNvSpPr>
          <p:nvPr>
            <p:ph type="sldNum" sz="quarter" idx="12"/>
          </p:nvPr>
        </p:nvSpPr>
        <p:spPr/>
        <p:txBody>
          <a:bodyPr/>
          <a:lstStyle/>
          <a:p>
            <a:pPr>
              <a:defRPr/>
            </a:pPr>
            <a:fld id="{12C489B2-D9AD-426A-A423-2168FA4AF441}" type="slidenum">
              <a:rPr lang="da-DK" smtClean="0"/>
              <a:pPr>
                <a:defRPr/>
              </a:pPr>
              <a:t>6</a:t>
            </a:fld>
            <a:endParaRPr lang="da-DK"/>
          </a:p>
        </p:txBody>
      </p:sp>
      <p:grpSp>
        <p:nvGrpSpPr>
          <p:cNvPr id="4" name="Group 3"/>
          <p:cNvGrpSpPr/>
          <p:nvPr/>
        </p:nvGrpSpPr>
        <p:grpSpPr>
          <a:xfrm>
            <a:off x="2585537" y="1205624"/>
            <a:ext cx="3833636" cy="4406313"/>
            <a:chOff x="2698081" y="1205624"/>
            <a:chExt cx="3833636" cy="4406313"/>
          </a:xfrm>
        </p:grpSpPr>
        <p:sp>
          <p:nvSpPr>
            <p:cNvPr id="40" name="Højrepil 9"/>
            <p:cNvSpPr/>
            <p:nvPr/>
          </p:nvSpPr>
          <p:spPr>
            <a:xfrm rot="5400000">
              <a:off x="4282945" y="2228931"/>
              <a:ext cx="609600" cy="2197997"/>
            </a:xfrm>
            <a:prstGeom prst="rightArrow">
              <a:avLst>
                <a:gd name="adj1" fmla="val 78778"/>
                <a:gd name="adj2" fmla="val 67265"/>
              </a:avLst>
            </a:prstGeom>
            <a:pattFill prst="ltUpDiag">
              <a:fgClr>
                <a:srgbClr val="68748B"/>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endParaRPr lang="da-DK">
                <a:solidFill>
                  <a:schemeClr val="lt1"/>
                </a:solidFill>
              </a:endParaRPr>
            </a:p>
          </p:txBody>
        </p:sp>
        <p:grpSp>
          <p:nvGrpSpPr>
            <p:cNvPr id="3" name="Group 2"/>
            <p:cNvGrpSpPr/>
            <p:nvPr/>
          </p:nvGrpSpPr>
          <p:grpSpPr>
            <a:xfrm>
              <a:off x="2698081" y="1205624"/>
              <a:ext cx="3833636" cy="1797300"/>
              <a:chOff x="1150635" y="744090"/>
              <a:chExt cx="3833636" cy="1797300"/>
            </a:xfrm>
          </p:grpSpPr>
          <p:sp>
            <p:nvSpPr>
              <p:cNvPr id="43" name="Rounded Rectangle 42"/>
              <p:cNvSpPr/>
              <p:nvPr/>
            </p:nvSpPr>
            <p:spPr>
              <a:xfrm>
                <a:off x="1157341" y="752172"/>
                <a:ext cx="3826930" cy="1761062"/>
              </a:xfrm>
              <a:prstGeom prst="round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ndParaRPr>
              </a:p>
            </p:txBody>
          </p:sp>
          <p:sp>
            <p:nvSpPr>
              <p:cNvPr id="44" name="Rounded Rectangle 43"/>
              <p:cNvSpPr/>
              <p:nvPr/>
            </p:nvSpPr>
            <p:spPr>
              <a:xfrm>
                <a:off x="1150635" y="1106927"/>
                <a:ext cx="3826930" cy="1434463"/>
              </a:xfrm>
              <a:prstGeom prst="roundRect">
                <a:avLst>
                  <a:gd name="adj" fmla="val 4167"/>
                </a:avLst>
              </a:prstGeom>
              <a:gradFill flip="none" rotWithShape="1">
                <a:gsLst>
                  <a:gs pos="1000">
                    <a:schemeClr val="bg1">
                      <a:lumMod val="85000"/>
                    </a:schemeClr>
                  </a:gs>
                  <a:gs pos="77000">
                    <a:schemeClr val="bg1">
                      <a:lumMod val="95000"/>
                    </a:scheme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ndParaRPr>
              </a:p>
            </p:txBody>
          </p:sp>
          <p:sp>
            <p:nvSpPr>
              <p:cNvPr id="45" name="Text Box 52"/>
              <p:cNvSpPr txBox="1">
                <a:spLocks noChangeArrowheads="1"/>
              </p:cNvSpPr>
              <p:nvPr/>
            </p:nvSpPr>
            <p:spPr bwMode="gray">
              <a:xfrm>
                <a:off x="1355237" y="1268962"/>
                <a:ext cx="3431138" cy="1015663"/>
              </a:xfrm>
              <a:prstGeom prst="rect">
                <a:avLst/>
              </a:prstGeom>
              <a:noFill/>
              <a:ln w="9525">
                <a:noFill/>
                <a:miter lim="800000"/>
                <a:headEnd/>
                <a:tailEnd/>
              </a:ln>
            </p:spPr>
            <p:txBody>
              <a:bodyPr>
                <a:spAutoFit/>
              </a:bodyPr>
              <a:lstStyle/>
              <a:p>
                <a:pPr algn="ctr"/>
                <a:r>
                  <a:rPr lang="en-US" sz="2000" dirty="0"/>
                  <a:t>Terminology actually changed 2 editions ago (e.g</a:t>
                </a:r>
                <a:r>
                  <a:rPr lang="en-US" sz="2000" dirty="0" smtClean="0"/>
                  <a:t>., </a:t>
                </a:r>
                <a:r>
                  <a:rPr lang="en-US" sz="2000" dirty="0"/>
                  <a:t>more than 10 years ago!) </a:t>
                </a:r>
              </a:p>
            </p:txBody>
          </p:sp>
          <p:sp>
            <p:nvSpPr>
              <p:cNvPr id="46" name="Rektangel 76"/>
              <p:cNvSpPr>
                <a:spLocks noChangeArrowheads="1"/>
              </p:cNvSpPr>
              <p:nvPr/>
            </p:nvSpPr>
            <p:spPr bwMode="auto">
              <a:xfrm>
                <a:off x="1153549" y="744090"/>
                <a:ext cx="3773502" cy="400110"/>
              </a:xfrm>
              <a:prstGeom prst="rect">
                <a:avLst/>
              </a:prstGeom>
              <a:noFill/>
              <a:ln w="9525">
                <a:noFill/>
                <a:miter lim="800000"/>
                <a:headEnd/>
                <a:tailEnd/>
              </a:ln>
            </p:spPr>
            <p:txBody>
              <a:bodyPr wrap="square">
                <a:spAutoFit/>
              </a:bodyPr>
              <a:lstStyle/>
              <a:p>
                <a:pPr algn="ctr" defTabSz="914400">
                  <a:spcAft>
                    <a:spcPts val="600"/>
                  </a:spcAft>
                </a:pPr>
                <a:r>
                  <a:rPr lang="en-US" sz="2000" b="1" noProof="1" smtClean="0">
                    <a:solidFill>
                      <a:srgbClr val="FFFFFF"/>
                    </a:solidFill>
                    <a:latin typeface="Calibri" charset="0"/>
                    <a:cs typeface="Arial" charset="0"/>
                  </a:rPr>
                  <a:t>WHEN TERMINOLOGY CHANGED?</a:t>
                </a:r>
                <a:endParaRPr lang="en-US" sz="2000" b="1" noProof="1">
                  <a:solidFill>
                    <a:srgbClr val="FFFFFF"/>
                  </a:solidFill>
                  <a:latin typeface="Calibri" charset="0"/>
                  <a:cs typeface="Arial" charset="0"/>
                </a:endParaRPr>
              </a:p>
            </p:txBody>
          </p:sp>
        </p:grpSp>
        <p:grpSp>
          <p:nvGrpSpPr>
            <p:cNvPr id="2" name="Group 1"/>
            <p:cNvGrpSpPr/>
            <p:nvPr/>
          </p:nvGrpSpPr>
          <p:grpSpPr>
            <a:xfrm>
              <a:off x="2822607" y="3652935"/>
              <a:ext cx="3591289" cy="1959002"/>
              <a:chOff x="3696210" y="2929427"/>
              <a:chExt cx="3591289" cy="1959002"/>
            </a:xfrm>
          </p:grpSpPr>
          <p:sp>
            <p:nvSpPr>
              <p:cNvPr id="23" name="Rounded Rectangle 22"/>
              <p:cNvSpPr/>
              <p:nvPr/>
            </p:nvSpPr>
            <p:spPr>
              <a:xfrm>
                <a:off x="3696210" y="2929427"/>
                <a:ext cx="3591289" cy="162246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ndParaRPr>
              </a:p>
            </p:txBody>
          </p:sp>
          <p:sp>
            <p:nvSpPr>
              <p:cNvPr id="24" name="Rounded Rectangle 23"/>
              <p:cNvSpPr/>
              <p:nvPr/>
            </p:nvSpPr>
            <p:spPr>
              <a:xfrm>
                <a:off x="3696210" y="3566863"/>
                <a:ext cx="3591289" cy="1321566"/>
              </a:xfrm>
              <a:prstGeom prst="roundRect">
                <a:avLst>
                  <a:gd name="adj" fmla="val 4167"/>
                </a:avLst>
              </a:prstGeom>
              <a:gradFill flip="none" rotWithShape="1">
                <a:gsLst>
                  <a:gs pos="1000">
                    <a:schemeClr val="bg1">
                      <a:lumMod val="85000"/>
                    </a:schemeClr>
                  </a:gs>
                  <a:gs pos="77000">
                    <a:schemeClr val="bg1">
                      <a:lumMod val="95000"/>
                    </a:scheme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ndParaRPr>
              </a:p>
            </p:txBody>
          </p:sp>
          <p:sp>
            <p:nvSpPr>
              <p:cNvPr id="27" name="Text Box 52"/>
              <p:cNvSpPr txBox="1">
                <a:spLocks noChangeArrowheads="1"/>
              </p:cNvSpPr>
              <p:nvPr/>
            </p:nvSpPr>
            <p:spPr bwMode="gray">
              <a:xfrm>
                <a:off x="3881919" y="3757131"/>
                <a:ext cx="3219868" cy="783471"/>
              </a:xfrm>
              <a:prstGeom prst="rect">
                <a:avLst/>
              </a:prstGeom>
              <a:noFill/>
              <a:ln w="9525">
                <a:noFill/>
                <a:miter lim="800000"/>
                <a:headEnd/>
                <a:tailEnd/>
              </a:ln>
            </p:spPr>
            <p:txBody>
              <a:bodyPr>
                <a:spAutoFit/>
              </a:bodyPr>
              <a:lstStyle/>
              <a:p>
                <a:r>
                  <a:rPr lang="en-US" sz="2000" dirty="0"/>
                  <a:t>Previous term was ADD for “Attention Deficit Disorder”</a:t>
                </a:r>
              </a:p>
            </p:txBody>
          </p:sp>
          <p:sp>
            <p:nvSpPr>
              <p:cNvPr id="28" name="Rektangel 76"/>
              <p:cNvSpPr>
                <a:spLocks noChangeArrowheads="1"/>
              </p:cNvSpPr>
              <p:nvPr/>
            </p:nvSpPr>
            <p:spPr bwMode="auto">
              <a:xfrm>
                <a:off x="3804689" y="3111321"/>
                <a:ext cx="3374329" cy="400110"/>
              </a:xfrm>
              <a:prstGeom prst="rect">
                <a:avLst/>
              </a:prstGeom>
              <a:noFill/>
              <a:ln w="9525">
                <a:noFill/>
                <a:miter lim="800000"/>
                <a:headEnd/>
                <a:tailEnd/>
              </a:ln>
            </p:spPr>
            <p:txBody>
              <a:bodyPr wrap="square">
                <a:spAutoFit/>
              </a:bodyPr>
              <a:lstStyle/>
              <a:p>
                <a:pPr algn="ctr" defTabSz="914400">
                  <a:spcAft>
                    <a:spcPts val="600"/>
                  </a:spcAft>
                </a:pPr>
                <a:r>
                  <a:rPr lang="en-US" sz="2000" b="1" noProof="1" smtClean="0">
                    <a:solidFill>
                      <a:srgbClr val="FFFFFF"/>
                    </a:solidFill>
                    <a:latin typeface="Calibri" charset="0"/>
                    <a:cs typeface="Arial" charset="0"/>
                  </a:rPr>
                  <a:t>PREVIOUS TERMINOLOGY</a:t>
                </a:r>
                <a:endParaRPr lang="en-US" sz="2000" b="1" noProof="1">
                  <a:solidFill>
                    <a:srgbClr val="FFFFFF"/>
                  </a:solidFill>
                  <a:latin typeface="Calibri" charset="0"/>
                  <a:cs typeface="Arial" charset="0"/>
                </a:endParaRPr>
              </a:p>
            </p:txBody>
          </p:sp>
        </p:grpSp>
      </p:grpSp>
    </p:spTree>
    <p:extLst>
      <p:ext uri="{BB962C8B-B14F-4D97-AF65-F5344CB8AC3E}">
        <p14:creationId xmlns:p14="http://schemas.microsoft.com/office/powerpoint/2010/main" xmlns="" val="1083496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3308" y="1533781"/>
            <a:ext cx="5619414" cy="4921954"/>
          </a:xfrm>
        </p:spPr>
        <p:txBody>
          <a:bodyPr/>
          <a:lstStyle/>
          <a:p>
            <a:r>
              <a:rPr lang="en-US" dirty="0" smtClean="0"/>
              <a:t>ADHD is </a:t>
            </a:r>
            <a:r>
              <a:rPr lang="en-US" dirty="0"/>
              <a:t>n</a:t>
            </a:r>
            <a:r>
              <a:rPr lang="en-US" dirty="0" smtClean="0"/>
              <a:t>o </a:t>
            </a:r>
            <a:r>
              <a:rPr lang="en-US" dirty="0"/>
              <a:t>longer paired with </a:t>
            </a:r>
            <a:r>
              <a:rPr lang="en-US" b="1" dirty="0">
                <a:solidFill>
                  <a:srgbClr val="8A0000"/>
                </a:solidFill>
              </a:rPr>
              <a:t>Disruptive Behavior </a:t>
            </a:r>
            <a:r>
              <a:rPr lang="en-US" b="1" dirty="0" smtClean="0">
                <a:solidFill>
                  <a:srgbClr val="8A0000"/>
                </a:solidFill>
              </a:rPr>
              <a:t>Disorders</a:t>
            </a:r>
            <a:r>
              <a:rPr lang="en-US" dirty="0" smtClean="0"/>
              <a:t> and is now included with </a:t>
            </a:r>
            <a:r>
              <a:rPr lang="en-US" b="1" dirty="0">
                <a:solidFill>
                  <a:srgbClr val="8A0000"/>
                </a:solidFill>
              </a:rPr>
              <a:t>Neurodevelopmental </a:t>
            </a:r>
            <a:r>
              <a:rPr lang="en-US" b="1" dirty="0" smtClean="0">
                <a:solidFill>
                  <a:srgbClr val="8A0000"/>
                </a:solidFill>
              </a:rPr>
              <a:t>Disorders</a:t>
            </a:r>
            <a:r>
              <a:rPr lang="en-US" dirty="0" smtClean="0"/>
              <a:t>.</a:t>
            </a:r>
            <a:endParaRPr lang="en-US" dirty="0"/>
          </a:p>
          <a:p>
            <a:pPr lvl="1"/>
            <a:r>
              <a:rPr lang="en-US" dirty="0"/>
              <a:t>This better conceptualizes how we now see the </a:t>
            </a:r>
            <a:r>
              <a:rPr lang="en-US" dirty="0" smtClean="0"/>
              <a:t>disorder.</a:t>
            </a:r>
          </a:p>
          <a:p>
            <a:pPr lvl="1"/>
            <a:r>
              <a:rPr lang="en-US" dirty="0" smtClean="0"/>
              <a:t>We </a:t>
            </a:r>
            <a:r>
              <a:rPr lang="en-US" dirty="0"/>
              <a:t>now have examples of how the condition appears in older adolescents and </a:t>
            </a:r>
            <a:r>
              <a:rPr lang="en-US" dirty="0" smtClean="0"/>
              <a:t>adults.</a:t>
            </a:r>
            <a:endParaRPr lang="en-US" dirty="0"/>
          </a:p>
          <a:p>
            <a:endParaRPr lang="en-US" dirty="0"/>
          </a:p>
        </p:txBody>
      </p:sp>
      <p:sp>
        <p:nvSpPr>
          <p:cNvPr id="3" name="Slide Number Placeholder 2"/>
          <p:cNvSpPr>
            <a:spLocks noGrp="1"/>
          </p:cNvSpPr>
          <p:nvPr>
            <p:ph type="sldNum" sz="quarter" idx="12"/>
          </p:nvPr>
        </p:nvSpPr>
        <p:spPr/>
        <p:txBody>
          <a:bodyPr/>
          <a:lstStyle/>
          <a:p>
            <a:fld id="{EFF84DA3-1729-41E0-8464-1C99D16700BC}" type="slidenum">
              <a:rPr lang="en-US" smtClean="0"/>
              <a:pPr/>
              <a:t>7</a:t>
            </a:fld>
            <a:endParaRPr lang="en-US" dirty="0"/>
          </a:p>
        </p:txBody>
      </p:sp>
      <p:sp>
        <p:nvSpPr>
          <p:cNvPr id="4" name="Title 3"/>
          <p:cNvSpPr>
            <a:spLocks noGrp="1"/>
          </p:cNvSpPr>
          <p:nvPr>
            <p:ph type="title"/>
          </p:nvPr>
        </p:nvSpPr>
        <p:spPr/>
        <p:txBody>
          <a:bodyPr/>
          <a:lstStyle/>
          <a:p>
            <a:r>
              <a:rPr lang="en-US" dirty="0" smtClean="0"/>
              <a:t>DSM-V Changes</a:t>
            </a:r>
            <a:endParaRPr lang="en-US" dirty="0"/>
          </a:p>
        </p:txBody>
      </p:sp>
      <p:grpSp>
        <p:nvGrpSpPr>
          <p:cNvPr id="6" name="Group 5"/>
          <p:cNvGrpSpPr/>
          <p:nvPr/>
        </p:nvGrpSpPr>
        <p:grpSpPr>
          <a:xfrm>
            <a:off x="6298830" y="2229267"/>
            <a:ext cx="2167096" cy="2490485"/>
            <a:chOff x="5982891" y="1719264"/>
            <a:chExt cx="3169444" cy="5141912"/>
          </a:xfrm>
        </p:grpSpPr>
        <p:sp>
          <p:nvSpPr>
            <p:cNvPr id="7" name="Freeform 5"/>
            <p:cNvSpPr>
              <a:spLocks/>
            </p:cNvSpPr>
            <p:nvPr/>
          </p:nvSpPr>
          <p:spPr bwMode="auto">
            <a:xfrm>
              <a:off x="6228160" y="1719264"/>
              <a:ext cx="1957388" cy="1939925"/>
            </a:xfrm>
            <a:custGeom>
              <a:avLst/>
              <a:gdLst>
                <a:gd name="T0" fmla="*/ 820 w 886"/>
                <a:gd name="T1" fmla="*/ 261 h 659"/>
                <a:gd name="T2" fmla="*/ 750 w 886"/>
                <a:gd name="T3" fmla="*/ 290 h 659"/>
                <a:gd name="T4" fmla="*/ 724 w 886"/>
                <a:gd name="T5" fmla="*/ 251 h 659"/>
                <a:gd name="T6" fmla="*/ 723 w 886"/>
                <a:gd name="T7" fmla="*/ 251 h 659"/>
                <a:gd name="T8" fmla="*/ 723 w 886"/>
                <a:gd name="T9" fmla="*/ 5 h 659"/>
                <a:gd name="T10" fmla="*/ 644 w 886"/>
                <a:gd name="T11" fmla="*/ 0 h 659"/>
                <a:gd name="T12" fmla="*/ 148 w 886"/>
                <a:gd name="T13" fmla="*/ 189 h 659"/>
                <a:gd name="T14" fmla="*/ 7 w 886"/>
                <a:gd name="T15" fmla="*/ 573 h 659"/>
                <a:gd name="T16" fmla="*/ 6 w 886"/>
                <a:gd name="T17" fmla="*/ 586 h 659"/>
                <a:gd name="T18" fmla="*/ 0 w 886"/>
                <a:gd name="T19" fmla="*/ 659 h 659"/>
                <a:gd name="T20" fmla="*/ 175 w 886"/>
                <a:gd name="T21" fmla="*/ 659 h 659"/>
                <a:gd name="T22" fmla="*/ 175 w 886"/>
                <a:gd name="T23" fmla="*/ 659 h 659"/>
                <a:gd name="T24" fmla="*/ 214 w 886"/>
                <a:gd name="T25" fmla="*/ 632 h 659"/>
                <a:gd name="T26" fmla="*/ 185 w 886"/>
                <a:gd name="T27" fmla="*/ 563 h 659"/>
                <a:gd name="T28" fmla="*/ 311 w 886"/>
                <a:gd name="T29" fmla="*/ 563 h 659"/>
                <a:gd name="T30" fmla="*/ 282 w 886"/>
                <a:gd name="T31" fmla="*/ 632 h 659"/>
                <a:gd name="T32" fmla="*/ 336 w 886"/>
                <a:gd name="T33" fmla="*/ 659 h 659"/>
                <a:gd name="T34" fmla="*/ 723 w 886"/>
                <a:gd name="T35" fmla="*/ 659 h 659"/>
                <a:gd name="T36" fmla="*/ 723 w 886"/>
                <a:gd name="T37" fmla="*/ 412 h 659"/>
                <a:gd name="T38" fmla="*/ 750 w 886"/>
                <a:gd name="T39" fmla="*/ 358 h 659"/>
                <a:gd name="T40" fmla="*/ 820 w 886"/>
                <a:gd name="T41" fmla="*/ 387 h 659"/>
                <a:gd name="T42" fmla="*/ 820 w 886"/>
                <a:gd name="T43" fmla="*/ 26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6" h="659">
                  <a:moveTo>
                    <a:pt x="820" y="261"/>
                  </a:moveTo>
                  <a:cubicBezTo>
                    <a:pt x="781" y="255"/>
                    <a:pt x="777" y="277"/>
                    <a:pt x="750" y="290"/>
                  </a:cubicBezTo>
                  <a:cubicBezTo>
                    <a:pt x="737" y="296"/>
                    <a:pt x="726" y="287"/>
                    <a:pt x="724" y="251"/>
                  </a:cubicBezTo>
                  <a:cubicBezTo>
                    <a:pt x="723" y="251"/>
                    <a:pt x="723" y="251"/>
                    <a:pt x="723" y="251"/>
                  </a:cubicBezTo>
                  <a:cubicBezTo>
                    <a:pt x="723" y="5"/>
                    <a:pt x="723" y="5"/>
                    <a:pt x="723" y="5"/>
                  </a:cubicBezTo>
                  <a:cubicBezTo>
                    <a:pt x="697" y="1"/>
                    <a:pt x="671" y="0"/>
                    <a:pt x="644" y="0"/>
                  </a:cubicBezTo>
                  <a:cubicBezTo>
                    <a:pt x="416" y="0"/>
                    <a:pt x="259" y="60"/>
                    <a:pt x="148" y="189"/>
                  </a:cubicBezTo>
                  <a:cubicBezTo>
                    <a:pt x="36" y="319"/>
                    <a:pt x="16" y="497"/>
                    <a:pt x="7" y="573"/>
                  </a:cubicBezTo>
                  <a:cubicBezTo>
                    <a:pt x="7" y="578"/>
                    <a:pt x="6" y="583"/>
                    <a:pt x="6" y="586"/>
                  </a:cubicBezTo>
                  <a:cubicBezTo>
                    <a:pt x="2" y="616"/>
                    <a:pt x="0" y="640"/>
                    <a:pt x="0" y="659"/>
                  </a:cubicBezTo>
                  <a:cubicBezTo>
                    <a:pt x="175" y="659"/>
                    <a:pt x="175" y="659"/>
                    <a:pt x="175" y="659"/>
                  </a:cubicBezTo>
                  <a:cubicBezTo>
                    <a:pt x="175" y="659"/>
                    <a:pt x="175" y="659"/>
                    <a:pt x="175" y="659"/>
                  </a:cubicBezTo>
                  <a:cubicBezTo>
                    <a:pt x="211" y="656"/>
                    <a:pt x="220" y="645"/>
                    <a:pt x="214" y="632"/>
                  </a:cubicBezTo>
                  <a:cubicBezTo>
                    <a:pt x="202" y="605"/>
                    <a:pt x="179" y="601"/>
                    <a:pt x="185" y="563"/>
                  </a:cubicBezTo>
                  <a:cubicBezTo>
                    <a:pt x="195" y="496"/>
                    <a:pt x="301" y="496"/>
                    <a:pt x="311" y="563"/>
                  </a:cubicBezTo>
                  <a:cubicBezTo>
                    <a:pt x="317" y="601"/>
                    <a:pt x="295" y="605"/>
                    <a:pt x="282" y="632"/>
                  </a:cubicBezTo>
                  <a:cubicBezTo>
                    <a:pt x="276" y="647"/>
                    <a:pt x="287" y="659"/>
                    <a:pt x="336" y="659"/>
                  </a:cubicBezTo>
                  <a:cubicBezTo>
                    <a:pt x="723" y="659"/>
                    <a:pt x="723" y="659"/>
                    <a:pt x="723" y="659"/>
                  </a:cubicBezTo>
                  <a:cubicBezTo>
                    <a:pt x="723" y="412"/>
                    <a:pt x="723" y="412"/>
                    <a:pt x="723" y="412"/>
                  </a:cubicBezTo>
                  <a:cubicBezTo>
                    <a:pt x="723" y="363"/>
                    <a:pt x="735" y="352"/>
                    <a:pt x="750" y="358"/>
                  </a:cubicBezTo>
                  <a:cubicBezTo>
                    <a:pt x="777" y="370"/>
                    <a:pt x="781" y="393"/>
                    <a:pt x="820" y="387"/>
                  </a:cubicBezTo>
                  <a:cubicBezTo>
                    <a:pt x="886" y="377"/>
                    <a:pt x="886" y="271"/>
                    <a:pt x="820" y="261"/>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 name="Freeform 6"/>
            <p:cNvSpPr>
              <a:spLocks/>
            </p:cNvSpPr>
            <p:nvPr/>
          </p:nvSpPr>
          <p:spPr bwMode="auto">
            <a:xfrm>
              <a:off x="6259116" y="4852989"/>
              <a:ext cx="2864644" cy="2008187"/>
            </a:xfrm>
            <a:custGeom>
              <a:avLst/>
              <a:gdLst>
                <a:gd name="T0" fmla="*/ 424 w 1297"/>
                <a:gd name="T1" fmla="*/ 682 h 682"/>
                <a:gd name="T2" fmla="*/ 1297 w 1297"/>
                <a:gd name="T3" fmla="*/ 682 h 682"/>
                <a:gd name="T4" fmla="*/ 1128 w 1297"/>
                <a:gd name="T5" fmla="*/ 516 h 682"/>
                <a:gd name="T6" fmla="*/ 1040 w 1297"/>
                <a:gd name="T7" fmla="*/ 198 h 682"/>
                <a:gd name="T8" fmla="*/ 1048 w 1297"/>
                <a:gd name="T9" fmla="*/ 162 h 682"/>
                <a:gd name="T10" fmla="*/ 782 w 1297"/>
                <a:gd name="T11" fmla="*/ 162 h 682"/>
                <a:gd name="T12" fmla="*/ 728 w 1297"/>
                <a:gd name="T13" fmla="*/ 136 h 682"/>
                <a:gd name="T14" fmla="*/ 757 w 1297"/>
                <a:gd name="T15" fmla="*/ 66 h 682"/>
                <a:gd name="T16" fmla="*/ 631 w 1297"/>
                <a:gd name="T17" fmla="*/ 66 h 682"/>
                <a:gd name="T18" fmla="*/ 660 w 1297"/>
                <a:gd name="T19" fmla="*/ 136 h 682"/>
                <a:gd name="T20" fmla="*/ 621 w 1297"/>
                <a:gd name="T21" fmla="*/ 162 h 682"/>
                <a:gd name="T22" fmla="*/ 621 w 1297"/>
                <a:gd name="T23" fmla="*/ 162 h 682"/>
                <a:gd name="T24" fmla="*/ 539 w 1297"/>
                <a:gd name="T25" fmla="*/ 162 h 682"/>
                <a:gd name="T26" fmla="*/ 308 w 1297"/>
                <a:gd name="T27" fmla="*/ 162 h 682"/>
                <a:gd name="T28" fmla="*/ 308 w 1297"/>
                <a:gd name="T29" fmla="*/ 163 h 682"/>
                <a:gd name="T30" fmla="*/ 270 w 1297"/>
                <a:gd name="T31" fmla="*/ 189 h 682"/>
                <a:gd name="T32" fmla="*/ 299 w 1297"/>
                <a:gd name="T33" fmla="*/ 259 h 682"/>
                <a:gd name="T34" fmla="*/ 173 w 1297"/>
                <a:gd name="T35" fmla="*/ 259 h 682"/>
                <a:gd name="T36" fmla="*/ 202 w 1297"/>
                <a:gd name="T37" fmla="*/ 189 h 682"/>
                <a:gd name="T38" fmla="*/ 147 w 1297"/>
                <a:gd name="T39" fmla="*/ 162 h 682"/>
                <a:gd name="T40" fmla="*/ 0 w 1297"/>
                <a:gd name="T41" fmla="*/ 162 h 682"/>
                <a:gd name="T42" fmla="*/ 8 w 1297"/>
                <a:gd name="T43" fmla="*/ 173 h 682"/>
                <a:gd name="T44" fmla="*/ 28 w 1297"/>
                <a:gd name="T45" fmla="*/ 249 h 682"/>
                <a:gd name="T46" fmla="*/ 35 w 1297"/>
                <a:gd name="T47" fmla="*/ 256 h 682"/>
                <a:gd name="T48" fmla="*/ 45 w 1297"/>
                <a:gd name="T49" fmla="*/ 288 h 682"/>
                <a:gd name="T50" fmla="*/ 103 w 1297"/>
                <a:gd name="T51" fmla="*/ 473 h 682"/>
                <a:gd name="T52" fmla="*/ 202 w 1297"/>
                <a:gd name="T53" fmla="*/ 491 h 682"/>
                <a:gd name="T54" fmla="*/ 323 w 1297"/>
                <a:gd name="T55" fmla="*/ 478 h 682"/>
                <a:gd name="T56" fmla="*/ 358 w 1297"/>
                <a:gd name="T57" fmla="*/ 473 h 682"/>
                <a:gd name="T58" fmla="*/ 392 w 1297"/>
                <a:gd name="T59" fmla="*/ 468 h 682"/>
                <a:gd name="T60" fmla="*/ 396 w 1297"/>
                <a:gd name="T61" fmla="*/ 467 h 682"/>
                <a:gd name="T62" fmla="*/ 431 w 1297"/>
                <a:gd name="T63" fmla="*/ 571 h 682"/>
                <a:gd name="T64" fmla="*/ 441 w 1297"/>
                <a:gd name="T65" fmla="*/ 633 h 682"/>
                <a:gd name="T66" fmla="*/ 424 w 1297"/>
                <a:gd name="T67"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7" h="682">
                  <a:moveTo>
                    <a:pt x="424" y="682"/>
                  </a:moveTo>
                  <a:cubicBezTo>
                    <a:pt x="1297" y="682"/>
                    <a:pt x="1297" y="682"/>
                    <a:pt x="1297" y="682"/>
                  </a:cubicBezTo>
                  <a:cubicBezTo>
                    <a:pt x="1254" y="649"/>
                    <a:pt x="1161" y="573"/>
                    <a:pt x="1128" y="516"/>
                  </a:cubicBezTo>
                  <a:cubicBezTo>
                    <a:pt x="1102" y="473"/>
                    <a:pt x="1020" y="321"/>
                    <a:pt x="1040" y="198"/>
                  </a:cubicBezTo>
                  <a:cubicBezTo>
                    <a:pt x="1042" y="185"/>
                    <a:pt x="1045" y="173"/>
                    <a:pt x="1048" y="162"/>
                  </a:cubicBezTo>
                  <a:cubicBezTo>
                    <a:pt x="782" y="162"/>
                    <a:pt x="782" y="162"/>
                    <a:pt x="782" y="162"/>
                  </a:cubicBezTo>
                  <a:cubicBezTo>
                    <a:pt x="733" y="162"/>
                    <a:pt x="722" y="150"/>
                    <a:pt x="728" y="136"/>
                  </a:cubicBezTo>
                  <a:cubicBezTo>
                    <a:pt x="741" y="108"/>
                    <a:pt x="763" y="105"/>
                    <a:pt x="757" y="66"/>
                  </a:cubicBezTo>
                  <a:cubicBezTo>
                    <a:pt x="747" y="0"/>
                    <a:pt x="641" y="0"/>
                    <a:pt x="631" y="66"/>
                  </a:cubicBezTo>
                  <a:cubicBezTo>
                    <a:pt x="625" y="105"/>
                    <a:pt x="648" y="108"/>
                    <a:pt x="660" y="136"/>
                  </a:cubicBezTo>
                  <a:cubicBezTo>
                    <a:pt x="666" y="149"/>
                    <a:pt x="657" y="159"/>
                    <a:pt x="621" y="162"/>
                  </a:cubicBezTo>
                  <a:cubicBezTo>
                    <a:pt x="621" y="162"/>
                    <a:pt x="621" y="162"/>
                    <a:pt x="621" y="162"/>
                  </a:cubicBezTo>
                  <a:cubicBezTo>
                    <a:pt x="539" y="162"/>
                    <a:pt x="539" y="162"/>
                    <a:pt x="539" y="162"/>
                  </a:cubicBezTo>
                  <a:cubicBezTo>
                    <a:pt x="308" y="162"/>
                    <a:pt x="308" y="162"/>
                    <a:pt x="308" y="162"/>
                  </a:cubicBezTo>
                  <a:cubicBezTo>
                    <a:pt x="308" y="163"/>
                    <a:pt x="308" y="163"/>
                    <a:pt x="308" y="163"/>
                  </a:cubicBezTo>
                  <a:cubicBezTo>
                    <a:pt x="273" y="165"/>
                    <a:pt x="264" y="176"/>
                    <a:pt x="270" y="189"/>
                  </a:cubicBezTo>
                  <a:cubicBezTo>
                    <a:pt x="282" y="216"/>
                    <a:pt x="305" y="220"/>
                    <a:pt x="299" y="259"/>
                  </a:cubicBezTo>
                  <a:cubicBezTo>
                    <a:pt x="288" y="325"/>
                    <a:pt x="183" y="325"/>
                    <a:pt x="173" y="259"/>
                  </a:cubicBezTo>
                  <a:cubicBezTo>
                    <a:pt x="167" y="220"/>
                    <a:pt x="189" y="216"/>
                    <a:pt x="202" y="189"/>
                  </a:cubicBezTo>
                  <a:cubicBezTo>
                    <a:pt x="208" y="174"/>
                    <a:pt x="197" y="162"/>
                    <a:pt x="147" y="162"/>
                  </a:cubicBezTo>
                  <a:cubicBezTo>
                    <a:pt x="0" y="162"/>
                    <a:pt x="0" y="162"/>
                    <a:pt x="0" y="162"/>
                  </a:cubicBezTo>
                  <a:cubicBezTo>
                    <a:pt x="8" y="173"/>
                    <a:pt x="8" y="173"/>
                    <a:pt x="8" y="173"/>
                  </a:cubicBezTo>
                  <a:cubicBezTo>
                    <a:pt x="6" y="193"/>
                    <a:pt x="5" y="227"/>
                    <a:pt x="28" y="249"/>
                  </a:cubicBezTo>
                  <a:cubicBezTo>
                    <a:pt x="30" y="252"/>
                    <a:pt x="33" y="254"/>
                    <a:pt x="35" y="256"/>
                  </a:cubicBezTo>
                  <a:cubicBezTo>
                    <a:pt x="50" y="271"/>
                    <a:pt x="50" y="271"/>
                    <a:pt x="45" y="288"/>
                  </a:cubicBezTo>
                  <a:cubicBezTo>
                    <a:pt x="7" y="403"/>
                    <a:pt x="55" y="452"/>
                    <a:pt x="103" y="473"/>
                  </a:cubicBezTo>
                  <a:cubicBezTo>
                    <a:pt x="130" y="485"/>
                    <a:pt x="163" y="491"/>
                    <a:pt x="202" y="491"/>
                  </a:cubicBezTo>
                  <a:cubicBezTo>
                    <a:pt x="246" y="491"/>
                    <a:pt x="289" y="484"/>
                    <a:pt x="323" y="478"/>
                  </a:cubicBezTo>
                  <a:cubicBezTo>
                    <a:pt x="337" y="476"/>
                    <a:pt x="349" y="474"/>
                    <a:pt x="358" y="473"/>
                  </a:cubicBezTo>
                  <a:cubicBezTo>
                    <a:pt x="372" y="471"/>
                    <a:pt x="383" y="469"/>
                    <a:pt x="392" y="468"/>
                  </a:cubicBezTo>
                  <a:cubicBezTo>
                    <a:pt x="394" y="467"/>
                    <a:pt x="395" y="467"/>
                    <a:pt x="396" y="467"/>
                  </a:cubicBezTo>
                  <a:cubicBezTo>
                    <a:pt x="402" y="498"/>
                    <a:pt x="417" y="548"/>
                    <a:pt x="431" y="571"/>
                  </a:cubicBezTo>
                  <a:cubicBezTo>
                    <a:pt x="442" y="589"/>
                    <a:pt x="446" y="613"/>
                    <a:pt x="441" y="633"/>
                  </a:cubicBezTo>
                  <a:cubicBezTo>
                    <a:pt x="437" y="647"/>
                    <a:pt x="430" y="666"/>
                    <a:pt x="424" y="682"/>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9" name="Freeform 7"/>
            <p:cNvSpPr>
              <a:spLocks/>
            </p:cNvSpPr>
            <p:nvPr/>
          </p:nvSpPr>
          <p:spPr bwMode="auto">
            <a:xfrm>
              <a:off x="7824788" y="1733550"/>
              <a:ext cx="1327547" cy="2405062"/>
            </a:xfrm>
            <a:custGeom>
              <a:avLst/>
              <a:gdLst>
                <a:gd name="T0" fmla="*/ 533 w 601"/>
                <a:gd name="T1" fmla="*/ 343 h 817"/>
                <a:gd name="T2" fmla="*/ 400 w 601"/>
                <a:gd name="T3" fmla="*/ 173 h 817"/>
                <a:gd name="T4" fmla="*/ 0 w 601"/>
                <a:gd name="T5" fmla="*/ 0 h 817"/>
                <a:gd name="T6" fmla="*/ 0 w 601"/>
                <a:gd name="T7" fmla="*/ 246 h 817"/>
                <a:gd name="T8" fmla="*/ 1 w 601"/>
                <a:gd name="T9" fmla="*/ 246 h 817"/>
                <a:gd name="T10" fmla="*/ 27 w 601"/>
                <a:gd name="T11" fmla="*/ 285 h 817"/>
                <a:gd name="T12" fmla="*/ 97 w 601"/>
                <a:gd name="T13" fmla="*/ 256 h 817"/>
                <a:gd name="T14" fmla="*/ 97 w 601"/>
                <a:gd name="T15" fmla="*/ 382 h 817"/>
                <a:gd name="T16" fmla="*/ 27 w 601"/>
                <a:gd name="T17" fmla="*/ 353 h 817"/>
                <a:gd name="T18" fmla="*/ 0 w 601"/>
                <a:gd name="T19" fmla="*/ 407 h 817"/>
                <a:gd name="T20" fmla="*/ 0 w 601"/>
                <a:gd name="T21" fmla="*/ 654 h 817"/>
                <a:gd name="T22" fmla="*/ 327 w 601"/>
                <a:gd name="T23" fmla="*/ 654 h 817"/>
                <a:gd name="T24" fmla="*/ 381 w 601"/>
                <a:gd name="T25" fmla="*/ 681 h 817"/>
                <a:gd name="T26" fmla="*/ 352 w 601"/>
                <a:gd name="T27" fmla="*/ 750 h 817"/>
                <a:gd name="T28" fmla="*/ 478 w 601"/>
                <a:gd name="T29" fmla="*/ 750 h 817"/>
                <a:gd name="T30" fmla="*/ 449 w 601"/>
                <a:gd name="T31" fmla="*/ 681 h 817"/>
                <a:gd name="T32" fmla="*/ 488 w 601"/>
                <a:gd name="T33" fmla="*/ 654 h 817"/>
                <a:gd name="T34" fmla="*/ 488 w 601"/>
                <a:gd name="T35" fmla="*/ 654 h 817"/>
                <a:gd name="T36" fmla="*/ 591 w 601"/>
                <a:gd name="T37" fmla="*/ 654 h 817"/>
                <a:gd name="T38" fmla="*/ 594 w 601"/>
                <a:gd name="T39" fmla="*/ 616 h 817"/>
                <a:gd name="T40" fmla="*/ 533 w 601"/>
                <a:gd name="T41" fmla="*/ 343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1" h="817">
                  <a:moveTo>
                    <a:pt x="533" y="343"/>
                  </a:moveTo>
                  <a:cubicBezTo>
                    <a:pt x="488" y="260"/>
                    <a:pt x="431" y="201"/>
                    <a:pt x="400" y="173"/>
                  </a:cubicBezTo>
                  <a:cubicBezTo>
                    <a:pt x="333" y="110"/>
                    <a:pt x="179" y="21"/>
                    <a:pt x="0" y="0"/>
                  </a:cubicBezTo>
                  <a:cubicBezTo>
                    <a:pt x="0" y="246"/>
                    <a:pt x="0" y="246"/>
                    <a:pt x="0" y="246"/>
                  </a:cubicBezTo>
                  <a:cubicBezTo>
                    <a:pt x="1" y="246"/>
                    <a:pt x="1" y="246"/>
                    <a:pt x="1" y="246"/>
                  </a:cubicBezTo>
                  <a:cubicBezTo>
                    <a:pt x="3" y="282"/>
                    <a:pt x="14" y="291"/>
                    <a:pt x="27" y="285"/>
                  </a:cubicBezTo>
                  <a:cubicBezTo>
                    <a:pt x="54" y="272"/>
                    <a:pt x="58" y="250"/>
                    <a:pt x="97" y="256"/>
                  </a:cubicBezTo>
                  <a:cubicBezTo>
                    <a:pt x="163" y="266"/>
                    <a:pt x="163" y="372"/>
                    <a:pt x="97" y="382"/>
                  </a:cubicBezTo>
                  <a:cubicBezTo>
                    <a:pt x="58" y="388"/>
                    <a:pt x="54" y="365"/>
                    <a:pt x="27" y="353"/>
                  </a:cubicBezTo>
                  <a:cubicBezTo>
                    <a:pt x="12" y="347"/>
                    <a:pt x="0" y="358"/>
                    <a:pt x="0" y="407"/>
                  </a:cubicBezTo>
                  <a:cubicBezTo>
                    <a:pt x="0" y="654"/>
                    <a:pt x="0" y="654"/>
                    <a:pt x="0" y="654"/>
                  </a:cubicBezTo>
                  <a:cubicBezTo>
                    <a:pt x="327" y="654"/>
                    <a:pt x="327" y="654"/>
                    <a:pt x="327" y="654"/>
                  </a:cubicBezTo>
                  <a:cubicBezTo>
                    <a:pt x="376" y="654"/>
                    <a:pt x="388" y="666"/>
                    <a:pt x="381" y="681"/>
                  </a:cubicBezTo>
                  <a:cubicBezTo>
                    <a:pt x="369" y="708"/>
                    <a:pt x="346" y="712"/>
                    <a:pt x="352" y="750"/>
                  </a:cubicBezTo>
                  <a:cubicBezTo>
                    <a:pt x="363" y="817"/>
                    <a:pt x="468" y="817"/>
                    <a:pt x="478" y="750"/>
                  </a:cubicBezTo>
                  <a:cubicBezTo>
                    <a:pt x="484" y="712"/>
                    <a:pt x="462" y="708"/>
                    <a:pt x="449" y="681"/>
                  </a:cubicBezTo>
                  <a:cubicBezTo>
                    <a:pt x="444" y="668"/>
                    <a:pt x="452" y="657"/>
                    <a:pt x="488" y="654"/>
                  </a:cubicBezTo>
                  <a:cubicBezTo>
                    <a:pt x="488" y="654"/>
                    <a:pt x="488" y="654"/>
                    <a:pt x="488" y="654"/>
                  </a:cubicBezTo>
                  <a:cubicBezTo>
                    <a:pt x="591" y="654"/>
                    <a:pt x="591" y="654"/>
                    <a:pt x="591" y="654"/>
                  </a:cubicBezTo>
                  <a:cubicBezTo>
                    <a:pt x="592" y="642"/>
                    <a:pt x="593" y="629"/>
                    <a:pt x="594" y="616"/>
                  </a:cubicBezTo>
                  <a:cubicBezTo>
                    <a:pt x="601" y="524"/>
                    <a:pt x="580" y="432"/>
                    <a:pt x="533" y="343"/>
                  </a:cubicBezTo>
                  <a:close/>
                </a:path>
              </a:pathLst>
            </a:custGeom>
            <a:solidFill>
              <a:schemeClr val="accent1">
                <a:lumMod val="50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0" name="Freeform 8"/>
            <p:cNvSpPr>
              <a:spLocks/>
            </p:cNvSpPr>
            <p:nvPr/>
          </p:nvSpPr>
          <p:spPr bwMode="auto">
            <a:xfrm>
              <a:off x="7090173" y="3659189"/>
              <a:ext cx="2040731" cy="1671637"/>
            </a:xfrm>
            <a:custGeom>
              <a:avLst/>
              <a:gdLst>
                <a:gd name="T0" fmla="*/ 821 w 924"/>
                <a:gd name="T1" fmla="*/ 0 h 568"/>
                <a:gd name="T2" fmla="*/ 821 w 924"/>
                <a:gd name="T3" fmla="*/ 0 h 568"/>
                <a:gd name="T4" fmla="*/ 782 w 924"/>
                <a:gd name="T5" fmla="*/ 27 h 568"/>
                <a:gd name="T6" fmla="*/ 811 w 924"/>
                <a:gd name="T7" fmla="*/ 96 h 568"/>
                <a:gd name="T8" fmla="*/ 685 w 924"/>
                <a:gd name="T9" fmla="*/ 96 h 568"/>
                <a:gd name="T10" fmla="*/ 714 w 924"/>
                <a:gd name="T11" fmla="*/ 27 h 568"/>
                <a:gd name="T12" fmla="*/ 660 w 924"/>
                <a:gd name="T13" fmla="*/ 0 h 568"/>
                <a:gd name="T14" fmla="*/ 333 w 924"/>
                <a:gd name="T15" fmla="*/ 0 h 568"/>
                <a:gd name="T16" fmla="*/ 163 w 924"/>
                <a:gd name="T17" fmla="*/ 0 h 568"/>
                <a:gd name="T18" fmla="*/ 163 w 924"/>
                <a:gd name="T19" fmla="*/ 194 h 568"/>
                <a:gd name="T20" fmla="*/ 136 w 924"/>
                <a:gd name="T21" fmla="*/ 248 h 568"/>
                <a:gd name="T22" fmla="*/ 66 w 924"/>
                <a:gd name="T23" fmla="*/ 219 h 568"/>
                <a:gd name="T24" fmla="*/ 66 w 924"/>
                <a:gd name="T25" fmla="*/ 345 h 568"/>
                <a:gd name="T26" fmla="*/ 136 w 924"/>
                <a:gd name="T27" fmla="*/ 317 h 568"/>
                <a:gd name="T28" fmla="*/ 162 w 924"/>
                <a:gd name="T29" fmla="*/ 355 h 568"/>
                <a:gd name="T30" fmla="*/ 163 w 924"/>
                <a:gd name="T31" fmla="*/ 355 h 568"/>
                <a:gd name="T32" fmla="*/ 163 w 924"/>
                <a:gd name="T33" fmla="*/ 568 h 568"/>
                <a:gd name="T34" fmla="*/ 245 w 924"/>
                <a:gd name="T35" fmla="*/ 568 h 568"/>
                <a:gd name="T36" fmla="*/ 245 w 924"/>
                <a:gd name="T37" fmla="*/ 568 h 568"/>
                <a:gd name="T38" fmla="*/ 284 w 924"/>
                <a:gd name="T39" fmla="*/ 542 h 568"/>
                <a:gd name="T40" fmla="*/ 255 w 924"/>
                <a:gd name="T41" fmla="*/ 472 h 568"/>
                <a:gd name="T42" fmla="*/ 381 w 924"/>
                <a:gd name="T43" fmla="*/ 472 h 568"/>
                <a:gd name="T44" fmla="*/ 352 w 924"/>
                <a:gd name="T45" fmla="*/ 542 h 568"/>
                <a:gd name="T46" fmla="*/ 406 w 924"/>
                <a:gd name="T47" fmla="*/ 568 h 568"/>
                <a:gd name="T48" fmla="*/ 672 w 924"/>
                <a:gd name="T49" fmla="*/ 568 h 568"/>
                <a:gd name="T50" fmla="*/ 730 w 924"/>
                <a:gd name="T51" fmla="*/ 477 h 568"/>
                <a:gd name="T52" fmla="*/ 797 w 924"/>
                <a:gd name="T53" fmla="*/ 385 h 568"/>
                <a:gd name="T54" fmla="*/ 924 w 924"/>
                <a:gd name="T55" fmla="*/ 0 h 568"/>
                <a:gd name="T56" fmla="*/ 821 w 924"/>
                <a:gd name="T57"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4" h="568">
                  <a:moveTo>
                    <a:pt x="821" y="0"/>
                  </a:moveTo>
                  <a:cubicBezTo>
                    <a:pt x="821" y="0"/>
                    <a:pt x="821" y="0"/>
                    <a:pt x="821" y="0"/>
                  </a:cubicBezTo>
                  <a:cubicBezTo>
                    <a:pt x="785" y="3"/>
                    <a:pt x="777" y="14"/>
                    <a:pt x="782" y="27"/>
                  </a:cubicBezTo>
                  <a:cubicBezTo>
                    <a:pt x="795" y="54"/>
                    <a:pt x="817" y="58"/>
                    <a:pt x="811" y="96"/>
                  </a:cubicBezTo>
                  <a:cubicBezTo>
                    <a:pt x="801" y="163"/>
                    <a:pt x="696" y="163"/>
                    <a:pt x="685" y="96"/>
                  </a:cubicBezTo>
                  <a:cubicBezTo>
                    <a:pt x="679" y="58"/>
                    <a:pt x="702" y="54"/>
                    <a:pt x="714" y="27"/>
                  </a:cubicBezTo>
                  <a:cubicBezTo>
                    <a:pt x="721" y="12"/>
                    <a:pt x="709" y="0"/>
                    <a:pt x="660" y="0"/>
                  </a:cubicBezTo>
                  <a:cubicBezTo>
                    <a:pt x="333" y="0"/>
                    <a:pt x="333" y="0"/>
                    <a:pt x="333" y="0"/>
                  </a:cubicBezTo>
                  <a:cubicBezTo>
                    <a:pt x="163" y="0"/>
                    <a:pt x="163" y="0"/>
                    <a:pt x="163" y="0"/>
                  </a:cubicBezTo>
                  <a:cubicBezTo>
                    <a:pt x="163" y="194"/>
                    <a:pt x="163" y="194"/>
                    <a:pt x="163" y="194"/>
                  </a:cubicBezTo>
                  <a:cubicBezTo>
                    <a:pt x="163" y="243"/>
                    <a:pt x="151" y="255"/>
                    <a:pt x="136" y="248"/>
                  </a:cubicBezTo>
                  <a:cubicBezTo>
                    <a:pt x="109" y="236"/>
                    <a:pt x="105" y="213"/>
                    <a:pt x="66" y="219"/>
                  </a:cubicBezTo>
                  <a:cubicBezTo>
                    <a:pt x="0" y="230"/>
                    <a:pt x="0" y="335"/>
                    <a:pt x="66" y="345"/>
                  </a:cubicBezTo>
                  <a:cubicBezTo>
                    <a:pt x="105" y="351"/>
                    <a:pt x="109" y="329"/>
                    <a:pt x="136" y="317"/>
                  </a:cubicBezTo>
                  <a:cubicBezTo>
                    <a:pt x="149" y="311"/>
                    <a:pt x="160" y="319"/>
                    <a:pt x="162" y="355"/>
                  </a:cubicBezTo>
                  <a:cubicBezTo>
                    <a:pt x="163" y="355"/>
                    <a:pt x="163" y="355"/>
                    <a:pt x="163" y="355"/>
                  </a:cubicBezTo>
                  <a:cubicBezTo>
                    <a:pt x="163" y="568"/>
                    <a:pt x="163" y="568"/>
                    <a:pt x="163" y="568"/>
                  </a:cubicBezTo>
                  <a:cubicBezTo>
                    <a:pt x="245" y="568"/>
                    <a:pt x="245" y="568"/>
                    <a:pt x="245" y="568"/>
                  </a:cubicBezTo>
                  <a:cubicBezTo>
                    <a:pt x="245" y="568"/>
                    <a:pt x="245" y="568"/>
                    <a:pt x="245" y="568"/>
                  </a:cubicBezTo>
                  <a:cubicBezTo>
                    <a:pt x="281" y="565"/>
                    <a:pt x="290" y="555"/>
                    <a:pt x="284" y="542"/>
                  </a:cubicBezTo>
                  <a:cubicBezTo>
                    <a:pt x="272" y="514"/>
                    <a:pt x="249" y="511"/>
                    <a:pt x="255" y="472"/>
                  </a:cubicBezTo>
                  <a:cubicBezTo>
                    <a:pt x="265" y="406"/>
                    <a:pt x="371" y="406"/>
                    <a:pt x="381" y="472"/>
                  </a:cubicBezTo>
                  <a:cubicBezTo>
                    <a:pt x="387" y="511"/>
                    <a:pt x="365" y="514"/>
                    <a:pt x="352" y="542"/>
                  </a:cubicBezTo>
                  <a:cubicBezTo>
                    <a:pt x="346" y="556"/>
                    <a:pt x="357" y="568"/>
                    <a:pt x="406" y="568"/>
                  </a:cubicBezTo>
                  <a:cubicBezTo>
                    <a:pt x="672" y="568"/>
                    <a:pt x="672" y="568"/>
                    <a:pt x="672" y="568"/>
                  </a:cubicBezTo>
                  <a:cubicBezTo>
                    <a:pt x="685" y="529"/>
                    <a:pt x="705" y="505"/>
                    <a:pt x="730" y="477"/>
                  </a:cubicBezTo>
                  <a:cubicBezTo>
                    <a:pt x="751" y="453"/>
                    <a:pt x="775" y="425"/>
                    <a:pt x="797" y="385"/>
                  </a:cubicBezTo>
                  <a:cubicBezTo>
                    <a:pt x="851" y="285"/>
                    <a:pt x="905" y="173"/>
                    <a:pt x="924" y="0"/>
                  </a:cubicBezTo>
                  <a:lnTo>
                    <a:pt x="821"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1" name="Freeform 9"/>
            <p:cNvSpPr>
              <a:spLocks/>
            </p:cNvSpPr>
            <p:nvPr/>
          </p:nvSpPr>
          <p:spPr bwMode="auto">
            <a:xfrm>
              <a:off x="5982891" y="3179764"/>
              <a:ext cx="1466850" cy="2630487"/>
            </a:xfrm>
            <a:custGeom>
              <a:avLst/>
              <a:gdLst>
                <a:gd name="T0" fmla="*/ 567 w 664"/>
                <a:gd name="T1" fmla="*/ 382 h 894"/>
                <a:gd name="T2" fmla="*/ 637 w 664"/>
                <a:gd name="T3" fmla="*/ 411 h 894"/>
                <a:gd name="T4" fmla="*/ 664 w 664"/>
                <a:gd name="T5" fmla="*/ 357 h 894"/>
                <a:gd name="T6" fmla="*/ 664 w 664"/>
                <a:gd name="T7" fmla="*/ 163 h 894"/>
                <a:gd name="T8" fmla="*/ 447 w 664"/>
                <a:gd name="T9" fmla="*/ 163 h 894"/>
                <a:gd name="T10" fmla="*/ 393 w 664"/>
                <a:gd name="T11" fmla="*/ 136 h 894"/>
                <a:gd name="T12" fmla="*/ 422 w 664"/>
                <a:gd name="T13" fmla="*/ 67 h 894"/>
                <a:gd name="T14" fmla="*/ 296 w 664"/>
                <a:gd name="T15" fmla="*/ 67 h 894"/>
                <a:gd name="T16" fmla="*/ 325 w 664"/>
                <a:gd name="T17" fmla="*/ 136 h 894"/>
                <a:gd name="T18" fmla="*/ 286 w 664"/>
                <a:gd name="T19" fmla="*/ 163 h 894"/>
                <a:gd name="T20" fmla="*/ 286 w 664"/>
                <a:gd name="T21" fmla="*/ 163 h 894"/>
                <a:gd name="T22" fmla="*/ 111 w 664"/>
                <a:gd name="T23" fmla="*/ 163 h 894"/>
                <a:gd name="T24" fmla="*/ 130 w 664"/>
                <a:gd name="T25" fmla="*/ 225 h 894"/>
                <a:gd name="T26" fmla="*/ 135 w 664"/>
                <a:gd name="T27" fmla="*/ 285 h 894"/>
                <a:gd name="T28" fmla="*/ 29 w 664"/>
                <a:gd name="T29" fmla="*/ 465 h 894"/>
                <a:gd name="T30" fmla="*/ 14 w 664"/>
                <a:gd name="T31" fmla="*/ 558 h 894"/>
                <a:gd name="T32" fmla="*/ 65 w 664"/>
                <a:gd name="T33" fmla="*/ 598 h 894"/>
                <a:gd name="T34" fmla="*/ 132 w 664"/>
                <a:gd name="T35" fmla="*/ 632 h 894"/>
                <a:gd name="T36" fmla="*/ 123 w 664"/>
                <a:gd name="T37" fmla="*/ 658 h 894"/>
                <a:gd name="T38" fmla="*/ 125 w 664"/>
                <a:gd name="T39" fmla="*/ 731 h 894"/>
                <a:gd name="T40" fmla="*/ 272 w 664"/>
                <a:gd name="T41" fmla="*/ 731 h 894"/>
                <a:gd name="T42" fmla="*/ 327 w 664"/>
                <a:gd name="T43" fmla="*/ 758 h 894"/>
                <a:gd name="T44" fmla="*/ 298 w 664"/>
                <a:gd name="T45" fmla="*/ 828 h 894"/>
                <a:gd name="T46" fmla="*/ 424 w 664"/>
                <a:gd name="T47" fmla="*/ 828 h 894"/>
                <a:gd name="T48" fmla="*/ 395 w 664"/>
                <a:gd name="T49" fmla="*/ 758 h 894"/>
                <a:gd name="T50" fmla="*/ 433 w 664"/>
                <a:gd name="T51" fmla="*/ 732 h 894"/>
                <a:gd name="T52" fmla="*/ 433 w 664"/>
                <a:gd name="T53" fmla="*/ 731 h 894"/>
                <a:gd name="T54" fmla="*/ 664 w 664"/>
                <a:gd name="T55" fmla="*/ 731 h 894"/>
                <a:gd name="T56" fmla="*/ 664 w 664"/>
                <a:gd name="T57" fmla="*/ 518 h 894"/>
                <a:gd name="T58" fmla="*/ 663 w 664"/>
                <a:gd name="T59" fmla="*/ 518 h 894"/>
                <a:gd name="T60" fmla="*/ 637 w 664"/>
                <a:gd name="T61" fmla="*/ 480 h 894"/>
                <a:gd name="T62" fmla="*/ 567 w 664"/>
                <a:gd name="T63" fmla="*/ 508 h 894"/>
                <a:gd name="T64" fmla="*/ 567 w 664"/>
                <a:gd name="T65" fmla="*/ 382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894">
                  <a:moveTo>
                    <a:pt x="567" y="382"/>
                  </a:moveTo>
                  <a:cubicBezTo>
                    <a:pt x="606" y="376"/>
                    <a:pt x="610" y="399"/>
                    <a:pt x="637" y="411"/>
                  </a:cubicBezTo>
                  <a:cubicBezTo>
                    <a:pt x="652" y="418"/>
                    <a:pt x="664" y="406"/>
                    <a:pt x="664" y="357"/>
                  </a:cubicBezTo>
                  <a:cubicBezTo>
                    <a:pt x="664" y="163"/>
                    <a:pt x="664" y="163"/>
                    <a:pt x="664" y="163"/>
                  </a:cubicBezTo>
                  <a:cubicBezTo>
                    <a:pt x="447" y="163"/>
                    <a:pt x="447" y="163"/>
                    <a:pt x="447" y="163"/>
                  </a:cubicBezTo>
                  <a:cubicBezTo>
                    <a:pt x="398" y="163"/>
                    <a:pt x="387" y="151"/>
                    <a:pt x="393" y="136"/>
                  </a:cubicBezTo>
                  <a:cubicBezTo>
                    <a:pt x="406" y="109"/>
                    <a:pt x="428" y="105"/>
                    <a:pt x="422" y="67"/>
                  </a:cubicBezTo>
                  <a:cubicBezTo>
                    <a:pt x="412" y="0"/>
                    <a:pt x="306" y="0"/>
                    <a:pt x="296" y="67"/>
                  </a:cubicBezTo>
                  <a:cubicBezTo>
                    <a:pt x="290" y="105"/>
                    <a:pt x="313" y="109"/>
                    <a:pt x="325" y="136"/>
                  </a:cubicBezTo>
                  <a:cubicBezTo>
                    <a:pt x="331" y="149"/>
                    <a:pt x="322" y="160"/>
                    <a:pt x="286" y="163"/>
                  </a:cubicBezTo>
                  <a:cubicBezTo>
                    <a:pt x="286" y="163"/>
                    <a:pt x="286" y="163"/>
                    <a:pt x="286" y="163"/>
                  </a:cubicBezTo>
                  <a:cubicBezTo>
                    <a:pt x="111" y="163"/>
                    <a:pt x="111" y="163"/>
                    <a:pt x="111" y="163"/>
                  </a:cubicBezTo>
                  <a:cubicBezTo>
                    <a:pt x="111" y="192"/>
                    <a:pt x="116" y="212"/>
                    <a:pt x="130" y="225"/>
                  </a:cubicBezTo>
                  <a:cubicBezTo>
                    <a:pt x="150" y="245"/>
                    <a:pt x="151" y="263"/>
                    <a:pt x="135" y="285"/>
                  </a:cubicBezTo>
                  <a:cubicBezTo>
                    <a:pt x="98" y="338"/>
                    <a:pt x="43" y="437"/>
                    <a:pt x="29" y="465"/>
                  </a:cubicBezTo>
                  <a:cubicBezTo>
                    <a:pt x="19" y="486"/>
                    <a:pt x="0" y="524"/>
                    <a:pt x="14" y="558"/>
                  </a:cubicBezTo>
                  <a:cubicBezTo>
                    <a:pt x="20" y="571"/>
                    <a:pt x="34" y="589"/>
                    <a:pt x="65" y="598"/>
                  </a:cubicBezTo>
                  <a:cubicBezTo>
                    <a:pt x="132" y="619"/>
                    <a:pt x="132" y="631"/>
                    <a:pt x="132" y="632"/>
                  </a:cubicBezTo>
                  <a:cubicBezTo>
                    <a:pt x="130" y="642"/>
                    <a:pt x="126" y="650"/>
                    <a:pt x="123" y="658"/>
                  </a:cubicBezTo>
                  <a:cubicBezTo>
                    <a:pt x="115" y="677"/>
                    <a:pt x="105" y="704"/>
                    <a:pt x="125" y="731"/>
                  </a:cubicBezTo>
                  <a:cubicBezTo>
                    <a:pt x="272" y="731"/>
                    <a:pt x="272" y="731"/>
                    <a:pt x="272" y="731"/>
                  </a:cubicBezTo>
                  <a:cubicBezTo>
                    <a:pt x="322" y="731"/>
                    <a:pt x="333" y="743"/>
                    <a:pt x="327" y="758"/>
                  </a:cubicBezTo>
                  <a:cubicBezTo>
                    <a:pt x="314" y="785"/>
                    <a:pt x="292" y="789"/>
                    <a:pt x="298" y="828"/>
                  </a:cubicBezTo>
                  <a:cubicBezTo>
                    <a:pt x="308" y="894"/>
                    <a:pt x="413" y="894"/>
                    <a:pt x="424" y="828"/>
                  </a:cubicBezTo>
                  <a:cubicBezTo>
                    <a:pt x="430" y="789"/>
                    <a:pt x="407" y="785"/>
                    <a:pt x="395" y="758"/>
                  </a:cubicBezTo>
                  <a:cubicBezTo>
                    <a:pt x="389" y="745"/>
                    <a:pt x="398" y="734"/>
                    <a:pt x="433" y="732"/>
                  </a:cubicBezTo>
                  <a:cubicBezTo>
                    <a:pt x="433" y="731"/>
                    <a:pt x="433" y="731"/>
                    <a:pt x="433" y="731"/>
                  </a:cubicBezTo>
                  <a:cubicBezTo>
                    <a:pt x="664" y="731"/>
                    <a:pt x="664" y="731"/>
                    <a:pt x="664" y="731"/>
                  </a:cubicBezTo>
                  <a:cubicBezTo>
                    <a:pt x="664" y="518"/>
                    <a:pt x="664" y="518"/>
                    <a:pt x="664" y="518"/>
                  </a:cubicBezTo>
                  <a:cubicBezTo>
                    <a:pt x="663" y="518"/>
                    <a:pt x="663" y="518"/>
                    <a:pt x="663" y="518"/>
                  </a:cubicBezTo>
                  <a:cubicBezTo>
                    <a:pt x="661" y="482"/>
                    <a:pt x="650" y="474"/>
                    <a:pt x="637" y="480"/>
                  </a:cubicBezTo>
                  <a:cubicBezTo>
                    <a:pt x="610" y="492"/>
                    <a:pt x="606" y="514"/>
                    <a:pt x="567" y="508"/>
                  </a:cubicBezTo>
                  <a:cubicBezTo>
                    <a:pt x="501" y="498"/>
                    <a:pt x="501" y="393"/>
                    <a:pt x="567" y="38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xmlns="" val="3618170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Onset </a:t>
            </a:r>
            <a:r>
              <a:rPr lang="en-US" dirty="0"/>
              <a:t>of symptoms now before </a:t>
            </a:r>
            <a:r>
              <a:rPr lang="en-US" dirty="0" smtClean="0"/>
              <a:t>12 years of age, </a:t>
            </a:r>
            <a:r>
              <a:rPr lang="en-US" dirty="0"/>
              <a:t>instead of before </a:t>
            </a:r>
            <a:r>
              <a:rPr lang="en-US" dirty="0" smtClean="0"/>
              <a:t>7, and</a:t>
            </a:r>
          </a:p>
          <a:p>
            <a:r>
              <a:rPr lang="en-US" dirty="0" smtClean="0"/>
              <a:t>Looking </a:t>
            </a:r>
            <a:r>
              <a:rPr lang="en-US" dirty="0"/>
              <a:t>for</a:t>
            </a:r>
            <a:r>
              <a:rPr lang="en-US" b="1" dirty="0"/>
              <a:t> interference in 2 settings </a:t>
            </a:r>
            <a:r>
              <a:rPr lang="en-US" dirty="0"/>
              <a:t>now, as opposed to ‘</a:t>
            </a:r>
            <a:r>
              <a:rPr lang="en-US" dirty="0" smtClean="0"/>
              <a:t>impairment,’ (i.e., </a:t>
            </a:r>
            <a:r>
              <a:rPr lang="en-US" sz="2400" dirty="0" smtClean="0"/>
              <a:t>home</a:t>
            </a:r>
            <a:r>
              <a:rPr lang="en-US" sz="2400" dirty="0"/>
              <a:t>, school, community)</a:t>
            </a:r>
          </a:p>
          <a:p>
            <a:r>
              <a:rPr lang="en-US" dirty="0"/>
              <a:t>Use of severity </a:t>
            </a:r>
            <a:r>
              <a:rPr lang="en-US" dirty="0" err="1"/>
              <a:t>specifiers</a:t>
            </a:r>
            <a:r>
              <a:rPr lang="en-US" dirty="0"/>
              <a:t> </a:t>
            </a:r>
          </a:p>
          <a:p>
            <a:endParaRPr lang="en-US" dirty="0"/>
          </a:p>
        </p:txBody>
      </p:sp>
      <p:sp>
        <p:nvSpPr>
          <p:cNvPr id="3" name="Slide Number Placeholder 2"/>
          <p:cNvSpPr>
            <a:spLocks noGrp="1"/>
          </p:cNvSpPr>
          <p:nvPr>
            <p:ph type="sldNum" sz="quarter" idx="12"/>
          </p:nvPr>
        </p:nvSpPr>
        <p:spPr/>
        <p:txBody>
          <a:bodyPr/>
          <a:lstStyle/>
          <a:p>
            <a:fld id="{EFF84DA3-1729-41E0-8464-1C99D16700BC}" type="slidenum">
              <a:rPr lang="en-US" smtClean="0"/>
              <a:pPr/>
              <a:t>8</a:t>
            </a:fld>
            <a:endParaRPr lang="en-US" dirty="0"/>
          </a:p>
        </p:txBody>
      </p:sp>
      <p:sp>
        <p:nvSpPr>
          <p:cNvPr id="4" name="Title 3"/>
          <p:cNvSpPr>
            <a:spLocks noGrp="1"/>
          </p:cNvSpPr>
          <p:nvPr>
            <p:ph type="title"/>
          </p:nvPr>
        </p:nvSpPr>
        <p:spPr/>
        <p:txBody>
          <a:bodyPr/>
          <a:lstStyle/>
          <a:p>
            <a:r>
              <a:rPr lang="en-US" dirty="0" smtClean="0"/>
              <a:t>DSM-V Changes</a:t>
            </a:r>
            <a:endParaRPr lang="en-US" dirty="0"/>
          </a:p>
        </p:txBody>
      </p:sp>
    </p:spTree>
    <p:extLst>
      <p:ext uri="{BB962C8B-B14F-4D97-AF65-F5344CB8AC3E}">
        <p14:creationId xmlns:p14="http://schemas.microsoft.com/office/powerpoint/2010/main" xmlns="" val="1210092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6402" y="1533781"/>
            <a:ext cx="8091618" cy="4921954"/>
          </a:xfrm>
        </p:spPr>
        <p:txBody>
          <a:bodyPr/>
          <a:lstStyle/>
          <a:p>
            <a:r>
              <a:rPr lang="en-US" dirty="0" smtClean="0"/>
              <a:t>Outdated/missing psychological testing results</a:t>
            </a:r>
          </a:p>
          <a:p>
            <a:pPr lvl="1"/>
            <a:r>
              <a:rPr lang="en-US" dirty="0" smtClean="0"/>
              <a:t>Some students may possess outdated psychological </a:t>
            </a:r>
            <a:r>
              <a:rPr lang="en-US" dirty="0"/>
              <a:t>testing </a:t>
            </a:r>
            <a:r>
              <a:rPr lang="en-US" dirty="0" smtClean="0"/>
              <a:t>results or may be in need of supporting documentation.  </a:t>
            </a:r>
          </a:p>
          <a:p>
            <a:pPr lvl="2"/>
            <a:r>
              <a:rPr lang="en-US" dirty="0" smtClean="0"/>
              <a:t>In these instances, the center could explore local resources to see if it can assist the student in obtaining an updated assessment.  </a:t>
            </a:r>
          </a:p>
          <a:p>
            <a:pPr lvl="2"/>
            <a:r>
              <a:rPr lang="en-US" dirty="0" smtClean="0"/>
              <a:t>See </a:t>
            </a:r>
            <a:r>
              <a:rPr lang="en-US" b="1" i="1" dirty="0"/>
              <a:t>Job Corps Educational and Assessment Guidelines </a:t>
            </a:r>
            <a:r>
              <a:rPr lang="en-US" dirty="0"/>
              <a:t>for recommendations on how to proceed.  This may be found in the the </a:t>
            </a:r>
            <a:r>
              <a:rPr lang="en-US" b="1" i="1" dirty="0">
                <a:solidFill>
                  <a:schemeClr val="accent1">
                    <a:lumMod val="50000"/>
                  </a:schemeClr>
                </a:solidFill>
              </a:rPr>
              <a:t>CMHC Desk Reference Guide</a:t>
            </a:r>
            <a:r>
              <a:rPr lang="en-US" dirty="0"/>
              <a:t>. </a:t>
            </a:r>
            <a:endParaRPr lang="en-US" dirty="0" smtClean="0"/>
          </a:p>
          <a:p>
            <a:pPr lvl="1"/>
            <a:endParaRPr lang="en-US" dirty="0"/>
          </a:p>
        </p:txBody>
      </p:sp>
      <p:sp>
        <p:nvSpPr>
          <p:cNvPr id="3" name="Slide Number Placeholder 2"/>
          <p:cNvSpPr>
            <a:spLocks noGrp="1"/>
          </p:cNvSpPr>
          <p:nvPr>
            <p:ph type="sldNum" sz="quarter" idx="12"/>
          </p:nvPr>
        </p:nvSpPr>
        <p:spPr/>
        <p:txBody>
          <a:bodyPr/>
          <a:lstStyle/>
          <a:p>
            <a:fld id="{EFF84DA3-1729-41E0-8464-1C99D16700BC}" type="slidenum">
              <a:rPr lang="en-US" smtClean="0"/>
              <a:pPr/>
              <a:t>9</a:t>
            </a:fld>
            <a:endParaRPr lang="en-US" dirty="0"/>
          </a:p>
        </p:txBody>
      </p:sp>
      <p:sp>
        <p:nvSpPr>
          <p:cNvPr id="4" name="Title 3"/>
          <p:cNvSpPr>
            <a:spLocks noGrp="1"/>
          </p:cNvSpPr>
          <p:nvPr>
            <p:ph type="title"/>
          </p:nvPr>
        </p:nvSpPr>
        <p:spPr/>
        <p:txBody>
          <a:bodyPr/>
          <a:lstStyle/>
          <a:p>
            <a:r>
              <a:rPr lang="en-US" dirty="0" smtClean="0"/>
              <a:t>Documentation Issues</a:t>
            </a:r>
            <a:endParaRPr lang="en-US" dirty="0"/>
          </a:p>
        </p:txBody>
      </p:sp>
    </p:spTree>
    <p:extLst>
      <p:ext uri="{BB962C8B-B14F-4D97-AF65-F5344CB8AC3E}">
        <p14:creationId xmlns:p14="http://schemas.microsoft.com/office/powerpoint/2010/main" xmlns="" val="23971452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3b762768df68cf4e7224019bce15231db3efa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1mrGOHOxF022ZIg2oT2dDg"/>
</p:tagLst>
</file>

<file path=ppt/theme/theme1.xml><?xml version="1.0" encoding="utf-8"?>
<a:theme xmlns:a="http://schemas.openxmlformats.org/drawingml/2006/main" name="PPP_SEDUC_TXT_School_Rush">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XRUYQT3274NZ-880339284-126</_dlc_DocId>
    <_dlc_DocIdUrl xmlns="b22f8f74-215c-4154-9939-bd29e4e8980e">
      <Url>https://supportservices.jobcorps.gov/disability/_layouts/15/DocIdRedir.aspx?ID=XRUYQT3274NZ-880339284-126</Url>
      <Description>XRUYQT3274NZ-880339284-126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DFD943F-8A32-4118-8AFC-A92883EC1E5E}"/>
</file>

<file path=customXml/itemProps2.xml><?xml version="1.0" encoding="utf-8"?>
<ds:datastoreItem xmlns:ds="http://schemas.openxmlformats.org/officeDocument/2006/customXml" ds:itemID="{DE030E14-7AB0-4AC8-8070-44966A0C4C88}"/>
</file>

<file path=customXml/itemProps3.xml><?xml version="1.0" encoding="utf-8"?>
<ds:datastoreItem xmlns:ds="http://schemas.openxmlformats.org/officeDocument/2006/customXml" ds:itemID="{47878A66-5C84-40E7-872D-FC45FC6AFC6F}"/>
</file>

<file path=customXml/itemProps4.xml><?xml version="1.0" encoding="utf-8"?>
<ds:datastoreItem xmlns:ds="http://schemas.openxmlformats.org/officeDocument/2006/customXml" ds:itemID="{0DAB9923-FEA2-4CEB-9146-721CAA54BC92}"/>
</file>

<file path=docProps/app.xml><?xml version="1.0" encoding="utf-8"?>
<Properties xmlns="http://schemas.openxmlformats.org/officeDocument/2006/extended-properties" xmlns:vt="http://schemas.openxmlformats.org/officeDocument/2006/docPropsVTypes">
  <Template>Vivid InfoGraphics_Vol-5-6</Template>
  <TotalTime>5671</TotalTime>
  <Words>3250</Words>
  <Application>Microsoft Office PowerPoint</Application>
  <PresentationFormat>On-screen Show (4:3)</PresentationFormat>
  <Paragraphs>472</Paragraphs>
  <Slides>55</Slides>
  <Notes>38</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PPP_SEDUC_TXT_School_Rush</vt:lpstr>
      <vt:lpstr>Deconstructing the Mysteries and Fallacies of ADHD:</vt:lpstr>
      <vt:lpstr>Slide 2</vt:lpstr>
      <vt:lpstr>Objectives</vt:lpstr>
      <vt:lpstr>DSM V UPDATES/TERMINOLOGY REVIEW</vt:lpstr>
      <vt:lpstr>The New DSM Nomenclature</vt:lpstr>
      <vt:lpstr>Slide 6</vt:lpstr>
      <vt:lpstr>DSM-V Changes</vt:lpstr>
      <vt:lpstr>DSM-V Changes</vt:lpstr>
      <vt:lpstr>Documentation Issues</vt:lpstr>
      <vt:lpstr>GENETICS/DEMOGRAPHICS</vt:lpstr>
      <vt:lpstr>The Inheritance of ADHD</vt:lpstr>
      <vt:lpstr>Demographics</vt:lpstr>
      <vt:lpstr>Causes of ADHD</vt:lpstr>
      <vt:lpstr>Heterogeneity - Concept of a Continuum</vt:lpstr>
      <vt:lpstr>Co-occurrence</vt:lpstr>
      <vt:lpstr>Special note regarding sensory processing</vt:lpstr>
      <vt:lpstr>DIAGNOSIS AND SYMPTOMS</vt:lpstr>
      <vt:lpstr>Is ADHD “Real”?</vt:lpstr>
      <vt:lpstr>Identification and Diagnosis of ADHD</vt:lpstr>
      <vt:lpstr>Identification and Diagnosis of ADHD</vt:lpstr>
      <vt:lpstr>What to do?</vt:lpstr>
      <vt:lpstr>Treatment Options</vt:lpstr>
      <vt:lpstr>DOPAMINE</vt:lpstr>
      <vt:lpstr>NOREPINEPHRINE </vt:lpstr>
      <vt:lpstr>SEROTONIN</vt:lpstr>
      <vt:lpstr>What kinds of  “ADHD type” behaviors  do we see in Job Corps?</vt:lpstr>
      <vt:lpstr>Evidence-based Interventions - Psychosocial Treatments </vt:lpstr>
      <vt:lpstr>Slide 28</vt:lpstr>
      <vt:lpstr>ABC Model</vt:lpstr>
      <vt:lpstr>Instructor and RA Skills Training (Replaces Parent Training)</vt:lpstr>
      <vt:lpstr>Social Skills Training</vt:lpstr>
      <vt:lpstr>Accommodations</vt:lpstr>
      <vt:lpstr>Quick Review!  </vt:lpstr>
      <vt:lpstr>Building Independence &amp; Employability</vt:lpstr>
      <vt:lpstr>Supporting Functional Limitations with Accommodations</vt:lpstr>
      <vt:lpstr>Distractibility</vt:lpstr>
      <vt:lpstr>Accommodations for distractibility that promote independence</vt:lpstr>
      <vt:lpstr>Disorganization</vt:lpstr>
      <vt:lpstr>Accommodations for disorganization that promote independence</vt:lpstr>
      <vt:lpstr>How might these Assistive Technology (AT) options be helpful?</vt:lpstr>
      <vt:lpstr>Impulsivity</vt:lpstr>
      <vt:lpstr>Accommodations/Strategies for impulsivity that promote independence</vt:lpstr>
      <vt:lpstr>Potential Sensory Processing Challenges</vt:lpstr>
      <vt:lpstr>Potential Sensory Processing Challenges</vt:lpstr>
      <vt:lpstr>Sensory Processing Disorder-related Accommodations</vt:lpstr>
      <vt:lpstr>Self-Monitoring Applications</vt:lpstr>
      <vt:lpstr>RESOURCES</vt:lpstr>
      <vt:lpstr>E-zines</vt:lpstr>
      <vt:lpstr>Slide 49</vt:lpstr>
      <vt:lpstr>Slide 50</vt:lpstr>
      <vt:lpstr>Job Accommodation Network http://askjan.org</vt:lpstr>
      <vt:lpstr>Regional Mental Health Specialists</vt:lpstr>
      <vt:lpstr>Regional Medical Specialists</vt:lpstr>
      <vt:lpstr>Regional Disability Coordinators</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Deconstructing the Mysteries and Fallacies of ADHD</dc:title>
  <dc:creator>PresentationPro</dc:creator>
  <cp:lastModifiedBy>jluht</cp:lastModifiedBy>
  <cp:revision>280</cp:revision>
  <cp:lastPrinted>2015-04-10T08:29:36Z</cp:lastPrinted>
  <dcterms:created xsi:type="dcterms:W3CDTF">2013-11-07T17:14:13Z</dcterms:created>
  <dcterms:modified xsi:type="dcterms:W3CDTF">2015-04-14T18:34:52Z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9955227e-a1f3-4c13-ab73-34505d822377</vt:lpwstr>
  </property>
</Properties>
</file>