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0.xml" ContentType="application/vnd.openxmlformats-officedocument.presentationml.slide+xml"/>
  <Override PartName="/ppt/slides/slide9.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910" r:id="rId2"/>
  </p:sldMasterIdLst>
  <p:notesMasterIdLst>
    <p:notesMasterId r:id="rId40"/>
  </p:notesMasterIdLst>
  <p:sldIdLst>
    <p:sldId id="256" r:id="rId3"/>
    <p:sldId id="329" r:id="rId4"/>
    <p:sldId id="267" r:id="rId5"/>
    <p:sldId id="257" r:id="rId6"/>
    <p:sldId id="258" r:id="rId7"/>
    <p:sldId id="269" r:id="rId8"/>
    <p:sldId id="319" r:id="rId9"/>
    <p:sldId id="320" r:id="rId10"/>
    <p:sldId id="321" r:id="rId11"/>
    <p:sldId id="322" r:id="rId12"/>
    <p:sldId id="312" r:id="rId13"/>
    <p:sldId id="294" r:id="rId14"/>
    <p:sldId id="284" r:id="rId15"/>
    <p:sldId id="276" r:id="rId16"/>
    <p:sldId id="292" r:id="rId17"/>
    <p:sldId id="295" r:id="rId18"/>
    <p:sldId id="278" r:id="rId19"/>
    <p:sldId id="297" r:id="rId20"/>
    <p:sldId id="299" r:id="rId21"/>
    <p:sldId id="310" r:id="rId22"/>
    <p:sldId id="300" r:id="rId23"/>
    <p:sldId id="301" r:id="rId24"/>
    <p:sldId id="309" r:id="rId25"/>
    <p:sldId id="302" r:id="rId26"/>
    <p:sldId id="304" r:id="rId27"/>
    <p:sldId id="277" r:id="rId28"/>
    <p:sldId id="323" r:id="rId29"/>
    <p:sldId id="324" r:id="rId30"/>
    <p:sldId id="305" r:id="rId31"/>
    <p:sldId id="326" r:id="rId32"/>
    <p:sldId id="327" r:id="rId33"/>
    <p:sldId id="306" r:id="rId34"/>
    <p:sldId id="328" r:id="rId35"/>
    <p:sldId id="288" r:id="rId36"/>
    <p:sldId id="291" r:id="rId37"/>
    <p:sldId id="289" r:id="rId38"/>
    <p:sldId id="318" r:id="rId39"/>
  </p:sldIdLst>
  <p:sldSz cx="9144000" cy="6858000" type="screen4x3"/>
  <p:notesSz cx="6858000" cy="9144000"/>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88760" autoAdjust="0"/>
  </p:normalViewPr>
  <p:slideViewPr>
    <p:cSldViewPr>
      <p:cViewPr varScale="1">
        <p:scale>
          <a:sx n="57" d="100"/>
          <a:sy n="57" d="100"/>
        </p:scale>
        <p:origin x="145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47" Type="http://schemas.openxmlformats.org/officeDocument/2006/relationships/customXml" Target="../customXml/item4.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ustomXml" Target="../customXml/item3.xml"/><Relationship Id="rId20" Type="http://schemas.openxmlformats.org/officeDocument/2006/relationships/slide" Target="slides/slide18.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888A7752-73DE-404C-BA6F-63DEF987950B}" type="datetimeFigureOut">
              <a:rPr lang="en-US" smtClean="0"/>
              <a:pPr/>
              <a:t>3/12/2015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AEC00428-765A-4708-ADE2-3AAB557AF17C}" type="slidenum">
              <a:rPr lang="en-US" smtClean="0"/>
              <a:pPr/>
              <a:t>‹#›</a:t>
            </a:fld>
            <a:endParaRPr lang="en-US"/>
          </a:p>
        </p:txBody>
      </p:sp>
    </p:spTree>
    <p:extLst>
      <p:ext uri="{BB962C8B-B14F-4D97-AF65-F5344CB8AC3E}">
        <p14:creationId xmlns:p14="http://schemas.microsoft.com/office/powerpoint/2010/main" val="1443398241"/>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C00428-765A-4708-ADE2-3AAB557AF17C}" type="slidenum">
              <a:rPr lang="en-US" smtClean="0"/>
              <a:pPr/>
              <a:t>1</a:t>
            </a:fld>
            <a:endParaRPr lang="en-US"/>
          </a:p>
        </p:txBody>
      </p:sp>
    </p:spTree>
    <p:extLst>
      <p:ext uri="{BB962C8B-B14F-4D97-AF65-F5344CB8AC3E}">
        <p14:creationId xmlns:p14="http://schemas.microsoft.com/office/powerpoint/2010/main" val="1813161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Health</a:t>
            </a:r>
            <a:r>
              <a:rPr lang="en-US" baseline="0" dirty="0" smtClean="0"/>
              <a:t> &amp; Wellness </a:t>
            </a:r>
            <a:r>
              <a:rPr lang="en-US" dirty="0" smtClean="0"/>
              <a:t>Website is located at:  </a:t>
            </a:r>
            <a:r>
              <a:rPr lang="en-US" b="1" dirty="0" smtClean="0"/>
              <a:t>https://supportservices.jobcorps.gov.</a:t>
            </a:r>
          </a:p>
          <a:p>
            <a:endParaRPr lang="en-US" dirty="0"/>
          </a:p>
        </p:txBody>
      </p:sp>
      <p:sp>
        <p:nvSpPr>
          <p:cNvPr id="4" name="Slide Number Placeholder 3"/>
          <p:cNvSpPr>
            <a:spLocks noGrp="1"/>
          </p:cNvSpPr>
          <p:nvPr>
            <p:ph type="sldNum" sz="quarter" idx="10"/>
          </p:nvPr>
        </p:nvSpPr>
        <p:spPr/>
        <p:txBody>
          <a:bodyPr/>
          <a:lstStyle/>
          <a:p>
            <a:fld id="{AEC00428-765A-4708-ADE2-3AAB557AF17C}" type="slidenum">
              <a:rPr lang="en-US" smtClean="0"/>
              <a:pPr/>
              <a:t>33</a:t>
            </a:fld>
            <a:endParaRPr lang="en-US"/>
          </a:p>
        </p:txBody>
      </p:sp>
    </p:spTree>
    <p:extLst>
      <p:ext uri="{BB962C8B-B14F-4D97-AF65-F5344CB8AC3E}">
        <p14:creationId xmlns:p14="http://schemas.microsoft.com/office/powerpoint/2010/main" val="2965093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JAN website is located at </a:t>
            </a:r>
            <a:r>
              <a:rPr lang="en-US" b="1" dirty="0" smtClean="0"/>
              <a:t>http://www.askjan.org</a:t>
            </a:r>
            <a:r>
              <a:rPr lang="en-US" dirty="0" smtClean="0"/>
              <a:t>.</a:t>
            </a:r>
            <a:endParaRPr lang="en-US" dirty="0"/>
          </a:p>
        </p:txBody>
      </p:sp>
      <p:sp>
        <p:nvSpPr>
          <p:cNvPr id="4" name="Slide Number Placeholder 3"/>
          <p:cNvSpPr>
            <a:spLocks noGrp="1"/>
          </p:cNvSpPr>
          <p:nvPr>
            <p:ph type="sldNum" sz="quarter" idx="10"/>
          </p:nvPr>
        </p:nvSpPr>
        <p:spPr/>
        <p:txBody>
          <a:bodyPr/>
          <a:lstStyle/>
          <a:p>
            <a:fld id="{AEC00428-765A-4708-ADE2-3AAB557AF17C}" type="slidenum">
              <a:rPr lang="en-US" smtClean="0"/>
              <a:pPr/>
              <a:t>34</a:t>
            </a:fld>
            <a:endParaRPr lang="en-US"/>
          </a:p>
        </p:txBody>
      </p:sp>
    </p:spTree>
    <p:extLst>
      <p:ext uri="{BB962C8B-B14F-4D97-AF65-F5344CB8AC3E}">
        <p14:creationId xmlns:p14="http://schemas.microsoft.com/office/powerpoint/2010/main" val="1912832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C00428-765A-4708-ADE2-3AAB557AF17C}" type="slidenum">
              <a:rPr lang="en-US" smtClean="0"/>
              <a:pPr/>
              <a:t>4</a:t>
            </a:fld>
            <a:endParaRPr lang="en-US"/>
          </a:p>
        </p:txBody>
      </p:sp>
    </p:spTree>
    <p:extLst>
      <p:ext uri="{BB962C8B-B14F-4D97-AF65-F5344CB8AC3E}">
        <p14:creationId xmlns:p14="http://schemas.microsoft.com/office/powerpoint/2010/main" val="217928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C00428-765A-4708-ADE2-3AAB557AF17C}" type="slidenum">
              <a:rPr lang="en-US" smtClean="0"/>
              <a:pPr/>
              <a:t>5</a:t>
            </a:fld>
            <a:endParaRPr lang="en-US"/>
          </a:p>
        </p:txBody>
      </p:sp>
    </p:spTree>
    <p:extLst>
      <p:ext uri="{BB962C8B-B14F-4D97-AF65-F5344CB8AC3E}">
        <p14:creationId xmlns:p14="http://schemas.microsoft.com/office/powerpoint/2010/main" val="1646852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C00428-765A-4708-ADE2-3AAB557AF17C}" type="slidenum">
              <a:rPr lang="en-US" smtClean="0"/>
              <a:pPr/>
              <a:t>6</a:t>
            </a:fld>
            <a:endParaRPr lang="en-US"/>
          </a:p>
        </p:txBody>
      </p:sp>
    </p:spTree>
    <p:extLst>
      <p:ext uri="{BB962C8B-B14F-4D97-AF65-F5344CB8AC3E}">
        <p14:creationId xmlns:p14="http://schemas.microsoft.com/office/powerpoint/2010/main" val="4208706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lvl="1"/>
            <a:r>
              <a:rPr lang="en-US" sz="2800" dirty="0" smtClean="0"/>
              <a:t>The following categories of persons are considered individuals with disabilities and are therefore protected from discrimination on the basis of the drug addiction itself:</a:t>
            </a:r>
          </a:p>
          <a:p>
            <a:pPr lvl="1"/>
            <a:r>
              <a:rPr lang="en-US" sz="2800" dirty="0" smtClean="0"/>
              <a:t>Persons with a drug dependence diagnosis</a:t>
            </a:r>
          </a:p>
          <a:p>
            <a:pPr lvl="1"/>
            <a:r>
              <a:rPr lang="en-US" sz="2400" dirty="0" smtClean="0"/>
              <a:t>who have successfully completed a supervised drug rehabilitation program (an in-patient, out-patient, or employee assistance program), and who are no longer using drugs illegally. </a:t>
            </a:r>
          </a:p>
          <a:p>
            <a:pPr lvl="2"/>
            <a:r>
              <a:rPr lang="en-US" sz="2400" dirty="0" smtClean="0"/>
              <a:t>who have been rehabilitated successfully in some other way (e.g., recognized self-help programs such as Narcotics Anonymous) and who are no longer using drugs illegally. </a:t>
            </a:r>
          </a:p>
          <a:p>
            <a:pPr lvl="2"/>
            <a:r>
              <a:rPr lang="en-US" sz="2400" dirty="0" smtClean="0"/>
              <a:t>who are currently participating in a supervised rehabilitation program, and who are no longer using drugs illegally.</a:t>
            </a:r>
          </a:p>
          <a:p>
            <a:endParaRPr lang="en-US" dirty="0"/>
          </a:p>
        </p:txBody>
      </p:sp>
      <p:sp>
        <p:nvSpPr>
          <p:cNvPr id="4" name="Slide Number Placeholder 3"/>
          <p:cNvSpPr>
            <a:spLocks noGrp="1"/>
          </p:cNvSpPr>
          <p:nvPr>
            <p:ph type="sldNum" sz="quarter" idx="10"/>
          </p:nvPr>
        </p:nvSpPr>
        <p:spPr/>
        <p:txBody>
          <a:bodyPr/>
          <a:lstStyle/>
          <a:p>
            <a:fld id="{AEC00428-765A-4708-ADE2-3AAB557AF17C}" type="slidenum">
              <a:rPr lang="en-US" smtClean="0"/>
              <a:pPr/>
              <a:t>7</a:t>
            </a:fld>
            <a:endParaRPr lang="en-US"/>
          </a:p>
        </p:txBody>
      </p:sp>
    </p:spTree>
    <p:extLst>
      <p:ext uri="{BB962C8B-B14F-4D97-AF65-F5344CB8AC3E}">
        <p14:creationId xmlns:p14="http://schemas.microsoft.com/office/powerpoint/2010/main" val="2460823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C00428-765A-4708-ADE2-3AAB557AF17C}" type="slidenum">
              <a:rPr lang="en-US" smtClean="0"/>
              <a:pPr/>
              <a:t>11</a:t>
            </a:fld>
            <a:endParaRPr lang="en-US"/>
          </a:p>
        </p:txBody>
      </p:sp>
    </p:spTree>
    <p:extLst>
      <p:ext uri="{BB962C8B-B14F-4D97-AF65-F5344CB8AC3E}">
        <p14:creationId xmlns:p14="http://schemas.microsoft.com/office/powerpoint/2010/main" val="2301226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C00428-765A-4708-ADE2-3AAB557AF17C}" type="slidenum">
              <a:rPr lang="en-US" smtClean="0"/>
              <a:pPr/>
              <a:t>12</a:t>
            </a:fld>
            <a:endParaRPr lang="en-US"/>
          </a:p>
        </p:txBody>
      </p:sp>
    </p:spTree>
    <p:extLst>
      <p:ext uri="{BB962C8B-B14F-4D97-AF65-F5344CB8AC3E}">
        <p14:creationId xmlns:p14="http://schemas.microsoft.com/office/powerpoint/2010/main" val="351271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C00428-765A-4708-ADE2-3AAB557AF17C}" type="slidenum">
              <a:rPr lang="en-US" smtClean="0"/>
              <a:pPr/>
              <a:t>15</a:t>
            </a:fld>
            <a:endParaRPr lang="en-US"/>
          </a:p>
        </p:txBody>
      </p:sp>
    </p:spTree>
    <p:extLst>
      <p:ext uri="{BB962C8B-B14F-4D97-AF65-F5344CB8AC3E}">
        <p14:creationId xmlns:p14="http://schemas.microsoft.com/office/powerpoint/2010/main" val="1179593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Job Corps Disability Website</a:t>
            </a:r>
            <a:r>
              <a:rPr lang="en-US" baseline="0" dirty="0" smtClean="0"/>
              <a:t> is located at:  </a:t>
            </a:r>
            <a:r>
              <a:rPr lang="en-US" b="1" baseline="0" dirty="0" smtClean="0"/>
              <a:t>https://supportservices.jobcorps.gov</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EC00428-765A-4708-ADE2-3AAB557AF17C}" type="slidenum">
              <a:rPr lang="en-US" smtClean="0"/>
              <a:pPr/>
              <a:t>32</a:t>
            </a:fld>
            <a:endParaRPr lang="en-US"/>
          </a:p>
        </p:txBody>
      </p:sp>
    </p:spTree>
    <p:extLst>
      <p:ext uri="{BB962C8B-B14F-4D97-AF65-F5344CB8AC3E}">
        <p14:creationId xmlns:p14="http://schemas.microsoft.com/office/powerpoint/2010/main" val="4191724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4200"/>
            </a:lvl1pPr>
          </a:lstStyle>
          <a:p>
            <a:r>
              <a:rPr lang="en-US" dirty="0"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088204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5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B5ADC2-7248-4799-8E52-477E151C3EE9}" type="slidenum">
              <a:rPr lang="en-US" smtClean="0"/>
              <a:pPr/>
              <a:t>‹#›</a:t>
            </a:fld>
            <a:endParaRPr lang="en-US" dirty="0"/>
          </a:p>
        </p:txBody>
      </p:sp>
    </p:spTree>
    <p:extLst>
      <p:ext uri="{BB962C8B-B14F-4D97-AF65-F5344CB8AC3E}">
        <p14:creationId xmlns:p14="http://schemas.microsoft.com/office/powerpoint/2010/main" val="2179507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2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43AC753D-7907-468E-8D34-2983B17695DC}" type="datetime1">
              <a:rPr lang="en-US" smtClean="0"/>
              <a:pPr/>
              <a:t>3/12/2015</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fld id="{D4B5ADC2-7248-4799-8E52-477E151C3EE9}" type="slidenum">
              <a:rPr lang="en-US" smtClean="0"/>
              <a:pPr/>
              <a:t>‹#›</a:t>
            </a:fld>
            <a:endParaRPr lang="en-US" dirty="0"/>
          </a:p>
        </p:txBody>
      </p:sp>
    </p:spTree>
    <p:extLst>
      <p:ext uri="{BB962C8B-B14F-4D97-AF65-F5344CB8AC3E}">
        <p14:creationId xmlns:p14="http://schemas.microsoft.com/office/powerpoint/2010/main" val="2356824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500"/>
            </a:lvl1pPr>
          </a:lstStyle>
          <a:p>
            <a:r>
              <a:rPr lang="en-US" dirty="0" smtClean="0"/>
              <a:t>Click to edit Master title style</a:t>
            </a:r>
            <a:endParaRPr lang="en-US" dirty="0"/>
          </a:p>
        </p:txBody>
      </p:sp>
      <p:sp>
        <p:nvSpPr>
          <p:cNvPr id="3" name="Content Placeholder 2"/>
          <p:cNvSpPr>
            <a:spLocks noGrp="1"/>
          </p:cNvSpPr>
          <p:nvPr>
            <p:ph sz="half" idx="1"/>
          </p:nvPr>
        </p:nvSpPr>
        <p:spPr>
          <a:xfrm>
            <a:off x="580954" y="2060575"/>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F4BB2C1B-F3E7-4E0A-9D8A-24644602A941}" type="datetime1">
              <a:rPr lang="en-US" smtClean="0"/>
              <a:pPr/>
              <a:t>3/12/2015</a:t>
            </a:fld>
            <a:endParaRPr lang="en-US" sz="1400" dirty="0">
              <a:solidFill>
                <a:schemeClr val="tx2"/>
              </a:solidFill>
            </a:endParaRPr>
          </a:p>
        </p:txBody>
      </p:sp>
      <p:sp>
        <p:nvSpPr>
          <p:cNvPr id="6" name="Footer Placeholder 5"/>
          <p:cNvSpPr>
            <a:spLocks noGrp="1"/>
          </p:cNvSpPr>
          <p:nvPr>
            <p:ph type="ftr" sz="quarter" idx="11"/>
          </p:nvPr>
        </p:nvSpPr>
        <p:spPr/>
        <p:txBody>
          <a:bodyPr/>
          <a:lstStyle/>
          <a:p>
            <a:pPr algn="r"/>
            <a:endParaRPr lang="en-US" sz="1400" dirty="0">
              <a:solidFill>
                <a:schemeClr val="tx2"/>
              </a:solidFill>
            </a:endParaRPr>
          </a:p>
        </p:txBody>
      </p:sp>
      <p:sp>
        <p:nvSpPr>
          <p:cNvPr id="7" name="Slide Number Placeholder 6"/>
          <p:cNvSpPr>
            <a:spLocks noGrp="1"/>
          </p:cNvSpPr>
          <p:nvPr>
            <p:ph type="sldNum" sz="quarter" idx="12"/>
          </p:nvPr>
        </p:nvSpPr>
        <p:spPr/>
        <p:txBody>
          <a:bodyPr/>
          <a:lstStyle>
            <a:lvl1pPr>
              <a:defRPr sz="2800" b="0"/>
            </a:lvl1pPr>
          </a:lstStyle>
          <a:p>
            <a:pPr algn="l"/>
            <a:fld id="{D4B5ADC2-7248-4799-8E52-477E151C3EE9}" type="slidenum">
              <a:rPr lang="en-US" smtClean="0">
                <a:solidFill>
                  <a:srgbClr val="FFFFFF"/>
                </a:solidFill>
              </a:rPr>
              <a:pPr algn="l"/>
              <a:t>‹#›</a:t>
            </a:fld>
            <a:endParaRPr lang="en-US" dirty="0">
              <a:solidFill>
                <a:schemeClr val="tx2"/>
              </a:solidFill>
            </a:endParaRPr>
          </a:p>
        </p:txBody>
      </p:sp>
    </p:spTree>
    <p:extLst>
      <p:ext uri="{BB962C8B-B14F-4D97-AF65-F5344CB8AC3E}">
        <p14:creationId xmlns:p14="http://schemas.microsoft.com/office/powerpoint/2010/main" val="769773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500"/>
            </a:lvl1pPr>
          </a:lstStyle>
          <a:p>
            <a:r>
              <a:rPr lang="en-US" dirty="0" smtClean="0"/>
              <a:t>Click to edit Master title style</a:t>
            </a:r>
            <a:endParaRPr lang="en-US" dirty="0"/>
          </a:p>
        </p:txBody>
      </p:sp>
      <p:sp>
        <p:nvSpPr>
          <p:cNvPr id="7" name="Date Placeholder 2"/>
          <p:cNvSpPr>
            <a:spLocks noGrp="1"/>
          </p:cNvSpPr>
          <p:nvPr>
            <p:ph type="dt" sz="half" idx="10"/>
          </p:nvPr>
        </p:nvSpPr>
        <p:spPr/>
        <p:txBody>
          <a:bodyPr/>
          <a:lstStyle/>
          <a:p>
            <a:fld id="{1504E614-42E8-43D0-B451-88C7B29554B5}" type="datetime1">
              <a:rPr lang="en-US" smtClean="0"/>
              <a:pPr/>
              <a:t>3/12/2015</a:t>
            </a:fld>
            <a:endParaRPr lang="en-US" sz="1400" dirty="0">
              <a:solidFill>
                <a:schemeClr val="tx2"/>
              </a:solidFill>
            </a:endParaRPr>
          </a:p>
        </p:txBody>
      </p:sp>
      <p:sp>
        <p:nvSpPr>
          <p:cNvPr id="5" name="Footer Placeholder 3"/>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4"/>
          <p:cNvSpPr>
            <a:spLocks noGrp="1"/>
          </p:cNvSpPr>
          <p:nvPr>
            <p:ph type="sldNum" sz="quarter" idx="12"/>
          </p:nvPr>
        </p:nvSpPr>
        <p:spPr/>
        <p:txBody>
          <a:bodyPr/>
          <a:lstStyle>
            <a:lvl1pPr>
              <a:defRPr sz="2800" b="0"/>
            </a:lvl1pPr>
          </a:lstStyle>
          <a:p>
            <a:pPr algn="l"/>
            <a:fld id="{D4B5ADC2-7248-4799-8E52-477E151C3EE9}" type="slidenum">
              <a:rPr lang="en-US" smtClean="0">
                <a:solidFill>
                  <a:srgbClr val="FFFFFF"/>
                </a:solidFill>
              </a:rPr>
              <a:pPr algn="l"/>
              <a:t>‹#›</a:t>
            </a:fld>
            <a:endParaRPr lang="en-US" dirty="0">
              <a:solidFill>
                <a:schemeClr val="tx2"/>
              </a:solidFill>
            </a:endParaRPr>
          </a:p>
        </p:txBody>
      </p:sp>
    </p:spTree>
    <p:extLst>
      <p:ext uri="{BB962C8B-B14F-4D97-AF65-F5344CB8AC3E}">
        <p14:creationId xmlns:p14="http://schemas.microsoft.com/office/powerpoint/2010/main" val="900391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15048B1-BC10-44D7-AB18-DDF950EDA030}" type="datetime1">
              <a:rPr lang="en-US" smtClean="0"/>
              <a:pPr/>
              <a:t>3/12/2015</a:t>
            </a:fld>
            <a:endParaRPr lang="en-US" sz="1400" dirty="0">
              <a:solidFill>
                <a:schemeClr val="tx2"/>
              </a:solidFill>
            </a:endParaRPr>
          </a:p>
        </p:txBody>
      </p:sp>
      <p:sp>
        <p:nvSpPr>
          <p:cNvPr id="5" name="Footer Placeholder 2"/>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3"/>
          <p:cNvSpPr>
            <a:spLocks noGrp="1"/>
          </p:cNvSpPr>
          <p:nvPr>
            <p:ph type="sldNum" sz="quarter" idx="12"/>
          </p:nvPr>
        </p:nvSpPr>
        <p:spPr/>
        <p:txBody>
          <a:bodyPr/>
          <a:lstStyle/>
          <a:p>
            <a:fld id="{D4B5ADC2-7248-4799-8E52-477E151C3EE9}" type="slidenum">
              <a:rPr lang="en-US" smtClean="0"/>
              <a:pPr/>
              <a:t>‹#›</a:t>
            </a:fld>
            <a:endParaRPr lang="en-US" dirty="0"/>
          </a:p>
        </p:txBody>
      </p:sp>
    </p:spTree>
    <p:extLst>
      <p:ext uri="{BB962C8B-B14F-4D97-AF65-F5344CB8AC3E}">
        <p14:creationId xmlns:p14="http://schemas.microsoft.com/office/powerpoint/2010/main" val="3368335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80836A75-0142-49C4-90C8-648C8EB38D9F}" type="datetime1">
              <a:rPr lang="en-US" smtClean="0"/>
              <a:pPr/>
              <a:t>3/12/2015</a:t>
            </a:fld>
            <a:endParaRPr lang="en-US" sz="1400" dirty="0">
              <a:solidFill>
                <a:schemeClr val="tx2"/>
              </a:solidFill>
            </a:endParaRPr>
          </a:p>
        </p:txBody>
      </p:sp>
      <p:sp>
        <p:nvSpPr>
          <p:cNvPr id="6" name="Footer Placeholder 5"/>
          <p:cNvSpPr>
            <a:spLocks noGrp="1"/>
          </p:cNvSpPr>
          <p:nvPr>
            <p:ph type="ftr" sz="quarter" idx="11"/>
          </p:nvPr>
        </p:nvSpPr>
        <p:spPr/>
        <p:txBody>
          <a:bodyPr/>
          <a:lstStyle/>
          <a:p>
            <a:pPr algn="r"/>
            <a:endParaRPr lang="en-US" sz="1400" dirty="0">
              <a:solidFill>
                <a:schemeClr val="tx2"/>
              </a:solidFill>
            </a:endParaRPr>
          </a:p>
        </p:txBody>
      </p:sp>
      <p:sp>
        <p:nvSpPr>
          <p:cNvPr id="7" name="Slide Number Placeholder 6"/>
          <p:cNvSpPr>
            <a:spLocks noGrp="1"/>
          </p:cNvSpPr>
          <p:nvPr>
            <p:ph type="sldNum" sz="quarter" idx="12"/>
          </p:nvPr>
        </p:nvSpPr>
        <p:spPr>
          <a:xfrm>
            <a:off x="7734495" y="296270"/>
            <a:ext cx="628813" cy="767687"/>
          </a:xfrm>
        </p:spPr>
        <p:txBody>
          <a:bodyPr/>
          <a:lstStyle>
            <a:lvl1pPr>
              <a:defRPr b="0"/>
            </a:lvl1pPr>
          </a:lstStyle>
          <a:p>
            <a:fld id="{D4B5ADC2-7248-4799-8E52-477E151C3EE9}" type="slidenum">
              <a:rPr lang="en-US" smtClean="0"/>
              <a:pPr/>
              <a:t>‹#›</a:t>
            </a:fld>
            <a:endParaRPr lang="en-US" dirty="0"/>
          </a:p>
        </p:txBody>
      </p:sp>
    </p:spTree>
    <p:extLst>
      <p:ext uri="{BB962C8B-B14F-4D97-AF65-F5344CB8AC3E}">
        <p14:creationId xmlns:p14="http://schemas.microsoft.com/office/powerpoint/2010/main" val="4147668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3500"/>
            </a:lvl1pPr>
          </a:lstStyle>
          <a:p>
            <a:r>
              <a:rPr lang="en-US" dirty="0"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47212325-A072-4810-9744-A8A8ACBE1E7D}" type="datetime1">
              <a:rPr lang="en-US" smtClean="0"/>
              <a:pPr/>
              <a:t>3/12/2015</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fld id="{D4B5ADC2-7248-4799-8E52-477E151C3EE9}" type="slidenum">
              <a:rPr lang="en-US" smtClean="0"/>
              <a:pPr/>
              <a:t>‹#›</a:t>
            </a:fld>
            <a:endParaRPr lang="en-US" dirty="0"/>
          </a:p>
        </p:txBody>
      </p:sp>
    </p:spTree>
    <p:extLst>
      <p:ext uri="{BB962C8B-B14F-4D97-AF65-F5344CB8AC3E}">
        <p14:creationId xmlns:p14="http://schemas.microsoft.com/office/powerpoint/2010/main" val="334232933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2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47212325-A072-4810-9744-A8A8ACBE1E7D}" type="datetime1">
              <a:rPr lang="en-US" smtClean="0"/>
              <a:pPr/>
              <a:t>3/12/2015</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fld id="{D4B5ADC2-7248-4799-8E52-477E151C3EE9}" type="slidenum">
              <a:rPr lang="en-US" smtClean="0"/>
              <a:pPr/>
              <a:t>‹#›</a:t>
            </a:fld>
            <a:endParaRPr lang="en-US" dirty="0"/>
          </a:p>
        </p:txBody>
      </p:sp>
    </p:spTree>
    <p:extLst>
      <p:ext uri="{BB962C8B-B14F-4D97-AF65-F5344CB8AC3E}">
        <p14:creationId xmlns:p14="http://schemas.microsoft.com/office/powerpoint/2010/main" val="369155615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7212325-A072-4810-9744-A8A8ACBE1E7D}" type="datetime1">
              <a:rPr lang="en-US" smtClean="0"/>
              <a:pPr/>
              <a:t>3/12/2015</a:t>
            </a:fld>
            <a:endParaRPr lang="en-US" sz="1400" dirty="0">
              <a:solidFill>
                <a:schemeClr val="tx2"/>
              </a:solidFill>
            </a:endParaRP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lgn="r"/>
            <a:endParaRPr lang="en-US" sz="1400" dirty="0">
              <a:solidFill>
                <a:schemeClr val="tx2"/>
              </a:solidFill>
            </a:endParaRP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4B5ADC2-7248-4799-8E52-477E151C3EE9}" type="slidenum">
              <a:rPr lang="en-US" smtClean="0"/>
              <a:pPr/>
              <a:t>‹#›</a:t>
            </a:fld>
            <a:endParaRPr lang="en-US" dirty="0"/>
          </a:p>
        </p:txBody>
      </p:sp>
    </p:spTree>
    <p:extLst>
      <p:ext uri="{BB962C8B-B14F-4D97-AF65-F5344CB8AC3E}">
        <p14:creationId xmlns:p14="http://schemas.microsoft.com/office/powerpoint/2010/main" val="1165778753"/>
      </p:ext>
    </p:extLst>
  </p:cSld>
  <p:clrMap bg1="dk1" tx1="lt1" bg2="dk2" tx2="lt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6" r:id="rId5"/>
    <p:sldLayoutId id="2147483917" r:id="rId6"/>
    <p:sldLayoutId id="2147483919" r:id="rId7"/>
    <p:sldLayoutId id="2147483921" r:id="rId8"/>
    <p:sldLayoutId id="2147483923" r:id="rId9"/>
  </p:sldLayoutIdLst>
  <p:hf hdr="0" ftr="0" dt="0"/>
  <p:txStyles>
    <p:titleStyle>
      <a:lvl1pPr algn="l" defTabSz="457207" rtl="0" eaLnBrk="1" latinLnBrk="0" hangingPunct="1">
        <a:spcBef>
          <a:spcPct val="0"/>
        </a:spcBef>
        <a:buNone/>
        <a:defRPr sz="35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samhsa.gov/" TargetMode="External"/><Relationship Id="rId2" Type="http://schemas.openxmlformats.org/officeDocument/2006/relationships/hyperlink" Target="http://www.ncadd.or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naadd.org/" TargetMode="External"/><Relationship Id="rId2" Type="http://schemas.openxmlformats.org/officeDocument/2006/relationships/hyperlink" Target="http://www.asam.or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supportservices.jobcorps.gov/disability/Pages/default.asp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hyperlink" Target="https://supportservices.jobcorps.gov/health/Pages/default.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hyperlink" Target="http://askjan.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hyperlink" Target="mailto:Jasmin.Merritt@Humanitas.com" TargetMode="External"/><Relationship Id="rId2" Type="http://schemas.openxmlformats.org/officeDocument/2006/relationships/hyperlink" Target="mailto:Kristen.Philbrook@Humanitas.com" TargetMode="External"/><Relationship Id="rId1" Type="http://schemas.openxmlformats.org/officeDocument/2006/relationships/slideLayout" Target="../slideLayouts/slideLayout2.xml"/><Relationship Id="rId5" Type="http://schemas.openxmlformats.org/officeDocument/2006/relationships/hyperlink" Target="mailto:Kimberly.knodel@Humanitas.com" TargetMode="External"/><Relationship Id="rId4" Type="http://schemas.openxmlformats.org/officeDocument/2006/relationships/hyperlink" Target="mailto:Laura.Kuhn@Humanitas.com"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Accommodating Students with Drug &amp; Alcohol Disabilities</a:t>
            </a:r>
            <a:endParaRPr lang="en-US" dirty="0"/>
          </a:p>
        </p:txBody>
      </p:sp>
      <p:sp>
        <p:nvSpPr>
          <p:cNvPr id="3" name="Rectangle 2"/>
          <p:cNvSpPr>
            <a:spLocks noGrp="1"/>
          </p:cNvSpPr>
          <p:nvPr>
            <p:ph type="subTitle" idx="1"/>
          </p:nvPr>
        </p:nvSpPr>
        <p:spPr/>
        <p:txBody>
          <a:bodyPr/>
          <a:lstStyle/>
          <a:p>
            <a:r>
              <a:rPr lang="en-US" dirty="0" smtClean="0"/>
              <a:t>Laura Kuhn, Regional Disability Coordinator Humanitas, Inc.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Behavior/Discipline Example</a:t>
            </a:r>
            <a:endParaRPr lang="en-US" dirty="0"/>
          </a:p>
        </p:txBody>
      </p:sp>
      <p:sp>
        <p:nvSpPr>
          <p:cNvPr id="3" name="Content Placeholder 2"/>
          <p:cNvSpPr>
            <a:spLocks noGrp="1"/>
          </p:cNvSpPr>
          <p:nvPr>
            <p:ph idx="1"/>
          </p:nvPr>
        </p:nvSpPr>
        <p:spPr/>
        <p:txBody>
          <a:bodyPr/>
          <a:lstStyle/>
          <a:p>
            <a:r>
              <a:rPr lang="en-US" dirty="0" smtClean="0"/>
              <a:t>What are the center’s options if a student who is an alcoholic and has met the criteria to be considered a person with a drug/alcohol disability is caught drinking alcohol on center or coming on center intoxicated?</a:t>
            </a:r>
          </a:p>
          <a:p>
            <a:r>
              <a:rPr lang="en-US" dirty="0" smtClean="0"/>
              <a:t>Is it discriminatory to take disciplinary action in this scenario?</a:t>
            </a:r>
          </a:p>
          <a:p>
            <a:pPr lvl="1"/>
            <a:r>
              <a:rPr lang="en-US" dirty="0" smtClean="0"/>
              <a:t>No, it is not discriminatory to take disciplinary action.  Why?</a:t>
            </a:r>
          </a:p>
          <a:p>
            <a:pPr lvl="2"/>
            <a:r>
              <a:rPr lang="en-US" dirty="0" smtClean="0"/>
              <a:t>Because the center is taking the action because the student has violated the center’s standards of conduct and not because the center knows the student is an alcoholic.  </a:t>
            </a:r>
          </a:p>
          <a:p>
            <a:endParaRPr lang="en-US" dirty="0"/>
          </a:p>
        </p:txBody>
      </p:sp>
      <p:sp>
        <p:nvSpPr>
          <p:cNvPr id="4" name="Slide Number Placeholder 3"/>
          <p:cNvSpPr>
            <a:spLocks noGrp="1"/>
          </p:cNvSpPr>
          <p:nvPr>
            <p:ph type="sldNum" sz="quarter" idx="12"/>
          </p:nvPr>
        </p:nvSpPr>
        <p:spPr/>
        <p:txBody>
          <a:bodyPr/>
          <a:lstStyle/>
          <a:p>
            <a:fld id="{D4B5ADC2-7248-4799-8E52-477E151C3EE9}" type="slidenum">
              <a:rPr lang="en-US" smtClean="0"/>
              <a:pPr/>
              <a:t>10</a:t>
            </a:fld>
            <a:endParaRPr lang="en-US" dirty="0"/>
          </a:p>
        </p:txBody>
      </p:sp>
      <p:pic>
        <p:nvPicPr>
          <p:cNvPr id="5" name="Picture 2" descr="C:\Users\Administrator\AppData\Local\Microsoft\Windows\Temporary Internet Files\Content.IE5\MZV0MYC8\MC90044207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4953000"/>
            <a:ext cx="1930400" cy="137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8242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Your Knowledge</a:t>
            </a:r>
            <a:endParaRPr lang="en-US" dirty="0"/>
          </a:p>
        </p:txBody>
      </p:sp>
      <p:sp>
        <p:nvSpPr>
          <p:cNvPr id="3" name="Content Placeholder 2"/>
          <p:cNvSpPr>
            <a:spLocks noGrp="1"/>
          </p:cNvSpPr>
          <p:nvPr>
            <p:ph idx="1"/>
          </p:nvPr>
        </p:nvSpPr>
        <p:spPr/>
        <p:txBody>
          <a:bodyPr>
            <a:normAutofit/>
          </a:bodyPr>
          <a:lstStyle/>
          <a:p>
            <a:r>
              <a:rPr lang="en-US" dirty="0" smtClean="0"/>
              <a:t>What are the criteria to being recognized as a person with a substance-related disability?</a:t>
            </a:r>
          </a:p>
          <a:p>
            <a:pPr lvl="1"/>
            <a:r>
              <a:rPr lang="en-US" dirty="0" smtClean="0"/>
              <a:t>For drugs</a:t>
            </a:r>
          </a:p>
          <a:p>
            <a:pPr lvl="1"/>
            <a:r>
              <a:rPr lang="en-US" dirty="0" smtClean="0"/>
              <a:t>For alcohol</a:t>
            </a:r>
          </a:p>
          <a:p>
            <a:pPr lvl="2"/>
            <a:endParaRPr lang="en-US" dirty="0" smtClean="0"/>
          </a:p>
          <a:p>
            <a:r>
              <a:rPr lang="en-US" dirty="0" smtClean="0"/>
              <a:t>True or False - Job Corps may not separate a student who is abusing alcohol and comes on center intoxicated if s/he is a person with a drug/alcohol disability.</a:t>
            </a:r>
          </a:p>
        </p:txBody>
      </p:sp>
      <p:sp>
        <p:nvSpPr>
          <p:cNvPr id="4" name="Slide Number Placeholder 3"/>
          <p:cNvSpPr>
            <a:spLocks noGrp="1"/>
          </p:cNvSpPr>
          <p:nvPr>
            <p:ph type="sldNum" sz="quarter" idx="12"/>
          </p:nvPr>
        </p:nvSpPr>
        <p:spPr/>
        <p:txBody>
          <a:bodyPr/>
          <a:lstStyle/>
          <a:p>
            <a:fld id="{D4B5ADC2-7248-4799-8E52-477E151C3EE9}" type="slidenum">
              <a:rPr lang="en-US" smtClean="0"/>
              <a:pPr/>
              <a:t>11</a:t>
            </a:fld>
            <a:endParaRPr lang="en-US" dirty="0"/>
          </a:p>
        </p:txBody>
      </p:sp>
      <p:pic>
        <p:nvPicPr>
          <p:cNvPr id="5" name="Picture Placeholder 7"/>
          <p:cNvPicPr>
            <a:picLocks noChangeAspect="1"/>
          </p:cNvPicPr>
          <p:nvPr/>
        </p:nvPicPr>
        <p:blipFill>
          <a:blip r:embed="rId3" cstate="print">
            <a:extLst>
              <a:ext uri="{28A0092B-C50C-407E-A947-70E740481C1C}">
                <a14:useLocalDpi xmlns:a14="http://schemas.microsoft.com/office/drawing/2010/main" val="0"/>
              </a:ext>
            </a:extLst>
          </a:blip>
          <a:srcRect l="32623" r="32623"/>
          <a:stretch>
            <a:fillRect/>
          </a:stretch>
        </p:blipFill>
        <p:spPr>
          <a:xfrm>
            <a:off x="7220505" y="2052925"/>
            <a:ext cx="1720663" cy="3276600"/>
          </a:xfrm>
          <a:prstGeom prst="rect">
            <a:avLst/>
          </a:prstGeom>
        </p:spPr>
      </p:pic>
    </p:spTree>
    <p:extLst>
      <p:ext uri="{BB962C8B-B14F-4D97-AF65-F5344CB8AC3E}">
        <p14:creationId xmlns:p14="http://schemas.microsoft.com/office/powerpoint/2010/main" val="229255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Accommodating the Student with a Drug/Alcohol Disability</a:t>
            </a:r>
            <a:endParaRPr lang="en-US" dirty="0"/>
          </a:p>
        </p:txBody>
      </p:sp>
      <p:pic>
        <p:nvPicPr>
          <p:cNvPr id="8" name="Picture Placeholder 7"/>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15000" r="15000"/>
          <a:stretch>
            <a:fillRect/>
          </a:stretch>
        </p:blipFill>
        <p:spPr/>
      </p:pic>
      <p:sp>
        <p:nvSpPr>
          <p:cNvPr id="7" name="Text Placeholder 6"/>
          <p:cNvSpPr>
            <a:spLocks noGrp="1"/>
          </p:cNvSpPr>
          <p:nvPr>
            <p:ph type="body" sz="half" idx="2"/>
          </p:nvPr>
        </p:nvSpPr>
        <p:spPr/>
        <p:txBody>
          <a:bodyPr/>
          <a:lstStyle/>
          <a:p>
            <a:r>
              <a:rPr lang="en-US" dirty="0" smtClean="0"/>
              <a:t>Considerations in Determining </a:t>
            </a:r>
            <a:r>
              <a:rPr lang="en-US" dirty="0"/>
              <a:t>A</a:t>
            </a:r>
            <a:r>
              <a:rPr lang="en-US" dirty="0" smtClean="0"/>
              <a:t>ccommodation Needs </a:t>
            </a:r>
            <a:endParaRPr lang="en-US" dirty="0"/>
          </a:p>
        </p:txBody>
      </p:sp>
      <p:sp>
        <p:nvSpPr>
          <p:cNvPr id="4" name="Slide Number Placeholder 3"/>
          <p:cNvSpPr>
            <a:spLocks noGrp="1"/>
          </p:cNvSpPr>
          <p:nvPr>
            <p:ph type="sldNum" sz="quarter" idx="12"/>
          </p:nvPr>
        </p:nvSpPr>
        <p:spPr/>
        <p:txBody>
          <a:bodyPr/>
          <a:lstStyle/>
          <a:p>
            <a:fld id="{D4B5ADC2-7248-4799-8E52-477E151C3EE9}" type="slidenum">
              <a:rPr lang="en-US" smtClean="0"/>
              <a:pPr/>
              <a:t>12</a:t>
            </a:fld>
            <a:endParaRPr lang="en-US" dirty="0"/>
          </a:p>
        </p:txBody>
      </p:sp>
    </p:spTree>
    <p:extLst>
      <p:ext uri="{BB962C8B-B14F-4D97-AF65-F5344CB8AC3E}">
        <p14:creationId xmlns:p14="http://schemas.microsoft.com/office/powerpoint/2010/main" val="4192603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Functional Limitations</a:t>
            </a:r>
            <a:endParaRPr lang="en-US" dirty="0"/>
          </a:p>
        </p:txBody>
      </p:sp>
      <p:sp>
        <p:nvSpPr>
          <p:cNvPr id="22530" name="Content Placeholder 1"/>
          <p:cNvSpPr>
            <a:spLocks noGrp="1"/>
          </p:cNvSpPr>
          <p:nvPr>
            <p:ph sz="half" idx="1"/>
          </p:nvPr>
        </p:nvSpPr>
        <p:spPr>
          <a:xfrm>
            <a:off x="838200" y="2667000"/>
            <a:ext cx="3040867" cy="3589338"/>
          </a:xfrm>
        </p:spPr>
        <p:txBody>
          <a:bodyPr>
            <a:normAutofit/>
          </a:bodyPr>
          <a:lstStyle/>
          <a:p>
            <a:r>
              <a:rPr lang="en-US" dirty="0" smtClean="0"/>
              <a:t>Time Management</a:t>
            </a:r>
          </a:p>
          <a:p>
            <a:r>
              <a:rPr lang="en-US" dirty="0" smtClean="0"/>
              <a:t>Organization and Prioritization</a:t>
            </a:r>
          </a:p>
          <a:p>
            <a:r>
              <a:rPr lang="en-US" dirty="0" smtClean="0"/>
              <a:t>Social Skills</a:t>
            </a:r>
          </a:p>
          <a:p>
            <a:r>
              <a:rPr lang="en-US" dirty="0" smtClean="0"/>
              <a:t>Concentration</a:t>
            </a:r>
          </a:p>
          <a:p>
            <a:r>
              <a:rPr lang="en-US" dirty="0" smtClean="0"/>
              <a:t>Memory</a:t>
            </a:r>
          </a:p>
        </p:txBody>
      </p:sp>
      <p:sp>
        <p:nvSpPr>
          <p:cNvPr id="22531" name="Content Placeholder 2"/>
          <p:cNvSpPr>
            <a:spLocks noGrp="1"/>
          </p:cNvSpPr>
          <p:nvPr>
            <p:ph sz="half" idx="2"/>
          </p:nvPr>
        </p:nvSpPr>
        <p:spPr>
          <a:xfrm>
            <a:off x="4343399" y="2667000"/>
            <a:ext cx="3423031" cy="3589338"/>
          </a:xfrm>
        </p:spPr>
        <p:txBody>
          <a:bodyPr/>
          <a:lstStyle/>
          <a:p>
            <a:r>
              <a:rPr lang="en-US" dirty="0" smtClean="0"/>
              <a:t>Communication</a:t>
            </a:r>
          </a:p>
          <a:p>
            <a:r>
              <a:rPr lang="en-US" dirty="0" smtClean="0"/>
              <a:t>Stamina</a:t>
            </a:r>
          </a:p>
          <a:p>
            <a:r>
              <a:rPr lang="en-US" dirty="0" smtClean="0"/>
              <a:t>Responding to Change</a:t>
            </a:r>
          </a:p>
          <a:p>
            <a:r>
              <a:rPr lang="en-US" dirty="0" smtClean="0"/>
              <a:t>Screening Out Environmental Stimuli </a:t>
            </a:r>
          </a:p>
          <a:p>
            <a:r>
              <a:rPr lang="en-US" dirty="0" smtClean="0"/>
              <a:t>Managing Stress</a:t>
            </a:r>
          </a:p>
          <a:p>
            <a:endParaRPr lang="en-US" dirty="0" smtClean="0"/>
          </a:p>
        </p:txBody>
      </p:sp>
      <p:sp>
        <p:nvSpPr>
          <p:cNvPr id="4" name="Slide Number Placeholder 3"/>
          <p:cNvSpPr>
            <a:spLocks noGrp="1"/>
          </p:cNvSpPr>
          <p:nvPr>
            <p:ph type="sldNum" sz="quarter" idx="12"/>
          </p:nvPr>
        </p:nvSpPr>
        <p:spPr/>
        <p:txBody>
          <a:bodyPr/>
          <a:lstStyle/>
          <a:p>
            <a:fld id="{3D8B9EC3-4E74-4646-8BD7-7107971606E8}" type="slidenum">
              <a:rPr lang="en-US" smtClean="0"/>
              <a:pPr/>
              <a:t>13</a:t>
            </a:fld>
            <a:endParaRPr lang="en-US" dirty="0"/>
          </a:p>
        </p:txBody>
      </p:sp>
      <p:sp>
        <p:nvSpPr>
          <p:cNvPr id="22534" name="TextBox 6"/>
          <p:cNvSpPr txBox="1">
            <a:spLocks noChangeArrowheads="1"/>
          </p:cNvSpPr>
          <p:nvPr/>
        </p:nvSpPr>
        <p:spPr bwMode="auto">
          <a:xfrm>
            <a:off x="457200" y="1447800"/>
            <a:ext cx="83820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800" b="1" dirty="0" smtClean="0">
              <a:solidFill>
                <a:srgbClr val="C00000"/>
              </a:solidFill>
              <a:latin typeface="Calibri" pitchFamily="34" charset="0"/>
            </a:endParaRPr>
          </a:p>
          <a:p>
            <a:pPr eaLnBrk="1" hangingPunct="1"/>
            <a:r>
              <a:rPr lang="en-US" sz="2200" b="1" dirty="0" smtClean="0">
                <a:solidFill>
                  <a:srgbClr val="C00000"/>
                </a:solidFill>
                <a:latin typeface="Calibri" pitchFamily="34" charset="0"/>
              </a:rPr>
              <a:t>Definition</a:t>
            </a:r>
            <a:r>
              <a:rPr lang="en-US" sz="2200" b="1" dirty="0">
                <a:solidFill>
                  <a:srgbClr val="C00000"/>
                </a:solidFill>
                <a:latin typeface="Calibri" pitchFamily="34" charset="0"/>
              </a:rPr>
              <a:t>: </a:t>
            </a:r>
            <a:r>
              <a:rPr lang="en-US" sz="2200" dirty="0">
                <a:latin typeface="Calibri" pitchFamily="34" charset="0"/>
              </a:rPr>
              <a:t>The inability to perform an action or a set of actions, either physical or mental, because of physical or emotional restriction</a:t>
            </a:r>
            <a:r>
              <a:rPr lang="en-US" sz="2200" baseline="30000" dirty="0">
                <a:latin typeface="Calibri" pitchFamily="34" charset="0"/>
              </a:rPr>
              <a:t>2</a:t>
            </a:r>
            <a:endParaRPr lang="en-US" sz="2200" dirty="0">
              <a:latin typeface="Calibri" pitchFamily="34" charset="0"/>
            </a:endParaRPr>
          </a:p>
        </p:txBody>
      </p:sp>
      <p:sp>
        <p:nvSpPr>
          <p:cNvPr id="22535" name="TextBox 7"/>
          <p:cNvSpPr txBox="1">
            <a:spLocks noChangeArrowheads="1"/>
          </p:cNvSpPr>
          <p:nvPr/>
        </p:nvSpPr>
        <p:spPr bwMode="auto">
          <a:xfrm>
            <a:off x="1066800" y="5838313"/>
            <a:ext cx="7315200"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20000"/>
              </a:spcBef>
              <a:buFont typeface="Arial" charset="0"/>
              <a:buNone/>
            </a:pPr>
            <a:r>
              <a:rPr lang="en-US" sz="1600" i="1" baseline="30000" dirty="0">
                <a:latin typeface="+mn-lt"/>
              </a:rPr>
              <a:t>2</a:t>
            </a:r>
            <a:r>
              <a:rPr lang="en-US" sz="1600" i="1" dirty="0">
                <a:latin typeface="+mn-lt"/>
              </a:rPr>
              <a:t>Brodwin, M., Tellez, F., </a:t>
            </a:r>
            <a:r>
              <a:rPr lang="en-US" sz="1600" i="1" dirty="0" err="1">
                <a:latin typeface="+mn-lt"/>
              </a:rPr>
              <a:t>Brodwin</a:t>
            </a:r>
            <a:r>
              <a:rPr lang="en-US" sz="1600" i="1" dirty="0">
                <a:latin typeface="+mn-lt"/>
              </a:rPr>
              <a:t>, S. (1993). Medical, Psychosocial and Vocational Aspects of Disability. Athens, GA: Elliott and Fitzpatrick, Inc.</a:t>
            </a:r>
            <a:r>
              <a:rPr lang="en-US" sz="1600" dirty="0">
                <a:latin typeface="+mn-lt"/>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Determining Functional Limitations for Students with Alcohol/Drug Disabilities</a:t>
            </a:r>
            <a:endParaRPr lang="en-US" sz="3200" dirty="0"/>
          </a:p>
        </p:txBody>
      </p:sp>
      <p:sp>
        <p:nvSpPr>
          <p:cNvPr id="3" name="Content Placeholder 2"/>
          <p:cNvSpPr>
            <a:spLocks noGrp="1"/>
          </p:cNvSpPr>
          <p:nvPr>
            <p:ph idx="1"/>
          </p:nvPr>
        </p:nvSpPr>
        <p:spPr/>
        <p:txBody>
          <a:bodyPr/>
          <a:lstStyle/>
          <a:p>
            <a:r>
              <a:rPr lang="en-US" dirty="0" smtClean="0"/>
              <a:t>Individuals with any type of disability will experience varying degrees of impact from that disability.  Even individuals experiencing similar types of functional limitations may experience the impact in varying degrees.  Given this, each person’s limitations and needs should be considered on an individual basis and not in relation to a specific diagnosis.  </a:t>
            </a:r>
          </a:p>
          <a:p>
            <a:pPr lvl="1"/>
            <a:r>
              <a:rPr lang="en-US" dirty="0" smtClean="0"/>
              <a:t>Determine the symptoms and behaviors related to the substance issue that are impacting the individual’s life (i.e., major life activities).</a:t>
            </a:r>
            <a:endParaRPr lang="en-US" dirty="0"/>
          </a:p>
        </p:txBody>
      </p:sp>
      <p:sp>
        <p:nvSpPr>
          <p:cNvPr id="4" name="Slide Number Placeholder 3"/>
          <p:cNvSpPr>
            <a:spLocks noGrp="1"/>
          </p:cNvSpPr>
          <p:nvPr>
            <p:ph type="sldNum" sz="quarter" idx="12"/>
          </p:nvPr>
        </p:nvSpPr>
        <p:spPr/>
        <p:txBody>
          <a:bodyPr/>
          <a:lstStyle/>
          <a:p>
            <a:fld id="{D4B5ADC2-7248-4799-8E52-477E151C3EE9}" type="slidenum">
              <a:rPr lang="en-US" smtClean="0"/>
              <a:pPr/>
              <a:t>14</a:t>
            </a:fld>
            <a:endParaRPr lang="en-US" dirty="0"/>
          </a:p>
        </p:txBody>
      </p:sp>
    </p:spTree>
    <p:extLst>
      <p:ext uri="{BB962C8B-B14F-4D97-AF65-F5344CB8AC3E}">
        <p14:creationId xmlns:p14="http://schemas.microsoft.com/office/powerpoint/2010/main" val="34354342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Determining Reasonable Accommodation</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How do you know what accommodations an individual with an drug/alcohol disability might need?</a:t>
            </a:r>
          </a:p>
          <a:p>
            <a:pPr lvl="1"/>
            <a:r>
              <a:rPr lang="en-US" dirty="0" smtClean="0"/>
              <a:t>Did the individual request any accommodations or provide documentation of a drug/alcohol disability?</a:t>
            </a:r>
          </a:p>
          <a:p>
            <a:pPr lvl="1"/>
            <a:r>
              <a:rPr lang="en-US" dirty="0" smtClean="0"/>
              <a:t>Does the individual request accommodations on the 6-53?</a:t>
            </a:r>
          </a:p>
          <a:p>
            <a:pPr lvl="1"/>
            <a:r>
              <a:rPr lang="en-US" dirty="0" smtClean="0"/>
              <a:t>Has the individual requested accommodations via an Accommodation Request Form or any other medium?</a:t>
            </a:r>
          </a:p>
          <a:p>
            <a:pPr lvl="1"/>
            <a:r>
              <a:rPr lang="en-US" dirty="0" smtClean="0"/>
              <a:t>Is there documentation of a drug/alcohol disability that shows previous need/history of use of certain supports and accommodations?</a:t>
            </a:r>
          </a:p>
          <a:p>
            <a:pPr lvl="1"/>
            <a:r>
              <a:rPr lang="en-US" dirty="0" smtClean="0"/>
              <a:t>Does the individual verbalize possible support needs during the interactive accommodation process?</a:t>
            </a:r>
            <a:endParaRPr lang="en-US" dirty="0"/>
          </a:p>
        </p:txBody>
      </p:sp>
      <p:sp>
        <p:nvSpPr>
          <p:cNvPr id="4" name="Slide Number Placeholder 3"/>
          <p:cNvSpPr>
            <a:spLocks noGrp="1"/>
          </p:cNvSpPr>
          <p:nvPr>
            <p:ph type="sldNum" sz="quarter" idx="12"/>
          </p:nvPr>
        </p:nvSpPr>
        <p:spPr/>
        <p:txBody>
          <a:bodyPr/>
          <a:lstStyle/>
          <a:p>
            <a:fld id="{D1FDC772-91D5-471B-BADC-F2EB34D21598}" type="slidenum">
              <a:rPr lang="en-US" smtClean="0"/>
              <a:pPr/>
              <a:t>15</a:t>
            </a:fld>
            <a:endParaRPr lang="en-US"/>
          </a:p>
        </p:txBody>
      </p:sp>
    </p:spTree>
    <p:extLst>
      <p:ext uri="{BB962C8B-B14F-4D97-AF65-F5344CB8AC3E}">
        <p14:creationId xmlns:p14="http://schemas.microsoft.com/office/powerpoint/2010/main" val="422579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Accommodations to Support a Drug</a:t>
            </a:r>
            <a:r>
              <a:rPr lang="en-US" dirty="0"/>
              <a:t>/</a:t>
            </a:r>
            <a:r>
              <a:rPr lang="en-US" dirty="0" smtClean="0"/>
              <a:t>Alcohol Disability</a:t>
            </a:r>
            <a:endParaRPr lang="en-US" dirty="0"/>
          </a:p>
        </p:txBody>
      </p:sp>
      <p:pic>
        <p:nvPicPr>
          <p:cNvPr id="15" name="Picture Placeholder 1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7193" r="37193"/>
          <a:stretch>
            <a:fillRect/>
          </a:stretch>
        </p:blipFill>
        <p:spPr/>
      </p:pic>
      <p:sp>
        <p:nvSpPr>
          <p:cNvPr id="7" name="Text Placeholder 6"/>
          <p:cNvSpPr>
            <a:spLocks noGrp="1"/>
          </p:cNvSpPr>
          <p:nvPr>
            <p:ph type="body" sz="half" idx="2"/>
          </p:nvPr>
        </p:nvSpPr>
        <p:spPr/>
        <p:txBody>
          <a:bodyPr/>
          <a:lstStyle/>
          <a:p>
            <a:r>
              <a:rPr lang="en-US" dirty="0" smtClean="0"/>
              <a:t>Functional Limitations and Accommodation Examples </a:t>
            </a:r>
            <a:endParaRPr lang="en-US" dirty="0"/>
          </a:p>
        </p:txBody>
      </p:sp>
      <p:sp>
        <p:nvSpPr>
          <p:cNvPr id="4" name="Slide Number Placeholder 3"/>
          <p:cNvSpPr>
            <a:spLocks noGrp="1"/>
          </p:cNvSpPr>
          <p:nvPr>
            <p:ph type="sldNum" sz="quarter" idx="12"/>
          </p:nvPr>
        </p:nvSpPr>
        <p:spPr/>
        <p:txBody>
          <a:bodyPr/>
          <a:lstStyle/>
          <a:p>
            <a:fld id="{D4B5ADC2-7248-4799-8E52-477E151C3EE9}" type="slidenum">
              <a:rPr lang="en-US" smtClean="0"/>
              <a:pPr/>
              <a:t>16</a:t>
            </a:fld>
            <a:endParaRPr lang="en-US" dirty="0"/>
          </a:p>
        </p:txBody>
      </p:sp>
    </p:spTree>
    <p:extLst>
      <p:ext uri="{BB962C8B-B14F-4D97-AF65-F5344CB8AC3E}">
        <p14:creationId xmlns:p14="http://schemas.microsoft.com/office/powerpoint/2010/main" val="4128173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Areas/Examples of Potential Impact</a:t>
            </a:r>
            <a:endParaRPr lang="en-US" dirty="0"/>
          </a:p>
        </p:txBody>
      </p:sp>
      <p:sp>
        <p:nvSpPr>
          <p:cNvPr id="3" name="Content Placeholder 2"/>
          <p:cNvSpPr>
            <a:spLocks noGrp="1"/>
          </p:cNvSpPr>
          <p:nvPr>
            <p:ph sz="half" idx="1"/>
          </p:nvPr>
        </p:nvSpPr>
        <p:spPr/>
        <p:txBody>
          <a:bodyPr/>
          <a:lstStyle/>
          <a:p>
            <a:r>
              <a:rPr lang="en-US" dirty="0" smtClean="0"/>
              <a:t>Attendance </a:t>
            </a:r>
          </a:p>
          <a:p>
            <a:r>
              <a:rPr lang="en-US" dirty="0" smtClean="0"/>
              <a:t>Concentration</a:t>
            </a:r>
          </a:p>
          <a:p>
            <a:r>
              <a:rPr lang="en-US" dirty="0" smtClean="0"/>
              <a:t>Organization/Time Management</a:t>
            </a:r>
          </a:p>
        </p:txBody>
      </p:sp>
      <p:sp>
        <p:nvSpPr>
          <p:cNvPr id="5" name="Content Placeholder 4"/>
          <p:cNvSpPr>
            <a:spLocks noGrp="1"/>
          </p:cNvSpPr>
          <p:nvPr>
            <p:ph sz="half" idx="2"/>
          </p:nvPr>
        </p:nvSpPr>
        <p:spPr/>
        <p:txBody>
          <a:bodyPr/>
          <a:lstStyle/>
          <a:p>
            <a:r>
              <a:rPr lang="en-US" smtClean="0"/>
              <a:t>Stress Management</a:t>
            </a:r>
          </a:p>
          <a:p>
            <a:r>
              <a:rPr lang="en-US" smtClean="0"/>
              <a:t>Memory </a:t>
            </a:r>
          </a:p>
          <a:p>
            <a:r>
              <a:rPr lang="en-US" smtClean="0"/>
              <a:t>Stamina</a:t>
            </a:r>
          </a:p>
          <a:p>
            <a:endParaRPr lang="en-US" dirty="0"/>
          </a:p>
        </p:txBody>
      </p:sp>
      <p:sp>
        <p:nvSpPr>
          <p:cNvPr id="4" name="Slide Number Placeholder 3"/>
          <p:cNvSpPr>
            <a:spLocks noGrp="1"/>
          </p:cNvSpPr>
          <p:nvPr>
            <p:ph type="sldNum" sz="quarter" idx="12"/>
          </p:nvPr>
        </p:nvSpPr>
        <p:spPr/>
        <p:txBody>
          <a:bodyPr/>
          <a:lstStyle/>
          <a:p>
            <a:fld id="{D4B5ADC2-7248-4799-8E52-477E151C3EE9}" type="slidenum">
              <a:rPr lang="en-US" smtClean="0"/>
              <a:pPr/>
              <a:t>17</a:t>
            </a:fld>
            <a:endParaRPr lang="en-US" dirty="0"/>
          </a:p>
        </p:txBody>
      </p:sp>
    </p:spTree>
    <p:extLst>
      <p:ext uri="{BB962C8B-B14F-4D97-AF65-F5344CB8AC3E}">
        <p14:creationId xmlns:p14="http://schemas.microsoft.com/office/powerpoint/2010/main" val="18456090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smtClean="0"/>
              <a:t>Attendance</a:t>
            </a:r>
            <a:endParaRPr lang="en-US" sz="3500" dirty="0"/>
          </a:p>
        </p:txBody>
      </p:sp>
      <p:sp>
        <p:nvSpPr>
          <p:cNvPr id="3" name="Content Placeholder 2"/>
          <p:cNvSpPr>
            <a:spLocks noGrp="1"/>
          </p:cNvSpPr>
          <p:nvPr>
            <p:ph idx="1"/>
          </p:nvPr>
        </p:nvSpPr>
        <p:spPr>
          <a:xfrm>
            <a:off x="457200" y="1752600"/>
            <a:ext cx="4876800" cy="4373563"/>
          </a:xfrm>
        </p:spPr>
        <p:txBody>
          <a:bodyPr>
            <a:normAutofit/>
          </a:bodyPr>
          <a:lstStyle/>
          <a:p>
            <a:r>
              <a:rPr lang="en-US" dirty="0" smtClean="0"/>
              <a:t>Modified schedule to permit:</a:t>
            </a:r>
          </a:p>
          <a:p>
            <a:pPr lvl="1"/>
            <a:r>
              <a:rPr lang="en-US" dirty="0" smtClean="0"/>
              <a:t>Attending counseling appointments in the community.</a:t>
            </a:r>
          </a:p>
          <a:p>
            <a:pPr lvl="1"/>
            <a:r>
              <a:rPr lang="en-US" dirty="0" smtClean="0"/>
              <a:t>Attending group meeting(s) on center or in community.</a:t>
            </a:r>
          </a:p>
          <a:p>
            <a:r>
              <a:rPr lang="en-US" dirty="0" smtClean="0"/>
              <a:t>Provide special pass to see TEAP Specialist or other designated staff person when feeling overwhelmed.</a:t>
            </a:r>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D4B5ADC2-7248-4799-8E52-477E151C3EE9}" type="slidenum">
              <a:rPr lang="en-US" smtClean="0"/>
              <a:pPr/>
              <a:t>18</a:t>
            </a:fld>
            <a:endParaRPr lang="en-US" dirty="0"/>
          </a:p>
        </p:txBody>
      </p:sp>
      <p:pic>
        <p:nvPicPr>
          <p:cNvPr id="6146" name="Picture 2" descr="C:\Users\Administrator\AppData\Local\Microsoft\Windows\Temporary Internet Files\Content.IE5\RC0CY86Y\MP90039931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2514600"/>
            <a:ext cx="3159507" cy="2105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834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smtClean="0"/>
              <a:t>Concentration</a:t>
            </a:r>
            <a:endParaRPr lang="en-US" sz="3500" dirty="0"/>
          </a:p>
        </p:txBody>
      </p:sp>
      <p:sp>
        <p:nvSpPr>
          <p:cNvPr id="3" name="Content Placeholder 2"/>
          <p:cNvSpPr>
            <a:spLocks noGrp="1"/>
          </p:cNvSpPr>
          <p:nvPr>
            <p:ph idx="1"/>
          </p:nvPr>
        </p:nvSpPr>
        <p:spPr>
          <a:xfrm>
            <a:off x="457200" y="1752600"/>
            <a:ext cx="5181600" cy="4724400"/>
          </a:xfrm>
        </p:spPr>
        <p:txBody>
          <a:bodyPr>
            <a:normAutofit lnSpcReduction="10000"/>
          </a:bodyPr>
          <a:lstStyle/>
          <a:p>
            <a:r>
              <a:rPr lang="en-US" dirty="0" smtClean="0"/>
              <a:t>Reduce visual/auditory distractions by:</a:t>
            </a:r>
          </a:p>
          <a:p>
            <a:pPr lvl="1"/>
            <a:r>
              <a:rPr lang="en-US" dirty="0" smtClean="0"/>
              <a:t>Providing preferential seating such as designating seating location away from high traffic areas.</a:t>
            </a:r>
          </a:p>
          <a:p>
            <a:pPr lvl="1"/>
            <a:r>
              <a:rPr lang="en-US" dirty="0" smtClean="0"/>
              <a:t>Reducing visual clutter.</a:t>
            </a:r>
          </a:p>
          <a:p>
            <a:pPr lvl="1"/>
            <a:r>
              <a:rPr lang="en-US" dirty="0" smtClean="0"/>
              <a:t>Allowing use of headsets.</a:t>
            </a:r>
          </a:p>
          <a:p>
            <a:r>
              <a:rPr lang="en-US" dirty="0" smtClean="0"/>
              <a:t>Provide </a:t>
            </a:r>
            <a:r>
              <a:rPr lang="en-US" dirty="0"/>
              <a:t>space </a:t>
            </a:r>
            <a:r>
              <a:rPr lang="en-US" dirty="0" smtClean="0"/>
              <a:t>enclosures.</a:t>
            </a:r>
            <a:endParaRPr lang="en-US" dirty="0"/>
          </a:p>
          <a:p>
            <a:r>
              <a:rPr lang="en-US" dirty="0" smtClean="0"/>
              <a:t>Allow </a:t>
            </a:r>
            <a:r>
              <a:rPr lang="en-US" dirty="0"/>
              <a:t>for frequent </a:t>
            </a:r>
            <a:r>
              <a:rPr lang="en-US" dirty="0" smtClean="0"/>
              <a:t>breaks or one longer break.</a:t>
            </a:r>
            <a:endParaRPr lang="en-US" dirty="0"/>
          </a:p>
          <a:p>
            <a:r>
              <a:rPr lang="en-US" dirty="0" smtClean="0"/>
              <a:t>Divide large assignments into smaller tasks and steps.</a:t>
            </a:r>
          </a:p>
          <a:p>
            <a:r>
              <a:rPr lang="en-US" dirty="0" smtClean="0"/>
              <a:t>Provide vibrating watches or use visual timers.</a:t>
            </a:r>
            <a:endParaRPr lang="en-US" dirty="0"/>
          </a:p>
          <a:p>
            <a:endParaRPr lang="en-US" dirty="0"/>
          </a:p>
          <a:p>
            <a:pPr marL="114300" indent="0">
              <a:buNone/>
            </a:pPr>
            <a:endParaRPr lang="en-US" dirty="0"/>
          </a:p>
        </p:txBody>
      </p:sp>
      <p:sp>
        <p:nvSpPr>
          <p:cNvPr id="4" name="Slide Number Placeholder 3"/>
          <p:cNvSpPr>
            <a:spLocks noGrp="1"/>
          </p:cNvSpPr>
          <p:nvPr>
            <p:ph type="sldNum" sz="quarter" idx="12"/>
          </p:nvPr>
        </p:nvSpPr>
        <p:spPr/>
        <p:txBody>
          <a:bodyPr/>
          <a:lstStyle/>
          <a:p>
            <a:fld id="{D4B5ADC2-7248-4799-8E52-477E151C3EE9}" type="slidenum">
              <a:rPr lang="en-US" smtClean="0"/>
              <a:pPr/>
              <a:t>19</a:t>
            </a:fld>
            <a:endParaRPr lang="en-US" dirty="0"/>
          </a:p>
        </p:txBody>
      </p:sp>
      <p:pic>
        <p:nvPicPr>
          <p:cNvPr id="3074" name="Picture 2" descr="C:\Users\Administrator\AppData\Local\Microsoft\Windows\Temporary Internet Files\Content.IE5\1J7YYX8P\MP90043933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2667000"/>
            <a:ext cx="2972775" cy="1990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838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Background</a:t>
            </a:r>
          </a:p>
          <a:p>
            <a:r>
              <a:rPr lang="en-US" dirty="0" smtClean="0"/>
              <a:t>Accommodating a Student with a Drug/Alcohol Disability</a:t>
            </a:r>
          </a:p>
          <a:p>
            <a:r>
              <a:rPr lang="en-US" dirty="0" smtClean="0"/>
              <a:t>Accommodations to Support a Drug/Alcohol Disability</a:t>
            </a:r>
          </a:p>
          <a:p>
            <a:r>
              <a:rPr lang="en-US" dirty="0" smtClean="0"/>
              <a:t>Resources</a:t>
            </a:r>
            <a:endParaRPr lang="en-US" dirty="0"/>
          </a:p>
        </p:txBody>
      </p:sp>
      <p:sp>
        <p:nvSpPr>
          <p:cNvPr id="4" name="Slide Number Placeholder 3"/>
          <p:cNvSpPr>
            <a:spLocks noGrp="1"/>
          </p:cNvSpPr>
          <p:nvPr>
            <p:ph type="sldNum" sz="quarter" idx="12"/>
          </p:nvPr>
        </p:nvSpPr>
        <p:spPr/>
        <p:txBody>
          <a:bodyPr/>
          <a:lstStyle/>
          <a:p>
            <a:fld id="{D4B5ADC2-7248-4799-8E52-477E151C3EE9}" type="slidenum">
              <a:rPr lang="en-US" smtClean="0"/>
              <a:pPr/>
              <a:t>2</a:t>
            </a:fld>
            <a:endParaRPr lang="en-US" dirty="0"/>
          </a:p>
        </p:txBody>
      </p:sp>
    </p:spTree>
    <p:extLst>
      <p:ext uri="{BB962C8B-B14F-4D97-AF65-F5344CB8AC3E}">
        <p14:creationId xmlns:p14="http://schemas.microsoft.com/office/powerpoint/2010/main" val="2142741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smtClean="0"/>
              <a:t>Concentration</a:t>
            </a:r>
            <a:endParaRPr lang="en-US" sz="3500" dirty="0"/>
          </a:p>
        </p:txBody>
      </p:sp>
      <p:sp>
        <p:nvSpPr>
          <p:cNvPr id="3" name="Content Placeholder 2"/>
          <p:cNvSpPr>
            <a:spLocks noGrp="1"/>
          </p:cNvSpPr>
          <p:nvPr>
            <p:ph idx="1"/>
          </p:nvPr>
        </p:nvSpPr>
        <p:spPr>
          <a:xfrm>
            <a:off x="457200" y="1752600"/>
            <a:ext cx="5181600" cy="4724400"/>
          </a:xfrm>
        </p:spPr>
        <p:txBody>
          <a:bodyPr>
            <a:normAutofit/>
          </a:bodyPr>
          <a:lstStyle/>
          <a:p>
            <a:r>
              <a:rPr lang="en-US" dirty="0" smtClean="0"/>
              <a:t>Afford extended </a:t>
            </a:r>
            <a:r>
              <a:rPr lang="en-US" dirty="0"/>
              <a:t>time for assignments, tasks, or in </a:t>
            </a:r>
            <a:r>
              <a:rPr lang="en-US" dirty="0" smtClean="0"/>
              <a:t>testing.</a:t>
            </a:r>
            <a:endParaRPr lang="en-US" dirty="0"/>
          </a:p>
          <a:p>
            <a:r>
              <a:rPr lang="en-US" dirty="0" smtClean="0"/>
              <a:t>Increase </a:t>
            </a:r>
            <a:r>
              <a:rPr lang="en-US" dirty="0"/>
              <a:t>wait time for </a:t>
            </a:r>
            <a:r>
              <a:rPr lang="en-US" dirty="0" smtClean="0"/>
              <a:t>responses.</a:t>
            </a:r>
            <a:endParaRPr lang="en-US" dirty="0"/>
          </a:p>
          <a:p>
            <a:r>
              <a:rPr lang="en-US" dirty="0" smtClean="0"/>
              <a:t>Provide cues </a:t>
            </a:r>
            <a:r>
              <a:rPr lang="en-US" dirty="0"/>
              <a:t>to return to </a:t>
            </a:r>
            <a:r>
              <a:rPr lang="en-US" dirty="0" smtClean="0"/>
              <a:t>task.</a:t>
            </a:r>
            <a:endParaRPr lang="en-US" dirty="0"/>
          </a:p>
          <a:p>
            <a:pPr marL="114300" indent="0">
              <a:buNone/>
            </a:pPr>
            <a:endParaRPr lang="en-US" dirty="0"/>
          </a:p>
        </p:txBody>
      </p:sp>
      <p:sp>
        <p:nvSpPr>
          <p:cNvPr id="4" name="Slide Number Placeholder 3"/>
          <p:cNvSpPr>
            <a:spLocks noGrp="1"/>
          </p:cNvSpPr>
          <p:nvPr>
            <p:ph type="sldNum" sz="quarter" idx="12"/>
          </p:nvPr>
        </p:nvSpPr>
        <p:spPr/>
        <p:txBody>
          <a:bodyPr/>
          <a:lstStyle/>
          <a:p>
            <a:fld id="{D4B5ADC2-7248-4799-8E52-477E151C3EE9}" type="slidenum">
              <a:rPr lang="en-US" smtClean="0"/>
              <a:pPr/>
              <a:t>20</a:t>
            </a:fld>
            <a:endParaRPr lang="en-US" dirty="0"/>
          </a:p>
        </p:txBody>
      </p:sp>
      <p:pic>
        <p:nvPicPr>
          <p:cNvPr id="3074" name="Picture 2" descr="C:\Users\Administrator\AppData\Local\Microsoft\Windows\Temporary Internet Files\Content.IE5\1J7YYX8P\MP90043933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2743200"/>
            <a:ext cx="2972775" cy="1990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8113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Organization/Time Management</a:t>
            </a:r>
            <a:endParaRPr lang="en-US" dirty="0"/>
          </a:p>
        </p:txBody>
      </p:sp>
      <p:sp>
        <p:nvSpPr>
          <p:cNvPr id="3" name="Content Placeholder 2"/>
          <p:cNvSpPr>
            <a:spLocks noGrp="1"/>
          </p:cNvSpPr>
          <p:nvPr>
            <p:ph idx="1"/>
          </p:nvPr>
        </p:nvSpPr>
        <p:spPr/>
        <p:txBody>
          <a:bodyPr/>
          <a:lstStyle/>
          <a:p>
            <a:r>
              <a:rPr lang="en-US" smtClean="0"/>
              <a:t>Use check lists and/or daily to-do lists.</a:t>
            </a:r>
          </a:p>
          <a:p>
            <a:r>
              <a:rPr lang="en-US" smtClean="0"/>
              <a:t>Use electronic organizers.</a:t>
            </a:r>
          </a:p>
          <a:p>
            <a:r>
              <a:rPr lang="en-US" smtClean="0"/>
              <a:t>Maintain a current calendar.</a:t>
            </a:r>
          </a:p>
          <a:p>
            <a:r>
              <a:rPr lang="en-US" smtClean="0"/>
              <a:t>Use color coding to identify key activities.</a:t>
            </a:r>
          </a:p>
          <a:p>
            <a:r>
              <a:rPr lang="en-US" smtClean="0"/>
              <a:t>Schedule weekly meeting with DC or other center mentor to review organizational efforts and receive ongoing suggestions.</a:t>
            </a:r>
          </a:p>
          <a:p>
            <a:r>
              <a:rPr lang="en-US" smtClean="0"/>
              <a:t>Establish written long term and short term goals.</a:t>
            </a:r>
          </a:p>
          <a:p>
            <a:endParaRPr lang="en-US" dirty="0"/>
          </a:p>
        </p:txBody>
      </p:sp>
      <p:sp>
        <p:nvSpPr>
          <p:cNvPr id="4" name="Slide Number Placeholder 3"/>
          <p:cNvSpPr>
            <a:spLocks noGrp="1"/>
          </p:cNvSpPr>
          <p:nvPr>
            <p:ph type="sldNum" sz="quarter" idx="12"/>
          </p:nvPr>
        </p:nvSpPr>
        <p:spPr/>
        <p:txBody>
          <a:bodyPr/>
          <a:lstStyle/>
          <a:p>
            <a:fld id="{D4B5ADC2-7248-4799-8E52-477E151C3EE9}" type="slidenum">
              <a:rPr lang="en-US" smtClean="0"/>
              <a:pPr/>
              <a:t>21</a:t>
            </a:fld>
            <a:endParaRPr lang="en-US" dirty="0"/>
          </a:p>
        </p:txBody>
      </p:sp>
    </p:spTree>
    <p:extLst>
      <p:ext uri="{BB962C8B-B14F-4D97-AF65-F5344CB8AC3E}">
        <p14:creationId xmlns:p14="http://schemas.microsoft.com/office/powerpoint/2010/main" val="323712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Stress Management</a:t>
            </a:r>
            <a:endParaRPr lang="en-US" dirty="0"/>
          </a:p>
        </p:txBody>
      </p:sp>
      <p:sp>
        <p:nvSpPr>
          <p:cNvPr id="3" name="Content Placeholder 2"/>
          <p:cNvSpPr>
            <a:spLocks noGrp="1"/>
          </p:cNvSpPr>
          <p:nvPr>
            <p:ph idx="1"/>
          </p:nvPr>
        </p:nvSpPr>
        <p:spPr/>
        <p:txBody>
          <a:bodyPr/>
          <a:lstStyle/>
          <a:p>
            <a:r>
              <a:rPr lang="en-US" dirty="0" smtClean="0"/>
              <a:t>Provide praise and positive reinforcement.</a:t>
            </a:r>
          </a:p>
          <a:p>
            <a:r>
              <a:rPr lang="en-US" dirty="0" smtClean="0"/>
              <a:t>Provide frequent feedback.</a:t>
            </a:r>
          </a:p>
          <a:p>
            <a:r>
              <a:rPr lang="en-US" dirty="0" smtClean="0"/>
              <a:t>Set short term goals.</a:t>
            </a:r>
          </a:p>
          <a:p>
            <a:r>
              <a:rPr lang="en-US" dirty="0" smtClean="0"/>
              <a:t>Use checklists with no more than 1-3 items initially.</a:t>
            </a:r>
          </a:p>
          <a:p>
            <a:r>
              <a:rPr lang="en-US" dirty="0" smtClean="0"/>
              <a:t>Allow for the ability to modify daily schedule.</a:t>
            </a:r>
          </a:p>
          <a:p>
            <a:r>
              <a:rPr lang="en-US" dirty="0" smtClean="0"/>
              <a:t>Allow for frequent breaks.</a:t>
            </a:r>
          </a:p>
          <a:p>
            <a:r>
              <a:rPr lang="en-US" dirty="0" smtClean="0"/>
              <a:t>Provide a special pass that allows individual to visit identified mentor or safe place when feeling overwhelmed.</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D4B5ADC2-7248-4799-8E52-477E151C3EE9}" type="slidenum">
              <a:rPr lang="en-US" smtClean="0"/>
              <a:pPr/>
              <a:t>22</a:t>
            </a:fld>
            <a:endParaRPr lang="en-US" dirty="0"/>
          </a:p>
        </p:txBody>
      </p:sp>
      <p:pic>
        <p:nvPicPr>
          <p:cNvPr id="7" name="Picture 3" descr="C:\Users\Administrator\AppData\Local\Microsoft\Windows\Temporary Internet Files\Content.IE5\1J7YYX8P\MP90038778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7481" y="1676400"/>
            <a:ext cx="1777900" cy="1391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8012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Memory</a:t>
            </a:r>
            <a:endParaRPr lang="en-US" dirty="0"/>
          </a:p>
        </p:txBody>
      </p:sp>
      <p:sp>
        <p:nvSpPr>
          <p:cNvPr id="3" name="Content Placeholder 2"/>
          <p:cNvSpPr>
            <a:spLocks noGrp="1"/>
          </p:cNvSpPr>
          <p:nvPr>
            <p:ph idx="1"/>
          </p:nvPr>
        </p:nvSpPr>
        <p:spPr/>
        <p:txBody>
          <a:bodyPr/>
          <a:lstStyle/>
          <a:p>
            <a:r>
              <a:rPr lang="en-US" smtClean="0"/>
              <a:t>Provide clear but brief expectations for rules, assignments, etc. in writing.</a:t>
            </a:r>
          </a:p>
          <a:p>
            <a:r>
              <a:rPr lang="en-US" smtClean="0"/>
              <a:t>Create daily task lists.</a:t>
            </a:r>
          </a:p>
          <a:p>
            <a:r>
              <a:rPr lang="en-US" smtClean="0"/>
              <a:t>Provide verbal prompts and reminders.</a:t>
            </a:r>
          </a:p>
          <a:p>
            <a:r>
              <a:rPr lang="en-US" smtClean="0"/>
              <a:t>Provide electronic organizer.</a:t>
            </a:r>
          </a:p>
          <a:p>
            <a:r>
              <a:rPr lang="en-US" smtClean="0"/>
              <a:t>Provide copies of notes.</a:t>
            </a:r>
          </a:p>
          <a:p>
            <a:r>
              <a:rPr lang="en-US" smtClean="0"/>
              <a:t>Allow student to tape record instruction content, directions, etc.</a:t>
            </a:r>
          </a:p>
          <a:p>
            <a:endParaRPr lang="en-US" smtClean="0"/>
          </a:p>
          <a:p>
            <a:endParaRPr lang="en-US" dirty="0"/>
          </a:p>
        </p:txBody>
      </p:sp>
      <p:sp>
        <p:nvSpPr>
          <p:cNvPr id="4" name="Slide Number Placeholder 3"/>
          <p:cNvSpPr>
            <a:spLocks noGrp="1"/>
          </p:cNvSpPr>
          <p:nvPr>
            <p:ph type="sldNum" sz="quarter" idx="12"/>
          </p:nvPr>
        </p:nvSpPr>
        <p:spPr/>
        <p:txBody>
          <a:bodyPr/>
          <a:lstStyle/>
          <a:p>
            <a:fld id="{D4B5ADC2-7248-4799-8E52-477E151C3EE9}" type="slidenum">
              <a:rPr lang="en-US" smtClean="0"/>
              <a:pPr/>
              <a:t>23</a:t>
            </a:fld>
            <a:endParaRPr lang="en-US" dirty="0"/>
          </a:p>
        </p:txBody>
      </p:sp>
    </p:spTree>
    <p:extLst>
      <p:ext uri="{BB962C8B-B14F-4D97-AF65-F5344CB8AC3E}">
        <p14:creationId xmlns:p14="http://schemas.microsoft.com/office/powerpoint/2010/main" val="16611270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Maintaining Stamina</a:t>
            </a:r>
            <a:endParaRPr lang="en-US" dirty="0"/>
          </a:p>
        </p:txBody>
      </p:sp>
      <p:sp>
        <p:nvSpPr>
          <p:cNvPr id="3" name="Content Placeholder 2"/>
          <p:cNvSpPr>
            <a:spLocks noGrp="1"/>
          </p:cNvSpPr>
          <p:nvPr>
            <p:ph idx="1"/>
          </p:nvPr>
        </p:nvSpPr>
        <p:spPr/>
        <p:txBody>
          <a:bodyPr/>
          <a:lstStyle/>
          <a:p>
            <a:r>
              <a:rPr lang="en-US" smtClean="0"/>
              <a:t>Allow for longer or more frequent breaks.</a:t>
            </a:r>
          </a:p>
          <a:p>
            <a:r>
              <a:rPr lang="en-US" smtClean="0"/>
              <a:t>Allow flexible scheduling.</a:t>
            </a:r>
          </a:p>
          <a:p>
            <a:r>
              <a:rPr lang="en-US" smtClean="0"/>
              <a:t>Reduce physical exertion,  ensuring individual is still meeting essential functions of the job.</a:t>
            </a:r>
          </a:p>
          <a:p>
            <a:endParaRPr lang="en-US" smtClean="0"/>
          </a:p>
          <a:p>
            <a:endParaRPr lang="en-US" dirty="0"/>
          </a:p>
        </p:txBody>
      </p:sp>
      <p:sp>
        <p:nvSpPr>
          <p:cNvPr id="4" name="Slide Number Placeholder 3"/>
          <p:cNvSpPr>
            <a:spLocks noGrp="1"/>
          </p:cNvSpPr>
          <p:nvPr>
            <p:ph type="sldNum" sz="quarter" idx="12"/>
          </p:nvPr>
        </p:nvSpPr>
        <p:spPr/>
        <p:txBody>
          <a:bodyPr/>
          <a:lstStyle/>
          <a:p>
            <a:fld id="{D4B5ADC2-7248-4799-8E52-477E151C3EE9}" type="slidenum">
              <a:rPr lang="en-US" smtClean="0"/>
              <a:pPr/>
              <a:t>24</a:t>
            </a:fld>
            <a:endParaRPr lang="en-US" dirty="0"/>
          </a:p>
        </p:txBody>
      </p:sp>
      <p:pic>
        <p:nvPicPr>
          <p:cNvPr id="5123" name="Picture 3" descr="C:\Users\Administrator\AppData\Local\Microsoft\Windows\Temporary Internet Files\Content.IE5\L4CUOJUM\MC90014039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0438" y="3581400"/>
            <a:ext cx="3004806"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5392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Test Your Knowledge</a:t>
            </a:r>
            <a:endParaRPr lang="en-US" dirty="0"/>
          </a:p>
        </p:txBody>
      </p:sp>
      <p:pic>
        <p:nvPicPr>
          <p:cNvPr id="8" name="Picture Placeholder 7"/>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2623" r="32623"/>
          <a:stretch>
            <a:fillRect/>
          </a:stretch>
        </p:blipFill>
        <p:spPr/>
      </p:pic>
      <p:sp>
        <p:nvSpPr>
          <p:cNvPr id="7" name="Text Placeholder 6"/>
          <p:cNvSpPr>
            <a:spLocks noGrp="1"/>
          </p:cNvSpPr>
          <p:nvPr>
            <p:ph type="body" sz="half" idx="2"/>
          </p:nvPr>
        </p:nvSpPr>
        <p:spPr/>
        <p:txBody>
          <a:bodyPr/>
          <a:lstStyle/>
          <a:p>
            <a:r>
              <a:rPr lang="en-US" smtClean="0"/>
              <a:t>Review exercise</a:t>
            </a:r>
            <a:endParaRPr lang="en-US" dirty="0"/>
          </a:p>
        </p:txBody>
      </p:sp>
      <p:sp>
        <p:nvSpPr>
          <p:cNvPr id="4" name="Slide Number Placeholder 3"/>
          <p:cNvSpPr>
            <a:spLocks noGrp="1"/>
          </p:cNvSpPr>
          <p:nvPr>
            <p:ph type="sldNum" sz="quarter" idx="12"/>
          </p:nvPr>
        </p:nvSpPr>
        <p:spPr/>
        <p:txBody>
          <a:bodyPr/>
          <a:lstStyle/>
          <a:p>
            <a:fld id="{D4B5ADC2-7248-4799-8E52-477E151C3EE9}" type="slidenum">
              <a:rPr lang="en-US" smtClean="0"/>
              <a:pPr/>
              <a:t>25</a:t>
            </a:fld>
            <a:endParaRPr lang="en-US" dirty="0"/>
          </a:p>
        </p:txBody>
      </p:sp>
    </p:spTree>
    <p:extLst>
      <p:ext uri="{BB962C8B-B14F-4D97-AF65-F5344CB8AC3E}">
        <p14:creationId xmlns:p14="http://schemas.microsoft.com/office/powerpoint/2010/main" val="35635951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Test Your Knowledge</a:t>
            </a:r>
            <a:endParaRPr lang="en-US" dirty="0"/>
          </a:p>
        </p:txBody>
      </p:sp>
      <p:sp>
        <p:nvSpPr>
          <p:cNvPr id="3" name="Content Placeholder 2"/>
          <p:cNvSpPr>
            <a:spLocks noGrp="1"/>
          </p:cNvSpPr>
          <p:nvPr>
            <p:ph idx="1"/>
          </p:nvPr>
        </p:nvSpPr>
        <p:spPr/>
        <p:txBody>
          <a:bodyPr/>
          <a:lstStyle/>
          <a:p>
            <a:r>
              <a:rPr lang="en-US" smtClean="0"/>
              <a:t>What are some functional limitations a person with a drug/alcohol disability might experience?</a:t>
            </a:r>
          </a:p>
          <a:p>
            <a:r>
              <a:rPr lang="en-US" smtClean="0"/>
              <a:t>What are some possible accommodations for the examples you identified in the previous question?</a:t>
            </a:r>
            <a:endParaRPr lang="en-US" dirty="0"/>
          </a:p>
        </p:txBody>
      </p:sp>
      <p:sp>
        <p:nvSpPr>
          <p:cNvPr id="4" name="Slide Number Placeholder 3"/>
          <p:cNvSpPr>
            <a:spLocks noGrp="1"/>
          </p:cNvSpPr>
          <p:nvPr>
            <p:ph type="sldNum" sz="quarter" idx="12"/>
          </p:nvPr>
        </p:nvSpPr>
        <p:spPr/>
        <p:txBody>
          <a:bodyPr/>
          <a:lstStyle/>
          <a:p>
            <a:fld id="{D4B5ADC2-7248-4799-8E52-477E151C3EE9}" type="slidenum">
              <a:rPr lang="en-US" smtClean="0"/>
              <a:pPr/>
              <a:t>26</a:t>
            </a:fld>
            <a:endParaRPr lang="en-US" dirty="0"/>
          </a:p>
        </p:txBody>
      </p:sp>
    </p:spTree>
    <p:extLst>
      <p:ext uri="{BB962C8B-B14F-4D97-AF65-F5344CB8AC3E}">
        <p14:creationId xmlns:p14="http://schemas.microsoft.com/office/powerpoint/2010/main" val="229255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Accommodations</a:t>
            </a:r>
          </a:p>
        </p:txBody>
      </p:sp>
      <p:pic>
        <p:nvPicPr>
          <p:cNvPr id="5" name="Content Placeholder 4"/>
          <p:cNvPicPr>
            <a:picLocks noGrp="1" noChangeAspect="1"/>
          </p:cNvPicPr>
          <p:nvPr>
            <p:ph idx="1"/>
          </p:nvPr>
        </p:nvPicPr>
        <p:blipFill>
          <a:blip r:embed="rId2"/>
          <a:stretch>
            <a:fillRect/>
          </a:stretch>
        </p:blipFill>
        <p:spPr>
          <a:xfrm>
            <a:off x="838200" y="1600200"/>
            <a:ext cx="3648488" cy="4195762"/>
          </a:xfrm>
          <a:prstGeom prst="rect">
            <a:avLst/>
          </a:prstGeom>
        </p:spPr>
      </p:pic>
      <p:sp>
        <p:nvSpPr>
          <p:cNvPr id="4" name="Slide Number Placeholder 3"/>
          <p:cNvSpPr>
            <a:spLocks noGrp="1"/>
          </p:cNvSpPr>
          <p:nvPr>
            <p:ph type="sldNum" sz="quarter" idx="12"/>
          </p:nvPr>
        </p:nvSpPr>
        <p:spPr/>
        <p:txBody>
          <a:bodyPr/>
          <a:lstStyle/>
          <a:p>
            <a:fld id="{D4B5ADC2-7248-4799-8E52-477E151C3EE9}" type="slidenum">
              <a:rPr lang="en-US" smtClean="0"/>
              <a:pPr/>
              <a:t>27</a:t>
            </a:fld>
            <a:endParaRPr lang="en-US" dirty="0"/>
          </a:p>
        </p:txBody>
      </p:sp>
      <p:pic>
        <p:nvPicPr>
          <p:cNvPr id="6" name="Picture 5"/>
          <p:cNvPicPr>
            <a:picLocks noChangeAspect="1"/>
          </p:cNvPicPr>
          <p:nvPr/>
        </p:nvPicPr>
        <p:blipFill>
          <a:blip r:embed="rId3"/>
          <a:stretch>
            <a:fillRect/>
          </a:stretch>
        </p:blipFill>
        <p:spPr>
          <a:xfrm>
            <a:off x="4648200" y="1600200"/>
            <a:ext cx="4066384" cy="3475021"/>
          </a:xfrm>
          <a:prstGeom prst="rect">
            <a:avLst/>
          </a:prstGeom>
        </p:spPr>
      </p:pic>
      <p:pic>
        <p:nvPicPr>
          <p:cNvPr id="7" name="Picture 6"/>
          <p:cNvPicPr>
            <a:picLocks noChangeAspect="1"/>
          </p:cNvPicPr>
          <p:nvPr/>
        </p:nvPicPr>
        <p:blipFill>
          <a:blip r:embed="rId4"/>
          <a:stretch>
            <a:fillRect/>
          </a:stretch>
        </p:blipFill>
        <p:spPr>
          <a:xfrm>
            <a:off x="4648200" y="5161923"/>
            <a:ext cx="2667000" cy="1268078"/>
          </a:xfrm>
          <a:prstGeom prst="rect">
            <a:avLst/>
          </a:prstGeom>
        </p:spPr>
      </p:pic>
    </p:spTree>
    <p:extLst>
      <p:ext uri="{BB962C8B-B14F-4D97-AF65-F5344CB8AC3E}">
        <p14:creationId xmlns:p14="http://schemas.microsoft.com/office/powerpoint/2010/main" val="1091721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Accommodations</a:t>
            </a:r>
          </a:p>
        </p:txBody>
      </p:sp>
      <p:sp>
        <p:nvSpPr>
          <p:cNvPr id="4" name="Slide Number Placeholder 3"/>
          <p:cNvSpPr>
            <a:spLocks noGrp="1"/>
          </p:cNvSpPr>
          <p:nvPr>
            <p:ph type="sldNum" sz="quarter" idx="12"/>
          </p:nvPr>
        </p:nvSpPr>
        <p:spPr/>
        <p:txBody>
          <a:bodyPr/>
          <a:lstStyle/>
          <a:p>
            <a:fld id="{D4B5ADC2-7248-4799-8E52-477E151C3EE9}" type="slidenum">
              <a:rPr lang="en-US" smtClean="0"/>
              <a:pPr/>
              <a:t>28</a:t>
            </a:fld>
            <a:endParaRPr lang="en-US" dirty="0"/>
          </a:p>
        </p:txBody>
      </p:sp>
      <p:pic>
        <p:nvPicPr>
          <p:cNvPr id="8" name="Content Placeholder 7"/>
          <p:cNvPicPr>
            <a:picLocks noGrp="1" noChangeAspect="1"/>
          </p:cNvPicPr>
          <p:nvPr>
            <p:ph idx="1"/>
          </p:nvPr>
        </p:nvPicPr>
        <p:blipFill>
          <a:blip r:embed="rId2"/>
          <a:stretch>
            <a:fillRect/>
          </a:stretch>
        </p:blipFill>
        <p:spPr>
          <a:xfrm>
            <a:off x="802300" y="1524000"/>
            <a:ext cx="3642999" cy="4888824"/>
          </a:xfrm>
          <a:prstGeom prst="rect">
            <a:avLst/>
          </a:prstGeom>
        </p:spPr>
      </p:pic>
      <p:pic>
        <p:nvPicPr>
          <p:cNvPr id="9" name="Picture 8"/>
          <p:cNvPicPr>
            <a:picLocks noChangeAspect="1"/>
          </p:cNvPicPr>
          <p:nvPr/>
        </p:nvPicPr>
        <p:blipFill>
          <a:blip r:embed="rId3"/>
          <a:stretch>
            <a:fillRect/>
          </a:stretch>
        </p:blipFill>
        <p:spPr>
          <a:xfrm>
            <a:off x="4616294" y="1524000"/>
            <a:ext cx="3993226" cy="1853345"/>
          </a:xfrm>
          <a:prstGeom prst="rect">
            <a:avLst/>
          </a:prstGeom>
        </p:spPr>
      </p:pic>
      <p:pic>
        <p:nvPicPr>
          <p:cNvPr id="10" name="Picture 9"/>
          <p:cNvPicPr>
            <a:picLocks noChangeAspect="1"/>
          </p:cNvPicPr>
          <p:nvPr/>
        </p:nvPicPr>
        <p:blipFill>
          <a:blip r:embed="rId4"/>
          <a:stretch>
            <a:fillRect/>
          </a:stretch>
        </p:blipFill>
        <p:spPr>
          <a:xfrm>
            <a:off x="4616294" y="3325306"/>
            <a:ext cx="3993226" cy="3072650"/>
          </a:xfrm>
          <a:prstGeom prst="rect">
            <a:avLst/>
          </a:prstGeom>
        </p:spPr>
      </p:pic>
    </p:spTree>
    <p:extLst>
      <p:ext uri="{BB962C8B-B14F-4D97-AF65-F5344CB8AC3E}">
        <p14:creationId xmlns:p14="http://schemas.microsoft.com/office/powerpoint/2010/main" val="36333412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Resources</a:t>
            </a:r>
            <a:endParaRPr lang="en-US" dirty="0"/>
          </a:p>
        </p:txBody>
      </p:sp>
      <p:pic>
        <p:nvPicPr>
          <p:cNvPr id="8" name="Picture Placeholder 7"/>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2623" r="32623"/>
          <a:stretch>
            <a:fillRect/>
          </a:stretch>
        </p:blipFill>
        <p:spPr>
          <a:xfrm>
            <a:off x="5181601" y="1143000"/>
            <a:ext cx="2432842" cy="4572000"/>
          </a:xfrm>
        </p:spPr>
      </p:pic>
      <p:sp>
        <p:nvSpPr>
          <p:cNvPr id="7" name="Text Placeholder 6"/>
          <p:cNvSpPr>
            <a:spLocks noGrp="1"/>
          </p:cNvSpPr>
          <p:nvPr>
            <p:ph type="body" sz="half" idx="2"/>
          </p:nvPr>
        </p:nvSpPr>
        <p:spPr/>
        <p:txBody>
          <a:bodyPr/>
          <a:lstStyle/>
          <a:p>
            <a:r>
              <a:rPr lang="en-US" dirty="0" smtClean="0"/>
              <a:t>Job Corps &amp; </a:t>
            </a:r>
            <a:r>
              <a:rPr lang="en-US" dirty="0"/>
              <a:t>O</a:t>
            </a:r>
            <a:r>
              <a:rPr lang="en-US" dirty="0" smtClean="0"/>
              <a:t>utside </a:t>
            </a:r>
            <a:r>
              <a:rPr lang="en-US" dirty="0"/>
              <a:t>O</a:t>
            </a:r>
            <a:r>
              <a:rPr lang="en-US" dirty="0" smtClean="0"/>
              <a:t>rganizations</a:t>
            </a:r>
            <a:endParaRPr lang="en-US" dirty="0"/>
          </a:p>
        </p:txBody>
      </p:sp>
      <p:sp>
        <p:nvSpPr>
          <p:cNvPr id="4" name="Slide Number Placeholder 3"/>
          <p:cNvSpPr>
            <a:spLocks noGrp="1"/>
          </p:cNvSpPr>
          <p:nvPr>
            <p:ph type="sldNum" sz="quarter" idx="12"/>
          </p:nvPr>
        </p:nvSpPr>
        <p:spPr/>
        <p:txBody>
          <a:bodyPr/>
          <a:lstStyle/>
          <a:p>
            <a:fld id="{D4B5ADC2-7248-4799-8E52-477E151C3EE9}" type="slidenum">
              <a:rPr lang="en-US" smtClean="0"/>
              <a:pPr/>
              <a:t>29</a:t>
            </a:fld>
            <a:endParaRPr lang="en-US" dirty="0"/>
          </a:p>
        </p:txBody>
      </p:sp>
    </p:spTree>
    <p:extLst>
      <p:ext uri="{BB962C8B-B14F-4D97-AF65-F5344CB8AC3E}">
        <p14:creationId xmlns:p14="http://schemas.microsoft.com/office/powerpoint/2010/main" val="1614091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6440" y="1854192"/>
            <a:ext cx="4086559" cy="1574808"/>
          </a:xfrm>
        </p:spPr>
        <p:txBody>
          <a:bodyPr>
            <a:normAutofit/>
          </a:bodyPr>
          <a:lstStyle/>
          <a:p>
            <a:r>
              <a:rPr lang="en-US" sz="4200" dirty="0" smtClean="0"/>
              <a:t>BACKGROUND</a:t>
            </a:r>
            <a:endParaRPr lang="en-US" sz="4200" dirty="0"/>
          </a:p>
        </p:txBody>
      </p:sp>
      <p:pic>
        <p:nvPicPr>
          <p:cNvPr id="3" name="Picture Placeholder 2"/>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2827" r="32827"/>
          <a:stretch>
            <a:fillRect/>
          </a:stretch>
        </p:blipFill>
        <p:spPr/>
      </p:pic>
      <p:sp>
        <p:nvSpPr>
          <p:cNvPr id="6" name="Text Placeholder 5"/>
          <p:cNvSpPr>
            <a:spLocks noGrp="1"/>
          </p:cNvSpPr>
          <p:nvPr>
            <p:ph type="body" sz="half" idx="2"/>
          </p:nvPr>
        </p:nvSpPr>
        <p:spPr/>
        <p:txBody>
          <a:bodyPr>
            <a:normAutofit/>
          </a:bodyPr>
          <a:lstStyle/>
          <a:p>
            <a:r>
              <a:rPr lang="en-US" sz="2000" dirty="0" smtClean="0"/>
              <a:t>Objectives, Legal &amp; Policy Requirements</a:t>
            </a:r>
            <a:endParaRPr lang="en-US" sz="2000" dirty="0"/>
          </a:p>
        </p:txBody>
      </p:sp>
      <p:sp>
        <p:nvSpPr>
          <p:cNvPr id="8" name="Slide Number Placeholder 7"/>
          <p:cNvSpPr>
            <a:spLocks noGrp="1"/>
          </p:cNvSpPr>
          <p:nvPr>
            <p:ph type="sldNum" sz="quarter" idx="12"/>
          </p:nvPr>
        </p:nvSpPr>
        <p:spPr/>
        <p:txBody>
          <a:bodyPr/>
          <a:lstStyle/>
          <a:p>
            <a:pPr algn="l"/>
            <a:fld id="{D4B5ADC2-7248-4799-8E52-477E151C3EE9}" type="slidenum">
              <a:rPr lang="en-US" sz="2800" smtClean="0">
                <a:solidFill>
                  <a:srgbClr val="FFFFFF"/>
                </a:solidFill>
              </a:rPr>
              <a:pPr algn="l"/>
              <a:t>3</a:t>
            </a:fld>
            <a:endParaRPr lang="en-US" sz="2800" dirty="0">
              <a:solidFill>
                <a:schemeClr val="tx2"/>
              </a:solidFill>
            </a:endParaRPr>
          </a:p>
        </p:txBody>
      </p:sp>
    </p:spTree>
    <p:extLst>
      <p:ext uri="{BB962C8B-B14F-4D97-AF65-F5344CB8AC3E}">
        <p14:creationId xmlns:p14="http://schemas.microsoft.com/office/powerpoint/2010/main" val="22753460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Drug/Alcohol-related Resources</a:t>
            </a:r>
          </a:p>
        </p:txBody>
      </p:sp>
      <p:sp>
        <p:nvSpPr>
          <p:cNvPr id="3" name="Content Placeholder 2"/>
          <p:cNvSpPr>
            <a:spLocks noGrp="1"/>
          </p:cNvSpPr>
          <p:nvPr>
            <p:ph idx="1"/>
          </p:nvPr>
        </p:nvSpPr>
        <p:spPr/>
        <p:txBody>
          <a:bodyPr>
            <a:normAutofit fontScale="92500" lnSpcReduction="10000"/>
          </a:bodyPr>
          <a:lstStyle/>
          <a:p>
            <a:r>
              <a:rPr lang="en-US" sz="2200" b="1" dirty="0"/>
              <a:t>National Council on Alcoholism and Drug Dependence (NCADD)</a:t>
            </a:r>
            <a:r>
              <a:rPr lang="en-US" b="1" dirty="0"/>
              <a:t> </a:t>
            </a:r>
            <a:endParaRPr lang="en-US" b="1" dirty="0" smtClean="0"/>
          </a:p>
          <a:p>
            <a:pPr marL="400056" lvl="1" indent="0">
              <a:buNone/>
            </a:pPr>
            <a:r>
              <a:rPr lang="en-US" sz="1900" dirty="0" smtClean="0"/>
              <a:t>Provides </a:t>
            </a:r>
            <a:r>
              <a:rPr lang="en-US" sz="1900" dirty="0"/>
              <a:t>education, information, help, and hope in the fight against the chronic, often fatal, disease of alcoholism and other </a:t>
            </a:r>
            <a:r>
              <a:rPr lang="en-US" sz="1900" dirty="0" smtClean="0"/>
              <a:t>addictions.</a:t>
            </a:r>
          </a:p>
          <a:p>
            <a:pPr marL="0" indent="0">
              <a:buNone/>
            </a:pPr>
            <a:r>
              <a:rPr lang="en-US" dirty="0"/>
              <a:t>	</a:t>
            </a:r>
            <a:r>
              <a:rPr lang="en-US" dirty="0" smtClean="0"/>
              <a:t>	</a:t>
            </a:r>
            <a:r>
              <a:rPr lang="en-US" sz="2200" dirty="0" smtClean="0">
                <a:hlinkClick r:id="rId2"/>
              </a:rPr>
              <a:t>http</a:t>
            </a:r>
            <a:r>
              <a:rPr lang="en-US" sz="2200" dirty="0">
                <a:hlinkClick r:id="rId2"/>
              </a:rPr>
              <a:t>://www.ncadd.org</a:t>
            </a:r>
            <a:endParaRPr lang="en-US" sz="2200" dirty="0"/>
          </a:p>
          <a:p>
            <a:r>
              <a:rPr lang="en-US" sz="2200" b="1" dirty="0"/>
              <a:t>The Substance Abuse and Mental Health Services  Administration (SAMHSA</a:t>
            </a:r>
            <a:r>
              <a:rPr lang="en-US" sz="2200" b="1" dirty="0" smtClean="0"/>
              <a:t>)</a:t>
            </a:r>
          </a:p>
          <a:p>
            <a:pPr marL="400056" lvl="1" indent="0">
              <a:buNone/>
            </a:pPr>
            <a:r>
              <a:rPr lang="en-US" sz="1900" dirty="0" smtClean="0"/>
              <a:t>Improves </a:t>
            </a:r>
            <a:r>
              <a:rPr lang="en-US" sz="1900" dirty="0"/>
              <a:t>the quality and availability of prevention, treatment, and rehabilitation services in order to reduce illness, death, disability, and cost to society resulting from substance abuse and mental illnesses. </a:t>
            </a:r>
          </a:p>
          <a:p>
            <a:pPr>
              <a:buNone/>
            </a:pPr>
            <a:r>
              <a:rPr lang="en-US" sz="2800" dirty="0">
                <a:solidFill>
                  <a:schemeClr val="tx2"/>
                </a:solidFill>
              </a:rPr>
              <a:t>         </a:t>
            </a:r>
            <a:r>
              <a:rPr lang="en-US" sz="2200" dirty="0">
                <a:solidFill>
                  <a:schemeClr val="tx2"/>
                </a:solidFill>
                <a:hlinkClick r:id="rId3"/>
              </a:rPr>
              <a:t>http://www.samhsa.gov</a:t>
            </a:r>
            <a:endParaRPr lang="en-US" sz="2200" dirty="0"/>
          </a:p>
        </p:txBody>
      </p:sp>
      <p:sp>
        <p:nvSpPr>
          <p:cNvPr id="4" name="Slide Number Placeholder 3"/>
          <p:cNvSpPr>
            <a:spLocks noGrp="1"/>
          </p:cNvSpPr>
          <p:nvPr>
            <p:ph type="sldNum" sz="quarter" idx="12"/>
          </p:nvPr>
        </p:nvSpPr>
        <p:spPr/>
        <p:txBody>
          <a:bodyPr/>
          <a:lstStyle/>
          <a:p>
            <a:fld id="{D4B5ADC2-7248-4799-8E52-477E151C3EE9}" type="slidenum">
              <a:rPr lang="en-US" smtClean="0"/>
              <a:pPr/>
              <a:t>30</a:t>
            </a:fld>
            <a:endParaRPr lang="en-US" dirty="0"/>
          </a:p>
        </p:txBody>
      </p:sp>
    </p:spTree>
    <p:extLst>
      <p:ext uri="{BB962C8B-B14F-4D97-AF65-F5344CB8AC3E}">
        <p14:creationId xmlns:p14="http://schemas.microsoft.com/office/powerpoint/2010/main" val="26884752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Drug/Alcohol-related Resources</a:t>
            </a:r>
          </a:p>
        </p:txBody>
      </p:sp>
      <p:sp>
        <p:nvSpPr>
          <p:cNvPr id="3" name="Content Placeholder 2"/>
          <p:cNvSpPr>
            <a:spLocks noGrp="1"/>
          </p:cNvSpPr>
          <p:nvPr>
            <p:ph idx="1"/>
          </p:nvPr>
        </p:nvSpPr>
        <p:spPr/>
        <p:txBody>
          <a:bodyPr/>
          <a:lstStyle/>
          <a:p>
            <a:r>
              <a:rPr lang="en-US" b="1" dirty="0"/>
              <a:t>American Society of Addiction Medicine (ASAM) </a:t>
            </a:r>
            <a:r>
              <a:rPr lang="en-US" sz="1800" dirty="0"/>
              <a:t>Dedicated to educating physicians and improving the treatment of individuals suffering from alcoholism or other addictions.</a:t>
            </a:r>
          </a:p>
          <a:p>
            <a:pPr marL="0" indent="0">
              <a:buNone/>
            </a:pPr>
            <a:r>
              <a:rPr lang="en-US" dirty="0"/>
              <a:t>		</a:t>
            </a:r>
            <a:r>
              <a:rPr lang="en-US" dirty="0">
                <a:hlinkClick r:id="rId2"/>
              </a:rPr>
              <a:t>http://www.asam.org </a:t>
            </a:r>
            <a:endParaRPr lang="en-US" dirty="0"/>
          </a:p>
          <a:p>
            <a:r>
              <a:rPr lang="en-US" b="1" dirty="0"/>
              <a:t>National Association on Alcohol, Drugs &amp; Disability (NAADD) </a:t>
            </a:r>
            <a:r>
              <a:rPr lang="en-US" b="1" dirty="0" smtClean="0"/>
              <a:t/>
            </a:r>
            <a:br>
              <a:rPr lang="en-US" b="1" dirty="0" smtClean="0"/>
            </a:br>
            <a:r>
              <a:rPr lang="en-US" sz="1800" dirty="0" smtClean="0"/>
              <a:t>Promotes </a:t>
            </a:r>
            <a:r>
              <a:rPr lang="en-US" sz="1800" dirty="0"/>
              <a:t>awareness and education about substance abuse among people with coexisting disabilities. </a:t>
            </a:r>
          </a:p>
          <a:p>
            <a:pPr marL="0" indent="0">
              <a:buNone/>
            </a:pPr>
            <a:r>
              <a:rPr lang="en-US" dirty="0"/>
              <a:t>		</a:t>
            </a:r>
            <a:r>
              <a:rPr lang="en-US" dirty="0">
                <a:hlinkClick r:id="rId3"/>
              </a:rPr>
              <a:t>http://www.naadd.org </a:t>
            </a:r>
            <a:endParaRPr lang="en-US" dirty="0"/>
          </a:p>
          <a:p>
            <a:endParaRPr lang="en-US" dirty="0"/>
          </a:p>
        </p:txBody>
      </p:sp>
      <p:sp>
        <p:nvSpPr>
          <p:cNvPr id="4" name="Slide Number Placeholder 3"/>
          <p:cNvSpPr>
            <a:spLocks noGrp="1"/>
          </p:cNvSpPr>
          <p:nvPr>
            <p:ph type="sldNum" sz="quarter" idx="12"/>
          </p:nvPr>
        </p:nvSpPr>
        <p:spPr/>
        <p:txBody>
          <a:bodyPr/>
          <a:lstStyle/>
          <a:p>
            <a:fld id="{D4B5ADC2-7248-4799-8E52-477E151C3EE9}" type="slidenum">
              <a:rPr lang="en-US" smtClean="0"/>
              <a:pPr/>
              <a:t>31</a:t>
            </a:fld>
            <a:endParaRPr lang="en-US" dirty="0"/>
          </a:p>
        </p:txBody>
      </p:sp>
    </p:spTree>
    <p:extLst>
      <p:ext uri="{BB962C8B-B14F-4D97-AF65-F5344CB8AC3E}">
        <p14:creationId xmlns:p14="http://schemas.microsoft.com/office/powerpoint/2010/main" val="872073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458096"/>
            <a:ext cx="7055380" cy="1400530"/>
          </a:xfrm>
        </p:spPr>
        <p:txBody>
          <a:bodyPr/>
          <a:lstStyle/>
          <a:p>
            <a:pPr algn="ctr"/>
            <a:r>
              <a:rPr lang="en-US" sz="2800" dirty="0" smtClean="0"/>
              <a:t>Job Corps </a:t>
            </a:r>
            <a:r>
              <a:rPr lang="en-US" sz="2800" dirty="0"/>
              <a:t>Disability Website</a:t>
            </a:r>
            <a:br>
              <a:rPr lang="en-US" sz="2800" dirty="0"/>
            </a:br>
            <a:r>
              <a:rPr lang="en-US" sz="1600" dirty="0">
                <a:hlinkClick r:id="rId3"/>
              </a:rPr>
              <a:t>https://supportservices.jobcorps.gov/disability/Pages/default.aspx</a:t>
            </a:r>
            <a:endParaRPr lang="en-US" sz="1600" dirty="0"/>
          </a:p>
        </p:txBody>
      </p:sp>
      <p:sp>
        <p:nvSpPr>
          <p:cNvPr id="5" name="Content Placeholder 4"/>
          <p:cNvSpPr>
            <a:spLocks noGrp="1"/>
          </p:cNvSpPr>
          <p:nvPr>
            <p:ph idx="1"/>
          </p:nvPr>
        </p:nvSpPr>
        <p:spPr>
          <a:xfrm>
            <a:off x="990600" y="1676399"/>
            <a:ext cx="6711654" cy="4195481"/>
          </a:xfrm>
        </p:spPr>
        <p:txBody>
          <a:bodyPr/>
          <a:lstStyle/>
          <a:p>
            <a:endParaRPr lang="en-US" dirty="0"/>
          </a:p>
        </p:txBody>
      </p:sp>
      <p:sp>
        <p:nvSpPr>
          <p:cNvPr id="2" name="Slide Number Placeholder 1"/>
          <p:cNvSpPr>
            <a:spLocks noGrp="1"/>
          </p:cNvSpPr>
          <p:nvPr>
            <p:ph type="sldNum" sz="quarter" idx="12"/>
          </p:nvPr>
        </p:nvSpPr>
        <p:spPr/>
        <p:txBody>
          <a:bodyPr/>
          <a:lstStyle/>
          <a:p>
            <a:fld id="{D4B5ADC2-7248-4799-8E52-477E151C3EE9}" type="slidenum">
              <a:rPr lang="en-US" smtClean="0"/>
              <a:pPr/>
              <a:t>32</a:t>
            </a:fld>
            <a:endParaRPr lang="en-US" dirty="0"/>
          </a:p>
        </p:txBody>
      </p:sp>
      <p:pic>
        <p:nvPicPr>
          <p:cNvPr id="4" name="Picture 3"/>
          <p:cNvPicPr>
            <a:picLocks noChangeAspect="1"/>
          </p:cNvPicPr>
          <p:nvPr/>
        </p:nvPicPr>
        <p:blipFill>
          <a:blip r:embed="rId4"/>
          <a:stretch>
            <a:fillRect/>
          </a:stretch>
        </p:blipFill>
        <p:spPr>
          <a:xfrm>
            <a:off x="990600" y="1486525"/>
            <a:ext cx="7698012" cy="4575230"/>
          </a:xfrm>
          <a:prstGeom prst="rect">
            <a:avLst/>
          </a:prstGeom>
        </p:spPr>
      </p:pic>
    </p:spTree>
    <p:extLst>
      <p:ext uri="{BB962C8B-B14F-4D97-AF65-F5344CB8AC3E}">
        <p14:creationId xmlns:p14="http://schemas.microsoft.com/office/powerpoint/2010/main" val="2264824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21026" y="401261"/>
            <a:ext cx="7055380" cy="1400530"/>
          </a:xfrm>
        </p:spPr>
        <p:txBody>
          <a:bodyPr/>
          <a:lstStyle/>
          <a:p>
            <a:pPr algn="ctr"/>
            <a:r>
              <a:rPr lang="en-US" sz="2800" dirty="0" smtClean="0"/>
              <a:t>Job </a:t>
            </a:r>
            <a:r>
              <a:rPr lang="en-US" sz="2800" dirty="0"/>
              <a:t>Corps </a:t>
            </a:r>
            <a:r>
              <a:rPr lang="en-US" sz="2800" dirty="0" smtClean="0"/>
              <a:t>Health &amp; </a:t>
            </a:r>
            <a:r>
              <a:rPr lang="en-US" sz="2800" dirty="0"/>
              <a:t>Wellness Website</a:t>
            </a:r>
            <a:br>
              <a:rPr lang="en-US" sz="2800" dirty="0"/>
            </a:br>
            <a:r>
              <a:rPr lang="en-US" sz="1600" dirty="0">
                <a:hlinkClick r:id="rId3"/>
              </a:rPr>
              <a:t>https://supportservices.jobcorps.gov/health/Pages/default.aspx</a:t>
            </a:r>
            <a:endParaRPr lang="en-US" sz="1600" dirty="0"/>
          </a:p>
        </p:txBody>
      </p:sp>
      <p:sp>
        <p:nvSpPr>
          <p:cNvPr id="5" name="Content Placeholder 4"/>
          <p:cNvSpPr>
            <a:spLocks noGrp="1"/>
          </p:cNvSpPr>
          <p:nvPr>
            <p:ph idx="1"/>
          </p:nvPr>
        </p:nvSpPr>
        <p:spPr>
          <a:xfrm>
            <a:off x="1054777" y="1923711"/>
            <a:ext cx="6711654" cy="4195481"/>
          </a:xfrm>
        </p:spPr>
        <p:txBody>
          <a:bodyPr/>
          <a:lstStyle/>
          <a:p>
            <a:endParaRPr lang="en-US"/>
          </a:p>
        </p:txBody>
      </p:sp>
      <p:sp>
        <p:nvSpPr>
          <p:cNvPr id="2" name="Slide Number Placeholder 1"/>
          <p:cNvSpPr>
            <a:spLocks noGrp="1"/>
          </p:cNvSpPr>
          <p:nvPr>
            <p:ph type="sldNum" sz="quarter" idx="12"/>
          </p:nvPr>
        </p:nvSpPr>
        <p:spPr/>
        <p:txBody>
          <a:bodyPr/>
          <a:lstStyle/>
          <a:p>
            <a:fld id="{D4B5ADC2-7248-4799-8E52-477E151C3EE9}" type="slidenum">
              <a:rPr lang="en-US" smtClean="0"/>
              <a:pPr/>
              <a:t>33</a:t>
            </a:fld>
            <a:endParaRPr lang="en-US" dirty="0"/>
          </a:p>
        </p:txBody>
      </p:sp>
      <p:pic>
        <p:nvPicPr>
          <p:cNvPr id="3" name="Picture 2"/>
          <p:cNvPicPr>
            <a:picLocks noChangeAspect="1"/>
          </p:cNvPicPr>
          <p:nvPr/>
        </p:nvPicPr>
        <p:blipFill>
          <a:blip r:embed="rId4"/>
          <a:stretch>
            <a:fillRect/>
          </a:stretch>
        </p:blipFill>
        <p:spPr>
          <a:xfrm>
            <a:off x="1021647" y="1185343"/>
            <a:ext cx="7620000" cy="4898208"/>
          </a:xfrm>
          <a:prstGeom prst="rect">
            <a:avLst/>
          </a:prstGeom>
        </p:spPr>
      </p:pic>
    </p:spTree>
    <p:extLst>
      <p:ext uri="{BB962C8B-B14F-4D97-AF65-F5344CB8AC3E}">
        <p14:creationId xmlns:p14="http://schemas.microsoft.com/office/powerpoint/2010/main" val="20566942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56543" y="445051"/>
            <a:ext cx="7055380" cy="1400530"/>
          </a:xfrm>
        </p:spPr>
        <p:txBody>
          <a:bodyPr/>
          <a:lstStyle/>
          <a:p>
            <a:pPr algn="ctr"/>
            <a:r>
              <a:rPr lang="en-US" sz="2800" dirty="0" smtClean="0"/>
              <a:t>Job </a:t>
            </a:r>
            <a:r>
              <a:rPr lang="en-US" sz="2800" dirty="0"/>
              <a:t>Accommodation </a:t>
            </a:r>
            <a:r>
              <a:rPr lang="en-US" sz="2800" dirty="0" smtClean="0"/>
              <a:t>Network (JAN)</a:t>
            </a:r>
            <a:r>
              <a:rPr lang="en-US" sz="2800" dirty="0"/>
              <a:t/>
            </a:r>
            <a:br>
              <a:rPr lang="en-US" sz="2800" dirty="0"/>
            </a:br>
            <a:r>
              <a:rPr lang="en-US" sz="1800" dirty="0">
                <a:hlinkClick r:id="rId3"/>
              </a:rPr>
              <a:t>http://askjan.org</a:t>
            </a:r>
            <a:endParaRPr lang="en-US" sz="1800" dirty="0"/>
          </a:p>
        </p:txBody>
      </p:sp>
      <p:sp>
        <p:nvSpPr>
          <p:cNvPr id="5" name="Content Placeholder 4"/>
          <p:cNvSpPr>
            <a:spLocks noGrp="1"/>
          </p:cNvSpPr>
          <p:nvPr>
            <p:ph idx="1"/>
          </p:nvPr>
        </p:nvSpPr>
        <p:spPr>
          <a:xfrm>
            <a:off x="1068029" y="1932056"/>
            <a:ext cx="6711654" cy="4195481"/>
          </a:xfrm>
        </p:spPr>
        <p:txBody>
          <a:bodyPr/>
          <a:lstStyle/>
          <a:p>
            <a:endParaRPr lang="en-US" dirty="0"/>
          </a:p>
        </p:txBody>
      </p:sp>
      <p:sp>
        <p:nvSpPr>
          <p:cNvPr id="6" name="Slide Number Placeholder 3"/>
          <p:cNvSpPr>
            <a:spLocks noGrp="1"/>
          </p:cNvSpPr>
          <p:nvPr>
            <p:ph type="sldNum" sz="quarter" idx="12"/>
          </p:nvPr>
        </p:nvSpPr>
        <p:spPr/>
        <p:txBody>
          <a:bodyPr/>
          <a:lstStyle/>
          <a:p>
            <a:fld id="{D4B5ADC2-7248-4799-8E52-477E151C3EE9}" type="slidenum">
              <a:rPr lang="en-US" smtClean="0"/>
              <a:pPr/>
              <a:t>34</a:t>
            </a:fld>
            <a:endParaRPr lang="en-US" dirty="0"/>
          </a:p>
        </p:txBody>
      </p:sp>
      <p:pic>
        <p:nvPicPr>
          <p:cNvPr id="2" name="Picture 1"/>
          <p:cNvPicPr>
            <a:picLocks noChangeAspect="1"/>
          </p:cNvPicPr>
          <p:nvPr/>
        </p:nvPicPr>
        <p:blipFill>
          <a:blip r:embed="rId4"/>
          <a:stretch>
            <a:fillRect/>
          </a:stretch>
        </p:blipFill>
        <p:spPr>
          <a:xfrm>
            <a:off x="956543" y="1600200"/>
            <a:ext cx="7230913" cy="4533963"/>
          </a:xfrm>
          <a:prstGeom prst="rect">
            <a:avLst/>
          </a:prstGeo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Regional Disability Coordinators</a:t>
            </a:r>
            <a:endParaRPr lang="en-US" dirty="0"/>
          </a:p>
        </p:txBody>
      </p:sp>
      <p:sp>
        <p:nvSpPr>
          <p:cNvPr id="2" name="Content Placeholder 1"/>
          <p:cNvSpPr>
            <a:spLocks noGrp="1"/>
          </p:cNvSpPr>
          <p:nvPr>
            <p:ph idx="1"/>
          </p:nvPr>
        </p:nvSpPr>
        <p:spPr>
          <a:xfrm>
            <a:off x="827700" y="2052925"/>
            <a:ext cx="7249500" cy="4195481"/>
          </a:xfrm>
        </p:spPr>
        <p:txBody>
          <a:bodyPr/>
          <a:lstStyle/>
          <a:p>
            <a:pPr marL="0" indent="0">
              <a:buNone/>
            </a:pPr>
            <a:r>
              <a:rPr lang="en-US" dirty="0"/>
              <a:t>Boston and Philadelphia Regions – Kristen Philbrook</a:t>
            </a:r>
          </a:p>
          <a:p>
            <a:pPr marL="400050" lvl="1" indent="0">
              <a:buNone/>
            </a:pPr>
            <a:r>
              <a:rPr lang="en-US" dirty="0">
                <a:hlinkClick r:id="rId2"/>
              </a:rPr>
              <a:t>Kristen.Philbrook@Humanitas.com</a:t>
            </a:r>
            <a:endParaRPr lang="en-US" dirty="0"/>
          </a:p>
          <a:p>
            <a:pPr marL="0" indent="0">
              <a:buNone/>
            </a:pPr>
            <a:r>
              <a:rPr lang="en-US" dirty="0"/>
              <a:t>Atlanta Region – Jasmin Merritt</a:t>
            </a:r>
          </a:p>
          <a:p>
            <a:pPr marL="400050" lvl="1" indent="0">
              <a:buNone/>
            </a:pPr>
            <a:r>
              <a:rPr lang="en-US" dirty="0">
                <a:hlinkClick r:id="rId3"/>
              </a:rPr>
              <a:t>Jasmin.Merritt@Humanitas.com</a:t>
            </a:r>
            <a:endParaRPr lang="en-US" dirty="0"/>
          </a:p>
          <a:p>
            <a:pPr marL="0" indent="0">
              <a:buNone/>
            </a:pPr>
            <a:r>
              <a:rPr lang="en-US" dirty="0"/>
              <a:t>Dallas Region – Laura Kuhn</a:t>
            </a:r>
          </a:p>
          <a:p>
            <a:pPr marL="400050" lvl="1" indent="0">
              <a:buNone/>
            </a:pPr>
            <a:r>
              <a:rPr lang="en-US" dirty="0">
                <a:hlinkClick r:id="rId4"/>
              </a:rPr>
              <a:t>Laura.Kuhn@Humanitas.com</a:t>
            </a:r>
            <a:endParaRPr lang="en-US" dirty="0"/>
          </a:p>
          <a:p>
            <a:pPr marL="0" indent="0">
              <a:buNone/>
            </a:pPr>
            <a:r>
              <a:rPr lang="en-US" dirty="0"/>
              <a:t>Chicago and San Francisco Regions – Kimberly Knodel</a:t>
            </a:r>
          </a:p>
          <a:p>
            <a:pPr marL="400050" lvl="1" indent="0">
              <a:buNone/>
            </a:pPr>
            <a:r>
              <a:rPr lang="en-US">
                <a:hlinkClick r:id="rId5"/>
              </a:rPr>
              <a:t>Kimberly.Knodel@Humanitas.com</a:t>
            </a:r>
            <a:endParaRPr lang="en-US"/>
          </a:p>
          <a:p>
            <a:pPr>
              <a:buNone/>
            </a:pPr>
            <a:endParaRPr lang="en-US" dirty="0"/>
          </a:p>
        </p:txBody>
      </p:sp>
      <p:sp>
        <p:nvSpPr>
          <p:cNvPr id="4" name="Slide Number Placeholder 3"/>
          <p:cNvSpPr>
            <a:spLocks noGrp="1"/>
          </p:cNvSpPr>
          <p:nvPr>
            <p:ph type="sldNum" sz="quarter" idx="12"/>
          </p:nvPr>
        </p:nvSpPr>
        <p:spPr/>
        <p:txBody>
          <a:bodyPr/>
          <a:lstStyle/>
          <a:p>
            <a:fld id="{69F54400-6A35-46AF-B7FE-B9BA1D3E3033}" type="slidenum">
              <a:rPr lang="en-US" smtClean="0"/>
              <a:pPr/>
              <a:t>35</a:t>
            </a:fld>
            <a:endParaRPr lang="en-US"/>
          </a:p>
        </p:txBody>
      </p:sp>
    </p:spTree>
    <p:extLst>
      <p:ext uri="{BB962C8B-B14F-4D97-AF65-F5344CB8AC3E}">
        <p14:creationId xmlns:p14="http://schemas.microsoft.com/office/powerpoint/2010/main" val="29072372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Regional TEAP Specialists</a:t>
            </a:r>
            <a:endParaRPr lang="en-US" dirty="0"/>
          </a:p>
        </p:txBody>
      </p:sp>
      <p:sp>
        <p:nvSpPr>
          <p:cNvPr id="4" name="Content Placeholder 3"/>
          <p:cNvSpPr>
            <a:spLocks noGrp="1"/>
          </p:cNvSpPr>
          <p:nvPr>
            <p:ph idx="1"/>
          </p:nvPr>
        </p:nvSpPr>
        <p:spPr/>
        <p:txBody>
          <a:bodyPr>
            <a:normAutofit/>
          </a:bodyPr>
          <a:lstStyle/>
          <a:p>
            <a:r>
              <a:rPr lang="en-US" b="1" dirty="0" smtClean="0"/>
              <a:t>Diane Tennies, PhD</a:t>
            </a:r>
            <a:r>
              <a:rPr lang="en-US" dirty="0" smtClean="0"/>
              <a:t> </a:t>
            </a:r>
            <a:r>
              <a:rPr lang="en-US" b="1" dirty="0"/>
              <a:t>–</a:t>
            </a:r>
            <a:r>
              <a:rPr lang="en-US" dirty="0" smtClean="0"/>
              <a:t> Boston, Philadelphia &amp; San Francisco Regions</a:t>
            </a:r>
          </a:p>
          <a:p>
            <a:pPr lvl="1">
              <a:buNone/>
            </a:pPr>
            <a:r>
              <a:rPr lang="en-US" dirty="0" smtClean="0"/>
              <a:t>    (207) 478-9278 (cell)   </a:t>
            </a:r>
          </a:p>
          <a:p>
            <a:pPr lvl="1">
              <a:buNone/>
            </a:pPr>
            <a:r>
              <a:rPr lang="en-US" dirty="0" smtClean="0"/>
              <a:t>    datphd@aol.com</a:t>
            </a:r>
          </a:p>
          <a:p>
            <a:pPr>
              <a:buNone/>
            </a:pPr>
            <a:endParaRPr lang="en-US" dirty="0" smtClean="0"/>
          </a:p>
          <a:p>
            <a:r>
              <a:rPr lang="en-US" b="1" dirty="0" smtClean="0"/>
              <a:t>Christy Hicks, MSW </a:t>
            </a:r>
            <a:r>
              <a:rPr lang="en-US" b="1" dirty="0"/>
              <a:t>–</a:t>
            </a:r>
            <a:r>
              <a:rPr lang="en-US" dirty="0" smtClean="0"/>
              <a:t> Atlanta, Chicago and Dallas Regions </a:t>
            </a:r>
          </a:p>
          <a:p>
            <a:pPr lvl="1">
              <a:buNone/>
            </a:pPr>
            <a:r>
              <a:rPr lang="en-US" dirty="0" smtClean="0"/>
              <a:t>   (606) 791-0448 (cell)  </a:t>
            </a:r>
          </a:p>
          <a:p>
            <a:pPr lvl="1">
              <a:buNone/>
            </a:pPr>
            <a:r>
              <a:rPr lang="en-US" dirty="0" smtClean="0"/>
              <a:t>   christyhicks.msw@gmail.com</a:t>
            </a:r>
          </a:p>
          <a:p>
            <a:pPr>
              <a:buNone/>
            </a:pPr>
            <a:r>
              <a:rPr lang="en-US" sz="2700" dirty="0" smtClean="0"/>
              <a:t>   </a:t>
            </a:r>
            <a:endParaRPr lang="en-US" sz="2400" dirty="0" smtClean="0"/>
          </a:p>
          <a:p>
            <a:pPr lvl="1">
              <a:buNone/>
            </a:pPr>
            <a:endParaRPr lang="en-US" dirty="0"/>
          </a:p>
          <a:p>
            <a:endParaRPr lang="en-US" dirty="0"/>
          </a:p>
        </p:txBody>
      </p:sp>
      <p:sp>
        <p:nvSpPr>
          <p:cNvPr id="2" name="Slide Number Placeholder 1"/>
          <p:cNvSpPr>
            <a:spLocks noGrp="1"/>
          </p:cNvSpPr>
          <p:nvPr>
            <p:ph type="sldNum" sz="quarter" idx="12"/>
          </p:nvPr>
        </p:nvSpPr>
        <p:spPr/>
        <p:txBody>
          <a:bodyPr/>
          <a:lstStyle/>
          <a:p>
            <a:fld id="{D1FDC772-91D5-471B-BADC-F2EB34D21598}" type="slidenum">
              <a:rPr lang="en-US" smtClean="0"/>
              <a:pPr/>
              <a:t>36</a:t>
            </a:fld>
            <a:endParaRPr lang="en-US"/>
          </a:p>
        </p:txBody>
      </p:sp>
    </p:spTree>
    <p:extLst>
      <p:ext uri="{BB962C8B-B14F-4D97-AF65-F5344CB8AC3E}">
        <p14:creationId xmlns:p14="http://schemas.microsoft.com/office/powerpoint/2010/main" val="16776556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2"/>
          </p:nvPr>
        </p:nvSpPr>
        <p:spPr/>
        <p:txBody>
          <a:bodyPr/>
          <a:lstStyle/>
          <a:p>
            <a:fld id="{D4B5ADC2-7248-4799-8E52-477E151C3EE9}" type="slidenum">
              <a:rPr lang="en-US" smtClean="0"/>
              <a:pPr/>
              <a:t>37</a:t>
            </a:fld>
            <a:endParaRPr lang="en-US" dirty="0"/>
          </a:p>
        </p:txBody>
      </p:sp>
      <p:pic>
        <p:nvPicPr>
          <p:cNvPr id="1026" name="Picture 2" descr="C:\Users\kjones\AppData\Local\Microsoft\Windows\Temporary Internet Files\Content.IE5\O4BAKT3L\MC900434859[1].png"/>
          <p:cNvPicPr>
            <a:picLocks noChangeAspect="1" noChangeArrowheads="1"/>
          </p:cNvPicPr>
          <p:nvPr/>
        </p:nvPicPr>
        <p:blipFill>
          <a:blip r:embed="rId2" cstate="print"/>
          <a:srcRect/>
          <a:stretch>
            <a:fillRect/>
          </a:stretch>
        </p:blipFill>
        <p:spPr bwMode="auto">
          <a:xfrm>
            <a:off x="3124200" y="2362200"/>
            <a:ext cx="2971800" cy="2971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Objectives</a:t>
            </a:r>
            <a:endParaRPr lang="en-US" dirty="0"/>
          </a:p>
        </p:txBody>
      </p:sp>
      <p:sp>
        <p:nvSpPr>
          <p:cNvPr id="3" name="Rectangle 2"/>
          <p:cNvSpPr>
            <a:spLocks noGrp="1"/>
          </p:cNvSpPr>
          <p:nvPr>
            <p:ph idx="1"/>
          </p:nvPr>
        </p:nvSpPr>
        <p:spPr/>
        <p:txBody>
          <a:bodyPr/>
          <a:lstStyle/>
          <a:p>
            <a:r>
              <a:rPr lang="en-US" dirty="0" smtClean="0"/>
              <a:t>After this presentation, participants will be able to:</a:t>
            </a:r>
          </a:p>
          <a:p>
            <a:pPr lvl="1"/>
            <a:r>
              <a:rPr lang="en-US" dirty="0" smtClean="0"/>
              <a:t>Describe how people with drug addiction and alcoholism diagnoses can be protected by federal disability nondiscrimination laws. </a:t>
            </a:r>
          </a:p>
          <a:p>
            <a:pPr lvl="1"/>
            <a:r>
              <a:rPr lang="en-US" dirty="0" smtClean="0"/>
              <a:t>Describe at least 3 functional limitations that people with drug/alcohol disabilities may experience.</a:t>
            </a:r>
          </a:p>
          <a:p>
            <a:pPr lvl="1"/>
            <a:r>
              <a:rPr lang="en-US" dirty="0" smtClean="0"/>
              <a:t>Describe at least 3 possible accommodations for students with drug/alcohol disabilities.</a:t>
            </a:r>
            <a:endParaRPr lang="en-US" dirty="0"/>
          </a:p>
        </p:txBody>
      </p:sp>
      <p:sp>
        <p:nvSpPr>
          <p:cNvPr id="5" name="Slide Number Placeholder 4"/>
          <p:cNvSpPr>
            <a:spLocks noGrp="1"/>
          </p:cNvSpPr>
          <p:nvPr>
            <p:ph type="sldNum" sz="quarter" idx="12"/>
          </p:nvPr>
        </p:nvSpPr>
        <p:spPr/>
        <p:txBody>
          <a:bodyPr/>
          <a:lstStyle/>
          <a:p>
            <a:fld id="{D4B5ADC2-7248-4799-8E52-477E151C3EE9}"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Legal &amp; Policy</a:t>
            </a:r>
            <a:endParaRPr lang="en-U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idx="1"/>
          </p:nvPr>
        </p:nvSpPr>
        <p:spPr>
          <a:xfrm>
            <a:off x="457200" y="1752600"/>
            <a:ext cx="5410200" cy="4648200"/>
          </a:xfrm>
        </p:spPr>
        <p:txBody>
          <a:bodyPr>
            <a:normAutofit/>
          </a:bodyPr>
          <a:lstStyle/>
          <a:p>
            <a:pPr marL="0" indent="0">
              <a:buNone/>
            </a:pPr>
            <a:r>
              <a:rPr lang="en-US" dirty="0" smtClean="0"/>
              <a:t>	Key Legal and Policy References</a:t>
            </a:r>
          </a:p>
          <a:p>
            <a:pPr lvl="1"/>
            <a:r>
              <a:rPr lang="en-US" dirty="0" smtClean="0"/>
              <a:t>Section 504</a:t>
            </a:r>
          </a:p>
          <a:p>
            <a:pPr lvl="1"/>
            <a:r>
              <a:rPr lang="en-US" dirty="0"/>
              <a:t>Americans with Disabilities Act Amendments </a:t>
            </a:r>
            <a:r>
              <a:rPr lang="en-US" dirty="0" smtClean="0"/>
              <a:t>Act (ADAAA)</a:t>
            </a:r>
          </a:p>
          <a:p>
            <a:pPr lvl="1"/>
            <a:r>
              <a:rPr lang="en-US" dirty="0" smtClean="0"/>
              <a:t>EEOC Regulations</a:t>
            </a:r>
          </a:p>
          <a:p>
            <a:pPr lvl="1"/>
            <a:r>
              <a:rPr lang="en-US" dirty="0" smtClean="0"/>
              <a:t>Appendix 605 of the PRH</a:t>
            </a:r>
          </a:p>
        </p:txBody>
      </p:sp>
      <p:sp>
        <p:nvSpPr>
          <p:cNvPr id="4" name="Slide Number Placeholder 3"/>
          <p:cNvSpPr>
            <a:spLocks noGrp="1"/>
          </p:cNvSpPr>
          <p:nvPr>
            <p:ph type="sldNum" sz="quarter" idx="12"/>
          </p:nvPr>
        </p:nvSpPr>
        <p:spPr/>
        <p:txBody>
          <a:bodyPr/>
          <a:lstStyle/>
          <a:p>
            <a:fld id="{D4B5ADC2-7248-4799-8E52-477E151C3EE9}" type="slidenum">
              <a:rPr lang="en-US" smtClean="0"/>
              <a:pPr/>
              <a:t>5</a:t>
            </a:fld>
            <a:endParaRPr lang="en-US" dirty="0"/>
          </a:p>
        </p:txBody>
      </p:sp>
      <p:pic>
        <p:nvPicPr>
          <p:cNvPr id="2051" name="Picture 3" descr="C:\Users\Administrator\AppData\Local\Microsoft\Windows\Temporary Internet Files\Content.IE5\L4CUOJUM\MC90002240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0511" y="1905000"/>
            <a:ext cx="1780337" cy="16258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Who is a Person with a Disability?</a:t>
            </a:r>
            <a:endParaRPr lang="en-US" dirty="0"/>
          </a:p>
        </p:txBody>
      </p:sp>
      <p:sp>
        <p:nvSpPr>
          <p:cNvPr id="3" name="Rectangle 2"/>
          <p:cNvSpPr>
            <a:spLocks noGrp="1"/>
          </p:cNvSpPr>
          <p:nvPr>
            <p:ph idx="1"/>
          </p:nvPr>
        </p:nvSpPr>
        <p:spPr/>
        <p:txBody>
          <a:bodyPr>
            <a:normAutofit fontScale="92500" lnSpcReduction="20000"/>
          </a:bodyPr>
          <a:lstStyle/>
          <a:p>
            <a:r>
              <a:rPr lang="en-US" sz="2200" dirty="0" smtClean="0"/>
              <a:t>A person has a disability if he/she has a physical or mental impairment that substantially limits one or more major life activities, a record of such an impairment, or is regarded as having an impairment.</a:t>
            </a:r>
            <a:r>
              <a:rPr lang="en-US" sz="2200" baseline="30000" dirty="0" smtClean="0"/>
              <a:t>1</a:t>
            </a:r>
            <a:r>
              <a:rPr lang="en-US" sz="2200" dirty="0" smtClean="0"/>
              <a:t> </a:t>
            </a:r>
          </a:p>
          <a:p>
            <a:pPr lvl="1"/>
            <a:r>
              <a:rPr lang="en-US" sz="1900" dirty="0" smtClean="0"/>
              <a:t>Remember – being regarded as having an impairment does not entitle one to positive actions (i.e., accommodations) but it does protect the individual from being discriminated against for having a disability.</a:t>
            </a:r>
          </a:p>
          <a:p>
            <a:pPr lvl="1"/>
            <a:endParaRPr lang="en-US" dirty="0" smtClean="0"/>
          </a:p>
          <a:p>
            <a:pPr marL="457207" lvl="1" indent="0">
              <a:buNone/>
            </a:pPr>
            <a:endParaRPr lang="en-US" dirty="0" smtClean="0"/>
          </a:p>
          <a:p>
            <a:pPr marL="57151" indent="0">
              <a:buNone/>
            </a:pPr>
            <a:r>
              <a:rPr lang="en-US" sz="1700" baseline="30000" dirty="0" smtClean="0"/>
              <a:t>1</a:t>
            </a:r>
            <a:r>
              <a:rPr lang="en-US" sz="1700" dirty="0" smtClean="0"/>
              <a:t>EEOC Regulations To Implement the Equal Employment Provisions of the Americans With Disabilities Act, as Amended, 29 C.F.R. § 1630 (2011).</a:t>
            </a:r>
            <a:endParaRPr lang="en-US" sz="1700" dirty="0"/>
          </a:p>
        </p:txBody>
      </p:sp>
      <p:sp>
        <p:nvSpPr>
          <p:cNvPr id="4" name="Slide Number Placeholder 3"/>
          <p:cNvSpPr>
            <a:spLocks noGrp="1"/>
          </p:cNvSpPr>
          <p:nvPr>
            <p:ph type="sldNum" sz="quarter" idx="12"/>
          </p:nvPr>
        </p:nvSpPr>
        <p:spPr/>
        <p:txBody>
          <a:bodyPr/>
          <a:lstStyle/>
          <a:p>
            <a:fld id="{D4B5ADC2-7248-4799-8E52-477E151C3EE9}" type="slidenum">
              <a:rPr lang="en-US" smtClean="0"/>
              <a:pPr/>
              <a:t>6</a:t>
            </a:fld>
            <a:endParaRPr lang="en-US" dirty="0"/>
          </a:p>
        </p:txBody>
      </p:sp>
    </p:spTree>
    <p:extLst>
      <p:ext uri="{BB962C8B-B14F-4D97-AF65-F5344CB8AC3E}">
        <p14:creationId xmlns:p14="http://schemas.microsoft.com/office/powerpoint/2010/main" val="1584359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z="3200" dirty="0" smtClean="0"/>
              <a:t>Drug Addiction Under the ADAAA</a:t>
            </a:r>
            <a:endParaRPr lang="en-US" sz="3200" dirty="0"/>
          </a:p>
        </p:txBody>
      </p:sp>
      <p:sp>
        <p:nvSpPr>
          <p:cNvPr id="3" name="Rectangle 2"/>
          <p:cNvSpPr>
            <a:spLocks noGrp="1"/>
          </p:cNvSpPr>
          <p:nvPr>
            <p:ph idx="1"/>
          </p:nvPr>
        </p:nvSpPr>
        <p:spPr/>
        <p:txBody>
          <a:bodyPr/>
          <a:lstStyle/>
          <a:p>
            <a:r>
              <a:rPr lang="en-US" dirty="0" smtClean="0"/>
              <a:t>Persons who are current illegal users of drugs are not protected under ADAAA as individuals with disabilities.</a:t>
            </a:r>
          </a:p>
          <a:p>
            <a:r>
              <a:rPr lang="en-US" dirty="0" smtClean="0"/>
              <a:t>Persons who casually used drugs illegally in the past, but did not become addicted are not protected under ADAAA as individuals with disabilities.</a:t>
            </a:r>
          </a:p>
          <a:p>
            <a:r>
              <a:rPr lang="en-US" dirty="0" smtClean="0"/>
              <a:t>Persons addicted to drugs, but who are no longer using drugs illegally and are receiving treatment for drug addiction or who have been rehabilitated successfully may be protected under the ADAAA as individuals with disabilities.</a:t>
            </a:r>
          </a:p>
        </p:txBody>
      </p:sp>
      <p:sp>
        <p:nvSpPr>
          <p:cNvPr id="4" name="Slide Number Placeholder 3"/>
          <p:cNvSpPr>
            <a:spLocks noGrp="1"/>
          </p:cNvSpPr>
          <p:nvPr>
            <p:ph type="sldNum" sz="quarter" idx="12"/>
          </p:nvPr>
        </p:nvSpPr>
        <p:spPr/>
        <p:txBody>
          <a:bodyPr/>
          <a:lstStyle/>
          <a:p>
            <a:fld id="{D4B5ADC2-7248-4799-8E52-477E151C3EE9}" type="slidenum">
              <a:rPr lang="en-US" smtClean="0"/>
              <a:pPr/>
              <a:t>7</a:t>
            </a:fld>
            <a:endParaRPr lang="en-US" dirty="0"/>
          </a:p>
        </p:txBody>
      </p:sp>
    </p:spTree>
    <p:extLst>
      <p:ext uri="{BB962C8B-B14F-4D97-AF65-F5344CB8AC3E}">
        <p14:creationId xmlns:p14="http://schemas.microsoft.com/office/powerpoint/2010/main" val="3489689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Alcoholism Under the ADAAA</a:t>
            </a:r>
            <a:endParaRPr lang="en-US" dirty="0"/>
          </a:p>
        </p:txBody>
      </p:sp>
      <p:sp>
        <p:nvSpPr>
          <p:cNvPr id="3" name="Content Placeholder 2"/>
          <p:cNvSpPr>
            <a:spLocks noGrp="1"/>
          </p:cNvSpPr>
          <p:nvPr>
            <p:ph idx="1"/>
          </p:nvPr>
        </p:nvSpPr>
        <p:spPr/>
        <p:txBody>
          <a:bodyPr/>
          <a:lstStyle/>
          <a:p>
            <a:r>
              <a:rPr lang="en-US" dirty="0" smtClean="0"/>
              <a:t>Persons who are alcoholics may be protected under the ADAAA as individuals with disabilities.</a:t>
            </a:r>
          </a:p>
          <a:p>
            <a:r>
              <a:rPr lang="en-US" dirty="0" smtClean="0"/>
              <a:t>Even those who are currently using alcohol are protected.</a:t>
            </a:r>
          </a:p>
        </p:txBody>
      </p:sp>
      <p:sp>
        <p:nvSpPr>
          <p:cNvPr id="4" name="Slide Number Placeholder 3"/>
          <p:cNvSpPr>
            <a:spLocks noGrp="1"/>
          </p:cNvSpPr>
          <p:nvPr>
            <p:ph type="sldNum" sz="quarter" idx="12"/>
          </p:nvPr>
        </p:nvSpPr>
        <p:spPr/>
        <p:txBody>
          <a:bodyPr/>
          <a:lstStyle/>
          <a:p>
            <a:fld id="{D4B5ADC2-7248-4799-8E52-477E151C3EE9}" type="slidenum">
              <a:rPr lang="en-US" smtClean="0"/>
              <a:pPr/>
              <a:t>8</a:t>
            </a:fld>
            <a:endParaRPr lang="en-US" dirty="0"/>
          </a:p>
        </p:txBody>
      </p:sp>
    </p:spTree>
    <p:extLst>
      <p:ext uri="{BB962C8B-B14F-4D97-AF65-F5344CB8AC3E}">
        <p14:creationId xmlns:p14="http://schemas.microsoft.com/office/powerpoint/2010/main" val="2677229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Drug Addiction, Alcoholism and </a:t>
            </a:r>
            <a:br>
              <a:rPr lang="en-US" smtClean="0"/>
            </a:br>
            <a:r>
              <a:rPr lang="en-US" smtClean="0"/>
              <a:t>Job Corps Policies</a:t>
            </a:r>
            <a:endParaRPr lang="en-US" dirty="0"/>
          </a:p>
        </p:txBody>
      </p:sp>
      <p:sp>
        <p:nvSpPr>
          <p:cNvPr id="3" name="Content Placeholder 2"/>
          <p:cNvSpPr>
            <a:spLocks noGrp="1"/>
          </p:cNvSpPr>
          <p:nvPr>
            <p:ph idx="1"/>
          </p:nvPr>
        </p:nvSpPr>
        <p:spPr/>
        <p:txBody>
          <a:bodyPr/>
          <a:lstStyle/>
          <a:p>
            <a:r>
              <a:rPr lang="en-US" dirty="0" smtClean="0"/>
              <a:t>Students with drug addiction or alcoholism disabilities are subject to the center’s disciplinary policies and measures regarding the use and abuse of alcohol, as well as to Job Corps’ Zero Tolerance policy regarding the use of drugs. </a:t>
            </a:r>
          </a:p>
          <a:p>
            <a:endParaRPr lang="en-US" dirty="0"/>
          </a:p>
        </p:txBody>
      </p:sp>
      <p:sp>
        <p:nvSpPr>
          <p:cNvPr id="4" name="Slide Number Placeholder 3"/>
          <p:cNvSpPr>
            <a:spLocks noGrp="1"/>
          </p:cNvSpPr>
          <p:nvPr>
            <p:ph type="sldNum" sz="quarter" idx="12"/>
          </p:nvPr>
        </p:nvSpPr>
        <p:spPr/>
        <p:txBody>
          <a:bodyPr/>
          <a:lstStyle/>
          <a:p>
            <a:fld id="{D4B5ADC2-7248-4799-8E52-477E151C3EE9}" type="slidenum">
              <a:rPr lang="en-US" smtClean="0"/>
              <a:pPr/>
              <a:t>9</a:t>
            </a:fld>
            <a:endParaRPr lang="en-US" dirty="0"/>
          </a:p>
        </p:txBody>
      </p:sp>
    </p:spTree>
    <p:extLst>
      <p:ext uri="{BB962C8B-B14F-4D97-AF65-F5344CB8AC3E}">
        <p14:creationId xmlns:p14="http://schemas.microsoft.com/office/powerpoint/2010/main" val="9986354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proval_x0020_Status xmlns="f65701bd-703e-4e7a-b356-d9aef005502d">Approved</Approval_x0020_Status>
    <_dlc_DocId xmlns="b22f8f74-215c-4154-9939-bd29e4e8980e">XRUYQT3274NZ-880339284-136</_dlc_DocId>
    <_dlc_DocIdUrl xmlns="b22f8f74-215c-4154-9939-bd29e4e8980e">
      <Url>https://supportservices.jobcorps.gov/disability/_layouts/15/DocIdRedir.aspx?ID=XRUYQT3274NZ-880339284-136</Url>
      <Description>XRUYQT3274NZ-880339284-136</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F356BCA1D5C24DA72D14296F0DB2AF" ma:contentTypeVersion="5" ma:contentTypeDescription="Create a new document." ma:contentTypeScope="" ma:versionID="ccb1c8995c93ee4852b0cedb1abc0b01">
  <xsd:schema xmlns:xsd="http://www.w3.org/2001/XMLSchema" xmlns:xs="http://www.w3.org/2001/XMLSchema" xmlns:p="http://schemas.microsoft.com/office/2006/metadata/properties" xmlns:ns2="f65701bd-703e-4e7a-b356-d9aef005502d" xmlns:ns3="b22f8f74-215c-4154-9939-bd29e4e8980e" targetNamespace="http://schemas.microsoft.com/office/2006/metadata/properties" ma:root="true" ma:fieldsID="4e83ca1d99dfc80217f25b9eff7e3a40" ns2:_="" ns3:_="">
    <xsd:import namespace="f65701bd-703e-4e7a-b356-d9aef005502d"/>
    <xsd:import namespace="b22f8f74-215c-4154-9939-bd29e4e8980e"/>
    <xsd:element name="properties">
      <xsd:complexType>
        <xsd:sequence>
          <xsd:element name="documentManagement">
            <xsd:complexType>
              <xsd:all>
                <xsd:element ref="ns2:Approval_x0020_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701bd-703e-4e7a-b356-d9aef005502d" elementFormDefault="qualified">
    <xsd:import namespace="http://schemas.microsoft.com/office/2006/documentManagement/types"/>
    <xsd:import namespace="http://schemas.microsoft.com/office/infopath/2007/PartnerControls"/>
    <xsd:element name="Approval_x0020_Status" ma:index="4" nillable="true" ma:displayName="Approval Status" ma:internalName="Approval_x0020_Statu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BBB972F-2EB0-45B3-8754-4A7E06703511}"/>
</file>

<file path=customXml/itemProps2.xml><?xml version="1.0" encoding="utf-8"?>
<ds:datastoreItem xmlns:ds="http://schemas.openxmlformats.org/officeDocument/2006/customXml" ds:itemID="{9EB6E99D-8A9E-49A3-8858-EABD02948697}"/>
</file>

<file path=customXml/itemProps3.xml><?xml version="1.0" encoding="utf-8"?>
<ds:datastoreItem xmlns:ds="http://schemas.openxmlformats.org/officeDocument/2006/customXml" ds:itemID="{BB2B3A52-C001-4BCD-AC2E-558E5FF2554D}"/>
</file>

<file path=customXml/itemProps4.xml><?xml version="1.0" encoding="utf-8"?>
<ds:datastoreItem xmlns:ds="http://schemas.openxmlformats.org/officeDocument/2006/customXml" ds:itemID="{348479CD-9092-4D27-BCE3-A76E4140303D}"/>
</file>

<file path=docProps/app.xml><?xml version="1.0" encoding="utf-8"?>
<Properties xmlns="http://schemas.openxmlformats.org/officeDocument/2006/extended-properties" xmlns:vt="http://schemas.openxmlformats.org/officeDocument/2006/docPropsVTypes">
  <Template>Ion</Template>
  <TotalTime>0</TotalTime>
  <Words>1512</Words>
  <Application>Microsoft Office PowerPoint</Application>
  <PresentationFormat>On-screen Show (4:3)</PresentationFormat>
  <Paragraphs>224</Paragraphs>
  <Slides>37</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Century Gothic</vt:lpstr>
      <vt:lpstr>Wingdings 3</vt:lpstr>
      <vt:lpstr>Ion</vt:lpstr>
      <vt:lpstr>Accommodating Students with Drug &amp; Alcohol Disabilities</vt:lpstr>
      <vt:lpstr>Overview</vt:lpstr>
      <vt:lpstr>BACKGROUND</vt:lpstr>
      <vt:lpstr>Objectives</vt:lpstr>
      <vt:lpstr>Legal &amp; Policy</vt:lpstr>
      <vt:lpstr>Who is a Person with a Disability?</vt:lpstr>
      <vt:lpstr>Drug Addiction Under the ADAAA</vt:lpstr>
      <vt:lpstr>Alcoholism Under the ADAAA</vt:lpstr>
      <vt:lpstr>Drug Addiction, Alcoholism and  Job Corps Policies</vt:lpstr>
      <vt:lpstr>Behavior/Discipline Example</vt:lpstr>
      <vt:lpstr>Test Your Knowledge</vt:lpstr>
      <vt:lpstr>Accommodating the Student with a Drug/Alcohol Disability</vt:lpstr>
      <vt:lpstr>Functional Limitations</vt:lpstr>
      <vt:lpstr>Determining Functional Limitations for Students with Alcohol/Drug Disabilities</vt:lpstr>
      <vt:lpstr>Determining Reasonable Accommodation</vt:lpstr>
      <vt:lpstr>Accommodations to Support a Drug/Alcohol Disability</vt:lpstr>
      <vt:lpstr>Areas/Examples of Potential Impact</vt:lpstr>
      <vt:lpstr>Attendance</vt:lpstr>
      <vt:lpstr>Concentration</vt:lpstr>
      <vt:lpstr>Concentration</vt:lpstr>
      <vt:lpstr>Organization/Time Management</vt:lpstr>
      <vt:lpstr>Stress Management</vt:lpstr>
      <vt:lpstr>Memory</vt:lpstr>
      <vt:lpstr>Maintaining Stamina</vt:lpstr>
      <vt:lpstr>Test Your Knowledge</vt:lpstr>
      <vt:lpstr>Test Your Knowledge</vt:lpstr>
      <vt:lpstr>Possible Accommodations</vt:lpstr>
      <vt:lpstr>Possible Accommodations</vt:lpstr>
      <vt:lpstr>Resources</vt:lpstr>
      <vt:lpstr>Drug/Alcohol-related Resources</vt:lpstr>
      <vt:lpstr>Drug/Alcohol-related Resources</vt:lpstr>
      <vt:lpstr>Job Corps Disability Website https://supportservices.jobcorps.gov/disability/Pages/default.aspx</vt:lpstr>
      <vt:lpstr>Job Corps Health &amp; Wellness Website https://supportservices.jobcorps.gov/health/Pages/default.aspx</vt:lpstr>
      <vt:lpstr>Job Accommodation Network (JAN) http://askjan.org</vt:lpstr>
      <vt:lpstr>Regional Disability Coordinators</vt:lpstr>
      <vt:lpstr>Regional TEAP Specialists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 Alcohol Disabilities</dc:title>
  <dc:creator/>
  <cp:lastModifiedBy/>
  <cp:revision>1</cp:revision>
  <dcterms:created xsi:type="dcterms:W3CDTF">2013-03-15T06:29:59Z</dcterms:created>
  <dcterms:modified xsi:type="dcterms:W3CDTF">2015-03-12T16:22:46Z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TC101671269990</vt:lpwstr>
  </property>
  <property fmtid="{D5CDD505-2E9C-101B-9397-08002B2CF9AE}" pid="3" name="ContentTypeId">
    <vt:lpwstr>0x01010024F356BCA1D5C24DA72D14296F0DB2AF</vt:lpwstr>
  </property>
  <property fmtid="{D5CDD505-2E9C-101B-9397-08002B2CF9AE}" pid="4" name="_dlc_DocIdItemGuid">
    <vt:lpwstr>c4cd0cf8-4400-44ff-8868-cfd4430725c0</vt:lpwstr>
  </property>
</Properties>
</file>