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4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2.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4.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Override1.xml" ContentType="application/vnd.openxmlformats-officedocument.themeOverrid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217" r:id="rId1"/>
  </p:sldMasterIdLst>
  <p:notesMasterIdLst>
    <p:notesMasterId r:id="rId51"/>
  </p:notesMasterIdLst>
  <p:handoutMasterIdLst>
    <p:handoutMasterId r:id="rId52"/>
  </p:handoutMasterIdLst>
  <p:sldIdLst>
    <p:sldId id="256" r:id="rId2"/>
    <p:sldId id="457" r:id="rId3"/>
    <p:sldId id="594" r:id="rId4"/>
    <p:sldId id="458" r:id="rId5"/>
    <p:sldId id="603" r:id="rId6"/>
    <p:sldId id="480" r:id="rId7"/>
    <p:sldId id="485" r:id="rId8"/>
    <p:sldId id="336" r:id="rId9"/>
    <p:sldId id="580" r:id="rId10"/>
    <p:sldId id="489" r:id="rId11"/>
    <p:sldId id="629" r:id="rId12"/>
    <p:sldId id="487" r:id="rId13"/>
    <p:sldId id="490" r:id="rId14"/>
    <p:sldId id="609" r:id="rId15"/>
    <p:sldId id="610" r:id="rId16"/>
    <p:sldId id="608" r:id="rId17"/>
    <p:sldId id="502" r:id="rId18"/>
    <p:sldId id="504" r:id="rId19"/>
    <p:sldId id="614" r:id="rId20"/>
    <p:sldId id="616" r:id="rId21"/>
    <p:sldId id="612" r:id="rId22"/>
    <p:sldId id="615" r:id="rId23"/>
    <p:sldId id="617" r:id="rId24"/>
    <p:sldId id="455" r:id="rId25"/>
    <p:sldId id="595" r:id="rId26"/>
    <p:sldId id="613" r:id="rId27"/>
    <p:sldId id="602" r:id="rId28"/>
    <p:sldId id="601" r:id="rId29"/>
    <p:sldId id="516" r:id="rId30"/>
    <p:sldId id="618" r:id="rId31"/>
    <p:sldId id="619" r:id="rId32"/>
    <p:sldId id="620" r:id="rId33"/>
    <p:sldId id="621" r:id="rId34"/>
    <p:sldId id="562" r:id="rId35"/>
    <p:sldId id="622" r:id="rId36"/>
    <p:sldId id="623" r:id="rId37"/>
    <p:sldId id="624" r:id="rId38"/>
    <p:sldId id="625" r:id="rId39"/>
    <p:sldId id="564" r:id="rId40"/>
    <p:sldId id="626" r:id="rId41"/>
    <p:sldId id="627" r:id="rId42"/>
    <p:sldId id="628" r:id="rId43"/>
    <p:sldId id="571" r:id="rId44"/>
    <p:sldId id="578" r:id="rId45"/>
    <p:sldId id="494" r:id="rId46"/>
    <p:sldId id="579" r:id="rId47"/>
    <p:sldId id="596" r:id="rId48"/>
    <p:sldId id="606" r:id="rId49"/>
    <p:sldId id="575" r:id="rId50"/>
  </p:sldIdLst>
  <p:sldSz cx="12192000" cy="6858000"/>
  <p:notesSz cx="7102475" cy="9388475"/>
  <p:defaultTextStyle>
    <a:defPPr>
      <a:defRPr lang="en-US"/>
    </a:defPPr>
    <a:lvl1pPr algn="l" rtl="0" eaLnBrk="0" fontAlgn="base" hangingPunct="0">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6D86E"/>
    <a:srgbClr val="72AF2F"/>
    <a:srgbClr val="FFFF99"/>
    <a:srgbClr val="FF9966"/>
    <a:srgbClr val="FF3300"/>
    <a:srgbClr val="080808"/>
    <a:srgbClr val="000022"/>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31" autoAdjust="0"/>
  </p:normalViewPr>
  <p:slideViewPr>
    <p:cSldViewPr>
      <p:cViewPr varScale="1">
        <p:scale>
          <a:sx n="86" d="100"/>
          <a:sy n="86" d="100"/>
        </p:scale>
        <p:origin x="1434" y="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25" d="100"/>
        <a:sy n="25" d="100"/>
      </p:scale>
      <p:origin x="0" y="0"/>
    </p:cViewPr>
  </p:sorterViewPr>
  <p:notesViewPr>
    <p:cSldViewPr>
      <p:cViewPr varScale="1">
        <p:scale>
          <a:sx n="82" d="100"/>
          <a:sy n="82" d="100"/>
        </p:scale>
        <p:origin x="3810" y="84"/>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8"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customXml" Target="../customXml/item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60"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5CD057-C75E-497D-9B58-9A44C04366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5EED65F-A90E-4409-BC56-D6B211ECCE86}">
      <dgm:prSet phldrT="[Text]" custT="1"/>
      <dgm:spPr>
        <a:solidFill>
          <a:schemeClr val="tx1"/>
        </a:solidFill>
      </dgm:spPr>
      <dgm:t>
        <a:bodyPr/>
        <a:lstStyle/>
        <a:p>
          <a:r>
            <a:rPr lang="en-US" sz="2400" dirty="0">
              <a:solidFill>
                <a:schemeClr val="tx2">
                  <a:lumMod val="75000"/>
                </a:schemeClr>
              </a:solidFill>
              <a:effectLst/>
            </a:rPr>
            <a:t>Dyslexia</a:t>
          </a:r>
          <a:endParaRPr lang="en-US" sz="2400" dirty="0">
            <a:solidFill>
              <a:schemeClr val="tx2">
                <a:lumMod val="75000"/>
              </a:schemeClr>
            </a:solidFill>
          </a:endParaRPr>
        </a:p>
      </dgm:t>
    </dgm:pt>
    <dgm:pt modelId="{B58D1DEE-30BA-49AC-A5F9-4D1163A4BE61}" type="parTrans" cxnId="{66B79A7B-0F73-475B-9BFE-4E3516A205C1}">
      <dgm:prSet/>
      <dgm:spPr/>
      <dgm:t>
        <a:bodyPr/>
        <a:lstStyle/>
        <a:p>
          <a:endParaRPr lang="en-US"/>
        </a:p>
      </dgm:t>
    </dgm:pt>
    <dgm:pt modelId="{C5F32D99-C1B0-42E5-9222-829A98D026D3}" type="sibTrans" cxnId="{66B79A7B-0F73-475B-9BFE-4E3516A205C1}">
      <dgm:prSet/>
      <dgm:spPr/>
      <dgm:t>
        <a:bodyPr/>
        <a:lstStyle/>
        <a:p>
          <a:endParaRPr lang="en-US"/>
        </a:p>
      </dgm:t>
    </dgm:pt>
    <dgm:pt modelId="{2E50228F-1350-4A0D-955B-52DE2C515020}">
      <dgm:prSet custT="1"/>
      <dgm:spPr>
        <a:solidFill>
          <a:schemeClr val="tx1"/>
        </a:solidFill>
      </dgm:spPr>
      <dgm:t>
        <a:bodyPr/>
        <a:lstStyle/>
        <a:p>
          <a:r>
            <a:rPr lang="en-US" sz="2400" dirty="0">
              <a:solidFill>
                <a:schemeClr val="tx2">
                  <a:lumMod val="75000"/>
                </a:schemeClr>
              </a:solidFill>
              <a:effectLst/>
            </a:rPr>
            <a:t>Dysgraphia</a:t>
          </a:r>
        </a:p>
      </dgm:t>
    </dgm:pt>
    <dgm:pt modelId="{1AC3445E-B917-4EC1-A7E1-4430361E2240}" type="parTrans" cxnId="{28731237-5B96-48CD-8889-DF3CF6456CE0}">
      <dgm:prSet/>
      <dgm:spPr/>
      <dgm:t>
        <a:bodyPr/>
        <a:lstStyle/>
        <a:p>
          <a:endParaRPr lang="en-US"/>
        </a:p>
      </dgm:t>
    </dgm:pt>
    <dgm:pt modelId="{A29F74E4-1DF4-4A84-94FD-875B4646C156}" type="sibTrans" cxnId="{28731237-5B96-48CD-8889-DF3CF6456CE0}">
      <dgm:prSet/>
      <dgm:spPr/>
      <dgm:t>
        <a:bodyPr/>
        <a:lstStyle/>
        <a:p>
          <a:endParaRPr lang="en-US"/>
        </a:p>
      </dgm:t>
    </dgm:pt>
    <dgm:pt modelId="{DD56EA21-E8DE-41C2-8ADD-A36253BECB51}">
      <dgm:prSet custT="1"/>
      <dgm:spPr>
        <a:solidFill>
          <a:schemeClr val="tx1"/>
        </a:solidFill>
      </dgm:spPr>
      <dgm:t>
        <a:bodyPr/>
        <a:lstStyle/>
        <a:p>
          <a:r>
            <a:rPr lang="en-US" sz="2400" dirty="0">
              <a:solidFill>
                <a:schemeClr val="tx2">
                  <a:lumMod val="75000"/>
                </a:schemeClr>
              </a:solidFill>
              <a:effectLst/>
            </a:rPr>
            <a:t>Dyscalculia</a:t>
          </a:r>
        </a:p>
      </dgm:t>
    </dgm:pt>
    <dgm:pt modelId="{7B329818-E174-4206-8F96-3C86F808CAF0}" type="parTrans" cxnId="{1BB72DE6-9E7D-4686-8367-130D71B7C383}">
      <dgm:prSet/>
      <dgm:spPr/>
      <dgm:t>
        <a:bodyPr/>
        <a:lstStyle/>
        <a:p>
          <a:endParaRPr lang="en-US"/>
        </a:p>
      </dgm:t>
    </dgm:pt>
    <dgm:pt modelId="{1F721A7E-D63B-43ED-9EE0-120AA89E14ED}" type="sibTrans" cxnId="{1BB72DE6-9E7D-4686-8367-130D71B7C383}">
      <dgm:prSet/>
      <dgm:spPr/>
      <dgm:t>
        <a:bodyPr/>
        <a:lstStyle/>
        <a:p>
          <a:endParaRPr lang="en-US"/>
        </a:p>
      </dgm:t>
    </dgm:pt>
    <dgm:pt modelId="{58A62FED-F502-4D62-8D35-952092D1A473}">
      <dgm:prSet custT="1"/>
      <dgm:spPr>
        <a:solidFill>
          <a:schemeClr val="tx1"/>
        </a:solidFill>
      </dgm:spPr>
      <dgm:t>
        <a:bodyPr/>
        <a:lstStyle/>
        <a:p>
          <a:r>
            <a:rPr lang="en-US" sz="2400" b="0" dirty="0">
              <a:solidFill>
                <a:schemeClr val="tx2">
                  <a:lumMod val="75000"/>
                </a:schemeClr>
              </a:solidFill>
              <a:effectLst/>
            </a:rPr>
            <a:t>Dyspraxia</a:t>
          </a:r>
        </a:p>
      </dgm:t>
    </dgm:pt>
    <dgm:pt modelId="{E85673F5-58CE-47D6-A9CE-D461A07AB325}" type="parTrans" cxnId="{F64EA0A6-BD79-4135-9634-E3D4BD93299F}">
      <dgm:prSet/>
      <dgm:spPr/>
      <dgm:t>
        <a:bodyPr/>
        <a:lstStyle/>
        <a:p>
          <a:endParaRPr lang="en-US"/>
        </a:p>
      </dgm:t>
    </dgm:pt>
    <dgm:pt modelId="{1FEA6133-EE55-45FA-A7C2-54B8976AC57D}" type="sibTrans" cxnId="{F64EA0A6-BD79-4135-9634-E3D4BD93299F}">
      <dgm:prSet/>
      <dgm:spPr/>
      <dgm:t>
        <a:bodyPr/>
        <a:lstStyle/>
        <a:p>
          <a:endParaRPr lang="en-US"/>
        </a:p>
      </dgm:t>
    </dgm:pt>
    <dgm:pt modelId="{BF0FD3E8-1C5C-40F1-941E-D31C451301F4}">
      <dgm:prSet custT="1"/>
      <dgm:spPr>
        <a:solidFill>
          <a:schemeClr val="tx1"/>
        </a:solidFill>
      </dgm:spPr>
      <dgm:t>
        <a:bodyPr/>
        <a:lstStyle/>
        <a:p>
          <a:r>
            <a:rPr lang="en-US" sz="2400" dirty="0">
              <a:solidFill>
                <a:schemeClr val="tx2">
                  <a:lumMod val="75000"/>
                </a:schemeClr>
              </a:solidFill>
              <a:effectLst/>
            </a:rPr>
            <a:t>Auditory Processing Disorders</a:t>
          </a:r>
        </a:p>
      </dgm:t>
    </dgm:pt>
    <dgm:pt modelId="{B7B499DC-3E03-4649-90A1-96D8F51C2C77}" type="parTrans" cxnId="{3EDBE8DC-DE58-4EA2-B4DB-031BA2772B81}">
      <dgm:prSet/>
      <dgm:spPr/>
      <dgm:t>
        <a:bodyPr/>
        <a:lstStyle/>
        <a:p>
          <a:endParaRPr lang="en-US"/>
        </a:p>
      </dgm:t>
    </dgm:pt>
    <dgm:pt modelId="{80936D5A-9AFC-40E7-A220-73545A8E9E36}" type="sibTrans" cxnId="{3EDBE8DC-DE58-4EA2-B4DB-031BA2772B81}">
      <dgm:prSet/>
      <dgm:spPr/>
      <dgm:t>
        <a:bodyPr/>
        <a:lstStyle/>
        <a:p>
          <a:endParaRPr lang="en-US"/>
        </a:p>
      </dgm:t>
    </dgm:pt>
    <dgm:pt modelId="{EC48B77B-75C5-4363-85A7-EEDA003BEA7B}">
      <dgm:prSet custT="1"/>
      <dgm:spPr>
        <a:solidFill>
          <a:schemeClr val="tx1"/>
        </a:solidFill>
      </dgm:spPr>
      <dgm:t>
        <a:bodyPr/>
        <a:lstStyle/>
        <a:p>
          <a:r>
            <a:rPr lang="en-US" sz="2400" dirty="0">
              <a:solidFill>
                <a:schemeClr val="tx2">
                  <a:lumMod val="75000"/>
                </a:schemeClr>
              </a:solidFill>
              <a:effectLst/>
            </a:rPr>
            <a:t>Visual Processing Disorders</a:t>
          </a:r>
        </a:p>
      </dgm:t>
    </dgm:pt>
    <dgm:pt modelId="{0B23894F-37B5-454B-BAE6-775A76F7298D}" type="parTrans" cxnId="{DB1D864B-F3AB-437D-9636-51B4E11501BC}">
      <dgm:prSet/>
      <dgm:spPr/>
      <dgm:t>
        <a:bodyPr/>
        <a:lstStyle/>
        <a:p>
          <a:endParaRPr lang="en-US"/>
        </a:p>
      </dgm:t>
    </dgm:pt>
    <dgm:pt modelId="{9734921F-892B-4EB4-A4F4-D77077F16EC8}" type="sibTrans" cxnId="{DB1D864B-F3AB-437D-9636-51B4E11501BC}">
      <dgm:prSet/>
      <dgm:spPr/>
      <dgm:t>
        <a:bodyPr/>
        <a:lstStyle/>
        <a:p>
          <a:endParaRPr lang="en-US"/>
        </a:p>
      </dgm:t>
    </dgm:pt>
    <dgm:pt modelId="{EA66A2EB-F5A3-44DD-8388-1BE22C6C4CF6}" type="pres">
      <dgm:prSet presAssocID="{925CD057-C75E-497D-9B58-9A44C043669B}" presName="linear" presStyleCnt="0">
        <dgm:presLayoutVars>
          <dgm:dir/>
          <dgm:animLvl val="lvl"/>
          <dgm:resizeHandles val="exact"/>
        </dgm:presLayoutVars>
      </dgm:prSet>
      <dgm:spPr/>
    </dgm:pt>
    <dgm:pt modelId="{78B1FD2C-2BC5-481A-AA13-05412E5BB39E}" type="pres">
      <dgm:prSet presAssocID="{A5EED65F-A90E-4409-BC56-D6B211ECCE86}" presName="parentLin" presStyleCnt="0"/>
      <dgm:spPr/>
    </dgm:pt>
    <dgm:pt modelId="{B78F02EE-D5FA-4C06-B877-9A3E49EAF78B}" type="pres">
      <dgm:prSet presAssocID="{A5EED65F-A90E-4409-BC56-D6B211ECCE86}" presName="parentLeftMargin" presStyleLbl="node1" presStyleIdx="0" presStyleCnt="6"/>
      <dgm:spPr/>
    </dgm:pt>
    <dgm:pt modelId="{3388084F-16FD-43D0-A74A-69E92AEB0A2E}" type="pres">
      <dgm:prSet presAssocID="{A5EED65F-A90E-4409-BC56-D6B211ECCE86}" presName="parentText" presStyleLbl="node1" presStyleIdx="0" presStyleCnt="6">
        <dgm:presLayoutVars>
          <dgm:chMax val="0"/>
          <dgm:bulletEnabled val="1"/>
        </dgm:presLayoutVars>
      </dgm:prSet>
      <dgm:spPr/>
    </dgm:pt>
    <dgm:pt modelId="{E10B5CB1-8A15-4E1A-90D9-881FE6A8DC0C}" type="pres">
      <dgm:prSet presAssocID="{A5EED65F-A90E-4409-BC56-D6B211ECCE86}" presName="negativeSpace" presStyleCnt="0"/>
      <dgm:spPr/>
    </dgm:pt>
    <dgm:pt modelId="{758FC1FE-FB8C-4B7A-83E7-348B3CF5A075}" type="pres">
      <dgm:prSet presAssocID="{A5EED65F-A90E-4409-BC56-D6B211ECCE86}" presName="childText" presStyleLbl="conFgAcc1" presStyleIdx="0" presStyleCnt="6">
        <dgm:presLayoutVars>
          <dgm:bulletEnabled val="1"/>
        </dgm:presLayoutVars>
      </dgm:prSet>
      <dgm:spPr/>
    </dgm:pt>
    <dgm:pt modelId="{989D2CF9-EBCC-4B43-ACD5-0DDB518E25D1}" type="pres">
      <dgm:prSet presAssocID="{C5F32D99-C1B0-42E5-9222-829A98D026D3}" presName="spaceBetweenRectangles" presStyleCnt="0"/>
      <dgm:spPr/>
    </dgm:pt>
    <dgm:pt modelId="{9DA780B8-06DF-4114-AF44-3E222AEA8EE3}" type="pres">
      <dgm:prSet presAssocID="{2E50228F-1350-4A0D-955B-52DE2C515020}" presName="parentLin" presStyleCnt="0"/>
      <dgm:spPr/>
    </dgm:pt>
    <dgm:pt modelId="{8FFEAB1D-3E88-4BF6-83A8-0975BFEAB8F9}" type="pres">
      <dgm:prSet presAssocID="{2E50228F-1350-4A0D-955B-52DE2C515020}" presName="parentLeftMargin" presStyleLbl="node1" presStyleIdx="0" presStyleCnt="6"/>
      <dgm:spPr/>
    </dgm:pt>
    <dgm:pt modelId="{033FF731-44CC-4A4B-8A76-5EACBABDA307}" type="pres">
      <dgm:prSet presAssocID="{2E50228F-1350-4A0D-955B-52DE2C515020}" presName="parentText" presStyleLbl="node1" presStyleIdx="1" presStyleCnt="6">
        <dgm:presLayoutVars>
          <dgm:chMax val="0"/>
          <dgm:bulletEnabled val="1"/>
        </dgm:presLayoutVars>
      </dgm:prSet>
      <dgm:spPr/>
    </dgm:pt>
    <dgm:pt modelId="{0ECC491A-0A98-4EB8-ADA5-591956540B0F}" type="pres">
      <dgm:prSet presAssocID="{2E50228F-1350-4A0D-955B-52DE2C515020}" presName="negativeSpace" presStyleCnt="0"/>
      <dgm:spPr/>
    </dgm:pt>
    <dgm:pt modelId="{6F403663-8DB8-49E1-B07E-13A7742E2240}" type="pres">
      <dgm:prSet presAssocID="{2E50228F-1350-4A0D-955B-52DE2C515020}" presName="childText" presStyleLbl="conFgAcc1" presStyleIdx="1" presStyleCnt="6">
        <dgm:presLayoutVars>
          <dgm:bulletEnabled val="1"/>
        </dgm:presLayoutVars>
      </dgm:prSet>
      <dgm:spPr/>
    </dgm:pt>
    <dgm:pt modelId="{CA8F4362-B2E1-4CFC-9483-B10279E32C4A}" type="pres">
      <dgm:prSet presAssocID="{A29F74E4-1DF4-4A84-94FD-875B4646C156}" presName="spaceBetweenRectangles" presStyleCnt="0"/>
      <dgm:spPr/>
    </dgm:pt>
    <dgm:pt modelId="{39322A2A-0E6A-430F-8900-A9BFE4C61A3F}" type="pres">
      <dgm:prSet presAssocID="{DD56EA21-E8DE-41C2-8ADD-A36253BECB51}" presName="parentLin" presStyleCnt="0"/>
      <dgm:spPr/>
    </dgm:pt>
    <dgm:pt modelId="{827F7C9C-DCE2-4F11-A134-8AB34A97274E}" type="pres">
      <dgm:prSet presAssocID="{DD56EA21-E8DE-41C2-8ADD-A36253BECB51}" presName="parentLeftMargin" presStyleLbl="node1" presStyleIdx="1" presStyleCnt="6"/>
      <dgm:spPr/>
    </dgm:pt>
    <dgm:pt modelId="{87E315D7-22DA-45C5-BB3D-46A77EABABC6}" type="pres">
      <dgm:prSet presAssocID="{DD56EA21-E8DE-41C2-8ADD-A36253BECB51}" presName="parentText" presStyleLbl="node1" presStyleIdx="2" presStyleCnt="6">
        <dgm:presLayoutVars>
          <dgm:chMax val="0"/>
          <dgm:bulletEnabled val="1"/>
        </dgm:presLayoutVars>
      </dgm:prSet>
      <dgm:spPr/>
    </dgm:pt>
    <dgm:pt modelId="{401724C3-AAF9-4489-8500-1D67F2876DF3}" type="pres">
      <dgm:prSet presAssocID="{DD56EA21-E8DE-41C2-8ADD-A36253BECB51}" presName="negativeSpace" presStyleCnt="0"/>
      <dgm:spPr/>
    </dgm:pt>
    <dgm:pt modelId="{B5902123-F553-4EA8-894F-0637F84B5024}" type="pres">
      <dgm:prSet presAssocID="{DD56EA21-E8DE-41C2-8ADD-A36253BECB51}" presName="childText" presStyleLbl="conFgAcc1" presStyleIdx="2" presStyleCnt="6">
        <dgm:presLayoutVars>
          <dgm:bulletEnabled val="1"/>
        </dgm:presLayoutVars>
      </dgm:prSet>
      <dgm:spPr/>
    </dgm:pt>
    <dgm:pt modelId="{00F1A77F-4423-4A34-83D1-D0A6EB5C4152}" type="pres">
      <dgm:prSet presAssocID="{1F721A7E-D63B-43ED-9EE0-120AA89E14ED}" presName="spaceBetweenRectangles" presStyleCnt="0"/>
      <dgm:spPr/>
    </dgm:pt>
    <dgm:pt modelId="{1E5888FB-E3F8-4B78-84C9-D8781DB74B31}" type="pres">
      <dgm:prSet presAssocID="{58A62FED-F502-4D62-8D35-952092D1A473}" presName="parentLin" presStyleCnt="0"/>
      <dgm:spPr/>
    </dgm:pt>
    <dgm:pt modelId="{6790D651-B109-4ABF-B9E1-B85CCD1DAA9A}" type="pres">
      <dgm:prSet presAssocID="{58A62FED-F502-4D62-8D35-952092D1A473}" presName="parentLeftMargin" presStyleLbl="node1" presStyleIdx="2" presStyleCnt="6"/>
      <dgm:spPr/>
    </dgm:pt>
    <dgm:pt modelId="{AD052D48-A478-4501-9FA1-1FA58AA630AF}" type="pres">
      <dgm:prSet presAssocID="{58A62FED-F502-4D62-8D35-952092D1A473}" presName="parentText" presStyleLbl="node1" presStyleIdx="3" presStyleCnt="6">
        <dgm:presLayoutVars>
          <dgm:chMax val="0"/>
          <dgm:bulletEnabled val="1"/>
        </dgm:presLayoutVars>
      </dgm:prSet>
      <dgm:spPr/>
    </dgm:pt>
    <dgm:pt modelId="{066160DA-17B9-4106-B4A2-998B320038E4}" type="pres">
      <dgm:prSet presAssocID="{58A62FED-F502-4D62-8D35-952092D1A473}" presName="negativeSpace" presStyleCnt="0"/>
      <dgm:spPr/>
    </dgm:pt>
    <dgm:pt modelId="{15F7B8E1-3DDF-403F-AD51-C3EA84F2B075}" type="pres">
      <dgm:prSet presAssocID="{58A62FED-F502-4D62-8D35-952092D1A473}" presName="childText" presStyleLbl="conFgAcc1" presStyleIdx="3" presStyleCnt="6">
        <dgm:presLayoutVars>
          <dgm:bulletEnabled val="1"/>
        </dgm:presLayoutVars>
      </dgm:prSet>
      <dgm:spPr/>
    </dgm:pt>
    <dgm:pt modelId="{1B9595B1-74BF-42E4-BCB7-35FE90F31CAE}" type="pres">
      <dgm:prSet presAssocID="{1FEA6133-EE55-45FA-A7C2-54B8976AC57D}" presName="spaceBetweenRectangles" presStyleCnt="0"/>
      <dgm:spPr/>
    </dgm:pt>
    <dgm:pt modelId="{C3C87224-5DC9-47E9-B886-A7366FCC5C33}" type="pres">
      <dgm:prSet presAssocID="{BF0FD3E8-1C5C-40F1-941E-D31C451301F4}" presName="parentLin" presStyleCnt="0"/>
      <dgm:spPr/>
    </dgm:pt>
    <dgm:pt modelId="{F5079C73-EA92-408F-8E35-A7F4A8B56EDF}" type="pres">
      <dgm:prSet presAssocID="{BF0FD3E8-1C5C-40F1-941E-D31C451301F4}" presName="parentLeftMargin" presStyleLbl="node1" presStyleIdx="3" presStyleCnt="6"/>
      <dgm:spPr/>
    </dgm:pt>
    <dgm:pt modelId="{D508ADDE-5A61-432F-9FE2-C5E5C75F3E87}" type="pres">
      <dgm:prSet presAssocID="{BF0FD3E8-1C5C-40F1-941E-D31C451301F4}" presName="parentText" presStyleLbl="node1" presStyleIdx="4" presStyleCnt="6">
        <dgm:presLayoutVars>
          <dgm:chMax val="0"/>
          <dgm:bulletEnabled val="1"/>
        </dgm:presLayoutVars>
      </dgm:prSet>
      <dgm:spPr/>
    </dgm:pt>
    <dgm:pt modelId="{1B6C53E5-EB2B-4EC6-B0CD-DCC76BD3930D}" type="pres">
      <dgm:prSet presAssocID="{BF0FD3E8-1C5C-40F1-941E-D31C451301F4}" presName="negativeSpace" presStyleCnt="0"/>
      <dgm:spPr/>
    </dgm:pt>
    <dgm:pt modelId="{37D49592-880A-4B20-B37A-EC8F8D28FBE5}" type="pres">
      <dgm:prSet presAssocID="{BF0FD3E8-1C5C-40F1-941E-D31C451301F4}" presName="childText" presStyleLbl="conFgAcc1" presStyleIdx="4" presStyleCnt="6">
        <dgm:presLayoutVars>
          <dgm:bulletEnabled val="1"/>
        </dgm:presLayoutVars>
      </dgm:prSet>
      <dgm:spPr/>
    </dgm:pt>
    <dgm:pt modelId="{56342E5D-6DE3-457E-BA29-93B8C2F25DC7}" type="pres">
      <dgm:prSet presAssocID="{80936D5A-9AFC-40E7-A220-73545A8E9E36}" presName="spaceBetweenRectangles" presStyleCnt="0"/>
      <dgm:spPr/>
    </dgm:pt>
    <dgm:pt modelId="{EEBABF77-9015-401F-9E12-1F8D415200F1}" type="pres">
      <dgm:prSet presAssocID="{EC48B77B-75C5-4363-85A7-EEDA003BEA7B}" presName="parentLin" presStyleCnt="0"/>
      <dgm:spPr/>
    </dgm:pt>
    <dgm:pt modelId="{39B0F669-AC65-497A-B21B-0B5742B722CD}" type="pres">
      <dgm:prSet presAssocID="{EC48B77B-75C5-4363-85A7-EEDA003BEA7B}" presName="parentLeftMargin" presStyleLbl="node1" presStyleIdx="4" presStyleCnt="6"/>
      <dgm:spPr/>
    </dgm:pt>
    <dgm:pt modelId="{3C7884C3-F7F2-48C5-9FB8-68F98FECAAAE}" type="pres">
      <dgm:prSet presAssocID="{EC48B77B-75C5-4363-85A7-EEDA003BEA7B}" presName="parentText" presStyleLbl="node1" presStyleIdx="5" presStyleCnt="6">
        <dgm:presLayoutVars>
          <dgm:chMax val="0"/>
          <dgm:bulletEnabled val="1"/>
        </dgm:presLayoutVars>
      </dgm:prSet>
      <dgm:spPr/>
    </dgm:pt>
    <dgm:pt modelId="{7CAF75FD-D9EC-42AF-AEAD-8B692C3E9CC4}" type="pres">
      <dgm:prSet presAssocID="{EC48B77B-75C5-4363-85A7-EEDA003BEA7B}" presName="negativeSpace" presStyleCnt="0"/>
      <dgm:spPr/>
    </dgm:pt>
    <dgm:pt modelId="{9AB90FE1-6B5F-4017-A822-22068816CB59}" type="pres">
      <dgm:prSet presAssocID="{EC48B77B-75C5-4363-85A7-EEDA003BEA7B}" presName="childText" presStyleLbl="conFgAcc1" presStyleIdx="5" presStyleCnt="6">
        <dgm:presLayoutVars>
          <dgm:bulletEnabled val="1"/>
        </dgm:presLayoutVars>
      </dgm:prSet>
      <dgm:spPr/>
    </dgm:pt>
  </dgm:ptLst>
  <dgm:cxnLst>
    <dgm:cxn modelId="{49FCEB26-552F-0D47-8F2D-83FA6751C354}" type="presOf" srcId="{A5EED65F-A90E-4409-BC56-D6B211ECCE86}" destId="{B78F02EE-D5FA-4C06-B877-9A3E49EAF78B}" srcOrd="0" destOrd="0" presId="urn:microsoft.com/office/officeart/2005/8/layout/list1"/>
    <dgm:cxn modelId="{9E5EFB2D-23C4-CE40-A118-35E5874A33D4}" type="presOf" srcId="{925CD057-C75E-497D-9B58-9A44C043669B}" destId="{EA66A2EB-F5A3-44DD-8388-1BE22C6C4CF6}" srcOrd="0" destOrd="0" presId="urn:microsoft.com/office/officeart/2005/8/layout/list1"/>
    <dgm:cxn modelId="{271B942F-929C-E743-B2AE-ACDCCE03B9D2}" type="presOf" srcId="{58A62FED-F502-4D62-8D35-952092D1A473}" destId="{AD052D48-A478-4501-9FA1-1FA58AA630AF}" srcOrd="1" destOrd="0" presId="urn:microsoft.com/office/officeart/2005/8/layout/list1"/>
    <dgm:cxn modelId="{28731237-5B96-48CD-8889-DF3CF6456CE0}" srcId="{925CD057-C75E-497D-9B58-9A44C043669B}" destId="{2E50228F-1350-4A0D-955B-52DE2C515020}" srcOrd="1" destOrd="0" parTransId="{1AC3445E-B917-4EC1-A7E1-4430361E2240}" sibTransId="{A29F74E4-1DF4-4A84-94FD-875B4646C156}"/>
    <dgm:cxn modelId="{7F1E563E-064D-2442-B17C-9C0FAB9D65D5}" type="presOf" srcId="{BF0FD3E8-1C5C-40F1-941E-D31C451301F4}" destId="{F5079C73-EA92-408F-8E35-A7F4A8B56EDF}" srcOrd="0" destOrd="0" presId="urn:microsoft.com/office/officeart/2005/8/layout/list1"/>
    <dgm:cxn modelId="{6BDCCB5F-A2B3-E04B-B394-F812A1CD8F8C}" type="presOf" srcId="{BF0FD3E8-1C5C-40F1-941E-D31C451301F4}" destId="{D508ADDE-5A61-432F-9FE2-C5E5C75F3E87}" srcOrd="1" destOrd="0" presId="urn:microsoft.com/office/officeart/2005/8/layout/list1"/>
    <dgm:cxn modelId="{DB1D864B-F3AB-437D-9636-51B4E11501BC}" srcId="{925CD057-C75E-497D-9B58-9A44C043669B}" destId="{EC48B77B-75C5-4363-85A7-EEDA003BEA7B}" srcOrd="5" destOrd="0" parTransId="{0B23894F-37B5-454B-BAE6-775A76F7298D}" sibTransId="{9734921F-892B-4EB4-A4F4-D77077F16EC8}"/>
    <dgm:cxn modelId="{AD7FBA74-7F6E-CC4D-84E8-DDEFCB5825B1}" type="presOf" srcId="{EC48B77B-75C5-4363-85A7-EEDA003BEA7B}" destId="{3C7884C3-F7F2-48C5-9FB8-68F98FECAAAE}" srcOrd="1" destOrd="0" presId="urn:microsoft.com/office/officeart/2005/8/layout/list1"/>
    <dgm:cxn modelId="{66B79A7B-0F73-475B-9BFE-4E3516A205C1}" srcId="{925CD057-C75E-497D-9B58-9A44C043669B}" destId="{A5EED65F-A90E-4409-BC56-D6B211ECCE86}" srcOrd="0" destOrd="0" parTransId="{B58D1DEE-30BA-49AC-A5F9-4D1163A4BE61}" sibTransId="{C5F32D99-C1B0-42E5-9222-829A98D026D3}"/>
    <dgm:cxn modelId="{9E9E559A-53B3-E040-A858-E0D886CAAE34}" type="presOf" srcId="{58A62FED-F502-4D62-8D35-952092D1A473}" destId="{6790D651-B109-4ABF-B9E1-B85CCD1DAA9A}" srcOrd="0" destOrd="0" presId="urn:microsoft.com/office/officeart/2005/8/layout/list1"/>
    <dgm:cxn modelId="{F64EA0A6-BD79-4135-9634-E3D4BD93299F}" srcId="{925CD057-C75E-497D-9B58-9A44C043669B}" destId="{58A62FED-F502-4D62-8D35-952092D1A473}" srcOrd="3" destOrd="0" parTransId="{E85673F5-58CE-47D6-A9CE-D461A07AB325}" sibTransId="{1FEA6133-EE55-45FA-A7C2-54B8976AC57D}"/>
    <dgm:cxn modelId="{6F0B4CB2-DC60-EC40-9454-6DBCDE3F4277}" type="presOf" srcId="{A5EED65F-A90E-4409-BC56-D6B211ECCE86}" destId="{3388084F-16FD-43D0-A74A-69E92AEB0A2E}" srcOrd="1" destOrd="0" presId="urn:microsoft.com/office/officeart/2005/8/layout/list1"/>
    <dgm:cxn modelId="{3EDBE8DC-DE58-4EA2-B4DB-031BA2772B81}" srcId="{925CD057-C75E-497D-9B58-9A44C043669B}" destId="{BF0FD3E8-1C5C-40F1-941E-D31C451301F4}" srcOrd="4" destOrd="0" parTransId="{B7B499DC-3E03-4649-90A1-96D8F51C2C77}" sibTransId="{80936D5A-9AFC-40E7-A220-73545A8E9E36}"/>
    <dgm:cxn modelId="{5597CAE1-A509-BE48-9B64-9F96CA5C6643}" type="presOf" srcId="{DD56EA21-E8DE-41C2-8ADD-A36253BECB51}" destId="{87E315D7-22DA-45C5-BB3D-46A77EABABC6}" srcOrd="1" destOrd="0" presId="urn:microsoft.com/office/officeart/2005/8/layout/list1"/>
    <dgm:cxn modelId="{682E35E4-6B8D-DC4D-B3A2-B9DDFE349025}" type="presOf" srcId="{2E50228F-1350-4A0D-955B-52DE2C515020}" destId="{033FF731-44CC-4A4B-8A76-5EACBABDA307}" srcOrd="1" destOrd="0" presId="urn:microsoft.com/office/officeart/2005/8/layout/list1"/>
    <dgm:cxn modelId="{1BB72DE6-9E7D-4686-8367-130D71B7C383}" srcId="{925CD057-C75E-497D-9B58-9A44C043669B}" destId="{DD56EA21-E8DE-41C2-8ADD-A36253BECB51}" srcOrd="2" destOrd="0" parTransId="{7B329818-E174-4206-8F96-3C86F808CAF0}" sibTransId="{1F721A7E-D63B-43ED-9EE0-120AA89E14ED}"/>
    <dgm:cxn modelId="{59961CEA-BE42-3F4D-AC7A-6C7D268B26CD}" type="presOf" srcId="{2E50228F-1350-4A0D-955B-52DE2C515020}" destId="{8FFEAB1D-3E88-4BF6-83A8-0975BFEAB8F9}" srcOrd="0" destOrd="0" presId="urn:microsoft.com/office/officeart/2005/8/layout/list1"/>
    <dgm:cxn modelId="{7304F2F0-0FD0-4B43-AAAE-331D4741B315}" type="presOf" srcId="{EC48B77B-75C5-4363-85A7-EEDA003BEA7B}" destId="{39B0F669-AC65-497A-B21B-0B5742B722CD}" srcOrd="0" destOrd="0" presId="urn:microsoft.com/office/officeart/2005/8/layout/list1"/>
    <dgm:cxn modelId="{67858EF6-9C54-D041-8369-F58E06E6B172}" type="presOf" srcId="{DD56EA21-E8DE-41C2-8ADD-A36253BECB51}" destId="{827F7C9C-DCE2-4F11-A134-8AB34A97274E}" srcOrd="0" destOrd="0" presId="urn:microsoft.com/office/officeart/2005/8/layout/list1"/>
    <dgm:cxn modelId="{F4D67ACD-A57D-CE41-A84D-3F8A4055DC91}" type="presParOf" srcId="{EA66A2EB-F5A3-44DD-8388-1BE22C6C4CF6}" destId="{78B1FD2C-2BC5-481A-AA13-05412E5BB39E}" srcOrd="0" destOrd="0" presId="urn:microsoft.com/office/officeart/2005/8/layout/list1"/>
    <dgm:cxn modelId="{9BBB7F08-BEE8-1644-B295-91280965093E}" type="presParOf" srcId="{78B1FD2C-2BC5-481A-AA13-05412E5BB39E}" destId="{B78F02EE-D5FA-4C06-B877-9A3E49EAF78B}" srcOrd="0" destOrd="0" presId="urn:microsoft.com/office/officeart/2005/8/layout/list1"/>
    <dgm:cxn modelId="{A1AF7187-E5CC-1A48-A6FE-8B64D1536577}" type="presParOf" srcId="{78B1FD2C-2BC5-481A-AA13-05412E5BB39E}" destId="{3388084F-16FD-43D0-A74A-69E92AEB0A2E}" srcOrd="1" destOrd="0" presId="urn:microsoft.com/office/officeart/2005/8/layout/list1"/>
    <dgm:cxn modelId="{E232F124-6339-D446-AD9F-992D5C0BC78E}" type="presParOf" srcId="{EA66A2EB-F5A3-44DD-8388-1BE22C6C4CF6}" destId="{E10B5CB1-8A15-4E1A-90D9-881FE6A8DC0C}" srcOrd="1" destOrd="0" presId="urn:microsoft.com/office/officeart/2005/8/layout/list1"/>
    <dgm:cxn modelId="{7D25BDCB-C4B5-5A45-A981-92D11174B5A0}" type="presParOf" srcId="{EA66A2EB-F5A3-44DD-8388-1BE22C6C4CF6}" destId="{758FC1FE-FB8C-4B7A-83E7-348B3CF5A075}" srcOrd="2" destOrd="0" presId="urn:microsoft.com/office/officeart/2005/8/layout/list1"/>
    <dgm:cxn modelId="{FF0D1EC1-0D50-B14F-8545-E6503C76562E}" type="presParOf" srcId="{EA66A2EB-F5A3-44DD-8388-1BE22C6C4CF6}" destId="{989D2CF9-EBCC-4B43-ACD5-0DDB518E25D1}" srcOrd="3" destOrd="0" presId="urn:microsoft.com/office/officeart/2005/8/layout/list1"/>
    <dgm:cxn modelId="{D6638867-7E28-A34A-958B-5A323E2D26A6}" type="presParOf" srcId="{EA66A2EB-F5A3-44DD-8388-1BE22C6C4CF6}" destId="{9DA780B8-06DF-4114-AF44-3E222AEA8EE3}" srcOrd="4" destOrd="0" presId="urn:microsoft.com/office/officeart/2005/8/layout/list1"/>
    <dgm:cxn modelId="{A45FD354-B102-E949-B691-D535E7BDAEE2}" type="presParOf" srcId="{9DA780B8-06DF-4114-AF44-3E222AEA8EE3}" destId="{8FFEAB1D-3E88-4BF6-83A8-0975BFEAB8F9}" srcOrd="0" destOrd="0" presId="urn:microsoft.com/office/officeart/2005/8/layout/list1"/>
    <dgm:cxn modelId="{A2E3103A-0181-9440-8018-751A1CC2FEC9}" type="presParOf" srcId="{9DA780B8-06DF-4114-AF44-3E222AEA8EE3}" destId="{033FF731-44CC-4A4B-8A76-5EACBABDA307}" srcOrd="1" destOrd="0" presId="urn:microsoft.com/office/officeart/2005/8/layout/list1"/>
    <dgm:cxn modelId="{002F17D6-82C6-D34F-8988-84A19E7854D2}" type="presParOf" srcId="{EA66A2EB-F5A3-44DD-8388-1BE22C6C4CF6}" destId="{0ECC491A-0A98-4EB8-ADA5-591956540B0F}" srcOrd="5" destOrd="0" presId="urn:microsoft.com/office/officeart/2005/8/layout/list1"/>
    <dgm:cxn modelId="{7C46D726-E12B-D148-81B9-A789D0BBE128}" type="presParOf" srcId="{EA66A2EB-F5A3-44DD-8388-1BE22C6C4CF6}" destId="{6F403663-8DB8-49E1-B07E-13A7742E2240}" srcOrd="6" destOrd="0" presId="urn:microsoft.com/office/officeart/2005/8/layout/list1"/>
    <dgm:cxn modelId="{DD6445CA-4DD2-FD44-A59F-C246B54BD8EC}" type="presParOf" srcId="{EA66A2EB-F5A3-44DD-8388-1BE22C6C4CF6}" destId="{CA8F4362-B2E1-4CFC-9483-B10279E32C4A}" srcOrd="7" destOrd="0" presId="urn:microsoft.com/office/officeart/2005/8/layout/list1"/>
    <dgm:cxn modelId="{26B4CDC8-8A04-FE40-9704-414F74825EA7}" type="presParOf" srcId="{EA66A2EB-F5A3-44DD-8388-1BE22C6C4CF6}" destId="{39322A2A-0E6A-430F-8900-A9BFE4C61A3F}" srcOrd="8" destOrd="0" presId="urn:microsoft.com/office/officeart/2005/8/layout/list1"/>
    <dgm:cxn modelId="{DE0129E1-0E46-574A-9BB1-39196709C036}" type="presParOf" srcId="{39322A2A-0E6A-430F-8900-A9BFE4C61A3F}" destId="{827F7C9C-DCE2-4F11-A134-8AB34A97274E}" srcOrd="0" destOrd="0" presId="urn:microsoft.com/office/officeart/2005/8/layout/list1"/>
    <dgm:cxn modelId="{CB257C1F-EA09-CC4B-8C23-F00790E4A339}" type="presParOf" srcId="{39322A2A-0E6A-430F-8900-A9BFE4C61A3F}" destId="{87E315D7-22DA-45C5-BB3D-46A77EABABC6}" srcOrd="1" destOrd="0" presId="urn:microsoft.com/office/officeart/2005/8/layout/list1"/>
    <dgm:cxn modelId="{C6026AFA-2977-1242-9021-27100654ADA5}" type="presParOf" srcId="{EA66A2EB-F5A3-44DD-8388-1BE22C6C4CF6}" destId="{401724C3-AAF9-4489-8500-1D67F2876DF3}" srcOrd="9" destOrd="0" presId="urn:microsoft.com/office/officeart/2005/8/layout/list1"/>
    <dgm:cxn modelId="{FCF0F438-08A6-A749-AF4A-A84C7BBAB21C}" type="presParOf" srcId="{EA66A2EB-F5A3-44DD-8388-1BE22C6C4CF6}" destId="{B5902123-F553-4EA8-894F-0637F84B5024}" srcOrd="10" destOrd="0" presId="urn:microsoft.com/office/officeart/2005/8/layout/list1"/>
    <dgm:cxn modelId="{676D69E1-6888-BA45-B25E-E6891936E3E5}" type="presParOf" srcId="{EA66A2EB-F5A3-44DD-8388-1BE22C6C4CF6}" destId="{00F1A77F-4423-4A34-83D1-D0A6EB5C4152}" srcOrd="11" destOrd="0" presId="urn:microsoft.com/office/officeart/2005/8/layout/list1"/>
    <dgm:cxn modelId="{1EC0A3AE-B0B8-824A-9603-F1DC69923FFB}" type="presParOf" srcId="{EA66A2EB-F5A3-44DD-8388-1BE22C6C4CF6}" destId="{1E5888FB-E3F8-4B78-84C9-D8781DB74B31}" srcOrd="12" destOrd="0" presId="urn:microsoft.com/office/officeart/2005/8/layout/list1"/>
    <dgm:cxn modelId="{FDEEB870-CEF8-0243-97EE-822CEBFA716E}" type="presParOf" srcId="{1E5888FB-E3F8-4B78-84C9-D8781DB74B31}" destId="{6790D651-B109-4ABF-B9E1-B85CCD1DAA9A}" srcOrd="0" destOrd="0" presId="urn:microsoft.com/office/officeart/2005/8/layout/list1"/>
    <dgm:cxn modelId="{EDCAB9CB-04B0-F94C-B389-6212DCDD9FE2}" type="presParOf" srcId="{1E5888FB-E3F8-4B78-84C9-D8781DB74B31}" destId="{AD052D48-A478-4501-9FA1-1FA58AA630AF}" srcOrd="1" destOrd="0" presId="urn:microsoft.com/office/officeart/2005/8/layout/list1"/>
    <dgm:cxn modelId="{10DC4441-CC06-B844-B8D4-041081D9E46D}" type="presParOf" srcId="{EA66A2EB-F5A3-44DD-8388-1BE22C6C4CF6}" destId="{066160DA-17B9-4106-B4A2-998B320038E4}" srcOrd="13" destOrd="0" presId="urn:microsoft.com/office/officeart/2005/8/layout/list1"/>
    <dgm:cxn modelId="{F37BFF6B-ABFE-F547-8133-018275134181}" type="presParOf" srcId="{EA66A2EB-F5A3-44DD-8388-1BE22C6C4CF6}" destId="{15F7B8E1-3DDF-403F-AD51-C3EA84F2B075}" srcOrd="14" destOrd="0" presId="urn:microsoft.com/office/officeart/2005/8/layout/list1"/>
    <dgm:cxn modelId="{9364DA8F-F067-9041-88E7-CE76102EDF95}" type="presParOf" srcId="{EA66A2EB-F5A3-44DD-8388-1BE22C6C4CF6}" destId="{1B9595B1-74BF-42E4-BCB7-35FE90F31CAE}" srcOrd="15" destOrd="0" presId="urn:microsoft.com/office/officeart/2005/8/layout/list1"/>
    <dgm:cxn modelId="{27ADC56F-20DF-FA46-8D6B-DDDF7EC8C318}" type="presParOf" srcId="{EA66A2EB-F5A3-44DD-8388-1BE22C6C4CF6}" destId="{C3C87224-5DC9-47E9-B886-A7366FCC5C33}" srcOrd="16" destOrd="0" presId="urn:microsoft.com/office/officeart/2005/8/layout/list1"/>
    <dgm:cxn modelId="{F390517F-6E24-C042-94D2-9BB26AD51EAE}" type="presParOf" srcId="{C3C87224-5DC9-47E9-B886-A7366FCC5C33}" destId="{F5079C73-EA92-408F-8E35-A7F4A8B56EDF}" srcOrd="0" destOrd="0" presId="urn:microsoft.com/office/officeart/2005/8/layout/list1"/>
    <dgm:cxn modelId="{81224E7A-8483-8B43-9004-5AF27A886897}" type="presParOf" srcId="{C3C87224-5DC9-47E9-B886-A7366FCC5C33}" destId="{D508ADDE-5A61-432F-9FE2-C5E5C75F3E87}" srcOrd="1" destOrd="0" presId="urn:microsoft.com/office/officeart/2005/8/layout/list1"/>
    <dgm:cxn modelId="{03511EAE-2DE1-664C-AD0F-802D58140017}" type="presParOf" srcId="{EA66A2EB-F5A3-44DD-8388-1BE22C6C4CF6}" destId="{1B6C53E5-EB2B-4EC6-B0CD-DCC76BD3930D}" srcOrd="17" destOrd="0" presId="urn:microsoft.com/office/officeart/2005/8/layout/list1"/>
    <dgm:cxn modelId="{C22F5D42-C222-EC48-86D9-54C16DDA85A1}" type="presParOf" srcId="{EA66A2EB-F5A3-44DD-8388-1BE22C6C4CF6}" destId="{37D49592-880A-4B20-B37A-EC8F8D28FBE5}" srcOrd="18" destOrd="0" presId="urn:microsoft.com/office/officeart/2005/8/layout/list1"/>
    <dgm:cxn modelId="{3CEE726E-EE96-7E4E-B590-67D4C80653C5}" type="presParOf" srcId="{EA66A2EB-F5A3-44DD-8388-1BE22C6C4CF6}" destId="{56342E5D-6DE3-457E-BA29-93B8C2F25DC7}" srcOrd="19" destOrd="0" presId="urn:microsoft.com/office/officeart/2005/8/layout/list1"/>
    <dgm:cxn modelId="{D4AF018B-43CA-F844-92D8-62501BD16E9E}" type="presParOf" srcId="{EA66A2EB-F5A3-44DD-8388-1BE22C6C4CF6}" destId="{EEBABF77-9015-401F-9E12-1F8D415200F1}" srcOrd="20" destOrd="0" presId="urn:microsoft.com/office/officeart/2005/8/layout/list1"/>
    <dgm:cxn modelId="{D1F8E854-A3B3-A441-BC24-58B19E8DC8C7}" type="presParOf" srcId="{EEBABF77-9015-401F-9E12-1F8D415200F1}" destId="{39B0F669-AC65-497A-B21B-0B5742B722CD}" srcOrd="0" destOrd="0" presId="urn:microsoft.com/office/officeart/2005/8/layout/list1"/>
    <dgm:cxn modelId="{A9FAC487-0E6A-B141-9896-96FC8F695C84}" type="presParOf" srcId="{EEBABF77-9015-401F-9E12-1F8D415200F1}" destId="{3C7884C3-F7F2-48C5-9FB8-68F98FECAAAE}" srcOrd="1" destOrd="0" presId="urn:microsoft.com/office/officeart/2005/8/layout/list1"/>
    <dgm:cxn modelId="{39AE5AE4-80DE-4E47-9FD8-FD5E4FCE9CD9}" type="presParOf" srcId="{EA66A2EB-F5A3-44DD-8388-1BE22C6C4CF6}" destId="{7CAF75FD-D9EC-42AF-AEAD-8B692C3E9CC4}" srcOrd="21" destOrd="0" presId="urn:microsoft.com/office/officeart/2005/8/layout/list1"/>
    <dgm:cxn modelId="{896D84E6-787E-3747-B89B-61AB5555132C}" type="presParOf" srcId="{EA66A2EB-F5A3-44DD-8388-1BE22C6C4CF6}" destId="{9AB90FE1-6B5F-4017-A822-22068816CB59}"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FC1FE-FB8C-4B7A-83E7-348B3CF5A075}">
      <dsp:nvSpPr>
        <dsp:cNvPr id="0" name=""/>
        <dsp:cNvSpPr/>
      </dsp:nvSpPr>
      <dsp:spPr>
        <a:xfrm>
          <a:off x="0" y="317878"/>
          <a:ext cx="8229600" cy="428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88084F-16FD-43D0-A74A-69E92AEB0A2E}">
      <dsp:nvSpPr>
        <dsp:cNvPr id="0" name=""/>
        <dsp:cNvSpPr/>
      </dsp:nvSpPr>
      <dsp:spPr>
        <a:xfrm>
          <a:off x="411480" y="66958"/>
          <a:ext cx="5760720" cy="501840"/>
        </a:xfrm>
        <a:prstGeom prst="roundRect">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2">
                  <a:lumMod val="75000"/>
                </a:schemeClr>
              </a:solidFill>
              <a:effectLst/>
            </a:rPr>
            <a:t>Dyslexia</a:t>
          </a:r>
          <a:endParaRPr lang="en-US" sz="2400" kern="1200" dirty="0">
            <a:solidFill>
              <a:schemeClr val="tx2">
                <a:lumMod val="75000"/>
              </a:schemeClr>
            </a:solidFill>
          </a:endParaRPr>
        </a:p>
      </dsp:txBody>
      <dsp:txXfrm>
        <a:off x="435978" y="91456"/>
        <a:ext cx="5711724" cy="452844"/>
      </dsp:txXfrm>
    </dsp:sp>
    <dsp:sp modelId="{6F403663-8DB8-49E1-B07E-13A7742E2240}">
      <dsp:nvSpPr>
        <dsp:cNvPr id="0" name=""/>
        <dsp:cNvSpPr/>
      </dsp:nvSpPr>
      <dsp:spPr>
        <a:xfrm>
          <a:off x="0" y="1088998"/>
          <a:ext cx="8229600" cy="428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3FF731-44CC-4A4B-8A76-5EACBABDA307}">
      <dsp:nvSpPr>
        <dsp:cNvPr id="0" name=""/>
        <dsp:cNvSpPr/>
      </dsp:nvSpPr>
      <dsp:spPr>
        <a:xfrm>
          <a:off x="411480" y="838078"/>
          <a:ext cx="5760720" cy="501840"/>
        </a:xfrm>
        <a:prstGeom prst="roundRect">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2">
                  <a:lumMod val="75000"/>
                </a:schemeClr>
              </a:solidFill>
              <a:effectLst/>
            </a:rPr>
            <a:t>Dysgraphia</a:t>
          </a:r>
        </a:p>
      </dsp:txBody>
      <dsp:txXfrm>
        <a:off x="435978" y="862576"/>
        <a:ext cx="5711724" cy="452844"/>
      </dsp:txXfrm>
    </dsp:sp>
    <dsp:sp modelId="{B5902123-F553-4EA8-894F-0637F84B5024}">
      <dsp:nvSpPr>
        <dsp:cNvPr id="0" name=""/>
        <dsp:cNvSpPr/>
      </dsp:nvSpPr>
      <dsp:spPr>
        <a:xfrm>
          <a:off x="0" y="1860119"/>
          <a:ext cx="8229600" cy="428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E315D7-22DA-45C5-BB3D-46A77EABABC6}">
      <dsp:nvSpPr>
        <dsp:cNvPr id="0" name=""/>
        <dsp:cNvSpPr/>
      </dsp:nvSpPr>
      <dsp:spPr>
        <a:xfrm>
          <a:off x="411480" y="1609198"/>
          <a:ext cx="5760720" cy="501840"/>
        </a:xfrm>
        <a:prstGeom prst="roundRect">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2">
                  <a:lumMod val="75000"/>
                </a:schemeClr>
              </a:solidFill>
              <a:effectLst/>
            </a:rPr>
            <a:t>Dyscalculia</a:t>
          </a:r>
        </a:p>
      </dsp:txBody>
      <dsp:txXfrm>
        <a:off x="435978" y="1633696"/>
        <a:ext cx="5711724" cy="452844"/>
      </dsp:txXfrm>
    </dsp:sp>
    <dsp:sp modelId="{15F7B8E1-3DDF-403F-AD51-C3EA84F2B075}">
      <dsp:nvSpPr>
        <dsp:cNvPr id="0" name=""/>
        <dsp:cNvSpPr/>
      </dsp:nvSpPr>
      <dsp:spPr>
        <a:xfrm>
          <a:off x="0" y="2631239"/>
          <a:ext cx="8229600" cy="428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052D48-A478-4501-9FA1-1FA58AA630AF}">
      <dsp:nvSpPr>
        <dsp:cNvPr id="0" name=""/>
        <dsp:cNvSpPr/>
      </dsp:nvSpPr>
      <dsp:spPr>
        <a:xfrm>
          <a:off x="411480" y="2380319"/>
          <a:ext cx="5760720" cy="501840"/>
        </a:xfrm>
        <a:prstGeom prst="roundRect">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b="0" kern="1200" dirty="0">
              <a:solidFill>
                <a:schemeClr val="tx2">
                  <a:lumMod val="75000"/>
                </a:schemeClr>
              </a:solidFill>
              <a:effectLst/>
            </a:rPr>
            <a:t>Dyspraxia</a:t>
          </a:r>
        </a:p>
      </dsp:txBody>
      <dsp:txXfrm>
        <a:off x="435978" y="2404817"/>
        <a:ext cx="5711724" cy="452844"/>
      </dsp:txXfrm>
    </dsp:sp>
    <dsp:sp modelId="{37D49592-880A-4B20-B37A-EC8F8D28FBE5}">
      <dsp:nvSpPr>
        <dsp:cNvPr id="0" name=""/>
        <dsp:cNvSpPr/>
      </dsp:nvSpPr>
      <dsp:spPr>
        <a:xfrm>
          <a:off x="0" y="3402359"/>
          <a:ext cx="8229600" cy="428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08ADDE-5A61-432F-9FE2-C5E5C75F3E87}">
      <dsp:nvSpPr>
        <dsp:cNvPr id="0" name=""/>
        <dsp:cNvSpPr/>
      </dsp:nvSpPr>
      <dsp:spPr>
        <a:xfrm>
          <a:off x="411480" y="3151439"/>
          <a:ext cx="5760720" cy="501840"/>
        </a:xfrm>
        <a:prstGeom prst="roundRect">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2">
                  <a:lumMod val="75000"/>
                </a:schemeClr>
              </a:solidFill>
              <a:effectLst/>
            </a:rPr>
            <a:t>Auditory Processing Disorders</a:t>
          </a:r>
        </a:p>
      </dsp:txBody>
      <dsp:txXfrm>
        <a:off x="435978" y="3175937"/>
        <a:ext cx="5711724" cy="452844"/>
      </dsp:txXfrm>
    </dsp:sp>
    <dsp:sp modelId="{9AB90FE1-6B5F-4017-A822-22068816CB59}">
      <dsp:nvSpPr>
        <dsp:cNvPr id="0" name=""/>
        <dsp:cNvSpPr/>
      </dsp:nvSpPr>
      <dsp:spPr>
        <a:xfrm>
          <a:off x="0" y="4173479"/>
          <a:ext cx="8229600" cy="428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7884C3-F7F2-48C5-9FB8-68F98FECAAAE}">
      <dsp:nvSpPr>
        <dsp:cNvPr id="0" name=""/>
        <dsp:cNvSpPr/>
      </dsp:nvSpPr>
      <dsp:spPr>
        <a:xfrm>
          <a:off x="411480" y="3922559"/>
          <a:ext cx="5760720" cy="501840"/>
        </a:xfrm>
        <a:prstGeom prst="roundRect">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2">
                  <a:lumMod val="75000"/>
                </a:schemeClr>
              </a:solidFill>
              <a:effectLst/>
            </a:rPr>
            <a:t>Visual Processing Disorders</a:t>
          </a:r>
        </a:p>
      </dsp:txBody>
      <dsp:txXfrm>
        <a:off x="435978" y="3947057"/>
        <a:ext cx="5711724"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3C2ACD-CF4B-4AD3-9345-BB2930C8B1D5}"/>
              </a:ext>
            </a:extLst>
          </p:cNvPr>
          <p:cNvSpPr>
            <a:spLocks noGrp="1"/>
          </p:cNvSpPr>
          <p:nvPr>
            <p:ph type="hdr" sz="quarter"/>
          </p:nvPr>
        </p:nvSpPr>
        <p:spPr>
          <a:xfrm>
            <a:off x="0" y="0"/>
            <a:ext cx="3077739" cy="469424"/>
          </a:xfrm>
          <a:prstGeom prst="rect">
            <a:avLst/>
          </a:prstGeom>
        </p:spPr>
        <p:txBody>
          <a:bodyPr vert="horz" lIns="94229" tIns="47114" rIns="94229" bIns="47114" rtlCol="0"/>
          <a:lstStyle>
            <a:lvl1pPr algn="l" eaLnBrk="0" hangingPunct="0">
              <a:defRPr sz="1200">
                <a:latin typeface="Verdana" pitchFamily="34"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173A0C45-6C0E-4E8E-9A2F-EE8D7677D0E2}"/>
              </a:ext>
            </a:extLst>
          </p:cNvPr>
          <p:cNvSpPr>
            <a:spLocks noGrp="1"/>
          </p:cNvSpPr>
          <p:nvPr>
            <p:ph type="dt" sz="quarter" idx="1"/>
          </p:nvPr>
        </p:nvSpPr>
        <p:spPr>
          <a:xfrm>
            <a:off x="4023092" y="0"/>
            <a:ext cx="3077739" cy="469424"/>
          </a:xfrm>
          <a:prstGeom prst="rect">
            <a:avLst/>
          </a:prstGeom>
        </p:spPr>
        <p:txBody>
          <a:bodyPr vert="horz" wrap="square" lIns="94229" tIns="47114" rIns="94229" bIns="47114" numCol="1" anchor="t" anchorCtr="0" compatLnSpc="1">
            <a:prstTxWarp prst="textNoShape">
              <a:avLst/>
            </a:prstTxWarp>
          </a:bodyPr>
          <a:lstStyle>
            <a:lvl1pPr algn="r">
              <a:defRPr sz="1200" smtClean="0"/>
            </a:lvl1pPr>
          </a:lstStyle>
          <a:p>
            <a:pPr>
              <a:defRPr/>
            </a:pPr>
            <a:fld id="{567887EA-9DDB-406E-9A27-EC1627783890}" type="datetimeFigureOut">
              <a:rPr lang="en-US" altLang="en-US"/>
              <a:pPr>
                <a:defRPr/>
              </a:pPr>
              <a:t>1/30/2019</a:t>
            </a:fld>
            <a:endParaRPr lang="en-US" altLang="en-US"/>
          </a:p>
        </p:txBody>
      </p:sp>
      <p:sp>
        <p:nvSpPr>
          <p:cNvPr id="4" name="Footer Placeholder 3">
            <a:extLst>
              <a:ext uri="{FF2B5EF4-FFF2-40B4-BE49-F238E27FC236}">
                <a16:creationId xmlns:a16="http://schemas.microsoft.com/office/drawing/2014/main" id="{E8C1B5FD-2DD6-4AE1-B4CC-CA5BC1DEDB43}"/>
              </a:ext>
            </a:extLst>
          </p:cNvPr>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eaLnBrk="0" hangingPunct="0">
              <a:defRPr sz="1200">
                <a:latin typeface="Verdana" pitchFamily="34" charset="0"/>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C2B1BE12-474B-406D-8D01-966EC0B1BAD3}"/>
              </a:ext>
            </a:extLst>
          </p:cNvPr>
          <p:cNvSpPr>
            <a:spLocks noGrp="1"/>
          </p:cNvSpPr>
          <p:nvPr>
            <p:ph type="sldNum" sz="quarter" idx="3"/>
          </p:nvPr>
        </p:nvSpPr>
        <p:spPr>
          <a:xfrm>
            <a:off x="4023092" y="8917422"/>
            <a:ext cx="3077739" cy="469424"/>
          </a:xfrm>
          <a:prstGeom prst="rect">
            <a:avLst/>
          </a:prstGeom>
        </p:spPr>
        <p:txBody>
          <a:bodyPr vert="horz" wrap="square" lIns="94229" tIns="47114" rIns="94229" bIns="47114" numCol="1" anchor="b" anchorCtr="0" compatLnSpc="1">
            <a:prstTxWarp prst="textNoShape">
              <a:avLst/>
            </a:prstTxWarp>
          </a:bodyPr>
          <a:lstStyle>
            <a:lvl1pPr algn="r">
              <a:defRPr sz="1200" smtClean="0"/>
            </a:lvl1pPr>
          </a:lstStyle>
          <a:p>
            <a:pPr>
              <a:defRPr/>
            </a:pPr>
            <a:fld id="{DCB0B5FE-5D62-4AB0-B07E-843B51DB7AF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7ABEBEA6-03C5-40E3-8DF7-87BA8216330E}"/>
              </a:ext>
            </a:extLst>
          </p:cNvPr>
          <p:cNvSpPr>
            <a:spLocks noGrp="1" noChangeArrowheads="1"/>
          </p:cNvSpPr>
          <p:nvPr>
            <p:ph type="hdr" sz="quarter"/>
          </p:nvPr>
        </p:nvSpPr>
        <p:spPr bwMode="auto">
          <a:xfrm>
            <a:off x="0"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07523" name="Rectangle 3">
            <a:extLst>
              <a:ext uri="{FF2B5EF4-FFF2-40B4-BE49-F238E27FC236}">
                <a16:creationId xmlns:a16="http://schemas.microsoft.com/office/drawing/2014/main" id="{F9991E9B-4255-444D-8E11-10A24135DDAF}"/>
              </a:ext>
            </a:extLst>
          </p:cNvPr>
          <p:cNvSpPr>
            <a:spLocks noGrp="1" noChangeArrowheads="1"/>
          </p:cNvSpPr>
          <p:nvPr>
            <p:ph type="dt" idx="1"/>
          </p:nvPr>
        </p:nvSpPr>
        <p:spPr bwMode="auto">
          <a:xfrm>
            <a:off x="4023092"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4340" name="Rectangle 4">
            <a:extLst>
              <a:ext uri="{FF2B5EF4-FFF2-40B4-BE49-F238E27FC236}">
                <a16:creationId xmlns:a16="http://schemas.microsoft.com/office/drawing/2014/main" id="{BB7E929D-A6A9-4E03-83D1-801D26CF5DCA}"/>
              </a:ext>
            </a:extLst>
          </p:cNvPr>
          <p:cNvSpPr>
            <a:spLocks noGrp="1" noRot="1" noChangeAspect="1" noChangeArrowheads="1" noTextEdit="1"/>
          </p:cNvSpPr>
          <p:nvPr>
            <p:ph type="sldImg" idx="2"/>
          </p:nvPr>
        </p:nvSpPr>
        <p:spPr bwMode="auto">
          <a:xfrm>
            <a:off x="422275" y="704850"/>
            <a:ext cx="6257925" cy="3519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5" name="Rectangle 5">
            <a:extLst>
              <a:ext uri="{FF2B5EF4-FFF2-40B4-BE49-F238E27FC236}">
                <a16:creationId xmlns:a16="http://schemas.microsoft.com/office/drawing/2014/main" id="{9EEBE48C-F26F-42E6-8B0B-0428185EB7FC}"/>
              </a:ext>
            </a:extLst>
          </p:cNvPr>
          <p:cNvSpPr>
            <a:spLocks noGrp="1" noChangeArrowheads="1"/>
          </p:cNvSpPr>
          <p:nvPr>
            <p:ph type="body" sz="quarter" idx="3"/>
          </p:nvPr>
        </p:nvSpPr>
        <p:spPr bwMode="auto">
          <a:xfrm>
            <a:off x="710248" y="4459526"/>
            <a:ext cx="5681980" cy="422481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7526" name="Rectangle 6">
            <a:extLst>
              <a:ext uri="{FF2B5EF4-FFF2-40B4-BE49-F238E27FC236}">
                <a16:creationId xmlns:a16="http://schemas.microsoft.com/office/drawing/2014/main" id="{A49632AF-EFC7-4AA8-8DA0-56336F7F7646}"/>
              </a:ext>
            </a:extLst>
          </p:cNvPr>
          <p:cNvSpPr>
            <a:spLocks noGrp="1" noChangeArrowheads="1"/>
          </p:cNvSpPr>
          <p:nvPr>
            <p:ph type="ftr" sz="quarter" idx="4"/>
          </p:nvPr>
        </p:nvSpPr>
        <p:spPr bwMode="auto">
          <a:xfrm>
            <a:off x="0" y="8917422"/>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07527" name="Rectangle 7">
            <a:extLst>
              <a:ext uri="{FF2B5EF4-FFF2-40B4-BE49-F238E27FC236}">
                <a16:creationId xmlns:a16="http://schemas.microsoft.com/office/drawing/2014/main" id="{AB262080-917E-4BC1-97F3-C7C1276264FF}"/>
              </a:ext>
            </a:extLst>
          </p:cNvPr>
          <p:cNvSpPr>
            <a:spLocks noGrp="1" noChangeArrowheads="1"/>
          </p:cNvSpPr>
          <p:nvPr>
            <p:ph type="sldNum" sz="quarter" idx="5"/>
          </p:nvPr>
        </p:nvSpPr>
        <p:spPr bwMode="auto">
          <a:xfrm>
            <a:off x="4023092" y="8917422"/>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50C343F3-AC26-4B4E-86FF-E949298AE01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dFo9WcRewKo"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youtube.com/channel/UCbXMoF3-74hj2lhLCIp3C-A"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0CF067A4-EDA5-4261-B00B-61AB36388DA3}"/>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AF04CA7D-DDBA-4CA4-9BA8-537D70C59F71}"/>
              </a:ext>
            </a:extLst>
          </p:cNvPr>
          <p:cNvSpPr>
            <a:spLocks noGrp="1"/>
          </p:cNvSpPr>
          <p:nvPr>
            <p:ph type="body" idx="1"/>
          </p:nvPr>
        </p:nvSpPr>
        <p:spPr>
          <a:ln/>
          <a:extLst/>
        </p:spPr>
        <p:txBody>
          <a:bodyPr/>
          <a:lstStyle/>
          <a:p>
            <a:pPr>
              <a:defRPr/>
            </a:pPr>
            <a:r>
              <a:rPr lang="en-US" sz="1400" dirty="0">
                <a:ea typeface="+mn-ea"/>
                <a:cs typeface="+mn-cs"/>
              </a:rPr>
              <a:t>Welcome to Learning Disabilities 200 webinar.  This is part two of a three part series designed to define, discuss, and provide solutions for Job Corps staff working with students with a range of learning disabilities.  </a:t>
            </a:r>
          </a:p>
        </p:txBody>
      </p:sp>
      <p:sp>
        <p:nvSpPr>
          <p:cNvPr id="17412" name="Slide Number Placeholder 3">
            <a:extLst>
              <a:ext uri="{FF2B5EF4-FFF2-40B4-BE49-F238E27FC236}">
                <a16:creationId xmlns:a16="http://schemas.microsoft.com/office/drawing/2014/main" id="{363B09ED-EBC1-42BC-8055-50A2D20591B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Verdana" panose="020B0604030504040204" pitchFamily="34" charset="0"/>
                <a:ea typeface="MS PGothic" panose="020B0600070205080204" pitchFamily="34" charset="-128"/>
              </a:defRPr>
            </a:lvl1pPr>
            <a:lvl2pPr marL="765610" indent="-294465">
              <a:defRPr sz="2500">
                <a:solidFill>
                  <a:schemeClr val="tx1"/>
                </a:solidFill>
                <a:latin typeface="Verdana" panose="020B0604030504040204" pitchFamily="34" charset="0"/>
                <a:ea typeface="MS PGothic" panose="020B0600070205080204" pitchFamily="34" charset="-128"/>
              </a:defRPr>
            </a:lvl2pPr>
            <a:lvl3pPr marL="1177862" indent="-235572">
              <a:defRPr sz="2500">
                <a:solidFill>
                  <a:schemeClr val="tx1"/>
                </a:solidFill>
                <a:latin typeface="Verdana" panose="020B0604030504040204" pitchFamily="34" charset="0"/>
                <a:ea typeface="MS PGothic" panose="020B0600070205080204" pitchFamily="34" charset="-128"/>
              </a:defRPr>
            </a:lvl3pPr>
            <a:lvl4pPr marL="1649006" indent="-235572">
              <a:defRPr sz="2500">
                <a:solidFill>
                  <a:schemeClr val="tx1"/>
                </a:solidFill>
                <a:latin typeface="Verdana" panose="020B0604030504040204" pitchFamily="34" charset="0"/>
                <a:ea typeface="MS PGothic" panose="020B0600070205080204" pitchFamily="34" charset="-128"/>
              </a:defRPr>
            </a:lvl4pPr>
            <a:lvl5pPr marL="2120151" indent="-235572">
              <a:defRPr sz="2500">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9pPr>
          </a:lstStyle>
          <a:p>
            <a:fld id="{B7CDF1C2-E913-4BB6-A817-6DBCB0F07C98}" type="slidenum">
              <a:rPr lang="en-US" altLang="en-US" sz="1200">
                <a:latin typeface="Arial" panose="020B0604020202020204" pitchFamily="34" charset="0"/>
              </a:rPr>
              <a:pPr/>
              <a:t>1</a:t>
            </a:fld>
            <a:endParaRPr lang="en-US" altLang="en-US" sz="120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618752CD-56F0-410D-93FA-F6E2F8790F0B}"/>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EB5E60CF-EB86-45B7-8178-59E9F6DEDEE3}"/>
              </a:ext>
            </a:extLst>
          </p:cNvPr>
          <p:cNvSpPr>
            <a:spLocks noGrp="1"/>
          </p:cNvSpPr>
          <p:nvPr>
            <p:ph type="body" idx="1"/>
          </p:nvPr>
        </p:nvSpPr>
        <p:spPr>
          <a:xfrm>
            <a:off x="710248" y="4537763"/>
            <a:ext cx="5681980" cy="42248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500" dirty="0">
                <a:latin typeface="Arial" panose="020B0604020202020204" pitchFamily="34" charset="0"/>
              </a:rPr>
              <a:t>We see a lot of accommodation plans that only target academic and testing environments, and the question that we must first ask ourselves is </a:t>
            </a:r>
            <a:r>
              <a:rPr lang="en-US" altLang="en-US" sz="1500" b="1" i="1" dirty="0">
                <a:latin typeface="Arial" panose="020B0604020202020204" pitchFamily="34" charset="0"/>
              </a:rPr>
              <a:t>did we individualize the reasonable accommodation process for that person?  </a:t>
            </a:r>
          </a:p>
          <a:p>
            <a:r>
              <a:rPr lang="en-US" altLang="en-US" sz="1500" dirty="0">
                <a:latin typeface="Arial" panose="020B0604020202020204" pitchFamily="34" charset="0"/>
              </a:rPr>
              <a:t>Have we thought about the fact that Job Corps is a residential program and what accommodations needs may carry over to that area or to health services, recreation, and all of the other departments on center?  </a:t>
            </a:r>
          </a:p>
          <a:p>
            <a:endParaRPr lang="en-US" altLang="en-US" sz="1500" dirty="0">
              <a:latin typeface="Arial" panose="020B0604020202020204" pitchFamily="34" charset="0"/>
            </a:endParaRPr>
          </a:p>
          <a:p>
            <a:r>
              <a:rPr lang="en-US" altLang="en-US" sz="1500" dirty="0">
                <a:latin typeface="Arial" panose="020B0604020202020204" pitchFamily="34" charset="0"/>
              </a:rPr>
              <a:t>So we want to think about </a:t>
            </a:r>
            <a:r>
              <a:rPr lang="en-US" altLang="en-US" sz="1500" b="1" i="1" dirty="0">
                <a:latin typeface="Arial" panose="020B0604020202020204" pitchFamily="34" charset="0"/>
              </a:rPr>
              <a:t>the impact of the functional limitation(s) in </a:t>
            </a:r>
            <a:r>
              <a:rPr lang="en-US" altLang="en-US" sz="1500" dirty="0">
                <a:latin typeface="Arial" panose="020B0604020202020204" pitchFamily="34" charset="0"/>
              </a:rPr>
              <a:t>every environment the student touches to determine if an accommodation is necessary to provide access to the program in that particular environment and would it be appropriate. </a:t>
            </a:r>
          </a:p>
          <a:p>
            <a:r>
              <a:rPr lang="en-US" altLang="en-US" sz="1500" dirty="0">
                <a:latin typeface="Arial" panose="020B0604020202020204" pitchFamily="34" charset="0"/>
              </a:rPr>
              <a:t>The accommodations listed in the students plan should reflect the support needed in each environment related to the individual’s specific functional limitation manifestations. </a:t>
            </a:r>
          </a:p>
          <a:p>
            <a:endParaRPr lang="en-US" altLang="en-US" sz="1400" dirty="0">
              <a:latin typeface="Arial" panose="020B0604020202020204" pitchFamily="34" charset="0"/>
            </a:endParaRPr>
          </a:p>
        </p:txBody>
      </p:sp>
      <p:sp>
        <p:nvSpPr>
          <p:cNvPr id="33796" name="Slide Number Placeholder 3">
            <a:extLst>
              <a:ext uri="{FF2B5EF4-FFF2-40B4-BE49-F238E27FC236}">
                <a16:creationId xmlns:a16="http://schemas.microsoft.com/office/drawing/2014/main" id="{2327F0AA-61CA-462C-949E-7D441AEC483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Verdana" panose="020B0604030504040204" pitchFamily="34" charset="0"/>
                <a:ea typeface="MS PGothic" panose="020B0600070205080204" pitchFamily="34" charset="-128"/>
              </a:defRPr>
            </a:lvl1pPr>
            <a:lvl2pPr marL="765610" indent="-294465">
              <a:defRPr sz="2500">
                <a:solidFill>
                  <a:schemeClr val="tx1"/>
                </a:solidFill>
                <a:latin typeface="Verdana" panose="020B0604030504040204" pitchFamily="34" charset="0"/>
                <a:ea typeface="MS PGothic" panose="020B0600070205080204" pitchFamily="34" charset="-128"/>
              </a:defRPr>
            </a:lvl2pPr>
            <a:lvl3pPr marL="1177862" indent="-235572">
              <a:defRPr sz="2500">
                <a:solidFill>
                  <a:schemeClr val="tx1"/>
                </a:solidFill>
                <a:latin typeface="Verdana" panose="020B0604030504040204" pitchFamily="34" charset="0"/>
                <a:ea typeface="MS PGothic" panose="020B0600070205080204" pitchFamily="34" charset="-128"/>
              </a:defRPr>
            </a:lvl3pPr>
            <a:lvl4pPr marL="1649006" indent="-235572">
              <a:defRPr sz="2500">
                <a:solidFill>
                  <a:schemeClr val="tx1"/>
                </a:solidFill>
                <a:latin typeface="Verdana" panose="020B0604030504040204" pitchFamily="34" charset="0"/>
                <a:ea typeface="MS PGothic" panose="020B0600070205080204" pitchFamily="34" charset="-128"/>
              </a:defRPr>
            </a:lvl4pPr>
            <a:lvl5pPr marL="2120151" indent="-235572">
              <a:defRPr sz="2500">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9pPr>
          </a:lstStyle>
          <a:p>
            <a:fld id="{ACC94C08-C478-476A-A8F6-66141CCE9050}" type="slidenum">
              <a:rPr lang="en-US" altLang="en-US" sz="1200">
                <a:latin typeface="Arial" panose="020B0604020202020204" pitchFamily="34" charset="0"/>
              </a:rPr>
              <a:pPr/>
              <a:t>10</a:t>
            </a:fld>
            <a:endParaRPr lang="en-US" altLang="en-US" sz="120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618752CD-56F0-410D-93FA-F6E2F8790F0B}"/>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EB5E60CF-EB86-45B7-8178-59E9F6DEDEE3}"/>
              </a:ext>
            </a:extLst>
          </p:cNvPr>
          <p:cNvSpPr>
            <a:spLocks noGrp="1"/>
          </p:cNvSpPr>
          <p:nvPr>
            <p:ph type="body" idx="1"/>
          </p:nvPr>
        </p:nvSpPr>
        <p:spPr>
          <a:xfrm>
            <a:off x="710248" y="4537763"/>
            <a:ext cx="5681980" cy="42248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latin typeface="Arial" panose="020B0604020202020204" pitchFamily="34" charset="0"/>
              </a:rPr>
              <a:t>When considering accommodations, the team will want to ask some general questions, and some student-specific questions such as these…</a:t>
            </a:r>
          </a:p>
          <a:p>
            <a:endParaRPr lang="en-US" altLang="en-US" sz="1400" dirty="0">
              <a:latin typeface="Arial" panose="020B0604020202020204" pitchFamily="34" charset="0"/>
            </a:endParaRPr>
          </a:p>
          <a:p>
            <a:endParaRPr lang="en-US" altLang="en-US" sz="1400" dirty="0">
              <a:latin typeface="Arial" panose="020B0604020202020204" pitchFamily="34" charset="0"/>
            </a:endParaRPr>
          </a:p>
        </p:txBody>
      </p:sp>
      <p:sp>
        <p:nvSpPr>
          <p:cNvPr id="33796" name="Slide Number Placeholder 3">
            <a:extLst>
              <a:ext uri="{FF2B5EF4-FFF2-40B4-BE49-F238E27FC236}">
                <a16:creationId xmlns:a16="http://schemas.microsoft.com/office/drawing/2014/main" id="{2327F0AA-61CA-462C-949E-7D441AEC483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Verdana" panose="020B0604030504040204" pitchFamily="34" charset="0"/>
                <a:ea typeface="MS PGothic" panose="020B0600070205080204" pitchFamily="34" charset="-128"/>
              </a:defRPr>
            </a:lvl1pPr>
            <a:lvl2pPr marL="765610" indent="-294465">
              <a:defRPr sz="2500">
                <a:solidFill>
                  <a:schemeClr val="tx1"/>
                </a:solidFill>
                <a:latin typeface="Verdana" panose="020B0604030504040204" pitchFamily="34" charset="0"/>
                <a:ea typeface="MS PGothic" panose="020B0600070205080204" pitchFamily="34" charset="-128"/>
              </a:defRPr>
            </a:lvl2pPr>
            <a:lvl3pPr marL="1177862" indent="-235572">
              <a:defRPr sz="2500">
                <a:solidFill>
                  <a:schemeClr val="tx1"/>
                </a:solidFill>
                <a:latin typeface="Verdana" panose="020B0604030504040204" pitchFamily="34" charset="0"/>
                <a:ea typeface="MS PGothic" panose="020B0600070205080204" pitchFamily="34" charset="-128"/>
              </a:defRPr>
            </a:lvl3pPr>
            <a:lvl4pPr marL="1649006" indent="-235572">
              <a:defRPr sz="2500">
                <a:solidFill>
                  <a:schemeClr val="tx1"/>
                </a:solidFill>
                <a:latin typeface="Verdana" panose="020B0604030504040204" pitchFamily="34" charset="0"/>
                <a:ea typeface="MS PGothic" panose="020B0600070205080204" pitchFamily="34" charset="-128"/>
              </a:defRPr>
            </a:lvl4pPr>
            <a:lvl5pPr marL="2120151" indent="-235572">
              <a:defRPr sz="2500">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9pPr>
          </a:lstStyle>
          <a:p>
            <a:fld id="{ACC94C08-C478-476A-A8F6-66141CCE9050}" type="slidenum">
              <a:rPr lang="en-US" altLang="en-US" sz="1200">
                <a:latin typeface="Arial" panose="020B0604020202020204" pitchFamily="34" charset="0"/>
              </a:rPr>
              <a:pPr/>
              <a:t>11</a:t>
            </a:fld>
            <a:endParaRPr lang="en-US" altLang="en-US" sz="1200">
              <a:latin typeface="Arial" panose="020B0604020202020204" pitchFamily="34" charset="0"/>
            </a:endParaRPr>
          </a:p>
        </p:txBody>
      </p:sp>
    </p:spTree>
    <p:extLst>
      <p:ext uri="{BB962C8B-B14F-4D97-AF65-F5344CB8AC3E}">
        <p14:creationId xmlns:p14="http://schemas.microsoft.com/office/powerpoint/2010/main" val="1283712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38F335FF-1DC9-456D-BD93-231CAEA1F80A}"/>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0F3FAD34-33F8-4501-930E-5C1974B745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latin typeface="Arial" panose="020B0604020202020204" pitchFamily="34" charset="0"/>
              </a:rPr>
              <a:t>Also, regarding APs, we want al staff that will be in contact with the student to understand their role and responsibilities. As DCs, we can better ensure that staff understand  their responsibilities in relation to each student with an AP by considering a few questions such as these:</a:t>
            </a:r>
          </a:p>
          <a:p>
            <a:endParaRPr lang="en-US" altLang="en-US" sz="1600" dirty="0">
              <a:latin typeface="Arial" panose="020B0604020202020204" pitchFamily="34" charset="0"/>
            </a:endParaRPr>
          </a:p>
          <a:p>
            <a:r>
              <a:rPr lang="en-US" altLang="en-US" sz="1600" dirty="0">
                <a:latin typeface="Arial" panose="020B0604020202020204" pitchFamily="34" charset="0"/>
              </a:rPr>
              <a:t>(Feel free to answer these questions in the chat box or at least think about how to answer them…)</a:t>
            </a:r>
          </a:p>
          <a:p>
            <a:endParaRPr lang="en-US" altLang="en-US" sz="1600" dirty="0">
              <a:latin typeface="Arial" panose="020B0604020202020204" pitchFamily="34" charset="0"/>
            </a:endParaRPr>
          </a:p>
          <a:p>
            <a:pPr marL="285750" indent="-285750">
              <a:buFont typeface="Arial" panose="020B0604020202020204" pitchFamily="34" charset="0"/>
              <a:buChar char="•"/>
            </a:pPr>
            <a:r>
              <a:rPr lang="en-US" altLang="en-US" sz="1600" dirty="0">
                <a:latin typeface="Arial" panose="020B0604020202020204" pitchFamily="34" charset="0"/>
              </a:rPr>
              <a:t>How do I know which accommodations I am responsible for implementing?</a:t>
            </a:r>
          </a:p>
          <a:p>
            <a:pPr marL="285750" indent="-285750">
              <a:buFont typeface="Arial" panose="020B0604020202020204" pitchFamily="34" charset="0"/>
              <a:buChar char="•"/>
            </a:pPr>
            <a:r>
              <a:rPr lang="en-US" altLang="en-US" sz="1600" dirty="0">
                <a:latin typeface="Arial" panose="020B0604020202020204" pitchFamily="34" charset="0"/>
              </a:rPr>
              <a:t>Where do I go to get help when I am unclear about an accommodation?</a:t>
            </a:r>
          </a:p>
          <a:p>
            <a:pPr marL="285750" indent="-285750">
              <a:buFont typeface="Arial" panose="020B0604020202020204" pitchFamily="34" charset="0"/>
              <a:buChar char="•"/>
            </a:pPr>
            <a:r>
              <a:rPr lang="en-US" altLang="en-US" sz="1600" dirty="0">
                <a:latin typeface="Arial" panose="020B0604020202020204" pitchFamily="34" charset="0"/>
              </a:rPr>
              <a:t>How do I know that the accommodations are working or not?</a:t>
            </a:r>
          </a:p>
          <a:p>
            <a:endParaRPr lang="en-US" altLang="en-US" sz="1400" dirty="0">
              <a:latin typeface="Arial" panose="020B0604020202020204" pitchFamily="34" charset="0"/>
            </a:endParaRPr>
          </a:p>
          <a:p>
            <a:endParaRPr lang="en-US" altLang="en-US" sz="1400" dirty="0">
              <a:latin typeface="Arial" panose="020B0604020202020204" pitchFamily="34" charset="0"/>
            </a:endParaRPr>
          </a:p>
        </p:txBody>
      </p:sp>
      <p:sp>
        <p:nvSpPr>
          <p:cNvPr id="35844" name="Slide Number Placeholder 3">
            <a:extLst>
              <a:ext uri="{FF2B5EF4-FFF2-40B4-BE49-F238E27FC236}">
                <a16:creationId xmlns:a16="http://schemas.microsoft.com/office/drawing/2014/main" id="{0988FF99-9A96-4E1D-A7FD-4F900FFD55E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Verdana" panose="020B0604030504040204" pitchFamily="34" charset="0"/>
                <a:ea typeface="MS PGothic" panose="020B0600070205080204" pitchFamily="34" charset="-128"/>
              </a:defRPr>
            </a:lvl1pPr>
            <a:lvl2pPr marL="765610" indent="-294465">
              <a:defRPr sz="2500">
                <a:solidFill>
                  <a:schemeClr val="tx1"/>
                </a:solidFill>
                <a:latin typeface="Verdana" panose="020B0604030504040204" pitchFamily="34" charset="0"/>
                <a:ea typeface="MS PGothic" panose="020B0600070205080204" pitchFamily="34" charset="-128"/>
              </a:defRPr>
            </a:lvl2pPr>
            <a:lvl3pPr marL="1177862" indent="-235572">
              <a:defRPr sz="2500">
                <a:solidFill>
                  <a:schemeClr val="tx1"/>
                </a:solidFill>
                <a:latin typeface="Verdana" panose="020B0604030504040204" pitchFamily="34" charset="0"/>
                <a:ea typeface="MS PGothic" panose="020B0600070205080204" pitchFamily="34" charset="-128"/>
              </a:defRPr>
            </a:lvl3pPr>
            <a:lvl4pPr marL="1649006" indent="-235572">
              <a:defRPr sz="2500">
                <a:solidFill>
                  <a:schemeClr val="tx1"/>
                </a:solidFill>
                <a:latin typeface="Verdana" panose="020B0604030504040204" pitchFamily="34" charset="0"/>
                <a:ea typeface="MS PGothic" panose="020B0600070205080204" pitchFamily="34" charset="-128"/>
              </a:defRPr>
            </a:lvl4pPr>
            <a:lvl5pPr marL="2120151" indent="-235572">
              <a:defRPr sz="2500">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9pPr>
          </a:lstStyle>
          <a:p>
            <a:fld id="{B1973C8F-0135-43FA-B190-76F4512432E3}" type="slidenum">
              <a:rPr lang="en-US" altLang="en-US" sz="1200">
                <a:latin typeface="Arial" panose="020B0604020202020204" pitchFamily="34" charset="0"/>
              </a:rPr>
              <a:pPr/>
              <a:t>12</a:t>
            </a:fld>
            <a:endParaRPr lang="en-US" altLang="en-US" sz="120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B3A09AFC-363C-4816-9551-B237E4ECB208}"/>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27E53699-B61F-4924-B73D-8C76995027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latin typeface="Arial" panose="020B0604020202020204" pitchFamily="34" charset="0"/>
              </a:rPr>
              <a:t>Here we have an example of an AP.  The “Staff Responsible” column tells you if you are responsible.  Obviously, if it reads “all,” you are included.   </a:t>
            </a:r>
          </a:p>
          <a:p>
            <a:endParaRPr lang="en-US" altLang="en-US" sz="1600" dirty="0">
              <a:latin typeface="Arial" panose="020B0604020202020204" pitchFamily="34" charset="0"/>
            </a:endParaRPr>
          </a:p>
          <a:p>
            <a:r>
              <a:rPr lang="en-US" altLang="en-US" sz="1600" dirty="0">
                <a:latin typeface="Arial" panose="020B0604020202020204" pitchFamily="34" charset="0"/>
              </a:rPr>
              <a:t>Your center should have a process for informing each staff member responsible for student accommodations.  This process should be outlined in an SOP.</a:t>
            </a:r>
          </a:p>
          <a:p>
            <a:endParaRPr lang="en-US" altLang="en-US" sz="1400" dirty="0">
              <a:latin typeface="Arial" panose="020B0604020202020204" pitchFamily="34" charset="0"/>
            </a:endParaRPr>
          </a:p>
          <a:p>
            <a:endParaRPr lang="en-US" altLang="en-US" dirty="0">
              <a:latin typeface="Arial" panose="020B0604020202020204" pitchFamily="34" charset="0"/>
            </a:endParaRPr>
          </a:p>
        </p:txBody>
      </p:sp>
      <p:sp>
        <p:nvSpPr>
          <p:cNvPr id="37892" name="Slide Number Placeholder 3">
            <a:extLst>
              <a:ext uri="{FF2B5EF4-FFF2-40B4-BE49-F238E27FC236}">
                <a16:creationId xmlns:a16="http://schemas.microsoft.com/office/drawing/2014/main" id="{682CD97D-DCED-4987-9750-B47A1BC6B41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Verdana" panose="020B0604030504040204" pitchFamily="34" charset="0"/>
                <a:ea typeface="MS PGothic" panose="020B0600070205080204" pitchFamily="34" charset="-128"/>
              </a:defRPr>
            </a:lvl1pPr>
            <a:lvl2pPr marL="765610" indent="-294465">
              <a:defRPr sz="2500">
                <a:solidFill>
                  <a:schemeClr val="tx1"/>
                </a:solidFill>
                <a:latin typeface="Verdana" panose="020B0604030504040204" pitchFamily="34" charset="0"/>
                <a:ea typeface="MS PGothic" panose="020B0600070205080204" pitchFamily="34" charset="-128"/>
              </a:defRPr>
            </a:lvl2pPr>
            <a:lvl3pPr marL="1177862" indent="-235572">
              <a:defRPr sz="2500">
                <a:solidFill>
                  <a:schemeClr val="tx1"/>
                </a:solidFill>
                <a:latin typeface="Verdana" panose="020B0604030504040204" pitchFamily="34" charset="0"/>
                <a:ea typeface="MS PGothic" panose="020B0600070205080204" pitchFamily="34" charset="-128"/>
              </a:defRPr>
            </a:lvl3pPr>
            <a:lvl4pPr marL="1649006" indent="-235572">
              <a:defRPr sz="2500">
                <a:solidFill>
                  <a:schemeClr val="tx1"/>
                </a:solidFill>
                <a:latin typeface="Verdana" panose="020B0604030504040204" pitchFamily="34" charset="0"/>
                <a:ea typeface="MS PGothic" panose="020B0600070205080204" pitchFamily="34" charset="-128"/>
              </a:defRPr>
            </a:lvl4pPr>
            <a:lvl5pPr marL="2120151" indent="-235572">
              <a:defRPr sz="2500">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9pPr>
          </a:lstStyle>
          <a:p>
            <a:fld id="{CAFADA16-FA76-4D8C-ADAA-68CD068E4015}" type="slidenum">
              <a:rPr lang="en-US" altLang="en-US" sz="1200">
                <a:latin typeface="Arial" panose="020B0604020202020204" pitchFamily="34" charset="0"/>
              </a:rPr>
              <a:pPr/>
              <a:t>13</a:t>
            </a:fld>
            <a:endParaRPr lang="en-US" altLang="en-US" sz="120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600" dirty="0">
                <a:latin typeface="Arial" panose="020B0604020202020204" pitchFamily="34" charset="0"/>
              </a:rPr>
              <a:t>Let’s generate a few ideas/solutions for a student that requires the use of </a:t>
            </a:r>
            <a:r>
              <a:rPr lang="en-US" altLang="en-US" sz="1600" b="1" dirty="0">
                <a:latin typeface="Arial" panose="020B0604020202020204" pitchFamily="34" charset="0"/>
              </a:rPr>
              <a:t>lists and/or visual supports </a:t>
            </a:r>
            <a:r>
              <a:rPr lang="en-US" altLang="en-US" sz="1600" dirty="0">
                <a:latin typeface="Arial" panose="020B0604020202020204" pitchFamily="34" charset="0"/>
              </a:rPr>
              <a:t>like pictures, graphics, written instructions </a:t>
            </a:r>
            <a:r>
              <a:rPr lang="en-US" altLang="en-US" sz="1600" dirty="0" err="1">
                <a:latin typeface="Arial" panose="020B0604020202020204" pitchFamily="34" charset="0"/>
              </a:rPr>
              <a:t>etc</a:t>
            </a:r>
            <a:r>
              <a:rPr lang="en-US" altLang="en-US" sz="1600" dirty="0">
                <a:latin typeface="Arial" panose="020B0604020202020204" pitchFamily="34" charset="0"/>
              </a:rPr>
              <a:t>…How might that be implemented in the various areas of the center?</a:t>
            </a:r>
          </a:p>
          <a:p>
            <a:endParaRPr lang="en-US" altLang="en-US" sz="1600" dirty="0">
              <a:latin typeface="Arial" panose="020B0604020202020204" pitchFamily="34" charset="0"/>
            </a:endParaRPr>
          </a:p>
          <a:p>
            <a:r>
              <a:rPr lang="en-US" altLang="en-US" sz="1600" dirty="0">
                <a:latin typeface="Arial" panose="020B0604020202020204" pitchFamily="34" charset="0"/>
              </a:rPr>
              <a:t>What about in career technical and academic classes?</a:t>
            </a:r>
          </a:p>
          <a:p>
            <a:endParaRPr lang="en-US" altLang="en-US" sz="1600" dirty="0">
              <a:latin typeface="Arial" panose="020B0604020202020204" pitchFamily="34" charset="0"/>
            </a:endParaRPr>
          </a:p>
          <a:p>
            <a:r>
              <a:rPr lang="en-US" altLang="en-US" sz="1600" dirty="0">
                <a:latin typeface="Arial" panose="020B0604020202020204" pitchFamily="34" charset="0"/>
              </a:rPr>
              <a:t>What about in residential?</a:t>
            </a:r>
          </a:p>
          <a:p>
            <a:endParaRPr lang="en-US" altLang="en-US" sz="1600" dirty="0">
              <a:latin typeface="Arial" panose="020B0604020202020204" pitchFamily="34" charset="0"/>
            </a:endParaRPr>
          </a:p>
          <a:p>
            <a:r>
              <a:rPr lang="en-US" altLang="en-US" sz="1600" dirty="0">
                <a:latin typeface="Arial" panose="020B0604020202020204" pitchFamily="34" charset="0"/>
              </a:rPr>
              <a:t>(next slide)…What about regarding discipline on center?</a:t>
            </a:r>
          </a:p>
          <a:p>
            <a:endParaRPr lang="en-US" dirty="0"/>
          </a:p>
        </p:txBody>
      </p:sp>
      <p:sp>
        <p:nvSpPr>
          <p:cNvPr id="4" name="Slide Number Placeholder 3"/>
          <p:cNvSpPr>
            <a:spLocks noGrp="1"/>
          </p:cNvSpPr>
          <p:nvPr>
            <p:ph type="sldNum" sz="quarter" idx="5"/>
          </p:nvPr>
        </p:nvSpPr>
        <p:spPr/>
        <p:txBody>
          <a:bodyPr/>
          <a:lstStyle/>
          <a:p>
            <a:pPr>
              <a:defRPr/>
            </a:pPr>
            <a:fld id="{50C343F3-AC26-4B4E-86FF-E949298AE011}" type="slidenum">
              <a:rPr lang="en-US" altLang="en-US" smtClean="0"/>
              <a:pPr>
                <a:defRPr/>
              </a:pPr>
              <a:t>14</a:t>
            </a:fld>
            <a:endParaRPr lang="en-US" altLang="en-US"/>
          </a:p>
        </p:txBody>
      </p:sp>
    </p:spTree>
    <p:extLst>
      <p:ext uri="{BB962C8B-B14F-4D97-AF65-F5344CB8AC3E}">
        <p14:creationId xmlns:p14="http://schemas.microsoft.com/office/powerpoint/2010/main" val="2283243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sz="1600" dirty="0"/>
              <a:t>So the use of lists and/or visual supports (e.g., pictures, graphics, bulleted lists with pictures, even video clips) could aid in the understanding of:</a:t>
            </a:r>
          </a:p>
          <a:p>
            <a:endParaRPr lang="en-US" sz="1600" dirty="0"/>
          </a:p>
          <a:p>
            <a:r>
              <a:rPr lang="en-US" sz="1600" dirty="0"/>
              <a:t>The sequence of the discipline system or differences in rules from one area of the center to another.</a:t>
            </a:r>
          </a:p>
          <a:p>
            <a:endParaRPr lang="en-US" sz="1600" dirty="0"/>
          </a:p>
          <a:p>
            <a:r>
              <a:rPr lang="en-US" sz="1600" dirty="0"/>
              <a:t>Could provide simplified language of rules and expectations for any student with a LD or even language barriers in general.  </a:t>
            </a:r>
          </a:p>
        </p:txBody>
      </p:sp>
      <p:sp>
        <p:nvSpPr>
          <p:cNvPr id="4" name="Slide Number Placeholder 3"/>
          <p:cNvSpPr>
            <a:spLocks noGrp="1"/>
          </p:cNvSpPr>
          <p:nvPr>
            <p:ph type="sldNum" sz="quarter" idx="5"/>
          </p:nvPr>
        </p:nvSpPr>
        <p:spPr/>
        <p:txBody>
          <a:bodyPr/>
          <a:lstStyle/>
          <a:p>
            <a:pPr>
              <a:defRPr/>
            </a:pPr>
            <a:fld id="{50C343F3-AC26-4B4E-86FF-E949298AE011}" type="slidenum">
              <a:rPr lang="en-US" altLang="en-US" smtClean="0"/>
              <a:pPr>
                <a:defRPr/>
              </a:pPr>
              <a:t>15</a:t>
            </a:fld>
            <a:endParaRPr lang="en-US" altLang="en-US"/>
          </a:p>
        </p:txBody>
      </p:sp>
    </p:spTree>
    <p:extLst>
      <p:ext uri="{BB962C8B-B14F-4D97-AF65-F5344CB8AC3E}">
        <p14:creationId xmlns:p14="http://schemas.microsoft.com/office/powerpoint/2010/main" val="206389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Think about other types of accommodations that can easily/readily have center-wide applications.</a:t>
            </a:r>
          </a:p>
          <a:p>
            <a:endParaRPr lang="en-US" sz="1600" dirty="0"/>
          </a:p>
          <a:p>
            <a:r>
              <a:rPr lang="en-US" sz="1600" dirty="0"/>
              <a:t>Click through…and if time permits have participants…</a:t>
            </a:r>
          </a:p>
          <a:p>
            <a:endParaRPr lang="en-US" sz="1600" dirty="0"/>
          </a:p>
          <a:p>
            <a:r>
              <a:rPr lang="en-US" sz="1600" dirty="0"/>
              <a:t>Answer the “why” to each type of accommodation either to yourself or share your ideas in the chat box…</a:t>
            </a:r>
          </a:p>
        </p:txBody>
      </p:sp>
      <p:sp>
        <p:nvSpPr>
          <p:cNvPr id="4" name="Slide Number Placeholder 3"/>
          <p:cNvSpPr>
            <a:spLocks noGrp="1"/>
          </p:cNvSpPr>
          <p:nvPr>
            <p:ph type="sldNum" sz="quarter" idx="5"/>
          </p:nvPr>
        </p:nvSpPr>
        <p:spPr/>
        <p:txBody>
          <a:bodyPr/>
          <a:lstStyle/>
          <a:p>
            <a:pPr>
              <a:defRPr/>
            </a:pPr>
            <a:fld id="{50C343F3-AC26-4B4E-86FF-E949298AE011}" type="slidenum">
              <a:rPr lang="en-US" altLang="en-US" smtClean="0"/>
              <a:pPr>
                <a:defRPr/>
              </a:pPr>
              <a:t>16</a:t>
            </a:fld>
            <a:endParaRPr lang="en-US" altLang="en-US"/>
          </a:p>
        </p:txBody>
      </p:sp>
    </p:spTree>
    <p:extLst>
      <p:ext uri="{BB962C8B-B14F-4D97-AF65-F5344CB8AC3E}">
        <p14:creationId xmlns:p14="http://schemas.microsoft.com/office/powerpoint/2010/main" val="2381546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AACF41F-0A45-4036-9854-74EABF735BE7}"/>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27659DBB-AC60-481C-AB3B-3621D3B3CF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latin typeface="Arial" panose="020B0604020202020204" pitchFamily="34" charset="0"/>
              </a:rPr>
              <a:t>A little metaphor for accommodations – barrier removal…</a:t>
            </a:r>
          </a:p>
          <a:p>
            <a:endParaRPr lang="en-US" altLang="en-US" sz="1600" dirty="0">
              <a:latin typeface="Arial" panose="020B0604020202020204" pitchFamily="34" charset="0"/>
            </a:endParaRPr>
          </a:p>
          <a:p>
            <a:r>
              <a:rPr lang="en-US" altLang="en-US" sz="1600" dirty="0">
                <a:latin typeface="Arial" panose="020B0604020202020204" pitchFamily="34" charset="0"/>
              </a:rPr>
              <a:t>It never hurts to remind ourselves and our students that there are so many successful individuals out there with invisible disabilities achieving amazing things!</a:t>
            </a:r>
            <a:endParaRPr lang="en-US" altLang="en-US" sz="1800" dirty="0">
              <a:latin typeface="Arial" panose="020B0604020202020204" pitchFamily="34" charset="0"/>
            </a:endParaRPr>
          </a:p>
        </p:txBody>
      </p:sp>
      <p:sp>
        <p:nvSpPr>
          <p:cNvPr id="41988" name="Slide Number Placeholder 3">
            <a:extLst>
              <a:ext uri="{FF2B5EF4-FFF2-40B4-BE49-F238E27FC236}">
                <a16:creationId xmlns:a16="http://schemas.microsoft.com/office/drawing/2014/main" id="{81EF3BAF-1894-4052-BED1-C9D9AE86F8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Verdana" panose="020B0604030504040204" pitchFamily="34" charset="0"/>
                <a:ea typeface="MS PGothic" panose="020B0600070205080204" pitchFamily="34" charset="-128"/>
              </a:defRPr>
            </a:lvl1pPr>
            <a:lvl2pPr marL="765610" indent="-294465">
              <a:defRPr sz="2500">
                <a:solidFill>
                  <a:schemeClr val="tx1"/>
                </a:solidFill>
                <a:latin typeface="Verdana" panose="020B0604030504040204" pitchFamily="34" charset="0"/>
                <a:ea typeface="MS PGothic" panose="020B0600070205080204" pitchFamily="34" charset="-128"/>
              </a:defRPr>
            </a:lvl2pPr>
            <a:lvl3pPr marL="1177862" indent="-235572">
              <a:defRPr sz="2500">
                <a:solidFill>
                  <a:schemeClr val="tx1"/>
                </a:solidFill>
                <a:latin typeface="Verdana" panose="020B0604030504040204" pitchFamily="34" charset="0"/>
                <a:ea typeface="MS PGothic" panose="020B0600070205080204" pitchFamily="34" charset="-128"/>
              </a:defRPr>
            </a:lvl3pPr>
            <a:lvl4pPr marL="1649006" indent="-235572">
              <a:defRPr sz="2500">
                <a:solidFill>
                  <a:schemeClr val="tx1"/>
                </a:solidFill>
                <a:latin typeface="Verdana" panose="020B0604030504040204" pitchFamily="34" charset="0"/>
                <a:ea typeface="MS PGothic" panose="020B0600070205080204" pitchFamily="34" charset="-128"/>
              </a:defRPr>
            </a:lvl4pPr>
            <a:lvl5pPr marL="2120151" indent="-235572">
              <a:defRPr sz="2500">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9pPr>
          </a:lstStyle>
          <a:p>
            <a:fld id="{CC3CFA05-39F6-4A08-BB76-955FEE32A93C}" type="slidenum">
              <a:rPr lang="en-US" altLang="en-US" sz="1200">
                <a:latin typeface="Arial" panose="020B0604020202020204" pitchFamily="34" charset="0"/>
              </a:rPr>
              <a:pPr/>
              <a:t>17</a:t>
            </a:fld>
            <a:endParaRPr lang="en-US" altLang="en-US" sz="120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7ACBC049-084C-4F4F-A5D5-7EE60DFA3A71}"/>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23BDA0C2-F123-423E-8F98-534355636D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latin typeface="Arial" panose="020B0604020202020204" pitchFamily="34" charset="0"/>
              </a:rPr>
              <a:t>Now let’s take a look at some </a:t>
            </a:r>
            <a:r>
              <a:rPr lang="en-US" altLang="en-US" sz="1600" b="1" dirty="0">
                <a:latin typeface="Arial" panose="020B0604020202020204" pitchFamily="34" charset="0"/>
              </a:rPr>
              <a:t>practical examples </a:t>
            </a:r>
            <a:r>
              <a:rPr lang="en-US" altLang="en-US" sz="1600" dirty="0">
                <a:latin typeface="Arial" panose="020B0604020202020204" pitchFamily="34" charset="0"/>
              </a:rPr>
              <a:t>of accommodating learning disabilities on center.</a:t>
            </a:r>
          </a:p>
        </p:txBody>
      </p:sp>
      <p:sp>
        <p:nvSpPr>
          <p:cNvPr id="44036" name="Slide Number Placeholder 3">
            <a:extLst>
              <a:ext uri="{FF2B5EF4-FFF2-40B4-BE49-F238E27FC236}">
                <a16:creationId xmlns:a16="http://schemas.microsoft.com/office/drawing/2014/main" id="{FDC25F1D-66A6-4AA1-9E05-A593D08D53C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Verdana" panose="020B0604030504040204" pitchFamily="34" charset="0"/>
                <a:ea typeface="MS PGothic" panose="020B0600070205080204" pitchFamily="34" charset="-128"/>
              </a:defRPr>
            </a:lvl1pPr>
            <a:lvl2pPr marL="765610" indent="-294465">
              <a:defRPr sz="2500">
                <a:solidFill>
                  <a:schemeClr val="tx1"/>
                </a:solidFill>
                <a:latin typeface="Verdana" panose="020B0604030504040204" pitchFamily="34" charset="0"/>
                <a:ea typeface="MS PGothic" panose="020B0600070205080204" pitchFamily="34" charset="-128"/>
              </a:defRPr>
            </a:lvl2pPr>
            <a:lvl3pPr marL="1177862" indent="-235572">
              <a:defRPr sz="2500">
                <a:solidFill>
                  <a:schemeClr val="tx1"/>
                </a:solidFill>
                <a:latin typeface="Verdana" panose="020B0604030504040204" pitchFamily="34" charset="0"/>
                <a:ea typeface="MS PGothic" panose="020B0600070205080204" pitchFamily="34" charset="-128"/>
              </a:defRPr>
            </a:lvl3pPr>
            <a:lvl4pPr marL="1649006" indent="-235572">
              <a:defRPr sz="2500">
                <a:solidFill>
                  <a:schemeClr val="tx1"/>
                </a:solidFill>
                <a:latin typeface="Verdana" panose="020B0604030504040204" pitchFamily="34" charset="0"/>
                <a:ea typeface="MS PGothic" panose="020B0600070205080204" pitchFamily="34" charset="-128"/>
              </a:defRPr>
            </a:lvl4pPr>
            <a:lvl5pPr marL="2120151" indent="-235572">
              <a:defRPr sz="2500">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9pPr>
          </a:lstStyle>
          <a:p>
            <a:fld id="{F3EEE34D-603A-440F-AD9E-C581C1657740}" type="slidenum">
              <a:rPr lang="en-US" altLang="en-US" sz="1200">
                <a:latin typeface="Arial" panose="020B0604020202020204" pitchFamily="34" charset="0"/>
              </a:rPr>
              <a:pPr/>
              <a:t>18</a:t>
            </a:fld>
            <a:endParaRPr lang="en-US" altLang="en-US" sz="120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altLang="en-US" sz="1600" dirty="0">
                <a:latin typeface="Arial" panose="020B0604020202020204" pitchFamily="34" charset="0"/>
              </a:rPr>
              <a:t>This is an example of a written list in residential that addresses challenges such as auditory processing issues, memory impairment, and organizational skills and more…</a:t>
            </a:r>
          </a:p>
          <a:p>
            <a:pPr defTabSz="942289">
              <a:defRPr/>
            </a:pPr>
            <a:endParaRPr lang="en-US" altLang="en-US" sz="1600" dirty="0">
              <a:latin typeface="Arial" panose="020B0604020202020204" pitchFamily="34" charset="0"/>
            </a:endParaRPr>
          </a:p>
          <a:p>
            <a:pPr defTabSz="942289">
              <a:defRPr/>
            </a:pPr>
            <a:r>
              <a:rPr lang="en-US" altLang="en-US" sz="1600" dirty="0">
                <a:latin typeface="Arial" panose="020B0604020202020204" pitchFamily="34" charset="0"/>
              </a:rPr>
              <a:t>So, here we have a possible sequential list for “cleaning the toilet.”</a:t>
            </a:r>
          </a:p>
          <a:p>
            <a:endParaRPr lang="en-US" dirty="0"/>
          </a:p>
        </p:txBody>
      </p:sp>
      <p:sp>
        <p:nvSpPr>
          <p:cNvPr id="4" name="Slide Number Placeholder 3"/>
          <p:cNvSpPr>
            <a:spLocks noGrp="1"/>
          </p:cNvSpPr>
          <p:nvPr>
            <p:ph type="sldNum" sz="quarter" idx="5"/>
          </p:nvPr>
        </p:nvSpPr>
        <p:spPr/>
        <p:txBody>
          <a:bodyPr/>
          <a:lstStyle/>
          <a:p>
            <a:pPr>
              <a:defRPr/>
            </a:pPr>
            <a:fld id="{50C343F3-AC26-4B4E-86FF-E949298AE011}" type="slidenum">
              <a:rPr lang="en-US" altLang="en-US" smtClean="0"/>
              <a:pPr>
                <a:defRPr/>
              </a:pPr>
              <a:t>19</a:t>
            </a:fld>
            <a:endParaRPr lang="en-US" altLang="en-US"/>
          </a:p>
        </p:txBody>
      </p:sp>
    </p:spTree>
    <p:extLst>
      <p:ext uri="{BB962C8B-B14F-4D97-AF65-F5344CB8AC3E}">
        <p14:creationId xmlns:p14="http://schemas.microsoft.com/office/powerpoint/2010/main" val="211555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87CA490-9008-44B0-B3B8-91E0CA6CD524}"/>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C74200FE-7395-41F4-998D-B2C6B1E115B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a:latin typeface="Arial" panose="020B0604020202020204" pitchFamily="34" charset="0"/>
            </a:endParaRPr>
          </a:p>
        </p:txBody>
      </p:sp>
      <p:sp>
        <p:nvSpPr>
          <p:cNvPr id="19460" name="Slide Number Placeholder 3">
            <a:extLst>
              <a:ext uri="{FF2B5EF4-FFF2-40B4-BE49-F238E27FC236}">
                <a16:creationId xmlns:a16="http://schemas.microsoft.com/office/drawing/2014/main" id="{96C826CA-49F8-494B-9A34-8DDA7903AEC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Verdana" panose="020B0604030504040204" pitchFamily="34" charset="0"/>
                <a:ea typeface="MS PGothic" panose="020B0600070205080204" pitchFamily="34" charset="-128"/>
              </a:defRPr>
            </a:lvl1pPr>
            <a:lvl2pPr marL="765610" indent="-294465">
              <a:defRPr sz="2500">
                <a:solidFill>
                  <a:schemeClr val="tx1"/>
                </a:solidFill>
                <a:latin typeface="Verdana" panose="020B0604030504040204" pitchFamily="34" charset="0"/>
                <a:ea typeface="MS PGothic" panose="020B0600070205080204" pitchFamily="34" charset="-128"/>
              </a:defRPr>
            </a:lvl2pPr>
            <a:lvl3pPr marL="1177862" indent="-235572">
              <a:defRPr sz="2500">
                <a:solidFill>
                  <a:schemeClr val="tx1"/>
                </a:solidFill>
                <a:latin typeface="Verdana" panose="020B0604030504040204" pitchFamily="34" charset="0"/>
                <a:ea typeface="MS PGothic" panose="020B0600070205080204" pitchFamily="34" charset="-128"/>
              </a:defRPr>
            </a:lvl3pPr>
            <a:lvl4pPr marL="1649006" indent="-235572">
              <a:defRPr sz="2500">
                <a:solidFill>
                  <a:schemeClr val="tx1"/>
                </a:solidFill>
                <a:latin typeface="Verdana" panose="020B0604030504040204" pitchFamily="34" charset="0"/>
                <a:ea typeface="MS PGothic" panose="020B0600070205080204" pitchFamily="34" charset="-128"/>
              </a:defRPr>
            </a:lvl4pPr>
            <a:lvl5pPr marL="2120151" indent="-235572">
              <a:defRPr sz="2500">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9pPr>
          </a:lstStyle>
          <a:p>
            <a:fld id="{71532BC3-D94F-4290-9B9F-BD46217943A9}" type="slidenum">
              <a:rPr lang="en-US" altLang="en-US" sz="1200">
                <a:latin typeface="Arial" panose="020B0604020202020204" pitchFamily="34" charset="0"/>
              </a:rPr>
              <a:pPr/>
              <a:t>2</a:t>
            </a:fld>
            <a:endParaRPr lang="en-US" altLang="en-US" sz="120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600" dirty="0">
                <a:latin typeface="Arial" panose="020B0604020202020204" pitchFamily="34" charset="0"/>
              </a:rPr>
              <a:t>Here we have a possible visually supported list to begin the same task of “cleaning the toilet.”</a:t>
            </a:r>
          </a:p>
          <a:p>
            <a:endParaRPr lang="en-US" altLang="en-US" sz="1600" dirty="0">
              <a:latin typeface="Arial" panose="020B0604020202020204" pitchFamily="34" charset="0"/>
            </a:endParaRPr>
          </a:p>
          <a:p>
            <a:r>
              <a:rPr lang="en-US" altLang="en-US" sz="1600" dirty="0">
                <a:latin typeface="Arial" panose="020B0604020202020204" pitchFamily="34" charset="0"/>
              </a:rPr>
              <a:t>By providing pictures or graphics, a student can pair the written instructions with the actual items to make meaning.</a:t>
            </a:r>
          </a:p>
          <a:p>
            <a:endParaRPr lang="en-US" dirty="0"/>
          </a:p>
        </p:txBody>
      </p:sp>
      <p:sp>
        <p:nvSpPr>
          <p:cNvPr id="4" name="Slide Number Placeholder 3"/>
          <p:cNvSpPr>
            <a:spLocks noGrp="1"/>
          </p:cNvSpPr>
          <p:nvPr>
            <p:ph type="sldNum" sz="quarter" idx="5"/>
          </p:nvPr>
        </p:nvSpPr>
        <p:spPr/>
        <p:txBody>
          <a:bodyPr/>
          <a:lstStyle/>
          <a:p>
            <a:pPr>
              <a:defRPr/>
            </a:pPr>
            <a:fld id="{50C343F3-AC26-4B4E-86FF-E949298AE011}" type="slidenum">
              <a:rPr lang="en-US" altLang="en-US" smtClean="0"/>
              <a:pPr>
                <a:defRPr/>
              </a:pPr>
              <a:t>20</a:t>
            </a:fld>
            <a:endParaRPr lang="en-US" altLang="en-US"/>
          </a:p>
        </p:txBody>
      </p:sp>
    </p:spTree>
    <p:extLst>
      <p:ext uri="{BB962C8B-B14F-4D97-AF65-F5344CB8AC3E}">
        <p14:creationId xmlns:p14="http://schemas.microsoft.com/office/powerpoint/2010/main" val="1785639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Taking this concept one step further…what if we provide short video clips of the task at hand?</a:t>
            </a:r>
          </a:p>
          <a:p>
            <a:endParaRPr lang="en-US" sz="1600" dirty="0"/>
          </a:p>
          <a:p>
            <a:r>
              <a:rPr lang="en-US" sz="1600" dirty="0"/>
              <a:t>(Read bullets on slide)</a:t>
            </a:r>
          </a:p>
          <a:p>
            <a:endParaRPr lang="en-US" sz="1600" dirty="0"/>
          </a:p>
          <a:p>
            <a:r>
              <a:rPr lang="en-US" sz="1600" dirty="0"/>
              <a:t>(If time, share about the 30 second video clips about safety in the trades)</a:t>
            </a:r>
          </a:p>
        </p:txBody>
      </p:sp>
      <p:sp>
        <p:nvSpPr>
          <p:cNvPr id="4" name="Slide Number Placeholder 3"/>
          <p:cNvSpPr>
            <a:spLocks noGrp="1"/>
          </p:cNvSpPr>
          <p:nvPr>
            <p:ph type="sldNum" sz="quarter" idx="5"/>
          </p:nvPr>
        </p:nvSpPr>
        <p:spPr/>
        <p:txBody>
          <a:bodyPr/>
          <a:lstStyle/>
          <a:p>
            <a:pPr>
              <a:defRPr/>
            </a:pPr>
            <a:fld id="{50C343F3-AC26-4B4E-86FF-E949298AE011}" type="slidenum">
              <a:rPr lang="en-US" altLang="en-US" smtClean="0"/>
              <a:pPr>
                <a:defRPr/>
              </a:pPr>
              <a:t>21</a:t>
            </a:fld>
            <a:endParaRPr lang="en-US" altLang="en-US"/>
          </a:p>
        </p:txBody>
      </p:sp>
    </p:spTree>
    <p:extLst>
      <p:ext uri="{BB962C8B-B14F-4D97-AF65-F5344CB8AC3E}">
        <p14:creationId xmlns:p14="http://schemas.microsoft.com/office/powerpoint/2010/main" val="923063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600" dirty="0">
                <a:latin typeface="Arial" panose="020B0604020202020204" pitchFamily="34" charset="0"/>
              </a:rPr>
              <a:t>Quickly:  Another example in culinary.</a:t>
            </a:r>
          </a:p>
          <a:p>
            <a:endParaRPr lang="en-US" altLang="en-US" sz="1600" dirty="0">
              <a:latin typeface="Arial" panose="020B0604020202020204" pitchFamily="34" charset="0"/>
            </a:endParaRPr>
          </a:p>
          <a:p>
            <a:r>
              <a:rPr lang="en-US" altLang="en-US" sz="1600" dirty="0">
                <a:latin typeface="Arial" panose="020B0604020202020204" pitchFamily="34" charset="0"/>
              </a:rPr>
              <a:t>There are a lot of skills involved in baking like math, measuring, following a set of directions in sequence.  </a:t>
            </a:r>
          </a:p>
          <a:p>
            <a:endParaRPr lang="en-US" altLang="en-US" sz="1600" dirty="0">
              <a:latin typeface="Arial" panose="020B0604020202020204" pitchFamily="34" charset="0"/>
            </a:endParaRPr>
          </a:p>
          <a:p>
            <a:r>
              <a:rPr lang="en-US" altLang="en-US" sz="1600" dirty="0">
                <a:latin typeface="Arial" panose="020B0604020202020204" pitchFamily="34" charset="0"/>
              </a:rPr>
              <a:t>Simplify language/vocabulary, if necessary.  For example, instead of “get ingredients,” you could say “get supplies” and then list the supplies for this task.  Other students could assist in making “lists” both written and visual and it could serve as additional practice and repetition for them!</a:t>
            </a:r>
          </a:p>
          <a:p>
            <a:endParaRPr lang="en-US" altLang="en-US" sz="1600" dirty="0">
              <a:latin typeface="Arial" panose="020B0604020202020204" pitchFamily="34" charset="0"/>
            </a:endParaRPr>
          </a:p>
          <a:p>
            <a:r>
              <a:rPr lang="en-US" altLang="en-US" sz="1600" dirty="0">
                <a:latin typeface="Arial" panose="020B0604020202020204" pitchFamily="34" charset="0"/>
              </a:rPr>
              <a:t>This type of accommodation can also be referred to as “task analysis” where we analyze what possible steps are required to complete a task successfully.</a:t>
            </a:r>
          </a:p>
          <a:p>
            <a:endParaRPr lang="en-US" dirty="0"/>
          </a:p>
        </p:txBody>
      </p:sp>
      <p:sp>
        <p:nvSpPr>
          <p:cNvPr id="4" name="Slide Number Placeholder 3"/>
          <p:cNvSpPr>
            <a:spLocks noGrp="1"/>
          </p:cNvSpPr>
          <p:nvPr>
            <p:ph type="sldNum" sz="quarter" idx="5"/>
          </p:nvPr>
        </p:nvSpPr>
        <p:spPr/>
        <p:txBody>
          <a:bodyPr/>
          <a:lstStyle/>
          <a:p>
            <a:pPr>
              <a:defRPr/>
            </a:pPr>
            <a:fld id="{50C343F3-AC26-4B4E-86FF-E949298AE011}" type="slidenum">
              <a:rPr lang="en-US" altLang="en-US" smtClean="0"/>
              <a:pPr>
                <a:defRPr/>
              </a:pPr>
              <a:t>22</a:t>
            </a:fld>
            <a:endParaRPr lang="en-US" altLang="en-US"/>
          </a:p>
        </p:txBody>
      </p:sp>
    </p:spTree>
    <p:extLst>
      <p:ext uri="{BB962C8B-B14F-4D97-AF65-F5344CB8AC3E}">
        <p14:creationId xmlns:p14="http://schemas.microsoft.com/office/powerpoint/2010/main" val="2731846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600" dirty="0">
                <a:ea typeface="ＭＳ Ｐゴシック" charset="0"/>
              </a:rPr>
              <a:t>…again, a possible visually supported list (now simplifying language and including pictures)</a:t>
            </a:r>
          </a:p>
          <a:p>
            <a:pPr>
              <a:defRPr/>
            </a:pPr>
            <a:endParaRPr lang="en-US" sz="1600" dirty="0">
              <a:ea typeface="ＭＳ Ｐゴシック" charset="0"/>
            </a:endParaRPr>
          </a:p>
          <a:p>
            <a:pPr>
              <a:defRPr/>
            </a:pPr>
            <a:r>
              <a:rPr lang="en-US" sz="1600" dirty="0">
                <a:ea typeface="ＭＳ Ｐゴシック" charset="0"/>
              </a:rPr>
              <a:t>Some other ways that we could support students with visual processing issues in this same setting (Culinary):</a:t>
            </a:r>
          </a:p>
          <a:p>
            <a:pPr marL="176679" indent="-176679">
              <a:buFont typeface="Arial"/>
              <a:buChar char="•"/>
              <a:defRPr/>
            </a:pPr>
            <a:r>
              <a:rPr lang="en-US" sz="1600" dirty="0">
                <a:ea typeface="ＭＳ Ｐゴシック" charset="0"/>
              </a:rPr>
              <a:t>Instructions on audio (tape) that go along with written instructions</a:t>
            </a:r>
          </a:p>
          <a:p>
            <a:pPr marL="176679" indent="-176679">
              <a:buFont typeface="Arial"/>
              <a:buChar char="•"/>
              <a:defRPr/>
            </a:pPr>
            <a:r>
              <a:rPr lang="en-US" sz="1600" dirty="0">
                <a:ea typeface="ＭＳ Ｐゴシック" charset="0"/>
              </a:rPr>
              <a:t>Peer mentor prompting </a:t>
            </a:r>
          </a:p>
          <a:p>
            <a:pPr marL="176679" indent="-176679">
              <a:buFont typeface="Arial"/>
              <a:buChar char="•"/>
              <a:defRPr/>
            </a:pPr>
            <a:r>
              <a:rPr lang="en-US" sz="1600" dirty="0">
                <a:ea typeface="ＭＳ Ｐゴシック" charset="0"/>
              </a:rPr>
              <a:t>YouTube or video of the task and/or actual terminology that can be viewed ahead of time to pre-teach the skills</a:t>
            </a:r>
          </a:p>
          <a:p>
            <a:pPr marL="176679" indent="-176679">
              <a:buFont typeface="Arial"/>
              <a:buChar char="•"/>
              <a:defRPr/>
            </a:pPr>
            <a:r>
              <a:rPr lang="en-US" altLang="en-US" sz="1600" dirty="0">
                <a:latin typeface="Arial" panose="020B0604020202020204" pitchFamily="34" charset="0"/>
                <a:ea typeface="ＭＳ Ｐゴシック" charset="-128"/>
              </a:rPr>
              <a:t>Other ways to support LD:  Pre-teach culinary vocabulary by using the actual objects. You can make a game for entire class out of terminology (like Jeopardy). </a:t>
            </a:r>
          </a:p>
          <a:p>
            <a:endParaRPr lang="en-US" dirty="0"/>
          </a:p>
        </p:txBody>
      </p:sp>
      <p:sp>
        <p:nvSpPr>
          <p:cNvPr id="4" name="Slide Number Placeholder 3"/>
          <p:cNvSpPr>
            <a:spLocks noGrp="1"/>
          </p:cNvSpPr>
          <p:nvPr>
            <p:ph type="sldNum" sz="quarter" idx="5"/>
          </p:nvPr>
        </p:nvSpPr>
        <p:spPr/>
        <p:txBody>
          <a:bodyPr/>
          <a:lstStyle/>
          <a:p>
            <a:pPr>
              <a:defRPr/>
            </a:pPr>
            <a:fld id="{50C343F3-AC26-4B4E-86FF-E949298AE011}" type="slidenum">
              <a:rPr lang="en-US" altLang="en-US" smtClean="0"/>
              <a:pPr>
                <a:defRPr/>
              </a:pPr>
              <a:t>23</a:t>
            </a:fld>
            <a:endParaRPr lang="en-US" altLang="en-US"/>
          </a:p>
        </p:txBody>
      </p:sp>
    </p:spTree>
    <p:extLst>
      <p:ext uri="{BB962C8B-B14F-4D97-AF65-F5344CB8AC3E}">
        <p14:creationId xmlns:p14="http://schemas.microsoft.com/office/powerpoint/2010/main" val="1689666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EBBD0FB3-E32B-488E-A734-19DEEE50A76C}"/>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37B36AA9-769C-43C5-945B-46D5BE4DE2A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dirty="0">
                <a:latin typeface="Arial" panose="020B0604020202020204" pitchFamily="34" charset="0"/>
              </a:rPr>
              <a:t>In LD 100, we reviewed the different subtypes of LD and discussed most of them in some degree of detail.  During this webinar, we want to really bring home a few more key points:</a:t>
            </a:r>
          </a:p>
          <a:p>
            <a:endParaRPr lang="en-US" altLang="en-US" sz="1300" dirty="0">
              <a:latin typeface="Arial" panose="020B0604020202020204" pitchFamily="34" charset="0"/>
            </a:endParaRPr>
          </a:p>
          <a:p>
            <a:pPr marL="294465" indent="-294465">
              <a:buFont typeface="Arial" panose="020B0604020202020204" pitchFamily="34" charset="0"/>
              <a:buChar char="•"/>
            </a:pPr>
            <a:r>
              <a:rPr lang="en-US" altLang="en-US" sz="1300" dirty="0">
                <a:latin typeface="Arial" panose="020B0604020202020204" pitchFamily="34" charset="0"/>
              </a:rPr>
              <a:t>LD is a broad category of disability that covers a number of disorders that may affect how students learn.</a:t>
            </a:r>
          </a:p>
          <a:p>
            <a:pPr marL="294465" indent="-294465">
              <a:buFont typeface="Arial" panose="020B0604020202020204" pitchFamily="34" charset="0"/>
              <a:buChar char="•"/>
            </a:pPr>
            <a:r>
              <a:rPr lang="en-US" altLang="en-US" sz="1300" dirty="0">
                <a:latin typeface="Arial" panose="020B0604020202020204" pitchFamily="34" charset="0"/>
              </a:rPr>
              <a:t>Individuals can and do achieve with the appropriate supports in place so we want to take a closer look at some of the technologies that improve access to the program, especially to the learning and training environments but that also have application center-wide.</a:t>
            </a:r>
          </a:p>
          <a:p>
            <a:pPr marL="294465" indent="-294465">
              <a:buFont typeface="Arial" panose="020B0604020202020204" pitchFamily="34" charset="0"/>
              <a:buChar char="•"/>
            </a:pPr>
            <a:r>
              <a:rPr lang="en-US" altLang="en-US" sz="1300" dirty="0">
                <a:latin typeface="Arial" panose="020B0604020202020204" pitchFamily="34" charset="0"/>
              </a:rPr>
              <a:t>Helping you to build a resource library that the center RAC can use to assist with identifying possible accommodations/supports and understanding how to use/navigate those resources.</a:t>
            </a:r>
          </a:p>
          <a:p>
            <a:endParaRPr lang="en-US" altLang="en-US" sz="1300" dirty="0">
              <a:latin typeface="Arial" panose="020B0604020202020204" pitchFamily="34" charset="0"/>
            </a:endParaRPr>
          </a:p>
          <a:p>
            <a:r>
              <a:rPr lang="en-US" altLang="en-US" sz="1300" dirty="0">
                <a:latin typeface="Arial" panose="020B0604020202020204" pitchFamily="34" charset="0"/>
              </a:rPr>
              <a:t>To get detailed definitions, impacts of the conditions/functional limitations, and specific accommodations, you can review LD 100 PPT available in the “file share box, on the JC Disability website, and on the Job Accommodation Network website.   Speaking of JAN…</a:t>
            </a:r>
          </a:p>
          <a:p>
            <a:endParaRPr lang="en-US" altLang="en-US" sz="1400" dirty="0">
              <a:latin typeface="Arial" panose="020B0604020202020204" pitchFamily="34" charset="0"/>
            </a:endParaRPr>
          </a:p>
          <a:p>
            <a:endParaRPr lang="en-US" altLang="en-US" sz="1400" dirty="0">
              <a:latin typeface="Arial" panose="020B0604020202020204" pitchFamily="34" charset="0"/>
            </a:endParaRPr>
          </a:p>
        </p:txBody>
      </p:sp>
      <p:sp>
        <p:nvSpPr>
          <p:cNvPr id="56324" name="Slide Number Placeholder 3">
            <a:extLst>
              <a:ext uri="{FF2B5EF4-FFF2-40B4-BE49-F238E27FC236}">
                <a16:creationId xmlns:a16="http://schemas.microsoft.com/office/drawing/2014/main" id="{F95A3FF4-08F0-405E-B7BF-58C15FB777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Verdana" panose="020B0604030504040204" pitchFamily="34" charset="0"/>
                <a:ea typeface="MS PGothic" panose="020B0600070205080204" pitchFamily="34" charset="-128"/>
              </a:defRPr>
            </a:lvl1pPr>
            <a:lvl2pPr marL="765610" indent="-294465">
              <a:defRPr sz="2500">
                <a:solidFill>
                  <a:schemeClr val="tx1"/>
                </a:solidFill>
                <a:latin typeface="Verdana" panose="020B0604030504040204" pitchFamily="34" charset="0"/>
                <a:ea typeface="MS PGothic" panose="020B0600070205080204" pitchFamily="34" charset="-128"/>
              </a:defRPr>
            </a:lvl2pPr>
            <a:lvl3pPr marL="1177862" indent="-235572">
              <a:defRPr sz="2500">
                <a:solidFill>
                  <a:schemeClr val="tx1"/>
                </a:solidFill>
                <a:latin typeface="Verdana" panose="020B0604030504040204" pitchFamily="34" charset="0"/>
                <a:ea typeface="MS PGothic" panose="020B0600070205080204" pitchFamily="34" charset="-128"/>
              </a:defRPr>
            </a:lvl3pPr>
            <a:lvl4pPr marL="1649006" indent="-235572">
              <a:defRPr sz="2500">
                <a:solidFill>
                  <a:schemeClr val="tx1"/>
                </a:solidFill>
                <a:latin typeface="Verdana" panose="020B0604030504040204" pitchFamily="34" charset="0"/>
                <a:ea typeface="MS PGothic" panose="020B0600070205080204" pitchFamily="34" charset="-128"/>
              </a:defRPr>
            </a:lvl4pPr>
            <a:lvl5pPr marL="2120151" indent="-235572">
              <a:defRPr sz="2500">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9pPr>
          </a:lstStyle>
          <a:p>
            <a:fld id="{CE93E37C-109F-4F2F-BCC7-1E870D451267}" type="slidenum">
              <a:rPr lang="en-US" altLang="en-US" sz="1200">
                <a:latin typeface="Arial" panose="020B0604020202020204" pitchFamily="34" charset="0"/>
              </a:rPr>
              <a:pPr/>
              <a:t>24</a:t>
            </a:fld>
            <a:endParaRPr lang="en-US" altLang="en-US" sz="120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Let’s take a little website tour of JAN to discover LD-related resources and ideas…</a:t>
            </a:r>
          </a:p>
          <a:p>
            <a:endParaRPr lang="en-US" sz="1600" dirty="0"/>
          </a:p>
          <a:p>
            <a:r>
              <a:rPr lang="en-US" sz="1600" dirty="0">
                <a:highlight>
                  <a:srgbClr val="FFFF00"/>
                </a:highlight>
              </a:rPr>
              <a:t>While I am loading the website, type “yes” in the chat box if you have ever used JAN as a resource on your center.  If you are willing, tell us how it helped.</a:t>
            </a:r>
          </a:p>
          <a:p>
            <a:endParaRPr lang="en-US" dirty="0"/>
          </a:p>
        </p:txBody>
      </p:sp>
      <p:sp>
        <p:nvSpPr>
          <p:cNvPr id="4" name="Slide Number Placeholder 3"/>
          <p:cNvSpPr>
            <a:spLocks noGrp="1"/>
          </p:cNvSpPr>
          <p:nvPr>
            <p:ph type="sldNum" sz="quarter" idx="5"/>
          </p:nvPr>
        </p:nvSpPr>
        <p:spPr/>
        <p:txBody>
          <a:bodyPr/>
          <a:lstStyle/>
          <a:p>
            <a:pPr>
              <a:defRPr/>
            </a:pPr>
            <a:fld id="{50C343F3-AC26-4B4E-86FF-E949298AE011}" type="slidenum">
              <a:rPr lang="en-US" altLang="en-US" smtClean="0"/>
              <a:pPr>
                <a:defRPr/>
              </a:pPr>
              <a:t>25</a:t>
            </a:fld>
            <a:endParaRPr lang="en-US" altLang="en-US"/>
          </a:p>
        </p:txBody>
      </p:sp>
    </p:spTree>
    <p:extLst>
      <p:ext uri="{BB962C8B-B14F-4D97-AF65-F5344CB8AC3E}">
        <p14:creationId xmlns:p14="http://schemas.microsoft.com/office/powerpoint/2010/main" val="4288911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72F40CAC-0899-4C4F-BCA8-B09E055F033F}"/>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F7E2728F-E61A-4FF8-91A3-C172114773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dirty="0">
                <a:latin typeface="Arial" panose="020B0604020202020204" pitchFamily="34" charset="0"/>
              </a:rPr>
              <a:t>Let’s now transition to discuss the various types of learning disabilities </a:t>
            </a:r>
            <a:r>
              <a:rPr lang="en-US" altLang="en-US" sz="1300" b="1" dirty="0">
                <a:latin typeface="Arial" panose="020B0604020202020204" pitchFamily="34" charset="0"/>
              </a:rPr>
              <a:t>starting with Dyslexia</a:t>
            </a:r>
            <a:r>
              <a:rPr lang="en-US" altLang="en-US" sz="1300" dirty="0">
                <a:latin typeface="Arial" panose="020B0604020202020204" pitchFamily="34" charset="0"/>
              </a:rPr>
              <a:t>. Some of the functional limitations of Dyslexia include (read slide)…</a:t>
            </a:r>
          </a:p>
          <a:p>
            <a:r>
              <a:rPr lang="en-US" altLang="en-US" sz="1300" dirty="0">
                <a:latin typeface="Arial" panose="020B0604020202020204" pitchFamily="34" charset="0"/>
              </a:rPr>
              <a:t>Young adult non or low-readers are keenly aware of how they do not fit in.  Many have adopted poor behaviors and choices to mask or avoid reading.  Ever see a student really act out if the class is reading out loud?  </a:t>
            </a:r>
          </a:p>
          <a:p>
            <a:r>
              <a:rPr lang="en-US" altLang="en-US" sz="1400" dirty="0">
                <a:latin typeface="Arial" panose="020B0604020202020204" pitchFamily="34" charset="0"/>
              </a:rPr>
              <a:t>Chat box:  What are some areas or activities on center that may be impacted by this disorder?  Chat box….  </a:t>
            </a:r>
          </a:p>
          <a:p>
            <a:r>
              <a:rPr lang="en-US" altLang="en-US" sz="1400" dirty="0">
                <a:latin typeface="Arial" panose="020B0604020202020204" pitchFamily="34" charset="0"/>
              </a:rPr>
              <a:t>Might these students have other strengths we can tap into?</a:t>
            </a:r>
          </a:p>
          <a:p>
            <a:r>
              <a:rPr lang="en-US" altLang="en-US" sz="1400" dirty="0">
                <a:latin typeface="Arial" panose="020B0604020202020204" pitchFamily="34" charset="0"/>
              </a:rPr>
              <a:t>Specifically, what are some accommodations you are currently using on your center to address students that are struggling readers or have difficulty with printed word? </a:t>
            </a:r>
            <a:r>
              <a:rPr lang="en-US" altLang="en-US" sz="1300" dirty="0">
                <a:highlight>
                  <a:srgbClr val="FFFF00"/>
                </a:highlight>
                <a:latin typeface="Arial" panose="020B0604020202020204" pitchFamily="34" charset="0"/>
              </a:rPr>
              <a:t>Have Alyssa read answers while I am cueing up video</a:t>
            </a:r>
          </a:p>
          <a:p>
            <a:r>
              <a:rPr lang="en-US" altLang="en-US" dirty="0">
                <a:latin typeface="Arial" panose="020B0604020202020204" pitchFamily="34" charset="0"/>
              </a:rPr>
              <a:t>We often have to overcome the stigma and fear that our students face before we can teach.  Sometimes we have to overcome our own fears—that we might not be able to reach each one. Sometimes it takes creativity and tenacity to find the key that opens the door to learning for each of our students.  That is why we like this job.  Right?</a:t>
            </a:r>
          </a:p>
          <a:p>
            <a:endParaRPr lang="en-US" altLang="en-US" sz="1400" dirty="0">
              <a:latin typeface="Arial" panose="020B0604020202020204" pitchFamily="34" charset="0"/>
            </a:endParaRPr>
          </a:p>
        </p:txBody>
      </p:sp>
      <p:sp>
        <p:nvSpPr>
          <p:cNvPr id="60420" name="Slide Number Placeholder 3">
            <a:extLst>
              <a:ext uri="{FF2B5EF4-FFF2-40B4-BE49-F238E27FC236}">
                <a16:creationId xmlns:a16="http://schemas.microsoft.com/office/drawing/2014/main" id="{7FC107E3-2777-422A-BB7E-67C26E60A4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Verdana" panose="020B0604030504040204" pitchFamily="34" charset="0"/>
                <a:ea typeface="MS PGothic" panose="020B0600070205080204" pitchFamily="34" charset="-128"/>
              </a:defRPr>
            </a:lvl1pPr>
            <a:lvl2pPr marL="765610" indent="-294465">
              <a:defRPr sz="2500">
                <a:solidFill>
                  <a:schemeClr val="tx1"/>
                </a:solidFill>
                <a:latin typeface="Verdana" panose="020B0604030504040204" pitchFamily="34" charset="0"/>
                <a:ea typeface="MS PGothic" panose="020B0600070205080204" pitchFamily="34" charset="-128"/>
              </a:defRPr>
            </a:lvl2pPr>
            <a:lvl3pPr marL="1177862" indent="-235572">
              <a:defRPr sz="2500">
                <a:solidFill>
                  <a:schemeClr val="tx1"/>
                </a:solidFill>
                <a:latin typeface="Verdana" panose="020B0604030504040204" pitchFamily="34" charset="0"/>
                <a:ea typeface="MS PGothic" panose="020B0600070205080204" pitchFamily="34" charset="-128"/>
              </a:defRPr>
            </a:lvl3pPr>
            <a:lvl4pPr marL="1649006" indent="-235572">
              <a:defRPr sz="2500">
                <a:solidFill>
                  <a:schemeClr val="tx1"/>
                </a:solidFill>
                <a:latin typeface="Verdana" panose="020B0604030504040204" pitchFamily="34" charset="0"/>
                <a:ea typeface="MS PGothic" panose="020B0600070205080204" pitchFamily="34" charset="-128"/>
              </a:defRPr>
            </a:lvl4pPr>
            <a:lvl5pPr marL="2120151" indent="-235572">
              <a:defRPr sz="2500">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9pPr>
          </a:lstStyle>
          <a:p>
            <a:fld id="{DCB23D39-7BBD-4B45-975B-FADFCD991C04}" type="slidenum">
              <a:rPr lang="en-US" altLang="en-US" sz="1200">
                <a:latin typeface="Arial" panose="020B0604020202020204" pitchFamily="34" charset="0"/>
              </a:rPr>
              <a:pPr/>
              <a:t>26</a:t>
            </a:fld>
            <a:endParaRPr lang="en-US" altLang="en-US" sz="1200">
              <a:latin typeface="Arial" panose="020B0604020202020204" pitchFamily="34" charset="0"/>
            </a:endParaRPr>
          </a:p>
        </p:txBody>
      </p:sp>
    </p:spTree>
    <p:extLst>
      <p:ext uri="{BB962C8B-B14F-4D97-AF65-F5344CB8AC3E}">
        <p14:creationId xmlns:p14="http://schemas.microsoft.com/office/powerpoint/2010/main" val="2650725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3101946B-BDC8-4706-B0C4-B7DE5E2B3553}"/>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F6D17134-8888-48CC-A6C7-A247BB02CBAE}"/>
              </a:ext>
            </a:extLst>
          </p:cNvPr>
          <p:cNvSpPr>
            <a:spLocks noGrp="1"/>
          </p:cNvSpPr>
          <p:nvPr>
            <p:ph type="body" idx="1"/>
          </p:nvPr>
        </p:nvSpPr>
        <p:spPr>
          <a:xfrm>
            <a:off x="710248" y="4459526"/>
            <a:ext cx="5681980" cy="42248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highlight>
                  <a:srgbClr val="FFFF00"/>
                </a:highlight>
                <a:latin typeface="Arial" panose="020B0604020202020204" pitchFamily="34" charset="0"/>
              </a:rPr>
              <a:t>Let’s hear from Brian who has had difficulty with reading due to dyslexia. </a:t>
            </a:r>
          </a:p>
          <a:p>
            <a:pPr marL="285750" indent="-285750">
              <a:buFont typeface="Arial" panose="020B0604020202020204" pitchFamily="34" charset="0"/>
              <a:buChar char="•"/>
            </a:pPr>
            <a:r>
              <a:rPr lang="en-US" altLang="en-US" sz="1600" dirty="0">
                <a:latin typeface="Arial" panose="020B0604020202020204" pitchFamily="34" charset="0"/>
              </a:rPr>
              <a:t> Stop at .56</a:t>
            </a:r>
          </a:p>
          <a:p>
            <a:pPr marL="285750" indent="-285750">
              <a:buFont typeface="Arial" panose="020B0604020202020204" pitchFamily="34" charset="0"/>
              <a:buChar char="•"/>
            </a:pPr>
            <a:r>
              <a:rPr lang="en-US" altLang="en-US" sz="1600" dirty="0">
                <a:latin typeface="Arial" panose="020B0604020202020204" pitchFamily="34" charset="0"/>
              </a:rPr>
              <a:t>Start at 1.15</a:t>
            </a:r>
          </a:p>
          <a:p>
            <a:pPr marL="285750" indent="-285750">
              <a:buFont typeface="Arial" panose="020B0604020202020204" pitchFamily="34" charset="0"/>
              <a:buChar char="•"/>
            </a:pPr>
            <a:r>
              <a:rPr lang="en-US" altLang="en-US" sz="1600" dirty="0">
                <a:latin typeface="Arial" panose="020B0604020202020204" pitchFamily="34" charset="0"/>
              </a:rPr>
              <a:t>Stop at 1.28</a:t>
            </a:r>
          </a:p>
          <a:p>
            <a:pPr marL="285750" indent="-285750">
              <a:buFont typeface="Arial" panose="020B0604020202020204" pitchFamily="34" charset="0"/>
              <a:buChar char="•"/>
            </a:pPr>
            <a:r>
              <a:rPr lang="en-US" altLang="en-US" sz="1600" dirty="0">
                <a:latin typeface="Arial" panose="020B0604020202020204" pitchFamily="34" charset="0"/>
              </a:rPr>
              <a:t>Start at 1.46</a:t>
            </a:r>
          </a:p>
          <a:p>
            <a:pPr marL="285750" indent="-285750">
              <a:buFont typeface="Arial" panose="020B0604020202020204" pitchFamily="34" charset="0"/>
              <a:buChar char="•"/>
            </a:pPr>
            <a:r>
              <a:rPr lang="en-US" altLang="en-US" sz="1600" dirty="0">
                <a:latin typeface="Arial" panose="020B0604020202020204" pitchFamily="34" charset="0"/>
              </a:rPr>
              <a:t>Stop at 3.12</a:t>
            </a:r>
          </a:p>
          <a:p>
            <a:endParaRPr lang="en-US" altLang="en-US" sz="1600" dirty="0">
              <a:latin typeface="Arial" panose="020B0604020202020204" pitchFamily="34" charset="0"/>
            </a:endParaRPr>
          </a:p>
          <a:p>
            <a:r>
              <a:rPr lang="en-US" altLang="en-US" sz="1600" dirty="0">
                <a:latin typeface="Arial" panose="020B0604020202020204" pitchFamily="34" charset="0"/>
              </a:rPr>
              <a:t> </a:t>
            </a:r>
            <a:r>
              <a:rPr lang="en-US" altLang="en-US" sz="1600" dirty="0">
                <a:highlight>
                  <a:srgbClr val="FFFF00"/>
                </a:highlight>
                <a:latin typeface="Arial" panose="020B0604020202020204" pitchFamily="34" charset="0"/>
              </a:rPr>
              <a:t>Brian learned how technology can help him read what he likes, independently.</a:t>
            </a:r>
            <a:r>
              <a:rPr lang="en-US" altLang="en-US" sz="1600" dirty="0">
                <a:latin typeface="Arial" panose="020B0604020202020204" pitchFamily="34" charset="0"/>
              </a:rPr>
              <a:t>  </a:t>
            </a:r>
          </a:p>
          <a:p>
            <a:endParaRPr lang="en-US" altLang="en-US" sz="1600" dirty="0">
              <a:latin typeface="Arial" panose="020B0604020202020204" pitchFamily="34" charset="0"/>
            </a:endParaRPr>
          </a:p>
          <a:p>
            <a:r>
              <a:rPr lang="en-US" altLang="en-US" sz="1600" dirty="0">
                <a:latin typeface="Arial" panose="020B0604020202020204" pitchFamily="34" charset="0"/>
              </a:rPr>
              <a:t>A little about this video clip…</a:t>
            </a:r>
            <a:endParaRPr lang="en-US" altLang="en-US" dirty="0">
              <a:latin typeface="Arial" panose="020B0604020202020204" pitchFamily="34" charset="0"/>
            </a:endParaRPr>
          </a:p>
        </p:txBody>
      </p:sp>
      <p:sp>
        <p:nvSpPr>
          <p:cNvPr id="29700" name="Slide Number Placeholder 3">
            <a:extLst>
              <a:ext uri="{FF2B5EF4-FFF2-40B4-BE49-F238E27FC236}">
                <a16:creationId xmlns:a16="http://schemas.microsoft.com/office/drawing/2014/main" id="{84FF4759-0EA4-4878-8F8B-F98C8B9CCC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Verdana" panose="020B0604030504040204" pitchFamily="34" charset="0"/>
                <a:ea typeface="MS PGothic" panose="020B0600070205080204" pitchFamily="34" charset="-128"/>
              </a:defRPr>
            </a:lvl1pPr>
            <a:lvl2pPr marL="765610" indent="-294465">
              <a:defRPr sz="2500">
                <a:solidFill>
                  <a:schemeClr val="tx1"/>
                </a:solidFill>
                <a:latin typeface="Verdana" panose="020B0604030504040204" pitchFamily="34" charset="0"/>
                <a:ea typeface="MS PGothic" panose="020B0600070205080204" pitchFamily="34" charset="-128"/>
              </a:defRPr>
            </a:lvl2pPr>
            <a:lvl3pPr marL="1177862" indent="-235572">
              <a:defRPr sz="2500">
                <a:solidFill>
                  <a:schemeClr val="tx1"/>
                </a:solidFill>
                <a:latin typeface="Verdana" panose="020B0604030504040204" pitchFamily="34" charset="0"/>
                <a:ea typeface="MS PGothic" panose="020B0600070205080204" pitchFamily="34" charset="-128"/>
              </a:defRPr>
            </a:lvl3pPr>
            <a:lvl4pPr marL="1649006" indent="-235572">
              <a:defRPr sz="2500">
                <a:solidFill>
                  <a:schemeClr val="tx1"/>
                </a:solidFill>
                <a:latin typeface="Verdana" panose="020B0604030504040204" pitchFamily="34" charset="0"/>
                <a:ea typeface="MS PGothic" panose="020B0600070205080204" pitchFamily="34" charset="-128"/>
              </a:defRPr>
            </a:lvl4pPr>
            <a:lvl5pPr marL="2120151" indent="-235572">
              <a:defRPr sz="2500">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9pPr>
          </a:lstStyle>
          <a:p>
            <a:fld id="{16DE0ACD-B8D8-4227-BF47-CC5818891FD2}" type="slidenum">
              <a:rPr lang="en-US" altLang="en-US" sz="1200">
                <a:latin typeface="Arial" panose="020B0604020202020204" pitchFamily="34" charset="0"/>
              </a:rPr>
              <a:pPr/>
              <a:t>27</a:t>
            </a:fld>
            <a:endParaRPr lang="en-US" altLang="en-US" sz="1200">
              <a:latin typeface="Arial" panose="020B0604020202020204" pitchFamily="34" charset="0"/>
            </a:endParaRPr>
          </a:p>
        </p:txBody>
      </p:sp>
    </p:spTree>
    <p:extLst>
      <p:ext uri="{BB962C8B-B14F-4D97-AF65-F5344CB8AC3E}">
        <p14:creationId xmlns:p14="http://schemas.microsoft.com/office/powerpoint/2010/main" val="598122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600" dirty="0">
                <a:latin typeface="Arial" panose="020B0604020202020204" pitchFamily="34" charset="0"/>
              </a:rPr>
              <a:t>Advancing Opportunities has created this video as part of our series, AT Stories.  AT Stories is a video series of people with disabilities living better lives with a little help from assistive technology.  It was made possible by a grant from the Richard West Assistive Technology Advocacy Center at Disability Rights New Jersey.   </a:t>
            </a:r>
          </a:p>
          <a:p>
            <a:endParaRPr lang="en-US" altLang="en-US" sz="1600" dirty="0">
              <a:latin typeface="Arial" panose="020B0604020202020204" pitchFamily="34" charset="0"/>
            </a:endParaRPr>
          </a:p>
          <a:p>
            <a:r>
              <a:rPr lang="en-US" sz="1600" dirty="0"/>
              <a:t>Although this is not a “new” resource itself, it is one that we have not previously featured or discussed so we wanted to share a few thoughts about it within the presentation rather than the resource section.</a:t>
            </a:r>
          </a:p>
          <a:p>
            <a:endParaRPr lang="en-US" sz="1600" dirty="0"/>
          </a:p>
          <a:p>
            <a:r>
              <a:rPr lang="en-US" altLang="en-US" sz="1600" dirty="0">
                <a:latin typeface="Arial" panose="020B0604020202020204" pitchFamily="34" charset="0"/>
              </a:rPr>
              <a:t>For more information, visit their website, www.assistivetechnologycenter.org</a:t>
            </a:r>
            <a:endParaRPr lang="en-US" sz="1600" dirty="0"/>
          </a:p>
          <a:p>
            <a:endParaRPr lang="en-US" sz="1600" dirty="0"/>
          </a:p>
        </p:txBody>
      </p:sp>
      <p:sp>
        <p:nvSpPr>
          <p:cNvPr id="4" name="Slide Number Placeholder 3"/>
          <p:cNvSpPr>
            <a:spLocks noGrp="1"/>
          </p:cNvSpPr>
          <p:nvPr>
            <p:ph type="sldNum" sz="quarter" idx="5"/>
          </p:nvPr>
        </p:nvSpPr>
        <p:spPr/>
        <p:txBody>
          <a:bodyPr/>
          <a:lstStyle/>
          <a:p>
            <a:pPr>
              <a:defRPr/>
            </a:pPr>
            <a:fld id="{50C343F3-AC26-4B4E-86FF-E949298AE011}" type="slidenum">
              <a:rPr lang="en-US" altLang="en-US" smtClean="0"/>
              <a:pPr>
                <a:defRPr/>
              </a:pPr>
              <a:t>28</a:t>
            </a:fld>
            <a:endParaRPr lang="en-US" altLang="en-US"/>
          </a:p>
        </p:txBody>
      </p:sp>
    </p:spTree>
    <p:extLst>
      <p:ext uri="{BB962C8B-B14F-4D97-AF65-F5344CB8AC3E}">
        <p14:creationId xmlns:p14="http://schemas.microsoft.com/office/powerpoint/2010/main" val="2038112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B69C83FE-E81E-498C-A14D-25CEF0AB3941}"/>
              </a:ext>
            </a:extLst>
          </p:cNvPr>
          <p:cNvSpPr>
            <a:spLocks noGrp="1" noRot="1" noChangeAspect="1" noChangeArrowheads="1" noTextEdit="1"/>
          </p:cNvSpPr>
          <p:nvPr>
            <p:ph type="sldImg"/>
          </p:nvPr>
        </p:nvSpPr>
        <p:spPr>
          <a:ln/>
        </p:spPr>
      </p:sp>
      <p:sp>
        <p:nvSpPr>
          <p:cNvPr id="64514" name="Notes Placeholder 2">
            <a:extLst>
              <a:ext uri="{FF2B5EF4-FFF2-40B4-BE49-F238E27FC236}">
                <a16:creationId xmlns:a16="http://schemas.microsoft.com/office/drawing/2014/main" id="{2E1565FE-75F0-4D8A-B33F-D715A165568F}"/>
              </a:ext>
            </a:extLst>
          </p:cNvPr>
          <p:cNvSpPr>
            <a:spLocks noGrp="1"/>
          </p:cNvSpPr>
          <p:nvPr>
            <p:ph type="body" idx="1"/>
          </p:nvPr>
        </p:nvSpPr>
        <p:spPr>
          <a:ln/>
          <a:extLst/>
        </p:spPr>
        <p:txBody>
          <a:bodyPr/>
          <a:lstStyle/>
          <a:p>
            <a:pPr>
              <a:defRPr/>
            </a:pPr>
            <a:r>
              <a:rPr lang="en-US" sz="1400" dirty="0">
                <a:ea typeface="ＭＳ Ｐゴシック" charset="0"/>
              </a:rPr>
              <a:t>Brian mentioned </a:t>
            </a:r>
            <a:r>
              <a:rPr lang="en-US" sz="1400" dirty="0" err="1">
                <a:ea typeface="ＭＳ Ｐゴシック" charset="0"/>
              </a:rPr>
              <a:t>Bookshare</a:t>
            </a:r>
            <a:r>
              <a:rPr lang="en-US" sz="1400" dirty="0">
                <a:ea typeface="ＭＳ Ｐゴシック" charset="0"/>
              </a:rPr>
              <a:t> as a form of text-to-speech AT that he uses.  Other forms of technology that we have available today that support the functional limitations of a person with dyslexia might be the use of the Live Scribe pen (I’ll show one more brief video clip of a person who uses it)…</a:t>
            </a:r>
          </a:p>
          <a:p>
            <a:pPr>
              <a:defRPr/>
            </a:pPr>
            <a:r>
              <a:rPr lang="en-US" sz="1400" dirty="0">
                <a:ea typeface="ＭＳ Ｐゴシック" charset="0"/>
              </a:rPr>
              <a:t>There are thousands of free and low-cost apps out now that support:</a:t>
            </a:r>
          </a:p>
          <a:p>
            <a:pPr marL="294465" indent="-294465">
              <a:buFont typeface="Arial"/>
              <a:buChar char="•"/>
              <a:defRPr/>
            </a:pPr>
            <a:r>
              <a:rPr lang="en-US" sz="1400" dirty="0">
                <a:ea typeface="ＭＳ Ｐゴシック" charset="0"/>
              </a:rPr>
              <a:t>Vocabulary</a:t>
            </a:r>
          </a:p>
          <a:p>
            <a:pPr marL="294465" indent="-294465">
              <a:buFont typeface="Arial"/>
              <a:buChar char="•"/>
              <a:defRPr/>
            </a:pPr>
            <a:r>
              <a:rPr lang="en-US" sz="1400" dirty="0">
                <a:ea typeface="ＭＳ Ｐゴシック" charset="0"/>
              </a:rPr>
              <a:t>Story structures</a:t>
            </a:r>
          </a:p>
          <a:p>
            <a:pPr marL="294465" indent="-294465">
              <a:buFont typeface="Arial"/>
              <a:buChar char="•"/>
              <a:defRPr/>
            </a:pPr>
            <a:r>
              <a:rPr lang="en-US" sz="1400" dirty="0">
                <a:ea typeface="ＭＳ Ｐゴシック" charset="0"/>
              </a:rPr>
              <a:t>Spelling</a:t>
            </a:r>
          </a:p>
          <a:p>
            <a:pPr marL="294465" indent="-294465">
              <a:buFont typeface="Arial"/>
              <a:buChar char="•"/>
              <a:defRPr/>
            </a:pPr>
            <a:r>
              <a:rPr lang="en-US" sz="1400" dirty="0">
                <a:ea typeface="ＭＳ Ｐゴシック" charset="0"/>
              </a:rPr>
              <a:t>Pronunciation</a:t>
            </a:r>
          </a:p>
          <a:p>
            <a:pPr marL="294465" indent="-294465">
              <a:buFont typeface="Arial"/>
              <a:buChar char="•"/>
              <a:defRPr/>
            </a:pPr>
            <a:r>
              <a:rPr lang="en-US" sz="1400" dirty="0">
                <a:ea typeface="ＭＳ Ｐゴシック" charset="0"/>
              </a:rPr>
              <a:t>Idioms</a:t>
            </a:r>
          </a:p>
          <a:p>
            <a:pPr marL="294465" indent="-294465">
              <a:buFont typeface="Arial"/>
              <a:buChar char="•"/>
              <a:defRPr/>
            </a:pPr>
            <a:r>
              <a:rPr lang="en-US" sz="1400" dirty="0">
                <a:ea typeface="ＭＳ Ｐゴシック" charset="0"/>
              </a:rPr>
              <a:t>Note taking</a:t>
            </a:r>
          </a:p>
          <a:p>
            <a:pPr marL="294465" indent="-294465">
              <a:buFont typeface="Arial"/>
              <a:buChar char="•"/>
              <a:defRPr/>
            </a:pPr>
            <a:r>
              <a:rPr lang="en-US" sz="1400" dirty="0">
                <a:ea typeface="ＭＳ Ｐゴシック" charset="0"/>
              </a:rPr>
              <a:t>Brainstorming</a:t>
            </a:r>
          </a:p>
          <a:p>
            <a:pPr marL="294465" indent="-294465">
              <a:buFont typeface="Arial"/>
              <a:buChar char="•"/>
              <a:defRPr/>
            </a:pPr>
            <a:r>
              <a:rPr lang="en-US" sz="1400" dirty="0">
                <a:ea typeface="ＭＳ Ｐゴシック" charset="0"/>
              </a:rPr>
              <a:t>Decoding</a:t>
            </a:r>
          </a:p>
          <a:p>
            <a:pPr marL="294465" indent="-294465">
              <a:buFont typeface="Arial"/>
              <a:buChar char="•"/>
              <a:defRPr/>
            </a:pPr>
            <a:r>
              <a:rPr lang="en-US" sz="1400" dirty="0">
                <a:ea typeface="ＭＳ Ｐゴシック" charset="0"/>
              </a:rPr>
              <a:t>Comprehension</a:t>
            </a:r>
          </a:p>
          <a:p>
            <a:pPr marL="294465" indent="-294465">
              <a:buFont typeface="Arial"/>
              <a:buChar char="•"/>
              <a:defRPr/>
            </a:pPr>
            <a:endParaRPr lang="en-US" sz="1400" dirty="0">
              <a:ea typeface="ＭＳ Ｐゴシック" charset="0"/>
            </a:endParaRPr>
          </a:p>
          <a:p>
            <a:pPr marL="294465" indent="-294465">
              <a:buFont typeface="Arial"/>
              <a:buChar char="•"/>
              <a:defRPr/>
            </a:pPr>
            <a:endParaRPr lang="en-US" sz="1400" dirty="0">
              <a:ea typeface="ＭＳ Ｐゴシック" charset="0"/>
            </a:endParaRPr>
          </a:p>
          <a:p>
            <a:pPr>
              <a:defRPr/>
            </a:pPr>
            <a:endParaRPr lang="en-US" dirty="0">
              <a:ea typeface="ＭＳ Ｐゴシック" charset="0"/>
            </a:endParaRPr>
          </a:p>
        </p:txBody>
      </p:sp>
      <p:sp>
        <p:nvSpPr>
          <p:cNvPr id="68612" name="Slide Number Placeholder 3">
            <a:extLst>
              <a:ext uri="{FF2B5EF4-FFF2-40B4-BE49-F238E27FC236}">
                <a16:creationId xmlns:a16="http://schemas.microsoft.com/office/drawing/2014/main" id="{8F747BE5-5B86-422F-96CD-A2E9FBBF7B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Verdana" panose="020B0604030504040204" pitchFamily="34" charset="0"/>
                <a:ea typeface="MS PGothic" panose="020B0600070205080204" pitchFamily="34" charset="-128"/>
              </a:defRPr>
            </a:lvl1pPr>
            <a:lvl2pPr marL="765610" indent="-294465">
              <a:defRPr sz="2500">
                <a:solidFill>
                  <a:schemeClr val="tx1"/>
                </a:solidFill>
                <a:latin typeface="Verdana" panose="020B0604030504040204" pitchFamily="34" charset="0"/>
                <a:ea typeface="MS PGothic" panose="020B0600070205080204" pitchFamily="34" charset="-128"/>
              </a:defRPr>
            </a:lvl2pPr>
            <a:lvl3pPr marL="1177862" indent="-235572">
              <a:defRPr sz="2500">
                <a:solidFill>
                  <a:schemeClr val="tx1"/>
                </a:solidFill>
                <a:latin typeface="Verdana" panose="020B0604030504040204" pitchFamily="34" charset="0"/>
                <a:ea typeface="MS PGothic" panose="020B0600070205080204" pitchFamily="34" charset="-128"/>
              </a:defRPr>
            </a:lvl3pPr>
            <a:lvl4pPr marL="1649006" indent="-235572">
              <a:defRPr sz="2500">
                <a:solidFill>
                  <a:schemeClr val="tx1"/>
                </a:solidFill>
                <a:latin typeface="Verdana" panose="020B0604030504040204" pitchFamily="34" charset="0"/>
                <a:ea typeface="MS PGothic" panose="020B0600070205080204" pitchFamily="34" charset="-128"/>
              </a:defRPr>
            </a:lvl4pPr>
            <a:lvl5pPr marL="2120151" indent="-235572">
              <a:defRPr sz="2500">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9pPr>
          </a:lstStyle>
          <a:p>
            <a:fld id="{F35CC0F3-E247-4823-9294-43320556E024}" type="slidenum">
              <a:rPr lang="en-US" altLang="en-US" sz="1200">
                <a:latin typeface="Arial" panose="020B0604020202020204" pitchFamily="34" charset="0"/>
              </a:rPr>
              <a:pPr/>
              <a:t>29</a:t>
            </a:fld>
            <a:endParaRPr lang="en-US" altLang="en-US" sz="120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The purpose of this webinar is to build on the basic knowledge of learning disabilities unfolded during the LD 100 webinar. In LD 100, we focused on defining the different types of specific learning disabilities, identified a few basic functional limitations and corresponding accommodations for those functional limitations.</a:t>
            </a:r>
          </a:p>
          <a:p>
            <a:endParaRPr lang="en-US" altLang="en-US" dirty="0">
              <a:latin typeface="Arial" panose="020B0604020202020204" pitchFamily="34" charset="0"/>
            </a:endParaRPr>
          </a:p>
          <a:p>
            <a:r>
              <a:rPr lang="en-US" altLang="en-US" dirty="0">
                <a:latin typeface="Arial" panose="020B0604020202020204" pitchFamily="34" charset="0"/>
              </a:rPr>
              <a:t>Today, we will be </a:t>
            </a:r>
            <a:r>
              <a:rPr lang="en-US" altLang="en-US" dirty="0">
                <a:solidFill>
                  <a:srgbClr val="C00000"/>
                </a:solidFill>
                <a:latin typeface="Arial" panose="020B0604020202020204" pitchFamily="34" charset="0"/>
              </a:rPr>
              <a:t>reviewing</a:t>
            </a:r>
            <a:r>
              <a:rPr lang="en-US" altLang="en-US" dirty="0">
                <a:latin typeface="Arial" panose="020B0604020202020204" pitchFamily="34" charset="0"/>
              </a:rPr>
              <a:t> those specific learning disabilities that we discussed in LD 100 but this time, we will identify a few more commonly occurring functional limitations that students experience when they have a specific type of LD and then we will discuss how the accommodations may be needed throughout the various areas on the center.  Finally, we will spend a little time talking about the specific roles and responsibilities of various staff throughout the center within the reasonable accommodation process.  </a:t>
            </a:r>
          </a:p>
          <a:p>
            <a:endParaRPr lang="en-US" dirty="0"/>
          </a:p>
        </p:txBody>
      </p:sp>
      <p:sp>
        <p:nvSpPr>
          <p:cNvPr id="4" name="Slide Number Placeholder 3"/>
          <p:cNvSpPr>
            <a:spLocks noGrp="1"/>
          </p:cNvSpPr>
          <p:nvPr>
            <p:ph type="sldNum" sz="quarter" idx="5"/>
          </p:nvPr>
        </p:nvSpPr>
        <p:spPr/>
        <p:txBody>
          <a:bodyPr/>
          <a:lstStyle/>
          <a:p>
            <a:pPr>
              <a:defRPr/>
            </a:pPr>
            <a:fld id="{50C343F3-AC26-4B4E-86FF-E949298AE011}" type="slidenum">
              <a:rPr lang="en-US" altLang="en-US" smtClean="0"/>
              <a:pPr>
                <a:defRPr/>
              </a:pPr>
              <a:t>3</a:t>
            </a:fld>
            <a:endParaRPr lang="en-US" altLang="en-US"/>
          </a:p>
        </p:txBody>
      </p:sp>
    </p:spTree>
    <p:extLst>
      <p:ext uri="{BB962C8B-B14F-4D97-AF65-F5344CB8AC3E}">
        <p14:creationId xmlns:p14="http://schemas.microsoft.com/office/powerpoint/2010/main" val="175982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72F40CAC-0899-4C4F-BCA8-B09E055F033F}"/>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F7E2728F-E61A-4FF8-91A3-C172114773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a:latin typeface="Arial" panose="020B0604020202020204" pitchFamily="34" charset="0"/>
              </a:rPr>
              <a:t>Moving on to another common type of LD—Dysgraphia. It is important to note that Dysgraphia is not just about poor handwriting as the little graphic suggests.  </a:t>
            </a:r>
          </a:p>
          <a:p>
            <a:endParaRPr lang="en-US" altLang="en-US" sz="1400" dirty="0">
              <a:latin typeface="Arial" panose="020B0604020202020204" pitchFamily="34" charset="0"/>
            </a:endParaRPr>
          </a:p>
          <a:p>
            <a:r>
              <a:rPr lang="en-US" altLang="en-US" sz="1400" dirty="0">
                <a:latin typeface="Arial" panose="020B0604020202020204" pitchFamily="34" charset="0"/>
              </a:rPr>
              <a:t>There are other components of writing that are impacted (spelling, spatial planning on paper or on a screen, and often times thinking and writing at the same time).  </a:t>
            </a:r>
          </a:p>
          <a:p>
            <a:endParaRPr lang="en-US" altLang="en-US" sz="1400" dirty="0">
              <a:latin typeface="Arial" panose="020B0604020202020204" pitchFamily="34" charset="0"/>
            </a:endParaRPr>
          </a:p>
          <a:p>
            <a:r>
              <a:rPr lang="en-US" altLang="en-US" sz="1400" dirty="0">
                <a:latin typeface="Arial" panose="020B0604020202020204" pitchFamily="34" charset="0"/>
              </a:rPr>
              <a:t>Some of the functional limitations that a student with dysgraphia may have are on this slide…</a:t>
            </a:r>
          </a:p>
          <a:p>
            <a:endParaRPr lang="en-US" altLang="en-US" sz="1400" dirty="0">
              <a:latin typeface="Arial" panose="020B0604020202020204" pitchFamily="34" charset="0"/>
            </a:endParaRPr>
          </a:p>
          <a:p>
            <a:r>
              <a:rPr lang="en-US" altLang="en-US" sz="1400" dirty="0">
                <a:latin typeface="Arial" panose="020B0604020202020204" pitchFamily="34" charset="0"/>
              </a:rPr>
              <a:t>What types of center activities do you think a student with Dysgraphia will have difficulty with?  For example, copying math problems from the board to paper…what else?  What about posted dorm rules?  What about signs on center?  </a:t>
            </a:r>
            <a:r>
              <a:rPr lang="en-US" altLang="en-US" sz="1400" dirty="0">
                <a:highlight>
                  <a:srgbClr val="FFFF00"/>
                </a:highlight>
                <a:latin typeface="Arial" panose="020B0604020202020204" pitchFamily="34" charset="0"/>
              </a:rPr>
              <a:t>Alyssa read some of the responses while I cue up another brief video clip…</a:t>
            </a:r>
          </a:p>
          <a:p>
            <a:endParaRPr lang="en-US" altLang="en-US" sz="1400" dirty="0">
              <a:latin typeface="Arial" panose="020B0604020202020204" pitchFamily="34" charset="0"/>
            </a:endParaRPr>
          </a:p>
        </p:txBody>
      </p:sp>
      <p:sp>
        <p:nvSpPr>
          <p:cNvPr id="60420" name="Slide Number Placeholder 3">
            <a:extLst>
              <a:ext uri="{FF2B5EF4-FFF2-40B4-BE49-F238E27FC236}">
                <a16:creationId xmlns:a16="http://schemas.microsoft.com/office/drawing/2014/main" id="{7FC107E3-2777-422A-BB7E-67C26E60A4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Verdana" panose="020B0604030504040204" pitchFamily="34" charset="0"/>
                <a:ea typeface="MS PGothic" panose="020B0600070205080204" pitchFamily="34" charset="-128"/>
              </a:defRPr>
            </a:lvl1pPr>
            <a:lvl2pPr marL="765610" indent="-294465">
              <a:defRPr sz="2500">
                <a:solidFill>
                  <a:schemeClr val="tx1"/>
                </a:solidFill>
                <a:latin typeface="Verdana" panose="020B0604030504040204" pitchFamily="34" charset="0"/>
                <a:ea typeface="MS PGothic" panose="020B0600070205080204" pitchFamily="34" charset="-128"/>
              </a:defRPr>
            </a:lvl2pPr>
            <a:lvl3pPr marL="1177862" indent="-235572">
              <a:defRPr sz="2500">
                <a:solidFill>
                  <a:schemeClr val="tx1"/>
                </a:solidFill>
                <a:latin typeface="Verdana" panose="020B0604030504040204" pitchFamily="34" charset="0"/>
                <a:ea typeface="MS PGothic" panose="020B0600070205080204" pitchFamily="34" charset="-128"/>
              </a:defRPr>
            </a:lvl3pPr>
            <a:lvl4pPr marL="1649006" indent="-235572">
              <a:defRPr sz="2500">
                <a:solidFill>
                  <a:schemeClr val="tx1"/>
                </a:solidFill>
                <a:latin typeface="Verdana" panose="020B0604030504040204" pitchFamily="34" charset="0"/>
                <a:ea typeface="MS PGothic" panose="020B0600070205080204" pitchFamily="34" charset="-128"/>
              </a:defRPr>
            </a:lvl4pPr>
            <a:lvl5pPr marL="2120151" indent="-235572">
              <a:defRPr sz="2500">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9pPr>
          </a:lstStyle>
          <a:p>
            <a:fld id="{DCB23D39-7BBD-4B45-975B-FADFCD991C04}" type="slidenum">
              <a:rPr lang="en-US" altLang="en-US" sz="1200">
                <a:latin typeface="Arial" panose="020B0604020202020204" pitchFamily="34" charset="0"/>
              </a:rPr>
              <a:pPr/>
              <a:t>30</a:t>
            </a:fld>
            <a:endParaRPr lang="en-US" altLang="en-US" sz="1200">
              <a:latin typeface="Arial" panose="020B0604020202020204" pitchFamily="34" charset="0"/>
            </a:endParaRPr>
          </a:p>
        </p:txBody>
      </p:sp>
    </p:spTree>
    <p:extLst>
      <p:ext uri="{BB962C8B-B14F-4D97-AF65-F5344CB8AC3E}">
        <p14:creationId xmlns:p14="http://schemas.microsoft.com/office/powerpoint/2010/main" val="190670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B69C83FE-E81E-498C-A14D-25CEF0AB3941}"/>
              </a:ext>
            </a:extLst>
          </p:cNvPr>
          <p:cNvSpPr>
            <a:spLocks noGrp="1" noRot="1" noChangeAspect="1" noChangeArrowheads="1" noTextEdit="1"/>
          </p:cNvSpPr>
          <p:nvPr>
            <p:ph type="sldImg"/>
          </p:nvPr>
        </p:nvSpPr>
        <p:spPr>
          <a:ln/>
        </p:spPr>
      </p:sp>
      <p:sp>
        <p:nvSpPr>
          <p:cNvPr id="64514" name="Notes Placeholder 2">
            <a:extLst>
              <a:ext uri="{FF2B5EF4-FFF2-40B4-BE49-F238E27FC236}">
                <a16:creationId xmlns:a16="http://schemas.microsoft.com/office/drawing/2014/main" id="{2E1565FE-75F0-4D8A-B33F-D715A165568F}"/>
              </a:ext>
            </a:extLst>
          </p:cNvPr>
          <p:cNvSpPr>
            <a:spLocks noGrp="1"/>
          </p:cNvSpPr>
          <p:nvPr>
            <p:ph type="body" idx="1"/>
          </p:nvPr>
        </p:nvSpPr>
        <p:spPr>
          <a:ln/>
          <a:extLst/>
        </p:spPr>
        <p:txBody>
          <a:bodyPr/>
          <a:lstStyle/>
          <a:p>
            <a:pPr>
              <a:defRPr/>
            </a:pPr>
            <a:r>
              <a:rPr lang="en-US" sz="1400" dirty="0">
                <a:ea typeface="ＭＳ Ｐゴシック" charset="0"/>
              </a:rPr>
              <a:t>Here we have a few more ideas to accommodate Dysgraphia..</a:t>
            </a:r>
          </a:p>
          <a:p>
            <a:pPr>
              <a:defRPr/>
            </a:pPr>
            <a:r>
              <a:rPr lang="en-US" sz="1400" dirty="0">
                <a:ea typeface="ＭＳ Ｐゴシック" charset="0"/>
              </a:rPr>
              <a:t>Graphic Organizers</a:t>
            </a:r>
          </a:p>
          <a:p>
            <a:pPr>
              <a:defRPr/>
            </a:pPr>
            <a:r>
              <a:rPr lang="en-US" sz="1400" dirty="0">
                <a:ea typeface="ＭＳ Ｐゴシック" charset="0"/>
              </a:rPr>
              <a:t>Digital Voice Recorders</a:t>
            </a:r>
          </a:p>
          <a:p>
            <a:pPr>
              <a:defRPr/>
            </a:pPr>
            <a:r>
              <a:rPr lang="en-US" sz="1400" dirty="0">
                <a:ea typeface="ＭＳ Ｐゴシック" charset="0"/>
              </a:rPr>
              <a:t>Dragon Naturally Speaking software (speech to text)</a:t>
            </a:r>
          </a:p>
          <a:p>
            <a:pPr>
              <a:defRPr/>
            </a:pPr>
            <a:r>
              <a:rPr lang="en-US" sz="1400" dirty="0">
                <a:ea typeface="ＭＳ Ｐゴシック" charset="0"/>
              </a:rPr>
              <a:t>Phone Voice recording apps</a:t>
            </a:r>
          </a:p>
          <a:p>
            <a:pPr>
              <a:defRPr/>
            </a:pPr>
            <a:r>
              <a:rPr lang="en-US" sz="1400" dirty="0">
                <a:ea typeface="ＭＳ Ｐゴシック" charset="0"/>
              </a:rPr>
              <a:t>Raised lined paper</a:t>
            </a:r>
          </a:p>
          <a:p>
            <a:pPr>
              <a:defRPr/>
            </a:pPr>
            <a:r>
              <a:rPr lang="en-US" sz="1400" dirty="0">
                <a:ea typeface="ＭＳ Ｐゴシック" charset="0"/>
              </a:rPr>
              <a:t>Talking dictionaries</a:t>
            </a:r>
          </a:p>
          <a:p>
            <a:pPr>
              <a:defRPr/>
            </a:pPr>
            <a:r>
              <a:rPr lang="en-US" sz="1400" dirty="0">
                <a:ea typeface="ＭＳ Ｐゴシック" charset="0"/>
              </a:rPr>
              <a:t>Pencil/Pen grips</a:t>
            </a:r>
          </a:p>
          <a:p>
            <a:pPr>
              <a:defRPr/>
            </a:pPr>
            <a:r>
              <a:rPr lang="en-US" sz="1400" dirty="0">
                <a:ea typeface="ＭＳ Ｐゴシック" charset="0"/>
              </a:rPr>
              <a:t>Color coded keyboards</a:t>
            </a:r>
          </a:p>
          <a:p>
            <a:endParaRPr lang="en-US" altLang="en-US" sz="1400" dirty="0">
              <a:latin typeface="Arial" panose="020B0604020202020204" pitchFamily="34" charset="0"/>
            </a:endParaRPr>
          </a:p>
          <a:p>
            <a:r>
              <a:rPr lang="en-US" altLang="en-US" sz="1400" dirty="0">
                <a:latin typeface="Arial" panose="020B0604020202020204" pitchFamily="34" charset="0"/>
              </a:rPr>
              <a:t>Again, there is a wide range of low and high tech support out there.  </a:t>
            </a:r>
          </a:p>
          <a:p>
            <a:endParaRPr lang="en-US" altLang="en-US" sz="1400" dirty="0">
              <a:latin typeface="Arial" panose="020B0604020202020204" pitchFamily="34" charset="0"/>
            </a:endParaRPr>
          </a:p>
          <a:p>
            <a:r>
              <a:rPr lang="en-US" altLang="en-US" sz="1400" dirty="0">
                <a:latin typeface="Arial" panose="020B0604020202020204" pitchFamily="34" charset="0"/>
              </a:rPr>
              <a:t>The point:  To remove barriers that allow our students to access the program; provide them with the tools that allow them to both acquire and demonstrate their knowledge, skills and abilities.    </a:t>
            </a:r>
          </a:p>
          <a:p>
            <a:pPr>
              <a:defRPr/>
            </a:pPr>
            <a:endParaRPr lang="en-US" dirty="0">
              <a:ea typeface="ＭＳ Ｐゴシック" charset="0"/>
            </a:endParaRPr>
          </a:p>
        </p:txBody>
      </p:sp>
      <p:sp>
        <p:nvSpPr>
          <p:cNvPr id="68612" name="Slide Number Placeholder 3">
            <a:extLst>
              <a:ext uri="{FF2B5EF4-FFF2-40B4-BE49-F238E27FC236}">
                <a16:creationId xmlns:a16="http://schemas.microsoft.com/office/drawing/2014/main" id="{8F747BE5-5B86-422F-96CD-A2E9FBBF7B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Verdana" panose="020B0604030504040204" pitchFamily="34" charset="0"/>
                <a:ea typeface="MS PGothic" panose="020B0600070205080204" pitchFamily="34" charset="-128"/>
              </a:defRPr>
            </a:lvl1pPr>
            <a:lvl2pPr marL="765610" indent="-294465">
              <a:defRPr sz="2500">
                <a:solidFill>
                  <a:schemeClr val="tx1"/>
                </a:solidFill>
                <a:latin typeface="Verdana" panose="020B0604030504040204" pitchFamily="34" charset="0"/>
                <a:ea typeface="MS PGothic" panose="020B0600070205080204" pitchFamily="34" charset="-128"/>
              </a:defRPr>
            </a:lvl2pPr>
            <a:lvl3pPr marL="1177862" indent="-235572">
              <a:defRPr sz="2500">
                <a:solidFill>
                  <a:schemeClr val="tx1"/>
                </a:solidFill>
                <a:latin typeface="Verdana" panose="020B0604030504040204" pitchFamily="34" charset="0"/>
                <a:ea typeface="MS PGothic" panose="020B0600070205080204" pitchFamily="34" charset="-128"/>
              </a:defRPr>
            </a:lvl3pPr>
            <a:lvl4pPr marL="1649006" indent="-235572">
              <a:defRPr sz="2500">
                <a:solidFill>
                  <a:schemeClr val="tx1"/>
                </a:solidFill>
                <a:latin typeface="Verdana" panose="020B0604030504040204" pitchFamily="34" charset="0"/>
                <a:ea typeface="MS PGothic" panose="020B0600070205080204" pitchFamily="34" charset="-128"/>
              </a:defRPr>
            </a:lvl4pPr>
            <a:lvl5pPr marL="2120151" indent="-235572">
              <a:defRPr sz="2500">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9pPr>
          </a:lstStyle>
          <a:p>
            <a:fld id="{F35CC0F3-E247-4823-9294-43320556E024}" type="slidenum">
              <a:rPr lang="en-US" altLang="en-US" sz="1200">
                <a:latin typeface="Arial" panose="020B0604020202020204" pitchFamily="34" charset="0"/>
              </a:rPr>
              <a:pPr/>
              <a:t>31</a:t>
            </a:fld>
            <a:endParaRPr lang="en-US" altLang="en-US" sz="1200">
              <a:latin typeface="Arial" panose="020B0604020202020204" pitchFamily="34" charset="0"/>
            </a:endParaRPr>
          </a:p>
        </p:txBody>
      </p:sp>
    </p:spTree>
    <p:extLst>
      <p:ext uri="{BB962C8B-B14F-4D97-AF65-F5344CB8AC3E}">
        <p14:creationId xmlns:p14="http://schemas.microsoft.com/office/powerpoint/2010/main" val="6003505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72F40CAC-0899-4C4F-BCA8-B09E055F033F}"/>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F7E2728F-E61A-4FF8-91A3-C172114773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a:latin typeface="Arial" panose="020B0604020202020204" pitchFamily="34" charset="0"/>
              </a:rPr>
              <a:t>Dyscalculia is the 3</a:t>
            </a:r>
            <a:r>
              <a:rPr lang="en-US" altLang="en-US" sz="1400" baseline="30000" dirty="0">
                <a:latin typeface="Arial" panose="020B0604020202020204" pitchFamily="34" charset="0"/>
              </a:rPr>
              <a:t>rd</a:t>
            </a:r>
            <a:r>
              <a:rPr lang="en-US" altLang="en-US" sz="1400" dirty="0">
                <a:latin typeface="Arial" panose="020B0604020202020204" pitchFamily="34" charset="0"/>
              </a:rPr>
              <a:t> type of LD we will be discussing today.  (Slide) </a:t>
            </a:r>
          </a:p>
          <a:p>
            <a:endParaRPr lang="en-US" altLang="en-US" sz="1400" dirty="0">
              <a:latin typeface="Arial" panose="020B0604020202020204" pitchFamily="34" charset="0"/>
            </a:endParaRPr>
          </a:p>
          <a:p>
            <a:r>
              <a:rPr lang="en-US" altLang="en-US" sz="1400" dirty="0">
                <a:latin typeface="Arial" panose="020B0604020202020204" pitchFamily="34" charset="0"/>
              </a:rPr>
              <a:t>What types of center activities do you think a student with Dysgraphia will have difficulty with?  Chat box…</a:t>
            </a:r>
          </a:p>
          <a:p>
            <a:endParaRPr lang="en-US" altLang="en-US" sz="1400" dirty="0">
              <a:latin typeface="Arial" panose="020B0604020202020204" pitchFamily="34" charset="0"/>
            </a:endParaRPr>
          </a:p>
          <a:p>
            <a:pPr>
              <a:buFontTx/>
              <a:buChar char="•"/>
            </a:pPr>
            <a:r>
              <a:rPr lang="en-US" altLang="en-US" sz="1400" dirty="0">
                <a:latin typeface="Arial" panose="020B0604020202020204" pitchFamily="34" charset="0"/>
              </a:rPr>
              <a:t>copying math problems from the board to paper…</a:t>
            </a:r>
          </a:p>
          <a:p>
            <a:pPr>
              <a:buFontTx/>
              <a:buChar char="•"/>
            </a:pPr>
            <a:r>
              <a:rPr lang="en-US" altLang="en-US" sz="1400" dirty="0">
                <a:latin typeface="Arial" panose="020B0604020202020204" pitchFamily="34" charset="0"/>
              </a:rPr>
              <a:t>What about posted dorm rules?  </a:t>
            </a:r>
          </a:p>
          <a:p>
            <a:pPr>
              <a:buFontTx/>
              <a:buChar char="•"/>
            </a:pPr>
            <a:r>
              <a:rPr lang="en-US" altLang="en-US" sz="1400" dirty="0">
                <a:latin typeface="Arial" panose="020B0604020202020204" pitchFamily="34" charset="0"/>
              </a:rPr>
              <a:t>What about signs on center? </a:t>
            </a:r>
          </a:p>
          <a:p>
            <a:pPr>
              <a:buFontTx/>
              <a:buChar char="•"/>
            </a:pPr>
            <a:r>
              <a:rPr lang="en-US" altLang="en-US" sz="1400" dirty="0">
                <a:latin typeface="Arial" panose="020B0604020202020204" pitchFamily="34" charset="0"/>
              </a:rPr>
              <a:t>TABE Math, </a:t>
            </a:r>
          </a:p>
          <a:p>
            <a:pPr>
              <a:buFontTx/>
              <a:buChar char="•"/>
            </a:pPr>
            <a:r>
              <a:rPr lang="en-US" altLang="en-US" sz="1400" dirty="0">
                <a:latin typeface="Arial" panose="020B0604020202020204" pitchFamily="34" charset="0"/>
              </a:rPr>
              <a:t>Certain skills or activities in CT Classes…</a:t>
            </a:r>
          </a:p>
          <a:p>
            <a:pPr>
              <a:buFontTx/>
              <a:buChar char="•"/>
            </a:pPr>
            <a:r>
              <a:rPr lang="en-US" altLang="en-US" sz="1400" dirty="0">
                <a:latin typeface="Arial" panose="020B0604020202020204" pitchFamily="34" charset="0"/>
              </a:rPr>
              <a:t>Money skills</a:t>
            </a:r>
          </a:p>
          <a:p>
            <a:pPr>
              <a:buFontTx/>
              <a:buChar char="•"/>
            </a:pPr>
            <a:r>
              <a:rPr lang="en-US" altLang="en-US" sz="1400" dirty="0">
                <a:latin typeface="Arial" panose="020B0604020202020204" pitchFamily="34" charset="0"/>
              </a:rPr>
              <a:t>Schedules</a:t>
            </a:r>
          </a:p>
          <a:p>
            <a:pPr>
              <a:buFontTx/>
              <a:buChar char="•"/>
            </a:pPr>
            <a:r>
              <a:rPr lang="en-US" altLang="en-US" sz="1400" dirty="0">
                <a:latin typeface="Arial" panose="020B0604020202020204" pitchFamily="34" charset="0"/>
              </a:rPr>
              <a:t>What else?</a:t>
            </a:r>
          </a:p>
          <a:p>
            <a:endParaRPr lang="en-US" altLang="en-US" sz="1400" dirty="0">
              <a:latin typeface="Arial" panose="020B0604020202020204" pitchFamily="34" charset="0"/>
            </a:endParaRPr>
          </a:p>
        </p:txBody>
      </p:sp>
      <p:sp>
        <p:nvSpPr>
          <p:cNvPr id="60420" name="Slide Number Placeholder 3">
            <a:extLst>
              <a:ext uri="{FF2B5EF4-FFF2-40B4-BE49-F238E27FC236}">
                <a16:creationId xmlns:a16="http://schemas.microsoft.com/office/drawing/2014/main" id="{7FC107E3-2777-422A-BB7E-67C26E60A4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Verdana" panose="020B0604030504040204" pitchFamily="34" charset="0"/>
                <a:ea typeface="MS PGothic" panose="020B0600070205080204" pitchFamily="34" charset="-128"/>
              </a:defRPr>
            </a:lvl1pPr>
            <a:lvl2pPr marL="765610" indent="-294465">
              <a:defRPr sz="2500">
                <a:solidFill>
                  <a:schemeClr val="tx1"/>
                </a:solidFill>
                <a:latin typeface="Verdana" panose="020B0604030504040204" pitchFamily="34" charset="0"/>
                <a:ea typeface="MS PGothic" panose="020B0600070205080204" pitchFamily="34" charset="-128"/>
              </a:defRPr>
            </a:lvl2pPr>
            <a:lvl3pPr marL="1177862" indent="-235572">
              <a:defRPr sz="2500">
                <a:solidFill>
                  <a:schemeClr val="tx1"/>
                </a:solidFill>
                <a:latin typeface="Verdana" panose="020B0604030504040204" pitchFamily="34" charset="0"/>
                <a:ea typeface="MS PGothic" panose="020B0600070205080204" pitchFamily="34" charset="-128"/>
              </a:defRPr>
            </a:lvl3pPr>
            <a:lvl4pPr marL="1649006" indent="-235572">
              <a:defRPr sz="2500">
                <a:solidFill>
                  <a:schemeClr val="tx1"/>
                </a:solidFill>
                <a:latin typeface="Verdana" panose="020B0604030504040204" pitchFamily="34" charset="0"/>
                <a:ea typeface="MS PGothic" panose="020B0600070205080204" pitchFamily="34" charset="-128"/>
              </a:defRPr>
            </a:lvl4pPr>
            <a:lvl5pPr marL="2120151" indent="-235572">
              <a:defRPr sz="2500">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9pPr>
          </a:lstStyle>
          <a:p>
            <a:fld id="{DCB23D39-7BBD-4B45-975B-FADFCD991C04}" type="slidenum">
              <a:rPr lang="en-US" altLang="en-US" sz="1200">
                <a:latin typeface="Arial" panose="020B0604020202020204" pitchFamily="34" charset="0"/>
              </a:rPr>
              <a:pPr/>
              <a:t>32</a:t>
            </a:fld>
            <a:endParaRPr lang="en-US" altLang="en-US" sz="1200">
              <a:latin typeface="Arial" panose="020B0604020202020204" pitchFamily="34" charset="0"/>
            </a:endParaRPr>
          </a:p>
        </p:txBody>
      </p:sp>
    </p:spTree>
    <p:extLst>
      <p:ext uri="{BB962C8B-B14F-4D97-AF65-F5344CB8AC3E}">
        <p14:creationId xmlns:p14="http://schemas.microsoft.com/office/powerpoint/2010/main" val="42455802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B69C83FE-E81E-498C-A14D-25CEF0AB3941}"/>
              </a:ext>
            </a:extLst>
          </p:cNvPr>
          <p:cNvSpPr>
            <a:spLocks noGrp="1" noRot="1" noChangeAspect="1" noChangeArrowheads="1" noTextEdit="1"/>
          </p:cNvSpPr>
          <p:nvPr>
            <p:ph type="sldImg"/>
          </p:nvPr>
        </p:nvSpPr>
        <p:spPr>
          <a:ln/>
        </p:spPr>
      </p:sp>
      <p:sp>
        <p:nvSpPr>
          <p:cNvPr id="64514" name="Notes Placeholder 2">
            <a:extLst>
              <a:ext uri="{FF2B5EF4-FFF2-40B4-BE49-F238E27FC236}">
                <a16:creationId xmlns:a16="http://schemas.microsoft.com/office/drawing/2014/main" id="{2E1565FE-75F0-4D8A-B33F-D715A165568F}"/>
              </a:ext>
            </a:extLst>
          </p:cNvPr>
          <p:cNvSpPr>
            <a:spLocks noGrp="1"/>
          </p:cNvSpPr>
          <p:nvPr>
            <p:ph type="body" idx="1"/>
          </p:nvPr>
        </p:nvSpPr>
        <p:spPr>
          <a:ln/>
          <a:extLst/>
        </p:spPr>
        <p:txBody>
          <a:bodyPr/>
          <a:lstStyle/>
          <a:p>
            <a:pPr>
              <a:defRPr/>
            </a:pPr>
            <a:r>
              <a:rPr lang="en-US" sz="1400" dirty="0">
                <a:ea typeface="ＭＳ Ｐゴシック" charset="0"/>
              </a:rPr>
              <a:t>Some examples of low tech and high tech resources for Dyscalculia include:</a:t>
            </a:r>
          </a:p>
          <a:p>
            <a:pPr>
              <a:defRPr/>
            </a:pPr>
            <a:endParaRPr lang="en-US" sz="1400" dirty="0">
              <a:ea typeface="ＭＳ Ｐゴシック" charset="0"/>
            </a:endParaRPr>
          </a:p>
          <a:p>
            <a:pPr marL="176679" indent="-176679">
              <a:buFont typeface="Arial"/>
              <a:buChar char="•"/>
              <a:defRPr/>
            </a:pPr>
            <a:r>
              <a:rPr lang="en-US" sz="1400" dirty="0">
                <a:ea typeface="ＭＳ Ｐゴシック" charset="0"/>
              </a:rPr>
              <a:t>Using scratch paper to work out math problems</a:t>
            </a:r>
          </a:p>
          <a:p>
            <a:pPr marL="176679" indent="-176679">
              <a:buFont typeface="Arial"/>
              <a:buChar char="•"/>
              <a:defRPr/>
            </a:pPr>
            <a:r>
              <a:rPr lang="en-US" sz="1400" dirty="0">
                <a:ea typeface="ＭＳ Ｐゴシック" charset="0"/>
              </a:rPr>
              <a:t>Permitting the use of fractional, decimal, statistical, or scientific calculators</a:t>
            </a:r>
          </a:p>
          <a:p>
            <a:pPr marL="176679" indent="-176679">
              <a:buFont typeface="Arial"/>
              <a:buChar char="•"/>
              <a:defRPr/>
            </a:pPr>
            <a:r>
              <a:rPr lang="en-US" sz="1400" dirty="0">
                <a:ea typeface="ＭＳ Ｐゴシック" charset="0"/>
              </a:rPr>
              <a:t>Providing  talking calculators</a:t>
            </a:r>
          </a:p>
          <a:p>
            <a:pPr marL="176679" indent="-176679">
              <a:buFont typeface="Arial"/>
              <a:buChar char="•"/>
              <a:defRPr/>
            </a:pPr>
            <a:r>
              <a:rPr lang="en-US" sz="1400" dirty="0">
                <a:ea typeface="ＭＳ Ｐゴシック" charset="0"/>
              </a:rPr>
              <a:t>Using calculators or adding machines with large display screens</a:t>
            </a:r>
          </a:p>
          <a:p>
            <a:pPr marL="176679" indent="-176679">
              <a:buFont typeface="Arial"/>
              <a:buChar char="•"/>
              <a:defRPr/>
            </a:pPr>
            <a:r>
              <a:rPr lang="en-US" sz="1400" dirty="0">
                <a:ea typeface="ＭＳ Ｐゴシック" charset="0"/>
              </a:rPr>
              <a:t>Using construction calculators, such as Jobber 6</a:t>
            </a:r>
          </a:p>
          <a:p>
            <a:pPr marL="176679" indent="-176679">
              <a:buFont typeface="Arial"/>
              <a:buChar char="•"/>
              <a:defRPr/>
            </a:pPr>
            <a:r>
              <a:rPr lang="en-US" sz="1400" dirty="0">
                <a:ea typeface="ＭＳ Ｐゴシック" charset="0"/>
              </a:rPr>
              <a:t>Providing  talking tape measures </a:t>
            </a:r>
          </a:p>
          <a:p>
            <a:pPr marL="176679" indent="-176679">
              <a:buFont typeface="Arial"/>
              <a:buChar char="•"/>
              <a:defRPr/>
            </a:pPr>
            <a:r>
              <a:rPr lang="en-US" sz="1400" dirty="0">
                <a:ea typeface="ＭＳ Ｐゴシック" charset="0"/>
              </a:rPr>
              <a:t>Using talking scales</a:t>
            </a:r>
          </a:p>
          <a:p>
            <a:pPr marL="176679" indent="-176679">
              <a:buFont typeface="Arial"/>
              <a:buChar char="•"/>
              <a:defRPr/>
            </a:pPr>
            <a:r>
              <a:rPr lang="en-US" sz="1400" dirty="0">
                <a:ea typeface="ＭＳ Ｐゴシック" charset="0"/>
              </a:rPr>
              <a:t>Using pre-measurement guides or jigs</a:t>
            </a:r>
          </a:p>
          <a:p>
            <a:pPr marL="176679" indent="-176679">
              <a:buFont typeface="Arial"/>
              <a:buChar char="•"/>
              <a:defRPr/>
            </a:pPr>
            <a:r>
              <a:rPr lang="en-US" sz="1400" dirty="0">
                <a:ea typeface="ＭＳ Ｐゴシック" charset="0"/>
              </a:rPr>
              <a:t>Posting  mathematical tables at desk or in work area or on walls</a:t>
            </a:r>
          </a:p>
          <a:p>
            <a:pPr>
              <a:defRPr/>
            </a:pPr>
            <a:endParaRPr lang="en-US" dirty="0">
              <a:ea typeface="ＭＳ Ｐゴシック" charset="0"/>
            </a:endParaRPr>
          </a:p>
        </p:txBody>
      </p:sp>
      <p:sp>
        <p:nvSpPr>
          <p:cNvPr id="68612" name="Slide Number Placeholder 3">
            <a:extLst>
              <a:ext uri="{FF2B5EF4-FFF2-40B4-BE49-F238E27FC236}">
                <a16:creationId xmlns:a16="http://schemas.microsoft.com/office/drawing/2014/main" id="{8F747BE5-5B86-422F-96CD-A2E9FBBF7B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Verdana" panose="020B0604030504040204" pitchFamily="34" charset="0"/>
                <a:ea typeface="MS PGothic" panose="020B0600070205080204" pitchFamily="34" charset="-128"/>
              </a:defRPr>
            </a:lvl1pPr>
            <a:lvl2pPr marL="765610" indent="-294465">
              <a:defRPr sz="2500">
                <a:solidFill>
                  <a:schemeClr val="tx1"/>
                </a:solidFill>
                <a:latin typeface="Verdana" panose="020B0604030504040204" pitchFamily="34" charset="0"/>
                <a:ea typeface="MS PGothic" panose="020B0600070205080204" pitchFamily="34" charset="-128"/>
              </a:defRPr>
            </a:lvl2pPr>
            <a:lvl3pPr marL="1177862" indent="-235572">
              <a:defRPr sz="2500">
                <a:solidFill>
                  <a:schemeClr val="tx1"/>
                </a:solidFill>
                <a:latin typeface="Verdana" panose="020B0604030504040204" pitchFamily="34" charset="0"/>
                <a:ea typeface="MS PGothic" panose="020B0600070205080204" pitchFamily="34" charset="-128"/>
              </a:defRPr>
            </a:lvl3pPr>
            <a:lvl4pPr marL="1649006" indent="-235572">
              <a:defRPr sz="2500">
                <a:solidFill>
                  <a:schemeClr val="tx1"/>
                </a:solidFill>
                <a:latin typeface="Verdana" panose="020B0604030504040204" pitchFamily="34" charset="0"/>
                <a:ea typeface="MS PGothic" panose="020B0600070205080204" pitchFamily="34" charset="-128"/>
              </a:defRPr>
            </a:lvl4pPr>
            <a:lvl5pPr marL="2120151" indent="-235572">
              <a:defRPr sz="2500">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9pPr>
          </a:lstStyle>
          <a:p>
            <a:fld id="{F35CC0F3-E247-4823-9294-43320556E024}" type="slidenum">
              <a:rPr lang="en-US" altLang="en-US" sz="1200">
                <a:latin typeface="Arial" panose="020B0604020202020204" pitchFamily="34" charset="0"/>
              </a:rPr>
              <a:pPr/>
              <a:t>33</a:t>
            </a:fld>
            <a:endParaRPr lang="en-US" altLang="en-US" sz="1200">
              <a:latin typeface="Arial" panose="020B0604020202020204" pitchFamily="34" charset="0"/>
            </a:endParaRPr>
          </a:p>
        </p:txBody>
      </p:sp>
    </p:spTree>
    <p:extLst>
      <p:ext uri="{BB962C8B-B14F-4D97-AF65-F5344CB8AC3E}">
        <p14:creationId xmlns:p14="http://schemas.microsoft.com/office/powerpoint/2010/main" val="36924911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49A97AD3-9EDB-4256-AE87-6458B16BA9C4}"/>
              </a:ext>
            </a:extLst>
          </p:cNvPr>
          <p:cNvSpPr>
            <a:spLocks noGrp="1" noRot="1" noChangeAspect="1" noChangeArrowheads="1" noTextEdit="1"/>
          </p:cNvSpPr>
          <p:nvPr>
            <p:ph type="sldImg"/>
          </p:nvPr>
        </p:nvSpPr>
        <p:spPr>
          <a:ln/>
        </p:spPr>
      </p:sp>
      <p:sp>
        <p:nvSpPr>
          <p:cNvPr id="91139" name="Notes Placeholder 2">
            <a:extLst>
              <a:ext uri="{FF2B5EF4-FFF2-40B4-BE49-F238E27FC236}">
                <a16:creationId xmlns:a16="http://schemas.microsoft.com/office/drawing/2014/main" id="{B06FB2BA-260F-4BF6-942E-9F7F7F0B9A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latin typeface="Arial" panose="020B0604020202020204" pitchFamily="34" charset="0"/>
              </a:rPr>
              <a:t>This </a:t>
            </a:r>
            <a:r>
              <a:rPr lang="en-US" altLang="en-US" sz="1600" b="1" dirty="0">
                <a:latin typeface="Arial" panose="020B0604020202020204" pitchFamily="34" charset="0"/>
              </a:rPr>
              <a:t>pre-measuring guide </a:t>
            </a:r>
            <a:r>
              <a:rPr lang="en-US" altLang="en-US" sz="1600" dirty="0">
                <a:latin typeface="Arial" panose="020B0604020202020204" pitchFamily="34" charset="0"/>
              </a:rPr>
              <a:t>is a specific example of an accommodation tool that could be used in culinary as well as math class.</a:t>
            </a:r>
          </a:p>
          <a:p>
            <a:endParaRPr lang="en-US" altLang="en-US" sz="1600" dirty="0">
              <a:latin typeface="Arial" panose="020B0604020202020204" pitchFamily="34" charset="0"/>
            </a:endParaRPr>
          </a:p>
          <a:p>
            <a:r>
              <a:rPr lang="en-US" altLang="en-US" sz="1600" dirty="0">
                <a:latin typeface="Arial" panose="020B0604020202020204" pitchFamily="34" charset="0"/>
              </a:rPr>
              <a:t>Can you think of any guides or tools such as this that are used at your center?</a:t>
            </a:r>
          </a:p>
          <a:p>
            <a:endParaRPr lang="en-US" altLang="en-US" sz="1400" dirty="0">
              <a:latin typeface="Arial" panose="020B0604020202020204" pitchFamily="34" charset="0"/>
            </a:endParaRPr>
          </a:p>
          <a:p>
            <a:endParaRPr lang="en-US" altLang="en-US" sz="1400" dirty="0">
              <a:latin typeface="Arial" panose="020B0604020202020204" pitchFamily="34" charset="0"/>
            </a:endParaRPr>
          </a:p>
        </p:txBody>
      </p:sp>
      <p:sp>
        <p:nvSpPr>
          <p:cNvPr id="91140" name="Slide Number Placeholder 3">
            <a:extLst>
              <a:ext uri="{FF2B5EF4-FFF2-40B4-BE49-F238E27FC236}">
                <a16:creationId xmlns:a16="http://schemas.microsoft.com/office/drawing/2014/main" id="{A080D96A-6553-414B-8CD6-2DE2755059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Verdana" panose="020B0604030504040204" pitchFamily="34" charset="0"/>
                <a:ea typeface="MS PGothic" panose="020B0600070205080204" pitchFamily="34" charset="-128"/>
              </a:defRPr>
            </a:lvl1pPr>
            <a:lvl2pPr marL="765610" indent="-294465">
              <a:defRPr sz="2500">
                <a:solidFill>
                  <a:schemeClr val="tx1"/>
                </a:solidFill>
                <a:latin typeface="Verdana" panose="020B0604030504040204" pitchFamily="34" charset="0"/>
                <a:ea typeface="MS PGothic" panose="020B0600070205080204" pitchFamily="34" charset="-128"/>
              </a:defRPr>
            </a:lvl2pPr>
            <a:lvl3pPr marL="1177862" indent="-235572">
              <a:defRPr sz="2500">
                <a:solidFill>
                  <a:schemeClr val="tx1"/>
                </a:solidFill>
                <a:latin typeface="Verdana" panose="020B0604030504040204" pitchFamily="34" charset="0"/>
                <a:ea typeface="MS PGothic" panose="020B0600070205080204" pitchFamily="34" charset="-128"/>
              </a:defRPr>
            </a:lvl3pPr>
            <a:lvl4pPr marL="1649006" indent="-235572">
              <a:defRPr sz="2500">
                <a:solidFill>
                  <a:schemeClr val="tx1"/>
                </a:solidFill>
                <a:latin typeface="Verdana" panose="020B0604030504040204" pitchFamily="34" charset="0"/>
                <a:ea typeface="MS PGothic" panose="020B0600070205080204" pitchFamily="34" charset="-128"/>
              </a:defRPr>
            </a:lvl4pPr>
            <a:lvl5pPr marL="2120151" indent="-235572">
              <a:defRPr sz="2500">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9pPr>
          </a:lstStyle>
          <a:p>
            <a:fld id="{D1E5AE62-3954-4085-8B3D-3BAC91CF34CD}" type="slidenum">
              <a:rPr lang="en-US" altLang="en-US" sz="1200">
                <a:latin typeface="Arial" panose="020B0604020202020204" pitchFamily="34" charset="0"/>
              </a:rPr>
              <a:pPr/>
              <a:t>34</a:t>
            </a:fld>
            <a:endParaRPr lang="en-US" altLang="en-US" sz="1200">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72F40CAC-0899-4C4F-BCA8-B09E055F033F}"/>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F7E2728F-E61A-4FF8-91A3-C172114773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dirty="0"/>
              <a:t>A fourth type of Learning Disabilities is called </a:t>
            </a:r>
            <a:r>
              <a:rPr lang="en-US" sz="1600" b="1" dirty="0"/>
              <a:t>Dyspraxia. </a:t>
            </a:r>
            <a:r>
              <a:rPr lang="en-US" sz="1600" dirty="0"/>
              <a:t>It is in issue that can impact fine and gross motor skills. </a:t>
            </a:r>
          </a:p>
          <a:p>
            <a:endParaRPr lang="en-US" altLang="en-US" sz="1600" dirty="0"/>
          </a:p>
          <a:p>
            <a:r>
              <a:rPr lang="en-US" altLang="en-US" sz="1600" dirty="0">
                <a:latin typeface="Arial" panose="020B0604020202020204" pitchFamily="34" charset="0"/>
              </a:rPr>
              <a:t>Read slide…</a:t>
            </a:r>
          </a:p>
          <a:p>
            <a:endParaRPr lang="en-US" altLang="en-US" sz="1600" dirty="0">
              <a:latin typeface="Arial" panose="020B0604020202020204" pitchFamily="34" charset="0"/>
            </a:endParaRPr>
          </a:p>
          <a:p>
            <a:r>
              <a:rPr lang="en-US" altLang="en-US" sz="1600" dirty="0">
                <a:latin typeface="Arial" panose="020B0604020202020204" pitchFamily="34" charset="0"/>
              </a:rPr>
              <a:t>What types of center activities do you think a student with Dyspraxia will have difficulty with?  Chat box…</a:t>
            </a:r>
          </a:p>
          <a:p>
            <a:endParaRPr lang="en-US" altLang="en-US" sz="1400" dirty="0">
              <a:latin typeface="Arial" panose="020B0604020202020204" pitchFamily="34" charset="0"/>
            </a:endParaRPr>
          </a:p>
          <a:p>
            <a:endParaRPr lang="en-US" altLang="en-US" sz="1400" dirty="0">
              <a:latin typeface="Arial" panose="020B0604020202020204" pitchFamily="34" charset="0"/>
            </a:endParaRPr>
          </a:p>
          <a:p>
            <a:endParaRPr lang="en-US" altLang="en-US" sz="1400" dirty="0">
              <a:latin typeface="Arial" panose="020B0604020202020204" pitchFamily="34" charset="0"/>
            </a:endParaRPr>
          </a:p>
        </p:txBody>
      </p:sp>
      <p:sp>
        <p:nvSpPr>
          <p:cNvPr id="60420" name="Slide Number Placeholder 3">
            <a:extLst>
              <a:ext uri="{FF2B5EF4-FFF2-40B4-BE49-F238E27FC236}">
                <a16:creationId xmlns:a16="http://schemas.microsoft.com/office/drawing/2014/main" id="{7FC107E3-2777-422A-BB7E-67C26E60A4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Verdana" panose="020B0604030504040204" pitchFamily="34" charset="0"/>
                <a:ea typeface="MS PGothic" panose="020B0600070205080204" pitchFamily="34" charset="-128"/>
              </a:defRPr>
            </a:lvl1pPr>
            <a:lvl2pPr marL="765610" indent="-294465">
              <a:defRPr sz="2500">
                <a:solidFill>
                  <a:schemeClr val="tx1"/>
                </a:solidFill>
                <a:latin typeface="Verdana" panose="020B0604030504040204" pitchFamily="34" charset="0"/>
                <a:ea typeface="MS PGothic" panose="020B0600070205080204" pitchFamily="34" charset="-128"/>
              </a:defRPr>
            </a:lvl2pPr>
            <a:lvl3pPr marL="1177862" indent="-235572">
              <a:defRPr sz="2500">
                <a:solidFill>
                  <a:schemeClr val="tx1"/>
                </a:solidFill>
                <a:latin typeface="Verdana" panose="020B0604030504040204" pitchFamily="34" charset="0"/>
                <a:ea typeface="MS PGothic" panose="020B0600070205080204" pitchFamily="34" charset="-128"/>
              </a:defRPr>
            </a:lvl3pPr>
            <a:lvl4pPr marL="1649006" indent="-235572">
              <a:defRPr sz="2500">
                <a:solidFill>
                  <a:schemeClr val="tx1"/>
                </a:solidFill>
                <a:latin typeface="Verdana" panose="020B0604030504040204" pitchFamily="34" charset="0"/>
                <a:ea typeface="MS PGothic" panose="020B0600070205080204" pitchFamily="34" charset="-128"/>
              </a:defRPr>
            </a:lvl4pPr>
            <a:lvl5pPr marL="2120151" indent="-235572">
              <a:defRPr sz="2500">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9pPr>
          </a:lstStyle>
          <a:p>
            <a:fld id="{DCB23D39-7BBD-4B45-975B-FADFCD991C04}" type="slidenum">
              <a:rPr lang="en-US" altLang="en-US" sz="1200">
                <a:latin typeface="Arial" panose="020B0604020202020204" pitchFamily="34" charset="0"/>
              </a:rPr>
              <a:pPr/>
              <a:t>35</a:t>
            </a:fld>
            <a:endParaRPr lang="en-US" altLang="en-US" sz="1200">
              <a:latin typeface="Arial" panose="020B0604020202020204" pitchFamily="34" charset="0"/>
            </a:endParaRPr>
          </a:p>
        </p:txBody>
      </p:sp>
    </p:spTree>
    <p:extLst>
      <p:ext uri="{BB962C8B-B14F-4D97-AF65-F5344CB8AC3E}">
        <p14:creationId xmlns:p14="http://schemas.microsoft.com/office/powerpoint/2010/main" val="24010229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B69C83FE-E81E-498C-A14D-25CEF0AB3941}"/>
              </a:ext>
            </a:extLst>
          </p:cNvPr>
          <p:cNvSpPr>
            <a:spLocks noGrp="1" noRot="1" noChangeAspect="1" noChangeArrowheads="1" noTextEdit="1"/>
          </p:cNvSpPr>
          <p:nvPr>
            <p:ph type="sldImg"/>
          </p:nvPr>
        </p:nvSpPr>
        <p:spPr>
          <a:ln/>
        </p:spPr>
      </p:sp>
      <p:sp>
        <p:nvSpPr>
          <p:cNvPr id="64514" name="Notes Placeholder 2">
            <a:extLst>
              <a:ext uri="{FF2B5EF4-FFF2-40B4-BE49-F238E27FC236}">
                <a16:creationId xmlns:a16="http://schemas.microsoft.com/office/drawing/2014/main" id="{2E1565FE-75F0-4D8A-B33F-D715A165568F}"/>
              </a:ext>
            </a:extLst>
          </p:cNvPr>
          <p:cNvSpPr>
            <a:spLocks noGrp="1"/>
          </p:cNvSpPr>
          <p:nvPr>
            <p:ph type="body" idx="1"/>
          </p:nvPr>
        </p:nvSpPr>
        <p:spPr>
          <a:ln/>
          <a:extLst/>
        </p:spPr>
        <p:txBody>
          <a:bodyPr/>
          <a:lstStyle/>
          <a:p>
            <a:pPr lvl="0"/>
            <a:r>
              <a:rPr lang="en-US" sz="1400" dirty="0">
                <a:solidFill>
                  <a:srgbClr val="000000"/>
                </a:solidFill>
              </a:rPr>
              <a:t>If a student has balance or motor control difficulties, then it may be necessary to consider their ability to navigate their environment. A student with balance and motor difficulties when asked to sit in a chair with a desk attached may get caught in the chair and tip it over. They may need to sit at a table and be able to freely move the chair away from the desk to get in and out--Or use a desk on wheels that they can push away. </a:t>
            </a:r>
          </a:p>
          <a:p>
            <a:pPr lvl="0"/>
            <a:endParaRPr lang="en-US" sz="1400" dirty="0">
              <a:solidFill>
                <a:srgbClr val="000000"/>
              </a:solidFill>
            </a:endParaRPr>
          </a:p>
          <a:p>
            <a:pPr lvl="0"/>
            <a:r>
              <a:rPr lang="en-US" sz="1400" dirty="0">
                <a:solidFill>
                  <a:srgbClr val="000000"/>
                </a:solidFill>
              </a:rPr>
              <a:t>For fine motor control, highlighters and post-its are a low-tech way to stay organized without having to take word-for-word notes.</a:t>
            </a:r>
          </a:p>
          <a:p>
            <a:pPr lvl="0"/>
            <a:endParaRPr lang="en-US" sz="1400" dirty="0">
              <a:solidFill>
                <a:srgbClr val="000000"/>
              </a:solidFill>
            </a:endParaRPr>
          </a:p>
          <a:p>
            <a:pPr lvl="0"/>
            <a:r>
              <a:rPr lang="en-US" sz="1400" dirty="0">
                <a:solidFill>
                  <a:srgbClr val="000000"/>
                </a:solidFill>
              </a:rPr>
              <a:t>Bottom left-hand corner is a picture of a “digital lock” that works with a phone app—supports motor skills </a:t>
            </a:r>
          </a:p>
          <a:p>
            <a:pPr lvl="0"/>
            <a:endParaRPr lang="en-US" sz="1400" dirty="0">
              <a:solidFill>
                <a:srgbClr val="000000"/>
              </a:solidFill>
            </a:endParaRPr>
          </a:p>
          <a:p>
            <a:pPr lvl="0"/>
            <a:r>
              <a:rPr lang="en-US" sz="1400" dirty="0">
                <a:solidFill>
                  <a:srgbClr val="000000"/>
                </a:solidFill>
              </a:rPr>
              <a:t>Bottom right-hand corner is a picture of a shoe with “snap laces” instead of ties—again to support fine motor skills</a:t>
            </a:r>
          </a:p>
          <a:p>
            <a:pPr>
              <a:defRPr/>
            </a:pPr>
            <a:endParaRPr lang="en-US" dirty="0">
              <a:ea typeface="ＭＳ Ｐゴシック" charset="0"/>
            </a:endParaRPr>
          </a:p>
        </p:txBody>
      </p:sp>
      <p:sp>
        <p:nvSpPr>
          <p:cNvPr id="68612" name="Slide Number Placeholder 3">
            <a:extLst>
              <a:ext uri="{FF2B5EF4-FFF2-40B4-BE49-F238E27FC236}">
                <a16:creationId xmlns:a16="http://schemas.microsoft.com/office/drawing/2014/main" id="{8F747BE5-5B86-422F-96CD-A2E9FBBF7B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Verdana" panose="020B0604030504040204" pitchFamily="34" charset="0"/>
                <a:ea typeface="MS PGothic" panose="020B0600070205080204" pitchFamily="34" charset="-128"/>
              </a:defRPr>
            </a:lvl1pPr>
            <a:lvl2pPr marL="765610" indent="-294465">
              <a:defRPr sz="2500">
                <a:solidFill>
                  <a:schemeClr val="tx1"/>
                </a:solidFill>
                <a:latin typeface="Verdana" panose="020B0604030504040204" pitchFamily="34" charset="0"/>
                <a:ea typeface="MS PGothic" panose="020B0600070205080204" pitchFamily="34" charset="-128"/>
              </a:defRPr>
            </a:lvl2pPr>
            <a:lvl3pPr marL="1177862" indent="-235572">
              <a:defRPr sz="2500">
                <a:solidFill>
                  <a:schemeClr val="tx1"/>
                </a:solidFill>
                <a:latin typeface="Verdana" panose="020B0604030504040204" pitchFamily="34" charset="0"/>
                <a:ea typeface="MS PGothic" panose="020B0600070205080204" pitchFamily="34" charset="-128"/>
              </a:defRPr>
            </a:lvl3pPr>
            <a:lvl4pPr marL="1649006" indent="-235572">
              <a:defRPr sz="2500">
                <a:solidFill>
                  <a:schemeClr val="tx1"/>
                </a:solidFill>
                <a:latin typeface="Verdana" panose="020B0604030504040204" pitchFamily="34" charset="0"/>
                <a:ea typeface="MS PGothic" panose="020B0600070205080204" pitchFamily="34" charset="-128"/>
              </a:defRPr>
            </a:lvl4pPr>
            <a:lvl5pPr marL="2120151" indent="-235572">
              <a:defRPr sz="2500">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9pPr>
          </a:lstStyle>
          <a:p>
            <a:fld id="{F35CC0F3-E247-4823-9294-43320556E024}" type="slidenum">
              <a:rPr lang="en-US" altLang="en-US" sz="1200">
                <a:latin typeface="Arial" panose="020B0604020202020204" pitchFamily="34" charset="0"/>
              </a:rPr>
              <a:pPr/>
              <a:t>36</a:t>
            </a:fld>
            <a:endParaRPr lang="en-US" altLang="en-US" sz="1200">
              <a:latin typeface="Arial" panose="020B0604020202020204" pitchFamily="34" charset="0"/>
            </a:endParaRPr>
          </a:p>
        </p:txBody>
      </p:sp>
    </p:spTree>
    <p:extLst>
      <p:ext uri="{BB962C8B-B14F-4D97-AF65-F5344CB8AC3E}">
        <p14:creationId xmlns:p14="http://schemas.microsoft.com/office/powerpoint/2010/main" val="15636307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72F40CAC-0899-4C4F-BCA8-B09E055F033F}"/>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F7E2728F-E61A-4FF8-91A3-C172114773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a:latin typeface="Arial" panose="020B0604020202020204" pitchFamily="34" charset="0"/>
              </a:rPr>
              <a:t>There are many disorders that can affect a person's ability to understand auditory information. For example, individuals with Attention Deficit/Hyperactivity Disorder (ADHD) may well be poor listeners and have difficulty understanding or remembering verbal information; however, their actual neural processing of auditory input in the central nervous system is intact. Instead, it is the attention deficit that is impeding their ability to access or use the auditory information that is coming in. </a:t>
            </a:r>
          </a:p>
          <a:p>
            <a:r>
              <a:rPr lang="en-US" altLang="en-US" sz="1400" dirty="0">
                <a:latin typeface="Arial" panose="020B0604020202020204" pitchFamily="34" charset="0"/>
              </a:rPr>
              <a:t>Similarly, students with autism may have great difficulty with spoken language comprehension. However, it is the higher-order, global deficit known as autism that is the cause of their difficulties, not a specific auditory dysfunction. (www.asha.org)</a:t>
            </a:r>
          </a:p>
          <a:p>
            <a:endParaRPr lang="en-US" altLang="en-US" sz="1400" dirty="0">
              <a:latin typeface="Arial" panose="020B0604020202020204" pitchFamily="34" charset="0"/>
            </a:endParaRPr>
          </a:p>
          <a:p>
            <a:r>
              <a:rPr lang="en-US" altLang="en-US" sz="1400" dirty="0">
                <a:latin typeface="Arial" panose="020B0604020202020204" pitchFamily="34" charset="0"/>
                <a:cs typeface="Arial" panose="020B0604020202020204" pitchFamily="34" charset="0"/>
              </a:rPr>
              <a:t>Sometimes these students may behave as if a hearing loss is present, often asking for repetition or clarification. Often their performance in classes that don't rely heavily on listening is much better, and they typically are able to complete a task independently once they know what is expected of them.</a:t>
            </a:r>
          </a:p>
          <a:p>
            <a:endParaRPr lang="en-US" altLang="en-US" sz="1400" dirty="0">
              <a:latin typeface="Arial" panose="020B0604020202020204" pitchFamily="34" charset="0"/>
            </a:endParaRPr>
          </a:p>
          <a:p>
            <a:endParaRPr lang="en-US" altLang="en-US" sz="1400" dirty="0">
              <a:latin typeface="Arial" panose="020B0604020202020204" pitchFamily="34" charset="0"/>
            </a:endParaRPr>
          </a:p>
          <a:p>
            <a:endParaRPr lang="en-US" altLang="en-US" sz="1400" dirty="0">
              <a:latin typeface="Arial" panose="020B0604020202020204" pitchFamily="34" charset="0"/>
            </a:endParaRPr>
          </a:p>
        </p:txBody>
      </p:sp>
      <p:sp>
        <p:nvSpPr>
          <p:cNvPr id="60420" name="Slide Number Placeholder 3">
            <a:extLst>
              <a:ext uri="{FF2B5EF4-FFF2-40B4-BE49-F238E27FC236}">
                <a16:creationId xmlns:a16="http://schemas.microsoft.com/office/drawing/2014/main" id="{7FC107E3-2777-422A-BB7E-67C26E60A4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Verdana" panose="020B0604030504040204" pitchFamily="34" charset="0"/>
                <a:ea typeface="MS PGothic" panose="020B0600070205080204" pitchFamily="34" charset="-128"/>
              </a:defRPr>
            </a:lvl1pPr>
            <a:lvl2pPr marL="765610" indent="-294465">
              <a:defRPr sz="2500">
                <a:solidFill>
                  <a:schemeClr val="tx1"/>
                </a:solidFill>
                <a:latin typeface="Verdana" panose="020B0604030504040204" pitchFamily="34" charset="0"/>
                <a:ea typeface="MS PGothic" panose="020B0600070205080204" pitchFamily="34" charset="-128"/>
              </a:defRPr>
            </a:lvl2pPr>
            <a:lvl3pPr marL="1177862" indent="-235572">
              <a:defRPr sz="2500">
                <a:solidFill>
                  <a:schemeClr val="tx1"/>
                </a:solidFill>
                <a:latin typeface="Verdana" panose="020B0604030504040204" pitchFamily="34" charset="0"/>
                <a:ea typeface="MS PGothic" panose="020B0600070205080204" pitchFamily="34" charset="-128"/>
              </a:defRPr>
            </a:lvl3pPr>
            <a:lvl4pPr marL="1649006" indent="-235572">
              <a:defRPr sz="2500">
                <a:solidFill>
                  <a:schemeClr val="tx1"/>
                </a:solidFill>
                <a:latin typeface="Verdana" panose="020B0604030504040204" pitchFamily="34" charset="0"/>
                <a:ea typeface="MS PGothic" panose="020B0600070205080204" pitchFamily="34" charset="-128"/>
              </a:defRPr>
            </a:lvl4pPr>
            <a:lvl5pPr marL="2120151" indent="-235572">
              <a:defRPr sz="2500">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9pPr>
          </a:lstStyle>
          <a:p>
            <a:fld id="{DCB23D39-7BBD-4B45-975B-FADFCD991C04}" type="slidenum">
              <a:rPr lang="en-US" altLang="en-US" sz="1200">
                <a:latin typeface="Arial" panose="020B0604020202020204" pitchFamily="34" charset="0"/>
              </a:rPr>
              <a:pPr/>
              <a:t>37</a:t>
            </a:fld>
            <a:endParaRPr lang="en-US" altLang="en-US" sz="1200">
              <a:latin typeface="Arial" panose="020B0604020202020204" pitchFamily="34" charset="0"/>
            </a:endParaRPr>
          </a:p>
        </p:txBody>
      </p:sp>
    </p:spTree>
    <p:extLst>
      <p:ext uri="{BB962C8B-B14F-4D97-AF65-F5344CB8AC3E}">
        <p14:creationId xmlns:p14="http://schemas.microsoft.com/office/powerpoint/2010/main" val="24148333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72F40CAC-0899-4C4F-BCA8-B09E055F033F}"/>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F7E2728F-E61A-4FF8-91A3-C172114773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latin typeface="Arial" panose="020B0604020202020204" pitchFamily="34" charset="0"/>
              </a:rPr>
              <a:t>Let’s look at some of the functional limitations of Auditory Processing Disorders that are listed on this slide. </a:t>
            </a:r>
          </a:p>
          <a:p>
            <a:endParaRPr lang="en-US" altLang="en-US" sz="1600" dirty="0">
              <a:latin typeface="Arial" panose="020B0604020202020204" pitchFamily="34" charset="0"/>
            </a:endParaRPr>
          </a:p>
          <a:p>
            <a:r>
              <a:rPr lang="en-US" altLang="en-US" sz="1600" dirty="0">
                <a:latin typeface="Arial" panose="020B0604020202020204" pitchFamily="34" charset="0"/>
              </a:rPr>
              <a:t>This disorder greatly impacts our students when most of instruction or communication is delivered orally.</a:t>
            </a:r>
          </a:p>
          <a:p>
            <a:endParaRPr lang="en-US" altLang="en-US" sz="1600" dirty="0">
              <a:latin typeface="Arial" panose="020B0604020202020204" pitchFamily="34" charset="0"/>
            </a:endParaRPr>
          </a:p>
          <a:p>
            <a:r>
              <a:rPr lang="en-US" altLang="en-US" sz="1600" dirty="0">
                <a:latin typeface="Arial" panose="020B0604020202020204" pitchFamily="34" charset="0"/>
              </a:rPr>
              <a:t>Let’s think about some ways to support these students.  What are your ideas?   Chat box…</a:t>
            </a:r>
          </a:p>
          <a:p>
            <a:endParaRPr lang="en-US" altLang="en-US" sz="1400" dirty="0">
              <a:latin typeface="Arial" panose="020B0604020202020204" pitchFamily="34" charset="0"/>
            </a:endParaRPr>
          </a:p>
          <a:p>
            <a:endParaRPr lang="en-US" altLang="en-US" sz="1400" dirty="0">
              <a:latin typeface="Arial" panose="020B0604020202020204" pitchFamily="34" charset="0"/>
            </a:endParaRPr>
          </a:p>
          <a:p>
            <a:endParaRPr lang="en-US" altLang="en-US" sz="1400" dirty="0">
              <a:latin typeface="Arial" panose="020B0604020202020204" pitchFamily="34" charset="0"/>
            </a:endParaRPr>
          </a:p>
        </p:txBody>
      </p:sp>
      <p:sp>
        <p:nvSpPr>
          <p:cNvPr id="60420" name="Slide Number Placeholder 3">
            <a:extLst>
              <a:ext uri="{FF2B5EF4-FFF2-40B4-BE49-F238E27FC236}">
                <a16:creationId xmlns:a16="http://schemas.microsoft.com/office/drawing/2014/main" id="{7FC107E3-2777-422A-BB7E-67C26E60A4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Verdana" panose="020B0604030504040204" pitchFamily="34" charset="0"/>
                <a:ea typeface="MS PGothic" panose="020B0600070205080204" pitchFamily="34" charset="-128"/>
              </a:defRPr>
            </a:lvl1pPr>
            <a:lvl2pPr marL="765610" indent="-294465">
              <a:defRPr sz="2500">
                <a:solidFill>
                  <a:schemeClr val="tx1"/>
                </a:solidFill>
                <a:latin typeface="Verdana" panose="020B0604030504040204" pitchFamily="34" charset="0"/>
                <a:ea typeface="MS PGothic" panose="020B0600070205080204" pitchFamily="34" charset="-128"/>
              </a:defRPr>
            </a:lvl2pPr>
            <a:lvl3pPr marL="1177862" indent="-235572">
              <a:defRPr sz="2500">
                <a:solidFill>
                  <a:schemeClr val="tx1"/>
                </a:solidFill>
                <a:latin typeface="Verdana" panose="020B0604030504040204" pitchFamily="34" charset="0"/>
                <a:ea typeface="MS PGothic" panose="020B0600070205080204" pitchFamily="34" charset="-128"/>
              </a:defRPr>
            </a:lvl3pPr>
            <a:lvl4pPr marL="1649006" indent="-235572">
              <a:defRPr sz="2500">
                <a:solidFill>
                  <a:schemeClr val="tx1"/>
                </a:solidFill>
                <a:latin typeface="Verdana" panose="020B0604030504040204" pitchFamily="34" charset="0"/>
                <a:ea typeface="MS PGothic" panose="020B0600070205080204" pitchFamily="34" charset="-128"/>
              </a:defRPr>
            </a:lvl4pPr>
            <a:lvl5pPr marL="2120151" indent="-235572">
              <a:defRPr sz="2500">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9pPr>
          </a:lstStyle>
          <a:p>
            <a:fld id="{DCB23D39-7BBD-4B45-975B-FADFCD991C04}" type="slidenum">
              <a:rPr lang="en-US" altLang="en-US" sz="1200">
                <a:latin typeface="Arial" panose="020B0604020202020204" pitchFamily="34" charset="0"/>
              </a:rPr>
              <a:pPr/>
              <a:t>38</a:t>
            </a:fld>
            <a:endParaRPr lang="en-US" altLang="en-US" sz="1200">
              <a:latin typeface="Arial" panose="020B0604020202020204" pitchFamily="34" charset="0"/>
            </a:endParaRPr>
          </a:p>
        </p:txBody>
      </p:sp>
    </p:spTree>
    <p:extLst>
      <p:ext uri="{BB962C8B-B14F-4D97-AF65-F5344CB8AC3E}">
        <p14:creationId xmlns:p14="http://schemas.microsoft.com/office/powerpoint/2010/main" val="2055652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4E5A2E31-41D2-4F2B-A000-F332DA71A16F}"/>
              </a:ext>
            </a:extLst>
          </p:cNvPr>
          <p:cNvSpPr>
            <a:spLocks noGrp="1" noRot="1" noChangeAspect="1" noChangeArrowheads="1" noTextEdit="1"/>
          </p:cNvSpPr>
          <p:nvPr>
            <p:ph type="sldImg"/>
          </p:nvPr>
        </p:nvSpPr>
        <p:spPr>
          <a:ln/>
        </p:spPr>
      </p:sp>
      <p:sp>
        <p:nvSpPr>
          <p:cNvPr id="99331" name="Notes Placeholder 2">
            <a:extLst>
              <a:ext uri="{FF2B5EF4-FFF2-40B4-BE49-F238E27FC236}">
                <a16:creationId xmlns:a16="http://schemas.microsoft.com/office/drawing/2014/main" id="{9A939178-177C-4457-AA05-569F42B0EF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latin typeface="Arial" panose="020B0604020202020204" pitchFamily="34" charset="0"/>
              </a:rPr>
              <a:t>We definitely want to provide instructions, lessons, and information in ways that do not completely rely on auditory processing</a:t>
            </a:r>
            <a:r>
              <a:rPr lang="en-US" altLang="en-US" sz="1400" dirty="0">
                <a:latin typeface="Arial" panose="020B0604020202020204" pitchFamily="34" charset="0"/>
              </a:rPr>
              <a:t>.  </a:t>
            </a:r>
          </a:p>
          <a:p>
            <a:endParaRPr lang="en-US" altLang="en-US" sz="1400" dirty="0">
              <a:latin typeface="Arial" panose="020B0604020202020204" pitchFamily="34" charset="0"/>
            </a:endParaRPr>
          </a:p>
          <a:p>
            <a:r>
              <a:rPr lang="en-US" altLang="en-US" sz="1400" dirty="0">
                <a:latin typeface="Arial" panose="020B0604020202020204" pitchFamily="34" charset="0"/>
              </a:rPr>
              <a:t>Here are a few ideas…</a:t>
            </a:r>
          </a:p>
        </p:txBody>
      </p:sp>
      <p:sp>
        <p:nvSpPr>
          <p:cNvPr id="99332" name="Slide Number Placeholder 3">
            <a:extLst>
              <a:ext uri="{FF2B5EF4-FFF2-40B4-BE49-F238E27FC236}">
                <a16:creationId xmlns:a16="http://schemas.microsoft.com/office/drawing/2014/main" id="{550D076A-E040-407B-B436-DA1E1BE11F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Verdana" panose="020B0604030504040204" pitchFamily="34" charset="0"/>
                <a:ea typeface="MS PGothic" panose="020B0600070205080204" pitchFamily="34" charset="-128"/>
              </a:defRPr>
            </a:lvl1pPr>
            <a:lvl2pPr marL="765610" indent="-294465">
              <a:defRPr sz="2500">
                <a:solidFill>
                  <a:schemeClr val="tx1"/>
                </a:solidFill>
                <a:latin typeface="Verdana" panose="020B0604030504040204" pitchFamily="34" charset="0"/>
                <a:ea typeface="MS PGothic" panose="020B0600070205080204" pitchFamily="34" charset="-128"/>
              </a:defRPr>
            </a:lvl2pPr>
            <a:lvl3pPr marL="1177862" indent="-235572">
              <a:defRPr sz="2500">
                <a:solidFill>
                  <a:schemeClr val="tx1"/>
                </a:solidFill>
                <a:latin typeface="Verdana" panose="020B0604030504040204" pitchFamily="34" charset="0"/>
                <a:ea typeface="MS PGothic" panose="020B0600070205080204" pitchFamily="34" charset="-128"/>
              </a:defRPr>
            </a:lvl3pPr>
            <a:lvl4pPr marL="1649006" indent="-235572">
              <a:defRPr sz="2500">
                <a:solidFill>
                  <a:schemeClr val="tx1"/>
                </a:solidFill>
                <a:latin typeface="Verdana" panose="020B0604030504040204" pitchFamily="34" charset="0"/>
                <a:ea typeface="MS PGothic" panose="020B0600070205080204" pitchFamily="34" charset="-128"/>
              </a:defRPr>
            </a:lvl4pPr>
            <a:lvl5pPr marL="2120151" indent="-235572">
              <a:defRPr sz="2500">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9pPr>
          </a:lstStyle>
          <a:p>
            <a:fld id="{C916C18C-E024-4ADE-AEA5-08E4FAD4290E}" type="slidenum">
              <a:rPr lang="en-US" altLang="en-US" sz="1200">
                <a:latin typeface="Arial" panose="020B0604020202020204" pitchFamily="34" charset="0"/>
              </a:rPr>
              <a:pPr/>
              <a:t>39</a:t>
            </a:fld>
            <a:endParaRPr lang="en-US" altLang="en-US" sz="120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76A609F0-F19F-4C29-93FB-E99BA1E42425}"/>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5894C9B6-D4CE-4D99-8225-11970FDF94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  </a:t>
            </a:r>
          </a:p>
          <a:p>
            <a:endParaRPr lang="en-US" altLang="en-US">
              <a:latin typeface="Arial" panose="020B0604020202020204" pitchFamily="34" charset="0"/>
            </a:endParaRPr>
          </a:p>
        </p:txBody>
      </p:sp>
      <p:sp>
        <p:nvSpPr>
          <p:cNvPr id="23556" name="Slide Number Placeholder 3">
            <a:extLst>
              <a:ext uri="{FF2B5EF4-FFF2-40B4-BE49-F238E27FC236}">
                <a16:creationId xmlns:a16="http://schemas.microsoft.com/office/drawing/2014/main" id="{BF1FA20C-5820-4395-B1F5-9D596ED77F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Verdana" panose="020B0604030504040204" pitchFamily="34" charset="0"/>
                <a:ea typeface="MS PGothic" panose="020B0600070205080204" pitchFamily="34" charset="-128"/>
              </a:defRPr>
            </a:lvl1pPr>
            <a:lvl2pPr marL="765610" indent="-294465">
              <a:defRPr sz="2500">
                <a:solidFill>
                  <a:schemeClr val="tx1"/>
                </a:solidFill>
                <a:latin typeface="Verdana" panose="020B0604030504040204" pitchFamily="34" charset="0"/>
                <a:ea typeface="MS PGothic" panose="020B0600070205080204" pitchFamily="34" charset="-128"/>
              </a:defRPr>
            </a:lvl2pPr>
            <a:lvl3pPr marL="1177862" indent="-235572">
              <a:defRPr sz="2500">
                <a:solidFill>
                  <a:schemeClr val="tx1"/>
                </a:solidFill>
                <a:latin typeface="Verdana" panose="020B0604030504040204" pitchFamily="34" charset="0"/>
                <a:ea typeface="MS PGothic" panose="020B0600070205080204" pitchFamily="34" charset="-128"/>
              </a:defRPr>
            </a:lvl3pPr>
            <a:lvl4pPr marL="1649006" indent="-235572">
              <a:defRPr sz="2500">
                <a:solidFill>
                  <a:schemeClr val="tx1"/>
                </a:solidFill>
                <a:latin typeface="Verdana" panose="020B0604030504040204" pitchFamily="34" charset="0"/>
                <a:ea typeface="MS PGothic" panose="020B0600070205080204" pitchFamily="34" charset="-128"/>
              </a:defRPr>
            </a:lvl4pPr>
            <a:lvl5pPr marL="2120151" indent="-235572">
              <a:defRPr sz="2500">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9pPr>
          </a:lstStyle>
          <a:p>
            <a:fld id="{FA1328DA-FC36-4D64-B804-085307694529}" type="slidenum">
              <a:rPr lang="en-US" altLang="en-US" sz="1200">
                <a:latin typeface="Arial" panose="020B0604020202020204" pitchFamily="34" charset="0"/>
              </a:rPr>
              <a:pPr/>
              <a:t>4</a:t>
            </a:fld>
            <a:endParaRPr lang="en-US" altLang="en-US" sz="1200">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72F40CAC-0899-4C4F-BCA8-B09E055F033F}"/>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F7E2728F-E61A-4FF8-91A3-C172114773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a:t>The last type of LD we will review in this webinar is Visual Processing Disorders.</a:t>
            </a:r>
          </a:p>
          <a:p>
            <a:r>
              <a:rPr lang="en-US" sz="1400" dirty="0"/>
              <a:t>Visual processing is the way the brain, not the eyes, processes the world around us, including things like symbols, pictures, and distances. Individuals with visual processing issues often struggle with visual memory, visual-motor skills and processing what they see, which can affect their reading, tracking, writing and math abilities. The person may see the information clearly, but their brain cannot process the information they see. This may be the reason they write their letters backward, forget letters and numbers, aren’t able to sequence math facts, and can’t use their eyes to track their hand as they write on a piece of paper or copy notes from another source.</a:t>
            </a:r>
          </a:p>
          <a:p>
            <a:r>
              <a:rPr lang="en-US" sz="1400" dirty="0"/>
              <a:t>Just think about how much information is provided visually on centers (from directions, instruction, rules, procedures, etc.)</a:t>
            </a:r>
          </a:p>
          <a:p>
            <a:endParaRPr lang="en-US" sz="1400" dirty="0"/>
          </a:p>
          <a:p>
            <a:r>
              <a:rPr lang="en-US" sz="1400" dirty="0"/>
              <a:t>What are some practical ways we can support these students?</a:t>
            </a:r>
          </a:p>
          <a:p>
            <a:endParaRPr lang="en-US" altLang="en-US" sz="1400" dirty="0">
              <a:latin typeface="Arial" panose="020B0604020202020204" pitchFamily="34" charset="0"/>
            </a:endParaRPr>
          </a:p>
        </p:txBody>
      </p:sp>
      <p:sp>
        <p:nvSpPr>
          <p:cNvPr id="60420" name="Slide Number Placeholder 3">
            <a:extLst>
              <a:ext uri="{FF2B5EF4-FFF2-40B4-BE49-F238E27FC236}">
                <a16:creationId xmlns:a16="http://schemas.microsoft.com/office/drawing/2014/main" id="{7FC107E3-2777-422A-BB7E-67C26E60A4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Verdana" panose="020B0604030504040204" pitchFamily="34" charset="0"/>
                <a:ea typeface="MS PGothic" panose="020B0600070205080204" pitchFamily="34" charset="-128"/>
              </a:defRPr>
            </a:lvl1pPr>
            <a:lvl2pPr marL="765610" indent="-294465">
              <a:defRPr sz="2500">
                <a:solidFill>
                  <a:schemeClr val="tx1"/>
                </a:solidFill>
                <a:latin typeface="Verdana" panose="020B0604030504040204" pitchFamily="34" charset="0"/>
                <a:ea typeface="MS PGothic" panose="020B0600070205080204" pitchFamily="34" charset="-128"/>
              </a:defRPr>
            </a:lvl2pPr>
            <a:lvl3pPr marL="1177862" indent="-235572">
              <a:defRPr sz="2500">
                <a:solidFill>
                  <a:schemeClr val="tx1"/>
                </a:solidFill>
                <a:latin typeface="Verdana" panose="020B0604030504040204" pitchFamily="34" charset="0"/>
                <a:ea typeface="MS PGothic" panose="020B0600070205080204" pitchFamily="34" charset="-128"/>
              </a:defRPr>
            </a:lvl3pPr>
            <a:lvl4pPr marL="1649006" indent="-235572">
              <a:defRPr sz="2500">
                <a:solidFill>
                  <a:schemeClr val="tx1"/>
                </a:solidFill>
                <a:latin typeface="Verdana" panose="020B0604030504040204" pitchFamily="34" charset="0"/>
                <a:ea typeface="MS PGothic" panose="020B0600070205080204" pitchFamily="34" charset="-128"/>
              </a:defRPr>
            </a:lvl4pPr>
            <a:lvl5pPr marL="2120151" indent="-235572">
              <a:defRPr sz="2500">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9pPr>
          </a:lstStyle>
          <a:p>
            <a:fld id="{DCB23D39-7BBD-4B45-975B-FADFCD991C04}" type="slidenum">
              <a:rPr lang="en-US" altLang="en-US" sz="1200">
                <a:latin typeface="Arial" panose="020B0604020202020204" pitchFamily="34" charset="0"/>
              </a:rPr>
              <a:pPr/>
              <a:t>40</a:t>
            </a:fld>
            <a:endParaRPr lang="en-US" altLang="en-US" sz="1200">
              <a:latin typeface="Arial" panose="020B0604020202020204" pitchFamily="34" charset="0"/>
            </a:endParaRPr>
          </a:p>
        </p:txBody>
      </p:sp>
    </p:spTree>
    <p:extLst>
      <p:ext uri="{BB962C8B-B14F-4D97-AF65-F5344CB8AC3E}">
        <p14:creationId xmlns:p14="http://schemas.microsoft.com/office/powerpoint/2010/main" val="37526335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72F40CAC-0899-4C4F-BCA8-B09E055F033F}"/>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F7E2728F-E61A-4FF8-91A3-C172114773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a:latin typeface="Arial" panose="020B0604020202020204" pitchFamily="34" charset="0"/>
              </a:rPr>
              <a:t>Let’s look at some of the possible functional limitations of Visual Processing Disorders that are listed on this slide. </a:t>
            </a:r>
          </a:p>
          <a:p>
            <a:endParaRPr lang="en-US" altLang="en-US" sz="1400" dirty="0">
              <a:latin typeface="Arial" panose="020B0604020202020204" pitchFamily="34" charset="0"/>
            </a:endParaRPr>
          </a:p>
          <a:p>
            <a:r>
              <a:rPr lang="en-US" altLang="en-US" sz="1400" dirty="0">
                <a:latin typeface="Arial" panose="020B0604020202020204" pitchFamily="34" charset="0"/>
              </a:rPr>
              <a:t>This disorder greatly impacts our students when most of instruction or communication is delivered orally.</a:t>
            </a:r>
          </a:p>
          <a:p>
            <a:endParaRPr lang="en-US" altLang="en-US" sz="1400" dirty="0">
              <a:latin typeface="Arial" panose="020B0604020202020204" pitchFamily="34" charset="0"/>
            </a:endParaRPr>
          </a:p>
          <a:p>
            <a:r>
              <a:rPr lang="en-US" altLang="en-US" sz="1400" dirty="0">
                <a:latin typeface="Arial" panose="020B0604020202020204" pitchFamily="34" charset="0"/>
              </a:rPr>
              <a:t>Let’s think about some ways to support these students.  What are your ideas?   Chat box…</a:t>
            </a:r>
          </a:p>
          <a:p>
            <a:endParaRPr lang="en-US" altLang="en-US" sz="1400" dirty="0">
              <a:latin typeface="Arial" panose="020B0604020202020204" pitchFamily="34" charset="0"/>
            </a:endParaRPr>
          </a:p>
        </p:txBody>
      </p:sp>
      <p:sp>
        <p:nvSpPr>
          <p:cNvPr id="60420" name="Slide Number Placeholder 3">
            <a:extLst>
              <a:ext uri="{FF2B5EF4-FFF2-40B4-BE49-F238E27FC236}">
                <a16:creationId xmlns:a16="http://schemas.microsoft.com/office/drawing/2014/main" id="{7FC107E3-2777-422A-BB7E-67C26E60A4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Verdana" panose="020B0604030504040204" pitchFamily="34" charset="0"/>
                <a:ea typeface="MS PGothic" panose="020B0600070205080204" pitchFamily="34" charset="-128"/>
              </a:defRPr>
            </a:lvl1pPr>
            <a:lvl2pPr marL="765610" indent="-294465">
              <a:defRPr sz="2500">
                <a:solidFill>
                  <a:schemeClr val="tx1"/>
                </a:solidFill>
                <a:latin typeface="Verdana" panose="020B0604030504040204" pitchFamily="34" charset="0"/>
                <a:ea typeface="MS PGothic" panose="020B0600070205080204" pitchFamily="34" charset="-128"/>
              </a:defRPr>
            </a:lvl2pPr>
            <a:lvl3pPr marL="1177862" indent="-235572">
              <a:defRPr sz="2500">
                <a:solidFill>
                  <a:schemeClr val="tx1"/>
                </a:solidFill>
                <a:latin typeface="Verdana" panose="020B0604030504040204" pitchFamily="34" charset="0"/>
                <a:ea typeface="MS PGothic" panose="020B0600070205080204" pitchFamily="34" charset="-128"/>
              </a:defRPr>
            </a:lvl3pPr>
            <a:lvl4pPr marL="1649006" indent="-235572">
              <a:defRPr sz="2500">
                <a:solidFill>
                  <a:schemeClr val="tx1"/>
                </a:solidFill>
                <a:latin typeface="Verdana" panose="020B0604030504040204" pitchFamily="34" charset="0"/>
                <a:ea typeface="MS PGothic" panose="020B0600070205080204" pitchFamily="34" charset="-128"/>
              </a:defRPr>
            </a:lvl4pPr>
            <a:lvl5pPr marL="2120151" indent="-235572">
              <a:defRPr sz="2500">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9pPr>
          </a:lstStyle>
          <a:p>
            <a:fld id="{DCB23D39-7BBD-4B45-975B-FADFCD991C04}" type="slidenum">
              <a:rPr lang="en-US" altLang="en-US" sz="1200">
                <a:latin typeface="Arial" panose="020B0604020202020204" pitchFamily="34" charset="0"/>
              </a:rPr>
              <a:pPr/>
              <a:t>41</a:t>
            </a:fld>
            <a:endParaRPr lang="en-US" altLang="en-US" sz="1200">
              <a:latin typeface="Arial" panose="020B0604020202020204" pitchFamily="34" charset="0"/>
            </a:endParaRPr>
          </a:p>
        </p:txBody>
      </p:sp>
    </p:spTree>
    <p:extLst>
      <p:ext uri="{BB962C8B-B14F-4D97-AF65-F5344CB8AC3E}">
        <p14:creationId xmlns:p14="http://schemas.microsoft.com/office/powerpoint/2010/main" val="2685228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B69C83FE-E81E-498C-A14D-25CEF0AB3941}"/>
              </a:ext>
            </a:extLst>
          </p:cNvPr>
          <p:cNvSpPr>
            <a:spLocks noGrp="1" noRot="1" noChangeAspect="1" noChangeArrowheads="1" noTextEdit="1"/>
          </p:cNvSpPr>
          <p:nvPr>
            <p:ph type="sldImg"/>
          </p:nvPr>
        </p:nvSpPr>
        <p:spPr>
          <a:ln/>
        </p:spPr>
      </p:sp>
      <p:sp>
        <p:nvSpPr>
          <p:cNvPr id="64514" name="Notes Placeholder 2">
            <a:extLst>
              <a:ext uri="{FF2B5EF4-FFF2-40B4-BE49-F238E27FC236}">
                <a16:creationId xmlns:a16="http://schemas.microsoft.com/office/drawing/2014/main" id="{2E1565FE-75F0-4D8A-B33F-D715A165568F}"/>
              </a:ext>
            </a:extLst>
          </p:cNvPr>
          <p:cNvSpPr>
            <a:spLocks noGrp="1"/>
          </p:cNvSpPr>
          <p:nvPr>
            <p:ph type="body" idx="1"/>
          </p:nvPr>
        </p:nvSpPr>
        <p:spPr>
          <a:ln/>
          <a:extLst/>
        </p:spPr>
        <p:txBody>
          <a:bodyPr/>
          <a:lstStyle/>
          <a:p>
            <a:r>
              <a:rPr lang="en-US" sz="1600" dirty="0"/>
              <a:t>Here are a couple of examples of tracking tools for readers who lose their place while reading.</a:t>
            </a:r>
          </a:p>
          <a:p>
            <a:endParaRPr lang="en-US" sz="1600" dirty="0"/>
          </a:p>
          <a:p>
            <a:endParaRPr lang="en-US" sz="1600" dirty="0"/>
          </a:p>
          <a:p>
            <a:pPr>
              <a:defRPr/>
            </a:pPr>
            <a:endParaRPr lang="en-US" dirty="0">
              <a:ea typeface="ＭＳ Ｐゴシック" charset="0"/>
            </a:endParaRPr>
          </a:p>
        </p:txBody>
      </p:sp>
      <p:sp>
        <p:nvSpPr>
          <p:cNvPr id="68612" name="Slide Number Placeholder 3">
            <a:extLst>
              <a:ext uri="{FF2B5EF4-FFF2-40B4-BE49-F238E27FC236}">
                <a16:creationId xmlns:a16="http://schemas.microsoft.com/office/drawing/2014/main" id="{8F747BE5-5B86-422F-96CD-A2E9FBBF7B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Verdana" panose="020B0604030504040204" pitchFamily="34" charset="0"/>
                <a:ea typeface="MS PGothic" panose="020B0600070205080204" pitchFamily="34" charset="-128"/>
              </a:defRPr>
            </a:lvl1pPr>
            <a:lvl2pPr marL="765610" indent="-294465">
              <a:defRPr sz="2500">
                <a:solidFill>
                  <a:schemeClr val="tx1"/>
                </a:solidFill>
                <a:latin typeface="Verdana" panose="020B0604030504040204" pitchFamily="34" charset="0"/>
                <a:ea typeface="MS PGothic" panose="020B0600070205080204" pitchFamily="34" charset="-128"/>
              </a:defRPr>
            </a:lvl2pPr>
            <a:lvl3pPr marL="1177862" indent="-235572">
              <a:defRPr sz="2500">
                <a:solidFill>
                  <a:schemeClr val="tx1"/>
                </a:solidFill>
                <a:latin typeface="Verdana" panose="020B0604030504040204" pitchFamily="34" charset="0"/>
                <a:ea typeface="MS PGothic" panose="020B0600070205080204" pitchFamily="34" charset="-128"/>
              </a:defRPr>
            </a:lvl3pPr>
            <a:lvl4pPr marL="1649006" indent="-235572">
              <a:defRPr sz="2500">
                <a:solidFill>
                  <a:schemeClr val="tx1"/>
                </a:solidFill>
                <a:latin typeface="Verdana" panose="020B0604030504040204" pitchFamily="34" charset="0"/>
                <a:ea typeface="MS PGothic" panose="020B0600070205080204" pitchFamily="34" charset="-128"/>
              </a:defRPr>
            </a:lvl4pPr>
            <a:lvl5pPr marL="2120151" indent="-235572">
              <a:defRPr sz="2500">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9pPr>
          </a:lstStyle>
          <a:p>
            <a:fld id="{F35CC0F3-E247-4823-9294-43320556E024}" type="slidenum">
              <a:rPr lang="en-US" altLang="en-US" sz="1200">
                <a:latin typeface="Arial" panose="020B0604020202020204" pitchFamily="34" charset="0"/>
              </a:rPr>
              <a:pPr/>
              <a:t>42</a:t>
            </a:fld>
            <a:endParaRPr lang="en-US" altLang="en-US" sz="1200">
              <a:latin typeface="Arial" panose="020B0604020202020204" pitchFamily="34" charset="0"/>
            </a:endParaRPr>
          </a:p>
        </p:txBody>
      </p:sp>
    </p:spTree>
    <p:extLst>
      <p:ext uri="{BB962C8B-B14F-4D97-AF65-F5344CB8AC3E}">
        <p14:creationId xmlns:p14="http://schemas.microsoft.com/office/powerpoint/2010/main" val="2765791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F2D79CED-E287-443C-9BBB-CE4C6285AF94}"/>
              </a:ext>
            </a:extLst>
          </p:cNvPr>
          <p:cNvSpPr>
            <a:spLocks noGrp="1" noRot="1" noChangeAspect="1" noChangeArrowheads="1" noTextEdit="1"/>
          </p:cNvSpPr>
          <p:nvPr>
            <p:ph type="sldImg"/>
          </p:nvPr>
        </p:nvSpPr>
        <p:spPr>
          <a:ln/>
        </p:spPr>
      </p:sp>
      <p:sp>
        <p:nvSpPr>
          <p:cNvPr id="103427" name="Notes Placeholder 2">
            <a:extLst>
              <a:ext uri="{FF2B5EF4-FFF2-40B4-BE49-F238E27FC236}">
                <a16:creationId xmlns:a16="http://schemas.microsoft.com/office/drawing/2014/main" id="{CBFA504B-5F19-4E71-B70B-3A25AE09A0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latin typeface="Arial" panose="020B0604020202020204" pitchFamily="34" charset="0"/>
              </a:rPr>
              <a:t>In conclusion, we hope we have provided some realistic solutions to help our students with various types of LD compensate and succeed at JC.</a:t>
            </a:r>
          </a:p>
          <a:p>
            <a:endParaRPr lang="en-US" altLang="en-US" sz="1600" dirty="0">
              <a:latin typeface="Arial" panose="020B0604020202020204" pitchFamily="34" charset="0"/>
            </a:endParaRPr>
          </a:p>
          <a:p>
            <a:r>
              <a:rPr lang="en-US" altLang="en-US" sz="1600" dirty="0">
                <a:latin typeface="Arial" panose="020B0604020202020204" pitchFamily="34" charset="0"/>
              </a:rPr>
              <a:t>Don’t dwell on definitions, all possible symptoms and/or limitations.  Instead, interact with your students and ask specific questions that will help them help you better meet their needs.  </a:t>
            </a:r>
          </a:p>
          <a:p>
            <a:endParaRPr lang="en-US" altLang="en-US" sz="1600" dirty="0">
              <a:latin typeface="Arial" panose="020B0604020202020204" pitchFamily="34" charset="0"/>
            </a:endParaRPr>
          </a:p>
          <a:p>
            <a:r>
              <a:rPr lang="en-US" altLang="en-US" sz="1600" dirty="0">
                <a:latin typeface="Arial" panose="020B0604020202020204" pitchFamily="34" charset="0"/>
              </a:rPr>
              <a:t>Maybe just try one solution from this webinar that seems realistic and helpful.  You can build your library of resources from what actually works!</a:t>
            </a:r>
          </a:p>
          <a:p>
            <a:endParaRPr lang="en-US" altLang="en-US" sz="1600" dirty="0">
              <a:latin typeface="Arial" panose="020B0604020202020204" pitchFamily="34" charset="0"/>
            </a:endParaRPr>
          </a:p>
          <a:p>
            <a:r>
              <a:rPr lang="en-US" altLang="en-US" sz="1600" dirty="0">
                <a:latin typeface="Arial" panose="020B0604020202020204" pitchFamily="34" charset="0"/>
              </a:rPr>
              <a:t>Let’s look at a few of those possible resources…</a:t>
            </a:r>
          </a:p>
        </p:txBody>
      </p:sp>
      <p:sp>
        <p:nvSpPr>
          <p:cNvPr id="103428" name="Slide Number Placeholder 3">
            <a:extLst>
              <a:ext uri="{FF2B5EF4-FFF2-40B4-BE49-F238E27FC236}">
                <a16:creationId xmlns:a16="http://schemas.microsoft.com/office/drawing/2014/main" id="{64284EA1-00F1-4D29-9BD3-EF4F58E1982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Verdana" panose="020B0604030504040204" pitchFamily="34" charset="0"/>
                <a:ea typeface="MS PGothic" panose="020B0600070205080204" pitchFamily="34" charset="-128"/>
              </a:defRPr>
            </a:lvl1pPr>
            <a:lvl2pPr marL="765610" indent="-294465">
              <a:defRPr sz="2500">
                <a:solidFill>
                  <a:schemeClr val="tx1"/>
                </a:solidFill>
                <a:latin typeface="Verdana" panose="020B0604030504040204" pitchFamily="34" charset="0"/>
                <a:ea typeface="MS PGothic" panose="020B0600070205080204" pitchFamily="34" charset="-128"/>
              </a:defRPr>
            </a:lvl2pPr>
            <a:lvl3pPr marL="1177862" indent="-235572">
              <a:defRPr sz="2500">
                <a:solidFill>
                  <a:schemeClr val="tx1"/>
                </a:solidFill>
                <a:latin typeface="Verdana" panose="020B0604030504040204" pitchFamily="34" charset="0"/>
                <a:ea typeface="MS PGothic" panose="020B0600070205080204" pitchFamily="34" charset="-128"/>
              </a:defRPr>
            </a:lvl3pPr>
            <a:lvl4pPr marL="1649006" indent="-235572">
              <a:defRPr sz="2500">
                <a:solidFill>
                  <a:schemeClr val="tx1"/>
                </a:solidFill>
                <a:latin typeface="Verdana" panose="020B0604030504040204" pitchFamily="34" charset="0"/>
                <a:ea typeface="MS PGothic" panose="020B0600070205080204" pitchFamily="34" charset="-128"/>
              </a:defRPr>
            </a:lvl4pPr>
            <a:lvl5pPr marL="2120151" indent="-235572">
              <a:defRPr sz="2500">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9pPr>
          </a:lstStyle>
          <a:p>
            <a:fld id="{6AD66FEC-B45C-4E3D-B246-DB9DD98C26A1}" type="slidenum">
              <a:rPr lang="en-US" altLang="en-US" sz="1200">
                <a:latin typeface="Arial" panose="020B0604020202020204" pitchFamily="34" charset="0"/>
              </a:rPr>
              <a:pPr/>
              <a:t>43</a:t>
            </a:fld>
            <a:endParaRPr lang="en-US" altLang="en-US" sz="1200">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We referenced Understood.org in our 1</a:t>
            </a:r>
            <a:r>
              <a:rPr lang="en-US" sz="1600" baseline="30000" dirty="0"/>
              <a:t>st</a:t>
            </a:r>
            <a:r>
              <a:rPr lang="en-US" sz="1600" dirty="0"/>
              <a:t> video with Colin, the “Boy w/ LD who became a scientist”</a:t>
            </a:r>
          </a:p>
          <a:p>
            <a:endParaRPr lang="en-US" sz="1600" dirty="0"/>
          </a:p>
          <a:p>
            <a:r>
              <a:rPr lang="en-US" sz="1600" dirty="0"/>
              <a:t>Understood.org has so much more to offer.  Check it out.</a:t>
            </a:r>
          </a:p>
        </p:txBody>
      </p:sp>
      <p:sp>
        <p:nvSpPr>
          <p:cNvPr id="4" name="Slide Number Placeholder 3"/>
          <p:cNvSpPr>
            <a:spLocks noGrp="1"/>
          </p:cNvSpPr>
          <p:nvPr>
            <p:ph type="sldNum" sz="quarter" idx="5"/>
          </p:nvPr>
        </p:nvSpPr>
        <p:spPr/>
        <p:txBody>
          <a:bodyPr/>
          <a:lstStyle/>
          <a:p>
            <a:pPr>
              <a:defRPr/>
            </a:pPr>
            <a:fld id="{50C343F3-AC26-4B4E-86FF-E949298AE011}" type="slidenum">
              <a:rPr lang="en-US" altLang="en-US" smtClean="0"/>
              <a:pPr>
                <a:defRPr/>
              </a:pPr>
              <a:t>44</a:t>
            </a:fld>
            <a:endParaRPr lang="en-US" altLang="en-US"/>
          </a:p>
        </p:txBody>
      </p:sp>
    </p:spTree>
    <p:extLst>
      <p:ext uri="{BB962C8B-B14F-4D97-AF65-F5344CB8AC3E}">
        <p14:creationId xmlns:p14="http://schemas.microsoft.com/office/powerpoint/2010/main" val="35192261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1DB6E7F5-A450-43E8-AA5E-971252ADEFCA}"/>
              </a:ext>
            </a:extLst>
          </p:cNvPr>
          <p:cNvSpPr>
            <a:spLocks noGrp="1" noRot="1" noChangeAspect="1" noChangeArrowheads="1" noTextEdit="1"/>
          </p:cNvSpPr>
          <p:nvPr>
            <p:ph type="sldImg"/>
          </p:nvPr>
        </p:nvSpPr>
        <p:spPr>
          <a:ln/>
        </p:spPr>
      </p:sp>
      <p:sp>
        <p:nvSpPr>
          <p:cNvPr id="106499" name="Notes Placeholder 2">
            <a:extLst>
              <a:ext uri="{FF2B5EF4-FFF2-40B4-BE49-F238E27FC236}">
                <a16:creationId xmlns:a16="http://schemas.microsoft.com/office/drawing/2014/main" id="{E02FD3E5-A94E-4D10-9E87-B0831A876A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a:latin typeface="Arial" panose="020B0604020202020204" pitchFamily="34" charset="0"/>
              </a:rPr>
              <a:t>The Job Corps Disability website provides information on all aspects of the disability process and how each department of Job Corps can best serve individuals with disabilities. </a:t>
            </a:r>
          </a:p>
          <a:p>
            <a:endParaRPr lang="en-US" altLang="en-US" sz="1400" dirty="0">
              <a:latin typeface="Arial" panose="020B0604020202020204" pitchFamily="34" charset="0"/>
            </a:endParaRPr>
          </a:p>
          <a:p>
            <a:r>
              <a:rPr lang="en-US" altLang="en-US" sz="1400" dirty="0">
                <a:latin typeface="Arial" panose="020B0604020202020204" pitchFamily="34" charset="0"/>
              </a:rPr>
              <a:t>Some specifics sections include LD specific definitions, functional limitations, accommodations and strategies.  </a:t>
            </a:r>
          </a:p>
          <a:p>
            <a:endParaRPr lang="en-US" altLang="en-US" sz="1400" dirty="0">
              <a:latin typeface="Arial" panose="020B0604020202020204" pitchFamily="34" charset="0"/>
            </a:endParaRPr>
          </a:p>
        </p:txBody>
      </p:sp>
      <p:sp>
        <p:nvSpPr>
          <p:cNvPr id="4" name="Footer Placeholder 3">
            <a:extLst>
              <a:ext uri="{FF2B5EF4-FFF2-40B4-BE49-F238E27FC236}">
                <a16:creationId xmlns:a16="http://schemas.microsoft.com/office/drawing/2014/main" id="{2BABCEB8-6A66-488F-8D0C-82D51639070E}"/>
              </a:ext>
            </a:extLst>
          </p:cNvPr>
          <p:cNvSpPr>
            <a:spLocks noGrp="1"/>
          </p:cNvSpPr>
          <p:nvPr>
            <p:ph type="ftr" sz="quarter" idx="4"/>
          </p:nvPr>
        </p:nvSpPr>
        <p:spPr/>
        <p:txBody>
          <a:bodyPr/>
          <a:lstStyle/>
          <a:p>
            <a:pPr>
              <a:defRPr/>
            </a:pPr>
            <a:endParaRPr lang="en-US"/>
          </a:p>
        </p:txBody>
      </p:sp>
      <p:sp>
        <p:nvSpPr>
          <p:cNvPr id="106501" name="Slide Number Placeholder 4">
            <a:extLst>
              <a:ext uri="{FF2B5EF4-FFF2-40B4-BE49-F238E27FC236}">
                <a16:creationId xmlns:a16="http://schemas.microsoft.com/office/drawing/2014/main" id="{3E6D080B-40E1-456B-B7B9-CEF5C9DA26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Verdana" panose="020B0604030504040204" pitchFamily="34" charset="0"/>
                <a:ea typeface="MS PGothic" panose="020B0600070205080204" pitchFamily="34" charset="-128"/>
              </a:defRPr>
            </a:lvl1pPr>
            <a:lvl2pPr marL="765610" indent="-294465">
              <a:defRPr sz="2500">
                <a:solidFill>
                  <a:schemeClr val="tx1"/>
                </a:solidFill>
                <a:latin typeface="Verdana" panose="020B0604030504040204" pitchFamily="34" charset="0"/>
                <a:ea typeface="MS PGothic" panose="020B0600070205080204" pitchFamily="34" charset="-128"/>
              </a:defRPr>
            </a:lvl2pPr>
            <a:lvl3pPr marL="1177862" indent="-235572">
              <a:defRPr sz="2500">
                <a:solidFill>
                  <a:schemeClr val="tx1"/>
                </a:solidFill>
                <a:latin typeface="Verdana" panose="020B0604030504040204" pitchFamily="34" charset="0"/>
                <a:ea typeface="MS PGothic" panose="020B0600070205080204" pitchFamily="34" charset="-128"/>
              </a:defRPr>
            </a:lvl3pPr>
            <a:lvl4pPr marL="1649006" indent="-235572">
              <a:defRPr sz="2500">
                <a:solidFill>
                  <a:schemeClr val="tx1"/>
                </a:solidFill>
                <a:latin typeface="Verdana" panose="020B0604030504040204" pitchFamily="34" charset="0"/>
                <a:ea typeface="MS PGothic" panose="020B0600070205080204" pitchFamily="34" charset="-128"/>
              </a:defRPr>
            </a:lvl4pPr>
            <a:lvl5pPr marL="2120151" indent="-235572">
              <a:defRPr sz="2500">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9pPr>
          </a:lstStyle>
          <a:p>
            <a:fld id="{CD3FBBF4-C0E4-41BD-B841-3EA510B97F73}" type="slidenum">
              <a:rPr lang="en-US" altLang="en-US" sz="1200">
                <a:latin typeface="Arial" panose="020B0604020202020204" pitchFamily="34" charset="0"/>
              </a:rPr>
              <a:pPr/>
              <a:t>45</a:t>
            </a:fld>
            <a:endParaRPr lang="en-US" altLang="en-US" sz="1200">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80A4EE4E-1586-4662-AA9C-5D9E3815E9F8}"/>
              </a:ext>
            </a:extLst>
          </p:cNvPr>
          <p:cNvSpPr>
            <a:spLocks noGrp="1" noRot="1" noChangeAspect="1" noChangeArrowheads="1" noTextEdit="1"/>
          </p:cNvSpPr>
          <p:nvPr>
            <p:ph type="sldImg"/>
          </p:nvPr>
        </p:nvSpPr>
        <p:spPr>
          <a:ln/>
        </p:spPr>
      </p:sp>
      <p:sp>
        <p:nvSpPr>
          <p:cNvPr id="108547" name="Notes Placeholder 2">
            <a:extLst>
              <a:ext uri="{FF2B5EF4-FFF2-40B4-BE49-F238E27FC236}">
                <a16:creationId xmlns:a16="http://schemas.microsoft.com/office/drawing/2014/main" id="{5A28D8F4-D554-4231-B7D0-397B58AC6C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latin typeface="Arial" panose="020B0604020202020204" pitchFamily="34" charset="0"/>
              </a:rPr>
              <a:t>The LD website also within the JC community provides detailed information about all of those specific LDs we discussed and more.  It also includes possible strategies and supports.</a:t>
            </a:r>
          </a:p>
        </p:txBody>
      </p:sp>
      <p:sp>
        <p:nvSpPr>
          <p:cNvPr id="108548" name="Slide Number Placeholder 3">
            <a:extLst>
              <a:ext uri="{FF2B5EF4-FFF2-40B4-BE49-F238E27FC236}">
                <a16:creationId xmlns:a16="http://schemas.microsoft.com/office/drawing/2014/main" id="{E4B7F550-4BBF-44F5-821F-CB59ADA26C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Verdana" panose="020B0604030504040204" pitchFamily="34" charset="0"/>
                <a:ea typeface="MS PGothic" panose="020B0600070205080204" pitchFamily="34" charset="-128"/>
              </a:defRPr>
            </a:lvl1pPr>
            <a:lvl2pPr marL="765610" indent="-294465">
              <a:defRPr sz="2500">
                <a:solidFill>
                  <a:schemeClr val="tx1"/>
                </a:solidFill>
                <a:latin typeface="Verdana" panose="020B0604030504040204" pitchFamily="34" charset="0"/>
                <a:ea typeface="MS PGothic" panose="020B0600070205080204" pitchFamily="34" charset="-128"/>
              </a:defRPr>
            </a:lvl2pPr>
            <a:lvl3pPr marL="1177862" indent="-235572">
              <a:defRPr sz="2500">
                <a:solidFill>
                  <a:schemeClr val="tx1"/>
                </a:solidFill>
                <a:latin typeface="Verdana" panose="020B0604030504040204" pitchFamily="34" charset="0"/>
                <a:ea typeface="MS PGothic" panose="020B0600070205080204" pitchFamily="34" charset="-128"/>
              </a:defRPr>
            </a:lvl3pPr>
            <a:lvl4pPr marL="1649006" indent="-235572">
              <a:defRPr sz="2500">
                <a:solidFill>
                  <a:schemeClr val="tx1"/>
                </a:solidFill>
                <a:latin typeface="Verdana" panose="020B0604030504040204" pitchFamily="34" charset="0"/>
                <a:ea typeface="MS PGothic" panose="020B0600070205080204" pitchFamily="34" charset="-128"/>
              </a:defRPr>
            </a:lvl4pPr>
            <a:lvl5pPr marL="2120151" indent="-235572">
              <a:defRPr sz="2500">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9pPr>
          </a:lstStyle>
          <a:p>
            <a:fld id="{A679B0D9-6051-4721-94B3-950FE574DD5D}" type="slidenum">
              <a:rPr lang="en-US" altLang="en-US" sz="1200">
                <a:latin typeface="Arial" panose="020B0604020202020204" pitchFamily="34" charset="0"/>
              </a:rPr>
              <a:pPr/>
              <a:t>46</a:t>
            </a:fld>
            <a:endParaRPr lang="en-US" altLang="en-US" sz="1200">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0C343F3-AC26-4B4E-86FF-E949298AE011}" type="slidenum">
              <a:rPr lang="en-US" altLang="en-US" smtClean="0"/>
              <a:pPr>
                <a:defRPr/>
              </a:pPr>
              <a:t>47</a:t>
            </a:fld>
            <a:endParaRPr lang="en-US" altLang="en-US"/>
          </a:p>
        </p:txBody>
      </p:sp>
    </p:spTree>
    <p:extLst>
      <p:ext uri="{BB962C8B-B14F-4D97-AF65-F5344CB8AC3E}">
        <p14:creationId xmlns:p14="http://schemas.microsoft.com/office/powerpoint/2010/main" val="19944206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80A4EE4E-1586-4662-AA9C-5D9E3815E9F8}"/>
              </a:ext>
            </a:extLst>
          </p:cNvPr>
          <p:cNvSpPr>
            <a:spLocks noGrp="1" noRot="1" noChangeAspect="1" noChangeArrowheads="1" noTextEdit="1"/>
          </p:cNvSpPr>
          <p:nvPr>
            <p:ph type="sldImg"/>
          </p:nvPr>
        </p:nvSpPr>
        <p:spPr>
          <a:ln/>
        </p:spPr>
      </p:sp>
      <p:sp>
        <p:nvSpPr>
          <p:cNvPr id="108547" name="Notes Placeholder 2">
            <a:extLst>
              <a:ext uri="{FF2B5EF4-FFF2-40B4-BE49-F238E27FC236}">
                <a16:creationId xmlns:a16="http://schemas.microsoft.com/office/drawing/2014/main" id="{5A28D8F4-D554-4231-B7D0-397B58AC6C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08548" name="Slide Number Placeholder 3">
            <a:extLst>
              <a:ext uri="{FF2B5EF4-FFF2-40B4-BE49-F238E27FC236}">
                <a16:creationId xmlns:a16="http://schemas.microsoft.com/office/drawing/2014/main" id="{E4B7F550-4BBF-44F5-821F-CB59ADA26C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Verdana" panose="020B0604030504040204" pitchFamily="34" charset="0"/>
                <a:ea typeface="MS PGothic" panose="020B0600070205080204" pitchFamily="34" charset="-128"/>
              </a:defRPr>
            </a:lvl1pPr>
            <a:lvl2pPr marL="765610" indent="-294465">
              <a:defRPr sz="2500">
                <a:solidFill>
                  <a:schemeClr val="tx1"/>
                </a:solidFill>
                <a:latin typeface="Verdana" panose="020B0604030504040204" pitchFamily="34" charset="0"/>
                <a:ea typeface="MS PGothic" panose="020B0600070205080204" pitchFamily="34" charset="-128"/>
              </a:defRPr>
            </a:lvl2pPr>
            <a:lvl3pPr marL="1177862" indent="-235572">
              <a:defRPr sz="2500">
                <a:solidFill>
                  <a:schemeClr val="tx1"/>
                </a:solidFill>
                <a:latin typeface="Verdana" panose="020B0604030504040204" pitchFamily="34" charset="0"/>
                <a:ea typeface="MS PGothic" panose="020B0600070205080204" pitchFamily="34" charset="-128"/>
              </a:defRPr>
            </a:lvl3pPr>
            <a:lvl4pPr marL="1649006" indent="-235572">
              <a:defRPr sz="2500">
                <a:solidFill>
                  <a:schemeClr val="tx1"/>
                </a:solidFill>
                <a:latin typeface="Verdana" panose="020B0604030504040204" pitchFamily="34" charset="0"/>
                <a:ea typeface="MS PGothic" panose="020B0600070205080204" pitchFamily="34" charset="-128"/>
              </a:defRPr>
            </a:lvl4pPr>
            <a:lvl5pPr marL="2120151" indent="-235572">
              <a:defRPr sz="2500">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9pPr>
          </a:lstStyle>
          <a:p>
            <a:fld id="{A679B0D9-6051-4721-94B3-950FE574DD5D}" type="slidenum">
              <a:rPr lang="en-US" altLang="en-US" sz="1200">
                <a:latin typeface="Arial" panose="020B0604020202020204" pitchFamily="34" charset="0"/>
              </a:rPr>
              <a:pPr/>
              <a:t>48</a:t>
            </a:fld>
            <a:endParaRPr lang="en-US" altLang="en-US" sz="1200">
              <a:latin typeface="Arial" panose="020B0604020202020204" pitchFamily="34" charset="0"/>
            </a:endParaRPr>
          </a:p>
        </p:txBody>
      </p:sp>
    </p:spTree>
    <p:extLst>
      <p:ext uri="{BB962C8B-B14F-4D97-AF65-F5344CB8AC3E}">
        <p14:creationId xmlns:p14="http://schemas.microsoft.com/office/powerpoint/2010/main" val="22493626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FD51962A-55E1-4F69-A9F0-C2197F2738A0}"/>
              </a:ext>
            </a:extLst>
          </p:cNvPr>
          <p:cNvSpPr>
            <a:spLocks noGrp="1" noRot="1" noChangeAspect="1" noChangeArrowheads="1" noTextEdit="1"/>
          </p:cNvSpPr>
          <p:nvPr>
            <p:ph type="sldImg"/>
          </p:nvPr>
        </p:nvSpPr>
        <p:spPr>
          <a:ln/>
        </p:spPr>
      </p:sp>
      <p:sp>
        <p:nvSpPr>
          <p:cNvPr id="112643" name="Notes Placeholder 2">
            <a:extLst>
              <a:ext uri="{FF2B5EF4-FFF2-40B4-BE49-F238E27FC236}">
                <a16:creationId xmlns:a16="http://schemas.microsoft.com/office/drawing/2014/main" id="{8BC14803-D874-4047-9250-C37FB7A36F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2644" name="Slide Number Placeholder 3">
            <a:extLst>
              <a:ext uri="{FF2B5EF4-FFF2-40B4-BE49-F238E27FC236}">
                <a16:creationId xmlns:a16="http://schemas.microsoft.com/office/drawing/2014/main" id="{649DFF85-F31F-455A-9BF9-E7920C9189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Verdana" panose="020B0604030504040204" pitchFamily="34" charset="0"/>
                <a:ea typeface="MS PGothic" panose="020B0600070205080204" pitchFamily="34" charset="-128"/>
              </a:defRPr>
            </a:lvl1pPr>
            <a:lvl2pPr marL="765610" indent="-294465">
              <a:defRPr sz="2500">
                <a:solidFill>
                  <a:schemeClr val="tx1"/>
                </a:solidFill>
                <a:latin typeface="Verdana" panose="020B0604030504040204" pitchFamily="34" charset="0"/>
                <a:ea typeface="MS PGothic" panose="020B0600070205080204" pitchFamily="34" charset="-128"/>
              </a:defRPr>
            </a:lvl2pPr>
            <a:lvl3pPr marL="1177862" indent="-235572">
              <a:defRPr sz="2500">
                <a:solidFill>
                  <a:schemeClr val="tx1"/>
                </a:solidFill>
                <a:latin typeface="Verdana" panose="020B0604030504040204" pitchFamily="34" charset="0"/>
                <a:ea typeface="MS PGothic" panose="020B0600070205080204" pitchFamily="34" charset="-128"/>
              </a:defRPr>
            </a:lvl3pPr>
            <a:lvl4pPr marL="1649006" indent="-235572">
              <a:defRPr sz="2500">
                <a:solidFill>
                  <a:schemeClr val="tx1"/>
                </a:solidFill>
                <a:latin typeface="Verdana" panose="020B0604030504040204" pitchFamily="34" charset="0"/>
                <a:ea typeface="MS PGothic" panose="020B0600070205080204" pitchFamily="34" charset="-128"/>
              </a:defRPr>
            </a:lvl4pPr>
            <a:lvl5pPr marL="2120151" indent="-235572">
              <a:defRPr sz="2500">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9pPr>
          </a:lstStyle>
          <a:p>
            <a:fld id="{94AF1E90-5555-464B-A1BC-B8ABA44A248C}" type="slidenum">
              <a:rPr lang="en-US" altLang="en-US" sz="1200">
                <a:latin typeface="Arial" panose="020B0604020202020204" pitchFamily="34" charset="0"/>
              </a:rPr>
              <a:pPr/>
              <a:t>49</a:t>
            </a:fld>
            <a:endParaRPr lang="en-US" altLang="en-US" sz="120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0C343F3-AC26-4B4E-86FF-E949298AE011}" type="slidenum">
              <a:rPr lang="en-US" altLang="en-US" smtClean="0"/>
              <a:pPr>
                <a:defRPr/>
              </a:pPr>
              <a:t>5</a:t>
            </a:fld>
            <a:endParaRPr lang="en-US" altLang="en-US"/>
          </a:p>
        </p:txBody>
      </p:sp>
    </p:spTree>
    <p:extLst>
      <p:ext uri="{BB962C8B-B14F-4D97-AF65-F5344CB8AC3E}">
        <p14:creationId xmlns:p14="http://schemas.microsoft.com/office/powerpoint/2010/main" val="3453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09C4BA5A-5C2D-4E73-9EB9-8B5174C5B445}"/>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ED0727C6-2C77-493A-92C9-859D467915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dirty="0">
                <a:solidFill>
                  <a:srgbClr val="0000FF"/>
                </a:solidFill>
                <a:latin typeface="Arial" panose="020B0604020202020204" pitchFamily="34" charset="0"/>
              </a:rPr>
              <a:t>What does the term learning disabilities really mean?  </a:t>
            </a:r>
            <a:r>
              <a:rPr lang="en-US" altLang="en-US" sz="1400" dirty="0">
                <a:solidFill>
                  <a:srgbClr val="0000FF"/>
                </a:solidFill>
                <a:latin typeface="Arial" panose="020B0604020202020204" pitchFamily="34" charset="0"/>
              </a:rPr>
              <a:t>Learning Disabilities refer to a number of disorders that may affect the acquisition, organization, retention, understanding or use of verbal or nonverbal information. These disorders affect learning in individuals who otherwise demonstrate at least average abilities essential for thinking and/or reasoning.</a:t>
            </a:r>
          </a:p>
          <a:p>
            <a:endParaRPr lang="en-US" altLang="en-US" sz="1400" dirty="0">
              <a:solidFill>
                <a:srgbClr val="0000FF"/>
              </a:solidFill>
              <a:latin typeface="Arial" panose="020B0604020202020204" pitchFamily="34" charset="0"/>
            </a:endParaRPr>
          </a:p>
          <a:p>
            <a:r>
              <a:rPr lang="en-US" altLang="en-US" sz="1400" dirty="0">
                <a:latin typeface="Arial" panose="020B0604020202020204" pitchFamily="34" charset="0"/>
              </a:rPr>
              <a:t>LD is a </a:t>
            </a:r>
            <a:r>
              <a:rPr lang="en-US" altLang="en-US" sz="1400" b="1" dirty="0">
                <a:solidFill>
                  <a:srgbClr val="0070C0"/>
                </a:solidFill>
                <a:latin typeface="Arial" panose="020B0604020202020204" pitchFamily="34" charset="0"/>
              </a:rPr>
              <a:t>high incident</a:t>
            </a:r>
            <a:r>
              <a:rPr lang="en-US" altLang="en-US" sz="1400" dirty="0">
                <a:latin typeface="Arial" panose="020B0604020202020204" pitchFamily="34" charset="0"/>
              </a:rPr>
              <a:t> type of disability which means it occurs often so we are very likely to serve students with LD in our JC program. To appropriately serve our students, we need to identify and implement strategies, identify and implement appropriate accommodations, and evaluate effectiveness of supports and accommodations.</a:t>
            </a:r>
          </a:p>
          <a:p>
            <a:endParaRPr lang="en-US" altLang="en-US" sz="1400" dirty="0">
              <a:latin typeface="Arial" panose="020B0604020202020204" pitchFamily="34" charset="0"/>
            </a:endParaRPr>
          </a:p>
          <a:p>
            <a:r>
              <a:rPr lang="en-US" altLang="en-US" sz="1400" dirty="0">
                <a:latin typeface="Arial" panose="020B0604020202020204" pitchFamily="34" charset="0"/>
              </a:rPr>
              <a:t> An individualized approach is important in the development of each and every accommodation plan.  Avoid getting caught up in the development of “cookie cutter” plans, particularly those that only serve to support students on the TABE test.</a:t>
            </a:r>
          </a:p>
          <a:p>
            <a:endParaRPr lang="en-US" altLang="en-US" dirty="0">
              <a:latin typeface="Arial" panose="020B0604020202020204" pitchFamily="34" charset="0"/>
            </a:endParaRPr>
          </a:p>
        </p:txBody>
      </p:sp>
      <p:sp>
        <p:nvSpPr>
          <p:cNvPr id="25604" name="Slide Number Placeholder 3">
            <a:extLst>
              <a:ext uri="{FF2B5EF4-FFF2-40B4-BE49-F238E27FC236}">
                <a16:creationId xmlns:a16="http://schemas.microsoft.com/office/drawing/2014/main" id="{903E9010-496C-4D22-8401-FF2DD29925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Verdana" panose="020B0604030504040204" pitchFamily="34" charset="0"/>
                <a:ea typeface="MS PGothic" panose="020B0600070205080204" pitchFamily="34" charset="-128"/>
              </a:defRPr>
            </a:lvl1pPr>
            <a:lvl2pPr marL="765610" indent="-294465">
              <a:defRPr sz="2500">
                <a:solidFill>
                  <a:schemeClr val="tx1"/>
                </a:solidFill>
                <a:latin typeface="Verdana" panose="020B0604030504040204" pitchFamily="34" charset="0"/>
                <a:ea typeface="MS PGothic" panose="020B0600070205080204" pitchFamily="34" charset="-128"/>
              </a:defRPr>
            </a:lvl2pPr>
            <a:lvl3pPr marL="1177862" indent="-235572">
              <a:defRPr sz="2500">
                <a:solidFill>
                  <a:schemeClr val="tx1"/>
                </a:solidFill>
                <a:latin typeface="Verdana" panose="020B0604030504040204" pitchFamily="34" charset="0"/>
                <a:ea typeface="MS PGothic" panose="020B0600070205080204" pitchFamily="34" charset="-128"/>
              </a:defRPr>
            </a:lvl3pPr>
            <a:lvl4pPr marL="1649006" indent="-235572">
              <a:defRPr sz="2500">
                <a:solidFill>
                  <a:schemeClr val="tx1"/>
                </a:solidFill>
                <a:latin typeface="Verdana" panose="020B0604030504040204" pitchFamily="34" charset="0"/>
                <a:ea typeface="MS PGothic" panose="020B0600070205080204" pitchFamily="34" charset="-128"/>
              </a:defRPr>
            </a:lvl4pPr>
            <a:lvl5pPr marL="2120151" indent="-235572">
              <a:defRPr sz="2500">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9pPr>
          </a:lstStyle>
          <a:p>
            <a:fld id="{BB1CCDD2-3FA6-44DE-83CD-BEED8A9BDC6A}" type="slidenum">
              <a:rPr lang="en-US" altLang="en-US" sz="1200">
                <a:latin typeface="Arial" panose="020B0604020202020204" pitchFamily="34" charset="0"/>
              </a:rPr>
              <a:pPr/>
              <a:t>6</a:t>
            </a:fld>
            <a:endParaRPr lang="en-US" altLang="en-US" sz="120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17BA9AE3-7467-4F51-B061-352C71E1A70F}"/>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B8AE3E5B-D1B4-47FA-AFE8-AFCE5E8B43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latin typeface="Arial" panose="020B0604020202020204" pitchFamily="34" charset="0"/>
              </a:rPr>
              <a:t>As I mentioned earlier, we will be discussing these 6 types of LDs.</a:t>
            </a:r>
          </a:p>
          <a:p>
            <a:endParaRPr lang="en-US" altLang="en-US" sz="1600" dirty="0">
              <a:latin typeface="Arial" panose="020B0604020202020204" pitchFamily="34" charset="0"/>
            </a:endParaRPr>
          </a:p>
          <a:p>
            <a:r>
              <a:rPr lang="en-US" altLang="en-US" sz="1600" dirty="0">
                <a:latin typeface="Arial" panose="020B0604020202020204" pitchFamily="34" charset="0"/>
              </a:rPr>
              <a:t>In order to discover a bit about how it feels from the perspective of a person with LD, we chose to start with a short video called “A Boy with LD Becomes a Scientist”</a:t>
            </a:r>
          </a:p>
          <a:p>
            <a:r>
              <a:rPr lang="en-US" altLang="en-US" sz="1600" dirty="0">
                <a:latin typeface="Arial" panose="020B0604020202020204" pitchFamily="34" charset="0"/>
              </a:rPr>
              <a:t>While I am cuing up this </a:t>
            </a:r>
            <a:r>
              <a:rPr lang="en-US" altLang="en-US" sz="1600" dirty="0" err="1">
                <a:latin typeface="Arial" panose="020B0604020202020204" pitchFamily="34" charset="0"/>
              </a:rPr>
              <a:t>Youtube</a:t>
            </a:r>
            <a:r>
              <a:rPr lang="en-US" altLang="en-US" sz="1600" dirty="0">
                <a:latin typeface="Arial" panose="020B0604020202020204" pitchFamily="34" charset="0"/>
              </a:rPr>
              <a:t>, write “yes” or “no” in the chat box if you have a personal connection to someone with a LD of any type….</a:t>
            </a:r>
          </a:p>
          <a:p>
            <a:endParaRPr lang="en-US" altLang="en-US" sz="1600" dirty="0">
              <a:latin typeface="Arial" panose="020B0604020202020204" pitchFamily="34" charset="0"/>
            </a:endParaRPr>
          </a:p>
          <a:p>
            <a:r>
              <a:rPr lang="en-US" altLang="en-US" sz="1600" dirty="0">
                <a:latin typeface="Arial" panose="020B0604020202020204" pitchFamily="34" charset="0"/>
              </a:rPr>
              <a:t>Show video now…</a:t>
            </a:r>
          </a:p>
          <a:p>
            <a:endParaRPr lang="en-US" altLang="en-US" sz="1600" dirty="0">
              <a:latin typeface="Arial" panose="020B0604020202020204" pitchFamily="34" charset="0"/>
            </a:endParaRPr>
          </a:p>
          <a:p>
            <a:endParaRPr lang="en-US" altLang="en-US" sz="1600" dirty="0">
              <a:latin typeface="Arial" panose="020B0604020202020204" pitchFamily="34" charset="0"/>
            </a:endParaRPr>
          </a:p>
        </p:txBody>
      </p:sp>
      <p:sp>
        <p:nvSpPr>
          <p:cNvPr id="58372" name="Slide Number Placeholder 3">
            <a:extLst>
              <a:ext uri="{FF2B5EF4-FFF2-40B4-BE49-F238E27FC236}">
                <a16:creationId xmlns:a16="http://schemas.microsoft.com/office/drawing/2014/main" id="{7CD5B1DE-216D-4F08-9898-720DF279CC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Verdana" panose="020B0604030504040204" pitchFamily="34" charset="0"/>
                <a:ea typeface="MS PGothic" panose="020B0600070205080204" pitchFamily="34" charset="-128"/>
              </a:defRPr>
            </a:lvl1pPr>
            <a:lvl2pPr marL="765610" indent="-294465">
              <a:defRPr sz="2500">
                <a:solidFill>
                  <a:schemeClr val="tx1"/>
                </a:solidFill>
                <a:latin typeface="Verdana" panose="020B0604030504040204" pitchFamily="34" charset="0"/>
                <a:ea typeface="MS PGothic" panose="020B0600070205080204" pitchFamily="34" charset="-128"/>
              </a:defRPr>
            </a:lvl2pPr>
            <a:lvl3pPr marL="1177862" indent="-235572">
              <a:defRPr sz="2500">
                <a:solidFill>
                  <a:schemeClr val="tx1"/>
                </a:solidFill>
                <a:latin typeface="Verdana" panose="020B0604030504040204" pitchFamily="34" charset="0"/>
                <a:ea typeface="MS PGothic" panose="020B0600070205080204" pitchFamily="34" charset="-128"/>
              </a:defRPr>
            </a:lvl3pPr>
            <a:lvl4pPr marL="1649006" indent="-235572">
              <a:defRPr sz="2500">
                <a:solidFill>
                  <a:schemeClr val="tx1"/>
                </a:solidFill>
                <a:latin typeface="Verdana" panose="020B0604030504040204" pitchFamily="34" charset="0"/>
                <a:ea typeface="MS PGothic" panose="020B0600070205080204" pitchFamily="34" charset="-128"/>
              </a:defRPr>
            </a:lvl4pPr>
            <a:lvl5pPr marL="2120151" indent="-235572">
              <a:defRPr sz="2500">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9pPr>
          </a:lstStyle>
          <a:p>
            <a:fld id="{EC68DA69-B42C-499D-B15A-69814E0E258C}" type="slidenum">
              <a:rPr lang="en-US" altLang="en-US" sz="1200">
                <a:latin typeface="Arial" panose="020B0604020202020204" pitchFamily="34" charset="0"/>
              </a:rPr>
              <a:pPr/>
              <a:t>7</a:t>
            </a:fld>
            <a:endParaRPr lang="en-US" altLang="en-US" sz="1200">
              <a:latin typeface="Arial" panose="020B0604020202020204" pitchFamily="34" charset="0"/>
            </a:endParaRPr>
          </a:p>
        </p:txBody>
      </p:sp>
    </p:spTree>
    <p:extLst>
      <p:ext uri="{BB962C8B-B14F-4D97-AF65-F5344CB8AC3E}">
        <p14:creationId xmlns:p14="http://schemas.microsoft.com/office/powerpoint/2010/main" val="1757710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3101946B-BDC8-4706-B0C4-B7DE5E2B3553}"/>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F6D17134-8888-48CC-A6C7-A247BB02CB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Bef>
                <a:spcPts val="0"/>
              </a:spcBef>
              <a:spcAft>
                <a:spcPts val="824"/>
              </a:spcAft>
            </a:pPr>
            <a:endParaRPr lang="en-US"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a:lnSpc>
                <a:spcPct val="107000"/>
              </a:lnSpc>
              <a:spcBef>
                <a:spcPts val="0"/>
              </a:spcBef>
              <a:spcAft>
                <a:spcPts val="824"/>
              </a:spcAft>
            </a:pPr>
            <a:endParaRPr lang="en-US"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a:lnSpc>
                <a:spcPct val="107000"/>
              </a:lnSpc>
              <a:spcBef>
                <a:spcPts val="0"/>
              </a:spcBef>
              <a:spcAft>
                <a:spcPts val="824"/>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https://www.youtube.com/watch?v=dFo9WcRewKo</a:t>
            </a:r>
            <a:endPar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24"/>
              </a:spcAft>
            </a:pPr>
            <a:r>
              <a:rPr lang="en-US" dirty="0">
                <a:solidFill>
                  <a:srgbClr val="0563C1"/>
                </a:solidFill>
                <a:latin typeface="Calibri" panose="020F0502020204030204" pitchFamily="34" charset="0"/>
                <a:ea typeface="Calibri" panose="020F0502020204030204" pitchFamily="34" charset="0"/>
                <a:cs typeface="Times New Roman" panose="02020603050405020304" pitchFamily="18" charset="0"/>
              </a:rPr>
              <a:t>(approximately 6 minutes)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24"/>
              </a:spcAft>
            </a:pPr>
            <a:r>
              <a:rPr lang="en-US" dirty="0">
                <a:latin typeface="Calibri" panose="020F0502020204030204" pitchFamily="34" charset="0"/>
                <a:ea typeface="Calibri" panose="020F0502020204030204" pitchFamily="34" charset="0"/>
                <a:cs typeface="Times New Roman" panose="02020603050405020304" pitchFamily="18" charset="0"/>
              </a:rPr>
              <a:t>“A Boy with LD Becomes a Scientist” – overall good video for what it is like to have LD from student’s perspective</a:t>
            </a:r>
          </a:p>
          <a:p>
            <a:pPr>
              <a:lnSpc>
                <a:spcPct val="107000"/>
              </a:lnSpc>
              <a:spcBef>
                <a:spcPts val="0"/>
              </a:spcBef>
              <a:spcAft>
                <a:spcPts val="824"/>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Understood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24"/>
              </a:spcAft>
            </a:pPr>
            <a:r>
              <a:rPr lang="en-US" dirty="0">
                <a:latin typeface="Calibri" panose="020F0502020204030204" pitchFamily="34" charset="0"/>
                <a:ea typeface="Calibri" panose="020F0502020204030204" pitchFamily="34" charset="0"/>
                <a:cs typeface="Times New Roman" panose="02020603050405020304" pitchFamily="18" charset="0"/>
              </a:rPr>
              <a:t>Published on Mar 16, 2018</a:t>
            </a:r>
          </a:p>
          <a:p>
            <a:pPr>
              <a:lnSpc>
                <a:spcPct val="107000"/>
              </a:lnSpc>
              <a:spcBef>
                <a:spcPts val="0"/>
              </a:spcBef>
              <a:spcAft>
                <a:spcPts val="824"/>
              </a:spcAft>
            </a:pPr>
            <a:r>
              <a:rPr lang="en-US" dirty="0">
                <a:latin typeface="Calibri" panose="020F0502020204030204" pitchFamily="34" charset="0"/>
                <a:ea typeface="Calibri" panose="020F0502020204030204" pitchFamily="34" charset="0"/>
                <a:cs typeface="Times New Roman" panose="02020603050405020304" pitchFamily="18" charset="0"/>
              </a:rPr>
              <a:t>When Collin Diedrich was in elementary school, he had a self-described panic attack preparing for a timed math test. He struggled with reading and had trouble processing information in school. Today, he has a Ph.D. in molecular virology and microbiology, doing valuable research on HIV at the University of Pittsburgh. So how did he get here? Watch Collin’s inspiring journey, from being diagnosed with a learning disorder not otherwise specified (LD-NOS) through tutors, accommodations and more. Plus, hear his explanation about suffering through “imposter syndrome” in graduate school and how he ultimately found his confidence and success. Then see more inspiring stories about young adults with learning and attention issues at Understood.org.</a:t>
            </a:r>
          </a:p>
          <a:p>
            <a:endParaRPr lang="en-US" altLang="en-US" dirty="0">
              <a:latin typeface="Arial" panose="020B0604020202020204" pitchFamily="34" charset="0"/>
            </a:endParaRPr>
          </a:p>
        </p:txBody>
      </p:sp>
      <p:sp>
        <p:nvSpPr>
          <p:cNvPr id="29700" name="Slide Number Placeholder 3">
            <a:extLst>
              <a:ext uri="{FF2B5EF4-FFF2-40B4-BE49-F238E27FC236}">
                <a16:creationId xmlns:a16="http://schemas.microsoft.com/office/drawing/2014/main" id="{84FF4759-0EA4-4878-8F8B-F98C8B9CCC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Verdana" panose="020B0604030504040204" pitchFamily="34" charset="0"/>
                <a:ea typeface="MS PGothic" panose="020B0600070205080204" pitchFamily="34" charset="-128"/>
              </a:defRPr>
            </a:lvl1pPr>
            <a:lvl2pPr marL="765610" indent="-294465">
              <a:defRPr sz="2500">
                <a:solidFill>
                  <a:schemeClr val="tx1"/>
                </a:solidFill>
                <a:latin typeface="Verdana" panose="020B0604030504040204" pitchFamily="34" charset="0"/>
                <a:ea typeface="MS PGothic" panose="020B0600070205080204" pitchFamily="34" charset="-128"/>
              </a:defRPr>
            </a:lvl2pPr>
            <a:lvl3pPr marL="1177862" indent="-235572">
              <a:defRPr sz="2500">
                <a:solidFill>
                  <a:schemeClr val="tx1"/>
                </a:solidFill>
                <a:latin typeface="Verdana" panose="020B0604030504040204" pitchFamily="34" charset="0"/>
                <a:ea typeface="MS PGothic" panose="020B0600070205080204" pitchFamily="34" charset="-128"/>
              </a:defRPr>
            </a:lvl3pPr>
            <a:lvl4pPr marL="1649006" indent="-235572">
              <a:defRPr sz="2500">
                <a:solidFill>
                  <a:schemeClr val="tx1"/>
                </a:solidFill>
                <a:latin typeface="Verdana" panose="020B0604030504040204" pitchFamily="34" charset="0"/>
                <a:ea typeface="MS PGothic" panose="020B0600070205080204" pitchFamily="34" charset="-128"/>
              </a:defRPr>
            </a:lvl4pPr>
            <a:lvl5pPr marL="2120151" indent="-235572">
              <a:defRPr sz="2500">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9pPr>
          </a:lstStyle>
          <a:p>
            <a:fld id="{16DE0ACD-B8D8-4227-BF47-CC5818891FD2}" type="slidenum">
              <a:rPr lang="en-US" altLang="en-US" sz="1200">
                <a:latin typeface="Arial" panose="020B0604020202020204" pitchFamily="34" charset="0"/>
              </a:rPr>
              <a:pPr/>
              <a:t>8</a:t>
            </a:fld>
            <a:endParaRPr lang="en-US" altLang="en-US" sz="120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3101946B-BDC8-4706-B0C4-B7DE5E2B3553}"/>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F6D17134-8888-48CC-A6C7-A247BB02CB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latin typeface="Arial" panose="020B0604020202020204" pitchFamily="34" charset="0"/>
              </a:rPr>
              <a:t>Let’s transition to a few thoughts about Center-wide Accommodations…</a:t>
            </a:r>
          </a:p>
          <a:p>
            <a:endParaRPr lang="en-US" altLang="en-US" sz="1600" dirty="0">
              <a:latin typeface="Arial" panose="020B0604020202020204" pitchFamily="34" charset="0"/>
            </a:endParaRPr>
          </a:p>
          <a:p>
            <a:r>
              <a:rPr lang="en-US" altLang="en-US" sz="1600" dirty="0">
                <a:latin typeface="Arial" panose="020B0604020202020204" pitchFamily="34" charset="0"/>
              </a:rPr>
              <a:t>Knowing why it’s important to understand learning disabilities allows us to  further discuss why accommodations must be considered on a center-wide basis, if necessary.</a:t>
            </a:r>
          </a:p>
          <a:p>
            <a:endParaRPr lang="en-US" altLang="en-US" sz="1600" dirty="0">
              <a:latin typeface="Arial" panose="020B0604020202020204" pitchFamily="34" charset="0"/>
            </a:endParaRPr>
          </a:p>
          <a:p>
            <a:r>
              <a:rPr lang="en-US" altLang="en-US" sz="1600" dirty="0">
                <a:latin typeface="Arial" panose="020B0604020202020204" pitchFamily="34" charset="0"/>
              </a:rPr>
              <a:t>For example, an IEP often only addresses a student’s needs primarily focused on an academic learning environment.  It often does not address recreational facilities and activities, residential settings, workplace learning, and so forth. </a:t>
            </a:r>
          </a:p>
        </p:txBody>
      </p:sp>
      <p:sp>
        <p:nvSpPr>
          <p:cNvPr id="29700" name="Slide Number Placeholder 3">
            <a:extLst>
              <a:ext uri="{FF2B5EF4-FFF2-40B4-BE49-F238E27FC236}">
                <a16:creationId xmlns:a16="http://schemas.microsoft.com/office/drawing/2014/main" id="{84FF4759-0EA4-4878-8F8B-F98C8B9CCC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Verdana" panose="020B0604030504040204" pitchFamily="34" charset="0"/>
                <a:ea typeface="MS PGothic" panose="020B0600070205080204" pitchFamily="34" charset="-128"/>
              </a:defRPr>
            </a:lvl1pPr>
            <a:lvl2pPr marL="765610" indent="-294465">
              <a:defRPr sz="2500">
                <a:solidFill>
                  <a:schemeClr val="tx1"/>
                </a:solidFill>
                <a:latin typeface="Verdana" panose="020B0604030504040204" pitchFamily="34" charset="0"/>
                <a:ea typeface="MS PGothic" panose="020B0600070205080204" pitchFamily="34" charset="-128"/>
              </a:defRPr>
            </a:lvl2pPr>
            <a:lvl3pPr marL="1177862" indent="-235572">
              <a:defRPr sz="2500">
                <a:solidFill>
                  <a:schemeClr val="tx1"/>
                </a:solidFill>
                <a:latin typeface="Verdana" panose="020B0604030504040204" pitchFamily="34" charset="0"/>
                <a:ea typeface="MS PGothic" panose="020B0600070205080204" pitchFamily="34" charset="-128"/>
              </a:defRPr>
            </a:lvl3pPr>
            <a:lvl4pPr marL="1649006" indent="-235572">
              <a:defRPr sz="2500">
                <a:solidFill>
                  <a:schemeClr val="tx1"/>
                </a:solidFill>
                <a:latin typeface="Verdana" panose="020B0604030504040204" pitchFamily="34" charset="0"/>
                <a:ea typeface="MS PGothic" panose="020B0600070205080204" pitchFamily="34" charset="-128"/>
              </a:defRPr>
            </a:lvl4pPr>
            <a:lvl5pPr marL="2120151" indent="-235572">
              <a:defRPr sz="2500">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9pPr>
          </a:lstStyle>
          <a:p>
            <a:fld id="{16DE0ACD-B8D8-4227-BF47-CC5818891FD2}" type="slidenum">
              <a:rPr lang="en-US" altLang="en-US" sz="1200">
                <a:latin typeface="Arial" panose="020B0604020202020204" pitchFamily="34" charset="0"/>
              </a:rPr>
              <a:pPr/>
              <a:t>9</a:t>
            </a:fld>
            <a:endParaRPr lang="en-US" altLang="en-US" sz="1200">
              <a:latin typeface="Arial" panose="020B0604020202020204" pitchFamily="34" charset="0"/>
            </a:endParaRPr>
          </a:p>
        </p:txBody>
      </p:sp>
    </p:spTree>
    <p:extLst>
      <p:ext uri="{BB962C8B-B14F-4D97-AF65-F5344CB8AC3E}">
        <p14:creationId xmlns:p14="http://schemas.microsoft.com/office/powerpoint/2010/main" val="2779757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26E47A-315B-40B7-9BB7-0DD6908C37D4}"/>
              </a:ext>
            </a:extLst>
          </p:cNvPr>
          <p:cNvSpPr/>
          <p:nvPr/>
        </p:nvSpPr>
        <p:spPr bwMode="white">
          <a:xfrm>
            <a:off x="0"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5" name="Rectangle 4">
            <a:extLst>
              <a:ext uri="{FF2B5EF4-FFF2-40B4-BE49-F238E27FC236}">
                <a16:creationId xmlns:a16="http://schemas.microsoft.com/office/drawing/2014/main" id="{11B30FC6-2A37-49D5-BF79-0A1441A9C946}"/>
              </a:ext>
            </a:extLst>
          </p:cNvPr>
          <p:cNvSpPr/>
          <p:nvPr/>
        </p:nvSpPr>
        <p:spPr>
          <a:xfrm>
            <a:off x="-12700" y="6053138"/>
            <a:ext cx="29987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6" name="Rectangle 5">
            <a:extLst>
              <a:ext uri="{FF2B5EF4-FFF2-40B4-BE49-F238E27FC236}">
                <a16:creationId xmlns:a16="http://schemas.microsoft.com/office/drawing/2014/main" id="{8FAD6C24-E4E4-4E82-90A2-5C3DED83BD56}"/>
              </a:ext>
            </a:extLst>
          </p:cNvPr>
          <p:cNvSpPr/>
          <p:nvPr/>
        </p:nvSpPr>
        <p:spPr>
          <a:xfrm>
            <a:off x="3144838" y="6043613"/>
            <a:ext cx="9047162"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8" name="Title 7"/>
          <p:cNvSpPr>
            <a:spLocks noGrp="1"/>
          </p:cNvSpPr>
          <p:nvPr>
            <p:ph type="ctrTitle"/>
          </p:nvPr>
        </p:nvSpPr>
        <p:spPr>
          <a:xfrm>
            <a:off x="6908800" y="2667000"/>
            <a:ext cx="5247341" cy="1828800"/>
          </a:xfrm>
        </p:spPr>
        <p:txBody>
          <a:bodyPr anchor="b"/>
          <a:lstStyle>
            <a:lvl1pPr>
              <a:defRPr sz="4000" cap="all" baseline="0">
                <a:latin typeface="Calibri" pitchFamily="34" charset="0"/>
              </a:defRPr>
            </a:lvl1pPr>
          </a:lstStyle>
          <a:p>
            <a:r>
              <a:rPr lang="en-US" dirty="0"/>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a:extLst>
              <a:ext uri="{FF2B5EF4-FFF2-40B4-BE49-F238E27FC236}">
                <a16:creationId xmlns:a16="http://schemas.microsoft.com/office/drawing/2014/main" id="{C085A5E5-9D25-4737-AE1D-86CF41DC8484}"/>
              </a:ext>
            </a:extLst>
          </p:cNvPr>
          <p:cNvSpPr>
            <a:spLocks noGrp="1"/>
          </p:cNvSpPr>
          <p:nvPr>
            <p:ph type="dt" sz="half" idx="10"/>
          </p:nvPr>
        </p:nvSpPr>
        <p:spPr>
          <a:xfrm>
            <a:off x="101600" y="6069013"/>
            <a:ext cx="2743200" cy="685800"/>
          </a:xfrm>
          <a:prstGeom prst="rect">
            <a:avLst/>
          </a:prstGeom>
        </p:spPr>
        <p:txBody>
          <a:bodyPr>
            <a:noAutofit/>
          </a:bodyPr>
          <a:lstStyle>
            <a:lvl1pPr algn="ctr" eaLnBrk="0" hangingPunct="0">
              <a:defRPr sz="2000">
                <a:solidFill>
                  <a:srgbClr val="FFFFFF"/>
                </a:solidFill>
                <a:latin typeface="Verdana" pitchFamily="34" charset="0"/>
                <a:ea typeface="+mn-ea"/>
                <a:cs typeface="+mn-cs"/>
              </a:defRPr>
            </a:lvl1pPr>
          </a:lstStyle>
          <a:p>
            <a:pPr>
              <a:defRPr/>
            </a:pPr>
            <a:endParaRPr lang="en-US"/>
          </a:p>
        </p:txBody>
      </p:sp>
    </p:spTree>
    <p:extLst>
      <p:ext uri="{BB962C8B-B14F-4D97-AF65-F5344CB8AC3E}">
        <p14:creationId xmlns:p14="http://schemas.microsoft.com/office/powerpoint/2010/main" val="220291046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28D6BEC-BD2B-4BD1-9B10-A8A8188C0329}"/>
              </a:ext>
            </a:extLst>
          </p:cNvPr>
          <p:cNvSpPr/>
          <p:nvPr/>
        </p:nvSpPr>
        <p:spPr bwMode="white">
          <a:xfrm>
            <a:off x="-12700" y="4572000"/>
            <a:ext cx="12192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6" name="Rectangle 5">
            <a:extLst>
              <a:ext uri="{FF2B5EF4-FFF2-40B4-BE49-F238E27FC236}">
                <a16:creationId xmlns:a16="http://schemas.microsoft.com/office/drawing/2014/main" id="{33BC5850-4F47-40BB-AE40-588CFFE934E7}"/>
              </a:ext>
            </a:extLst>
          </p:cNvPr>
          <p:cNvSpPr/>
          <p:nvPr/>
        </p:nvSpPr>
        <p:spPr>
          <a:xfrm>
            <a:off x="-12700" y="4664075"/>
            <a:ext cx="1951038"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7" name="Rectangle 6">
            <a:extLst>
              <a:ext uri="{FF2B5EF4-FFF2-40B4-BE49-F238E27FC236}">
                <a16:creationId xmlns:a16="http://schemas.microsoft.com/office/drawing/2014/main" id="{2381CD7B-740B-4C42-8505-285DB4E6D056}"/>
              </a:ext>
            </a:extLst>
          </p:cNvPr>
          <p:cNvSpPr/>
          <p:nvPr/>
        </p:nvSpPr>
        <p:spPr>
          <a:xfrm>
            <a:off x="2058988" y="4654550"/>
            <a:ext cx="1013301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8" name="Rectangle 7">
            <a:extLst>
              <a:ext uri="{FF2B5EF4-FFF2-40B4-BE49-F238E27FC236}">
                <a16:creationId xmlns:a16="http://schemas.microsoft.com/office/drawing/2014/main" id="{CA7C409D-FE09-4D9C-B4A0-B548EADA5A63}"/>
              </a:ext>
            </a:extLst>
          </p:cNvPr>
          <p:cNvSpPr/>
          <p:nvPr/>
        </p:nvSpPr>
        <p:spPr bwMode="white">
          <a:xfrm>
            <a:off x="1930400" y="0"/>
            <a:ext cx="133350"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2133600" y="4648200"/>
            <a:ext cx="97536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normAutofit/>
          </a:bodyPr>
          <a:lstStyle>
            <a:lvl1pPr marL="0" indent="0">
              <a:buNone/>
              <a:defRPr sz="3200"/>
            </a:lvl1pPr>
          </a:lstStyle>
          <a:p>
            <a:pPr lvl="0"/>
            <a:r>
              <a:rPr lang="en-US" noProof="0" dirty="0"/>
              <a:t>Click icon to add picture</a:t>
            </a:r>
          </a:p>
        </p:txBody>
      </p:sp>
      <p:sp>
        <p:nvSpPr>
          <p:cNvPr id="11" name="Slide Number Placeholder 22">
            <a:extLst>
              <a:ext uri="{FF2B5EF4-FFF2-40B4-BE49-F238E27FC236}">
                <a16:creationId xmlns:a16="http://schemas.microsoft.com/office/drawing/2014/main" id="{B52C72C2-F614-4992-A418-7A11F58E9DF4}"/>
              </a:ext>
            </a:extLst>
          </p:cNvPr>
          <p:cNvSpPr>
            <a:spLocks noGrp="1"/>
          </p:cNvSpPr>
          <p:nvPr>
            <p:ph type="sldNum" sz="quarter" idx="4"/>
          </p:nvPr>
        </p:nvSpPr>
        <p:spPr>
          <a:xfrm>
            <a:off x="10972800" y="6324600"/>
            <a:ext cx="7112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200" b="1" smtClean="0">
                <a:solidFill>
                  <a:schemeClr val="tx2"/>
                </a:solidFill>
                <a:latin typeface="Arial Narrow" panose="020B0606020202030204" pitchFamily="34" charset="0"/>
              </a:defRPr>
            </a:lvl1pPr>
          </a:lstStyle>
          <a:p>
            <a:pPr>
              <a:defRPr/>
            </a:pPr>
            <a:fld id="{7BF3B536-11F3-47F5-820F-2B3E3BF11218}" type="slidenum">
              <a:rPr lang="en-US" altLang="en-US" smtClean="0"/>
              <a:pPr>
                <a:defRPr/>
              </a:pPr>
              <a:t>‹#›</a:t>
            </a:fld>
            <a:endParaRPr lang="en-US" altLang="en-US" dirty="0"/>
          </a:p>
        </p:txBody>
      </p:sp>
    </p:spTree>
    <p:extLst>
      <p:ext uri="{BB962C8B-B14F-4D97-AF65-F5344CB8AC3E}">
        <p14:creationId xmlns:p14="http://schemas.microsoft.com/office/powerpoint/2010/main" val="387051933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EE6C532D-FBD1-4023-8DD4-016D41087411}"/>
              </a:ext>
            </a:extLst>
          </p:cNvPr>
          <p:cNvSpPr>
            <a:spLocks noGrp="1"/>
          </p:cNvSpPr>
          <p:nvPr>
            <p:ph type="dt" sz="half" idx="10"/>
          </p:nvPr>
        </p:nvSpPr>
        <p:spPr>
          <a:xfrm>
            <a:off x="8128000" y="6248400"/>
            <a:ext cx="3556000" cy="365125"/>
          </a:xfrm>
          <a:prstGeom prst="rect">
            <a:avLst/>
          </a:prstGeom>
        </p:spPr>
        <p:txBody>
          <a:bodyPr/>
          <a:lstStyle>
            <a:lvl1pPr eaLnBrk="0" hangingPunct="0">
              <a:defRPr sz="1800">
                <a:latin typeface="Verdana" pitchFamily="34" charset="0"/>
                <a:ea typeface="+mn-ea"/>
                <a:cs typeface="+mn-cs"/>
              </a:defRPr>
            </a:lvl1pPr>
          </a:lstStyle>
          <a:p>
            <a:pPr>
              <a:defRPr/>
            </a:pPr>
            <a:endParaRPr lang="en-US"/>
          </a:p>
        </p:txBody>
      </p:sp>
      <p:sp>
        <p:nvSpPr>
          <p:cNvPr id="5" name="Footer Placeholder 2">
            <a:extLst>
              <a:ext uri="{FF2B5EF4-FFF2-40B4-BE49-F238E27FC236}">
                <a16:creationId xmlns:a16="http://schemas.microsoft.com/office/drawing/2014/main" id="{732489AA-5E68-419C-A513-3A3E3869743A}"/>
              </a:ext>
            </a:extLst>
          </p:cNvPr>
          <p:cNvSpPr>
            <a:spLocks noGrp="1"/>
          </p:cNvSpPr>
          <p:nvPr>
            <p:ph type="ftr" sz="quarter" idx="11"/>
          </p:nvPr>
        </p:nvSpPr>
        <p:spPr>
          <a:xfrm>
            <a:off x="812800" y="6248400"/>
            <a:ext cx="7227888" cy="365125"/>
          </a:xfrm>
          <a:prstGeom prst="rect">
            <a:avLst/>
          </a:prstGeom>
        </p:spPr>
        <p:txBody>
          <a:bodyPr/>
          <a:lstStyle>
            <a:lvl1pPr eaLnBrk="0" hangingPunct="0">
              <a:defRPr sz="1800">
                <a:latin typeface="Verdana" pitchFamily="34" charset="0"/>
                <a:ea typeface="+mn-ea"/>
                <a:cs typeface="+mn-cs"/>
              </a:defRPr>
            </a:lvl1pPr>
          </a:lstStyle>
          <a:p>
            <a:pPr>
              <a:defRPr/>
            </a:pPr>
            <a:endParaRPr lang="en-US"/>
          </a:p>
        </p:txBody>
      </p:sp>
      <p:sp>
        <p:nvSpPr>
          <p:cNvPr id="6" name="Slide Number Placeholder 22">
            <a:extLst>
              <a:ext uri="{FF2B5EF4-FFF2-40B4-BE49-F238E27FC236}">
                <a16:creationId xmlns:a16="http://schemas.microsoft.com/office/drawing/2014/main" id="{53192DC0-6875-4B3A-8B84-5EA1784D0F1D}"/>
              </a:ext>
            </a:extLst>
          </p:cNvPr>
          <p:cNvSpPr>
            <a:spLocks noGrp="1"/>
          </p:cNvSpPr>
          <p:nvPr>
            <p:ph type="sldNum" sz="quarter" idx="12"/>
          </p:nvPr>
        </p:nvSpPr>
        <p:spPr/>
        <p:txBody>
          <a:bodyPr/>
          <a:lstStyle>
            <a:lvl1pPr>
              <a:defRPr smtClean="0"/>
            </a:lvl1pPr>
          </a:lstStyle>
          <a:p>
            <a:pPr>
              <a:defRPr/>
            </a:pPr>
            <a:fld id="{52EEB83B-CCC8-401F-96DB-3FA674636D82}" type="slidenum">
              <a:rPr lang="en-US" altLang="en-US"/>
              <a:pPr>
                <a:defRPr/>
              </a:pPr>
              <a:t>‹#›</a:t>
            </a:fld>
            <a:endParaRPr lang="en-US" altLang="en-US"/>
          </a:p>
        </p:txBody>
      </p:sp>
    </p:spTree>
    <p:extLst>
      <p:ext uri="{BB962C8B-B14F-4D97-AF65-F5344CB8AC3E}">
        <p14:creationId xmlns:p14="http://schemas.microsoft.com/office/powerpoint/2010/main" val="979040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52E604-2239-43B8-90B1-9D86AC345C0A}"/>
              </a:ext>
            </a:extLst>
          </p:cNvPr>
          <p:cNvSpPr/>
          <p:nvPr/>
        </p:nvSpPr>
        <p:spPr bwMode="white">
          <a:xfrm>
            <a:off x="8128000" y="0"/>
            <a:ext cx="427038"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dirty="0"/>
          </a:p>
        </p:txBody>
      </p:sp>
      <p:sp>
        <p:nvSpPr>
          <p:cNvPr id="5" name="Rectangle 4">
            <a:extLst>
              <a:ext uri="{FF2B5EF4-FFF2-40B4-BE49-F238E27FC236}">
                <a16:creationId xmlns:a16="http://schemas.microsoft.com/office/drawing/2014/main" id="{CD5BDB3D-62ED-4EAF-B93E-78D3EE2AEFE2}"/>
              </a:ext>
            </a:extLst>
          </p:cNvPr>
          <p:cNvSpPr/>
          <p:nvPr/>
        </p:nvSpPr>
        <p:spPr>
          <a:xfrm>
            <a:off x="8189913"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dirty="0"/>
          </a:p>
        </p:txBody>
      </p:sp>
      <p:sp>
        <p:nvSpPr>
          <p:cNvPr id="6" name="Rectangle 5">
            <a:extLst>
              <a:ext uri="{FF2B5EF4-FFF2-40B4-BE49-F238E27FC236}">
                <a16:creationId xmlns:a16="http://schemas.microsoft.com/office/drawing/2014/main" id="{276DCCBC-D107-441E-8D1A-2EB4DF49525A}"/>
              </a:ext>
            </a:extLst>
          </p:cNvPr>
          <p:cNvSpPr/>
          <p:nvPr/>
        </p:nvSpPr>
        <p:spPr>
          <a:xfrm>
            <a:off x="8189913"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dirty="0"/>
          </a:p>
        </p:txBody>
      </p:sp>
      <p:sp>
        <p:nvSpPr>
          <p:cNvPr id="2" name="Vertical Title 1"/>
          <p:cNvSpPr>
            <a:spLocks noGrp="1"/>
          </p:cNvSpPr>
          <p:nvPr>
            <p:ph type="title" orient="vert"/>
          </p:nvPr>
        </p:nvSpPr>
        <p:spPr>
          <a:xfrm>
            <a:off x="8737600" y="609605"/>
            <a:ext cx="27432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9A9DD12-38E9-4AD0-9A08-2246F5F8D93E}"/>
              </a:ext>
            </a:extLst>
          </p:cNvPr>
          <p:cNvSpPr>
            <a:spLocks noGrp="1"/>
          </p:cNvSpPr>
          <p:nvPr>
            <p:ph type="dt" sz="half" idx="10"/>
          </p:nvPr>
        </p:nvSpPr>
        <p:spPr>
          <a:xfrm>
            <a:off x="8737600" y="6248400"/>
            <a:ext cx="2946400" cy="365125"/>
          </a:xfrm>
          <a:prstGeom prst="rect">
            <a:avLst/>
          </a:prstGeom>
        </p:spPr>
        <p:txBody>
          <a:bodyPr/>
          <a:lstStyle>
            <a:lvl1pPr eaLnBrk="0" hangingPunct="0">
              <a:defRPr sz="1800">
                <a:latin typeface="Verdana" pitchFamily="34" charset="0"/>
                <a:ea typeface="+mn-ea"/>
                <a:cs typeface="+mn-cs"/>
              </a:defRPr>
            </a:lvl1pPr>
          </a:lstStyle>
          <a:p>
            <a:pPr>
              <a:defRPr/>
            </a:pPr>
            <a:endParaRPr lang="en-US"/>
          </a:p>
        </p:txBody>
      </p:sp>
      <p:sp>
        <p:nvSpPr>
          <p:cNvPr id="8" name="Footer Placeholder 4">
            <a:extLst>
              <a:ext uri="{FF2B5EF4-FFF2-40B4-BE49-F238E27FC236}">
                <a16:creationId xmlns:a16="http://schemas.microsoft.com/office/drawing/2014/main" id="{49E84AF6-0D31-4B57-9752-BD9AE64107CE}"/>
              </a:ext>
            </a:extLst>
          </p:cNvPr>
          <p:cNvSpPr>
            <a:spLocks noGrp="1"/>
          </p:cNvSpPr>
          <p:nvPr>
            <p:ph type="ftr" sz="quarter" idx="11"/>
          </p:nvPr>
        </p:nvSpPr>
        <p:spPr>
          <a:xfrm>
            <a:off x="609600" y="6248400"/>
            <a:ext cx="7431088" cy="365125"/>
          </a:xfrm>
          <a:prstGeom prst="rect">
            <a:avLst/>
          </a:prstGeom>
        </p:spPr>
        <p:txBody>
          <a:bodyPr/>
          <a:lstStyle>
            <a:lvl1pPr eaLnBrk="0" hangingPunct="0">
              <a:defRPr sz="1800">
                <a:latin typeface="Verdana" pitchFamily="34" charset="0"/>
                <a:ea typeface="+mn-ea"/>
                <a:cs typeface="+mn-cs"/>
              </a:defRPr>
            </a:lvl1pPr>
          </a:lstStyle>
          <a:p>
            <a:pPr>
              <a:defRPr/>
            </a:pPr>
            <a:endParaRPr lang="en-US"/>
          </a:p>
        </p:txBody>
      </p:sp>
      <p:sp>
        <p:nvSpPr>
          <p:cNvPr id="9" name="Slide Number Placeholder 5">
            <a:extLst>
              <a:ext uri="{FF2B5EF4-FFF2-40B4-BE49-F238E27FC236}">
                <a16:creationId xmlns:a16="http://schemas.microsoft.com/office/drawing/2014/main" id="{F53FEE30-9CD9-4C34-AB8E-E254AD9371C3}"/>
              </a:ext>
            </a:extLst>
          </p:cNvPr>
          <p:cNvSpPr>
            <a:spLocks noGrp="1"/>
          </p:cNvSpPr>
          <p:nvPr>
            <p:ph type="sldNum" sz="quarter" idx="12"/>
          </p:nvPr>
        </p:nvSpPr>
        <p:spPr>
          <a:xfrm rot="5400000">
            <a:off x="8074819" y="103981"/>
            <a:ext cx="533400" cy="325438"/>
          </a:xfrm>
        </p:spPr>
        <p:txBody>
          <a:bodyPr/>
          <a:lstStyle>
            <a:lvl1pPr>
              <a:defRPr smtClean="0"/>
            </a:lvl1pPr>
          </a:lstStyle>
          <a:p>
            <a:pPr>
              <a:defRPr/>
            </a:pPr>
            <a:fld id="{BE48B67B-E279-4306-8B2A-0A0AA7453465}" type="slidenum">
              <a:rPr lang="en-US" altLang="en-US"/>
              <a:pPr>
                <a:defRPr/>
              </a:pPr>
              <a:t>‹#›</a:t>
            </a:fld>
            <a:endParaRPr lang="en-US" altLang="en-US"/>
          </a:p>
        </p:txBody>
      </p:sp>
    </p:spTree>
    <p:extLst>
      <p:ext uri="{BB962C8B-B14F-4D97-AF65-F5344CB8AC3E}">
        <p14:creationId xmlns:p14="http://schemas.microsoft.com/office/powerpoint/2010/main" val="370932478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rotWithShape="0">
          <a:gsLst>
            <a:gs pos="0">
              <a:srgbClr val="727CA3"/>
            </a:gs>
            <a:gs pos="50000">
              <a:srgbClr val="C8C8CB"/>
            </a:gs>
            <a:gs pos="100000">
              <a:srgbClr val="E4E4E5"/>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76200"/>
            <a:ext cx="11180064" cy="1143000"/>
          </a:xfrm>
        </p:spPr>
        <p:txBody>
          <a:bodyPr/>
          <a:lstStyle>
            <a:lvl1pPr>
              <a:defRPr sz="3600" b="1">
                <a:solidFill>
                  <a:srgbClr val="FFFFFF"/>
                </a:solidFill>
                <a:latin typeface="Calibri" pitchFamily="34" charset="0"/>
                <a:cs typeface="Arial" pitchFamily="34" charset="0"/>
              </a:defRPr>
            </a:lvl1pPr>
          </a:lstStyle>
          <a:p>
            <a:r>
              <a:rPr lang="en-US" dirty="0"/>
              <a:t>Click to edit Master title style</a:t>
            </a:r>
          </a:p>
        </p:txBody>
      </p:sp>
      <p:sp>
        <p:nvSpPr>
          <p:cNvPr id="8" name="Content Placeholder 7"/>
          <p:cNvSpPr>
            <a:spLocks noGrp="1"/>
          </p:cNvSpPr>
          <p:nvPr>
            <p:ph sz="quarter" idx="1"/>
          </p:nvPr>
        </p:nvSpPr>
        <p:spPr>
          <a:xfrm>
            <a:off x="508000" y="1600200"/>
            <a:ext cx="11180064" cy="4495800"/>
          </a:xfrm>
        </p:spPr>
        <p:txBody>
          <a:bodyPr/>
          <a:lstStyle>
            <a:lvl1pPr>
              <a:spcBef>
                <a:spcPts val="300"/>
              </a:spcBef>
              <a:spcAft>
                <a:spcPts val="300"/>
              </a:spcAft>
              <a:buClr>
                <a:srgbClr val="92D050"/>
              </a:buClr>
              <a:defRPr sz="2800">
                <a:solidFill>
                  <a:schemeClr val="tx2"/>
                </a:solidFill>
                <a:latin typeface="Calibri" pitchFamily="34" charset="0"/>
              </a:defRPr>
            </a:lvl1pPr>
            <a:lvl2pPr marL="639763" indent="-273050">
              <a:spcBef>
                <a:spcPts val="300"/>
              </a:spcBef>
              <a:spcAft>
                <a:spcPts val="300"/>
              </a:spcAft>
              <a:buFont typeface="Courier New" panose="02070309020205020404" pitchFamily="49" charset="0"/>
              <a:buChar char="o"/>
              <a:defRPr sz="2400">
                <a:solidFill>
                  <a:schemeClr val="tx2"/>
                </a:solidFill>
                <a:latin typeface="Calibri" pitchFamily="34" charset="0"/>
              </a:defRPr>
            </a:lvl2pPr>
            <a:lvl3pPr>
              <a:spcBef>
                <a:spcPts val="300"/>
              </a:spcBef>
              <a:spcAft>
                <a:spcPts val="300"/>
              </a:spcAft>
              <a:defRPr sz="2000">
                <a:solidFill>
                  <a:schemeClr val="tx2"/>
                </a:solidFill>
                <a:latin typeface="Calibri" pitchFamily="34" charset="0"/>
              </a:defRPr>
            </a:lvl3pPr>
            <a:lvl4pPr>
              <a:spcBef>
                <a:spcPts val="300"/>
              </a:spcBef>
              <a:spcAft>
                <a:spcPts val="300"/>
              </a:spcAft>
              <a:defRPr sz="1800">
                <a:solidFill>
                  <a:schemeClr val="tx2"/>
                </a:solidFill>
                <a:latin typeface="Calibri" pitchFamily="34" charset="0"/>
              </a:defRPr>
            </a:lvl4pPr>
            <a:lvl5pPr>
              <a:spcBef>
                <a:spcPts val="300"/>
              </a:spcBef>
              <a:spcAft>
                <a:spcPts val="300"/>
              </a:spcAft>
              <a:defRPr>
                <a:solidFill>
                  <a:schemeClr val="tx2"/>
                </a:solidFill>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22">
            <a:extLst>
              <a:ext uri="{FF2B5EF4-FFF2-40B4-BE49-F238E27FC236}">
                <a16:creationId xmlns:a16="http://schemas.microsoft.com/office/drawing/2014/main" id="{20D63F6B-C650-4631-B56E-5252C827D4F6}"/>
              </a:ext>
            </a:extLst>
          </p:cNvPr>
          <p:cNvSpPr>
            <a:spLocks noGrp="1"/>
          </p:cNvSpPr>
          <p:nvPr>
            <p:ph type="sldNum" sz="quarter" idx="4"/>
          </p:nvPr>
        </p:nvSpPr>
        <p:spPr>
          <a:xfrm>
            <a:off x="11125200" y="6477000"/>
            <a:ext cx="7112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200" b="1" smtClean="0">
                <a:solidFill>
                  <a:schemeClr val="tx2"/>
                </a:solidFill>
                <a:latin typeface="Arial Narrow" panose="020B0606020202030204" pitchFamily="34" charset="0"/>
              </a:defRPr>
            </a:lvl1pPr>
          </a:lstStyle>
          <a:p>
            <a:pPr>
              <a:defRPr/>
            </a:pPr>
            <a:fld id="{7BF3B536-11F3-47F5-820F-2B3E3BF11218}" type="slidenum">
              <a:rPr lang="en-US" altLang="en-US" smtClean="0"/>
              <a:pPr>
                <a:defRPr/>
              </a:pPr>
              <a:t>‹#›</a:t>
            </a:fld>
            <a:endParaRPr lang="en-US" altLang="en-US" dirty="0"/>
          </a:p>
        </p:txBody>
      </p:sp>
    </p:spTree>
    <p:extLst>
      <p:ext uri="{BB962C8B-B14F-4D97-AF65-F5344CB8AC3E}">
        <p14:creationId xmlns:p14="http://schemas.microsoft.com/office/powerpoint/2010/main" val="2962103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96A126-0710-4A8B-80BE-501F860E7FEA}"/>
              </a:ext>
            </a:extLst>
          </p:cNvPr>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5" name="Rectangle 4">
            <a:extLst>
              <a:ext uri="{FF2B5EF4-FFF2-40B4-BE49-F238E27FC236}">
                <a16:creationId xmlns:a16="http://schemas.microsoft.com/office/drawing/2014/main" id="{BF0CA051-6818-4F0A-BCDB-1A4F5FFB338E}"/>
              </a:ext>
            </a:extLst>
          </p:cNvPr>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6" name="Rectangle 5">
            <a:extLst>
              <a:ext uri="{FF2B5EF4-FFF2-40B4-BE49-F238E27FC236}">
                <a16:creationId xmlns:a16="http://schemas.microsoft.com/office/drawing/2014/main" id="{4D2E4223-A673-4D9E-8A10-D87CAFC6B55F}"/>
              </a:ext>
            </a:extLst>
          </p:cNvPr>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3" name="Text Placeholder 2"/>
          <p:cNvSpPr>
            <a:spLocks noGrp="1"/>
          </p:cNvSpPr>
          <p:nvPr>
            <p:ph type="body" idx="1"/>
          </p:nvPr>
        </p:nvSpPr>
        <p:spPr>
          <a:xfrm>
            <a:off x="1828803" y="2743200"/>
            <a:ext cx="9497484" cy="1673225"/>
          </a:xfrm>
        </p:spPr>
        <p:txBody>
          <a:bodyPr/>
          <a:lstStyle>
            <a:lvl1pPr marL="0" indent="0">
              <a:buNone/>
              <a:defRPr sz="2800" b="0">
                <a:solidFill>
                  <a:srgbClr val="FFFFFF"/>
                </a:solidFill>
                <a:latin typeface="Calibri"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sp>
        <p:nvSpPr>
          <p:cNvPr id="2" name="Title 1"/>
          <p:cNvSpPr>
            <a:spLocks noGrp="1"/>
          </p:cNvSpPr>
          <p:nvPr>
            <p:ph type="title"/>
          </p:nvPr>
        </p:nvSpPr>
        <p:spPr>
          <a:xfrm>
            <a:off x="1828800" y="1600200"/>
            <a:ext cx="10160000" cy="990600"/>
          </a:xfrm>
        </p:spPr>
        <p:txBody>
          <a:bodyPr/>
          <a:lstStyle>
            <a:lvl1pPr algn="r">
              <a:buNone/>
              <a:defRPr sz="3600" b="1" cap="none">
                <a:solidFill>
                  <a:srgbClr val="FFFFFF"/>
                </a:solidFill>
                <a:latin typeface="Calibri" pitchFamily="34" charset="0"/>
                <a:cs typeface="Arial" pitchFamily="34" charset="0"/>
              </a:defRPr>
            </a:lvl1pPr>
          </a:lstStyle>
          <a:p>
            <a:r>
              <a:rPr lang="en-US" dirty="0"/>
              <a:t>Click to edit Master title style</a:t>
            </a:r>
          </a:p>
        </p:txBody>
      </p:sp>
      <p:sp>
        <p:nvSpPr>
          <p:cNvPr id="9" name="Slide Number Placeholder 22">
            <a:extLst>
              <a:ext uri="{FF2B5EF4-FFF2-40B4-BE49-F238E27FC236}">
                <a16:creationId xmlns:a16="http://schemas.microsoft.com/office/drawing/2014/main" id="{49EA5830-C129-4F65-97F3-BCCEA3FEC455}"/>
              </a:ext>
            </a:extLst>
          </p:cNvPr>
          <p:cNvSpPr>
            <a:spLocks noGrp="1"/>
          </p:cNvSpPr>
          <p:nvPr>
            <p:ph type="sldNum" sz="quarter" idx="4"/>
          </p:nvPr>
        </p:nvSpPr>
        <p:spPr>
          <a:xfrm>
            <a:off x="11125200" y="6477000"/>
            <a:ext cx="7112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200" b="1" smtClean="0">
                <a:latin typeface="Arial Narrow" panose="020B0606020202030204" pitchFamily="34" charset="0"/>
              </a:defRPr>
            </a:lvl1pPr>
          </a:lstStyle>
          <a:p>
            <a:pPr>
              <a:defRPr/>
            </a:pPr>
            <a:fld id="{7BF3B536-11F3-47F5-820F-2B3E3BF11218}" type="slidenum">
              <a:rPr lang="en-US" altLang="en-US"/>
              <a:pPr>
                <a:defRPr/>
              </a:pPr>
              <a:t>‹#›</a:t>
            </a:fld>
            <a:endParaRPr lang="en-US" altLang="en-US" dirty="0"/>
          </a:p>
        </p:txBody>
      </p:sp>
    </p:spTree>
    <p:extLst>
      <p:ext uri="{BB962C8B-B14F-4D97-AF65-F5344CB8AC3E}">
        <p14:creationId xmlns:p14="http://schemas.microsoft.com/office/powerpoint/2010/main" val="205335318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74E008-36D6-454B-B0EE-BEEF3A330204}"/>
              </a:ext>
            </a:extLst>
          </p:cNvPr>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5" name="Rectangle 4">
            <a:extLst>
              <a:ext uri="{FF2B5EF4-FFF2-40B4-BE49-F238E27FC236}">
                <a16:creationId xmlns:a16="http://schemas.microsoft.com/office/drawing/2014/main" id="{94160BAD-509B-462C-9231-D7C322D5899A}"/>
              </a:ext>
            </a:extLst>
          </p:cNvPr>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6" name="Rectangle 5">
            <a:extLst>
              <a:ext uri="{FF2B5EF4-FFF2-40B4-BE49-F238E27FC236}">
                <a16:creationId xmlns:a16="http://schemas.microsoft.com/office/drawing/2014/main" id="{F4EC6A28-24D6-4E9E-A96F-153FDE6743B2}"/>
              </a:ext>
            </a:extLst>
          </p:cNvPr>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3" name="Text Placeholder 2"/>
          <p:cNvSpPr>
            <a:spLocks noGrp="1"/>
          </p:cNvSpPr>
          <p:nvPr>
            <p:ph type="body" idx="1"/>
          </p:nvPr>
        </p:nvSpPr>
        <p:spPr>
          <a:xfrm>
            <a:off x="1828803" y="2743200"/>
            <a:ext cx="9497484" cy="1673225"/>
          </a:xfrm>
        </p:spPr>
        <p:txBody>
          <a:bodyPr/>
          <a:lstStyle>
            <a:lvl1pPr marL="0" indent="0">
              <a:buNone/>
              <a:defRPr sz="2800" b="0">
                <a:solidFill>
                  <a:srgbClr val="FFFFFF"/>
                </a:solidFill>
                <a:latin typeface="Calibri"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sp>
        <p:nvSpPr>
          <p:cNvPr id="2" name="Title 1"/>
          <p:cNvSpPr>
            <a:spLocks noGrp="1"/>
          </p:cNvSpPr>
          <p:nvPr>
            <p:ph type="title"/>
          </p:nvPr>
        </p:nvSpPr>
        <p:spPr>
          <a:xfrm>
            <a:off x="1828800" y="1600200"/>
            <a:ext cx="10160000" cy="990600"/>
          </a:xfrm>
        </p:spPr>
        <p:txBody>
          <a:bodyPr/>
          <a:lstStyle>
            <a:lvl1pPr algn="r">
              <a:buNone/>
              <a:defRPr sz="3600" b="1" cap="none">
                <a:solidFill>
                  <a:srgbClr val="FFFFFF"/>
                </a:solidFill>
                <a:latin typeface="Calibri" pitchFamily="34" charset="0"/>
                <a:cs typeface="Arial" pitchFamily="34" charset="0"/>
              </a:defRPr>
            </a:lvl1pPr>
          </a:lstStyle>
          <a:p>
            <a:r>
              <a:rPr lang="en-US" dirty="0"/>
              <a:t>Click to edit Master title style</a:t>
            </a:r>
          </a:p>
        </p:txBody>
      </p:sp>
      <p:sp>
        <p:nvSpPr>
          <p:cNvPr id="9" name="Slide Number Placeholder 22">
            <a:extLst>
              <a:ext uri="{FF2B5EF4-FFF2-40B4-BE49-F238E27FC236}">
                <a16:creationId xmlns:a16="http://schemas.microsoft.com/office/drawing/2014/main" id="{E238F1CD-CB15-442C-AC30-0BA8DCC64354}"/>
              </a:ext>
            </a:extLst>
          </p:cNvPr>
          <p:cNvSpPr>
            <a:spLocks noGrp="1"/>
          </p:cNvSpPr>
          <p:nvPr>
            <p:ph type="sldNum" sz="quarter" idx="4"/>
          </p:nvPr>
        </p:nvSpPr>
        <p:spPr>
          <a:xfrm>
            <a:off x="11125200" y="6477000"/>
            <a:ext cx="7112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200" b="1" smtClean="0">
                <a:latin typeface="Arial Narrow" panose="020B0606020202030204" pitchFamily="34" charset="0"/>
              </a:defRPr>
            </a:lvl1pPr>
          </a:lstStyle>
          <a:p>
            <a:pPr>
              <a:defRPr/>
            </a:pPr>
            <a:fld id="{7BF3B536-11F3-47F5-820F-2B3E3BF11218}" type="slidenum">
              <a:rPr lang="en-US" altLang="en-US"/>
              <a:pPr>
                <a:defRPr/>
              </a:pPr>
              <a:t>‹#›</a:t>
            </a:fld>
            <a:endParaRPr lang="en-US" altLang="en-US" dirty="0"/>
          </a:p>
        </p:txBody>
      </p:sp>
    </p:spTree>
    <p:extLst>
      <p:ext uri="{BB962C8B-B14F-4D97-AF65-F5344CB8AC3E}">
        <p14:creationId xmlns:p14="http://schemas.microsoft.com/office/powerpoint/2010/main" val="221090667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6459868" y="1589567"/>
            <a:ext cx="5181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2">
            <a:extLst>
              <a:ext uri="{FF2B5EF4-FFF2-40B4-BE49-F238E27FC236}">
                <a16:creationId xmlns:a16="http://schemas.microsoft.com/office/drawing/2014/main" id="{08677A8C-1E73-454C-ACE7-DC6385EFCDA1}"/>
              </a:ext>
            </a:extLst>
          </p:cNvPr>
          <p:cNvSpPr>
            <a:spLocks noGrp="1"/>
          </p:cNvSpPr>
          <p:nvPr>
            <p:ph type="sldNum" sz="quarter" idx="4"/>
          </p:nvPr>
        </p:nvSpPr>
        <p:spPr>
          <a:xfrm>
            <a:off x="10972800" y="6324600"/>
            <a:ext cx="7112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200" b="1" smtClean="0">
                <a:latin typeface="Arial Narrow" panose="020B0606020202030204" pitchFamily="34" charset="0"/>
              </a:defRPr>
            </a:lvl1pPr>
          </a:lstStyle>
          <a:p>
            <a:pPr>
              <a:defRPr/>
            </a:pPr>
            <a:fld id="{7BF3B536-11F3-47F5-820F-2B3E3BF11218}" type="slidenum">
              <a:rPr lang="en-US" altLang="en-US"/>
              <a:pPr>
                <a:defRPr/>
              </a:pPr>
              <a:t>‹#›</a:t>
            </a:fld>
            <a:endParaRPr lang="en-US" altLang="en-US" dirty="0"/>
          </a:p>
        </p:txBody>
      </p:sp>
    </p:spTree>
    <p:extLst>
      <p:ext uri="{BB962C8B-B14F-4D97-AF65-F5344CB8AC3E}">
        <p14:creationId xmlns:p14="http://schemas.microsoft.com/office/powerpoint/2010/main" val="2579971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lstStyle>
            <a:lvl1pPr>
              <a:defRPr sz="3600" b="1">
                <a:solidFill>
                  <a:srgbClr val="FFFFFF"/>
                </a:solidFill>
                <a:latin typeface="Calibri" pitchFamily="34" charset="0"/>
                <a:cs typeface="Arial" pitchFamily="34" charset="0"/>
              </a:defRPr>
            </a:lvl1pPr>
          </a:lstStyle>
          <a:p>
            <a:r>
              <a:rPr lang="en-US" dirty="0"/>
              <a:t>Click to edit Master title style</a:t>
            </a:r>
          </a:p>
        </p:txBody>
      </p:sp>
      <p:sp>
        <p:nvSpPr>
          <p:cNvPr id="11" name="Content Placeholder 10"/>
          <p:cNvSpPr>
            <a:spLocks noGrp="1"/>
          </p:cNvSpPr>
          <p:nvPr>
            <p:ph sz="quarter" idx="2"/>
          </p:nvPr>
        </p:nvSpPr>
        <p:spPr>
          <a:xfrm>
            <a:off x="812800" y="2438400"/>
            <a:ext cx="5181600" cy="3581400"/>
          </a:xfrm>
        </p:spPr>
        <p:txBody>
          <a:bodyPr/>
          <a:lstStyle>
            <a:lvl1pPr>
              <a:defRPr sz="2400">
                <a:latin typeface="Calibri" pitchFamily="34" charset="0"/>
              </a:defRPr>
            </a:lvl1pPr>
            <a:lvl2pPr marL="639763" indent="-273050">
              <a:buFont typeface="Wingdings 2" pitchFamily="18" charset="2"/>
              <a:buChar char=""/>
              <a:defRPr sz="2000">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4"/>
          </p:nvPr>
        </p:nvSpPr>
        <p:spPr>
          <a:xfrm>
            <a:off x="6400800" y="2438400"/>
            <a:ext cx="5181600" cy="3581400"/>
          </a:xfrm>
        </p:spPr>
        <p:txBody>
          <a:bodyPr/>
          <a:lstStyle>
            <a:lvl1pPr>
              <a:defRPr sz="2400">
                <a:latin typeface="Calibri" pitchFamily="34" charset="0"/>
              </a:defRPr>
            </a:lvl1pPr>
            <a:lvl2pPr marL="639763" indent="-273050">
              <a:buFont typeface="Wingdings 2" pitchFamily="18" charset="2"/>
              <a:buChar char=""/>
              <a:defRPr sz="2000">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p:cNvSpPr>
            <a:spLocks noGrp="1"/>
          </p:cNvSpPr>
          <p:nvPr>
            <p:ph type="body" sz="quarter" idx="1"/>
          </p:nvPr>
        </p:nvSpPr>
        <p:spPr>
          <a:xfrm>
            <a:off x="812800" y="1600201"/>
            <a:ext cx="5181600" cy="792479"/>
          </a:xfrm>
          <a:solidFill>
            <a:srgbClr val="72AF2F"/>
          </a:solidFill>
        </p:spPr>
        <p:txBody>
          <a:bodyPr rtlCol="0" anchor="ctr"/>
          <a:lstStyle>
            <a:lvl1pPr marL="0" indent="0" algn="ctr">
              <a:buFontTx/>
              <a:buNone/>
              <a:defRPr sz="2400" b="1">
                <a:solidFill>
                  <a:srgbClr val="FFFFFF"/>
                </a:solidFill>
                <a:latin typeface="Calibri" pitchFamily="34" charset="0"/>
              </a:defRPr>
            </a:lvl1pPr>
          </a:lstStyle>
          <a:p>
            <a:pPr lvl="0"/>
            <a:r>
              <a:rPr lang="en-US" dirty="0"/>
              <a:t>Click to edit Master text styles</a:t>
            </a:r>
          </a:p>
        </p:txBody>
      </p:sp>
      <p:sp>
        <p:nvSpPr>
          <p:cNvPr id="15" name="Text Placeholder 14"/>
          <p:cNvSpPr>
            <a:spLocks noGrp="1"/>
          </p:cNvSpPr>
          <p:nvPr>
            <p:ph type="body" sz="quarter" idx="3"/>
          </p:nvPr>
        </p:nvSpPr>
        <p:spPr>
          <a:xfrm>
            <a:off x="6400800" y="1600201"/>
            <a:ext cx="5181600" cy="792479"/>
          </a:xfrm>
          <a:solidFill>
            <a:srgbClr val="72AF2F"/>
          </a:solidFill>
        </p:spPr>
        <p:txBody>
          <a:bodyPr rtlCol="0" anchor="ctr"/>
          <a:lstStyle>
            <a:lvl1pPr marL="0" indent="0" algn="ctr">
              <a:buFontTx/>
              <a:buNone/>
              <a:defRPr sz="2400" b="1">
                <a:solidFill>
                  <a:srgbClr val="FFFFFF"/>
                </a:solidFill>
                <a:latin typeface="Calibri" pitchFamily="34" charset="0"/>
              </a:defRPr>
            </a:lvl1pPr>
          </a:lstStyle>
          <a:p>
            <a:pPr lvl="0"/>
            <a:r>
              <a:rPr lang="en-US" dirty="0"/>
              <a:t>Click to edit Master text styles</a:t>
            </a:r>
          </a:p>
        </p:txBody>
      </p:sp>
      <p:sp>
        <p:nvSpPr>
          <p:cNvPr id="8" name="Slide Number Placeholder 22">
            <a:extLst>
              <a:ext uri="{FF2B5EF4-FFF2-40B4-BE49-F238E27FC236}">
                <a16:creationId xmlns:a16="http://schemas.microsoft.com/office/drawing/2014/main" id="{F3AFB050-ECD1-4176-AC24-C8E996EA6E2E}"/>
              </a:ext>
            </a:extLst>
          </p:cNvPr>
          <p:cNvSpPr>
            <a:spLocks noGrp="1"/>
          </p:cNvSpPr>
          <p:nvPr>
            <p:ph type="sldNum" sz="quarter" idx="10"/>
          </p:nvPr>
        </p:nvSpPr>
        <p:spPr>
          <a:xfrm>
            <a:off x="10972800" y="6324600"/>
            <a:ext cx="7112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200" b="1" smtClean="0">
                <a:latin typeface="Arial Narrow" panose="020B0606020202030204" pitchFamily="34" charset="0"/>
              </a:defRPr>
            </a:lvl1pPr>
          </a:lstStyle>
          <a:p>
            <a:pPr>
              <a:defRPr/>
            </a:pPr>
            <a:fld id="{7BF3B536-11F3-47F5-820F-2B3E3BF11218}" type="slidenum">
              <a:rPr lang="en-US" altLang="en-US"/>
              <a:pPr>
                <a:defRPr/>
              </a:pPr>
              <a:t>‹#›</a:t>
            </a:fld>
            <a:endParaRPr lang="en-US" altLang="en-US" dirty="0"/>
          </a:p>
        </p:txBody>
      </p:sp>
    </p:spTree>
    <p:extLst>
      <p:ext uri="{BB962C8B-B14F-4D97-AF65-F5344CB8AC3E}">
        <p14:creationId xmlns:p14="http://schemas.microsoft.com/office/powerpoint/2010/main" val="218969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22">
            <a:extLst>
              <a:ext uri="{FF2B5EF4-FFF2-40B4-BE49-F238E27FC236}">
                <a16:creationId xmlns:a16="http://schemas.microsoft.com/office/drawing/2014/main" id="{F0E1E5B3-0129-42D1-A937-31461B9885B4}"/>
              </a:ext>
            </a:extLst>
          </p:cNvPr>
          <p:cNvSpPr>
            <a:spLocks noGrp="1"/>
          </p:cNvSpPr>
          <p:nvPr>
            <p:ph type="sldNum" sz="quarter" idx="4"/>
          </p:nvPr>
        </p:nvSpPr>
        <p:spPr>
          <a:xfrm>
            <a:off x="10972800" y="6324600"/>
            <a:ext cx="7112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200" b="1" smtClean="0">
                <a:latin typeface="Arial Narrow" panose="020B0606020202030204" pitchFamily="34" charset="0"/>
              </a:defRPr>
            </a:lvl1pPr>
          </a:lstStyle>
          <a:p>
            <a:pPr>
              <a:defRPr/>
            </a:pPr>
            <a:fld id="{7BF3B536-11F3-47F5-820F-2B3E3BF11218}" type="slidenum">
              <a:rPr lang="en-US" altLang="en-US"/>
              <a:pPr>
                <a:defRPr/>
              </a:pPr>
              <a:t>‹#›</a:t>
            </a:fld>
            <a:endParaRPr lang="en-US" altLang="en-US" dirty="0"/>
          </a:p>
        </p:txBody>
      </p:sp>
    </p:spTree>
    <p:extLst>
      <p:ext uri="{BB962C8B-B14F-4D97-AF65-F5344CB8AC3E}">
        <p14:creationId xmlns:p14="http://schemas.microsoft.com/office/powerpoint/2010/main" val="1812978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Slide Number Placeholder 22">
            <a:extLst>
              <a:ext uri="{FF2B5EF4-FFF2-40B4-BE49-F238E27FC236}">
                <a16:creationId xmlns:a16="http://schemas.microsoft.com/office/drawing/2014/main" id="{EBE2FB96-BB95-443E-A762-EC7F43CC0B57}"/>
              </a:ext>
            </a:extLst>
          </p:cNvPr>
          <p:cNvSpPr>
            <a:spLocks noGrp="1"/>
          </p:cNvSpPr>
          <p:nvPr>
            <p:ph type="sldNum" sz="quarter" idx="4"/>
          </p:nvPr>
        </p:nvSpPr>
        <p:spPr>
          <a:xfrm>
            <a:off x="10972800" y="6324600"/>
            <a:ext cx="7112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200" b="1" smtClean="0">
                <a:latin typeface="Arial Narrow" panose="020B0606020202030204" pitchFamily="34" charset="0"/>
              </a:defRPr>
            </a:lvl1pPr>
          </a:lstStyle>
          <a:p>
            <a:pPr>
              <a:defRPr/>
            </a:pPr>
            <a:fld id="{7BF3B536-11F3-47F5-820F-2B3E3BF11218}" type="slidenum">
              <a:rPr lang="en-US" altLang="en-US"/>
              <a:pPr>
                <a:defRPr/>
              </a:pPr>
              <a:t>‹#›</a:t>
            </a:fld>
            <a:endParaRPr lang="en-US" altLang="en-US" dirty="0"/>
          </a:p>
        </p:txBody>
      </p:sp>
    </p:spTree>
    <p:extLst>
      <p:ext uri="{BB962C8B-B14F-4D97-AF65-F5344CB8AC3E}">
        <p14:creationId xmlns:p14="http://schemas.microsoft.com/office/powerpoint/2010/main" val="2617893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22">
            <a:extLst>
              <a:ext uri="{FF2B5EF4-FFF2-40B4-BE49-F238E27FC236}">
                <a16:creationId xmlns:a16="http://schemas.microsoft.com/office/drawing/2014/main" id="{89869B7B-D58F-4167-B0A5-45F796B00720}"/>
              </a:ext>
            </a:extLst>
          </p:cNvPr>
          <p:cNvSpPr>
            <a:spLocks noGrp="1"/>
          </p:cNvSpPr>
          <p:nvPr>
            <p:ph type="sldNum" sz="quarter" idx="4"/>
          </p:nvPr>
        </p:nvSpPr>
        <p:spPr>
          <a:xfrm>
            <a:off x="10972800" y="6324600"/>
            <a:ext cx="7112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200" b="1" smtClean="0">
                <a:latin typeface="Arial Narrow" panose="020B0606020202030204" pitchFamily="34" charset="0"/>
              </a:defRPr>
            </a:lvl1pPr>
          </a:lstStyle>
          <a:p>
            <a:pPr>
              <a:defRPr/>
            </a:pPr>
            <a:fld id="{7BF3B536-11F3-47F5-820F-2B3E3BF11218}" type="slidenum">
              <a:rPr lang="en-US" altLang="en-US"/>
              <a:pPr>
                <a:defRPr/>
              </a:pPr>
              <a:t>‹#›</a:t>
            </a:fld>
            <a:endParaRPr lang="en-US" altLang="en-US" dirty="0"/>
          </a:p>
        </p:txBody>
      </p:sp>
    </p:spTree>
    <p:extLst>
      <p:ext uri="{BB962C8B-B14F-4D97-AF65-F5344CB8AC3E}">
        <p14:creationId xmlns:p14="http://schemas.microsoft.com/office/powerpoint/2010/main" val="1028434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5B7E"/>
        </a:solidFill>
        <a:effectLst/>
      </p:bgPr>
    </p:bg>
    <p:spTree>
      <p:nvGrpSpPr>
        <p:cNvPr id="1" name=""/>
        <p:cNvGrpSpPr/>
        <p:nvPr/>
      </p:nvGrpSpPr>
      <p:grpSpPr>
        <a:xfrm>
          <a:off x="0" y="0"/>
          <a:ext cx="0" cy="0"/>
          <a:chOff x="0" y="0"/>
          <a:chExt cx="0" cy="0"/>
        </a:xfrm>
      </p:grpSpPr>
      <p:sp>
        <p:nvSpPr>
          <p:cNvPr id="1026" name="Title Placeholder 21">
            <a:extLst>
              <a:ext uri="{FF2B5EF4-FFF2-40B4-BE49-F238E27FC236}">
                <a16:creationId xmlns:a16="http://schemas.microsoft.com/office/drawing/2014/main" id="{E638569B-9F4E-4EC5-AB9D-D2811A09AE0B}"/>
              </a:ext>
            </a:extLst>
          </p:cNvPr>
          <p:cNvSpPr>
            <a:spLocks noGrp="1"/>
          </p:cNvSpPr>
          <p:nvPr>
            <p:ph type="title"/>
          </p:nvPr>
        </p:nvSpPr>
        <p:spPr bwMode="auto">
          <a:xfrm>
            <a:off x="812800" y="228600"/>
            <a:ext cx="1087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a:extLst>
              <a:ext uri="{FF2B5EF4-FFF2-40B4-BE49-F238E27FC236}">
                <a16:creationId xmlns:a16="http://schemas.microsoft.com/office/drawing/2014/main" id="{17A46251-D3F7-4834-8C98-08568DECDDAD}"/>
              </a:ext>
            </a:extLst>
          </p:cNvPr>
          <p:cNvSpPr>
            <a:spLocks noGrp="1"/>
          </p:cNvSpPr>
          <p:nvPr>
            <p:ph type="body" idx="1"/>
          </p:nvPr>
        </p:nvSpPr>
        <p:spPr bwMode="auto">
          <a:xfrm>
            <a:off x="817563" y="1600200"/>
            <a:ext cx="10871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9" name="Rectangle 8">
            <a:extLst>
              <a:ext uri="{FF2B5EF4-FFF2-40B4-BE49-F238E27FC236}">
                <a16:creationId xmlns:a16="http://schemas.microsoft.com/office/drawing/2014/main" id="{2912A5B0-2407-42C2-A326-6C0FAEC0EB8A}"/>
              </a:ext>
            </a:extLst>
          </p:cNvPr>
          <p:cNvSpPr/>
          <p:nvPr/>
        </p:nvSpPr>
        <p:spPr>
          <a:xfrm>
            <a:off x="787400" y="1279525"/>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23" name="Slide Number Placeholder 22">
            <a:extLst>
              <a:ext uri="{FF2B5EF4-FFF2-40B4-BE49-F238E27FC236}">
                <a16:creationId xmlns:a16="http://schemas.microsoft.com/office/drawing/2014/main" id="{FE38F421-B862-4CA1-BD63-BBAF8C2DDA10}"/>
              </a:ext>
            </a:extLst>
          </p:cNvPr>
          <p:cNvSpPr>
            <a:spLocks noGrp="1"/>
          </p:cNvSpPr>
          <p:nvPr>
            <p:ph type="sldNum" sz="quarter" idx="4"/>
          </p:nvPr>
        </p:nvSpPr>
        <p:spPr>
          <a:xfrm>
            <a:off x="10972800" y="6324600"/>
            <a:ext cx="7112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200" b="1" smtClean="0">
                <a:latin typeface="Arial Narrow" panose="020B0606020202030204" pitchFamily="34" charset="0"/>
              </a:defRPr>
            </a:lvl1pPr>
          </a:lstStyle>
          <a:p>
            <a:pPr>
              <a:defRPr/>
            </a:pPr>
            <a:fld id="{7BF3B536-11F3-47F5-820F-2B3E3BF1121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5112" r:id="rId1"/>
    <p:sldLayoutId id="2147485113" r:id="rId2"/>
    <p:sldLayoutId id="2147485114" r:id="rId3"/>
    <p:sldLayoutId id="2147485115" r:id="rId4"/>
    <p:sldLayoutId id="2147485116" r:id="rId5"/>
    <p:sldLayoutId id="2147485117" r:id="rId6"/>
    <p:sldLayoutId id="2147485111" r:id="rId7"/>
    <p:sldLayoutId id="2147485118" r:id="rId8"/>
    <p:sldLayoutId id="2147485119" r:id="rId9"/>
    <p:sldLayoutId id="2147485120" r:id="rId10"/>
    <p:sldLayoutId id="2147485121" r:id="rId11"/>
    <p:sldLayoutId id="2147485122" r:id="rId12"/>
  </p:sldLayoutIdLst>
  <p:hf hdr="0" ftr="0" dt="0"/>
  <p:txStyles>
    <p:titleStyle>
      <a:lvl1pPr algn="l" rtl="0" eaLnBrk="0" fontAlgn="base" hangingPunct="0">
        <a:spcBef>
          <a:spcPct val="0"/>
        </a:spcBef>
        <a:spcAft>
          <a:spcPct val="0"/>
        </a:spcAft>
        <a:defRPr sz="3600" kern="1200">
          <a:solidFill>
            <a:schemeClr val="tx1"/>
          </a:solidFill>
          <a:latin typeface="Calibri" pitchFamily="34" charset="0"/>
          <a:ea typeface="MS PGothic" panose="020B0600070205080204" pitchFamily="34" charset="-128"/>
          <a:cs typeface="ＭＳ Ｐゴシック" charset="0"/>
        </a:defRPr>
      </a:lvl1pPr>
      <a:lvl2pPr algn="l" rtl="0" eaLnBrk="0" fontAlgn="base" hangingPunct="0">
        <a:spcBef>
          <a:spcPct val="0"/>
        </a:spcBef>
        <a:spcAft>
          <a:spcPct val="0"/>
        </a:spcAft>
        <a:defRPr sz="3600">
          <a:solidFill>
            <a:schemeClr val="tx1"/>
          </a:solidFill>
          <a:latin typeface="Calibri" charset="0"/>
          <a:ea typeface="MS PGothic" panose="020B0600070205080204" pitchFamily="34" charset="-128"/>
          <a:cs typeface="ＭＳ Ｐゴシック" charset="0"/>
        </a:defRPr>
      </a:lvl2pPr>
      <a:lvl3pPr algn="l" rtl="0" eaLnBrk="0" fontAlgn="base" hangingPunct="0">
        <a:spcBef>
          <a:spcPct val="0"/>
        </a:spcBef>
        <a:spcAft>
          <a:spcPct val="0"/>
        </a:spcAft>
        <a:defRPr sz="3600">
          <a:solidFill>
            <a:schemeClr val="tx1"/>
          </a:solidFill>
          <a:latin typeface="Calibri" charset="0"/>
          <a:ea typeface="MS PGothic" panose="020B0600070205080204" pitchFamily="34" charset="-128"/>
          <a:cs typeface="ＭＳ Ｐゴシック" charset="0"/>
        </a:defRPr>
      </a:lvl3pPr>
      <a:lvl4pPr algn="l" rtl="0" eaLnBrk="0" fontAlgn="base" hangingPunct="0">
        <a:spcBef>
          <a:spcPct val="0"/>
        </a:spcBef>
        <a:spcAft>
          <a:spcPct val="0"/>
        </a:spcAft>
        <a:defRPr sz="3600">
          <a:solidFill>
            <a:schemeClr val="tx1"/>
          </a:solidFill>
          <a:latin typeface="Calibri" charset="0"/>
          <a:ea typeface="MS PGothic" panose="020B0600070205080204" pitchFamily="34" charset="-128"/>
          <a:cs typeface="ＭＳ Ｐゴシック" charset="0"/>
        </a:defRPr>
      </a:lvl4pPr>
      <a:lvl5pPr algn="l" rtl="0" eaLnBrk="0" fontAlgn="base" hangingPunct="0">
        <a:spcBef>
          <a:spcPct val="0"/>
        </a:spcBef>
        <a:spcAft>
          <a:spcPct val="0"/>
        </a:spcAft>
        <a:defRPr sz="3600">
          <a:solidFill>
            <a:schemeClr val="tx1"/>
          </a:solidFill>
          <a:latin typeface="Calibri" charset="0"/>
          <a:ea typeface="MS PGothic" panose="020B0600070205080204" pitchFamily="34" charset="-128"/>
          <a:cs typeface="ＭＳ Ｐゴシック"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800" kern="1200">
          <a:solidFill>
            <a:schemeClr val="tx1"/>
          </a:solidFill>
          <a:latin typeface="Calibri" pitchFamily="34" charset="0"/>
          <a:ea typeface="MS PGothic" panose="020B0600070205080204" pitchFamily="34" charset="-128"/>
          <a:cs typeface="ＭＳ Ｐゴシック" charset="0"/>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itchFamily="34" charset="0"/>
          <a:ea typeface="MS PGothic" panose="020B0600070205080204" pitchFamily="34" charset="-128"/>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itchFamily="34" charset="0"/>
          <a:ea typeface="MS PGothic" panose="020B0600070205080204" pitchFamily="34" charset="-128"/>
          <a:cs typeface="+mn-cs"/>
        </a:defRPr>
      </a:lvl3pPr>
      <a:lvl4pPr marL="1371600" indent="-228600" algn="l" rtl="0" eaLnBrk="0" fontAlgn="base" hangingPunct="0">
        <a:spcBef>
          <a:spcPts val="400"/>
        </a:spcBef>
        <a:spcAft>
          <a:spcPct val="0"/>
        </a:spcAft>
        <a:buClr>
          <a:srgbClr val="D2DA7A"/>
        </a:buClr>
        <a:buSzPct val="75000"/>
        <a:buFont typeface="Wingdings" panose="05000000000000000000" pitchFamily="2" charset="2"/>
        <a:buChar char=""/>
        <a:defRPr kern="1200">
          <a:solidFill>
            <a:schemeClr val="tx1"/>
          </a:solidFill>
          <a:latin typeface="Calibri" pitchFamily="34" charset="0"/>
          <a:ea typeface="MS PGothic" panose="020B0600070205080204" pitchFamily="34" charset="-128"/>
          <a:cs typeface="+mn-cs"/>
        </a:defRPr>
      </a:lvl4pPr>
      <a:lvl5pPr marL="18288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itchFamily="34" charset="0"/>
          <a:ea typeface="MS PGothic" panose="020B0600070205080204" pitchFamily="34"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wmf"/><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1.jpeg"/><Relationship Id="rId11" Type="http://schemas.openxmlformats.org/officeDocument/2006/relationships/image" Target="../media/image45.jpeg"/><Relationship Id="rId5" Type="http://schemas.openxmlformats.org/officeDocument/2006/relationships/image" Target="../media/image40.png"/><Relationship Id="rId10" Type="http://schemas.openxmlformats.org/officeDocument/2006/relationships/hyperlink" Target="https://www.google.com/imgres?imgurl=https%3A%2F%2Fimages-na.ssl-images-amazon.com%2Fimages%2FI%2F51BS2PUjkKL._SX466_.jpg&amp;imgrefurl=https%3A%2F%2Fwww.amazon.com%2Frecorder-BOYA-activated-dictaphone-operation%2Fdp%2FB078Y1GY3C&amp;docid=3V8f7EA3O8m4TM&amp;tbnid=R1IPH_WFHtGiGM%3A&amp;vet=10ahUKEwjanpen9PLfAhUP11kKHX3WCWsQMwj4ASgLMAs..i&amp;w=466&amp;h=466&amp;hl=en&amp;bih=963&amp;biw=1920&amp;q=digital%20tape%20recorder&amp;ved=0ahUKEwjanpen9PLfAhUP11kKHX3WCWsQMwj4ASgLMAs&amp;iact=mrc&amp;uact=8" TargetMode="External"/><Relationship Id="rId4" Type="http://schemas.openxmlformats.org/officeDocument/2006/relationships/image" Target="../media/image39.png"/><Relationship Id="rId9"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png"/><Relationship Id="rId7" Type="http://schemas.openxmlformats.org/officeDocument/2006/relationships/image" Target="../media/image51.jp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5.jpeg"/><Relationship Id="rId7" Type="http://schemas.openxmlformats.org/officeDocument/2006/relationships/image" Target="../media/image58.jp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hyperlink" Target="https://www.google.com/url?sa=i&amp;rct=j&amp;q=&amp;esrc=s&amp;source=images&amp;cd=&amp;cad=rja&amp;uact=8&amp;ved=2ahUKEwi0jd7b4rXdAhVvneAKHds9Ba4QjRx6BAgBEAU&amp;url=https://dyspraxiasurvival.guide/&amp;psig=AOvVaw3R8hbQfJTB-2YN7XLIsz9k&amp;ust=1536851582857549" TargetMode="External"/><Relationship Id="rId4" Type="http://schemas.openxmlformats.org/officeDocument/2006/relationships/image" Target="../media/image56.jpeg"/><Relationship Id="rId9" Type="http://schemas.openxmlformats.org/officeDocument/2006/relationships/image" Target="../media/image60.jpg"/></Relationships>
</file>

<file path=ppt/slides/_rels/slide37.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62.jpeg"/></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66.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A34D0583-4C96-4967-9118-BFC7DF6A50A9}"/>
              </a:ext>
            </a:extLst>
          </p:cNvPr>
          <p:cNvSpPr>
            <a:spLocks noGrp="1"/>
          </p:cNvSpPr>
          <p:nvPr>
            <p:ph type="subTitle" idx="1"/>
          </p:nvPr>
        </p:nvSpPr>
        <p:spPr>
          <a:xfrm>
            <a:off x="3962400" y="6096000"/>
            <a:ext cx="6705600" cy="609600"/>
          </a:xfrm>
          <a:solidFill>
            <a:schemeClr val="tx1"/>
          </a:solidFill>
        </p:spPr>
        <p:txBody>
          <a:bodyPr/>
          <a:lstStyle/>
          <a:p>
            <a:pPr marL="63500" eaLnBrk="1" hangingPunct="1"/>
            <a:endParaRPr lang="en-US" altLang="en-US">
              <a:latin typeface="Arial" panose="020B0604020202020204" pitchFamily="34" charset="0"/>
              <a:cs typeface="Arial" panose="020B0604020202020204" pitchFamily="34" charset="0"/>
            </a:endParaRPr>
          </a:p>
          <a:p>
            <a:pPr marL="63500" eaLnBrk="1" hangingPunct="1"/>
            <a:endParaRPr lang="en-US" altLang="en-US">
              <a:latin typeface="Arial" panose="020B0604020202020204" pitchFamily="34" charset="0"/>
              <a:cs typeface="Arial" panose="020B0604020202020204" pitchFamily="34" charset="0"/>
            </a:endParaRPr>
          </a:p>
          <a:p>
            <a:pPr marL="63500" eaLnBrk="1" hangingPunct="1"/>
            <a:endParaRPr lang="en-US" altLang="en-US">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A169DB8-3A90-4566-A3BE-0DCC898F0260}"/>
              </a:ext>
            </a:extLst>
          </p:cNvPr>
          <p:cNvSpPr/>
          <p:nvPr/>
        </p:nvSpPr>
        <p:spPr>
          <a:xfrm>
            <a:off x="1524000" y="76200"/>
            <a:ext cx="9144000" cy="14478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pic>
        <p:nvPicPr>
          <p:cNvPr id="16388" name="Picture 10">
            <a:extLst>
              <a:ext uri="{FF2B5EF4-FFF2-40B4-BE49-F238E27FC236}">
                <a16:creationId xmlns:a16="http://schemas.microsoft.com/office/drawing/2014/main" id="{24D2365D-6126-4A40-8676-9F710F441D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55038" y="152400"/>
            <a:ext cx="142716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FFA4EB67-1E03-4696-BDD8-5177862F50F4}"/>
              </a:ext>
            </a:extLst>
          </p:cNvPr>
          <p:cNvSpPr/>
          <p:nvPr/>
        </p:nvSpPr>
        <p:spPr>
          <a:xfrm>
            <a:off x="1676400" y="304800"/>
            <a:ext cx="6553200" cy="106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FFFFFF"/>
                </a:solidFill>
                <a:latin typeface="+mj-lt"/>
                <a:cs typeface="Arial" pitchFamily="34" charset="0"/>
              </a:rPr>
              <a:t>Part 2 of a 3 Part Webinar Series on Learning Disabilities</a:t>
            </a:r>
          </a:p>
        </p:txBody>
      </p:sp>
      <p:grpSp>
        <p:nvGrpSpPr>
          <p:cNvPr id="16390" name="Group 1">
            <a:extLst>
              <a:ext uri="{FF2B5EF4-FFF2-40B4-BE49-F238E27FC236}">
                <a16:creationId xmlns:a16="http://schemas.microsoft.com/office/drawing/2014/main" id="{E75E2DE8-77BD-4A58-AAEF-30D63054C3E2}"/>
              </a:ext>
            </a:extLst>
          </p:cNvPr>
          <p:cNvGrpSpPr>
            <a:grpSpLocks/>
          </p:cNvGrpSpPr>
          <p:nvPr/>
        </p:nvGrpSpPr>
        <p:grpSpPr bwMode="auto">
          <a:xfrm>
            <a:off x="1524000" y="1593850"/>
            <a:ext cx="9144000" cy="4251325"/>
            <a:chOff x="0" y="1594417"/>
            <a:chExt cx="9144000" cy="4251183"/>
          </a:xfrm>
        </p:grpSpPr>
        <p:sp>
          <p:nvSpPr>
            <p:cNvPr id="14" name="Rectangle 13">
              <a:extLst>
                <a:ext uri="{FF2B5EF4-FFF2-40B4-BE49-F238E27FC236}">
                  <a16:creationId xmlns:a16="http://schemas.microsoft.com/office/drawing/2014/main" id="{3CCC9942-E499-4A16-9515-0356BCD0FC41}"/>
                </a:ext>
              </a:extLst>
            </p:cNvPr>
            <p:cNvSpPr/>
            <p:nvPr/>
          </p:nvSpPr>
          <p:spPr bwMode="auto">
            <a:xfrm>
              <a:off x="1143000" y="1594417"/>
              <a:ext cx="8001000" cy="42511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16392" name="Picture 1">
              <a:extLst>
                <a:ext uri="{FF2B5EF4-FFF2-40B4-BE49-F238E27FC236}">
                  <a16:creationId xmlns:a16="http://schemas.microsoft.com/office/drawing/2014/main" id="{2E672C48-927A-4C3F-8185-FA343D3A8833}"/>
                </a:ext>
              </a:extLst>
            </p:cNvPr>
            <p:cNvPicPr>
              <a:picLocks noChangeAspect="1"/>
            </p:cNvPicPr>
            <p:nvPr/>
          </p:nvPicPr>
          <p:blipFill>
            <a:blip r:embed="rId4" cstate="print">
              <a:extLst>
                <a:ext uri="{28A0092B-C50C-407E-A947-70E740481C1C}">
                  <a14:useLocalDpi xmlns:a14="http://schemas.microsoft.com/office/drawing/2010/main" val="0"/>
                </a:ext>
              </a:extLst>
            </a:blip>
            <a:srcRect t="1611" b="1611"/>
            <a:stretch>
              <a:fillRect/>
            </a:stretch>
          </p:blipFill>
          <p:spPr bwMode="auto">
            <a:xfrm>
              <a:off x="1066801" y="1752600"/>
              <a:ext cx="5314869" cy="368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Box 7">
              <a:extLst>
                <a:ext uri="{FF2B5EF4-FFF2-40B4-BE49-F238E27FC236}">
                  <a16:creationId xmlns:a16="http://schemas.microsoft.com/office/drawing/2014/main" id="{B35A773A-C668-47B0-B60C-3524B82BC90F}"/>
                </a:ext>
              </a:extLst>
            </p:cNvPr>
            <p:cNvSpPr txBox="1">
              <a:spLocks noChangeArrowheads="1"/>
            </p:cNvSpPr>
            <p:nvPr/>
          </p:nvSpPr>
          <p:spPr bwMode="auto">
            <a:xfrm>
              <a:off x="6096000" y="3276600"/>
              <a:ext cx="2260513" cy="1015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ts val="400"/>
                </a:spcBef>
                <a:buClr>
                  <a:srgbClr val="D2DA7A"/>
                </a:buClr>
                <a:buSzPct val="75000"/>
                <a:buFont typeface="Wingdings" panose="05000000000000000000" pitchFamily="2" charset="2"/>
                <a:buChar char=""/>
                <a:defRPr>
                  <a:solidFill>
                    <a:schemeClr val="tx1"/>
                  </a:solidFill>
                  <a:latin typeface="Calibri" panose="020F0502020204030204" pitchFamily="34" charset="0"/>
                  <a:ea typeface="MS PGothic" panose="020B0600070205080204" pitchFamily="34" charset="-128"/>
                </a:defRPr>
              </a:lvl4pPr>
              <a:lvl5pPr marL="2057400" indent="-228600">
                <a:spcBef>
                  <a:spcPts val="400"/>
                </a:spcBef>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ClrTx/>
                <a:buSzTx/>
                <a:buFontTx/>
                <a:buNone/>
              </a:pPr>
              <a:r>
                <a:rPr lang="en-US" altLang="en-US" sz="6000" b="1">
                  <a:solidFill>
                    <a:srgbClr val="000022"/>
                  </a:solidFill>
                  <a:latin typeface="Arial Black" panose="020B0A04020102020204" pitchFamily="34" charset="0"/>
                  <a:cs typeface="Arial" panose="020B0604020202020204" pitchFamily="34" charset="0"/>
                </a:rPr>
                <a:t>200</a:t>
              </a:r>
            </a:p>
          </p:txBody>
        </p:sp>
        <p:sp>
          <p:nvSpPr>
            <p:cNvPr id="19" name="Rectangle 18">
              <a:extLst>
                <a:ext uri="{FF2B5EF4-FFF2-40B4-BE49-F238E27FC236}">
                  <a16:creationId xmlns:a16="http://schemas.microsoft.com/office/drawing/2014/main" id="{AA4B4206-BB05-4389-BB16-7ED9C0013E3B}"/>
                </a:ext>
              </a:extLst>
            </p:cNvPr>
            <p:cNvSpPr/>
            <p:nvPr/>
          </p:nvSpPr>
          <p:spPr bwMode="auto">
            <a:xfrm>
              <a:off x="0" y="1594417"/>
              <a:ext cx="1143000" cy="42511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25B7E"/>
        </a:solidFill>
        <a:effectLst/>
      </p:bgPr>
    </p:bg>
    <p:spTree>
      <p:nvGrpSpPr>
        <p:cNvPr id="1" name=""/>
        <p:cNvGrpSpPr/>
        <p:nvPr/>
      </p:nvGrpSpPr>
      <p:grpSpPr>
        <a:xfrm>
          <a:off x="0" y="0"/>
          <a:ext cx="0" cy="0"/>
          <a:chOff x="0" y="0"/>
          <a:chExt cx="0" cy="0"/>
        </a:xfrm>
      </p:grpSpPr>
      <p:sp>
        <p:nvSpPr>
          <p:cNvPr id="32770" name="Content Placeholder 2">
            <a:extLst>
              <a:ext uri="{FF2B5EF4-FFF2-40B4-BE49-F238E27FC236}">
                <a16:creationId xmlns:a16="http://schemas.microsoft.com/office/drawing/2014/main" id="{B49BD9AB-8B71-422E-A60C-90C7C883E9D4}"/>
              </a:ext>
            </a:extLst>
          </p:cNvPr>
          <p:cNvSpPr>
            <a:spLocks noGrp="1"/>
          </p:cNvSpPr>
          <p:nvPr>
            <p:ph sz="quarter" idx="2"/>
          </p:nvPr>
        </p:nvSpPr>
        <p:spPr>
          <a:xfrm>
            <a:off x="2295293" y="2438399"/>
            <a:ext cx="3800707" cy="3581400"/>
          </a:xfrm>
        </p:spPr>
        <p:txBody>
          <a:bodyPr/>
          <a:lstStyle/>
          <a:p>
            <a:r>
              <a:rPr lang="en-US" altLang="en-US" dirty="0"/>
              <a:t>Academics</a:t>
            </a:r>
          </a:p>
          <a:p>
            <a:r>
              <a:rPr lang="en-US" altLang="en-US" dirty="0"/>
              <a:t>Testing</a:t>
            </a:r>
          </a:p>
          <a:p>
            <a:r>
              <a:rPr lang="en-US" altLang="en-US" dirty="0"/>
              <a:t>Career Technical</a:t>
            </a:r>
          </a:p>
          <a:p>
            <a:r>
              <a:rPr lang="en-US" altLang="en-US" dirty="0"/>
              <a:t>Residential</a:t>
            </a:r>
          </a:p>
          <a:p>
            <a:r>
              <a:rPr lang="en-US" altLang="en-US" dirty="0"/>
              <a:t>Cafeteria</a:t>
            </a:r>
          </a:p>
          <a:p>
            <a:endParaRPr lang="en-US" altLang="en-US" dirty="0"/>
          </a:p>
        </p:txBody>
      </p:sp>
      <p:sp>
        <p:nvSpPr>
          <p:cNvPr id="32771" name="Content Placeholder 3">
            <a:extLst>
              <a:ext uri="{FF2B5EF4-FFF2-40B4-BE49-F238E27FC236}">
                <a16:creationId xmlns:a16="http://schemas.microsoft.com/office/drawing/2014/main" id="{2CF17DDE-F58D-4D5C-9D8B-E65014EF5A2F}"/>
              </a:ext>
            </a:extLst>
          </p:cNvPr>
          <p:cNvSpPr>
            <a:spLocks noGrp="1"/>
          </p:cNvSpPr>
          <p:nvPr>
            <p:ph sz="quarter" idx="4"/>
          </p:nvPr>
        </p:nvSpPr>
        <p:spPr>
          <a:xfrm>
            <a:off x="6400800" y="2438400"/>
            <a:ext cx="4572000" cy="3581400"/>
          </a:xfrm>
        </p:spPr>
        <p:txBody>
          <a:bodyPr/>
          <a:lstStyle/>
          <a:p>
            <a:r>
              <a:rPr lang="en-US" altLang="en-US" dirty="0"/>
              <a:t>Work-based learning</a:t>
            </a:r>
          </a:p>
          <a:p>
            <a:r>
              <a:rPr lang="en-US" altLang="en-US" dirty="0"/>
              <a:t>Navigating around center</a:t>
            </a:r>
          </a:p>
          <a:p>
            <a:r>
              <a:rPr lang="en-US" altLang="en-US" dirty="0"/>
              <a:t>Recreational facilities</a:t>
            </a:r>
          </a:p>
          <a:p>
            <a:r>
              <a:rPr lang="en-US" altLang="en-US" dirty="0"/>
              <a:t>Health services</a:t>
            </a:r>
          </a:p>
          <a:p>
            <a:endParaRPr lang="en-US" altLang="en-US" dirty="0"/>
          </a:p>
        </p:txBody>
      </p:sp>
      <p:sp>
        <p:nvSpPr>
          <p:cNvPr id="32772" name="Text Placeholder 5">
            <a:extLst>
              <a:ext uri="{FF2B5EF4-FFF2-40B4-BE49-F238E27FC236}">
                <a16:creationId xmlns:a16="http://schemas.microsoft.com/office/drawing/2014/main" id="{CFA883CF-E812-417B-A0E0-69C47BC1BE9A}"/>
              </a:ext>
            </a:extLst>
          </p:cNvPr>
          <p:cNvSpPr>
            <a:spLocks noGrp="1"/>
          </p:cNvSpPr>
          <p:nvPr>
            <p:ph type="body" sz="quarter" idx="1"/>
          </p:nvPr>
        </p:nvSpPr>
        <p:spPr>
          <a:xfrm>
            <a:off x="812800" y="1600200"/>
            <a:ext cx="10871200" cy="792163"/>
          </a:xfrm>
        </p:spPr>
        <p:txBody>
          <a:bodyPr/>
          <a:lstStyle/>
          <a:p>
            <a:r>
              <a:rPr lang="en-US" altLang="en-US" b="0" dirty="0"/>
              <a:t>What do we mean when we ask for accommodations to be considered center wide? </a:t>
            </a:r>
            <a:r>
              <a:rPr lang="en-US" altLang="en-US" sz="1800" b="0" dirty="0"/>
              <a:t>(Note: This list is not all inclusive.)</a:t>
            </a:r>
          </a:p>
        </p:txBody>
      </p:sp>
      <p:sp>
        <p:nvSpPr>
          <p:cNvPr id="32775" name="Title 8">
            <a:extLst>
              <a:ext uri="{FF2B5EF4-FFF2-40B4-BE49-F238E27FC236}">
                <a16:creationId xmlns:a16="http://schemas.microsoft.com/office/drawing/2014/main" id="{BA0EF1C8-CB7C-4615-A6EF-686F60C7566C}"/>
              </a:ext>
            </a:extLst>
          </p:cNvPr>
          <p:cNvSpPr>
            <a:spLocks noGrp="1"/>
          </p:cNvSpPr>
          <p:nvPr>
            <p:ph type="title"/>
          </p:nvPr>
        </p:nvSpPr>
        <p:spPr>
          <a:xfrm>
            <a:off x="660400" y="295275"/>
            <a:ext cx="10871200" cy="869950"/>
          </a:xfrm>
        </p:spPr>
        <p:txBody>
          <a:bodyPr/>
          <a:lstStyle/>
          <a:p>
            <a:r>
              <a:rPr lang="en-US" altLang="en-US" b="0" dirty="0"/>
              <a:t>Considering Accommodations Center-wide</a:t>
            </a:r>
          </a:p>
        </p:txBody>
      </p:sp>
      <p:sp>
        <p:nvSpPr>
          <p:cNvPr id="9" name="Slide Number Placeholder 2">
            <a:extLst>
              <a:ext uri="{FF2B5EF4-FFF2-40B4-BE49-F238E27FC236}">
                <a16:creationId xmlns:a16="http://schemas.microsoft.com/office/drawing/2014/main" id="{4E1088CD-08B5-4D72-BEF6-70274E179A82}"/>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FFFFFF"/>
                </a:solidFill>
                <a:latin typeface="Arial Narrow" panose="020B0606020202030204" pitchFamily="34" charset="0"/>
              </a:rPr>
              <a:pPr>
                <a:lnSpc>
                  <a:spcPct val="90000"/>
                </a:lnSpc>
                <a:spcBef>
                  <a:spcPct val="0"/>
                </a:spcBef>
                <a:buClrTx/>
                <a:buSzTx/>
                <a:buFontTx/>
                <a:buNone/>
              </a:pPr>
              <a:t>10</a:t>
            </a:fld>
            <a:endParaRPr lang="en-US" altLang="en-US" sz="1200" b="0" dirty="0">
              <a:solidFill>
                <a:srgbClr val="FFFFFF"/>
              </a:solidFill>
              <a:latin typeface="Arial Narrow" panose="020B0606020202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25B7E"/>
        </a:solidFill>
        <a:effectLst/>
      </p:bgPr>
    </p:bg>
    <p:spTree>
      <p:nvGrpSpPr>
        <p:cNvPr id="1" name=""/>
        <p:cNvGrpSpPr/>
        <p:nvPr/>
      </p:nvGrpSpPr>
      <p:grpSpPr>
        <a:xfrm>
          <a:off x="0" y="0"/>
          <a:ext cx="0" cy="0"/>
          <a:chOff x="0" y="0"/>
          <a:chExt cx="0" cy="0"/>
        </a:xfrm>
      </p:grpSpPr>
      <p:sp>
        <p:nvSpPr>
          <p:cNvPr id="32770" name="Content Placeholder 2">
            <a:extLst>
              <a:ext uri="{FF2B5EF4-FFF2-40B4-BE49-F238E27FC236}">
                <a16:creationId xmlns:a16="http://schemas.microsoft.com/office/drawing/2014/main" id="{B49BD9AB-8B71-422E-A60C-90C7C883E9D4}"/>
              </a:ext>
            </a:extLst>
          </p:cNvPr>
          <p:cNvSpPr>
            <a:spLocks noGrp="1"/>
          </p:cNvSpPr>
          <p:nvPr>
            <p:ph sz="quarter" idx="2"/>
          </p:nvPr>
        </p:nvSpPr>
        <p:spPr/>
        <p:txBody>
          <a:bodyPr/>
          <a:lstStyle/>
          <a:p>
            <a:r>
              <a:rPr lang="en-US" altLang="en-US" dirty="0"/>
              <a:t>Does the accommodation:  </a:t>
            </a:r>
          </a:p>
          <a:p>
            <a:pPr lvl="1">
              <a:buClr>
                <a:srgbClr val="72AF2F"/>
              </a:buClr>
            </a:pPr>
            <a:r>
              <a:rPr lang="en-US" altLang="en-US" dirty="0"/>
              <a:t>remove barriers caused by the disability?</a:t>
            </a:r>
          </a:p>
          <a:p>
            <a:pPr lvl="1">
              <a:buClr>
                <a:srgbClr val="72AF2F"/>
              </a:buClr>
            </a:pPr>
            <a:r>
              <a:rPr lang="en-US" altLang="en-US" dirty="0"/>
              <a:t>afford access to the program?</a:t>
            </a:r>
          </a:p>
          <a:p>
            <a:pPr lvl="1">
              <a:buClr>
                <a:srgbClr val="72AF2F"/>
              </a:buClr>
            </a:pPr>
            <a:r>
              <a:rPr lang="en-US" altLang="en-US" dirty="0"/>
              <a:t>build independence?</a:t>
            </a:r>
          </a:p>
          <a:p>
            <a:pPr lvl="1">
              <a:buClr>
                <a:srgbClr val="72AF2F"/>
              </a:buClr>
            </a:pPr>
            <a:r>
              <a:rPr lang="en-US" altLang="en-US" dirty="0"/>
              <a:t>improve employability?</a:t>
            </a:r>
          </a:p>
          <a:p>
            <a:endParaRPr lang="en-US" altLang="en-US" dirty="0"/>
          </a:p>
        </p:txBody>
      </p:sp>
      <p:sp>
        <p:nvSpPr>
          <p:cNvPr id="32771" name="Content Placeholder 3">
            <a:extLst>
              <a:ext uri="{FF2B5EF4-FFF2-40B4-BE49-F238E27FC236}">
                <a16:creationId xmlns:a16="http://schemas.microsoft.com/office/drawing/2014/main" id="{2CF17DDE-F58D-4D5C-9D8B-E65014EF5A2F}"/>
              </a:ext>
            </a:extLst>
          </p:cNvPr>
          <p:cNvSpPr>
            <a:spLocks noGrp="1"/>
          </p:cNvSpPr>
          <p:nvPr>
            <p:ph sz="quarter" idx="4"/>
          </p:nvPr>
        </p:nvSpPr>
        <p:spPr>
          <a:xfrm>
            <a:off x="6400800" y="2438399"/>
            <a:ext cx="5181600" cy="4124325"/>
          </a:xfrm>
        </p:spPr>
        <p:txBody>
          <a:bodyPr/>
          <a:lstStyle/>
          <a:p>
            <a:r>
              <a:rPr lang="en-US" altLang="en-US" dirty="0"/>
              <a:t>Does the student have documentation of the disability?</a:t>
            </a:r>
          </a:p>
          <a:p>
            <a:r>
              <a:rPr lang="en-US" altLang="en-US" dirty="0"/>
              <a:t>What limitations is the student with the learning disability experiencing?</a:t>
            </a:r>
          </a:p>
          <a:p>
            <a:r>
              <a:rPr lang="en-US" altLang="en-US" dirty="0"/>
              <a:t>How do these limitations affect the student</a:t>
            </a:r>
            <a:r>
              <a:rPr lang="ja-JP" altLang="en-US" dirty="0"/>
              <a:t>’</a:t>
            </a:r>
            <a:r>
              <a:rPr lang="en-US" altLang="ja-JP" dirty="0"/>
              <a:t>s performance?</a:t>
            </a:r>
          </a:p>
          <a:p>
            <a:r>
              <a:rPr lang="en-US" altLang="en-US" dirty="0"/>
              <a:t>What specific tasks are problematic as a result of these limitations?</a:t>
            </a:r>
          </a:p>
          <a:p>
            <a:r>
              <a:rPr lang="en-US" altLang="en-US" dirty="0"/>
              <a:t>Does staff need training regarding learning disabilities?</a:t>
            </a:r>
          </a:p>
          <a:p>
            <a:endParaRPr lang="en-US" altLang="en-US" dirty="0"/>
          </a:p>
        </p:txBody>
      </p:sp>
      <p:sp>
        <p:nvSpPr>
          <p:cNvPr id="32772" name="Text Placeholder 5">
            <a:extLst>
              <a:ext uri="{FF2B5EF4-FFF2-40B4-BE49-F238E27FC236}">
                <a16:creationId xmlns:a16="http://schemas.microsoft.com/office/drawing/2014/main" id="{CFA883CF-E812-417B-A0E0-69C47BC1BE9A}"/>
              </a:ext>
            </a:extLst>
          </p:cNvPr>
          <p:cNvSpPr>
            <a:spLocks noGrp="1"/>
          </p:cNvSpPr>
          <p:nvPr>
            <p:ph type="body" sz="quarter" idx="1"/>
          </p:nvPr>
        </p:nvSpPr>
        <p:spPr>
          <a:xfrm>
            <a:off x="812800" y="1828800"/>
            <a:ext cx="5181600" cy="563563"/>
          </a:xfrm>
        </p:spPr>
        <p:txBody>
          <a:bodyPr/>
          <a:lstStyle/>
          <a:p>
            <a:r>
              <a:rPr lang="en-US" altLang="en-US" sz="2800" dirty="0"/>
              <a:t>Generally</a:t>
            </a:r>
          </a:p>
        </p:txBody>
      </p:sp>
      <p:sp>
        <p:nvSpPr>
          <p:cNvPr id="32773" name="Text Placeholder 6">
            <a:extLst>
              <a:ext uri="{FF2B5EF4-FFF2-40B4-BE49-F238E27FC236}">
                <a16:creationId xmlns:a16="http://schemas.microsoft.com/office/drawing/2014/main" id="{7D8A3EF1-3AA9-471A-9290-A638DF4A51BF}"/>
              </a:ext>
            </a:extLst>
          </p:cNvPr>
          <p:cNvSpPr>
            <a:spLocks noGrp="1"/>
          </p:cNvSpPr>
          <p:nvPr>
            <p:ph type="body" sz="quarter" idx="3"/>
          </p:nvPr>
        </p:nvSpPr>
        <p:spPr>
          <a:xfrm>
            <a:off x="6400800" y="1828800"/>
            <a:ext cx="5181600" cy="563563"/>
          </a:xfrm>
        </p:spPr>
        <p:txBody>
          <a:bodyPr/>
          <a:lstStyle/>
          <a:p>
            <a:r>
              <a:rPr lang="en-US" altLang="en-US" sz="2800" dirty="0"/>
              <a:t>Student-Specific</a:t>
            </a:r>
          </a:p>
        </p:txBody>
      </p:sp>
      <p:sp>
        <p:nvSpPr>
          <p:cNvPr id="32775" name="Title 8">
            <a:extLst>
              <a:ext uri="{FF2B5EF4-FFF2-40B4-BE49-F238E27FC236}">
                <a16:creationId xmlns:a16="http://schemas.microsoft.com/office/drawing/2014/main" id="{BA0EF1C8-CB7C-4615-A6EF-686F60C7566C}"/>
              </a:ext>
            </a:extLst>
          </p:cNvPr>
          <p:cNvSpPr>
            <a:spLocks noGrp="1"/>
          </p:cNvSpPr>
          <p:nvPr>
            <p:ph type="title"/>
          </p:nvPr>
        </p:nvSpPr>
        <p:spPr>
          <a:xfrm>
            <a:off x="660400" y="295275"/>
            <a:ext cx="10871200" cy="869950"/>
          </a:xfrm>
        </p:spPr>
        <p:txBody>
          <a:bodyPr/>
          <a:lstStyle/>
          <a:p>
            <a:r>
              <a:rPr lang="en-US" altLang="en-US" b="0" dirty="0"/>
              <a:t>Considerations for Accommodations</a:t>
            </a:r>
          </a:p>
        </p:txBody>
      </p:sp>
      <p:sp>
        <p:nvSpPr>
          <p:cNvPr id="9" name="Slide Number Placeholder 2">
            <a:extLst>
              <a:ext uri="{FF2B5EF4-FFF2-40B4-BE49-F238E27FC236}">
                <a16:creationId xmlns:a16="http://schemas.microsoft.com/office/drawing/2014/main" id="{4E1088CD-08B5-4D72-BEF6-70274E179A82}"/>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FFFFFF"/>
                </a:solidFill>
                <a:latin typeface="Arial Narrow" panose="020B0606020202030204" pitchFamily="34" charset="0"/>
              </a:rPr>
              <a:pPr>
                <a:lnSpc>
                  <a:spcPct val="90000"/>
                </a:lnSpc>
                <a:spcBef>
                  <a:spcPct val="0"/>
                </a:spcBef>
                <a:buClrTx/>
                <a:buSzTx/>
                <a:buFontTx/>
                <a:buNone/>
              </a:pPr>
              <a:t>11</a:t>
            </a:fld>
            <a:endParaRPr lang="en-US" altLang="en-US" sz="1200" b="0" dirty="0">
              <a:solidFill>
                <a:srgbClr val="FFFFFF"/>
              </a:solidFill>
              <a:latin typeface="Arial Narrow" panose="020B0606020202030204" pitchFamily="34" charset="0"/>
            </a:endParaRPr>
          </a:p>
        </p:txBody>
      </p:sp>
    </p:spTree>
    <p:extLst>
      <p:ext uri="{BB962C8B-B14F-4D97-AF65-F5344CB8AC3E}">
        <p14:creationId xmlns:p14="http://schemas.microsoft.com/office/powerpoint/2010/main" val="1086647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B4F2E309-23EF-4D49-9B30-2741E1D6B433}"/>
              </a:ext>
            </a:extLst>
          </p:cNvPr>
          <p:cNvSpPr>
            <a:spLocks noGrp="1"/>
          </p:cNvSpPr>
          <p:nvPr>
            <p:ph type="title"/>
          </p:nvPr>
        </p:nvSpPr>
        <p:spPr>
          <a:xfrm>
            <a:off x="508000" y="76200"/>
            <a:ext cx="11180763" cy="1143000"/>
          </a:xfrm>
        </p:spPr>
        <p:txBody>
          <a:bodyPr/>
          <a:lstStyle/>
          <a:p>
            <a:r>
              <a:rPr lang="en-US" altLang="en-US" b="0"/>
              <a:t>What are your Responsibilities?</a:t>
            </a:r>
          </a:p>
        </p:txBody>
      </p:sp>
      <p:sp>
        <p:nvSpPr>
          <p:cNvPr id="34819" name="Content Placeholder 2">
            <a:extLst>
              <a:ext uri="{FF2B5EF4-FFF2-40B4-BE49-F238E27FC236}">
                <a16:creationId xmlns:a16="http://schemas.microsoft.com/office/drawing/2014/main" id="{FD1541FC-BAD2-4493-BA87-5A161A385A21}"/>
              </a:ext>
            </a:extLst>
          </p:cNvPr>
          <p:cNvSpPr>
            <a:spLocks noGrp="1"/>
          </p:cNvSpPr>
          <p:nvPr>
            <p:ph sz="quarter" idx="1"/>
          </p:nvPr>
        </p:nvSpPr>
        <p:spPr>
          <a:xfrm>
            <a:off x="508001" y="1600200"/>
            <a:ext cx="5511800" cy="4495800"/>
          </a:xfrm>
        </p:spPr>
        <p:txBody>
          <a:bodyPr/>
          <a:lstStyle/>
          <a:p>
            <a:r>
              <a:rPr lang="en-US" altLang="en-US" dirty="0"/>
              <a:t>Ensure that accommodations under your responsibility are implemented and effective.</a:t>
            </a:r>
          </a:p>
          <a:p>
            <a:pPr lvl="1">
              <a:spcBef>
                <a:spcPct val="0"/>
              </a:spcBef>
            </a:pPr>
            <a:r>
              <a:rPr lang="en-US" altLang="en-US" dirty="0"/>
              <a:t>How do I know which accommodations I am responsible for implementing?</a:t>
            </a:r>
          </a:p>
          <a:p>
            <a:pPr lvl="1">
              <a:spcBef>
                <a:spcPct val="0"/>
              </a:spcBef>
            </a:pPr>
            <a:r>
              <a:rPr lang="en-US" altLang="en-US" dirty="0"/>
              <a:t>Where do I go to get help when I am unclear about an accommodation?</a:t>
            </a:r>
          </a:p>
          <a:p>
            <a:pPr lvl="1">
              <a:spcBef>
                <a:spcPct val="0"/>
              </a:spcBef>
            </a:pPr>
            <a:r>
              <a:rPr lang="en-US" altLang="en-US" dirty="0"/>
              <a:t>How do I know that accommodations are working or not?</a:t>
            </a:r>
          </a:p>
          <a:p>
            <a:endParaRPr lang="en-US" altLang="en-US" dirty="0"/>
          </a:p>
        </p:txBody>
      </p:sp>
      <p:sp>
        <p:nvSpPr>
          <p:cNvPr id="7" name="Slide Number Placeholder 2">
            <a:extLst>
              <a:ext uri="{FF2B5EF4-FFF2-40B4-BE49-F238E27FC236}">
                <a16:creationId xmlns:a16="http://schemas.microsoft.com/office/drawing/2014/main" id="{4B8D9F44-96AC-4872-8A2D-9EEC2FC88264}"/>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464653"/>
                </a:solidFill>
                <a:latin typeface="Arial Narrow" panose="020B0606020202030204" pitchFamily="34" charset="0"/>
              </a:rPr>
              <a:pPr>
                <a:lnSpc>
                  <a:spcPct val="90000"/>
                </a:lnSpc>
                <a:spcBef>
                  <a:spcPct val="0"/>
                </a:spcBef>
                <a:buClrTx/>
                <a:buSzTx/>
                <a:buFontTx/>
                <a:buNone/>
              </a:pPr>
              <a:t>12</a:t>
            </a:fld>
            <a:endParaRPr lang="en-US" altLang="en-US" sz="1200" b="0" dirty="0">
              <a:solidFill>
                <a:srgbClr val="464653"/>
              </a:solidFill>
              <a:latin typeface="Arial Narrow" panose="020B0606020202030204" pitchFamily="34" charset="0"/>
            </a:endParaRPr>
          </a:p>
        </p:txBody>
      </p:sp>
      <p:pic>
        <p:nvPicPr>
          <p:cNvPr id="4" name="Picture 3" descr="A close up of a toy&#10;&#10;Description automatically generated">
            <a:extLst>
              <a:ext uri="{FF2B5EF4-FFF2-40B4-BE49-F238E27FC236}">
                <a16:creationId xmlns:a16="http://schemas.microsoft.com/office/drawing/2014/main" id="{0EEBAD4E-4FBB-43D9-B1A7-7D3FA017E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752600"/>
            <a:ext cx="4673797" cy="411294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525B7E"/>
        </a:solidFill>
        <a:effectLst/>
      </p:bgPr>
    </p:bg>
    <p:spTree>
      <p:nvGrpSpPr>
        <p:cNvPr id="1" name=""/>
        <p:cNvGrpSpPr/>
        <p:nvPr/>
      </p:nvGrpSpPr>
      <p:grpSpPr>
        <a:xfrm>
          <a:off x="0" y="0"/>
          <a:ext cx="0" cy="0"/>
          <a:chOff x="0" y="0"/>
          <a:chExt cx="0" cy="0"/>
        </a:xfrm>
      </p:grpSpPr>
      <p:sp>
        <p:nvSpPr>
          <p:cNvPr id="36868" name="Title 1">
            <a:extLst>
              <a:ext uri="{FF2B5EF4-FFF2-40B4-BE49-F238E27FC236}">
                <a16:creationId xmlns:a16="http://schemas.microsoft.com/office/drawing/2014/main" id="{931C569E-786E-470C-8952-7224324A9056}"/>
              </a:ext>
            </a:extLst>
          </p:cNvPr>
          <p:cNvSpPr>
            <a:spLocks noGrp="1"/>
          </p:cNvSpPr>
          <p:nvPr>
            <p:ph type="title"/>
          </p:nvPr>
        </p:nvSpPr>
        <p:spPr>
          <a:xfrm>
            <a:off x="508000" y="76200"/>
            <a:ext cx="11180763" cy="1143000"/>
          </a:xfrm>
        </p:spPr>
        <p:txBody>
          <a:bodyPr/>
          <a:lstStyle/>
          <a:p>
            <a:pPr algn="ctr"/>
            <a:r>
              <a:rPr lang="en-US" altLang="en-US" dirty="0">
                <a:solidFill>
                  <a:srgbClr val="FFFFFF"/>
                </a:solidFill>
              </a:rPr>
              <a:t>Accommodation Plan Sample</a:t>
            </a:r>
          </a:p>
        </p:txBody>
      </p:sp>
      <p:grpSp>
        <p:nvGrpSpPr>
          <p:cNvPr id="2" name="Group 1">
            <a:extLst>
              <a:ext uri="{FF2B5EF4-FFF2-40B4-BE49-F238E27FC236}">
                <a16:creationId xmlns:a16="http://schemas.microsoft.com/office/drawing/2014/main" id="{21399A8B-9027-41C4-A122-9EAE2F6FBF11}"/>
              </a:ext>
            </a:extLst>
          </p:cNvPr>
          <p:cNvGrpSpPr/>
          <p:nvPr/>
        </p:nvGrpSpPr>
        <p:grpSpPr>
          <a:xfrm>
            <a:off x="1401991" y="1219200"/>
            <a:ext cx="9388017" cy="5105400"/>
            <a:chOff x="1401991" y="1219200"/>
            <a:chExt cx="9388017" cy="5105400"/>
          </a:xfrm>
        </p:grpSpPr>
        <p:pic>
          <p:nvPicPr>
            <p:cNvPr id="36867" name="Picture 10">
              <a:extLst>
                <a:ext uri="{FF2B5EF4-FFF2-40B4-BE49-F238E27FC236}">
                  <a16:creationId xmlns:a16="http://schemas.microsoft.com/office/drawing/2014/main" id="{CE90E63E-CBD4-4B51-89C1-FAAC9FEE60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1401991" y="1219200"/>
              <a:ext cx="9388017"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a:extLst>
                <a:ext uri="{FF2B5EF4-FFF2-40B4-BE49-F238E27FC236}">
                  <a16:creationId xmlns:a16="http://schemas.microsoft.com/office/drawing/2014/main" id="{E54E7363-1239-4E76-A218-83907EEDA196}"/>
                </a:ext>
              </a:extLst>
            </p:cNvPr>
            <p:cNvSpPr/>
            <p:nvPr/>
          </p:nvSpPr>
          <p:spPr>
            <a:xfrm>
              <a:off x="7239000" y="1981200"/>
              <a:ext cx="685800" cy="3048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6" name="Slide Number Placeholder 2">
            <a:extLst>
              <a:ext uri="{FF2B5EF4-FFF2-40B4-BE49-F238E27FC236}">
                <a16:creationId xmlns:a16="http://schemas.microsoft.com/office/drawing/2014/main" id="{63EACF7C-E767-4C3B-A668-71AD592FB357}"/>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FFFFFF"/>
                </a:solidFill>
                <a:latin typeface="Arial Narrow" panose="020B0606020202030204" pitchFamily="34" charset="0"/>
              </a:rPr>
              <a:pPr>
                <a:lnSpc>
                  <a:spcPct val="90000"/>
                </a:lnSpc>
                <a:spcBef>
                  <a:spcPct val="0"/>
                </a:spcBef>
                <a:buClrTx/>
                <a:buSzTx/>
                <a:buFontTx/>
                <a:buNone/>
              </a:pPr>
              <a:t>13</a:t>
            </a:fld>
            <a:endParaRPr lang="en-US" altLang="en-US" sz="1200" b="0" dirty="0">
              <a:solidFill>
                <a:srgbClr val="FFFFFF"/>
              </a:solidFill>
              <a:latin typeface="Arial Narrow" panose="020B0606020202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211D8E-DA41-4DE9-A979-5047F72CD968}"/>
              </a:ext>
            </a:extLst>
          </p:cNvPr>
          <p:cNvSpPr>
            <a:spLocks noGrp="1"/>
          </p:cNvSpPr>
          <p:nvPr>
            <p:ph type="title"/>
          </p:nvPr>
        </p:nvSpPr>
        <p:spPr/>
        <p:txBody>
          <a:bodyPr/>
          <a:lstStyle/>
          <a:p>
            <a:r>
              <a:rPr lang="en-US" dirty="0"/>
              <a:t>Let’s See What You Think!</a:t>
            </a:r>
          </a:p>
        </p:txBody>
      </p:sp>
      <p:sp>
        <p:nvSpPr>
          <p:cNvPr id="7" name="Content Placeholder 6">
            <a:extLst>
              <a:ext uri="{FF2B5EF4-FFF2-40B4-BE49-F238E27FC236}">
                <a16:creationId xmlns:a16="http://schemas.microsoft.com/office/drawing/2014/main" id="{D6E7E050-BF67-40C9-8F85-FCDF56C5D097}"/>
              </a:ext>
            </a:extLst>
          </p:cNvPr>
          <p:cNvSpPr>
            <a:spLocks noGrp="1"/>
          </p:cNvSpPr>
          <p:nvPr>
            <p:ph sz="quarter" idx="1"/>
          </p:nvPr>
        </p:nvSpPr>
        <p:spPr/>
        <p:txBody>
          <a:bodyPr/>
          <a:lstStyle/>
          <a:p>
            <a:r>
              <a:rPr lang="en-US" dirty="0"/>
              <a:t>If a student requires the use of </a:t>
            </a:r>
            <a:r>
              <a:rPr lang="en-US" b="1" dirty="0">
                <a:solidFill>
                  <a:srgbClr val="92D050"/>
                </a:solidFill>
              </a:rPr>
              <a:t>lists</a:t>
            </a:r>
            <a:r>
              <a:rPr lang="en-US" dirty="0"/>
              <a:t> and/or </a:t>
            </a:r>
            <a:r>
              <a:rPr lang="en-US" b="1" dirty="0">
                <a:solidFill>
                  <a:srgbClr val="92D050"/>
                </a:solidFill>
              </a:rPr>
              <a:t>visual supports </a:t>
            </a:r>
            <a:r>
              <a:rPr lang="en-US" dirty="0"/>
              <a:t>like the use of pictures or graphics, how might that be applied in the various areas throughout the center?</a:t>
            </a:r>
          </a:p>
          <a:p>
            <a:pPr lvl="1"/>
            <a:r>
              <a:rPr lang="en-US" dirty="0"/>
              <a:t>What about in </a:t>
            </a:r>
            <a:r>
              <a:rPr lang="en-US" b="1" dirty="0"/>
              <a:t>career technical </a:t>
            </a:r>
            <a:r>
              <a:rPr lang="en-US" dirty="0"/>
              <a:t>and </a:t>
            </a:r>
            <a:r>
              <a:rPr lang="en-US" b="1" dirty="0"/>
              <a:t>academic</a:t>
            </a:r>
            <a:r>
              <a:rPr lang="en-US" dirty="0"/>
              <a:t>s?</a:t>
            </a:r>
          </a:p>
          <a:p>
            <a:pPr lvl="2"/>
            <a:r>
              <a:rPr lang="en-US" dirty="0"/>
              <a:t>Supports learning a new skill or concept</a:t>
            </a:r>
          </a:p>
          <a:p>
            <a:pPr lvl="2"/>
            <a:r>
              <a:rPr lang="en-US" dirty="0"/>
              <a:t>Allows for independent repetition/practice of completing a skill or concept</a:t>
            </a:r>
          </a:p>
          <a:p>
            <a:pPr lvl="2"/>
            <a:r>
              <a:rPr lang="en-US" dirty="0"/>
              <a:t>Provides guidance/memory cues to be referenced later</a:t>
            </a:r>
          </a:p>
          <a:p>
            <a:pPr lvl="1"/>
            <a:r>
              <a:rPr lang="en-US" dirty="0"/>
              <a:t>What about in </a:t>
            </a:r>
            <a:r>
              <a:rPr lang="en-US" b="1" dirty="0"/>
              <a:t>residential</a:t>
            </a:r>
            <a:r>
              <a:rPr lang="en-US" dirty="0"/>
              <a:t>?</a:t>
            </a:r>
          </a:p>
          <a:p>
            <a:pPr lvl="2"/>
            <a:r>
              <a:rPr lang="en-US" dirty="0"/>
              <a:t>Same as above except substitute learning dorm duties for the task</a:t>
            </a:r>
          </a:p>
          <a:p>
            <a:pPr lvl="1"/>
            <a:endParaRPr lang="en-US" dirty="0"/>
          </a:p>
        </p:txBody>
      </p:sp>
    </p:spTree>
    <p:extLst>
      <p:ext uri="{BB962C8B-B14F-4D97-AF65-F5344CB8AC3E}">
        <p14:creationId xmlns:p14="http://schemas.microsoft.com/office/powerpoint/2010/main" val="170790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211D8E-DA41-4DE9-A979-5047F72CD968}"/>
              </a:ext>
            </a:extLst>
          </p:cNvPr>
          <p:cNvSpPr>
            <a:spLocks noGrp="1"/>
          </p:cNvSpPr>
          <p:nvPr>
            <p:ph type="title"/>
          </p:nvPr>
        </p:nvSpPr>
        <p:spPr/>
        <p:txBody>
          <a:bodyPr/>
          <a:lstStyle/>
          <a:p>
            <a:r>
              <a:rPr lang="en-US" dirty="0"/>
              <a:t>Let’s See What You Think!</a:t>
            </a:r>
          </a:p>
        </p:txBody>
      </p:sp>
      <p:sp>
        <p:nvSpPr>
          <p:cNvPr id="7" name="Content Placeholder 6">
            <a:extLst>
              <a:ext uri="{FF2B5EF4-FFF2-40B4-BE49-F238E27FC236}">
                <a16:creationId xmlns:a16="http://schemas.microsoft.com/office/drawing/2014/main" id="{D6E7E050-BF67-40C9-8F85-FCDF56C5D097}"/>
              </a:ext>
            </a:extLst>
          </p:cNvPr>
          <p:cNvSpPr>
            <a:spLocks noGrp="1"/>
          </p:cNvSpPr>
          <p:nvPr>
            <p:ph sz="quarter" idx="1"/>
          </p:nvPr>
        </p:nvSpPr>
        <p:spPr/>
        <p:txBody>
          <a:bodyPr/>
          <a:lstStyle/>
          <a:p>
            <a:r>
              <a:rPr lang="en-US" dirty="0"/>
              <a:t>If a student requires the use of </a:t>
            </a:r>
            <a:r>
              <a:rPr lang="en-US" b="1" dirty="0">
                <a:solidFill>
                  <a:srgbClr val="92D050"/>
                </a:solidFill>
              </a:rPr>
              <a:t>lists</a:t>
            </a:r>
            <a:r>
              <a:rPr lang="en-US" dirty="0"/>
              <a:t> and/or </a:t>
            </a:r>
            <a:r>
              <a:rPr lang="en-US" b="1" dirty="0">
                <a:solidFill>
                  <a:srgbClr val="92D050"/>
                </a:solidFill>
              </a:rPr>
              <a:t>visual supports </a:t>
            </a:r>
            <a:r>
              <a:rPr lang="en-US" dirty="0"/>
              <a:t>like the use of pictures or graphics, how might that be applied in the various areas throughout the center?</a:t>
            </a:r>
          </a:p>
          <a:p>
            <a:pPr lvl="1"/>
            <a:r>
              <a:rPr lang="en-US" dirty="0"/>
              <a:t>What about regarding discipline?</a:t>
            </a:r>
          </a:p>
          <a:p>
            <a:pPr lvl="2"/>
            <a:r>
              <a:rPr lang="en-US" dirty="0"/>
              <a:t>Aids understanding of the sequence of the discipline system or differences in rules from one area of the center to another</a:t>
            </a:r>
          </a:p>
          <a:p>
            <a:pPr lvl="2"/>
            <a:r>
              <a:rPr lang="en-US" dirty="0"/>
              <a:t>Provides simplified language of rules and expectations/provides visual representations that aid understanding</a:t>
            </a:r>
          </a:p>
          <a:p>
            <a:endParaRPr lang="en-US" dirty="0"/>
          </a:p>
        </p:txBody>
      </p:sp>
    </p:spTree>
    <p:extLst>
      <p:ext uri="{BB962C8B-B14F-4D97-AF65-F5344CB8AC3E}">
        <p14:creationId xmlns:p14="http://schemas.microsoft.com/office/powerpoint/2010/main" val="299953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A353325-3D1E-4A20-A929-A185B1DC844B}"/>
              </a:ext>
            </a:extLst>
          </p:cNvPr>
          <p:cNvSpPr txBox="1"/>
          <p:nvPr/>
        </p:nvSpPr>
        <p:spPr>
          <a:xfrm>
            <a:off x="2332696" y="2906642"/>
            <a:ext cx="6781800" cy="2500108"/>
          </a:xfrm>
          <a:prstGeom prst="rect">
            <a:avLst/>
          </a:prstGeom>
          <a:noFill/>
        </p:spPr>
        <p:txBody>
          <a:bodyPr wrap="square" rtlCol="0">
            <a:spAutoFit/>
          </a:bodyPr>
          <a:lstStyle/>
          <a:p>
            <a:pPr algn="ctr">
              <a:lnSpc>
                <a:spcPct val="114000"/>
              </a:lnSpc>
              <a:spcBef>
                <a:spcPts val="600"/>
              </a:spcBef>
            </a:pPr>
            <a:r>
              <a:rPr lang="en-US" sz="2800" dirty="0">
                <a:solidFill>
                  <a:schemeClr val="tx2"/>
                </a:solidFill>
              </a:rPr>
              <a:t>What are some other types of accommodations that readily can have application center-wide and/or likely have a need to be implemented center-wide?</a:t>
            </a:r>
          </a:p>
        </p:txBody>
      </p:sp>
      <p:sp>
        <p:nvSpPr>
          <p:cNvPr id="8" name="Rectangle 7">
            <a:extLst>
              <a:ext uri="{FF2B5EF4-FFF2-40B4-BE49-F238E27FC236}">
                <a16:creationId xmlns:a16="http://schemas.microsoft.com/office/drawing/2014/main" id="{80CC5879-2FEC-4E83-ACB2-829ABAA6161B}"/>
              </a:ext>
            </a:extLst>
          </p:cNvPr>
          <p:cNvSpPr/>
          <p:nvPr/>
        </p:nvSpPr>
        <p:spPr>
          <a:xfrm rot="19399171">
            <a:off x="-58913" y="2135562"/>
            <a:ext cx="2464167" cy="1384995"/>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rgbClr val="92D050"/>
                </a:solidFill>
                <a:effectLst>
                  <a:outerShdw blurRad="12700" dist="38100" dir="2700000" algn="tl" rotWithShape="0">
                    <a:schemeClr val="bg1">
                      <a:lumMod val="50000"/>
                    </a:schemeClr>
                  </a:outerShdw>
                </a:effectLst>
              </a:rPr>
              <a:t>Audio Content</a:t>
            </a:r>
          </a:p>
          <a:p>
            <a:pPr algn="ctr"/>
            <a:r>
              <a:rPr lang="en-US" sz="2800" b="1" dirty="0">
                <a:ln w="9525">
                  <a:solidFill>
                    <a:schemeClr val="bg1"/>
                  </a:solidFill>
                  <a:prstDash val="solid"/>
                </a:ln>
                <a:solidFill>
                  <a:srgbClr val="FFC000"/>
                </a:solidFill>
                <a:effectLst>
                  <a:outerShdw blurRad="12700" dist="38100" dir="2700000" algn="tl" rotWithShape="0">
                    <a:schemeClr val="bg1">
                      <a:lumMod val="50000"/>
                    </a:schemeClr>
                  </a:outerShdw>
                </a:effectLst>
              </a:rPr>
              <a:t>Why?</a:t>
            </a:r>
            <a:endParaRPr lang="en-US" sz="28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endParaRPr>
          </a:p>
        </p:txBody>
      </p:sp>
      <p:sp>
        <p:nvSpPr>
          <p:cNvPr id="9" name="Rectangle 8">
            <a:extLst>
              <a:ext uri="{FF2B5EF4-FFF2-40B4-BE49-F238E27FC236}">
                <a16:creationId xmlns:a16="http://schemas.microsoft.com/office/drawing/2014/main" id="{20E51761-12E1-42EB-BA19-04D82D0D5672}"/>
              </a:ext>
            </a:extLst>
          </p:cNvPr>
          <p:cNvSpPr/>
          <p:nvPr/>
        </p:nvSpPr>
        <p:spPr>
          <a:xfrm rot="1137369">
            <a:off x="9259737" y="2382930"/>
            <a:ext cx="2638895" cy="2246769"/>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rgbClr val="92D050"/>
                </a:solidFill>
                <a:effectLst>
                  <a:outerShdw blurRad="12700" dist="38100" dir="2700000" algn="tl" rotWithShape="0">
                    <a:schemeClr val="bg1">
                      <a:lumMod val="50000"/>
                    </a:schemeClr>
                  </a:outerShdw>
                </a:effectLst>
              </a:rPr>
              <a:t>Breaks due to Crowded Space(s) Triggers</a:t>
            </a:r>
          </a:p>
          <a:p>
            <a:pPr algn="ctr"/>
            <a:r>
              <a:rPr lang="en-US" sz="28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rPr>
              <a:t>Why?</a:t>
            </a:r>
          </a:p>
        </p:txBody>
      </p:sp>
      <p:sp>
        <p:nvSpPr>
          <p:cNvPr id="10" name="Rectangle 9">
            <a:extLst>
              <a:ext uri="{FF2B5EF4-FFF2-40B4-BE49-F238E27FC236}">
                <a16:creationId xmlns:a16="http://schemas.microsoft.com/office/drawing/2014/main" id="{760A2FA4-96AF-471A-92AB-1E7F201FEDBD}"/>
              </a:ext>
            </a:extLst>
          </p:cNvPr>
          <p:cNvSpPr/>
          <p:nvPr/>
        </p:nvSpPr>
        <p:spPr>
          <a:xfrm rot="1207966">
            <a:off x="393716" y="4805042"/>
            <a:ext cx="2464167" cy="954107"/>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rgbClr val="92D050"/>
                </a:solidFill>
                <a:effectLst>
                  <a:outerShdw blurRad="12700" dist="38100" dir="2700000" algn="tl" rotWithShape="0">
                    <a:schemeClr val="bg1">
                      <a:lumMod val="50000"/>
                    </a:schemeClr>
                  </a:outerShdw>
                </a:effectLst>
              </a:rPr>
              <a:t>Organizers</a:t>
            </a:r>
          </a:p>
          <a:p>
            <a:pPr algn="ctr"/>
            <a:r>
              <a:rPr lang="en-US" sz="2800" b="1" dirty="0">
                <a:ln w="9525">
                  <a:solidFill>
                    <a:schemeClr val="bg1"/>
                  </a:solidFill>
                  <a:prstDash val="solid"/>
                </a:ln>
                <a:solidFill>
                  <a:srgbClr val="FFC000"/>
                </a:solidFill>
                <a:effectLst>
                  <a:outerShdw blurRad="12700" dist="38100" dir="2700000" algn="tl" rotWithShape="0">
                    <a:schemeClr val="bg1">
                      <a:lumMod val="50000"/>
                    </a:schemeClr>
                  </a:outerShdw>
                </a:effectLst>
              </a:rPr>
              <a:t>Why?</a:t>
            </a:r>
            <a:endParaRPr lang="en-US" sz="28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endParaRPr>
          </a:p>
        </p:txBody>
      </p:sp>
      <p:sp>
        <p:nvSpPr>
          <p:cNvPr id="12" name="Rectangle 11">
            <a:extLst>
              <a:ext uri="{FF2B5EF4-FFF2-40B4-BE49-F238E27FC236}">
                <a16:creationId xmlns:a16="http://schemas.microsoft.com/office/drawing/2014/main" id="{F7E87DDB-FC6E-4CEE-B4A6-C0FB03262D30}"/>
              </a:ext>
            </a:extLst>
          </p:cNvPr>
          <p:cNvSpPr/>
          <p:nvPr/>
        </p:nvSpPr>
        <p:spPr>
          <a:xfrm rot="20551897">
            <a:off x="7390053" y="5267665"/>
            <a:ext cx="2464167" cy="1384995"/>
          </a:xfrm>
          <a:prstGeom prst="rect">
            <a:avLst/>
          </a:prstGeom>
          <a:noFill/>
        </p:spPr>
        <p:txBody>
          <a:bodyPr wrap="square" lIns="91440" tIns="45720" rIns="91440" bIns="45720">
            <a:spAutoFit/>
          </a:bodyPr>
          <a:lstStyle/>
          <a:p>
            <a:pPr algn="ctr"/>
            <a:r>
              <a:rPr lang="en-US" sz="2800" b="1" dirty="0">
                <a:ln w="9525">
                  <a:solidFill>
                    <a:schemeClr val="bg1"/>
                  </a:solidFill>
                  <a:prstDash val="solid"/>
                </a:ln>
                <a:solidFill>
                  <a:srgbClr val="92D050"/>
                </a:solidFill>
                <a:effectLst>
                  <a:outerShdw blurRad="12700" dist="38100" dir="2700000" algn="tl" rotWithShape="0">
                    <a:schemeClr val="bg1">
                      <a:lumMod val="50000"/>
                    </a:schemeClr>
                  </a:outerShdw>
                </a:effectLst>
              </a:rPr>
              <a:t>Text to Speech</a:t>
            </a:r>
            <a:endParaRPr lang="en-US" sz="2800" b="1" cap="none" spc="0" dirty="0">
              <a:ln w="9525">
                <a:solidFill>
                  <a:schemeClr val="bg1"/>
                </a:solidFill>
                <a:prstDash val="solid"/>
              </a:ln>
              <a:solidFill>
                <a:srgbClr val="92D050"/>
              </a:solidFill>
              <a:effectLst>
                <a:outerShdw blurRad="12700" dist="38100" dir="2700000" algn="tl" rotWithShape="0">
                  <a:schemeClr val="bg1">
                    <a:lumMod val="50000"/>
                  </a:schemeClr>
                </a:outerShdw>
              </a:effectLst>
            </a:endParaRPr>
          </a:p>
          <a:p>
            <a:pPr algn="ctr"/>
            <a:r>
              <a:rPr lang="en-US" sz="2800" b="1" dirty="0">
                <a:ln w="9525">
                  <a:solidFill>
                    <a:schemeClr val="bg1"/>
                  </a:solidFill>
                  <a:prstDash val="solid"/>
                </a:ln>
                <a:solidFill>
                  <a:srgbClr val="FFC000"/>
                </a:solidFill>
                <a:effectLst>
                  <a:outerShdw blurRad="12700" dist="38100" dir="2700000" algn="tl" rotWithShape="0">
                    <a:schemeClr val="bg1">
                      <a:lumMod val="50000"/>
                    </a:schemeClr>
                  </a:outerShdw>
                </a:effectLst>
              </a:rPr>
              <a:t>Why?</a:t>
            </a:r>
            <a:endParaRPr lang="en-US" sz="28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endParaRPr>
          </a:p>
        </p:txBody>
      </p:sp>
      <p:pic>
        <p:nvPicPr>
          <p:cNvPr id="14" name="Picture 13" descr="A drawing of a cartoon character&#10;&#10;Description automatically generated">
            <a:extLst>
              <a:ext uri="{FF2B5EF4-FFF2-40B4-BE49-F238E27FC236}">
                <a16:creationId xmlns:a16="http://schemas.microsoft.com/office/drawing/2014/main" id="{37E24C5B-CA1D-438A-A7C1-03B016B0C1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2696" y="22060"/>
            <a:ext cx="6953250" cy="2971800"/>
          </a:xfrm>
          <a:prstGeom prst="rect">
            <a:avLst/>
          </a:prstGeom>
        </p:spPr>
      </p:pic>
    </p:spTree>
    <p:extLst>
      <p:ext uri="{BB962C8B-B14F-4D97-AF65-F5344CB8AC3E}">
        <p14:creationId xmlns:p14="http://schemas.microsoft.com/office/powerpoint/2010/main" val="179914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80808"/>
        </a:solidFill>
        <a:effectLst/>
      </p:bgPr>
    </p:bg>
    <p:spTree>
      <p:nvGrpSpPr>
        <p:cNvPr id="1" name=""/>
        <p:cNvGrpSpPr/>
        <p:nvPr/>
      </p:nvGrpSpPr>
      <p:grpSpPr>
        <a:xfrm>
          <a:off x="0" y="0"/>
          <a:ext cx="0" cy="0"/>
          <a:chOff x="0" y="0"/>
          <a:chExt cx="0" cy="0"/>
        </a:xfrm>
      </p:grpSpPr>
      <p:pic>
        <p:nvPicPr>
          <p:cNvPr id="40963" name="Picture 13">
            <a:extLst>
              <a:ext uri="{FF2B5EF4-FFF2-40B4-BE49-F238E27FC236}">
                <a16:creationId xmlns:a16="http://schemas.microsoft.com/office/drawing/2014/main" id="{AB56BAE5-78F3-42C5-A936-8BEB251A78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855"/>
            <a:ext cx="10591800" cy="67333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2">
            <a:extLst>
              <a:ext uri="{FF2B5EF4-FFF2-40B4-BE49-F238E27FC236}">
                <a16:creationId xmlns:a16="http://schemas.microsoft.com/office/drawing/2014/main" id="{6221A82F-DF7A-47A2-B995-553B8BEED9CE}"/>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FFFFFF"/>
                </a:solidFill>
                <a:latin typeface="Arial Narrow" panose="020B0606020202030204" pitchFamily="34" charset="0"/>
              </a:rPr>
              <a:pPr>
                <a:lnSpc>
                  <a:spcPct val="90000"/>
                </a:lnSpc>
                <a:spcBef>
                  <a:spcPct val="0"/>
                </a:spcBef>
                <a:buClrTx/>
                <a:buSzTx/>
                <a:buFontTx/>
                <a:buNone/>
              </a:pPr>
              <a:t>17</a:t>
            </a:fld>
            <a:endParaRPr lang="en-US" altLang="en-US" sz="1200" b="0" dirty="0">
              <a:solidFill>
                <a:srgbClr val="FFFFFF"/>
              </a:solidFill>
              <a:latin typeface="Arial Narrow" panose="020B0606020202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25B7E"/>
        </a:solidFill>
        <a:effectLst/>
      </p:bgPr>
    </p:bg>
    <p:spTree>
      <p:nvGrpSpPr>
        <p:cNvPr id="1" name=""/>
        <p:cNvGrpSpPr/>
        <p:nvPr/>
      </p:nvGrpSpPr>
      <p:grpSpPr>
        <a:xfrm>
          <a:off x="0" y="0"/>
          <a:ext cx="0" cy="0"/>
          <a:chOff x="0" y="0"/>
          <a:chExt cx="0" cy="0"/>
        </a:xfrm>
      </p:grpSpPr>
      <p:sp>
        <p:nvSpPr>
          <p:cNvPr id="43010" name="Title 4">
            <a:extLst>
              <a:ext uri="{FF2B5EF4-FFF2-40B4-BE49-F238E27FC236}">
                <a16:creationId xmlns:a16="http://schemas.microsoft.com/office/drawing/2014/main" id="{DD6AF15A-A8BF-4330-83AF-B5EE2D23ABB2}"/>
              </a:ext>
            </a:extLst>
          </p:cNvPr>
          <p:cNvSpPr>
            <a:spLocks noGrp="1"/>
          </p:cNvSpPr>
          <p:nvPr>
            <p:ph type="title"/>
          </p:nvPr>
        </p:nvSpPr>
        <p:spPr/>
        <p:txBody>
          <a:bodyPr/>
          <a:lstStyle/>
          <a:p>
            <a:pPr algn="ctr"/>
            <a:r>
              <a:rPr lang="en-US" altLang="en-US" dirty="0"/>
              <a:t>Practical Accommodation Plan (AP) Examples</a:t>
            </a:r>
          </a:p>
        </p:txBody>
      </p:sp>
      <p:sp>
        <p:nvSpPr>
          <p:cNvPr id="5" name="Slide Number Placeholder 2">
            <a:extLst>
              <a:ext uri="{FF2B5EF4-FFF2-40B4-BE49-F238E27FC236}">
                <a16:creationId xmlns:a16="http://schemas.microsoft.com/office/drawing/2014/main" id="{210706D6-AC52-4E57-AF9D-C9A6D69EB492}"/>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FFFFFF"/>
                </a:solidFill>
                <a:latin typeface="Arial Narrow" panose="020B0606020202030204" pitchFamily="34" charset="0"/>
              </a:rPr>
              <a:pPr>
                <a:lnSpc>
                  <a:spcPct val="90000"/>
                </a:lnSpc>
                <a:spcBef>
                  <a:spcPct val="0"/>
                </a:spcBef>
                <a:buClrTx/>
                <a:buSzTx/>
                <a:buFontTx/>
                <a:buNone/>
              </a:pPr>
              <a:t>18</a:t>
            </a:fld>
            <a:endParaRPr lang="en-US" altLang="en-US" sz="1200" b="0" dirty="0">
              <a:solidFill>
                <a:srgbClr val="FFFFFF"/>
              </a:solidFill>
              <a:latin typeface="Arial Narrow" panose="020B0606020202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5300B0E-49A3-4DF0-AE1D-DF7384F69E05}"/>
              </a:ext>
            </a:extLst>
          </p:cNvPr>
          <p:cNvSpPr>
            <a:spLocks noGrp="1"/>
          </p:cNvSpPr>
          <p:nvPr>
            <p:ph type="title"/>
          </p:nvPr>
        </p:nvSpPr>
        <p:spPr/>
        <p:txBody>
          <a:bodyPr/>
          <a:lstStyle/>
          <a:p>
            <a:r>
              <a:rPr lang="en-US" dirty="0">
                <a:solidFill>
                  <a:srgbClr val="FFFF99"/>
                </a:solidFill>
              </a:rPr>
              <a:t>Written</a:t>
            </a:r>
            <a:r>
              <a:rPr lang="en-US" dirty="0"/>
              <a:t> List for </a:t>
            </a:r>
            <a:r>
              <a:rPr lang="en-US" dirty="0">
                <a:solidFill>
                  <a:srgbClr val="92D050"/>
                </a:solidFill>
              </a:rPr>
              <a:t>RESIDENTIAL</a:t>
            </a:r>
          </a:p>
        </p:txBody>
      </p:sp>
      <p:sp>
        <p:nvSpPr>
          <p:cNvPr id="7" name="Content Placeholder 6">
            <a:extLst>
              <a:ext uri="{FF2B5EF4-FFF2-40B4-BE49-F238E27FC236}">
                <a16:creationId xmlns:a16="http://schemas.microsoft.com/office/drawing/2014/main" id="{71319C51-3C49-41AA-82DC-AA7A06CCD354}"/>
              </a:ext>
            </a:extLst>
          </p:cNvPr>
          <p:cNvSpPr>
            <a:spLocks noGrp="1"/>
          </p:cNvSpPr>
          <p:nvPr>
            <p:ph sz="quarter" idx="1"/>
          </p:nvPr>
        </p:nvSpPr>
        <p:spPr>
          <a:xfrm>
            <a:off x="838200" y="1600200"/>
            <a:ext cx="10849864" cy="4495800"/>
          </a:xfrm>
        </p:spPr>
        <p:txBody>
          <a:bodyPr/>
          <a:lstStyle/>
          <a:p>
            <a:r>
              <a:rPr lang="en-US" dirty="0">
                <a:solidFill>
                  <a:srgbClr val="92D050"/>
                </a:solidFill>
              </a:rPr>
              <a:t>Cleaning the toilet</a:t>
            </a:r>
          </a:p>
          <a:p>
            <a:pPr lvl="1">
              <a:buClr>
                <a:srgbClr val="FFFFFF"/>
              </a:buClr>
            </a:pPr>
            <a:r>
              <a:rPr lang="en-US" dirty="0">
                <a:solidFill>
                  <a:srgbClr val="FFFFFF"/>
                </a:solidFill>
              </a:rPr>
              <a:t>Go to the storage supply cabinet and get cleaning supplies</a:t>
            </a:r>
          </a:p>
          <a:p>
            <a:pPr lvl="1">
              <a:buClr>
                <a:srgbClr val="FFFFFF"/>
              </a:buClr>
            </a:pPr>
            <a:r>
              <a:rPr lang="en-US" dirty="0">
                <a:solidFill>
                  <a:srgbClr val="FFFFFF"/>
                </a:solidFill>
              </a:rPr>
              <a:t>Spray cleaner under rim of toilet bowl and let sit for 5 minutes </a:t>
            </a:r>
          </a:p>
          <a:p>
            <a:pPr lvl="1">
              <a:buClr>
                <a:srgbClr val="FFFFFF"/>
              </a:buClr>
            </a:pPr>
            <a:r>
              <a:rPr lang="en-US" dirty="0">
                <a:solidFill>
                  <a:srgbClr val="FFFFFF"/>
                </a:solidFill>
              </a:rPr>
              <a:t>Use scrub brush and scrub inside of toilet bowl</a:t>
            </a:r>
          </a:p>
          <a:p>
            <a:pPr lvl="1">
              <a:buClr>
                <a:srgbClr val="FFFFFF"/>
              </a:buClr>
            </a:pPr>
            <a:r>
              <a:rPr lang="en-US" dirty="0">
                <a:solidFill>
                  <a:srgbClr val="FFFFFF"/>
                </a:solidFill>
              </a:rPr>
              <a:t>Flush toilet and make sure bowl is clean</a:t>
            </a:r>
          </a:p>
          <a:p>
            <a:pPr lvl="1">
              <a:buClr>
                <a:srgbClr val="FFFFFF"/>
              </a:buClr>
            </a:pPr>
            <a:r>
              <a:rPr lang="en-US" dirty="0">
                <a:solidFill>
                  <a:srgbClr val="FFFFFF"/>
                </a:solidFill>
              </a:rPr>
              <a:t>Use disinfecting wipe and wipe down outside of toilet</a:t>
            </a:r>
          </a:p>
          <a:p>
            <a:endParaRPr lang="en-US" dirty="0"/>
          </a:p>
        </p:txBody>
      </p:sp>
      <p:sp>
        <p:nvSpPr>
          <p:cNvPr id="8" name="Slide Number Placeholder 2">
            <a:extLst>
              <a:ext uri="{FF2B5EF4-FFF2-40B4-BE49-F238E27FC236}">
                <a16:creationId xmlns:a16="http://schemas.microsoft.com/office/drawing/2014/main" id="{3CE488D9-6D14-4F2E-A12B-1FB434FC651D}"/>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FFFFFF"/>
                </a:solidFill>
                <a:latin typeface="Arial Narrow" panose="020B0606020202030204" pitchFamily="34" charset="0"/>
              </a:rPr>
              <a:pPr>
                <a:lnSpc>
                  <a:spcPct val="90000"/>
                </a:lnSpc>
                <a:spcBef>
                  <a:spcPct val="0"/>
                </a:spcBef>
                <a:buClrTx/>
                <a:buSzTx/>
                <a:buFontTx/>
                <a:buNone/>
              </a:pPr>
              <a:t>19</a:t>
            </a:fld>
            <a:endParaRPr lang="en-US" altLang="en-US" sz="1200" b="0" dirty="0">
              <a:solidFill>
                <a:srgbClr val="FFFFFF"/>
              </a:solidFill>
              <a:latin typeface="Arial Narrow" panose="020B0606020202030204" pitchFamily="34" charset="0"/>
            </a:endParaRPr>
          </a:p>
        </p:txBody>
      </p:sp>
    </p:spTree>
    <p:extLst>
      <p:ext uri="{BB962C8B-B14F-4D97-AF65-F5344CB8AC3E}">
        <p14:creationId xmlns:p14="http://schemas.microsoft.com/office/powerpoint/2010/main" val="1897219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E0991501-0F91-4370-A17A-7E860386ADE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0" y="0"/>
            <a:ext cx="12192000" cy="6851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a:extLst>
              <a:ext uri="{FF2B5EF4-FFF2-40B4-BE49-F238E27FC236}">
                <a16:creationId xmlns:a16="http://schemas.microsoft.com/office/drawing/2014/main" id="{15590603-6349-4A42-BE31-D6E1D1FCEF18}"/>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FFFFFF"/>
                </a:solidFill>
                <a:latin typeface="Arial Narrow" panose="020B0606020202030204" pitchFamily="34" charset="0"/>
              </a:rPr>
              <a:pPr>
                <a:lnSpc>
                  <a:spcPct val="90000"/>
                </a:lnSpc>
                <a:spcBef>
                  <a:spcPct val="0"/>
                </a:spcBef>
                <a:buClrTx/>
                <a:buSzTx/>
                <a:buFontTx/>
                <a:buNone/>
              </a:pPr>
              <a:t>2</a:t>
            </a:fld>
            <a:endParaRPr lang="en-US" altLang="en-US" sz="1200" b="0" dirty="0">
              <a:solidFill>
                <a:srgbClr val="FFFFFF"/>
              </a:solidFill>
              <a:latin typeface="Arial Narrow" panose="020B0606020202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5300B0E-49A3-4DF0-AE1D-DF7384F69E05}"/>
              </a:ext>
            </a:extLst>
          </p:cNvPr>
          <p:cNvSpPr>
            <a:spLocks noGrp="1"/>
          </p:cNvSpPr>
          <p:nvPr>
            <p:ph type="title"/>
          </p:nvPr>
        </p:nvSpPr>
        <p:spPr/>
        <p:txBody>
          <a:bodyPr/>
          <a:lstStyle/>
          <a:p>
            <a:r>
              <a:rPr lang="en-US" dirty="0">
                <a:solidFill>
                  <a:srgbClr val="FFFF99"/>
                </a:solidFill>
              </a:rPr>
              <a:t>Visual</a:t>
            </a:r>
            <a:r>
              <a:rPr lang="en-US" dirty="0"/>
              <a:t> List for </a:t>
            </a:r>
            <a:r>
              <a:rPr lang="en-US" dirty="0">
                <a:solidFill>
                  <a:srgbClr val="92D050"/>
                </a:solidFill>
              </a:rPr>
              <a:t>RESIDENTIAL</a:t>
            </a:r>
          </a:p>
        </p:txBody>
      </p:sp>
      <p:sp>
        <p:nvSpPr>
          <p:cNvPr id="7" name="Content Placeholder 6">
            <a:extLst>
              <a:ext uri="{FF2B5EF4-FFF2-40B4-BE49-F238E27FC236}">
                <a16:creationId xmlns:a16="http://schemas.microsoft.com/office/drawing/2014/main" id="{71319C51-3C49-41AA-82DC-AA7A06CCD354}"/>
              </a:ext>
            </a:extLst>
          </p:cNvPr>
          <p:cNvSpPr>
            <a:spLocks noGrp="1"/>
          </p:cNvSpPr>
          <p:nvPr>
            <p:ph sz="quarter" idx="1"/>
          </p:nvPr>
        </p:nvSpPr>
        <p:spPr>
          <a:xfrm>
            <a:off x="838200" y="1563624"/>
            <a:ext cx="10852912" cy="533400"/>
          </a:xfrm>
        </p:spPr>
        <p:txBody>
          <a:bodyPr/>
          <a:lstStyle/>
          <a:p>
            <a:r>
              <a:rPr lang="en-US" dirty="0">
                <a:solidFill>
                  <a:srgbClr val="92D050"/>
                </a:solidFill>
              </a:rPr>
              <a:t>Cleaning the toilet</a:t>
            </a:r>
          </a:p>
          <a:p>
            <a:endParaRPr lang="en-US" dirty="0"/>
          </a:p>
        </p:txBody>
      </p:sp>
      <p:graphicFrame>
        <p:nvGraphicFramePr>
          <p:cNvPr id="8" name="Table 7">
            <a:extLst>
              <a:ext uri="{FF2B5EF4-FFF2-40B4-BE49-F238E27FC236}">
                <a16:creationId xmlns:a16="http://schemas.microsoft.com/office/drawing/2014/main" id="{B71887EF-940C-47A9-BA03-4AF66EF3ABA6}"/>
              </a:ext>
            </a:extLst>
          </p:cNvPr>
          <p:cNvGraphicFramePr>
            <a:graphicFrameLocks noGrp="1"/>
          </p:cNvGraphicFramePr>
          <p:nvPr>
            <p:extLst>
              <p:ext uri="{D42A27DB-BD31-4B8C-83A1-F6EECF244321}">
                <p14:modId xmlns:p14="http://schemas.microsoft.com/office/powerpoint/2010/main" val="2145854543"/>
              </p:ext>
            </p:extLst>
          </p:nvPr>
        </p:nvGraphicFramePr>
        <p:xfrm>
          <a:off x="1752600" y="2118359"/>
          <a:ext cx="8534402" cy="4640183"/>
        </p:xfrm>
        <a:graphic>
          <a:graphicData uri="http://schemas.openxmlformats.org/drawingml/2006/table">
            <a:tbl>
              <a:tblPr firstRow="1" bandRow="1">
                <a:tableStyleId>{2D5ABB26-0587-4C30-8999-92F81FD0307C}</a:tableStyleId>
              </a:tblPr>
              <a:tblGrid>
                <a:gridCol w="1257819">
                  <a:extLst>
                    <a:ext uri="{9D8B030D-6E8A-4147-A177-3AD203B41FA5}">
                      <a16:colId xmlns:a16="http://schemas.microsoft.com/office/drawing/2014/main" val="20000"/>
                    </a:ext>
                  </a:extLst>
                </a:gridCol>
                <a:gridCol w="3689596">
                  <a:extLst>
                    <a:ext uri="{9D8B030D-6E8A-4147-A177-3AD203B41FA5}">
                      <a16:colId xmlns:a16="http://schemas.microsoft.com/office/drawing/2014/main" val="20001"/>
                    </a:ext>
                  </a:extLst>
                </a:gridCol>
                <a:gridCol w="3586987">
                  <a:extLst>
                    <a:ext uri="{9D8B030D-6E8A-4147-A177-3AD203B41FA5}">
                      <a16:colId xmlns:a16="http://schemas.microsoft.com/office/drawing/2014/main" val="20002"/>
                    </a:ext>
                  </a:extLst>
                </a:gridCol>
              </a:tblGrid>
              <a:tr h="2183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FFFF99"/>
                          </a:solidFill>
                        </a:rPr>
                        <a:t>Step</a:t>
                      </a:r>
                      <a:r>
                        <a:rPr lang="en-US" sz="2800" baseline="0" dirty="0">
                          <a:solidFill>
                            <a:srgbClr val="FFFF99"/>
                          </a:solidFill>
                        </a:rPr>
                        <a:t> 1</a:t>
                      </a:r>
                      <a:endParaRPr lang="en-US" sz="28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Go to the storage supply cabinet.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42134">
                <a:tc>
                  <a:txBody>
                    <a:bodyPr/>
                    <a:lstStyle/>
                    <a:p>
                      <a:endParaRPr lang="en-US" sz="2800" dirty="0">
                        <a:solidFill>
                          <a:schemeClr val="tx1"/>
                        </a:solidFill>
                      </a:endParaRPr>
                    </a:p>
                    <a:p>
                      <a:r>
                        <a:rPr lang="en-US" sz="2800" dirty="0">
                          <a:solidFill>
                            <a:srgbClr val="FFFF99"/>
                          </a:solidFill>
                        </a:rPr>
                        <a:t>Step</a:t>
                      </a:r>
                      <a:r>
                        <a:rPr lang="en-US" sz="2800" baseline="0" dirty="0">
                          <a:solidFill>
                            <a:srgbClr val="FFFF99"/>
                          </a:solidFill>
                        </a:rPr>
                        <a:t> 2</a:t>
                      </a:r>
                      <a:endParaRPr lang="en-US" sz="28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Get cleaning supplies*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4099">
                <a:tc gridSpan="3">
                  <a:txBody>
                    <a:bodyPr/>
                    <a:lstStyle/>
                    <a:p>
                      <a:r>
                        <a:rPr lang="en-US" dirty="0">
                          <a:solidFill>
                            <a:schemeClr val="tx1"/>
                          </a:solidFill>
                        </a:rPr>
                        <a:t>Note:  *Use pictures</a:t>
                      </a:r>
                      <a:r>
                        <a:rPr lang="en-US" baseline="0" dirty="0">
                          <a:solidFill>
                            <a:schemeClr val="tx1"/>
                          </a:solidFill>
                        </a:rPr>
                        <a:t> of the actual supplies the student would need to retrieve.</a:t>
                      </a:r>
                      <a:endParaRPr lang="en-US" dirty="0">
                        <a:solidFill>
                          <a:schemeClr val="tx1"/>
                        </a:solidFill>
                      </a:endParaRPr>
                    </a:p>
                  </a:txBody>
                  <a:tcPr>
                    <a:lnT w="12700" cap="flat" cmpd="sng" algn="ctr">
                      <a:solidFill>
                        <a:schemeClr val="tx1"/>
                      </a:solidFill>
                      <a:prstDash val="solid"/>
                      <a:round/>
                      <a:headEnd type="none" w="med" len="med"/>
                      <a:tailEnd type="none" w="med" len="med"/>
                    </a:lnT>
                  </a:tcPr>
                </a:tc>
                <a:tc hMerge="1">
                  <a:txBody>
                    <a:bodyPr/>
                    <a:lstStyle/>
                    <a:p>
                      <a:endParaRPr lang="en-US" dirty="0">
                        <a:noFill/>
                      </a:endParaRPr>
                    </a:p>
                  </a:txBody>
                  <a:tcPr>
                    <a:lnT w="12700" cap="flat" cmpd="sng" algn="ctr">
                      <a:solidFill>
                        <a:schemeClr val="tx1"/>
                      </a:solidFill>
                      <a:prstDash val="solid"/>
                      <a:round/>
                      <a:headEnd type="none" w="med" len="med"/>
                      <a:tailEnd type="none" w="med" len="med"/>
                    </a:lnT>
                  </a:tcPr>
                </a:tc>
                <a:tc hMerge="1">
                  <a:txBody>
                    <a:bodyPr/>
                    <a:lstStyle/>
                    <a:p>
                      <a:endParaRPr lang="en-US" dirty="0">
                        <a:solidFill>
                          <a:schemeClr val="tx2"/>
                        </a:solidFill>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12" name="Slide Number Placeholder 2">
            <a:extLst>
              <a:ext uri="{FF2B5EF4-FFF2-40B4-BE49-F238E27FC236}">
                <a16:creationId xmlns:a16="http://schemas.microsoft.com/office/drawing/2014/main" id="{67326575-DD9E-47D9-98F3-FD3CB291488B}"/>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FFFFFF"/>
                </a:solidFill>
                <a:latin typeface="Arial Narrow" panose="020B0606020202030204" pitchFamily="34" charset="0"/>
              </a:rPr>
              <a:pPr>
                <a:lnSpc>
                  <a:spcPct val="90000"/>
                </a:lnSpc>
                <a:spcBef>
                  <a:spcPct val="0"/>
                </a:spcBef>
                <a:buClrTx/>
                <a:buSzTx/>
                <a:buFontTx/>
                <a:buNone/>
              </a:pPr>
              <a:t>20</a:t>
            </a:fld>
            <a:endParaRPr lang="en-US" altLang="en-US" sz="1200" b="0" dirty="0">
              <a:solidFill>
                <a:srgbClr val="FFFFFF"/>
              </a:solidFill>
              <a:latin typeface="Arial Narrow" panose="020B0606020202030204" pitchFamily="34" charset="0"/>
            </a:endParaRPr>
          </a:p>
        </p:txBody>
      </p:sp>
      <p:pic>
        <p:nvPicPr>
          <p:cNvPr id="9" name="Picture 8">
            <a:extLst>
              <a:ext uri="{FF2B5EF4-FFF2-40B4-BE49-F238E27FC236}">
                <a16:creationId xmlns:a16="http://schemas.microsoft.com/office/drawing/2014/main" id="{57FB9A6D-A868-4BDB-80CC-C8E6B1D39A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2345628"/>
            <a:ext cx="1616075"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C:\Users\Administrator\AppData\Local\Microsoft\Windows\Temporary Internet Files\Content.IE5\3HMFKJ00\MP900448582[1].jpg">
            <a:extLst>
              <a:ext uri="{FF2B5EF4-FFF2-40B4-BE49-F238E27FC236}">
                <a16:creationId xmlns:a16="http://schemas.microsoft.com/office/drawing/2014/main" id="{7424BB4E-E2C7-45CB-9BB8-BB25C6EC7B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2642" y="4494276"/>
            <a:ext cx="161448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C:\Users\Administrator\AppData\Local\Microsoft\Windows\Temporary Internet Files\Content.IE5\74N2B5SI\MC900290947[1].wmf">
            <a:extLst>
              <a:ext uri="{FF2B5EF4-FFF2-40B4-BE49-F238E27FC236}">
                <a16:creationId xmlns:a16="http://schemas.microsoft.com/office/drawing/2014/main" id="{E32FA473-EFAA-47F7-AD16-312B8DFDD1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7671" y="4438450"/>
            <a:ext cx="130651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7193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A353325-3D1E-4A20-A929-A185B1DC844B}"/>
              </a:ext>
            </a:extLst>
          </p:cNvPr>
          <p:cNvSpPr txBox="1"/>
          <p:nvPr/>
        </p:nvSpPr>
        <p:spPr>
          <a:xfrm>
            <a:off x="897673" y="304800"/>
            <a:ext cx="4572000" cy="2008883"/>
          </a:xfrm>
          <a:prstGeom prst="rect">
            <a:avLst/>
          </a:prstGeom>
          <a:noFill/>
        </p:spPr>
        <p:txBody>
          <a:bodyPr wrap="square" rtlCol="0">
            <a:spAutoFit/>
          </a:bodyPr>
          <a:lstStyle/>
          <a:p>
            <a:pPr algn="ctr">
              <a:lnSpc>
                <a:spcPct val="114000"/>
              </a:lnSpc>
              <a:spcBef>
                <a:spcPts val="600"/>
              </a:spcBef>
            </a:pPr>
            <a:r>
              <a:rPr lang="en-US" sz="2800" dirty="0">
                <a:solidFill>
                  <a:schemeClr val="tx2"/>
                </a:solidFill>
              </a:rPr>
              <a:t>How else could you present this same information besides in a written or visual list?</a:t>
            </a:r>
          </a:p>
        </p:txBody>
      </p:sp>
      <p:pic>
        <p:nvPicPr>
          <p:cNvPr id="3" name="Picture 2" descr="A person standing in a room&#10;&#10;Description automatically generated">
            <a:extLst>
              <a:ext uri="{FF2B5EF4-FFF2-40B4-BE49-F238E27FC236}">
                <a16:creationId xmlns:a16="http://schemas.microsoft.com/office/drawing/2014/main" id="{D8FAEBE3-4622-47A2-BA91-BC2DA1410D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8765" y="3581400"/>
            <a:ext cx="4281913" cy="2408576"/>
          </a:xfrm>
          <a:prstGeom prst="rect">
            <a:avLst/>
          </a:prstGeom>
        </p:spPr>
      </p:pic>
      <p:sp>
        <p:nvSpPr>
          <p:cNvPr id="13" name="TextBox 12">
            <a:extLst>
              <a:ext uri="{FF2B5EF4-FFF2-40B4-BE49-F238E27FC236}">
                <a16:creationId xmlns:a16="http://schemas.microsoft.com/office/drawing/2014/main" id="{4AB269FB-0738-4BB9-9B36-1848A716AFA8}"/>
              </a:ext>
            </a:extLst>
          </p:cNvPr>
          <p:cNvSpPr txBox="1"/>
          <p:nvPr/>
        </p:nvSpPr>
        <p:spPr>
          <a:xfrm>
            <a:off x="762000" y="2547200"/>
            <a:ext cx="5334000" cy="3994235"/>
          </a:xfrm>
          <a:prstGeom prst="rect">
            <a:avLst/>
          </a:prstGeom>
          <a:noFill/>
        </p:spPr>
        <p:txBody>
          <a:bodyPr wrap="square" rtlCol="0">
            <a:spAutoFit/>
          </a:bodyPr>
          <a:lstStyle/>
          <a:p>
            <a:pPr marL="342900" indent="-342900">
              <a:lnSpc>
                <a:spcPct val="114000"/>
              </a:lnSpc>
              <a:spcBef>
                <a:spcPts val="600"/>
              </a:spcBef>
              <a:buFont typeface="Wingdings" panose="05000000000000000000" pitchFamily="2" charset="2"/>
              <a:buChar char="§"/>
            </a:pPr>
            <a:r>
              <a:rPr lang="en-US" sz="2000" dirty="0">
                <a:solidFill>
                  <a:schemeClr val="tx2"/>
                </a:solidFill>
              </a:rPr>
              <a:t>Videotape a staff or student completing each step of the task stating each step as they go.  </a:t>
            </a:r>
          </a:p>
          <a:p>
            <a:pPr marL="342900" indent="-342900">
              <a:lnSpc>
                <a:spcPct val="114000"/>
              </a:lnSpc>
              <a:spcBef>
                <a:spcPts val="600"/>
              </a:spcBef>
              <a:buFont typeface="Wingdings" panose="05000000000000000000" pitchFamily="2" charset="2"/>
              <a:buChar char="§"/>
            </a:pPr>
            <a:r>
              <a:rPr lang="en-US" sz="2000" dirty="0">
                <a:solidFill>
                  <a:schemeClr val="tx2"/>
                </a:solidFill>
              </a:rPr>
              <a:t>Using an accommodation also a learning support/strategy:  Videotape the student who needs the accommodation and allow them to watch back their video and compare the actions to a visual list to determine if they completed all the required steps.</a:t>
            </a:r>
          </a:p>
        </p:txBody>
      </p:sp>
      <p:pic>
        <p:nvPicPr>
          <p:cNvPr id="15" name="Picture 14" descr="A close up of a sign&#10;&#10;Description automatically generated">
            <a:extLst>
              <a:ext uri="{FF2B5EF4-FFF2-40B4-BE49-F238E27FC236}">
                <a16:creationId xmlns:a16="http://schemas.microsoft.com/office/drawing/2014/main" id="{72728E40-E8A7-4C3D-97A9-10E689B60E81}"/>
              </a:ext>
            </a:extLst>
          </p:cNvPr>
          <p:cNvPicPr>
            <a:picLocks noChangeAspect="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6949321" y="830766"/>
            <a:ext cx="3820800" cy="2547200"/>
          </a:xfrm>
          <a:prstGeom prst="rect">
            <a:avLst/>
          </a:prstGeom>
        </p:spPr>
      </p:pic>
      <p:sp>
        <p:nvSpPr>
          <p:cNvPr id="17" name="Slide Number Placeholder 2">
            <a:extLst>
              <a:ext uri="{FF2B5EF4-FFF2-40B4-BE49-F238E27FC236}">
                <a16:creationId xmlns:a16="http://schemas.microsoft.com/office/drawing/2014/main" id="{34EEF512-7CB3-4CD7-AD09-59A7CC051E89}"/>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464653"/>
                </a:solidFill>
                <a:latin typeface="Arial Narrow" panose="020B0606020202030204" pitchFamily="34" charset="0"/>
              </a:rPr>
              <a:pPr>
                <a:lnSpc>
                  <a:spcPct val="90000"/>
                </a:lnSpc>
                <a:spcBef>
                  <a:spcPct val="0"/>
                </a:spcBef>
                <a:buClrTx/>
                <a:buSzTx/>
                <a:buFontTx/>
                <a:buNone/>
              </a:pPr>
              <a:t>21</a:t>
            </a:fld>
            <a:endParaRPr lang="en-US" altLang="en-US" sz="1200" b="0" dirty="0">
              <a:solidFill>
                <a:srgbClr val="464653"/>
              </a:solidFill>
              <a:latin typeface="Arial Narrow" panose="020B0606020202030204" pitchFamily="34" charset="0"/>
            </a:endParaRPr>
          </a:p>
        </p:txBody>
      </p:sp>
    </p:spTree>
    <p:extLst>
      <p:ext uri="{BB962C8B-B14F-4D97-AF65-F5344CB8AC3E}">
        <p14:creationId xmlns:p14="http://schemas.microsoft.com/office/powerpoint/2010/main" val="114700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5300B0E-49A3-4DF0-AE1D-DF7384F69E05}"/>
              </a:ext>
            </a:extLst>
          </p:cNvPr>
          <p:cNvSpPr>
            <a:spLocks noGrp="1"/>
          </p:cNvSpPr>
          <p:nvPr>
            <p:ph type="title"/>
          </p:nvPr>
        </p:nvSpPr>
        <p:spPr/>
        <p:txBody>
          <a:bodyPr/>
          <a:lstStyle/>
          <a:p>
            <a:r>
              <a:rPr lang="en-US" dirty="0">
                <a:solidFill>
                  <a:srgbClr val="FFFF99"/>
                </a:solidFill>
              </a:rPr>
              <a:t>Written</a:t>
            </a:r>
            <a:r>
              <a:rPr lang="en-US" dirty="0"/>
              <a:t> List for </a:t>
            </a:r>
            <a:r>
              <a:rPr lang="en-US" dirty="0">
                <a:solidFill>
                  <a:srgbClr val="92D050"/>
                </a:solidFill>
              </a:rPr>
              <a:t>CULINARY ARTS (CAREER TECHNICAL)</a:t>
            </a:r>
          </a:p>
        </p:txBody>
      </p:sp>
      <p:sp>
        <p:nvSpPr>
          <p:cNvPr id="7" name="Content Placeholder 6">
            <a:extLst>
              <a:ext uri="{FF2B5EF4-FFF2-40B4-BE49-F238E27FC236}">
                <a16:creationId xmlns:a16="http://schemas.microsoft.com/office/drawing/2014/main" id="{71319C51-3C49-41AA-82DC-AA7A06CCD354}"/>
              </a:ext>
            </a:extLst>
          </p:cNvPr>
          <p:cNvSpPr>
            <a:spLocks noGrp="1"/>
          </p:cNvSpPr>
          <p:nvPr>
            <p:ph sz="quarter" idx="1"/>
          </p:nvPr>
        </p:nvSpPr>
        <p:spPr>
          <a:xfrm>
            <a:off x="609600" y="1600200"/>
            <a:ext cx="11078464" cy="4495800"/>
          </a:xfrm>
        </p:spPr>
        <p:txBody>
          <a:bodyPr/>
          <a:lstStyle/>
          <a:p>
            <a:r>
              <a:rPr lang="en-US" dirty="0">
                <a:solidFill>
                  <a:srgbClr val="92D050"/>
                </a:solidFill>
              </a:rPr>
              <a:t>Baking Muffins</a:t>
            </a:r>
          </a:p>
          <a:p>
            <a:pPr lvl="1">
              <a:buClr>
                <a:srgbClr val="FFFFFF"/>
              </a:buClr>
            </a:pPr>
            <a:r>
              <a:rPr lang="en-US" dirty="0">
                <a:solidFill>
                  <a:srgbClr val="FFFFFF"/>
                </a:solidFill>
              </a:rPr>
              <a:t>Pre-heat oven</a:t>
            </a:r>
          </a:p>
          <a:p>
            <a:pPr lvl="1">
              <a:buClr>
                <a:srgbClr val="FFFFFF"/>
              </a:buClr>
            </a:pPr>
            <a:r>
              <a:rPr lang="en-US" dirty="0">
                <a:solidFill>
                  <a:srgbClr val="FFFFFF"/>
                </a:solidFill>
              </a:rPr>
              <a:t>Get ingredients from the cabinet  and refrigerator</a:t>
            </a:r>
          </a:p>
          <a:p>
            <a:pPr lvl="1">
              <a:buClr>
                <a:srgbClr val="FFFFFF"/>
              </a:buClr>
            </a:pPr>
            <a:r>
              <a:rPr lang="en-US" dirty="0">
                <a:solidFill>
                  <a:srgbClr val="FFFFFF"/>
                </a:solidFill>
              </a:rPr>
              <a:t>Get cooking pan(s) and utensil(s) needed (e.g., measuring tools, muffin pan)</a:t>
            </a:r>
          </a:p>
          <a:p>
            <a:pPr lvl="1">
              <a:buClr>
                <a:srgbClr val="FFFFFF"/>
              </a:buClr>
            </a:pPr>
            <a:r>
              <a:rPr lang="en-US" dirty="0">
                <a:solidFill>
                  <a:srgbClr val="FFFFFF"/>
                </a:solidFill>
              </a:rPr>
              <a:t>Look at the measurements listed to the left of each ingredient and use your measuring tools to measure each ingredient  </a:t>
            </a:r>
          </a:p>
          <a:p>
            <a:pPr lvl="1">
              <a:buClr>
                <a:srgbClr val="FFFFFF"/>
              </a:buClr>
            </a:pPr>
            <a:r>
              <a:rPr lang="en-US" dirty="0">
                <a:solidFill>
                  <a:srgbClr val="FFFFFF"/>
                </a:solidFill>
              </a:rPr>
              <a:t>Combine dry ingredients in mixing bowl</a:t>
            </a:r>
          </a:p>
          <a:p>
            <a:pPr lvl="2">
              <a:buClr>
                <a:srgbClr val="FFFFFF"/>
              </a:buClr>
            </a:pPr>
            <a:r>
              <a:rPr lang="en-US" dirty="0">
                <a:solidFill>
                  <a:srgbClr val="FFFFFF"/>
                </a:solidFill>
              </a:rPr>
              <a:t>You get the idea!!!</a:t>
            </a:r>
          </a:p>
          <a:p>
            <a:endParaRPr lang="en-US" dirty="0"/>
          </a:p>
        </p:txBody>
      </p:sp>
      <p:sp>
        <p:nvSpPr>
          <p:cNvPr id="8" name="Slide Number Placeholder 2">
            <a:extLst>
              <a:ext uri="{FF2B5EF4-FFF2-40B4-BE49-F238E27FC236}">
                <a16:creationId xmlns:a16="http://schemas.microsoft.com/office/drawing/2014/main" id="{3F6EBD70-C415-4D0E-B9CD-4D6E0CEC2D6E}"/>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FFFFFF"/>
                </a:solidFill>
                <a:latin typeface="Arial Narrow" panose="020B0606020202030204" pitchFamily="34" charset="0"/>
              </a:rPr>
              <a:pPr>
                <a:lnSpc>
                  <a:spcPct val="90000"/>
                </a:lnSpc>
                <a:spcBef>
                  <a:spcPct val="0"/>
                </a:spcBef>
                <a:buClrTx/>
                <a:buSzTx/>
                <a:buFontTx/>
                <a:buNone/>
              </a:pPr>
              <a:t>22</a:t>
            </a:fld>
            <a:endParaRPr lang="en-US" altLang="en-US" sz="1200" b="0" dirty="0">
              <a:solidFill>
                <a:srgbClr val="FFFFFF"/>
              </a:solidFill>
              <a:latin typeface="Arial Narrow" panose="020B0606020202030204" pitchFamily="34" charset="0"/>
            </a:endParaRPr>
          </a:p>
        </p:txBody>
      </p:sp>
    </p:spTree>
    <p:extLst>
      <p:ext uri="{BB962C8B-B14F-4D97-AF65-F5344CB8AC3E}">
        <p14:creationId xmlns:p14="http://schemas.microsoft.com/office/powerpoint/2010/main" val="3188387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5300B0E-49A3-4DF0-AE1D-DF7384F69E05}"/>
              </a:ext>
            </a:extLst>
          </p:cNvPr>
          <p:cNvSpPr>
            <a:spLocks noGrp="1"/>
          </p:cNvSpPr>
          <p:nvPr>
            <p:ph type="title"/>
          </p:nvPr>
        </p:nvSpPr>
        <p:spPr/>
        <p:txBody>
          <a:bodyPr/>
          <a:lstStyle/>
          <a:p>
            <a:r>
              <a:rPr lang="en-US" dirty="0">
                <a:solidFill>
                  <a:srgbClr val="FFFF99"/>
                </a:solidFill>
              </a:rPr>
              <a:t>Visual</a:t>
            </a:r>
            <a:r>
              <a:rPr lang="en-US" dirty="0"/>
              <a:t> List for </a:t>
            </a:r>
            <a:r>
              <a:rPr lang="en-US" dirty="0">
                <a:solidFill>
                  <a:srgbClr val="92D050"/>
                </a:solidFill>
              </a:rPr>
              <a:t>CULINARY ARTS</a:t>
            </a:r>
          </a:p>
        </p:txBody>
      </p:sp>
      <p:sp>
        <p:nvSpPr>
          <p:cNvPr id="7" name="Content Placeholder 6">
            <a:extLst>
              <a:ext uri="{FF2B5EF4-FFF2-40B4-BE49-F238E27FC236}">
                <a16:creationId xmlns:a16="http://schemas.microsoft.com/office/drawing/2014/main" id="{71319C51-3C49-41AA-82DC-AA7A06CCD354}"/>
              </a:ext>
            </a:extLst>
          </p:cNvPr>
          <p:cNvSpPr>
            <a:spLocks noGrp="1"/>
          </p:cNvSpPr>
          <p:nvPr>
            <p:ph sz="quarter" idx="1"/>
          </p:nvPr>
        </p:nvSpPr>
        <p:spPr>
          <a:xfrm>
            <a:off x="762000" y="1563624"/>
            <a:ext cx="10929112" cy="533400"/>
          </a:xfrm>
        </p:spPr>
        <p:txBody>
          <a:bodyPr/>
          <a:lstStyle/>
          <a:p>
            <a:r>
              <a:rPr lang="en-US" dirty="0">
                <a:solidFill>
                  <a:srgbClr val="92D050"/>
                </a:solidFill>
              </a:rPr>
              <a:t>Baking Muffins</a:t>
            </a:r>
          </a:p>
          <a:p>
            <a:endParaRPr lang="en-US" dirty="0"/>
          </a:p>
        </p:txBody>
      </p:sp>
      <p:graphicFrame>
        <p:nvGraphicFramePr>
          <p:cNvPr id="8" name="Table 7">
            <a:extLst>
              <a:ext uri="{FF2B5EF4-FFF2-40B4-BE49-F238E27FC236}">
                <a16:creationId xmlns:a16="http://schemas.microsoft.com/office/drawing/2014/main" id="{B71887EF-940C-47A9-BA03-4AF66EF3ABA6}"/>
              </a:ext>
            </a:extLst>
          </p:cNvPr>
          <p:cNvGraphicFramePr>
            <a:graphicFrameLocks noGrp="1"/>
          </p:cNvGraphicFramePr>
          <p:nvPr>
            <p:extLst>
              <p:ext uri="{D42A27DB-BD31-4B8C-83A1-F6EECF244321}">
                <p14:modId xmlns:p14="http://schemas.microsoft.com/office/powerpoint/2010/main" val="3272512489"/>
              </p:ext>
            </p:extLst>
          </p:nvPr>
        </p:nvGraphicFramePr>
        <p:xfrm>
          <a:off x="1752600" y="2118359"/>
          <a:ext cx="8534402" cy="4391740"/>
        </p:xfrm>
        <a:graphic>
          <a:graphicData uri="http://schemas.openxmlformats.org/drawingml/2006/table">
            <a:tbl>
              <a:tblPr firstRow="1" bandRow="1">
                <a:tableStyleId>{2D5ABB26-0587-4C30-8999-92F81FD0307C}</a:tableStyleId>
              </a:tblPr>
              <a:tblGrid>
                <a:gridCol w="1257819">
                  <a:extLst>
                    <a:ext uri="{9D8B030D-6E8A-4147-A177-3AD203B41FA5}">
                      <a16:colId xmlns:a16="http://schemas.microsoft.com/office/drawing/2014/main" val="20000"/>
                    </a:ext>
                  </a:extLst>
                </a:gridCol>
                <a:gridCol w="3689596">
                  <a:extLst>
                    <a:ext uri="{9D8B030D-6E8A-4147-A177-3AD203B41FA5}">
                      <a16:colId xmlns:a16="http://schemas.microsoft.com/office/drawing/2014/main" val="20001"/>
                    </a:ext>
                  </a:extLst>
                </a:gridCol>
                <a:gridCol w="3586987">
                  <a:extLst>
                    <a:ext uri="{9D8B030D-6E8A-4147-A177-3AD203B41FA5}">
                      <a16:colId xmlns:a16="http://schemas.microsoft.com/office/drawing/2014/main" val="20002"/>
                    </a:ext>
                  </a:extLst>
                </a:gridCol>
              </a:tblGrid>
              <a:tr h="12344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FFFF99"/>
                          </a:solidFill>
                        </a:rPr>
                        <a:t>Step</a:t>
                      </a:r>
                      <a:r>
                        <a:rPr lang="en-US" sz="2800" baseline="0" dirty="0">
                          <a:solidFill>
                            <a:srgbClr val="FFFF99"/>
                          </a:solidFill>
                        </a:rPr>
                        <a:t> 1</a:t>
                      </a:r>
                      <a:endParaRPr lang="en-US" sz="28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Preheat oven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43000">
                <a:tc>
                  <a:txBody>
                    <a:bodyPr/>
                    <a:lstStyle/>
                    <a:p>
                      <a:endParaRPr lang="en-US" sz="2800" dirty="0">
                        <a:solidFill>
                          <a:schemeClr val="tx1"/>
                        </a:solidFill>
                      </a:endParaRPr>
                    </a:p>
                    <a:p>
                      <a:r>
                        <a:rPr lang="en-US" sz="2800" dirty="0">
                          <a:solidFill>
                            <a:srgbClr val="FFFF99"/>
                          </a:solidFill>
                        </a:rPr>
                        <a:t>Step</a:t>
                      </a:r>
                      <a:r>
                        <a:rPr lang="en-US" sz="2800" baseline="0" dirty="0">
                          <a:solidFill>
                            <a:srgbClr val="FFFF99"/>
                          </a:solidFill>
                        </a:rPr>
                        <a:t> 2</a:t>
                      </a:r>
                      <a:endParaRPr lang="en-US" sz="28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Get ingredients*</a:t>
                      </a:r>
                    </a:p>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71600">
                <a:tc>
                  <a:txBody>
                    <a:bodyPr/>
                    <a:lstStyle/>
                    <a:p>
                      <a:r>
                        <a:rPr lang="en-US" sz="2800" dirty="0">
                          <a:solidFill>
                            <a:srgbClr val="FFFF99"/>
                          </a:solidFill>
                        </a:rPr>
                        <a:t>Step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Get cooking pans </a:t>
                      </a:r>
                    </a:p>
                    <a:p>
                      <a:pPr algn="ctr"/>
                      <a:r>
                        <a:rPr lang="en-US" sz="2800" dirty="0">
                          <a:solidFill>
                            <a:schemeClr val="tx1"/>
                          </a:solidFill>
                        </a:rPr>
                        <a:t>and utensils*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7301506"/>
                  </a:ext>
                </a:extLst>
              </a:tr>
              <a:tr h="414099">
                <a:tc gridSpan="3">
                  <a:txBody>
                    <a:bodyPr/>
                    <a:lstStyle/>
                    <a:p>
                      <a:r>
                        <a:rPr lang="en-US" dirty="0">
                          <a:solidFill>
                            <a:schemeClr val="tx1"/>
                          </a:solidFill>
                        </a:rPr>
                        <a:t>Note:  *Use pictures</a:t>
                      </a:r>
                      <a:r>
                        <a:rPr lang="en-US" baseline="0" dirty="0">
                          <a:solidFill>
                            <a:schemeClr val="tx1"/>
                          </a:solidFill>
                        </a:rPr>
                        <a:t> of the actual supplies the student would need to retrieve.</a:t>
                      </a:r>
                      <a:endParaRPr lang="en-US" dirty="0">
                        <a:solidFill>
                          <a:schemeClr val="tx1"/>
                        </a:solidFill>
                      </a:endParaRPr>
                    </a:p>
                  </a:txBody>
                  <a:tcPr>
                    <a:lnT w="12700" cap="flat" cmpd="sng" algn="ctr">
                      <a:solidFill>
                        <a:schemeClr val="tx1"/>
                      </a:solidFill>
                      <a:prstDash val="solid"/>
                      <a:round/>
                      <a:headEnd type="none" w="med" len="med"/>
                      <a:tailEnd type="none" w="med" len="med"/>
                    </a:lnT>
                  </a:tcPr>
                </a:tc>
                <a:tc hMerge="1">
                  <a:txBody>
                    <a:bodyPr/>
                    <a:lstStyle/>
                    <a:p>
                      <a:endParaRPr lang="en-US" dirty="0">
                        <a:noFill/>
                      </a:endParaRPr>
                    </a:p>
                  </a:txBody>
                  <a:tcPr>
                    <a:lnT w="12700" cap="flat" cmpd="sng" algn="ctr">
                      <a:solidFill>
                        <a:schemeClr val="tx1"/>
                      </a:solidFill>
                      <a:prstDash val="solid"/>
                      <a:round/>
                      <a:headEnd type="none" w="med" len="med"/>
                      <a:tailEnd type="none" w="med" len="med"/>
                    </a:lnT>
                  </a:tcPr>
                </a:tc>
                <a:tc hMerge="1">
                  <a:txBody>
                    <a:bodyPr/>
                    <a:lstStyle/>
                    <a:p>
                      <a:endParaRPr lang="en-US" dirty="0">
                        <a:solidFill>
                          <a:schemeClr val="tx2"/>
                        </a:solidFill>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12" name="Slide Number Placeholder 2">
            <a:extLst>
              <a:ext uri="{FF2B5EF4-FFF2-40B4-BE49-F238E27FC236}">
                <a16:creationId xmlns:a16="http://schemas.microsoft.com/office/drawing/2014/main" id="{67326575-DD9E-47D9-98F3-FD3CB291488B}"/>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FFFFFF"/>
                </a:solidFill>
                <a:latin typeface="Arial Narrow" panose="020B0606020202030204" pitchFamily="34" charset="0"/>
              </a:rPr>
              <a:pPr>
                <a:lnSpc>
                  <a:spcPct val="90000"/>
                </a:lnSpc>
                <a:spcBef>
                  <a:spcPct val="0"/>
                </a:spcBef>
                <a:buClrTx/>
                <a:buSzTx/>
                <a:buFontTx/>
                <a:buNone/>
              </a:pPr>
              <a:t>23</a:t>
            </a:fld>
            <a:endParaRPr lang="en-US" altLang="en-US" sz="1200" b="0" dirty="0">
              <a:solidFill>
                <a:srgbClr val="FFFFFF"/>
              </a:solidFill>
              <a:latin typeface="Arial Narrow" panose="020B0606020202030204" pitchFamily="34" charset="0"/>
            </a:endParaRPr>
          </a:p>
        </p:txBody>
      </p:sp>
      <p:pic>
        <p:nvPicPr>
          <p:cNvPr id="13" name="Picture 13" descr="http://www.frolic-blog.com/.a/6a00d83451c0f869e2017ee71192e9970d-500wi">
            <a:extLst>
              <a:ext uri="{FF2B5EF4-FFF2-40B4-BE49-F238E27FC236}">
                <a16:creationId xmlns:a16="http://schemas.microsoft.com/office/drawing/2014/main" id="{35DB38D2-A280-40C4-A39B-B2D1654681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4800600"/>
            <a:ext cx="1447800" cy="124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http://www.eclecticepicurean.com/Isabella%20Cooks/Cookie%20Pizza/Preheat%20oven.jpg">
            <a:extLst>
              <a:ext uri="{FF2B5EF4-FFF2-40B4-BE49-F238E27FC236}">
                <a16:creationId xmlns:a16="http://schemas.microsoft.com/office/drawing/2014/main" id="{37600951-A86B-435E-974F-75D1811AE4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5700" y="2205567"/>
            <a:ext cx="1676400" cy="107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baking ingredients">
            <a:extLst>
              <a:ext uri="{FF2B5EF4-FFF2-40B4-BE49-F238E27FC236}">
                <a16:creationId xmlns:a16="http://schemas.microsoft.com/office/drawing/2014/main" id="{7705A3AC-DDA2-4E4B-9630-6C4ACAAB0F6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4341" y="3429000"/>
            <a:ext cx="1864616" cy="12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673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25B7E"/>
        </a:solidFill>
        <a:effectLst/>
      </p:bgPr>
    </p:bg>
    <p:spTree>
      <p:nvGrpSpPr>
        <p:cNvPr id="1" name=""/>
        <p:cNvGrpSpPr/>
        <p:nvPr/>
      </p:nvGrpSpPr>
      <p:grpSpPr>
        <a:xfrm>
          <a:off x="0" y="0"/>
          <a:ext cx="0" cy="0"/>
          <a:chOff x="0" y="0"/>
          <a:chExt cx="0" cy="0"/>
        </a:xfrm>
      </p:grpSpPr>
      <p:sp>
        <p:nvSpPr>
          <p:cNvPr id="13315" name="Title 2">
            <a:extLst>
              <a:ext uri="{FF2B5EF4-FFF2-40B4-BE49-F238E27FC236}">
                <a16:creationId xmlns:a16="http://schemas.microsoft.com/office/drawing/2014/main" id="{4393B6D2-0C0E-4634-8024-392D321243F9}"/>
              </a:ext>
            </a:extLst>
          </p:cNvPr>
          <p:cNvSpPr>
            <a:spLocks noGrp="1"/>
          </p:cNvSpPr>
          <p:nvPr>
            <p:ph type="title"/>
          </p:nvPr>
        </p:nvSpPr>
        <p:spPr>
          <a:xfrm>
            <a:off x="1828800" y="1600200"/>
            <a:ext cx="10160000" cy="1066800"/>
          </a:xfrm>
        </p:spPr>
        <p:txBody>
          <a:bodyPr/>
          <a:lstStyle/>
          <a:p>
            <a:pPr algn="ctr">
              <a:defRPr/>
            </a:pPr>
            <a:r>
              <a:rPr lang="en-US" dirty="0">
                <a:latin typeface="+mj-lt"/>
                <a:ea typeface="+mj-ea"/>
                <a:cs typeface="Arial" charset="0"/>
              </a:rPr>
              <a:t>Supporting Functional Limitations</a:t>
            </a:r>
            <a:br>
              <a:rPr lang="en-US" dirty="0">
                <a:latin typeface="+mj-lt"/>
                <a:ea typeface="+mj-ea"/>
                <a:cs typeface="Arial" charset="0"/>
              </a:rPr>
            </a:br>
            <a:r>
              <a:rPr lang="en-US" dirty="0">
                <a:latin typeface="+mj-lt"/>
                <a:ea typeface="+mj-ea"/>
                <a:cs typeface="Arial" charset="0"/>
              </a:rPr>
              <a:t>of Learning Disabilities</a:t>
            </a:r>
          </a:p>
        </p:txBody>
      </p:sp>
      <p:sp>
        <p:nvSpPr>
          <p:cNvPr id="5" name="Slide Number Placeholder 2">
            <a:extLst>
              <a:ext uri="{FF2B5EF4-FFF2-40B4-BE49-F238E27FC236}">
                <a16:creationId xmlns:a16="http://schemas.microsoft.com/office/drawing/2014/main" id="{E34F9580-EE9E-4D11-8C1B-5A6C806E67DE}"/>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FFFFFF"/>
                </a:solidFill>
                <a:latin typeface="Arial Narrow" panose="020B0606020202030204" pitchFamily="34" charset="0"/>
              </a:rPr>
              <a:pPr>
                <a:lnSpc>
                  <a:spcPct val="90000"/>
                </a:lnSpc>
                <a:spcBef>
                  <a:spcPct val="0"/>
                </a:spcBef>
                <a:buClrTx/>
                <a:buSzTx/>
                <a:buFontTx/>
                <a:buNone/>
              </a:pPr>
              <a:t>24</a:t>
            </a:fld>
            <a:endParaRPr lang="en-US" altLang="en-US" sz="1200" b="0" dirty="0">
              <a:solidFill>
                <a:srgbClr val="FFFFFF"/>
              </a:solidFill>
              <a:latin typeface="Arial Narrow" panose="020B0606020202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2613F54-A3FC-4D9F-98E6-E94AF5197728}"/>
              </a:ext>
            </a:extLst>
          </p:cNvPr>
          <p:cNvSpPr>
            <a:spLocks noGrp="1"/>
          </p:cNvSpPr>
          <p:nvPr>
            <p:ph type="body" sz="half" idx="2"/>
          </p:nvPr>
        </p:nvSpPr>
        <p:spPr>
          <a:xfrm>
            <a:off x="2057400" y="5486400"/>
            <a:ext cx="9753600" cy="685800"/>
          </a:xfrm>
        </p:spPr>
        <p:txBody>
          <a:bodyPr/>
          <a:lstStyle/>
          <a:p>
            <a:r>
              <a:rPr lang="en-US" sz="2000" dirty="0">
                <a:solidFill>
                  <a:schemeClr val="accent2">
                    <a:lumMod val="50000"/>
                  </a:schemeClr>
                </a:solidFill>
              </a:rPr>
              <a:t>https://askjan.org/soar.cfm</a:t>
            </a:r>
          </a:p>
        </p:txBody>
      </p:sp>
      <p:sp>
        <p:nvSpPr>
          <p:cNvPr id="5" name="Title 4">
            <a:extLst>
              <a:ext uri="{FF2B5EF4-FFF2-40B4-BE49-F238E27FC236}">
                <a16:creationId xmlns:a16="http://schemas.microsoft.com/office/drawing/2014/main" id="{7EDC7A74-1D13-4139-80DB-FB4394598840}"/>
              </a:ext>
            </a:extLst>
          </p:cNvPr>
          <p:cNvSpPr>
            <a:spLocks noGrp="1"/>
          </p:cNvSpPr>
          <p:nvPr>
            <p:ph type="title"/>
          </p:nvPr>
        </p:nvSpPr>
        <p:spPr/>
        <p:txBody>
          <a:bodyPr/>
          <a:lstStyle/>
          <a:p>
            <a:r>
              <a:rPr lang="en-US" dirty="0">
                <a:solidFill>
                  <a:srgbClr val="92D050"/>
                </a:solidFill>
              </a:rPr>
              <a:t>DEMO:</a:t>
            </a:r>
            <a:r>
              <a:rPr lang="en-US" dirty="0"/>
              <a:t> Searchable Online Accommodation Resource (SOAR)</a:t>
            </a:r>
          </a:p>
        </p:txBody>
      </p:sp>
      <p:sp>
        <p:nvSpPr>
          <p:cNvPr id="13" name="Picture Placeholder 12">
            <a:extLst>
              <a:ext uri="{FF2B5EF4-FFF2-40B4-BE49-F238E27FC236}">
                <a16:creationId xmlns:a16="http://schemas.microsoft.com/office/drawing/2014/main" id="{05B334C0-E77F-4A66-A811-224E1418DEC5}"/>
              </a:ext>
            </a:extLst>
          </p:cNvPr>
          <p:cNvSpPr>
            <a:spLocks noGrp="1"/>
          </p:cNvSpPr>
          <p:nvPr>
            <p:ph type="pic" idx="1"/>
          </p:nvPr>
        </p:nvSpPr>
        <p:spPr/>
      </p:sp>
      <p:pic>
        <p:nvPicPr>
          <p:cNvPr id="14" name="Picture 13">
            <a:extLst>
              <a:ext uri="{FF2B5EF4-FFF2-40B4-BE49-F238E27FC236}">
                <a16:creationId xmlns:a16="http://schemas.microsoft.com/office/drawing/2014/main" id="{1CA9D95C-6EAB-451D-BC4B-8D41CFAF7724}"/>
              </a:ext>
            </a:extLst>
          </p:cNvPr>
          <p:cNvPicPr>
            <a:picLocks noChangeAspect="1"/>
          </p:cNvPicPr>
          <p:nvPr/>
        </p:nvPicPr>
        <p:blipFill>
          <a:blip r:embed="rId3"/>
          <a:stretch>
            <a:fillRect/>
          </a:stretch>
        </p:blipFill>
        <p:spPr>
          <a:xfrm>
            <a:off x="2057400" y="-33902"/>
            <a:ext cx="10138317" cy="4682102"/>
          </a:xfrm>
          <a:prstGeom prst="rect">
            <a:avLst/>
          </a:prstGeom>
        </p:spPr>
      </p:pic>
      <p:sp>
        <p:nvSpPr>
          <p:cNvPr id="7" name="Slide Number Placeholder 2">
            <a:extLst>
              <a:ext uri="{FF2B5EF4-FFF2-40B4-BE49-F238E27FC236}">
                <a16:creationId xmlns:a16="http://schemas.microsoft.com/office/drawing/2014/main" id="{4DFC93E9-7D39-45EF-BC00-BDAE3EA74D64}"/>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464653"/>
                </a:solidFill>
                <a:latin typeface="Arial Narrow" panose="020B0606020202030204" pitchFamily="34" charset="0"/>
              </a:rPr>
              <a:pPr>
                <a:lnSpc>
                  <a:spcPct val="90000"/>
                </a:lnSpc>
                <a:spcBef>
                  <a:spcPct val="0"/>
                </a:spcBef>
                <a:buClrTx/>
                <a:buSzTx/>
                <a:buFontTx/>
                <a:buNone/>
              </a:pPr>
              <a:t>25</a:t>
            </a:fld>
            <a:endParaRPr lang="en-US" altLang="en-US" sz="1200" b="0" dirty="0">
              <a:solidFill>
                <a:srgbClr val="464653"/>
              </a:solidFill>
              <a:latin typeface="Arial Narrow" panose="020B0606020202030204" pitchFamily="34" charset="0"/>
            </a:endParaRPr>
          </a:p>
        </p:txBody>
      </p:sp>
    </p:spTree>
    <p:extLst>
      <p:ext uri="{BB962C8B-B14F-4D97-AF65-F5344CB8AC3E}">
        <p14:creationId xmlns:p14="http://schemas.microsoft.com/office/powerpoint/2010/main" val="982559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DB93A62B-0D12-4389-92B2-3648FBCDB21E}"/>
              </a:ext>
            </a:extLst>
          </p:cNvPr>
          <p:cNvSpPr>
            <a:spLocks noGrp="1"/>
          </p:cNvSpPr>
          <p:nvPr>
            <p:ph type="title"/>
          </p:nvPr>
        </p:nvSpPr>
        <p:spPr/>
        <p:txBody>
          <a:bodyPr/>
          <a:lstStyle/>
          <a:p>
            <a:r>
              <a:rPr lang="en-US" altLang="en-US" dirty="0">
                <a:solidFill>
                  <a:srgbClr val="92D050"/>
                </a:solidFill>
              </a:rPr>
              <a:t>Dyslexia – Examples of Functional Limitations</a:t>
            </a:r>
          </a:p>
        </p:txBody>
      </p:sp>
      <p:sp>
        <p:nvSpPr>
          <p:cNvPr id="10" name="Slide Number Placeholder 2">
            <a:extLst>
              <a:ext uri="{FF2B5EF4-FFF2-40B4-BE49-F238E27FC236}">
                <a16:creationId xmlns:a16="http://schemas.microsoft.com/office/drawing/2014/main" id="{ECF4512B-BE2F-4E56-AF60-F13F21976A47}"/>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FFFFFF"/>
                </a:solidFill>
                <a:latin typeface="Arial Narrow" panose="020B0606020202030204" pitchFamily="34" charset="0"/>
              </a:rPr>
              <a:pPr>
                <a:lnSpc>
                  <a:spcPct val="90000"/>
                </a:lnSpc>
                <a:spcBef>
                  <a:spcPct val="0"/>
                </a:spcBef>
                <a:buClrTx/>
                <a:buSzTx/>
                <a:buFontTx/>
                <a:buNone/>
              </a:pPr>
              <a:t>26</a:t>
            </a:fld>
            <a:endParaRPr lang="en-US" altLang="en-US" sz="1200" b="0" dirty="0">
              <a:solidFill>
                <a:srgbClr val="FFFFFF"/>
              </a:solidFill>
              <a:latin typeface="Arial Narrow" panose="020B0606020202030204" pitchFamily="34" charset="0"/>
            </a:endParaRPr>
          </a:p>
        </p:txBody>
      </p:sp>
      <p:sp>
        <p:nvSpPr>
          <p:cNvPr id="11" name="TextBox 10">
            <a:extLst>
              <a:ext uri="{FF2B5EF4-FFF2-40B4-BE49-F238E27FC236}">
                <a16:creationId xmlns:a16="http://schemas.microsoft.com/office/drawing/2014/main" id="{8D5000D1-F01C-4949-8B0A-55D00C53A4E6}"/>
              </a:ext>
            </a:extLst>
          </p:cNvPr>
          <p:cNvSpPr txBox="1"/>
          <p:nvPr/>
        </p:nvSpPr>
        <p:spPr>
          <a:xfrm>
            <a:off x="4329346" y="1627187"/>
            <a:ext cx="7354653" cy="4555093"/>
          </a:xfrm>
          <a:prstGeom prst="rect">
            <a:avLst/>
          </a:prstGeom>
          <a:noFill/>
        </p:spPr>
        <p:txBody>
          <a:bodyPr wrap="square">
            <a:spAutoFit/>
          </a:bodyPr>
          <a:lstStyle/>
          <a:p>
            <a:pPr marL="342900" indent="-342900" eaLnBrk="1" hangingPunct="1">
              <a:spcBef>
                <a:spcPts val="600"/>
              </a:spcBef>
              <a:spcAft>
                <a:spcPts val="600"/>
              </a:spcAft>
              <a:buClr>
                <a:srgbClr val="92D050"/>
              </a:buClr>
              <a:buFont typeface="Arial" panose="020B0604020202020204" pitchFamily="34" charset="0"/>
              <a:buChar char="•"/>
              <a:defRPr/>
            </a:pPr>
            <a:r>
              <a:rPr lang="en-US" dirty="0">
                <a:latin typeface="+mn-lt"/>
                <a:ea typeface="ＭＳ Ｐゴシック" charset="-128"/>
              </a:rPr>
              <a:t>Deficits in visual, auditory, or motor processing, which interfere with reading and reading comprehension</a:t>
            </a:r>
          </a:p>
          <a:p>
            <a:pPr marL="342900" indent="-342900" eaLnBrk="1" hangingPunct="1">
              <a:spcBef>
                <a:spcPts val="600"/>
              </a:spcBef>
              <a:spcAft>
                <a:spcPts val="600"/>
              </a:spcAft>
              <a:buClr>
                <a:srgbClr val="92D050"/>
              </a:buClr>
              <a:buFont typeface="Arial" panose="020B0604020202020204" pitchFamily="34" charset="0"/>
              <a:buChar char="•"/>
              <a:defRPr/>
            </a:pPr>
            <a:r>
              <a:rPr lang="en-US" dirty="0">
                <a:latin typeface="+mn-lt"/>
                <a:ea typeface="ＭＳ Ｐゴシック" charset="-128"/>
              </a:rPr>
              <a:t>Difficulty with visually discerning letters and numbers;  characters may appear jumbled or reversed; entire words or strings of letters may be unrecognizable</a:t>
            </a:r>
          </a:p>
          <a:p>
            <a:pPr marL="800100" lvl="1" indent="-342900" eaLnBrk="1" hangingPunct="1">
              <a:spcBef>
                <a:spcPts val="600"/>
              </a:spcBef>
              <a:spcAft>
                <a:spcPts val="600"/>
              </a:spcAft>
              <a:buClr>
                <a:srgbClr val="92D050"/>
              </a:buClr>
              <a:buFont typeface="Arial" panose="020B0604020202020204" pitchFamily="34" charset="0"/>
              <a:buChar char="•"/>
              <a:defRPr/>
            </a:pPr>
            <a:r>
              <a:rPr lang="en-US" sz="2000" dirty="0">
                <a:latin typeface="+mn-lt"/>
                <a:ea typeface="ＭＳ Ｐゴシック" charset="-128"/>
              </a:rPr>
              <a:t>Reads slowly and painfully</a:t>
            </a:r>
          </a:p>
          <a:p>
            <a:pPr marL="800100" lvl="1" indent="-342900" eaLnBrk="1" hangingPunct="1">
              <a:spcBef>
                <a:spcPts val="600"/>
              </a:spcBef>
              <a:spcAft>
                <a:spcPts val="600"/>
              </a:spcAft>
              <a:buClr>
                <a:srgbClr val="92D050"/>
              </a:buClr>
              <a:buFont typeface="Arial" panose="020B0604020202020204" pitchFamily="34" charset="0"/>
              <a:buChar char="•"/>
              <a:defRPr/>
            </a:pPr>
            <a:r>
              <a:rPr lang="en-US" sz="2000" dirty="0">
                <a:latin typeface="+mn-lt"/>
                <a:ea typeface="ＭＳ Ｐゴシック" charset="-128"/>
              </a:rPr>
              <a:t>Can have trouble with spelling</a:t>
            </a:r>
          </a:p>
          <a:p>
            <a:pPr marL="800100" lvl="1" indent="-342900" eaLnBrk="1" hangingPunct="1">
              <a:spcBef>
                <a:spcPts val="600"/>
              </a:spcBef>
              <a:spcAft>
                <a:spcPts val="600"/>
              </a:spcAft>
              <a:buClr>
                <a:srgbClr val="92D050"/>
              </a:buClr>
              <a:buFont typeface="Arial" panose="020B0604020202020204" pitchFamily="34" charset="0"/>
              <a:buChar char="•"/>
              <a:defRPr/>
            </a:pPr>
            <a:r>
              <a:rPr lang="en-US" sz="2000" dirty="0">
                <a:latin typeface="+mn-lt"/>
                <a:ea typeface="ＭＳ Ｐゴシック" charset="-128"/>
              </a:rPr>
              <a:t>Experiences decoding errors, especially with the order of letters</a:t>
            </a:r>
          </a:p>
          <a:p>
            <a:pPr marL="800100" lvl="1" indent="-342900" eaLnBrk="1" hangingPunct="1">
              <a:spcBef>
                <a:spcPts val="600"/>
              </a:spcBef>
              <a:spcAft>
                <a:spcPts val="600"/>
              </a:spcAft>
              <a:buClr>
                <a:srgbClr val="92D050"/>
              </a:buClr>
              <a:buFont typeface="Arial" panose="020B0604020202020204" pitchFamily="34" charset="0"/>
              <a:buChar char="•"/>
              <a:defRPr/>
            </a:pPr>
            <a:r>
              <a:rPr lang="en-US" sz="2000" dirty="0">
                <a:latin typeface="+mn-lt"/>
                <a:ea typeface="ＭＳ Ｐゴシック" charset="-128"/>
              </a:rPr>
              <a:t>May have difficulty with remembering what is read (memory in general)</a:t>
            </a:r>
            <a:endParaRPr lang="en-US" sz="1800" dirty="0">
              <a:ea typeface="ＭＳ Ｐゴシック" charset="-128"/>
            </a:endParaRPr>
          </a:p>
        </p:txBody>
      </p:sp>
      <p:pic>
        <p:nvPicPr>
          <p:cNvPr id="12" name="Picture 125">
            <a:extLst>
              <a:ext uri="{FF2B5EF4-FFF2-40B4-BE49-F238E27FC236}">
                <a16:creationId xmlns:a16="http://schemas.microsoft.com/office/drawing/2014/main" id="{EE2325ED-B34A-40F7-BA9F-49DD14CEF3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001" y="1627187"/>
            <a:ext cx="3660366" cy="245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a:extLst>
              <a:ext uri="{FF2B5EF4-FFF2-40B4-BE49-F238E27FC236}">
                <a16:creationId xmlns:a16="http://schemas.microsoft.com/office/drawing/2014/main" id="{2B6F3734-DB28-41D8-9734-32FCEF73FDB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672978"/>
            <a:ext cx="2652947" cy="265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2575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2">
            <a:extLst>
              <a:ext uri="{FF2B5EF4-FFF2-40B4-BE49-F238E27FC236}">
                <a16:creationId xmlns:a16="http://schemas.microsoft.com/office/drawing/2014/main" id="{562A9E2B-9475-4505-944E-28CB089D214A}"/>
              </a:ext>
            </a:extLst>
          </p:cNvPr>
          <p:cNvSpPr>
            <a:spLocks noGrp="1"/>
          </p:cNvSpPr>
          <p:nvPr>
            <p:ph type="title"/>
          </p:nvPr>
        </p:nvSpPr>
        <p:spPr/>
        <p:txBody>
          <a:bodyPr/>
          <a:lstStyle/>
          <a:p>
            <a:pPr>
              <a:defRPr/>
            </a:pPr>
            <a:r>
              <a:rPr lang="en-US" dirty="0">
                <a:latin typeface="+mj-lt"/>
                <a:ea typeface="+mj-ea"/>
                <a:cs typeface="Arial" charset="0"/>
              </a:rPr>
              <a:t>Using Assistive Technology to Participate in a Program</a:t>
            </a:r>
          </a:p>
        </p:txBody>
      </p:sp>
      <p:sp>
        <p:nvSpPr>
          <p:cNvPr id="4" name="TextBox 3">
            <a:extLst>
              <a:ext uri="{FF2B5EF4-FFF2-40B4-BE49-F238E27FC236}">
                <a16:creationId xmlns:a16="http://schemas.microsoft.com/office/drawing/2014/main" id="{AB1F1CB0-91F1-4595-81B9-E88BCCE76547}"/>
              </a:ext>
            </a:extLst>
          </p:cNvPr>
          <p:cNvSpPr txBox="1"/>
          <p:nvPr/>
        </p:nvSpPr>
        <p:spPr>
          <a:xfrm>
            <a:off x="2133600" y="5453748"/>
            <a:ext cx="8763000" cy="375552"/>
          </a:xfrm>
          <a:prstGeom prst="rect">
            <a:avLst/>
          </a:prstGeom>
          <a:noFill/>
        </p:spPr>
        <p:txBody>
          <a:bodyPr wrap="square" rtlCol="0">
            <a:spAutoFit/>
          </a:bodyPr>
          <a:lstStyle/>
          <a:p>
            <a:pPr>
              <a:lnSpc>
                <a:spcPct val="107000"/>
              </a:lnSpc>
              <a:spcBef>
                <a:spcPts val="0"/>
              </a:spcBef>
              <a:spcAft>
                <a:spcPts val="800"/>
              </a:spcAft>
            </a:pPr>
            <a:r>
              <a:rPr lang="en-US" sz="1800" u="sng"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https://www.youtube.com/watch?v=ZbiO2AkGZq4</a:t>
            </a:r>
          </a:p>
        </p:txBody>
      </p:sp>
      <p:pic>
        <p:nvPicPr>
          <p:cNvPr id="2" name="Picture 1">
            <a:extLst>
              <a:ext uri="{FF2B5EF4-FFF2-40B4-BE49-F238E27FC236}">
                <a16:creationId xmlns:a16="http://schemas.microsoft.com/office/drawing/2014/main" id="{E8E9C718-452C-40C5-9AB2-984523CD421F}"/>
              </a:ext>
            </a:extLst>
          </p:cNvPr>
          <p:cNvPicPr>
            <a:picLocks noChangeAspect="1"/>
          </p:cNvPicPr>
          <p:nvPr/>
        </p:nvPicPr>
        <p:blipFill rotWithShape="1">
          <a:blip r:embed="rId3"/>
          <a:srcRect l="1875" t="6585"/>
          <a:stretch/>
        </p:blipFill>
        <p:spPr>
          <a:xfrm>
            <a:off x="2057400" y="0"/>
            <a:ext cx="10134600" cy="4577661"/>
          </a:xfrm>
          <a:prstGeom prst="rect">
            <a:avLst/>
          </a:prstGeom>
        </p:spPr>
      </p:pic>
      <p:sp>
        <p:nvSpPr>
          <p:cNvPr id="6" name="Slide Number Placeholder 2">
            <a:extLst>
              <a:ext uri="{FF2B5EF4-FFF2-40B4-BE49-F238E27FC236}">
                <a16:creationId xmlns:a16="http://schemas.microsoft.com/office/drawing/2014/main" id="{F0238283-4FDC-4E8D-929D-B288135353CF}"/>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464653"/>
                </a:solidFill>
                <a:latin typeface="Arial Narrow" panose="020B0606020202030204" pitchFamily="34" charset="0"/>
              </a:rPr>
              <a:pPr>
                <a:lnSpc>
                  <a:spcPct val="90000"/>
                </a:lnSpc>
                <a:spcBef>
                  <a:spcPct val="0"/>
                </a:spcBef>
                <a:buClrTx/>
                <a:buSzTx/>
                <a:buFontTx/>
                <a:buNone/>
              </a:pPr>
              <a:t>27</a:t>
            </a:fld>
            <a:endParaRPr lang="en-US" altLang="en-US" sz="1200" b="0" dirty="0">
              <a:solidFill>
                <a:srgbClr val="464653"/>
              </a:solidFill>
              <a:latin typeface="Arial Narrow" panose="020B0606020202030204" pitchFamily="34" charset="0"/>
            </a:endParaRPr>
          </a:p>
        </p:txBody>
      </p:sp>
    </p:spTree>
    <p:extLst>
      <p:ext uri="{BB962C8B-B14F-4D97-AF65-F5344CB8AC3E}">
        <p14:creationId xmlns:p14="http://schemas.microsoft.com/office/powerpoint/2010/main" val="620622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1E72DE-19F3-4B89-AE60-EC79E561FAEB}"/>
              </a:ext>
            </a:extLst>
          </p:cNvPr>
          <p:cNvPicPr>
            <a:picLocks noChangeAspect="1"/>
          </p:cNvPicPr>
          <p:nvPr/>
        </p:nvPicPr>
        <p:blipFill rotWithShape="1">
          <a:blip r:embed="rId3"/>
          <a:srcRect t="3333" b="27222"/>
          <a:stretch/>
        </p:blipFill>
        <p:spPr>
          <a:xfrm>
            <a:off x="1342580" y="0"/>
            <a:ext cx="9554020" cy="4762500"/>
          </a:xfrm>
          <a:prstGeom prst="rect">
            <a:avLst/>
          </a:prstGeom>
        </p:spPr>
      </p:pic>
      <p:sp>
        <p:nvSpPr>
          <p:cNvPr id="3" name="TextBox 2">
            <a:extLst>
              <a:ext uri="{FF2B5EF4-FFF2-40B4-BE49-F238E27FC236}">
                <a16:creationId xmlns:a16="http://schemas.microsoft.com/office/drawing/2014/main" id="{2416F6DB-CAFB-4863-AE5E-221D7F340D66}"/>
              </a:ext>
            </a:extLst>
          </p:cNvPr>
          <p:cNvSpPr txBox="1"/>
          <p:nvPr/>
        </p:nvSpPr>
        <p:spPr>
          <a:xfrm>
            <a:off x="1814290" y="6282035"/>
            <a:ext cx="8610600" cy="400110"/>
          </a:xfrm>
          <a:prstGeom prst="rect">
            <a:avLst/>
          </a:prstGeom>
          <a:noFill/>
        </p:spPr>
        <p:txBody>
          <a:bodyPr wrap="square" rtlCol="0">
            <a:spAutoFit/>
          </a:bodyPr>
          <a:lstStyle/>
          <a:p>
            <a:pPr algn="ctr"/>
            <a:r>
              <a:rPr lang="en-US" sz="2000" dirty="0">
                <a:solidFill>
                  <a:schemeClr val="accent2">
                    <a:lumMod val="50000"/>
                  </a:schemeClr>
                </a:solidFill>
              </a:rPr>
              <a:t>https://www.assistivetechnologycenter.org/</a:t>
            </a:r>
          </a:p>
        </p:txBody>
      </p:sp>
      <p:pic>
        <p:nvPicPr>
          <p:cNvPr id="4" name="Picture 3">
            <a:extLst>
              <a:ext uri="{FF2B5EF4-FFF2-40B4-BE49-F238E27FC236}">
                <a16:creationId xmlns:a16="http://schemas.microsoft.com/office/drawing/2014/main" id="{E00B7BBE-1E74-4AFD-A533-2A4478E764BA}"/>
              </a:ext>
            </a:extLst>
          </p:cNvPr>
          <p:cNvPicPr>
            <a:picLocks noChangeAspect="1"/>
          </p:cNvPicPr>
          <p:nvPr/>
        </p:nvPicPr>
        <p:blipFill rotWithShape="1">
          <a:blip r:embed="rId3"/>
          <a:srcRect t="79444"/>
          <a:stretch/>
        </p:blipFill>
        <p:spPr>
          <a:xfrm>
            <a:off x="1342580" y="4876800"/>
            <a:ext cx="9554020" cy="1409700"/>
          </a:xfrm>
          <a:prstGeom prst="rect">
            <a:avLst/>
          </a:prstGeom>
        </p:spPr>
      </p:pic>
      <p:pic>
        <p:nvPicPr>
          <p:cNvPr id="6" name="Picture 5">
            <a:extLst>
              <a:ext uri="{FF2B5EF4-FFF2-40B4-BE49-F238E27FC236}">
                <a16:creationId xmlns:a16="http://schemas.microsoft.com/office/drawing/2014/main" id="{A21EB23E-BB3A-4C3A-B0BB-8B73779C14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59516"/>
            <a:ext cx="1565093" cy="1421684"/>
          </a:xfrm>
          <a:prstGeom prst="rect">
            <a:avLst/>
          </a:prstGeom>
        </p:spPr>
      </p:pic>
      <p:sp>
        <p:nvSpPr>
          <p:cNvPr id="8" name="Slide Number Placeholder 2">
            <a:extLst>
              <a:ext uri="{FF2B5EF4-FFF2-40B4-BE49-F238E27FC236}">
                <a16:creationId xmlns:a16="http://schemas.microsoft.com/office/drawing/2014/main" id="{F6B4299D-DE1D-4BAA-B139-2052277C8BDE}"/>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464653"/>
                </a:solidFill>
                <a:latin typeface="Arial Narrow" panose="020B0606020202030204" pitchFamily="34" charset="0"/>
              </a:rPr>
              <a:pPr>
                <a:lnSpc>
                  <a:spcPct val="90000"/>
                </a:lnSpc>
                <a:spcBef>
                  <a:spcPct val="0"/>
                </a:spcBef>
                <a:buClrTx/>
                <a:buSzTx/>
                <a:buFontTx/>
                <a:buNone/>
              </a:pPr>
              <a:t>28</a:t>
            </a:fld>
            <a:endParaRPr lang="en-US" altLang="en-US" sz="1200" b="0" dirty="0">
              <a:solidFill>
                <a:srgbClr val="464653"/>
              </a:solidFill>
              <a:latin typeface="Arial Narrow" panose="020B0606020202030204" pitchFamily="34" charset="0"/>
            </a:endParaRPr>
          </a:p>
        </p:txBody>
      </p:sp>
    </p:spTree>
    <p:extLst>
      <p:ext uri="{BB962C8B-B14F-4D97-AF65-F5344CB8AC3E}">
        <p14:creationId xmlns:p14="http://schemas.microsoft.com/office/powerpoint/2010/main" val="706634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AF2E425E-97A7-4AB8-8F4A-283BE06060F4}"/>
              </a:ext>
            </a:extLst>
          </p:cNvPr>
          <p:cNvSpPr>
            <a:spLocks noGrp="1"/>
          </p:cNvSpPr>
          <p:nvPr>
            <p:ph type="title"/>
          </p:nvPr>
        </p:nvSpPr>
        <p:spPr>
          <a:xfrm>
            <a:off x="508000" y="76200"/>
            <a:ext cx="11180763" cy="1143000"/>
          </a:xfrm>
        </p:spPr>
        <p:txBody>
          <a:bodyPr/>
          <a:lstStyle/>
          <a:p>
            <a:r>
              <a:rPr lang="en-US" altLang="en-US" b="0" dirty="0">
                <a:solidFill>
                  <a:schemeClr val="accent2">
                    <a:lumMod val="50000"/>
                  </a:schemeClr>
                </a:solidFill>
              </a:rPr>
              <a:t>Assistive Technology/Resources - Dyslexia</a:t>
            </a:r>
          </a:p>
        </p:txBody>
      </p:sp>
      <p:pic>
        <p:nvPicPr>
          <p:cNvPr id="67589" name="Picture 9" descr="http://images.pcmac.org/images/Users/webmaster@juhsd.net/bookshare.jpg">
            <a:extLst>
              <a:ext uri="{FF2B5EF4-FFF2-40B4-BE49-F238E27FC236}">
                <a16:creationId xmlns:a16="http://schemas.microsoft.com/office/drawing/2014/main" id="{91A48B44-00F9-4ECD-B922-732617B262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1960" y="4663589"/>
            <a:ext cx="2744710" cy="162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1">
            <a:extLst>
              <a:ext uri="{FF2B5EF4-FFF2-40B4-BE49-F238E27FC236}">
                <a16:creationId xmlns:a16="http://schemas.microsoft.com/office/drawing/2014/main" id="{5725724D-1A70-44CE-93AF-FB575171A7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6137" y="1585912"/>
            <a:ext cx="1973263" cy="296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a:extLst>
              <a:ext uri="{FF2B5EF4-FFF2-40B4-BE49-F238E27FC236}">
                <a16:creationId xmlns:a16="http://schemas.microsoft.com/office/drawing/2014/main" id="{0EBDBDA1-5103-46F8-9788-6E94C2D140F9}"/>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464653"/>
                </a:solidFill>
                <a:latin typeface="Arial Narrow" panose="020B0606020202030204" pitchFamily="34" charset="0"/>
              </a:rPr>
              <a:pPr>
                <a:lnSpc>
                  <a:spcPct val="90000"/>
                </a:lnSpc>
                <a:spcBef>
                  <a:spcPct val="0"/>
                </a:spcBef>
                <a:buClrTx/>
                <a:buSzTx/>
                <a:buFontTx/>
                <a:buNone/>
              </a:pPr>
              <a:t>29</a:t>
            </a:fld>
            <a:endParaRPr lang="en-US" altLang="en-US" sz="1200" b="0" dirty="0">
              <a:solidFill>
                <a:srgbClr val="464653"/>
              </a:solidFill>
              <a:latin typeface="Arial Narrow" panose="020B0606020202030204" pitchFamily="34" charset="0"/>
            </a:endParaRPr>
          </a:p>
        </p:txBody>
      </p:sp>
      <p:pic>
        <p:nvPicPr>
          <p:cNvPr id="3" name="Picture 2" descr="A close up of a device&#10;&#10;Description automatically generated">
            <a:extLst>
              <a:ext uri="{FF2B5EF4-FFF2-40B4-BE49-F238E27FC236}">
                <a16:creationId xmlns:a16="http://schemas.microsoft.com/office/drawing/2014/main" id="{41663364-0F5F-431C-9425-CEDB135816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1599" y="2712168"/>
            <a:ext cx="3200400" cy="3200400"/>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4AE2D3D5-9A27-469A-9014-B21353C262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0" y="1594104"/>
            <a:ext cx="5861914" cy="3663696"/>
          </a:xfrm>
          <a:prstGeom prst="rect">
            <a:avLst/>
          </a:prstGeom>
        </p:spPr>
      </p:pic>
      <p:sp>
        <p:nvSpPr>
          <p:cNvPr id="6" name="TextBox 5">
            <a:extLst>
              <a:ext uri="{FF2B5EF4-FFF2-40B4-BE49-F238E27FC236}">
                <a16:creationId xmlns:a16="http://schemas.microsoft.com/office/drawing/2014/main" id="{051D9388-41DA-476D-BC24-83AE7A6F4357}"/>
              </a:ext>
            </a:extLst>
          </p:cNvPr>
          <p:cNvSpPr txBox="1"/>
          <p:nvPr/>
        </p:nvSpPr>
        <p:spPr>
          <a:xfrm>
            <a:off x="8825554" y="3010453"/>
            <a:ext cx="1930400" cy="830997"/>
          </a:xfrm>
          <a:prstGeom prst="rect">
            <a:avLst/>
          </a:prstGeom>
          <a:noFill/>
        </p:spPr>
        <p:txBody>
          <a:bodyPr wrap="square" rtlCol="0">
            <a:spAutoFit/>
          </a:bodyPr>
          <a:lstStyle/>
          <a:p>
            <a:pPr algn="ctr"/>
            <a:r>
              <a:rPr lang="en-US" dirty="0" err="1">
                <a:solidFill>
                  <a:schemeClr val="accent2">
                    <a:lumMod val="50000"/>
                  </a:schemeClr>
                </a:solidFill>
              </a:rPr>
              <a:t>LiveScribe</a:t>
            </a:r>
            <a:r>
              <a:rPr lang="en-US" dirty="0">
                <a:solidFill>
                  <a:schemeClr val="accent2">
                    <a:lumMod val="50000"/>
                  </a:schemeClr>
                </a:solidFill>
              </a:rPr>
              <a:t> pen</a:t>
            </a:r>
          </a:p>
        </p:txBody>
      </p:sp>
      <p:sp>
        <p:nvSpPr>
          <p:cNvPr id="9" name="TextBox 8">
            <a:extLst>
              <a:ext uri="{FF2B5EF4-FFF2-40B4-BE49-F238E27FC236}">
                <a16:creationId xmlns:a16="http://schemas.microsoft.com/office/drawing/2014/main" id="{D5B555CE-C5FD-409E-8D83-AC8C1469EEE8}"/>
              </a:ext>
            </a:extLst>
          </p:cNvPr>
          <p:cNvSpPr txBox="1"/>
          <p:nvPr/>
        </p:nvSpPr>
        <p:spPr>
          <a:xfrm>
            <a:off x="4952632" y="5260222"/>
            <a:ext cx="3200400" cy="830997"/>
          </a:xfrm>
          <a:prstGeom prst="rect">
            <a:avLst/>
          </a:prstGeom>
          <a:noFill/>
        </p:spPr>
        <p:txBody>
          <a:bodyPr wrap="square" rtlCol="0">
            <a:spAutoFit/>
          </a:bodyPr>
          <a:lstStyle/>
          <a:p>
            <a:pPr algn="ctr"/>
            <a:r>
              <a:rPr lang="en-US" dirty="0">
                <a:solidFill>
                  <a:schemeClr val="accent2">
                    <a:lumMod val="50000"/>
                  </a:schemeClr>
                </a:solidFill>
              </a:rPr>
              <a:t>Text-to-Speech Software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FF0153-4D99-4DB2-A43A-BEE12AA56201}"/>
              </a:ext>
            </a:extLst>
          </p:cNvPr>
          <p:cNvSpPr>
            <a:spLocks noGrp="1"/>
          </p:cNvSpPr>
          <p:nvPr>
            <p:ph type="title"/>
          </p:nvPr>
        </p:nvSpPr>
        <p:spPr/>
        <p:txBody>
          <a:bodyPr/>
          <a:lstStyle/>
          <a:p>
            <a:r>
              <a:rPr lang="en-US" dirty="0"/>
              <a:t>Objectives</a:t>
            </a:r>
          </a:p>
        </p:txBody>
      </p:sp>
      <p:sp>
        <p:nvSpPr>
          <p:cNvPr id="4" name="Content Placeholder 3">
            <a:extLst>
              <a:ext uri="{FF2B5EF4-FFF2-40B4-BE49-F238E27FC236}">
                <a16:creationId xmlns:a16="http://schemas.microsoft.com/office/drawing/2014/main" id="{084EE7B1-2679-47E3-AD49-453B8B09E9E0}"/>
              </a:ext>
            </a:extLst>
          </p:cNvPr>
          <p:cNvSpPr>
            <a:spLocks noGrp="1"/>
          </p:cNvSpPr>
          <p:nvPr>
            <p:ph sz="quarter" idx="1"/>
          </p:nvPr>
        </p:nvSpPr>
        <p:spPr>
          <a:xfrm>
            <a:off x="508000" y="1600200"/>
            <a:ext cx="6883400" cy="4495800"/>
          </a:xfrm>
        </p:spPr>
        <p:txBody>
          <a:bodyPr/>
          <a:lstStyle/>
          <a:p>
            <a:r>
              <a:rPr lang="en-US" dirty="0"/>
              <a:t>Review the various types of learning disabilities and identify 1-2 functional limitations related to each.   </a:t>
            </a:r>
          </a:p>
          <a:p>
            <a:r>
              <a:rPr lang="en-US" dirty="0"/>
              <a:t>Identify at least two specific accommodations to support corresponding  functional limitations of each type of LD. </a:t>
            </a:r>
          </a:p>
          <a:p>
            <a:r>
              <a:rPr lang="en-US" dirty="0"/>
              <a:t>Identify accommodations for each specific area on center related to 1-2  specific functional limitations. </a:t>
            </a:r>
          </a:p>
          <a:p>
            <a:endParaRPr lang="en-US" dirty="0"/>
          </a:p>
        </p:txBody>
      </p:sp>
      <p:pic>
        <p:nvPicPr>
          <p:cNvPr id="5" name="Content Placeholder 7">
            <a:extLst>
              <a:ext uri="{FF2B5EF4-FFF2-40B4-BE49-F238E27FC236}">
                <a16:creationId xmlns:a16="http://schemas.microsoft.com/office/drawing/2014/main" id="{05DEBB23-1442-4A01-9CD4-C1846A28C8C3}"/>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7327900" y="2438400"/>
            <a:ext cx="4000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a:extLst>
              <a:ext uri="{FF2B5EF4-FFF2-40B4-BE49-F238E27FC236}">
                <a16:creationId xmlns:a16="http://schemas.microsoft.com/office/drawing/2014/main" id="{4F154218-03F5-4DEC-A45C-CCDC29FCA8C3}"/>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464653"/>
                </a:solidFill>
                <a:latin typeface="Arial Narrow" panose="020B0606020202030204" pitchFamily="34" charset="0"/>
              </a:rPr>
              <a:pPr>
                <a:lnSpc>
                  <a:spcPct val="90000"/>
                </a:lnSpc>
                <a:spcBef>
                  <a:spcPct val="0"/>
                </a:spcBef>
                <a:buClrTx/>
                <a:buSzTx/>
                <a:buFontTx/>
                <a:buNone/>
              </a:pPr>
              <a:t>3</a:t>
            </a:fld>
            <a:endParaRPr lang="en-US" altLang="en-US" sz="1200" b="0" dirty="0">
              <a:solidFill>
                <a:srgbClr val="464653"/>
              </a:solidFill>
              <a:latin typeface="Arial Narrow" panose="020B0606020202030204" pitchFamily="34" charset="0"/>
            </a:endParaRPr>
          </a:p>
        </p:txBody>
      </p:sp>
    </p:spTree>
    <p:extLst>
      <p:ext uri="{BB962C8B-B14F-4D97-AF65-F5344CB8AC3E}">
        <p14:creationId xmlns:p14="http://schemas.microsoft.com/office/powerpoint/2010/main" val="1014147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DB93A62B-0D12-4389-92B2-3648FBCDB21E}"/>
              </a:ext>
            </a:extLst>
          </p:cNvPr>
          <p:cNvSpPr>
            <a:spLocks noGrp="1"/>
          </p:cNvSpPr>
          <p:nvPr>
            <p:ph type="title"/>
          </p:nvPr>
        </p:nvSpPr>
        <p:spPr/>
        <p:txBody>
          <a:bodyPr/>
          <a:lstStyle/>
          <a:p>
            <a:r>
              <a:rPr lang="en-US" altLang="en-US" dirty="0">
                <a:solidFill>
                  <a:srgbClr val="92D050"/>
                </a:solidFill>
              </a:rPr>
              <a:t>Dysgraphia – Examples of Functional Limitations</a:t>
            </a:r>
          </a:p>
        </p:txBody>
      </p:sp>
      <p:sp>
        <p:nvSpPr>
          <p:cNvPr id="10" name="Slide Number Placeholder 2">
            <a:extLst>
              <a:ext uri="{FF2B5EF4-FFF2-40B4-BE49-F238E27FC236}">
                <a16:creationId xmlns:a16="http://schemas.microsoft.com/office/drawing/2014/main" id="{ECF4512B-BE2F-4E56-AF60-F13F21976A47}"/>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FFFFFF"/>
                </a:solidFill>
                <a:latin typeface="Arial Narrow" panose="020B0606020202030204" pitchFamily="34" charset="0"/>
              </a:rPr>
              <a:pPr>
                <a:lnSpc>
                  <a:spcPct val="90000"/>
                </a:lnSpc>
                <a:spcBef>
                  <a:spcPct val="0"/>
                </a:spcBef>
                <a:buClrTx/>
                <a:buSzTx/>
                <a:buFontTx/>
                <a:buNone/>
              </a:pPr>
              <a:t>30</a:t>
            </a:fld>
            <a:endParaRPr lang="en-US" altLang="en-US" sz="1200" b="0" dirty="0">
              <a:solidFill>
                <a:srgbClr val="FFFFFF"/>
              </a:solidFill>
              <a:latin typeface="Arial Narrow" panose="020B0606020202030204" pitchFamily="34" charset="0"/>
            </a:endParaRPr>
          </a:p>
        </p:txBody>
      </p:sp>
      <p:sp>
        <p:nvSpPr>
          <p:cNvPr id="11" name="TextBox 10">
            <a:extLst>
              <a:ext uri="{FF2B5EF4-FFF2-40B4-BE49-F238E27FC236}">
                <a16:creationId xmlns:a16="http://schemas.microsoft.com/office/drawing/2014/main" id="{8D5000D1-F01C-4949-8B0A-55D00C53A4E6}"/>
              </a:ext>
            </a:extLst>
          </p:cNvPr>
          <p:cNvSpPr txBox="1"/>
          <p:nvPr/>
        </p:nvSpPr>
        <p:spPr>
          <a:xfrm>
            <a:off x="724829" y="1627187"/>
            <a:ext cx="6408062" cy="4970591"/>
          </a:xfrm>
          <a:prstGeom prst="rect">
            <a:avLst/>
          </a:prstGeom>
          <a:noFill/>
        </p:spPr>
        <p:txBody>
          <a:bodyPr wrap="square">
            <a:spAutoFit/>
          </a:bodyPr>
          <a:lstStyle/>
          <a:p>
            <a:pPr marL="342900" indent="-342900" eaLnBrk="1" hangingPunct="1">
              <a:spcBef>
                <a:spcPts val="600"/>
              </a:spcBef>
              <a:spcAft>
                <a:spcPts val="600"/>
              </a:spcAft>
              <a:buClr>
                <a:srgbClr val="92D050"/>
              </a:buClr>
              <a:buFont typeface="Arial" panose="020B0604020202020204" pitchFamily="34" charset="0"/>
              <a:buChar char="•"/>
              <a:defRPr/>
            </a:pPr>
            <a:r>
              <a:rPr lang="en-US" dirty="0">
                <a:latin typeface="+mn-lt"/>
                <a:ea typeface="ＭＳ Ｐゴシック" charset="-128"/>
              </a:rPr>
              <a:t>Affects a person’s handwriting ability and fine motor skills</a:t>
            </a:r>
          </a:p>
          <a:p>
            <a:pPr marL="342900" indent="-342900" eaLnBrk="1" hangingPunct="1">
              <a:spcBef>
                <a:spcPts val="600"/>
              </a:spcBef>
              <a:spcAft>
                <a:spcPts val="600"/>
              </a:spcAft>
              <a:buClr>
                <a:srgbClr val="92D050"/>
              </a:buClr>
              <a:buFont typeface="Arial" panose="020B0604020202020204" pitchFamily="34" charset="0"/>
              <a:buChar char="•"/>
              <a:defRPr/>
            </a:pPr>
            <a:r>
              <a:rPr lang="en-US" dirty="0">
                <a:latin typeface="+mn-lt"/>
                <a:ea typeface="ＭＳ Ｐゴシック" charset="-128"/>
              </a:rPr>
              <a:t>May have illegible handwriting, poor spatial planning on paper, poor spelling, and difficulty composing writing as well as thinking and writing at the same time</a:t>
            </a:r>
          </a:p>
          <a:p>
            <a:pPr marL="800100" lvl="1" indent="-342900" eaLnBrk="1" hangingPunct="1">
              <a:spcBef>
                <a:spcPts val="600"/>
              </a:spcBef>
              <a:spcAft>
                <a:spcPts val="600"/>
              </a:spcAft>
              <a:buClr>
                <a:srgbClr val="92D050"/>
              </a:buClr>
              <a:buFont typeface="Arial" panose="020B0604020202020204" pitchFamily="34" charset="0"/>
              <a:buChar char="•"/>
              <a:defRPr/>
            </a:pPr>
            <a:r>
              <a:rPr lang="en-US" sz="2000" dirty="0">
                <a:latin typeface="+mn-lt"/>
                <a:ea typeface="ＭＳ Ｐゴシック" charset="-128"/>
              </a:rPr>
              <a:t>Copying or writing is labored</a:t>
            </a:r>
          </a:p>
          <a:p>
            <a:pPr marL="800100" lvl="1" indent="-342900" eaLnBrk="1" hangingPunct="1">
              <a:spcBef>
                <a:spcPts val="600"/>
              </a:spcBef>
              <a:spcAft>
                <a:spcPts val="600"/>
              </a:spcAft>
              <a:buClr>
                <a:srgbClr val="92D050"/>
              </a:buClr>
              <a:buFont typeface="Arial" panose="020B0604020202020204" pitchFamily="34" charset="0"/>
              <a:buChar char="•"/>
              <a:defRPr/>
            </a:pPr>
            <a:r>
              <a:rPr lang="en-US" sz="2000" dirty="0">
                <a:latin typeface="+mn-lt"/>
                <a:ea typeface="ＭＳ Ｐゴシック" charset="-128"/>
              </a:rPr>
              <a:t>Handwriting might be illegible</a:t>
            </a:r>
          </a:p>
          <a:p>
            <a:pPr marL="800100" lvl="1" indent="-342900" eaLnBrk="1" hangingPunct="1">
              <a:spcBef>
                <a:spcPts val="600"/>
              </a:spcBef>
              <a:spcAft>
                <a:spcPts val="600"/>
              </a:spcAft>
              <a:buClr>
                <a:srgbClr val="92D050"/>
              </a:buClr>
              <a:buFont typeface="Arial" panose="020B0604020202020204" pitchFamily="34" charset="0"/>
              <a:buChar char="•"/>
              <a:defRPr/>
            </a:pPr>
            <a:r>
              <a:rPr lang="en-US" sz="2000" dirty="0">
                <a:latin typeface="+mn-lt"/>
                <a:ea typeface="ＭＳ Ｐゴシック" charset="-128"/>
              </a:rPr>
              <a:t>Inconsistent spacing between words and letters</a:t>
            </a:r>
          </a:p>
          <a:p>
            <a:pPr marL="800100" lvl="1" indent="-342900" eaLnBrk="1" hangingPunct="1">
              <a:spcBef>
                <a:spcPts val="600"/>
              </a:spcBef>
              <a:spcAft>
                <a:spcPts val="600"/>
              </a:spcAft>
              <a:buClr>
                <a:srgbClr val="92D050"/>
              </a:buClr>
              <a:buFont typeface="Arial" panose="020B0604020202020204" pitchFamily="34" charset="0"/>
              <a:buChar char="•"/>
              <a:defRPr/>
            </a:pPr>
            <a:r>
              <a:rPr lang="en-US" sz="2000" dirty="0">
                <a:latin typeface="+mn-lt"/>
                <a:ea typeface="ＭＳ Ｐゴシック" charset="-128"/>
              </a:rPr>
              <a:t>Has cramped or unusual grip/may complain of sore hand</a:t>
            </a:r>
            <a:endParaRPr lang="en-US" sz="1800" dirty="0">
              <a:ea typeface="ＭＳ Ｐゴシック" charset="-128"/>
            </a:endParaRPr>
          </a:p>
          <a:p>
            <a:pPr marL="342900" indent="-342900" eaLnBrk="1" hangingPunct="1">
              <a:buClr>
                <a:srgbClr val="92D050"/>
              </a:buClr>
              <a:buFont typeface="Arial" panose="020B0604020202020204" pitchFamily="34" charset="0"/>
              <a:buChar char="•"/>
              <a:defRPr/>
            </a:pPr>
            <a:endParaRPr lang="en-US" sz="1800" dirty="0">
              <a:ea typeface="ＭＳ Ｐゴシック" charset="-128"/>
            </a:endParaRPr>
          </a:p>
        </p:txBody>
      </p:sp>
      <p:pic>
        <p:nvPicPr>
          <p:cNvPr id="8" name="Picture 1">
            <a:extLst>
              <a:ext uri="{FF2B5EF4-FFF2-40B4-BE49-F238E27FC236}">
                <a16:creationId xmlns:a16="http://schemas.microsoft.com/office/drawing/2014/main" id="{DE882228-FB9B-43D6-BFA8-4476B150E6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2891" y="1859803"/>
            <a:ext cx="4627548" cy="284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2D220A48-6F90-40A8-9328-6988A884A35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6858" y="4916350"/>
            <a:ext cx="37703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172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descr="A close up of a piece of paper&#10;&#10;Description automatically generated">
            <a:extLst>
              <a:ext uri="{FF2B5EF4-FFF2-40B4-BE49-F238E27FC236}">
                <a16:creationId xmlns:a16="http://schemas.microsoft.com/office/drawing/2014/main" id="{FDAF2BB7-98A2-423E-B20A-E74F54E01F2A}"/>
              </a:ext>
            </a:extLst>
          </p:cNvPr>
          <p:cNvPicPr>
            <a:picLocks noChangeAspect="1"/>
          </p:cNvPicPr>
          <p:nvPr/>
        </p:nvPicPr>
        <p:blipFill rotWithShape="1">
          <a:blip r:embed="rId3">
            <a:extLst>
              <a:ext uri="{28A0092B-C50C-407E-A947-70E740481C1C}">
                <a14:useLocalDpi xmlns:a14="http://schemas.microsoft.com/office/drawing/2010/main" val="0"/>
              </a:ext>
            </a:extLst>
          </a:blip>
          <a:srcRect l="-2611"/>
          <a:stretch/>
        </p:blipFill>
        <p:spPr>
          <a:xfrm>
            <a:off x="8470654" y="4384651"/>
            <a:ext cx="2571910" cy="2244749"/>
          </a:xfrm>
          <a:prstGeom prst="rect">
            <a:avLst/>
          </a:prstGeom>
        </p:spPr>
      </p:pic>
      <p:sp>
        <p:nvSpPr>
          <p:cNvPr id="67586" name="Title 1">
            <a:extLst>
              <a:ext uri="{FF2B5EF4-FFF2-40B4-BE49-F238E27FC236}">
                <a16:creationId xmlns:a16="http://schemas.microsoft.com/office/drawing/2014/main" id="{AF2E425E-97A7-4AB8-8F4A-283BE06060F4}"/>
              </a:ext>
            </a:extLst>
          </p:cNvPr>
          <p:cNvSpPr>
            <a:spLocks noGrp="1"/>
          </p:cNvSpPr>
          <p:nvPr>
            <p:ph type="title"/>
          </p:nvPr>
        </p:nvSpPr>
        <p:spPr>
          <a:xfrm>
            <a:off x="508000" y="76200"/>
            <a:ext cx="11180763" cy="1143000"/>
          </a:xfrm>
        </p:spPr>
        <p:txBody>
          <a:bodyPr/>
          <a:lstStyle/>
          <a:p>
            <a:r>
              <a:rPr lang="en-US" altLang="en-US" b="0" dirty="0">
                <a:solidFill>
                  <a:schemeClr val="accent2">
                    <a:lumMod val="50000"/>
                  </a:schemeClr>
                </a:solidFill>
              </a:rPr>
              <a:t>Assistive Technology/Resources - Dysgraphia</a:t>
            </a:r>
          </a:p>
        </p:txBody>
      </p:sp>
      <p:sp>
        <p:nvSpPr>
          <p:cNvPr id="7" name="Slide Number Placeholder 2">
            <a:extLst>
              <a:ext uri="{FF2B5EF4-FFF2-40B4-BE49-F238E27FC236}">
                <a16:creationId xmlns:a16="http://schemas.microsoft.com/office/drawing/2014/main" id="{0EBDBDA1-5103-46F8-9788-6E94C2D140F9}"/>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464653"/>
                </a:solidFill>
                <a:latin typeface="Arial Narrow" panose="020B0606020202030204" pitchFamily="34" charset="0"/>
              </a:rPr>
              <a:pPr>
                <a:lnSpc>
                  <a:spcPct val="90000"/>
                </a:lnSpc>
                <a:spcBef>
                  <a:spcPct val="0"/>
                </a:spcBef>
                <a:buClrTx/>
                <a:buSzTx/>
                <a:buFontTx/>
                <a:buNone/>
              </a:pPr>
              <a:t>31</a:t>
            </a:fld>
            <a:endParaRPr lang="en-US" altLang="en-US" sz="1200" b="0" dirty="0">
              <a:solidFill>
                <a:srgbClr val="464653"/>
              </a:solidFill>
              <a:latin typeface="Arial Narrow" panose="020B0606020202030204" pitchFamily="34" charset="0"/>
            </a:endParaRPr>
          </a:p>
        </p:txBody>
      </p:sp>
      <p:pic>
        <p:nvPicPr>
          <p:cNvPr id="12" name="Picture 5">
            <a:extLst>
              <a:ext uri="{FF2B5EF4-FFF2-40B4-BE49-F238E27FC236}">
                <a16:creationId xmlns:a16="http://schemas.microsoft.com/office/drawing/2014/main" id="{D78669DA-D8CC-47F3-B63D-D599CC8559B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04539" y="4287363"/>
            <a:ext cx="2455414" cy="2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a:extLst>
              <a:ext uri="{FF2B5EF4-FFF2-40B4-BE49-F238E27FC236}">
                <a16:creationId xmlns:a16="http://schemas.microsoft.com/office/drawing/2014/main" id="{97F5D344-CB15-48D7-9650-C50706E7F7F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7836"/>
          <a:stretch/>
        </p:blipFill>
        <p:spPr bwMode="auto">
          <a:xfrm>
            <a:off x="813463" y="4495800"/>
            <a:ext cx="341739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a:extLst>
              <a:ext uri="{FF2B5EF4-FFF2-40B4-BE49-F238E27FC236}">
                <a16:creationId xmlns:a16="http://schemas.microsoft.com/office/drawing/2014/main" id="{1F91911C-4052-4A44-9B61-1C1BAD65B39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92606" y="1809751"/>
            <a:ext cx="1361361"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a:extLst>
              <a:ext uri="{FF2B5EF4-FFF2-40B4-BE49-F238E27FC236}">
                <a16:creationId xmlns:a16="http://schemas.microsoft.com/office/drawing/2014/main" id="{1F52F457-5D4B-4C90-8361-97A18F5C644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3463" y="1634329"/>
            <a:ext cx="3428333" cy="257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a:extLst>
              <a:ext uri="{FF2B5EF4-FFF2-40B4-BE49-F238E27FC236}">
                <a16:creationId xmlns:a16="http://schemas.microsoft.com/office/drawing/2014/main" id="{28606A0E-B58C-4088-B39C-CF90A518DEA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09633" y="1663701"/>
            <a:ext cx="2830403" cy="257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 screenshot of a cell phone&#10;&#10;Description automatically generated">
            <a:extLst>
              <a:ext uri="{FF2B5EF4-FFF2-40B4-BE49-F238E27FC236}">
                <a16:creationId xmlns:a16="http://schemas.microsoft.com/office/drawing/2014/main" id="{E7A70855-0D24-48A0-9094-269318172F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36152" y="1628753"/>
            <a:ext cx="2460378" cy="2755899"/>
          </a:xfrm>
          <a:prstGeom prst="rect">
            <a:avLst/>
          </a:prstGeom>
        </p:spPr>
      </p:pic>
      <p:pic>
        <p:nvPicPr>
          <p:cNvPr id="2051" name="Picture 3" descr="Image result for digital tape recorder">
            <a:hlinkClick r:id="rId10"/>
            <a:extLst>
              <a:ext uri="{FF2B5EF4-FFF2-40B4-BE49-F238E27FC236}">
                <a16:creationId xmlns:a16="http://schemas.microsoft.com/office/drawing/2014/main" id="{4607C718-A015-47F5-B78D-0570EF20F026}"/>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a:stretch/>
        </p:blipFill>
        <p:spPr bwMode="auto">
          <a:xfrm>
            <a:off x="4397463" y="3436983"/>
            <a:ext cx="1323488" cy="2857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548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DB93A62B-0D12-4389-92B2-3648FBCDB21E}"/>
              </a:ext>
            </a:extLst>
          </p:cNvPr>
          <p:cNvSpPr>
            <a:spLocks noGrp="1"/>
          </p:cNvSpPr>
          <p:nvPr>
            <p:ph type="title"/>
          </p:nvPr>
        </p:nvSpPr>
        <p:spPr/>
        <p:txBody>
          <a:bodyPr/>
          <a:lstStyle/>
          <a:p>
            <a:r>
              <a:rPr lang="en-US" altLang="en-US" dirty="0">
                <a:solidFill>
                  <a:srgbClr val="92D050"/>
                </a:solidFill>
              </a:rPr>
              <a:t>Dyscalculia – Examples of Functional Limitations</a:t>
            </a:r>
          </a:p>
        </p:txBody>
      </p:sp>
      <p:sp>
        <p:nvSpPr>
          <p:cNvPr id="10" name="Slide Number Placeholder 2">
            <a:extLst>
              <a:ext uri="{FF2B5EF4-FFF2-40B4-BE49-F238E27FC236}">
                <a16:creationId xmlns:a16="http://schemas.microsoft.com/office/drawing/2014/main" id="{ECF4512B-BE2F-4E56-AF60-F13F21976A47}"/>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FFFFFF"/>
                </a:solidFill>
                <a:latin typeface="Arial Narrow" panose="020B0606020202030204" pitchFamily="34" charset="0"/>
              </a:rPr>
              <a:pPr>
                <a:lnSpc>
                  <a:spcPct val="90000"/>
                </a:lnSpc>
                <a:spcBef>
                  <a:spcPct val="0"/>
                </a:spcBef>
                <a:buClrTx/>
                <a:buSzTx/>
                <a:buFontTx/>
                <a:buNone/>
              </a:pPr>
              <a:t>32</a:t>
            </a:fld>
            <a:endParaRPr lang="en-US" altLang="en-US" sz="1200" b="0" dirty="0">
              <a:solidFill>
                <a:srgbClr val="FFFFFF"/>
              </a:solidFill>
              <a:latin typeface="Arial Narrow" panose="020B0606020202030204" pitchFamily="34" charset="0"/>
            </a:endParaRPr>
          </a:p>
        </p:txBody>
      </p:sp>
      <p:sp>
        <p:nvSpPr>
          <p:cNvPr id="11" name="TextBox 10">
            <a:extLst>
              <a:ext uri="{FF2B5EF4-FFF2-40B4-BE49-F238E27FC236}">
                <a16:creationId xmlns:a16="http://schemas.microsoft.com/office/drawing/2014/main" id="{8D5000D1-F01C-4949-8B0A-55D00C53A4E6}"/>
              </a:ext>
            </a:extLst>
          </p:cNvPr>
          <p:cNvSpPr txBox="1"/>
          <p:nvPr/>
        </p:nvSpPr>
        <p:spPr>
          <a:xfrm>
            <a:off x="724829" y="1627187"/>
            <a:ext cx="7885771" cy="4555093"/>
          </a:xfrm>
          <a:prstGeom prst="rect">
            <a:avLst/>
          </a:prstGeom>
          <a:noFill/>
        </p:spPr>
        <p:txBody>
          <a:bodyPr wrap="square">
            <a:spAutoFit/>
          </a:bodyPr>
          <a:lstStyle/>
          <a:p>
            <a:pPr marL="342900" indent="-342900" eaLnBrk="1" hangingPunct="1">
              <a:spcBef>
                <a:spcPts val="600"/>
              </a:spcBef>
              <a:spcAft>
                <a:spcPts val="600"/>
              </a:spcAft>
              <a:buClr>
                <a:srgbClr val="92D050"/>
              </a:buClr>
              <a:buFont typeface="Arial" panose="020B0604020202020204" pitchFamily="34" charset="0"/>
              <a:buChar char="•"/>
              <a:defRPr/>
            </a:pPr>
            <a:r>
              <a:rPr lang="en-US" dirty="0">
                <a:latin typeface="+mn-lt"/>
                <a:ea typeface="ＭＳ Ｐゴシック" charset="-128"/>
              </a:rPr>
              <a:t>Affects a person’s ability to understand numbers and learn math facts</a:t>
            </a:r>
          </a:p>
          <a:p>
            <a:pPr marL="342900" indent="-342900" eaLnBrk="1" hangingPunct="1">
              <a:spcBef>
                <a:spcPts val="600"/>
              </a:spcBef>
              <a:spcAft>
                <a:spcPts val="600"/>
              </a:spcAft>
              <a:buClr>
                <a:srgbClr val="92D050"/>
              </a:buClr>
              <a:buFont typeface="Arial" panose="020B0604020202020204" pitchFamily="34" charset="0"/>
              <a:buChar char="•"/>
              <a:defRPr/>
            </a:pPr>
            <a:r>
              <a:rPr lang="en-US" dirty="0">
                <a:latin typeface="+mn-lt"/>
                <a:ea typeface="ＭＳ Ｐゴシック" charset="-128"/>
              </a:rPr>
              <a:t>May also have poor comprehension of math symbols</a:t>
            </a:r>
          </a:p>
          <a:p>
            <a:pPr marL="342900" indent="-342900" eaLnBrk="1" hangingPunct="1">
              <a:spcBef>
                <a:spcPts val="600"/>
              </a:spcBef>
              <a:spcAft>
                <a:spcPts val="600"/>
              </a:spcAft>
              <a:buClr>
                <a:srgbClr val="92D050"/>
              </a:buClr>
              <a:buFont typeface="Arial" panose="020B0604020202020204" pitchFamily="34" charset="0"/>
              <a:buChar char="•"/>
              <a:defRPr/>
            </a:pPr>
            <a:r>
              <a:rPr lang="en-US" dirty="0">
                <a:latin typeface="+mn-lt"/>
                <a:ea typeface="ＭＳ Ｐゴシック" charset="-128"/>
              </a:rPr>
              <a:t>May struggle with memorizing and organizing numbers, have difficulty telling time, or have trouble with counting</a:t>
            </a:r>
          </a:p>
          <a:p>
            <a:pPr marL="800100" lvl="1" indent="-342900" eaLnBrk="1" hangingPunct="1">
              <a:spcBef>
                <a:spcPts val="600"/>
              </a:spcBef>
              <a:spcAft>
                <a:spcPts val="600"/>
              </a:spcAft>
              <a:buClr>
                <a:srgbClr val="92D050"/>
              </a:buClr>
              <a:buFont typeface="Arial" panose="020B0604020202020204" pitchFamily="34" charset="0"/>
              <a:buChar char="•"/>
              <a:defRPr/>
            </a:pPr>
            <a:r>
              <a:rPr lang="en-US" sz="2000" dirty="0">
                <a:latin typeface="+mn-lt"/>
                <a:ea typeface="ＭＳ Ｐゴシック" charset="-128"/>
              </a:rPr>
              <a:t>Difficulty with word problems</a:t>
            </a:r>
          </a:p>
          <a:p>
            <a:pPr marL="800100" lvl="1" indent="-342900" eaLnBrk="1" hangingPunct="1">
              <a:spcBef>
                <a:spcPts val="600"/>
              </a:spcBef>
              <a:spcAft>
                <a:spcPts val="600"/>
              </a:spcAft>
              <a:buClr>
                <a:srgbClr val="92D050"/>
              </a:buClr>
              <a:buFont typeface="Arial" panose="020B0604020202020204" pitchFamily="34" charset="0"/>
              <a:buChar char="•"/>
              <a:defRPr/>
            </a:pPr>
            <a:r>
              <a:rPr lang="en-US" sz="2000" dirty="0">
                <a:latin typeface="+mn-lt"/>
                <a:ea typeface="ＭＳ Ｐゴシック" charset="-128"/>
              </a:rPr>
              <a:t>Difficulty organizing problems on the page</a:t>
            </a:r>
          </a:p>
          <a:p>
            <a:pPr marL="800100" lvl="1" indent="-342900" eaLnBrk="1" hangingPunct="1">
              <a:spcBef>
                <a:spcPts val="600"/>
              </a:spcBef>
              <a:spcAft>
                <a:spcPts val="600"/>
              </a:spcAft>
              <a:buClr>
                <a:srgbClr val="92D050"/>
              </a:buClr>
              <a:buFont typeface="Arial" panose="020B0604020202020204" pitchFamily="34" charset="0"/>
              <a:buChar char="•"/>
              <a:defRPr/>
            </a:pPr>
            <a:r>
              <a:rPr lang="en-US" sz="2000" dirty="0">
                <a:latin typeface="+mn-lt"/>
                <a:ea typeface="ＭＳ Ｐゴシック" charset="-128"/>
              </a:rPr>
              <a:t>Difficulty remembering facts over a long period of time</a:t>
            </a:r>
          </a:p>
          <a:p>
            <a:pPr marL="800100" lvl="1" indent="-342900" eaLnBrk="1" hangingPunct="1">
              <a:spcBef>
                <a:spcPts val="600"/>
              </a:spcBef>
              <a:spcAft>
                <a:spcPts val="600"/>
              </a:spcAft>
              <a:buClr>
                <a:srgbClr val="92D050"/>
              </a:buClr>
              <a:buFont typeface="Arial" panose="020B0604020202020204" pitchFamily="34" charset="0"/>
              <a:buChar char="•"/>
              <a:defRPr/>
            </a:pPr>
            <a:r>
              <a:rPr lang="en-US" sz="2000" dirty="0">
                <a:latin typeface="+mn-lt"/>
                <a:ea typeface="ＭＳ Ｐゴシック" charset="-128"/>
              </a:rPr>
              <a:t>Difficulty sequencing information or events</a:t>
            </a:r>
          </a:p>
          <a:p>
            <a:pPr marL="800100" lvl="1" indent="-342900" eaLnBrk="1" hangingPunct="1">
              <a:spcBef>
                <a:spcPts val="600"/>
              </a:spcBef>
              <a:spcAft>
                <a:spcPts val="600"/>
              </a:spcAft>
              <a:buClr>
                <a:srgbClr val="92D050"/>
              </a:buClr>
              <a:buFont typeface="Arial" panose="020B0604020202020204" pitchFamily="34" charset="0"/>
              <a:buChar char="•"/>
              <a:defRPr/>
            </a:pPr>
            <a:r>
              <a:rPr lang="en-US" sz="2000" dirty="0">
                <a:latin typeface="+mn-lt"/>
                <a:ea typeface="ＭＳ Ｐゴシック" charset="-128"/>
              </a:rPr>
              <a:t>Difficulty keeping numbers lined up</a:t>
            </a:r>
          </a:p>
        </p:txBody>
      </p:sp>
      <p:pic>
        <p:nvPicPr>
          <p:cNvPr id="9" name="Picture 10">
            <a:extLst>
              <a:ext uri="{FF2B5EF4-FFF2-40B4-BE49-F238E27FC236}">
                <a16:creationId xmlns:a16="http://schemas.microsoft.com/office/drawing/2014/main" id="{8C640D7F-2430-4B90-9744-22BCB31B325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7028" y="2286000"/>
            <a:ext cx="288222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4075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AF2E425E-97A7-4AB8-8F4A-283BE06060F4}"/>
              </a:ext>
            </a:extLst>
          </p:cNvPr>
          <p:cNvSpPr>
            <a:spLocks noGrp="1"/>
          </p:cNvSpPr>
          <p:nvPr>
            <p:ph type="title"/>
          </p:nvPr>
        </p:nvSpPr>
        <p:spPr>
          <a:xfrm>
            <a:off x="508000" y="76200"/>
            <a:ext cx="11180763" cy="1143000"/>
          </a:xfrm>
        </p:spPr>
        <p:txBody>
          <a:bodyPr/>
          <a:lstStyle/>
          <a:p>
            <a:r>
              <a:rPr lang="en-US" altLang="en-US" b="0" dirty="0">
                <a:solidFill>
                  <a:schemeClr val="accent2">
                    <a:lumMod val="50000"/>
                  </a:schemeClr>
                </a:solidFill>
              </a:rPr>
              <a:t>Assistive Technology/Resources - Dyscalculia</a:t>
            </a:r>
          </a:p>
        </p:txBody>
      </p:sp>
      <p:sp>
        <p:nvSpPr>
          <p:cNvPr id="7" name="Slide Number Placeholder 2">
            <a:extLst>
              <a:ext uri="{FF2B5EF4-FFF2-40B4-BE49-F238E27FC236}">
                <a16:creationId xmlns:a16="http://schemas.microsoft.com/office/drawing/2014/main" id="{0EBDBDA1-5103-46F8-9788-6E94C2D140F9}"/>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464653"/>
                </a:solidFill>
                <a:latin typeface="Arial Narrow" panose="020B0606020202030204" pitchFamily="34" charset="0"/>
              </a:rPr>
              <a:pPr>
                <a:lnSpc>
                  <a:spcPct val="90000"/>
                </a:lnSpc>
                <a:spcBef>
                  <a:spcPct val="0"/>
                </a:spcBef>
                <a:buClrTx/>
                <a:buSzTx/>
                <a:buFontTx/>
                <a:buNone/>
              </a:pPr>
              <a:t>33</a:t>
            </a:fld>
            <a:endParaRPr lang="en-US" altLang="en-US" sz="1200" b="0" dirty="0">
              <a:solidFill>
                <a:srgbClr val="464653"/>
              </a:solidFill>
              <a:latin typeface="Arial Narrow" panose="020B0606020202030204" pitchFamily="34" charset="0"/>
            </a:endParaRPr>
          </a:p>
        </p:txBody>
      </p:sp>
      <p:pic>
        <p:nvPicPr>
          <p:cNvPr id="18" name="Picture 9">
            <a:extLst>
              <a:ext uri="{FF2B5EF4-FFF2-40B4-BE49-F238E27FC236}">
                <a16:creationId xmlns:a16="http://schemas.microsoft.com/office/drawing/2014/main" id="{9345ED19-A6FF-48BD-8B72-55B51F82AD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3209"/>
          <a:stretch/>
        </p:blipFill>
        <p:spPr bwMode="auto">
          <a:xfrm>
            <a:off x="5081451" y="1627297"/>
            <a:ext cx="2525586" cy="2463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3">
            <a:extLst>
              <a:ext uri="{FF2B5EF4-FFF2-40B4-BE49-F238E27FC236}">
                <a16:creationId xmlns:a16="http://schemas.microsoft.com/office/drawing/2014/main" id="{89417A8A-5D2F-4883-B516-31A4BC8134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4495" y="4597399"/>
            <a:ext cx="2592747" cy="223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Easiest To Read Digital Tape Measure - Red">
            <a:extLst>
              <a:ext uri="{FF2B5EF4-FFF2-40B4-BE49-F238E27FC236}">
                <a16:creationId xmlns:a16="http://schemas.microsoft.com/office/drawing/2014/main" id="{A3BA703B-A48A-4FF6-AAC5-FF5ADF7995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3080" y="1649483"/>
            <a:ext cx="2441156" cy="24411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stationary, writing implement&#10;&#10;Description automatically generated">
            <a:extLst>
              <a:ext uri="{FF2B5EF4-FFF2-40B4-BE49-F238E27FC236}">
                <a16:creationId xmlns:a16="http://schemas.microsoft.com/office/drawing/2014/main" id="{41E617D1-DE2B-4EE5-B0C2-101BA80B9C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1318" y="4155402"/>
            <a:ext cx="4155452" cy="2702598"/>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5E96918F-A706-4432-B3BB-F33800DD2F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200" y="1651148"/>
            <a:ext cx="3962400" cy="2959261"/>
          </a:xfrm>
          <a:prstGeom prst="rect">
            <a:avLst/>
          </a:prstGeom>
        </p:spPr>
      </p:pic>
      <p:pic>
        <p:nvPicPr>
          <p:cNvPr id="22" name="Picture 21" descr="A cellphone on a table&#10;&#10;Description automatically generated">
            <a:extLst>
              <a:ext uri="{FF2B5EF4-FFF2-40B4-BE49-F238E27FC236}">
                <a16:creationId xmlns:a16="http://schemas.microsoft.com/office/drawing/2014/main" id="{92C3803F-ED8E-44F4-94AD-17B261B1F25D}"/>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229377" y="4394658"/>
            <a:ext cx="1941941" cy="2463342"/>
          </a:xfrm>
          <a:prstGeom prst="rect">
            <a:avLst/>
          </a:prstGeom>
        </p:spPr>
      </p:pic>
    </p:spTree>
    <p:extLst>
      <p:ext uri="{BB962C8B-B14F-4D97-AF65-F5344CB8AC3E}">
        <p14:creationId xmlns:p14="http://schemas.microsoft.com/office/powerpoint/2010/main" val="1697694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CAAC2150-0E90-4BDF-A99A-C4DF64DD2E40}"/>
              </a:ext>
            </a:extLst>
          </p:cNvPr>
          <p:cNvSpPr>
            <a:spLocks noGrp="1"/>
          </p:cNvSpPr>
          <p:nvPr>
            <p:ph type="title"/>
          </p:nvPr>
        </p:nvSpPr>
        <p:spPr>
          <a:xfrm>
            <a:off x="508000" y="76200"/>
            <a:ext cx="11180763" cy="1143000"/>
          </a:xfrm>
        </p:spPr>
        <p:txBody>
          <a:bodyPr/>
          <a:lstStyle/>
          <a:p>
            <a:r>
              <a:rPr lang="en-US" altLang="en-US" b="0" dirty="0"/>
              <a:t>Assistive Technology/Resources - Dyscalculia</a:t>
            </a:r>
          </a:p>
        </p:txBody>
      </p:sp>
      <p:pic>
        <p:nvPicPr>
          <p:cNvPr id="90116" name="Picture 10">
            <a:extLst>
              <a:ext uri="{FF2B5EF4-FFF2-40B4-BE49-F238E27FC236}">
                <a16:creationId xmlns:a16="http://schemas.microsoft.com/office/drawing/2014/main" id="{FABE570A-800B-49E7-B827-2C4884F5C2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738313"/>
            <a:ext cx="5943600"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a:extLst>
              <a:ext uri="{FF2B5EF4-FFF2-40B4-BE49-F238E27FC236}">
                <a16:creationId xmlns:a16="http://schemas.microsoft.com/office/drawing/2014/main" id="{2172E7CA-3592-4186-9BAA-D061DB97652D}"/>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464653"/>
                </a:solidFill>
                <a:latin typeface="Arial Narrow" panose="020B0606020202030204" pitchFamily="34" charset="0"/>
              </a:rPr>
              <a:pPr>
                <a:lnSpc>
                  <a:spcPct val="90000"/>
                </a:lnSpc>
                <a:spcBef>
                  <a:spcPct val="0"/>
                </a:spcBef>
                <a:buClrTx/>
                <a:buSzTx/>
                <a:buFontTx/>
                <a:buNone/>
              </a:pPr>
              <a:t>34</a:t>
            </a:fld>
            <a:endParaRPr lang="en-US" altLang="en-US" sz="1200" b="0" dirty="0">
              <a:solidFill>
                <a:srgbClr val="464653"/>
              </a:solidFill>
              <a:latin typeface="Arial Narrow" panose="020B0606020202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DB93A62B-0D12-4389-92B2-3648FBCDB21E}"/>
              </a:ext>
            </a:extLst>
          </p:cNvPr>
          <p:cNvSpPr>
            <a:spLocks noGrp="1"/>
          </p:cNvSpPr>
          <p:nvPr>
            <p:ph type="title"/>
          </p:nvPr>
        </p:nvSpPr>
        <p:spPr/>
        <p:txBody>
          <a:bodyPr/>
          <a:lstStyle/>
          <a:p>
            <a:r>
              <a:rPr lang="en-US" altLang="en-US" dirty="0">
                <a:solidFill>
                  <a:srgbClr val="92D050"/>
                </a:solidFill>
              </a:rPr>
              <a:t>Dyspraxia – Examples of Functional Limitations</a:t>
            </a:r>
          </a:p>
        </p:txBody>
      </p:sp>
      <p:sp>
        <p:nvSpPr>
          <p:cNvPr id="10" name="Slide Number Placeholder 2">
            <a:extLst>
              <a:ext uri="{FF2B5EF4-FFF2-40B4-BE49-F238E27FC236}">
                <a16:creationId xmlns:a16="http://schemas.microsoft.com/office/drawing/2014/main" id="{ECF4512B-BE2F-4E56-AF60-F13F21976A47}"/>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FFFFFF"/>
                </a:solidFill>
                <a:latin typeface="Arial Narrow" panose="020B0606020202030204" pitchFamily="34" charset="0"/>
              </a:rPr>
              <a:pPr>
                <a:lnSpc>
                  <a:spcPct val="90000"/>
                </a:lnSpc>
                <a:spcBef>
                  <a:spcPct val="0"/>
                </a:spcBef>
                <a:buClrTx/>
                <a:buSzTx/>
                <a:buFontTx/>
                <a:buNone/>
              </a:pPr>
              <a:t>35</a:t>
            </a:fld>
            <a:endParaRPr lang="en-US" altLang="en-US" sz="1200" b="0" dirty="0">
              <a:solidFill>
                <a:srgbClr val="FFFFFF"/>
              </a:solidFill>
              <a:latin typeface="Arial Narrow" panose="020B0606020202030204" pitchFamily="34" charset="0"/>
            </a:endParaRPr>
          </a:p>
        </p:txBody>
      </p:sp>
      <p:sp>
        <p:nvSpPr>
          <p:cNvPr id="11" name="TextBox 10">
            <a:extLst>
              <a:ext uri="{FF2B5EF4-FFF2-40B4-BE49-F238E27FC236}">
                <a16:creationId xmlns:a16="http://schemas.microsoft.com/office/drawing/2014/main" id="{8D5000D1-F01C-4949-8B0A-55D00C53A4E6}"/>
              </a:ext>
            </a:extLst>
          </p:cNvPr>
          <p:cNvSpPr txBox="1"/>
          <p:nvPr/>
        </p:nvSpPr>
        <p:spPr>
          <a:xfrm>
            <a:off x="724829" y="1627187"/>
            <a:ext cx="7428571" cy="4862870"/>
          </a:xfrm>
          <a:prstGeom prst="rect">
            <a:avLst/>
          </a:prstGeom>
          <a:noFill/>
        </p:spPr>
        <p:txBody>
          <a:bodyPr wrap="square">
            <a:spAutoFit/>
          </a:bodyPr>
          <a:lstStyle/>
          <a:p>
            <a:pPr marL="342900" indent="-342900" eaLnBrk="1" hangingPunct="1">
              <a:spcBef>
                <a:spcPts val="600"/>
              </a:spcBef>
              <a:spcAft>
                <a:spcPts val="600"/>
              </a:spcAft>
              <a:buClr>
                <a:srgbClr val="92D050"/>
              </a:buClr>
              <a:buFont typeface="Arial" panose="020B0604020202020204" pitchFamily="34" charset="0"/>
              <a:buChar char="•"/>
              <a:defRPr/>
            </a:pPr>
            <a:r>
              <a:rPr lang="en-US" dirty="0">
                <a:latin typeface="+mn-lt"/>
                <a:ea typeface="ＭＳ Ｐゴシック" charset="-128"/>
              </a:rPr>
              <a:t>Affects a person’s conception of how his/her body moves is space. </a:t>
            </a:r>
          </a:p>
          <a:p>
            <a:pPr marL="342900" indent="-342900" eaLnBrk="1" hangingPunct="1">
              <a:spcBef>
                <a:spcPts val="600"/>
              </a:spcBef>
              <a:spcAft>
                <a:spcPts val="600"/>
              </a:spcAft>
              <a:buClr>
                <a:srgbClr val="92D050"/>
              </a:buClr>
              <a:buFont typeface="Arial" panose="020B0604020202020204" pitchFamily="34" charset="0"/>
              <a:buChar char="•"/>
              <a:defRPr/>
            </a:pPr>
            <a:r>
              <a:rPr lang="en-US" dirty="0">
                <a:latin typeface="+mn-lt"/>
                <a:ea typeface="ＭＳ Ｐゴシック" charset="-128"/>
              </a:rPr>
              <a:t>May impact fine and/or motor skills.</a:t>
            </a:r>
          </a:p>
          <a:p>
            <a:pPr marL="342900" indent="-342900" eaLnBrk="1" hangingPunct="1">
              <a:spcBef>
                <a:spcPts val="600"/>
              </a:spcBef>
              <a:spcAft>
                <a:spcPts val="600"/>
              </a:spcAft>
              <a:buClr>
                <a:srgbClr val="92D050"/>
              </a:buClr>
              <a:buFont typeface="Arial" panose="020B0604020202020204" pitchFamily="34" charset="0"/>
              <a:buChar char="•"/>
              <a:defRPr/>
            </a:pPr>
            <a:r>
              <a:rPr lang="en-US" dirty="0">
                <a:latin typeface="+mn-lt"/>
                <a:ea typeface="ＭＳ Ｐゴシック" charset="-128"/>
              </a:rPr>
              <a:t>May struggle with planning and coordinating physical movement; balance and posture.</a:t>
            </a:r>
          </a:p>
          <a:p>
            <a:pPr marL="800100" lvl="1" indent="-342900" eaLnBrk="1" hangingPunct="1">
              <a:spcBef>
                <a:spcPts val="600"/>
              </a:spcBef>
              <a:spcAft>
                <a:spcPts val="600"/>
              </a:spcAft>
              <a:buClr>
                <a:srgbClr val="92D050"/>
              </a:buClr>
              <a:buFont typeface="Arial" panose="020B0604020202020204" pitchFamily="34" charset="0"/>
              <a:buChar char="•"/>
              <a:defRPr/>
            </a:pPr>
            <a:r>
              <a:rPr lang="en-US" sz="2000" dirty="0">
                <a:latin typeface="+mn-lt"/>
                <a:ea typeface="ＭＳ Ｐゴシック" charset="-128"/>
              </a:rPr>
              <a:t>Difficulty with organization </a:t>
            </a:r>
          </a:p>
          <a:p>
            <a:pPr marL="800100" lvl="1" indent="-342900" eaLnBrk="1" hangingPunct="1">
              <a:spcBef>
                <a:spcPts val="600"/>
              </a:spcBef>
              <a:spcAft>
                <a:spcPts val="600"/>
              </a:spcAft>
              <a:buClr>
                <a:srgbClr val="92D050"/>
              </a:buClr>
              <a:buFont typeface="Arial" panose="020B0604020202020204" pitchFamily="34" charset="0"/>
              <a:buChar char="•"/>
              <a:defRPr/>
            </a:pPr>
            <a:r>
              <a:rPr lang="en-US" sz="2000" dirty="0">
                <a:latin typeface="+mn-lt"/>
                <a:ea typeface="ＭＳ Ｐゴシック" charset="-128"/>
              </a:rPr>
              <a:t>Difficulty with concentration (may seem easily distractible)</a:t>
            </a:r>
          </a:p>
          <a:p>
            <a:pPr marL="800100" lvl="1" indent="-342900" eaLnBrk="1" hangingPunct="1">
              <a:spcBef>
                <a:spcPts val="600"/>
              </a:spcBef>
              <a:spcAft>
                <a:spcPts val="600"/>
              </a:spcAft>
              <a:buClr>
                <a:srgbClr val="92D050"/>
              </a:buClr>
              <a:buFont typeface="Arial" panose="020B0604020202020204" pitchFamily="34" charset="0"/>
              <a:buChar char="•"/>
              <a:defRPr/>
            </a:pPr>
            <a:r>
              <a:rPr lang="en-US" sz="2000" dirty="0">
                <a:latin typeface="+mn-lt"/>
                <a:ea typeface="ＭＳ Ｐゴシック" charset="-128"/>
              </a:rPr>
              <a:t>Difficulty with sense of balance</a:t>
            </a:r>
          </a:p>
          <a:p>
            <a:pPr marL="800100" lvl="1" indent="-342900" eaLnBrk="1" hangingPunct="1">
              <a:spcBef>
                <a:spcPts val="600"/>
              </a:spcBef>
              <a:spcAft>
                <a:spcPts val="600"/>
              </a:spcAft>
              <a:buClr>
                <a:srgbClr val="92D050"/>
              </a:buClr>
              <a:buFont typeface="Arial" panose="020B0604020202020204" pitchFamily="34" charset="0"/>
              <a:buChar char="•"/>
              <a:defRPr/>
            </a:pPr>
            <a:r>
              <a:rPr lang="en-US" sz="2000" dirty="0">
                <a:latin typeface="+mn-lt"/>
                <a:ea typeface="ＭＳ Ｐゴシック" charset="-128"/>
              </a:rPr>
              <a:t>Difficulty sequencing information or events/ following a set of directions</a:t>
            </a:r>
          </a:p>
          <a:p>
            <a:pPr marL="800100" lvl="1" indent="-342900" eaLnBrk="1" hangingPunct="1">
              <a:spcBef>
                <a:spcPts val="600"/>
              </a:spcBef>
              <a:spcAft>
                <a:spcPts val="600"/>
              </a:spcAft>
              <a:buClr>
                <a:srgbClr val="92D050"/>
              </a:buClr>
              <a:buFont typeface="Arial" panose="020B0604020202020204" pitchFamily="34" charset="0"/>
              <a:buChar char="•"/>
              <a:defRPr/>
            </a:pPr>
            <a:r>
              <a:rPr lang="en-US" sz="2000" dirty="0">
                <a:latin typeface="+mn-lt"/>
                <a:ea typeface="ＭＳ Ｐゴシック" charset="-128"/>
              </a:rPr>
              <a:t>Difficulty with social skills </a:t>
            </a:r>
          </a:p>
        </p:txBody>
      </p:sp>
      <p:pic>
        <p:nvPicPr>
          <p:cNvPr id="6" name="Picture 34">
            <a:extLst>
              <a:ext uri="{FF2B5EF4-FFF2-40B4-BE49-F238E27FC236}">
                <a16:creationId xmlns:a16="http://schemas.microsoft.com/office/drawing/2014/main" id="{FC38D61E-6B2C-40B8-BCBD-025168B0A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984966" y="2667000"/>
            <a:ext cx="3491498" cy="203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6188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AF2E425E-97A7-4AB8-8F4A-283BE06060F4}"/>
              </a:ext>
            </a:extLst>
          </p:cNvPr>
          <p:cNvSpPr>
            <a:spLocks noGrp="1"/>
          </p:cNvSpPr>
          <p:nvPr>
            <p:ph type="title"/>
          </p:nvPr>
        </p:nvSpPr>
        <p:spPr>
          <a:xfrm>
            <a:off x="508000" y="76200"/>
            <a:ext cx="11180763" cy="1143000"/>
          </a:xfrm>
        </p:spPr>
        <p:txBody>
          <a:bodyPr/>
          <a:lstStyle/>
          <a:p>
            <a:r>
              <a:rPr lang="en-US" altLang="en-US" b="0" dirty="0">
                <a:solidFill>
                  <a:schemeClr val="accent2">
                    <a:lumMod val="50000"/>
                  </a:schemeClr>
                </a:solidFill>
              </a:rPr>
              <a:t>Assistive Technology/Resources - Dyspraxia</a:t>
            </a:r>
          </a:p>
        </p:txBody>
      </p:sp>
      <p:sp>
        <p:nvSpPr>
          <p:cNvPr id="7" name="Slide Number Placeholder 2">
            <a:extLst>
              <a:ext uri="{FF2B5EF4-FFF2-40B4-BE49-F238E27FC236}">
                <a16:creationId xmlns:a16="http://schemas.microsoft.com/office/drawing/2014/main" id="{0EBDBDA1-5103-46F8-9788-6E94C2D140F9}"/>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464653"/>
                </a:solidFill>
                <a:latin typeface="Arial Narrow" panose="020B0606020202030204" pitchFamily="34" charset="0"/>
              </a:rPr>
              <a:pPr>
                <a:lnSpc>
                  <a:spcPct val="90000"/>
                </a:lnSpc>
                <a:spcBef>
                  <a:spcPct val="0"/>
                </a:spcBef>
                <a:buClrTx/>
                <a:buSzTx/>
                <a:buFontTx/>
                <a:buNone/>
              </a:pPr>
              <a:t>36</a:t>
            </a:fld>
            <a:endParaRPr lang="en-US" altLang="en-US" sz="1200" b="0" dirty="0">
              <a:solidFill>
                <a:srgbClr val="464653"/>
              </a:solidFill>
              <a:latin typeface="Arial Narrow" panose="020B0606020202030204" pitchFamily="34" charset="0"/>
            </a:endParaRPr>
          </a:p>
        </p:txBody>
      </p:sp>
      <p:pic>
        <p:nvPicPr>
          <p:cNvPr id="10" name="Picture 4" descr="https://encrypted-tbn2.gstatic.com/images?q=tbn:ANd9GcRLeuAd8OuZXljXzguck4_Hbw-L7bRz9of_hgSQHojOhnXgTLsDJg">
            <a:extLst>
              <a:ext uri="{FF2B5EF4-FFF2-40B4-BE49-F238E27FC236}">
                <a16:creationId xmlns:a16="http://schemas.microsoft.com/office/drawing/2014/main" id="{C2CD41DF-A701-4233-81F8-0AF1547AE8B3}"/>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9834426" y="1669533"/>
            <a:ext cx="2082189" cy="2150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6" descr="http://www.especialneeds.com/images/C/adaptiveTablesChairs-cat.jpg">
            <a:extLst>
              <a:ext uri="{FF2B5EF4-FFF2-40B4-BE49-F238E27FC236}">
                <a16:creationId xmlns:a16="http://schemas.microsoft.com/office/drawing/2014/main" id="{32869E89-8978-49E4-9F80-10F94D03F8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423" y="1682084"/>
            <a:ext cx="2924175"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6" descr="Image result for dyspraxia">
            <a:hlinkClick r:id="rId5"/>
            <a:extLst>
              <a:ext uri="{FF2B5EF4-FFF2-40B4-BE49-F238E27FC236}">
                <a16:creationId xmlns:a16="http://schemas.microsoft.com/office/drawing/2014/main" id="{684D047A-8C0B-4D0C-9AE0-1B2591E75212}"/>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887696" y="3429000"/>
            <a:ext cx="2959639" cy="12807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shot of a cell phone&#10;&#10;Description automatically generated">
            <a:extLst>
              <a:ext uri="{FF2B5EF4-FFF2-40B4-BE49-F238E27FC236}">
                <a16:creationId xmlns:a16="http://schemas.microsoft.com/office/drawing/2014/main" id="{05EDE727-6C10-460F-BC5E-7518A60F18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44011" y="1669533"/>
            <a:ext cx="5790415" cy="4334944"/>
          </a:xfrm>
          <a:prstGeom prst="rect">
            <a:avLst/>
          </a:prstGeom>
        </p:spPr>
      </p:pic>
      <p:pic>
        <p:nvPicPr>
          <p:cNvPr id="8" name="Picture 7" descr="A picture containing clothing, footwear&#10;&#10;Description automatically generated">
            <a:extLst>
              <a:ext uri="{FF2B5EF4-FFF2-40B4-BE49-F238E27FC236}">
                <a16:creationId xmlns:a16="http://schemas.microsoft.com/office/drawing/2014/main" id="{2D9E9E1F-4512-48E3-B2FA-B66014EEC89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19210" y="3962761"/>
            <a:ext cx="1307180" cy="2048872"/>
          </a:xfrm>
          <a:prstGeom prst="rect">
            <a:avLst/>
          </a:prstGeom>
        </p:spPr>
      </p:pic>
      <p:pic>
        <p:nvPicPr>
          <p:cNvPr id="13" name="Picture 12" descr="A black and silver phone&#10;&#10;Description automatically generated">
            <a:extLst>
              <a:ext uri="{FF2B5EF4-FFF2-40B4-BE49-F238E27FC236}">
                <a16:creationId xmlns:a16="http://schemas.microsoft.com/office/drawing/2014/main" id="{2DBDD7D8-A74D-4778-9128-D89E61ADBB7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77499" y="4860789"/>
            <a:ext cx="1556021" cy="1556021"/>
          </a:xfrm>
          <a:prstGeom prst="rect">
            <a:avLst/>
          </a:prstGeom>
        </p:spPr>
      </p:pic>
    </p:spTree>
    <p:extLst>
      <p:ext uri="{BB962C8B-B14F-4D97-AF65-F5344CB8AC3E}">
        <p14:creationId xmlns:p14="http://schemas.microsoft.com/office/powerpoint/2010/main" val="3859767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DB93A62B-0D12-4389-92B2-3648FBCDB21E}"/>
              </a:ext>
            </a:extLst>
          </p:cNvPr>
          <p:cNvSpPr>
            <a:spLocks noGrp="1"/>
          </p:cNvSpPr>
          <p:nvPr>
            <p:ph type="title"/>
          </p:nvPr>
        </p:nvSpPr>
        <p:spPr/>
        <p:txBody>
          <a:bodyPr/>
          <a:lstStyle/>
          <a:p>
            <a:r>
              <a:rPr lang="en-US" altLang="en-US" dirty="0">
                <a:solidFill>
                  <a:srgbClr val="92D050"/>
                </a:solidFill>
              </a:rPr>
              <a:t>Auditory Processing Disorders</a:t>
            </a:r>
            <a:br>
              <a:rPr lang="en-US" altLang="en-US" dirty="0">
                <a:solidFill>
                  <a:srgbClr val="92D050"/>
                </a:solidFill>
              </a:rPr>
            </a:br>
            <a:r>
              <a:rPr lang="en-US" altLang="en-US" dirty="0">
                <a:solidFill>
                  <a:srgbClr val="92D050"/>
                </a:solidFill>
              </a:rPr>
              <a:t>Examples of Functional Limitations</a:t>
            </a:r>
          </a:p>
        </p:txBody>
      </p:sp>
      <p:sp>
        <p:nvSpPr>
          <p:cNvPr id="10" name="Slide Number Placeholder 2">
            <a:extLst>
              <a:ext uri="{FF2B5EF4-FFF2-40B4-BE49-F238E27FC236}">
                <a16:creationId xmlns:a16="http://schemas.microsoft.com/office/drawing/2014/main" id="{ECF4512B-BE2F-4E56-AF60-F13F21976A47}"/>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FFFFFF"/>
                </a:solidFill>
                <a:latin typeface="Arial Narrow" panose="020B0606020202030204" pitchFamily="34" charset="0"/>
              </a:rPr>
              <a:pPr>
                <a:lnSpc>
                  <a:spcPct val="90000"/>
                </a:lnSpc>
                <a:spcBef>
                  <a:spcPct val="0"/>
                </a:spcBef>
                <a:buClrTx/>
                <a:buSzTx/>
                <a:buFontTx/>
                <a:buNone/>
              </a:pPr>
              <a:t>37</a:t>
            </a:fld>
            <a:endParaRPr lang="en-US" altLang="en-US" sz="1200" b="0" dirty="0">
              <a:solidFill>
                <a:srgbClr val="FFFFFF"/>
              </a:solidFill>
              <a:latin typeface="Arial Narrow" panose="020B0606020202030204" pitchFamily="34" charset="0"/>
            </a:endParaRPr>
          </a:p>
        </p:txBody>
      </p:sp>
      <p:sp>
        <p:nvSpPr>
          <p:cNvPr id="11" name="TextBox 10">
            <a:extLst>
              <a:ext uri="{FF2B5EF4-FFF2-40B4-BE49-F238E27FC236}">
                <a16:creationId xmlns:a16="http://schemas.microsoft.com/office/drawing/2014/main" id="{8D5000D1-F01C-4949-8B0A-55D00C53A4E6}"/>
              </a:ext>
            </a:extLst>
          </p:cNvPr>
          <p:cNvSpPr txBox="1"/>
          <p:nvPr/>
        </p:nvSpPr>
        <p:spPr>
          <a:xfrm>
            <a:off x="724829" y="1627187"/>
            <a:ext cx="4609171" cy="4770537"/>
          </a:xfrm>
          <a:prstGeom prst="rect">
            <a:avLst/>
          </a:prstGeom>
          <a:noFill/>
        </p:spPr>
        <p:txBody>
          <a:bodyPr wrap="square">
            <a:spAutoFit/>
          </a:bodyPr>
          <a:lstStyle/>
          <a:p>
            <a:pPr marL="342900" indent="-342900" eaLnBrk="1" hangingPunct="1">
              <a:spcBef>
                <a:spcPts val="600"/>
              </a:spcBef>
              <a:spcAft>
                <a:spcPts val="600"/>
              </a:spcAft>
              <a:buClr>
                <a:srgbClr val="92D050"/>
              </a:buClr>
              <a:buFont typeface="Arial" panose="020B0604020202020204" pitchFamily="34" charset="0"/>
              <a:buChar char="•"/>
              <a:defRPr/>
            </a:pPr>
            <a:r>
              <a:rPr lang="en-US" dirty="0">
                <a:latin typeface="+mn-lt"/>
                <a:ea typeface="ＭＳ Ｐゴシック" charset="-128"/>
              </a:rPr>
              <a:t>Not a hard of hearing issue; adversely affects how sound that travels unimpeded through the ear is processed and interpreted by the brain </a:t>
            </a:r>
          </a:p>
          <a:p>
            <a:pPr marL="342900" indent="-342900" eaLnBrk="1" hangingPunct="1">
              <a:spcBef>
                <a:spcPts val="600"/>
              </a:spcBef>
              <a:spcAft>
                <a:spcPts val="600"/>
              </a:spcAft>
              <a:buClr>
                <a:srgbClr val="92D050"/>
              </a:buClr>
              <a:buFont typeface="Arial" panose="020B0604020202020204" pitchFamily="34" charset="0"/>
              <a:buChar char="•"/>
              <a:defRPr/>
            </a:pPr>
            <a:r>
              <a:rPr lang="en-US" dirty="0">
                <a:latin typeface="+mn-lt"/>
                <a:ea typeface="ＭＳ Ｐゴシック" charset="-128"/>
              </a:rPr>
              <a:t>Difficulty understanding speech in noisy environments, following directions and difficulty discriminating (or telling the difference between) similar-sounding speech sounds</a:t>
            </a:r>
          </a:p>
          <a:p>
            <a:pPr lvl="1" eaLnBrk="1" hangingPunct="1">
              <a:spcBef>
                <a:spcPts val="600"/>
              </a:spcBef>
              <a:spcAft>
                <a:spcPts val="600"/>
              </a:spcAft>
              <a:buClr>
                <a:srgbClr val="92D050"/>
              </a:buClr>
              <a:defRPr/>
            </a:pPr>
            <a:endParaRPr lang="en-US" sz="2000" dirty="0">
              <a:latin typeface="+mn-lt"/>
              <a:ea typeface="ＭＳ Ｐゴシック" charset="-128"/>
            </a:endParaRPr>
          </a:p>
        </p:txBody>
      </p:sp>
      <p:pic>
        <p:nvPicPr>
          <p:cNvPr id="3" name="Picture 2" descr="A close up of text on a black background&#10;&#10;Description automatically generated">
            <a:extLst>
              <a:ext uri="{FF2B5EF4-FFF2-40B4-BE49-F238E27FC236}">
                <a16:creationId xmlns:a16="http://schemas.microsoft.com/office/drawing/2014/main" id="{2E9997C5-722D-4C59-BFA3-A1E9F9B1A5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931" r="21010"/>
          <a:stretch/>
        </p:blipFill>
        <p:spPr>
          <a:xfrm>
            <a:off x="5787483" y="2103417"/>
            <a:ext cx="2971800" cy="3325813"/>
          </a:xfrm>
          <a:prstGeom prst="rect">
            <a:avLst/>
          </a:prstGeom>
        </p:spPr>
      </p:pic>
      <p:pic>
        <p:nvPicPr>
          <p:cNvPr id="8" name="Picture 7">
            <a:extLst>
              <a:ext uri="{FF2B5EF4-FFF2-40B4-BE49-F238E27FC236}">
                <a16:creationId xmlns:a16="http://schemas.microsoft.com/office/drawing/2014/main" id="{96F7B381-6B2F-4A4B-9728-180BB768C8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4079" y="2051823"/>
            <a:ext cx="2244321" cy="3429000"/>
          </a:xfrm>
          <a:prstGeom prst="rect">
            <a:avLst/>
          </a:prstGeom>
        </p:spPr>
      </p:pic>
    </p:spTree>
    <p:extLst>
      <p:ext uri="{BB962C8B-B14F-4D97-AF65-F5344CB8AC3E}">
        <p14:creationId xmlns:p14="http://schemas.microsoft.com/office/powerpoint/2010/main" val="1690022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DB93A62B-0D12-4389-92B2-3648FBCDB21E}"/>
              </a:ext>
            </a:extLst>
          </p:cNvPr>
          <p:cNvSpPr>
            <a:spLocks noGrp="1"/>
          </p:cNvSpPr>
          <p:nvPr>
            <p:ph type="title"/>
          </p:nvPr>
        </p:nvSpPr>
        <p:spPr/>
        <p:txBody>
          <a:bodyPr/>
          <a:lstStyle/>
          <a:p>
            <a:r>
              <a:rPr lang="en-US" altLang="en-US" dirty="0">
                <a:solidFill>
                  <a:srgbClr val="92D050"/>
                </a:solidFill>
              </a:rPr>
              <a:t>Auditory Processing Disorders</a:t>
            </a:r>
            <a:br>
              <a:rPr lang="en-US" altLang="en-US" dirty="0">
                <a:solidFill>
                  <a:srgbClr val="92D050"/>
                </a:solidFill>
              </a:rPr>
            </a:br>
            <a:r>
              <a:rPr lang="en-US" altLang="en-US" dirty="0">
                <a:solidFill>
                  <a:srgbClr val="92D050"/>
                </a:solidFill>
              </a:rPr>
              <a:t>Examples of Functional Limitations</a:t>
            </a:r>
          </a:p>
        </p:txBody>
      </p:sp>
      <p:sp>
        <p:nvSpPr>
          <p:cNvPr id="10" name="Slide Number Placeholder 2">
            <a:extLst>
              <a:ext uri="{FF2B5EF4-FFF2-40B4-BE49-F238E27FC236}">
                <a16:creationId xmlns:a16="http://schemas.microsoft.com/office/drawing/2014/main" id="{ECF4512B-BE2F-4E56-AF60-F13F21976A47}"/>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FFFFFF"/>
                </a:solidFill>
                <a:latin typeface="Arial Narrow" panose="020B0606020202030204" pitchFamily="34" charset="0"/>
              </a:rPr>
              <a:pPr>
                <a:lnSpc>
                  <a:spcPct val="90000"/>
                </a:lnSpc>
                <a:spcBef>
                  <a:spcPct val="0"/>
                </a:spcBef>
                <a:buClrTx/>
                <a:buSzTx/>
                <a:buFontTx/>
                <a:buNone/>
              </a:pPr>
              <a:t>38</a:t>
            </a:fld>
            <a:endParaRPr lang="en-US" altLang="en-US" sz="1200" b="0" dirty="0">
              <a:solidFill>
                <a:srgbClr val="FFFFFF"/>
              </a:solidFill>
              <a:latin typeface="Arial Narrow" panose="020B0606020202030204" pitchFamily="34" charset="0"/>
            </a:endParaRPr>
          </a:p>
        </p:txBody>
      </p:sp>
      <p:sp>
        <p:nvSpPr>
          <p:cNvPr id="11" name="TextBox 10">
            <a:extLst>
              <a:ext uri="{FF2B5EF4-FFF2-40B4-BE49-F238E27FC236}">
                <a16:creationId xmlns:a16="http://schemas.microsoft.com/office/drawing/2014/main" id="{8D5000D1-F01C-4949-8B0A-55D00C53A4E6}"/>
              </a:ext>
            </a:extLst>
          </p:cNvPr>
          <p:cNvSpPr txBox="1"/>
          <p:nvPr/>
        </p:nvSpPr>
        <p:spPr>
          <a:xfrm>
            <a:off x="724829" y="1627187"/>
            <a:ext cx="7885771" cy="4708981"/>
          </a:xfrm>
          <a:prstGeom prst="rect">
            <a:avLst/>
          </a:prstGeom>
          <a:noFill/>
        </p:spPr>
        <p:txBody>
          <a:bodyPr wrap="square">
            <a:spAutoFit/>
          </a:bodyPr>
          <a:lstStyle/>
          <a:p>
            <a:pPr marL="800100" lvl="1" indent="-342900" eaLnBrk="1" hangingPunct="1">
              <a:spcBef>
                <a:spcPts val="600"/>
              </a:spcBef>
              <a:spcAft>
                <a:spcPts val="600"/>
              </a:spcAft>
              <a:buClr>
                <a:srgbClr val="92D050"/>
              </a:buClr>
              <a:buFont typeface="Arial" panose="020B0604020202020204" pitchFamily="34" charset="0"/>
              <a:buChar char="•"/>
              <a:defRPr/>
            </a:pPr>
            <a:r>
              <a:rPr lang="en-US" sz="2000" dirty="0">
                <a:latin typeface="+mn-lt"/>
                <a:ea typeface="ＭＳ Ｐゴシック" charset="-128"/>
              </a:rPr>
              <a:t>May process thoughts and ideas slowly and have difficulty explaining them</a:t>
            </a:r>
          </a:p>
          <a:p>
            <a:pPr marL="800100" lvl="1" indent="-342900" eaLnBrk="1" hangingPunct="1">
              <a:spcBef>
                <a:spcPts val="600"/>
              </a:spcBef>
              <a:spcAft>
                <a:spcPts val="600"/>
              </a:spcAft>
              <a:buClr>
                <a:srgbClr val="92D050"/>
              </a:buClr>
              <a:buFont typeface="Arial" panose="020B0604020202020204" pitchFamily="34" charset="0"/>
              <a:buChar char="•"/>
              <a:defRPr/>
            </a:pPr>
            <a:r>
              <a:rPr lang="en-US" sz="2000" dirty="0">
                <a:latin typeface="+mn-lt"/>
                <a:ea typeface="ＭＳ Ｐゴシック" charset="-128"/>
              </a:rPr>
              <a:t>Misspells and mispronounces similar-sounding words or omits syllables; confuses similar sounding words</a:t>
            </a:r>
          </a:p>
          <a:p>
            <a:pPr marL="800100" lvl="1" indent="-342900" eaLnBrk="1" hangingPunct="1">
              <a:spcBef>
                <a:spcPts val="600"/>
              </a:spcBef>
              <a:spcAft>
                <a:spcPts val="600"/>
              </a:spcAft>
              <a:buClr>
                <a:srgbClr val="92D050"/>
              </a:buClr>
              <a:buFont typeface="Arial" panose="020B0604020202020204" pitchFamily="34" charset="0"/>
              <a:buChar char="•"/>
              <a:defRPr/>
            </a:pPr>
            <a:r>
              <a:rPr lang="en-US" sz="2000" dirty="0">
                <a:latin typeface="+mn-lt"/>
                <a:ea typeface="ＭＳ Ｐゴシック" charset="-128"/>
              </a:rPr>
              <a:t>May be confused by figurative language (metaphor, similes) or misunderstand puns and jokes; interprets words too literally</a:t>
            </a:r>
          </a:p>
          <a:p>
            <a:pPr marL="800100" lvl="1" indent="-342900" eaLnBrk="1" hangingPunct="1">
              <a:spcBef>
                <a:spcPts val="600"/>
              </a:spcBef>
              <a:spcAft>
                <a:spcPts val="600"/>
              </a:spcAft>
              <a:buClr>
                <a:srgbClr val="92D050"/>
              </a:buClr>
              <a:buFont typeface="Arial" panose="020B0604020202020204" pitchFamily="34" charset="0"/>
              <a:buChar char="•"/>
              <a:defRPr/>
            </a:pPr>
            <a:r>
              <a:rPr lang="en-US" sz="2000" dirty="0">
                <a:latin typeface="+mn-lt"/>
                <a:ea typeface="ＭＳ Ｐゴシック" charset="-128"/>
              </a:rPr>
              <a:t>May have difficulty understanding/remembering information given orally</a:t>
            </a:r>
          </a:p>
          <a:p>
            <a:pPr marL="800100" lvl="1" indent="-342900" eaLnBrk="1" hangingPunct="1">
              <a:spcBef>
                <a:spcPts val="600"/>
              </a:spcBef>
              <a:spcAft>
                <a:spcPts val="600"/>
              </a:spcAft>
              <a:buClr>
                <a:srgbClr val="92D050"/>
              </a:buClr>
              <a:buFont typeface="Arial" panose="020B0604020202020204" pitchFamily="34" charset="0"/>
              <a:buChar char="•"/>
              <a:defRPr/>
            </a:pPr>
            <a:r>
              <a:rPr lang="en-US" sz="2000" dirty="0">
                <a:latin typeface="+mn-lt"/>
                <a:ea typeface="ＭＳ Ｐゴシック" charset="-128"/>
              </a:rPr>
              <a:t>Often is distracted by backgrounds sounds noises</a:t>
            </a:r>
          </a:p>
          <a:p>
            <a:pPr marL="800100" lvl="1" indent="-342900" eaLnBrk="1" hangingPunct="1">
              <a:spcBef>
                <a:spcPts val="600"/>
              </a:spcBef>
              <a:spcAft>
                <a:spcPts val="600"/>
              </a:spcAft>
              <a:buClr>
                <a:srgbClr val="92D050"/>
              </a:buClr>
              <a:buFont typeface="Arial" panose="020B0604020202020204" pitchFamily="34" charset="0"/>
              <a:buChar char="•"/>
              <a:defRPr/>
            </a:pPr>
            <a:r>
              <a:rPr lang="en-US" sz="2000" dirty="0">
                <a:latin typeface="+mn-lt"/>
                <a:ea typeface="ＭＳ Ｐゴシック" charset="-128"/>
              </a:rPr>
              <a:t>Finds it difficult to stay focused on or remember a verbal presentation or lecture</a:t>
            </a:r>
          </a:p>
          <a:p>
            <a:pPr marL="800100" lvl="1" indent="-342900" eaLnBrk="1" hangingPunct="1">
              <a:spcBef>
                <a:spcPts val="600"/>
              </a:spcBef>
              <a:spcAft>
                <a:spcPts val="600"/>
              </a:spcAft>
              <a:buClr>
                <a:srgbClr val="92D050"/>
              </a:buClr>
              <a:buFont typeface="Arial" panose="020B0604020202020204" pitchFamily="34" charset="0"/>
              <a:buChar char="•"/>
              <a:defRPr/>
            </a:pPr>
            <a:r>
              <a:rPr lang="en-US" sz="2000" dirty="0">
                <a:latin typeface="+mn-lt"/>
                <a:ea typeface="ＭＳ Ｐゴシック" charset="-128"/>
              </a:rPr>
              <a:t>Has difficulty comprehending rapid speech</a:t>
            </a:r>
          </a:p>
        </p:txBody>
      </p:sp>
      <p:pic>
        <p:nvPicPr>
          <p:cNvPr id="3" name="Picture 2" descr="A screenshot of a cell phone&#10;&#10;Description automatically generated">
            <a:extLst>
              <a:ext uri="{FF2B5EF4-FFF2-40B4-BE49-F238E27FC236}">
                <a16:creationId xmlns:a16="http://schemas.microsoft.com/office/drawing/2014/main" id="{EC08BA14-6FF8-47C8-B73D-561AA6965A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1600" y="1524000"/>
            <a:ext cx="1363190" cy="5105400"/>
          </a:xfrm>
          <a:prstGeom prst="rect">
            <a:avLst/>
          </a:prstGeom>
        </p:spPr>
      </p:pic>
    </p:spTree>
    <p:extLst>
      <p:ext uri="{BB962C8B-B14F-4D97-AF65-F5344CB8AC3E}">
        <p14:creationId xmlns:p14="http://schemas.microsoft.com/office/powerpoint/2010/main" val="2081826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4">
            <a:extLst>
              <a:ext uri="{FF2B5EF4-FFF2-40B4-BE49-F238E27FC236}">
                <a16:creationId xmlns:a16="http://schemas.microsoft.com/office/drawing/2014/main" id="{B1EDDB8D-344E-4C0B-816E-EA2D26E092BA}"/>
              </a:ext>
            </a:extLst>
          </p:cNvPr>
          <p:cNvSpPr>
            <a:spLocks noGrp="1"/>
          </p:cNvSpPr>
          <p:nvPr>
            <p:ph type="title"/>
          </p:nvPr>
        </p:nvSpPr>
        <p:spPr>
          <a:xfrm>
            <a:off x="508000" y="76200"/>
            <a:ext cx="11180763" cy="1143000"/>
          </a:xfrm>
        </p:spPr>
        <p:txBody>
          <a:bodyPr/>
          <a:lstStyle/>
          <a:p>
            <a:r>
              <a:rPr lang="en-US" dirty="0"/>
              <a:t>Let’s See What You Think!</a:t>
            </a:r>
            <a:endParaRPr lang="en-US" altLang="en-US" b="0" dirty="0"/>
          </a:p>
        </p:txBody>
      </p:sp>
      <p:sp>
        <p:nvSpPr>
          <p:cNvPr id="6" name="Content Placeholder 5">
            <a:extLst>
              <a:ext uri="{FF2B5EF4-FFF2-40B4-BE49-F238E27FC236}">
                <a16:creationId xmlns:a16="http://schemas.microsoft.com/office/drawing/2014/main" id="{E6EBEED7-1281-44BF-81F1-384D7B9F9BA9}"/>
              </a:ext>
            </a:extLst>
          </p:cNvPr>
          <p:cNvSpPr>
            <a:spLocks noGrp="1"/>
          </p:cNvSpPr>
          <p:nvPr>
            <p:ph sz="quarter" idx="1"/>
          </p:nvPr>
        </p:nvSpPr>
        <p:spPr>
          <a:xfrm>
            <a:off x="508000" y="1600200"/>
            <a:ext cx="5664200" cy="5181600"/>
          </a:xfrm>
        </p:spPr>
        <p:txBody>
          <a:bodyPr/>
          <a:lstStyle/>
          <a:p>
            <a:r>
              <a:rPr lang="en-US" altLang="en-US" sz="2400" dirty="0"/>
              <a:t>What accommodations might be helpful for someone with these types of functional limitations?</a:t>
            </a:r>
          </a:p>
          <a:p>
            <a:pPr lvl="1"/>
            <a:r>
              <a:rPr lang="en-US" altLang="en-US" sz="2000" dirty="0"/>
              <a:t>Repeat directions</a:t>
            </a:r>
          </a:p>
          <a:p>
            <a:pPr lvl="1"/>
            <a:r>
              <a:rPr lang="en-US" altLang="en-US" sz="2000" dirty="0" err="1"/>
              <a:t>SmartPen</a:t>
            </a:r>
            <a:endParaRPr lang="en-US" altLang="en-US" sz="2000" dirty="0"/>
          </a:p>
          <a:p>
            <a:pPr lvl="1"/>
            <a:r>
              <a:rPr lang="en-US" altLang="en-US" sz="2000" dirty="0"/>
              <a:t>Distraction free space</a:t>
            </a:r>
          </a:p>
          <a:p>
            <a:pPr lvl="1"/>
            <a:r>
              <a:rPr lang="en-US" altLang="en-US" sz="2000" dirty="0"/>
              <a:t>Copies of notes</a:t>
            </a:r>
          </a:p>
          <a:p>
            <a:pPr lvl="1"/>
            <a:r>
              <a:rPr lang="en-US" altLang="en-US" sz="2000" dirty="0"/>
              <a:t>Videotape demonstration so student can watch as many times as necessary for understanding</a:t>
            </a:r>
          </a:p>
          <a:p>
            <a:pPr lvl="1"/>
            <a:r>
              <a:rPr lang="en-US" altLang="en-US" sz="2000" dirty="0"/>
              <a:t>Visually supported step by step instructions</a:t>
            </a:r>
          </a:p>
          <a:p>
            <a:pPr lvl="1"/>
            <a:r>
              <a:rPr lang="en-US" altLang="en-US" sz="2000" dirty="0"/>
              <a:t>Variable speed audio recorder so student can review content</a:t>
            </a:r>
          </a:p>
          <a:p>
            <a:pPr lvl="1"/>
            <a:endParaRPr lang="en-US" altLang="en-US" dirty="0"/>
          </a:p>
          <a:p>
            <a:pPr lvl="1"/>
            <a:endParaRPr lang="en-US" altLang="en-US" dirty="0"/>
          </a:p>
          <a:p>
            <a:endParaRPr lang="en-US" altLang="en-US" dirty="0"/>
          </a:p>
        </p:txBody>
      </p:sp>
      <p:sp>
        <p:nvSpPr>
          <p:cNvPr id="7" name="Slide Number Placeholder 2">
            <a:extLst>
              <a:ext uri="{FF2B5EF4-FFF2-40B4-BE49-F238E27FC236}">
                <a16:creationId xmlns:a16="http://schemas.microsoft.com/office/drawing/2014/main" id="{9D8069D9-936C-4FC8-97BF-C8A8D1C29889}"/>
              </a:ext>
            </a:extLst>
          </p:cNvPr>
          <p:cNvSpPr>
            <a:spLocks noGrp="1"/>
          </p:cNvSpPr>
          <p:nvPr>
            <p:ph type="sldNum" sz="quarter" idx="4"/>
          </p:nvPr>
        </p:nvSpPr>
        <p:spPr bwMode="auto">
          <a:xfrm>
            <a:off x="10972800" y="6324600"/>
            <a:ext cx="7112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spcBef>
                <a:spcPts val="700"/>
              </a:spcBef>
              <a:buClr>
                <a:schemeClr val="accent2"/>
              </a:buClr>
              <a:buSzPct val="60000"/>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ts val="400"/>
              </a:spcBef>
              <a:buClr>
                <a:srgbClr val="D2DA7A"/>
              </a:buClr>
              <a:buSzPct val="75000"/>
              <a:buFont typeface="Wingdings" panose="05000000000000000000" pitchFamily="2" charset="2"/>
              <a:buChar char=""/>
              <a:defRPr>
                <a:solidFill>
                  <a:schemeClr val="tx1"/>
                </a:solidFill>
                <a:latin typeface="Calibri" panose="020F0502020204030204" pitchFamily="34" charset="0"/>
                <a:ea typeface="MS PGothic" panose="020B0600070205080204" pitchFamily="34" charset="-128"/>
              </a:defRPr>
            </a:lvl4pPr>
            <a:lvl5pPr marL="2057400" indent="-228600">
              <a:spcBef>
                <a:spcPts val="400"/>
              </a:spcBef>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9pPr>
          </a:lstStyle>
          <a:p>
            <a:pPr>
              <a:lnSpc>
                <a:spcPct val="90000"/>
              </a:lnSpc>
              <a:spcBef>
                <a:spcPct val="0"/>
              </a:spcBef>
              <a:buClrTx/>
              <a:buSzTx/>
              <a:buFontTx/>
              <a:buNone/>
            </a:pPr>
            <a:fld id="{C0973A09-0046-4E5D-84C6-DD159FFBDB9E}" type="slidenum">
              <a:rPr lang="en-US" altLang="en-US" sz="1200" b="0">
                <a:solidFill>
                  <a:srgbClr val="464653"/>
                </a:solidFill>
                <a:latin typeface="Arial Narrow" panose="020B0606020202030204" pitchFamily="34" charset="0"/>
              </a:rPr>
              <a:pPr>
                <a:lnSpc>
                  <a:spcPct val="90000"/>
                </a:lnSpc>
                <a:spcBef>
                  <a:spcPct val="0"/>
                </a:spcBef>
                <a:buClrTx/>
                <a:buSzTx/>
                <a:buFontTx/>
                <a:buNone/>
              </a:pPr>
              <a:t>39</a:t>
            </a:fld>
            <a:endParaRPr lang="en-US" altLang="en-US" sz="1200" b="0" dirty="0">
              <a:solidFill>
                <a:srgbClr val="464653"/>
              </a:solidFill>
              <a:latin typeface="Arial Narrow" panose="020B0606020202030204" pitchFamily="34" charset="0"/>
            </a:endParaRPr>
          </a:p>
        </p:txBody>
      </p:sp>
      <p:pic>
        <p:nvPicPr>
          <p:cNvPr id="2" name="Picture 1">
            <a:extLst>
              <a:ext uri="{FF2B5EF4-FFF2-40B4-BE49-F238E27FC236}">
                <a16:creationId xmlns:a16="http://schemas.microsoft.com/office/drawing/2014/main" id="{FEFB5D02-CB2E-4236-B9C7-63BC0271EFCF}"/>
              </a:ext>
            </a:extLst>
          </p:cNvPr>
          <p:cNvPicPr>
            <a:picLocks noChangeAspect="1"/>
          </p:cNvPicPr>
          <p:nvPr/>
        </p:nvPicPr>
        <p:blipFill rotWithShape="1">
          <a:blip r:embed="rId3"/>
          <a:srcRect t="4930"/>
          <a:stretch/>
        </p:blipFill>
        <p:spPr>
          <a:xfrm>
            <a:off x="6324600" y="1752600"/>
            <a:ext cx="5119955" cy="4005262"/>
          </a:xfrm>
          <a:prstGeom prst="rect">
            <a:avLst/>
          </a:prstGeom>
        </p:spPr>
      </p:pic>
      <p:sp>
        <p:nvSpPr>
          <p:cNvPr id="3" name="TextBox 2">
            <a:extLst>
              <a:ext uri="{FF2B5EF4-FFF2-40B4-BE49-F238E27FC236}">
                <a16:creationId xmlns:a16="http://schemas.microsoft.com/office/drawing/2014/main" id="{2A0AA7BD-7959-44C7-8802-1091B51495DA}"/>
              </a:ext>
            </a:extLst>
          </p:cNvPr>
          <p:cNvSpPr txBox="1"/>
          <p:nvPr/>
        </p:nvSpPr>
        <p:spPr>
          <a:xfrm>
            <a:off x="7772400" y="5761062"/>
            <a:ext cx="2895600" cy="369332"/>
          </a:xfrm>
          <a:prstGeom prst="rect">
            <a:avLst/>
          </a:prstGeom>
          <a:noFill/>
        </p:spPr>
        <p:txBody>
          <a:bodyPr wrap="square" rtlCol="0">
            <a:spAutoFit/>
          </a:bodyPr>
          <a:lstStyle/>
          <a:p>
            <a:pPr algn="ctr"/>
            <a:r>
              <a:rPr lang="en-US" sz="1800" dirty="0">
                <a:solidFill>
                  <a:schemeClr val="tx2"/>
                </a:solidFill>
              </a:rPr>
              <a:t>www.understood.org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25B7E"/>
        </a:solidFill>
        <a:effectLst/>
      </p:bgPr>
    </p:bg>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9E43A5FB-BD55-45F5-A9DD-371FC33B4E04}"/>
              </a:ext>
            </a:extLst>
          </p:cNvPr>
          <p:cNvSpPr>
            <a:spLocks noGrp="1"/>
          </p:cNvSpPr>
          <p:nvPr>
            <p:ph type="title"/>
          </p:nvPr>
        </p:nvSpPr>
        <p:spPr/>
        <p:txBody>
          <a:bodyPr/>
          <a:lstStyle/>
          <a:p>
            <a:pPr algn="ctr"/>
            <a:r>
              <a:rPr lang="en-US" altLang="en-US" dirty="0"/>
              <a:t>Let’s Review!</a:t>
            </a:r>
          </a:p>
        </p:txBody>
      </p:sp>
      <p:sp>
        <p:nvSpPr>
          <p:cNvPr id="5" name="Slide Number Placeholder 2">
            <a:extLst>
              <a:ext uri="{FF2B5EF4-FFF2-40B4-BE49-F238E27FC236}">
                <a16:creationId xmlns:a16="http://schemas.microsoft.com/office/drawing/2014/main" id="{24AC2018-7582-4C75-AE57-208A568F3ECE}"/>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FFFFFF"/>
                </a:solidFill>
                <a:latin typeface="Arial Narrow" panose="020B0606020202030204" pitchFamily="34" charset="0"/>
              </a:rPr>
              <a:pPr>
                <a:lnSpc>
                  <a:spcPct val="90000"/>
                </a:lnSpc>
                <a:spcBef>
                  <a:spcPct val="0"/>
                </a:spcBef>
                <a:buClrTx/>
                <a:buSzTx/>
                <a:buFontTx/>
                <a:buNone/>
              </a:pPr>
              <a:t>4</a:t>
            </a:fld>
            <a:endParaRPr lang="en-US" altLang="en-US" sz="1200" b="0" dirty="0">
              <a:solidFill>
                <a:srgbClr val="FFFFFF"/>
              </a:solidFill>
              <a:latin typeface="Arial Narrow" panose="020B0606020202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DB93A62B-0D12-4389-92B2-3648FBCDB21E}"/>
              </a:ext>
            </a:extLst>
          </p:cNvPr>
          <p:cNvSpPr>
            <a:spLocks noGrp="1"/>
          </p:cNvSpPr>
          <p:nvPr>
            <p:ph type="title"/>
          </p:nvPr>
        </p:nvSpPr>
        <p:spPr/>
        <p:txBody>
          <a:bodyPr/>
          <a:lstStyle/>
          <a:p>
            <a:r>
              <a:rPr lang="en-US" altLang="en-US" dirty="0">
                <a:solidFill>
                  <a:srgbClr val="92D050"/>
                </a:solidFill>
              </a:rPr>
              <a:t>Visual Processing Disorders </a:t>
            </a:r>
            <a:br>
              <a:rPr lang="en-US" altLang="en-US" dirty="0">
                <a:solidFill>
                  <a:srgbClr val="92D050"/>
                </a:solidFill>
              </a:rPr>
            </a:br>
            <a:r>
              <a:rPr lang="en-US" altLang="en-US" dirty="0">
                <a:solidFill>
                  <a:srgbClr val="92D050"/>
                </a:solidFill>
              </a:rPr>
              <a:t>Examples of Functional Limitations</a:t>
            </a:r>
          </a:p>
        </p:txBody>
      </p:sp>
      <p:sp>
        <p:nvSpPr>
          <p:cNvPr id="10" name="Slide Number Placeholder 2">
            <a:extLst>
              <a:ext uri="{FF2B5EF4-FFF2-40B4-BE49-F238E27FC236}">
                <a16:creationId xmlns:a16="http://schemas.microsoft.com/office/drawing/2014/main" id="{ECF4512B-BE2F-4E56-AF60-F13F21976A47}"/>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FFFFFF"/>
                </a:solidFill>
                <a:latin typeface="Arial Narrow" panose="020B0606020202030204" pitchFamily="34" charset="0"/>
              </a:rPr>
              <a:pPr>
                <a:lnSpc>
                  <a:spcPct val="90000"/>
                </a:lnSpc>
                <a:spcBef>
                  <a:spcPct val="0"/>
                </a:spcBef>
                <a:buClrTx/>
                <a:buSzTx/>
                <a:buFontTx/>
                <a:buNone/>
              </a:pPr>
              <a:t>40</a:t>
            </a:fld>
            <a:endParaRPr lang="en-US" altLang="en-US" sz="1200" b="0" dirty="0">
              <a:solidFill>
                <a:srgbClr val="FFFFFF"/>
              </a:solidFill>
              <a:latin typeface="Arial Narrow" panose="020B0606020202030204" pitchFamily="34" charset="0"/>
            </a:endParaRPr>
          </a:p>
        </p:txBody>
      </p:sp>
      <p:pic>
        <p:nvPicPr>
          <p:cNvPr id="3" name="Picture 2" descr="A screenshot of text&#10;&#10;Description automatically generated">
            <a:extLst>
              <a:ext uri="{FF2B5EF4-FFF2-40B4-BE49-F238E27FC236}">
                <a16:creationId xmlns:a16="http://schemas.microsoft.com/office/drawing/2014/main" id="{28CEC2BA-438E-4286-8D53-B347EA522A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75"/>
          <a:stretch/>
        </p:blipFill>
        <p:spPr>
          <a:xfrm>
            <a:off x="812800" y="1752600"/>
            <a:ext cx="5319100" cy="4724400"/>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4707973D-67AD-4408-BF80-A0B55BA6C41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569307" y="2324100"/>
            <a:ext cx="4749800" cy="3581400"/>
          </a:xfrm>
          <a:prstGeom prst="rect">
            <a:avLst/>
          </a:prstGeom>
        </p:spPr>
      </p:pic>
    </p:spTree>
    <p:extLst>
      <p:ext uri="{BB962C8B-B14F-4D97-AF65-F5344CB8AC3E}">
        <p14:creationId xmlns:p14="http://schemas.microsoft.com/office/powerpoint/2010/main" val="332672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DB93A62B-0D12-4389-92B2-3648FBCDB21E}"/>
              </a:ext>
            </a:extLst>
          </p:cNvPr>
          <p:cNvSpPr>
            <a:spLocks noGrp="1"/>
          </p:cNvSpPr>
          <p:nvPr>
            <p:ph type="title"/>
          </p:nvPr>
        </p:nvSpPr>
        <p:spPr/>
        <p:txBody>
          <a:bodyPr/>
          <a:lstStyle/>
          <a:p>
            <a:r>
              <a:rPr lang="en-US" altLang="en-US" dirty="0">
                <a:solidFill>
                  <a:srgbClr val="92D050"/>
                </a:solidFill>
              </a:rPr>
              <a:t>Visual Processing Disorders </a:t>
            </a:r>
            <a:br>
              <a:rPr lang="en-US" altLang="en-US" dirty="0">
                <a:solidFill>
                  <a:srgbClr val="92D050"/>
                </a:solidFill>
              </a:rPr>
            </a:br>
            <a:r>
              <a:rPr lang="en-US" altLang="en-US" dirty="0">
                <a:solidFill>
                  <a:srgbClr val="92D050"/>
                </a:solidFill>
              </a:rPr>
              <a:t>Examples of Functional Limitations</a:t>
            </a:r>
          </a:p>
        </p:txBody>
      </p:sp>
      <p:sp>
        <p:nvSpPr>
          <p:cNvPr id="10" name="Slide Number Placeholder 2">
            <a:extLst>
              <a:ext uri="{FF2B5EF4-FFF2-40B4-BE49-F238E27FC236}">
                <a16:creationId xmlns:a16="http://schemas.microsoft.com/office/drawing/2014/main" id="{ECF4512B-BE2F-4E56-AF60-F13F21976A47}"/>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FFFFFF"/>
                </a:solidFill>
                <a:latin typeface="Arial Narrow" panose="020B0606020202030204" pitchFamily="34" charset="0"/>
              </a:rPr>
              <a:pPr>
                <a:lnSpc>
                  <a:spcPct val="90000"/>
                </a:lnSpc>
                <a:spcBef>
                  <a:spcPct val="0"/>
                </a:spcBef>
                <a:buClrTx/>
                <a:buSzTx/>
                <a:buFontTx/>
                <a:buNone/>
              </a:pPr>
              <a:t>41</a:t>
            </a:fld>
            <a:endParaRPr lang="en-US" altLang="en-US" sz="1200" b="0" dirty="0">
              <a:solidFill>
                <a:srgbClr val="FFFFFF"/>
              </a:solidFill>
              <a:latin typeface="Arial Narrow" panose="020B0606020202030204" pitchFamily="34" charset="0"/>
            </a:endParaRPr>
          </a:p>
        </p:txBody>
      </p:sp>
      <p:sp>
        <p:nvSpPr>
          <p:cNvPr id="11" name="TextBox 10">
            <a:extLst>
              <a:ext uri="{FF2B5EF4-FFF2-40B4-BE49-F238E27FC236}">
                <a16:creationId xmlns:a16="http://schemas.microsoft.com/office/drawing/2014/main" id="{8D5000D1-F01C-4949-8B0A-55D00C53A4E6}"/>
              </a:ext>
            </a:extLst>
          </p:cNvPr>
          <p:cNvSpPr txBox="1"/>
          <p:nvPr/>
        </p:nvSpPr>
        <p:spPr>
          <a:xfrm>
            <a:off x="724829" y="1627187"/>
            <a:ext cx="10095571" cy="4555093"/>
          </a:xfrm>
          <a:prstGeom prst="rect">
            <a:avLst/>
          </a:prstGeom>
          <a:noFill/>
        </p:spPr>
        <p:txBody>
          <a:bodyPr wrap="square">
            <a:spAutoFit/>
          </a:bodyPr>
          <a:lstStyle/>
          <a:p>
            <a:pPr marL="800100" lvl="1" indent="-342900" eaLnBrk="1" hangingPunct="1">
              <a:spcBef>
                <a:spcPts val="600"/>
              </a:spcBef>
              <a:spcAft>
                <a:spcPts val="600"/>
              </a:spcAft>
              <a:buClr>
                <a:srgbClr val="92D050"/>
              </a:buClr>
              <a:buFont typeface="Arial" panose="020B0604020202020204" pitchFamily="34" charset="0"/>
              <a:buChar char="•"/>
              <a:defRPr/>
            </a:pPr>
            <a:r>
              <a:rPr lang="en-US" sz="2000" dirty="0">
                <a:latin typeface="+mn-lt"/>
                <a:ea typeface="ＭＳ Ｐゴシック" charset="-128"/>
              </a:rPr>
              <a:t>Difficulty copying accurately</a:t>
            </a:r>
          </a:p>
          <a:p>
            <a:pPr marL="800100" lvl="1" indent="-342900" eaLnBrk="1" hangingPunct="1">
              <a:spcBef>
                <a:spcPts val="600"/>
              </a:spcBef>
              <a:spcAft>
                <a:spcPts val="600"/>
              </a:spcAft>
              <a:buClr>
                <a:srgbClr val="92D050"/>
              </a:buClr>
              <a:buFont typeface="Arial" panose="020B0604020202020204" pitchFamily="34" charset="0"/>
              <a:buChar char="•"/>
              <a:defRPr/>
            </a:pPr>
            <a:r>
              <a:rPr lang="en-US" sz="2000" dirty="0">
                <a:latin typeface="+mn-lt"/>
                <a:ea typeface="ＭＳ Ｐゴシック" charset="-128"/>
              </a:rPr>
              <a:t>Frequently loses place when reading text</a:t>
            </a:r>
          </a:p>
          <a:p>
            <a:pPr marL="800100" lvl="1" indent="-342900" eaLnBrk="1" hangingPunct="1">
              <a:spcBef>
                <a:spcPts val="600"/>
              </a:spcBef>
              <a:spcAft>
                <a:spcPts val="600"/>
              </a:spcAft>
              <a:buClr>
                <a:srgbClr val="92D050"/>
              </a:buClr>
              <a:buFont typeface="Arial" panose="020B0604020202020204" pitchFamily="34" charset="0"/>
              <a:buChar char="•"/>
              <a:defRPr/>
            </a:pPr>
            <a:r>
              <a:rPr lang="en-US" sz="2000" dirty="0">
                <a:latin typeface="+mn-lt"/>
                <a:ea typeface="ＭＳ Ｐゴシック" charset="-128"/>
              </a:rPr>
              <a:t>May have difficulty navigating around center</a:t>
            </a:r>
          </a:p>
          <a:p>
            <a:pPr marL="800100" lvl="1" indent="-342900" eaLnBrk="1" hangingPunct="1">
              <a:spcBef>
                <a:spcPts val="600"/>
              </a:spcBef>
              <a:spcAft>
                <a:spcPts val="600"/>
              </a:spcAft>
              <a:buClr>
                <a:srgbClr val="92D050"/>
              </a:buClr>
              <a:buFont typeface="Arial" panose="020B0604020202020204" pitchFamily="34" charset="0"/>
              <a:buChar char="•"/>
              <a:defRPr/>
            </a:pPr>
            <a:r>
              <a:rPr lang="en-US" sz="2000" dirty="0">
                <a:latin typeface="+mn-lt"/>
                <a:ea typeface="ＭＳ Ｐゴシック" charset="-128"/>
              </a:rPr>
              <a:t>May produce “messy” looking papers (e.g., letters colliding or not on the line and/or irregular spacing)</a:t>
            </a:r>
          </a:p>
          <a:p>
            <a:pPr marL="800100" lvl="1" indent="-342900" eaLnBrk="1" hangingPunct="1">
              <a:spcBef>
                <a:spcPts val="600"/>
              </a:spcBef>
              <a:spcAft>
                <a:spcPts val="600"/>
              </a:spcAft>
              <a:buClr>
                <a:srgbClr val="92D050"/>
              </a:buClr>
              <a:buFont typeface="Arial" panose="020B0604020202020204" pitchFamily="34" charset="0"/>
              <a:buChar char="•"/>
              <a:defRPr/>
            </a:pPr>
            <a:r>
              <a:rPr lang="en-US" sz="2000" dirty="0">
                <a:latin typeface="+mn-lt"/>
                <a:ea typeface="ＭＳ Ｐゴシック" charset="-128"/>
              </a:rPr>
              <a:t>May have difficulty “sequencing” or processing images in a specific order</a:t>
            </a:r>
          </a:p>
          <a:p>
            <a:pPr marL="800100" lvl="1" indent="-342900" eaLnBrk="1" hangingPunct="1">
              <a:spcBef>
                <a:spcPts val="600"/>
              </a:spcBef>
              <a:spcAft>
                <a:spcPts val="600"/>
              </a:spcAft>
              <a:buClr>
                <a:srgbClr val="92D050"/>
              </a:buClr>
              <a:buFont typeface="Arial" panose="020B0604020202020204" pitchFamily="34" charset="0"/>
              <a:buChar char="•"/>
              <a:defRPr/>
            </a:pPr>
            <a:r>
              <a:rPr lang="en-US" sz="2000" dirty="0">
                <a:latin typeface="+mn-lt"/>
                <a:ea typeface="ＭＳ Ｐゴシック" charset="-128"/>
              </a:rPr>
              <a:t>May have difficulty with “visual memory”—the object is not stored (can result in poor comprehension)</a:t>
            </a:r>
          </a:p>
          <a:p>
            <a:pPr marL="800100" lvl="1" indent="-342900" eaLnBrk="1" hangingPunct="1">
              <a:spcBef>
                <a:spcPts val="600"/>
              </a:spcBef>
              <a:spcAft>
                <a:spcPts val="600"/>
              </a:spcAft>
              <a:buClr>
                <a:srgbClr val="92D050"/>
              </a:buClr>
              <a:buFont typeface="Arial" panose="020B0604020202020204" pitchFamily="34" charset="0"/>
              <a:buChar char="•"/>
              <a:defRPr/>
            </a:pPr>
            <a:r>
              <a:rPr lang="en-US" sz="2000" dirty="0">
                <a:latin typeface="+mn-lt"/>
                <a:ea typeface="ＭＳ Ｐゴシック" charset="-128"/>
              </a:rPr>
              <a:t>May have difficulty seeing details in an image (visual discrimination)</a:t>
            </a:r>
          </a:p>
          <a:p>
            <a:pPr marL="800100" lvl="1" indent="-342900" eaLnBrk="1" hangingPunct="1">
              <a:spcBef>
                <a:spcPts val="600"/>
              </a:spcBef>
              <a:spcAft>
                <a:spcPts val="600"/>
              </a:spcAft>
              <a:buClr>
                <a:srgbClr val="92D050"/>
              </a:buClr>
              <a:buFont typeface="Arial" panose="020B0604020202020204" pitchFamily="34" charset="0"/>
              <a:buChar char="•"/>
              <a:defRPr/>
            </a:pPr>
            <a:r>
              <a:rPr lang="en-US" sz="2000" dirty="0">
                <a:latin typeface="+mn-lt"/>
                <a:ea typeface="ＭＳ Ｐゴシック" charset="-128"/>
              </a:rPr>
              <a:t>May have difficulty visualizing an entire object—may only see part of an image, such as a letter or number</a:t>
            </a:r>
          </a:p>
        </p:txBody>
      </p:sp>
    </p:spTree>
    <p:extLst>
      <p:ext uri="{BB962C8B-B14F-4D97-AF65-F5344CB8AC3E}">
        <p14:creationId xmlns:p14="http://schemas.microsoft.com/office/powerpoint/2010/main" val="31845433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AF2E425E-97A7-4AB8-8F4A-283BE06060F4}"/>
              </a:ext>
            </a:extLst>
          </p:cNvPr>
          <p:cNvSpPr>
            <a:spLocks noGrp="1"/>
          </p:cNvSpPr>
          <p:nvPr>
            <p:ph type="title"/>
          </p:nvPr>
        </p:nvSpPr>
        <p:spPr>
          <a:xfrm>
            <a:off x="508000" y="76200"/>
            <a:ext cx="11180763" cy="1143000"/>
          </a:xfrm>
        </p:spPr>
        <p:txBody>
          <a:bodyPr/>
          <a:lstStyle/>
          <a:p>
            <a:r>
              <a:rPr lang="en-US" altLang="en-US" b="0" dirty="0">
                <a:solidFill>
                  <a:schemeClr val="accent2">
                    <a:lumMod val="50000"/>
                  </a:schemeClr>
                </a:solidFill>
              </a:rPr>
              <a:t>Assistive Technology/Resources – Visual Processing</a:t>
            </a:r>
          </a:p>
        </p:txBody>
      </p:sp>
      <p:sp>
        <p:nvSpPr>
          <p:cNvPr id="7" name="Slide Number Placeholder 2">
            <a:extLst>
              <a:ext uri="{FF2B5EF4-FFF2-40B4-BE49-F238E27FC236}">
                <a16:creationId xmlns:a16="http://schemas.microsoft.com/office/drawing/2014/main" id="{0EBDBDA1-5103-46F8-9788-6E94C2D140F9}"/>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464653"/>
                </a:solidFill>
                <a:latin typeface="Arial Narrow" panose="020B0606020202030204" pitchFamily="34" charset="0"/>
              </a:rPr>
              <a:pPr>
                <a:lnSpc>
                  <a:spcPct val="90000"/>
                </a:lnSpc>
                <a:spcBef>
                  <a:spcPct val="0"/>
                </a:spcBef>
                <a:buClrTx/>
                <a:buSzTx/>
                <a:buFontTx/>
                <a:buNone/>
              </a:pPr>
              <a:t>42</a:t>
            </a:fld>
            <a:endParaRPr lang="en-US" altLang="en-US" sz="1200" b="0" dirty="0">
              <a:solidFill>
                <a:srgbClr val="464653"/>
              </a:solidFill>
              <a:latin typeface="Arial Narrow" panose="020B0606020202030204" pitchFamily="34" charset="0"/>
            </a:endParaRPr>
          </a:p>
        </p:txBody>
      </p:sp>
      <p:pic>
        <p:nvPicPr>
          <p:cNvPr id="4" name="Picture 3">
            <a:extLst>
              <a:ext uri="{FF2B5EF4-FFF2-40B4-BE49-F238E27FC236}">
                <a16:creationId xmlns:a16="http://schemas.microsoft.com/office/drawing/2014/main" id="{AF286674-608C-4287-B078-D9C2227B63DE}"/>
              </a:ext>
            </a:extLst>
          </p:cNvPr>
          <p:cNvPicPr>
            <a:picLocks noChangeAspect="1"/>
          </p:cNvPicPr>
          <p:nvPr/>
        </p:nvPicPr>
        <p:blipFill>
          <a:blip r:embed="rId3"/>
          <a:stretch>
            <a:fillRect/>
          </a:stretch>
        </p:blipFill>
        <p:spPr>
          <a:xfrm>
            <a:off x="990600" y="1676400"/>
            <a:ext cx="4533900" cy="5181600"/>
          </a:xfrm>
          <a:prstGeom prst="rect">
            <a:avLst/>
          </a:prstGeom>
        </p:spPr>
      </p:pic>
      <p:pic>
        <p:nvPicPr>
          <p:cNvPr id="5" name="Picture 4">
            <a:extLst>
              <a:ext uri="{FF2B5EF4-FFF2-40B4-BE49-F238E27FC236}">
                <a16:creationId xmlns:a16="http://schemas.microsoft.com/office/drawing/2014/main" id="{54030CBB-39DB-4139-AD16-396DC09F21B1}"/>
              </a:ext>
            </a:extLst>
          </p:cNvPr>
          <p:cNvPicPr>
            <a:picLocks noChangeAspect="1"/>
          </p:cNvPicPr>
          <p:nvPr/>
        </p:nvPicPr>
        <p:blipFill>
          <a:blip r:embed="rId4"/>
          <a:stretch>
            <a:fillRect/>
          </a:stretch>
        </p:blipFill>
        <p:spPr>
          <a:xfrm>
            <a:off x="6135671" y="1676400"/>
            <a:ext cx="4837129" cy="5185341"/>
          </a:xfrm>
          <a:prstGeom prst="rect">
            <a:avLst/>
          </a:prstGeom>
        </p:spPr>
      </p:pic>
      <p:pic>
        <p:nvPicPr>
          <p:cNvPr id="11" name="Picture 2" descr="http://i.ebayimg.com/14/!CD6fNDQBGk~$(KGrHqZ,!iYE0GbcV,okBNQJEwOCRw~~0_35.JPG">
            <a:extLst>
              <a:ext uri="{FF2B5EF4-FFF2-40B4-BE49-F238E27FC236}">
                <a16:creationId xmlns:a16="http://schemas.microsoft.com/office/drawing/2014/main" id="{58F238B9-C58D-41C7-8A48-E593CEF5E3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26255" y="76200"/>
            <a:ext cx="209176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373005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525B7E"/>
        </a:solidFill>
        <a:effectLst/>
      </p:bgPr>
    </p:bg>
    <p:spTree>
      <p:nvGrpSpPr>
        <p:cNvPr id="1" name=""/>
        <p:cNvGrpSpPr/>
        <p:nvPr/>
      </p:nvGrpSpPr>
      <p:grpSpPr>
        <a:xfrm>
          <a:off x="0" y="0"/>
          <a:ext cx="0" cy="0"/>
          <a:chOff x="0" y="0"/>
          <a:chExt cx="0" cy="0"/>
        </a:xfrm>
      </p:grpSpPr>
      <p:sp>
        <p:nvSpPr>
          <p:cNvPr id="13315" name="Title 2">
            <a:extLst>
              <a:ext uri="{FF2B5EF4-FFF2-40B4-BE49-F238E27FC236}">
                <a16:creationId xmlns:a16="http://schemas.microsoft.com/office/drawing/2014/main" id="{A36F3B45-2463-4CA0-8439-6A95D720DA2E}"/>
              </a:ext>
            </a:extLst>
          </p:cNvPr>
          <p:cNvSpPr>
            <a:spLocks noGrp="1"/>
          </p:cNvSpPr>
          <p:nvPr>
            <p:ph type="title"/>
          </p:nvPr>
        </p:nvSpPr>
        <p:spPr/>
        <p:txBody>
          <a:bodyPr/>
          <a:lstStyle/>
          <a:p>
            <a:pPr algn="ctr">
              <a:defRPr/>
            </a:pPr>
            <a:r>
              <a:rPr lang="en-US" dirty="0">
                <a:latin typeface="+mj-lt"/>
                <a:ea typeface="+mj-ea"/>
                <a:cs typeface="Arial" charset="0"/>
              </a:rPr>
              <a:t>Resources</a:t>
            </a:r>
          </a:p>
        </p:txBody>
      </p:sp>
      <p:sp>
        <p:nvSpPr>
          <p:cNvPr id="4" name="Slide Number Placeholder 2">
            <a:extLst>
              <a:ext uri="{FF2B5EF4-FFF2-40B4-BE49-F238E27FC236}">
                <a16:creationId xmlns:a16="http://schemas.microsoft.com/office/drawing/2014/main" id="{30F5A6E3-E072-485E-B533-6076F43F705B}"/>
              </a:ext>
            </a:extLst>
          </p:cNvPr>
          <p:cNvSpPr>
            <a:spLocks noGrp="1"/>
          </p:cNvSpPr>
          <p:nvPr>
            <p:ph type="sldNum" sz="quarter" idx="4"/>
          </p:nvPr>
        </p:nvSpPr>
        <p:spPr bwMode="auto">
          <a:xfrm>
            <a:off x="10972800" y="6324600"/>
            <a:ext cx="7112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spcBef>
                <a:spcPts val="700"/>
              </a:spcBef>
              <a:buClr>
                <a:schemeClr val="accent2"/>
              </a:buClr>
              <a:buSzPct val="60000"/>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ts val="400"/>
              </a:spcBef>
              <a:buClr>
                <a:srgbClr val="D2DA7A"/>
              </a:buClr>
              <a:buSzPct val="75000"/>
              <a:buFont typeface="Wingdings" panose="05000000000000000000" pitchFamily="2" charset="2"/>
              <a:buChar char=""/>
              <a:defRPr>
                <a:solidFill>
                  <a:schemeClr val="tx1"/>
                </a:solidFill>
                <a:latin typeface="Calibri" panose="020F0502020204030204" pitchFamily="34" charset="0"/>
                <a:ea typeface="MS PGothic" panose="020B0600070205080204" pitchFamily="34" charset="-128"/>
              </a:defRPr>
            </a:lvl4pPr>
            <a:lvl5pPr marL="2057400" indent="-228600">
              <a:spcBef>
                <a:spcPts val="400"/>
              </a:spcBef>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9pPr>
          </a:lstStyle>
          <a:p>
            <a:pPr>
              <a:lnSpc>
                <a:spcPct val="90000"/>
              </a:lnSpc>
              <a:spcBef>
                <a:spcPct val="0"/>
              </a:spcBef>
              <a:buClrTx/>
              <a:buSzTx/>
              <a:buFontTx/>
              <a:buNone/>
            </a:pPr>
            <a:fld id="{C0973A09-0046-4E5D-84C6-DD159FFBDB9E}" type="slidenum">
              <a:rPr lang="en-US" altLang="en-US" sz="1200" b="0">
                <a:solidFill>
                  <a:srgbClr val="FFFFFF"/>
                </a:solidFill>
                <a:latin typeface="Arial Narrow" panose="020B0606020202030204" pitchFamily="34" charset="0"/>
              </a:rPr>
              <a:pPr>
                <a:lnSpc>
                  <a:spcPct val="90000"/>
                </a:lnSpc>
                <a:spcBef>
                  <a:spcPct val="0"/>
                </a:spcBef>
                <a:buClrTx/>
                <a:buSzTx/>
                <a:buFontTx/>
                <a:buNone/>
              </a:pPr>
              <a:t>43</a:t>
            </a:fld>
            <a:endParaRPr lang="en-US" altLang="en-US" sz="1200" b="0" dirty="0">
              <a:solidFill>
                <a:srgbClr val="FFFFFF"/>
              </a:solidFill>
              <a:latin typeface="Arial Narrow" panose="020B060602020203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B09E4D85-4F44-4AF1-9FF9-B3394550D32F}"/>
              </a:ext>
            </a:extLst>
          </p:cNvPr>
          <p:cNvSpPr>
            <a:spLocks noGrp="1"/>
          </p:cNvSpPr>
          <p:nvPr>
            <p:ph type="title"/>
          </p:nvPr>
        </p:nvSpPr>
        <p:spPr>
          <a:solidFill>
            <a:schemeClr val="tx1"/>
          </a:solidFill>
        </p:spPr>
        <p:txBody>
          <a:bodyPr/>
          <a:lstStyle/>
          <a:p>
            <a:pPr algn="ctr"/>
            <a:r>
              <a:rPr lang="en-US" altLang="en-US" sz="3200" dirty="0">
                <a:solidFill>
                  <a:srgbClr val="4D5677"/>
                </a:solidFill>
              </a:rPr>
              <a:t>Understood</a:t>
            </a:r>
            <a:br>
              <a:rPr lang="en-US" altLang="en-US" sz="3200" dirty="0">
                <a:solidFill>
                  <a:srgbClr val="4D5677"/>
                </a:solidFill>
              </a:rPr>
            </a:br>
            <a:r>
              <a:rPr lang="en-US" altLang="en-US" sz="2200" dirty="0">
                <a:solidFill>
                  <a:srgbClr val="4D5677"/>
                </a:solidFill>
              </a:rPr>
              <a:t>www.understood.org</a:t>
            </a:r>
            <a:endParaRPr lang="en-US" altLang="en-US" sz="2200" dirty="0"/>
          </a:p>
        </p:txBody>
      </p:sp>
      <p:sp>
        <p:nvSpPr>
          <p:cNvPr id="104451" name="Slide Number Placeholder 2">
            <a:extLst>
              <a:ext uri="{FF2B5EF4-FFF2-40B4-BE49-F238E27FC236}">
                <a16:creationId xmlns:a16="http://schemas.microsoft.com/office/drawing/2014/main" id="{C7B7E2F1-8C9D-4DDE-A033-86695E109635}"/>
              </a:ext>
            </a:extLst>
          </p:cNvPr>
          <p:cNvSpPr>
            <a:spLocks noGrp="1"/>
          </p:cNvSpPr>
          <p:nvPr>
            <p:ph type="sldNum" sz="quarter" idx="4"/>
          </p:nvPr>
        </p:nvSpPr>
        <p:spPr bwMode="auto">
          <a:xfrm>
            <a:off x="10972800" y="6324600"/>
            <a:ext cx="7112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spcBef>
                <a:spcPts val="700"/>
              </a:spcBef>
              <a:buClr>
                <a:schemeClr val="accent2"/>
              </a:buClr>
              <a:buSzPct val="60000"/>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ts val="400"/>
              </a:spcBef>
              <a:buClr>
                <a:srgbClr val="D2DA7A"/>
              </a:buClr>
              <a:buSzPct val="75000"/>
              <a:buFont typeface="Wingdings" panose="05000000000000000000" pitchFamily="2" charset="2"/>
              <a:buChar char=""/>
              <a:defRPr>
                <a:solidFill>
                  <a:schemeClr val="tx1"/>
                </a:solidFill>
                <a:latin typeface="Calibri" panose="020F0502020204030204" pitchFamily="34" charset="0"/>
                <a:ea typeface="MS PGothic" panose="020B0600070205080204" pitchFamily="34" charset="-128"/>
              </a:defRPr>
            </a:lvl4pPr>
            <a:lvl5pPr marL="2057400" indent="-228600">
              <a:spcBef>
                <a:spcPts val="400"/>
              </a:spcBef>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9pPr>
          </a:lstStyle>
          <a:p>
            <a:pPr>
              <a:lnSpc>
                <a:spcPct val="90000"/>
              </a:lnSpc>
              <a:spcBef>
                <a:spcPct val="0"/>
              </a:spcBef>
              <a:buClrTx/>
              <a:buSzTx/>
              <a:buFontTx/>
              <a:buNone/>
            </a:pPr>
            <a:fld id="{C0973A09-0046-4E5D-84C6-DD159FFBDB9E}" type="slidenum">
              <a:rPr lang="en-US" altLang="en-US" sz="1200" b="0">
                <a:solidFill>
                  <a:srgbClr val="464653"/>
                </a:solidFill>
                <a:latin typeface="Arial Narrow" panose="020B0606020202030204" pitchFamily="34" charset="0"/>
              </a:rPr>
              <a:pPr>
                <a:lnSpc>
                  <a:spcPct val="90000"/>
                </a:lnSpc>
                <a:spcBef>
                  <a:spcPct val="0"/>
                </a:spcBef>
                <a:buClrTx/>
                <a:buSzTx/>
                <a:buFontTx/>
                <a:buNone/>
              </a:pPr>
              <a:t>44</a:t>
            </a:fld>
            <a:endParaRPr lang="en-US" altLang="en-US" sz="1200" b="0" dirty="0">
              <a:solidFill>
                <a:srgbClr val="464653"/>
              </a:solidFill>
              <a:latin typeface="Arial Narrow" panose="020B0606020202030204" pitchFamily="34" charset="0"/>
            </a:endParaRPr>
          </a:p>
        </p:txBody>
      </p:sp>
      <p:pic>
        <p:nvPicPr>
          <p:cNvPr id="104452" name="Picture 4">
            <a:extLst>
              <a:ext uri="{FF2B5EF4-FFF2-40B4-BE49-F238E27FC236}">
                <a16:creationId xmlns:a16="http://schemas.microsoft.com/office/drawing/2014/main" id="{E96419F6-072D-4424-9D91-662671399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655977" y="1584859"/>
            <a:ext cx="6880046" cy="500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15269-C658-4537-B7A4-CBA40AE237C1}"/>
              </a:ext>
            </a:extLst>
          </p:cNvPr>
          <p:cNvSpPr>
            <a:spLocks noGrp="1"/>
          </p:cNvSpPr>
          <p:nvPr>
            <p:ph type="title"/>
          </p:nvPr>
        </p:nvSpPr>
        <p:spPr>
          <a:solidFill>
            <a:schemeClr val="tx1"/>
          </a:solidFill>
        </p:spPr>
        <p:txBody>
          <a:bodyPr>
            <a:normAutofit fontScale="90000"/>
          </a:bodyPr>
          <a:lstStyle/>
          <a:p>
            <a:pPr algn="ctr">
              <a:defRPr/>
            </a:pPr>
            <a:r>
              <a:rPr lang="en-US" dirty="0">
                <a:solidFill>
                  <a:srgbClr val="4D5677"/>
                </a:solidFill>
                <a:ea typeface="ＭＳ Ｐゴシック" charset="0"/>
              </a:rPr>
              <a:t>Job Corps Disability Website</a:t>
            </a:r>
            <a:br>
              <a:rPr lang="en-US" sz="3300" dirty="0">
                <a:solidFill>
                  <a:srgbClr val="4D5677"/>
                </a:solidFill>
                <a:ea typeface="ＭＳ Ｐゴシック" charset="0"/>
              </a:rPr>
            </a:br>
            <a:r>
              <a:rPr lang="en-US" sz="2400" dirty="0">
                <a:solidFill>
                  <a:srgbClr val="4D5677"/>
                </a:solidFill>
                <a:ea typeface="ＭＳ Ｐゴシック" charset="0"/>
              </a:rPr>
              <a:t>https://supportservices.jobcorps.gov/disability/Pages/default.aspx</a:t>
            </a:r>
          </a:p>
        </p:txBody>
      </p:sp>
      <p:sp>
        <p:nvSpPr>
          <p:cNvPr id="108547" name="Slide Number Placeholder 2">
            <a:extLst>
              <a:ext uri="{FF2B5EF4-FFF2-40B4-BE49-F238E27FC236}">
                <a16:creationId xmlns:a16="http://schemas.microsoft.com/office/drawing/2014/main" id="{F3C6AE60-6C52-4995-932E-9DA7D5152EE9}"/>
              </a:ext>
            </a:extLst>
          </p:cNvPr>
          <p:cNvSpPr>
            <a:spLocks noGrp="1"/>
          </p:cNvSpPr>
          <p:nvPr>
            <p:ph type="sldNum" sz="quarter" idx="4"/>
          </p:nvPr>
        </p:nvSpPr>
        <p:spPr bwMode="auto">
          <a:xfrm>
            <a:off x="0" y="0"/>
            <a:ext cx="0" cy="0"/>
          </a:xfrm>
          <a:extLst>
            <a:ext uri="{909E8E84-426E-40dd-AFC4-6F175D3DCCD1}"/>
            <a:ext uri="{91240B29-F687-4f45-9708-019B960494DF}"/>
          </a:extLst>
        </p:spPr>
        <p:txBody>
          <a:bodyPr anchor="t">
            <a:normAutofit fontScale="25000" lnSpcReduction="20000"/>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l">
              <a:lnSpc>
                <a:spcPct val="60000"/>
              </a:lnSpc>
              <a:defRPr/>
            </a:pPr>
            <a:fld id="{558C3FFC-C294-4691-801F-79DB37CA8FF7}" type="slidenum">
              <a:rPr lang="en-US" altLang="en-US" sz="200" b="0" smtClean="0"/>
              <a:pPr algn="l">
                <a:lnSpc>
                  <a:spcPct val="60000"/>
                </a:lnSpc>
                <a:defRPr/>
              </a:pPr>
              <a:t>45</a:t>
            </a:fld>
            <a:endParaRPr lang="en-US" altLang="en-US" sz="200" b="0"/>
          </a:p>
        </p:txBody>
      </p:sp>
      <p:pic>
        <p:nvPicPr>
          <p:cNvPr id="4" name="Picture 3" descr="A screenshot of a social media post&#10;&#10;Description automatically generated">
            <a:extLst>
              <a:ext uri="{FF2B5EF4-FFF2-40B4-BE49-F238E27FC236}">
                <a16:creationId xmlns:a16="http://schemas.microsoft.com/office/drawing/2014/main" id="{657169DD-735B-428E-837C-4C6BD7C61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224" y="1752600"/>
            <a:ext cx="10597388" cy="4419600"/>
          </a:xfrm>
          <a:prstGeom prst="rect">
            <a:avLst/>
          </a:prstGeom>
        </p:spPr>
      </p:pic>
      <p:sp>
        <p:nvSpPr>
          <p:cNvPr id="7" name="Slide Number Placeholder 2">
            <a:extLst>
              <a:ext uri="{FF2B5EF4-FFF2-40B4-BE49-F238E27FC236}">
                <a16:creationId xmlns:a16="http://schemas.microsoft.com/office/drawing/2014/main" id="{5D322F27-8DB2-4211-A859-BEF9B2BEA66A}"/>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464653"/>
                </a:solidFill>
                <a:latin typeface="Arial Narrow" panose="020B0606020202030204" pitchFamily="34" charset="0"/>
              </a:rPr>
              <a:pPr>
                <a:lnSpc>
                  <a:spcPct val="90000"/>
                </a:lnSpc>
                <a:spcBef>
                  <a:spcPct val="0"/>
                </a:spcBef>
                <a:buClrTx/>
                <a:buSzTx/>
                <a:buFontTx/>
                <a:buNone/>
              </a:pPr>
              <a:t>45</a:t>
            </a:fld>
            <a:endParaRPr lang="en-US" altLang="en-US" sz="1200" b="0" dirty="0">
              <a:solidFill>
                <a:srgbClr val="464653"/>
              </a:solidFill>
              <a:latin typeface="Arial Narrow" panose="020B0606020202030204" pitchFamily="34" charset="0"/>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3" name="Slide Number Placeholder 3">
            <a:extLst>
              <a:ext uri="{FF2B5EF4-FFF2-40B4-BE49-F238E27FC236}">
                <a16:creationId xmlns:a16="http://schemas.microsoft.com/office/drawing/2014/main" id="{BD3E7420-8501-4FF0-AD7E-BD7EBBF2D577}"/>
              </a:ext>
            </a:extLst>
          </p:cNvPr>
          <p:cNvSpPr>
            <a:spLocks noGrp="1"/>
          </p:cNvSpPr>
          <p:nvPr>
            <p:ph type="sldNum" sz="quarter" idx="4"/>
          </p:nvPr>
        </p:nvSpPr>
        <p:spPr bwMode="auto">
          <a:xfrm>
            <a:off x="11480800" y="6248400"/>
            <a:ext cx="7112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ts val="400"/>
              </a:spcBef>
              <a:buClr>
                <a:srgbClr val="D2DA7A"/>
              </a:buClr>
              <a:buSzPct val="75000"/>
              <a:buFont typeface="Wingdings" panose="05000000000000000000" pitchFamily="2" charset="2"/>
              <a:buChar char=""/>
              <a:defRPr>
                <a:solidFill>
                  <a:schemeClr val="tx1"/>
                </a:solidFill>
                <a:latin typeface="Calibri" panose="020F0502020204030204" pitchFamily="34" charset="0"/>
                <a:ea typeface="MS PGothic" panose="020B0600070205080204" pitchFamily="34" charset="-128"/>
              </a:defRPr>
            </a:lvl4pPr>
            <a:lvl5pPr marL="2057400" indent="-228600">
              <a:spcBef>
                <a:spcPts val="400"/>
              </a:spcBef>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pPr>
            <a:fld id="{064045B0-D955-4FAA-BB9F-9E59B0F2F7AF}" type="slidenum">
              <a:rPr lang="en-US" altLang="en-US" sz="1200">
                <a:latin typeface="Arial Narrow" panose="020B0606020202030204" pitchFamily="34" charset="0"/>
              </a:rPr>
              <a:pPr>
                <a:spcBef>
                  <a:spcPct val="0"/>
                </a:spcBef>
                <a:buClrTx/>
                <a:buSzTx/>
                <a:buFontTx/>
                <a:buNone/>
              </a:pPr>
              <a:t>46</a:t>
            </a:fld>
            <a:endParaRPr lang="en-US" altLang="en-US" sz="1200">
              <a:latin typeface="Arial Narrow" panose="020B0606020202030204" pitchFamily="34" charset="0"/>
            </a:endParaRPr>
          </a:p>
        </p:txBody>
      </p:sp>
      <p:sp>
        <p:nvSpPr>
          <p:cNvPr id="6" name="Slide Number Placeholder 2">
            <a:extLst>
              <a:ext uri="{FF2B5EF4-FFF2-40B4-BE49-F238E27FC236}">
                <a16:creationId xmlns:a16="http://schemas.microsoft.com/office/drawing/2014/main" id="{1671255B-C858-4309-969D-C10AE82AC068}"/>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464653"/>
                </a:solidFill>
                <a:latin typeface="Arial Narrow" panose="020B0606020202030204" pitchFamily="34" charset="0"/>
              </a:rPr>
              <a:pPr>
                <a:lnSpc>
                  <a:spcPct val="90000"/>
                </a:lnSpc>
                <a:spcBef>
                  <a:spcPct val="0"/>
                </a:spcBef>
                <a:buClrTx/>
                <a:buSzTx/>
                <a:buFontTx/>
                <a:buNone/>
              </a:pPr>
              <a:t>46</a:t>
            </a:fld>
            <a:endParaRPr lang="en-US" altLang="en-US" sz="1200" b="0" dirty="0">
              <a:solidFill>
                <a:srgbClr val="464653"/>
              </a:solidFill>
              <a:latin typeface="Arial Narrow" panose="020B0606020202030204" pitchFamily="34" charset="0"/>
            </a:endParaRPr>
          </a:p>
        </p:txBody>
      </p:sp>
      <p:sp>
        <p:nvSpPr>
          <p:cNvPr id="8" name="Title 1">
            <a:extLst>
              <a:ext uri="{FF2B5EF4-FFF2-40B4-BE49-F238E27FC236}">
                <a16:creationId xmlns:a16="http://schemas.microsoft.com/office/drawing/2014/main" id="{C67CB152-774A-4870-84A2-202728DE81F7}"/>
              </a:ext>
            </a:extLst>
          </p:cNvPr>
          <p:cNvSpPr>
            <a:spLocks noGrp="1"/>
          </p:cNvSpPr>
          <p:nvPr>
            <p:ph type="title"/>
          </p:nvPr>
        </p:nvSpPr>
        <p:spPr>
          <a:xfrm>
            <a:off x="812800" y="228600"/>
            <a:ext cx="10871200" cy="990600"/>
          </a:xfrm>
          <a:solidFill>
            <a:schemeClr val="tx1"/>
          </a:solidFill>
        </p:spPr>
        <p:txBody>
          <a:bodyPr>
            <a:normAutofit fontScale="90000"/>
          </a:bodyPr>
          <a:lstStyle/>
          <a:p>
            <a:pPr algn="ctr">
              <a:defRPr/>
            </a:pPr>
            <a:r>
              <a:rPr lang="en-US" b="0" dirty="0">
                <a:solidFill>
                  <a:srgbClr val="4D5677"/>
                </a:solidFill>
                <a:ea typeface="ＭＳ Ｐゴシック" charset="0"/>
              </a:rPr>
              <a:t>Job Corps Supporting Students with Learning Disabilities</a:t>
            </a:r>
            <a:br>
              <a:rPr lang="en-US" sz="3300" b="0" dirty="0">
                <a:solidFill>
                  <a:srgbClr val="4D5677"/>
                </a:solidFill>
                <a:ea typeface="ＭＳ Ｐゴシック" charset="0"/>
              </a:rPr>
            </a:br>
            <a:r>
              <a:rPr lang="en-US" sz="2400" b="0" dirty="0">
                <a:solidFill>
                  <a:srgbClr val="4D5677"/>
                </a:solidFill>
                <a:ea typeface="ＭＳ Ｐゴシック" charset="0"/>
              </a:rPr>
              <a:t>https://supportservices.jobcorps.gov/SupportingStudentsLD/Pages/default.aspx</a:t>
            </a:r>
          </a:p>
        </p:txBody>
      </p:sp>
      <p:pic>
        <p:nvPicPr>
          <p:cNvPr id="4" name="Picture 3">
            <a:extLst>
              <a:ext uri="{FF2B5EF4-FFF2-40B4-BE49-F238E27FC236}">
                <a16:creationId xmlns:a16="http://schemas.microsoft.com/office/drawing/2014/main" id="{A3CE43F0-1E78-4D1D-A935-A2FF07069EEB}"/>
              </a:ext>
            </a:extLst>
          </p:cNvPr>
          <p:cNvPicPr>
            <a:picLocks noChangeAspect="1"/>
          </p:cNvPicPr>
          <p:nvPr/>
        </p:nvPicPr>
        <p:blipFill>
          <a:blip r:embed="rId3"/>
          <a:stretch>
            <a:fillRect/>
          </a:stretch>
        </p:blipFill>
        <p:spPr>
          <a:xfrm>
            <a:off x="810941" y="1635931"/>
            <a:ext cx="10871200" cy="4569404"/>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902FD-8B5B-4B99-8112-4FD29E5CA95F}"/>
              </a:ext>
            </a:extLst>
          </p:cNvPr>
          <p:cNvSpPr>
            <a:spLocks noGrp="1"/>
          </p:cNvSpPr>
          <p:nvPr>
            <p:ph type="title"/>
          </p:nvPr>
        </p:nvSpPr>
        <p:spPr>
          <a:xfrm>
            <a:off x="660400" y="5562600"/>
            <a:ext cx="10871200" cy="990600"/>
          </a:xfrm>
        </p:spPr>
        <p:txBody>
          <a:bodyPr/>
          <a:lstStyle/>
          <a:p>
            <a:pPr algn="ctr"/>
            <a:r>
              <a:rPr lang="en-US" dirty="0">
                <a:solidFill>
                  <a:schemeClr val="accent2">
                    <a:lumMod val="50000"/>
                  </a:schemeClr>
                </a:solidFill>
              </a:rPr>
              <a:t>https://askjan.org/</a:t>
            </a:r>
          </a:p>
        </p:txBody>
      </p:sp>
      <p:pic>
        <p:nvPicPr>
          <p:cNvPr id="3" name="Picture 2">
            <a:extLst>
              <a:ext uri="{FF2B5EF4-FFF2-40B4-BE49-F238E27FC236}">
                <a16:creationId xmlns:a16="http://schemas.microsoft.com/office/drawing/2014/main" id="{DC90B7BC-B540-4B0C-A624-F5076DE890AC}"/>
              </a:ext>
            </a:extLst>
          </p:cNvPr>
          <p:cNvPicPr>
            <a:picLocks noChangeAspect="1"/>
          </p:cNvPicPr>
          <p:nvPr/>
        </p:nvPicPr>
        <p:blipFill>
          <a:blip r:embed="rId3"/>
          <a:stretch>
            <a:fillRect/>
          </a:stretch>
        </p:blipFill>
        <p:spPr>
          <a:xfrm>
            <a:off x="0" y="0"/>
            <a:ext cx="12192000" cy="5194796"/>
          </a:xfrm>
          <a:prstGeom prst="rect">
            <a:avLst/>
          </a:prstGeom>
        </p:spPr>
      </p:pic>
      <p:sp>
        <p:nvSpPr>
          <p:cNvPr id="4" name="Slide Number Placeholder 2">
            <a:extLst>
              <a:ext uri="{FF2B5EF4-FFF2-40B4-BE49-F238E27FC236}">
                <a16:creationId xmlns:a16="http://schemas.microsoft.com/office/drawing/2014/main" id="{1E0E8468-BF81-4F35-8B4B-807133F8D950}"/>
              </a:ext>
            </a:extLst>
          </p:cNvPr>
          <p:cNvSpPr>
            <a:spLocks noGrp="1"/>
          </p:cNvSpPr>
          <p:nvPr>
            <p:ph type="sldNum" sz="quarter" idx="4"/>
          </p:nvPr>
        </p:nvSpPr>
        <p:spPr bwMode="auto">
          <a:xfrm>
            <a:off x="10972800" y="6324600"/>
            <a:ext cx="7112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spcBef>
                <a:spcPts val="700"/>
              </a:spcBef>
              <a:buClr>
                <a:schemeClr val="accent2"/>
              </a:buClr>
              <a:buSzPct val="60000"/>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ts val="400"/>
              </a:spcBef>
              <a:buClr>
                <a:srgbClr val="D2DA7A"/>
              </a:buClr>
              <a:buSzPct val="75000"/>
              <a:buFont typeface="Wingdings" panose="05000000000000000000" pitchFamily="2" charset="2"/>
              <a:buChar char=""/>
              <a:defRPr>
                <a:solidFill>
                  <a:schemeClr val="tx1"/>
                </a:solidFill>
                <a:latin typeface="Calibri" panose="020F0502020204030204" pitchFamily="34" charset="0"/>
                <a:ea typeface="MS PGothic" panose="020B0600070205080204" pitchFamily="34" charset="-128"/>
              </a:defRPr>
            </a:lvl4pPr>
            <a:lvl5pPr marL="2057400" indent="-228600">
              <a:spcBef>
                <a:spcPts val="400"/>
              </a:spcBef>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9pPr>
          </a:lstStyle>
          <a:p>
            <a:pPr>
              <a:lnSpc>
                <a:spcPct val="90000"/>
              </a:lnSpc>
              <a:spcBef>
                <a:spcPct val="0"/>
              </a:spcBef>
              <a:buClrTx/>
              <a:buSzTx/>
              <a:buFontTx/>
              <a:buNone/>
            </a:pPr>
            <a:fld id="{C0973A09-0046-4E5D-84C6-DD159FFBDB9E}" type="slidenum">
              <a:rPr lang="en-US" altLang="en-US" sz="1200" b="0">
                <a:solidFill>
                  <a:srgbClr val="464653"/>
                </a:solidFill>
                <a:latin typeface="Arial Narrow" panose="020B0606020202030204" pitchFamily="34" charset="0"/>
              </a:rPr>
              <a:pPr>
                <a:lnSpc>
                  <a:spcPct val="90000"/>
                </a:lnSpc>
                <a:spcBef>
                  <a:spcPct val="0"/>
                </a:spcBef>
                <a:buClrTx/>
                <a:buSzTx/>
                <a:buFontTx/>
                <a:buNone/>
              </a:pPr>
              <a:t>47</a:t>
            </a:fld>
            <a:endParaRPr lang="en-US" altLang="en-US" sz="1200" b="0" dirty="0">
              <a:solidFill>
                <a:srgbClr val="464653"/>
              </a:solidFill>
              <a:latin typeface="Arial Narrow" panose="020B0606020202030204" pitchFamily="34" charset="0"/>
            </a:endParaRPr>
          </a:p>
        </p:txBody>
      </p:sp>
    </p:spTree>
    <p:extLst>
      <p:ext uri="{BB962C8B-B14F-4D97-AF65-F5344CB8AC3E}">
        <p14:creationId xmlns:p14="http://schemas.microsoft.com/office/powerpoint/2010/main" val="14809749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3" name="Slide Number Placeholder 3">
            <a:extLst>
              <a:ext uri="{FF2B5EF4-FFF2-40B4-BE49-F238E27FC236}">
                <a16:creationId xmlns:a16="http://schemas.microsoft.com/office/drawing/2014/main" id="{BD3E7420-8501-4FF0-AD7E-BD7EBBF2D577}"/>
              </a:ext>
            </a:extLst>
          </p:cNvPr>
          <p:cNvSpPr>
            <a:spLocks noGrp="1"/>
          </p:cNvSpPr>
          <p:nvPr>
            <p:ph type="sldNum" sz="quarter" idx="4"/>
          </p:nvPr>
        </p:nvSpPr>
        <p:spPr bwMode="auto">
          <a:xfrm>
            <a:off x="11480800" y="6248400"/>
            <a:ext cx="7112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ts val="400"/>
              </a:spcBef>
              <a:buClr>
                <a:srgbClr val="D2DA7A"/>
              </a:buClr>
              <a:buSzPct val="75000"/>
              <a:buFont typeface="Wingdings" panose="05000000000000000000" pitchFamily="2" charset="2"/>
              <a:buChar char=""/>
              <a:defRPr>
                <a:solidFill>
                  <a:schemeClr val="tx1"/>
                </a:solidFill>
                <a:latin typeface="Calibri" panose="020F0502020204030204" pitchFamily="34" charset="0"/>
                <a:ea typeface="MS PGothic" panose="020B0600070205080204" pitchFamily="34" charset="-128"/>
              </a:defRPr>
            </a:lvl4pPr>
            <a:lvl5pPr marL="2057400" indent="-228600">
              <a:spcBef>
                <a:spcPts val="400"/>
              </a:spcBef>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pPr>
            <a:fld id="{064045B0-D955-4FAA-BB9F-9E59B0F2F7AF}" type="slidenum">
              <a:rPr lang="en-US" altLang="en-US" sz="1200">
                <a:latin typeface="Arial Narrow" panose="020B0606020202030204" pitchFamily="34" charset="0"/>
              </a:rPr>
              <a:pPr>
                <a:spcBef>
                  <a:spcPct val="0"/>
                </a:spcBef>
                <a:buClrTx/>
                <a:buSzTx/>
                <a:buFontTx/>
                <a:buNone/>
              </a:pPr>
              <a:t>48</a:t>
            </a:fld>
            <a:endParaRPr lang="en-US" altLang="en-US" sz="1200">
              <a:latin typeface="Arial Narrow" panose="020B0606020202030204" pitchFamily="34" charset="0"/>
            </a:endParaRPr>
          </a:p>
        </p:txBody>
      </p:sp>
      <p:sp>
        <p:nvSpPr>
          <p:cNvPr id="6" name="Slide Number Placeholder 2">
            <a:extLst>
              <a:ext uri="{FF2B5EF4-FFF2-40B4-BE49-F238E27FC236}">
                <a16:creationId xmlns:a16="http://schemas.microsoft.com/office/drawing/2014/main" id="{1671255B-C858-4309-969D-C10AE82AC068}"/>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464653"/>
                </a:solidFill>
                <a:latin typeface="Arial Narrow" panose="020B0606020202030204" pitchFamily="34" charset="0"/>
              </a:rPr>
              <a:pPr>
                <a:lnSpc>
                  <a:spcPct val="90000"/>
                </a:lnSpc>
                <a:spcBef>
                  <a:spcPct val="0"/>
                </a:spcBef>
                <a:buClrTx/>
                <a:buSzTx/>
                <a:buFontTx/>
                <a:buNone/>
              </a:pPr>
              <a:t>48</a:t>
            </a:fld>
            <a:endParaRPr lang="en-US" altLang="en-US" sz="1200" b="0" dirty="0">
              <a:solidFill>
                <a:srgbClr val="464653"/>
              </a:solidFill>
              <a:latin typeface="Arial Narrow" panose="020B0606020202030204" pitchFamily="34" charset="0"/>
            </a:endParaRPr>
          </a:p>
        </p:txBody>
      </p:sp>
      <p:sp>
        <p:nvSpPr>
          <p:cNvPr id="8" name="Title 1">
            <a:extLst>
              <a:ext uri="{FF2B5EF4-FFF2-40B4-BE49-F238E27FC236}">
                <a16:creationId xmlns:a16="http://schemas.microsoft.com/office/drawing/2014/main" id="{C67CB152-774A-4870-84A2-202728DE81F7}"/>
              </a:ext>
            </a:extLst>
          </p:cNvPr>
          <p:cNvSpPr>
            <a:spLocks noGrp="1"/>
          </p:cNvSpPr>
          <p:nvPr>
            <p:ph type="title"/>
          </p:nvPr>
        </p:nvSpPr>
        <p:spPr>
          <a:xfrm>
            <a:off x="812800" y="228600"/>
            <a:ext cx="10871200" cy="990600"/>
          </a:xfrm>
          <a:solidFill>
            <a:schemeClr val="tx1"/>
          </a:solidFill>
        </p:spPr>
        <p:txBody>
          <a:bodyPr>
            <a:normAutofit fontScale="90000"/>
          </a:bodyPr>
          <a:lstStyle/>
          <a:p>
            <a:pPr algn="ctr">
              <a:defRPr/>
            </a:pPr>
            <a:r>
              <a:rPr lang="en-US" b="0" dirty="0">
                <a:solidFill>
                  <a:srgbClr val="4D5677"/>
                </a:solidFill>
                <a:ea typeface="ＭＳ Ｐゴシック" charset="0"/>
              </a:rPr>
              <a:t>Learning Disabilities Association (LDA) of America</a:t>
            </a:r>
            <a:br>
              <a:rPr lang="en-US" b="0" dirty="0">
                <a:solidFill>
                  <a:srgbClr val="4D5677"/>
                </a:solidFill>
                <a:ea typeface="ＭＳ Ｐゴシック" charset="0"/>
              </a:rPr>
            </a:br>
            <a:r>
              <a:rPr lang="en-US" sz="2700" b="0" dirty="0">
                <a:solidFill>
                  <a:srgbClr val="4D5677"/>
                </a:solidFill>
                <a:ea typeface="ＭＳ Ｐゴシック" charset="0"/>
              </a:rPr>
              <a:t>https://ldaamerica.org</a:t>
            </a:r>
          </a:p>
        </p:txBody>
      </p:sp>
      <p:grpSp>
        <p:nvGrpSpPr>
          <p:cNvPr id="4" name="Group 3">
            <a:extLst>
              <a:ext uri="{FF2B5EF4-FFF2-40B4-BE49-F238E27FC236}">
                <a16:creationId xmlns:a16="http://schemas.microsoft.com/office/drawing/2014/main" id="{DFEA671D-ED9D-47DD-BB5E-88DF9BF61406}"/>
              </a:ext>
            </a:extLst>
          </p:cNvPr>
          <p:cNvGrpSpPr/>
          <p:nvPr/>
        </p:nvGrpSpPr>
        <p:grpSpPr>
          <a:xfrm>
            <a:off x="249044" y="1857216"/>
            <a:ext cx="10977756" cy="5000784"/>
            <a:chOff x="249044" y="1857216"/>
            <a:chExt cx="10977756" cy="5000784"/>
          </a:xfrm>
        </p:grpSpPr>
        <p:pic>
          <p:nvPicPr>
            <p:cNvPr id="5" name="Content Placeholder 6">
              <a:extLst>
                <a:ext uri="{FF2B5EF4-FFF2-40B4-BE49-F238E27FC236}">
                  <a16:creationId xmlns:a16="http://schemas.microsoft.com/office/drawing/2014/main" id="{77F36CA1-425D-42BE-A323-FDB07BC78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00" y="1857216"/>
              <a:ext cx="5131808" cy="5000784"/>
            </a:xfrm>
            <a:prstGeom prst="rect">
              <a:avLst/>
            </a:prstGeom>
          </p:spPr>
        </p:pic>
        <p:pic>
          <p:nvPicPr>
            <p:cNvPr id="7" name="Content Placeholder 8">
              <a:extLst>
                <a:ext uri="{FF2B5EF4-FFF2-40B4-BE49-F238E27FC236}">
                  <a16:creationId xmlns:a16="http://schemas.microsoft.com/office/drawing/2014/main" id="{F0FF0F10-46A0-4F47-8573-6C96012048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7000" y="1857216"/>
              <a:ext cx="5159800" cy="5000784"/>
            </a:xfrm>
            <a:prstGeom prst="rect">
              <a:avLst/>
            </a:prstGeom>
          </p:spPr>
        </p:pic>
        <p:sp>
          <p:nvSpPr>
            <p:cNvPr id="2" name="Rectangle: Rounded Corners 1">
              <a:extLst>
                <a:ext uri="{FF2B5EF4-FFF2-40B4-BE49-F238E27FC236}">
                  <a16:creationId xmlns:a16="http://schemas.microsoft.com/office/drawing/2014/main" id="{DE12B349-F353-4E62-961A-222318F2EE00}"/>
                </a:ext>
              </a:extLst>
            </p:cNvPr>
            <p:cNvSpPr/>
            <p:nvPr/>
          </p:nvSpPr>
          <p:spPr>
            <a:xfrm>
              <a:off x="990600" y="5410200"/>
              <a:ext cx="4822400" cy="685800"/>
            </a:xfrm>
            <a:prstGeom prst="roundRect">
              <a:avLst/>
            </a:prstGeom>
            <a:noFill/>
            <a:ln w="57150">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Striped Right 2">
              <a:extLst>
                <a:ext uri="{FF2B5EF4-FFF2-40B4-BE49-F238E27FC236}">
                  <a16:creationId xmlns:a16="http://schemas.microsoft.com/office/drawing/2014/main" id="{A0344BAF-CAFC-4211-AB69-BCA21700ECD3}"/>
                </a:ext>
              </a:extLst>
            </p:cNvPr>
            <p:cNvSpPr/>
            <p:nvPr/>
          </p:nvSpPr>
          <p:spPr>
            <a:xfrm>
              <a:off x="249044" y="5486400"/>
              <a:ext cx="762000" cy="609600"/>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755146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B680EE-D7B0-4031-902A-4ECBC1FB5D0F}"/>
              </a:ext>
            </a:extLst>
          </p:cNvPr>
          <p:cNvSpPr/>
          <p:nvPr/>
        </p:nvSpPr>
        <p:spPr>
          <a:xfrm>
            <a:off x="0" y="3429000"/>
            <a:ext cx="12192000" cy="1693863"/>
          </a:xfrm>
          <a:prstGeom prst="rect">
            <a:avLst/>
          </a:prstGeom>
          <a:solidFill>
            <a:srgbClr val="92D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TextBox 14">
            <a:extLst>
              <a:ext uri="{FF2B5EF4-FFF2-40B4-BE49-F238E27FC236}">
                <a16:creationId xmlns:a16="http://schemas.microsoft.com/office/drawing/2014/main" id="{93386651-5F87-46A1-A1DE-5070E02580CD}"/>
              </a:ext>
            </a:extLst>
          </p:cNvPr>
          <p:cNvSpPr txBox="1">
            <a:spLocks noChangeArrowheads="1"/>
          </p:cNvSpPr>
          <p:nvPr/>
        </p:nvSpPr>
        <p:spPr bwMode="auto">
          <a:xfrm>
            <a:off x="3825875" y="3690938"/>
            <a:ext cx="4540250" cy="1169987"/>
          </a:xfrm>
          <a:prstGeom prst="rect">
            <a:avLst/>
          </a:prstGeom>
          <a:noFill/>
          <a:ln>
            <a:noFill/>
          </a:ln>
          <a:effectLst>
            <a:outerShdw blurRad="25400" dist="38100" dir="2400003" algn="ctr" rotWithShape="0">
              <a:srgbClr val="808080">
                <a:alpha val="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defRPr/>
            </a:pPr>
            <a:r>
              <a:rPr lang="en-US" sz="7000" dirty="0">
                <a:solidFill>
                  <a:schemeClr val="bg1"/>
                </a:solidFill>
                <a:latin typeface="+mj-lt"/>
                <a:ea typeface="ＭＳ Ｐゴシック" charset="-128"/>
              </a:rPr>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125F1-3F45-4625-A0A5-50CE0FAEDA3A}"/>
              </a:ext>
            </a:extLst>
          </p:cNvPr>
          <p:cNvSpPr>
            <a:spLocks noGrp="1"/>
          </p:cNvSpPr>
          <p:nvPr>
            <p:ph type="title"/>
          </p:nvPr>
        </p:nvSpPr>
        <p:spPr/>
        <p:txBody>
          <a:bodyPr/>
          <a:lstStyle/>
          <a:p>
            <a:r>
              <a:rPr lang="en-US" dirty="0"/>
              <a:t>Poll #1</a:t>
            </a:r>
          </a:p>
        </p:txBody>
      </p:sp>
      <p:sp>
        <p:nvSpPr>
          <p:cNvPr id="6" name="Slide Number Placeholder 2">
            <a:extLst>
              <a:ext uri="{FF2B5EF4-FFF2-40B4-BE49-F238E27FC236}">
                <a16:creationId xmlns:a16="http://schemas.microsoft.com/office/drawing/2014/main" id="{B1E2EB8D-FC44-4339-A4F0-F91A4245DBDC}"/>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464653"/>
                </a:solidFill>
                <a:latin typeface="Arial Narrow" panose="020B0606020202030204" pitchFamily="34" charset="0"/>
              </a:rPr>
              <a:pPr>
                <a:lnSpc>
                  <a:spcPct val="90000"/>
                </a:lnSpc>
                <a:spcBef>
                  <a:spcPct val="0"/>
                </a:spcBef>
                <a:buClrTx/>
                <a:buSzTx/>
                <a:buFontTx/>
                <a:buNone/>
              </a:pPr>
              <a:t>5</a:t>
            </a:fld>
            <a:endParaRPr lang="en-US" altLang="en-US" sz="1200" b="0" dirty="0">
              <a:solidFill>
                <a:srgbClr val="464653"/>
              </a:solidFill>
              <a:latin typeface="Arial Narrow" panose="020B0606020202030204" pitchFamily="34" charset="0"/>
            </a:endParaRPr>
          </a:p>
        </p:txBody>
      </p:sp>
      <p:pic>
        <p:nvPicPr>
          <p:cNvPr id="14" name="Picture 13" descr="A close up of a logo&#10;&#10;Description automatically generated">
            <a:extLst>
              <a:ext uri="{FF2B5EF4-FFF2-40B4-BE49-F238E27FC236}">
                <a16:creationId xmlns:a16="http://schemas.microsoft.com/office/drawing/2014/main" id="{74255FEA-A164-4F52-82C5-F9D3CD45E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57200"/>
            <a:ext cx="4944618" cy="6400800"/>
          </a:xfrm>
          <a:prstGeom prst="rect">
            <a:avLst/>
          </a:prstGeom>
        </p:spPr>
      </p:pic>
      <p:pic>
        <p:nvPicPr>
          <p:cNvPr id="16" name="Picture 15">
            <a:extLst>
              <a:ext uri="{FF2B5EF4-FFF2-40B4-BE49-F238E27FC236}">
                <a16:creationId xmlns:a16="http://schemas.microsoft.com/office/drawing/2014/main" id="{7FDEB915-8EFB-48AB-9891-2508FD858B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76200"/>
            <a:ext cx="4572000" cy="4191000"/>
          </a:xfrm>
          <a:prstGeom prst="rect">
            <a:avLst/>
          </a:prstGeom>
        </p:spPr>
      </p:pic>
      <p:sp>
        <p:nvSpPr>
          <p:cNvPr id="3" name="Content Placeholder 2">
            <a:extLst>
              <a:ext uri="{FF2B5EF4-FFF2-40B4-BE49-F238E27FC236}">
                <a16:creationId xmlns:a16="http://schemas.microsoft.com/office/drawing/2014/main" id="{7AEDD5EE-47B4-4A96-88AF-66DD9058CE3A}"/>
              </a:ext>
            </a:extLst>
          </p:cNvPr>
          <p:cNvSpPr>
            <a:spLocks noGrp="1"/>
          </p:cNvSpPr>
          <p:nvPr>
            <p:ph sz="quarter" idx="1"/>
          </p:nvPr>
        </p:nvSpPr>
        <p:spPr>
          <a:xfrm>
            <a:off x="1143000" y="4114800"/>
            <a:ext cx="5209478" cy="2454274"/>
          </a:xfrm>
        </p:spPr>
        <p:txBody>
          <a:bodyPr/>
          <a:lstStyle/>
          <a:p>
            <a:r>
              <a:rPr lang="en-US" sz="4000" b="1">
                <a:solidFill>
                  <a:srgbClr val="FF9966"/>
                </a:solidFill>
              </a:rPr>
              <a:t>Poll </a:t>
            </a:r>
            <a:endParaRPr lang="en-US" sz="4000" b="1" dirty="0">
              <a:solidFill>
                <a:srgbClr val="FF9966"/>
              </a:solidFill>
            </a:endParaRPr>
          </a:p>
          <a:p>
            <a:pPr lvl="1"/>
            <a:r>
              <a:rPr lang="en-US" sz="3200" b="1" dirty="0">
                <a:solidFill>
                  <a:srgbClr val="92D050"/>
                </a:solidFill>
              </a:rPr>
              <a:t>True or False?</a:t>
            </a:r>
          </a:p>
          <a:p>
            <a:pPr lvl="2"/>
            <a:r>
              <a:rPr lang="en-US" dirty="0"/>
              <a:t>An individual with a learning disability has to be below average intelligence.</a:t>
            </a:r>
          </a:p>
        </p:txBody>
      </p:sp>
    </p:spTree>
    <p:extLst>
      <p:ext uri="{BB962C8B-B14F-4D97-AF65-F5344CB8AC3E}">
        <p14:creationId xmlns:p14="http://schemas.microsoft.com/office/powerpoint/2010/main" val="3227625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25B7E"/>
        </a:solidFill>
        <a:effectLst/>
      </p:bgPr>
    </p:bg>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EB6D2D80-0782-4288-97B6-492C7D759982}"/>
              </a:ext>
            </a:extLst>
          </p:cNvPr>
          <p:cNvSpPr>
            <a:spLocks noGrp="1"/>
          </p:cNvSpPr>
          <p:nvPr>
            <p:ph type="title"/>
          </p:nvPr>
        </p:nvSpPr>
        <p:spPr>
          <a:xfrm>
            <a:off x="508000" y="76200"/>
            <a:ext cx="11180763" cy="1143000"/>
          </a:xfrm>
        </p:spPr>
        <p:txBody>
          <a:bodyPr/>
          <a:lstStyle/>
          <a:p>
            <a:r>
              <a:rPr lang="en-US" altLang="en-US" b="0"/>
              <a:t>What is a Learning Disability?</a:t>
            </a:r>
          </a:p>
        </p:txBody>
      </p:sp>
      <p:sp>
        <p:nvSpPr>
          <p:cNvPr id="24579" name="Content Placeholder 2">
            <a:extLst>
              <a:ext uri="{FF2B5EF4-FFF2-40B4-BE49-F238E27FC236}">
                <a16:creationId xmlns:a16="http://schemas.microsoft.com/office/drawing/2014/main" id="{963677C7-40ED-4431-BADD-DBE82C496AE4}"/>
              </a:ext>
            </a:extLst>
          </p:cNvPr>
          <p:cNvSpPr>
            <a:spLocks noGrp="1"/>
          </p:cNvSpPr>
          <p:nvPr>
            <p:ph sz="quarter" idx="1"/>
          </p:nvPr>
        </p:nvSpPr>
        <p:spPr>
          <a:xfrm>
            <a:off x="609600" y="1614488"/>
            <a:ext cx="11180763" cy="1055687"/>
          </a:xfrm>
        </p:spPr>
        <p:txBody>
          <a:bodyPr/>
          <a:lstStyle/>
          <a:p>
            <a:r>
              <a:rPr lang="en-US" altLang="en-US">
                <a:solidFill>
                  <a:srgbClr val="EAEAEA"/>
                </a:solidFill>
              </a:rPr>
              <a:t>A LD is a neurobiological condition that affects the way individuals of </a:t>
            </a:r>
            <a:r>
              <a:rPr lang="en-US" altLang="en-US">
                <a:solidFill>
                  <a:srgbClr val="FF9966"/>
                </a:solidFill>
              </a:rPr>
              <a:t>average to above average </a:t>
            </a:r>
            <a:r>
              <a:rPr lang="en-US" altLang="en-US">
                <a:solidFill>
                  <a:srgbClr val="EAEAEA"/>
                </a:solidFill>
              </a:rPr>
              <a:t>intelligence </a:t>
            </a:r>
          </a:p>
          <a:p>
            <a:pPr>
              <a:buFont typeface="Wingdings" panose="05000000000000000000" pitchFamily="2" charset="2"/>
              <a:buNone/>
            </a:pPr>
            <a:r>
              <a:rPr lang="en-US" altLang="en-US"/>
              <a:t>  </a:t>
            </a:r>
          </a:p>
        </p:txBody>
      </p:sp>
      <p:grpSp>
        <p:nvGrpSpPr>
          <p:cNvPr id="24581" name="Group 4">
            <a:extLst>
              <a:ext uri="{FF2B5EF4-FFF2-40B4-BE49-F238E27FC236}">
                <a16:creationId xmlns:a16="http://schemas.microsoft.com/office/drawing/2014/main" id="{0F815779-C386-4011-8E0F-28BC0A7C8C78}"/>
              </a:ext>
            </a:extLst>
          </p:cNvPr>
          <p:cNvGrpSpPr>
            <a:grpSpLocks/>
          </p:cNvGrpSpPr>
          <p:nvPr/>
        </p:nvGrpSpPr>
        <p:grpSpPr bwMode="auto">
          <a:xfrm>
            <a:off x="990600" y="2882900"/>
            <a:ext cx="8858250" cy="461963"/>
            <a:chOff x="4724400" y="1902768"/>
            <a:chExt cx="8858091" cy="461665"/>
          </a:xfrm>
        </p:grpSpPr>
        <p:sp>
          <p:nvSpPr>
            <p:cNvPr id="6" name="Oval 5">
              <a:extLst>
                <a:ext uri="{FF2B5EF4-FFF2-40B4-BE49-F238E27FC236}">
                  <a16:creationId xmlns:a16="http://schemas.microsoft.com/office/drawing/2014/main" id="{80AB874A-5B65-489A-B772-3C68241C61A0}"/>
                </a:ext>
              </a:extLst>
            </p:cNvPr>
            <p:cNvSpPr/>
            <p:nvPr/>
          </p:nvSpPr>
          <p:spPr>
            <a:xfrm>
              <a:off x="4724400" y="1904355"/>
              <a:ext cx="457192" cy="458491"/>
            </a:xfrm>
            <a:prstGeom prst="ellipse">
              <a:avLst/>
            </a:prstGeom>
            <a:solidFill>
              <a:srgbClr val="6CDE9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593" name="Rectangle 6">
              <a:extLst>
                <a:ext uri="{FF2B5EF4-FFF2-40B4-BE49-F238E27FC236}">
                  <a16:creationId xmlns:a16="http://schemas.microsoft.com/office/drawing/2014/main" id="{C65BDE89-8A3B-4A2D-BE1C-6E87F413EBEA}"/>
                </a:ext>
              </a:extLst>
            </p:cNvPr>
            <p:cNvSpPr>
              <a:spLocks noChangeArrowheads="1"/>
            </p:cNvSpPr>
            <p:nvPr>
              <p:custDataLst>
                <p:tags r:id="rId3"/>
              </p:custDataLst>
            </p:nvPr>
          </p:nvSpPr>
          <p:spPr bwMode="auto">
            <a:xfrm>
              <a:off x="5238908" y="1902768"/>
              <a:ext cx="83435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ts val="400"/>
                </a:spcBef>
                <a:buClr>
                  <a:srgbClr val="D2DA7A"/>
                </a:buClr>
                <a:buSzPct val="75000"/>
                <a:buFont typeface="Wingdings" panose="05000000000000000000" pitchFamily="2" charset="2"/>
                <a:buChar char=""/>
                <a:defRPr>
                  <a:solidFill>
                    <a:schemeClr val="tx1"/>
                  </a:solidFill>
                  <a:latin typeface="Calibri" panose="020F0502020204030204" pitchFamily="34" charset="0"/>
                  <a:ea typeface="MS PGothic" panose="020B0600070205080204" pitchFamily="34" charset="-128"/>
                </a:defRPr>
              </a:lvl4pPr>
              <a:lvl5pPr marL="2057400" indent="-228600">
                <a:spcBef>
                  <a:spcPts val="400"/>
                </a:spcBef>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SzTx/>
                <a:buFontTx/>
                <a:buNone/>
              </a:pPr>
              <a:r>
                <a:rPr lang="en-US" altLang="en-US" sz="2400" b="1">
                  <a:latin typeface="Calibri Light" panose="020F0302020204030204" pitchFamily="34" charset="0"/>
                </a:rPr>
                <a:t>Receive </a:t>
              </a:r>
              <a:r>
                <a:rPr lang="en-US" altLang="en-US" sz="2400">
                  <a:latin typeface="Calibri Light" panose="020F0302020204030204" pitchFamily="34" charset="0"/>
                </a:rPr>
                <a:t>information</a:t>
              </a:r>
            </a:p>
          </p:txBody>
        </p:sp>
      </p:grpSp>
      <p:grpSp>
        <p:nvGrpSpPr>
          <p:cNvPr id="24582" name="Group 13">
            <a:extLst>
              <a:ext uri="{FF2B5EF4-FFF2-40B4-BE49-F238E27FC236}">
                <a16:creationId xmlns:a16="http://schemas.microsoft.com/office/drawing/2014/main" id="{BB4DF735-B342-4535-828C-CC2A69E8C186}"/>
              </a:ext>
            </a:extLst>
          </p:cNvPr>
          <p:cNvGrpSpPr>
            <a:grpSpLocks/>
          </p:cNvGrpSpPr>
          <p:nvPr/>
        </p:nvGrpSpPr>
        <p:grpSpPr bwMode="auto">
          <a:xfrm>
            <a:off x="990600" y="3587750"/>
            <a:ext cx="8858250" cy="460375"/>
            <a:chOff x="4724400" y="1902768"/>
            <a:chExt cx="8858091" cy="461665"/>
          </a:xfrm>
        </p:grpSpPr>
        <p:sp>
          <p:nvSpPr>
            <p:cNvPr id="15" name="Oval 14">
              <a:extLst>
                <a:ext uri="{FF2B5EF4-FFF2-40B4-BE49-F238E27FC236}">
                  <a16:creationId xmlns:a16="http://schemas.microsoft.com/office/drawing/2014/main" id="{0A0B3A07-8C4E-4CEC-AD46-C0E430C3F0F4}"/>
                </a:ext>
              </a:extLst>
            </p:cNvPr>
            <p:cNvSpPr/>
            <p:nvPr/>
          </p:nvSpPr>
          <p:spPr>
            <a:xfrm>
              <a:off x="4724400" y="1904360"/>
              <a:ext cx="457192" cy="458481"/>
            </a:xfrm>
            <a:prstGeom prst="ellipse">
              <a:avLst/>
            </a:prstGeom>
            <a:solidFill>
              <a:srgbClr val="FF99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4591" name="Rectangle 15">
              <a:extLst>
                <a:ext uri="{FF2B5EF4-FFF2-40B4-BE49-F238E27FC236}">
                  <a16:creationId xmlns:a16="http://schemas.microsoft.com/office/drawing/2014/main" id="{FE6DDA44-06E7-4757-8809-F716B2EFC6C5}"/>
                </a:ext>
              </a:extLst>
            </p:cNvPr>
            <p:cNvSpPr>
              <a:spLocks noChangeArrowheads="1"/>
            </p:cNvSpPr>
            <p:nvPr>
              <p:custDataLst>
                <p:tags r:id="rId2"/>
              </p:custDataLst>
            </p:nvPr>
          </p:nvSpPr>
          <p:spPr bwMode="auto">
            <a:xfrm>
              <a:off x="5238908" y="1902768"/>
              <a:ext cx="83435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ts val="400"/>
                </a:spcBef>
                <a:buClr>
                  <a:srgbClr val="D2DA7A"/>
                </a:buClr>
                <a:buSzPct val="75000"/>
                <a:buFont typeface="Wingdings" panose="05000000000000000000" pitchFamily="2" charset="2"/>
                <a:buChar char=""/>
                <a:defRPr>
                  <a:solidFill>
                    <a:schemeClr val="tx1"/>
                  </a:solidFill>
                  <a:latin typeface="Calibri" panose="020F0502020204030204" pitchFamily="34" charset="0"/>
                  <a:ea typeface="MS PGothic" panose="020B0600070205080204" pitchFamily="34" charset="-128"/>
                </a:defRPr>
              </a:lvl4pPr>
              <a:lvl5pPr marL="2057400" indent="-228600">
                <a:spcBef>
                  <a:spcPts val="400"/>
                </a:spcBef>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SzTx/>
                <a:buFontTx/>
                <a:buNone/>
              </a:pPr>
              <a:r>
                <a:rPr lang="en-US" altLang="en-US" sz="2400" b="1">
                  <a:latin typeface="Calibri Light" panose="020F0302020204030204" pitchFamily="34" charset="0"/>
                </a:rPr>
                <a:t>Process</a:t>
              </a:r>
              <a:r>
                <a:rPr lang="en-US" altLang="en-US" sz="2400">
                  <a:latin typeface="Calibri Light" panose="020F0302020204030204" pitchFamily="34" charset="0"/>
                </a:rPr>
                <a:t> information</a:t>
              </a:r>
            </a:p>
          </p:txBody>
        </p:sp>
      </p:grpSp>
      <p:grpSp>
        <p:nvGrpSpPr>
          <p:cNvPr id="24583" name="Group 16">
            <a:extLst>
              <a:ext uri="{FF2B5EF4-FFF2-40B4-BE49-F238E27FC236}">
                <a16:creationId xmlns:a16="http://schemas.microsoft.com/office/drawing/2014/main" id="{6A397D36-AD29-45E9-85B0-7120C6763093}"/>
              </a:ext>
            </a:extLst>
          </p:cNvPr>
          <p:cNvGrpSpPr>
            <a:grpSpLocks/>
          </p:cNvGrpSpPr>
          <p:nvPr/>
        </p:nvGrpSpPr>
        <p:grpSpPr bwMode="auto">
          <a:xfrm>
            <a:off x="990600" y="4262438"/>
            <a:ext cx="8858250" cy="461962"/>
            <a:chOff x="4724400" y="1902768"/>
            <a:chExt cx="8858091" cy="461665"/>
          </a:xfrm>
        </p:grpSpPr>
        <p:sp>
          <p:nvSpPr>
            <p:cNvPr id="18" name="Oval 17">
              <a:extLst>
                <a:ext uri="{FF2B5EF4-FFF2-40B4-BE49-F238E27FC236}">
                  <a16:creationId xmlns:a16="http://schemas.microsoft.com/office/drawing/2014/main" id="{2E736E1A-0DB0-44BF-9ACC-268864069893}"/>
                </a:ext>
              </a:extLst>
            </p:cNvPr>
            <p:cNvSpPr/>
            <p:nvPr/>
          </p:nvSpPr>
          <p:spPr>
            <a:xfrm>
              <a:off x="4724400" y="1904354"/>
              <a:ext cx="457192" cy="45849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589" name="Rectangle 18">
              <a:extLst>
                <a:ext uri="{FF2B5EF4-FFF2-40B4-BE49-F238E27FC236}">
                  <a16:creationId xmlns:a16="http://schemas.microsoft.com/office/drawing/2014/main" id="{EC8A6DEA-7B56-45C7-A47B-3ABBB850B9DA}"/>
                </a:ext>
              </a:extLst>
            </p:cNvPr>
            <p:cNvSpPr>
              <a:spLocks noChangeArrowheads="1"/>
            </p:cNvSpPr>
            <p:nvPr>
              <p:custDataLst>
                <p:tags r:id="rId1"/>
              </p:custDataLst>
            </p:nvPr>
          </p:nvSpPr>
          <p:spPr bwMode="auto">
            <a:xfrm>
              <a:off x="5238908" y="1902768"/>
              <a:ext cx="83435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ts val="400"/>
                </a:spcBef>
                <a:buClr>
                  <a:srgbClr val="D2DA7A"/>
                </a:buClr>
                <a:buSzPct val="75000"/>
                <a:buFont typeface="Wingdings" panose="05000000000000000000" pitchFamily="2" charset="2"/>
                <a:buChar char=""/>
                <a:defRPr>
                  <a:solidFill>
                    <a:schemeClr val="tx1"/>
                  </a:solidFill>
                  <a:latin typeface="Calibri" panose="020F0502020204030204" pitchFamily="34" charset="0"/>
                  <a:ea typeface="MS PGothic" panose="020B0600070205080204" pitchFamily="34" charset="-128"/>
                </a:defRPr>
              </a:lvl4pPr>
              <a:lvl5pPr marL="2057400" indent="-228600">
                <a:spcBef>
                  <a:spcPts val="400"/>
                </a:spcBef>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SzTx/>
                <a:buFontTx/>
                <a:buNone/>
              </a:pPr>
              <a:r>
                <a:rPr lang="en-US" altLang="en-US" sz="2400" b="1">
                  <a:latin typeface="Calibri Light" panose="020F0302020204030204" pitchFamily="34" charset="0"/>
                </a:rPr>
                <a:t>Express</a:t>
              </a:r>
              <a:r>
                <a:rPr lang="en-US" altLang="en-US" sz="2400">
                  <a:latin typeface="Calibri Light" panose="020F0302020204030204" pitchFamily="34" charset="0"/>
                </a:rPr>
                <a:t> information</a:t>
              </a:r>
            </a:p>
          </p:txBody>
        </p:sp>
      </p:grpSp>
      <p:sp>
        <p:nvSpPr>
          <p:cNvPr id="24584" name="Content Placeholder 2">
            <a:extLst>
              <a:ext uri="{FF2B5EF4-FFF2-40B4-BE49-F238E27FC236}">
                <a16:creationId xmlns:a16="http://schemas.microsoft.com/office/drawing/2014/main" id="{6A313D89-75DF-4F2E-A443-2AD50F348CA0}"/>
              </a:ext>
            </a:extLst>
          </p:cNvPr>
          <p:cNvSpPr txBox="1">
            <a:spLocks/>
          </p:cNvSpPr>
          <p:nvPr/>
        </p:nvSpPr>
        <p:spPr bwMode="auto">
          <a:xfrm>
            <a:off x="601663" y="5026025"/>
            <a:ext cx="11180762"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spcBef>
                <a:spcPts val="700"/>
              </a:spcBef>
              <a:buClr>
                <a:schemeClr val="accent2"/>
              </a:buClr>
              <a:buSzPct val="60000"/>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ts val="400"/>
              </a:spcBef>
              <a:buClr>
                <a:srgbClr val="D2DA7A"/>
              </a:buClr>
              <a:buSzPct val="75000"/>
              <a:buFont typeface="Wingdings" panose="05000000000000000000" pitchFamily="2" charset="2"/>
              <a:buChar char=""/>
              <a:defRPr>
                <a:solidFill>
                  <a:schemeClr val="tx1"/>
                </a:solidFill>
                <a:latin typeface="Calibri" panose="020F0502020204030204" pitchFamily="34" charset="0"/>
                <a:ea typeface="MS PGothic" panose="020B0600070205080204" pitchFamily="34" charset="-128"/>
              </a:defRPr>
            </a:lvl4pPr>
            <a:lvl5pPr marL="2057400" indent="-228600">
              <a:spcBef>
                <a:spcPts val="400"/>
              </a:spcBef>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9pPr>
          </a:lstStyle>
          <a:p>
            <a:pPr>
              <a:spcBef>
                <a:spcPts val="300"/>
              </a:spcBef>
              <a:buClr>
                <a:srgbClr val="72AF2F"/>
              </a:buClr>
            </a:pPr>
            <a:r>
              <a:rPr lang="en-US" altLang="en-US" dirty="0"/>
              <a:t>LD can impact the ability to acquire basic skills of </a:t>
            </a:r>
            <a:r>
              <a:rPr lang="en-US" altLang="en-US" dirty="0">
                <a:solidFill>
                  <a:srgbClr val="FF9966"/>
                </a:solidFill>
              </a:rPr>
              <a:t>listening, speaking, thinking, reading, spelling, writing, and/or mathematics</a:t>
            </a:r>
          </a:p>
          <a:p>
            <a:pPr>
              <a:spcBef>
                <a:spcPts val="300"/>
              </a:spcBef>
              <a:buClr>
                <a:srgbClr val="8D433B"/>
              </a:buClr>
              <a:buFont typeface="Wingdings" panose="05000000000000000000" pitchFamily="2" charset="2"/>
              <a:buNone/>
            </a:pPr>
            <a:r>
              <a:rPr lang="en-US" altLang="en-US" dirty="0">
                <a:solidFill>
                  <a:schemeClr val="tx2"/>
                </a:solidFill>
              </a:rPr>
              <a:t>  </a:t>
            </a:r>
          </a:p>
        </p:txBody>
      </p:sp>
      <p:grpSp>
        <p:nvGrpSpPr>
          <p:cNvPr id="24585" name="Group 22">
            <a:extLst>
              <a:ext uri="{FF2B5EF4-FFF2-40B4-BE49-F238E27FC236}">
                <a16:creationId xmlns:a16="http://schemas.microsoft.com/office/drawing/2014/main" id="{F522547B-FC8C-475D-B894-69DCF62B3A3D}"/>
              </a:ext>
            </a:extLst>
          </p:cNvPr>
          <p:cNvGrpSpPr>
            <a:grpSpLocks/>
          </p:cNvGrpSpPr>
          <p:nvPr/>
        </p:nvGrpSpPr>
        <p:grpSpPr bwMode="auto">
          <a:xfrm>
            <a:off x="5867400" y="2882900"/>
            <a:ext cx="5162550" cy="2055813"/>
            <a:chOff x="5867400" y="2883072"/>
            <a:chExt cx="5162550" cy="2055419"/>
          </a:xfrm>
        </p:grpSpPr>
        <p:pic>
          <p:nvPicPr>
            <p:cNvPr id="24586" name="Picture 20">
              <a:extLst>
                <a:ext uri="{FF2B5EF4-FFF2-40B4-BE49-F238E27FC236}">
                  <a16:creationId xmlns:a16="http://schemas.microsoft.com/office/drawing/2014/main" id="{7EA02313-7EF3-423A-91FA-275B1117527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883072"/>
              <a:ext cx="5162550" cy="175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TextBox 21">
              <a:extLst>
                <a:ext uri="{FF2B5EF4-FFF2-40B4-BE49-F238E27FC236}">
                  <a16:creationId xmlns:a16="http://schemas.microsoft.com/office/drawing/2014/main" id="{0B44876D-FCAF-4550-835B-DA9F1B5169B0}"/>
                </a:ext>
              </a:extLst>
            </p:cNvPr>
            <p:cNvSpPr txBox="1">
              <a:spLocks noChangeArrowheads="1"/>
            </p:cNvSpPr>
            <p:nvPr/>
          </p:nvSpPr>
          <p:spPr bwMode="auto">
            <a:xfrm>
              <a:off x="7257891" y="4630714"/>
              <a:ext cx="2590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ts val="400"/>
                </a:spcBef>
                <a:buClr>
                  <a:srgbClr val="D2DA7A"/>
                </a:buClr>
                <a:buSzPct val="75000"/>
                <a:buFont typeface="Wingdings" panose="05000000000000000000" pitchFamily="2" charset="2"/>
                <a:buChar char=""/>
                <a:defRPr>
                  <a:solidFill>
                    <a:schemeClr val="tx1"/>
                  </a:solidFill>
                  <a:latin typeface="Calibri" panose="020F0502020204030204" pitchFamily="34" charset="0"/>
                  <a:ea typeface="MS PGothic" panose="020B0600070205080204" pitchFamily="34" charset="-128"/>
                </a:defRPr>
              </a:lvl4pPr>
              <a:lvl5pPr marL="2057400" indent="-228600">
                <a:spcBef>
                  <a:spcPts val="400"/>
                </a:spcBef>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SzTx/>
                <a:buFontTx/>
                <a:buNone/>
              </a:pPr>
              <a:r>
                <a:rPr lang="en-US" altLang="en-US" sz="1400">
                  <a:latin typeface="Verdana" panose="020B0604030504040204" pitchFamily="34" charset="0"/>
                </a:rPr>
                <a:t>www.ncld.org</a:t>
              </a:r>
            </a:p>
          </p:txBody>
        </p:sp>
      </p:grpSp>
      <p:sp>
        <p:nvSpPr>
          <p:cNvPr id="20" name="Slide Number Placeholder 2">
            <a:extLst>
              <a:ext uri="{FF2B5EF4-FFF2-40B4-BE49-F238E27FC236}">
                <a16:creationId xmlns:a16="http://schemas.microsoft.com/office/drawing/2014/main" id="{129EFAAD-20B5-4A48-B712-12D2CBBA2387}"/>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FFFFFF"/>
                </a:solidFill>
                <a:latin typeface="Arial Narrow" panose="020B0606020202030204" pitchFamily="34" charset="0"/>
              </a:rPr>
              <a:pPr>
                <a:lnSpc>
                  <a:spcPct val="90000"/>
                </a:lnSpc>
                <a:spcBef>
                  <a:spcPct val="0"/>
                </a:spcBef>
                <a:buClrTx/>
                <a:buSzTx/>
                <a:buFontTx/>
                <a:buNone/>
              </a:pPr>
              <a:t>6</a:t>
            </a:fld>
            <a:endParaRPr lang="en-US" altLang="en-US" sz="1200" b="0" dirty="0">
              <a:solidFill>
                <a:srgbClr val="FFFFFF"/>
              </a:solidFill>
              <a:latin typeface="Arial Narrow" panose="020B0606020202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4E46FEA5-56CE-4CAD-8905-89AFFAB2311D}"/>
              </a:ext>
            </a:extLst>
          </p:cNvPr>
          <p:cNvSpPr>
            <a:spLocks noGrp="1"/>
          </p:cNvSpPr>
          <p:nvPr>
            <p:ph type="title"/>
          </p:nvPr>
        </p:nvSpPr>
        <p:spPr>
          <a:xfrm>
            <a:off x="508000" y="76200"/>
            <a:ext cx="11180763" cy="1143000"/>
          </a:xfrm>
        </p:spPr>
        <p:txBody>
          <a:bodyPr/>
          <a:lstStyle/>
          <a:p>
            <a:r>
              <a:rPr lang="en-US" altLang="en-US" b="0" dirty="0"/>
              <a:t>Types of Learning Disabilities</a:t>
            </a:r>
          </a:p>
        </p:txBody>
      </p:sp>
      <p:sp>
        <p:nvSpPr>
          <p:cNvPr id="57347" name="Slide Number Placeholder 3">
            <a:extLst>
              <a:ext uri="{FF2B5EF4-FFF2-40B4-BE49-F238E27FC236}">
                <a16:creationId xmlns:a16="http://schemas.microsoft.com/office/drawing/2014/main" id="{C6008A9C-ECCF-4152-B7BF-F9678E836D5A}"/>
              </a:ext>
            </a:extLst>
          </p:cNvPr>
          <p:cNvSpPr>
            <a:spLocks noGrp="1"/>
          </p:cNvSpPr>
          <p:nvPr>
            <p:ph type="sldNum" sz="quarter" idx="4"/>
          </p:nvPr>
        </p:nvSpPr>
        <p:spPr bwMode="auto">
          <a:xfrm>
            <a:off x="11277600" y="6477000"/>
            <a:ext cx="7112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ts val="400"/>
              </a:spcBef>
              <a:buClr>
                <a:srgbClr val="D2DA7A"/>
              </a:buClr>
              <a:buSzPct val="75000"/>
              <a:buFont typeface="Wingdings" panose="05000000000000000000" pitchFamily="2" charset="2"/>
              <a:buChar char=""/>
              <a:defRPr>
                <a:solidFill>
                  <a:schemeClr val="tx1"/>
                </a:solidFill>
                <a:latin typeface="Calibri" panose="020F0502020204030204" pitchFamily="34" charset="0"/>
                <a:ea typeface="MS PGothic" panose="020B0600070205080204" pitchFamily="34" charset="-128"/>
              </a:defRPr>
            </a:lvl4pPr>
            <a:lvl5pPr marL="2057400" indent="-228600">
              <a:spcBef>
                <a:spcPts val="400"/>
              </a:spcBef>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MS PGothic" panose="020B0600070205080204" pitchFamily="34" charset="-128"/>
              </a:defRPr>
            </a:lvl9pPr>
          </a:lstStyle>
          <a:p>
            <a:pPr>
              <a:lnSpc>
                <a:spcPct val="90000"/>
              </a:lnSpc>
              <a:spcBef>
                <a:spcPct val="0"/>
              </a:spcBef>
              <a:buClrTx/>
              <a:buSzTx/>
              <a:buFontTx/>
              <a:buNone/>
            </a:pPr>
            <a:fld id="{AB4350B3-11C1-4D30-8891-5099CB34EE8E}" type="slidenum">
              <a:rPr lang="en-US" altLang="en-US" sz="1100">
                <a:solidFill>
                  <a:schemeClr val="bg2"/>
                </a:solidFill>
                <a:latin typeface="Arial Narrow" panose="020B0606020202030204" pitchFamily="34" charset="0"/>
              </a:rPr>
              <a:pPr>
                <a:lnSpc>
                  <a:spcPct val="90000"/>
                </a:lnSpc>
                <a:spcBef>
                  <a:spcPct val="0"/>
                </a:spcBef>
                <a:buClrTx/>
                <a:buSzTx/>
                <a:buFontTx/>
                <a:buNone/>
              </a:pPr>
              <a:t>7</a:t>
            </a:fld>
            <a:endParaRPr lang="en-US" altLang="en-US" sz="1100">
              <a:solidFill>
                <a:schemeClr val="bg2"/>
              </a:solidFill>
              <a:latin typeface="Arial Narrow" panose="020B0606020202030204" pitchFamily="34" charset="0"/>
            </a:endParaRPr>
          </a:p>
        </p:txBody>
      </p:sp>
      <p:graphicFrame>
        <p:nvGraphicFramePr>
          <p:cNvPr id="9" name="Content Placeholder 5">
            <a:extLst>
              <a:ext uri="{FF2B5EF4-FFF2-40B4-BE49-F238E27FC236}">
                <a16:creationId xmlns:a16="http://schemas.microsoft.com/office/drawing/2014/main" id="{960EA879-0910-4E29-A045-4BBBB49AA42D}"/>
              </a:ext>
            </a:extLst>
          </p:cNvPr>
          <p:cNvGraphicFramePr>
            <a:graphicFrameLocks/>
          </p:cNvGraphicFramePr>
          <p:nvPr>
            <p:extLst/>
          </p:nvPr>
        </p:nvGraphicFramePr>
        <p:xfrm>
          <a:off x="2133600" y="1676400"/>
          <a:ext cx="8229600" cy="4668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2">
            <a:extLst>
              <a:ext uri="{FF2B5EF4-FFF2-40B4-BE49-F238E27FC236}">
                <a16:creationId xmlns:a16="http://schemas.microsoft.com/office/drawing/2014/main" id="{0C02E412-0078-410A-9CBA-2368C09FCE40}"/>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464653"/>
                </a:solidFill>
                <a:latin typeface="Arial Narrow" panose="020B0606020202030204" pitchFamily="34" charset="0"/>
              </a:rPr>
              <a:pPr>
                <a:lnSpc>
                  <a:spcPct val="90000"/>
                </a:lnSpc>
                <a:spcBef>
                  <a:spcPct val="0"/>
                </a:spcBef>
                <a:buClrTx/>
                <a:buSzTx/>
                <a:buFontTx/>
                <a:buNone/>
              </a:pPr>
              <a:t>7</a:t>
            </a:fld>
            <a:endParaRPr lang="en-US" altLang="en-US" sz="1200" b="0" dirty="0">
              <a:solidFill>
                <a:srgbClr val="464653"/>
              </a:solidFill>
              <a:latin typeface="Arial Narrow" panose="020B0606020202030204" pitchFamily="34" charset="0"/>
            </a:endParaRPr>
          </a:p>
        </p:txBody>
      </p:sp>
    </p:spTree>
    <p:extLst>
      <p:ext uri="{BB962C8B-B14F-4D97-AF65-F5344CB8AC3E}">
        <p14:creationId xmlns:p14="http://schemas.microsoft.com/office/powerpoint/2010/main" val="1004062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2">
            <a:extLst>
              <a:ext uri="{FF2B5EF4-FFF2-40B4-BE49-F238E27FC236}">
                <a16:creationId xmlns:a16="http://schemas.microsoft.com/office/drawing/2014/main" id="{562A9E2B-9475-4505-944E-28CB089D214A}"/>
              </a:ext>
            </a:extLst>
          </p:cNvPr>
          <p:cNvSpPr>
            <a:spLocks noGrp="1"/>
          </p:cNvSpPr>
          <p:nvPr>
            <p:ph type="title"/>
          </p:nvPr>
        </p:nvSpPr>
        <p:spPr/>
        <p:txBody>
          <a:bodyPr/>
          <a:lstStyle/>
          <a:p>
            <a:pPr>
              <a:defRPr/>
            </a:pPr>
            <a:r>
              <a:rPr lang="en-US" dirty="0">
                <a:latin typeface="+mj-lt"/>
                <a:ea typeface="+mj-ea"/>
                <a:cs typeface="Arial" charset="0"/>
              </a:rPr>
              <a:t>Video Clip:  A Boy with LD Becomes a Scientist</a:t>
            </a:r>
          </a:p>
        </p:txBody>
      </p:sp>
      <p:pic>
        <p:nvPicPr>
          <p:cNvPr id="8" name="Picture Placeholder 7" descr="A person looking at the camera&#10;&#10;Description automatically generated">
            <a:extLst>
              <a:ext uri="{FF2B5EF4-FFF2-40B4-BE49-F238E27FC236}">
                <a16:creationId xmlns:a16="http://schemas.microsoft.com/office/drawing/2014/main" id="{0334FB88-5ADA-4238-AEC3-481C7BA22FAF}"/>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2080768" y="0"/>
            <a:ext cx="10111232" cy="4568952"/>
          </a:xfrm>
        </p:spPr>
      </p:pic>
      <p:sp>
        <p:nvSpPr>
          <p:cNvPr id="4" name="TextBox 3">
            <a:extLst>
              <a:ext uri="{FF2B5EF4-FFF2-40B4-BE49-F238E27FC236}">
                <a16:creationId xmlns:a16="http://schemas.microsoft.com/office/drawing/2014/main" id="{AB1F1CB0-91F1-4595-81B9-E88BCCE76547}"/>
              </a:ext>
            </a:extLst>
          </p:cNvPr>
          <p:cNvSpPr txBox="1"/>
          <p:nvPr/>
        </p:nvSpPr>
        <p:spPr>
          <a:xfrm>
            <a:off x="2080768" y="5453748"/>
            <a:ext cx="6301232" cy="375552"/>
          </a:xfrm>
          <a:prstGeom prst="rect">
            <a:avLst/>
          </a:prstGeom>
          <a:noFill/>
        </p:spPr>
        <p:txBody>
          <a:bodyPr wrap="square" rtlCol="0">
            <a:spAutoFit/>
          </a:bodyPr>
          <a:lstStyle/>
          <a:p>
            <a:pPr>
              <a:lnSpc>
                <a:spcPct val="107000"/>
              </a:lnSpc>
              <a:spcBef>
                <a:spcPts val="0"/>
              </a:spcBef>
              <a:spcAft>
                <a:spcPts val="800"/>
              </a:spcAft>
            </a:pPr>
            <a:r>
              <a:rPr lang="en-US" sz="1800" u="sng"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https://www.youtube.com/watch?v=dFo9WcRewKo</a:t>
            </a:r>
          </a:p>
        </p:txBody>
      </p:sp>
      <p:sp>
        <p:nvSpPr>
          <p:cNvPr id="6" name="Slide Number Placeholder 2">
            <a:extLst>
              <a:ext uri="{FF2B5EF4-FFF2-40B4-BE49-F238E27FC236}">
                <a16:creationId xmlns:a16="http://schemas.microsoft.com/office/drawing/2014/main" id="{D05FD455-3CF7-4BAF-94AA-1C562B519061}"/>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464653"/>
                </a:solidFill>
                <a:latin typeface="Arial Narrow" panose="020B0606020202030204" pitchFamily="34" charset="0"/>
              </a:rPr>
              <a:pPr>
                <a:lnSpc>
                  <a:spcPct val="90000"/>
                </a:lnSpc>
                <a:spcBef>
                  <a:spcPct val="0"/>
                </a:spcBef>
                <a:buClrTx/>
                <a:buSzTx/>
                <a:buFontTx/>
                <a:buNone/>
              </a:pPr>
              <a:t>8</a:t>
            </a:fld>
            <a:endParaRPr lang="en-US" altLang="en-US" sz="1200" b="0" dirty="0">
              <a:solidFill>
                <a:srgbClr val="464653"/>
              </a:solidFill>
              <a:latin typeface="Arial Narrow" panose="020B0606020202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25B7E"/>
        </a:solidFill>
        <a:effectLst/>
      </p:bgPr>
    </p:bg>
    <p:spTree>
      <p:nvGrpSpPr>
        <p:cNvPr id="1" name=""/>
        <p:cNvGrpSpPr/>
        <p:nvPr/>
      </p:nvGrpSpPr>
      <p:grpSpPr>
        <a:xfrm>
          <a:off x="0" y="0"/>
          <a:ext cx="0" cy="0"/>
          <a:chOff x="0" y="0"/>
          <a:chExt cx="0" cy="0"/>
        </a:xfrm>
      </p:grpSpPr>
      <p:sp>
        <p:nvSpPr>
          <p:cNvPr id="13315" name="Title 2">
            <a:extLst>
              <a:ext uri="{FF2B5EF4-FFF2-40B4-BE49-F238E27FC236}">
                <a16:creationId xmlns:a16="http://schemas.microsoft.com/office/drawing/2014/main" id="{562A9E2B-9475-4505-944E-28CB089D214A}"/>
              </a:ext>
            </a:extLst>
          </p:cNvPr>
          <p:cNvSpPr>
            <a:spLocks noGrp="1"/>
          </p:cNvSpPr>
          <p:nvPr>
            <p:ph type="title"/>
          </p:nvPr>
        </p:nvSpPr>
        <p:spPr/>
        <p:txBody>
          <a:bodyPr/>
          <a:lstStyle/>
          <a:p>
            <a:pPr algn="ctr">
              <a:defRPr/>
            </a:pPr>
            <a:r>
              <a:rPr lang="en-US" dirty="0">
                <a:latin typeface="+mj-lt"/>
                <a:ea typeface="+mj-ea"/>
                <a:cs typeface="Arial" charset="0"/>
              </a:rPr>
              <a:t>Center-wide Accommodations</a:t>
            </a:r>
          </a:p>
        </p:txBody>
      </p:sp>
      <p:sp>
        <p:nvSpPr>
          <p:cNvPr id="5" name="Slide Number Placeholder 2">
            <a:extLst>
              <a:ext uri="{FF2B5EF4-FFF2-40B4-BE49-F238E27FC236}">
                <a16:creationId xmlns:a16="http://schemas.microsoft.com/office/drawing/2014/main" id="{9EDFB4C0-FE3E-485C-8CC1-EB49BD96A574}"/>
              </a:ext>
            </a:extLst>
          </p:cNvPr>
          <p:cNvSpPr txBox="1">
            <a:spLocks/>
          </p:cNvSpPr>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FFFFFF"/>
                </a:solidFill>
                <a:latin typeface="Arial Narrow" panose="020B0606020202030204" pitchFamily="34" charset="0"/>
              </a:rPr>
              <a:pPr>
                <a:lnSpc>
                  <a:spcPct val="90000"/>
                </a:lnSpc>
                <a:spcBef>
                  <a:spcPct val="0"/>
                </a:spcBef>
                <a:buClrTx/>
                <a:buSzTx/>
                <a:buFontTx/>
                <a:buNone/>
              </a:pPr>
              <a:t>9</a:t>
            </a:fld>
            <a:endParaRPr lang="en-US" altLang="en-US" sz="1200" b="0" dirty="0">
              <a:solidFill>
                <a:srgbClr val="FFFFFF"/>
              </a:solidFill>
              <a:latin typeface="Arial Narrow" panose="020B0606020202030204" pitchFamily="34" charset="0"/>
            </a:endParaRPr>
          </a:p>
        </p:txBody>
      </p:sp>
    </p:spTree>
    <p:extLst>
      <p:ext uri="{BB962C8B-B14F-4D97-AF65-F5344CB8AC3E}">
        <p14:creationId xmlns:p14="http://schemas.microsoft.com/office/powerpoint/2010/main" val="15523323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5">
      <a:dk1>
        <a:srgbClr val="DDE9EC"/>
      </a:dk1>
      <a:lt1>
        <a:srgbClr val="727CA3"/>
      </a:lt1>
      <a:dk2>
        <a:srgbClr val="464653"/>
      </a:dk2>
      <a:lt2>
        <a:srgbClr val="DDE9EC"/>
      </a:lt2>
      <a:accent1>
        <a:srgbClr val="46465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5">
    <a:dk1>
      <a:srgbClr val="DDE9EC"/>
    </a:dk1>
    <a:lt1>
      <a:srgbClr val="727CA3"/>
    </a:lt1>
    <a:dk2>
      <a:srgbClr val="464653"/>
    </a:dk2>
    <a:lt2>
      <a:srgbClr val="DDE9EC"/>
    </a:lt2>
    <a:accent1>
      <a:srgbClr val="46465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XRUYQT3274NZ-880339284-155</_dlc_DocId>
    <_dlc_DocIdUrl xmlns="b22f8f74-215c-4154-9939-bd29e4e8980e">
      <Url>https://supportservices.jobcorps.gov/disability/_layouts/15/DocIdRedir.aspx?ID=XRUYQT3274NZ-880339284-155</Url>
      <Description>XRUYQT3274NZ-880339284-155</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D2C4C72-A222-4285-A2B4-D317BA55B413}"/>
</file>

<file path=customXml/itemProps2.xml><?xml version="1.0" encoding="utf-8"?>
<ds:datastoreItem xmlns:ds="http://schemas.openxmlformats.org/officeDocument/2006/customXml" ds:itemID="{F191AF74-D6B7-4E9E-8ADB-5BFBFB7761AA}"/>
</file>

<file path=customXml/itemProps3.xml><?xml version="1.0" encoding="utf-8"?>
<ds:datastoreItem xmlns:ds="http://schemas.openxmlformats.org/officeDocument/2006/customXml" ds:itemID="{BB302778-62EE-4BF8-BABF-6880057F6F7F}"/>
</file>

<file path=customXml/itemProps4.xml><?xml version="1.0" encoding="utf-8"?>
<ds:datastoreItem xmlns:ds="http://schemas.openxmlformats.org/officeDocument/2006/customXml" ds:itemID="{537E3F6D-B341-4A04-95E1-87FF1736786D}"/>
</file>

<file path=docProps/app.xml><?xml version="1.0" encoding="utf-8"?>
<Properties xmlns="http://schemas.openxmlformats.org/officeDocument/2006/extended-properties" xmlns:vt="http://schemas.openxmlformats.org/officeDocument/2006/docPropsVTypes">
  <Template/>
  <TotalTime>0</TotalTime>
  <Words>5303</Words>
  <Application>Microsoft Office PowerPoint</Application>
  <PresentationFormat>Widescreen</PresentationFormat>
  <Paragraphs>544</Paragraphs>
  <Slides>49</Slides>
  <Notes>49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49</vt:i4>
      </vt:variant>
    </vt:vector>
  </HeadingPairs>
  <TitlesOfParts>
    <vt:vector size="60" baseType="lpstr">
      <vt:lpstr>Arial</vt:lpstr>
      <vt:lpstr>Arial Black</vt:lpstr>
      <vt:lpstr>Arial Narrow</vt:lpstr>
      <vt:lpstr>Calibri</vt:lpstr>
      <vt:lpstr>Calibri Light</vt:lpstr>
      <vt:lpstr>Courier New</vt:lpstr>
      <vt:lpstr>Tw Cen MT</vt:lpstr>
      <vt:lpstr>Verdana</vt:lpstr>
      <vt:lpstr>Wingdings</vt:lpstr>
      <vt:lpstr>Wingdings 2</vt:lpstr>
      <vt:lpstr>Median</vt:lpstr>
      <vt:lpstr>PowerPoint Presentation</vt:lpstr>
      <vt:lpstr>PowerPoint Presentation</vt:lpstr>
      <vt:lpstr>Objectives</vt:lpstr>
      <vt:lpstr>Let’s Review!</vt:lpstr>
      <vt:lpstr>Poll #1</vt:lpstr>
      <vt:lpstr>What is a Learning Disability?</vt:lpstr>
      <vt:lpstr>Types of Learning Disabilities</vt:lpstr>
      <vt:lpstr>Video Clip:  A Boy with LD Becomes a Scientist</vt:lpstr>
      <vt:lpstr>Center-wide Accommodations</vt:lpstr>
      <vt:lpstr>Considering Accommodations Center-wide</vt:lpstr>
      <vt:lpstr>Considerations for Accommodations</vt:lpstr>
      <vt:lpstr>What are your Responsibilities?</vt:lpstr>
      <vt:lpstr>Accommodation Plan Sample</vt:lpstr>
      <vt:lpstr>Let’s See What You Think!</vt:lpstr>
      <vt:lpstr>Let’s See What You Think!</vt:lpstr>
      <vt:lpstr>PowerPoint Presentation</vt:lpstr>
      <vt:lpstr>PowerPoint Presentation</vt:lpstr>
      <vt:lpstr>Practical Accommodation Plan (AP) Examples</vt:lpstr>
      <vt:lpstr>Written List for RESIDENTIAL</vt:lpstr>
      <vt:lpstr>Visual List for RESIDENTIAL</vt:lpstr>
      <vt:lpstr>PowerPoint Presentation</vt:lpstr>
      <vt:lpstr>Written List for CULINARY ARTS (CAREER TECHNICAL)</vt:lpstr>
      <vt:lpstr>Visual List for CULINARY ARTS</vt:lpstr>
      <vt:lpstr>Supporting Functional Limitations of Learning Disabilities</vt:lpstr>
      <vt:lpstr>DEMO: Searchable Online Accommodation Resource (SOAR)</vt:lpstr>
      <vt:lpstr>Dyslexia – Examples of Functional Limitations</vt:lpstr>
      <vt:lpstr>Using Assistive Technology to Participate in a Program</vt:lpstr>
      <vt:lpstr>PowerPoint Presentation</vt:lpstr>
      <vt:lpstr>Assistive Technology/Resources - Dyslexia</vt:lpstr>
      <vt:lpstr>Dysgraphia – Examples of Functional Limitations</vt:lpstr>
      <vt:lpstr>Assistive Technology/Resources - Dysgraphia</vt:lpstr>
      <vt:lpstr>Dyscalculia – Examples of Functional Limitations</vt:lpstr>
      <vt:lpstr>Assistive Technology/Resources - Dyscalculia</vt:lpstr>
      <vt:lpstr>Assistive Technology/Resources - Dyscalculia</vt:lpstr>
      <vt:lpstr>Dyspraxia – Examples of Functional Limitations</vt:lpstr>
      <vt:lpstr>Assistive Technology/Resources - Dyspraxia</vt:lpstr>
      <vt:lpstr>Auditory Processing Disorders Examples of Functional Limitations</vt:lpstr>
      <vt:lpstr>Auditory Processing Disorders Examples of Functional Limitations</vt:lpstr>
      <vt:lpstr>Let’s See What You Think!</vt:lpstr>
      <vt:lpstr>Visual Processing Disorders  Examples of Functional Limitations</vt:lpstr>
      <vt:lpstr>Visual Processing Disorders  Examples of Functional Limitations</vt:lpstr>
      <vt:lpstr>Assistive Technology/Resources – Visual Processing</vt:lpstr>
      <vt:lpstr>Resources</vt:lpstr>
      <vt:lpstr>Understood www.understood.org</vt:lpstr>
      <vt:lpstr>Job Corps Disability Website https://supportservices.jobcorps.gov/disability/Pages/default.aspx</vt:lpstr>
      <vt:lpstr>Job Corps Supporting Students with Learning Disabilities https://supportservices.jobcorps.gov/SupportingStudentsLD/Pages/default.aspx</vt:lpstr>
      <vt:lpstr>https://askjan.org/</vt:lpstr>
      <vt:lpstr>Learning Disabilities Association (LDA) of America https://ldaamerica.org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 200</dc:title>
  <dc:creator/>
  <cp:lastModifiedBy/>
  <cp:revision>1</cp:revision>
  <dcterms:created xsi:type="dcterms:W3CDTF">2016-01-19T11:10:40Z</dcterms:created>
  <dcterms:modified xsi:type="dcterms:W3CDTF">2019-01-30T15:18:21Z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_dlc_DocIdItemGuid">
    <vt:lpwstr>84cd39f8-6754-4d94-92e0-4f6adb0a0ea5</vt:lpwstr>
  </property>
</Properties>
</file>