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17" r:id="rId1"/>
  </p:sldMasterIdLst>
  <p:notesMasterIdLst>
    <p:notesMasterId r:id="rId39"/>
  </p:notesMasterIdLst>
  <p:handoutMasterIdLst>
    <p:handoutMasterId r:id="rId40"/>
  </p:handoutMasterIdLst>
  <p:sldIdLst>
    <p:sldId id="256" r:id="rId2"/>
    <p:sldId id="483" r:id="rId3"/>
    <p:sldId id="457" r:id="rId4"/>
    <p:sldId id="458" r:id="rId5"/>
    <p:sldId id="652" r:id="rId6"/>
    <p:sldId id="480" r:id="rId7"/>
    <p:sldId id="485" r:id="rId8"/>
    <p:sldId id="661" r:id="rId9"/>
    <p:sldId id="662" r:id="rId10"/>
    <p:sldId id="665" r:id="rId11"/>
    <p:sldId id="666" r:id="rId12"/>
    <p:sldId id="667" r:id="rId13"/>
    <p:sldId id="657" r:id="rId14"/>
    <p:sldId id="608" r:id="rId15"/>
    <p:sldId id="658" r:id="rId16"/>
    <p:sldId id="677" r:id="rId17"/>
    <p:sldId id="669" r:id="rId18"/>
    <p:sldId id="672" r:id="rId19"/>
    <p:sldId id="671" r:id="rId20"/>
    <p:sldId id="670" r:id="rId21"/>
    <p:sldId id="673" r:id="rId22"/>
    <p:sldId id="676" r:id="rId23"/>
    <p:sldId id="675" r:id="rId24"/>
    <p:sldId id="612" r:id="rId25"/>
    <p:sldId id="618" r:id="rId26"/>
    <p:sldId id="619" r:id="rId27"/>
    <p:sldId id="620" r:id="rId28"/>
    <p:sldId id="621" r:id="rId29"/>
    <p:sldId id="640" r:id="rId30"/>
    <p:sldId id="644" r:id="rId31"/>
    <p:sldId id="635" r:id="rId32"/>
    <p:sldId id="636" r:id="rId33"/>
    <p:sldId id="637" r:id="rId34"/>
    <p:sldId id="494" r:id="rId35"/>
    <p:sldId id="579" r:id="rId36"/>
    <p:sldId id="596" r:id="rId37"/>
    <p:sldId id="575" r:id="rId3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F2F"/>
    <a:srgbClr val="FFFFFF"/>
    <a:srgbClr val="4D5677"/>
    <a:srgbClr val="080808"/>
    <a:srgbClr val="FFFF99"/>
    <a:srgbClr val="000022"/>
    <a:srgbClr val="FF3300"/>
    <a:srgbClr val="FF9966"/>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1" autoAdjust="0"/>
    <p:restoredTop sz="82256" autoAdjust="0"/>
  </p:normalViewPr>
  <p:slideViewPr>
    <p:cSldViewPr>
      <p:cViewPr varScale="1">
        <p:scale>
          <a:sx n="90" d="100"/>
          <a:sy n="90" d="100"/>
        </p:scale>
        <p:origin x="102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65" d="100"/>
          <a:sy n="65" d="100"/>
        </p:scale>
        <p:origin x="3154"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CD057-C75E-497D-9B58-9A44C04366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5EED65F-A90E-4409-BC56-D6B211ECCE86}">
      <dgm:prSet phldrT="[Text]" custT="1"/>
      <dgm:spPr>
        <a:solidFill>
          <a:schemeClr val="bg1"/>
        </a:solidFill>
        <a:ln>
          <a:solidFill>
            <a:srgbClr val="002060"/>
          </a:solidFill>
        </a:ln>
      </dgm:spPr>
      <dgm:t>
        <a:bodyPr/>
        <a:lstStyle/>
        <a:p>
          <a:r>
            <a:rPr lang="en-US" sz="2400" dirty="0">
              <a:solidFill>
                <a:schemeClr val="tx2">
                  <a:lumMod val="75000"/>
                </a:schemeClr>
              </a:solidFill>
              <a:effectLst/>
              <a:highlight>
                <a:srgbClr val="FFFF00"/>
              </a:highlight>
            </a:rPr>
            <a:t>Dyslexia</a:t>
          </a:r>
          <a:endParaRPr lang="en-US" sz="2400" dirty="0">
            <a:solidFill>
              <a:schemeClr val="tx2">
                <a:lumMod val="75000"/>
              </a:schemeClr>
            </a:solidFill>
            <a:highlight>
              <a:srgbClr val="FFFF00"/>
            </a:highlight>
          </a:endParaRPr>
        </a:p>
      </dgm:t>
    </dgm:pt>
    <dgm:pt modelId="{B58D1DEE-30BA-49AC-A5F9-4D1163A4BE61}" type="parTrans" cxnId="{66B79A7B-0F73-475B-9BFE-4E3516A205C1}">
      <dgm:prSet/>
      <dgm:spPr/>
      <dgm:t>
        <a:bodyPr/>
        <a:lstStyle/>
        <a:p>
          <a:endParaRPr lang="en-US"/>
        </a:p>
      </dgm:t>
    </dgm:pt>
    <dgm:pt modelId="{C5F32D99-C1B0-42E5-9222-829A98D026D3}" type="sibTrans" cxnId="{66B79A7B-0F73-475B-9BFE-4E3516A205C1}">
      <dgm:prSet/>
      <dgm:spPr/>
      <dgm:t>
        <a:bodyPr/>
        <a:lstStyle/>
        <a:p>
          <a:endParaRPr lang="en-US"/>
        </a:p>
      </dgm:t>
    </dgm:pt>
    <dgm:pt modelId="{2E50228F-1350-4A0D-955B-52DE2C515020}">
      <dgm:prSet custT="1"/>
      <dgm:spPr>
        <a:solidFill>
          <a:schemeClr val="bg1"/>
        </a:solidFill>
        <a:ln>
          <a:solidFill>
            <a:srgbClr val="002060"/>
          </a:solidFill>
        </a:ln>
      </dgm:spPr>
      <dgm:t>
        <a:bodyPr/>
        <a:lstStyle/>
        <a:p>
          <a:r>
            <a:rPr lang="en-US" sz="2400" dirty="0">
              <a:solidFill>
                <a:schemeClr val="tx2">
                  <a:lumMod val="75000"/>
                </a:schemeClr>
              </a:solidFill>
              <a:effectLst/>
            </a:rPr>
            <a:t>Dysgraphia</a:t>
          </a:r>
        </a:p>
      </dgm:t>
    </dgm:pt>
    <dgm:pt modelId="{1AC3445E-B917-4EC1-A7E1-4430361E2240}" type="parTrans" cxnId="{28731237-5B96-48CD-8889-DF3CF6456CE0}">
      <dgm:prSet/>
      <dgm:spPr/>
      <dgm:t>
        <a:bodyPr/>
        <a:lstStyle/>
        <a:p>
          <a:endParaRPr lang="en-US"/>
        </a:p>
      </dgm:t>
    </dgm:pt>
    <dgm:pt modelId="{A29F74E4-1DF4-4A84-94FD-875B4646C156}" type="sibTrans" cxnId="{28731237-5B96-48CD-8889-DF3CF6456CE0}">
      <dgm:prSet/>
      <dgm:spPr/>
      <dgm:t>
        <a:bodyPr/>
        <a:lstStyle/>
        <a:p>
          <a:endParaRPr lang="en-US"/>
        </a:p>
      </dgm:t>
    </dgm:pt>
    <dgm:pt modelId="{DD56EA21-E8DE-41C2-8ADD-A36253BECB51}">
      <dgm:prSet custT="1"/>
      <dgm:spPr>
        <a:solidFill>
          <a:schemeClr val="bg1"/>
        </a:solidFill>
        <a:ln>
          <a:solidFill>
            <a:srgbClr val="002060"/>
          </a:solidFill>
        </a:ln>
      </dgm:spPr>
      <dgm:t>
        <a:bodyPr/>
        <a:lstStyle/>
        <a:p>
          <a:r>
            <a:rPr lang="en-US" sz="2400" dirty="0">
              <a:solidFill>
                <a:schemeClr val="tx2">
                  <a:lumMod val="75000"/>
                </a:schemeClr>
              </a:solidFill>
              <a:effectLst/>
              <a:highlight>
                <a:srgbClr val="FFFF00"/>
              </a:highlight>
            </a:rPr>
            <a:t>Dyscalculia</a:t>
          </a:r>
        </a:p>
      </dgm:t>
    </dgm:pt>
    <dgm:pt modelId="{7B329818-E174-4206-8F96-3C86F808CAF0}" type="parTrans" cxnId="{1BB72DE6-9E7D-4686-8367-130D71B7C383}">
      <dgm:prSet/>
      <dgm:spPr/>
      <dgm:t>
        <a:bodyPr/>
        <a:lstStyle/>
        <a:p>
          <a:endParaRPr lang="en-US"/>
        </a:p>
      </dgm:t>
    </dgm:pt>
    <dgm:pt modelId="{1F721A7E-D63B-43ED-9EE0-120AA89E14ED}" type="sibTrans" cxnId="{1BB72DE6-9E7D-4686-8367-130D71B7C383}">
      <dgm:prSet/>
      <dgm:spPr/>
      <dgm:t>
        <a:bodyPr/>
        <a:lstStyle/>
        <a:p>
          <a:endParaRPr lang="en-US"/>
        </a:p>
      </dgm:t>
    </dgm:pt>
    <dgm:pt modelId="{BF0FD3E8-1C5C-40F1-941E-D31C451301F4}">
      <dgm:prSet custT="1"/>
      <dgm:spPr>
        <a:solidFill>
          <a:schemeClr val="bg1"/>
        </a:solidFill>
        <a:ln>
          <a:solidFill>
            <a:srgbClr val="002060"/>
          </a:solidFill>
        </a:ln>
      </dgm:spPr>
      <dgm:t>
        <a:bodyPr/>
        <a:lstStyle/>
        <a:p>
          <a:r>
            <a:rPr lang="en-US" sz="2400" dirty="0">
              <a:solidFill>
                <a:schemeClr val="tx2">
                  <a:lumMod val="75000"/>
                </a:schemeClr>
              </a:solidFill>
              <a:effectLst/>
            </a:rPr>
            <a:t>Auditory Processing Disorders</a:t>
          </a:r>
        </a:p>
      </dgm:t>
    </dgm:pt>
    <dgm:pt modelId="{B7B499DC-3E03-4649-90A1-96D8F51C2C77}" type="parTrans" cxnId="{3EDBE8DC-DE58-4EA2-B4DB-031BA2772B81}">
      <dgm:prSet/>
      <dgm:spPr/>
      <dgm:t>
        <a:bodyPr/>
        <a:lstStyle/>
        <a:p>
          <a:endParaRPr lang="en-US"/>
        </a:p>
      </dgm:t>
    </dgm:pt>
    <dgm:pt modelId="{80936D5A-9AFC-40E7-A220-73545A8E9E36}" type="sibTrans" cxnId="{3EDBE8DC-DE58-4EA2-B4DB-031BA2772B81}">
      <dgm:prSet/>
      <dgm:spPr/>
      <dgm:t>
        <a:bodyPr/>
        <a:lstStyle/>
        <a:p>
          <a:endParaRPr lang="en-US"/>
        </a:p>
      </dgm:t>
    </dgm:pt>
    <dgm:pt modelId="{EC48B77B-75C5-4363-85A7-EEDA003BEA7B}">
      <dgm:prSet custT="1"/>
      <dgm:spPr>
        <a:solidFill>
          <a:schemeClr val="bg1"/>
        </a:solidFill>
        <a:ln>
          <a:solidFill>
            <a:srgbClr val="002060"/>
          </a:solidFill>
        </a:ln>
      </dgm:spPr>
      <dgm:t>
        <a:bodyPr/>
        <a:lstStyle/>
        <a:p>
          <a:r>
            <a:rPr lang="en-US" sz="2400" dirty="0">
              <a:solidFill>
                <a:schemeClr val="tx2">
                  <a:lumMod val="75000"/>
                </a:schemeClr>
              </a:solidFill>
              <a:effectLst/>
            </a:rPr>
            <a:t>Visual Processing Disorders</a:t>
          </a:r>
        </a:p>
      </dgm:t>
    </dgm:pt>
    <dgm:pt modelId="{0B23894F-37B5-454B-BAE6-775A76F7298D}" type="parTrans" cxnId="{DB1D864B-F3AB-437D-9636-51B4E11501BC}">
      <dgm:prSet/>
      <dgm:spPr/>
      <dgm:t>
        <a:bodyPr/>
        <a:lstStyle/>
        <a:p>
          <a:endParaRPr lang="en-US"/>
        </a:p>
      </dgm:t>
    </dgm:pt>
    <dgm:pt modelId="{9734921F-892B-4EB4-A4F4-D77077F16EC8}" type="sibTrans" cxnId="{DB1D864B-F3AB-437D-9636-51B4E11501BC}">
      <dgm:prSet/>
      <dgm:spPr/>
      <dgm:t>
        <a:bodyPr/>
        <a:lstStyle/>
        <a:p>
          <a:endParaRPr lang="en-US"/>
        </a:p>
      </dgm:t>
    </dgm:pt>
    <dgm:pt modelId="{EA66A2EB-F5A3-44DD-8388-1BE22C6C4CF6}" type="pres">
      <dgm:prSet presAssocID="{925CD057-C75E-497D-9B58-9A44C043669B}" presName="linear" presStyleCnt="0">
        <dgm:presLayoutVars>
          <dgm:dir/>
          <dgm:animLvl val="lvl"/>
          <dgm:resizeHandles val="exact"/>
        </dgm:presLayoutVars>
      </dgm:prSet>
      <dgm:spPr/>
    </dgm:pt>
    <dgm:pt modelId="{78B1FD2C-2BC5-481A-AA13-05412E5BB39E}" type="pres">
      <dgm:prSet presAssocID="{A5EED65F-A90E-4409-BC56-D6B211ECCE86}" presName="parentLin" presStyleCnt="0"/>
      <dgm:spPr/>
    </dgm:pt>
    <dgm:pt modelId="{B78F02EE-D5FA-4C06-B877-9A3E49EAF78B}" type="pres">
      <dgm:prSet presAssocID="{A5EED65F-A90E-4409-BC56-D6B211ECCE86}" presName="parentLeftMargin" presStyleLbl="node1" presStyleIdx="0" presStyleCnt="5"/>
      <dgm:spPr/>
    </dgm:pt>
    <dgm:pt modelId="{3388084F-16FD-43D0-A74A-69E92AEB0A2E}" type="pres">
      <dgm:prSet presAssocID="{A5EED65F-A90E-4409-BC56-D6B211ECCE86}" presName="parentText" presStyleLbl="node1" presStyleIdx="0" presStyleCnt="5">
        <dgm:presLayoutVars>
          <dgm:chMax val="0"/>
          <dgm:bulletEnabled val="1"/>
        </dgm:presLayoutVars>
      </dgm:prSet>
      <dgm:spPr/>
    </dgm:pt>
    <dgm:pt modelId="{E10B5CB1-8A15-4E1A-90D9-881FE6A8DC0C}" type="pres">
      <dgm:prSet presAssocID="{A5EED65F-A90E-4409-BC56-D6B211ECCE86}" presName="negativeSpace" presStyleCnt="0"/>
      <dgm:spPr/>
    </dgm:pt>
    <dgm:pt modelId="{758FC1FE-FB8C-4B7A-83E7-348B3CF5A075}" type="pres">
      <dgm:prSet presAssocID="{A5EED65F-A90E-4409-BC56-D6B211ECCE86}" presName="childText" presStyleLbl="conFgAcc1" presStyleIdx="0" presStyleCnt="5">
        <dgm:presLayoutVars>
          <dgm:bulletEnabled val="1"/>
        </dgm:presLayoutVars>
      </dgm:prSet>
      <dgm:spPr/>
    </dgm:pt>
    <dgm:pt modelId="{989D2CF9-EBCC-4B43-ACD5-0DDB518E25D1}" type="pres">
      <dgm:prSet presAssocID="{C5F32D99-C1B0-42E5-9222-829A98D026D3}" presName="spaceBetweenRectangles" presStyleCnt="0"/>
      <dgm:spPr/>
    </dgm:pt>
    <dgm:pt modelId="{9DA780B8-06DF-4114-AF44-3E222AEA8EE3}" type="pres">
      <dgm:prSet presAssocID="{2E50228F-1350-4A0D-955B-52DE2C515020}" presName="parentLin" presStyleCnt="0"/>
      <dgm:spPr/>
    </dgm:pt>
    <dgm:pt modelId="{8FFEAB1D-3E88-4BF6-83A8-0975BFEAB8F9}" type="pres">
      <dgm:prSet presAssocID="{2E50228F-1350-4A0D-955B-52DE2C515020}" presName="parentLeftMargin" presStyleLbl="node1" presStyleIdx="0" presStyleCnt="5"/>
      <dgm:spPr/>
    </dgm:pt>
    <dgm:pt modelId="{033FF731-44CC-4A4B-8A76-5EACBABDA307}" type="pres">
      <dgm:prSet presAssocID="{2E50228F-1350-4A0D-955B-52DE2C515020}" presName="parentText" presStyleLbl="node1" presStyleIdx="1" presStyleCnt="5">
        <dgm:presLayoutVars>
          <dgm:chMax val="0"/>
          <dgm:bulletEnabled val="1"/>
        </dgm:presLayoutVars>
      </dgm:prSet>
      <dgm:spPr/>
    </dgm:pt>
    <dgm:pt modelId="{0ECC491A-0A98-4EB8-ADA5-591956540B0F}" type="pres">
      <dgm:prSet presAssocID="{2E50228F-1350-4A0D-955B-52DE2C515020}" presName="negativeSpace" presStyleCnt="0"/>
      <dgm:spPr/>
    </dgm:pt>
    <dgm:pt modelId="{6F403663-8DB8-49E1-B07E-13A7742E2240}" type="pres">
      <dgm:prSet presAssocID="{2E50228F-1350-4A0D-955B-52DE2C515020}" presName="childText" presStyleLbl="conFgAcc1" presStyleIdx="1" presStyleCnt="5">
        <dgm:presLayoutVars>
          <dgm:bulletEnabled val="1"/>
        </dgm:presLayoutVars>
      </dgm:prSet>
      <dgm:spPr/>
    </dgm:pt>
    <dgm:pt modelId="{CA8F4362-B2E1-4CFC-9483-B10279E32C4A}" type="pres">
      <dgm:prSet presAssocID="{A29F74E4-1DF4-4A84-94FD-875B4646C156}" presName="spaceBetweenRectangles" presStyleCnt="0"/>
      <dgm:spPr/>
    </dgm:pt>
    <dgm:pt modelId="{39322A2A-0E6A-430F-8900-A9BFE4C61A3F}" type="pres">
      <dgm:prSet presAssocID="{DD56EA21-E8DE-41C2-8ADD-A36253BECB51}" presName="parentLin" presStyleCnt="0"/>
      <dgm:spPr/>
    </dgm:pt>
    <dgm:pt modelId="{827F7C9C-DCE2-4F11-A134-8AB34A97274E}" type="pres">
      <dgm:prSet presAssocID="{DD56EA21-E8DE-41C2-8ADD-A36253BECB51}" presName="parentLeftMargin" presStyleLbl="node1" presStyleIdx="1" presStyleCnt="5"/>
      <dgm:spPr/>
    </dgm:pt>
    <dgm:pt modelId="{87E315D7-22DA-45C5-BB3D-46A77EABABC6}" type="pres">
      <dgm:prSet presAssocID="{DD56EA21-E8DE-41C2-8ADD-A36253BECB51}" presName="parentText" presStyleLbl="node1" presStyleIdx="2" presStyleCnt="5">
        <dgm:presLayoutVars>
          <dgm:chMax val="0"/>
          <dgm:bulletEnabled val="1"/>
        </dgm:presLayoutVars>
      </dgm:prSet>
      <dgm:spPr/>
    </dgm:pt>
    <dgm:pt modelId="{401724C3-AAF9-4489-8500-1D67F2876DF3}" type="pres">
      <dgm:prSet presAssocID="{DD56EA21-E8DE-41C2-8ADD-A36253BECB51}" presName="negativeSpace" presStyleCnt="0"/>
      <dgm:spPr/>
    </dgm:pt>
    <dgm:pt modelId="{B5902123-F553-4EA8-894F-0637F84B5024}" type="pres">
      <dgm:prSet presAssocID="{DD56EA21-E8DE-41C2-8ADD-A36253BECB51}" presName="childText" presStyleLbl="conFgAcc1" presStyleIdx="2" presStyleCnt="5">
        <dgm:presLayoutVars>
          <dgm:bulletEnabled val="1"/>
        </dgm:presLayoutVars>
      </dgm:prSet>
      <dgm:spPr/>
    </dgm:pt>
    <dgm:pt modelId="{00F1A77F-4423-4A34-83D1-D0A6EB5C4152}" type="pres">
      <dgm:prSet presAssocID="{1F721A7E-D63B-43ED-9EE0-120AA89E14ED}" presName="spaceBetweenRectangles" presStyleCnt="0"/>
      <dgm:spPr/>
    </dgm:pt>
    <dgm:pt modelId="{C3C87224-5DC9-47E9-B886-A7366FCC5C33}" type="pres">
      <dgm:prSet presAssocID="{BF0FD3E8-1C5C-40F1-941E-D31C451301F4}" presName="parentLin" presStyleCnt="0"/>
      <dgm:spPr/>
    </dgm:pt>
    <dgm:pt modelId="{F5079C73-EA92-408F-8E35-A7F4A8B56EDF}" type="pres">
      <dgm:prSet presAssocID="{BF0FD3E8-1C5C-40F1-941E-D31C451301F4}" presName="parentLeftMargin" presStyleLbl="node1" presStyleIdx="2" presStyleCnt="5"/>
      <dgm:spPr/>
    </dgm:pt>
    <dgm:pt modelId="{D508ADDE-5A61-432F-9FE2-C5E5C75F3E87}" type="pres">
      <dgm:prSet presAssocID="{BF0FD3E8-1C5C-40F1-941E-D31C451301F4}" presName="parentText" presStyleLbl="node1" presStyleIdx="3" presStyleCnt="5">
        <dgm:presLayoutVars>
          <dgm:chMax val="0"/>
          <dgm:bulletEnabled val="1"/>
        </dgm:presLayoutVars>
      </dgm:prSet>
      <dgm:spPr/>
    </dgm:pt>
    <dgm:pt modelId="{1B6C53E5-EB2B-4EC6-B0CD-DCC76BD3930D}" type="pres">
      <dgm:prSet presAssocID="{BF0FD3E8-1C5C-40F1-941E-D31C451301F4}" presName="negativeSpace" presStyleCnt="0"/>
      <dgm:spPr/>
    </dgm:pt>
    <dgm:pt modelId="{37D49592-880A-4B20-B37A-EC8F8D28FBE5}" type="pres">
      <dgm:prSet presAssocID="{BF0FD3E8-1C5C-40F1-941E-D31C451301F4}" presName="childText" presStyleLbl="conFgAcc1" presStyleIdx="3" presStyleCnt="5">
        <dgm:presLayoutVars>
          <dgm:bulletEnabled val="1"/>
        </dgm:presLayoutVars>
      </dgm:prSet>
      <dgm:spPr/>
    </dgm:pt>
    <dgm:pt modelId="{56342E5D-6DE3-457E-BA29-93B8C2F25DC7}" type="pres">
      <dgm:prSet presAssocID="{80936D5A-9AFC-40E7-A220-73545A8E9E36}" presName="spaceBetweenRectangles" presStyleCnt="0"/>
      <dgm:spPr/>
    </dgm:pt>
    <dgm:pt modelId="{EEBABF77-9015-401F-9E12-1F8D415200F1}" type="pres">
      <dgm:prSet presAssocID="{EC48B77B-75C5-4363-85A7-EEDA003BEA7B}" presName="parentLin" presStyleCnt="0"/>
      <dgm:spPr/>
    </dgm:pt>
    <dgm:pt modelId="{39B0F669-AC65-497A-B21B-0B5742B722CD}" type="pres">
      <dgm:prSet presAssocID="{EC48B77B-75C5-4363-85A7-EEDA003BEA7B}" presName="parentLeftMargin" presStyleLbl="node1" presStyleIdx="3" presStyleCnt="5"/>
      <dgm:spPr/>
    </dgm:pt>
    <dgm:pt modelId="{3C7884C3-F7F2-48C5-9FB8-68F98FECAAAE}" type="pres">
      <dgm:prSet presAssocID="{EC48B77B-75C5-4363-85A7-EEDA003BEA7B}" presName="parentText" presStyleLbl="node1" presStyleIdx="4" presStyleCnt="5">
        <dgm:presLayoutVars>
          <dgm:chMax val="0"/>
          <dgm:bulletEnabled val="1"/>
        </dgm:presLayoutVars>
      </dgm:prSet>
      <dgm:spPr/>
    </dgm:pt>
    <dgm:pt modelId="{7CAF75FD-D9EC-42AF-AEAD-8B692C3E9CC4}" type="pres">
      <dgm:prSet presAssocID="{EC48B77B-75C5-4363-85A7-EEDA003BEA7B}" presName="negativeSpace" presStyleCnt="0"/>
      <dgm:spPr/>
    </dgm:pt>
    <dgm:pt modelId="{9AB90FE1-6B5F-4017-A822-22068816CB59}" type="pres">
      <dgm:prSet presAssocID="{EC48B77B-75C5-4363-85A7-EEDA003BEA7B}" presName="childText" presStyleLbl="conFgAcc1" presStyleIdx="4" presStyleCnt="5">
        <dgm:presLayoutVars>
          <dgm:bulletEnabled val="1"/>
        </dgm:presLayoutVars>
      </dgm:prSet>
      <dgm:spPr/>
    </dgm:pt>
  </dgm:ptLst>
  <dgm:cxnLst>
    <dgm:cxn modelId="{49FCEB26-552F-0D47-8F2D-83FA6751C354}" type="presOf" srcId="{A5EED65F-A90E-4409-BC56-D6B211ECCE86}" destId="{B78F02EE-D5FA-4C06-B877-9A3E49EAF78B}" srcOrd="0" destOrd="0" presId="urn:microsoft.com/office/officeart/2005/8/layout/list1"/>
    <dgm:cxn modelId="{9E5EFB2D-23C4-CE40-A118-35E5874A33D4}" type="presOf" srcId="{925CD057-C75E-497D-9B58-9A44C043669B}" destId="{EA66A2EB-F5A3-44DD-8388-1BE22C6C4CF6}" srcOrd="0" destOrd="0" presId="urn:microsoft.com/office/officeart/2005/8/layout/list1"/>
    <dgm:cxn modelId="{28731237-5B96-48CD-8889-DF3CF6456CE0}" srcId="{925CD057-C75E-497D-9B58-9A44C043669B}" destId="{2E50228F-1350-4A0D-955B-52DE2C515020}" srcOrd="1" destOrd="0" parTransId="{1AC3445E-B917-4EC1-A7E1-4430361E2240}" sibTransId="{A29F74E4-1DF4-4A84-94FD-875B4646C156}"/>
    <dgm:cxn modelId="{7F1E563E-064D-2442-B17C-9C0FAB9D65D5}" type="presOf" srcId="{BF0FD3E8-1C5C-40F1-941E-D31C451301F4}" destId="{F5079C73-EA92-408F-8E35-A7F4A8B56EDF}" srcOrd="0" destOrd="0" presId="urn:microsoft.com/office/officeart/2005/8/layout/list1"/>
    <dgm:cxn modelId="{6BDCCB5F-A2B3-E04B-B394-F812A1CD8F8C}" type="presOf" srcId="{BF0FD3E8-1C5C-40F1-941E-D31C451301F4}" destId="{D508ADDE-5A61-432F-9FE2-C5E5C75F3E87}" srcOrd="1" destOrd="0" presId="urn:microsoft.com/office/officeart/2005/8/layout/list1"/>
    <dgm:cxn modelId="{DB1D864B-F3AB-437D-9636-51B4E11501BC}" srcId="{925CD057-C75E-497D-9B58-9A44C043669B}" destId="{EC48B77B-75C5-4363-85A7-EEDA003BEA7B}" srcOrd="4" destOrd="0" parTransId="{0B23894F-37B5-454B-BAE6-775A76F7298D}" sibTransId="{9734921F-892B-4EB4-A4F4-D77077F16EC8}"/>
    <dgm:cxn modelId="{AD7FBA74-7F6E-CC4D-84E8-DDEFCB5825B1}" type="presOf" srcId="{EC48B77B-75C5-4363-85A7-EEDA003BEA7B}" destId="{3C7884C3-F7F2-48C5-9FB8-68F98FECAAAE}" srcOrd="1" destOrd="0" presId="urn:microsoft.com/office/officeart/2005/8/layout/list1"/>
    <dgm:cxn modelId="{66B79A7B-0F73-475B-9BFE-4E3516A205C1}" srcId="{925CD057-C75E-497D-9B58-9A44C043669B}" destId="{A5EED65F-A90E-4409-BC56-D6B211ECCE86}" srcOrd="0" destOrd="0" parTransId="{B58D1DEE-30BA-49AC-A5F9-4D1163A4BE61}" sibTransId="{C5F32D99-C1B0-42E5-9222-829A98D026D3}"/>
    <dgm:cxn modelId="{6F0B4CB2-DC60-EC40-9454-6DBCDE3F4277}" type="presOf" srcId="{A5EED65F-A90E-4409-BC56-D6B211ECCE86}" destId="{3388084F-16FD-43D0-A74A-69E92AEB0A2E}" srcOrd="1" destOrd="0" presId="urn:microsoft.com/office/officeart/2005/8/layout/list1"/>
    <dgm:cxn modelId="{3EDBE8DC-DE58-4EA2-B4DB-031BA2772B81}" srcId="{925CD057-C75E-497D-9B58-9A44C043669B}" destId="{BF0FD3E8-1C5C-40F1-941E-D31C451301F4}" srcOrd="3" destOrd="0" parTransId="{B7B499DC-3E03-4649-90A1-96D8F51C2C77}" sibTransId="{80936D5A-9AFC-40E7-A220-73545A8E9E36}"/>
    <dgm:cxn modelId="{5597CAE1-A509-BE48-9B64-9F96CA5C6643}" type="presOf" srcId="{DD56EA21-E8DE-41C2-8ADD-A36253BECB51}" destId="{87E315D7-22DA-45C5-BB3D-46A77EABABC6}" srcOrd="1" destOrd="0" presId="urn:microsoft.com/office/officeart/2005/8/layout/list1"/>
    <dgm:cxn modelId="{682E35E4-6B8D-DC4D-B3A2-B9DDFE349025}" type="presOf" srcId="{2E50228F-1350-4A0D-955B-52DE2C515020}" destId="{033FF731-44CC-4A4B-8A76-5EACBABDA307}" srcOrd="1" destOrd="0" presId="urn:microsoft.com/office/officeart/2005/8/layout/list1"/>
    <dgm:cxn modelId="{1BB72DE6-9E7D-4686-8367-130D71B7C383}" srcId="{925CD057-C75E-497D-9B58-9A44C043669B}" destId="{DD56EA21-E8DE-41C2-8ADD-A36253BECB51}" srcOrd="2" destOrd="0" parTransId="{7B329818-E174-4206-8F96-3C86F808CAF0}" sibTransId="{1F721A7E-D63B-43ED-9EE0-120AA89E14ED}"/>
    <dgm:cxn modelId="{59961CEA-BE42-3F4D-AC7A-6C7D268B26CD}" type="presOf" srcId="{2E50228F-1350-4A0D-955B-52DE2C515020}" destId="{8FFEAB1D-3E88-4BF6-83A8-0975BFEAB8F9}" srcOrd="0" destOrd="0" presId="urn:microsoft.com/office/officeart/2005/8/layout/list1"/>
    <dgm:cxn modelId="{7304F2F0-0FD0-4B43-AAAE-331D4741B315}" type="presOf" srcId="{EC48B77B-75C5-4363-85A7-EEDA003BEA7B}" destId="{39B0F669-AC65-497A-B21B-0B5742B722CD}" srcOrd="0" destOrd="0" presId="urn:microsoft.com/office/officeart/2005/8/layout/list1"/>
    <dgm:cxn modelId="{67858EF6-9C54-D041-8369-F58E06E6B172}" type="presOf" srcId="{DD56EA21-E8DE-41C2-8ADD-A36253BECB51}" destId="{827F7C9C-DCE2-4F11-A134-8AB34A97274E}" srcOrd="0" destOrd="0" presId="urn:microsoft.com/office/officeart/2005/8/layout/list1"/>
    <dgm:cxn modelId="{F4D67ACD-A57D-CE41-A84D-3F8A4055DC91}" type="presParOf" srcId="{EA66A2EB-F5A3-44DD-8388-1BE22C6C4CF6}" destId="{78B1FD2C-2BC5-481A-AA13-05412E5BB39E}" srcOrd="0" destOrd="0" presId="urn:microsoft.com/office/officeart/2005/8/layout/list1"/>
    <dgm:cxn modelId="{9BBB7F08-BEE8-1644-B295-91280965093E}" type="presParOf" srcId="{78B1FD2C-2BC5-481A-AA13-05412E5BB39E}" destId="{B78F02EE-D5FA-4C06-B877-9A3E49EAF78B}" srcOrd="0" destOrd="0" presId="urn:microsoft.com/office/officeart/2005/8/layout/list1"/>
    <dgm:cxn modelId="{A1AF7187-E5CC-1A48-A6FE-8B64D1536577}" type="presParOf" srcId="{78B1FD2C-2BC5-481A-AA13-05412E5BB39E}" destId="{3388084F-16FD-43D0-A74A-69E92AEB0A2E}" srcOrd="1" destOrd="0" presId="urn:microsoft.com/office/officeart/2005/8/layout/list1"/>
    <dgm:cxn modelId="{E232F124-6339-D446-AD9F-992D5C0BC78E}" type="presParOf" srcId="{EA66A2EB-F5A3-44DD-8388-1BE22C6C4CF6}" destId="{E10B5CB1-8A15-4E1A-90D9-881FE6A8DC0C}" srcOrd="1" destOrd="0" presId="urn:microsoft.com/office/officeart/2005/8/layout/list1"/>
    <dgm:cxn modelId="{7D25BDCB-C4B5-5A45-A981-92D11174B5A0}" type="presParOf" srcId="{EA66A2EB-F5A3-44DD-8388-1BE22C6C4CF6}" destId="{758FC1FE-FB8C-4B7A-83E7-348B3CF5A075}" srcOrd="2" destOrd="0" presId="urn:microsoft.com/office/officeart/2005/8/layout/list1"/>
    <dgm:cxn modelId="{FF0D1EC1-0D50-B14F-8545-E6503C76562E}" type="presParOf" srcId="{EA66A2EB-F5A3-44DD-8388-1BE22C6C4CF6}" destId="{989D2CF9-EBCC-4B43-ACD5-0DDB518E25D1}" srcOrd="3" destOrd="0" presId="urn:microsoft.com/office/officeart/2005/8/layout/list1"/>
    <dgm:cxn modelId="{D6638867-7E28-A34A-958B-5A323E2D26A6}" type="presParOf" srcId="{EA66A2EB-F5A3-44DD-8388-1BE22C6C4CF6}" destId="{9DA780B8-06DF-4114-AF44-3E222AEA8EE3}" srcOrd="4" destOrd="0" presId="urn:microsoft.com/office/officeart/2005/8/layout/list1"/>
    <dgm:cxn modelId="{A45FD354-B102-E949-B691-D535E7BDAEE2}" type="presParOf" srcId="{9DA780B8-06DF-4114-AF44-3E222AEA8EE3}" destId="{8FFEAB1D-3E88-4BF6-83A8-0975BFEAB8F9}" srcOrd="0" destOrd="0" presId="urn:microsoft.com/office/officeart/2005/8/layout/list1"/>
    <dgm:cxn modelId="{A2E3103A-0181-9440-8018-751A1CC2FEC9}" type="presParOf" srcId="{9DA780B8-06DF-4114-AF44-3E222AEA8EE3}" destId="{033FF731-44CC-4A4B-8A76-5EACBABDA307}" srcOrd="1" destOrd="0" presId="urn:microsoft.com/office/officeart/2005/8/layout/list1"/>
    <dgm:cxn modelId="{002F17D6-82C6-D34F-8988-84A19E7854D2}" type="presParOf" srcId="{EA66A2EB-F5A3-44DD-8388-1BE22C6C4CF6}" destId="{0ECC491A-0A98-4EB8-ADA5-591956540B0F}" srcOrd="5" destOrd="0" presId="urn:microsoft.com/office/officeart/2005/8/layout/list1"/>
    <dgm:cxn modelId="{7C46D726-E12B-D148-81B9-A789D0BBE128}" type="presParOf" srcId="{EA66A2EB-F5A3-44DD-8388-1BE22C6C4CF6}" destId="{6F403663-8DB8-49E1-B07E-13A7742E2240}" srcOrd="6" destOrd="0" presId="urn:microsoft.com/office/officeart/2005/8/layout/list1"/>
    <dgm:cxn modelId="{DD6445CA-4DD2-FD44-A59F-C246B54BD8EC}" type="presParOf" srcId="{EA66A2EB-F5A3-44DD-8388-1BE22C6C4CF6}" destId="{CA8F4362-B2E1-4CFC-9483-B10279E32C4A}" srcOrd="7" destOrd="0" presId="urn:microsoft.com/office/officeart/2005/8/layout/list1"/>
    <dgm:cxn modelId="{26B4CDC8-8A04-FE40-9704-414F74825EA7}" type="presParOf" srcId="{EA66A2EB-F5A3-44DD-8388-1BE22C6C4CF6}" destId="{39322A2A-0E6A-430F-8900-A9BFE4C61A3F}" srcOrd="8" destOrd="0" presId="urn:microsoft.com/office/officeart/2005/8/layout/list1"/>
    <dgm:cxn modelId="{DE0129E1-0E46-574A-9BB1-39196709C036}" type="presParOf" srcId="{39322A2A-0E6A-430F-8900-A9BFE4C61A3F}" destId="{827F7C9C-DCE2-4F11-A134-8AB34A97274E}" srcOrd="0" destOrd="0" presId="urn:microsoft.com/office/officeart/2005/8/layout/list1"/>
    <dgm:cxn modelId="{CB257C1F-EA09-CC4B-8C23-F00790E4A339}" type="presParOf" srcId="{39322A2A-0E6A-430F-8900-A9BFE4C61A3F}" destId="{87E315D7-22DA-45C5-BB3D-46A77EABABC6}" srcOrd="1" destOrd="0" presId="urn:microsoft.com/office/officeart/2005/8/layout/list1"/>
    <dgm:cxn modelId="{C6026AFA-2977-1242-9021-27100654ADA5}" type="presParOf" srcId="{EA66A2EB-F5A3-44DD-8388-1BE22C6C4CF6}" destId="{401724C3-AAF9-4489-8500-1D67F2876DF3}" srcOrd="9" destOrd="0" presId="urn:microsoft.com/office/officeart/2005/8/layout/list1"/>
    <dgm:cxn modelId="{FCF0F438-08A6-A749-AF4A-A84C7BBAB21C}" type="presParOf" srcId="{EA66A2EB-F5A3-44DD-8388-1BE22C6C4CF6}" destId="{B5902123-F553-4EA8-894F-0637F84B5024}" srcOrd="10" destOrd="0" presId="urn:microsoft.com/office/officeart/2005/8/layout/list1"/>
    <dgm:cxn modelId="{676D69E1-6888-BA45-B25E-E6891936E3E5}" type="presParOf" srcId="{EA66A2EB-F5A3-44DD-8388-1BE22C6C4CF6}" destId="{00F1A77F-4423-4A34-83D1-D0A6EB5C4152}" srcOrd="11" destOrd="0" presId="urn:microsoft.com/office/officeart/2005/8/layout/list1"/>
    <dgm:cxn modelId="{27ADC56F-20DF-FA46-8D6B-DDDF7EC8C318}" type="presParOf" srcId="{EA66A2EB-F5A3-44DD-8388-1BE22C6C4CF6}" destId="{C3C87224-5DC9-47E9-B886-A7366FCC5C33}" srcOrd="12" destOrd="0" presId="urn:microsoft.com/office/officeart/2005/8/layout/list1"/>
    <dgm:cxn modelId="{F390517F-6E24-C042-94D2-9BB26AD51EAE}" type="presParOf" srcId="{C3C87224-5DC9-47E9-B886-A7366FCC5C33}" destId="{F5079C73-EA92-408F-8E35-A7F4A8B56EDF}" srcOrd="0" destOrd="0" presId="urn:microsoft.com/office/officeart/2005/8/layout/list1"/>
    <dgm:cxn modelId="{81224E7A-8483-8B43-9004-5AF27A886897}" type="presParOf" srcId="{C3C87224-5DC9-47E9-B886-A7366FCC5C33}" destId="{D508ADDE-5A61-432F-9FE2-C5E5C75F3E87}" srcOrd="1" destOrd="0" presId="urn:microsoft.com/office/officeart/2005/8/layout/list1"/>
    <dgm:cxn modelId="{03511EAE-2DE1-664C-AD0F-802D58140017}" type="presParOf" srcId="{EA66A2EB-F5A3-44DD-8388-1BE22C6C4CF6}" destId="{1B6C53E5-EB2B-4EC6-B0CD-DCC76BD3930D}" srcOrd="13" destOrd="0" presId="urn:microsoft.com/office/officeart/2005/8/layout/list1"/>
    <dgm:cxn modelId="{C22F5D42-C222-EC48-86D9-54C16DDA85A1}" type="presParOf" srcId="{EA66A2EB-F5A3-44DD-8388-1BE22C6C4CF6}" destId="{37D49592-880A-4B20-B37A-EC8F8D28FBE5}" srcOrd="14" destOrd="0" presId="urn:microsoft.com/office/officeart/2005/8/layout/list1"/>
    <dgm:cxn modelId="{3CEE726E-EE96-7E4E-B590-67D4C80653C5}" type="presParOf" srcId="{EA66A2EB-F5A3-44DD-8388-1BE22C6C4CF6}" destId="{56342E5D-6DE3-457E-BA29-93B8C2F25DC7}" srcOrd="15" destOrd="0" presId="urn:microsoft.com/office/officeart/2005/8/layout/list1"/>
    <dgm:cxn modelId="{D4AF018B-43CA-F844-92D8-62501BD16E9E}" type="presParOf" srcId="{EA66A2EB-F5A3-44DD-8388-1BE22C6C4CF6}" destId="{EEBABF77-9015-401F-9E12-1F8D415200F1}" srcOrd="16" destOrd="0" presId="urn:microsoft.com/office/officeart/2005/8/layout/list1"/>
    <dgm:cxn modelId="{D1F8E854-A3B3-A441-BC24-58B19E8DC8C7}" type="presParOf" srcId="{EEBABF77-9015-401F-9E12-1F8D415200F1}" destId="{39B0F669-AC65-497A-B21B-0B5742B722CD}" srcOrd="0" destOrd="0" presId="urn:microsoft.com/office/officeart/2005/8/layout/list1"/>
    <dgm:cxn modelId="{A9FAC487-0E6A-B141-9896-96FC8F695C84}" type="presParOf" srcId="{EEBABF77-9015-401F-9E12-1F8D415200F1}" destId="{3C7884C3-F7F2-48C5-9FB8-68F98FECAAAE}" srcOrd="1" destOrd="0" presId="urn:microsoft.com/office/officeart/2005/8/layout/list1"/>
    <dgm:cxn modelId="{39AE5AE4-80DE-4E47-9FD8-FD5E4FCE9CD9}" type="presParOf" srcId="{EA66A2EB-F5A3-44DD-8388-1BE22C6C4CF6}" destId="{7CAF75FD-D9EC-42AF-AEAD-8B692C3E9CC4}" srcOrd="17" destOrd="0" presId="urn:microsoft.com/office/officeart/2005/8/layout/list1"/>
    <dgm:cxn modelId="{896D84E6-787E-3747-B89B-61AB5555132C}" type="presParOf" srcId="{EA66A2EB-F5A3-44DD-8388-1BE22C6C4CF6}" destId="{9AB90FE1-6B5F-4017-A822-22068816CB5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FC1FE-FB8C-4B7A-83E7-348B3CF5A075}">
      <dsp:nvSpPr>
        <dsp:cNvPr id="0" name=""/>
        <dsp:cNvSpPr/>
      </dsp:nvSpPr>
      <dsp:spPr>
        <a:xfrm>
          <a:off x="0" y="319678"/>
          <a:ext cx="822960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8084F-16FD-43D0-A74A-69E92AEB0A2E}">
      <dsp:nvSpPr>
        <dsp:cNvPr id="0" name=""/>
        <dsp:cNvSpPr/>
      </dsp:nvSpPr>
      <dsp:spPr>
        <a:xfrm>
          <a:off x="411480" y="9718"/>
          <a:ext cx="5760720" cy="619920"/>
        </a:xfrm>
        <a:prstGeom prst="roundRect">
          <a:avLst/>
        </a:prstGeom>
        <a:solidFill>
          <a:schemeClr val="bg1"/>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highlight>
                <a:srgbClr val="FFFF00"/>
              </a:highlight>
            </a:rPr>
            <a:t>Dyslexia</a:t>
          </a:r>
          <a:endParaRPr lang="en-US" sz="2400" kern="1200" dirty="0">
            <a:solidFill>
              <a:schemeClr val="tx2">
                <a:lumMod val="75000"/>
              </a:schemeClr>
            </a:solidFill>
            <a:highlight>
              <a:srgbClr val="FFFF00"/>
            </a:highlight>
          </a:endParaRPr>
        </a:p>
      </dsp:txBody>
      <dsp:txXfrm>
        <a:off x="441742" y="39980"/>
        <a:ext cx="5700196" cy="559396"/>
      </dsp:txXfrm>
    </dsp:sp>
    <dsp:sp modelId="{6F403663-8DB8-49E1-B07E-13A7742E2240}">
      <dsp:nvSpPr>
        <dsp:cNvPr id="0" name=""/>
        <dsp:cNvSpPr/>
      </dsp:nvSpPr>
      <dsp:spPr>
        <a:xfrm>
          <a:off x="0" y="1272238"/>
          <a:ext cx="822960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3FF731-44CC-4A4B-8A76-5EACBABDA307}">
      <dsp:nvSpPr>
        <dsp:cNvPr id="0" name=""/>
        <dsp:cNvSpPr/>
      </dsp:nvSpPr>
      <dsp:spPr>
        <a:xfrm>
          <a:off x="411480" y="962278"/>
          <a:ext cx="5760720" cy="619920"/>
        </a:xfrm>
        <a:prstGeom prst="roundRect">
          <a:avLst/>
        </a:prstGeom>
        <a:solidFill>
          <a:schemeClr val="bg1"/>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Dysgraphia</a:t>
          </a:r>
        </a:p>
      </dsp:txBody>
      <dsp:txXfrm>
        <a:off x="441742" y="992540"/>
        <a:ext cx="5700196" cy="559396"/>
      </dsp:txXfrm>
    </dsp:sp>
    <dsp:sp modelId="{B5902123-F553-4EA8-894F-0637F84B5024}">
      <dsp:nvSpPr>
        <dsp:cNvPr id="0" name=""/>
        <dsp:cNvSpPr/>
      </dsp:nvSpPr>
      <dsp:spPr>
        <a:xfrm>
          <a:off x="0" y="2224799"/>
          <a:ext cx="822960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315D7-22DA-45C5-BB3D-46A77EABABC6}">
      <dsp:nvSpPr>
        <dsp:cNvPr id="0" name=""/>
        <dsp:cNvSpPr/>
      </dsp:nvSpPr>
      <dsp:spPr>
        <a:xfrm>
          <a:off x="411480" y="1914838"/>
          <a:ext cx="5760720" cy="619920"/>
        </a:xfrm>
        <a:prstGeom prst="roundRect">
          <a:avLst/>
        </a:prstGeom>
        <a:solidFill>
          <a:schemeClr val="bg1"/>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highlight>
                <a:srgbClr val="FFFF00"/>
              </a:highlight>
            </a:rPr>
            <a:t>Dyscalculia</a:t>
          </a:r>
        </a:p>
      </dsp:txBody>
      <dsp:txXfrm>
        <a:off x="441742" y="1945100"/>
        <a:ext cx="5700196" cy="559396"/>
      </dsp:txXfrm>
    </dsp:sp>
    <dsp:sp modelId="{37D49592-880A-4B20-B37A-EC8F8D28FBE5}">
      <dsp:nvSpPr>
        <dsp:cNvPr id="0" name=""/>
        <dsp:cNvSpPr/>
      </dsp:nvSpPr>
      <dsp:spPr>
        <a:xfrm>
          <a:off x="0" y="3177359"/>
          <a:ext cx="822960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8ADDE-5A61-432F-9FE2-C5E5C75F3E87}">
      <dsp:nvSpPr>
        <dsp:cNvPr id="0" name=""/>
        <dsp:cNvSpPr/>
      </dsp:nvSpPr>
      <dsp:spPr>
        <a:xfrm>
          <a:off x="411480" y="2867399"/>
          <a:ext cx="5760720" cy="619920"/>
        </a:xfrm>
        <a:prstGeom prst="roundRect">
          <a:avLst/>
        </a:prstGeom>
        <a:solidFill>
          <a:schemeClr val="bg1"/>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Auditory Processing Disorders</a:t>
          </a:r>
        </a:p>
      </dsp:txBody>
      <dsp:txXfrm>
        <a:off x="441742" y="2897661"/>
        <a:ext cx="5700196" cy="559396"/>
      </dsp:txXfrm>
    </dsp:sp>
    <dsp:sp modelId="{9AB90FE1-6B5F-4017-A822-22068816CB59}">
      <dsp:nvSpPr>
        <dsp:cNvPr id="0" name=""/>
        <dsp:cNvSpPr/>
      </dsp:nvSpPr>
      <dsp:spPr>
        <a:xfrm>
          <a:off x="0" y="4129919"/>
          <a:ext cx="8229600" cy="5292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884C3-F7F2-48C5-9FB8-68F98FECAAAE}">
      <dsp:nvSpPr>
        <dsp:cNvPr id="0" name=""/>
        <dsp:cNvSpPr/>
      </dsp:nvSpPr>
      <dsp:spPr>
        <a:xfrm>
          <a:off x="411480" y="3819959"/>
          <a:ext cx="5760720" cy="619920"/>
        </a:xfrm>
        <a:prstGeom prst="roundRect">
          <a:avLst/>
        </a:prstGeom>
        <a:solidFill>
          <a:schemeClr val="bg1"/>
        </a:solidFill>
        <a:ln w="1905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2">
                  <a:lumMod val="75000"/>
                </a:schemeClr>
              </a:solidFill>
              <a:effectLst/>
            </a:rPr>
            <a:t>Visual Processing Disorders</a:t>
          </a:r>
        </a:p>
      </dsp:txBody>
      <dsp:txXfrm>
        <a:off x="441742" y="3850221"/>
        <a:ext cx="570019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Verdana"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87668FE3-D402-4039-9E4E-F3327154C547}" type="datetimeFigureOut">
              <a:rPr lang="en-US" altLang="en-US"/>
              <a:pPr>
                <a:defRPr/>
              </a:pPr>
              <a:t>2/7/2019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Verdana"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462F87D-AC7A-444A-A095-281C207503D4}" type="slidenum">
              <a:rPr lang="en-US" altLang="en-US"/>
              <a:pPr>
                <a:defRPr/>
              </a:pPr>
              <a:t>‹#›</a:t>
            </a:fld>
            <a:endParaRPr lang="en-US" altLang="en-US"/>
          </a:p>
        </p:txBody>
      </p:sp>
    </p:spTree>
    <p:extLst>
      <p:ext uri="{BB962C8B-B14F-4D97-AF65-F5344CB8AC3E}">
        <p14:creationId xmlns:p14="http://schemas.microsoft.com/office/powerpoint/2010/main" val="511816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5E7006D3-63C1-4EA2-9ECC-E9CFD94D59AE}" type="slidenum">
              <a:rPr lang="en-US" altLang="en-US"/>
              <a:pPr>
                <a:defRPr/>
              </a:pPr>
              <a:t>‹#›</a:t>
            </a:fld>
            <a:endParaRPr lang="en-US" altLang="en-US"/>
          </a:p>
        </p:txBody>
      </p:sp>
    </p:spTree>
    <p:extLst>
      <p:ext uri="{BB962C8B-B14F-4D97-AF65-F5344CB8AC3E}">
        <p14:creationId xmlns:p14="http://schemas.microsoft.com/office/powerpoint/2010/main" val="2223017052"/>
      </p:ext>
    </p:extLst>
  </p:cSld>
  <p:clrMap bg1="lt1" tx1="dk1" bg2="lt2" tx2="dk2" accent1="accent1" accent2="accent2" accent3="accent3" accent4="accent4" accent5="accent5" accent6="accent6" hlink="hlink" folHlink="folHlink"/>
  <p:notesStyle>
    <a:lvl1pPr algn="l" rtl="0" eaLnBrk="0" fontAlgn="base" hangingPunct="0">
      <a:lnSpc>
        <a:spcPct val="114000"/>
      </a:lnSpc>
      <a:spcBef>
        <a:spcPts val="1200"/>
      </a:spcBef>
      <a:spcAft>
        <a:spcPct val="0"/>
      </a:spcAft>
      <a:defRPr sz="1600" kern="1200">
        <a:solidFill>
          <a:schemeClr val="tx1"/>
        </a:solidFill>
        <a:latin typeface="Arial" charset="0"/>
        <a:ea typeface="ＭＳ Ｐゴシック" charset="0"/>
        <a:cs typeface="ＭＳ Ｐゴシック" charset="0"/>
      </a:defRPr>
    </a:lvl1pPr>
    <a:lvl2pPr marL="457200" algn="l" rtl="0" eaLnBrk="0" fontAlgn="base" hangingPunct="0">
      <a:lnSpc>
        <a:spcPct val="114000"/>
      </a:lnSpc>
      <a:spcBef>
        <a:spcPts val="1200"/>
      </a:spcBef>
      <a:spcAft>
        <a:spcPct val="0"/>
      </a:spcAft>
      <a:defRPr sz="1600" kern="1200">
        <a:solidFill>
          <a:schemeClr val="tx1"/>
        </a:solidFill>
        <a:latin typeface="Arial" charset="0"/>
        <a:ea typeface="ＭＳ Ｐゴシック" charset="0"/>
        <a:cs typeface="+mn-cs"/>
      </a:defRPr>
    </a:lvl2pPr>
    <a:lvl3pPr marL="914400" algn="l" rtl="0" eaLnBrk="0" fontAlgn="base" hangingPunct="0">
      <a:lnSpc>
        <a:spcPct val="114000"/>
      </a:lnSpc>
      <a:spcBef>
        <a:spcPts val="1200"/>
      </a:spcBef>
      <a:spcAft>
        <a:spcPct val="0"/>
      </a:spcAft>
      <a:defRPr sz="1600" kern="1200">
        <a:solidFill>
          <a:schemeClr val="tx1"/>
        </a:solidFill>
        <a:latin typeface="Arial" charset="0"/>
        <a:ea typeface="ＭＳ Ｐゴシック" charset="0"/>
        <a:cs typeface="+mn-cs"/>
      </a:defRPr>
    </a:lvl3pPr>
    <a:lvl4pPr marL="1371600" algn="l" rtl="0" eaLnBrk="0" fontAlgn="base" hangingPunct="0">
      <a:lnSpc>
        <a:spcPct val="114000"/>
      </a:lnSpc>
      <a:spcBef>
        <a:spcPts val="1200"/>
      </a:spcBef>
      <a:spcAft>
        <a:spcPct val="0"/>
      </a:spcAft>
      <a:defRPr sz="1600" kern="1200">
        <a:solidFill>
          <a:schemeClr val="tx1"/>
        </a:solidFill>
        <a:latin typeface="Arial" charset="0"/>
        <a:ea typeface="ＭＳ Ｐゴシック" charset="0"/>
        <a:cs typeface="+mn-cs"/>
      </a:defRPr>
    </a:lvl4pPr>
    <a:lvl5pPr marL="1828800" algn="l" rtl="0" eaLnBrk="0" fontAlgn="base" hangingPunct="0">
      <a:lnSpc>
        <a:spcPct val="114000"/>
      </a:lnSpc>
      <a:spcBef>
        <a:spcPts val="1200"/>
      </a:spcBef>
      <a:spcAft>
        <a:spcPct val="0"/>
      </a:spcAft>
      <a:defRPr sz="16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xfrm>
            <a:off x="685800" y="4343400"/>
            <a:ext cx="5486400" cy="4572000"/>
          </a:xfrm>
          <a:ln/>
          <a:extLst/>
        </p:spPr>
        <p:txBody>
          <a:bodyPr/>
          <a:lstStyle/>
          <a:p>
            <a:pPr>
              <a:lnSpc>
                <a:spcPct val="113000"/>
              </a:lnSpc>
              <a:spcBef>
                <a:spcPts val="1200"/>
              </a:spcBef>
              <a:defRPr/>
            </a:pPr>
            <a:r>
              <a:rPr lang="en-US" sz="1600" dirty="0">
                <a:ea typeface="+mn-ea"/>
                <a:cs typeface="+mn-cs"/>
              </a:rPr>
              <a:t>Welcome to Learning Disabilities 300 webinar.  This is part 3 of a 3-part series on Learning Disabilities. If you missed Parts 1 and/or 2 of this series, you can find copies of the PPTs in the file share box or on the JC Disability website.</a:t>
            </a:r>
          </a:p>
          <a:p>
            <a:pPr>
              <a:lnSpc>
                <a:spcPct val="113000"/>
              </a:lnSpc>
              <a:spcBef>
                <a:spcPts val="1200"/>
              </a:spcBef>
              <a:defRPr/>
            </a:pPr>
            <a:r>
              <a:rPr lang="en-US" sz="1600" dirty="0">
                <a:ea typeface="+mn-ea"/>
                <a:cs typeface="+mn-cs"/>
              </a:rPr>
              <a:t>It is not a requirement to have attended parts 1 or 2 of the LD series in order to gain knowledge and support from part 3; however, each presentation does build upon the skills and knowledge of the previous one(s) so we do encourage you to download parts 1 and 2 and review those as well.</a:t>
            </a:r>
          </a:p>
          <a:p>
            <a:pPr>
              <a:lnSpc>
                <a:spcPct val="113000"/>
              </a:lnSpc>
              <a:spcBef>
                <a:spcPts val="1200"/>
              </a:spcBef>
              <a:defRPr/>
            </a:pPr>
            <a:r>
              <a:rPr lang="en-US" sz="1600" dirty="0">
                <a:ea typeface="+mn-ea"/>
                <a:cs typeface="+mn-cs"/>
              </a:rPr>
              <a:t>Today, part 3’s focus is to help us assimilate all of the information previously learned in order to identify, develop and implement solutions that remove barriers to program participation for our students with learning disabilities.</a:t>
            </a:r>
          </a:p>
          <a:p>
            <a:pPr>
              <a:defRPr/>
            </a:pPr>
            <a:endParaRPr lang="en-US" sz="1800" dirty="0">
              <a:ea typeface="+mn-ea"/>
              <a:cs typeface="+mn-cs"/>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4588A722-FECB-464C-BDEE-FB2C6367375B}"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Understood.org</a:t>
            </a:r>
          </a:p>
          <a:p>
            <a:r>
              <a:rPr lang="en-US" sz="1800" dirty="0"/>
              <a:t>Jade’s Story – Reading Issues in the Older Grades</a:t>
            </a:r>
          </a:p>
          <a:p>
            <a:r>
              <a:rPr lang="en-US" sz="1800" dirty="0"/>
              <a:t>Video Clip:</a:t>
            </a:r>
          </a:p>
          <a:p>
            <a:r>
              <a:rPr lang="en-US" sz="1800" dirty="0"/>
              <a:t>Approximately 2:20</a:t>
            </a:r>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11</a:t>
            </a:fld>
            <a:endParaRPr lang="en-US" altLang="en-US"/>
          </a:p>
        </p:txBody>
      </p:sp>
    </p:spTree>
    <p:extLst>
      <p:ext uri="{BB962C8B-B14F-4D97-AF65-F5344CB8AC3E}">
        <p14:creationId xmlns:p14="http://schemas.microsoft.com/office/powerpoint/2010/main" val="71318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Video clip #1:</a:t>
            </a:r>
          </a:p>
          <a:p>
            <a:r>
              <a:rPr lang="en-US" sz="1800" dirty="0"/>
              <a:t>05:39 – 06:15</a:t>
            </a:r>
          </a:p>
          <a:p>
            <a:r>
              <a:rPr lang="en-US" sz="1800" dirty="0"/>
              <a:t>06:54 – 07:41</a:t>
            </a:r>
          </a:p>
          <a:p>
            <a:r>
              <a:rPr lang="en-US" sz="1800" dirty="0"/>
              <a:t>08:03 – 08:56</a:t>
            </a:r>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12</a:t>
            </a:fld>
            <a:endParaRPr lang="en-US" altLang="en-US"/>
          </a:p>
        </p:txBody>
      </p:sp>
    </p:spTree>
    <p:extLst>
      <p:ext uri="{BB962C8B-B14F-4D97-AF65-F5344CB8AC3E}">
        <p14:creationId xmlns:p14="http://schemas.microsoft.com/office/powerpoint/2010/main" val="90419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http://dyslexia.yale.edu/dyslexia/dyslexia-faq/</a:t>
            </a:r>
          </a:p>
          <a:p>
            <a:endParaRPr lang="en-US" dirty="0"/>
          </a:p>
        </p:txBody>
      </p:sp>
      <p:sp>
        <p:nvSpPr>
          <p:cNvPr id="4" name="Slide Number Placeholder 3"/>
          <p:cNvSpPr>
            <a:spLocks noGrp="1"/>
          </p:cNvSpPr>
          <p:nvPr>
            <p:ph type="sldNum" sz="quarter" idx="5"/>
          </p:nvPr>
        </p:nvSpPr>
        <p:spPr/>
        <p:txBody>
          <a:bodyPr/>
          <a:lstStyle/>
          <a:p>
            <a:pPr>
              <a:defRPr/>
            </a:pPr>
            <a:fld id="{5E7006D3-63C1-4EA2-9ECC-E9CFD94D59AE}" type="slidenum">
              <a:rPr lang="en-US" altLang="en-US" smtClean="0"/>
              <a:pPr>
                <a:defRPr/>
              </a:pPr>
              <a:t>13</a:t>
            </a:fld>
            <a:endParaRPr lang="en-US" altLang="en-US"/>
          </a:p>
        </p:txBody>
      </p:sp>
    </p:spTree>
    <p:extLst>
      <p:ext uri="{BB962C8B-B14F-4D97-AF65-F5344CB8AC3E}">
        <p14:creationId xmlns:p14="http://schemas.microsoft.com/office/powerpoint/2010/main" val="281022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14</a:t>
            </a:fld>
            <a:endParaRPr lang="en-US" altLang="en-US"/>
          </a:p>
        </p:txBody>
      </p:sp>
    </p:spTree>
    <p:extLst>
      <p:ext uri="{BB962C8B-B14F-4D97-AF65-F5344CB8AC3E}">
        <p14:creationId xmlns:p14="http://schemas.microsoft.com/office/powerpoint/2010/main" val="214569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15</a:t>
            </a:fld>
            <a:endParaRPr lang="en-US" altLang="en-US"/>
          </a:p>
        </p:txBody>
      </p:sp>
    </p:spTree>
    <p:extLst>
      <p:ext uri="{BB962C8B-B14F-4D97-AF65-F5344CB8AC3E}">
        <p14:creationId xmlns:p14="http://schemas.microsoft.com/office/powerpoint/2010/main" val="279572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16</a:t>
            </a:fld>
            <a:endParaRPr lang="en-US" altLang="en-US"/>
          </a:p>
        </p:txBody>
      </p:sp>
    </p:spTree>
    <p:extLst>
      <p:ext uri="{BB962C8B-B14F-4D97-AF65-F5344CB8AC3E}">
        <p14:creationId xmlns:p14="http://schemas.microsoft.com/office/powerpoint/2010/main" val="29042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10:02 – 10:25</a:t>
            </a:r>
          </a:p>
        </p:txBody>
      </p:sp>
      <p:sp>
        <p:nvSpPr>
          <p:cNvPr id="4" name="Slide Number Placeholder 3"/>
          <p:cNvSpPr>
            <a:spLocks noGrp="1"/>
          </p:cNvSpPr>
          <p:nvPr>
            <p:ph type="sldNum" sz="quarter" idx="5"/>
          </p:nvPr>
        </p:nvSpPr>
        <p:spPr/>
        <p:txBody>
          <a:bodyPr/>
          <a:lstStyle/>
          <a:p>
            <a:pPr>
              <a:defRPr/>
            </a:pPr>
            <a:fld id="{5E7006D3-63C1-4EA2-9ECC-E9CFD94D59AE}" type="slidenum">
              <a:rPr lang="en-US" altLang="en-US" smtClean="0"/>
              <a:pPr>
                <a:defRPr/>
              </a:pPr>
              <a:t>17</a:t>
            </a:fld>
            <a:endParaRPr lang="en-US" altLang="en-US"/>
          </a:p>
        </p:txBody>
      </p:sp>
    </p:spTree>
    <p:extLst>
      <p:ext uri="{BB962C8B-B14F-4D97-AF65-F5344CB8AC3E}">
        <p14:creationId xmlns:p14="http://schemas.microsoft.com/office/powerpoint/2010/main" val="381537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a:p>
            <a:r>
              <a:rPr lang="en-US" dirty="0"/>
              <a:t>15:16 – 15:56</a:t>
            </a:r>
          </a:p>
          <a:p>
            <a:r>
              <a:rPr lang="en-US" dirty="0"/>
              <a:t>17:31 – 18:51</a:t>
            </a:r>
          </a:p>
        </p:txBody>
      </p:sp>
      <p:sp>
        <p:nvSpPr>
          <p:cNvPr id="4" name="Slide Number Placeholder 3"/>
          <p:cNvSpPr>
            <a:spLocks noGrp="1"/>
          </p:cNvSpPr>
          <p:nvPr>
            <p:ph type="sldNum" sz="quarter" idx="5"/>
          </p:nvPr>
        </p:nvSpPr>
        <p:spPr/>
        <p:txBody>
          <a:bodyPr/>
          <a:lstStyle/>
          <a:p>
            <a:pPr>
              <a:defRPr/>
            </a:pPr>
            <a:fld id="{5E7006D3-63C1-4EA2-9ECC-E9CFD94D59AE}" type="slidenum">
              <a:rPr lang="en-US" altLang="en-US" smtClean="0"/>
              <a:pPr>
                <a:defRPr/>
              </a:pPr>
              <a:t>18</a:t>
            </a:fld>
            <a:endParaRPr lang="en-US" altLang="en-US"/>
          </a:p>
        </p:txBody>
      </p:sp>
    </p:spTree>
    <p:extLst>
      <p:ext uri="{BB962C8B-B14F-4D97-AF65-F5344CB8AC3E}">
        <p14:creationId xmlns:p14="http://schemas.microsoft.com/office/powerpoint/2010/main" val="3701566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4000"/>
              </a:lnSpc>
              <a:spcBef>
                <a:spcPts val="1200"/>
              </a:spcBef>
              <a:spcAft>
                <a:spcPct val="0"/>
              </a:spcAft>
              <a:buClrTx/>
              <a:buSzTx/>
              <a:buFontTx/>
              <a:buNone/>
              <a:tabLst/>
              <a:defRPr/>
            </a:pPr>
            <a:r>
              <a:rPr lang="en-US" dirty="0"/>
              <a:t>Embracing the use of technology requires that we develop a fundamental knowledge base about technology options and that we work toward growing our own comfort levels in using and guiding its use.</a:t>
            </a:r>
          </a:p>
          <a:p>
            <a:endParaRPr lang="en-US" sz="16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19</a:t>
            </a:fld>
            <a:endParaRPr lang="en-US" altLang="en-US"/>
          </a:p>
        </p:txBody>
      </p:sp>
    </p:spTree>
    <p:extLst>
      <p:ext uri="{BB962C8B-B14F-4D97-AF65-F5344CB8AC3E}">
        <p14:creationId xmlns:p14="http://schemas.microsoft.com/office/powerpoint/2010/main" val="365367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20</a:t>
            </a:fld>
            <a:endParaRPr lang="en-US" altLang="en-US"/>
          </a:p>
        </p:txBody>
      </p:sp>
    </p:spTree>
    <p:extLst>
      <p:ext uri="{BB962C8B-B14F-4D97-AF65-F5344CB8AC3E}">
        <p14:creationId xmlns:p14="http://schemas.microsoft.com/office/powerpoint/2010/main" val="202440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1800" dirty="0"/>
              <a:t>The</a:t>
            </a:r>
            <a:r>
              <a:rPr lang="en-US" sz="1800" baseline="0" dirty="0"/>
              <a:t> purpose of this webinar is to build on the expanded knowledge from the LD200 webinar by challenging participants to take an active role in identifying strengths, functional limitations, and developing potential accommodations for students with different types of learning disabilities.</a:t>
            </a:r>
          </a:p>
          <a:p>
            <a:endParaRPr lang="en-US" sz="1800" dirty="0"/>
          </a:p>
          <a:p>
            <a:r>
              <a:rPr lang="en-US" sz="1800" baseline="0" dirty="0"/>
              <a:t>This webinar is going to use a case study approach.  It will be interactive</a:t>
            </a:r>
            <a:r>
              <a:rPr lang="en-US" sz="1400" baseline="0" dirty="0"/>
              <a:t>, and give you an opportunity to share any practical ideas you have to meet the needs of students with various types of learning disabilities.  We will be focusing on three high-incident types of LD today:  Dyslexia, Dyspraxia, and Auditory Processing Disorder.</a:t>
            </a:r>
            <a:endParaRPr lang="en-US" sz="1400"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E95A1FFA-9D8D-400A-BD33-25B8FB23F902}"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Clip</a:t>
            </a:r>
          </a:p>
          <a:p>
            <a:r>
              <a:rPr lang="en-US" dirty="0"/>
              <a:t>22:00 – 23:29</a:t>
            </a:r>
          </a:p>
          <a:p>
            <a:r>
              <a:rPr lang="en-US" dirty="0"/>
              <a:t>24:30 - 25:13</a:t>
            </a:r>
          </a:p>
          <a:p>
            <a:endParaRPr lang="en-US" dirty="0"/>
          </a:p>
        </p:txBody>
      </p:sp>
      <p:sp>
        <p:nvSpPr>
          <p:cNvPr id="4" name="Slide Number Placeholder 3"/>
          <p:cNvSpPr>
            <a:spLocks noGrp="1"/>
          </p:cNvSpPr>
          <p:nvPr>
            <p:ph type="sldNum" sz="quarter" idx="5"/>
          </p:nvPr>
        </p:nvSpPr>
        <p:spPr/>
        <p:txBody>
          <a:bodyPr/>
          <a:lstStyle/>
          <a:p>
            <a:pPr>
              <a:defRPr/>
            </a:pPr>
            <a:fld id="{5E7006D3-63C1-4EA2-9ECC-E9CFD94D59AE}" type="slidenum">
              <a:rPr lang="en-US" altLang="en-US" smtClean="0"/>
              <a:pPr>
                <a:defRPr/>
              </a:pPr>
              <a:t>21</a:t>
            </a:fld>
            <a:endParaRPr lang="en-US" altLang="en-US"/>
          </a:p>
        </p:txBody>
      </p:sp>
    </p:spTree>
    <p:extLst>
      <p:ext uri="{BB962C8B-B14F-4D97-AF65-F5344CB8AC3E}">
        <p14:creationId xmlns:p14="http://schemas.microsoft.com/office/powerpoint/2010/main" val="25683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itchFamily="2"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7D8552C6-7DAB-4D58-B7C3-1117BB87EB5F}"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Tree>
    <p:extLst>
      <p:ext uri="{BB962C8B-B14F-4D97-AF65-F5344CB8AC3E}">
        <p14:creationId xmlns:p14="http://schemas.microsoft.com/office/powerpoint/2010/main" val="1996003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Play section about Sam – approximately 1:10</a:t>
            </a:r>
          </a:p>
          <a:p>
            <a:r>
              <a:rPr lang="en-US" sz="1800" dirty="0"/>
              <a:t>Simulation - </a:t>
            </a:r>
          </a:p>
          <a:p>
            <a:r>
              <a:rPr lang="en-US" sz="1800" dirty="0"/>
              <a:t>Then play expert video talking about the experience and dyscalculia in general and wrapping up with Sam (about 2:15)</a:t>
            </a:r>
          </a:p>
          <a:p>
            <a:endParaRPr lang="en-US" sz="18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23</a:t>
            </a:fld>
            <a:endParaRPr lang="en-US" altLang="en-US"/>
          </a:p>
        </p:txBody>
      </p:sp>
    </p:spTree>
    <p:extLst>
      <p:ext uri="{BB962C8B-B14F-4D97-AF65-F5344CB8AC3E}">
        <p14:creationId xmlns:p14="http://schemas.microsoft.com/office/powerpoint/2010/main" val="2552865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Our case study is Sylvia.  She has Dyscalculia.  </a:t>
            </a:r>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24</a:t>
            </a:fld>
            <a:endParaRPr lang="en-US" altLang="en-US"/>
          </a:p>
        </p:txBody>
      </p:sp>
    </p:spTree>
    <p:extLst>
      <p:ext uri="{BB962C8B-B14F-4D97-AF65-F5344CB8AC3E}">
        <p14:creationId xmlns:p14="http://schemas.microsoft.com/office/powerpoint/2010/main" val="3957834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267200"/>
            <a:ext cx="5486400" cy="4114800"/>
          </a:xfrm>
        </p:spPr>
        <p:txBody>
          <a:bodyPr/>
          <a:lstStyle/>
          <a:p>
            <a:r>
              <a:rPr lang="en-US" sz="1800" dirty="0"/>
              <a:t>Remember, our first step is to gather information:</a:t>
            </a:r>
          </a:p>
          <a:p>
            <a:endParaRPr lang="en-US" sz="1800" dirty="0"/>
          </a:p>
          <a:p>
            <a:r>
              <a:rPr lang="en-US" sz="1800" dirty="0"/>
              <a:t>1.  What are some initial observations? (Just notice)</a:t>
            </a:r>
          </a:p>
          <a:p>
            <a:r>
              <a:rPr lang="en-US" sz="1800" dirty="0"/>
              <a:t>2.  What are some of Sylvia’s functional limitations? (Just notice)</a:t>
            </a:r>
          </a:p>
          <a:p>
            <a:r>
              <a:rPr lang="en-US" sz="1800" dirty="0"/>
              <a:t>3.  </a:t>
            </a:r>
            <a:r>
              <a:rPr lang="en-US" sz="1800" dirty="0">
                <a:solidFill>
                  <a:srgbClr val="0000FF"/>
                </a:solidFill>
              </a:rPr>
              <a:t>What areas or activities on center might be difficult for Sylvia? (Brainstorm Chat box)</a:t>
            </a:r>
          </a:p>
          <a:p>
            <a:r>
              <a:rPr lang="en-US" sz="1800" dirty="0"/>
              <a:t>4.  </a:t>
            </a:r>
            <a:r>
              <a:rPr lang="en-US" sz="1800" dirty="0">
                <a:solidFill>
                  <a:srgbClr val="0000FF"/>
                </a:solidFill>
              </a:rPr>
              <a:t>What are some ways we could accommodate her functional limitations?  (Brainstorm Chat box)   </a:t>
            </a:r>
            <a:r>
              <a:rPr lang="en-US" sz="1800" dirty="0"/>
              <a:t>Think about the resources on your center, and what you know about Sylvia…</a:t>
            </a:r>
          </a:p>
          <a:p>
            <a:endParaRPr lang="en-US" sz="1600" dirty="0"/>
          </a:p>
          <a:p>
            <a:endParaRPr lang="en-US" sz="18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25</a:t>
            </a:fld>
            <a:endParaRPr lang="en-US" altLang="en-US"/>
          </a:p>
        </p:txBody>
      </p:sp>
    </p:spTree>
    <p:extLst>
      <p:ext uri="{BB962C8B-B14F-4D97-AF65-F5344CB8AC3E}">
        <p14:creationId xmlns:p14="http://schemas.microsoft.com/office/powerpoint/2010/main" val="4013430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Again, the questions on this slide can help with the process of gathering information, determining needs, and preparing accommodations.</a:t>
            </a:r>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26</a:t>
            </a:fld>
            <a:endParaRPr lang="en-US" altLang="en-US"/>
          </a:p>
        </p:txBody>
      </p:sp>
    </p:spTree>
    <p:extLst>
      <p:ext uri="{BB962C8B-B14F-4D97-AF65-F5344CB8AC3E}">
        <p14:creationId xmlns:p14="http://schemas.microsoft.com/office/powerpoint/2010/main" val="2332938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Let’s revisit the impact Sylvia’s functional limitations might have on these areas on center. </a:t>
            </a:r>
          </a:p>
          <a:p>
            <a:r>
              <a:rPr lang="en-US" sz="1800" dirty="0"/>
              <a:t>Remember she is in an </a:t>
            </a:r>
            <a:r>
              <a:rPr lang="en-US" sz="1800" b="1" dirty="0"/>
              <a:t>office trade, </a:t>
            </a:r>
            <a:r>
              <a:rPr lang="en-US" sz="1800" dirty="0"/>
              <a:t>so what might be some barriers we need to consider? </a:t>
            </a:r>
          </a:p>
          <a:p>
            <a:r>
              <a:rPr lang="en-US" sz="1800" dirty="0"/>
              <a:t>Some of her functional limitations include difficulty with math, number sequencing, and </a:t>
            </a:r>
            <a:r>
              <a:rPr lang="en-US" sz="1800" b="1" dirty="0"/>
              <a:t>overall organization.  </a:t>
            </a:r>
            <a:endParaRPr lang="en-US" sz="1800" dirty="0"/>
          </a:p>
          <a:p>
            <a:r>
              <a:rPr lang="en-US" sz="1800" dirty="0"/>
              <a:t>Let’s also consider any barriers in residential and overall behavior on center.</a:t>
            </a:r>
          </a:p>
          <a:p>
            <a:r>
              <a:rPr lang="en-US" sz="1800" dirty="0"/>
              <a:t>Use the chat box to brainstorm any impacts or barriers for Sylvia--</a:t>
            </a:r>
            <a:r>
              <a:rPr lang="en-US" sz="1800" b="1" dirty="0"/>
              <a:t>just specific impact or barriers</a:t>
            </a:r>
            <a:r>
              <a:rPr lang="en-US" sz="1800" dirty="0"/>
              <a:t> right now.   </a:t>
            </a:r>
          </a:p>
          <a:p>
            <a:endParaRPr lang="en-US" sz="1800" dirty="0"/>
          </a:p>
          <a:p>
            <a:r>
              <a:rPr lang="en-US" sz="1800" dirty="0"/>
              <a:t>Maybe needs to use organizers to maintain phone #’s or phone apps; program frequently used phone #’s into phone speed dial options</a:t>
            </a:r>
          </a:p>
          <a:p>
            <a:endParaRPr lang="en-US" sz="1800" dirty="0"/>
          </a:p>
          <a:p>
            <a:r>
              <a:rPr lang="en-US" sz="1800" dirty="0"/>
              <a:t>Use digital clocks and watches; watches with a timer and reminders or phone apps</a:t>
            </a:r>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27</a:t>
            </a:fld>
            <a:endParaRPr lang="en-US" altLang="en-US"/>
          </a:p>
        </p:txBody>
      </p:sp>
    </p:spTree>
    <p:extLst>
      <p:ext uri="{BB962C8B-B14F-4D97-AF65-F5344CB8AC3E}">
        <p14:creationId xmlns:p14="http://schemas.microsoft.com/office/powerpoint/2010/main" val="1659206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Using the functional limitations on the slide, let’s consider some accommodations that may support Sylvia on center.  </a:t>
            </a:r>
            <a:r>
              <a:rPr lang="en-US" sz="1800" b="1" dirty="0"/>
              <a:t>Use the chat box to do that. Think about her strengths as you do this. </a:t>
            </a:r>
            <a:r>
              <a:rPr lang="en-US" sz="1800" dirty="0"/>
              <a:t>Remember she has excellent soft skills and she likes fashion and colors.</a:t>
            </a:r>
            <a:endParaRPr lang="en-US" sz="1800" b="1" dirty="0"/>
          </a:p>
          <a:p>
            <a:r>
              <a:rPr lang="en-US" sz="1800" b="1" dirty="0"/>
              <a:t>(</a:t>
            </a:r>
            <a:r>
              <a:rPr lang="en-US" sz="1800" b="1" dirty="0">
                <a:solidFill>
                  <a:srgbClr val="FF0000"/>
                </a:solidFill>
              </a:rPr>
              <a:t>Wait for participants to brainstorm</a:t>
            </a:r>
            <a:r>
              <a:rPr lang="en-US" sz="1800" b="1" dirty="0"/>
              <a:t>)</a:t>
            </a:r>
          </a:p>
          <a:p>
            <a:endParaRPr lang="en-US" sz="1800" dirty="0"/>
          </a:p>
          <a:p>
            <a:r>
              <a:rPr lang="en-US" sz="1800" dirty="0"/>
              <a:t>2</a:t>
            </a:r>
            <a:r>
              <a:rPr lang="en-US" sz="1800" baseline="30000" dirty="0"/>
              <a:t>nd</a:t>
            </a:r>
            <a:r>
              <a:rPr lang="en-US" sz="1800" dirty="0"/>
              <a:t> bullet -- These are only a few ideas, you may have resources and ideas that would work better on your center to address Sylvia’s limitations or barriers.</a:t>
            </a:r>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28</a:t>
            </a:fld>
            <a:endParaRPr lang="en-US" altLang="en-US"/>
          </a:p>
        </p:txBody>
      </p:sp>
    </p:spTree>
    <p:extLst>
      <p:ext uri="{BB962C8B-B14F-4D97-AF65-F5344CB8AC3E}">
        <p14:creationId xmlns:p14="http://schemas.microsoft.com/office/powerpoint/2010/main" val="2248427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When considering how might we use a student’s strength(s) when accommodating, sometimes it takes some creativity.  We can start with whether the student has a favored modality (visual, auditory, hands-on…).   Often times after we get to know our students better, we discover hidden strengths and talents such as Sylvia’s. </a:t>
            </a:r>
          </a:p>
          <a:p>
            <a:endParaRPr lang="en-US" sz="1800" dirty="0"/>
          </a:p>
          <a:p>
            <a:pPr marL="0" marR="0" lvl="0" indent="0" algn="l" defTabSz="914400" rtl="0" eaLnBrk="0" fontAlgn="base" latinLnBrk="0" hangingPunct="0">
              <a:lnSpc>
                <a:spcPct val="114000"/>
              </a:lnSpc>
              <a:spcBef>
                <a:spcPts val="1200"/>
              </a:spcBef>
              <a:spcAft>
                <a:spcPct val="0"/>
              </a:spcAft>
              <a:buClrTx/>
              <a:buSzTx/>
              <a:buFontTx/>
              <a:buNone/>
              <a:tabLst/>
              <a:defRPr/>
            </a:pPr>
            <a:r>
              <a:rPr lang="en-US" sz="1800" dirty="0"/>
              <a:t>What about learning to manage a  medical records filing system – could the color coding in the picture you saw earlier potentially be useful in teaching her the filing system?</a:t>
            </a:r>
          </a:p>
          <a:p>
            <a:endParaRPr lang="en-US" sz="1800" dirty="0"/>
          </a:p>
          <a:p>
            <a:endParaRPr lang="en-US" sz="1800" dirty="0"/>
          </a:p>
          <a:p>
            <a:r>
              <a:rPr lang="en-US" sz="1800" dirty="0"/>
              <a:t>So we might now know everything up front.  That’s okay.  When we revisit the efficacy of our APs, that may be the ideal time to leverage specific strengths that others may have discovered along the way.  </a:t>
            </a:r>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29</a:t>
            </a:fld>
            <a:endParaRPr lang="en-US" altLang="en-US"/>
          </a:p>
        </p:txBody>
      </p:sp>
    </p:spTree>
    <p:extLst>
      <p:ext uri="{BB962C8B-B14F-4D97-AF65-F5344CB8AC3E}">
        <p14:creationId xmlns:p14="http://schemas.microsoft.com/office/powerpoint/2010/main" val="2538584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We have a few resources for you that may also support you with this topic.  </a:t>
            </a:r>
          </a:p>
          <a:p>
            <a:endParaRPr lang="en-US" sz="1800" dirty="0"/>
          </a:p>
          <a:p>
            <a:r>
              <a:rPr lang="en-US" sz="1800" dirty="0"/>
              <a:t>I encourage you to conduct your own research.  The resources we now have available to us due to the internet are game changers.   </a:t>
            </a:r>
          </a:p>
          <a:p>
            <a:endParaRPr lang="en-US" sz="1800" dirty="0"/>
          </a:p>
          <a:p>
            <a:r>
              <a:rPr lang="en-US" sz="1800" dirty="0"/>
              <a:t>Here are a few…</a:t>
            </a:r>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30</a:t>
            </a:fld>
            <a:endParaRPr lang="en-US" altLang="en-US"/>
          </a:p>
        </p:txBody>
      </p:sp>
    </p:spTree>
    <p:extLst>
      <p:ext uri="{BB962C8B-B14F-4D97-AF65-F5344CB8AC3E}">
        <p14:creationId xmlns:p14="http://schemas.microsoft.com/office/powerpoint/2010/main" val="147379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600" dirty="0">
                <a:latin typeface="Arial" panose="020B0604020202020204" pitchFamily="34" charset="0"/>
                <a:ea typeface="ＭＳ Ｐゴシック" pitchFamily="2" charset="-128"/>
              </a:rPr>
              <a:t>Although this slide expresses what “kids with dyslexia wish everyone knew,” we can easily see how some of these comments would apply to any type of LD (e.g., “We need to work in a different way, not in a harder way.”  </a:t>
            </a:r>
            <a:r>
              <a:rPr lang="en-US" altLang="en-US" sz="1600" b="1" dirty="0">
                <a:latin typeface="Arial" panose="020B0604020202020204" pitchFamily="34" charset="0"/>
                <a:ea typeface="ＭＳ Ｐゴシック" pitchFamily="2" charset="-128"/>
              </a:rPr>
              <a:t>“We are not lazy!”</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75A33265-8313-48EC-89A1-B77D07CC1218}"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t>Learning Disabilities Association of America </a:t>
            </a:r>
            <a:r>
              <a:rPr lang="en-US" sz="1800" dirty="0"/>
              <a:t>offers extensive resources on Teaching &amp; Learning.  </a:t>
            </a:r>
          </a:p>
          <a:p>
            <a:endParaRPr lang="en-US" sz="1800" dirty="0"/>
          </a:p>
          <a:p>
            <a:r>
              <a:rPr lang="en-US" sz="1800" dirty="0"/>
              <a:t>You can sign up for free newsletters that often feature issues we face daily at Job Corps such as how to support non to low reading adults.</a:t>
            </a:r>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31</a:t>
            </a:fld>
            <a:endParaRPr lang="en-US" altLang="en-US"/>
          </a:p>
        </p:txBody>
      </p:sp>
    </p:spTree>
    <p:extLst>
      <p:ext uri="{BB962C8B-B14F-4D97-AF65-F5344CB8AC3E}">
        <p14:creationId xmlns:p14="http://schemas.microsoft.com/office/powerpoint/2010/main" val="2413143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LD Online as an easy to navigate website.  As you can see from the menu on the left hand side, the topics are relevant to Job Corps’ staff and students.</a:t>
            </a:r>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32</a:t>
            </a:fld>
            <a:endParaRPr lang="en-US" altLang="en-US"/>
          </a:p>
        </p:txBody>
      </p:sp>
    </p:spTree>
    <p:extLst>
      <p:ext uri="{BB962C8B-B14F-4D97-AF65-F5344CB8AC3E}">
        <p14:creationId xmlns:p14="http://schemas.microsoft.com/office/powerpoint/2010/main" val="4051727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National Center for Learning Disabilities </a:t>
            </a:r>
            <a:r>
              <a:rPr lang="en-US" sz="1800" dirty="0"/>
              <a:t>website has up-to-date relevant information on the legal aspects of serving students with learning disabilities, as well as sponsoring programs designed specifically for young adults, professionals, educators, and parents.</a:t>
            </a:r>
          </a:p>
          <a:p>
            <a:endParaRPr lang="en-US" sz="18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33</a:t>
            </a:fld>
            <a:endParaRPr lang="en-US" altLang="en-US"/>
          </a:p>
        </p:txBody>
      </p:sp>
    </p:spTree>
    <p:extLst>
      <p:ext uri="{BB962C8B-B14F-4D97-AF65-F5344CB8AC3E}">
        <p14:creationId xmlns:p14="http://schemas.microsoft.com/office/powerpoint/2010/main" val="3265893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1DB6E7F5-A450-43E8-AA5E-971252ADEFCA}"/>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E02FD3E5-A94E-4D10-9E87-B0831A876A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The primary purpose of this website is to provide a central location for resources to help center staff meet Job Corps Disability Program requirements.  Staff can also use this site to:</a:t>
            </a:r>
          </a:p>
          <a:p>
            <a:r>
              <a:rPr lang="en-US" sz="1000" dirty="0"/>
              <a:t>Recognize the most common disabilities and related accommodations among Job Corps youth.</a:t>
            </a:r>
          </a:p>
          <a:p>
            <a:r>
              <a:rPr lang="en-US" sz="1000" dirty="0"/>
              <a:t>Learn how to interact appropriately and comfortably with people with different kinds of disabilities.</a:t>
            </a:r>
          </a:p>
          <a:p>
            <a:r>
              <a:rPr lang="en-US" sz="1000" dirty="0"/>
              <a:t>Prepare students with disabilities to enter the workforce.</a:t>
            </a:r>
          </a:p>
          <a:p>
            <a:r>
              <a:rPr lang="en-US" sz="1000" dirty="0"/>
              <a:t>Educate employers about including people with disabilities as part of a diverse workforce.</a:t>
            </a:r>
          </a:p>
          <a:p>
            <a:r>
              <a:rPr lang="en-US" sz="1000" dirty="0"/>
              <a:t>Learn about promising practices available to help center staff provide services and support to students with disabilities.</a:t>
            </a:r>
          </a:p>
          <a:p>
            <a:r>
              <a:rPr lang="en-US" sz="1000" dirty="0"/>
              <a:t>Read the Job Corps Disability Newsletter.</a:t>
            </a:r>
          </a:p>
          <a:p>
            <a:r>
              <a:rPr lang="en-US" sz="1000" dirty="0"/>
              <a:t>Access Job Corps Disability Program-related directives.</a:t>
            </a:r>
          </a:p>
          <a:p>
            <a:r>
              <a:rPr lang="en-US" sz="1000" dirty="0"/>
              <a:t>Locate past webinars and discover trainings that can be adapted to provide center staff training.​</a:t>
            </a:r>
          </a:p>
          <a:p>
            <a:endParaRPr lang="en-US" altLang="en-US" sz="1400" dirty="0">
              <a:latin typeface="Arial" panose="020B0604020202020204" pitchFamily="34" charset="0"/>
            </a:endParaRPr>
          </a:p>
        </p:txBody>
      </p:sp>
      <p:sp>
        <p:nvSpPr>
          <p:cNvPr id="4" name="Footer Placeholder 3">
            <a:extLst>
              <a:ext uri="{FF2B5EF4-FFF2-40B4-BE49-F238E27FC236}">
                <a16:creationId xmlns:a16="http://schemas.microsoft.com/office/drawing/2014/main" id="{2BABCEB8-6A66-488F-8D0C-82D51639070E}"/>
              </a:ext>
            </a:extLst>
          </p:cNvPr>
          <p:cNvSpPr>
            <a:spLocks noGrp="1"/>
          </p:cNvSpPr>
          <p:nvPr>
            <p:ph type="ftr" sz="quarter" idx="4"/>
          </p:nvPr>
        </p:nvSpPr>
        <p:spPr/>
        <p:txBody>
          <a:bodyPr/>
          <a:lstStyle/>
          <a:p>
            <a:pPr>
              <a:defRPr/>
            </a:pPr>
            <a:endParaRPr lang="en-US"/>
          </a:p>
        </p:txBody>
      </p:sp>
      <p:sp>
        <p:nvSpPr>
          <p:cNvPr id="106501" name="Slide Number Placeholder 4">
            <a:extLst>
              <a:ext uri="{FF2B5EF4-FFF2-40B4-BE49-F238E27FC236}">
                <a16:creationId xmlns:a16="http://schemas.microsoft.com/office/drawing/2014/main" id="{3E6D080B-40E1-456B-B7B9-CEF5C9DA26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CD3FBBF4-C0E4-41BD-B841-3EA510B97F73}"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0A4EE4E-1586-4662-AA9C-5D9E3815E9F8}"/>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5A28D8F4-D554-4231-B7D0-397B58AC6C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The LD website also within the JC community provides detailed information about all of those specific LDs we discussed and more.  It also includes possible strategies and supports.</a:t>
            </a:r>
          </a:p>
        </p:txBody>
      </p:sp>
      <p:sp>
        <p:nvSpPr>
          <p:cNvPr id="108548" name="Slide Number Placeholder 3">
            <a:extLst>
              <a:ext uri="{FF2B5EF4-FFF2-40B4-BE49-F238E27FC236}">
                <a16:creationId xmlns:a16="http://schemas.microsoft.com/office/drawing/2014/main" id="{E4B7F550-4BBF-44F5-821F-CB59ADA26C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A679B0D9-6051-4721-94B3-950FE574DD5D}"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Job Accommodation Network is an extremely comprehensive FREE resource on workplace accommodations and disability employment issues.</a:t>
            </a:r>
          </a:p>
          <a:p>
            <a:r>
              <a:rPr lang="en-US" sz="1600" dirty="0"/>
              <a:t> When you use the website or call to talk to a member of JAN’s expert staff, you will immediately get the impression that they were created just for us at Job Corps.  They are </a:t>
            </a:r>
            <a:r>
              <a:rPr lang="en-US" sz="1600" b="1" dirty="0"/>
              <a:t>that</a:t>
            </a:r>
            <a:r>
              <a:rPr lang="en-US" sz="1600" dirty="0"/>
              <a:t> relevant to the work that we do.  </a:t>
            </a:r>
          </a:p>
          <a:p>
            <a:endParaRPr lang="en-US" sz="1600" dirty="0"/>
          </a:p>
          <a:p>
            <a:r>
              <a:rPr lang="en-US" sz="1600" dirty="0"/>
              <a:t>Many of the accommodations in this webinar came from JAN and were used on actual JC centers.  </a:t>
            </a:r>
          </a:p>
          <a:p>
            <a:endParaRPr lang="en-US" dirty="0"/>
          </a:p>
        </p:txBody>
      </p:sp>
      <p:sp>
        <p:nvSpPr>
          <p:cNvPr id="4" name="Slide Number Placeholder 3"/>
          <p:cNvSpPr>
            <a:spLocks noGrp="1"/>
          </p:cNvSpPr>
          <p:nvPr>
            <p:ph type="sldNum" sz="quarter" idx="5"/>
          </p:nvPr>
        </p:nvSpPr>
        <p:spPr/>
        <p:txBody>
          <a:bodyPr/>
          <a:lstStyle/>
          <a:p>
            <a:pPr>
              <a:defRPr/>
            </a:pPr>
            <a:fld id="{50C343F3-AC26-4B4E-86FF-E949298AE011}" type="slidenum">
              <a:rPr lang="en-US" altLang="en-US" smtClean="0"/>
              <a:pPr>
                <a:defRPr/>
              </a:pPr>
              <a:t>36</a:t>
            </a:fld>
            <a:endParaRPr lang="en-US" altLang="en-US"/>
          </a:p>
        </p:txBody>
      </p:sp>
    </p:spTree>
    <p:extLst>
      <p:ext uri="{BB962C8B-B14F-4D97-AF65-F5344CB8AC3E}">
        <p14:creationId xmlns:p14="http://schemas.microsoft.com/office/powerpoint/2010/main" val="19944206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800" dirty="0">
                <a:latin typeface="Arial" panose="020B0604020202020204" pitchFamily="34" charset="0"/>
                <a:ea typeface="ＭＳ Ｐゴシック" pitchFamily="2" charset="-128"/>
              </a:rPr>
              <a:t>Again, thank you for taking the time to join me today to share ideas and learn from each other.  </a:t>
            </a:r>
          </a:p>
          <a:p>
            <a:endParaRPr lang="en-US" altLang="en-US" sz="1800" dirty="0">
              <a:latin typeface="Arial" panose="020B0604020202020204" pitchFamily="34" charset="0"/>
              <a:ea typeface="ＭＳ Ｐゴシック" pitchFamily="2" charset="-128"/>
            </a:endParaRPr>
          </a:p>
          <a:p>
            <a:r>
              <a:rPr lang="en-US" altLang="en-US" sz="1800" dirty="0">
                <a:latin typeface="Arial" panose="020B0604020202020204" pitchFamily="34" charset="0"/>
                <a:ea typeface="ＭＳ Ｐゴシック" pitchFamily="2" charset="-128"/>
              </a:rPr>
              <a:t>Enjoy the rest of your day.   I will now turn the webinar over to our facilitator, Kristen.</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DCF4CA3B-4F4A-490E-9885-55B4CA787ABF}"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a:t>Let’s briefly review the types</a:t>
            </a:r>
            <a:r>
              <a:rPr lang="en-US" sz="1800" baseline="0" dirty="0"/>
              <a:t> of learning disabilities and functional limitations from LD100 and LD 200.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a:t>Then let’s look at </a:t>
            </a:r>
            <a:r>
              <a:rPr lang="en-US" sz="1800" baseline="0" dirty="0"/>
              <a:t>some case studies to determine how best to accommodate them on centers.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8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baseline="0" dirty="0"/>
              <a:t>We will take a look at video clips to gain a sens</a:t>
            </a:r>
            <a:r>
              <a:rPr lang="en-US" sz="1800" dirty="0"/>
              <a:t>e of how it feels to have a LD, and what did not work/what is working for these individuals.</a:t>
            </a:r>
            <a:r>
              <a:rPr lang="en-US" sz="1800" baseline="0" dirty="0"/>
              <a:t>  </a:t>
            </a:r>
            <a:endParaRPr lang="en-US" sz="1800" dirty="0"/>
          </a:p>
          <a:p>
            <a:endParaRPr lang="en-US" altLang="en-US" sz="1800" dirty="0">
              <a:latin typeface="Arial" panose="020B0604020202020204" pitchFamily="34" charset="0"/>
              <a:ea typeface="ＭＳ Ｐゴシック" pitchFamily="2" charset="-128"/>
            </a:endParaRPr>
          </a:p>
          <a:p>
            <a:endParaRPr lang="en-US" altLang="en-US" dirty="0">
              <a:latin typeface="Arial" panose="020B0604020202020204" pitchFamily="34" charset="0"/>
              <a:ea typeface="ＭＳ Ｐゴシック" pitchFamily="2"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7D8552C6-7DAB-4D58-B7C3-1117BB87EB5F}" type="slidenum">
              <a:rPr lang="en-US" altLang="en-US" sz="1200">
                <a:latin typeface="Arial" panose="020B0604020202020204" pitchFamily="34" charset="0"/>
              </a:rPr>
              <a:pPr/>
              <a:t>4</a:t>
            </a:fld>
            <a:endParaRPr lang="en-US" altLang="en-US"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next slide to discuss.</a:t>
            </a:r>
          </a:p>
        </p:txBody>
      </p:sp>
      <p:sp>
        <p:nvSpPr>
          <p:cNvPr id="4" name="Slide Number Placeholder 3"/>
          <p:cNvSpPr>
            <a:spLocks noGrp="1"/>
          </p:cNvSpPr>
          <p:nvPr>
            <p:ph type="sldNum" sz="quarter" idx="5"/>
          </p:nvPr>
        </p:nvSpPr>
        <p:spPr/>
        <p:txBody>
          <a:bodyPr/>
          <a:lstStyle/>
          <a:p>
            <a:pPr>
              <a:defRPr/>
            </a:pPr>
            <a:fld id="{5E7006D3-63C1-4EA2-9ECC-E9CFD94D59AE}" type="slidenum">
              <a:rPr lang="en-US" altLang="en-US" smtClean="0"/>
              <a:pPr>
                <a:defRPr/>
              </a:pPr>
              <a:t>5</a:t>
            </a:fld>
            <a:endParaRPr lang="en-US" altLang="en-US"/>
          </a:p>
        </p:txBody>
      </p:sp>
    </p:spTree>
    <p:extLst>
      <p:ext uri="{BB962C8B-B14F-4D97-AF65-F5344CB8AC3E}">
        <p14:creationId xmlns:p14="http://schemas.microsoft.com/office/powerpoint/2010/main" val="3338967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Arial" charset="0"/>
                <a:ea typeface="ＭＳ Ｐゴシック" charset="0"/>
                <a:cs typeface="ＭＳ Ｐゴシック" charset="0"/>
              </a:rPr>
              <a:t>Even very </a:t>
            </a:r>
            <a:r>
              <a:rPr lang="en-US" sz="1800" b="1" i="0" kern="1200" dirty="0">
                <a:solidFill>
                  <a:schemeClr val="tx1"/>
                </a:solidFill>
                <a:effectLst/>
                <a:latin typeface="Arial" charset="0"/>
                <a:ea typeface="ＭＳ Ｐゴシック" charset="0"/>
                <a:cs typeface="ＭＳ Ｐゴシック" charset="0"/>
              </a:rPr>
              <a:t>smart</a:t>
            </a:r>
            <a:r>
              <a:rPr lang="en-US" sz="1800" b="0" i="0" kern="1200" dirty="0">
                <a:solidFill>
                  <a:schemeClr val="tx1"/>
                </a:solidFill>
                <a:effectLst/>
                <a:latin typeface="Arial" charset="0"/>
                <a:ea typeface="ＭＳ Ｐゴシック" charset="0"/>
                <a:cs typeface="ＭＳ Ｐゴシック" charset="0"/>
              </a:rPr>
              <a:t> individuals </a:t>
            </a:r>
            <a:r>
              <a:rPr lang="en-US" sz="1800" b="1" i="0" kern="1200" dirty="0">
                <a:solidFill>
                  <a:schemeClr val="tx1"/>
                </a:solidFill>
                <a:effectLst/>
                <a:latin typeface="Arial" charset="0"/>
                <a:ea typeface="ＭＳ Ｐゴシック" charset="0"/>
                <a:cs typeface="ＭＳ Ｐゴシック" charset="0"/>
              </a:rPr>
              <a:t>can have a learning disability</a:t>
            </a:r>
            <a:r>
              <a:rPr lang="en-US" sz="1800" b="0" i="0" kern="1200" dirty="0">
                <a:solidFill>
                  <a:schemeClr val="tx1"/>
                </a:solidFill>
                <a:effectLst/>
                <a:latin typeface="Arial" charset="0"/>
                <a:ea typeface="ＭＳ Ｐゴシック" charset="0"/>
                <a:cs typeface="ＭＳ Ｐゴシック" charset="0"/>
              </a:rPr>
              <a:t>. ... That's because it's not only possible—but even common—for intelligent individuals </a:t>
            </a:r>
            <a:r>
              <a:rPr lang="en-US" sz="1800" b="1" i="0" kern="1200" dirty="0">
                <a:solidFill>
                  <a:schemeClr val="tx1"/>
                </a:solidFill>
                <a:effectLst/>
                <a:latin typeface="Arial" charset="0"/>
                <a:ea typeface="ＭＳ Ｐゴシック" charset="0"/>
                <a:cs typeface="ＭＳ Ｐゴシック" charset="0"/>
              </a:rPr>
              <a:t>have a learning disability</a:t>
            </a:r>
            <a:r>
              <a:rPr lang="en-US" sz="1800" b="0" i="0" kern="1200" dirty="0">
                <a:solidFill>
                  <a:schemeClr val="tx1"/>
                </a:solidFill>
                <a:effectLst/>
                <a:latin typeface="Arial" charset="0"/>
                <a:ea typeface="ＭＳ Ｐゴシック" charset="0"/>
                <a:cs typeface="ＭＳ Ｐゴシック" charset="0"/>
              </a:rPr>
              <a:t>. A </a:t>
            </a:r>
            <a:r>
              <a:rPr lang="en-US" sz="1800" b="1" i="0" kern="1200" dirty="0">
                <a:solidFill>
                  <a:schemeClr val="tx1"/>
                </a:solidFill>
                <a:effectLst/>
                <a:latin typeface="Arial" charset="0"/>
                <a:ea typeface="ＭＳ Ｐゴシック" charset="0"/>
                <a:cs typeface="ＭＳ Ｐゴシック" charset="0"/>
              </a:rPr>
              <a:t>learning disability can</a:t>
            </a:r>
            <a:r>
              <a:rPr lang="en-US" sz="1800" b="0" i="0" kern="1200" dirty="0">
                <a:solidFill>
                  <a:schemeClr val="tx1"/>
                </a:solidFill>
                <a:effectLst/>
                <a:latin typeface="Arial" charset="0"/>
                <a:ea typeface="ＭＳ Ｐゴシック" charset="0"/>
                <a:cs typeface="ＭＳ Ｐゴシック" charset="0"/>
              </a:rPr>
              <a:t> impact the way individuals of average to above average intelligence receive, process, or express information.</a:t>
            </a:r>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LD does not reflect a person’s IQ or dictate their potential to succeed  However, it can affect many areas of a student’s life</a:t>
            </a:r>
            <a:r>
              <a:rPr lang="en-US" sz="1800" baseline="0" dirty="0"/>
              <a:t> </a:t>
            </a:r>
            <a:r>
              <a:rPr lang="en-US" sz="1800" dirty="0"/>
              <a:t>even beyond what the definition implies.  </a:t>
            </a:r>
          </a:p>
          <a:p>
            <a:endParaRPr lang="en-US" altLang="en-US" sz="1800" dirty="0">
              <a:latin typeface="Arial" panose="020B0604020202020204" pitchFamily="34" charset="0"/>
              <a:ea typeface="ＭＳ Ｐゴシック" pitchFamily="2" charset="-128"/>
            </a:endParaRPr>
          </a:p>
          <a:p>
            <a:r>
              <a:rPr lang="en-US" altLang="en-US" sz="1800" dirty="0">
                <a:latin typeface="Arial" panose="020B0604020202020204" pitchFamily="34" charset="0"/>
                <a:ea typeface="ＭＳ Ｐゴシック" pitchFamily="2" charset="-128"/>
              </a:rPr>
              <a:t> An individualized approach is important in the development of each and every accommodation plan.  We try to avoid getting caught up in the development of “cookie cutter” plans, particularly those that only serve to support students on the TABE test.</a:t>
            </a:r>
          </a:p>
          <a:p>
            <a:endParaRPr lang="en-US" altLang="en-US" dirty="0">
              <a:latin typeface="Arial" panose="020B0604020202020204" pitchFamily="34" charset="0"/>
              <a:ea typeface="ＭＳ Ｐゴシック" pitchFamily="2" charset="-128"/>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801BF800-7A82-4E97-9FB7-39C96B3250EB}" type="slidenum">
              <a:rPr lang="en-US" altLang="en-US" sz="1200">
                <a:latin typeface="Arial" panose="020B0604020202020204" pitchFamily="34" charset="0"/>
              </a:rPr>
              <a:pPr/>
              <a:t>6</a:t>
            </a:fld>
            <a:endParaRPr lang="en-US" altLang="en-US" sz="120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7BA9AE3-7467-4F51-B061-352C71E1A70F}"/>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B8AE3E5B-D1B4-47FA-AFE8-AFCE5E8B43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a:latin typeface="Arial" panose="020B0604020202020204" pitchFamily="34" charset="0"/>
              </a:rPr>
              <a:t>We are going to focus on 2 of the types of specific learning disabilities today, dyslexia and dyscalculia, as they are the more high incidence specific learning disabilities and they often exist co-morbidly.  Our goal today is to take a much more in-depth look into the impact of these disorders and discuss the types of accommodations, supports and strategies that can be used to enable students to access the Job Corps program as well as acquire the skills and abilities needed to enter into the workplace.</a:t>
            </a:r>
          </a:p>
          <a:p>
            <a:endParaRPr lang="en-US" altLang="en-US" sz="1600" dirty="0">
              <a:latin typeface="Arial" panose="020B0604020202020204" pitchFamily="34" charset="0"/>
            </a:endParaRPr>
          </a:p>
          <a:p>
            <a:endParaRPr lang="en-US" altLang="en-US" sz="1600"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7CD5B1DE-216D-4F08-9898-720DF279CC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Verdana" panose="020B0604030504040204" pitchFamily="34" charset="0"/>
                <a:ea typeface="MS PGothic" panose="020B0600070205080204" pitchFamily="34" charset="-128"/>
              </a:defRPr>
            </a:lvl1pPr>
            <a:lvl2pPr marL="765610" indent="-294465">
              <a:defRPr sz="2500">
                <a:solidFill>
                  <a:schemeClr val="tx1"/>
                </a:solidFill>
                <a:latin typeface="Verdana" panose="020B0604030504040204" pitchFamily="34" charset="0"/>
                <a:ea typeface="MS PGothic" panose="020B0600070205080204" pitchFamily="34" charset="-128"/>
              </a:defRPr>
            </a:lvl2pPr>
            <a:lvl3pPr marL="1177862" indent="-235572">
              <a:defRPr sz="2500">
                <a:solidFill>
                  <a:schemeClr val="tx1"/>
                </a:solidFill>
                <a:latin typeface="Verdana" panose="020B0604030504040204" pitchFamily="34" charset="0"/>
                <a:ea typeface="MS PGothic" panose="020B0600070205080204" pitchFamily="34" charset="-128"/>
              </a:defRPr>
            </a:lvl3pPr>
            <a:lvl4pPr marL="1649006" indent="-235572">
              <a:defRPr sz="2500">
                <a:solidFill>
                  <a:schemeClr val="tx1"/>
                </a:solidFill>
                <a:latin typeface="Verdana" panose="020B0604030504040204" pitchFamily="34" charset="0"/>
                <a:ea typeface="MS PGothic" panose="020B0600070205080204" pitchFamily="34" charset="-128"/>
              </a:defRPr>
            </a:lvl4pPr>
            <a:lvl5pPr marL="2120151" indent="-235572">
              <a:defRPr sz="2500">
                <a:solidFill>
                  <a:schemeClr val="tx1"/>
                </a:solidFill>
                <a:latin typeface="Verdana" panose="020B0604030504040204" pitchFamily="34" charset="0"/>
                <a:ea typeface="MS PGothic" panose="020B0600070205080204" pitchFamily="34" charset="-128"/>
              </a:defRPr>
            </a:lvl5pPr>
            <a:lvl6pPr marL="259129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6pPr>
            <a:lvl7pPr marL="3062440"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7pPr>
            <a:lvl8pPr marL="3533585"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8pPr>
            <a:lvl9pPr marL="4004729" indent="-235572" eaLnBrk="0" fontAlgn="base" hangingPunct="0">
              <a:spcBef>
                <a:spcPct val="0"/>
              </a:spcBef>
              <a:spcAft>
                <a:spcPct val="0"/>
              </a:spcAft>
              <a:defRPr sz="2500">
                <a:solidFill>
                  <a:schemeClr val="tx1"/>
                </a:solidFill>
                <a:latin typeface="Verdana" panose="020B0604030504040204" pitchFamily="34" charset="0"/>
                <a:ea typeface="MS PGothic" panose="020B0600070205080204" pitchFamily="34" charset="-128"/>
              </a:defRPr>
            </a:lvl9pPr>
          </a:lstStyle>
          <a:p>
            <a:fld id="{EC68DA69-B42C-499D-B15A-69814E0E258C}"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Tree>
    <p:extLst>
      <p:ext uri="{BB962C8B-B14F-4D97-AF65-F5344CB8AC3E}">
        <p14:creationId xmlns:p14="http://schemas.microsoft.com/office/powerpoint/2010/main" val="175771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itchFamily="2" charset="-128"/>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7D8552C6-7DAB-4D58-B7C3-1117BB87EB5F}" type="slidenum">
              <a:rPr lang="en-US" altLang="en-US" sz="1200">
                <a:latin typeface="Arial" panose="020B0604020202020204" pitchFamily="34" charset="0"/>
              </a:rPr>
              <a:pPr/>
              <a:t>8</a:t>
            </a:fld>
            <a:endParaRPr lang="en-US" altLang="en-US" sz="1200">
              <a:latin typeface="Arial" panose="020B0604020202020204" pitchFamily="34" charset="0"/>
            </a:endParaRPr>
          </a:p>
        </p:txBody>
      </p:sp>
    </p:spTree>
    <p:extLst>
      <p:ext uri="{BB962C8B-B14F-4D97-AF65-F5344CB8AC3E}">
        <p14:creationId xmlns:p14="http://schemas.microsoft.com/office/powerpoint/2010/main" val="18054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Video clip:</a:t>
            </a:r>
          </a:p>
          <a:p>
            <a:r>
              <a:rPr lang="en-US" sz="1800" dirty="0"/>
              <a:t>00:00 – 00:37</a:t>
            </a:r>
          </a:p>
          <a:p>
            <a:endParaRPr lang="en-US" sz="1800" dirty="0"/>
          </a:p>
          <a:p>
            <a:endParaRPr lang="en-US" sz="1800" dirty="0"/>
          </a:p>
        </p:txBody>
      </p:sp>
      <p:sp>
        <p:nvSpPr>
          <p:cNvPr id="4" name="Slide Number Placeholder 3"/>
          <p:cNvSpPr>
            <a:spLocks noGrp="1"/>
          </p:cNvSpPr>
          <p:nvPr>
            <p:ph type="sldNum" sz="quarter" idx="10"/>
          </p:nvPr>
        </p:nvSpPr>
        <p:spPr/>
        <p:txBody>
          <a:bodyPr/>
          <a:lstStyle/>
          <a:p>
            <a:pPr>
              <a:defRPr/>
            </a:pPr>
            <a:fld id="{5E7006D3-63C1-4EA2-9ECC-E9CFD94D59AE}" type="slidenum">
              <a:rPr lang="en-US" altLang="en-US" smtClean="0"/>
              <a:pPr>
                <a:defRPr/>
              </a:pPr>
              <a:t>10</a:t>
            </a:fld>
            <a:endParaRPr lang="en-US" altLang="en-US"/>
          </a:p>
        </p:txBody>
      </p:sp>
    </p:spTree>
    <p:extLst>
      <p:ext uri="{BB962C8B-B14F-4D97-AF65-F5344CB8AC3E}">
        <p14:creationId xmlns:p14="http://schemas.microsoft.com/office/powerpoint/2010/main" val="2826884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5" name="Rectangle 4"/>
          <p:cNvSpPr/>
          <p:nvPr/>
        </p:nvSpPr>
        <p:spPr>
          <a:xfrm>
            <a:off x="-12700" y="6053138"/>
            <a:ext cx="29987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p:cNvSpPr/>
          <p:nvPr/>
        </p:nvSpPr>
        <p:spPr>
          <a:xfrm>
            <a:off x="3144838" y="6043613"/>
            <a:ext cx="9047162"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Title 7"/>
          <p:cNvSpPr>
            <a:spLocks noGrp="1"/>
          </p:cNvSpPr>
          <p:nvPr>
            <p:ph type="ctrTitle"/>
          </p:nvPr>
        </p:nvSpPr>
        <p:spPr>
          <a:xfrm>
            <a:off x="6908800" y="2667000"/>
            <a:ext cx="5247341" cy="1828800"/>
          </a:xfrm>
        </p:spPr>
        <p:txBody>
          <a:bodyPr anchor="b"/>
          <a:lstStyle>
            <a:lvl1pPr>
              <a:defRPr sz="4000" cap="all" baseline="0">
                <a:latin typeface="Calibri" pitchFamily="34" charset="0"/>
              </a:defRPr>
            </a:lvl1pPr>
          </a:lstStyle>
          <a:p>
            <a:r>
              <a:rPr lang="en-US" dirty="0"/>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101600" y="6069013"/>
            <a:ext cx="2743200" cy="685800"/>
          </a:xfrm>
          <a:prstGeom prst="rect">
            <a:avLst/>
          </a:prstGeom>
        </p:spPr>
        <p:txBody>
          <a:bodyPr>
            <a:noAutofit/>
          </a:bodyPr>
          <a:lstStyle>
            <a:lvl1pPr algn="ctr" eaLnBrk="0" hangingPunct="0">
              <a:defRPr sz="2000">
                <a:solidFill>
                  <a:srgbClr val="FFFFFF"/>
                </a:solidFill>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24783857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12700" y="4572000"/>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p:cNvSpPr/>
          <p:nvPr/>
        </p:nvSpPr>
        <p:spPr>
          <a:xfrm>
            <a:off x="-12700" y="4664075"/>
            <a:ext cx="1951038"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7" name="Rectangle 6"/>
          <p:cNvSpPr/>
          <p:nvPr/>
        </p:nvSpPr>
        <p:spPr>
          <a:xfrm>
            <a:off x="2058988" y="4654550"/>
            <a:ext cx="1013301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8" name="Rectangle 7"/>
          <p:cNvSpPr/>
          <p:nvPr/>
        </p:nvSpPr>
        <p:spPr bwMode="white">
          <a:xfrm>
            <a:off x="1930400" y="0"/>
            <a:ext cx="133350"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en-US" noProof="0" dirty="0"/>
              <a:t>Click icon to add picture</a:t>
            </a:r>
          </a:p>
        </p:txBody>
      </p:sp>
      <p:sp>
        <p:nvSpPr>
          <p:cNvPr id="9" name="Date Placeholder 11"/>
          <p:cNvSpPr>
            <a:spLocks noGrp="1"/>
          </p:cNvSpPr>
          <p:nvPr>
            <p:ph type="dt" sz="half" idx="10"/>
          </p:nvPr>
        </p:nvSpPr>
        <p:spPr>
          <a:xfrm>
            <a:off x="8331200" y="6248400"/>
            <a:ext cx="3556000" cy="365125"/>
          </a:xfrm>
          <a:prstGeom prst="rect">
            <a:avLst/>
          </a:prstGeom>
        </p:spPr>
        <p:txBody>
          <a:bodyPr rtlCol="0"/>
          <a:lstStyle>
            <a:lvl1pPr eaLnBrk="0" hangingPunct="0">
              <a:defRPr sz="1800">
                <a:latin typeface="Verdana" pitchFamily="34" charset="0"/>
                <a:ea typeface="+mn-ea"/>
                <a:cs typeface="+mn-cs"/>
              </a:defRPr>
            </a:lvl1pPr>
          </a:lstStyle>
          <a:p>
            <a:pPr>
              <a:defRPr/>
            </a:pPr>
            <a:endParaRPr lang="en-US"/>
          </a:p>
        </p:txBody>
      </p:sp>
      <p:sp>
        <p:nvSpPr>
          <p:cNvPr id="10" name="Footer Placeholder 13"/>
          <p:cNvSpPr>
            <a:spLocks noGrp="1"/>
          </p:cNvSpPr>
          <p:nvPr>
            <p:ph type="ftr" sz="quarter" idx="11"/>
          </p:nvPr>
        </p:nvSpPr>
        <p:spPr>
          <a:xfrm>
            <a:off x="2133600" y="6248400"/>
            <a:ext cx="6096000" cy="365125"/>
          </a:xfrm>
          <a:prstGeom prst="rect">
            <a:avLst/>
          </a:prstGeom>
        </p:spPr>
        <p:txBody>
          <a:bodyPr rtlCol="0"/>
          <a:lstStyle>
            <a:lvl1pPr eaLnBrk="0" hangingPunct="0">
              <a:defRPr sz="1800">
                <a:latin typeface="Verdana" pitchFamily="34" charset="0"/>
                <a:ea typeface="+mn-ea"/>
                <a:cs typeface="+mn-cs"/>
              </a:defRPr>
            </a:lvl1pPr>
          </a:lstStyle>
          <a:p>
            <a:pPr>
              <a:defRPr/>
            </a:pPr>
            <a:endParaRPr lang="en-US"/>
          </a:p>
        </p:txBody>
      </p:sp>
      <p:sp>
        <p:nvSpPr>
          <p:cNvPr id="11" name="Slide Number Placeholder 22"/>
          <p:cNvSpPr>
            <a:spLocks noGrp="1"/>
          </p:cNvSpPr>
          <p:nvPr>
            <p:ph type="sldNum" sz="quarter" idx="4"/>
          </p:nvPr>
        </p:nvSpPr>
        <p:spPr>
          <a:xfrm>
            <a:off x="10972800" y="63246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solidFill>
                  <a:schemeClr val="accent1">
                    <a:lumMod val="75000"/>
                  </a:schemeClr>
                </a:solidFill>
                <a:latin typeface="Arial Narrow" panose="020B0606020202030204" pitchFamily="34" charset="0"/>
              </a:defRPr>
            </a:lvl1pPr>
          </a:lstStyle>
          <a:p>
            <a:pPr>
              <a:defRPr/>
            </a:pPr>
            <a:fld id="{F5BF2FCF-1A29-4C4E-A64C-92984D1F993A}" type="slidenum">
              <a:rPr lang="en-US" altLang="en-US" smtClean="0"/>
              <a:pPr>
                <a:defRPr/>
              </a:pPr>
              <a:t>‹#›</a:t>
            </a:fld>
            <a:endParaRPr lang="en-US" altLang="en-US" dirty="0"/>
          </a:p>
        </p:txBody>
      </p:sp>
    </p:spTree>
    <p:extLst>
      <p:ext uri="{BB962C8B-B14F-4D97-AF65-F5344CB8AC3E}">
        <p14:creationId xmlns:p14="http://schemas.microsoft.com/office/powerpoint/2010/main" val="340892199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a:xfrm>
            <a:off x="8128000" y="6248400"/>
            <a:ext cx="3556000"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5" name="Footer Placeholder 2"/>
          <p:cNvSpPr>
            <a:spLocks noGrp="1"/>
          </p:cNvSpPr>
          <p:nvPr>
            <p:ph type="ftr" sz="quarter" idx="11"/>
          </p:nvPr>
        </p:nvSpPr>
        <p:spPr>
          <a:xfrm>
            <a:off x="812800" y="6248400"/>
            <a:ext cx="7227888"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6" name="Slide Number Placeholder 22"/>
          <p:cNvSpPr>
            <a:spLocks noGrp="1"/>
          </p:cNvSpPr>
          <p:nvPr>
            <p:ph type="sldNum" sz="quarter" idx="12"/>
          </p:nvPr>
        </p:nvSpPr>
        <p:spPr/>
        <p:txBody>
          <a:bodyPr/>
          <a:lstStyle>
            <a:lvl1pPr>
              <a:defRPr smtClean="0"/>
            </a:lvl1pPr>
          </a:lstStyle>
          <a:p>
            <a:pPr>
              <a:defRPr/>
            </a:pPr>
            <a:fld id="{B9C0F007-D1DB-4857-8D9E-2E93AF25537E}" type="slidenum">
              <a:rPr lang="en-US" altLang="en-US"/>
              <a:pPr>
                <a:defRPr/>
              </a:pPr>
              <a:t>‹#›</a:t>
            </a:fld>
            <a:endParaRPr lang="en-US" altLang="en-US"/>
          </a:p>
        </p:txBody>
      </p:sp>
    </p:spTree>
    <p:extLst>
      <p:ext uri="{BB962C8B-B14F-4D97-AF65-F5344CB8AC3E}">
        <p14:creationId xmlns:p14="http://schemas.microsoft.com/office/powerpoint/2010/main" val="1255393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0" y="0"/>
            <a:ext cx="427038"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5" name="Rectangle 4"/>
          <p:cNvSpPr/>
          <p:nvPr/>
        </p:nvSpPr>
        <p:spPr>
          <a:xfrm>
            <a:off x="8189913"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6" name="Rectangle 5"/>
          <p:cNvSpPr/>
          <p:nvPr/>
        </p:nvSpPr>
        <p:spPr>
          <a:xfrm>
            <a:off x="8189913"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2" name="Vertical Title 1"/>
          <p:cNvSpPr>
            <a:spLocks noGrp="1"/>
          </p:cNvSpPr>
          <p:nvPr>
            <p:ph type="title" orient="vert"/>
          </p:nvPr>
        </p:nvSpPr>
        <p:spPr>
          <a:xfrm>
            <a:off x="8737600" y="609605"/>
            <a:ext cx="27432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737600" y="6248400"/>
            <a:ext cx="2946400"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8" name="Footer Placeholder 4"/>
          <p:cNvSpPr>
            <a:spLocks noGrp="1"/>
          </p:cNvSpPr>
          <p:nvPr>
            <p:ph type="ftr" sz="quarter" idx="11"/>
          </p:nvPr>
        </p:nvSpPr>
        <p:spPr>
          <a:xfrm>
            <a:off x="609600" y="6248400"/>
            <a:ext cx="7431088"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9" name="Slide Number Placeholder 5"/>
          <p:cNvSpPr>
            <a:spLocks noGrp="1"/>
          </p:cNvSpPr>
          <p:nvPr>
            <p:ph type="sldNum" sz="quarter" idx="12"/>
          </p:nvPr>
        </p:nvSpPr>
        <p:spPr>
          <a:xfrm rot="5400000">
            <a:off x="8074819" y="103981"/>
            <a:ext cx="533400" cy="325438"/>
          </a:xfrm>
        </p:spPr>
        <p:txBody>
          <a:bodyPr/>
          <a:lstStyle>
            <a:lvl1pPr>
              <a:defRPr smtClean="0"/>
            </a:lvl1pPr>
          </a:lstStyle>
          <a:p>
            <a:pPr>
              <a:defRPr/>
            </a:pPr>
            <a:fld id="{1A4A3B6B-4881-4D2C-9F7D-EFE734FD5708}" type="slidenum">
              <a:rPr lang="en-US" altLang="en-US"/>
              <a:pPr>
                <a:defRPr/>
              </a:pPr>
              <a:t>‹#›</a:t>
            </a:fld>
            <a:endParaRPr lang="en-US" altLang="en-US"/>
          </a:p>
        </p:txBody>
      </p:sp>
    </p:spTree>
    <p:extLst>
      <p:ext uri="{BB962C8B-B14F-4D97-AF65-F5344CB8AC3E}">
        <p14:creationId xmlns:p14="http://schemas.microsoft.com/office/powerpoint/2010/main" val="12895636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727CA3"/>
            </a:gs>
            <a:gs pos="50000">
              <a:srgbClr val="C8C8CB"/>
            </a:gs>
            <a:gs pos="100000">
              <a:srgbClr val="E4E4E5"/>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76200"/>
            <a:ext cx="11180064" cy="1143000"/>
          </a:xfrm>
        </p:spPr>
        <p:txBody>
          <a:bodyPr/>
          <a:lstStyle>
            <a:lvl1pPr>
              <a:defRPr sz="3600" b="1">
                <a:solidFill>
                  <a:srgbClr val="FFFFFF"/>
                </a:solidFill>
                <a:latin typeface="Calibri" pitchFamily="34" charset="0"/>
                <a:cs typeface="Arial" pitchFamily="34" charset="0"/>
              </a:defRPr>
            </a:lvl1pPr>
          </a:lstStyle>
          <a:p>
            <a:r>
              <a:rPr lang="en-US" dirty="0"/>
              <a:t>Click to edit Master title style</a:t>
            </a:r>
          </a:p>
        </p:txBody>
      </p:sp>
      <p:sp>
        <p:nvSpPr>
          <p:cNvPr id="8" name="Content Placeholder 7"/>
          <p:cNvSpPr>
            <a:spLocks noGrp="1"/>
          </p:cNvSpPr>
          <p:nvPr>
            <p:ph sz="quarter" idx="1"/>
          </p:nvPr>
        </p:nvSpPr>
        <p:spPr>
          <a:xfrm>
            <a:off x="508000" y="1600200"/>
            <a:ext cx="11180064" cy="4495800"/>
          </a:xfrm>
        </p:spPr>
        <p:txBody>
          <a:bodyPr/>
          <a:lstStyle>
            <a:lvl1pPr>
              <a:spcBef>
                <a:spcPts val="300"/>
              </a:spcBef>
              <a:spcAft>
                <a:spcPts val="300"/>
              </a:spcAft>
              <a:buClr>
                <a:srgbClr val="92D050"/>
              </a:buClr>
              <a:defRPr sz="2800">
                <a:solidFill>
                  <a:schemeClr val="tx1">
                    <a:lumMod val="75000"/>
                    <a:lumOff val="25000"/>
                  </a:schemeClr>
                </a:solidFill>
                <a:latin typeface="Calibri" pitchFamily="34" charset="0"/>
              </a:defRPr>
            </a:lvl1pPr>
            <a:lvl2pPr marL="639763" indent="-273050">
              <a:spcBef>
                <a:spcPts val="300"/>
              </a:spcBef>
              <a:spcAft>
                <a:spcPts val="300"/>
              </a:spcAft>
              <a:buFont typeface="Courier New" panose="02070309020205020404" pitchFamily="49" charset="0"/>
              <a:buChar char="o"/>
              <a:defRPr sz="2400">
                <a:solidFill>
                  <a:schemeClr val="tx1">
                    <a:lumMod val="75000"/>
                    <a:lumOff val="25000"/>
                  </a:schemeClr>
                </a:solidFill>
                <a:latin typeface="Calibri" pitchFamily="34" charset="0"/>
              </a:defRPr>
            </a:lvl2pPr>
            <a:lvl3pPr>
              <a:spcBef>
                <a:spcPts val="300"/>
              </a:spcBef>
              <a:spcAft>
                <a:spcPts val="300"/>
              </a:spcAft>
              <a:defRPr sz="2000">
                <a:solidFill>
                  <a:schemeClr val="tx1">
                    <a:lumMod val="75000"/>
                    <a:lumOff val="25000"/>
                  </a:schemeClr>
                </a:solidFill>
                <a:latin typeface="Calibri" pitchFamily="34" charset="0"/>
              </a:defRPr>
            </a:lvl3pPr>
            <a:lvl4pPr>
              <a:spcBef>
                <a:spcPts val="300"/>
              </a:spcBef>
              <a:spcAft>
                <a:spcPts val="300"/>
              </a:spcAft>
              <a:defRPr sz="1800">
                <a:solidFill>
                  <a:schemeClr val="tx1">
                    <a:lumMod val="75000"/>
                    <a:lumOff val="25000"/>
                  </a:schemeClr>
                </a:solidFill>
                <a:latin typeface="Calibri" pitchFamily="34" charset="0"/>
              </a:defRPr>
            </a:lvl4pPr>
            <a:lvl5pPr>
              <a:spcBef>
                <a:spcPts val="300"/>
              </a:spcBef>
              <a:spcAft>
                <a:spcPts val="300"/>
              </a:spcAft>
              <a:defRPr>
                <a:solidFill>
                  <a:schemeClr val="tx1">
                    <a:lumMod val="75000"/>
                    <a:lumOff val="25000"/>
                  </a:schemeClr>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2"/>
          <p:cNvSpPr>
            <a:spLocks noGrp="1"/>
          </p:cNvSpPr>
          <p:nvPr>
            <p:ph type="sldNum" sz="quarter" idx="10"/>
          </p:nvPr>
        </p:nvSpPr>
        <p:spPr>
          <a:xfrm>
            <a:off x="11277600" y="6477000"/>
            <a:ext cx="711200" cy="244475"/>
          </a:xfrm>
        </p:spPr>
        <p:txBody>
          <a:bodyPr/>
          <a:lstStyle>
            <a:lvl1pPr>
              <a:defRPr b="0" smtClean="0">
                <a:solidFill>
                  <a:srgbClr val="35353E"/>
                </a:solidFill>
              </a:defRPr>
            </a:lvl1pPr>
          </a:lstStyle>
          <a:p>
            <a:pPr>
              <a:defRPr/>
            </a:pPr>
            <a:fld id="{A4BB0819-5422-4EE0-BEEA-19BE03AFA712}" type="slidenum">
              <a:rPr lang="en-US" altLang="en-US"/>
              <a:pPr>
                <a:defRPr/>
              </a:pPr>
              <a:t>‹#›</a:t>
            </a:fld>
            <a:endParaRPr lang="en-US" altLang="en-US"/>
          </a:p>
        </p:txBody>
      </p:sp>
    </p:spTree>
    <p:extLst>
      <p:ext uri="{BB962C8B-B14F-4D97-AF65-F5344CB8AC3E}">
        <p14:creationId xmlns:p14="http://schemas.microsoft.com/office/powerpoint/2010/main" val="162326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 name="Text Placeholder 2"/>
          <p:cNvSpPr>
            <a:spLocks noGrp="1"/>
          </p:cNvSpPr>
          <p:nvPr>
            <p:ph type="body" idx="1"/>
          </p:nvPr>
        </p:nvSpPr>
        <p:spPr>
          <a:xfrm>
            <a:off x="1828803" y="2743200"/>
            <a:ext cx="9497484" cy="1673225"/>
          </a:xfrm>
        </p:spPr>
        <p:txBody>
          <a:bodyPr/>
          <a:lstStyle>
            <a:lvl1pPr marL="0" indent="0">
              <a:buNone/>
              <a:defRPr sz="2800" b="0">
                <a:solidFill>
                  <a:srgbClr val="FFFFFF"/>
                </a:solidFill>
                <a:latin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828800" y="1600200"/>
            <a:ext cx="10160000" cy="990600"/>
          </a:xfrm>
        </p:spPr>
        <p:txBody>
          <a:bodyPr/>
          <a:lstStyle>
            <a:lvl1pPr algn="r">
              <a:buNone/>
              <a:defRPr sz="3600" b="1" cap="none">
                <a:solidFill>
                  <a:srgbClr val="FFFFFF"/>
                </a:solidFill>
                <a:latin typeface="Calibri" pitchFamily="34" charset="0"/>
                <a:cs typeface="Arial" pitchFamily="34" charset="0"/>
              </a:defRPr>
            </a:lvl1pPr>
          </a:lstStyle>
          <a:p>
            <a:r>
              <a:rPr lang="en-US" dirty="0"/>
              <a:t>Click to edit Master title style</a:t>
            </a:r>
          </a:p>
        </p:txBody>
      </p:sp>
      <p:sp>
        <p:nvSpPr>
          <p:cNvPr id="7" name="Slide Number Placeholder 12"/>
          <p:cNvSpPr>
            <a:spLocks noGrp="1"/>
          </p:cNvSpPr>
          <p:nvPr>
            <p:ph type="sldNum" sz="quarter" idx="10"/>
          </p:nvPr>
        </p:nvSpPr>
        <p:spPr>
          <a:xfrm>
            <a:off x="11176000" y="6172200"/>
            <a:ext cx="812800" cy="473075"/>
          </a:xfrm>
        </p:spPr>
        <p:txBody>
          <a:bodyPr>
            <a:noAutofit/>
          </a:bodyPr>
          <a:lstStyle>
            <a:lvl1pPr>
              <a:defRPr smtClean="0">
                <a:solidFill>
                  <a:srgbClr val="FFFFFF"/>
                </a:solidFill>
              </a:defRPr>
            </a:lvl1pPr>
          </a:lstStyle>
          <a:p>
            <a:pPr>
              <a:defRPr/>
            </a:pPr>
            <a:fld id="{749A6937-09E2-4E98-B045-03B7AACB4D34}" type="slidenum">
              <a:rPr lang="en-US" altLang="en-US"/>
              <a:pPr>
                <a:defRPr/>
              </a:pPr>
              <a:t>‹#›</a:t>
            </a:fld>
            <a:endParaRPr lang="en-US" altLang="en-US"/>
          </a:p>
        </p:txBody>
      </p:sp>
    </p:spTree>
    <p:extLst>
      <p:ext uri="{BB962C8B-B14F-4D97-AF65-F5344CB8AC3E}">
        <p14:creationId xmlns:p14="http://schemas.microsoft.com/office/powerpoint/2010/main" val="8330162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3" name="Text Placeholder 2"/>
          <p:cNvSpPr>
            <a:spLocks noGrp="1"/>
          </p:cNvSpPr>
          <p:nvPr>
            <p:ph type="body" idx="1"/>
          </p:nvPr>
        </p:nvSpPr>
        <p:spPr>
          <a:xfrm>
            <a:off x="1828803" y="2743200"/>
            <a:ext cx="9497484" cy="1673225"/>
          </a:xfrm>
        </p:spPr>
        <p:txBody>
          <a:bodyPr/>
          <a:lstStyle>
            <a:lvl1pPr marL="0" indent="0">
              <a:buNone/>
              <a:defRPr sz="2800" b="0">
                <a:solidFill>
                  <a:srgbClr val="FFFFFF"/>
                </a:solidFill>
                <a:latin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 name="Title 1"/>
          <p:cNvSpPr>
            <a:spLocks noGrp="1"/>
          </p:cNvSpPr>
          <p:nvPr>
            <p:ph type="title"/>
          </p:nvPr>
        </p:nvSpPr>
        <p:spPr>
          <a:xfrm>
            <a:off x="1828800" y="1600200"/>
            <a:ext cx="10160000" cy="990600"/>
          </a:xfrm>
        </p:spPr>
        <p:txBody>
          <a:bodyPr/>
          <a:lstStyle>
            <a:lvl1pPr algn="r">
              <a:buNone/>
              <a:defRPr sz="3600" b="1" cap="none">
                <a:solidFill>
                  <a:srgbClr val="FFFFFF"/>
                </a:solidFill>
                <a:latin typeface="Calibri" pitchFamily="34" charset="0"/>
                <a:cs typeface="Arial" pitchFamily="34" charset="0"/>
              </a:defRPr>
            </a:lvl1pPr>
          </a:lstStyle>
          <a:p>
            <a:r>
              <a:rPr lang="en-US" dirty="0"/>
              <a:t>Click to edit Master title style</a:t>
            </a:r>
          </a:p>
        </p:txBody>
      </p:sp>
      <p:sp>
        <p:nvSpPr>
          <p:cNvPr id="7" name="Slide Number Placeholder 12"/>
          <p:cNvSpPr>
            <a:spLocks noGrp="1"/>
          </p:cNvSpPr>
          <p:nvPr>
            <p:ph type="sldNum" sz="quarter" idx="10"/>
          </p:nvPr>
        </p:nvSpPr>
        <p:spPr>
          <a:xfrm>
            <a:off x="11176000" y="6172200"/>
            <a:ext cx="812800" cy="473075"/>
          </a:xfrm>
        </p:spPr>
        <p:txBody>
          <a:bodyPr>
            <a:noAutofit/>
          </a:bodyPr>
          <a:lstStyle>
            <a:lvl1pPr>
              <a:defRPr smtClean="0">
                <a:solidFill>
                  <a:srgbClr val="FFFFFF"/>
                </a:solidFill>
              </a:defRPr>
            </a:lvl1pPr>
          </a:lstStyle>
          <a:p>
            <a:pPr>
              <a:defRPr/>
            </a:pPr>
            <a:fld id="{F8D1D7C6-358E-4D11-9853-EB37A16B88A4}" type="slidenum">
              <a:rPr lang="en-US" altLang="en-US"/>
              <a:pPr>
                <a:defRPr/>
              </a:pPr>
              <a:t>‹#›</a:t>
            </a:fld>
            <a:endParaRPr lang="en-US" altLang="en-US"/>
          </a:p>
        </p:txBody>
      </p:sp>
    </p:spTree>
    <p:extLst>
      <p:ext uri="{BB962C8B-B14F-4D97-AF65-F5344CB8AC3E}">
        <p14:creationId xmlns:p14="http://schemas.microsoft.com/office/powerpoint/2010/main" val="3466061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p:cNvSpPr>
            <a:spLocks noGrp="1"/>
          </p:cNvSpPr>
          <p:nvPr>
            <p:ph type="dt" sz="half" idx="10"/>
          </p:nvPr>
        </p:nvSpPr>
        <p:spPr>
          <a:xfrm>
            <a:off x="8128000" y="6248400"/>
            <a:ext cx="3556000" cy="365125"/>
          </a:xfrm>
          <a:prstGeom prst="rect">
            <a:avLst/>
          </a:prstGeom>
        </p:spPr>
        <p:txBody>
          <a:bodyPr rtlCol="0"/>
          <a:lstStyle>
            <a:lvl1pPr eaLnBrk="0" hangingPunct="0">
              <a:defRPr sz="1800">
                <a:latin typeface="Verdana" pitchFamily="34" charset="0"/>
                <a:ea typeface="+mn-ea"/>
                <a:cs typeface="+mn-cs"/>
              </a:defRPr>
            </a:lvl1pPr>
          </a:lstStyle>
          <a:p>
            <a:pPr>
              <a:defRPr/>
            </a:pPr>
            <a:endParaRPr lang="en-US"/>
          </a:p>
        </p:txBody>
      </p:sp>
      <p:sp>
        <p:nvSpPr>
          <p:cNvPr id="6" name="Slide Number Placeholder 9"/>
          <p:cNvSpPr>
            <a:spLocks noGrp="1"/>
          </p:cNvSpPr>
          <p:nvPr>
            <p:ph type="sldNum" sz="quarter" idx="11"/>
          </p:nvPr>
        </p:nvSpPr>
        <p:spPr/>
        <p:txBody>
          <a:bodyPr/>
          <a:lstStyle>
            <a:lvl1pPr>
              <a:defRPr smtClean="0"/>
            </a:lvl1pPr>
          </a:lstStyle>
          <a:p>
            <a:pPr>
              <a:defRPr/>
            </a:pPr>
            <a:fld id="{CAD609D3-92A7-4FC7-99B3-6F769371DF54}" type="slidenum">
              <a:rPr lang="en-US" altLang="en-US"/>
              <a:pPr>
                <a:defRPr/>
              </a:pPr>
              <a:t>‹#›</a:t>
            </a:fld>
            <a:endParaRPr lang="en-US" altLang="en-US"/>
          </a:p>
        </p:txBody>
      </p:sp>
      <p:sp>
        <p:nvSpPr>
          <p:cNvPr id="7" name="Footer Placeholder 11"/>
          <p:cNvSpPr>
            <a:spLocks noGrp="1"/>
          </p:cNvSpPr>
          <p:nvPr>
            <p:ph type="ftr" sz="quarter" idx="12"/>
          </p:nvPr>
        </p:nvSpPr>
        <p:spPr>
          <a:xfrm>
            <a:off x="812800" y="6248400"/>
            <a:ext cx="7227888" cy="365125"/>
          </a:xfrm>
          <a:prstGeom prst="rect">
            <a:avLst/>
          </a:prstGeom>
        </p:spPr>
        <p:txBody>
          <a:bodyPr rtlCol="0"/>
          <a:lstStyle>
            <a:lvl1pPr eaLnBrk="0" hangingPunct="0">
              <a:defRPr sz="1800">
                <a:latin typeface="Verdana" pitchFamily="34" charset="0"/>
                <a:ea typeface="+mn-ea"/>
                <a:cs typeface="+mn-cs"/>
              </a:defRPr>
            </a:lvl1pPr>
          </a:lstStyle>
          <a:p>
            <a:pPr>
              <a:defRPr/>
            </a:pPr>
            <a:endParaRPr lang="en-US"/>
          </a:p>
        </p:txBody>
      </p:sp>
    </p:spTree>
    <p:extLst>
      <p:ext uri="{BB962C8B-B14F-4D97-AF65-F5344CB8AC3E}">
        <p14:creationId xmlns:p14="http://schemas.microsoft.com/office/powerpoint/2010/main" val="1924998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lstStyle>
            <a:lvl1pPr>
              <a:defRPr sz="3600" b="1">
                <a:solidFill>
                  <a:srgbClr val="FFFFFF"/>
                </a:solidFill>
                <a:latin typeface="Calibri" pitchFamily="34" charset="0"/>
                <a:cs typeface="Arial" pitchFamily="34" charset="0"/>
              </a:defRPr>
            </a:lvl1pPr>
          </a:lstStyle>
          <a:p>
            <a:r>
              <a:rPr lang="en-US" dirty="0"/>
              <a:t>Click to edit Master title style</a:t>
            </a:r>
          </a:p>
        </p:txBody>
      </p:sp>
      <p:sp>
        <p:nvSpPr>
          <p:cNvPr id="11" name="Content Placeholder 10"/>
          <p:cNvSpPr>
            <a:spLocks noGrp="1"/>
          </p:cNvSpPr>
          <p:nvPr>
            <p:ph sz="quarter" idx="2"/>
          </p:nvPr>
        </p:nvSpPr>
        <p:spPr>
          <a:xfrm>
            <a:off x="812800" y="2438400"/>
            <a:ext cx="5181600" cy="3581400"/>
          </a:xfrm>
        </p:spPr>
        <p:txBody>
          <a:bodyPr/>
          <a:lstStyle>
            <a:lvl1pPr>
              <a:defRPr sz="2400">
                <a:latin typeface="Calibri" pitchFamily="34" charset="0"/>
              </a:defRPr>
            </a:lvl1pPr>
            <a:lvl2pPr marL="639763" indent="-273050">
              <a:buFont typeface="Wingdings 2" pitchFamily="18" charset="2"/>
              <a:buChar char=""/>
              <a:defRPr sz="2000">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4"/>
          </p:nvPr>
        </p:nvSpPr>
        <p:spPr>
          <a:xfrm>
            <a:off x="6400800" y="2438400"/>
            <a:ext cx="5181600" cy="3581400"/>
          </a:xfrm>
        </p:spPr>
        <p:txBody>
          <a:bodyPr/>
          <a:lstStyle>
            <a:lvl1pPr>
              <a:defRPr sz="2400">
                <a:latin typeface="Calibri" pitchFamily="34" charset="0"/>
              </a:defRPr>
            </a:lvl1pPr>
            <a:lvl2pPr marL="639763" indent="-273050">
              <a:buFont typeface="Wingdings 2" pitchFamily="18" charset="2"/>
              <a:buChar char=""/>
              <a:defRPr sz="2000">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
          </p:nvPr>
        </p:nvSpPr>
        <p:spPr>
          <a:xfrm>
            <a:off x="812800" y="1600201"/>
            <a:ext cx="5181600" cy="792479"/>
          </a:xfrm>
          <a:solidFill>
            <a:srgbClr val="72AF2F"/>
          </a:solidFill>
        </p:spPr>
        <p:txBody>
          <a:bodyPr rtlCol="0" anchor="ctr"/>
          <a:lstStyle>
            <a:lvl1pPr marL="0" indent="0" algn="ctr">
              <a:buFontTx/>
              <a:buNone/>
              <a:defRPr sz="2400" b="1">
                <a:solidFill>
                  <a:srgbClr val="FFFFFF"/>
                </a:solidFill>
                <a:latin typeface="Calibri" pitchFamily="34" charset="0"/>
              </a:defRPr>
            </a:lvl1pPr>
          </a:lstStyle>
          <a:p>
            <a:pPr lvl="0"/>
            <a:r>
              <a:rPr lang="en-US" dirty="0"/>
              <a:t>Click to edit Master text styles</a:t>
            </a:r>
          </a:p>
        </p:txBody>
      </p:sp>
      <p:sp>
        <p:nvSpPr>
          <p:cNvPr id="15" name="Text Placeholder 14"/>
          <p:cNvSpPr>
            <a:spLocks noGrp="1"/>
          </p:cNvSpPr>
          <p:nvPr>
            <p:ph type="body" sz="quarter" idx="3"/>
          </p:nvPr>
        </p:nvSpPr>
        <p:spPr>
          <a:xfrm>
            <a:off x="6400800" y="1600201"/>
            <a:ext cx="5181600" cy="792479"/>
          </a:xfrm>
          <a:solidFill>
            <a:srgbClr val="72AF2F"/>
          </a:solidFill>
        </p:spPr>
        <p:txBody>
          <a:bodyPr rtlCol="0" anchor="ctr"/>
          <a:lstStyle>
            <a:lvl1pPr marL="0" indent="0" algn="ctr">
              <a:buFontTx/>
              <a:buNone/>
              <a:defRPr sz="2400" b="1">
                <a:solidFill>
                  <a:srgbClr val="FFFFFF"/>
                </a:solidFill>
                <a:latin typeface="Calibri" pitchFamily="34" charset="0"/>
              </a:defRPr>
            </a:lvl1pPr>
          </a:lstStyle>
          <a:p>
            <a:pPr lvl="0"/>
            <a:r>
              <a:rPr lang="en-US" dirty="0"/>
              <a:t>Click to edit Master text styles</a:t>
            </a:r>
          </a:p>
        </p:txBody>
      </p:sp>
      <p:sp>
        <p:nvSpPr>
          <p:cNvPr id="7" name="Slide Number Placeholder 11"/>
          <p:cNvSpPr>
            <a:spLocks noGrp="1"/>
          </p:cNvSpPr>
          <p:nvPr>
            <p:ph type="sldNum" sz="quarter" idx="10"/>
          </p:nvPr>
        </p:nvSpPr>
        <p:spPr>
          <a:xfrm>
            <a:off x="11176000" y="6477000"/>
            <a:ext cx="711200" cy="244475"/>
          </a:xfrm>
        </p:spPr>
        <p:txBody>
          <a:bodyPr/>
          <a:lstStyle>
            <a:lvl1pPr>
              <a:defRPr b="0" smtClean="0">
                <a:solidFill>
                  <a:srgbClr val="35353E"/>
                </a:solidFill>
              </a:defRPr>
            </a:lvl1pPr>
          </a:lstStyle>
          <a:p>
            <a:pPr>
              <a:defRPr/>
            </a:pPr>
            <a:fld id="{7EAAA5AA-DEDF-4A5A-9B13-81D3E7743B83}" type="slidenum">
              <a:rPr lang="en-US" altLang="en-US"/>
              <a:pPr>
                <a:defRPr/>
              </a:pPr>
              <a:t>‹#›</a:t>
            </a:fld>
            <a:endParaRPr lang="en-US" altLang="en-US"/>
          </a:p>
        </p:txBody>
      </p:sp>
    </p:spTree>
    <p:extLst>
      <p:ext uri="{BB962C8B-B14F-4D97-AF65-F5344CB8AC3E}">
        <p14:creationId xmlns:p14="http://schemas.microsoft.com/office/powerpoint/2010/main" val="271417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2"/>
          <p:cNvSpPr>
            <a:spLocks noGrp="1"/>
          </p:cNvSpPr>
          <p:nvPr>
            <p:ph type="sldNum" sz="quarter" idx="10"/>
          </p:nvPr>
        </p:nvSpPr>
        <p:spPr/>
        <p:txBody>
          <a:bodyPr/>
          <a:lstStyle>
            <a:lvl1pPr>
              <a:defRPr/>
            </a:lvl1pPr>
          </a:lstStyle>
          <a:p>
            <a:pPr>
              <a:defRPr/>
            </a:pPr>
            <a:fld id="{594860D7-11BD-4EF8-AA44-8EA13DBD91B6}" type="slidenum">
              <a:rPr lang="en-US" altLang="en-US"/>
              <a:pPr>
                <a:defRPr/>
              </a:pPr>
              <a:t>‹#›</a:t>
            </a:fld>
            <a:endParaRPr lang="en-US" altLang="en-US"/>
          </a:p>
        </p:txBody>
      </p:sp>
    </p:spTree>
    <p:extLst>
      <p:ext uri="{BB962C8B-B14F-4D97-AF65-F5344CB8AC3E}">
        <p14:creationId xmlns:p14="http://schemas.microsoft.com/office/powerpoint/2010/main" val="310864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22"/>
          <p:cNvSpPr>
            <a:spLocks noGrp="1"/>
          </p:cNvSpPr>
          <p:nvPr>
            <p:ph type="sldNum" sz="quarter" idx="10"/>
          </p:nvPr>
        </p:nvSpPr>
        <p:spPr/>
        <p:txBody>
          <a:bodyPr/>
          <a:lstStyle>
            <a:lvl1pPr>
              <a:defRPr smtClean="0"/>
            </a:lvl1pPr>
          </a:lstStyle>
          <a:p>
            <a:pPr>
              <a:defRPr/>
            </a:pPr>
            <a:fld id="{618B96D2-02AD-4677-8121-6D3D82D9D29B}" type="slidenum">
              <a:rPr lang="en-US" altLang="en-US"/>
              <a:pPr>
                <a:defRPr/>
              </a:pPr>
              <a:t>‹#›</a:t>
            </a:fld>
            <a:endParaRPr lang="en-US" altLang="en-US"/>
          </a:p>
        </p:txBody>
      </p:sp>
    </p:spTree>
    <p:extLst>
      <p:ext uri="{BB962C8B-B14F-4D97-AF65-F5344CB8AC3E}">
        <p14:creationId xmlns:p14="http://schemas.microsoft.com/office/powerpoint/2010/main" val="217000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8128000" y="6248400"/>
            <a:ext cx="3556000"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6" name="Footer Placeholder 2"/>
          <p:cNvSpPr>
            <a:spLocks noGrp="1"/>
          </p:cNvSpPr>
          <p:nvPr>
            <p:ph type="ftr" sz="quarter" idx="11"/>
          </p:nvPr>
        </p:nvSpPr>
        <p:spPr>
          <a:xfrm>
            <a:off x="812800" y="6248400"/>
            <a:ext cx="7227888" cy="365125"/>
          </a:xfrm>
          <a:prstGeom prst="rect">
            <a:avLst/>
          </a:prstGeom>
        </p:spPr>
        <p:txBody>
          <a:bodyPr/>
          <a:lstStyle>
            <a:lvl1pPr eaLnBrk="0" hangingPunct="0">
              <a:defRPr sz="1800">
                <a:latin typeface="Verdana" pitchFamily="34" charset="0"/>
                <a:ea typeface="+mn-ea"/>
                <a:cs typeface="+mn-cs"/>
              </a:defRPr>
            </a:lvl1pPr>
          </a:lstStyle>
          <a:p>
            <a:pPr>
              <a:defRPr/>
            </a:pPr>
            <a:endParaRPr lang="en-US"/>
          </a:p>
        </p:txBody>
      </p:sp>
      <p:sp>
        <p:nvSpPr>
          <p:cNvPr id="7" name="Slide Number Placeholder 22"/>
          <p:cNvSpPr>
            <a:spLocks noGrp="1"/>
          </p:cNvSpPr>
          <p:nvPr>
            <p:ph type="sldNum" sz="quarter" idx="12"/>
          </p:nvPr>
        </p:nvSpPr>
        <p:spPr/>
        <p:txBody>
          <a:bodyPr/>
          <a:lstStyle>
            <a:lvl1pPr>
              <a:defRPr smtClean="0"/>
            </a:lvl1pPr>
          </a:lstStyle>
          <a:p>
            <a:pPr>
              <a:defRPr/>
            </a:pPr>
            <a:fld id="{A2D124C9-8A02-433C-B376-323793266065}" type="slidenum">
              <a:rPr lang="en-US" altLang="en-US"/>
              <a:pPr>
                <a:defRPr/>
              </a:pPr>
              <a:t>‹#›</a:t>
            </a:fld>
            <a:endParaRPr lang="en-US" altLang="en-US"/>
          </a:p>
        </p:txBody>
      </p:sp>
    </p:spTree>
    <p:extLst>
      <p:ext uri="{BB962C8B-B14F-4D97-AF65-F5344CB8AC3E}">
        <p14:creationId xmlns:p14="http://schemas.microsoft.com/office/powerpoint/2010/main" val="426773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817563" y="1600200"/>
            <a:ext cx="108712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9" name="Rectangle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sp>
        <p:nvSpPr>
          <p:cNvPr id="23" name="Slide Number Placeholder 22"/>
          <p:cNvSpPr>
            <a:spLocks noGrp="1"/>
          </p:cNvSpPr>
          <p:nvPr>
            <p:ph type="sldNum" sz="quarter" idx="4"/>
          </p:nvPr>
        </p:nvSpPr>
        <p:spPr>
          <a:xfrm>
            <a:off x="10972800" y="6324600"/>
            <a:ext cx="7112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200" b="1" smtClean="0">
                <a:latin typeface="Arial Narrow" panose="020B0606020202030204" pitchFamily="34" charset="0"/>
              </a:defRPr>
            </a:lvl1pPr>
          </a:lstStyle>
          <a:p>
            <a:pPr>
              <a:defRPr/>
            </a:pPr>
            <a:fld id="{F5BF2FCF-1A29-4C4E-A64C-92984D1F99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1" r:id="rId7"/>
    <p:sldLayoutId id="2147485118" r:id="rId8"/>
    <p:sldLayoutId id="2147485119" r:id="rId9"/>
    <p:sldLayoutId id="2147485120" r:id="rId10"/>
    <p:sldLayoutId id="2147485121" r:id="rId11"/>
    <p:sldLayoutId id="2147485122" r:id="rId12"/>
  </p:sldLayoutIdLst>
  <p:hf hdr="0" ftr="0" dt="0"/>
  <p:txStyles>
    <p:titleStyle>
      <a:lvl1pPr algn="l" rtl="0" eaLnBrk="0" fontAlgn="base" hangingPunct="0">
        <a:spcBef>
          <a:spcPct val="0"/>
        </a:spcBef>
        <a:spcAft>
          <a:spcPct val="0"/>
        </a:spcAft>
        <a:defRPr sz="3600" kern="1200">
          <a:solidFill>
            <a:schemeClr val="tx1"/>
          </a:solidFill>
          <a:latin typeface="Calibri" pitchFamily="34" charset="0"/>
          <a:ea typeface="ＭＳ Ｐゴシック" charset="0"/>
          <a:cs typeface="ＭＳ Ｐゴシック" charset="0"/>
        </a:defRPr>
      </a:lvl1pPr>
      <a:lvl2pPr algn="l" rtl="0" eaLnBrk="0" fontAlgn="base" hangingPunct="0">
        <a:spcBef>
          <a:spcPct val="0"/>
        </a:spcBef>
        <a:spcAft>
          <a:spcPct val="0"/>
        </a:spcAft>
        <a:defRPr sz="3600">
          <a:solidFill>
            <a:schemeClr val="tx1"/>
          </a:solidFill>
          <a:latin typeface="Calibri" charset="0"/>
          <a:ea typeface="ＭＳ Ｐゴシック" charset="0"/>
          <a:cs typeface="ＭＳ Ｐゴシック" charset="0"/>
        </a:defRPr>
      </a:lvl2pPr>
      <a:lvl3pPr algn="l" rtl="0" eaLnBrk="0" fontAlgn="base" hangingPunct="0">
        <a:spcBef>
          <a:spcPct val="0"/>
        </a:spcBef>
        <a:spcAft>
          <a:spcPct val="0"/>
        </a:spcAft>
        <a:defRPr sz="3600">
          <a:solidFill>
            <a:schemeClr val="tx1"/>
          </a:solidFill>
          <a:latin typeface="Calibri" charset="0"/>
          <a:ea typeface="ＭＳ Ｐゴシック" charset="0"/>
          <a:cs typeface="ＭＳ Ｐゴシック" charset="0"/>
        </a:defRPr>
      </a:lvl3pPr>
      <a:lvl4pPr algn="l" rtl="0" eaLnBrk="0" fontAlgn="base" hangingPunct="0">
        <a:spcBef>
          <a:spcPct val="0"/>
        </a:spcBef>
        <a:spcAft>
          <a:spcPct val="0"/>
        </a:spcAft>
        <a:defRPr sz="3600">
          <a:solidFill>
            <a:schemeClr val="tx1"/>
          </a:solidFill>
          <a:latin typeface="Calibri" charset="0"/>
          <a:ea typeface="ＭＳ Ｐゴシック" charset="0"/>
          <a:cs typeface="ＭＳ Ｐゴシック" charset="0"/>
        </a:defRPr>
      </a:lvl4pPr>
      <a:lvl5pPr algn="l" rtl="0" eaLnBrk="0" fontAlgn="base" hangingPunct="0">
        <a:spcBef>
          <a:spcPct val="0"/>
        </a:spcBef>
        <a:spcAft>
          <a:spcPct val="0"/>
        </a:spcAft>
        <a:defRPr sz="3600">
          <a:solidFill>
            <a:schemeClr val="tx1"/>
          </a:solidFill>
          <a:latin typeface="Calibri"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800" kern="1200">
          <a:solidFill>
            <a:schemeClr val="tx1"/>
          </a:solidFill>
          <a:latin typeface="Calibri" pitchFamily="34" charset="0"/>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itchFamily="34" charset="0"/>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itchFamily="34" charset="0"/>
          <a:ea typeface="ＭＳ Ｐゴシック" charset="0"/>
          <a:cs typeface="+mn-cs"/>
        </a:defRPr>
      </a:lvl3pPr>
      <a:lvl4pPr marL="1371600" indent="-228600" algn="l" rtl="0" eaLnBrk="0" fontAlgn="base" hangingPunct="0">
        <a:spcBef>
          <a:spcPts val="400"/>
        </a:spcBef>
        <a:spcAft>
          <a:spcPct val="0"/>
        </a:spcAft>
        <a:buClr>
          <a:srgbClr val="D2DA7A"/>
        </a:buClr>
        <a:buSzPct val="75000"/>
        <a:buFont typeface="Wingdings" panose="05000000000000000000" pitchFamily="2" charset="2"/>
        <a:buChar char=""/>
        <a:defRPr kern="1200">
          <a:solidFill>
            <a:schemeClr val="tx1"/>
          </a:solidFill>
          <a:latin typeface="Calibri" pitchFamily="34" charset="0"/>
          <a:ea typeface="ＭＳ Ｐゴシック" charset="0"/>
          <a:cs typeface="+mn-cs"/>
        </a:defRPr>
      </a:lvl4pPr>
      <a:lvl5pPr marL="18288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itchFamily="34" charset="0"/>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ldaamerica.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hyperlink" Target="http://www.ldaamerica.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www.ncld.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3962400" y="6096000"/>
            <a:ext cx="6705600" cy="609600"/>
          </a:xfrm>
          <a:solidFill>
            <a:schemeClr val="tx1"/>
          </a:solidFill>
        </p:spPr>
        <p:txBody>
          <a:bodyPr/>
          <a:lstStyle/>
          <a:p>
            <a:pPr marL="63500" eaLnBrk="1" hangingPunct="1"/>
            <a:endParaRPr lang="en-US" altLang="en-US">
              <a:latin typeface="Arial" panose="020B0604020202020204" pitchFamily="34" charset="0"/>
              <a:ea typeface="ＭＳ Ｐゴシック" pitchFamily="2" charset="-128"/>
              <a:cs typeface="Arial" panose="020B0604020202020204" pitchFamily="34" charset="0"/>
            </a:endParaRPr>
          </a:p>
          <a:p>
            <a:pPr marL="63500" eaLnBrk="1" hangingPunct="1"/>
            <a:endParaRPr lang="en-US" altLang="en-US">
              <a:latin typeface="Arial" panose="020B0604020202020204" pitchFamily="34" charset="0"/>
              <a:ea typeface="ＭＳ Ｐゴシック" pitchFamily="2" charset="-128"/>
              <a:cs typeface="Arial" panose="020B0604020202020204" pitchFamily="34" charset="0"/>
            </a:endParaRPr>
          </a:p>
          <a:p>
            <a:pPr marL="63500" eaLnBrk="1" hangingPunct="1"/>
            <a:endParaRPr lang="en-US" altLang="en-US">
              <a:latin typeface="Arial" panose="020B0604020202020204" pitchFamily="34" charset="0"/>
              <a:ea typeface="ＭＳ Ｐゴシック" pitchFamily="2" charset="-128"/>
              <a:cs typeface="Arial" panose="020B0604020202020204" pitchFamily="34" charset="0"/>
            </a:endParaRPr>
          </a:p>
        </p:txBody>
      </p:sp>
      <p:sp>
        <p:nvSpPr>
          <p:cNvPr id="9" name="Rectangle 8"/>
          <p:cNvSpPr/>
          <p:nvPr/>
        </p:nvSpPr>
        <p:spPr>
          <a:xfrm>
            <a:off x="1524000" y="76200"/>
            <a:ext cx="9144000" cy="1447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pic>
        <p:nvPicPr>
          <p:cNvPr id="1638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5038" y="152400"/>
            <a:ext cx="1427162"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14"/>
          <p:cNvSpPr/>
          <p:nvPr/>
        </p:nvSpPr>
        <p:spPr>
          <a:xfrm>
            <a:off x="1676400" y="304800"/>
            <a:ext cx="6553200"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FFFF"/>
                </a:solidFill>
                <a:latin typeface="+mj-lt"/>
                <a:cs typeface="Arial" pitchFamily="34" charset="0"/>
              </a:rPr>
              <a:t>Part 3 of a 3 Part Webinar Series on Learning Disabilities</a:t>
            </a:r>
          </a:p>
        </p:txBody>
      </p:sp>
      <p:grpSp>
        <p:nvGrpSpPr>
          <p:cNvPr id="16391" name="Group 1"/>
          <p:cNvGrpSpPr>
            <a:grpSpLocks/>
          </p:cNvGrpSpPr>
          <p:nvPr/>
        </p:nvGrpSpPr>
        <p:grpSpPr bwMode="auto">
          <a:xfrm>
            <a:off x="1524000" y="1593850"/>
            <a:ext cx="9144000" cy="4251325"/>
            <a:chOff x="0" y="1594417"/>
            <a:chExt cx="9144000" cy="4251183"/>
          </a:xfrm>
        </p:grpSpPr>
        <p:sp>
          <p:nvSpPr>
            <p:cNvPr id="14" name="Rectangle 13"/>
            <p:cNvSpPr/>
            <p:nvPr/>
          </p:nvSpPr>
          <p:spPr bwMode="auto">
            <a:xfrm>
              <a:off x="1143000" y="1594417"/>
              <a:ext cx="8001000" cy="425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6393" name="Picture 1"/>
            <p:cNvPicPr>
              <a:picLocks noChangeAspect="1"/>
            </p:cNvPicPr>
            <p:nvPr/>
          </p:nvPicPr>
          <p:blipFill>
            <a:blip r:embed="rId4" cstate="print">
              <a:extLst>
                <a:ext uri="{28A0092B-C50C-407E-A947-70E740481C1C}">
                  <a14:useLocalDpi xmlns:a14="http://schemas.microsoft.com/office/drawing/2010/main" val="0"/>
                </a:ext>
              </a:extLst>
            </a:blip>
            <a:srcRect t="1611" b="1611"/>
            <a:stretch>
              <a:fillRect/>
            </a:stretch>
          </p:blipFill>
          <p:spPr bwMode="auto">
            <a:xfrm>
              <a:off x="1066801" y="1752600"/>
              <a:ext cx="5314869" cy="3685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4" name="TextBox 7"/>
            <p:cNvSpPr txBox="1">
              <a:spLocks noChangeArrowheads="1"/>
            </p:cNvSpPr>
            <p:nvPr/>
          </p:nvSpPr>
          <p:spPr bwMode="auto">
            <a:xfrm>
              <a:off x="6096000" y="3276600"/>
              <a:ext cx="2260513" cy="1015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pPr algn="ctr"/>
              <a:r>
                <a:rPr lang="en-US" altLang="en-US" sz="6000" b="1" dirty="0">
                  <a:solidFill>
                    <a:srgbClr val="000022"/>
                  </a:solidFill>
                  <a:latin typeface="Arial Black" panose="020B0A04020102020204" pitchFamily="34" charset="0"/>
                  <a:cs typeface="Arial" panose="020B0604020202020204" pitchFamily="34" charset="0"/>
                </a:rPr>
                <a:t>300</a:t>
              </a:r>
            </a:p>
          </p:txBody>
        </p:sp>
        <p:sp>
          <p:nvSpPr>
            <p:cNvPr id="19" name="Rectangle 18"/>
            <p:cNvSpPr/>
            <p:nvPr/>
          </p:nvSpPr>
          <p:spPr bwMode="auto">
            <a:xfrm>
              <a:off x="0" y="1594417"/>
              <a:ext cx="1143000" cy="42511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Let’s watch – what dyslexia feels like…</a:t>
            </a:r>
            <a:endParaRPr lang="en-US" dirty="0"/>
          </a:p>
        </p:txBody>
      </p:sp>
      <p:sp>
        <p:nvSpPr>
          <p:cNvPr id="4" name="Slide Number Placeholder 3"/>
          <p:cNvSpPr>
            <a:spLocks noGrp="1"/>
          </p:cNvSpPr>
          <p:nvPr>
            <p:ph type="sldNum" sz="quarter" idx="4"/>
          </p:nvPr>
        </p:nvSpPr>
        <p:spPr/>
        <p:txBody>
          <a:bodyPr>
            <a:normAutofit fontScale="92500" lnSpcReduction="10000"/>
          </a:bodyPr>
          <a:lstStyle/>
          <a:p>
            <a:pPr>
              <a:defRPr/>
            </a:pPr>
            <a:fld id="{F5BF2FCF-1A29-4C4E-A64C-92984D1F993A}" type="slidenum">
              <a:rPr lang="en-US" altLang="en-US" b="0" smtClean="0">
                <a:solidFill>
                  <a:srgbClr val="080808"/>
                </a:solidFill>
              </a:rPr>
              <a:pPr>
                <a:defRPr/>
              </a:pPr>
              <a:t>10</a:t>
            </a:fld>
            <a:endParaRPr lang="en-US" altLang="en-US" b="0" dirty="0">
              <a:solidFill>
                <a:srgbClr val="080808"/>
              </a:solidFill>
            </a:endParaRPr>
          </a:p>
        </p:txBody>
      </p:sp>
      <p:pic>
        <p:nvPicPr>
          <p:cNvPr id="10" name="Picture 9">
            <a:extLst>
              <a:ext uri="{FF2B5EF4-FFF2-40B4-BE49-F238E27FC236}">
                <a16:creationId xmlns:a16="http://schemas.microsoft.com/office/drawing/2014/main" id="{EB4EEAAF-2E22-442A-B18E-98C59F66FCCC}"/>
              </a:ext>
            </a:extLst>
          </p:cNvPr>
          <p:cNvPicPr>
            <a:picLocks noChangeAspect="1"/>
          </p:cNvPicPr>
          <p:nvPr/>
        </p:nvPicPr>
        <p:blipFill rotWithShape="1">
          <a:blip r:embed="rId3"/>
          <a:srcRect t="9485" b="6730"/>
          <a:stretch/>
        </p:blipFill>
        <p:spPr>
          <a:xfrm>
            <a:off x="2057399" y="0"/>
            <a:ext cx="10134601" cy="4495800"/>
          </a:xfrm>
          <a:prstGeom prst="rect">
            <a:avLst/>
          </a:prstGeom>
        </p:spPr>
      </p:pic>
      <p:sp>
        <p:nvSpPr>
          <p:cNvPr id="6" name="Text Placeholder 5">
            <a:extLst>
              <a:ext uri="{FF2B5EF4-FFF2-40B4-BE49-F238E27FC236}">
                <a16:creationId xmlns:a16="http://schemas.microsoft.com/office/drawing/2014/main" id="{5870CC9E-9535-464A-AD5C-2A87DAABEA97}"/>
              </a:ext>
            </a:extLst>
          </p:cNvPr>
          <p:cNvSpPr>
            <a:spLocks noGrp="1"/>
          </p:cNvSpPr>
          <p:nvPr>
            <p:ph type="body" sz="half" idx="2"/>
          </p:nvPr>
        </p:nvSpPr>
        <p:spPr/>
        <p:txBody>
          <a:bodyPr/>
          <a:lstStyle/>
          <a:p>
            <a:pPr algn="ctr"/>
            <a:r>
              <a:rPr lang="en-US" dirty="0"/>
              <a:t>https://www.youtube.com/watch?v=15nOajd_7mo</a:t>
            </a:r>
          </a:p>
          <a:p>
            <a:endParaRPr lang="en-US" dirty="0"/>
          </a:p>
        </p:txBody>
      </p:sp>
    </p:spTree>
    <p:extLst>
      <p:ext uri="{BB962C8B-B14F-4D97-AF65-F5344CB8AC3E}">
        <p14:creationId xmlns:p14="http://schemas.microsoft.com/office/powerpoint/2010/main" val="3305815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362200" y="5502275"/>
            <a:ext cx="8458200" cy="1066800"/>
          </a:xfrm>
        </p:spPr>
        <p:txBody>
          <a:bodyPr/>
          <a:lstStyle/>
          <a:p>
            <a:pPr algn="ctr"/>
            <a:r>
              <a:rPr lang="en-US" sz="1800" dirty="0">
                <a:solidFill>
                  <a:schemeClr val="tx1">
                    <a:lumMod val="65000"/>
                    <a:lumOff val="35000"/>
                  </a:schemeClr>
                </a:solidFill>
              </a:rPr>
              <a:t>https://www.understood.org/en/tools/through-your-childs-eyes/player?simq=c07181bd-05a5-466c-aaa0-f54146a9d844&amp;gradeId=d345222a-9e6f-483a-97eb-6ab55bd7288e&amp;standalone=true</a:t>
            </a:r>
          </a:p>
        </p:txBody>
      </p:sp>
      <p:sp>
        <p:nvSpPr>
          <p:cNvPr id="3" name="Title 2"/>
          <p:cNvSpPr>
            <a:spLocks noGrp="1"/>
          </p:cNvSpPr>
          <p:nvPr>
            <p:ph type="title"/>
          </p:nvPr>
        </p:nvSpPr>
        <p:spPr/>
        <p:txBody>
          <a:bodyPr/>
          <a:lstStyle/>
          <a:p>
            <a:r>
              <a:rPr lang="en-US" dirty="0">
                <a:solidFill>
                  <a:schemeClr val="bg1"/>
                </a:solidFill>
              </a:rPr>
              <a:t>The impact of dyslexia… Jade’s Story</a:t>
            </a:r>
            <a:endParaRPr lang="en-US" dirty="0"/>
          </a:p>
        </p:txBody>
      </p:sp>
      <p:sp>
        <p:nvSpPr>
          <p:cNvPr id="4" name="Slide Number Placeholder 3"/>
          <p:cNvSpPr>
            <a:spLocks noGrp="1"/>
          </p:cNvSpPr>
          <p:nvPr>
            <p:ph type="sldNum" sz="quarter" idx="4"/>
          </p:nvPr>
        </p:nvSpPr>
        <p:spPr/>
        <p:txBody>
          <a:bodyPr>
            <a:normAutofit fontScale="92500" lnSpcReduction="10000"/>
          </a:bodyPr>
          <a:lstStyle/>
          <a:p>
            <a:pPr>
              <a:defRPr/>
            </a:pPr>
            <a:fld id="{F5BF2FCF-1A29-4C4E-A64C-92984D1F993A}" type="slidenum">
              <a:rPr lang="en-US" altLang="en-US" b="0" smtClean="0">
                <a:solidFill>
                  <a:srgbClr val="080808"/>
                </a:solidFill>
              </a:rPr>
              <a:pPr>
                <a:defRPr/>
              </a:pPr>
              <a:t>11</a:t>
            </a:fld>
            <a:endParaRPr lang="en-US" altLang="en-US" b="0" dirty="0">
              <a:solidFill>
                <a:srgbClr val="080808"/>
              </a:solidFill>
            </a:endParaRPr>
          </a:p>
        </p:txBody>
      </p:sp>
      <p:pic>
        <p:nvPicPr>
          <p:cNvPr id="6" name="Picture 5">
            <a:extLst>
              <a:ext uri="{FF2B5EF4-FFF2-40B4-BE49-F238E27FC236}">
                <a16:creationId xmlns:a16="http://schemas.microsoft.com/office/drawing/2014/main" id="{8BCA0838-CB6B-4366-8741-AA620300450B}"/>
              </a:ext>
            </a:extLst>
          </p:cNvPr>
          <p:cNvPicPr>
            <a:picLocks noChangeAspect="1"/>
          </p:cNvPicPr>
          <p:nvPr/>
        </p:nvPicPr>
        <p:blipFill rotWithShape="1">
          <a:blip r:embed="rId3"/>
          <a:srcRect t="18331" b="10068"/>
          <a:stretch/>
        </p:blipFill>
        <p:spPr>
          <a:xfrm>
            <a:off x="2028824" y="0"/>
            <a:ext cx="10163175" cy="4572000"/>
          </a:xfrm>
          <a:prstGeom prst="rect">
            <a:avLst/>
          </a:prstGeom>
        </p:spPr>
      </p:pic>
    </p:spTree>
    <p:extLst>
      <p:ext uri="{BB962C8B-B14F-4D97-AF65-F5344CB8AC3E}">
        <p14:creationId xmlns:p14="http://schemas.microsoft.com/office/powerpoint/2010/main" val="373243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362200" y="5638800"/>
            <a:ext cx="8458200" cy="685800"/>
          </a:xfrm>
        </p:spPr>
        <p:txBody>
          <a:bodyPr/>
          <a:lstStyle/>
          <a:p>
            <a:pPr algn="ctr"/>
            <a:r>
              <a:rPr lang="en-US" sz="1800" dirty="0">
                <a:solidFill>
                  <a:schemeClr val="tx1">
                    <a:lumMod val="65000"/>
                    <a:lumOff val="35000"/>
                  </a:schemeClr>
                </a:solidFill>
              </a:rPr>
              <a:t>https://www.youtube.com/watch?v=15nOajd_7mo</a:t>
            </a:r>
          </a:p>
        </p:txBody>
      </p:sp>
      <p:sp>
        <p:nvSpPr>
          <p:cNvPr id="3" name="Title 2"/>
          <p:cNvSpPr>
            <a:spLocks noGrp="1"/>
          </p:cNvSpPr>
          <p:nvPr>
            <p:ph type="title"/>
          </p:nvPr>
        </p:nvSpPr>
        <p:spPr/>
        <p:txBody>
          <a:bodyPr/>
          <a:lstStyle/>
          <a:p>
            <a:r>
              <a:rPr lang="en-US" dirty="0">
                <a:solidFill>
                  <a:schemeClr val="bg1"/>
                </a:solidFill>
              </a:rPr>
              <a:t>More on the impact of dyslexia…</a:t>
            </a:r>
            <a:endParaRPr lang="en-US" dirty="0"/>
          </a:p>
        </p:txBody>
      </p:sp>
      <p:sp>
        <p:nvSpPr>
          <p:cNvPr id="4" name="Slide Number Placeholder 3"/>
          <p:cNvSpPr>
            <a:spLocks noGrp="1"/>
          </p:cNvSpPr>
          <p:nvPr>
            <p:ph type="sldNum" sz="quarter" idx="4"/>
          </p:nvPr>
        </p:nvSpPr>
        <p:spPr/>
        <p:txBody>
          <a:bodyPr>
            <a:normAutofit fontScale="92500" lnSpcReduction="10000"/>
          </a:bodyPr>
          <a:lstStyle/>
          <a:p>
            <a:pPr>
              <a:defRPr/>
            </a:pPr>
            <a:fld id="{F5BF2FCF-1A29-4C4E-A64C-92984D1F993A}" type="slidenum">
              <a:rPr lang="en-US" altLang="en-US" b="0" smtClean="0">
                <a:solidFill>
                  <a:srgbClr val="080808"/>
                </a:solidFill>
              </a:rPr>
              <a:pPr>
                <a:defRPr/>
              </a:pPr>
              <a:t>12</a:t>
            </a:fld>
            <a:endParaRPr lang="en-US" altLang="en-US" b="0" dirty="0">
              <a:solidFill>
                <a:srgbClr val="080808"/>
              </a:solidFill>
            </a:endParaRPr>
          </a:p>
        </p:txBody>
      </p:sp>
      <p:pic>
        <p:nvPicPr>
          <p:cNvPr id="6" name="Picture 5">
            <a:extLst>
              <a:ext uri="{FF2B5EF4-FFF2-40B4-BE49-F238E27FC236}">
                <a16:creationId xmlns:a16="http://schemas.microsoft.com/office/drawing/2014/main" id="{CFF4F52A-9D12-4B79-9BE2-4E730A65BCC5}"/>
              </a:ext>
            </a:extLst>
          </p:cNvPr>
          <p:cNvPicPr>
            <a:picLocks noChangeAspect="1"/>
          </p:cNvPicPr>
          <p:nvPr/>
        </p:nvPicPr>
        <p:blipFill rotWithShape="1">
          <a:blip r:embed="rId3"/>
          <a:srcRect l="2797"/>
          <a:stretch/>
        </p:blipFill>
        <p:spPr>
          <a:xfrm>
            <a:off x="2057399" y="0"/>
            <a:ext cx="8595563" cy="4648200"/>
          </a:xfrm>
          <a:prstGeom prst="rect">
            <a:avLst/>
          </a:prstGeom>
        </p:spPr>
      </p:pic>
    </p:spTree>
    <p:extLst>
      <p:ext uri="{BB962C8B-B14F-4D97-AF65-F5344CB8AC3E}">
        <p14:creationId xmlns:p14="http://schemas.microsoft.com/office/powerpoint/2010/main" val="184348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D507-7B7B-4CBE-9953-34EE0F4E0F88}"/>
              </a:ext>
            </a:extLst>
          </p:cNvPr>
          <p:cNvSpPr>
            <a:spLocks noGrp="1"/>
          </p:cNvSpPr>
          <p:nvPr>
            <p:ph type="title"/>
          </p:nvPr>
        </p:nvSpPr>
        <p:spPr>
          <a:xfrm>
            <a:off x="7315200" y="990600"/>
            <a:ext cx="3733800" cy="4876800"/>
          </a:xfrm>
        </p:spPr>
        <p:txBody>
          <a:bodyPr/>
          <a:lstStyle/>
          <a:p>
            <a:pPr algn="ctr"/>
            <a:r>
              <a:rPr lang="en-US" dirty="0">
                <a:solidFill>
                  <a:schemeClr val="tx2"/>
                </a:solidFill>
              </a:rPr>
              <a:t>1 in 5 individuals or 20 percent </a:t>
            </a:r>
            <a:br>
              <a:rPr lang="en-US" dirty="0">
                <a:solidFill>
                  <a:schemeClr val="tx2"/>
                </a:solidFill>
              </a:rPr>
            </a:br>
            <a:r>
              <a:rPr lang="en-US" dirty="0">
                <a:solidFill>
                  <a:schemeClr val="tx2"/>
                </a:solidFill>
              </a:rPr>
              <a:t>have </a:t>
            </a:r>
            <a:r>
              <a:rPr lang="en-US" dirty="0">
                <a:solidFill>
                  <a:srgbClr val="0070C0"/>
                </a:solidFill>
              </a:rPr>
              <a:t>dyslexia</a:t>
            </a:r>
            <a:r>
              <a:rPr lang="en-US" dirty="0">
                <a:solidFill>
                  <a:schemeClr val="tx2"/>
                </a:solidFill>
              </a:rPr>
              <a:t>!</a:t>
            </a:r>
          </a:p>
        </p:txBody>
      </p:sp>
      <p:pic>
        <p:nvPicPr>
          <p:cNvPr id="3074" name="Picture 2" descr="Image result for wow unbelievable, hands on face, clipart">
            <a:extLst>
              <a:ext uri="{FF2B5EF4-FFF2-40B4-BE49-F238E27FC236}">
                <a16:creationId xmlns:a16="http://schemas.microsoft.com/office/drawing/2014/main" id="{4487014F-A914-4791-9A7A-4DF46B5C397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5799" y="1255690"/>
            <a:ext cx="6517515" cy="4345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13A9B8F-C9DC-450A-9774-09C135CBB64E}"/>
              </a:ext>
            </a:extLst>
          </p:cNvPr>
          <p:cNvSpPr/>
          <p:nvPr/>
        </p:nvSpPr>
        <p:spPr>
          <a:xfrm>
            <a:off x="7315200" y="4495800"/>
            <a:ext cx="3886200" cy="646331"/>
          </a:xfrm>
          <a:prstGeom prst="rect">
            <a:avLst/>
          </a:prstGeom>
        </p:spPr>
        <p:txBody>
          <a:bodyPr wrap="square">
            <a:spAutoFit/>
          </a:bodyPr>
          <a:lstStyle/>
          <a:p>
            <a:pPr algn="ctr"/>
            <a:r>
              <a:rPr lang="en-US" sz="1800" dirty="0">
                <a:solidFill>
                  <a:schemeClr val="bg1">
                    <a:lumMod val="50000"/>
                  </a:schemeClr>
                </a:solidFill>
              </a:rPr>
              <a:t>http://dyslexia.yale.edu/dyslexia/dyslexia-faq/</a:t>
            </a:r>
          </a:p>
        </p:txBody>
      </p:sp>
      <p:sp>
        <p:nvSpPr>
          <p:cNvPr id="9" name="Slide Number Placeholder 3">
            <a:extLst>
              <a:ext uri="{FF2B5EF4-FFF2-40B4-BE49-F238E27FC236}">
                <a16:creationId xmlns:a16="http://schemas.microsoft.com/office/drawing/2014/main" id="{2CFCB786-336D-4AB1-8F28-0C18F975697B}"/>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13</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12269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Manifestations</a:t>
            </a:r>
          </a:p>
        </p:txBody>
      </p:sp>
      <p:sp>
        <p:nvSpPr>
          <p:cNvPr id="6" name="Content Placeholder 5"/>
          <p:cNvSpPr>
            <a:spLocks noGrp="1"/>
          </p:cNvSpPr>
          <p:nvPr>
            <p:ph sz="quarter" idx="1"/>
          </p:nvPr>
        </p:nvSpPr>
        <p:spPr>
          <a:xfrm>
            <a:off x="508000" y="1600199"/>
            <a:ext cx="7797800" cy="5121275"/>
          </a:xfrm>
        </p:spPr>
        <p:txBody>
          <a:bodyPr/>
          <a:lstStyle/>
          <a:p>
            <a:r>
              <a:rPr lang="en-US" dirty="0"/>
              <a:t>We know that dyslexia manifests for different individuals in differing ways.  Let’s review some of those:</a:t>
            </a:r>
          </a:p>
          <a:p>
            <a:pPr lvl="1"/>
            <a:r>
              <a:rPr lang="en-US" dirty="0"/>
              <a:t>Words move side to side on page</a:t>
            </a:r>
          </a:p>
          <a:p>
            <a:pPr lvl="1"/>
            <a:r>
              <a:rPr lang="en-US" dirty="0"/>
              <a:t>Words and letters move in wavy patterns on a page</a:t>
            </a:r>
          </a:p>
          <a:p>
            <a:pPr lvl="1"/>
            <a:r>
              <a:rPr lang="en-US" dirty="0"/>
              <a:t>Individual letters seemingly move to a different location</a:t>
            </a:r>
          </a:p>
          <a:p>
            <a:pPr lvl="1"/>
            <a:r>
              <a:rPr lang="en-US" dirty="0"/>
              <a:t>Words do not move but unable to decode words effectively</a:t>
            </a:r>
          </a:p>
          <a:p>
            <a:pPr lvl="1"/>
            <a:r>
              <a:rPr lang="en-US" dirty="0"/>
              <a:t>Spell phonetically</a:t>
            </a:r>
          </a:p>
          <a:p>
            <a:pPr lvl="1"/>
            <a:r>
              <a:rPr lang="en-US" dirty="0"/>
              <a:t>Images are sometimes interpreted differently than they really are</a:t>
            </a:r>
          </a:p>
          <a:p>
            <a:pPr lvl="1"/>
            <a:endParaRPr lang="en-US" dirty="0"/>
          </a:p>
          <a:p>
            <a:pPr lvl="1"/>
            <a:endParaRPr lang="en-US" dirty="0"/>
          </a:p>
        </p:txBody>
      </p:sp>
      <p:pic>
        <p:nvPicPr>
          <p:cNvPr id="6146" name="Picture 2" descr="Image result for dyslexia">
            <a:extLst>
              <a:ext uri="{FF2B5EF4-FFF2-40B4-BE49-F238E27FC236}">
                <a16:creationId xmlns:a16="http://schemas.microsoft.com/office/drawing/2014/main" id="{E7C72C2C-0F43-4EF3-93CB-2D58C69699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3124200"/>
            <a:ext cx="3143250" cy="176720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3D378EBA-2DA5-4148-A21B-81835A367B45}"/>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14</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221982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Your turn!  </a:t>
            </a:r>
          </a:p>
        </p:txBody>
      </p:sp>
      <p:sp>
        <p:nvSpPr>
          <p:cNvPr id="6" name="Content Placeholder 5"/>
          <p:cNvSpPr>
            <a:spLocks noGrp="1"/>
          </p:cNvSpPr>
          <p:nvPr>
            <p:ph sz="quarter" idx="1"/>
          </p:nvPr>
        </p:nvSpPr>
        <p:spPr>
          <a:xfrm>
            <a:off x="508000" y="1600200"/>
            <a:ext cx="5664200" cy="4495800"/>
          </a:xfrm>
        </p:spPr>
        <p:txBody>
          <a:bodyPr/>
          <a:lstStyle/>
          <a:p>
            <a:r>
              <a:rPr lang="en-US" dirty="0"/>
              <a:t>So, how would you enable students who have dyslexia to have access to print/written information when the words move on the page or they cannot decode effectively?</a:t>
            </a:r>
          </a:p>
          <a:p>
            <a:pPr lvl="1"/>
            <a:r>
              <a:rPr lang="en-US" dirty="0"/>
              <a:t>Some ideas!</a:t>
            </a:r>
          </a:p>
          <a:p>
            <a:pPr lvl="2"/>
            <a:r>
              <a:rPr lang="en-US" dirty="0"/>
              <a:t>Speech to text software</a:t>
            </a:r>
          </a:p>
          <a:p>
            <a:pPr lvl="2"/>
            <a:r>
              <a:rPr lang="en-US" dirty="0"/>
              <a:t>Books on tape</a:t>
            </a:r>
          </a:p>
          <a:p>
            <a:pPr lvl="2"/>
            <a:r>
              <a:rPr lang="en-US" dirty="0"/>
              <a:t>Extra time</a:t>
            </a:r>
          </a:p>
          <a:p>
            <a:pPr lvl="2"/>
            <a:r>
              <a:rPr lang="en-US" dirty="0"/>
              <a:t>Audio-taped content</a:t>
            </a:r>
          </a:p>
          <a:p>
            <a:pPr lvl="2"/>
            <a:r>
              <a:rPr lang="en-US" dirty="0"/>
              <a:t>Orally provided information*</a:t>
            </a:r>
          </a:p>
        </p:txBody>
      </p:sp>
      <p:pic>
        <p:nvPicPr>
          <p:cNvPr id="8196" name="Picture 4" descr="Image result for what do you think?">
            <a:extLst>
              <a:ext uri="{FF2B5EF4-FFF2-40B4-BE49-F238E27FC236}">
                <a16:creationId xmlns:a16="http://schemas.microsoft.com/office/drawing/2014/main" id="{DFDAD127-4CC7-4281-B851-5C63F0140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491" y="2438400"/>
            <a:ext cx="4645869" cy="227647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3">
            <a:extLst>
              <a:ext uri="{FF2B5EF4-FFF2-40B4-BE49-F238E27FC236}">
                <a16:creationId xmlns:a16="http://schemas.microsoft.com/office/drawing/2014/main" id="{4853DB57-CCF9-4B22-855B-C36280B8DDBE}"/>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15</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25693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8000" y="76200"/>
            <a:ext cx="11180064" cy="1143000"/>
          </a:xfrm>
        </p:spPr>
        <p:txBody>
          <a:bodyPr/>
          <a:lstStyle/>
          <a:p>
            <a:r>
              <a:rPr lang="en-US" dirty="0">
                <a:solidFill>
                  <a:srgbClr val="002060"/>
                </a:solidFill>
              </a:rPr>
              <a:t>What might be some instructional considerations?</a:t>
            </a:r>
          </a:p>
        </p:txBody>
      </p:sp>
      <p:sp>
        <p:nvSpPr>
          <p:cNvPr id="6" name="Content Placeholder 5"/>
          <p:cNvSpPr>
            <a:spLocks noGrp="1"/>
          </p:cNvSpPr>
          <p:nvPr>
            <p:ph sz="quarter" idx="1"/>
          </p:nvPr>
        </p:nvSpPr>
        <p:spPr>
          <a:xfrm>
            <a:off x="508000" y="1371601"/>
            <a:ext cx="6426200" cy="5349874"/>
          </a:xfrm>
        </p:spPr>
        <p:txBody>
          <a:bodyPr/>
          <a:lstStyle/>
          <a:p>
            <a:r>
              <a:rPr lang="en-US" dirty="0"/>
              <a:t>Use multisensory approaches</a:t>
            </a:r>
          </a:p>
          <a:p>
            <a:pPr lvl="1"/>
            <a:r>
              <a:rPr lang="en-US" dirty="0"/>
              <a:t>What do we mean by that?</a:t>
            </a:r>
          </a:p>
          <a:p>
            <a:r>
              <a:rPr lang="en-US" dirty="0"/>
              <a:t>Maintain consistency in teaching specific concepts</a:t>
            </a:r>
          </a:p>
          <a:p>
            <a:pPr lvl="1"/>
            <a:r>
              <a:rPr lang="en-US" dirty="0"/>
              <a:t>academics and career technical should be teaching like concepts either together or similarly</a:t>
            </a:r>
          </a:p>
          <a:p>
            <a:r>
              <a:rPr lang="en-US" dirty="0"/>
              <a:t>Individualize support and instruction</a:t>
            </a:r>
          </a:p>
          <a:p>
            <a:r>
              <a:rPr lang="en-US" dirty="0"/>
              <a:t>Provide LOTS of positive reinforcement</a:t>
            </a:r>
          </a:p>
          <a:p>
            <a:r>
              <a:rPr lang="en-US" dirty="0"/>
              <a:t>Provide LOTS of opportunity for repetition</a:t>
            </a:r>
          </a:p>
          <a:p>
            <a:pPr lvl="1"/>
            <a:endParaRPr lang="en-US" dirty="0"/>
          </a:p>
          <a:p>
            <a:pPr lvl="1"/>
            <a:endParaRPr lang="en-US" dirty="0"/>
          </a:p>
        </p:txBody>
      </p:sp>
      <p:sp>
        <p:nvSpPr>
          <p:cNvPr id="8" name="Slide Number Placeholder 3">
            <a:extLst>
              <a:ext uri="{FF2B5EF4-FFF2-40B4-BE49-F238E27FC236}">
                <a16:creationId xmlns:a16="http://schemas.microsoft.com/office/drawing/2014/main" id="{3D378EBA-2DA5-4148-A21B-81835A367B45}"/>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16</a:t>
            </a:fld>
            <a:endParaRPr lang="en-US" altLang="en-US" dirty="0">
              <a:solidFill>
                <a:srgbClr val="080808"/>
              </a:solidFill>
              <a:latin typeface="Arial Narrow" panose="020B0606020202030204" pitchFamily="34" charset="0"/>
            </a:endParaRPr>
          </a:p>
        </p:txBody>
      </p:sp>
      <p:pic>
        <p:nvPicPr>
          <p:cNvPr id="7" name="Picture 6" descr="Image result for dyslexia">
            <a:extLst>
              <a:ext uri="{FF2B5EF4-FFF2-40B4-BE49-F238E27FC236}">
                <a16:creationId xmlns:a16="http://schemas.microsoft.com/office/drawing/2014/main" id="{394DC040-ADE4-4744-85EB-F4A9980C96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7145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0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55D6E-0127-4497-95EF-14E06A950A40}"/>
              </a:ext>
            </a:extLst>
          </p:cNvPr>
          <p:cNvSpPr>
            <a:spLocks noGrp="1"/>
          </p:cNvSpPr>
          <p:nvPr>
            <p:ph type="title"/>
          </p:nvPr>
        </p:nvSpPr>
        <p:spPr/>
        <p:txBody>
          <a:bodyPr/>
          <a:lstStyle/>
          <a:p>
            <a:r>
              <a:rPr lang="en-US" dirty="0"/>
              <a:t>Learning the benefits of accommodations!</a:t>
            </a:r>
          </a:p>
        </p:txBody>
      </p:sp>
      <p:sp>
        <p:nvSpPr>
          <p:cNvPr id="4" name="Picture Placeholder 3">
            <a:extLst>
              <a:ext uri="{FF2B5EF4-FFF2-40B4-BE49-F238E27FC236}">
                <a16:creationId xmlns:a16="http://schemas.microsoft.com/office/drawing/2014/main" id="{8007F06D-0A4E-4962-94D9-587AEC2137AB}"/>
              </a:ext>
            </a:extLst>
          </p:cNvPr>
          <p:cNvSpPr>
            <a:spLocks noGrp="1"/>
          </p:cNvSpPr>
          <p:nvPr>
            <p:ph type="pic" idx="1"/>
          </p:nvPr>
        </p:nvSpPr>
        <p:spPr/>
      </p:sp>
      <p:sp>
        <p:nvSpPr>
          <p:cNvPr id="5" name="Slide Number Placeholder 4">
            <a:extLst>
              <a:ext uri="{FF2B5EF4-FFF2-40B4-BE49-F238E27FC236}">
                <a16:creationId xmlns:a16="http://schemas.microsoft.com/office/drawing/2014/main" id="{D4B10A7C-1AC0-48AA-8789-65D81659857D}"/>
              </a:ext>
            </a:extLst>
          </p:cNvPr>
          <p:cNvSpPr>
            <a:spLocks noGrp="1"/>
          </p:cNvSpPr>
          <p:nvPr>
            <p:ph type="sldNum" sz="quarter" idx="4"/>
          </p:nvPr>
        </p:nvSpPr>
        <p:spPr/>
        <p:txBody>
          <a:bodyPr>
            <a:normAutofit fontScale="92500" lnSpcReduction="10000"/>
          </a:bodyPr>
          <a:lstStyle/>
          <a:p>
            <a:pPr>
              <a:defRPr/>
            </a:pPr>
            <a:fld id="{F5BF2FCF-1A29-4C4E-A64C-92984D1F993A}" type="slidenum">
              <a:rPr lang="en-US" altLang="en-US" b="0" smtClean="0">
                <a:solidFill>
                  <a:schemeClr val="tx1"/>
                </a:solidFill>
              </a:rPr>
              <a:pPr>
                <a:defRPr/>
              </a:pPr>
              <a:t>17</a:t>
            </a:fld>
            <a:endParaRPr lang="en-US" altLang="en-US" b="0" dirty="0">
              <a:solidFill>
                <a:schemeClr val="tx1"/>
              </a:solidFill>
            </a:endParaRPr>
          </a:p>
        </p:txBody>
      </p:sp>
      <p:pic>
        <p:nvPicPr>
          <p:cNvPr id="6" name="Picture 5">
            <a:extLst>
              <a:ext uri="{FF2B5EF4-FFF2-40B4-BE49-F238E27FC236}">
                <a16:creationId xmlns:a16="http://schemas.microsoft.com/office/drawing/2014/main" id="{A4B4F3CF-2770-4D3D-B156-D48A42473A0F}"/>
              </a:ext>
            </a:extLst>
          </p:cNvPr>
          <p:cNvPicPr>
            <a:picLocks noChangeAspect="1"/>
          </p:cNvPicPr>
          <p:nvPr/>
        </p:nvPicPr>
        <p:blipFill rotWithShape="1">
          <a:blip r:embed="rId3"/>
          <a:srcRect t="6545" r="2080" b="3266"/>
          <a:stretch/>
        </p:blipFill>
        <p:spPr>
          <a:xfrm>
            <a:off x="2080768" y="0"/>
            <a:ext cx="10111232" cy="4568952"/>
          </a:xfrm>
          <a:prstGeom prst="rect">
            <a:avLst/>
          </a:prstGeom>
        </p:spPr>
      </p:pic>
    </p:spTree>
    <p:extLst>
      <p:ext uri="{BB962C8B-B14F-4D97-AF65-F5344CB8AC3E}">
        <p14:creationId xmlns:p14="http://schemas.microsoft.com/office/powerpoint/2010/main" val="63539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55D6E-0127-4497-95EF-14E06A950A40}"/>
              </a:ext>
            </a:extLst>
          </p:cNvPr>
          <p:cNvSpPr>
            <a:spLocks noGrp="1"/>
          </p:cNvSpPr>
          <p:nvPr>
            <p:ph type="title"/>
          </p:nvPr>
        </p:nvSpPr>
        <p:spPr/>
        <p:txBody>
          <a:bodyPr/>
          <a:lstStyle/>
          <a:p>
            <a:r>
              <a:rPr lang="en-US" dirty="0"/>
              <a:t>Renita’s Story</a:t>
            </a:r>
          </a:p>
        </p:txBody>
      </p:sp>
      <p:sp>
        <p:nvSpPr>
          <p:cNvPr id="4" name="Picture Placeholder 3">
            <a:extLst>
              <a:ext uri="{FF2B5EF4-FFF2-40B4-BE49-F238E27FC236}">
                <a16:creationId xmlns:a16="http://schemas.microsoft.com/office/drawing/2014/main" id="{8007F06D-0A4E-4962-94D9-587AEC2137AB}"/>
              </a:ext>
            </a:extLst>
          </p:cNvPr>
          <p:cNvSpPr>
            <a:spLocks noGrp="1"/>
          </p:cNvSpPr>
          <p:nvPr>
            <p:ph type="pic" idx="1"/>
          </p:nvPr>
        </p:nvSpPr>
        <p:spPr/>
      </p:sp>
      <p:sp>
        <p:nvSpPr>
          <p:cNvPr id="5" name="Slide Number Placeholder 4">
            <a:extLst>
              <a:ext uri="{FF2B5EF4-FFF2-40B4-BE49-F238E27FC236}">
                <a16:creationId xmlns:a16="http://schemas.microsoft.com/office/drawing/2014/main" id="{D4B10A7C-1AC0-48AA-8789-65D81659857D}"/>
              </a:ext>
            </a:extLst>
          </p:cNvPr>
          <p:cNvSpPr>
            <a:spLocks noGrp="1"/>
          </p:cNvSpPr>
          <p:nvPr>
            <p:ph type="sldNum" sz="quarter" idx="4"/>
          </p:nvPr>
        </p:nvSpPr>
        <p:spPr/>
        <p:txBody>
          <a:bodyPr>
            <a:normAutofit fontScale="92500" lnSpcReduction="10000"/>
          </a:bodyPr>
          <a:lstStyle/>
          <a:p>
            <a:pPr>
              <a:defRPr/>
            </a:pPr>
            <a:fld id="{F5BF2FCF-1A29-4C4E-A64C-92984D1F993A}" type="slidenum">
              <a:rPr lang="en-US" altLang="en-US" b="0" smtClean="0">
                <a:solidFill>
                  <a:schemeClr val="tx1"/>
                </a:solidFill>
              </a:rPr>
              <a:pPr>
                <a:defRPr/>
              </a:pPr>
              <a:t>18</a:t>
            </a:fld>
            <a:endParaRPr lang="en-US" altLang="en-US" b="0" dirty="0">
              <a:solidFill>
                <a:schemeClr val="tx1"/>
              </a:solidFill>
            </a:endParaRPr>
          </a:p>
        </p:txBody>
      </p:sp>
      <p:pic>
        <p:nvPicPr>
          <p:cNvPr id="7" name="Picture 6">
            <a:extLst>
              <a:ext uri="{FF2B5EF4-FFF2-40B4-BE49-F238E27FC236}">
                <a16:creationId xmlns:a16="http://schemas.microsoft.com/office/drawing/2014/main" id="{D409EA58-A817-4281-8C61-3D6FDBF9BD89}"/>
              </a:ext>
            </a:extLst>
          </p:cNvPr>
          <p:cNvPicPr>
            <a:picLocks noChangeAspect="1"/>
          </p:cNvPicPr>
          <p:nvPr/>
        </p:nvPicPr>
        <p:blipFill rotWithShape="1">
          <a:blip r:embed="rId3"/>
          <a:srcRect t="10640" b="8474"/>
          <a:stretch/>
        </p:blipFill>
        <p:spPr>
          <a:xfrm>
            <a:off x="2080769" y="3810"/>
            <a:ext cx="10111232" cy="4525513"/>
          </a:xfrm>
          <a:prstGeom prst="rect">
            <a:avLst/>
          </a:prstGeom>
        </p:spPr>
      </p:pic>
    </p:spTree>
    <p:extLst>
      <p:ext uri="{BB962C8B-B14F-4D97-AF65-F5344CB8AC3E}">
        <p14:creationId xmlns:p14="http://schemas.microsoft.com/office/powerpoint/2010/main" val="352481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Accommodations! Fostering independence! Growing employability skills!</a:t>
            </a:r>
          </a:p>
        </p:txBody>
      </p:sp>
      <p:sp>
        <p:nvSpPr>
          <p:cNvPr id="6" name="Content Placeholder 5"/>
          <p:cNvSpPr>
            <a:spLocks noGrp="1"/>
          </p:cNvSpPr>
          <p:nvPr>
            <p:ph sz="quarter" idx="1"/>
          </p:nvPr>
        </p:nvSpPr>
        <p:spPr>
          <a:xfrm>
            <a:off x="508000" y="1600199"/>
            <a:ext cx="10617200" cy="5121275"/>
          </a:xfrm>
        </p:spPr>
        <p:txBody>
          <a:bodyPr/>
          <a:lstStyle/>
          <a:p>
            <a:r>
              <a:rPr lang="en-US" dirty="0"/>
              <a:t>Let’s think about and talk through this together…</a:t>
            </a:r>
          </a:p>
          <a:p>
            <a:pPr lvl="1"/>
            <a:r>
              <a:rPr lang="en-US" dirty="0"/>
              <a:t>What are the concerns if a student cannot read printed content but can understand information provided orally, even if it requires hearing it repetitively?</a:t>
            </a:r>
          </a:p>
          <a:p>
            <a:pPr lvl="2"/>
            <a:r>
              <a:rPr lang="en-US" dirty="0"/>
              <a:t>Are any of the concerns mentioned significant or valid enough to not afford a student these types of accommodations?</a:t>
            </a:r>
          </a:p>
          <a:p>
            <a:pPr lvl="1"/>
            <a:r>
              <a:rPr lang="en-US" dirty="0"/>
              <a:t>How does providing information only orally via a staff or a peer buddy prepare a student with a reading disability for advanced training, the workplace, and/or for life?</a:t>
            </a:r>
          </a:p>
          <a:p>
            <a:pPr lvl="2"/>
            <a:r>
              <a:rPr lang="en-US" dirty="0"/>
              <a:t>Embracing the use of technology and embracing accommodations that promote and foster independence are critical to preparing students with disabilities perform the skills and tasks that are required in the workplace.  </a:t>
            </a:r>
          </a:p>
          <a:p>
            <a:pPr lvl="1"/>
            <a:endParaRPr lang="en-US" dirty="0"/>
          </a:p>
          <a:p>
            <a:pPr lvl="1"/>
            <a:endParaRPr lang="en-US" dirty="0"/>
          </a:p>
        </p:txBody>
      </p:sp>
      <p:sp>
        <p:nvSpPr>
          <p:cNvPr id="8" name="Slide Number Placeholder 3">
            <a:extLst>
              <a:ext uri="{FF2B5EF4-FFF2-40B4-BE49-F238E27FC236}">
                <a16:creationId xmlns:a16="http://schemas.microsoft.com/office/drawing/2014/main" id="{EAD76009-381B-439E-AD1E-2F7BB3200218}"/>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19</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267351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8000" y="76200"/>
            <a:ext cx="11180763" cy="1143000"/>
          </a:xfrm>
        </p:spPr>
        <p:txBody>
          <a:bodyPr/>
          <a:lstStyle/>
          <a:p>
            <a:r>
              <a:rPr lang="en-US" altLang="en-US" b="0">
                <a:ea typeface="ＭＳ Ｐゴシック" pitchFamily="2" charset="-128"/>
              </a:rPr>
              <a:t>Learning Objectives</a:t>
            </a:r>
          </a:p>
        </p:txBody>
      </p:sp>
      <p:sp>
        <p:nvSpPr>
          <p:cNvPr id="20483" name="Content Placeholder 2"/>
          <p:cNvSpPr>
            <a:spLocks noGrp="1"/>
          </p:cNvSpPr>
          <p:nvPr>
            <p:ph sz="quarter" idx="1"/>
          </p:nvPr>
        </p:nvSpPr>
        <p:spPr>
          <a:xfrm>
            <a:off x="508001" y="1600200"/>
            <a:ext cx="6730999" cy="4876800"/>
          </a:xfrm>
        </p:spPr>
        <p:txBody>
          <a:bodyPr/>
          <a:lstStyle/>
          <a:p>
            <a:pPr lvl="0"/>
            <a:r>
              <a:rPr lang="en-US" dirty="0">
                <a:ea typeface="MS PGothic" panose="020B0600070205080204" pitchFamily="34" charset="-128"/>
              </a:rPr>
              <a:t>Identify students’ strengths </a:t>
            </a:r>
          </a:p>
          <a:p>
            <a:pPr lvl="0"/>
            <a:r>
              <a:rPr lang="en-US" dirty="0">
                <a:ea typeface="MS PGothic" panose="020B0600070205080204" pitchFamily="34" charset="-128"/>
              </a:rPr>
              <a:t>Identify functional limitations (how learning is impacted)</a:t>
            </a:r>
          </a:p>
          <a:p>
            <a:pPr lvl="0"/>
            <a:r>
              <a:rPr lang="en-US" dirty="0">
                <a:ea typeface="MS PGothic" panose="020B0600070205080204" pitchFamily="34" charset="-128"/>
              </a:rPr>
              <a:t>Develop appropriate accommodation recommendations related to the previously identified strengths and functional limitations </a:t>
            </a:r>
          </a:p>
          <a:p>
            <a:endParaRPr lang="en-US" altLang="en-US" dirty="0">
              <a:ea typeface="ＭＳ Ｐゴシック" pitchFamily="2" charset="-128"/>
            </a:endParaRPr>
          </a:p>
        </p:txBody>
      </p:sp>
      <p:pic>
        <p:nvPicPr>
          <p:cNvPr id="5" name="Content Placeholder 7">
            <a:extLst>
              <a:ext uri="{FF2B5EF4-FFF2-40B4-BE49-F238E27FC236}">
                <a16:creationId xmlns:a16="http://schemas.microsoft.com/office/drawing/2014/main" id="{CD822D1A-657A-4C63-98F0-40B236183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34200" y="18288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id="{5EC2939D-67EF-4B87-9627-DF5E47502146}"/>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2</a:t>
            </a:fld>
            <a:endParaRPr lang="en-US" altLang="en-US" dirty="0">
              <a:solidFill>
                <a:srgbClr val="080808"/>
              </a:solidFill>
              <a:latin typeface="Arial Narrow" panose="020B0606020202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What is one of the key messages these video clips is trying to emphasize?</a:t>
            </a:r>
          </a:p>
        </p:txBody>
      </p:sp>
      <p:sp>
        <p:nvSpPr>
          <p:cNvPr id="6" name="Content Placeholder 5"/>
          <p:cNvSpPr>
            <a:spLocks noGrp="1"/>
          </p:cNvSpPr>
          <p:nvPr>
            <p:ph sz="quarter" idx="1"/>
          </p:nvPr>
        </p:nvSpPr>
        <p:spPr>
          <a:xfrm>
            <a:off x="508000" y="1600199"/>
            <a:ext cx="5816600" cy="5121275"/>
          </a:xfrm>
        </p:spPr>
        <p:txBody>
          <a:bodyPr/>
          <a:lstStyle/>
          <a:p>
            <a:r>
              <a:rPr lang="en-US" dirty="0"/>
              <a:t>Finding a community of others who share similar challenges!!</a:t>
            </a:r>
          </a:p>
          <a:p>
            <a:pPr lvl="1"/>
            <a:r>
              <a:rPr lang="en-US" dirty="0"/>
              <a:t>Do any of your centers sponsor groups for students with disabilities where they can connect, share struggles, achievements, etc.?</a:t>
            </a:r>
          </a:p>
          <a:p>
            <a:pPr lvl="1"/>
            <a:r>
              <a:rPr lang="en-US" dirty="0"/>
              <a:t>Any thoughts about hosting one of these types of groups on center?</a:t>
            </a:r>
          </a:p>
          <a:p>
            <a:pPr lvl="1"/>
            <a:endParaRPr lang="en-US" dirty="0"/>
          </a:p>
          <a:p>
            <a:pPr lvl="1"/>
            <a:endParaRPr lang="en-US" dirty="0"/>
          </a:p>
        </p:txBody>
      </p:sp>
      <p:pic>
        <p:nvPicPr>
          <p:cNvPr id="9220" name="Picture 4" descr="Image result for sense of teen community">
            <a:extLst>
              <a:ext uri="{FF2B5EF4-FFF2-40B4-BE49-F238E27FC236}">
                <a16:creationId xmlns:a16="http://schemas.microsoft.com/office/drawing/2014/main" id="{9C3CF1D0-8745-4D96-B832-21A66611A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714500"/>
            <a:ext cx="4267200" cy="42672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a:extLst>
              <a:ext uri="{FF2B5EF4-FFF2-40B4-BE49-F238E27FC236}">
                <a16:creationId xmlns:a16="http://schemas.microsoft.com/office/drawing/2014/main" id="{89C630E3-5222-4DAC-8CE2-C7385ED25714}"/>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20</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243697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55D6E-0127-4497-95EF-14E06A950A40}"/>
              </a:ext>
            </a:extLst>
          </p:cNvPr>
          <p:cNvSpPr>
            <a:spLocks noGrp="1"/>
          </p:cNvSpPr>
          <p:nvPr>
            <p:ph type="title"/>
          </p:nvPr>
        </p:nvSpPr>
        <p:spPr/>
        <p:txBody>
          <a:bodyPr/>
          <a:lstStyle/>
          <a:p>
            <a:r>
              <a:rPr lang="en-US" dirty="0"/>
              <a:t>Support and a sense of community…</a:t>
            </a:r>
          </a:p>
        </p:txBody>
      </p:sp>
      <p:sp>
        <p:nvSpPr>
          <p:cNvPr id="5" name="Slide Number Placeholder 4">
            <a:extLst>
              <a:ext uri="{FF2B5EF4-FFF2-40B4-BE49-F238E27FC236}">
                <a16:creationId xmlns:a16="http://schemas.microsoft.com/office/drawing/2014/main" id="{D4B10A7C-1AC0-48AA-8789-65D81659857D}"/>
              </a:ext>
            </a:extLst>
          </p:cNvPr>
          <p:cNvSpPr>
            <a:spLocks noGrp="1"/>
          </p:cNvSpPr>
          <p:nvPr>
            <p:ph type="sldNum" sz="quarter" idx="4"/>
          </p:nvPr>
        </p:nvSpPr>
        <p:spPr/>
        <p:txBody>
          <a:bodyPr>
            <a:normAutofit fontScale="92500" lnSpcReduction="10000"/>
          </a:bodyPr>
          <a:lstStyle/>
          <a:p>
            <a:pPr>
              <a:defRPr/>
            </a:pPr>
            <a:fld id="{F5BF2FCF-1A29-4C4E-A64C-92984D1F993A}" type="slidenum">
              <a:rPr lang="en-US" altLang="en-US" b="0" smtClean="0">
                <a:solidFill>
                  <a:schemeClr val="tx1"/>
                </a:solidFill>
              </a:rPr>
              <a:pPr>
                <a:defRPr/>
              </a:pPr>
              <a:t>21</a:t>
            </a:fld>
            <a:endParaRPr lang="en-US" altLang="en-US" b="0" dirty="0">
              <a:solidFill>
                <a:schemeClr val="tx1"/>
              </a:solidFill>
            </a:endParaRPr>
          </a:p>
        </p:txBody>
      </p:sp>
      <p:pic>
        <p:nvPicPr>
          <p:cNvPr id="2" name="Picture 1">
            <a:extLst>
              <a:ext uri="{FF2B5EF4-FFF2-40B4-BE49-F238E27FC236}">
                <a16:creationId xmlns:a16="http://schemas.microsoft.com/office/drawing/2014/main" id="{09EB719D-3A6A-43A3-BAB3-46BB9D43D437}"/>
              </a:ext>
            </a:extLst>
          </p:cNvPr>
          <p:cNvPicPr>
            <a:picLocks noChangeAspect="1"/>
          </p:cNvPicPr>
          <p:nvPr/>
        </p:nvPicPr>
        <p:blipFill rotWithShape="1">
          <a:blip r:embed="rId3"/>
          <a:srcRect t="8036" b="9013"/>
          <a:stretch/>
        </p:blipFill>
        <p:spPr>
          <a:xfrm>
            <a:off x="2047875" y="3809"/>
            <a:ext cx="10144125" cy="4613271"/>
          </a:xfrm>
          <a:prstGeom prst="rect">
            <a:avLst/>
          </a:prstGeom>
        </p:spPr>
      </p:pic>
    </p:spTree>
    <p:extLst>
      <p:ext uri="{BB962C8B-B14F-4D97-AF65-F5344CB8AC3E}">
        <p14:creationId xmlns:p14="http://schemas.microsoft.com/office/powerpoint/2010/main" val="156651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ea typeface="ＭＳ Ｐゴシック" pitchFamily="2" charset="-128"/>
              </a:rPr>
              <a:t>Let’s Talk </a:t>
            </a:r>
            <a:r>
              <a:rPr lang="en-US" altLang="en-US">
                <a:ea typeface="ＭＳ Ｐゴシック" pitchFamily="2" charset="-128"/>
              </a:rPr>
              <a:t>About Dyscalculia!</a:t>
            </a:r>
            <a:endParaRPr lang="en-US" altLang="en-US" dirty="0">
              <a:ea typeface="ＭＳ Ｐゴシック" pitchFamily="2" charset="-128"/>
            </a:endParaRPr>
          </a:p>
        </p:txBody>
      </p:sp>
      <p:sp>
        <p:nvSpPr>
          <p:cNvPr id="22531"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AD69ABDA-E900-4D00-A08C-9437F3321772}" type="slidenum">
              <a:rPr lang="en-US" altLang="en-US" sz="1100" b="0">
                <a:solidFill>
                  <a:srgbClr val="FFFFFF"/>
                </a:solidFill>
                <a:latin typeface="Arial Narrow" panose="020B0606020202030204" pitchFamily="34" charset="0"/>
                <a:cs typeface="Arial" panose="020B0604020202020204" pitchFamily="34" charset="0"/>
              </a:rPr>
              <a:pPr/>
              <a:t>22</a:t>
            </a:fld>
            <a:endParaRPr lang="en-US" altLang="en-US" sz="1100" b="0" dirty="0">
              <a:solidFill>
                <a:srgbClr val="FFFFFF"/>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59731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362200" y="5486400"/>
            <a:ext cx="8458200" cy="838200"/>
          </a:xfrm>
        </p:spPr>
        <p:txBody>
          <a:bodyPr/>
          <a:lstStyle/>
          <a:p>
            <a:pPr algn="ctr"/>
            <a:r>
              <a:rPr lang="en-US" sz="1800" dirty="0">
                <a:solidFill>
                  <a:schemeClr val="tx1">
                    <a:lumMod val="65000"/>
                    <a:lumOff val="35000"/>
                  </a:schemeClr>
                </a:solidFill>
              </a:rPr>
              <a:t>https://www.understood.org/en/tools/through-your-childs-eyes/player?simq=d7e339d7-7c55-4fd0-bef6-94b1a640d9dc&amp;gradeId=9f2dc7e9-f5f4-466c-9474-dd12215662fc&amp;personalized=true</a:t>
            </a:r>
          </a:p>
        </p:txBody>
      </p:sp>
      <p:sp>
        <p:nvSpPr>
          <p:cNvPr id="3" name="Title 2"/>
          <p:cNvSpPr>
            <a:spLocks noGrp="1"/>
          </p:cNvSpPr>
          <p:nvPr>
            <p:ph type="title"/>
          </p:nvPr>
        </p:nvSpPr>
        <p:spPr/>
        <p:txBody>
          <a:bodyPr/>
          <a:lstStyle/>
          <a:p>
            <a:r>
              <a:rPr lang="en-US" dirty="0">
                <a:solidFill>
                  <a:schemeClr val="bg1"/>
                </a:solidFill>
              </a:rPr>
              <a:t>The impact </a:t>
            </a:r>
            <a:r>
              <a:rPr lang="en-US">
                <a:solidFill>
                  <a:schemeClr val="bg1"/>
                </a:solidFill>
              </a:rPr>
              <a:t>of dyscalculia…</a:t>
            </a:r>
            <a:endParaRPr lang="en-US" dirty="0"/>
          </a:p>
        </p:txBody>
      </p:sp>
      <p:sp>
        <p:nvSpPr>
          <p:cNvPr id="4" name="Slide Number Placeholder 3"/>
          <p:cNvSpPr>
            <a:spLocks noGrp="1"/>
          </p:cNvSpPr>
          <p:nvPr>
            <p:ph type="sldNum" sz="quarter" idx="4"/>
          </p:nvPr>
        </p:nvSpPr>
        <p:spPr/>
        <p:txBody>
          <a:bodyPr>
            <a:normAutofit fontScale="92500" lnSpcReduction="10000"/>
          </a:bodyPr>
          <a:lstStyle/>
          <a:p>
            <a:pPr>
              <a:defRPr/>
            </a:pPr>
            <a:fld id="{F5BF2FCF-1A29-4C4E-A64C-92984D1F993A}" type="slidenum">
              <a:rPr lang="en-US" altLang="en-US" b="0" smtClean="0">
                <a:solidFill>
                  <a:srgbClr val="080808"/>
                </a:solidFill>
              </a:rPr>
              <a:pPr>
                <a:defRPr/>
              </a:pPr>
              <a:t>23</a:t>
            </a:fld>
            <a:endParaRPr lang="en-US" altLang="en-US" b="0" dirty="0">
              <a:solidFill>
                <a:srgbClr val="080808"/>
              </a:solidFill>
            </a:endParaRPr>
          </a:p>
        </p:txBody>
      </p:sp>
      <p:pic>
        <p:nvPicPr>
          <p:cNvPr id="5" name="Picture 4">
            <a:extLst>
              <a:ext uri="{FF2B5EF4-FFF2-40B4-BE49-F238E27FC236}">
                <a16:creationId xmlns:a16="http://schemas.microsoft.com/office/drawing/2014/main" id="{BCD43DC6-933A-41AA-B6D7-777C6B56433A}"/>
              </a:ext>
            </a:extLst>
          </p:cNvPr>
          <p:cNvPicPr>
            <a:picLocks noChangeAspect="1"/>
          </p:cNvPicPr>
          <p:nvPr/>
        </p:nvPicPr>
        <p:blipFill rotWithShape="1">
          <a:blip r:embed="rId3"/>
          <a:srcRect t="3476" b="18365"/>
          <a:stretch/>
        </p:blipFill>
        <p:spPr>
          <a:xfrm>
            <a:off x="2057400" y="0"/>
            <a:ext cx="10134600" cy="4572000"/>
          </a:xfrm>
          <a:prstGeom prst="rect">
            <a:avLst/>
          </a:prstGeom>
        </p:spPr>
      </p:pic>
    </p:spTree>
    <p:extLst>
      <p:ext uri="{BB962C8B-B14F-4D97-AF65-F5344CB8AC3E}">
        <p14:creationId xmlns:p14="http://schemas.microsoft.com/office/powerpoint/2010/main" val="2089218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sz="2800" dirty="0">
                <a:solidFill>
                  <a:schemeClr val="tx2">
                    <a:lumMod val="75000"/>
                  </a:schemeClr>
                </a:solidFill>
              </a:rPr>
              <a:t>Dyscalculia</a:t>
            </a:r>
          </a:p>
        </p:txBody>
      </p:sp>
      <p:sp>
        <p:nvSpPr>
          <p:cNvPr id="3" name="Title 2"/>
          <p:cNvSpPr>
            <a:spLocks noGrp="1"/>
          </p:cNvSpPr>
          <p:nvPr>
            <p:ph type="title"/>
          </p:nvPr>
        </p:nvSpPr>
        <p:spPr/>
        <p:txBody>
          <a:bodyPr/>
          <a:lstStyle/>
          <a:p>
            <a:r>
              <a:rPr lang="en-US" dirty="0"/>
              <a:t>Sylvia</a:t>
            </a:r>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p:pic>
      <p:sp>
        <p:nvSpPr>
          <p:cNvPr id="4" name="Slide Number Placeholder 3"/>
          <p:cNvSpPr>
            <a:spLocks noGrp="1"/>
          </p:cNvSpPr>
          <p:nvPr>
            <p:ph type="sldNum" sz="quarter" idx="4"/>
          </p:nvPr>
        </p:nvSpPr>
        <p:spPr/>
        <p:txBody>
          <a:bodyPr>
            <a:normAutofit fontScale="92500" lnSpcReduction="10000"/>
          </a:bodyPr>
          <a:lstStyle/>
          <a:p>
            <a:pPr>
              <a:defRPr/>
            </a:pPr>
            <a:fld id="{F5BF2FCF-1A29-4C4E-A64C-92984D1F993A}" type="slidenum">
              <a:rPr lang="en-US" altLang="en-US" b="0" smtClean="0">
                <a:solidFill>
                  <a:schemeClr val="tx1"/>
                </a:solidFill>
              </a:rPr>
              <a:pPr>
                <a:defRPr/>
              </a:pPr>
              <a:t>24</a:t>
            </a:fld>
            <a:endParaRPr lang="en-US" altLang="en-US" b="0" dirty="0">
              <a:solidFill>
                <a:schemeClr val="tx1"/>
              </a:solidFill>
            </a:endParaRPr>
          </a:p>
        </p:txBody>
      </p:sp>
    </p:spTree>
    <p:extLst>
      <p:ext uri="{BB962C8B-B14F-4D97-AF65-F5344CB8AC3E}">
        <p14:creationId xmlns:p14="http://schemas.microsoft.com/office/powerpoint/2010/main" val="1863275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Sylvia – Gathering Information</a:t>
            </a:r>
          </a:p>
        </p:txBody>
      </p:sp>
      <p:sp>
        <p:nvSpPr>
          <p:cNvPr id="6" name="Content Placeholder 5"/>
          <p:cNvSpPr>
            <a:spLocks noGrp="1"/>
          </p:cNvSpPr>
          <p:nvPr>
            <p:ph sz="quarter" idx="1"/>
          </p:nvPr>
        </p:nvSpPr>
        <p:spPr/>
        <p:txBody>
          <a:bodyPr/>
          <a:lstStyle/>
          <a:p>
            <a:r>
              <a:rPr lang="en-US" dirty="0"/>
              <a:t>Background:</a:t>
            </a:r>
          </a:p>
          <a:p>
            <a:pPr lvl="1"/>
            <a:r>
              <a:rPr lang="en-US" dirty="0"/>
              <a:t>Sylvia is working towards a GED and is completing career technical training in a medically-related trade.</a:t>
            </a:r>
          </a:p>
          <a:p>
            <a:r>
              <a:rPr lang="en-US" dirty="0"/>
              <a:t>Functional limitations:</a:t>
            </a:r>
          </a:p>
          <a:p>
            <a:pPr lvl="1"/>
            <a:r>
              <a:rPr lang="en-US" dirty="0"/>
              <a:t>Struggles with math facts and operations</a:t>
            </a:r>
          </a:p>
          <a:p>
            <a:pPr lvl="1"/>
            <a:r>
              <a:rPr lang="en-US" dirty="0"/>
              <a:t>Difficulty with number sequencing</a:t>
            </a:r>
          </a:p>
          <a:p>
            <a:pPr lvl="1"/>
            <a:r>
              <a:rPr lang="en-US" dirty="0"/>
              <a:t>Difficulty with overall organization</a:t>
            </a:r>
          </a:p>
          <a:p>
            <a:r>
              <a:rPr lang="en-US" dirty="0"/>
              <a:t>Strengths:</a:t>
            </a:r>
          </a:p>
          <a:p>
            <a:pPr lvl="1"/>
            <a:r>
              <a:rPr lang="en-US" dirty="0"/>
              <a:t>Excellent soft skills</a:t>
            </a:r>
          </a:p>
          <a:p>
            <a:pPr lvl="1"/>
            <a:r>
              <a:rPr lang="en-US" dirty="0"/>
              <a:t>Likes fashion and colors</a:t>
            </a:r>
          </a:p>
        </p:txBody>
      </p:sp>
      <p:sp>
        <p:nvSpPr>
          <p:cNvPr id="8" name="Slide Number Placeholder 3">
            <a:extLst>
              <a:ext uri="{FF2B5EF4-FFF2-40B4-BE49-F238E27FC236}">
                <a16:creationId xmlns:a16="http://schemas.microsoft.com/office/drawing/2014/main" id="{64C3DF7E-30FF-4007-9448-7ACB70F790F9}"/>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25</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330120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Sylvia – Reviewing &amp; Determining Needs</a:t>
            </a:r>
          </a:p>
        </p:txBody>
      </p:sp>
      <p:sp>
        <p:nvSpPr>
          <p:cNvPr id="6" name="Content Placeholder 5"/>
          <p:cNvSpPr>
            <a:spLocks noGrp="1"/>
          </p:cNvSpPr>
          <p:nvPr>
            <p:ph sz="quarter" idx="1"/>
          </p:nvPr>
        </p:nvSpPr>
        <p:spPr>
          <a:xfrm>
            <a:off x="508000" y="1600200"/>
            <a:ext cx="11180064" cy="5105400"/>
          </a:xfrm>
        </p:spPr>
        <p:txBody>
          <a:bodyPr/>
          <a:lstStyle/>
          <a:p>
            <a:r>
              <a:rPr lang="en-US" dirty="0"/>
              <a:t>What does the DC/RAC do first?</a:t>
            </a:r>
          </a:p>
          <a:p>
            <a:pPr lvl="1"/>
            <a:r>
              <a:rPr lang="en-US" dirty="0"/>
              <a:t>What are the functional limitations?</a:t>
            </a:r>
          </a:p>
          <a:p>
            <a:pPr lvl="1"/>
            <a:r>
              <a:rPr lang="en-US" dirty="0"/>
              <a:t>What type of documentation is included?</a:t>
            </a:r>
          </a:p>
          <a:p>
            <a:pPr lvl="1"/>
            <a:r>
              <a:rPr lang="en-US" dirty="0"/>
              <a:t>Did the student request any specific accommodations?</a:t>
            </a:r>
          </a:p>
          <a:p>
            <a:pPr lvl="1"/>
            <a:r>
              <a:rPr lang="en-US" dirty="0"/>
              <a:t>What things did the student indicate were difficult for her, her interests, her strengths?</a:t>
            </a:r>
          </a:p>
          <a:p>
            <a:pPr lvl="1"/>
            <a:r>
              <a:rPr lang="en-US" dirty="0"/>
              <a:t>What areas or activities on center might be difficult for Sylvia to navigate, be a participant, have access, etc.?</a:t>
            </a:r>
          </a:p>
          <a:p>
            <a:r>
              <a:rPr lang="en-US" dirty="0"/>
              <a:t>After gathering that information, what are some ways we could accommodate each identified functional limitation?</a:t>
            </a:r>
          </a:p>
          <a:p>
            <a:r>
              <a:rPr lang="en-US" dirty="0"/>
              <a:t>How can we leverage Sylvia’s strengths?</a:t>
            </a:r>
          </a:p>
          <a:p>
            <a:endParaRPr lang="en-US" dirty="0"/>
          </a:p>
        </p:txBody>
      </p:sp>
      <p:sp>
        <p:nvSpPr>
          <p:cNvPr id="7" name="Slide Number Placeholder 3">
            <a:extLst>
              <a:ext uri="{FF2B5EF4-FFF2-40B4-BE49-F238E27FC236}">
                <a16:creationId xmlns:a16="http://schemas.microsoft.com/office/drawing/2014/main" id="{305A8113-0912-4BF9-99A9-EA177CA32B47}"/>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26</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3534301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Sylvia – Center-wide Considerations</a:t>
            </a:r>
          </a:p>
        </p:txBody>
      </p:sp>
      <p:sp>
        <p:nvSpPr>
          <p:cNvPr id="6" name="Content Placeholder 5"/>
          <p:cNvSpPr>
            <a:spLocks noGrp="1"/>
          </p:cNvSpPr>
          <p:nvPr>
            <p:ph sz="quarter" idx="1"/>
          </p:nvPr>
        </p:nvSpPr>
        <p:spPr>
          <a:xfrm>
            <a:off x="508000" y="1600200"/>
            <a:ext cx="6807200" cy="5105400"/>
          </a:xfrm>
        </p:spPr>
        <p:txBody>
          <a:bodyPr/>
          <a:lstStyle/>
          <a:p>
            <a:r>
              <a:rPr lang="en-US" dirty="0"/>
              <a:t>Don’t forget!  In Job Corps, the RAC must review the need for accommodations throughout the center. </a:t>
            </a:r>
          </a:p>
          <a:p>
            <a:r>
              <a:rPr lang="en-US" dirty="0"/>
              <a:t>How might the functional limitations related to Sylvia’s math disability impact her outside of the academic area.  For example, what about in </a:t>
            </a:r>
            <a:r>
              <a:rPr lang="en-US" b="1" dirty="0">
                <a:solidFill>
                  <a:schemeClr val="accent1"/>
                </a:solidFill>
              </a:rPr>
              <a:t>career technical</a:t>
            </a:r>
            <a:r>
              <a:rPr lang="en-US" dirty="0"/>
              <a:t>?  How about in </a:t>
            </a:r>
            <a:r>
              <a:rPr lang="en-US" b="1" dirty="0">
                <a:solidFill>
                  <a:schemeClr val="accent1"/>
                </a:solidFill>
              </a:rPr>
              <a:t>residential</a:t>
            </a:r>
            <a:r>
              <a:rPr lang="en-US" dirty="0"/>
              <a:t>?   </a:t>
            </a:r>
          </a:p>
        </p:txBody>
      </p:sp>
      <p:sp>
        <p:nvSpPr>
          <p:cNvPr id="7" name="Slide Number Placeholder 3">
            <a:extLst>
              <a:ext uri="{FF2B5EF4-FFF2-40B4-BE49-F238E27FC236}">
                <a16:creationId xmlns:a16="http://schemas.microsoft.com/office/drawing/2014/main" id="{A4F014A6-2B20-45B1-A70E-A9CF5B71BB65}"/>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27</a:t>
            </a:fld>
            <a:endParaRPr lang="en-US" altLang="en-US" dirty="0">
              <a:solidFill>
                <a:srgbClr val="080808"/>
              </a:solidFill>
              <a:latin typeface="Arial Narrow" panose="020B0606020202030204" pitchFamily="34" charset="0"/>
            </a:endParaRPr>
          </a:p>
        </p:txBody>
      </p:sp>
      <p:pic>
        <p:nvPicPr>
          <p:cNvPr id="1026" name="Picture 2" descr="Image result for medical office trade">
            <a:extLst>
              <a:ext uri="{FF2B5EF4-FFF2-40B4-BE49-F238E27FC236}">
                <a16:creationId xmlns:a16="http://schemas.microsoft.com/office/drawing/2014/main" id="{9452832F-B814-4E53-8518-F2F4554AA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918567"/>
            <a:ext cx="4534851" cy="3020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72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Sylvia – Developing Accommodation Plan</a:t>
            </a:r>
          </a:p>
        </p:txBody>
      </p:sp>
      <p:sp>
        <p:nvSpPr>
          <p:cNvPr id="6" name="Content Placeholder 5"/>
          <p:cNvSpPr>
            <a:spLocks noGrp="1"/>
          </p:cNvSpPr>
          <p:nvPr>
            <p:ph sz="quarter" idx="2"/>
          </p:nvPr>
        </p:nvSpPr>
        <p:spPr>
          <a:xfrm>
            <a:off x="812800" y="2286000"/>
            <a:ext cx="3225800" cy="3733800"/>
          </a:xfrm>
        </p:spPr>
        <p:txBody>
          <a:bodyPr/>
          <a:lstStyle/>
          <a:p>
            <a:r>
              <a:rPr lang="en-US" dirty="0">
                <a:solidFill>
                  <a:schemeClr val="tx1">
                    <a:lumMod val="75000"/>
                    <a:lumOff val="25000"/>
                  </a:schemeClr>
                </a:solidFill>
              </a:rPr>
              <a:t>Difficulty with math facts and operations</a:t>
            </a:r>
          </a:p>
          <a:p>
            <a:r>
              <a:rPr lang="en-US" dirty="0">
                <a:solidFill>
                  <a:schemeClr val="tx1">
                    <a:lumMod val="75000"/>
                    <a:lumOff val="25000"/>
                  </a:schemeClr>
                </a:solidFill>
              </a:rPr>
              <a:t>Difficulty with number sequencing</a:t>
            </a:r>
          </a:p>
          <a:p>
            <a:r>
              <a:rPr lang="en-US" dirty="0">
                <a:solidFill>
                  <a:schemeClr val="tx1">
                    <a:lumMod val="75000"/>
                    <a:lumOff val="25000"/>
                  </a:schemeClr>
                </a:solidFill>
              </a:rPr>
              <a:t>Difficulty with organization</a:t>
            </a:r>
          </a:p>
          <a:p>
            <a:r>
              <a:rPr lang="en-US" dirty="0">
                <a:solidFill>
                  <a:schemeClr val="tx1">
                    <a:lumMod val="75000"/>
                    <a:lumOff val="25000"/>
                  </a:schemeClr>
                </a:solidFill>
              </a:rPr>
              <a:t>Challenge making change and handling money</a:t>
            </a:r>
          </a:p>
        </p:txBody>
      </p:sp>
      <p:sp>
        <p:nvSpPr>
          <p:cNvPr id="4" name="Content Placeholder 3"/>
          <p:cNvSpPr>
            <a:spLocks noGrp="1"/>
          </p:cNvSpPr>
          <p:nvPr>
            <p:ph sz="quarter" idx="4"/>
          </p:nvPr>
        </p:nvSpPr>
        <p:spPr>
          <a:xfrm>
            <a:off x="4343400" y="2286000"/>
            <a:ext cx="7239000" cy="4435475"/>
          </a:xfrm>
        </p:spPr>
        <p:txBody>
          <a:bodyPr/>
          <a:lstStyle/>
          <a:p>
            <a:r>
              <a:rPr lang="en-US" dirty="0">
                <a:solidFill>
                  <a:schemeClr val="tx1">
                    <a:lumMod val="75000"/>
                    <a:lumOff val="25000"/>
                  </a:schemeClr>
                </a:solidFill>
              </a:rPr>
              <a:t>Use diagrams, pictures, graphs, manipulatives, and real life examples to teach math facts, concepts and operations</a:t>
            </a:r>
          </a:p>
          <a:p>
            <a:r>
              <a:rPr lang="en-US" dirty="0">
                <a:solidFill>
                  <a:schemeClr val="tx1">
                    <a:lumMod val="75000"/>
                    <a:lumOff val="25000"/>
                  </a:schemeClr>
                </a:solidFill>
              </a:rPr>
              <a:t>Provide graph paper for organizing </a:t>
            </a:r>
          </a:p>
          <a:p>
            <a:r>
              <a:rPr lang="en-US" dirty="0">
                <a:solidFill>
                  <a:schemeClr val="tx1">
                    <a:lumMod val="75000"/>
                    <a:lumOff val="25000"/>
                  </a:schemeClr>
                </a:solidFill>
              </a:rPr>
              <a:t>Provide technology such as a talking calculator</a:t>
            </a:r>
          </a:p>
          <a:p>
            <a:r>
              <a:rPr lang="en-US" dirty="0">
                <a:solidFill>
                  <a:schemeClr val="tx1">
                    <a:lumMod val="75000"/>
                    <a:lumOff val="25000"/>
                  </a:schemeClr>
                </a:solidFill>
              </a:rPr>
              <a:t>Incorporate color into instruction and/or organizing or highlighting information</a:t>
            </a:r>
          </a:p>
          <a:p>
            <a:endParaRPr lang="en-US" dirty="0"/>
          </a:p>
        </p:txBody>
      </p:sp>
      <p:sp>
        <p:nvSpPr>
          <p:cNvPr id="2" name="Text Placeholder 1"/>
          <p:cNvSpPr>
            <a:spLocks noGrp="1"/>
          </p:cNvSpPr>
          <p:nvPr>
            <p:ph type="body" sz="quarter" idx="1"/>
          </p:nvPr>
        </p:nvSpPr>
        <p:spPr>
          <a:xfrm>
            <a:off x="812800" y="1600201"/>
            <a:ext cx="3225800" cy="533399"/>
          </a:xfrm>
          <a:solidFill>
            <a:srgbClr val="002060"/>
          </a:solidFill>
        </p:spPr>
        <p:txBody>
          <a:bodyPr/>
          <a:lstStyle/>
          <a:p>
            <a:r>
              <a:rPr lang="en-US" dirty="0"/>
              <a:t>Functional Limitations</a:t>
            </a:r>
          </a:p>
        </p:txBody>
      </p:sp>
      <p:sp>
        <p:nvSpPr>
          <p:cNvPr id="3" name="Text Placeholder 2"/>
          <p:cNvSpPr>
            <a:spLocks noGrp="1"/>
          </p:cNvSpPr>
          <p:nvPr>
            <p:ph type="body" sz="quarter" idx="3"/>
          </p:nvPr>
        </p:nvSpPr>
        <p:spPr>
          <a:xfrm>
            <a:off x="4343400" y="1600201"/>
            <a:ext cx="7239000" cy="533399"/>
          </a:xfrm>
          <a:solidFill>
            <a:srgbClr val="002060"/>
          </a:solidFill>
        </p:spPr>
        <p:txBody>
          <a:bodyPr/>
          <a:lstStyle/>
          <a:p>
            <a:r>
              <a:rPr lang="en-US" dirty="0"/>
              <a:t>Accommodations</a:t>
            </a:r>
          </a:p>
        </p:txBody>
      </p:sp>
      <p:sp>
        <p:nvSpPr>
          <p:cNvPr id="8" name="Slide Number Placeholder 3">
            <a:extLst>
              <a:ext uri="{FF2B5EF4-FFF2-40B4-BE49-F238E27FC236}">
                <a16:creationId xmlns:a16="http://schemas.microsoft.com/office/drawing/2014/main" id="{50063481-A07E-46C5-B430-0FBCB9E43725}"/>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28</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7598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060"/>
                </a:solidFill>
              </a:rPr>
              <a:t>Leveraging Strengths</a:t>
            </a:r>
          </a:p>
        </p:txBody>
      </p:sp>
      <p:sp>
        <p:nvSpPr>
          <p:cNvPr id="6" name="Content Placeholder 5"/>
          <p:cNvSpPr>
            <a:spLocks noGrp="1"/>
          </p:cNvSpPr>
          <p:nvPr>
            <p:ph sz="quarter" idx="1"/>
          </p:nvPr>
        </p:nvSpPr>
        <p:spPr>
          <a:xfrm>
            <a:off x="508000" y="1600200"/>
            <a:ext cx="6807200" cy="5105400"/>
          </a:xfrm>
        </p:spPr>
        <p:txBody>
          <a:bodyPr/>
          <a:lstStyle/>
          <a:p>
            <a:r>
              <a:rPr lang="en-US" dirty="0"/>
              <a:t>Used color interests in providing accommodations related to areas of functional limitation</a:t>
            </a:r>
          </a:p>
          <a:p>
            <a:r>
              <a:rPr lang="en-US" dirty="0"/>
              <a:t>Incorporate garment construction-related math problems into math instruction and practice</a:t>
            </a:r>
          </a:p>
          <a:p>
            <a:r>
              <a:rPr lang="en-US" dirty="0"/>
              <a:t>Use her excellent soft skills and have her provide peer tutoring on some math skill that she has mastered or receive peer tutoring support</a:t>
            </a:r>
          </a:p>
          <a:p>
            <a:endParaRPr lang="en-US" dirty="0">
              <a:solidFill>
                <a:schemeClr val="accent1">
                  <a:lumMod val="75000"/>
                </a:schemeClr>
              </a:solidFill>
            </a:endParaRPr>
          </a:p>
          <a:p>
            <a:endParaRPr lang="en-US" dirty="0">
              <a:solidFill>
                <a:schemeClr val="accent1">
                  <a:lumMod val="75000"/>
                </a:schemeClr>
              </a:solidFill>
            </a:endParaRPr>
          </a:p>
          <a:p>
            <a:endParaRPr lang="en-US" dirty="0">
              <a:solidFill>
                <a:schemeClr val="accent1">
                  <a:lumMod val="75000"/>
                </a:schemeClr>
              </a:solidFill>
            </a:endParaRPr>
          </a:p>
          <a:p>
            <a:pPr lvl="1"/>
            <a:endParaRPr lang="en-US" dirty="0"/>
          </a:p>
          <a:p>
            <a:pPr lvl="1"/>
            <a:endParaRPr lang="en-US" dirty="0"/>
          </a:p>
          <a:p>
            <a:endParaRPr lang="en-US" dirty="0"/>
          </a:p>
        </p:txBody>
      </p:sp>
      <p:sp>
        <p:nvSpPr>
          <p:cNvPr id="7" name="Slide Number Placeholder 3">
            <a:extLst>
              <a:ext uri="{FF2B5EF4-FFF2-40B4-BE49-F238E27FC236}">
                <a16:creationId xmlns:a16="http://schemas.microsoft.com/office/drawing/2014/main" id="{CE254DEE-9827-4F62-B5B1-C14D02DE0071}"/>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29</a:t>
            </a:fld>
            <a:endParaRPr lang="en-US" altLang="en-US" dirty="0">
              <a:solidFill>
                <a:srgbClr val="080808"/>
              </a:solidFill>
              <a:latin typeface="Arial Narrow" panose="020B0606020202030204" pitchFamily="34" charset="0"/>
            </a:endParaRPr>
          </a:p>
        </p:txBody>
      </p:sp>
      <p:pic>
        <p:nvPicPr>
          <p:cNvPr id="11268" name="Picture 4" descr="Image result for strengths">
            <a:extLst>
              <a:ext uri="{FF2B5EF4-FFF2-40B4-BE49-F238E27FC236}">
                <a16:creationId xmlns:a16="http://schemas.microsoft.com/office/drawing/2014/main" id="{2B728E6B-556A-4CC1-BE76-6CC03761E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981200"/>
            <a:ext cx="39052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662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9"/>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pPr>
              <a:lnSpc>
                <a:spcPct val="90000"/>
              </a:lnSpc>
            </a:pPr>
            <a:fld id="{5F971A26-BB80-4C80-A84B-0D9031A67A4B}" type="slidenum">
              <a:rPr lang="en-US" altLang="en-US" sz="1100">
                <a:latin typeface="Arial Narrow" panose="020B0606020202030204" pitchFamily="34" charset="0"/>
              </a:rPr>
              <a:pPr>
                <a:lnSpc>
                  <a:spcPct val="90000"/>
                </a:lnSpc>
              </a:pPr>
              <a:t>3</a:t>
            </a:fld>
            <a:endParaRPr lang="en-US" altLang="en-US" sz="1100">
              <a:latin typeface="Arial Narrow" panose="020B0606020202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12191" cy="6858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27667" y="0"/>
            <a:ext cx="8807659" cy="6858000"/>
          </a:xfrm>
          <a:prstGeom prst="rect">
            <a:avLst/>
          </a:prstGeom>
        </p:spPr>
      </p:pic>
      <p:sp>
        <p:nvSpPr>
          <p:cNvPr id="5" name="Slide Number Placeholder 3">
            <a:extLst>
              <a:ext uri="{FF2B5EF4-FFF2-40B4-BE49-F238E27FC236}">
                <a16:creationId xmlns:a16="http://schemas.microsoft.com/office/drawing/2014/main" id="{3F040217-D3F5-473D-8D43-8C347781B32E}"/>
              </a:ext>
            </a:extLst>
          </p:cNvPr>
          <p:cNvSpPr txBox="1">
            <a:spLocks/>
          </p:cNvSpPr>
          <p:nvPr/>
        </p:nvSpPr>
        <p:spPr bwMode="auto">
          <a:xfrm>
            <a:off x="11277600" y="6477000"/>
            <a:ext cx="711200" cy="2444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defPPr>
              <a:defRPr lang="en-US"/>
            </a:defPPr>
            <a:lvl1pPr algn="ctr" rtl="0" eaLnBrk="1" fontAlgn="base" hangingPunct="1">
              <a:spcBef>
                <a:spcPct val="0"/>
              </a:spcBef>
              <a:spcAft>
                <a:spcPct val="0"/>
              </a:spcAft>
              <a:defRPr sz="2400" b="1" kern="1200">
                <a:solidFill>
                  <a:schemeClr val="tx1"/>
                </a:solidFill>
                <a:latin typeface="Verdana" panose="020B0604030504040204" pitchFamily="34" charset="0"/>
                <a:ea typeface="ＭＳ Ｐゴシック" pitchFamily="2" charset="-128"/>
                <a:cs typeface="+mn-cs"/>
              </a:defRPr>
            </a:lvl1pPr>
            <a:lvl2pPr marL="742950" indent="-28575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1143000" indent="-228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600200" indent="-228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2057400" indent="-228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9pPr>
          </a:lstStyle>
          <a:p>
            <a:pPr>
              <a:lnSpc>
                <a:spcPct val="90000"/>
              </a:lnSpc>
            </a:pPr>
            <a:fld id="{DA9B2F49-F821-4440-B0B0-76832C7DC571}" type="slidenum">
              <a:rPr lang="en-US" altLang="en-US" sz="1100" smtClean="0">
                <a:solidFill>
                  <a:srgbClr val="35353E"/>
                </a:solidFill>
                <a:latin typeface="Arial Narrow" panose="020B0606020202030204" pitchFamily="34" charset="0"/>
              </a:rPr>
              <a:pPr>
                <a:lnSpc>
                  <a:spcPct val="90000"/>
                </a:lnSpc>
              </a:pPr>
              <a:t>3</a:t>
            </a:fld>
            <a:endParaRPr lang="en-US" altLang="en-US" sz="1100" dirty="0">
              <a:solidFill>
                <a:srgbClr val="35353E"/>
              </a:solidFill>
              <a:latin typeface="Arial Narrow" panose="020B0606020202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D5677"/>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4" name="Slide Number Placeholder 3"/>
          <p:cNvSpPr>
            <a:spLocks noGrp="1"/>
          </p:cNvSpPr>
          <p:nvPr>
            <p:ph type="sldNum" sz="quarter" idx="10"/>
          </p:nvPr>
        </p:nvSpPr>
        <p:spPr/>
        <p:txBody>
          <a:bodyPr/>
          <a:lstStyle/>
          <a:p>
            <a:pPr>
              <a:defRPr/>
            </a:pPr>
            <a:fld id="{F8D1D7C6-358E-4D11-9853-EB37A16B88A4}" type="slidenum">
              <a:rPr lang="en-US" altLang="en-US" smtClean="0"/>
              <a:pPr>
                <a:defRPr/>
              </a:pPr>
              <a:t>30</a:t>
            </a:fld>
            <a:endParaRPr lang="en-US" altLang="en-US"/>
          </a:p>
        </p:txBody>
      </p:sp>
    </p:spTree>
    <p:extLst>
      <p:ext uri="{BB962C8B-B14F-4D97-AF65-F5344CB8AC3E}">
        <p14:creationId xmlns:p14="http://schemas.microsoft.com/office/powerpoint/2010/main" val="2272114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23125" y="1820862"/>
            <a:ext cx="3200400" cy="3165231"/>
          </a:xfrm>
        </p:spPr>
        <p:txBody>
          <a:bodyPr/>
          <a:lstStyle/>
          <a:p>
            <a:pPr algn="ctr"/>
            <a:r>
              <a:rPr lang="en-US" sz="2800" dirty="0">
                <a:solidFill>
                  <a:srgbClr val="FFFFFF"/>
                </a:solidFill>
              </a:rPr>
              <a:t>Learning Disabilities Association </a:t>
            </a:r>
            <a:br>
              <a:rPr lang="en-US" sz="2800" dirty="0">
                <a:solidFill>
                  <a:srgbClr val="FFFFFF"/>
                </a:solidFill>
              </a:rPr>
            </a:br>
            <a:r>
              <a:rPr lang="en-US" sz="2800" dirty="0">
                <a:solidFill>
                  <a:srgbClr val="FFFFFF"/>
                </a:solidFill>
              </a:rPr>
              <a:t>of </a:t>
            </a:r>
            <a:br>
              <a:rPr lang="en-US" sz="2800" dirty="0">
                <a:solidFill>
                  <a:srgbClr val="FFFFFF"/>
                </a:solidFill>
              </a:rPr>
            </a:br>
            <a:r>
              <a:rPr lang="en-US" sz="2800" dirty="0">
                <a:solidFill>
                  <a:srgbClr val="FFFFFF"/>
                </a:solidFill>
              </a:rPr>
              <a:t>America</a:t>
            </a:r>
            <a:br>
              <a:rPr lang="en-US" sz="2400" dirty="0"/>
            </a:br>
            <a:r>
              <a:rPr lang="en-US" sz="2400" dirty="0">
                <a:solidFill>
                  <a:srgbClr val="72AF2F"/>
                </a:solidFill>
                <a:hlinkClick r:id="rId3">
                  <a:extLst>
                    <a:ext uri="{A12FA001-AC4F-418D-AE19-62706E023703}">
                      <ahyp:hlinkClr xmlns:ahyp="http://schemas.microsoft.com/office/drawing/2018/hyperlinkcolor" val="tx"/>
                    </a:ext>
                  </a:extLst>
                </a:hlinkClick>
              </a:rPr>
              <a:t>www.ldaamerica.org</a:t>
            </a:r>
            <a:endParaRPr lang="en-US" dirty="0">
              <a:solidFill>
                <a:srgbClr val="72AF2F"/>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044"/>
            <a:ext cx="8711402" cy="6909044"/>
          </a:xfrm>
          <a:prstGeom prst="rect">
            <a:avLst/>
          </a:prstGeom>
        </p:spPr>
      </p:pic>
      <p:sp>
        <p:nvSpPr>
          <p:cNvPr id="6" name="Slide Number Placeholder 5"/>
          <p:cNvSpPr>
            <a:spLocks noGrp="1"/>
          </p:cNvSpPr>
          <p:nvPr>
            <p:ph type="sldNum" sz="quarter" idx="10"/>
          </p:nvPr>
        </p:nvSpPr>
        <p:spPr/>
        <p:txBody>
          <a:bodyPr>
            <a:normAutofit fontScale="92500" lnSpcReduction="10000"/>
          </a:bodyPr>
          <a:lstStyle/>
          <a:p>
            <a:pPr>
              <a:defRPr/>
            </a:pPr>
            <a:fld id="{594860D7-11BD-4EF8-AA44-8EA13DBD91B6}" type="slidenum">
              <a:rPr lang="en-US" altLang="en-US" smtClean="0"/>
              <a:pPr>
                <a:defRPr/>
              </a:pPr>
              <a:t>31</a:t>
            </a:fld>
            <a:endParaRPr lang="en-US" altLang="en-US"/>
          </a:p>
        </p:txBody>
      </p:sp>
    </p:spTree>
    <p:extLst>
      <p:ext uri="{BB962C8B-B14F-4D97-AF65-F5344CB8AC3E}">
        <p14:creationId xmlns:p14="http://schemas.microsoft.com/office/powerpoint/2010/main" val="3568384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0" y="1846384"/>
            <a:ext cx="3200400" cy="3165231"/>
          </a:xfrm>
        </p:spPr>
        <p:txBody>
          <a:bodyPr/>
          <a:lstStyle/>
          <a:p>
            <a:pPr algn="ctr"/>
            <a:r>
              <a:rPr lang="en-US" sz="2800" dirty="0">
                <a:solidFill>
                  <a:schemeClr val="bg1"/>
                </a:solidFill>
              </a:rPr>
              <a:t>LD Online</a:t>
            </a:r>
            <a:br>
              <a:rPr lang="en-US" sz="2800" dirty="0">
                <a:solidFill>
                  <a:schemeClr val="bg1"/>
                </a:solidFill>
              </a:rPr>
            </a:br>
            <a:r>
              <a:rPr lang="en-US" sz="2400" dirty="0">
                <a:solidFill>
                  <a:srgbClr val="00B0F0"/>
                </a:solidFill>
                <a:hlinkClick r:id="rId3">
                  <a:extLst>
                    <a:ext uri="{A12FA001-AC4F-418D-AE19-62706E023703}">
                      <ahyp:hlinkClr xmlns:ahyp="http://schemas.microsoft.com/office/drawing/2018/hyperlinkcolor" val="tx"/>
                    </a:ext>
                  </a:extLst>
                </a:hlinkClick>
              </a:rPr>
              <a:t>www.ldonline.org</a:t>
            </a:r>
            <a:endParaRPr lang="en-US" sz="2800" dirty="0">
              <a:solidFill>
                <a:srgbClr val="00B0F0"/>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0"/>
            <a:ext cx="7819146" cy="6858000"/>
          </a:xfrm>
          <a:prstGeom prst="rect">
            <a:avLst/>
          </a:prstGeom>
        </p:spPr>
      </p:pic>
      <p:sp>
        <p:nvSpPr>
          <p:cNvPr id="4" name="Slide Number Placeholder 3"/>
          <p:cNvSpPr>
            <a:spLocks noGrp="1"/>
          </p:cNvSpPr>
          <p:nvPr>
            <p:ph type="sldNum" sz="quarter" idx="10"/>
          </p:nvPr>
        </p:nvSpPr>
        <p:spPr/>
        <p:txBody>
          <a:bodyPr>
            <a:normAutofit fontScale="92500" lnSpcReduction="10000"/>
          </a:bodyPr>
          <a:lstStyle/>
          <a:p>
            <a:pPr>
              <a:defRPr/>
            </a:pPr>
            <a:fld id="{594860D7-11BD-4EF8-AA44-8EA13DBD91B6}" type="slidenum">
              <a:rPr lang="en-US" altLang="en-US" smtClean="0"/>
              <a:pPr>
                <a:defRPr/>
              </a:pPr>
              <a:t>32</a:t>
            </a:fld>
            <a:endParaRPr lang="en-US" altLang="en-US"/>
          </a:p>
        </p:txBody>
      </p:sp>
    </p:spTree>
    <p:extLst>
      <p:ext uri="{BB962C8B-B14F-4D97-AF65-F5344CB8AC3E}">
        <p14:creationId xmlns:p14="http://schemas.microsoft.com/office/powerpoint/2010/main" val="379534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2" y="11723"/>
            <a:ext cx="12295396" cy="5109552"/>
          </a:xfrm>
          <a:prstGeom prst="rect">
            <a:avLst/>
          </a:prstGeom>
        </p:spPr>
      </p:pic>
      <p:sp>
        <p:nvSpPr>
          <p:cNvPr id="6" name="Title 5"/>
          <p:cNvSpPr>
            <a:spLocks noGrp="1"/>
          </p:cNvSpPr>
          <p:nvPr>
            <p:ph type="title"/>
          </p:nvPr>
        </p:nvSpPr>
        <p:spPr>
          <a:xfrm>
            <a:off x="812800" y="5257800"/>
            <a:ext cx="10871200" cy="1447800"/>
          </a:xfrm>
        </p:spPr>
        <p:txBody>
          <a:bodyPr/>
          <a:lstStyle/>
          <a:p>
            <a:pPr algn="ctr"/>
            <a:r>
              <a:rPr lang="en-US" dirty="0">
                <a:solidFill>
                  <a:schemeClr val="bg1"/>
                </a:solidFill>
              </a:rPr>
              <a:t>National Center for Learning Disabilities</a:t>
            </a:r>
            <a:br>
              <a:rPr lang="en-US" dirty="0"/>
            </a:br>
            <a:r>
              <a:rPr lang="en-US" dirty="0">
                <a:solidFill>
                  <a:schemeClr val="bg1"/>
                </a:solidFill>
                <a:hlinkClick r:id="rId4">
                  <a:extLst>
                    <a:ext uri="{A12FA001-AC4F-418D-AE19-62706E023703}">
                      <ahyp:hlinkClr xmlns:ahyp="http://schemas.microsoft.com/office/drawing/2018/hyperlinkcolor" val="tx"/>
                    </a:ext>
                  </a:extLst>
                </a:hlinkClick>
              </a:rPr>
              <a:t>www.ncld.org</a:t>
            </a:r>
            <a:endParaRPr lang="en-US" dirty="0"/>
          </a:p>
        </p:txBody>
      </p:sp>
      <p:sp>
        <p:nvSpPr>
          <p:cNvPr id="5" name="Slide Number Placeholder 2">
            <a:extLst>
              <a:ext uri="{FF2B5EF4-FFF2-40B4-BE49-F238E27FC236}">
                <a16:creationId xmlns:a16="http://schemas.microsoft.com/office/drawing/2014/main" id="{25E02E5D-2142-4B9E-B05D-EE6D60C33A0E}"/>
              </a:ext>
            </a:extLst>
          </p:cNvPr>
          <p:cNvSpPr txBox="1">
            <a:spLocks/>
          </p:cNvSpPr>
          <p:nvPr/>
        </p:nvSpPr>
        <p:spPr bwMode="auto">
          <a:xfrm>
            <a:off x="11125200" y="64770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defPPr>
              <a:defRPr lang="en-US"/>
            </a:defPPr>
            <a:lvl1pPr algn="ctr" rtl="0" eaLnBrk="1" fontAlgn="base" hangingPunct="1">
              <a:spcBef>
                <a:spcPct val="0"/>
              </a:spcBef>
              <a:spcAft>
                <a:spcPct val="0"/>
              </a:spcAft>
              <a:defRPr sz="1200" b="1" kern="1200" smtClean="0">
                <a:solidFill>
                  <a:schemeClr val="tx1"/>
                </a:solidFill>
                <a:latin typeface="Arial Narrow" panose="020B0606020202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a:lstStyle>
          <a:p>
            <a:pPr>
              <a:lnSpc>
                <a:spcPct val="90000"/>
              </a:lnSpc>
              <a:defRPr/>
            </a:pPr>
            <a:fld id="{7BF3B536-11F3-47F5-820F-2B3E3BF11218}" type="slidenum">
              <a:rPr lang="en-US" altLang="en-US" sz="1100" b="0" smtClean="0">
                <a:solidFill>
                  <a:schemeClr val="bg1"/>
                </a:solidFill>
              </a:rPr>
              <a:pPr>
                <a:lnSpc>
                  <a:spcPct val="90000"/>
                </a:lnSpc>
                <a:defRPr/>
              </a:pPr>
              <a:t>33</a:t>
            </a:fld>
            <a:endParaRPr lang="en-US" altLang="en-US" sz="1100" b="0" dirty="0">
              <a:solidFill>
                <a:schemeClr val="bg1"/>
              </a:solidFill>
            </a:endParaRPr>
          </a:p>
        </p:txBody>
      </p:sp>
    </p:spTree>
    <p:extLst>
      <p:ext uri="{BB962C8B-B14F-4D97-AF65-F5344CB8AC3E}">
        <p14:creationId xmlns:p14="http://schemas.microsoft.com/office/powerpoint/2010/main" val="1739127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5269-C658-4537-B7A4-CBA40AE237C1}"/>
              </a:ext>
            </a:extLst>
          </p:cNvPr>
          <p:cNvSpPr>
            <a:spLocks noGrp="1"/>
          </p:cNvSpPr>
          <p:nvPr>
            <p:ph type="title"/>
          </p:nvPr>
        </p:nvSpPr>
        <p:spPr>
          <a:solidFill>
            <a:srgbClr val="4D5677"/>
          </a:solidFill>
        </p:spPr>
        <p:txBody>
          <a:bodyPr>
            <a:normAutofit fontScale="90000"/>
          </a:bodyPr>
          <a:lstStyle/>
          <a:p>
            <a:pPr algn="ctr">
              <a:defRPr/>
            </a:pPr>
            <a:r>
              <a:rPr lang="en-US" dirty="0">
                <a:solidFill>
                  <a:schemeClr val="bg1"/>
                </a:solidFill>
                <a:ea typeface="ＭＳ Ｐゴシック" charset="0"/>
              </a:rPr>
              <a:t>Job Corps Disability Website</a:t>
            </a:r>
            <a:br>
              <a:rPr lang="en-US" sz="3300" dirty="0">
                <a:solidFill>
                  <a:schemeClr val="bg1"/>
                </a:solidFill>
                <a:ea typeface="ＭＳ Ｐゴシック" charset="0"/>
              </a:rPr>
            </a:br>
            <a:r>
              <a:rPr lang="en-US" sz="2400" dirty="0">
                <a:solidFill>
                  <a:schemeClr val="bg1"/>
                </a:solidFill>
                <a:ea typeface="ＭＳ Ｐゴシック" charset="0"/>
              </a:rPr>
              <a:t>https://supportservices.jobcorps.gov/disability/Pages/default.aspx</a:t>
            </a:r>
          </a:p>
        </p:txBody>
      </p:sp>
      <p:pic>
        <p:nvPicPr>
          <p:cNvPr id="4" name="Picture 3">
            <a:extLst>
              <a:ext uri="{FF2B5EF4-FFF2-40B4-BE49-F238E27FC236}">
                <a16:creationId xmlns:a16="http://schemas.microsoft.com/office/drawing/2014/main" id="{657169DD-735B-428E-837C-4C6BD7C61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224" y="1905194"/>
            <a:ext cx="10597388" cy="4114411"/>
          </a:xfrm>
          <a:prstGeom prst="rect">
            <a:avLst/>
          </a:prstGeom>
        </p:spPr>
      </p:pic>
      <p:sp>
        <p:nvSpPr>
          <p:cNvPr id="7" name="Slide Number Placeholder 2">
            <a:extLst>
              <a:ext uri="{FF2B5EF4-FFF2-40B4-BE49-F238E27FC236}">
                <a16:creationId xmlns:a16="http://schemas.microsoft.com/office/drawing/2014/main" id="{5D322F27-8DB2-4211-A859-BEF9B2BEA66A}"/>
              </a:ext>
            </a:extLst>
          </p:cNvPr>
          <p:cNvSpPr txBox="1">
            <a:spLocks/>
          </p:cNvSpPr>
          <p:nvPr/>
        </p:nvSpPr>
        <p:spPr bwMode="auto">
          <a:xfrm>
            <a:off x="11339286" y="6381523"/>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defPPr>
              <a:defRPr lang="en-US"/>
            </a:defPPr>
            <a:lvl1pPr algn="ctr" rtl="0" eaLnBrk="1" fontAlgn="base" hangingPunct="1">
              <a:spcBef>
                <a:spcPts val="700"/>
              </a:spcBef>
              <a:spcAft>
                <a:spcPct val="0"/>
              </a:spcAft>
              <a:buClr>
                <a:schemeClr val="accent2"/>
              </a:buClr>
              <a:buSzPct val="60000"/>
              <a:buFont typeface="Wingdings" panose="05000000000000000000" pitchFamily="2" charset="2"/>
              <a:buChar char=""/>
              <a:defRPr sz="2800" b="1" kern="1200">
                <a:solidFill>
                  <a:schemeClr val="tx1"/>
                </a:solidFill>
                <a:latin typeface="Calibri" panose="020F0502020204030204" pitchFamily="34" charset="0"/>
                <a:ea typeface="MS PGothic" panose="020B0600070205080204" pitchFamily="34" charset="-128"/>
                <a:cs typeface="+mn-cs"/>
              </a:defRPr>
            </a:lvl1pPr>
            <a:lvl2pPr marL="742950" indent="-2857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ts val="400"/>
              </a:spcBef>
              <a:spcAft>
                <a:spcPct val="0"/>
              </a:spcAft>
              <a:buClr>
                <a:srgbClr val="D2DA7A"/>
              </a:buClr>
              <a:buSzPct val="75000"/>
              <a:buFont typeface="Wingdings" panose="05000000000000000000" pitchFamily="2" charset="2"/>
              <a:buChar char=""/>
              <a:defRPr sz="24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914400" rtl="0" eaLnBrk="0" fontAlgn="base" latinLnBrk="0"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anose="020F0502020204030204" pitchFamily="34" charset="0"/>
                <a:ea typeface="MS PGothic" panose="020B0600070205080204" pitchFamily="34" charset="-128"/>
                <a:cs typeface="+mn-cs"/>
              </a:defRPr>
            </a:lvl9pPr>
          </a:lstStyle>
          <a:p>
            <a:pPr>
              <a:lnSpc>
                <a:spcPct val="90000"/>
              </a:lnSpc>
              <a:spcBef>
                <a:spcPct val="0"/>
              </a:spcBef>
              <a:buClrTx/>
              <a:buSzTx/>
              <a:buFontTx/>
              <a:buNone/>
            </a:pPr>
            <a:fld id="{C0973A09-0046-4E5D-84C6-DD159FFBDB9E}" type="slidenum">
              <a:rPr lang="en-US" altLang="en-US" sz="1200" b="0" smtClean="0">
                <a:solidFill>
                  <a:srgbClr val="464653"/>
                </a:solidFill>
                <a:latin typeface="Arial Narrow" panose="020B0606020202030204" pitchFamily="34" charset="0"/>
              </a:rPr>
              <a:pPr>
                <a:lnSpc>
                  <a:spcPct val="90000"/>
                </a:lnSpc>
                <a:spcBef>
                  <a:spcPct val="0"/>
                </a:spcBef>
                <a:buClrTx/>
                <a:buSzTx/>
                <a:buFontTx/>
                <a:buNone/>
              </a:pPr>
              <a:t>34</a:t>
            </a:fld>
            <a:endParaRPr lang="en-US" altLang="en-US" sz="1200" b="0" dirty="0">
              <a:solidFill>
                <a:srgbClr val="464653"/>
              </a:solidFill>
              <a:latin typeface="Arial Narrow" panose="020B060602020203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7523" name="Slide Number Placeholder 3">
            <a:extLst>
              <a:ext uri="{FF2B5EF4-FFF2-40B4-BE49-F238E27FC236}">
                <a16:creationId xmlns:a16="http://schemas.microsoft.com/office/drawing/2014/main" id="{BD3E7420-8501-4FF0-AD7E-BD7EBBF2D577}"/>
              </a:ext>
            </a:extLst>
          </p:cNvPr>
          <p:cNvSpPr>
            <a:spLocks noGrp="1"/>
          </p:cNvSpPr>
          <p:nvPr>
            <p:ph type="sldNum" sz="quarter" idx="4"/>
          </p:nvPr>
        </p:nvSpPr>
        <p:spPr bwMode="auto">
          <a:xfrm>
            <a:off x="11125200" y="64770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defPPr>
              <a:defRPr lang="en-US"/>
            </a:defPPr>
            <a:lvl1pPr algn="ctr" rtl="0" eaLnBrk="1" fontAlgn="base" hangingPunct="1">
              <a:spcBef>
                <a:spcPct val="0"/>
              </a:spcBef>
              <a:spcAft>
                <a:spcPct val="0"/>
              </a:spcAft>
              <a:defRPr sz="1200" b="1" kern="1200" smtClean="0">
                <a:solidFill>
                  <a:schemeClr val="tx2"/>
                </a:solidFill>
                <a:latin typeface="Arial Narrow" panose="020B0606020202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a:lstStyle>
          <a:p>
            <a:pPr>
              <a:spcBef>
                <a:spcPct val="0"/>
              </a:spcBef>
              <a:buClrTx/>
              <a:buSzTx/>
              <a:buFontTx/>
              <a:buNone/>
              <a:defRPr/>
            </a:pPr>
            <a:fld id="{7BF3B536-11F3-47F5-820F-2B3E3BF11218}" type="slidenum">
              <a:rPr lang="en-US" altLang="en-US" smtClean="0"/>
              <a:pPr>
                <a:spcBef>
                  <a:spcPct val="0"/>
                </a:spcBef>
                <a:buClrTx/>
                <a:buSzTx/>
                <a:buFontTx/>
                <a:buNone/>
                <a:defRPr/>
              </a:pPr>
              <a:t>35</a:t>
            </a:fld>
            <a:endParaRPr lang="en-US" altLang="en-US" sz="1200">
              <a:latin typeface="Arial Narrow" panose="020B0606020202030204" pitchFamily="34" charset="0"/>
            </a:endParaRPr>
          </a:p>
        </p:txBody>
      </p:sp>
      <p:sp>
        <p:nvSpPr>
          <p:cNvPr id="8" name="Title 1">
            <a:extLst>
              <a:ext uri="{FF2B5EF4-FFF2-40B4-BE49-F238E27FC236}">
                <a16:creationId xmlns:a16="http://schemas.microsoft.com/office/drawing/2014/main" id="{C67CB152-774A-4870-84A2-202728DE81F7}"/>
              </a:ext>
            </a:extLst>
          </p:cNvPr>
          <p:cNvSpPr>
            <a:spLocks noGrp="1"/>
          </p:cNvSpPr>
          <p:nvPr>
            <p:ph type="title"/>
          </p:nvPr>
        </p:nvSpPr>
        <p:spPr>
          <a:xfrm>
            <a:off x="812800" y="228600"/>
            <a:ext cx="10871200" cy="990600"/>
          </a:xfrm>
          <a:solidFill>
            <a:srgbClr val="4D5677"/>
          </a:solidFill>
        </p:spPr>
        <p:txBody>
          <a:bodyPr>
            <a:normAutofit fontScale="90000"/>
          </a:bodyPr>
          <a:lstStyle/>
          <a:p>
            <a:pPr algn="ctr">
              <a:defRPr/>
            </a:pPr>
            <a:r>
              <a:rPr lang="en-US" b="0" dirty="0">
                <a:solidFill>
                  <a:schemeClr val="bg1"/>
                </a:solidFill>
                <a:ea typeface="ＭＳ Ｐゴシック" charset="0"/>
              </a:rPr>
              <a:t>Job Corps Supporting Students with Learning Disabilities</a:t>
            </a:r>
            <a:br>
              <a:rPr lang="en-US" sz="3300" b="0" dirty="0">
                <a:solidFill>
                  <a:schemeClr val="bg1"/>
                </a:solidFill>
                <a:ea typeface="ＭＳ Ｐゴシック" charset="0"/>
              </a:rPr>
            </a:br>
            <a:r>
              <a:rPr lang="en-US" sz="2400" b="0" dirty="0">
                <a:solidFill>
                  <a:schemeClr val="bg1"/>
                </a:solidFill>
                <a:ea typeface="ＭＳ Ｐゴシック" charset="0"/>
              </a:rPr>
              <a:t>https://supportservices.jobcorps.gov/SupportingStudentsLD/Pages/default.aspx</a:t>
            </a:r>
          </a:p>
        </p:txBody>
      </p:sp>
      <p:pic>
        <p:nvPicPr>
          <p:cNvPr id="4" name="Picture 3">
            <a:extLst>
              <a:ext uri="{FF2B5EF4-FFF2-40B4-BE49-F238E27FC236}">
                <a16:creationId xmlns:a16="http://schemas.microsoft.com/office/drawing/2014/main" id="{A3CE43F0-1E78-4D1D-A935-A2FF07069EEB}"/>
              </a:ext>
            </a:extLst>
          </p:cNvPr>
          <p:cNvPicPr>
            <a:picLocks noChangeAspect="1"/>
          </p:cNvPicPr>
          <p:nvPr/>
        </p:nvPicPr>
        <p:blipFill>
          <a:blip r:embed="rId3"/>
          <a:stretch>
            <a:fillRect/>
          </a:stretch>
        </p:blipFill>
        <p:spPr>
          <a:xfrm>
            <a:off x="810941" y="1635931"/>
            <a:ext cx="10871200" cy="456940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02FD-8B5B-4B99-8112-4FD29E5CA95F}"/>
              </a:ext>
            </a:extLst>
          </p:cNvPr>
          <p:cNvSpPr>
            <a:spLocks noGrp="1"/>
          </p:cNvSpPr>
          <p:nvPr>
            <p:ph type="title"/>
          </p:nvPr>
        </p:nvSpPr>
        <p:spPr>
          <a:xfrm>
            <a:off x="660400" y="5562600"/>
            <a:ext cx="10871200" cy="990600"/>
          </a:xfrm>
        </p:spPr>
        <p:txBody>
          <a:bodyPr/>
          <a:lstStyle/>
          <a:p>
            <a:pPr algn="ctr"/>
            <a:r>
              <a:rPr lang="en-US" dirty="0">
                <a:solidFill>
                  <a:schemeClr val="bg1"/>
                </a:solidFill>
              </a:rPr>
              <a:t>https://askjan.org/</a:t>
            </a:r>
          </a:p>
        </p:txBody>
      </p:sp>
      <p:pic>
        <p:nvPicPr>
          <p:cNvPr id="3" name="Picture 2">
            <a:extLst>
              <a:ext uri="{FF2B5EF4-FFF2-40B4-BE49-F238E27FC236}">
                <a16:creationId xmlns:a16="http://schemas.microsoft.com/office/drawing/2014/main" id="{DC90B7BC-B540-4B0C-A624-F5076DE890AC}"/>
              </a:ext>
            </a:extLst>
          </p:cNvPr>
          <p:cNvPicPr>
            <a:picLocks noChangeAspect="1"/>
          </p:cNvPicPr>
          <p:nvPr/>
        </p:nvPicPr>
        <p:blipFill>
          <a:blip r:embed="rId3"/>
          <a:stretch>
            <a:fillRect/>
          </a:stretch>
        </p:blipFill>
        <p:spPr>
          <a:xfrm>
            <a:off x="0" y="0"/>
            <a:ext cx="12192000" cy="5194796"/>
          </a:xfrm>
          <a:prstGeom prst="rect">
            <a:avLst/>
          </a:prstGeom>
        </p:spPr>
      </p:pic>
      <p:sp>
        <p:nvSpPr>
          <p:cNvPr id="4" name="Slide Number Placeholder 2">
            <a:extLst>
              <a:ext uri="{FF2B5EF4-FFF2-40B4-BE49-F238E27FC236}">
                <a16:creationId xmlns:a16="http://schemas.microsoft.com/office/drawing/2014/main" id="{1E0E8468-BF81-4F35-8B4B-807133F8D950}"/>
              </a:ext>
            </a:extLst>
          </p:cNvPr>
          <p:cNvSpPr>
            <a:spLocks noGrp="1"/>
          </p:cNvSpPr>
          <p:nvPr>
            <p:ph type="sldNum" sz="quarter" idx="4"/>
          </p:nvPr>
        </p:nvSpPr>
        <p:spPr bwMode="auto">
          <a:xfrm>
            <a:off x="10972800" y="63246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defPPr>
              <a:defRPr lang="en-US"/>
            </a:defPPr>
            <a:lvl1pPr algn="ctr" rtl="0" eaLnBrk="1" fontAlgn="base" hangingPunct="1">
              <a:spcBef>
                <a:spcPct val="0"/>
              </a:spcBef>
              <a:spcAft>
                <a:spcPct val="0"/>
              </a:spcAft>
              <a:defRPr sz="1200" b="1" kern="1200" smtClean="0">
                <a:solidFill>
                  <a:schemeClr val="tx1"/>
                </a:solidFill>
                <a:latin typeface="Arial Narrow" panose="020B0606020202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a:lstStyle>
          <a:p>
            <a:pPr>
              <a:lnSpc>
                <a:spcPct val="90000"/>
              </a:lnSpc>
              <a:spcBef>
                <a:spcPct val="0"/>
              </a:spcBef>
              <a:buClrTx/>
              <a:buSzTx/>
              <a:buFontTx/>
              <a:buNone/>
              <a:defRPr/>
            </a:pPr>
            <a:fld id="{7BF3B536-11F3-47F5-820F-2B3E3BF11218}" type="slidenum">
              <a:rPr lang="en-US" altLang="en-US" sz="1100" b="0" smtClean="0">
                <a:solidFill>
                  <a:schemeClr val="bg1"/>
                </a:solidFill>
              </a:rPr>
              <a:pPr>
                <a:lnSpc>
                  <a:spcPct val="90000"/>
                </a:lnSpc>
                <a:spcBef>
                  <a:spcPct val="0"/>
                </a:spcBef>
                <a:buClrTx/>
                <a:buSzTx/>
                <a:buFontTx/>
                <a:buNone/>
                <a:defRPr/>
              </a:pPr>
              <a:t>36</a:t>
            </a:fld>
            <a:endParaRPr lang="en-US" altLang="en-US" sz="1100" b="0" dirty="0">
              <a:solidFill>
                <a:schemeClr val="bg1"/>
              </a:solidFill>
            </a:endParaRPr>
          </a:p>
        </p:txBody>
      </p:sp>
    </p:spTree>
    <p:extLst>
      <p:ext uri="{BB962C8B-B14F-4D97-AF65-F5344CB8AC3E}">
        <p14:creationId xmlns:p14="http://schemas.microsoft.com/office/powerpoint/2010/main" val="1480974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0" y="3429000"/>
            <a:ext cx="12192000" cy="1693863"/>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TextBox 14"/>
          <p:cNvSpPr txBox="1">
            <a:spLocks noChangeArrowheads="1"/>
          </p:cNvSpPr>
          <p:nvPr/>
        </p:nvSpPr>
        <p:spPr bwMode="auto">
          <a:xfrm>
            <a:off x="3825875" y="3690938"/>
            <a:ext cx="4540250" cy="1169987"/>
          </a:xfrm>
          <a:prstGeom prst="rect">
            <a:avLst/>
          </a:prstGeom>
          <a:noFill/>
          <a:ln>
            <a:noFill/>
          </a:ln>
          <a:effectLst>
            <a:outerShdw blurRad="25400" dist="38100" dir="2400003" algn="ctr" rotWithShape="0">
              <a:srgbClr val="808080">
                <a:alpha val="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eaLnBrk="1" hangingPunct="1">
              <a:defRPr/>
            </a:pPr>
            <a:r>
              <a:rPr lang="en-US" sz="7000" dirty="0">
                <a:solidFill>
                  <a:schemeClr val="bg1"/>
                </a:solidFill>
                <a:latin typeface="+mj-lt"/>
                <a:ea typeface="ＭＳ Ｐゴシック" charset="-128"/>
              </a:rPr>
              <a:t>THANK YOU</a:t>
            </a:r>
          </a:p>
        </p:txBody>
      </p:sp>
      <p:sp>
        <p:nvSpPr>
          <p:cNvPr id="3" name="Slide Number Placeholder 2"/>
          <p:cNvSpPr>
            <a:spLocks noGrp="1"/>
          </p:cNvSpPr>
          <p:nvPr>
            <p:ph type="sldNum" sz="quarter" idx="10"/>
          </p:nvPr>
        </p:nvSpPr>
        <p:spPr/>
        <p:txBody>
          <a:bodyPr>
            <a:normAutofit fontScale="92500" lnSpcReduction="10000"/>
          </a:bodyPr>
          <a:lstStyle/>
          <a:p>
            <a:pPr>
              <a:defRPr/>
            </a:pPr>
            <a:fld id="{A4BB0819-5422-4EE0-BEEA-19BE03AFA712}" type="slidenum">
              <a:rPr lang="en-US" altLang="en-US" smtClean="0"/>
              <a:pPr>
                <a:defRPr/>
              </a:pPr>
              <a:t>37</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a:ea typeface="ＭＳ Ｐゴシック" pitchFamily="2" charset="-128"/>
              </a:rPr>
              <a:t>Let’s Review!</a:t>
            </a:r>
          </a:p>
        </p:txBody>
      </p:sp>
      <p:sp>
        <p:nvSpPr>
          <p:cNvPr id="22531"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AD69ABDA-E900-4D00-A08C-9437F3321772}" type="slidenum">
              <a:rPr lang="en-US" altLang="en-US" sz="1100" b="0">
                <a:solidFill>
                  <a:srgbClr val="FFFFFF"/>
                </a:solidFill>
                <a:latin typeface="Arial Narrow" panose="020B0606020202030204" pitchFamily="34" charset="0"/>
                <a:cs typeface="Arial" panose="020B0604020202020204" pitchFamily="34" charset="0"/>
              </a:rPr>
              <a:pPr/>
              <a:t>4</a:t>
            </a:fld>
            <a:endParaRPr lang="en-US" altLang="en-US" sz="1100" b="0" dirty="0">
              <a:solidFill>
                <a:srgbClr val="FFFFFF"/>
              </a:solidFill>
              <a:latin typeface="Arial Narrow" panose="020B060602020203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34F6A6A2-EC4C-45E2-9FD5-905AE5A6A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57200"/>
            <a:ext cx="4944618" cy="6400800"/>
          </a:xfrm>
          <a:prstGeom prst="rect">
            <a:avLst/>
          </a:prstGeom>
        </p:spPr>
      </p:pic>
      <p:pic>
        <p:nvPicPr>
          <p:cNvPr id="4" name="Picture 3">
            <a:extLst>
              <a:ext uri="{FF2B5EF4-FFF2-40B4-BE49-F238E27FC236}">
                <a16:creationId xmlns:a16="http://schemas.microsoft.com/office/drawing/2014/main" id="{D786659F-086A-4DF1-B346-00D5595D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76200"/>
            <a:ext cx="4572000" cy="4191000"/>
          </a:xfrm>
          <a:prstGeom prst="rect">
            <a:avLst/>
          </a:prstGeom>
        </p:spPr>
      </p:pic>
      <p:sp>
        <p:nvSpPr>
          <p:cNvPr id="5" name="Content Placeholder 2">
            <a:extLst>
              <a:ext uri="{FF2B5EF4-FFF2-40B4-BE49-F238E27FC236}">
                <a16:creationId xmlns:a16="http://schemas.microsoft.com/office/drawing/2014/main" id="{234E8AB4-6A4A-4AED-942C-9DEB6BC32ABB}"/>
              </a:ext>
            </a:extLst>
          </p:cNvPr>
          <p:cNvSpPr txBox="1">
            <a:spLocks/>
          </p:cNvSpPr>
          <p:nvPr/>
        </p:nvSpPr>
        <p:spPr>
          <a:xfrm>
            <a:off x="1143000" y="4114800"/>
            <a:ext cx="5209478" cy="2454274"/>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800" kern="1200">
                <a:solidFill>
                  <a:schemeClr val="tx1"/>
                </a:solidFill>
                <a:latin typeface="Calibri" pitchFamily="34" charset="0"/>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400" kern="1200">
                <a:solidFill>
                  <a:schemeClr val="tx1"/>
                </a:solidFill>
                <a:latin typeface="Calibri" pitchFamily="34" charset="0"/>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000" kern="1200">
                <a:solidFill>
                  <a:schemeClr val="tx1"/>
                </a:solidFill>
                <a:latin typeface="Calibri" pitchFamily="34" charset="0"/>
                <a:ea typeface="ＭＳ Ｐゴシック" charset="0"/>
                <a:cs typeface="+mn-cs"/>
              </a:defRPr>
            </a:lvl3pPr>
            <a:lvl4pPr marL="1371600" indent="-228600" algn="l" rtl="0" eaLnBrk="0" fontAlgn="base" hangingPunct="0">
              <a:spcBef>
                <a:spcPts val="400"/>
              </a:spcBef>
              <a:spcAft>
                <a:spcPct val="0"/>
              </a:spcAft>
              <a:buClr>
                <a:srgbClr val="D2DA7A"/>
              </a:buClr>
              <a:buSzPct val="75000"/>
              <a:buFont typeface="Wingdings" panose="05000000000000000000" pitchFamily="2" charset="2"/>
              <a:buChar char=""/>
              <a:defRPr kern="1200">
                <a:solidFill>
                  <a:schemeClr val="tx1"/>
                </a:solidFill>
                <a:latin typeface="Calibri" pitchFamily="34" charset="0"/>
                <a:ea typeface="ＭＳ Ｐゴシック" charset="0"/>
                <a:cs typeface="+mn-cs"/>
              </a:defRPr>
            </a:lvl4pPr>
            <a:lvl5pPr marL="1828800" indent="-228600" algn="l" rtl="0" eaLnBrk="0" fontAlgn="base" hangingPunct="0">
              <a:spcBef>
                <a:spcPts val="400"/>
              </a:spcBef>
              <a:spcAft>
                <a:spcPct val="0"/>
              </a:spcAft>
              <a:buClr>
                <a:srgbClr val="FADA7A"/>
              </a:buClr>
              <a:buSzPct val="65000"/>
              <a:buFont typeface="Wingdings" panose="05000000000000000000" pitchFamily="2" charset="2"/>
              <a:buChar char=""/>
              <a:defRPr sz="2000" kern="1200">
                <a:solidFill>
                  <a:schemeClr val="tx1"/>
                </a:solidFill>
                <a:latin typeface="Calibri" pitchFamily="34" charset="0"/>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4000" b="1" dirty="0">
                <a:solidFill>
                  <a:srgbClr val="FF9966"/>
                </a:solidFill>
              </a:rPr>
              <a:t>Poll </a:t>
            </a:r>
          </a:p>
          <a:p>
            <a:pPr lvl="1"/>
            <a:r>
              <a:rPr lang="en-US" sz="3200" b="1" dirty="0">
                <a:solidFill>
                  <a:srgbClr val="92D050"/>
                </a:solidFill>
              </a:rPr>
              <a:t>True or False?</a:t>
            </a:r>
          </a:p>
          <a:p>
            <a:pPr lvl="2"/>
            <a:r>
              <a:rPr lang="en-US" dirty="0">
                <a:solidFill>
                  <a:schemeClr val="tx1">
                    <a:lumMod val="75000"/>
                    <a:lumOff val="25000"/>
                  </a:schemeClr>
                </a:solidFill>
              </a:rPr>
              <a:t>Students with learning disabilities cannot also be “gifted” intellectually?</a:t>
            </a:r>
          </a:p>
        </p:txBody>
      </p:sp>
      <p:sp>
        <p:nvSpPr>
          <p:cNvPr id="7" name="Slide Number Placeholder 3">
            <a:extLst>
              <a:ext uri="{FF2B5EF4-FFF2-40B4-BE49-F238E27FC236}">
                <a16:creationId xmlns:a16="http://schemas.microsoft.com/office/drawing/2014/main" id="{9BC7BB85-29CF-4B05-92DF-E6676FA2BB23}"/>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5</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64668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a:xfrm>
            <a:off x="508000" y="76200"/>
            <a:ext cx="11180763" cy="1143000"/>
          </a:xfrm>
        </p:spPr>
        <p:txBody>
          <a:bodyPr/>
          <a:lstStyle/>
          <a:p>
            <a:r>
              <a:rPr lang="en-US" altLang="en-US" b="0" dirty="0">
                <a:ea typeface="ＭＳ Ｐゴシック" pitchFamily="2" charset="-128"/>
              </a:rPr>
              <a:t>What is a Learning Disability?</a:t>
            </a:r>
          </a:p>
        </p:txBody>
      </p:sp>
      <p:sp>
        <p:nvSpPr>
          <p:cNvPr id="24579" name="Content Placeholder 2"/>
          <p:cNvSpPr>
            <a:spLocks noGrp="1"/>
          </p:cNvSpPr>
          <p:nvPr>
            <p:ph sz="quarter" idx="1"/>
          </p:nvPr>
        </p:nvSpPr>
        <p:spPr>
          <a:xfrm>
            <a:off x="609600" y="1614488"/>
            <a:ext cx="11180763" cy="1055687"/>
          </a:xfrm>
        </p:spPr>
        <p:txBody>
          <a:bodyPr/>
          <a:lstStyle/>
          <a:p>
            <a:r>
              <a:rPr lang="en-US" altLang="en-US">
                <a:solidFill>
                  <a:srgbClr val="EAEAEA"/>
                </a:solidFill>
                <a:ea typeface="ＭＳ Ｐゴシック" pitchFamily="2" charset="-128"/>
              </a:rPr>
              <a:t>A LD is a neurobiological condition that affects the way individuals of </a:t>
            </a:r>
            <a:r>
              <a:rPr lang="en-US" altLang="en-US">
                <a:solidFill>
                  <a:srgbClr val="FFFF99"/>
                </a:solidFill>
                <a:ea typeface="ＭＳ Ｐゴシック" pitchFamily="2" charset="-128"/>
              </a:rPr>
              <a:t>average to above average </a:t>
            </a:r>
            <a:r>
              <a:rPr lang="en-US" altLang="en-US">
                <a:solidFill>
                  <a:srgbClr val="EAEAEA"/>
                </a:solidFill>
                <a:ea typeface="ＭＳ Ｐゴシック" pitchFamily="2" charset="-128"/>
              </a:rPr>
              <a:t>intelligence </a:t>
            </a:r>
          </a:p>
          <a:p>
            <a:pPr>
              <a:buFont typeface="Wingdings" panose="05000000000000000000" pitchFamily="2" charset="2"/>
              <a:buNone/>
            </a:pPr>
            <a:r>
              <a:rPr lang="en-US" altLang="en-US">
                <a:ea typeface="ＭＳ Ｐゴシック" pitchFamily="2" charset="-128"/>
              </a:rPr>
              <a:t>  </a:t>
            </a:r>
          </a:p>
        </p:txBody>
      </p:sp>
      <p:grpSp>
        <p:nvGrpSpPr>
          <p:cNvPr id="24581" name="Group 4"/>
          <p:cNvGrpSpPr>
            <a:grpSpLocks/>
          </p:cNvGrpSpPr>
          <p:nvPr/>
        </p:nvGrpSpPr>
        <p:grpSpPr bwMode="auto">
          <a:xfrm>
            <a:off x="990600" y="2882900"/>
            <a:ext cx="8858250" cy="461963"/>
            <a:chOff x="4724400" y="1902768"/>
            <a:chExt cx="8858091" cy="461665"/>
          </a:xfrm>
        </p:grpSpPr>
        <p:sp>
          <p:nvSpPr>
            <p:cNvPr id="6" name="Oval 5"/>
            <p:cNvSpPr/>
            <p:nvPr/>
          </p:nvSpPr>
          <p:spPr>
            <a:xfrm>
              <a:off x="4724400" y="1904355"/>
              <a:ext cx="457192" cy="458491"/>
            </a:xfrm>
            <a:prstGeom prst="ellipse">
              <a:avLst/>
            </a:prstGeom>
            <a:solidFill>
              <a:srgbClr val="6CDE9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93" name="Rectangle 6"/>
            <p:cNvSpPr>
              <a:spLocks noChangeArrowheads="1"/>
            </p:cNvSpPr>
            <p:nvPr>
              <p:custDataLst>
                <p:tags r:id="rId3"/>
              </p:custDataLst>
            </p:nvPr>
          </p:nvSpPr>
          <p:spPr bwMode="auto">
            <a:xfrm>
              <a:off x="5238908" y="1902768"/>
              <a:ext cx="83435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pPr eaLnBrk="1" hangingPunct="1"/>
              <a:r>
                <a:rPr lang="en-US" altLang="en-US" b="1">
                  <a:latin typeface="Calibri Light" panose="020F0302020204030204" pitchFamily="34" charset="0"/>
                </a:rPr>
                <a:t>Receive </a:t>
              </a:r>
              <a:r>
                <a:rPr lang="en-US" altLang="en-US">
                  <a:latin typeface="Calibri Light" panose="020F0302020204030204" pitchFamily="34" charset="0"/>
                </a:rPr>
                <a:t>information</a:t>
              </a:r>
            </a:p>
          </p:txBody>
        </p:sp>
      </p:grpSp>
      <p:grpSp>
        <p:nvGrpSpPr>
          <p:cNvPr id="24582" name="Group 13"/>
          <p:cNvGrpSpPr>
            <a:grpSpLocks/>
          </p:cNvGrpSpPr>
          <p:nvPr/>
        </p:nvGrpSpPr>
        <p:grpSpPr bwMode="auto">
          <a:xfrm>
            <a:off x="990600" y="3587750"/>
            <a:ext cx="8858250" cy="460375"/>
            <a:chOff x="4724400" y="1902768"/>
            <a:chExt cx="8858091" cy="461665"/>
          </a:xfrm>
        </p:grpSpPr>
        <p:sp>
          <p:nvSpPr>
            <p:cNvPr id="15" name="Oval 14"/>
            <p:cNvSpPr/>
            <p:nvPr/>
          </p:nvSpPr>
          <p:spPr>
            <a:xfrm>
              <a:off x="4724400" y="1904360"/>
              <a:ext cx="457192" cy="458481"/>
            </a:xfrm>
            <a:prstGeom prst="ellipse">
              <a:avLst/>
            </a:prstGeom>
            <a:solidFill>
              <a:srgbClr val="FF99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591" name="Rectangle 15"/>
            <p:cNvSpPr>
              <a:spLocks noChangeArrowheads="1"/>
            </p:cNvSpPr>
            <p:nvPr>
              <p:custDataLst>
                <p:tags r:id="rId2"/>
              </p:custDataLst>
            </p:nvPr>
          </p:nvSpPr>
          <p:spPr bwMode="auto">
            <a:xfrm>
              <a:off x="5238908" y="1902768"/>
              <a:ext cx="83435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pPr eaLnBrk="1" hangingPunct="1"/>
              <a:r>
                <a:rPr lang="en-US" altLang="en-US" b="1">
                  <a:latin typeface="Calibri Light" panose="020F0302020204030204" pitchFamily="34" charset="0"/>
                </a:rPr>
                <a:t>Process</a:t>
              </a:r>
              <a:r>
                <a:rPr lang="en-US" altLang="en-US">
                  <a:latin typeface="Calibri Light" panose="020F0302020204030204" pitchFamily="34" charset="0"/>
                </a:rPr>
                <a:t> information</a:t>
              </a:r>
            </a:p>
          </p:txBody>
        </p:sp>
      </p:grpSp>
      <p:grpSp>
        <p:nvGrpSpPr>
          <p:cNvPr id="24583" name="Group 16"/>
          <p:cNvGrpSpPr>
            <a:grpSpLocks/>
          </p:cNvGrpSpPr>
          <p:nvPr/>
        </p:nvGrpSpPr>
        <p:grpSpPr bwMode="auto">
          <a:xfrm>
            <a:off x="990600" y="4262438"/>
            <a:ext cx="8858250" cy="461962"/>
            <a:chOff x="4724400" y="1902768"/>
            <a:chExt cx="8858091" cy="461665"/>
          </a:xfrm>
        </p:grpSpPr>
        <p:sp>
          <p:nvSpPr>
            <p:cNvPr id="18" name="Oval 17"/>
            <p:cNvSpPr/>
            <p:nvPr/>
          </p:nvSpPr>
          <p:spPr>
            <a:xfrm>
              <a:off x="4724400" y="1904354"/>
              <a:ext cx="457192" cy="458493"/>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89" name="Rectangle 18"/>
            <p:cNvSpPr>
              <a:spLocks noChangeArrowheads="1"/>
            </p:cNvSpPr>
            <p:nvPr>
              <p:custDataLst>
                <p:tags r:id="rId1"/>
              </p:custDataLst>
            </p:nvPr>
          </p:nvSpPr>
          <p:spPr bwMode="auto">
            <a:xfrm>
              <a:off x="5238908" y="1902768"/>
              <a:ext cx="834358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pPr eaLnBrk="1" hangingPunct="1"/>
              <a:r>
                <a:rPr lang="en-US" altLang="en-US" b="1">
                  <a:latin typeface="Calibri Light" panose="020F0302020204030204" pitchFamily="34" charset="0"/>
                </a:rPr>
                <a:t>Express</a:t>
              </a:r>
              <a:r>
                <a:rPr lang="en-US" altLang="en-US">
                  <a:latin typeface="Calibri Light" panose="020F0302020204030204" pitchFamily="34" charset="0"/>
                </a:rPr>
                <a:t> information</a:t>
              </a:r>
            </a:p>
          </p:txBody>
        </p:sp>
      </p:grpSp>
      <p:sp>
        <p:nvSpPr>
          <p:cNvPr id="24584" name="Content Placeholder 2"/>
          <p:cNvSpPr txBox="1">
            <a:spLocks/>
          </p:cNvSpPr>
          <p:nvPr/>
        </p:nvSpPr>
        <p:spPr bwMode="auto">
          <a:xfrm>
            <a:off x="601663" y="5026025"/>
            <a:ext cx="11180762" cy="1055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anose="05000000000000000000" pitchFamily="2" charset="2"/>
              <a:buChar char=""/>
              <a:defRPr sz="2800">
                <a:solidFill>
                  <a:schemeClr val="tx1"/>
                </a:solidFill>
                <a:latin typeface="Calibri" panose="020F0502020204030204" pitchFamily="34" charset="0"/>
                <a:ea typeface="ＭＳ Ｐゴシック" pitchFamily="2" charset="-128"/>
              </a:defRPr>
            </a:lvl1pPr>
            <a:lvl2pPr marL="742950" indent="-285750">
              <a:spcBef>
                <a:spcPts val="550"/>
              </a:spcBef>
              <a:buClr>
                <a:schemeClr val="accent1"/>
              </a:buClr>
              <a:buSzPct val="70000"/>
              <a:buFont typeface="Wingdings 2" panose="05020102010507070707" pitchFamily="18" charset="2"/>
              <a:buChar char=""/>
              <a:defRPr sz="2400">
                <a:solidFill>
                  <a:schemeClr val="tx1"/>
                </a:solidFill>
                <a:latin typeface="Calibri" panose="020F0502020204030204" pitchFamily="34" charset="0"/>
                <a:ea typeface="ＭＳ Ｐゴシック" pitchFamily="2" charset="-128"/>
              </a:defRPr>
            </a:lvl2pPr>
            <a:lvl3pPr marL="1143000" indent="-228600">
              <a:spcBef>
                <a:spcPts val="500"/>
              </a:spcBef>
              <a:buClr>
                <a:schemeClr val="accent2"/>
              </a:buClr>
              <a:buSzPct val="75000"/>
              <a:buFont typeface="Wingdings" panose="05000000000000000000" pitchFamily="2" charset="2"/>
              <a:buChar char=""/>
              <a:defRPr sz="2000">
                <a:solidFill>
                  <a:schemeClr val="tx1"/>
                </a:solidFill>
                <a:latin typeface="Calibri" panose="020F0502020204030204" pitchFamily="34" charset="0"/>
                <a:ea typeface="ＭＳ Ｐゴシック" pitchFamily="2" charset="-128"/>
              </a:defRPr>
            </a:lvl3pPr>
            <a:lvl4pPr marL="1600200" indent="-228600">
              <a:spcBef>
                <a:spcPts val="400"/>
              </a:spcBef>
              <a:buClr>
                <a:srgbClr val="D2DA7A"/>
              </a:buClr>
              <a:buSzPct val="75000"/>
              <a:buFont typeface="Wingdings" panose="05000000000000000000" pitchFamily="2" charset="2"/>
              <a:buChar char=""/>
              <a:defRPr>
                <a:solidFill>
                  <a:schemeClr val="tx1"/>
                </a:solidFill>
                <a:latin typeface="Calibri" panose="020F0502020204030204" pitchFamily="34" charset="0"/>
                <a:ea typeface="ＭＳ Ｐゴシック" pitchFamily="2" charset="-128"/>
              </a:defRPr>
            </a:lvl4pPr>
            <a:lvl5pPr marL="2057400" indent="-228600">
              <a:spcBef>
                <a:spcPts val="400"/>
              </a:spcBef>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ＭＳ Ｐゴシック" pitchFamily="2" charset="-128"/>
              </a:defRPr>
            </a:lvl5pPr>
            <a:lvl6pPr marL="25146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ＭＳ Ｐゴシック" pitchFamily="2" charset="-128"/>
              </a:defRPr>
            </a:lvl6pPr>
            <a:lvl7pPr marL="29718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ＭＳ Ｐゴシック" pitchFamily="2" charset="-128"/>
              </a:defRPr>
            </a:lvl7pPr>
            <a:lvl8pPr marL="34290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ＭＳ Ｐゴシック" pitchFamily="2" charset="-128"/>
              </a:defRPr>
            </a:lvl8pPr>
            <a:lvl9pPr marL="3886200" indent="-228600" eaLnBrk="0" fontAlgn="base" hangingPunct="0">
              <a:spcBef>
                <a:spcPts val="400"/>
              </a:spcBef>
              <a:spcAft>
                <a:spcPct val="0"/>
              </a:spcAft>
              <a:buClr>
                <a:srgbClr val="FADA7A"/>
              </a:buClr>
              <a:buSzPct val="65000"/>
              <a:buFont typeface="Wingdings" panose="05000000000000000000" pitchFamily="2" charset="2"/>
              <a:buChar char=""/>
              <a:defRPr sz="2000">
                <a:solidFill>
                  <a:schemeClr val="tx1"/>
                </a:solidFill>
                <a:latin typeface="Calibri" panose="020F0502020204030204" pitchFamily="34" charset="0"/>
                <a:ea typeface="ＭＳ Ｐゴシック" pitchFamily="2" charset="-128"/>
              </a:defRPr>
            </a:lvl9pPr>
          </a:lstStyle>
          <a:p>
            <a:pPr>
              <a:spcBef>
                <a:spcPts val="300"/>
              </a:spcBef>
              <a:buClr>
                <a:srgbClr val="72AF2F"/>
              </a:buClr>
            </a:pPr>
            <a:r>
              <a:rPr lang="en-US" altLang="en-US"/>
              <a:t>LD can impact the ability to acquire basic skills of listening, speaking, thinking, reading, spelling, writing, and/or mathematics</a:t>
            </a:r>
          </a:p>
          <a:p>
            <a:pPr>
              <a:spcBef>
                <a:spcPts val="300"/>
              </a:spcBef>
              <a:buClr>
                <a:srgbClr val="8D433B"/>
              </a:buClr>
              <a:buFont typeface="Wingdings" panose="05000000000000000000" pitchFamily="2" charset="2"/>
              <a:buNone/>
            </a:pPr>
            <a:r>
              <a:rPr lang="en-US" altLang="en-US">
                <a:solidFill>
                  <a:schemeClr val="tx2"/>
                </a:solidFill>
              </a:rPr>
              <a:t>  </a:t>
            </a:r>
          </a:p>
        </p:txBody>
      </p:sp>
      <p:grpSp>
        <p:nvGrpSpPr>
          <p:cNvPr id="24585" name="Group 22"/>
          <p:cNvGrpSpPr>
            <a:grpSpLocks/>
          </p:cNvGrpSpPr>
          <p:nvPr/>
        </p:nvGrpSpPr>
        <p:grpSpPr bwMode="auto">
          <a:xfrm>
            <a:off x="5867400" y="2882900"/>
            <a:ext cx="5162550" cy="2055813"/>
            <a:chOff x="5867400" y="2883072"/>
            <a:chExt cx="5162550" cy="2055419"/>
          </a:xfrm>
        </p:grpSpPr>
        <p:pic>
          <p:nvPicPr>
            <p:cNvPr id="24586"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883072"/>
              <a:ext cx="5162550" cy="1758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7" name="TextBox 21"/>
            <p:cNvSpPr txBox="1">
              <a:spLocks noChangeArrowheads="1"/>
            </p:cNvSpPr>
            <p:nvPr/>
          </p:nvSpPr>
          <p:spPr bwMode="auto">
            <a:xfrm>
              <a:off x="7257891" y="4630714"/>
              <a:ext cx="25908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pPr algn="ctr" eaLnBrk="1" hangingPunct="1"/>
              <a:r>
                <a:rPr lang="en-US" altLang="en-US" sz="1400"/>
                <a:t>www.ncld.org</a:t>
              </a:r>
            </a:p>
          </p:txBody>
        </p:sp>
      </p:grpSp>
      <p:sp>
        <p:nvSpPr>
          <p:cNvPr id="20" name="Slide Number Placeholder 3">
            <a:extLst>
              <a:ext uri="{FF2B5EF4-FFF2-40B4-BE49-F238E27FC236}">
                <a16:creationId xmlns:a16="http://schemas.microsoft.com/office/drawing/2014/main" id="{AFEE8D70-702A-4FF8-8119-ADF3781FDDC9}"/>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chemeClr val="bg1"/>
                </a:solidFill>
                <a:latin typeface="Arial Narrow" panose="020B0606020202030204" pitchFamily="34" charset="0"/>
              </a:rPr>
              <a:pPr algn="r">
                <a:defRPr/>
              </a:pPr>
              <a:t>6</a:t>
            </a:fld>
            <a:endParaRPr lang="en-US" altLang="en-US" dirty="0">
              <a:solidFill>
                <a:schemeClr val="bg1"/>
              </a:solidFill>
              <a:latin typeface="Arial Narrow" panose="020B0606020202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E46FEA5-56CE-4CAD-8905-89AFFAB2311D}"/>
              </a:ext>
            </a:extLst>
          </p:cNvPr>
          <p:cNvSpPr>
            <a:spLocks noGrp="1"/>
          </p:cNvSpPr>
          <p:nvPr>
            <p:ph type="title"/>
          </p:nvPr>
        </p:nvSpPr>
        <p:spPr>
          <a:xfrm>
            <a:off x="508000" y="76200"/>
            <a:ext cx="11180763" cy="1143000"/>
          </a:xfrm>
        </p:spPr>
        <p:txBody>
          <a:bodyPr/>
          <a:lstStyle/>
          <a:p>
            <a:r>
              <a:rPr lang="en-US" altLang="en-US" b="0" dirty="0"/>
              <a:t>Types of Learning Disabilities</a:t>
            </a:r>
          </a:p>
        </p:txBody>
      </p:sp>
      <p:sp>
        <p:nvSpPr>
          <p:cNvPr id="57347" name="Slide Number Placeholder 3">
            <a:extLst>
              <a:ext uri="{FF2B5EF4-FFF2-40B4-BE49-F238E27FC236}">
                <a16:creationId xmlns:a16="http://schemas.microsoft.com/office/drawing/2014/main" id="{C6008A9C-ECCF-4152-B7BF-F9678E836D5A}"/>
              </a:ext>
            </a:extLst>
          </p:cNvPr>
          <p:cNvSpPr>
            <a:spLocks noGrp="1"/>
          </p:cNvSpPr>
          <p:nvPr>
            <p:ph type="sldNum" sz="quarter" idx="4"/>
          </p:nvPr>
        </p:nvSpPr>
        <p:spPr bwMode="auto">
          <a:xfrm>
            <a:off x="11125200" y="6477000"/>
            <a:ext cx="7112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lnSpcReduction="10000"/>
          </a:bodyPr>
          <a:lstStyle>
            <a:defPPr>
              <a:defRPr lang="en-US"/>
            </a:defPPr>
            <a:lvl1pPr algn="ctr" rtl="0" eaLnBrk="1" fontAlgn="base" hangingPunct="1">
              <a:spcBef>
                <a:spcPct val="0"/>
              </a:spcBef>
              <a:spcAft>
                <a:spcPct val="0"/>
              </a:spcAft>
              <a:defRPr sz="1200" b="1" kern="1200" smtClean="0">
                <a:solidFill>
                  <a:schemeClr val="tx2"/>
                </a:solidFill>
                <a:latin typeface="Arial Narrow" panose="020B060602020203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MS PGothic" panose="020B0600070205080204" pitchFamily="34" charset="-128"/>
                <a:cs typeface="+mn-cs"/>
              </a:defRPr>
            </a:lvl9pPr>
          </a:lstStyle>
          <a:p>
            <a:pPr>
              <a:lnSpc>
                <a:spcPct val="90000"/>
              </a:lnSpc>
              <a:spcBef>
                <a:spcPct val="0"/>
              </a:spcBef>
              <a:buClrTx/>
              <a:buSzTx/>
              <a:buFontTx/>
              <a:buNone/>
              <a:defRPr/>
            </a:pPr>
            <a:fld id="{7BF3B536-11F3-47F5-820F-2B3E3BF11218}" type="slidenum">
              <a:rPr lang="en-US" altLang="en-US" smtClean="0"/>
              <a:pPr>
                <a:lnSpc>
                  <a:spcPct val="90000"/>
                </a:lnSpc>
                <a:spcBef>
                  <a:spcPct val="0"/>
                </a:spcBef>
                <a:buClrTx/>
                <a:buSzTx/>
                <a:buFontTx/>
                <a:buNone/>
                <a:defRPr/>
              </a:pPr>
              <a:t>7</a:t>
            </a:fld>
            <a:endParaRPr lang="en-US" altLang="en-US" sz="1100">
              <a:solidFill>
                <a:schemeClr val="bg2"/>
              </a:solidFill>
              <a:latin typeface="Arial Narrow" panose="020B0606020202030204" pitchFamily="34" charset="0"/>
            </a:endParaRPr>
          </a:p>
        </p:txBody>
      </p:sp>
      <p:graphicFrame>
        <p:nvGraphicFramePr>
          <p:cNvPr id="9" name="Content Placeholder 5">
            <a:extLst>
              <a:ext uri="{FF2B5EF4-FFF2-40B4-BE49-F238E27FC236}">
                <a16:creationId xmlns:a16="http://schemas.microsoft.com/office/drawing/2014/main" id="{960EA879-0910-4E29-A045-4BBBB49AA42D}"/>
              </a:ext>
            </a:extLst>
          </p:cNvPr>
          <p:cNvGraphicFramePr>
            <a:graphicFrameLocks/>
          </p:cNvGraphicFramePr>
          <p:nvPr>
            <p:extLst>
              <p:ext uri="{D42A27DB-BD31-4B8C-83A1-F6EECF244321}">
                <p14:modId xmlns:p14="http://schemas.microsoft.com/office/powerpoint/2010/main" val="2407993135"/>
              </p:ext>
            </p:extLst>
          </p:nvPr>
        </p:nvGraphicFramePr>
        <p:xfrm>
          <a:off x="2133600" y="1676400"/>
          <a:ext cx="8229600" cy="4668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406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5B7E"/>
        </a:solidFill>
        <a:effectLst/>
      </p:bgPr>
    </p:bg>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ea typeface="ＭＳ Ｐゴシック" pitchFamily="2" charset="-128"/>
              </a:rPr>
              <a:t>Let’s Talk About Dyslexia!</a:t>
            </a:r>
          </a:p>
        </p:txBody>
      </p:sp>
      <p:sp>
        <p:nvSpPr>
          <p:cNvPr id="22531"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itchFamily="2" charset="-128"/>
              </a:defRPr>
            </a:lvl1pPr>
            <a:lvl2pPr marL="742950" indent="-285750">
              <a:defRPr sz="2400">
                <a:solidFill>
                  <a:schemeClr val="tx1"/>
                </a:solidFill>
                <a:latin typeface="Verdana" panose="020B0604030504040204" pitchFamily="34" charset="0"/>
                <a:ea typeface="ＭＳ Ｐゴシック" pitchFamily="2" charset="-128"/>
              </a:defRPr>
            </a:lvl2pPr>
            <a:lvl3pPr marL="1143000" indent="-228600">
              <a:defRPr sz="2400">
                <a:solidFill>
                  <a:schemeClr val="tx1"/>
                </a:solidFill>
                <a:latin typeface="Verdana" panose="020B0604030504040204" pitchFamily="34" charset="0"/>
                <a:ea typeface="ＭＳ Ｐゴシック" pitchFamily="2" charset="-128"/>
              </a:defRPr>
            </a:lvl3pPr>
            <a:lvl4pPr marL="1600200" indent="-228600">
              <a:defRPr sz="2400">
                <a:solidFill>
                  <a:schemeClr val="tx1"/>
                </a:solidFill>
                <a:latin typeface="Verdana" panose="020B0604030504040204" pitchFamily="34" charset="0"/>
                <a:ea typeface="ＭＳ Ｐゴシック" pitchFamily="2" charset="-128"/>
              </a:defRPr>
            </a:lvl4pPr>
            <a:lvl5pPr marL="2057400" indent="-22860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fld id="{AD69ABDA-E900-4D00-A08C-9437F3321772}" type="slidenum">
              <a:rPr lang="en-US" altLang="en-US" sz="1100" b="0">
                <a:solidFill>
                  <a:srgbClr val="FFFFFF"/>
                </a:solidFill>
                <a:latin typeface="Arial Narrow" panose="020B0606020202030204" pitchFamily="34" charset="0"/>
                <a:cs typeface="Arial" panose="020B0604020202020204" pitchFamily="34" charset="0"/>
              </a:rPr>
              <a:pPr/>
              <a:t>8</a:t>
            </a:fld>
            <a:endParaRPr lang="en-US" altLang="en-US" sz="1100" b="0" dirty="0">
              <a:solidFill>
                <a:srgbClr val="FFFFFF"/>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60927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C5E337-34D9-4D11-97BD-C8FF725376C2}"/>
              </a:ext>
            </a:extLst>
          </p:cNvPr>
          <p:cNvSpPr>
            <a:spLocks noGrp="1"/>
          </p:cNvSpPr>
          <p:nvPr>
            <p:ph type="title"/>
          </p:nvPr>
        </p:nvSpPr>
        <p:spPr/>
        <p:txBody>
          <a:bodyPr/>
          <a:lstStyle/>
          <a:p>
            <a:r>
              <a:rPr lang="en-US" dirty="0"/>
              <a:t>Let’s Set the Record Straight!</a:t>
            </a:r>
          </a:p>
        </p:txBody>
      </p:sp>
      <p:sp>
        <p:nvSpPr>
          <p:cNvPr id="6" name="Content Placeholder 5">
            <a:extLst>
              <a:ext uri="{FF2B5EF4-FFF2-40B4-BE49-F238E27FC236}">
                <a16:creationId xmlns:a16="http://schemas.microsoft.com/office/drawing/2014/main" id="{C7A0AD30-08AC-4CA3-B132-0AE7D57F7A08}"/>
              </a:ext>
            </a:extLst>
          </p:cNvPr>
          <p:cNvSpPr>
            <a:spLocks noGrp="1"/>
          </p:cNvSpPr>
          <p:nvPr>
            <p:ph sz="quarter" idx="1"/>
          </p:nvPr>
        </p:nvSpPr>
        <p:spPr>
          <a:xfrm>
            <a:off x="762000" y="1790700"/>
            <a:ext cx="6172200" cy="3276600"/>
          </a:xfrm>
        </p:spPr>
        <p:txBody>
          <a:bodyPr/>
          <a:lstStyle/>
          <a:p>
            <a:r>
              <a:rPr lang="en-US" dirty="0">
                <a:solidFill>
                  <a:schemeClr val="tx1">
                    <a:lumMod val="75000"/>
                    <a:lumOff val="25000"/>
                  </a:schemeClr>
                </a:solidFill>
              </a:rPr>
              <a:t>Individuals can grow out of having a learning disability.</a:t>
            </a:r>
          </a:p>
          <a:p>
            <a:r>
              <a:rPr lang="en-US" dirty="0">
                <a:solidFill>
                  <a:schemeClr val="tx1">
                    <a:lumMod val="75000"/>
                    <a:lumOff val="25000"/>
                  </a:schemeClr>
                </a:solidFill>
              </a:rPr>
              <a:t>People with learning and attention issues can’t have successful careers.</a:t>
            </a:r>
          </a:p>
          <a:p>
            <a:r>
              <a:rPr lang="en-US" dirty="0">
                <a:solidFill>
                  <a:schemeClr val="tx1">
                    <a:lumMod val="75000"/>
                    <a:lumOff val="25000"/>
                  </a:schemeClr>
                </a:solidFill>
              </a:rPr>
              <a:t>Accommodating students with LD sets them up for failure in the workplace!</a:t>
            </a:r>
          </a:p>
          <a:p>
            <a:endParaRPr lang="en-US" dirty="0">
              <a:solidFill>
                <a:schemeClr val="tx1">
                  <a:lumMod val="75000"/>
                  <a:lumOff val="25000"/>
                </a:schemeClr>
              </a:solidFill>
            </a:endParaRPr>
          </a:p>
          <a:p>
            <a:endParaRPr lang="en-US" dirty="0">
              <a:solidFill>
                <a:schemeClr val="tx1">
                  <a:lumMod val="75000"/>
                  <a:lumOff val="25000"/>
                </a:schemeClr>
              </a:solidFill>
            </a:endParaRPr>
          </a:p>
        </p:txBody>
      </p:sp>
      <p:pic>
        <p:nvPicPr>
          <p:cNvPr id="5122" name="Picture 2" descr="Image result for true or false">
            <a:extLst>
              <a:ext uri="{FF2B5EF4-FFF2-40B4-BE49-F238E27FC236}">
                <a16:creationId xmlns:a16="http://schemas.microsoft.com/office/drawing/2014/main" id="{AB9F040A-A203-4BCE-8CEF-D0E056333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676400"/>
            <a:ext cx="3200400"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2433AA97-ED43-4AC9-8EFA-C845A81B4ED1}"/>
              </a:ext>
            </a:extLst>
          </p:cNvPr>
          <p:cNvSpPr txBox="1">
            <a:spLocks/>
          </p:cNvSpPr>
          <p:nvPr/>
        </p:nvSpPr>
        <p:spPr>
          <a:xfrm>
            <a:off x="10972800" y="6324600"/>
            <a:ext cx="711200" cy="244475"/>
          </a:xfrm>
          <a:prstGeom prst="rect">
            <a:avLst/>
          </a:prstGeom>
        </p:spPr>
        <p:txBody>
          <a:bodyPr>
            <a:normAutofit fontScale="47500" lnSpcReduction="20000"/>
          </a:bodyPr>
          <a:ls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ＭＳ Ｐゴシック" pitchFamily="2"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itchFamily="2" charset="-128"/>
                <a:cs typeface="+mn-cs"/>
              </a:defRPr>
            </a:lvl9pPr>
          </a:lstStyle>
          <a:p>
            <a:pPr algn="r">
              <a:defRPr/>
            </a:pPr>
            <a:fld id="{F5BF2FCF-1A29-4C4E-A64C-92984D1F993A}" type="slidenum">
              <a:rPr lang="en-US" altLang="en-US" smtClean="0">
                <a:solidFill>
                  <a:srgbClr val="080808"/>
                </a:solidFill>
                <a:latin typeface="Arial Narrow" panose="020B0606020202030204" pitchFamily="34" charset="0"/>
              </a:rPr>
              <a:pPr algn="r">
                <a:defRPr/>
              </a:pPr>
              <a:t>9</a:t>
            </a:fld>
            <a:endParaRPr lang="en-US" altLang="en-US" dirty="0">
              <a:solidFill>
                <a:srgbClr val="080808"/>
              </a:solidFill>
              <a:latin typeface="Arial Narrow" panose="020B0606020202030204" pitchFamily="34" charset="0"/>
            </a:endParaRPr>
          </a:p>
        </p:txBody>
      </p:sp>
    </p:spTree>
    <p:extLst>
      <p:ext uri="{BB962C8B-B14F-4D97-AF65-F5344CB8AC3E}">
        <p14:creationId xmlns:p14="http://schemas.microsoft.com/office/powerpoint/2010/main" val="166352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rgbClr val="CC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6">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6">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s0ZFlFNik6939OAyqUIfg"/>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XRUYQT3274NZ-880339284-151</_dlc_DocId>
    <_dlc_DocIdUrl xmlns="b22f8f74-215c-4154-9939-bd29e4e8980e">
      <Url>https://supportservices.jobcorps.gov/disability/_layouts/15/DocIdRedir.aspx?ID=XRUYQT3274NZ-880339284-151</Url>
      <Description>XRUYQT3274NZ-880339284-151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3DA4FE-827C-45A4-BBD2-501B4644DB1E}"/>
</file>

<file path=customXml/itemProps2.xml><?xml version="1.0" encoding="utf-8"?>
<ds:datastoreItem xmlns:ds="http://schemas.openxmlformats.org/officeDocument/2006/customXml" ds:itemID="{0969265A-AE69-47C8-8453-9F2603671EDE}"/>
</file>

<file path=customXml/itemProps3.xml><?xml version="1.0" encoding="utf-8"?>
<ds:datastoreItem xmlns:ds="http://schemas.openxmlformats.org/officeDocument/2006/customXml" ds:itemID="{9111E1BC-F172-4A05-A40C-538DCA5C6839}"/>
</file>

<file path=customXml/itemProps4.xml><?xml version="1.0" encoding="utf-8"?>
<ds:datastoreItem xmlns:ds="http://schemas.openxmlformats.org/officeDocument/2006/customXml" ds:itemID="{0FFDAE48-941E-40EA-B89B-403CE7A80127}"/>
</file>

<file path=docProps/app.xml><?xml version="1.0" encoding="utf-8"?>
<Properties xmlns="http://schemas.openxmlformats.org/officeDocument/2006/extended-properties" xmlns:vt="http://schemas.openxmlformats.org/officeDocument/2006/docPropsVTypes">
  <Template/>
  <TotalTime>0</TotalTime>
  <Words>2634</Words>
  <Application>Microsoft Office PowerPoint</Application>
  <PresentationFormat>Widescreen</PresentationFormat>
  <Paragraphs>301</Paragraphs>
  <Slides>37</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Arial Black</vt:lpstr>
      <vt:lpstr>Arial Narrow</vt:lpstr>
      <vt:lpstr>Calibri</vt:lpstr>
      <vt:lpstr>Calibri Light</vt:lpstr>
      <vt:lpstr>Courier New</vt:lpstr>
      <vt:lpstr>Tw Cen MT</vt:lpstr>
      <vt:lpstr>Verdana</vt:lpstr>
      <vt:lpstr>Wingdings</vt:lpstr>
      <vt:lpstr>Wingdings 2</vt:lpstr>
      <vt:lpstr>Median</vt:lpstr>
      <vt:lpstr>PowerPoint Presentation</vt:lpstr>
      <vt:lpstr>Learning Objectives</vt:lpstr>
      <vt:lpstr>PowerPoint Presentation</vt:lpstr>
      <vt:lpstr>Let’s Review!</vt:lpstr>
      <vt:lpstr>PowerPoint Presentation</vt:lpstr>
      <vt:lpstr>What is a Learning Disability?</vt:lpstr>
      <vt:lpstr>Types of Learning Disabilities</vt:lpstr>
      <vt:lpstr>Let’s Talk About Dyslexia!</vt:lpstr>
      <vt:lpstr>Let’s Set the Record Straight!</vt:lpstr>
      <vt:lpstr>Let’s watch – what dyslexia feels like…</vt:lpstr>
      <vt:lpstr>The impact of dyslexia… Jade’s Story</vt:lpstr>
      <vt:lpstr>More on the impact of dyslexia…</vt:lpstr>
      <vt:lpstr>1 in 5 individuals or 20 percent  have dyslexia!</vt:lpstr>
      <vt:lpstr>Manifestations</vt:lpstr>
      <vt:lpstr>Your turn!  </vt:lpstr>
      <vt:lpstr>What might be some instructional considerations?</vt:lpstr>
      <vt:lpstr>Learning the benefits of accommodations!</vt:lpstr>
      <vt:lpstr>Renita’s Story</vt:lpstr>
      <vt:lpstr>Accommodations! Fostering independence! Growing employability skills!</vt:lpstr>
      <vt:lpstr>What is one of the key messages these video clips is trying to emphasize?</vt:lpstr>
      <vt:lpstr>Support and a sense of community…</vt:lpstr>
      <vt:lpstr>Let’s Talk About Dyscalculia!</vt:lpstr>
      <vt:lpstr>The impact of dyscalculia…</vt:lpstr>
      <vt:lpstr>Sylvia</vt:lpstr>
      <vt:lpstr>Sylvia – Gathering Information</vt:lpstr>
      <vt:lpstr>Sylvia – Reviewing &amp; Determining Needs</vt:lpstr>
      <vt:lpstr>Sylvia – Center-wide Considerations</vt:lpstr>
      <vt:lpstr>Sylvia – Developing Accommodation Plan</vt:lpstr>
      <vt:lpstr>Leveraging Strengths</vt:lpstr>
      <vt:lpstr>Resources</vt:lpstr>
      <vt:lpstr>Learning Disabilities Association  of  America www.ldaamerica.org</vt:lpstr>
      <vt:lpstr>LD Online www.ldonline.org</vt:lpstr>
      <vt:lpstr>National Center for Learning Disabilities www.ncld.org</vt:lpstr>
      <vt:lpstr>Job Corps Disability Website https://supportservices.jobcorps.gov/disability/Pages/default.aspx</vt:lpstr>
      <vt:lpstr>Job Corps Supporting Students with Learning Disabilities https://supportservices.jobcorps.gov/SupportingStudentsLD/Pages/default.aspx</vt:lpstr>
      <vt:lpstr>https://askjan.org/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 300 </dc:title>
  <dc:creator/>
  <cp:lastModifiedBy/>
  <cp:revision>1</cp:revision>
  <dcterms:created xsi:type="dcterms:W3CDTF">2016-02-09T22:33:02Z</dcterms:created>
  <dcterms:modified xsi:type="dcterms:W3CDTF">2019-02-07T19:18:40Z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26d391ca-3072-4b0a-9595-46c0400b3531</vt:lpwstr>
  </property>
</Properties>
</file>