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notesSlides/notesSlide1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Masters/notesMaster1.xml" ContentType="application/vnd.openxmlformats-officedocument.presentationml.notesMaster+xml"/>
  <Override PartName="/ppt/theme/theme4.xml" ContentType="application/vnd.openxmlformats-officedocument.theme+xml"/>
  <Override PartName="/ppt/authors.xml" ContentType="application/vnd.ms-powerpoint.author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89" r:id="rId4"/>
    <p:sldMasterId id="2147483690" r:id="rId5"/>
    <p:sldMasterId id="2147483648" r:id="rId6"/>
  </p:sldMasterIdLst>
  <p:notesMasterIdLst>
    <p:notesMasterId r:id="rId35"/>
  </p:notesMasterIdLst>
  <p:sldIdLst>
    <p:sldId id="257" r:id="rId7"/>
    <p:sldId id="258" r:id="rId8"/>
    <p:sldId id="274" r:id="rId9"/>
    <p:sldId id="260" r:id="rId10"/>
    <p:sldId id="262" r:id="rId11"/>
    <p:sldId id="1325" r:id="rId12"/>
    <p:sldId id="275" r:id="rId13"/>
    <p:sldId id="270" r:id="rId14"/>
    <p:sldId id="289" r:id="rId15"/>
    <p:sldId id="282" r:id="rId16"/>
    <p:sldId id="273" r:id="rId17"/>
    <p:sldId id="1326" r:id="rId18"/>
    <p:sldId id="1340" r:id="rId19"/>
    <p:sldId id="1341" r:id="rId20"/>
    <p:sldId id="1342" r:id="rId21"/>
    <p:sldId id="272" r:id="rId22"/>
    <p:sldId id="266" r:id="rId23"/>
    <p:sldId id="1254" r:id="rId24"/>
    <p:sldId id="278" r:id="rId25"/>
    <p:sldId id="1343" r:id="rId26"/>
    <p:sldId id="291" r:id="rId27"/>
    <p:sldId id="263" r:id="rId28"/>
    <p:sldId id="1344" r:id="rId29"/>
    <p:sldId id="277" r:id="rId30"/>
    <p:sldId id="259" r:id="rId31"/>
    <p:sldId id="1347" r:id="rId32"/>
    <p:sldId id="1348" r:id="rId33"/>
    <p:sldId id="281" r:id="rId34"/>
  </p:sldIdLst>
  <p:sldSz cx="12192000" cy="6858000"/>
  <p:notesSz cx="7010400" cy="9296400"/>
  <p:embeddedFontLst>
    <p:embeddedFont>
      <p:font typeface="Calibri" panose="020F0502020204030204" pitchFamily="34" charset="0"/>
      <p:regular r:id="rId36"/>
      <p:bold r:id="rId37"/>
      <p:italic r:id="rId38"/>
      <p:boldItalic r:id="rId39"/>
    </p:embeddedFont>
    <p:embeddedFont>
      <p:font typeface="Franklin Gothic Demi Cond" panose="020B0706030402020204" pitchFamily="34" charset="0"/>
      <p:regular r:id="rId40"/>
    </p:embeddedFont>
    <p:embeddedFont>
      <p:font typeface="Malgun Gothic" panose="020B0503020000020004" pitchFamily="34" charset="-127"/>
      <p:regular r:id="rId41"/>
      <p:bold r:id="rId42"/>
    </p:embeddedFont>
    <p:embeddedFont>
      <p:font typeface="Montserrat" panose="00000500000000000000" pitchFamily="2" charset="0"/>
      <p:regular r:id="rId43"/>
      <p:bold r:id="rId44"/>
      <p:italic r:id="rId45"/>
      <p:boldItalic r:id="rId46"/>
    </p:embeddedFont>
    <p:embeddedFont>
      <p:font typeface="Montserrat Black" panose="00000A00000000000000" pitchFamily="2" charset="0"/>
      <p:bold r:id="rId47"/>
      <p:boldItalic r:id="rId48"/>
    </p:embeddedFont>
    <p:embeddedFont>
      <p:font typeface="Montserrat SemiBold" panose="00000700000000000000" pitchFamily="2" charset="0"/>
      <p:bold r:id="rId49"/>
      <p:boldItalic r:id="rId50"/>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240"/>
    <a:srgbClr val="FFFF99"/>
    <a:srgbClr val="FBB29B"/>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6C67C8-44E9-481A-B2D4-FFB56DA92546}" v="100" dt="2023-01-11T20:47:23.270"/>
    <p1510:client id="{DF636D6E-3AD5-7C26-F9A0-7667A408887E}" v="1" dt="2023-01-11T19:33:10.224"/>
    <p1510:client id="{F272E135-161D-464E-A235-EAA21CD95928}" v="10" dt="2023-01-11T22:38:15.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42" autoAdjust="0"/>
    <p:restoredTop sz="74818" autoAdjust="0"/>
  </p:normalViewPr>
  <p:slideViewPr>
    <p:cSldViewPr snapToGrid="0">
      <p:cViewPr varScale="1">
        <p:scale>
          <a:sx n="83" d="100"/>
          <a:sy n="83" d="100"/>
        </p:scale>
        <p:origin x="1512" y="78"/>
      </p:cViewPr>
      <p:guideLst/>
    </p:cSldViewPr>
  </p:slideViewPr>
  <p:outlineViewPr>
    <p:cViewPr>
      <p:scale>
        <a:sx n="33" d="100"/>
        <a:sy n="33" d="100"/>
      </p:scale>
      <p:origin x="0" y="-96"/>
    </p:cViewPr>
  </p:outlineViewPr>
  <p:notesTextViewPr>
    <p:cViewPr>
      <p:scale>
        <a:sx n="125" d="100"/>
        <a:sy n="125" d="100"/>
      </p:scale>
      <p:origin x="0" y="0"/>
    </p:cViewPr>
  </p:notesTextViewPr>
  <p:sorterViewPr>
    <p:cViewPr varScale="1">
      <p:scale>
        <a:sx n="1" d="1"/>
        <a:sy n="1" d="1"/>
      </p:scale>
      <p:origin x="0" y="0"/>
    </p:cViewPr>
  </p:sorterViewPr>
  <p:notesViewPr>
    <p:cSldViewPr snapToGrid="0">
      <p:cViewPr varScale="1">
        <p:scale>
          <a:sx n="80" d="100"/>
          <a:sy n="80" d="100"/>
        </p:scale>
        <p:origin x="302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4.fnt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microsoft.com/office/2018/10/relationships/authors" Target="authors.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4.xml"/><Relationship Id="rId41" Type="http://schemas.openxmlformats.org/officeDocument/2006/relationships/font" Target="fonts/font6.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customXml" Target="../customXml/item4.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font" Target="fonts/font9.fntdata"/><Relationship Id="rId5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ko-KR" altLang="en-US"/>
          </a:p>
        </p:txBody>
      </p:sp>
      <p:sp>
        <p:nvSpPr>
          <p:cNvPr id="3" name="날짜 개체 틀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413D4DD-2B5D-45FF-902D-873C46B2DCC3}" type="datetimeFigureOut">
              <a:rPr lang="ko-KR" altLang="en-US" smtClean="0"/>
              <a:t>2023-01-18</a:t>
            </a:fld>
            <a:endParaRPr lang="ko-KR" altLang="en-US"/>
          </a:p>
        </p:txBody>
      </p:sp>
      <p:sp>
        <p:nvSpPr>
          <p:cNvPr id="4" name="슬라이드 이미지 개체 틀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ko-KR" altLang="en-US"/>
          </a:p>
        </p:txBody>
      </p:sp>
      <p:sp>
        <p:nvSpPr>
          <p:cNvPr id="5" name="슬라이드 노트 개체 틀 4"/>
          <p:cNvSpPr>
            <a:spLocks noGrp="1"/>
          </p:cNvSpPr>
          <p:nvPr>
            <p:ph type="body" sz="quarter" idx="3"/>
          </p:nvPr>
        </p:nvSpPr>
        <p:spPr>
          <a:xfrm>
            <a:off x="701040" y="4473892"/>
            <a:ext cx="5608320" cy="3660458"/>
          </a:xfrm>
          <a:prstGeom prst="rect">
            <a:avLst/>
          </a:prstGeom>
        </p:spPr>
        <p:txBody>
          <a:bodyPr vert="horz" wrap="square" lIns="93177" tIns="46589" rIns="93177" bIns="46589" rtlCol="0">
            <a:normAutofit/>
          </a:bodyPr>
          <a:lstStyle/>
          <a:p>
            <a:pPr lvl="0"/>
            <a:r>
              <a:rPr lang="en-US" altLang="ko-KR" dirty="0"/>
              <a:t>Edit a master text style
Second level
Third level
Fourth Level
Fifth level
</a:t>
            </a:r>
            <a:endParaRPr lang="ko-KR" altLang="en-US" dirty="0"/>
          </a:p>
        </p:txBody>
      </p:sp>
      <p:sp>
        <p:nvSpPr>
          <p:cNvPr id="7" name="슬라이드 번호 개체 틀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1E076B6-4D87-4A02-80B8-4B5E6B06187E}" type="slidenum">
              <a:rPr lang="ko-KR" altLang="en-US" smtClean="0"/>
              <a:t>‹#›</a:t>
            </a:fld>
            <a:endParaRPr lang="ko-KR" altLang="en-US"/>
          </a:p>
        </p:txBody>
      </p:sp>
    </p:spTree>
    <p:extLst>
      <p:ext uri="{BB962C8B-B14F-4D97-AF65-F5344CB8AC3E}">
        <p14:creationId xmlns:p14="http://schemas.microsoft.com/office/powerpoint/2010/main" val="424973313"/>
      </p:ext>
    </p:extLst>
  </p:cSld>
  <p:clrMap bg1="lt1" tx1="dk1" bg2="lt2" tx2="dk2" accent1="accent1" accent2="accent2" accent3="accent3" accent4="accent4" accent5="accent5" accent6="accent6" hlink="hlink" folHlink="folHlink"/>
  <p:notesStyle>
    <a:lvl1pPr marL="0" algn="l" defTabSz="914400" rtl="0" eaLnBrk="0" latinLnBrk="0" hangingPunct="0">
      <a:lnSpc>
        <a:spcPct val="114000"/>
      </a:lnSpc>
      <a:spcBef>
        <a:spcPts val="600"/>
      </a:spcBef>
      <a:spcAft>
        <a:spcPts val="600"/>
      </a:spcAft>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48" y="4473892"/>
            <a:ext cx="5575301" cy="3660458"/>
          </a:xfrm>
        </p:spPr>
        <p:txBody>
          <a:bodyPr wrap="square">
            <a:normAutofit/>
          </a:bodyPr>
          <a:lstStyle/>
          <a:p>
            <a:pPr eaLnBrk="0" latinLnBrk="0" hangingPunct="0"/>
            <a:r>
              <a:rPr lang="en-US" dirty="0">
                <a:latin typeface="Calibri" panose="020F0502020204030204" pitchFamily="34" charset="0"/>
                <a:ea typeface="맑은 고딕"/>
                <a:cs typeface="Calibri" panose="020F0502020204030204" pitchFamily="34" charset="0"/>
              </a:rPr>
              <a:t>Welcome to the training on </a:t>
            </a:r>
            <a:r>
              <a:rPr lang="en-US" b="1" dirty="0">
                <a:latin typeface="Calibri" panose="020F0502020204030204" pitchFamily="34" charset="0"/>
                <a:ea typeface="맑은 고딕"/>
                <a:cs typeface="Calibri" panose="020F0502020204030204" pitchFamily="34" charset="0"/>
              </a:rPr>
              <a:t>Medical Separations, Medical Separations with Reinstatement Rights (MSWRs), and Direct Threat Assessments – </a:t>
            </a:r>
            <a:r>
              <a:rPr lang="en-US" b="1" i="1" dirty="0">
                <a:latin typeface="Calibri" panose="020F0502020204030204" pitchFamily="34" charset="0"/>
                <a:ea typeface="맑은 고딕"/>
                <a:cs typeface="Calibri" panose="020F0502020204030204" pitchFamily="34" charset="0"/>
              </a:rPr>
              <a:t>Avoiding Disability-related Discrimination</a:t>
            </a:r>
            <a:r>
              <a:rPr lang="en-US" b="1" dirty="0">
                <a:latin typeface="Calibri" panose="020F0502020204030204" pitchFamily="34" charset="0"/>
                <a:ea typeface="맑은 고딕"/>
                <a:cs typeface="Calibri" panose="020F0502020204030204" pitchFamily="34" charset="0"/>
              </a:rPr>
              <a:t>. </a:t>
            </a:r>
          </a:p>
          <a:p>
            <a:pPr eaLnBrk="0" latinLnBrk="0" hangingPunct="0"/>
            <a:endParaRPr lang="en-US" b="1" dirty="0">
              <a:latin typeface="Calibri" panose="020F0502020204030204" pitchFamily="34" charset="0"/>
              <a:ea typeface="맑은 고딕"/>
              <a:cs typeface="Calibri" panose="020F0502020204030204" pitchFamily="34" charset="0"/>
            </a:endParaRPr>
          </a:p>
          <a:p>
            <a:endParaRPr lang="en-US" dirty="0">
              <a:latin typeface="Calibri"/>
              <a:ea typeface="맑은 고딕"/>
              <a:cs typeface="Calibri"/>
            </a:endParaRPr>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1</a:t>
            </a:fld>
            <a:endParaRPr lang="ko-KR" altLang="en-US"/>
          </a:p>
        </p:txBody>
      </p:sp>
    </p:spTree>
    <p:extLst>
      <p:ext uri="{BB962C8B-B14F-4D97-AF65-F5344CB8AC3E}">
        <p14:creationId xmlns:p14="http://schemas.microsoft.com/office/powerpoint/2010/main" val="174173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453540"/>
          </a:xfrm>
        </p:spPr>
        <p:txBody>
          <a:bodyPr wrap="square">
            <a:normAutofit fontScale="40000" lnSpcReduction="20000"/>
          </a:bodyPr>
          <a:lstStyle/>
          <a:p>
            <a:pPr>
              <a:lnSpc>
                <a:spcPct val="134000"/>
              </a:lnSpc>
              <a:spcAft>
                <a:spcPts val="600"/>
              </a:spcAft>
            </a:pPr>
            <a:r>
              <a:rPr lang="en-US" sz="2200" b="1" dirty="0">
                <a:effectLst/>
                <a:ea typeface="Calibri" panose="020F0502020204030204" pitchFamily="34" charset="0"/>
              </a:rPr>
              <a:t>Medical Separation Requirements</a:t>
            </a:r>
          </a:p>
          <a:p>
            <a:pPr>
              <a:lnSpc>
                <a:spcPct val="134000"/>
              </a:lnSpc>
              <a:spcAft>
                <a:spcPts val="600"/>
              </a:spcAft>
            </a:pPr>
            <a:endParaRPr lang="en-US" sz="2200" dirty="0">
              <a:effectLst/>
              <a:ea typeface="Calibri" panose="020F0502020204030204" pitchFamily="34" charset="0"/>
            </a:endParaRPr>
          </a:p>
          <a:p>
            <a:pPr>
              <a:lnSpc>
                <a:spcPct val="134000"/>
              </a:lnSpc>
              <a:spcAft>
                <a:spcPts val="600"/>
              </a:spcAft>
            </a:pPr>
            <a:r>
              <a:rPr lang="en-US" sz="2200" dirty="0">
                <a:effectLst/>
                <a:ea typeface="Calibri" panose="020F0502020204030204" pitchFamily="34" charset="0"/>
              </a:rPr>
              <a:t>When a medical separation is decided by a center. There are certain requirements in policy that must happen and be documented in the student health record.</a:t>
            </a:r>
          </a:p>
          <a:p>
            <a:pPr marL="174708" indent="-174708">
              <a:lnSpc>
                <a:spcPct val="134000"/>
              </a:lnSpc>
              <a:spcAft>
                <a:spcPts val="600"/>
              </a:spcAft>
              <a:buFont typeface="Arial" panose="020B0604020202020204" pitchFamily="34" charset="0"/>
              <a:buChar char="•"/>
            </a:pPr>
            <a:r>
              <a:rPr lang="en-US" sz="2200" dirty="0">
                <a:effectLst/>
                <a:ea typeface="Calibri" panose="020F0502020204030204" pitchFamily="34" charset="0"/>
              </a:rPr>
              <a:t>Health and social service written referrals must be provided to all medically separated students. Job Corps wants to make sure students know where the resources are in their communities and how to access them.</a:t>
            </a:r>
          </a:p>
          <a:p>
            <a:pPr marL="174708" indent="-174708">
              <a:lnSpc>
                <a:spcPct val="134000"/>
              </a:lnSpc>
              <a:spcAft>
                <a:spcPts val="600"/>
              </a:spcAft>
              <a:buFont typeface="Arial" panose="020B0604020202020204" pitchFamily="34" charset="0"/>
              <a:buChar char="•"/>
            </a:pPr>
            <a:endParaRPr lang="en-US" sz="2200" dirty="0">
              <a:ea typeface="Calibri" panose="020F0502020204030204" pitchFamily="34" charset="0"/>
            </a:endParaRPr>
          </a:p>
          <a:p>
            <a:pPr marL="174708" indent="-174708">
              <a:lnSpc>
                <a:spcPct val="134000"/>
              </a:lnSpc>
              <a:spcAft>
                <a:spcPts val="600"/>
              </a:spcAft>
              <a:buFont typeface="Arial" panose="020B0604020202020204" pitchFamily="34" charset="0"/>
              <a:buChar char="•"/>
            </a:pPr>
            <a:r>
              <a:rPr lang="en-US" sz="2200" dirty="0">
                <a:ea typeface="Calibri" panose="020F0502020204030204" pitchFamily="34" charset="0"/>
              </a:rPr>
              <a:t>He</a:t>
            </a:r>
            <a:r>
              <a:rPr lang="en-US" sz="2200" dirty="0">
                <a:effectLst/>
                <a:ea typeface="Calibri" panose="020F0502020204030204" pitchFamily="34" charset="0"/>
              </a:rPr>
              <a:t>alth staff must approve all transportation plans for safety reasons. There may be situations where a student may not be stable enough to fly home or get on the bus alone.  Job Corps wants to make sure the student gets home safely.</a:t>
            </a:r>
          </a:p>
          <a:p>
            <a:pPr marL="174708" indent="-174708">
              <a:lnSpc>
                <a:spcPct val="134000"/>
              </a:lnSpc>
              <a:spcAft>
                <a:spcPts val="600"/>
              </a:spcAft>
              <a:buFont typeface="Arial" panose="020B0604020202020204" pitchFamily="34" charset="0"/>
              <a:buChar char="•"/>
            </a:pPr>
            <a:endParaRPr lang="en-US" sz="2200" dirty="0">
              <a:effectLst/>
              <a:ea typeface="Calibri" panose="020F0502020204030204" pitchFamily="34" charset="0"/>
            </a:endParaRPr>
          </a:p>
          <a:p>
            <a:pPr marL="174708" indent="-174708">
              <a:lnSpc>
                <a:spcPct val="134000"/>
              </a:lnSpc>
              <a:spcAft>
                <a:spcPts val="600"/>
              </a:spcAft>
              <a:buFont typeface="Arial" panose="020B0604020202020204" pitchFamily="34" charset="0"/>
              <a:buChar char="•"/>
            </a:pPr>
            <a:r>
              <a:rPr lang="en-US" sz="2200" dirty="0">
                <a:effectLst/>
                <a:ea typeface="Calibri" panose="020F0502020204030204" pitchFamily="34" charset="0"/>
              </a:rPr>
              <a:t>Students must be followed up monthly by the Health and Wellness Director while separated to know how treatment is going and to encourage them to return.  </a:t>
            </a:r>
          </a:p>
          <a:p>
            <a:pPr marL="174708" indent="-174708">
              <a:lnSpc>
                <a:spcPct val="134000"/>
              </a:lnSpc>
              <a:spcAft>
                <a:spcPts val="600"/>
              </a:spcAft>
              <a:buFont typeface="Arial" panose="020B0604020202020204" pitchFamily="34" charset="0"/>
              <a:buChar char="•"/>
            </a:pPr>
            <a:endParaRPr lang="en-US" sz="2200" dirty="0">
              <a:effectLst/>
              <a:ea typeface="Calibri" panose="020F0502020204030204" pitchFamily="34" charset="0"/>
            </a:endParaRPr>
          </a:p>
          <a:p>
            <a:pPr marL="174708" indent="-174708">
              <a:lnSpc>
                <a:spcPct val="134000"/>
              </a:lnSpc>
              <a:spcAft>
                <a:spcPts val="600"/>
              </a:spcAft>
              <a:buFont typeface="Arial" panose="020B0604020202020204" pitchFamily="34" charset="0"/>
              <a:buChar char="•"/>
            </a:pPr>
            <a:r>
              <a:rPr lang="en-US" sz="2200" dirty="0">
                <a:effectLst/>
                <a:ea typeface="Calibri" panose="020F0502020204030204" pitchFamily="34" charset="0"/>
              </a:rPr>
              <a:t>Documentation of monthly follow up </a:t>
            </a:r>
            <a:r>
              <a:rPr lang="en-US" sz="2200" dirty="0">
                <a:ea typeface="Calibri" panose="020F0502020204030204" pitchFamily="34" charset="0"/>
              </a:rPr>
              <a:t>must </a:t>
            </a:r>
            <a:r>
              <a:rPr lang="en-US" sz="2200" dirty="0">
                <a:effectLst/>
                <a:ea typeface="Calibri" panose="020F0502020204030204" pitchFamily="34" charset="0"/>
              </a:rPr>
              <a:t>be in the student health record.</a:t>
            </a:r>
            <a:r>
              <a:rPr lang="en-US" sz="2200" dirty="0">
                <a:ea typeface="Calibri" panose="020F0502020204030204" pitchFamily="34" charset="0"/>
              </a:rPr>
              <a:t>   </a:t>
            </a:r>
            <a:endParaRPr lang="en-US" sz="2200" dirty="0">
              <a:effectLst/>
              <a:ea typeface="Calibri" panose="020F0502020204030204" pitchFamily="34" charset="0"/>
            </a:endParaRPr>
          </a:p>
          <a:p>
            <a:pPr>
              <a:lnSpc>
                <a:spcPct val="134000"/>
              </a:lnSpc>
              <a:spcAft>
                <a:spcPts val="600"/>
              </a:spcAft>
            </a:pPr>
            <a:r>
              <a:rPr lang="en-US" sz="1700" dirty="0">
                <a:effectLst/>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10</a:t>
            </a:fld>
            <a:endParaRPr lang="ko-KR" altLang="en-US"/>
          </a:p>
        </p:txBody>
      </p:sp>
    </p:spTree>
    <p:extLst>
      <p:ext uri="{BB962C8B-B14F-4D97-AF65-F5344CB8AC3E}">
        <p14:creationId xmlns:p14="http://schemas.microsoft.com/office/powerpoint/2010/main" val="2309903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8013" y="379413"/>
            <a:ext cx="4797425" cy="2698750"/>
          </a:xfrm>
        </p:spPr>
      </p:sp>
      <p:sp>
        <p:nvSpPr>
          <p:cNvPr id="3" name="Notes Placeholder 2"/>
          <p:cNvSpPr>
            <a:spLocks noGrp="1"/>
          </p:cNvSpPr>
          <p:nvPr>
            <p:ph type="body" idx="1"/>
          </p:nvPr>
        </p:nvSpPr>
        <p:spPr>
          <a:xfrm>
            <a:off x="608013" y="3204792"/>
            <a:ext cx="5720598" cy="5858391"/>
          </a:xfrm>
        </p:spPr>
        <p:txBody>
          <a:bodyPr wrap="square">
            <a:normAutofit fontScale="92500" lnSpcReduction="10000"/>
          </a:bodyPr>
          <a:lstStyle/>
          <a:p>
            <a:r>
              <a:rPr lang="en-US" sz="1100" b="1" dirty="0">
                <a:effectLst/>
                <a:latin typeface="Calibri" panose="020F0502020204030204" pitchFamily="34" charset="0"/>
                <a:ea typeface="Calibri" panose="020F0502020204030204" pitchFamily="34" charset="0"/>
                <a:cs typeface="Calibri" panose="020F0502020204030204" pitchFamily="34" charset="0"/>
              </a:rPr>
              <a:t>Medical Separation Documentation</a:t>
            </a:r>
          </a:p>
          <a:p>
            <a:endParaRPr lang="en-US" sz="1100" dirty="0">
              <a:effectLst/>
              <a:latin typeface="Calibri" panose="020F0502020204030204" pitchFamily="34" charset="0"/>
              <a:ea typeface="Calibri" panose="020F0502020204030204" pitchFamily="34" charset="0"/>
              <a:cs typeface="Calibri" panose="020F0502020204030204" pitchFamily="34" charset="0"/>
            </a:endParaRPr>
          </a:p>
          <a:p>
            <a:r>
              <a:rPr lang="en-US" sz="1100" dirty="0">
                <a:effectLst/>
                <a:latin typeface="Calibri" panose="020F0502020204030204" pitchFamily="34" charset="0"/>
                <a:ea typeface="Calibri" panose="020F0502020204030204" pitchFamily="34" charset="0"/>
                <a:cs typeface="Calibri" panose="020F0502020204030204" pitchFamily="34" charset="0"/>
              </a:rPr>
              <a:t>To recap, listed are all the documentation requirements for the health staff that must be present in the student health record. As general staff we just want you to be aware of what the health staff must include for students.</a:t>
            </a:r>
          </a:p>
          <a:p>
            <a:endParaRPr lang="en-US" sz="1100" dirty="0">
              <a:effectLst/>
              <a:latin typeface="Calibri" panose="020F0502020204030204" pitchFamily="34" charset="0"/>
              <a:ea typeface="Calibri" panose="020F0502020204030204" pitchFamily="34" charset="0"/>
              <a:cs typeface="Calibri" panose="020F0502020204030204" pitchFamily="34" charset="0"/>
            </a:endParaRPr>
          </a:p>
          <a:p>
            <a:r>
              <a:rPr lang="en-US" sz="1100" dirty="0">
                <a:effectLst/>
                <a:latin typeface="Calibri" panose="020F0502020204030204" pitchFamily="34" charset="0"/>
                <a:ea typeface="Calibri" panose="020F0502020204030204" pitchFamily="34" charset="0"/>
                <a:cs typeface="Calibri" panose="020F0502020204030204" pitchFamily="34" charset="0"/>
              </a:rPr>
              <a:t> At a minimum must include:</a:t>
            </a:r>
          </a:p>
          <a:p>
            <a:pPr marL="291179" indent="-291179">
              <a:lnSpc>
                <a:spcPct val="114000"/>
              </a:lnSpc>
              <a:spcBef>
                <a:spcPts val="611"/>
              </a:spcBef>
              <a:buClr>
                <a:schemeClr val="accent2"/>
              </a:buClr>
              <a:buFont typeface="Wingdings" panose="05000000000000000000" pitchFamily="2" charset="2"/>
              <a:buChar char="§"/>
            </a:pPr>
            <a:r>
              <a:rPr lang="en-US" altLang="ko-KR" sz="1100" dirty="0">
                <a:latin typeface="Calibri" panose="020F0502020204030204" pitchFamily="34" charset="0"/>
                <a:ea typeface="Noto Sans" panose="020B0502040504020204" pitchFamily="34" charset="0"/>
                <a:cs typeface="Calibri" panose="020F0502020204030204" pitchFamily="34" charset="0"/>
              </a:rPr>
              <a:t>The clinical assessment for separation, including current symptoms/behaviors and functional impairments and a diagnostic code using SPAMIS which is the abbreviation for the Student Pay Allotment and Management Information System </a:t>
            </a:r>
          </a:p>
          <a:p>
            <a:pPr marL="291179" indent="-291179">
              <a:lnSpc>
                <a:spcPct val="114000"/>
              </a:lnSpc>
              <a:spcBef>
                <a:spcPts val="611"/>
              </a:spcBef>
              <a:buClr>
                <a:schemeClr val="accent2"/>
              </a:buClr>
              <a:buFont typeface="Wingdings" panose="05000000000000000000" pitchFamily="2" charset="2"/>
              <a:buChar char="§"/>
            </a:pPr>
            <a:r>
              <a:rPr lang="en-US" altLang="ko-KR" sz="1100" dirty="0">
                <a:latin typeface="Calibri" panose="020F0502020204030204" pitchFamily="34" charset="0"/>
                <a:ea typeface="Noto Sans" panose="020B0502040504020204" pitchFamily="34" charset="0"/>
                <a:cs typeface="Calibri" panose="020F0502020204030204" pitchFamily="34" charset="0"/>
              </a:rPr>
              <a:t>Individualized treatment instructions that student and their guardian (if minor) understands; </a:t>
            </a:r>
          </a:p>
          <a:p>
            <a:pPr marL="291179" indent="-291179">
              <a:lnSpc>
                <a:spcPct val="114000"/>
              </a:lnSpc>
              <a:spcBef>
                <a:spcPts val="611"/>
              </a:spcBef>
              <a:buClr>
                <a:schemeClr val="accent2"/>
              </a:buClr>
              <a:buFont typeface="Wingdings" panose="05000000000000000000" pitchFamily="2" charset="2"/>
              <a:buChar char="§"/>
            </a:pPr>
            <a:r>
              <a:rPr lang="en-US" altLang="ko-KR" sz="1100" dirty="0">
                <a:latin typeface="Calibri" panose="020F0502020204030204" pitchFamily="34" charset="0"/>
                <a:ea typeface="Noto Sans" panose="020B0502040504020204" pitchFamily="34" charset="0"/>
                <a:cs typeface="Calibri" panose="020F0502020204030204" pitchFamily="34" charset="0"/>
              </a:rPr>
              <a:t>Student consent;</a:t>
            </a:r>
          </a:p>
          <a:p>
            <a:pPr marL="291179" indent="-291179">
              <a:lnSpc>
                <a:spcPct val="114000"/>
              </a:lnSpc>
              <a:spcBef>
                <a:spcPts val="611"/>
              </a:spcBef>
              <a:buClr>
                <a:schemeClr val="accent2"/>
              </a:buClr>
              <a:buFont typeface="Wingdings" panose="05000000000000000000" pitchFamily="2" charset="2"/>
              <a:buChar char="§"/>
            </a:pPr>
            <a:r>
              <a:rPr lang="en-US" altLang="ko-KR" sz="1100" dirty="0">
                <a:latin typeface="Calibri" panose="020F0502020204030204" pitchFamily="34" charset="0"/>
                <a:ea typeface="Noto Sans" panose="020B0502040504020204" pitchFamily="34" charset="0"/>
                <a:cs typeface="Calibri" panose="020F0502020204030204" pitchFamily="34" charset="0"/>
              </a:rPr>
              <a:t>Referrals and transportation we already discussed;</a:t>
            </a:r>
          </a:p>
          <a:p>
            <a:pPr marL="291179" indent="-291179">
              <a:lnSpc>
                <a:spcPct val="114000"/>
              </a:lnSpc>
              <a:spcBef>
                <a:spcPts val="611"/>
              </a:spcBef>
              <a:buClr>
                <a:schemeClr val="accent2"/>
              </a:buClr>
              <a:buFont typeface="Wingdings" panose="05000000000000000000" pitchFamily="2" charset="2"/>
              <a:buChar char="§"/>
            </a:pPr>
            <a:r>
              <a:rPr lang="en-US" altLang="ko-KR" sz="1100" dirty="0">
                <a:latin typeface="Calibri" panose="020F0502020204030204" pitchFamily="34" charset="0"/>
                <a:ea typeface="Noto Sans" panose="020B0502040504020204" pitchFamily="34" charset="0"/>
                <a:cs typeface="Calibri" panose="020F0502020204030204" pitchFamily="34" charset="0"/>
              </a:rPr>
              <a:t>Dates of separation and anticipated return to center; </a:t>
            </a:r>
          </a:p>
          <a:p>
            <a:pPr marL="291179" indent="-291179">
              <a:lnSpc>
                <a:spcPct val="114000"/>
              </a:lnSpc>
              <a:spcBef>
                <a:spcPts val="611"/>
              </a:spcBef>
              <a:buClr>
                <a:schemeClr val="accent2"/>
              </a:buClr>
              <a:buFont typeface="Wingdings" panose="05000000000000000000" pitchFamily="2" charset="2"/>
              <a:buChar char="§"/>
            </a:pPr>
            <a:r>
              <a:rPr lang="en-US" altLang="ko-KR" sz="1100" b="0" dirty="0">
                <a:latin typeface="Calibri" panose="020F0502020204030204" pitchFamily="34" charset="0"/>
                <a:ea typeface="Noto Sans" panose="020B0502040504020204" pitchFamily="34" charset="0"/>
                <a:cs typeface="Calibri" panose="020F0502020204030204" pitchFamily="34" charset="0"/>
              </a:rPr>
              <a:t>Individualized student medical expectations to return in language the student can understand and </a:t>
            </a:r>
          </a:p>
          <a:p>
            <a:pPr marL="291179" indent="-291179">
              <a:lnSpc>
                <a:spcPct val="114000"/>
              </a:lnSpc>
              <a:spcBef>
                <a:spcPts val="611"/>
              </a:spcBef>
              <a:buClr>
                <a:schemeClr val="accent2"/>
              </a:buClr>
              <a:buFont typeface="Wingdings" panose="05000000000000000000" pitchFamily="2" charset="2"/>
              <a:buChar char="§"/>
            </a:pPr>
            <a:r>
              <a:rPr lang="en-US" altLang="ko-KR" sz="1100" b="0" dirty="0">
                <a:latin typeface="Calibri" panose="020F0502020204030204" pitchFamily="34" charset="0"/>
                <a:ea typeface="Noto Sans" panose="020B0502040504020204" pitchFamily="34" charset="0"/>
                <a:cs typeface="Calibri" panose="020F0502020204030204" pitchFamily="34" charset="0"/>
              </a:rPr>
              <a:t>If the </a:t>
            </a:r>
            <a:r>
              <a:rPr lang="en-US" altLang="ko-KR" sz="1100" b="0" dirty="0">
                <a:solidFill>
                  <a:srgbClr val="C00000"/>
                </a:solidFill>
                <a:latin typeface="Calibri" panose="020F0502020204030204" pitchFamily="34" charset="0"/>
                <a:ea typeface="Noto Sans" panose="020B0502040504020204" pitchFamily="34" charset="0"/>
                <a:cs typeface="Calibri" panose="020F0502020204030204" pitchFamily="34" charset="0"/>
              </a:rPr>
              <a:t>student is an individual with a disability</a:t>
            </a:r>
            <a:r>
              <a:rPr lang="en-US" altLang="ko-KR" sz="1100" dirty="0">
                <a:latin typeface="Calibri" panose="020F0502020204030204" pitchFamily="34" charset="0"/>
                <a:ea typeface="Noto Sans" panose="020B0502040504020204" pitchFamily="34" charset="0"/>
                <a:cs typeface="Calibri" panose="020F0502020204030204" pitchFamily="34" charset="0"/>
              </a:rPr>
              <a:t>, a copy of any accommodation plan  and CIS Accommodation Plan Notes should be included and </a:t>
            </a:r>
            <a:r>
              <a:rPr lang="en-US" altLang="ko-KR" sz="1100" dirty="0">
                <a:latin typeface="Calibri"/>
                <a:ea typeface="Noto Sans"/>
                <a:cs typeface="Calibri"/>
              </a:rPr>
              <a:t>There is a sample MSWR form with all the information just shared on the Job Corps Wellness website.</a:t>
            </a:r>
            <a:endParaRPr lang="en-US" altLang="ko-KR" sz="1100" dirty="0">
              <a:latin typeface="Calibri" panose="020F0502020204030204" pitchFamily="34" charset="0"/>
              <a:ea typeface="Noto Sans" panose="020B0502040504020204" pitchFamily="34" charset="0"/>
              <a:cs typeface="Calibri" panose="020F0502020204030204" pitchFamily="34" charset="0"/>
            </a:endParaRPr>
          </a:p>
          <a:p>
            <a:pPr marL="0" indent="0">
              <a:lnSpc>
                <a:spcPct val="114000"/>
              </a:lnSpc>
              <a:spcBef>
                <a:spcPts val="611"/>
              </a:spcBef>
              <a:buClr>
                <a:schemeClr val="accent2"/>
              </a:buClr>
              <a:buFont typeface="Wingdings" panose="05000000000000000000" pitchFamily="2" charset="2"/>
              <a:buNone/>
            </a:pPr>
            <a:endParaRPr lang="en-US" altLang="ko-KR" sz="1100" dirty="0">
              <a:latin typeface="Calibri" panose="020F0502020204030204" pitchFamily="34" charset="0"/>
              <a:ea typeface="Noto Sans" panose="020B0502040504020204" pitchFamily="34" charset="0"/>
              <a:cs typeface="Calibri" panose="020F0502020204030204" pitchFamily="34" charset="0"/>
            </a:endParaRPr>
          </a:p>
          <a:p>
            <a:r>
              <a:rPr lang="en-US" sz="1100" dirty="0">
                <a:effectLst/>
                <a:latin typeface="Calibri" panose="020F0502020204030204" pitchFamily="34" charset="0"/>
                <a:ea typeface="Calibri" panose="020F0502020204030204" pitchFamily="34" charset="0"/>
                <a:cs typeface="Calibri" panose="020F0502020204030204" pitchFamily="34" charset="0"/>
              </a:rPr>
              <a:t>Lastly, just a reminder that student health records are protected health information (PHI) and must be maintained in a secure, restricted manner that complies with Health Insurance Portability and Accountability Act of 1996.</a:t>
            </a:r>
            <a:r>
              <a:rPr lang="en-US" sz="1100" dirty="0">
                <a:latin typeface="Calibri" panose="020F0502020204030204" pitchFamily="34" charset="0"/>
                <a:ea typeface="Calibri" panose="020F0502020204030204" pitchFamily="34" charset="0"/>
                <a:cs typeface="Calibri" panose="020F0502020204030204" pitchFamily="34" charset="0"/>
              </a:rPr>
              <a:t> Disability documentation and related information must also be treated as protected health information.</a:t>
            </a: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latin typeface="Calibri" panose="020F0502020204030204" pitchFamily="34" charset="0"/>
              <a:ea typeface="맑은 고딕"/>
              <a:cs typeface="Calibri" panose="020F0502020204030204" pitchFamily="34" charset="0"/>
            </a:endParaRPr>
          </a:p>
        </p:txBody>
      </p:sp>
      <p:sp>
        <p:nvSpPr>
          <p:cNvPr id="4" name="Slide Number Placeholder 3"/>
          <p:cNvSpPr>
            <a:spLocks noGrp="1"/>
          </p:cNvSpPr>
          <p:nvPr>
            <p:ph type="sldNum" sz="quarter" idx="5"/>
          </p:nvPr>
        </p:nvSpPr>
        <p:spPr/>
        <p:txBody>
          <a:bodyPr/>
          <a:lstStyle/>
          <a:p>
            <a:endParaRPr lang="en-US" altLang="ko-KR" dirty="0"/>
          </a:p>
          <a:p>
            <a:endParaRPr lang="en-US" altLang="ko-KR" dirty="0"/>
          </a:p>
          <a:p>
            <a:fld id="{11E076B6-4D87-4A02-80B8-4B5E6B06187E}" type="slidenum">
              <a:rPr lang="ko-KR" altLang="en-US" smtClean="0"/>
              <a:t>11</a:t>
            </a:fld>
            <a:endParaRPr lang="ko-KR" altLang="en-US" dirty="0"/>
          </a:p>
        </p:txBody>
      </p:sp>
    </p:spTree>
    <p:extLst>
      <p:ext uri="{BB962C8B-B14F-4D97-AF65-F5344CB8AC3E}">
        <p14:creationId xmlns:p14="http://schemas.microsoft.com/office/powerpoint/2010/main" val="908241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49" y="4473892"/>
            <a:ext cx="5575299" cy="3660458"/>
          </a:xfrm>
        </p:spPr>
        <p:txBody>
          <a:bodyPr wrap="square">
            <a:normAutofit/>
          </a:bodyPr>
          <a:lstStyle/>
          <a:p>
            <a:pPr eaLnBrk="0" latinLnBrk="0" hangingPunct="0"/>
            <a:r>
              <a:rPr lang="en-US" b="1" dirty="0"/>
              <a:t>Direct Threat Assessments or DTAs</a:t>
            </a:r>
          </a:p>
          <a:p>
            <a:pPr eaLnBrk="0" latinLnBrk="0" hangingPunct="0"/>
            <a:endParaRPr lang="en-US" dirty="0"/>
          </a:p>
          <a:p>
            <a:pPr eaLnBrk="0" latinLnBrk="0" hangingPunct="0"/>
            <a:r>
              <a:rPr lang="en-US" dirty="0"/>
              <a:t>This section will cover Form 2-04 which is the form used for Direct Threat Assessments, definitions, and disability accommodations.</a:t>
            </a:r>
          </a:p>
          <a:p>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12</a:t>
            </a:fld>
            <a:endParaRPr lang="ko-KR" altLang="en-US"/>
          </a:p>
        </p:txBody>
      </p:sp>
    </p:spTree>
    <p:extLst>
      <p:ext uri="{BB962C8B-B14F-4D97-AF65-F5344CB8AC3E}">
        <p14:creationId xmlns:p14="http://schemas.microsoft.com/office/powerpoint/2010/main" val="193420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575301" cy="4597920"/>
          </a:xfrm>
        </p:spPr>
        <p:txBody>
          <a:bodyPr wrap="square">
            <a:normAutofit fontScale="70000" lnSpcReduction="20000"/>
          </a:bodyPr>
          <a:lstStyle/>
          <a:p>
            <a:pPr defTabSz="931774">
              <a:lnSpc>
                <a:spcPct val="134000"/>
              </a:lnSpc>
              <a:spcAft>
                <a:spcPts val="600"/>
              </a:spcAft>
              <a:defRPr/>
            </a:pPr>
            <a:r>
              <a:rPr lang="en-US" sz="1500" b="1" dirty="0">
                <a:latin typeface="Calibri" panose="020F0502020204030204" pitchFamily="34" charset="0"/>
                <a:cs typeface="Calibri" panose="020F0502020204030204" pitchFamily="34" charset="0"/>
              </a:rPr>
              <a:t>Direct Threat Defined</a:t>
            </a:r>
          </a:p>
          <a:p>
            <a:pPr defTabSz="931774">
              <a:lnSpc>
                <a:spcPct val="134000"/>
              </a:lnSpc>
              <a:spcAft>
                <a:spcPts val="600"/>
              </a:spcAft>
              <a:defRPr/>
            </a:pPr>
            <a:endParaRPr lang="en-US" sz="1500" dirty="0">
              <a:latin typeface="Calibri" panose="020F0502020204030204" pitchFamily="34" charset="0"/>
              <a:cs typeface="Calibri" panose="020F0502020204030204" pitchFamily="34" charset="0"/>
            </a:endParaRPr>
          </a:p>
          <a:p>
            <a:pPr defTabSz="931774">
              <a:lnSpc>
                <a:spcPct val="134000"/>
              </a:lnSpc>
              <a:spcAft>
                <a:spcPts val="600"/>
              </a:spcAft>
              <a:defRPr/>
            </a:pPr>
            <a:r>
              <a:rPr lang="en-US" sz="1500" dirty="0">
                <a:latin typeface="Calibri" panose="020F0502020204030204" pitchFamily="34" charset="0"/>
                <a:cs typeface="Calibri" panose="020F0502020204030204" pitchFamily="34" charset="0"/>
              </a:rPr>
              <a:t>In 2017, there was a change to the legal definition of direct threat that removed threat to self. Direct threat is now only for direct threat to others.  This has required Job Corps to make revisions to PRH policies to ensure compliance with Section 188 of the Workforce Innovation and Opportunity Act, Section 504 of the Rehabilitation Act  of 1973, and related implementing regulations to remove threat to self in the definition. </a:t>
            </a:r>
          </a:p>
          <a:p>
            <a:pPr defTabSz="931774">
              <a:lnSpc>
                <a:spcPct val="134000"/>
              </a:lnSpc>
              <a:spcAft>
                <a:spcPts val="600"/>
              </a:spcAft>
              <a:defRPr/>
            </a:pPr>
            <a:endParaRPr lang="en-US" sz="1500" dirty="0">
              <a:latin typeface="Calibri" panose="020F0502020204030204" pitchFamily="34" charset="0"/>
              <a:ea typeface="맑은 고딕"/>
              <a:cs typeface="Calibri" panose="020F0502020204030204" pitchFamily="34" charset="0"/>
            </a:endParaRPr>
          </a:p>
          <a:p>
            <a:pPr eaLnBrk="0" latinLnBrk="0" hangingPunct="0">
              <a:lnSpc>
                <a:spcPct val="134000"/>
              </a:lnSpc>
              <a:spcAft>
                <a:spcPts val="600"/>
              </a:spcAft>
            </a:pPr>
            <a:r>
              <a:rPr lang="en-US" sz="1500" dirty="0">
                <a:latin typeface="Calibri" panose="020F0502020204030204" pitchFamily="34" charset="0"/>
                <a:ea typeface="Calibri" panose="020F0502020204030204" pitchFamily="34" charset="0"/>
                <a:cs typeface="Calibri" panose="020F0502020204030204" pitchFamily="34" charset="0"/>
              </a:rPr>
              <a:t>Now, federal disability nondiscrimination laws define a “direct threat” as a significant risk of substantial harm to the health and safety of others that cannot be eliminated or reduced by reasonable accommodation, reasonable modification in policies, practices, or procedures, and auxiliary aids and services.  </a:t>
            </a:r>
          </a:p>
          <a:p>
            <a:pPr eaLnBrk="0" latinLnBrk="0" hangingPunct="0">
              <a:lnSpc>
                <a:spcPct val="134000"/>
              </a:lnSpc>
              <a:spcAft>
                <a:spcPts val="600"/>
              </a:spcAft>
            </a:pPr>
            <a:endParaRPr lang="en-US" sz="1500" dirty="0">
              <a:latin typeface="Calibri" panose="020F0502020204030204" pitchFamily="34" charset="0"/>
              <a:ea typeface="Calibri" panose="020F0502020204030204" pitchFamily="34" charset="0"/>
              <a:cs typeface="Calibri" panose="020F0502020204030204" pitchFamily="34" charset="0"/>
            </a:endParaRPr>
          </a:p>
          <a:p>
            <a:pPr eaLnBrk="0" latinLnBrk="0" hangingPunct="0">
              <a:lnSpc>
                <a:spcPct val="134000"/>
              </a:lnSpc>
              <a:spcAft>
                <a:spcPts val="600"/>
              </a:spcAft>
            </a:pPr>
            <a:r>
              <a:rPr lang="en-US" sz="1500" dirty="0">
                <a:latin typeface="Calibri" panose="020F0502020204030204" pitchFamily="34" charset="0"/>
                <a:ea typeface="Calibri" panose="020F0502020204030204" pitchFamily="34" charset="0"/>
                <a:cs typeface="Calibri" panose="020F0502020204030204" pitchFamily="34" charset="0"/>
              </a:rPr>
              <a:t>So, if an applicant or student engages in self-harm behaviors, it will be addressed via Form 2-05 Health Care Needs Assessment. </a:t>
            </a:r>
            <a:endParaRPr lang="en-US" sz="1500" dirty="0">
              <a:latin typeface="Calibri" panose="020F0502020204030204" pitchFamily="34" charset="0"/>
              <a:cs typeface="Calibri" panose="020F0502020204030204" pitchFamily="34" charset="0"/>
            </a:endParaRPr>
          </a:p>
          <a:p>
            <a:pPr>
              <a:lnSpc>
                <a:spcPct val="114000"/>
              </a:lnSpc>
              <a:spcBef>
                <a:spcPts val="1223"/>
              </a:spcBef>
              <a:buClr>
                <a:srgbClr val="7B9D77"/>
              </a:buClr>
            </a:pPr>
            <a:r>
              <a:rPr lang="en-US" sz="1500" dirty="0">
                <a:latin typeface="Calibri" panose="020F0502020204030204" pitchFamily="34" charset="0"/>
                <a:cs typeface="Calibri" panose="020F0502020204030204" pitchFamily="34" charset="0"/>
              </a:rPr>
              <a:t> </a:t>
            </a:r>
            <a:endParaRPr lang="en-US" sz="1500" b="0" u="none" dirty="0">
              <a:latin typeface="Calibri" panose="020F0502020204030204" pitchFamily="34" charset="0"/>
              <a:ea typeface="맑은 고딕"/>
              <a:cs typeface="Calibri" panose="020F0502020204030204" pitchFamily="34" charset="0"/>
            </a:endParaRPr>
          </a:p>
          <a:p>
            <a:pPr eaLnBrk="0" latinLnBrk="0" hangingPunct="0"/>
            <a:endParaRPr lang="en-US" dirty="0">
              <a:latin typeface="Calibri"/>
              <a:cs typeface="Calibri"/>
            </a:endParaRPr>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13</a:t>
            </a:fld>
            <a:endParaRPr lang="ko-KR" altLang="en-US"/>
          </a:p>
        </p:txBody>
      </p:sp>
    </p:spTree>
    <p:extLst>
      <p:ext uri="{BB962C8B-B14F-4D97-AF65-F5344CB8AC3E}">
        <p14:creationId xmlns:p14="http://schemas.microsoft.com/office/powerpoint/2010/main" val="2666213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49" y="4473891"/>
            <a:ext cx="5575301" cy="4537761"/>
          </a:xfrm>
        </p:spPr>
        <p:txBody>
          <a:bodyPr wrap="square">
            <a:normAutofit/>
          </a:bodyPr>
          <a:lstStyle/>
          <a:p>
            <a:pPr>
              <a:lnSpc>
                <a:spcPct val="113999"/>
              </a:lnSpc>
              <a:spcAft>
                <a:spcPts val="600"/>
              </a:spcAft>
            </a:pPr>
            <a:r>
              <a:rPr lang="en-US" dirty="0">
                <a:latin typeface="Calibri"/>
                <a:cs typeface="Calibri"/>
              </a:rPr>
              <a:t>A “significant risk” means a high, not a slight, probability of risk; A speculative or remote risk is insufficient for a direct threat determination.</a:t>
            </a:r>
          </a:p>
          <a:p>
            <a:pPr>
              <a:lnSpc>
                <a:spcPct val="113999"/>
              </a:lnSpc>
            </a:pPr>
            <a:endParaRPr lang="en-US" dirty="0">
              <a:latin typeface="Calibri"/>
              <a:cs typeface="Calibri"/>
            </a:endParaRPr>
          </a:p>
          <a:p>
            <a:pPr>
              <a:lnSpc>
                <a:spcPct val="113999"/>
              </a:lnSpc>
            </a:pPr>
            <a:r>
              <a:rPr lang="en-US" dirty="0">
                <a:latin typeface="Calibri"/>
                <a:cs typeface="Calibri"/>
              </a:rPr>
              <a:t>Consider the following example:</a:t>
            </a:r>
          </a:p>
          <a:p>
            <a:pPr>
              <a:lnSpc>
                <a:spcPct val="113999"/>
              </a:lnSpc>
              <a:spcAft>
                <a:spcPts val="600"/>
              </a:spcAft>
            </a:pPr>
            <a:r>
              <a:rPr lang="en-US" dirty="0">
                <a:latin typeface="Calibri"/>
                <a:cs typeface="Calibri"/>
              </a:rPr>
              <a:t>A student is in the carpentry trade and has epilepsy that is well-controlled with medication. The student has not had a seizure in over 2 years and shows no sign of impairment. The carpentry instructor somehow finds out about the student's epilepsy history and wants the student removed based on a concern that the student may have a seizure while using heavy or sharp equipment with other students and harm a fellow student, creating a risk to the safety to others.  The instructor’s request is based on a general concern about seizures, not on the actual medical facts of the student’s stable condition and controlled seizures. This is not a significant risk because it is speculative.</a:t>
            </a:r>
          </a:p>
          <a:p>
            <a:pPr>
              <a:lnSpc>
                <a:spcPct val="113999"/>
              </a:lnSpc>
              <a:spcAft>
                <a:spcPts val="600"/>
              </a:spcAft>
            </a:pPr>
            <a:endParaRPr lang="en-US" dirty="0">
              <a:latin typeface="Calibri"/>
              <a:cs typeface="Calibri"/>
            </a:endParaRPr>
          </a:p>
          <a:p>
            <a:pPr>
              <a:lnSpc>
                <a:spcPct val="113999"/>
              </a:lnSpc>
            </a:pPr>
            <a:r>
              <a:rPr lang="en-US" dirty="0">
                <a:latin typeface="Calibri"/>
                <a:cs typeface="Calibri"/>
              </a:rPr>
              <a:t>In a second scenario, consider a student with pulmonary tuberculosis and productive coughing who refuses to take their prescribed daily antibiotic medication or wear a mask.  This is an example of a direct threat to others because this behavior puts others students and staff at significant risk of communicable disease.</a:t>
            </a:r>
          </a:p>
          <a:p>
            <a:pPr>
              <a:lnSpc>
                <a:spcPct val="113999"/>
              </a:lnSpc>
              <a:spcAft>
                <a:spcPts val="600"/>
              </a:spcAft>
            </a:pPr>
            <a:endParaRPr lang="en-US" b="1" dirty="0">
              <a:latin typeface="Calibri" panose="020F0502020204030204" pitchFamily="34" charset="0"/>
              <a:ea typeface="맑은 고딕"/>
              <a:cs typeface="Calibri" panose="020F0502020204030204" pitchFamily="34" charset="0"/>
            </a:endParaRPr>
          </a:p>
          <a:p>
            <a:endParaRPr lang="en-US" sz="1300" dirty="0">
              <a:latin typeface="Calibri" panose="020F0502020204030204" pitchFamily="34" charset="0"/>
              <a:cs typeface="Calibri" panose="020F0502020204030204" pitchFamily="34" charset="0"/>
            </a:endParaRPr>
          </a:p>
          <a:p>
            <a:endParaRPr lang="en-US" dirty="0">
              <a:ea typeface="맑은 고딕"/>
            </a:endParaRPr>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14</a:t>
            </a:fld>
            <a:endParaRPr lang="ko-KR" altLang="en-US"/>
          </a:p>
        </p:txBody>
      </p:sp>
    </p:spTree>
    <p:extLst>
      <p:ext uri="{BB962C8B-B14F-4D97-AF65-F5344CB8AC3E}">
        <p14:creationId xmlns:p14="http://schemas.microsoft.com/office/powerpoint/2010/main" val="1721608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ormAutofit/>
          </a:bodyPr>
          <a:lstStyle/>
          <a:p>
            <a:pPr>
              <a:lnSpc>
                <a:spcPct val="113999"/>
              </a:lnSpc>
            </a:pPr>
            <a:r>
              <a:rPr lang="en-US" dirty="0">
                <a:latin typeface="Calibri"/>
                <a:cs typeface="Calibri"/>
              </a:rPr>
              <a:t>As mentioned in the medical separation section, a direct </a:t>
            </a:r>
            <a:r>
              <a:rPr lang="en-US" dirty="0">
                <a:effectLst/>
                <a:latin typeface="Calibri"/>
                <a:cs typeface="Calibri"/>
              </a:rPr>
              <a:t>threat may be considered if there is </a:t>
            </a:r>
            <a:r>
              <a:rPr lang="en-US" dirty="0">
                <a:latin typeface="Calibri"/>
                <a:cs typeface="Calibri"/>
              </a:rPr>
              <a:t>a </a:t>
            </a:r>
            <a:r>
              <a:rPr lang="en-US" dirty="0">
                <a:effectLst/>
                <a:latin typeface="Calibri"/>
                <a:cs typeface="Calibri"/>
              </a:rPr>
              <a:t>reasonable belief, based on objective evidence, that the individual has a medical condition or disability that may pose a significant risk of substantial harm to the health or safety of others.</a:t>
            </a:r>
            <a:r>
              <a:rPr lang="en-US" dirty="0">
                <a:latin typeface="Calibri"/>
                <a:cs typeface="Calibri"/>
              </a:rPr>
              <a:t> </a:t>
            </a:r>
            <a:r>
              <a:rPr lang="en-US" b="1" dirty="0">
                <a:latin typeface="Calibri"/>
                <a:cs typeface="Calibri"/>
              </a:rPr>
              <a:t>Threat</a:t>
            </a:r>
            <a:r>
              <a:rPr lang="en-US" b="1" dirty="0">
                <a:effectLst/>
                <a:latin typeface="Calibri"/>
                <a:cs typeface="Calibri"/>
              </a:rPr>
              <a:t> to self</a:t>
            </a:r>
            <a:r>
              <a:rPr lang="en-US" b="1" dirty="0">
                <a:latin typeface="Calibri"/>
                <a:cs typeface="Calibri"/>
              </a:rPr>
              <a:t> </a:t>
            </a:r>
            <a:r>
              <a:rPr lang="en-US" b="1" u="sng" dirty="0">
                <a:effectLst/>
                <a:latin typeface="Calibri"/>
                <a:cs typeface="Calibri"/>
              </a:rPr>
              <a:t>is no longer</a:t>
            </a:r>
            <a:r>
              <a:rPr lang="en-US" b="1" dirty="0">
                <a:latin typeface="Calibri"/>
                <a:cs typeface="Calibri"/>
              </a:rPr>
              <a:t> </a:t>
            </a:r>
            <a:r>
              <a:rPr lang="en-US" dirty="0">
                <a:effectLst/>
                <a:latin typeface="Calibri"/>
                <a:cs typeface="Calibri"/>
              </a:rPr>
              <a:t>part of the definition of</a:t>
            </a:r>
            <a:r>
              <a:rPr lang="en-US" dirty="0">
                <a:latin typeface="Calibri"/>
                <a:cs typeface="Calibri"/>
              </a:rPr>
              <a:t> </a:t>
            </a:r>
            <a:r>
              <a:rPr lang="en-US" dirty="0">
                <a:effectLst/>
                <a:latin typeface="Calibri"/>
                <a:cs typeface="Calibri"/>
              </a:rPr>
              <a:t>direct threat.</a:t>
            </a:r>
          </a:p>
          <a:p>
            <a:pPr>
              <a:lnSpc>
                <a:spcPct val="113999"/>
              </a:lnSpc>
            </a:pPr>
            <a:endParaRPr lang="en-US" dirty="0">
              <a:latin typeface="Calibri"/>
              <a:cs typeface="Calibri"/>
            </a:endParaRPr>
          </a:p>
          <a:p>
            <a:pPr>
              <a:lnSpc>
                <a:spcPct val="113999"/>
              </a:lnSpc>
            </a:pPr>
            <a:r>
              <a:rPr lang="en-US" dirty="0">
                <a:effectLst/>
                <a:latin typeface="Calibri"/>
                <a:cs typeface="Calibri"/>
              </a:rPr>
              <a:t>Direct Threat Assessments, </a:t>
            </a:r>
            <a:r>
              <a:rPr lang="en-US" dirty="0">
                <a:latin typeface="Calibri"/>
                <a:cs typeface="Calibri"/>
              </a:rPr>
              <a:t>detailed on PRH </a:t>
            </a:r>
            <a:r>
              <a:rPr lang="en-US" dirty="0">
                <a:effectLst/>
                <a:latin typeface="Calibri"/>
                <a:cs typeface="Calibri"/>
              </a:rPr>
              <a:t>Form 2-04</a:t>
            </a:r>
            <a:r>
              <a:rPr lang="en-US" dirty="0">
                <a:latin typeface="Calibri"/>
                <a:cs typeface="Calibri"/>
              </a:rPr>
              <a:t>,</a:t>
            </a:r>
            <a:r>
              <a:rPr lang="en-US" dirty="0">
                <a:effectLst/>
                <a:latin typeface="Calibri"/>
                <a:cs typeface="Calibri"/>
              </a:rPr>
              <a:t> may be considered</a:t>
            </a:r>
            <a:r>
              <a:rPr lang="en-US" dirty="0">
                <a:latin typeface="Calibri"/>
                <a:cs typeface="Calibri"/>
              </a:rPr>
              <a:t> </a:t>
            </a:r>
            <a:r>
              <a:rPr lang="en-US" dirty="0">
                <a:effectLst/>
                <a:latin typeface="Calibri"/>
                <a:cs typeface="Calibri"/>
              </a:rPr>
              <a:t>for applicants as part of the Applicant File Review process and for students as part of the medical separation process.</a:t>
            </a:r>
            <a:r>
              <a:rPr lang="en-US" dirty="0">
                <a:latin typeface="Calibri"/>
                <a:cs typeface="Calibri"/>
              </a:rPr>
              <a:t> We will look closer at these two areas as we go along.</a:t>
            </a:r>
          </a:p>
          <a:p>
            <a:pPr>
              <a:lnSpc>
                <a:spcPct val="113999"/>
              </a:lnSpc>
              <a:spcAft>
                <a:spcPts val="600"/>
              </a:spcAft>
            </a:pPr>
            <a:endParaRPr lang="en-US" b="1" dirty="0">
              <a:effectLst/>
              <a:latin typeface="Calibri" panose="020F0502020204030204" pitchFamily="34" charset="0"/>
              <a:ea typeface="Calibri" panose="020F0502020204030204" pitchFamily="34" charset="0"/>
              <a:cs typeface="Calibri"/>
            </a:endParaRPr>
          </a:p>
          <a:p>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15</a:t>
            </a:fld>
            <a:endParaRPr lang="ko-KR" altLang="en-US"/>
          </a:p>
        </p:txBody>
      </p:sp>
    </p:spTree>
    <p:extLst>
      <p:ext uri="{BB962C8B-B14F-4D97-AF65-F5344CB8AC3E}">
        <p14:creationId xmlns:p14="http://schemas.microsoft.com/office/powerpoint/2010/main" val="2183481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591810" cy="3660458"/>
          </a:xfrm>
        </p:spPr>
        <p:txBody>
          <a:bodyPr wrap="square">
            <a:normAutofit/>
          </a:bodyPr>
          <a:lstStyle/>
          <a:p>
            <a:pPr defTabSz="931774">
              <a:lnSpc>
                <a:spcPct val="113999"/>
              </a:lnSpc>
              <a:spcAft>
                <a:spcPts val="600"/>
              </a:spcAft>
              <a:defRPr/>
            </a:pPr>
            <a:r>
              <a:rPr lang="en-US" dirty="0">
                <a:latin typeface="Calibri"/>
                <a:cs typeface="Calibri"/>
              </a:rPr>
              <a:t>Job Corps requires, as a qualification standard, that an applicant or student not pose a direct threat to the health or safety of others, including students and staff. Like any qualification standard, this requirement must apply to all applicants and students, not just to those with disabilities. All students are held to the same behavioral standard whether it is addressed by Form 2-04 Direct Threat Assessment for medical conditions or disabilities or by Job Corps' disciplinary system for behavior.</a:t>
            </a:r>
          </a:p>
          <a:p>
            <a:pPr defTabSz="931774">
              <a:lnSpc>
                <a:spcPct val="113999"/>
              </a:lnSpc>
              <a:spcAft>
                <a:spcPts val="600"/>
              </a:spcAft>
              <a:defRPr/>
            </a:pPr>
            <a:endParaRPr lang="en-US" b="1" dirty="0"/>
          </a:p>
          <a:p>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16</a:t>
            </a:fld>
            <a:endParaRPr lang="ko-KR" altLang="en-US"/>
          </a:p>
        </p:txBody>
      </p:sp>
    </p:spTree>
    <p:extLst>
      <p:ext uri="{BB962C8B-B14F-4D97-AF65-F5344CB8AC3E}">
        <p14:creationId xmlns:p14="http://schemas.microsoft.com/office/powerpoint/2010/main" val="4120366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1" y="4493812"/>
            <a:ext cx="5575300" cy="4638155"/>
          </a:xfrm>
        </p:spPr>
        <p:txBody>
          <a:bodyPr wrap="square">
            <a:normAutofit/>
          </a:bodyPr>
          <a:lstStyle/>
          <a:p>
            <a:pPr>
              <a:spcAft>
                <a:spcPts val="6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Clinical Assessment</a:t>
            </a: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a:ea typeface="Calibri" panose="020F0502020204030204" pitchFamily="34" charset="0"/>
                <a:cs typeface="Calibri"/>
              </a:rPr>
              <a:t>The use of Form 2-04 </a:t>
            </a:r>
            <a:r>
              <a:rPr lang="en-US" dirty="0">
                <a:latin typeface="Calibri"/>
                <a:ea typeface="Calibri" panose="020F0502020204030204" pitchFamily="34" charset="0"/>
                <a:cs typeface="Calibri"/>
              </a:rPr>
              <a:t>direct threat assessment</a:t>
            </a:r>
            <a:r>
              <a:rPr lang="en-US" dirty="0">
                <a:effectLst/>
                <a:latin typeface="Calibri"/>
                <a:ea typeface="Calibri" panose="020F0502020204030204" pitchFamily="34" charset="0"/>
                <a:cs typeface="Calibri"/>
              </a:rPr>
              <a:t> requires a clinical assessment. At Job Corps, the clinical</a:t>
            </a:r>
            <a:r>
              <a:rPr lang="en-US" dirty="0">
                <a:latin typeface="Calibri"/>
                <a:ea typeface="Calibri" panose="020F0502020204030204" pitchFamily="34" charset="0"/>
                <a:cs typeface="Calibri"/>
              </a:rPr>
              <a:t> </a:t>
            </a:r>
            <a:r>
              <a:rPr lang="en-US" dirty="0">
                <a:effectLst/>
                <a:latin typeface="Calibri"/>
                <a:ea typeface="Calibri" panose="020F0502020204030204" pitchFamily="34" charset="0"/>
                <a:cs typeface="Calibri"/>
              </a:rPr>
              <a:t>assessment of direct threat </a:t>
            </a:r>
            <a:r>
              <a:rPr lang="en-US">
                <a:effectLst/>
                <a:latin typeface="Calibri"/>
                <a:ea typeface="Calibri" panose="020F0502020204030204" pitchFamily="34" charset="0"/>
                <a:cs typeface="Calibri"/>
              </a:rPr>
              <a:t>must only </a:t>
            </a:r>
            <a:r>
              <a:rPr lang="en-US" dirty="0">
                <a:effectLst/>
                <a:latin typeface="Calibri"/>
                <a:ea typeface="Calibri" panose="020F0502020204030204" pitchFamily="34" charset="0"/>
                <a:cs typeface="Calibri"/>
              </a:rPr>
              <a:t>be determined by qualified health professionals</a:t>
            </a:r>
            <a:r>
              <a:rPr lang="en-US" dirty="0">
                <a:latin typeface="Calibri"/>
                <a:ea typeface="Calibri" panose="020F0502020204030204" pitchFamily="34" charset="0"/>
                <a:cs typeface="Calibri"/>
              </a:rPr>
              <a:t> </a:t>
            </a:r>
            <a:r>
              <a:rPr lang="en-US" dirty="0">
                <a:effectLst/>
                <a:latin typeface="Calibri"/>
                <a:ea typeface="Calibri" panose="020F0502020204030204" pitchFamily="34" charset="0"/>
                <a:cs typeface="Calibri"/>
              </a:rPr>
              <a:t>who have current, documented expertise in the medical condition(s) or disability or disabilities involved in a particular case. General medical expertise, without expertise in the specific medical condition(s) or disabilities at issue in a given case, is insufficient.</a:t>
            </a:r>
            <a:r>
              <a:rPr lang="en-US" dirty="0">
                <a:latin typeface="Calibri"/>
                <a:ea typeface="Calibri" panose="020F0502020204030204" pitchFamily="34" charset="0"/>
                <a:cs typeface="Calibri"/>
              </a:rPr>
              <a:t>  </a:t>
            </a:r>
            <a:endParaRPr lang="en-US" dirty="0">
              <a:effectLst/>
              <a:latin typeface="Calibri"/>
              <a:ea typeface="Calibri" panose="020F0502020204030204" pitchFamily="34" charset="0"/>
              <a:cs typeface="Calibri"/>
            </a:endParaRPr>
          </a:p>
          <a:p>
            <a:pPr>
              <a:spcAft>
                <a:spcPts val="6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dirty="0">
                <a:effectLst/>
                <a:latin typeface="Calibri" panose="020F0502020204030204" pitchFamily="34" charset="0"/>
                <a:ea typeface="Calibri" panose="020F0502020204030204" pitchFamily="34" charset="0"/>
                <a:cs typeface="Times New Roman" panose="02020603050405020304" pitchFamily="18" charset="0"/>
              </a:rPr>
              <a:t>What does this mean? Our center health staff have experience with many medical conditions and disabilities, but, if an applicant or student has a health condition that a center health professional (qualified health professional) is not familiar with or have experience treating, then a</a:t>
            </a:r>
            <a:r>
              <a:rPr lang="en-US" dirty="0">
                <a:effectLst/>
                <a:latin typeface="Calibri"/>
                <a:ea typeface="Calibri" panose="020F0502020204030204" pitchFamily="34" charset="0"/>
                <a:cs typeface="Calibri"/>
              </a:rPr>
              <a:t> center may need to consult with the applicant’s or student’s treating provider or may need to</a:t>
            </a:r>
            <a:r>
              <a:rPr lang="en-US" dirty="0">
                <a:latin typeface="Calibri"/>
                <a:ea typeface="Calibri" panose="020F0502020204030204" pitchFamily="34" charset="0"/>
                <a:cs typeface="Calibri"/>
              </a:rPr>
              <a:t> consult with</a:t>
            </a:r>
            <a:r>
              <a:rPr lang="en-US" dirty="0">
                <a:effectLst/>
                <a:latin typeface="Calibri"/>
                <a:ea typeface="Calibri" panose="020F0502020204030204" pitchFamily="34" charset="0"/>
                <a:cs typeface="Calibri"/>
              </a:rPr>
              <a:t> an outside provider with the necessary current expertise in the particular medical condition or disability.</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17</a:t>
            </a:fld>
            <a:endParaRPr lang="ko-KR" altLang="en-US"/>
          </a:p>
        </p:txBody>
      </p:sp>
    </p:spTree>
    <p:extLst>
      <p:ext uri="{BB962C8B-B14F-4D97-AF65-F5344CB8AC3E}">
        <p14:creationId xmlns:p14="http://schemas.microsoft.com/office/powerpoint/2010/main" val="3408033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ormAutofit fontScale="77500" lnSpcReduction="20000"/>
          </a:bodyPr>
          <a:lstStyle/>
          <a:p>
            <a:pPr>
              <a:lnSpc>
                <a:spcPct val="134000"/>
              </a:lnSpc>
            </a:pPr>
            <a:r>
              <a:rPr lang="en-US" dirty="0">
                <a:effectLst/>
                <a:latin typeface="Calibri"/>
                <a:ea typeface="Calibri" panose="020F0502020204030204" pitchFamily="34" charset="0"/>
                <a:cs typeface="Calibri"/>
              </a:rPr>
              <a:t>As part of the determination of direct threat, the qualified health professional must identify the specific medical condition or disability that is considered to potentially pose a significant risk of substantial harm, and consider four things, which are:</a:t>
            </a:r>
            <a:r>
              <a:rPr lang="en-US" dirty="0">
                <a:latin typeface="Calibri"/>
                <a:ea typeface="Calibri" panose="020F0502020204030204" pitchFamily="34" charset="0"/>
                <a:cs typeface="Calibri"/>
              </a:rPr>
              <a:t> </a:t>
            </a:r>
            <a:endParaRPr lang="en-US" dirty="0"/>
          </a:p>
          <a:p>
            <a:pPr>
              <a:lnSpc>
                <a:spcPct val="134000"/>
              </a:lnSpc>
              <a:spcAft>
                <a:spcPts val="600"/>
              </a:spcAft>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228600" indent="-228600" eaLnBrk="0" latinLnBrk="0" hangingPunct="0">
              <a:lnSpc>
                <a:spcPct val="134000"/>
              </a:lnSpc>
              <a:spcAft>
                <a:spcPts val="600"/>
              </a:spcAft>
              <a:buFont typeface="+mj-lt"/>
              <a:buAutoNum type="arabicPeriod"/>
            </a:pPr>
            <a:r>
              <a:rPr lang="en-US" dirty="0">
                <a:latin typeface="Calibri" panose="020F0502020204030204" pitchFamily="34" charset="0"/>
                <a:cs typeface="Calibri" panose="020F0502020204030204" pitchFamily="34" charset="0"/>
              </a:rPr>
              <a:t>The nature and severity of the potential harm; - “Nature” simply means what kind of harm to others? </a:t>
            </a:r>
            <a:r>
              <a:rPr lang="en-US">
                <a:latin typeface="Calibri" panose="020F0502020204030204" pitchFamily="34" charset="0"/>
                <a:cs typeface="Calibri" panose="020F0502020204030204" pitchFamily="34" charset="0"/>
              </a:rPr>
              <a:t>For example, </a:t>
            </a:r>
            <a:r>
              <a:rPr lang="en-US" dirty="0">
                <a:latin typeface="Calibri" panose="020F0502020204030204" pitchFamily="34" charset="0"/>
                <a:cs typeface="Calibri" panose="020F0502020204030204" pitchFamily="34" charset="0"/>
              </a:rPr>
              <a:t>death, incapacitation, serious injury, minor injury or emotional distress.  Severity relates to the frequency and seriousness of harm? How serious is the harm and how often does it occur.</a:t>
            </a:r>
          </a:p>
          <a:p>
            <a:pPr marL="228600" indent="-228600" eaLnBrk="0" latinLnBrk="0" hangingPunct="0">
              <a:lnSpc>
                <a:spcPct val="134000"/>
              </a:lnSpc>
              <a:spcAft>
                <a:spcPts val="600"/>
              </a:spcAft>
              <a:buFont typeface="+mj-lt"/>
              <a:buAutoNum type="arabicPeriod"/>
            </a:pPr>
            <a:r>
              <a:rPr lang="en-US" dirty="0">
                <a:effectLst/>
                <a:latin typeface="Calibri" panose="020F0502020204030204" pitchFamily="34" charset="0"/>
                <a:ea typeface="Calibri" panose="020F0502020204030204" pitchFamily="34" charset="0"/>
                <a:cs typeface="Calibri" panose="020F0502020204030204" pitchFamily="34" charset="0"/>
              </a:rPr>
              <a:t>The duration of the potential risk;</a:t>
            </a:r>
            <a:r>
              <a:rPr lang="en-US" dirty="0">
                <a:latin typeface="Calibri" panose="020F0502020204030204" pitchFamily="34" charset="0"/>
                <a:ea typeface="Calibri" panose="020F0502020204030204" pitchFamily="34" charset="0"/>
                <a:cs typeface="Calibri" panose="020F0502020204030204" pitchFamily="34" charset="0"/>
              </a:rPr>
              <a:t> - How long will this risk last?</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228600" indent="-228600">
              <a:lnSpc>
                <a:spcPct val="134000"/>
              </a:lnSpc>
              <a:spcAft>
                <a:spcPts val="600"/>
              </a:spcAft>
              <a:buFont typeface="+mj-lt"/>
              <a:buAutoNum type="arabicPeriod"/>
            </a:pPr>
            <a:r>
              <a:rPr lang="en-US" dirty="0">
                <a:effectLst/>
                <a:latin typeface="Calibri" panose="020F0502020204030204" pitchFamily="34" charset="0"/>
                <a:ea typeface="Calibri" panose="020F0502020204030204" pitchFamily="34" charset="0"/>
                <a:cs typeface="Calibri" panose="020F0502020204030204" pitchFamily="34" charset="0"/>
              </a:rPr>
              <a:t>The likelihood that the potential harm will occur;  How likely is this harm </a:t>
            </a:r>
            <a:r>
              <a:rPr lang="en-US">
                <a:effectLst/>
                <a:latin typeface="Calibri" panose="020F0502020204030204" pitchFamily="34" charset="0"/>
                <a:ea typeface="Calibri" panose="020F0502020204030204" pitchFamily="34" charset="0"/>
                <a:cs typeface="Calibri" panose="020F0502020204030204" pitchFamily="34" charset="0"/>
              </a:rPr>
              <a:t>to happen</a:t>
            </a:r>
            <a:r>
              <a:rPr lang="en-US" dirty="0">
                <a:effectLst/>
                <a:latin typeface="Calibri" panose="020F0502020204030204" pitchFamily="34" charset="0"/>
                <a:ea typeface="Calibri" panose="020F0502020204030204" pitchFamily="34" charset="0"/>
                <a:cs typeface="Calibri" panose="020F0502020204030204" pitchFamily="34" charset="0"/>
              </a:rPr>
              <a:t>? - and</a:t>
            </a:r>
          </a:p>
          <a:p>
            <a:pPr marL="228600" indent="-228600" eaLnBrk="0" latinLnBrk="0" hangingPunct="0">
              <a:lnSpc>
                <a:spcPct val="134000"/>
              </a:lnSpc>
              <a:spcAft>
                <a:spcPts val="600"/>
              </a:spcAft>
              <a:buFont typeface="+mj-lt"/>
              <a:buAutoNum type="arabicPeriod"/>
            </a:pPr>
            <a:r>
              <a:rPr lang="en-US" dirty="0">
                <a:effectLst/>
                <a:latin typeface="Calibri" panose="020F0502020204030204" pitchFamily="34" charset="0"/>
                <a:ea typeface="Calibri" panose="020F0502020204030204" pitchFamily="34" charset="0"/>
                <a:cs typeface="Calibri" panose="020F0502020204030204" pitchFamily="34" charset="0"/>
              </a:rPr>
              <a:t>The imminence of the potential harm.  How soon will this harm occur?</a:t>
            </a:r>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18</a:t>
            </a:fld>
            <a:endParaRPr lang="ko-KR" altLang="en-US"/>
          </a:p>
        </p:txBody>
      </p:sp>
    </p:spTree>
    <p:extLst>
      <p:ext uri="{BB962C8B-B14F-4D97-AF65-F5344CB8AC3E}">
        <p14:creationId xmlns:p14="http://schemas.microsoft.com/office/powerpoint/2010/main" val="2152474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ormAutofit/>
          </a:bodyPr>
          <a:lstStyle/>
          <a:p>
            <a:pPr marL="0" indent="0" latinLnBrk="0">
              <a:lnSpc>
                <a:spcPct val="114000"/>
              </a:lnSpc>
              <a:buClr>
                <a:schemeClr val="accent2"/>
              </a:buClr>
              <a:buFont typeface="Wingdings" panose="05000000000000000000" pitchFamily="2" charset="2"/>
              <a:buNone/>
            </a:pPr>
            <a:r>
              <a:rPr lang="en-US" sz="1400" dirty="0"/>
              <a:t>If, it is determined that an individual poses a direct threat as a result of a medical condition or disability, (defined as a physical or mental impairment that substantially limits one or more of the individual’s major life activities), the qualified health professional conducting the assessment </a:t>
            </a:r>
            <a:r>
              <a:rPr lang="en-US" sz="1400" b="1" dirty="0">
                <a:solidFill>
                  <a:schemeClr val="accent2"/>
                </a:solidFill>
              </a:rPr>
              <a:t>must determine </a:t>
            </a:r>
            <a:r>
              <a:rPr lang="en-US" sz="1400" b="1" dirty="0"/>
              <a:t>whether disability accommodations </a:t>
            </a:r>
            <a:r>
              <a:rPr lang="en-US" sz="1400" b="1" dirty="0">
                <a:solidFill>
                  <a:schemeClr val="accent2"/>
                </a:solidFill>
              </a:rPr>
              <a:t>would either eliminate </a:t>
            </a:r>
            <a:r>
              <a:rPr lang="en-US" sz="1400" b="1" dirty="0"/>
              <a:t>the risk </a:t>
            </a:r>
            <a:r>
              <a:rPr lang="en-US" sz="1400" dirty="0"/>
              <a:t>or </a:t>
            </a:r>
            <a:r>
              <a:rPr lang="en-US" sz="1400" b="1" dirty="0">
                <a:solidFill>
                  <a:schemeClr val="accent2"/>
                </a:solidFill>
              </a:rPr>
              <a:t>reduce</a:t>
            </a:r>
            <a:r>
              <a:rPr lang="en-US" sz="1400" dirty="0"/>
              <a:t> it to </a:t>
            </a:r>
            <a:r>
              <a:rPr lang="en-US" sz="1400" b="1" dirty="0"/>
              <a:t>an acceptable level</a:t>
            </a:r>
            <a:r>
              <a:rPr lang="en-US" sz="1400" dirty="0"/>
              <a:t>.</a:t>
            </a:r>
          </a:p>
          <a:p>
            <a:pPr>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latinLnBrk="0">
              <a:lnSpc>
                <a:spcPct val="114000"/>
              </a:lnSpc>
              <a:buClr>
                <a:schemeClr val="accent2"/>
              </a:buClr>
              <a:buFont typeface="Wingdings" panose="05000000000000000000" pitchFamily="2" charset="2"/>
              <a:buNone/>
            </a:pPr>
            <a:r>
              <a:rPr lang="en-US" sz="1400" dirty="0"/>
              <a:t>The identification of RA/RM/AAS must be done in collaboration with the Disability Coordinator and </a:t>
            </a:r>
            <a:r>
              <a:rPr lang="en-US" sz="1400" b="1" u="sng" dirty="0"/>
              <a:t>every</a:t>
            </a:r>
            <a:r>
              <a:rPr lang="en-US" sz="1400" dirty="0"/>
              <a:t> effort should be made to</a:t>
            </a:r>
            <a:r>
              <a:rPr lang="en-US" sz="1400" b="1" dirty="0"/>
              <a:t> identify appropriate disability accommodations </a:t>
            </a:r>
            <a:r>
              <a:rPr lang="en-US" sz="1400" dirty="0"/>
              <a:t>that </a:t>
            </a:r>
            <a:r>
              <a:rPr lang="en-US" sz="1400" b="1" dirty="0">
                <a:solidFill>
                  <a:schemeClr val="accent2"/>
                </a:solidFill>
              </a:rPr>
              <a:t>may eliminate </a:t>
            </a:r>
            <a:r>
              <a:rPr lang="en-US" sz="1400" dirty="0"/>
              <a:t>or </a:t>
            </a:r>
            <a:r>
              <a:rPr lang="en-US" sz="1400" b="1" dirty="0">
                <a:solidFill>
                  <a:schemeClr val="accent2"/>
                </a:solidFill>
              </a:rPr>
              <a:t>reduce</a:t>
            </a:r>
            <a:r>
              <a:rPr lang="en-US" sz="1400" dirty="0"/>
              <a:t> the risk in each case.</a:t>
            </a:r>
          </a:p>
          <a:p>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19</a:t>
            </a:fld>
            <a:endParaRPr lang="ko-KR" altLang="en-US"/>
          </a:p>
        </p:txBody>
      </p:sp>
    </p:spTree>
    <p:extLst>
      <p:ext uri="{BB962C8B-B14F-4D97-AF65-F5344CB8AC3E}">
        <p14:creationId xmlns:p14="http://schemas.microsoft.com/office/powerpoint/2010/main" val="1902109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473893"/>
            <a:ext cx="5575300" cy="4356074"/>
          </a:xfrm>
        </p:spPr>
        <p:txBody>
          <a:bodyPr wrap="square">
            <a:normAutofit/>
          </a:bodyPr>
          <a:lstStyle/>
          <a:p>
            <a:r>
              <a:rPr lang="en-US" dirty="0">
                <a:latin typeface="Calibri"/>
                <a:ea typeface="맑은 고딕"/>
                <a:cs typeface="Calibri"/>
              </a:rPr>
              <a:t>This training</a:t>
            </a:r>
            <a:r>
              <a:rPr lang="en-US" dirty="0">
                <a:effectLst/>
                <a:latin typeface="Calibri"/>
                <a:cs typeface="Calibri"/>
              </a:rPr>
              <a:t> is for all </a:t>
            </a:r>
            <a:r>
              <a:rPr lang="en-US" dirty="0">
                <a:latin typeface="Calibri"/>
                <a:cs typeface="Calibri"/>
              </a:rPr>
              <a:t>Job Corps </a:t>
            </a:r>
            <a:r>
              <a:rPr lang="en-US" dirty="0">
                <a:effectLst/>
                <a:latin typeface="Calibri"/>
                <a:cs typeface="Calibri"/>
              </a:rPr>
              <a:t>staff and will cover the following:</a:t>
            </a:r>
            <a:r>
              <a:rPr lang="en-US" dirty="0">
                <a:latin typeface="Calibri"/>
                <a:cs typeface="Calibri"/>
              </a:rPr>
              <a:t> </a:t>
            </a:r>
          </a:p>
          <a:p>
            <a:pPr eaLnBrk="0" latinLnBrk="0" hangingPunct="0"/>
            <a:endParaRPr lang="en-US" dirty="0">
              <a:ea typeface="Calibri" panose="020F0502020204030204" pitchFamily="34" charset="0"/>
            </a:endParaRPr>
          </a:p>
          <a:p>
            <a:pPr marL="228600" indent="-228600" eaLnBrk="0" latinLnBrk="0" hangingPunct="0">
              <a:buFont typeface="+mj-lt"/>
              <a:buAutoNum type="arabicPeriod"/>
            </a:pPr>
            <a:r>
              <a:rPr lang="en-US" dirty="0">
                <a:effectLst/>
              </a:rPr>
              <a:t>Medical Separations and the circumstances under which medical separations may be used</a:t>
            </a:r>
            <a:r>
              <a:rPr lang="en-US" dirty="0"/>
              <a:t>.</a:t>
            </a:r>
          </a:p>
          <a:p>
            <a:pPr marL="228600" indent="-228600">
              <a:buFont typeface="+mj-lt"/>
              <a:buAutoNum type="arabicPeriod"/>
            </a:pPr>
            <a:r>
              <a:rPr lang="en-US" dirty="0">
                <a:effectLst/>
              </a:rPr>
              <a:t>Direct Threat Assessments and the circumstances under which direct threat assessment may be conducted</a:t>
            </a:r>
            <a:r>
              <a:rPr lang="en-US" dirty="0"/>
              <a:t>. </a:t>
            </a:r>
          </a:p>
          <a:p>
            <a:pPr marL="228600" indent="-228600" eaLnBrk="0" latinLnBrk="0" hangingPunct="0">
              <a:buFont typeface="+mj-lt"/>
              <a:buAutoNum type="arabicPeriod"/>
            </a:pPr>
            <a:r>
              <a:rPr lang="en-US" dirty="0">
                <a:effectLst/>
              </a:rPr>
              <a:t>Disability-Related Discrimination and the obligation of Job Corps to refrain from disability-based discrimination activities.</a:t>
            </a:r>
            <a:endParaRPr lang="en-US" dirty="0"/>
          </a:p>
          <a:p>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2</a:t>
            </a:fld>
            <a:endParaRPr lang="ko-KR" altLang="en-US"/>
          </a:p>
        </p:txBody>
      </p:sp>
    </p:spTree>
    <p:extLst>
      <p:ext uri="{BB962C8B-B14F-4D97-AF65-F5344CB8AC3E}">
        <p14:creationId xmlns:p14="http://schemas.microsoft.com/office/powerpoint/2010/main" val="549848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882061" cy="3660458"/>
          </a:xfrm>
        </p:spPr>
        <p:txBody>
          <a:bodyPr wrap="square">
            <a:normAutofit/>
          </a:bodyPr>
          <a:lstStyle/>
          <a:p>
            <a:pPr eaLnBrk="0" latinLnBrk="0" hangingPunct="0">
              <a:spcAft>
                <a:spcPts val="600"/>
              </a:spcAft>
            </a:pPr>
            <a:r>
              <a:rPr lang="en-US" b="1" dirty="0"/>
              <a:t>Disability-related Discrimination</a:t>
            </a:r>
          </a:p>
          <a:p>
            <a:pPr eaLnBrk="0" latinLnBrk="0" hangingPunct="0">
              <a:spcAft>
                <a:spcPts val="600"/>
              </a:spcAft>
            </a:pPr>
            <a:endParaRPr lang="en-US" dirty="0"/>
          </a:p>
          <a:p>
            <a:pPr eaLnBrk="0" latinLnBrk="0" hangingPunct="0">
              <a:spcAft>
                <a:spcPts val="600"/>
              </a:spcAft>
            </a:pPr>
            <a:r>
              <a:rPr lang="en-US" dirty="0"/>
              <a:t>This section will cover the definition of a disability, disability accommodations and other considerations related to avoiding disability-related discrimination. </a:t>
            </a:r>
            <a:endParaRPr lang="en-US" dirty="0">
              <a:ea typeface="맑은 고딕"/>
            </a:endParaRPr>
          </a:p>
          <a:p>
            <a:pPr eaLnBrk="0" latinLnBrk="0" hangingPunct="0">
              <a:spcAft>
                <a:spcPts val="600"/>
              </a:spcAft>
            </a:pPr>
            <a:br>
              <a:rPr lang="en-US" dirty="0"/>
            </a:br>
            <a:endParaRPr lang="en-US" dirty="0"/>
          </a:p>
          <a:p>
            <a:endParaRPr lang="en-US" dirty="0">
              <a:ea typeface="맑은 고딕"/>
            </a:endParaRPr>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20</a:t>
            </a:fld>
            <a:endParaRPr lang="ko-KR" altLang="en-US"/>
          </a:p>
        </p:txBody>
      </p:sp>
    </p:spTree>
    <p:extLst>
      <p:ext uri="{BB962C8B-B14F-4D97-AF65-F5344CB8AC3E}">
        <p14:creationId xmlns:p14="http://schemas.microsoft.com/office/powerpoint/2010/main" val="2800126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3660458"/>
          </a:xfrm>
        </p:spPr>
        <p:txBody>
          <a:bodyPr>
            <a:normAutofit lnSpcReduction="10000"/>
          </a:bodyPr>
          <a:lstStyle/>
          <a:p>
            <a:pPr defTabSz="931774">
              <a:defRPr/>
            </a:pPr>
            <a:r>
              <a:rPr lang="en-US" b="1" dirty="0">
                <a:latin typeface="Calibri" panose="020F0502020204030204" pitchFamily="34" charset="0"/>
                <a:ea typeface="Calibri" panose="020F0502020204030204" pitchFamily="34" charset="0"/>
                <a:cs typeface="Times New Roman" panose="02020603050405020304" pitchFamily="18" charset="0"/>
              </a:rPr>
              <a:t>Job Corps’ Obligation</a:t>
            </a:r>
          </a:p>
          <a:p>
            <a:pPr defTabSz="931774">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defTabSz="931774">
              <a:defRPr/>
            </a:pPr>
            <a:r>
              <a:rPr lang="en-US" dirty="0">
                <a:latin typeface="Calibri" panose="020F0502020204030204" pitchFamily="34" charset="0"/>
                <a:ea typeface="Calibri" panose="020F0502020204030204" pitchFamily="34" charset="0"/>
                <a:cs typeface="Times New Roman" panose="02020603050405020304" pitchFamily="18" charset="0"/>
              </a:rPr>
              <a:t>Job Corps has an obligation to refrain from disability-based discrimination, even </a:t>
            </a:r>
            <a:r>
              <a:rPr lang="en-US" b="1" u="sng" dirty="0">
                <a:latin typeface="Calibri" panose="020F0502020204030204" pitchFamily="34" charset="0"/>
                <a:ea typeface="Calibri" panose="020F0502020204030204" pitchFamily="34" charset="0"/>
                <a:cs typeface="Times New Roman" panose="02020603050405020304" pitchFamily="18" charset="0"/>
              </a:rPr>
              <a:t>inadvertent</a:t>
            </a:r>
            <a:r>
              <a:rPr lang="en-US" dirty="0">
                <a:latin typeface="Calibri" panose="020F0502020204030204" pitchFamily="34" charset="0"/>
                <a:ea typeface="Calibri" panose="020F0502020204030204" pitchFamily="34" charset="0"/>
                <a:cs typeface="Times New Roman" panose="02020603050405020304" pitchFamily="18" charset="0"/>
              </a:rPr>
              <a:t> instances of disability-based discrimination for applicants and students. This requires that all staff have a basic understanding of the definition of a disability and the considerations surrounding disability accommodations.  </a:t>
            </a:r>
          </a:p>
          <a:p>
            <a:pPr defTabSz="931774">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defTabSz="931774">
              <a:defRPr/>
            </a:pPr>
            <a:r>
              <a:rPr lang="en-US" b="1" dirty="0">
                <a:latin typeface="Calibri"/>
                <a:ea typeface="Calibri" panose="020F0502020204030204" pitchFamily="34" charset="0"/>
                <a:cs typeface="Calibri"/>
              </a:rPr>
              <a:t>Be mindful of misperceptions and fears that may lead to discriminatory actions. </a:t>
            </a:r>
            <a:r>
              <a:rPr lang="en-US" b="0" dirty="0">
                <a:latin typeface="Calibri"/>
                <a:ea typeface="Calibri" panose="020F0502020204030204" pitchFamily="34" charset="0"/>
                <a:cs typeface="Calibri"/>
              </a:rPr>
              <a:t>Center staff may </a:t>
            </a:r>
            <a:r>
              <a:rPr lang="en-US" dirty="0">
                <a:latin typeface="Calibri"/>
                <a:ea typeface="Calibri" panose="020F0502020204030204" pitchFamily="34" charset="0"/>
                <a:cs typeface="Calibri"/>
              </a:rPr>
              <a:t>not base any determinations on an individual’s ability to participate in the Job Corps program solely on their medical condition or disability. For example, a student must not be excluded from participation</a:t>
            </a:r>
            <a:r>
              <a:rPr lang="en-US" dirty="0">
                <a:latin typeface="Calibri"/>
                <a:cs typeface="Calibri"/>
              </a:rPr>
              <a:t> in a career technical selection simply based upon the individual's condition.</a:t>
            </a:r>
            <a:r>
              <a:rPr lang="en-US">
                <a:latin typeface="Calibri"/>
                <a:cs typeface="Calibri"/>
              </a:rPr>
              <a:t> A</a:t>
            </a:r>
            <a:r>
              <a:rPr lang="en-US" dirty="0">
                <a:latin typeface="Calibri"/>
                <a:cs typeface="Calibri"/>
              </a:rPr>
              <a:t> person who is blind cannot be excluded from participation in culinary arts simply because they are blind. Instead, the center must engage the applicant in an interactive disability accommodation process to review access or participation needs.</a:t>
            </a:r>
          </a:p>
          <a:p>
            <a:pPr defTabSz="931774">
              <a:lnSpc>
                <a:spcPct val="113999"/>
              </a:lnSpc>
              <a:defRPr/>
            </a:pPr>
            <a:endParaRPr lang="en-US" dirty="0">
              <a:latin typeface="Calibri"/>
              <a:ea typeface="Calibri" panose="020F0502020204030204" pitchFamily="34" charset="0"/>
              <a:cs typeface="Calibri"/>
            </a:endParaRPr>
          </a:p>
          <a:p>
            <a:pPr defTabSz="931774">
              <a:lnSpc>
                <a:spcPct val="113999"/>
              </a:lnSpc>
              <a:defRPr/>
            </a:pPr>
            <a:endParaRPr lang="en-US" dirty="0">
              <a:latin typeface="Calibri"/>
              <a:ea typeface="Calibri" panose="020F0502020204030204" pitchFamily="34" charset="0"/>
              <a:cs typeface="Calibri"/>
            </a:endParaRPr>
          </a:p>
          <a:p>
            <a:pPr defTabSz="931774">
              <a:defRPr/>
            </a:pPr>
            <a:endParaRPr lang="en-US" dirty="0">
              <a:ea typeface="Calibri" panose="020F0502020204030204" pitchFamily="34" charset="0"/>
              <a:cs typeface="Times New Roman" panose="02020603050405020304" pitchFamily="18" charset="0"/>
            </a:endParaRPr>
          </a:p>
          <a:p>
            <a:pPr marL="0" marR="0" lvl="0" indent="0" algn="l" defTabSz="931774">
              <a:spcBef>
                <a:spcPts val="600"/>
              </a:spcBef>
              <a:spcAft>
                <a:spcPts val="6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21</a:t>
            </a:fld>
            <a:endParaRPr lang="ko-KR" altLang="en-US"/>
          </a:p>
        </p:txBody>
      </p:sp>
    </p:spTree>
    <p:extLst>
      <p:ext uri="{BB962C8B-B14F-4D97-AF65-F5344CB8AC3E}">
        <p14:creationId xmlns:p14="http://schemas.microsoft.com/office/powerpoint/2010/main" val="1716430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4171760"/>
          </a:xfrm>
        </p:spPr>
        <p:txBody>
          <a:bodyPr>
            <a:normAutofit/>
          </a:bodyPr>
          <a:lstStyle/>
          <a:p>
            <a:r>
              <a:rPr lang="en-US" dirty="0">
                <a:latin typeface="Calibri"/>
                <a:ea typeface="Times New Roman" panose="02020603050405020304" pitchFamily="18" charset="0"/>
                <a:cs typeface="Calibri"/>
              </a:rPr>
              <a:t>“Disability” means, with respect to an individual: </a:t>
            </a:r>
            <a:r>
              <a:rPr lang="en-US" spc="-15" dirty="0">
                <a:latin typeface="Calibri"/>
                <a:ea typeface="Times New Roman" panose="02020603050405020304" pitchFamily="18" charset="0"/>
                <a:cs typeface="Calibri"/>
              </a:rPr>
              <a:t>A physical or mental impairment that substantially limits one or more of the major life activities of such individual. </a:t>
            </a:r>
            <a:r>
              <a:rPr lang="en-US" dirty="0">
                <a:latin typeface="Calibri"/>
                <a:ea typeface="Times New Roman" panose="02020603050405020304" pitchFamily="18" charset="0"/>
                <a:cs typeface="Calibri"/>
              </a:rPr>
              <a:t>Major life activities include such things as walking, talking, eating, breathing, learning, bodily functions, etc. If a person has certain conditions that impact major body or system functions, even when stable, that individual may be considered as a person with a disability. For example, if a person has diabetes, they are almost always considered to have a disability because of the impact of the condition to the endocrine system. </a:t>
            </a:r>
          </a:p>
          <a:p>
            <a:endParaRPr lang="en-US" dirty="0">
              <a:latin typeface="Calibri"/>
              <a:ea typeface="Times New Roman" panose="02020603050405020304" pitchFamily="18" charset="0"/>
              <a:cs typeface="Calibri"/>
            </a:endParaRPr>
          </a:p>
          <a:p>
            <a:r>
              <a:rPr lang="en-US" dirty="0">
                <a:latin typeface="Calibri"/>
                <a:ea typeface="Times New Roman" panose="02020603050405020304" pitchFamily="18" charset="0"/>
                <a:cs typeface="Calibri"/>
              </a:rPr>
              <a:t>The definition of “disability” shall be construed broadly in favor of expansive coverage, to the maximum extent permitted by federal disability nondiscrimination law.</a:t>
            </a:r>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22</a:t>
            </a:fld>
            <a:endParaRPr lang="ko-KR" altLang="en-US"/>
          </a:p>
        </p:txBody>
      </p:sp>
    </p:spTree>
    <p:extLst>
      <p:ext uri="{BB962C8B-B14F-4D97-AF65-F5344CB8AC3E}">
        <p14:creationId xmlns:p14="http://schemas.microsoft.com/office/powerpoint/2010/main" val="1201455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591810" cy="3660458"/>
          </a:xfrm>
        </p:spPr>
        <p:txBody>
          <a:bodyPr>
            <a:normAutofit/>
          </a:bodyPr>
          <a:lstStyle/>
          <a:p>
            <a:pPr eaLnBrk="0" latinLnBrk="0" hangingPunct="0"/>
            <a:r>
              <a:rPr lang="en-US" b="1" dirty="0">
                <a:latin typeface="Calibri"/>
                <a:ea typeface="Times New Roman" panose="02020603050405020304" pitchFamily="18" charset="0"/>
                <a:cs typeface="Calibri"/>
              </a:rPr>
              <a:t>Stereotypes and Clinical Assessments</a:t>
            </a:r>
          </a:p>
          <a:p>
            <a:pPr eaLnBrk="0" latinLnBrk="0" hangingPunct="0"/>
            <a:endParaRPr lang="en-US" dirty="0">
              <a:latin typeface="Calibri"/>
              <a:ea typeface="Times New Roman" panose="02020603050405020304" pitchFamily="18" charset="0"/>
              <a:cs typeface="Calibri"/>
            </a:endParaRPr>
          </a:p>
          <a:p>
            <a:r>
              <a:rPr lang="en-US" dirty="0">
                <a:latin typeface="Calibri"/>
                <a:ea typeface="Times New Roman" panose="02020603050405020304" pitchFamily="18" charset="0"/>
                <a:cs typeface="Calibri"/>
              </a:rPr>
              <a:t>Clinical assessments for direct threat or medical separation</a:t>
            </a:r>
            <a:r>
              <a:rPr lang="en-US">
                <a:latin typeface="Calibri"/>
                <a:ea typeface="Times New Roman" panose="02020603050405020304" pitchFamily="18" charset="0"/>
                <a:cs typeface="Calibri"/>
              </a:rPr>
              <a:t> </a:t>
            </a:r>
            <a:r>
              <a:rPr lang="en-US" dirty="0">
                <a:latin typeface="Calibri"/>
                <a:ea typeface="Times New Roman" panose="02020603050405020304" pitchFamily="18" charset="0"/>
                <a:cs typeface="Calibri"/>
              </a:rPr>
              <a:t>must not be based on stereotypes regarding certain disabilities or speculation regarding their management or associated expense.</a:t>
            </a:r>
            <a:endParaRPr lang="en-US"/>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23</a:t>
            </a:fld>
            <a:endParaRPr lang="ko-KR" altLang="en-US"/>
          </a:p>
        </p:txBody>
      </p:sp>
    </p:spTree>
    <p:extLst>
      <p:ext uri="{BB962C8B-B14F-4D97-AF65-F5344CB8AC3E}">
        <p14:creationId xmlns:p14="http://schemas.microsoft.com/office/powerpoint/2010/main" val="3340721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a:xfrm>
            <a:off x="701041" y="4473892"/>
            <a:ext cx="5591810" cy="3660458"/>
          </a:xfrm>
        </p:spPr>
        <p:txBody>
          <a:bodyPr>
            <a:norm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Disability Accommodations</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Job Corps must consider disability accommodations (i.e., reasonable accommodation, reasonable modification in policies, practices, or procedures, and auxiliary aids and services) to include equally effective communication as part of either the direct threat or medical separation processes. The goal is to ensure that all reasonable disability accommodations that would allow the individual to remain the program are considered prior to separation.</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Again, this process must not be based on stereotypes or discrimination.</a:t>
            </a:r>
          </a:p>
          <a:p>
            <a:r>
              <a:rPr lang="en-US" dirty="0">
                <a:latin typeface="Calibri" panose="020F0502020204030204" pitchFamily="34" charset="0"/>
                <a:ea typeface="Calibri" panose="020F0502020204030204" pitchFamily="34" charset="0"/>
                <a:cs typeface="Times New Roman" panose="02020603050405020304" pitchFamily="18" charset="0"/>
              </a:rPr>
              <a:t> </a:t>
            </a:r>
          </a:p>
          <a:p>
            <a:endParaRPr lang="ko-KR" altLang="en-US" dirty="0"/>
          </a:p>
        </p:txBody>
      </p:sp>
      <p:sp>
        <p:nvSpPr>
          <p:cNvPr id="4" name="슬라이드 번호 개체 틀 3"/>
          <p:cNvSpPr>
            <a:spLocks noGrp="1"/>
          </p:cNvSpPr>
          <p:nvPr>
            <p:ph type="sldNum" sz="quarter" idx="10"/>
          </p:nvPr>
        </p:nvSpPr>
        <p:spPr/>
        <p:txBody>
          <a:bodyPr/>
          <a:lstStyle/>
          <a:p>
            <a:fld id="{11E076B6-4D87-4A02-80B8-4B5E6B06187E}" type="slidenum">
              <a:rPr lang="ko-KR" altLang="en-US" smtClean="0"/>
              <a:t>24</a:t>
            </a:fld>
            <a:endParaRPr lang="ko-KR" altLang="en-US"/>
          </a:p>
        </p:txBody>
      </p:sp>
    </p:spTree>
    <p:extLst>
      <p:ext uri="{BB962C8B-B14F-4D97-AF65-F5344CB8AC3E}">
        <p14:creationId xmlns:p14="http://schemas.microsoft.com/office/powerpoint/2010/main" val="3396086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895412" cy="3660458"/>
          </a:xfrm>
        </p:spPr>
        <p:txBody>
          <a:bodyPr wrap="square"/>
          <a:lstStyle/>
          <a:p>
            <a:r>
              <a:rPr lang="en-US" dirty="0">
                <a:latin typeface="Calibri" panose="020F0502020204030204" pitchFamily="34" charset="0"/>
                <a:ea typeface="Calibri" panose="020F0502020204030204" pitchFamily="34" charset="0"/>
                <a:cs typeface="Times New Roman" panose="02020603050405020304" pitchFamily="18" charset="0"/>
              </a:rPr>
              <a:t>For more information on Medical Separations, Direct Threat Assessments, and Disability Accommodation, please see the Job Corps Policy and Requirements Handbook</a:t>
            </a:r>
            <a:r>
              <a:rPr lang="en-US">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Form 2-03, Form 2-04, and Chapter 6.</a:t>
            </a:r>
          </a:p>
          <a:p>
            <a:r>
              <a:rPr lang="en-US" dirty="0">
                <a:latin typeface="Calibri" panose="020F0502020204030204" pitchFamily="34" charset="0"/>
                <a:ea typeface="Calibri" panose="020F0502020204030204" pitchFamily="34" charset="0"/>
                <a:cs typeface="Times New Roman" panose="02020603050405020304" pitchFamily="18" charset="0"/>
              </a:rPr>
              <a:t>  </a:t>
            </a:r>
          </a:p>
          <a:p>
            <a:pPr algn="l" rtl="0" fontAlgn="base"/>
            <a:r>
              <a:rPr lang="en-US" dirty="0">
                <a:latin typeface="Calibri"/>
                <a:ea typeface="Calibri" panose="020F0502020204030204" pitchFamily="34" charset="0"/>
                <a:cs typeface="Calibri"/>
              </a:rPr>
              <a:t>There is additional required training for clinical professionals on all these topic areas. Please see also </a:t>
            </a:r>
            <a:r>
              <a:rPr lang="en-US" i="1" dirty="0">
                <a:latin typeface="Calibri"/>
                <a:ea typeface="Calibri" panose="020F0502020204030204" pitchFamily="34" charset="0"/>
                <a:cs typeface="Calibri"/>
              </a:rPr>
              <a:t>Medical Separations and Direct Threat Assessments:</a:t>
            </a:r>
            <a:r>
              <a:rPr lang="en-US" b="1" i="1" dirty="0">
                <a:latin typeface="Calibri"/>
                <a:ea typeface="Calibri" panose="020F0502020204030204" pitchFamily="34" charset="0"/>
                <a:cs typeface="Calibri"/>
              </a:rPr>
              <a:t> </a:t>
            </a:r>
            <a:r>
              <a:rPr lang="en-US" b="1" i="1" u="none" strike="noStrike" dirty="0">
                <a:solidFill>
                  <a:srgbClr val="FFFFFF"/>
                </a:solidFill>
                <a:effectLst/>
                <a:latin typeface="Calibri"/>
                <a:cs typeface="Calibri"/>
              </a:rPr>
              <a:t>An in-depth review for Health staff including contractors (Exhibit 5-6). </a:t>
            </a:r>
            <a:r>
              <a:rPr lang="en-US" b="1" i="0" dirty="0">
                <a:solidFill>
                  <a:srgbClr val="000000"/>
                </a:solidFill>
                <a:effectLst/>
                <a:latin typeface="Calibri"/>
                <a:cs typeface="Calibri"/>
              </a:rPr>
              <a:t>​</a:t>
            </a:r>
          </a:p>
          <a:p>
            <a:endParaRPr lang="en-US" b="1" dirty="0">
              <a:latin typeface="Calibri" panose="020F0502020204030204" pitchFamily="34" charset="0"/>
              <a:ea typeface="Calibri" panose="020F0502020204030204" pitchFamily="34" charset="0"/>
              <a:cs typeface="Calibri"/>
            </a:endParaRPr>
          </a:p>
          <a:p>
            <a:endParaRPr lang="en-US" dirty="0"/>
          </a:p>
        </p:txBody>
      </p:sp>
      <p:sp>
        <p:nvSpPr>
          <p:cNvPr id="4" name="Slide Number Placeholder 3"/>
          <p:cNvSpPr>
            <a:spLocks noGrp="1"/>
          </p:cNvSpPr>
          <p:nvPr>
            <p:ph type="sldNum" sz="quarter" idx="5"/>
          </p:nvPr>
        </p:nvSpPr>
        <p:spPr>
          <a:xfrm>
            <a:off x="3972560" y="8840787"/>
            <a:ext cx="3037840" cy="466433"/>
          </a:xfrm>
        </p:spPr>
        <p:txBody>
          <a:bodyPr/>
          <a:lstStyle/>
          <a:p>
            <a:fld id="{11E076B6-4D87-4A02-80B8-4B5E6B06187E}" type="slidenum">
              <a:rPr lang="ko-KR" altLang="en-US" smtClean="0"/>
              <a:t>25</a:t>
            </a:fld>
            <a:endParaRPr lang="ko-KR" altLang="en-US"/>
          </a:p>
        </p:txBody>
      </p:sp>
    </p:spTree>
    <p:extLst>
      <p:ext uri="{BB962C8B-B14F-4D97-AF65-F5344CB8AC3E}">
        <p14:creationId xmlns:p14="http://schemas.microsoft.com/office/powerpoint/2010/main" val="25680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591810" cy="3660458"/>
          </a:xfrm>
        </p:spPr>
        <p:txBody>
          <a:bodyPr wrap="square">
            <a:normAutofit lnSpcReduction="10000"/>
          </a:bodyPr>
          <a:lstStyle/>
          <a:p>
            <a:pPr eaLnBrk="0" latinLnBrk="0" hangingPunct="0"/>
            <a:r>
              <a:rPr lang="en-US" b="1" dirty="0">
                <a:ea typeface="맑은 고딕"/>
              </a:rPr>
              <a:t>Job Corps Disability Website</a:t>
            </a:r>
          </a:p>
          <a:p>
            <a:pPr eaLnBrk="0" latinLnBrk="0" hangingPunct="0"/>
            <a:endParaRPr lang="en-US" dirty="0">
              <a:ea typeface="맑은 고딕"/>
            </a:endParaRPr>
          </a:p>
          <a:p>
            <a:pPr eaLnBrk="0" latinLnBrk="0" hangingPunct="0"/>
            <a:r>
              <a:rPr lang="en-US" dirty="0">
                <a:ea typeface="맑은 고딕"/>
              </a:rPr>
              <a:t>The Job Corps Disability Support Services website contains numerous resources and tools on applicant file review and disability accommodation requirements, processes and procedures. </a:t>
            </a:r>
          </a:p>
          <a:p>
            <a:pPr eaLnBrk="0" latinLnBrk="0" hangingPunct="0"/>
            <a:endParaRPr lang="en-US" dirty="0">
              <a:ea typeface="맑은 고딕"/>
            </a:endParaRPr>
          </a:p>
          <a:p>
            <a:pPr eaLnBrk="0" latinLnBrk="0" hangingPunct="0"/>
            <a:r>
              <a:rPr lang="en-US" dirty="0">
                <a:ea typeface="맑은 고딕"/>
              </a:rPr>
              <a:t>As new resources and tools are developed, they are listed under the </a:t>
            </a:r>
            <a:r>
              <a:rPr lang="en-US" b="1" dirty="0">
                <a:ea typeface="맑은 고딕"/>
              </a:rPr>
              <a:t>New Items </a:t>
            </a:r>
            <a:r>
              <a:rPr lang="en-US" b="0" dirty="0">
                <a:ea typeface="맑은 고딕"/>
              </a:rPr>
              <a:t>heading </a:t>
            </a:r>
            <a:r>
              <a:rPr lang="en-US" dirty="0">
                <a:ea typeface="맑은 고딕"/>
              </a:rPr>
              <a:t>to the right side of the website page. See yellow highlighted area. Many of the resources needed are generally found in either the </a:t>
            </a:r>
            <a:r>
              <a:rPr lang="en-US" b="1" dirty="0">
                <a:ea typeface="맑은 고딕"/>
              </a:rPr>
              <a:t>Disability Program Requirements Resources </a:t>
            </a:r>
            <a:r>
              <a:rPr lang="en-US" dirty="0">
                <a:ea typeface="맑은 고딕"/>
              </a:rPr>
              <a:t>and/or the </a:t>
            </a:r>
            <a:r>
              <a:rPr lang="en-US" b="1" dirty="0">
                <a:ea typeface="맑은 고딕"/>
              </a:rPr>
              <a:t>Trainings and Webinars </a:t>
            </a:r>
            <a:r>
              <a:rPr lang="en-US" dirty="0">
                <a:ea typeface="맑은 고딕"/>
              </a:rPr>
              <a:t>resources, both of which are highlighted in teal to the left side of the web page.</a:t>
            </a:r>
          </a:p>
          <a:p>
            <a:pPr eaLnBrk="0" latinLnBrk="0" hangingPunct="0"/>
            <a:endParaRPr lang="en-US" dirty="0">
              <a:ea typeface="맑은 고딕"/>
            </a:endParaRPr>
          </a:p>
          <a:p>
            <a:pPr eaLnBrk="0" latinLnBrk="0" hangingPunct="0"/>
            <a:r>
              <a:rPr lang="en-US" dirty="0">
                <a:ea typeface="맑은 고딕"/>
              </a:rPr>
              <a:t>The Job Corps Disability website link is located at the top of the slide.</a:t>
            </a:r>
          </a:p>
        </p:txBody>
      </p:sp>
      <p:sp>
        <p:nvSpPr>
          <p:cNvPr id="5" name="Slide Number Placeholder 4"/>
          <p:cNvSpPr>
            <a:spLocks noGrp="1"/>
          </p:cNvSpPr>
          <p:nvPr>
            <p:ph type="sldNum" sz="quarter" idx="11"/>
          </p:nvPr>
        </p:nvSpPr>
        <p:spPr/>
        <p:txBody>
          <a:bodyPr/>
          <a:lstStyle/>
          <a:p>
            <a:fld id="{1625BF50-B49B-4853-A573-925571B59782}" type="slidenum">
              <a:rPr lang="en-US" smtClean="0"/>
              <a:t>26</a:t>
            </a:fld>
            <a:endParaRPr lang="en-US" dirty="0"/>
          </a:p>
        </p:txBody>
      </p:sp>
    </p:spTree>
    <p:extLst>
      <p:ext uri="{BB962C8B-B14F-4D97-AF65-F5344CB8AC3E}">
        <p14:creationId xmlns:p14="http://schemas.microsoft.com/office/powerpoint/2010/main" val="2630803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87339"/>
            <a:ext cx="5591810" cy="3660458"/>
          </a:xfrm>
        </p:spPr>
        <p:txBody>
          <a:bodyPr>
            <a:normAutofit/>
          </a:bodyPr>
          <a:lstStyle/>
          <a:p>
            <a:pPr eaLnBrk="0" latinLnBrk="0" hangingPunct="0">
              <a:lnSpc>
                <a:spcPct val="134000"/>
              </a:lnSpc>
              <a:defRPr/>
            </a:pPr>
            <a:r>
              <a:rPr lang="en-US" dirty="0">
                <a:latin typeface="Calibri"/>
                <a:cs typeface="Calibri"/>
              </a:rPr>
              <a:t>In addition to the Job Corps Disability website, the Job Corps Health and Wellness website provides numerous tools and resources to support center staff with health and wellness-related topics such as AFR, H&amp;W-related policy/requirements health care guidelines and more! </a:t>
            </a:r>
          </a:p>
          <a:p>
            <a:pPr eaLnBrk="0" latinLnBrk="0" hangingPunct="0">
              <a:lnSpc>
                <a:spcPct val="134000"/>
              </a:lnSpc>
              <a:defRPr/>
            </a:pPr>
            <a:r>
              <a:rPr lang="en-US" dirty="0"/>
              <a:t> Specific webpages are designed to support clinical staff.</a:t>
            </a:r>
          </a:p>
          <a:p>
            <a:pPr eaLnBrk="0" latinLnBrk="0" hangingPunct="0">
              <a:lnSpc>
                <a:spcPct val="134000"/>
              </a:lnSpc>
              <a:defRPr/>
            </a:pPr>
            <a:endParaRPr lang="en-US" dirty="0"/>
          </a:p>
          <a:p>
            <a:pPr>
              <a:lnSpc>
                <a:spcPct val="134000"/>
              </a:lnSpc>
              <a:defRPr/>
            </a:pPr>
            <a:r>
              <a:rPr lang="en-US" dirty="0">
                <a:latin typeface="Calibri"/>
                <a:cs typeface="Calibri"/>
              </a:rPr>
              <a:t>Please visit the Job Corps Health and Wellness website often. As new tools are developed to assist with understanding and implementing PRH requirements, they are located under the </a:t>
            </a:r>
            <a:r>
              <a:rPr lang="en-US" b="1" dirty="0">
                <a:latin typeface="Calibri"/>
                <a:cs typeface="Calibri"/>
              </a:rPr>
              <a:t>New Items </a:t>
            </a:r>
            <a:r>
              <a:rPr lang="en-US" dirty="0">
                <a:latin typeface="Calibri"/>
                <a:cs typeface="Calibri"/>
              </a:rPr>
              <a:t>section on the right side of the Home Page. Your Regional Mental Health Specialists and Regional Disability Coordinators are here to help you navigate the PRH requirements – reach out as needed.</a:t>
            </a:r>
          </a:p>
          <a:p>
            <a:pPr eaLnBrk="0" latinLnBrk="0" hangingPunct="0">
              <a:lnSpc>
                <a:spcPct val="134000"/>
              </a:lnSpc>
              <a:defRPr/>
            </a:pPr>
            <a:r>
              <a:rPr lang="en-US" dirty="0"/>
              <a:t> </a:t>
            </a:r>
          </a:p>
        </p:txBody>
      </p:sp>
      <p:sp>
        <p:nvSpPr>
          <p:cNvPr id="5" name="Slide Number Placeholder 4"/>
          <p:cNvSpPr>
            <a:spLocks noGrp="1"/>
          </p:cNvSpPr>
          <p:nvPr>
            <p:ph type="sldNum" sz="quarter" idx="11"/>
          </p:nvPr>
        </p:nvSpPr>
        <p:spPr/>
        <p:txBody>
          <a:bodyPr/>
          <a:lstStyle/>
          <a:p>
            <a:fld id="{1625BF50-B49B-4853-A573-925571B59782}" type="slidenum">
              <a:rPr lang="en-US" smtClean="0"/>
              <a:t>27</a:t>
            </a:fld>
            <a:endParaRPr lang="en-US" dirty="0"/>
          </a:p>
        </p:txBody>
      </p:sp>
    </p:spTree>
    <p:extLst>
      <p:ext uri="{BB962C8B-B14F-4D97-AF65-F5344CB8AC3E}">
        <p14:creationId xmlns:p14="http://schemas.microsoft.com/office/powerpoint/2010/main" val="3097656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eaLnBrk="0" latinLnBrk="0" hangingPunct="0"/>
            <a:r>
              <a:rPr lang="en-US" altLang="ko-KR" dirty="0">
                <a:ea typeface="맑은 고딕"/>
              </a:rPr>
              <a:t>Thank you for attending this training!</a:t>
            </a:r>
            <a:endParaRPr lang="ko-KR" altLang="en-US" dirty="0">
              <a:ea typeface="맑은 고딕"/>
            </a:endParaRPr>
          </a:p>
        </p:txBody>
      </p:sp>
      <p:sp>
        <p:nvSpPr>
          <p:cNvPr id="4" name="슬라이드 번호 개체 틀 3"/>
          <p:cNvSpPr>
            <a:spLocks noGrp="1"/>
          </p:cNvSpPr>
          <p:nvPr>
            <p:ph type="sldNum" sz="quarter" idx="10"/>
          </p:nvPr>
        </p:nvSpPr>
        <p:spPr/>
        <p:txBody>
          <a:bodyPr/>
          <a:lstStyle/>
          <a:p>
            <a:fld id="{11E076B6-4D87-4A02-80B8-4B5E6B06187E}" type="slidenum">
              <a:rPr lang="ko-KR" altLang="en-US" smtClean="0"/>
              <a:t>28</a:t>
            </a:fld>
            <a:endParaRPr lang="ko-KR" altLang="en-US"/>
          </a:p>
        </p:txBody>
      </p:sp>
    </p:spTree>
    <p:extLst>
      <p:ext uri="{BB962C8B-B14F-4D97-AF65-F5344CB8AC3E}">
        <p14:creationId xmlns:p14="http://schemas.microsoft.com/office/powerpoint/2010/main" val="2102558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5788" y="260350"/>
            <a:ext cx="5575300" cy="3136900"/>
          </a:xfrm>
        </p:spPr>
      </p:sp>
      <p:sp>
        <p:nvSpPr>
          <p:cNvPr id="3" name="Notes Placeholder 2"/>
          <p:cNvSpPr>
            <a:spLocks noGrp="1"/>
          </p:cNvSpPr>
          <p:nvPr>
            <p:ph type="body" idx="1"/>
          </p:nvPr>
        </p:nvSpPr>
        <p:spPr>
          <a:xfrm>
            <a:off x="585788" y="3617773"/>
            <a:ext cx="5575300" cy="5418277"/>
          </a:xfrm>
        </p:spPr>
        <p:txBody>
          <a:bodyPr wrap="square">
            <a:normAutofit/>
          </a:bodyPr>
          <a:lstStyle/>
          <a:p>
            <a:pPr eaLnBrk="0" latinLnBrk="0" hangingPunct="0">
              <a:spcAft>
                <a:spcPts val="600"/>
              </a:spcAft>
            </a:pPr>
            <a:r>
              <a:rPr lang="en-US" b="1" dirty="0"/>
              <a:t>Purpose</a:t>
            </a:r>
          </a:p>
          <a:p>
            <a:pPr>
              <a:spcAft>
                <a:spcPts val="600"/>
              </a:spcAft>
            </a:pPr>
            <a:endParaRPr lang="en-US" dirty="0"/>
          </a:p>
          <a:p>
            <a:r>
              <a:rPr lang="en-US">
                <a:latin typeface="Calibri"/>
                <a:cs typeface="Calibri"/>
              </a:rPr>
              <a:t>This training is a broad overview of policy changes related specifically to direct threat, medical separations/medical separation with reinstatement (MSWRs), related disability accommodation considerations and disability-based discrimination.  </a:t>
            </a:r>
            <a:endParaRPr lang="en-US"/>
          </a:p>
          <a:p>
            <a:pPr>
              <a:spcAft>
                <a:spcPts val="600"/>
              </a:spcAft>
            </a:pPr>
            <a:endParaRPr lang="en-US" dirty="0"/>
          </a:p>
          <a:p>
            <a:r>
              <a:rPr lang="en-US" dirty="0">
                <a:latin typeface="Calibri"/>
                <a:cs typeface="Calibri"/>
              </a:rPr>
              <a:t>This is a basic training that is designed for ALL staff on center, that includes not only our health and disability staff, but counselors, instructors, teachers, residential advisors, security, our staff that work in the cafeteria , and everyone else. </a:t>
            </a:r>
            <a:r>
              <a:rPr lang="en-US">
                <a:latin typeface="Calibri"/>
                <a:cs typeface="Calibri"/>
              </a:rPr>
              <a:t>This</a:t>
            </a:r>
            <a:r>
              <a:rPr lang="en-US" dirty="0">
                <a:latin typeface="Calibri"/>
                <a:cs typeface="Calibri"/>
              </a:rPr>
              <a:t> training is intended to increase awareness for all staff – especially for those who are not typically involved in these areas</a:t>
            </a:r>
            <a:r>
              <a:rPr lang="en-US">
                <a:latin typeface="Calibri"/>
                <a:cs typeface="Calibri"/>
              </a:rPr>
              <a:t> and</a:t>
            </a:r>
            <a:r>
              <a:rPr lang="en-US" dirty="0">
                <a:latin typeface="Calibri"/>
                <a:cs typeface="Calibri"/>
              </a:rPr>
              <a:t> will be required annually for all staff and during the first 45 days of employment for new hires.</a:t>
            </a:r>
          </a:p>
          <a:p>
            <a:pPr>
              <a:spcAft>
                <a:spcPts val="600"/>
              </a:spcAft>
            </a:pPr>
            <a:endParaRPr lang="en-US" dirty="0"/>
          </a:p>
          <a:p>
            <a:pPr>
              <a:spcAft>
                <a:spcPts val="600"/>
              </a:spcAft>
            </a:pPr>
            <a:r>
              <a:rPr lang="en-US" dirty="0"/>
              <a:t>Again, this is a broad overview for all staff and will not go into all the process areas.  </a:t>
            </a:r>
            <a:endParaRPr lang="en-US" dirty="0">
              <a:ea typeface="맑은 고딕"/>
            </a:endParaRPr>
          </a:p>
          <a:p>
            <a:pPr>
              <a:spcAft>
                <a:spcPts val="600"/>
              </a:spcAft>
            </a:pPr>
            <a:r>
              <a:rPr lang="en-US" dirty="0">
                <a:ea typeface="맑은 고딕"/>
              </a:rPr>
              <a:t> </a:t>
            </a:r>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3</a:t>
            </a:fld>
            <a:endParaRPr lang="ko-KR" altLang="en-US"/>
          </a:p>
        </p:txBody>
      </p:sp>
    </p:spTree>
    <p:extLst>
      <p:ext uri="{BB962C8B-B14F-4D97-AF65-F5344CB8AC3E}">
        <p14:creationId xmlns:p14="http://schemas.microsoft.com/office/powerpoint/2010/main" val="3194922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ormAutofit/>
          </a:bodyPr>
          <a:lstStyle/>
          <a:p>
            <a:r>
              <a:rPr lang="en-US" dirty="0">
                <a:latin typeface="Calibri"/>
                <a:cs typeface="Calibri"/>
              </a:rPr>
              <a:t>Let's begin with </a:t>
            </a:r>
            <a:r>
              <a:rPr lang="en-US" b="1" dirty="0">
                <a:latin typeface="Calibri"/>
                <a:cs typeface="Calibri"/>
              </a:rPr>
              <a:t>Medical Separations</a:t>
            </a:r>
            <a:r>
              <a:rPr lang="en-US" dirty="0">
                <a:latin typeface="Calibri"/>
                <a:cs typeface="Calibri"/>
              </a:rPr>
              <a:t>. This section will cover the types of medical separations, the timelines, and the required documentation.</a:t>
            </a:r>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4</a:t>
            </a:fld>
            <a:endParaRPr lang="ko-KR" altLang="en-US"/>
          </a:p>
        </p:txBody>
      </p:sp>
    </p:spTree>
    <p:extLst>
      <p:ext uri="{BB962C8B-B14F-4D97-AF65-F5344CB8AC3E}">
        <p14:creationId xmlns:p14="http://schemas.microsoft.com/office/powerpoint/2010/main" val="423014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473892"/>
            <a:ext cx="5575300" cy="4590098"/>
          </a:xfrm>
        </p:spPr>
        <p:txBody>
          <a:bodyPr wrap="square">
            <a:normAutofit/>
          </a:bodyPr>
          <a:lstStyle/>
          <a:p>
            <a:r>
              <a:rPr lang="en-US" b="1" dirty="0">
                <a:latin typeface="Calibri"/>
                <a:ea typeface="Calibri" panose="020F0502020204030204" pitchFamily="34" charset="0"/>
                <a:cs typeface="Calibri"/>
              </a:rPr>
              <a:t>When Do Medical Separations Occur?</a:t>
            </a:r>
          </a:p>
          <a:p>
            <a:endParaRPr lang="en-US" dirty="0">
              <a:ea typeface="Calibri" panose="020F0502020204030204" pitchFamily="34" charset="0"/>
            </a:endParaRPr>
          </a:p>
          <a:p>
            <a:r>
              <a:rPr lang="en-US" dirty="0">
                <a:latin typeface="Calibri"/>
                <a:ea typeface="Calibri" panose="020F0502020204030204" pitchFamily="34" charset="0"/>
                <a:cs typeface="Calibri"/>
              </a:rPr>
              <a:t>A medical separation occurs when a student is no longer able to participate in Job Corps due to medical </a:t>
            </a:r>
            <a:r>
              <a:rPr lang="en-US" dirty="0">
                <a:latin typeface="Calibri"/>
                <a:cs typeface="Calibri"/>
              </a:rPr>
              <a:t>conditions, including</a:t>
            </a:r>
            <a:r>
              <a:rPr lang="en-US" dirty="0">
                <a:latin typeface="Calibri"/>
                <a:ea typeface="Calibri" panose="020F0502020204030204" pitchFamily="34" charset="0"/>
                <a:cs typeface="Calibri"/>
              </a:rPr>
              <a:t> pregnancy-related conditions, dental conditions, substance use conditions, or mental health conditions. </a:t>
            </a:r>
            <a:endParaRPr lang="en-US" dirty="0">
              <a:ea typeface="Calibri" panose="020F0502020204030204" pitchFamily="34" charset="0"/>
            </a:endParaRPr>
          </a:p>
          <a:p>
            <a:endParaRPr lang="en-US" dirty="0">
              <a:ea typeface="Calibri" panose="020F0502020204030204" pitchFamily="34" charset="0"/>
            </a:endParaRPr>
          </a:p>
          <a:p>
            <a:r>
              <a:rPr lang="en-US" dirty="0">
                <a:latin typeface="Calibri"/>
                <a:ea typeface="Calibri" panose="020F0502020204030204" pitchFamily="34" charset="0"/>
                <a:cs typeface="Calibri"/>
              </a:rPr>
              <a:t>For example, a student that may require surgery and rehabilitation, a student that requires long-term inpatient care, or a partial hospitalization program for a mental health condition may be considered for medical separation.</a:t>
            </a:r>
          </a:p>
          <a:p>
            <a:r>
              <a:rPr lang="en-US" dirty="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5</a:t>
            </a:fld>
            <a:endParaRPr lang="ko-KR" altLang="en-US"/>
          </a:p>
        </p:txBody>
      </p:sp>
    </p:spTree>
    <p:extLst>
      <p:ext uri="{BB962C8B-B14F-4D97-AF65-F5344CB8AC3E}">
        <p14:creationId xmlns:p14="http://schemas.microsoft.com/office/powerpoint/2010/main" val="1899732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48" y="4668120"/>
            <a:ext cx="5575301" cy="3660458"/>
          </a:xfrm>
        </p:spPr>
        <p:txBody>
          <a:bodyPr wrap="square">
            <a:normAutofit fontScale="25000" lnSpcReduction="20000"/>
          </a:bodyPr>
          <a:lstStyle/>
          <a:p>
            <a:pPr>
              <a:lnSpc>
                <a:spcPct val="107000"/>
              </a:lnSpc>
              <a:spcAft>
                <a:spcPts val="815"/>
              </a:spcAft>
            </a:pPr>
            <a:r>
              <a:rPr lang="en-US" sz="4800" b="1" dirty="0">
                <a:effectLst/>
                <a:ea typeface="Calibri" panose="020F0502020204030204" pitchFamily="34" charset="0"/>
              </a:rPr>
              <a:t>What Type of Separation Occurs First?</a:t>
            </a:r>
          </a:p>
          <a:p>
            <a:pPr>
              <a:lnSpc>
                <a:spcPct val="107000"/>
              </a:lnSpc>
              <a:spcAft>
                <a:spcPts val="815"/>
              </a:spcAft>
            </a:pPr>
            <a:endParaRPr lang="en-US" sz="4800" dirty="0">
              <a:effectLst/>
              <a:ea typeface="Calibri" panose="020F0502020204030204" pitchFamily="34" charset="0"/>
            </a:endParaRPr>
          </a:p>
          <a:p>
            <a:pPr>
              <a:lnSpc>
                <a:spcPct val="107000"/>
              </a:lnSpc>
              <a:spcAft>
                <a:spcPts val="815"/>
              </a:spcAft>
            </a:pPr>
            <a:r>
              <a:rPr lang="en-US" sz="4800" dirty="0">
                <a:effectLst/>
                <a:ea typeface="Calibri" panose="020F0502020204030204" pitchFamily="34" charset="0"/>
              </a:rPr>
              <a:t>When a student is being considered for a medical separation, the student must always be first separated as a Medical Separation with Reinstatement Rights known as a MSWR.</a:t>
            </a:r>
          </a:p>
          <a:p>
            <a:pPr>
              <a:lnSpc>
                <a:spcPct val="107000"/>
              </a:lnSpc>
              <a:spcAft>
                <a:spcPts val="815"/>
              </a:spcAft>
            </a:pPr>
            <a:endParaRPr lang="en-US" sz="4800" dirty="0">
              <a:effectLst/>
              <a:ea typeface="Calibri" panose="020F0502020204030204" pitchFamily="34" charset="0"/>
            </a:endParaRPr>
          </a:p>
          <a:p>
            <a:pPr>
              <a:lnSpc>
                <a:spcPct val="107000"/>
              </a:lnSpc>
              <a:spcAft>
                <a:spcPts val="815"/>
              </a:spcAft>
            </a:pPr>
            <a:r>
              <a:rPr lang="en-US" sz="4800" dirty="0">
                <a:effectLst/>
                <a:latin typeface="Calibri"/>
                <a:ea typeface="Calibri" panose="020F0502020204030204" pitchFamily="34" charset="0"/>
                <a:cs typeface="Calibri"/>
              </a:rPr>
              <a:t>This means the student may be reinstated into the Job Corps within 180 days and resume their previous</a:t>
            </a:r>
            <a:r>
              <a:rPr lang="en-US" sz="4800" i="1" dirty="0">
                <a:effectLst/>
                <a:latin typeface="Calibri"/>
                <a:ea typeface="Calibri" panose="020F0502020204030204" pitchFamily="34" charset="0"/>
                <a:cs typeface="Calibri"/>
              </a:rPr>
              <a:t> enrollment. The student does not start over in the program</a:t>
            </a:r>
            <a:r>
              <a:rPr lang="en-US" sz="4800" i="1" dirty="0">
                <a:latin typeface="Calibri"/>
                <a:ea typeface="Calibri" panose="020F0502020204030204" pitchFamily="34" charset="0"/>
                <a:cs typeface="Calibri"/>
              </a:rPr>
              <a:t>; </a:t>
            </a:r>
            <a:r>
              <a:rPr lang="en-US" sz="4800" i="1" dirty="0">
                <a:effectLst/>
                <a:latin typeface="Calibri"/>
                <a:ea typeface="Calibri" panose="020F0502020204030204" pitchFamily="34" charset="0"/>
                <a:cs typeface="Calibri"/>
              </a:rPr>
              <a:t>they </a:t>
            </a:r>
            <a:r>
              <a:rPr lang="en-US" sz="4800" dirty="0">
                <a:effectLst/>
                <a:latin typeface="Calibri"/>
                <a:ea typeface="Calibri" panose="020F0502020204030204" pitchFamily="34" charset="0"/>
                <a:cs typeface="Calibri"/>
              </a:rPr>
              <a:t>pick up where they left off with their Job Corps training. A regular medical separation is no longer an option that can be given first to a student, it is given now only if reinstatement following the MSWR does not occur.  So, if a student is given an MSWR and </a:t>
            </a:r>
            <a:r>
              <a:rPr lang="en-US" sz="4800" dirty="0">
                <a:latin typeface="Calibri"/>
                <a:ea typeface="Calibri" panose="020F0502020204030204" pitchFamily="34" charset="0"/>
                <a:cs typeface="Calibri"/>
              </a:rPr>
              <a:t>is not able to</a:t>
            </a:r>
            <a:r>
              <a:rPr lang="en-US" sz="4800" dirty="0">
                <a:effectLst/>
                <a:latin typeface="Calibri"/>
                <a:ea typeface="Calibri" panose="020F0502020204030204" pitchFamily="34" charset="0"/>
                <a:cs typeface="Calibri"/>
              </a:rPr>
              <a:t> return to the center within 180 days, then a regular medical separation is given.</a:t>
            </a:r>
            <a:r>
              <a:rPr lang="en-US" sz="4800" dirty="0">
                <a:latin typeface="Calibri"/>
                <a:ea typeface="Calibri" panose="020F0502020204030204" pitchFamily="34" charset="0"/>
                <a:cs typeface="Calibri"/>
              </a:rPr>
              <a:t>   </a:t>
            </a:r>
            <a:endParaRPr lang="en-US" sz="4800" dirty="0">
              <a:effectLst/>
              <a:ea typeface="Calibri" panose="020F0502020204030204" pitchFamily="34" charset="0"/>
            </a:endParaRPr>
          </a:p>
          <a:p>
            <a:pPr>
              <a:lnSpc>
                <a:spcPct val="107000"/>
              </a:lnSpc>
              <a:spcAft>
                <a:spcPts val="815"/>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6</a:t>
            </a:fld>
            <a:endParaRPr lang="ko-KR" altLang="en-US"/>
          </a:p>
        </p:txBody>
      </p:sp>
    </p:spTree>
    <p:extLst>
      <p:ext uri="{BB962C8B-B14F-4D97-AF65-F5344CB8AC3E}">
        <p14:creationId xmlns:p14="http://schemas.microsoft.com/office/powerpoint/2010/main" val="3845407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2713"/>
            <a:ext cx="5438775" cy="3060700"/>
          </a:xfrm>
        </p:spPr>
      </p:sp>
      <p:sp>
        <p:nvSpPr>
          <p:cNvPr id="3" name="Notes Placeholder 2"/>
          <p:cNvSpPr>
            <a:spLocks noGrp="1"/>
          </p:cNvSpPr>
          <p:nvPr>
            <p:ph type="body" idx="1"/>
          </p:nvPr>
        </p:nvSpPr>
        <p:spPr>
          <a:xfrm>
            <a:off x="701675" y="3384522"/>
            <a:ext cx="5438775" cy="5678796"/>
          </a:xfrm>
        </p:spPr>
        <p:txBody>
          <a:bodyPr wrap="square">
            <a:normAutofit fontScale="77500" lnSpcReduction="20000"/>
          </a:bodyPr>
          <a:lstStyle/>
          <a:p>
            <a:pPr>
              <a:spcAft>
                <a:spcPts val="600"/>
              </a:spcAft>
            </a:pPr>
            <a:r>
              <a:rPr lang="en-US" b="1" dirty="0">
                <a:effectLst/>
                <a:ea typeface="Calibri" panose="020F0502020204030204" pitchFamily="34" charset="0"/>
              </a:rPr>
              <a:t>Medical separations must be used as a last resort</a:t>
            </a:r>
            <a:r>
              <a:rPr lang="en-US" dirty="0">
                <a:effectLst/>
                <a:ea typeface="Calibri" panose="020F0502020204030204" pitchFamily="34" charset="0"/>
              </a:rPr>
              <a:t>, after the use</a:t>
            </a:r>
            <a:r>
              <a:rPr lang="en-US" dirty="0">
                <a:ea typeface="Calibri" panose="020F0502020204030204" pitchFamily="34" charset="0"/>
              </a:rPr>
              <a:t> or consideration</a:t>
            </a:r>
            <a:r>
              <a:rPr lang="en-US" dirty="0">
                <a:effectLst/>
                <a:ea typeface="Calibri" panose="020F0502020204030204" pitchFamily="34" charset="0"/>
              </a:rPr>
              <a:t> of Administrative Leave with Pay, Personal Leave with Pay, and other types of leave. </a:t>
            </a:r>
          </a:p>
          <a:p>
            <a:pPr>
              <a:spcAft>
                <a:spcPts val="600"/>
              </a:spcAft>
            </a:pPr>
            <a:endParaRPr lang="en-US" dirty="0">
              <a:effectLst/>
              <a:ea typeface="Calibri" panose="020F0502020204030204" pitchFamily="34" charset="0"/>
            </a:endParaRPr>
          </a:p>
          <a:p>
            <a:r>
              <a:rPr lang="en-US" dirty="0">
                <a:effectLst/>
                <a:latin typeface="Calibri"/>
                <a:ea typeface="Calibri" panose="020F0502020204030204" pitchFamily="34" charset="0"/>
                <a:cs typeface="Calibri"/>
              </a:rPr>
              <a:t>This process was verbally shared with centers over the past couple of years, but it is now written in policy in the PRH. In addition, before medical separations are used</a:t>
            </a:r>
            <a:r>
              <a:rPr lang="en-US" dirty="0">
                <a:latin typeface="Calibri"/>
                <a:ea typeface="Calibri" panose="020F0502020204030204" pitchFamily="34" charset="0"/>
                <a:cs typeface="Calibri"/>
              </a:rPr>
              <a:t>,</a:t>
            </a:r>
            <a:r>
              <a:rPr lang="en-US" dirty="0">
                <a:effectLst/>
                <a:latin typeface="Calibri"/>
                <a:ea typeface="Calibri" panose="020F0502020204030204" pitchFamily="34" charset="0"/>
                <a:cs typeface="Calibri"/>
              </a:rPr>
              <a:t> other methods of addressing the relevant medical concerns must be tried or considered in each individual case and determined to be insufficient. For example, an increase or change in medication or referral to an off-center outpatient community care</a:t>
            </a:r>
            <a:r>
              <a:rPr lang="en-US" dirty="0">
                <a:latin typeface="Calibri"/>
                <a:ea typeface="Calibri" panose="020F0502020204030204" pitchFamily="34" charset="0"/>
                <a:cs typeface="Calibri"/>
              </a:rPr>
              <a:t> must be considered</a:t>
            </a:r>
            <a:r>
              <a:rPr lang="en-US" dirty="0">
                <a:effectLst/>
                <a:latin typeface="Calibri"/>
                <a:ea typeface="Calibri" panose="020F0502020204030204" pitchFamily="34" charset="0"/>
                <a:cs typeface="Calibri"/>
              </a:rPr>
              <a:t>.</a:t>
            </a:r>
            <a:r>
              <a:rPr lang="en-US" dirty="0">
                <a:latin typeface="Calibri"/>
                <a:ea typeface="Calibri" panose="020F0502020204030204" pitchFamily="34" charset="0"/>
                <a:cs typeface="Calibri"/>
              </a:rPr>
              <a:t> </a:t>
            </a:r>
          </a:p>
          <a:p>
            <a:pPr>
              <a:spcAft>
                <a:spcPts val="600"/>
              </a:spcAft>
            </a:pPr>
            <a:endParaRPr lang="en-US" dirty="0">
              <a:ea typeface="Calibri" panose="020F0502020204030204" pitchFamily="34" charset="0"/>
            </a:endParaRPr>
          </a:p>
          <a:p>
            <a:r>
              <a:rPr lang="en-US" dirty="0">
                <a:latin typeface="Calibri"/>
                <a:ea typeface="Calibri" panose="020F0502020204030204" pitchFamily="34" charset="0"/>
                <a:cs typeface="Calibri"/>
              </a:rPr>
              <a:t>Let’s discuss further the use of leave and MSWR. There may be situations where a center has considered leave, but it will not be sufficient, and the student needs to be placed directly on MSWR.  That is allowed but should be determined on a case by case basis. </a:t>
            </a:r>
          </a:p>
          <a:p>
            <a:endParaRPr lang="en-US" dirty="0">
              <a:latin typeface="Calibri"/>
              <a:ea typeface="Calibri" panose="020F0502020204030204" pitchFamily="34" charset="0"/>
              <a:cs typeface="Calibri"/>
            </a:endParaRPr>
          </a:p>
          <a:p>
            <a:r>
              <a:rPr lang="en-US" dirty="0">
                <a:latin typeface="Calibri"/>
                <a:ea typeface="Calibri" panose="020F0502020204030204" pitchFamily="34" charset="0"/>
                <a:cs typeface="Calibri"/>
              </a:rPr>
              <a:t>For example, a student is in a car accident and has injuries that require surgery and possibly rehab - we know this student is not going to be able to return quickly so the use or consideration of other leaves would be insufficient.  The student would be placed directly on MSWR.</a:t>
            </a:r>
          </a:p>
          <a:p>
            <a:pPr>
              <a:spcAft>
                <a:spcPts val="600"/>
              </a:spcAft>
            </a:pPr>
            <a:endParaRPr lang="en-US" dirty="0">
              <a:ea typeface="Calibri" panose="020F0502020204030204" pitchFamily="34" charset="0"/>
            </a:endParaRPr>
          </a:p>
          <a:p>
            <a:pPr>
              <a:spcAft>
                <a:spcPts val="600"/>
              </a:spcAft>
            </a:pPr>
            <a:r>
              <a:rPr lang="en-US" dirty="0">
                <a:ea typeface="Calibri" panose="020F0502020204030204" pitchFamily="34" charset="0"/>
              </a:rPr>
              <a:t>A student who is injured on center and claims worker’s compensation, commonly referred to as OWCP, must be placed directly on MSWR.  </a:t>
            </a:r>
          </a:p>
          <a:p>
            <a:pPr>
              <a:spcAft>
                <a:spcPts val="600"/>
              </a:spcAft>
            </a:pPr>
            <a:endParaRPr lang="en-US" dirty="0">
              <a:ea typeface="Calibri" panose="020F0502020204030204" pitchFamily="34" charset="0"/>
            </a:endParaRPr>
          </a:p>
          <a:p>
            <a:pPr>
              <a:spcAft>
                <a:spcPts val="600"/>
              </a:spcAft>
            </a:pPr>
            <a:r>
              <a:rPr lang="en-US" dirty="0">
                <a:ea typeface="Calibri" panose="020F0502020204030204" pitchFamily="34" charset="0"/>
              </a:rPr>
              <a:t>The intent of medical separations (MSWRs) being used as a last resort is not to immediately place students on MSWR when they might be able to use leave and come back to center in a few days.</a:t>
            </a:r>
          </a:p>
          <a:p>
            <a:pPr>
              <a:spcAft>
                <a:spcPts val="600"/>
              </a:spcAft>
            </a:pPr>
            <a:endParaRPr lang="en-US" dirty="0">
              <a:ea typeface="Calibri" panose="020F0502020204030204" pitchFamily="34" charset="0"/>
            </a:endParaRPr>
          </a:p>
          <a:p>
            <a:pPr>
              <a:spcAft>
                <a:spcPts val="600"/>
              </a:spcAft>
            </a:pPr>
            <a:r>
              <a:rPr lang="en-US" dirty="0">
                <a:effectLst/>
                <a:ea typeface="Calibri" panose="020F0502020204030204" pitchFamily="34" charset="0"/>
              </a:rPr>
              <a:t>Lastly, for students with disabilities, there must also be a consideration of </a:t>
            </a:r>
            <a:r>
              <a:rPr lang="en-US" dirty="0">
                <a:ea typeface="Calibri" panose="020F0502020204030204" pitchFamily="34" charset="0"/>
              </a:rPr>
              <a:t>disability</a:t>
            </a:r>
            <a:r>
              <a:rPr lang="en-US" dirty="0">
                <a:effectLst/>
                <a:ea typeface="Calibri" panose="020F0502020204030204" pitchFamily="34" charset="0"/>
              </a:rPr>
              <a:t> </a:t>
            </a:r>
            <a:r>
              <a:rPr lang="en-US" dirty="0">
                <a:ea typeface="Calibri" panose="020F0502020204030204" pitchFamily="34" charset="0"/>
              </a:rPr>
              <a:t>accommodations which include reasonable accommodations</a:t>
            </a:r>
            <a:r>
              <a:rPr lang="en-US" dirty="0">
                <a:effectLst/>
                <a:ea typeface="Calibri" panose="020F0502020204030204" pitchFamily="34" charset="0"/>
              </a:rPr>
              <a:t>, reasonable modification in policies, practices, or procedures, and auxiliary aids and services</a:t>
            </a:r>
            <a:r>
              <a:rPr lang="en-US" dirty="0">
                <a:ea typeface="Calibri" panose="020F0502020204030204" pitchFamily="34" charset="0"/>
              </a:rPr>
              <a:t> to see if any of those could assist in maintaining the student on center.</a:t>
            </a:r>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7</a:t>
            </a:fld>
            <a:endParaRPr lang="ko-KR" altLang="en-US"/>
          </a:p>
        </p:txBody>
      </p:sp>
    </p:spTree>
    <p:extLst>
      <p:ext uri="{BB962C8B-B14F-4D97-AF65-F5344CB8AC3E}">
        <p14:creationId xmlns:p14="http://schemas.microsoft.com/office/powerpoint/2010/main" val="2963259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ormAutofit/>
          </a:bodyPr>
          <a:lstStyle/>
          <a:p>
            <a:pPr eaLnBrk="0" latinLnBrk="0" hangingPunct="0">
              <a:spcAft>
                <a:spcPts val="600"/>
              </a:spcAft>
            </a:pPr>
            <a:r>
              <a:rPr lang="en-US" b="1" dirty="0">
                <a:effectLst/>
                <a:ea typeface="Calibri" panose="020F0502020204030204" pitchFamily="34" charset="0"/>
              </a:rPr>
              <a:t>Medical Separation Considerations</a:t>
            </a:r>
          </a:p>
          <a:p>
            <a:pPr>
              <a:spcAft>
                <a:spcPts val="600"/>
              </a:spcAft>
            </a:pPr>
            <a:endParaRPr lang="en-US" dirty="0">
              <a:effectLst/>
              <a:ea typeface="Calibri" panose="020F0502020204030204" pitchFamily="34" charset="0"/>
            </a:endParaRPr>
          </a:p>
          <a:p>
            <a:pPr>
              <a:spcAft>
                <a:spcPts val="600"/>
              </a:spcAft>
            </a:pPr>
            <a:r>
              <a:rPr lang="en-US" dirty="0">
                <a:effectLst/>
                <a:ea typeface="Calibri" panose="020F0502020204030204" pitchFamily="34" charset="0"/>
              </a:rPr>
              <a:t>Additionally, medical separations must not be used in lieu of providing  </a:t>
            </a:r>
            <a:r>
              <a:rPr lang="en-US" dirty="0">
                <a:ea typeface="Calibri" panose="020F0502020204030204" pitchFamily="34" charset="0"/>
              </a:rPr>
              <a:t>disability accommodations</a:t>
            </a:r>
            <a:r>
              <a:rPr lang="en-US" dirty="0">
                <a:effectLst/>
                <a:ea typeface="Calibri" panose="020F0502020204030204" pitchFamily="34" charset="0"/>
              </a:rPr>
              <a:t> (including equally effective communication) </a:t>
            </a:r>
            <a:r>
              <a:rPr lang="en-US" dirty="0">
                <a:ea typeface="Calibri" panose="020F0502020204030204" pitchFamily="34" charset="0"/>
              </a:rPr>
              <a:t>for</a:t>
            </a:r>
            <a:r>
              <a:rPr lang="en-US" dirty="0">
                <a:effectLst/>
                <a:ea typeface="Calibri" panose="020F0502020204030204" pitchFamily="34" charset="0"/>
              </a:rPr>
              <a:t> individuals with disabilities.</a:t>
            </a:r>
            <a:r>
              <a:rPr lang="en-US" dirty="0">
                <a:ea typeface="Calibri" panose="020F0502020204030204" pitchFamily="34" charset="0"/>
              </a:rPr>
              <a:t> </a:t>
            </a:r>
            <a:endParaRPr lang="en-US" dirty="0">
              <a:effectLst/>
              <a:ea typeface="Calibri" panose="020F0502020204030204" pitchFamily="34" charset="0"/>
            </a:endParaRPr>
          </a:p>
          <a:p>
            <a:endParaRPr lang="en-US" dirty="0">
              <a:latin typeface="Calibri"/>
              <a:ea typeface="Calibri" panose="020F0502020204030204" pitchFamily="34" charset="0"/>
              <a:cs typeface="Calibri"/>
            </a:endParaRPr>
          </a:p>
          <a:p>
            <a:pPr>
              <a:lnSpc>
                <a:spcPct val="113999"/>
              </a:lnSpc>
            </a:pPr>
            <a:r>
              <a:rPr lang="en-US">
                <a:latin typeface="Calibri"/>
                <a:ea typeface="Calibri" panose="020F0502020204030204" pitchFamily="34" charset="0"/>
                <a:cs typeface="Calibri"/>
              </a:rPr>
              <a:t>Disability accommodations</a:t>
            </a:r>
            <a:r>
              <a:rPr lang="en-US">
                <a:effectLst/>
                <a:latin typeface="Calibri"/>
                <a:ea typeface="Calibri" panose="020F0502020204030204" pitchFamily="34" charset="0"/>
                <a:cs typeface="Calibri"/>
              </a:rPr>
              <a:t> must be tried or considered with the goal of allowing</a:t>
            </a:r>
            <a:r>
              <a:rPr lang="en-US">
                <a:latin typeface="Calibri"/>
                <a:ea typeface="Calibri" panose="020F0502020204030204" pitchFamily="34" charset="0"/>
                <a:cs typeface="Calibri"/>
              </a:rPr>
              <a:t> </a:t>
            </a:r>
            <a:r>
              <a:rPr lang="en-US">
                <a:effectLst/>
                <a:latin typeface="Calibri"/>
                <a:ea typeface="Calibri" panose="020F0502020204030204" pitchFamily="34" charset="0"/>
                <a:cs typeface="Calibri"/>
              </a:rPr>
              <a:t> the student to participate in the Job Corps program to the maximum extent possible.</a:t>
            </a:r>
            <a:endParaRPr lang="en-US">
              <a:latin typeface="Calibri"/>
              <a:cs typeface="Calibri"/>
            </a:endParaRPr>
          </a:p>
          <a:p>
            <a:endParaRPr lang="en-US" dirty="0">
              <a:latin typeface="Calibri"/>
              <a:ea typeface="Calibri" panose="020F0502020204030204" pitchFamily="34" charset="0"/>
              <a:cs typeface="Calibri"/>
            </a:endParaRPr>
          </a:p>
          <a:p>
            <a:pPr>
              <a:lnSpc>
                <a:spcPct val="113999"/>
              </a:lnSpc>
            </a:pPr>
            <a:r>
              <a:rPr lang="en-US" dirty="0">
                <a:effectLst/>
                <a:latin typeface="Calibri"/>
                <a:ea typeface="Calibri" panose="020F0502020204030204" pitchFamily="34" charset="0"/>
                <a:cs typeface="Calibri"/>
              </a:rPr>
              <a:t>Lastly and most </a:t>
            </a:r>
            <a:r>
              <a:rPr lang="en-US" dirty="0">
                <a:latin typeface="Calibri"/>
                <a:ea typeface="Calibri" panose="020F0502020204030204" pitchFamily="34" charset="0"/>
                <a:cs typeface="Calibri"/>
              </a:rPr>
              <a:t>importantly, </a:t>
            </a:r>
            <a:r>
              <a:rPr lang="en-US" dirty="0">
                <a:effectLst/>
                <a:latin typeface="Calibri"/>
                <a:ea typeface="Calibri" panose="020F0502020204030204" pitchFamily="34" charset="0"/>
                <a:cs typeface="Calibri"/>
              </a:rPr>
              <a:t>medical separations must not be based on</a:t>
            </a:r>
            <a:r>
              <a:rPr lang="en-US" dirty="0">
                <a:latin typeface="Calibri"/>
                <a:ea typeface="Calibri" panose="020F0502020204030204" pitchFamily="34" charset="0"/>
                <a:cs typeface="Calibri"/>
              </a:rPr>
              <a:t> </a:t>
            </a:r>
            <a:r>
              <a:rPr lang="en-US" dirty="0">
                <a:effectLst/>
                <a:latin typeface="Calibri"/>
                <a:ea typeface="Calibri" panose="020F0502020204030204" pitchFamily="34" charset="0"/>
                <a:cs typeface="Calibri"/>
              </a:rPr>
              <a:t> stereotypes regarding certain disabilities or speculation regarding their management or associated expense</a:t>
            </a:r>
            <a:r>
              <a:rPr lang="en-US" dirty="0">
                <a:latin typeface="Calibri"/>
                <a:ea typeface="Calibri" panose="020F0502020204030204" pitchFamily="34" charset="0"/>
                <a:cs typeface="Calibri"/>
              </a:rPr>
              <a:t>.</a:t>
            </a:r>
            <a:endParaRPr lang="en-US" dirty="0"/>
          </a:p>
          <a:p>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8</a:t>
            </a:fld>
            <a:endParaRPr lang="ko-KR" altLang="en-US"/>
          </a:p>
        </p:txBody>
      </p:sp>
    </p:spTree>
    <p:extLst>
      <p:ext uri="{BB962C8B-B14F-4D97-AF65-F5344CB8AC3E}">
        <p14:creationId xmlns:p14="http://schemas.microsoft.com/office/powerpoint/2010/main" val="2811056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473892"/>
            <a:ext cx="5575300" cy="3660458"/>
          </a:xfrm>
        </p:spPr>
        <p:txBody>
          <a:bodyPr wrap="square">
            <a:normAutofit/>
          </a:bodyPr>
          <a:lstStyle/>
          <a:p>
            <a:pPr>
              <a:spcAft>
                <a:spcPts val="600"/>
              </a:spcAft>
            </a:pPr>
            <a:r>
              <a:rPr lang="en-US" b="1" dirty="0">
                <a:effectLst/>
                <a:ea typeface="Calibri" panose="020F0502020204030204" pitchFamily="34" charset="0"/>
              </a:rPr>
              <a:t>Medical Separation Qualified Providers</a:t>
            </a:r>
          </a:p>
          <a:p>
            <a:pPr>
              <a:spcAft>
                <a:spcPts val="600"/>
              </a:spcAft>
            </a:pPr>
            <a:endParaRPr lang="en-US" dirty="0">
              <a:effectLst/>
              <a:ea typeface="Calibri" panose="020F0502020204030204" pitchFamily="34" charset="0"/>
            </a:endParaRPr>
          </a:p>
          <a:p>
            <a:pPr>
              <a:spcAft>
                <a:spcPts val="600"/>
              </a:spcAft>
            </a:pPr>
            <a:r>
              <a:rPr lang="en-US" dirty="0">
                <a:effectLst/>
                <a:ea typeface="Calibri" panose="020F0502020204030204" pitchFamily="34" charset="0"/>
              </a:rPr>
              <a:t>Medical separations must be initiated by health services staff.</a:t>
            </a:r>
          </a:p>
          <a:p>
            <a:pPr>
              <a:spcAft>
                <a:spcPts val="600"/>
              </a:spcAft>
            </a:pPr>
            <a:endParaRPr lang="en-US" dirty="0">
              <a:effectLst/>
              <a:ea typeface="Calibri" panose="020F0502020204030204" pitchFamily="34" charset="0"/>
            </a:endParaRPr>
          </a:p>
          <a:p>
            <a:pPr>
              <a:spcAft>
                <a:spcPts val="600"/>
              </a:spcAft>
            </a:pPr>
            <a:r>
              <a:rPr lang="en-US" dirty="0">
                <a:effectLst/>
                <a:latin typeface="Calibri"/>
                <a:ea typeface="Calibri" panose="020F0502020204030204" pitchFamily="34" charset="0"/>
                <a:cs typeface="Calibri"/>
              </a:rPr>
              <a:t>Medical separations are not initiated by counseling or other </a:t>
            </a:r>
            <a:r>
              <a:rPr lang="en-US" dirty="0">
                <a:latin typeface="Calibri"/>
                <a:ea typeface="Calibri" panose="020F0502020204030204" pitchFamily="34" charset="0"/>
                <a:cs typeface="Calibri"/>
              </a:rPr>
              <a:t>departments</a:t>
            </a:r>
            <a:r>
              <a:rPr lang="en-US" dirty="0">
                <a:effectLst/>
                <a:latin typeface="Calibri"/>
                <a:ea typeface="Calibri" panose="020F0502020204030204" pitchFamily="34" charset="0"/>
                <a:cs typeface="Calibri"/>
              </a:rPr>
              <a:t>.</a:t>
            </a:r>
          </a:p>
          <a:p>
            <a:pPr>
              <a:spcAft>
                <a:spcPts val="600"/>
              </a:spcAft>
            </a:pPr>
            <a:endParaRPr lang="en-US" dirty="0">
              <a:effectLst/>
              <a:ea typeface="Calibri" panose="020F0502020204030204" pitchFamily="34" charset="0"/>
            </a:endParaRPr>
          </a:p>
          <a:p>
            <a:pPr>
              <a:spcAft>
                <a:spcPts val="600"/>
              </a:spcAft>
            </a:pPr>
            <a:r>
              <a:rPr lang="en-US" dirty="0">
                <a:effectLst/>
                <a:ea typeface="Calibri" panose="020F0502020204030204" pitchFamily="34" charset="0"/>
              </a:rPr>
              <a:t>It is important to have a clear written justification for a medical separation. As such, medical separations must be documented in the student health record by a qualified licensed/certified health provider, including Center Physicians/Nurse Practitioners/Physician Assistants, Center Mental Health Consultants, Dentists, TEAP specialists, the student’s treating provider, or an outside specialist.</a:t>
            </a:r>
          </a:p>
          <a:p>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9</a:t>
            </a:fld>
            <a:endParaRPr lang="ko-KR" altLang="en-US" dirty="0"/>
          </a:p>
        </p:txBody>
      </p:sp>
    </p:spTree>
    <p:extLst>
      <p:ext uri="{BB962C8B-B14F-4D97-AF65-F5344CB8AC3E}">
        <p14:creationId xmlns:p14="http://schemas.microsoft.com/office/powerpoint/2010/main" val="3562631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제목 슬라이드">
    <p:spTree>
      <p:nvGrpSpPr>
        <p:cNvPr id="1" name=""/>
        <p:cNvGrpSpPr/>
        <p:nvPr/>
      </p:nvGrpSpPr>
      <p:grpSpPr>
        <a:xfrm>
          <a:off x="0" y="0"/>
          <a:ext cx="0" cy="0"/>
          <a:chOff x="0" y="0"/>
          <a:chExt cx="0" cy="0"/>
        </a:xfrm>
      </p:grpSpPr>
      <p:sp>
        <p:nvSpPr>
          <p:cNvPr id="8" name="그림 개체 틀 5"/>
          <p:cNvSpPr>
            <a:spLocks noGrp="1"/>
          </p:cNvSpPr>
          <p:nvPr>
            <p:ph type="pic" sz="quarter" idx="13"/>
          </p:nvPr>
        </p:nvSpPr>
        <p:spPr>
          <a:xfrm>
            <a:off x="6343099" y="4"/>
            <a:ext cx="5848901" cy="6858000"/>
          </a:xfrm>
          <a:prstGeom prst="rect">
            <a:avLst/>
          </a:prstGeom>
        </p:spPr>
        <p:txBody>
          <a:bodyPr wrap="square">
            <a:noAutofit/>
          </a:bodyPr>
          <a:lstStyle/>
          <a:p>
            <a:endParaRPr lang="ko-KR" altLang="en-US" dirty="0"/>
          </a:p>
        </p:txBody>
      </p:sp>
    </p:spTree>
    <p:extLst>
      <p:ext uri="{BB962C8B-B14F-4D97-AF65-F5344CB8AC3E}">
        <p14:creationId xmlns:p14="http://schemas.microsoft.com/office/powerpoint/2010/main" val="2881901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캡션 있는 콘텐츠">
    <p:spTree>
      <p:nvGrpSpPr>
        <p:cNvPr id="1" name=""/>
        <p:cNvGrpSpPr/>
        <p:nvPr/>
      </p:nvGrpSpPr>
      <p:grpSpPr>
        <a:xfrm>
          <a:off x="0" y="0"/>
          <a:ext cx="0" cy="0"/>
          <a:chOff x="0" y="0"/>
          <a:chExt cx="0" cy="0"/>
        </a:xfrm>
      </p:grpSpPr>
      <p:sp>
        <p:nvSpPr>
          <p:cNvPr id="9" name="그림 개체 틀 5"/>
          <p:cNvSpPr>
            <a:spLocks noGrp="1"/>
          </p:cNvSpPr>
          <p:nvPr>
            <p:ph type="pic" sz="quarter" idx="13"/>
          </p:nvPr>
        </p:nvSpPr>
        <p:spPr>
          <a:xfrm>
            <a:off x="6918960" y="1975065"/>
            <a:ext cx="3805764" cy="4882935"/>
          </a:xfrm>
          <a:prstGeom prst="rect">
            <a:avLst/>
          </a:prstGeom>
        </p:spPr>
        <p:txBody>
          <a:bodyPr wrap="square">
            <a:noAutofit/>
          </a:bodyPr>
          <a:lstStyle/>
          <a:p>
            <a:endParaRPr lang="ko-KR" altLang="en-US" dirty="0"/>
          </a:p>
        </p:txBody>
      </p:sp>
    </p:spTree>
    <p:extLst>
      <p:ext uri="{BB962C8B-B14F-4D97-AF65-F5344CB8AC3E}">
        <p14:creationId xmlns:p14="http://schemas.microsoft.com/office/powerpoint/2010/main" val="2426445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캡션 있는 콘텐츠">
    <p:spTree>
      <p:nvGrpSpPr>
        <p:cNvPr id="1" name=""/>
        <p:cNvGrpSpPr/>
        <p:nvPr/>
      </p:nvGrpSpPr>
      <p:grpSpPr>
        <a:xfrm>
          <a:off x="0" y="0"/>
          <a:ext cx="0" cy="0"/>
          <a:chOff x="0" y="0"/>
          <a:chExt cx="0" cy="0"/>
        </a:xfrm>
      </p:grpSpPr>
      <p:sp>
        <p:nvSpPr>
          <p:cNvPr id="9" name="그림 개체 틀 5"/>
          <p:cNvSpPr>
            <a:spLocks noGrp="1"/>
          </p:cNvSpPr>
          <p:nvPr>
            <p:ph type="pic" sz="quarter" idx="13"/>
          </p:nvPr>
        </p:nvSpPr>
        <p:spPr>
          <a:xfrm>
            <a:off x="609600" y="863599"/>
            <a:ext cx="3805764" cy="5405119"/>
          </a:xfrm>
          <a:prstGeom prst="rect">
            <a:avLst/>
          </a:prstGeom>
        </p:spPr>
        <p:txBody>
          <a:bodyPr wrap="square">
            <a:noAutofit/>
          </a:bodyPr>
          <a:lstStyle/>
          <a:p>
            <a:endParaRPr lang="ko-KR" altLang="en-US" dirty="0"/>
          </a:p>
        </p:txBody>
      </p:sp>
    </p:spTree>
    <p:extLst>
      <p:ext uri="{BB962C8B-B14F-4D97-AF65-F5344CB8AC3E}">
        <p14:creationId xmlns:p14="http://schemas.microsoft.com/office/powerpoint/2010/main" val="2468096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제목 슬라이드">
    <p:spTree>
      <p:nvGrpSpPr>
        <p:cNvPr id="1" name=""/>
        <p:cNvGrpSpPr/>
        <p:nvPr/>
      </p:nvGrpSpPr>
      <p:grpSpPr>
        <a:xfrm>
          <a:off x="0" y="0"/>
          <a:ext cx="0" cy="0"/>
          <a:chOff x="0" y="0"/>
          <a:chExt cx="0" cy="0"/>
        </a:xfrm>
      </p:grpSpPr>
      <p:sp>
        <p:nvSpPr>
          <p:cNvPr id="8" name="그림 개체 틀 5"/>
          <p:cNvSpPr>
            <a:spLocks noGrp="1"/>
          </p:cNvSpPr>
          <p:nvPr>
            <p:ph type="pic" sz="quarter" idx="13"/>
          </p:nvPr>
        </p:nvSpPr>
        <p:spPr>
          <a:xfrm>
            <a:off x="6142019" y="1093694"/>
            <a:ext cx="5125422" cy="4954234"/>
          </a:xfrm>
          <a:prstGeom prst="rect">
            <a:avLst/>
          </a:prstGeom>
        </p:spPr>
        <p:txBody>
          <a:bodyPr wrap="square">
            <a:noAutofit/>
          </a:bodyPr>
          <a:lstStyle/>
          <a:p>
            <a:endParaRPr lang="ko-KR" altLang="en-US" dirty="0"/>
          </a:p>
        </p:txBody>
      </p:sp>
    </p:spTree>
    <p:extLst>
      <p:ext uri="{BB962C8B-B14F-4D97-AF65-F5344CB8AC3E}">
        <p14:creationId xmlns:p14="http://schemas.microsoft.com/office/powerpoint/2010/main" val="1146653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제목 슬라이드">
    <p:spTree>
      <p:nvGrpSpPr>
        <p:cNvPr id="1" name=""/>
        <p:cNvGrpSpPr/>
        <p:nvPr/>
      </p:nvGrpSpPr>
      <p:grpSpPr>
        <a:xfrm>
          <a:off x="0" y="0"/>
          <a:ext cx="0" cy="0"/>
          <a:chOff x="0" y="0"/>
          <a:chExt cx="0" cy="0"/>
        </a:xfrm>
      </p:grpSpPr>
      <p:sp>
        <p:nvSpPr>
          <p:cNvPr id="8" name="그림 개체 틀 5"/>
          <p:cNvSpPr>
            <a:spLocks noGrp="1"/>
          </p:cNvSpPr>
          <p:nvPr>
            <p:ph type="pic" sz="quarter" idx="13"/>
          </p:nvPr>
        </p:nvSpPr>
        <p:spPr>
          <a:xfrm>
            <a:off x="0" y="0"/>
            <a:ext cx="12192000" cy="3383280"/>
          </a:xfrm>
          <a:prstGeom prst="rect">
            <a:avLst/>
          </a:prstGeom>
        </p:spPr>
        <p:txBody>
          <a:bodyPr wrap="square">
            <a:noAutofit/>
          </a:bodyPr>
          <a:lstStyle/>
          <a:p>
            <a:endParaRPr lang="ko-KR" altLang="en-US" dirty="0"/>
          </a:p>
        </p:txBody>
      </p:sp>
    </p:spTree>
    <p:extLst>
      <p:ext uri="{BB962C8B-B14F-4D97-AF65-F5344CB8AC3E}">
        <p14:creationId xmlns:p14="http://schemas.microsoft.com/office/powerpoint/2010/main" val="53847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제목 슬라이드">
    <p:spTree>
      <p:nvGrpSpPr>
        <p:cNvPr id="1" name=""/>
        <p:cNvGrpSpPr/>
        <p:nvPr/>
      </p:nvGrpSpPr>
      <p:grpSpPr>
        <a:xfrm>
          <a:off x="0" y="0"/>
          <a:ext cx="0" cy="0"/>
          <a:chOff x="0" y="0"/>
          <a:chExt cx="0" cy="0"/>
        </a:xfrm>
      </p:grpSpPr>
      <p:sp>
        <p:nvSpPr>
          <p:cNvPr id="8" name="그림 개체 틀 5"/>
          <p:cNvSpPr>
            <a:spLocks noGrp="1"/>
          </p:cNvSpPr>
          <p:nvPr>
            <p:ph type="pic" sz="quarter" idx="13"/>
          </p:nvPr>
        </p:nvSpPr>
        <p:spPr>
          <a:xfrm>
            <a:off x="0" y="0"/>
            <a:ext cx="3761772" cy="6858000"/>
          </a:xfrm>
          <a:prstGeom prst="rect">
            <a:avLst/>
          </a:prstGeom>
        </p:spPr>
        <p:txBody>
          <a:bodyPr wrap="square">
            <a:noAutofit/>
          </a:bodyPr>
          <a:lstStyle/>
          <a:p>
            <a:endParaRPr lang="ko-KR" altLang="en-US" dirty="0"/>
          </a:p>
        </p:txBody>
      </p:sp>
    </p:spTree>
    <p:extLst>
      <p:ext uri="{BB962C8B-B14F-4D97-AF65-F5344CB8AC3E}">
        <p14:creationId xmlns:p14="http://schemas.microsoft.com/office/powerpoint/2010/main" val="2527551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제목 슬라이드">
    <p:spTree>
      <p:nvGrpSpPr>
        <p:cNvPr id="1" name=""/>
        <p:cNvGrpSpPr/>
        <p:nvPr/>
      </p:nvGrpSpPr>
      <p:grpSpPr>
        <a:xfrm>
          <a:off x="0" y="0"/>
          <a:ext cx="0" cy="0"/>
          <a:chOff x="0" y="0"/>
          <a:chExt cx="0" cy="0"/>
        </a:xfrm>
      </p:grpSpPr>
      <p:sp>
        <p:nvSpPr>
          <p:cNvPr id="8" name="그림 개체 틀 5"/>
          <p:cNvSpPr>
            <a:spLocks noGrp="1"/>
          </p:cNvSpPr>
          <p:nvPr>
            <p:ph type="pic" sz="quarter" idx="13"/>
          </p:nvPr>
        </p:nvSpPr>
        <p:spPr>
          <a:xfrm>
            <a:off x="6007261" y="0"/>
            <a:ext cx="6184739" cy="4872942"/>
          </a:xfrm>
          <a:prstGeom prst="rect">
            <a:avLst/>
          </a:prstGeom>
        </p:spPr>
        <p:txBody>
          <a:bodyPr wrap="square">
            <a:noAutofit/>
          </a:bodyPr>
          <a:lstStyle/>
          <a:p>
            <a:endParaRPr lang="ko-KR" altLang="en-US" dirty="0"/>
          </a:p>
        </p:txBody>
      </p:sp>
    </p:spTree>
    <p:extLst>
      <p:ext uri="{BB962C8B-B14F-4D97-AF65-F5344CB8AC3E}">
        <p14:creationId xmlns:p14="http://schemas.microsoft.com/office/powerpoint/2010/main" val="1471770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제목 슬라이드">
    <p:spTree>
      <p:nvGrpSpPr>
        <p:cNvPr id="1" name=""/>
        <p:cNvGrpSpPr/>
        <p:nvPr/>
      </p:nvGrpSpPr>
      <p:grpSpPr>
        <a:xfrm>
          <a:off x="0" y="0"/>
          <a:ext cx="0" cy="0"/>
          <a:chOff x="0" y="0"/>
          <a:chExt cx="0" cy="0"/>
        </a:xfrm>
      </p:grpSpPr>
      <p:sp>
        <p:nvSpPr>
          <p:cNvPr id="8" name="그림 개체 틀 5"/>
          <p:cNvSpPr>
            <a:spLocks noGrp="1"/>
          </p:cNvSpPr>
          <p:nvPr>
            <p:ph type="pic" sz="quarter" idx="13"/>
          </p:nvPr>
        </p:nvSpPr>
        <p:spPr>
          <a:xfrm>
            <a:off x="0" y="2905246"/>
            <a:ext cx="7917084" cy="3952753"/>
          </a:xfrm>
          <a:prstGeom prst="rect">
            <a:avLst/>
          </a:prstGeom>
        </p:spPr>
        <p:txBody>
          <a:bodyPr wrap="square">
            <a:noAutofit/>
          </a:bodyPr>
          <a:lstStyle/>
          <a:p>
            <a:endParaRPr lang="ko-KR" altLang="en-US" dirty="0"/>
          </a:p>
        </p:txBody>
      </p:sp>
    </p:spTree>
    <p:extLst>
      <p:ext uri="{BB962C8B-B14F-4D97-AF65-F5344CB8AC3E}">
        <p14:creationId xmlns:p14="http://schemas.microsoft.com/office/powerpoint/2010/main" val="16066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제목 슬라이드">
    <p:spTree>
      <p:nvGrpSpPr>
        <p:cNvPr id="1" name=""/>
        <p:cNvGrpSpPr/>
        <p:nvPr/>
      </p:nvGrpSpPr>
      <p:grpSpPr>
        <a:xfrm>
          <a:off x="0" y="0"/>
          <a:ext cx="0" cy="0"/>
          <a:chOff x="0" y="0"/>
          <a:chExt cx="0" cy="0"/>
        </a:xfrm>
      </p:grpSpPr>
      <p:sp>
        <p:nvSpPr>
          <p:cNvPr id="8" name="그림 개체 틀 5"/>
          <p:cNvSpPr>
            <a:spLocks noGrp="1"/>
          </p:cNvSpPr>
          <p:nvPr>
            <p:ph type="pic" sz="quarter" idx="13"/>
          </p:nvPr>
        </p:nvSpPr>
        <p:spPr>
          <a:xfrm>
            <a:off x="0" y="0"/>
            <a:ext cx="3291840" cy="6857999"/>
          </a:xfrm>
          <a:prstGeom prst="rect">
            <a:avLst/>
          </a:prstGeom>
        </p:spPr>
        <p:txBody>
          <a:bodyPr wrap="square">
            <a:noAutofit/>
          </a:bodyPr>
          <a:lstStyle/>
          <a:p>
            <a:endParaRPr lang="ko-KR" altLang="en-US" dirty="0"/>
          </a:p>
        </p:txBody>
      </p:sp>
      <p:sp>
        <p:nvSpPr>
          <p:cNvPr id="3" name="그림 개체 틀 5"/>
          <p:cNvSpPr>
            <a:spLocks noGrp="1"/>
          </p:cNvSpPr>
          <p:nvPr>
            <p:ph type="pic" sz="quarter" idx="14"/>
          </p:nvPr>
        </p:nvSpPr>
        <p:spPr>
          <a:xfrm>
            <a:off x="8961120" y="2814321"/>
            <a:ext cx="2651760" cy="3423918"/>
          </a:xfrm>
          <a:prstGeom prst="rect">
            <a:avLst/>
          </a:prstGeom>
        </p:spPr>
        <p:txBody>
          <a:bodyPr wrap="square">
            <a:noAutofit/>
          </a:bodyPr>
          <a:lstStyle/>
          <a:p>
            <a:endParaRPr lang="ko-KR" altLang="en-US" dirty="0"/>
          </a:p>
        </p:txBody>
      </p:sp>
    </p:spTree>
    <p:extLst>
      <p:ext uri="{BB962C8B-B14F-4D97-AF65-F5344CB8AC3E}">
        <p14:creationId xmlns:p14="http://schemas.microsoft.com/office/powerpoint/2010/main" val="3282226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제목 슬라이드">
    <p:spTree>
      <p:nvGrpSpPr>
        <p:cNvPr id="1" name=""/>
        <p:cNvGrpSpPr/>
        <p:nvPr/>
      </p:nvGrpSpPr>
      <p:grpSpPr>
        <a:xfrm>
          <a:off x="0" y="0"/>
          <a:ext cx="0" cy="0"/>
          <a:chOff x="0" y="0"/>
          <a:chExt cx="0" cy="0"/>
        </a:xfrm>
      </p:grpSpPr>
      <p:sp>
        <p:nvSpPr>
          <p:cNvPr id="4" name="그림 개체 틀 5"/>
          <p:cNvSpPr>
            <a:spLocks noGrp="1"/>
          </p:cNvSpPr>
          <p:nvPr>
            <p:ph type="pic" sz="quarter" idx="13"/>
          </p:nvPr>
        </p:nvSpPr>
        <p:spPr>
          <a:xfrm>
            <a:off x="680720" y="2753359"/>
            <a:ext cx="10840720" cy="3423921"/>
          </a:xfrm>
          <a:prstGeom prst="rect">
            <a:avLst/>
          </a:prstGeom>
        </p:spPr>
        <p:txBody>
          <a:bodyPr wrap="square">
            <a:noAutofit/>
          </a:bodyPr>
          <a:lstStyle/>
          <a:p>
            <a:endParaRPr lang="ko-KR" altLang="en-US" dirty="0"/>
          </a:p>
        </p:txBody>
      </p:sp>
    </p:spTree>
    <p:extLst>
      <p:ext uri="{BB962C8B-B14F-4D97-AF65-F5344CB8AC3E}">
        <p14:creationId xmlns:p14="http://schemas.microsoft.com/office/powerpoint/2010/main" val="1524238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제목 슬라이드">
    <p:spTree>
      <p:nvGrpSpPr>
        <p:cNvPr id="1" name=""/>
        <p:cNvGrpSpPr/>
        <p:nvPr/>
      </p:nvGrpSpPr>
      <p:grpSpPr>
        <a:xfrm>
          <a:off x="0" y="0"/>
          <a:ext cx="0" cy="0"/>
          <a:chOff x="0" y="0"/>
          <a:chExt cx="0" cy="0"/>
        </a:xfrm>
      </p:grpSpPr>
      <p:sp>
        <p:nvSpPr>
          <p:cNvPr id="4" name="그림 개체 틀 5"/>
          <p:cNvSpPr>
            <a:spLocks noGrp="1"/>
          </p:cNvSpPr>
          <p:nvPr>
            <p:ph type="pic" sz="quarter" idx="13"/>
          </p:nvPr>
        </p:nvSpPr>
        <p:spPr>
          <a:xfrm>
            <a:off x="0" y="0"/>
            <a:ext cx="9956800" cy="3413760"/>
          </a:xfrm>
          <a:prstGeom prst="rect">
            <a:avLst/>
          </a:prstGeom>
        </p:spPr>
        <p:txBody>
          <a:bodyPr wrap="square">
            <a:noAutofit/>
          </a:bodyPr>
          <a:lstStyle/>
          <a:p>
            <a:endParaRPr lang="ko-KR" altLang="en-US" dirty="0"/>
          </a:p>
        </p:txBody>
      </p:sp>
    </p:spTree>
    <p:extLst>
      <p:ext uri="{BB962C8B-B14F-4D97-AF65-F5344CB8AC3E}">
        <p14:creationId xmlns:p14="http://schemas.microsoft.com/office/powerpoint/2010/main" val="290226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제목 슬라이드">
    <p:spTree>
      <p:nvGrpSpPr>
        <p:cNvPr id="1" name=""/>
        <p:cNvGrpSpPr/>
        <p:nvPr/>
      </p:nvGrpSpPr>
      <p:grpSpPr>
        <a:xfrm>
          <a:off x="0" y="0"/>
          <a:ext cx="0" cy="0"/>
          <a:chOff x="0" y="0"/>
          <a:chExt cx="0" cy="0"/>
        </a:xfrm>
      </p:grpSpPr>
      <p:sp>
        <p:nvSpPr>
          <p:cNvPr id="8" name="그림 개체 틀 5"/>
          <p:cNvSpPr>
            <a:spLocks noGrp="1"/>
          </p:cNvSpPr>
          <p:nvPr>
            <p:ph type="pic" sz="quarter" idx="13"/>
          </p:nvPr>
        </p:nvSpPr>
        <p:spPr>
          <a:xfrm>
            <a:off x="6637739" y="810080"/>
            <a:ext cx="4467142" cy="5237848"/>
          </a:xfrm>
          <a:prstGeom prst="rect">
            <a:avLst/>
          </a:prstGeom>
        </p:spPr>
        <p:txBody>
          <a:bodyPr wrap="square">
            <a:noAutofit/>
          </a:bodyPr>
          <a:lstStyle/>
          <a:p>
            <a:endParaRPr lang="ko-KR" altLang="en-US" dirty="0"/>
          </a:p>
        </p:txBody>
      </p:sp>
    </p:spTree>
    <p:extLst>
      <p:ext uri="{BB962C8B-B14F-4D97-AF65-F5344CB8AC3E}">
        <p14:creationId xmlns:p14="http://schemas.microsoft.com/office/powerpoint/2010/main" val="3790470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0_사용자 지정 레이아웃">
    <p:spTree>
      <p:nvGrpSpPr>
        <p:cNvPr id="1" name=""/>
        <p:cNvGrpSpPr/>
        <p:nvPr/>
      </p:nvGrpSpPr>
      <p:grpSpPr>
        <a:xfrm>
          <a:off x="0" y="0"/>
          <a:ext cx="0" cy="0"/>
          <a:chOff x="0" y="0"/>
          <a:chExt cx="0" cy="0"/>
        </a:xfrm>
      </p:grpSpPr>
      <p:sp>
        <p:nvSpPr>
          <p:cNvPr id="6" name="제목 5">
            <a:extLst>
              <a:ext uri="{FF2B5EF4-FFF2-40B4-BE49-F238E27FC236}">
                <a16:creationId xmlns:a16="http://schemas.microsoft.com/office/drawing/2014/main" id="{332E12BB-4092-4DE6-B497-14F6293E7F8E}"/>
              </a:ext>
            </a:extLst>
          </p:cNvPr>
          <p:cNvSpPr>
            <a:spLocks noGrp="1"/>
          </p:cNvSpPr>
          <p:nvPr>
            <p:ph type="title" hasCustomPrompt="1"/>
          </p:nvPr>
        </p:nvSpPr>
        <p:spPr>
          <a:xfrm>
            <a:off x="371475" y="646114"/>
            <a:ext cx="11449050" cy="896936"/>
          </a:xfrm>
        </p:spPr>
        <p:txBody>
          <a:bodyPr>
            <a:noAutofit/>
          </a:bodyPr>
          <a:lstStyle>
            <a:lvl1pPr marL="0" algn="ctr" defTabSz="914400" rtl="0" eaLnBrk="0" latinLnBrk="0" hangingPunct="0">
              <a:defRPr lang="ko-KR" altLang="en-US" sz="4400" b="1" kern="1200" spc="-136">
                <a:solidFill>
                  <a:schemeClr val="accent1"/>
                </a:solidFill>
                <a:latin typeface="+mj-lt"/>
                <a:ea typeface="Noto Sans" panose="020B0502040504020204" pitchFamily="34" charset="0"/>
                <a:cs typeface="Noto Sans" panose="020B0502040504020204" pitchFamily="34" charset="0"/>
              </a:defRPr>
            </a:lvl1pPr>
          </a:lstStyle>
          <a:p>
            <a:r>
              <a:rPr lang="en-US" altLang="ko-KR" dirty="0"/>
              <a:t>Insert title here</a:t>
            </a:r>
            <a:endParaRPr lang="ko-KR" altLang="en-US" dirty="0"/>
          </a:p>
        </p:txBody>
      </p:sp>
    </p:spTree>
    <p:extLst>
      <p:ext uri="{BB962C8B-B14F-4D97-AF65-F5344CB8AC3E}">
        <p14:creationId xmlns:p14="http://schemas.microsoft.com/office/powerpoint/2010/main" val="4107865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2_사용자 지정 레이아웃">
    <p:spTree>
      <p:nvGrpSpPr>
        <p:cNvPr id="1" name=""/>
        <p:cNvGrpSpPr/>
        <p:nvPr/>
      </p:nvGrpSpPr>
      <p:grpSpPr>
        <a:xfrm>
          <a:off x="0" y="0"/>
          <a:ext cx="0" cy="0"/>
          <a:chOff x="0" y="0"/>
          <a:chExt cx="0" cy="0"/>
        </a:xfrm>
      </p:grpSpPr>
      <p:sp>
        <p:nvSpPr>
          <p:cNvPr id="6" name="제목 1">
            <a:extLst>
              <a:ext uri="{FF2B5EF4-FFF2-40B4-BE49-F238E27FC236}">
                <a16:creationId xmlns:a16="http://schemas.microsoft.com/office/drawing/2014/main" id="{6991541B-FAB4-4E1A-AC40-C57058C65E6F}"/>
              </a:ext>
            </a:extLst>
          </p:cNvPr>
          <p:cNvSpPr>
            <a:spLocks noGrp="1"/>
          </p:cNvSpPr>
          <p:nvPr>
            <p:ph type="title" hasCustomPrompt="1"/>
          </p:nvPr>
        </p:nvSpPr>
        <p:spPr>
          <a:xfrm>
            <a:off x="1495425" y="1593850"/>
            <a:ext cx="5905500" cy="1539875"/>
          </a:xfrm>
        </p:spPr>
        <p:txBody>
          <a:bodyPr anchor="t">
            <a:normAutofit/>
          </a:bodyPr>
          <a:lstStyle>
            <a:lvl1pPr marL="0" algn="l" defTabSz="914400" rtl="0" eaLnBrk="0" latinLnBrk="0" hangingPunct="0">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r>
              <a:rPr lang="en-US" altLang="ko-KR" dirty="0"/>
              <a:t>Insert title here</a:t>
            </a:r>
            <a:endParaRPr lang="ko-KR" altLang="en-US" dirty="0"/>
          </a:p>
        </p:txBody>
      </p:sp>
    </p:spTree>
    <p:extLst>
      <p:ext uri="{BB962C8B-B14F-4D97-AF65-F5344CB8AC3E}">
        <p14:creationId xmlns:p14="http://schemas.microsoft.com/office/powerpoint/2010/main" val="1444681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3_사용자 지정 레이아웃">
    <p:spTree>
      <p:nvGrpSpPr>
        <p:cNvPr id="1" name=""/>
        <p:cNvGrpSpPr/>
        <p:nvPr/>
      </p:nvGrpSpPr>
      <p:grpSpPr>
        <a:xfrm>
          <a:off x="0" y="0"/>
          <a:ext cx="0" cy="0"/>
          <a:chOff x="0" y="0"/>
          <a:chExt cx="0" cy="0"/>
        </a:xfrm>
      </p:grpSpPr>
      <p:sp>
        <p:nvSpPr>
          <p:cNvPr id="6" name="제목 1">
            <a:extLst>
              <a:ext uri="{FF2B5EF4-FFF2-40B4-BE49-F238E27FC236}">
                <a16:creationId xmlns:a16="http://schemas.microsoft.com/office/drawing/2014/main" id="{ACF785B9-9F4E-4CFB-B292-ACC8D07A84D7}"/>
              </a:ext>
            </a:extLst>
          </p:cNvPr>
          <p:cNvSpPr>
            <a:spLocks noGrp="1"/>
          </p:cNvSpPr>
          <p:nvPr>
            <p:ph type="title" hasCustomPrompt="1"/>
          </p:nvPr>
        </p:nvSpPr>
        <p:spPr>
          <a:xfrm>
            <a:off x="6057900" y="1603374"/>
            <a:ext cx="6134101" cy="1882775"/>
          </a:xfrm>
        </p:spPr>
        <p:txBody>
          <a:bodyPr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r>
              <a:rPr lang="en-US" altLang="ko-KR" dirty="0"/>
              <a:t>Insert title here</a:t>
            </a:r>
            <a:endParaRPr lang="ko-KR" altLang="en-US" dirty="0"/>
          </a:p>
        </p:txBody>
      </p:sp>
    </p:spTree>
    <p:extLst>
      <p:ext uri="{BB962C8B-B14F-4D97-AF65-F5344CB8AC3E}">
        <p14:creationId xmlns:p14="http://schemas.microsoft.com/office/powerpoint/2010/main" val="2299911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4_사용자 지정 레이아웃">
    <p:spTree>
      <p:nvGrpSpPr>
        <p:cNvPr id="1" name=""/>
        <p:cNvGrpSpPr/>
        <p:nvPr/>
      </p:nvGrpSpPr>
      <p:grpSpPr>
        <a:xfrm>
          <a:off x="0" y="0"/>
          <a:ext cx="0" cy="0"/>
          <a:chOff x="0" y="0"/>
          <a:chExt cx="0" cy="0"/>
        </a:xfrm>
      </p:grpSpPr>
      <p:sp>
        <p:nvSpPr>
          <p:cNvPr id="6" name="제목 1">
            <a:extLst>
              <a:ext uri="{FF2B5EF4-FFF2-40B4-BE49-F238E27FC236}">
                <a16:creationId xmlns:a16="http://schemas.microsoft.com/office/drawing/2014/main" id="{ACF785B9-9F4E-4CFB-B292-ACC8D07A84D7}"/>
              </a:ext>
            </a:extLst>
          </p:cNvPr>
          <p:cNvSpPr>
            <a:spLocks noGrp="1"/>
          </p:cNvSpPr>
          <p:nvPr>
            <p:ph type="title" hasCustomPrompt="1"/>
          </p:nvPr>
        </p:nvSpPr>
        <p:spPr>
          <a:xfrm>
            <a:off x="6991350" y="1870074"/>
            <a:ext cx="5200651" cy="1882775"/>
          </a:xfrm>
        </p:spPr>
        <p:txBody>
          <a:bodyPr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r>
              <a:rPr lang="en-US" altLang="ko-KR" dirty="0"/>
              <a:t>Insert title here</a:t>
            </a:r>
            <a:endParaRPr lang="ko-KR" altLang="en-US" dirty="0"/>
          </a:p>
        </p:txBody>
      </p:sp>
      <p:sp>
        <p:nvSpPr>
          <p:cNvPr id="4" name="그림 개체 틀 4">
            <a:extLst>
              <a:ext uri="{FF2B5EF4-FFF2-40B4-BE49-F238E27FC236}">
                <a16:creationId xmlns:a16="http://schemas.microsoft.com/office/drawing/2014/main" id="{34A15B35-7FC1-4E8B-BFCE-1D03798B1D78}"/>
              </a:ext>
            </a:extLst>
          </p:cNvPr>
          <p:cNvSpPr>
            <a:spLocks noGrp="1"/>
          </p:cNvSpPr>
          <p:nvPr>
            <p:ph type="pic" sz="quarter" idx="10"/>
          </p:nvPr>
        </p:nvSpPr>
        <p:spPr>
          <a:xfrm>
            <a:off x="1358900" y="1924050"/>
            <a:ext cx="4591050" cy="2838450"/>
          </a:xfrm>
        </p:spPr>
        <p:txBody>
          <a:bodyPr/>
          <a:lstStyle>
            <a:lvl1pPr eaLnBrk="0" latinLnBrk="0" hangingPunct="0">
              <a:defRPr/>
            </a:lvl1pPr>
          </a:lstStyle>
          <a:p>
            <a:r>
              <a:rPr lang="en-US" altLang="ko-KR" dirty="0"/>
              <a:t>Click the icon to add a picture
</a:t>
            </a:r>
            <a:endParaRPr lang="ko-KR" altLang="en-US" dirty="0"/>
          </a:p>
        </p:txBody>
      </p:sp>
    </p:spTree>
    <p:extLst>
      <p:ext uri="{BB962C8B-B14F-4D97-AF65-F5344CB8AC3E}">
        <p14:creationId xmlns:p14="http://schemas.microsoft.com/office/powerpoint/2010/main" val="2229228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제목 슬라이드">
    <p:spTree>
      <p:nvGrpSpPr>
        <p:cNvPr id="1" name=""/>
        <p:cNvGrpSpPr/>
        <p:nvPr/>
      </p:nvGrpSpPr>
      <p:grpSpPr>
        <a:xfrm>
          <a:off x="0" y="0"/>
          <a:ext cx="0" cy="0"/>
          <a:chOff x="0" y="0"/>
          <a:chExt cx="0" cy="0"/>
        </a:xfrm>
      </p:grpSpPr>
      <p:sp>
        <p:nvSpPr>
          <p:cNvPr id="4" name="그림 개체 틀 5"/>
          <p:cNvSpPr>
            <a:spLocks noGrp="1"/>
          </p:cNvSpPr>
          <p:nvPr>
            <p:ph type="pic" sz="quarter" idx="13"/>
          </p:nvPr>
        </p:nvSpPr>
        <p:spPr>
          <a:xfrm>
            <a:off x="0" y="0"/>
            <a:ext cx="8544560" cy="6858000"/>
          </a:xfrm>
          <a:prstGeom prst="rect">
            <a:avLst/>
          </a:prstGeom>
        </p:spPr>
        <p:txBody>
          <a:bodyPr wrap="square">
            <a:noAutofit/>
          </a:bodyPr>
          <a:lstStyle/>
          <a:p>
            <a:endParaRPr lang="ko-KR" altLang="en-US" dirty="0"/>
          </a:p>
        </p:txBody>
      </p:sp>
    </p:spTree>
    <p:extLst>
      <p:ext uri="{BB962C8B-B14F-4D97-AF65-F5344CB8AC3E}">
        <p14:creationId xmlns:p14="http://schemas.microsoft.com/office/powerpoint/2010/main" val="1743705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E54A8-D84C-4704-ACE8-91D6D055621A}"/>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0A6C792-70BF-42B0-94E0-C5EEF92AC7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3E4EA7-A295-4DF2-B561-625E7DDE106A}"/>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E87FDCC8-A802-473F-B9A2-C3156D5CD70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ABFA5A6-800E-4D23-9B35-033CED7A7BA5}"/>
              </a:ext>
            </a:extLst>
          </p:cNvPr>
          <p:cNvSpPr>
            <a:spLocks noGrp="1"/>
          </p:cNvSpPr>
          <p:nvPr>
            <p:ph type="sldNum" sz="quarter" idx="12"/>
          </p:nvPr>
        </p:nvSpPr>
        <p:spPr/>
        <p:txBody>
          <a:bodyPr/>
          <a:lstStyle/>
          <a:p>
            <a:fld id="{B7727436-A035-49C8-BBDA-474C930EB414}" type="slidenum">
              <a:rPr lang="en-US" smtClean="0"/>
              <a:t>‹#›</a:t>
            </a:fld>
            <a:endParaRPr lang="en-US" dirty="0"/>
          </a:p>
        </p:txBody>
      </p:sp>
    </p:spTree>
    <p:extLst>
      <p:ext uri="{BB962C8B-B14F-4D97-AF65-F5344CB8AC3E}">
        <p14:creationId xmlns:p14="http://schemas.microsoft.com/office/powerpoint/2010/main" val="660541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AA047-086C-4F81-8726-6224F4AAFC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A93E27-FBA9-477D-A772-2A49DDBCB7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DAF620-4A96-4968-92AE-A80ED1C7D1B8}"/>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76F8BD00-678F-4A84-9EC7-26797ADEF59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2D7A3D4-D8F9-4DDF-B43C-CDB4F9352ED3}"/>
              </a:ext>
            </a:extLst>
          </p:cNvPr>
          <p:cNvSpPr>
            <a:spLocks noGrp="1"/>
          </p:cNvSpPr>
          <p:nvPr>
            <p:ph type="sldNum" sz="quarter" idx="12"/>
          </p:nvPr>
        </p:nvSpPr>
        <p:spPr/>
        <p:txBody>
          <a:bodyPr/>
          <a:lstStyle/>
          <a:p>
            <a:fld id="{B7727436-A035-49C8-BBDA-474C930EB414}" type="slidenum">
              <a:rPr lang="en-US" smtClean="0"/>
              <a:t>‹#›</a:t>
            </a:fld>
            <a:endParaRPr lang="en-US" dirty="0"/>
          </a:p>
        </p:txBody>
      </p:sp>
    </p:spTree>
    <p:extLst>
      <p:ext uri="{BB962C8B-B14F-4D97-AF65-F5344CB8AC3E}">
        <p14:creationId xmlns:p14="http://schemas.microsoft.com/office/powerpoint/2010/main" val="23120002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2E878-5337-43C6-A830-3AA59A9226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E95CF7-4E20-4AB7-B245-BCE214DC5D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F82790-10C1-4BBD-AA1E-9CB424E7B744}"/>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EAA3215B-66CA-4B9F-94C3-8CB3200688C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1CA74D7-4956-40F2-BAE8-E97097A1DFA5}"/>
              </a:ext>
            </a:extLst>
          </p:cNvPr>
          <p:cNvSpPr>
            <a:spLocks noGrp="1"/>
          </p:cNvSpPr>
          <p:nvPr>
            <p:ph type="sldNum" sz="quarter" idx="12"/>
          </p:nvPr>
        </p:nvSpPr>
        <p:spPr/>
        <p:txBody>
          <a:bodyPr/>
          <a:lstStyle/>
          <a:p>
            <a:fld id="{B7727436-A035-49C8-BBDA-474C930EB414}" type="slidenum">
              <a:rPr lang="en-US" smtClean="0"/>
              <a:t>‹#›</a:t>
            </a:fld>
            <a:endParaRPr lang="en-US" dirty="0"/>
          </a:p>
        </p:txBody>
      </p:sp>
    </p:spTree>
    <p:extLst>
      <p:ext uri="{BB962C8B-B14F-4D97-AF65-F5344CB8AC3E}">
        <p14:creationId xmlns:p14="http://schemas.microsoft.com/office/powerpoint/2010/main" val="3962775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A8766-EA13-4509-8CF9-AE0AFF19C2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5084A8-ACFF-4CE2-9AB7-30DE21E906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704099-D570-44D4-BA30-0C505789D7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F833C3-DA43-4A19-AFAC-A7072F96B90D}"/>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89A6D69B-D956-479D-AB63-592469F4E21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550F73A6-5539-470F-8B85-26D47C0DD93C}"/>
              </a:ext>
            </a:extLst>
          </p:cNvPr>
          <p:cNvSpPr>
            <a:spLocks noGrp="1"/>
          </p:cNvSpPr>
          <p:nvPr>
            <p:ph type="sldNum" sz="quarter" idx="12"/>
          </p:nvPr>
        </p:nvSpPr>
        <p:spPr/>
        <p:txBody>
          <a:bodyPr/>
          <a:lstStyle/>
          <a:p>
            <a:fld id="{B7727436-A035-49C8-BBDA-474C930EB414}" type="slidenum">
              <a:rPr lang="en-US" smtClean="0"/>
              <a:t>‹#›</a:t>
            </a:fld>
            <a:endParaRPr lang="en-US" dirty="0"/>
          </a:p>
        </p:txBody>
      </p:sp>
    </p:spTree>
    <p:extLst>
      <p:ext uri="{BB962C8B-B14F-4D97-AF65-F5344CB8AC3E}">
        <p14:creationId xmlns:p14="http://schemas.microsoft.com/office/powerpoint/2010/main" val="240807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D8393-4F26-4A6A-9D3F-85E0AF472D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49E1AB-A021-49F3-B368-E0270113E8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871464-B9F7-4A66-A6C6-8A49CE6ED3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7AF2CD-9273-4CBB-B2D4-5D8B582319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6EECC1-482A-4029-8565-85A7BEDB2A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E447A0-BFEC-4260-9E43-CBBB9F0D632B}"/>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BA98581C-B5D2-4565-936C-3AAEBC43BF0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8F612638-EDC3-4B8D-A8B8-8022B3BAFCAA}"/>
              </a:ext>
            </a:extLst>
          </p:cNvPr>
          <p:cNvSpPr>
            <a:spLocks noGrp="1"/>
          </p:cNvSpPr>
          <p:nvPr>
            <p:ph type="sldNum" sz="quarter" idx="12"/>
          </p:nvPr>
        </p:nvSpPr>
        <p:spPr/>
        <p:txBody>
          <a:bodyPr/>
          <a:lstStyle/>
          <a:p>
            <a:fld id="{B7727436-A035-49C8-BBDA-474C930EB414}" type="slidenum">
              <a:rPr lang="en-US" smtClean="0"/>
              <a:t>‹#›</a:t>
            </a:fld>
            <a:endParaRPr lang="en-US" dirty="0"/>
          </a:p>
        </p:txBody>
      </p:sp>
    </p:spTree>
    <p:extLst>
      <p:ext uri="{BB962C8B-B14F-4D97-AF65-F5344CB8AC3E}">
        <p14:creationId xmlns:p14="http://schemas.microsoft.com/office/powerpoint/2010/main" val="3705289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제목 및 내용">
    <p:spTree>
      <p:nvGrpSpPr>
        <p:cNvPr id="1" name=""/>
        <p:cNvGrpSpPr/>
        <p:nvPr/>
      </p:nvGrpSpPr>
      <p:grpSpPr>
        <a:xfrm>
          <a:off x="0" y="0"/>
          <a:ext cx="0" cy="0"/>
          <a:chOff x="0" y="0"/>
          <a:chExt cx="0" cy="0"/>
        </a:xfrm>
      </p:grpSpPr>
      <p:sp>
        <p:nvSpPr>
          <p:cNvPr id="7" name="그림 개체 틀 5"/>
          <p:cNvSpPr>
            <a:spLocks noGrp="1"/>
          </p:cNvSpPr>
          <p:nvPr>
            <p:ph type="pic" sz="quarter" idx="13"/>
          </p:nvPr>
        </p:nvSpPr>
        <p:spPr>
          <a:xfrm>
            <a:off x="2" y="0"/>
            <a:ext cx="12192000" cy="6858000"/>
          </a:xfrm>
          <a:prstGeom prst="rect">
            <a:avLst/>
          </a:prstGeom>
        </p:spPr>
        <p:txBody>
          <a:bodyPr wrap="square">
            <a:noAutofit/>
          </a:bodyPr>
          <a:lstStyle/>
          <a:p>
            <a:endParaRPr lang="ko-KR" altLang="en-US" dirty="0"/>
          </a:p>
        </p:txBody>
      </p:sp>
    </p:spTree>
    <p:extLst>
      <p:ext uri="{BB962C8B-B14F-4D97-AF65-F5344CB8AC3E}">
        <p14:creationId xmlns:p14="http://schemas.microsoft.com/office/powerpoint/2010/main" val="3536677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BF68-7352-4546-AF29-5AC02327EA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0BCEAE-3C90-4DC6-A8AB-7559C9635A52}"/>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E4069CF2-2E7E-4F72-B551-10AE73559D4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00FF8247-9964-4BA9-A50F-B4F9D6E29633}"/>
              </a:ext>
            </a:extLst>
          </p:cNvPr>
          <p:cNvSpPr>
            <a:spLocks noGrp="1"/>
          </p:cNvSpPr>
          <p:nvPr>
            <p:ph type="sldNum" sz="quarter" idx="12"/>
          </p:nvPr>
        </p:nvSpPr>
        <p:spPr/>
        <p:txBody>
          <a:bodyPr/>
          <a:lstStyle/>
          <a:p>
            <a:fld id="{B7727436-A035-49C8-BBDA-474C930EB414}" type="slidenum">
              <a:rPr lang="en-US" smtClean="0"/>
              <a:t>‹#›</a:t>
            </a:fld>
            <a:endParaRPr lang="en-US" dirty="0"/>
          </a:p>
        </p:txBody>
      </p:sp>
    </p:spTree>
    <p:extLst>
      <p:ext uri="{BB962C8B-B14F-4D97-AF65-F5344CB8AC3E}">
        <p14:creationId xmlns:p14="http://schemas.microsoft.com/office/powerpoint/2010/main" val="323853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C7EB68-D7D9-4092-B1E6-F64C08D909F7}"/>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4D1D5E9E-B59F-451F-B347-320230EA82D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2EFC827-745F-4FDE-9D1E-9270506F7265}"/>
              </a:ext>
            </a:extLst>
          </p:cNvPr>
          <p:cNvSpPr>
            <a:spLocks noGrp="1"/>
          </p:cNvSpPr>
          <p:nvPr>
            <p:ph type="sldNum" sz="quarter" idx="12"/>
          </p:nvPr>
        </p:nvSpPr>
        <p:spPr/>
        <p:txBody>
          <a:bodyPr/>
          <a:lstStyle/>
          <a:p>
            <a:fld id="{B7727436-A035-49C8-BBDA-474C930EB414}" type="slidenum">
              <a:rPr lang="en-US" smtClean="0"/>
              <a:t>‹#›</a:t>
            </a:fld>
            <a:endParaRPr lang="en-US" dirty="0"/>
          </a:p>
        </p:txBody>
      </p:sp>
    </p:spTree>
    <p:extLst>
      <p:ext uri="{BB962C8B-B14F-4D97-AF65-F5344CB8AC3E}">
        <p14:creationId xmlns:p14="http://schemas.microsoft.com/office/powerpoint/2010/main" val="36973748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9580-E735-46A3-8CE7-99A7758CCA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F2681B-9614-4F80-AB28-8D293DA0E9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2A6C17-35C8-4C41-98A2-69DEE7F8F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157F3-3640-41D3-A785-D906F05221BE}"/>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F167926C-DE04-4B22-A509-71D3A1797BA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B16D350-6604-4A76-842B-326167272564}"/>
              </a:ext>
            </a:extLst>
          </p:cNvPr>
          <p:cNvSpPr>
            <a:spLocks noGrp="1"/>
          </p:cNvSpPr>
          <p:nvPr>
            <p:ph type="sldNum" sz="quarter" idx="12"/>
          </p:nvPr>
        </p:nvSpPr>
        <p:spPr/>
        <p:txBody>
          <a:bodyPr/>
          <a:lstStyle/>
          <a:p>
            <a:fld id="{B7727436-A035-49C8-BBDA-474C930EB414}" type="slidenum">
              <a:rPr lang="en-US" smtClean="0"/>
              <a:t>‹#›</a:t>
            </a:fld>
            <a:endParaRPr lang="en-US" dirty="0"/>
          </a:p>
        </p:txBody>
      </p:sp>
    </p:spTree>
    <p:extLst>
      <p:ext uri="{BB962C8B-B14F-4D97-AF65-F5344CB8AC3E}">
        <p14:creationId xmlns:p14="http://schemas.microsoft.com/office/powerpoint/2010/main" val="415633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F8D1D-8863-474A-9201-DF9B09A4DC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69F3B1-C106-4018-B113-41DAD715C3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244A4B2-6BB5-4E8E-944B-A9F079F12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4BB1CD-3BB0-493A-A3E3-399C969C56BF}"/>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ADDB7803-496F-4625-B7D3-4EBEEBBC523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D56BCBE-118A-468E-A1F1-C2E5FF936DD6}"/>
              </a:ext>
            </a:extLst>
          </p:cNvPr>
          <p:cNvSpPr>
            <a:spLocks noGrp="1"/>
          </p:cNvSpPr>
          <p:nvPr>
            <p:ph type="sldNum" sz="quarter" idx="12"/>
          </p:nvPr>
        </p:nvSpPr>
        <p:spPr/>
        <p:txBody>
          <a:bodyPr/>
          <a:lstStyle/>
          <a:p>
            <a:fld id="{B7727436-A035-49C8-BBDA-474C930EB414}" type="slidenum">
              <a:rPr lang="en-US" smtClean="0"/>
              <a:t>‹#›</a:t>
            </a:fld>
            <a:endParaRPr lang="en-US" dirty="0"/>
          </a:p>
        </p:txBody>
      </p:sp>
    </p:spTree>
    <p:extLst>
      <p:ext uri="{BB962C8B-B14F-4D97-AF65-F5344CB8AC3E}">
        <p14:creationId xmlns:p14="http://schemas.microsoft.com/office/powerpoint/2010/main" val="41742428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CD463-E692-4D29-A5C2-E821D2B149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71B3A8-72C5-41E3-AF7F-ED2113CBE2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7F5B74-0B56-4138-9BD4-D49D92EE4512}"/>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4F4C8DE5-BFCA-4F49-9CFD-6247B78E027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474F15E-7254-4866-9586-2C9A82931CA5}"/>
              </a:ext>
            </a:extLst>
          </p:cNvPr>
          <p:cNvSpPr>
            <a:spLocks noGrp="1"/>
          </p:cNvSpPr>
          <p:nvPr>
            <p:ph type="sldNum" sz="quarter" idx="12"/>
          </p:nvPr>
        </p:nvSpPr>
        <p:spPr/>
        <p:txBody>
          <a:bodyPr/>
          <a:lstStyle/>
          <a:p>
            <a:fld id="{B7727436-A035-49C8-BBDA-474C930EB414}" type="slidenum">
              <a:rPr lang="en-US" smtClean="0"/>
              <a:t>‹#›</a:t>
            </a:fld>
            <a:endParaRPr lang="en-US" dirty="0"/>
          </a:p>
        </p:txBody>
      </p:sp>
    </p:spTree>
    <p:extLst>
      <p:ext uri="{BB962C8B-B14F-4D97-AF65-F5344CB8AC3E}">
        <p14:creationId xmlns:p14="http://schemas.microsoft.com/office/powerpoint/2010/main" val="17238316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186CC6-A57D-4F76-B8F4-CCB34D5E7F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E29641-FC50-4301-B594-22E1B8C314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3B23B1-B168-4355-A996-3B833BC6A393}"/>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C0434008-7934-4E14-88C7-4A7C1339A49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3D7314A-C7C2-47C3-8628-38A41E8737B4}"/>
              </a:ext>
            </a:extLst>
          </p:cNvPr>
          <p:cNvSpPr>
            <a:spLocks noGrp="1"/>
          </p:cNvSpPr>
          <p:nvPr>
            <p:ph type="sldNum" sz="quarter" idx="12"/>
          </p:nvPr>
        </p:nvSpPr>
        <p:spPr/>
        <p:txBody>
          <a:bodyPr/>
          <a:lstStyle/>
          <a:p>
            <a:fld id="{B7727436-A035-49C8-BBDA-474C930EB414}" type="slidenum">
              <a:rPr lang="en-US" smtClean="0"/>
              <a:t>‹#›</a:t>
            </a:fld>
            <a:endParaRPr lang="en-US" dirty="0"/>
          </a:p>
        </p:txBody>
      </p:sp>
    </p:spTree>
    <p:extLst>
      <p:ext uri="{BB962C8B-B14F-4D97-AF65-F5344CB8AC3E}">
        <p14:creationId xmlns:p14="http://schemas.microsoft.com/office/powerpoint/2010/main" val="1648854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C8BB0-EF52-4BD5-899F-A78061FB2A29}"/>
              </a:ext>
            </a:extLst>
          </p:cNvPr>
          <p:cNvSpPr>
            <a:spLocks noGrp="1"/>
          </p:cNvSpPr>
          <p:nvPr>
            <p:ph type="title"/>
          </p:nvPr>
        </p:nvSpPr>
        <p:spPr/>
        <p:txBody>
          <a:bodyPr/>
          <a:lstStyle>
            <a:lvl1pPr>
              <a:defRPr>
                <a:latin typeface="Franklin Gothic Demi Cond" panose="020B07060304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B9C4F076-DE04-443F-BE38-F46A28114F69}"/>
              </a:ext>
            </a:extLst>
          </p:cNvPr>
          <p:cNvSpPr>
            <a:spLocks noGrp="1"/>
          </p:cNvSpPr>
          <p:nvPr>
            <p:ph type="dt" sz="half" idx="10"/>
          </p:nvPr>
        </p:nvSpPr>
        <p:spPr>
          <a:xfrm>
            <a:off x="838200" y="6356350"/>
            <a:ext cx="2743200" cy="365125"/>
          </a:xfrm>
          <a:prstGeom prst="rect">
            <a:avLst/>
          </a:prstGeom>
        </p:spPr>
        <p:txBody>
          <a:bodyPr/>
          <a:lstStyle/>
          <a:p>
            <a:fld id="{4B064FA6-8F2E-4CF6-B75E-4DB2C5EED004}" type="datetime1">
              <a:rPr lang="ko-KR" altLang="en-US" smtClean="0"/>
              <a:t>2023-01-18</a:t>
            </a:fld>
            <a:endParaRPr lang="en-US" dirty="0"/>
          </a:p>
        </p:txBody>
      </p:sp>
      <p:sp>
        <p:nvSpPr>
          <p:cNvPr id="4" name="Footer Placeholder 3">
            <a:extLst>
              <a:ext uri="{FF2B5EF4-FFF2-40B4-BE49-F238E27FC236}">
                <a16:creationId xmlns:a16="http://schemas.microsoft.com/office/drawing/2014/main" id="{6399E984-5C3E-4CD7-8429-9B3BCE3A393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FE976C31-8574-48FA-BEBE-59A535A70437}"/>
              </a:ext>
            </a:extLst>
          </p:cNvPr>
          <p:cNvSpPr>
            <a:spLocks noGrp="1"/>
          </p:cNvSpPr>
          <p:nvPr>
            <p:ph type="sldNum" sz="quarter" idx="12"/>
          </p:nvPr>
        </p:nvSpPr>
        <p:spPr/>
        <p:txBody>
          <a:bodyPr/>
          <a:lstStyle/>
          <a:p>
            <a:fld id="{CC196517-9266-42C6-9DA7-355FB1E68CCB}" type="slidenum">
              <a:rPr lang="en-US" smtClean="0"/>
              <a:t>‹#›</a:t>
            </a:fld>
            <a:endParaRPr lang="en-US" dirty="0"/>
          </a:p>
        </p:txBody>
      </p:sp>
    </p:spTree>
    <p:extLst>
      <p:ext uri="{BB962C8B-B14F-4D97-AF65-F5344CB8AC3E}">
        <p14:creationId xmlns:p14="http://schemas.microsoft.com/office/powerpoint/2010/main" val="81412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구역 머리글">
    <p:spTree>
      <p:nvGrpSpPr>
        <p:cNvPr id="1" name=""/>
        <p:cNvGrpSpPr/>
        <p:nvPr/>
      </p:nvGrpSpPr>
      <p:grpSpPr>
        <a:xfrm>
          <a:off x="0" y="0"/>
          <a:ext cx="0" cy="0"/>
          <a:chOff x="0" y="0"/>
          <a:chExt cx="0" cy="0"/>
        </a:xfrm>
      </p:grpSpPr>
      <p:sp>
        <p:nvSpPr>
          <p:cNvPr id="7" name="그림 개체 틀 5"/>
          <p:cNvSpPr>
            <a:spLocks noGrp="1"/>
          </p:cNvSpPr>
          <p:nvPr>
            <p:ph type="pic" sz="quarter" idx="13"/>
          </p:nvPr>
        </p:nvSpPr>
        <p:spPr>
          <a:xfrm>
            <a:off x="2" y="0"/>
            <a:ext cx="4014400" cy="6858000"/>
          </a:xfrm>
          <a:prstGeom prst="rect">
            <a:avLst/>
          </a:prstGeom>
        </p:spPr>
        <p:txBody>
          <a:bodyPr wrap="square">
            <a:noAutofit/>
          </a:bodyPr>
          <a:lstStyle/>
          <a:p>
            <a:endParaRPr lang="ko-KR" altLang="en-US" dirty="0"/>
          </a:p>
        </p:txBody>
      </p:sp>
    </p:spTree>
    <p:extLst>
      <p:ext uri="{BB962C8B-B14F-4D97-AF65-F5344CB8AC3E}">
        <p14:creationId xmlns:p14="http://schemas.microsoft.com/office/powerpoint/2010/main" val="1354984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콘텐츠 2개">
    <p:spTree>
      <p:nvGrpSpPr>
        <p:cNvPr id="1" name=""/>
        <p:cNvGrpSpPr/>
        <p:nvPr/>
      </p:nvGrpSpPr>
      <p:grpSpPr>
        <a:xfrm>
          <a:off x="0" y="0"/>
          <a:ext cx="0" cy="0"/>
          <a:chOff x="0" y="0"/>
          <a:chExt cx="0" cy="0"/>
        </a:xfrm>
      </p:grpSpPr>
      <p:sp>
        <p:nvSpPr>
          <p:cNvPr id="8" name="그림 개체 틀 5"/>
          <p:cNvSpPr>
            <a:spLocks noGrp="1"/>
          </p:cNvSpPr>
          <p:nvPr>
            <p:ph type="pic" sz="quarter" idx="13"/>
          </p:nvPr>
        </p:nvSpPr>
        <p:spPr>
          <a:xfrm>
            <a:off x="6618516" y="0"/>
            <a:ext cx="4180114" cy="5421086"/>
          </a:xfrm>
          <a:prstGeom prst="rect">
            <a:avLst/>
          </a:prstGeom>
        </p:spPr>
        <p:txBody>
          <a:bodyPr wrap="square">
            <a:noAutofit/>
          </a:bodyPr>
          <a:lstStyle/>
          <a:p>
            <a:endParaRPr lang="ko-KR" altLang="en-US" dirty="0"/>
          </a:p>
        </p:txBody>
      </p:sp>
    </p:spTree>
    <p:extLst>
      <p:ext uri="{BB962C8B-B14F-4D97-AF65-F5344CB8AC3E}">
        <p14:creationId xmlns:p14="http://schemas.microsoft.com/office/powerpoint/2010/main" val="3835991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콘텐츠 2개">
    <p:spTree>
      <p:nvGrpSpPr>
        <p:cNvPr id="1" name=""/>
        <p:cNvGrpSpPr/>
        <p:nvPr/>
      </p:nvGrpSpPr>
      <p:grpSpPr>
        <a:xfrm>
          <a:off x="0" y="0"/>
          <a:ext cx="0" cy="0"/>
          <a:chOff x="0" y="0"/>
          <a:chExt cx="0" cy="0"/>
        </a:xfrm>
      </p:grpSpPr>
      <p:sp>
        <p:nvSpPr>
          <p:cNvPr id="8" name="그림 개체 틀 5"/>
          <p:cNvSpPr>
            <a:spLocks noGrp="1"/>
          </p:cNvSpPr>
          <p:nvPr>
            <p:ph type="pic" sz="quarter" idx="13"/>
          </p:nvPr>
        </p:nvSpPr>
        <p:spPr>
          <a:xfrm>
            <a:off x="3" y="4504647"/>
            <a:ext cx="12192000" cy="2353353"/>
          </a:xfrm>
          <a:prstGeom prst="rect">
            <a:avLst/>
          </a:prstGeom>
        </p:spPr>
        <p:txBody>
          <a:bodyPr wrap="square">
            <a:noAutofit/>
          </a:bodyPr>
          <a:lstStyle/>
          <a:p>
            <a:endParaRPr lang="ko-KR" altLang="en-US" dirty="0"/>
          </a:p>
        </p:txBody>
      </p:sp>
    </p:spTree>
    <p:extLst>
      <p:ext uri="{BB962C8B-B14F-4D97-AF65-F5344CB8AC3E}">
        <p14:creationId xmlns:p14="http://schemas.microsoft.com/office/powerpoint/2010/main" val="129794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제목만">
    <p:spTree>
      <p:nvGrpSpPr>
        <p:cNvPr id="1" name=""/>
        <p:cNvGrpSpPr/>
        <p:nvPr/>
      </p:nvGrpSpPr>
      <p:grpSpPr>
        <a:xfrm>
          <a:off x="0" y="0"/>
          <a:ext cx="0" cy="0"/>
          <a:chOff x="0" y="0"/>
          <a:chExt cx="0" cy="0"/>
        </a:xfrm>
      </p:grpSpPr>
      <p:sp>
        <p:nvSpPr>
          <p:cNvPr id="6" name="그림 개체 틀 5"/>
          <p:cNvSpPr>
            <a:spLocks noGrp="1"/>
          </p:cNvSpPr>
          <p:nvPr>
            <p:ph type="pic" sz="quarter" idx="13"/>
          </p:nvPr>
        </p:nvSpPr>
        <p:spPr>
          <a:xfrm>
            <a:off x="739133" y="2436083"/>
            <a:ext cx="3128102" cy="1617053"/>
          </a:xfrm>
          <a:prstGeom prst="rect">
            <a:avLst/>
          </a:prstGeom>
        </p:spPr>
        <p:txBody>
          <a:bodyPr wrap="square">
            <a:noAutofit/>
          </a:bodyPr>
          <a:lstStyle/>
          <a:p>
            <a:endParaRPr lang="ko-KR" altLang="en-US" dirty="0"/>
          </a:p>
        </p:txBody>
      </p:sp>
      <p:sp>
        <p:nvSpPr>
          <p:cNvPr id="3" name="그림 개체 틀 5"/>
          <p:cNvSpPr>
            <a:spLocks noGrp="1"/>
          </p:cNvSpPr>
          <p:nvPr>
            <p:ph type="pic" sz="quarter" idx="14"/>
          </p:nvPr>
        </p:nvSpPr>
        <p:spPr>
          <a:xfrm>
            <a:off x="4527175" y="2436083"/>
            <a:ext cx="3128102" cy="1617053"/>
          </a:xfrm>
          <a:prstGeom prst="rect">
            <a:avLst/>
          </a:prstGeom>
        </p:spPr>
        <p:txBody>
          <a:bodyPr wrap="square">
            <a:noAutofit/>
          </a:bodyPr>
          <a:lstStyle/>
          <a:p>
            <a:endParaRPr lang="ko-KR" altLang="en-US" dirty="0"/>
          </a:p>
        </p:txBody>
      </p:sp>
      <p:sp>
        <p:nvSpPr>
          <p:cNvPr id="4" name="그림 개체 틀 5"/>
          <p:cNvSpPr>
            <a:spLocks noGrp="1"/>
          </p:cNvSpPr>
          <p:nvPr>
            <p:ph type="pic" sz="quarter" idx="15"/>
          </p:nvPr>
        </p:nvSpPr>
        <p:spPr>
          <a:xfrm>
            <a:off x="8315218" y="2436083"/>
            <a:ext cx="3128102" cy="1617053"/>
          </a:xfrm>
          <a:prstGeom prst="rect">
            <a:avLst/>
          </a:prstGeom>
        </p:spPr>
        <p:txBody>
          <a:bodyPr wrap="square">
            <a:noAutofit/>
          </a:bodyPr>
          <a:lstStyle/>
          <a:p>
            <a:endParaRPr lang="ko-KR" altLang="en-US" dirty="0"/>
          </a:p>
        </p:txBody>
      </p:sp>
    </p:spTree>
    <p:extLst>
      <p:ext uri="{BB962C8B-B14F-4D97-AF65-F5344CB8AC3E}">
        <p14:creationId xmlns:p14="http://schemas.microsoft.com/office/powerpoint/2010/main" val="97109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빈 화면">
    <p:spTree>
      <p:nvGrpSpPr>
        <p:cNvPr id="1" name=""/>
        <p:cNvGrpSpPr/>
        <p:nvPr/>
      </p:nvGrpSpPr>
      <p:grpSpPr>
        <a:xfrm>
          <a:off x="0" y="0"/>
          <a:ext cx="0" cy="0"/>
          <a:chOff x="0" y="0"/>
          <a:chExt cx="0" cy="0"/>
        </a:xfrm>
      </p:grpSpPr>
      <p:sp>
        <p:nvSpPr>
          <p:cNvPr id="5" name="그림 개체 틀 5"/>
          <p:cNvSpPr>
            <a:spLocks noGrp="1"/>
          </p:cNvSpPr>
          <p:nvPr>
            <p:ph type="pic" sz="quarter" idx="13"/>
          </p:nvPr>
        </p:nvSpPr>
        <p:spPr>
          <a:xfrm>
            <a:off x="8463280" y="1076960"/>
            <a:ext cx="3728720" cy="4704080"/>
          </a:xfrm>
          <a:prstGeom prst="rect">
            <a:avLst/>
          </a:prstGeom>
        </p:spPr>
        <p:txBody>
          <a:bodyPr wrap="square">
            <a:noAutofit/>
          </a:bodyPr>
          <a:lstStyle/>
          <a:p>
            <a:endParaRPr lang="ko-KR" altLang="en-US" dirty="0"/>
          </a:p>
        </p:txBody>
      </p:sp>
    </p:spTree>
    <p:extLst>
      <p:ext uri="{BB962C8B-B14F-4D97-AF65-F5344CB8AC3E}">
        <p14:creationId xmlns:p14="http://schemas.microsoft.com/office/powerpoint/2010/main" val="4001166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캡션 있는 콘텐츠">
    <p:spTree>
      <p:nvGrpSpPr>
        <p:cNvPr id="1" name=""/>
        <p:cNvGrpSpPr/>
        <p:nvPr/>
      </p:nvGrpSpPr>
      <p:grpSpPr>
        <a:xfrm>
          <a:off x="0" y="0"/>
          <a:ext cx="0" cy="0"/>
          <a:chOff x="0" y="0"/>
          <a:chExt cx="0" cy="0"/>
        </a:xfrm>
      </p:grpSpPr>
      <p:sp>
        <p:nvSpPr>
          <p:cNvPr id="9" name="그림 개체 틀 5"/>
          <p:cNvSpPr>
            <a:spLocks noGrp="1"/>
          </p:cNvSpPr>
          <p:nvPr>
            <p:ph type="pic" sz="quarter" idx="13"/>
          </p:nvPr>
        </p:nvSpPr>
        <p:spPr>
          <a:xfrm>
            <a:off x="930984" y="987532"/>
            <a:ext cx="4520700" cy="4882935"/>
          </a:xfrm>
          <a:prstGeom prst="rect">
            <a:avLst/>
          </a:prstGeom>
        </p:spPr>
        <p:txBody>
          <a:bodyPr wrap="square">
            <a:noAutofit/>
          </a:bodyPr>
          <a:lstStyle/>
          <a:p>
            <a:endParaRPr lang="ko-KR" altLang="en-US" dirty="0"/>
          </a:p>
        </p:txBody>
      </p:sp>
    </p:spTree>
    <p:extLst>
      <p:ext uri="{BB962C8B-B14F-4D97-AF65-F5344CB8AC3E}">
        <p14:creationId xmlns:p14="http://schemas.microsoft.com/office/powerpoint/2010/main" val="251955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ko-KR" dirty="0"/>
              <a:t>Edit the master heading style
</a:t>
            </a:r>
            <a:endParaRPr lang="ko-KR" altLang="en-US" dirty="0"/>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ko-KR" dirty="0"/>
              <a:t>Edit a master text style
Second level
Third level
Fourth Level
Fifth level</a:t>
            </a:r>
            <a:endParaRPr lang="ko-KR" altLang="en-US" dirty="0"/>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latinLnBrk="0" hangingPunct="0"/>
            <a:fld id="{FCFE4CD8-01A4-49B9-B4B6-BF6D9F1F7523}" type="slidenum">
              <a:rPr lang="ko-KR" altLang="en-US" smtClean="0"/>
              <a:pPr eaLnBrk="0" latinLnBrk="0" hangingPunct="0"/>
              <a:t>‹#›</a:t>
            </a:fld>
            <a:endParaRPr lang="ko-KR" altLang="en-US" dirty="0"/>
          </a:p>
        </p:txBody>
      </p:sp>
    </p:spTree>
    <p:extLst>
      <p:ext uri="{BB962C8B-B14F-4D97-AF65-F5344CB8AC3E}">
        <p14:creationId xmlns:p14="http://schemas.microsoft.com/office/powerpoint/2010/main" val="3054855709"/>
      </p:ext>
    </p:extLst>
  </p:cSld>
  <p:clrMap bg1="lt1" tx1="dk1" bg2="lt2" tx2="dk2" accent1="accent1" accent2="accent2" accent3="accent3" accent4="accent4" accent5="accent5" accent6="accent6" hlink="hlink" folHlink="folHlink"/>
  <p:sldLayoutIdLst>
    <p:sldLayoutId id="2147483660" r:id="rId1"/>
    <p:sldLayoutId id="2147483672" r:id="rId2"/>
    <p:sldLayoutId id="2147483661" r:id="rId3"/>
    <p:sldLayoutId id="2147483662" r:id="rId4"/>
    <p:sldLayoutId id="2147483671" r:id="rId5"/>
    <p:sldLayoutId id="2147483664" r:id="rId6"/>
    <p:sldLayoutId id="2147483667" r:id="rId7"/>
    <p:sldLayoutId id="2147483673" r:id="rId8"/>
    <p:sldLayoutId id="2147483670"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5" r:id="rId20"/>
    <p:sldLayoutId id="2147483686" r:id="rId21"/>
    <p:sldLayoutId id="2147483687" r:id="rId22"/>
    <p:sldLayoutId id="2147483688" r:id="rId23"/>
    <p:sldLayoutId id="2147483684" r:id="rId24"/>
  </p:sldLayoutIdLst>
  <p:hf hdr="0" ftr="0" dt="0"/>
  <p:txStyles>
    <p:titleStyle>
      <a:lvl1pPr algn="l" defTabSz="914400" rtl="0" eaLnBrk="0" latinLnBrk="0" hangingPunct="0">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0" latinLnBrk="0" hangingPunct="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D3DDBD-2DD6-43EC-9FE1-4122A57231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B9E3819-AC17-44EF-BFE8-6D3F207CE5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19D961F-0D41-4E6E-9BE3-4798D94238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27436-A035-49C8-BBDA-474C930EB414}" type="slidenum">
              <a:rPr lang="en-US" smtClean="0"/>
              <a:t>‹#›</a:t>
            </a:fld>
            <a:endParaRPr lang="en-US" dirty="0"/>
          </a:p>
        </p:txBody>
      </p:sp>
    </p:spTree>
    <p:extLst>
      <p:ext uri="{BB962C8B-B14F-4D97-AF65-F5344CB8AC3E}">
        <p14:creationId xmlns:p14="http://schemas.microsoft.com/office/powerpoint/2010/main" val="222652174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0" latinLnBrk="0" hangingPunct="0">
        <a:lnSpc>
          <a:spcPct val="90000"/>
        </a:lnSpc>
        <a:spcBef>
          <a:spcPct val="0"/>
        </a:spcBef>
        <a:buNone/>
        <a:defRPr sz="4400" kern="1200">
          <a:solidFill>
            <a:schemeClr val="tx1"/>
          </a:solidFill>
          <a:latin typeface="Montserrat Black" panose="00000A00000000000000" pitchFamily="2" charset="0"/>
          <a:ea typeface="+mj-ea"/>
          <a:cs typeface="+mj-cs"/>
        </a:defRPr>
      </a:lvl1pPr>
    </p:titleStyle>
    <p:bodyStyle>
      <a:lvl1pPr marL="228600" indent="-228600" algn="l" defTabSz="914400" rtl="0" eaLnBrk="0" latinLnBrk="0" hangingPunct="0">
        <a:lnSpc>
          <a:spcPct val="9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0" latinLnBrk="0" hangingPunct="0">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0" latinLnBrk="0" hangingPunct="0">
        <a:lnSpc>
          <a:spcPct val="9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0" latinLnBrk="0" hangingPunct="0">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0" latinLnBrk="0" hangingPunct="0">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AE9C9C-191E-4356-B86D-0A8FBF8017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5202523-79AD-41FB-808E-63B812D4F9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2DAEAC6-A82B-4D8D-90A1-6123972B88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CC196517-9266-42C6-9DA7-355FB1E68CCB}" type="slidenum">
              <a:rPr lang="en-US" smtClean="0"/>
              <a:pPr/>
              <a:t>‹#›</a:t>
            </a:fld>
            <a:endParaRPr lang="en-US" dirty="0"/>
          </a:p>
        </p:txBody>
      </p:sp>
    </p:spTree>
    <p:extLst>
      <p:ext uri="{BB962C8B-B14F-4D97-AF65-F5344CB8AC3E}">
        <p14:creationId xmlns:p14="http://schemas.microsoft.com/office/powerpoint/2010/main" val="60532517"/>
      </p:ext>
    </p:extLst>
  </p:cSld>
  <p:clrMap bg1="lt1" tx1="dk1" bg2="lt2" tx2="dk2" accent1="accent1" accent2="accent2" accent3="accent3" accent4="accent4" accent5="accent5" accent6="accent6" hlink="hlink" folHlink="folHlink"/>
  <p:sldLayoutIdLst>
    <p:sldLayoutId id="2147483654" r:id="rId1"/>
  </p:sldLayoutIdLst>
  <p:hf hdr="0" ftr="0" dt="0"/>
  <p:txStyles>
    <p:titleStyle>
      <a:lvl1pPr algn="l" defTabSz="914400" rtl="0" eaLnBrk="0" latinLnBrk="0" hangingPunct="0">
        <a:lnSpc>
          <a:spcPct val="90000"/>
        </a:lnSpc>
        <a:spcBef>
          <a:spcPct val="0"/>
        </a:spcBef>
        <a:buNone/>
        <a:defRPr sz="4400" kern="1200">
          <a:solidFill>
            <a:schemeClr val="accent1"/>
          </a:solidFill>
          <a:latin typeface="Franklin Gothic Demi Cond" panose="020B0706030402020204" pitchFamily="34" charset="0"/>
          <a:ea typeface="+mj-ea"/>
          <a:cs typeface="+mj-cs"/>
        </a:defRPr>
      </a:lvl1pPr>
    </p:titleStyle>
    <p:bodyStyle>
      <a:lvl1pPr marL="228600" indent="-228600" algn="l" defTabSz="914400" rtl="0" eaLnBrk="0" latinLnBrk="0" hangingPunct="0">
        <a:lnSpc>
          <a:spcPct val="114000"/>
        </a:lnSpc>
        <a:spcBef>
          <a:spcPts val="600"/>
        </a:spcBef>
        <a:buClr>
          <a:schemeClr val="accent1"/>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0" latinLnBrk="0" hangingPunct="0">
        <a:lnSpc>
          <a:spcPct val="114000"/>
        </a:lnSpc>
        <a:spcBef>
          <a:spcPts val="600"/>
        </a:spcBef>
        <a:buClr>
          <a:schemeClr val="accent1"/>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0" latinLnBrk="0" hangingPunct="0">
        <a:lnSpc>
          <a:spcPct val="114000"/>
        </a:lnSpc>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0" latinLnBrk="0" hangingPunct="0">
        <a:lnSpc>
          <a:spcPct val="114000"/>
        </a:lnSpc>
        <a:spcBef>
          <a:spcPts val="600"/>
        </a:spcBef>
        <a:buClr>
          <a:schemeClr val="accent1"/>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0" latinLnBrk="0" hangingPunct="0">
        <a:lnSpc>
          <a:spcPct val="114000"/>
        </a:lnSpc>
        <a:spcBef>
          <a:spcPts val="600"/>
        </a:spcBef>
        <a:buClr>
          <a:schemeClr val="accent1"/>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직사각형 12"/>
          <p:cNvSpPr>
            <a:spLocks noGrp="1"/>
          </p:cNvSpPr>
          <p:nvPr>
            <p:ph type="title" idx="4294967295"/>
          </p:nvPr>
        </p:nvSpPr>
        <p:spPr>
          <a:xfrm>
            <a:off x="871738" y="866644"/>
            <a:ext cx="4813355" cy="38380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auto" latinLnBrk="0" hangingPunct="0">
              <a:lnSpc>
                <a:spcPct val="114000"/>
              </a:lnSpc>
              <a:spcBef>
                <a:spcPts val="600"/>
              </a:spcBef>
              <a:spcAft>
                <a:spcPts val="0"/>
              </a:spcAft>
              <a:buClrTx/>
              <a:buSzTx/>
              <a:buFontTx/>
              <a:buNone/>
              <a:tabLst/>
              <a:defRPr/>
            </a:pPr>
            <a:r>
              <a:rPr kumimoji="0" lang="en-US" altLang="ko-KR" sz="3600" b="1" i="0" u="none" strike="noStrike" kern="1200" cap="none" spc="-136" normalizeH="0" baseline="0" noProof="0" dirty="0">
                <a:ln>
                  <a:noFill/>
                </a:ln>
                <a:solidFill>
                  <a:schemeClr val="accent1"/>
                </a:solidFill>
                <a:effectLst/>
                <a:uLnTx/>
                <a:uFillTx/>
                <a:latin typeface="+mj-lt"/>
                <a:ea typeface="Noto Sans" panose="020B0502040504020204" pitchFamily="34" charset="0"/>
                <a:cs typeface="Noto Sans" panose="020B0502040504020204" pitchFamily="34" charset="0"/>
              </a:rPr>
              <a:t>Medical Separations, </a:t>
            </a:r>
            <a:r>
              <a:rPr kumimoji="0" lang="en-US" altLang="ko-KR" sz="3600" b="1" i="0" u="none" strike="noStrike" kern="1200" cap="none" spc="-136" normalizeH="0" baseline="0" noProof="0" dirty="0">
                <a:ln>
                  <a:noFill/>
                </a:ln>
                <a:solidFill>
                  <a:schemeClr val="accent2"/>
                </a:solidFill>
                <a:effectLst/>
                <a:uLnTx/>
                <a:uFillTx/>
                <a:latin typeface="+mj-lt"/>
                <a:ea typeface="Noto Sans" panose="020B0502040504020204" pitchFamily="34" charset="0"/>
                <a:cs typeface="Noto Sans" panose="020B0502040504020204" pitchFamily="34" charset="0"/>
              </a:rPr>
              <a:t>Medical Separation with Reinstatement Rights (MSWRs)</a:t>
            </a:r>
            <a:r>
              <a:rPr kumimoji="0" lang="en-US" altLang="ko-KR" sz="3600" b="1" i="0" u="none" strike="noStrike" kern="1200" cap="none" spc="-136" normalizeH="0" baseline="0" noProof="0" dirty="0">
                <a:ln>
                  <a:noFill/>
                </a:ln>
                <a:solidFill>
                  <a:schemeClr val="tx1"/>
                </a:solidFill>
                <a:effectLst/>
                <a:uLnTx/>
                <a:uFillTx/>
                <a:latin typeface="+mj-lt"/>
                <a:ea typeface="Noto Sans" panose="020B0502040504020204" pitchFamily="34" charset="0"/>
                <a:cs typeface="Noto Sans" panose="020B0502040504020204" pitchFamily="34" charset="0"/>
              </a:rPr>
              <a:t>, </a:t>
            </a:r>
            <a:r>
              <a:rPr kumimoji="0" lang="en-US" altLang="ko-KR" sz="3600" b="1" i="0" u="none" strike="noStrike" kern="1200" cap="none" spc="-136" normalizeH="0" baseline="0" noProof="0" dirty="0">
                <a:ln>
                  <a:noFill/>
                </a:ln>
                <a:solidFill>
                  <a:schemeClr val="accent1"/>
                </a:solidFill>
                <a:effectLst/>
                <a:uLnTx/>
                <a:uFillTx/>
                <a:latin typeface="+mj-lt"/>
                <a:ea typeface="Noto Sans" panose="020B0502040504020204" pitchFamily="34" charset="0"/>
                <a:cs typeface="Noto Sans" panose="020B0502040504020204" pitchFamily="34" charset="0"/>
              </a:rPr>
              <a:t>and Direct Threat Assessments</a:t>
            </a:r>
            <a:endParaRPr kumimoji="0" lang="en-US" altLang="ko-KR" sz="3600" b="1" i="0" u="none" strike="noStrike" kern="1200" cap="none" spc="-136" normalizeH="0" baseline="0" noProof="0" dirty="0">
              <a:ln>
                <a:noFill/>
              </a:ln>
              <a:solidFill>
                <a:schemeClr val="accent2"/>
              </a:solidFill>
              <a:effectLst/>
              <a:uLnTx/>
              <a:uFillTx/>
              <a:latin typeface="+mj-lt"/>
              <a:ea typeface="Noto Sans" panose="020B0502040504020204" pitchFamily="34" charset="0"/>
              <a:cs typeface="Noto Sans" panose="020B0502040504020204" pitchFamily="34" charset="0"/>
            </a:endParaRPr>
          </a:p>
        </p:txBody>
      </p:sp>
      <p:grpSp>
        <p:nvGrpSpPr>
          <p:cNvPr id="21" name="그룹 20">
            <a:extLst>
              <a:ext uri="{C183D7F6-B498-43B3-948B-1728B52AA6E4}">
                <adec:decorative xmlns:adec="http://schemas.microsoft.com/office/drawing/2017/decorative" val="1"/>
              </a:ext>
            </a:extLst>
          </p:cNvPr>
          <p:cNvGrpSpPr/>
          <p:nvPr/>
        </p:nvGrpSpPr>
        <p:grpSpPr>
          <a:xfrm>
            <a:off x="1366691" y="4977712"/>
            <a:ext cx="8441716" cy="0"/>
            <a:chOff x="2162719" y="5245554"/>
            <a:chExt cx="9305673" cy="0"/>
          </a:xfrm>
        </p:grpSpPr>
        <p:cxnSp>
          <p:nvCxnSpPr>
            <p:cNvPr id="6" name="직선 연결선 5"/>
            <p:cNvCxnSpPr/>
            <p:nvPr/>
          </p:nvCxnSpPr>
          <p:spPr>
            <a:xfrm>
              <a:off x="2162719" y="5245554"/>
              <a:ext cx="762169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직선 연결선 57"/>
            <p:cNvCxnSpPr/>
            <p:nvPr/>
          </p:nvCxnSpPr>
          <p:spPr>
            <a:xfrm>
              <a:off x="5618290" y="5245554"/>
              <a:ext cx="58501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직사각형 17">
            <a:extLst>
              <a:ext uri="{FF2B5EF4-FFF2-40B4-BE49-F238E27FC236}">
                <a16:creationId xmlns:a16="http://schemas.microsoft.com/office/drawing/2014/main" id="{5E1C0E1C-DB5F-45D4-9A6C-A63F573C5B72}"/>
              </a:ext>
            </a:extLst>
          </p:cNvPr>
          <p:cNvSpPr/>
          <p:nvPr/>
        </p:nvSpPr>
        <p:spPr>
          <a:xfrm>
            <a:off x="871738" y="5350019"/>
            <a:ext cx="4605137" cy="307777"/>
          </a:xfrm>
          <a:prstGeom prst="rect">
            <a:avLst/>
          </a:prstGeom>
        </p:spPr>
        <p:txBody>
          <a:bodyPr wrap="square">
            <a:spAutoFit/>
          </a:bodyPr>
          <a:lstStyle/>
          <a:p>
            <a:pPr eaLnBrk="0" latinLnBrk="0" hangingPunct="0"/>
            <a:r>
              <a:rPr lang="en-US" altLang="ko-KR" sz="1400" i="1" dirty="0">
                <a:solidFill>
                  <a:schemeClr val="tx1">
                    <a:lumMod val="75000"/>
                    <a:lumOff val="25000"/>
                  </a:schemeClr>
                </a:solidFill>
                <a:latin typeface="Montserrat SemiBold" panose="00000700000000000000" pitchFamily="2" charset="0"/>
                <a:ea typeface="Noto Sans" panose="020B0502040504020204" pitchFamily="34" charset="0"/>
                <a:cs typeface="Noto Sans" panose="020B0502040504020204" pitchFamily="34" charset="0"/>
              </a:rPr>
              <a:t>Avoiding Disability-related Discrimination</a:t>
            </a:r>
            <a:endParaRPr lang="ko-KR" altLang="en-US" sz="1400" i="1" dirty="0">
              <a:solidFill>
                <a:schemeClr val="tx1">
                  <a:lumMod val="75000"/>
                  <a:lumOff val="25000"/>
                </a:schemeClr>
              </a:solidFill>
              <a:latin typeface="Montserrat SemiBold" panose="00000700000000000000" pitchFamily="2" charset="0"/>
              <a:cs typeface="Noto Sans" panose="020B0502040504020204" pitchFamily="34" charset="0"/>
            </a:endParaRPr>
          </a:p>
        </p:txBody>
      </p:sp>
      <p:pic>
        <p:nvPicPr>
          <p:cNvPr id="9" name="Picture Placeholder 8" descr="A picture containing male with notepad and pen talking to a young woman in a clinical setting.&#10;&#10;">
            <a:extLst>
              <a:ext uri="{FF2B5EF4-FFF2-40B4-BE49-F238E27FC236}">
                <a16:creationId xmlns:a16="http://schemas.microsoft.com/office/drawing/2014/main" id="{07BB8DC1-FBD9-4EC8-9DC3-BD44D571C562}"/>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a:xfrm>
            <a:off x="6343650" y="0"/>
            <a:ext cx="4746625" cy="6858000"/>
          </a:xfrm>
        </p:spPr>
      </p:pic>
      <p:sp>
        <p:nvSpPr>
          <p:cNvPr id="2" name="직사각형 1">
            <a:extLst>
              <a:ext uri="{C183D7F6-B498-43B3-948B-1728B52AA6E4}">
                <adec:decorative xmlns:adec="http://schemas.microsoft.com/office/drawing/2017/decorative" val="1"/>
              </a:ext>
            </a:extLst>
          </p:cNvPr>
          <p:cNvSpPr/>
          <p:nvPr/>
        </p:nvSpPr>
        <p:spPr>
          <a:xfrm>
            <a:off x="11368843" y="95"/>
            <a:ext cx="823157" cy="6857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p>
        </p:txBody>
      </p:sp>
      <p:cxnSp>
        <p:nvCxnSpPr>
          <p:cNvPr id="4" name="직선 연결선 3">
            <a:extLst>
              <a:ext uri="{C183D7F6-B498-43B3-948B-1728B52AA6E4}">
                <adec:decorative xmlns:adec="http://schemas.microsoft.com/office/drawing/2017/decorative" val="1"/>
              </a:ext>
            </a:extLst>
          </p:cNvPr>
          <p:cNvCxnSpPr>
            <a:cxnSpLocks/>
          </p:cNvCxnSpPr>
          <p:nvPr/>
        </p:nvCxnSpPr>
        <p:spPr>
          <a:xfrm>
            <a:off x="11775703" y="1729700"/>
            <a:ext cx="0" cy="33534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직사각형 29" descr="2022">
            <a:extLst>
              <a:ext uri="{FF2B5EF4-FFF2-40B4-BE49-F238E27FC236}">
                <a16:creationId xmlns:a16="http://schemas.microsoft.com/office/drawing/2014/main" id="{5E1C0E1C-DB5F-45D4-9A6C-A63F573C5B72}"/>
              </a:ext>
            </a:extLst>
          </p:cNvPr>
          <p:cNvSpPr/>
          <p:nvPr/>
        </p:nvSpPr>
        <p:spPr>
          <a:xfrm rot="5400000">
            <a:off x="10854171" y="5519297"/>
            <a:ext cx="1843072" cy="276999"/>
          </a:xfrm>
          <a:prstGeom prst="rect">
            <a:avLst/>
          </a:prstGeom>
        </p:spPr>
        <p:txBody>
          <a:bodyPr wrap="square">
            <a:spAutoFit/>
          </a:bodyPr>
          <a:lstStyle/>
          <a:p>
            <a:pPr algn="r"/>
            <a:r>
              <a:rPr lang="en-US" altLang="ko-KR" sz="1200" dirty="0">
                <a:solidFill>
                  <a:schemeClr val="bg1"/>
                </a:solidFill>
                <a:latin typeface="Montserrat SemiBold" panose="00000700000000000000" pitchFamily="2" charset="0"/>
                <a:ea typeface="Noto Sans" panose="020B0502040504020204" pitchFamily="34" charset="0"/>
                <a:cs typeface="Noto Sans" panose="020B0502040504020204" pitchFamily="34" charset="0"/>
              </a:rPr>
              <a:t>2022</a:t>
            </a:r>
            <a:endParaRPr lang="ko-KR" altLang="en-US" sz="1200" dirty="0">
              <a:solidFill>
                <a:schemeClr val="bg1"/>
              </a:solidFill>
              <a:latin typeface="Montserrat SemiBold" panose="00000700000000000000" pitchFamily="2" charset="0"/>
              <a:cs typeface="Noto Sans" panose="020B0502040504020204" pitchFamily="34" charset="0"/>
            </a:endParaRPr>
          </a:p>
        </p:txBody>
      </p:sp>
    </p:spTree>
    <p:extLst>
      <p:ext uri="{BB962C8B-B14F-4D97-AF65-F5344CB8AC3E}">
        <p14:creationId xmlns:p14="http://schemas.microsoft.com/office/powerpoint/2010/main" val="3401692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E522E85F-8689-45FB-AC3C-0961BB1283F2}"/>
              </a:ext>
            </a:extLst>
          </p:cNvPr>
          <p:cNvSpPr>
            <a:spLocks noGrp="1"/>
          </p:cNvSpPr>
          <p:nvPr>
            <p:ph type="title"/>
          </p:nvPr>
        </p:nvSpPr>
        <p:spPr/>
        <p:txBody>
          <a:bodyPr/>
          <a:lstStyle/>
          <a:p>
            <a:r>
              <a:rPr lang="en-US" altLang="ko-KR" dirty="0">
                <a:solidFill>
                  <a:schemeClr val="bg1"/>
                </a:solidFill>
                <a:ea typeface="Noto Sans"/>
                <a:cs typeface="Noto Sans"/>
              </a:rPr>
              <a:t>Medical Separation Requirements</a:t>
            </a:r>
            <a:endParaRPr lang="en-US" altLang="ko-KR" dirty="0">
              <a:solidFill>
                <a:schemeClr val="bg1"/>
              </a:solidFill>
            </a:endParaRPr>
          </a:p>
        </p:txBody>
      </p:sp>
      <p:sp>
        <p:nvSpPr>
          <p:cNvPr id="4" name="액자 3">
            <a:extLst>
              <a:ext uri="{FF2B5EF4-FFF2-40B4-BE49-F238E27FC236}">
                <a16:creationId xmlns:a16="http://schemas.microsoft.com/office/drawing/2014/main" id="{141E4C0F-7358-4F2B-9099-F252CA8203B3}"/>
              </a:ext>
              <a:ext uri="{C183D7F6-B498-43B3-948B-1728B52AA6E4}">
                <adec:decorative xmlns:adec="http://schemas.microsoft.com/office/drawing/2017/decorative" val="1"/>
              </a:ext>
            </a:extLst>
          </p:cNvPr>
          <p:cNvSpPr/>
          <p:nvPr/>
        </p:nvSpPr>
        <p:spPr>
          <a:xfrm>
            <a:off x="1428750" y="3983841"/>
            <a:ext cx="4539942" cy="1730141"/>
          </a:xfrm>
          <a:prstGeom prst="frame">
            <a:avLst>
              <a:gd name="adj1" fmla="val 853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endParaRPr lang="ko-KR" altLang="en-US" sz="1633">
              <a:solidFill>
                <a:schemeClr val="bg1"/>
              </a:solidFill>
            </a:endParaRPr>
          </a:p>
        </p:txBody>
      </p:sp>
      <p:sp>
        <p:nvSpPr>
          <p:cNvPr id="5" name="액자 4">
            <a:extLst>
              <a:ext uri="{FF2B5EF4-FFF2-40B4-BE49-F238E27FC236}">
                <a16:creationId xmlns:a16="http://schemas.microsoft.com/office/drawing/2014/main" id="{59C3FBFB-D1AB-46E3-A960-B687E452D995}"/>
              </a:ext>
              <a:ext uri="{C183D7F6-B498-43B3-948B-1728B52AA6E4}">
                <adec:decorative xmlns:adec="http://schemas.microsoft.com/office/drawing/2017/decorative" val="1"/>
              </a:ext>
            </a:extLst>
          </p:cNvPr>
          <p:cNvSpPr/>
          <p:nvPr/>
        </p:nvSpPr>
        <p:spPr>
          <a:xfrm>
            <a:off x="6223308" y="3983841"/>
            <a:ext cx="4539942" cy="1730141"/>
          </a:xfrm>
          <a:prstGeom prst="frame">
            <a:avLst>
              <a:gd name="adj1" fmla="val 8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endParaRPr lang="ko-KR" altLang="en-US" sz="1633">
              <a:solidFill>
                <a:schemeClr val="bg1"/>
              </a:solidFill>
            </a:endParaRPr>
          </a:p>
        </p:txBody>
      </p:sp>
      <p:sp>
        <p:nvSpPr>
          <p:cNvPr id="6" name="액자 5">
            <a:extLst>
              <a:ext uri="{FF2B5EF4-FFF2-40B4-BE49-F238E27FC236}">
                <a16:creationId xmlns:a16="http://schemas.microsoft.com/office/drawing/2014/main" id="{79D5F531-5459-4463-8723-6B7DC5CCFB38}"/>
              </a:ext>
              <a:ext uri="{C183D7F6-B498-43B3-948B-1728B52AA6E4}">
                <adec:decorative xmlns:adec="http://schemas.microsoft.com/office/drawing/2017/decorative" val="1"/>
              </a:ext>
            </a:extLst>
          </p:cNvPr>
          <p:cNvSpPr/>
          <p:nvPr/>
        </p:nvSpPr>
        <p:spPr>
          <a:xfrm>
            <a:off x="1428750" y="2009776"/>
            <a:ext cx="4539942" cy="1730141"/>
          </a:xfrm>
          <a:prstGeom prst="frame">
            <a:avLst>
              <a:gd name="adj1" fmla="val 8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endParaRPr lang="ko-KR" altLang="en-US" sz="1633">
              <a:solidFill>
                <a:schemeClr val="bg1"/>
              </a:solidFill>
            </a:endParaRPr>
          </a:p>
        </p:txBody>
      </p:sp>
      <p:sp>
        <p:nvSpPr>
          <p:cNvPr id="7" name="액자 6">
            <a:extLst>
              <a:ext uri="{FF2B5EF4-FFF2-40B4-BE49-F238E27FC236}">
                <a16:creationId xmlns:a16="http://schemas.microsoft.com/office/drawing/2014/main" id="{86492461-A868-4925-9E37-0570785C4C0F}"/>
              </a:ext>
              <a:ext uri="{C183D7F6-B498-43B3-948B-1728B52AA6E4}">
                <adec:decorative xmlns:adec="http://schemas.microsoft.com/office/drawing/2017/decorative" val="1"/>
              </a:ext>
            </a:extLst>
          </p:cNvPr>
          <p:cNvSpPr/>
          <p:nvPr/>
        </p:nvSpPr>
        <p:spPr>
          <a:xfrm>
            <a:off x="6223308" y="2009776"/>
            <a:ext cx="4539942" cy="1730141"/>
          </a:xfrm>
          <a:prstGeom prst="frame">
            <a:avLst>
              <a:gd name="adj1" fmla="val 853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endParaRPr lang="ko-KR" altLang="en-US" sz="1633">
              <a:solidFill>
                <a:schemeClr val="bg1"/>
              </a:solidFill>
            </a:endParaRPr>
          </a:p>
        </p:txBody>
      </p:sp>
      <p:sp>
        <p:nvSpPr>
          <p:cNvPr id="71" name="TextBox 70">
            <a:extLst>
              <a:ext uri="{FF2B5EF4-FFF2-40B4-BE49-F238E27FC236}">
                <a16:creationId xmlns:a16="http://schemas.microsoft.com/office/drawing/2014/main" id="{860D9B89-8F1C-4419-8C27-2514870246EB}"/>
              </a:ext>
            </a:extLst>
          </p:cNvPr>
          <p:cNvSpPr txBox="1"/>
          <p:nvPr/>
        </p:nvSpPr>
        <p:spPr>
          <a:xfrm>
            <a:off x="1649053" y="2279604"/>
            <a:ext cx="3942122" cy="1124923"/>
          </a:xfrm>
          <a:prstGeom prst="rect">
            <a:avLst/>
          </a:prstGeom>
          <a:noFill/>
        </p:spPr>
        <p:txBody>
          <a:bodyPr wrap="square" lIns="91440" tIns="45720" rIns="91440" bIns="45720" rtlCol="0" anchor="t">
            <a:spAutoFit/>
          </a:bodyPr>
          <a:lstStyle>
            <a:defPPr>
              <a:defRPr lang="en-US"/>
            </a:defPPr>
            <a:lvl1pPr>
              <a:defRPr sz="1200" b="1">
                <a:solidFill>
                  <a:schemeClr val="tx1">
                    <a:lumMod val="75000"/>
                    <a:lumOff val="25000"/>
                  </a:schemeClr>
                </a:solidFill>
                <a:latin typeface="Dosis SemiBold" panose="02010503020202060003" pitchFamily="2" charset="77"/>
              </a:defRPr>
            </a:lvl1pPr>
          </a:lstStyle>
          <a:p>
            <a:pPr latinLnBrk="0">
              <a:lnSpc>
                <a:spcPct val="114000"/>
              </a:lnSpc>
              <a:spcBef>
                <a:spcPts val="600"/>
              </a:spcBef>
            </a:pPr>
            <a:r>
              <a:rPr lang="en-US" sz="2000" b="0" dirty="0">
                <a:solidFill>
                  <a:schemeClr val="bg1"/>
                </a:solidFill>
                <a:latin typeface="+mn-lt"/>
                <a:ea typeface="맑은 고딕"/>
              </a:rPr>
              <a:t>Health and social service </a:t>
            </a:r>
            <a:r>
              <a:rPr lang="en-US" sz="2000" b="0" dirty="0">
                <a:solidFill>
                  <a:srgbClr val="FFC000"/>
                </a:solidFill>
                <a:latin typeface="+mn-lt"/>
                <a:ea typeface="맑은 고딕"/>
              </a:rPr>
              <a:t>written</a:t>
            </a:r>
            <a:r>
              <a:rPr lang="en-US" sz="2000" b="0" dirty="0">
                <a:solidFill>
                  <a:schemeClr val="bg1"/>
                </a:solidFill>
                <a:latin typeface="+mn-lt"/>
                <a:ea typeface="맑은 고딕"/>
              </a:rPr>
              <a:t> referrals </a:t>
            </a:r>
            <a:r>
              <a:rPr lang="en-US" sz="2000" b="0" dirty="0">
                <a:solidFill>
                  <a:srgbClr val="FFFF99"/>
                </a:solidFill>
                <a:latin typeface="+mn-lt"/>
                <a:ea typeface="맑은 고딕"/>
              </a:rPr>
              <a:t>must be provided </a:t>
            </a:r>
            <a:r>
              <a:rPr lang="en-US" sz="2000" b="0" dirty="0">
                <a:solidFill>
                  <a:schemeClr val="bg1"/>
                </a:solidFill>
                <a:latin typeface="+mn-lt"/>
                <a:ea typeface="맑은 고딕"/>
              </a:rPr>
              <a:t>to medically separated students.</a:t>
            </a:r>
          </a:p>
        </p:txBody>
      </p:sp>
      <p:sp>
        <p:nvSpPr>
          <p:cNvPr id="50" name="TextBox 49">
            <a:extLst>
              <a:ext uri="{FF2B5EF4-FFF2-40B4-BE49-F238E27FC236}">
                <a16:creationId xmlns:a16="http://schemas.microsoft.com/office/drawing/2014/main" id="{5E56491B-79E0-409B-A2B3-E05DE6AFC344}"/>
              </a:ext>
            </a:extLst>
          </p:cNvPr>
          <p:cNvSpPr txBox="1"/>
          <p:nvPr/>
        </p:nvSpPr>
        <p:spPr>
          <a:xfrm>
            <a:off x="6481029" y="2273536"/>
            <a:ext cx="3942122" cy="1124923"/>
          </a:xfrm>
          <a:prstGeom prst="rect">
            <a:avLst/>
          </a:prstGeom>
          <a:noFill/>
        </p:spPr>
        <p:txBody>
          <a:bodyPr wrap="square" lIns="91440" tIns="45720" rIns="91440" bIns="45720" rtlCol="0" anchor="t">
            <a:spAutoFit/>
          </a:bodyPr>
          <a:lstStyle>
            <a:defPPr>
              <a:defRPr lang="en-US"/>
            </a:defPPr>
            <a:lvl1pPr>
              <a:defRPr sz="1200" b="1">
                <a:solidFill>
                  <a:schemeClr val="tx1">
                    <a:lumMod val="75000"/>
                    <a:lumOff val="25000"/>
                  </a:schemeClr>
                </a:solidFill>
                <a:latin typeface="Dosis SemiBold" panose="02010503020202060003" pitchFamily="2" charset="77"/>
              </a:defRPr>
            </a:lvl1pPr>
          </a:lstStyle>
          <a:p>
            <a:pPr latinLnBrk="0">
              <a:lnSpc>
                <a:spcPct val="114000"/>
              </a:lnSpc>
              <a:spcBef>
                <a:spcPts val="600"/>
              </a:spcBef>
            </a:pPr>
            <a:r>
              <a:rPr lang="en-US" sz="2000" b="0" dirty="0">
                <a:solidFill>
                  <a:schemeClr val="bg1"/>
                </a:solidFill>
                <a:latin typeface="+mn-lt"/>
                <a:ea typeface="맑은 고딕"/>
              </a:rPr>
              <a:t>Health staff </a:t>
            </a:r>
            <a:r>
              <a:rPr lang="en-US" sz="2000" b="0" dirty="0">
                <a:solidFill>
                  <a:srgbClr val="FFFF99"/>
                </a:solidFill>
                <a:latin typeface="+mn-lt"/>
                <a:ea typeface="맑은 고딕"/>
              </a:rPr>
              <a:t>must approve </a:t>
            </a:r>
            <a:r>
              <a:rPr lang="en-US" sz="2000" b="0" dirty="0">
                <a:solidFill>
                  <a:schemeClr val="bg1"/>
                </a:solidFill>
                <a:latin typeface="+mn-lt"/>
                <a:ea typeface="맑은 고딕"/>
              </a:rPr>
              <a:t>all transportation plans and if an escort is needed. </a:t>
            </a:r>
          </a:p>
        </p:txBody>
      </p:sp>
      <p:sp>
        <p:nvSpPr>
          <p:cNvPr id="51" name="TextBox 50">
            <a:extLst>
              <a:ext uri="{FF2B5EF4-FFF2-40B4-BE49-F238E27FC236}">
                <a16:creationId xmlns:a16="http://schemas.microsoft.com/office/drawing/2014/main" id="{D125A7C1-4D0E-428E-BA39-6A9AA984BBD6}"/>
              </a:ext>
            </a:extLst>
          </p:cNvPr>
          <p:cNvSpPr txBox="1"/>
          <p:nvPr/>
        </p:nvSpPr>
        <p:spPr>
          <a:xfrm>
            <a:off x="1649053" y="4258478"/>
            <a:ext cx="3942122" cy="1124923"/>
          </a:xfrm>
          <a:prstGeom prst="rect">
            <a:avLst/>
          </a:prstGeom>
          <a:noFill/>
        </p:spPr>
        <p:txBody>
          <a:bodyPr wrap="square" lIns="91440" tIns="45720" rIns="91440" bIns="45720" rtlCol="0" anchor="t">
            <a:spAutoFit/>
          </a:bodyPr>
          <a:lstStyle>
            <a:defPPr>
              <a:defRPr lang="en-US"/>
            </a:defPPr>
            <a:lvl1pPr>
              <a:defRPr sz="1200" b="1">
                <a:solidFill>
                  <a:schemeClr val="tx1">
                    <a:lumMod val="75000"/>
                    <a:lumOff val="25000"/>
                  </a:schemeClr>
                </a:solidFill>
                <a:latin typeface="Dosis SemiBold" panose="02010503020202060003" pitchFamily="2" charset="77"/>
              </a:defRPr>
            </a:lvl1pPr>
          </a:lstStyle>
          <a:p>
            <a:pPr latinLnBrk="0">
              <a:lnSpc>
                <a:spcPct val="114000"/>
              </a:lnSpc>
              <a:spcBef>
                <a:spcPts val="600"/>
              </a:spcBef>
            </a:pPr>
            <a:r>
              <a:rPr lang="en-US" sz="2000" b="0" dirty="0">
                <a:solidFill>
                  <a:schemeClr val="bg1"/>
                </a:solidFill>
                <a:latin typeface="+mn-lt"/>
                <a:ea typeface="맑은 고딕"/>
              </a:rPr>
              <a:t>Students </a:t>
            </a:r>
            <a:r>
              <a:rPr lang="en-US" sz="2000" b="0" dirty="0">
                <a:solidFill>
                  <a:srgbClr val="FFFF99"/>
                </a:solidFill>
                <a:latin typeface="+mn-lt"/>
                <a:ea typeface="맑은 고딕"/>
              </a:rPr>
              <a:t>must be followed up  </a:t>
            </a:r>
            <a:r>
              <a:rPr lang="en-US" sz="2000" b="0" dirty="0">
                <a:solidFill>
                  <a:schemeClr val="accent2"/>
                </a:solidFill>
                <a:latin typeface="+mn-lt"/>
                <a:ea typeface="맑은 고딕"/>
              </a:rPr>
              <a:t>monthly</a:t>
            </a:r>
            <a:r>
              <a:rPr lang="en-US" sz="2000" b="0" dirty="0">
                <a:solidFill>
                  <a:schemeClr val="bg1"/>
                </a:solidFill>
                <a:latin typeface="+mn-lt"/>
                <a:ea typeface="맑은 고딕"/>
              </a:rPr>
              <a:t> by the Health and Wellness Director while separated.  </a:t>
            </a:r>
          </a:p>
        </p:txBody>
      </p:sp>
      <p:sp>
        <p:nvSpPr>
          <p:cNvPr id="52" name="TextBox 51">
            <a:extLst>
              <a:ext uri="{FF2B5EF4-FFF2-40B4-BE49-F238E27FC236}">
                <a16:creationId xmlns:a16="http://schemas.microsoft.com/office/drawing/2014/main" id="{2FD70F75-A061-42FC-9278-B068F62C237C}"/>
              </a:ext>
            </a:extLst>
          </p:cNvPr>
          <p:cNvSpPr txBox="1"/>
          <p:nvPr/>
        </p:nvSpPr>
        <p:spPr>
          <a:xfrm>
            <a:off x="6481029" y="4258478"/>
            <a:ext cx="3942122" cy="1124923"/>
          </a:xfrm>
          <a:prstGeom prst="rect">
            <a:avLst/>
          </a:prstGeom>
          <a:noFill/>
        </p:spPr>
        <p:txBody>
          <a:bodyPr wrap="square" lIns="91440" tIns="45720" rIns="91440" bIns="45720" rtlCol="0" anchor="t">
            <a:spAutoFit/>
          </a:bodyPr>
          <a:lstStyle>
            <a:defPPr>
              <a:defRPr lang="en-US"/>
            </a:defPPr>
            <a:lvl1pPr>
              <a:defRPr sz="1200" b="1">
                <a:solidFill>
                  <a:schemeClr val="tx1">
                    <a:lumMod val="75000"/>
                    <a:lumOff val="25000"/>
                  </a:schemeClr>
                </a:solidFill>
                <a:latin typeface="Dosis SemiBold" panose="02010503020202060003" pitchFamily="2" charset="77"/>
              </a:defRPr>
            </a:lvl1pPr>
          </a:lstStyle>
          <a:p>
            <a:pPr latinLnBrk="0">
              <a:lnSpc>
                <a:spcPct val="114000"/>
              </a:lnSpc>
              <a:spcBef>
                <a:spcPts val="600"/>
              </a:spcBef>
            </a:pPr>
            <a:r>
              <a:rPr lang="en-US" sz="2000" b="0" dirty="0">
                <a:solidFill>
                  <a:srgbClr val="FFFF99"/>
                </a:solidFill>
                <a:latin typeface="+mn-lt"/>
                <a:ea typeface="맑은 고딕"/>
              </a:rPr>
              <a:t>Documentation of </a:t>
            </a:r>
            <a:r>
              <a:rPr lang="en-US" sz="2000" b="0" dirty="0">
                <a:solidFill>
                  <a:schemeClr val="accent2"/>
                </a:solidFill>
                <a:latin typeface="+mn-lt"/>
                <a:ea typeface="맑은 고딕"/>
              </a:rPr>
              <a:t>monthly</a:t>
            </a:r>
            <a:r>
              <a:rPr lang="en-US" sz="2000" b="0" dirty="0">
                <a:solidFill>
                  <a:srgbClr val="FFFF99"/>
                </a:solidFill>
                <a:latin typeface="+mn-lt"/>
                <a:ea typeface="맑은 고딕"/>
              </a:rPr>
              <a:t> follow up must </a:t>
            </a:r>
            <a:r>
              <a:rPr lang="en-US" sz="2000" b="0" dirty="0">
                <a:solidFill>
                  <a:schemeClr val="bg1"/>
                </a:solidFill>
                <a:latin typeface="+mn-lt"/>
                <a:ea typeface="맑은 고딕"/>
              </a:rPr>
              <a:t>be in the student health record.</a:t>
            </a:r>
          </a:p>
        </p:txBody>
      </p:sp>
      <p:sp>
        <p:nvSpPr>
          <p:cNvPr id="53" name="Slide Number Placeholder 5">
            <a:extLst>
              <a:ext uri="{FF2B5EF4-FFF2-40B4-BE49-F238E27FC236}">
                <a16:creationId xmlns:a16="http://schemas.microsoft.com/office/drawing/2014/main" id="{0CCC1A67-C5CA-43A8-A651-C8643E73878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1810813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직사각형 23">
            <a:extLst>
              <a:ext uri="{C183D7F6-B498-43B3-948B-1728B52AA6E4}">
                <adec:decorative xmlns:adec="http://schemas.microsoft.com/office/drawing/2017/decorative" val="1"/>
              </a:ext>
            </a:extLst>
          </p:cNvPr>
          <p:cNvSpPr/>
          <p:nvPr/>
        </p:nvSpPr>
        <p:spPr>
          <a:xfrm>
            <a:off x="8252178" y="0"/>
            <a:ext cx="393982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p>
        </p:txBody>
      </p:sp>
      <p:sp>
        <p:nvSpPr>
          <p:cNvPr id="21" name="직사각형 20"/>
          <p:cNvSpPr>
            <a:spLocks noGrp="1"/>
          </p:cNvSpPr>
          <p:nvPr>
            <p:ph type="title" idx="4294967295"/>
          </p:nvPr>
        </p:nvSpPr>
        <p:spPr>
          <a:xfrm>
            <a:off x="687035" y="307097"/>
            <a:ext cx="6681431"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chemeClr val="accent1"/>
                </a:solidFill>
                <a:effectLst/>
                <a:uLnTx/>
                <a:uFillTx/>
                <a:latin typeface="+mj-lt"/>
                <a:ea typeface="+mn-ea"/>
                <a:cs typeface="+mn-cs"/>
              </a:rPr>
              <a:t>Medical Separation Documentation</a:t>
            </a:r>
            <a:endParaRPr kumimoji="0" lang="en-US" altLang="ko-KR" sz="6000" b="1" i="0" u="none" strike="noStrike" kern="1200" cap="none" spc="-136" normalizeH="0" baseline="0" noProof="0" dirty="0">
              <a:ln>
                <a:noFill/>
              </a:ln>
              <a:solidFill>
                <a:schemeClr val="accent1"/>
              </a:solidFill>
              <a:effectLst/>
              <a:uLnTx/>
              <a:uFillTx/>
              <a:latin typeface="+mj-lt"/>
              <a:ea typeface="Noto Sans" panose="020B0502040504020204" pitchFamily="34" charset="0"/>
              <a:cs typeface="Noto Sans" panose="020B0502040504020204" pitchFamily="34" charset="0"/>
            </a:endParaRPr>
          </a:p>
        </p:txBody>
      </p:sp>
      <p:sp>
        <p:nvSpPr>
          <p:cNvPr id="23" name="직사각형 22">
            <a:extLst>
              <a:ext uri="{FF2B5EF4-FFF2-40B4-BE49-F238E27FC236}">
                <a16:creationId xmlns:a16="http://schemas.microsoft.com/office/drawing/2014/main" id="{5E1C0E1C-DB5F-45D4-9A6C-A63F573C5B72}"/>
              </a:ext>
            </a:extLst>
          </p:cNvPr>
          <p:cNvSpPr/>
          <p:nvPr/>
        </p:nvSpPr>
        <p:spPr>
          <a:xfrm>
            <a:off x="687035" y="1507426"/>
            <a:ext cx="7427488" cy="4865306"/>
          </a:xfrm>
          <a:prstGeom prst="rect">
            <a:avLst/>
          </a:prstGeom>
        </p:spPr>
        <p:txBody>
          <a:bodyPr wrap="square">
            <a:spAutoFit/>
          </a:bodyPr>
          <a:lstStyle/>
          <a:p>
            <a:pPr>
              <a:lnSpc>
                <a:spcPct val="114000"/>
              </a:lnSpc>
              <a:spcBef>
                <a:spcPts val="600"/>
              </a:spcBef>
            </a:pPr>
            <a:r>
              <a:rPr lang="en-US" altLang="ko-KR" sz="2000" dirty="0">
                <a:ea typeface="Noto Sans" panose="020B0502040504020204" pitchFamily="34" charset="0"/>
                <a:cs typeface="Noto Sans" panose="020B0502040504020204" pitchFamily="34" charset="0"/>
              </a:rPr>
              <a:t>Documentation for a medical separation in the student health record </a:t>
            </a:r>
            <a:r>
              <a:rPr lang="en-US" altLang="ko-KR" sz="2000" b="1" dirty="0">
                <a:solidFill>
                  <a:schemeClr val="accent2"/>
                </a:solidFill>
                <a:ea typeface="Noto Sans" panose="020B0502040504020204" pitchFamily="34" charset="0"/>
                <a:cs typeface="Noto Sans" panose="020B0502040504020204" pitchFamily="34" charset="0"/>
              </a:rPr>
              <a:t>must include at a minimum</a:t>
            </a:r>
            <a:r>
              <a:rPr lang="en-US" altLang="ko-KR" sz="2000" dirty="0">
                <a:ea typeface="Noto Sans" panose="020B0502040504020204" pitchFamily="34" charset="0"/>
                <a:cs typeface="Noto Sans" panose="020B0502040504020204" pitchFamily="34" charset="0"/>
              </a:rPr>
              <a:t>: </a:t>
            </a:r>
          </a:p>
          <a:p>
            <a:pPr marL="285750" indent="-285750">
              <a:lnSpc>
                <a:spcPct val="114000"/>
              </a:lnSpc>
              <a:spcBef>
                <a:spcPts val="600"/>
              </a:spcBef>
              <a:buClr>
                <a:schemeClr val="accent2"/>
              </a:buClr>
              <a:buFont typeface="Wingdings" panose="05000000000000000000" pitchFamily="2" charset="2"/>
              <a:buChar char="§"/>
            </a:pPr>
            <a:r>
              <a:rPr lang="en-US" altLang="ko-KR" dirty="0">
                <a:ea typeface="Noto Sans" panose="020B0502040504020204" pitchFamily="34" charset="0"/>
                <a:cs typeface="Noto Sans" panose="020B0502040504020204" pitchFamily="34" charset="0"/>
              </a:rPr>
              <a:t>The clinical assessment for separation, including current symptoms/behaviors and functional impairments and a diagnostic code; </a:t>
            </a:r>
          </a:p>
          <a:p>
            <a:pPr marL="285750" indent="-285750">
              <a:lnSpc>
                <a:spcPct val="114000"/>
              </a:lnSpc>
              <a:spcBef>
                <a:spcPts val="600"/>
              </a:spcBef>
              <a:buClr>
                <a:schemeClr val="accent2"/>
              </a:buClr>
              <a:buFont typeface="Wingdings" panose="05000000000000000000" pitchFamily="2" charset="2"/>
              <a:buChar char="§"/>
            </a:pPr>
            <a:r>
              <a:rPr lang="en-US" altLang="ko-KR" dirty="0">
                <a:ea typeface="Noto Sans" panose="020B0502040504020204" pitchFamily="34" charset="0"/>
                <a:cs typeface="Noto Sans" panose="020B0502040504020204" pitchFamily="34" charset="0"/>
              </a:rPr>
              <a:t>Individualized treatment instructions; </a:t>
            </a:r>
          </a:p>
          <a:p>
            <a:pPr marL="285750" indent="-285750">
              <a:lnSpc>
                <a:spcPct val="114000"/>
              </a:lnSpc>
              <a:spcBef>
                <a:spcPts val="600"/>
              </a:spcBef>
              <a:buClr>
                <a:schemeClr val="accent2"/>
              </a:buClr>
              <a:buFont typeface="Wingdings" panose="05000000000000000000" pitchFamily="2" charset="2"/>
              <a:buChar char="§"/>
            </a:pPr>
            <a:r>
              <a:rPr lang="en-US" altLang="ko-KR" dirty="0">
                <a:ea typeface="Noto Sans" panose="020B0502040504020204" pitchFamily="34" charset="0"/>
                <a:cs typeface="Noto Sans" panose="020B0502040504020204" pitchFamily="34" charset="0"/>
              </a:rPr>
              <a:t>Student consent; </a:t>
            </a:r>
          </a:p>
          <a:p>
            <a:pPr marL="285750" indent="-285750">
              <a:lnSpc>
                <a:spcPct val="114000"/>
              </a:lnSpc>
              <a:spcBef>
                <a:spcPts val="600"/>
              </a:spcBef>
              <a:buClr>
                <a:schemeClr val="accent2"/>
              </a:buClr>
              <a:buFont typeface="Wingdings" panose="05000000000000000000" pitchFamily="2" charset="2"/>
              <a:buChar char="§"/>
            </a:pPr>
            <a:r>
              <a:rPr lang="en-US" altLang="ko-KR" dirty="0">
                <a:ea typeface="Noto Sans" panose="020B0502040504020204" pitchFamily="34" charset="0"/>
                <a:cs typeface="Noto Sans" panose="020B0502040504020204" pitchFamily="34" charset="0"/>
              </a:rPr>
              <a:t>Referral source(s); </a:t>
            </a:r>
          </a:p>
          <a:p>
            <a:pPr marL="285750" indent="-285750">
              <a:lnSpc>
                <a:spcPct val="114000"/>
              </a:lnSpc>
              <a:spcBef>
                <a:spcPts val="600"/>
              </a:spcBef>
              <a:buClr>
                <a:schemeClr val="accent2"/>
              </a:buClr>
              <a:buFont typeface="Wingdings" panose="05000000000000000000" pitchFamily="2" charset="2"/>
              <a:buChar char="§"/>
            </a:pPr>
            <a:r>
              <a:rPr lang="en-US" altLang="ko-KR" dirty="0">
                <a:ea typeface="Noto Sans" panose="020B0502040504020204" pitchFamily="34" charset="0"/>
                <a:cs typeface="Noto Sans" panose="020B0502040504020204" pitchFamily="34" charset="0"/>
              </a:rPr>
              <a:t>Transportation details, including whether an escort is needed; </a:t>
            </a:r>
          </a:p>
          <a:p>
            <a:pPr marL="285750" indent="-285750">
              <a:lnSpc>
                <a:spcPct val="114000"/>
              </a:lnSpc>
              <a:spcBef>
                <a:spcPts val="600"/>
              </a:spcBef>
              <a:buClr>
                <a:schemeClr val="accent2"/>
              </a:buClr>
              <a:buFont typeface="Wingdings" panose="05000000000000000000" pitchFamily="2" charset="2"/>
              <a:buChar char="§"/>
            </a:pPr>
            <a:r>
              <a:rPr lang="en-US" altLang="ko-KR" dirty="0">
                <a:ea typeface="Noto Sans" panose="020B0502040504020204" pitchFamily="34" charset="0"/>
                <a:cs typeface="Noto Sans" panose="020B0502040504020204" pitchFamily="34" charset="0"/>
              </a:rPr>
              <a:t>Dates of separation and anticipated return to center; </a:t>
            </a:r>
          </a:p>
          <a:p>
            <a:pPr marL="285750" indent="-285750">
              <a:lnSpc>
                <a:spcPct val="114000"/>
              </a:lnSpc>
              <a:spcBef>
                <a:spcPts val="600"/>
              </a:spcBef>
              <a:buClr>
                <a:schemeClr val="accent2"/>
              </a:buClr>
              <a:buFont typeface="Wingdings" panose="05000000000000000000" pitchFamily="2" charset="2"/>
              <a:buChar char="§"/>
            </a:pPr>
            <a:r>
              <a:rPr lang="en-US" altLang="ko-KR" dirty="0">
                <a:ea typeface="Noto Sans" panose="020B0502040504020204" pitchFamily="34" charset="0"/>
                <a:cs typeface="Noto Sans" panose="020B0502040504020204" pitchFamily="34" charset="0"/>
              </a:rPr>
              <a:t>Individualized student medical expectations to return; and </a:t>
            </a:r>
          </a:p>
          <a:p>
            <a:pPr marL="285750" indent="-285750">
              <a:lnSpc>
                <a:spcPct val="114000"/>
              </a:lnSpc>
              <a:spcBef>
                <a:spcPts val="600"/>
              </a:spcBef>
              <a:buClr>
                <a:schemeClr val="accent2"/>
              </a:buClr>
              <a:buFont typeface="Wingdings" panose="05000000000000000000" pitchFamily="2" charset="2"/>
              <a:buChar char="§"/>
            </a:pPr>
            <a:r>
              <a:rPr lang="en-US" altLang="ko-KR" dirty="0">
                <a:ea typeface="Noto Sans" panose="020B0502040504020204" pitchFamily="34" charset="0"/>
                <a:cs typeface="Noto Sans" panose="020B0502040504020204" pitchFamily="34" charset="0"/>
              </a:rPr>
              <a:t>If the </a:t>
            </a:r>
            <a:r>
              <a:rPr lang="en-US" altLang="ko-KR" b="1" dirty="0">
                <a:solidFill>
                  <a:schemeClr val="accent2"/>
                </a:solidFill>
                <a:ea typeface="Noto Sans" panose="020B0502040504020204" pitchFamily="34" charset="0"/>
                <a:cs typeface="Noto Sans" panose="020B0502040504020204" pitchFamily="34" charset="0"/>
              </a:rPr>
              <a:t>student is an individual with a disability</a:t>
            </a:r>
            <a:r>
              <a:rPr lang="en-US" altLang="ko-KR" dirty="0">
                <a:ea typeface="Noto Sans" panose="020B0502040504020204" pitchFamily="34" charset="0"/>
                <a:cs typeface="Noto Sans" panose="020B0502040504020204" pitchFamily="34" charset="0"/>
              </a:rPr>
              <a:t>, a copy of any accommodation plan and CIS Accommodation Plan Notes tab documentation. </a:t>
            </a:r>
          </a:p>
        </p:txBody>
      </p:sp>
      <p:pic>
        <p:nvPicPr>
          <p:cNvPr id="12" name="Picture 11">
            <a:extLst>
              <a:ext uri="{FF2B5EF4-FFF2-40B4-BE49-F238E27FC236}">
                <a16:creationId xmlns:a16="http://schemas.microsoft.com/office/drawing/2014/main" id="{1441F053-CCF7-4BE3-A8C9-9F1162E93E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3170" y="0"/>
            <a:ext cx="2931795" cy="6858000"/>
          </a:xfrm>
          <a:prstGeom prst="rect">
            <a:avLst/>
          </a:prstGeom>
        </p:spPr>
      </p:pic>
      <p:sp>
        <p:nvSpPr>
          <p:cNvPr id="25" name="Slide Number Placeholder 5">
            <a:extLst>
              <a:ext uri="{FF2B5EF4-FFF2-40B4-BE49-F238E27FC236}">
                <a16:creationId xmlns:a16="http://schemas.microsoft.com/office/drawing/2014/main" id="{ADCCC45F-12C9-4E4F-A5DF-9EC2367C3DCE}"/>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11</a:t>
            </a:fld>
            <a:endParaRPr lang="en-US" dirty="0"/>
          </a:p>
        </p:txBody>
      </p:sp>
    </p:spTree>
    <p:extLst>
      <p:ext uri="{BB962C8B-B14F-4D97-AF65-F5344CB8AC3E}">
        <p14:creationId xmlns:p14="http://schemas.microsoft.com/office/powerpoint/2010/main" val="2375393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3" name="직사각형 32"/>
          <p:cNvSpPr>
            <a:spLocks noGrp="1"/>
          </p:cNvSpPr>
          <p:nvPr>
            <p:ph type="title" idx="4294967295"/>
          </p:nvPr>
        </p:nvSpPr>
        <p:spPr>
          <a:xfrm>
            <a:off x="5361222" y="1982450"/>
            <a:ext cx="4769154" cy="21236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4400" b="1" i="0" u="none" strike="noStrike" kern="1200" cap="none" spc="-136" normalizeH="0" baseline="0" noProof="0" dirty="0">
                <a:ln>
                  <a:noFill/>
                </a:ln>
                <a:solidFill>
                  <a:schemeClr val="bg1"/>
                </a:solidFill>
                <a:effectLst/>
                <a:uLnTx/>
                <a:uFillTx/>
                <a:latin typeface="+mj-lt"/>
                <a:ea typeface="Noto Sans" panose="020B0502040504020204" pitchFamily="34" charset="0"/>
                <a:cs typeface="Noto Sans" panose="020B0502040504020204" pitchFamily="34" charset="0"/>
              </a:rPr>
              <a:t>Direct Threat Assessments (DTAs)</a:t>
            </a:r>
            <a:endParaRPr kumimoji="0" lang="en-US" altLang="ko-KR" sz="4400" b="1" i="0" u="none" strike="noStrike" kern="1200" cap="none" spc="-136" normalizeH="0" baseline="0" noProof="0" dirty="0">
              <a:ln>
                <a:noFill/>
              </a:ln>
              <a:solidFill>
                <a:schemeClr val="accent2"/>
              </a:solidFill>
              <a:effectLst/>
              <a:uLnTx/>
              <a:uFillTx/>
              <a:latin typeface="+mj-lt"/>
              <a:ea typeface="Noto Sans" panose="020B0502040504020204" pitchFamily="34" charset="0"/>
              <a:cs typeface="Noto Sans" panose="020B0502040504020204" pitchFamily="34" charset="0"/>
            </a:endParaRPr>
          </a:p>
        </p:txBody>
      </p:sp>
      <p:sp>
        <p:nvSpPr>
          <p:cNvPr id="34" name="직사각형 33">
            <a:extLst>
              <a:ext uri="{C183D7F6-B498-43B3-948B-1728B52AA6E4}">
                <adec:decorative xmlns:adec="http://schemas.microsoft.com/office/drawing/2017/decorative" val="1"/>
              </a:ext>
            </a:extLst>
          </p:cNvPr>
          <p:cNvSpPr/>
          <p:nvPr/>
        </p:nvSpPr>
        <p:spPr>
          <a:xfrm>
            <a:off x="4014334" y="95"/>
            <a:ext cx="823157" cy="6857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p>
        </p:txBody>
      </p:sp>
      <p:grpSp>
        <p:nvGrpSpPr>
          <p:cNvPr id="17" name="그룹 16" descr="Form 2-04"/>
          <p:cNvGrpSpPr/>
          <p:nvPr/>
        </p:nvGrpSpPr>
        <p:grpSpPr>
          <a:xfrm>
            <a:off x="5533477" y="4367741"/>
            <a:ext cx="1363804" cy="385124"/>
            <a:chOff x="4979718" y="4375381"/>
            <a:chExt cx="1944438" cy="471558"/>
          </a:xfrm>
        </p:grpSpPr>
        <p:sp>
          <p:nvSpPr>
            <p:cNvPr id="46" name="모서리가 둥근 직사각형 45"/>
            <p:cNvSpPr/>
            <p:nvPr/>
          </p:nvSpPr>
          <p:spPr>
            <a:xfrm>
              <a:off x="4979718" y="4375381"/>
              <a:ext cx="1944438" cy="47155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00"/>
            </a:p>
          </p:txBody>
        </p:sp>
        <p:sp>
          <p:nvSpPr>
            <p:cNvPr id="51" name="직사각형 50"/>
            <p:cNvSpPr/>
            <p:nvPr/>
          </p:nvSpPr>
          <p:spPr>
            <a:xfrm>
              <a:off x="5023935" y="4434441"/>
              <a:ext cx="1817906" cy="358009"/>
            </a:xfrm>
            <a:prstGeom prst="rect">
              <a:avLst/>
            </a:prstGeom>
          </p:spPr>
          <p:txBody>
            <a:bodyPr wrap="square">
              <a:spAutoFit/>
            </a:bodyPr>
            <a:lstStyle/>
            <a:p>
              <a:pPr algn="ctr"/>
              <a:r>
                <a:rPr lang="en-US" altLang="ko-KR" sz="1300" dirty="0">
                  <a:solidFill>
                    <a:schemeClr val="bg1"/>
                  </a:solidFill>
                  <a:latin typeface="Montserrat SemiBold" panose="00000700000000000000" pitchFamily="2" charset="0"/>
                  <a:ea typeface="Noto Sans" panose="020B0502040504020204" pitchFamily="34" charset="0"/>
                  <a:cs typeface="Noto Sans" panose="020B0502040504020204" pitchFamily="34" charset="0"/>
                </a:rPr>
                <a:t>Form 2-04</a:t>
              </a:r>
            </a:p>
          </p:txBody>
        </p:sp>
      </p:grpSp>
      <p:grpSp>
        <p:nvGrpSpPr>
          <p:cNvPr id="52" name="그룹 51" descr="Defined"/>
          <p:cNvGrpSpPr/>
          <p:nvPr/>
        </p:nvGrpSpPr>
        <p:grpSpPr>
          <a:xfrm>
            <a:off x="7270632" y="4367741"/>
            <a:ext cx="1363804" cy="385124"/>
            <a:chOff x="4979718" y="4375381"/>
            <a:chExt cx="1944438" cy="471558"/>
          </a:xfrm>
        </p:grpSpPr>
        <p:sp>
          <p:nvSpPr>
            <p:cNvPr id="54" name="모서리가 둥근 직사각형 53"/>
            <p:cNvSpPr/>
            <p:nvPr/>
          </p:nvSpPr>
          <p:spPr>
            <a:xfrm>
              <a:off x="4979718" y="4375381"/>
              <a:ext cx="1944438" cy="471558"/>
            </a:xfrm>
            <a:prstGeom prst="roundRect">
              <a:avLst>
                <a:gd name="adj" fmla="val 50000"/>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00"/>
            </a:p>
          </p:txBody>
        </p:sp>
        <p:sp>
          <p:nvSpPr>
            <p:cNvPr id="55" name="직사각형 54"/>
            <p:cNvSpPr/>
            <p:nvPr/>
          </p:nvSpPr>
          <p:spPr>
            <a:xfrm>
              <a:off x="5023935" y="4434441"/>
              <a:ext cx="1817906" cy="358009"/>
            </a:xfrm>
            <a:prstGeom prst="rect">
              <a:avLst/>
            </a:prstGeom>
          </p:spPr>
          <p:txBody>
            <a:bodyPr wrap="square">
              <a:spAutoFit/>
            </a:bodyPr>
            <a:lstStyle/>
            <a:p>
              <a:pPr algn="ctr"/>
              <a:r>
                <a:rPr lang="en-US" altLang="ko-KR" sz="1300" dirty="0">
                  <a:solidFill>
                    <a:schemeClr val="bg1"/>
                  </a:solidFill>
                  <a:latin typeface="Montserrat SemiBold" panose="00000700000000000000" pitchFamily="2" charset="0"/>
                  <a:ea typeface="Noto Sans" panose="020B0502040504020204" pitchFamily="34" charset="0"/>
                  <a:cs typeface="Noto Sans" panose="020B0502040504020204" pitchFamily="34" charset="0"/>
                </a:rPr>
                <a:t>Defined</a:t>
              </a:r>
            </a:p>
          </p:txBody>
        </p:sp>
      </p:grpSp>
      <p:grpSp>
        <p:nvGrpSpPr>
          <p:cNvPr id="62" name="그룹 61" descr="Oval shape with the word Accommodations "/>
          <p:cNvGrpSpPr/>
          <p:nvPr/>
        </p:nvGrpSpPr>
        <p:grpSpPr>
          <a:xfrm>
            <a:off x="8957072" y="4367741"/>
            <a:ext cx="1893808" cy="540678"/>
            <a:chOff x="4979718" y="4375381"/>
            <a:chExt cx="1944438" cy="662023"/>
          </a:xfrm>
        </p:grpSpPr>
        <p:sp>
          <p:nvSpPr>
            <p:cNvPr id="63" name="모서리가 둥근 직사각형 62"/>
            <p:cNvSpPr/>
            <p:nvPr/>
          </p:nvSpPr>
          <p:spPr>
            <a:xfrm>
              <a:off x="4979718" y="4375381"/>
              <a:ext cx="1944438" cy="47155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00"/>
            </a:p>
          </p:txBody>
        </p:sp>
        <p:sp>
          <p:nvSpPr>
            <p:cNvPr id="64" name="직사각형 63" descr="Accommodations"/>
            <p:cNvSpPr/>
            <p:nvPr/>
          </p:nvSpPr>
          <p:spPr>
            <a:xfrm>
              <a:off x="5023936" y="4434441"/>
              <a:ext cx="1817906" cy="602963"/>
            </a:xfrm>
            <a:prstGeom prst="rect">
              <a:avLst/>
            </a:prstGeom>
          </p:spPr>
          <p:txBody>
            <a:bodyPr wrap="square">
              <a:spAutoFit/>
            </a:bodyPr>
            <a:lstStyle/>
            <a:p>
              <a:pPr algn="ctr"/>
              <a:r>
                <a:rPr lang="en-US" altLang="ko-KR" sz="1300" dirty="0">
                  <a:solidFill>
                    <a:schemeClr val="bg1"/>
                  </a:solidFill>
                  <a:latin typeface="Montserrat SemiBold" panose="00000700000000000000" pitchFamily="2" charset="0"/>
                  <a:ea typeface="Noto Sans" panose="020B0502040504020204" pitchFamily="34" charset="0"/>
                  <a:cs typeface="Noto Sans" panose="020B0502040504020204" pitchFamily="34" charset="0"/>
                </a:rPr>
                <a:t>Accommodations</a:t>
              </a:r>
            </a:p>
          </p:txBody>
        </p:sp>
      </p:grpSp>
      <p:sp>
        <p:nvSpPr>
          <p:cNvPr id="37" name="직사각형 36">
            <a:extLst>
              <a:ext uri="{FF2B5EF4-FFF2-40B4-BE49-F238E27FC236}">
                <a16:creationId xmlns:a16="http://schemas.microsoft.com/office/drawing/2014/main" id="{5E1C0E1C-DB5F-45D4-9A6C-A63F573C5B72}"/>
              </a:ext>
            </a:extLst>
          </p:cNvPr>
          <p:cNvSpPr/>
          <p:nvPr/>
        </p:nvSpPr>
        <p:spPr>
          <a:xfrm rot="5400000">
            <a:off x="3505124" y="1066144"/>
            <a:ext cx="1843072" cy="276999"/>
          </a:xfrm>
          <a:prstGeom prst="rect">
            <a:avLst/>
          </a:prstGeom>
        </p:spPr>
        <p:txBody>
          <a:bodyPr wrap="square">
            <a:spAutoFit/>
          </a:bodyPr>
          <a:lstStyle/>
          <a:p>
            <a:r>
              <a:rPr lang="en-US" altLang="ko-KR" sz="1200" dirty="0">
                <a:solidFill>
                  <a:schemeClr val="bg1"/>
                </a:solidFill>
                <a:latin typeface="Montserrat SemiBold" panose="00000700000000000000" pitchFamily="2" charset="0"/>
                <a:ea typeface="Noto Sans" panose="020B0502040504020204" pitchFamily="34" charset="0"/>
                <a:cs typeface="Noto Sans" panose="020B0502040504020204" pitchFamily="34" charset="0"/>
              </a:rPr>
              <a:t>DTA’s</a:t>
            </a:r>
            <a:endParaRPr lang="ko-KR" altLang="en-US" sz="1200" dirty="0">
              <a:solidFill>
                <a:schemeClr val="bg1"/>
              </a:solidFill>
              <a:latin typeface="Montserrat SemiBold" panose="00000700000000000000" pitchFamily="2" charset="0"/>
              <a:cs typeface="Noto Sans" panose="020B0502040504020204" pitchFamily="34" charset="0"/>
            </a:endParaRPr>
          </a:p>
        </p:txBody>
      </p:sp>
      <p:cxnSp>
        <p:nvCxnSpPr>
          <p:cNvPr id="39" name="직선 연결선 38">
            <a:extLst>
              <a:ext uri="{C183D7F6-B498-43B3-948B-1728B52AA6E4}">
                <adec:decorative xmlns:adec="http://schemas.microsoft.com/office/drawing/2017/decorative" val="1"/>
              </a:ext>
            </a:extLst>
          </p:cNvPr>
          <p:cNvCxnSpPr/>
          <p:nvPr/>
        </p:nvCxnSpPr>
        <p:spPr>
          <a:xfrm>
            <a:off x="4426655" y="2101171"/>
            <a:ext cx="0" cy="18833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Placeholder 5" descr="A female psychologist sitting on a couch holding a clipboard and writing.">
            <a:extLst>
              <a:ext uri="{FF2B5EF4-FFF2-40B4-BE49-F238E27FC236}">
                <a16:creationId xmlns:a16="http://schemas.microsoft.com/office/drawing/2014/main" id="{0CD3D14F-E155-40C3-8501-673F90D25FF3}"/>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sp>
        <p:nvSpPr>
          <p:cNvPr id="20" name="Slide Number Placeholder 5">
            <a:extLst>
              <a:ext uri="{FF2B5EF4-FFF2-40B4-BE49-F238E27FC236}">
                <a16:creationId xmlns:a16="http://schemas.microsoft.com/office/drawing/2014/main" id="{7F0DCA66-467C-405B-B920-6AB247F4120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124503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직사각형 24">
            <a:extLst>
              <a:ext uri="{C183D7F6-B498-43B3-948B-1728B52AA6E4}">
                <adec:decorative xmlns:adec="http://schemas.microsoft.com/office/drawing/2017/decorative" val="1"/>
              </a:ext>
            </a:extLst>
          </p:cNvPr>
          <p:cNvSpPr/>
          <p:nvPr/>
        </p:nvSpPr>
        <p:spPr>
          <a:xfrm>
            <a:off x="9204529" y="3204451"/>
            <a:ext cx="2671410" cy="2797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p>
        </p:txBody>
      </p:sp>
      <p:sp>
        <p:nvSpPr>
          <p:cNvPr id="36" name="직사각형 32">
            <a:extLst>
              <a:ext uri="{FF2B5EF4-FFF2-40B4-BE49-F238E27FC236}">
                <a16:creationId xmlns:a16="http://schemas.microsoft.com/office/drawing/2014/main" id="{790E8EC6-1BCB-4AE5-B007-0A58F7DFAE97}"/>
              </a:ext>
            </a:extLst>
          </p:cNvPr>
          <p:cNvSpPr>
            <a:spLocks noGrp="1"/>
          </p:cNvSpPr>
          <p:nvPr>
            <p:ph type="title" idx="4294967295"/>
          </p:nvPr>
        </p:nvSpPr>
        <p:spPr>
          <a:xfrm>
            <a:off x="703496" y="1149817"/>
            <a:ext cx="561157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3600" b="1" i="0" u="none" strike="noStrike" kern="1200" cap="none" spc="-136" normalizeH="0" baseline="0" noProof="0" dirty="0">
                <a:ln>
                  <a:noFill/>
                </a:ln>
                <a:solidFill>
                  <a:schemeClr val="accent1"/>
                </a:solidFill>
                <a:effectLst/>
                <a:uLnTx/>
                <a:uFillTx/>
                <a:latin typeface="+mj-lt"/>
                <a:ea typeface="Noto Sans" panose="020B0502040504020204" pitchFamily="34" charset="0"/>
                <a:cs typeface="Noto Sans" panose="020B0502040504020204" pitchFamily="34" charset="0"/>
              </a:rPr>
              <a:t>Direct Threat Defined</a:t>
            </a:r>
          </a:p>
        </p:txBody>
      </p:sp>
      <p:sp>
        <p:nvSpPr>
          <p:cNvPr id="5" name="TextBox 4">
            <a:extLst>
              <a:ext uri="{FF2B5EF4-FFF2-40B4-BE49-F238E27FC236}">
                <a16:creationId xmlns:a16="http://schemas.microsoft.com/office/drawing/2014/main" id="{FABB7E82-7B47-4DB1-8274-3DD6C0ED07AE}"/>
              </a:ext>
            </a:extLst>
          </p:cNvPr>
          <p:cNvSpPr txBox="1"/>
          <p:nvPr/>
        </p:nvSpPr>
        <p:spPr>
          <a:xfrm>
            <a:off x="703496" y="2162175"/>
            <a:ext cx="6000417" cy="3737433"/>
          </a:xfrm>
          <a:prstGeom prst="rect">
            <a:avLst/>
          </a:prstGeom>
          <a:noFill/>
        </p:spPr>
        <p:txBody>
          <a:bodyPr wrap="square" rtlCol="0">
            <a:spAutoFit/>
          </a:bodyPr>
          <a:lstStyle/>
          <a:p>
            <a:pPr marL="285750" indent="-285750" latinLnBrk="0">
              <a:lnSpc>
                <a:spcPct val="114000"/>
              </a:lnSpc>
              <a:spcBef>
                <a:spcPts val="1200"/>
              </a:spcBef>
              <a:buClr>
                <a:schemeClr val="accent2"/>
              </a:buClr>
              <a:buFont typeface="Wingdings" panose="05000000000000000000" pitchFamily="2" charset="2"/>
              <a:buChar char="§"/>
            </a:pPr>
            <a:r>
              <a:rPr lang="en-US" sz="2400" dirty="0"/>
              <a:t>Federal disability nondiscrimination laws define a “direct threat” as a </a:t>
            </a:r>
            <a:r>
              <a:rPr lang="en-US" sz="2400" b="1" dirty="0">
                <a:solidFill>
                  <a:schemeClr val="accent2"/>
                </a:solidFill>
              </a:rPr>
              <a:t>significant risk of substantial harm </a:t>
            </a:r>
            <a:r>
              <a:rPr lang="en-US" sz="2400" dirty="0"/>
              <a:t>to the </a:t>
            </a:r>
            <a:r>
              <a:rPr lang="en-US" sz="2400" b="1" dirty="0">
                <a:solidFill>
                  <a:schemeClr val="accent2"/>
                </a:solidFill>
              </a:rPr>
              <a:t>health and safety of </a:t>
            </a:r>
            <a:r>
              <a:rPr lang="en-US" sz="2400" b="1" u="sng" dirty="0">
                <a:solidFill>
                  <a:schemeClr val="accent2"/>
                </a:solidFill>
              </a:rPr>
              <a:t>others</a:t>
            </a:r>
            <a:r>
              <a:rPr lang="en-US" sz="2400" b="1" dirty="0">
                <a:solidFill>
                  <a:schemeClr val="accent2"/>
                </a:solidFill>
              </a:rPr>
              <a:t> </a:t>
            </a:r>
            <a:r>
              <a:rPr lang="en-US" sz="2400" dirty="0"/>
              <a:t>that </a:t>
            </a:r>
            <a:r>
              <a:rPr lang="en-US" sz="2400" b="1" dirty="0"/>
              <a:t>cannot be eliminated </a:t>
            </a:r>
            <a:r>
              <a:rPr lang="en-US" sz="2400" dirty="0"/>
              <a:t>or </a:t>
            </a:r>
            <a:r>
              <a:rPr lang="en-US" sz="2400" b="1" dirty="0"/>
              <a:t>reduced </a:t>
            </a:r>
            <a:r>
              <a:rPr lang="en-US" sz="2400" dirty="0"/>
              <a:t>by reasonable accommodation, reasonable modification in policies, practices, or procedures, and auxiliary aids and services. </a:t>
            </a:r>
          </a:p>
          <a:p>
            <a:pPr latinLnBrk="0"/>
            <a:endParaRPr lang="en-US" dirty="0"/>
          </a:p>
        </p:txBody>
      </p:sp>
      <p:cxnSp>
        <p:nvCxnSpPr>
          <p:cNvPr id="7" name="Straight Connector 6">
            <a:extLst>
              <a:ext uri="{FF2B5EF4-FFF2-40B4-BE49-F238E27FC236}">
                <a16:creationId xmlns:a16="http://schemas.microsoft.com/office/drawing/2014/main" id="{F787144D-7CE2-44C6-83F5-888D3F6CDDCA}"/>
              </a:ext>
              <a:ext uri="{C183D7F6-B498-43B3-948B-1728B52AA6E4}">
                <adec:decorative xmlns:adec="http://schemas.microsoft.com/office/drawing/2017/decorative" val="1"/>
              </a:ext>
            </a:extLst>
          </p:cNvPr>
          <p:cNvCxnSpPr/>
          <p:nvPr/>
        </p:nvCxnSpPr>
        <p:spPr>
          <a:xfrm>
            <a:off x="838200" y="2076450"/>
            <a:ext cx="5865713" cy="0"/>
          </a:xfrm>
          <a:prstGeom prst="line">
            <a:avLst/>
          </a:prstGeom>
          <a:ln w="76200"/>
        </p:spPr>
        <p:style>
          <a:lnRef idx="1">
            <a:schemeClr val="accent2"/>
          </a:lnRef>
          <a:fillRef idx="0">
            <a:schemeClr val="accent2"/>
          </a:fillRef>
          <a:effectRef idx="0">
            <a:schemeClr val="accent2"/>
          </a:effectRef>
          <a:fontRef idx="minor">
            <a:schemeClr val="tx1"/>
          </a:fontRef>
        </p:style>
      </p:cxnSp>
      <p:pic>
        <p:nvPicPr>
          <p:cNvPr id="14" name="Picture Placeholder 13" descr="A person punching a fist through a wall.">
            <a:extLst>
              <a:ext uri="{FF2B5EF4-FFF2-40B4-BE49-F238E27FC236}">
                <a16:creationId xmlns:a16="http://schemas.microsoft.com/office/drawing/2014/main" id="{F1176B30-D8B3-42F3-BBA3-0048FFDEE90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7173913" y="0"/>
            <a:ext cx="4179887" cy="5421313"/>
          </a:xfrm>
        </p:spPr>
      </p:pic>
      <p:sp>
        <p:nvSpPr>
          <p:cNvPr id="17" name="Slide Number Placeholder 5">
            <a:extLst>
              <a:ext uri="{FF2B5EF4-FFF2-40B4-BE49-F238E27FC236}">
                <a16:creationId xmlns:a16="http://schemas.microsoft.com/office/drawing/2014/main" id="{19AEB503-266A-4AE7-9C8E-F8ED4310F04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13</a:t>
            </a:fld>
            <a:endParaRPr lang="en-US" dirty="0"/>
          </a:p>
        </p:txBody>
      </p:sp>
    </p:spTree>
    <p:extLst>
      <p:ext uri="{BB962C8B-B14F-4D97-AF65-F5344CB8AC3E}">
        <p14:creationId xmlns:p14="http://schemas.microsoft.com/office/powerpoint/2010/main" val="150978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직사각형 24">
            <a:extLst>
              <a:ext uri="{C183D7F6-B498-43B3-948B-1728B52AA6E4}">
                <adec:decorative xmlns:adec="http://schemas.microsoft.com/office/drawing/2017/decorative" val="1"/>
              </a:ext>
            </a:extLst>
          </p:cNvPr>
          <p:cNvSpPr/>
          <p:nvPr/>
        </p:nvSpPr>
        <p:spPr>
          <a:xfrm>
            <a:off x="-2" y="0"/>
            <a:ext cx="12192000" cy="685782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p>
        </p:txBody>
      </p:sp>
      <p:sp>
        <p:nvSpPr>
          <p:cNvPr id="2" name="Title 1">
            <a:extLst>
              <a:ext uri="{FF2B5EF4-FFF2-40B4-BE49-F238E27FC236}">
                <a16:creationId xmlns:a16="http://schemas.microsoft.com/office/drawing/2014/main" id="{FE33D751-070E-4937-9C16-86A7E12D74B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Significant Risk Qualification</a:t>
            </a:r>
          </a:p>
        </p:txBody>
      </p:sp>
      <p:grpSp>
        <p:nvGrpSpPr>
          <p:cNvPr id="43" name="그룹 42" descr="An oval shape that contains the text: A &quot;significant risk&quot; means a high, not a slight probability; A speculative or remote risk is insufficient."/>
          <p:cNvGrpSpPr/>
          <p:nvPr/>
        </p:nvGrpSpPr>
        <p:grpSpPr>
          <a:xfrm>
            <a:off x="939798" y="2231766"/>
            <a:ext cx="10312400" cy="2244947"/>
            <a:chOff x="4947622" y="2658618"/>
            <a:chExt cx="1911251" cy="1102864"/>
          </a:xfrm>
        </p:grpSpPr>
        <p:sp>
          <p:nvSpPr>
            <p:cNvPr id="44" name="모서리가 둥근 직사각형 43"/>
            <p:cNvSpPr/>
            <p:nvPr/>
          </p:nvSpPr>
          <p:spPr>
            <a:xfrm>
              <a:off x="4947622" y="2658618"/>
              <a:ext cx="1911251" cy="110286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61"/>
            </a:p>
          </p:txBody>
        </p:sp>
        <p:sp>
          <p:nvSpPr>
            <p:cNvPr id="45" name="직사각형 44"/>
            <p:cNvSpPr/>
            <p:nvPr/>
          </p:nvSpPr>
          <p:spPr>
            <a:xfrm>
              <a:off x="4993649" y="2818238"/>
              <a:ext cx="1862776" cy="856988"/>
            </a:xfrm>
            <a:prstGeom prst="rect">
              <a:avLst/>
            </a:prstGeom>
          </p:spPr>
          <p:txBody>
            <a:bodyPr wrap="square">
              <a:spAutoFit/>
            </a:bodyPr>
            <a:lstStyle/>
            <a:p>
              <a:pPr algn="ctr">
                <a:lnSpc>
                  <a:spcPct val="114000"/>
                </a:lnSpc>
              </a:pPr>
              <a:r>
                <a:rPr lang="en-US" altLang="ko-KR" sz="3200" dirty="0">
                  <a:solidFill>
                    <a:schemeClr val="bg1"/>
                  </a:solidFill>
                  <a:ea typeface="Noto Sans" panose="020B0502040504020204" pitchFamily="34" charset="0"/>
                  <a:cs typeface="Noto Sans" panose="020B0502040504020204" pitchFamily="34" charset="0"/>
                </a:rPr>
                <a:t>A “</a:t>
              </a:r>
              <a:r>
                <a:rPr lang="en-US" altLang="ko-KR" sz="3200" b="1" u="sng" dirty="0">
                  <a:solidFill>
                    <a:schemeClr val="bg1"/>
                  </a:solidFill>
                  <a:ea typeface="Noto Sans" panose="020B0502040504020204" pitchFamily="34" charset="0"/>
                  <a:cs typeface="Noto Sans" panose="020B0502040504020204" pitchFamily="34" charset="0"/>
                </a:rPr>
                <a:t>significant risk</a:t>
              </a:r>
              <a:r>
                <a:rPr lang="en-US" altLang="ko-KR" sz="3200" dirty="0">
                  <a:solidFill>
                    <a:schemeClr val="bg1"/>
                  </a:solidFill>
                  <a:ea typeface="Noto Sans" panose="020B0502040504020204" pitchFamily="34" charset="0"/>
                  <a:cs typeface="Noto Sans" panose="020B0502040504020204" pitchFamily="34" charset="0"/>
                </a:rPr>
                <a:t>” means a </a:t>
              </a:r>
              <a:r>
                <a:rPr lang="en-US" altLang="ko-KR" sz="3200" b="1" dirty="0">
                  <a:solidFill>
                    <a:schemeClr val="bg1"/>
                  </a:solidFill>
                  <a:ea typeface="Noto Sans" panose="020B0502040504020204" pitchFamily="34" charset="0"/>
                  <a:cs typeface="Noto Sans" panose="020B0502040504020204" pitchFamily="34" charset="0"/>
                </a:rPr>
                <a:t>high</a:t>
              </a:r>
              <a:r>
                <a:rPr lang="en-US" altLang="ko-KR" sz="3200" dirty="0">
                  <a:solidFill>
                    <a:schemeClr val="bg1"/>
                  </a:solidFill>
                  <a:ea typeface="Noto Sans" panose="020B0502040504020204" pitchFamily="34" charset="0"/>
                  <a:cs typeface="Noto Sans" panose="020B0502040504020204" pitchFamily="34" charset="0"/>
                </a:rPr>
                <a:t>, not a slight, </a:t>
              </a:r>
            </a:p>
            <a:p>
              <a:pPr algn="ctr">
                <a:lnSpc>
                  <a:spcPct val="114000"/>
                </a:lnSpc>
              </a:pPr>
              <a:r>
                <a:rPr lang="en-US" altLang="ko-KR" sz="3200" dirty="0">
                  <a:solidFill>
                    <a:schemeClr val="bg1"/>
                  </a:solidFill>
                  <a:ea typeface="Noto Sans" panose="020B0502040504020204" pitchFamily="34" charset="0"/>
                  <a:cs typeface="Noto Sans" panose="020B0502040504020204" pitchFamily="34" charset="0"/>
                </a:rPr>
                <a:t>probability of risk; </a:t>
              </a:r>
            </a:p>
            <a:p>
              <a:pPr algn="ctr">
                <a:lnSpc>
                  <a:spcPct val="114000"/>
                </a:lnSpc>
              </a:pPr>
              <a:r>
                <a:rPr lang="en-US" altLang="ko-KR" sz="3200" dirty="0">
                  <a:solidFill>
                    <a:schemeClr val="bg1"/>
                  </a:solidFill>
                  <a:ea typeface="Noto Sans" panose="020B0502040504020204" pitchFamily="34" charset="0"/>
                  <a:cs typeface="Noto Sans" panose="020B0502040504020204" pitchFamily="34" charset="0"/>
                </a:rPr>
                <a:t>A speculative or remote risk </a:t>
              </a:r>
              <a:r>
                <a:rPr lang="en-US" altLang="ko-KR" sz="3200" b="1" u="sng" dirty="0">
                  <a:solidFill>
                    <a:schemeClr val="bg1"/>
                  </a:solidFill>
                  <a:ea typeface="Noto Sans" panose="020B0502040504020204" pitchFamily="34" charset="0"/>
                  <a:cs typeface="Noto Sans" panose="020B0502040504020204" pitchFamily="34" charset="0"/>
                </a:rPr>
                <a:t>is insufficient</a:t>
              </a:r>
              <a:r>
                <a:rPr lang="en-US" altLang="ko-KR" sz="3200" dirty="0">
                  <a:solidFill>
                    <a:schemeClr val="bg1"/>
                  </a:solidFill>
                  <a:ea typeface="Noto Sans" panose="020B0502040504020204" pitchFamily="34" charset="0"/>
                  <a:cs typeface="Noto Sans" panose="020B0502040504020204" pitchFamily="34" charset="0"/>
                </a:rPr>
                <a:t>.</a:t>
              </a:r>
            </a:p>
          </p:txBody>
        </p:sp>
      </p:grpSp>
      <p:sp>
        <p:nvSpPr>
          <p:cNvPr id="11" name="Slide Number Placeholder 5">
            <a:extLst>
              <a:ext uri="{FF2B5EF4-FFF2-40B4-BE49-F238E27FC236}">
                <a16:creationId xmlns:a16="http://schemas.microsoft.com/office/drawing/2014/main" id="{4463157C-F94D-41AD-83C6-D50B491B242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3454611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직사각형 28">
            <a:extLst>
              <a:ext uri="{C183D7F6-B498-43B3-948B-1728B52AA6E4}">
                <adec:decorative xmlns:adec="http://schemas.microsoft.com/office/drawing/2017/decorative" val="1"/>
              </a:ext>
            </a:extLst>
          </p:cNvPr>
          <p:cNvSpPr/>
          <p:nvPr/>
        </p:nvSpPr>
        <p:spPr>
          <a:xfrm>
            <a:off x="3889604" y="-9"/>
            <a:ext cx="8290559" cy="68579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endParaRPr lang="ko-KR" altLang="en-US" sz="1633"/>
          </a:p>
        </p:txBody>
      </p:sp>
      <p:sp>
        <p:nvSpPr>
          <p:cNvPr id="22" name="직사각형 21"/>
          <p:cNvSpPr>
            <a:spLocks noGrp="1"/>
          </p:cNvSpPr>
          <p:nvPr>
            <p:ph type="title" idx="4294967295"/>
          </p:nvPr>
        </p:nvSpPr>
        <p:spPr>
          <a:xfrm>
            <a:off x="4966629" y="336236"/>
            <a:ext cx="5037732"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chemeClr val="accent1"/>
                </a:solidFill>
                <a:effectLst/>
                <a:uLnTx/>
                <a:uFillTx/>
                <a:latin typeface="+mj-lt"/>
                <a:ea typeface="+mn-ea"/>
                <a:cs typeface="+mn-cs"/>
              </a:rPr>
              <a:t>Direct Threat Considerations</a:t>
            </a:r>
            <a:endParaRPr kumimoji="0" lang="en-US" altLang="ko-KR" sz="3600" b="1" i="0" u="none" strike="noStrike" kern="1200" cap="none" spc="-136" normalizeH="0" baseline="0" noProof="0" dirty="0">
              <a:ln>
                <a:noFill/>
              </a:ln>
              <a:solidFill>
                <a:schemeClr val="accent1"/>
              </a:solidFill>
              <a:effectLst/>
              <a:uLnTx/>
              <a:uFillTx/>
              <a:latin typeface="+mj-lt"/>
              <a:ea typeface="Noto Sans" panose="020B0502040504020204" pitchFamily="34" charset="0"/>
              <a:cs typeface="Noto Sans" panose="020B0502040504020204" pitchFamily="34" charset="0"/>
            </a:endParaRPr>
          </a:p>
        </p:txBody>
      </p:sp>
      <p:sp>
        <p:nvSpPr>
          <p:cNvPr id="25" name="직사각형 24">
            <a:extLst>
              <a:ext uri="{FF2B5EF4-FFF2-40B4-BE49-F238E27FC236}">
                <a16:creationId xmlns:a16="http://schemas.microsoft.com/office/drawing/2014/main" id="{5E1C0E1C-DB5F-45D4-9A6C-A63F573C5B72}"/>
              </a:ext>
            </a:extLst>
          </p:cNvPr>
          <p:cNvSpPr/>
          <p:nvPr/>
        </p:nvSpPr>
        <p:spPr>
          <a:xfrm>
            <a:off x="4966629" y="1726563"/>
            <a:ext cx="6110080" cy="4590487"/>
          </a:xfrm>
          <a:prstGeom prst="rect">
            <a:avLst/>
          </a:prstGeom>
        </p:spPr>
        <p:txBody>
          <a:bodyPr wrap="square" lIns="91440" tIns="45720" rIns="91440" bIns="45720" anchor="t">
            <a:spAutoFit/>
          </a:bodyPr>
          <a:lstStyle/>
          <a:p>
            <a:pPr marL="285750" indent="-285750">
              <a:lnSpc>
                <a:spcPct val="114000"/>
              </a:lnSpc>
              <a:spcBef>
                <a:spcPts val="1200"/>
              </a:spcBef>
              <a:buClr>
                <a:schemeClr val="accent2"/>
              </a:buClr>
              <a:buFont typeface="Wingdings" panose="05000000000000000000" pitchFamily="2" charset="2"/>
              <a:buChar char="§"/>
            </a:pPr>
            <a:r>
              <a:rPr lang="en-US" altLang="ko-KR" sz="2000" dirty="0">
                <a:solidFill>
                  <a:schemeClr val="tx1">
                    <a:lumMod val="75000"/>
                    <a:lumOff val="25000"/>
                  </a:schemeClr>
                </a:solidFill>
                <a:ea typeface="Noto Sans" panose="020B0502040504020204" pitchFamily="34" charset="0"/>
                <a:cs typeface="Noto Sans" panose="020B0502040504020204" pitchFamily="34" charset="0"/>
              </a:rPr>
              <a:t>Direct threat may be considered if there is </a:t>
            </a:r>
            <a:r>
              <a:rPr lang="en-US" altLang="ko-KR" sz="2000" b="1" dirty="0">
                <a:solidFill>
                  <a:schemeClr val="accent2"/>
                </a:solidFill>
                <a:ea typeface="Noto Sans" panose="020B0502040504020204" pitchFamily="34" charset="0"/>
                <a:cs typeface="Noto Sans" panose="020B0502040504020204" pitchFamily="34" charset="0"/>
              </a:rPr>
              <a:t>reasonable belief, based on objective evidence</a:t>
            </a:r>
            <a:r>
              <a:rPr lang="en-US" altLang="ko-KR" sz="2000" dirty="0">
                <a:solidFill>
                  <a:schemeClr val="tx1">
                    <a:lumMod val="75000"/>
                    <a:lumOff val="25000"/>
                  </a:schemeClr>
                </a:solidFill>
                <a:ea typeface="Noto Sans" panose="020B0502040504020204" pitchFamily="34" charset="0"/>
                <a:cs typeface="Noto Sans" panose="020B0502040504020204" pitchFamily="34" charset="0"/>
              </a:rPr>
              <a:t>, that the individual has a medical condition or disability that may pose a significant risk of substantial harm to the health or safety of </a:t>
            </a:r>
            <a:r>
              <a:rPr lang="en-US" altLang="ko-KR" sz="2000" b="1" dirty="0">
                <a:solidFill>
                  <a:schemeClr val="accent2"/>
                </a:solidFill>
                <a:ea typeface="Noto Sans" panose="020B0502040504020204" pitchFamily="34" charset="0"/>
                <a:cs typeface="Noto Sans" panose="020B0502040504020204" pitchFamily="34" charset="0"/>
              </a:rPr>
              <a:t>others</a:t>
            </a:r>
            <a:r>
              <a:rPr lang="en-US" altLang="ko-KR" sz="2000" dirty="0">
                <a:solidFill>
                  <a:schemeClr val="tx1">
                    <a:lumMod val="75000"/>
                    <a:lumOff val="25000"/>
                  </a:schemeClr>
                </a:solidFill>
                <a:ea typeface="Noto Sans" panose="020B0502040504020204" pitchFamily="34" charset="0"/>
                <a:cs typeface="Noto Sans" panose="020B0502040504020204" pitchFamily="34" charset="0"/>
              </a:rPr>
              <a:t>.</a:t>
            </a:r>
          </a:p>
          <a:p>
            <a:pPr marL="285750" indent="-285750">
              <a:lnSpc>
                <a:spcPct val="114000"/>
              </a:lnSpc>
              <a:spcBef>
                <a:spcPts val="1200"/>
              </a:spcBef>
              <a:buClr>
                <a:schemeClr val="accent2"/>
              </a:buClr>
              <a:buFont typeface="Wingdings" panose="05000000000000000000" pitchFamily="2" charset="2"/>
              <a:buChar char="§"/>
            </a:pPr>
            <a:r>
              <a:rPr lang="en-US" altLang="ko-KR" sz="2000" b="1" dirty="0">
                <a:solidFill>
                  <a:schemeClr val="tx1">
                    <a:lumMod val="75000"/>
                    <a:lumOff val="25000"/>
                  </a:schemeClr>
                </a:solidFill>
                <a:ea typeface="Noto Sans"/>
                <a:cs typeface="Noto Sans"/>
              </a:rPr>
              <a:t>Threat to self </a:t>
            </a:r>
            <a:r>
              <a:rPr lang="en-US" altLang="ko-KR" sz="2000" b="1" u="sng" dirty="0">
                <a:solidFill>
                  <a:schemeClr val="accent2"/>
                </a:solidFill>
                <a:ea typeface="Noto Sans"/>
                <a:cs typeface="Noto Sans"/>
              </a:rPr>
              <a:t>is no longer</a:t>
            </a:r>
            <a:r>
              <a:rPr lang="en-US" altLang="ko-KR" sz="2000" b="1" dirty="0">
                <a:solidFill>
                  <a:schemeClr val="accent2"/>
                </a:solidFill>
                <a:ea typeface="Noto Sans"/>
                <a:cs typeface="Noto Sans"/>
              </a:rPr>
              <a:t> </a:t>
            </a:r>
            <a:r>
              <a:rPr lang="en-US" altLang="ko-KR" sz="2000" dirty="0">
                <a:solidFill>
                  <a:schemeClr val="tx1">
                    <a:lumMod val="75000"/>
                    <a:lumOff val="25000"/>
                  </a:schemeClr>
                </a:solidFill>
                <a:ea typeface="Noto Sans"/>
                <a:cs typeface="Noto Sans"/>
              </a:rPr>
              <a:t>part of the definition of direct threat.</a:t>
            </a:r>
          </a:p>
          <a:p>
            <a:pPr marL="285750" indent="-285750">
              <a:lnSpc>
                <a:spcPct val="114000"/>
              </a:lnSpc>
              <a:spcBef>
                <a:spcPts val="1200"/>
              </a:spcBef>
              <a:buClr>
                <a:schemeClr val="accent2"/>
              </a:buClr>
              <a:buFont typeface="Wingdings" panose="05000000000000000000" pitchFamily="2" charset="2"/>
              <a:buChar char="§"/>
            </a:pPr>
            <a:r>
              <a:rPr lang="en-US" altLang="ko-KR" sz="2000" dirty="0">
                <a:solidFill>
                  <a:schemeClr val="tx1">
                    <a:lumMod val="75000"/>
                    <a:lumOff val="25000"/>
                  </a:schemeClr>
                </a:solidFill>
                <a:ea typeface="Noto Sans"/>
                <a:cs typeface="Noto Sans"/>
              </a:rPr>
              <a:t>Direct Threat Assessments, </a:t>
            </a:r>
            <a:r>
              <a:rPr lang="en-US" altLang="ko-KR" sz="2000" b="1" dirty="0">
                <a:solidFill>
                  <a:schemeClr val="tx1">
                    <a:lumMod val="75000"/>
                    <a:lumOff val="25000"/>
                  </a:schemeClr>
                </a:solidFill>
                <a:ea typeface="Noto Sans"/>
                <a:cs typeface="Noto Sans"/>
              </a:rPr>
              <a:t>Policy and Requirement Handbook Form 2-04 </a:t>
            </a:r>
            <a:r>
              <a:rPr lang="en-US" altLang="ko-KR" sz="2000" dirty="0">
                <a:solidFill>
                  <a:schemeClr val="tx1">
                    <a:lumMod val="75000"/>
                    <a:lumOff val="25000"/>
                  </a:schemeClr>
                </a:solidFill>
                <a:ea typeface="Noto Sans"/>
                <a:cs typeface="Noto Sans"/>
              </a:rPr>
              <a:t>may be considered both for </a:t>
            </a:r>
            <a:r>
              <a:rPr lang="en-US" altLang="ko-KR" sz="2000" b="1" dirty="0">
                <a:solidFill>
                  <a:schemeClr val="accent2"/>
                </a:solidFill>
                <a:ea typeface="Noto Sans"/>
                <a:cs typeface="Noto Sans"/>
              </a:rPr>
              <a:t>applicants </a:t>
            </a:r>
            <a:r>
              <a:rPr lang="en-US" altLang="ko-KR" sz="2000" dirty="0">
                <a:solidFill>
                  <a:schemeClr val="tx1">
                    <a:lumMod val="75000"/>
                    <a:lumOff val="25000"/>
                  </a:schemeClr>
                </a:solidFill>
                <a:ea typeface="Noto Sans"/>
                <a:cs typeface="Noto Sans"/>
              </a:rPr>
              <a:t>as part of the </a:t>
            </a:r>
            <a:r>
              <a:rPr lang="en-US" altLang="ko-KR" sz="2000" b="1" dirty="0">
                <a:solidFill>
                  <a:schemeClr val="tx1">
                    <a:lumMod val="75000"/>
                    <a:lumOff val="25000"/>
                  </a:schemeClr>
                </a:solidFill>
                <a:ea typeface="Noto Sans"/>
                <a:cs typeface="Noto Sans"/>
              </a:rPr>
              <a:t>Applicant File Review </a:t>
            </a:r>
            <a:r>
              <a:rPr lang="en-US" altLang="ko-KR" sz="2000" dirty="0">
                <a:solidFill>
                  <a:schemeClr val="tx1">
                    <a:lumMod val="75000"/>
                    <a:lumOff val="25000"/>
                  </a:schemeClr>
                </a:solidFill>
                <a:ea typeface="Noto Sans"/>
                <a:cs typeface="Noto Sans"/>
              </a:rPr>
              <a:t>process and for </a:t>
            </a:r>
            <a:r>
              <a:rPr lang="en-US" altLang="ko-KR" sz="2000" b="1" dirty="0">
                <a:solidFill>
                  <a:schemeClr val="accent2"/>
                </a:solidFill>
                <a:ea typeface="Noto Sans"/>
                <a:cs typeface="Noto Sans"/>
              </a:rPr>
              <a:t>students</a:t>
            </a:r>
            <a:r>
              <a:rPr lang="en-US" altLang="ko-KR" sz="2000" dirty="0">
                <a:solidFill>
                  <a:schemeClr val="tx1">
                    <a:lumMod val="75000"/>
                    <a:lumOff val="25000"/>
                  </a:schemeClr>
                </a:solidFill>
                <a:ea typeface="Noto Sans"/>
                <a:cs typeface="Noto Sans"/>
              </a:rPr>
              <a:t> as part of the </a:t>
            </a:r>
            <a:r>
              <a:rPr lang="en-US" altLang="ko-KR" sz="2000" b="1" dirty="0">
                <a:solidFill>
                  <a:schemeClr val="tx1">
                    <a:lumMod val="75000"/>
                    <a:lumOff val="25000"/>
                  </a:schemeClr>
                </a:solidFill>
                <a:ea typeface="Noto Sans"/>
                <a:cs typeface="Noto Sans"/>
              </a:rPr>
              <a:t>medical separation </a:t>
            </a:r>
            <a:r>
              <a:rPr lang="en-US" altLang="ko-KR" sz="2000" dirty="0">
                <a:solidFill>
                  <a:schemeClr val="tx1">
                    <a:lumMod val="75000"/>
                    <a:lumOff val="25000"/>
                  </a:schemeClr>
                </a:solidFill>
                <a:ea typeface="Noto Sans"/>
                <a:cs typeface="Noto Sans"/>
              </a:rPr>
              <a:t>process.</a:t>
            </a:r>
          </a:p>
        </p:txBody>
      </p:sp>
      <p:sp>
        <p:nvSpPr>
          <p:cNvPr id="23" name="직사각형 22">
            <a:extLst>
              <a:ext uri="{C183D7F6-B498-43B3-948B-1728B52AA6E4}">
                <adec:decorative xmlns:adec="http://schemas.microsoft.com/office/drawing/2017/decorative" val="1"/>
              </a:ext>
            </a:extLst>
          </p:cNvPr>
          <p:cNvSpPr/>
          <p:nvPr/>
        </p:nvSpPr>
        <p:spPr>
          <a:xfrm>
            <a:off x="-5397" y="95"/>
            <a:ext cx="3906837" cy="6857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p>
        </p:txBody>
      </p:sp>
      <p:pic>
        <p:nvPicPr>
          <p:cNvPr id="5" name="Picture Placeholder 4" descr="A person holding a pen and thinking about the notes written.">
            <a:extLst>
              <a:ext uri="{FF2B5EF4-FFF2-40B4-BE49-F238E27FC236}">
                <a16:creationId xmlns:a16="http://schemas.microsoft.com/office/drawing/2014/main" id="{4F04B9DE-6C89-4D32-A45F-496A029B3D0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317500" y="1130300"/>
            <a:ext cx="4519613" cy="4883150"/>
          </a:xfrm>
        </p:spPr>
      </p:pic>
      <p:sp>
        <p:nvSpPr>
          <p:cNvPr id="7" name="Slide Number Placeholder 5">
            <a:extLst>
              <a:ext uri="{FF2B5EF4-FFF2-40B4-BE49-F238E27FC236}">
                <a16:creationId xmlns:a16="http://schemas.microsoft.com/office/drawing/2014/main" id="{02948085-8DD3-4CBF-9A88-1610E842872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15</a:t>
            </a:fld>
            <a:endParaRPr lang="en-US" dirty="0"/>
          </a:p>
        </p:txBody>
      </p:sp>
    </p:spTree>
    <p:extLst>
      <p:ext uri="{BB962C8B-B14F-4D97-AF65-F5344CB8AC3E}">
        <p14:creationId xmlns:p14="http://schemas.microsoft.com/office/powerpoint/2010/main" val="3337695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직사각형 49"/>
          <p:cNvSpPr>
            <a:spLocks noGrp="1"/>
          </p:cNvSpPr>
          <p:nvPr>
            <p:ph type="title" idx="4294967295"/>
          </p:nvPr>
        </p:nvSpPr>
        <p:spPr>
          <a:xfrm>
            <a:off x="4743745" y="727735"/>
            <a:ext cx="392527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chemeClr val="accent1"/>
                </a:solidFill>
                <a:effectLst/>
                <a:uLnTx/>
                <a:uFillTx/>
                <a:latin typeface="+mj-lt"/>
                <a:ea typeface="+mn-ea"/>
                <a:cs typeface="+mn-cs"/>
              </a:rPr>
              <a:t>Qualifying Standard</a:t>
            </a:r>
            <a:endParaRPr kumimoji="0" lang="en-US" altLang="ko-KR" sz="6000" b="1" i="0" u="none" strike="noStrike" kern="1200" cap="none" spc="-136" normalizeH="0" baseline="0" noProof="0" dirty="0">
              <a:ln>
                <a:noFill/>
              </a:ln>
              <a:solidFill>
                <a:schemeClr val="accent1"/>
              </a:solidFill>
              <a:effectLst/>
              <a:uLnTx/>
              <a:uFillTx/>
              <a:latin typeface="+mj-lt"/>
              <a:ea typeface="Noto Sans" panose="020B0502040504020204" pitchFamily="34" charset="0"/>
              <a:cs typeface="Noto Sans" panose="020B0502040504020204" pitchFamily="34" charset="0"/>
            </a:endParaRPr>
          </a:p>
        </p:txBody>
      </p:sp>
      <p:sp>
        <p:nvSpPr>
          <p:cNvPr id="51" name="직사각형 50">
            <a:extLst>
              <a:ext uri="{FF2B5EF4-FFF2-40B4-BE49-F238E27FC236}">
                <a16:creationId xmlns:a16="http://schemas.microsoft.com/office/drawing/2014/main" id="{5E1C0E1C-DB5F-45D4-9A6C-A63F573C5B72}"/>
              </a:ext>
            </a:extLst>
          </p:cNvPr>
          <p:cNvSpPr/>
          <p:nvPr/>
        </p:nvSpPr>
        <p:spPr>
          <a:xfrm>
            <a:off x="4839508" y="2036863"/>
            <a:ext cx="3805764" cy="3994107"/>
          </a:xfrm>
          <a:prstGeom prst="rect">
            <a:avLst/>
          </a:prstGeom>
        </p:spPr>
        <p:txBody>
          <a:bodyPr wrap="square">
            <a:spAutoFit/>
          </a:bodyPr>
          <a:lstStyle/>
          <a:p>
            <a:pPr marL="230188" indent="-230188">
              <a:lnSpc>
                <a:spcPct val="114000"/>
              </a:lnSpc>
              <a:spcBef>
                <a:spcPts val="600"/>
              </a:spcBef>
              <a:buClr>
                <a:schemeClr val="accent2"/>
              </a:buClr>
              <a:buFont typeface="Wingdings" panose="05000000000000000000" pitchFamily="2" charset="2"/>
              <a:buChar char="§"/>
            </a:pPr>
            <a:r>
              <a:rPr lang="en-US" altLang="ko-KR" sz="2800" dirty="0">
                <a:solidFill>
                  <a:schemeClr val="tx1">
                    <a:lumMod val="75000"/>
                    <a:lumOff val="25000"/>
                  </a:schemeClr>
                </a:solidFill>
                <a:ea typeface="Noto Sans" panose="020B0502040504020204" pitchFamily="34" charset="0"/>
                <a:cs typeface="Noto Sans" panose="020B0502040504020204" pitchFamily="34" charset="0"/>
              </a:rPr>
              <a:t>Job Corps requires, as a qualification standard, that an applicant or student </a:t>
            </a:r>
            <a:r>
              <a:rPr lang="en-US" altLang="ko-KR" sz="2800" b="1" dirty="0">
                <a:solidFill>
                  <a:schemeClr val="accent2"/>
                </a:solidFill>
                <a:ea typeface="Noto Sans" panose="020B0502040504020204" pitchFamily="34" charset="0"/>
                <a:cs typeface="Noto Sans" panose="020B0502040504020204" pitchFamily="34" charset="0"/>
              </a:rPr>
              <a:t>not pose a direct threat to the health or safety of others</a:t>
            </a:r>
            <a:r>
              <a:rPr lang="en-US" altLang="ko-KR" sz="2800" dirty="0">
                <a:solidFill>
                  <a:schemeClr val="tx1">
                    <a:lumMod val="75000"/>
                    <a:lumOff val="25000"/>
                  </a:schemeClr>
                </a:solidFill>
                <a:ea typeface="Noto Sans" panose="020B0502040504020204" pitchFamily="34" charset="0"/>
                <a:cs typeface="Noto Sans" panose="020B0502040504020204" pitchFamily="34" charset="0"/>
              </a:rPr>
              <a:t>, including students and staff. </a:t>
            </a:r>
          </a:p>
        </p:txBody>
      </p:sp>
      <p:sp>
        <p:nvSpPr>
          <p:cNvPr id="43" name="직사각형 42">
            <a:extLst>
              <a:ext uri="{C183D7F6-B498-43B3-948B-1728B52AA6E4}">
                <adec:decorative xmlns:adec="http://schemas.microsoft.com/office/drawing/2017/decorative" val="1"/>
              </a:ext>
            </a:extLst>
          </p:cNvPr>
          <p:cNvSpPr/>
          <p:nvPr/>
        </p:nvSpPr>
        <p:spPr>
          <a:xfrm>
            <a:off x="8859520" y="94"/>
            <a:ext cx="3332479" cy="6857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p>
        </p:txBody>
      </p:sp>
      <p:sp>
        <p:nvSpPr>
          <p:cNvPr id="56" name="직사각형 55">
            <a:extLst>
              <a:ext uri="{FF2B5EF4-FFF2-40B4-BE49-F238E27FC236}">
                <a16:creationId xmlns:a16="http://schemas.microsoft.com/office/drawing/2014/main" id="{5E1C0E1C-DB5F-45D4-9A6C-A63F573C5B72}"/>
              </a:ext>
            </a:extLst>
          </p:cNvPr>
          <p:cNvSpPr/>
          <p:nvPr/>
        </p:nvSpPr>
        <p:spPr>
          <a:xfrm>
            <a:off x="9260690" y="2305615"/>
            <a:ext cx="2530137" cy="2246769"/>
          </a:xfrm>
          <a:prstGeom prst="rect">
            <a:avLst/>
          </a:prstGeom>
        </p:spPr>
        <p:txBody>
          <a:bodyPr wrap="square">
            <a:spAutoFit/>
          </a:bodyPr>
          <a:lstStyle/>
          <a:p>
            <a:pPr algn="ctr"/>
            <a:r>
              <a:rPr lang="en-US" altLang="ko-KR" sz="2000" dirty="0">
                <a:solidFill>
                  <a:schemeClr val="bg1"/>
                </a:solidFill>
                <a:ea typeface="Noto Sans" panose="020B0502040504020204" pitchFamily="34" charset="0"/>
                <a:cs typeface="Noto Sans" panose="020B0502040504020204" pitchFamily="34" charset="0"/>
              </a:rPr>
              <a:t>Like any qualification standard, this requirement </a:t>
            </a:r>
            <a:r>
              <a:rPr lang="en-US" altLang="ko-KR" sz="2000" b="1" dirty="0">
                <a:solidFill>
                  <a:schemeClr val="bg1"/>
                </a:solidFill>
                <a:ea typeface="Noto Sans" panose="020B0502040504020204" pitchFamily="34" charset="0"/>
                <a:cs typeface="Noto Sans" panose="020B0502040504020204" pitchFamily="34" charset="0"/>
              </a:rPr>
              <a:t>must apply to all applicants and students, not just to those with disabilities</a:t>
            </a:r>
            <a:r>
              <a:rPr lang="en-US" altLang="ko-KR" sz="2000" dirty="0">
                <a:solidFill>
                  <a:schemeClr val="bg1"/>
                </a:solidFill>
                <a:ea typeface="Noto Sans" panose="020B0502040504020204" pitchFamily="34" charset="0"/>
                <a:cs typeface="Noto Sans" panose="020B0502040504020204" pitchFamily="34" charset="0"/>
              </a:rPr>
              <a:t>. </a:t>
            </a:r>
          </a:p>
        </p:txBody>
      </p:sp>
      <p:pic>
        <p:nvPicPr>
          <p:cNvPr id="15" name="Picture 14" descr="Graphic that says: &quot;Qualified&quot; and &quot;Unqualified&quot;">
            <a:extLst>
              <a:ext uri="{FF2B5EF4-FFF2-40B4-BE49-F238E27FC236}">
                <a16:creationId xmlns:a16="http://schemas.microsoft.com/office/drawing/2014/main" id="{50F6DD4A-3F48-4F85-BA64-D0627399D7DE}"/>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4676" y="520633"/>
            <a:ext cx="3687897" cy="2592218"/>
          </a:xfrm>
          <a:prstGeom prst="rect">
            <a:avLst/>
          </a:prstGeom>
        </p:spPr>
      </p:pic>
      <p:pic>
        <p:nvPicPr>
          <p:cNvPr id="17" name="Picture 16" descr="Symbol of the American Medical Association">
            <a:extLst>
              <a:ext uri="{FF2B5EF4-FFF2-40B4-BE49-F238E27FC236}">
                <a16:creationId xmlns:a16="http://schemas.microsoft.com/office/drawing/2014/main" id="{B0E45B07-C693-4AAC-AA25-1839A90ED57A}"/>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19571" y="3589226"/>
            <a:ext cx="3129508" cy="2441744"/>
          </a:xfrm>
          <a:prstGeom prst="rect">
            <a:avLst/>
          </a:prstGeom>
        </p:spPr>
      </p:pic>
      <p:sp>
        <p:nvSpPr>
          <p:cNvPr id="33" name="Slide Number Placeholder 5">
            <a:extLst>
              <a:ext uri="{FF2B5EF4-FFF2-40B4-BE49-F238E27FC236}">
                <a16:creationId xmlns:a16="http://schemas.microsoft.com/office/drawing/2014/main" id="{76EA8BFC-C6B6-4904-BF48-E7C024353D2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16</a:t>
            </a:fld>
            <a:endParaRPr lang="en-US" dirty="0"/>
          </a:p>
        </p:txBody>
      </p:sp>
    </p:spTree>
    <p:extLst>
      <p:ext uri="{BB962C8B-B14F-4D97-AF65-F5344CB8AC3E}">
        <p14:creationId xmlns:p14="http://schemas.microsoft.com/office/powerpoint/2010/main" val="4051896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직사각형 20">
            <a:extLst>
              <a:ext uri="{C183D7F6-B498-43B3-948B-1728B52AA6E4}">
                <adec:decorative xmlns:adec="http://schemas.microsoft.com/office/drawing/2017/decorative" val="1"/>
              </a:ext>
            </a:extLst>
          </p:cNvPr>
          <p:cNvSpPr/>
          <p:nvPr/>
        </p:nvSpPr>
        <p:spPr>
          <a:xfrm>
            <a:off x="-5397" y="94"/>
            <a:ext cx="12197395" cy="262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endParaRPr lang="ko-KR" altLang="en-US" sz="1633"/>
          </a:p>
        </p:txBody>
      </p:sp>
      <p:sp>
        <p:nvSpPr>
          <p:cNvPr id="22" name="직사각형 21"/>
          <p:cNvSpPr>
            <a:spLocks noGrp="1"/>
          </p:cNvSpPr>
          <p:nvPr>
            <p:ph type="title" idx="4294967295"/>
          </p:nvPr>
        </p:nvSpPr>
        <p:spPr>
          <a:xfrm>
            <a:off x="3038355" y="703172"/>
            <a:ext cx="610988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schemeClr val="bg1"/>
                </a:solidFill>
                <a:effectLst/>
                <a:uLnTx/>
                <a:uFillTx/>
                <a:latin typeface="+mj-lt"/>
                <a:ea typeface="+mn-ea"/>
                <a:cs typeface="+mn-cs"/>
              </a:rPr>
              <a:t>Clinical</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schemeClr val="accent2"/>
                </a:solidFill>
                <a:effectLst/>
                <a:uLnTx/>
                <a:uFillTx/>
                <a:latin typeface="+mj-lt"/>
                <a:ea typeface="+mn-ea"/>
                <a:cs typeface="+mn-cs"/>
              </a:rPr>
              <a:t>Assessment</a:t>
            </a:r>
            <a:endParaRPr kumimoji="0" lang="ko-KR" altLang="en-US" sz="4000" b="1" i="0" u="none" strike="noStrike" kern="1200" cap="none" spc="0" normalizeH="0" baseline="0" noProof="0" dirty="0">
              <a:ln>
                <a:noFill/>
              </a:ln>
              <a:solidFill>
                <a:schemeClr val="accent2"/>
              </a:solidFill>
              <a:effectLst/>
              <a:uLnTx/>
              <a:uFillTx/>
              <a:latin typeface="+mj-lt"/>
              <a:ea typeface="+mn-ea"/>
              <a:cs typeface="+mn-cs"/>
            </a:endParaRPr>
          </a:p>
        </p:txBody>
      </p:sp>
      <p:pic>
        <p:nvPicPr>
          <p:cNvPr id="12" name="Picture Placeholder 11" descr="A picture of a licensed health professional sitting at a computer screen.">
            <a:extLst>
              <a:ext uri="{FF2B5EF4-FFF2-40B4-BE49-F238E27FC236}">
                <a16:creationId xmlns:a16="http://schemas.microsoft.com/office/drawing/2014/main" id="{670A514B-63A2-4B2F-B627-53E2164B2C7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817563" y="555625"/>
            <a:ext cx="3127375" cy="1617663"/>
          </a:xfrm>
        </p:spPr>
      </p:pic>
      <p:pic>
        <p:nvPicPr>
          <p:cNvPr id="18" name="Picture Placeholder 17" descr="A picture of another licensed health professional with a clipboard and writing.">
            <a:extLst>
              <a:ext uri="{FF2B5EF4-FFF2-40B4-BE49-F238E27FC236}">
                <a16:creationId xmlns:a16="http://schemas.microsoft.com/office/drawing/2014/main" id="{6349A2EF-405D-4328-991E-9E63F9BDD079}"/>
              </a:ext>
            </a:extLst>
          </p:cNvPr>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a:stretch>
            <a:fillRect/>
          </a:stretch>
        </p:blipFill>
        <p:spPr>
          <a:xfrm>
            <a:off x="8153400" y="581025"/>
            <a:ext cx="3127375" cy="1616075"/>
          </a:xfrm>
        </p:spPr>
      </p:pic>
      <p:sp>
        <p:nvSpPr>
          <p:cNvPr id="23" name="직사각형 22">
            <a:extLst>
              <a:ext uri="{FF2B5EF4-FFF2-40B4-BE49-F238E27FC236}">
                <a16:creationId xmlns:a16="http://schemas.microsoft.com/office/drawing/2014/main" id="{5E1C0E1C-DB5F-45D4-9A6C-A63F573C5B72}"/>
              </a:ext>
            </a:extLst>
          </p:cNvPr>
          <p:cNvSpPr/>
          <p:nvPr/>
        </p:nvSpPr>
        <p:spPr>
          <a:xfrm>
            <a:off x="816954" y="2791908"/>
            <a:ext cx="3320363" cy="3230115"/>
          </a:xfrm>
          <a:prstGeom prst="rect">
            <a:avLst/>
          </a:prstGeom>
        </p:spPr>
        <p:txBody>
          <a:bodyPr wrap="square">
            <a:spAutoFit/>
          </a:bodyPr>
          <a:lstStyle/>
          <a:p>
            <a:pPr marL="342900" indent="-342900" latinLnBrk="0">
              <a:lnSpc>
                <a:spcPct val="114000"/>
              </a:lnSpc>
              <a:buClr>
                <a:schemeClr val="accent2"/>
              </a:buClr>
              <a:buFont typeface="Wingdings" panose="05000000000000000000" pitchFamily="2" charset="2"/>
              <a:buChar char="§"/>
            </a:pPr>
            <a:r>
              <a:rPr lang="en-US" sz="2000" dirty="0"/>
              <a:t>The clinical assessment of direct threat </a:t>
            </a:r>
            <a:r>
              <a:rPr lang="en-US" sz="2000" b="1" dirty="0">
                <a:solidFill>
                  <a:schemeClr val="accent2"/>
                </a:solidFill>
              </a:rPr>
              <a:t>must only be determined</a:t>
            </a:r>
            <a:r>
              <a:rPr lang="en-US" sz="2000" dirty="0"/>
              <a:t> by </a:t>
            </a:r>
            <a:r>
              <a:rPr lang="en-US" sz="2000" b="1" dirty="0"/>
              <a:t>qualified health professionals </a:t>
            </a:r>
            <a:r>
              <a:rPr lang="en-US" sz="2000" dirty="0"/>
              <a:t>who have </a:t>
            </a:r>
            <a:r>
              <a:rPr lang="en-US" sz="2000" b="1" dirty="0"/>
              <a:t>current, documented expertise </a:t>
            </a:r>
            <a:r>
              <a:rPr lang="en-US" sz="2000" dirty="0"/>
              <a:t>in the </a:t>
            </a:r>
            <a:r>
              <a:rPr lang="en-US" sz="2000" b="1" dirty="0">
                <a:solidFill>
                  <a:schemeClr val="accent2"/>
                </a:solidFill>
              </a:rPr>
              <a:t>medical condition(s) or disability or disabilities</a:t>
            </a:r>
            <a:r>
              <a:rPr lang="en-US" sz="2000" dirty="0"/>
              <a:t> involved in a particular case. </a:t>
            </a:r>
          </a:p>
        </p:txBody>
      </p:sp>
      <p:sp>
        <p:nvSpPr>
          <p:cNvPr id="24" name="직사각형 23">
            <a:extLst>
              <a:ext uri="{FF2B5EF4-FFF2-40B4-BE49-F238E27FC236}">
                <a16:creationId xmlns:a16="http://schemas.microsoft.com/office/drawing/2014/main" id="{5E1C0E1C-DB5F-45D4-9A6C-A63F573C5B72}"/>
              </a:ext>
            </a:extLst>
          </p:cNvPr>
          <p:cNvSpPr/>
          <p:nvPr/>
        </p:nvSpPr>
        <p:spPr>
          <a:xfrm>
            <a:off x="4588760" y="2722837"/>
            <a:ext cx="3009078" cy="2528384"/>
          </a:xfrm>
          <a:prstGeom prst="rect">
            <a:avLst/>
          </a:prstGeom>
        </p:spPr>
        <p:txBody>
          <a:bodyPr wrap="square">
            <a:spAutoFit/>
          </a:bodyPr>
          <a:lstStyle/>
          <a:p>
            <a:pPr marL="342900" indent="-342900" latinLnBrk="0">
              <a:lnSpc>
                <a:spcPct val="114000"/>
              </a:lnSpc>
              <a:buClr>
                <a:schemeClr val="accent2"/>
              </a:buClr>
              <a:buFont typeface="Wingdings" panose="05000000000000000000" pitchFamily="2" charset="2"/>
              <a:buChar char="§"/>
            </a:pPr>
            <a:r>
              <a:rPr lang="en-US" sz="2000" b="1" dirty="0"/>
              <a:t>General medical expertise</a:t>
            </a:r>
            <a:r>
              <a:rPr lang="en-US" sz="2000" dirty="0"/>
              <a:t>, without expertise in the specific medical condition(s) or disabilities at issue in a given case, </a:t>
            </a:r>
            <a:r>
              <a:rPr lang="en-US" sz="2000" b="1" dirty="0">
                <a:solidFill>
                  <a:schemeClr val="accent2"/>
                </a:solidFill>
              </a:rPr>
              <a:t>is insufficient</a:t>
            </a:r>
            <a:r>
              <a:rPr lang="en-US" sz="2000" dirty="0"/>
              <a:t>.</a:t>
            </a:r>
          </a:p>
        </p:txBody>
      </p:sp>
      <p:sp>
        <p:nvSpPr>
          <p:cNvPr id="30" name="직사각형 29">
            <a:extLst>
              <a:ext uri="{FF2B5EF4-FFF2-40B4-BE49-F238E27FC236}">
                <a16:creationId xmlns:a16="http://schemas.microsoft.com/office/drawing/2014/main" id="{5E1C0E1C-DB5F-45D4-9A6C-A63F573C5B72}"/>
              </a:ext>
            </a:extLst>
          </p:cNvPr>
          <p:cNvSpPr/>
          <p:nvPr/>
        </p:nvSpPr>
        <p:spPr>
          <a:xfrm>
            <a:off x="7974749" y="2696335"/>
            <a:ext cx="3484434" cy="3931846"/>
          </a:xfrm>
          <a:prstGeom prst="rect">
            <a:avLst/>
          </a:prstGeom>
        </p:spPr>
        <p:txBody>
          <a:bodyPr wrap="square">
            <a:spAutoFit/>
          </a:bodyPr>
          <a:lstStyle/>
          <a:p>
            <a:pPr marL="342900" indent="-342900" latinLnBrk="0">
              <a:lnSpc>
                <a:spcPct val="114000"/>
              </a:lnSpc>
              <a:buClr>
                <a:schemeClr val="accent2"/>
              </a:buClr>
              <a:buFont typeface="Wingdings" panose="05000000000000000000" pitchFamily="2" charset="2"/>
              <a:buChar char="§"/>
            </a:pPr>
            <a:r>
              <a:rPr lang="en-US" sz="2000" dirty="0"/>
              <a:t>A center </a:t>
            </a:r>
            <a:r>
              <a:rPr lang="en-US" sz="2000" b="1" dirty="0">
                <a:solidFill>
                  <a:schemeClr val="accent2"/>
                </a:solidFill>
              </a:rPr>
              <a:t>may need to consult </a:t>
            </a:r>
            <a:r>
              <a:rPr lang="en-US" sz="2000" dirty="0"/>
              <a:t>with the </a:t>
            </a:r>
            <a:r>
              <a:rPr lang="en-US" sz="2000" b="1" dirty="0"/>
              <a:t>individual’s treating provider</a:t>
            </a:r>
            <a:r>
              <a:rPr lang="en-US" sz="2000" dirty="0"/>
              <a:t> or may need to retain an </a:t>
            </a:r>
            <a:r>
              <a:rPr lang="en-US" sz="2000" b="1" dirty="0"/>
              <a:t>outside provider</a:t>
            </a:r>
            <a:r>
              <a:rPr lang="en-US" sz="2000" dirty="0"/>
              <a:t> with the </a:t>
            </a:r>
            <a:r>
              <a:rPr lang="en-US" sz="2000" b="1" dirty="0"/>
              <a:t>necessary current expertise </a:t>
            </a:r>
            <a:r>
              <a:rPr lang="en-US" sz="2000" dirty="0"/>
              <a:t>in the </a:t>
            </a:r>
            <a:r>
              <a:rPr lang="en-US" sz="2000" b="1" dirty="0">
                <a:solidFill>
                  <a:schemeClr val="accent2"/>
                </a:solidFill>
              </a:rPr>
              <a:t>particular medical condition or disability </a:t>
            </a:r>
            <a:r>
              <a:rPr lang="en-US" sz="2000" dirty="0"/>
              <a:t>and its effects, to conduct a direct threat assessment in a given case.</a:t>
            </a:r>
          </a:p>
        </p:txBody>
      </p:sp>
      <p:sp>
        <p:nvSpPr>
          <p:cNvPr id="34" name="Slide Number Placeholder 5">
            <a:extLst>
              <a:ext uri="{FF2B5EF4-FFF2-40B4-BE49-F238E27FC236}">
                <a16:creationId xmlns:a16="http://schemas.microsoft.com/office/drawing/2014/main" id="{8E5F17F0-506F-4060-BB76-F64CB8D6EC1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17</a:t>
            </a:fld>
            <a:endParaRPr lang="en-US" dirty="0"/>
          </a:p>
        </p:txBody>
      </p:sp>
    </p:spTree>
    <p:extLst>
      <p:ext uri="{BB962C8B-B14F-4D97-AF65-F5344CB8AC3E}">
        <p14:creationId xmlns:p14="http://schemas.microsoft.com/office/powerpoint/2010/main" val="2885163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5C1A336-6D13-426E-B25D-631F8F06D936}"/>
              </a:ext>
            </a:extLst>
          </p:cNvPr>
          <p:cNvSpPr>
            <a:spLocks noGrp="1"/>
          </p:cNvSpPr>
          <p:nvPr>
            <p:ph type="title"/>
          </p:nvPr>
        </p:nvSpPr>
        <p:spPr>
          <a:xfrm>
            <a:off x="982558" y="870978"/>
            <a:ext cx="4326421" cy="1441133"/>
          </a:xfrm>
        </p:spPr>
        <p:txBody>
          <a:bodyPr>
            <a:normAutofit/>
          </a:bodyPr>
          <a:lstStyle/>
          <a:p>
            <a:pPr>
              <a:lnSpc>
                <a:spcPct val="114000"/>
              </a:lnSpc>
            </a:pPr>
            <a:r>
              <a:rPr lang="en-US" altLang="ko-KR" sz="3600" dirty="0"/>
              <a:t>Determination of Direct Threat</a:t>
            </a:r>
            <a:endParaRPr lang="ko-KR" altLang="en-US" sz="3600" dirty="0">
              <a:solidFill>
                <a:schemeClr val="accent2"/>
              </a:solidFill>
            </a:endParaRPr>
          </a:p>
        </p:txBody>
      </p:sp>
      <p:sp>
        <p:nvSpPr>
          <p:cNvPr id="3" name="TextBox 2">
            <a:extLst>
              <a:ext uri="{FF2B5EF4-FFF2-40B4-BE49-F238E27FC236}">
                <a16:creationId xmlns:a16="http://schemas.microsoft.com/office/drawing/2014/main" id="{BF13593C-40C3-4B5F-AC53-FD4D911A449D}"/>
              </a:ext>
            </a:extLst>
          </p:cNvPr>
          <p:cNvSpPr txBox="1"/>
          <p:nvPr/>
        </p:nvSpPr>
        <p:spPr>
          <a:xfrm>
            <a:off x="1105469" y="2350044"/>
            <a:ext cx="4262851" cy="3693319"/>
          </a:xfrm>
          <a:prstGeom prst="rect">
            <a:avLst/>
          </a:prstGeom>
          <a:noFill/>
        </p:spPr>
        <p:txBody>
          <a:bodyPr wrap="square" rtlCol="0">
            <a:spAutoFit/>
          </a:bodyPr>
          <a:lstStyle/>
          <a:p>
            <a:pPr latinLnBrk="0"/>
            <a:r>
              <a:rPr lang="en-US" sz="2400" dirty="0"/>
              <a:t>As part of the determination of direct threat, the qualified health professional </a:t>
            </a:r>
            <a:r>
              <a:rPr lang="en-US" sz="2400" b="1" dirty="0">
                <a:solidFill>
                  <a:schemeClr val="accent2"/>
                </a:solidFill>
              </a:rPr>
              <a:t>must identify the specific medical condition or disability</a:t>
            </a:r>
            <a:r>
              <a:rPr lang="en-US" sz="2400" dirty="0"/>
              <a:t> that is considered to potentially pose a significant risk of substantial harm to others, and consider four things, which are: </a:t>
            </a:r>
          </a:p>
          <a:p>
            <a:pPr latinLnBrk="0"/>
            <a:endParaRPr lang="en-US" dirty="0"/>
          </a:p>
        </p:txBody>
      </p:sp>
      <p:grpSp>
        <p:nvGrpSpPr>
          <p:cNvPr id="10" name="Group 9">
            <a:extLst>
              <a:ext uri="{FF2B5EF4-FFF2-40B4-BE49-F238E27FC236}">
                <a16:creationId xmlns:a16="http://schemas.microsoft.com/office/drawing/2014/main" id="{B92225F6-A845-4527-867F-86AEA7103B11}"/>
              </a:ext>
            </a:extLst>
          </p:cNvPr>
          <p:cNvGrpSpPr/>
          <p:nvPr/>
        </p:nvGrpSpPr>
        <p:grpSpPr>
          <a:xfrm>
            <a:off x="6129773" y="426755"/>
            <a:ext cx="5010150" cy="5896720"/>
            <a:chOff x="6129773" y="426755"/>
            <a:chExt cx="5010150" cy="5896720"/>
          </a:xfrm>
        </p:grpSpPr>
        <p:sp>
          <p:nvSpPr>
            <p:cNvPr id="4" name="직사각형 3">
              <a:extLst>
                <a:ext uri="{FF2B5EF4-FFF2-40B4-BE49-F238E27FC236}">
                  <a16:creationId xmlns:a16="http://schemas.microsoft.com/office/drawing/2014/main" id="{B087E4FD-1AD7-4981-A048-3DA78AE4AA63}"/>
                </a:ext>
              </a:extLst>
            </p:cNvPr>
            <p:cNvSpPr/>
            <p:nvPr/>
          </p:nvSpPr>
          <p:spPr>
            <a:xfrm>
              <a:off x="6129773" y="426755"/>
              <a:ext cx="2505075" cy="14762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400" b="0" i="0" u="none" strike="noStrike" kern="1200" cap="none" spc="0" normalizeH="0" baseline="0" noProof="0">
                <a:ln>
                  <a:noFill/>
                </a:ln>
                <a:solidFill>
                  <a:srgbClr val="FFFFFF"/>
                </a:solidFill>
                <a:effectLst/>
                <a:uLnTx/>
                <a:uFillTx/>
                <a:latin typeface="Montserrat"/>
                <a:ea typeface="맑은 고딕"/>
                <a:cs typeface="+mn-cs"/>
              </a:endParaRPr>
            </a:p>
          </p:txBody>
        </p:sp>
        <p:sp>
          <p:nvSpPr>
            <p:cNvPr id="5" name="직사각형 4">
              <a:extLst>
                <a:ext uri="{FF2B5EF4-FFF2-40B4-BE49-F238E27FC236}">
                  <a16:creationId xmlns:a16="http://schemas.microsoft.com/office/drawing/2014/main" id="{CA7F2F31-6CEC-4160-B854-477D115CA560}"/>
                </a:ext>
              </a:extLst>
            </p:cNvPr>
            <p:cNvSpPr/>
            <p:nvPr/>
          </p:nvSpPr>
          <p:spPr>
            <a:xfrm>
              <a:off x="8634848" y="1905372"/>
              <a:ext cx="2505075" cy="1476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4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6" name="직사각형 5">
              <a:extLst>
                <a:ext uri="{FF2B5EF4-FFF2-40B4-BE49-F238E27FC236}">
                  <a16:creationId xmlns:a16="http://schemas.microsoft.com/office/drawing/2014/main" id="{AA9338DE-0FBC-44E6-ADFF-925465E3C431}"/>
                </a:ext>
              </a:extLst>
            </p:cNvPr>
            <p:cNvSpPr/>
            <p:nvPr/>
          </p:nvSpPr>
          <p:spPr>
            <a:xfrm>
              <a:off x="6129773" y="3383989"/>
              <a:ext cx="2505075" cy="14762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400" b="0" i="0" u="none" strike="noStrike" kern="1200" cap="none" spc="0" normalizeH="0" baseline="0" noProof="0">
                <a:ln>
                  <a:noFill/>
                </a:ln>
                <a:solidFill>
                  <a:srgbClr val="FFFFFF"/>
                </a:solidFill>
                <a:effectLst/>
                <a:uLnTx/>
                <a:uFillTx/>
                <a:latin typeface="Montserrat"/>
                <a:ea typeface="맑은 고딕"/>
                <a:cs typeface="+mn-cs"/>
              </a:endParaRPr>
            </a:p>
          </p:txBody>
        </p:sp>
        <p:sp>
          <p:nvSpPr>
            <p:cNvPr id="7" name="타원 6">
              <a:extLst>
                <a:ext uri="{FF2B5EF4-FFF2-40B4-BE49-F238E27FC236}">
                  <a16:creationId xmlns:a16="http://schemas.microsoft.com/office/drawing/2014/main" id="{6771C1B3-9850-457C-861A-20917A2B1955}"/>
                </a:ext>
              </a:extLst>
            </p:cNvPr>
            <p:cNvSpPr/>
            <p:nvPr/>
          </p:nvSpPr>
          <p:spPr>
            <a:xfrm>
              <a:off x="8256537" y="786563"/>
              <a:ext cx="756621" cy="7566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b="0" i="0" u="none" strike="noStrike" kern="1200" cap="none" spc="0" normalizeH="0" baseline="0" noProof="0" dirty="0">
                  <a:ln>
                    <a:noFill/>
                  </a:ln>
                  <a:solidFill>
                    <a:srgbClr val="FFFFFF"/>
                  </a:solidFill>
                  <a:effectLst/>
                  <a:uLnTx/>
                  <a:uFillTx/>
                  <a:latin typeface="+mj-lt"/>
                  <a:ea typeface="맑은 고딕"/>
                  <a:cs typeface="+mn-cs"/>
                </a:rPr>
                <a:t>01</a:t>
              </a:r>
              <a:endParaRPr kumimoji="0" lang="ko-KR" altLang="en-US" b="0" i="0" u="none" strike="noStrike" kern="1200" cap="none" spc="0" normalizeH="0" baseline="0" noProof="0" dirty="0">
                <a:ln>
                  <a:noFill/>
                </a:ln>
                <a:solidFill>
                  <a:srgbClr val="FFFFFF"/>
                </a:solidFill>
                <a:effectLst/>
                <a:uLnTx/>
                <a:uFillTx/>
                <a:latin typeface="+mj-lt"/>
                <a:ea typeface="맑은 고딕"/>
                <a:cs typeface="+mn-cs"/>
              </a:endParaRPr>
            </a:p>
          </p:txBody>
        </p:sp>
        <p:sp>
          <p:nvSpPr>
            <p:cNvPr id="8" name="타원 7">
              <a:extLst>
                <a:ext uri="{FF2B5EF4-FFF2-40B4-BE49-F238E27FC236}">
                  <a16:creationId xmlns:a16="http://schemas.microsoft.com/office/drawing/2014/main" id="{35D91F72-ED74-4FD2-8A46-710B17ED3BF2}"/>
                </a:ext>
              </a:extLst>
            </p:cNvPr>
            <p:cNvSpPr/>
            <p:nvPr/>
          </p:nvSpPr>
          <p:spPr>
            <a:xfrm>
              <a:off x="8256537" y="2248161"/>
              <a:ext cx="756621" cy="7566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b="0" i="0" u="none" strike="noStrike" kern="1200" cap="none" spc="0" normalizeH="0" baseline="0" noProof="0" dirty="0">
                  <a:ln>
                    <a:noFill/>
                  </a:ln>
                  <a:solidFill>
                    <a:srgbClr val="FFFFFF"/>
                  </a:solidFill>
                  <a:effectLst/>
                  <a:uLnTx/>
                  <a:uFillTx/>
                  <a:latin typeface="+mj-lt"/>
                  <a:ea typeface="맑은 고딕"/>
                  <a:cs typeface="+mn-cs"/>
                </a:rPr>
                <a:t>02</a:t>
              </a:r>
              <a:endParaRPr kumimoji="0" lang="ko-KR" altLang="en-US" b="0" i="0" u="none" strike="noStrike" kern="1200" cap="none" spc="0" normalizeH="0" baseline="0" noProof="0" dirty="0">
                <a:ln>
                  <a:noFill/>
                </a:ln>
                <a:solidFill>
                  <a:srgbClr val="FFFFFF"/>
                </a:solidFill>
                <a:effectLst/>
                <a:uLnTx/>
                <a:uFillTx/>
                <a:latin typeface="+mj-lt"/>
                <a:ea typeface="맑은 고딕"/>
                <a:cs typeface="+mn-cs"/>
              </a:endParaRPr>
            </a:p>
          </p:txBody>
        </p:sp>
        <p:sp>
          <p:nvSpPr>
            <p:cNvPr id="9" name="타원 8">
              <a:extLst>
                <a:ext uri="{FF2B5EF4-FFF2-40B4-BE49-F238E27FC236}">
                  <a16:creationId xmlns:a16="http://schemas.microsoft.com/office/drawing/2014/main" id="{1A11F7DF-95D4-4803-AA3F-56D4670A5F3D}"/>
                </a:ext>
              </a:extLst>
            </p:cNvPr>
            <p:cNvSpPr/>
            <p:nvPr/>
          </p:nvSpPr>
          <p:spPr>
            <a:xfrm>
              <a:off x="8256537" y="3739029"/>
              <a:ext cx="756621" cy="7566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b="0" i="0" u="none" strike="noStrike" kern="1200" cap="none" spc="0" normalizeH="0" baseline="0" noProof="0" dirty="0">
                  <a:ln>
                    <a:noFill/>
                  </a:ln>
                  <a:solidFill>
                    <a:srgbClr val="FFFFFF"/>
                  </a:solidFill>
                  <a:effectLst/>
                  <a:uLnTx/>
                  <a:uFillTx/>
                  <a:latin typeface="+mj-lt"/>
                  <a:ea typeface="맑은 고딕"/>
                  <a:cs typeface="+mn-cs"/>
                </a:rPr>
                <a:t>03</a:t>
              </a:r>
              <a:endParaRPr kumimoji="0" lang="ko-KR" altLang="en-US" b="0" i="0" u="none" strike="noStrike" kern="1200" cap="none" spc="0" normalizeH="0" baseline="0" noProof="0" dirty="0">
                <a:ln>
                  <a:noFill/>
                </a:ln>
                <a:solidFill>
                  <a:srgbClr val="FFFFFF"/>
                </a:solidFill>
                <a:effectLst/>
                <a:uLnTx/>
                <a:uFillTx/>
                <a:latin typeface="+mj-lt"/>
                <a:ea typeface="맑은 고딕"/>
                <a:cs typeface="+mn-cs"/>
              </a:endParaRPr>
            </a:p>
          </p:txBody>
        </p:sp>
        <p:sp>
          <p:nvSpPr>
            <p:cNvPr id="16" name="직사각형 15" descr="Puzzle graphic that states: &quot;The duration of the potential risk.&quot;">
              <a:extLst>
                <a:ext uri="{FF2B5EF4-FFF2-40B4-BE49-F238E27FC236}">
                  <a16:creationId xmlns:a16="http://schemas.microsoft.com/office/drawing/2014/main" id="{2E20919A-4E62-490D-A9E2-95D0AD7D2C67}"/>
                </a:ext>
              </a:extLst>
            </p:cNvPr>
            <p:cNvSpPr/>
            <p:nvPr/>
          </p:nvSpPr>
          <p:spPr>
            <a:xfrm>
              <a:off x="6290738" y="641750"/>
              <a:ext cx="2115510" cy="1015663"/>
            </a:xfrm>
            <a:prstGeom prst="rect">
              <a:avLst/>
            </a:prstGeom>
            <a:noFill/>
          </p:spPr>
          <p:txBody>
            <a:bodyPr wrap="square" lIns="91440" tIns="45720" rIns="91440" bIns="45720" rtlCol="0" anchor="t">
              <a:spAutoFit/>
            </a:bodyPr>
            <a:lstStyle/>
            <a:p>
              <a:pPr algn="ctr"/>
              <a:r>
                <a:rPr lang="en-US" altLang="ko-KR" sz="2000" b="1" dirty="0">
                  <a:solidFill>
                    <a:schemeClr val="bg1"/>
                  </a:solidFill>
                  <a:latin typeface="+mj-lt"/>
                  <a:ea typeface="맑은 고딕"/>
                </a:rPr>
                <a:t>The nature and severity of the harm </a:t>
              </a:r>
              <a:endParaRPr lang="en-US" altLang="ko-KR" sz="2000" b="1" dirty="0">
                <a:solidFill>
                  <a:schemeClr val="bg1"/>
                </a:solidFill>
                <a:latin typeface="+mj-lt"/>
                <a:ea typeface="맑은 고딕" panose="020B0503020000020004" pitchFamily="50" charset="-127"/>
              </a:endParaRPr>
            </a:p>
          </p:txBody>
        </p:sp>
        <p:sp>
          <p:nvSpPr>
            <p:cNvPr id="46" name="직사각형 45" descr="A third puzzle piece that states: &quot;The likelihood that the potential harm will occur.">
              <a:extLst>
                <a:ext uri="{FF2B5EF4-FFF2-40B4-BE49-F238E27FC236}">
                  <a16:creationId xmlns:a16="http://schemas.microsoft.com/office/drawing/2014/main" id="{98650AC3-F48D-4AA0-BE6C-75EB0436101F}"/>
                </a:ext>
              </a:extLst>
            </p:cNvPr>
            <p:cNvSpPr/>
            <p:nvPr/>
          </p:nvSpPr>
          <p:spPr>
            <a:xfrm>
              <a:off x="6244938" y="3489332"/>
              <a:ext cx="2161310" cy="1415772"/>
            </a:xfrm>
            <a:prstGeom prst="rect">
              <a:avLst/>
            </a:prstGeom>
            <a:noFill/>
          </p:spPr>
          <p:txBody>
            <a:bodyPr wrap="square" rtlCol="0">
              <a:spAutoFit/>
            </a:bodyPr>
            <a:lstStyle/>
            <a:p>
              <a:pPr algn="ctr"/>
              <a:r>
                <a:rPr lang="en-US" altLang="ko-KR" b="1" dirty="0">
                  <a:solidFill>
                    <a:schemeClr val="bg1"/>
                  </a:solidFill>
                  <a:latin typeface="+mj-lt"/>
                  <a:ea typeface="맑은 고딕" panose="020B0503020000020004" pitchFamily="50" charset="-127"/>
                </a:rPr>
                <a:t>The likelihood that the potential harm will occur </a:t>
              </a:r>
            </a:p>
            <a:p>
              <a:pPr algn="ctr"/>
              <a:endParaRPr lang="en-US" altLang="ko-KR" sz="1400" b="1" dirty="0">
                <a:solidFill>
                  <a:schemeClr val="bg1"/>
                </a:solidFill>
                <a:latin typeface="+mj-lt"/>
                <a:ea typeface="맑은 고딕" panose="020B0503020000020004" pitchFamily="50" charset="-127"/>
              </a:endParaRPr>
            </a:p>
          </p:txBody>
        </p:sp>
        <p:sp>
          <p:nvSpPr>
            <p:cNvPr id="26" name="직사각형 15" descr="A second puzzle piece that states: &quot;The nature and severity of the potential harm.&quot;">
              <a:extLst>
                <a:ext uri="{FF2B5EF4-FFF2-40B4-BE49-F238E27FC236}">
                  <a16:creationId xmlns:a16="http://schemas.microsoft.com/office/drawing/2014/main" id="{E34B22FF-302A-4F23-BA7C-CEF2F99FF539}"/>
                </a:ext>
              </a:extLst>
            </p:cNvPr>
            <p:cNvSpPr/>
            <p:nvPr/>
          </p:nvSpPr>
          <p:spPr>
            <a:xfrm>
              <a:off x="8867290" y="2134059"/>
              <a:ext cx="2272633" cy="1015663"/>
            </a:xfrm>
            <a:prstGeom prst="rect">
              <a:avLst/>
            </a:prstGeom>
            <a:noFill/>
          </p:spPr>
          <p:txBody>
            <a:bodyPr wrap="square" lIns="91440" tIns="45720" rIns="91440" bIns="45720" rtlCol="0" anchor="t">
              <a:spAutoFit/>
            </a:bodyPr>
            <a:lstStyle/>
            <a:p>
              <a:pPr algn="ctr"/>
              <a:r>
                <a:rPr lang="en-US" altLang="ko-KR" sz="2000" b="1" dirty="0">
                  <a:solidFill>
                    <a:schemeClr val="bg1"/>
                  </a:solidFill>
                  <a:latin typeface="+mj-lt"/>
                  <a:ea typeface="맑은 고딕"/>
                </a:rPr>
                <a:t>The duration of the potential risk</a:t>
              </a:r>
              <a:endParaRPr lang="en-US" altLang="ko-KR" sz="2000" b="1" dirty="0">
                <a:solidFill>
                  <a:schemeClr val="bg1"/>
                </a:solidFill>
                <a:latin typeface="+mj-lt"/>
                <a:ea typeface="맑은 고딕" panose="020B0503020000020004" pitchFamily="50" charset="-127"/>
              </a:endParaRPr>
            </a:p>
          </p:txBody>
        </p:sp>
        <p:sp>
          <p:nvSpPr>
            <p:cNvPr id="27" name="직사각형 4">
              <a:extLst>
                <a:ext uri="{FF2B5EF4-FFF2-40B4-BE49-F238E27FC236}">
                  <a16:creationId xmlns:a16="http://schemas.microsoft.com/office/drawing/2014/main" id="{176D3DD3-7768-4430-80CA-12FB36D10E6B}"/>
                </a:ext>
              </a:extLst>
            </p:cNvPr>
            <p:cNvSpPr/>
            <p:nvPr/>
          </p:nvSpPr>
          <p:spPr>
            <a:xfrm>
              <a:off x="8634847" y="4847241"/>
              <a:ext cx="2505075" cy="1476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4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28" name="타원 7">
              <a:extLst>
                <a:ext uri="{FF2B5EF4-FFF2-40B4-BE49-F238E27FC236}">
                  <a16:creationId xmlns:a16="http://schemas.microsoft.com/office/drawing/2014/main" id="{57690F7C-3EDF-49BA-8E57-9913B65EFB77}"/>
                </a:ext>
              </a:extLst>
            </p:cNvPr>
            <p:cNvSpPr/>
            <p:nvPr/>
          </p:nvSpPr>
          <p:spPr>
            <a:xfrm>
              <a:off x="8256535" y="5204664"/>
              <a:ext cx="756621" cy="7566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b="0" i="0" u="none" strike="noStrike" kern="1200" cap="none" spc="0" normalizeH="0" baseline="0" noProof="0" dirty="0">
                  <a:ln>
                    <a:noFill/>
                  </a:ln>
                  <a:solidFill>
                    <a:srgbClr val="FFFFFF"/>
                  </a:solidFill>
                  <a:effectLst/>
                  <a:uLnTx/>
                  <a:uFillTx/>
                  <a:latin typeface="+mj-lt"/>
                  <a:ea typeface="맑은 고딕"/>
                  <a:cs typeface="+mn-cs"/>
                </a:rPr>
                <a:t>04</a:t>
              </a:r>
              <a:endParaRPr kumimoji="0" lang="ko-KR" altLang="en-US" b="0" i="0" u="none" strike="noStrike" kern="1200" cap="none" spc="0" normalizeH="0" baseline="0" noProof="0" dirty="0">
                <a:ln>
                  <a:noFill/>
                </a:ln>
                <a:solidFill>
                  <a:srgbClr val="FFFFFF"/>
                </a:solidFill>
                <a:effectLst/>
                <a:uLnTx/>
                <a:uFillTx/>
                <a:latin typeface="+mj-lt"/>
                <a:ea typeface="맑은 고딕"/>
                <a:cs typeface="+mn-cs"/>
              </a:endParaRPr>
            </a:p>
          </p:txBody>
        </p:sp>
        <p:sp>
          <p:nvSpPr>
            <p:cNvPr id="29" name="직사각형 15" descr="A fourth puzzle piece that states: &quot;The imminence of the potential harm.&quot;">
              <a:extLst>
                <a:ext uri="{FF2B5EF4-FFF2-40B4-BE49-F238E27FC236}">
                  <a16:creationId xmlns:a16="http://schemas.microsoft.com/office/drawing/2014/main" id="{7DCDDC33-EC3C-4834-B540-E332E03CC8B0}"/>
                </a:ext>
              </a:extLst>
            </p:cNvPr>
            <p:cNvSpPr/>
            <p:nvPr/>
          </p:nvSpPr>
          <p:spPr>
            <a:xfrm>
              <a:off x="8867289" y="5116706"/>
              <a:ext cx="2272633" cy="1015663"/>
            </a:xfrm>
            <a:prstGeom prst="rect">
              <a:avLst/>
            </a:prstGeom>
            <a:noFill/>
          </p:spPr>
          <p:txBody>
            <a:bodyPr wrap="square" rtlCol="0">
              <a:spAutoFit/>
            </a:bodyPr>
            <a:lstStyle/>
            <a:p>
              <a:pPr algn="ctr"/>
              <a:r>
                <a:rPr lang="en-US" altLang="ko-KR" sz="2000" b="1" dirty="0">
                  <a:solidFill>
                    <a:schemeClr val="bg1"/>
                  </a:solidFill>
                  <a:latin typeface="+mj-lt"/>
                  <a:ea typeface="맑은 고딕" panose="020B0503020000020004" pitchFamily="50" charset="-127"/>
                </a:rPr>
                <a:t>The imminence of the potential harm </a:t>
              </a:r>
            </a:p>
          </p:txBody>
        </p:sp>
      </p:grpSp>
      <p:sp>
        <p:nvSpPr>
          <p:cNvPr id="31" name="Slide Number Placeholder 5">
            <a:extLst>
              <a:ext uri="{FF2B5EF4-FFF2-40B4-BE49-F238E27FC236}">
                <a16:creationId xmlns:a16="http://schemas.microsoft.com/office/drawing/2014/main" id="{F9337EA0-6C43-4C93-8A11-D1871004F9A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18</a:t>
            </a:fld>
            <a:endParaRPr lang="en-US" dirty="0"/>
          </a:p>
        </p:txBody>
      </p:sp>
    </p:spTree>
    <p:extLst>
      <p:ext uri="{BB962C8B-B14F-4D97-AF65-F5344CB8AC3E}">
        <p14:creationId xmlns:p14="http://schemas.microsoft.com/office/powerpoint/2010/main" val="3589163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6"/>
          <p:cNvSpPr>
            <a:spLocks noGrp="1"/>
          </p:cNvSpPr>
          <p:nvPr>
            <p:ph type="title" idx="4294967295"/>
          </p:nvPr>
        </p:nvSpPr>
        <p:spPr>
          <a:xfrm>
            <a:off x="3378686" y="198479"/>
            <a:ext cx="7708050" cy="13117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1" hangingPunct="1">
              <a:lnSpc>
                <a:spcPct val="114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chemeClr val="accent1"/>
                </a:solidFill>
                <a:effectLst/>
                <a:uLnTx/>
                <a:uFillTx/>
                <a:latin typeface="+mj-lt"/>
                <a:ea typeface="+mn-ea"/>
                <a:cs typeface="+mn-cs"/>
              </a:rPr>
              <a:t>Disability Accommodation Considerations</a:t>
            </a:r>
            <a:endParaRPr kumimoji="0" lang="ko-KR" altLang="en-US" sz="3600" b="1" i="0" u="none" strike="noStrike" kern="1200" cap="none" spc="0" normalizeH="0" baseline="0" noProof="0" dirty="0">
              <a:ln>
                <a:noFill/>
              </a:ln>
              <a:solidFill>
                <a:schemeClr val="accent1"/>
              </a:solidFill>
              <a:effectLst/>
              <a:uLnTx/>
              <a:uFillTx/>
              <a:latin typeface="+mj-lt"/>
              <a:ea typeface="+mn-ea"/>
              <a:cs typeface="+mn-cs"/>
            </a:endParaRPr>
          </a:p>
        </p:txBody>
      </p:sp>
      <p:sp>
        <p:nvSpPr>
          <p:cNvPr id="15" name="직사각형 14">
            <a:extLst>
              <a:ext uri="{FF2B5EF4-FFF2-40B4-BE49-F238E27FC236}">
                <a16:creationId xmlns:a16="http://schemas.microsoft.com/office/drawing/2014/main" id="{5E1C0E1C-DB5F-45D4-9A6C-A63F573C5B72}"/>
              </a:ext>
            </a:extLst>
          </p:cNvPr>
          <p:cNvSpPr/>
          <p:nvPr/>
        </p:nvSpPr>
        <p:spPr>
          <a:xfrm>
            <a:off x="3378686" y="1975698"/>
            <a:ext cx="8413922" cy="3436454"/>
          </a:xfrm>
          <a:prstGeom prst="rect">
            <a:avLst/>
          </a:prstGeom>
        </p:spPr>
        <p:txBody>
          <a:bodyPr wrap="square">
            <a:spAutoFit/>
          </a:bodyPr>
          <a:lstStyle/>
          <a:p>
            <a:pPr marL="342900" indent="-342900" latinLnBrk="0">
              <a:lnSpc>
                <a:spcPct val="114000"/>
              </a:lnSpc>
              <a:buClr>
                <a:schemeClr val="accent2"/>
              </a:buClr>
              <a:buFont typeface="Wingdings" panose="05000000000000000000" pitchFamily="2" charset="2"/>
              <a:buChar char="§"/>
            </a:pPr>
            <a:r>
              <a:rPr lang="en-US" sz="2400" dirty="0"/>
              <a:t>If, it is determined that an individual poses a direct threat as a result of a medical condition or disability, the qualified health professional conducting the assessment </a:t>
            </a:r>
            <a:r>
              <a:rPr lang="en-US" sz="2400" b="1" dirty="0">
                <a:solidFill>
                  <a:schemeClr val="accent2"/>
                </a:solidFill>
              </a:rPr>
              <a:t>must determine </a:t>
            </a:r>
            <a:r>
              <a:rPr lang="en-US" sz="2400" b="1" dirty="0"/>
              <a:t>whether disability accommodations </a:t>
            </a:r>
            <a:r>
              <a:rPr lang="en-US" sz="2400" b="1" dirty="0">
                <a:solidFill>
                  <a:schemeClr val="accent2"/>
                </a:solidFill>
              </a:rPr>
              <a:t>would either eliminate </a:t>
            </a:r>
            <a:r>
              <a:rPr lang="en-US" sz="2400" b="1" dirty="0"/>
              <a:t>the risk </a:t>
            </a:r>
            <a:r>
              <a:rPr lang="en-US" sz="2400" dirty="0"/>
              <a:t>or </a:t>
            </a:r>
            <a:r>
              <a:rPr lang="en-US" sz="2400" b="1" dirty="0">
                <a:solidFill>
                  <a:schemeClr val="accent2"/>
                </a:solidFill>
              </a:rPr>
              <a:t>reduce</a:t>
            </a:r>
            <a:r>
              <a:rPr lang="en-US" sz="2400" dirty="0"/>
              <a:t> it to </a:t>
            </a:r>
            <a:r>
              <a:rPr lang="en-US" sz="2400" b="1" dirty="0"/>
              <a:t>an acceptable level</a:t>
            </a:r>
            <a:r>
              <a:rPr lang="en-US" sz="2400" dirty="0"/>
              <a:t>.</a:t>
            </a:r>
          </a:p>
          <a:p>
            <a:pPr marL="342900" indent="-342900">
              <a:lnSpc>
                <a:spcPct val="114000"/>
              </a:lnSpc>
              <a:buClr>
                <a:schemeClr val="accent2"/>
              </a:buClr>
              <a:buFont typeface="Wingdings" panose="05000000000000000000" pitchFamily="2" charset="2"/>
              <a:buChar char="§"/>
            </a:pPr>
            <a:endParaRPr lang="en-US" sz="2400" dirty="0"/>
          </a:p>
          <a:p>
            <a:pPr marL="342900" indent="-342900" latinLnBrk="0">
              <a:lnSpc>
                <a:spcPct val="114000"/>
              </a:lnSpc>
              <a:buClr>
                <a:schemeClr val="accent2"/>
              </a:buClr>
              <a:buFont typeface="Wingdings" panose="05000000000000000000" pitchFamily="2" charset="2"/>
              <a:buChar char="§"/>
            </a:pPr>
            <a:r>
              <a:rPr lang="en-US" sz="2400" dirty="0"/>
              <a:t>The identification of RA/RM/AAS must be done in collaboration with the Disability Coordinator.</a:t>
            </a:r>
          </a:p>
        </p:txBody>
      </p:sp>
      <p:pic>
        <p:nvPicPr>
          <p:cNvPr id="20" name="Picture Placeholder 19" descr="A person with a prosthetic leg working in warehouse moving lumber.">
            <a:extLst>
              <a:ext uri="{FF2B5EF4-FFF2-40B4-BE49-F238E27FC236}">
                <a16:creationId xmlns:a16="http://schemas.microsoft.com/office/drawing/2014/main" id="{38268B39-DAB4-4F8E-AD1C-23ADB1E17B58}"/>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sp>
        <p:nvSpPr>
          <p:cNvPr id="21" name="Slide Number Placeholder 5">
            <a:extLst>
              <a:ext uri="{FF2B5EF4-FFF2-40B4-BE49-F238E27FC236}">
                <a16:creationId xmlns:a16="http://schemas.microsoft.com/office/drawing/2014/main" id="{569B97C1-F9AE-4F50-B5E0-5342905F6A3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19</a:t>
            </a:fld>
            <a:endParaRPr lang="en-US" dirty="0"/>
          </a:p>
        </p:txBody>
      </p:sp>
    </p:spTree>
    <p:extLst>
      <p:ext uri="{BB962C8B-B14F-4D97-AF65-F5344CB8AC3E}">
        <p14:creationId xmlns:p14="http://schemas.microsoft.com/office/powerpoint/2010/main" val="3067801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직사각형 56">
            <a:extLst>
              <a:ext uri="{C183D7F6-B498-43B3-948B-1728B52AA6E4}">
                <adec:decorative xmlns:adec="http://schemas.microsoft.com/office/drawing/2017/decorative" val="1"/>
              </a:ext>
            </a:extLst>
          </p:cNvPr>
          <p:cNvSpPr/>
          <p:nvPr/>
        </p:nvSpPr>
        <p:spPr>
          <a:xfrm>
            <a:off x="8008466" y="95"/>
            <a:ext cx="4183534" cy="6857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p>
        </p:txBody>
      </p:sp>
      <p:sp>
        <p:nvSpPr>
          <p:cNvPr id="80" name="직사각형 79"/>
          <p:cNvSpPr>
            <a:spLocks noGrp="1"/>
          </p:cNvSpPr>
          <p:nvPr>
            <p:ph type="title" idx="4294967295"/>
          </p:nvPr>
        </p:nvSpPr>
        <p:spPr>
          <a:xfrm>
            <a:off x="881297" y="1720258"/>
            <a:ext cx="3683082"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5400" b="1" i="0" u="none" strike="noStrike" kern="1200" cap="none" spc="-136" normalizeH="0" baseline="0" noProof="0" dirty="0">
                <a:ln>
                  <a:noFill/>
                </a:ln>
                <a:solidFill>
                  <a:schemeClr val="accent1"/>
                </a:solidFill>
                <a:effectLst/>
                <a:uLnTx/>
                <a:uFillTx/>
                <a:latin typeface="+mj-lt"/>
                <a:ea typeface="Noto Sans" panose="020B0502040504020204" pitchFamily="34" charset="0"/>
                <a:cs typeface="Noto Sans" panose="020B0502040504020204" pitchFamily="34" charset="0"/>
              </a:rPr>
              <a:t>Index</a:t>
            </a:r>
            <a:endParaRPr kumimoji="0" lang="en-US" altLang="ko-KR" sz="5400" b="1" i="0" u="none" strike="noStrike" kern="1200" cap="none" spc="-136" normalizeH="0" baseline="0" noProof="0" dirty="0">
              <a:ln>
                <a:noFill/>
              </a:ln>
              <a:solidFill>
                <a:schemeClr val="accent2"/>
              </a:solidFill>
              <a:effectLst/>
              <a:uLnTx/>
              <a:uFillTx/>
              <a:latin typeface="+mj-lt"/>
              <a:ea typeface="Noto Sans" panose="020B0502040504020204" pitchFamily="34" charset="0"/>
              <a:cs typeface="Noto Sans" panose="020B0502040504020204" pitchFamily="34" charset="0"/>
            </a:endParaRPr>
          </a:p>
        </p:txBody>
      </p:sp>
      <p:sp>
        <p:nvSpPr>
          <p:cNvPr id="85" name="직사각형 84" descr="01"/>
          <p:cNvSpPr/>
          <p:nvPr/>
        </p:nvSpPr>
        <p:spPr>
          <a:xfrm>
            <a:off x="881301" y="2711191"/>
            <a:ext cx="701174" cy="539058"/>
          </a:xfrm>
          <a:prstGeom prst="rect">
            <a:avLst/>
          </a:prstGeom>
        </p:spPr>
        <p:txBody>
          <a:bodyPr wrap="square">
            <a:spAutoFit/>
          </a:bodyPr>
          <a:lstStyle/>
          <a:p>
            <a:r>
              <a:rPr lang="en-US" altLang="ko-KR" sz="2903" b="1" dirty="0">
                <a:solidFill>
                  <a:schemeClr val="accent2"/>
                </a:solidFill>
                <a:latin typeface="+mj-lt"/>
                <a:ea typeface="Noto Sans" panose="020B0502040504020204" pitchFamily="34" charset="0"/>
                <a:cs typeface="Noto Sans" panose="020B0502040504020204" pitchFamily="34" charset="0"/>
              </a:rPr>
              <a:t>01</a:t>
            </a:r>
          </a:p>
        </p:txBody>
      </p:sp>
      <p:sp>
        <p:nvSpPr>
          <p:cNvPr id="86" name="직사각형 85"/>
          <p:cNvSpPr/>
          <p:nvPr/>
        </p:nvSpPr>
        <p:spPr>
          <a:xfrm>
            <a:off x="1466141" y="2828196"/>
            <a:ext cx="2216127" cy="307777"/>
          </a:xfrm>
          <a:prstGeom prst="rect">
            <a:avLst/>
          </a:prstGeom>
        </p:spPr>
        <p:txBody>
          <a:bodyPr wrap="square">
            <a:spAutoFit/>
          </a:bodyPr>
          <a:lstStyle/>
          <a:p>
            <a:r>
              <a:rPr lang="en-US" altLang="ko-KR" sz="1400" b="1" dirty="0">
                <a:solidFill>
                  <a:schemeClr val="accent1"/>
                </a:solidFill>
                <a:latin typeface="+mj-lt"/>
                <a:ea typeface="Noto Sans" panose="020B0502040504020204" pitchFamily="34" charset="0"/>
                <a:cs typeface="Noto Sans" panose="020B0502040504020204" pitchFamily="34" charset="0"/>
              </a:rPr>
              <a:t>Medical Separations</a:t>
            </a:r>
          </a:p>
        </p:txBody>
      </p:sp>
      <p:sp>
        <p:nvSpPr>
          <p:cNvPr id="88" name="직사각형 87" descr="02"/>
          <p:cNvSpPr/>
          <p:nvPr/>
        </p:nvSpPr>
        <p:spPr>
          <a:xfrm>
            <a:off x="881301" y="3356362"/>
            <a:ext cx="701174" cy="539058"/>
          </a:xfrm>
          <a:prstGeom prst="rect">
            <a:avLst/>
          </a:prstGeom>
        </p:spPr>
        <p:txBody>
          <a:bodyPr wrap="square">
            <a:spAutoFit/>
          </a:bodyPr>
          <a:lstStyle/>
          <a:p>
            <a:r>
              <a:rPr lang="en-US" altLang="ko-KR" sz="2903" b="1" spc="-136" dirty="0">
                <a:solidFill>
                  <a:schemeClr val="accent2"/>
                </a:solidFill>
                <a:latin typeface="+mj-lt"/>
                <a:ea typeface="Noto Sans" panose="020B0502040504020204" pitchFamily="34" charset="0"/>
                <a:cs typeface="Noto Sans" panose="020B0502040504020204" pitchFamily="34" charset="0"/>
              </a:rPr>
              <a:t>02</a:t>
            </a:r>
          </a:p>
        </p:txBody>
      </p:sp>
      <p:sp>
        <p:nvSpPr>
          <p:cNvPr id="89" name="직사각형 88"/>
          <p:cNvSpPr/>
          <p:nvPr/>
        </p:nvSpPr>
        <p:spPr>
          <a:xfrm>
            <a:off x="1466144" y="3482584"/>
            <a:ext cx="3601155" cy="307777"/>
          </a:xfrm>
          <a:prstGeom prst="rect">
            <a:avLst/>
          </a:prstGeom>
        </p:spPr>
        <p:txBody>
          <a:bodyPr wrap="square">
            <a:spAutoFit/>
          </a:bodyPr>
          <a:lstStyle/>
          <a:p>
            <a:r>
              <a:rPr lang="en-US" altLang="ko-KR" sz="1400" b="1" dirty="0">
                <a:solidFill>
                  <a:schemeClr val="accent1"/>
                </a:solidFill>
                <a:latin typeface="+mj-lt"/>
                <a:ea typeface="Noto Sans" panose="020B0502040504020204" pitchFamily="34" charset="0"/>
                <a:cs typeface="Noto Sans" panose="020B0502040504020204" pitchFamily="34" charset="0"/>
              </a:rPr>
              <a:t>Direct Threat Assessments</a:t>
            </a:r>
          </a:p>
        </p:txBody>
      </p:sp>
      <p:sp>
        <p:nvSpPr>
          <p:cNvPr id="91" name="직사각형 90" descr="03"/>
          <p:cNvSpPr/>
          <p:nvPr/>
        </p:nvSpPr>
        <p:spPr>
          <a:xfrm>
            <a:off x="881301" y="4113750"/>
            <a:ext cx="701174" cy="539058"/>
          </a:xfrm>
          <a:prstGeom prst="rect">
            <a:avLst/>
          </a:prstGeom>
        </p:spPr>
        <p:txBody>
          <a:bodyPr wrap="square">
            <a:spAutoFit/>
          </a:bodyPr>
          <a:lstStyle/>
          <a:p>
            <a:r>
              <a:rPr lang="en-US" altLang="ko-KR" sz="2903" b="1" spc="-136" dirty="0">
                <a:solidFill>
                  <a:schemeClr val="accent2"/>
                </a:solidFill>
                <a:latin typeface="+mj-lt"/>
                <a:ea typeface="Noto Sans" panose="020B0502040504020204" pitchFamily="34" charset="0"/>
                <a:cs typeface="Noto Sans" panose="020B0502040504020204" pitchFamily="34" charset="0"/>
              </a:rPr>
              <a:t>03</a:t>
            </a:r>
          </a:p>
        </p:txBody>
      </p:sp>
      <p:sp>
        <p:nvSpPr>
          <p:cNvPr id="92" name="직사각형 91"/>
          <p:cNvSpPr/>
          <p:nvPr/>
        </p:nvSpPr>
        <p:spPr>
          <a:xfrm>
            <a:off x="1466141" y="4230754"/>
            <a:ext cx="3601155" cy="307777"/>
          </a:xfrm>
          <a:prstGeom prst="rect">
            <a:avLst/>
          </a:prstGeom>
        </p:spPr>
        <p:txBody>
          <a:bodyPr wrap="square" lIns="91440" tIns="45720" rIns="91440" bIns="45720" anchor="t">
            <a:spAutoFit/>
          </a:bodyPr>
          <a:lstStyle/>
          <a:p>
            <a:r>
              <a:rPr lang="en-US" altLang="ko-KR" sz="1400" b="1" dirty="0">
                <a:solidFill>
                  <a:schemeClr val="accent1"/>
                </a:solidFill>
                <a:latin typeface="+mj-lt"/>
                <a:ea typeface="Noto Sans"/>
                <a:cs typeface="Noto Sans"/>
              </a:rPr>
              <a:t>Disability-Related Discrimination</a:t>
            </a:r>
          </a:p>
        </p:txBody>
      </p:sp>
      <p:sp>
        <p:nvSpPr>
          <p:cNvPr id="93" name="직사각형 92" descr="Overview">
            <a:extLst>
              <a:ext uri="{FF2B5EF4-FFF2-40B4-BE49-F238E27FC236}">
                <a16:creationId xmlns:a16="http://schemas.microsoft.com/office/drawing/2014/main" id="{5E1C0E1C-DB5F-45D4-9A6C-A63F573C5B72}"/>
              </a:ext>
            </a:extLst>
          </p:cNvPr>
          <p:cNvSpPr/>
          <p:nvPr/>
        </p:nvSpPr>
        <p:spPr>
          <a:xfrm>
            <a:off x="1104900" y="6130085"/>
            <a:ext cx="1200150" cy="307777"/>
          </a:xfrm>
          <a:prstGeom prst="rect">
            <a:avLst/>
          </a:prstGeom>
        </p:spPr>
        <p:txBody>
          <a:bodyPr wrap="square">
            <a:spAutoFit/>
          </a:bodyPr>
          <a:lstStyle/>
          <a:p>
            <a:r>
              <a:rPr lang="en-US" altLang="ko-KR" sz="1400" b="1" dirty="0">
                <a:solidFill>
                  <a:schemeClr val="accent1"/>
                </a:solidFill>
                <a:latin typeface="+mj-lt"/>
                <a:ea typeface="Noto Sans" panose="020B0502040504020204" pitchFamily="34" charset="0"/>
                <a:cs typeface="Noto Sans" panose="020B0502040504020204" pitchFamily="34" charset="0"/>
              </a:rPr>
              <a:t>Overview</a:t>
            </a:r>
            <a:endParaRPr lang="ko-KR" altLang="en-US" sz="1400" b="1" dirty="0">
              <a:solidFill>
                <a:schemeClr val="accent1"/>
              </a:solidFill>
              <a:latin typeface="+mj-lt"/>
              <a:cs typeface="Noto Sans" panose="020B0502040504020204" pitchFamily="34" charset="0"/>
            </a:endParaRPr>
          </a:p>
        </p:txBody>
      </p:sp>
      <p:grpSp>
        <p:nvGrpSpPr>
          <p:cNvPr id="94" name="그룹 93">
            <a:extLst>
              <a:ext uri="{C183D7F6-B498-43B3-948B-1728B52AA6E4}">
                <adec:decorative xmlns:adec="http://schemas.microsoft.com/office/drawing/2017/decorative" val="1"/>
              </a:ext>
            </a:extLst>
          </p:cNvPr>
          <p:cNvGrpSpPr/>
          <p:nvPr/>
        </p:nvGrpSpPr>
        <p:grpSpPr>
          <a:xfrm flipV="1">
            <a:off x="2190750" y="6249141"/>
            <a:ext cx="9152164" cy="45719"/>
            <a:chOff x="3009418" y="5245554"/>
            <a:chExt cx="7779941" cy="0"/>
          </a:xfrm>
        </p:grpSpPr>
        <p:cxnSp>
          <p:nvCxnSpPr>
            <p:cNvPr id="95" name="직선 연결선 94"/>
            <p:cNvCxnSpPr/>
            <p:nvPr/>
          </p:nvCxnSpPr>
          <p:spPr>
            <a:xfrm>
              <a:off x="3009418" y="5245554"/>
              <a:ext cx="677499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6" name="직선 연결선 95"/>
            <p:cNvCxnSpPr/>
            <p:nvPr/>
          </p:nvCxnSpPr>
          <p:spPr>
            <a:xfrm>
              <a:off x="7995659" y="5245554"/>
              <a:ext cx="2793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Picture Placeholder 4" descr="Close-up of a person using a laptop and graphic of file folders and documents coming from the laptop.">
            <a:extLst>
              <a:ext uri="{FF2B5EF4-FFF2-40B4-BE49-F238E27FC236}">
                <a16:creationId xmlns:a16="http://schemas.microsoft.com/office/drawing/2014/main" id="{E262783D-F415-40BC-906E-F38B46CC4FB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sp>
        <p:nvSpPr>
          <p:cNvPr id="21" name="Slide Number Placeholder 5">
            <a:extLst>
              <a:ext uri="{FF2B5EF4-FFF2-40B4-BE49-F238E27FC236}">
                <a16:creationId xmlns:a16="http://schemas.microsoft.com/office/drawing/2014/main" id="{4BD968CF-6951-4240-ADA8-1C72C5FC312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2</a:t>
            </a:fld>
            <a:endParaRPr lang="en-US" dirty="0"/>
          </a:p>
        </p:txBody>
      </p:sp>
    </p:spTree>
    <p:extLst>
      <p:ext uri="{BB962C8B-B14F-4D97-AF65-F5344CB8AC3E}">
        <p14:creationId xmlns:p14="http://schemas.microsoft.com/office/powerpoint/2010/main" val="1299845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3" name="직사각형 32"/>
          <p:cNvSpPr>
            <a:spLocks noGrp="1"/>
          </p:cNvSpPr>
          <p:nvPr>
            <p:ph type="title" idx="4294967295"/>
          </p:nvPr>
        </p:nvSpPr>
        <p:spPr>
          <a:xfrm>
            <a:off x="5390836" y="2244770"/>
            <a:ext cx="5096673"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4400" b="1" i="0" u="none" strike="noStrike" kern="1200" cap="none" spc="-136" normalizeH="0" baseline="0" noProof="0" dirty="0">
                <a:ln>
                  <a:noFill/>
                </a:ln>
                <a:solidFill>
                  <a:schemeClr val="bg1"/>
                </a:solidFill>
                <a:effectLst/>
                <a:uLnTx/>
                <a:uFillTx/>
                <a:latin typeface="+mj-lt"/>
                <a:ea typeface="Noto Sans" panose="020B0502040504020204" pitchFamily="34" charset="0"/>
                <a:cs typeface="Noto Sans" panose="020B0502040504020204" pitchFamily="34" charset="0"/>
              </a:rPr>
              <a:t>Disability-related Discrimination</a:t>
            </a:r>
            <a:endParaRPr kumimoji="0" lang="en-US" altLang="ko-KR" sz="4400" b="1" i="0" u="none" strike="noStrike" kern="1200" cap="none" spc="-136" normalizeH="0" baseline="0" noProof="0" dirty="0">
              <a:ln>
                <a:noFill/>
              </a:ln>
              <a:solidFill>
                <a:schemeClr val="accent2"/>
              </a:solidFill>
              <a:effectLst/>
              <a:uLnTx/>
              <a:uFillTx/>
              <a:latin typeface="+mj-lt"/>
              <a:ea typeface="Noto Sans" panose="020B0502040504020204" pitchFamily="34" charset="0"/>
              <a:cs typeface="Noto Sans" panose="020B0502040504020204" pitchFamily="34" charset="0"/>
            </a:endParaRPr>
          </a:p>
        </p:txBody>
      </p:sp>
      <p:sp>
        <p:nvSpPr>
          <p:cNvPr id="34" name="직사각형 33">
            <a:extLst>
              <a:ext uri="{C183D7F6-B498-43B3-948B-1728B52AA6E4}">
                <adec:decorative xmlns:adec="http://schemas.microsoft.com/office/drawing/2017/decorative" val="1"/>
              </a:ext>
            </a:extLst>
          </p:cNvPr>
          <p:cNvSpPr/>
          <p:nvPr/>
        </p:nvSpPr>
        <p:spPr>
          <a:xfrm>
            <a:off x="4014334" y="95"/>
            <a:ext cx="823157" cy="6857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p>
        </p:txBody>
      </p:sp>
      <p:grpSp>
        <p:nvGrpSpPr>
          <p:cNvPr id="17" name="그룹 16" descr="An oval shape that says RA for reasonable accommodation."/>
          <p:cNvGrpSpPr/>
          <p:nvPr/>
        </p:nvGrpSpPr>
        <p:grpSpPr>
          <a:xfrm>
            <a:off x="5533477" y="4367741"/>
            <a:ext cx="1363804" cy="385124"/>
            <a:chOff x="4979718" y="4375381"/>
            <a:chExt cx="1944438" cy="471558"/>
          </a:xfrm>
        </p:grpSpPr>
        <p:sp>
          <p:nvSpPr>
            <p:cNvPr id="46" name="모서리가 둥근 직사각형 45"/>
            <p:cNvSpPr/>
            <p:nvPr/>
          </p:nvSpPr>
          <p:spPr>
            <a:xfrm>
              <a:off x="4979718" y="4375381"/>
              <a:ext cx="1944438" cy="47155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00"/>
            </a:p>
          </p:txBody>
        </p:sp>
        <p:sp>
          <p:nvSpPr>
            <p:cNvPr id="51" name="직사각형 50"/>
            <p:cNvSpPr/>
            <p:nvPr/>
          </p:nvSpPr>
          <p:spPr>
            <a:xfrm>
              <a:off x="5023935" y="4434441"/>
              <a:ext cx="1817906" cy="358009"/>
            </a:xfrm>
            <a:prstGeom prst="rect">
              <a:avLst/>
            </a:prstGeom>
          </p:spPr>
          <p:txBody>
            <a:bodyPr wrap="square" lIns="91440" tIns="45720" rIns="91440" bIns="45720" anchor="t">
              <a:spAutoFit/>
            </a:bodyPr>
            <a:lstStyle/>
            <a:p>
              <a:pPr algn="ctr"/>
              <a:r>
                <a:rPr lang="en-US" altLang="ko-KR" sz="1300" dirty="0">
                  <a:solidFill>
                    <a:schemeClr val="bg1"/>
                  </a:solidFill>
                  <a:latin typeface="Montserrat SemiBold"/>
                  <a:ea typeface="Noto Sans"/>
                  <a:cs typeface="Noto Sans"/>
                </a:rPr>
                <a:t>Definition</a:t>
              </a:r>
            </a:p>
          </p:txBody>
        </p:sp>
      </p:grpSp>
      <p:grpSp>
        <p:nvGrpSpPr>
          <p:cNvPr id="52" name="그룹 51"/>
          <p:cNvGrpSpPr/>
          <p:nvPr/>
        </p:nvGrpSpPr>
        <p:grpSpPr>
          <a:xfrm>
            <a:off x="7384920" y="4367741"/>
            <a:ext cx="1363804" cy="385124"/>
            <a:chOff x="4979718" y="4375381"/>
            <a:chExt cx="1944438" cy="471558"/>
          </a:xfrm>
        </p:grpSpPr>
        <p:sp>
          <p:nvSpPr>
            <p:cNvPr id="54" name="모서리가 둥근 직사각형 53"/>
            <p:cNvSpPr/>
            <p:nvPr/>
          </p:nvSpPr>
          <p:spPr>
            <a:xfrm>
              <a:off x="4979718" y="4375381"/>
              <a:ext cx="1944438" cy="471558"/>
            </a:xfrm>
            <a:prstGeom prst="roundRect">
              <a:avLst>
                <a:gd name="adj" fmla="val 50000"/>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00"/>
            </a:p>
          </p:txBody>
        </p:sp>
        <p:sp>
          <p:nvSpPr>
            <p:cNvPr id="55" name="직사각형 54"/>
            <p:cNvSpPr/>
            <p:nvPr/>
          </p:nvSpPr>
          <p:spPr>
            <a:xfrm>
              <a:off x="5023935" y="4434441"/>
              <a:ext cx="1817906" cy="358009"/>
            </a:xfrm>
            <a:prstGeom prst="rect">
              <a:avLst/>
            </a:prstGeom>
          </p:spPr>
          <p:txBody>
            <a:bodyPr wrap="square" lIns="91440" tIns="45720" rIns="91440" bIns="45720" anchor="t">
              <a:spAutoFit/>
            </a:bodyPr>
            <a:lstStyle/>
            <a:p>
              <a:pPr algn="ctr"/>
              <a:r>
                <a:rPr lang="en-US" altLang="ko-KR" sz="1300" dirty="0">
                  <a:solidFill>
                    <a:schemeClr val="bg1"/>
                  </a:solidFill>
                  <a:latin typeface="Montserrat SemiBold"/>
                  <a:ea typeface="Noto Sans"/>
                  <a:cs typeface="Noto Sans"/>
                </a:rPr>
                <a:t>DA</a:t>
              </a:r>
              <a:endParaRPr lang="en-US" dirty="0"/>
            </a:p>
          </p:txBody>
        </p:sp>
      </p:grpSp>
      <p:grpSp>
        <p:nvGrpSpPr>
          <p:cNvPr id="19" name="그룹 16" descr="An oval shape that says Considerations.">
            <a:extLst>
              <a:ext uri="{FF2B5EF4-FFF2-40B4-BE49-F238E27FC236}">
                <a16:creationId xmlns:a16="http://schemas.microsoft.com/office/drawing/2014/main" id="{88AE53C6-12D4-4987-908E-2492AFBDB295}"/>
              </a:ext>
            </a:extLst>
          </p:cNvPr>
          <p:cNvGrpSpPr/>
          <p:nvPr/>
        </p:nvGrpSpPr>
        <p:grpSpPr>
          <a:xfrm>
            <a:off x="9123704" y="4367741"/>
            <a:ext cx="1576721" cy="385124"/>
            <a:chOff x="4979718" y="4375381"/>
            <a:chExt cx="1944438" cy="471558"/>
          </a:xfrm>
        </p:grpSpPr>
        <p:sp>
          <p:nvSpPr>
            <p:cNvPr id="21" name="모서리가 둥근 직사각형 45">
              <a:extLst>
                <a:ext uri="{FF2B5EF4-FFF2-40B4-BE49-F238E27FC236}">
                  <a16:creationId xmlns:a16="http://schemas.microsoft.com/office/drawing/2014/main" id="{60D50203-E67F-4FC4-A564-B3CE3DF9F2C4}"/>
                </a:ext>
              </a:extLst>
            </p:cNvPr>
            <p:cNvSpPr/>
            <p:nvPr/>
          </p:nvSpPr>
          <p:spPr>
            <a:xfrm>
              <a:off x="4979718" y="4375381"/>
              <a:ext cx="1944438" cy="47155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00"/>
            </a:p>
          </p:txBody>
        </p:sp>
        <p:sp>
          <p:nvSpPr>
            <p:cNvPr id="22" name="직사각형 50">
              <a:extLst>
                <a:ext uri="{FF2B5EF4-FFF2-40B4-BE49-F238E27FC236}">
                  <a16:creationId xmlns:a16="http://schemas.microsoft.com/office/drawing/2014/main" id="{9E764FAE-41B5-4117-92AC-007A48EFD22B}"/>
                </a:ext>
              </a:extLst>
            </p:cNvPr>
            <p:cNvSpPr/>
            <p:nvPr/>
          </p:nvSpPr>
          <p:spPr>
            <a:xfrm>
              <a:off x="5023935" y="4434441"/>
              <a:ext cx="1817906" cy="358009"/>
            </a:xfrm>
            <a:prstGeom prst="rect">
              <a:avLst/>
            </a:prstGeom>
          </p:spPr>
          <p:txBody>
            <a:bodyPr wrap="square">
              <a:spAutoFit/>
            </a:bodyPr>
            <a:lstStyle/>
            <a:p>
              <a:pPr algn="ctr" eaLnBrk="0" latinLnBrk="0" hangingPunct="0"/>
              <a:r>
                <a:rPr lang="en-US" altLang="ko-KR" sz="1300" dirty="0">
                  <a:solidFill>
                    <a:schemeClr val="bg1"/>
                  </a:solidFill>
                  <a:latin typeface="Montserrat SemiBold" panose="00000700000000000000" pitchFamily="2" charset="0"/>
                  <a:ea typeface="Noto Sans" panose="020B0502040504020204" pitchFamily="34" charset="0"/>
                  <a:cs typeface="Noto Sans" panose="020B0502040504020204" pitchFamily="34" charset="0"/>
                </a:rPr>
                <a:t>Considerations</a:t>
              </a:r>
            </a:p>
          </p:txBody>
        </p:sp>
      </p:grpSp>
      <p:sp>
        <p:nvSpPr>
          <p:cNvPr id="37" name="직사각형 36">
            <a:extLst>
              <a:ext uri="{FF2B5EF4-FFF2-40B4-BE49-F238E27FC236}">
                <a16:creationId xmlns:a16="http://schemas.microsoft.com/office/drawing/2014/main" id="{5E1C0E1C-DB5F-45D4-9A6C-A63F573C5B72}"/>
              </a:ext>
            </a:extLst>
          </p:cNvPr>
          <p:cNvSpPr/>
          <p:nvPr/>
        </p:nvSpPr>
        <p:spPr>
          <a:xfrm rot="5400000">
            <a:off x="2853713" y="1717555"/>
            <a:ext cx="3145894" cy="276999"/>
          </a:xfrm>
          <a:prstGeom prst="rect">
            <a:avLst/>
          </a:prstGeom>
        </p:spPr>
        <p:txBody>
          <a:bodyPr wrap="square">
            <a:spAutoFit/>
          </a:bodyPr>
          <a:lstStyle/>
          <a:p>
            <a:pPr eaLnBrk="0" latinLnBrk="0" hangingPunct="0"/>
            <a:r>
              <a:rPr lang="en-US" altLang="ko-KR" sz="1200" dirty="0">
                <a:solidFill>
                  <a:schemeClr val="bg1"/>
                </a:solidFill>
                <a:latin typeface="Montserrat SemiBold" panose="00000700000000000000" pitchFamily="2" charset="0"/>
                <a:ea typeface="Noto Sans" panose="020B0502040504020204" pitchFamily="34" charset="0"/>
                <a:cs typeface="Noto Sans" panose="020B0502040504020204" pitchFamily="34" charset="0"/>
              </a:rPr>
              <a:t>Disability-related Discrimination</a:t>
            </a:r>
            <a:endParaRPr lang="ko-KR" altLang="en-US" sz="1200" dirty="0">
              <a:solidFill>
                <a:schemeClr val="bg1"/>
              </a:solidFill>
              <a:latin typeface="Montserrat SemiBold" panose="00000700000000000000" pitchFamily="2" charset="0"/>
              <a:cs typeface="Noto Sans" panose="020B0502040504020204" pitchFamily="34" charset="0"/>
            </a:endParaRPr>
          </a:p>
        </p:txBody>
      </p:sp>
      <p:cxnSp>
        <p:nvCxnSpPr>
          <p:cNvPr id="39" name="직선 연결선 38">
            <a:extLst>
              <a:ext uri="{C183D7F6-B498-43B3-948B-1728B52AA6E4}">
                <adec:decorative xmlns:adec="http://schemas.microsoft.com/office/drawing/2017/decorative" val="1"/>
              </a:ext>
            </a:extLst>
          </p:cNvPr>
          <p:cNvCxnSpPr/>
          <p:nvPr/>
        </p:nvCxnSpPr>
        <p:spPr>
          <a:xfrm>
            <a:off x="4426655" y="3095461"/>
            <a:ext cx="0" cy="18833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Placeholder 13" descr="Icon of the disability symbol, a graphic of a person in a wheelchair.&#10;&#10;">
            <a:extLst>
              <a:ext uri="{FF2B5EF4-FFF2-40B4-BE49-F238E27FC236}">
                <a16:creationId xmlns:a16="http://schemas.microsoft.com/office/drawing/2014/main" id="{1BCE8510-15C5-4B2D-9C5B-F17D8E017F8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20" name="Slide Number Placeholder 5">
            <a:extLst>
              <a:ext uri="{FF2B5EF4-FFF2-40B4-BE49-F238E27FC236}">
                <a16:creationId xmlns:a16="http://schemas.microsoft.com/office/drawing/2014/main" id="{7F0DCA66-467C-405B-B920-6AB247F4120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20</a:t>
            </a:fld>
            <a:endParaRPr lang="en-US" dirty="0">
              <a:solidFill>
                <a:schemeClr val="bg1"/>
              </a:solidFill>
            </a:endParaRPr>
          </a:p>
        </p:txBody>
      </p:sp>
    </p:spTree>
    <p:extLst>
      <p:ext uri="{BB962C8B-B14F-4D97-AF65-F5344CB8AC3E}">
        <p14:creationId xmlns:p14="http://schemas.microsoft.com/office/powerpoint/2010/main" val="2096611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BC3F12B8-E0C1-4149-B90D-681A80267945}"/>
              </a:ext>
              <a:ext uri="{C183D7F6-B498-43B3-948B-1728B52AA6E4}">
                <adec:decorative xmlns:adec="http://schemas.microsoft.com/office/drawing/2017/decorative" val="1"/>
              </a:ext>
            </a:extLst>
          </p:cNvPr>
          <p:cNvSpPr/>
          <p:nvPr/>
        </p:nvSpPr>
        <p:spPr>
          <a:xfrm>
            <a:off x="4278721" y="94"/>
            <a:ext cx="7913279" cy="6857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endParaRPr lang="ko-KR" altLang="en-US" sz="1633">
              <a:solidFill>
                <a:schemeClr val="bg1"/>
              </a:solidFill>
            </a:endParaRPr>
          </a:p>
        </p:txBody>
      </p:sp>
      <p:sp>
        <p:nvSpPr>
          <p:cNvPr id="2" name="제목 1">
            <a:extLst>
              <a:ext uri="{FF2B5EF4-FFF2-40B4-BE49-F238E27FC236}">
                <a16:creationId xmlns:a16="http://schemas.microsoft.com/office/drawing/2014/main" id="{193C9560-4856-41A2-BEBE-67EB164CC04F}"/>
              </a:ext>
            </a:extLst>
          </p:cNvPr>
          <p:cNvSpPr>
            <a:spLocks noGrp="1"/>
          </p:cNvSpPr>
          <p:nvPr>
            <p:ph type="title"/>
          </p:nvPr>
        </p:nvSpPr>
        <p:spPr>
          <a:xfrm>
            <a:off x="6991350" y="1286647"/>
            <a:ext cx="4248150" cy="1882775"/>
          </a:xfrm>
        </p:spPr>
        <p:txBody>
          <a:bodyPr/>
          <a:lstStyle/>
          <a:p>
            <a:r>
              <a:rPr lang="en-US" altLang="ko-KR" dirty="0">
                <a:solidFill>
                  <a:schemeClr val="bg1"/>
                </a:solidFill>
              </a:rPr>
              <a:t>Obligation</a:t>
            </a:r>
            <a:endParaRPr lang="en-US" altLang="ko-KR" dirty="0">
              <a:solidFill>
                <a:schemeClr val="accent2"/>
              </a:solidFill>
            </a:endParaRPr>
          </a:p>
        </p:txBody>
      </p:sp>
      <p:sp>
        <p:nvSpPr>
          <p:cNvPr id="7" name="직사각형 6">
            <a:extLst>
              <a:ext uri="{FF2B5EF4-FFF2-40B4-BE49-F238E27FC236}">
                <a16:creationId xmlns:a16="http://schemas.microsoft.com/office/drawing/2014/main" id="{3E51B9EC-6E20-4BEC-84C4-9D447169C597}"/>
              </a:ext>
            </a:extLst>
          </p:cNvPr>
          <p:cNvSpPr/>
          <p:nvPr/>
        </p:nvSpPr>
        <p:spPr>
          <a:xfrm>
            <a:off x="6991350" y="2493234"/>
            <a:ext cx="4248150" cy="2520434"/>
          </a:xfrm>
          <a:prstGeom prst="rect">
            <a:avLst/>
          </a:prstGeom>
        </p:spPr>
        <p:txBody>
          <a:bodyPr wrap="square">
            <a:spAutoFit/>
          </a:bodyPr>
          <a:lstStyle/>
          <a:p>
            <a:pPr marL="457200" indent="-457200">
              <a:lnSpc>
                <a:spcPct val="114000"/>
              </a:lnSpc>
              <a:buClr>
                <a:schemeClr val="accent2"/>
              </a:buClr>
              <a:buFont typeface="Wingdings" panose="05000000000000000000" pitchFamily="2" charset="2"/>
              <a:buChar char="§"/>
            </a:pPr>
            <a:r>
              <a:rPr lang="en-US" altLang="ko-KR" sz="2800" dirty="0">
                <a:solidFill>
                  <a:schemeClr val="bg1"/>
                </a:solidFill>
                <a:ea typeface="Noto Sans" panose="020B0502040504020204" pitchFamily="34" charset="0"/>
                <a:cs typeface="Noto Sans" panose="020B0502040504020204" pitchFamily="34" charset="0"/>
              </a:rPr>
              <a:t>Job Corps has an obligation to refrain from disability-based discrimination for applicants and students.</a:t>
            </a:r>
          </a:p>
        </p:txBody>
      </p:sp>
      <p:sp>
        <p:nvSpPr>
          <p:cNvPr id="5" name="직사각형 4">
            <a:extLst>
              <a:ext uri="{FF2B5EF4-FFF2-40B4-BE49-F238E27FC236}">
                <a16:creationId xmlns:a16="http://schemas.microsoft.com/office/drawing/2014/main" id="{1C8FCC49-A330-495C-8570-4FBD537B7BA2}"/>
              </a:ext>
              <a:ext uri="{C183D7F6-B498-43B3-948B-1728B52AA6E4}">
                <adec:decorative xmlns:adec="http://schemas.microsoft.com/office/drawing/2017/decorative" val="1"/>
              </a:ext>
            </a:extLst>
          </p:cNvPr>
          <p:cNvSpPr/>
          <p:nvPr/>
        </p:nvSpPr>
        <p:spPr>
          <a:xfrm>
            <a:off x="0" y="94"/>
            <a:ext cx="4278721" cy="6857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pic>
        <p:nvPicPr>
          <p:cNvPr id="6" name="그림 5">
            <a:extLst>
              <a:ext uri="{FF2B5EF4-FFF2-40B4-BE49-F238E27FC236}">
                <a16:creationId xmlns:a16="http://schemas.microsoft.com/office/drawing/2014/main" id="{D0C64A41-5251-499D-88E4-F13B5BC6825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2625" y="1731946"/>
            <a:ext cx="5943600" cy="3394108"/>
          </a:xfrm>
          <a:prstGeom prst="rect">
            <a:avLst/>
          </a:prstGeom>
        </p:spPr>
      </p:pic>
      <p:pic>
        <p:nvPicPr>
          <p:cNvPr id="18" name="Picture Placeholder 17" descr="A picture of a person in a wheelchair holding a sign that says: &quot;Can Work Like Everyone Else.&quot;">
            <a:extLst>
              <a:ext uri="{FF2B5EF4-FFF2-40B4-BE49-F238E27FC236}">
                <a16:creationId xmlns:a16="http://schemas.microsoft.com/office/drawing/2014/main" id="{97636084-2DFD-4B06-A2FC-0C16351AC1C0}"/>
              </a:ext>
              <a:ext uri="{C183D7F6-B498-43B3-948B-1728B52AA6E4}">
                <adec:decorative xmlns:adec="http://schemas.microsoft.com/office/drawing/2017/decorative" val="0"/>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a:stretch>
            <a:fillRect/>
          </a:stretch>
        </p:blipFill>
        <p:spPr/>
      </p:pic>
      <p:sp>
        <p:nvSpPr>
          <p:cNvPr id="19" name="Slide Number Placeholder 5">
            <a:extLst>
              <a:ext uri="{FF2B5EF4-FFF2-40B4-BE49-F238E27FC236}">
                <a16:creationId xmlns:a16="http://schemas.microsoft.com/office/drawing/2014/main" id="{3D1FA94A-FF7F-4B04-A418-E53D8B1F68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21</a:t>
            </a:fld>
            <a:endParaRPr lang="en-US" dirty="0">
              <a:solidFill>
                <a:schemeClr val="bg1"/>
              </a:solidFill>
            </a:endParaRPr>
          </a:p>
        </p:txBody>
      </p:sp>
    </p:spTree>
    <p:extLst>
      <p:ext uri="{BB962C8B-B14F-4D97-AF65-F5344CB8AC3E}">
        <p14:creationId xmlns:p14="http://schemas.microsoft.com/office/powerpoint/2010/main" val="821268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직사각형 30"/>
          <p:cNvSpPr>
            <a:spLocks noGrp="1"/>
          </p:cNvSpPr>
          <p:nvPr>
            <p:ph type="title" idx="4294967295"/>
          </p:nvPr>
        </p:nvSpPr>
        <p:spPr>
          <a:xfrm>
            <a:off x="1002429" y="1070475"/>
            <a:ext cx="628011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schemeClr val="accent1"/>
                </a:solidFill>
                <a:effectLst/>
                <a:uLnTx/>
                <a:uFillTx/>
                <a:latin typeface="+mj-lt"/>
                <a:ea typeface="+mn-ea"/>
                <a:cs typeface="+mn-cs"/>
              </a:rPr>
              <a:t>Disability Definition</a:t>
            </a:r>
            <a:endParaRPr kumimoji="0" lang="en-US" altLang="ko-KR" sz="3200" b="1" i="0" u="none" strike="noStrike" kern="1200" cap="none" spc="-136" normalizeH="0" baseline="0" noProof="0" dirty="0">
              <a:ln>
                <a:noFill/>
              </a:ln>
              <a:solidFill>
                <a:schemeClr val="accent1"/>
              </a:solidFill>
              <a:effectLst/>
              <a:uLnTx/>
              <a:uFillTx/>
              <a:latin typeface="+mj-lt"/>
              <a:ea typeface="Noto Sans" panose="020B0502040504020204" pitchFamily="34" charset="0"/>
              <a:cs typeface="Noto Sans" panose="020B0502040504020204" pitchFamily="34" charset="0"/>
            </a:endParaRPr>
          </a:p>
        </p:txBody>
      </p:sp>
      <p:sp>
        <p:nvSpPr>
          <p:cNvPr id="32" name="직사각형 31">
            <a:extLst>
              <a:ext uri="{FF2B5EF4-FFF2-40B4-BE49-F238E27FC236}">
                <a16:creationId xmlns:a16="http://schemas.microsoft.com/office/drawing/2014/main" id="{5E1C0E1C-DB5F-45D4-9A6C-A63F573C5B72}"/>
              </a:ext>
            </a:extLst>
          </p:cNvPr>
          <p:cNvSpPr/>
          <p:nvPr/>
        </p:nvSpPr>
        <p:spPr>
          <a:xfrm>
            <a:off x="1002429" y="1901144"/>
            <a:ext cx="3862427" cy="954107"/>
          </a:xfrm>
          <a:prstGeom prst="rect">
            <a:avLst/>
          </a:prstGeom>
        </p:spPr>
        <p:txBody>
          <a:bodyPr wrap="square">
            <a:spAutoFit/>
          </a:bodyPr>
          <a:lstStyle/>
          <a:p>
            <a:pPr latinLnBrk="0"/>
            <a:r>
              <a:rPr lang="en-US" sz="2800" dirty="0"/>
              <a:t>“Disability” means, with respect to an individual:</a:t>
            </a:r>
          </a:p>
        </p:txBody>
      </p:sp>
      <p:sp>
        <p:nvSpPr>
          <p:cNvPr id="38" name="직사각형 37">
            <a:extLst>
              <a:ext uri="{C183D7F6-B498-43B3-948B-1728B52AA6E4}">
                <adec:decorative xmlns:adec="http://schemas.microsoft.com/office/drawing/2017/decorative" val="1"/>
              </a:ext>
            </a:extLst>
          </p:cNvPr>
          <p:cNvSpPr/>
          <p:nvPr/>
        </p:nvSpPr>
        <p:spPr>
          <a:xfrm>
            <a:off x="5837913" y="1290288"/>
            <a:ext cx="5424739" cy="29879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endParaRPr lang="ko-KR" altLang="en-US" sz="1633"/>
          </a:p>
        </p:txBody>
      </p:sp>
      <p:sp>
        <p:nvSpPr>
          <p:cNvPr id="53" name="직사각형 52">
            <a:extLst>
              <a:ext uri="{FF2B5EF4-FFF2-40B4-BE49-F238E27FC236}">
                <a16:creationId xmlns:a16="http://schemas.microsoft.com/office/drawing/2014/main" id="{5E1C0E1C-DB5F-45D4-9A6C-A63F573C5B72}"/>
              </a:ext>
            </a:extLst>
          </p:cNvPr>
          <p:cNvSpPr/>
          <p:nvPr/>
        </p:nvSpPr>
        <p:spPr>
          <a:xfrm>
            <a:off x="6312669" y="1895200"/>
            <a:ext cx="4331453" cy="1569660"/>
          </a:xfrm>
          <a:prstGeom prst="rect">
            <a:avLst/>
          </a:prstGeom>
        </p:spPr>
        <p:txBody>
          <a:bodyPr wrap="square" lIns="91440" tIns="45720" rIns="91440" bIns="45720" anchor="t">
            <a:spAutoFit/>
          </a:bodyPr>
          <a:lstStyle/>
          <a:p>
            <a:pPr algn="ctr" latinLnBrk="0">
              <a:buClr>
                <a:schemeClr val="accent2"/>
              </a:buClr>
            </a:pPr>
            <a:r>
              <a:rPr lang="en-US" sz="2400" dirty="0"/>
              <a:t>A physical or mental impairment that substantially limits one or more of the major life activities of such individual.</a:t>
            </a:r>
            <a:endParaRPr lang="en-US" sz="2400" dirty="0">
              <a:cs typeface="Calibri"/>
            </a:endParaRPr>
          </a:p>
        </p:txBody>
      </p:sp>
      <p:pic>
        <p:nvPicPr>
          <p:cNvPr id="21" name="Picture Placeholder 20" descr="Disability symbol of a person in a wheelchair and hands surrounding it. ">
            <a:extLst>
              <a:ext uri="{FF2B5EF4-FFF2-40B4-BE49-F238E27FC236}">
                <a16:creationId xmlns:a16="http://schemas.microsoft.com/office/drawing/2014/main" id="{FC243B78-BE19-4649-9C65-990F91CB3924}"/>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sp>
        <p:nvSpPr>
          <p:cNvPr id="37" name="Slide Number Placeholder 5">
            <a:extLst>
              <a:ext uri="{FF2B5EF4-FFF2-40B4-BE49-F238E27FC236}">
                <a16:creationId xmlns:a16="http://schemas.microsoft.com/office/drawing/2014/main" id="{DE131E32-26A7-44FF-B80E-C0295DB59F7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22</a:t>
            </a:fld>
            <a:endParaRPr lang="en-US" dirty="0"/>
          </a:p>
        </p:txBody>
      </p:sp>
    </p:spTree>
    <p:extLst>
      <p:ext uri="{BB962C8B-B14F-4D97-AF65-F5344CB8AC3E}">
        <p14:creationId xmlns:p14="http://schemas.microsoft.com/office/powerpoint/2010/main" val="306473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BC3F12B8-E0C1-4149-B90D-681A80267945}"/>
              </a:ext>
              <a:ext uri="{C183D7F6-B498-43B3-948B-1728B52AA6E4}">
                <adec:decorative xmlns:adec="http://schemas.microsoft.com/office/drawing/2017/decorative" val="1"/>
              </a:ext>
            </a:extLst>
          </p:cNvPr>
          <p:cNvSpPr/>
          <p:nvPr/>
        </p:nvSpPr>
        <p:spPr>
          <a:xfrm>
            <a:off x="4278721" y="94"/>
            <a:ext cx="7913279" cy="6857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endParaRPr lang="ko-KR" altLang="en-US" sz="1633">
              <a:solidFill>
                <a:schemeClr val="bg1"/>
              </a:solidFill>
            </a:endParaRPr>
          </a:p>
        </p:txBody>
      </p:sp>
      <p:sp>
        <p:nvSpPr>
          <p:cNvPr id="2" name="제목 1">
            <a:extLst>
              <a:ext uri="{FF2B5EF4-FFF2-40B4-BE49-F238E27FC236}">
                <a16:creationId xmlns:a16="http://schemas.microsoft.com/office/drawing/2014/main" id="{193C9560-4856-41A2-BEBE-67EB164CC04F}"/>
              </a:ext>
            </a:extLst>
          </p:cNvPr>
          <p:cNvSpPr>
            <a:spLocks noGrp="1"/>
          </p:cNvSpPr>
          <p:nvPr>
            <p:ph type="title"/>
          </p:nvPr>
        </p:nvSpPr>
        <p:spPr>
          <a:xfrm>
            <a:off x="6369315" y="766910"/>
            <a:ext cx="5000912" cy="1343079"/>
          </a:xfrm>
        </p:spPr>
        <p:txBody>
          <a:bodyPr/>
          <a:lstStyle/>
          <a:p>
            <a:pPr>
              <a:lnSpc>
                <a:spcPct val="114000"/>
              </a:lnSpc>
            </a:pPr>
            <a:r>
              <a:rPr lang="en-US" altLang="ko-KR" sz="3600" dirty="0">
                <a:solidFill>
                  <a:schemeClr val="bg1"/>
                </a:solidFill>
              </a:rPr>
              <a:t>Stereotypes and Clinical Assessments</a:t>
            </a:r>
            <a:endParaRPr lang="en-US" altLang="ko-KR" sz="3600" dirty="0">
              <a:solidFill>
                <a:schemeClr val="accent2"/>
              </a:solidFill>
            </a:endParaRPr>
          </a:p>
        </p:txBody>
      </p:sp>
      <p:sp>
        <p:nvSpPr>
          <p:cNvPr id="7" name="직사각형 6">
            <a:extLst>
              <a:ext uri="{FF2B5EF4-FFF2-40B4-BE49-F238E27FC236}">
                <a16:creationId xmlns:a16="http://schemas.microsoft.com/office/drawing/2014/main" id="{3E51B9EC-6E20-4BEC-84C4-9D447169C597}"/>
              </a:ext>
            </a:extLst>
          </p:cNvPr>
          <p:cNvSpPr/>
          <p:nvPr/>
        </p:nvSpPr>
        <p:spPr>
          <a:xfrm>
            <a:off x="6745696" y="2486898"/>
            <a:ext cx="4868187" cy="3994107"/>
          </a:xfrm>
          <a:prstGeom prst="rect">
            <a:avLst/>
          </a:prstGeom>
        </p:spPr>
        <p:txBody>
          <a:bodyPr wrap="square">
            <a:spAutoFit/>
          </a:bodyPr>
          <a:lstStyle/>
          <a:p>
            <a:pPr marL="457200" indent="-457200">
              <a:lnSpc>
                <a:spcPct val="114000"/>
              </a:lnSpc>
              <a:buClr>
                <a:schemeClr val="accent2"/>
              </a:buClr>
              <a:buFont typeface="Wingdings" panose="05000000000000000000" pitchFamily="2" charset="2"/>
              <a:buChar char="§"/>
            </a:pPr>
            <a:r>
              <a:rPr lang="en-US" altLang="ko-KR" sz="2800" dirty="0">
                <a:solidFill>
                  <a:schemeClr val="bg1"/>
                </a:solidFill>
                <a:ea typeface="Noto Sans" panose="020B0502040504020204" pitchFamily="34" charset="0"/>
                <a:cs typeface="Noto Sans" panose="020B0502040504020204" pitchFamily="34" charset="0"/>
              </a:rPr>
              <a:t>Clinical assessments for direct threat or medical separation </a:t>
            </a:r>
            <a:r>
              <a:rPr lang="en-US" altLang="ko-KR" sz="2800" b="1" dirty="0">
                <a:solidFill>
                  <a:schemeClr val="accent2"/>
                </a:solidFill>
                <a:ea typeface="Noto Sans" panose="020B0502040504020204" pitchFamily="34" charset="0"/>
                <a:cs typeface="Noto Sans" panose="020B0502040504020204" pitchFamily="34" charset="0"/>
              </a:rPr>
              <a:t>must not </a:t>
            </a:r>
            <a:r>
              <a:rPr lang="en-US" altLang="ko-KR" sz="2800" dirty="0">
                <a:solidFill>
                  <a:schemeClr val="bg1"/>
                </a:solidFill>
                <a:ea typeface="Noto Sans" panose="020B0502040504020204" pitchFamily="34" charset="0"/>
                <a:cs typeface="Noto Sans" panose="020B0502040504020204" pitchFamily="34" charset="0"/>
              </a:rPr>
              <a:t>be based</a:t>
            </a:r>
            <a:r>
              <a:rPr lang="en-US" altLang="ko-KR" sz="2800" dirty="0">
                <a:solidFill>
                  <a:schemeClr val="accent2"/>
                </a:solidFill>
                <a:ea typeface="Noto Sans" panose="020B0502040504020204" pitchFamily="34" charset="0"/>
                <a:cs typeface="Noto Sans" panose="020B0502040504020204" pitchFamily="34" charset="0"/>
              </a:rPr>
              <a:t> </a:t>
            </a:r>
            <a:r>
              <a:rPr lang="en-US" altLang="ko-KR" sz="2800" dirty="0">
                <a:solidFill>
                  <a:schemeClr val="bg1"/>
                </a:solidFill>
                <a:ea typeface="Noto Sans" panose="020B0502040504020204" pitchFamily="34" charset="0"/>
                <a:cs typeface="Noto Sans" panose="020B0502040504020204" pitchFamily="34" charset="0"/>
              </a:rPr>
              <a:t>on </a:t>
            </a:r>
            <a:r>
              <a:rPr lang="en-US" altLang="ko-KR" sz="2800" b="1" u="sng" dirty="0">
                <a:solidFill>
                  <a:schemeClr val="bg1"/>
                </a:solidFill>
                <a:ea typeface="Noto Sans" panose="020B0502040504020204" pitchFamily="34" charset="0"/>
                <a:cs typeface="Noto Sans" panose="020B0502040504020204" pitchFamily="34" charset="0"/>
              </a:rPr>
              <a:t>stereotypes </a:t>
            </a:r>
            <a:r>
              <a:rPr lang="en-US" altLang="ko-KR" sz="2800" dirty="0">
                <a:solidFill>
                  <a:schemeClr val="bg1"/>
                </a:solidFill>
                <a:ea typeface="Noto Sans" panose="020B0502040504020204" pitchFamily="34" charset="0"/>
                <a:cs typeface="Noto Sans" panose="020B0502040504020204" pitchFamily="34" charset="0"/>
              </a:rPr>
              <a:t>regarding certain disabilities or </a:t>
            </a:r>
            <a:r>
              <a:rPr lang="en-US" altLang="ko-KR" sz="2800" b="1" u="sng" dirty="0">
                <a:solidFill>
                  <a:schemeClr val="bg1"/>
                </a:solidFill>
                <a:ea typeface="Noto Sans" panose="020B0502040504020204" pitchFamily="34" charset="0"/>
                <a:cs typeface="Noto Sans" panose="020B0502040504020204" pitchFamily="34" charset="0"/>
              </a:rPr>
              <a:t>speculation</a:t>
            </a:r>
            <a:r>
              <a:rPr lang="en-US" altLang="ko-KR" sz="2800" dirty="0">
                <a:solidFill>
                  <a:schemeClr val="bg1"/>
                </a:solidFill>
                <a:ea typeface="Noto Sans" panose="020B0502040504020204" pitchFamily="34" charset="0"/>
                <a:cs typeface="Noto Sans" panose="020B0502040504020204" pitchFamily="34" charset="0"/>
              </a:rPr>
              <a:t> regarding their management or associated expense.</a:t>
            </a:r>
          </a:p>
        </p:txBody>
      </p:sp>
      <p:sp>
        <p:nvSpPr>
          <p:cNvPr id="5" name="직사각형 4">
            <a:extLst>
              <a:ext uri="{FF2B5EF4-FFF2-40B4-BE49-F238E27FC236}">
                <a16:creationId xmlns:a16="http://schemas.microsoft.com/office/drawing/2014/main" id="{1C8FCC49-A330-495C-8570-4FBD537B7BA2}"/>
              </a:ext>
              <a:ext uri="{C183D7F6-B498-43B3-948B-1728B52AA6E4}">
                <adec:decorative xmlns:adec="http://schemas.microsoft.com/office/drawing/2017/decorative" val="1"/>
              </a:ext>
            </a:extLst>
          </p:cNvPr>
          <p:cNvSpPr/>
          <p:nvPr/>
        </p:nvSpPr>
        <p:spPr>
          <a:xfrm>
            <a:off x="0" y="94"/>
            <a:ext cx="4278721" cy="6857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pic>
        <p:nvPicPr>
          <p:cNvPr id="6" name="그림 5">
            <a:extLst>
              <a:ext uri="{FF2B5EF4-FFF2-40B4-BE49-F238E27FC236}">
                <a16:creationId xmlns:a16="http://schemas.microsoft.com/office/drawing/2014/main" id="{D0C64A41-5251-499D-88E4-F13B5BC6825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2625" y="1731946"/>
            <a:ext cx="5943600" cy="3394108"/>
          </a:xfrm>
          <a:prstGeom prst="rect">
            <a:avLst/>
          </a:prstGeom>
        </p:spPr>
      </p:pic>
      <p:pic>
        <p:nvPicPr>
          <p:cNvPr id="13" name="Picture Placeholder 12" descr="Graphic of a computer screen with a picture on the screen that states: &quot;Disability is not inability.&quot;">
            <a:extLst>
              <a:ext uri="{FF2B5EF4-FFF2-40B4-BE49-F238E27FC236}">
                <a16:creationId xmlns:a16="http://schemas.microsoft.com/office/drawing/2014/main" id="{3F7251F0-62F0-4E62-BEDD-0763C9C3AC3D}"/>
              </a:ext>
              <a:ext uri="{C183D7F6-B498-43B3-948B-1728B52AA6E4}">
                <adec:decorative xmlns:adec="http://schemas.microsoft.com/office/drawing/2017/decorative" val="0"/>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a:stretch>
            <a:fillRect/>
          </a:stretch>
        </p:blipFill>
        <p:spPr/>
      </p:pic>
      <p:sp>
        <p:nvSpPr>
          <p:cNvPr id="16" name="Slide Number Placeholder 5">
            <a:extLst>
              <a:ext uri="{FF2B5EF4-FFF2-40B4-BE49-F238E27FC236}">
                <a16:creationId xmlns:a16="http://schemas.microsoft.com/office/drawing/2014/main" id="{52AFABA9-BFEC-48B5-961F-E5D41BEDF70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23</a:t>
            </a:fld>
            <a:endParaRPr lang="en-US" dirty="0">
              <a:solidFill>
                <a:schemeClr val="bg1"/>
              </a:solidFill>
            </a:endParaRPr>
          </a:p>
        </p:txBody>
      </p:sp>
    </p:spTree>
    <p:extLst>
      <p:ext uri="{BB962C8B-B14F-4D97-AF65-F5344CB8AC3E}">
        <p14:creationId xmlns:p14="http://schemas.microsoft.com/office/powerpoint/2010/main" val="4061581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직사각형 24"/>
          <p:cNvSpPr>
            <a:spLocks noGrp="1"/>
          </p:cNvSpPr>
          <p:nvPr>
            <p:ph type="title" idx="4294967295"/>
          </p:nvPr>
        </p:nvSpPr>
        <p:spPr>
          <a:xfrm>
            <a:off x="604272" y="1213888"/>
            <a:ext cx="6954768"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chemeClr val="accent1"/>
                </a:solidFill>
                <a:effectLst/>
                <a:uLnTx/>
                <a:uFillTx/>
                <a:latin typeface="+mj-lt"/>
                <a:ea typeface="+mn-ea"/>
                <a:cs typeface="+mn-cs"/>
              </a:rPr>
              <a:t>Disability</a:t>
            </a:r>
            <a:br>
              <a:rPr kumimoji="0" lang="en-US" altLang="ko-KR" sz="3600" b="1" i="0" u="none" strike="noStrike" kern="1200" cap="none" spc="0" normalizeH="0" baseline="0" noProof="0" dirty="0">
                <a:ln>
                  <a:noFill/>
                </a:ln>
                <a:solidFill>
                  <a:schemeClr val="accent1"/>
                </a:solidFill>
                <a:effectLst/>
                <a:uLnTx/>
                <a:uFillTx/>
                <a:latin typeface="+mj-lt"/>
                <a:ea typeface="+mn-ea"/>
                <a:cs typeface="+mn-cs"/>
              </a:rPr>
            </a:br>
            <a:r>
              <a:rPr kumimoji="0" lang="en-US" altLang="ko-KR" sz="3600" b="1" i="0" u="none" strike="noStrike" kern="1200" cap="none" spc="0" normalizeH="0" baseline="0" noProof="0" dirty="0">
                <a:ln>
                  <a:noFill/>
                </a:ln>
                <a:solidFill>
                  <a:schemeClr val="accent1"/>
                </a:solidFill>
                <a:effectLst/>
                <a:uLnTx/>
                <a:uFillTx/>
                <a:latin typeface="+mj-lt"/>
                <a:ea typeface="+mn-ea"/>
                <a:cs typeface="+mn-cs"/>
              </a:rPr>
              <a:t>Accommodations</a:t>
            </a:r>
            <a:endParaRPr kumimoji="0" lang="ko-KR" altLang="en-US" sz="3600" b="1" i="0" u="none" strike="noStrike" kern="1200" cap="none" spc="0" normalizeH="0" baseline="0" noProof="0" dirty="0">
              <a:ln>
                <a:noFill/>
              </a:ln>
              <a:solidFill>
                <a:schemeClr val="accent1"/>
              </a:solidFill>
              <a:effectLst/>
              <a:uLnTx/>
              <a:uFillTx/>
              <a:latin typeface="+mj-lt"/>
              <a:ea typeface="+mn-ea"/>
              <a:cs typeface="+mn-cs"/>
            </a:endParaRPr>
          </a:p>
        </p:txBody>
      </p:sp>
      <p:sp>
        <p:nvSpPr>
          <p:cNvPr id="24" name="직사각형 23">
            <a:extLst>
              <a:ext uri="{C183D7F6-B498-43B3-948B-1728B52AA6E4}">
                <adec:decorative xmlns:adec="http://schemas.microsoft.com/office/drawing/2017/decorative" val="1"/>
              </a:ext>
            </a:extLst>
          </p:cNvPr>
          <p:cNvSpPr/>
          <p:nvPr/>
        </p:nvSpPr>
        <p:spPr>
          <a:xfrm>
            <a:off x="7256834" y="0"/>
            <a:ext cx="493516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endParaRPr lang="ko-KR" altLang="en-US" sz="1633"/>
          </a:p>
        </p:txBody>
      </p:sp>
      <p:sp>
        <p:nvSpPr>
          <p:cNvPr id="32" name="직사각형 31">
            <a:extLst>
              <a:ext uri="{FF2B5EF4-FFF2-40B4-BE49-F238E27FC236}">
                <a16:creationId xmlns:a16="http://schemas.microsoft.com/office/drawing/2014/main" id="{5E1C0E1C-DB5F-45D4-9A6C-A63F573C5B72}"/>
              </a:ext>
            </a:extLst>
          </p:cNvPr>
          <p:cNvSpPr/>
          <p:nvPr/>
        </p:nvSpPr>
        <p:spPr>
          <a:xfrm>
            <a:off x="7559040" y="750635"/>
            <a:ext cx="4213104" cy="5469190"/>
          </a:xfrm>
          <a:prstGeom prst="rect">
            <a:avLst/>
          </a:prstGeom>
        </p:spPr>
        <p:txBody>
          <a:bodyPr wrap="square">
            <a:spAutoFit/>
          </a:bodyPr>
          <a:lstStyle/>
          <a:p>
            <a:pPr marL="342900" indent="-342900">
              <a:lnSpc>
                <a:spcPct val="114000"/>
              </a:lnSpc>
              <a:spcBef>
                <a:spcPts val="1200"/>
              </a:spcBef>
              <a:buClr>
                <a:schemeClr val="accent2"/>
              </a:buClr>
              <a:buFont typeface="Wingdings" panose="05000000000000000000" pitchFamily="2" charset="2"/>
              <a:buChar char="§"/>
            </a:pPr>
            <a:r>
              <a:rPr lang="en-US" altLang="ko-KR" sz="2000" dirty="0">
                <a:solidFill>
                  <a:schemeClr val="bg1"/>
                </a:solidFill>
                <a:ea typeface="Noto Sans" panose="020B0502040504020204" pitchFamily="34" charset="0"/>
                <a:cs typeface="Noto Sans" panose="020B0502040504020204" pitchFamily="34" charset="0"/>
              </a:rPr>
              <a:t>If an applicant or student has a disability, Job Corps </a:t>
            </a:r>
            <a:r>
              <a:rPr lang="en-US" altLang="ko-KR" sz="2000" b="1" dirty="0">
                <a:solidFill>
                  <a:schemeClr val="accent2"/>
                </a:solidFill>
                <a:ea typeface="Noto Sans" panose="020B0502040504020204" pitchFamily="34" charset="0"/>
                <a:cs typeface="Noto Sans" panose="020B0502040504020204" pitchFamily="34" charset="0"/>
              </a:rPr>
              <a:t>must consider </a:t>
            </a:r>
          </a:p>
          <a:p>
            <a:pPr marL="800100" lvl="1" indent="-342900">
              <a:lnSpc>
                <a:spcPct val="114000"/>
              </a:lnSpc>
              <a:spcBef>
                <a:spcPts val="1200"/>
              </a:spcBef>
              <a:buClr>
                <a:schemeClr val="accent2"/>
              </a:buClr>
              <a:buFont typeface="Wingdings" panose="05000000000000000000" pitchFamily="2" charset="2"/>
              <a:buChar char="§"/>
            </a:pPr>
            <a:r>
              <a:rPr lang="en-US" altLang="ko-KR" sz="2000" b="1" dirty="0">
                <a:solidFill>
                  <a:schemeClr val="bg1"/>
                </a:solidFill>
                <a:ea typeface="Noto Sans" panose="020B0502040504020204" pitchFamily="34" charset="0"/>
                <a:cs typeface="Noto Sans" panose="020B0502040504020204" pitchFamily="34" charset="0"/>
              </a:rPr>
              <a:t>reasonable accommodation, </a:t>
            </a:r>
          </a:p>
          <a:p>
            <a:pPr marL="800100" lvl="1" indent="-342900">
              <a:lnSpc>
                <a:spcPct val="114000"/>
              </a:lnSpc>
              <a:spcBef>
                <a:spcPts val="1200"/>
              </a:spcBef>
              <a:buClr>
                <a:schemeClr val="accent2"/>
              </a:buClr>
              <a:buFont typeface="Wingdings" panose="05000000000000000000" pitchFamily="2" charset="2"/>
              <a:buChar char="§"/>
            </a:pPr>
            <a:r>
              <a:rPr lang="en-US" altLang="ko-KR" sz="2000" b="1" dirty="0">
                <a:solidFill>
                  <a:schemeClr val="bg1"/>
                </a:solidFill>
                <a:ea typeface="Noto Sans" panose="020B0502040504020204" pitchFamily="34" charset="0"/>
                <a:cs typeface="Noto Sans" panose="020B0502040504020204" pitchFamily="34" charset="0"/>
              </a:rPr>
              <a:t>reasonable modification in policies, practices, or procedures, and</a:t>
            </a:r>
          </a:p>
          <a:p>
            <a:pPr marL="800100" lvl="1" indent="-342900">
              <a:lnSpc>
                <a:spcPct val="114000"/>
              </a:lnSpc>
              <a:spcBef>
                <a:spcPts val="1200"/>
              </a:spcBef>
              <a:buClr>
                <a:schemeClr val="accent2"/>
              </a:buClr>
              <a:buFont typeface="Wingdings" panose="05000000000000000000" pitchFamily="2" charset="2"/>
              <a:buChar char="§"/>
            </a:pPr>
            <a:r>
              <a:rPr lang="en-US" altLang="ko-KR" sz="2000" b="1" dirty="0">
                <a:solidFill>
                  <a:schemeClr val="bg1"/>
                </a:solidFill>
                <a:ea typeface="Noto Sans" panose="020B0502040504020204" pitchFamily="34" charset="0"/>
                <a:cs typeface="Noto Sans" panose="020B0502040504020204" pitchFamily="34" charset="0"/>
              </a:rPr>
              <a:t>auxiliary aids and services including equally effective communications</a:t>
            </a:r>
          </a:p>
          <a:p>
            <a:pPr lvl="1">
              <a:lnSpc>
                <a:spcPct val="114000"/>
              </a:lnSpc>
              <a:spcBef>
                <a:spcPts val="1200"/>
              </a:spcBef>
              <a:buClr>
                <a:schemeClr val="accent2"/>
              </a:buClr>
            </a:pPr>
            <a:r>
              <a:rPr lang="en-US" altLang="ko-KR" sz="2000" dirty="0">
                <a:solidFill>
                  <a:schemeClr val="bg1"/>
                </a:solidFill>
                <a:ea typeface="Noto Sans" panose="020B0502040504020204" pitchFamily="34" charset="0"/>
                <a:cs typeface="Noto Sans" panose="020B0502040504020204" pitchFamily="34" charset="0"/>
              </a:rPr>
              <a:t>as part of either the direct threat or medical separation processes.</a:t>
            </a:r>
          </a:p>
          <a:p>
            <a:pPr marL="342900" indent="-342900">
              <a:lnSpc>
                <a:spcPct val="114000"/>
              </a:lnSpc>
              <a:spcBef>
                <a:spcPts val="1200"/>
              </a:spcBef>
              <a:buClr>
                <a:schemeClr val="accent2"/>
              </a:buClr>
              <a:buFont typeface="Wingdings" panose="05000000000000000000" pitchFamily="2" charset="2"/>
              <a:buChar char="§"/>
            </a:pPr>
            <a:r>
              <a:rPr lang="en-US" altLang="ko-KR" sz="2000" dirty="0">
                <a:solidFill>
                  <a:schemeClr val="bg1"/>
                </a:solidFill>
                <a:ea typeface="Noto Sans" panose="020B0502040504020204" pitchFamily="34" charset="0"/>
                <a:cs typeface="Noto Sans" panose="020B0502040504020204" pitchFamily="34" charset="0"/>
              </a:rPr>
              <a:t>This process </a:t>
            </a:r>
            <a:r>
              <a:rPr lang="en-US" altLang="ko-KR" sz="2000" b="1" dirty="0">
                <a:solidFill>
                  <a:schemeClr val="accent2"/>
                </a:solidFill>
                <a:ea typeface="Noto Sans" panose="020B0502040504020204" pitchFamily="34" charset="0"/>
                <a:cs typeface="Noto Sans" panose="020B0502040504020204" pitchFamily="34" charset="0"/>
              </a:rPr>
              <a:t>must not </a:t>
            </a:r>
            <a:r>
              <a:rPr lang="en-US" altLang="ko-KR" sz="2000" dirty="0">
                <a:solidFill>
                  <a:schemeClr val="bg1"/>
                </a:solidFill>
                <a:ea typeface="Noto Sans" panose="020B0502040504020204" pitchFamily="34" charset="0"/>
                <a:cs typeface="Noto Sans" panose="020B0502040504020204" pitchFamily="34" charset="0"/>
              </a:rPr>
              <a:t>be based on </a:t>
            </a:r>
            <a:r>
              <a:rPr lang="en-US" altLang="ko-KR" sz="2000" b="1" dirty="0">
                <a:solidFill>
                  <a:schemeClr val="bg1"/>
                </a:solidFill>
                <a:ea typeface="Noto Sans" panose="020B0502040504020204" pitchFamily="34" charset="0"/>
                <a:cs typeface="Noto Sans" panose="020B0502040504020204" pitchFamily="34" charset="0"/>
              </a:rPr>
              <a:t>stereotypes</a:t>
            </a:r>
            <a:r>
              <a:rPr lang="en-US" altLang="ko-KR" sz="2000" dirty="0">
                <a:solidFill>
                  <a:schemeClr val="bg1"/>
                </a:solidFill>
                <a:ea typeface="Noto Sans" panose="020B0502040504020204" pitchFamily="34" charset="0"/>
                <a:cs typeface="Noto Sans" panose="020B0502040504020204" pitchFamily="34" charset="0"/>
              </a:rPr>
              <a:t> or </a:t>
            </a:r>
            <a:r>
              <a:rPr lang="en-US" altLang="ko-KR" sz="2000" b="1" dirty="0">
                <a:solidFill>
                  <a:schemeClr val="bg1"/>
                </a:solidFill>
                <a:ea typeface="Noto Sans" panose="020B0502040504020204" pitchFamily="34" charset="0"/>
                <a:cs typeface="Noto Sans" panose="020B0502040504020204" pitchFamily="34" charset="0"/>
              </a:rPr>
              <a:t>discrimination</a:t>
            </a:r>
            <a:r>
              <a:rPr lang="en-US" altLang="ko-KR" sz="2400" dirty="0">
                <a:solidFill>
                  <a:schemeClr val="bg1"/>
                </a:solidFill>
                <a:ea typeface="Noto Sans" panose="020B0502040504020204" pitchFamily="34" charset="0"/>
                <a:cs typeface="Noto Sans" panose="020B0502040504020204" pitchFamily="34" charset="0"/>
              </a:rPr>
              <a:t>.</a:t>
            </a:r>
          </a:p>
        </p:txBody>
      </p:sp>
      <p:pic>
        <p:nvPicPr>
          <p:cNvPr id="5" name="Picture Placeholder 4" descr="A person with a physical disability sitting in front of a computer.&#10;&#10;">
            <a:extLst>
              <a:ext uri="{FF2B5EF4-FFF2-40B4-BE49-F238E27FC236}">
                <a16:creationId xmlns:a16="http://schemas.microsoft.com/office/drawing/2014/main" id="{64752D11-9DDD-47AB-808D-1C552ADE5A2C}"/>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a:xfrm>
            <a:off x="0" y="2905125"/>
            <a:ext cx="7081838" cy="3952875"/>
          </a:xfrm>
        </p:spPr>
      </p:pic>
      <p:sp>
        <p:nvSpPr>
          <p:cNvPr id="33" name="Slide Number Placeholder 5">
            <a:extLst>
              <a:ext uri="{FF2B5EF4-FFF2-40B4-BE49-F238E27FC236}">
                <a16:creationId xmlns:a16="http://schemas.microsoft.com/office/drawing/2014/main" id="{75CB8CC9-CF0B-44D4-86F9-3484C30359D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24</a:t>
            </a:fld>
            <a:endParaRPr lang="en-US" dirty="0">
              <a:solidFill>
                <a:schemeClr val="bg1"/>
              </a:solidFill>
            </a:endParaRPr>
          </a:p>
        </p:txBody>
      </p:sp>
    </p:spTree>
    <p:extLst>
      <p:ext uri="{BB962C8B-B14F-4D97-AF65-F5344CB8AC3E}">
        <p14:creationId xmlns:p14="http://schemas.microsoft.com/office/powerpoint/2010/main" val="1395979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직사각형 24">
            <a:extLst>
              <a:ext uri="{C183D7F6-B498-43B3-948B-1728B52AA6E4}">
                <adec:decorative xmlns:adec="http://schemas.microsoft.com/office/drawing/2017/decorative" val="1"/>
              </a:ext>
            </a:extLst>
          </p:cNvPr>
          <p:cNvSpPr/>
          <p:nvPr/>
        </p:nvSpPr>
        <p:spPr>
          <a:xfrm>
            <a:off x="-2" y="0"/>
            <a:ext cx="12192000" cy="685782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p>
        </p:txBody>
      </p:sp>
      <p:pic>
        <p:nvPicPr>
          <p:cNvPr id="6" name="Picture Placeholder 5">
            <a:extLst>
              <a:ext uri="{FF2B5EF4-FFF2-40B4-BE49-F238E27FC236}">
                <a16:creationId xmlns:a16="http://schemas.microsoft.com/office/drawing/2014/main" id="{1FE3092D-59D5-4E8E-B9C0-EF110317FD98}"/>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alphaModFix amt="35000"/>
            <a:extLst>
              <a:ext uri="{28A0092B-C50C-407E-A947-70E740481C1C}">
                <a14:useLocalDpi xmlns:a14="http://schemas.microsoft.com/office/drawing/2010/main" val="0"/>
              </a:ext>
            </a:extLst>
          </a:blip>
          <a:srcRect/>
          <a:stretch>
            <a:fillRect/>
          </a:stretch>
        </p:blipFill>
        <p:spPr>
          <a:xfrm>
            <a:off x="0" y="0"/>
            <a:ext cx="12192000" cy="6858000"/>
          </a:xfrm>
        </p:spPr>
      </p:pic>
      <p:sp>
        <p:nvSpPr>
          <p:cNvPr id="26" name="직사각형 25"/>
          <p:cNvSpPr/>
          <p:nvPr/>
        </p:nvSpPr>
        <p:spPr>
          <a:xfrm>
            <a:off x="1225084" y="692155"/>
            <a:ext cx="9741827" cy="3416320"/>
          </a:xfrm>
          <a:prstGeom prst="rect">
            <a:avLst/>
          </a:prstGeom>
        </p:spPr>
        <p:txBody>
          <a:bodyPr wrap="square">
            <a:spAutoFit/>
          </a:bodyPr>
          <a:lstStyle/>
          <a:p>
            <a:r>
              <a:rPr lang="en-US" altLang="ko-KR" sz="3600" dirty="0">
                <a:solidFill>
                  <a:schemeClr val="bg1"/>
                </a:solidFill>
                <a:latin typeface="+mj-lt"/>
              </a:rPr>
              <a:t>For more information on </a:t>
            </a:r>
            <a:r>
              <a:rPr lang="en-US" altLang="ko-KR" sz="3600" b="1" dirty="0">
                <a:solidFill>
                  <a:schemeClr val="accent2"/>
                </a:solidFill>
                <a:latin typeface="+mj-lt"/>
              </a:rPr>
              <a:t>Medical Separations, DTAs,</a:t>
            </a:r>
            <a:r>
              <a:rPr lang="en-US" altLang="ko-KR" sz="3600" dirty="0">
                <a:solidFill>
                  <a:schemeClr val="bg1"/>
                </a:solidFill>
                <a:latin typeface="+mj-lt"/>
              </a:rPr>
              <a:t> </a:t>
            </a:r>
            <a:r>
              <a:rPr lang="en-US" altLang="ko-KR" sz="3600" b="1" dirty="0">
                <a:solidFill>
                  <a:schemeClr val="accent2"/>
                </a:solidFill>
                <a:latin typeface="+mj-lt"/>
              </a:rPr>
              <a:t>and Disability Accommodation,</a:t>
            </a:r>
            <a:r>
              <a:rPr lang="en-US" altLang="ko-KR" sz="3600" dirty="0">
                <a:solidFill>
                  <a:schemeClr val="bg1"/>
                </a:solidFill>
                <a:latin typeface="+mj-lt"/>
              </a:rPr>
              <a:t> please see the Job Corps Policy and Requirements Handbook Form 2-03, Form 2-04, and Chapter 6.</a:t>
            </a:r>
            <a:endParaRPr lang="en-US" altLang="ko-KR" sz="8800" spc="-136" dirty="0">
              <a:solidFill>
                <a:schemeClr val="bg1"/>
              </a:solidFill>
              <a:latin typeface="+mj-lt"/>
              <a:ea typeface="Noto Sans" panose="020B0502040504020204" pitchFamily="34" charset="0"/>
              <a:cs typeface="Noto Sans" panose="020B0502040504020204" pitchFamily="34" charset="0"/>
            </a:endParaRPr>
          </a:p>
        </p:txBody>
      </p:sp>
      <p:cxnSp>
        <p:nvCxnSpPr>
          <p:cNvPr id="40" name="직선 연결선 39">
            <a:extLst>
              <a:ext uri="{C183D7F6-B498-43B3-948B-1728B52AA6E4}">
                <adec:decorative xmlns:adec="http://schemas.microsoft.com/office/drawing/2017/decorative" val="1"/>
              </a:ext>
            </a:extLst>
          </p:cNvPr>
          <p:cNvCxnSpPr/>
          <p:nvPr/>
        </p:nvCxnSpPr>
        <p:spPr>
          <a:xfrm>
            <a:off x="2763058" y="4583876"/>
            <a:ext cx="61869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3" name="그룹 42" descr="An oval shape that states: &quot;There is additional required training for clinical professionals on Medical Separations and Direct Threat Assessments.  &#10;Please check the Job Corps training calendar for dates and times."/>
          <p:cNvGrpSpPr/>
          <p:nvPr/>
        </p:nvGrpSpPr>
        <p:grpSpPr>
          <a:xfrm>
            <a:off x="1345984" y="5154794"/>
            <a:ext cx="9500028" cy="1051950"/>
            <a:chOff x="4947622" y="2621662"/>
            <a:chExt cx="1911251" cy="1139820"/>
          </a:xfrm>
        </p:grpSpPr>
        <p:sp>
          <p:nvSpPr>
            <p:cNvPr id="44" name="모서리가 둥근 직사각형 43"/>
            <p:cNvSpPr/>
            <p:nvPr/>
          </p:nvSpPr>
          <p:spPr>
            <a:xfrm>
              <a:off x="4947622" y="2658618"/>
              <a:ext cx="1911251" cy="110286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61"/>
            </a:p>
          </p:txBody>
        </p:sp>
        <p:sp>
          <p:nvSpPr>
            <p:cNvPr id="45" name="직사각형 44"/>
            <p:cNvSpPr/>
            <p:nvPr/>
          </p:nvSpPr>
          <p:spPr>
            <a:xfrm>
              <a:off x="4991083" y="2621662"/>
              <a:ext cx="1786878" cy="1102864"/>
            </a:xfrm>
            <a:prstGeom prst="rect">
              <a:avLst/>
            </a:prstGeom>
          </p:spPr>
          <p:txBody>
            <a:bodyPr wrap="square">
              <a:spAutoFit/>
            </a:bodyPr>
            <a:lstStyle/>
            <a:p>
              <a:pPr algn="ctr">
                <a:lnSpc>
                  <a:spcPct val="114000"/>
                </a:lnSpc>
              </a:pPr>
              <a:r>
                <a:rPr lang="en-US" altLang="ko-KR" dirty="0">
                  <a:solidFill>
                    <a:schemeClr val="bg1"/>
                  </a:solidFill>
                  <a:latin typeface="Montserrat SemiBold" panose="00000700000000000000" pitchFamily="2" charset="0"/>
                  <a:ea typeface="Noto Sans" panose="020B0502040504020204" pitchFamily="34" charset="0"/>
                  <a:cs typeface="Noto Sans" panose="020B0502040504020204" pitchFamily="34" charset="0"/>
                </a:rPr>
                <a:t>There is additional required training for clinical professionals on </a:t>
              </a:r>
            </a:p>
            <a:p>
              <a:pPr algn="ctr">
                <a:lnSpc>
                  <a:spcPct val="114000"/>
                </a:lnSpc>
              </a:pPr>
              <a:r>
                <a:rPr lang="en-US" altLang="ko-KR" dirty="0">
                  <a:solidFill>
                    <a:schemeClr val="bg1"/>
                  </a:solidFill>
                  <a:latin typeface="Montserrat SemiBold" panose="00000700000000000000" pitchFamily="2" charset="0"/>
                  <a:ea typeface="Noto Sans" panose="020B0502040504020204" pitchFamily="34" charset="0"/>
                  <a:cs typeface="Noto Sans" panose="020B0502040504020204" pitchFamily="34" charset="0"/>
                </a:rPr>
                <a:t>Medical Separations and Direct Threat Assessments.  </a:t>
              </a:r>
            </a:p>
            <a:p>
              <a:pPr algn="ctr">
                <a:lnSpc>
                  <a:spcPct val="114000"/>
                </a:lnSpc>
              </a:pPr>
              <a:r>
                <a:rPr lang="en-US" altLang="ko-KR" dirty="0">
                  <a:solidFill>
                    <a:schemeClr val="bg1"/>
                  </a:solidFill>
                  <a:latin typeface="Montserrat SemiBold" panose="00000700000000000000" pitchFamily="2" charset="0"/>
                  <a:ea typeface="Noto Sans" panose="020B0502040504020204" pitchFamily="34" charset="0"/>
                  <a:cs typeface="Noto Sans" panose="020B0502040504020204" pitchFamily="34" charset="0"/>
                </a:rPr>
                <a:t>Please check the Job Corps training calendar for dates and times.</a:t>
              </a:r>
            </a:p>
          </p:txBody>
        </p:sp>
      </p:grpSp>
      <p:sp>
        <p:nvSpPr>
          <p:cNvPr id="14" name="Slide Number Placeholder 5">
            <a:extLst>
              <a:ext uri="{FF2B5EF4-FFF2-40B4-BE49-F238E27FC236}">
                <a16:creationId xmlns:a16="http://schemas.microsoft.com/office/drawing/2014/main" id="{29E6ABF3-779C-460C-908B-B70E859CCEA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25</a:t>
            </a:fld>
            <a:endParaRPr lang="en-US" dirty="0"/>
          </a:p>
        </p:txBody>
      </p:sp>
    </p:spTree>
    <p:extLst>
      <p:ext uri="{BB962C8B-B14F-4D97-AF65-F5344CB8AC3E}">
        <p14:creationId xmlns:p14="http://schemas.microsoft.com/office/powerpoint/2010/main" val="3032083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787" y="365125"/>
            <a:ext cx="10741572" cy="1325563"/>
          </a:xfrm>
        </p:spPr>
        <p:txBody>
          <a:bodyPr lIns="91440" tIns="45720" rIns="91440" bIns="45720" anchor="t">
            <a:normAutofit/>
          </a:bodyPr>
          <a:lstStyle/>
          <a:p>
            <a:pPr algn="ctr"/>
            <a:r>
              <a:rPr lang="en-US" sz="4400" spc="0" dirty="0">
                <a:solidFill>
                  <a:srgbClr val="263240"/>
                </a:solidFill>
                <a:cs typeface="Calibri Light" panose="020F0302020204030204" pitchFamily="34" charset="0"/>
              </a:rPr>
              <a:t>Job Corps Disability Website</a:t>
            </a:r>
            <a:br>
              <a:rPr lang="en-US" sz="4400" spc="0" dirty="0">
                <a:solidFill>
                  <a:schemeClr val="accent1"/>
                </a:solidFill>
                <a:latin typeface="Calibri" panose="020F0502020204030204" pitchFamily="34" charset="0"/>
                <a:cs typeface="Calibri" panose="020F0502020204030204" pitchFamily="34" charset="0"/>
              </a:rPr>
            </a:br>
            <a:r>
              <a:rPr lang="en-US" sz="2400" b="0" spc="0" dirty="0">
                <a:solidFill>
                  <a:schemeClr val="accent5"/>
                </a:solidFill>
                <a:latin typeface="Calibri" panose="020F0502020204030204" pitchFamily="34" charset="0"/>
                <a:cs typeface="Calibri" panose="020F0502020204030204" pitchFamily="34" charset="0"/>
              </a:rPr>
              <a:t>https://supportservices.jobcorps.gov/disability/Pages/default.aspx</a:t>
            </a:r>
          </a:p>
        </p:txBody>
      </p:sp>
      <p:sp>
        <p:nvSpPr>
          <p:cNvPr id="5" name="Slide Number Placeholder 5">
            <a:extLst>
              <a:ext uri="{FF2B5EF4-FFF2-40B4-BE49-F238E27FC236}">
                <a16:creationId xmlns:a16="http://schemas.microsoft.com/office/drawing/2014/main" id="{DBE67CEB-CFD1-4672-8520-B728B225AA85}"/>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3B21B9-3DD1-4E98-A8D3-80CA93C1028E}" type="slidenum">
              <a:rPr lang="en-US" smtClean="0">
                <a:solidFill>
                  <a:schemeClr val="tx1"/>
                </a:solidFill>
                <a:latin typeface="Calibri" panose="020F0502020204030204" pitchFamily="34" charset="0"/>
                <a:cs typeface="Calibri" panose="020F0502020204030204" pitchFamily="34" charset="0"/>
              </a:rPr>
              <a:pPr/>
              <a:t>26</a:t>
            </a:fld>
            <a:endParaRPr lang="en-US" dirty="0">
              <a:solidFill>
                <a:schemeClr val="tx1"/>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EA710C29-37AD-016C-0F07-DC006ECC0EA9}"/>
              </a:ext>
            </a:extLst>
          </p:cNvPr>
          <p:cNvPicPr>
            <a:picLocks noChangeAspect="1"/>
          </p:cNvPicPr>
          <p:nvPr/>
        </p:nvPicPr>
        <p:blipFill>
          <a:blip r:embed="rId3"/>
          <a:stretch>
            <a:fillRect/>
          </a:stretch>
        </p:blipFill>
        <p:spPr>
          <a:xfrm>
            <a:off x="0" y="1459413"/>
            <a:ext cx="12192000" cy="4692210"/>
          </a:xfrm>
          <a:prstGeom prst="rect">
            <a:avLst/>
          </a:prstGeom>
        </p:spPr>
      </p:pic>
    </p:spTree>
    <p:extLst>
      <p:ext uri="{BB962C8B-B14F-4D97-AF65-F5344CB8AC3E}">
        <p14:creationId xmlns:p14="http://schemas.microsoft.com/office/powerpoint/2010/main" val="2948992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214" y="365125"/>
            <a:ext cx="10628586" cy="1325563"/>
          </a:xfrm>
        </p:spPr>
        <p:txBody>
          <a:bodyPr lIns="91440" tIns="45720" rIns="91440" bIns="45720" anchor="t">
            <a:normAutofit/>
          </a:bodyPr>
          <a:lstStyle/>
          <a:p>
            <a:pPr algn="ctr"/>
            <a:r>
              <a:rPr lang="en-US" sz="4400" spc="0" dirty="0">
                <a:solidFill>
                  <a:srgbClr val="263240"/>
                </a:solidFill>
                <a:cs typeface="Calibri Light" panose="020F0302020204030204" pitchFamily="34" charset="0"/>
              </a:rPr>
              <a:t>Job Corps Health and Wellness Website</a:t>
            </a:r>
            <a:br>
              <a:rPr lang="en-US" sz="4400" spc="0" dirty="0">
                <a:solidFill>
                  <a:schemeClr val="accent1"/>
                </a:solidFill>
                <a:latin typeface="Calibri" panose="020F0502020204030204" pitchFamily="34" charset="0"/>
                <a:cs typeface="Calibri" panose="020F0502020204030204" pitchFamily="34" charset="0"/>
              </a:rPr>
            </a:br>
            <a:r>
              <a:rPr lang="en-US" sz="2400" b="0" spc="0" dirty="0">
                <a:solidFill>
                  <a:schemeClr val="accent5"/>
                </a:solidFill>
                <a:latin typeface="Calibri" panose="020F0502020204030204" pitchFamily="34" charset="0"/>
                <a:cs typeface="Calibri" panose="020F0502020204030204" pitchFamily="34" charset="0"/>
              </a:rPr>
              <a:t>https://supportservices.jobcorps.gov/Health/Pages/default.aspx</a:t>
            </a:r>
          </a:p>
        </p:txBody>
      </p:sp>
      <p:sp>
        <p:nvSpPr>
          <p:cNvPr id="9" name="Slide Number Placeholder 5">
            <a:extLst>
              <a:ext uri="{FF2B5EF4-FFF2-40B4-BE49-F238E27FC236}">
                <a16:creationId xmlns:a16="http://schemas.microsoft.com/office/drawing/2014/main" id="{49B88411-4845-4ED9-B685-C87829397CC0}"/>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27</a:t>
            </a:fld>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9EEA274D-9F41-594B-318C-30C1698E57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367402"/>
            <a:ext cx="9719187" cy="5464634"/>
          </a:xfrm>
          <a:prstGeom prst="rect">
            <a:avLst/>
          </a:prstGeom>
        </p:spPr>
      </p:pic>
    </p:spTree>
    <p:extLst>
      <p:ext uri="{BB962C8B-B14F-4D97-AF65-F5344CB8AC3E}">
        <p14:creationId xmlns:p14="http://schemas.microsoft.com/office/powerpoint/2010/main" val="118556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a:spLocks noGrp="1"/>
          </p:cNvSpPr>
          <p:nvPr>
            <p:ph type="title" idx="4294967295"/>
          </p:nvPr>
        </p:nvSpPr>
        <p:spPr>
          <a:xfrm>
            <a:off x="8651390" y="3312087"/>
            <a:ext cx="2574329"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4400" b="1" i="0" u="none" strike="noStrike" kern="1200" cap="none" spc="-136" normalizeH="0" baseline="0" noProof="0" dirty="0">
                <a:ln>
                  <a:noFill/>
                </a:ln>
                <a:solidFill>
                  <a:schemeClr val="accent2">
                    <a:alpha val="30000"/>
                  </a:schemeClr>
                </a:solidFill>
                <a:effectLst/>
                <a:uLnTx/>
                <a:uFillTx/>
                <a:latin typeface="+mj-lt"/>
                <a:ea typeface="Noto Sans" panose="020B0502040504020204" pitchFamily="34" charset="0"/>
                <a:cs typeface="Noto Sans" panose="020B0502040504020204" pitchFamily="34" charset="0"/>
              </a:rPr>
              <a:t>THANK YOU!</a:t>
            </a:r>
          </a:p>
        </p:txBody>
      </p:sp>
      <p:grpSp>
        <p:nvGrpSpPr>
          <p:cNvPr id="21" name="그룹 20">
            <a:extLst>
              <a:ext uri="{C183D7F6-B498-43B3-948B-1728B52AA6E4}">
                <adec:decorative xmlns:adec="http://schemas.microsoft.com/office/drawing/2017/decorative" val="1"/>
              </a:ext>
            </a:extLst>
          </p:cNvPr>
          <p:cNvGrpSpPr/>
          <p:nvPr/>
        </p:nvGrpSpPr>
        <p:grpSpPr>
          <a:xfrm flipH="1">
            <a:off x="854442" y="4758637"/>
            <a:ext cx="10795624" cy="0"/>
            <a:chOff x="2162719" y="5245554"/>
            <a:chExt cx="11900489" cy="0"/>
          </a:xfrm>
        </p:grpSpPr>
        <p:cxnSp>
          <p:nvCxnSpPr>
            <p:cNvPr id="6" name="직선 연결선 5"/>
            <p:cNvCxnSpPr/>
            <p:nvPr/>
          </p:nvCxnSpPr>
          <p:spPr>
            <a:xfrm>
              <a:off x="2162719" y="5245554"/>
              <a:ext cx="762169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직선 연결선 57"/>
            <p:cNvCxnSpPr/>
            <p:nvPr/>
          </p:nvCxnSpPr>
          <p:spPr>
            <a:xfrm>
              <a:off x="5586053" y="5245554"/>
              <a:ext cx="84771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직사각형 1">
            <a:extLst>
              <a:ext uri="{C183D7F6-B498-43B3-948B-1728B52AA6E4}">
                <adec:decorative xmlns:adec="http://schemas.microsoft.com/office/drawing/2017/decorative" val="1"/>
              </a:ext>
            </a:extLst>
          </p:cNvPr>
          <p:cNvSpPr/>
          <p:nvPr/>
        </p:nvSpPr>
        <p:spPr>
          <a:xfrm>
            <a:off x="11368843" y="95"/>
            <a:ext cx="823157" cy="6857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p>
        </p:txBody>
      </p:sp>
      <p:cxnSp>
        <p:nvCxnSpPr>
          <p:cNvPr id="4" name="직선 연결선 3">
            <a:extLst>
              <a:ext uri="{C183D7F6-B498-43B3-948B-1728B52AA6E4}">
                <adec:decorative xmlns:adec="http://schemas.microsoft.com/office/drawing/2017/decorative" val="1"/>
              </a:ext>
            </a:extLst>
          </p:cNvPr>
          <p:cNvCxnSpPr/>
          <p:nvPr/>
        </p:nvCxnSpPr>
        <p:spPr>
          <a:xfrm>
            <a:off x="11775703" y="1729700"/>
            <a:ext cx="0" cy="21519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Placeholder 8" descr="A graphic of a group of people wiht a variety of disabilities.">
            <a:extLst>
              <a:ext uri="{FF2B5EF4-FFF2-40B4-BE49-F238E27FC236}">
                <a16:creationId xmlns:a16="http://schemas.microsoft.com/office/drawing/2014/main" id="{8A14A8F9-7876-4593-83EB-33923BEA44BA}"/>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a:xfrm>
            <a:off x="-31030" y="-85"/>
            <a:ext cx="8543925" cy="6858000"/>
          </a:xfrm>
        </p:spPr>
      </p:pic>
      <p:sp>
        <p:nvSpPr>
          <p:cNvPr id="24" name="Slide Number Placeholder 5">
            <a:extLst>
              <a:ext uri="{FF2B5EF4-FFF2-40B4-BE49-F238E27FC236}">
                <a16:creationId xmlns:a16="http://schemas.microsoft.com/office/drawing/2014/main" id="{F96734AC-8A09-4469-A60E-7A9191E691E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28</a:t>
            </a:fld>
            <a:endParaRPr lang="en-US" dirty="0"/>
          </a:p>
        </p:txBody>
      </p:sp>
    </p:spTree>
    <p:extLst>
      <p:ext uri="{BB962C8B-B14F-4D97-AF65-F5344CB8AC3E}">
        <p14:creationId xmlns:p14="http://schemas.microsoft.com/office/powerpoint/2010/main" val="1402133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직사각형 8"/>
          <p:cNvSpPr>
            <a:spLocks noGrp="1"/>
          </p:cNvSpPr>
          <p:nvPr>
            <p:ph type="title" idx="4294967295"/>
          </p:nvPr>
        </p:nvSpPr>
        <p:spPr>
          <a:xfrm>
            <a:off x="7131074" y="2052955"/>
            <a:ext cx="2727795"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chemeClr val="bg1"/>
                </a:solidFill>
                <a:effectLst/>
                <a:uLnTx/>
                <a:uFillTx/>
                <a:latin typeface="+mj-lt"/>
                <a:ea typeface="+mn-ea"/>
                <a:cs typeface="+mn-cs"/>
              </a:rPr>
              <a:t>Purpose</a:t>
            </a:r>
            <a:endParaRPr kumimoji="0" lang="ko-KR" altLang="en-US" sz="5400" b="1" i="0" u="none" strike="noStrike" kern="1200" cap="none" spc="0" normalizeH="0" baseline="0" noProof="0" dirty="0">
              <a:ln>
                <a:noFill/>
              </a:ln>
              <a:solidFill>
                <a:schemeClr val="accent2"/>
              </a:solidFill>
              <a:effectLst/>
              <a:uLnTx/>
              <a:uFillTx/>
              <a:latin typeface="+mj-lt"/>
              <a:ea typeface="+mn-ea"/>
              <a:cs typeface="+mn-cs"/>
            </a:endParaRPr>
          </a:p>
        </p:txBody>
      </p:sp>
      <p:pic>
        <p:nvPicPr>
          <p:cNvPr id="13" name="Picture 12" descr="A doctor holding a cell phone that says medical separations, DTAs and Discrimination&#10;&#10;">
            <a:extLst>
              <a:ext uri="{FF2B5EF4-FFF2-40B4-BE49-F238E27FC236}">
                <a16:creationId xmlns:a16="http://schemas.microsoft.com/office/drawing/2014/main" id="{2FFE6ADF-20AF-4151-B0A4-11B9486CD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94" y="0"/>
            <a:ext cx="6017895" cy="6858000"/>
          </a:xfrm>
          <a:prstGeom prst="rect">
            <a:avLst/>
          </a:prstGeom>
        </p:spPr>
      </p:pic>
      <p:sp>
        <p:nvSpPr>
          <p:cNvPr id="11" name="직사각형 10">
            <a:extLst>
              <a:ext uri="{C183D7F6-B498-43B3-948B-1728B52AA6E4}">
                <adec:decorative xmlns:adec="http://schemas.microsoft.com/office/drawing/2017/decorative" val="1"/>
              </a:ext>
            </a:extLst>
          </p:cNvPr>
          <p:cNvSpPr/>
          <p:nvPr/>
        </p:nvSpPr>
        <p:spPr>
          <a:xfrm>
            <a:off x="5556671" y="3082008"/>
            <a:ext cx="5876602" cy="2832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endParaRPr lang="ko-KR" altLang="en-US" sz="1633"/>
          </a:p>
        </p:txBody>
      </p:sp>
      <p:sp>
        <p:nvSpPr>
          <p:cNvPr id="15" name="직사각형 14" descr="This training provides a broad overview of all policy changes related to direct threat, medical separations/medical separation with reinstatement (MSWRs), related accommodation considerations and disability-based discrimination. "/>
          <p:cNvSpPr/>
          <p:nvPr/>
        </p:nvSpPr>
        <p:spPr>
          <a:xfrm>
            <a:off x="5712734" y="3248747"/>
            <a:ext cx="5559941" cy="2594428"/>
          </a:xfrm>
          <a:prstGeom prst="rect">
            <a:avLst/>
          </a:prstGeom>
        </p:spPr>
        <p:txBody>
          <a:bodyPr wrap="square" lIns="91440" tIns="45720" rIns="91440" bIns="45720" anchor="t">
            <a:spAutoFit/>
          </a:bodyPr>
          <a:lstStyle/>
          <a:p>
            <a:pPr>
              <a:lnSpc>
                <a:spcPct val="114000"/>
              </a:lnSpc>
              <a:spcBef>
                <a:spcPts val="600"/>
              </a:spcBef>
            </a:pPr>
            <a:r>
              <a:rPr lang="en-US" altLang="ko-KR" sz="2400" dirty="0">
                <a:solidFill>
                  <a:schemeClr val="bg1"/>
                </a:solidFill>
              </a:rPr>
              <a:t>This training provides a </a:t>
            </a:r>
            <a:r>
              <a:rPr lang="en-US" altLang="ko-KR" sz="2400" b="1" dirty="0">
                <a:solidFill>
                  <a:schemeClr val="bg1"/>
                </a:solidFill>
              </a:rPr>
              <a:t>broad overview </a:t>
            </a:r>
            <a:r>
              <a:rPr lang="en-US" altLang="ko-KR" sz="2400" dirty="0">
                <a:solidFill>
                  <a:schemeClr val="bg1"/>
                </a:solidFill>
              </a:rPr>
              <a:t>of all policy changes related to direct threat, medical separations/medical separation with reinstatement (MSWRs), related disability accommodation considerations and disability-based discrimination. </a:t>
            </a:r>
          </a:p>
        </p:txBody>
      </p:sp>
      <p:sp>
        <p:nvSpPr>
          <p:cNvPr id="23" name="Slide Number Placeholder 5">
            <a:extLst>
              <a:ext uri="{FF2B5EF4-FFF2-40B4-BE49-F238E27FC236}">
                <a16:creationId xmlns:a16="http://schemas.microsoft.com/office/drawing/2014/main" id="{56D50D74-1421-4A12-846A-AD9CDB175ED5}"/>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1812343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3" name="직사각형 32"/>
          <p:cNvSpPr>
            <a:spLocks noGrp="1"/>
          </p:cNvSpPr>
          <p:nvPr>
            <p:ph type="title" idx="4294967295"/>
          </p:nvPr>
        </p:nvSpPr>
        <p:spPr>
          <a:xfrm>
            <a:off x="5361222" y="1982450"/>
            <a:ext cx="4769154"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4400" b="1" i="0" u="none" strike="noStrike" kern="1200" cap="none" spc="-136" normalizeH="0" baseline="0" noProof="0" dirty="0">
                <a:ln>
                  <a:noFill/>
                </a:ln>
                <a:solidFill>
                  <a:schemeClr val="bg1"/>
                </a:solidFill>
                <a:effectLst/>
                <a:uLnTx/>
                <a:uFillTx/>
                <a:latin typeface="+mj-lt"/>
                <a:ea typeface="Noto Sans" panose="020B0502040504020204" pitchFamily="34" charset="0"/>
                <a:cs typeface="Noto Sans" panose="020B0502040504020204" pitchFamily="34" charset="0"/>
              </a:rPr>
              <a:t>Medical Separations</a:t>
            </a:r>
            <a:endParaRPr kumimoji="0" lang="en-US" altLang="ko-KR" sz="4400" b="1" i="0" u="none" strike="noStrike" kern="1200" cap="none" spc="-136" normalizeH="0" baseline="0" noProof="0" dirty="0">
              <a:ln>
                <a:noFill/>
              </a:ln>
              <a:solidFill>
                <a:schemeClr val="accent2"/>
              </a:solidFill>
              <a:effectLst/>
              <a:uLnTx/>
              <a:uFillTx/>
              <a:latin typeface="+mj-lt"/>
              <a:ea typeface="Noto Sans" panose="020B0502040504020204" pitchFamily="34" charset="0"/>
              <a:cs typeface="Noto Sans" panose="020B0502040504020204" pitchFamily="34" charset="0"/>
            </a:endParaRPr>
          </a:p>
        </p:txBody>
      </p:sp>
      <p:sp>
        <p:nvSpPr>
          <p:cNvPr id="34" name="직사각형 33">
            <a:extLst>
              <a:ext uri="{C183D7F6-B498-43B3-948B-1728B52AA6E4}">
                <adec:decorative xmlns:adec="http://schemas.microsoft.com/office/drawing/2017/decorative" val="1"/>
              </a:ext>
            </a:extLst>
          </p:cNvPr>
          <p:cNvSpPr/>
          <p:nvPr/>
        </p:nvSpPr>
        <p:spPr>
          <a:xfrm>
            <a:off x="4014334" y="95"/>
            <a:ext cx="823157" cy="6857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p>
        </p:txBody>
      </p:sp>
      <p:sp>
        <p:nvSpPr>
          <p:cNvPr id="37" name="직사각형 36">
            <a:extLst>
              <a:ext uri="{FF2B5EF4-FFF2-40B4-BE49-F238E27FC236}">
                <a16:creationId xmlns:a16="http://schemas.microsoft.com/office/drawing/2014/main" id="{5E1C0E1C-DB5F-45D4-9A6C-A63F573C5B72}"/>
              </a:ext>
              <a:ext uri="{C183D7F6-B498-43B3-948B-1728B52AA6E4}">
                <adec:decorative xmlns:adec="http://schemas.microsoft.com/office/drawing/2017/decorative" val="1"/>
              </a:ext>
            </a:extLst>
          </p:cNvPr>
          <p:cNvSpPr/>
          <p:nvPr/>
        </p:nvSpPr>
        <p:spPr>
          <a:xfrm rot="5400000">
            <a:off x="3505124" y="1066144"/>
            <a:ext cx="1843072" cy="276999"/>
          </a:xfrm>
          <a:prstGeom prst="rect">
            <a:avLst/>
          </a:prstGeom>
        </p:spPr>
        <p:txBody>
          <a:bodyPr wrap="square">
            <a:spAutoFit/>
          </a:bodyPr>
          <a:lstStyle/>
          <a:p>
            <a:r>
              <a:rPr lang="en-US" altLang="ko-KR" sz="1200" dirty="0">
                <a:solidFill>
                  <a:schemeClr val="bg1"/>
                </a:solidFill>
                <a:latin typeface="Montserrat SemiBold" panose="00000700000000000000" pitchFamily="2" charset="0"/>
                <a:ea typeface="Noto Sans" panose="020B0502040504020204" pitchFamily="34" charset="0"/>
                <a:cs typeface="Noto Sans" panose="020B0502040504020204" pitchFamily="34" charset="0"/>
              </a:rPr>
              <a:t>Medical Separations</a:t>
            </a:r>
            <a:endParaRPr lang="ko-KR" altLang="en-US" sz="1200" dirty="0">
              <a:solidFill>
                <a:schemeClr val="bg1"/>
              </a:solidFill>
              <a:latin typeface="Montserrat SemiBold" panose="00000700000000000000" pitchFamily="2" charset="0"/>
              <a:cs typeface="Noto Sans" panose="020B0502040504020204" pitchFamily="34" charset="0"/>
            </a:endParaRPr>
          </a:p>
        </p:txBody>
      </p:sp>
      <p:cxnSp>
        <p:nvCxnSpPr>
          <p:cNvPr id="39" name="직선 연결선 38">
            <a:extLst>
              <a:ext uri="{C183D7F6-B498-43B3-948B-1728B52AA6E4}">
                <adec:decorative xmlns:adec="http://schemas.microsoft.com/office/drawing/2017/decorative" val="1"/>
              </a:ext>
            </a:extLst>
          </p:cNvPr>
          <p:cNvCxnSpPr/>
          <p:nvPr/>
        </p:nvCxnSpPr>
        <p:spPr>
          <a:xfrm>
            <a:off x="4426655" y="2101171"/>
            <a:ext cx="0" cy="18833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Placeholder 4" descr="A picture showing the right shoulder area of doctor with a stethoscope around his neck&#10;&#10;">
            <a:extLst>
              <a:ext uri="{FF2B5EF4-FFF2-40B4-BE49-F238E27FC236}">
                <a16:creationId xmlns:a16="http://schemas.microsoft.com/office/drawing/2014/main" id="{E02D18E3-E31F-4A7F-B2F7-D1B1E6782D6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grpSp>
        <p:nvGrpSpPr>
          <p:cNvPr id="17" name="그룹 16" descr="Types"/>
          <p:cNvGrpSpPr/>
          <p:nvPr/>
        </p:nvGrpSpPr>
        <p:grpSpPr>
          <a:xfrm>
            <a:off x="5533477" y="4367741"/>
            <a:ext cx="1363804" cy="385124"/>
            <a:chOff x="4979718" y="4375381"/>
            <a:chExt cx="1944438" cy="471558"/>
          </a:xfrm>
        </p:grpSpPr>
        <p:sp>
          <p:nvSpPr>
            <p:cNvPr id="46" name="모서리가 둥근 직사각형 45"/>
            <p:cNvSpPr/>
            <p:nvPr/>
          </p:nvSpPr>
          <p:spPr>
            <a:xfrm>
              <a:off x="4979718" y="4375381"/>
              <a:ext cx="1944438" cy="47155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00"/>
            </a:p>
          </p:txBody>
        </p:sp>
        <p:sp>
          <p:nvSpPr>
            <p:cNvPr id="51" name="직사각형 50"/>
            <p:cNvSpPr/>
            <p:nvPr/>
          </p:nvSpPr>
          <p:spPr>
            <a:xfrm>
              <a:off x="5023935" y="4434441"/>
              <a:ext cx="1817906" cy="358009"/>
            </a:xfrm>
            <a:prstGeom prst="rect">
              <a:avLst/>
            </a:prstGeom>
          </p:spPr>
          <p:txBody>
            <a:bodyPr wrap="square">
              <a:spAutoFit/>
            </a:bodyPr>
            <a:lstStyle/>
            <a:p>
              <a:pPr algn="ctr"/>
              <a:r>
                <a:rPr lang="en-US" altLang="ko-KR" sz="1300" dirty="0">
                  <a:solidFill>
                    <a:schemeClr val="bg1"/>
                  </a:solidFill>
                  <a:latin typeface="Montserrat SemiBold" panose="00000700000000000000" pitchFamily="2" charset="0"/>
                  <a:ea typeface="Noto Sans" panose="020B0502040504020204" pitchFamily="34" charset="0"/>
                  <a:cs typeface="Noto Sans" panose="020B0502040504020204" pitchFamily="34" charset="0"/>
                </a:rPr>
                <a:t>Types</a:t>
              </a:r>
            </a:p>
          </p:txBody>
        </p:sp>
      </p:grpSp>
      <p:grpSp>
        <p:nvGrpSpPr>
          <p:cNvPr id="52" name="그룹 51" descr="Timelines"/>
          <p:cNvGrpSpPr/>
          <p:nvPr/>
        </p:nvGrpSpPr>
        <p:grpSpPr>
          <a:xfrm>
            <a:off x="7270632" y="4367741"/>
            <a:ext cx="1363804" cy="385124"/>
            <a:chOff x="4979718" y="4375381"/>
            <a:chExt cx="1944438" cy="471558"/>
          </a:xfrm>
        </p:grpSpPr>
        <p:sp>
          <p:nvSpPr>
            <p:cNvPr id="54" name="모서리가 둥근 직사각형 53"/>
            <p:cNvSpPr/>
            <p:nvPr/>
          </p:nvSpPr>
          <p:spPr>
            <a:xfrm>
              <a:off x="4979718" y="4375381"/>
              <a:ext cx="1944438" cy="471558"/>
            </a:xfrm>
            <a:prstGeom prst="roundRect">
              <a:avLst>
                <a:gd name="adj" fmla="val 50000"/>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00"/>
            </a:p>
          </p:txBody>
        </p:sp>
        <p:sp>
          <p:nvSpPr>
            <p:cNvPr id="55" name="직사각형 54"/>
            <p:cNvSpPr/>
            <p:nvPr/>
          </p:nvSpPr>
          <p:spPr>
            <a:xfrm>
              <a:off x="5023935" y="4434441"/>
              <a:ext cx="1817906" cy="358009"/>
            </a:xfrm>
            <a:prstGeom prst="rect">
              <a:avLst/>
            </a:prstGeom>
          </p:spPr>
          <p:txBody>
            <a:bodyPr wrap="square">
              <a:spAutoFit/>
            </a:bodyPr>
            <a:lstStyle/>
            <a:p>
              <a:pPr algn="ctr"/>
              <a:r>
                <a:rPr lang="en-US" altLang="ko-KR" sz="1300" dirty="0">
                  <a:solidFill>
                    <a:schemeClr val="bg1"/>
                  </a:solidFill>
                  <a:latin typeface="Montserrat SemiBold" panose="00000700000000000000" pitchFamily="2" charset="0"/>
                  <a:ea typeface="Noto Sans" panose="020B0502040504020204" pitchFamily="34" charset="0"/>
                  <a:cs typeface="Noto Sans" panose="020B0502040504020204" pitchFamily="34" charset="0"/>
                </a:rPr>
                <a:t>Timelines</a:t>
              </a:r>
            </a:p>
          </p:txBody>
        </p:sp>
      </p:grpSp>
      <p:grpSp>
        <p:nvGrpSpPr>
          <p:cNvPr id="62" name="그룹 61" descr="Documenting"/>
          <p:cNvGrpSpPr/>
          <p:nvPr/>
        </p:nvGrpSpPr>
        <p:grpSpPr>
          <a:xfrm>
            <a:off x="8957072" y="4367741"/>
            <a:ext cx="1482328" cy="540678"/>
            <a:chOff x="4979718" y="4375381"/>
            <a:chExt cx="1944438" cy="662023"/>
          </a:xfrm>
        </p:grpSpPr>
        <p:sp>
          <p:nvSpPr>
            <p:cNvPr id="63" name="모서리가 둥근 직사각형 62"/>
            <p:cNvSpPr/>
            <p:nvPr/>
          </p:nvSpPr>
          <p:spPr>
            <a:xfrm>
              <a:off x="4979718" y="4375381"/>
              <a:ext cx="1944438" cy="47155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00"/>
            </a:p>
          </p:txBody>
        </p:sp>
        <p:sp>
          <p:nvSpPr>
            <p:cNvPr id="64" name="직사각형 63"/>
            <p:cNvSpPr/>
            <p:nvPr/>
          </p:nvSpPr>
          <p:spPr>
            <a:xfrm>
              <a:off x="5023935" y="4434441"/>
              <a:ext cx="1817906" cy="602963"/>
            </a:xfrm>
            <a:prstGeom prst="rect">
              <a:avLst/>
            </a:prstGeom>
          </p:spPr>
          <p:txBody>
            <a:bodyPr wrap="square">
              <a:spAutoFit/>
            </a:bodyPr>
            <a:lstStyle/>
            <a:p>
              <a:pPr algn="ctr"/>
              <a:r>
                <a:rPr lang="en-US" altLang="ko-KR" sz="1300" dirty="0">
                  <a:solidFill>
                    <a:schemeClr val="bg1"/>
                  </a:solidFill>
                  <a:latin typeface="Montserrat SemiBold" panose="00000700000000000000" pitchFamily="2" charset="0"/>
                  <a:ea typeface="Noto Sans" panose="020B0502040504020204" pitchFamily="34" charset="0"/>
                  <a:cs typeface="Noto Sans" panose="020B0502040504020204" pitchFamily="34" charset="0"/>
                </a:rPr>
                <a:t>Documenting</a:t>
              </a:r>
            </a:p>
          </p:txBody>
        </p:sp>
      </p:grpSp>
      <p:sp>
        <p:nvSpPr>
          <p:cNvPr id="16" name="Slide Number Placeholder 5">
            <a:extLst>
              <a:ext uri="{FF2B5EF4-FFF2-40B4-BE49-F238E27FC236}">
                <a16:creationId xmlns:a16="http://schemas.microsoft.com/office/drawing/2014/main" id="{7308CEC8-1A54-4E12-ACE8-F7E503E4117A}"/>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3357700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직사각형 32">
            <a:extLst>
              <a:ext uri="{FF2B5EF4-FFF2-40B4-BE49-F238E27FC236}">
                <a16:creationId xmlns:a16="http://schemas.microsoft.com/office/drawing/2014/main" id="{790E8EC6-1BCB-4AE5-B007-0A58F7DFAE97}"/>
              </a:ext>
            </a:extLst>
          </p:cNvPr>
          <p:cNvSpPr>
            <a:spLocks noGrp="1"/>
          </p:cNvSpPr>
          <p:nvPr>
            <p:ph type="title" idx="4294967295"/>
          </p:nvPr>
        </p:nvSpPr>
        <p:spPr>
          <a:xfrm>
            <a:off x="703496" y="591800"/>
            <a:ext cx="5611579"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4400" b="1" i="0" u="none" strike="noStrike" kern="1200" cap="none" spc="-136" normalizeH="0" baseline="0" noProof="0" dirty="0">
                <a:ln>
                  <a:noFill/>
                </a:ln>
                <a:solidFill>
                  <a:schemeClr val="tx1"/>
                </a:solidFill>
                <a:effectLst/>
                <a:uLnTx/>
                <a:uFillTx/>
                <a:latin typeface="+mj-lt"/>
                <a:ea typeface="Noto Sans" panose="020B0502040504020204" pitchFamily="34" charset="0"/>
                <a:cs typeface="Noto Sans" panose="020B0502040504020204" pitchFamily="34" charset="0"/>
              </a:rPr>
              <a:t>Medical Separations</a:t>
            </a:r>
          </a:p>
        </p:txBody>
      </p:sp>
      <p:cxnSp>
        <p:nvCxnSpPr>
          <p:cNvPr id="7" name="Straight Connector 6">
            <a:extLst>
              <a:ext uri="{FF2B5EF4-FFF2-40B4-BE49-F238E27FC236}">
                <a16:creationId xmlns:a16="http://schemas.microsoft.com/office/drawing/2014/main" id="{F787144D-7CE2-44C6-83F5-888D3F6CDDCA}"/>
              </a:ext>
              <a:ext uri="{C183D7F6-B498-43B3-948B-1728B52AA6E4}">
                <adec:decorative xmlns:adec="http://schemas.microsoft.com/office/drawing/2017/decorative" val="1"/>
              </a:ext>
            </a:extLst>
          </p:cNvPr>
          <p:cNvCxnSpPr/>
          <p:nvPr/>
        </p:nvCxnSpPr>
        <p:spPr>
          <a:xfrm>
            <a:off x="838200" y="2076450"/>
            <a:ext cx="5865713" cy="0"/>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FABB7E82-7B47-4DB1-8274-3DD6C0ED07AE}"/>
              </a:ext>
            </a:extLst>
          </p:cNvPr>
          <p:cNvSpPr txBox="1"/>
          <p:nvPr/>
        </p:nvSpPr>
        <p:spPr>
          <a:xfrm>
            <a:off x="703496" y="2199245"/>
            <a:ext cx="6000417" cy="4307654"/>
          </a:xfrm>
          <a:prstGeom prst="rect">
            <a:avLst/>
          </a:prstGeom>
          <a:noFill/>
        </p:spPr>
        <p:txBody>
          <a:bodyPr wrap="square" lIns="91440" tIns="45720" rIns="91440" bIns="45720" rtlCol="0" anchor="t">
            <a:noAutofit/>
          </a:bodyPr>
          <a:lstStyle/>
          <a:p>
            <a:pPr latinLnBrk="0">
              <a:lnSpc>
                <a:spcPct val="114000"/>
              </a:lnSpc>
              <a:spcBef>
                <a:spcPts val="1200"/>
              </a:spcBef>
              <a:buClr>
                <a:schemeClr val="accent2"/>
              </a:buClr>
            </a:pPr>
            <a:r>
              <a:rPr lang="en-US" sz="2800" b="1" dirty="0"/>
              <a:t>When Do Medical Separations Occur?</a:t>
            </a:r>
          </a:p>
          <a:p>
            <a:pPr marL="285750" indent="-285750" latinLnBrk="0">
              <a:buClr>
                <a:schemeClr val="accent2"/>
              </a:buClr>
              <a:buFont typeface="Wingdings" panose="05000000000000000000" pitchFamily="2" charset="2"/>
              <a:buChar char="§"/>
            </a:pPr>
            <a:r>
              <a:rPr lang="en-US" sz="2800" dirty="0"/>
              <a:t>A medical separation occurs when a student is no longer able to participate in Job Corps due to medical conditions (including pregnancy-related) conditions, dental conditions, substance use conditions, or mental health conditions.  </a:t>
            </a:r>
            <a:endParaRPr lang="en-US" dirty="0"/>
          </a:p>
        </p:txBody>
      </p:sp>
      <p:sp>
        <p:nvSpPr>
          <p:cNvPr id="25" name="직사각형 24">
            <a:extLst>
              <a:ext uri="{C183D7F6-B498-43B3-948B-1728B52AA6E4}">
                <adec:decorative xmlns:adec="http://schemas.microsoft.com/office/drawing/2017/decorative" val="1"/>
              </a:ext>
            </a:extLst>
          </p:cNvPr>
          <p:cNvSpPr/>
          <p:nvPr/>
        </p:nvSpPr>
        <p:spPr>
          <a:xfrm>
            <a:off x="8708573" y="3224771"/>
            <a:ext cx="2671410" cy="2797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p>
        </p:txBody>
      </p:sp>
      <p:pic>
        <p:nvPicPr>
          <p:cNvPr id="10" name="그림 개체 틀 9" descr="A person sitting at a table looking at a an unseen person across the table."/>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a:xfrm>
            <a:off x="6951891" y="266700"/>
            <a:ext cx="4180114" cy="5421086"/>
          </a:xfrm>
        </p:spPr>
      </p:pic>
      <p:sp>
        <p:nvSpPr>
          <p:cNvPr id="8" name="Slide Number Placeholder 5">
            <a:extLst>
              <a:ext uri="{FF2B5EF4-FFF2-40B4-BE49-F238E27FC236}">
                <a16:creationId xmlns:a16="http://schemas.microsoft.com/office/drawing/2014/main" id="{9A25E96F-D437-4CE9-83C1-B9DC66472455}"/>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5</a:t>
            </a:fld>
            <a:endParaRPr lang="en-US" dirty="0"/>
          </a:p>
        </p:txBody>
      </p:sp>
    </p:spTree>
    <p:extLst>
      <p:ext uri="{BB962C8B-B14F-4D97-AF65-F5344CB8AC3E}">
        <p14:creationId xmlns:p14="http://schemas.microsoft.com/office/powerpoint/2010/main" val="1452338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직사각형 32">
            <a:extLst>
              <a:ext uri="{FF2B5EF4-FFF2-40B4-BE49-F238E27FC236}">
                <a16:creationId xmlns:a16="http://schemas.microsoft.com/office/drawing/2014/main" id="{790E8EC6-1BCB-4AE5-B007-0A58F7DFAE97}"/>
              </a:ext>
            </a:extLst>
          </p:cNvPr>
          <p:cNvSpPr>
            <a:spLocks noGrp="1"/>
          </p:cNvSpPr>
          <p:nvPr>
            <p:ph type="title" idx="4294967295"/>
          </p:nvPr>
        </p:nvSpPr>
        <p:spPr>
          <a:xfrm>
            <a:off x="703496" y="344150"/>
            <a:ext cx="5611579"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4400" b="1" i="0" u="none" strike="noStrike" kern="1200" cap="none" spc="-136" normalizeH="0" baseline="0" noProof="0" dirty="0">
                <a:ln>
                  <a:noFill/>
                </a:ln>
                <a:solidFill>
                  <a:schemeClr val="tx1"/>
                </a:solidFill>
                <a:effectLst/>
                <a:uLnTx/>
                <a:uFillTx/>
                <a:latin typeface="+mj-lt"/>
                <a:ea typeface="Noto Sans" panose="020B0502040504020204" pitchFamily="34" charset="0"/>
                <a:cs typeface="Noto Sans" panose="020B0502040504020204" pitchFamily="34" charset="0"/>
              </a:rPr>
              <a:t>Medical Separations (cont.)</a:t>
            </a:r>
          </a:p>
        </p:txBody>
      </p:sp>
      <p:cxnSp>
        <p:nvCxnSpPr>
          <p:cNvPr id="7" name="Straight Connector 6">
            <a:extLst>
              <a:ext uri="{FF2B5EF4-FFF2-40B4-BE49-F238E27FC236}">
                <a16:creationId xmlns:a16="http://schemas.microsoft.com/office/drawing/2014/main" id="{F787144D-7CE2-44C6-83F5-888D3F6CDDCA}"/>
              </a:ext>
              <a:ext uri="{C183D7F6-B498-43B3-948B-1728B52AA6E4}">
                <adec:decorative xmlns:adec="http://schemas.microsoft.com/office/drawing/2017/decorative" val="1"/>
              </a:ext>
            </a:extLst>
          </p:cNvPr>
          <p:cNvCxnSpPr/>
          <p:nvPr/>
        </p:nvCxnSpPr>
        <p:spPr>
          <a:xfrm>
            <a:off x="838200" y="1828800"/>
            <a:ext cx="5865713" cy="0"/>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FABB7E82-7B47-4DB1-8274-3DD6C0ED07AE}"/>
              </a:ext>
            </a:extLst>
          </p:cNvPr>
          <p:cNvSpPr txBox="1"/>
          <p:nvPr/>
        </p:nvSpPr>
        <p:spPr>
          <a:xfrm>
            <a:off x="703496" y="1905000"/>
            <a:ext cx="6097354" cy="4810356"/>
          </a:xfrm>
          <a:prstGeom prst="rect">
            <a:avLst/>
          </a:prstGeom>
          <a:noFill/>
        </p:spPr>
        <p:txBody>
          <a:bodyPr wrap="square" rtlCol="0">
            <a:spAutoFit/>
          </a:bodyPr>
          <a:lstStyle/>
          <a:p>
            <a:pPr latinLnBrk="0">
              <a:lnSpc>
                <a:spcPct val="114000"/>
              </a:lnSpc>
              <a:spcBef>
                <a:spcPts val="1200"/>
              </a:spcBef>
              <a:buClr>
                <a:schemeClr val="accent2"/>
              </a:buClr>
            </a:pPr>
            <a:r>
              <a:rPr lang="en-US" sz="2800" b="1" dirty="0"/>
              <a:t>What Type of Separation Occurs First?</a:t>
            </a:r>
          </a:p>
          <a:p>
            <a:pPr marL="285750" indent="-285750" latinLnBrk="0">
              <a:lnSpc>
                <a:spcPct val="114000"/>
              </a:lnSpc>
              <a:spcBef>
                <a:spcPts val="1200"/>
              </a:spcBef>
              <a:buClr>
                <a:schemeClr val="accent2"/>
              </a:buClr>
              <a:buFont typeface="Wingdings" panose="05000000000000000000" pitchFamily="2" charset="2"/>
              <a:buChar char="§"/>
            </a:pPr>
            <a:r>
              <a:rPr lang="en-US" sz="2400" dirty="0"/>
              <a:t>At the time of medical separation, the student </a:t>
            </a:r>
            <a:r>
              <a:rPr lang="en-US" sz="2400" b="1" dirty="0">
                <a:solidFill>
                  <a:schemeClr val="accent2"/>
                </a:solidFill>
              </a:rPr>
              <a:t>is always first separated </a:t>
            </a:r>
            <a:r>
              <a:rPr lang="en-US" sz="2400" dirty="0"/>
              <a:t>as a </a:t>
            </a:r>
            <a:r>
              <a:rPr lang="en-US" sz="2400" b="1" dirty="0"/>
              <a:t>Medical Separation with Reinstatement Rights (MSWR).</a:t>
            </a:r>
          </a:p>
          <a:p>
            <a:pPr marL="742950" lvl="1" indent="-285750" latinLnBrk="0">
              <a:lnSpc>
                <a:spcPct val="114000"/>
              </a:lnSpc>
              <a:spcBef>
                <a:spcPts val="1200"/>
              </a:spcBef>
              <a:buClr>
                <a:schemeClr val="accent2"/>
              </a:buClr>
              <a:buFont typeface="Wingdings" panose="05000000000000000000" pitchFamily="2" charset="2"/>
              <a:buChar char="§"/>
            </a:pPr>
            <a:r>
              <a:rPr lang="en-US" sz="2000" dirty="0"/>
              <a:t>They may be </a:t>
            </a:r>
            <a:r>
              <a:rPr lang="en-US" sz="2000" b="1" dirty="0"/>
              <a:t>reinstated</a:t>
            </a:r>
            <a:r>
              <a:rPr lang="en-US" sz="2000" dirty="0"/>
              <a:t> into the Job Corps </a:t>
            </a:r>
            <a:r>
              <a:rPr lang="en-US" sz="2000" b="1" dirty="0">
                <a:solidFill>
                  <a:schemeClr val="accent2"/>
                </a:solidFill>
              </a:rPr>
              <a:t>within 180 days</a:t>
            </a:r>
            <a:r>
              <a:rPr lang="en-US" sz="2000" dirty="0"/>
              <a:t>.</a:t>
            </a:r>
          </a:p>
          <a:p>
            <a:pPr marL="285750" indent="-285750" latinLnBrk="0">
              <a:lnSpc>
                <a:spcPct val="114000"/>
              </a:lnSpc>
              <a:spcBef>
                <a:spcPts val="1200"/>
              </a:spcBef>
              <a:buClr>
                <a:schemeClr val="accent2"/>
              </a:buClr>
              <a:buFont typeface="Wingdings" panose="05000000000000000000" pitchFamily="2" charset="2"/>
              <a:buChar char="§"/>
            </a:pPr>
            <a:r>
              <a:rPr lang="en-US" sz="2400" dirty="0"/>
              <a:t>A </a:t>
            </a:r>
            <a:r>
              <a:rPr lang="en-US" sz="2400" b="1" dirty="0"/>
              <a:t>regular medical separation </a:t>
            </a:r>
            <a:r>
              <a:rPr lang="en-US" sz="2400" dirty="0"/>
              <a:t>is given only if reinstatement following the MSWR </a:t>
            </a:r>
            <a:r>
              <a:rPr lang="en-US" sz="2400" b="1" dirty="0">
                <a:solidFill>
                  <a:schemeClr val="accent2"/>
                </a:solidFill>
              </a:rPr>
              <a:t>does not occur</a:t>
            </a:r>
            <a:r>
              <a:rPr lang="en-US" sz="2400" dirty="0"/>
              <a:t>.</a:t>
            </a:r>
          </a:p>
        </p:txBody>
      </p:sp>
      <p:sp>
        <p:nvSpPr>
          <p:cNvPr id="25" name="직사각형 24">
            <a:extLst>
              <a:ext uri="{C183D7F6-B498-43B3-948B-1728B52AA6E4}">
                <adec:decorative xmlns:adec="http://schemas.microsoft.com/office/drawing/2017/decorative" val="1"/>
              </a:ext>
            </a:extLst>
          </p:cNvPr>
          <p:cNvSpPr/>
          <p:nvPr/>
        </p:nvSpPr>
        <p:spPr>
          <a:xfrm>
            <a:off x="8708573" y="3224771"/>
            <a:ext cx="2671410" cy="2797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p>
        </p:txBody>
      </p:sp>
      <p:pic>
        <p:nvPicPr>
          <p:cNvPr id="10" name="그림 개체 틀 9" descr="A person sitting at a table looking at a an unseen person across the table."/>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a:xfrm>
            <a:off x="6951891" y="266700"/>
            <a:ext cx="4180114" cy="5421086"/>
          </a:xfrm>
        </p:spPr>
      </p:pic>
      <p:sp>
        <p:nvSpPr>
          <p:cNvPr id="8" name="Slide Number Placeholder 5">
            <a:extLst>
              <a:ext uri="{FF2B5EF4-FFF2-40B4-BE49-F238E27FC236}">
                <a16:creationId xmlns:a16="http://schemas.microsoft.com/office/drawing/2014/main" id="{0F5E63D8-5D88-40D4-8211-C9510E848B0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6</a:t>
            </a:fld>
            <a:endParaRPr lang="en-US" dirty="0"/>
          </a:p>
        </p:txBody>
      </p:sp>
    </p:spTree>
    <p:extLst>
      <p:ext uri="{BB962C8B-B14F-4D97-AF65-F5344CB8AC3E}">
        <p14:creationId xmlns:p14="http://schemas.microsoft.com/office/powerpoint/2010/main" val="3309085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Picture Placeholder 5" descr="Picture of chalk outline of step by step process.">
            <a:extLst>
              <a:ext uri="{FF2B5EF4-FFF2-40B4-BE49-F238E27FC236}">
                <a16:creationId xmlns:a16="http://schemas.microsoft.com/office/drawing/2014/main" id="{511A61BC-8E1D-43EA-A415-410812797A86}"/>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p:pic>
      <p:sp>
        <p:nvSpPr>
          <p:cNvPr id="32" name="직사각형 31"/>
          <p:cNvSpPr>
            <a:spLocks noGrp="1"/>
          </p:cNvSpPr>
          <p:nvPr>
            <p:ph type="title" idx="4294967295"/>
          </p:nvPr>
        </p:nvSpPr>
        <p:spPr>
          <a:xfrm>
            <a:off x="4394372" y="1046595"/>
            <a:ext cx="6160653"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chemeClr val="bg1"/>
                </a:solidFill>
                <a:effectLst/>
                <a:uLnTx/>
                <a:uFillTx/>
                <a:latin typeface="+mj-lt"/>
                <a:ea typeface="+mn-ea"/>
                <a:cs typeface="+mn-cs"/>
              </a:rPr>
              <a:t>Medical Separations are a </a:t>
            </a:r>
            <a:r>
              <a:rPr kumimoji="0" lang="en-US" altLang="ko-KR" sz="3600" b="1" i="0" u="none" strike="noStrike" kern="1200" cap="none" spc="0" normalizeH="0" baseline="0" noProof="0" dirty="0">
                <a:ln>
                  <a:noFill/>
                </a:ln>
                <a:solidFill>
                  <a:schemeClr val="accent2"/>
                </a:solidFill>
                <a:effectLst/>
                <a:uLnTx/>
                <a:uFillTx/>
                <a:latin typeface="+mj-lt"/>
                <a:ea typeface="+mn-ea"/>
                <a:cs typeface="+mn-cs"/>
              </a:rPr>
              <a:t>Last Resort!</a:t>
            </a:r>
            <a:endParaRPr kumimoji="0" lang="ko-KR" altLang="en-US" sz="5400" b="1" i="0" u="none" strike="noStrike" kern="1200" cap="none" spc="0" normalizeH="0" baseline="0" noProof="0" dirty="0">
              <a:ln>
                <a:noFill/>
              </a:ln>
              <a:solidFill>
                <a:schemeClr val="accent2"/>
              </a:solidFill>
              <a:effectLst/>
              <a:uLnTx/>
              <a:uFillTx/>
              <a:latin typeface="+mj-lt"/>
              <a:ea typeface="+mn-ea"/>
              <a:cs typeface="+mn-cs"/>
            </a:endParaRPr>
          </a:p>
        </p:txBody>
      </p:sp>
      <p:sp>
        <p:nvSpPr>
          <p:cNvPr id="34" name="직사각형 33">
            <a:extLst>
              <a:ext uri="{FF2B5EF4-FFF2-40B4-BE49-F238E27FC236}">
                <a16:creationId xmlns:a16="http://schemas.microsoft.com/office/drawing/2014/main" id="{5E1C0E1C-DB5F-45D4-9A6C-A63F573C5B72}"/>
              </a:ext>
            </a:extLst>
          </p:cNvPr>
          <p:cNvSpPr/>
          <p:nvPr/>
        </p:nvSpPr>
        <p:spPr>
          <a:xfrm>
            <a:off x="4394372" y="2493617"/>
            <a:ext cx="6959428" cy="954107"/>
          </a:xfrm>
          <a:prstGeom prst="rect">
            <a:avLst/>
          </a:prstGeom>
        </p:spPr>
        <p:txBody>
          <a:bodyPr wrap="square" lIns="91440" tIns="45720" rIns="91440" bIns="45720" anchor="t">
            <a:spAutoFit/>
          </a:bodyPr>
          <a:lstStyle/>
          <a:p>
            <a:r>
              <a:rPr lang="en-US" altLang="ko-KR" sz="2800" dirty="0">
                <a:solidFill>
                  <a:schemeClr val="bg1"/>
                </a:solidFill>
                <a:ea typeface="Noto Sans"/>
                <a:cs typeface="Noto Sans"/>
              </a:rPr>
              <a:t>Medical separations must be used </a:t>
            </a:r>
            <a:r>
              <a:rPr lang="en-US" altLang="ko-KR" sz="2800" b="1" u="sng" dirty="0">
                <a:solidFill>
                  <a:schemeClr val="accent2"/>
                </a:solidFill>
                <a:ea typeface="Noto Sans"/>
                <a:cs typeface="Noto Sans"/>
              </a:rPr>
              <a:t>only as a last resort</a:t>
            </a:r>
            <a:r>
              <a:rPr lang="en-US" altLang="ko-KR" sz="2800" dirty="0">
                <a:solidFill>
                  <a:schemeClr val="bg1"/>
                </a:solidFill>
                <a:ea typeface="Noto Sans"/>
                <a:cs typeface="Noto Sans"/>
              </a:rPr>
              <a:t>, after the use of or consideration of</a:t>
            </a:r>
          </a:p>
        </p:txBody>
      </p:sp>
      <p:cxnSp>
        <p:nvCxnSpPr>
          <p:cNvPr id="18" name="직선 연결선 17">
            <a:extLst>
              <a:ext uri="{C183D7F6-B498-43B3-948B-1728B52AA6E4}">
                <adec:decorative xmlns:adec="http://schemas.microsoft.com/office/drawing/2017/decorative" val="1"/>
              </a:ext>
            </a:extLst>
          </p:cNvPr>
          <p:cNvCxnSpPr/>
          <p:nvPr/>
        </p:nvCxnSpPr>
        <p:spPr>
          <a:xfrm flipH="1">
            <a:off x="4206362" y="3782503"/>
            <a:ext cx="748574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직사각형 35">
            <a:extLst>
              <a:ext uri="{FF2B5EF4-FFF2-40B4-BE49-F238E27FC236}">
                <a16:creationId xmlns:a16="http://schemas.microsoft.com/office/drawing/2014/main" id="{5E1C0E1C-DB5F-45D4-9A6C-A63F573C5B72}"/>
              </a:ext>
            </a:extLst>
          </p:cNvPr>
          <p:cNvSpPr/>
          <p:nvPr/>
        </p:nvSpPr>
        <p:spPr>
          <a:xfrm>
            <a:off x="4380650" y="4188377"/>
            <a:ext cx="2957964" cy="1938992"/>
          </a:xfrm>
          <a:prstGeom prst="rect">
            <a:avLst/>
          </a:prstGeom>
        </p:spPr>
        <p:txBody>
          <a:bodyPr wrap="square">
            <a:spAutoFit/>
          </a:bodyPr>
          <a:lstStyle/>
          <a:p>
            <a:pPr marL="342900" indent="-342900">
              <a:spcBef>
                <a:spcPts val="1200"/>
              </a:spcBef>
              <a:buClr>
                <a:schemeClr val="accent2"/>
              </a:buClr>
              <a:buFont typeface="Wingdings" panose="05000000000000000000" pitchFamily="2" charset="2"/>
              <a:buChar char="§"/>
            </a:pPr>
            <a:r>
              <a:rPr lang="en-US" altLang="ko-KR" sz="2000" dirty="0">
                <a:solidFill>
                  <a:schemeClr val="bg1"/>
                </a:solidFill>
                <a:ea typeface="Noto Sans" panose="020B0502040504020204" pitchFamily="34" charset="0"/>
                <a:cs typeface="Noto Sans" panose="020B0502040504020204" pitchFamily="34" charset="0"/>
              </a:rPr>
              <a:t>Administrative Leave with Pay</a:t>
            </a:r>
          </a:p>
          <a:p>
            <a:pPr marL="342900" indent="-342900">
              <a:spcBef>
                <a:spcPts val="1200"/>
              </a:spcBef>
              <a:buClr>
                <a:schemeClr val="accent2"/>
              </a:buClr>
              <a:buFont typeface="Wingdings" panose="05000000000000000000" pitchFamily="2" charset="2"/>
              <a:buChar char="§"/>
            </a:pPr>
            <a:r>
              <a:rPr lang="en-US" altLang="ko-KR" sz="2000" dirty="0">
                <a:solidFill>
                  <a:schemeClr val="bg1"/>
                </a:solidFill>
                <a:ea typeface="Noto Sans" panose="020B0502040504020204" pitchFamily="34" charset="0"/>
                <a:cs typeface="Noto Sans" panose="020B0502040504020204" pitchFamily="34" charset="0"/>
              </a:rPr>
              <a:t>Personal Leave with Pay</a:t>
            </a:r>
          </a:p>
          <a:p>
            <a:pPr marL="342900" indent="-342900">
              <a:spcBef>
                <a:spcPts val="1200"/>
              </a:spcBef>
              <a:buClr>
                <a:schemeClr val="accent2"/>
              </a:buClr>
              <a:buFont typeface="Wingdings" panose="05000000000000000000" pitchFamily="2" charset="2"/>
              <a:buChar char="§"/>
            </a:pPr>
            <a:r>
              <a:rPr lang="en-US" altLang="ko-KR" sz="2000" dirty="0">
                <a:solidFill>
                  <a:schemeClr val="bg1"/>
                </a:solidFill>
                <a:ea typeface="Noto Sans" panose="020B0502040504020204" pitchFamily="34" charset="0"/>
                <a:cs typeface="Noto Sans" panose="020B0502040504020204" pitchFamily="34" charset="0"/>
              </a:rPr>
              <a:t>Other types of leave</a:t>
            </a:r>
            <a:endParaRPr lang="ko-KR" altLang="en-US" sz="2000" dirty="0">
              <a:solidFill>
                <a:schemeClr val="bg1"/>
              </a:solidFill>
              <a:cs typeface="Noto Sans" panose="020B0502040504020204" pitchFamily="34" charset="0"/>
            </a:endParaRPr>
          </a:p>
        </p:txBody>
      </p:sp>
      <p:sp>
        <p:nvSpPr>
          <p:cNvPr id="2" name="TextBox 1">
            <a:extLst>
              <a:ext uri="{FF2B5EF4-FFF2-40B4-BE49-F238E27FC236}">
                <a16:creationId xmlns:a16="http://schemas.microsoft.com/office/drawing/2014/main" id="{E9048820-4CBE-4FFC-971F-590755A13050}"/>
              </a:ext>
            </a:extLst>
          </p:cNvPr>
          <p:cNvSpPr txBox="1"/>
          <p:nvPr/>
        </p:nvSpPr>
        <p:spPr>
          <a:xfrm>
            <a:off x="7355237" y="4973207"/>
            <a:ext cx="847725" cy="369332"/>
          </a:xfrm>
          <a:prstGeom prst="rect">
            <a:avLst/>
          </a:prstGeom>
          <a:solidFill>
            <a:schemeClr val="accent2"/>
          </a:solidFill>
        </p:spPr>
        <p:txBody>
          <a:bodyPr wrap="square" rtlCol="0">
            <a:spAutoFit/>
          </a:bodyPr>
          <a:lstStyle/>
          <a:p>
            <a:r>
              <a:rPr lang="en-US" dirty="0">
                <a:solidFill>
                  <a:schemeClr val="bg1"/>
                </a:solidFill>
              </a:rPr>
              <a:t>and/or</a:t>
            </a:r>
          </a:p>
        </p:txBody>
      </p:sp>
      <p:sp>
        <p:nvSpPr>
          <p:cNvPr id="40" name="직사각형 39">
            <a:extLst>
              <a:ext uri="{FF2B5EF4-FFF2-40B4-BE49-F238E27FC236}">
                <a16:creationId xmlns:a16="http://schemas.microsoft.com/office/drawing/2014/main" id="{5E1C0E1C-DB5F-45D4-9A6C-A63F573C5B72}"/>
              </a:ext>
            </a:extLst>
          </p:cNvPr>
          <p:cNvSpPr/>
          <p:nvPr/>
        </p:nvSpPr>
        <p:spPr>
          <a:xfrm>
            <a:off x="8157108" y="4107484"/>
            <a:ext cx="3101442" cy="2246769"/>
          </a:xfrm>
          <a:prstGeom prst="rect">
            <a:avLst/>
          </a:prstGeom>
        </p:spPr>
        <p:txBody>
          <a:bodyPr wrap="square">
            <a:spAutoFit/>
          </a:bodyPr>
          <a:lstStyle/>
          <a:p>
            <a:pPr marL="342900" indent="-342900">
              <a:buClr>
                <a:schemeClr val="accent2"/>
              </a:buClr>
              <a:buFont typeface="Wingdings" panose="05000000000000000000" pitchFamily="2" charset="2"/>
              <a:buChar char="§"/>
            </a:pPr>
            <a:r>
              <a:rPr lang="en-US" altLang="ko-KR" sz="2000" dirty="0">
                <a:solidFill>
                  <a:schemeClr val="bg1"/>
                </a:solidFill>
                <a:ea typeface="Noto Sans" panose="020B0502040504020204" pitchFamily="34" charset="0"/>
                <a:cs typeface="Noto Sans" panose="020B0502040504020204" pitchFamily="34" charset="0"/>
              </a:rPr>
              <a:t>Other methods of addressing the relevant medical concerns have been tried or considered in each individual case and determined to be insufficient</a:t>
            </a:r>
            <a:endParaRPr lang="ko-KR" altLang="en-US" sz="2000" dirty="0">
              <a:solidFill>
                <a:schemeClr val="bg1"/>
              </a:solidFill>
              <a:cs typeface="Noto Sans" panose="020B0502040504020204" pitchFamily="34" charset="0"/>
            </a:endParaRPr>
          </a:p>
        </p:txBody>
      </p:sp>
      <p:sp>
        <p:nvSpPr>
          <p:cNvPr id="9" name="Slide Number Placeholder 5">
            <a:extLst>
              <a:ext uri="{FF2B5EF4-FFF2-40B4-BE49-F238E27FC236}">
                <a16:creationId xmlns:a16="http://schemas.microsoft.com/office/drawing/2014/main" id="{095D8E78-BEEC-4726-85A0-A78D44DE4C3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4282954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직사각형 28">
            <a:extLst>
              <a:ext uri="{C183D7F6-B498-43B3-948B-1728B52AA6E4}">
                <adec:decorative xmlns:adec="http://schemas.microsoft.com/office/drawing/2017/decorative" val="1"/>
              </a:ext>
            </a:extLst>
          </p:cNvPr>
          <p:cNvSpPr/>
          <p:nvPr/>
        </p:nvSpPr>
        <p:spPr>
          <a:xfrm>
            <a:off x="3901440" y="0"/>
            <a:ext cx="8290559" cy="68579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endParaRPr lang="ko-KR" altLang="en-US" sz="1633"/>
          </a:p>
        </p:txBody>
      </p:sp>
      <p:sp>
        <p:nvSpPr>
          <p:cNvPr id="22" name="직사각형 21"/>
          <p:cNvSpPr>
            <a:spLocks noGrp="1"/>
          </p:cNvSpPr>
          <p:nvPr>
            <p:ph type="title" idx="4294967295"/>
          </p:nvPr>
        </p:nvSpPr>
        <p:spPr>
          <a:xfrm>
            <a:off x="4966629" y="336236"/>
            <a:ext cx="5037732"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chemeClr val="accent1"/>
                </a:solidFill>
                <a:effectLst/>
                <a:uLnTx/>
                <a:uFillTx/>
                <a:latin typeface="+mj-lt"/>
                <a:ea typeface="+mn-ea"/>
                <a:cs typeface="+mn-cs"/>
              </a:rPr>
              <a:t>Medical Separation Considerations</a:t>
            </a:r>
            <a:endParaRPr kumimoji="0" lang="en-US" altLang="ko-KR" sz="3600" b="1" i="0" u="none" strike="noStrike" kern="1200" cap="none" spc="-136" normalizeH="0" baseline="0" noProof="0" dirty="0">
              <a:ln>
                <a:noFill/>
              </a:ln>
              <a:solidFill>
                <a:schemeClr val="accent1"/>
              </a:solidFill>
              <a:effectLst/>
              <a:uLnTx/>
              <a:uFillTx/>
              <a:latin typeface="+mj-lt"/>
              <a:ea typeface="Noto Sans" panose="020B0502040504020204" pitchFamily="34" charset="0"/>
              <a:cs typeface="Noto Sans" panose="020B0502040504020204" pitchFamily="34" charset="0"/>
            </a:endParaRPr>
          </a:p>
        </p:txBody>
      </p:sp>
      <p:sp>
        <p:nvSpPr>
          <p:cNvPr id="25" name="직사각형 24">
            <a:extLst>
              <a:ext uri="{FF2B5EF4-FFF2-40B4-BE49-F238E27FC236}">
                <a16:creationId xmlns:a16="http://schemas.microsoft.com/office/drawing/2014/main" id="{5E1C0E1C-DB5F-45D4-9A6C-A63F573C5B72}"/>
              </a:ext>
            </a:extLst>
          </p:cNvPr>
          <p:cNvSpPr/>
          <p:nvPr/>
        </p:nvSpPr>
        <p:spPr>
          <a:xfrm>
            <a:off x="4966629" y="1726563"/>
            <a:ext cx="6777696" cy="4239622"/>
          </a:xfrm>
          <a:prstGeom prst="rect">
            <a:avLst/>
          </a:prstGeom>
        </p:spPr>
        <p:txBody>
          <a:bodyPr wrap="square" lIns="91440" tIns="45720" rIns="91440" bIns="45720" anchor="t">
            <a:spAutoFit/>
          </a:bodyPr>
          <a:lstStyle/>
          <a:p>
            <a:pPr marL="285750" indent="-285750">
              <a:lnSpc>
                <a:spcPct val="114000"/>
              </a:lnSpc>
              <a:spcBef>
                <a:spcPts val="1200"/>
              </a:spcBef>
              <a:buClr>
                <a:schemeClr val="accent2"/>
              </a:buClr>
              <a:buFont typeface="Wingdings" panose="05000000000000000000" pitchFamily="2" charset="2"/>
              <a:buChar char="§"/>
            </a:pPr>
            <a:r>
              <a:rPr lang="en-US" altLang="ko-KR" sz="2000" dirty="0">
                <a:solidFill>
                  <a:schemeClr val="tx1">
                    <a:lumMod val="75000"/>
                    <a:lumOff val="25000"/>
                  </a:schemeClr>
                </a:solidFill>
                <a:ea typeface="Noto Sans" panose="020B0502040504020204" pitchFamily="34" charset="0"/>
                <a:cs typeface="Noto Sans" panose="020B0502040504020204" pitchFamily="34" charset="0"/>
              </a:rPr>
              <a:t>Medical separations </a:t>
            </a:r>
            <a:r>
              <a:rPr lang="en-US" altLang="ko-KR" sz="2000" b="1" dirty="0">
                <a:solidFill>
                  <a:schemeClr val="accent2"/>
                </a:solidFill>
                <a:ea typeface="Noto Sans" panose="020B0502040504020204" pitchFamily="34" charset="0"/>
                <a:cs typeface="Noto Sans" panose="020B0502040504020204" pitchFamily="34" charset="0"/>
              </a:rPr>
              <a:t>must not be used </a:t>
            </a:r>
            <a:r>
              <a:rPr lang="en-US" altLang="ko-KR" sz="2000" b="1" dirty="0">
                <a:solidFill>
                  <a:schemeClr val="tx1">
                    <a:lumMod val="75000"/>
                    <a:lumOff val="25000"/>
                  </a:schemeClr>
                </a:solidFill>
                <a:ea typeface="Noto Sans" panose="020B0502040504020204" pitchFamily="34" charset="0"/>
                <a:cs typeface="Noto Sans" panose="020B0502040504020204" pitchFamily="34" charset="0"/>
              </a:rPr>
              <a:t>in lieu of </a:t>
            </a:r>
            <a:r>
              <a:rPr lang="en-US" altLang="ko-KR" sz="2000" dirty="0">
                <a:solidFill>
                  <a:schemeClr val="tx1">
                    <a:lumMod val="75000"/>
                    <a:lumOff val="25000"/>
                  </a:schemeClr>
                </a:solidFill>
                <a:ea typeface="Noto Sans" panose="020B0502040504020204" pitchFamily="34" charset="0"/>
                <a:cs typeface="Noto Sans" panose="020B0502040504020204" pitchFamily="34" charset="0"/>
              </a:rPr>
              <a:t>providing reasonable accommodation, reasonable modification in policies, practices, or procedures, and auxiliary aids and services (RA/RM/AAS) to include equally effective communications for individuals with disabilities. </a:t>
            </a:r>
          </a:p>
          <a:p>
            <a:pPr marL="285750" indent="-285750">
              <a:lnSpc>
                <a:spcPct val="114000"/>
              </a:lnSpc>
              <a:spcBef>
                <a:spcPts val="1200"/>
              </a:spcBef>
              <a:buClr>
                <a:schemeClr val="accent2"/>
              </a:buClr>
              <a:buFont typeface="Wingdings" panose="05000000000000000000" pitchFamily="2" charset="2"/>
              <a:buChar char="§"/>
            </a:pPr>
            <a:r>
              <a:rPr lang="en-US" altLang="ko-KR" sz="2000" dirty="0">
                <a:solidFill>
                  <a:schemeClr val="tx1">
                    <a:lumMod val="75000"/>
                    <a:lumOff val="25000"/>
                  </a:schemeClr>
                </a:solidFill>
                <a:ea typeface="Noto Sans" panose="020B0502040504020204" pitchFamily="34" charset="0"/>
                <a:cs typeface="Noto Sans" panose="020B0502040504020204" pitchFamily="34" charset="0"/>
              </a:rPr>
              <a:t>RA/RM/AAS </a:t>
            </a:r>
            <a:r>
              <a:rPr lang="en-US" altLang="ko-KR" sz="2000" b="1" dirty="0">
                <a:solidFill>
                  <a:schemeClr val="accent2"/>
                </a:solidFill>
                <a:ea typeface="Noto Sans" panose="020B0502040504020204" pitchFamily="34" charset="0"/>
                <a:cs typeface="Noto Sans" panose="020B0502040504020204" pitchFamily="34" charset="0"/>
              </a:rPr>
              <a:t>must be tried or considered </a:t>
            </a:r>
            <a:r>
              <a:rPr lang="en-US" altLang="ko-KR" sz="2000" b="1" dirty="0">
                <a:solidFill>
                  <a:schemeClr val="tx1">
                    <a:lumMod val="75000"/>
                    <a:lumOff val="25000"/>
                  </a:schemeClr>
                </a:solidFill>
                <a:ea typeface="Noto Sans" panose="020B0502040504020204" pitchFamily="34" charset="0"/>
                <a:cs typeface="Noto Sans" panose="020B0502040504020204" pitchFamily="34" charset="0"/>
              </a:rPr>
              <a:t>with the goal of allowing the student to participate in the Job Corps program </a:t>
            </a:r>
            <a:r>
              <a:rPr lang="en-US" altLang="ko-KR" sz="2000" dirty="0">
                <a:solidFill>
                  <a:schemeClr val="tx1">
                    <a:lumMod val="75000"/>
                    <a:lumOff val="25000"/>
                  </a:schemeClr>
                </a:solidFill>
                <a:ea typeface="Noto Sans" panose="020B0502040504020204" pitchFamily="34" charset="0"/>
                <a:cs typeface="Noto Sans" panose="020B0502040504020204" pitchFamily="34" charset="0"/>
              </a:rPr>
              <a:t>to the maximum extent possible.</a:t>
            </a:r>
          </a:p>
          <a:p>
            <a:pPr marL="285750" indent="-285750">
              <a:lnSpc>
                <a:spcPct val="114000"/>
              </a:lnSpc>
              <a:spcBef>
                <a:spcPts val="1200"/>
              </a:spcBef>
              <a:buClr>
                <a:schemeClr val="accent2"/>
              </a:buClr>
              <a:buFont typeface="Wingdings" panose="05000000000000000000" pitchFamily="2" charset="2"/>
              <a:buChar char="§"/>
            </a:pPr>
            <a:r>
              <a:rPr lang="en-US" altLang="ko-KR" sz="2000" dirty="0">
                <a:solidFill>
                  <a:schemeClr val="tx1">
                    <a:lumMod val="75000"/>
                    <a:lumOff val="25000"/>
                  </a:schemeClr>
                </a:solidFill>
                <a:ea typeface="Noto Sans"/>
                <a:cs typeface="Noto Sans"/>
              </a:rPr>
              <a:t>Medical separations </a:t>
            </a:r>
            <a:r>
              <a:rPr lang="en-US" altLang="ko-KR" sz="2000" b="1" u="sng" dirty="0">
                <a:solidFill>
                  <a:schemeClr val="accent2"/>
                </a:solidFill>
                <a:ea typeface="Noto Sans"/>
                <a:cs typeface="Noto Sans"/>
              </a:rPr>
              <a:t>must not be based on stereotypes</a:t>
            </a:r>
            <a:r>
              <a:rPr lang="en-US" altLang="ko-KR" sz="2000" b="1" dirty="0">
                <a:solidFill>
                  <a:schemeClr val="accent2"/>
                </a:solidFill>
                <a:ea typeface="Noto Sans"/>
                <a:cs typeface="Noto Sans"/>
              </a:rPr>
              <a:t> </a:t>
            </a:r>
            <a:r>
              <a:rPr lang="en-US" altLang="ko-KR" sz="2000" dirty="0">
                <a:solidFill>
                  <a:schemeClr val="tx1">
                    <a:lumMod val="75000"/>
                    <a:lumOff val="25000"/>
                  </a:schemeClr>
                </a:solidFill>
                <a:ea typeface="Noto Sans"/>
                <a:cs typeface="Noto Sans"/>
              </a:rPr>
              <a:t>regarding certain disabilities or speculation regarding their management or associated expense</a:t>
            </a:r>
          </a:p>
        </p:txBody>
      </p:sp>
      <p:sp>
        <p:nvSpPr>
          <p:cNvPr id="23" name="직사각형 22">
            <a:extLst>
              <a:ext uri="{C183D7F6-B498-43B3-948B-1728B52AA6E4}">
                <adec:decorative xmlns:adec="http://schemas.microsoft.com/office/drawing/2017/decorative" val="1"/>
              </a:ext>
            </a:extLst>
          </p:cNvPr>
          <p:cNvSpPr/>
          <p:nvPr/>
        </p:nvSpPr>
        <p:spPr>
          <a:xfrm>
            <a:off x="-5397" y="95"/>
            <a:ext cx="3906837" cy="6857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p>
        </p:txBody>
      </p:sp>
      <p:pic>
        <p:nvPicPr>
          <p:cNvPr id="5" name="Picture Placeholder 4" descr="A person writing on a piece of paper&#10;">
            <a:extLst>
              <a:ext uri="{FF2B5EF4-FFF2-40B4-BE49-F238E27FC236}">
                <a16:creationId xmlns:a16="http://schemas.microsoft.com/office/drawing/2014/main" id="{4F04B9DE-6C89-4D32-A45F-496A029B3D0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317500" y="1130300"/>
            <a:ext cx="4519613" cy="4883150"/>
          </a:xfrm>
        </p:spPr>
      </p:pic>
      <p:sp>
        <p:nvSpPr>
          <p:cNvPr id="7" name="Slide Number Placeholder 5">
            <a:extLst>
              <a:ext uri="{FF2B5EF4-FFF2-40B4-BE49-F238E27FC236}">
                <a16:creationId xmlns:a16="http://schemas.microsoft.com/office/drawing/2014/main" id="{02948085-8DD3-4CBF-9A88-1610E842872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8</a:t>
            </a:fld>
            <a:endParaRPr lang="en-US" dirty="0"/>
          </a:p>
        </p:txBody>
      </p:sp>
    </p:spTree>
    <p:extLst>
      <p:ext uri="{BB962C8B-B14F-4D97-AF65-F5344CB8AC3E}">
        <p14:creationId xmlns:p14="http://schemas.microsoft.com/office/powerpoint/2010/main" val="249516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직사각형 43">
            <a:extLst>
              <a:ext uri="{FF2B5EF4-FFF2-40B4-BE49-F238E27FC236}">
                <a16:creationId xmlns:a16="http://schemas.microsoft.com/office/drawing/2014/main" id="{DDE743CC-AFE9-40C8-ADFC-F2F4B3F0C01D}"/>
              </a:ext>
              <a:ext uri="{C183D7F6-B498-43B3-948B-1728B52AA6E4}">
                <adec:decorative xmlns:adec="http://schemas.microsoft.com/office/drawing/2017/decorative" val="1"/>
              </a:ext>
            </a:extLst>
          </p:cNvPr>
          <p:cNvSpPr/>
          <p:nvPr/>
        </p:nvSpPr>
        <p:spPr>
          <a:xfrm>
            <a:off x="0" y="4352925"/>
            <a:ext cx="12192000" cy="2505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endParaRPr lang="ko-KR" altLang="en-US" sz="1633"/>
          </a:p>
        </p:txBody>
      </p:sp>
      <p:sp>
        <p:nvSpPr>
          <p:cNvPr id="41" name="직사각형 40">
            <a:extLst>
              <a:ext uri="{FF2B5EF4-FFF2-40B4-BE49-F238E27FC236}">
                <a16:creationId xmlns:a16="http://schemas.microsoft.com/office/drawing/2014/main" id="{BC6E84A6-1CAD-41F9-A044-34F017F50F2C}"/>
              </a:ext>
              <a:ext uri="{C183D7F6-B498-43B3-948B-1728B52AA6E4}">
                <adec:decorative xmlns:adec="http://schemas.microsoft.com/office/drawing/2017/decorative" val="1"/>
              </a:ext>
            </a:extLst>
          </p:cNvPr>
          <p:cNvSpPr/>
          <p:nvPr/>
        </p:nvSpPr>
        <p:spPr>
          <a:xfrm>
            <a:off x="6583829" y="1914711"/>
            <a:ext cx="4776999" cy="3916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제목 2">
            <a:extLst>
              <a:ext uri="{FF2B5EF4-FFF2-40B4-BE49-F238E27FC236}">
                <a16:creationId xmlns:a16="http://schemas.microsoft.com/office/drawing/2014/main" id="{E522E85F-8689-45FB-AC3C-0961BB1283F2}"/>
              </a:ext>
            </a:extLst>
          </p:cNvPr>
          <p:cNvSpPr>
            <a:spLocks noGrp="1"/>
          </p:cNvSpPr>
          <p:nvPr>
            <p:ph type="title"/>
          </p:nvPr>
        </p:nvSpPr>
        <p:spPr/>
        <p:txBody>
          <a:bodyPr/>
          <a:lstStyle/>
          <a:p>
            <a:r>
              <a:rPr lang="en-US" altLang="ko-KR" dirty="0"/>
              <a:t>Medical Separation </a:t>
            </a:r>
            <a:r>
              <a:rPr lang="en-US" altLang="ko-KR" dirty="0">
                <a:solidFill>
                  <a:schemeClr val="accent2"/>
                </a:solidFill>
              </a:rPr>
              <a:t>Qualified Providers</a:t>
            </a:r>
            <a:endParaRPr lang="ko-KR" altLang="en-US" dirty="0">
              <a:solidFill>
                <a:schemeClr val="accent2"/>
              </a:solidFill>
            </a:endParaRPr>
          </a:p>
        </p:txBody>
      </p:sp>
      <p:sp>
        <p:nvSpPr>
          <p:cNvPr id="18" name="액자 17">
            <a:extLst>
              <a:ext uri="{FF2B5EF4-FFF2-40B4-BE49-F238E27FC236}">
                <a16:creationId xmlns:a16="http://schemas.microsoft.com/office/drawing/2014/main" id="{AF6C9C08-B1D9-421D-A3A8-B11102362114}"/>
              </a:ext>
              <a:ext uri="{C183D7F6-B498-43B3-948B-1728B52AA6E4}">
                <adec:decorative xmlns:adec="http://schemas.microsoft.com/office/drawing/2017/decorative" val="1"/>
              </a:ext>
            </a:extLst>
          </p:cNvPr>
          <p:cNvSpPr/>
          <p:nvPr/>
        </p:nvSpPr>
        <p:spPr>
          <a:xfrm>
            <a:off x="6338455" y="1642857"/>
            <a:ext cx="5253470" cy="4205493"/>
          </a:xfrm>
          <a:prstGeom prst="frame">
            <a:avLst>
              <a:gd name="adj1" fmla="val 5937"/>
            </a:avLst>
          </a:prstGeom>
          <a:solidFill>
            <a:srgbClr val="FBB2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Montserrat"/>
              <a:ea typeface="맑은 고딕"/>
              <a:cs typeface="+mn-cs"/>
            </a:endParaRPr>
          </a:p>
        </p:txBody>
      </p:sp>
      <p:grpSp>
        <p:nvGrpSpPr>
          <p:cNvPr id="4" name="Group 3" descr="Box with decorative border that states: Medical separations must be initiated by health services staff. &#10;">
            <a:extLst>
              <a:ext uri="{FF2B5EF4-FFF2-40B4-BE49-F238E27FC236}">
                <a16:creationId xmlns:a16="http://schemas.microsoft.com/office/drawing/2014/main" id="{BF6F27E3-B329-4A48-B8A5-1DBAA4D4A069}"/>
              </a:ext>
            </a:extLst>
          </p:cNvPr>
          <p:cNvGrpSpPr/>
          <p:nvPr/>
        </p:nvGrpSpPr>
        <p:grpSpPr>
          <a:xfrm>
            <a:off x="714764" y="1642726"/>
            <a:ext cx="2524127" cy="4205625"/>
            <a:chOff x="1632584" y="1660467"/>
            <a:chExt cx="2524127" cy="3385147"/>
          </a:xfrm>
        </p:grpSpPr>
        <p:sp>
          <p:nvSpPr>
            <p:cNvPr id="2" name="직사각형 1">
              <a:extLst>
                <a:ext uri="{FF2B5EF4-FFF2-40B4-BE49-F238E27FC236}">
                  <a16:creationId xmlns:a16="http://schemas.microsoft.com/office/drawing/2014/main" id="{BFC2912F-910D-42ED-9D73-56487BF7C46B}"/>
                </a:ext>
              </a:extLst>
            </p:cNvPr>
            <p:cNvSpPr/>
            <p:nvPr/>
          </p:nvSpPr>
          <p:spPr>
            <a:xfrm>
              <a:off x="1743075" y="1752599"/>
              <a:ext cx="2257425" cy="32086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액자 15" descr="Decorative box with border that states: ">
              <a:extLst>
                <a:ext uri="{FF2B5EF4-FFF2-40B4-BE49-F238E27FC236}">
                  <a16:creationId xmlns:a16="http://schemas.microsoft.com/office/drawing/2014/main" id="{1521F823-C951-4BB0-B836-E72BE09AED85}"/>
                </a:ext>
              </a:extLst>
            </p:cNvPr>
            <p:cNvSpPr/>
            <p:nvPr/>
          </p:nvSpPr>
          <p:spPr>
            <a:xfrm>
              <a:off x="1632584" y="1660467"/>
              <a:ext cx="2524127" cy="3385147"/>
            </a:xfrm>
            <a:prstGeom prst="frame">
              <a:avLst>
                <a:gd name="adj1" fmla="val 59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Montserrat"/>
                <a:ea typeface="맑은 고딕"/>
                <a:cs typeface="+mn-cs"/>
              </a:endParaRPr>
            </a:p>
          </p:txBody>
        </p:sp>
        <p:sp>
          <p:nvSpPr>
            <p:cNvPr id="35" name="TextBox 34">
              <a:extLst>
                <a:ext uri="{FF2B5EF4-FFF2-40B4-BE49-F238E27FC236}">
                  <a16:creationId xmlns:a16="http://schemas.microsoft.com/office/drawing/2014/main" id="{FA9108EA-ACC0-4266-9E0D-A1678FCE9D7D}"/>
                </a:ext>
              </a:extLst>
            </p:cNvPr>
            <p:cNvSpPr txBox="1"/>
            <p:nvPr/>
          </p:nvSpPr>
          <p:spPr>
            <a:xfrm>
              <a:off x="2028492" y="2330758"/>
              <a:ext cx="1775733" cy="1560713"/>
            </a:xfrm>
            <a:prstGeom prst="rect">
              <a:avLst/>
            </a:prstGeom>
            <a:noFill/>
          </p:spPr>
          <p:txBody>
            <a:bodyPr wrap="square" rtlCol="0">
              <a:spAutoFit/>
            </a:bodyPr>
            <a:lstStyle>
              <a:defPPr>
                <a:defRPr lang="en-US"/>
              </a:defPPr>
              <a:lvl1pPr>
                <a:defRPr sz="1200" b="1">
                  <a:solidFill>
                    <a:schemeClr val="tx1">
                      <a:lumMod val="75000"/>
                      <a:lumOff val="25000"/>
                    </a:schemeClr>
                  </a:solidFill>
                  <a:latin typeface="Dosis SemiBold" panose="02010503020202060003" pitchFamily="2" charset="77"/>
                </a:defRPr>
              </a:lvl1pPr>
            </a:lstStyle>
            <a:p>
              <a:pPr algn="ctr"/>
              <a:r>
                <a:rPr lang="en-US" altLang="ko-KR" sz="2000" b="0" dirty="0">
                  <a:solidFill>
                    <a:schemeClr val="tx1"/>
                  </a:solidFill>
                  <a:latin typeface="+mn-lt"/>
                  <a:ea typeface="맑은 고딕" panose="020B0503020000020004" pitchFamily="50" charset="-127"/>
                </a:rPr>
                <a:t>Medical separations </a:t>
              </a:r>
              <a:r>
                <a:rPr lang="en-US" altLang="ko-KR" sz="2000" dirty="0">
                  <a:solidFill>
                    <a:schemeClr val="accent2"/>
                  </a:solidFill>
                  <a:latin typeface="+mn-lt"/>
                  <a:ea typeface="맑은 고딕" panose="020B0503020000020004" pitchFamily="50" charset="-127"/>
                </a:rPr>
                <a:t>must be initiated </a:t>
              </a:r>
              <a:r>
                <a:rPr lang="en-US" altLang="ko-KR" sz="2000" b="0" dirty="0">
                  <a:solidFill>
                    <a:schemeClr val="tx1"/>
                  </a:solidFill>
                  <a:latin typeface="+mn-lt"/>
                  <a:ea typeface="맑은 고딕" panose="020B0503020000020004" pitchFamily="50" charset="-127"/>
                </a:rPr>
                <a:t>by health services staff. </a:t>
              </a:r>
            </a:p>
          </p:txBody>
        </p:sp>
      </p:grpSp>
      <p:grpSp>
        <p:nvGrpSpPr>
          <p:cNvPr id="6" name="Group 5" descr="Decorative box with border that states: Medical separations must be documented in the student health record by a qualified licensed/certified health provider.&#10;">
            <a:extLst>
              <a:ext uri="{FF2B5EF4-FFF2-40B4-BE49-F238E27FC236}">
                <a16:creationId xmlns:a16="http://schemas.microsoft.com/office/drawing/2014/main" id="{3D00A6CE-AB28-4FEC-A575-F52640EFA6CF}"/>
              </a:ext>
            </a:extLst>
          </p:cNvPr>
          <p:cNvGrpSpPr/>
          <p:nvPr/>
        </p:nvGrpSpPr>
        <p:grpSpPr>
          <a:xfrm>
            <a:off x="3565956" y="1625116"/>
            <a:ext cx="2530044" cy="4205624"/>
            <a:chOff x="4542202" y="1642858"/>
            <a:chExt cx="2530044" cy="3402756"/>
          </a:xfrm>
        </p:grpSpPr>
        <p:sp>
          <p:nvSpPr>
            <p:cNvPr id="33" name="직사각형 32">
              <a:extLst>
                <a:ext uri="{FF2B5EF4-FFF2-40B4-BE49-F238E27FC236}">
                  <a16:creationId xmlns:a16="http://schemas.microsoft.com/office/drawing/2014/main" id="{53AE65AC-12C5-4D14-8AFD-93B674CFFF5B}"/>
                </a:ext>
              </a:extLst>
            </p:cNvPr>
            <p:cNvSpPr/>
            <p:nvPr/>
          </p:nvSpPr>
          <p:spPr>
            <a:xfrm>
              <a:off x="4612864" y="1664325"/>
              <a:ext cx="2388720" cy="33107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액자 16">
              <a:extLst>
                <a:ext uri="{FF2B5EF4-FFF2-40B4-BE49-F238E27FC236}">
                  <a16:creationId xmlns:a16="http://schemas.microsoft.com/office/drawing/2014/main" id="{A7824527-A0EB-451D-95F8-CC8EF86EC20E}"/>
                </a:ext>
              </a:extLst>
            </p:cNvPr>
            <p:cNvSpPr/>
            <p:nvPr/>
          </p:nvSpPr>
          <p:spPr>
            <a:xfrm>
              <a:off x="4542202" y="1642858"/>
              <a:ext cx="2530044" cy="3402756"/>
            </a:xfrm>
            <a:prstGeom prst="frame">
              <a:avLst>
                <a:gd name="adj1" fmla="val 579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Montserrat"/>
                <a:ea typeface="맑은 고딕"/>
                <a:cs typeface="+mn-cs"/>
              </a:endParaRPr>
            </a:p>
          </p:txBody>
        </p:sp>
        <p:sp>
          <p:nvSpPr>
            <p:cNvPr id="42" name="TextBox 41">
              <a:extLst>
                <a:ext uri="{FF2B5EF4-FFF2-40B4-BE49-F238E27FC236}">
                  <a16:creationId xmlns:a16="http://schemas.microsoft.com/office/drawing/2014/main" id="{5B7BB6B8-1673-4D73-B2C8-48BFF63BC323}"/>
                </a:ext>
              </a:extLst>
            </p:cNvPr>
            <p:cNvSpPr txBox="1"/>
            <p:nvPr/>
          </p:nvSpPr>
          <p:spPr>
            <a:xfrm>
              <a:off x="4746307" y="1887126"/>
              <a:ext cx="2085975" cy="2329591"/>
            </a:xfrm>
            <a:prstGeom prst="rect">
              <a:avLst/>
            </a:prstGeom>
            <a:noFill/>
          </p:spPr>
          <p:txBody>
            <a:bodyPr wrap="square" rtlCol="0">
              <a:spAutoFit/>
            </a:bodyPr>
            <a:lstStyle>
              <a:defPPr>
                <a:defRPr lang="en-US"/>
              </a:defPPr>
              <a:lvl1pPr>
                <a:defRPr sz="1200" b="1">
                  <a:solidFill>
                    <a:schemeClr val="tx1">
                      <a:lumMod val="75000"/>
                      <a:lumOff val="25000"/>
                    </a:schemeClr>
                  </a:solidFill>
                  <a:latin typeface="Dosis SemiBold" panose="02010503020202060003" pitchFamily="2" charset="77"/>
                </a:defRPr>
              </a:lvl1pPr>
            </a:lstStyle>
            <a:p>
              <a:pPr algn="ctr">
                <a:lnSpc>
                  <a:spcPct val="114000"/>
                </a:lnSpc>
                <a:spcBef>
                  <a:spcPts val="600"/>
                </a:spcBef>
              </a:pPr>
              <a:r>
                <a:rPr lang="en-US" altLang="ko-KR" sz="2000" b="0" dirty="0">
                  <a:solidFill>
                    <a:schemeClr val="tx1"/>
                  </a:solidFill>
                  <a:latin typeface="+mn-lt"/>
                  <a:ea typeface="맑은 고딕" panose="020B0503020000020004" pitchFamily="50" charset="-127"/>
                </a:rPr>
                <a:t>Medical separations </a:t>
              </a:r>
              <a:r>
                <a:rPr lang="en-US" altLang="ko-KR" sz="2000" dirty="0">
                  <a:solidFill>
                    <a:schemeClr val="accent2"/>
                  </a:solidFill>
                  <a:latin typeface="+mn-lt"/>
                  <a:ea typeface="맑은 고딕" panose="020B0503020000020004" pitchFamily="50" charset="-127"/>
                </a:rPr>
                <a:t>must be documented </a:t>
              </a:r>
              <a:r>
                <a:rPr lang="en-US" altLang="ko-KR" sz="2000" b="0" dirty="0">
                  <a:solidFill>
                    <a:schemeClr val="tx1"/>
                  </a:solidFill>
                  <a:latin typeface="+mn-lt"/>
                  <a:ea typeface="맑은 고딕" panose="020B0503020000020004" pitchFamily="50" charset="-127"/>
                </a:rPr>
                <a:t>in the student health record by </a:t>
              </a:r>
              <a:r>
                <a:rPr lang="en-US" altLang="ko-KR" sz="2000" dirty="0">
                  <a:solidFill>
                    <a:schemeClr val="accent2"/>
                  </a:solidFill>
                  <a:latin typeface="+mn-lt"/>
                  <a:ea typeface="맑은 고딕" panose="020B0503020000020004" pitchFamily="50" charset="-127"/>
                </a:rPr>
                <a:t>a qualified licensed/certified health provider</a:t>
              </a:r>
              <a:r>
                <a:rPr lang="en-US" altLang="ko-KR" sz="2000" b="0" dirty="0">
                  <a:solidFill>
                    <a:schemeClr val="tx1"/>
                  </a:solidFill>
                  <a:latin typeface="+mn-lt"/>
                  <a:ea typeface="맑은 고딕" panose="020B0503020000020004" pitchFamily="50" charset="-127"/>
                </a:rPr>
                <a:t>.</a:t>
              </a:r>
            </a:p>
          </p:txBody>
        </p:sp>
      </p:grpSp>
      <p:sp>
        <p:nvSpPr>
          <p:cNvPr id="34" name="TextBox 33" descr="Qualified licensed/certified health providers include: &#10;Center Physicians/Nurse Practitioners/Physician Assistants&#10;Center Mental Health Consultants (CMHCs), &#10;Center Dentists&#10;Trainee Employee Assistance Program (TEAP) Specialists&#10;Student’s treating provider or outside specialist&#10;">
            <a:extLst>
              <a:ext uri="{FF2B5EF4-FFF2-40B4-BE49-F238E27FC236}">
                <a16:creationId xmlns:a16="http://schemas.microsoft.com/office/drawing/2014/main" id="{636FD484-35FB-420A-89F5-6A2CA3CC3413}"/>
              </a:ext>
            </a:extLst>
          </p:cNvPr>
          <p:cNvSpPr txBox="1"/>
          <p:nvPr/>
        </p:nvSpPr>
        <p:spPr>
          <a:xfrm>
            <a:off x="6583829" y="1814904"/>
            <a:ext cx="4796818" cy="3764044"/>
          </a:xfrm>
          <a:prstGeom prst="rect">
            <a:avLst/>
          </a:prstGeom>
          <a:noFill/>
          <a:ln>
            <a:noFill/>
          </a:ln>
        </p:spPr>
        <p:txBody>
          <a:bodyPr wrap="square" rtlCol="0">
            <a:spAutoFit/>
          </a:bodyPr>
          <a:lstStyle>
            <a:defPPr>
              <a:defRPr lang="en-US"/>
            </a:defPPr>
            <a:lvl1pPr>
              <a:defRPr sz="1200" b="1">
                <a:solidFill>
                  <a:schemeClr val="tx1">
                    <a:lumMod val="75000"/>
                    <a:lumOff val="25000"/>
                  </a:schemeClr>
                </a:solidFill>
                <a:latin typeface="Dosis SemiBold" panose="02010503020202060003" pitchFamily="2" charset="77"/>
              </a:defRPr>
            </a:lvl1pPr>
          </a:lstStyle>
          <a:p>
            <a:pPr>
              <a:lnSpc>
                <a:spcPct val="114000"/>
              </a:lnSpc>
              <a:spcBef>
                <a:spcPts val="600"/>
              </a:spcBef>
            </a:pPr>
            <a:r>
              <a:rPr lang="en-US" altLang="ko-KR" sz="2000" dirty="0">
                <a:solidFill>
                  <a:schemeClr val="accent2"/>
                </a:solidFill>
                <a:latin typeface="+mn-lt"/>
                <a:ea typeface="맑은 고딕" panose="020B0503020000020004" pitchFamily="50" charset="-127"/>
              </a:rPr>
              <a:t>Qualified licensed/certified health providers </a:t>
            </a:r>
            <a:r>
              <a:rPr lang="en-US" altLang="ko-KR" sz="2000" dirty="0">
                <a:solidFill>
                  <a:schemeClr val="tx1"/>
                </a:solidFill>
                <a:latin typeface="+mn-lt"/>
                <a:ea typeface="맑은 고딕" panose="020B0503020000020004" pitchFamily="50" charset="-127"/>
              </a:rPr>
              <a:t>include: </a:t>
            </a:r>
          </a:p>
          <a:p>
            <a:pPr marL="342900" indent="-342900">
              <a:lnSpc>
                <a:spcPct val="114000"/>
              </a:lnSpc>
              <a:spcBef>
                <a:spcPts val="600"/>
              </a:spcBef>
              <a:buClr>
                <a:schemeClr val="accent2"/>
              </a:buClr>
              <a:buFont typeface="Wingdings" panose="05000000000000000000" pitchFamily="2" charset="2"/>
              <a:buChar char="§"/>
            </a:pPr>
            <a:r>
              <a:rPr lang="en-US" altLang="ko-KR" sz="1800" b="0" dirty="0">
                <a:solidFill>
                  <a:schemeClr val="tx1"/>
                </a:solidFill>
                <a:latin typeface="+mn-lt"/>
                <a:ea typeface="맑은 고딕" panose="020B0503020000020004" pitchFamily="50" charset="-127"/>
              </a:rPr>
              <a:t>Center Physicians/Nurse Practitioners/Physician Assistants</a:t>
            </a:r>
          </a:p>
          <a:p>
            <a:pPr marL="342900" indent="-342900">
              <a:lnSpc>
                <a:spcPct val="114000"/>
              </a:lnSpc>
              <a:spcBef>
                <a:spcPts val="600"/>
              </a:spcBef>
              <a:buClr>
                <a:schemeClr val="accent2"/>
              </a:buClr>
              <a:buFont typeface="Wingdings" panose="05000000000000000000" pitchFamily="2" charset="2"/>
              <a:buChar char="§"/>
            </a:pPr>
            <a:r>
              <a:rPr lang="en-US" altLang="ko-KR" sz="1800" b="0" dirty="0">
                <a:solidFill>
                  <a:schemeClr val="tx1"/>
                </a:solidFill>
                <a:latin typeface="+mn-lt"/>
                <a:ea typeface="맑은 고딕" panose="020B0503020000020004" pitchFamily="50" charset="-127"/>
              </a:rPr>
              <a:t>Center Mental Health Consultants (CMHCs), </a:t>
            </a:r>
          </a:p>
          <a:p>
            <a:pPr marL="342900" indent="-342900">
              <a:lnSpc>
                <a:spcPct val="114000"/>
              </a:lnSpc>
              <a:spcBef>
                <a:spcPts val="600"/>
              </a:spcBef>
              <a:buClr>
                <a:schemeClr val="accent2"/>
              </a:buClr>
              <a:buFont typeface="Wingdings" panose="05000000000000000000" pitchFamily="2" charset="2"/>
              <a:buChar char="§"/>
            </a:pPr>
            <a:r>
              <a:rPr lang="en-US" altLang="ko-KR" sz="1800" b="0" dirty="0">
                <a:solidFill>
                  <a:schemeClr val="tx1"/>
                </a:solidFill>
                <a:latin typeface="+mn-lt"/>
                <a:ea typeface="맑은 고딕" panose="020B0503020000020004" pitchFamily="50" charset="-127"/>
              </a:rPr>
              <a:t>Center Dentists</a:t>
            </a:r>
          </a:p>
          <a:p>
            <a:pPr marL="342900" indent="-342900">
              <a:lnSpc>
                <a:spcPct val="114000"/>
              </a:lnSpc>
              <a:spcBef>
                <a:spcPts val="600"/>
              </a:spcBef>
              <a:buClr>
                <a:schemeClr val="accent2"/>
              </a:buClr>
              <a:buFont typeface="Wingdings" panose="05000000000000000000" pitchFamily="2" charset="2"/>
              <a:buChar char="§"/>
            </a:pPr>
            <a:r>
              <a:rPr lang="en-US" altLang="ko-KR" sz="1800" b="0" dirty="0">
                <a:solidFill>
                  <a:schemeClr val="tx1"/>
                </a:solidFill>
                <a:latin typeface="+mn-lt"/>
                <a:ea typeface="맑은 고딕" panose="020B0503020000020004" pitchFamily="50" charset="-127"/>
              </a:rPr>
              <a:t>Trainee Employee Assistance Program (TEAP) Specialists</a:t>
            </a:r>
          </a:p>
          <a:p>
            <a:pPr marL="342900" indent="-342900">
              <a:lnSpc>
                <a:spcPct val="114000"/>
              </a:lnSpc>
              <a:spcBef>
                <a:spcPts val="600"/>
              </a:spcBef>
              <a:buClr>
                <a:schemeClr val="accent2"/>
              </a:buClr>
              <a:buFont typeface="Wingdings" panose="05000000000000000000" pitchFamily="2" charset="2"/>
              <a:buChar char="§"/>
            </a:pPr>
            <a:r>
              <a:rPr lang="en-US" altLang="ko-KR" sz="1800" b="0" dirty="0">
                <a:solidFill>
                  <a:schemeClr val="tx1"/>
                </a:solidFill>
                <a:latin typeface="+mn-lt"/>
                <a:ea typeface="맑은 고딕" panose="020B0503020000020004" pitchFamily="50" charset="-127"/>
              </a:rPr>
              <a:t>Student’s treating provider  </a:t>
            </a:r>
          </a:p>
          <a:p>
            <a:pPr marL="342900" indent="-342900">
              <a:lnSpc>
                <a:spcPct val="114000"/>
              </a:lnSpc>
              <a:spcBef>
                <a:spcPts val="600"/>
              </a:spcBef>
              <a:buClr>
                <a:schemeClr val="accent2"/>
              </a:buClr>
              <a:buFont typeface="Wingdings" panose="05000000000000000000" pitchFamily="2" charset="2"/>
              <a:buChar char="§"/>
            </a:pPr>
            <a:r>
              <a:rPr lang="en-US" altLang="ko-KR" sz="1800" b="0" dirty="0">
                <a:solidFill>
                  <a:schemeClr val="tx1"/>
                </a:solidFill>
                <a:latin typeface="+mn-lt"/>
                <a:ea typeface="맑은 고딕" panose="020B0503020000020004" pitchFamily="50" charset="-127"/>
              </a:rPr>
              <a:t>Outside specialist</a:t>
            </a:r>
          </a:p>
        </p:txBody>
      </p:sp>
      <p:sp>
        <p:nvSpPr>
          <p:cNvPr id="15" name="Slide Number Placeholder 5">
            <a:extLst>
              <a:ext uri="{FF2B5EF4-FFF2-40B4-BE49-F238E27FC236}">
                <a16:creationId xmlns:a16="http://schemas.microsoft.com/office/drawing/2014/main" id="{E6880636-9D02-487F-BBCE-A2D9663FB9F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2040071965"/>
      </p:ext>
    </p:extLst>
  </p:cSld>
  <p:clrMapOvr>
    <a:masterClrMapping/>
  </p:clrMapOvr>
</p:sld>
</file>

<file path=ppt/theme/theme1.xml><?xml version="1.0" encoding="utf-8"?>
<a:theme xmlns:a="http://schemas.openxmlformats.org/drawingml/2006/main" name="Office 테마">
  <a:themeElements>
    <a:clrScheme name="사용자 지정 1">
      <a:dk1>
        <a:sysClr val="windowText" lastClr="000000"/>
      </a:dk1>
      <a:lt1>
        <a:sysClr val="window" lastClr="FFFFFF"/>
      </a:lt1>
      <a:dk2>
        <a:srgbClr val="44546A"/>
      </a:dk2>
      <a:lt2>
        <a:srgbClr val="E7E6E6"/>
      </a:lt2>
      <a:accent1>
        <a:srgbClr val="263240"/>
      </a:accent1>
      <a:accent2>
        <a:srgbClr val="F76033"/>
      </a:accent2>
      <a:accent3>
        <a:srgbClr val="A5A5A5"/>
      </a:accent3>
      <a:accent4>
        <a:srgbClr val="FFC000"/>
      </a:accent4>
      <a:accent5>
        <a:srgbClr val="4472C4"/>
      </a:accent5>
      <a:accent6>
        <a:srgbClr val="70AD47"/>
      </a:accent6>
      <a:hlink>
        <a:srgbClr val="0563C1"/>
      </a:hlink>
      <a:folHlink>
        <a:srgbClr val="954F72"/>
      </a:folHlink>
    </a:clrScheme>
    <a:fontScheme name="사용자 지정 1">
      <a:majorFont>
        <a:latin typeface="Montserrat"/>
        <a:ea typeface="맑은 고딕"/>
        <a:cs typeface=""/>
      </a:majorFont>
      <a:minorFont>
        <a:latin typeface="Calibri"/>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XRUYQT3274NZ-880339284-173</_dlc_DocId>
    <_dlc_DocIdUrl xmlns="b22f8f74-215c-4154-9939-bd29e4e8980e">
      <Url>https://supportservices.jobcorps.gov/disability/_layouts/15/DocIdRedir.aspx?ID=XRUYQT3274NZ-880339284-173</Url>
      <Description>XRUYQT3274NZ-880339284-173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B17C80F-07F6-40CC-B7BE-75AD5A54561B}"/>
</file>

<file path=customXml/itemProps2.xml><?xml version="1.0" encoding="utf-8"?>
<ds:datastoreItem xmlns:ds="http://schemas.openxmlformats.org/officeDocument/2006/customXml" ds:itemID="{575DC9F3-289B-4AB3-A357-5AAF3DAB98CB}"/>
</file>

<file path=customXml/itemProps3.xml><?xml version="1.0" encoding="utf-8"?>
<ds:datastoreItem xmlns:ds="http://schemas.openxmlformats.org/officeDocument/2006/customXml" ds:itemID="{58C02118-9975-4650-85F9-E0FFD2235BCE}"/>
</file>

<file path=customXml/itemProps4.xml><?xml version="1.0" encoding="utf-8"?>
<ds:datastoreItem xmlns:ds="http://schemas.openxmlformats.org/officeDocument/2006/customXml" ds:itemID="{36937A58-B7EA-4AF7-9ECC-29F565B11121}"/>
</file>

<file path=docProps/app.xml><?xml version="1.0" encoding="utf-8"?>
<Properties xmlns="http://schemas.openxmlformats.org/officeDocument/2006/extended-properties" xmlns:vt="http://schemas.openxmlformats.org/officeDocument/2006/docPropsVTypes">
  <Template/>
  <TotalTime>0</TotalTime>
  <Words>4510</Words>
  <Application>Microsoft Office PowerPoint</Application>
  <PresentationFormat>Widescreen</PresentationFormat>
  <Paragraphs>339</Paragraphs>
  <Slides>28</Slides>
  <Notes>28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Calibri</vt:lpstr>
      <vt:lpstr>Franklin Gothic Demi Cond</vt:lpstr>
      <vt:lpstr>Montserrat</vt:lpstr>
      <vt:lpstr>Montserrat Black</vt:lpstr>
      <vt:lpstr>Malgun Gothic</vt:lpstr>
      <vt:lpstr>Arial</vt:lpstr>
      <vt:lpstr>Montserrat SemiBold</vt:lpstr>
      <vt:lpstr>Wingdings</vt:lpstr>
      <vt:lpstr>Office 테마</vt:lpstr>
      <vt:lpstr>Custom Design</vt:lpstr>
      <vt:lpstr>Office Theme</vt:lpstr>
      <vt:lpstr>Medical Separations, Medical Separation with Reinstatement Rights (MSWRs), and Direct Threat Assessments</vt:lpstr>
      <vt:lpstr>Index</vt:lpstr>
      <vt:lpstr>Purpose</vt:lpstr>
      <vt:lpstr>Medical Separations</vt:lpstr>
      <vt:lpstr>Medical Separations</vt:lpstr>
      <vt:lpstr>Medical Separations (cont.)</vt:lpstr>
      <vt:lpstr>Medical Separations are a Last Resort!</vt:lpstr>
      <vt:lpstr>Medical Separation Considerations</vt:lpstr>
      <vt:lpstr>Medical Separation Qualified Providers</vt:lpstr>
      <vt:lpstr>Medical Separation Requirements</vt:lpstr>
      <vt:lpstr>Medical Separation Documentation</vt:lpstr>
      <vt:lpstr>Direct Threat Assessments (DTAs)</vt:lpstr>
      <vt:lpstr>Direct Threat Defined</vt:lpstr>
      <vt:lpstr>Significant Risk Qualification</vt:lpstr>
      <vt:lpstr>Direct Threat Considerations</vt:lpstr>
      <vt:lpstr>Qualifying Standard</vt:lpstr>
      <vt:lpstr>Clinical Assessment</vt:lpstr>
      <vt:lpstr>Determination of Direct Threat</vt:lpstr>
      <vt:lpstr>Disability Accommodation Considerations</vt:lpstr>
      <vt:lpstr>Disability-related Discrimination</vt:lpstr>
      <vt:lpstr>Obligation</vt:lpstr>
      <vt:lpstr>Disability Definition</vt:lpstr>
      <vt:lpstr>Stereotypes and Clinical Assessments</vt:lpstr>
      <vt:lpstr>Disability Accommodations</vt:lpstr>
      <vt:lpstr>PowerPoint Presentation</vt:lpstr>
      <vt:lpstr>Job Corps Disability Website https://supportservices.jobcorps.gov/disability/Pages/default.aspx</vt:lpstr>
      <vt:lpstr>Job Corps Health and Wellness Website https://supportservices.jobcorps.gov/Health/Pages/default.aspx</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Separations, Medical Separation with Reinstatement Rights (MSWRs), and Direct Threat Assessments</dc:title>
  <dc:subject/>
  <dc:creator/>
  <cp:keywords/>
  <dc:description/>
  <cp:lastModifiedBy/>
  <cp:revision>92</cp:revision>
  <dcterms:created xsi:type="dcterms:W3CDTF">2021-12-08T22:26:08Z</dcterms:created>
  <dcterms:modified xsi:type="dcterms:W3CDTF">2023-01-18T19:55:17Z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SharedWithUsers">
    <vt:lpwstr>20;#Lizzy Drobnick;#18;#Michelle Day;#17;#Julie Luht;#19;#Curtis Collins</vt:lpwstr>
  </property>
  <property fmtid="{D5CDD505-2E9C-101B-9397-08002B2CF9AE}" pid="4" name="_dlc_DocIdItemGuid">
    <vt:lpwstr>3b7bfe53-edfe-4002-8d26-5561288bfb16</vt:lpwstr>
  </property>
</Properties>
</file>