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51.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27.xml" ContentType="application/vnd.openxmlformats-officedocument.presentationml.slide+xml"/>
  <Override PartName="/ppt/slides/slide19.xml" ContentType="application/vnd.openxmlformats-officedocument.presentationml.slide+xml"/>
  <Override PartName="/ppt/slides/slide29.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48.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0.xml" ContentType="application/vnd.openxmlformats-officedocument.presentationml.slide+xml"/>
  <Override PartName="/ppt/slides/slide28.xml" ContentType="application/vnd.openxmlformats-officedocument.presentationml.slide+xml"/>
  <Override PartName="/ppt/slides/slide43.xml" ContentType="application/vnd.openxmlformats-officedocument.presentationml.slide+xml"/>
  <Override PartName="/ppt/slides/slide49.xml" ContentType="application/vnd.openxmlformats-officedocument.presentationml.slide+xml"/>
  <Override PartName="/ppt/slides/slide41.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34.xml" ContentType="application/vnd.openxmlformats-officedocument.presentationml.slide+xml"/>
  <Override PartName="/ppt/slides/slide42.xml" ContentType="application/vnd.openxmlformats-officedocument.presentationml.slide+xml"/>
  <Override PartName="/ppt/slides/slide36.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5.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38.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2.xml" ContentType="application/vnd.openxmlformats-officedocument.presentationml.notesSlide+xml"/>
  <Override PartName="/ppt/notesSlides/notesSlide51.xml" ContentType="application/vnd.openxmlformats-officedocument.presentationml.notesSlide+xml"/>
  <Override PartName="/ppt/notesSlides/notesSlide50.xml" ContentType="application/vnd.openxmlformats-officedocument.presentationml.notesSlide+xml"/>
  <Override PartName="/ppt/notesSlides/notesSlide49.xml" ContentType="application/vnd.openxmlformats-officedocument.presentationml.notesSlide+xml"/>
  <Override PartName="/ppt/notesSlides/notesSlide48.xml" ContentType="application/vnd.openxmlformats-officedocument.presentationml.notesSlide+xml"/>
  <Override PartName="/ppt/notesSlides/notesSlide47.xml" ContentType="application/vnd.openxmlformats-officedocument.presentationml.notesSlide+xml"/>
  <Override PartName="/ppt/notesSlides/notesSlide32.xml" ContentType="application/vnd.openxmlformats-officedocument.presentationml.notesSlide+xml"/>
  <Override PartName="/ppt/notesSlides/notesSlide39.xml" ContentType="application/vnd.openxmlformats-officedocument.presentationml.notesSlide+xml"/>
  <Override PartName="/ppt/notesSlides/notesSlide31.xml" ContentType="application/vnd.openxmlformats-officedocument.presentationml.notesSlide+xml"/>
  <Override PartName="/ppt/notesSlides/notesSlide29.xml" ContentType="application/vnd.openxmlformats-officedocument.presentationml.notesSlide+xml"/>
  <Override PartName="/ppt/notesSlides/notesSlide26.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30.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84" r:id="rId2"/>
    <p:sldMasterId id="2147483672" r:id="rId3"/>
  </p:sldMasterIdLst>
  <p:notesMasterIdLst>
    <p:notesMasterId r:id="rId59"/>
  </p:notesMasterIdLst>
  <p:sldIdLst>
    <p:sldId id="301" r:id="rId4"/>
    <p:sldId id="256" r:id="rId5"/>
    <p:sldId id="311" r:id="rId6"/>
    <p:sldId id="304" r:id="rId7"/>
    <p:sldId id="305" r:id="rId8"/>
    <p:sldId id="322" r:id="rId9"/>
    <p:sldId id="257" r:id="rId10"/>
    <p:sldId id="258" r:id="rId11"/>
    <p:sldId id="321" r:id="rId12"/>
    <p:sldId id="260" r:id="rId13"/>
    <p:sldId id="261" r:id="rId14"/>
    <p:sldId id="326" r:id="rId15"/>
    <p:sldId id="310" r:id="rId16"/>
    <p:sldId id="353" r:id="rId17"/>
    <p:sldId id="306" r:id="rId18"/>
    <p:sldId id="263" r:id="rId19"/>
    <p:sldId id="265" r:id="rId20"/>
    <p:sldId id="381" r:id="rId21"/>
    <p:sldId id="308" r:id="rId22"/>
    <p:sldId id="369" r:id="rId23"/>
    <p:sldId id="309" r:id="rId24"/>
    <p:sldId id="266" r:id="rId25"/>
    <p:sldId id="341" r:id="rId26"/>
    <p:sldId id="267" r:id="rId27"/>
    <p:sldId id="374" r:id="rId28"/>
    <p:sldId id="312" r:id="rId29"/>
    <p:sldId id="270" r:id="rId30"/>
    <p:sldId id="271" r:id="rId31"/>
    <p:sldId id="313" r:id="rId32"/>
    <p:sldId id="285" r:id="rId33"/>
    <p:sldId id="281" r:id="rId34"/>
    <p:sldId id="282" r:id="rId35"/>
    <p:sldId id="283" r:id="rId36"/>
    <p:sldId id="284" r:id="rId37"/>
    <p:sldId id="291" r:id="rId38"/>
    <p:sldId id="286" r:id="rId39"/>
    <p:sldId id="287" r:id="rId40"/>
    <p:sldId id="288" r:id="rId41"/>
    <p:sldId id="303" r:id="rId42"/>
    <p:sldId id="292" r:id="rId43"/>
    <p:sldId id="314" r:id="rId44"/>
    <p:sldId id="375" r:id="rId45"/>
    <p:sldId id="376" r:id="rId46"/>
    <p:sldId id="377" r:id="rId47"/>
    <p:sldId id="378" r:id="rId48"/>
    <p:sldId id="385" r:id="rId49"/>
    <p:sldId id="382" r:id="rId50"/>
    <p:sldId id="386" r:id="rId51"/>
    <p:sldId id="380" r:id="rId52"/>
    <p:sldId id="334" r:id="rId53"/>
    <p:sldId id="335" r:id="rId54"/>
    <p:sldId id="336" r:id="rId55"/>
    <p:sldId id="337" r:id="rId56"/>
    <p:sldId id="299" r:id="rId57"/>
    <p:sldId id="300"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a Kuhn" initials="LK" lastIdx="2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28020" autoAdjust="0"/>
  </p:normalViewPr>
  <p:slideViewPr>
    <p:cSldViewPr>
      <p:cViewPr varScale="1">
        <p:scale>
          <a:sx n="22" d="100"/>
          <a:sy n="22" d="100"/>
        </p:scale>
        <p:origin x="2766" y="36"/>
      </p:cViewPr>
      <p:guideLst>
        <p:guide orient="horz" pos="2160"/>
        <p:guide pos="2880"/>
      </p:guideLst>
    </p:cSldViewPr>
  </p:slideViewPr>
  <p:outlineViewPr>
    <p:cViewPr>
      <p:scale>
        <a:sx n="33" d="100"/>
        <a:sy n="33" d="100"/>
      </p:scale>
      <p:origin x="0" y="-11268"/>
    </p:cViewPr>
  </p:outlineViewPr>
  <p:notesTextViewPr>
    <p:cViewPr>
      <p:scale>
        <a:sx n="3" d="2"/>
        <a:sy n="3" d="2"/>
      </p:scale>
      <p:origin x="0" y="0"/>
    </p:cViewPr>
  </p:notesTextViewPr>
  <p:sorterViewPr>
    <p:cViewPr varScale="1">
      <p:scale>
        <a:sx n="1" d="1"/>
        <a:sy n="1" d="1"/>
      </p:scale>
      <p:origin x="0" y="-1398"/>
    </p:cViewPr>
  </p:sorterViewPr>
  <p:notesViewPr>
    <p:cSldViewPr>
      <p:cViewPr>
        <p:scale>
          <a:sx n="100" d="100"/>
          <a:sy n="100" d="100"/>
        </p:scale>
        <p:origin x="450"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heme" Target="theme/theme1.xml"/><Relationship Id="rId68" Type="http://schemas.openxmlformats.org/officeDocument/2006/relationships/customXml" Target="../customXml/item4.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customXml" Target="../customXml/item2.xml"/><Relationship Id="rId5" Type="http://schemas.openxmlformats.org/officeDocument/2006/relationships/slide" Target="slides/slide2.xml"/><Relationship Id="rId61" Type="http://schemas.openxmlformats.org/officeDocument/2006/relationships/presProps" Target="pres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notesMaster" Target="notesMasters/notesMaster1.xml"/><Relationship Id="rId67" Type="http://schemas.openxmlformats.org/officeDocument/2006/relationships/customXml" Target="../customXml/item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commentAuthors" Target="commentAuthors.xml"/><Relationship Id="rId65" Type="http://schemas.openxmlformats.org/officeDocument/2006/relationships/customXml" Target="../customXml/item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9306BE-46EF-4811-B4F2-8708F8485285}" type="datetimeFigureOut">
              <a:rPr lang="en-US" smtClean="0"/>
              <a:pPr/>
              <a:t>8/23/2018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27ED82-1B94-4758-B2BA-B9127C5C2837}" type="slidenum">
              <a:rPr lang="en-US" smtClean="0"/>
              <a:pPr/>
              <a:t>‹#›</a:t>
            </a:fld>
            <a:endParaRPr lang="en-US" dirty="0"/>
          </a:p>
        </p:txBody>
      </p:sp>
    </p:spTree>
    <p:extLst>
      <p:ext uri="{BB962C8B-B14F-4D97-AF65-F5344CB8AC3E}">
        <p14:creationId xmlns:p14="http://schemas.microsoft.com/office/powerpoint/2010/main" val="953060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27ED82-1B94-4758-B2BA-B9127C5C2837}" type="slidenum">
              <a:rPr lang="en-US" smtClean="0"/>
              <a:pPr/>
              <a:t>1</a:t>
            </a:fld>
            <a:endParaRPr lang="en-US" dirty="0"/>
          </a:p>
        </p:txBody>
      </p:sp>
    </p:spTree>
    <p:extLst>
      <p:ext uri="{BB962C8B-B14F-4D97-AF65-F5344CB8AC3E}">
        <p14:creationId xmlns:p14="http://schemas.microsoft.com/office/powerpoint/2010/main" val="10338435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disability partnership tool is meant</a:t>
            </a:r>
            <a:r>
              <a:rPr lang="en-US" baseline="0" dirty="0"/>
              <a:t> to give you a starting point with ideas of organizations that serve individuals with disabilities that exist in most communities. It also leaves room for centers to add more partnerships to it. This tool, again is where you will document your efforts and it will be maintained by the DC and other staff.  Any Memorandums of Understanding or formal agreements with partners should also be maintained. </a:t>
            </a:r>
            <a:endParaRPr lang="en-US" dirty="0"/>
          </a:p>
        </p:txBody>
      </p:sp>
      <p:sp>
        <p:nvSpPr>
          <p:cNvPr id="4" name="Slide Number Placeholder 3"/>
          <p:cNvSpPr>
            <a:spLocks noGrp="1"/>
          </p:cNvSpPr>
          <p:nvPr>
            <p:ph type="sldNum" sz="quarter" idx="10"/>
          </p:nvPr>
        </p:nvSpPr>
        <p:spPr/>
        <p:txBody>
          <a:bodyPr/>
          <a:lstStyle/>
          <a:p>
            <a:fld id="{3C27ED82-1B94-4758-B2BA-B9127C5C2837}" type="slidenum">
              <a:rPr lang="en-US" smtClean="0"/>
              <a:pPr/>
              <a:t>10</a:t>
            </a:fld>
            <a:endParaRPr lang="en-US" dirty="0"/>
          </a:p>
        </p:txBody>
      </p:sp>
    </p:spTree>
    <p:extLst>
      <p:ext uri="{BB962C8B-B14F-4D97-AF65-F5344CB8AC3E}">
        <p14:creationId xmlns:p14="http://schemas.microsoft.com/office/powerpoint/2010/main" val="2386095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the Standard</a:t>
            </a:r>
            <a:r>
              <a:rPr lang="en-US" baseline="0" dirty="0"/>
              <a:t> Disability Partnership Tool. It is available on the JC Disability Website. </a:t>
            </a:r>
            <a:endParaRPr lang="en-US" dirty="0"/>
          </a:p>
        </p:txBody>
      </p:sp>
      <p:sp>
        <p:nvSpPr>
          <p:cNvPr id="4" name="Slide Number Placeholder 3"/>
          <p:cNvSpPr>
            <a:spLocks noGrp="1"/>
          </p:cNvSpPr>
          <p:nvPr>
            <p:ph type="sldNum" sz="quarter" idx="10"/>
          </p:nvPr>
        </p:nvSpPr>
        <p:spPr/>
        <p:txBody>
          <a:bodyPr/>
          <a:lstStyle/>
          <a:p>
            <a:fld id="{3C27ED82-1B94-4758-B2BA-B9127C5C2837}" type="slidenum">
              <a:rPr lang="en-US" smtClean="0"/>
              <a:pPr/>
              <a:t>11</a:t>
            </a:fld>
            <a:endParaRPr lang="en-US" dirty="0"/>
          </a:p>
        </p:txBody>
      </p:sp>
    </p:spTree>
    <p:extLst>
      <p:ext uri="{BB962C8B-B14F-4D97-AF65-F5344CB8AC3E}">
        <p14:creationId xmlns:p14="http://schemas.microsoft.com/office/powerpoint/2010/main" val="694135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baseline="0" dirty="0"/>
              <a:t>Your customized partnership tool is a great place to start with building partnership especially in areas where partnerships would not otherwise be obvious. The tool helps to make it more obvious. </a:t>
            </a:r>
            <a:endParaRPr lang="en-US" sz="2000" dirty="0"/>
          </a:p>
        </p:txBody>
      </p:sp>
      <p:sp>
        <p:nvSpPr>
          <p:cNvPr id="4" name="Slide Number Placeholder 3"/>
          <p:cNvSpPr>
            <a:spLocks noGrp="1"/>
          </p:cNvSpPr>
          <p:nvPr>
            <p:ph type="sldNum" sz="quarter" idx="10"/>
          </p:nvPr>
        </p:nvSpPr>
        <p:spPr/>
        <p:txBody>
          <a:bodyPr/>
          <a:lstStyle/>
          <a:p>
            <a:fld id="{3C27ED82-1B94-4758-B2BA-B9127C5C2837}" type="slidenum">
              <a:rPr lang="en-US" smtClean="0"/>
              <a:pPr/>
              <a:t>12</a:t>
            </a:fld>
            <a:endParaRPr lang="en-US" dirty="0"/>
          </a:p>
        </p:txBody>
      </p:sp>
    </p:spTree>
    <p:extLst>
      <p:ext uri="{BB962C8B-B14F-4D97-AF65-F5344CB8AC3E}">
        <p14:creationId xmlns:p14="http://schemas.microsoft.com/office/powerpoint/2010/main" val="673447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27ED82-1B94-4758-B2BA-B9127C5C2837}" type="slidenum">
              <a:rPr lang="en-US" smtClean="0"/>
              <a:pPr/>
              <a:t>13</a:t>
            </a:fld>
            <a:endParaRPr lang="en-US" dirty="0"/>
          </a:p>
        </p:txBody>
      </p:sp>
    </p:spTree>
    <p:extLst>
      <p:ext uri="{BB962C8B-B14F-4D97-AF65-F5344CB8AC3E}">
        <p14:creationId xmlns:p14="http://schemas.microsoft.com/office/powerpoint/2010/main" val="718793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What services are provided by the National Network?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effectLst/>
              </a:rPr>
              <a:t>Information and Guidance from an ADA Specialist</a:t>
            </a:r>
            <a:endParaRPr lang="en-US" sz="1400" b="0" dirty="0"/>
          </a:p>
          <a:p>
            <a:pPr marL="171450" indent="-171450">
              <a:buFont typeface="Arial" panose="020B0604020202020204" pitchFamily="34" charset="0"/>
              <a:buChar char="•"/>
            </a:pPr>
            <a:r>
              <a:rPr lang="en-US" sz="1400" dirty="0">
                <a:effectLst/>
              </a:rPr>
              <a:t>ADA specialists in each of the ten Regional ADA Centers provide information and guidance to anyone requesting ADA information through 1-800 calls, emails, and in-person consultations.</a:t>
            </a:r>
            <a:endParaRPr lang="en-US" sz="1400" dirty="0"/>
          </a:p>
          <a:p>
            <a:pPr marL="171450" indent="-171450">
              <a:buFont typeface="Arial" panose="020B0604020202020204" pitchFamily="34" charset="0"/>
              <a:buChar char="•"/>
            </a:pPr>
            <a:r>
              <a:rPr lang="en-US" sz="1400" dirty="0">
                <a:effectLst/>
              </a:rPr>
              <a:t>ADA specialists address complex questions on a wide range of topics such as reasonable accommodations at work, building codes for new construction projects, accessible housing, and transitioning from school to work.</a:t>
            </a:r>
            <a:endParaRPr lang="en-US" sz="1400" dirty="0"/>
          </a:p>
          <a:p>
            <a:pPr marL="171450" indent="-171450">
              <a:buFont typeface="Arial" panose="020B0604020202020204" pitchFamily="34" charset="0"/>
              <a:buChar char="•"/>
            </a:pPr>
            <a:r>
              <a:rPr lang="en-US" sz="1400" dirty="0">
                <a:effectLst/>
              </a:rPr>
              <a:t>ADA specialists also address questions about other disability laws, such as the:</a:t>
            </a:r>
            <a:endParaRPr lang="en-US" sz="1400" dirty="0"/>
          </a:p>
          <a:p>
            <a:pPr marL="628650" lvl="1" indent="-171450">
              <a:buFont typeface="Arial" panose="020B0604020202020204" pitchFamily="34" charset="0"/>
              <a:buChar char="•"/>
            </a:pPr>
            <a:r>
              <a:rPr lang="en-US" sz="1400" dirty="0">
                <a:effectLst/>
              </a:rPr>
              <a:t>Fair Housing Act</a:t>
            </a:r>
            <a:endParaRPr lang="en-US" sz="1400" dirty="0"/>
          </a:p>
          <a:p>
            <a:pPr marL="628650" lvl="1" indent="-171450">
              <a:buFont typeface="Arial" panose="020B0604020202020204" pitchFamily="34" charset="0"/>
              <a:buChar char="•"/>
            </a:pPr>
            <a:r>
              <a:rPr lang="en-US" sz="1400" dirty="0">
                <a:effectLst/>
              </a:rPr>
              <a:t>Individuals with Disabilities in Education Act</a:t>
            </a:r>
            <a:endParaRPr lang="en-US" sz="1400" dirty="0"/>
          </a:p>
          <a:p>
            <a:pPr marL="628650" lvl="1" indent="-171450">
              <a:buFont typeface="Arial" panose="020B0604020202020204" pitchFamily="34" charset="0"/>
              <a:buChar char="•"/>
            </a:pPr>
            <a:r>
              <a:rPr lang="en-US" sz="1400" dirty="0">
                <a:effectLst/>
              </a:rPr>
              <a:t>Rehabilitation Act</a:t>
            </a:r>
            <a:endParaRPr lang="en-US" sz="1400" dirty="0"/>
          </a:p>
          <a:p>
            <a:endParaRPr lang="en-US" dirty="0"/>
          </a:p>
        </p:txBody>
      </p:sp>
      <p:sp>
        <p:nvSpPr>
          <p:cNvPr id="4" name="Slide Number Placeholder 3"/>
          <p:cNvSpPr>
            <a:spLocks noGrp="1"/>
          </p:cNvSpPr>
          <p:nvPr>
            <p:ph type="sldNum" sz="quarter" idx="10"/>
          </p:nvPr>
        </p:nvSpPr>
        <p:spPr/>
        <p:txBody>
          <a:bodyPr/>
          <a:lstStyle/>
          <a:p>
            <a:fld id="{3C27ED82-1B94-4758-B2BA-B9127C5C2837}" type="slidenum">
              <a:rPr lang="en-US" smtClean="0"/>
              <a:pPr/>
              <a:t>14</a:t>
            </a:fld>
            <a:endParaRPr lang="en-US" dirty="0"/>
          </a:p>
        </p:txBody>
      </p:sp>
    </p:spTree>
    <p:extLst>
      <p:ext uri="{BB962C8B-B14F-4D97-AF65-F5344CB8AC3E}">
        <p14:creationId xmlns:p14="http://schemas.microsoft.com/office/powerpoint/2010/main" val="7928670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pPr marL="344488" indent="-344488">
              <a:buFont typeface="Arial" pitchFamily="34" charset="0"/>
              <a:buChar char="•"/>
              <a:tabLst>
                <a:tab pos="403225" algn="l"/>
              </a:tabLst>
            </a:pPr>
            <a:r>
              <a:rPr lang="en-US" dirty="0"/>
              <a:t>Bookshare is free to all Job Corps centers and eligible students</a:t>
            </a:r>
          </a:p>
          <a:p>
            <a:pPr marL="344488" indent="-344488">
              <a:buFont typeface="Arial" pitchFamily="34" charset="0"/>
              <a:buChar char="•"/>
              <a:tabLst>
                <a:tab pos="403225" algn="l"/>
              </a:tabLst>
            </a:pPr>
            <a:r>
              <a:rPr lang="en-US" dirty="0"/>
              <a:t>Largest online library of copyrighted content</a:t>
            </a:r>
          </a:p>
          <a:p>
            <a:pPr marL="344488" indent="-344488">
              <a:buFont typeface="Arial" pitchFamily="34" charset="0"/>
              <a:buChar char="•"/>
              <a:tabLst>
                <a:tab pos="403225" algn="l"/>
              </a:tabLst>
            </a:pPr>
            <a:r>
              <a:rPr lang="en-US" dirty="0"/>
              <a:t>Provides individuals with print disabilities access to digitized audio books for:</a:t>
            </a:r>
          </a:p>
          <a:p>
            <a:pPr marL="687388" lvl="1" indent="-293688">
              <a:buFont typeface="Arial" pitchFamily="34" charset="0"/>
              <a:buChar char="•"/>
            </a:pPr>
            <a:r>
              <a:rPr lang="en-US" dirty="0"/>
              <a:t>Academics</a:t>
            </a:r>
          </a:p>
          <a:p>
            <a:pPr marL="687388" lvl="1" indent="-293688">
              <a:buFont typeface="Arial" pitchFamily="34" charset="0"/>
              <a:buChar char="•"/>
            </a:pPr>
            <a:r>
              <a:rPr lang="en-US" dirty="0"/>
              <a:t>Career technical trades</a:t>
            </a:r>
          </a:p>
          <a:p>
            <a:pPr marL="687388" lvl="1" indent="-293688">
              <a:buFont typeface="Arial" pitchFamily="34" charset="0"/>
              <a:buChar char="•"/>
            </a:pPr>
            <a:r>
              <a:rPr lang="en-US" dirty="0"/>
              <a:t>Job seeking skills and transition	</a:t>
            </a:r>
          </a:p>
          <a:p>
            <a:pPr marL="687388" lvl="1" indent="-293688">
              <a:buFont typeface="Arial" pitchFamily="34" charset="0"/>
              <a:buChar char="•"/>
            </a:pPr>
            <a:r>
              <a:rPr lang="en-US" dirty="0"/>
              <a:t>Pleasure reading</a:t>
            </a:r>
          </a:p>
          <a:p>
            <a:pPr marL="687388" lvl="1" indent="-293688">
              <a:buFont typeface="Arial" pitchFamily="34" charset="0"/>
              <a:buChar char="•"/>
            </a:pPr>
            <a:r>
              <a:rPr lang="en-US" dirty="0"/>
              <a:t>Periodicals and newspapers</a:t>
            </a:r>
          </a:p>
          <a:p>
            <a:pPr marL="344488" indent="-344488">
              <a:buFont typeface="Arial" pitchFamily="34" charset="0"/>
              <a:buChar char="•"/>
            </a:pPr>
            <a:r>
              <a:rPr lang="en-US" dirty="0"/>
              <a:t>Audio version materials can be used with eBooks, computers, tablets, Smartphones, MP3 players, and other assistive technology</a:t>
            </a:r>
          </a:p>
          <a:p>
            <a:pPr marL="344488" indent="-344488">
              <a:buFont typeface="Arial" pitchFamily="34" charset="0"/>
              <a:buChar char="•"/>
            </a:pPr>
            <a:r>
              <a:rPr lang="en-US" dirty="0"/>
              <a:t>Dedicated Job Corps Library – a collection of textbooks often used at centers</a:t>
            </a:r>
          </a:p>
          <a:p>
            <a:pPr marL="344488" indent="-344488">
              <a:buFont typeface="Arial" pitchFamily="34" charset="0"/>
              <a:buChar char="•"/>
            </a:pPr>
            <a:r>
              <a:rPr lang="en-US" dirty="0"/>
              <a:t>The book isn’t in the library?  Bookshare offers free book digitizing services</a:t>
            </a:r>
          </a:p>
          <a:p>
            <a:endParaRPr lang="en-US" dirty="0"/>
          </a:p>
          <a:p>
            <a:r>
              <a:rPr lang="en-US" baseline="0" dirty="0"/>
              <a:t>We also have a webinar available on how to get a Bookshare membership. Essentially this is the simplest resource to take advantage of. </a:t>
            </a:r>
            <a:endParaRPr lang="en-US" dirty="0"/>
          </a:p>
        </p:txBody>
      </p:sp>
      <p:sp>
        <p:nvSpPr>
          <p:cNvPr id="4" name="Slide Number Placeholder 3"/>
          <p:cNvSpPr>
            <a:spLocks noGrp="1"/>
          </p:cNvSpPr>
          <p:nvPr>
            <p:ph type="sldNum" sz="quarter" idx="10"/>
          </p:nvPr>
        </p:nvSpPr>
        <p:spPr/>
        <p:txBody>
          <a:bodyPr/>
          <a:lstStyle/>
          <a:p>
            <a:fld id="{3C27ED82-1B94-4758-B2BA-B9127C5C2837}" type="slidenum">
              <a:rPr lang="en-US" smtClean="0"/>
              <a:pPr/>
              <a:t>15</a:t>
            </a:fld>
            <a:endParaRPr lang="en-US" dirty="0"/>
          </a:p>
        </p:txBody>
      </p:sp>
    </p:spTree>
    <p:extLst>
      <p:ext uri="{BB962C8B-B14F-4D97-AF65-F5344CB8AC3E}">
        <p14:creationId xmlns:p14="http://schemas.microsoft.com/office/powerpoint/2010/main" val="3999394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a:t>
            </a:r>
            <a:r>
              <a:rPr lang="en-US" baseline="0" dirty="0"/>
              <a:t> centers for independent living is an agency that  promotes independence for individuals with disabilities. It is a great resource especially for our students who have adaptive living  needs and will need assistance after JC.. We don’t want to wait however until right before the student leaves to connect them to the center for independent living. We want to build a relationship with the center for independent living early on and identify students that would benefit from this partnership. Some of their core services include: information and referral assistance, independent living skills training, and counseling</a:t>
            </a:r>
            <a:r>
              <a:rPr lang="en-US" baseline="0" dirty="0" smtClean="0"/>
              <a:t>. </a:t>
            </a:r>
            <a:endParaRPr lang="en-US" baseline="0" dirty="0" smtClean="0"/>
          </a:p>
          <a:p>
            <a:endParaRPr lang="en-US" baseline="0" dirty="0" smtClean="0"/>
          </a:p>
          <a:p>
            <a:r>
              <a:rPr lang="en-US" baseline="0" dirty="0" smtClean="0"/>
              <a:t>Some </a:t>
            </a:r>
            <a:r>
              <a:rPr lang="en-US" baseline="0" dirty="0" smtClean="0"/>
              <a:t>centers have invited a nearby CIL to do presentations on center for staff and students and many regularly attend National Disability Employment Awareness Month events on center.</a:t>
            </a:r>
            <a:endParaRPr lang="en-US" dirty="0"/>
          </a:p>
        </p:txBody>
      </p:sp>
      <p:sp>
        <p:nvSpPr>
          <p:cNvPr id="4" name="Slide Number Placeholder 3"/>
          <p:cNvSpPr>
            <a:spLocks noGrp="1"/>
          </p:cNvSpPr>
          <p:nvPr>
            <p:ph type="sldNum" sz="quarter" idx="10"/>
          </p:nvPr>
        </p:nvSpPr>
        <p:spPr/>
        <p:txBody>
          <a:bodyPr/>
          <a:lstStyle/>
          <a:p>
            <a:fld id="{3C27ED82-1B94-4758-B2BA-B9127C5C2837}" type="slidenum">
              <a:rPr lang="en-US" smtClean="0"/>
              <a:pPr/>
              <a:t>16</a:t>
            </a:fld>
            <a:endParaRPr lang="en-US" dirty="0"/>
          </a:p>
        </p:txBody>
      </p:sp>
    </p:spTree>
    <p:extLst>
      <p:ext uri="{BB962C8B-B14F-4D97-AF65-F5344CB8AC3E}">
        <p14:creationId xmlns:p14="http://schemas.microsoft.com/office/powerpoint/2010/main" val="4836259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baseline="0" dirty="0" smtClean="0">
                <a:solidFill>
                  <a:schemeClr val="tx1"/>
                </a:solidFill>
                <a:effectLst/>
                <a:latin typeface="+mn-lt"/>
                <a:ea typeface="+mn-ea"/>
                <a:cs typeface="+mn-cs"/>
              </a:rPr>
              <a:t>The goal of the Disability Employment Initiative is to improve training and employment outcomes for individuals with disabilities who are receiving services through WIOA funded employment and training services in partnerships with VR, community colleges, human services agencies, business partners, and other education service agencies such as Job Corps.</a:t>
            </a:r>
          </a:p>
        </p:txBody>
      </p:sp>
      <p:sp>
        <p:nvSpPr>
          <p:cNvPr id="4" name="Slide Number Placeholder 3"/>
          <p:cNvSpPr>
            <a:spLocks noGrp="1"/>
          </p:cNvSpPr>
          <p:nvPr>
            <p:ph type="sldNum" sz="quarter" idx="10"/>
          </p:nvPr>
        </p:nvSpPr>
        <p:spPr/>
        <p:txBody>
          <a:bodyPr/>
          <a:lstStyle/>
          <a:p>
            <a:fld id="{3C27ED82-1B94-4758-B2BA-B9127C5C2837}" type="slidenum">
              <a:rPr lang="en-US" smtClean="0"/>
              <a:pPr/>
              <a:t>17</a:t>
            </a:fld>
            <a:endParaRPr lang="en-US" dirty="0"/>
          </a:p>
        </p:txBody>
      </p:sp>
    </p:spTree>
    <p:extLst>
      <p:ext uri="{BB962C8B-B14F-4D97-AF65-F5344CB8AC3E}">
        <p14:creationId xmlns:p14="http://schemas.microsoft.com/office/powerpoint/2010/main" val="22592582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map represents the 55 projects in 30 states that have an agreement with the Department of Labor to implement employment services for youth and adults with disabilities in the workforce development system.</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DEI has provided their grantees support for people with disabilities and their employers in apprenticeships, improved career pathways to college for individuals with disabilities, provided funding to workforce programs, and their staff often participate in career fairs.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If your state has an active program (highlighted in orange), reach out to your nearest workforce center to see how they can support your center’s needs. </a:t>
            </a:r>
            <a:endParaRPr lang="en-US" baseline="0" dirty="0" smtClean="0"/>
          </a:p>
        </p:txBody>
      </p:sp>
      <p:sp>
        <p:nvSpPr>
          <p:cNvPr id="4" name="Slide Number Placeholder 3"/>
          <p:cNvSpPr>
            <a:spLocks noGrp="1"/>
          </p:cNvSpPr>
          <p:nvPr>
            <p:ph type="sldNum" sz="quarter" idx="10"/>
          </p:nvPr>
        </p:nvSpPr>
        <p:spPr/>
        <p:txBody>
          <a:bodyPr/>
          <a:lstStyle/>
          <a:p>
            <a:fld id="{3C27ED82-1B94-4758-B2BA-B9127C5C2837}" type="slidenum">
              <a:rPr lang="en-US" smtClean="0"/>
              <a:pPr/>
              <a:t>18</a:t>
            </a:fld>
            <a:endParaRPr lang="en-US" dirty="0"/>
          </a:p>
        </p:txBody>
      </p:sp>
    </p:spTree>
    <p:extLst>
      <p:ext uri="{BB962C8B-B14F-4D97-AF65-F5344CB8AC3E}">
        <p14:creationId xmlns:p14="http://schemas.microsoft.com/office/powerpoint/2010/main" val="40542952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Easter Seals Workforce Development Services provides a</a:t>
            </a:r>
            <a:r>
              <a:rPr lang="en-US" baseline="0" dirty="0"/>
              <a:t> range of services for individuals with disabilities seeking employment that may include career exploration, guidance on conducting job searches, job placement, and job coaching.  Again, this is a great resource to use for students with disabilities to utilize potentially during the transition readiness period.  </a:t>
            </a:r>
            <a:endParaRPr lang="en-US" dirty="0"/>
          </a:p>
        </p:txBody>
      </p:sp>
      <p:sp>
        <p:nvSpPr>
          <p:cNvPr id="4" name="Slide Number Placeholder 3"/>
          <p:cNvSpPr>
            <a:spLocks noGrp="1"/>
          </p:cNvSpPr>
          <p:nvPr>
            <p:ph type="sldNum" sz="quarter" idx="10"/>
          </p:nvPr>
        </p:nvSpPr>
        <p:spPr/>
        <p:txBody>
          <a:bodyPr/>
          <a:lstStyle/>
          <a:p>
            <a:fld id="{3C27ED82-1B94-4758-B2BA-B9127C5C2837}" type="slidenum">
              <a:rPr lang="en-US" smtClean="0"/>
              <a:pPr/>
              <a:t>19</a:t>
            </a:fld>
            <a:endParaRPr lang="en-US" dirty="0"/>
          </a:p>
        </p:txBody>
      </p:sp>
    </p:spTree>
    <p:extLst>
      <p:ext uri="{BB962C8B-B14F-4D97-AF65-F5344CB8AC3E}">
        <p14:creationId xmlns:p14="http://schemas.microsoft.com/office/powerpoint/2010/main" val="743903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r>
              <a:rPr lang="en-US" dirty="0"/>
              <a:t>We are going to</a:t>
            </a:r>
            <a:r>
              <a:rPr lang="en-US" baseline="0" dirty="0"/>
              <a:t> go over …</a:t>
            </a:r>
            <a:endParaRPr lang="en-US" dirty="0"/>
          </a:p>
        </p:txBody>
      </p:sp>
      <p:sp>
        <p:nvSpPr>
          <p:cNvPr id="4" name="Slide Number Placeholder 3"/>
          <p:cNvSpPr>
            <a:spLocks noGrp="1"/>
          </p:cNvSpPr>
          <p:nvPr>
            <p:ph type="sldNum" sz="quarter" idx="10"/>
          </p:nvPr>
        </p:nvSpPr>
        <p:spPr/>
        <p:txBody>
          <a:bodyPr/>
          <a:lstStyle/>
          <a:p>
            <a:fld id="{3C27ED82-1B94-4758-B2BA-B9127C5C2837}" type="slidenum">
              <a:rPr lang="en-US" smtClean="0"/>
              <a:pPr/>
              <a:t>2</a:t>
            </a:fld>
            <a:endParaRPr lang="en-US" dirty="0"/>
          </a:p>
        </p:txBody>
      </p:sp>
    </p:spTree>
    <p:extLst>
      <p:ext uri="{BB962C8B-B14F-4D97-AF65-F5344CB8AC3E}">
        <p14:creationId xmlns:p14="http://schemas.microsoft.com/office/powerpoint/2010/main" val="29287571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Goodwill has been used by</a:t>
            </a:r>
            <a:r>
              <a:rPr lang="en-US" baseline="0" dirty="0" smtClean="0"/>
              <a:t> several centers to help with employment support. Goodwill also has several training programs that can serve as a placement for students who have completed the Job Corps program and are seeking additional certifications</a:t>
            </a:r>
            <a:r>
              <a:rPr lang="en-US" baseline="0" dirty="0" smtClean="0"/>
              <a:t>. Many locations also offer soft skills training.</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C27ED82-1B94-4758-B2BA-B9127C5C2837}" type="slidenum">
              <a:rPr lang="en-US" smtClean="0"/>
              <a:pPr/>
              <a:t>20</a:t>
            </a:fld>
            <a:endParaRPr lang="en-US" dirty="0"/>
          </a:p>
        </p:txBody>
      </p:sp>
    </p:spTree>
    <p:extLst>
      <p:ext uri="{BB962C8B-B14F-4D97-AF65-F5344CB8AC3E}">
        <p14:creationId xmlns:p14="http://schemas.microsoft.com/office/powerpoint/2010/main" val="28307723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Learning Disabilities Association</a:t>
            </a:r>
            <a:r>
              <a:rPr lang="en-US" baseline="0" dirty="0"/>
              <a:t> of America  is focused on providing information about LD and other disabilities like mental health impairments and epilepsy. Their website has a list of state chapters with contacts for you to connect with your local LDA.  Great resource for students on centers who have Learning Disabilities. They could also be a good resource to provide staff training on various disabilities. </a:t>
            </a:r>
            <a:endParaRPr lang="en-US" baseline="0" dirty="0" smtClean="0"/>
          </a:p>
          <a:p>
            <a:endParaRPr lang="en-US" baseline="0" dirty="0" smtClean="0"/>
          </a:p>
          <a:p>
            <a:r>
              <a:rPr lang="en-US" baseline="0" dirty="0" smtClean="0"/>
              <a:t>You can become a member and get up to date information and articles related to working with people with various learning impairments.</a:t>
            </a:r>
            <a:endParaRPr lang="en-US" dirty="0"/>
          </a:p>
        </p:txBody>
      </p:sp>
      <p:sp>
        <p:nvSpPr>
          <p:cNvPr id="4" name="Slide Number Placeholder 3"/>
          <p:cNvSpPr>
            <a:spLocks noGrp="1"/>
          </p:cNvSpPr>
          <p:nvPr>
            <p:ph type="sldNum" sz="quarter" idx="10"/>
          </p:nvPr>
        </p:nvSpPr>
        <p:spPr/>
        <p:txBody>
          <a:bodyPr/>
          <a:lstStyle/>
          <a:p>
            <a:fld id="{3C27ED82-1B94-4758-B2BA-B9127C5C2837}" type="slidenum">
              <a:rPr lang="en-US" smtClean="0"/>
              <a:pPr/>
              <a:t>21</a:t>
            </a:fld>
            <a:endParaRPr lang="en-US" dirty="0"/>
          </a:p>
        </p:txBody>
      </p:sp>
    </p:spTree>
    <p:extLst>
      <p:ext uri="{BB962C8B-B14F-4D97-AF65-F5344CB8AC3E}">
        <p14:creationId xmlns:p14="http://schemas.microsoft.com/office/powerpoint/2010/main" val="24357990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NAMI is  focused on educating and raising awareness in local communities across the county.  This organization provides free education, advocacy and support group programs for people living with mental illness and their loves ones. Centers have used this resource to provide training and information on mental illness.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NAMI</a:t>
            </a:r>
            <a:r>
              <a:rPr lang="en-US" baseline="0" dirty="0" smtClean="0"/>
              <a:t> can </a:t>
            </a:r>
            <a:r>
              <a:rPr lang="en-US" baseline="0" dirty="0" smtClean="0"/>
              <a:t>provide trainings for your staff and students and </a:t>
            </a:r>
            <a:r>
              <a:rPr lang="en-US" baseline="0" dirty="0" smtClean="0"/>
              <a:t>often participate in disability </a:t>
            </a:r>
            <a:r>
              <a:rPr lang="en-US" baseline="0" dirty="0" smtClean="0"/>
              <a:t>fairs or National Disability Employment Awareness Month </a:t>
            </a:r>
            <a:r>
              <a:rPr lang="en-US" baseline="0" dirty="0" smtClean="0"/>
              <a:t>activities on centers.</a:t>
            </a:r>
            <a:endParaRPr lang="en-US" dirty="0"/>
          </a:p>
          <a:p>
            <a:endParaRPr lang="en-US" dirty="0"/>
          </a:p>
        </p:txBody>
      </p:sp>
      <p:sp>
        <p:nvSpPr>
          <p:cNvPr id="4" name="Slide Number Placeholder 3"/>
          <p:cNvSpPr>
            <a:spLocks noGrp="1"/>
          </p:cNvSpPr>
          <p:nvPr>
            <p:ph type="sldNum" sz="quarter" idx="10"/>
          </p:nvPr>
        </p:nvSpPr>
        <p:spPr/>
        <p:txBody>
          <a:bodyPr/>
          <a:lstStyle/>
          <a:p>
            <a:fld id="{3C27ED82-1B94-4758-B2BA-B9127C5C2837}" type="slidenum">
              <a:rPr lang="en-US" smtClean="0"/>
              <a:pPr/>
              <a:t>22</a:t>
            </a:fld>
            <a:endParaRPr lang="en-US" dirty="0"/>
          </a:p>
        </p:txBody>
      </p:sp>
    </p:spTree>
    <p:extLst>
      <p:ext uri="{BB962C8B-B14F-4D97-AF65-F5344CB8AC3E}">
        <p14:creationId xmlns:p14="http://schemas.microsoft.com/office/powerpoint/2010/main" val="5546954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ODEP</a:t>
            </a:r>
            <a:r>
              <a:rPr lang="en-US" baseline="0" dirty="0" smtClean="0"/>
              <a:t> has many disability sensitive posters and flyers that you can order for FREE to hang in your classrooms, hallways, and offices. ODEP manages the “What can YOU do?” campaign for Disability employment and also promotes the National Disability Employment Awareness Month that is held annually every October. This year’s theme is “America’s Workforce: Empowering All” </a:t>
            </a:r>
            <a:endParaRPr lang="en-US" dirty="0"/>
          </a:p>
        </p:txBody>
      </p:sp>
      <p:sp>
        <p:nvSpPr>
          <p:cNvPr id="4" name="Slide Number Placeholder 3"/>
          <p:cNvSpPr>
            <a:spLocks noGrp="1"/>
          </p:cNvSpPr>
          <p:nvPr>
            <p:ph type="sldNum" sz="quarter" idx="10"/>
          </p:nvPr>
        </p:nvSpPr>
        <p:spPr/>
        <p:txBody>
          <a:bodyPr/>
          <a:lstStyle/>
          <a:p>
            <a:fld id="{3C27ED82-1B94-4758-B2BA-B9127C5C2837}" type="slidenum">
              <a:rPr lang="en-US" smtClean="0"/>
              <a:pPr/>
              <a:t>23</a:t>
            </a:fld>
            <a:endParaRPr lang="en-US" dirty="0"/>
          </a:p>
        </p:txBody>
      </p:sp>
    </p:spTree>
    <p:extLst>
      <p:ext uri="{BB962C8B-B14F-4D97-AF65-F5344CB8AC3E}">
        <p14:creationId xmlns:p14="http://schemas.microsoft.com/office/powerpoint/2010/main" val="33966764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State-wide assistive technology program (ATAP), is focused on providing technology related assistance for individuals with disabilities. State Assistive technology projects exist in each state and provide training, technical assistance, AT loan programs, and many other services. Refer to the website or your Disability Partnership tool for more information on state AT in your area. </a:t>
            </a:r>
          </a:p>
          <a:p>
            <a:endParaRPr lang="en-US" baseline="0" dirty="0"/>
          </a:p>
          <a:p>
            <a:r>
              <a:rPr lang="en-US" baseline="0" dirty="0"/>
              <a:t>The 1st web address link on this slide will take you to a description of ATAP, its mission, purpose, and all general links.  This link can also be found in the Partnership Tool.</a:t>
            </a:r>
          </a:p>
          <a:p>
            <a:endParaRPr lang="en-US" baseline="0" dirty="0"/>
          </a:p>
          <a:p>
            <a:r>
              <a:rPr lang="en-US" baseline="0" dirty="0"/>
              <a:t>The 2</a:t>
            </a:r>
            <a:r>
              <a:rPr lang="en-US" baseline="30000" dirty="0"/>
              <a:t>nd</a:t>
            </a:r>
            <a:r>
              <a:rPr lang="en-US" baseline="0" dirty="0"/>
              <a:t> web address link on this slide will take you to a program directory where  you can locate your individual state program.  This link can also be found in the Customized Partnership Tool.</a:t>
            </a:r>
            <a:endParaRPr lang="en-US" dirty="0"/>
          </a:p>
        </p:txBody>
      </p:sp>
      <p:sp>
        <p:nvSpPr>
          <p:cNvPr id="4" name="Slide Number Placeholder 3"/>
          <p:cNvSpPr>
            <a:spLocks noGrp="1"/>
          </p:cNvSpPr>
          <p:nvPr>
            <p:ph type="sldNum" sz="quarter" idx="10"/>
          </p:nvPr>
        </p:nvSpPr>
        <p:spPr/>
        <p:txBody>
          <a:bodyPr/>
          <a:lstStyle/>
          <a:p>
            <a:fld id="{3C27ED82-1B94-4758-B2BA-B9127C5C2837}" type="slidenum">
              <a:rPr lang="en-US" smtClean="0"/>
              <a:pPr/>
              <a:t>24</a:t>
            </a:fld>
            <a:endParaRPr lang="en-US" dirty="0"/>
          </a:p>
        </p:txBody>
      </p:sp>
    </p:spTree>
    <p:extLst>
      <p:ext uri="{BB962C8B-B14F-4D97-AF65-F5344CB8AC3E}">
        <p14:creationId xmlns:p14="http://schemas.microsoft.com/office/powerpoint/2010/main" val="39128185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VR is a WIA partner mandated to work with other WIA partners., such as Job Corps.  Many centers have a partnership with VR, but are not aware of all that the agency can provide.  Services include: assessments, counseling, education training, tutoring, job seeking skills training, job placement, and assistive technology. </a:t>
            </a:r>
            <a:r>
              <a:rPr lang="en-US" baseline="0" dirty="0" smtClean="0"/>
              <a:t>Most centers seek out VR services for learning disability assessments and job </a:t>
            </a:r>
            <a:r>
              <a:rPr lang="en-US" baseline="0" smtClean="0"/>
              <a:t>placement assistance.</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Check with your local VR to determine how you can use them as a resource or begin to build a partnership. </a:t>
            </a:r>
            <a:r>
              <a:rPr lang="en-US" sz="1200" baseline="0" dirty="0"/>
              <a:t>You can find that by conducting an internet search using your state name and “Vocational Rehabilitation.”  Additionally, you can visit the new updated JAN website, and conduct a “resource” search of VR for your state (Refer to the hyperlink on this slide).</a:t>
            </a:r>
            <a:endParaRPr lang="en-US" sz="1200" dirty="0"/>
          </a:p>
          <a:p>
            <a:endParaRPr lang="en-US" dirty="0" smtClean="0"/>
          </a:p>
        </p:txBody>
      </p:sp>
      <p:sp>
        <p:nvSpPr>
          <p:cNvPr id="4" name="Slide Number Placeholder 3"/>
          <p:cNvSpPr>
            <a:spLocks noGrp="1"/>
          </p:cNvSpPr>
          <p:nvPr>
            <p:ph type="sldNum" sz="quarter" idx="10"/>
          </p:nvPr>
        </p:nvSpPr>
        <p:spPr/>
        <p:txBody>
          <a:bodyPr/>
          <a:lstStyle/>
          <a:p>
            <a:fld id="{3C27ED82-1B94-4758-B2BA-B9127C5C2837}" type="slidenum">
              <a:rPr lang="en-US" smtClean="0"/>
              <a:pPr/>
              <a:t>25</a:t>
            </a:fld>
            <a:endParaRPr lang="en-US" dirty="0"/>
          </a:p>
        </p:txBody>
      </p:sp>
    </p:spTree>
    <p:extLst>
      <p:ext uri="{BB962C8B-B14F-4D97-AF65-F5344CB8AC3E}">
        <p14:creationId xmlns:p14="http://schemas.microsoft.com/office/powerpoint/2010/main" val="26656227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 this section, we will be discussing a few tips and strategies that have worked for other centers when building successful outside partnerships and resources for their disability programs.  </a:t>
            </a:r>
          </a:p>
          <a:p>
            <a:endParaRPr lang="en-US" dirty="0"/>
          </a:p>
        </p:txBody>
      </p:sp>
      <p:sp>
        <p:nvSpPr>
          <p:cNvPr id="4" name="Slide Number Placeholder 3"/>
          <p:cNvSpPr>
            <a:spLocks noGrp="1"/>
          </p:cNvSpPr>
          <p:nvPr>
            <p:ph type="sldNum" sz="quarter" idx="10"/>
          </p:nvPr>
        </p:nvSpPr>
        <p:spPr/>
        <p:txBody>
          <a:bodyPr/>
          <a:lstStyle/>
          <a:p>
            <a:fld id="{3C27ED82-1B94-4758-B2BA-B9127C5C2837}" type="slidenum">
              <a:rPr lang="en-US" smtClean="0"/>
              <a:pPr/>
              <a:t>26</a:t>
            </a:fld>
            <a:endParaRPr lang="en-US" dirty="0"/>
          </a:p>
        </p:txBody>
      </p:sp>
    </p:spTree>
    <p:extLst>
      <p:ext uri="{BB962C8B-B14F-4D97-AF65-F5344CB8AC3E}">
        <p14:creationId xmlns:p14="http://schemas.microsoft.com/office/powerpoint/2010/main" val="38798081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a:t>
            </a:r>
            <a:r>
              <a:rPr lang="en-US" baseline="0" dirty="0"/>
              <a:t> Federal government gives each state funding to provide services to dislocated workers, the unemployed, youth, and individuals with disabilities.  Many states have a contractor that provides mental health services to an area.  These contractors often provide employment services for their members with mental health disabilities. This is why it is important to begin to reach out to partnerships. Remember these tips and strategies when you do reach out to partnerships: partnerships take time, involve other staff, decide what you want the partnership or resource to accomplish, what do you have to offer, research the partnership or resource. </a:t>
            </a:r>
            <a:endParaRPr lang="en-US" dirty="0"/>
          </a:p>
        </p:txBody>
      </p:sp>
      <p:sp>
        <p:nvSpPr>
          <p:cNvPr id="4" name="Slide Number Placeholder 3"/>
          <p:cNvSpPr>
            <a:spLocks noGrp="1"/>
          </p:cNvSpPr>
          <p:nvPr>
            <p:ph type="sldNum" sz="quarter" idx="10"/>
          </p:nvPr>
        </p:nvSpPr>
        <p:spPr/>
        <p:txBody>
          <a:bodyPr/>
          <a:lstStyle/>
          <a:p>
            <a:fld id="{3C27ED82-1B94-4758-B2BA-B9127C5C2837}" type="slidenum">
              <a:rPr lang="en-US" smtClean="0"/>
              <a:pPr/>
              <a:t>27</a:t>
            </a:fld>
            <a:endParaRPr lang="en-US" dirty="0"/>
          </a:p>
        </p:txBody>
      </p:sp>
    </p:spTree>
    <p:extLst>
      <p:ext uri="{BB962C8B-B14F-4D97-AF65-F5344CB8AC3E}">
        <p14:creationId xmlns:p14="http://schemas.microsoft.com/office/powerpoint/2010/main" val="37597913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Staff members at your center have valuable</a:t>
            </a:r>
            <a:r>
              <a:rPr lang="en-US" baseline="0" dirty="0"/>
              <a:t> experiences which is why it is important to include them in developing partnerships</a:t>
            </a:r>
            <a:r>
              <a:rPr lang="en-US" dirty="0"/>
              <a:t>.  Not only will your disability program really be a center-wide focus, but these individuals may find additional help from partners in their every day jobs.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charset="0"/>
                <a:cs typeface="Arial" charset="0"/>
              </a:rPr>
              <a:t>For example,</a:t>
            </a:r>
            <a:r>
              <a:rPr lang="en-US" baseline="0" dirty="0">
                <a:latin typeface="Arial" charset="0"/>
                <a:cs typeface="Arial" charset="0"/>
              </a:rPr>
              <a:t> </a:t>
            </a:r>
            <a:r>
              <a:rPr lang="en-US" dirty="0">
                <a:latin typeface="Arial" charset="0"/>
                <a:cs typeface="Arial" charset="0"/>
              </a:rPr>
              <a:t>Work-Based Learning (WBL) and Career Transition staff may have knowledge of partners and resources that can help with job placement or hire individuals with disabilities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 CMHC is a great resource</a:t>
            </a:r>
            <a:r>
              <a:rPr lang="en-US" baseline="0" dirty="0"/>
              <a:t> because he or she may already work with outside partners they may be beneficial to the disability program on center. </a:t>
            </a:r>
            <a:endParaRPr lang="en-US" dirty="0"/>
          </a:p>
          <a:p>
            <a:endParaRPr lang="en-US" dirty="0"/>
          </a:p>
        </p:txBody>
      </p:sp>
      <p:sp>
        <p:nvSpPr>
          <p:cNvPr id="4" name="Slide Number Placeholder 3"/>
          <p:cNvSpPr>
            <a:spLocks noGrp="1"/>
          </p:cNvSpPr>
          <p:nvPr>
            <p:ph type="sldNum" sz="quarter" idx="10"/>
          </p:nvPr>
        </p:nvSpPr>
        <p:spPr/>
        <p:txBody>
          <a:bodyPr/>
          <a:lstStyle/>
          <a:p>
            <a:fld id="{3C27ED82-1B94-4758-B2BA-B9127C5C2837}" type="slidenum">
              <a:rPr lang="en-US" smtClean="0"/>
              <a:pPr/>
              <a:t>28</a:t>
            </a:fld>
            <a:endParaRPr lang="en-US" dirty="0"/>
          </a:p>
        </p:txBody>
      </p:sp>
    </p:spTree>
    <p:extLst>
      <p:ext uri="{BB962C8B-B14F-4D97-AF65-F5344CB8AC3E}">
        <p14:creationId xmlns:p14="http://schemas.microsoft.com/office/powerpoint/2010/main" val="434769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27ED82-1B94-4758-B2BA-B9127C5C2837}" type="slidenum">
              <a:rPr lang="en-US" smtClean="0"/>
              <a:pPr/>
              <a:t>29</a:t>
            </a:fld>
            <a:endParaRPr lang="en-US" dirty="0"/>
          </a:p>
        </p:txBody>
      </p:sp>
    </p:spTree>
    <p:extLst>
      <p:ext uri="{BB962C8B-B14F-4D97-AF65-F5344CB8AC3E}">
        <p14:creationId xmlns:p14="http://schemas.microsoft.com/office/powerpoint/2010/main" val="443390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Lets start with</a:t>
            </a:r>
            <a:r>
              <a:rPr lang="en-US" baseline="0" dirty="0"/>
              <a:t> the PRH requirement</a:t>
            </a:r>
            <a:endParaRPr lang="en-US" dirty="0"/>
          </a:p>
        </p:txBody>
      </p:sp>
      <p:sp>
        <p:nvSpPr>
          <p:cNvPr id="4" name="Slide Number Placeholder 3"/>
          <p:cNvSpPr>
            <a:spLocks noGrp="1"/>
          </p:cNvSpPr>
          <p:nvPr>
            <p:ph type="sldNum" sz="quarter" idx="10"/>
          </p:nvPr>
        </p:nvSpPr>
        <p:spPr/>
        <p:txBody>
          <a:bodyPr/>
          <a:lstStyle/>
          <a:p>
            <a:fld id="{3C27ED82-1B94-4758-B2BA-B9127C5C2837}" type="slidenum">
              <a:rPr lang="en-US" smtClean="0"/>
              <a:pPr/>
              <a:t>3</a:t>
            </a:fld>
            <a:endParaRPr lang="en-US" dirty="0"/>
          </a:p>
        </p:txBody>
      </p:sp>
    </p:spTree>
    <p:extLst>
      <p:ext uri="{BB962C8B-B14F-4D97-AF65-F5344CB8AC3E}">
        <p14:creationId xmlns:p14="http://schemas.microsoft.com/office/powerpoint/2010/main" val="22146732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It is important to make</a:t>
            </a:r>
            <a:r>
              <a:rPr lang="en-US" baseline="0" dirty="0"/>
              <a:t> sure that your center has a need for developing partnerships because of the level of commitment it takes to maintain partnerships.  Follow-through is important because you want don’t want to burn bridges with potential future connections. Recognize that it is a process and will not happen over night. It takes time to develop meaningful partnerships. </a:t>
            </a:r>
            <a:endParaRPr lang="en-US" dirty="0"/>
          </a:p>
        </p:txBody>
      </p:sp>
      <p:sp>
        <p:nvSpPr>
          <p:cNvPr id="4" name="Slide Number Placeholder 3"/>
          <p:cNvSpPr>
            <a:spLocks noGrp="1"/>
          </p:cNvSpPr>
          <p:nvPr>
            <p:ph type="sldNum" sz="quarter" idx="10"/>
          </p:nvPr>
        </p:nvSpPr>
        <p:spPr/>
        <p:txBody>
          <a:bodyPr/>
          <a:lstStyle/>
          <a:p>
            <a:fld id="{3C27ED82-1B94-4758-B2BA-B9127C5C2837}" type="slidenum">
              <a:rPr lang="en-US" smtClean="0"/>
              <a:pPr/>
              <a:t>30</a:t>
            </a:fld>
            <a:endParaRPr lang="en-US" dirty="0"/>
          </a:p>
        </p:txBody>
      </p:sp>
    </p:spTree>
    <p:extLst>
      <p:ext uri="{BB962C8B-B14F-4D97-AF65-F5344CB8AC3E}">
        <p14:creationId xmlns:p14="http://schemas.microsoft.com/office/powerpoint/2010/main" val="1411437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Again</a:t>
            </a:r>
            <a:r>
              <a:rPr lang="en-US" baseline="0" dirty="0"/>
              <a:t> decide beforehand what you want to accomplish, here is a list of some of the potential questions you may want to consider when deciding what you want to accomplish with a partnership/resource. </a:t>
            </a:r>
            <a:endParaRPr lang="en-US" dirty="0"/>
          </a:p>
        </p:txBody>
      </p:sp>
      <p:sp>
        <p:nvSpPr>
          <p:cNvPr id="4" name="Slide Number Placeholder 3"/>
          <p:cNvSpPr>
            <a:spLocks noGrp="1"/>
          </p:cNvSpPr>
          <p:nvPr>
            <p:ph type="sldNum" sz="quarter" idx="10"/>
          </p:nvPr>
        </p:nvSpPr>
        <p:spPr/>
        <p:txBody>
          <a:bodyPr/>
          <a:lstStyle/>
          <a:p>
            <a:fld id="{3C27ED82-1B94-4758-B2BA-B9127C5C2837}" type="slidenum">
              <a:rPr lang="en-US" smtClean="0"/>
              <a:pPr/>
              <a:t>31</a:t>
            </a:fld>
            <a:endParaRPr lang="en-US" dirty="0"/>
          </a:p>
        </p:txBody>
      </p:sp>
    </p:spTree>
    <p:extLst>
      <p:ext uri="{BB962C8B-B14F-4D97-AF65-F5344CB8AC3E}">
        <p14:creationId xmlns:p14="http://schemas.microsoft.com/office/powerpoint/2010/main" val="39318996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Partnerships</a:t>
            </a:r>
            <a:r>
              <a:rPr lang="en-US" baseline="0" dirty="0"/>
              <a:t> are a two way street. so it is essential for the center to understand and be able to communicate to potential WIOA partners what JC can offer in return for their services and resources</a:t>
            </a:r>
            <a:r>
              <a:rPr lang="en-US" dirty="0"/>
              <a:t>. </a:t>
            </a:r>
            <a:r>
              <a:rPr lang="en-US" baseline="0" dirty="0"/>
              <a:t> The biggest thing that JC has to offer is hiring pool of highly trained employees that are ready and willing to work. </a:t>
            </a:r>
            <a:endParaRPr lang="en-US" dirty="0"/>
          </a:p>
          <a:p>
            <a:endParaRPr lang="en-US" dirty="0"/>
          </a:p>
        </p:txBody>
      </p:sp>
      <p:sp>
        <p:nvSpPr>
          <p:cNvPr id="4" name="Slide Number Placeholder 3"/>
          <p:cNvSpPr>
            <a:spLocks noGrp="1"/>
          </p:cNvSpPr>
          <p:nvPr>
            <p:ph type="sldNum" sz="quarter" idx="10"/>
          </p:nvPr>
        </p:nvSpPr>
        <p:spPr/>
        <p:txBody>
          <a:bodyPr/>
          <a:lstStyle/>
          <a:p>
            <a:fld id="{3C27ED82-1B94-4758-B2BA-B9127C5C2837}" type="slidenum">
              <a:rPr lang="en-US" smtClean="0"/>
              <a:pPr/>
              <a:t>32</a:t>
            </a:fld>
            <a:endParaRPr lang="en-US" dirty="0"/>
          </a:p>
        </p:txBody>
      </p:sp>
    </p:spTree>
    <p:extLst>
      <p:ext uri="{BB962C8B-B14F-4D97-AF65-F5344CB8AC3E}">
        <p14:creationId xmlns:p14="http://schemas.microsoft.com/office/powerpoint/2010/main" val="11021295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27ED82-1B94-4758-B2BA-B9127C5C2837}" type="slidenum">
              <a:rPr lang="en-US" smtClean="0"/>
              <a:pPr/>
              <a:t>33</a:t>
            </a:fld>
            <a:endParaRPr lang="en-US" dirty="0"/>
          </a:p>
        </p:txBody>
      </p:sp>
    </p:spTree>
    <p:extLst>
      <p:ext uri="{BB962C8B-B14F-4D97-AF65-F5344CB8AC3E}">
        <p14:creationId xmlns:p14="http://schemas.microsoft.com/office/powerpoint/2010/main" val="22625377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These are great questions to ask when doing your homework on a potential</a:t>
            </a:r>
            <a:r>
              <a:rPr lang="en-US" baseline="0" dirty="0"/>
              <a:t> partner, because it will help you identify if you truly have a need for their services. </a:t>
            </a:r>
            <a:endParaRPr lang="en-US" dirty="0"/>
          </a:p>
        </p:txBody>
      </p:sp>
      <p:sp>
        <p:nvSpPr>
          <p:cNvPr id="4" name="Slide Number Placeholder 3"/>
          <p:cNvSpPr>
            <a:spLocks noGrp="1"/>
          </p:cNvSpPr>
          <p:nvPr>
            <p:ph type="sldNum" sz="quarter" idx="10"/>
          </p:nvPr>
        </p:nvSpPr>
        <p:spPr/>
        <p:txBody>
          <a:bodyPr/>
          <a:lstStyle/>
          <a:p>
            <a:fld id="{3C27ED82-1B94-4758-B2BA-B9127C5C2837}" type="slidenum">
              <a:rPr lang="en-US" smtClean="0"/>
              <a:pPr/>
              <a:t>34</a:t>
            </a:fld>
            <a:endParaRPr lang="en-US" dirty="0"/>
          </a:p>
        </p:txBody>
      </p:sp>
    </p:spTree>
    <p:extLst>
      <p:ext uri="{BB962C8B-B14F-4D97-AF65-F5344CB8AC3E}">
        <p14:creationId xmlns:p14="http://schemas.microsoft.com/office/powerpoint/2010/main" val="38143869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Here are a few more questions you might ask of a potential partner…</a:t>
            </a:r>
          </a:p>
        </p:txBody>
      </p:sp>
      <p:sp>
        <p:nvSpPr>
          <p:cNvPr id="4" name="Slide Number Placeholder 3"/>
          <p:cNvSpPr>
            <a:spLocks noGrp="1"/>
          </p:cNvSpPr>
          <p:nvPr>
            <p:ph type="sldNum" sz="quarter" idx="10"/>
          </p:nvPr>
        </p:nvSpPr>
        <p:spPr/>
        <p:txBody>
          <a:bodyPr/>
          <a:lstStyle/>
          <a:p>
            <a:fld id="{3C27ED82-1B94-4758-B2BA-B9127C5C2837}" type="slidenum">
              <a:rPr lang="en-US" smtClean="0"/>
              <a:pPr/>
              <a:t>35</a:t>
            </a:fld>
            <a:endParaRPr lang="en-US" dirty="0"/>
          </a:p>
        </p:txBody>
      </p:sp>
    </p:spTree>
    <p:extLst>
      <p:ext uri="{BB962C8B-B14F-4D97-AF65-F5344CB8AC3E}">
        <p14:creationId xmlns:p14="http://schemas.microsoft.com/office/powerpoint/2010/main" val="11624062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Here is the bottom line to consider if it is worth pursuing</a:t>
            </a:r>
            <a:r>
              <a:rPr lang="en-US" baseline="0" dirty="0"/>
              <a:t> a the partnership. </a:t>
            </a:r>
            <a:endParaRPr lang="en-US" dirty="0"/>
          </a:p>
        </p:txBody>
      </p:sp>
      <p:sp>
        <p:nvSpPr>
          <p:cNvPr id="4" name="Slide Number Placeholder 3"/>
          <p:cNvSpPr>
            <a:spLocks noGrp="1"/>
          </p:cNvSpPr>
          <p:nvPr>
            <p:ph type="sldNum" sz="quarter" idx="10"/>
          </p:nvPr>
        </p:nvSpPr>
        <p:spPr/>
        <p:txBody>
          <a:bodyPr/>
          <a:lstStyle/>
          <a:p>
            <a:fld id="{3C27ED82-1B94-4758-B2BA-B9127C5C2837}" type="slidenum">
              <a:rPr lang="en-US" smtClean="0"/>
              <a:pPr/>
              <a:t>36</a:t>
            </a:fld>
            <a:endParaRPr lang="en-US" dirty="0"/>
          </a:p>
        </p:txBody>
      </p:sp>
    </p:spTree>
    <p:extLst>
      <p:ext uri="{BB962C8B-B14F-4D97-AF65-F5344CB8AC3E}">
        <p14:creationId xmlns:p14="http://schemas.microsoft.com/office/powerpoint/2010/main" val="32237554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27ED82-1B94-4758-B2BA-B9127C5C2837}" type="slidenum">
              <a:rPr lang="en-US" smtClean="0"/>
              <a:pPr/>
              <a:t>37</a:t>
            </a:fld>
            <a:endParaRPr lang="en-US" dirty="0"/>
          </a:p>
        </p:txBody>
      </p:sp>
    </p:spTree>
    <p:extLst>
      <p:ext uri="{BB962C8B-B14F-4D97-AF65-F5344CB8AC3E}">
        <p14:creationId xmlns:p14="http://schemas.microsoft.com/office/powerpoint/2010/main" val="8285778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Cheat sheet for making initial contact.  You want to give information about who you are and why you need the services and you also want to give information about</a:t>
            </a:r>
            <a:r>
              <a:rPr lang="en-US" baseline="0" dirty="0"/>
              <a:t> why this partnership would also be beneficial to the partnership.  </a:t>
            </a:r>
            <a:endParaRPr lang="en-US" dirty="0"/>
          </a:p>
        </p:txBody>
      </p:sp>
      <p:sp>
        <p:nvSpPr>
          <p:cNvPr id="4" name="Slide Number Placeholder 3"/>
          <p:cNvSpPr>
            <a:spLocks noGrp="1"/>
          </p:cNvSpPr>
          <p:nvPr>
            <p:ph type="sldNum" sz="quarter" idx="10"/>
          </p:nvPr>
        </p:nvSpPr>
        <p:spPr/>
        <p:txBody>
          <a:bodyPr/>
          <a:lstStyle/>
          <a:p>
            <a:fld id="{3C27ED82-1B94-4758-B2BA-B9127C5C2837}" type="slidenum">
              <a:rPr lang="en-US" smtClean="0"/>
              <a:pPr/>
              <a:t>38</a:t>
            </a:fld>
            <a:endParaRPr lang="en-US" dirty="0"/>
          </a:p>
        </p:txBody>
      </p:sp>
    </p:spTree>
    <p:extLst>
      <p:ext uri="{BB962C8B-B14F-4D97-AF65-F5344CB8AC3E}">
        <p14:creationId xmlns:p14="http://schemas.microsoft.com/office/powerpoint/2010/main" val="4932716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27ED82-1B94-4758-B2BA-B9127C5C2837}" type="slidenum">
              <a:rPr lang="en-US" smtClean="0"/>
              <a:pPr/>
              <a:t>39</a:t>
            </a:fld>
            <a:endParaRPr lang="en-US" dirty="0"/>
          </a:p>
        </p:txBody>
      </p:sp>
    </p:spTree>
    <p:extLst>
      <p:ext uri="{BB962C8B-B14F-4D97-AF65-F5344CB8AC3E}">
        <p14:creationId xmlns:p14="http://schemas.microsoft.com/office/powerpoint/2010/main" val="2257872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sz="7200" baseline="0" dirty="0"/>
              <a:t>Take a minute to think about the partnerships your center has; are they specifically helping students with disabilities?  Is the center specifically focusing on developing partnerships that assist in identifying or providing accommodation support for students with disabilities?  </a:t>
            </a:r>
            <a:endParaRPr lang="en-US" sz="7200" dirty="0"/>
          </a:p>
        </p:txBody>
      </p:sp>
      <p:sp>
        <p:nvSpPr>
          <p:cNvPr id="4" name="Slide Number Placeholder 3"/>
          <p:cNvSpPr>
            <a:spLocks noGrp="1"/>
          </p:cNvSpPr>
          <p:nvPr>
            <p:ph type="sldNum" sz="quarter" idx="10"/>
          </p:nvPr>
        </p:nvSpPr>
        <p:spPr/>
        <p:txBody>
          <a:bodyPr/>
          <a:lstStyle/>
          <a:p>
            <a:fld id="{3C27ED82-1B94-4758-B2BA-B9127C5C2837}" type="slidenum">
              <a:rPr lang="en-US" smtClean="0"/>
              <a:pPr/>
              <a:t>4</a:t>
            </a:fld>
            <a:endParaRPr lang="en-US" dirty="0"/>
          </a:p>
        </p:txBody>
      </p:sp>
    </p:spTree>
    <p:extLst>
      <p:ext uri="{BB962C8B-B14F-4D97-AF65-F5344CB8AC3E}">
        <p14:creationId xmlns:p14="http://schemas.microsoft.com/office/powerpoint/2010/main" val="4702882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27ED82-1B94-4758-B2BA-B9127C5C2837}" type="slidenum">
              <a:rPr lang="en-US" smtClean="0"/>
              <a:pPr/>
              <a:t>40</a:t>
            </a:fld>
            <a:endParaRPr lang="en-US" dirty="0"/>
          </a:p>
        </p:txBody>
      </p:sp>
    </p:spTree>
    <p:extLst>
      <p:ext uri="{BB962C8B-B14F-4D97-AF65-F5344CB8AC3E}">
        <p14:creationId xmlns:p14="http://schemas.microsoft.com/office/powerpoint/2010/main" val="1180618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Several</a:t>
            </a:r>
            <a:r>
              <a:rPr lang="en-US" baseline="0" dirty="0"/>
              <a:t> JC centers have develop partnerships that provide significant benefit to their disability program. We have highlighted one or two partnerships from centers around the country to provide a broad view of the potential partnerships in our communities. </a:t>
            </a:r>
          </a:p>
          <a:p>
            <a:endParaRPr lang="en-US" baseline="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aseline="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aseline="0" dirty="0"/>
              <a:t>We also have 2 separate center guest speakers with us today who will be talking a little bit about their disability program partners.</a:t>
            </a:r>
            <a:endParaRPr lang="en-US" sz="1200" dirty="0"/>
          </a:p>
          <a:p>
            <a:endParaRPr lang="en-US" dirty="0"/>
          </a:p>
        </p:txBody>
      </p:sp>
      <p:sp>
        <p:nvSpPr>
          <p:cNvPr id="4" name="Slide Number Placeholder 3"/>
          <p:cNvSpPr>
            <a:spLocks noGrp="1"/>
          </p:cNvSpPr>
          <p:nvPr>
            <p:ph type="sldNum" sz="quarter" idx="10"/>
          </p:nvPr>
        </p:nvSpPr>
        <p:spPr/>
        <p:txBody>
          <a:bodyPr/>
          <a:lstStyle/>
          <a:p>
            <a:fld id="{3C27ED82-1B94-4758-B2BA-B9127C5C2837}" type="slidenum">
              <a:rPr lang="en-US" smtClean="0"/>
              <a:pPr/>
              <a:t>41</a:t>
            </a:fld>
            <a:endParaRPr lang="en-US" dirty="0"/>
          </a:p>
        </p:txBody>
      </p:sp>
    </p:spTree>
    <p:extLst>
      <p:ext uri="{BB962C8B-B14F-4D97-AF65-F5344CB8AC3E}">
        <p14:creationId xmlns:p14="http://schemas.microsoft.com/office/powerpoint/2010/main" val="16368454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lvl="0"/>
            <a:r>
              <a:rPr lang="en-US" sz="1200" b="0" i="0" u="none" strike="noStrike" cap="none" dirty="0">
                <a:solidFill>
                  <a:srgbClr val="000000"/>
                </a:solidFill>
                <a:effectLst/>
                <a:latin typeface="Arial"/>
                <a:ea typeface="Arial"/>
                <a:cs typeface="Arial"/>
                <a:sym typeface="Arial"/>
              </a:rPr>
              <a:t>The DC and VR Counselor communicate weekly and the VR Counselor attends the Disability Advocate meetings monthly.  The center uses VR to conduct disability evaluations referred through the Disability Advocate meetings and to coordinate off center therapy.</a:t>
            </a:r>
          </a:p>
          <a:p>
            <a:endParaRPr lang="en-US" sz="1200" b="0" i="0" u="none" strike="noStrike" cap="none" dirty="0">
              <a:solidFill>
                <a:srgbClr val="000000"/>
              </a:solidFill>
              <a:effectLst/>
              <a:latin typeface="Arial"/>
              <a:ea typeface="Arial"/>
              <a:cs typeface="Arial"/>
              <a:sym typeface="Arial"/>
            </a:endParaRPr>
          </a:p>
          <a:p>
            <a:pPr lvl="0"/>
            <a:r>
              <a:rPr lang="en-US" sz="1200" b="0" i="0" u="none" strike="noStrike" cap="none" dirty="0">
                <a:solidFill>
                  <a:srgbClr val="000000"/>
                </a:solidFill>
                <a:effectLst/>
                <a:latin typeface="Arial"/>
                <a:ea typeface="Arial"/>
                <a:cs typeface="Arial"/>
                <a:sym typeface="Arial"/>
              </a:rPr>
              <a:t>LSI has an office on center and comes to the center weekly.  LSI provides an employability class to all students in the Career Development Period phase.  During this class they identify prospective clients of VR and provide one-on-one support to students who are applying for VR services or have disabilities but may not be eligible for VR services.</a:t>
            </a:r>
          </a:p>
          <a:p>
            <a:endParaRPr lang="en-US" sz="1200" b="0" i="0" u="none" strike="noStrike" cap="none" dirty="0">
              <a:solidFill>
                <a:srgbClr val="000000"/>
              </a:solidFill>
              <a:effectLst/>
              <a:latin typeface="Arial"/>
              <a:ea typeface="Arial"/>
              <a:cs typeface="Arial"/>
              <a:sym typeface="Arial"/>
            </a:endParaRPr>
          </a:p>
          <a:p>
            <a:pPr lvl="0"/>
            <a:r>
              <a:rPr lang="en-US" sz="1200" b="0" i="0" u="none" strike="noStrike" cap="none" dirty="0">
                <a:solidFill>
                  <a:srgbClr val="000000"/>
                </a:solidFill>
                <a:effectLst/>
                <a:latin typeface="Arial"/>
                <a:ea typeface="Arial"/>
                <a:cs typeface="Arial"/>
                <a:sym typeface="Arial"/>
              </a:rPr>
              <a:t>The center has a partnership with Weber State University Special Education Department who provides student teachers to assist students with disabilities. </a:t>
            </a:r>
          </a:p>
          <a:p>
            <a:endParaRPr lang="en-US" sz="1200" b="0" i="0" u="none" strike="noStrike" cap="none" dirty="0">
              <a:solidFill>
                <a:srgbClr val="000000"/>
              </a:solidFill>
              <a:effectLst/>
              <a:latin typeface="Arial"/>
              <a:ea typeface="Arial"/>
              <a:cs typeface="Arial"/>
              <a:sym typeface="Arial"/>
            </a:endParaRPr>
          </a:p>
          <a:p>
            <a:pPr lvl="0"/>
            <a:r>
              <a:rPr lang="en-US" sz="1200" b="0" i="0" u="none" strike="noStrike" cap="none" dirty="0">
                <a:solidFill>
                  <a:srgbClr val="000000"/>
                </a:solidFill>
                <a:effectLst/>
                <a:latin typeface="Arial"/>
                <a:ea typeface="Arial"/>
                <a:cs typeface="Arial"/>
                <a:sym typeface="Arial"/>
              </a:rPr>
              <a:t>Workability Utah who keeps the DC informed of job fairs geared towards people with disabilities and provides transition services.</a:t>
            </a:r>
          </a:p>
          <a:p>
            <a:endParaRPr lang="en-US" sz="1200" b="0" i="0" u="none" strike="noStrike" cap="none" dirty="0">
              <a:solidFill>
                <a:srgbClr val="000000"/>
              </a:solidFill>
              <a:effectLst/>
              <a:latin typeface="Arial"/>
              <a:ea typeface="Arial"/>
              <a:cs typeface="Arial"/>
              <a:sym typeface="Arial"/>
            </a:endParaRPr>
          </a:p>
          <a:p>
            <a:pPr lvl="0"/>
            <a:r>
              <a:rPr lang="en-US" sz="1200" b="0" i="0" u="none" strike="noStrike" cap="none" dirty="0">
                <a:solidFill>
                  <a:srgbClr val="000000"/>
                </a:solidFill>
                <a:effectLst/>
                <a:latin typeface="Arial"/>
                <a:ea typeface="Arial"/>
                <a:cs typeface="Arial"/>
                <a:sym typeface="Arial"/>
              </a:rPr>
              <a:t>UTAH Parent Center actively refers students to the center and provides support for students who have received special education services in the past.  They also have advocacy groups for parents with children who have disabilities.  </a:t>
            </a:r>
          </a:p>
          <a:p>
            <a:endParaRPr lang="en-US" sz="1200" b="0" i="0" u="none" strike="noStrike" cap="none" dirty="0">
              <a:solidFill>
                <a:srgbClr val="000000"/>
              </a:solidFill>
              <a:effectLst/>
              <a:latin typeface="Arial"/>
              <a:ea typeface="Arial"/>
              <a:cs typeface="Arial"/>
              <a:sym typeface="Arial"/>
            </a:endParaRPr>
          </a:p>
          <a:p>
            <a:pPr lvl="0"/>
            <a:r>
              <a:rPr lang="en-US" sz="1200" b="0" i="0" u="none" strike="noStrike" cap="none" dirty="0">
                <a:solidFill>
                  <a:srgbClr val="000000"/>
                </a:solidFill>
                <a:effectLst/>
                <a:latin typeface="Arial"/>
                <a:ea typeface="Arial"/>
                <a:cs typeface="Arial"/>
                <a:sym typeface="Arial"/>
              </a:rPr>
              <a:t>Roads to Independence Disability Service Center provides additional assistance with housing and daily living skills.  </a:t>
            </a:r>
          </a:p>
          <a:p>
            <a:endParaRPr lang="en-US" sz="1200" b="0" i="0" u="none" strike="noStrike" cap="none" dirty="0">
              <a:solidFill>
                <a:srgbClr val="000000"/>
              </a:solidFill>
              <a:effectLst/>
              <a:latin typeface="Arial"/>
              <a:ea typeface="Arial"/>
              <a:cs typeface="Arial"/>
              <a:sym typeface="Arial"/>
            </a:endParaRPr>
          </a:p>
          <a:p>
            <a:pPr lvl="0"/>
            <a:r>
              <a:rPr lang="en-US" sz="1200" b="0" i="0" u="none" strike="noStrike" cap="none" dirty="0">
                <a:solidFill>
                  <a:srgbClr val="000000"/>
                </a:solidFill>
                <a:effectLst/>
                <a:latin typeface="Arial"/>
                <a:ea typeface="Arial"/>
                <a:cs typeface="Arial"/>
                <a:sym typeface="Arial"/>
              </a:rPr>
              <a:t>Utah Center for Assistive Technology (AT) has provided AT for students. Through this partnership the center has been able to obtain a wheelchair for a student.</a:t>
            </a:r>
          </a:p>
          <a:p>
            <a:endParaRPr lang="en-US" sz="1200" b="0" i="0" u="none" strike="noStrike" cap="none" dirty="0">
              <a:solidFill>
                <a:srgbClr val="000000"/>
              </a:solidFill>
              <a:effectLst/>
              <a:latin typeface="Arial"/>
              <a:ea typeface="Arial"/>
              <a:cs typeface="Arial"/>
              <a:sym typeface="Arial"/>
            </a:endParaRPr>
          </a:p>
          <a:p>
            <a:pPr lvl="0"/>
            <a:r>
              <a:rPr lang="en-US" sz="1200" b="0" i="0" u="none" strike="noStrike" cap="none" dirty="0">
                <a:solidFill>
                  <a:srgbClr val="000000"/>
                </a:solidFill>
                <a:effectLst/>
                <a:latin typeface="Arial"/>
                <a:ea typeface="Arial"/>
                <a:cs typeface="Arial"/>
                <a:sym typeface="Arial"/>
              </a:rPr>
              <a:t>The center has established a membership with </a:t>
            </a:r>
            <a:r>
              <a:rPr lang="en-US" sz="1200" b="0" i="0" u="none" strike="noStrike" cap="none" dirty="0" err="1">
                <a:solidFill>
                  <a:srgbClr val="000000"/>
                </a:solidFill>
                <a:effectLst/>
                <a:latin typeface="Arial"/>
                <a:ea typeface="Arial"/>
                <a:cs typeface="Arial"/>
                <a:sym typeface="Arial"/>
              </a:rPr>
              <a:t>Bookshare</a:t>
            </a:r>
            <a:r>
              <a:rPr lang="en-US" sz="1200" b="0" i="0" u="none" strike="noStrike" cap="none" dirty="0">
                <a:solidFill>
                  <a:srgbClr val="000000"/>
                </a:solidFill>
                <a:effectLst/>
                <a:latin typeface="Arial"/>
                <a:ea typeface="Arial"/>
                <a:cs typeface="Arial"/>
                <a:sym typeface="Arial"/>
              </a:rPr>
              <a:t>.</a:t>
            </a:r>
          </a:p>
          <a:p>
            <a:endParaRPr lang="en-US" dirty="0"/>
          </a:p>
        </p:txBody>
      </p:sp>
      <p:sp>
        <p:nvSpPr>
          <p:cNvPr id="4" name="Slide Number Placeholder 3"/>
          <p:cNvSpPr>
            <a:spLocks noGrp="1"/>
          </p:cNvSpPr>
          <p:nvPr>
            <p:ph type="sldNum" sz="quarter" idx="10"/>
          </p:nvPr>
        </p:nvSpPr>
        <p:spPr/>
        <p:txBody>
          <a:bodyPr/>
          <a:lstStyle/>
          <a:p>
            <a:fld id="{3C27ED82-1B94-4758-B2BA-B9127C5C2837}" type="slidenum">
              <a:rPr lang="en-US" smtClean="0"/>
              <a:pPr/>
              <a:t>42</a:t>
            </a:fld>
            <a:endParaRPr lang="en-US" dirty="0"/>
          </a:p>
        </p:txBody>
      </p:sp>
    </p:spTree>
    <p:extLst>
      <p:ext uri="{BB962C8B-B14F-4D97-AF65-F5344CB8AC3E}">
        <p14:creationId xmlns:p14="http://schemas.microsoft.com/office/powerpoint/2010/main" val="24224283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sz="1200" b="0" i="0" u="none" strike="noStrike" cap="none" dirty="0">
                <a:solidFill>
                  <a:srgbClr val="000000"/>
                </a:solidFill>
                <a:effectLst/>
                <a:latin typeface="Arial"/>
                <a:ea typeface="Arial"/>
                <a:cs typeface="Arial"/>
                <a:sym typeface="Arial"/>
              </a:rPr>
              <a:t>The center has partnerships with Springfield and Holyoke Community College Disability Services, Massachusetts and </a:t>
            </a:r>
            <a:r>
              <a:rPr lang="en-US" sz="1200" b="0" i="0" u="none" strike="noStrike" cap="none" dirty="0" err="1">
                <a:solidFill>
                  <a:srgbClr val="000000"/>
                </a:solidFill>
                <a:effectLst/>
                <a:latin typeface="Arial"/>
                <a:ea typeface="Arial"/>
                <a:cs typeface="Arial"/>
                <a:sym typeface="Arial"/>
              </a:rPr>
              <a:t>Conneticut</a:t>
            </a:r>
            <a:r>
              <a:rPr lang="en-US" sz="1200" b="0" i="0" u="none" strike="noStrike" cap="none" dirty="0">
                <a:solidFill>
                  <a:srgbClr val="000000"/>
                </a:solidFill>
                <a:effectLst/>
                <a:latin typeface="Arial"/>
                <a:ea typeface="Arial"/>
                <a:cs typeface="Arial"/>
                <a:sym typeface="Arial"/>
              </a:rPr>
              <a:t> Vocational Rehabilitation,</a:t>
            </a:r>
            <a:r>
              <a:rPr lang="en-US" sz="1200" b="0" i="0" u="none" strike="noStrike" cap="none" baseline="0" dirty="0">
                <a:solidFill>
                  <a:srgbClr val="000000"/>
                </a:solidFill>
                <a:effectLst/>
                <a:latin typeface="Arial"/>
                <a:ea typeface="Arial"/>
                <a:cs typeface="Arial"/>
                <a:sym typeface="Arial"/>
              </a:rPr>
              <a:t> </a:t>
            </a:r>
            <a:r>
              <a:rPr lang="en-US" sz="1200" b="0" i="0" u="none" strike="noStrike" cap="none" dirty="0">
                <a:solidFill>
                  <a:srgbClr val="000000"/>
                </a:solidFill>
                <a:effectLst/>
                <a:latin typeface="Arial"/>
                <a:ea typeface="Arial"/>
                <a:cs typeface="Arial"/>
                <a:sym typeface="Arial"/>
              </a:rPr>
              <a:t>Stavros Center for Independent Living,</a:t>
            </a:r>
            <a:r>
              <a:rPr lang="en-US" sz="1200" b="0" i="0" u="none" strike="noStrike" cap="none" baseline="0" dirty="0">
                <a:solidFill>
                  <a:srgbClr val="000000"/>
                </a:solidFill>
                <a:effectLst/>
                <a:latin typeface="Arial"/>
                <a:ea typeface="Arial"/>
                <a:cs typeface="Arial"/>
                <a:sym typeface="Arial"/>
              </a:rPr>
              <a:t> and the </a:t>
            </a:r>
            <a:r>
              <a:rPr lang="en-US" sz="1200" b="0" i="0" u="none" strike="noStrike" cap="none" dirty="0">
                <a:solidFill>
                  <a:srgbClr val="000000"/>
                </a:solidFill>
                <a:effectLst/>
                <a:latin typeface="Arial"/>
                <a:ea typeface="Arial"/>
                <a:cs typeface="Arial"/>
                <a:sym typeface="Arial"/>
              </a:rPr>
              <a:t>Institute of Abilities</a:t>
            </a:r>
            <a:r>
              <a:rPr lang="en-US" sz="1200" b="0" i="0" u="none" strike="noStrike" cap="none" baseline="0" dirty="0">
                <a:solidFill>
                  <a:srgbClr val="000000"/>
                </a:solidFill>
                <a:effectLst/>
                <a:latin typeface="Arial"/>
                <a:ea typeface="Arial"/>
                <a:cs typeface="Arial"/>
                <a:sym typeface="Arial"/>
              </a:rPr>
              <a:t> to obtain </a:t>
            </a:r>
            <a:r>
              <a:rPr lang="en-US" sz="1200" b="0" i="0" u="none" strike="noStrike" cap="none" dirty="0">
                <a:solidFill>
                  <a:srgbClr val="000000"/>
                </a:solidFill>
                <a:effectLst/>
                <a:latin typeface="Arial"/>
                <a:ea typeface="Arial"/>
                <a:cs typeface="Arial"/>
                <a:sym typeface="Arial"/>
              </a:rPr>
              <a:t>individual training support, job coaching, and housing assistance</a:t>
            </a:r>
            <a:r>
              <a:rPr lang="en-US" sz="1200" b="0" i="0" u="none" strike="noStrike" cap="none" baseline="0" dirty="0">
                <a:solidFill>
                  <a:srgbClr val="000000"/>
                </a:solidFill>
                <a:effectLst/>
                <a:latin typeface="Arial"/>
                <a:ea typeface="Arial"/>
                <a:cs typeface="Arial"/>
                <a:sym typeface="Arial"/>
              </a:rPr>
              <a:t> for their students with disabilities.</a:t>
            </a:r>
            <a:endParaRPr lang="en-US" sz="1200" b="0" i="0" u="none" strike="noStrike" cap="none" dirty="0">
              <a:solidFill>
                <a:srgbClr val="000000"/>
              </a:solidFill>
              <a:effectLst/>
              <a:latin typeface="Arial"/>
              <a:ea typeface="Arial"/>
              <a:cs typeface="Arial"/>
              <a:sym typeface="Arial"/>
            </a:endParaRPr>
          </a:p>
          <a:p>
            <a:pPr marL="139700" indent="0">
              <a:buNone/>
            </a:pPr>
            <a:endParaRPr lang="en-US" sz="1200" b="0" i="0" u="none" strike="noStrike" cap="none" dirty="0">
              <a:solidFill>
                <a:srgbClr val="000000"/>
              </a:solidFill>
              <a:effectLst/>
              <a:latin typeface="Arial"/>
              <a:ea typeface="Arial"/>
              <a:cs typeface="Arial"/>
              <a:sym typeface="Arial"/>
            </a:endParaRPr>
          </a:p>
          <a:p>
            <a:pPr marL="171450" indent="-171450">
              <a:buFont typeface="Arial" panose="020B0604020202020204" pitchFamily="34" charset="0"/>
              <a:buChar char="•"/>
            </a:pPr>
            <a:r>
              <a:rPr lang="en-US" sz="1200" b="0" i="0" u="none" strike="noStrike" cap="none" dirty="0">
                <a:solidFill>
                  <a:srgbClr val="000000"/>
                </a:solidFill>
                <a:effectLst/>
                <a:latin typeface="Arial"/>
                <a:ea typeface="Arial"/>
                <a:cs typeface="Arial"/>
                <a:sym typeface="Arial"/>
              </a:rPr>
              <a:t>The center also partners with all Springfield Public Schools and Chicopee Academy to provide dual enrollment to students and the schools provide special education support if needed.  </a:t>
            </a:r>
          </a:p>
          <a:p>
            <a:pPr marL="139700" indent="0">
              <a:buNone/>
            </a:pPr>
            <a:endParaRPr lang="en-US" sz="1200" b="0" i="0" u="none" strike="noStrike" cap="none" dirty="0">
              <a:solidFill>
                <a:srgbClr val="000000"/>
              </a:solidFill>
              <a:effectLst/>
              <a:latin typeface="Arial"/>
              <a:ea typeface="Arial"/>
              <a:cs typeface="Arial"/>
              <a:sym typeface="Arial"/>
            </a:endParaRPr>
          </a:p>
          <a:p>
            <a:pPr marL="171450" indent="-171450">
              <a:buFont typeface="Arial" panose="020B0604020202020204" pitchFamily="34" charset="0"/>
              <a:buChar char="•"/>
            </a:pPr>
            <a:r>
              <a:rPr lang="en-US" sz="1200" b="0" i="0" u="none" strike="noStrike" cap="none" dirty="0">
                <a:solidFill>
                  <a:srgbClr val="000000"/>
                </a:solidFill>
                <a:effectLst/>
                <a:latin typeface="Arial"/>
                <a:ea typeface="Arial"/>
                <a:cs typeface="Arial"/>
                <a:sym typeface="Arial"/>
              </a:rPr>
              <a:t>The center has a </a:t>
            </a:r>
            <a:r>
              <a:rPr lang="en-US" sz="1200" b="0" i="0" u="none" strike="noStrike" cap="none" dirty="0" err="1">
                <a:solidFill>
                  <a:srgbClr val="000000"/>
                </a:solidFill>
                <a:effectLst/>
                <a:latin typeface="Arial"/>
                <a:ea typeface="Arial"/>
                <a:cs typeface="Arial"/>
                <a:sym typeface="Arial"/>
              </a:rPr>
              <a:t>BookShare</a:t>
            </a:r>
            <a:r>
              <a:rPr lang="en-US" sz="1200" b="0" i="0" u="none" strike="noStrike" cap="none" dirty="0">
                <a:solidFill>
                  <a:srgbClr val="000000"/>
                </a:solidFill>
                <a:effectLst/>
                <a:latin typeface="Arial"/>
                <a:ea typeface="Arial"/>
                <a:cs typeface="Arial"/>
                <a:sym typeface="Arial"/>
              </a:rPr>
              <a:t> membership.</a:t>
            </a:r>
            <a:endParaRPr lang="en-US" dirty="0"/>
          </a:p>
          <a:p>
            <a:endParaRPr lang="en-US" dirty="0"/>
          </a:p>
        </p:txBody>
      </p:sp>
      <p:sp>
        <p:nvSpPr>
          <p:cNvPr id="4" name="Slide Number Placeholder 3"/>
          <p:cNvSpPr>
            <a:spLocks noGrp="1"/>
          </p:cNvSpPr>
          <p:nvPr>
            <p:ph type="sldNum" sz="quarter" idx="10"/>
          </p:nvPr>
        </p:nvSpPr>
        <p:spPr/>
        <p:txBody>
          <a:bodyPr/>
          <a:lstStyle/>
          <a:p>
            <a:fld id="{3C27ED82-1B94-4758-B2BA-B9127C5C2837}" type="slidenum">
              <a:rPr lang="en-US" smtClean="0"/>
              <a:pPr/>
              <a:t>43</a:t>
            </a:fld>
            <a:endParaRPr lang="en-US" dirty="0"/>
          </a:p>
        </p:txBody>
      </p:sp>
    </p:spTree>
    <p:extLst>
      <p:ext uri="{BB962C8B-B14F-4D97-AF65-F5344CB8AC3E}">
        <p14:creationId xmlns:p14="http://schemas.microsoft.com/office/powerpoint/2010/main" val="10764783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lvl="0" indent="-171450">
              <a:buFont typeface="Arial" panose="020B0604020202020204" pitchFamily="34" charset="0"/>
              <a:buChar char="•"/>
            </a:pPr>
            <a:r>
              <a:rPr lang="en-US" sz="1200" b="0" i="0" u="none" strike="noStrike" cap="none" dirty="0">
                <a:solidFill>
                  <a:srgbClr val="000000"/>
                </a:solidFill>
                <a:effectLst/>
                <a:latin typeface="Arial"/>
                <a:ea typeface="Arial"/>
                <a:cs typeface="Arial"/>
                <a:sym typeface="Arial"/>
              </a:rPr>
              <a:t>The Department for Aging and Rehabilitative Services supports graduates with disabilities in obtaining vocational rehabilitation services to assist in maintaining employment.  </a:t>
            </a:r>
            <a:br>
              <a:rPr lang="en-US" sz="1200" b="0" i="0" u="none" strike="noStrike" cap="none" dirty="0">
                <a:solidFill>
                  <a:srgbClr val="000000"/>
                </a:solidFill>
                <a:effectLst/>
                <a:latin typeface="Arial"/>
                <a:ea typeface="Arial"/>
                <a:cs typeface="Arial"/>
                <a:sym typeface="Arial"/>
              </a:rPr>
            </a:br>
            <a:endParaRPr lang="en-US" sz="1200" b="0" i="0" u="none" strike="noStrike" cap="none" dirty="0">
              <a:solidFill>
                <a:srgbClr val="000000"/>
              </a:solidFill>
              <a:effectLst/>
              <a:latin typeface="Arial"/>
              <a:ea typeface="Arial"/>
              <a:cs typeface="Arial"/>
              <a:sym typeface="Arial"/>
            </a:endParaRPr>
          </a:p>
          <a:p>
            <a:pPr marL="171450" lvl="0" indent="-171450">
              <a:buFont typeface="Arial" panose="020B0604020202020204" pitchFamily="34" charset="0"/>
              <a:buChar char="•"/>
            </a:pPr>
            <a:r>
              <a:rPr lang="en-US" sz="1200" b="0" i="0" u="none" strike="noStrike" cap="none" dirty="0">
                <a:solidFill>
                  <a:srgbClr val="000000"/>
                </a:solidFill>
                <a:effectLst/>
                <a:latin typeface="Arial"/>
                <a:ea typeface="Arial"/>
                <a:cs typeface="Arial"/>
                <a:sym typeface="Arial"/>
              </a:rPr>
              <a:t>The Virginia Association of Community Rehabilitation Programs has a staff person come to the center to assist students with disabilities in enrolling in support services to assist with housing and employment, as well as advising students on the types of benefits they are eligible for based on their disability status. </a:t>
            </a:r>
            <a:br>
              <a:rPr lang="en-US" sz="1200" b="0" i="0" u="none" strike="noStrike" cap="none" dirty="0">
                <a:solidFill>
                  <a:srgbClr val="000000"/>
                </a:solidFill>
                <a:effectLst/>
                <a:latin typeface="Arial"/>
                <a:ea typeface="Arial"/>
                <a:cs typeface="Arial"/>
                <a:sym typeface="Arial"/>
              </a:rPr>
            </a:br>
            <a:endParaRPr lang="en-US" sz="1200" b="0" i="0" u="none" strike="noStrike" cap="none" dirty="0">
              <a:solidFill>
                <a:srgbClr val="000000"/>
              </a:solidFill>
              <a:effectLst/>
              <a:latin typeface="Arial"/>
              <a:ea typeface="Arial"/>
              <a:cs typeface="Arial"/>
              <a:sym typeface="Arial"/>
            </a:endParaRPr>
          </a:p>
          <a:p>
            <a:pPr marL="171450" lvl="0" indent="-171450">
              <a:buFont typeface="Arial" panose="020B0604020202020204" pitchFamily="34" charset="0"/>
              <a:buChar char="•"/>
            </a:pPr>
            <a:r>
              <a:rPr lang="en-US" sz="1200" b="0" i="0" u="none" strike="noStrike" cap="none" dirty="0">
                <a:solidFill>
                  <a:srgbClr val="000000"/>
                </a:solidFill>
                <a:effectLst/>
                <a:latin typeface="Arial"/>
                <a:ea typeface="Arial"/>
                <a:cs typeface="Arial"/>
                <a:sym typeface="Arial"/>
              </a:rPr>
              <a:t>People, Inc. provides services for students with disabilities including housing support, job search assistance and training. </a:t>
            </a:r>
            <a:br>
              <a:rPr lang="en-US" sz="1200" b="0" i="0" u="none" strike="noStrike" cap="none" dirty="0">
                <a:solidFill>
                  <a:srgbClr val="000000"/>
                </a:solidFill>
                <a:effectLst/>
                <a:latin typeface="Arial"/>
                <a:ea typeface="Arial"/>
                <a:cs typeface="Arial"/>
                <a:sym typeface="Arial"/>
              </a:rPr>
            </a:br>
            <a:endParaRPr lang="en-US" sz="1200" b="0" i="0" u="none" strike="noStrike" cap="none" dirty="0">
              <a:solidFill>
                <a:srgbClr val="000000"/>
              </a:solidFill>
              <a:effectLst/>
              <a:latin typeface="Arial"/>
              <a:ea typeface="Arial"/>
              <a:cs typeface="Arial"/>
              <a:sym typeface="Arial"/>
            </a:endParaRPr>
          </a:p>
          <a:p>
            <a:pPr marL="171450" lvl="0" indent="-171450">
              <a:buFont typeface="Arial" panose="020B0604020202020204" pitchFamily="34" charset="0"/>
              <a:buChar char="•"/>
            </a:pPr>
            <a:r>
              <a:rPr lang="en-US" sz="1200" b="0" i="0" u="none" strike="noStrike" cap="none" dirty="0">
                <a:solidFill>
                  <a:srgbClr val="000000"/>
                </a:solidFill>
                <a:effectLst/>
                <a:latin typeface="Arial"/>
                <a:ea typeface="Arial"/>
                <a:cs typeface="Arial"/>
                <a:sym typeface="Arial"/>
              </a:rPr>
              <a:t>Commonwealth Catholic Charities provides counseling services, housing, and job search support for students with disabilities.</a:t>
            </a:r>
            <a:br>
              <a:rPr lang="en-US" sz="1200" b="0" i="0" u="none" strike="noStrike" cap="none" dirty="0">
                <a:solidFill>
                  <a:srgbClr val="000000"/>
                </a:solidFill>
                <a:effectLst/>
                <a:latin typeface="Arial"/>
                <a:ea typeface="Arial"/>
                <a:cs typeface="Arial"/>
                <a:sym typeface="Arial"/>
              </a:rPr>
            </a:br>
            <a:endParaRPr lang="en-US" sz="1200" b="0" i="0" u="none" strike="noStrike" cap="none" dirty="0">
              <a:solidFill>
                <a:srgbClr val="000000"/>
              </a:solidFill>
              <a:effectLst/>
              <a:latin typeface="Arial"/>
              <a:ea typeface="Arial"/>
              <a:cs typeface="Arial"/>
              <a:sym typeface="Arial"/>
            </a:endParaRPr>
          </a:p>
          <a:p>
            <a:endParaRPr lang="en-US" dirty="0"/>
          </a:p>
        </p:txBody>
      </p:sp>
      <p:sp>
        <p:nvSpPr>
          <p:cNvPr id="4" name="Slide Number Placeholder 3"/>
          <p:cNvSpPr>
            <a:spLocks noGrp="1"/>
          </p:cNvSpPr>
          <p:nvPr>
            <p:ph type="sldNum" sz="quarter" idx="10"/>
          </p:nvPr>
        </p:nvSpPr>
        <p:spPr/>
        <p:txBody>
          <a:bodyPr/>
          <a:lstStyle/>
          <a:p>
            <a:fld id="{3C27ED82-1B94-4758-B2BA-B9127C5C2837}" type="slidenum">
              <a:rPr lang="en-US" smtClean="0"/>
              <a:pPr/>
              <a:t>44</a:t>
            </a:fld>
            <a:endParaRPr lang="en-US" dirty="0"/>
          </a:p>
        </p:txBody>
      </p:sp>
    </p:spTree>
    <p:extLst>
      <p:ext uri="{BB962C8B-B14F-4D97-AF65-F5344CB8AC3E}">
        <p14:creationId xmlns:p14="http://schemas.microsoft.com/office/powerpoint/2010/main" val="434541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lvl="0" indent="-171450">
              <a:buFont typeface="Arial" panose="020B0604020202020204" pitchFamily="34" charset="0"/>
              <a:buChar char="•"/>
            </a:pPr>
            <a:r>
              <a:rPr lang="en-US" sz="1200" b="0" i="0" u="none" strike="noStrike" cap="none" dirty="0">
                <a:solidFill>
                  <a:srgbClr val="000000"/>
                </a:solidFill>
                <a:effectLst/>
                <a:latin typeface="Arial"/>
                <a:ea typeface="Arial"/>
                <a:cs typeface="Arial"/>
                <a:sym typeface="Arial"/>
              </a:rPr>
              <a:t>The School of Professional Psychology, Wright State University provides two psychology interns who work with students with mental health disabilities and conduct educational assessments.</a:t>
            </a:r>
            <a:br>
              <a:rPr lang="en-US" sz="1200" b="0" i="0" u="none" strike="noStrike" cap="none" dirty="0">
                <a:solidFill>
                  <a:srgbClr val="000000"/>
                </a:solidFill>
                <a:effectLst/>
                <a:latin typeface="Arial"/>
                <a:ea typeface="Arial"/>
                <a:cs typeface="Arial"/>
                <a:sym typeface="Arial"/>
              </a:rPr>
            </a:br>
            <a:endParaRPr lang="en-US" sz="1200" b="0" i="0" u="none" strike="noStrike" cap="none" dirty="0">
              <a:solidFill>
                <a:srgbClr val="000000"/>
              </a:solidFill>
              <a:effectLst/>
              <a:latin typeface="Arial"/>
              <a:ea typeface="Arial"/>
              <a:cs typeface="Arial"/>
              <a:sym typeface="Arial"/>
            </a:endParaRPr>
          </a:p>
          <a:p>
            <a:pPr marL="171450" lvl="0" indent="-171450">
              <a:buFont typeface="Arial" panose="020B0604020202020204" pitchFamily="34" charset="0"/>
              <a:buChar char="•"/>
            </a:pPr>
            <a:r>
              <a:rPr lang="en-US" sz="1200" b="0" i="0" u="none" strike="noStrike" cap="none" dirty="0">
                <a:solidFill>
                  <a:srgbClr val="000000"/>
                </a:solidFill>
                <a:effectLst/>
                <a:latin typeface="Arial"/>
                <a:ea typeface="Arial"/>
                <a:cs typeface="Arial"/>
                <a:sym typeface="Arial"/>
              </a:rPr>
              <a:t>Goodwill Industries assists with employment placement for students with disabilities.</a:t>
            </a:r>
            <a:br>
              <a:rPr lang="en-US" sz="1200" b="0" i="0" u="none" strike="noStrike" cap="none" dirty="0">
                <a:solidFill>
                  <a:srgbClr val="000000"/>
                </a:solidFill>
                <a:effectLst/>
                <a:latin typeface="Arial"/>
                <a:ea typeface="Arial"/>
                <a:cs typeface="Arial"/>
                <a:sym typeface="Arial"/>
              </a:rPr>
            </a:br>
            <a:endParaRPr lang="en-US" sz="1200" b="0" i="0" u="none" strike="noStrike" cap="none" dirty="0">
              <a:solidFill>
                <a:srgbClr val="000000"/>
              </a:solidFill>
              <a:effectLst/>
              <a:latin typeface="Arial"/>
              <a:ea typeface="Arial"/>
              <a:cs typeface="Arial"/>
              <a:sym typeface="Arial"/>
            </a:endParaRPr>
          </a:p>
          <a:p>
            <a:pPr marL="171450" lvl="0" indent="-171450">
              <a:buFont typeface="Arial" panose="020B0604020202020204" pitchFamily="34" charset="0"/>
              <a:buChar char="•"/>
            </a:pPr>
            <a:r>
              <a:rPr lang="en-US" sz="1200" b="0" i="0" u="none" strike="noStrike" cap="none" dirty="0">
                <a:solidFill>
                  <a:srgbClr val="000000"/>
                </a:solidFill>
                <a:effectLst/>
                <a:latin typeface="Arial"/>
                <a:ea typeface="Arial"/>
                <a:cs typeface="Arial"/>
                <a:sym typeface="Arial"/>
              </a:rPr>
              <a:t>Miami Valley Works provides a representative who comes to the center and works directly with students with disabilities on job placement.</a:t>
            </a:r>
            <a:br>
              <a:rPr lang="en-US" sz="1200" b="0" i="0" u="none" strike="noStrike" cap="none" dirty="0">
                <a:solidFill>
                  <a:srgbClr val="000000"/>
                </a:solidFill>
                <a:effectLst/>
                <a:latin typeface="Arial"/>
                <a:ea typeface="Arial"/>
                <a:cs typeface="Arial"/>
                <a:sym typeface="Arial"/>
              </a:rPr>
            </a:br>
            <a:endParaRPr lang="en-US" sz="1200" b="0" i="0" u="none" strike="noStrike" cap="none" dirty="0">
              <a:solidFill>
                <a:srgbClr val="000000"/>
              </a:solidFill>
              <a:effectLst/>
              <a:latin typeface="Arial"/>
              <a:ea typeface="Arial"/>
              <a:cs typeface="Arial"/>
              <a:sym typeface="Arial"/>
            </a:endParaRPr>
          </a:p>
          <a:p>
            <a:pPr marL="171450" lvl="0" indent="-171450">
              <a:buFont typeface="Arial" panose="020B0604020202020204" pitchFamily="34" charset="0"/>
              <a:buChar char="•"/>
            </a:pPr>
            <a:r>
              <a:rPr lang="en-US" sz="1200" b="0" i="0" u="none" strike="noStrike" cap="none" dirty="0">
                <a:solidFill>
                  <a:srgbClr val="000000"/>
                </a:solidFill>
                <a:effectLst/>
                <a:latin typeface="Arial"/>
                <a:ea typeface="Arial"/>
                <a:cs typeface="Arial"/>
                <a:sym typeface="Arial"/>
              </a:rPr>
              <a:t>Department of Job and Family Services-Disability Division provides employment, housing and career training for students with disabilities. </a:t>
            </a:r>
            <a:br>
              <a:rPr lang="en-US" sz="1200" b="0" i="0" u="none" strike="noStrike" cap="none" dirty="0">
                <a:solidFill>
                  <a:srgbClr val="000000"/>
                </a:solidFill>
                <a:effectLst/>
                <a:latin typeface="Arial"/>
                <a:ea typeface="Arial"/>
                <a:cs typeface="Arial"/>
                <a:sym typeface="Arial"/>
              </a:rPr>
            </a:br>
            <a:endParaRPr lang="en-US" sz="1200" b="0" i="0" u="none" strike="noStrike" cap="none" dirty="0">
              <a:solidFill>
                <a:srgbClr val="000000"/>
              </a:solidFill>
              <a:effectLst/>
              <a:latin typeface="Arial"/>
              <a:ea typeface="Arial"/>
              <a:cs typeface="Arial"/>
              <a:sym typeface="Arial"/>
            </a:endParaRPr>
          </a:p>
          <a:p>
            <a:pPr marL="171450" lvl="0" indent="-171450">
              <a:buFont typeface="Arial" panose="020B0604020202020204" pitchFamily="34" charset="0"/>
              <a:buChar char="•"/>
            </a:pPr>
            <a:r>
              <a:rPr lang="en-US" sz="1200" b="0" i="0" u="none" strike="noStrike" cap="none" dirty="0">
                <a:solidFill>
                  <a:srgbClr val="000000"/>
                </a:solidFill>
                <a:effectLst/>
                <a:latin typeface="Arial"/>
                <a:ea typeface="Arial"/>
                <a:cs typeface="Arial"/>
                <a:sym typeface="Arial"/>
              </a:rPr>
              <a:t>Urban League provides employment supports for students with disabilities as well as learning assessments for students suspected of having a disability. </a:t>
            </a:r>
            <a:br>
              <a:rPr lang="en-US" sz="1200" b="0" i="0" u="none" strike="noStrike" cap="none" dirty="0">
                <a:solidFill>
                  <a:srgbClr val="000000"/>
                </a:solidFill>
                <a:effectLst/>
                <a:latin typeface="Arial"/>
                <a:ea typeface="Arial"/>
                <a:cs typeface="Arial"/>
                <a:sym typeface="Arial"/>
              </a:rPr>
            </a:br>
            <a:endParaRPr lang="en-US" sz="1200" b="0" i="0" u="none" strike="noStrike" cap="none" dirty="0">
              <a:solidFill>
                <a:srgbClr val="000000"/>
              </a:solidFill>
              <a:effectLst/>
              <a:latin typeface="Arial"/>
              <a:ea typeface="Arial"/>
              <a:cs typeface="Arial"/>
              <a:sym typeface="Arial"/>
            </a:endParaRPr>
          </a:p>
          <a:p>
            <a:pPr marL="171450" lvl="0" indent="-171450">
              <a:buFont typeface="Arial" panose="020B0604020202020204" pitchFamily="34" charset="0"/>
              <a:buChar char="•"/>
            </a:pPr>
            <a:r>
              <a:rPr lang="en-US" sz="1200" b="0" i="0" u="none" strike="noStrike" cap="none" dirty="0">
                <a:solidFill>
                  <a:srgbClr val="000000"/>
                </a:solidFill>
                <a:effectLst/>
                <a:latin typeface="Arial"/>
                <a:ea typeface="Arial"/>
                <a:cs typeface="Arial"/>
                <a:sym typeface="Arial"/>
              </a:rPr>
              <a:t>Dayton Metro Public Library provides tutoring for all students, including those with disabilities.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3C27ED82-1B94-4758-B2BA-B9127C5C2837}" type="slidenum">
              <a:rPr lang="en-US" smtClean="0"/>
              <a:pPr/>
              <a:t>45</a:t>
            </a:fld>
            <a:endParaRPr lang="en-US" dirty="0"/>
          </a:p>
        </p:txBody>
      </p:sp>
    </p:spTree>
    <p:extLst>
      <p:ext uri="{BB962C8B-B14F-4D97-AF65-F5344CB8AC3E}">
        <p14:creationId xmlns:p14="http://schemas.microsoft.com/office/powerpoint/2010/main" val="26732591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dirty="0" smtClean="0">
                <a:solidFill>
                  <a:srgbClr val="000000"/>
                </a:solidFill>
                <a:effectLst/>
                <a:latin typeface="Arial"/>
                <a:ea typeface="Arial"/>
                <a:cs typeface="Arial"/>
                <a:sym typeface="Arial"/>
              </a:rPr>
              <a:t>We want to welcome two guest speakers from Los Angeles Job Corps.  </a:t>
            </a:r>
            <a:r>
              <a:rPr lang="en-US" sz="1200" dirty="0" smtClean="0"/>
              <a:t>Georgette Fields is the current (DC).  Tenia Penn is the previous DC and current AM.  They will be sharing a few highlights from some of the ongoing partnerships with LAJC, and some of the benefits/supports from those partnerships…</a:t>
            </a:r>
            <a:endParaRPr lang="en-US" sz="1200" b="0" i="0" u="none" strike="noStrike" cap="none" dirty="0" smtClean="0">
              <a:solidFill>
                <a:srgbClr val="000000"/>
              </a:solidFill>
              <a:effectLst/>
              <a:latin typeface="Arial"/>
              <a:ea typeface="Arial"/>
              <a:cs typeface="Arial"/>
              <a:sym typeface="Arial"/>
            </a:endParaRPr>
          </a:p>
          <a:p>
            <a:endParaRPr lang="en-US" dirty="0"/>
          </a:p>
        </p:txBody>
      </p:sp>
      <p:sp>
        <p:nvSpPr>
          <p:cNvPr id="4" name="Slide Number Placeholder 3"/>
          <p:cNvSpPr>
            <a:spLocks noGrp="1"/>
          </p:cNvSpPr>
          <p:nvPr>
            <p:ph type="sldNum" sz="quarter" idx="10"/>
          </p:nvPr>
        </p:nvSpPr>
        <p:spPr/>
        <p:txBody>
          <a:bodyPr/>
          <a:lstStyle/>
          <a:p>
            <a:fld id="{3C27ED82-1B94-4758-B2BA-B9127C5C2837}" type="slidenum">
              <a:rPr lang="en-US" smtClean="0"/>
              <a:pPr/>
              <a:t>46</a:t>
            </a:fld>
            <a:endParaRPr lang="en-US" dirty="0"/>
          </a:p>
        </p:txBody>
      </p:sp>
    </p:spTree>
    <p:extLst>
      <p:ext uri="{BB962C8B-B14F-4D97-AF65-F5344CB8AC3E}">
        <p14:creationId xmlns:p14="http://schemas.microsoft.com/office/powerpoint/2010/main" val="22988222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lvl="0" indent="0">
              <a:buSzPct val="175000"/>
              <a:buFont typeface="Arial" panose="020B0604020202020204" pitchFamily="34" charset="0"/>
              <a:buNone/>
            </a:pPr>
            <a:r>
              <a:rPr lang="en-US" sz="1200" b="0" i="0" u="none" strike="noStrike" cap="none" dirty="0" smtClean="0">
                <a:solidFill>
                  <a:srgbClr val="000000"/>
                </a:solidFill>
                <a:effectLst/>
                <a:latin typeface="Arial"/>
                <a:ea typeface="Arial"/>
                <a:cs typeface="Arial"/>
                <a:sym typeface="Arial"/>
              </a:rPr>
              <a:t>Los </a:t>
            </a:r>
            <a:r>
              <a:rPr lang="en-US" sz="1200" b="0" i="0" u="none" strike="noStrike" cap="none" dirty="0">
                <a:solidFill>
                  <a:srgbClr val="000000"/>
                </a:solidFill>
                <a:effectLst/>
                <a:latin typeface="Arial"/>
                <a:ea typeface="Arial"/>
                <a:cs typeface="Arial"/>
                <a:sym typeface="Arial"/>
              </a:rPr>
              <a:t>Angeles Unified School District provides work-based learning placements (welding and culinary) for students with disabilities at LAJC.</a:t>
            </a:r>
          </a:p>
          <a:p>
            <a:pPr marL="0" indent="0">
              <a:buSzPct val="175000"/>
              <a:buFont typeface="Arial" panose="020B0604020202020204" pitchFamily="34" charset="0"/>
              <a:buNone/>
            </a:pPr>
            <a:endParaRPr lang="en-US" sz="1200" b="0" i="0" u="none" strike="noStrike" cap="none" dirty="0">
              <a:solidFill>
                <a:srgbClr val="000000"/>
              </a:solidFill>
              <a:effectLst/>
              <a:latin typeface="Arial"/>
              <a:ea typeface="Arial"/>
              <a:cs typeface="Arial"/>
              <a:sym typeface="Arial"/>
            </a:endParaRPr>
          </a:p>
          <a:p>
            <a:pPr marL="0" lvl="0" indent="0">
              <a:buSzPct val="175000"/>
              <a:buFont typeface="Arial" panose="020B0604020202020204" pitchFamily="34" charset="0"/>
              <a:buNone/>
            </a:pPr>
            <a:r>
              <a:rPr lang="en-US" sz="1200" b="0" i="0" u="none" strike="noStrike" cap="none" dirty="0">
                <a:solidFill>
                  <a:srgbClr val="000000"/>
                </a:solidFill>
                <a:effectLst/>
                <a:latin typeface="Arial"/>
                <a:ea typeface="Arial"/>
                <a:cs typeface="Arial"/>
                <a:sym typeface="Arial"/>
              </a:rPr>
              <a:t>California Mentor provides mentoring services for students with disabilities, and participates in the center’s annual disability fair.</a:t>
            </a:r>
          </a:p>
          <a:p>
            <a:pPr marL="0" indent="0">
              <a:buSzPct val="175000"/>
              <a:buFont typeface="Arial" panose="020B0604020202020204" pitchFamily="34" charset="0"/>
              <a:buNone/>
            </a:pPr>
            <a:endParaRPr lang="en-US" sz="1200" b="0" i="0" u="none" strike="noStrike" cap="none" dirty="0">
              <a:solidFill>
                <a:srgbClr val="000000"/>
              </a:solidFill>
              <a:effectLst/>
              <a:latin typeface="Arial"/>
              <a:ea typeface="Arial"/>
              <a:cs typeface="Arial"/>
              <a:sym typeface="Arial"/>
            </a:endParaRPr>
          </a:p>
          <a:p>
            <a:pPr marL="0" lvl="0" indent="0">
              <a:buSzPct val="175000"/>
              <a:buFont typeface="Arial" panose="020B0604020202020204" pitchFamily="34" charset="0"/>
              <a:buNone/>
            </a:pPr>
            <a:r>
              <a:rPr lang="en-US" sz="1200" b="0" i="0" u="none" strike="noStrike" cap="none" dirty="0">
                <a:solidFill>
                  <a:srgbClr val="000000"/>
                </a:solidFill>
                <a:effectLst/>
                <a:latin typeface="Arial"/>
                <a:ea typeface="Arial"/>
                <a:cs typeface="Arial"/>
                <a:sym typeface="Arial"/>
              </a:rPr>
              <a:t>South Central Los Angeles Regional Center participated in the center’s annual disability fairs.  They also provide assessments for autism, intellectual disabilities, cerebral palsy, and epilepsy.  </a:t>
            </a:r>
          </a:p>
          <a:p>
            <a:pPr marL="0" indent="0">
              <a:buSzPct val="175000"/>
              <a:buFont typeface="Arial" panose="020B0604020202020204" pitchFamily="34" charset="0"/>
              <a:buNone/>
            </a:pPr>
            <a:endParaRPr lang="en-US" sz="1200" b="0" i="0" u="none" strike="noStrike" cap="none" dirty="0">
              <a:solidFill>
                <a:srgbClr val="000000"/>
              </a:solidFill>
              <a:effectLst/>
              <a:latin typeface="Arial"/>
              <a:ea typeface="Arial"/>
              <a:cs typeface="Arial"/>
              <a:sym typeface="Arial"/>
            </a:endParaRPr>
          </a:p>
          <a:p>
            <a:pPr marL="0" lvl="0" indent="0">
              <a:buSzPct val="175000"/>
              <a:buFont typeface="Arial" panose="020B0604020202020204" pitchFamily="34" charset="0"/>
              <a:buNone/>
            </a:pPr>
            <a:r>
              <a:rPr lang="en-US" sz="1200" b="0" i="0" u="none" strike="noStrike" cap="none" dirty="0">
                <a:solidFill>
                  <a:srgbClr val="000000"/>
                </a:solidFill>
                <a:effectLst/>
                <a:latin typeface="Arial"/>
                <a:ea typeface="Arial"/>
                <a:cs typeface="Arial"/>
                <a:sym typeface="Arial"/>
              </a:rPr>
              <a:t>Department of Rehabilitation, Bay Cities Branch, assists students with APs with job preparation and placement.</a:t>
            </a:r>
          </a:p>
          <a:p>
            <a:pPr marL="0" indent="0">
              <a:buSzPct val="175000"/>
              <a:buFont typeface="Arial" panose="020B0604020202020204" pitchFamily="34" charset="0"/>
              <a:buNone/>
            </a:pPr>
            <a:endParaRPr lang="en-US" sz="1200" b="0" i="0" u="none" strike="noStrike" cap="none" dirty="0">
              <a:solidFill>
                <a:srgbClr val="000000"/>
              </a:solidFill>
              <a:effectLst/>
              <a:latin typeface="Arial"/>
              <a:ea typeface="Arial"/>
              <a:cs typeface="Arial"/>
              <a:sym typeface="Arial"/>
            </a:endParaRPr>
          </a:p>
          <a:p>
            <a:pPr marL="0" lvl="0" indent="0">
              <a:buSzPct val="175000"/>
              <a:buFont typeface="Arial" panose="020B0604020202020204" pitchFamily="34" charset="0"/>
              <a:buNone/>
            </a:pPr>
            <a:r>
              <a:rPr lang="en-US" sz="1200" b="0" i="0" u="none" strike="noStrike" cap="none" dirty="0">
                <a:solidFill>
                  <a:srgbClr val="000000"/>
                </a:solidFill>
                <a:effectLst/>
                <a:latin typeface="Arial"/>
                <a:ea typeface="Arial"/>
                <a:cs typeface="Arial"/>
                <a:sym typeface="Arial"/>
              </a:rPr>
              <a:t>Mental Health Advocacy Services participates in the center’s annual disability fairs, and also provides free legal services to individuals with disabilities.</a:t>
            </a:r>
          </a:p>
          <a:p>
            <a:pPr marL="0" indent="0">
              <a:buSzPct val="175000"/>
              <a:buFont typeface="Arial" panose="020B0604020202020204" pitchFamily="34" charset="0"/>
              <a:buNone/>
            </a:pPr>
            <a:endParaRPr lang="en-US" sz="1200" b="0" i="0" u="none" strike="noStrike" cap="none" dirty="0">
              <a:solidFill>
                <a:srgbClr val="000000"/>
              </a:solidFill>
              <a:effectLst/>
              <a:latin typeface="Arial"/>
              <a:ea typeface="Arial"/>
              <a:cs typeface="Arial"/>
              <a:sym typeface="Arial"/>
            </a:endParaRPr>
          </a:p>
          <a:p>
            <a:pPr marL="0" lvl="0" indent="0">
              <a:buSzPct val="175000"/>
              <a:buFont typeface="Arial" panose="020B0604020202020204" pitchFamily="34" charset="0"/>
              <a:buNone/>
            </a:pPr>
            <a:r>
              <a:rPr lang="en-US" sz="1200" b="0" i="0" u="none" strike="noStrike" cap="none" dirty="0">
                <a:solidFill>
                  <a:srgbClr val="000000"/>
                </a:solidFill>
                <a:effectLst/>
                <a:latin typeface="Arial"/>
                <a:ea typeface="Arial"/>
                <a:cs typeface="Arial"/>
                <a:sym typeface="Arial"/>
              </a:rPr>
              <a:t>Community Activities Living Independent and Free participated in the center’s annual disability fairs.  They also assist students with disabilities with independent living skills (free of charge) to include budgeting and shopping.</a:t>
            </a:r>
          </a:p>
          <a:p>
            <a:pPr marL="0" indent="0">
              <a:buSzPct val="175000"/>
              <a:buFont typeface="Arial" panose="020B0604020202020204" pitchFamily="34" charset="0"/>
              <a:buNone/>
            </a:pPr>
            <a:endParaRPr lang="en-US" sz="1200" b="0" i="0" u="none" strike="noStrike" cap="none" dirty="0">
              <a:solidFill>
                <a:srgbClr val="000000"/>
              </a:solidFill>
              <a:effectLst/>
              <a:latin typeface="Arial"/>
              <a:ea typeface="Arial"/>
              <a:cs typeface="Arial"/>
              <a:sym typeface="Arial"/>
            </a:endParaRPr>
          </a:p>
          <a:p>
            <a:pPr marL="0" lvl="0" indent="0">
              <a:buSzPct val="175000"/>
              <a:buFont typeface="Arial" panose="020B0604020202020204" pitchFamily="34" charset="0"/>
              <a:buNone/>
            </a:pPr>
            <a:r>
              <a:rPr lang="en-US" sz="1200" b="0" i="0" u="none" strike="noStrike" cap="none" dirty="0">
                <a:solidFill>
                  <a:srgbClr val="000000"/>
                </a:solidFill>
                <a:effectLst/>
                <a:latin typeface="Arial"/>
                <a:ea typeface="Arial"/>
                <a:cs typeface="Arial"/>
                <a:sym typeface="Arial"/>
              </a:rPr>
              <a:t>Braille Institute provides students with volunteer opportunities to teach Braille to students with disabilities on center.  They have also participated in the center’s annual disability fairs.</a:t>
            </a:r>
          </a:p>
          <a:p>
            <a:pPr marL="0" indent="0">
              <a:buSzPct val="175000"/>
              <a:buFont typeface="Arial" panose="020B0604020202020204" pitchFamily="34" charset="0"/>
              <a:buNone/>
            </a:pPr>
            <a:endParaRPr lang="en-US" sz="1200" b="0" i="0" u="none" strike="noStrike" cap="none" dirty="0">
              <a:solidFill>
                <a:srgbClr val="000000"/>
              </a:solidFill>
              <a:effectLst/>
              <a:latin typeface="Arial"/>
              <a:ea typeface="Arial"/>
              <a:cs typeface="Arial"/>
              <a:sym typeface="Arial"/>
            </a:endParaRPr>
          </a:p>
          <a:p>
            <a:pPr marL="0" lvl="0" indent="0">
              <a:buSzPct val="175000"/>
              <a:buFont typeface="Arial" panose="020B0604020202020204" pitchFamily="34" charset="0"/>
              <a:buNone/>
            </a:pPr>
            <a:r>
              <a:rPr lang="en-US" sz="1200" b="0" i="0" u="none" strike="noStrike" cap="none" dirty="0">
                <a:solidFill>
                  <a:srgbClr val="000000"/>
                </a:solidFill>
                <a:effectLst/>
                <a:latin typeface="Arial"/>
                <a:ea typeface="Arial"/>
                <a:cs typeface="Arial"/>
                <a:sym typeface="Arial"/>
              </a:rPr>
              <a:t>Greater Los Angeles Agency on Deafness (GLAD) has participated in several of the center’s disability fairs.  The center partners with GLAD when resources are need for applicants/students that are deaf or hard of hearing.</a:t>
            </a:r>
          </a:p>
          <a:p>
            <a:pPr marL="0" indent="0">
              <a:buSzPct val="175000"/>
              <a:buFont typeface="Arial" panose="020B0604020202020204" pitchFamily="34" charset="0"/>
              <a:buNone/>
            </a:pPr>
            <a:endParaRPr lang="en-US" sz="1200" b="0" i="0" u="none" strike="noStrike" cap="none" dirty="0">
              <a:solidFill>
                <a:srgbClr val="000000"/>
              </a:solidFill>
              <a:effectLst/>
              <a:latin typeface="Arial"/>
              <a:ea typeface="Arial"/>
              <a:cs typeface="Arial"/>
              <a:sym typeface="Arial"/>
            </a:endParaRPr>
          </a:p>
          <a:p>
            <a:pPr marL="0" lvl="0" indent="0">
              <a:buSzPct val="175000"/>
              <a:buFont typeface="Arial" panose="020B0604020202020204" pitchFamily="34" charset="0"/>
              <a:buNone/>
            </a:pPr>
            <a:r>
              <a:rPr lang="en-US" sz="1200" b="0" i="0" u="none" strike="noStrike" cap="none" dirty="0" err="1">
                <a:solidFill>
                  <a:srgbClr val="000000"/>
                </a:solidFill>
                <a:effectLst/>
                <a:latin typeface="Arial"/>
                <a:ea typeface="Arial"/>
                <a:cs typeface="Arial"/>
                <a:sym typeface="Arial"/>
              </a:rPr>
              <a:t>SIATech</a:t>
            </a:r>
            <a:r>
              <a:rPr lang="en-US" sz="1200" b="0" i="0" u="none" strike="noStrike" cap="none" dirty="0">
                <a:solidFill>
                  <a:srgbClr val="000000"/>
                </a:solidFill>
                <a:effectLst/>
                <a:latin typeface="Arial"/>
                <a:ea typeface="Arial"/>
                <a:cs typeface="Arial"/>
                <a:sym typeface="Arial"/>
              </a:rPr>
              <a:t> Charter High School provides special education assessments and reports on students that are co-enrolled in the public high school and Job Corps.  The school also has a special education teacher that works with the DC to develop RA ideas for students with specific disabilities.</a:t>
            </a:r>
          </a:p>
          <a:p>
            <a:endParaRPr lang="en-US" dirty="0"/>
          </a:p>
        </p:txBody>
      </p:sp>
      <p:sp>
        <p:nvSpPr>
          <p:cNvPr id="4" name="Slide Number Placeholder 3"/>
          <p:cNvSpPr>
            <a:spLocks noGrp="1"/>
          </p:cNvSpPr>
          <p:nvPr>
            <p:ph type="sldNum" sz="quarter" idx="10"/>
          </p:nvPr>
        </p:nvSpPr>
        <p:spPr/>
        <p:txBody>
          <a:bodyPr/>
          <a:lstStyle/>
          <a:p>
            <a:fld id="{3C27ED82-1B94-4758-B2BA-B9127C5C2837}" type="slidenum">
              <a:rPr lang="en-US" smtClean="0"/>
              <a:pPr/>
              <a:t>47</a:t>
            </a:fld>
            <a:endParaRPr lang="en-US" dirty="0"/>
          </a:p>
        </p:txBody>
      </p:sp>
    </p:spTree>
    <p:extLst>
      <p:ext uri="{BB962C8B-B14F-4D97-AF65-F5344CB8AC3E}">
        <p14:creationId xmlns:p14="http://schemas.microsoft.com/office/powerpoint/2010/main" val="7669321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We have another guest speaker,</a:t>
            </a:r>
            <a:r>
              <a:rPr lang="en-US" sz="1200" baseline="0" dirty="0" smtClean="0"/>
              <a:t> </a:t>
            </a:r>
            <a:r>
              <a:rPr lang="en-US" sz="1200" dirty="0" smtClean="0"/>
              <a:t>Monica </a:t>
            </a:r>
            <a:r>
              <a:rPr lang="en-US" sz="1200" dirty="0" err="1" smtClean="0"/>
              <a:t>Vangalder</a:t>
            </a:r>
            <a:r>
              <a:rPr lang="en-US" sz="1200" dirty="0" smtClean="0"/>
              <a:t> is the DC</a:t>
            </a:r>
            <a:r>
              <a:rPr lang="en-US" sz="1200" baseline="0" dirty="0" smtClean="0"/>
              <a:t> at Ottumwa Job Corps</a:t>
            </a:r>
            <a:r>
              <a:rPr lang="en-US" sz="1200" dirty="0" smtClean="0"/>
              <a:t>.   She will be describing how some of the center’s RAC and disability program partners explored possible accommodations for an applicant with a disability along with the outcome of this actual case study.</a:t>
            </a:r>
          </a:p>
          <a:p>
            <a:endParaRPr lang="en-US" dirty="0"/>
          </a:p>
        </p:txBody>
      </p:sp>
      <p:sp>
        <p:nvSpPr>
          <p:cNvPr id="4" name="Slide Number Placeholder 3"/>
          <p:cNvSpPr>
            <a:spLocks noGrp="1"/>
          </p:cNvSpPr>
          <p:nvPr>
            <p:ph type="sldNum" sz="quarter" idx="10"/>
          </p:nvPr>
        </p:nvSpPr>
        <p:spPr/>
        <p:txBody>
          <a:bodyPr/>
          <a:lstStyle/>
          <a:p>
            <a:fld id="{3C27ED82-1B94-4758-B2BA-B9127C5C2837}" type="slidenum">
              <a:rPr lang="en-US" smtClean="0"/>
              <a:pPr/>
              <a:t>48</a:t>
            </a:fld>
            <a:endParaRPr lang="en-US" dirty="0"/>
          </a:p>
        </p:txBody>
      </p:sp>
    </p:spTree>
    <p:extLst>
      <p:ext uri="{BB962C8B-B14F-4D97-AF65-F5344CB8AC3E}">
        <p14:creationId xmlns:p14="http://schemas.microsoft.com/office/powerpoint/2010/main" val="3798174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27ED82-1B94-4758-B2BA-B9127C5C2837}" type="slidenum">
              <a:rPr lang="en-US" smtClean="0"/>
              <a:pPr/>
              <a:t>49</a:t>
            </a:fld>
            <a:endParaRPr lang="en-US" dirty="0"/>
          </a:p>
        </p:txBody>
      </p:sp>
    </p:spTree>
    <p:extLst>
      <p:ext uri="{BB962C8B-B14F-4D97-AF65-F5344CB8AC3E}">
        <p14:creationId xmlns:p14="http://schemas.microsoft.com/office/powerpoint/2010/main" val="3777470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7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7200" baseline="0" dirty="0"/>
              <a:t>(Read part b and c from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7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7200" baseline="0" dirty="0"/>
              <a:t>Developing these partnerships, should be a team effort and should not fall only on the DCs. </a:t>
            </a:r>
            <a:endParaRPr lang="en-US" sz="7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7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7200" dirty="0"/>
              <a:t>Efforts to build partners to</a:t>
            </a:r>
            <a:r>
              <a:rPr lang="en-US" sz="7200" baseline="0" dirty="0"/>
              <a:t> assist students with disabilities should be documented using the Disability Partnership Tool.  You can find a standard Disability Partnership Tool on the JC Disability Website; however in September your RDIC sent out a customized tool. The customized tool was created to identify potential partnership within your state and local agencies.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7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7200" baseline="0" dirty="0"/>
              <a:t> If you notice, the word “efforts” has been highlighted. We understand the challenges in identifying partnerships in your area to support the Disability Program. We  are simply asking that you make a strong attempt and document that attempt on the Disability Partnership Tool. </a:t>
            </a:r>
            <a:endParaRPr lang="en-US" sz="7200" dirty="0"/>
          </a:p>
        </p:txBody>
      </p:sp>
      <p:sp>
        <p:nvSpPr>
          <p:cNvPr id="4" name="Slide Number Placeholder 3"/>
          <p:cNvSpPr>
            <a:spLocks noGrp="1"/>
          </p:cNvSpPr>
          <p:nvPr>
            <p:ph type="sldNum" sz="quarter" idx="10"/>
          </p:nvPr>
        </p:nvSpPr>
        <p:spPr/>
        <p:txBody>
          <a:bodyPr/>
          <a:lstStyle/>
          <a:p>
            <a:fld id="{3C27ED82-1B94-4758-B2BA-B9127C5C2837}" type="slidenum">
              <a:rPr lang="en-US" smtClean="0"/>
              <a:pPr/>
              <a:t>5</a:t>
            </a:fld>
            <a:endParaRPr lang="en-US" dirty="0"/>
          </a:p>
        </p:txBody>
      </p:sp>
    </p:spTree>
    <p:extLst>
      <p:ext uri="{BB962C8B-B14F-4D97-AF65-F5344CB8AC3E}">
        <p14:creationId xmlns:p14="http://schemas.microsoft.com/office/powerpoint/2010/main" val="7139967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27ED82-1B94-4758-B2BA-B9127C5C2837}" type="slidenum">
              <a:rPr lang="en-US" smtClean="0"/>
              <a:pPr/>
              <a:t>50</a:t>
            </a:fld>
            <a:endParaRPr lang="en-US" dirty="0"/>
          </a:p>
        </p:txBody>
      </p:sp>
    </p:spTree>
    <p:extLst>
      <p:ext uri="{BB962C8B-B14F-4D97-AF65-F5344CB8AC3E}">
        <p14:creationId xmlns:p14="http://schemas.microsoft.com/office/powerpoint/2010/main" val="38761280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Job Accommodation Network (JAN) is the leading source of free, expert, and confidential guidance on workplace accommodations and disability employment issues. Working toward practical solutions that benefit both employer and employee, JAN helps people with disabilities enhance their employability, and shows employers how to capitalize on the value and talent that people with disabilities add to the workplace.</a:t>
            </a:r>
            <a:endParaRPr lang="en-US" baseline="0" dirty="0"/>
          </a:p>
          <a:p>
            <a:endParaRPr lang="en-US" baseline="0" dirty="0" smtClean="0"/>
          </a:p>
          <a:p>
            <a:r>
              <a:rPr lang="en-US" baseline="0" dirty="0" smtClean="0"/>
              <a:t>Their newly updated website allows for easy navigation through their many search engines. You can search for accommodations by disability or functional limitation, learn about accommodations by role (employer vs. individual seeking accommodation), and look up information about different disabilities using their A-Z guide. You can even contact someone on their team for help and advice through phone, email, or through live chat on their website. </a:t>
            </a:r>
          </a:p>
          <a:p>
            <a:endParaRPr lang="en-US" baseline="0" dirty="0" smtClean="0"/>
          </a:p>
          <a:p>
            <a:r>
              <a:rPr lang="en-US" baseline="0" dirty="0" smtClean="0"/>
              <a:t>A brochure on how Job Corps and </a:t>
            </a:r>
            <a:r>
              <a:rPr lang="en-US" baseline="0" smtClean="0"/>
              <a:t>JAN can work as a partnership is available on the Job Corps Disability Website.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C27ED82-1B94-4758-B2BA-B9127C5C2837}" type="slidenum">
              <a:rPr lang="en-US" smtClean="0"/>
              <a:pPr/>
              <a:t>51</a:t>
            </a:fld>
            <a:endParaRPr lang="en-US" dirty="0"/>
          </a:p>
        </p:txBody>
      </p:sp>
    </p:spTree>
    <p:extLst>
      <p:ext uri="{BB962C8B-B14F-4D97-AF65-F5344CB8AC3E}">
        <p14:creationId xmlns:p14="http://schemas.microsoft.com/office/powerpoint/2010/main" val="229558639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brochure is a great resource to present to VR when trying to build a partnership. It explains how both parties benefit from the relationship. </a:t>
            </a:r>
            <a:r>
              <a:rPr lang="en-US" baseline="0" dirty="0" smtClean="0"/>
              <a:t>This and other partnership resources can be found on the Job Corps Disability website. </a:t>
            </a:r>
            <a:endParaRPr lang="en-US" dirty="0"/>
          </a:p>
        </p:txBody>
      </p:sp>
      <p:sp>
        <p:nvSpPr>
          <p:cNvPr id="4" name="Slide Number Placeholder 3"/>
          <p:cNvSpPr>
            <a:spLocks noGrp="1"/>
          </p:cNvSpPr>
          <p:nvPr>
            <p:ph type="sldNum" sz="quarter" idx="10"/>
          </p:nvPr>
        </p:nvSpPr>
        <p:spPr/>
        <p:txBody>
          <a:bodyPr/>
          <a:lstStyle/>
          <a:p>
            <a:fld id="{3C27ED82-1B94-4758-B2BA-B9127C5C2837}" type="slidenum">
              <a:rPr lang="en-US" smtClean="0"/>
              <a:pPr/>
              <a:t>52</a:t>
            </a:fld>
            <a:endParaRPr lang="en-US" dirty="0"/>
          </a:p>
        </p:txBody>
      </p:sp>
    </p:spTree>
    <p:extLst>
      <p:ext uri="{BB962C8B-B14F-4D97-AF65-F5344CB8AC3E}">
        <p14:creationId xmlns:p14="http://schemas.microsoft.com/office/powerpoint/2010/main" val="75325317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a:t>
            </a:r>
            <a:r>
              <a:rPr lang="en-US" baseline="0" dirty="0" smtClean="0"/>
              <a:t> a short list of webinars that may be helpful when considering partnerships. </a:t>
            </a:r>
            <a:r>
              <a:rPr lang="en-US" baseline="0" dirty="0"/>
              <a:t>Last year we had a staff member from Georgia’s AT program present a webinar on disability awareness and the benefits of state AT programs. </a:t>
            </a:r>
            <a:r>
              <a:rPr lang="en-US" baseline="0" dirty="0" smtClean="0"/>
              <a:t>This year we invited Therese </a:t>
            </a:r>
            <a:r>
              <a:rPr lang="en-US" baseline="0" dirty="0" err="1" smtClean="0"/>
              <a:t>Wilkomm</a:t>
            </a:r>
            <a:r>
              <a:rPr lang="en-US" baseline="0" dirty="0" smtClean="0"/>
              <a:t> “</a:t>
            </a:r>
            <a:r>
              <a:rPr lang="en-US" baseline="0" dirty="0" err="1" smtClean="0"/>
              <a:t>Macgyver</a:t>
            </a:r>
            <a:r>
              <a:rPr lang="en-US" baseline="0" dirty="0" smtClean="0"/>
              <a:t>” to share easy to create assistive technology to support every day tasks in the workplace. These topics and many others are available on the Job Corps Disability website or through your RDIC.</a:t>
            </a:r>
            <a:endParaRPr lang="en-US" dirty="0"/>
          </a:p>
        </p:txBody>
      </p:sp>
      <p:sp>
        <p:nvSpPr>
          <p:cNvPr id="4" name="Slide Number Placeholder 3"/>
          <p:cNvSpPr>
            <a:spLocks noGrp="1"/>
          </p:cNvSpPr>
          <p:nvPr>
            <p:ph type="sldNum" sz="quarter" idx="10"/>
          </p:nvPr>
        </p:nvSpPr>
        <p:spPr/>
        <p:txBody>
          <a:bodyPr/>
          <a:lstStyle/>
          <a:p>
            <a:fld id="{3C27ED82-1B94-4758-B2BA-B9127C5C2837}" type="slidenum">
              <a:rPr lang="en-US" smtClean="0"/>
              <a:pPr/>
              <a:t>53</a:t>
            </a:fld>
            <a:endParaRPr lang="en-US" dirty="0"/>
          </a:p>
        </p:txBody>
      </p:sp>
    </p:spTree>
    <p:extLst>
      <p:ext uri="{BB962C8B-B14F-4D97-AF65-F5344CB8AC3E}">
        <p14:creationId xmlns:p14="http://schemas.microsoft.com/office/powerpoint/2010/main" val="101974761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As always, if you need help please</a:t>
            </a:r>
            <a:r>
              <a:rPr lang="en-US" baseline="0" dirty="0"/>
              <a:t> feel free to reach out to your RDIC! </a:t>
            </a:r>
            <a:endParaRPr lang="en-US" dirty="0"/>
          </a:p>
        </p:txBody>
      </p:sp>
      <p:sp>
        <p:nvSpPr>
          <p:cNvPr id="4" name="Slide Number Placeholder 3"/>
          <p:cNvSpPr>
            <a:spLocks noGrp="1"/>
          </p:cNvSpPr>
          <p:nvPr>
            <p:ph type="sldNum" sz="quarter" idx="10"/>
          </p:nvPr>
        </p:nvSpPr>
        <p:spPr/>
        <p:txBody>
          <a:bodyPr/>
          <a:lstStyle/>
          <a:p>
            <a:fld id="{3C27ED82-1B94-4758-B2BA-B9127C5C2837}" type="slidenum">
              <a:rPr lang="en-US" smtClean="0"/>
              <a:pPr/>
              <a:t>54</a:t>
            </a:fld>
            <a:endParaRPr lang="en-US" dirty="0"/>
          </a:p>
        </p:txBody>
      </p:sp>
    </p:spTree>
    <p:extLst>
      <p:ext uri="{BB962C8B-B14F-4D97-AF65-F5344CB8AC3E}">
        <p14:creationId xmlns:p14="http://schemas.microsoft.com/office/powerpoint/2010/main" val="137788078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27ED82-1B94-4758-B2BA-B9127C5C2837}" type="slidenum">
              <a:rPr lang="en-US" smtClean="0"/>
              <a:pPr/>
              <a:t>55</a:t>
            </a:fld>
            <a:endParaRPr lang="en-US" dirty="0"/>
          </a:p>
        </p:txBody>
      </p:sp>
    </p:spTree>
    <p:extLst>
      <p:ext uri="{BB962C8B-B14F-4D97-AF65-F5344CB8AC3E}">
        <p14:creationId xmlns:p14="http://schemas.microsoft.com/office/powerpoint/2010/main" val="2068038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Now that we know the requirements, let’s discuss some of the benefits of building strong partnerships and useful resources…</a:t>
            </a:r>
          </a:p>
          <a:p>
            <a:endParaRPr lang="en-US" dirty="0"/>
          </a:p>
        </p:txBody>
      </p:sp>
      <p:sp>
        <p:nvSpPr>
          <p:cNvPr id="4" name="Slide Number Placeholder 3"/>
          <p:cNvSpPr>
            <a:spLocks noGrp="1"/>
          </p:cNvSpPr>
          <p:nvPr>
            <p:ph type="sldNum" sz="quarter" idx="10"/>
          </p:nvPr>
        </p:nvSpPr>
        <p:spPr/>
        <p:txBody>
          <a:bodyPr/>
          <a:lstStyle/>
          <a:p>
            <a:fld id="{3C27ED82-1B94-4758-B2BA-B9127C5C2837}" type="slidenum">
              <a:rPr lang="en-US" smtClean="0"/>
              <a:pPr/>
              <a:t>6</a:t>
            </a:fld>
            <a:endParaRPr lang="en-US" dirty="0"/>
          </a:p>
        </p:txBody>
      </p:sp>
    </p:spTree>
    <p:extLst>
      <p:ext uri="{BB962C8B-B14F-4D97-AF65-F5344CB8AC3E}">
        <p14:creationId xmlns:p14="http://schemas.microsoft.com/office/powerpoint/2010/main" val="353946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As we visit</a:t>
            </a:r>
            <a:r>
              <a:rPr lang="en-US" baseline="0" dirty="0"/>
              <a:t> different centers conducting our reviews, we always hear centers expressing the increase of students with disabilities. An increase in the number of students with disabilities, comes an increase in the demand for support services for these students.  Partnerships have the potential to help with some of these demands.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C27ED82-1B94-4758-B2BA-B9127C5C2837}" type="slidenum">
              <a:rPr lang="en-US" smtClean="0"/>
              <a:pPr/>
              <a:t>7</a:t>
            </a:fld>
            <a:endParaRPr lang="en-US" dirty="0"/>
          </a:p>
        </p:txBody>
      </p:sp>
    </p:spTree>
    <p:extLst>
      <p:ext uri="{BB962C8B-B14F-4D97-AF65-F5344CB8AC3E}">
        <p14:creationId xmlns:p14="http://schemas.microsoft.com/office/powerpoint/2010/main" val="3680394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Some </a:t>
            </a:r>
            <a:r>
              <a:rPr lang="en-US" baseline="0" dirty="0"/>
              <a:t>areas in which partners may be able to provide assistance include…</a:t>
            </a:r>
            <a:endParaRPr lang="en-US" dirty="0"/>
          </a:p>
        </p:txBody>
      </p:sp>
      <p:sp>
        <p:nvSpPr>
          <p:cNvPr id="4" name="Slide Number Placeholder 3"/>
          <p:cNvSpPr>
            <a:spLocks noGrp="1"/>
          </p:cNvSpPr>
          <p:nvPr>
            <p:ph type="sldNum" sz="quarter" idx="10"/>
          </p:nvPr>
        </p:nvSpPr>
        <p:spPr/>
        <p:txBody>
          <a:bodyPr/>
          <a:lstStyle/>
          <a:p>
            <a:fld id="{3C27ED82-1B94-4758-B2BA-B9127C5C2837}" type="slidenum">
              <a:rPr lang="en-US" smtClean="0"/>
              <a:pPr/>
              <a:t>8</a:t>
            </a:fld>
            <a:endParaRPr lang="en-US" dirty="0"/>
          </a:p>
        </p:txBody>
      </p:sp>
    </p:spTree>
    <p:extLst>
      <p:ext uri="{BB962C8B-B14F-4D97-AF65-F5344CB8AC3E}">
        <p14:creationId xmlns:p14="http://schemas.microsoft.com/office/powerpoint/2010/main" val="2847806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27ED82-1B94-4758-B2BA-B9127C5C2837}" type="slidenum">
              <a:rPr lang="en-US" smtClean="0"/>
              <a:pPr/>
              <a:t>9</a:t>
            </a:fld>
            <a:endParaRPr lang="en-US" dirty="0"/>
          </a:p>
        </p:txBody>
      </p:sp>
    </p:spTree>
    <p:extLst>
      <p:ext uri="{BB962C8B-B14F-4D97-AF65-F5344CB8AC3E}">
        <p14:creationId xmlns:p14="http://schemas.microsoft.com/office/powerpoint/2010/main" val="3195496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4400" b="1">
                <a:ln>
                  <a:noFill/>
                </a:ln>
                <a:solidFill>
                  <a:schemeClr val="accent3">
                    <a:tint val="90000"/>
                    <a:satMod val="120000"/>
                  </a:schemeClr>
                </a:solidFill>
                <a:effectLst>
                  <a:outerShdw blurRad="38100" dist="25400" dir="5400000" algn="tl" rotWithShape="0">
                    <a:srgbClr val="000000">
                      <a:alpha val="43000"/>
                    </a:srgbClr>
                  </a:outerShdw>
                </a:effectLst>
                <a:latin typeface="Arial" pitchFamily="34" charset="0"/>
                <a:ea typeface="+mj-ea"/>
                <a:cs typeface="Arial" pitchFamily="34" charset="0"/>
              </a:defRPr>
            </a:lvl1pPr>
          </a:lstStyle>
          <a:p>
            <a:r>
              <a:rPr kumimoji="0" lang="en-US" dirty="0"/>
              <a:t>Click to edit Master title style</a:t>
            </a:r>
          </a:p>
        </p:txBody>
      </p:sp>
      <p:sp>
        <p:nvSpPr>
          <p:cNvPr id="17" name="Subtitle 16"/>
          <p:cNvSpPr>
            <a:spLocks noGrp="1"/>
          </p:cNvSpPr>
          <p:nvPr>
            <p:ph type="subTitle" idx="1"/>
          </p:nvPr>
        </p:nvSpPr>
        <p:spPr>
          <a:xfrm>
            <a:off x="533400" y="3228536"/>
            <a:ext cx="7854696" cy="1752600"/>
          </a:xfrm>
        </p:spPr>
        <p:txBody>
          <a:bodyPr lIns="0" rIns="18288">
            <a:normAutofit/>
          </a:bodyPr>
          <a:lstStyle>
            <a:lvl1pPr marL="0" marR="45720" indent="0" algn="r">
              <a:buNone/>
              <a:defRPr sz="3600">
                <a:solidFill>
                  <a:schemeClr val="tx1"/>
                </a:solidFill>
                <a:latin typeface="Arial" pitchFamily="34" charset="0"/>
                <a:cs typeface="Arial"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edit Master subtitle style</a:t>
            </a:r>
          </a:p>
        </p:txBody>
      </p:sp>
      <p:sp>
        <p:nvSpPr>
          <p:cNvPr id="30" name="Date Placeholder 29"/>
          <p:cNvSpPr>
            <a:spLocks noGrp="1"/>
          </p:cNvSpPr>
          <p:nvPr>
            <p:ph type="dt" sz="half" idx="10"/>
          </p:nvPr>
        </p:nvSpPr>
        <p:spPr/>
        <p:txBody>
          <a:bodyPr/>
          <a:lstStyle>
            <a:lvl1pPr>
              <a:defRPr>
                <a:latin typeface="Arial" pitchFamily="34" charset="0"/>
                <a:cs typeface="Arial" pitchFamily="34" charset="0"/>
              </a:defRPr>
            </a:lvl1pPr>
          </a:lstStyle>
          <a:p>
            <a:fld id="{4B96B168-9C8E-4A2E-8F62-55F7DEC556EB}" type="datetime1">
              <a:rPr lang="en-US" smtClean="0"/>
              <a:pPr/>
              <a:t>8/23/2018</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lvl1pPr>
              <a:defRPr>
                <a:latin typeface="Arial" pitchFamily="34" charset="0"/>
                <a:cs typeface="Arial" pitchFamily="34" charset="0"/>
              </a:defRPr>
            </a:lvl1pPr>
          </a:lstStyle>
          <a:p>
            <a:fld id="{48F43CD7-B46D-4024-900F-24A03C243E95}"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5A463AE-D52A-456C-A94F-673267CC78B6}" type="datetime1">
              <a:rPr lang="en-US" smtClean="0"/>
              <a:pPr/>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43CD7-B46D-4024-900F-24A03C243E9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C5E9CA6-ED01-47A7-92A5-D7AA34A2A1CD}" type="datetime1">
              <a:rPr lang="en-US" smtClean="0"/>
              <a:pPr/>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43CD7-B46D-4024-900F-24A03C243E9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4478709-9F27-48E4-987B-C309CD95CD8C}" type="datetimeFigureOut">
              <a:rPr lang="en-US" smtClean="0"/>
              <a:t>8/23/2018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91B69-6DC9-4395-A570-62A92A27B3ED}" type="slidenum">
              <a:rPr lang="en-US" smtClean="0"/>
              <a:t>‹#›</a:t>
            </a:fld>
            <a:endParaRPr lang="en-US"/>
          </a:p>
        </p:txBody>
      </p:sp>
    </p:spTree>
    <p:extLst>
      <p:ext uri="{BB962C8B-B14F-4D97-AF65-F5344CB8AC3E}">
        <p14:creationId xmlns:p14="http://schemas.microsoft.com/office/powerpoint/2010/main" val="33291860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478709-9F27-48E4-987B-C309CD95CD8C}" type="datetimeFigureOut">
              <a:rPr lang="en-US" smtClean="0"/>
              <a:t>8/23/2018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91B69-6DC9-4395-A570-62A92A27B3ED}" type="slidenum">
              <a:rPr lang="en-US" smtClean="0"/>
              <a:t>‹#›</a:t>
            </a:fld>
            <a:endParaRPr lang="en-US"/>
          </a:p>
        </p:txBody>
      </p:sp>
    </p:spTree>
    <p:extLst>
      <p:ext uri="{BB962C8B-B14F-4D97-AF65-F5344CB8AC3E}">
        <p14:creationId xmlns:p14="http://schemas.microsoft.com/office/powerpoint/2010/main" val="30055305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478709-9F27-48E4-987B-C309CD95CD8C}" type="datetimeFigureOut">
              <a:rPr lang="en-US" smtClean="0"/>
              <a:t>8/23/2018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91B69-6DC9-4395-A570-62A92A27B3ED}" type="slidenum">
              <a:rPr lang="en-US" smtClean="0"/>
              <a:t>‹#›</a:t>
            </a:fld>
            <a:endParaRPr lang="en-US"/>
          </a:p>
        </p:txBody>
      </p:sp>
    </p:spTree>
    <p:extLst>
      <p:ext uri="{BB962C8B-B14F-4D97-AF65-F5344CB8AC3E}">
        <p14:creationId xmlns:p14="http://schemas.microsoft.com/office/powerpoint/2010/main" val="21928508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4478709-9F27-48E4-987B-C309CD95CD8C}" type="datetimeFigureOut">
              <a:rPr lang="en-US" smtClean="0"/>
              <a:t>8/23/2018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691B69-6DC9-4395-A570-62A92A27B3ED}" type="slidenum">
              <a:rPr lang="en-US" smtClean="0"/>
              <a:t>‹#›</a:t>
            </a:fld>
            <a:endParaRPr lang="en-US"/>
          </a:p>
        </p:txBody>
      </p:sp>
    </p:spTree>
    <p:extLst>
      <p:ext uri="{BB962C8B-B14F-4D97-AF65-F5344CB8AC3E}">
        <p14:creationId xmlns:p14="http://schemas.microsoft.com/office/powerpoint/2010/main" val="11953440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4478709-9F27-48E4-987B-C309CD95CD8C}" type="datetimeFigureOut">
              <a:rPr lang="en-US" smtClean="0"/>
              <a:t>8/23/2018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691B69-6DC9-4395-A570-62A92A27B3ED}" type="slidenum">
              <a:rPr lang="en-US" smtClean="0"/>
              <a:t>‹#›</a:t>
            </a:fld>
            <a:endParaRPr lang="en-US"/>
          </a:p>
        </p:txBody>
      </p:sp>
    </p:spTree>
    <p:extLst>
      <p:ext uri="{BB962C8B-B14F-4D97-AF65-F5344CB8AC3E}">
        <p14:creationId xmlns:p14="http://schemas.microsoft.com/office/powerpoint/2010/main" val="2443220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4478709-9F27-48E4-987B-C309CD95CD8C}" type="datetimeFigureOut">
              <a:rPr lang="en-US" smtClean="0"/>
              <a:t>8/23/2018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691B69-6DC9-4395-A570-62A92A27B3ED}" type="slidenum">
              <a:rPr lang="en-US" smtClean="0"/>
              <a:t>‹#›</a:t>
            </a:fld>
            <a:endParaRPr lang="en-US"/>
          </a:p>
        </p:txBody>
      </p:sp>
    </p:spTree>
    <p:extLst>
      <p:ext uri="{BB962C8B-B14F-4D97-AF65-F5344CB8AC3E}">
        <p14:creationId xmlns:p14="http://schemas.microsoft.com/office/powerpoint/2010/main" val="42053668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478709-9F27-48E4-987B-C309CD95CD8C}" type="datetimeFigureOut">
              <a:rPr lang="en-US" smtClean="0"/>
              <a:t>8/23/2018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691B69-6DC9-4395-A570-62A92A27B3ED}" type="slidenum">
              <a:rPr lang="en-US" smtClean="0"/>
              <a:t>‹#›</a:t>
            </a:fld>
            <a:endParaRPr lang="en-US"/>
          </a:p>
        </p:txBody>
      </p:sp>
    </p:spTree>
    <p:extLst>
      <p:ext uri="{BB962C8B-B14F-4D97-AF65-F5344CB8AC3E}">
        <p14:creationId xmlns:p14="http://schemas.microsoft.com/office/powerpoint/2010/main" val="23935080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4478709-9F27-48E4-987B-C309CD95CD8C}" type="datetimeFigureOut">
              <a:rPr lang="en-US" smtClean="0"/>
              <a:t>8/23/2018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691B69-6DC9-4395-A570-62A92A27B3ED}" type="slidenum">
              <a:rPr lang="en-US" smtClean="0"/>
              <a:t>‹#›</a:t>
            </a:fld>
            <a:endParaRPr lang="en-US"/>
          </a:p>
        </p:txBody>
      </p:sp>
    </p:spTree>
    <p:extLst>
      <p:ext uri="{BB962C8B-B14F-4D97-AF65-F5344CB8AC3E}">
        <p14:creationId xmlns:p14="http://schemas.microsoft.com/office/powerpoint/2010/main" val="2595646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lgn="ctr">
              <a:defRPr sz="4100" b="1">
                <a:latin typeface="Arial" pitchFamily="34" charset="0"/>
                <a:cs typeface="Arial" pitchFamily="34" charset="0"/>
              </a:defRPr>
            </a:lvl1pPr>
          </a:lstStyle>
          <a:p>
            <a:r>
              <a:rPr kumimoji="0" lang="en-US" dirty="0"/>
              <a:t>Click to edit Master title style</a:t>
            </a:r>
          </a:p>
        </p:txBody>
      </p:sp>
      <p:sp>
        <p:nvSpPr>
          <p:cNvPr id="3" name="Content Placeholder 2"/>
          <p:cNvSpPr>
            <a:spLocks noGrp="1"/>
          </p:cNvSpPr>
          <p:nvPr>
            <p:ph idx="1"/>
          </p:nvPr>
        </p:nvSpPr>
        <p:spPr/>
        <p:txBody>
          <a:bodyPr/>
          <a:lstStyle>
            <a:lvl1pPr marL="341313" indent="-341313">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600">
                <a:latin typeface="Arial" pitchFamily="34" charset="0"/>
                <a:cs typeface="Arial" pitchFamily="34" charset="0"/>
              </a:defRPr>
            </a:lvl4pPr>
            <a:lvl5pPr>
              <a:defRPr sz="1200">
                <a:latin typeface="Arial" pitchFamily="34" charset="0"/>
                <a:cs typeface="Arial" pitchFamily="34"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p:txBody>
          <a:bodyPr/>
          <a:lstStyle/>
          <a:p>
            <a:fld id="{D5CE4A1E-852F-4607-BAF6-D565C9840193}" type="datetime1">
              <a:rPr lang="en-US" smtClean="0"/>
              <a:pPr/>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43CD7-B46D-4024-900F-24A03C243E95}"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4478709-9F27-48E4-987B-C309CD95CD8C}" type="datetimeFigureOut">
              <a:rPr lang="en-US" smtClean="0"/>
              <a:t>8/23/2018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691B69-6DC9-4395-A570-62A92A27B3ED}" type="slidenum">
              <a:rPr lang="en-US" smtClean="0"/>
              <a:t>‹#›</a:t>
            </a:fld>
            <a:endParaRPr lang="en-US"/>
          </a:p>
        </p:txBody>
      </p:sp>
    </p:spTree>
    <p:extLst>
      <p:ext uri="{BB962C8B-B14F-4D97-AF65-F5344CB8AC3E}">
        <p14:creationId xmlns:p14="http://schemas.microsoft.com/office/powerpoint/2010/main" val="7856235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478709-9F27-48E4-987B-C309CD95CD8C}" type="datetimeFigureOut">
              <a:rPr lang="en-US" smtClean="0"/>
              <a:t>8/23/2018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91B69-6DC9-4395-A570-62A92A27B3ED}" type="slidenum">
              <a:rPr lang="en-US" smtClean="0"/>
              <a:t>‹#›</a:t>
            </a:fld>
            <a:endParaRPr lang="en-US"/>
          </a:p>
        </p:txBody>
      </p:sp>
    </p:spTree>
    <p:extLst>
      <p:ext uri="{BB962C8B-B14F-4D97-AF65-F5344CB8AC3E}">
        <p14:creationId xmlns:p14="http://schemas.microsoft.com/office/powerpoint/2010/main" val="28323257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478709-9F27-48E4-987B-C309CD95CD8C}" type="datetimeFigureOut">
              <a:rPr lang="en-US" smtClean="0"/>
              <a:t>8/23/2018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91B69-6DC9-4395-A570-62A92A27B3ED}" type="slidenum">
              <a:rPr lang="en-US" smtClean="0"/>
              <a:t>‹#›</a:t>
            </a:fld>
            <a:endParaRPr lang="en-US"/>
          </a:p>
        </p:txBody>
      </p:sp>
    </p:spTree>
    <p:extLst>
      <p:ext uri="{BB962C8B-B14F-4D97-AF65-F5344CB8AC3E}">
        <p14:creationId xmlns:p14="http://schemas.microsoft.com/office/powerpoint/2010/main" val="11729654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541A739-1DEC-4545-BE9E-A46FA6197294}" type="datetimeFigureOut">
              <a:rPr lang="en-US" smtClean="0"/>
              <a:t>8/23/2018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16C0E7-97A5-4088-B6AA-AA0AB5B41DE6}" type="slidenum">
              <a:rPr lang="en-US" smtClean="0"/>
              <a:t>‹#›</a:t>
            </a:fld>
            <a:endParaRPr lang="en-US"/>
          </a:p>
        </p:txBody>
      </p:sp>
    </p:spTree>
    <p:extLst>
      <p:ext uri="{BB962C8B-B14F-4D97-AF65-F5344CB8AC3E}">
        <p14:creationId xmlns:p14="http://schemas.microsoft.com/office/powerpoint/2010/main" val="15116107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41A739-1DEC-4545-BE9E-A46FA6197294}" type="datetimeFigureOut">
              <a:rPr lang="en-US" smtClean="0"/>
              <a:t>8/23/2018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16C0E7-97A5-4088-B6AA-AA0AB5B41DE6}" type="slidenum">
              <a:rPr lang="en-US" smtClean="0"/>
              <a:t>‹#›</a:t>
            </a:fld>
            <a:endParaRPr lang="en-US"/>
          </a:p>
        </p:txBody>
      </p:sp>
    </p:spTree>
    <p:extLst>
      <p:ext uri="{BB962C8B-B14F-4D97-AF65-F5344CB8AC3E}">
        <p14:creationId xmlns:p14="http://schemas.microsoft.com/office/powerpoint/2010/main" val="7947180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41A739-1DEC-4545-BE9E-A46FA6197294}" type="datetimeFigureOut">
              <a:rPr lang="en-US" smtClean="0"/>
              <a:t>8/23/2018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16C0E7-97A5-4088-B6AA-AA0AB5B41DE6}" type="slidenum">
              <a:rPr lang="en-US" smtClean="0"/>
              <a:t>‹#›</a:t>
            </a:fld>
            <a:endParaRPr lang="en-US"/>
          </a:p>
        </p:txBody>
      </p:sp>
    </p:spTree>
    <p:extLst>
      <p:ext uri="{BB962C8B-B14F-4D97-AF65-F5344CB8AC3E}">
        <p14:creationId xmlns:p14="http://schemas.microsoft.com/office/powerpoint/2010/main" val="34456837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41A739-1DEC-4545-BE9E-A46FA6197294}" type="datetimeFigureOut">
              <a:rPr lang="en-US" smtClean="0"/>
              <a:t>8/23/2018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16C0E7-97A5-4088-B6AA-AA0AB5B41DE6}" type="slidenum">
              <a:rPr lang="en-US" smtClean="0"/>
              <a:t>‹#›</a:t>
            </a:fld>
            <a:endParaRPr lang="en-US"/>
          </a:p>
        </p:txBody>
      </p:sp>
    </p:spTree>
    <p:extLst>
      <p:ext uri="{BB962C8B-B14F-4D97-AF65-F5344CB8AC3E}">
        <p14:creationId xmlns:p14="http://schemas.microsoft.com/office/powerpoint/2010/main" val="42374316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41A739-1DEC-4545-BE9E-A46FA6197294}" type="datetimeFigureOut">
              <a:rPr lang="en-US" smtClean="0"/>
              <a:t>8/23/2018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16C0E7-97A5-4088-B6AA-AA0AB5B41DE6}" type="slidenum">
              <a:rPr lang="en-US" smtClean="0"/>
              <a:t>‹#›</a:t>
            </a:fld>
            <a:endParaRPr lang="en-US"/>
          </a:p>
        </p:txBody>
      </p:sp>
    </p:spTree>
    <p:extLst>
      <p:ext uri="{BB962C8B-B14F-4D97-AF65-F5344CB8AC3E}">
        <p14:creationId xmlns:p14="http://schemas.microsoft.com/office/powerpoint/2010/main" val="2552154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41A739-1DEC-4545-BE9E-A46FA6197294}" type="datetimeFigureOut">
              <a:rPr lang="en-US" smtClean="0"/>
              <a:t>8/23/2018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16C0E7-97A5-4088-B6AA-AA0AB5B41DE6}" type="slidenum">
              <a:rPr lang="en-US" smtClean="0"/>
              <a:t>‹#›</a:t>
            </a:fld>
            <a:endParaRPr lang="en-US"/>
          </a:p>
        </p:txBody>
      </p:sp>
    </p:spTree>
    <p:extLst>
      <p:ext uri="{BB962C8B-B14F-4D97-AF65-F5344CB8AC3E}">
        <p14:creationId xmlns:p14="http://schemas.microsoft.com/office/powerpoint/2010/main" val="41356777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41A739-1DEC-4545-BE9E-A46FA6197294}" type="datetimeFigureOut">
              <a:rPr lang="en-US" smtClean="0"/>
              <a:t>8/23/2018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16C0E7-97A5-4088-B6AA-AA0AB5B41DE6}" type="slidenum">
              <a:rPr lang="en-US" smtClean="0"/>
              <a:t>‹#›</a:t>
            </a:fld>
            <a:endParaRPr lang="en-US"/>
          </a:p>
        </p:txBody>
      </p:sp>
    </p:spTree>
    <p:extLst>
      <p:ext uri="{BB962C8B-B14F-4D97-AF65-F5344CB8AC3E}">
        <p14:creationId xmlns:p14="http://schemas.microsoft.com/office/powerpoint/2010/main" val="2535945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r" rtl="0">
              <a:spcBef>
                <a:spcPct val="0"/>
              </a:spcBef>
              <a:buNone/>
              <a:defRPr lang="en-US" sz="44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Arial" pitchFamily="34" charset="0"/>
                <a:ea typeface="+mj-ea"/>
                <a:cs typeface="Arial" pitchFamily="34" charset="0"/>
              </a:defRPr>
            </a:lvl1pPr>
          </a:lstStyle>
          <a:p>
            <a:r>
              <a:rPr kumimoji="0" lang="en-US" dirty="0"/>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normAutofit/>
          </a:bodyPr>
          <a:lstStyle>
            <a:lvl1pPr marL="0" indent="0" algn="r">
              <a:buNone/>
              <a:defRPr sz="3600">
                <a:solidFill>
                  <a:schemeClr val="tx1"/>
                </a:solidFill>
                <a:latin typeface="Arial" pitchFamily="34" charset="0"/>
                <a:cs typeface="Arial" pitchFamily="34"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a:t>Click to edit Master text styles</a:t>
            </a:r>
          </a:p>
        </p:txBody>
      </p:sp>
      <p:sp>
        <p:nvSpPr>
          <p:cNvPr id="4" name="Date Placeholder 3"/>
          <p:cNvSpPr>
            <a:spLocks noGrp="1"/>
          </p:cNvSpPr>
          <p:nvPr>
            <p:ph type="dt" sz="half" idx="10"/>
          </p:nvPr>
        </p:nvSpPr>
        <p:spPr/>
        <p:txBody>
          <a:bodyPr/>
          <a:lstStyle/>
          <a:p>
            <a:fld id="{2DFA136A-2659-4F4B-A2FC-E2CCE3C75F53}" type="datetime1">
              <a:rPr lang="en-US" smtClean="0"/>
              <a:pPr/>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43CD7-B46D-4024-900F-24A03C243E95}"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41A739-1DEC-4545-BE9E-A46FA6197294}" type="datetimeFigureOut">
              <a:rPr lang="en-US" smtClean="0"/>
              <a:t>8/23/2018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16C0E7-97A5-4088-B6AA-AA0AB5B41DE6}" type="slidenum">
              <a:rPr lang="en-US" smtClean="0"/>
              <a:t>‹#›</a:t>
            </a:fld>
            <a:endParaRPr lang="en-US"/>
          </a:p>
        </p:txBody>
      </p:sp>
    </p:spTree>
    <p:extLst>
      <p:ext uri="{BB962C8B-B14F-4D97-AF65-F5344CB8AC3E}">
        <p14:creationId xmlns:p14="http://schemas.microsoft.com/office/powerpoint/2010/main" val="11179210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41A739-1DEC-4545-BE9E-A46FA6197294}" type="datetimeFigureOut">
              <a:rPr lang="en-US" smtClean="0"/>
              <a:t>8/23/2018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16C0E7-97A5-4088-B6AA-AA0AB5B41DE6}" type="slidenum">
              <a:rPr lang="en-US" smtClean="0"/>
              <a:t>‹#›</a:t>
            </a:fld>
            <a:endParaRPr lang="en-US"/>
          </a:p>
        </p:txBody>
      </p:sp>
    </p:spTree>
    <p:extLst>
      <p:ext uri="{BB962C8B-B14F-4D97-AF65-F5344CB8AC3E}">
        <p14:creationId xmlns:p14="http://schemas.microsoft.com/office/powerpoint/2010/main" val="21011346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41A739-1DEC-4545-BE9E-A46FA6197294}" type="datetimeFigureOut">
              <a:rPr lang="en-US" smtClean="0"/>
              <a:t>8/23/2018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16C0E7-97A5-4088-B6AA-AA0AB5B41DE6}" type="slidenum">
              <a:rPr lang="en-US" smtClean="0"/>
              <a:t>‹#›</a:t>
            </a:fld>
            <a:endParaRPr lang="en-US"/>
          </a:p>
        </p:txBody>
      </p:sp>
    </p:spTree>
    <p:extLst>
      <p:ext uri="{BB962C8B-B14F-4D97-AF65-F5344CB8AC3E}">
        <p14:creationId xmlns:p14="http://schemas.microsoft.com/office/powerpoint/2010/main" val="37625077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41A739-1DEC-4545-BE9E-A46FA6197294}" type="datetimeFigureOut">
              <a:rPr lang="en-US" smtClean="0"/>
              <a:t>8/23/2018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16C0E7-97A5-4088-B6AA-AA0AB5B41DE6}" type="slidenum">
              <a:rPr lang="en-US" smtClean="0"/>
              <a:t>‹#›</a:t>
            </a:fld>
            <a:endParaRPr lang="en-US"/>
          </a:p>
        </p:txBody>
      </p:sp>
    </p:spTree>
    <p:extLst>
      <p:ext uri="{BB962C8B-B14F-4D97-AF65-F5344CB8AC3E}">
        <p14:creationId xmlns:p14="http://schemas.microsoft.com/office/powerpoint/2010/main" val="2016117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normAutofit/>
          </a:bodyPr>
          <a:lstStyle>
            <a:lvl1pPr>
              <a:defRPr sz="4100" b="1">
                <a:latin typeface="Arial" pitchFamily="34" charset="0"/>
                <a:cs typeface="Arial" pitchFamily="34" charset="0"/>
              </a:defRPr>
            </a:lvl1pPr>
          </a:lstStyle>
          <a:p>
            <a:r>
              <a:rPr kumimoji="0" lang="en-US" dirty="0"/>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600">
                <a:latin typeface="Arial" pitchFamily="34" charset="0"/>
                <a:cs typeface="Arial" pitchFamily="34" charset="0"/>
              </a:defRPr>
            </a:lvl4pPr>
            <a:lvl5pPr>
              <a:defRPr sz="1200">
                <a:latin typeface="Arial" pitchFamily="34" charset="0"/>
                <a:cs typeface="Arial" pitchFamily="34"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Content Placeholder 3"/>
          <p:cNvSpPr>
            <a:spLocks noGrp="1"/>
          </p:cNvSpPr>
          <p:nvPr>
            <p:ph sz="half" idx="2"/>
          </p:nvPr>
        </p:nvSpPr>
        <p:spPr>
          <a:xfrm>
            <a:off x="4648200" y="1920085"/>
            <a:ext cx="4038600" cy="4434840"/>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600">
                <a:latin typeface="Arial" pitchFamily="34" charset="0"/>
                <a:cs typeface="Arial" pitchFamily="34" charset="0"/>
              </a:defRPr>
            </a:lvl4pPr>
            <a:lvl5pPr>
              <a:defRPr sz="1200">
                <a:latin typeface="Arial" pitchFamily="34" charset="0"/>
                <a:cs typeface="Arial" pitchFamily="34"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Date Placeholder 4"/>
          <p:cNvSpPr>
            <a:spLocks noGrp="1"/>
          </p:cNvSpPr>
          <p:nvPr>
            <p:ph type="dt" sz="half" idx="10"/>
          </p:nvPr>
        </p:nvSpPr>
        <p:spPr/>
        <p:txBody>
          <a:bodyPr/>
          <a:lstStyle/>
          <a:p>
            <a:fld id="{1CA9C927-2398-4298-9C92-4A4CAF1DFB78}" type="datetime1">
              <a:rPr lang="en-US" smtClean="0"/>
              <a:pPr/>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43CD7-B46D-4024-900F-24A03C243E9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normAutofit/>
          </a:bodyPr>
          <a:lstStyle>
            <a:lvl1pPr>
              <a:defRPr sz="4100" b="1">
                <a:latin typeface="Arial" pitchFamily="34" charset="0"/>
                <a:cs typeface="Arial" pitchFamily="34" charset="0"/>
              </a:defRPr>
            </a:lvl1pPr>
          </a:lstStyle>
          <a:p>
            <a:r>
              <a:rPr kumimoji="0" lang="en-US" dirty="0"/>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800" b="0" cap="none" baseline="0">
                <a:solidFill>
                  <a:schemeClr val="tx2"/>
                </a:solidFill>
                <a:effectLst/>
                <a:latin typeface="Arial" pitchFamily="34" charset="0"/>
                <a:cs typeface="Arial" pitchFamily="34" charset="0"/>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noAutofit/>
          </a:bodyPr>
          <a:lstStyle>
            <a:lvl1pPr marL="0" indent="0">
              <a:buNone/>
              <a:defRPr sz="2800" b="0" cap="none" baseline="0">
                <a:solidFill>
                  <a:schemeClr val="tx2"/>
                </a:solidFill>
                <a:effectLst/>
                <a:latin typeface="Arial" pitchFamily="34" charset="0"/>
                <a:cs typeface="Arial" pitchFamily="34" charset="0"/>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600">
                <a:latin typeface="Arial" pitchFamily="34" charset="0"/>
                <a:cs typeface="Arial" pitchFamily="34" charset="0"/>
              </a:defRPr>
            </a:lvl4pPr>
            <a:lvl5pPr>
              <a:defRPr sz="1200">
                <a:latin typeface="Arial" pitchFamily="34" charset="0"/>
                <a:cs typeface="Arial" pitchFamily="34"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Content Placeholder 5"/>
          <p:cNvSpPr>
            <a:spLocks noGrp="1"/>
          </p:cNvSpPr>
          <p:nvPr>
            <p:ph sz="quarter" idx="4"/>
          </p:nvPr>
        </p:nvSpPr>
        <p:spPr>
          <a:xfrm>
            <a:off x="4645025" y="2514600"/>
            <a:ext cx="4041775" cy="3845720"/>
          </a:xfrm>
        </p:spPr>
        <p:txBody>
          <a:bodyPr tIns="0"/>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600">
                <a:latin typeface="Arial" pitchFamily="34" charset="0"/>
                <a:cs typeface="Arial" pitchFamily="34" charset="0"/>
              </a:defRPr>
            </a:lvl4pPr>
            <a:lvl5pPr>
              <a:defRPr sz="1200">
                <a:latin typeface="Arial" pitchFamily="34" charset="0"/>
                <a:cs typeface="Arial" pitchFamily="34"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7" name="Date Placeholder 6"/>
          <p:cNvSpPr>
            <a:spLocks noGrp="1"/>
          </p:cNvSpPr>
          <p:nvPr>
            <p:ph type="dt" sz="half" idx="10"/>
          </p:nvPr>
        </p:nvSpPr>
        <p:spPr/>
        <p:txBody>
          <a:bodyPr/>
          <a:lstStyle/>
          <a:p>
            <a:fld id="{9809A813-8F6C-47A8-BB62-55C6485EC3AE}" type="datetime1">
              <a:rPr lang="en-US" smtClean="0"/>
              <a:pPr/>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43CD7-B46D-4024-900F-24A03C243E9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4100" b="0">
                <a:ln>
                  <a:noFill/>
                </a:ln>
                <a:solidFill>
                  <a:schemeClr val="tx2"/>
                </a:solidFill>
                <a:effectLst/>
                <a:latin typeface="Arial" pitchFamily="34" charset="0"/>
                <a:ea typeface="+mj-ea"/>
                <a:cs typeface="Arial" pitchFamily="34" charset="0"/>
              </a:defRPr>
            </a:lvl1pPr>
          </a:lstStyle>
          <a:p>
            <a:r>
              <a:rPr kumimoji="0" lang="en-US" dirty="0"/>
              <a:t>Click to edit Master title style</a:t>
            </a:r>
          </a:p>
        </p:txBody>
      </p:sp>
      <p:sp>
        <p:nvSpPr>
          <p:cNvPr id="3" name="Date Placeholder 2"/>
          <p:cNvSpPr>
            <a:spLocks noGrp="1"/>
          </p:cNvSpPr>
          <p:nvPr>
            <p:ph type="dt" sz="half" idx="10"/>
          </p:nvPr>
        </p:nvSpPr>
        <p:spPr/>
        <p:txBody>
          <a:bodyPr/>
          <a:lstStyle/>
          <a:p>
            <a:fld id="{AD93EEDF-E3B2-410C-8DE2-4D2AFF8237C3}" type="datetime1">
              <a:rPr lang="en-US" smtClean="0"/>
              <a:pPr/>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43CD7-B46D-4024-900F-24A03C243E9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D165D-6BC4-4AEE-8EDB-4AB5FECA4A5F}" type="datetime1">
              <a:rPr lang="en-US" smtClean="0"/>
              <a:pPr/>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43CD7-B46D-4024-900F-24A03C243E9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800" b="0">
                <a:ln>
                  <a:noFill/>
                </a:ln>
                <a:solidFill>
                  <a:schemeClr val="tx2"/>
                </a:solidFill>
                <a:effectLst/>
                <a:latin typeface="Arial" pitchFamily="34" charset="0"/>
                <a:ea typeface="+mj-ea"/>
                <a:cs typeface="Arial" pitchFamily="34" charset="0"/>
              </a:defRPr>
            </a:lvl1pPr>
          </a:lstStyle>
          <a:p>
            <a:r>
              <a:rPr kumimoji="0" lang="en-US" dirty="0"/>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600">
                <a:latin typeface="Arial" pitchFamily="34" charset="0"/>
                <a:cs typeface="Arial" pitchFamily="34" charset="0"/>
              </a:defRPr>
            </a:lvl4pPr>
            <a:lvl5pPr>
              <a:defRPr sz="1200">
                <a:latin typeface="Arial" pitchFamily="34" charset="0"/>
                <a:cs typeface="Arial" pitchFamily="34"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Date Placeholder 4"/>
          <p:cNvSpPr>
            <a:spLocks noGrp="1"/>
          </p:cNvSpPr>
          <p:nvPr>
            <p:ph type="dt" sz="half" idx="10"/>
          </p:nvPr>
        </p:nvSpPr>
        <p:spPr/>
        <p:txBody>
          <a:bodyPr/>
          <a:lstStyle/>
          <a:p>
            <a:fld id="{0242D97C-408A-4D3E-B0FF-73D45B965064}" type="datetime1">
              <a:rPr lang="en-US" smtClean="0"/>
              <a:pPr/>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43CD7-B46D-4024-900F-24A03C243E9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321A9F42-D1D3-498F-AE65-ACBCA0CE80DC}" type="datetime1">
              <a:rPr lang="en-US" smtClean="0"/>
              <a:pPr/>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48F43CD7-B46D-4024-900F-24A03C243E95}"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a:t>Click icon to add picture</a:t>
            </a:r>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dirty="0"/>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97B0BE0-3B9C-42A4-AD5A-2E6B64020797}" type="datetime1">
              <a:rPr lang="en-US" smtClean="0"/>
              <a:pPr/>
              <a:t>8/23/2018</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8F43CD7-B46D-4024-900F-24A03C243E95}"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100" b="1" kern="1200">
          <a:ln>
            <a:noFill/>
          </a:ln>
          <a:solidFill>
            <a:schemeClr val="tx2"/>
          </a:solidFill>
          <a:effectLst/>
          <a:latin typeface="Arial" pitchFamily="34" charset="0"/>
          <a:ea typeface="+mj-ea"/>
          <a:cs typeface="Arial" pitchFamily="34" charset="0"/>
        </a:defRPr>
      </a:lvl1pPr>
    </p:titleStyle>
    <p:bodyStyle>
      <a:lvl1pPr marL="274320" indent="-274320" algn="l" rtl="0" eaLnBrk="1" latinLnBrk="0" hangingPunct="1">
        <a:spcBef>
          <a:spcPct val="20000"/>
        </a:spcBef>
        <a:buClr>
          <a:schemeClr val="accent3"/>
        </a:buClr>
        <a:buSzPct val="95000"/>
        <a:buFont typeface="Wingdings 2"/>
        <a:buChar char=""/>
        <a:defRPr kumimoji="0" sz="2800" kern="1200">
          <a:solidFill>
            <a:schemeClr val="tx1"/>
          </a:solidFill>
          <a:latin typeface="Arial" pitchFamily="34" charset="0"/>
          <a:ea typeface="+mn-ea"/>
          <a:cs typeface="Arial" pitchFamily="34" charset="0"/>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Arial" pitchFamily="34" charset="0"/>
          <a:ea typeface="+mn-ea"/>
          <a:cs typeface="Arial" pitchFamily="34" charset="0"/>
        </a:defRPr>
      </a:lvl2pPr>
      <a:lvl3pPr marL="914400" indent="-246888" algn="l" rtl="0" eaLnBrk="1" latinLnBrk="0" hangingPunct="1">
        <a:spcBef>
          <a:spcPct val="20000"/>
        </a:spcBef>
        <a:buClr>
          <a:schemeClr val="accent2"/>
        </a:buClr>
        <a:buSzPct val="70000"/>
        <a:buFont typeface="Wingdings 2"/>
        <a:buChar char=""/>
        <a:defRPr kumimoji="0" sz="2000" kern="1200">
          <a:solidFill>
            <a:schemeClr val="tx1"/>
          </a:solidFill>
          <a:latin typeface="Arial" pitchFamily="34" charset="0"/>
          <a:ea typeface="+mn-ea"/>
          <a:cs typeface="Arial" pitchFamily="34" charset="0"/>
        </a:defRPr>
      </a:lvl3pPr>
      <a:lvl4pPr marL="1188720" indent="-210312" algn="l" rtl="0" eaLnBrk="1" latinLnBrk="0" hangingPunct="1">
        <a:spcBef>
          <a:spcPct val="20000"/>
        </a:spcBef>
        <a:buClr>
          <a:schemeClr val="accent3"/>
        </a:buClr>
        <a:buSzPct val="65000"/>
        <a:buFont typeface="Wingdings 2"/>
        <a:buChar char=""/>
        <a:defRPr kumimoji="0" sz="1600" kern="1200">
          <a:solidFill>
            <a:schemeClr val="tx1"/>
          </a:solidFill>
          <a:latin typeface="Arial" pitchFamily="34" charset="0"/>
          <a:ea typeface="+mn-ea"/>
          <a:cs typeface="Arial" pitchFamily="34" charset="0"/>
        </a:defRPr>
      </a:lvl4pPr>
      <a:lvl5pPr marL="1463040" indent="-210312" algn="l" rtl="0" eaLnBrk="1" latinLnBrk="0" hangingPunct="1">
        <a:spcBef>
          <a:spcPct val="20000"/>
        </a:spcBef>
        <a:buClr>
          <a:schemeClr val="accent4"/>
        </a:buClr>
        <a:buSzPct val="65000"/>
        <a:buFont typeface="Wingdings 2"/>
        <a:buChar char=""/>
        <a:defRPr kumimoji="0" sz="1200" kern="1200">
          <a:solidFill>
            <a:schemeClr val="tx1"/>
          </a:solidFill>
          <a:latin typeface="Arial" pitchFamily="34" charset="0"/>
          <a:ea typeface="+mn-ea"/>
          <a:cs typeface="Arial" pitchFamily="34"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478709-9F27-48E4-987B-C309CD95CD8C}" type="datetimeFigureOut">
              <a:rPr lang="en-US" smtClean="0"/>
              <a:t>8/23/2018</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691B69-6DC9-4395-A570-62A92A27B3ED}" type="slidenum">
              <a:rPr lang="en-US" smtClean="0"/>
              <a:t>‹#›</a:t>
            </a:fld>
            <a:endParaRPr lang="en-US"/>
          </a:p>
        </p:txBody>
      </p:sp>
    </p:spTree>
    <p:extLst>
      <p:ext uri="{BB962C8B-B14F-4D97-AF65-F5344CB8AC3E}">
        <p14:creationId xmlns:p14="http://schemas.microsoft.com/office/powerpoint/2010/main" val="345565062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1A739-1DEC-4545-BE9E-A46FA6197294}" type="datetimeFigureOut">
              <a:rPr lang="en-US" smtClean="0"/>
              <a:t>8/23/2018</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16C0E7-97A5-4088-B6AA-AA0AB5B41DE6}" type="slidenum">
              <a:rPr lang="en-US" smtClean="0"/>
              <a:t>‹#›</a:t>
            </a:fld>
            <a:endParaRPr lang="en-US"/>
          </a:p>
        </p:txBody>
      </p:sp>
    </p:spTree>
    <p:extLst>
      <p:ext uri="{BB962C8B-B14F-4D97-AF65-F5344CB8AC3E}">
        <p14:creationId xmlns:p14="http://schemas.microsoft.com/office/powerpoint/2010/main" val="2603071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adata.or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hyperlink" Target="https://www.bookshare.org/cm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hyperlink" Target="http://www.ilru.org/projects/cil-net/cil-center-and-association-directory"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hyperlink" Target="https://dei.workforcegps.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hyperlink" Target="https://dei.workforcegps.or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hyperlink" Target="http://www.easterseals.com/our-programs/employment-trainin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goodwill.or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hyperlink" Target="http://www.ldanatl.org/state_chapters/index.asp"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hyperlink" Target="https://www.nami.org/Find-Your-Local-NAMI"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hyperlink" Target="https://www.dol.gov/odep/contact/state.ht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hyperlink" Target="https://www.ataporg.org/about"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s://www.at3center.net/stateprogra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askjan.org/resources/index.cfm"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hyperlink" Target="https://askjan.org/index.cfm"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52.xml.rels><?xml version="1.0" encoding="UTF-8" standalone="yes"?>
<Relationships xmlns="http://schemas.openxmlformats.org/package/2006/relationships"><Relationship Id="rId3" Type="http://schemas.openxmlformats.org/officeDocument/2006/relationships/hyperlink" Target="https://supportservices.jobcorps.gov/disability/Pages/R6.-Partnerships.aspx"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53.xml.rels><?xml version="1.0" encoding="UTF-8" standalone="yes"?>
<Relationships xmlns="http://schemas.openxmlformats.org/package/2006/relationships"><Relationship Id="rId3" Type="http://schemas.openxmlformats.org/officeDocument/2006/relationships/hyperlink" Target="https://supportservices.jobcorps.gov/disability/Pages/default.aspx"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mailto:Philbrook.Kristen@jobcorps.org" TargetMode="External"/><Relationship Id="rId7" Type="http://schemas.openxmlformats.org/officeDocument/2006/relationships/hyperlink" Target="mailto:Shong.Sharon@jobcorps.org"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hyperlink" Target="mailto:Purificacion.Alyssa@jobcorps.org" TargetMode="External"/><Relationship Id="rId5" Type="http://schemas.openxmlformats.org/officeDocument/2006/relationships/hyperlink" Target="mailto:Karras.Stephanie@jobcorps.org" TargetMode="External"/><Relationship Id="rId4" Type="http://schemas.openxmlformats.org/officeDocument/2006/relationships/hyperlink" Target="mailto:Tulkin.Annie@jobcorps.org"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328987"/>
            <a:ext cx="4724400" cy="1828800"/>
          </a:xfrm>
        </p:spPr>
        <p:txBody>
          <a:bodyPr>
            <a:normAutofit fontScale="90000"/>
          </a:bodyPr>
          <a:lstStyle/>
          <a:p>
            <a:pPr algn="ctr"/>
            <a:r>
              <a:rPr lang="en-US" sz="4500" dirty="0">
                <a:solidFill>
                  <a:schemeClr val="tx1"/>
                </a:solidFill>
                <a:latin typeface="Arial" pitchFamily="34" charset="0"/>
                <a:cs typeface="Arial" pitchFamily="34" charset="0"/>
              </a:rPr>
              <a:t>Developing </a:t>
            </a:r>
            <a:r>
              <a:rPr lang="en-US" sz="4500" dirty="0">
                <a:solidFill>
                  <a:schemeClr val="tx1"/>
                </a:solidFill>
              </a:rPr>
              <a:t>Partnerships and Resources </a:t>
            </a:r>
            <a:r>
              <a:rPr lang="en-US" sz="4500" dirty="0">
                <a:solidFill>
                  <a:schemeClr val="tx1"/>
                </a:solidFill>
                <a:latin typeface="Arial" pitchFamily="34" charset="0"/>
                <a:cs typeface="Arial" pitchFamily="34" charset="0"/>
              </a:rPr>
              <a:t>to Better Serve Students with Disabilities</a:t>
            </a:r>
          </a:p>
        </p:txBody>
      </p:sp>
      <p:pic>
        <p:nvPicPr>
          <p:cNvPr id="4" name="Picture 8" descr="C:\Users\njackson\AppData\Local\Microsoft\Windows\Temporary Internet Files\Content.IE5\EDK1DC3Q\MP900409338[1].jpg"/>
          <p:cNvPicPr>
            <a:picLocks noChangeAspect="1" noChangeArrowheads="1"/>
          </p:cNvPicPr>
          <p:nvPr/>
        </p:nvPicPr>
        <p:blipFill>
          <a:blip r:embed="rId3" cstate="print"/>
          <a:srcRect/>
          <a:stretch>
            <a:fillRect/>
          </a:stretch>
        </p:blipFill>
        <p:spPr bwMode="auto">
          <a:xfrm rot="454449">
            <a:off x="4934431" y="1826293"/>
            <a:ext cx="3657600" cy="34290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Disability Partnership Tool</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dirty="0">
                <a:sym typeface="Wingdings"/>
              </a:rPr>
              <a:t>P</a:t>
            </a:r>
            <a:r>
              <a:rPr lang="en-US" dirty="0"/>
              <a:t>rovides information about disability-related organizations that exist in most communities</a:t>
            </a:r>
            <a:endParaRPr lang="en-US" dirty="0">
              <a:sym typeface="Wingdings"/>
            </a:endParaRPr>
          </a:p>
          <a:p>
            <a:pPr>
              <a:buFont typeface="Arial" panose="020B0604020202020204" pitchFamily="34" charset="0"/>
              <a:buChar char="•"/>
            </a:pPr>
            <a:r>
              <a:rPr lang="en-US" dirty="0">
                <a:sym typeface="Wingdings"/>
              </a:rPr>
              <a:t>Additional local partnership and resource opportunities can be added to the tool</a:t>
            </a:r>
          </a:p>
          <a:p>
            <a:pPr>
              <a:buFont typeface="Arial" panose="020B0604020202020204" pitchFamily="34" charset="0"/>
              <a:buChar char="•"/>
            </a:pPr>
            <a:r>
              <a:rPr lang="en-US" dirty="0">
                <a:sym typeface="Wingdings"/>
              </a:rPr>
              <a:t>Maintained by the Disability Coordinators (DCs) and presented during reviews to document efforts to establish partnerships and resources</a:t>
            </a:r>
          </a:p>
          <a:p>
            <a:pPr>
              <a:buFont typeface="Arial" panose="020B0604020202020204" pitchFamily="34" charset="0"/>
              <a:buChar char="•"/>
            </a:pPr>
            <a:r>
              <a:rPr lang="en-US" dirty="0">
                <a:sym typeface="Wingdings"/>
              </a:rPr>
              <a:t>DCs should maintain copies of Memorandum of Understandings (MOU) or formal agreements</a:t>
            </a:r>
          </a:p>
          <a:p>
            <a:endParaRPr lang="en-US" dirty="0"/>
          </a:p>
        </p:txBody>
      </p:sp>
      <p:sp>
        <p:nvSpPr>
          <p:cNvPr id="4" name="Slide Number Placeholder 3"/>
          <p:cNvSpPr>
            <a:spLocks noGrp="1"/>
          </p:cNvSpPr>
          <p:nvPr>
            <p:ph type="sldNum" sz="quarter" idx="12"/>
          </p:nvPr>
        </p:nvSpPr>
        <p:spPr/>
        <p:txBody>
          <a:bodyPr/>
          <a:lstStyle/>
          <a:p>
            <a:fld id="{48F43CD7-B46D-4024-900F-24A03C243E95}" type="slidenum">
              <a:rPr lang="en-US" smtClean="0"/>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b="1" dirty="0">
                <a:latin typeface="Arial" pitchFamily="34" charset="0"/>
                <a:cs typeface="Arial" pitchFamily="34" charset="0"/>
              </a:rPr>
              <a:t>Disability Partnership Tool</a:t>
            </a:r>
          </a:p>
        </p:txBody>
      </p:sp>
      <p:sp>
        <p:nvSpPr>
          <p:cNvPr id="3" name="Content Placeholder 2"/>
          <p:cNvSpPr>
            <a:spLocks noGrp="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fld id="{48F43CD7-B46D-4024-900F-24A03C243E95}" type="slidenum">
              <a:rPr lang="en-US" smtClean="0"/>
              <a:pPr/>
              <a:t>11</a:t>
            </a:fld>
            <a:endParaRPr lang="en-US" dirty="0"/>
          </a:p>
        </p:txBody>
      </p:sp>
      <p:pic>
        <p:nvPicPr>
          <p:cNvPr id="7" name="Picture 6">
            <a:extLst>
              <a:ext uri="{FF2B5EF4-FFF2-40B4-BE49-F238E27FC236}">
                <a16:creationId xmlns="" xmlns:a16="http://schemas.microsoft.com/office/drawing/2014/main" id="{F7A495F4-7147-4A30-9FDB-7BBBC81BF442}"/>
              </a:ext>
            </a:extLst>
          </p:cNvPr>
          <p:cNvPicPr>
            <a:picLocks noChangeAspect="1"/>
          </p:cNvPicPr>
          <p:nvPr/>
        </p:nvPicPr>
        <p:blipFill rotWithShape="1">
          <a:blip r:embed="rId3"/>
          <a:srcRect l="12817" t="34547" r="14648" b="5580"/>
          <a:stretch/>
        </p:blipFill>
        <p:spPr>
          <a:xfrm>
            <a:off x="1123869" y="2286000"/>
            <a:ext cx="6896262" cy="3200400"/>
          </a:xfrm>
          <a:prstGeom prst="rect">
            <a:avLst/>
          </a:prstGeom>
        </p:spPr>
        <p:style>
          <a:lnRef idx="2">
            <a:schemeClr val="accent3"/>
          </a:lnRef>
          <a:fillRef idx="1">
            <a:schemeClr val="lt1"/>
          </a:fillRef>
          <a:effectRef idx="0">
            <a:schemeClr val="accent3"/>
          </a:effectRef>
          <a:fontRef idx="minor">
            <a:schemeClr val="dk1"/>
          </a:fontRef>
        </p:style>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b="1" dirty="0">
                <a:latin typeface="Arial" pitchFamily="34" charset="0"/>
                <a:cs typeface="Arial" pitchFamily="34" charset="0"/>
              </a:rPr>
              <a:t>Customized Disability Partnership </a:t>
            </a:r>
            <a:r>
              <a:rPr lang="en-US" dirty="0"/>
              <a:t>Tool</a:t>
            </a:r>
            <a:endParaRPr lang="en-US" b="1" dirty="0">
              <a:latin typeface="Arial" pitchFamily="34" charset="0"/>
              <a:cs typeface="Arial" pitchFamily="34" charset="0"/>
            </a:endParaRPr>
          </a:p>
        </p:txBody>
      </p:sp>
      <p:sp>
        <p:nvSpPr>
          <p:cNvPr id="3" name="Content Placeholder 2"/>
          <p:cNvSpPr>
            <a:spLocks noGrp="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fld id="{48F43CD7-B46D-4024-900F-24A03C243E95}" type="slidenum">
              <a:rPr lang="en-US" smtClean="0"/>
              <a:pPr/>
              <a:t>12</a:t>
            </a:fld>
            <a:endParaRPr lang="en-US" dirty="0"/>
          </a:p>
        </p:txBody>
      </p:sp>
      <p:pic>
        <p:nvPicPr>
          <p:cNvPr id="6" name="Picture 5">
            <a:extLst>
              <a:ext uri="{FF2B5EF4-FFF2-40B4-BE49-F238E27FC236}">
                <a16:creationId xmlns="" xmlns:a16="http://schemas.microsoft.com/office/drawing/2014/main" id="{4CDA7297-2098-4FAC-8F6F-F4091C2EF6A6}"/>
              </a:ext>
            </a:extLst>
          </p:cNvPr>
          <p:cNvPicPr>
            <a:picLocks noChangeAspect="1"/>
          </p:cNvPicPr>
          <p:nvPr/>
        </p:nvPicPr>
        <p:blipFill rotWithShape="1">
          <a:blip r:embed="rId3"/>
          <a:srcRect l="13240" t="32291" r="13380" b="3577"/>
          <a:stretch/>
        </p:blipFill>
        <p:spPr>
          <a:xfrm>
            <a:off x="1034923" y="2392687"/>
            <a:ext cx="7074154" cy="3475975"/>
          </a:xfrm>
          <a:prstGeom prst="rect">
            <a:avLst/>
          </a:prstGeom>
          <a:ln>
            <a:solidFill>
              <a:schemeClr val="accent2"/>
            </a:solidFill>
          </a:ln>
        </p:spPr>
      </p:pic>
    </p:spTree>
    <p:extLst>
      <p:ext uri="{BB962C8B-B14F-4D97-AF65-F5344CB8AC3E}">
        <p14:creationId xmlns:p14="http://schemas.microsoft.com/office/powerpoint/2010/main" val="1868254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solidFill>
                  <a:schemeClr val="tx1"/>
                </a:solidFill>
              </a:rPr>
              <a:t>Potential Partnerships and Resources</a:t>
            </a:r>
            <a:br>
              <a:rPr lang="en-US" dirty="0">
                <a:solidFill>
                  <a:schemeClr val="tx1"/>
                </a:solidFill>
              </a:rPr>
            </a:br>
            <a:endParaRPr lang="en-US" sz="1400" dirty="0">
              <a:solidFill>
                <a:schemeClr val="tx1"/>
              </a:solidFill>
            </a:endParaRPr>
          </a:p>
        </p:txBody>
      </p:sp>
      <p:sp>
        <p:nvSpPr>
          <p:cNvPr id="4" name="Slide Number Placeholder 3"/>
          <p:cNvSpPr>
            <a:spLocks noGrp="1"/>
          </p:cNvSpPr>
          <p:nvPr>
            <p:ph type="sldNum" sz="quarter" idx="12"/>
          </p:nvPr>
        </p:nvSpPr>
        <p:spPr/>
        <p:txBody>
          <a:bodyPr/>
          <a:lstStyle/>
          <a:p>
            <a:fld id="{48F43CD7-B46D-4024-900F-24A03C243E95}" type="slidenum">
              <a:rPr lang="en-US" smtClean="0"/>
              <a:pPr/>
              <a:t>13</a:t>
            </a:fld>
            <a:endParaRPr lang="en-US" dirty="0"/>
          </a:p>
        </p:txBody>
      </p:sp>
      <p:pic>
        <p:nvPicPr>
          <p:cNvPr id="73730" name="Picture 2" descr="http://www.1aboveconsulting.com/images/partners.jpg"/>
          <p:cNvPicPr>
            <a:picLocks noChangeAspect="1" noChangeArrowheads="1"/>
          </p:cNvPicPr>
          <p:nvPr/>
        </p:nvPicPr>
        <p:blipFill>
          <a:blip r:embed="rId3" cstate="print"/>
          <a:srcRect/>
          <a:stretch>
            <a:fillRect/>
          </a:stretch>
        </p:blipFill>
        <p:spPr bwMode="auto">
          <a:xfrm>
            <a:off x="1752600" y="2895600"/>
            <a:ext cx="5562600" cy="2947073"/>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Americans with Disabilities Act National Network</a:t>
            </a:r>
          </a:p>
        </p:txBody>
      </p:sp>
      <p:sp>
        <p:nvSpPr>
          <p:cNvPr id="3" name="Content Placeholder 2"/>
          <p:cNvSpPr>
            <a:spLocks noGrp="1"/>
          </p:cNvSpPr>
          <p:nvPr>
            <p:ph idx="1"/>
          </p:nvPr>
        </p:nvSpPr>
        <p:spPr/>
        <p:txBody>
          <a:bodyPr>
            <a:normAutofit fontScale="77500" lnSpcReduction="20000"/>
          </a:bodyPr>
          <a:lstStyle/>
          <a:p>
            <a:pPr algn="ctr"/>
            <a:endParaRPr lang="en-US" dirty="0"/>
          </a:p>
          <a:p>
            <a:endParaRPr lang="en-US" dirty="0"/>
          </a:p>
          <a:p>
            <a:endParaRPr lang="en-US" dirty="0"/>
          </a:p>
          <a:p>
            <a:endParaRPr lang="en-US" dirty="0"/>
          </a:p>
          <a:p>
            <a:endParaRPr lang="en-US" dirty="0"/>
          </a:p>
          <a:p>
            <a:pPr>
              <a:buFont typeface="Arial" panose="020B0604020202020204" pitchFamily="34" charset="0"/>
              <a:buChar char="•"/>
            </a:pPr>
            <a:endParaRPr lang="en-US" sz="3000" dirty="0"/>
          </a:p>
          <a:p>
            <a:pPr>
              <a:buFont typeface="Arial" panose="020B0604020202020204" pitchFamily="34" charset="0"/>
              <a:buChar char="•"/>
            </a:pPr>
            <a:endParaRPr lang="en-US" sz="3000" dirty="0" smtClean="0"/>
          </a:p>
          <a:p>
            <a:pPr>
              <a:buFont typeface="Arial" panose="020B0604020202020204" pitchFamily="34" charset="0"/>
              <a:buChar char="•"/>
            </a:pPr>
            <a:r>
              <a:rPr lang="en-US" sz="3600" dirty="0" smtClean="0"/>
              <a:t>Ten </a:t>
            </a:r>
            <a:r>
              <a:rPr lang="en-US" sz="3600" dirty="0"/>
              <a:t>regional centers </a:t>
            </a:r>
          </a:p>
          <a:p>
            <a:pPr>
              <a:buFont typeface="Arial" panose="020B0604020202020204" pitchFamily="34" charset="0"/>
              <a:buChar char="•"/>
            </a:pPr>
            <a:r>
              <a:rPr lang="en-US" sz="3600" dirty="0"/>
              <a:t>Provides information, guidance, and training on the Americans with Disabilities Act (ADA)</a:t>
            </a:r>
          </a:p>
          <a:p>
            <a:endParaRPr lang="en-US" dirty="0"/>
          </a:p>
          <a:p>
            <a:pPr marL="0" indent="0" algn="ctr">
              <a:buNone/>
            </a:pPr>
            <a:r>
              <a:rPr lang="en-US" sz="3100" b="1" dirty="0">
                <a:solidFill>
                  <a:schemeClr val="tx2"/>
                </a:solidFill>
                <a:hlinkClick r:id="rId3">
                  <a:extLst>
                    <a:ext uri="{A12FA001-AC4F-418D-AE19-62706E023703}">
                      <ahyp:hlinkClr xmlns="" xmlns:ahyp="http://schemas.microsoft.com/office/drawing/2018/hyperlinkcolor" val="tx"/>
                    </a:ext>
                  </a:extLst>
                </a:hlinkClick>
              </a:rPr>
              <a:t>http://adata.org/</a:t>
            </a:r>
            <a:r>
              <a:rPr lang="en-US" sz="3100" b="1" dirty="0">
                <a:solidFill>
                  <a:schemeClr val="tx2"/>
                </a:solidFill>
              </a:rPr>
              <a:t> </a:t>
            </a:r>
          </a:p>
          <a:p>
            <a:endParaRPr lang="en-US" dirty="0"/>
          </a:p>
        </p:txBody>
      </p:sp>
      <p:sp>
        <p:nvSpPr>
          <p:cNvPr id="4" name="Slide Number Placeholder 3"/>
          <p:cNvSpPr>
            <a:spLocks noGrp="1"/>
          </p:cNvSpPr>
          <p:nvPr>
            <p:ph type="sldNum" sz="quarter" idx="12"/>
          </p:nvPr>
        </p:nvSpPr>
        <p:spPr/>
        <p:txBody>
          <a:bodyPr/>
          <a:lstStyle/>
          <a:p>
            <a:fld id="{48F43CD7-B46D-4024-900F-24A03C243E95}" type="slidenum">
              <a:rPr lang="en-US" smtClean="0"/>
              <a:pPr/>
              <a:t>14</a:t>
            </a:fld>
            <a:endParaRPr lang="en-US" dirty="0"/>
          </a:p>
        </p:txBody>
      </p:sp>
      <p:pic>
        <p:nvPicPr>
          <p:cNvPr id="6" name="Picture 5"/>
          <p:cNvPicPr>
            <a:picLocks noChangeAspect="1"/>
          </p:cNvPicPr>
          <p:nvPr/>
        </p:nvPicPr>
        <p:blipFill rotWithShape="1">
          <a:blip r:embed="rId4"/>
          <a:srcRect l="3147" t="9375" r="4905" b="19792"/>
          <a:stretch/>
        </p:blipFill>
        <p:spPr>
          <a:xfrm>
            <a:off x="1905000" y="1952897"/>
            <a:ext cx="5105400" cy="2211256"/>
          </a:xfrm>
          <a:prstGeom prst="rect">
            <a:avLst/>
          </a:prstGeom>
          <a:ln>
            <a:solidFill>
              <a:schemeClr val="accent2"/>
            </a:solidFill>
          </a:ln>
        </p:spPr>
      </p:pic>
    </p:spTree>
    <p:extLst>
      <p:ext uri="{BB962C8B-B14F-4D97-AF65-F5344CB8AC3E}">
        <p14:creationId xmlns:p14="http://schemas.microsoft.com/office/powerpoint/2010/main" val="1224497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Autofit/>
          </a:bodyPr>
          <a:lstStyle/>
          <a:p>
            <a:pPr algn="ctr"/>
            <a:r>
              <a:rPr lang="en-US" dirty="0"/>
              <a:t>Bookshare</a:t>
            </a:r>
          </a:p>
        </p:txBody>
      </p:sp>
      <p:sp>
        <p:nvSpPr>
          <p:cNvPr id="3" name="Content Placeholder 2"/>
          <p:cNvSpPr>
            <a:spLocks noGrp="1"/>
          </p:cNvSpPr>
          <p:nvPr>
            <p:ph idx="1"/>
          </p:nvPr>
        </p:nvSpPr>
        <p:spPr>
          <a:xfrm>
            <a:off x="457200" y="1735709"/>
            <a:ext cx="8229600" cy="4389120"/>
          </a:xfrm>
        </p:spPr>
        <p:txBody>
          <a:bodyPr>
            <a:normAutofit/>
          </a:bodyPr>
          <a:lstStyle/>
          <a:p>
            <a:pPr marL="344488" indent="-344488">
              <a:buFont typeface="Arial" pitchFamily="34" charset="0"/>
              <a:buChar char="•"/>
              <a:tabLst>
                <a:tab pos="403225" algn="l"/>
              </a:tabLst>
            </a:pPr>
            <a:r>
              <a:rPr lang="en-US" dirty="0"/>
              <a:t>Provides individuals with print disabilities access to digitized audio books</a:t>
            </a:r>
          </a:p>
          <a:p>
            <a:pPr marL="344488" indent="-344488">
              <a:buFont typeface="Arial" pitchFamily="34" charset="0"/>
              <a:buChar char="•"/>
              <a:tabLst>
                <a:tab pos="403225" algn="l"/>
              </a:tabLst>
            </a:pPr>
            <a:r>
              <a:rPr lang="en-US" dirty="0"/>
              <a:t>Free for Job Corps centers/eligible students</a:t>
            </a:r>
          </a:p>
          <a:p>
            <a:pPr marL="344488" indent="-344488">
              <a:buFont typeface="Arial" pitchFamily="34" charset="0"/>
              <a:buChar char="•"/>
            </a:pPr>
            <a:r>
              <a:rPr lang="en-US" dirty="0"/>
              <a:t>Audio version materials can be used with eBooks, computers, tablets, Smartphones, MP3 players, and other assistive technology</a:t>
            </a:r>
          </a:p>
          <a:p>
            <a:pPr marL="344488" indent="-344488">
              <a:buFont typeface="Arial" pitchFamily="34" charset="0"/>
              <a:buChar char="•"/>
            </a:pPr>
            <a:r>
              <a:rPr lang="en-US" dirty="0"/>
              <a:t>Dedicated Job Corps Library – a collection of textbooks often used at centers</a:t>
            </a:r>
          </a:p>
          <a:p>
            <a:pPr marL="0" indent="0" algn="ctr">
              <a:buNone/>
            </a:pPr>
            <a:r>
              <a:rPr lang="en-US" sz="2400" b="1" dirty="0">
                <a:solidFill>
                  <a:schemeClr val="tx2"/>
                </a:solidFill>
                <a:hlinkClick r:id="rId3">
                  <a:extLst>
                    <a:ext uri="{A12FA001-AC4F-418D-AE19-62706E023703}">
                      <ahyp:hlinkClr xmlns="" xmlns:ahyp="http://schemas.microsoft.com/office/drawing/2018/hyperlinkcolor" val="tx"/>
                    </a:ext>
                  </a:extLst>
                </a:hlinkClick>
              </a:rPr>
              <a:t>https://www.bookshare.org</a:t>
            </a:r>
            <a:endParaRPr lang="en-US" sz="2400" b="1" dirty="0">
              <a:solidFill>
                <a:schemeClr val="tx2"/>
              </a:solidFill>
            </a:endParaRPr>
          </a:p>
          <a:p>
            <a:pPr marL="344488" indent="-344488">
              <a:buFont typeface="Arial" pitchFamily="34" charset="0"/>
              <a:buChar char="•"/>
              <a:tabLst>
                <a:tab pos="403225" algn="l"/>
              </a:tabLst>
            </a:pPr>
            <a:endParaRPr lang="en-US" dirty="0"/>
          </a:p>
        </p:txBody>
      </p:sp>
      <p:sp>
        <p:nvSpPr>
          <p:cNvPr id="4" name="Slide Number Placeholder 3"/>
          <p:cNvSpPr>
            <a:spLocks noGrp="1"/>
          </p:cNvSpPr>
          <p:nvPr>
            <p:ph type="sldNum" sz="quarter" idx="12"/>
          </p:nvPr>
        </p:nvSpPr>
        <p:spPr/>
        <p:txBody>
          <a:bodyPr/>
          <a:lstStyle/>
          <a:p>
            <a:fld id="{48F43CD7-B46D-4024-900F-24A03C243E95}" type="slidenum">
              <a:rPr lang="en-US" smtClean="0"/>
              <a:pPr/>
              <a:t>15</a:t>
            </a:fld>
            <a:endParaRPr lang="en-US" dirty="0"/>
          </a:p>
        </p:txBody>
      </p:sp>
      <p:pic>
        <p:nvPicPr>
          <p:cNvPr id="5" name="Picture 4"/>
          <p:cNvPicPr>
            <a:picLocks noChangeAspect="1"/>
          </p:cNvPicPr>
          <p:nvPr/>
        </p:nvPicPr>
        <p:blipFill rotWithShape="1">
          <a:blip r:embed="rId4"/>
          <a:srcRect t="12004" b="32582"/>
          <a:stretch/>
        </p:blipFill>
        <p:spPr>
          <a:xfrm>
            <a:off x="3083180" y="6013450"/>
            <a:ext cx="3048264" cy="6858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b="1" dirty="0">
                <a:latin typeface="Arial" pitchFamily="34" charset="0"/>
                <a:cs typeface="Arial" pitchFamily="34" charset="0"/>
              </a:rPr>
              <a:t>Centers for Independent Living (CILs)</a:t>
            </a:r>
          </a:p>
        </p:txBody>
      </p:sp>
      <p:sp>
        <p:nvSpPr>
          <p:cNvPr id="3" name="Content Placeholder 2"/>
          <p:cNvSpPr>
            <a:spLocks noGrp="1"/>
          </p:cNvSpPr>
          <p:nvPr>
            <p:ph idx="1"/>
          </p:nvPr>
        </p:nvSpPr>
        <p:spPr/>
        <p:txBody>
          <a:bodyPr>
            <a:normAutofit fontScale="85000" lnSpcReduction="20000"/>
          </a:bodyPr>
          <a:lstStyle/>
          <a:p>
            <a:pPr marL="344488" indent="-344488" eaLnBrk="0" hangingPunct="0">
              <a:buClr>
                <a:srgbClr val="0BD0D9"/>
              </a:buClr>
              <a:buSzPct val="100000"/>
              <a:buFont typeface="Arial" pitchFamily="34" charset="0"/>
              <a:buChar char="•"/>
              <a:defRPr/>
            </a:pPr>
            <a:r>
              <a:rPr lang="en-US" sz="3300" dirty="0">
                <a:latin typeface="Arial" pitchFamily="34" charset="0"/>
                <a:cs typeface="Arial" pitchFamily="34" charset="0"/>
              </a:rPr>
              <a:t>Nonprofit agency that is designed and operated within local communities by individuals with disabilities</a:t>
            </a:r>
          </a:p>
          <a:p>
            <a:pPr marL="344488" indent="-344488" eaLnBrk="0" hangingPunct="0">
              <a:buClr>
                <a:srgbClr val="0BD0D9"/>
              </a:buClr>
              <a:buSzPct val="100000"/>
              <a:buFont typeface="Arial" pitchFamily="34" charset="0"/>
              <a:buChar char="•"/>
              <a:defRPr/>
            </a:pPr>
            <a:r>
              <a:rPr lang="en-US" sz="3300" dirty="0">
                <a:latin typeface="Arial" pitchFamily="34" charset="0"/>
                <a:cs typeface="Arial" pitchFamily="34" charset="0"/>
              </a:rPr>
              <a:t>Assist people with disabilities in becoming independent within their community</a:t>
            </a:r>
          </a:p>
          <a:p>
            <a:pPr marL="344488" indent="-344488" eaLnBrk="0" hangingPunct="0">
              <a:buClr>
                <a:srgbClr val="0BD0D9"/>
              </a:buClr>
              <a:buSzPct val="100000"/>
              <a:buFont typeface="Arial" pitchFamily="34" charset="0"/>
              <a:buChar char="•"/>
              <a:defRPr/>
            </a:pPr>
            <a:r>
              <a:rPr lang="en-US" sz="3300" dirty="0">
                <a:latin typeface="Arial" pitchFamily="34" charset="0"/>
                <a:cs typeface="Arial" pitchFamily="34" charset="0"/>
              </a:rPr>
              <a:t>Core services include:</a:t>
            </a:r>
          </a:p>
          <a:p>
            <a:pPr marL="687388" lvl="1" indent="-322263" eaLnBrk="0" hangingPunct="0">
              <a:buClr>
                <a:srgbClr val="0070C0"/>
              </a:buClr>
              <a:buFont typeface="Arial" pitchFamily="34" charset="0"/>
              <a:buChar char="•"/>
              <a:tabLst>
                <a:tab pos="687388" algn="l"/>
              </a:tabLst>
              <a:defRPr/>
            </a:pPr>
            <a:r>
              <a:rPr lang="en-US" sz="2800" dirty="0"/>
              <a:t>Housing</a:t>
            </a:r>
          </a:p>
          <a:p>
            <a:pPr marL="687388" lvl="1" indent="-322263" eaLnBrk="0" hangingPunct="0">
              <a:buClr>
                <a:srgbClr val="0070C0"/>
              </a:buClr>
              <a:buFont typeface="Arial" pitchFamily="34" charset="0"/>
              <a:buChar char="•"/>
              <a:tabLst>
                <a:tab pos="687388" algn="l"/>
              </a:tabLst>
              <a:defRPr/>
            </a:pPr>
            <a:r>
              <a:rPr lang="en-US" sz="2800" dirty="0">
                <a:latin typeface="Arial" pitchFamily="34" charset="0"/>
                <a:cs typeface="Arial" pitchFamily="34" charset="0"/>
              </a:rPr>
              <a:t>Support Groups</a:t>
            </a:r>
          </a:p>
          <a:p>
            <a:pPr marL="687388" lvl="1" indent="-322263" eaLnBrk="0" hangingPunct="0">
              <a:buClr>
                <a:srgbClr val="0070C0"/>
              </a:buClr>
              <a:buFont typeface="Arial" pitchFamily="34" charset="0"/>
              <a:buChar char="•"/>
              <a:tabLst>
                <a:tab pos="687388" algn="l"/>
              </a:tabLst>
              <a:defRPr/>
            </a:pPr>
            <a:r>
              <a:rPr lang="en-US" sz="2800" dirty="0"/>
              <a:t>Training	</a:t>
            </a:r>
          </a:p>
          <a:p>
            <a:pPr marL="687388" lvl="1" indent="-322263" eaLnBrk="0" hangingPunct="0">
              <a:buClr>
                <a:srgbClr val="0070C0"/>
              </a:buClr>
              <a:buFont typeface="Arial" pitchFamily="34" charset="0"/>
              <a:buChar char="•"/>
              <a:tabLst>
                <a:tab pos="687388" algn="l"/>
              </a:tabLst>
              <a:defRPr/>
            </a:pPr>
            <a:endParaRPr lang="en-US" dirty="0">
              <a:latin typeface="Arial" pitchFamily="34" charset="0"/>
              <a:cs typeface="Arial" pitchFamily="34" charset="0"/>
            </a:endParaRPr>
          </a:p>
          <a:p>
            <a:pPr marL="365125" lvl="1" indent="0" algn="ctr" eaLnBrk="0" hangingPunct="0">
              <a:buClr>
                <a:srgbClr val="0070C0"/>
              </a:buClr>
              <a:buNone/>
              <a:tabLst>
                <a:tab pos="687388" algn="l"/>
              </a:tabLst>
              <a:defRPr/>
            </a:pPr>
            <a:r>
              <a:rPr lang="en-US" sz="2800" b="1" dirty="0">
                <a:solidFill>
                  <a:schemeClr val="tx2"/>
                </a:solidFill>
                <a:hlinkClick r:id="rId3">
                  <a:extLst>
                    <a:ext uri="{A12FA001-AC4F-418D-AE19-62706E023703}">
                      <ahyp:hlinkClr xmlns="" xmlns:ahyp="http://schemas.microsoft.com/office/drawing/2018/hyperlinkcolor" val="tx"/>
                    </a:ext>
                  </a:extLst>
                </a:hlinkClick>
              </a:rPr>
              <a:t>http://www.ilru.org/projects/cil-net/cil-center-and-association-directory</a:t>
            </a:r>
            <a:r>
              <a:rPr lang="en-US" sz="2800" b="1" dirty="0">
                <a:solidFill>
                  <a:schemeClr val="tx2"/>
                </a:solidFill>
              </a:rPr>
              <a:t> </a:t>
            </a:r>
            <a:r>
              <a:rPr lang="en-US" sz="2800" b="1" dirty="0"/>
              <a:t>		</a:t>
            </a:r>
          </a:p>
          <a:p>
            <a:endParaRPr lang="en-US" dirty="0"/>
          </a:p>
        </p:txBody>
      </p:sp>
      <p:sp>
        <p:nvSpPr>
          <p:cNvPr id="4" name="Slide Number Placeholder 3"/>
          <p:cNvSpPr>
            <a:spLocks noGrp="1"/>
          </p:cNvSpPr>
          <p:nvPr>
            <p:ph type="sldNum" sz="quarter" idx="12"/>
          </p:nvPr>
        </p:nvSpPr>
        <p:spPr/>
        <p:txBody>
          <a:bodyPr/>
          <a:lstStyle/>
          <a:p>
            <a:fld id="{48F43CD7-B46D-4024-900F-24A03C243E95}" type="slidenum">
              <a:rPr lang="en-US" smtClean="0"/>
              <a:pPr/>
              <a:t>16</a:t>
            </a:fld>
            <a:endParaRPr lang="en-US" dirty="0"/>
          </a:p>
        </p:txBody>
      </p:sp>
      <p:pic>
        <p:nvPicPr>
          <p:cNvPr id="5" name="Picture 4" descr="Independent Living Research Utilization Home"/>
          <p:cNvPicPr/>
          <p:nvPr/>
        </p:nvPicPr>
        <p:blipFill>
          <a:blip r:embed="rId4">
            <a:extLst>
              <a:ext uri="{28A0092B-C50C-407E-A947-70E740481C1C}">
                <a14:useLocalDpi xmlns:a14="http://schemas.microsoft.com/office/drawing/2010/main" val="0"/>
              </a:ext>
            </a:extLst>
          </a:blip>
          <a:srcRect/>
          <a:stretch>
            <a:fillRect/>
          </a:stretch>
        </p:blipFill>
        <p:spPr bwMode="auto">
          <a:xfrm>
            <a:off x="5791200" y="4336256"/>
            <a:ext cx="1714500" cy="9906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Disability Employment Initiative</a:t>
            </a:r>
            <a:br>
              <a:rPr lang="en-US" dirty="0"/>
            </a:br>
            <a:r>
              <a:rPr lang="en-US" dirty="0"/>
              <a:t>(DEI)</a:t>
            </a:r>
          </a:p>
        </p:txBody>
      </p:sp>
      <p:sp>
        <p:nvSpPr>
          <p:cNvPr id="3" name="Content Placeholder 2"/>
          <p:cNvSpPr>
            <a:spLocks noGrp="1"/>
          </p:cNvSpPr>
          <p:nvPr>
            <p:ph idx="1"/>
          </p:nvPr>
        </p:nvSpPr>
        <p:spPr>
          <a:xfrm>
            <a:off x="457200" y="2149792"/>
            <a:ext cx="8229600" cy="3903080"/>
          </a:xfrm>
        </p:spPr>
        <p:txBody>
          <a:bodyPr>
            <a:normAutofit lnSpcReduction="10000"/>
          </a:bodyPr>
          <a:lstStyle/>
          <a:p>
            <a:pPr>
              <a:buFont typeface="Arial" panose="020B0604020202020204" pitchFamily="34" charset="0"/>
              <a:buChar char="•"/>
            </a:pPr>
            <a:r>
              <a:rPr lang="en-US" dirty="0"/>
              <a:t>DEI is a collaboration between the Office of Disability Employment Policy (ODEP) and the Employment and Training Administration</a:t>
            </a:r>
          </a:p>
          <a:p>
            <a:pPr>
              <a:buFont typeface="Arial" panose="020B0604020202020204" pitchFamily="34" charset="0"/>
              <a:buChar char="•"/>
            </a:pPr>
            <a:r>
              <a:rPr lang="en-US" dirty="0"/>
              <a:t>The goal of this initiative is to improve effective and meaningful participation of people with disabilities in the workforce system</a:t>
            </a:r>
          </a:p>
          <a:p>
            <a:pPr>
              <a:buFont typeface="Arial" panose="020B0604020202020204" pitchFamily="34" charset="0"/>
              <a:buChar char="•"/>
            </a:pPr>
            <a:r>
              <a:rPr lang="en-US" dirty="0"/>
              <a:t>Grant awards to state workforce agencies to support American Job Centers</a:t>
            </a:r>
          </a:p>
          <a:p>
            <a:pPr marL="0" indent="0" algn="ctr">
              <a:buNone/>
            </a:pPr>
            <a:r>
              <a:rPr lang="en-US" sz="2400" b="1" dirty="0">
                <a:solidFill>
                  <a:schemeClr val="tx2"/>
                </a:solidFill>
                <a:hlinkClick r:id="rId3">
                  <a:extLst>
                    <a:ext uri="{A12FA001-AC4F-418D-AE19-62706E023703}">
                      <ahyp:hlinkClr xmlns="" xmlns:ahyp="http://schemas.microsoft.com/office/drawing/2018/hyperlinkcolor" val="tx"/>
                    </a:ext>
                  </a:extLst>
                </a:hlinkClick>
              </a:rPr>
              <a:t>https://dei.workforcegps.org/</a:t>
            </a:r>
            <a:r>
              <a:rPr lang="en-US" sz="2400" b="1" dirty="0">
                <a:solidFill>
                  <a:schemeClr val="tx2"/>
                </a:solidFill>
              </a:rPr>
              <a:t> </a:t>
            </a:r>
          </a:p>
        </p:txBody>
      </p:sp>
      <p:sp>
        <p:nvSpPr>
          <p:cNvPr id="6" name="Slide Number Placeholder 5"/>
          <p:cNvSpPr>
            <a:spLocks noGrp="1"/>
          </p:cNvSpPr>
          <p:nvPr>
            <p:ph type="sldNum" sz="quarter" idx="12"/>
          </p:nvPr>
        </p:nvSpPr>
        <p:spPr/>
        <p:txBody>
          <a:bodyPr/>
          <a:lstStyle/>
          <a:p>
            <a:fld id="{48F43CD7-B46D-4024-900F-24A03C243E95}" type="slidenum">
              <a:rPr lang="en-US" smtClean="0"/>
              <a:pPr/>
              <a:t>17</a:t>
            </a:fld>
            <a:endParaRPr lang="en-US" dirty="0"/>
          </a:p>
        </p:txBody>
      </p:sp>
      <p:pic>
        <p:nvPicPr>
          <p:cNvPr id="5" name="Picture 4"/>
          <p:cNvPicPr/>
          <p:nvPr/>
        </p:nvPicPr>
        <p:blipFill rotWithShape="1">
          <a:blip r:embed="rId4"/>
          <a:srcRect l="7888" t="9546" r="67681" b="76968"/>
          <a:stretch/>
        </p:blipFill>
        <p:spPr bwMode="auto">
          <a:xfrm>
            <a:off x="2900297" y="6071598"/>
            <a:ext cx="3343405" cy="618490"/>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Disability Employment Initiative</a:t>
            </a:r>
            <a:br>
              <a:rPr lang="en-US" dirty="0"/>
            </a:br>
            <a:r>
              <a:rPr lang="en-US" dirty="0"/>
              <a:t>(DEI</a:t>
            </a:r>
            <a:r>
              <a:rPr lang="en-US" dirty="0" smtClean="0"/>
              <a:t>) </a:t>
            </a:r>
            <a:r>
              <a:rPr lang="en-US" sz="2000" dirty="0" smtClean="0"/>
              <a:t>(cont.)</a:t>
            </a:r>
            <a:endParaRPr lang="en-US" sz="2000" dirty="0"/>
          </a:p>
        </p:txBody>
      </p:sp>
      <p:sp>
        <p:nvSpPr>
          <p:cNvPr id="3" name="Content Placeholder 2"/>
          <p:cNvSpPr>
            <a:spLocks noGrp="1"/>
          </p:cNvSpPr>
          <p:nvPr>
            <p:ph idx="1"/>
          </p:nvPr>
        </p:nvSpPr>
        <p:spPr/>
        <p:txBody>
          <a:bodyPr>
            <a:normAutofit/>
          </a:bodyPr>
          <a:lstStyle/>
          <a:p>
            <a:pPr marL="0" indent="0" algn="ctr">
              <a:buNone/>
            </a:pPr>
            <a:endParaRPr lang="en-US" b="1" dirty="0" smtClean="0">
              <a:solidFill>
                <a:schemeClr val="tx2"/>
              </a:solidFill>
              <a:hlinkClick r:id="rId3">
                <a:extLst>
                  <a:ext uri="{A12FA001-AC4F-418D-AE19-62706E023703}">
                    <ahyp:hlinkClr xmlns="" xmlns:ahyp="http://schemas.microsoft.com/office/drawing/2018/hyperlinkcolor" val="tx"/>
                  </a:ext>
                </a:extLst>
              </a:hlinkClick>
            </a:endParaRPr>
          </a:p>
          <a:p>
            <a:pPr marL="0" indent="0" algn="ctr">
              <a:buNone/>
            </a:pPr>
            <a:endParaRPr lang="en-US" b="1" dirty="0" smtClean="0">
              <a:solidFill>
                <a:schemeClr val="tx2"/>
              </a:solidFill>
              <a:hlinkClick r:id="rId3">
                <a:extLst>
                  <a:ext uri="{A12FA001-AC4F-418D-AE19-62706E023703}">
                    <ahyp:hlinkClr xmlns="" xmlns:ahyp="http://schemas.microsoft.com/office/drawing/2018/hyperlinkcolor" val="tx"/>
                  </a:ext>
                </a:extLst>
              </a:hlinkClick>
            </a:endParaRPr>
          </a:p>
          <a:p>
            <a:pPr marL="0" indent="0" algn="ctr">
              <a:buNone/>
            </a:pPr>
            <a:endParaRPr lang="en-US" b="1" dirty="0">
              <a:solidFill>
                <a:schemeClr val="tx2"/>
              </a:solidFill>
              <a:hlinkClick r:id="rId3">
                <a:extLst>
                  <a:ext uri="{A12FA001-AC4F-418D-AE19-62706E023703}">
                    <ahyp:hlinkClr xmlns="" xmlns:ahyp="http://schemas.microsoft.com/office/drawing/2018/hyperlinkcolor" val="tx"/>
                  </a:ext>
                </a:extLst>
              </a:hlinkClick>
            </a:endParaRPr>
          </a:p>
          <a:p>
            <a:pPr marL="0" indent="0" algn="ctr">
              <a:buNone/>
            </a:pPr>
            <a:endParaRPr lang="en-US" b="1" dirty="0" smtClean="0">
              <a:solidFill>
                <a:schemeClr val="tx2"/>
              </a:solidFill>
              <a:hlinkClick r:id="rId3">
                <a:extLst>
                  <a:ext uri="{A12FA001-AC4F-418D-AE19-62706E023703}">
                    <ahyp:hlinkClr xmlns="" xmlns:ahyp="http://schemas.microsoft.com/office/drawing/2018/hyperlinkcolor" val="tx"/>
                  </a:ext>
                </a:extLst>
              </a:hlinkClick>
            </a:endParaRPr>
          </a:p>
          <a:p>
            <a:pPr marL="0" indent="0" algn="ctr">
              <a:buNone/>
            </a:pPr>
            <a:endParaRPr lang="en-US" b="1" dirty="0" smtClean="0">
              <a:solidFill>
                <a:schemeClr val="tx2"/>
              </a:solidFill>
              <a:hlinkClick r:id="rId3">
                <a:extLst>
                  <a:ext uri="{A12FA001-AC4F-418D-AE19-62706E023703}">
                    <ahyp:hlinkClr xmlns="" xmlns:ahyp="http://schemas.microsoft.com/office/drawing/2018/hyperlinkcolor" val="tx"/>
                  </a:ext>
                </a:extLst>
              </a:hlinkClick>
            </a:endParaRPr>
          </a:p>
          <a:p>
            <a:pPr marL="0" indent="0" algn="ctr">
              <a:buNone/>
            </a:pPr>
            <a:endParaRPr lang="en-US" b="1" dirty="0">
              <a:solidFill>
                <a:schemeClr val="tx2"/>
              </a:solidFill>
              <a:hlinkClick r:id="rId3">
                <a:extLst>
                  <a:ext uri="{A12FA001-AC4F-418D-AE19-62706E023703}">
                    <ahyp:hlinkClr xmlns="" xmlns:ahyp="http://schemas.microsoft.com/office/drawing/2018/hyperlinkcolor" val="tx"/>
                  </a:ext>
                </a:extLst>
              </a:hlinkClick>
            </a:endParaRPr>
          </a:p>
          <a:p>
            <a:pPr marL="0" indent="0" algn="ctr">
              <a:buNone/>
            </a:pPr>
            <a:endParaRPr lang="en-US" b="1" dirty="0" smtClean="0">
              <a:solidFill>
                <a:schemeClr val="tx2"/>
              </a:solidFill>
              <a:hlinkClick r:id="rId3">
                <a:extLst>
                  <a:ext uri="{A12FA001-AC4F-418D-AE19-62706E023703}">
                    <ahyp:hlinkClr xmlns="" xmlns:ahyp="http://schemas.microsoft.com/office/drawing/2018/hyperlinkcolor" val="tx"/>
                  </a:ext>
                </a:extLst>
              </a:hlinkClick>
            </a:endParaRPr>
          </a:p>
          <a:p>
            <a:pPr marL="0" indent="0" algn="ctr">
              <a:buNone/>
            </a:pPr>
            <a:r>
              <a:rPr lang="en-US" sz="2400" b="1" dirty="0" smtClean="0">
                <a:solidFill>
                  <a:schemeClr val="tx2"/>
                </a:solidFill>
                <a:hlinkClick r:id="rId3">
                  <a:extLst>
                    <a:ext uri="{A12FA001-AC4F-418D-AE19-62706E023703}">
                      <ahyp:hlinkClr xmlns="" xmlns:ahyp="http://schemas.microsoft.com/office/drawing/2018/hyperlinkcolor" val="tx"/>
                    </a:ext>
                  </a:extLst>
                </a:hlinkClick>
              </a:rPr>
              <a:t>https</a:t>
            </a:r>
            <a:r>
              <a:rPr lang="en-US" sz="2400" b="1" dirty="0">
                <a:solidFill>
                  <a:schemeClr val="tx2"/>
                </a:solidFill>
                <a:hlinkClick r:id="rId3">
                  <a:extLst>
                    <a:ext uri="{A12FA001-AC4F-418D-AE19-62706E023703}">
                      <ahyp:hlinkClr xmlns="" xmlns:ahyp="http://schemas.microsoft.com/office/drawing/2018/hyperlinkcolor" val="tx"/>
                    </a:ext>
                  </a:extLst>
                </a:hlinkClick>
              </a:rPr>
              <a:t>://dei.workforcegps.org/</a:t>
            </a:r>
            <a:r>
              <a:rPr lang="en-US" sz="2400" b="1" dirty="0">
                <a:solidFill>
                  <a:schemeClr val="tx2"/>
                </a:solidFill>
              </a:rPr>
              <a:t> </a:t>
            </a:r>
          </a:p>
        </p:txBody>
      </p:sp>
      <p:sp>
        <p:nvSpPr>
          <p:cNvPr id="6" name="Slide Number Placeholder 5"/>
          <p:cNvSpPr>
            <a:spLocks noGrp="1"/>
          </p:cNvSpPr>
          <p:nvPr>
            <p:ph type="sldNum" sz="quarter" idx="12"/>
          </p:nvPr>
        </p:nvSpPr>
        <p:spPr/>
        <p:txBody>
          <a:bodyPr/>
          <a:lstStyle/>
          <a:p>
            <a:fld id="{48F43CD7-B46D-4024-900F-24A03C243E95}" type="slidenum">
              <a:rPr lang="en-US" smtClean="0"/>
              <a:pPr/>
              <a:t>18</a:t>
            </a:fld>
            <a:endParaRPr lang="en-US" dirty="0"/>
          </a:p>
        </p:txBody>
      </p:sp>
      <p:pic>
        <p:nvPicPr>
          <p:cNvPr id="5" name="Picture 4"/>
          <p:cNvPicPr/>
          <p:nvPr/>
        </p:nvPicPr>
        <p:blipFill rotWithShape="1">
          <a:blip r:embed="rId4"/>
          <a:srcRect l="7888" t="9546" r="67681" b="76968"/>
          <a:stretch/>
        </p:blipFill>
        <p:spPr bwMode="auto">
          <a:xfrm>
            <a:off x="2900297" y="6071598"/>
            <a:ext cx="3343405" cy="618490"/>
          </a:xfrm>
          <a:prstGeom prst="rect">
            <a:avLst/>
          </a:prstGeom>
          <a:ln>
            <a:noFill/>
          </a:ln>
          <a:extLst>
            <a:ext uri="{53640926-AAD7-44D8-BBD7-CCE9431645EC}">
              <a14:shadowObscured xmlns:a14="http://schemas.microsoft.com/office/drawing/2010/main"/>
            </a:ext>
          </a:extLst>
        </p:spPr>
      </p:pic>
      <p:pic>
        <p:nvPicPr>
          <p:cNvPr id="4" name="Picture 3"/>
          <p:cNvPicPr>
            <a:picLocks noChangeAspect="1"/>
          </p:cNvPicPr>
          <p:nvPr/>
        </p:nvPicPr>
        <p:blipFill rotWithShape="1">
          <a:blip r:embed="rId5"/>
          <a:srcRect l="22499" t="24248" r="23986" b="21196"/>
          <a:stretch/>
        </p:blipFill>
        <p:spPr>
          <a:xfrm>
            <a:off x="1828800" y="2166121"/>
            <a:ext cx="5486400" cy="3144645"/>
          </a:xfrm>
          <a:prstGeom prst="rect">
            <a:avLst/>
          </a:prstGeom>
        </p:spPr>
      </p:pic>
    </p:spTree>
    <p:extLst>
      <p:ext uri="{BB962C8B-B14F-4D97-AF65-F5344CB8AC3E}">
        <p14:creationId xmlns:p14="http://schemas.microsoft.com/office/powerpoint/2010/main" val="733983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a:t>Easter Seals Workforce Development Services</a:t>
            </a:r>
          </a:p>
        </p:txBody>
      </p:sp>
      <p:sp>
        <p:nvSpPr>
          <p:cNvPr id="3" name="Content Placeholder 2"/>
          <p:cNvSpPr>
            <a:spLocks noGrp="1"/>
          </p:cNvSpPr>
          <p:nvPr>
            <p:ph idx="1"/>
          </p:nvPr>
        </p:nvSpPr>
        <p:spPr/>
        <p:txBody>
          <a:bodyPr>
            <a:normAutofit/>
          </a:bodyPr>
          <a:lstStyle/>
          <a:p>
            <a:pPr marL="344488" indent="-344488">
              <a:buFont typeface="Arial" pitchFamily="34" charset="0"/>
              <a:buChar char="•"/>
            </a:pPr>
            <a:r>
              <a:rPr lang="en-US" dirty="0"/>
              <a:t>Easter Seals offers employment training by providing an individualized approach to identify goals, objectives, and planning needs</a:t>
            </a:r>
          </a:p>
          <a:p>
            <a:pPr marL="344488" indent="-344488">
              <a:buFont typeface="Arial" pitchFamily="34" charset="0"/>
              <a:buChar char="•"/>
            </a:pPr>
            <a:r>
              <a:rPr lang="en-US" dirty="0"/>
              <a:t>Provides assistance with assistive technology and job accommodations</a:t>
            </a:r>
          </a:p>
          <a:p>
            <a:pPr marL="0" indent="0" algn="ctr">
              <a:buNone/>
            </a:pPr>
            <a:r>
              <a:rPr lang="en-US" sz="2400" b="1" dirty="0">
                <a:solidFill>
                  <a:schemeClr val="tx2"/>
                </a:solidFill>
                <a:hlinkClick r:id="rId3">
                  <a:extLst>
                    <a:ext uri="{A12FA001-AC4F-418D-AE19-62706E023703}">
                      <ahyp:hlinkClr xmlns="" xmlns:ahyp="http://schemas.microsoft.com/office/drawing/2018/hyperlinkcolor" val="tx"/>
                    </a:ext>
                  </a:extLst>
                </a:hlinkClick>
              </a:rPr>
              <a:t>http://www.easterseals.com/our-programs/employment-training/</a:t>
            </a:r>
            <a:r>
              <a:rPr lang="en-US" sz="2400" b="1" dirty="0">
                <a:solidFill>
                  <a:schemeClr val="tx2"/>
                </a:solidFill>
              </a:rPr>
              <a:t> </a:t>
            </a:r>
          </a:p>
        </p:txBody>
      </p:sp>
      <p:sp>
        <p:nvSpPr>
          <p:cNvPr id="4" name="Slide Number Placeholder 3"/>
          <p:cNvSpPr>
            <a:spLocks noGrp="1"/>
          </p:cNvSpPr>
          <p:nvPr>
            <p:ph type="sldNum" sz="quarter" idx="12"/>
          </p:nvPr>
        </p:nvSpPr>
        <p:spPr/>
        <p:txBody>
          <a:bodyPr/>
          <a:lstStyle/>
          <a:p>
            <a:fld id="{48F43CD7-B46D-4024-900F-24A03C243E95}" type="slidenum">
              <a:rPr lang="en-US" smtClean="0"/>
              <a:pPr/>
              <a:t>19</a:t>
            </a:fld>
            <a:endParaRPr lang="en-US" dirty="0"/>
          </a:p>
        </p:txBody>
      </p:sp>
      <p:pic>
        <p:nvPicPr>
          <p:cNvPr id="5" name="Picture 4" descr="Easter Seals logo"/>
          <p:cNvPicPr/>
          <p:nvPr/>
        </p:nvPicPr>
        <p:blipFill>
          <a:blip r:embed="rId4">
            <a:extLst>
              <a:ext uri="{28A0092B-C50C-407E-A947-70E740481C1C}">
                <a14:useLocalDpi xmlns:a14="http://schemas.microsoft.com/office/drawing/2010/main" val="0"/>
              </a:ext>
            </a:extLst>
          </a:blip>
          <a:srcRect/>
          <a:stretch>
            <a:fillRect/>
          </a:stretch>
        </p:blipFill>
        <p:spPr bwMode="auto">
          <a:xfrm>
            <a:off x="3881437" y="5349875"/>
            <a:ext cx="1381125" cy="1371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r>
              <a:rPr lang="en-US" b="1" dirty="0">
                <a:latin typeface="Arial" charset="0"/>
                <a:cs typeface="Arial" charset="0"/>
              </a:rPr>
              <a:t>Overview</a:t>
            </a:r>
            <a:endParaRPr lang="en-US" b="1" dirty="0"/>
          </a:p>
        </p:txBody>
      </p:sp>
      <p:sp>
        <p:nvSpPr>
          <p:cNvPr id="5" name="Content Placeholder 4"/>
          <p:cNvSpPr>
            <a:spLocks noGrp="1"/>
          </p:cNvSpPr>
          <p:nvPr>
            <p:ph idx="1"/>
          </p:nvPr>
        </p:nvSpPr>
        <p:spPr/>
        <p:txBody>
          <a:bodyPr/>
          <a:lstStyle/>
          <a:p>
            <a:pPr marL="344488" indent="-344488">
              <a:buFont typeface="Arial" pitchFamily="34" charset="0"/>
              <a:buChar char="•"/>
              <a:defRPr/>
            </a:pPr>
            <a:r>
              <a:rPr lang="en-US" dirty="0">
                <a:latin typeface="Arial" charset="0"/>
                <a:cs typeface="Arial" charset="0"/>
              </a:rPr>
              <a:t>PRH</a:t>
            </a:r>
            <a:r>
              <a:rPr lang="en-US" baseline="0" dirty="0">
                <a:latin typeface="Arial" charset="0"/>
                <a:cs typeface="Arial" charset="0"/>
              </a:rPr>
              <a:t> Requirements</a:t>
            </a:r>
          </a:p>
          <a:p>
            <a:pPr marL="344488" indent="-344488">
              <a:buFont typeface="Arial" pitchFamily="34" charset="0"/>
              <a:buChar char="•"/>
              <a:defRPr/>
            </a:pPr>
            <a:r>
              <a:rPr lang="en-US" dirty="0">
                <a:latin typeface="Arial" charset="0"/>
                <a:cs typeface="Arial" charset="0"/>
              </a:rPr>
              <a:t>The Benefits</a:t>
            </a:r>
            <a:r>
              <a:rPr lang="en-US" baseline="0" dirty="0">
                <a:latin typeface="Arial" charset="0"/>
                <a:cs typeface="Arial" charset="0"/>
              </a:rPr>
              <a:t> of Partnerships</a:t>
            </a:r>
          </a:p>
          <a:p>
            <a:pPr marL="344488" indent="-344488">
              <a:buFont typeface="Arial" pitchFamily="34" charset="0"/>
              <a:buChar char="•"/>
              <a:defRPr/>
            </a:pPr>
            <a:r>
              <a:rPr lang="en-US" dirty="0">
                <a:latin typeface="Arial" charset="0"/>
                <a:cs typeface="Arial" charset="0"/>
              </a:rPr>
              <a:t>Picking your Partners and Resources</a:t>
            </a:r>
          </a:p>
          <a:p>
            <a:pPr marL="344488" indent="-344488">
              <a:buFont typeface="Arial" pitchFamily="34" charset="0"/>
              <a:buChar char="•"/>
              <a:defRPr/>
            </a:pPr>
            <a:r>
              <a:rPr lang="en-US" dirty="0">
                <a:latin typeface="Arial" charset="0"/>
                <a:cs typeface="Arial" charset="0"/>
              </a:rPr>
              <a:t>Potential Partners and Resources</a:t>
            </a:r>
          </a:p>
          <a:p>
            <a:pPr marL="344488" indent="-344488">
              <a:buFont typeface="Arial" pitchFamily="34" charset="0"/>
              <a:buChar char="•"/>
              <a:defRPr/>
            </a:pPr>
            <a:r>
              <a:rPr lang="en-US" dirty="0">
                <a:latin typeface="Arial" charset="0"/>
                <a:cs typeface="Arial" charset="0"/>
              </a:rPr>
              <a:t>Tips and Strategies</a:t>
            </a:r>
          </a:p>
          <a:p>
            <a:pPr marL="344488" indent="-344488">
              <a:buFont typeface="Arial" pitchFamily="34" charset="0"/>
              <a:buChar char="•"/>
              <a:defRPr/>
            </a:pPr>
            <a:r>
              <a:rPr lang="en-US" dirty="0">
                <a:latin typeface="Arial" charset="0"/>
                <a:cs typeface="Arial" charset="0"/>
              </a:rPr>
              <a:t>What to Consider when Seeking Partnerships and Resources</a:t>
            </a:r>
          </a:p>
          <a:p>
            <a:pPr marL="344488" indent="-344488">
              <a:buFont typeface="Arial" pitchFamily="34" charset="0"/>
              <a:buChar char="•"/>
              <a:defRPr/>
            </a:pPr>
            <a:r>
              <a:rPr lang="en-US" dirty="0">
                <a:latin typeface="Arial" charset="0"/>
                <a:cs typeface="Arial" charset="0"/>
              </a:rPr>
              <a:t>S</a:t>
            </a:r>
            <a:r>
              <a:rPr lang="en-US" baseline="0" dirty="0">
                <a:latin typeface="Arial" charset="0"/>
                <a:cs typeface="Arial" charset="0"/>
              </a:rPr>
              <a:t>uccessful Center Partnerships and Resources</a:t>
            </a:r>
            <a:endParaRPr lang="en-US" dirty="0">
              <a:latin typeface="Arial" charset="0"/>
              <a:cs typeface="Arial" charset="0"/>
            </a:endParaRPr>
          </a:p>
          <a:p>
            <a:endParaRPr lang="en-US" dirty="0"/>
          </a:p>
        </p:txBody>
      </p:sp>
      <p:sp>
        <p:nvSpPr>
          <p:cNvPr id="6" name="Slide Number Placeholder 5"/>
          <p:cNvSpPr>
            <a:spLocks noGrp="1"/>
          </p:cNvSpPr>
          <p:nvPr>
            <p:ph type="sldNum" sz="quarter" idx="12"/>
          </p:nvPr>
        </p:nvSpPr>
        <p:spPr/>
        <p:txBody>
          <a:bodyPr/>
          <a:lstStyle/>
          <a:p>
            <a:fld id="{48F43CD7-B46D-4024-900F-24A03C243E95}"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a:t>Goodwill Industries International, Inc.</a:t>
            </a:r>
          </a:p>
        </p:txBody>
      </p:sp>
      <p:sp>
        <p:nvSpPr>
          <p:cNvPr id="3" name="Content Placeholder 2"/>
          <p:cNvSpPr>
            <a:spLocks noGrp="1"/>
          </p:cNvSpPr>
          <p:nvPr>
            <p:ph idx="1"/>
          </p:nvPr>
        </p:nvSpPr>
        <p:spPr/>
        <p:txBody>
          <a:bodyPr>
            <a:normAutofit lnSpcReduction="10000"/>
          </a:bodyPr>
          <a:lstStyle/>
          <a:p>
            <a:pPr marL="344488" indent="-344488">
              <a:buFont typeface="Arial" pitchFamily="34" charset="0"/>
              <a:buChar char="•"/>
            </a:pPr>
            <a:r>
              <a:rPr lang="en-US" dirty="0"/>
              <a:t>Goodwill Industries International, Inc. is a nonprofit organization that provides job training, employment placement services, and other community-based programs for individuals with disabilities.</a:t>
            </a:r>
          </a:p>
          <a:p>
            <a:pPr marL="344488" indent="-344488">
              <a:buFont typeface="Arial" pitchFamily="34" charset="0"/>
              <a:buChar char="•"/>
            </a:pPr>
            <a:r>
              <a:rPr lang="en-US" dirty="0"/>
              <a:t>Services Include</a:t>
            </a:r>
          </a:p>
          <a:p>
            <a:pPr marL="643255" lvl="1" indent="-344488">
              <a:buFont typeface="Arial" pitchFamily="34" charset="0"/>
              <a:buChar char="•"/>
            </a:pPr>
            <a:r>
              <a:rPr lang="en-US" dirty="0"/>
              <a:t>Technical training</a:t>
            </a:r>
          </a:p>
          <a:p>
            <a:pPr marL="643255" lvl="1" indent="-344488">
              <a:buFont typeface="Arial" pitchFamily="34" charset="0"/>
              <a:buChar char="•"/>
            </a:pPr>
            <a:r>
              <a:rPr lang="en-US" dirty="0"/>
              <a:t>Connect with local work incentives planning</a:t>
            </a:r>
          </a:p>
          <a:p>
            <a:pPr marL="643255" lvl="1" indent="-344488">
              <a:buFont typeface="Arial" pitchFamily="34" charset="0"/>
              <a:buChar char="•"/>
            </a:pPr>
            <a:r>
              <a:rPr lang="en-US" dirty="0"/>
              <a:t>Placement and support services</a:t>
            </a:r>
          </a:p>
          <a:p>
            <a:pPr marL="298767" lvl="1" indent="0" algn="ctr">
              <a:buNone/>
            </a:pPr>
            <a:r>
              <a:rPr lang="en-US" b="1" dirty="0">
                <a:solidFill>
                  <a:schemeClr val="tx2"/>
                </a:solidFill>
                <a:hlinkClick r:id="rId3">
                  <a:extLst>
                    <a:ext uri="{A12FA001-AC4F-418D-AE19-62706E023703}">
                      <ahyp:hlinkClr xmlns="" xmlns:ahyp="http://schemas.microsoft.com/office/drawing/2018/hyperlinkcolor" val="tx"/>
                    </a:ext>
                  </a:extLst>
                </a:hlinkClick>
              </a:rPr>
              <a:t>http://www.goodwill.org/</a:t>
            </a:r>
            <a:r>
              <a:rPr lang="en-US" b="1" dirty="0">
                <a:solidFill>
                  <a:schemeClr val="tx2"/>
                </a:solidFill>
              </a:rPr>
              <a:t> </a:t>
            </a:r>
          </a:p>
        </p:txBody>
      </p:sp>
      <p:sp>
        <p:nvSpPr>
          <p:cNvPr id="4" name="Slide Number Placeholder 3"/>
          <p:cNvSpPr>
            <a:spLocks noGrp="1"/>
          </p:cNvSpPr>
          <p:nvPr>
            <p:ph type="sldNum" sz="quarter" idx="12"/>
          </p:nvPr>
        </p:nvSpPr>
        <p:spPr/>
        <p:txBody>
          <a:bodyPr/>
          <a:lstStyle/>
          <a:p>
            <a:fld id="{48F43CD7-B46D-4024-900F-24A03C243E95}" type="slidenum">
              <a:rPr lang="en-US" smtClean="0"/>
              <a:pPr/>
              <a:t>20</a:t>
            </a:fld>
            <a:endParaRPr lang="en-US" dirty="0"/>
          </a:p>
        </p:txBody>
      </p:sp>
      <p:pic>
        <p:nvPicPr>
          <p:cNvPr id="6" name="Picture 5"/>
          <p:cNvPicPr>
            <a:picLocks noChangeAspect="1"/>
          </p:cNvPicPr>
          <p:nvPr/>
        </p:nvPicPr>
        <p:blipFill rotWithShape="1">
          <a:blip r:embed="rId4"/>
          <a:srcRect l="14861" t="10416" r="71083" b="82292"/>
          <a:stretch/>
        </p:blipFill>
        <p:spPr>
          <a:xfrm>
            <a:off x="3396343" y="6035675"/>
            <a:ext cx="2351314" cy="685800"/>
          </a:xfrm>
          <a:prstGeom prst="rect">
            <a:avLst/>
          </a:prstGeom>
        </p:spPr>
      </p:pic>
    </p:spTree>
    <p:extLst>
      <p:ext uri="{BB962C8B-B14F-4D97-AF65-F5344CB8AC3E}">
        <p14:creationId xmlns:p14="http://schemas.microsoft.com/office/powerpoint/2010/main" val="1923076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a:t>Learning Disability Association of America (LDA)</a:t>
            </a:r>
          </a:p>
        </p:txBody>
      </p:sp>
      <p:sp>
        <p:nvSpPr>
          <p:cNvPr id="3" name="Content Placeholder 2"/>
          <p:cNvSpPr>
            <a:spLocks noGrp="1"/>
          </p:cNvSpPr>
          <p:nvPr>
            <p:ph idx="1"/>
          </p:nvPr>
        </p:nvSpPr>
        <p:spPr/>
        <p:txBody>
          <a:bodyPr>
            <a:normAutofit/>
          </a:bodyPr>
          <a:lstStyle/>
          <a:p>
            <a:pPr marL="344488" indent="-344488">
              <a:buFont typeface="Arial" pitchFamily="34" charset="0"/>
              <a:buChar char="•"/>
            </a:pPr>
            <a:r>
              <a:rPr lang="en-US" dirty="0"/>
              <a:t>The LDA provides:</a:t>
            </a:r>
          </a:p>
          <a:p>
            <a:pPr marL="642938" lvl="1" indent="-242888">
              <a:buFont typeface="Arial" pitchFamily="34" charset="0"/>
              <a:buChar char="•"/>
            </a:pPr>
            <a:r>
              <a:rPr lang="en-US" dirty="0"/>
              <a:t>Information about Learning Disabilities for all age groups</a:t>
            </a:r>
          </a:p>
          <a:p>
            <a:pPr marL="687388" lvl="1" indent="-293688">
              <a:buFont typeface="Arial" pitchFamily="34" charset="0"/>
              <a:buChar char="•"/>
            </a:pPr>
            <a:r>
              <a:rPr lang="en-US" dirty="0"/>
              <a:t>Information specifically for teachers about LD</a:t>
            </a:r>
          </a:p>
          <a:p>
            <a:pPr marL="687388" lvl="1" indent="-293688">
              <a:buFont typeface="Arial" pitchFamily="34" charset="0"/>
              <a:buChar char="•"/>
            </a:pPr>
            <a:r>
              <a:rPr lang="en-US" dirty="0"/>
              <a:t>Information on other disabilities such as mental health impairments and epilepsy</a:t>
            </a:r>
          </a:p>
          <a:p>
            <a:pPr marL="687388" lvl="1" indent="-293688">
              <a:buFont typeface="Arial" pitchFamily="34" charset="0"/>
              <a:buChar char="•"/>
            </a:pPr>
            <a:r>
              <a:rPr lang="en-US" dirty="0"/>
              <a:t>Resources			</a:t>
            </a:r>
          </a:p>
          <a:p>
            <a:pPr marL="687388" lvl="1" indent="-293688">
              <a:buFont typeface="Arial" pitchFamily="34" charset="0"/>
              <a:buChar char="•"/>
            </a:pPr>
            <a:r>
              <a:rPr lang="en-US" dirty="0"/>
              <a:t>A list of state chapters with </a:t>
            </a:r>
            <a:r>
              <a:rPr lang="en-US" dirty="0" smtClean="0"/>
              <a:t>contacts</a:t>
            </a:r>
            <a:endParaRPr lang="en-US" dirty="0"/>
          </a:p>
          <a:p>
            <a:pPr marL="393700" lvl="1" indent="0" algn="ctr">
              <a:buNone/>
            </a:pPr>
            <a:r>
              <a:rPr lang="en-US" b="1" dirty="0">
                <a:solidFill>
                  <a:schemeClr val="tx2"/>
                </a:solidFill>
                <a:hlinkClick r:id="rId3">
                  <a:extLst>
                    <a:ext uri="{A12FA001-AC4F-418D-AE19-62706E023703}">
                      <ahyp:hlinkClr xmlns="" xmlns:ahyp="http://schemas.microsoft.com/office/drawing/2018/hyperlinkcolor" val="tx"/>
                    </a:ext>
                  </a:extLst>
                </a:hlinkClick>
              </a:rPr>
              <a:t>http://www.ldanatl.org/state_chapters/index.asp</a:t>
            </a:r>
            <a:r>
              <a:rPr lang="en-US" b="1" dirty="0">
                <a:solidFill>
                  <a:schemeClr val="tx2"/>
                </a:solidFill>
              </a:rPr>
              <a:t> </a:t>
            </a:r>
          </a:p>
        </p:txBody>
      </p:sp>
      <p:sp>
        <p:nvSpPr>
          <p:cNvPr id="4" name="Slide Number Placeholder 3"/>
          <p:cNvSpPr>
            <a:spLocks noGrp="1"/>
          </p:cNvSpPr>
          <p:nvPr>
            <p:ph type="sldNum" sz="quarter" idx="12"/>
          </p:nvPr>
        </p:nvSpPr>
        <p:spPr/>
        <p:txBody>
          <a:bodyPr/>
          <a:lstStyle/>
          <a:p>
            <a:fld id="{48F43CD7-B46D-4024-900F-24A03C243E95}" type="slidenum">
              <a:rPr lang="en-US" smtClean="0"/>
              <a:pPr/>
              <a:t>21</a:t>
            </a:fld>
            <a:endParaRPr lang="en-US" dirty="0"/>
          </a:p>
        </p:txBody>
      </p:sp>
      <p:pic>
        <p:nvPicPr>
          <p:cNvPr id="5" name="Picture 4"/>
          <p:cNvPicPr/>
          <p:nvPr/>
        </p:nvPicPr>
        <p:blipFill rotWithShape="1">
          <a:blip r:embed="rId4"/>
          <a:srcRect l="4918" t="20299" r="78855" b="66609"/>
          <a:stretch/>
        </p:blipFill>
        <p:spPr bwMode="auto">
          <a:xfrm>
            <a:off x="3005455" y="6005512"/>
            <a:ext cx="3133090" cy="533400"/>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b="1" dirty="0">
                <a:latin typeface="Arial" pitchFamily="34" charset="0"/>
                <a:cs typeface="Arial" pitchFamily="34" charset="0"/>
              </a:rPr>
              <a:t>National Alliance on Mental Illness (NAMI)</a:t>
            </a:r>
          </a:p>
        </p:txBody>
      </p:sp>
      <p:sp>
        <p:nvSpPr>
          <p:cNvPr id="3" name="Content Placeholder 2"/>
          <p:cNvSpPr>
            <a:spLocks noGrp="1"/>
          </p:cNvSpPr>
          <p:nvPr>
            <p:ph idx="1"/>
          </p:nvPr>
        </p:nvSpPr>
        <p:spPr/>
        <p:txBody>
          <a:bodyPr>
            <a:normAutofit/>
          </a:bodyPr>
          <a:lstStyle/>
          <a:p>
            <a:pPr marL="344488" indent="-344488" eaLnBrk="0" hangingPunct="0">
              <a:buClr>
                <a:srgbClr val="0BD0D9"/>
              </a:buClr>
              <a:buSzPct val="100000"/>
              <a:buFont typeface="Arial" pitchFamily="34" charset="0"/>
              <a:buChar char="•"/>
              <a:defRPr/>
            </a:pPr>
            <a:r>
              <a:rPr lang="en-US" dirty="0">
                <a:latin typeface="Arial" pitchFamily="34" charset="0"/>
                <a:cs typeface="Arial" pitchFamily="34" charset="0"/>
              </a:rPr>
              <a:t>Nation’s largest organization for mental illness</a:t>
            </a:r>
          </a:p>
          <a:p>
            <a:pPr marL="344488" indent="-344488" eaLnBrk="0" hangingPunct="0">
              <a:buClr>
                <a:srgbClr val="0BD0D9"/>
              </a:buClr>
              <a:buSzPct val="100000"/>
              <a:buFont typeface="Arial" pitchFamily="34" charset="0"/>
              <a:buChar char="•"/>
              <a:defRPr/>
            </a:pPr>
            <a:r>
              <a:rPr lang="en-US" dirty="0">
                <a:latin typeface="Arial" pitchFamily="34" charset="0"/>
                <a:cs typeface="Arial" pitchFamily="34" charset="0"/>
              </a:rPr>
              <a:t>Advocates for access to services, treatment, supports and research</a:t>
            </a:r>
          </a:p>
          <a:p>
            <a:pPr marL="344488" indent="-344488" eaLnBrk="0" hangingPunct="0">
              <a:buClr>
                <a:srgbClr val="0BD0D9"/>
              </a:buClr>
              <a:buSzPct val="100000"/>
              <a:buFont typeface="Arial" pitchFamily="34" charset="0"/>
              <a:buChar char="•"/>
              <a:defRPr/>
            </a:pPr>
            <a:r>
              <a:rPr lang="en-US" dirty="0">
                <a:latin typeface="Arial" pitchFamily="34" charset="0"/>
                <a:cs typeface="Arial" pitchFamily="34" charset="0"/>
              </a:rPr>
              <a:t>Provides free support groups, education, and advocacy for people with mental illness and their families</a:t>
            </a:r>
          </a:p>
          <a:p>
            <a:pPr marL="0" indent="0" algn="r" eaLnBrk="0" hangingPunct="0">
              <a:buClr>
                <a:srgbClr val="0BD0D9"/>
              </a:buClr>
              <a:buSzPct val="100000"/>
              <a:buNone/>
              <a:defRPr/>
            </a:pPr>
            <a:r>
              <a:rPr lang="en-US" sz="2400" b="1" dirty="0">
                <a:solidFill>
                  <a:schemeClr val="tx2"/>
                </a:solidFill>
                <a:hlinkClick r:id="rId3">
                  <a:extLst>
                    <a:ext uri="{A12FA001-AC4F-418D-AE19-62706E023703}">
                      <ahyp:hlinkClr xmlns="" xmlns:ahyp="http://schemas.microsoft.com/office/drawing/2018/hyperlinkcolor" val="tx"/>
                    </a:ext>
                  </a:extLst>
                </a:hlinkClick>
              </a:rPr>
              <a:t>https://www.nami.org/Find-Your-Local-NAMI</a:t>
            </a:r>
            <a:r>
              <a:rPr lang="en-US" sz="2400" b="1" dirty="0">
                <a:solidFill>
                  <a:schemeClr val="tx2"/>
                </a:solidFill>
              </a:rPr>
              <a:t> </a:t>
            </a:r>
            <a:r>
              <a:rPr lang="en-US" dirty="0"/>
              <a:t>					</a:t>
            </a:r>
            <a:endParaRPr lang="en-US" dirty="0">
              <a:latin typeface="Arial" pitchFamily="34" charset="0"/>
              <a:cs typeface="Arial" pitchFamily="34" charset="0"/>
            </a:endParaRPr>
          </a:p>
          <a:p>
            <a:endParaRPr lang="en-US" dirty="0"/>
          </a:p>
        </p:txBody>
      </p:sp>
      <p:sp>
        <p:nvSpPr>
          <p:cNvPr id="4" name="Slide Number Placeholder 3"/>
          <p:cNvSpPr>
            <a:spLocks noGrp="1"/>
          </p:cNvSpPr>
          <p:nvPr>
            <p:ph type="sldNum" sz="quarter" idx="12"/>
          </p:nvPr>
        </p:nvSpPr>
        <p:spPr/>
        <p:txBody>
          <a:bodyPr/>
          <a:lstStyle/>
          <a:p>
            <a:fld id="{48F43CD7-B46D-4024-900F-24A03C243E95}" type="slidenum">
              <a:rPr lang="en-US" smtClean="0"/>
              <a:pPr/>
              <a:t>22</a:t>
            </a:fld>
            <a:endParaRPr lang="en-US" dirty="0"/>
          </a:p>
        </p:txBody>
      </p:sp>
      <p:pic>
        <p:nvPicPr>
          <p:cNvPr id="5" name="Picture 4"/>
          <p:cNvPicPr/>
          <p:nvPr/>
        </p:nvPicPr>
        <p:blipFill rotWithShape="1">
          <a:blip r:embed="rId4"/>
          <a:srcRect l="6385" t="10361" r="81802" b="77278"/>
          <a:stretch/>
        </p:blipFill>
        <p:spPr bwMode="auto">
          <a:xfrm>
            <a:off x="3338512" y="5619750"/>
            <a:ext cx="2466975" cy="647700"/>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Office of Disability Employment Policy/State Liaison</a:t>
            </a:r>
          </a:p>
        </p:txBody>
      </p:sp>
      <p:sp>
        <p:nvSpPr>
          <p:cNvPr id="3" name="Content Placeholder 2"/>
          <p:cNvSpPr>
            <a:spLocks noGrp="1"/>
          </p:cNvSpPr>
          <p:nvPr>
            <p:ph idx="1"/>
          </p:nvPr>
        </p:nvSpPr>
        <p:spPr/>
        <p:txBody>
          <a:bodyPr>
            <a:normAutofit/>
          </a:bodyPr>
          <a:lstStyle/>
          <a:p>
            <a:pPr marL="344488" indent="-344488">
              <a:buFont typeface="Arial" pitchFamily="34" charset="0"/>
              <a:buChar char="•"/>
            </a:pPr>
            <a:r>
              <a:rPr lang="en-US" dirty="0"/>
              <a:t>ODEP provides national leadership by:</a:t>
            </a:r>
          </a:p>
          <a:p>
            <a:pPr lvl="1">
              <a:buFont typeface="Arial" panose="020B0604020202020204" pitchFamily="34" charset="0"/>
              <a:buChar char="•"/>
            </a:pPr>
            <a:r>
              <a:rPr lang="en-US" dirty="0"/>
              <a:t>Developing and influencing disability-related employment policy</a:t>
            </a:r>
          </a:p>
          <a:p>
            <a:pPr lvl="1">
              <a:buFont typeface="Arial" panose="020B0604020202020204" pitchFamily="34" charset="0"/>
              <a:buChar char="•"/>
            </a:pPr>
            <a:r>
              <a:rPr lang="en-US" dirty="0"/>
              <a:t>Practice affecting the employment of people with disabilities</a:t>
            </a:r>
          </a:p>
          <a:p>
            <a:pPr marL="344488" indent="-344488">
              <a:buFont typeface="Arial" pitchFamily="34" charset="0"/>
              <a:buChar char="•"/>
            </a:pPr>
            <a:r>
              <a:rPr lang="en-US" dirty="0"/>
              <a:t>Each state has an ODEP liaison office to inform the public about specific resources within the community</a:t>
            </a:r>
          </a:p>
          <a:p>
            <a:pPr marL="0" indent="0" algn="ctr">
              <a:buNone/>
            </a:pPr>
            <a:r>
              <a:rPr lang="en-US" sz="2400" b="1" dirty="0">
                <a:solidFill>
                  <a:schemeClr val="tx2"/>
                </a:solidFill>
                <a:hlinkClick r:id="rId3">
                  <a:extLst>
                    <a:ext uri="{A12FA001-AC4F-418D-AE19-62706E023703}">
                      <ahyp:hlinkClr xmlns="" xmlns:ahyp="http://schemas.microsoft.com/office/drawing/2018/hyperlinkcolor" val="tx"/>
                    </a:ext>
                  </a:extLst>
                </a:hlinkClick>
              </a:rPr>
              <a:t>https://www.dol.gov/odep/contact/state.htm</a:t>
            </a:r>
            <a:r>
              <a:rPr lang="en-US" sz="2400" b="1" dirty="0">
                <a:solidFill>
                  <a:schemeClr val="tx2"/>
                </a:solidFill>
              </a:rPr>
              <a:t> </a:t>
            </a:r>
          </a:p>
        </p:txBody>
      </p:sp>
      <p:sp>
        <p:nvSpPr>
          <p:cNvPr id="4" name="Slide Number Placeholder 3"/>
          <p:cNvSpPr>
            <a:spLocks noGrp="1"/>
          </p:cNvSpPr>
          <p:nvPr>
            <p:ph type="sldNum" sz="quarter" idx="12"/>
          </p:nvPr>
        </p:nvSpPr>
        <p:spPr/>
        <p:txBody>
          <a:bodyPr/>
          <a:lstStyle/>
          <a:p>
            <a:fld id="{48F43CD7-B46D-4024-900F-24A03C243E95}" type="slidenum">
              <a:rPr lang="en-US" smtClean="0"/>
              <a:pPr/>
              <a:t>23</a:t>
            </a:fld>
            <a:endParaRPr lang="en-US" dirty="0"/>
          </a:p>
        </p:txBody>
      </p:sp>
      <p:pic>
        <p:nvPicPr>
          <p:cNvPr id="6" name="Picture 5"/>
          <p:cNvPicPr>
            <a:picLocks noChangeAspect="1"/>
          </p:cNvPicPr>
          <p:nvPr/>
        </p:nvPicPr>
        <p:blipFill rotWithShape="1">
          <a:blip r:embed="rId4"/>
          <a:srcRect l="13104" t="10417" r="54685" b="75000"/>
          <a:stretch/>
        </p:blipFill>
        <p:spPr>
          <a:xfrm>
            <a:off x="3133640" y="5958472"/>
            <a:ext cx="2876720" cy="732256"/>
          </a:xfrm>
          <a:prstGeom prst="rect">
            <a:avLst/>
          </a:prstGeom>
        </p:spPr>
      </p:pic>
    </p:spTree>
    <p:extLst>
      <p:ext uri="{BB962C8B-B14F-4D97-AF65-F5344CB8AC3E}">
        <p14:creationId xmlns:p14="http://schemas.microsoft.com/office/powerpoint/2010/main" val="6189075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b="1" dirty="0">
                <a:latin typeface="Arial" pitchFamily="34" charset="0"/>
                <a:cs typeface="Arial" pitchFamily="34" charset="0"/>
              </a:rPr>
              <a:t>State Assistive Technology Act Programs</a:t>
            </a:r>
          </a:p>
        </p:txBody>
      </p:sp>
      <p:sp>
        <p:nvSpPr>
          <p:cNvPr id="3" name="Content Placeholder 2"/>
          <p:cNvSpPr>
            <a:spLocks noGrp="1"/>
          </p:cNvSpPr>
          <p:nvPr>
            <p:ph idx="1"/>
          </p:nvPr>
        </p:nvSpPr>
        <p:spPr/>
        <p:txBody>
          <a:bodyPr>
            <a:normAutofit/>
          </a:bodyPr>
          <a:lstStyle/>
          <a:p>
            <a:pPr marL="344488" indent="-344488" eaLnBrk="0" hangingPunct="0">
              <a:buClr>
                <a:srgbClr val="0BD0D9"/>
              </a:buClr>
              <a:buSzPct val="100000"/>
              <a:buFont typeface="Arial" pitchFamily="34" charset="0"/>
              <a:buChar char="•"/>
              <a:defRPr/>
            </a:pPr>
            <a:r>
              <a:rPr lang="en-US" dirty="0"/>
              <a:t>Work to improve the provision of assistive technology to individuals with disabilities of all ages through comprehensive statewide programs of technology-related assistance</a:t>
            </a:r>
          </a:p>
          <a:p>
            <a:pPr marL="344488" indent="-344488" eaLnBrk="0" hangingPunct="0">
              <a:buClr>
                <a:srgbClr val="0BD0D9"/>
              </a:buClr>
              <a:buSzPct val="100000"/>
              <a:buFont typeface="Arial" pitchFamily="34" charset="0"/>
              <a:buChar char="•"/>
              <a:defRPr/>
            </a:pPr>
            <a:r>
              <a:rPr lang="en-US" dirty="0">
                <a:latin typeface="Arial" pitchFamily="34" charset="0"/>
                <a:cs typeface="Arial" pitchFamily="34" charset="0"/>
              </a:rPr>
              <a:t>Provides training, technical assistance, loan programs, and other services</a:t>
            </a:r>
          </a:p>
          <a:p>
            <a:pPr marL="0" indent="0" algn="ctr" eaLnBrk="0" hangingPunct="0">
              <a:buClr>
                <a:srgbClr val="0BD0D9"/>
              </a:buClr>
              <a:buSzPct val="100000"/>
              <a:buNone/>
              <a:defRPr/>
            </a:pPr>
            <a:r>
              <a:rPr lang="en-US" sz="2400" b="1" dirty="0">
                <a:solidFill>
                  <a:schemeClr val="tx2"/>
                </a:solidFill>
                <a:hlinkClick r:id="rId3">
                  <a:extLst>
                    <a:ext uri="{A12FA001-AC4F-418D-AE19-62706E023703}">
                      <ahyp:hlinkClr xmlns="" xmlns:ahyp="http://schemas.microsoft.com/office/drawing/2018/hyperlinkcolor" val="tx"/>
                    </a:ext>
                  </a:extLst>
                </a:hlinkClick>
              </a:rPr>
              <a:t>https://www.ataporg.org/about</a:t>
            </a:r>
            <a:endParaRPr lang="en-US" sz="2400" b="1" dirty="0">
              <a:solidFill>
                <a:schemeClr val="tx2"/>
              </a:solidFill>
            </a:endParaRPr>
          </a:p>
          <a:p>
            <a:pPr marL="0" indent="0" algn="ctr" eaLnBrk="0" hangingPunct="0">
              <a:buClr>
                <a:srgbClr val="0BD0D9"/>
              </a:buClr>
              <a:buSzPct val="100000"/>
              <a:buNone/>
              <a:defRPr/>
            </a:pPr>
            <a:r>
              <a:rPr lang="en-US" sz="2400" b="1" dirty="0">
                <a:solidFill>
                  <a:schemeClr val="tx2"/>
                </a:solidFill>
                <a:hlinkClick r:id="rId4">
                  <a:extLst>
                    <a:ext uri="{A12FA001-AC4F-418D-AE19-62706E023703}">
                      <ahyp:hlinkClr xmlns="" xmlns:ahyp="http://schemas.microsoft.com/office/drawing/2018/hyperlinkcolor" val="tx"/>
                    </a:ext>
                  </a:extLst>
                </a:hlinkClick>
              </a:rPr>
              <a:t>https://www.at3center.net/stateprogram</a:t>
            </a:r>
            <a:endParaRPr lang="en-US" sz="2400" b="1" dirty="0">
              <a:solidFill>
                <a:schemeClr val="tx2"/>
              </a:solidFill>
            </a:endParaRPr>
          </a:p>
          <a:p>
            <a:pPr marL="0" indent="0" algn="ctr" eaLnBrk="0" hangingPunct="0">
              <a:buClr>
                <a:srgbClr val="0BD0D9"/>
              </a:buClr>
              <a:buSzPct val="100000"/>
              <a:buNone/>
              <a:defRPr/>
            </a:pPr>
            <a:endParaRPr lang="en-US" dirty="0">
              <a:solidFill>
                <a:schemeClr val="tx2"/>
              </a:solidFill>
            </a:endParaRPr>
          </a:p>
          <a:p>
            <a:endParaRPr lang="en-US" dirty="0"/>
          </a:p>
        </p:txBody>
      </p:sp>
      <p:sp>
        <p:nvSpPr>
          <p:cNvPr id="4" name="Slide Number Placeholder 3"/>
          <p:cNvSpPr>
            <a:spLocks noGrp="1"/>
          </p:cNvSpPr>
          <p:nvPr>
            <p:ph type="sldNum" sz="quarter" idx="12"/>
          </p:nvPr>
        </p:nvSpPr>
        <p:spPr/>
        <p:txBody>
          <a:bodyPr/>
          <a:lstStyle/>
          <a:p>
            <a:fld id="{48F43CD7-B46D-4024-900F-24A03C243E95}" type="slidenum">
              <a:rPr lang="en-US" smtClean="0"/>
              <a:pPr/>
              <a:t>24</a:t>
            </a:fld>
            <a:endParaRPr lang="en-US" dirty="0"/>
          </a:p>
        </p:txBody>
      </p:sp>
      <p:pic>
        <p:nvPicPr>
          <p:cNvPr id="5" name="Picture 4"/>
          <p:cNvPicPr>
            <a:picLocks noChangeAspect="1"/>
          </p:cNvPicPr>
          <p:nvPr/>
        </p:nvPicPr>
        <p:blipFill rotWithShape="1">
          <a:blip r:embed="rId5"/>
          <a:srcRect l="12518" t="15625" r="66398" b="69792"/>
          <a:stretch/>
        </p:blipFill>
        <p:spPr>
          <a:xfrm>
            <a:off x="3200400" y="5654675"/>
            <a:ext cx="2743200" cy="10668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71EC32-D526-4AED-B7FA-972A3D9DF1C3}"/>
              </a:ext>
            </a:extLst>
          </p:cNvPr>
          <p:cNvSpPr>
            <a:spLocks noGrp="1"/>
          </p:cNvSpPr>
          <p:nvPr>
            <p:ph type="title"/>
          </p:nvPr>
        </p:nvSpPr>
        <p:spPr/>
        <p:txBody>
          <a:bodyPr>
            <a:normAutofit fontScale="90000"/>
          </a:bodyPr>
          <a:lstStyle/>
          <a:p>
            <a:pPr marL="341313" lvl="0" indent="-341313">
              <a:spcBef>
                <a:spcPct val="20000"/>
              </a:spcBef>
              <a:buClr>
                <a:srgbClr val="0BD0D9"/>
              </a:buClr>
              <a:buSzPct val="95000"/>
              <a:buFont typeface="Arial" panose="020B0604020202020204" pitchFamily="34" charset="0"/>
              <a:buChar char="•"/>
            </a:pP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sz="2800" b="0" dirty="0">
                <a:solidFill>
                  <a:prstClr val="black"/>
                </a:solidFill>
                <a:ea typeface="+mn-ea"/>
              </a:rPr>
              <a:t/>
            </a:r>
            <a:br>
              <a:rPr lang="en-US" sz="2800" b="0" dirty="0">
                <a:solidFill>
                  <a:prstClr val="black"/>
                </a:solidFill>
                <a:ea typeface="+mn-ea"/>
              </a:rPr>
            </a:br>
            <a:endParaRPr lang="en-US" dirty="0"/>
          </a:p>
        </p:txBody>
      </p:sp>
      <p:sp>
        <p:nvSpPr>
          <p:cNvPr id="3" name="Content Placeholder 2">
            <a:extLst>
              <a:ext uri="{FF2B5EF4-FFF2-40B4-BE49-F238E27FC236}">
                <a16:creationId xmlns="" xmlns:a16="http://schemas.microsoft.com/office/drawing/2014/main" id="{D75643CF-D2EA-4E08-BD03-B150E82D950E}"/>
              </a:ext>
            </a:extLst>
          </p:cNvPr>
          <p:cNvSpPr>
            <a:spLocks noGrp="1"/>
          </p:cNvSpPr>
          <p:nvPr>
            <p:ph sz="half" idx="1"/>
          </p:nvPr>
        </p:nvSpPr>
        <p:spPr/>
        <p:txBody>
          <a:bodyPr>
            <a:normAutofit fontScale="92500" lnSpcReduction="10000"/>
          </a:bodyPr>
          <a:lstStyle/>
          <a:p>
            <a:pPr marL="341313" lvl="0" indent="-341313">
              <a:buClr>
                <a:srgbClr val="0BD0D9"/>
              </a:buClr>
              <a:buFont typeface="Arial" panose="020B0604020202020204" pitchFamily="34" charset="0"/>
              <a:buChar char="•"/>
            </a:pPr>
            <a:r>
              <a:rPr lang="en-US" sz="2600" dirty="0">
                <a:solidFill>
                  <a:prstClr val="black"/>
                </a:solidFill>
              </a:rPr>
              <a:t>Services include</a:t>
            </a:r>
          </a:p>
          <a:p>
            <a:pPr lvl="1">
              <a:buClr>
                <a:srgbClr val="0F6FC6"/>
              </a:buClr>
              <a:buFont typeface="Arial" panose="020B0604020202020204" pitchFamily="34" charset="0"/>
              <a:buChar char="•"/>
            </a:pPr>
            <a:r>
              <a:rPr lang="en-US" sz="2200" dirty="0">
                <a:solidFill>
                  <a:prstClr val="black"/>
                </a:solidFill>
              </a:rPr>
              <a:t>Counseling</a:t>
            </a:r>
          </a:p>
          <a:p>
            <a:pPr lvl="1">
              <a:buClr>
                <a:srgbClr val="0F6FC6"/>
              </a:buClr>
              <a:buFont typeface="Arial" panose="020B0604020202020204" pitchFamily="34" charset="0"/>
              <a:buChar char="•"/>
            </a:pPr>
            <a:r>
              <a:rPr lang="en-US" sz="2200" dirty="0">
                <a:solidFill>
                  <a:prstClr val="black"/>
                </a:solidFill>
              </a:rPr>
              <a:t>Education</a:t>
            </a:r>
          </a:p>
          <a:p>
            <a:pPr lvl="1">
              <a:buClr>
                <a:srgbClr val="0F6FC6"/>
              </a:buClr>
              <a:buFont typeface="Arial" panose="020B0604020202020204" pitchFamily="34" charset="0"/>
              <a:buChar char="•"/>
            </a:pPr>
            <a:r>
              <a:rPr lang="en-US" sz="2200" dirty="0">
                <a:solidFill>
                  <a:prstClr val="black"/>
                </a:solidFill>
              </a:rPr>
              <a:t>Training</a:t>
            </a:r>
          </a:p>
          <a:p>
            <a:pPr lvl="1">
              <a:buClr>
                <a:srgbClr val="0F6FC6"/>
              </a:buClr>
              <a:buFont typeface="Arial" panose="020B0604020202020204" pitchFamily="34" charset="0"/>
              <a:buChar char="•"/>
            </a:pPr>
            <a:r>
              <a:rPr lang="en-US" sz="2200" dirty="0">
                <a:solidFill>
                  <a:prstClr val="black"/>
                </a:solidFill>
              </a:rPr>
              <a:t>Job Placement</a:t>
            </a:r>
          </a:p>
          <a:p>
            <a:pPr marL="341313" lvl="0" indent="-341313">
              <a:buClr>
                <a:srgbClr val="0BD0D9"/>
              </a:buClr>
              <a:buFont typeface="Arial" panose="020B0604020202020204" pitchFamily="34" charset="0"/>
              <a:buChar char="•"/>
            </a:pPr>
            <a:r>
              <a:rPr lang="en-US" sz="2600" dirty="0">
                <a:solidFill>
                  <a:prstClr val="black"/>
                </a:solidFill>
              </a:rPr>
              <a:t>Services on center can include</a:t>
            </a:r>
          </a:p>
          <a:p>
            <a:pPr lvl="1">
              <a:buClr>
                <a:srgbClr val="0F6FC6"/>
              </a:buClr>
              <a:buFont typeface="Arial" panose="020B0604020202020204" pitchFamily="34" charset="0"/>
              <a:buChar char="•"/>
            </a:pPr>
            <a:r>
              <a:rPr lang="en-US" sz="2200" dirty="0">
                <a:solidFill>
                  <a:prstClr val="black"/>
                </a:solidFill>
              </a:rPr>
              <a:t>Testing</a:t>
            </a:r>
          </a:p>
          <a:p>
            <a:pPr lvl="1">
              <a:buClr>
                <a:srgbClr val="0F6FC6"/>
              </a:buClr>
              <a:buFont typeface="Arial" panose="020B0604020202020204" pitchFamily="34" charset="0"/>
              <a:buChar char="•"/>
            </a:pPr>
            <a:r>
              <a:rPr lang="en-US" sz="2200" dirty="0">
                <a:solidFill>
                  <a:prstClr val="black"/>
                </a:solidFill>
              </a:rPr>
              <a:t>Technology Assessments</a:t>
            </a:r>
          </a:p>
          <a:p>
            <a:pPr lvl="1">
              <a:buClr>
                <a:srgbClr val="0F6FC6"/>
              </a:buClr>
              <a:buFont typeface="Arial" panose="020B0604020202020204" pitchFamily="34" charset="0"/>
              <a:buChar char="•"/>
            </a:pPr>
            <a:r>
              <a:rPr lang="en-US" sz="2200" dirty="0">
                <a:solidFill>
                  <a:prstClr val="black"/>
                </a:solidFill>
              </a:rPr>
              <a:t>Equipment</a:t>
            </a:r>
          </a:p>
          <a:p>
            <a:pPr lvl="1">
              <a:buClr>
                <a:srgbClr val="0F6FC6"/>
              </a:buClr>
              <a:buFont typeface="Arial" panose="020B0604020202020204" pitchFamily="34" charset="0"/>
              <a:buChar char="•"/>
            </a:pPr>
            <a:r>
              <a:rPr lang="en-US" sz="2200" dirty="0">
                <a:solidFill>
                  <a:prstClr val="black"/>
                </a:solidFill>
              </a:rPr>
              <a:t>And other services to assist them in completing their program</a:t>
            </a:r>
          </a:p>
          <a:p>
            <a:endParaRPr lang="en-US" dirty="0"/>
          </a:p>
        </p:txBody>
      </p:sp>
      <p:sp>
        <p:nvSpPr>
          <p:cNvPr id="4" name="Content Placeholder 3">
            <a:extLst>
              <a:ext uri="{FF2B5EF4-FFF2-40B4-BE49-F238E27FC236}">
                <a16:creationId xmlns="" xmlns:a16="http://schemas.microsoft.com/office/drawing/2014/main" id="{3B38BC63-23AD-4783-AF2C-77C4E310E59F}"/>
              </a:ext>
            </a:extLst>
          </p:cNvPr>
          <p:cNvSpPr>
            <a:spLocks noGrp="1"/>
          </p:cNvSpPr>
          <p:nvPr>
            <p:ph sz="half" idx="2"/>
          </p:nvPr>
        </p:nvSpPr>
        <p:spPr/>
        <p:txBody>
          <a:bodyPr>
            <a:normAutofit fontScale="92500" lnSpcReduction="10000"/>
          </a:bodyPr>
          <a:lstStyle/>
          <a:p>
            <a:pPr marL="341313" lvl="0" indent="-341313">
              <a:buClr>
                <a:srgbClr val="0BD0D9"/>
              </a:buClr>
              <a:buFont typeface="Arial" panose="020B0604020202020204" pitchFamily="34" charset="0"/>
              <a:buChar char="•"/>
            </a:pPr>
            <a:r>
              <a:rPr lang="en-US" sz="2600" dirty="0">
                <a:solidFill>
                  <a:prstClr val="black"/>
                </a:solidFill>
              </a:rPr>
              <a:t>Specialized services are available for persons with sight and hearing disabilities</a:t>
            </a:r>
            <a:endParaRPr lang="en-US" sz="2300" dirty="0">
              <a:solidFill>
                <a:prstClr val="black"/>
              </a:solidFill>
            </a:endParaRPr>
          </a:p>
          <a:p>
            <a:pPr marL="457200" lvl="0" indent="-368300">
              <a:spcBef>
                <a:spcPts val="600"/>
              </a:spcBef>
              <a:buClr>
                <a:srgbClr val="C0CAFC"/>
              </a:buClr>
              <a:buSzPts val="2200"/>
              <a:buFont typeface="Arial" panose="020B0604020202020204" pitchFamily="34" charset="0"/>
              <a:buChar char="•"/>
            </a:pPr>
            <a:r>
              <a:rPr lang="en-US" sz="2600" b="1" kern="0" dirty="0">
                <a:solidFill>
                  <a:schemeClr val="tx2"/>
                </a:solidFill>
                <a:latin typeface="Raleway"/>
                <a:sym typeface="Raleway"/>
                <a:hlinkClick r:id="rId3">
                  <a:extLst>
                    <a:ext uri="{A12FA001-AC4F-418D-AE19-62706E023703}">
                      <ahyp:hlinkClr xmlns="" xmlns:ahyp="http://schemas.microsoft.com/office/drawing/2018/hyperlinkcolor" val="tx"/>
                    </a:ext>
                  </a:extLst>
                </a:hlinkClick>
              </a:rPr>
              <a:t>https://askjan.org/resources/index.cfm</a:t>
            </a:r>
            <a:endParaRPr lang="en-US" sz="2600" b="1" kern="0" dirty="0">
              <a:solidFill>
                <a:schemeClr val="tx2"/>
              </a:solidFill>
              <a:latin typeface="Raleway"/>
              <a:sym typeface="Raleway"/>
            </a:endParaRPr>
          </a:p>
          <a:p>
            <a:endParaRPr lang="en-US" dirty="0"/>
          </a:p>
        </p:txBody>
      </p:sp>
      <p:sp>
        <p:nvSpPr>
          <p:cNvPr id="5" name="Slide Number Placeholder 4">
            <a:extLst>
              <a:ext uri="{FF2B5EF4-FFF2-40B4-BE49-F238E27FC236}">
                <a16:creationId xmlns="" xmlns:a16="http://schemas.microsoft.com/office/drawing/2014/main" id="{AB8D9E38-0CD3-4ED4-9EA1-AB03DF629862}"/>
              </a:ext>
            </a:extLst>
          </p:cNvPr>
          <p:cNvSpPr>
            <a:spLocks noGrp="1"/>
          </p:cNvSpPr>
          <p:nvPr>
            <p:ph type="sldNum" sz="quarter" idx="12"/>
          </p:nvPr>
        </p:nvSpPr>
        <p:spPr/>
        <p:txBody>
          <a:bodyPr/>
          <a:lstStyle/>
          <a:p>
            <a:fld id="{48F43CD7-B46D-4024-900F-24A03C243E95}" type="slidenum">
              <a:rPr lang="en-US" smtClean="0"/>
              <a:pPr/>
              <a:t>25</a:t>
            </a:fld>
            <a:endParaRPr lang="en-US" dirty="0"/>
          </a:p>
        </p:txBody>
      </p:sp>
      <p:sp>
        <p:nvSpPr>
          <p:cNvPr id="7" name="Rectangle 6">
            <a:extLst>
              <a:ext uri="{FF2B5EF4-FFF2-40B4-BE49-F238E27FC236}">
                <a16:creationId xmlns="" xmlns:a16="http://schemas.microsoft.com/office/drawing/2014/main" id="{F5E0565E-60BA-44B4-96CF-5CC18DD46EE7}"/>
              </a:ext>
            </a:extLst>
          </p:cNvPr>
          <p:cNvSpPr/>
          <p:nvPr/>
        </p:nvSpPr>
        <p:spPr>
          <a:xfrm>
            <a:off x="289893" y="701586"/>
            <a:ext cx="8676861" cy="1000274"/>
          </a:xfrm>
          <a:prstGeom prst="rect">
            <a:avLst/>
          </a:prstGeom>
        </p:spPr>
        <p:txBody>
          <a:bodyPr wrap="square">
            <a:spAutoFit/>
          </a:bodyPr>
          <a:lstStyle/>
          <a:p>
            <a:pPr algn="ctr"/>
            <a:r>
              <a:rPr lang="en-US" sz="4100" b="1" dirty="0">
                <a:solidFill>
                  <a:srgbClr val="04617B"/>
                </a:solidFill>
                <a:latin typeface="Arial" pitchFamily="34" charset="0"/>
                <a:ea typeface="+mj-ea"/>
                <a:cs typeface="Arial" pitchFamily="34" charset="0"/>
              </a:rPr>
              <a:t>Vocational Rehabilitation (VR)</a:t>
            </a:r>
            <a:br>
              <a:rPr lang="en-US" sz="4100" b="1" dirty="0">
                <a:solidFill>
                  <a:srgbClr val="04617B"/>
                </a:solidFill>
                <a:latin typeface="Arial" pitchFamily="34" charset="0"/>
                <a:ea typeface="+mj-ea"/>
                <a:cs typeface="Arial" pitchFamily="34" charset="0"/>
              </a:rPr>
            </a:br>
            <a:endParaRPr lang="en-US" dirty="0">
              <a:solidFill>
                <a:schemeClr val="accent3"/>
              </a:solidFill>
            </a:endParaRPr>
          </a:p>
        </p:txBody>
      </p:sp>
      <p:pic>
        <p:nvPicPr>
          <p:cNvPr id="8" name="Picture 7">
            <a:extLst>
              <a:ext uri="{FF2B5EF4-FFF2-40B4-BE49-F238E27FC236}">
                <a16:creationId xmlns="" xmlns:a16="http://schemas.microsoft.com/office/drawing/2014/main" id="{7BAD8FBA-9A3E-4F7A-A2BF-A0F63B210B33}"/>
              </a:ext>
            </a:extLst>
          </p:cNvPr>
          <p:cNvPicPr>
            <a:picLocks noChangeAspect="1"/>
          </p:cNvPicPr>
          <p:nvPr/>
        </p:nvPicPr>
        <p:blipFill>
          <a:blip r:embed="rId4"/>
          <a:stretch>
            <a:fillRect/>
          </a:stretch>
        </p:blipFill>
        <p:spPr>
          <a:xfrm>
            <a:off x="4818823" y="4876800"/>
            <a:ext cx="3819940" cy="1200281"/>
          </a:xfrm>
          <a:prstGeom prst="rect">
            <a:avLst/>
          </a:prstGeom>
        </p:spPr>
      </p:pic>
    </p:spTree>
    <p:extLst>
      <p:ext uri="{BB962C8B-B14F-4D97-AF65-F5344CB8AC3E}">
        <p14:creationId xmlns:p14="http://schemas.microsoft.com/office/powerpoint/2010/main" val="29340831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solidFill>
                  <a:schemeClr val="tx1"/>
                </a:solidFill>
              </a:rPr>
              <a:t>Tips and Strategies</a:t>
            </a:r>
            <a:br>
              <a:rPr lang="en-US" dirty="0">
                <a:solidFill>
                  <a:schemeClr val="tx1"/>
                </a:solidFill>
              </a:rPr>
            </a:br>
            <a:endParaRPr lang="en-US" sz="1400" dirty="0">
              <a:solidFill>
                <a:schemeClr val="tx1"/>
              </a:solidFill>
            </a:endParaRPr>
          </a:p>
        </p:txBody>
      </p:sp>
      <p:sp>
        <p:nvSpPr>
          <p:cNvPr id="4" name="Slide Number Placeholder 3"/>
          <p:cNvSpPr>
            <a:spLocks noGrp="1"/>
          </p:cNvSpPr>
          <p:nvPr>
            <p:ph type="sldNum" sz="quarter" idx="12"/>
          </p:nvPr>
        </p:nvSpPr>
        <p:spPr/>
        <p:txBody>
          <a:bodyPr/>
          <a:lstStyle/>
          <a:p>
            <a:fld id="{48F43CD7-B46D-4024-900F-24A03C243E95}" type="slidenum">
              <a:rPr lang="en-US" smtClean="0"/>
              <a:pPr/>
              <a:t>26</a:t>
            </a:fld>
            <a:endParaRPr lang="en-US" dirty="0"/>
          </a:p>
        </p:txBody>
      </p:sp>
      <p:pic>
        <p:nvPicPr>
          <p:cNvPr id="53250" name="Picture 2" descr="https://encrypted-tbn3.gstatic.com/images?q=tbn:ANd9GcSOyvOqdon1DZPACG-NratIODHLpR7Jyekga2s73R5u-QuL0YyY"/>
          <p:cNvPicPr>
            <a:picLocks noChangeAspect="1" noChangeArrowheads="1"/>
          </p:cNvPicPr>
          <p:nvPr/>
        </p:nvPicPr>
        <p:blipFill>
          <a:blip r:embed="rId3" cstate="print"/>
          <a:srcRect/>
          <a:stretch>
            <a:fillRect/>
          </a:stretch>
        </p:blipFill>
        <p:spPr bwMode="auto">
          <a:xfrm>
            <a:off x="2286000" y="2743200"/>
            <a:ext cx="4198455" cy="28194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latin typeface="Arial" pitchFamily="34" charset="0"/>
                <a:cs typeface="Arial" pitchFamily="34" charset="0"/>
              </a:rPr>
              <a:t>Tips and Strategies</a:t>
            </a:r>
          </a:p>
        </p:txBody>
      </p:sp>
      <p:sp>
        <p:nvSpPr>
          <p:cNvPr id="3" name="Content Placeholder 2"/>
          <p:cNvSpPr>
            <a:spLocks noGrp="1"/>
          </p:cNvSpPr>
          <p:nvPr>
            <p:ph idx="1"/>
          </p:nvPr>
        </p:nvSpPr>
        <p:spPr/>
        <p:txBody>
          <a:bodyPr>
            <a:normAutofit/>
          </a:bodyPr>
          <a:lstStyle/>
          <a:p>
            <a:pPr marL="344488" indent="-344488">
              <a:buFont typeface="Arial" pitchFamily="34" charset="0"/>
              <a:buChar char="•"/>
              <a:tabLst>
                <a:tab pos="344488" algn="l"/>
              </a:tabLst>
            </a:pPr>
            <a:r>
              <a:rPr lang="en-US" dirty="0">
                <a:latin typeface="Arial" pitchFamily="34" charset="0"/>
                <a:cs typeface="Arial" pitchFamily="34" charset="0"/>
              </a:rPr>
              <a:t>Partnerships and Resources take time!</a:t>
            </a:r>
          </a:p>
          <a:p>
            <a:pPr marL="344488" indent="-344488">
              <a:buFont typeface="Arial" pitchFamily="34" charset="0"/>
              <a:buChar char="•"/>
              <a:tabLst>
                <a:tab pos="344488" algn="l"/>
              </a:tabLst>
            </a:pPr>
            <a:r>
              <a:rPr lang="en-US" dirty="0">
                <a:latin typeface="Arial" pitchFamily="34" charset="0"/>
                <a:cs typeface="Arial" pitchFamily="34" charset="0"/>
              </a:rPr>
              <a:t>You shouldn’t try to do it alone–involve other staff.</a:t>
            </a:r>
          </a:p>
          <a:p>
            <a:pPr marL="344488" indent="-344488">
              <a:buFont typeface="Arial" pitchFamily="34" charset="0"/>
              <a:buChar char="•"/>
              <a:tabLst>
                <a:tab pos="344488" algn="l"/>
              </a:tabLst>
            </a:pPr>
            <a:r>
              <a:rPr lang="en-US" dirty="0">
                <a:latin typeface="Arial" pitchFamily="34" charset="0"/>
                <a:cs typeface="Arial" pitchFamily="34" charset="0"/>
              </a:rPr>
              <a:t>Decide what you want to accomplish in this partnership or resource</a:t>
            </a:r>
          </a:p>
          <a:p>
            <a:pPr marL="344488" indent="-344488">
              <a:buFont typeface="Arial" pitchFamily="34" charset="0"/>
              <a:buChar char="•"/>
              <a:tabLst>
                <a:tab pos="344488" algn="l"/>
              </a:tabLst>
            </a:pPr>
            <a:r>
              <a:rPr lang="en-US" dirty="0">
                <a:latin typeface="Arial" pitchFamily="34" charset="0"/>
                <a:cs typeface="Arial" pitchFamily="34" charset="0"/>
              </a:rPr>
              <a:t>What do you have to offer?</a:t>
            </a:r>
          </a:p>
          <a:p>
            <a:pPr marL="344488" indent="-344488">
              <a:buFont typeface="Arial" pitchFamily="34" charset="0"/>
              <a:buChar char="•"/>
              <a:tabLst>
                <a:tab pos="344488" algn="l"/>
              </a:tabLst>
            </a:pPr>
            <a:r>
              <a:rPr lang="en-US" dirty="0">
                <a:latin typeface="Arial" pitchFamily="34" charset="0"/>
                <a:cs typeface="Arial" pitchFamily="34" charset="0"/>
              </a:rPr>
              <a:t>Do your research and homework.</a:t>
            </a:r>
          </a:p>
        </p:txBody>
      </p:sp>
      <p:sp>
        <p:nvSpPr>
          <p:cNvPr id="5" name="Slide Number Placeholder 4"/>
          <p:cNvSpPr>
            <a:spLocks noGrp="1"/>
          </p:cNvSpPr>
          <p:nvPr>
            <p:ph type="sldNum" sz="quarter" idx="12"/>
          </p:nvPr>
        </p:nvSpPr>
        <p:spPr/>
        <p:txBody>
          <a:bodyPr/>
          <a:lstStyle/>
          <a:p>
            <a:fld id="{48F43CD7-B46D-4024-900F-24A03C243E95}" type="slidenum">
              <a:rPr lang="en-US" smtClean="0"/>
              <a:pPr/>
              <a:t>27</a:t>
            </a:fld>
            <a:endParaRPr lang="en-US" dirty="0"/>
          </a:p>
        </p:txBody>
      </p:sp>
      <p:pic>
        <p:nvPicPr>
          <p:cNvPr id="4" name="il_fi" descr="http://www.codercaste.com/wp-content/uploads/2011/02/helpful_tips_image.jpg"/>
          <p:cNvPicPr/>
          <p:nvPr/>
        </p:nvPicPr>
        <p:blipFill>
          <a:blip r:embed="rId3" cstate="print"/>
          <a:srcRect/>
          <a:stretch>
            <a:fillRect/>
          </a:stretch>
        </p:blipFill>
        <p:spPr bwMode="auto">
          <a:xfrm>
            <a:off x="6400800" y="4343400"/>
            <a:ext cx="2362200" cy="2052637"/>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Make it a Team Effort</a:t>
            </a:r>
            <a:endParaRPr lang="en-US" b="1"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buFont typeface="Arial" pitchFamily="34" charset="0"/>
              <a:buChar char="•"/>
            </a:pPr>
            <a:r>
              <a:rPr lang="en-US" dirty="0"/>
              <a:t>Collaborate with other staff</a:t>
            </a:r>
          </a:p>
          <a:p>
            <a:pPr lvl="1">
              <a:buFont typeface="Arial" pitchFamily="34" charset="0"/>
              <a:buChar char="•"/>
            </a:pPr>
            <a:r>
              <a:rPr lang="en-US" dirty="0"/>
              <a:t>Determine if you already have partners or resources that may benefit the needs of the Disability Program</a:t>
            </a:r>
          </a:p>
          <a:p>
            <a:pPr lvl="1">
              <a:buFont typeface="Arial" pitchFamily="34" charset="0"/>
              <a:buChar char="•"/>
            </a:pPr>
            <a:r>
              <a:rPr lang="en-US" dirty="0"/>
              <a:t>Discuss the areas the Disability Program needs additional support (i.e., assessments) to target the appropriate partners and resources</a:t>
            </a:r>
          </a:p>
          <a:p>
            <a:pPr>
              <a:buFont typeface="Arial" pitchFamily="34" charset="0"/>
              <a:buChar char="•"/>
            </a:pPr>
            <a:r>
              <a:rPr lang="en-US" dirty="0"/>
              <a:t>Ask your Center Mental Health Consultant and other clinicians if they are aware of community partners or resources that would benefit  students with disabilities  </a:t>
            </a:r>
          </a:p>
        </p:txBody>
      </p:sp>
      <p:sp>
        <p:nvSpPr>
          <p:cNvPr id="6" name="Slide Number Placeholder 5"/>
          <p:cNvSpPr>
            <a:spLocks noGrp="1"/>
          </p:cNvSpPr>
          <p:nvPr>
            <p:ph type="sldNum" sz="quarter" idx="12"/>
          </p:nvPr>
        </p:nvSpPr>
        <p:spPr/>
        <p:txBody>
          <a:bodyPr/>
          <a:lstStyle/>
          <a:p>
            <a:fld id="{48F43CD7-B46D-4024-900F-24A03C243E95}" type="slidenum">
              <a:rPr lang="en-US" smtClean="0"/>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solidFill>
                  <a:schemeClr val="tx1"/>
                </a:solidFill>
              </a:rPr>
              <a:t>What to Consider When Seeking Partnerships and Resources</a:t>
            </a:r>
            <a:r>
              <a:rPr lang="en-US" dirty="0"/>
              <a:t/>
            </a:r>
            <a:br>
              <a:rPr lang="en-US" dirty="0"/>
            </a:br>
            <a:endParaRPr lang="en-US" sz="1400" dirty="0"/>
          </a:p>
        </p:txBody>
      </p:sp>
      <p:sp>
        <p:nvSpPr>
          <p:cNvPr id="4" name="Slide Number Placeholder 3"/>
          <p:cNvSpPr>
            <a:spLocks noGrp="1"/>
          </p:cNvSpPr>
          <p:nvPr>
            <p:ph type="sldNum" sz="quarter" idx="12"/>
          </p:nvPr>
        </p:nvSpPr>
        <p:spPr/>
        <p:txBody>
          <a:bodyPr/>
          <a:lstStyle/>
          <a:p>
            <a:fld id="{48F43CD7-B46D-4024-900F-24A03C243E95}" type="slidenum">
              <a:rPr lang="en-US" smtClean="0"/>
              <a:pPr/>
              <a:t>29</a:t>
            </a:fld>
            <a:endParaRPr lang="en-US" dirty="0"/>
          </a:p>
        </p:txBody>
      </p:sp>
      <p:pic>
        <p:nvPicPr>
          <p:cNvPr id="31746" name="Picture 2" descr="http://www.zanebenefits.com/Portals/149308/images/checklist.jpg"/>
          <p:cNvPicPr>
            <a:picLocks noChangeAspect="1" noChangeArrowheads="1"/>
          </p:cNvPicPr>
          <p:nvPr/>
        </p:nvPicPr>
        <p:blipFill>
          <a:blip r:embed="rId3" cstate="print"/>
          <a:srcRect/>
          <a:stretch>
            <a:fillRect/>
          </a:stretch>
        </p:blipFill>
        <p:spPr bwMode="auto">
          <a:xfrm>
            <a:off x="2819400" y="3048000"/>
            <a:ext cx="3022600" cy="25908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8F43CD7-B46D-4024-900F-24A03C243E95}" type="slidenum">
              <a:rPr lang="en-US" smtClean="0"/>
              <a:pPr/>
              <a:t>3</a:t>
            </a:fld>
            <a:endParaRPr lang="en-US" dirty="0"/>
          </a:p>
        </p:txBody>
      </p:sp>
      <p:sp>
        <p:nvSpPr>
          <p:cNvPr id="6" name="Title 5"/>
          <p:cNvSpPr>
            <a:spLocks noGrp="1"/>
          </p:cNvSpPr>
          <p:nvPr>
            <p:ph type="title"/>
          </p:nvPr>
        </p:nvSpPr>
        <p:spPr/>
        <p:txBody>
          <a:bodyPr/>
          <a:lstStyle/>
          <a:p>
            <a:pPr algn="ctr"/>
            <a:r>
              <a:rPr lang="en-US" dirty="0">
                <a:solidFill>
                  <a:schemeClr val="tx1"/>
                </a:solidFill>
              </a:rPr>
              <a:t>PRH Requirements</a:t>
            </a:r>
          </a:p>
        </p:txBody>
      </p:sp>
      <p:sp>
        <p:nvSpPr>
          <p:cNvPr id="7" name="Rectangle 6"/>
          <p:cNvSpPr/>
          <p:nvPr/>
        </p:nvSpPr>
        <p:spPr>
          <a:xfrm>
            <a:off x="1600200" y="3124200"/>
            <a:ext cx="6400800" cy="1200329"/>
          </a:xfrm>
          <a:prstGeom prst="rect">
            <a:avLst/>
          </a:prstGeom>
        </p:spPr>
        <p:txBody>
          <a:bodyPr wrap="square">
            <a:spAutoFit/>
          </a:bodyPr>
          <a:lstStyle/>
          <a:p>
            <a:pPr algn="ctr">
              <a:buNone/>
            </a:pPr>
            <a:r>
              <a:rPr lang="en-US" sz="3600" dirty="0">
                <a:solidFill>
                  <a:schemeClr val="accent4">
                    <a:lumMod val="20000"/>
                    <a:lumOff val="80000"/>
                  </a:schemeClr>
                </a:solidFill>
                <a:latin typeface="Arial" pitchFamily="34" charset="0"/>
                <a:cs typeface="Arial" pitchFamily="34" charset="0"/>
              </a:rPr>
              <a:t>PRH 6.14, R6 (a-c) Partnerships and Resources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latin typeface="Arial" pitchFamily="34" charset="0"/>
                <a:cs typeface="Arial" pitchFamily="34" charset="0"/>
              </a:rPr>
              <a:t>Points to Consider</a:t>
            </a:r>
          </a:p>
        </p:txBody>
      </p:sp>
      <p:sp>
        <p:nvSpPr>
          <p:cNvPr id="3" name="Content Placeholder 2"/>
          <p:cNvSpPr>
            <a:spLocks noGrp="1"/>
          </p:cNvSpPr>
          <p:nvPr>
            <p:ph idx="1"/>
          </p:nvPr>
        </p:nvSpPr>
        <p:spPr/>
        <p:txBody>
          <a:bodyPr>
            <a:normAutofit/>
          </a:bodyPr>
          <a:lstStyle/>
          <a:p>
            <a:pPr marL="403225" indent="-403225">
              <a:spcBef>
                <a:spcPts val="0"/>
              </a:spcBef>
              <a:buFont typeface="Arial" pitchFamily="34" charset="0"/>
              <a:buChar char="•"/>
              <a:defRPr/>
            </a:pPr>
            <a:r>
              <a:rPr lang="en-US" dirty="0">
                <a:latin typeface="Arial" pitchFamily="34" charset="0"/>
                <a:cs typeface="Arial" pitchFamily="34" charset="0"/>
              </a:rPr>
              <a:t>Before pursuing a partnership or resource, make sure there is a definite need</a:t>
            </a:r>
          </a:p>
          <a:p>
            <a:pPr marL="403225" indent="-403225">
              <a:spcBef>
                <a:spcPts val="0"/>
              </a:spcBef>
              <a:buFont typeface="Arial" pitchFamily="34" charset="0"/>
              <a:buChar char="•"/>
              <a:defRPr/>
            </a:pPr>
            <a:r>
              <a:rPr lang="en-US" dirty="0">
                <a:latin typeface="Arial" pitchFamily="34" charset="0"/>
                <a:cs typeface="Arial" pitchFamily="34" charset="0"/>
              </a:rPr>
              <a:t>Be committed to the process of establishing the partnership </a:t>
            </a:r>
            <a:r>
              <a:rPr lang="en-US" dirty="0"/>
              <a:t>or resource</a:t>
            </a:r>
            <a:endParaRPr lang="en-US" dirty="0">
              <a:latin typeface="Arial" pitchFamily="34" charset="0"/>
              <a:cs typeface="Arial" pitchFamily="34" charset="0"/>
            </a:endParaRPr>
          </a:p>
          <a:p>
            <a:pPr marL="403225" indent="-403225">
              <a:spcBef>
                <a:spcPts val="0"/>
              </a:spcBef>
              <a:buFont typeface="Arial" pitchFamily="34" charset="0"/>
              <a:buChar char="•"/>
              <a:defRPr/>
            </a:pPr>
            <a:r>
              <a:rPr lang="en-US" dirty="0">
                <a:latin typeface="Arial" pitchFamily="34" charset="0"/>
                <a:cs typeface="Arial" pitchFamily="34" charset="0"/>
              </a:rPr>
              <a:t>Decide which staff members will be liaisons or contacts, and ensure they:</a:t>
            </a:r>
          </a:p>
          <a:p>
            <a:pPr marL="628650" lvl="1" indent="-263525">
              <a:spcBef>
                <a:spcPts val="0"/>
              </a:spcBef>
              <a:buClr>
                <a:srgbClr val="0070C0"/>
              </a:buClr>
              <a:buSzPct val="95000"/>
              <a:buFont typeface="Arial" pitchFamily="34" charset="0"/>
              <a:buChar char="•"/>
              <a:defRPr/>
            </a:pPr>
            <a:r>
              <a:rPr lang="en-US" dirty="0">
                <a:latin typeface="Arial" pitchFamily="34" charset="0"/>
                <a:cs typeface="Arial" pitchFamily="34" charset="0"/>
              </a:rPr>
              <a:t>Can commit to the time required</a:t>
            </a:r>
          </a:p>
          <a:p>
            <a:pPr marL="628650" lvl="1" indent="-285750">
              <a:spcBef>
                <a:spcPts val="0"/>
              </a:spcBef>
              <a:buClr>
                <a:srgbClr val="0070C0"/>
              </a:buClr>
              <a:buSzPct val="95000"/>
              <a:buFont typeface="Arial" pitchFamily="34" charset="0"/>
              <a:buChar char="•"/>
              <a:defRPr/>
            </a:pPr>
            <a:r>
              <a:rPr lang="en-US" dirty="0"/>
              <a:t>U</a:t>
            </a:r>
            <a:r>
              <a:rPr lang="en-US" dirty="0">
                <a:latin typeface="Arial" pitchFamily="34" charset="0"/>
                <a:cs typeface="Arial" pitchFamily="34" charset="0"/>
              </a:rPr>
              <a:t>nderstand the importance of  follow-through after the partnership or resource has been established</a:t>
            </a:r>
          </a:p>
          <a:p>
            <a:pPr marL="0" indent="0">
              <a:buNone/>
            </a:pPr>
            <a:endParaRPr lang="en-US" dirty="0"/>
          </a:p>
        </p:txBody>
      </p:sp>
      <p:sp>
        <p:nvSpPr>
          <p:cNvPr id="4" name="Slide Number Placeholder 3"/>
          <p:cNvSpPr>
            <a:spLocks noGrp="1"/>
          </p:cNvSpPr>
          <p:nvPr>
            <p:ph type="sldNum" sz="quarter" idx="12"/>
          </p:nvPr>
        </p:nvSpPr>
        <p:spPr/>
        <p:txBody>
          <a:bodyPr/>
          <a:lstStyle/>
          <a:p>
            <a:fld id="{48F43CD7-B46D-4024-900F-24A03C243E95}" type="slidenum">
              <a:rPr lang="en-US" smtClean="0"/>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a:latin typeface="Arial" pitchFamily="34" charset="0"/>
                <a:cs typeface="Arial" pitchFamily="34" charset="0"/>
              </a:rPr>
              <a:t>What Do You Want to Accomplish?</a:t>
            </a:r>
          </a:p>
        </p:txBody>
      </p:sp>
      <p:sp>
        <p:nvSpPr>
          <p:cNvPr id="3" name="Content Placeholder 2"/>
          <p:cNvSpPr>
            <a:spLocks noGrp="1"/>
          </p:cNvSpPr>
          <p:nvPr>
            <p:ph idx="1"/>
          </p:nvPr>
        </p:nvSpPr>
        <p:spPr/>
        <p:txBody>
          <a:bodyPr>
            <a:normAutofit lnSpcReduction="10000"/>
          </a:bodyPr>
          <a:lstStyle/>
          <a:p>
            <a:pPr marL="692150" indent="-407988">
              <a:lnSpc>
                <a:spcPct val="90000"/>
              </a:lnSpc>
              <a:buFont typeface="Arial" charset="0"/>
              <a:buChar char="•"/>
            </a:pPr>
            <a:r>
              <a:rPr lang="en-US" dirty="0">
                <a:latin typeface="Arial" charset="0"/>
                <a:cs typeface="Arial" charset="0"/>
              </a:rPr>
              <a:t>Employers seeking to hire individuals with disabilities?</a:t>
            </a:r>
          </a:p>
          <a:p>
            <a:pPr marL="692150" indent="-407988">
              <a:lnSpc>
                <a:spcPct val="90000"/>
              </a:lnSpc>
              <a:buFont typeface="Arial" charset="0"/>
              <a:buChar char="•"/>
            </a:pPr>
            <a:r>
              <a:rPr lang="en-US" dirty="0">
                <a:latin typeface="Arial" charset="0"/>
                <a:cs typeface="Arial" charset="0"/>
              </a:rPr>
              <a:t>Technology devices and accommodation assistance?</a:t>
            </a:r>
          </a:p>
          <a:p>
            <a:pPr marL="692150" indent="-407988">
              <a:lnSpc>
                <a:spcPct val="90000"/>
              </a:lnSpc>
              <a:buFont typeface="Arial" charset="0"/>
              <a:buChar char="•"/>
            </a:pPr>
            <a:r>
              <a:rPr lang="en-US" dirty="0">
                <a:latin typeface="Arial" charset="0"/>
                <a:cs typeface="Arial" charset="0"/>
              </a:rPr>
              <a:t>Independent living assistance for students completing the program?</a:t>
            </a:r>
          </a:p>
          <a:p>
            <a:pPr marL="692150" indent="-407988">
              <a:lnSpc>
                <a:spcPct val="90000"/>
              </a:lnSpc>
              <a:buFont typeface="Arial" charset="0"/>
              <a:buChar char="•"/>
            </a:pPr>
            <a:r>
              <a:rPr lang="en-US" dirty="0">
                <a:latin typeface="Arial" charset="0"/>
                <a:cs typeface="Arial" charset="0"/>
              </a:rPr>
              <a:t>Developing a larger network of community partners and resources to assist with developing supportive WBL sites?</a:t>
            </a:r>
          </a:p>
          <a:p>
            <a:pPr marL="692150" indent="-407988">
              <a:lnSpc>
                <a:spcPct val="90000"/>
              </a:lnSpc>
              <a:buFont typeface="Arial" charset="0"/>
              <a:buChar char="•"/>
            </a:pPr>
            <a:r>
              <a:rPr lang="en-US" dirty="0">
                <a:latin typeface="Arial" charset="0"/>
                <a:cs typeface="Arial" charset="0"/>
              </a:rPr>
              <a:t>New or updated testing and evaluations of students’ functional abilities and limitations?</a:t>
            </a:r>
          </a:p>
          <a:p>
            <a:endParaRPr lang="en-US" dirty="0"/>
          </a:p>
        </p:txBody>
      </p:sp>
      <p:sp>
        <p:nvSpPr>
          <p:cNvPr id="4" name="Slide Number Placeholder 3"/>
          <p:cNvSpPr>
            <a:spLocks noGrp="1"/>
          </p:cNvSpPr>
          <p:nvPr>
            <p:ph type="sldNum" sz="quarter" idx="12"/>
          </p:nvPr>
        </p:nvSpPr>
        <p:spPr/>
        <p:txBody>
          <a:bodyPr/>
          <a:lstStyle/>
          <a:p>
            <a:fld id="{48F43CD7-B46D-4024-900F-24A03C243E95}" type="slidenum">
              <a:rPr lang="en-US" smtClean="0"/>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a:latin typeface="Arial" pitchFamily="34" charset="0"/>
                <a:cs typeface="Arial" pitchFamily="34" charset="0"/>
              </a:rPr>
              <a:t>What Does Job Corps Have to Offer?</a:t>
            </a:r>
          </a:p>
        </p:txBody>
      </p:sp>
      <p:sp>
        <p:nvSpPr>
          <p:cNvPr id="3" name="Content Placeholder 2"/>
          <p:cNvSpPr>
            <a:spLocks noGrp="1"/>
          </p:cNvSpPr>
          <p:nvPr>
            <p:ph idx="1"/>
          </p:nvPr>
        </p:nvSpPr>
        <p:spPr/>
        <p:txBody>
          <a:bodyPr>
            <a:normAutofit fontScale="92500" lnSpcReduction="20000"/>
          </a:bodyPr>
          <a:lstStyle/>
          <a:p>
            <a:pPr marL="398463" indent="-398463">
              <a:buFont typeface="Arial" pitchFamily="34" charset="0"/>
              <a:buChar char="•"/>
              <a:defRPr/>
            </a:pPr>
            <a:r>
              <a:rPr lang="en-US" sz="3000" dirty="0">
                <a:latin typeface="Arial" pitchFamily="34" charset="0"/>
                <a:cs typeface="Arial" pitchFamily="34" charset="0"/>
              </a:rPr>
              <a:t>Provide partners with hiring needs, a large pool of trained employees who are ready and willing to go to work if given a chance.</a:t>
            </a:r>
          </a:p>
          <a:p>
            <a:pPr marL="398463" indent="-398463">
              <a:buFont typeface="Arial" pitchFamily="34" charset="0"/>
              <a:buChar char="•"/>
              <a:defRPr/>
            </a:pPr>
            <a:r>
              <a:rPr lang="en-US" sz="3000" dirty="0">
                <a:latin typeface="Arial" pitchFamily="34" charset="0"/>
                <a:cs typeface="Arial" pitchFamily="34" charset="0"/>
              </a:rPr>
              <a:t>Several government agencies are a part of the Workforce Innovation and Opportunity Act (WIOA) which mandates they partner with other WIOA programs such as Job Corps.</a:t>
            </a:r>
          </a:p>
          <a:p>
            <a:pPr marL="398463" indent="-398463">
              <a:buFont typeface="Arial" pitchFamily="34" charset="0"/>
              <a:buChar char="•"/>
              <a:defRPr/>
            </a:pPr>
            <a:r>
              <a:rPr lang="en-US" sz="3000" dirty="0">
                <a:latin typeface="Arial" pitchFamily="34" charset="0"/>
                <a:cs typeface="Arial" pitchFamily="34" charset="0"/>
              </a:rPr>
              <a:t>Job Corps training goes far beyond teaching technical skills.  Employability skills are emphasized every single day and in every area of Job Corps.</a:t>
            </a:r>
          </a:p>
          <a:p>
            <a:endParaRPr lang="en-US" dirty="0"/>
          </a:p>
        </p:txBody>
      </p:sp>
      <p:sp>
        <p:nvSpPr>
          <p:cNvPr id="4" name="Slide Number Placeholder 3"/>
          <p:cNvSpPr>
            <a:spLocks noGrp="1"/>
          </p:cNvSpPr>
          <p:nvPr>
            <p:ph type="sldNum" sz="quarter" idx="12"/>
          </p:nvPr>
        </p:nvSpPr>
        <p:spPr/>
        <p:txBody>
          <a:bodyPr/>
          <a:lstStyle/>
          <a:p>
            <a:fld id="{48F43CD7-B46D-4024-900F-24A03C243E95}" type="slidenum">
              <a:rPr lang="en-US" smtClean="0"/>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a:t>What Does Job Corps Have to Offer? </a:t>
            </a:r>
            <a:endParaRPr lang="en-US" sz="4000" dirty="0"/>
          </a:p>
        </p:txBody>
      </p:sp>
      <p:sp>
        <p:nvSpPr>
          <p:cNvPr id="3" name="Content Placeholder 2"/>
          <p:cNvSpPr>
            <a:spLocks noGrp="1"/>
          </p:cNvSpPr>
          <p:nvPr>
            <p:ph idx="1"/>
          </p:nvPr>
        </p:nvSpPr>
        <p:spPr/>
        <p:txBody>
          <a:bodyPr/>
          <a:lstStyle/>
          <a:p>
            <a:pPr marL="398463" indent="-398463">
              <a:buFont typeface="Arial" pitchFamily="34" charset="0"/>
              <a:buChar char="•"/>
              <a:defRPr/>
            </a:pPr>
            <a:r>
              <a:rPr lang="en-US" dirty="0">
                <a:latin typeface="Arial" charset="0"/>
                <a:cs typeface="Arial" charset="0"/>
              </a:rPr>
              <a:t>Partners dedicated to serving individuals with disabilities will have a large pool of consumers all under one roof (Job Corps students) that will likely qualify to receive their services and typically have all needed documentation.</a:t>
            </a:r>
          </a:p>
          <a:p>
            <a:pPr>
              <a:buNone/>
            </a:pPr>
            <a:endParaRPr lang="en-US" dirty="0"/>
          </a:p>
        </p:txBody>
      </p:sp>
      <p:sp>
        <p:nvSpPr>
          <p:cNvPr id="4" name="Slide Number Placeholder 3"/>
          <p:cNvSpPr>
            <a:spLocks noGrp="1"/>
          </p:cNvSpPr>
          <p:nvPr>
            <p:ph type="sldNum" sz="quarter" idx="12"/>
          </p:nvPr>
        </p:nvSpPr>
        <p:spPr/>
        <p:txBody>
          <a:bodyPr/>
          <a:lstStyle/>
          <a:p>
            <a:fld id="{48F43CD7-B46D-4024-900F-24A03C243E95}" type="slidenum">
              <a:rPr lang="en-US" smtClean="0"/>
              <a:pPr/>
              <a:t>33</a:t>
            </a:fld>
            <a:endParaRPr lang="en-US" dirty="0"/>
          </a:p>
        </p:txBody>
      </p:sp>
      <p:pic>
        <p:nvPicPr>
          <p:cNvPr id="5" name="Picture 4" descr="http://www.1aboveconsulting.com/images/partners.jpg">
            <a:extLst>
              <a:ext uri="{FF2B5EF4-FFF2-40B4-BE49-F238E27FC236}">
                <a16:creationId xmlns="" xmlns:a16="http://schemas.microsoft.com/office/drawing/2014/main" id="{CE57851D-CC41-4815-8454-284111D8D153}"/>
              </a:ext>
            </a:extLst>
          </p:cNvPr>
          <p:cNvPicPr>
            <a:picLocks noChangeAspect="1" noChangeArrowheads="1"/>
          </p:cNvPicPr>
          <p:nvPr/>
        </p:nvPicPr>
        <p:blipFill>
          <a:blip r:embed="rId3" cstate="print"/>
          <a:srcRect/>
          <a:stretch>
            <a:fillRect/>
          </a:stretch>
        </p:blipFill>
        <p:spPr bwMode="auto">
          <a:xfrm>
            <a:off x="3076303" y="4771505"/>
            <a:ext cx="2991394" cy="1584845"/>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latin typeface="Arial" pitchFamily="34" charset="0"/>
                <a:cs typeface="Arial" pitchFamily="34" charset="0"/>
              </a:rPr>
              <a:t>Doing Your Homework</a:t>
            </a:r>
          </a:p>
        </p:txBody>
      </p:sp>
      <p:sp>
        <p:nvSpPr>
          <p:cNvPr id="3" name="Content Placeholder 2"/>
          <p:cNvSpPr>
            <a:spLocks noGrp="1"/>
          </p:cNvSpPr>
          <p:nvPr>
            <p:ph idx="1"/>
          </p:nvPr>
        </p:nvSpPr>
        <p:spPr/>
        <p:txBody>
          <a:bodyPr>
            <a:normAutofit/>
          </a:bodyPr>
          <a:lstStyle/>
          <a:p>
            <a:pPr marL="284163" indent="-284163" fontAlgn="auto">
              <a:spcBef>
                <a:spcPts val="0"/>
              </a:spcBef>
              <a:spcAft>
                <a:spcPts val="0"/>
              </a:spcAft>
              <a:buClr>
                <a:schemeClr val="accent3"/>
              </a:buClr>
              <a:buFont typeface="Arial" pitchFamily="34" charset="0"/>
              <a:buChar char="•"/>
              <a:defRPr/>
            </a:pPr>
            <a:r>
              <a:rPr lang="en-US" dirty="0">
                <a:latin typeface="Arial" pitchFamily="34" charset="0"/>
                <a:cs typeface="Arial" pitchFamily="34" charset="0"/>
              </a:rPr>
              <a:t>Does the agency provide services to the  typical Job Corps demographic?</a:t>
            </a:r>
          </a:p>
          <a:p>
            <a:endParaRPr lang="en-US" sz="3200" dirty="0"/>
          </a:p>
        </p:txBody>
      </p:sp>
      <p:sp>
        <p:nvSpPr>
          <p:cNvPr id="4" name="Slide Number Placeholder 3"/>
          <p:cNvSpPr>
            <a:spLocks noGrp="1"/>
          </p:cNvSpPr>
          <p:nvPr>
            <p:ph type="sldNum" sz="quarter" idx="12"/>
          </p:nvPr>
        </p:nvSpPr>
        <p:spPr/>
        <p:txBody>
          <a:bodyPr/>
          <a:lstStyle/>
          <a:p>
            <a:fld id="{48F43CD7-B46D-4024-900F-24A03C243E95}" type="slidenum">
              <a:rPr lang="en-US" smtClean="0"/>
              <a:pPr/>
              <a:t>34</a:t>
            </a:fld>
            <a:endParaRPr lang="en-US" dirty="0"/>
          </a:p>
        </p:txBody>
      </p:sp>
      <p:pic>
        <p:nvPicPr>
          <p:cNvPr id="6" name="Picture 2" descr="Z:\6800-091 Webinars\images_MPF\Job Corps photos\MG WM AU BRIAN3.JPG">
            <a:extLst>
              <a:ext uri="{FF2B5EF4-FFF2-40B4-BE49-F238E27FC236}">
                <a16:creationId xmlns="" xmlns:a16="http://schemas.microsoft.com/office/drawing/2014/main" id="{37A01415-219C-4A47-BEF9-CCB4E3E4583A}"/>
              </a:ext>
            </a:extLst>
          </p:cNvPr>
          <p:cNvPicPr>
            <a:picLocks noChangeAspect="1" noChangeArrowheads="1"/>
          </p:cNvPicPr>
          <p:nvPr/>
        </p:nvPicPr>
        <p:blipFill>
          <a:blip r:embed="rId3" cstate="print"/>
          <a:srcRect/>
          <a:stretch>
            <a:fillRect/>
          </a:stretch>
        </p:blipFill>
        <p:spPr bwMode="auto">
          <a:xfrm>
            <a:off x="4572000" y="3124200"/>
            <a:ext cx="4038599" cy="3053166"/>
          </a:xfrm>
          <a:prstGeom prst="rect">
            <a:avLst/>
          </a:prstGeom>
          <a:noFill/>
          <a:ln w="19050">
            <a:solidFill>
              <a:schemeClr val="accent2"/>
            </a:solidFill>
          </a:ln>
        </p:spPr>
      </p:pic>
      <p:sp>
        <p:nvSpPr>
          <p:cNvPr id="5" name="TextBox 4">
            <a:extLst>
              <a:ext uri="{FF2B5EF4-FFF2-40B4-BE49-F238E27FC236}">
                <a16:creationId xmlns="" xmlns:a16="http://schemas.microsoft.com/office/drawing/2014/main" id="{336E1198-9008-4A0B-8A46-6814C7E1D56A}"/>
              </a:ext>
            </a:extLst>
          </p:cNvPr>
          <p:cNvSpPr txBox="1"/>
          <p:nvPr/>
        </p:nvSpPr>
        <p:spPr>
          <a:xfrm>
            <a:off x="457199" y="2937744"/>
            <a:ext cx="4294153" cy="3108543"/>
          </a:xfrm>
          <a:prstGeom prst="rect">
            <a:avLst/>
          </a:prstGeom>
          <a:noFill/>
        </p:spPr>
        <p:txBody>
          <a:bodyPr wrap="square" rtlCol="0">
            <a:spAutoFit/>
          </a:bodyPr>
          <a:lstStyle/>
          <a:p>
            <a:pPr marL="284163" lvl="0" indent="-284163">
              <a:buClr>
                <a:srgbClr val="0BD0D9"/>
              </a:buClr>
              <a:buSzPct val="95000"/>
              <a:buFont typeface="Arial" pitchFamily="34" charset="0"/>
              <a:buChar char="•"/>
              <a:defRPr/>
            </a:pPr>
            <a:r>
              <a:rPr lang="en-US" sz="2800" dirty="0">
                <a:solidFill>
                  <a:prstClr val="black"/>
                </a:solidFill>
                <a:latin typeface="Arial" pitchFamily="34" charset="0"/>
                <a:cs typeface="Arial" pitchFamily="34" charset="0"/>
              </a:rPr>
              <a:t>Where does funding come from and are there any specific limitations?</a:t>
            </a:r>
          </a:p>
          <a:p>
            <a:pPr lvl="0">
              <a:buClr>
                <a:srgbClr val="0BD0D9"/>
              </a:buClr>
              <a:buSzPct val="95000"/>
              <a:defRPr/>
            </a:pPr>
            <a:endParaRPr lang="en-US" sz="2800" dirty="0">
              <a:solidFill>
                <a:prstClr val="black"/>
              </a:solidFill>
              <a:latin typeface="Arial" pitchFamily="34" charset="0"/>
              <a:cs typeface="Arial" pitchFamily="34" charset="0"/>
            </a:endParaRPr>
          </a:p>
          <a:p>
            <a:pPr marL="284163" lvl="0" indent="-284163">
              <a:buClr>
                <a:srgbClr val="0BD0D9"/>
              </a:buClr>
              <a:buSzPct val="95000"/>
              <a:buFont typeface="Arial" pitchFamily="34" charset="0"/>
              <a:buChar char="•"/>
              <a:defRPr/>
            </a:pPr>
            <a:r>
              <a:rPr lang="en-US" sz="2800" dirty="0">
                <a:solidFill>
                  <a:prstClr val="black"/>
                </a:solidFill>
                <a:latin typeface="Arial" pitchFamily="34" charset="0"/>
                <a:cs typeface="Arial" pitchFamily="34" charset="0"/>
              </a:rPr>
              <a:t>What is the criteria to qualify for services?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latin typeface="Arial" pitchFamily="34" charset="0"/>
                <a:cs typeface="Arial" pitchFamily="34" charset="0"/>
              </a:rPr>
              <a:t>Doing Your Homework </a:t>
            </a:r>
            <a:r>
              <a:rPr lang="en-US" sz="2000" b="1" dirty="0">
                <a:latin typeface="Arial" pitchFamily="34" charset="0"/>
                <a:cs typeface="Arial" pitchFamily="34" charset="0"/>
              </a:rPr>
              <a:t>(cont.)</a:t>
            </a:r>
            <a:endParaRPr lang="en-US" sz="1400" b="1" dirty="0">
              <a:latin typeface="Arial" pitchFamily="34" charset="0"/>
              <a:cs typeface="Arial" pitchFamily="34" charset="0"/>
            </a:endParaRPr>
          </a:p>
        </p:txBody>
      </p:sp>
      <p:pic>
        <p:nvPicPr>
          <p:cNvPr id="10241" name="Picture 1" descr="Z:\6800-091 Webinars\images_MPF\Job Corps photos\RA HM EL JOSE ON LADDER.jpg"/>
          <p:cNvPicPr>
            <a:picLocks noGrp="1" noChangeAspect="1" noChangeArrowheads="1"/>
          </p:cNvPicPr>
          <p:nvPr>
            <p:ph sz="half" idx="1"/>
          </p:nvPr>
        </p:nvPicPr>
        <p:blipFill>
          <a:blip r:embed="rId3" cstate="print"/>
          <a:stretch>
            <a:fillRect/>
          </a:stretch>
        </p:blipFill>
        <p:spPr bwMode="auto">
          <a:xfrm>
            <a:off x="610693" y="1920875"/>
            <a:ext cx="3731613" cy="4433888"/>
          </a:xfrm>
          <a:prstGeom prst="rect">
            <a:avLst/>
          </a:prstGeom>
          <a:noFill/>
          <a:ln>
            <a:solidFill>
              <a:schemeClr val="accent2"/>
            </a:solidFill>
          </a:ln>
        </p:spPr>
      </p:pic>
      <p:sp>
        <p:nvSpPr>
          <p:cNvPr id="5" name="Content Placeholder 4"/>
          <p:cNvSpPr>
            <a:spLocks noGrp="1"/>
          </p:cNvSpPr>
          <p:nvPr>
            <p:ph sz="half" idx="2"/>
          </p:nvPr>
        </p:nvSpPr>
        <p:spPr/>
        <p:txBody>
          <a:bodyPr>
            <a:normAutofit fontScale="47500" lnSpcReduction="20000"/>
          </a:bodyPr>
          <a:lstStyle/>
          <a:p>
            <a:pPr marL="284163" indent="-284163">
              <a:buFont typeface="Arial" pitchFamily="34" charset="0"/>
              <a:buChar char="•"/>
              <a:defRPr/>
            </a:pPr>
            <a:r>
              <a:rPr lang="en-US" sz="5100" dirty="0">
                <a:latin typeface="Arial" pitchFamily="34" charset="0"/>
                <a:cs typeface="Arial" pitchFamily="34" charset="0"/>
              </a:rPr>
              <a:t>Is there a waiting list for services and if so, what is the typical timeline for receiving those services?</a:t>
            </a:r>
          </a:p>
          <a:p>
            <a:pPr marL="284163" indent="-284163">
              <a:buClr>
                <a:schemeClr val="accent3"/>
              </a:buClr>
              <a:buFont typeface="Arial" pitchFamily="34" charset="0"/>
              <a:buChar char="•"/>
              <a:defRPr/>
            </a:pPr>
            <a:r>
              <a:rPr lang="en-US" sz="5100" dirty="0">
                <a:latin typeface="Arial" pitchFamily="34" charset="0"/>
                <a:cs typeface="Arial" pitchFamily="34" charset="0"/>
              </a:rPr>
              <a:t>Does the corporation or business have employment opportunities suitable for your trade offerings and in sufficient numbers to make it worthwhile?</a:t>
            </a:r>
          </a:p>
          <a:p>
            <a:pPr marL="284163" indent="-284163">
              <a:buClr>
                <a:schemeClr val="accent3"/>
              </a:buClr>
              <a:buFont typeface="Arial" pitchFamily="34" charset="0"/>
              <a:buChar char="•"/>
              <a:defRPr/>
            </a:pPr>
            <a:r>
              <a:rPr lang="en-US" sz="5100" dirty="0">
                <a:latin typeface="Arial" pitchFamily="34" charset="0"/>
                <a:cs typeface="Arial" pitchFamily="34" charset="0"/>
              </a:rPr>
              <a:t>Is transportation a factor for students while in the program and after?</a:t>
            </a:r>
          </a:p>
          <a:p>
            <a:endParaRPr lang="en-US" dirty="0"/>
          </a:p>
        </p:txBody>
      </p:sp>
      <p:sp>
        <p:nvSpPr>
          <p:cNvPr id="4" name="Slide Number Placeholder 3"/>
          <p:cNvSpPr>
            <a:spLocks noGrp="1"/>
          </p:cNvSpPr>
          <p:nvPr>
            <p:ph type="sldNum" sz="quarter" idx="12"/>
          </p:nvPr>
        </p:nvSpPr>
        <p:spPr/>
        <p:txBody>
          <a:bodyPr/>
          <a:lstStyle/>
          <a:p>
            <a:fld id="{48F43CD7-B46D-4024-900F-24A03C243E95}" type="slidenum">
              <a:rPr lang="en-US" smtClean="0"/>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Bottom Line</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Is the benefit of the partnership to both parties worth the time and effort that needs to be put into any good partnership?</a:t>
            </a:r>
          </a:p>
          <a:p>
            <a:pPr>
              <a:buFont typeface="Arial" panose="020B0604020202020204" pitchFamily="34" charset="0"/>
              <a:buChar char="•"/>
            </a:pPr>
            <a:r>
              <a:rPr lang="en-US" dirty="0"/>
              <a:t>Does staff taking the lead on the partnership have the time, commitment, and dedication to follow through?</a:t>
            </a:r>
          </a:p>
          <a:p>
            <a:endParaRPr lang="en-US" dirty="0"/>
          </a:p>
        </p:txBody>
      </p:sp>
      <p:sp>
        <p:nvSpPr>
          <p:cNvPr id="4" name="Slide Number Placeholder 3"/>
          <p:cNvSpPr>
            <a:spLocks noGrp="1"/>
          </p:cNvSpPr>
          <p:nvPr>
            <p:ph type="sldNum" sz="quarter" idx="12"/>
          </p:nvPr>
        </p:nvSpPr>
        <p:spPr/>
        <p:txBody>
          <a:bodyPr/>
          <a:lstStyle/>
          <a:p>
            <a:fld id="{48F43CD7-B46D-4024-900F-24A03C243E95}" type="slidenum">
              <a:rPr lang="en-US" smtClean="0"/>
              <a:pPr/>
              <a:t>36</a:t>
            </a:fld>
            <a:endParaRPr lang="en-US" dirty="0"/>
          </a:p>
        </p:txBody>
      </p:sp>
      <p:pic>
        <p:nvPicPr>
          <p:cNvPr id="6" name="Picture 5">
            <a:extLst>
              <a:ext uri="{FF2B5EF4-FFF2-40B4-BE49-F238E27FC236}">
                <a16:creationId xmlns="" xmlns:a16="http://schemas.microsoft.com/office/drawing/2014/main" id="{9AF56909-E91F-4880-BCEE-468C9E7EA28C}"/>
              </a:ext>
            </a:extLst>
          </p:cNvPr>
          <p:cNvPicPr>
            <a:picLocks noChangeAspect="1"/>
          </p:cNvPicPr>
          <p:nvPr/>
        </p:nvPicPr>
        <p:blipFill>
          <a:blip r:embed="rId3"/>
          <a:stretch>
            <a:fillRect/>
          </a:stretch>
        </p:blipFill>
        <p:spPr>
          <a:xfrm>
            <a:off x="3524250" y="4231767"/>
            <a:ext cx="2095500" cy="2181225"/>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Choose Carefully</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Start with one potential partner who would be most beneficial to your students and staff.</a:t>
            </a:r>
          </a:p>
          <a:p>
            <a:pPr>
              <a:buFont typeface="Arial" panose="020B0604020202020204" pitchFamily="34" charset="0"/>
              <a:buChar char="•"/>
            </a:pPr>
            <a:r>
              <a:rPr lang="en-US" dirty="0"/>
              <a:t>Invest your time wisely!</a:t>
            </a:r>
          </a:p>
          <a:p>
            <a:endParaRPr lang="en-US" dirty="0"/>
          </a:p>
        </p:txBody>
      </p:sp>
      <p:sp>
        <p:nvSpPr>
          <p:cNvPr id="6" name="Slide Number Placeholder 5"/>
          <p:cNvSpPr>
            <a:spLocks noGrp="1"/>
          </p:cNvSpPr>
          <p:nvPr>
            <p:ph type="sldNum" sz="quarter" idx="12"/>
          </p:nvPr>
        </p:nvSpPr>
        <p:spPr/>
        <p:txBody>
          <a:bodyPr/>
          <a:lstStyle/>
          <a:p>
            <a:fld id="{48F43CD7-B46D-4024-900F-24A03C243E95}" type="slidenum">
              <a:rPr lang="en-US" smtClean="0"/>
              <a:pPr/>
              <a:t>37</a:t>
            </a:fld>
            <a:endParaRPr lang="en-US" dirty="0"/>
          </a:p>
        </p:txBody>
      </p:sp>
      <p:pic>
        <p:nvPicPr>
          <p:cNvPr id="5" name="il_fi" descr="http://lakejacksonumc.files.wordpress.com/2010/11/daylight-savings-time.jpg"/>
          <p:cNvPicPr>
            <a:picLocks noChangeAspect="1" noChangeArrowheads="1"/>
          </p:cNvPicPr>
          <p:nvPr/>
        </p:nvPicPr>
        <p:blipFill>
          <a:blip r:embed="rId3" cstate="print"/>
          <a:srcRect/>
          <a:stretch>
            <a:fillRect/>
          </a:stretch>
        </p:blipFill>
        <p:spPr bwMode="auto">
          <a:xfrm>
            <a:off x="4953000" y="3429000"/>
            <a:ext cx="2628900" cy="234315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Making Contact</a:t>
            </a:r>
            <a:endParaRPr lang="en-US" dirty="0"/>
          </a:p>
        </p:txBody>
      </p:sp>
      <p:sp>
        <p:nvSpPr>
          <p:cNvPr id="3" name="Content Placeholder 2"/>
          <p:cNvSpPr>
            <a:spLocks noGrp="1"/>
          </p:cNvSpPr>
          <p:nvPr>
            <p:ph idx="1"/>
          </p:nvPr>
        </p:nvSpPr>
        <p:spPr/>
        <p:txBody>
          <a:bodyPr>
            <a:normAutofit lnSpcReduction="10000"/>
          </a:bodyPr>
          <a:lstStyle/>
          <a:p>
            <a:pPr>
              <a:buFont typeface="Arial" panose="020B0604020202020204" pitchFamily="34" charset="0"/>
              <a:buChar char="•"/>
            </a:pPr>
            <a:r>
              <a:rPr lang="en-US" dirty="0"/>
              <a:t>Clearly state your “Who, What, Why, Who, When, &amp;  Where” (yes, who is twice).</a:t>
            </a:r>
          </a:p>
          <a:p>
            <a:pPr lvl="1">
              <a:buSzPct val="95000"/>
              <a:buFont typeface="Arial" panose="020B0604020202020204" pitchFamily="34" charset="0"/>
              <a:buChar char="•"/>
            </a:pPr>
            <a:r>
              <a:rPr lang="en-US" dirty="0"/>
              <a:t>Explain who you are, and your role at Job Corps</a:t>
            </a:r>
          </a:p>
          <a:p>
            <a:pPr lvl="1">
              <a:buSzPct val="95000"/>
              <a:buFont typeface="Arial" panose="020B0604020202020204" pitchFamily="34" charset="0"/>
              <a:buChar char="•"/>
            </a:pPr>
            <a:r>
              <a:rPr lang="en-US" dirty="0"/>
              <a:t>Explain what type of program Job Corps is, and describe the Disability Program</a:t>
            </a:r>
          </a:p>
          <a:p>
            <a:pPr lvl="1">
              <a:buSzPct val="95000"/>
              <a:buFont typeface="Arial" panose="020B0604020202020204" pitchFamily="34" charset="0"/>
              <a:buChar char="•"/>
            </a:pPr>
            <a:r>
              <a:rPr lang="en-US" dirty="0"/>
              <a:t>Discuss why they should collaborate with Job Corps and your partnership could be one of reciprocity</a:t>
            </a:r>
          </a:p>
          <a:p>
            <a:pPr lvl="1">
              <a:buSzPct val="95000"/>
              <a:buFont typeface="Arial" panose="020B0604020202020204" pitchFamily="34" charset="0"/>
              <a:buChar char="•"/>
            </a:pPr>
            <a:r>
              <a:rPr lang="en-US" dirty="0"/>
              <a:t>Who benefits from the partnership (the students)</a:t>
            </a:r>
          </a:p>
          <a:p>
            <a:pPr lvl="1">
              <a:buSzPct val="95000"/>
              <a:buFont typeface="Arial" panose="020B0604020202020204" pitchFamily="34" charset="0"/>
              <a:buChar char="•"/>
            </a:pPr>
            <a:r>
              <a:rPr lang="en-US" dirty="0"/>
              <a:t>When services will commence, and when they will terminate</a:t>
            </a:r>
          </a:p>
          <a:p>
            <a:pPr lvl="1">
              <a:buSzPct val="95000"/>
              <a:buFont typeface="Arial" panose="020B0604020202020204" pitchFamily="34" charset="0"/>
              <a:buChar char="•"/>
            </a:pPr>
            <a:r>
              <a:rPr lang="en-US" dirty="0"/>
              <a:t>Discuss where meetings/services will take place</a:t>
            </a:r>
          </a:p>
          <a:p>
            <a:endParaRPr lang="en-US" dirty="0"/>
          </a:p>
        </p:txBody>
      </p:sp>
      <p:sp>
        <p:nvSpPr>
          <p:cNvPr id="4" name="Slide Number Placeholder 3"/>
          <p:cNvSpPr>
            <a:spLocks noGrp="1"/>
          </p:cNvSpPr>
          <p:nvPr>
            <p:ph type="sldNum" sz="quarter" idx="12"/>
          </p:nvPr>
        </p:nvSpPr>
        <p:spPr/>
        <p:txBody>
          <a:bodyPr/>
          <a:lstStyle/>
          <a:p>
            <a:fld id="{48F43CD7-B46D-4024-900F-24A03C243E95}" type="slidenum">
              <a:rPr lang="en-US" smtClean="0"/>
              <a:pPr/>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 Prepared</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Make sure all information presented is accurate</a:t>
            </a:r>
          </a:p>
          <a:p>
            <a:pPr>
              <a:buFont typeface="Arial" panose="020B0604020202020204" pitchFamily="34" charset="0"/>
              <a:buChar char="•"/>
            </a:pPr>
            <a:r>
              <a:rPr lang="en-US" dirty="0"/>
              <a:t>Rely on your admissions contractor-they may have great promotional ideas you can utilize</a:t>
            </a:r>
          </a:p>
          <a:p>
            <a:pPr>
              <a:buFont typeface="Arial" panose="020B0604020202020204" pitchFamily="34" charset="0"/>
              <a:buChar char="•"/>
            </a:pPr>
            <a:r>
              <a:rPr lang="en-US" dirty="0"/>
              <a:t>Schedule a formal meeting; if not on center, offer a time for the potential partner to visit the center</a:t>
            </a:r>
          </a:p>
          <a:p>
            <a:pPr>
              <a:buFont typeface="Arial" panose="020B0604020202020204" pitchFamily="34" charset="0"/>
              <a:buChar char="•"/>
            </a:pPr>
            <a:r>
              <a:rPr lang="en-US" dirty="0"/>
              <a:t>When providing tours, be sure students are tour guides and ambassadors of your center</a:t>
            </a:r>
          </a:p>
          <a:p>
            <a:endParaRPr lang="en-US" dirty="0"/>
          </a:p>
        </p:txBody>
      </p:sp>
      <p:sp>
        <p:nvSpPr>
          <p:cNvPr id="4" name="Slide Number Placeholder 3"/>
          <p:cNvSpPr>
            <a:spLocks noGrp="1"/>
          </p:cNvSpPr>
          <p:nvPr>
            <p:ph type="sldNum" sz="quarter" idx="12"/>
          </p:nvPr>
        </p:nvSpPr>
        <p:spPr/>
        <p:txBody>
          <a:bodyPr/>
          <a:lstStyle/>
          <a:p>
            <a:fld id="{48F43CD7-B46D-4024-900F-24A03C243E95}" type="slidenum">
              <a:rPr lang="en-US" smtClean="0"/>
              <a:pPr/>
              <a:t>39</a:t>
            </a:fld>
            <a:endParaRPr lang="en-US" dirty="0"/>
          </a:p>
        </p:txBody>
      </p:sp>
      <p:pic>
        <p:nvPicPr>
          <p:cNvPr id="5" name="il_fi" descr="http://www.expatyourself.com/wp-content/uploads/2009/10/Get-the-Facts.jpg"/>
          <p:cNvPicPr/>
          <p:nvPr/>
        </p:nvPicPr>
        <p:blipFill>
          <a:blip r:embed="rId3" cstate="print"/>
          <a:srcRect/>
          <a:stretch>
            <a:fillRect/>
          </a:stretch>
        </p:blipFill>
        <p:spPr bwMode="auto">
          <a:xfrm>
            <a:off x="6553200" y="914400"/>
            <a:ext cx="2057400" cy="11430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1143000"/>
          </a:xfrm>
        </p:spPr>
        <p:txBody>
          <a:bodyPr>
            <a:noAutofit/>
          </a:bodyPr>
          <a:lstStyle/>
          <a:p>
            <a:pPr algn="ctr"/>
            <a:r>
              <a:rPr lang="en-US" sz="4100" b="1" dirty="0"/>
              <a:t>Requirements </a:t>
            </a:r>
            <a:r>
              <a:rPr lang="en-US" sz="4100" b="1" dirty="0">
                <a:ea typeface="ＭＳ Ｐゴシック" charset="-128"/>
              </a:rPr>
              <a:t>PRH 6.14, R6 Partnerships and Resources</a:t>
            </a:r>
            <a:endParaRPr lang="en-US" sz="4100" b="1" dirty="0"/>
          </a:p>
        </p:txBody>
      </p:sp>
      <p:sp>
        <p:nvSpPr>
          <p:cNvPr id="3" name="Content Placeholder 2"/>
          <p:cNvSpPr>
            <a:spLocks noGrp="1"/>
          </p:cNvSpPr>
          <p:nvPr>
            <p:ph idx="1"/>
          </p:nvPr>
        </p:nvSpPr>
        <p:spPr>
          <a:xfrm>
            <a:off x="457200" y="2151564"/>
            <a:ext cx="8229600" cy="4389120"/>
          </a:xfrm>
        </p:spPr>
        <p:txBody>
          <a:bodyPr>
            <a:normAutofit/>
          </a:bodyPr>
          <a:lstStyle/>
          <a:p>
            <a:pPr marL="344488" indent="-344488">
              <a:buNone/>
              <a:defRPr/>
            </a:pPr>
            <a:r>
              <a:rPr lang="en-US" dirty="0">
                <a:latin typeface="Arial" charset="0"/>
                <a:cs typeface="Arial" charset="0"/>
              </a:rPr>
              <a:t>Requirements: PRH 6:Section 6.14, R6 (a-c)</a:t>
            </a:r>
          </a:p>
          <a:p>
            <a:pPr marL="344488" indent="-344488">
              <a:buFont typeface="+mj-lt"/>
              <a:buAutoNum type="alphaLcPeriod"/>
              <a:defRPr/>
            </a:pPr>
            <a:r>
              <a:rPr lang="en-US" sz="2400" dirty="0">
                <a:latin typeface="Arial" charset="0"/>
                <a:cs typeface="Arial" charset="0"/>
              </a:rPr>
              <a:t>Each center must develop resources and partnerships with outside agencies and programs that will assist the center in serving students with disabilities.  Special focus should be given to developing resources and partnerships that can assist the center in identifying or providing accommodation support that promotes student independence and employability.</a:t>
            </a:r>
          </a:p>
        </p:txBody>
      </p:sp>
      <p:sp>
        <p:nvSpPr>
          <p:cNvPr id="4" name="Slide Number Placeholder 3"/>
          <p:cNvSpPr>
            <a:spLocks noGrp="1"/>
          </p:cNvSpPr>
          <p:nvPr>
            <p:ph type="sldNum" sz="quarter" idx="12"/>
          </p:nvPr>
        </p:nvSpPr>
        <p:spPr/>
        <p:txBody>
          <a:bodyPr/>
          <a:lstStyle/>
          <a:p>
            <a:fld id="{48F43CD7-B46D-4024-900F-24A03C243E95}" type="slidenum">
              <a:rPr lang="en-US" smtClean="0"/>
              <a:pPr/>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b="1" dirty="0">
                <a:latin typeface="Arial" pitchFamily="34" charset="0"/>
                <a:cs typeface="Arial" pitchFamily="34" charset="0"/>
              </a:rPr>
              <a:t>When Establishing Partnerships</a:t>
            </a:r>
          </a:p>
        </p:txBody>
      </p:sp>
      <p:sp>
        <p:nvSpPr>
          <p:cNvPr id="3" name="Content Placeholder 2"/>
          <p:cNvSpPr>
            <a:spLocks noGrp="1"/>
          </p:cNvSpPr>
          <p:nvPr>
            <p:ph idx="1"/>
          </p:nvPr>
        </p:nvSpPr>
        <p:spPr/>
        <p:txBody>
          <a:bodyPr>
            <a:noAutofit/>
          </a:bodyPr>
          <a:lstStyle/>
          <a:p>
            <a:pPr marL="344488" indent="-344488">
              <a:buFont typeface="Arial" pitchFamily="34" charset="0"/>
              <a:buChar char="•"/>
              <a:defRPr/>
            </a:pPr>
            <a:r>
              <a:rPr lang="en-US" dirty="0">
                <a:latin typeface="Arial" pitchFamily="34" charset="0"/>
                <a:cs typeface="Arial" pitchFamily="34" charset="0"/>
              </a:rPr>
              <a:t>If it is not written down, it did not happen</a:t>
            </a:r>
          </a:p>
          <a:p>
            <a:pPr marL="687388" lvl="1" indent="-293688">
              <a:buClr>
                <a:srgbClr val="0070C0"/>
              </a:buClr>
              <a:buFont typeface="Arial" pitchFamily="34" charset="0"/>
              <a:buChar char="•"/>
              <a:defRPr/>
            </a:pPr>
            <a:r>
              <a:rPr lang="en-US" dirty="0">
                <a:latin typeface="Arial" pitchFamily="34" charset="0"/>
                <a:cs typeface="Arial" pitchFamily="34" charset="0"/>
              </a:rPr>
              <a:t>Be sure to keep documentation of conversations, date and time when calls were made, etc  </a:t>
            </a:r>
          </a:p>
          <a:p>
            <a:pPr marL="687388" lvl="1" indent="-293688">
              <a:buClr>
                <a:srgbClr val="0070C0"/>
              </a:buClr>
              <a:buFont typeface="Arial" pitchFamily="34" charset="0"/>
              <a:buChar char="•"/>
              <a:defRPr/>
            </a:pPr>
            <a:r>
              <a:rPr lang="en-US" dirty="0">
                <a:latin typeface="Arial" pitchFamily="34" charset="0"/>
                <a:cs typeface="Arial" pitchFamily="34" charset="0"/>
              </a:rPr>
              <a:t>Use the Disability Partnership Tool  </a:t>
            </a:r>
          </a:p>
          <a:p>
            <a:pPr marL="344488" indent="-344488">
              <a:buFont typeface="Arial" pitchFamily="34" charset="0"/>
              <a:buChar char="•"/>
              <a:defRPr/>
            </a:pPr>
            <a:r>
              <a:rPr lang="en-US" dirty="0">
                <a:latin typeface="Arial" pitchFamily="34" charset="0"/>
                <a:cs typeface="Arial" pitchFamily="34" charset="0"/>
              </a:rPr>
              <a:t>Formal Agreement </a:t>
            </a:r>
          </a:p>
          <a:p>
            <a:pPr marL="687388" lvl="1" indent="-342900">
              <a:buClr>
                <a:srgbClr val="0070C0"/>
              </a:buClr>
              <a:buFont typeface="Arial" pitchFamily="34" charset="0"/>
              <a:buChar char="•"/>
              <a:tabLst>
                <a:tab pos="687388" algn="l"/>
              </a:tabLst>
              <a:defRPr/>
            </a:pPr>
            <a:r>
              <a:rPr lang="en-US" dirty="0">
                <a:latin typeface="Arial" pitchFamily="34" charset="0"/>
                <a:cs typeface="Arial" pitchFamily="34" charset="0"/>
              </a:rPr>
              <a:t>Not required, but strongly suggested to ensure all parties understand what is expected of them</a:t>
            </a:r>
          </a:p>
          <a:p>
            <a:pPr marL="344488" indent="-344488">
              <a:buFont typeface="Arial" pitchFamily="34" charset="0"/>
              <a:buChar char="•"/>
              <a:defRPr/>
            </a:pPr>
            <a:r>
              <a:rPr lang="en-US" dirty="0">
                <a:latin typeface="Arial" pitchFamily="34" charset="0"/>
                <a:cs typeface="Arial" pitchFamily="34" charset="0"/>
              </a:rPr>
              <a:t>Objectives</a:t>
            </a:r>
          </a:p>
          <a:p>
            <a:pPr marL="687388" lvl="1" indent="-293688">
              <a:buClr>
                <a:srgbClr val="0070C0"/>
              </a:buClr>
              <a:buFont typeface="Arial" pitchFamily="34" charset="0"/>
              <a:buChar char="•"/>
              <a:defRPr/>
            </a:pPr>
            <a:r>
              <a:rPr lang="en-US" dirty="0">
                <a:latin typeface="Arial" pitchFamily="34" charset="0"/>
                <a:cs typeface="Arial" pitchFamily="34" charset="0"/>
              </a:rPr>
              <a:t>What is the desired outcome?  </a:t>
            </a:r>
          </a:p>
          <a:p>
            <a:pPr marL="687388" lvl="1" indent="-293688">
              <a:buClr>
                <a:srgbClr val="0070C0"/>
              </a:buClr>
              <a:buFont typeface="Arial" pitchFamily="34" charset="0"/>
              <a:buChar char="•"/>
              <a:defRPr/>
            </a:pPr>
            <a:r>
              <a:rPr lang="en-US" dirty="0">
                <a:latin typeface="Arial" pitchFamily="34" charset="0"/>
                <a:cs typeface="Arial" pitchFamily="34" charset="0"/>
              </a:rPr>
              <a:t>How will successful outcomes be measured and information exchanged?</a:t>
            </a:r>
          </a:p>
        </p:txBody>
      </p:sp>
      <p:sp>
        <p:nvSpPr>
          <p:cNvPr id="4" name="Slide Number Placeholder 3"/>
          <p:cNvSpPr>
            <a:spLocks noGrp="1"/>
          </p:cNvSpPr>
          <p:nvPr>
            <p:ph type="sldNum" sz="quarter" idx="12"/>
          </p:nvPr>
        </p:nvSpPr>
        <p:spPr/>
        <p:txBody>
          <a:bodyPr/>
          <a:lstStyle/>
          <a:p>
            <a:fld id="{48F43CD7-B46D-4024-900F-24A03C243E95}" type="slidenum">
              <a:rPr lang="en-US" smtClean="0"/>
              <a:pPr/>
              <a:t>40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solidFill>
                  <a:schemeClr val="tx1"/>
                </a:solidFill>
              </a:rPr>
              <a:t>Successful Center Partnerships and Resources</a:t>
            </a:r>
            <a:br>
              <a:rPr lang="en-US" dirty="0">
                <a:solidFill>
                  <a:schemeClr val="tx1"/>
                </a:solidFill>
              </a:rPr>
            </a:br>
            <a:endParaRPr lang="en-US" sz="1400" dirty="0">
              <a:solidFill>
                <a:schemeClr val="tx1"/>
              </a:solidFill>
            </a:endParaRPr>
          </a:p>
        </p:txBody>
      </p:sp>
      <p:sp>
        <p:nvSpPr>
          <p:cNvPr id="4" name="Slide Number Placeholder 3"/>
          <p:cNvSpPr>
            <a:spLocks noGrp="1"/>
          </p:cNvSpPr>
          <p:nvPr>
            <p:ph type="sldNum" sz="quarter" idx="12"/>
          </p:nvPr>
        </p:nvSpPr>
        <p:spPr/>
        <p:txBody>
          <a:bodyPr/>
          <a:lstStyle/>
          <a:p>
            <a:fld id="{48F43CD7-B46D-4024-900F-24A03C243E95}" type="slidenum">
              <a:rPr lang="en-US" smtClean="0"/>
              <a:pPr/>
              <a:t>41</a:t>
            </a:fld>
            <a:endParaRPr lang="en-US" dirty="0"/>
          </a:p>
        </p:txBody>
      </p:sp>
      <p:pic>
        <p:nvPicPr>
          <p:cNvPr id="1026" name="Picture 2" descr="C:\Users\Laura Kuhn\AppData\Local\Microsoft\Windows\Temporary Internet Files\Content.IE5\KYP2MUMC\MP900387533[1].jpg"/>
          <p:cNvPicPr>
            <a:picLocks noChangeAspect="1" noChangeArrowheads="1"/>
          </p:cNvPicPr>
          <p:nvPr/>
        </p:nvPicPr>
        <p:blipFill>
          <a:blip r:embed="rId3" cstate="print"/>
          <a:srcRect/>
          <a:stretch>
            <a:fillRect/>
          </a:stretch>
        </p:blipFill>
        <p:spPr bwMode="auto">
          <a:xfrm>
            <a:off x="3446018" y="2939291"/>
            <a:ext cx="2251964" cy="3156959"/>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C5484CD-2D97-434F-879F-AFDF8C4EB4F4}"/>
              </a:ext>
            </a:extLst>
          </p:cNvPr>
          <p:cNvSpPr>
            <a:spLocks noGrp="1"/>
          </p:cNvSpPr>
          <p:nvPr>
            <p:ph type="title"/>
          </p:nvPr>
        </p:nvSpPr>
        <p:spPr/>
        <p:txBody>
          <a:bodyPr/>
          <a:lstStyle/>
          <a:p>
            <a:r>
              <a:rPr lang="en-US" dirty="0"/>
              <a:t>Clearfield Job Corps</a:t>
            </a:r>
          </a:p>
        </p:txBody>
      </p:sp>
      <p:sp>
        <p:nvSpPr>
          <p:cNvPr id="3" name="Content Placeholder 2">
            <a:extLst>
              <a:ext uri="{FF2B5EF4-FFF2-40B4-BE49-F238E27FC236}">
                <a16:creationId xmlns="" xmlns:a16="http://schemas.microsoft.com/office/drawing/2014/main" id="{236258DB-C063-4C58-94AF-CCB97D690D7E}"/>
              </a:ext>
            </a:extLst>
          </p:cNvPr>
          <p:cNvSpPr>
            <a:spLocks noGrp="1"/>
          </p:cNvSpPr>
          <p:nvPr>
            <p:ph sz="half" idx="1"/>
          </p:nvPr>
        </p:nvSpPr>
        <p:spPr/>
        <p:txBody>
          <a:bodyPr/>
          <a:lstStyle/>
          <a:p>
            <a:r>
              <a:rPr lang="en-US" dirty="0"/>
              <a:t>Vocational Rehabilitation</a:t>
            </a:r>
          </a:p>
          <a:p>
            <a:r>
              <a:rPr lang="en-US" dirty="0"/>
              <a:t>Logistics Specialties</a:t>
            </a:r>
          </a:p>
          <a:p>
            <a:r>
              <a:rPr lang="en-US" dirty="0"/>
              <a:t>Weber State University Sp. Ed.</a:t>
            </a:r>
          </a:p>
          <a:p>
            <a:r>
              <a:rPr lang="en-US" dirty="0"/>
              <a:t>Workability Utah</a:t>
            </a:r>
          </a:p>
          <a:p>
            <a:r>
              <a:rPr lang="en-US" dirty="0"/>
              <a:t>UTAH Parent Center</a:t>
            </a:r>
          </a:p>
          <a:p>
            <a:r>
              <a:rPr lang="en-US" dirty="0"/>
              <a:t>Roads to Independence</a:t>
            </a:r>
          </a:p>
        </p:txBody>
      </p:sp>
      <p:sp>
        <p:nvSpPr>
          <p:cNvPr id="4" name="Content Placeholder 3">
            <a:extLst>
              <a:ext uri="{FF2B5EF4-FFF2-40B4-BE49-F238E27FC236}">
                <a16:creationId xmlns="" xmlns:a16="http://schemas.microsoft.com/office/drawing/2014/main" id="{B7B5F443-7DC5-4292-8132-6018480FC59F}"/>
              </a:ext>
            </a:extLst>
          </p:cNvPr>
          <p:cNvSpPr>
            <a:spLocks noGrp="1"/>
          </p:cNvSpPr>
          <p:nvPr>
            <p:ph sz="half" idx="2"/>
          </p:nvPr>
        </p:nvSpPr>
        <p:spPr/>
        <p:txBody>
          <a:bodyPr/>
          <a:lstStyle/>
          <a:p>
            <a:r>
              <a:rPr lang="en-US" dirty="0"/>
              <a:t>Utah Center for Assistive Technology</a:t>
            </a:r>
          </a:p>
          <a:p>
            <a:r>
              <a:rPr lang="en-US" dirty="0" err="1"/>
              <a:t>Bookshare</a:t>
            </a:r>
            <a:endParaRPr lang="en-US" dirty="0"/>
          </a:p>
        </p:txBody>
      </p:sp>
      <p:sp>
        <p:nvSpPr>
          <p:cNvPr id="5" name="Slide Number Placeholder 4">
            <a:extLst>
              <a:ext uri="{FF2B5EF4-FFF2-40B4-BE49-F238E27FC236}">
                <a16:creationId xmlns="" xmlns:a16="http://schemas.microsoft.com/office/drawing/2014/main" id="{AAAEB09F-F930-4392-B45A-43C06E2C0136}"/>
              </a:ext>
            </a:extLst>
          </p:cNvPr>
          <p:cNvSpPr>
            <a:spLocks noGrp="1"/>
          </p:cNvSpPr>
          <p:nvPr>
            <p:ph type="sldNum" sz="quarter" idx="12"/>
          </p:nvPr>
        </p:nvSpPr>
        <p:spPr/>
        <p:txBody>
          <a:bodyPr/>
          <a:lstStyle/>
          <a:p>
            <a:fld id="{48F43CD7-B46D-4024-900F-24A03C243E95}" type="slidenum">
              <a:rPr lang="en-US" smtClean="0"/>
              <a:pPr/>
              <a:t>42</a:t>
            </a:fld>
            <a:endParaRPr lang="en-US" dirty="0"/>
          </a:p>
        </p:txBody>
      </p:sp>
      <p:pic>
        <p:nvPicPr>
          <p:cNvPr id="7" name="Picture 6">
            <a:extLst>
              <a:ext uri="{FF2B5EF4-FFF2-40B4-BE49-F238E27FC236}">
                <a16:creationId xmlns="" xmlns:a16="http://schemas.microsoft.com/office/drawing/2014/main" id="{5C8B2E05-98A2-4BA1-9F54-7E7014475B14}"/>
              </a:ext>
            </a:extLst>
          </p:cNvPr>
          <p:cNvPicPr>
            <a:picLocks noChangeAspect="1"/>
          </p:cNvPicPr>
          <p:nvPr/>
        </p:nvPicPr>
        <p:blipFill>
          <a:blip r:embed="rId3"/>
          <a:stretch>
            <a:fillRect/>
          </a:stretch>
        </p:blipFill>
        <p:spPr>
          <a:xfrm>
            <a:off x="4933913" y="3672595"/>
            <a:ext cx="3467174" cy="26558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4688288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C5484CD-2D97-434F-879F-AFDF8C4EB4F4}"/>
              </a:ext>
            </a:extLst>
          </p:cNvPr>
          <p:cNvSpPr>
            <a:spLocks noGrp="1"/>
          </p:cNvSpPr>
          <p:nvPr>
            <p:ph type="title"/>
          </p:nvPr>
        </p:nvSpPr>
        <p:spPr/>
        <p:txBody>
          <a:bodyPr/>
          <a:lstStyle/>
          <a:p>
            <a:r>
              <a:rPr lang="en-US" dirty="0"/>
              <a:t>Westover Job Corps</a:t>
            </a:r>
          </a:p>
        </p:txBody>
      </p:sp>
      <p:sp>
        <p:nvSpPr>
          <p:cNvPr id="3" name="Content Placeholder 2">
            <a:extLst>
              <a:ext uri="{FF2B5EF4-FFF2-40B4-BE49-F238E27FC236}">
                <a16:creationId xmlns="" xmlns:a16="http://schemas.microsoft.com/office/drawing/2014/main" id="{236258DB-C063-4C58-94AF-CCB97D690D7E}"/>
              </a:ext>
            </a:extLst>
          </p:cNvPr>
          <p:cNvSpPr>
            <a:spLocks noGrp="1"/>
          </p:cNvSpPr>
          <p:nvPr>
            <p:ph sz="half" idx="1"/>
          </p:nvPr>
        </p:nvSpPr>
        <p:spPr/>
        <p:txBody>
          <a:bodyPr>
            <a:normAutofit lnSpcReduction="10000"/>
          </a:bodyPr>
          <a:lstStyle/>
          <a:p>
            <a:r>
              <a:rPr lang="en-US" dirty="0"/>
              <a:t>Springfield and Holyoke Community College Disability Services</a:t>
            </a:r>
          </a:p>
          <a:p>
            <a:r>
              <a:rPr lang="en-US" dirty="0"/>
              <a:t>Massachusetts Vocational Rehabilitation</a:t>
            </a:r>
          </a:p>
          <a:p>
            <a:r>
              <a:rPr lang="en-US" dirty="0"/>
              <a:t>Connecticut Department of Rehabilitation</a:t>
            </a:r>
          </a:p>
          <a:p>
            <a:endParaRPr lang="en-US" dirty="0"/>
          </a:p>
        </p:txBody>
      </p:sp>
      <p:sp>
        <p:nvSpPr>
          <p:cNvPr id="4" name="Content Placeholder 3">
            <a:extLst>
              <a:ext uri="{FF2B5EF4-FFF2-40B4-BE49-F238E27FC236}">
                <a16:creationId xmlns="" xmlns:a16="http://schemas.microsoft.com/office/drawing/2014/main" id="{B7B5F443-7DC5-4292-8132-6018480FC59F}"/>
              </a:ext>
            </a:extLst>
          </p:cNvPr>
          <p:cNvSpPr>
            <a:spLocks noGrp="1"/>
          </p:cNvSpPr>
          <p:nvPr>
            <p:ph sz="half" idx="2"/>
          </p:nvPr>
        </p:nvSpPr>
        <p:spPr/>
        <p:txBody>
          <a:bodyPr>
            <a:normAutofit lnSpcReduction="10000"/>
          </a:bodyPr>
          <a:lstStyle/>
          <a:p>
            <a:r>
              <a:rPr lang="en-US" dirty="0"/>
              <a:t>Stavros Center for Independent Living</a:t>
            </a:r>
          </a:p>
          <a:p>
            <a:r>
              <a:rPr lang="en-US" dirty="0"/>
              <a:t>Institute of Abilities</a:t>
            </a:r>
          </a:p>
        </p:txBody>
      </p:sp>
      <p:sp>
        <p:nvSpPr>
          <p:cNvPr id="5" name="Slide Number Placeholder 4">
            <a:extLst>
              <a:ext uri="{FF2B5EF4-FFF2-40B4-BE49-F238E27FC236}">
                <a16:creationId xmlns="" xmlns:a16="http://schemas.microsoft.com/office/drawing/2014/main" id="{AAAEB09F-F930-4392-B45A-43C06E2C0136}"/>
              </a:ext>
            </a:extLst>
          </p:cNvPr>
          <p:cNvSpPr>
            <a:spLocks noGrp="1"/>
          </p:cNvSpPr>
          <p:nvPr>
            <p:ph type="sldNum" sz="quarter" idx="12"/>
          </p:nvPr>
        </p:nvSpPr>
        <p:spPr/>
        <p:txBody>
          <a:bodyPr/>
          <a:lstStyle/>
          <a:p>
            <a:fld id="{48F43CD7-B46D-4024-900F-24A03C243E95}" type="slidenum">
              <a:rPr lang="en-US" smtClean="0"/>
              <a:pPr/>
              <a:t>43</a:t>
            </a:fld>
            <a:endParaRPr lang="en-US" dirty="0"/>
          </a:p>
        </p:txBody>
      </p:sp>
      <p:pic>
        <p:nvPicPr>
          <p:cNvPr id="7" name="Picture 6">
            <a:extLst>
              <a:ext uri="{FF2B5EF4-FFF2-40B4-BE49-F238E27FC236}">
                <a16:creationId xmlns="" xmlns:a16="http://schemas.microsoft.com/office/drawing/2014/main" id="{5C8B2E05-98A2-4BA1-9F54-7E7014475B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3913" y="3695219"/>
            <a:ext cx="3467174" cy="26105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7796691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C5484CD-2D97-434F-879F-AFDF8C4EB4F4}"/>
              </a:ext>
            </a:extLst>
          </p:cNvPr>
          <p:cNvSpPr>
            <a:spLocks noGrp="1"/>
          </p:cNvSpPr>
          <p:nvPr>
            <p:ph type="title"/>
          </p:nvPr>
        </p:nvSpPr>
        <p:spPr/>
        <p:txBody>
          <a:bodyPr/>
          <a:lstStyle/>
          <a:p>
            <a:r>
              <a:rPr lang="en-US" dirty="0"/>
              <a:t>Flatwoods Job Corps</a:t>
            </a:r>
          </a:p>
        </p:txBody>
      </p:sp>
      <p:sp>
        <p:nvSpPr>
          <p:cNvPr id="3" name="Content Placeholder 2">
            <a:extLst>
              <a:ext uri="{FF2B5EF4-FFF2-40B4-BE49-F238E27FC236}">
                <a16:creationId xmlns="" xmlns:a16="http://schemas.microsoft.com/office/drawing/2014/main" id="{236258DB-C063-4C58-94AF-CCB97D690D7E}"/>
              </a:ext>
            </a:extLst>
          </p:cNvPr>
          <p:cNvSpPr>
            <a:spLocks noGrp="1"/>
          </p:cNvSpPr>
          <p:nvPr>
            <p:ph sz="half" idx="1"/>
          </p:nvPr>
        </p:nvSpPr>
        <p:spPr/>
        <p:txBody>
          <a:bodyPr>
            <a:normAutofit/>
          </a:bodyPr>
          <a:lstStyle/>
          <a:p>
            <a:r>
              <a:rPr lang="en-US" dirty="0"/>
              <a:t>The Department for Aging and Rehabilitative Services</a:t>
            </a:r>
          </a:p>
          <a:p>
            <a:r>
              <a:rPr lang="en-US" dirty="0"/>
              <a:t>The Virginia Association of Community Rehabilitation</a:t>
            </a:r>
          </a:p>
          <a:p>
            <a:endParaRPr lang="en-US" dirty="0"/>
          </a:p>
          <a:p>
            <a:endParaRPr lang="en-US" dirty="0"/>
          </a:p>
        </p:txBody>
      </p:sp>
      <p:sp>
        <p:nvSpPr>
          <p:cNvPr id="4" name="Content Placeholder 3">
            <a:extLst>
              <a:ext uri="{FF2B5EF4-FFF2-40B4-BE49-F238E27FC236}">
                <a16:creationId xmlns="" xmlns:a16="http://schemas.microsoft.com/office/drawing/2014/main" id="{B7B5F443-7DC5-4292-8132-6018480FC59F}"/>
              </a:ext>
            </a:extLst>
          </p:cNvPr>
          <p:cNvSpPr>
            <a:spLocks noGrp="1"/>
          </p:cNvSpPr>
          <p:nvPr>
            <p:ph sz="half" idx="2"/>
          </p:nvPr>
        </p:nvSpPr>
        <p:spPr/>
        <p:txBody>
          <a:bodyPr>
            <a:normAutofit/>
          </a:bodyPr>
          <a:lstStyle/>
          <a:p>
            <a:r>
              <a:rPr lang="en-US" dirty="0"/>
              <a:t>People, Inc.</a:t>
            </a:r>
          </a:p>
          <a:p>
            <a:r>
              <a:rPr lang="en-US" dirty="0"/>
              <a:t>Commonwealth Catholic Charities</a:t>
            </a:r>
          </a:p>
        </p:txBody>
      </p:sp>
      <p:sp>
        <p:nvSpPr>
          <p:cNvPr id="5" name="Slide Number Placeholder 4">
            <a:extLst>
              <a:ext uri="{FF2B5EF4-FFF2-40B4-BE49-F238E27FC236}">
                <a16:creationId xmlns="" xmlns:a16="http://schemas.microsoft.com/office/drawing/2014/main" id="{AAAEB09F-F930-4392-B45A-43C06E2C0136}"/>
              </a:ext>
            </a:extLst>
          </p:cNvPr>
          <p:cNvSpPr>
            <a:spLocks noGrp="1"/>
          </p:cNvSpPr>
          <p:nvPr>
            <p:ph type="sldNum" sz="quarter" idx="12"/>
          </p:nvPr>
        </p:nvSpPr>
        <p:spPr/>
        <p:txBody>
          <a:bodyPr/>
          <a:lstStyle/>
          <a:p>
            <a:fld id="{48F43CD7-B46D-4024-900F-24A03C243E95}" type="slidenum">
              <a:rPr lang="en-US" smtClean="0"/>
              <a:pPr/>
              <a:t>44</a:t>
            </a:fld>
            <a:endParaRPr lang="en-US" dirty="0"/>
          </a:p>
        </p:txBody>
      </p:sp>
      <p:pic>
        <p:nvPicPr>
          <p:cNvPr id="7" name="Picture 6">
            <a:extLst>
              <a:ext uri="{FF2B5EF4-FFF2-40B4-BE49-F238E27FC236}">
                <a16:creationId xmlns="" xmlns:a16="http://schemas.microsoft.com/office/drawing/2014/main" id="{5C8B2E05-98A2-4BA1-9F54-7E7014475B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3921487"/>
            <a:ext cx="3467174" cy="19333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900070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C5484CD-2D97-434F-879F-AFDF8C4EB4F4}"/>
              </a:ext>
            </a:extLst>
          </p:cNvPr>
          <p:cNvSpPr>
            <a:spLocks noGrp="1"/>
          </p:cNvSpPr>
          <p:nvPr>
            <p:ph type="title"/>
          </p:nvPr>
        </p:nvSpPr>
        <p:spPr/>
        <p:txBody>
          <a:bodyPr/>
          <a:lstStyle/>
          <a:p>
            <a:r>
              <a:rPr lang="en-US" dirty="0"/>
              <a:t>Dayton Job Corps</a:t>
            </a:r>
          </a:p>
        </p:txBody>
      </p:sp>
      <p:sp>
        <p:nvSpPr>
          <p:cNvPr id="3" name="Content Placeholder 2">
            <a:extLst>
              <a:ext uri="{FF2B5EF4-FFF2-40B4-BE49-F238E27FC236}">
                <a16:creationId xmlns="" xmlns:a16="http://schemas.microsoft.com/office/drawing/2014/main" id="{236258DB-C063-4C58-94AF-CCB97D690D7E}"/>
              </a:ext>
            </a:extLst>
          </p:cNvPr>
          <p:cNvSpPr>
            <a:spLocks noGrp="1"/>
          </p:cNvSpPr>
          <p:nvPr>
            <p:ph sz="half" idx="1"/>
          </p:nvPr>
        </p:nvSpPr>
        <p:spPr/>
        <p:txBody>
          <a:bodyPr>
            <a:normAutofit/>
          </a:bodyPr>
          <a:lstStyle/>
          <a:p>
            <a:r>
              <a:rPr lang="en-US" dirty="0"/>
              <a:t>The School of Professional Psychology, Wright State University</a:t>
            </a:r>
          </a:p>
          <a:p>
            <a:r>
              <a:rPr lang="en-US" dirty="0"/>
              <a:t>Goodwill Industries</a:t>
            </a:r>
          </a:p>
          <a:p>
            <a:r>
              <a:rPr lang="en-US" dirty="0"/>
              <a:t>Miami Valley </a:t>
            </a:r>
            <a:r>
              <a:rPr lang="en-US" dirty="0" smtClean="0"/>
              <a:t>Works</a:t>
            </a:r>
          </a:p>
          <a:p>
            <a:r>
              <a:rPr lang="en-US" dirty="0" smtClean="0"/>
              <a:t>Department of Job and Family Services – Disability Division</a:t>
            </a:r>
            <a:endParaRPr lang="en-US" dirty="0"/>
          </a:p>
          <a:p>
            <a:endParaRPr lang="en-US" dirty="0"/>
          </a:p>
          <a:p>
            <a:pPr marL="0" indent="0">
              <a:buNone/>
            </a:pPr>
            <a:endParaRPr lang="en-US" dirty="0"/>
          </a:p>
        </p:txBody>
      </p:sp>
      <p:sp>
        <p:nvSpPr>
          <p:cNvPr id="4" name="Content Placeholder 3">
            <a:extLst>
              <a:ext uri="{FF2B5EF4-FFF2-40B4-BE49-F238E27FC236}">
                <a16:creationId xmlns="" xmlns:a16="http://schemas.microsoft.com/office/drawing/2014/main" id="{B7B5F443-7DC5-4292-8132-6018480FC59F}"/>
              </a:ext>
            </a:extLst>
          </p:cNvPr>
          <p:cNvSpPr>
            <a:spLocks noGrp="1"/>
          </p:cNvSpPr>
          <p:nvPr>
            <p:ph sz="half" idx="2"/>
          </p:nvPr>
        </p:nvSpPr>
        <p:spPr/>
        <p:txBody>
          <a:bodyPr>
            <a:normAutofit/>
          </a:bodyPr>
          <a:lstStyle/>
          <a:p>
            <a:r>
              <a:rPr lang="en-US" dirty="0" smtClean="0"/>
              <a:t>Urban </a:t>
            </a:r>
            <a:r>
              <a:rPr lang="en-US" dirty="0"/>
              <a:t>League</a:t>
            </a:r>
          </a:p>
          <a:p>
            <a:r>
              <a:rPr lang="en-US" dirty="0"/>
              <a:t>Dayton Metro Public Library</a:t>
            </a:r>
          </a:p>
          <a:p>
            <a:pPr marL="0" indent="0">
              <a:buNone/>
            </a:pPr>
            <a:endParaRPr lang="en-US" dirty="0"/>
          </a:p>
        </p:txBody>
      </p:sp>
      <p:sp>
        <p:nvSpPr>
          <p:cNvPr id="5" name="Slide Number Placeholder 4">
            <a:extLst>
              <a:ext uri="{FF2B5EF4-FFF2-40B4-BE49-F238E27FC236}">
                <a16:creationId xmlns="" xmlns:a16="http://schemas.microsoft.com/office/drawing/2014/main" id="{AAAEB09F-F930-4392-B45A-43C06E2C0136}"/>
              </a:ext>
            </a:extLst>
          </p:cNvPr>
          <p:cNvSpPr>
            <a:spLocks noGrp="1"/>
          </p:cNvSpPr>
          <p:nvPr>
            <p:ph type="sldNum" sz="quarter" idx="12"/>
          </p:nvPr>
        </p:nvSpPr>
        <p:spPr/>
        <p:txBody>
          <a:bodyPr/>
          <a:lstStyle/>
          <a:p>
            <a:fld id="{48F43CD7-B46D-4024-900F-24A03C243E95}" type="slidenum">
              <a:rPr lang="en-US" smtClean="0"/>
              <a:pPr/>
              <a:t>45</a:t>
            </a:fld>
            <a:endParaRPr lang="en-US" dirty="0"/>
          </a:p>
        </p:txBody>
      </p:sp>
      <p:pic>
        <p:nvPicPr>
          <p:cNvPr id="6" name="Picture 5"/>
          <p:cNvPicPr>
            <a:picLocks noChangeAspect="1"/>
          </p:cNvPicPr>
          <p:nvPr/>
        </p:nvPicPr>
        <p:blipFill rotWithShape="1">
          <a:blip r:embed="rId3"/>
          <a:srcRect l="59190" t="33568" r="10786" b="25322"/>
          <a:stretch/>
        </p:blipFill>
        <p:spPr>
          <a:xfrm>
            <a:off x="4876800" y="4061342"/>
            <a:ext cx="3276600" cy="20530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0005320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Los Angeles Job Corps</a:t>
            </a:r>
            <a:endParaRPr lang="en-US" dirty="0"/>
          </a:p>
        </p:txBody>
      </p:sp>
      <p:sp>
        <p:nvSpPr>
          <p:cNvPr id="3" name="Content Placeholder 2"/>
          <p:cNvSpPr>
            <a:spLocks noGrp="1"/>
          </p:cNvSpPr>
          <p:nvPr>
            <p:ph sz="half" idx="1"/>
          </p:nvPr>
        </p:nvSpPr>
        <p:spPr/>
        <p:txBody>
          <a:bodyPr/>
          <a:lstStyle/>
          <a:p>
            <a:r>
              <a:rPr lang="en-US" dirty="0" smtClean="0"/>
              <a:t>Guest Speakers: </a:t>
            </a:r>
          </a:p>
          <a:p>
            <a:pPr lvl="1"/>
            <a:r>
              <a:rPr lang="en-US" dirty="0" smtClean="0"/>
              <a:t>Tenia Penn – Academic Manager</a:t>
            </a:r>
          </a:p>
          <a:p>
            <a:pPr lvl="1"/>
            <a:r>
              <a:rPr lang="en-US" dirty="0" smtClean="0"/>
              <a:t>Georgette Fields – Disability Coordinator, Health &amp; Wellness</a:t>
            </a:r>
          </a:p>
          <a:p>
            <a:endParaRPr lang="en-US" dirty="0"/>
          </a:p>
        </p:txBody>
      </p:sp>
      <p:sp>
        <p:nvSpPr>
          <p:cNvPr id="4" name="Slide Number Placeholder 3"/>
          <p:cNvSpPr>
            <a:spLocks noGrp="1"/>
          </p:cNvSpPr>
          <p:nvPr>
            <p:ph type="sldNum" sz="quarter" idx="12"/>
          </p:nvPr>
        </p:nvSpPr>
        <p:spPr/>
        <p:txBody>
          <a:bodyPr/>
          <a:lstStyle/>
          <a:p>
            <a:fld id="{48F43CD7-B46D-4024-900F-24A03C243E95}" type="slidenum">
              <a:rPr lang="en-US" smtClean="0"/>
              <a:pPr/>
              <a:t>46</a:t>
            </a:fld>
            <a:endParaRPr lang="en-US" dirty="0"/>
          </a:p>
        </p:txBody>
      </p:sp>
      <p:pic>
        <p:nvPicPr>
          <p:cNvPr id="5" name="Picture 4"/>
          <p:cNvPicPr>
            <a:picLocks noChangeAspect="1"/>
          </p:cNvPicPr>
          <p:nvPr/>
        </p:nvPicPr>
        <p:blipFill>
          <a:blip r:embed="rId3"/>
          <a:stretch>
            <a:fillRect/>
          </a:stretch>
        </p:blipFill>
        <p:spPr>
          <a:xfrm>
            <a:off x="4501662" y="3124200"/>
            <a:ext cx="4366735" cy="2846522"/>
          </a:xfrm>
          <a:prstGeom prst="rect">
            <a:avLst/>
          </a:prstGeom>
        </p:spPr>
      </p:pic>
    </p:spTree>
    <p:extLst>
      <p:ext uri="{BB962C8B-B14F-4D97-AF65-F5344CB8AC3E}">
        <p14:creationId xmlns:p14="http://schemas.microsoft.com/office/powerpoint/2010/main" val="26342127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C5484CD-2D97-434F-879F-AFDF8C4EB4F4}"/>
              </a:ext>
            </a:extLst>
          </p:cNvPr>
          <p:cNvSpPr>
            <a:spLocks noGrp="1"/>
          </p:cNvSpPr>
          <p:nvPr>
            <p:ph type="title"/>
          </p:nvPr>
        </p:nvSpPr>
        <p:spPr/>
        <p:txBody>
          <a:bodyPr>
            <a:normAutofit/>
          </a:bodyPr>
          <a:lstStyle/>
          <a:p>
            <a:r>
              <a:rPr lang="en-US" dirty="0" smtClean="0"/>
              <a:t>Los Angeles Job Corps </a:t>
            </a:r>
            <a:r>
              <a:rPr lang="en-US" sz="2000" dirty="0" smtClean="0"/>
              <a:t>(cont.)</a:t>
            </a:r>
            <a:endParaRPr lang="en-US" b="0" dirty="0">
              <a:solidFill>
                <a:srgbClr val="00B0F0"/>
              </a:solidFill>
            </a:endParaRPr>
          </a:p>
        </p:txBody>
      </p:sp>
      <p:sp>
        <p:nvSpPr>
          <p:cNvPr id="3" name="Content Placeholder 2">
            <a:extLst>
              <a:ext uri="{FF2B5EF4-FFF2-40B4-BE49-F238E27FC236}">
                <a16:creationId xmlns="" xmlns:a16="http://schemas.microsoft.com/office/drawing/2014/main" id="{236258DB-C063-4C58-94AF-CCB97D690D7E}"/>
              </a:ext>
            </a:extLst>
          </p:cNvPr>
          <p:cNvSpPr>
            <a:spLocks noGrp="1"/>
          </p:cNvSpPr>
          <p:nvPr>
            <p:ph sz="half" idx="1"/>
          </p:nvPr>
        </p:nvSpPr>
        <p:spPr/>
        <p:txBody>
          <a:bodyPr>
            <a:normAutofit/>
          </a:bodyPr>
          <a:lstStyle/>
          <a:p>
            <a:r>
              <a:rPr lang="en-US" dirty="0"/>
              <a:t>Los Angeles Unified School District</a:t>
            </a:r>
          </a:p>
          <a:p>
            <a:r>
              <a:rPr lang="en-US" dirty="0"/>
              <a:t>California Mentor</a:t>
            </a:r>
          </a:p>
          <a:p>
            <a:r>
              <a:rPr lang="en-US" dirty="0"/>
              <a:t>South Central Los Angeles Regional Center</a:t>
            </a:r>
          </a:p>
          <a:p>
            <a:r>
              <a:rPr lang="en-US" dirty="0"/>
              <a:t>Greater Los Angeles Agency of Deafness</a:t>
            </a:r>
          </a:p>
          <a:p>
            <a:endParaRPr lang="en-US" dirty="0"/>
          </a:p>
        </p:txBody>
      </p:sp>
      <p:sp>
        <p:nvSpPr>
          <p:cNvPr id="4" name="Content Placeholder 3">
            <a:extLst>
              <a:ext uri="{FF2B5EF4-FFF2-40B4-BE49-F238E27FC236}">
                <a16:creationId xmlns="" xmlns:a16="http://schemas.microsoft.com/office/drawing/2014/main" id="{B7B5F443-7DC5-4292-8132-6018480FC59F}"/>
              </a:ext>
            </a:extLst>
          </p:cNvPr>
          <p:cNvSpPr>
            <a:spLocks noGrp="1"/>
          </p:cNvSpPr>
          <p:nvPr>
            <p:ph sz="half" idx="2"/>
          </p:nvPr>
        </p:nvSpPr>
        <p:spPr/>
        <p:txBody>
          <a:bodyPr>
            <a:normAutofit/>
          </a:bodyPr>
          <a:lstStyle/>
          <a:p>
            <a:r>
              <a:rPr lang="en-US" dirty="0" smtClean="0"/>
              <a:t>Public </a:t>
            </a:r>
            <a:r>
              <a:rPr lang="en-US" dirty="0"/>
              <a:t>Charter School</a:t>
            </a:r>
          </a:p>
          <a:p>
            <a:r>
              <a:rPr lang="en-US" dirty="0" smtClean="0"/>
              <a:t>Mental </a:t>
            </a:r>
            <a:r>
              <a:rPr lang="en-US" dirty="0"/>
              <a:t>Health Advocacy Services</a:t>
            </a:r>
          </a:p>
          <a:p>
            <a:r>
              <a:rPr lang="en-US" dirty="0"/>
              <a:t>Braille Institute</a:t>
            </a:r>
          </a:p>
        </p:txBody>
      </p:sp>
      <p:sp>
        <p:nvSpPr>
          <p:cNvPr id="5" name="Slide Number Placeholder 4">
            <a:extLst>
              <a:ext uri="{FF2B5EF4-FFF2-40B4-BE49-F238E27FC236}">
                <a16:creationId xmlns="" xmlns:a16="http://schemas.microsoft.com/office/drawing/2014/main" id="{AAAEB09F-F930-4392-B45A-43C06E2C0136}"/>
              </a:ext>
            </a:extLst>
          </p:cNvPr>
          <p:cNvSpPr>
            <a:spLocks noGrp="1"/>
          </p:cNvSpPr>
          <p:nvPr>
            <p:ph type="sldNum" sz="quarter" idx="12"/>
          </p:nvPr>
        </p:nvSpPr>
        <p:spPr/>
        <p:txBody>
          <a:bodyPr/>
          <a:lstStyle/>
          <a:p>
            <a:fld id="{48F43CD7-B46D-4024-900F-24A03C243E95}" type="slidenum">
              <a:rPr lang="en-US" smtClean="0"/>
              <a:pPr/>
              <a:t>47</a:t>
            </a:fld>
            <a:endParaRPr lang="en-US" dirty="0"/>
          </a:p>
        </p:txBody>
      </p:sp>
    </p:spTree>
    <p:extLst>
      <p:ext uri="{BB962C8B-B14F-4D97-AF65-F5344CB8AC3E}">
        <p14:creationId xmlns:p14="http://schemas.microsoft.com/office/powerpoint/2010/main" val="35269321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Ottumwa Job Corps</a:t>
            </a:r>
            <a:endParaRPr lang="en-US" dirty="0"/>
          </a:p>
        </p:txBody>
      </p:sp>
      <p:sp>
        <p:nvSpPr>
          <p:cNvPr id="3" name="Content Placeholder 2"/>
          <p:cNvSpPr>
            <a:spLocks noGrp="1"/>
          </p:cNvSpPr>
          <p:nvPr>
            <p:ph sz="half" idx="1"/>
          </p:nvPr>
        </p:nvSpPr>
        <p:spPr/>
        <p:txBody>
          <a:bodyPr>
            <a:normAutofit/>
          </a:bodyPr>
          <a:lstStyle/>
          <a:p>
            <a:r>
              <a:rPr lang="en-US" sz="3000" dirty="0" smtClean="0"/>
              <a:t>Guest Speakers:</a:t>
            </a:r>
          </a:p>
          <a:p>
            <a:pPr lvl="1"/>
            <a:r>
              <a:rPr lang="en-US" sz="2600" dirty="0" smtClean="0"/>
              <a:t>Monica </a:t>
            </a:r>
            <a:r>
              <a:rPr lang="en-US" sz="2600" dirty="0" err="1" smtClean="0"/>
              <a:t>VanGalder</a:t>
            </a:r>
            <a:r>
              <a:rPr lang="en-US" sz="2600" dirty="0" smtClean="0"/>
              <a:t> – Disability Coordinator</a:t>
            </a:r>
          </a:p>
          <a:p>
            <a:pPr lvl="1"/>
            <a:r>
              <a:rPr lang="en-US" sz="2600" dirty="0" smtClean="0"/>
              <a:t>Scott McDonald – Academic Manager</a:t>
            </a:r>
          </a:p>
          <a:p>
            <a:endParaRPr lang="en-US" dirty="0" smtClean="0"/>
          </a:p>
        </p:txBody>
      </p:sp>
      <p:sp>
        <p:nvSpPr>
          <p:cNvPr id="7" name="Content Placeholder 6"/>
          <p:cNvSpPr>
            <a:spLocks noGrp="1"/>
          </p:cNvSpPr>
          <p:nvPr>
            <p:ph sz="half" idx="2"/>
          </p:nvPr>
        </p:nvSpPr>
        <p:spPr/>
        <p:txBody>
          <a:bodyPr/>
          <a:lstStyle/>
          <a:p>
            <a:r>
              <a:rPr lang="en-US" sz="3000" dirty="0"/>
              <a:t>Case Study</a:t>
            </a:r>
          </a:p>
          <a:p>
            <a:pPr lvl="1"/>
            <a:r>
              <a:rPr lang="en-US" sz="2600" dirty="0"/>
              <a:t>Applicant with the use of one arm</a:t>
            </a:r>
          </a:p>
          <a:p>
            <a:endParaRPr lang="en-US" dirty="0"/>
          </a:p>
        </p:txBody>
      </p:sp>
      <p:sp>
        <p:nvSpPr>
          <p:cNvPr id="4" name="Slide Number Placeholder 3"/>
          <p:cNvSpPr>
            <a:spLocks noGrp="1"/>
          </p:cNvSpPr>
          <p:nvPr>
            <p:ph type="sldNum" sz="quarter" idx="12"/>
          </p:nvPr>
        </p:nvSpPr>
        <p:spPr/>
        <p:txBody>
          <a:bodyPr/>
          <a:lstStyle/>
          <a:p>
            <a:fld id="{48F43CD7-B46D-4024-900F-24A03C243E95}" type="slidenum">
              <a:rPr lang="en-US" smtClean="0"/>
              <a:pPr/>
              <a:t>48</a:t>
            </a:fld>
            <a:endParaRPr lang="en-US" dirty="0"/>
          </a:p>
        </p:txBody>
      </p:sp>
      <p:pic>
        <p:nvPicPr>
          <p:cNvPr id="5" name="Picture 4"/>
          <p:cNvPicPr>
            <a:picLocks noChangeAspect="1"/>
          </p:cNvPicPr>
          <p:nvPr/>
        </p:nvPicPr>
        <p:blipFill>
          <a:blip r:embed="rId3"/>
          <a:stretch>
            <a:fillRect/>
          </a:stretch>
        </p:blipFill>
        <p:spPr>
          <a:xfrm>
            <a:off x="4685488" y="3962400"/>
            <a:ext cx="4001312" cy="2378075"/>
          </a:xfrm>
          <a:prstGeom prst="rect">
            <a:avLst/>
          </a:prstGeom>
        </p:spPr>
      </p:pic>
    </p:spTree>
    <p:extLst>
      <p:ext uri="{BB962C8B-B14F-4D97-AF65-F5344CB8AC3E}">
        <p14:creationId xmlns:p14="http://schemas.microsoft.com/office/powerpoint/2010/main" val="30169141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C5484CD-2D97-434F-879F-AFDF8C4EB4F4}"/>
              </a:ext>
            </a:extLst>
          </p:cNvPr>
          <p:cNvSpPr>
            <a:spLocks noGrp="1"/>
          </p:cNvSpPr>
          <p:nvPr>
            <p:ph type="title"/>
          </p:nvPr>
        </p:nvSpPr>
        <p:spPr/>
        <p:txBody>
          <a:bodyPr>
            <a:normAutofit/>
          </a:bodyPr>
          <a:lstStyle/>
          <a:p>
            <a:r>
              <a:rPr lang="en-US" dirty="0"/>
              <a:t>Ottumwa Job </a:t>
            </a:r>
            <a:r>
              <a:rPr lang="en-US" dirty="0" smtClean="0"/>
              <a:t>Corps </a:t>
            </a:r>
            <a:r>
              <a:rPr lang="en-US" sz="2000" dirty="0" smtClean="0"/>
              <a:t>(cont.)</a:t>
            </a:r>
            <a:endParaRPr lang="en-US" sz="2000" b="0" dirty="0">
              <a:solidFill>
                <a:srgbClr val="00B0F0"/>
              </a:solidFill>
            </a:endParaRPr>
          </a:p>
        </p:txBody>
      </p:sp>
      <p:sp>
        <p:nvSpPr>
          <p:cNvPr id="3" name="Content Placeholder 2">
            <a:extLst>
              <a:ext uri="{FF2B5EF4-FFF2-40B4-BE49-F238E27FC236}">
                <a16:creationId xmlns="" xmlns:a16="http://schemas.microsoft.com/office/drawing/2014/main" id="{236258DB-C063-4C58-94AF-CCB97D690D7E}"/>
              </a:ext>
            </a:extLst>
          </p:cNvPr>
          <p:cNvSpPr>
            <a:spLocks noGrp="1"/>
          </p:cNvSpPr>
          <p:nvPr>
            <p:ph sz="half" idx="1"/>
          </p:nvPr>
        </p:nvSpPr>
        <p:spPr/>
        <p:txBody>
          <a:bodyPr>
            <a:normAutofit/>
          </a:bodyPr>
          <a:lstStyle/>
          <a:p>
            <a:r>
              <a:rPr lang="en-US" b="1" dirty="0"/>
              <a:t>RAC Participants</a:t>
            </a:r>
            <a:r>
              <a:rPr lang="en-US" dirty="0"/>
              <a:t>:</a:t>
            </a:r>
          </a:p>
          <a:p>
            <a:pPr lvl="1"/>
            <a:r>
              <a:rPr lang="en-US" dirty="0"/>
              <a:t>Applicant</a:t>
            </a:r>
          </a:p>
          <a:p>
            <a:pPr lvl="1"/>
            <a:r>
              <a:rPr lang="en-US" dirty="0"/>
              <a:t>Parent</a:t>
            </a:r>
          </a:p>
          <a:p>
            <a:pPr lvl="1"/>
            <a:r>
              <a:rPr lang="en-US" dirty="0"/>
              <a:t>DCs</a:t>
            </a:r>
          </a:p>
          <a:p>
            <a:pPr lvl="1"/>
            <a:r>
              <a:rPr lang="en-US" dirty="0"/>
              <a:t>HWM</a:t>
            </a:r>
          </a:p>
          <a:p>
            <a:pPr lvl="1"/>
            <a:r>
              <a:rPr lang="en-US" dirty="0"/>
              <a:t>Material Handling Instructor</a:t>
            </a:r>
          </a:p>
          <a:p>
            <a:pPr lvl="1"/>
            <a:r>
              <a:rPr lang="en-US" dirty="0"/>
              <a:t>Academic Manager</a:t>
            </a:r>
          </a:p>
          <a:p>
            <a:pPr lvl="1"/>
            <a:r>
              <a:rPr lang="en-US" dirty="0"/>
              <a:t>CTT </a:t>
            </a:r>
            <a:r>
              <a:rPr lang="en-US" dirty="0" smtClean="0"/>
              <a:t>Manager</a:t>
            </a:r>
            <a:endParaRPr lang="en-US" dirty="0"/>
          </a:p>
        </p:txBody>
      </p:sp>
      <p:sp>
        <p:nvSpPr>
          <p:cNvPr id="4" name="Content Placeholder 3">
            <a:extLst>
              <a:ext uri="{FF2B5EF4-FFF2-40B4-BE49-F238E27FC236}">
                <a16:creationId xmlns="" xmlns:a16="http://schemas.microsoft.com/office/drawing/2014/main" id="{B7B5F443-7DC5-4292-8132-6018480FC59F}"/>
              </a:ext>
            </a:extLst>
          </p:cNvPr>
          <p:cNvSpPr>
            <a:spLocks noGrp="1"/>
          </p:cNvSpPr>
          <p:nvPr>
            <p:ph sz="half" idx="2"/>
          </p:nvPr>
        </p:nvSpPr>
        <p:spPr/>
        <p:txBody>
          <a:bodyPr>
            <a:normAutofit/>
          </a:bodyPr>
          <a:lstStyle/>
          <a:p>
            <a:r>
              <a:rPr lang="en-US" b="1" dirty="0"/>
              <a:t>Partners Utilized </a:t>
            </a:r>
          </a:p>
          <a:p>
            <a:pPr lvl="1"/>
            <a:r>
              <a:rPr lang="en-US" dirty="0"/>
              <a:t>Easter Seals – Iowa</a:t>
            </a:r>
          </a:p>
          <a:p>
            <a:pPr lvl="1"/>
            <a:r>
              <a:rPr lang="en-US" dirty="0"/>
              <a:t>Vocational Rehabilitation</a:t>
            </a:r>
          </a:p>
          <a:p>
            <a:pPr lvl="1"/>
            <a:r>
              <a:rPr lang="en-US" dirty="0"/>
              <a:t>Job Accommodation Network (JAN)</a:t>
            </a:r>
          </a:p>
          <a:p>
            <a:pPr lvl="1"/>
            <a:r>
              <a:rPr lang="en-US" dirty="0"/>
              <a:t>Indian Hills Community College</a:t>
            </a:r>
          </a:p>
          <a:p>
            <a:endParaRPr lang="en-US" sz="2200" dirty="0"/>
          </a:p>
        </p:txBody>
      </p:sp>
      <p:sp>
        <p:nvSpPr>
          <p:cNvPr id="5" name="Slide Number Placeholder 4">
            <a:extLst>
              <a:ext uri="{FF2B5EF4-FFF2-40B4-BE49-F238E27FC236}">
                <a16:creationId xmlns="" xmlns:a16="http://schemas.microsoft.com/office/drawing/2014/main" id="{AAAEB09F-F930-4392-B45A-43C06E2C0136}"/>
              </a:ext>
            </a:extLst>
          </p:cNvPr>
          <p:cNvSpPr>
            <a:spLocks noGrp="1"/>
          </p:cNvSpPr>
          <p:nvPr>
            <p:ph type="sldNum" sz="quarter" idx="12"/>
          </p:nvPr>
        </p:nvSpPr>
        <p:spPr/>
        <p:txBody>
          <a:bodyPr/>
          <a:lstStyle/>
          <a:p>
            <a:fld id="{48F43CD7-B46D-4024-900F-24A03C243E95}" type="slidenum">
              <a:rPr lang="en-US" smtClean="0"/>
              <a:pPr/>
              <a:t>49</a:t>
            </a:fld>
            <a:endParaRPr lang="en-US" dirty="0"/>
          </a:p>
        </p:txBody>
      </p:sp>
    </p:spTree>
    <p:extLst>
      <p:ext uri="{BB962C8B-B14F-4D97-AF65-F5344CB8AC3E}">
        <p14:creationId xmlns:p14="http://schemas.microsoft.com/office/powerpoint/2010/main" val="2596848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a:t>Requirements </a:t>
            </a:r>
            <a:r>
              <a:rPr lang="en-US" dirty="0">
                <a:ea typeface="ＭＳ Ｐゴシック" charset="-128"/>
              </a:rPr>
              <a:t>PRH 6.14, R6 Partnerships and Resources</a:t>
            </a:r>
            <a:endParaRPr lang="en-US" dirty="0"/>
          </a:p>
        </p:txBody>
      </p:sp>
      <p:sp>
        <p:nvSpPr>
          <p:cNvPr id="3" name="Content Placeholder 2"/>
          <p:cNvSpPr>
            <a:spLocks noGrp="1"/>
          </p:cNvSpPr>
          <p:nvPr>
            <p:ph idx="1"/>
          </p:nvPr>
        </p:nvSpPr>
        <p:spPr/>
        <p:txBody>
          <a:bodyPr>
            <a:normAutofit/>
          </a:bodyPr>
          <a:lstStyle/>
          <a:p>
            <a:pPr marL="339725" indent="-339725">
              <a:buFont typeface="+mj-lt"/>
              <a:buAutoNum type="alphaLcPeriod" startAt="2"/>
              <a:defRPr/>
            </a:pPr>
            <a:r>
              <a:rPr lang="en-US" dirty="0">
                <a:latin typeface="Arial" charset="0"/>
                <a:cs typeface="Arial" charset="0"/>
              </a:rPr>
              <a:t>Appropriate staff should be involved in the process.</a:t>
            </a:r>
          </a:p>
          <a:p>
            <a:pPr marL="339725" indent="-339725">
              <a:buFont typeface="+mj-lt"/>
              <a:buAutoNum type="alphaLcPeriod" startAt="2"/>
              <a:defRPr/>
            </a:pPr>
            <a:r>
              <a:rPr lang="en-US" dirty="0">
                <a:latin typeface="Arial" charset="0"/>
                <a:cs typeface="Arial" charset="0"/>
              </a:rPr>
              <a:t>Each center will document </a:t>
            </a:r>
            <a:r>
              <a:rPr lang="en-US" dirty="0">
                <a:solidFill>
                  <a:srgbClr val="FF0000"/>
                </a:solidFill>
                <a:latin typeface="Arial" charset="0"/>
                <a:cs typeface="Arial" charset="0"/>
              </a:rPr>
              <a:t>efforts</a:t>
            </a:r>
            <a:r>
              <a:rPr lang="en-US" dirty="0">
                <a:latin typeface="Arial" charset="0"/>
                <a:cs typeface="Arial" charset="0"/>
              </a:rPr>
              <a:t> to develop resources/partners by completing either the Disability Partnership Tool or the Customized Disability Partnership Tool.</a:t>
            </a:r>
            <a:endParaRPr lang="en-US" dirty="0"/>
          </a:p>
        </p:txBody>
      </p:sp>
      <p:sp>
        <p:nvSpPr>
          <p:cNvPr id="4" name="Slide Number Placeholder 3"/>
          <p:cNvSpPr>
            <a:spLocks noGrp="1"/>
          </p:cNvSpPr>
          <p:nvPr>
            <p:ph type="sldNum" sz="quarter" idx="12"/>
          </p:nvPr>
        </p:nvSpPr>
        <p:spPr/>
        <p:txBody>
          <a:bodyPr/>
          <a:lstStyle/>
          <a:p>
            <a:fld id="{48F43CD7-B46D-4024-900F-24A03C243E95}" type="slidenum">
              <a:rPr lang="en-US" smtClean="0"/>
              <a:pPr/>
              <a:t>5</a:t>
            </a:fld>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solidFill>
                  <a:schemeClr val="tx1"/>
                </a:solidFill>
              </a:rPr>
              <a:t>Resources</a:t>
            </a:r>
            <a:r>
              <a:rPr lang="en-US" dirty="0"/>
              <a:t/>
            </a:r>
            <a:br>
              <a:rPr lang="en-US" dirty="0"/>
            </a:br>
            <a:endParaRPr lang="en-US" sz="1400" dirty="0"/>
          </a:p>
        </p:txBody>
      </p:sp>
      <p:sp>
        <p:nvSpPr>
          <p:cNvPr id="4" name="Slide Number Placeholder 3"/>
          <p:cNvSpPr>
            <a:spLocks noGrp="1"/>
          </p:cNvSpPr>
          <p:nvPr>
            <p:ph type="sldNum" sz="quarter" idx="12"/>
          </p:nvPr>
        </p:nvSpPr>
        <p:spPr/>
        <p:txBody>
          <a:bodyPr/>
          <a:lstStyle/>
          <a:p>
            <a:fld id="{48F43CD7-B46D-4024-900F-24A03C243E95}" type="slidenum">
              <a:rPr lang="en-US" smtClean="0"/>
              <a:pPr/>
              <a:t>50</a:t>
            </a:fld>
            <a:endParaRPr lang="en-US" dirty="0"/>
          </a:p>
        </p:txBody>
      </p:sp>
      <p:pic>
        <p:nvPicPr>
          <p:cNvPr id="7" name="Picture 6">
            <a:extLst>
              <a:ext uri="{FF2B5EF4-FFF2-40B4-BE49-F238E27FC236}">
                <a16:creationId xmlns="" xmlns:a16="http://schemas.microsoft.com/office/drawing/2014/main" id="{B0E0144C-8D6D-44A3-83DF-0F7DE5B13A87}"/>
              </a:ext>
            </a:extLst>
          </p:cNvPr>
          <p:cNvPicPr>
            <a:picLocks noChangeAspect="1"/>
          </p:cNvPicPr>
          <p:nvPr/>
        </p:nvPicPr>
        <p:blipFill>
          <a:blip r:embed="rId3"/>
          <a:stretch>
            <a:fillRect/>
          </a:stretch>
        </p:blipFill>
        <p:spPr>
          <a:xfrm>
            <a:off x="1397127" y="3007234"/>
            <a:ext cx="6038850" cy="2343150"/>
          </a:xfrm>
          <a:prstGeom prst="rect">
            <a:avLst/>
          </a:prstGeom>
        </p:spPr>
      </p:pic>
    </p:spTree>
    <p:extLst>
      <p:ext uri="{BB962C8B-B14F-4D97-AF65-F5344CB8AC3E}">
        <p14:creationId xmlns:p14="http://schemas.microsoft.com/office/powerpoint/2010/main" val="2486701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a:t>Job Accommodation </a:t>
            </a:r>
            <a:r>
              <a:rPr lang="en-US" dirty="0" smtClean="0"/>
              <a:t>Network</a:t>
            </a:r>
            <a:endParaRPr lang="en-US" dirty="0"/>
          </a:p>
        </p:txBody>
      </p:sp>
      <p:sp>
        <p:nvSpPr>
          <p:cNvPr id="6" name="Content Placeholder 5"/>
          <p:cNvSpPr>
            <a:spLocks noGrp="1"/>
          </p:cNvSpPr>
          <p:nvPr>
            <p:ph idx="1"/>
          </p:nvPr>
        </p:nvSpPr>
        <p:spPr/>
        <p:txBody>
          <a:bodyPr>
            <a:normAutofit lnSpcReduction="10000"/>
          </a:bodyPr>
          <a:lstStyle/>
          <a:p>
            <a:pPr marL="0" indent="0" algn="ctr">
              <a:buNone/>
            </a:pPr>
            <a:endParaRPr lang="en-US" dirty="0" smtClean="0">
              <a:hlinkClick r:id="rId3"/>
            </a:endParaRPr>
          </a:p>
          <a:p>
            <a:pPr marL="0" indent="0" algn="ctr">
              <a:buNone/>
            </a:pPr>
            <a:endParaRPr lang="en-US" dirty="0">
              <a:hlinkClick r:id="rId3"/>
            </a:endParaRPr>
          </a:p>
          <a:p>
            <a:pPr marL="0" indent="0" algn="ctr">
              <a:buNone/>
            </a:pPr>
            <a:endParaRPr lang="en-US" dirty="0" smtClean="0">
              <a:hlinkClick r:id="rId3"/>
            </a:endParaRPr>
          </a:p>
          <a:p>
            <a:pPr marL="0" indent="0" algn="ctr">
              <a:buNone/>
            </a:pPr>
            <a:endParaRPr lang="en-US" dirty="0">
              <a:hlinkClick r:id="rId3"/>
            </a:endParaRPr>
          </a:p>
          <a:p>
            <a:pPr marL="0" indent="0" algn="ctr">
              <a:buNone/>
            </a:pPr>
            <a:endParaRPr lang="en-US" dirty="0" smtClean="0">
              <a:hlinkClick r:id="rId3"/>
            </a:endParaRPr>
          </a:p>
          <a:p>
            <a:pPr marL="0" indent="0" algn="ctr">
              <a:buNone/>
            </a:pPr>
            <a:endParaRPr lang="en-US" dirty="0">
              <a:hlinkClick r:id="rId3"/>
            </a:endParaRPr>
          </a:p>
          <a:p>
            <a:pPr marL="0" indent="0" algn="ctr">
              <a:buNone/>
            </a:pPr>
            <a:endParaRPr lang="en-US" dirty="0" smtClean="0">
              <a:hlinkClick r:id="rId3"/>
            </a:endParaRPr>
          </a:p>
          <a:p>
            <a:pPr marL="0" indent="0" algn="ctr">
              <a:buNone/>
            </a:pPr>
            <a:endParaRPr lang="en-US" dirty="0">
              <a:hlinkClick r:id="rId3"/>
            </a:endParaRPr>
          </a:p>
          <a:p>
            <a:pPr marL="0" indent="0" algn="ctr">
              <a:buNone/>
            </a:pPr>
            <a:r>
              <a:rPr lang="en-US" sz="2400" b="1" dirty="0" smtClean="0">
                <a:hlinkClick r:id="rId3"/>
              </a:rPr>
              <a:t>https</a:t>
            </a:r>
            <a:r>
              <a:rPr lang="en-US" sz="2400" b="1" dirty="0">
                <a:hlinkClick r:id="rId3"/>
              </a:rPr>
              <a:t>://</a:t>
            </a:r>
            <a:r>
              <a:rPr lang="en-US" sz="2400" b="1" dirty="0" smtClean="0">
                <a:hlinkClick r:id="rId3"/>
              </a:rPr>
              <a:t>askjan.org/index.cfm</a:t>
            </a:r>
            <a:r>
              <a:rPr lang="en-US" sz="2400" b="1" dirty="0" smtClean="0"/>
              <a:t> </a:t>
            </a:r>
            <a:endParaRPr lang="en-US" sz="2400" b="1" dirty="0"/>
          </a:p>
        </p:txBody>
      </p:sp>
      <p:sp>
        <p:nvSpPr>
          <p:cNvPr id="4" name="Slide Number Placeholder 3"/>
          <p:cNvSpPr>
            <a:spLocks noGrp="1"/>
          </p:cNvSpPr>
          <p:nvPr>
            <p:ph type="sldNum" sz="quarter" idx="12"/>
          </p:nvPr>
        </p:nvSpPr>
        <p:spPr/>
        <p:txBody>
          <a:bodyPr/>
          <a:lstStyle/>
          <a:p>
            <a:fld id="{48F43CD7-B46D-4024-900F-24A03C243E95}" type="slidenum">
              <a:rPr lang="en-US" smtClean="0"/>
              <a:pPr/>
              <a:t>51</a:t>
            </a:fld>
            <a:endParaRPr lang="en-US" dirty="0"/>
          </a:p>
        </p:txBody>
      </p:sp>
      <p:pic>
        <p:nvPicPr>
          <p:cNvPr id="9" name="Picture 8"/>
          <p:cNvPicPr>
            <a:picLocks noChangeAspect="1"/>
          </p:cNvPicPr>
          <p:nvPr/>
        </p:nvPicPr>
        <p:blipFill rotWithShape="1">
          <a:blip r:embed="rId4"/>
          <a:srcRect t="8499" r="1666" b="1087"/>
          <a:stretch/>
        </p:blipFill>
        <p:spPr>
          <a:xfrm>
            <a:off x="1329128" y="1935480"/>
            <a:ext cx="6485743" cy="3352800"/>
          </a:xfrm>
          <a:prstGeom prst="rect">
            <a:avLst/>
          </a:prstGeom>
        </p:spPr>
      </p:pic>
    </p:spTree>
    <p:extLst>
      <p:ext uri="{BB962C8B-B14F-4D97-AF65-F5344CB8AC3E}">
        <p14:creationId xmlns:p14="http://schemas.microsoft.com/office/powerpoint/2010/main" val="28091817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Vocational Rehabilitation Brochure</a:t>
            </a:r>
          </a:p>
        </p:txBody>
      </p:sp>
      <p:sp>
        <p:nvSpPr>
          <p:cNvPr id="5" name="Content Placeholder 4"/>
          <p:cNvSpPr>
            <a:spLocks noGrp="1"/>
          </p:cNvSpPr>
          <p:nvPr>
            <p:ph idx="1"/>
          </p:nvPr>
        </p:nvSpPr>
        <p:spPr/>
        <p:txBody>
          <a:bodyPr>
            <a:normAutofit fontScale="92500" lnSpcReduction="10000"/>
          </a:bodyPr>
          <a:lstStyle/>
          <a:p>
            <a:pPr marL="0" indent="0" algn="ctr">
              <a:buNone/>
            </a:pPr>
            <a:endParaRPr lang="en-US" dirty="0" smtClean="0">
              <a:hlinkClick r:id="rId3"/>
            </a:endParaRPr>
          </a:p>
          <a:p>
            <a:pPr marL="0" indent="0" algn="ctr">
              <a:buNone/>
            </a:pPr>
            <a:endParaRPr lang="en-US" dirty="0">
              <a:hlinkClick r:id="rId3"/>
            </a:endParaRPr>
          </a:p>
          <a:p>
            <a:pPr marL="0" indent="0" algn="ctr">
              <a:buNone/>
            </a:pPr>
            <a:endParaRPr lang="en-US" dirty="0" smtClean="0">
              <a:hlinkClick r:id="rId3"/>
            </a:endParaRPr>
          </a:p>
          <a:p>
            <a:pPr marL="0" indent="0" algn="ctr">
              <a:buNone/>
            </a:pPr>
            <a:endParaRPr lang="en-US" dirty="0">
              <a:hlinkClick r:id="rId3"/>
            </a:endParaRPr>
          </a:p>
          <a:p>
            <a:pPr marL="0" indent="0" algn="ctr">
              <a:buNone/>
            </a:pPr>
            <a:endParaRPr lang="en-US" dirty="0" smtClean="0">
              <a:hlinkClick r:id="rId3"/>
            </a:endParaRPr>
          </a:p>
          <a:p>
            <a:pPr marL="0" indent="0" algn="ctr">
              <a:buNone/>
            </a:pPr>
            <a:endParaRPr lang="en-US" dirty="0">
              <a:hlinkClick r:id="rId3"/>
            </a:endParaRPr>
          </a:p>
          <a:p>
            <a:pPr marL="0" indent="0" algn="ctr">
              <a:buNone/>
            </a:pPr>
            <a:endParaRPr lang="en-US" dirty="0" smtClean="0">
              <a:hlinkClick r:id="rId3"/>
            </a:endParaRPr>
          </a:p>
          <a:p>
            <a:pPr marL="0" indent="0" algn="ctr">
              <a:buNone/>
            </a:pPr>
            <a:endParaRPr lang="en-US" dirty="0">
              <a:hlinkClick r:id="rId3"/>
            </a:endParaRPr>
          </a:p>
          <a:p>
            <a:pPr marL="0" indent="0" algn="ctr">
              <a:buNone/>
            </a:pPr>
            <a:r>
              <a:rPr lang="en-US" sz="2600" b="1" dirty="0" smtClean="0">
                <a:hlinkClick r:id="rId3"/>
              </a:rPr>
              <a:t>https</a:t>
            </a:r>
            <a:r>
              <a:rPr lang="en-US" sz="2600" b="1" dirty="0">
                <a:hlinkClick r:id="rId3"/>
              </a:rPr>
              <a:t>://supportservices.jobcorps.gov/disability/Pages/R6.-</a:t>
            </a:r>
            <a:r>
              <a:rPr lang="en-US" sz="2600" b="1" dirty="0" smtClean="0">
                <a:hlinkClick r:id="rId3"/>
              </a:rPr>
              <a:t>Partnerships.aspx</a:t>
            </a:r>
            <a:r>
              <a:rPr lang="en-US" sz="2600" b="1" dirty="0" smtClean="0"/>
              <a:t> </a:t>
            </a:r>
            <a:endParaRPr lang="en-US" sz="2600" b="1" dirty="0"/>
          </a:p>
        </p:txBody>
      </p:sp>
      <p:sp>
        <p:nvSpPr>
          <p:cNvPr id="4" name="Slide Number Placeholder 3"/>
          <p:cNvSpPr>
            <a:spLocks noGrp="1"/>
          </p:cNvSpPr>
          <p:nvPr>
            <p:ph type="sldNum" sz="quarter" idx="12"/>
          </p:nvPr>
        </p:nvSpPr>
        <p:spPr/>
        <p:txBody>
          <a:bodyPr/>
          <a:lstStyle/>
          <a:p>
            <a:fld id="{48F43CD7-B46D-4024-900F-24A03C243E95}" type="slidenum">
              <a:rPr lang="en-US" smtClean="0"/>
              <a:pPr/>
              <a:t>52</a:t>
            </a:fld>
            <a:endParaRPr lang="en-US" dirty="0"/>
          </a:p>
        </p:txBody>
      </p:sp>
      <p:pic>
        <p:nvPicPr>
          <p:cNvPr id="7" name="Picture 6"/>
          <p:cNvPicPr>
            <a:picLocks noChangeAspect="1"/>
          </p:cNvPicPr>
          <p:nvPr/>
        </p:nvPicPr>
        <p:blipFill>
          <a:blip r:embed="rId4"/>
          <a:stretch>
            <a:fillRect/>
          </a:stretch>
        </p:blipFill>
        <p:spPr>
          <a:xfrm>
            <a:off x="1931564" y="2133600"/>
            <a:ext cx="5280872" cy="3105153"/>
          </a:xfrm>
          <a:prstGeom prst="rect">
            <a:avLst/>
          </a:prstGeom>
        </p:spPr>
      </p:pic>
    </p:spTree>
    <p:extLst>
      <p:ext uri="{BB962C8B-B14F-4D97-AF65-F5344CB8AC3E}">
        <p14:creationId xmlns:p14="http://schemas.microsoft.com/office/powerpoint/2010/main" val="35423709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Webinars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Bookshare</a:t>
            </a:r>
          </a:p>
          <a:p>
            <a:pPr>
              <a:buFont typeface="Arial" panose="020B0604020202020204" pitchFamily="34" charset="0"/>
              <a:buChar char="•"/>
            </a:pPr>
            <a:r>
              <a:rPr lang="en-US" dirty="0"/>
              <a:t>Job Accommodation Network</a:t>
            </a:r>
          </a:p>
          <a:p>
            <a:pPr>
              <a:buFont typeface="Arial" panose="020B0604020202020204" pitchFamily="34" charset="0"/>
              <a:buChar char="•"/>
            </a:pPr>
            <a:r>
              <a:rPr lang="en-US" dirty="0" smtClean="0"/>
              <a:t>Georgia’s </a:t>
            </a:r>
            <a:r>
              <a:rPr lang="en-US" dirty="0"/>
              <a:t>Assistive Technology Act Program “Tools for Life” </a:t>
            </a:r>
            <a:endParaRPr lang="en-US" dirty="0" smtClean="0"/>
          </a:p>
          <a:p>
            <a:pPr>
              <a:buFont typeface="Arial" panose="020B0604020202020204" pitchFamily="34" charset="0"/>
              <a:buChar char="•"/>
            </a:pPr>
            <a:r>
              <a:rPr lang="en-US" dirty="0" smtClean="0"/>
              <a:t>Gaining Access Through Assistive Technology</a:t>
            </a:r>
          </a:p>
          <a:p>
            <a:pPr marL="0" indent="0">
              <a:buNone/>
            </a:pPr>
            <a:endParaRPr lang="en-US" dirty="0"/>
          </a:p>
          <a:p>
            <a:pPr marL="0" indent="0" algn="ctr">
              <a:buNone/>
            </a:pPr>
            <a:r>
              <a:rPr lang="en-US" sz="2400" b="1" dirty="0">
                <a:solidFill>
                  <a:schemeClr val="tx2"/>
                </a:solidFill>
                <a:hlinkClick r:id="rId3">
                  <a:extLst>
                    <a:ext uri="{A12FA001-AC4F-418D-AE19-62706E023703}">
                      <ahyp:hlinkClr xmlns="" xmlns:ahyp="http://schemas.microsoft.com/office/drawing/2018/hyperlinkcolor" val="tx"/>
                    </a:ext>
                  </a:extLst>
                </a:hlinkClick>
              </a:rPr>
              <a:t>https://supportservices.jobcorps.gov/disability/Pages/default.aspx</a:t>
            </a:r>
            <a:endParaRPr lang="en-US" sz="2400" b="1" dirty="0">
              <a:solidFill>
                <a:schemeClr val="tx2"/>
              </a:solidFill>
            </a:endParaRPr>
          </a:p>
          <a:p>
            <a:pPr marL="0" indent="0" algn="ctr">
              <a:buNone/>
            </a:pPr>
            <a:endParaRPr lang="en-US" sz="2000" b="1" dirty="0">
              <a:solidFill>
                <a:schemeClr val="tx2"/>
              </a:solidFill>
            </a:endParaRPr>
          </a:p>
        </p:txBody>
      </p:sp>
      <p:sp>
        <p:nvSpPr>
          <p:cNvPr id="4" name="Slide Number Placeholder 3"/>
          <p:cNvSpPr>
            <a:spLocks noGrp="1"/>
          </p:cNvSpPr>
          <p:nvPr>
            <p:ph type="sldNum" sz="quarter" idx="12"/>
          </p:nvPr>
        </p:nvSpPr>
        <p:spPr/>
        <p:txBody>
          <a:bodyPr/>
          <a:lstStyle/>
          <a:p>
            <a:fld id="{48F43CD7-B46D-4024-900F-24A03C243E95}" type="slidenum">
              <a:rPr lang="en-US" smtClean="0"/>
              <a:pPr/>
              <a:t>53</a:t>
            </a:fld>
            <a:endParaRPr lang="en-US" dirty="0"/>
          </a:p>
        </p:txBody>
      </p:sp>
    </p:spTree>
    <p:extLst>
      <p:ext uri="{BB962C8B-B14F-4D97-AF65-F5344CB8AC3E}">
        <p14:creationId xmlns:p14="http://schemas.microsoft.com/office/powerpoint/2010/main" val="42531613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latin typeface="Arial" pitchFamily="34" charset="0"/>
                <a:cs typeface="Arial" pitchFamily="34" charset="0"/>
              </a:rPr>
              <a:t>Regional Disability Coordinators</a:t>
            </a:r>
          </a:p>
        </p:txBody>
      </p:sp>
      <p:sp>
        <p:nvSpPr>
          <p:cNvPr id="3" name="Content Placeholder 2"/>
          <p:cNvSpPr>
            <a:spLocks noGrp="1"/>
          </p:cNvSpPr>
          <p:nvPr>
            <p:ph idx="1"/>
          </p:nvPr>
        </p:nvSpPr>
        <p:spPr/>
        <p:txBody>
          <a:bodyPr>
            <a:normAutofit fontScale="92500"/>
          </a:bodyPr>
          <a:lstStyle/>
          <a:p>
            <a:pPr>
              <a:buFont typeface="Arial" pitchFamily="34" charset="0"/>
              <a:buChar char="•"/>
              <a:defRPr/>
            </a:pPr>
            <a:r>
              <a:rPr lang="en-US" sz="2600" dirty="0">
                <a:solidFill>
                  <a:schemeClr val="tx2"/>
                </a:solidFill>
              </a:rPr>
              <a:t>Kristen Philbrook – Boston Region </a:t>
            </a:r>
            <a:r>
              <a:rPr lang="en-US" sz="2600" dirty="0" smtClean="0">
                <a:solidFill>
                  <a:schemeClr val="accent2"/>
                </a:solidFill>
                <a:hlinkClick r:id="rId3"/>
              </a:rPr>
              <a:t>Philbrook.Kristen@jobcorps.org</a:t>
            </a:r>
            <a:r>
              <a:rPr lang="en-US" sz="2600" dirty="0" smtClean="0">
                <a:solidFill>
                  <a:schemeClr val="accent2"/>
                </a:solidFill>
              </a:rPr>
              <a:t>  </a:t>
            </a:r>
            <a:endParaRPr lang="en-US" sz="2600" dirty="0">
              <a:solidFill>
                <a:schemeClr val="accent2"/>
              </a:solidFill>
            </a:endParaRPr>
          </a:p>
          <a:p>
            <a:pPr>
              <a:buFont typeface="Arial" pitchFamily="34" charset="0"/>
              <a:buChar char="•"/>
              <a:defRPr/>
            </a:pPr>
            <a:r>
              <a:rPr lang="en-US" sz="2600" dirty="0">
                <a:solidFill>
                  <a:schemeClr val="tx2"/>
                </a:solidFill>
              </a:rPr>
              <a:t>Annie Tulkin – Philadelphia Region </a:t>
            </a:r>
          </a:p>
          <a:p>
            <a:pPr marL="393192" lvl="1" indent="0">
              <a:buNone/>
              <a:defRPr/>
            </a:pPr>
            <a:r>
              <a:rPr lang="en-US" sz="2600" dirty="0" smtClean="0">
                <a:solidFill>
                  <a:schemeClr val="accent2"/>
                </a:solidFill>
                <a:hlinkClick r:id="rId4"/>
              </a:rPr>
              <a:t>Tulkin.Annie@jobcorps.org</a:t>
            </a:r>
            <a:r>
              <a:rPr lang="en-US" sz="2600" dirty="0" smtClean="0">
                <a:solidFill>
                  <a:schemeClr val="accent2"/>
                </a:solidFill>
              </a:rPr>
              <a:t> </a:t>
            </a:r>
            <a:endParaRPr lang="en-US" sz="2600" dirty="0">
              <a:solidFill>
                <a:schemeClr val="accent2"/>
              </a:solidFill>
            </a:endParaRPr>
          </a:p>
          <a:p>
            <a:pPr>
              <a:buFont typeface="Arial" panose="020B0604020202020204" pitchFamily="34" charset="0"/>
              <a:buChar char="•"/>
              <a:defRPr/>
            </a:pPr>
            <a:r>
              <a:rPr lang="en-US" sz="2600" dirty="0">
                <a:solidFill>
                  <a:schemeClr val="tx2"/>
                </a:solidFill>
              </a:rPr>
              <a:t>Stephanie Karras – Atlanta &amp; San Francisco Regions </a:t>
            </a:r>
          </a:p>
          <a:p>
            <a:pPr marL="393192" lvl="1" indent="0">
              <a:buNone/>
              <a:defRPr/>
            </a:pPr>
            <a:r>
              <a:rPr lang="en-US" sz="2600" dirty="0" smtClean="0">
                <a:solidFill>
                  <a:schemeClr val="accent2"/>
                </a:solidFill>
                <a:hlinkClick r:id="rId5"/>
              </a:rPr>
              <a:t>Karras.Stephanie@jobcorps.org</a:t>
            </a:r>
            <a:r>
              <a:rPr lang="en-US" sz="2600" dirty="0" smtClean="0">
                <a:solidFill>
                  <a:schemeClr val="accent2"/>
                </a:solidFill>
              </a:rPr>
              <a:t> </a:t>
            </a:r>
          </a:p>
          <a:p>
            <a:pPr>
              <a:buFont typeface="Arial" pitchFamily="34" charset="0"/>
              <a:buChar char="•"/>
              <a:defRPr/>
            </a:pPr>
            <a:r>
              <a:rPr lang="en-US" sz="2600" dirty="0" smtClean="0">
                <a:solidFill>
                  <a:schemeClr val="tx2"/>
                </a:solidFill>
              </a:rPr>
              <a:t>Alyssa Purificacion Olivas – Dallas Region </a:t>
            </a:r>
          </a:p>
          <a:p>
            <a:pPr marL="393192" lvl="1" indent="0">
              <a:buNone/>
              <a:defRPr/>
            </a:pPr>
            <a:r>
              <a:rPr lang="en-US" sz="2600" dirty="0" smtClean="0">
                <a:solidFill>
                  <a:schemeClr val="accent2"/>
                </a:solidFill>
                <a:hlinkClick r:id="rId6"/>
              </a:rPr>
              <a:t>Purificacion.Alyssa@jobcorps.org</a:t>
            </a:r>
            <a:r>
              <a:rPr lang="en-US" sz="2600" dirty="0" smtClean="0">
                <a:solidFill>
                  <a:schemeClr val="accent2"/>
                </a:solidFill>
              </a:rPr>
              <a:t> </a:t>
            </a:r>
            <a:endParaRPr lang="en-US" sz="2600" dirty="0">
              <a:solidFill>
                <a:schemeClr val="accent2"/>
              </a:solidFill>
            </a:endParaRPr>
          </a:p>
          <a:p>
            <a:pPr>
              <a:buFont typeface="Arial" pitchFamily="34" charset="0"/>
              <a:buChar char="•"/>
              <a:defRPr/>
            </a:pPr>
            <a:r>
              <a:rPr lang="en-US" sz="2600" dirty="0">
                <a:solidFill>
                  <a:schemeClr val="tx2"/>
                </a:solidFill>
              </a:rPr>
              <a:t>Sharon Hong – Chicago Region</a:t>
            </a:r>
          </a:p>
          <a:p>
            <a:pPr marL="393192" lvl="1" indent="0">
              <a:buNone/>
              <a:defRPr/>
            </a:pPr>
            <a:r>
              <a:rPr lang="en-US" sz="2600" smtClean="0">
                <a:solidFill>
                  <a:schemeClr val="accent2"/>
                </a:solidFill>
                <a:hlinkClick r:id="rId7"/>
              </a:rPr>
              <a:t>Shong.Sharon@jobcorps.org</a:t>
            </a:r>
            <a:r>
              <a:rPr lang="en-US" sz="2600" smtClean="0">
                <a:solidFill>
                  <a:schemeClr val="accent2"/>
                </a:solidFill>
              </a:rPr>
              <a:t> </a:t>
            </a:r>
            <a:endParaRPr lang="en-US" sz="2600" dirty="0">
              <a:solidFill>
                <a:schemeClr val="accent2"/>
              </a:solidFill>
            </a:endParaRPr>
          </a:p>
          <a:p>
            <a:pPr marL="393192" lvl="1" indent="0">
              <a:buNone/>
              <a:defRPr/>
            </a:pPr>
            <a:endParaRPr lang="en-US" dirty="0">
              <a:solidFill>
                <a:schemeClr val="tx2"/>
              </a:solidFill>
              <a:latin typeface="Arial" pitchFamily="34" charset="0"/>
              <a:cs typeface="Arial" pitchFamily="34" charset="0"/>
            </a:endParaRPr>
          </a:p>
          <a:p>
            <a:endParaRPr lang="en-US" dirty="0"/>
          </a:p>
        </p:txBody>
      </p:sp>
      <p:sp>
        <p:nvSpPr>
          <p:cNvPr id="4" name="Slide Number Placeholder 3"/>
          <p:cNvSpPr>
            <a:spLocks noGrp="1"/>
          </p:cNvSpPr>
          <p:nvPr>
            <p:ph type="sldNum" sz="quarter" idx="12"/>
          </p:nvPr>
        </p:nvSpPr>
        <p:spPr/>
        <p:txBody>
          <a:bodyPr/>
          <a:lstStyle/>
          <a:p>
            <a:fld id="{48F43CD7-B46D-4024-900F-24A03C243E95}" type="slidenum">
              <a:rPr lang="en-US" smtClean="0"/>
              <a:pPr/>
              <a:t>54</a:t>
            </a:fld>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latin typeface="Arial" pitchFamily="34" charset="0"/>
                <a:cs typeface="Arial" pitchFamily="34" charset="0"/>
              </a:rPr>
              <a:t>Questions?</a:t>
            </a:r>
          </a:p>
        </p:txBody>
      </p:sp>
      <p:pic>
        <p:nvPicPr>
          <p:cNvPr id="4" name="il_fi" descr="http://blog.surveymonkey.com/wp-content/uploads/2011/12/faq.jpg"/>
          <p:cNvPicPr>
            <a:picLocks noGrp="1" noChangeAspect="1" noChangeArrowheads="1"/>
          </p:cNvPicPr>
          <p:nvPr>
            <p:ph idx="1"/>
          </p:nvPr>
        </p:nvPicPr>
        <p:blipFill>
          <a:blip r:embed="rId3" cstate="print"/>
          <a:srcRect/>
          <a:stretch>
            <a:fillRect/>
          </a:stretch>
        </p:blipFill>
        <p:spPr bwMode="auto">
          <a:xfrm>
            <a:off x="838200" y="2057400"/>
            <a:ext cx="7239000" cy="38100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48F43CD7-B46D-4024-900F-24A03C243E95}" type="slidenum">
              <a:rPr lang="en-US" smtClean="0"/>
              <a:pPr/>
              <a:t>55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8F43CD7-B46D-4024-900F-24A03C243E95}" type="slidenum">
              <a:rPr lang="en-US" smtClean="0"/>
              <a:pPr/>
              <a:t>6</a:t>
            </a:fld>
            <a:endParaRPr lang="en-US" dirty="0"/>
          </a:p>
        </p:txBody>
      </p:sp>
      <p:sp>
        <p:nvSpPr>
          <p:cNvPr id="6" name="Title 5"/>
          <p:cNvSpPr>
            <a:spLocks noGrp="1"/>
          </p:cNvSpPr>
          <p:nvPr>
            <p:ph type="title"/>
          </p:nvPr>
        </p:nvSpPr>
        <p:spPr/>
        <p:txBody>
          <a:bodyPr/>
          <a:lstStyle/>
          <a:p>
            <a:pPr algn="ctr"/>
            <a:r>
              <a:rPr lang="en-US" dirty="0">
                <a:solidFill>
                  <a:schemeClr val="tx1"/>
                </a:solidFill>
              </a:rPr>
              <a:t>The Benefits of Partnerships and Resources</a:t>
            </a:r>
          </a:p>
        </p:txBody>
      </p:sp>
      <p:pic>
        <p:nvPicPr>
          <p:cNvPr id="5" name="Picture 4">
            <a:extLst>
              <a:ext uri="{FF2B5EF4-FFF2-40B4-BE49-F238E27FC236}">
                <a16:creationId xmlns="" xmlns:a16="http://schemas.microsoft.com/office/drawing/2014/main" id="{5BCB38AB-F9EE-4005-95EB-8A0B1C5FE7C4}"/>
              </a:ext>
            </a:extLst>
          </p:cNvPr>
          <p:cNvPicPr>
            <a:picLocks noChangeAspect="1"/>
          </p:cNvPicPr>
          <p:nvPr/>
        </p:nvPicPr>
        <p:blipFill>
          <a:blip r:embed="rId3"/>
          <a:stretch>
            <a:fillRect/>
          </a:stretch>
        </p:blipFill>
        <p:spPr>
          <a:xfrm>
            <a:off x="2968752" y="3276600"/>
            <a:ext cx="2895600" cy="288735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Benefits of Partnerships and Resources</a:t>
            </a:r>
          </a:p>
        </p:txBody>
      </p:sp>
      <p:sp>
        <p:nvSpPr>
          <p:cNvPr id="3" name="Content Placeholder 2"/>
          <p:cNvSpPr>
            <a:spLocks noGrp="1"/>
          </p:cNvSpPr>
          <p:nvPr>
            <p:ph idx="1"/>
          </p:nvPr>
        </p:nvSpPr>
        <p:spPr/>
        <p:txBody>
          <a:bodyPr>
            <a:normAutofit lnSpcReduction="10000"/>
          </a:bodyPr>
          <a:lstStyle/>
          <a:p>
            <a:pPr>
              <a:buFont typeface="Arial" panose="020B0604020202020204" pitchFamily="34" charset="0"/>
              <a:buChar char="•"/>
            </a:pPr>
            <a:r>
              <a:rPr lang="en-US" dirty="0"/>
              <a:t>Because of the increasing numbers of students with disabilities enrolling in Job Corps, there is an increase in the demand for additional support services that could be helped through community partners</a:t>
            </a:r>
          </a:p>
          <a:p>
            <a:pPr>
              <a:buFont typeface="Arial" panose="020B0604020202020204" pitchFamily="34" charset="0"/>
              <a:buChar char="•"/>
            </a:pPr>
            <a:r>
              <a:rPr lang="en-US" dirty="0"/>
              <a:t>Partnerships could help to provide</a:t>
            </a:r>
          </a:p>
          <a:p>
            <a:pPr lvl="1">
              <a:buFont typeface="Arial" panose="020B0604020202020204" pitchFamily="34" charset="0"/>
              <a:buChar char="•"/>
            </a:pPr>
            <a:r>
              <a:rPr lang="en-US" dirty="0"/>
              <a:t>Access to resources in an effort to meet the varying needs of Job Corps students during and after their completion of Job Corps</a:t>
            </a:r>
          </a:p>
          <a:p>
            <a:pPr lvl="1">
              <a:buFont typeface="Arial" panose="020B0604020202020204" pitchFamily="34" charset="0"/>
              <a:buChar char="•"/>
            </a:pPr>
            <a:r>
              <a:rPr lang="en-US" dirty="0"/>
              <a:t>An opportunity to increase community awareness about the Job Corps program</a:t>
            </a:r>
          </a:p>
          <a:p>
            <a:endParaRPr lang="en-US" dirty="0"/>
          </a:p>
          <a:p>
            <a:endParaRPr lang="en-US" dirty="0"/>
          </a:p>
        </p:txBody>
      </p:sp>
      <p:sp>
        <p:nvSpPr>
          <p:cNvPr id="4" name="Slide Number Placeholder 3"/>
          <p:cNvSpPr>
            <a:spLocks noGrp="1"/>
          </p:cNvSpPr>
          <p:nvPr>
            <p:ph type="sldNum" sz="quarter" idx="12"/>
          </p:nvPr>
        </p:nvSpPr>
        <p:spPr/>
        <p:txBody>
          <a:bodyPr/>
          <a:lstStyle/>
          <a:p>
            <a:fld id="{48F43CD7-B46D-4024-900F-24A03C243E95}" type="slidenum">
              <a:rPr lang="en-US" smtClean="0"/>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Benefits of Partnerships and Resources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Potential partners may be able to provide:</a:t>
            </a:r>
          </a:p>
          <a:p>
            <a:pPr lvl="1">
              <a:buSzPct val="95000"/>
              <a:buFont typeface="Arial" panose="020B0604020202020204" pitchFamily="34" charset="0"/>
              <a:buChar char="•"/>
            </a:pPr>
            <a:r>
              <a:rPr lang="en-US" dirty="0"/>
              <a:t>Testing and assessment services</a:t>
            </a:r>
          </a:p>
          <a:p>
            <a:pPr lvl="1">
              <a:buSzPct val="95000"/>
              <a:buFont typeface="Arial" panose="020B0604020202020204" pitchFamily="34" charset="0"/>
              <a:buChar char="•"/>
            </a:pPr>
            <a:r>
              <a:rPr lang="en-US" dirty="0"/>
              <a:t>Staff and student training</a:t>
            </a:r>
          </a:p>
          <a:p>
            <a:pPr lvl="1">
              <a:buSzPct val="95000"/>
              <a:buFont typeface="Arial" panose="020B0604020202020204" pitchFamily="34" charset="0"/>
              <a:buChar char="•"/>
            </a:pPr>
            <a:r>
              <a:rPr lang="en-US" dirty="0"/>
              <a:t>Job development and retention services</a:t>
            </a:r>
          </a:p>
          <a:p>
            <a:pPr lvl="1">
              <a:buSzPct val="95000"/>
              <a:buFont typeface="Arial" panose="020B0604020202020204" pitchFamily="34" charset="0"/>
              <a:buChar char="•"/>
            </a:pPr>
            <a:r>
              <a:rPr lang="en-US" dirty="0"/>
              <a:t>Career development assistance</a:t>
            </a:r>
          </a:p>
          <a:p>
            <a:pPr lvl="1">
              <a:buSzPct val="95000"/>
              <a:buFont typeface="Arial" panose="020B0604020202020204" pitchFamily="34" charset="0"/>
              <a:buChar char="•"/>
            </a:pPr>
            <a:r>
              <a:rPr lang="en-US" dirty="0"/>
              <a:t>Career transition services</a:t>
            </a:r>
          </a:p>
          <a:p>
            <a:pPr lvl="1">
              <a:buSzPct val="95000"/>
              <a:buFont typeface="Arial" panose="020B0604020202020204" pitchFamily="34" charset="0"/>
              <a:buChar char="•"/>
            </a:pPr>
            <a:r>
              <a:rPr lang="en-US" dirty="0"/>
              <a:t>Access to assistive technologies</a:t>
            </a:r>
          </a:p>
          <a:p>
            <a:pPr lvl="1">
              <a:buSzPct val="95000"/>
              <a:buFont typeface="Arial" panose="020B0604020202020204" pitchFamily="34" charset="0"/>
              <a:buChar char="•"/>
            </a:pPr>
            <a:r>
              <a:rPr lang="en-US" dirty="0"/>
              <a:t>Additional funding for student needs and services</a:t>
            </a:r>
          </a:p>
          <a:p>
            <a:endParaRPr lang="en-US" dirty="0"/>
          </a:p>
        </p:txBody>
      </p:sp>
      <p:sp>
        <p:nvSpPr>
          <p:cNvPr id="4" name="Slide Number Placeholder 3"/>
          <p:cNvSpPr>
            <a:spLocks noGrp="1"/>
          </p:cNvSpPr>
          <p:nvPr>
            <p:ph type="sldNum" sz="quarter" idx="12"/>
          </p:nvPr>
        </p:nvSpPr>
        <p:spPr/>
        <p:txBody>
          <a:bodyPr/>
          <a:lstStyle/>
          <a:p>
            <a:fld id="{48F43CD7-B46D-4024-900F-24A03C243E95}" type="slidenum">
              <a:rPr lang="en-US" smtClean="0"/>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8F43CD7-B46D-4024-900F-24A03C243E95}" type="slidenum">
              <a:rPr lang="en-US" smtClean="0"/>
              <a:pPr/>
              <a:t>9</a:t>
            </a:fld>
            <a:endParaRPr lang="en-US" dirty="0"/>
          </a:p>
        </p:txBody>
      </p:sp>
      <p:sp>
        <p:nvSpPr>
          <p:cNvPr id="6" name="Title 5"/>
          <p:cNvSpPr>
            <a:spLocks noGrp="1"/>
          </p:cNvSpPr>
          <p:nvPr>
            <p:ph type="title"/>
          </p:nvPr>
        </p:nvSpPr>
        <p:spPr/>
        <p:txBody>
          <a:bodyPr/>
          <a:lstStyle/>
          <a:p>
            <a:pPr algn="ctr"/>
            <a:r>
              <a:rPr lang="en-US" dirty="0">
                <a:solidFill>
                  <a:schemeClr val="tx1"/>
                </a:solidFill>
              </a:rPr>
              <a:t>Picking Your Partners and Resources:</a:t>
            </a:r>
            <a:br>
              <a:rPr lang="en-US" dirty="0">
                <a:solidFill>
                  <a:schemeClr val="tx1"/>
                </a:solidFill>
              </a:rPr>
            </a:br>
            <a:r>
              <a:rPr lang="en-US" dirty="0">
                <a:solidFill>
                  <a:schemeClr val="tx1"/>
                </a:solidFill>
              </a:rPr>
              <a:t>Where to Begin?</a:t>
            </a:r>
          </a:p>
        </p:txBody>
      </p:sp>
      <p:sp>
        <p:nvSpPr>
          <p:cNvPr id="7" name="Rectangle 6"/>
          <p:cNvSpPr/>
          <p:nvPr/>
        </p:nvSpPr>
        <p:spPr>
          <a:xfrm>
            <a:off x="1600200" y="3124200"/>
            <a:ext cx="6400800" cy="646331"/>
          </a:xfrm>
          <a:prstGeom prst="rect">
            <a:avLst/>
          </a:prstGeom>
        </p:spPr>
        <p:txBody>
          <a:bodyPr wrap="square">
            <a:spAutoFit/>
          </a:bodyPr>
          <a:lstStyle/>
          <a:p>
            <a:pPr algn="ctr">
              <a:buNone/>
            </a:pPr>
            <a:r>
              <a:rPr lang="en-US" sz="3600" dirty="0">
                <a:solidFill>
                  <a:schemeClr val="accent4">
                    <a:lumMod val="20000"/>
                    <a:lumOff val="80000"/>
                  </a:schemeClr>
                </a:solidFill>
                <a:latin typeface="Arial" pitchFamily="34" charset="0"/>
                <a:cs typeface="Arial" pitchFamily="34" charset="0"/>
              </a:rPr>
              <a:t>The Disability Partnership Tool</a:t>
            </a:r>
          </a:p>
        </p:txBody>
      </p:sp>
      <p:pic>
        <p:nvPicPr>
          <p:cNvPr id="9" name="Picture 2" descr="http://www.1aboveconsulting.com/images/partners.jpg">
            <a:extLst>
              <a:ext uri="{FF2B5EF4-FFF2-40B4-BE49-F238E27FC236}">
                <a16:creationId xmlns="" xmlns:a16="http://schemas.microsoft.com/office/drawing/2014/main" id="{CD7BB5F9-C4B9-4DF4-977A-90C2A07ED4A8}"/>
              </a:ext>
            </a:extLst>
          </p:cNvPr>
          <p:cNvPicPr>
            <a:picLocks noChangeAspect="1" noChangeArrowheads="1"/>
          </p:cNvPicPr>
          <p:nvPr/>
        </p:nvPicPr>
        <p:blipFill>
          <a:blip r:embed="rId3" cstate="print"/>
          <a:srcRect/>
          <a:stretch>
            <a:fillRect/>
          </a:stretch>
        </p:blipFill>
        <p:spPr bwMode="auto">
          <a:xfrm>
            <a:off x="2551610" y="4038600"/>
            <a:ext cx="4040779" cy="2140811"/>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F356BCA1D5C24DA72D14296F0DB2AF" ma:contentTypeVersion="5" ma:contentTypeDescription="Create a new document." ma:contentTypeScope="" ma:versionID="ccb1c8995c93ee4852b0cedb1abc0b01">
  <xsd:schema xmlns:xsd="http://www.w3.org/2001/XMLSchema" xmlns:xs="http://www.w3.org/2001/XMLSchema" xmlns:p="http://schemas.microsoft.com/office/2006/metadata/properties" xmlns:ns2="f65701bd-703e-4e7a-b356-d9aef005502d" xmlns:ns3="b22f8f74-215c-4154-9939-bd29e4e8980e" targetNamespace="http://schemas.microsoft.com/office/2006/metadata/properties" ma:root="true" ma:fieldsID="4e83ca1d99dfc80217f25b9eff7e3a40" ns2:_="" ns3:_="">
    <xsd:import namespace="f65701bd-703e-4e7a-b356-d9aef005502d"/>
    <xsd:import namespace="b22f8f74-215c-4154-9939-bd29e4e8980e"/>
    <xsd:element name="properties">
      <xsd:complexType>
        <xsd:sequence>
          <xsd:element name="documentManagement">
            <xsd:complexType>
              <xsd:all>
                <xsd:element ref="ns2:Approval_x0020_Statu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5701bd-703e-4e7a-b356-d9aef005502d" elementFormDefault="qualified">
    <xsd:import namespace="http://schemas.microsoft.com/office/2006/documentManagement/types"/>
    <xsd:import namespace="http://schemas.microsoft.com/office/infopath/2007/PartnerControls"/>
    <xsd:element name="Approval_x0020_Status" ma:index="4" nillable="true" ma:displayName="Approval Status" ma:internalName="Approval_x0020_Status"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pproval_x0020_Status xmlns="f65701bd-703e-4e7a-b356-d9aef005502d">Approved</Approval_x0020_Status>
    <_dlc_DocId xmlns="b22f8f74-215c-4154-9939-bd29e4e8980e">XRUYQT3274NZ-880339284-153</_dlc_DocId>
    <_dlc_DocIdUrl xmlns="b22f8f74-215c-4154-9939-bd29e4e8980e">
      <Url>https://supportservices.jobcorps.gov/disability/_layouts/15/DocIdRedir.aspx?ID=XRUYQT3274NZ-880339284-153</Url>
      <Description>XRUYQT3274NZ-880339284-153</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9603DD1F-0A09-4CB4-A3D1-DB5D09BDB0FD}"/>
</file>

<file path=customXml/itemProps2.xml><?xml version="1.0" encoding="utf-8"?>
<ds:datastoreItem xmlns:ds="http://schemas.openxmlformats.org/officeDocument/2006/customXml" ds:itemID="{95AD5D55-0AB2-4362-9DF8-CE2029802D0E}"/>
</file>

<file path=customXml/itemProps3.xml><?xml version="1.0" encoding="utf-8"?>
<ds:datastoreItem xmlns:ds="http://schemas.openxmlformats.org/officeDocument/2006/customXml" ds:itemID="{88869D41-1728-4C25-8F7C-27651AB4BE4C}"/>
</file>

<file path=customXml/itemProps4.xml><?xml version="1.0" encoding="utf-8"?>
<ds:datastoreItem xmlns:ds="http://schemas.openxmlformats.org/officeDocument/2006/customXml" ds:itemID="{52978DB6-9385-42B6-A0D9-61F23E6DAB60}"/>
</file>

<file path=docProps/app.xml><?xml version="1.0" encoding="utf-8"?>
<Properties xmlns="http://schemas.openxmlformats.org/officeDocument/2006/extended-properties" xmlns:vt="http://schemas.openxmlformats.org/officeDocument/2006/docPropsVTypes">
  <Template>Flow</Template>
  <TotalTime>12546</TotalTime>
  <Words>5120</Words>
  <Application>Microsoft Office PowerPoint</Application>
  <PresentationFormat>On-screen Show (4:3)</PresentationFormat>
  <Paragraphs>549</Paragraphs>
  <Slides>55</Slides>
  <Notes>55</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55</vt:i4>
      </vt:variant>
    </vt:vector>
  </HeadingPairs>
  <TitlesOfParts>
    <vt:vector size="66" baseType="lpstr">
      <vt:lpstr>ＭＳ Ｐゴシック</vt:lpstr>
      <vt:lpstr>Arial</vt:lpstr>
      <vt:lpstr>Calibri</vt:lpstr>
      <vt:lpstr>Calibri Light</vt:lpstr>
      <vt:lpstr>Constantia</vt:lpstr>
      <vt:lpstr>Raleway</vt:lpstr>
      <vt:lpstr>Wingdings</vt:lpstr>
      <vt:lpstr>Wingdings 2</vt:lpstr>
      <vt:lpstr>Flow</vt:lpstr>
      <vt:lpstr>1_Custom Design</vt:lpstr>
      <vt:lpstr>Custom Design</vt:lpstr>
      <vt:lpstr>Developing Partnerships and Resources to Better Serve Students with Disabilities</vt:lpstr>
      <vt:lpstr>Overview</vt:lpstr>
      <vt:lpstr>PRH Requirements</vt:lpstr>
      <vt:lpstr>Requirements PRH 6.14, R6 Partnerships and Resources</vt:lpstr>
      <vt:lpstr>Requirements PRH 6.14, R6 Partnerships and Resources</vt:lpstr>
      <vt:lpstr>The Benefits of Partnerships and Resources</vt:lpstr>
      <vt:lpstr>Benefits of Partnerships and Resources</vt:lpstr>
      <vt:lpstr>Benefits of Partnerships and Resources</vt:lpstr>
      <vt:lpstr>Picking Your Partners and Resources: Where to Begin?</vt:lpstr>
      <vt:lpstr>Disability Partnership Tool</vt:lpstr>
      <vt:lpstr>Disability Partnership Tool</vt:lpstr>
      <vt:lpstr>Customized Disability Partnership Tool</vt:lpstr>
      <vt:lpstr>Potential Partnerships and Resources </vt:lpstr>
      <vt:lpstr>Americans with Disabilities Act National Network</vt:lpstr>
      <vt:lpstr>Bookshare</vt:lpstr>
      <vt:lpstr>Centers for Independent Living (CILs)</vt:lpstr>
      <vt:lpstr>Disability Employment Initiative (DEI)</vt:lpstr>
      <vt:lpstr>Disability Employment Initiative (DEI) (cont.)</vt:lpstr>
      <vt:lpstr>Easter Seals Workforce Development Services</vt:lpstr>
      <vt:lpstr>Goodwill Industries International, Inc.</vt:lpstr>
      <vt:lpstr>Learning Disability Association of America (LDA)</vt:lpstr>
      <vt:lpstr>National Alliance on Mental Illness (NAMI)</vt:lpstr>
      <vt:lpstr>Office of Disability Employment Policy/State Liaison</vt:lpstr>
      <vt:lpstr>State Assistive Technology Act Programs</vt:lpstr>
      <vt:lpstr>      </vt:lpstr>
      <vt:lpstr>Tips and Strategies </vt:lpstr>
      <vt:lpstr>Tips and Strategies</vt:lpstr>
      <vt:lpstr>Make it a Team Effort</vt:lpstr>
      <vt:lpstr>What to Consider When Seeking Partnerships and Resources </vt:lpstr>
      <vt:lpstr>Points to Consider</vt:lpstr>
      <vt:lpstr>What Do You Want to Accomplish?</vt:lpstr>
      <vt:lpstr>What Does Job Corps Have to Offer?</vt:lpstr>
      <vt:lpstr>What Does Job Corps Have to Offer? </vt:lpstr>
      <vt:lpstr>Doing Your Homework</vt:lpstr>
      <vt:lpstr>Doing Your Homework (cont.)</vt:lpstr>
      <vt:lpstr>The Bottom Line</vt:lpstr>
      <vt:lpstr>Choose Carefully</vt:lpstr>
      <vt:lpstr>Making Contact</vt:lpstr>
      <vt:lpstr>Be Prepared</vt:lpstr>
      <vt:lpstr>When Establishing Partnerships</vt:lpstr>
      <vt:lpstr>Successful Center Partnerships and Resources </vt:lpstr>
      <vt:lpstr>Clearfield Job Corps</vt:lpstr>
      <vt:lpstr>Westover Job Corps</vt:lpstr>
      <vt:lpstr>Flatwoods Job Corps</vt:lpstr>
      <vt:lpstr>Dayton Job Corps</vt:lpstr>
      <vt:lpstr>Los Angeles Job Corps</vt:lpstr>
      <vt:lpstr>Los Angeles Job Corps (cont.)</vt:lpstr>
      <vt:lpstr>Ottumwa Job Corps</vt:lpstr>
      <vt:lpstr>Ottumwa Job Corps (cont.)</vt:lpstr>
      <vt:lpstr>Resources </vt:lpstr>
      <vt:lpstr>Job Accommodation Network</vt:lpstr>
      <vt:lpstr>Vocational Rehabilitation Brochure</vt:lpstr>
      <vt:lpstr>Webinars</vt:lpstr>
      <vt:lpstr>Regional Disability Coordinators</vt:lpstr>
      <vt:lpstr>Questions?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Developing Effective Partnerships</dc:title>
  <dc:creator>lkosh</dc:creator>
  <cp:lastModifiedBy>Alyssa Purificacion</cp:lastModifiedBy>
  <cp:revision>586</cp:revision>
  <dcterms:created xsi:type="dcterms:W3CDTF">2012-02-17T15:43:02Z</dcterms:created>
  <dcterms:modified xsi:type="dcterms:W3CDTF">2018-08-23T20:38:33Z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5300</vt:r8>
  </property>
  <property fmtid="{D5CDD505-2E9C-101B-9397-08002B2CF9AE}" pid="3" name="TemplateUrl">
    <vt:lpwstr/>
  </property>
  <property fmtid="{D5CDD505-2E9C-101B-9397-08002B2CF9AE}" pid="4" name="_CopySource">
    <vt:lpwstr/>
  </property>
  <property fmtid="{D5CDD505-2E9C-101B-9397-08002B2CF9AE}" pid="5" name="xd_ProgID">
    <vt:lpwstr/>
  </property>
  <property fmtid="{D5CDD505-2E9C-101B-9397-08002B2CF9AE}" pid="6" name="ContentTypeId">
    <vt:lpwstr>0x01010024F356BCA1D5C24DA72D14296F0DB2AF</vt:lpwstr>
  </property>
  <property fmtid="{D5CDD505-2E9C-101B-9397-08002B2CF9AE}" pid="7" name="_SharedFileIndex">
    <vt:lpwstr/>
  </property>
  <property fmtid="{D5CDD505-2E9C-101B-9397-08002B2CF9AE}" pid="8" name="_SourceUrl">
    <vt:lpwstr/>
  </property>
  <property fmtid="{D5CDD505-2E9C-101B-9397-08002B2CF9AE}" pid="9" name="_dlc_DocIdItemGuid">
    <vt:lpwstr>dfde6862-8b63-4a02-8bfa-2cfdd0aba308</vt:lpwstr>
  </property>
</Properties>
</file>