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4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8" r:id="rId1"/>
    <p:sldMasterId id="2147483772" r:id="rId2"/>
  </p:sldMasterIdLst>
  <p:notesMasterIdLst>
    <p:notesMasterId r:id="rId47"/>
  </p:notesMasterIdLst>
  <p:sldIdLst>
    <p:sldId id="256" r:id="rId3"/>
    <p:sldId id="311" r:id="rId4"/>
    <p:sldId id="312" r:id="rId5"/>
    <p:sldId id="821" r:id="rId6"/>
    <p:sldId id="325" r:id="rId7"/>
    <p:sldId id="326" r:id="rId8"/>
    <p:sldId id="327" r:id="rId9"/>
    <p:sldId id="822" r:id="rId10"/>
    <p:sldId id="366" r:id="rId11"/>
    <p:sldId id="367" r:id="rId12"/>
    <p:sldId id="368" r:id="rId13"/>
    <p:sldId id="346" r:id="rId14"/>
    <p:sldId id="347" r:id="rId15"/>
    <p:sldId id="267" r:id="rId16"/>
    <p:sldId id="323" r:id="rId17"/>
    <p:sldId id="268" r:id="rId18"/>
    <p:sldId id="829" r:id="rId19"/>
    <p:sldId id="830" r:id="rId20"/>
    <p:sldId id="831" r:id="rId21"/>
    <p:sldId id="835" r:id="rId22"/>
    <p:sldId id="329" r:id="rId23"/>
    <p:sldId id="825" r:id="rId24"/>
    <p:sldId id="832" r:id="rId25"/>
    <p:sldId id="833" r:id="rId26"/>
    <p:sldId id="360" r:id="rId27"/>
    <p:sldId id="823" r:id="rId28"/>
    <p:sldId id="840" r:id="rId29"/>
    <p:sldId id="834" r:id="rId30"/>
    <p:sldId id="824" r:id="rId31"/>
    <p:sldId id="836" r:id="rId32"/>
    <p:sldId id="837" r:id="rId33"/>
    <p:sldId id="838" r:id="rId34"/>
    <p:sldId id="337" r:id="rId35"/>
    <p:sldId id="376" r:id="rId36"/>
    <p:sldId id="377" r:id="rId37"/>
    <p:sldId id="839" r:id="rId38"/>
    <p:sldId id="335" r:id="rId39"/>
    <p:sldId id="271" r:id="rId40"/>
    <p:sldId id="272" r:id="rId41"/>
    <p:sldId id="273" r:id="rId42"/>
    <p:sldId id="358" r:id="rId43"/>
    <p:sldId id="341" r:id="rId44"/>
    <p:sldId id="359" r:id="rId45"/>
    <p:sldId id="820"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A3D1FF"/>
    <a:srgbClr val="FFFF9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69494" autoAdjust="0"/>
  </p:normalViewPr>
  <p:slideViewPr>
    <p:cSldViewPr snapToGrid="0">
      <p:cViewPr varScale="1">
        <p:scale>
          <a:sx n="79" d="100"/>
          <a:sy n="79" d="100"/>
        </p:scale>
        <p:origin x="1878" y="84"/>
      </p:cViewPr>
      <p:guideLst/>
    </p:cSldViewPr>
  </p:slideViewPr>
  <p:outlineViewPr>
    <p:cViewPr>
      <p:scale>
        <a:sx n="33" d="100"/>
        <a:sy n="33" d="100"/>
      </p:scale>
      <p:origin x="0" y="-12732"/>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ustomXml" Target="../customXml/item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56" Type="http://schemas.openxmlformats.org/officeDocument/2006/relationships/customXml" Target="../customXml/item4.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EB8583-0B33-4085-8954-D20D2F525E82}" type="datetimeFigureOut">
              <a:rPr lang="en-US" smtClean="0"/>
              <a:t>6/11/2020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E444C-2141-4AC3-BA74-EE4E1717B9B3}" type="slidenum">
              <a:rPr lang="en-US" smtClean="0"/>
              <a:t>‹#›</a:t>
            </a:fld>
            <a:endParaRPr lang="en-US"/>
          </a:p>
        </p:txBody>
      </p:sp>
    </p:spTree>
    <p:extLst>
      <p:ext uri="{BB962C8B-B14F-4D97-AF65-F5344CB8AC3E}">
        <p14:creationId xmlns:p14="http://schemas.microsoft.com/office/powerpoint/2010/main" val="810885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Welcome to Easy and Practical Ways to Accommodate and Adapt:   This webinar will highlight assistive technology accommodations and other practical adaptations that support both independence and employability for students with disabilities enrolled in several career technical training areas.  The importance of developing supports that are portable and transferrable into the workplace also will be discussed. </a:t>
            </a:r>
          </a:p>
        </p:txBody>
      </p:sp>
      <p:sp>
        <p:nvSpPr>
          <p:cNvPr id="4" name="Slide Number Placeholder 3"/>
          <p:cNvSpPr>
            <a:spLocks noGrp="1"/>
          </p:cNvSpPr>
          <p:nvPr>
            <p:ph type="sldNum" sz="quarter" idx="10"/>
          </p:nvPr>
        </p:nvSpPr>
        <p:spPr/>
        <p:txBody>
          <a:bodyPr/>
          <a:lstStyle/>
          <a:p>
            <a:fld id="{B4EE444C-2141-4AC3-BA74-EE4E1717B9B3}" type="slidenum">
              <a:rPr lang="en-US" smtClean="0"/>
              <a:t>1</a:t>
            </a:fld>
            <a:endParaRPr lang="en-US"/>
          </a:p>
        </p:txBody>
      </p:sp>
    </p:spTree>
    <p:extLst>
      <p:ext uri="{BB962C8B-B14F-4D97-AF65-F5344CB8AC3E}">
        <p14:creationId xmlns:p14="http://schemas.microsoft.com/office/powerpoint/2010/main" val="556173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Let’s start with AT by providing a definition (slide)</a:t>
            </a:r>
          </a:p>
          <a:p>
            <a:endParaRPr lang="en-US" sz="1200" b="1" dirty="0"/>
          </a:p>
          <a:p>
            <a:r>
              <a:rPr lang="en-US" sz="1200" dirty="0"/>
              <a:t>(AT) can also be thought of as an umbrella term that includes </a:t>
            </a:r>
            <a:r>
              <a:rPr lang="en-US" sz="1200" dirty="0">
                <a:solidFill>
                  <a:srgbClr val="0070C0"/>
                </a:solidFill>
              </a:rPr>
              <a:t>assistive</a:t>
            </a:r>
            <a:r>
              <a:rPr lang="en-US" sz="1200" dirty="0"/>
              <a:t>, </a:t>
            </a:r>
            <a:r>
              <a:rPr lang="en-US" sz="1200" dirty="0">
                <a:solidFill>
                  <a:srgbClr val="0070C0"/>
                </a:solidFill>
              </a:rPr>
              <a:t>adaptive</a:t>
            </a:r>
            <a:r>
              <a:rPr lang="en-US" sz="1200" dirty="0"/>
              <a:t>, and </a:t>
            </a:r>
            <a:r>
              <a:rPr lang="en-US" sz="1200" dirty="0">
                <a:solidFill>
                  <a:srgbClr val="0070C0"/>
                </a:solidFill>
              </a:rPr>
              <a:t>rehabilitative devices </a:t>
            </a:r>
            <a:r>
              <a:rPr lang="en-US" sz="1200" dirty="0"/>
              <a:t>for people with disabilities and also includes the process used in selecting, locating, and using them. </a:t>
            </a:r>
          </a:p>
          <a:p>
            <a:pPr marL="285750" indent="-285750">
              <a:buFont typeface="Arial" panose="020B0604020202020204" pitchFamily="34" charset="0"/>
              <a:buChar char="•"/>
            </a:pPr>
            <a:r>
              <a:rPr lang="en-US" sz="1200" dirty="0"/>
              <a:t>Assistive technology </a:t>
            </a:r>
            <a:r>
              <a:rPr lang="en-US" sz="1200" dirty="0">
                <a:solidFill>
                  <a:srgbClr val="0070C0"/>
                </a:solidFill>
              </a:rPr>
              <a:t>promotes greater independence </a:t>
            </a:r>
            <a:r>
              <a:rPr lang="en-US" sz="1200" dirty="0"/>
              <a:t>by enabling people to perform tasks that they were formerly unable to accomplish, or had great difficulty accomplishing.</a:t>
            </a:r>
          </a:p>
          <a:p>
            <a:pPr marL="285750" indent="-285750">
              <a:buFont typeface="Arial" panose="020B0604020202020204" pitchFamily="34" charset="0"/>
              <a:buChar char="•"/>
            </a:pPr>
            <a:r>
              <a:rPr lang="en-US" sz="1200" dirty="0"/>
              <a:t>AT may provide ways for our students with disabilities to no longer be dependent on a person for special support.</a:t>
            </a:r>
          </a:p>
          <a:p>
            <a:endParaRPr lang="en-US" dirty="0"/>
          </a:p>
        </p:txBody>
      </p:sp>
      <p:sp>
        <p:nvSpPr>
          <p:cNvPr id="4" name="Slide Number Placeholder 3"/>
          <p:cNvSpPr>
            <a:spLocks noGrp="1"/>
          </p:cNvSpPr>
          <p:nvPr>
            <p:ph type="sldNum" sz="quarter" idx="10"/>
          </p:nvPr>
        </p:nvSpPr>
        <p:spPr/>
        <p:txBody>
          <a:bodyPr/>
          <a:lstStyle/>
          <a:p>
            <a:fld id="{B4EE444C-2141-4AC3-BA74-EE4E1717B9B3}" type="slidenum">
              <a:rPr lang="en-US" smtClean="0"/>
              <a:t>10</a:t>
            </a:fld>
            <a:endParaRPr lang="en-US"/>
          </a:p>
        </p:txBody>
      </p:sp>
    </p:spTree>
    <p:extLst>
      <p:ext uri="{BB962C8B-B14F-4D97-AF65-F5344CB8AC3E}">
        <p14:creationId xmlns:p14="http://schemas.microsoft.com/office/powerpoint/2010/main" val="2506563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lnSpc>
                <a:spcPct val="80000"/>
              </a:lnSpc>
              <a:buNone/>
            </a:pPr>
            <a:r>
              <a:rPr lang="en-US" sz="1200" dirty="0"/>
              <a:t>AT can range from simple (low tech) to more complex; from free to high cost… “  Generally low tech requires little to no training to use where “high tech” may require more training or may have complex mechanical features.</a:t>
            </a:r>
          </a:p>
          <a:p>
            <a:pPr marL="0" indent="0" eaLnBrk="1" hangingPunct="1">
              <a:lnSpc>
                <a:spcPct val="80000"/>
              </a:lnSpc>
              <a:buNone/>
            </a:pPr>
            <a:endParaRPr lang="en-US" sz="1200" dirty="0"/>
          </a:p>
          <a:p>
            <a:pPr marL="0" indent="0" eaLnBrk="1" hangingPunct="1">
              <a:lnSpc>
                <a:spcPct val="80000"/>
              </a:lnSpc>
              <a:buNone/>
            </a:pPr>
            <a:r>
              <a:rPr lang="en-US" sz="1200" dirty="0"/>
              <a:t>Don’t get “high tech” confused with high cost.  Often AT such as voice recognition software, Bluetooth, and videos are free to low cost.</a:t>
            </a:r>
          </a:p>
          <a:p>
            <a:pPr marL="0" indent="0" eaLnBrk="1" hangingPunct="1">
              <a:lnSpc>
                <a:spcPct val="80000"/>
              </a:lnSpc>
              <a:buNone/>
            </a:pPr>
            <a:endParaRPr lang="en-US" sz="1200" dirty="0"/>
          </a:p>
          <a:p>
            <a:pPr marL="285750" indent="-285750" eaLnBrk="1" hangingPunct="1">
              <a:lnSpc>
                <a:spcPct val="80000"/>
              </a:lnSpc>
              <a:buFont typeface="Arial" panose="020B0604020202020204" pitchFamily="34" charset="0"/>
              <a:buChar char="•"/>
            </a:pPr>
            <a:r>
              <a:rPr lang="en-US" sz="1200" dirty="0"/>
              <a:t>What are some examples of any AT that is already being used by students with disabilities on your center?</a:t>
            </a:r>
          </a:p>
          <a:p>
            <a:endParaRPr lang="en-US" dirty="0"/>
          </a:p>
        </p:txBody>
      </p:sp>
      <p:sp>
        <p:nvSpPr>
          <p:cNvPr id="4" name="Slide Number Placeholder 3"/>
          <p:cNvSpPr>
            <a:spLocks noGrp="1"/>
          </p:cNvSpPr>
          <p:nvPr>
            <p:ph type="sldNum" sz="quarter" idx="10"/>
          </p:nvPr>
        </p:nvSpPr>
        <p:spPr/>
        <p:txBody>
          <a:bodyPr/>
          <a:lstStyle/>
          <a:p>
            <a:fld id="{B4EE444C-2141-4AC3-BA74-EE4E1717B9B3}" type="slidenum">
              <a:rPr lang="en-US" smtClean="0"/>
              <a:t>11</a:t>
            </a:fld>
            <a:endParaRPr lang="en-US"/>
          </a:p>
        </p:txBody>
      </p:sp>
    </p:spTree>
    <p:extLst>
      <p:ext uri="{BB962C8B-B14F-4D97-AF65-F5344CB8AC3E}">
        <p14:creationId xmlns:p14="http://schemas.microsoft.com/office/powerpoint/2010/main" val="2075094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(Talk about the slide content)</a:t>
            </a:r>
          </a:p>
          <a:p>
            <a:endParaRPr lang="en-US" sz="1800" dirty="0"/>
          </a:p>
          <a:p>
            <a:r>
              <a:rPr lang="en-US" sz="1800" dirty="0"/>
              <a:t>There are some compelling studies out now showing how video learning is capable of improving academic, as well as social/emotional, and behavioral skills.</a:t>
            </a:r>
          </a:p>
          <a:p>
            <a:endParaRPr lang="en-US" sz="1800" dirty="0"/>
          </a:p>
          <a:p>
            <a:r>
              <a:rPr lang="en-US" sz="1800" dirty="0"/>
              <a:t>Instructors: All of us have “blind” spots.  By videotaping our own instruction, we gain insight into how we communicate, reinforce, and model new learning.</a:t>
            </a:r>
          </a:p>
          <a:p>
            <a:endParaRPr lang="en-US" sz="1800" dirty="0"/>
          </a:p>
          <a:p>
            <a:r>
              <a:rPr lang="en-US" sz="1800" dirty="0"/>
              <a:t>Distance Learning Benefit:</a:t>
            </a:r>
          </a:p>
        </p:txBody>
      </p:sp>
      <p:sp>
        <p:nvSpPr>
          <p:cNvPr id="4" name="Slide Number Placeholder 3"/>
          <p:cNvSpPr>
            <a:spLocks noGrp="1"/>
          </p:cNvSpPr>
          <p:nvPr>
            <p:ph type="sldNum" sz="quarter" idx="10"/>
          </p:nvPr>
        </p:nvSpPr>
        <p:spPr/>
        <p:txBody>
          <a:bodyPr/>
          <a:lstStyle/>
          <a:p>
            <a:fld id="{B4EE444C-2141-4AC3-BA74-EE4E1717B9B3}" type="slidenum">
              <a:rPr lang="en-US" smtClean="0"/>
              <a:t>12</a:t>
            </a:fld>
            <a:endParaRPr lang="en-US"/>
          </a:p>
        </p:txBody>
      </p:sp>
    </p:spTree>
    <p:extLst>
      <p:ext uri="{BB962C8B-B14F-4D97-AF65-F5344CB8AC3E}">
        <p14:creationId xmlns:p14="http://schemas.microsoft.com/office/powerpoint/2010/main" val="457444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In addition to the student benefits listed here, instructors benefit by freeing up some of their instructional time to work with smaller groups, one-on-one—possible way to have devoted time to “check for understanding.”</a:t>
            </a:r>
          </a:p>
        </p:txBody>
      </p:sp>
      <p:sp>
        <p:nvSpPr>
          <p:cNvPr id="4" name="Slide Number Placeholder 3"/>
          <p:cNvSpPr>
            <a:spLocks noGrp="1"/>
          </p:cNvSpPr>
          <p:nvPr>
            <p:ph type="sldNum" sz="quarter" idx="10"/>
          </p:nvPr>
        </p:nvSpPr>
        <p:spPr/>
        <p:txBody>
          <a:bodyPr/>
          <a:lstStyle/>
          <a:p>
            <a:fld id="{B4EE444C-2141-4AC3-BA74-EE4E1717B9B3}" type="slidenum">
              <a:rPr lang="en-US" smtClean="0"/>
              <a:t>13</a:t>
            </a:fld>
            <a:endParaRPr lang="en-US"/>
          </a:p>
        </p:txBody>
      </p:sp>
    </p:spTree>
    <p:extLst>
      <p:ext uri="{BB962C8B-B14F-4D97-AF65-F5344CB8AC3E}">
        <p14:creationId xmlns:p14="http://schemas.microsoft.com/office/powerpoint/2010/main" val="3925868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Let’s talk about how we can get started with assistive technology in our CTT settings.</a:t>
            </a:r>
          </a:p>
          <a:p>
            <a:endParaRPr lang="en-US" sz="1800" dirty="0"/>
          </a:p>
          <a:p>
            <a:r>
              <a:rPr lang="en-US" sz="1800" dirty="0"/>
              <a:t>As I review the process for accommodating students with disabilities, be thinking about a student that you have or may have had in your Career Tech area that came with some type of disability or challenge.  </a:t>
            </a:r>
          </a:p>
          <a:p>
            <a:endParaRPr lang="en-US" sz="1800" dirty="0"/>
          </a:p>
          <a:p>
            <a:r>
              <a:rPr lang="en-US" sz="1800" dirty="0"/>
              <a:t>In your mind, or on papers, answer these questions about that student.</a:t>
            </a:r>
          </a:p>
          <a:p>
            <a:endParaRPr lang="en-US" sz="1800" dirty="0"/>
          </a:p>
          <a:p>
            <a:r>
              <a:rPr lang="en-US" sz="1800" dirty="0"/>
              <a:t>The next slide has 2 more questions…</a:t>
            </a:r>
          </a:p>
        </p:txBody>
      </p:sp>
      <p:sp>
        <p:nvSpPr>
          <p:cNvPr id="4" name="Slide Number Placeholder 3"/>
          <p:cNvSpPr>
            <a:spLocks noGrp="1"/>
          </p:cNvSpPr>
          <p:nvPr>
            <p:ph type="sldNum" sz="quarter" idx="10"/>
          </p:nvPr>
        </p:nvSpPr>
        <p:spPr/>
        <p:txBody>
          <a:bodyPr/>
          <a:lstStyle/>
          <a:p>
            <a:fld id="{B4EE444C-2141-4AC3-BA74-EE4E1717B9B3}" type="slidenum">
              <a:rPr lang="en-US" smtClean="0"/>
              <a:t>14</a:t>
            </a:fld>
            <a:endParaRPr lang="en-US"/>
          </a:p>
        </p:txBody>
      </p:sp>
    </p:spTree>
    <p:extLst>
      <p:ext uri="{BB962C8B-B14F-4D97-AF65-F5344CB8AC3E}">
        <p14:creationId xmlns:p14="http://schemas.microsoft.com/office/powerpoint/2010/main" val="2656312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reviewing slide)… What are some of the “disability-related” partners that your center uses for support for students with disabilities?</a:t>
            </a:r>
          </a:p>
          <a:p>
            <a:endParaRPr lang="en-US" dirty="0"/>
          </a:p>
          <a:p>
            <a:endParaRPr lang="en-US" dirty="0"/>
          </a:p>
        </p:txBody>
      </p:sp>
      <p:sp>
        <p:nvSpPr>
          <p:cNvPr id="4" name="Slide Number Placeholder 3"/>
          <p:cNvSpPr>
            <a:spLocks noGrp="1"/>
          </p:cNvSpPr>
          <p:nvPr>
            <p:ph type="sldNum" sz="quarter" idx="10"/>
          </p:nvPr>
        </p:nvSpPr>
        <p:spPr/>
        <p:txBody>
          <a:bodyPr/>
          <a:lstStyle/>
          <a:p>
            <a:fld id="{B4EE444C-2141-4AC3-BA74-EE4E1717B9B3}" type="slidenum">
              <a:rPr lang="en-US" smtClean="0"/>
              <a:t>15</a:t>
            </a:fld>
            <a:endParaRPr lang="en-US"/>
          </a:p>
        </p:txBody>
      </p:sp>
    </p:spTree>
    <p:extLst>
      <p:ext uri="{BB962C8B-B14F-4D97-AF65-F5344CB8AC3E}">
        <p14:creationId xmlns:p14="http://schemas.microsoft.com/office/powerpoint/2010/main" val="502319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Let’s practice with one case study using the questioning approach that we just reviewed. </a:t>
            </a:r>
          </a:p>
          <a:p>
            <a:endParaRPr lang="en-US" sz="1800" dirty="0"/>
          </a:p>
          <a:p>
            <a:r>
              <a:rPr lang="en-US" sz="1800" dirty="0"/>
              <a:t>What are some possible AT accommodations that we could consider to support Jordan with “remembering, reading, completing tasks, practicing safety in the kitchen, measuring, and conversations?”  </a:t>
            </a:r>
          </a:p>
          <a:p>
            <a:endParaRPr lang="en-US" sz="1800" dirty="0"/>
          </a:p>
          <a:p>
            <a:r>
              <a:rPr lang="en-US" sz="1800" dirty="0"/>
              <a:t>Use the chat box for any ideas you have…</a:t>
            </a:r>
          </a:p>
          <a:p>
            <a:endParaRPr lang="en-US" sz="1800" dirty="0"/>
          </a:p>
          <a:p>
            <a:r>
              <a:rPr lang="en-US" sz="1800" dirty="0"/>
              <a:t>How might these accommodations be used in other areas on center or to build independence?</a:t>
            </a:r>
          </a:p>
          <a:p>
            <a:endParaRPr lang="en-US" sz="1800" dirty="0"/>
          </a:p>
        </p:txBody>
      </p:sp>
      <p:sp>
        <p:nvSpPr>
          <p:cNvPr id="4" name="Slide Number Placeholder 3"/>
          <p:cNvSpPr>
            <a:spLocks noGrp="1"/>
          </p:cNvSpPr>
          <p:nvPr>
            <p:ph type="sldNum" sz="quarter" idx="10"/>
          </p:nvPr>
        </p:nvSpPr>
        <p:spPr/>
        <p:txBody>
          <a:bodyPr/>
          <a:lstStyle/>
          <a:p>
            <a:fld id="{B4EE444C-2141-4AC3-BA74-EE4E1717B9B3}" type="slidenum">
              <a:rPr lang="en-US" smtClean="0"/>
              <a:t>16</a:t>
            </a:fld>
            <a:endParaRPr lang="en-US"/>
          </a:p>
        </p:txBody>
      </p:sp>
    </p:spTree>
    <p:extLst>
      <p:ext uri="{BB962C8B-B14F-4D97-AF65-F5344CB8AC3E}">
        <p14:creationId xmlns:p14="http://schemas.microsoft.com/office/powerpoint/2010/main" val="4166867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Let’s practice with one case study using the questioning approach that we just reviewed. </a:t>
            </a:r>
          </a:p>
          <a:p>
            <a:endParaRPr lang="en-US" dirty="0"/>
          </a:p>
        </p:txBody>
      </p:sp>
      <p:sp>
        <p:nvSpPr>
          <p:cNvPr id="4" name="Slide Number Placeholder 3"/>
          <p:cNvSpPr>
            <a:spLocks noGrp="1"/>
          </p:cNvSpPr>
          <p:nvPr>
            <p:ph type="sldNum" sz="quarter" idx="5"/>
          </p:nvPr>
        </p:nvSpPr>
        <p:spPr/>
        <p:txBody>
          <a:bodyPr/>
          <a:lstStyle/>
          <a:p>
            <a:fld id="{B4EE444C-2141-4AC3-BA74-EE4E1717B9B3}" type="slidenum">
              <a:rPr lang="en-US" smtClean="0"/>
              <a:t>17</a:t>
            </a:fld>
            <a:endParaRPr lang="en-US"/>
          </a:p>
        </p:txBody>
      </p:sp>
    </p:spTree>
    <p:extLst>
      <p:ext uri="{BB962C8B-B14F-4D97-AF65-F5344CB8AC3E}">
        <p14:creationId xmlns:p14="http://schemas.microsoft.com/office/powerpoint/2010/main" val="1212171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accent4">
                  <a:lumMod val="50000"/>
                </a:schemeClr>
              </a:solidFill>
            </a:endParaRPr>
          </a:p>
          <a:p>
            <a:r>
              <a:rPr lang="en-US" dirty="0">
                <a:solidFill>
                  <a:schemeClr val="accent4">
                    <a:lumMod val="50000"/>
                  </a:schemeClr>
                </a:solidFill>
              </a:rPr>
              <a:t>Continuing with the question approach to accommodating Jordan…</a:t>
            </a:r>
          </a:p>
          <a:p>
            <a:endParaRPr lang="en-US" dirty="0">
              <a:solidFill>
                <a:schemeClr val="accent4">
                  <a:lumMod val="50000"/>
                </a:schemeClr>
              </a:solidFill>
            </a:endParaRPr>
          </a:p>
          <a:p>
            <a:endParaRPr lang="en-US" dirty="0">
              <a:solidFill>
                <a:schemeClr val="accent4">
                  <a:lumMod val="50000"/>
                </a:schemeClr>
              </a:solidFill>
            </a:endParaRPr>
          </a:p>
          <a:p>
            <a:endParaRPr lang="en-US" dirty="0"/>
          </a:p>
        </p:txBody>
      </p:sp>
      <p:sp>
        <p:nvSpPr>
          <p:cNvPr id="4" name="Slide Number Placeholder 3"/>
          <p:cNvSpPr>
            <a:spLocks noGrp="1"/>
          </p:cNvSpPr>
          <p:nvPr>
            <p:ph type="sldNum" sz="quarter" idx="5"/>
          </p:nvPr>
        </p:nvSpPr>
        <p:spPr/>
        <p:txBody>
          <a:bodyPr/>
          <a:lstStyle/>
          <a:p>
            <a:fld id="{B4EE444C-2141-4AC3-BA74-EE4E1717B9B3}" type="slidenum">
              <a:rPr lang="en-US" smtClean="0"/>
              <a:t>18</a:t>
            </a:fld>
            <a:endParaRPr lang="en-US"/>
          </a:p>
        </p:txBody>
      </p:sp>
    </p:spTree>
    <p:extLst>
      <p:ext uri="{BB962C8B-B14F-4D97-AF65-F5344CB8AC3E}">
        <p14:creationId xmlns:p14="http://schemas.microsoft.com/office/powerpoint/2010/main" val="748949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great examples…</a:t>
            </a:r>
          </a:p>
        </p:txBody>
      </p:sp>
      <p:sp>
        <p:nvSpPr>
          <p:cNvPr id="4" name="Slide Number Placeholder 3"/>
          <p:cNvSpPr>
            <a:spLocks noGrp="1"/>
          </p:cNvSpPr>
          <p:nvPr>
            <p:ph type="sldNum" sz="quarter" idx="5"/>
          </p:nvPr>
        </p:nvSpPr>
        <p:spPr/>
        <p:txBody>
          <a:bodyPr/>
          <a:lstStyle/>
          <a:p>
            <a:fld id="{B4EE444C-2141-4AC3-BA74-EE4E1717B9B3}" type="slidenum">
              <a:rPr lang="en-US" smtClean="0"/>
              <a:t>19</a:t>
            </a:fld>
            <a:endParaRPr lang="en-US"/>
          </a:p>
        </p:txBody>
      </p:sp>
    </p:spTree>
    <p:extLst>
      <p:ext uri="{BB962C8B-B14F-4D97-AF65-F5344CB8AC3E}">
        <p14:creationId xmlns:p14="http://schemas.microsoft.com/office/powerpoint/2010/main" val="979331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During this webinar, we will be exploring a wide range of assistive technologies on a continuum of low to high tech, as well as free to a bit more costly.  We will also explore how these accommodations can be used to provide more independence for students with disabilities, as well as provide support in more than one area of life.</a:t>
            </a:r>
          </a:p>
          <a:p>
            <a:endParaRPr lang="en-US" sz="1800" dirty="0"/>
          </a:p>
          <a:p>
            <a:r>
              <a:rPr lang="en-US" sz="1800" dirty="0"/>
              <a:t>You will be provided with several resources today that can be used to search for just the right accommodation for specific functional limitations, and resources that can be used to explore funding for AT.</a:t>
            </a:r>
          </a:p>
          <a:p>
            <a:endParaRPr lang="en-US" sz="1800" dirty="0"/>
          </a:p>
          <a:p>
            <a:endParaRPr lang="en-US" sz="1800" dirty="0"/>
          </a:p>
          <a:p>
            <a:endParaRPr lang="en-US" dirty="0"/>
          </a:p>
        </p:txBody>
      </p:sp>
      <p:sp>
        <p:nvSpPr>
          <p:cNvPr id="4" name="Slide Number Placeholder 3"/>
          <p:cNvSpPr>
            <a:spLocks noGrp="1"/>
          </p:cNvSpPr>
          <p:nvPr>
            <p:ph type="sldNum" sz="quarter" idx="10"/>
          </p:nvPr>
        </p:nvSpPr>
        <p:spPr/>
        <p:txBody>
          <a:bodyPr/>
          <a:lstStyle/>
          <a:p>
            <a:fld id="{B4EE444C-2141-4AC3-BA74-EE4E1717B9B3}" type="slidenum">
              <a:rPr lang="en-US" smtClean="0"/>
              <a:t>2</a:t>
            </a:fld>
            <a:endParaRPr lang="en-US"/>
          </a:p>
        </p:txBody>
      </p:sp>
    </p:spTree>
    <p:extLst>
      <p:ext uri="{BB962C8B-B14F-4D97-AF65-F5344CB8AC3E}">
        <p14:creationId xmlns:p14="http://schemas.microsoft.com/office/powerpoint/2010/main" val="2404133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great examples…</a:t>
            </a:r>
          </a:p>
        </p:txBody>
      </p:sp>
      <p:sp>
        <p:nvSpPr>
          <p:cNvPr id="4" name="Slide Number Placeholder 3"/>
          <p:cNvSpPr>
            <a:spLocks noGrp="1"/>
          </p:cNvSpPr>
          <p:nvPr>
            <p:ph type="sldNum" sz="quarter" idx="5"/>
          </p:nvPr>
        </p:nvSpPr>
        <p:spPr/>
        <p:txBody>
          <a:bodyPr/>
          <a:lstStyle/>
          <a:p>
            <a:fld id="{B4EE444C-2141-4AC3-BA74-EE4E1717B9B3}" type="slidenum">
              <a:rPr lang="en-US" smtClean="0"/>
              <a:t>20</a:t>
            </a:fld>
            <a:endParaRPr lang="en-US"/>
          </a:p>
        </p:txBody>
      </p:sp>
    </p:spTree>
    <p:extLst>
      <p:ext uri="{BB962C8B-B14F-4D97-AF65-F5344CB8AC3E}">
        <p14:creationId xmlns:p14="http://schemas.microsoft.com/office/powerpoint/2010/main" val="3036424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B4EE444C-2141-4AC3-BA74-EE4E1717B9B3}" type="slidenum">
              <a:rPr lang="en-US" smtClean="0"/>
              <a:t>21</a:t>
            </a:fld>
            <a:endParaRPr lang="en-US"/>
          </a:p>
        </p:txBody>
      </p:sp>
    </p:spTree>
    <p:extLst>
      <p:ext uri="{BB962C8B-B14F-4D97-AF65-F5344CB8AC3E}">
        <p14:creationId xmlns:p14="http://schemas.microsoft.com/office/powerpoint/2010/main" val="771739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EE444C-2141-4AC3-BA74-EE4E1717B9B3}" type="slidenum">
              <a:rPr lang="en-US" smtClean="0"/>
              <a:t>23</a:t>
            </a:fld>
            <a:endParaRPr lang="en-US"/>
          </a:p>
        </p:txBody>
      </p:sp>
    </p:spTree>
    <p:extLst>
      <p:ext uri="{BB962C8B-B14F-4D97-AF65-F5344CB8AC3E}">
        <p14:creationId xmlns:p14="http://schemas.microsoft.com/office/powerpoint/2010/main" val="619388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https://www.youtube.com/watch?v=65gqX2QhVRA</a:t>
            </a:r>
          </a:p>
          <a:p>
            <a:endParaRPr lang="en-US" dirty="0"/>
          </a:p>
          <a:p>
            <a:r>
              <a:rPr lang="en-US" dirty="0"/>
              <a:t>Show 4-5 clip from “How the Blind Cook”</a:t>
            </a:r>
          </a:p>
        </p:txBody>
      </p:sp>
      <p:sp>
        <p:nvSpPr>
          <p:cNvPr id="4" name="Slide Number Placeholder 3"/>
          <p:cNvSpPr>
            <a:spLocks noGrp="1"/>
          </p:cNvSpPr>
          <p:nvPr>
            <p:ph type="sldNum" sz="quarter" idx="10"/>
          </p:nvPr>
        </p:nvSpPr>
        <p:spPr/>
        <p:txBody>
          <a:bodyPr/>
          <a:lstStyle/>
          <a:p>
            <a:fld id="{B4EE444C-2141-4AC3-BA74-EE4E1717B9B3}" type="slidenum">
              <a:rPr lang="en-US" smtClean="0"/>
              <a:t>25</a:t>
            </a:fld>
            <a:endParaRPr lang="en-US"/>
          </a:p>
        </p:txBody>
      </p:sp>
    </p:spTree>
    <p:extLst>
      <p:ext uri="{BB962C8B-B14F-4D97-AF65-F5344CB8AC3E}">
        <p14:creationId xmlns:p14="http://schemas.microsoft.com/office/powerpoint/2010/main" val="2003667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B4EE444C-2141-4AC3-BA74-EE4E1717B9B3}" type="slidenum">
              <a:rPr lang="en-US" smtClean="0"/>
              <a:t>26</a:t>
            </a:fld>
            <a:endParaRPr lang="en-US"/>
          </a:p>
        </p:txBody>
      </p:sp>
    </p:spTree>
    <p:extLst>
      <p:ext uri="{BB962C8B-B14F-4D97-AF65-F5344CB8AC3E}">
        <p14:creationId xmlns:p14="http://schemas.microsoft.com/office/powerpoint/2010/main" val="3366290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One “distance learning” tool = The AFB Technology Training and Awareness Program consists of an online self-paced training course on the use of Google Docs and Google Drive with the free NVDA screen reader for Windows. The training is divided into 10 modules, each containing brief videos, written reference information and an evaluation after each completed module.  Sample modules include “Using Google Docs and Drive,” “Basic Document Formatting,” “Collaborating with Others,” etc.</a:t>
            </a:r>
            <a:endParaRPr lang="en-US" dirty="0"/>
          </a:p>
        </p:txBody>
      </p:sp>
      <p:sp>
        <p:nvSpPr>
          <p:cNvPr id="4" name="Slide Number Placeholder 3"/>
          <p:cNvSpPr>
            <a:spLocks noGrp="1"/>
          </p:cNvSpPr>
          <p:nvPr>
            <p:ph type="sldNum" sz="quarter" idx="5"/>
          </p:nvPr>
        </p:nvSpPr>
        <p:spPr/>
        <p:txBody>
          <a:bodyPr/>
          <a:lstStyle/>
          <a:p>
            <a:fld id="{B4EE444C-2141-4AC3-BA74-EE4E1717B9B3}" type="slidenum">
              <a:rPr lang="en-US" smtClean="0"/>
              <a:t>27</a:t>
            </a:fld>
            <a:endParaRPr lang="en-US"/>
          </a:p>
        </p:txBody>
      </p:sp>
    </p:spTree>
    <p:extLst>
      <p:ext uri="{BB962C8B-B14F-4D97-AF65-F5344CB8AC3E}">
        <p14:creationId xmlns:p14="http://schemas.microsoft.com/office/powerpoint/2010/main" val="10552760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EE444C-2141-4AC3-BA74-EE4E1717B9B3}" type="slidenum">
              <a:rPr lang="en-US" smtClean="0"/>
              <a:t>28</a:t>
            </a:fld>
            <a:endParaRPr lang="en-US"/>
          </a:p>
        </p:txBody>
      </p:sp>
    </p:spTree>
    <p:extLst>
      <p:ext uri="{BB962C8B-B14F-4D97-AF65-F5344CB8AC3E}">
        <p14:creationId xmlns:p14="http://schemas.microsoft.com/office/powerpoint/2010/main" val="6813232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Let’s take a look at some examples of AT being used on our centers that either benefit one student with a disability, or several student with or without disabilities.</a:t>
            </a:r>
          </a:p>
        </p:txBody>
      </p:sp>
      <p:sp>
        <p:nvSpPr>
          <p:cNvPr id="4" name="Slide Number Placeholder 3"/>
          <p:cNvSpPr>
            <a:spLocks noGrp="1"/>
          </p:cNvSpPr>
          <p:nvPr>
            <p:ph type="sldNum" sz="quarter" idx="10"/>
          </p:nvPr>
        </p:nvSpPr>
        <p:spPr/>
        <p:txBody>
          <a:bodyPr/>
          <a:lstStyle/>
          <a:p>
            <a:fld id="{B4EE444C-2141-4AC3-BA74-EE4E1717B9B3}" type="slidenum">
              <a:rPr lang="en-US" smtClean="0"/>
              <a:t>32</a:t>
            </a:fld>
            <a:endParaRPr lang="en-US"/>
          </a:p>
        </p:txBody>
      </p:sp>
    </p:spTree>
    <p:extLst>
      <p:ext uri="{BB962C8B-B14F-4D97-AF65-F5344CB8AC3E}">
        <p14:creationId xmlns:p14="http://schemas.microsoft.com/office/powerpoint/2010/main" val="3292276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Here is an example of using video technology (YouTubes) to provide information about DL instruction, and specific CTT lessons </a:t>
            </a:r>
          </a:p>
          <a:p>
            <a:endParaRPr lang="en-US" sz="1800" dirty="0"/>
          </a:p>
          <a:p>
            <a:r>
              <a:rPr lang="en-US" sz="1800" dirty="0"/>
              <a:t>Some ways it supports students with specific disabilities included:</a:t>
            </a:r>
          </a:p>
          <a:p>
            <a:pPr marL="742950" lvl="1" indent="-285750">
              <a:buFont typeface="Arial" panose="020B0604020202020204" pitchFamily="34" charset="0"/>
              <a:buChar char="•"/>
            </a:pPr>
            <a:r>
              <a:rPr lang="en-US" sz="1800" dirty="0"/>
              <a:t>Built in extended time</a:t>
            </a:r>
          </a:p>
          <a:p>
            <a:pPr marL="742950" lvl="1" indent="-285750">
              <a:buFont typeface="Arial" panose="020B0604020202020204" pitchFamily="34" charset="0"/>
              <a:buChar char="•"/>
            </a:pPr>
            <a:r>
              <a:rPr lang="en-US" sz="1800" dirty="0"/>
              <a:t>Reading support (materials read to them)</a:t>
            </a:r>
          </a:p>
          <a:p>
            <a:pPr marL="742950" lvl="1" indent="-285750">
              <a:buFont typeface="Arial" panose="020B0604020202020204" pitchFamily="34" charset="0"/>
              <a:buChar char="•"/>
            </a:pPr>
            <a:r>
              <a:rPr lang="en-US" sz="1800" dirty="0"/>
              <a:t>Opportunity to review and repeat lessons for memory/retention</a:t>
            </a:r>
          </a:p>
          <a:p>
            <a:pPr marL="742950" lvl="1" indent="-285750">
              <a:buFont typeface="Arial" panose="020B0604020202020204" pitchFamily="34" charset="0"/>
              <a:buChar char="•"/>
            </a:pPr>
            <a:r>
              <a:rPr lang="en-US" sz="1800" dirty="0"/>
              <a:t>Addresses some attentional issues by allowing students go at their own pace and see/hear lessons</a:t>
            </a:r>
          </a:p>
        </p:txBody>
      </p:sp>
      <p:sp>
        <p:nvSpPr>
          <p:cNvPr id="4" name="Slide Number Placeholder 3"/>
          <p:cNvSpPr>
            <a:spLocks noGrp="1"/>
          </p:cNvSpPr>
          <p:nvPr>
            <p:ph type="sldNum" sz="quarter" idx="10"/>
          </p:nvPr>
        </p:nvSpPr>
        <p:spPr/>
        <p:txBody>
          <a:bodyPr/>
          <a:lstStyle/>
          <a:p>
            <a:fld id="{B4EE444C-2141-4AC3-BA74-EE4E1717B9B3}" type="slidenum">
              <a:rPr lang="en-US" smtClean="0"/>
              <a:t>33</a:t>
            </a:fld>
            <a:endParaRPr lang="en-US"/>
          </a:p>
        </p:txBody>
      </p:sp>
    </p:spTree>
    <p:extLst>
      <p:ext uri="{BB962C8B-B14F-4D97-AF65-F5344CB8AC3E}">
        <p14:creationId xmlns:p14="http://schemas.microsoft.com/office/powerpoint/2010/main" val="42732729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EE444C-2141-4AC3-BA74-EE4E1717B9B3}" type="slidenum">
              <a:rPr lang="en-US" smtClean="0"/>
              <a:t>34</a:t>
            </a:fld>
            <a:endParaRPr lang="en-US"/>
          </a:p>
        </p:txBody>
      </p:sp>
    </p:spTree>
    <p:extLst>
      <p:ext uri="{BB962C8B-B14F-4D97-AF65-F5344CB8AC3E}">
        <p14:creationId xmlns:p14="http://schemas.microsoft.com/office/powerpoint/2010/main" val="702521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This poll gives us an opportunity to measure where the group weighs in regarding our implementation of our students’ APs.  </a:t>
            </a:r>
          </a:p>
          <a:p>
            <a:endParaRPr lang="en-US" sz="1800" dirty="0"/>
          </a:p>
          <a:p>
            <a:r>
              <a:rPr lang="en-US" sz="1800" dirty="0"/>
              <a:t>If you are not in CTT, you still have some responsibility regarding APs.   Answer as best you can.</a:t>
            </a:r>
          </a:p>
          <a:p>
            <a:endParaRPr lang="en-US" sz="1800" dirty="0"/>
          </a:p>
          <a:p>
            <a:r>
              <a:rPr lang="en-US" sz="1800" dirty="0"/>
              <a:t>Some of you may be new to JC or your position, so you would obviously mark the last choice.   </a:t>
            </a:r>
          </a:p>
          <a:p>
            <a:endParaRPr lang="en-US" sz="1800" dirty="0"/>
          </a:p>
          <a:p>
            <a:endParaRPr lang="en-US" sz="1800" dirty="0"/>
          </a:p>
          <a:p>
            <a:endParaRPr lang="en-US" sz="1800" dirty="0"/>
          </a:p>
          <a:p>
            <a:endParaRPr lang="en-US" sz="1800" dirty="0"/>
          </a:p>
        </p:txBody>
      </p:sp>
      <p:sp>
        <p:nvSpPr>
          <p:cNvPr id="4" name="Slide Number Placeholder 3"/>
          <p:cNvSpPr>
            <a:spLocks noGrp="1"/>
          </p:cNvSpPr>
          <p:nvPr>
            <p:ph type="sldNum" sz="quarter" idx="10"/>
          </p:nvPr>
        </p:nvSpPr>
        <p:spPr/>
        <p:txBody>
          <a:bodyPr/>
          <a:lstStyle/>
          <a:p>
            <a:fld id="{B4EE444C-2141-4AC3-BA74-EE4E1717B9B3}" type="slidenum">
              <a:rPr lang="en-US" smtClean="0"/>
              <a:t>3</a:t>
            </a:fld>
            <a:endParaRPr lang="en-US"/>
          </a:p>
        </p:txBody>
      </p:sp>
    </p:spTree>
    <p:extLst>
      <p:ext uri="{BB962C8B-B14F-4D97-AF65-F5344CB8AC3E}">
        <p14:creationId xmlns:p14="http://schemas.microsoft.com/office/powerpoint/2010/main" val="11235003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EE444C-2141-4AC3-BA74-EE4E1717B9B3}" type="slidenum">
              <a:rPr lang="en-US" smtClean="0"/>
              <a:t>35</a:t>
            </a:fld>
            <a:endParaRPr lang="en-US"/>
          </a:p>
        </p:txBody>
      </p:sp>
    </p:spTree>
    <p:extLst>
      <p:ext uri="{BB962C8B-B14F-4D97-AF65-F5344CB8AC3E}">
        <p14:creationId xmlns:p14="http://schemas.microsoft.com/office/powerpoint/2010/main" val="18428293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other examples of virtual instruction out there in YouTube format.  This example is real time instruction in a distance learning setting using Google Classroom.</a:t>
            </a:r>
          </a:p>
        </p:txBody>
      </p:sp>
      <p:sp>
        <p:nvSpPr>
          <p:cNvPr id="4" name="Slide Number Placeholder 3"/>
          <p:cNvSpPr>
            <a:spLocks noGrp="1"/>
          </p:cNvSpPr>
          <p:nvPr>
            <p:ph type="sldNum" sz="quarter" idx="5"/>
          </p:nvPr>
        </p:nvSpPr>
        <p:spPr/>
        <p:txBody>
          <a:bodyPr/>
          <a:lstStyle/>
          <a:p>
            <a:fld id="{B4EE444C-2141-4AC3-BA74-EE4E1717B9B3}" type="slidenum">
              <a:rPr lang="en-US" smtClean="0"/>
              <a:t>36</a:t>
            </a:fld>
            <a:endParaRPr lang="en-US"/>
          </a:p>
        </p:txBody>
      </p:sp>
    </p:spTree>
    <p:extLst>
      <p:ext uri="{BB962C8B-B14F-4D97-AF65-F5344CB8AC3E}">
        <p14:creationId xmlns:p14="http://schemas.microsoft.com/office/powerpoint/2010/main" val="35734312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Website tour:  Use SOAR to demo LD (Case Study-Jordan)…choose reading, math, and organization to show how AT can accommodate</a:t>
            </a:r>
          </a:p>
        </p:txBody>
      </p:sp>
      <p:sp>
        <p:nvSpPr>
          <p:cNvPr id="4" name="Slide Number Placeholder 3"/>
          <p:cNvSpPr>
            <a:spLocks noGrp="1"/>
          </p:cNvSpPr>
          <p:nvPr>
            <p:ph type="sldNum" sz="quarter" idx="10"/>
          </p:nvPr>
        </p:nvSpPr>
        <p:spPr/>
        <p:txBody>
          <a:bodyPr/>
          <a:lstStyle/>
          <a:p>
            <a:fld id="{B4EE444C-2141-4AC3-BA74-EE4E1717B9B3}" type="slidenum">
              <a:rPr lang="en-US" smtClean="0"/>
              <a:t>38</a:t>
            </a:fld>
            <a:endParaRPr lang="en-US"/>
          </a:p>
        </p:txBody>
      </p:sp>
    </p:spTree>
    <p:extLst>
      <p:ext uri="{BB962C8B-B14F-4D97-AF65-F5344CB8AC3E}">
        <p14:creationId xmlns:p14="http://schemas.microsoft.com/office/powerpoint/2010/main" val="25601321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time permits, conduct a brief website tour using the “Tools for Life </a:t>
            </a:r>
            <a:r>
              <a:rPr lang="en-US" dirty="0" err="1"/>
              <a:t>AppFinder</a:t>
            </a:r>
            <a:r>
              <a:rPr lang="en-US" dirty="0"/>
              <a:t>”</a:t>
            </a:r>
          </a:p>
        </p:txBody>
      </p:sp>
      <p:sp>
        <p:nvSpPr>
          <p:cNvPr id="4" name="Slide Number Placeholder 3"/>
          <p:cNvSpPr>
            <a:spLocks noGrp="1"/>
          </p:cNvSpPr>
          <p:nvPr>
            <p:ph type="sldNum" sz="quarter" idx="10"/>
          </p:nvPr>
        </p:nvSpPr>
        <p:spPr/>
        <p:txBody>
          <a:bodyPr/>
          <a:lstStyle/>
          <a:p>
            <a:fld id="{B4EE444C-2141-4AC3-BA74-EE4E1717B9B3}" type="slidenum">
              <a:rPr lang="en-US" smtClean="0"/>
              <a:t>39</a:t>
            </a:fld>
            <a:endParaRPr lang="en-US"/>
          </a:p>
        </p:txBody>
      </p:sp>
    </p:spTree>
    <p:extLst>
      <p:ext uri="{BB962C8B-B14F-4D97-AF65-F5344CB8AC3E}">
        <p14:creationId xmlns:p14="http://schemas.microsoft.com/office/powerpoint/2010/main" val="30134600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Able Data is a searchable resource website that contains information on tools and technologies to “enhance life.”  The user of this site can search by “product,” by “product makers/seller or categories” and by “AT Resources.”</a:t>
            </a:r>
          </a:p>
          <a:p>
            <a:endParaRPr lang="en-US" dirty="0"/>
          </a:p>
          <a:p>
            <a:r>
              <a:rPr lang="en-US" dirty="0"/>
              <a:t>The next slide shows a clip of searching by “Product Category.” </a:t>
            </a:r>
          </a:p>
          <a:p>
            <a:endParaRPr lang="en-US" dirty="0"/>
          </a:p>
          <a:p>
            <a:r>
              <a:rPr lang="en-US" sz="1200" b="0" i="1" kern="1200" dirty="0">
                <a:solidFill>
                  <a:schemeClr val="tx1"/>
                </a:solidFill>
                <a:effectLst/>
                <a:latin typeface="+mn-lt"/>
                <a:ea typeface="+mn-ea"/>
                <a:cs typeface="+mn-cs"/>
              </a:rPr>
              <a:t>Welcome to </a:t>
            </a:r>
            <a:r>
              <a:rPr lang="en-US" sz="1200" b="0" i="1" kern="1200" dirty="0" err="1">
                <a:solidFill>
                  <a:schemeClr val="tx1"/>
                </a:solidFill>
                <a:effectLst/>
                <a:latin typeface="+mn-lt"/>
                <a:ea typeface="+mn-ea"/>
                <a:cs typeface="+mn-cs"/>
              </a:rPr>
              <a:t>AbleData</a:t>
            </a:r>
            <a:r>
              <a:rPr lang="en-US" sz="1200" b="0" i="1" kern="1200" dirty="0">
                <a:solidFill>
                  <a:schemeClr val="tx1"/>
                </a:solidFill>
                <a:effectLst/>
                <a:latin typeface="+mn-lt"/>
                <a:ea typeface="+mn-ea"/>
                <a:cs typeface="+mn-cs"/>
              </a:rPr>
              <a:t>! We are the premier database for unbiased, comprehensive information on products, solutions and resources to improve productivity and ease life’s tasks.</a:t>
            </a:r>
            <a:endParaRPr lang="en-US" b="0" dirty="0"/>
          </a:p>
        </p:txBody>
      </p:sp>
      <p:sp>
        <p:nvSpPr>
          <p:cNvPr id="4" name="Slide Number Placeholder 3"/>
          <p:cNvSpPr>
            <a:spLocks noGrp="1"/>
          </p:cNvSpPr>
          <p:nvPr>
            <p:ph type="sldNum" sz="quarter" idx="10"/>
          </p:nvPr>
        </p:nvSpPr>
        <p:spPr/>
        <p:txBody>
          <a:bodyPr/>
          <a:lstStyle/>
          <a:p>
            <a:fld id="{B4EE444C-2141-4AC3-BA74-EE4E1717B9B3}" type="slidenum">
              <a:rPr lang="en-US" smtClean="0"/>
              <a:t>40</a:t>
            </a:fld>
            <a:endParaRPr lang="en-US"/>
          </a:p>
        </p:txBody>
      </p:sp>
    </p:spTree>
    <p:extLst>
      <p:ext uri="{BB962C8B-B14F-4D97-AF65-F5344CB8AC3E}">
        <p14:creationId xmlns:p14="http://schemas.microsoft.com/office/powerpoint/2010/main" val="20916985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This is one way your can search on  </a:t>
            </a:r>
            <a:r>
              <a:rPr lang="en-US" sz="1800" dirty="0" err="1"/>
              <a:t>AbleData</a:t>
            </a:r>
            <a:r>
              <a:rPr lang="en-US" sz="1800" dirty="0"/>
              <a:t> for possible AT or accommodations.</a:t>
            </a:r>
          </a:p>
        </p:txBody>
      </p:sp>
      <p:sp>
        <p:nvSpPr>
          <p:cNvPr id="4" name="Slide Number Placeholder 3"/>
          <p:cNvSpPr>
            <a:spLocks noGrp="1"/>
          </p:cNvSpPr>
          <p:nvPr>
            <p:ph type="sldNum" sz="quarter" idx="10"/>
          </p:nvPr>
        </p:nvSpPr>
        <p:spPr/>
        <p:txBody>
          <a:bodyPr/>
          <a:lstStyle/>
          <a:p>
            <a:fld id="{B4EE444C-2141-4AC3-BA74-EE4E1717B9B3}" type="slidenum">
              <a:rPr lang="en-US" smtClean="0"/>
              <a:t>41</a:t>
            </a:fld>
            <a:endParaRPr lang="en-US"/>
          </a:p>
        </p:txBody>
      </p:sp>
    </p:spTree>
    <p:extLst>
      <p:ext uri="{BB962C8B-B14F-4D97-AF65-F5344CB8AC3E}">
        <p14:creationId xmlns:p14="http://schemas.microsoft.com/office/powerpoint/2010/main" val="18774103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RESNA is a national society engaged in the work of connecting those in need of AT to potential funding sources.  Almost every state has a federally funded AT Program that offer device loans, funding sources, and further resources for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B4EE444C-2141-4AC3-BA74-EE4E1717B9B3}" type="slidenum">
              <a:rPr lang="en-US" smtClean="0"/>
              <a:t>42</a:t>
            </a:fld>
            <a:endParaRPr lang="en-US"/>
          </a:p>
        </p:txBody>
      </p:sp>
    </p:spTree>
    <p:extLst>
      <p:ext uri="{BB962C8B-B14F-4D97-AF65-F5344CB8AC3E}">
        <p14:creationId xmlns:p14="http://schemas.microsoft.com/office/powerpoint/2010/main" val="36823772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This slide is a snapshot of the actual list of state AT programs on the RESNA website.  The right hand side of the slide has another snap shot of when you click on an individual state.  In this case, it shows the contact info for the AT Program in DC.  </a:t>
            </a:r>
          </a:p>
        </p:txBody>
      </p:sp>
      <p:sp>
        <p:nvSpPr>
          <p:cNvPr id="4" name="Slide Number Placeholder 3"/>
          <p:cNvSpPr>
            <a:spLocks noGrp="1"/>
          </p:cNvSpPr>
          <p:nvPr>
            <p:ph type="sldNum" sz="quarter" idx="10"/>
          </p:nvPr>
        </p:nvSpPr>
        <p:spPr/>
        <p:txBody>
          <a:bodyPr/>
          <a:lstStyle/>
          <a:p>
            <a:fld id="{B4EE444C-2141-4AC3-BA74-EE4E1717B9B3}" type="slidenum">
              <a:rPr lang="en-US" smtClean="0"/>
              <a:t>43</a:t>
            </a:fld>
            <a:endParaRPr lang="en-US"/>
          </a:p>
        </p:txBody>
      </p:sp>
    </p:spTree>
    <p:extLst>
      <p:ext uri="{BB962C8B-B14F-4D97-AF65-F5344CB8AC3E}">
        <p14:creationId xmlns:p14="http://schemas.microsoft.com/office/powerpoint/2010/main" val="11720212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546E63-692C-483F-B32B-B1B3286A932D}" type="slidenum">
              <a:rPr lang="en-US" smtClean="0"/>
              <a:t>44</a:t>
            </a:fld>
            <a:endParaRPr lang="en-US"/>
          </a:p>
        </p:txBody>
      </p:sp>
    </p:spTree>
    <p:extLst>
      <p:ext uri="{BB962C8B-B14F-4D97-AF65-F5344CB8AC3E}">
        <p14:creationId xmlns:p14="http://schemas.microsoft.com/office/powerpoint/2010/main" val="231069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Now let’s take a moment to be a little more specific about our current practice.</a:t>
            </a:r>
          </a:p>
          <a:p>
            <a:endParaRPr lang="en-US" sz="1200" dirty="0"/>
          </a:p>
          <a:p>
            <a:r>
              <a:rPr lang="en-US" sz="1200" dirty="0"/>
              <a:t>In the chat box, list a few examples of accommodations, adjustments, or modifications you are providing or using to support students with disabilities in your classrooms or areas on center (e.g., posters of key information, extended time on quizzes…)</a:t>
            </a:r>
          </a:p>
          <a:p>
            <a:endParaRPr lang="en-US" sz="1200" dirty="0"/>
          </a:p>
          <a:p>
            <a:r>
              <a:rPr lang="en-US" sz="1200" dirty="0"/>
              <a:t>The 2</a:t>
            </a:r>
            <a:r>
              <a:rPr lang="en-US" sz="1200" baseline="30000" dirty="0"/>
              <a:t>nd</a:t>
            </a:r>
            <a:r>
              <a:rPr lang="en-US" sz="1200" dirty="0"/>
              <a:t> part of this activity requires you to answer “yes” or “no” if most of the accommodations, adjustments, or modifications are taken from JC AP…do that now in the chat box.</a:t>
            </a:r>
          </a:p>
          <a:p>
            <a:endParaRPr lang="en-US" dirty="0"/>
          </a:p>
        </p:txBody>
      </p:sp>
      <p:sp>
        <p:nvSpPr>
          <p:cNvPr id="4" name="Slide Number Placeholder 3"/>
          <p:cNvSpPr>
            <a:spLocks noGrp="1"/>
          </p:cNvSpPr>
          <p:nvPr>
            <p:ph type="sldNum" sz="quarter" idx="5"/>
          </p:nvPr>
        </p:nvSpPr>
        <p:spPr/>
        <p:txBody>
          <a:bodyPr/>
          <a:lstStyle/>
          <a:p>
            <a:fld id="{B4EE444C-2141-4AC3-BA74-EE4E1717B9B3}" type="slidenum">
              <a:rPr lang="en-US" smtClean="0"/>
              <a:t>4</a:t>
            </a:fld>
            <a:endParaRPr lang="en-US"/>
          </a:p>
        </p:txBody>
      </p:sp>
    </p:spTree>
    <p:extLst>
      <p:ext uri="{BB962C8B-B14F-4D97-AF65-F5344CB8AC3E}">
        <p14:creationId xmlns:p14="http://schemas.microsoft.com/office/powerpoint/2010/main" val="2991003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We want to acknowledge that CTT education and applications already come with many inherent teaching and learning benefits.</a:t>
            </a:r>
          </a:p>
          <a:p>
            <a:endParaRPr lang="en-US" dirty="0"/>
          </a:p>
        </p:txBody>
      </p:sp>
      <p:sp>
        <p:nvSpPr>
          <p:cNvPr id="4" name="Slide Number Placeholder 3"/>
          <p:cNvSpPr>
            <a:spLocks noGrp="1"/>
          </p:cNvSpPr>
          <p:nvPr>
            <p:ph type="sldNum" sz="quarter" idx="10"/>
          </p:nvPr>
        </p:nvSpPr>
        <p:spPr/>
        <p:txBody>
          <a:bodyPr/>
          <a:lstStyle/>
          <a:p>
            <a:fld id="{B4EE444C-2141-4AC3-BA74-EE4E1717B9B3}" type="slidenum">
              <a:rPr lang="en-US" smtClean="0"/>
              <a:t>5</a:t>
            </a:fld>
            <a:endParaRPr lang="en-US"/>
          </a:p>
        </p:txBody>
      </p:sp>
    </p:spTree>
    <p:extLst>
      <p:ext uri="{BB962C8B-B14F-4D97-AF65-F5344CB8AC3E}">
        <p14:creationId xmlns:p14="http://schemas.microsoft.com/office/powerpoint/2010/main" val="1473762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Read the slide…</a:t>
            </a:r>
          </a:p>
          <a:p>
            <a:endParaRPr lang="en-US" sz="1800" dirty="0"/>
          </a:p>
          <a:p>
            <a:endParaRPr lang="en-US" sz="1800" dirty="0"/>
          </a:p>
          <a:p>
            <a:r>
              <a:rPr lang="en-US" sz="1800" dirty="0"/>
              <a:t>Also, many of our CTT settings contain “universal” designs or accommodations that benefit more than students with disabilities.  </a:t>
            </a:r>
          </a:p>
          <a:p>
            <a:endParaRPr lang="en-US" sz="1800" dirty="0"/>
          </a:p>
          <a:p>
            <a:r>
              <a:rPr lang="en-US" sz="1800" dirty="0"/>
              <a:t>By understanding the functional limitations of our students with disabilities, we can better access whether or not our setting, instruction, and teaching materials actually meet the learning needs of those students.  </a:t>
            </a:r>
          </a:p>
        </p:txBody>
      </p:sp>
      <p:sp>
        <p:nvSpPr>
          <p:cNvPr id="4" name="Slide Number Placeholder 3"/>
          <p:cNvSpPr>
            <a:spLocks noGrp="1"/>
          </p:cNvSpPr>
          <p:nvPr>
            <p:ph type="sldNum" sz="quarter" idx="10"/>
          </p:nvPr>
        </p:nvSpPr>
        <p:spPr/>
        <p:txBody>
          <a:bodyPr/>
          <a:lstStyle/>
          <a:p>
            <a:fld id="{B4EE444C-2141-4AC3-BA74-EE4E1717B9B3}" type="slidenum">
              <a:rPr lang="en-US" smtClean="0"/>
              <a:t>6</a:t>
            </a:fld>
            <a:endParaRPr lang="en-US"/>
          </a:p>
        </p:txBody>
      </p:sp>
    </p:spTree>
    <p:extLst>
      <p:ext uri="{BB962C8B-B14F-4D97-AF65-F5344CB8AC3E}">
        <p14:creationId xmlns:p14="http://schemas.microsoft.com/office/powerpoint/2010/main" val="3975115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First, let’s take a look at those “inherent” accommodations and strategies that are often found in the CTT settings.</a:t>
            </a:r>
          </a:p>
        </p:txBody>
      </p:sp>
      <p:sp>
        <p:nvSpPr>
          <p:cNvPr id="4" name="Slide Number Placeholder 3"/>
          <p:cNvSpPr>
            <a:spLocks noGrp="1"/>
          </p:cNvSpPr>
          <p:nvPr>
            <p:ph type="sldNum" sz="quarter" idx="10"/>
          </p:nvPr>
        </p:nvSpPr>
        <p:spPr/>
        <p:txBody>
          <a:bodyPr/>
          <a:lstStyle/>
          <a:p>
            <a:fld id="{B4EE444C-2141-4AC3-BA74-EE4E1717B9B3}" type="slidenum">
              <a:rPr lang="en-US" smtClean="0"/>
              <a:t>7</a:t>
            </a:fld>
            <a:endParaRPr lang="en-US"/>
          </a:p>
        </p:txBody>
      </p:sp>
    </p:spTree>
    <p:extLst>
      <p:ext uri="{BB962C8B-B14F-4D97-AF65-F5344CB8AC3E}">
        <p14:creationId xmlns:p14="http://schemas.microsoft.com/office/powerpoint/2010/main" val="4134899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CTT is one of those areas in which there is a fair amount of inherently beneficial practices and strategies for students with disabilities that are naturally built into how we train and educate.  Certainly, we know that hands-on and project-based learning often is a more successful model and a more interesting mode of learning for many of our students, with and without disabilities.  </a:t>
            </a:r>
          </a:p>
          <a:p>
            <a:endParaRPr lang="en-US" sz="1200" dirty="0"/>
          </a:p>
          <a:p>
            <a:r>
              <a:rPr lang="en-US" sz="1200" dirty="0"/>
              <a:t>We know we can promote even greater access by thinking in terms of universal design and setting up the CTT environments with that concept in mind.  </a:t>
            </a:r>
          </a:p>
          <a:p>
            <a:endParaRPr lang="en-US" sz="1200" dirty="0"/>
          </a:p>
          <a:p>
            <a:r>
              <a:rPr lang="en-US" sz="1200" dirty="0"/>
              <a:t>One way to further provide access, to further individualize instruction, and to grown and develop universal design is through the use of technology.  We recognize that technology is not meant to replace the role of the instructor.  It is used to enhance or support teaching and learning.  It is used to provide access, promote independence, and improve employability</a:t>
            </a:r>
            <a:r>
              <a:rPr lang="en-US" dirty="0"/>
              <a:t>.  </a:t>
            </a:r>
          </a:p>
          <a:p>
            <a:endParaRPr lang="en-US" dirty="0"/>
          </a:p>
        </p:txBody>
      </p:sp>
      <p:sp>
        <p:nvSpPr>
          <p:cNvPr id="4" name="Slide Number Placeholder 3"/>
          <p:cNvSpPr>
            <a:spLocks noGrp="1"/>
          </p:cNvSpPr>
          <p:nvPr>
            <p:ph type="sldNum" sz="quarter" idx="5"/>
          </p:nvPr>
        </p:nvSpPr>
        <p:spPr/>
        <p:txBody>
          <a:bodyPr/>
          <a:lstStyle/>
          <a:p>
            <a:fld id="{B4EE444C-2141-4AC3-BA74-EE4E1717B9B3}" type="slidenum">
              <a:rPr lang="en-US" smtClean="0"/>
              <a:t>8</a:t>
            </a:fld>
            <a:endParaRPr lang="en-US"/>
          </a:p>
        </p:txBody>
      </p:sp>
    </p:spTree>
    <p:extLst>
      <p:ext uri="{BB962C8B-B14F-4D97-AF65-F5344CB8AC3E}">
        <p14:creationId xmlns:p14="http://schemas.microsoft.com/office/powerpoint/2010/main" val="1274577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One example of a UDL CTT strategy is the use of word walls…in this case Culinary and Auto “word or vocabulary walls.”</a:t>
            </a:r>
          </a:p>
          <a:p>
            <a:endParaRPr lang="en-US" sz="1200" dirty="0"/>
          </a:p>
          <a:p>
            <a:r>
              <a:rPr lang="en-US" sz="1200" dirty="0"/>
              <a:t>This provides an easy way for all student in a particular setting to get more exposure/repetition to the key concepts using graphic representations paired with the name of the tool or key concept.  More exposure often results in a greater way to reinforce new learning and memory recall.</a:t>
            </a:r>
          </a:p>
          <a:p>
            <a:endParaRPr lang="en-US" sz="1200" dirty="0"/>
          </a:p>
          <a:p>
            <a:r>
              <a:rPr lang="en-US" sz="1200" dirty="0"/>
              <a:t>Word or vocabulary walls also are a way to teach spelling, reading, interactive learning etc.  NOTE:  In DL settings, word walls can be posted to bulletin boards and shared (e.g., Google Classroom)</a:t>
            </a:r>
          </a:p>
          <a:p>
            <a:endParaRPr lang="en-US" dirty="0"/>
          </a:p>
        </p:txBody>
      </p:sp>
      <p:sp>
        <p:nvSpPr>
          <p:cNvPr id="4" name="Slide Number Placeholder 3"/>
          <p:cNvSpPr>
            <a:spLocks noGrp="1"/>
          </p:cNvSpPr>
          <p:nvPr>
            <p:ph type="sldNum" sz="quarter" idx="10"/>
          </p:nvPr>
        </p:nvSpPr>
        <p:spPr/>
        <p:txBody>
          <a:bodyPr/>
          <a:lstStyle/>
          <a:p>
            <a:fld id="{B4EE444C-2141-4AC3-BA74-EE4E1717B9B3}" type="slidenum">
              <a:rPr lang="en-US" smtClean="0"/>
              <a:t>9</a:t>
            </a:fld>
            <a:endParaRPr lang="en-US"/>
          </a:p>
        </p:txBody>
      </p:sp>
    </p:spTree>
    <p:extLst>
      <p:ext uri="{BB962C8B-B14F-4D97-AF65-F5344CB8AC3E}">
        <p14:creationId xmlns:p14="http://schemas.microsoft.com/office/powerpoint/2010/main" val="3764332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tx1"/>
                </a:solidFill>
              </a:defRPr>
            </a:lvl1pPr>
          </a:lstStyle>
          <a:p>
            <a:fld id="{D917E72B-D0C5-4B08-A281-52B9ED2F4B91}" type="slidenum">
              <a:rPr lang="en-US" smtClean="0"/>
              <a:pPr/>
              <a:t>‹#›</a:t>
            </a:fld>
            <a:endParaRPr lang="en-US" dirty="0"/>
          </a:p>
        </p:txBody>
      </p:sp>
    </p:spTree>
    <p:extLst>
      <p:ext uri="{BB962C8B-B14F-4D97-AF65-F5344CB8AC3E}">
        <p14:creationId xmlns:p14="http://schemas.microsoft.com/office/powerpoint/2010/main" val="11724034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5" name="Picture Placeholder 8"/>
          <p:cNvSpPr>
            <a:spLocks noGrp="1"/>
          </p:cNvSpPr>
          <p:nvPr>
            <p:ph type="pic" sz="quarter" idx="12" hasCustomPrompt="1"/>
          </p:nvPr>
        </p:nvSpPr>
        <p:spPr>
          <a:xfrm>
            <a:off x="321564" y="320040"/>
            <a:ext cx="11548872" cy="6217920"/>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4278562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31781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Rectangle 2"/>
          <p:cNvSpPr/>
          <p:nvPr userDrawn="1"/>
        </p:nvSpPr>
        <p:spPr>
          <a:xfrm>
            <a:off x="0" y="1978425"/>
            <a:ext cx="12192000" cy="290115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0" y="0"/>
            <a:ext cx="12192000" cy="1978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0" y="4879575"/>
            <a:ext cx="12192000" cy="1978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754086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Rectangle 3"/>
          <p:cNvSpPr/>
          <p:nvPr userDrawn="1"/>
        </p:nvSpPr>
        <p:spPr>
          <a:xfrm>
            <a:off x="-1" y="3429000"/>
            <a:ext cx="12191999" cy="34290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1" y="0"/>
            <a:ext cx="12191999"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8"/>
          <p:cNvSpPr>
            <a:spLocks noGrp="1"/>
          </p:cNvSpPr>
          <p:nvPr>
            <p:ph type="pic" sz="quarter" idx="14" hasCustomPrompt="1"/>
          </p:nvPr>
        </p:nvSpPr>
        <p:spPr>
          <a:xfrm>
            <a:off x="544775" y="502573"/>
            <a:ext cx="3379526" cy="5852854"/>
          </a:xfrm>
          <a:prstGeom prst="rect">
            <a:avLst/>
          </a:prstGeom>
          <a:solidFill>
            <a:schemeClr val="tx1"/>
          </a:solidFill>
        </p:spPr>
        <p:txBody>
          <a:bodyPr anchor="ctr"/>
          <a:lstStyle>
            <a:lvl1pPr marL="0" indent="0" algn="ctr">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32263926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5" name="Picture Placeholder 8"/>
          <p:cNvSpPr>
            <a:spLocks noGrp="1"/>
          </p:cNvSpPr>
          <p:nvPr>
            <p:ph type="pic" sz="quarter" idx="14" hasCustomPrompt="1"/>
          </p:nvPr>
        </p:nvSpPr>
        <p:spPr>
          <a:xfrm>
            <a:off x="1" y="0"/>
            <a:ext cx="4064000" cy="6858000"/>
          </a:xfrm>
          <a:prstGeom prst="rect">
            <a:avLst/>
          </a:prstGeom>
          <a:solidFill>
            <a:schemeClr val="tx1"/>
          </a:solidFill>
        </p:spPr>
        <p:txBody>
          <a:bodyPr anchor="ctr"/>
          <a:lstStyle>
            <a:lvl1pPr marL="0" indent="0" algn="ctr">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6255210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Picture Placeholder 8"/>
          <p:cNvSpPr>
            <a:spLocks noGrp="1"/>
          </p:cNvSpPr>
          <p:nvPr>
            <p:ph type="pic" sz="quarter" idx="14" hasCustomPrompt="1"/>
          </p:nvPr>
        </p:nvSpPr>
        <p:spPr>
          <a:xfrm>
            <a:off x="7010401" y="0"/>
            <a:ext cx="4064000" cy="6858000"/>
          </a:xfrm>
          <a:prstGeom prst="rect">
            <a:avLst/>
          </a:prstGeom>
          <a:solidFill>
            <a:schemeClr val="tx1"/>
          </a:solidFill>
        </p:spPr>
        <p:txBody>
          <a:bodyPr anchor="ctr"/>
          <a:lstStyle>
            <a:lvl1pPr marL="0" indent="0" algn="ctr">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2868627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Rectangle 2"/>
          <p:cNvSpPr/>
          <p:nvPr userDrawn="1"/>
        </p:nvSpPr>
        <p:spPr>
          <a:xfrm>
            <a:off x="0" y="0"/>
            <a:ext cx="12191999"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2286000"/>
            <a:ext cx="12191999"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1553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3" name="Rectangle 2"/>
          <p:cNvSpPr/>
          <p:nvPr userDrawn="1"/>
        </p:nvSpPr>
        <p:spPr>
          <a:xfrm>
            <a:off x="1409700" y="0"/>
            <a:ext cx="539115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6800850" y="0"/>
            <a:ext cx="53911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99177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Rectangle 2"/>
          <p:cNvSpPr/>
          <p:nvPr userDrawn="1"/>
        </p:nvSpPr>
        <p:spPr>
          <a:xfrm>
            <a:off x="0" y="0"/>
            <a:ext cx="6096000" cy="68580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8131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3" name="Rectangle 2"/>
          <p:cNvSpPr/>
          <p:nvPr userDrawn="1"/>
        </p:nvSpPr>
        <p:spPr>
          <a:xfrm>
            <a:off x="0" y="4368800"/>
            <a:ext cx="12192000" cy="24892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0"/>
            <a:ext cx="12192000" cy="436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35859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tx1"/>
                </a:solidFill>
              </a:defRPr>
            </a:lvl1pPr>
          </a:lstStyle>
          <a:p>
            <a:fld id="{D917E72B-D0C5-4B08-A281-52B9ED2F4B91}" type="slidenum">
              <a:rPr lang="en-US" smtClean="0"/>
              <a:pPr/>
              <a:t>‹#›</a:t>
            </a:fld>
            <a:endParaRPr lang="en-US" dirty="0"/>
          </a:p>
        </p:txBody>
      </p:sp>
    </p:spTree>
    <p:extLst>
      <p:ext uri="{BB962C8B-B14F-4D97-AF65-F5344CB8AC3E}">
        <p14:creationId xmlns:p14="http://schemas.microsoft.com/office/powerpoint/2010/main" val="34913214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3" name="Rectangle 2"/>
          <p:cNvSpPr/>
          <p:nvPr userDrawn="1"/>
        </p:nvSpPr>
        <p:spPr>
          <a:xfrm>
            <a:off x="502573" y="502573"/>
            <a:ext cx="3747496" cy="58528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8"/>
          <p:cNvSpPr>
            <a:spLocks noGrp="1"/>
          </p:cNvSpPr>
          <p:nvPr>
            <p:ph type="pic" sz="quarter" idx="14" hasCustomPrompt="1"/>
          </p:nvPr>
        </p:nvSpPr>
        <p:spPr>
          <a:xfrm>
            <a:off x="4540697" y="502572"/>
            <a:ext cx="4879074" cy="2788081"/>
          </a:xfrm>
          <a:prstGeom prst="rect">
            <a:avLst/>
          </a:prstGeom>
          <a:solidFill>
            <a:schemeClr val="tx1"/>
          </a:solidFill>
        </p:spPr>
        <p:txBody>
          <a:bodyPr anchor="ctr"/>
          <a:lstStyle>
            <a:lvl1pPr marL="0" indent="0" algn="ctr">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9" name="Picture Placeholder 8"/>
          <p:cNvSpPr>
            <a:spLocks noGrp="1"/>
          </p:cNvSpPr>
          <p:nvPr>
            <p:ph type="pic" sz="quarter" idx="15" hasCustomPrompt="1"/>
          </p:nvPr>
        </p:nvSpPr>
        <p:spPr>
          <a:xfrm>
            <a:off x="6810353" y="3567348"/>
            <a:ext cx="4879074" cy="2788081"/>
          </a:xfrm>
          <a:prstGeom prst="rect">
            <a:avLst/>
          </a:prstGeom>
          <a:solidFill>
            <a:schemeClr val="tx1"/>
          </a:solidFill>
        </p:spPr>
        <p:txBody>
          <a:bodyPr anchor="ctr"/>
          <a:lstStyle>
            <a:lvl1pPr marL="0" indent="0" algn="ctr">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28612388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8"/>
          <p:cNvSpPr>
            <a:spLocks noGrp="1"/>
          </p:cNvSpPr>
          <p:nvPr>
            <p:ph type="pic" sz="quarter" idx="14" hasCustomPrompt="1"/>
          </p:nvPr>
        </p:nvSpPr>
        <p:spPr>
          <a:xfrm>
            <a:off x="1" y="0"/>
            <a:ext cx="5391150" cy="6858000"/>
          </a:xfrm>
          <a:prstGeom prst="rect">
            <a:avLst/>
          </a:prstGeom>
          <a:solidFill>
            <a:schemeClr val="tx1"/>
          </a:solidFill>
        </p:spPr>
        <p:txBody>
          <a:bodyPr anchor="ctr"/>
          <a:lstStyle>
            <a:lvl1pPr marL="0" indent="0" algn="ctr">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8" name="Picture Placeholder 8"/>
          <p:cNvSpPr>
            <a:spLocks noGrp="1"/>
          </p:cNvSpPr>
          <p:nvPr>
            <p:ph type="pic" sz="quarter" idx="15" hasCustomPrompt="1"/>
          </p:nvPr>
        </p:nvSpPr>
        <p:spPr>
          <a:xfrm>
            <a:off x="8995229" y="2235200"/>
            <a:ext cx="2387600" cy="2387600"/>
          </a:xfrm>
          <a:prstGeom prst="ellipse">
            <a:avLst/>
          </a:prstGeom>
          <a:solidFill>
            <a:schemeClr val="tx2"/>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34166889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4" name="Rectangle 3"/>
          <p:cNvSpPr/>
          <p:nvPr userDrawn="1"/>
        </p:nvSpPr>
        <p:spPr>
          <a:xfrm>
            <a:off x="6095999" y="0"/>
            <a:ext cx="6096001" cy="4895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8"/>
          <p:cNvSpPr>
            <a:spLocks noGrp="1"/>
          </p:cNvSpPr>
          <p:nvPr>
            <p:ph type="pic" sz="quarter" idx="14" hasCustomPrompt="1"/>
          </p:nvPr>
        </p:nvSpPr>
        <p:spPr>
          <a:xfrm>
            <a:off x="0" y="0"/>
            <a:ext cx="6095999" cy="4895850"/>
          </a:xfrm>
          <a:prstGeom prst="rect">
            <a:avLst/>
          </a:prstGeom>
          <a:solidFill>
            <a:schemeClr val="tx1"/>
          </a:solidFill>
        </p:spPr>
        <p:txBody>
          <a:bodyPr anchor="ctr"/>
          <a:lstStyle>
            <a:lvl1pPr marL="0" indent="0" algn="ctr">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3398782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3" name="Rectangle 2"/>
          <p:cNvSpPr/>
          <p:nvPr userDrawn="1"/>
        </p:nvSpPr>
        <p:spPr>
          <a:xfrm>
            <a:off x="0" y="0"/>
            <a:ext cx="4064000" cy="68580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19807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6" name="Picture Placeholder 8"/>
          <p:cNvSpPr>
            <a:spLocks noGrp="1"/>
          </p:cNvSpPr>
          <p:nvPr>
            <p:ph type="pic" sz="quarter" idx="14" hasCustomPrompt="1"/>
          </p:nvPr>
        </p:nvSpPr>
        <p:spPr>
          <a:xfrm>
            <a:off x="370549" y="391884"/>
            <a:ext cx="5518840" cy="4577428"/>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7" name="Picture Placeholder 8"/>
          <p:cNvSpPr>
            <a:spLocks noGrp="1"/>
          </p:cNvSpPr>
          <p:nvPr>
            <p:ph type="pic" sz="quarter" idx="15" hasCustomPrompt="1"/>
          </p:nvPr>
        </p:nvSpPr>
        <p:spPr>
          <a:xfrm>
            <a:off x="6281274" y="391884"/>
            <a:ext cx="5518840" cy="4577428"/>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6316220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0" name="Picture Placeholder 8"/>
          <p:cNvSpPr>
            <a:spLocks noGrp="1"/>
          </p:cNvSpPr>
          <p:nvPr>
            <p:ph type="pic" sz="quarter" idx="14" hasCustomPrompt="1"/>
          </p:nvPr>
        </p:nvSpPr>
        <p:spPr>
          <a:xfrm>
            <a:off x="443346" y="1435849"/>
            <a:ext cx="2646536" cy="3316259"/>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11" name="Picture Placeholder 8"/>
          <p:cNvSpPr>
            <a:spLocks noGrp="1"/>
          </p:cNvSpPr>
          <p:nvPr>
            <p:ph type="pic" sz="quarter" idx="15" hasCustomPrompt="1"/>
          </p:nvPr>
        </p:nvSpPr>
        <p:spPr>
          <a:xfrm>
            <a:off x="3329603" y="1435849"/>
            <a:ext cx="2646536" cy="3316259"/>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12" name="Picture Placeholder 8"/>
          <p:cNvSpPr>
            <a:spLocks noGrp="1"/>
          </p:cNvSpPr>
          <p:nvPr>
            <p:ph type="pic" sz="quarter" idx="16" hasCustomPrompt="1"/>
          </p:nvPr>
        </p:nvSpPr>
        <p:spPr>
          <a:xfrm>
            <a:off x="6215860" y="1435849"/>
            <a:ext cx="2646536" cy="3316259"/>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13" name="Picture Placeholder 8"/>
          <p:cNvSpPr>
            <a:spLocks noGrp="1"/>
          </p:cNvSpPr>
          <p:nvPr>
            <p:ph type="pic" sz="quarter" idx="17" hasCustomPrompt="1"/>
          </p:nvPr>
        </p:nvSpPr>
        <p:spPr>
          <a:xfrm>
            <a:off x="9102117" y="1435849"/>
            <a:ext cx="2646536" cy="3316259"/>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23387138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14" name="Picture Placeholder 8"/>
          <p:cNvSpPr>
            <a:spLocks noGrp="1"/>
          </p:cNvSpPr>
          <p:nvPr>
            <p:ph type="pic" sz="quarter" idx="14" hasCustomPrompt="1"/>
          </p:nvPr>
        </p:nvSpPr>
        <p:spPr>
          <a:xfrm>
            <a:off x="0" y="0"/>
            <a:ext cx="2286000" cy="2285999"/>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15" name="Picture Placeholder 8"/>
          <p:cNvSpPr>
            <a:spLocks noGrp="1"/>
          </p:cNvSpPr>
          <p:nvPr>
            <p:ph type="pic" sz="quarter" idx="15" hasCustomPrompt="1"/>
          </p:nvPr>
        </p:nvSpPr>
        <p:spPr>
          <a:xfrm>
            <a:off x="0" y="2285998"/>
            <a:ext cx="2286000" cy="2285999"/>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16" name="Picture Placeholder 8"/>
          <p:cNvSpPr>
            <a:spLocks noGrp="1"/>
          </p:cNvSpPr>
          <p:nvPr>
            <p:ph type="pic" sz="quarter" idx="16" hasCustomPrompt="1"/>
          </p:nvPr>
        </p:nvSpPr>
        <p:spPr>
          <a:xfrm>
            <a:off x="0" y="4572001"/>
            <a:ext cx="2286000" cy="2285999"/>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17" name="Picture Placeholder 8"/>
          <p:cNvSpPr>
            <a:spLocks noGrp="1"/>
          </p:cNvSpPr>
          <p:nvPr>
            <p:ph type="pic" sz="quarter" idx="17" hasCustomPrompt="1"/>
          </p:nvPr>
        </p:nvSpPr>
        <p:spPr>
          <a:xfrm>
            <a:off x="9906001" y="0"/>
            <a:ext cx="2286000" cy="2285999"/>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18" name="Picture Placeholder 8"/>
          <p:cNvSpPr>
            <a:spLocks noGrp="1"/>
          </p:cNvSpPr>
          <p:nvPr>
            <p:ph type="pic" sz="quarter" idx="18" hasCustomPrompt="1"/>
          </p:nvPr>
        </p:nvSpPr>
        <p:spPr>
          <a:xfrm>
            <a:off x="9906001" y="2285998"/>
            <a:ext cx="2286000" cy="2285999"/>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19" name="Picture Placeholder 8"/>
          <p:cNvSpPr>
            <a:spLocks noGrp="1"/>
          </p:cNvSpPr>
          <p:nvPr>
            <p:ph type="pic" sz="quarter" idx="19" hasCustomPrompt="1"/>
          </p:nvPr>
        </p:nvSpPr>
        <p:spPr>
          <a:xfrm>
            <a:off x="9906001" y="4572001"/>
            <a:ext cx="2286000" cy="2285999"/>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41342422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2" name="Rectangle 1"/>
          <p:cNvSpPr/>
          <p:nvPr userDrawn="1"/>
        </p:nvSpPr>
        <p:spPr>
          <a:xfrm>
            <a:off x="590549" y="590548"/>
            <a:ext cx="11010902" cy="5695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8"/>
          <p:cNvSpPr>
            <a:spLocks noGrp="1"/>
          </p:cNvSpPr>
          <p:nvPr>
            <p:ph type="pic" sz="quarter" idx="14" hasCustomPrompt="1"/>
          </p:nvPr>
        </p:nvSpPr>
        <p:spPr>
          <a:xfrm>
            <a:off x="3657599" y="0"/>
            <a:ext cx="4876802" cy="6858000"/>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21266667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17" presetClass="entr" presetSubtype="1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750" fill="hold"/>
                                        <p:tgtEl>
                                          <p:spTgt spid="2"/>
                                        </p:tgtEl>
                                        <p:attrNameLst>
                                          <p:attrName>ppt_w</p:attrName>
                                        </p:attrNameLst>
                                      </p:cBhvr>
                                      <p:tavLst>
                                        <p:tav tm="0">
                                          <p:val>
                                            <p:fltVal val="0"/>
                                          </p:val>
                                        </p:tav>
                                        <p:tav tm="100000">
                                          <p:val>
                                            <p:strVal val="#ppt_w"/>
                                          </p:val>
                                        </p:tav>
                                      </p:tavLst>
                                    </p:anim>
                                    <p:anim calcmode="lin" valueType="num">
                                      <p:cBhvr>
                                        <p:cTn id="13" dur="75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2" name="Rectangle 1"/>
          <p:cNvSpPr/>
          <p:nvPr userDrawn="1"/>
        </p:nvSpPr>
        <p:spPr>
          <a:xfrm>
            <a:off x="0" y="1161143"/>
            <a:ext cx="12192000" cy="45357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8"/>
          <p:cNvSpPr>
            <a:spLocks noGrp="1"/>
          </p:cNvSpPr>
          <p:nvPr>
            <p:ph type="pic" sz="quarter" idx="14" hasCustomPrompt="1"/>
          </p:nvPr>
        </p:nvSpPr>
        <p:spPr>
          <a:xfrm>
            <a:off x="696686" y="0"/>
            <a:ext cx="4702628" cy="6858000"/>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tx1"/>
                </a:solidFill>
              </a:defRPr>
            </a:lvl1pPr>
          </a:lstStyle>
          <a:p>
            <a:fld id="{D917E72B-D0C5-4B08-A281-52B9ED2F4B91}" type="slidenum">
              <a:rPr lang="en-US" smtClean="0"/>
              <a:pPr/>
              <a:t>‹#›</a:t>
            </a:fld>
            <a:endParaRPr lang="en-US" dirty="0"/>
          </a:p>
        </p:txBody>
      </p:sp>
    </p:spTree>
    <p:extLst>
      <p:ext uri="{BB962C8B-B14F-4D97-AF65-F5344CB8AC3E}">
        <p14:creationId xmlns:p14="http://schemas.microsoft.com/office/powerpoint/2010/main" val="33238059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11" name="Picture Placeholder 8"/>
          <p:cNvSpPr>
            <a:spLocks noGrp="1"/>
          </p:cNvSpPr>
          <p:nvPr>
            <p:ph type="pic" sz="quarter" idx="14" hasCustomPrompt="1"/>
          </p:nvPr>
        </p:nvSpPr>
        <p:spPr>
          <a:xfrm>
            <a:off x="0" y="2452914"/>
            <a:ext cx="3048000" cy="4405086"/>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12" name="Picture Placeholder 8"/>
          <p:cNvSpPr>
            <a:spLocks noGrp="1"/>
          </p:cNvSpPr>
          <p:nvPr>
            <p:ph type="pic" sz="quarter" idx="15" hasCustomPrompt="1"/>
          </p:nvPr>
        </p:nvSpPr>
        <p:spPr>
          <a:xfrm>
            <a:off x="3048000" y="2452914"/>
            <a:ext cx="3048000" cy="4405086"/>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13" name="Picture Placeholder 8"/>
          <p:cNvSpPr>
            <a:spLocks noGrp="1"/>
          </p:cNvSpPr>
          <p:nvPr>
            <p:ph type="pic" sz="quarter" idx="16" hasCustomPrompt="1"/>
          </p:nvPr>
        </p:nvSpPr>
        <p:spPr>
          <a:xfrm>
            <a:off x="6096000" y="2452914"/>
            <a:ext cx="3048000" cy="4405086"/>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14" name="Picture Placeholder 8"/>
          <p:cNvSpPr>
            <a:spLocks noGrp="1"/>
          </p:cNvSpPr>
          <p:nvPr>
            <p:ph type="pic" sz="quarter" idx="17" hasCustomPrompt="1"/>
          </p:nvPr>
        </p:nvSpPr>
        <p:spPr>
          <a:xfrm>
            <a:off x="9144000" y="2452914"/>
            <a:ext cx="3048000" cy="4405086"/>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38142171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750"/>
                                        <p:tgtEl>
                                          <p:spTgt spid="11"/>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750"/>
                                        <p:tgtEl>
                                          <p:spTgt spid="12"/>
                                        </p:tgtEl>
                                      </p:cBhvr>
                                    </p:animEffect>
                                  </p:childTnLst>
                                </p:cTn>
                              </p:par>
                              <p:par>
                                <p:cTn id="11" presetID="22" presetClass="entr" presetSubtype="4" fill="hold" grpId="0" nodeType="with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750"/>
                                        <p:tgtEl>
                                          <p:spTgt spid="13"/>
                                        </p:tgtEl>
                                      </p:cBhvr>
                                    </p:animEffect>
                                  </p:childTnLst>
                                </p:cTn>
                              </p:par>
                              <p:par>
                                <p:cTn id="14" presetID="22" presetClass="entr" presetSubtype="4" fill="hold" grpId="0" nodeType="withEffect">
                                  <p:stCondLst>
                                    <p:cond delay="75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ectangle 5"/>
          <p:cNvSpPr/>
          <p:nvPr userDrawn="1"/>
        </p:nvSpPr>
        <p:spPr>
          <a:xfrm>
            <a:off x="0" y="3594393"/>
            <a:ext cx="12192000" cy="13647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8"/>
          <p:cNvSpPr>
            <a:spLocks noGrp="1"/>
          </p:cNvSpPr>
          <p:nvPr>
            <p:ph type="pic" sz="quarter" idx="12" hasCustomPrompt="1"/>
          </p:nvPr>
        </p:nvSpPr>
        <p:spPr>
          <a:xfrm>
            <a:off x="0" y="-1"/>
            <a:ext cx="4064000" cy="3594393"/>
          </a:xfrm>
          <a:prstGeom prst="rect">
            <a:avLst/>
          </a:prstGeom>
          <a:solidFill>
            <a:schemeClr val="tx1"/>
          </a:solidFill>
        </p:spPr>
        <p:txBody>
          <a:bodyPr anchor="ctr"/>
          <a:lstStyle>
            <a:lvl1pPr marL="0" indent="0" algn="ctr">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13" name="Picture Placeholder 8"/>
          <p:cNvSpPr>
            <a:spLocks noGrp="1"/>
          </p:cNvSpPr>
          <p:nvPr>
            <p:ph type="pic" sz="quarter" idx="13" hasCustomPrompt="1"/>
          </p:nvPr>
        </p:nvSpPr>
        <p:spPr>
          <a:xfrm>
            <a:off x="4064000" y="-1"/>
            <a:ext cx="4064000" cy="3594393"/>
          </a:xfrm>
          <a:prstGeom prst="rect">
            <a:avLst/>
          </a:prstGeom>
          <a:solidFill>
            <a:schemeClr val="tx1"/>
          </a:solidFill>
        </p:spPr>
        <p:txBody>
          <a:bodyPr anchor="ctr"/>
          <a:lstStyle>
            <a:lvl1pPr marL="0" indent="0" algn="ctr">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14" name="Picture Placeholder 8"/>
          <p:cNvSpPr>
            <a:spLocks noGrp="1"/>
          </p:cNvSpPr>
          <p:nvPr>
            <p:ph type="pic" sz="quarter" idx="14" hasCustomPrompt="1"/>
          </p:nvPr>
        </p:nvSpPr>
        <p:spPr>
          <a:xfrm>
            <a:off x="8128000" y="-1"/>
            <a:ext cx="4064000" cy="3594393"/>
          </a:xfrm>
          <a:prstGeom prst="rect">
            <a:avLst/>
          </a:prstGeom>
          <a:solidFill>
            <a:schemeClr val="tx1"/>
          </a:solidFill>
        </p:spPr>
        <p:txBody>
          <a:bodyPr anchor="ctr"/>
          <a:lstStyle>
            <a:lvl1pPr marL="0" indent="0" algn="ctr">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7"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tx1"/>
                </a:solidFill>
              </a:defRPr>
            </a:lvl1pPr>
          </a:lstStyle>
          <a:p>
            <a:fld id="{D917E72B-D0C5-4B08-A281-52B9ED2F4B91}" type="slidenum">
              <a:rPr lang="en-US" smtClean="0"/>
              <a:pPr/>
              <a:t>‹#›</a:t>
            </a:fld>
            <a:endParaRPr lang="en-US" dirty="0"/>
          </a:p>
        </p:txBody>
      </p:sp>
    </p:spTree>
    <p:extLst>
      <p:ext uri="{BB962C8B-B14F-4D97-AF65-F5344CB8AC3E}">
        <p14:creationId xmlns:p14="http://schemas.microsoft.com/office/powerpoint/2010/main" val="25459131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ppt_x"/>
                                          </p:val>
                                        </p:tav>
                                        <p:tav tm="100000">
                                          <p:val>
                                            <p:strVal val="#ppt_x"/>
                                          </p:val>
                                        </p:tav>
                                      </p:tavLst>
                                    </p:anim>
                                    <p:anim calcmode="lin" valueType="num">
                                      <p:cBhvr additive="base">
                                        <p:cTn id="12" dur="75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 presetClass="entr" presetSubtype="8" decel="10000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750" fill="hold"/>
                                        <p:tgtEl>
                                          <p:spTgt spid="6"/>
                                        </p:tgtEl>
                                        <p:attrNameLst>
                                          <p:attrName>ppt_x</p:attrName>
                                        </p:attrNameLst>
                                      </p:cBhvr>
                                      <p:tavLst>
                                        <p:tav tm="0">
                                          <p:val>
                                            <p:strVal val="0-#ppt_w/2"/>
                                          </p:val>
                                        </p:tav>
                                        <p:tav tm="100000">
                                          <p:val>
                                            <p:strVal val="#ppt_x"/>
                                          </p:val>
                                        </p:tav>
                                      </p:tavLst>
                                    </p:anim>
                                    <p:anim calcmode="lin" valueType="num">
                                      <p:cBhvr additive="base">
                                        <p:cTn id="21"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P spid="14"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8" name="Picture Placeholder 8"/>
          <p:cNvSpPr>
            <a:spLocks noGrp="1"/>
          </p:cNvSpPr>
          <p:nvPr>
            <p:ph type="pic" sz="quarter" idx="14" hasCustomPrompt="1"/>
          </p:nvPr>
        </p:nvSpPr>
        <p:spPr>
          <a:xfrm>
            <a:off x="4530572" y="0"/>
            <a:ext cx="7662951" cy="2286000"/>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9" name="Picture Placeholder 8"/>
          <p:cNvSpPr>
            <a:spLocks noGrp="1"/>
          </p:cNvSpPr>
          <p:nvPr>
            <p:ph type="pic" sz="quarter" idx="15" hasCustomPrompt="1"/>
          </p:nvPr>
        </p:nvSpPr>
        <p:spPr>
          <a:xfrm>
            <a:off x="6096000" y="2286000"/>
            <a:ext cx="6097523" cy="2286000"/>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10" name="Picture Placeholder 8"/>
          <p:cNvSpPr>
            <a:spLocks noGrp="1"/>
          </p:cNvSpPr>
          <p:nvPr>
            <p:ph type="pic" sz="quarter" idx="16" hasCustomPrompt="1"/>
          </p:nvPr>
        </p:nvSpPr>
        <p:spPr>
          <a:xfrm>
            <a:off x="7653918" y="4572000"/>
            <a:ext cx="4539606" cy="2286000"/>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3524412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1+#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2" decel="10000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750" fill="hold"/>
                                        <p:tgtEl>
                                          <p:spTgt spid="9"/>
                                        </p:tgtEl>
                                        <p:attrNameLst>
                                          <p:attrName>ppt_x</p:attrName>
                                        </p:attrNameLst>
                                      </p:cBhvr>
                                      <p:tavLst>
                                        <p:tav tm="0">
                                          <p:val>
                                            <p:strVal val="1+#ppt_w/2"/>
                                          </p:val>
                                        </p:tav>
                                        <p:tav tm="100000">
                                          <p:val>
                                            <p:strVal val="#ppt_x"/>
                                          </p:val>
                                        </p:tav>
                                      </p:tavLst>
                                    </p:anim>
                                    <p:anim calcmode="lin" valueType="num">
                                      <p:cBhvr additive="base">
                                        <p:cTn id="13" dur="75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2" decel="10000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750" fill="hold"/>
                                        <p:tgtEl>
                                          <p:spTgt spid="8"/>
                                        </p:tgtEl>
                                        <p:attrNameLst>
                                          <p:attrName>ppt_x</p:attrName>
                                        </p:attrNameLst>
                                      </p:cBhvr>
                                      <p:tavLst>
                                        <p:tav tm="0">
                                          <p:val>
                                            <p:strVal val="1+#ppt_w/2"/>
                                          </p:val>
                                        </p:tav>
                                        <p:tav tm="100000">
                                          <p:val>
                                            <p:strVal val="#ppt_x"/>
                                          </p:val>
                                        </p:tav>
                                      </p:tavLst>
                                    </p:anim>
                                    <p:anim calcmode="lin" valueType="num">
                                      <p:cBhvr additive="base">
                                        <p:cTn id="18"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4" name="Picture Placeholder 8"/>
          <p:cNvSpPr>
            <a:spLocks noGrp="1"/>
          </p:cNvSpPr>
          <p:nvPr>
            <p:ph type="pic" sz="quarter" idx="14" hasCustomPrompt="1"/>
          </p:nvPr>
        </p:nvSpPr>
        <p:spPr>
          <a:xfrm>
            <a:off x="0" y="0"/>
            <a:ext cx="6096000" cy="6858000"/>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28563286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6" name="Picture Placeholder 8"/>
          <p:cNvSpPr>
            <a:spLocks noGrp="1"/>
          </p:cNvSpPr>
          <p:nvPr>
            <p:ph type="pic" sz="quarter" idx="14" hasCustomPrompt="1"/>
          </p:nvPr>
        </p:nvSpPr>
        <p:spPr>
          <a:xfrm>
            <a:off x="3048000" y="0"/>
            <a:ext cx="3048000" cy="5602514"/>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7" name="Picture Placeholder 8"/>
          <p:cNvSpPr>
            <a:spLocks noGrp="1"/>
          </p:cNvSpPr>
          <p:nvPr>
            <p:ph type="pic" sz="quarter" idx="15" hasCustomPrompt="1"/>
          </p:nvPr>
        </p:nvSpPr>
        <p:spPr>
          <a:xfrm>
            <a:off x="6096000" y="1255486"/>
            <a:ext cx="3048000" cy="5602514"/>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33644639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ppt_x"/>
                                          </p:val>
                                        </p:tav>
                                        <p:tav tm="100000">
                                          <p:val>
                                            <p:strVal val="#ppt_x"/>
                                          </p:val>
                                        </p:tav>
                                      </p:tavLst>
                                    </p:anim>
                                    <p:anim calcmode="lin" valueType="num">
                                      <p:cBhvr additive="base">
                                        <p:cTn id="12"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8" name="Picture Placeholder 8"/>
          <p:cNvSpPr>
            <a:spLocks noGrp="1"/>
          </p:cNvSpPr>
          <p:nvPr>
            <p:ph type="pic" sz="quarter" idx="14" hasCustomPrompt="1"/>
          </p:nvPr>
        </p:nvSpPr>
        <p:spPr>
          <a:xfrm>
            <a:off x="290284" y="290283"/>
            <a:ext cx="3048000" cy="3066936"/>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9" name="Picture Placeholder 8"/>
          <p:cNvSpPr>
            <a:spLocks noGrp="1"/>
          </p:cNvSpPr>
          <p:nvPr>
            <p:ph type="pic" sz="quarter" idx="15" hasCustomPrompt="1"/>
          </p:nvPr>
        </p:nvSpPr>
        <p:spPr>
          <a:xfrm>
            <a:off x="290284" y="3500778"/>
            <a:ext cx="3048000" cy="3066936"/>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10" name="Picture Placeholder 8"/>
          <p:cNvSpPr>
            <a:spLocks noGrp="1"/>
          </p:cNvSpPr>
          <p:nvPr>
            <p:ph type="pic" sz="quarter" idx="16" hasCustomPrompt="1"/>
          </p:nvPr>
        </p:nvSpPr>
        <p:spPr>
          <a:xfrm>
            <a:off x="3481844" y="1233714"/>
            <a:ext cx="3048000" cy="4390570"/>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11068642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ppt_x"/>
                                          </p:val>
                                        </p:tav>
                                        <p:tav tm="100000">
                                          <p:val>
                                            <p:strVal val="#ppt_x"/>
                                          </p:val>
                                        </p:tav>
                                      </p:tavLst>
                                    </p:anim>
                                    <p:anim calcmode="lin" valueType="num">
                                      <p:cBhvr additive="base">
                                        <p:cTn id="12" dur="75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ppt_x"/>
                                          </p:val>
                                        </p:tav>
                                        <p:tav tm="100000">
                                          <p:val>
                                            <p:strVal val="#ppt_x"/>
                                          </p:val>
                                        </p:tav>
                                      </p:tavLst>
                                    </p:anim>
                                    <p:anim calcmode="lin" valueType="num">
                                      <p:cBhvr additive="base">
                                        <p:cTn id="16" dur="75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12" name="Picture Placeholder 8"/>
          <p:cNvSpPr>
            <a:spLocks noGrp="1"/>
          </p:cNvSpPr>
          <p:nvPr>
            <p:ph type="pic" sz="quarter" idx="14" hasCustomPrompt="1"/>
          </p:nvPr>
        </p:nvSpPr>
        <p:spPr>
          <a:xfrm>
            <a:off x="3657606" y="101598"/>
            <a:ext cx="2743200" cy="2743200"/>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13" name="Picture Placeholder 8"/>
          <p:cNvSpPr>
            <a:spLocks noGrp="1"/>
          </p:cNvSpPr>
          <p:nvPr>
            <p:ph type="pic" sz="quarter" idx="15" hasCustomPrompt="1"/>
          </p:nvPr>
        </p:nvSpPr>
        <p:spPr>
          <a:xfrm>
            <a:off x="3657606" y="2946396"/>
            <a:ext cx="2743200" cy="3810006"/>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14" name="Picture Placeholder 8"/>
          <p:cNvSpPr>
            <a:spLocks noGrp="1"/>
          </p:cNvSpPr>
          <p:nvPr>
            <p:ph type="pic" sz="quarter" idx="16" hasCustomPrompt="1"/>
          </p:nvPr>
        </p:nvSpPr>
        <p:spPr>
          <a:xfrm>
            <a:off x="6502404" y="4013202"/>
            <a:ext cx="2743200" cy="2743200"/>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15" name="Picture Placeholder 8"/>
          <p:cNvSpPr>
            <a:spLocks noGrp="1"/>
          </p:cNvSpPr>
          <p:nvPr>
            <p:ph type="pic" sz="quarter" idx="17" hasCustomPrompt="1"/>
          </p:nvPr>
        </p:nvSpPr>
        <p:spPr>
          <a:xfrm>
            <a:off x="6502404" y="90131"/>
            <a:ext cx="2743200" cy="3810006"/>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16" name="Picture Placeholder 8"/>
          <p:cNvSpPr>
            <a:spLocks noGrp="1"/>
          </p:cNvSpPr>
          <p:nvPr>
            <p:ph type="pic" sz="quarter" idx="18" hasCustomPrompt="1"/>
          </p:nvPr>
        </p:nvSpPr>
        <p:spPr>
          <a:xfrm>
            <a:off x="9347202" y="101598"/>
            <a:ext cx="2743200" cy="6654804"/>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2286985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ppt_x"/>
                                          </p:val>
                                        </p:tav>
                                        <p:tav tm="100000">
                                          <p:val>
                                            <p:strVal val="#ppt_x"/>
                                          </p:val>
                                        </p:tav>
                                      </p:tavLst>
                                    </p:anim>
                                    <p:anim calcmode="lin" valueType="num">
                                      <p:cBhvr additive="base">
                                        <p:cTn id="12" dur="75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15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750" fill="hold"/>
                                        <p:tgtEl>
                                          <p:spTgt spid="15"/>
                                        </p:tgtEl>
                                        <p:attrNameLst>
                                          <p:attrName>ppt_x</p:attrName>
                                        </p:attrNameLst>
                                      </p:cBhvr>
                                      <p:tavLst>
                                        <p:tav tm="0">
                                          <p:val>
                                            <p:strVal val="#ppt_x"/>
                                          </p:val>
                                        </p:tav>
                                        <p:tav tm="100000">
                                          <p:val>
                                            <p:strVal val="#ppt_x"/>
                                          </p:val>
                                        </p:tav>
                                      </p:tavLst>
                                    </p:anim>
                                    <p:anim calcmode="lin" valueType="num">
                                      <p:cBhvr additive="base">
                                        <p:cTn id="20" dur="750" fill="hold"/>
                                        <p:tgtEl>
                                          <p:spTgt spid="15"/>
                                        </p:tgtEl>
                                        <p:attrNameLst>
                                          <p:attrName>ppt_y</p:attrName>
                                        </p:attrNameLst>
                                      </p:cBhvr>
                                      <p:tavLst>
                                        <p:tav tm="0">
                                          <p:val>
                                            <p:strVal val="0-#ppt_h/2"/>
                                          </p:val>
                                        </p:tav>
                                        <p:tav tm="100000">
                                          <p:val>
                                            <p:strVal val="#ppt_y"/>
                                          </p:val>
                                        </p:tav>
                                      </p:tavLst>
                                    </p:anim>
                                  </p:childTnLst>
                                </p:cTn>
                              </p:par>
                              <p:par>
                                <p:cTn id="21" presetID="2" presetClass="entr" presetSubtype="4" decel="100000" fill="hold" grpId="0" nodeType="withEffect">
                                  <p:stCondLst>
                                    <p:cond delay="20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750" fill="hold"/>
                                        <p:tgtEl>
                                          <p:spTgt spid="16"/>
                                        </p:tgtEl>
                                        <p:attrNameLst>
                                          <p:attrName>ppt_x</p:attrName>
                                        </p:attrNameLst>
                                      </p:cBhvr>
                                      <p:tavLst>
                                        <p:tav tm="0">
                                          <p:val>
                                            <p:strVal val="#ppt_x"/>
                                          </p:val>
                                        </p:tav>
                                        <p:tav tm="100000">
                                          <p:val>
                                            <p:strVal val="#ppt_x"/>
                                          </p:val>
                                        </p:tav>
                                      </p:tavLst>
                                    </p:anim>
                                    <p:anim calcmode="lin" valueType="num">
                                      <p:cBhvr additive="base">
                                        <p:cTn id="24" dur="75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4" name="Picture Placeholder 8"/>
          <p:cNvSpPr>
            <a:spLocks noGrp="1"/>
          </p:cNvSpPr>
          <p:nvPr>
            <p:ph type="pic" sz="quarter" idx="14" hasCustomPrompt="1"/>
          </p:nvPr>
        </p:nvSpPr>
        <p:spPr>
          <a:xfrm>
            <a:off x="493486" y="493486"/>
            <a:ext cx="5181600" cy="5871028"/>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16042271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4" name="Picture Placeholder 8"/>
          <p:cNvSpPr>
            <a:spLocks noGrp="1"/>
          </p:cNvSpPr>
          <p:nvPr>
            <p:ph type="pic" sz="quarter" idx="14" hasCustomPrompt="1"/>
          </p:nvPr>
        </p:nvSpPr>
        <p:spPr>
          <a:xfrm>
            <a:off x="493486" y="493486"/>
            <a:ext cx="11205030" cy="5871028"/>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9621592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4" name="Picture Placeholder 8"/>
          <p:cNvSpPr>
            <a:spLocks noGrp="1"/>
          </p:cNvSpPr>
          <p:nvPr>
            <p:ph type="pic" sz="quarter" idx="14" hasCustomPrompt="1"/>
          </p:nvPr>
        </p:nvSpPr>
        <p:spPr>
          <a:xfrm>
            <a:off x="0" y="0"/>
            <a:ext cx="6937829" cy="6858000"/>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19894957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5" name="Picture Placeholder 8"/>
          <p:cNvSpPr>
            <a:spLocks noGrp="1"/>
          </p:cNvSpPr>
          <p:nvPr>
            <p:ph type="pic" sz="quarter" idx="14" hasCustomPrompt="1"/>
          </p:nvPr>
        </p:nvSpPr>
        <p:spPr>
          <a:xfrm>
            <a:off x="1" y="0"/>
            <a:ext cx="2946400" cy="6858000"/>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21460246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521" y="627356"/>
            <a:ext cx="5162222" cy="7221703"/>
          </a:xfrm>
          <a:prstGeom prst="rect">
            <a:avLst/>
          </a:prstGeom>
        </p:spPr>
      </p:pic>
      <p:sp>
        <p:nvSpPr>
          <p:cNvPr id="6" name="Picture Placeholder 8"/>
          <p:cNvSpPr>
            <a:spLocks noGrp="1"/>
          </p:cNvSpPr>
          <p:nvPr>
            <p:ph type="pic" sz="quarter" idx="14" hasCustomPrompt="1"/>
          </p:nvPr>
        </p:nvSpPr>
        <p:spPr>
          <a:xfrm>
            <a:off x="1011730" y="1260756"/>
            <a:ext cx="4483807" cy="5947138"/>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22456182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1"/>
            <a:ext cx="406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8"/>
          <p:cNvSpPr>
            <a:spLocks noGrp="1"/>
          </p:cNvSpPr>
          <p:nvPr>
            <p:ph type="pic" sz="quarter" idx="12" hasCustomPrompt="1"/>
          </p:nvPr>
        </p:nvSpPr>
        <p:spPr>
          <a:xfrm>
            <a:off x="4064000" y="491319"/>
            <a:ext cx="7636680" cy="5875361"/>
          </a:xfrm>
          <a:prstGeom prst="rect">
            <a:avLst/>
          </a:prstGeom>
          <a:solidFill>
            <a:schemeClr val="tx1"/>
          </a:solidFill>
        </p:spPr>
        <p:txBody>
          <a:bodyPr anchor="ctr"/>
          <a:lstStyle>
            <a:lvl1pPr marL="0" indent="0" algn="ctr">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34176823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5232" y="783770"/>
            <a:ext cx="6367366" cy="3643856"/>
          </a:xfrm>
          <a:prstGeom prst="rect">
            <a:avLst/>
          </a:prstGeom>
        </p:spPr>
      </p:pic>
      <p:sp>
        <p:nvSpPr>
          <p:cNvPr id="6" name="Picture Placeholder 8"/>
          <p:cNvSpPr>
            <a:spLocks noGrp="1"/>
          </p:cNvSpPr>
          <p:nvPr>
            <p:ph type="pic" sz="quarter" idx="14" hasCustomPrompt="1"/>
          </p:nvPr>
        </p:nvSpPr>
        <p:spPr>
          <a:xfrm>
            <a:off x="6140084" y="994615"/>
            <a:ext cx="4808906" cy="3024587"/>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908311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1+#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1+#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2" name="Rectangle 1"/>
          <p:cNvSpPr/>
          <p:nvPr userDrawn="1"/>
        </p:nvSpPr>
        <p:spPr>
          <a:xfrm>
            <a:off x="0" y="4455886"/>
            <a:ext cx="12192000" cy="24021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4743" y="824537"/>
            <a:ext cx="5602514" cy="4499262"/>
          </a:xfrm>
          <a:prstGeom prst="rect">
            <a:avLst/>
          </a:prstGeom>
        </p:spPr>
      </p:pic>
      <p:sp>
        <p:nvSpPr>
          <p:cNvPr id="8" name="Picture Placeholder 8"/>
          <p:cNvSpPr>
            <a:spLocks noGrp="1"/>
          </p:cNvSpPr>
          <p:nvPr>
            <p:ph type="pic" sz="quarter" idx="14" hasCustomPrompt="1"/>
          </p:nvPr>
        </p:nvSpPr>
        <p:spPr>
          <a:xfrm>
            <a:off x="3543772" y="1050613"/>
            <a:ext cx="5105069" cy="2842109"/>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31582593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ppt_x"/>
                                          </p:val>
                                        </p:tav>
                                        <p:tav tm="100000">
                                          <p:val>
                                            <p:strVal val="#ppt_x"/>
                                          </p:val>
                                        </p:tav>
                                      </p:tavLst>
                                    </p:anim>
                                    <p:anim calcmode="lin" valueType="num">
                                      <p:cBhvr additive="base">
                                        <p:cTn id="12" dur="7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10" name="Picture Placeholder 8"/>
          <p:cNvSpPr>
            <a:spLocks noGrp="1"/>
          </p:cNvSpPr>
          <p:nvPr>
            <p:ph type="pic" sz="quarter" idx="14" hasCustomPrompt="1"/>
          </p:nvPr>
        </p:nvSpPr>
        <p:spPr>
          <a:xfrm>
            <a:off x="2451672" y="1669949"/>
            <a:ext cx="2648992" cy="3513515"/>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13" name="Picture Placeholder 8"/>
          <p:cNvSpPr>
            <a:spLocks noGrp="1"/>
          </p:cNvSpPr>
          <p:nvPr>
            <p:ph type="pic" sz="quarter" idx="15" hasCustomPrompt="1"/>
          </p:nvPr>
        </p:nvSpPr>
        <p:spPr>
          <a:xfrm>
            <a:off x="1382134" y="2705101"/>
            <a:ext cx="1324500" cy="2409695"/>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5412960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0-#ppt_w/2"/>
                                          </p:val>
                                        </p:tav>
                                        <p:tav tm="100000">
                                          <p:val>
                                            <p:strVal val="#ppt_x"/>
                                          </p:val>
                                        </p:tav>
                                      </p:tavLst>
                                    </p:anim>
                                    <p:anim calcmode="lin" valueType="num">
                                      <p:cBhvr additive="base">
                                        <p:cTn id="12" dur="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2" name="Rectangle 1"/>
          <p:cNvSpPr/>
          <p:nvPr userDrawn="1"/>
        </p:nvSpPr>
        <p:spPr>
          <a:xfrm>
            <a:off x="0" y="2115403"/>
            <a:ext cx="12192000" cy="26271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7076" y="1119116"/>
            <a:ext cx="8072700" cy="4619768"/>
          </a:xfrm>
          <a:prstGeom prst="rect">
            <a:avLst/>
          </a:prstGeom>
        </p:spPr>
      </p:pic>
      <p:sp>
        <p:nvSpPr>
          <p:cNvPr id="11" name="Picture Placeholder 8"/>
          <p:cNvSpPr>
            <a:spLocks noGrp="1"/>
          </p:cNvSpPr>
          <p:nvPr>
            <p:ph type="pic" sz="quarter" idx="14" hasCustomPrompt="1"/>
          </p:nvPr>
        </p:nvSpPr>
        <p:spPr>
          <a:xfrm>
            <a:off x="-1204700" y="1386430"/>
            <a:ext cx="6096847" cy="3834644"/>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22487265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8" decel="10000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fill="hold"/>
                                        <p:tgtEl>
                                          <p:spTgt spid="4"/>
                                        </p:tgtEl>
                                        <p:attrNameLst>
                                          <p:attrName>ppt_x</p:attrName>
                                        </p:attrNameLst>
                                      </p:cBhvr>
                                      <p:tavLst>
                                        <p:tav tm="0">
                                          <p:val>
                                            <p:strVal val="0-#ppt_w/2"/>
                                          </p:val>
                                        </p:tav>
                                        <p:tav tm="100000">
                                          <p:val>
                                            <p:strVal val="#ppt_x"/>
                                          </p:val>
                                        </p:tav>
                                      </p:tavLst>
                                    </p:anim>
                                    <p:anim calcmode="lin" valueType="num">
                                      <p:cBhvr additive="base">
                                        <p:cTn id="13" dur="75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8" decel="10000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750" fill="hold"/>
                                        <p:tgtEl>
                                          <p:spTgt spid="11"/>
                                        </p:tgtEl>
                                        <p:attrNameLst>
                                          <p:attrName>ppt_x</p:attrName>
                                        </p:attrNameLst>
                                      </p:cBhvr>
                                      <p:tavLst>
                                        <p:tav tm="0">
                                          <p:val>
                                            <p:strVal val="0-#ppt_w/2"/>
                                          </p:val>
                                        </p:tav>
                                        <p:tav tm="100000">
                                          <p:val>
                                            <p:strVal val="#ppt_x"/>
                                          </p:val>
                                        </p:tav>
                                      </p:tavLst>
                                    </p:anim>
                                    <p:anim calcmode="lin" valueType="num">
                                      <p:cBhvr additive="base">
                                        <p:cTn id="17"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4" name="Picture Placeholder 8"/>
          <p:cNvSpPr>
            <a:spLocks noGrp="1"/>
          </p:cNvSpPr>
          <p:nvPr>
            <p:ph type="pic" sz="quarter" idx="15" hasCustomPrompt="1"/>
          </p:nvPr>
        </p:nvSpPr>
        <p:spPr>
          <a:xfrm>
            <a:off x="4325255" y="0"/>
            <a:ext cx="3541488" cy="6858000"/>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31355515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2" name="Rectangle 1"/>
          <p:cNvSpPr/>
          <p:nvPr userDrawn="1"/>
        </p:nvSpPr>
        <p:spPr>
          <a:xfrm>
            <a:off x="0" y="0"/>
            <a:ext cx="3048000" cy="6857999"/>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3048000" y="0"/>
            <a:ext cx="3048000" cy="6857999"/>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6095999" y="0"/>
            <a:ext cx="3048000" cy="6857999"/>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9143999" y="0"/>
            <a:ext cx="3048000" cy="6857999"/>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35588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0" y="1973943"/>
            <a:ext cx="12192000" cy="34689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8"/>
          <p:cNvSpPr>
            <a:spLocks noGrp="1"/>
          </p:cNvSpPr>
          <p:nvPr>
            <p:ph type="pic" sz="quarter" idx="15" hasCustomPrompt="1"/>
          </p:nvPr>
        </p:nvSpPr>
        <p:spPr>
          <a:xfrm>
            <a:off x="4902200" y="780143"/>
            <a:ext cx="2387600" cy="2387600"/>
          </a:xfrm>
          <a:prstGeom prst="ellipse">
            <a:avLst/>
          </a:prstGeom>
          <a:solidFill>
            <a:schemeClr val="tx2"/>
          </a:solidFill>
        </p:spPr>
        <p:txBody>
          <a:bodyPr anchor="ctr"/>
          <a:lstStyle>
            <a:lvl1pPr marL="0" indent="0" algn="ctr">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5"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D917E72B-D0C5-4B08-A281-52B9ED2F4B91}" type="slidenum">
              <a:rPr lang="en-US" smtClean="0"/>
              <a:pPr/>
              <a:t>‹#›</a:t>
            </a:fld>
            <a:endParaRPr lang="en-US" dirty="0"/>
          </a:p>
        </p:txBody>
      </p:sp>
    </p:spTree>
    <p:extLst>
      <p:ext uri="{BB962C8B-B14F-4D97-AF65-F5344CB8AC3E}">
        <p14:creationId xmlns:p14="http://schemas.microsoft.com/office/powerpoint/2010/main" val="173737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9" presetClass="entr" presetSubtype="0" decel="10000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 calcmode="lin" valueType="num">
                                      <p:cBhvr>
                                        <p:cTn id="14" dur="500" fill="hold"/>
                                        <p:tgtEl>
                                          <p:spTgt spid="6"/>
                                        </p:tgtEl>
                                        <p:attrNameLst>
                                          <p:attrName>style.rotation</p:attrName>
                                        </p:attrNameLst>
                                      </p:cBhvr>
                                      <p:tavLst>
                                        <p:tav tm="0">
                                          <p:val>
                                            <p:fltVal val="360"/>
                                          </p:val>
                                        </p:tav>
                                        <p:tav tm="100000">
                                          <p:val>
                                            <p:fltVal val="0"/>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2" name="Rectangle 1"/>
          <p:cNvSpPr/>
          <p:nvPr userDrawn="1"/>
        </p:nvSpPr>
        <p:spPr>
          <a:xfrm>
            <a:off x="0" y="0"/>
            <a:ext cx="12192000" cy="9483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5905500"/>
            <a:ext cx="12192000" cy="9483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Picture Placeholder 8"/>
          <p:cNvSpPr>
            <a:spLocks noGrp="1"/>
          </p:cNvSpPr>
          <p:nvPr>
            <p:ph type="pic" sz="quarter" idx="15" hasCustomPrompt="1"/>
          </p:nvPr>
        </p:nvSpPr>
        <p:spPr>
          <a:xfrm>
            <a:off x="692270" y="1841722"/>
            <a:ext cx="2450406" cy="985123"/>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31" name="Picture Placeholder 8"/>
          <p:cNvSpPr>
            <a:spLocks noGrp="1"/>
          </p:cNvSpPr>
          <p:nvPr>
            <p:ph type="pic" sz="quarter" idx="16" hasCustomPrompt="1"/>
          </p:nvPr>
        </p:nvSpPr>
        <p:spPr>
          <a:xfrm>
            <a:off x="3477954" y="1841722"/>
            <a:ext cx="2450406" cy="985123"/>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32" name="Picture Placeholder 8"/>
          <p:cNvSpPr>
            <a:spLocks noGrp="1"/>
          </p:cNvSpPr>
          <p:nvPr>
            <p:ph type="pic" sz="quarter" idx="17" hasCustomPrompt="1"/>
          </p:nvPr>
        </p:nvSpPr>
        <p:spPr>
          <a:xfrm>
            <a:off x="6263638" y="1841722"/>
            <a:ext cx="2450406" cy="985123"/>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33" name="Picture Placeholder 8"/>
          <p:cNvSpPr>
            <a:spLocks noGrp="1"/>
          </p:cNvSpPr>
          <p:nvPr>
            <p:ph type="pic" sz="quarter" idx="18" hasCustomPrompt="1"/>
          </p:nvPr>
        </p:nvSpPr>
        <p:spPr>
          <a:xfrm>
            <a:off x="9049322" y="1841722"/>
            <a:ext cx="2450406" cy="985123"/>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34" name="Picture Placeholder 8"/>
          <p:cNvSpPr>
            <a:spLocks noGrp="1"/>
          </p:cNvSpPr>
          <p:nvPr>
            <p:ph type="pic" sz="quarter" idx="19" hasCustomPrompt="1"/>
          </p:nvPr>
        </p:nvSpPr>
        <p:spPr>
          <a:xfrm>
            <a:off x="692270" y="3227628"/>
            <a:ext cx="2450406" cy="985123"/>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35" name="Picture Placeholder 8"/>
          <p:cNvSpPr>
            <a:spLocks noGrp="1"/>
          </p:cNvSpPr>
          <p:nvPr>
            <p:ph type="pic" sz="quarter" idx="20" hasCustomPrompt="1"/>
          </p:nvPr>
        </p:nvSpPr>
        <p:spPr>
          <a:xfrm>
            <a:off x="3477954" y="3227628"/>
            <a:ext cx="2450406" cy="985123"/>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36" name="Picture Placeholder 8"/>
          <p:cNvSpPr>
            <a:spLocks noGrp="1"/>
          </p:cNvSpPr>
          <p:nvPr>
            <p:ph type="pic" sz="quarter" idx="21" hasCustomPrompt="1"/>
          </p:nvPr>
        </p:nvSpPr>
        <p:spPr>
          <a:xfrm>
            <a:off x="6263638" y="3227628"/>
            <a:ext cx="2450406" cy="985123"/>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37" name="Picture Placeholder 8"/>
          <p:cNvSpPr>
            <a:spLocks noGrp="1"/>
          </p:cNvSpPr>
          <p:nvPr>
            <p:ph type="pic" sz="quarter" idx="22" hasCustomPrompt="1"/>
          </p:nvPr>
        </p:nvSpPr>
        <p:spPr>
          <a:xfrm>
            <a:off x="9049322" y="3227628"/>
            <a:ext cx="2450406" cy="985123"/>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38" name="Picture Placeholder 8"/>
          <p:cNvSpPr>
            <a:spLocks noGrp="1"/>
          </p:cNvSpPr>
          <p:nvPr>
            <p:ph type="pic" sz="quarter" idx="23" hasCustomPrompt="1"/>
          </p:nvPr>
        </p:nvSpPr>
        <p:spPr>
          <a:xfrm>
            <a:off x="692270" y="4582220"/>
            <a:ext cx="2450406" cy="985123"/>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39" name="Picture Placeholder 8"/>
          <p:cNvSpPr>
            <a:spLocks noGrp="1"/>
          </p:cNvSpPr>
          <p:nvPr>
            <p:ph type="pic" sz="quarter" idx="24" hasCustomPrompt="1"/>
          </p:nvPr>
        </p:nvSpPr>
        <p:spPr>
          <a:xfrm>
            <a:off x="3477954" y="4582220"/>
            <a:ext cx="2450406" cy="985123"/>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40" name="Picture Placeholder 8"/>
          <p:cNvSpPr>
            <a:spLocks noGrp="1"/>
          </p:cNvSpPr>
          <p:nvPr>
            <p:ph type="pic" sz="quarter" idx="25" hasCustomPrompt="1"/>
          </p:nvPr>
        </p:nvSpPr>
        <p:spPr>
          <a:xfrm>
            <a:off x="6263638" y="4582220"/>
            <a:ext cx="2450406" cy="985123"/>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41" name="Picture Placeholder 8"/>
          <p:cNvSpPr>
            <a:spLocks noGrp="1"/>
          </p:cNvSpPr>
          <p:nvPr>
            <p:ph type="pic" sz="quarter" idx="26" hasCustomPrompt="1"/>
          </p:nvPr>
        </p:nvSpPr>
        <p:spPr>
          <a:xfrm>
            <a:off x="9049322" y="4582220"/>
            <a:ext cx="2450406" cy="985123"/>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27382128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4" name="Picture Placeholder 8"/>
          <p:cNvSpPr>
            <a:spLocks noGrp="1"/>
          </p:cNvSpPr>
          <p:nvPr>
            <p:ph type="pic" sz="quarter" idx="16" hasCustomPrompt="1"/>
          </p:nvPr>
        </p:nvSpPr>
        <p:spPr>
          <a:xfrm>
            <a:off x="-1" y="0"/>
            <a:ext cx="7875639" cy="6858000"/>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tx1"/>
                </a:solidFill>
              </a:defRPr>
            </a:lvl1pPr>
          </a:lstStyle>
          <a:p>
            <a:fld id="{D917E72B-D0C5-4B08-A281-52B9ED2F4B91}" type="slidenum">
              <a:rPr lang="en-US" smtClean="0"/>
              <a:pPr/>
              <a:t>‹#›</a:t>
            </a:fld>
            <a:endParaRPr lang="en-US" dirty="0"/>
          </a:p>
        </p:txBody>
      </p:sp>
    </p:spTree>
    <p:extLst>
      <p:ext uri="{BB962C8B-B14F-4D97-AF65-F5344CB8AC3E}">
        <p14:creationId xmlns:p14="http://schemas.microsoft.com/office/powerpoint/2010/main" val="18993241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7_Custom Layout">
    <p:spTree>
      <p:nvGrpSpPr>
        <p:cNvPr id="1" name=""/>
        <p:cNvGrpSpPr/>
        <p:nvPr/>
      </p:nvGrpSpPr>
      <p:grpSpPr>
        <a:xfrm>
          <a:off x="0" y="0"/>
          <a:ext cx="0" cy="0"/>
          <a:chOff x="0" y="0"/>
          <a:chExt cx="0" cy="0"/>
        </a:xfrm>
      </p:grpSpPr>
      <p:sp>
        <p:nvSpPr>
          <p:cNvPr id="6" name="Picture Placeholder 8"/>
          <p:cNvSpPr>
            <a:spLocks noGrp="1"/>
          </p:cNvSpPr>
          <p:nvPr>
            <p:ph type="pic" sz="quarter" idx="16" hasCustomPrompt="1"/>
          </p:nvPr>
        </p:nvSpPr>
        <p:spPr>
          <a:xfrm>
            <a:off x="7997047" y="0"/>
            <a:ext cx="4194953" cy="6858000"/>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7" name="Picture Placeholder 8"/>
          <p:cNvSpPr>
            <a:spLocks noGrp="1"/>
          </p:cNvSpPr>
          <p:nvPr>
            <p:ph type="pic" sz="quarter" idx="17" hasCustomPrompt="1"/>
          </p:nvPr>
        </p:nvSpPr>
        <p:spPr>
          <a:xfrm>
            <a:off x="3802094" y="0"/>
            <a:ext cx="4194953" cy="6858000"/>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6693682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p:cNvSpPr/>
          <p:nvPr userDrawn="1"/>
        </p:nvSpPr>
        <p:spPr>
          <a:xfrm>
            <a:off x="0" y="1573476"/>
            <a:ext cx="12192000" cy="39197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0" y="5493224"/>
            <a:ext cx="12192000" cy="13647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tx1"/>
                </a:solidFill>
              </a:defRPr>
            </a:lvl1pPr>
          </a:lstStyle>
          <a:p>
            <a:fld id="{D917E72B-D0C5-4B08-A281-52B9ED2F4B91}" type="slidenum">
              <a:rPr lang="en-US" smtClean="0"/>
              <a:pPr/>
              <a:t>‹#›</a:t>
            </a:fld>
            <a:endParaRPr lang="en-US" dirty="0"/>
          </a:p>
        </p:txBody>
      </p:sp>
    </p:spTree>
    <p:extLst>
      <p:ext uri="{BB962C8B-B14F-4D97-AF65-F5344CB8AC3E}">
        <p14:creationId xmlns:p14="http://schemas.microsoft.com/office/powerpoint/2010/main" val="42937360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9679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97280"/>
          </a:xfrm>
          <a:prstGeom prst="rect">
            <a:avLst/>
          </a:prstGeom>
        </p:spPr>
        <p:txBody>
          <a:bodyPr anchor="ctr"/>
          <a:lstStyle>
            <a:lvl1pPr>
              <a:defRPr sz="4400">
                <a:solidFill>
                  <a:schemeClr val="bg2"/>
                </a:solidFill>
              </a:defRPr>
            </a:lvl1pPr>
          </a:lstStyle>
          <a:p>
            <a:r>
              <a:rPr lang="en-US" dirty="0"/>
              <a:t>Click to edit Master title style</a:t>
            </a:r>
          </a:p>
        </p:txBody>
      </p:sp>
      <p:sp>
        <p:nvSpPr>
          <p:cNvPr id="4" name="Text Placeholder 3"/>
          <p:cNvSpPr>
            <a:spLocks noGrp="1"/>
          </p:cNvSpPr>
          <p:nvPr>
            <p:ph type="body" sz="quarter" idx="10"/>
          </p:nvPr>
        </p:nvSpPr>
        <p:spPr>
          <a:xfrm>
            <a:off x="838200" y="1581150"/>
            <a:ext cx="10515600" cy="4657726"/>
          </a:xfrm>
          <a:prstGeom prst="rect">
            <a:avLst/>
          </a:prstGeom>
        </p:spPr>
        <p:txBody>
          <a:bodyPr/>
          <a:lstStyle>
            <a:lvl1pPr marL="228600" indent="-228600">
              <a:lnSpc>
                <a:spcPct val="114000"/>
              </a:lnSpc>
              <a:spcBef>
                <a:spcPts val="600"/>
              </a:spcBef>
              <a:spcAft>
                <a:spcPts val="0"/>
              </a:spcAft>
              <a:buClr>
                <a:srgbClr val="3399FF"/>
              </a:buClr>
              <a:buFont typeface="Wingdings" panose="05000000000000000000" pitchFamily="2" charset="2"/>
              <a:buChar char="§"/>
              <a:defRPr/>
            </a:lvl1pPr>
            <a:lvl2pPr marL="685800" indent="-228600">
              <a:lnSpc>
                <a:spcPct val="114000"/>
              </a:lnSpc>
              <a:spcBef>
                <a:spcPts val="600"/>
              </a:spcBef>
              <a:spcAft>
                <a:spcPts val="0"/>
              </a:spcAft>
              <a:buClr>
                <a:srgbClr val="3399FF"/>
              </a:buClr>
              <a:buFont typeface="Wingdings" panose="05000000000000000000" pitchFamily="2" charset="2"/>
              <a:buChar char="§"/>
              <a:defRPr/>
            </a:lvl2pPr>
            <a:lvl3pPr marL="1143000" indent="-228600">
              <a:lnSpc>
                <a:spcPct val="114000"/>
              </a:lnSpc>
              <a:spcBef>
                <a:spcPts val="600"/>
              </a:spcBef>
              <a:spcAft>
                <a:spcPts val="0"/>
              </a:spcAft>
              <a:buClr>
                <a:srgbClr val="3399FF"/>
              </a:buClr>
              <a:buFont typeface="Wingdings" panose="05000000000000000000" pitchFamily="2" charset="2"/>
              <a:buChar char="§"/>
              <a:defRPr/>
            </a:lvl3pPr>
            <a:lvl4pPr marL="1600200" indent="-228600">
              <a:buClr>
                <a:schemeClr val="accent1"/>
              </a:buClr>
              <a:buFont typeface="Wingdings" panose="05000000000000000000" pitchFamily="2" charset="2"/>
              <a:buChar char="§"/>
              <a:defRPr/>
            </a:lvl4pPr>
            <a:lvl5pPr marL="2057400" indent="-228600">
              <a:buClr>
                <a:schemeClr val="accent1"/>
              </a:buClr>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p:txBody>
      </p:sp>
      <p:sp>
        <p:nvSpPr>
          <p:cNvPr id="5"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tx1"/>
                </a:solidFill>
              </a:defRPr>
            </a:lvl1pPr>
          </a:lstStyle>
          <a:p>
            <a:fld id="{D917E72B-D0C5-4B08-A281-52B9ED2F4B91}" type="slidenum">
              <a:rPr lang="en-US" smtClean="0"/>
              <a:pPr/>
              <a:t>‹#›</a:t>
            </a:fld>
            <a:endParaRPr lang="en-US" dirty="0"/>
          </a:p>
        </p:txBody>
      </p:sp>
    </p:spTree>
    <p:extLst>
      <p:ext uri="{BB962C8B-B14F-4D97-AF65-F5344CB8AC3E}">
        <p14:creationId xmlns:p14="http://schemas.microsoft.com/office/powerpoint/2010/main" val="913483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32882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17E72B-D0C5-4B08-A281-52B9ED2F4B91}" type="slidenum">
              <a:rPr lang="en-US" smtClean="0"/>
              <a:t>‹#›</a:t>
            </a:fld>
            <a:endParaRPr lang="en-US"/>
          </a:p>
        </p:txBody>
      </p:sp>
    </p:spTree>
    <p:extLst>
      <p:ext uri="{BB962C8B-B14F-4D97-AF65-F5344CB8AC3E}">
        <p14:creationId xmlns:p14="http://schemas.microsoft.com/office/powerpoint/2010/main" val="23149889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228600" indent="-228600">
              <a:lnSpc>
                <a:spcPct val="114000"/>
              </a:lnSpc>
              <a:spcBef>
                <a:spcPts val="600"/>
              </a:spcBef>
              <a:buClr>
                <a:srgbClr val="3399FF"/>
              </a:buClr>
              <a:buFont typeface="Wingdings" panose="05000000000000000000" pitchFamily="2" charset="2"/>
              <a:buChar char="§"/>
              <a:defRPr/>
            </a:lvl1pPr>
            <a:lvl2pPr marL="685800" indent="-228600">
              <a:lnSpc>
                <a:spcPct val="114000"/>
              </a:lnSpc>
              <a:spcBef>
                <a:spcPts val="600"/>
              </a:spcBef>
              <a:buClr>
                <a:srgbClr val="3399FF"/>
              </a:buClr>
              <a:buFont typeface="Wingdings" panose="05000000000000000000" pitchFamily="2" charset="2"/>
              <a:buChar char="§"/>
              <a:defRPr/>
            </a:lvl2pPr>
            <a:lvl3pPr marL="1143000" indent="-228600">
              <a:lnSpc>
                <a:spcPct val="114000"/>
              </a:lnSpc>
              <a:spcBef>
                <a:spcPts val="600"/>
              </a:spcBef>
              <a:buClr>
                <a:srgbClr val="3399FF"/>
              </a:buClr>
              <a:buFont typeface="Wingdings" panose="05000000000000000000" pitchFamily="2" charset="2"/>
              <a:buChar char="§"/>
              <a:defRPr/>
            </a:lvl3pPr>
            <a:lvl4pPr marL="1600200" indent="-228600">
              <a:lnSpc>
                <a:spcPct val="114000"/>
              </a:lnSpc>
              <a:spcBef>
                <a:spcPts val="600"/>
              </a:spcBef>
              <a:buClr>
                <a:srgbClr val="3399FF"/>
              </a:buClr>
              <a:buFont typeface="Wingdings" panose="05000000000000000000" pitchFamily="2" charset="2"/>
              <a:buChar char="§"/>
              <a:defRPr/>
            </a:lvl4pPr>
            <a:lvl5pPr marL="2057400" indent="-228600">
              <a:lnSpc>
                <a:spcPct val="114000"/>
              </a:lnSpc>
              <a:spcBef>
                <a:spcPts val="600"/>
              </a:spcBef>
              <a:buClr>
                <a:srgbClr val="3399FF"/>
              </a:buClr>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7E72B-D0C5-4B08-A281-52B9ED2F4B91}" type="slidenum">
              <a:rPr lang="en-US" smtClean="0"/>
              <a:t>‹#›</a:t>
            </a:fld>
            <a:endParaRPr lang="en-US"/>
          </a:p>
        </p:txBody>
      </p:sp>
    </p:spTree>
    <p:extLst>
      <p:ext uri="{BB962C8B-B14F-4D97-AF65-F5344CB8AC3E}">
        <p14:creationId xmlns:p14="http://schemas.microsoft.com/office/powerpoint/2010/main" val="19295685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7E72B-D0C5-4B08-A281-52B9ED2F4B91}" type="slidenum">
              <a:rPr lang="en-US" smtClean="0"/>
              <a:t>‹#›</a:t>
            </a:fld>
            <a:endParaRPr lang="en-US"/>
          </a:p>
        </p:txBody>
      </p:sp>
    </p:spTree>
    <p:extLst>
      <p:ext uri="{BB962C8B-B14F-4D97-AF65-F5344CB8AC3E}">
        <p14:creationId xmlns:p14="http://schemas.microsoft.com/office/powerpoint/2010/main" val="1457771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17E72B-D0C5-4B08-A281-52B9ED2F4B91}" type="slidenum">
              <a:rPr lang="en-US" smtClean="0"/>
              <a:t>‹#›</a:t>
            </a:fld>
            <a:endParaRPr lang="en-US"/>
          </a:p>
        </p:txBody>
      </p:sp>
    </p:spTree>
    <p:extLst>
      <p:ext uri="{BB962C8B-B14F-4D97-AF65-F5344CB8AC3E}">
        <p14:creationId xmlns:p14="http://schemas.microsoft.com/office/powerpoint/2010/main" val="32188667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17E72B-D0C5-4B08-A281-52B9ED2F4B91}" type="slidenum">
              <a:rPr lang="en-US" smtClean="0"/>
              <a:t>‹#›</a:t>
            </a:fld>
            <a:endParaRPr lang="en-US"/>
          </a:p>
        </p:txBody>
      </p:sp>
    </p:spTree>
    <p:extLst>
      <p:ext uri="{BB962C8B-B14F-4D97-AF65-F5344CB8AC3E}">
        <p14:creationId xmlns:p14="http://schemas.microsoft.com/office/powerpoint/2010/main" val="41216898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17E72B-D0C5-4B08-A281-52B9ED2F4B91}" type="slidenum">
              <a:rPr lang="en-US" smtClean="0"/>
              <a:t>‹#›</a:t>
            </a:fld>
            <a:endParaRPr lang="en-US"/>
          </a:p>
        </p:txBody>
      </p:sp>
    </p:spTree>
    <p:extLst>
      <p:ext uri="{BB962C8B-B14F-4D97-AF65-F5344CB8AC3E}">
        <p14:creationId xmlns:p14="http://schemas.microsoft.com/office/powerpoint/2010/main" val="5158230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17E72B-D0C5-4B08-A281-52B9ED2F4B91}" type="slidenum">
              <a:rPr lang="en-US" smtClean="0"/>
              <a:t>‹#›</a:t>
            </a:fld>
            <a:endParaRPr lang="en-US"/>
          </a:p>
        </p:txBody>
      </p:sp>
    </p:spTree>
    <p:extLst>
      <p:ext uri="{BB962C8B-B14F-4D97-AF65-F5344CB8AC3E}">
        <p14:creationId xmlns:p14="http://schemas.microsoft.com/office/powerpoint/2010/main" val="1685560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3" name="Picture Placeholder 8"/>
          <p:cNvSpPr>
            <a:spLocks noGrp="1"/>
          </p:cNvSpPr>
          <p:nvPr>
            <p:ph type="pic" sz="quarter" idx="12" hasCustomPrompt="1"/>
          </p:nvPr>
        </p:nvSpPr>
        <p:spPr>
          <a:xfrm>
            <a:off x="898158" y="2498416"/>
            <a:ext cx="1540412" cy="1861168"/>
          </a:xfrm>
          <a:prstGeom prst="rect">
            <a:avLst/>
          </a:prstGeom>
          <a:solidFill>
            <a:schemeClr val="tx1"/>
          </a:solidFill>
        </p:spPr>
        <p:txBody>
          <a:bodyPr anchor="ctr"/>
          <a:lstStyle>
            <a:lvl1pPr marL="0" indent="0" algn="ctr">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14" name="Picture Placeholder 8"/>
          <p:cNvSpPr>
            <a:spLocks noGrp="1"/>
          </p:cNvSpPr>
          <p:nvPr>
            <p:ph type="pic" sz="quarter" idx="13" hasCustomPrompt="1"/>
          </p:nvPr>
        </p:nvSpPr>
        <p:spPr>
          <a:xfrm>
            <a:off x="2670629" y="2256077"/>
            <a:ext cx="1952763" cy="2345846"/>
          </a:xfrm>
          <a:prstGeom prst="rect">
            <a:avLst/>
          </a:prstGeom>
          <a:solidFill>
            <a:schemeClr val="tx1"/>
          </a:solidFill>
        </p:spPr>
        <p:txBody>
          <a:bodyPr anchor="ctr"/>
          <a:lstStyle>
            <a:lvl1pPr marL="0" indent="0" algn="ctr">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15" name="Picture Placeholder 8"/>
          <p:cNvSpPr>
            <a:spLocks noGrp="1"/>
          </p:cNvSpPr>
          <p:nvPr>
            <p:ph type="pic" sz="quarter" idx="14" hasCustomPrompt="1"/>
          </p:nvPr>
        </p:nvSpPr>
        <p:spPr>
          <a:xfrm>
            <a:off x="4922943" y="2011681"/>
            <a:ext cx="2346113" cy="2834640"/>
          </a:xfrm>
          <a:prstGeom prst="rect">
            <a:avLst/>
          </a:prstGeom>
          <a:solidFill>
            <a:schemeClr val="tx1"/>
          </a:solidFill>
        </p:spPr>
        <p:txBody>
          <a:bodyPr anchor="ctr"/>
          <a:lstStyle>
            <a:lvl1pPr marL="0" indent="0" algn="ctr">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16" name="Picture Placeholder 8"/>
          <p:cNvSpPr>
            <a:spLocks noGrp="1"/>
          </p:cNvSpPr>
          <p:nvPr>
            <p:ph type="pic" sz="quarter" idx="15" hasCustomPrompt="1"/>
          </p:nvPr>
        </p:nvSpPr>
        <p:spPr>
          <a:xfrm>
            <a:off x="7563006" y="2256077"/>
            <a:ext cx="1952763" cy="2345846"/>
          </a:xfrm>
          <a:prstGeom prst="rect">
            <a:avLst/>
          </a:prstGeom>
          <a:solidFill>
            <a:schemeClr val="tx1"/>
          </a:solidFill>
        </p:spPr>
        <p:txBody>
          <a:bodyPr anchor="ctr"/>
          <a:lstStyle>
            <a:lvl1pPr marL="0" indent="0" algn="ctr">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17" name="Picture Placeholder 8"/>
          <p:cNvSpPr>
            <a:spLocks noGrp="1"/>
          </p:cNvSpPr>
          <p:nvPr>
            <p:ph type="pic" sz="quarter" idx="16" hasCustomPrompt="1"/>
          </p:nvPr>
        </p:nvSpPr>
        <p:spPr>
          <a:xfrm>
            <a:off x="9753430" y="2498416"/>
            <a:ext cx="1540412" cy="1861168"/>
          </a:xfrm>
          <a:prstGeom prst="rect">
            <a:avLst/>
          </a:prstGeom>
          <a:solidFill>
            <a:schemeClr val="tx1"/>
          </a:solidFill>
        </p:spPr>
        <p:txBody>
          <a:bodyPr anchor="ctr"/>
          <a:lstStyle>
            <a:lvl1pPr marL="0" indent="0" algn="ctr">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7"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tx1"/>
                </a:solidFill>
              </a:defRPr>
            </a:lvl1pPr>
          </a:lstStyle>
          <a:p>
            <a:fld id="{D917E72B-D0C5-4B08-A281-52B9ED2F4B91}" type="slidenum">
              <a:rPr lang="en-US" smtClean="0"/>
              <a:pPr/>
              <a:t>‹#›</a:t>
            </a:fld>
            <a:endParaRPr lang="en-US" dirty="0"/>
          </a:p>
        </p:txBody>
      </p:sp>
    </p:spTree>
    <p:extLst>
      <p:ext uri="{BB962C8B-B14F-4D97-AF65-F5344CB8AC3E}">
        <p14:creationId xmlns:p14="http://schemas.microsoft.com/office/powerpoint/2010/main" val="18135211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50"/>
                                        <p:tgtEl>
                                          <p:spTgt spid="15"/>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750"/>
                                        <p:tgtEl>
                                          <p:spTgt spid="14"/>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750"/>
                                        <p:tgtEl>
                                          <p:spTgt spid="16"/>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750"/>
                                        <p:tgtEl>
                                          <p:spTgt spid="13"/>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17E72B-D0C5-4B08-A281-52B9ED2F4B91}" type="slidenum">
              <a:rPr lang="en-US" smtClean="0"/>
              <a:t>‹#›</a:t>
            </a:fld>
            <a:endParaRPr lang="en-US"/>
          </a:p>
        </p:txBody>
      </p:sp>
    </p:spTree>
    <p:extLst>
      <p:ext uri="{BB962C8B-B14F-4D97-AF65-F5344CB8AC3E}">
        <p14:creationId xmlns:p14="http://schemas.microsoft.com/office/powerpoint/2010/main" val="13037170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17E72B-D0C5-4B08-A281-52B9ED2F4B91}" type="slidenum">
              <a:rPr lang="en-US" smtClean="0"/>
              <a:t>‹#›</a:t>
            </a:fld>
            <a:endParaRPr lang="en-US"/>
          </a:p>
        </p:txBody>
      </p:sp>
    </p:spTree>
    <p:extLst>
      <p:ext uri="{BB962C8B-B14F-4D97-AF65-F5344CB8AC3E}">
        <p14:creationId xmlns:p14="http://schemas.microsoft.com/office/powerpoint/2010/main" val="34391121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7E72B-D0C5-4B08-A281-52B9ED2F4B91}" type="slidenum">
              <a:rPr lang="en-US" smtClean="0"/>
              <a:t>‹#›</a:t>
            </a:fld>
            <a:endParaRPr lang="en-US"/>
          </a:p>
        </p:txBody>
      </p:sp>
    </p:spTree>
    <p:extLst>
      <p:ext uri="{BB962C8B-B14F-4D97-AF65-F5344CB8AC3E}">
        <p14:creationId xmlns:p14="http://schemas.microsoft.com/office/powerpoint/2010/main" val="19686181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7E72B-D0C5-4B08-A281-52B9ED2F4B91}" type="slidenum">
              <a:rPr lang="en-US" smtClean="0"/>
              <a:t>‹#›</a:t>
            </a:fld>
            <a:endParaRPr lang="en-US"/>
          </a:p>
        </p:txBody>
      </p:sp>
    </p:spTree>
    <p:extLst>
      <p:ext uri="{BB962C8B-B14F-4D97-AF65-F5344CB8AC3E}">
        <p14:creationId xmlns:p14="http://schemas.microsoft.com/office/powerpoint/2010/main" val="536599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6_Custom Layout">
    <p:spTree>
      <p:nvGrpSpPr>
        <p:cNvPr id="1" name=""/>
        <p:cNvGrpSpPr/>
        <p:nvPr/>
      </p:nvGrpSpPr>
      <p:grpSpPr>
        <a:xfrm>
          <a:off x="0" y="0"/>
          <a:ext cx="0" cy="0"/>
          <a:chOff x="0" y="0"/>
          <a:chExt cx="0" cy="0"/>
        </a:xfrm>
      </p:grpSpPr>
      <p:sp>
        <p:nvSpPr>
          <p:cNvPr id="2" name="Rectangle 1"/>
          <p:cNvSpPr/>
          <p:nvPr userDrawn="1"/>
        </p:nvSpPr>
        <p:spPr>
          <a:xfrm>
            <a:off x="0" y="1161143"/>
            <a:ext cx="12192000" cy="453571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sp>
        <p:nvSpPr>
          <p:cNvPr id="5" name="Picture Placeholder 8"/>
          <p:cNvSpPr>
            <a:spLocks noGrp="1"/>
          </p:cNvSpPr>
          <p:nvPr>
            <p:ph type="pic" sz="quarter" idx="14" hasCustomPrompt="1"/>
          </p:nvPr>
        </p:nvSpPr>
        <p:spPr>
          <a:xfrm>
            <a:off x="696686" y="0"/>
            <a:ext cx="4702628" cy="6858000"/>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tx1"/>
                </a:solidFill>
              </a:defRPr>
            </a:lvl1pPr>
          </a:lstStyle>
          <a:p>
            <a:fld id="{D917E72B-D0C5-4B08-A281-52B9ED2F4B91}" type="slidenum">
              <a:rPr lang="en-US" smtClean="0"/>
              <a:pPr/>
              <a:t>‹#›</a:t>
            </a:fld>
            <a:endParaRPr lang="en-US" dirty="0"/>
          </a:p>
        </p:txBody>
      </p:sp>
    </p:spTree>
    <p:extLst>
      <p:ext uri="{BB962C8B-B14F-4D97-AF65-F5344CB8AC3E}">
        <p14:creationId xmlns:p14="http://schemas.microsoft.com/office/powerpoint/2010/main" val="4784660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tx1"/>
                </a:solidFill>
              </a:defRPr>
            </a:lvl1pPr>
          </a:lstStyle>
          <a:p>
            <a:fld id="{D917E72B-D0C5-4B08-A281-52B9ED2F4B91}" type="slidenum">
              <a:rPr lang="en-US" smtClean="0"/>
              <a:pPr/>
              <a:t>‹#›</a:t>
            </a:fld>
            <a:endParaRPr lang="en-US" dirty="0"/>
          </a:p>
        </p:txBody>
      </p:sp>
    </p:spTree>
    <p:extLst>
      <p:ext uri="{BB962C8B-B14F-4D97-AF65-F5344CB8AC3E}">
        <p14:creationId xmlns:p14="http://schemas.microsoft.com/office/powerpoint/2010/main" val="37574459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tx1"/>
                </a:solidFill>
              </a:defRPr>
            </a:lvl1pPr>
          </a:lstStyle>
          <a:p>
            <a:fld id="{D917E72B-D0C5-4B08-A281-52B9ED2F4B91}" type="slidenum">
              <a:rPr lang="en-US" smtClean="0"/>
              <a:pPr/>
              <a:t>‹#›</a:t>
            </a:fld>
            <a:endParaRPr lang="en-US" dirty="0"/>
          </a:p>
        </p:txBody>
      </p:sp>
    </p:spTree>
    <p:extLst>
      <p:ext uri="{BB962C8B-B14F-4D97-AF65-F5344CB8AC3E}">
        <p14:creationId xmlns:p14="http://schemas.microsoft.com/office/powerpoint/2010/main" val="1392501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1" name="Rectangle 10"/>
          <p:cNvSpPr/>
          <p:nvPr userDrawn="1"/>
        </p:nvSpPr>
        <p:spPr>
          <a:xfrm>
            <a:off x="-47228" y="0"/>
            <a:ext cx="614322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8"/>
          <p:cNvSpPr>
            <a:spLocks noGrp="1"/>
          </p:cNvSpPr>
          <p:nvPr>
            <p:ph type="pic" sz="quarter" idx="13" hasCustomPrompt="1"/>
          </p:nvPr>
        </p:nvSpPr>
        <p:spPr>
          <a:xfrm>
            <a:off x="6095999" y="0"/>
            <a:ext cx="3048001" cy="6858000"/>
          </a:xfrm>
          <a:prstGeom prst="rect">
            <a:avLst/>
          </a:prstGeom>
          <a:solidFill>
            <a:schemeClr val="tx1"/>
          </a:solidFill>
        </p:spPr>
        <p:txBody>
          <a:bodyPr anchor="ctr"/>
          <a:lstStyle>
            <a:lvl1pPr marL="0" indent="0" algn="ctr">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13" name="Picture Placeholder 8"/>
          <p:cNvSpPr>
            <a:spLocks noGrp="1"/>
          </p:cNvSpPr>
          <p:nvPr>
            <p:ph type="pic" sz="quarter" idx="14" hasCustomPrompt="1"/>
          </p:nvPr>
        </p:nvSpPr>
        <p:spPr>
          <a:xfrm>
            <a:off x="9143999" y="0"/>
            <a:ext cx="3048001" cy="6858000"/>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15" name="Picture Placeholder 8"/>
          <p:cNvSpPr>
            <a:spLocks noGrp="1"/>
          </p:cNvSpPr>
          <p:nvPr>
            <p:ph type="pic" sz="quarter" idx="15" hasCustomPrompt="1"/>
          </p:nvPr>
        </p:nvSpPr>
        <p:spPr>
          <a:xfrm>
            <a:off x="4876796" y="2209797"/>
            <a:ext cx="2438404" cy="2438404"/>
          </a:xfrm>
          <a:prstGeom prst="ellipse">
            <a:avLst/>
          </a:prstGeom>
          <a:solidFill>
            <a:schemeClr val="tx2"/>
          </a:solidFill>
        </p:spPr>
        <p:txBody>
          <a:bodyPr anchor="ctr"/>
          <a:lstStyle>
            <a:lvl1pPr marL="0" indent="0" algn="ctr">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1488573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Picture Placeholder 8"/>
          <p:cNvSpPr>
            <a:spLocks noGrp="1"/>
          </p:cNvSpPr>
          <p:nvPr>
            <p:ph type="pic" sz="quarter" idx="13" hasCustomPrompt="1"/>
          </p:nvPr>
        </p:nvSpPr>
        <p:spPr>
          <a:xfrm>
            <a:off x="0" y="4038272"/>
            <a:ext cx="12191999" cy="2819728"/>
          </a:xfrm>
          <a:prstGeom prst="rect">
            <a:avLst/>
          </a:prstGeom>
          <a:solidFill>
            <a:schemeClr val="tx1"/>
          </a:solidFill>
        </p:spPr>
        <p:txBody>
          <a:bodyPr anchor="ctr"/>
          <a:lstStyle>
            <a:lvl1pPr marL="0" indent="0" algn="ctr">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8" name="Picture Placeholder 8"/>
          <p:cNvSpPr>
            <a:spLocks noGrp="1"/>
          </p:cNvSpPr>
          <p:nvPr>
            <p:ph type="pic" sz="quarter" idx="15" hasCustomPrompt="1"/>
          </p:nvPr>
        </p:nvSpPr>
        <p:spPr>
          <a:xfrm>
            <a:off x="993658" y="2626187"/>
            <a:ext cx="2824170" cy="2824170"/>
          </a:xfrm>
          <a:prstGeom prst="ellipse">
            <a:avLst/>
          </a:prstGeom>
          <a:solidFill>
            <a:schemeClr val="tx2"/>
          </a:solidFill>
        </p:spPr>
        <p:txBody>
          <a:bodyPr anchor="ctr"/>
          <a:lstStyle>
            <a:lvl1pPr marL="0" indent="0" algn="ctr">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18442342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4" name="Rectangle 3"/>
          <p:cNvSpPr/>
          <p:nvPr userDrawn="1"/>
        </p:nvSpPr>
        <p:spPr>
          <a:xfrm>
            <a:off x="0" y="2286000"/>
            <a:ext cx="24384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2438400" y="4572000"/>
            <a:ext cx="24384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876800" y="0"/>
            <a:ext cx="24384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9753600" y="0"/>
            <a:ext cx="24384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4876800" y="2286000"/>
            <a:ext cx="73152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9753600" y="4572000"/>
            <a:ext cx="24384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icture Placeholder 8"/>
          <p:cNvSpPr>
            <a:spLocks noGrp="1"/>
          </p:cNvSpPr>
          <p:nvPr>
            <p:ph type="pic" sz="quarter" idx="12" hasCustomPrompt="1"/>
          </p:nvPr>
        </p:nvSpPr>
        <p:spPr>
          <a:xfrm>
            <a:off x="0" y="0"/>
            <a:ext cx="2438400" cy="2286000"/>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24" name="Picture Placeholder 8"/>
          <p:cNvSpPr>
            <a:spLocks noGrp="1"/>
          </p:cNvSpPr>
          <p:nvPr>
            <p:ph type="pic" sz="quarter" idx="13" hasCustomPrompt="1"/>
          </p:nvPr>
        </p:nvSpPr>
        <p:spPr>
          <a:xfrm>
            <a:off x="2438400" y="0"/>
            <a:ext cx="2438400" cy="2286000"/>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25" name="Picture Placeholder 8"/>
          <p:cNvSpPr>
            <a:spLocks noGrp="1"/>
          </p:cNvSpPr>
          <p:nvPr>
            <p:ph type="pic" sz="quarter" idx="14" hasCustomPrompt="1"/>
          </p:nvPr>
        </p:nvSpPr>
        <p:spPr>
          <a:xfrm>
            <a:off x="2438400" y="2286000"/>
            <a:ext cx="2438400" cy="2286000"/>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26" name="Picture Placeholder 8"/>
          <p:cNvSpPr>
            <a:spLocks noGrp="1"/>
          </p:cNvSpPr>
          <p:nvPr>
            <p:ph type="pic" sz="quarter" idx="15" hasCustomPrompt="1"/>
          </p:nvPr>
        </p:nvSpPr>
        <p:spPr>
          <a:xfrm>
            <a:off x="0" y="4572000"/>
            <a:ext cx="2438400" cy="2286000"/>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27" name="Picture Placeholder 8"/>
          <p:cNvSpPr>
            <a:spLocks noGrp="1"/>
          </p:cNvSpPr>
          <p:nvPr>
            <p:ph type="pic" sz="quarter" idx="16" hasCustomPrompt="1"/>
          </p:nvPr>
        </p:nvSpPr>
        <p:spPr>
          <a:xfrm>
            <a:off x="7315200" y="0"/>
            <a:ext cx="2438400" cy="2286000"/>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28" name="Picture Placeholder 8"/>
          <p:cNvSpPr>
            <a:spLocks noGrp="1"/>
          </p:cNvSpPr>
          <p:nvPr>
            <p:ph type="pic" sz="quarter" idx="17" hasCustomPrompt="1"/>
          </p:nvPr>
        </p:nvSpPr>
        <p:spPr>
          <a:xfrm>
            <a:off x="7315200" y="4572000"/>
            <a:ext cx="2438400" cy="2286000"/>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
        <p:nvSpPr>
          <p:cNvPr id="29" name="Picture Placeholder 8"/>
          <p:cNvSpPr>
            <a:spLocks noGrp="1"/>
          </p:cNvSpPr>
          <p:nvPr>
            <p:ph type="pic" sz="quarter" idx="18" hasCustomPrompt="1"/>
          </p:nvPr>
        </p:nvSpPr>
        <p:spPr>
          <a:xfrm>
            <a:off x="4876800" y="4572000"/>
            <a:ext cx="2438400" cy="2286000"/>
          </a:xfrm>
          <a:prstGeom prst="rect">
            <a:avLst/>
          </a:prstGeom>
          <a:solidFill>
            <a:schemeClr val="tx1"/>
          </a:solidFill>
        </p:spPr>
        <p:txBody>
          <a:bodyPr anchor="ctr"/>
          <a:lstStyle>
            <a:lvl1pPr marL="0" indent="0" algn="ctr" rtl="0">
              <a:lnSpc>
                <a:spcPct val="100000"/>
              </a:lnSpc>
              <a:buNone/>
              <a:defRPr sz="1200">
                <a:solidFill>
                  <a:schemeClr val="bg1"/>
                </a:solidFill>
                <a:latin typeface="Lato" panose="020F0502020204030203" pitchFamily="34" charset="0"/>
              </a:defRPr>
            </a:lvl1pPr>
          </a:lstStyle>
          <a:p>
            <a:r>
              <a:rPr lang="en-US" dirty="0"/>
              <a:t>Click the icon for add image OR drag your image here</a:t>
            </a:r>
          </a:p>
        </p:txBody>
      </p:sp>
    </p:spTree>
    <p:extLst>
      <p:ext uri="{BB962C8B-B14F-4D97-AF65-F5344CB8AC3E}">
        <p14:creationId xmlns:p14="http://schemas.microsoft.com/office/powerpoint/2010/main" val="23203069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par>
                          <p:cTn id="52" fill="hold">
                            <p:stCondLst>
                              <p:cond delay="6000"/>
                            </p:stCondLst>
                            <p:childTnLst>
                              <p:par>
                                <p:cTn id="53" presetID="2" presetClass="entr" presetSubtype="2" decel="10000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750" fill="hold"/>
                                        <p:tgtEl>
                                          <p:spTgt spid="14"/>
                                        </p:tgtEl>
                                        <p:attrNameLst>
                                          <p:attrName>ppt_x</p:attrName>
                                        </p:attrNameLst>
                                      </p:cBhvr>
                                      <p:tavLst>
                                        <p:tav tm="0">
                                          <p:val>
                                            <p:strVal val="1+#ppt_w/2"/>
                                          </p:val>
                                        </p:tav>
                                        <p:tav tm="100000">
                                          <p:val>
                                            <p:strVal val="#ppt_x"/>
                                          </p:val>
                                        </p:tav>
                                      </p:tavLst>
                                    </p:anim>
                                    <p:anim calcmode="lin" valueType="num">
                                      <p:cBhvr additive="base">
                                        <p:cTn id="56"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3" grpId="0" animBg="1"/>
      <p:bldP spid="14" grpId="0" animBg="1"/>
      <p:bldP spid="15" grpId="0" animBg="1"/>
      <p:bldP spid="23" grpId="0" animBg="1"/>
      <p:bldP spid="24" grpId="0" animBg="1"/>
      <p:bldP spid="25" grpId="0" animBg="1"/>
      <p:bldP spid="26" grpId="0" animBg="1"/>
      <p:bldP spid="27" grpId="0" animBg="1"/>
      <p:bldP spid="28" grpId="0" animBg="1"/>
      <p:bldP spid="29" grpId="0" animBg="1"/>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theme" Target="../theme/theme2.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tx1"/>
                </a:solidFill>
              </a:defRPr>
            </a:lvl1pPr>
          </a:lstStyle>
          <a:p>
            <a:fld id="{D917E72B-D0C5-4B08-A281-52B9ED2F4B91}" type="slidenum">
              <a:rPr lang="en-US" smtClean="0"/>
              <a:pPr/>
              <a:t>‹#›</a:t>
            </a:fld>
            <a:endParaRPr lang="en-US" dirty="0"/>
          </a:p>
        </p:txBody>
      </p:sp>
    </p:spTree>
    <p:extLst>
      <p:ext uri="{BB962C8B-B14F-4D97-AF65-F5344CB8AC3E}">
        <p14:creationId xmlns:p14="http://schemas.microsoft.com/office/powerpoint/2010/main" val="221395236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2" r:id="rId24"/>
    <p:sldLayoutId id="2147483703" r:id="rId25"/>
    <p:sldLayoutId id="2147483704" r:id="rId26"/>
    <p:sldLayoutId id="2147483705" r:id="rId27"/>
    <p:sldLayoutId id="2147483706" r:id="rId28"/>
    <p:sldLayoutId id="2147483707" r:id="rId29"/>
    <p:sldLayoutId id="2147483708" r:id="rId30"/>
    <p:sldLayoutId id="2147483709" r:id="rId31"/>
    <p:sldLayoutId id="2147483710" r:id="rId32"/>
    <p:sldLayoutId id="2147483711" r:id="rId33"/>
    <p:sldLayoutId id="2147483712" r:id="rId34"/>
    <p:sldLayoutId id="2147483713" r:id="rId35"/>
    <p:sldLayoutId id="2147483714" r:id="rId36"/>
    <p:sldLayoutId id="2147483715" r:id="rId37"/>
    <p:sldLayoutId id="2147483716" r:id="rId38"/>
    <p:sldLayoutId id="2147483717" r:id="rId39"/>
    <p:sldLayoutId id="2147483718" r:id="rId40"/>
    <p:sldLayoutId id="2147483719" r:id="rId41"/>
    <p:sldLayoutId id="2147483720" r:id="rId42"/>
    <p:sldLayoutId id="2147483721" r:id="rId43"/>
    <p:sldLayoutId id="2147483722" r:id="rId44"/>
    <p:sldLayoutId id="2147483723" r:id="rId45"/>
    <p:sldLayoutId id="2147483724" r:id="rId46"/>
    <p:sldLayoutId id="2147483725" r:id="rId47"/>
    <p:sldLayoutId id="2147483726" r:id="rId48"/>
    <p:sldLayoutId id="2147483727" r:id="rId49"/>
    <p:sldLayoutId id="2147483728" r:id="rId50"/>
    <p:sldLayoutId id="2147483729" r:id="rId51"/>
    <p:sldLayoutId id="2147483730" r:id="rId52"/>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6/11/2020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17E72B-D0C5-4B08-A281-52B9ED2F4B91}" type="slidenum">
              <a:rPr lang="en-US" smtClean="0"/>
              <a:pPr/>
              <a:t>‹#›</a:t>
            </a:fld>
            <a:endParaRPr lang="en-US" dirty="0"/>
          </a:p>
        </p:txBody>
      </p:sp>
    </p:spTree>
    <p:extLst>
      <p:ext uri="{BB962C8B-B14F-4D97-AF65-F5344CB8AC3E}">
        <p14:creationId xmlns:p14="http://schemas.microsoft.com/office/powerpoint/2010/main" val="307839754"/>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7"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4000"/>
        </a:lnSpc>
        <a:spcBef>
          <a:spcPts val="600"/>
        </a:spcBef>
        <a:buClr>
          <a:srgbClr val="3399FF"/>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14000"/>
        </a:lnSpc>
        <a:spcBef>
          <a:spcPts val="600"/>
        </a:spcBef>
        <a:buClr>
          <a:srgbClr val="3399FF"/>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14000"/>
        </a:lnSpc>
        <a:spcBef>
          <a:spcPts val="600"/>
        </a:spcBef>
        <a:buClr>
          <a:srgbClr val="3399FF"/>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14000"/>
        </a:lnSpc>
        <a:spcBef>
          <a:spcPts val="600"/>
        </a:spcBef>
        <a:buClr>
          <a:srgbClr val="3399FF"/>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14000"/>
        </a:lnSpc>
        <a:spcBef>
          <a:spcPts val="600"/>
        </a:spcBef>
        <a:buClr>
          <a:srgbClr val="3399FF"/>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66.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eg"/><Relationship Id="rId9"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54.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64.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54.xml"/><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notesSlide" Target="../notesSlides/notesSlide22.xml"/><Relationship Id="rId1" Type="http://schemas.openxmlformats.org/officeDocument/2006/relationships/slideLayout" Target="../slideLayouts/slideLayout5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4.xml"/><Relationship Id="rId1" Type="http://schemas.openxmlformats.org/officeDocument/2006/relationships/slideLayout" Target="../slideLayouts/slideLayout64.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54.xml"/><Relationship Id="rId4" Type="http://schemas.openxmlformats.org/officeDocument/2006/relationships/hyperlink" Target="https://www.afb.org/blindness-and-low-vision/using-technology/assistive-technology-videos/using-google-docs-and-driv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58.xml"/><Relationship Id="rId5" Type="http://schemas.openxmlformats.org/officeDocument/2006/relationships/image" Target="../media/image46.png"/><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54.xml"/><Relationship Id="rId4" Type="http://schemas.openxmlformats.org/officeDocument/2006/relationships/image" Target="../media/image49.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g"/><Relationship Id="rId1" Type="http://schemas.openxmlformats.org/officeDocument/2006/relationships/slideLayout" Target="../slideLayouts/slideLayout54.xml"/><Relationship Id="rId4" Type="http://schemas.openxmlformats.org/officeDocument/2006/relationships/image" Target="../media/image52.jpeg"/></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64.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8.xml"/><Relationship Id="rId1" Type="http://schemas.openxmlformats.org/officeDocument/2006/relationships/slideLayout" Target="../slideLayouts/slideLayout54.xml"/></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9.xml"/><Relationship Id="rId1" Type="http://schemas.openxmlformats.org/officeDocument/2006/relationships/slideLayout" Target="../slideLayouts/slideLayout41.xml"/><Relationship Id="rId4" Type="http://schemas.openxmlformats.org/officeDocument/2006/relationships/hyperlink" Target="https://www.youtube.com/watch?v=tNLvCDwh_XU"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7r7GLW9_8y4" TargetMode="External"/><Relationship Id="rId2" Type="http://schemas.openxmlformats.org/officeDocument/2006/relationships/notesSlide" Target="../notesSlides/notesSlide30.xml"/><Relationship Id="rId1" Type="http://schemas.openxmlformats.org/officeDocument/2006/relationships/slideLayout" Target="../slideLayouts/slideLayout41.xml"/><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GciAsmfwlEc" TargetMode="External"/><Relationship Id="rId2" Type="http://schemas.openxmlformats.org/officeDocument/2006/relationships/notesSlide" Target="../notesSlides/notesSlide31.xml"/><Relationship Id="rId1" Type="http://schemas.openxmlformats.org/officeDocument/2006/relationships/slideLayout" Target="../slideLayouts/slideLayout54.xml"/><Relationship Id="rId5" Type="http://schemas.openxmlformats.org/officeDocument/2006/relationships/image" Target="../media/image59.png"/><Relationship Id="rId4" Type="http://schemas.openxmlformats.org/officeDocument/2006/relationships/hyperlink" Target="https://www.youtube.com/channel/UC1aNZweYaP_AOslqmiasWGQ/videos"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4.xml"/></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2.xml"/><Relationship Id="rId1" Type="http://schemas.openxmlformats.org/officeDocument/2006/relationships/slideLayout" Target="../slideLayouts/slideLayout58.xml"/></Relationships>
</file>

<file path=ppt/slides/_rels/slide3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3.xml"/><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4.xml"/><Relationship Id="rId5" Type="http://schemas.openxmlformats.org/officeDocument/2006/relationships/image" Target="../media/image10.jp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4.xml"/><Relationship Id="rId1" Type="http://schemas.openxmlformats.org/officeDocument/2006/relationships/slideLayout" Target="../slideLayouts/slideLayout58.xml"/></Relationships>
</file>

<file path=ppt/slides/_rels/slide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5.xml"/><Relationship Id="rId1" Type="http://schemas.openxmlformats.org/officeDocument/2006/relationships/slideLayout" Target="../slideLayouts/slideLayout54.xml"/></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6.xml"/><Relationship Id="rId1" Type="http://schemas.openxmlformats.org/officeDocument/2006/relationships/slideLayout" Target="../slideLayouts/slideLayout58.xml"/><Relationship Id="rId5" Type="http://schemas.openxmlformats.org/officeDocument/2006/relationships/image" Target="../media/image67.png"/><Relationship Id="rId4" Type="http://schemas.openxmlformats.org/officeDocument/2006/relationships/image" Target="../media/image66.png"/></Relationships>
</file>

<file path=ppt/slides/_rels/slide4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7.xml"/><Relationship Id="rId1" Type="http://schemas.openxmlformats.org/officeDocument/2006/relationships/slideLayout" Target="../slideLayouts/slideLayout54.xml"/><Relationship Id="rId5" Type="http://schemas.openxmlformats.org/officeDocument/2006/relationships/image" Target="../media/image70.jpg"/><Relationship Id="rId4" Type="http://schemas.openxmlformats.org/officeDocument/2006/relationships/image" Target="../media/image69.PNG"/></Relationships>
</file>

<file path=ppt/slides/_rels/slide4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8.xml"/><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6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4.xml"/><Relationship Id="rId5" Type="http://schemas.openxmlformats.org/officeDocument/2006/relationships/image" Target="../media/image15.jp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 y="0"/>
            <a:ext cx="6278382" cy="6858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8602" y="1954045"/>
            <a:ext cx="6286981" cy="2205285"/>
          </a:xfrm>
        </p:spPr>
        <p:txBody>
          <a:bodyPr>
            <a:normAutofit fontScale="90000"/>
          </a:bodyPr>
          <a:lstStyle/>
          <a:p>
            <a:br>
              <a:rPr lang="en-US" sz="5400" dirty="0">
                <a:solidFill>
                  <a:schemeClr val="accent6">
                    <a:lumMod val="75000"/>
                  </a:schemeClr>
                </a:solidFill>
              </a:rPr>
            </a:br>
            <a:r>
              <a:rPr lang="en-US" sz="5400" dirty="0">
                <a:solidFill>
                  <a:schemeClr val="accent6">
                    <a:lumMod val="75000"/>
                  </a:schemeClr>
                </a:solidFill>
              </a:rPr>
              <a:t> </a:t>
            </a:r>
            <a:r>
              <a:rPr lang="en-US" sz="4000" b="1" dirty="0">
                <a:solidFill>
                  <a:srgbClr val="3399FF"/>
                </a:solidFill>
              </a:rPr>
              <a:t>Reasonable Accommodation </a:t>
            </a:r>
            <a:br>
              <a:rPr lang="en-US" sz="4000" b="1" dirty="0">
                <a:solidFill>
                  <a:srgbClr val="3399FF"/>
                </a:solidFill>
              </a:rPr>
            </a:br>
            <a:r>
              <a:rPr lang="en-US" sz="4000" b="1" dirty="0">
                <a:solidFill>
                  <a:srgbClr val="3399FF"/>
                </a:solidFill>
              </a:rPr>
              <a:t>in </a:t>
            </a:r>
            <a:br>
              <a:rPr lang="en-US" sz="4000" b="1" dirty="0">
                <a:solidFill>
                  <a:srgbClr val="3399FF"/>
                </a:solidFill>
              </a:rPr>
            </a:br>
            <a:r>
              <a:rPr lang="en-US" sz="4400" b="1" dirty="0">
                <a:solidFill>
                  <a:schemeClr val="bg1"/>
                </a:solidFill>
              </a:rPr>
              <a:t>Career Technical Training </a:t>
            </a:r>
            <a:br>
              <a:rPr lang="en-US" sz="4400" b="1" dirty="0">
                <a:solidFill>
                  <a:schemeClr val="bg1"/>
                </a:solidFill>
              </a:rPr>
            </a:br>
            <a:r>
              <a:rPr lang="en-US" sz="3600" b="1" dirty="0">
                <a:solidFill>
                  <a:schemeClr val="bg1"/>
                </a:solidFill>
              </a:rPr>
              <a:t>(CTT)</a:t>
            </a:r>
          </a:p>
        </p:txBody>
      </p:sp>
      <p:sp>
        <p:nvSpPr>
          <p:cNvPr id="3" name="Subtitle 2"/>
          <p:cNvSpPr>
            <a:spLocks noGrp="1"/>
          </p:cNvSpPr>
          <p:nvPr>
            <p:ph type="subTitle" idx="1"/>
          </p:nvPr>
        </p:nvSpPr>
        <p:spPr>
          <a:xfrm>
            <a:off x="636417" y="4394199"/>
            <a:ext cx="4996945" cy="1452791"/>
          </a:xfrm>
        </p:spPr>
        <p:txBody>
          <a:bodyPr>
            <a:normAutofit/>
          </a:bodyPr>
          <a:lstStyle/>
          <a:p>
            <a:pPr>
              <a:lnSpc>
                <a:spcPct val="124000"/>
              </a:lnSpc>
              <a:spcBef>
                <a:spcPts val="600"/>
              </a:spcBef>
              <a:spcAft>
                <a:spcPts val="600"/>
              </a:spcAft>
            </a:pPr>
            <a:r>
              <a:rPr lang="en-US" dirty="0">
                <a:solidFill>
                  <a:srgbClr val="A3D1FF"/>
                </a:solidFill>
              </a:rPr>
              <a:t>Easy and Practical Ways to Accommodate and Adapt </a:t>
            </a:r>
          </a:p>
        </p:txBody>
      </p:sp>
      <p:pic>
        <p:nvPicPr>
          <p:cNvPr id="8" name="Picture 7"/>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rot="1415990">
            <a:off x="477236" y="153053"/>
            <a:ext cx="1059803" cy="141307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8382" y="0"/>
            <a:ext cx="5913618" cy="6858000"/>
          </a:xfrm>
          <a:prstGeom prst="rect">
            <a:avLst/>
          </a:prstGeom>
          <a:ln>
            <a:noFill/>
          </a:ln>
        </p:spPr>
      </p:pic>
    </p:spTree>
    <p:extLst>
      <p:ext uri="{BB962C8B-B14F-4D97-AF65-F5344CB8AC3E}">
        <p14:creationId xmlns:p14="http://schemas.microsoft.com/office/powerpoint/2010/main" val="515537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1000">
              <a:schemeClr val="accent4">
                <a:lumMod val="67000"/>
              </a:schemeClr>
            </a:gs>
            <a:gs pos="82000">
              <a:schemeClr val="accent4">
                <a:lumMod val="97000"/>
                <a:lumOff val="3000"/>
              </a:schemeClr>
            </a:gs>
            <a:gs pos="100000">
              <a:schemeClr val="accent4">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917E72B-D0C5-4B08-A281-52B9ED2F4B91}" type="slidenum">
              <a:rPr lang="en-US" smtClean="0"/>
              <a:pPr/>
              <a:t>10</a:t>
            </a:fld>
            <a:endParaRPr lang="en-US" dirty="0"/>
          </a:p>
        </p:txBody>
      </p:sp>
      <p:sp>
        <p:nvSpPr>
          <p:cNvPr id="3" name="TextBox 2"/>
          <p:cNvSpPr txBox="1"/>
          <p:nvPr/>
        </p:nvSpPr>
        <p:spPr>
          <a:xfrm>
            <a:off x="2438400" y="5612516"/>
            <a:ext cx="7315200" cy="400110"/>
          </a:xfrm>
          <a:prstGeom prst="rect">
            <a:avLst/>
          </a:prstGeom>
          <a:noFill/>
          <a:ln>
            <a:noFill/>
          </a:ln>
        </p:spPr>
        <p:txBody>
          <a:bodyPr wrap="square" rtlCol="0">
            <a:spAutoFit/>
          </a:bodyPr>
          <a:lstStyle/>
          <a:p>
            <a:pPr algn="ctr">
              <a:buClr>
                <a:schemeClr val="accent1"/>
              </a:buClr>
            </a:pPr>
            <a:r>
              <a:rPr lang="en-US" sz="2000" dirty="0">
                <a:solidFill>
                  <a:srgbClr val="FFFF99"/>
                </a:solidFill>
                <a:latin typeface="Lato" panose="020F0502020204030203" pitchFamily="34" charset="0"/>
              </a:rPr>
              <a:t>http://www.gatfl.org/assistive.php</a:t>
            </a:r>
          </a:p>
        </p:txBody>
      </p:sp>
      <p:sp>
        <p:nvSpPr>
          <p:cNvPr id="4" name="TextBox 3"/>
          <p:cNvSpPr txBox="1"/>
          <p:nvPr/>
        </p:nvSpPr>
        <p:spPr>
          <a:xfrm>
            <a:off x="1911927" y="963394"/>
            <a:ext cx="8930244" cy="769441"/>
          </a:xfrm>
          <a:prstGeom prst="rect">
            <a:avLst/>
          </a:prstGeom>
          <a:noFill/>
        </p:spPr>
        <p:txBody>
          <a:bodyPr wrap="square" rtlCol="0">
            <a:spAutoFit/>
          </a:bodyPr>
          <a:lstStyle/>
          <a:p>
            <a:pPr algn="ctr"/>
            <a:r>
              <a:rPr lang="en-US" sz="4400" b="1" dirty="0">
                <a:solidFill>
                  <a:schemeClr val="bg1"/>
                </a:solidFill>
                <a:latin typeface="+mj-lt"/>
                <a:cs typeface="Calibri" panose="020F0502020204030204" pitchFamily="34" charset="0"/>
              </a:rPr>
              <a:t>What is Assistive Technology?</a:t>
            </a:r>
          </a:p>
        </p:txBody>
      </p:sp>
      <p:sp>
        <p:nvSpPr>
          <p:cNvPr id="5" name="TextBox 4"/>
          <p:cNvSpPr txBox="1"/>
          <p:nvPr/>
        </p:nvSpPr>
        <p:spPr>
          <a:xfrm>
            <a:off x="1543794" y="1959995"/>
            <a:ext cx="9785266" cy="3425361"/>
          </a:xfrm>
          <a:prstGeom prst="rect">
            <a:avLst/>
          </a:prstGeom>
          <a:noFill/>
        </p:spPr>
        <p:txBody>
          <a:bodyPr wrap="square" rtlCol="0">
            <a:spAutoFit/>
          </a:bodyPr>
          <a:lstStyle/>
          <a:p>
            <a:pPr algn="ctr">
              <a:lnSpc>
                <a:spcPct val="114000"/>
              </a:lnSpc>
              <a:spcBef>
                <a:spcPts val="600"/>
              </a:spcBef>
              <a:buClr>
                <a:schemeClr val="accent6">
                  <a:lumMod val="75000"/>
                </a:schemeClr>
              </a:buClr>
            </a:pPr>
            <a:r>
              <a:rPr lang="en-US" sz="3200" dirty="0">
                <a:solidFill>
                  <a:schemeClr val="bg1"/>
                </a:solidFill>
                <a:cs typeface="Calibri Light" panose="020F0302020204030204" pitchFamily="34" charset="0"/>
              </a:rPr>
              <a:t>Assistive Technology (AT) is any item or piece of equipment that is used to increase, maintain or improve the functional capabilities of individuals with disabilities in all aspects of life, including at school, at work, at home and in the community. AT ranges from low tech to high tech devices or equipment</a:t>
            </a:r>
            <a:r>
              <a:rPr lang="en-US" sz="3200" dirty="0">
                <a:solidFill>
                  <a:schemeClr val="bg1"/>
                </a:solidFill>
              </a:rPr>
              <a:t>. </a:t>
            </a:r>
          </a:p>
        </p:txBody>
      </p:sp>
    </p:spTree>
    <p:extLst>
      <p:ext uri="{BB962C8B-B14F-4D97-AF65-F5344CB8AC3E}">
        <p14:creationId xmlns:p14="http://schemas.microsoft.com/office/powerpoint/2010/main" val="2514416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917E72B-D0C5-4B08-A281-52B9ED2F4B91}" type="slidenum">
              <a:rPr lang="en-US" smtClean="0"/>
              <a:pPr/>
              <a:t>11</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8843" y="4512221"/>
            <a:ext cx="1844129" cy="184412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03251" y="377680"/>
            <a:ext cx="2037137" cy="165383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0034" y="449301"/>
            <a:ext cx="2007067" cy="1503363"/>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6775" y="2471767"/>
            <a:ext cx="1905000" cy="1600200"/>
          </a:xfrm>
          <a:prstGeom prst="rect">
            <a:avLst/>
          </a:prstGeom>
        </p:spPr>
      </p:pic>
      <p:sp>
        <p:nvSpPr>
          <p:cNvPr id="7" name="TextBox 6"/>
          <p:cNvSpPr txBox="1"/>
          <p:nvPr/>
        </p:nvSpPr>
        <p:spPr>
          <a:xfrm>
            <a:off x="0" y="0"/>
            <a:ext cx="4262568" cy="6917278"/>
          </a:xfrm>
          <a:prstGeom prst="rect">
            <a:avLst/>
          </a:prstGeom>
          <a:solidFill>
            <a:schemeClr val="accent6">
              <a:lumMod val="75000"/>
            </a:schemeClr>
          </a:solidFill>
        </p:spPr>
        <p:txBody>
          <a:bodyPr wrap="square" lIns="182880" tIns="182880" rIns="182880" bIns="182880" rtlCol="0">
            <a:spAutoFit/>
          </a:bodyPr>
          <a:lstStyle/>
          <a:p>
            <a:pPr algn="ctr">
              <a:spcBef>
                <a:spcPts val="600"/>
              </a:spcBef>
            </a:pPr>
            <a:r>
              <a:rPr lang="en-US" sz="2800" b="1" dirty="0">
                <a:solidFill>
                  <a:schemeClr val="bg1"/>
                </a:solidFill>
              </a:rPr>
              <a:t>AT Examples</a:t>
            </a:r>
          </a:p>
          <a:p>
            <a:pPr marL="342900" indent="-342900">
              <a:spcBef>
                <a:spcPts val="300"/>
              </a:spcBef>
              <a:buFont typeface="Wingdings" panose="05000000000000000000" pitchFamily="2" charset="2"/>
              <a:buChar char="§"/>
            </a:pPr>
            <a:r>
              <a:rPr lang="en-US" sz="2000" dirty="0">
                <a:solidFill>
                  <a:schemeClr val="bg1"/>
                </a:solidFill>
              </a:rPr>
              <a:t>Large print text </a:t>
            </a:r>
          </a:p>
          <a:p>
            <a:pPr marL="342900" indent="-342900">
              <a:spcBef>
                <a:spcPts val="300"/>
              </a:spcBef>
              <a:buFont typeface="Wingdings" panose="05000000000000000000" pitchFamily="2" charset="2"/>
              <a:buChar char="§"/>
            </a:pPr>
            <a:r>
              <a:rPr lang="en-US" sz="2000" dirty="0">
                <a:solidFill>
                  <a:schemeClr val="bg1"/>
                </a:solidFill>
              </a:rPr>
              <a:t>Visually supported lists</a:t>
            </a:r>
          </a:p>
          <a:p>
            <a:pPr marL="342900" indent="-342900">
              <a:spcBef>
                <a:spcPts val="300"/>
              </a:spcBef>
              <a:buFont typeface="Wingdings" panose="05000000000000000000" pitchFamily="2" charset="2"/>
              <a:buChar char="§"/>
            </a:pPr>
            <a:r>
              <a:rPr lang="en-US" sz="2000" dirty="0">
                <a:solidFill>
                  <a:schemeClr val="bg1"/>
                </a:solidFill>
              </a:rPr>
              <a:t>Canes and walkers</a:t>
            </a:r>
          </a:p>
          <a:p>
            <a:pPr marL="342900" indent="-342900">
              <a:spcBef>
                <a:spcPts val="300"/>
              </a:spcBef>
              <a:buFont typeface="Wingdings" panose="05000000000000000000" pitchFamily="2" charset="2"/>
              <a:buChar char="§"/>
            </a:pPr>
            <a:r>
              <a:rPr lang="en-US" sz="2000" dirty="0" err="1">
                <a:solidFill>
                  <a:schemeClr val="bg1"/>
                </a:solidFill>
              </a:rPr>
              <a:t>Reachers</a:t>
            </a:r>
            <a:r>
              <a:rPr lang="en-US" sz="2000" dirty="0">
                <a:solidFill>
                  <a:schemeClr val="bg1"/>
                </a:solidFill>
              </a:rPr>
              <a:t> and grabbers</a:t>
            </a:r>
          </a:p>
          <a:p>
            <a:pPr marL="342900" indent="-342900">
              <a:spcBef>
                <a:spcPts val="300"/>
              </a:spcBef>
              <a:buFont typeface="Wingdings" panose="05000000000000000000" pitchFamily="2" charset="2"/>
              <a:buChar char="§"/>
            </a:pPr>
            <a:r>
              <a:rPr lang="en-US" sz="2000" dirty="0">
                <a:solidFill>
                  <a:schemeClr val="bg1"/>
                </a:solidFill>
              </a:rPr>
              <a:t>Noise cancellation headsets</a:t>
            </a:r>
          </a:p>
          <a:p>
            <a:pPr marL="342900" indent="-342900">
              <a:spcBef>
                <a:spcPts val="300"/>
              </a:spcBef>
              <a:buFont typeface="Wingdings" panose="05000000000000000000" pitchFamily="2" charset="2"/>
              <a:buChar char="§"/>
            </a:pPr>
            <a:r>
              <a:rPr lang="en-US" sz="2000" dirty="0">
                <a:solidFill>
                  <a:schemeClr val="bg1"/>
                </a:solidFill>
              </a:rPr>
              <a:t>Specialized pen or pencil grips</a:t>
            </a:r>
          </a:p>
          <a:p>
            <a:pPr marL="342900" indent="-342900">
              <a:spcBef>
                <a:spcPts val="300"/>
              </a:spcBef>
              <a:buFont typeface="Wingdings" panose="05000000000000000000" pitchFamily="2" charset="2"/>
              <a:buChar char="§"/>
            </a:pPr>
            <a:r>
              <a:rPr lang="en-US" sz="2000" dirty="0">
                <a:solidFill>
                  <a:schemeClr val="bg1"/>
                </a:solidFill>
              </a:rPr>
              <a:t>Talking blood pressure monitors, Talking scales, talking calculators</a:t>
            </a:r>
          </a:p>
          <a:p>
            <a:pPr marL="342900" indent="-342900">
              <a:spcBef>
                <a:spcPts val="300"/>
              </a:spcBef>
              <a:buFont typeface="Wingdings" panose="05000000000000000000" pitchFamily="2" charset="2"/>
              <a:buChar char="§"/>
            </a:pPr>
            <a:r>
              <a:rPr lang="en-US" sz="2000" dirty="0">
                <a:solidFill>
                  <a:schemeClr val="bg1"/>
                </a:solidFill>
              </a:rPr>
              <a:t>Instructional videos (YouTubes…)</a:t>
            </a:r>
          </a:p>
          <a:p>
            <a:pPr marL="342900" indent="-342900">
              <a:spcBef>
                <a:spcPts val="300"/>
              </a:spcBef>
              <a:buFont typeface="Wingdings" panose="05000000000000000000" pitchFamily="2" charset="2"/>
              <a:buChar char="§"/>
            </a:pPr>
            <a:r>
              <a:rPr lang="en-US" sz="2000" dirty="0">
                <a:solidFill>
                  <a:schemeClr val="bg1"/>
                </a:solidFill>
              </a:rPr>
              <a:t>Amplifiers</a:t>
            </a:r>
          </a:p>
          <a:p>
            <a:pPr marL="342900" indent="-342900">
              <a:spcBef>
                <a:spcPts val="300"/>
              </a:spcBef>
              <a:buFont typeface="Wingdings" panose="05000000000000000000" pitchFamily="2" charset="2"/>
              <a:buChar char="§"/>
            </a:pPr>
            <a:r>
              <a:rPr lang="en-US" sz="2000" dirty="0">
                <a:solidFill>
                  <a:schemeClr val="bg1"/>
                </a:solidFill>
              </a:rPr>
              <a:t>Modified tools (handle grips, extenders…</a:t>
            </a:r>
          </a:p>
          <a:p>
            <a:pPr marL="342900" indent="-342900">
              <a:spcBef>
                <a:spcPts val="300"/>
              </a:spcBef>
              <a:buFont typeface="Wingdings" panose="05000000000000000000" pitchFamily="2" charset="2"/>
              <a:buChar char="§"/>
            </a:pPr>
            <a:r>
              <a:rPr lang="en-US" sz="2000" dirty="0">
                <a:solidFill>
                  <a:schemeClr val="bg1"/>
                </a:solidFill>
              </a:rPr>
              <a:t>Power wheelchairs, scooters</a:t>
            </a:r>
          </a:p>
          <a:p>
            <a:pPr marL="342900" indent="-342900">
              <a:spcBef>
                <a:spcPts val="300"/>
              </a:spcBef>
              <a:buFont typeface="Wingdings" panose="05000000000000000000" pitchFamily="2" charset="2"/>
              <a:buChar char="§"/>
            </a:pPr>
            <a:r>
              <a:rPr lang="en-US" sz="2000" dirty="0">
                <a:solidFill>
                  <a:schemeClr val="bg1"/>
                </a:solidFill>
              </a:rPr>
              <a:t>Digital hands-free headsets</a:t>
            </a:r>
          </a:p>
          <a:p>
            <a:pPr marL="342900" indent="-342900">
              <a:spcBef>
                <a:spcPts val="300"/>
              </a:spcBef>
              <a:buFont typeface="Wingdings" panose="05000000000000000000" pitchFamily="2" charset="2"/>
              <a:buChar char="§"/>
            </a:pPr>
            <a:r>
              <a:rPr lang="en-US" sz="2000" dirty="0">
                <a:solidFill>
                  <a:schemeClr val="bg1"/>
                </a:solidFill>
              </a:rPr>
              <a:t>Bluetooth integration for wireless connectivity</a:t>
            </a:r>
          </a:p>
          <a:p>
            <a:pPr marL="342900" indent="-342900">
              <a:spcBef>
                <a:spcPts val="300"/>
              </a:spcBef>
              <a:buFont typeface="Wingdings" panose="05000000000000000000" pitchFamily="2" charset="2"/>
              <a:buChar char="§"/>
            </a:pPr>
            <a:r>
              <a:rPr lang="en-US" sz="2000" dirty="0">
                <a:solidFill>
                  <a:schemeClr val="bg1"/>
                </a:solidFill>
              </a:rPr>
              <a:t>Automated creepers</a:t>
            </a:r>
          </a:p>
          <a:p>
            <a:pPr marL="342900" indent="-342900">
              <a:spcBef>
                <a:spcPts val="300"/>
              </a:spcBef>
              <a:buFont typeface="Wingdings" panose="05000000000000000000" pitchFamily="2" charset="2"/>
              <a:buChar char="§"/>
            </a:pPr>
            <a:r>
              <a:rPr lang="en-US" sz="2000" dirty="0">
                <a:solidFill>
                  <a:schemeClr val="bg1"/>
                </a:solidFill>
              </a:rPr>
              <a:t>Voice-recognition software </a:t>
            </a:r>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73568" y="4490934"/>
            <a:ext cx="3758634" cy="1616212"/>
          </a:xfrm>
          <a:prstGeom prst="rect">
            <a:avLst/>
          </a:prstGeom>
        </p:spPr>
      </p:pic>
      <p:pic>
        <p:nvPicPr>
          <p:cNvPr id="1026" name="Picture 2" descr="https://sites.duke.edu/ptot/files/2015/06/built_up_spoo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8939" y="449301"/>
            <a:ext cx="1713487" cy="15822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ester Creek MyBoard UC Computer Keyboar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613446">
            <a:off x="7956991" y="2534240"/>
            <a:ext cx="2844351" cy="1537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389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a:solidFill>
                  <a:schemeClr val="accent4">
                    <a:lumMod val="50000"/>
                  </a:schemeClr>
                </a:solidFill>
              </a:rPr>
              <a:t>Using Videotaping of Instruction to Develop Accommodation and Instructional Resources</a:t>
            </a:r>
          </a:p>
        </p:txBody>
      </p:sp>
      <p:sp>
        <p:nvSpPr>
          <p:cNvPr id="6" name="Content Placeholder 5"/>
          <p:cNvSpPr>
            <a:spLocks noGrp="1"/>
          </p:cNvSpPr>
          <p:nvPr>
            <p:ph idx="1"/>
          </p:nvPr>
        </p:nvSpPr>
        <p:spPr>
          <a:xfrm>
            <a:off x="838200" y="1825624"/>
            <a:ext cx="7226300" cy="4745997"/>
          </a:xfrm>
        </p:spPr>
        <p:txBody>
          <a:bodyPr>
            <a:normAutofit/>
          </a:bodyPr>
          <a:lstStyle/>
          <a:p>
            <a:r>
              <a:rPr lang="en-US" dirty="0"/>
              <a:t>Improve accessibility on center by videotaping instructional segments of specific CTT programs and create a career technical information library.  </a:t>
            </a:r>
            <a:r>
              <a:rPr lang="en-US" b="1" dirty="0">
                <a:solidFill>
                  <a:srgbClr val="3399FF"/>
                </a:solidFill>
              </a:rPr>
              <a:t>How does this improve accessibility?</a:t>
            </a:r>
          </a:p>
          <a:p>
            <a:pPr lvl="1"/>
            <a:r>
              <a:rPr lang="en-US" dirty="0"/>
              <a:t>Provides content in an alternative format</a:t>
            </a:r>
          </a:p>
          <a:p>
            <a:pPr lvl="1"/>
            <a:r>
              <a:rPr lang="en-US" dirty="0"/>
              <a:t>Affords a student the opportunity to work independently because they can review instruction and work ahead and/or review the instructional content as frequently as they need for mastery</a:t>
            </a:r>
          </a:p>
        </p:txBody>
      </p:sp>
      <p:sp>
        <p:nvSpPr>
          <p:cNvPr id="2" name="Slide Number Placeholder 1"/>
          <p:cNvSpPr>
            <a:spLocks noGrp="1"/>
          </p:cNvSpPr>
          <p:nvPr>
            <p:ph type="sldNum" sz="quarter" idx="12"/>
          </p:nvPr>
        </p:nvSpPr>
        <p:spPr/>
        <p:txBody>
          <a:bodyPr/>
          <a:lstStyle/>
          <a:p>
            <a:fld id="{D917E72B-D0C5-4B08-A281-52B9ED2F4B91}" type="slidenum">
              <a:rPr lang="en-US" smtClean="0"/>
              <a:pPr/>
              <a:t>12</a:t>
            </a:fld>
            <a:endParaRPr lang="en-US" dirty="0"/>
          </a:p>
        </p:txBody>
      </p:sp>
      <p:pic>
        <p:nvPicPr>
          <p:cNvPr id="3" name="Picture 3" descr="cid:image001.png@01D28E7D.814CB5B0"/>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8267700" y="2223279"/>
            <a:ext cx="3228975" cy="395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7051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a:solidFill>
                  <a:schemeClr val="accent4">
                    <a:lumMod val="50000"/>
                  </a:schemeClr>
                </a:solidFill>
              </a:rPr>
              <a:t>Videotaping Benefits on Instruction  </a:t>
            </a:r>
          </a:p>
        </p:txBody>
      </p:sp>
      <p:sp>
        <p:nvSpPr>
          <p:cNvPr id="6" name="Content Placeholder 5"/>
          <p:cNvSpPr>
            <a:spLocks noGrp="1"/>
          </p:cNvSpPr>
          <p:nvPr>
            <p:ph idx="1"/>
          </p:nvPr>
        </p:nvSpPr>
        <p:spPr>
          <a:xfrm>
            <a:off x="838200" y="1524000"/>
            <a:ext cx="6845300" cy="4652963"/>
          </a:xfrm>
        </p:spPr>
        <p:txBody>
          <a:bodyPr>
            <a:noAutofit/>
          </a:bodyPr>
          <a:lstStyle/>
          <a:p>
            <a:r>
              <a:rPr lang="en-US" dirty="0"/>
              <a:t>Provides a multi-sensory resource</a:t>
            </a:r>
          </a:p>
          <a:p>
            <a:r>
              <a:rPr lang="en-US" dirty="0"/>
              <a:t>Allows the student to review at own pace</a:t>
            </a:r>
          </a:p>
          <a:p>
            <a:r>
              <a:rPr lang="en-US" dirty="0"/>
              <a:t>Allows the student to repeat content to enhance memory retention and automaticity of recall of skills</a:t>
            </a:r>
          </a:p>
          <a:p>
            <a:r>
              <a:rPr lang="en-US" dirty="0"/>
              <a:t>Affords student an opportunity to have a model to compare completed work against</a:t>
            </a:r>
          </a:p>
          <a:p>
            <a:r>
              <a:rPr lang="en-US" dirty="0"/>
              <a:t>Assists ELL/ESL learners with language/vocabulary development</a:t>
            </a:r>
          </a:p>
        </p:txBody>
      </p:sp>
      <p:sp>
        <p:nvSpPr>
          <p:cNvPr id="2" name="Slide Number Placeholder 1"/>
          <p:cNvSpPr>
            <a:spLocks noGrp="1"/>
          </p:cNvSpPr>
          <p:nvPr>
            <p:ph type="sldNum" sz="quarter" idx="12"/>
          </p:nvPr>
        </p:nvSpPr>
        <p:spPr/>
        <p:txBody>
          <a:bodyPr/>
          <a:lstStyle/>
          <a:p>
            <a:fld id="{D917E72B-D0C5-4B08-A281-52B9ED2F4B91}" type="slidenum">
              <a:rPr lang="en-US" smtClean="0"/>
              <a:pPr/>
              <a:t>13</a:t>
            </a:fld>
            <a:endParaRPr lang="en-US" dirty="0"/>
          </a:p>
        </p:txBody>
      </p:sp>
      <p:pic>
        <p:nvPicPr>
          <p:cNvPr id="4" name="Picture 3" descr="cid:image001.png@01D28E7D.814CB5B0"/>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8005274" y="1741814"/>
            <a:ext cx="3228975" cy="421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6648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4">
                    <a:lumMod val="50000"/>
                  </a:schemeClr>
                </a:solidFill>
              </a:rPr>
              <a:t>Starting the Reasonable Accommodation Process for CTT Access</a:t>
            </a:r>
            <a:endParaRPr lang="en-US" sz="2800" dirty="0"/>
          </a:p>
        </p:txBody>
      </p:sp>
      <p:sp>
        <p:nvSpPr>
          <p:cNvPr id="3" name="Content Placeholder 2"/>
          <p:cNvSpPr>
            <a:spLocks noGrp="1"/>
          </p:cNvSpPr>
          <p:nvPr>
            <p:ph idx="1"/>
          </p:nvPr>
        </p:nvSpPr>
        <p:spPr/>
        <p:txBody>
          <a:bodyPr>
            <a:normAutofit fontScale="92500"/>
          </a:bodyPr>
          <a:lstStyle/>
          <a:p>
            <a:pPr marL="514350" indent="-514350">
              <a:buFont typeface="+mj-lt"/>
              <a:buAutoNum type="arabicPeriod"/>
            </a:pPr>
            <a:r>
              <a:rPr lang="en-US" b="1" dirty="0">
                <a:solidFill>
                  <a:srgbClr val="3399FF"/>
                </a:solidFill>
              </a:rPr>
              <a:t>Did the applicant request accommodations or did someone else request accommodations on the individual’s behalf (e.g., CCMP)?</a:t>
            </a:r>
          </a:p>
          <a:p>
            <a:pPr marL="514350" indent="-514350">
              <a:buFont typeface="+mj-lt"/>
              <a:buAutoNum type="arabicPeriod"/>
            </a:pPr>
            <a:r>
              <a:rPr lang="en-US" b="1" dirty="0">
                <a:solidFill>
                  <a:srgbClr val="3399FF"/>
                </a:solidFill>
              </a:rPr>
              <a:t>What</a:t>
            </a:r>
            <a:r>
              <a:rPr lang="en-US" dirty="0"/>
              <a:t> are the </a:t>
            </a:r>
            <a:r>
              <a:rPr lang="en-US" b="1" u="sng" dirty="0">
                <a:solidFill>
                  <a:schemeClr val="accent4">
                    <a:lumMod val="50000"/>
                  </a:schemeClr>
                </a:solidFill>
              </a:rPr>
              <a:t>skills, activities, and job functions</a:t>
            </a:r>
            <a:r>
              <a:rPr lang="en-US" b="1" dirty="0">
                <a:solidFill>
                  <a:schemeClr val="accent4">
                    <a:lumMod val="50000"/>
                  </a:schemeClr>
                </a:solidFill>
              </a:rPr>
              <a:t> </a:t>
            </a:r>
            <a:r>
              <a:rPr lang="en-US" dirty="0"/>
              <a:t>required to complete the trade or career path?</a:t>
            </a:r>
          </a:p>
          <a:p>
            <a:pPr marL="514350" indent="-514350">
              <a:buFont typeface="+mj-lt"/>
              <a:buAutoNum type="arabicPeriod"/>
            </a:pPr>
            <a:r>
              <a:rPr lang="en-US" b="1" dirty="0">
                <a:solidFill>
                  <a:srgbClr val="3399FF"/>
                </a:solidFill>
              </a:rPr>
              <a:t>What</a:t>
            </a:r>
            <a:r>
              <a:rPr lang="en-US" dirty="0"/>
              <a:t> are the student’s </a:t>
            </a:r>
            <a:r>
              <a:rPr lang="en-US" b="1" u="sng" dirty="0">
                <a:solidFill>
                  <a:schemeClr val="accent4">
                    <a:lumMod val="50000"/>
                  </a:schemeClr>
                </a:solidFill>
              </a:rPr>
              <a:t>functional limitations</a:t>
            </a:r>
            <a:r>
              <a:rPr lang="en-US" dirty="0"/>
              <a:t>?  (e.g., difficulty reading printed materials, difficulty lifting heavy objects, hard-of hearing, controlling emotions…)</a:t>
            </a:r>
          </a:p>
          <a:p>
            <a:pPr marL="914400" lvl="1" indent="-393700"/>
            <a:r>
              <a:rPr lang="en-US" b="1" dirty="0">
                <a:solidFill>
                  <a:srgbClr val="3399FF"/>
                </a:solidFill>
              </a:rPr>
              <a:t>What</a:t>
            </a:r>
            <a:r>
              <a:rPr lang="en-US" dirty="0">
                <a:solidFill>
                  <a:schemeClr val="accent4">
                    <a:lumMod val="50000"/>
                  </a:schemeClr>
                </a:solidFill>
              </a:rPr>
              <a:t> </a:t>
            </a:r>
            <a:r>
              <a:rPr lang="en-US" b="1" u="sng" dirty="0">
                <a:solidFill>
                  <a:schemeClr val="accent4">
                    <a:lumMod val="50000"/>
                  </a:schemeClr>
                </a:solidFill>
              </a:rPr>
              <a:t>job tasks are difficult to perform</a:t>
            </a:r>
            <a:r>
              <a:rPr lang="en-US" b="1" dirty="0">
                <a:solidFill>
                  <a:schemeClr val="accent4">
                    <a:lumMod val="50000"/>
                  </a:schemeClr>
                </a:solidFill>
              </a:rPr>
              <a:t> </a:t>
            </a:r>
            <a:r>
              <a:rPr lang="en-US" dirty="0"/>
              <a:t>as a result of the impairment(s)? (e.g., lifting materials, tolerating stress, reading manuals, communicating in writing…)</a:t>
            </a:r>
          </a:p>
          <a:p>
            <a:endParaRPr lang="en-US" dirty="0"/>
          </a:p>
        </p:txBody>
      </p:sp>
      <p:sp>
        <p:nvSpPr>
          <p:cNvPr id="4" name="Slide Number Placeholder 3"/>
          <p:cNvSpPr>
            <a:spLocks noGrp="1"/>
          </p:cNvSpPr>
          <p:nvPr>
            <p:ph type="sldNum" sz="quarter" idx="12"/>
          </p:nvPr>
        </p:nvSpPr>
        <p:spPr/>
        <p:txBody>
          <a:bodyPr/>
          <a:lstStyle/>
          <a:p>
            <a:fld id="{D917E72B-D0C5-4B08-A281-52B9ED2F4B91}" type="slidenum">
              <a:rPr lang="en-US" smtClean="0"/>
              <a:t>14</a:t>
            </a:fld>
            <a:endParaRPr lang="en-US"/>
          </a:p>
        </p:txBody>
      </p:sp>
    </p:spTree>
    <p:extLst>
      <p:ext uri="{BB962C8B-B14F-4D97-AF65-F5344CB8AC3E}">
        <p14:creationId xmlns:p14="http://schemas.microsoft.com/office/powerpoint/2010/main" val="2532582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4">
                    <a:lumMod val="50000"/>
                  </a:schemeClr>
                </a:solidFill>
              </a:rPr>
              <a:t>Starting the Reasonable Accommodation Process for CTT Access</a:t>
            </a:r>
            <a:endParaRPr lang="en-US" sz="2800" dirty="0"/>
          </a:p>
        </p:txBody>
      </p:sp>
      <p:sp>
        <p:nvSpPr>
          <p:cNvPr id="3" name="Content Placeholder 2"/>
          <p:cNvSpPr>
            <a:spLocks noGrp="1"/>
          </p:cNvSpPr>
          <p:nvPr>
            <p:ph idx="1"/>
          </p:nvPr>
        </p:nvSpPr>
        <p:spPr>
          <a:xfrm>
            <a:off x="838200" y="1693862"/>
            <a:ext cx="6056740" cy="4845050"/>
          </a:xfrm>
        </p:spPr>
        <p:txBody>
          <a:bodyPr>
            <a:normAutofit fontScale="92500" lnSpcReduction="10000"/>
          </a:bodyPr>
          <a:lstStyle/>
          <a:p>
            <a:pPr marL="514350" indent="-514350">
              <a:lnSpc>
                <a:spcPct val="134000"/>
              </a:lnSpc>
              <a:buFont typeface="+mj-lt"/>
              <a:buAutoNum type="arabicPeriod" startAt="4"/>
            </a:pPr>
            <a:r>
              <a:rPr lang="en-US" b="1" dirty="0">
                <a:solidFill>
                  <a:srgbClr val="3399FF"/>
                </a:solidFill>
              </a:rPr>
              <a:t>How</a:t>
            </a:r>
            <a:r>
              <a:rPr lang="en-US" dirty="0"/>
              <a:t> can we </a:t>
            </a:r>
            <a:r>
              <a:rPr lang="en-US" b="1" u="sng" dirty="0">
                <a:solidFill>
                  <a:schemeClr val="accent4">
                    <a:lumMod val="50000"/>
                  </a:schemeClr>
                </a:solidFill>
              </a:rPr>
              <a:t>remove the barriers </a:t>
            </a:r>
            <a:r>
              <a:rPr lang="en-US" dirty="0"/>
              <a:t>or </a:t>
            </a:r>
            <a:r>
              <a:rPr lang="en-US" b="1" u="sng" dirty="0">
                <a:solidFill>
                  <a:schemeClr val="accent4">
                    <a:lumMod val="50000"/>
                  </a:schemeClr>
                </a:solidFill>
              </a:rPr>
              <a:t>provide supports/services </a:t>
            </a:r>
            <a:r>
              <a:rPr lang="en-US" dirty="0"/>
              <a:t>that will provide access, and allow each student with a disability to demonstrate the required skills, aptitudes, and abilities?</a:t>
            </a:r>
          </a:p>
          <a:p>
            <a:pPr marL="514350" indent="-514350">
              <a:lnSpc>
                <a:spcPct val="134000"/>
              </a:lnSpc>
              <a:buFont typeface="+mj-lt"/>
              <a:buAutoNum type="arabicPeriod" startAt="4"/>
            </a:pPr>
            <a:r>
              <a:rPr lang="en-US" b="1" dirty="0">
                <a:solidFill>
                  <a:srgbClr val="3399FF"/>
                </a:solidFill>
              </a:rPr>
              <a:t>What</a:t>
            </a:r>
            <a:r>
              <a:rPr lang="en-US" dirty="0"/>
              <a:t> are our </a:t>
            </a:r>
            <a:r>
              <a:rPr lang="en-US" b="1" dirty="0">
                <a:solidFill>
                  <a:schemeClr val="accent4">
                    <a:lumMod val="50000"/>
                  </a:schemeClr>
                </a:solidFill>
              </a:rPr>
              <a:t>resources</a:t>
            </a:r>
            <a:r>
              <a:rPr lang="en-US" dirty="0"/>
              <a:t>?</a:t>
            </a:r>
          </a:p>
          <a:p>
            <a:pPr lvl="1">
              <a:lnSpc>
                <a:spcPct val="134000"/>
              </a:lnSpc>
            </a:pPr>
            <a:r>
              <a:rPr lang="en-US" dirty="0"/>
              <a:t>The individual with a disability</a:t>
            </a:r>
          </a:p>
          <a:p>
            <a:pPr lvl="1">
              <a:lnSpc>
                <a:spcPct val="134000"/>
              </a:lnSpc>
            </a:pPr>
            <a:r>
              <a:rPr lang="en-US" dirty="0"/>
              <a:t>JAN, Tools for Life, Job Corps Disability Website, other disability-related partners…</a:t>
            </a:r>
          </a:p>
          <a:p>
            <a:pPr marL="457200" lvl="1"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D917E72B-D0C5-4B08-A281-52B9ED2F4B91}" type="slidenum">
              <a:rPr lang="en-US" smtClean="0"/>
              <a:t>15</a:t>
            </a:fld>
            <a:endParaRPr lang="en-US"/>
          </a:p>
        </p:txBody>
      </p:sp>
      <p:grpSp>
        <p:nvGrpSpPr>
          <p:cNvPr id="16" name="Group 15">
            <a:extLst>
              <a:ext uri="{FF2B5EF4-FFF2-40B4-BE49-F238E27FC236}">
                <a16:creationId xmlns:a16="http://schemas.microsoft.com/office/drawing/2014/main" id="{1137B115-252A-46AE-A776-41D75B00F92D}"/>
              </a:ext>
            </a:extLst>
          </p:cNvPr>
          <p:cNvGrpSpPr/>
          <p:nvPr/>
        </p:nvGrpSpPr>
        <p:grpSpPr>
          <a:xfrm>
            <a:off x="7277100" y="1580253"/>
            <a:ext cx="4076700" cy="4738297"/>
            <a:chOff x="7277100" y="1592653"/>
            <a:chExt cx="4076700" cy="4738297"/>
          </a:xfrm>
        </p:grpSpPr>
        <p:sp>
          <p:nvSpPr>
            <p:cNvPr id="7" name="TextBox 6">
              <a:extLst>
                <a:ext uri="{FF2B5EF4-FFF2-40B4-BE49-F238E27FC236}">
                  <a16:creationId xmlns:a16="http://schemas.microsoft.com/office/drawing/2014/main" id="{4282A4FD-BE1D-414B-9C5F-5110279E39B6}"/>
                </a:ext>
              </a:extLst>
            </p:cNvPr>
            <p:cNvSpPr txBox="1"/>
            <p:nvPr/>
          </p:nvSpPr>
          <p:spPr>
            <a:xfrm>
              <a:off x="7277100" y="1592653"/>
              <a:ext cx="4076700" cy="1046761"/>
            </a:xfrm>
            <a:prstGeom prst="rect">
              <a:avLst/>
            </a:prstGeom>
            <a:solidFill>
              <a:schemeClr val="accent4">
                <a:lumMod val="50000"/>
              </a:schemeClr>
            </a:solidFill>
          </p:spPr>
          <p:txBody>
            <a:bodyPr wrap="square" rtlCol="0">
              <a:spAutoFit/>
            </a:bodyPr>
            <a:lstStyle/>
            <a:p>
              <a:pPr algn="ctr">
                <a:lnSpc>
                  <a:spcPct val="114000"/>
                </a:lnSpc>
                <a:spcBef>
                  <a:spcPts val="600"/>
                </a:spcBef>
                <a:buClr>
                  <a:srgbClr val="3399FF"/>
                </a:buClr>
              </a:pPr>
              <a:r>
                <a:rPr lang="en-US" sz="2800" dirty="0">
                  <a:solidFill>
                    <a:schemeClr val="bg1"/>
                  </a:solidFill>
                </a:rPr>
                <a:t>What…</a:t>
              </a:r>
              <a:r>
                <a:rPr lang="en-US" sz="2800" b="1" dirty="0">
                  <a:solidFill>
                    <a:schemeClr val="bg1"/>
                  </a:solidFill>
                </a:rPr>
                <a:t>skills, activities and job functions</a:t>
              </a:r>
            </a:p>
          </p:txBody>
        </p:sp>
        <p:sp>
          <p:nvSpPr>
            <p:cNvPr id="9" name="TextBox 8">
              <a:extLst>
                <a:ext uri="{FF2B5EF4-FFF2-40B4-BE49-F238E27FC236}">
                  <a16:creationId xmlns:a16="http://schemas.microsoft.com/office/drawing/2014/main" id="{936C8BB2-2283-44AC-BE62-2E6E7B424ADB}"/>
                </a:ext>
              </a:extLst>
            </p:cNvPr>
            <p:cNvSpPr txBox="1"/>
            <p:nvPr/>
          </p:nvSpPr>
          <p:spPr>
            <a:xfrm>
              <a:off x="7277100" y="5775413"/>
              <a:ext cx="4076700" cy="555537"/>
            </a:xfrm>
            <a:prstGeom prst="rect">
              <a:avLst/>
            </a:prstGeom>
            <a:solidFill>
              <a:schemeClr val="accent4">
                <a:lumMod val="50000"/>
              </a:schemeClr>
            </a:solidFill>
          </p:spPr>
          <p:txBody>
            <a:bodyPr wrap="square" rtlCol="0">
              <a:spAutoFit/>
            </a:bodyPr>
            <a:lstStyle/>
            <a:p>
              <a:pPr algn="ctr">
                <a:lnSpc>
                  <a:spcPct val="114000"/>
                </a:lnSpc>
                <a:spcBef>
                  <a:spcPts val="600"/>
                </a:spcBef>
                <a:buClr>
                  <a:srgbClr val="3399FF"/>
                </a:buClr>
              </a:pPr>
              <a:r>
                <a:rPr lang="en-US" sz="2800" dirty="0">
                  <a:solidFill>
                    <a:schemeClr val="bg1"/>
                  </a:solidFill>
                </a:rPr>
                <a:t>What…</a:t>
              </a:r>
              <a:r>
                <a:rPr lang="en-US" sz="2800" b="1" dirty="0">
                  <a:solidFill>
                    <a:schemeClr val="bg1"/>
                  </a:solidFill>
                </a:rPr>
                <a:t>resources</a:t>
              </a:r>
            </a:p>
          </p:txBody>
        </p:sp>
        <p:sp>
          <p:nvSpPr>
            <p:cNvPr id="10" name="TextBox 9">
              <a:extLst>
                <a:ext uri="{FF2B5EF4-FFF2-40B4-BE49-F238E27FC236}">
                  <a16:creationId xmlns:a16="http://schemas.microsoft.com/office/drawing/2014/main" id="{C6F7D964-D4D8-413E-8AD7-A9CE7995575F}"/>
                </a:ext>
              </a:extLst>
            </p:cNvPr>
            <p:cNvSpPr txBox="1"/>
            <p:nvPr/>
          </p:nvSpPr>
          <p:spPr>
            <a:xfrm>
              <a:off x="7277100" y="3000466"/>
              <a:ext cx="4076700" cy="1046761"/>
            </a:xfrm>
            <a:prstGeom prst="rect">
              <a:avLst/>
            </a:prstGeom>
            <a:solidFill>
              <a:schemeClr val="accent4">
                <a:lumMod val="50000"/>
              </a:schemeClr>
            </a:solidFill>
          </p:spPr>
          <p:txBody>
            <a:bodyPr wrap="square" rtlCol="0">
              <a:spAutoFit/>
            </a:bodyPr>
            <a:lstStyle/>
            <a:p>
              <a:pPr algn="ctr">
                <a:lnSpc>
                  <a:spcPct val="114000"/>
                </a:lnSpc>
                <a:spcBef>
                  <a:spcPts val="600"/>
                </a:spcBef>
                <a:buClr>
                  <a:srgbClr val="3399FF"/>
                </a:buClr>
              </a:pPr>
              <a:r>
                <a:rPr lang="en-US" sz="2800" dirty="0">
                  <a:solidFill>
                    <a:schemeClr val="bg1"/>
                  </a:solidFill>
                </a:rPr>
                <a:t>What…</a:t>
              </a:r>
              <a:r>
                <a:rPr lang="en-US" sz="2800" b="1" dirty="0">
                  <a:solidFill>
                    <a:schemeClr val="bg1"/>
                  </a:solidFill>
                </a:rPr>
                <a:t>functional limitations</a:t>
              </a:r>
            </a:p>
          </p:txBody>
        </p:sp>
        <p:sp>
          <p:nvSpPr>
            <p:cNvPr id="11" name="TextBox 10">
              <a:extLst>
                <a:ext uri="{FF2B5EF4-FFF2-40B4-BE49-F238E27FC236}">
                  <a16:creationId xmlns:a16="http://schemas.microsoft.com/office/drawing/2014/main" id="{34DD54A6-F6DC-4F64-BCB4-252294AF5DE7}"/>
                </a:ext>
              </a:extLst>
            </p:cNvPr>
            <p:cNvSpPr txBox="1"/>
            <p:nvPr/>
          </p:nvSpPr>
          <p:spPr>
            <a:xfrm>
              <a:off x="7277100" y="4388539"/>
              <a:ext cx="4076700" cy="1046761"/>
            </a:xfrm>
            <a:prstGeom prst="rect">
              <a:avLst/>
            </a:prstGeom>
            <a:solidFill>
              <a:schemeClr val="accent4">
                <a:lumMod val="50000"/>
              </a:schemeClr>
            </a:solidFill>
          </p:spPr>
          <p:txBody>
            <a:bodyPr wrap="square" rtlCol="0">
              <a:spAutoFit/>
            </a:bodyPr>
            <a:lstStyle/>
            <a:p>
              <a:pPr algn="ctr">
                <a:lnSpc>
                  <a:spcPct val="114000"/>
                </a:lnSpc>
                <a:spcBef>
                  <a:spcPts val="600"/>
                </a:spcBef>
                <a:buClr>
                  <a:srgbClr val="3399FF"/>
                </a:buClr>
              </a:pPr>
              <a:r>
                <a:rPr lang="en-US" sz="2800" dirty="0">
                  <a:solidFill>
                    <a:schemeClr val="bg1"/>
                  </a:solidFill>
                </a:rPr>
                <a:t>How…</a:t>
              </a:r>
              <a:r>
                <a:rPr lang="en-US" sz="2800" b="1" dirty="0">
                  <a:solidFill>
                    <a:schemeClr val="bg1"/>
                  </a:solidFill>
                </a:rPr>
                <a:t>remove barriers or provide </a:t>
              </a:r>
              <a:r>
                <a:rPr lang="en-US" sz="2800" dirty="0">
                  <a:solidFill>
                    <a:schemeClr val="bg1"/>
                  </a:solidFill>
                </a:rPr>
                <a:t>supports/ services</a:t>
              </a:r>
            </a:p>
          </p:txBody>
        </p:sp>
        <p:sp>
          <p:nvSpPr>
            <p:cNvPr id="12" name="Arrow: Down 11">
              <a:extLst>
                <a:ext uri="{FF2B5EF4-FFF2-40B4-BE49-F238E27FC236}">
                  <a16:creationId xmlns:a16="http://schemas.microsoft.com/office/drawing/2014/main" id="{EA47CCB1-6985-4CEC-AE3D-D3321E6567E6}"/>
                </a:ext>
              </a:extLst>
            </p:cNvPr>
            <p:cNvSpPr/>
            <p:nvPr/>
          </p:nvSpPr>
          <p:spPr>
            <a:xfrm>
              <a:off x="8948310" y="2647052"/>
              <a:ext cx="609600" cy="353414"/>
            </a:xfrm>
            <a:prstGeom prst="downArrow">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E2E612CF-DA9A-4FD7-846A-EEB0AC11B0E5}"/>
                </a:ext>
              </a:extLst>
            </p:cNvPr>
            <p:cNvSpPr/>
            <p:nvPr/>
          </p:nvSpPr>
          <p:spPr>
            <a:xfrm>
              <a:off x="8948310" y="4045099"/>
              <a:ext cx="609600" cy="353414"/>
            </a:xfrm>
            <a:prstGeom prst="downArrow">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15448EFD-71BD-4D85-92CE-7C10244EF7D0}"/>
                </a:ext>
              </a:extLst>
            </p:cNvPr>
            <p:cNvSpPr/>
            <p:nvPr/>
          </p:nvSpPr>
          <p:spPr>
            <a:xfrm>
              <a:off x="9010650" y="5429145"/>
              <a:ext cx="609600" cy="353414"/>
            </a:xfrm>
            <a:prstGeom prst="downArrow">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7859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1480" y="987552"/>
            <a:ext cx="4485861" cy="1088136"/>
          </a:xfrm>
        </p:spPr>
        <p:txBody>
          <a:bodyPr anchor="b">
            <a:normAutofit fontScale="90000"/>
          </a:bodyPr>
          <a:lstStyle/>
          <a:p>
            <a:pPr>
              <a:lnSpc>
                <a:spcPct val="114000"/>
              </a:lnSpc>
              <a:spcBef>
                <a:spcPts val="600"/>
              </a:spcBef>
            </a:pPr>
            <a:r>
              <a:rPr lang="en-US" sz="3400" b="1" dirty="0">
                <a:solidFill>
                  <a:schemeClr val="accent4">
                    <a:lumMod val="50000"/>
                  </a:schemeClr>
                </a:solidFill>
              </a:rPr>
              <a:t>Practice:  </a:t>
            </a:r>
            <a:r>
              <a:rPr lang="en-US" sz="3400" b="1" dirty="0"/>
              <a:t>Let’s Review Jordan’s Information</a:t>
            </a:r>
          </a:p>
        </p:txBody>
      </p:sp>
      <p:sp>
        <p:nvSpPr>
          <p:cNvPr id="14" name="Rectangle 13">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411479" y="2364405"/>
            <a:ext cx="4498848" cy="3506043"/>
          </a:xfrm>
        </p:spPr>
        <p:txBody>
          <a:bodyPr anchor="t">
            <a:normAutofit fontScale="92500" lnSpcReduction="20000"/>
          </a:bodyPr>
          <a:lstStyle/>
          <a:p>
            <a:pPr>
              <a:lnSpc>
                <a:spcPct val="124000"/>
              </a:lnSpc>
            </a:pPr>
            <a:r>
              <a:rPr lang="en-US" sz="2600" dirty="0"/>
              <a:t>Jordan wants to take Culinary Arts  </a:t>
            </a:r>
          </a:p>
          <a:p>
            <a:pPr>
              <a:lnSpc>
                <a:spcPct val="124000"/>
              </a:lnSpc>
            </a:pPr>
            <a:r>
              <a:rPr lang="en-US" sz="2600" dirty="0"/>
              <a:t>He is legally blind (e.g., can see some shades, extremely large print on high contrast backgrounds)</a:t>
            </a:r>
          </a:p>
          <a:p>
            <a:pPr>
              <a:lnSpc>
                <a:spcPct val="124000"/>
              </a:lnSpc>
            </a:pPr>
            <a:r>
              <a:rPr lang="en-US" sz="2600" dirty="0"/>
              <a:t>He did not request any specific accommodations</a:t>
            </a:r>
          </a:p>
          <a:p>
            <a:pPr marL="0" indent="0">
              <a:buNone/>
            </a:pPr>
            <a:endParaRPr lang="en-US" sz="1800" dirty="0"/>
          </a:p>
        </p:txBody>
      </p:sp>
      <p:pic>
        <p:nvPicPr>
          <p:cNvPr id="7" name="Picture 6" descr="A picture containing person, indoor, table, food&#10;&#10;Description automatically generated">
            <a:extLst>
              <a:ext uri="{FF2B5EF4-FFF2-40B4-BE49-F238E27FC236}">
                <a16:creationId xmlns:a16="http://schemas.microsoft.com/office/drawing/2014/main" id="{F90730BC-F528-445C-9CEF-9B6A32EF51AF}"/>
              </a:ext>
            </a:extLst>
          </p:cNvPr>
          <p:cNvPicPr>
            <a:picLocks noChangeAspect="1"/>
          </p:cNvPicPr>
          <p:nvPr/>
        </p:nvPicPr>
        <p:blipFill rotWithShape="1">
          <a:blip r:embed="rId3">
            <a:extLst>
              <a:ext uri="{28A0092B-C50C-407E-A947-70E740481C1C}">
                <a14:useLocalDpi xmlns:a14="http://schemas.microsoft.com/office/drawing/2010/main" val="0"/>
              </a:ext>
            </a:extLst>
          </a:blip>
          <a:srcRect b="-2"/>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4" name="Slide Number Placeholder 3"/>
          <p:cNvSpPr>
            <a:spLocks noGrp="1"/>
          </p:cNvSpPr>
          <p:nvPr>
            <p:ph type="sldNum" sz="quarter" idx="12"/>
          </p:nvPr>
        </p:nvSpPr>
        <p:spPr>
          <a:xfrm>
            <a:off x="9037321" y="6356350"/>
            <a:ext cx="2743200" cy="365125"/>
          </a:xfrm>
        </p:spPr>
        <p:txBody>
          <a:bodyPr>
            <a:normAutofit/>
          </a:bodyPr>
          <a:lstStyle/>
          <a:p>
            <a:pPr>
              <a:spcAft>
                <a:spcPts val="600"/>
              </a:spcAft>
            </a:pPr>
            <a:fld id="{D917E72B-D0C5-4B08-A281-52B9ED2F4B91}" type="slidenum">
              <a:rPr lang="en-US">
                <a:solidFill>
                  <a:schemeClr val="bg1"/>
                </a:solidFill>
              </a:rPr>
              <a:pPr>
                <a:spcAft>
                  <a:spcPts val="600"/>
                </a:spcAft>
              </a:pPr>
              <a:t>16</a:t>
            </a:fld>
            <a:endParaRPr lang="en-US">
              <a:solidFill>
                <a:schemeClr val="bg1"/>
              </a:solidFill>
            </a:endParaRPr>
          </a:p>
        </p:txBody>
      </p:sp>
      <p:sp>
        <p:nvSpPr>
          <p:cNvPr id="11" name="Content Placeholder 2">
            <a:extLst>
              <a:ext uri="{FF2B5EF4-FFF2-40B4-BE49-F238E27FC236}">
                <a16:creationId xmlns:a16="http://schemas.microsoft.com/office/drawing/2014/main" id="{BC7D54C4-C782-4D75-AF35-7CC9799DCA26}"/>
              </a:ext>
            </a:extLst>
          </p:cNvPr>
          <p:cNvSpPr txBox="1">
            <a:spLocks/>
          </p:cNvSpPr>
          <p:nvPr/>
        </p:nvSpPr>
        <p:spPr>
          <a:xfrm>
            <a:off x="424415" y="5870448"/>
            <a:ext cx="4498848" cy="677926"/>
          </a:xfrm>
          <a:prstGeom prst="rect">
            <a:avLst/>
          </a:prstGeom>
        </p:spPr>
        <p:txBody>
          <a:bodyPr vert="horz" lIns="91440" tIns="45720" rIns="91440" bIns="45720" rtlCol="0" anchor="t">
            <a:normAutofit/>
          </a:bodyPr>
          <a:lstStyle>
            <a:lvl1pPr marL="228600" indent="-228600" algn="l" defTabSz="914400" rtl="0" eaLnBrk="1" latinLnBrk="0" hangingPunct="1">
              <a:lnSpc>
                <a:spcPct val="114000"/>
              </a:lnSpc>
              <a:spcBef>
                <a:spcPts val="600"/>
              </a:spcBef>
              <a:buClr>
                <a:srgbClr val="3399FF"/>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14000"/>
              </a:lnSpc>
              <a:spcBef>
                <a:spcPts val="600"/>
              </a:spcBef>
              <a:buClr>
                <a:srgbClr val="3399FF"/>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14000"/>
              </a:lnSpc>
              <a:spcBef>
                <a:spcPts val="600"/>
              </a:spcBef>
              <a:buClr>
                <a:srgbClr val="3399FF"/>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14000"/>
              </a:lnSpc>
              <a:spcBef>
                <a:spcPts val="600"/>
              </a:spcBef>
              <a:buClr>
                <a:srgbClr val="3399FF"/>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14000"/>
              </a:lnSpc>
              <a:spcBef>
                <a:spcPts val="600"/>
              </a:spcBef>
              <a:buClr>
                <a:srgbClr val="3399FF"/>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rgbClr val="3399FF"/>
                </a:solidFill>
              </a:rPr>
              <a:t>What do we do first?</a:t>
            </a:r>
          </a:p>
          <a:p>
            <a:endParaRPr lang="en-US" sz="1800" dirty="0"/>
          </a:p>
        </p:txBody>
      </p:sp>
    </p:spTree>
    <p:extLst>
      <p:ext uri="{BB962C8B-B14F-4D97-AF65-F5344CB8AC3E}">
        <p14:creationId xmlns:p14="http://schemas.microsoft.com/office/powerpoint/2010/main" val="31577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FC943-6A27-43BE-8E26-AB730CB4597D}"/>
              </a:ext>
            </a:extLst>
          </p:cNvPr>
          <p:cNvSpPr>
            <a:spLocks noGrp="1"/>
          </p:cNvSpPr>
          <p:nvPr>
            <p:ph type="title"/>
          </p:nvPr>
        </p:nvSpPr>
        <p:spPr/>
        <p:txBody>
          <a:bodyPr/>
          <a:lstStyle/>
          <a:p>
            <a:r>
              <a:rPr lang="en-US" b="1" dirty="0">
                <a:solidFill>
                  <a:schemeClr val="accent4">
                    <a:lumMod val="50000"/>
                  </a:schemeClr>
                </a:solidFill>
              </a:rPr>
              <a:t>Jordan – </a:t>
            </a:r>
            <a:r>
              <a:rPr lang="en-US" b="1" dirty="0"/>
              <a:t>Reasonable Accommodation Needs</a:t>
            </a:r>
          </a:p>
        </p:txBody>
      </p:sp>
      <p:sp>
        <p:nvSpPr>
          <p:cNvPr id="3" name="Content Placeholder 2">
            <a:extLst>
              <a:ext uri="{FF2B5EF4-FFF2-40B4-BE49-F238E27FC236}">
                <a16:creationId xmlns:a16="http://schemas.microsoft.com/office/drawing/2014/main" id="{7FDC18BA-F71B-4E05-AA4B-6D8D08B7F24D}"/>
              </a:ext>
            </a:extLst>
          </p:cNvPr>
          <p:cNvSpPr>
            <a:spLocks noGrp="1"/>
          </p:cNvSpPr>
          <p:nvPr>
            <p:ph idx="1"/>
          </p:nvPr>
        </p:nvSpPr>
        <p:spPr/>
        <p:txBody>
          <a:bodyPr/>
          <a:lstStyle/>
          <a:p>
            <a:pPr marL="514350" indent="-514350">
              <a:buFont typeface="+mj-lt"/>
              <a:buAutoNum type="arabicPeriod"/>
            </a:pPr>
            <a:r>
              <a:rPr lang="en-US" b="1" dirty="0">
                <a:solidFill>
                  <a:srgbClr val="3399FF"/>
                </a:solidFill>
              </a:rPr>
              <a:t>Did Jordan request accommodations or did someone else request accommodations on the individual’s behalf (e.g., CCMP)?</a:t>
            </a:r>
          </a:p>
          <a:p>
            <a:pPr lvl="1"/>
            <a:r>
              <a:rPr lang="en-US" dirty="0"/>
              <a:t>No</a:t>
            </a:r>
          </a:p>
          <a:p>
            <a:pPr marL="514350" indent="-514350">
              <a:buFont typeface="+mj-lt"/>
              <a:buAutoNum type="arabicPeriod"/>
            </a:pPr>
            <a:r>
              <a:rPr lang="en-US" b="1" dirty="0">
                <a:solidFill>
                  <a:srgbClr val="3399FF"/>
                </a:solidFill>
              </a:rPr>
              <a:t>What</a:t>
            </a:r>
            <a:r>
              <a:rPr lang="en-US" dirty="0"/>
              <a:t> are the </a:t>
            </a:r>
            <a:r>
              <a:rPr lang="en-US" b="1" dirty="0">
                <a:solidFill>
                  <a:schemeClr val="accent4">
                    <a:lumMod val="50000"/>
                  </a:schemeClr>
                </a:solidFill>
              </a:rPr>
              <a:t>skills, activities, and job functions </a:t>
            </a:r>
            <a:r>
              <a:rPr lang="en-US" dirty="0"/>
              <a:t>required to complete the trade or career path?</a:t>
            </a:r>
          </a:p>
          <a:p>
            <a:pPr lvl="1"/>
            <a:r>
              <a:rPr lang="en-US" dirty="0"/>
              <a:t>Reading (recipes, menus, directions, etc.)</a:t>
            </a:r>
          </a:p>
          <a:p>
            <a:pPr lvl="1"/>
            <a:r>
              <a:rPr lang="en-US" dirty="0"/>
              <a:t>Measuring, cutting, organizing, time management, safety</a:t>
            </a:r>
          </a:p>
          <a:p>
            <a:pPr lvl="1"/>
            <a:endParaRPr lang="en-US" dirty="0"/>
          </a:p>
          <a:p>
            <a:pPr marL="514350" indent="-514350">
              <a:buFont typeface="+mj-lt"/>
              <a:buAutoNum type="arabicPeriod"/>
            </a:pPr>
            <a:endParaRPr lang="en-US" b="1" dirty="0">
              <a:solidFill>
                <a:srgbClr val="3399FF"/>
              </a:solidFill>
            </a:endParaRPr>
          </a:p>
          <a:p>
            <a:endParaRPr lang="en-US" dirty="0"/>
          </a:p>
        </p:txBody>
      </p:sp>
      <p:sp>
        <p:nvSpPr>
          <p:cNvPr id="4" name="Slide Number Placeholder 3">
            <a:extLst>
              <a:ext uri="{FF2B5EF4-FFF2-40B4-BE49-F238E27FC236}">
                <a16:creationId xmlns:a16="http://schemas.microsoft.com/office/drawing/2014/main" id="{80180A84-AFD0-4A7A-8918-0F1DC07D9E86}"/>
              </a:ext>
            </a:extLst>
          </p:cNvPr>
          <p:cNvSpPr>
            <a:spLocks noGrp="1"/>
          </p:cNvSpPr>
          <p:nvPr>
            <p:ph type="sldNum" sz="quarter" idx="12"/>
          </p:nvPr>
        </p:nvSpPr>
        <p:spPr/>
        <p:txBody>
          <a:bodyPr/>
          <a:lstStyle/>
          <a:p>
            <a:fld id="{D917E72B-D0C5-4B08-A281-52B9ED2F4B91}" type="slidenum">
              <a:rPr lang="en-US" smtClean="0"/>
              <a:t>17</a:t>
            </a:fld>
            <a:endParaRPr lang="en-US"/>
          </a:p>
        </p:txBody>
      </p:sp>
    </p:spTree>
    <p:extLst>
      <p:ext uri="{BB962C8B-B14F-4D97-AF65-F5344CB8AC3E}">
        <p14:creationId xmlns:p14="http://schemas.microsoft.com/office/powerpoint/2010/main" val="53425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FC943-6A27-43BE-8E26-AB730CB4597D}"/>
              </a:ext>
            </a:extLst>
          </p:cNvPr>
          <p:cNvSpPr>
            <a:spLocks noGrp="1"/>
          </p:cNvSpPr>
          <p:nvPr>
            <p:ph type="title"/>
          </p:nvPr>
        </p:nvSpPr>
        <p:spPr/>
        <p:txBody>
          <a:bodyPr/>
          <a:lstStyle/>
          <a:p>
            <a:r>
              <a:rPr lang="en-US" b="1" dirty="0">
                <a:solidFill>
                  <a:schemeClr val="accent4">
                    <a:lumMod val="50000"/>
                  </a:schemeClr>
                </a:solidFill>
              </a:rPr>
              <a:t>Jordan – </a:t>
            </a:r>
            <a:r>
              <a:rPr lang="en-US" b="1" dirty="0"/>
              <a:t>Reasonable Accommodation Needs</a:t>
            </a:r>
          </a:p>
        </p:txBody>
      </p:sp>
      <p:sp>
        <p:nvSpPr>
          <p:cNvPr id="3" name="Content Placeholder 2">
            <a:extLst>
              <a:ext uri="{FF2B5EF4-FFF2-40B4-BE49-F238E27FC236}">
                <a16:creationId xmlns:a16="http://schemas.microsoft.com/office/drawing/2014/main" id="{7FDC18BA-F71B-4E05-AA4B-6D8D08B7F24D}"/>
              </a:ext>
            </a:extLst>
          </p:cNvPr>
          <p:cNvSpPr>
            <a:spLocks noGrp="1"/>
          </p:cNvSpPr>
          <p:nvPr>
            <p:ph idx="1"/>
          </p:nvPr>
        </p:nvSpPr>
        <p:spPr/>
        <p:txBody>
          <a:bodyPr>
            <a:normAutofit fontScale="85000" lnSpcReduction="10000"/>
          </a:bodyPr>
          <a:lstStyle/>
          <a:p>
            <a:pPr marL="514350" indent="-514350">
              <a:lnSpc>
                <a:spcPct val="134000"/>
              </a:lnSpc>
              <a:buFont typeface="+mj-lt"/>
              <a:buAutoNum type="arabicPeriod" startAt="3"/>
            </a:pPr>
            <a:r>
              <a:rPr lang="en-US" dirty="0"/>
              <a:t>What are Jordan’s </a:t>
            </a:r>
            <a:r>
              <a:rPr lang="en-US" b="1" dirty="0">
                <a:solidFill>
                  <a:schemeClr val="accent4">
                    <a:lumMod val="50000"/>
                  </a:schemeClr>
                </a:solidFill>
              </a:rPr>
              <a:t>functional limitations</a:t>
            </a:r>
            <a:r>
              <a:rPr lang="en-US" dirty="0"/>
              <a:t>?</a:t>
            </a:r>
          </a:p>
          <a:p>
            <a:pPr lvl="1">
              <a:lnSpc>
                <a:spcPct val="134000"/>
              </a:lnSpc>
            </a:pPr>
            <a:r>
              <a:rPr lang="en-US" dirty="0"/>
              <a:t>Limited vision</a:t>
            </a:r>
          </a:p>
          <a:p>
            <a:pPr lvl="2">
              <a:lnSpc>
                <a:spcPct val="134000"/>
              </a:lnSpc>
            </a:pPr>
            <a:r>
              <a:rPr lang="en-US" dirty="0"/>
              <a:t>A secondary question is how does his limited vision (e.g., functional limitation) impact Jordan?	</a:t>
            </a:r>
          </a:p>
          <a:p>
            <a:pPr marL="514350" indent="-514350">
              <a:lnSpc>
                <a:spcPct val="134000"/>
              </a:lnSpc>
              <a:buFont typeface="+mj-lt"/>
              <a:buAutoNum type="arabicPeriod" startAt="3"/>
            </a:pPr>
            <a:r>
              <a:rPr lang="en-US" dirty="0"/>
              <a:t>How can we </a:t>
            </a:r>
            <a:r>
              <a:rPr lang="en-US" b="1" dirty="0">
                <a:solidFill>
                  <a:schemeClr val="accent4">
                    <a:lumMod val="50000"/>
                  </a:schemeClr>
                </a:solidFill>
              </a:rPr>
              <a:t>remove the barriers </a:t>
            </a:r>
            <a:r>
              <a:rPr lang="en-US" dirty="0"/>
              <a:t>or </a:t>
            </a:r>
            <a:r>
              <a:rPr lang="en-US" b="1" dirty="0">
                <a:solidFill>
                  <a:schemeClr val="accent4">
                    <a:lumMod val="50000"/>
                  </a:schemeClr>
                </a:solidFill>
              </a:rPr>
              <a:t>provide supports/services </a:t>
            </a:r>
            <a:r>
              <a:rPr lang="en-US" dirty="0"/>
              <a:t>that will provide access, and allow each student with a disability to demonstrate the required skills, aptitudes, and abilities?</a:t>
            </a:r>
          </a:p>
          <a:p>
            <a:pPr lvl="1">
              <a:lnSpc>
                <a:spcPct val="134000"/>
              </a:lnSpc>
            </a:pPr>
            <a:r>
              <a:rPr lang="en-US" dirty="0"/>
              <a:t>Provide adapted equipment (cutting boards, talking scales, raised print measuring tools, etc.)</a:t>
            </a:r>
          </a:p>
          <a:p>
            <a:pPr lvl="1">
              <a:lnSpc>
                <a:spcPct val="134000"/>
              </a:lnSpc>
            </a:pPr>
            <a:r>
              <a:rPr lang="en-US" dirty="0"/>
              <a:t>Provide read aloud resources or Braille instructional materials*</a:t>
            </a:r>
          </a:p>
          <a:p>
            <a:pPr lvl="1">
              <a:lnSpc>
                <a:spcPct val="134000"/>
              </a:lnSpc>
            </a:pPr>
            <a:r>
              <a:rPr lang="en-US" dirty="0"/>
              <a:t>Provide a vibrating watch or other audio-based timer to help with time management </a:t>
            </a:r>
          </a:p>
          <a:p>
            <a:pPr marL="457200" lvl="1" indent="0">
              <a:lnSpc>
                <a:spcPct val="134000"/>
              </a:lnSpc>
              <a:buNone/>
            </a:pPr>
            <a:endParaRPr lang="en-US" dirty="0"/>
          </a:p>
          <a:p>
            <a:pPr lvl="1">
              <a:lnSpc>
                <a:spcPct val="134000"/>
              </a:lnSpc>
            </a:pPr>
            <a:endParaRPr lang="en-US" dirty="0"/>
          </a:p>
          <a:p>
            <a:pPr marL="514350" indent="-514350">
              <a:buFont typeface="+mj-lt"/>
              <a:buAutoNum type="arabicPeriod" startAt="3"/>
            </a:pPr>
            <a:endParaRPr lang="en-US" b="1" dirty="0">
              <a:solidFill>
                <a:srgbClr val="3399FF"/>
              </a:solidFill>
            </a:endParaRPr>
          </a:p>
          <a:p>
            <a:endParaRPr lang="en-US" dirty="0"/>
          </a:p>
        </p:txBody>
      </p:sp>
      <p:sp>
        <p:nvSpPr>
          <p:cNvPr id="4" name="Slide Number Placeholder 3">
            <a:extLst>
              <a:ext uri="{FF2B5EF4-FFF2-40B4-BE49-F238E27FC236}">
                <a16:creationId xmlns:a16="http://schemas.microsoft.com/office/drawing/2014/main" id="{80180A84-AFD0-4A7A-8918-0F1DC07D9E86}"/>
              </a:ext>
            </a:extLst>
          </p:cNvPr>
          <p:cNvSpPr>
            <a:spLocks noGrp="1"/>
          </p:cNvSpPr>
          <p:nvPr>
            <p:ph type="sldNum" sz="quarter" idx="12"/>
          </p:nvPr>
        </p:nvSpPr>
        <p:spPr/>
        <p:txBody>
          <a:bodyPr/>
          <a:lstStyle/>
          <a:p>
            <a:fld id="{D917E72B-D0C5-4B08-A281-52B9ED2F4B91}" type="slidenum">
              <a:rPr lang="en-US" smtClean="0"/>
              <a:t>18</a:t>
            </a:fld>
            <a:endParaRPr lang="en-US"/>
          </a:p>
        </p:txBody>
      </p:sp>
    </p:spTree>
    <p:extLst>
      <p:ext uri="{BB962C8B-B14F-4D97-AF65-F5344CB8AC3E}">
        <p14:creationId xmlns:p14="http://schemas.microsoft.com/office/powerpoint/2010/main" val="3802596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FC943-6A27-43BE-8E26-AB730CB4597D}"/>
              </a:ext>
            </a:extLst>
          </p:cNvPr>
          <p:cNvSpPr>
            <a:spLocks noGrp="1"/>
          </p:cNvSpPr>
          <p:nvPr>
            <p:ph type="title"/>
          </p:nvPr>
        </p:nvSpPr>
        <p:spPr/>
        <p:txBody>
          <a:bodyPr/>
          <a:lstStyle/>
          <a:p>
            <a:r>
              <a:rPr lang="en-US" b="1" dirty="0">
                <a:solidFill>
                  <a:schemeClr val="accent4">
                    <a:lumMod val="50000"/>
                  </a:schemeClr>
                </a:solidFill>
              </a:rPr>
              <a:t>Jordan – </a:t>
            </a:r>
            <a:r>
              <a:rPr lang="en-US" b="1" dirty="0"/>
              <a:t>Reasonable Accommodation Needs</a:t>
            </a:r>
          </a:p>
        </p:txBody>
      </p:sp>
      <p:sp>
        <p:nvSpPr>
          <p:cNvPr id="3" name="Content Placeholder 2">
            <a:extLst>
              <a:ext uri="{FF2B5EF4-FFF2-40B4-BE49-F238E27FC236}">
                <a16:creationId xmlns:a16="http://schemas.microsoft.com/office/drawing/2014/main" id="{7FDC18BA-F71B-4E05-AA4B-6D8D08B7F24D}"/>
              </a:ext>
            </a:extLst>
          </p:cNvPr>
          <p:cNvSpPr>
            <a:spLocks noGrp="1"/>
          </p:cNvSpPr>
          <p:nvPr>
            <p:ph idx="1"/>
          </p:nvPr>
        </p:nvSpPr>
        <p:spPr>
          <a:xfrm>
            <a:off x="838200" y="1825625"/>
            <a:ext cx="4648200" cy="854075"/>
          </a:xfrm>
        </p:spPr>
        <p:txBody>
          <a:bodyPr>
            <a:normAutofit/>
          </a:bodyPr>
          <a:lstStyle/>
          <a:p>
            <a:pPr marL="514350" indent="-514350">
              <a:lnSpc>
                <a:spcPct val="134000"/>
              </a:lnSpc>
              <a:buFont typeface="+mj-lt"/>
              <a:buAutoNum type="arabicPeriod" startAt="5"/>
            </a:pPr>
            <a:r>
              <a:rPr lang="en-US" dirty="0"/>
              <a:t>What are our </a:t>
            </a:r>
            <a:r>
              <a:rPr lang="en-US" b="1" dirty="0">
                <a:solidFill>
                  <a:schemeClr val="accent4">
                    <a:lumMod val="50000"/>
                  </a:schemeClr>
                </a:solidFill>
              </a:rPr>
              <a:t>resources</a:t>
            </a:r>
            <a:r>
              <a:rPr lang="en-US" dirty="0"/>
              <a:t>?</a:t>
            </a:r>
          </a:p>
          <a:p>
            <a:pPr lvl="1"/>
            <a:endParaRPr lang="en-US" dirty="0"/>
          </a:p>
          <a:p>
            <a:pPr marL="514350" indent="-514350">
              <a:buFont typeface="+mj-lt"/>
              <a:buAutoNum type="arabicPeriod" startAt="5"/>
            </a:pPr>
            <a:endParaRPr lang="en-US" b="1" dirty="0">
              <a:solidFill>
                <a:srgbClr val="3399FF"/>
              </a:solidFill>
            </a:endParaRPr>
          </a:p>
          <a:p>
            <a:endParaRPr lang="en-US" dirty="0"/>
          </a:p>
        </p:txBody>
      </p:sp>
      <p:sp>
        <p:nvSpPr>
          <p:cNvPr id="4" name="Slide Number Placeholder 3">
            <a:extLst>
              <a:ext uri="{FF2B5EF4-FFF2-40B4-BE49-F238E27FC236}">
                <a16:creationId xmlns:a16="http://schemas.microsoft.com/office/drawing/2014/main" id="{80180A84-AFD0-4A7A-8918-0F1DC07D9E86}"/>
              </a:ext>
            </a:extLst>
          </p:cNvPr>
          <p:cNvSpPr>
            <a:spLocks noGrp="1"/>
          </p:cNvSpPr>
          <p:nvPr>
            <p:ph type="sldNum" sz="quarter" idx="12"/>
          </p:nvPr>
        </p:nvSpPr>
        <p:spPr/>
        <p:txBody>
          <a:bodyPr/>
          <a:lstStyle/>
          <a:p>
            <a:fld id="{D917E72B-D0C5-4B08-A281-52B9ED2F4B91}" type="slidenum">
              <a:rPr lang="en-US" smtClean="0"/>
              <a:t>19</a:t>
            </a:fld>
            <a:endParaRPr lang="en-US"/>
          </a:p>
        </p:txBody>
      </p:sp>
      <p:pic>
        <p:nvPicPr>
          <p:cNvPr id="5" name="Picture 4">
            <a:extLst>
              <a:ext uri="{FF2B5EF4-FFF2-40B4-BE49-F238E27FC236}">
                <a16:creationId xmlns:a16="http://schemas.microsoft.com/office/drawing/2014/main" id="{3F421929-828F-4247-B7ED-508F9B116B28}"/>
              </a:ext>
            </a:extLst>
          </p:cNvPr>
          <p:cNvPicPr>
            <a:picLocks noChangeAspect="1"/>
          </p:cNvPicPr>
          <p:nvPr/>
        </p:nvPicPr>
        <p:blipFill>
          <a:blip r:embed="rId3"/>
          <a:stretch>
            <a:fillRect/>
          </a:stretch>
        </p:blipFill>
        <p:spPr>
          <a:xfrm>
            <a:off x="734944" y="2828551"/>
            <a:ext cx="5556852" cy="2409244"/>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BA03912B-2F85-43C6-84E0-FEAC23243CB1}"/>
              </a:ext>
            </a:extLst>
          </p:cNvPr>
          <p:cNvPicPr>
            <a:picLocks noChangeAspect="1"/>
          </p:cNvPicPr>
          <p:nvPr/>
        </p:nvPicPr>
        <p:blipFill>
          <a:blip r:embed="rId4"/>
          <a:stretch>
            <a:fillRect/>
          </a:stretch>
        </p:blipFill>
        <p:spPr>
          <a:xfrm>
            <a:off x="6444417" y="2818897"/>
            <a:ext cx="5012639" cy="2409244"/>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2814A67F-A57B-48FC-BD2C-D52A7D24AA4E}"/>
              </a:ext>
            </a:extLst>
          </p:cNvPr>
          <p:cNvPicPr>
            <a:picLocks noChangeAspect="1"/>
          </p:cNvPicPr>
          <p:nvPr/>
        </p:nvPicPr>
        <p:blipFill>
          <a:blip r:embed="rId5"/>
          <a:stretch>
            <a:fillRect/>
          </a:stretch>
        </p:blipFill>
        <p:spPr>
          <a:xfrm>
            <a:off x="2863430" y="5372732"/>
            <a:ext cx="6465140" cy="116618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6245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50000"/>
                  </a:schemeClr>
                </a:solidFill>
              </a:rPr>
              <a:t>Webinar Objectives</a:t>
            </a:r>
          </a:p>
        </p:txBody>
      </p:sp>
      <p:sp>
        <p:nvSpPr>
          <p:cNvPr id="3" name="Content Placeholder 2"/>
          <p:cNvSpPr>
            <a:spLocks noGrp="1"/>
          </p:cNvSpPr>
          <p:nvPr>
            <p:ph idx="1"/>
          </p:nvPr>
        </p:nvSpPr>
        <p:spPr>
          <a:xfrm>
            <a:off x="640701" y="1697018"/>
            <a:ext cx="3442995" cy="4498508"/>
          </a:xfrm>
          <a:solidFill>
            <a:schemeClr val="accent4">
              <a:lumMod val="50000"/>
              <a:alpha val="28000"/>
            </a:schemeClr>
          </a:solidFill>
          <a:ln w="57150">
            <a:solidFill>
              <a:schemeClr val="accent4">
                <a:lumMod val="50000"/>
              </a:schemeClr>
            </a:solidFill>
          </a:ln>
        </p:spPr>
        <p:txBody>
          <a:bodyPr anchor="ctr">
            <a:normAutofit/>
          </a:bodyPr>
          <a:lstStyle/>
          <a:p>
            <a:pPr marL="0" indent="0" algn="ctr">
              <a:lnSpc>
                <a:spcPct val="100000"/>
              </a:lnSpc>
              <a:buNone/>
            </a:pPr>
            <a:endParaRPr lang="en-US" dirty="0"/>
          </a:p>
          <a:p>
            <a:pPr marL="0" indent="0" algn="ctr">
              <a:lnSpc>
                <a:spcPct val="100000"/>
              </a:lnSpc>
              <a:buNone/>
            </a:pPr>
            <a:r>
              <a:rPr lang="en-US" sz="2400" dirty="0"/>
              <a:t>List at least 2-3 assistive technologies that are available in local stores and used in daily life that also can be used to accommodate students with disabilities in CTT.</a:t>
            </a:r>
          </a:p>
          <a:p>
            <a:endParaRPr lang="en-US" dirty="0"/>
          </a:p>
        </p:txBody>
      </p:sp>
      <p:sp>
        <p:nvSpPr>
          <p:cNvPr id="6" name="Slide Number Placeholder 5"/>
          <p:cNvSpPr>
            <a:spLocks noGrp="1"/>
          </p:cNvSpPr>
          <p:nvPr>
            <p:ph type="sldNum" sz="quarter" idx="12"/>
          </p:nvPr>
        </p:nvSpPr>
        <p:spPr/>
        <p:txBody>
          <a:bodyPr/>
          <a:lstStyle/>
          <a:p>
            <a:fld id="{D917E72B-D0C5-4B08-A281-52B9ED2F4B91}" type="slidenum">
              <a:rPr lang="en-US" smtClean="0"/>
              <a:t>2</a:t>
            </a:fld>
            <a:endParaRPr lang="en-US"/>
          </a:p>
        </p:txBody>
      </p:sp>
      <p:sp>
        <p:nvSpPr>
          <p:cNvPr id="4" name="Content Placeholder 2"/>
          <p:cNvSpPr txBox="1">
            <a:spLocks/>
          </p:cNvSpPr>
          <p:nvPr/>
        </p:nvSpPr>
        <p:spPr>
          <a:xfrm>
            <a:off x="4375280" y="1690688"/>
            <a:ext cx="3406451" cy="4504839"/>
          </a:xfrm>
          <a:prstGeom prst="rect">
            <a:avLst/>
          </a:prstGeom>
          <a:solidFill>
            <a:schemeClr val="accent4">
              <a:lumMod val="50000"/>
              <a:alpha val="28000"/>
            </a:schemeClr>
          </a:solidFill>
          <a:ln w="57150">
            <a:solidFill>
              <a:schemeClr val="accent4">
                <a:lumMod val="50000"/>
              </a:schemeClr>
            </a:solidFill>
          </a:ln>
        </p:spPr>
        <p:txBody>
          <a:bodyPr vert="horz" lIns="91440" tIns="45720" rIns="91440" bIns="45720" rtlCol="0" anchor="ctr">
            <a:normAutofit/>
          </a:bodyPr>
          <a:lstStyle>
            <a:lvl1pPr marL="228600" indent="-228600" algn="l" defTabSz="914400" rtl="0" eaLnBrk="1" latinLnBrk="0" hangingPunct="1">
              <a:lnSpc>
                <a:spcPct val="114000"/>
              </a:lnSpc>
              <a:spcBef>
                <a:spcPts val="0"/>
              </a:spcBef>
              <a:buClr>
                <a:srgbClr val="00800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14000"/>
              </a:lnSpc>
              <a:spcBef>
                <a:spcPts val="0"/>
              </a:spcBef>
              <a:buClr>
                <a:srgbClr val="008000"/>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14000"/>
              </a:lnSpc>
              <a:spcBef>
                <a:spcPts val="0"/>
              </a:spcBef>
              <a:buClr>
                <a:srgbClr val="00800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2400" dirty="0"/>
              <a:t>List at least 3 specific assistive technology resources that provide support and services for students with disabilities who are enrolled in CTT. </a:t>
            </a:r>
          </a:p>
          <a:p>
            <a:endParaRPr lang="en-US" dirty="0"/>
          </a:p>
        </p:txBody>
      </p:sp>
      <p:sp>
        <p:nvSpPr>
          <p:cNvPr id="5" name="Content Placeholder 2"/>
          <p:cNvSpPr txBox="1">
            <a:spLocks/>
          </p:cNvSpPr>
          <p:nvPr/>
        </p:nvSpPr>
        <p:spPr>
          <a:xfrm>
            <a:off x="8018884" y="1690688"/>
            <a:ext cx="3433666" cy="4504838"/>
          </a:xfrm>
          <a:prstGeom prst="rect">
            <a:avLst/>
          </a:prstGeom>
          <a:solidFill>
            <a:schemeClr val="accent4">
              <a:lumMod val="50000"/>
              <a:alpha val="28000"/>
            </a:schemeClr>
          </a:solidFill>
          <a:ln w="57150">
            <a:solidFill>
              <a:schemeClr val="accent4">
                <a:lumMod val="50000"/>
              </a:schemeClr>
            </a:solidFill>
          </a:ln>
        </p:spPr>
        <p:txBody>
          <a:bodyPr vert="horz" lIns="91440" tIns="45720" rIns="91440" bIns="45720" rtlCol="0" anchor="ctr">
            <a:normAutofit/>
          </a:bodyPr>
          <a:lstStyle>
            <a:lvl1pPr marL="228600" indent="-228600" algn="l" defTabSz="914400" rtl="0" eaLnBrk="1" latinLnBrk="0" hangingPunct="1">
              <a:lnSpc>
                <a:spcPct val="114000"/>
              </a:lnSpc>
              <a:spcBef>
                <a:spcPts val="0"/>
              </a:spcBef>
              <a:buClr>
                <a:srgbClr val="00800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14000"/>
              </a:lnSpc>
              <a:spcBef>
                <a:spcPts val="0"/>
              </a:spcBef>
              <a:buClr>
                <a:srgbClr val="008000"/>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14000"/>
              </a:lnSpc>
              <a:spcBef>
                <a:spcPts val="0"/>
              </a:spcBef>
              <a:buClr>
                <a:srgbClr val="00800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2400" dirty="0"/>
              <a:t>Describe at least 2 ways to modify instruction that would remove barriers and provide access for students with various disabilities in CTT.</a:t>
            </a:r>
          </a:p>
        </p:txBody>
      </p:sp>
    </p:spTree>
    <p:extLst>
      <p:ext uri="{BB962C8B-B14F-4D97-AF65-F5344CB8AC3E}">
        <p14:creationId xmlns:p14="http://schemas.microsoft.com/office/powerpoint/2010/main" val="3107397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FC943-6A27-43BE-8E26-AB730CB4597D}"/>
              </a:ext>
            </a:extLst>
          </p:cNvPr>
          <p:cNvSpPr>
            <a:spLocks noGrp="1"/>
          </p:cNvSpPr>
          <p:nvPr>
            <p:ph type="title"/>
          </p:nvPr>
        </p:nvSpPr>
        <p:spPr/>
        <p:txBody>
          <a:bodyPr/>
          <a:lstStyle/>
          <a:p>
            <a:r>
              <a:rPr lang="en-US" b="1" dirty="0">
                <a:solidFill>
                  <a:schemeClr val="accent4">
                    <a:lumMod val="50000"/>
                  </a:schemeClr>
                </a:solidFill>
              </a:rPr>
              <a:t>Jordan – </a:t>
            </a:r>
            <a:r>
              <a:rPr lang="en-US" b="1" dirty="0"/>
              <a:t>Reasonable Accommodation Needs</a:t>
            </a:r>
          </a:p>
        </p:txBody>
      </p:sp>
      <p:sp>
        <p:nvSpPr>
          <p:cNvPr id="3" name="Content Placeholder 2">
            <a:extLst>
              <a:ext uri="{FF2B5EF4-FFF2-40B4-BE49-F238E27FC236}">
                <a16:creationId xmlns:a16="http://schemas.microsoft.com/office/drawing/2014/main" id="{7FDC18BA-F71B-4E05-AA4B-6D8D08B7F24D}"/>
              </a:ext>
            </a:extLst>
          </p:cNvPr>
          <p:cNvSpPr>
            <a:spLocks noGrp="1"/>
          </p:cNvSpPr>
          <p:nvPr>
            <p:ph idx="1"/>
          </p:nvPr>
        </p:nvSpPr>
        <p:spPr>
          <a:xfrm>
            <a:off x="838200" y="1825625"/>
            <a:ext cx="4648200" cy="854075"/>
          </a:xfrm>
        </p:spPr>
        <p:txBody>
          <a:bodyPr>
            <a:normAutofit/>
          </a:bodyPr>
          <a:lstStyle/>
          <a:p>
            <a:pPr marL="514350" indent="-514350">
              <a:lnSpc>
                <a:spcPct val="134000"/>
              </a:lnSpc>
              <a:buFont typeface="+mj-lt"/>
              <a:buAutoNum type="arabicPeriod" startAt="5"/>
            </a:pPr>
            <a:r>
              <a:rPr lang="en-US" dirty="0"/>
              <a:t>What are our </a:t>
            </a:r>
            <a:r>
              <a:rPr lang="en-US" b="1" dirty="0">
                <a:solidFill>
                  <a:schemeClr val="accent4">
                    <a:lumMod val="50000"/>
                  </a:schemeClr>
                </a:solidFill>
              </a:rPr>
              <a:t>resources</a:t>
            </a:r>
            <a:r>
              <a:rPr lang="en-US" dirty="0"/>
              <a:t>?</a:t>
            </a:r>
          </a:p>
          <a:p>
            <a:pPr lvl="1"/>
            <a:endParaRPr lang="en-US" dirty="0"/>
          </a:p>
          <a:p>
            <a:pPr marL="514350" indent="-514350">
              <a:buFont typeface="+mj-lt"/>
              <a:buAutoNum type="arabicPeriod" startAt="5"/>
            </a:pPr>
            <a:endParaRPr lang="en-US" b="1" dirty="0">
              <a:solidFill>
                <a:srgbClr val="3399FF"/>
              </a:solidFill>
            </a:endParaRPr>
          </a:p>
          <a:p>
            <a:endParaRPr lang="en-US" dirty="0"/>
          </a:p>
        </p:txBody>
      </p:sp>
      <p:sp>
        <p:nvSpPr>
          <p:cNvPr id="4" name="Slide Number Placeholder 3">
            <a:extLst>
              <a:ext uri="{FF2B5EF4-FFF2-40B4-BE49-F238E27FC236}">
                <a16:creationId xmlns:a16="http://schemas.microsoft.com/office/drawing/2014/main" id="{80180A84-AFD0-4A7A-8918-0F1DC07D9E86}"/>
              </a:ext>
            </a:extLst>
          </p:cNvPr>
          <p:cNvSpPr>
            <a:spLocks noGrp="1"/>
          </p:cNvSpPr>
          <p:nvPr>
            <p:ph type="sldNum" sz="quarter" idx="12"/>
          </p:nvPr>
        </p:nvSpPr>
        <p:spPr/>
        <p:txBody>
          <a:bodyPr/>
          <a:lstStyle/>
          <a:p>
            <a:fld id="{D917E72B-D0C5-4B08-A281-52B9ED2F4B91}" type="slidenum">
              <a:rPr lang="en-US" smtClean="0"/>
              <a:t>20</a:t>
            </a:fld>
            <a:endParaRPr lang="en-US"/>
          </a:p>
        </p:txBody>
      </p:sp>
      <p:pic>
        <p:nvPicPr>
          <p:cNvPr id="8" name="Picture 7">
            <a:extLst>
              <a:ext uri="{FF2B5EF4-FFF2-40B4-BE49-F238E27FC236}">
                <a16:creationId xmlns:a16="http://schemas.microsoft.com/office/drawing/2014/main" id="{84D0F20E-4FB7-4504-A0EA-3280CEE8650D}"/>
              </a:ext>
            </a:extLst>
          </p:cNvPr>
          <p:cNvPicPr>
            <a:picLocks noChangeAspect="1"/>
          </p:cNvPicPr>
          <p:nvPr/>
        </p:nvPicPr>
        <p:blipFill>
          <a:blip r:embed="rId3"/>
          <a:stretch>
            <a:fillRect/>
          </a:stretch>
        </p:blipFill>
        <p:spPr>
          <a:xfrm>
            <a:off x="1471157" y="2543175"/>
            <a:ext cx="9291453" cy="39497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90439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D917E72B-D0C5-4B08-A281-52B9ED2F4B91}" type="slidenum">
              <a:rPr lang="en-US" sz="1200" smtClean="0"/>
              <a:pPr/>
              <a:t>21</a:t>
            </a:fld>
            <a:endParaRPr lang="en-US" sz="1200" dirty="0"/>
          </a:p>
        </p:txBody>
      </p:sp>
      <p:sp>
        <p:nvSpPr>
          <p:cNvPr id="4" name="Rectangle 3"/>
          <p:cNvSpPr/>
          <p:nvPr/>
        </p:nvSpPr>
        <p:spPr>
          <a:xfrm>
            <a:off x="908558" y="0"/>
            <a:ext cx="4702628"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546264" y="2111087"/>
            <a:ext cx="4737178" cy="2862322"/>
          </a:xfrm>
          <a:prstGeom prst="rect">
            <a:avLst/>
          </a:prstGeom>
          <a:noFill/>
        </p:spPr>
        <p:txBody>
          <a:bodyPr wrap="square" rtlCol="0">
            <a:spAutoFit/>
          </a:bodyPr>
          <a:lstStyle/>
          <a:p>
            <a:pPr algn="ctr"/>
            <a:r>
              <a:rPr lang="en-US" sz="4800" dirty="0">
                <a:solidFill>
                  <a:schemeClr val="bg1"/>
                </a:solidFill>
              </a:rPr>
              <a:t>Culinary Arts</a:t>
            </a:r>
          </a:p>
          <a:p>
            <a:pPr algn="ctr"/>
            <a:endParaRPr lang="en-US" sz="4400" dirty="0">
              <a:solidFill>
                <a:srgbClr val="A3D1FF"/>
              </a:solidFill>
            </a:endParaRPr>
          </a:p>
          <a:p>
            <a:pPr algn="ctr"/>
            <a:r>
              <a:rPr lang="en-US" sz="4400" dirty="0">
                <a:solidFill>
                  <a:srgbClr val="A3D1FF"/>
                </a:solidFill>
              </a:rPr>
              <a:t>Practical Questions Answered</a:t>
            </a:r>
          </a:p>
        </p:txBody>
      </p:sp>
      <p:sp>
        <p:nvSpPr>
          <p:cNvPr id="6" name="TextBox 5"/>
          <p:cNvSpPr txBox="1"/>
          <p:nvPr/>
        </p:nvSpPr>
        <p:spPr>
          <a:xfrm>
            <a:off x="1472202" y="4450189"/>
            <a:ext cx="3823854" cy="523220"/>
          </a:xfrm>
          <a:prstGeom prst="rect">
            <a:avLst/>
          </a:prstGeom>
          <a:noFill/>
        </p:spPr>
        <p:txBody>
          <a:bodyPr wrap="square" rtlCol="0">
            <a:spAutoFit/>
          </a:bodyPr>
          <a:lstStyle/>
          <a:p>
            <a:pPr algn="ctr"/>
            <a:endParaRPr lang="en-US" sz="2800" dirty="0">
              <a:solidFill>
                <a:schemeClr val="bg1"/>
              </a:solidFill>
            </a:endParaRPr>
          </a:p>
        </p:txBody>
      </p:sp>
      <p:pic>
        <p:nvPicPr>
          <p:cNvPr id="2" name="Picture 1">
            <a:extLst>
              <a:ext uri="{FF2B5EF4-FFF2-40B4-BE49-F238E27FC236}">
                <a16:creationId xmlns:a16="http://schemas.microsoft.com/office/drawing/2014/main" id="{7ED3BC13-2D23-4A80-AB44-E34BA7A98842}"/>
              </a:ext>
            </a:extLst>
          </p:cNvPr>
          <p:cNvPicPr>
            <a:picLocks noChangeAspect="1"/>
          </p:cNvPicPr>
          <p:nvPr/>
        </p:nvPicPr>
        <p:blipFill>
          <a:blip r:embed="rId3"/>
          <a:stretch>
            <a:fillRect/>
          </a:stretch>
        </p:blipFill>
        <p:spPr>
          <a:xfrm>
            <a:off x="558878" y="1342395"/>
            <a:ext cx="5308521" cy="4173209"/>
          </a:xfrm>
          <a:prstGeom prst="rect">
            <a:avLst/>
          </a:prstGeom>
        </p:spPr>
      </p:pic>
      <p:sp>
        <p:nvSpPr>
          <p:cNvPr id="7" name="TextBox 6">
            <a:extLst>
              <a:ext uri="{FF2B5EF4-FFF2-40B4-BE49-F238E27FC236}">
                <a16:creationId xmlns:a16="http://schemas.microsoft.com/office/drawing/2014/main" id="{AFC74756-C95A-493F-B89E-768676A3A3D1}"/>
              </a:ext>
            </a:extLst>
          </p:cNvPr>
          <p:cNvSpPr txBox="1"/>
          <p:nvPr/>
        </p:nvSpPr>
        <p:spPr>
          <a:xfrm>
            <a:off x="971129" y="5478924"/>
            <a:ext cx="4826000" cy="307777"/>
          </a:xfrm>
          <a:prstGeom prst="rect">
            <a:avLst/>
          </a:prstGeom>
          <a:noFill/>
        </p:spPr>
        <p:txBody>
          <a:bodyPr wrap="square" rtlCol="0">
            <a:spAutoFit/>
          </a:bodyPr>
          <a:lstStyle/>
          <a:p>
            <a:pPr algn="ctr"/>
            <a:r>
              <a:rPr lang="en-US" sz="1400" dirty="0">
                <a:solidFill>
                  <a:schemeClr val="bg1"/>
                </a:solidFill>
              </a:rPr>
              <a:t>https://www.youtube.com/watch?v=O0--TAODZr8</a:t>
            </a:r>
          </a:p>
        </p:txBody>
      </p:sp>
    </p:spTree>
    <p:extLst>
      <p:ext uri="{BB962C8B-B14F-4D97-AF65-F5344CB8AC3E}">
        <p14:creationId xmlns:p14="http://schemas.microsoft.com/office/powerpoint/2010/main" val="1750381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3BB7C-E43A-455D-9A54-0D25FEFE1961}"/>
              </a:ext>
            </a:extLst>
          </p:cNvPr>
          <p:cNvSpPr>
            <a:spLocks noGrp="1"/>
          </p:cNvSpPr>
          <p:nvPr>
            <p:ph type="title"/>
          </p:nvPr>
        </p:nvSpPr>
        <p:spPr/>
        <p:txBody>
          <a:bodyPr/>
          <a:lstStyle/>
          <a:p>
            <a:pPr algn="ctr"/>
            <a:r>
              <a:rPr lang="en-US" b="1" dirty="0">
                <a:solidFill>
                  <a:schemeClr val="accent4">
                    <a:lumMod val="50000"/>
                  </a:schemeClr>
                </a:solidFill>
              </a:rPr>
              <a:t>How Can a Student Who is Blind Use a Knife?</a:t>
            </a:r>
          </a:p>
        </p:txBody>
      </p:sp>
      <p:sp>
        <p:nvSpPr>
          <p:cNvPr id="3" name="Content Placeholder 2">
            <a:extLst>
              <a:ext uri="{FF2B5EF4-FFF2-40B4-BE49-F238E27FC236}">
                <a16:creationId xmlns:a16="http://schemas.microsoft.com/office/drawing/2014/main" id="{370C970F-8953-4EE6-B1D7-D47D2CBE0CA3}"/>
              </a:ext>
            </a:extLst>
          </p:cNvPr>
          <p:cNvSpPr>
            <a:spLocks noGrp="1"/>
          </p:cNvSpPr>
          <p:nvPr>
            <p:ph idx="1"/>
          </p:nvPr>
        </p:nvSpPr>
        <p:spPr>
          <a:xfrm>
            <a:off x="7054454" y="2506662"/>
            <a:ext cx="4337446" cy="2809875"/>
          </a:xfrm>
        </p:spPr>
        <p:txBody>
          <a:bodyPr/>
          <a:lstStyle/>
          <a:p>
            <a:r>
              <a:rPr lang="en-US" dirty="0"/>
              <a:t>Knife guides</a:t>
            </a:r>
          </a:p>
          <a:p>
            <a:r>
              <a:rPr lang="en-US" dirty="0"/>
              <a:t>Cutting guards</a:t>
            </a:r>
          </a:p>
          <a:p>
            <a:r>
              <a:rPr lang="en-US" dirty="0"/>
              <a:t>Stabilizers</a:t>
            </a:r>
          </a:p>
          <a:p>
            <a:r>
              <a:rPr lang="en-US" dirty="0"/>
              <a:t>Attached knives to cutting board</a:t>
            </a:r>
          </a:p>
        </p:txBody>
      </p:sp>
      <p:sp>
        <p:nvSpPr>
          <p:cNvPr id="4" name="Slide Number Placeholder 3">
            <a:extLst>
              <a:ext uri="{FF2B5EF4-FFF2-40B4-BE49-F238E27FC236}">
                <a16:creationId xmlns:a16="http://schemas.microsoft.com/office/drawing/2014/main" id="{E12E1101-35CA-4861-AF85-4C237839C87B}"/>
              </a:ext>
            </a:extLst>
          </p:cNvPr>
          <p:cNvSpPr>
            <a:spLocks noGrp="1"/>
          </p:cNvSpPr>
          <p:nvPr>
            <p:ph type="sldNum" sz="quarter" idx="12"/>
          </p:nvPr>
        </p:nvSpPr>
        <p:spPr/>
        <p:txBody>
          <a:bodyPr/>
          <a:lstStyle/>
          <a:p>
            <a:fld id="{D917E72B-D0C5-4B08-A281-52B9ED2F4B91}" type="slidenum">
              <a:rPr lang="en-US" smtClean="0"/>
              <a:t>22</a:t>
            </a:fld>
            <a:endParaRPr lang="en-US"/>
          </a:p>
        </p:txBody>
      </p:sp>
      <p:pic>
        <p:nvPicPr>
          <p:cNvPr id="5" name="Picture 4" descr="A picture containing indoor, table, desk, laptop&#10;&#10;Description automatically generated">
            <a:extLst>
              <a:ext uri="{FF2B5EF4-FFF2-40B4-BE49-F238E27FC236}">
                <a16:creationId xmlns:a16="http://schemas.microsoft.com/office/drawing/2014/main" id="{055C4196-F9DF-4DF8-B5D5-343C971133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050" y="2096294"/>
            <a:ext cx="2540000" cy="3810000"/>
          </a:xfrm>
          <a:prstGeom prst="rect">
            <a:avLst/>
          </a:prstGeom>
          <a:ln>
            <a:noFill/>
          </a:ln>
        </p:spPr>
      </p:pic>
      <p:pic>
        <p:nvPicPr>
          <p:cNvPr id="6" name="Picture 5" descr="A picture containing indoor, table, sitting, fruit&#10;&#10;Description automatically generated">
            <a:extLst>
              <a:ext uri="{FF2B5EF4-FFF2-40B4-BE49-F238E27FC236}">
                <a16:creationId xmlns:a16="http://schemas.microsoft.com/office/drawing/2014/main" id="{DDEB9AF2-FE36-4BD8-8908-58A06C0D56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7050" y="1218407"/>
            <a:ext cx="3028950" cy="3028950"/>
          </a:xfrm>
          <a:prstGeom prst="rect">
            <a:avLst/>
          </a:prstGeom>
        </p:spPr>
      </p:pic>
      <p:pic>
        <p:nvPicPr>
          <p:cNvPr id="7" name="Picture 6" descr="A picture containing indoor, person, holding, board&#10;&#10;Description automatically generated">
            <a:extLst>
              <a:ext uri="{FF2B5EF4-FFF2-40B4-BE49-F238E27FC236}">
                <a16:creationId xmlns:a16="http://schemas.microsoft.com/office/drawing/2014/main" id="{7E347D6C-3C76-4BC3-AF93-0F51D8E45B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7450" y="4113212"/>
            <a:ext cx="2540000" cy="2540000"/>
          </a:xfrm>
          <a:prstGeom prst="rect">
            <a:avLst/>
          </a:prstGeom>
        </p:spPr>
      </p:pic>
    </p:spTree>
    <p:extLst>
      <p:ext uri="{BB962C8B-B14F-4D97-AF65-F5344CB8AC3E}">
        <p14:creationId xmlns:p14="http://schemas.microsoft.com/office/powerpoint/2010/main" val="178152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2096F-7722-4C23-8680-4744FB0BE211}"/>
              </a:ext>
            </a:extLst>
          </p:cNvPr>
          <p:cNvSpPr>
            <a:spLocks noGrp="1"/>
          </p:cNvSpPr>
          <p:nvPr>
            <p:ph type="title"/>
          </p:nvPr>
        </p:nvSpPr>
        <p:spPr/>
        <p:txBody>
          <a:bodyPr/>
          <a:lstStyle/>
          <a:p>
            <a:r>
              <a:rPr lang="en-US" b="1" dirty="0">
                <a:solidFill>
                  <a:schemeClr val="accent4">
                    <a:lumMod val="50000"/>
                  </a:schemeClr>
                </a:solidFill>
              </a:rPr>
              <a:t>What are Some Other Adaptive Equipment Options?</a:t>
            </a:r>
          </a:p>
        </p:txBody>
      </p:sp>
      <p:pic>
        <p:nvPicPr>
          <p:cNvPr id="9" name="Content Placeholder 8" descr="A close up of food on a table&#10;&#10;Description automatically generated">
            <a:extLst>
              <a:ext uri="{FF2B5EF4-FFF2-40B4-BE49-F238E27FC236}">
                <a16:creationId xmlns:a16="http://schemas.microsoft.com/office/drawing/2014/main" id="{1489C22F-CC1C-442D-A033-28998566783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25590" y="4403049"/>
            <a:ext cx="2159000" cy="2227023"/>
          </a:xfrm>
          <a:prstGeom prst="rect">
            <a:avLst/>
          </a:prstGeom>
          <a:ln>
            <a:noFill/>
          </a:ln>
          <a:effectLst>
            <a:outerShdw blurRad="190500" algn="tl" rotWithShape="0">
              <a:srgbClr val="000000">
                <a:alpha val="70000"/>
              </a:srgbClr>
            </a:outerShdw>
          </a:effectLst>
        </p:spPr>
      </p:pic>
      <p:sp>
        <p:nvSpPr>
          <p:cNvPr id="4" name="Slide Number Placeholder 3">
            <a:extLst>
              <a:ext uri="{FF2B5EF4-FFF2-40B4-BE49-F238E27FC236}">
                <a16:creationId xmlns:a16="http://schemas.microsoft.com/office/drawing/2014/main" id="{3CDC2FA8-CE32-4AF1-8ECC-1E003B201C3A}"/>
              </a:ext>
            </a:extLst>
          </p:cNvPr>
          <p:cNvSpPr>
            <a:spLocks noGrp="1"/>
          </p:cNvSpPr>
          <p:nvPr>
            <p:ph type="sldNum" sz="quarter" idx="12"/>
          </p:nvPr>
        </p:nvSpPr>
        <p:spPr/>
        <p:txBody>
          <a:bodyPr/>
          <a:lstStyle/>
          <a:p>
            <a:fld id="{D917E72B-D0C5-4B08-A281-52B9ED2F4B91}" type="slidenum">
              <a:rPr lang="en-US" smtClean="0"/>
              <a:t>23</a:t>
            </a:fld>
            <a:endParaRPr lang="en-US"/>
          </a:p>
        </p:txBody>
      </p:sp>
      <p:pic>
        <p:nvPicPr>
          <p:cNvPr id="7" name="Picture 6">
            <a:extLst>
              <a:ext uri="{FF2B5EF4-FFF2-40B4-BE49-F238E27FC236}">
                <a16:creationId xmlns:a16="http://schemas.microsoft.com/office/drawing/2014/main" id="{2C69D3F3-4AC8-4323-B5BD-18A5727058D4}"/>
              </a:ext>
            </a:extLst>
          </p:cNvPr>
          <p:cNvPicPr>
            <a:picLocks noChangeAspect="1"/>
          </p:cNvPicPr>
          <p:nvPr/>
        </p:nvPicPr>
        <p:blipFill>
          <a:blip r:embed="rId4"/>
          <a:stretch>
            <a:fillRect/>
          </a:stretch>
        </p:blipFill>
        <p:spPr>
          <a:xfrm>
            <a:off x="905210" y="1798783"/>
            <a:ext cx="2483909" cy="2519597"/>
          </a:xfrm>
          <a:prstGeom prst="rect">
            <a:avLst/>
          </a:prstGeom>
        </p:spPr>
      </p:pic>
      <p:pic>
        <p:nvPicPr>
          <p:cNvPr id="10" name="Picture 9">
            <a:extLst>
              <a:ext uri="{FF2B5EF4-FFF2-40B4-BE49-F238E27FC236}">
                <a16:creationId xmlns:a16="http://schemas.microsoft.com/office/drawing/2014/main" id="{B14C421B-42D7-4E6D-AEE6-9FEFDBF2D84B}"/>
              </a:ext>
            </a:extLst>
          </p:cNvPr>
          <p:cNvPicPr>
            <a:picLocks noChangeAspect="1"/>
          </p:cNvPicPr>
          <p:nvPr/>
        </p:nvPicPr>
        <p:blipFill>
          <a:blip r:embed="rId5"/>
          <a:stretch>
            <a:fillRect/>
          </a:stretch>
        </p:blipFill>
        <p:spPr>
          <a:xfrm>
            <a:off x="9288598" y="1403402"/>
            <a:ext cx="2643535" cy="2532335"/>
          </a:xfrm>
          <a:prstGeom prst="rect">
            <a:avLst/>
          </a:prstGeom>
          <a:ln>
            <a:noFill/>
          </a:ln>
          <a:effectLst>
            <a:outerShdw blurRad="190500" algn="tl" rotWithShape="0">
              <a:srgbClr val="000000">
                <a:alpha val="70000"/>
              </a:srgbClr>
            </a:outerShdw>
          </a:effectLst>
        </p:spPr>
      </p:pic>
      <p:pic>
        <p:nvPicPr>
          <p:cNvPr id="11" name="Picture 10">
            <a:extLst>
              <a:ext uri="{FF2B5EF4-FFF2-40B4-BE49-F238E27FC236}">
                <a16:creationId xmlns:a16="http://schemas.microsoft.com/office/drawing/2014/main" id="{D205E1F5-4E23-431F-A320-0D830F2CC571}"/>
              </a:ext>
            </a:extLst>
          </p:cNvPr>
          <p:cNvPicPr>
            <a:picLocks noChangeAspect="1"/>
          </p:cNvPicPr>
          <p:nvPr/>
        </p:nvPicPr>
        <p:blipFill>
          <a:blip r:embed="rId6"/>
          <a:stretch>
            <a:fillRect/>
          </a:stretch>
        </p:blipFill>
        <p:spPr>
          <a:xfrm>
            <a:off x="3599843" y="1378888"/>
            <a:ext cx="2784747" cy="2429087"/>
          </a:xfrm>
          <a:prstGeom prst="rect">
            <a:avLst/>
          </a:prstGeom>
          <a:ln>
            <a:noFill/>
          </a:ln>
          <a:effectLst>
            <a:outerShdw blurRad="190500" algn="tl" rotWithShape="0">
              <a:srgbClr val="000000">
                <a:alpha val="70000"/>
              </a:srgbClr>
            </a:outerShdw>
          </a:effectLst>
        </p:spPr>
      </p:pic>
      <p:sp>
        <p:nvSpPr>
          <p:cNvPr id="3" name="TextBox 2">
            <a:extLst>
              <a:ext uri="{FF2B5EF4-FFF2-40B4-BE49-F238E27FC236}">
                <a16:creationId xmlns:a16="http://schemas.microsoft.com/office/drawing/2014/main" id="{1EE5A279-CFAF-4C91-A275-3FDA088EDCF6}"/>
              </a:ext>
            </a:extLst>
          </p:cNvPr>
          <p:cNvSpPr txBox="1"/>
          <p:nvPr/>
        </p:nvSpPr>
        <p:spPr>
          <a:xfrm>
            <a:off x="597764" y="4422840"/>
            <a:ext cx="3098800" cy="369332"/>
          </a:xfrm>
          <a:prstGeom prst="rect">
            <a:avLst/>
          </a:prstGeom>
          <a:noFill/>
        </p:spPr>
        <p:txBody>
          <a:bodyPr wrap="square" rtlCol="0">
            <a:spAutoFit/>
          </a:bodyPr>
          <a:lstStyle/>
          <a:p>
            <a:r>
              <a:rPr lang="en-US" dirty="0"/>
              <a:t>Large Print Measuring Spoons</a:t>
            </a:r>
          </a:p>
        </p:txBody>
      </p:sp>
      <p:sp>
        <p:nvSpPr>
          <p:cNvPr id="12" name="TextBox 11">
            <a:extLst>
              <a:ext uri="{FF2B5EF4-FFF2-40B4-BE49-F238E27FC236}">
                <a16:creationId xmlns:a16="http://schemas.microsoft.com/office/drawing/2014/main" id="{9F7CD605-0718-4393-90D7-38E152620B94}"/>
              </a:ext>
            </a:extLst>
          </p:cNvPr>
          <p:cNvSpPr txBox="1"/>
          <p:nvPr/>
        </p:nvSpPr>
        <p:spPr>
          <a:xfrm>
            <a:off x="905210" y="6224126"/>
            <a:ext cx="3320380" cy="369332"/>
          </a:xfrm>
          <a:prstGeom prst="rect">
            <a:avLst/>
          </a:prstGeom>
          <a:noFill/>
        </p:spPr>
        <p:txBody>
          <a:bodyPr wrap="square" rtlCol="0">
            <a:spAutoFit/>
          </a:bodyPr>
          <a:lstStyle/>
          <a:p>
            <a:pPr algn="ctr"/>
            <a:r>
              <a:rPr lang="en-US" dirty="0"/>
              <a:t>Various Shaped Measuring cups</a:t>
            </a:r>
          </a:p>
        </p:txBody>
      </p:sp>
      <p:sp>
        <p:nvSpPr>
          <p:cNvPr id="13" name="TextBox 12">
            <a:extLst>
              <a:ext uri="{FF2B5EF4-FFF2-40B4-BE49-F238E27FC236}">
                <a16:creationId xmlns:a16="http://schemas.microsoft.com/office/drawing/2014/main" id="{3FD8FFE4-0CBE-4366-AB3E-70804A75C634}"/>
              </a:ext>
            </a:extLst>
          </p:cNvPr>
          <p:cNvSpPr txBox="1"/>
          <p:nvPr/>
        </p:nvSpPr>
        <p:spPr>
          <a:xfrm>
            <a:off x="8856198" y="4029255"/>
            <a:ext cx="3320380" cy="369332"/>
          </a:xfrm>
          <a:prstGeom prst="rect">
            <a:avLst/>
          </a:prstGeom>
          <a:noFill/>
        </p:spPr>
        <p:txBody>
          <a:bodyPr wrap="square" rtlCol="0">
            <a:spAutoFit/>
          </a:bodyPr>
          <a:lstStyle/>
          <a:p>
            <a:pPr algn="ctr"/>
            <a:r>
              <a:rPr lang="en-US" dirty="0"/>
              <a:t>Talking Measuring Cups</a:t>
            </a:r>
          </a:p>
        </p:txBody>
      </p:sp>
      <p:sp>
        <p:nvSpPr>
          <p:cNvPr id="14" name="TextBox 13">
            <a:extLst>
              <a:ext uri="{FF2B5EF4-FFF2-40B4-BE49-F238E27FC236}">
                <a16:creationId xmlns:a16="http://schemas.microsoft.com/office/drawing/2014/main" id="{535EE88E-923D-496D-A33C-19AE1CEB4C51}"/>
              </a:ext>
            </a:extLst>
          </p:cNvPr>
          <p:cNvSpPr txBox="1"/>
          <p:nvPr/>
        </p:nvSpPr>
        <p:spPr>
          <a:xfrm>
            <a:off x="3332026" y="3870495"/>
            <a:ext cx="3320380" cy="369332"/>
          </a:xfrm>
          <a:prstGeom prst="rect">
            <a:avLst/>
          </a:prstGeom>
          <a:noFill/>
        </p:spPr>
        <p:txBody>
          <a:bodyPr wrap="square" rtlCol="0">
            <a:spAutoFit/>
          </a:bodyPr>
          <a:lstStyle/>
          <a:p>
            <a:pPr algn="ctr"/>
            <a:r>
              <a:rPr lang="en-US" dirty="0"/>
              <a:t>Talking Food Scales</a:t>
            </a:r>
          </a:p>
        </p:txBody>
      </p:sp>
      <p:sp>
        <p:nvSpPr>
          <p:cNvPr id="16" name="TextBox 15">
            <a:extLst>
              <a:ext uri="{FF2B5EF4-FFF2-40B4-BE49-F238E27FC236}">
                <a16:creationId xmlns:a16="http://schemas.microsoft.com/office/drawing/2014/main" id="{DD1A6209-D705-4202-8D32-5FAF1A13F310}"/>
              </a:ext>
            </a:extLst>
          </p:cNvPr>
          <p:cNvSpPr txBox="1"/>
          <p:nvPr/>
        </p:nvSpPr>
        <p:spPr>
          <a:xfrm>
            <a:off x="6677567" y="4789348"/>
            <a:ext cx="2611031" cy="369332"/>
          </a:xfrm>
          <a:prstGeom prst="rect">
            <a:avLst/>
          </a:prstGeom>
          <a:noFill/>
        </p:spPr>
        <p:txBody>
          <a:bodyPr wrap="square" rtlCol="0">
            <a:spAutoFit/>
          </a:bodyPr>
          <a:lstStyle/>
          <a:p>
            <a:pPr algn="ctr"/>
            <a:r>
              <a:rPr lang="en-US" dirty="0"/>
              <a:t>Adaptive Utensils</a:t>
            </a:r>
          </a:p>
        </p:txBody>
      </p:sp>
      <p:pic>
        <p:nvPicPr>
          <p:cNvPr id="15" name="Picture 14">
            <a:extLst>
              <a:ext uri="{FF2B5EF4-FFF2-40B4-BE49-F238E27FC236}">
                <a16:creationId xmlns:a16="http://schemas.microsoft.com/office/drawing/2014/main" id="{BAD513A2-FE73-44DF-87C2-DBA481B285ED}"/>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718025" y="2320842"/>
            <a:ext cx="2259239" cy="2253214"/>
          </a:xfrm>
          <a:prstGeom prst="rect">
            <a:avLst/>
          </a:prstGeom>
          <a:ln w="38100">
            <a:solidFill>
              <a:schemeClr val="accent6">
                <a:lumMod val="20000"/>
                <a:lumOff val="80000"/>
              </a:schemeClr>
            </a:solidFill>
          </a:ln>
          <a:effectLst/>
        </p:spPr>
      </p:pic>
    </p:spTree>
    <p:extLst>
      <p:ext uri="{BB962C8B-B14F-4D97-AF65-F5344CB8AC3E}">
        <p14:creationId xmlns:p14="http://schemas.microsoft.com/office/powerpoint/2010/main" val="367909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2096F-7722-4C23-8680-4744FB0BE211}"/>
              </a:ext>
            </a:extLst>
          </p:cNvPr>
          <p:cNvSpPr>
            <a:spLocks noGrp="1"/>
          </p:cNvSpPr>
          <p:nvPr>
            <p:ph type="title"/>
          </p:nvPr>
        </p:nvSpPr>
        <p:spPr/>
        <p:txBody>
          <a:bodyPr/>
          <a:lstStyle/>
          <a:p>
            <a:r>
              <a:rPr lang="en-US" b="1" dirty="0">
                <a:solidFill>
                  <a:schemeClr val="accent4">
                    <a:lumMod val="50000"/>
                  </a:schemeClr>
                </a:solidFill>
              </a:rPr>
              <a:t>What are Some Other Adaptive Equipment Options?</a:t>
            </a:r>
          </a:p>
        </p:txBody>
      </p:sp>
      <p:sp>
        <p:nvSpPr>
          <p:cNvPr id="4" name="Slide Number Placeholder 3">
            <a:extLst>
              <a:ext uri="{FF2B5EF4-FFF2-40B4-BE49-F238E27FC236}">
                <a16:creationId xmlns:a16="http://schemas.microsoft.com/office/drawing/2014/main" id="{3CDC2FA8-CE32-4AF1-8ECC-1E003B201C3A}"/>
              </a:ext>
            </a:extLst>
          </p:cNvPr>
          <p:cNvSpPr>
            <a:spLocks noGrp="1"/>
          </p:cNvSpPr>
          <p:nvPr>
            <p:ph type="sldNum" sz="quarter" idx="12"/>
          </p:nvPr>
        </p:nvSpPr>
        <p:spPr/>
        <p:txBody>
          <a:bodyPr/>
          <a:lstStyle/>
          <a:p>
            <a:fld id="{D917E72B-D0C5-4B08-A281-52B9ED2F4B91}" type="slidenum">
              <a:rPr lang="en-US" smtClean="0"/>
              <a:t>24</a:t>
            </a:fld>
            <a:endParaRPr lang="en-US"/>
          </a:p>
        </p:txBody>
      </p:sp>
      <p:pic>
        <p:nvPicPr>
          <p:cNvPr id="12" name="Picture 11">
            <a:extLst>
              <a:ext uri="{FF2B5EF4-FFF2-40B4-BE49-F238E27FC236}">
                <a16:creationId xmlns:a16="http://schemas.microsoft.com/office/drawing/2014/main" id="{275BAAF3-E3BD-432D-B92C-4087B4B6BD3A}"/>
              </a:ext>
            </a:extLst>
          </p:cNvPr>
          <p:cNvPicPr>
            <a:picLocks noChangeAspect="1"/>
          </p:cNvPicPr>
          <p:nvPr/>
        </p:nvPicPr>
        <p:blipFill rotWithShape="1">
          <a:blip r:embed="rId2"/>
          <a:srcRect l="21476" r="22821" b="16037"/>
          <a:stretch/>
        </p:blipFill>
        <p:spPr>
          <a:xfrm>
            <a:off x="6962060" y="1892659"/>
            <a:ext cx="2596454" cy="3377405"/>
          </a:xfrm>
          <a:prstGeom prst="rect">
            <a:avLst/>
          </a:prstGeom>
        </p:spPr>
      </p:pic>
      <p:pic>
        <p:nvPicPr>
          <p:cNvPr id="13" name="Picture 12">
            <a:extLst>
              <a:ext uri="{FF2B5EF4-FFF2-40B4-BE49-F238E27FC236}">
                <a16:creationId xmlns:a16="http://schemas.microsoft.com/office/drawing/2014/main" id="{5E264149-957C-4673-AABA-3E7101B38C7B}"/>
              </a:ext>
            </a:extLst>
          </p:cNvPr>
          <p:cNvPicPr>
            <a:picLocks noChangeAspect="1"/>
          </p:cNvPicPr>
          <p:nvPr/>
        </p:nvPicPr>
        <p:blipFill rotWithShape="1">
          <a:blip r:embed="rId3"/>
          <a:srcRect r="66322"/>
          <a:stretch/>
        </p:blipFill>
        <p:spPr>
          <a:xfrm>
            <a:off x="1972556" y="1942860"/>
            <a:ext cx="2582688" cy="3429479"/>
          </a:xfrm>
          <a:prstGeom prst="rect">
            <a:avLst/>
          </a:prstGeom>
        </p:spPr>
      </p:pic>
      <p:sp>
        <p:nvSpPr>
          <p:cNvPr id="6" name="TextBox 5">
            <a:extLst>
              <a:ext uri="{FF2B5EF4-FFF2-40B4-BE49-F238E27FC236}">
                <a16:creationId xmlns:a16="http://schemas.microsoft.com/office/drawing/2014/main" id="{08E16099-8E79-474B-A0F2-89452437BEE9}"/>
              </a:ext>
            </a:extLst>
          </p:cNvPr>
          <p:cNvSpPr txBox="1"/>
          <p:nvPr/>
        </p:nvSpPr>
        <p:spPr>
          <a:xfrm>
            <a:off x="1549400" y="5560142"/>
            <a:ext cx="3873500" cy="646331"/>
          </a:xfrm>
          <a:prstGeom prst="rect">
            <a:avLst/>
          </a:prstGeom>
          <a:noFill/>
        </p:spPr>
        <p:txBody>
          <a:bodyPr wrap="square" rtlCol="0">
            <a:spAutoFit/>
          </a:bodyPr>
          <a:lstStyle/>
          <a:p>
            <a:pPr algn="ctr"/>
            <a:r>
              <a:rPr lang="en-US" dirty="0"/>
              <a:t>Touch the watch’s crystal face to</a:t>
            </a:r>
          </a:p>
          <a:p>
            <a:pPr algn="ctr"/>
            <a:r>
              <a:rPr lang="en-US" dirty="0"/>
              <a:t>hear the time</a:t>
            </a:r>
          </a:p>
        </p:txBody>
      </p:sp>
      <p:sp>
        <p:nvSpPr>
          <p:cNvPr id="16" name="TextBox 15">
            <a:extLst>
              <a:ext uri="{FF2B5EF4-FFF2-40B4-BE49-F238E27FC236}">
                <a16:creationId xmlns:a16="http://schemas.microsoft.com/office/drawing/2014/main" id="{F01FF344-D015-4BA9-B186-5DD8B602237F}"/>
              </a:ext>
            </a:extLst>
          </p:cNvPr>
          <p:cNvSpPr txBox="1"/>
          <p:nvPr/>
        </p:nvSpPr>
        <p:spPr>
          <a:xfrm>
            <a:off x="6673850" y="5560141"/>
            <a:ext cx="3873500" cy="369332"/>
          </a:xfrm>
          <a:prstGeom prst="rect">
            <a:avLst/>
          </a:prstGeom>
          <a:noFill/>
        </p:spPr>
        <p:txBody>
          <a:bodyPr wrap="square" rtlCol="0">
            <a:spAutoFit/>
          </a:bodyPr>
          <a:lstStyle/>
          <a:p>
            <a:pPr algn="ctr"/>
            <a:r>
              <a:rPr lang="en-US" dirty="0"/>
              <a:t>Braille and talking watch</a:t>
            </a:r>
          </a:p>
        </p:txBody>
      </p:sp>
    </p:spTree>
    <p:extLst>
      <p:ext uri="{BB962C8B-B14F-4D97-AF65-F5344CB8AC3E}">
        <p14:creationId xmlns:p14="http://schemas.microsoft.com/office/powerpoint/2010/main" val="1693361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MasterChef, Christine Ha:  </a:t>
            </a:r>
            <a:r>
              <a:rPr lang="en-US" b="1" dirty="0">
                <a:solidFill>
                  <a:schemeClr val="accent4">
                    <a:lumMod val="50000"/>
                  </a:schemeClr>
                </a:solidFill>
              </a:rPr>
              <a:t>How the Blind Cook</a:t>
            </a:r>
          </a:p>
        </p:txBody>
      </p:sp>
      <p:sp>
        <p:nvSpPr>
          <p:cNvPr id="9" name="Text Placeholder 8"/>
          <p:cNvSpPr>
            <a:spLocks noGrp="1"/>
          </p:cNvSpPr>
          <p:nvPr>
            <p:ph idx="1"/>
          </p:nvPr>
        </p:nvSpPr>
        <p:spPr>
          <a:xfrm>
            <a:off x="838200" y="5676899"/>
            <a:ext cx="10515600" cy="500063"/>
          </a:xfrm>
        </p:spPr>
        <p:txBody>
          <a:bodyPr>
            <a:normAutofit/>
          </a:bodyPr>
          <a:lstStyle/>
          <a:p>
            <a:pPr marL="0" indent="0" algn="ctr">
              <a:buNone/>
            </a:pPr>
            <a:r>
              <a:rPr lang="en-US" sz="2200" dirty="0">
                <a:solidFill>
                  <a:schemeClr val="accent4">
                    <a:lumMod val="50000"/>
                  </a:schemeClr>
                </a:solidFill>
              </a:rPr>
              <a:t>https://www.youtube.com/watch?v=65gqX2QhVRA</a:t>
            </a:r>
          </a:p>
          <a:p>
            <a:endParaRPr lang="en-US" sz="2200" dirty="0">
              <a:solidFill>
                <a:schemeClr val="accent4">
                  <a:lumMod val="50000"/>
                </a:schemeClr>
              </a:solidFill>
            </a:endParaRPr>
          </a:p>
          <a:p>
            <a:endParaRPr lang="en-US" dirty="0"/>
          </a:p>
        </p:txBody>
      </p:sp>
      <p:sp>
        <p:nvSpPr>
          <p:cNvPr id="5" name="Slide Number Placeholder 4"/>
          <p:cNvSpPr>
            <a:spLocks noGrp="1"/>
          </p:cNvSpPr>
          <p:nvPr>
            <p:ph type="sldNum" sz="quarter" idx="12"/>
          </p:nvPr>
        </p:nvSpPr>
        <p:spPr/>
        <p:txBody>
          <a:bodyPr/>
          <a:lstStyle/>
          <a:p>
            <a:fld id="{D917E72B-D0C5-4B08-A281-52B9ED2F4B91}" type="slidenum">
              <a:rPr lang="en-US" smtClean="0"/>
              <a:t>25</a:t>
            </a:fld>
            <a:endParaRPr lang="en-US"/>
          </a:p>
        </p:txBody>
      </p:sp>
      <p:pic>
        <p:nvPicPr>
          <p:cNvPr id="1028" name="Picture 4" descr="Image result for blind contestant on masterche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8010" y="1671635"/>
            <a:ext cx="5815980" cy="3806823"/>
          </a:xfrm>
          <a:prstGeom prst="rect">
            <a:avLst/>
          </a:prstGeom>
          <a:noFill/>
          <a:ln w="57150">
            <a:solidFill>
              <a:schemeClr val="accent4">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982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D917E72B-D0C5-4B08-A281-52B9ED2F4B91}" type="slidenum">
              <a:rPr lang="en-US" smtClean="0"/>
              <a:pPr/>
              <a:t>26</a:t>
            </a:fld>
            <a:endParaRPr lang="en-US" dirty="0"/>
          </a:p>
        </p:txBody>
      </p:sp>
      <p:sp>
        <p:nvSpPr>
          <p:cNvPr id="4" name="TextBox 3"/>
          <p:cNvSpPr txBox="1"/>
          <p:nvPr/>
        </p:nvSpPr>
        <p:spPr>
          <a:xfrm>
            <a:off x="6365754" y="2659559"/>
            <a:ext cx="4917688" cy="769441"/>
          </a:xfrm>
          <a:prstGeom prst="rect">
            <a:avLst/>
          </a:prstGeom>
          <a:noFill/>
        </p:spPr>
        <p:txBody>
          <a:bodyPr wrap="square" rtlCol="0">
            <a:spAutoFit/>
          </a:bodyPr>
          <a:lstStyle/>
          <a:p>
            <a:pPr algn="ctr"/>
            <a:r>
              <a:rPr lang="en-US" sz="4400" b="1" dirty="0">
                <a:solidFill>
                  <a:schemeClr val="bg1"/>
                </a:solidFill>
                <a:latin typeface="+mj-lt"/>
              </a:rPr>
              <a:t>Distance Learning</a:t>
            </a:r>
          </a:p>
        </p:txBody>
      </p:sp>
      <p:sp>
        <p:nvSpPr>
          <p:cNvPr id="5" name="TextBox 4"/>
          <p:cNvSpPr txBox="1"/>
          <p:nvPr/>
        </p:nvSpPr>
        <p:spPr>
          <a:xfrm>
            <a:off x="6436112" y="3683393"/>
            <a:ext cx="4917688" cy="523220"/>
          </a:xfrm>
          <a:prstGeom prst="rect">
            <a:avLst/>
          </a:prstGeom>
          <a:noFill/>
        </p:spPr>
        <p:txBody>
          <a:bodyPr wrap="square" rtlCol="0">
            <a:spAutoFit/>
          </a:bodyPr>
          <a:lstStyle/>
          <a:p>
            <a:pPr algn="ctr"/>
            <a:r>
              <a:rPr lang="en-US" sz="2800" dirty="0">
                <a:solidFill>
                  <a:schemeClr val="bg1"/>
                </a:solidFill>
                <a:latin typeface="+mj-lt"/>
              </a:rPr>
              <a:t>Accommodations and Strategies</a:t>
            </a:r>
          </a:p>
        </p:txBody>
      </p:sp>
      <p:sp>
        <p:nvSpPr>
          <p:cNvPr id="7" name="Rectangle 6">
            <a:extLst>
              <a:ext uri="{FF2B5EF4-FFF2-40B4-BE49-F238E27FC236}">
                <a16:creationId xmlns:a16="http://schemas.microsoft.com/office/drawing/2014/main" id="{F5BA51DF-9F13-4AF6-9C4B-BA881046D4A5}"/>
              </a:ext>
            </a:extLst>
          </p:cNvPr>
          <p:cNvSpPr/>
          <p:nvPr/>
        </p:nvSpPr>
        <p:spPr>
          <a:xfrm>
            <a:off x="908558" y="0"/>
            <a:ext cx="4702628"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drawing&#10;&#10;Description automatically generated">
            <a:extLst>
              <a:ext uri="{FF2B5EF4-FFF2-40B4-BE49-F238E27FC236}">
                <a16:creationId xmlns:a16="http://schemas.microsoft.com/office/drawing/2014/main" id="{0997091E-77BE-4F9A-8A72-982E98501A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761" y="1718639"/>
            <a:ext cx="5649709" cy="3420722"/>
          </a:xfrm>
          <a:prstGeom prst="rect">
            <a:avLst/>
          </a:prstGeom>
        </p:spPr>
      </p:pic>
    </p:spTree>
    <p:extLst>
      <p:ext uri="{BB962C8B-B14F-4D97-AF65-F5344CB8AC3E}">
        <p14:creationId xmlns:p14="http://schemas.microsoft.com/office/powerpoint/2010/main" val="2073865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78685-1CD8-4F95-A6B8-EFBA54EABCD6}"/>
              </a:ext>
            </a:extLst>
          </p:cNvPr>
          <p:cNvSpPr>
            <a:spLocks noGrp="1"/>
          </p:cNvSpPr>
          <p:nvPr>
            <p:ph type="title"/>
          </p:nvPr>
        </p:nvSpPr>
        <p:spPr/>
        <p:txBody>
          <a:bodyPr/>
          <a:lstStyle/>
          <a:p>
            <a:r>
              <a:rPr lang="en-US" b="1" dirty="0">
                <a:solidFill>
                  <a:schemeClr val="accent4">
                    <a:lumMod val="50000"/>
                  </a:schemeClr>
                </a:solidFill>
              </a:rPr>
              <a:t>American Federation for the Blind:  Using Google Docs and Drive</a:t>
            </a:r>
          </a:p>
        </p:txBody>
      </p:sp>
      <p:pic>
        <p:nvPicPr>
          <p:cNvPr id="7" name="Content Placeholder 6" descr="A screenshot of a cell phone&#10;&#10;Description automatically generated">
            <a:extLst>
              <a:ext uri="{FF2B5EF4-FFF2-40B4-BE49-F238E27FC236}">
                <a16:creationId xmlns:a16="http://schemas.microsoft.com/office/drawing/2014/main" id="{19841612-A076-4EE3-A693-09D029C94A1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29279" y="1747394"/>
            <a:ext cx="6533440" cy="4298900"/>
          </a:xfrm>
        </p:spPr>
      </p:pic>
      <p:sp>
        <p:nvSpPr>
          <p:cNvPr id="4" name="Slide Number Placeholder 3">
            <a:extLst>
              <a:ext uri="{FF2B5EF4-FFF2-40B4-BE49-F238E27FC236}">
                <a16:creationId xmlns:a16="http://schemas.microsoft.com/office/drawing/2014/main" id="{8BF0CCD3-A8A0-49DF-92E4-DCAEADEE9A41}"/>
              </a:ext>
            </a:extLst>
          </p:cNvPr>
          <p:cNvSpPr>
            <a:spLocks noGrp="1"/>
          </p:cNvSpPr>
          <p:nvPr>
            <p:ph type="sldNum" sz="quarter" idx="12"/>
          </p:nvPr>
        </p:nvSpPr>
        <p:spPr/>
        <p:txBody>
          <a:bodyPr/>
          <a:lstStyle/>
          <a:p>
            <a:fld id="{D917E72B-D0C5-4B08-A281-52B9ED2F4B91}" type="slidenum">
              <a:rPr lang="en-US" smtClean="0"/>
              <a:t>27</a:t>
            </a:fld>
            <a:endParaRPr lang="en-US"/>
          </a:p>
        </p:txBody>
      </p:sp>
      <p:sp>
        <p:nvSpPr>
          <p:cNvPr id="5" name="TextBox 4">
            <a:extLst>
              <a:ext uri="{FF2B5EF4-FFF2-40B4-BE49-F238E27FC236}">
                <a16:creationId xmlns:a16="http://schemas.microsoft.com/office/drawing/2014/main" id="{6DE37400-AB20-4C00-8C15-507DDE714CF2}"/>
              </a:ext>
            </a:extLst>
          </p:cNvPr>
          <p:cNvSpPr txBox="1"/>
          <p:nvPr/>
        </p:nvSpPr>
        <p:spPr>
          <a:xfrm>
            <a:off x="1293412" y="6103001"/>
            <a:ext cx="9605175" cy="646331"/>
          </a:xfrm>
          <a:prstGeom prst="rect">
            <a:avLst/>
          </a:prstGeom>
          <a:noFill/>
        </p:spPr>
        <p:txBody>
          <a:bodyPr wrap="square" rtlCol="0">
            <a:spAutoFit/>
          </a:bodyPr>
          <a:lstStyle/>
          <a:p>
            <a:r>
              <a:rPr lang="en-US" dirty="0">
                <a:solidFill>
                  <a:schemeClr val="accent6">
                    <a:lumMod val="75000"/>
                  </a:schemeClr>
                </a:solidFill>
                <a:hlinkClick r:id="rId4">
                  <a:extLst>
                    <a:ext uri="{A12FA001-AC4F-418D-AE19-62706E023703}">
                      <ahyp:hlinkClr xmlns:ahyp="http://schemas.microsoft.com/office/drawing/2018/hyperlinkcolor" val="tx"/>
                    </a:ext>
                  </a:extLst>
                </a:hlinkClick>
              </a:rPr>
              <a:t>https://www.afb.org/blindness-and-low-vision/using-technology/assistive-technology-videos/using-google-docs-and-drive</a:t>
            </a:r>
            <a:endParaRPr lang="en-US" dirty="0">
              <a:solidFill>
                <a:schemeClr val="accent6">
                  <a:lumMod val="75000"/>
                </a:schemeClr>
              </a:solidFill>
            </a:endParaRPr>
          </a:p>
        </p:txBody>
      </p:sp>
    </p:spTree>
    <p:extLst>
      <p:ext uri="{BB962C8B-B14F-4D97-AF65-F5344CB8AC3E}">
        <p14:creationId xmlns:p14="http://schemas.microsoft.com/office/powerpoint/2010/main" val="1544420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3CF92-6D96-451F-9086-F608F26A37B2}"/>
              </a:ext>
            </a:extLst>
          </p:cNvPr>
          <p:cNvSpPr>
            <a:spLocks noGrp="1"/>
          </p:cNvSpPr>
          <p:nvPr>
            <p:ph type="title"/>
          </p:nvPr>
        </p:nvSpPr>
        <p:spPr/>
        <p:txBody>
          <a:bodyPr/>
          <a:lstStyle/>
          <a:p>
            <a:r>
              <a:rPr lang="en-US" b="1" dirty="0">
                <a:solidFill>
                  <a:schemeClr val="accent4">
                    <a:lumMod val="50000"/>
                  </a:schemeClr>
                </a:solidFill>
              </a:rPr>
              <a:t>Reading and Other Assistive Technology Guides/Supports</a:t>
            </a:r>
          </a:p>
        </p:txBody>
      </p:sp>
      <p:sp>
        <p:nvSpPr>
          <p:cNvPr id="3" name="Slide Number Placeholder 2">
            <a:extLst>
              <a:ext uri="{FF2B5EF4-FFF2-40B4-BE49-F238E27FC236}">
                <a16:creationId xmlns:a16="http://schemas.microsoft.com/office/drawing/2014/main" id="{9E5AB0B1-56EF-42E7-BE42-DAFC45C0743D}"/>
              </a:ext>
            </a:extLst>
          </p:cNvPr>
          <p:cNvSpPr>
            <a:spLocks noGrp="1"/>
          </p:cNvSpPr>
          <p:nvPr>
            <p:ph type="sldNum" sz="quarter" idx="12"/>
          </p:nvPr>
        </p:nvSpPr>
        <p:spPr/>
        <p:txBody>
          <a:bodyPr/>
          <a:lstStyle/>
          <a:p>
            <a:fld id="{D917E72B-D0C5-4B08-A281-52B9ED2F4B91}" type="slidenum">
              <a:rPr lang="en-US" smtClean="0"/>
              <a:pPr/>
              <a:t>28</a:t>
            </a:fld>
            <a:endParaRPr lang="en-US" dirty="0"/>
          </a:p>
        </p:txBody>
      </p:sp>
      <p:pic>
        <p:nvPicPr>
          <p:cNvPr id="4" name="Picture 3">
            <a:extLst>
              <a:ext uri="{FF2B5EF4-FFF2-40B4-BE49-F238E27FC236}">
                <a16:creationId xmlns:a16="http://schemas.microsoft.com/office/drawing/2014/main" id="{09D347BB-469A-4844-A1D7-F1A3CAB60423}"/>
              </a:ext>
            </a:extLst>
          </p:cNvPr>
          <p:cNvPicPr>
            <a:picLocks noChangeAspect="1"/>
          </p:cNvPicPr>
          <p:nvPr/>
        </p:nvPicPr>
        <p:blipFill>
          <a:blip r:embed="rId3"/>
          <a:stretch>
            <a:fillRect/>
          </a:stretch>
        </p:blipFill>
        <p:spPr>
          <a:xfrm>
            <a:off x="702672" y="1923061"/>
            <a:ext cx="3723289" cy="4253114"/>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8400EDFA-14D9-4B5B-B70C-C07D7614C973}"/>
              </a:ext>
            </a:extLst>
          </p:cNvPr>
          <p:cNvPicPr>
            <a:picLocks noChangeAspect="1"/>
          </p:cNvPicPr>
          <p:nvPr/>
        </p:nvPicPr>
        <p:blipFill>
          <a:blip r:embed="rId4"/>
          <a:stretch>
            <a:fillRect/>
          </a:stretch>
        </p:blipFill>
        <p:spPr>
          <a:xfrm>
            <a:off x="4663811" y="1923061"/>
            <a:ext cx="3264438" cy="4200915"/>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EBAF813A-7031-4844-9AF6-15A40B060FCB}"/>
              </a:ext>
            </a:extLst>
          </p:cNvPr>
          <p:cNvPicPr>
            <a:picLocks noChangeAspect="1"/>
          </p:cNvPicPr>
          <p:nvPr/>
        </p:nvPicPr>
        <p:blipFill>
          <a:blip r:embed="rId5"/>
          <a:stretch>
            <a:fillRect/>
          </a:stretch>
        </p:blipFill>
        <p:spPr>
          <a:xfrm>
            <a:off x="8166099" y="1923060"/>
            <a:ext cx="3235127" cy="4200915"/>
          </a:xfrm>
          <a:prstGeom prst="rect">
            <a:avLst/>
          </a:prstGeom>
          <a:ln>
            <a:noFill/>
          </a:ln>
          <a:effectLst>
            <a:outerShdw blurRad="190500" algn="tl" rotWithShape="0">
              <a:srgbClr val="000000">
                <a:alpha val="70000"/>
              </a:srgbClr>
            </a:outerShdw>
          </a:effectLst>
        </p:spPr>
      </p:pic>
      <p:sp>
        <p:nvSpPr>
          <p:cNvPr id="7" name="TextBox 6">
            <a:extLst>
              <a:ext uri="{FF2B5EF4-FFF2-40B4-BE49-F238E27FC236}">
                <a16:creationId xmlns:a16="http://schemas.microsoft.com/office/drawing/2014/main" id="{CBE88355-F537-48EC-8445-01973DF7FA1A}"/>
              </a:ext>
            </a:extLst>
          </p:cNvPr>
          <p:cNvSpPr txBox="1"/>
          <p:nvPr/>
        </p:nvSpPr>
        <p:spPr>
          <a:xfrm>
            <a:off x="1562100" y="6356350"/>
            <a:ext cx="8801100" cy="369332"/>
          </a:xfrm>
          <a:prstGeom prst="rect">
            <a:avLst/>
          </a:prstGeom>
          <a:noFill/>
        </p:spPr>
        <p:txBody>
          <a:bodyPr wrap="square" rtlCol="0">
            <a:spAutoFit/>
          </a:bodyPr>
          <a:lstStyle/>
          <a:p>
            <a:pPr algn="ctr"/>
            <a:r>
              <a:rPr lang="en-US" dirty="0"/>
              <a:t>Visit the Disability Job Corps website to download these guides and more!</a:t>
            </a:r>
          </a:p>
        </p:txBody>
      </p:sp>
    </p:spTree>
    <p:extLst>
      <p:ext uri="{BB962C8B-B14F-4D97-AF65-F5344CB8AC3E}">
        <p14:creationId xmlns:p14="http://schemas.microsoft.com/office/powerpoint/2010/main" val="1491846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51B59-D317-40B3-9C6A-6DD40CEF4F84}"/>
              </a:ext>
            </a:extLst>
          </p:cNvPr>
          <p:cNvSpPr>
            <a:spLocks noGrp="1"/>
          </p:cNvSpPr>
          <p:nvPr>
            <p:ph type="title"/>
          </p:nvPr>
        </p:nvSpPr>
        <p:spPr/>
        <p:txBody>
          <a:bodyPr/>
          <a:lstStyle/>
          <a:p>
            <a:r>
              <a:rPr lang="en-US" b="1" dirty="0"/>
              <a:t>Mobile Support Examples:  </a:t>
            </a:r>
            <a:r>
              <a:rPr lang="en-US" b="1" dirty="0">
                <a:solidFill>
                  <a:schemeClr val="accent4">
                    <a:lumMod val="50000"/>
                  </a:schemeClr>
                </a:solidFill>
              </a:rPr>
              <a:t>Medical CTT</a:t>
            </a:r>
          </a:p>
        </p:txBody>
      </p:sp>
      <p:sp>
        <p:nvSpPr>
          <p:cNvPr id="4" name="Slide Number Placeholder 3">
            <a:extLst>
              <a:ext uri="{FF2B5EF4-FFF2-40B4-BE49-F238E27FC236}">
                <a16:creationId xmlns:a16="http://schemas.microsoft.com/office/drawing/2014/main" id="{340CF268-C0C4-4399-83DE-C5A9DC59745D}"/>
              </a:ext>
            </a:extLst>
          </p:cNvPr>
          <p:cNvSpPr>
            <a:spLocks noGrp="1"/>
          </p:cNvSpPr>
          <p:nvPr>
            <p:ph type="sldNum" sz="quarter" idx="12"/>
          </p:nvPr>
        </p:nvSpPr>
        <p:spPr/>
        <p:txBody>
          <a:bodyPr/>
          <a:lstStyle/>
          <a:p>
            <a:fld id="{D917E72B-D0C5-4B08-A281-52B9ED2F4B91}" type="slidenum">
              <a:rPr lang="en-US" smtClean="0"/>
              <a:t>29</a:t>
            </a:fld>
            <a:endParaRPr lang="en-US"/>
          </a:p>
        </p:txBody>
      </p:sp>
      <p:pic>
        <p:nvPicPr>
          <p:cNvPr id="3" name="Picture 2">
            <a:extLst>
              <a:ext uri="{FF2B5EF4-FFF2-40B4-BE49-F238E27FC236}">
                <a16:creationId xmlns:a16="http://schemas.microsoft.com/office/drawing/2014/main" id="{BBB1A90B-5731-44F1-86CC-7393B76A6791}"/>
              </a:ext>
            </a:extLst>
          </p:cNvPr>
          <p:cNvPicPr>
            <a:picLocks noChangeAspect="1"/>
          </p:cNvPicPr>
          <p:nvPr/>
        </p:nvPicPr>
        <p:blipFill>
          <a:blip r:embed="rId2"/>
          <a:stretch>
            <a:fillRect/>
          </a:stretch>
        </p:blipFill>
        <p:spPr>
          <a:xfrm>
            <a:off x="3968858" y="1690688"/>
            <a:ext cx="6834360" cy="5130800"/>
          </a:xfrm>
          <a:prstGeom prst="rect">
            <a:avLst/>
          </a:prstGeom>
          <a:ln>
            <a:noFill/>
          </a:ln>
          <a:effectLst>
            <a:outerShdw blurRad="190500" algn="tl" rotWithShape="0">
              <a:srgbClr val="000000">
                <a:alpha val="70000"/>
              </a:srgbClr>
            </a:outerShdw>
          </a:effectLst>
        </p:spPr>
      </p:pic>
      <p:pic>
        <p:nvPicPr>
          <p:cNvPr id="5" name="Picture 4" descr="A picture containing clock, umbrella&#10;&#10;Description automatically generated">
            <a:extLst>
              <a:ext uri="{FF2B5EF4-FFF2-40B4-BE49-F238E27FC236}">
                <a16:creationId xmlns:a16="http://schemas.microsoft.com/office/drawing/2014/main" id="{F1F3D2D4-4730-4269-B1B2-621363B13D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690688"/>
            <a:ext cx="2433717" cy="2433717"/>
          </a:xfrm>
          <a:prstGeom prst="rect">
            <a:avLst/>
          </a:prstGeom>
        </p:spPr>
      </p:pic>
      <p:pic>
        <p:nvPicPr>
          <p:cNvPr id="6" name="Picture 5" descr="A picture containing remote&#10;&#10;Description automatically generated">
            <a:extLst>
              <a:ext uri="{FF2B5EF4-FFF2-40B4-BE49-F238E27FC236}">
                <a16:creationId xmlns:a16="http://schemas.microsoft.com/office/drawing/2014/main" id="{FA131590-CD3C-4377-BDDE-C2C28E213F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4302593"/>
            <a:ext cx="2680963" cy="2418882"/>
          </a:xfrm>
          <a:prstGeom prst="rect">
            <a:avLst/>
          </a:prstGeom>
        </p:spPr>
      </p:pic>
    </p:spTree>
    <p:extLst>
      <p:ext uri="{BB962C8B-B14F-4D97-AF65-F5344CB8AC3E}">
        <p14:creationId xmlns:p14="http://schemas.microsoft.com/office/powerpoint/2010/main" val="4246959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Poll Question</a:t>
            </a:r>
          </a:p>
        </p:txBody>
      </p:sp>
      <p:sp>
        <p:nvSpPr>
          <p:cNvPr id="3" name="Content Placeholder 2"/>
          <p:cNvSpPr>
            <a:spLocks noGrp="1"/>
          </p:cNvSpPr>
          <p:nvPr>
            <p:ph idx="1"/>
          </p:nvPr>
        </p:nvSpPr>
        <p:spPr>
          <a:xfrm>
            <a:off x="838200" y="1825625"/>
            <a:ext cx="10515600" cy="4181475"/>
          </a:xfrm>
        </p:spPr>
        <p:txBody>
          <a:bodyPr>
            <a:normAutofit/>
          </a:bodyPr>
          <a:lstStyle/>
          <a:p>
            <a:pPr marL="0" indent="0">
              <a:lnSpc>
                <a:spcPct val="114000"/>
              </a:lnSpc>
              <a:spcBef>
                <a:spcPts val="600"/>
              </a:spcBef>
              <a:buClr>
                <a:schemeClr val="accent4"/>
              </a:buClr>
              <a:buNone/>
            </a:pPr>
            <a:r>
              <a:rPr lang="en-US" dirty="0">
                <a:solidFill>
                  <a:schemeClr val="bg1"/>
                </a:solidFill>
              </a:rPr>
              <a:t>Within your CTT program, how have you implemented the accommodations in your students’ accommodation plans (APs)?</a:t>
            </a:r>
            <a:r>
              <a:rPr lang="en-US" sz="3000" dirty="0">
                <a:solidFill>
                  <a:schemeClr val="bg1"/>
                </a:solidFill>
              </a:rPr>
              <a:t> </a:t>
            </a:r>
          </a:p>
          <a:p>
            <a:pPr marL="971550" lvl="1" indent="-514350">
              <a:lnSpc>
                <a:spcPct val="114000"/>
              </a:lnSpc>
              <a:spcBef>
                <a:spcPts val="600"/>
              </a:spcBef>
              <a:buClr>
                <a:schemeClr val="accent4"/>
              </a:buClr>
              <a:buFont typeface="+mj-lt"/>
              <a:buAutoNum type="alphaUcPeriod"/>
            </a:pPr>
            <a:r>
              <a:rPr lang="en-US" dirty="0">
                <a:solidFill>
                  <a:schemeClr val="bg1"/>
                </a:solidFill>
              </a:rPr>
              <a:t>I know the APs, generally, of my students and ensure routine implementation</a:t>
            </a:r>
          </a:p>
          <a:p>
            <a:pPr marL="971550" lvl="1" indent="-514350">
              <a:lnSpc>
                <a:spcPct val="114000"/>
              </a:lnSpc>
              <a:spcBef>
                <a:spcPts val="600"/>
              </a:spcBef>
              <a:buClr>
                <a:schemeClr val="accent4"/>
              </a:buClr>
              <a:buFont typeface="+mj-lt"/>
              <a:buAutoNum type="alphaUcPeriod"/>
            </a:pPr>
            <a:r>
              <a:rPr lang="en-US" dirty="0">
                <a:solidFill>
                  <a:schemeClr val="bg1"/>
                </a:solidFill>
              </a:rPr>
              <a:t>I have reviewed my students’ APs but do not always consistently implement</a:t>
            </a:r>
          </a:p>
          <a:p>
            <a:pPr marL="971550" lvl="1" indent="-514350">
              <a:lnSpc>
                <a:spcPct val="114000"/>
              </a:lnSpc>
              <a:spcBef>
                <a:spcPts val="600"/>
              </a:spcBef>
              <a:buClr>
                <a:schemeClr val="accent4"/>
              </a:buClr>
              <a:buFont typeface="+mj-lt"/>
              <a:buAutoNum type="alphaUcPeriod"/>
            </a:pPr>
            <a:r>
              <a:rPr lang="en-US" dirty="0">
                <a:solidFill>
                  <a:schemeClr val="bg1"/>
                </a:solidFill>
              </a:rPr>
              <a:t>I rarely review my students’ APs because my program naturally accommodates</a:t>
            </a:r>
          </a:p>
          <a:p>
            <a:pPr marL="971550" lvl="1" indent="-514350">
              <a:lnSpc>
                <a:spcPct val="114000"/>
              </a:lnSpc>
              <a:spcBef>
                <a:spcPts val="600"/>
              </a:spcBef>
              <a:buClr>
                <a:schemeClr val="accent4"/>
              </a:buClr>
              <a:buFont typeface="+mj-lt"/>
              <a:buAutoNum type="alphaUcPeriod"/>
            </a:pPr>
            <a:r>
              <a:rPr lang="en-US" dirty="0">
                <a:solidFill>
                  <a:schemeClr val="bg1"/>
                </a:solidFill>
              </a:rPr>
              <a:t>I have never reviewed or implemented a student’s AP</a:t>
            </a:r>
          </a:p>
          <a:p>
            <a:pPr marL="457200" lvl="1" indent="0">
              <a:buNone/>
            </a:pPr>
            <a:endParaRPr lang="en-US" sz="2800" dirty="0"/>
          </a:p>
        </p:txBody>
      </p:sp>
      <p:sp>
        <p:nvSpPr>
          <p:cNvPr id="5" name="Slide Number Placeholder 4"/>
          <p:cNvSpPr>
            <a:spLocks noGrp="1"/>
          </p:cNvSpPr>
          <p:nvPr>
            <p:ph type="sldNum" sz="quarter" idx="12"/>
          </p:nvPr>
        </p:nvSpPr>
        <p:spPr/>
        <p:txBody>
          <a:bodyPr/>
          <a:lstStyle/>
          <a:p>
            <a:fld id="{D917E72B-D0C5-4B08-A281-52B9ED2F4B91}" type="slidenum">
              <a:rPr lang="en-US" smtClean="0">
                <a:solidFill>
                  <a:schemeClr val="bg1"/>
                </a:solidFill>
              </a:rPr>
              <a:t>3</a:t>
            </a:fld>
            <a:endParaRPr lang="en-US"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3673" y="159133"/>
            <a:ext cx="1649963" cy="1531555"/>
          </a:xfrm>
          <a:prstGeom prst="rect">
            <a:avLst/>
          </a:prstGeom>
        </p:spPr>
      </p:pic>
    </p:spTree>
    <p:extLst>
      <p:ext uri="{BB962C8B-B14F-4D97-AF65-F5344CB8AC3E}">
        <p14:creationId xmlns:p14="http://schemas.microsoft.com/office/powerpoint/2010/main" val="92341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51B59-D317-40B3-9C6A-6DD40CEF4F84}"/>
              </a:ext>
            </a:extLst>
          </p:cNvPr>
          <p:cNvSpPr>
            <a:spLocks noGrp="1"/>
          </p:cNvSpPr>
          <p:nvPr>
            <p:ph type="title"/>
          </p:nvPr>
        </p:nvSpPr>
        <p:spPr/>
        <p:txBody>
          <a:bodyPr/>
          <a:lstStyle/>
          <a:p>
            <a:r>
              <a:rPr lang="en-US" b="1" dirty="0"/>
              <a:t>Mobile Support Examples:  </a:t>
            </a:r>
            <a:r>
              <a:rPr lang="en-US" b="1" dirty="0">
                <a:solidFill>
                  <a:schemeClr val="accent4">
                    <a:lumMod val="50000"/>
                  </a:schemeClr>
                </a:solidFill>
              </a:rPr>
              <a:t>Medical CTT</a:t>
            </a:r>
          </a:p>
        </p:txBody>
      </p:sp>
      <p:sp>
        <p:nvSpPr>
          <p:cNvPr id="4" name="Slide Number Placeholder 3">
            <a:extLst>
              <a:ext uri="{FF2B5EF4-FFF2-40B4-BE49-F238E27FC236}">
                <a16:creationId xmlns:a16="http://schemas.microsoft.com/office/drawing/2014/main" id="{340CF268-C0C4-4399-83DE-C5A9DC59745D}"/>
              </a:ext>
            </a:extLst>
          </p:cNvPr>
          <p:cNvSpPr>
            <a:spLocks noGrp="1"/>
          </p:cNvSpPr>
          <p:nvPr>
            <p:ph type="sldNum" sz="quarter" idx="12"/>
          </p:nvPr>
        </p:nvSpPr>
        <p:spPr/>
        <p:txBody>
          <a:bodyPr/>
          <a:lstStyle/>
          <a:p>
            <a:fld id="{D917E72B-D0C5-4B08-A281-52B9ED2F4B91}" type="slidenum">
              <a:rPr lang="en-US" smtClean="0"/>
              <a:t>30</a:t>
            </a:fld>
            <a:endParaRPr lang="en-US"/>
          </a:p>
        </p:txBody>
      </p:sp>
      <p:pic>
        <p:nvPicPr>
          <p:cNvPr id="6" name="Picture 5" descr="A close up of a device&#10;&#10;Description automatically generated">
            <a:extLst>
              <a:ext uri="{FF2B5EF4-FFF2-40B4-BE49-F238E27FC236}">
                <a16:creationId xmlns:a16="http://schemas.microsoft.com/office/drawing/2014/main" id="{AE3FBFE2-D4EA-422C-A014-BE760C3729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5479" y="1455738"/>
            <a:ext cx="4425244" cy="2489200"/>
          </a:xfrm>
          <a:prstGeom prst="rect">
            <a:avLst/>
          </a:prstGeom>
          <a:ln>
            <a:noFill/>
          </a:ln>
          <a:effectLst>
            <a:outerShdw blurRad="190500" algn="tl" rotWithShape="0">
              <a:srgbClr val="000000">
                <a:alpha val="70000"/>
              </a:srgbClr>
            </a:outerShdw>
          </a:effectLst>
        </p:spPr>
      </p:pic>
      <p:pic>
        <p:nvPicPr>
          <p:cNvPr id="8" name="Picture 7" descr="A close up of a sign&#10;&#10;Description automatically generated">
            <a:extLst>
              <a:ext uri="{FF2B5EF4-FFF2-40B4-BE49-F238E27FC236}">
                <a16:creationId xmlns:a16="http://schemas.microsoft.com/office/drawing/2014/main" id="{0B2F8450-FFAC-48FA-A125-C5EF0D096F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4978" y="4157662"/>
            <a:ext cx="4876800" cy="2381250"/>
          </a:xfrm>
          <a:prstGeom prst="rect">
            <a:avLst/>
          </a:prstGeom>
          <a:ln>
            <a:noFill/>
          </a:ln>
          <a:effectLst>
            <a:outerShdw blurRad="190500" algn="tl" rotWithShape="0">
              <a:srgbClr val="000000">
                <a:alpha val="70000"/>
              </a:srgbClr>
            </a:outerShdw>
          </a:effectLst>
        </p:spPr>
      </p:pic>
      <p:pic>
        <p:nvPicPr>
          <p:cNvPr id="10" name="Picture 9" descr="A screenshot of a cell phone&#10;&#10;Description automatically generated">
            <a:extLst>
              <a:ext uri="{FF2B5EF4-FFF2-40B4-BE49-F238E27FC236}">
                <a16:creationId xmlns:a16="http://schemas.microsoft.com/office/drawing/2014/main" id="{F60C3245-2000-44D6-8F60-7672D1289A6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813202" y="1657350"/>
            <a:ext cx="2985195" cy="4699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17548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51B59-D317-40B3-9C6A-6DD40CEF4F84}"/>
              </a:ext>
            </a:extLst>
          </p:cNvPr>
          <p:cNvSpPr>
            <a:spLocks noGrp="1"/>
          </p:cNvSpPr>
          <p:nvPr>
            <p:ph type="title"/>
          </p:nvPr>
        </p:nvSpPr>
        <p:spPr/>
        <p:txBody>
          <a:bodyPr/>
          <a:lstStyle/>
          <a:p>
            <a:r>
              <a:rPr lang="en-US" b="1" dirty="0"/>
              <a:t>Online Support Examples:  </a:t>
            </a:r>
            <a:r>
              <a:rPr lang="en-US" b="1" dirty="0">
                <a:solidFill>
                  <a:schemeClr val="accent4">
                    <a:lumMod val="50000"/>
                  </a:schemeClr>
                </a:solidFill>
              </a:rPr>
              <a:t>Automotive</a:t>
            </a:r>
          </a:p>
        </p:txBody>
      </p:sp>
      <p:sp>
        <p:nvSpPr>
          <p:cNvPr id="4" name="Slide Number Placeholder 3">
            <a:extLst>
              <a:ext uri="{FF2B5EF4-FFF2-40B4-BE49-F238E27FC236}">
                <a16:creationId xmlns:a16="http://schemas.microsoft.com/office/drawing/2014/main" id="{340CF268-C0C4-4399-83DE-C5A9DC59745D}"/>
              </a:ext>
            </a:extLst>
          </p:cNvPr>
          <p:cNvSpPr>
            <a:spLocks noGrp="1"/>
          </p:cNvSpPr>
          <p:nvPr>
            <p:ph type="sldNum" sz="quarter" idx="12"/>
          </p:nvPr>
        </p:nvSpPr>
        <p:spPr/>
        <p:txBody>
          <a:bodyPr/>
          <a:lstStyle/>
          <a:p>
            <a:fld id="{D917E72B-D0C5-4B08-A281-52B9ED2F4B91}" type="slidenum">
              <a:rPr lang="en-US" smtClean="0"/>
              <a:t>31</a:t>
            </a:fld>
            <a:endParaRPr lang="en-US"/>
          </a:p>
        </p:txBody>
      </p:sp>
      <p:pic>
        <p:nvPicPr>
          <p:cNvPr id="5" name="Picture 4">
            <a:extLst>
              <a:ext uri="{FF2B5EF4-FFF2-40B4-BE49-F238E27FC236}">
                <a16:creationId xmlns:a16="http://schemas.microsoft.com/office/drawing/2014/main" id="{F20AA5A6-78D7-4245-955D-A0DED49FD211}"/>
              </a:ext>
            </a:extLst>
          </p:cNvPr>
          <p:cNvPicPr>
            <a:picLocks noChangeAspect="1"/>
          </p:cNvPicPr>
          <p:nvPr/>
        </p:nvPicPr>
        <p:blipFill rotWithShape="1">
          <a:blip r:embed="rId2"/>
          <a:srcRect b="85926"/>
          <a:stretch/>
        </p:blipFill>
        <p:spPr>
          <a:xfrm>
            <a:off x="838200" y="1433749"/>
            <a:ext cx="9595741" cy="1663700"/>
          </a:xfrm>
          <a:prstGeom prst="rect">
            <a:avLst/>
          </a:prstGeom>
        </p:spPr>
      </p:pic>
      <p:pic>
        <p:nvPicPr>
          <p:cNvPr id="9" name="Picture 8">
            <a:extLst>
              <a:ext uri="{FF2B5EF4-FFF2-40B4-BE49-F238E27FC236}">
                <a16:creationId xmlns:a16="http://schemas.microsoft.com/office/drawing/2014/main" id="{65F20BA0-AEC6-4FB0-9008-D9F0BF8EF11E}"/>
              </a:ext>
            </a:extLst>
          </p:cNvPr>
          <p:cNvPicPr>
            <a:picLocks noChangeAspect="1"/>
          </p:cNvPicPr>
          <p:nvPr/>
        </p:nvPicPr>
        <p:blipFill rotWithShape="1">
          <a:blip r:embed="rId2"/>
          <a:srcRect l="25122" t="59584" r="6668"/>
          <a:stretch/>
        </p:blipFill>
        <p:spPr>
          <a:xfrm>
            <a:off x="1487884" y="3296123"/>
            <a:ext cx="4379515" cy="3196752"/>
          </a:xfrm>
          <a:prstGeom prst="rect">
            <a:avLst/>
          </a:prstGeom>
        </p:spPr>
      </p:pic>
      <p:pic>
        <p:nvPicPr>
          <p:cNvPr id="11" name="Picture 10">
            <a:extLst>
              <a:ext uri="{FF2B5EF4-FFF2-40B4-BE49-F238E27FC236}">
                <a16:creationId xmlns:a16="http://schemas.microsoft.com/office/drawing/2014/main" id="{CDFDC3DE-776E-4FC6-A070-E28CBB11A8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9520" y="3306763"/>
            <a:ext cx="3130959" cy="3285652"/>
          </a:xfrm>
          <a:prstGeom prst="rect">
            <a:avLst/>
          </a:prstGeom>
        </p:spPr>
      </p:pic>
    </p:spTree>
    <p:extLst>
      <p:ext uri="{BB962C8B-B14F-4D97-AF65-F5344CB8AC3E}">
        <p14:creationId xmlns:p14="http://schemas.microsoft.com/office/powerpoint/2010/main" val="16459995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D917E72B-D0C5-4B08-A281-52B9ED2F4B91}" type="slidenum">
              <a:rPr lang="en-US" smtClean="0"/>
              <a:pPr/>
              <a:t>32</a:t>
            </a:fld>
            <a:endParaRPr lang="en-US" dirty="0"/>
          </a:p>
        </p:txBody>
      </p:sp>
      <p:sp>
        <p:nvSpPr>
          <p:cNvPr id="4" name="TextBox 3"/>
          <p:cNvSpPr txBox="1"/>
          <p:nvPr/>
        </p:nvSpPr>
        <p:spPr>
          <a:xfrm>
            <a:off x="6365754" y="2659559"/>
            <a:ext cx="4917688" cy="769441"/>
          </a:xfrm>
          <a:prstGeom prst="rect">
            <a:avLst/>
          </a:prstGeom>
          <a:noFill/>
        </p:spPr>
        <p:txBody>
          <a:bodyPr wrap="square" rtlCol="0">
            <a:spAutoFit/>
          </a:bodyPr>
          <a:lstStyle/>
          <a:p>
            <a:pPr algn="ctr"/>
            <a:r>
              <a:rPr lang="en-US" sz="4400" b="1" dirty="0">
                <a:solidFill>
                  <a:schemeClr val="bg1"/>
                </a:solidFill>
                <a:latin typeface="+mj-lt"/>
              </a:rPr>
              <a:t>Distance Learning</a:t>
            </a:r>
          </a:p>
        </p:txBody>
      </p:sp>
      <p:sp>
        <p:nvSpPr>
          <p:cNvPr id="5" name="TextBox 4"/>
          <p:cNvSpPr txBox="1"/>
          <p:nvPr/>
        </p:nvSpPr>
        <p:spPr>
          <a:xfrm>
            <a:off x="6436112" y="3683393"/>
            <a:ext cx="4917688" cy="523220"/>
          </a:xfrm>
          <a:prstGeom prst="rect">
            <a:avLst/>
          </a:prstGeom>
          <a:noFill/>
        </p:spPr>
        <p:txBody>
          <a:bodyPr wrap="square" rtlCol="0">
            <a:spAutoFit/>
          </a:bodyPr>
          <a:lstStyle/>
          <a:p>
            <a:pPr algn="ctr"/>
            <a:r>
              <a:rPr lang="en-US" sz="2800" dirty="0">
                <a:solidFill>
                  <a:srgbClr val="A3D1FF"/>
                </a:solidFill>
                <a:latin typeface="+mj-lt"/>
              </a:rPr>
              <a:t>Center &amp; Other Examples!</a:t>
            </a:r>
          </a:p>
        </p:txBody>
      </p:sp>
      <p:sp>
        <p:nvSpPr>
          <p:cNvPr id="7" name="Rectangle 6">
            <a:extLst>
              <a:ext uri="{FF2B5EF4-FFF2-40B4-BE49-F238E27FC236}">
                <a16:creationId xmlns:a16="http://schemas.microsoft.com/office/drawing/2014/main" id="{F5BA51DF-9F13-4AF6-9C4B-BA881046D4A5}"/>
              </a:ext>
            </a:extLst>
          </p:cNvPr>
          <p:cNvSpPr/>
          <p:nvPr/>
        </p:nvSpPr>
        <p:spPr>
          <a:xfrm>
            <a:off x="908558" y="0"/>
            <a:ext cx="4702628"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 up of a sign&#10;&#10;Description automatically generated">
            <a:extLst>
              <a:ext uri="{FF2B5EF4-FFF2-40B4-BE49-F238E27FC236}">
                <a16:creationId xmlns:a16="http://schemas.microsoft.com/office/drawing/2014/main" id="{D09478EB-7700-48DA-BFAD-98972C5B42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5600" y="1694108"/>
            <a:ext cx="3054836" cy="3469784"/>
          </a:xfrm>
          <a:prstGeom prst="rect">
            <a:avLst/>
          </a:prstGeom>
        </p:spPr>
      </p:pic>
    </p:spTree>
    <p:extLst>
      <p:ext uri="{BB962C8B-B14F-4D97-AF65-F5344CB8AC3E}">
        <p14:creationId xmlns:p14="http://schemas.microsoft.com/office/powerpoint/2010/main" val="4132416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3399FF"/>
                </a:solidFill>
              </a:rPr>
              <a:t>Gadsden Job Corps Center</a:t>
            </a:r>
          </a:p>
        </p:txBody>
      </p:sp>
      <p:sp>
        <p:nvSpPr>
          <p:cNvPr id="3" name="Content Placeholder 2"/>
          <p:cNvSpPr>
            <a:spLocks noGrp="1"/>
          </p:cNvSpPr>
          <p:nvPr>
            <p:ph idx="1"/>
          </p:nvPr>
        </p:nvSpPr>
        <p:spPr>
          <a:xfrm>
            <a:off x="603054" y="4254682"/>
            <a:ext cx="10465162" cy="2284230"/>
          </a:xfrm>
          <a:solidFill>
            <a:schemeClr val="accent6">
              <a:lumMod val="75000"/>
            </a:schemeClr>
          </a:solidFill>
        </p:spPr>
        <p:txBody>
          <a:bodyPr lIns="182880" tIns="182880" rIns="182880" bIns="182880">
            <a:normAutofit fontScale="85000" lnSpcReduction="20000"/>
          </a:bodyPr>
          <a:lstStyle/>
          <a:p>
            <a:pPr>
              <a:lnSpc>
                <a:spcPct val="114000"/>
              </a:lnSpc>
              <a:spcBef>
                <a:spcPts val="600"/>
              </a:spcBef>
              <a:buClr>
                <a:srgbClr val="FFFFFF"/>
              </a:buClr>
            </a:pPr>
            <a:r>
              <a:rPr lang="en-US" dirty="0">
                <a:solidFill>
                  <a:schemeClr val="bg1"/>
                </a:solidFill>
              </a:rPr>
              <a:t>Center staff are creating YouTubes uploaded to a designated site where trade students can access pre-recorded introductions to distance learning, self-paced lessons/lectures that follow the assigned reading materials, and more.</a:t>
            </a:r>
          </a:p>
          <a:p>
            <a:pPr>
              <a:lnSpc>
                <a:spcPct val="114000"/>
              </a:lnSpc>
              <a:spcBef>
                <a:spcPts val="600"/>
              </a:spcBef>
              <a:buClr>
                <a:srgbClr val="FFFFFF"/>
              </a:buClr>
            </a:pPr>
            <a:r>
              <a:rPr lang="en-US" dirty="0">
                <a:solidFill>
                  <a:schemeClr val="bg1"/>
                </a:solidFill>
              </a:rPr>
              <a:t>Students that need repetition and instruction at their own pace can access the YouTubes from a variety of devices in their own time.</a:t>
            </a:r>
          </a:p>
        </p:txBody>
      </p:sp>
      <p:sp>
        <p:nvSpPr>
          <p:cNvPr id="4" name="Slide Number Placeholder 3"/>
          <p:cNvSpPr>
            <a:spLocks noGrp="1"/>
          </p:cNvSpPr>
          <p:nvPr>
            <p:ph type="sldNum" sz="quarter" idx="12"/>
          </p:nvPr>
        </p:nvSpPr>
        <p:spPr/>
        <p:txBody>
          <a:bodyPr/>
          <a:lstStyle/>
          <a:p>
            <a:fld id="{D917E72B-D0C5-4B08-A281-52B9ED2F4B91}" type="slidenum">
              <a:rPr lang="en-US" smtClean="0"/>
              <a:t>33</a:t>
            </a:fld>
            <a:endParaRPr lang="en-US"/>
          </a:p>
        </p:txBody>
      </p:sp>
      <p:sp>
        <p:nvSpPr>
          <p:cNvPr id="6" name="Rectangle 5"/>
          <p:cNvSpPr/>
          <p:nvPr/>
        </p:nvSpPr>
        <p:spPr>
          <a:xfrm>
            <a:off x="603055" y="1335840"/>
            <a:ext cx="10465162" cy="2736279"/>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36B3B81-73CF-419E-975E-7E78334467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3228" y="1502798"/>
            <a:ext cx="9320173" cy="2425146"/>
          </a:xfrm>
          <a:prstGeom prst="rect">
            <a:avLst/>
          </a:prstGeom>
        </p:spPr>
      </p:pic>
    </p:spTree>
    <p:extLst>
      <p:ext uri="{BB962C8B-B14F-4D97-AF65-F5344CB8AC3E}">
        <p14:creationId xmlns:p14="http://schemas.microsoft.com/office/powerpoint/2010/main" val="2351894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C458FF73-DF83-43E7-92FD-D26EE0849F76}"/>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p:blipFill>
        <p:spPr>
          <a:xfrm>
            <a:off x="3622110" y="867191"/>
            <a:ext cx="4947780" cy="3224893"/>
          </a:xfrm>
        </p:spPr>
      </p:pic>
      <p:sp>
        <p:nvSpPr>
          <p:cNvPr id="5" name="TextBox 4">
            <a:extLst>
              <a:ext uri="{FF2B5EF4-FFF2-40B4-BE49-F238E27FC236}">
                <a16:creationId xmlns:a16="http://schemas.microsoft.com/office/drawing/2014/main" id="{284FE63F-15A6-4066-BAC9-C7E22F52AB6E}"/>
              </a:ext>
            </a:extLst>
          </p:cNvPr>
          <p:cNvSpPr txBox="1"/>
          <p:nvPr/>
        </p:nvSpPr>
        <p:spPr>
          <a:xfrm>
            <a:off x="977900" y="5686816"/>
            <a:ext cx="10420785" cy="1200329"/>
          </a:xfrm>
          <a:prstGeom prst="rect">
            <a:avLst/>
          </a:prstGeom>
          <a:noFill/>
        </p:spPr>
        <p:txBody>
          <a:bodyPr wrap="square" rtlCol="0">
            <a:spAutoFit/>
          </a:bodyPr>
          <a:lstStyle/>
          <a:p>
            <a:pPr algn="ctr"/>
            <a:r>
              <a:rPr lang="en-US" sz="2400" dirty="0">
                <a:solidFill>
                  <a:srgbClr val="3399FF"/>
                </a:solidFill>
              </a:rPr>
              <a:t>Example:</a:t>
            </a:r>
            <a:r>
              <a:rPr lang="en-US" sz="2400" dirty="0">
                <a:solidFill>
                  <a:schemeClr val="bg2"/>
                </a:solidFill>
              </a:rPr>
              <a:t>  Gadsden JCC  staff member created a </a:t>
            </a:r>
            <a:r>
              <a:rPr lang="en-US" sz="2400" dirty="0">
                <a:solidFill>
                  <a:srgbClr val="A3D1FF"/>
                </a:solidFill>
              </a:rPr>
              <a:t>CNA</a:t>
            </a:r>
            <a:r>
              <a:rPr lang="en-US" sz="2400" dirty="0">
                <a:solidFill>
                  <a:schemeClr val="bg2"/>
                </a:solidFill>
              </a:rPr>
              <a:t> videos for students during COVID-19</a:t>
            </a:r>
          </a:p>
          <a:p>
            <a:pPr algn="ctr"/>
            <a:r>
              <a:rPr lang="en-US" sz="2400" dirty="0">
                <a:hlinkClick r:id="rId4"/>
              </a:rPr>
              <a:t>https://www.youtube.com/watch?v=tNLvCDwh_XU</a:t>
            </a:r>
            <a:endParaRPr lang="en-US" sz="2400" dirty="0">
              <a:solidFill>
                <a:schemeClr val="bg2"/>
              </a:solidFill>
            </a:endParaRPr>
          </a:p>
        </p:txBody>
      </p:sp>
    </p:spTree>
    <p:extLst>
      <p:ext uri="{BB962C8B-B14F-4D97-AF65-F5344CB8AC3E}">
        <p14:creationId xmlns:p14="http://schemas.microsoft.com/office/powerpoint/2010/main" val="9971142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4FE63F-15A6-4066-BAC9-C7E22F52AB6E}"/>
              </a:ext>
            </a:extLst>
          </p:cNvPr>
          <p:cNvSpPr txBox="1"/>
          <p:nvPr/>
        </p:nvSpPr>
        <p:spPr>
          <a:xfrm>
            <a:off x="1565232" y="5432816"/>
            <a:ext cx="9795353" cy="1200329"/>
          </a:xfrm>
          <a:prstGeom prst="rect">
            <a:avLst/>
          </a:prstGeom>
          <a:noFill/>
        </p:spPr>
        <p:txBody>
          <a:bodyPr wrap="square" rtlCol="0">
            <a:spAutoFit/>
          </a:bodyPr>
          <a:lstStyle/>
          <a:p>
            <a:pPr algn="ctr"/>
            <a:r>
              <a:rPr lang="en-US" sz="2400" dirty="0">
                <a:solidFill>
                  <a:srgbClr val="3399FF"/>
                </a:solidFill>
              </a:rPr>
              <a:t>Example:</a:t>
            </a:r>
            <a:r>
              <a:rPr lang="en-US" sz="2400" dirty="0">
                <a:solidFill>
                  <a:schemeClr val="bg2"/>
                </a:solidFill>
              </a:rPr>
              <a:t>  Atterbury JCC staff member created </a:t>
            </a:r>
            <a:r>
              <a:rPr lang="en-US" sz="2400" dirty="0">
                <a:solidFill>
                  <a:srgbClr val="A3D1FF"/>
                </a:solidFill>
              </a:rPr>
              <a:t>Electrical Wiring </a:t>
            </a:r>
            <a:r>
              <a:rPr lang="en-US" sz="2400" dirty="0">
                <a:solidFill>
                  <a:schemeClr val="bg2"/>
                </a:solidFill>
              </a:rPr>
              <a:t>videos for students during COVID-19</a:t>
            </a:r>
          </a:p>
          <a:p>
            <a:pPr algn="ctr"/>
            <a:r>
              <a:rPr lang="en-US" sz="2400" dirty="0">
                <a:hlinkClick r:id="rId3"/>
              </a:rPr>
              <a:t>https://www.youtube.com/watch?v=7r7GLW9_8y4</a:t>
            </a:r>
            <a:endParaRPr lang="en-US" sz="2400" dirty="0">
              <a:solidFill>
                <a:schemeClr val="bg2"/>
              </a:solidFill>
            </a:endParaRPr>
          </a:p>
        </p:txBody>
      </p:sp>
      <p:pic>
        <p:nvPicPr>
          <p:cNvPr id="6" name="Picture Placeholder 5">
            <a:extLst>
              <a:ext uri="{FF2B5EF4-FFF2-40B4-BE49-F238E27FC236}">
                <a16:creationId xmlns:a16="http://schemas.microsoft.com/office/drawing/2014/main" id="{E56BC1B5-9506-429C-A4B2-E267CF09CBF3}"/>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p:blipFill>
        <p:spPr>
          <a:xfrm>
            <a:off x="4767390" y="1050613"/>
            <a:ext cx="2657833" cy="2842109"/>
          </a:xfrm>
          <a:prstGeom prst="rect">
            <a:avLst/>
          </a:prstGeom>
        </p:spPr>
      </p:pic>
    </p:spTree>
    <p:extLst>
      <p:ext uri="{BB962C8B-B14F-4D97-AF65-F5344CB8AC3E}">
        <p14:creationId xmlns:p14="http://schemas.microsoft.com/office/powerpoint/2010/main" val="1110399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32CD4-A381-4859-8B88-00B01A84F826}"/>
              </a:ext>
            </a:extLst>
          </p:cNvPr>
          <p:cNvSpPr>
            <a:spLocks noGrp="1"/>
          </p:cNvSpPr>
          <p:nvPr>
            <p:ph type="title"/>
          </p:nvPr>
        </p:nvSpPr>
        <p:spPr>
          <a:xfrm>
            <a:off x="838200" y="6120605"/>
            <a:ext cx="10515600" cy="365125"/>
          </a:xfrm>
        </p:spPr>
        <p:txBody>
          <a:bodyPr>
            <a:normAutofit/>
          </a:bodyPr>
          <a:lstStyle/>
          <a:p>
            <a:pPr algn="ctr"/>
            <a:r>
              <a:rPr lang="en-US" sz="1800" dirty="0">
                <a:hlinkClick r:id="rId3"/>
              </a:rPr>
              <a:t>https://www.youtube.com/watch?v=GciAsmfwlEc</a:t>
            </a:r>
            <a:endParaRPr lang="en-US" sz="1800" dirty="0"/>
          </a:p>
        </p:txBody>
      </p:sp>
      <p:sp>
        <p:nvSpPr>
          <p:cNvPr id="4" name="Slide Number Placeholder 3">
            <a:extLst>
              <a:ext uri="{FF2B5EF4-FFF2-40B4-BE49-F238E27FC236}">
                <a16:creationId xmlns:a16="http://schemas.microsoft.com/office/drawing/2014/main" id="{A8D30D73-F516-4BDE-9918-E6175622697C}"/>
              </a:ext>
            </a:extLst>
          </p:cNvPr>
          <p:cNvSpPr>
            <a:spLocks noGrp="1"/>
          </p:cNvSpPr>
          <p:nvPr>
            <p:ph type="sldNum" sz="quarter" idx="12"/>
          </p:nvPr>
        </p:nvSpPr>
        <p:spPr/>
        <p:txBody>
          <a:bodyPr/>
          <a:lstStyle/>
          <a:p>
            <a:fld id="{D917E72B-D0C5-4B08-A281-52B9ED2F4B91}" type="slidenum">
              <a:rPr lang="en-US" smtClean="0"/>
              <a:t>36</a:t>
            </a:fld>
            <a:endParaRPr lang="en-US"/>
          </a:p>
        </p:txBody>
      </p:sp>
      <p:sp>
        <p:nvSpPr>
          <p:cNvPr id="6" name="TextBox 5">
            <a:extLst>
              <a:ext uri="{FF2B5EF4-FFF2-40B4-BE49-F238E27FC236}">
                <a16:creationId xmlns:a16="http://schemas.microsoft.com/office/drawing/2014/main" id="{70D19CC3-1A80-4D49-A7AC-A4A0006C4030}"/>
              </a:ext>
            </a:extLst>
          </p:cNvPr>
          <p:cNvSpPr txBox="1"/>
          <p:nvPr/>
        </p:nvSpPr>
        <p:spPr>
          <a:xfrm>
            <a:off x="1775738" y="1409462"/>
            <a:ext cx="7302674" cy="369332"/>
          </a:xfrm>
          <a:prstGeom prst="rect">
            <a:avLst/>
          </a:prstGeom>
          <a:noFill/>
        </p:spPr>
        <p:txBody>
          <a:bodyPr wrap="square" rtlCol="0">
            <a:spAutoFit/>
          </a:bodyPr>
          <a:lstStyle/>
          <a:p>
            <a:r>
              <a:rPr lang="en-US" dirty="0">
                <a:hlinkClick r:id="rId4"/>
              </a:rPr>
              <a:t>https://www.youtube.com/channel/UC1aNZweYaP_AOslqmiasWGQ/videos</a:t>
            </a:r>
            <a:endParaRPr lang="en-US" dirty="0"/>
          </a:p>
        </p:txBody>
      </p:sp>
      <p:pic>
        <p:nvPicPr>
          <p:cNvPr id="3" name="Picture 2">
            <a:extLst>
              <a:ext uri="{FF2B5EF4-FFF2-40B4-BE49-F238E27FC236}">
                <a16:creationId xmlns:a16="http://schemas.microsoft.com/office/drawing/2014/main" id="{B0B2A3B4-455C-4EF4-8AD4-C0797876586B}"/>
              </a:ext>
            </a:extLst>
          </p:cNvPr>
          <p:cNvPicPr>
            <a:picLocks noChangeAspect="1"/>
          </p:cNvPicPr>
          <p:nvPr/>
        </p:nvPicPr>
        <p:blipFill>
          <a:blip r:embed="rId5"/>
          <a:stretch>
            <a:fillRect/>
          </a:stretch>
        </p:blipFill>
        <p:spPr>
          <a:xfrm>
            <a:off x="838200" y="441284"/>
            <a:ext cx="10515600" cy="553081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549076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D917E72B-D0C5-4B08-A281-52B9ED2F4B91}" type="slidenum">
              <a:rPr lang="en-US" sz="1200" smtClean="0"/>
              <a:pPr/>
              <a:t>37</a:t>
            </a:fld>
            <a:endParaRPr lang="en-US" sz="1200" dirty="0"/>
          </a:p>
        </p:txBody>
      </p:sp>
      <p:sp>
        <p:nvSpPr>
          <p:cNvPr id="4" name="TextBox 3"/>
          <p:cNvSpPr txBox="1"/>
          <p:nvPr/>
        </p:nvSpPr>
        <p:spPr>
          <a:xfrm>
            <a:off x="6322742" y="2842697"/>
            <a:ext cx="4917688" cy="769441"/>
          </a:xfrm>
          <a:prstGeom prst="rect">
            <a:avLst/>
          </a:prstGeom>
          <a:noFill/>
        </p:spPr>
        <p:txBody>
          <a:bodyPr wrap="square" rtlCol="0">
            <a:spAutoFit/>
          </a:bodyPr>
          <a:lstStyle/>
          <a:p>
            <a:pPr algn="ctr"/>
            <a:r>
              <a:rPr lang="en-US" sz="4400" b="1" dirty="0">
                <a:solidFill>
                  <a:schemeClr val="bg1"/>
                </a:solidFill>
                <a:latin typeface="+mj-lt"/>
              </a:rPr>
              <a:t>Resources</a:t>
            </a:r>
          </a:p>
        </p:txBody>
      </p:sp>
      <p:sp>
        <p:nvSpPr>
          <p:cNvPr id="5" name="TextBox 4"/>
          <p:cNvSpPr txBox="1"/>
          <p:nvPr/>
        </p:nvSpPr>
        <p:spPr>
          <a:xfrm>
            <a:off x="6417837" y="3988193"/>
            <a:ext cx="4917688" cy="523220"/>
          </a:xfrm>
          <a:prstGeom prst="rect">
            <a:avLst/>
          </a:prstGeom>
          <a:noFill/>
        </p:spPr>
        <p:txBody>
          <a:bodyPr wrap="square" rtlCol="0">
            <a:spAutoFit/>
          </a:bodyPr>
          <a:lstStyle/>
          <a:p>
            <a:pPr algn="ctr"/>
            <a:r>
              <a:rPr lang="en-US" sz="2800" dirty="0">
                <a:solidFill>
                  <a:srgbClr val="A3D1FF"/>
                </a:solidFill>
                <a:latin typeface="+mj-lt"/>
              </a:rPr>
              <a:t>Assistive Technology</a:t>
            </a:r>
          </a:p>
        </p:txBody>
      </p:sp>
      <p:sp>
        <p:nvSpPr>
          <p:cNvPr id="7" name="Rectangle 6"/>
          <p:cNvSpPr/>
          <p:nvPr/>
        </p:nvSpPr>
        <p:spPr>
          <a:xfrm>
            <a:off x="1283569" y="0"/>
            <a:ext cx="4702628" cy="68580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a:duotone>
              <a:prstClr val="black"/>
              <a:schemeClr val="accent6">
                <a:tint val="45000"/>
                <a:satMod val="400000"/>
              </a:schemeClr>
            </a:duotone>
            <a:extLst>
              <a:ext uri="{28A0092B-C50C-407E-A947-70E740481C1C}">
                <a14:useLocalDpi xmlns:a14="http://schemas.microsoft.com/office/drawing/2010/main" val="0"/>
              </a:ext>
            </a:extLst>
          </a:blip>
          <a:srcRect/>
          <a:stretch/>
        </p:blipFill>
        <p:spPr>
          <a:xfrm>
            <a:off x="1797407" y="2209800"/>
            <a:ext cx="3667328" cy="2438400"/>
          </a:xfrm>
          <a:prstGeom prst="rect">
            <a:avLst/>
          </a:prstGeom>
        </p:spPr>
      </p:pic>
    </p:spTree>
    <p:extLst>
      <p:ext uri="{BB962C8B-B14F-4D97-AF65-F5344CB8AC3E}">
        <p14:creationId xmlns:p14="http://schemas.microsoft.com/office/powerpoint/2010/main" val="28826001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697" y="1741415"/>
            <a:ext cx="9950605" cy="4564208"/>
          </a:xfrm>
          <a:prstGeom prst="rect">
            <a:avLst/>
          </a:prstGeom>
        </p:spPr>
      </p:pic>
      <p:sp>
        <p:nvSpPr>
          <p:cNvPr id="4" name="Title 3"/>
          <p:cNvSpPr>
            <a:spLocks noGrp="1"/>
          </p:cNvSpPr>
          <p:nvPr>
            <p:ph type="title"/>
          </p:nvPr>
        </p:nvSpPr>
        <p:spPr/>
        <p:txBody>
          <a:bodyPr/>
          <a:lstStyle/>
          <a:p>
            <a:pPr algn="ctr"/>
            <a:r>
              <a:rPr lang="en-US" dirty="0">
                <a:solidFill>
                  <a:schemeClr val="accent6">
                    <a:lumMod val="75000"/>
                  </a:schemeClr>
                </a:solidFill>
              </a:rPr>
              <a:t>Job Accommodation Network</a:t>
            </a:r>
            <a:br>
              <a:rPr lang="en-US" dirty="0">
                <a:solidFill>
                  <a:schemeClr val="accent6">
                    <a:lumMod val="75000"/>
                  </a:schemeClr>
                </a:solidFill>
              </a:rPr>
            </a:br>
            <a:r>
              <a:rPr lang="en-US" sz="2800" dirty="0">
                <a:solidFill>
                  <a:schemeClr val="accent6">
                    <a:lumMod val="75000"/>
                  </a:schemeClr>
                </a:solidFill>
              </a:rPr>
              <a:t>http://askjan.org/topics/tech.htm</a:t>
            </a:r>
          </a:p>
        </p:txBody>
      </p:sp>
      <p:sp>
        <p:nvSpPr>
          <p:cNvPr id="2" name="Slide Number Placeholder 1"/>
          <p:cNvSpPr>
            <a:spLocks noGrp="1"/>
          </p:cNvSpPr>
          <p:nvPr>
            <p:ph type="sldNum" sz="quarter" idx="12"/>
          </p:nvPr>
        </p:nvSpPr>
        <p:spPr/>
        <p:txBody>
          <a:bodyPr/>
          <a:lstStyle/>
          <a:p>
            <a:fld id="{D917E72B-D0C5-4B08-A281-52B9ED2F4B91}" type="slidenum">
              <a:rPr lang="en-US" smtClean="0"/>
              <a:t>38</a:t>
            </a:fld>
            <a:endParaRPr lang="en-US"/>
          </a:p>
        </p:txBody>
      </p:sp>
    </p:spTree>
    <p:extLst>
      <p:ext uri="{BB962C8B-B14F-4D97-AF65-F5344CB8AC3E}">
        <p14:creationId xmlns:p14="http://schemas.microsoft.com/office/powerpoint/2010/main" val="887536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8762" y="1661049"/>
            <a:ext cx="9325520" cy="4427517"/>
          </a:xfrm>
          <a:prstGeom prst="rect">
            <a:avLst/>
          </a:prstGeom>
        </p:spPr>
      </p:pic>
      <p:sp>
        <p:nvSpPr>
          <p:cNvPr id="5" name="Title 4"/>
          <p:cNvSpPr>
            <a:spLocks noGrp="1"/>
          </p:cNvSpPr>
          <p:nvPr>
            <p:ph type="title"/>
          </p:nvPr>
        </p:nvSpPr>
        <p:spPr/>
        <p:txBody>
          <a:bodyPr/>
          <a:lstStyle/>
          <a:p>
            <a:pPr algn="ctr"/>
            <a:r>
              <a:rPr lang="en-US" dirty="0">
                <a:solidFill>
                  <a:schemeClr val="accent6">
                    <a:lumMod val="75000"/>
                  </a:schemeClr>
                </a:solidFill>
              </a:rPr>
              <a:t>Tools for Life</a:t>
            </a:r>
            <a:br>
              <a:rPr lang="en-US" dirty="0">
                <a:solidFill>
                  <a:schemeClr val="accent6">
                    <a:lumMod val="75000"/>
                  </a:schemeClr>
                </a:solidFill>
              </a:rPr>
            </a:br>
            <a:r>
              <a:rPr lang="en-US" sz="2800" dirty="0">
                <a:solidFill>
                  <a:schemeClr val="accent6">
                    <a:lumMod val="75000"/>
                  </a:schemeClr>
                </a:solidFill>
              </a:rPr>
              <a:t>http://www.gatfl.org/</a:t>
            </a:r>
          </a:p>
        </p:txBody>
      </p:sp>
      <p:sp>
        <p:nvSpPr>
          <p:cNvPr id="3" name="Slide Number Placeholder 2"/>
          <p:cNvSpPr>
            <a:spLocks noGrp="1"/>
          </p:cNvSpPr>
          <p:nvPr>
            <p:ph type="sldNum" sz="quarter" idx="12"/>
          </p:nvPr>
        </p:nvSpPr>
        <p:spPr/>
        <p:txBody>
          <a:bodyPr/>
          <a:lstStyle/>
          <a:p>
            <a:fld id="{D917E72B-D0C5-4B08-A281-52B9ED2F4B91}" type="slidenum">
              <a:rPr lang="en-US" smtClean="0"/>
              <a:t>39</a:t>
            </a:fld>
            <a:endParaRPr lang="en-US"/>
          </a:p>
        </p:txBody>
      </p:sp>
    </p:spTree>
    <p:extLst>
      <p:ext uri="{BB962C8B-B14F-4D97-AF65-F5344CB8AC3E}">
        <p14:creationId xmlns:p14="http://schemas.microsoft.com/office/powerpoint/2010/main" val="2189348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69625-CB49-402E-BB22-1090B58E076E}"/>
              </a:ext>
            </a:extLst>
          </p:cNvPr>
          <p:cNvSpPr>
            <a:spLocks noGrp="1"/>
          </p:cNvSpPr>
          <p:nvPr>
            <p:ph type="title"/>
          </p:nvPr>
        </p:nvSpPr>
        <p:spPr/>
        <p:txBody>
          <a:bodyPr/>
          <a:lstStyle/>
          <a:p>
            <a:r>
              <a:rPr lang="en-US" dirty="0">
                <a:solidFill>
                  <a:schemeClr val="accent4">
                    <a:lumMod val="50000"/>
                  </a:schemeClr>
                </a:solidFill>
              </a:rPr>
              <a:t>Current CTT Accommodation Practices</a:t>
            </a:r>
            <a:endParaRPr lang="en-US" dirty="0"/>
          </a:p>
        </p:txBody>
      </p:sp>
      <p:sp>
        <p:nvSpPr>
          <p:cNvPr id="3" name="Content Placeholder 2">
            <a:extLst>
              <a:ext uri="{FF2B5EF4-FFF2-40B4-BE49-F238E27FC236}">
                <a16:creationId xmlns:a16="http://schemas.microsoft.com/office/drawing/2014/main" id="{E4DC4BDE-A186-4153-8962-919531B92E85}"/>
              </a:ext>
            </a:extLst>
          </p:cNvPr>
          <p:cNvSpPr>
            <a:spLocks noGrp="1"/>
          </p:cNvSpPr>
          <p:nvPr>
            <p:ph idx="1"/>
          </p:nvPr>
        </p:nvSpPr>
        <p:spPr>
          <a:xfrm>
            <a:off x="838200" y="1825625"/>
            <a:ext cx="8311992" cy="4667250"/>
          </a:xfrm>
        </p:spPr>
        <p:txBody>
          <a:bodyPr>
            <a:normAutofit lnSpcReduction="10000"/>
          </a:bodyPr>
          <a:lstStyle/>
          <a:p>
            <a:pPr marL="0" indent="0">
              <a:buNone/>
            </a:pPr>
            <a:r>
              <a:rPr lang="en-US" sz="3200" dirty="0"/>
              <a:t>In the chat box, </a:t>
            </a:r>
          </a:p>
          <a:p>
            <a:r>
              <a:rPr lang="en-US" b="1" dirty="0">
                <a:solidFill>
                  <a:srgbClr val="3399FF"/>
                </a:solidFill>
              </a:rPr>
              <a:t>List a few ways </a:t>
            </a:r>
            <a:r>
              <a:rPr lang="en-US" dirty="0"/>
              <a:t>that you are already supporting students with disabilities in your classrooms through:</a:t>
            </a:r>
          </a:p>
          <a:p>
            <a:pPr lvl="1"/>
            <a:r>
              <a:rPr lang="en-US" dirty="0"/>
              <a:t>Accommodations</a:t>
            </a:r>
          </a:p>
          <a:p>
            <a:pPr lvl="1"/>
            <a:r>
              <a:rPr lang="en-US" dirty="0"/>
              <a:t>Adjustments</a:t>
            </a:r>
          </a:p>
          <a:p>
            <a:pPr lvl="1"/>
            <a:r>
              <a:rPr lang="en-US" dirty="0"/>
              <a:t>Modifications</a:t>
            </a:r>
          </a:p>
          <a:p>
            <a:r>
              <a:rPr lang="en-US" b="1" dirty="0">
                <a:solidFill>
                  <a:schemeClr val="accent4">
                    <a:lumMod val="50000"/>
                  </a:schemeClr>
                </a:solidFill>
              </a:rPr>
              <a:t>“Yes” </a:t>
            </a:r>
            <a:r>
              <a:rPr lang="en-US" dirty="0"/>
              <a:t>or </a:t>
            </a:r>
            <a:r>
              <a:rPr lang="en-US" b="1" dirty="0">
                <a:solidFill>
                  <a:schemeClr val="accent4">
                    <a:lumMod val="50000"/>
                  </a:schemeClr>
                </a:solidFill>
              </a:rPr>
              <a:t>“No” </a:t>
            </a:r>
            <a:r>
              <a:rPr lang="en-US" dirty="0"/>
              <a:t>– Are most of those accommodations, adjustments, or modifications taken from Job Corps Accommodation Plans?</a:t>
            </a:r>
          </a:p>
          <a:p>
            <a:endParaRPr lang="en-US" dirty="0"/>
          </a:p>
        </p:txBody>
      </p:sp>
      <p:sp>
        <p:nvSpPr>
          <p:cNvPr id="4" name="Slide Number Placeholder 3">
            <a:extLst>
              <a:ext uri="{FF2B5EF4-FFF2-40B4-BE49-F238E27FC236}">
                <a16:creationId xmlns:a16="http://schemas.microsoft.com/office/drawing/2014/main" id="{7E829CCC-E190-418E-8FC8-A7CF58F0DCE3}"/>
              </a:ext>
            </a:extLst>
          </p:cNvPr>
          <p:cNvSpPr>
            <a:spLocks noGrp="1"/>
          </p:cNvSpPr>
          <p:nvPr>
            <p:ph type="sldNum" sz="quarter" idx="12"/>
          </p:nvPr>
        </p:nvSpPr>
        <p:spPr/>
        <p:txBody>
          <a:bodyPr/>
          <a:lstStyle/>
          <a:p>
            <a:fld id="{D917E72B-D0C5-4B08-A281-52B9ED2F4B91}" type="slidenum">
              <a:rPr lang="en-US" smtClean="0"/>
              <a:t>4</a:t>
            </a:fld>
            <a:endParaRPr lang="en-US"/>
          </a:p>
        </p:txBody>
      </p:sp>
      <p:pic>
        <p:nvPicPr>
          <p:cNvPr id="5" name="Picture 4">
            <a:extLst>
              <a:ext uri="{FF2B5EF4-FFF2-40B4-BE49-F238E27FC236}">
                <a16:creationId xmlns:a16="http://schemas.microsoft.com/office/drawing/2014/main" id="{8090B1A2-83D8-4187-AC40-34314B8291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843692">
            <a:off x="9818291" y="721665"/>
            <a:ext cx="495480" cy="1960687"/>
          </a:xfrm>
          <a:prstGeom prst="rect">
            <a:avLst/>
          </a:prstGeom>
        </p:spPr>
      </p:pic>
      <p:pic>
        <p:nvPicPr>
          <p:cNvPr id="7" name="Picture 6">
            <a:extLst>
              <a:ext uri="{FF2B5EF4-FFF2-40B4-BE49-F238E27FC236}">
                <a16:creationId xmlns:a16="http://schemas.microsoft.com/office/drawing/2014/main" id="{ACCF2E22-8D7C-44A1-ACB5-27DC234993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01308">
            <a:off x="9511839" y="4178693"/>
            <a:ext cx="892874" cy="2022496"/>
          </a:xfrm>
          <a:prstGeom prst="rect">
            <a:avLst/>
          </a:prstGeom>
        </p:spPr>
      </p:pic>
      <p:pic>
        <p:nvPicPr>
          <p:cNvPr id="8" name="Picture 7">
            <a:extLst>
              <a:ext uri="{FF2B5EF4-FFF2-40B4-BE49-F238E27FC236}">
                <a16:creationId xmlns:a16="http://schemas.microsoft.com/office/drawing/2014/main" id="{3B58A15E-6D4F-46A3-8397-AE26C7F3C0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26454" y="2472862"/>
            <a:ext cx="1618126" cy="1618126"/>
          </a:xfrm>
          <a:prstGeom prst="rect">
            <a:avLst/>
          </a:prstGeom>
        </p:spPr>
      </p:pic>
    </p:spTree>
    <p:extLst>
      <p:ext uri="{BB962C8B-B14F-4D97-AF65-F5344CB8AC3E}">
        <p14:creationId xmlns:p14="http://schemas.microsoft.com/office/powerpoint/2010/main" val="25919011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865" y="1863028"/>
            <a:ext cx="8804268" cy="3929911"/>
          </a:xfrm>
          <a:prstGeom prst="rect">
            <a:avLst/>
          </a:prstGeom>
        </p:spPr>
      </p:pic>
      <p:sp>
        <p:nvSpPr>
          <p:cNvPr id="4" name="Title 3"/>
          <p:cNvSpPr>
            <a:spLocks noGrp="1"/>
          </p:cNvSpPr>
          <p:nvPr>
            <p:ph type="title"/>
          </p:nvPr>
        </p:nvSpPr>
        <p:spPr/>
        <p:txBody>
          <a:bodyPr>
            <a:normAutofit/>
          </a:bodyPr>
          <a:lstStyle/>
          <a:p>
            <a:pPr algn="ctr"/>
            <a:r>
              <a:rPr lang="en-US" dirty="0" err="1">
                <a:solidFill>
                  <a:schemeClr val="accent6">
                    <a:lumMod val="75000"/>
                  </a:schemeClr>
                </a:solidFill>
              </a:rPr>
              <a:t>AbleData</a:t>
            </a:r>
            <a:br>
              <a:rPr lang="en-US" dirty="0">
                <a:solidFill>
                  <a:schemeClr val="accent6">
                    <a:lumMod val="75000"/>
                  </a:schemeClr>
                </a:solidFill>
              </a:rPr>
            </a:br>
            <a:r>
              <a:rPr lang="en-US" sz="2800" dirty="0">
                <a:solidFill>
                  <a:schemeClr val="accent6">
                    <a:lumMod val="75000"/>
                  </a:schemeClr>
                </a:solidFill>
              </a:rPr>
              <a:t>www.abledata.com</a:t>
            </a:r>
          </a:p>
        </p:txBody>
      </p:sp>
      <p:sp>
        <p:nvSpPr>
          <p:cNvPr id="3" name="Slide Number Placeholder 2"/>
          <p:cNvSpPr>
            <a:spLocks noGrp="1"/>
          </p:cNvSpPr>
          <p:nvPr>
            <p:ph type="sldNum" sz="quarter" idx="12"/>
          </p:nvPr>
        </p:nvSpPr>
        <p:spPr/>
        <p:txBody>
          <a:bodyPr/>
          <a:lstStyle/>
          <a:p>
            <a:fld id="{D917E72B-D0C5-4B08-A281-52B9ED2F4B91}" type="slidenum">
              <a:rPr lang="en-US" smtClean="0"/>
              <a:t>40</a:t>
            </a:fld>
            <a:endParaRPr lang="en-US"/>
          </a:p>
        </p:txBody>
      </p:sp>
    </p:spTree>
    <p:extLst>
      <p:ext uri="{BB962C8B-B14F-4D97-AF65-F5344CB8AC3E}">
        <p14:creationId xmlns:p14="http://schemas.microsoft.com/office/powerpoint/2010/main" val="973938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solidFill>
                  <a:schemeClr val="accent6">
                    <a:lumMod val="75000"/>
                  </a:schemeClr>
                </a:solidFill>
              </a:rPr>
              <a:t>AbleData</a:t>
            </a:r>
            <a:r>
              <a:rPr lang="en-US" dirty="0">
                <a:solidFill>
                  <a:schemeClr val="accent6">
                    <a:lumMod val="75000"/>
                  </a:schemeClr>
                </a:solidFill>
              </a:rPr>
              <a:t> Search:  Products by Category</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43235" y="1825625"/>
            <a:ext cx="8105529" cy="4351338"/>
          </a:xfrm>
        </p:spPr>
      </p:pic>
      <p:sp>
        <p:nvSpPr>
          <p:cNvPr id="4" name="Slide Number Placeholder 3"/>
          <p:cNvSpPr>
            <a:spLocks noGrp="1"/>
          </p:cNvSpPr>
          <p:nvPr>
            <p:ph type="sldNum" sz="quarter" idx="12"/>
          </p:nvPr>
        </p:nvSpPr>
        <p:spPr/>
        <p:txBody>
          <a:bodyPr/>
          <a:lstStyle/>
          <a:p>
            <a:fld id="{D917E72B-D0C5-4B08-A281-52B9ED2F4B91}" type="slidenum">
              <a:rPr lang="en-US" smtClean="0"/>
              <a:t>41</a:t>
            </a:fld>
            <a:endParaRPr lang="en-US"/>
          </a:p>
        </p:txBody>
      </p:sp>
    </p:spTree>
    <p:extLst>
      <p:ext uri="{BB962C8B-B14F-4D97-AF65-F5344CB8AC3E}">
        <p14:creationId xmlns:p14="http://schemas.microsoft.com/office/powerpoint/2010/main" val="32384594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dirty="0">
                <a:solidFill>
                  <a:schemeClr val="accent6">
                    <a:lumMod val="75000"/>
                  </a:schemeClr>
                </a:solidFill>
              </a:rPr>
              <a:t>RESNA</a:t>
            </a:r>
            <a:br>
              <a:rPr lang="en-US" sz="4000" b="1" dirty="0">
                <a:solidFill>
                  <a:schemeClr val="accent6">
                    <a:lumMod val="75000"/>
                  </a:schemeClr>
                </a:solidFill>
              </a:rPr>
            </a:br>
            <a:r>
              <a:rPr lang="en-US" sz="3200" dirty="0">
                <a:solidFill>
                  <a:schemeClr val="accent6">
                    <a:lumMod val="75000"/>
                  </a:schemeClr>
                </a:solidFill>
              </a:rPr>
              <a:t>http://www.resna.org/</a:t>
            </a:r>
            <a:endParaRPr lang="en-US" sz="4000" dirty="0">
              <a:solidFill>
                <a:schemeClr val="accent6">
                  <a:lumMod val="75000"/>
                </a:schemeClr>
              </a:solidFill>
            </a:endParaRPr>
          </a:p>
        </p:txBody>
      </p:sp>
      <p:sp>
        <p:nvSpPr>
          <p:cNvPr id="3" name="Slide Number Placeholder 2"/>
          <p:cNvSpPr>
            <a:spLocks noGrp="1"/>
          </p:cNvSpPr>
          <p:nvPr>
            <p:ph type="sldNum" sz="quarter" idx="12"/>
          </p:nvPr>
        </p:nvSpPr>
        <p:spPr/>
        <p:txBody>
          <a:bodyPr/>
          <a:lstStyle/>
          <a:p>
            <a:fld id="{D917E72B-D0C5-4B08-A281-52B9ED2F4B91}" type="slidenum">
              <a:rPr lang="en-US" smtClean="0"/>
              <a:t>42</a:t>
            </a:fld>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556425" y="1979773"/>
            <a:ext cx="9599861" cy="1587533"/>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681741" y="3567306"/>
            <a:ext cx="4905860" cy="1630973"/>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556425" y="3856391"/>
            <a:ext cx="4905860" cy="1510220"/>
          </a:xfrm>
          <a:prstGeom prst="rect">
            <a:avLst/>
          </a:prstGeom>
        </p:spPr>
      </p:pic>
    </p:spTree>
    <p:extLst>
      <p:ext uri="{BB962C8B-B14F-4D97-AF65-F5344CB8AC3E}">
        <p14:creationId xmlns:p14="http://schemas.microsoft.com/office/powerpoint/2010/main" val="8529590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5"/>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38200" y="1904281"/>
            <a:ext cx="6233160" cy="42726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838200" y="365125"/>
            <a:ext cx="10515600" cy="1325563"/>
          </a:xfrm>
        </p:spPr>
        <p:txBody>
          <a:bodyPr>
            <a:normAutofit/>
          </a:bodyPr>
          <a:lstStyle/>
          <a:p>
            <a:pPr algn="ctr"/>
            <a:r>
              <a:rPr lang="en-US" dirty="0">
                <a:solidFill>
                  <a:schemeClr val="accent6">
                    <a:lumMod val="75000"/>
                  </a:schemeClr>
                </a:solidFill>
              </a:rPr>
              <a:t>State AT Programs</a:t>
            </a:r>
            <a:br>
              <a:rPr lang="en-US" sz="2800" dirty="0">
                <a:solidFill>
                  <a:schemeClr val="accent6">
                    <a:lumMod val="75000"/>
                  </a:schemeClr>
                </a:solidFill>
              </a:rPr>
            </a:br>
            <a:r>
              <a:rPr lang="en-US" sz="2800" dirty="0">
                <a:solidFill>
                  <a:schemeClr val="accent6">
                    <a:lumMod val="75000"/>
                  </a:schemeClr>
                </a:solidFill>
              </a:rPr>
              <a:t>http://www.resnaprojects.org/allcontacts/statewidecontacts.html</a:t>
            </a:r>
          </a:p>
        </p:txBody>
      </p:sp>
      <p:sp>
        <p:nvSpPr>
          <p:cNvPr id="4" name="Slide Number Placeholder 3"/>
          <p:cNvSpPr>
            <a:spLocks noGrp="1"/>
          </p:cNvSpPr>
          <p:nvPr>
            <p:ph type="sldNum" sz="quarter" idx="12"/>
          </p:nvPr>
        </p:nvSpPr>
        <p:spPr>
          <a:xfrm>
            <a:off x="8610600" y="6356350"/>
            <a:ext cx="2743200" cy="365125"/>
          </a:xfrm>
        </p:spPr>
        <p:txBody>
          <a:bodyPr>
            <a:normAutofit/>
          </a:bodyPr>
          <a:lstStyle/>
          <a:p>
            <a:fld id="{D917E72B-D0C5-4B08-A281-52B9ED2F4B91}" type="slidenum">
              <a:rPr lang="en-US" smtClean="0"/>
              <a:t>43</a:t>
            </a:fld>
            <a:endParaRPr lang="en-US"/>
          </a:p>
        </p:txBody>
      </p:sp>
      <p:pic>
        <p:nvPicPr>
          <p:cNvPr id="7"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409497" y="1994253"/>
            <a:ext cx="3800475" cy="202926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0158" y="4633912"/>
            <a:ext cx="2971800" cy="1543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080370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6CA380-8AB8-4A1C-BDDA-624C69E2B807}"/>
              </a:ext>
            </a:extLst>
          </p:cNvPr>
          <p:cNvSpPr>
            <a:spLocks noGrp="1"/>
          </p:cNvSpPr>
          <p:nvPr>
            <p:ph type="title"/>
          </p:nvPr>
        </p:nvSpPr>
        <p:spPr>
          <a:xfrm>
            <a:off x="912466" y="481513"/>
            <a:ext cx="10467879" cy="1182255"/>
          </a:xfrm>
        </p:spPr>
        <p:txBody>
          <a:bodyPr>
            <a:normAutofit/>
          </a:bodyPr>
          <a:lstStyle/>
          <a:p>
            <a:pPr algn="ctr"/>
            <a:r>
              <a:rPr lang="en-US" dirty="0">
                <a:solidFill>
                  <a:srgbClr val="0070C0"/>
                </a:solidFill>
              </a:rPr>
              <a:t>Job Corps Disability Website</a:t>
            </a:r>
            <a:br>
              <a:rPr lang="en-US" dirty="0">
                <a:solidFill>
                  <a:srgbClr val="0070C0"/>
                </a:solidFill>
              </a:rPr>
            </a:br>
            <a:r>
              <a:rPr lang="en-US" sz="2133" dirty="0">
                <a:solidFill>
                  <a:srgbClr val="0070C0"/>
                </a:solidFill>
              </a:rPr>
              <a:t>https://supportservices.jobcorps.gov/disability/Pages/default.aspx</a:t>
            </a:r>
          </a:p>
        </p:txBody>
      </p:sp>
      <p:sp>
        <p:nvSpPr>
          <p:cNvPr id="6" name="Slide Number Placeholder 3">
            <a:extLst>
              <a:ext uri="{FF2B5EF4-FFF2-40B4-BE49-F238E27FC236}">
                <a16:creationId xmlns:a16="http://schemas.microsoft.com/office/drawing/2014/main" id="{E38973D9-D5EF-4B32-8BBA-700EA9D54DEA}"/>
              </a:ext>
            </a:extLst>
          </p:cNvPr>
          <p:cNvSpPr txBox="1">
            <a:spLocks/>
          </p:cNvSpPr>
          <p:nvPr/>
        </p:nvSpPr>
        <p:spPr>
          <a:xfrm>
            <a:off x="8610600" y="6356352"/>
            <a:ext cx="2743200" cy="365125"/>
          </a:xfrm>
          <a:prstGeom prst="rect">
            <a:avLst/>
          </a:prstGeom>
        </p:spPr>
        <p:txBody>
          <a:bodyPr vert="horz" lIns="91439" tIns="45719" rIns="91439" bIns="45719" rtlCol="0" anchor="ctr"/>
          <a:lstStyle>
            <a:defPPr>
              <a:defRPr lang="en-US"/>
            </a:defPPr>
            <a:lvl1pPr marL="0" algn="r"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fld id="{5A871D27-0CE8-4F84-B7C7-B6E65FDA6011}" type="slidenum">
              <a:rPr lang="en-US"/>
              <a:pPr/>
              <a:t>44</a:t>
            </a:fld>
            <a:endParaRPr lang="en-US" dirty="0"/>
          </a:p>
        </p:txBody>
      </p:sp>
      <p:sp>
        <p:nvSpPr>
          <p:cNvPr id="5" name="Slide Number Placeholder 2">
            <a:extLst>
              <a:ext uri="{FF2B5EF4-FFF2-40B4-BE49-F238E27FC236}">
                <a16:creationId xmlns:a16="http://schemas.microsoft.com/office/drawing/2014/main" id="{38140BB2-4468-4C16-8F3D-00034F618B1D}"/>
              </a:ext>
            </a:extLst>
          </p:cNvPr>
          <p:cNvSpPr>
            <a:spLocks noGrp="1"/>
          </p:cNvSpPr>
          <p:nvPr>
            <p:ph type="sldNum" sz="quarter" idx="12"/>
          </p:nvPr>
        </p:nvSpPr>
        <p:spPr>
          <a:xfrm>
            <a:off x="0" y="6126164"/>
            <a:ext cx="609600" cy="365125"/>
          </a:xfrm>
        </p:spPr>
        <p:txBody>
          <a:bodyPr/>
          <a:lstStyle/>
          <a:p>
            <a:fld id="{240ABE9B-9CC3-4E9D-9DB4-65C81BFC194B}" type="slidenum">
              <a:rPr lang="en-US" smtClean="0"/>
              <a:t>44</a:t>
            </a:fld>
            <a:endParaRPr lang="en-US" dirty="0"/>
          </a:p>
        </p:txBody>
      </p:sp>
      <p:pic>
        <p:nvPicPr>
          <p:cNvPr id="3" name="Picture 2">
            <a:extLst>
              <a:ext uri="{FF2B5EF4-FFF2-40B4-BE49-F238E27FC236}">
                <a16:creationId xmlns:a16="http://schemas.microsoft.com/office/drawing/2014/main" id="{7788B806-D009-458C-B987-2CA33EC21A00}"/>
              </a:ext>
            </a:extLst>
          </p:cNvPr>
          <p:cNvPicPr>
            <a:picLocks noChangeAspect="1"/>
          </p:cNvPicPr>
          <p:nvPr/>
        </p:nvPicPr>
        <p:blipFill>
          <a:blip r:embed="rId3"/>
          <a:stretch>
            <a:fillRect/>
          </a:stretch>
        </p:blipFill>
        <p:spPr>
          <a:xfrm>
            <a:off x="1504826" y="1798705"/>
            <a:ext cx="9283157" cy="4692585"/>
          </a:xfrm>
          <a:prstGeom prst="rect">
            <a:avLst/>
          </a:prstGeom>
        </p:spPr>
      </p:pic>
    </p:spTree>
    <p:extLst>
      <p:ext uri="{BB962C8B-B14F-4D97-AF65-F5344CB8AC3E}">
        <p14:creationId xmlns:p14="http://schemas.microsoft.com/office/powerpoint/2010/main" val="3022769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696686" y="0"/>
            <a:ext cx="4702628" cy="6858000"/>
          </a:xfrm>
        </p:spPr>
      </p:pic>
      <p:sp>
        <p:nvSpPr>
          <p:cNvPr id="3" name="Slide Number Placeholder 2"/>
          <p:cNvSpPr>
            <a:spLocks noGrp="1"/>
          </p:cNvSpPr>
          <p:nvPr>
            <p:ph type="sldNum" sz="quarter" idx="4"/>
          </p:nvPr>
        </p:nvSpPr>
        <p:spPr/>
        <p:txBody>
          <a:bodyPr/>
          <a:lstStyle/>
          <a:p>
            <a:fld id="{D917E72B-D0C5-4B08-A281-52B9ED2F4B91}" type="slidenum">
              <a:rPr lang="en-US" smtClean="0"/>
              <a:pPr/>
              <a:t>5</a:t>
            </a:fld>
            <a:endParaRPr lang="en-US" dirty="0"/>
          </a:p>
        </p:txBody>
      </p:sp>
      <p:sp>
        <p:nvSpPr>
          <p:cNvPr id="4" name="TextBox 3"/>
          <p:cNvSpPr txBox="1"/>
          <p:nvPr/>
        </p:nvSpPr>
        <p:spPr>
          <a:xfrm>
            <a:off x="6275504" y="2419815"/>
            <a:ext cx="4917688" cy="1446550"/>
          </a:xfrm>
          <a:prstGeom prst="rect">
            <a:avLst/>
          </a:prstGeom>
          <a:noFill/>
        </p:spPr>
        <p:txBody>
          <a:bodyPr wrap="square" rtlCol="0">
            <a:spAutoFit/>
          </a:bodyPr>
          <a:lstStyle/>
          <a:p>
            <a:pPr algn="ctr"/>
            <a:r>
              <a:rPr lang="en-US" sz="4400" b="1" dirty="0">
                <a:solidFill>
                  <a:schemeClr val="bg1"/>
                </a:solidFill>
                <a:latin typeface="+mj-lt"/>
              </a:rPr>
              <a:t>Career Technical Training (CTT)</a:t>
            </a:r>
          </a:p>
        </p:txBody>
      </p:sp>
      <p:sp>
        <p:nvSpPr>
          <p:cNvPr id="5" name="TextBox 4"/>
          <p:cNvSpPr txBox="1"/>
          <p:nvPr/>
        </p:nvSpPr>
        <p:spPr>
          <a:xfrm>
            <a:off x="6275504" y="4200066"/>
            <a:ext cx="4917688" cy="523220"/>
          </a:xfrm>
          <a:prstGeom prst="rect">
            <a:avLst/>
          </a:prstGeom>
          <a:noFill/>
        </p:spPr>
        <p:txBody>
          <a:bodyPr wrap="square" rtlCol="0">
            <a:spAutoFit/>
          </a:bodyPr>
          <a:lstStyle/>
          <a:p>
            <a:pPr algn="ctr"/>
            <a:r>
              <a:rPr lang="en-US" sz="2800" dirty="0">
                <a:solidFill>
                  <a:srgbClr val="A3D1FF"/>
                </a:solidFill>
                <a:latin typeface="+mj-lt"/>
              </a:rPr>
              <a:t>Inherent Benefits</a:t>
            </a:r>
          </a:p>
        </p:txBody>
      </p:sp>
    </p:spTree>
    <p:extLst>
      <p:ext uri="{BB962C8B-B14F-4D97-AF65-F5344CB8AC3E}">
        <p14:creationId xmlns:p14="http://schemas.microsoft.com/office/powerpoint/2010/main" val="3473115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917E72B-D0C5-4B08-A281-52B9ED2F4B91}" type="slidenum">
              <a:rPr lang="en-US" smtClean="0"/>
              <a:pPr/>
              <a:t>6</a:t>
            </a:fld>
            <a:endParaRPr lang="en-US" dirty="0"/>
          </a:p>
        </p:txBody>
      </p:sp>
      <p:sp>
        <p:nvSpPr>
          <p:cNvPr id="3" name="TextBox 2"/>
          <p:cNvSpPr txBox="1"/>
          <p:nvPr/>
        </p:nvSpPr>
        <p:spPr>
          <a:xfrm>
            <a:off x="1562100" y="2628022"/>
            <a:ext cx="9067800" cy="3728328"/>
          </a:xfrm>
          <a:prstGeom prst="rect">
            <a:avLst/>
          </a:prstGeom>
          <a:noFill/>
        </p:spPr>
        <p:txBody>
          <a:bodyPr wrap="square" rtlCol="0">
            <a:spAutoFit/>
          </a:bodyPr>
          <a:lstStyle/>
          <a:p>
            <a:pPr algn="ctr">
              <a:lnSpc>
                <a:spcPct val="150000"/>
              </a:lnSpc>
            </a:pPr>
            <a:r>
              <a:rPr lang="en-US" sz="2000" dirty="0">
                <a:latin typeface="Lato" panose="020F0502020204030203" pitchFamily="34" charset="0"/>
              </a:rPr>
              <a:t>Although CTT has </a:t>
            </a:r>
            <a:r>
              <a:rPr lang="en-US" sz="2000" b="1" dirty="0">
                <a:latin typeface="Lato" panose="020F0502020204030203" pitchFamily="34" charset="0"/>
              </a:rPr>
              <a:t>many</a:t>
            </a:r>
            <a:r>
              <a:rPr lang="en-US" sz="2000" dirty="0">
                <a:latin typeface="Lato" panose="020F0502020204030203" pitchFamily="34" charset="0"/>
              </a:rPr>
              <a:t> built-in instructional strategies that naturally meet the needs of ALL learners, we </a:t>
            </a:r>
            <a:r>
              <a:rPr lang="en-US" sz="2000" b="1" u="sng" dirty="0">
                <a:solidFill>
                  <a:srgbClr val="3399FF"/>
                </a:solidFill>
                <a:latin typeface="Lato" panose="020F0502020204030203" pitchFamily="34" charset="0"/>
              </a:rPr>
              <a:t>cannot</a:t>
            </a:r>
            <a:r>
              <a:rPr lang="en-US" sz="2000" dirty="0">
                <a:latin typeface="Lato" panose="020F0502020204030203" pitchFamily="34" charset="0"/>
              </a:rPr>
              <a:t> be complacent about how each student is performing or should have to perform.  </a:t>
            </a:r>
          </a:p>
          <a:p>
            <a:pPr algn="ctr">
              <a:lnSpc>
                <a:spcPct val="150000"/>
              </a:lnSpc>
            </a:pPr>
            <a:endParaRPr lang="en-US" sz="2000" dirty="0">
              <a:latin typeface="Lato" panose="020F0502020204030203" pitchFamily="34" charset="0"/>
            </a:endParaRPr>
          </a:p>
          <a:p>
            <a:pPr algn="ctr">
              <a:lnSpc>
                <a:spcPct val="150000"/>
              </a:lnSpc>
            </a:pPr>
            <a:r>
              <a:rPr lang="en-US" sz="2000" dirty="0">
                <a:latin typeface="Lato" panose="020F0502020204030203" pitchFamily="34" charset="0"/>
              </a:rPr>
              <a:t>Students with disabilities often get left behind.   They have learned to “blend” or “cope,” but that does necessarily mean they are making progress.  </a:t>
            </a:r>
            <a:r>
              <a:rPr lang="en-US" sz="2000" b="1" dirty="0">
                <a:solidFill>
                  <a:schemeClr val="accent4">
                    <a:lumMod val="50000"/>
                  </a:schemeClr>
                </a:solidFill>
                <a:latin typeface="Lato" panose="020F0502020204030203" pitchFamily="34" charset="0"/>
              </a:rPr>
              <a:t>Their accommodations give them equal “access” to the program, but we must be mindful of potential barriers that may prevent their accessing them.</a:t>
            </a:r>
          </a:p>
        </p:txBody>
      </p:sp>
      <p:pic>
        <p:nvPicPr>
          <p:cNvPr id="4" name="Picture 3"/>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4747168" y="419812"/>
            <a:ext cx="2697664" cy="2050225"/>
          </a:xfrm>
          <a:prstGeom prst="rect">
            <a:avLst/>
          </a:prstGeom>
          <a:solidFill>
            <a:schemeClr val="accent6"/>
          </a:solidFill>
        </p:spPr>
      </p:pic>
    </p:spTree>
    <p:extLst>
      <p:ext uri="{BB962C8B-B14F-4D97-AF65-F5344CB8AC3E}">
        <p14:creationId xmlns:p14="http://schemas.microsoft.com/office/powerpoint/2010/main" val="1465400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D917E72B-D0C5-4B08-A281-52B9ED2F4B91}" type="slidenum">
              <a:rPr lang="en-US" smtClean="0"/>
              <a:pPr/>
              <a:t>7</a:t>
            </a:fld>
            <a:endParaRPr lang="en-US" dirty="0"/>
          </a:p>
        </p:txBody>
      </p:sp>
      <p:sp>
        <p:nvSpPr>
          <p:cNvPr id="4" name="TextBox 3"/>
          <p:cNvSpPr txBox="1"/>
          <p:nvPr/>
        </p:nvSpPr>
        <p:spPr>
          <a:xfrm>
            <a:off x="6341017" y="2537897"/>
            <a:ext cx="4917688" cy="769441"/>
          </a:xfrm>
          <a:prstGeom prst="rect">
            <a:avLst/>
          </a:prstGeom>
          <a:noFill/>
        </p:spPr>
        <p:txBody>
          <a:bodyPr wrap="square" rtlCol="0">
            <a:spAutoFit/>
          </a:bodyPr>
          <a:lstStyle/>
          <a:p>
            <a:pPr algn="ctr"/>
            <a:r>
              <a:rPr lang="en-US" sz="4400" b="1" dirty="0">
                <a:solidFill>
                  <a:schemeClr val="bg1"/>
                </a:solidFill>
                <a:latin typeface="+mj-lt"/>
              </a:rPr>
              <a:t>Accessing CTT</a:t>
            </a:r>
          </a:p>
        </p:txBody>
      </p:sp>
      <p:sp>
        <p:nvSpPr>
          <p:cNvPr id="5" name="TextBox 4"/>
          <p:cNvSpPr txBox="1"/>
          <p:nvPr/>
        </p:nvSpPr>
        <p:spPr>
          <a:xfrm>
            <a:off x="6436112" y="3683393"/>
            <a:ext cx="4917688" cy="523220"/>
          </a:xfrm>
          <a:prstGeom prst="rect">
            <a:avLst/>
          </a:prstGeom>
          <a:noFill/>
        </p:spPr>
        <p:txBody>
          <a:bodyPr wrap="square" rtlCol="0">
            <a:spAutoFit/>
          </a:bodyPr>
          <a:lstStyle/>
          <a:p>
            <a:pPr algn="ctr"/>
            <a:r>
              <a:rPr lang="en-US" sz="2800" dirty="0">
                <a:solidFill>
                  <a:srgbClr val="A3D1FF"/>
                </a:solidFill>
                <a:latin typeface="+mj-lt"/>
              </a:rPr>
              <a:t>Accommodations and Strategies</a:t>
            </a:r>
          </a:p>
        </p:txBody>
      </p:sp>
      <p:sp>
        <p:nvSpPr>
          <p:cNvPr id="7" name="Rectangle 6">
            <a:extLst>
              <a:ext uri="{FF2B5EF4-FFF2-40B4-BE49-F238E27FC236}">
                <a16:creationId xmlns:a16="http://schemas.microsoft.com/office/drawing/2014/main" id="{F5BA51DF-9F13-4AF6-9C4B-BA881046D4A5}"/>
              </a:ext>
            </a:extLst>
          </p:cNvPr>
          <p:cNvSpPr/>
          <p:nvPr/>
        </p:nvSpPr>
        <p:spPr>
          <a:xfrm>
            <a:off x="908558" y="0"/>
            <a:ext cx="4702628" cy="6858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E7C0ABC-C69A-43CA-ACDA-E65D10A1A2C7}"/>
              </a:ext>
            </a:extLst>
          </p:cNvPr>
          <p:cNvPicPr>
            <a:picLocks noChangeAspect="1"/>
          </p:cNvPicPr>
          <p:nvPr/>
        </p:nvPicPr>
        <p:blipFill>
          <a:blip r:embed="rId3"/>
          <a:stretch>
            <a:fillRect/>
          </a:stretch>
        </p:blipFill>
        <p:spPr>
          <a:xfrm>
            <a:off x="487452" y="2071859"/>
            <a:ext cx="5608548" cy="2931941"/>
          </a:xfrm>
          <a:prstGeom prst="rect">
            <a:avLst/>
          </a:prstGeom>
        </p:spPr>
      </p:pic>
    </p:spTree>
    <p:extLst>
      <p:ext uri="{BB962C8B-B14F-4D97-AF65-F5344CB8AC3E}">
        <p14:creationId xmlns:p14="http://schemas.microsoft.com/office/powerpoint/2010/main" val="2529732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C14DE9-8176-42BE-8991-D216BA2D281F}"/>
              </a:ext>
            </a:extLst>
          </p:cNvPr>
          <p:cNvSpPr>
            <a:spLocks noGrp="1"/>
          </p:cNvSpPr>
          <p:nvPr>
            <p:ph type="title"/>
          </p:nvPr>
        </p:nvSpPr>
        <p:spPr>
          <a:xfrm>
            <a:off x="838200" y="327025"/>
            <a:ext cx="10515600" cy="1325563"/>
          </a:xfrm>
        </p:spPr>
        <p:txBody>
          <a:bodyPr/>
          <a:lstStyle/>
          <a:p>
            <a:r>
              <a:rPr lang="en-US" b="1" dirty="0">
                <a:solidFill>
                  <a:schemeClr val="accent4">
                    <a:lumMod val="50000"/>
                  </a:schemeClr>
                </a:solidFill>
              </a:rPr>
              <a:t>CTT Instructional Strategies</a:t>
            </a:r>
            <a:endParaRPr lang="en-US" dirty="0">
              <a:solidFill>
                <a:schemeClr val="accent4">
                  <a:lumMod val="50000"/>
                </a:schemeClr>
              </a:solidFill>
            </a:endParaRPr>
          </a:p>
        </p:txBody>
      </p:sp>
      <p:sp>
        <p:nvSpPr>
          <p:cNvPr id="5" name="Content Placeholder 4">
            <a:extLst>
              <a:ext uri="{FF2B5EF4-FFF2-40B4-BE49-F238E27FC236}">
                <a16:creationId xmlns:a16="http://schemas.microsoft.com/office/drawing/2014/main" id="{205F7467-C5F7-49B8-B683-972AE0DD4F13}"/>
              </a:ext>
            </a:extLst>
          </p:cNvPr>
          <p:cNvSpPr>
            <a:spLocks noGrp="1"/>
          </p:cNvSpPr>
          <p:nvPr>
            <p:ph idx="1"/>
          </p:nvPr>
        </p:nvSpPr>
        <p:spPr>
          <a:xfrm>
            <a:off x="838200" y="1652588"/>
            <a:ext cx="4821078" cy="4351338"/>
          </a:xfrm>
        </p:spPr>
        <p:txBody>
          <a:bodyPr>
            <a:normAutofit/>
          </a:bodyPr>
          <a:lstStyle/>
          <a:p>
            <a:r>
              <a:rPr lang="en-US" dirty="0"/>
              <a:t>Set up your CTT environment with </a:t>
            </a:r>
            <a:r>
              <a:rPr lang="en-US" b="1" dirty="0">
                <a:solidFill>
                  <a:schemeClr val="accent4">
                    <a:lumMod val="50000"/>
                  </a:schemeClr>
                </a:solidFill>
              </a:rPr>
              <a:t>Universal Design for Learning (UDL) </a:t>
            </a:r>
            <a:r>
              <a:rPr lang="en-US" dirty="0"/>
              <a:t>in mind!</a:t>
            </a:r>
          </a:p>
          <a:p>
            <a:pPr lvl="1"/>
            <a:r>
              <a:rPr lang="en-US" dirty="0"/>
              <a:t>Accessible equipment</a:t>
            </a:r>
          </a:p>
          <a:p>
            <a:pPr lvl="1"/>
            <a:r>
              <a:rPr lang="en-US" dirty="0"/>
              <a:t>Accessible furniture</a:t>
            </a:r>
          </a:p>
          <a:p>
            <a:pPr lvl="1"/>
            <a:r>
              <a:rPr lang="en-US" dirty="0"/>
              <a:t>Accessible programming</a:t>
            </a:r>
          </a:p>
          <a:p>
            <a:endParaRPr lang="en-US" dirty="0"/>
          </a:p>
        </p:txBody>
      </p:sp>
      <p:sp>
        <p:nvSpPr>
          <p:cNvPr id="3" name="Slide Number Placeholder 2">
            <a:extLst>
              <a:ext uri="{FF2B5EF4-FFF2-40B4-BE49-F238E27FC236}">
                <a16:creationId xmlns:a16="http://schemas.microsoft.com/office/drawing/2014/main" id="{1553A219-DDFF-4B0F-8911-1A6DB690494B}"/>
              </a:ext>
            </a:extLst>
          </p:cNvPr>
          <p:cNvSpPr>
            <a:spLocks noGrp="1"/>
          </p:cNvSpPr>
          <p:nvPr>
            <p:ph type="sldNum" sz="quarter" idx="12"/>
          </p:nvPr>
        </p:nvSpPr>
        <p:spPr/>
        <p:txBody>
          <a:bodyPr/>
          <a:lstStyle/>
          <a:p>
            <a:fld id="{D917E72B-D0C5-4B08-A281-52B9ED2F4B91}" type="slidenum">
              <a:rPr lang="en-US" smtClean="0"/>
              <a:pPr/>
              <a:t>8</a:t>
            </a:fld>
            <a:endParaRPr lang="en-US" dirty="0"/>
          </a:p>
        </p:txBody>
      </p:sp>
      <p:sp>
        <p:nvSpPr>
          <p:cNvPr id="6" name="TextBox 5">
            <a:extLst>
              <a:ext uri="{FF2B5EF4-FFF2-40B4-BE49-F238E27FC236}">
                <a16:creationId xmlns:a16="http://schemas.microsoft.com/office/drawing/2014/main" id="{76D7BC26-B3E1-4D97-9A4A-850E38C6568D}"/>
              </a:ext>
            </a:extLst>
          </p:cNvPr>
          <p:cNvSpPr txBox="1"/>
          <p:nvPr/>
        </p:nvSpPr>
        <p:spPr>
          <a:xfrm>
            <a:off x="6532722" y="1652588"/>
            <a:ext cx="4821078" cy="4078039"/>
          </a:xfrm>
          <a:prstGeom prst="rect">
            <a:avLst/>
          </a:prstGeom>
          <a:noFill/>
        </p:spPr>
        <p:txBody>
          <a:bodyPr wrap="square" rtlCol="0">
            <a:spAutoFit/>
          </a:bodyPr>
          <a:lstStyle/>
          <a:p>
            <a:pPr marL="457200" indent="-457200">
              <a:spcBef>
                <a:spcPts val="300"/>
              </a:spcBef>
              <a:spcAft>
                <a:spcPts val="300"/>
              </a:spcAft>
              <a:buClr>
                <a:schemeClr val="accent4">
                  <a:lumMod val="50000"/>
                </a:schemeClr>
              </a:buClr>
              <a:buFont typeface="Wingdings" panose="05000000000000000000" pitchFamily="2" charset="2"/>
              <a:buChar char="ü"/>
            </a:pPr>
            <a:r>
              <a:rPr lang="en-US" sz="2800" dirty="0">
                <a:solidFill>
                  <a:srgbClr val="3399FF"/>
                </a:solidFill>
              </a:rPr>
              <a:t>Hands-on learning</a:t>
            </a:r>
          </a:p>
          <a:p>
            <a:pPr marL="457200" indent="-457200">
              <a:spcBef>
                <a:spcPts val="300"/>
              </a:spcBef>
              <a:spcAft>
                <a:spcPts val="300"/>
              </a:spcAft>
              <a:buClr>
                <a:schemeClr val="accent4">
                  <a:lumMod val="50000"/>
                </a:schemeClr>
              </a:buClr>
              <a:buFont typeface="Wingdings" panose="05000000000000000000" pitchFamily="2" charset="2"/>
              <a:buChar char="ü"/>
            </a:pPr>
            <a:r>
              <a:rPr lang="en-US" sz="2800" dirty="0">
                <a:solidFill>
                  <a:srgbClr val="3399FF"/>
                </a:solidFill>
              </a:rPr>
              <a:t>Modeling</a:t>
            </a:r>
          </a:p>
          <a:p>
            <a:pPr marL="457200" indent="-457200">
              <a:spcBef>
                <a:spcPts val="300"/>
              </a:spcBef>
              <a:spcAft>
                <a:spcPts val="300"/>
              </a:spcAft>
              <a:buClr>
                <a:schemeClr val="accent4">
                  <a:lumMod val="50000"/>
                </a:schemeClr>
              </a:buClr>
              <a:buFont typeface="Wingdings" panose="05000000000000000000" pitchFamily="2" charset="2"/>
              <a:buChar char="ü"/>
            </a:pPr>
            <a:r>
              <a:rPr lang="en-US" sz="2800" dirty="0">
                <a:solidFill>
                  <a:srgbClr val="3399FF"/>
                </a:solidFill>
              </a:rPr>
              <a:t>Project-based learning</a:t>
            </a:r>
          </a:p>
          <a:p>
            <a:pPr marL="457200" indent="-457200">
              <a:spcBef>
                <a:spcPts val="300"/>
              </a:spcBef>
              <a:spcAft>
                <a:spcPts val="300"/>
              </a:spcAft>
              <a:buClr>
                <a:schemeClr val="accent4">
                  <a:lumMod val="50000"/>
                </a:schemeClr>
              </a:buClr>
              <a:buFont typeface="Wingdings" panose="05000000000000000000" pitchFamily="2" charset="2"/>
              <a:buChar char="ü"/>
            </a:pPr>
            <a:r>
              <a:rPr lang="en-US" sz="2800" dirty="0">
                <a:solidFill>
                  <a:srgbClr val="3399FF"/>
                </a:solidFill>
              </a:rPr>
              <a:t>Peer mentors</a:t>
            </a:r>
          </a:p>
          <a:p>
            <a:pPr marL="457200" indent="-457200">
              <a:spcBef>
                <a:spcPts val="300"/>
              </a:spcBef>
              <a:spcAft>
                <a:spcPts val="300"/>
              </a:spcAft>
              <a:buClr>
                <a:schemeClr val="accent4">
                  <a:lumMod val="50000"/>
                </a:schemeClr>
              </a:buClr>
              <a:buFont typeface="Wingdings" panose="05000000000000000000" pitchFamily="2" charset="2"/>
              <a:buChar char="ü"/>
            </a:pPr>
            <a:r>
              <a:rPr lang="en-US" sz="2800" dirty="0">
                <a:solidFill>
                  <a:srgbClr val="3399FF"/>
                </a:solidFill>
              </a:rPr>
              <a:t>Cooperative learning</a:t>
            </a:r>
          </a:p>
          <a:p>
            <a:pPr marL="457200" indent="-457200">
              <a:spcBef>
                <a:spcPts val="300"/>
              </a:spcBef>
              <a:spcAft>
                <a:spcPts val="300"/>
              </a:spcAft>
              <a:buClr>
                <a:schemeClr val="accent4">
                  <a:lumMod val="50000"/>
                </a:schemeClr>
              </a:buClr>
              <a:buFont typeface="Wingdings" panose="05000000000000000000" pitchFamily="2" charset="2"/>
              <a:buChar char="ü"/>
            </a:pPr>
            <a:r>
              <a:rPr lang="en-US" sz="2800" dirty="0">
                <a:solidFill>
                  <a:srgbClr val="3399FF"/>
                </a:solidFill>
              </a:rPr>
              <a:t>Multi-modal instruction</a:t>
            </a:r>
          </a:p>
          <a:p>
            <a:pPr marL="457200" indent="-457200">
              <a:spcBef>
                <a:spcPts val="300"/>
              </a:spcBef>
              <a:spcAft>
                <a:spcPts val="300"/>
              </a:spcAft>
              <a:buClr>
                <a:schemeClr val="accent4">
                  <a:lumMod val="50000"/>
                </a:schemeClr>
              </a:buClr>
              <a:buFont typeface="Wingdings" panose="05000000000000000000" pitchFamily="2" charset="2"/>
              <a:buChar char="ü"/>
            </a:pPr>
            <a:r>
              <a:rPr lang="en-US" sz="2800" dirty="0">
                <a:solidFill>
                  <a:srgbClr val="3399FF"/>
                </a:solidFill>
              </a:rPr>
              <a:t>Real life applications</a:t>
            </a:r>
          </a:p>
          <a:p>
            <a:pPr marL="457200" indent="-457200">
              <a:spcBef>
                <a:spcPts val="300"/>
              </a:spcBef>
              <a:spcAft>
                <a:spcPts val="300"/>
              </a:spcAft>
              <a:buClr>
                <a:schemeClr val="accent4">
                  <a:lumMod val="50000"/>
                </a:schemeClr>
              </a:buClr>
              <a:buFont typeface="Wingdings" panose="05000000000000000000" pitchFamily="2" charset="2"/>
              <a:buChar char="ü"/>
            </a:pPr>
            <a:r>
              <a:rPr lang="en-US" sz="2800" dirty="0">
                <a:solidFill>
                  <a:srgbClr val="3399FF"/>
                </a:solidFill>
              </a:rPr>
              <a:t>Checking for understanding</a:t>
            </a:r>
          </a:p>
        </p:txBody>
      </p:sp>
    </p:spTree>
    <p:extLst>
      <p:ext uri="{BB962C8B-B14F-4D97-AF65-F5344CB8AC3E}">
        <p14:creationId xmlns:p14="http://schemas.microsoft.com/office/powerpoint/2010/main" val="2083135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351283" y="0"/>
            <a:ext cx="7840717" cy="68580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D917E72B-D0C5-4B08-A281-52B9ED2F4B91}" type="slidenum">
              <a:rPr lang="en-US" smtClean="0">
                <a:solidFill>
                  <a:schemeClr val="bg1"/>
                </a:solidFill>
              </a:rPr>
              <a:t>9</a:t>
            </a:fld>
            <a:endParaRPr lang="en-US" dirty="0">
              <a:solidFill>
                <a:schemeClr val="bg1"/>
              </a:solidFill>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aturation sat="96000"/>
                    </a14:imgEffect>
                  </a14:imgLayer>
                </a14:imgProps>
              </a:ext>
              <a:ext uri="{28A0092B-C50C-407E-A947-70E740481C1C}">
                <a14:useLocalDpi xmlns:a14="http://schemas.microsoft.com/office/drawing/2010/main" val="0"/>
              </a:ext>
            </a:extLst>
          </a:blip>
          <a:stretch>
            <a:fillRect/>
          </a:stretch>
        </p:blipFill>
        <p:spPr>
          <a:xfrm>
            <a:off x="1030807" y="635520"/>
            <a:ext cx="2547963" cy="3088441"/>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458" y="4033387"/>
            <a:ext cx="3026663" cy="2322963"/>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sp>
        <p:nvSpPr>
          <p:cNvPr id="7" name="Title 1"/>
          <p:cNvSpPr>
            <a:spLocks noGrp="1"/>
          </p:cNvSpPr>
          <p:nvPr>
            <p:ph type="title"/>
          </p:nvPr>
        </p:nvSpPr>
        <p:spPr>
          <a:xfrm>
            <a:off x="5116878" y="350738"/>
            <a:ext cx="6422849" cy="1676603"/>
          </a:xfrm>
        </p:spPr>
        <p:txBody>
          <a:bodyPr>
            <a:normAutofit/>
          </a:bodyPr>
          <a:lstStyle/>
          <a:p>
            <a:pPr algn="ctr"/>
            <a:r>
              <a:rPr lang="en-US" dirty="0">
                <a:solidFill>
                  <a:schemeClr val="bg1"/>
                </a:solidFill>
              </a:rPr>
              <a:t>Instructional Strategies in CTT – “Word Walls”</a:t>
            </a:r>
          </a:p>
        </p:txBody>
      </p:sp>
      <p:sp>
        <p:nvSpPr>
          <p:cNvPr id="8" name="Content Placeholder 9"/>
          <p:cNvSpPr>
            <a:spLocks noGrp="1"/>
          </p:cNvSpPr>
          <p:nvPr>
            <p:ph idx="1"/>
          </p:nvPr>
        </p:nvSpPr>
        <p:spPr>
          <a:xfrm>
            <a:off x="5116880" y="1968500"/>
            <a:ext cx="6422848" cy="4386362"/>
          </a:xfrm>
        </p:spPr>
        <p:txBody>
          <a:bodyPr>
            <a:normAutofit fontScale="70000" lnSpcReduction="20000"/>
          </a:bodyPr>
          <a:lstStyle/>
          <a:p>
            <a:pPr>
              <a:lnSpc>
                <a:spcPct val="134000"/>
              </a:lnSpc>
              <a:buClr>
                <a:schemeClr val="bg1"/>
              </a:buClr>
            </a:pPr>
            <a:r>
              <a:rPr lang="en-US" sz="3100" dirty="0">
                <a:solidFill>
                  <a:schemeClr val="bg1"/>
                </a:solidFill>
              </a:rPr>
              <a:t>Provides a </a:t>
            </a:r>
            <a:r>
              <a:rPr lang="en-US" sz="3100" b="1" dirty="0">
                <a:solidFill>
                  <a:srgbClr val="FFFF99"/>
                </a:solidFill>
              </a:rPr>
              <a:t>meaningful approach </a:t>
            </a:r>
            <a:r>
              <a:rPr lang="en-US" sz="3100" dirty="0">
                <a:solidFill>
                  <a:schemeClr val="bg1"/>
                </a:solidFill>
              </a:rPr>
              <a:t>to teaching vocabulary</a:t>
            </a:r>
          </a:p>
          <a:p>
            <a:pPr>
              <a:lnSpc>
                <a:spcPct val="134000"/>
              </a:lnSpc>
              <a:buClr>
                <a:schemeClr val="bg1"/>
              </a:buClr>
            </a:pPr>
            <a:r>
              <a:rPr lang="en-US" sz="3100" b="1" dirty="0">
                <a:solidFill>
                  <a:srgbClr val="FFFF99"/>
                </a:solidFill>
              </a:rPr>
              <a:t>Improves</a:t>
            </a:r>
            <a:r>
              <a:rPr lang="en-US" sz="3100" dirty="0">
                <a:solidFill>
                  <a:schemeClr val="bg1"/>
                </a:solidFill>
              </a:rPr>
              <a:t> reading and writing skills</a:t>
            </a:r>
          </a:p>
          <a:p>
            <a:pPr>
              <a:lnSpc>
                <a:spcPct val="134000"/>
              </a:lnSpc>
              <a:buClr>
                <a:schemeClr val="bg1"/>
              </a:buClr>
            </a:pPr>
            <a:r>
              <a:rPr lang="en-US" sz="3100" dirty="0">
                <a:solidFill>
                  <a:schemeClr val="bg1"/>
                </a:solidFill>
              </a:rPr>
              <a:t>Provides </a:t>
            </a:r>
            <a:r>
              <a:rPr lang="en-US" sz="3100" b="1" dirty="0">
                <a:solidFill>
                  <a:srgbClr val="FFFF99"/>
                </a:solidFill>
              </a:rPr>
              <a:t>visual cues </a:t>
            </a:r>
            <a:r>
              <a:rPr lang="en-US" sz="3100" dirty="0">
                <a:solidFill>
                  <a:schemeClr val="bg1"/>
                </a:solidFill>
              </a:rPr>
              <a:t>for students</a:t>
            </a:r>
          </a:p>
          <a:p>
            <a:pPr>
              <a:lnSpc>
                <a:spcPct val="134000"/>
              </a:lnSpc>
              <a:buClr>
                <a:schemeClr val="bg1"/>
              </a:buClr>
            </a:pPr>
            <a:r>
              <a:rPr lang="en-US" sz="3100" b="1" dirty="0">
                <a:solidFill>
                  <a:srgbClr val="FFFF99"/>
                </a:solidFill>
              </a:rPr>
              <a:t>Reinforces</a:t>
            </a:r>
            <a:r>
              <a:rPr lang="en-US" sz="3100" dirty="0">
                <a:solidFill>
                  <a:schemeClr val="bg1"/>
                </a:solidFill>
              </a:rPr>
              <a:t> </a:t>
            </a:r>
            <a:r>
              <a:rPr lang="en-US" sz="3100" b="1" dirty="0">
                <a:solidFill>
                  <a:srgbClr val="FFFF99"/>
                </a:solidFill>
              </a:rPr>
              <a:t>understanding </a:t>
            </a:r>
            <a:r>
              <a:rPr lang="en-US" sz="3100" dirty="0">
                <a:solidFill>
                  <a:schemeClr val="bg1"/>
                </a:solidFill>
              </a:rPr>
              <a:t>of subject-specific terminology</a:t>
            </a:r>
          </a:p>
          <a:p>
            <a:pPr>
              <a:lnSpc>
                <a:spcPct val="134000"/>
              </a:lnSpc>
              <a:buClr>
                <a:schemeClr val="bg1"/>
              </a:buClr>
            </a:pPr>
            <a:r>
              <a:rPr lang="en-US" sz="3100" dirty="0">
                <a:solidFill>
                  <a:schemeClr val="bg1"/>
                </a:solidFill>
              </a:rPr>
              <a:t>Helps students </a:t>
            </a:r>
            <a:r>
              <a:rPr lang="en-US" sz="3100" b="1" dirty="0">
                <a:solidFill>
                  <a:srgbClr val="FFFF99"/>
                </a:solidFill>
              </a:rPr>
              <a:t>improve spelling</a:t>
            </a:r>
            <a:r>
              <a:rPr lang="en-US" sz="3100" dirty="0">
                <a:solidFill>
                  <a:schemeClr val="bg1"/>
                </a:solidFill>
              </a:rPr>
              <a:t> and awareness of spelling patterns</a:t>
            </a:r>
          </a:p>
          <a:p>
            <a:pPr>
              <a:lnSpc>
                <a:spcPct val="134000"/>
              </a:lnSpc>
              <a:buClr>
                <a:schemeClr val="bg1"/>
              </a:buClr>
            </a:pPr>
            <a:r>
              <a:rPr lang="en-US" sz="3100" dirty="0">
                <a:solidFill>
                  <a:schemeClr val="bg1"/>
                </a:solidFill>
              </a:rPr>
              <a:t>Encourages </a:t>
            </a:r>
            <a:r>
              <a:rPr lang="en-US" sz="3100" b="1" dirty="0">
                <a:solidFill>
                  <a:srgbClr val="FFFF99"/>
                </a:solidFill>
              </a:rPr>
              <a:t>increased student independence </a:t>
            </a:r>
            <a:r>
              <a:rPr lang="en-US" sz="3100" dirty="0">
                <a:solidFill>
                  <a:schemeClr val="bg1"/>
                </a:solidFill>
              </a:rPr>
              <a:t>when reading and writing</a:t>
            </a: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val="1142683145"/>
      </p:ext>
    </p:extLst>
  </p:cSld>
  <p:clrMapOvr>
    <a:masterClrMapping/>
  </p:clrMapOvr>
</p:sld>
</file>

<file path=ppt/theme/theme1.xml><?xml version="1.0" encoding="utf-8"?>
<a:theme xmlns:a="http://schemas.openxmlformats.org/drawingml/2006/main" name="1_Office Theme">
  <a:themeElements>
    <a:clrScheme name="Business 01">
      <a:dk1>
        <a:srgbClr val="1D1D25"/>
      </a:dk1>
      <a:lt1>
        <a:srgbClr val="F4F4F6"/>
      </a:lt1>
      <a:dk2>
        <a:srgbClr val="2C2B41"/>
      </a:dk2>
      <a:lt2>
        <a:srgbClr val="F9F9F9"/>
      </a:lt2>
      <a:accent1>
        <a:srgbClr val="E22000"/>
      </a:accent1>
      <a:accent2>
        <a:srgbClr val="821300"/>
      </a:accent2>
      <a:accent3>
        <a:srgbClr val="2C3C3C"/>
      </a:accent3>
      <a:accent4>
        <a:srgbClr val="435C5B"/>
      </a:accent4>
      <a:accent5>
        <a:srgbClr val="688E8C"/>
      </a:accent5>
      <a:accent6>
        <a:srgbClr val="9EB8B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F356BCA1D5C24DA72D14296F0DB2AF" ma:contentTypeVersion="5" ma:contentTypeDescription="Create a new document." ma:contentTypeScope="" ma:versionID="ccb1c8995c93ee4852b0cedb1abc0b01">
  <xsd:schema xmlns:xsd="http://www.w3.org/2001/XMLSchema" xmlns:xs="http://www.w3.org/2001/XMLSchema" xmlns:p="http://schemas.microsoft.com/office/2006/metadata/properties" xmlns:ns2="f65701bd-703e-4e7a-b356-d9aef005502d" xmlns:ns3="b22f8f74-215c-4154-9939-bd29e4e8980e" targetNamespace="http://schemas.microsoft.com/office/2006/metadata/properties" ma:root="true" ma:fieldsID="4e83ca1d99dfc80217f25b9eff7e3a40" ns2:_="" ns3:_="">
    <xsd:import namespace="f65701bd-703e-4e7a-b356-d9aef005502d"/>
    <xsd:import namespace="b22f8f74-215c-4154-9939-bd29e4e8980e"/>
    <xsd:element name="properties">
      <xsd:complexType>
        <xsd:sequence>
          <xsd:element name="documentManagement">
            <xsd:complexType>
              <xsd:all>
                <xsd:element ref="ns2:Approval_x0020_Statu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5701bd-703e-4e7a-b356-d9aef005502d" elementFormDefault="qualified">
    <xsd:import namespace="http://schemas.microsoft.com/office/2006/documentManagement/types"/>
    <xsd:import namespace="http://schemas.microsoft.com/office/infopath/2007/PartnerControls"/>
    <xsd:element name="Approval_x0020_Status" ma:index="4" nillable="true" ma:displayName="Approval Status" ma:internalName="Approval_x0020_Status"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proval_x0020_Status xmlns="f65701bd-703e-4e7a-b356-d9aef005502d">Approved</Approval_x0020_Status>
    <_dlc_DocId xmlns="b22f8f74-215c-4154-9939-bd29e4e8980e">XRUYQT3274NZ-880339284-158</_dlc_DocId>
    <_dlc_DocIdUrl xmlns="b22f8f74-215c-4154-9939-bd29e4e8980e">
      <Url>https://supportservices.jobcorps.gov/disability/_layouts/15/DocIdRedir.aspx?ID=XRUYQT3274NZ-880339284-158</Url>
      <Description>XRUYQT3274NZ-880339284-158</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E90D987-B557-4794-8077-9B061F86DEEA}"/>
</file>

<file path=customXml/itemProps2.xml><?xml version="1.0" encoding="utf-8"?>
<ds:datastoreItem xmlns:ds="http://schemas.openxmlformats.org/officeDocument/2006/customXml" ds:itemID="{16B24882-1737-4464-8EE3-64457ACCC8A8}"/>
</file>

<file path=customXml/itemProps3.xml><?xml version="1.0" encoding="utf-8"?>
<ds:datastoreItem xmlns:ds="http://schemas.openxmlformats.org/officeDocument/2006/customXml" ds:itemID="{88A570E7-0555-4A54-A576-67A452D089BE}"/>
</file>

<file path=customXml/itemProps4.xml><?xml version="1.0" encoding="utf-8"?>
<ds:datastoreItem xmlns:ds="http://schemas.openxmlformats.org/officeDocument/2006/customXml" ds:itemID="{E5DE2013-7D01-4BC6-9D01-CD8EA878755D}"/>
</file>

<file path=docProps/app.xml><?xml version="1.0" encoding="utf-8"?>
<Properties xmlns="http://schemas.openxmlformats.org/officeDocument/2006/extended-properties" xmlns:vt="http://schemas.openxmlformats.org/officeDocument/2006/docPropsVTypes">
  <TotalTime>0</TotalTime>
  <Words>3324</Words>
  <Application>Microsoft Office PowerPoint</Application>
  <PresentationFormat>Widescreen</PresentationFormat>
  <Paragraphs>347</Paragraphs>
  <Slides>44</Slides>
  <Notes>38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44</vt:i4>
      </vt:variant>
    </vt:vector>
  </HeadingPairs>
  <TitlesOfParts>
    <vt:vector size="51" baseType="lpstr">
      <vt:lpstr>Arial</vt:lpstr>
      <vt:lpstr>Calibri</vt:lpstr>
      <vt:lpstr>Calibri Light</vt:lpstr>
      <vt:lpstr>Lato</vt:lpstr>
      <vt:lpstr>Wingdings</vt:lpstr>
      <vt:lpstr>1_Office Theme</vt:lpstr>
      <vt:lpstr>Office Theme</vt:lpstr>
      <vt:lpstr>  Reasonable Accommodation  in  Career Technical Training  (CTT)</vt:lpstr>
      <vt:lpstr>Webinar Objectives</vt:lpstr>
      <vt:lpstr>Poll Question</vt:lpstr>
      <vt:lpstr>Current CTT Accommodation Practices</vt:lpstr>
      <vt:lpstr>PowerPoint Presentation</vt:lpstr>
      <vt:lpstr>PowerPoint Presentation</vt:lpstr>
      <vt:lpstr>PowerPoint Presentation</vt:lpstr>
      <vt:lpstr>CTT Instructional Strategies</vt:lpstr>
      <vt:lpstr>Instructional Strategies in CTT – “Word Walls”</vt:lpstr>
      <vt:lpstr>PowerPoint Presentation</vt:lpstr>
      <vt:lpstr>PowerPoint Presentation</vt:lpstr>
      <vt:lpstr>Using Videotaping of Instruction to Develop Accommodation and Instructional Resources</vt:lpstr>
      <vt:lpstr>Videotaping Benefits on Instruction  </vt:lpstr>
      <vt:lpstr>Starting the Reasonable Accommodation Process for CTT Access</vt:lpstr>
      <vt:lpstr>Starting the Reasonable Accommodation Process for CTT Access</vt:lpstr>
      <vt:lpstr>Practice:  Let’s Review Jordan’s Information</vt:lpstr>
      <vt:lpstr>Jordan – Reasonable Accommodation Needs</vt:lpstr>
      <vt:lpstr>Jordan – Reasonable Accommodation Needs</vt:lpstr>
      <vt:lpstr>Jordan – Reasonable Accommodation Needs</vt:lpstr>
      <vt:lpstr>Jordan – Reasonable Accommodation Needs</vt:lpstr>
      <vt:lpstr>PowerPoint Presentation</vt:lpstr>
      <vt:lpstr>How Can a Student Who is Blind Use a Knife?</vt:lpstr>
      <vt:lpstr>What are Some Other Adaptive Equipment Options?</vt:lpstr>
      <vt:lpstr>What are Some Other Adaptive Equipment Options?</vt:lpstr>
      <vt:lpstr>MasterChef, Christine Ha:  How the Blind Cook</vt:lpstr>
      <vt:lpstr>PowerPoint Presentation</vt:lpstr>
      <vt:lpstr>American Federation for the Blind:  Using Google Docs and Drive</vt:lpstr>
      <vt:lpstr>Reading and Other Assistive Technology Guides/Supports</vt:lpstr>
      <vt:lpstr>Mobile Support Examples:  Medical CTT</vt:lpstr>
      <vt:lpstr>Mobile Support Examples:  Medical CTT</vt:lpstr>
      <vt:lpstr>Online Support Examples:  Automotive</vt:lpstr>
      <vt:lpstr>PowerPoint Presentation</vt:lpstr>
      <vt:lpstr>Gadsden Job Corps Center</vt:lpstr>
      <vt:lpstr>PowerPoint Presentation</vt:lpstr>
      <vt:lpstr>PowerPoint Presentation</vt:lpstr>
      <vt:lpstr>https://www.youtube.com/watch?v=GciAsmfwlEc</vt:lpstr>
      <vt:lpstr>PowerPoint Presentation</vt:lpstr>
      <vt:lpstr>Job Accommodation Network http://askjan.org/topics/tech.htm</vt:lpstr>
      <vt:lpstr>Tools for Life http://www.gatfl.org/</vt:lpstr>
      <vt:lpstr>AbleData www.abledata.com</vt:lpstr>
      <vt:lpstr>AbleData Search:  Products by Category</vt:lpstr>
      <vt:lpstr>RESNA http://www.resna.org/</vt:lpstr>
      <vt:lpstr>State AT Programs http://www.resnaprojects.org/allcontacts/statewidecontacts.html</vt:lpstr>
      <vt:lpstr>Job Corps Disability Website https://supportservices.jobcorps.gov/disability/Pages/default.aspx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 in CTT</dc:title>
  <dc:creator/>
  <cp:lastModifiedBy/>
  <cp:revision>1</cp:revision>
  <dcterms:created xsi:type="dcterms:W3CDTF">2020-05-28T14:33:53Z</dcterms:created>
  <dcterms:modified xsi:type="dcterms:W3CDTF">2020-06-11T20:11:33Z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0x01010024F356BCA1D5C24DA72D14296F0DB2AF</vt:lpwstr>
  </property>
  <property fmtid="{D5CDD505-2E9C-101B-9397-08002B2CF9AE}" pid="3" name="_dlc_DocIdItemGuid">
    <vt:lpwstr>a1ea19c6-f2a1-4432-95b0-5dfef7aa3eb8</vt:lpwstr>
  </property>
</Properties>
</file>