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slides/slide36.xml" ContentType="application/vnd.openxmlformats-officedocument.presentationml.slide+xml"/>
  <Override PartName="/ppt/slides/slide37.xml" ContentType="application/vnd.openxmlformats-officedocument.presentationml.slide+xml"/>
  <Override PartName="/ppt/presentation.xml" ContentType="application/vnd.openxmlformats-officedocument.presentationml.presentation.main+xml"/>
  <Override PartName="/ppt/slides/slide3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4.xml" ContentType="application/vnd.openxmlformats-officedocument.presentationml.slide+xml"/>
  <Override PartName="/ppt/notesSlides/notesSlide37.xml" ContentType="application/vnd.openxmlformats-officedocument.presentationml.notesSlide+xml"/>
  <Override PartName="/ppt/slideMasters/slideMaster1.xml" ContentType="application/vnd.openxmlformats-officedocument.presentationml.slideMaster+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1.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5.xml" ContentType="application/vnd.openxmlformats-officedocument.presentationml.notesSlide+xml"/>
  <Override PartName="/ppt/slideLayouts/slideLayout5.xml" ContentType="application/vnd.openxmlformats-officedocument.presentationml.slideLayout+xml"/>
  <Override PartName="/ppt/notesSlides/notesSlide32.xml" ContentType="application/vnd.openxmlformats-officedocument.presentationml.notesSlide+xml"/>
  <Override PartName="/ppt/slideLayouts/slideLayout2.xml" ContentType="application/vnd.openxmlformats-officedocument.presentationml.slideLayout+xml"/>
  <Override PartName="/ppt/notesSlides/notesSlide33.xml" ContentType="application/vnd.openxmlformats-officedocument.presentationml.notes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Layouts/slideLayout6.xml" ContentType="application/vnd.openxmlformats-officedocument.presentationml.slideLayout+xml"/>
  <Override PartName="/ppt/notesSlides/notesSlide31.xml" ContentType="application/vnd.openxmlformats-officedocument.presentationml.notesSlide+xml"/>
  <Override PartName="/ppt/slideLayouts/slideLayout7.xml" ContentType="application/vnd.openxmlformats-officedocument.presentationml.slideLayout+xml"/>
  <Override PartName="/ppt/notesSlides/notesSlide27.xml" ContentType="application/vnd.openxmlformats-officedocument.presentationml.notesSlide+xml"/>
  <Override PartName="/ppt/slideLayouts/slideLayout9.xml" ContentType="application/vnd.openxmlformats-officedocument.presentationml.slideLayout+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slideLayouts/slideLayout8.xml" ContentType="application/vnd.openxmlformats-officedocument.presentationml.slideLayout+xml"/>
  <Override PartName="/ppt/notesSlides/notesSlide29.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42"/>
  </p:notesMasterIdLst>
  <p:sldIdLst>
    <p:sldId id="256" r:id="rId5"/>
    <p:sldId id="257" r:id="rId6"/>
    <p:sldId id="258" r:id="rId7"/>
    <p:sldId id="368" r:id="rId8"/>
    <p:sldId id="373" r:id="rId9"/>
    <p:sldId id="379" r:id="rId10"/>
    <p:sldId id="374" r:id="rId11"/>
    <p:sldId id="376" r:id="rId12"/>
    <p:sldId id="380" r:id="rId13"/>
    <p:sldId id="381" r:id="rId14"/>
    <p:sldId id="369" r:id="rId15"/>
    <p:sldId id="348" r:id="rId16"/>
    <p:sldId id="349" r:id="rId17"/>
    <p:sldId id="372" r:id="rId18"/>
    <p:sldId id="382" r:id="rId19"/>
    <p:sldId id="384" r:id="rId20"/>
    <p:sldId id="352" r:id="rId21"/>
    <p:sldId id="347" r:id="rId22"/>
    <p:sldId id="391" r:id="rId23"/>
    <p:sldId id="389" r:id="rId24"/>
    <p:sldId id="353" r:id="rId25"/>
    <p:sldId id="354" r:id="rId26"/>
    <p:sldId id="388" r:id="rId27"/>
    <p:sldId id="358" r:id="rId28"/>
    <p:sldId id="387" r:id="rId29"/>
    <p:sldId id="392" r:id="rId30"/>
    <p:sldId id="333" r:id="rId31"/>
    <p:sldId id="341" r:id="rId32"/>
    <p:sldId id="343" r:id="rId33"/>
    <p:sldId id="342" r:id="rId34"/>
    <p:sldId id="346" r:id="rId35"/>
    <p:sldId id="286" r:id="rId36"/>
    <p:sldId id="327" r:id="rId37"/>
    <p:sldId id="326" r:id="rId38"/>
    <p:sldId id="304" r:id="rId39"/>
    <p:sldId id="301" r:id="rId40"/>
    <p:sldId id="30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5"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A62C"/>
    <a:srgbClr val="80C535"/>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04" autoAdjust="0"/>
    <p:restoredTop sz="85457" autoAdjust="0"/>
  </p:normalViewPr>
  <p:slideViewPr>
    <p:cSldViewPr snapToGrid="0">
      <p:cViewPr varScale="1">
        <p:scale>
          <a:sx n="59" d="100"/>
          <a:sy n="59" d="100"/>
        </p:scale>
        <p:origin x="-112" y="-1352"/>
      </p:cViewPr>
      <p:guideLst>
        <p:guide orient="horz" pos="2160"/>
        <p:guide pos="3840"/>
      </p:guideLst>
    </p:cSldViewPr>
  </p:slideViewPr>
  <p:notesTextViewPr>
    <p:cViewPr>
      <p:scale>
        <a:sx n="1" d="1"/>
        <a:sy n="1" d="1"/>
      </p:scale>
      <p:origin x="0" y="0"/>
    </p:cViewPr>
  </p:notesTextViewPr>
  <p:sorterViewPr>
    <p:cViewPr>
      <p:scale>
        <a:sx n="130" d="100"/>
        <a:sy n="130" d="100"/>
      </p:scale>
      <p:origin x="0" y="6944"/>
    </p:cViewPr>
  </p:sorterViewPr>
  <p:notesViewPr>
    <p:cSldViewPr snapToGrid="0" snapToObjects="1">
      <p:cViewPr varScale="1">
        <p:scale>
          <a:sx n="104" d="100"/>
          <a:sy n="104" d="100"/>
        </p:scale>
        <p:origin x="-728"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47"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9" Type="http://schemas.openxmlformats.org/officeDocument/2006/relationships/slide" Target="slides/slide25.xml"/><Relationship Id="rId2" Type="http://schemas.openxmlformats.org/officeDocument/2006/relationships/customXml" Target="../customXml/item2.xml"/><Relationship Id="rId16" Type="http://schemas.openxmlformats.org/officeDocument/2006/relationships/slide" Target="slides/slide12.xml"/><Relationship Id="rId24" Type="http://schemas.openxmlformats.org/officeDocument/2006/relationships/slide" Target="slides/slide20.xml"/><Relationship Id="rId32" Type="http://schemas.openxmlformats.org/officeDocument/2006/relationships/slide" Target="slides/slide28.xml"/><Relationship Id="rId11" Type="http://schemas.openxmlformats.org/officeDocument/2006/relationships/slide" Target="slides/slide7.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23" Type="http://schemas.openxmlformats.org/officeDocument/2006/relationships/slide" Target="slides/slide19.xml"/><Relationship Id="rId28" Type="http://schemas.openxmlformats.org/officeDocument/2006/relationships/slide" Target="slides/slide24.xml"/><Relationship Id="rId5" Type="http://schemas.openxmlformats.org/officeDocument/2006/relationships/slide" Target="slides/slide1.xml"/><Relationship Id="rId36" Type="http://schemas.openxmlformats.org/officeDocument/2006/relationships/slide" Target="slides/slide32.xml"/><Relationship Id="rId15" Type="http://schemas.openxmlformats.org/officeDocument/2006/relationships/slide" Target="slides/slide11.xml"/><Relationship Id="rId49" Type="http://schemas.openxmlformats.org/officeDocument/2006/relationships/customXml" Target="../customXml/item4.xml"/><Relationship Id="rId31" Type="http://schemas.openxmlformats.org/officeDocument/2006/relationships/slide" Target="slides/slide27.xml"/><Relationship Id="rId10" Type="http://schemas.openxmlformats.org/officeDocument/2006/relationships/slide" Target="slides/slide6.xml"/><Relationship Id="rId19" Type="http://schemas.openxmlformats.org/officeDocument/2006/relationships/slide" Target="slides/slide15.xml"/><Relationship Id="rId44" Type="http://schemas.openxmlformats.org/officeDocument/2006/relationships/commentAuthors" Target="commentAuthors.xml"/><Relationship Id="rId48" Type="http://schemas.openxmlformats.org/officeDocument/2006/relationships/tableStyles" Target="tableStyles.xml"/><Relationship Id="rId22" Type="http://schemas.openxmlformats.org/officeDocument/2006/relationships/slide" Target="slides/slide18.xml"/><Relationship Id="rId27" Type="http://schemas.openxmlformats.org/officeDocument/2006/relationships/slide" Target="slides/slide23.xml"/><Relationship Id="rId4" Type="http://schemas.openxmlformats.org/officeDocument/2006/relationships/slideMaster" Target="slideMasters/slideMaster1.xml"/><Relationship Id="rId30" Type="http://schemas.openxmlformats.org/officeDocument/2006/relationships/slide" Target="slides/slide26.xml"/><Relationship Id="rId9" Type="http://schemas.openxmlformats.org/officeDocument/2006/relationships/slide" Target="slides/slide5.xml"/><Relationship Id="rId35" Type="http://schemas.openxmlformats.org/officeDocument/2006/relationships/slide" Target="slides/slide31.xml"/><Relationship Id="rId14" Type="http://schemas.openxmlformats.org/officeDocument/2006/relationships/slide" Target="slides/slide10.xml"/><Relationship Id="rId43" Type="http://schemas.openxmlformats.org/officeDocument/2006/relationships/printerSettings" Target="printerSettings/printerSettings1.bin"/><Relationship Id="rId8" Type="http://schemas.openxmlformats.org/officeDocument/2006/relationships/slide" Target="slides/slide4.xml"/><Relationship Id="rId3" Type="http://schemas.openxmlformats.org/officeDocument/2006/relationships/customXml" Target="../customXml/item3.xml"/><Relationship Id="rId46" Type="http://schemas.openxmlformats.org/officeDocument/2006/relationships/viewProps" Target="viewProps.xml"/><Relationship Id="rId25" Type="http://schemas.openxmlformats.org/officeDocument/2006/relationships/slide" Target="slides/slide21.xml"/><Relationship Id="rId33" Type="http://schemas.openxmlformats.org/officeDocument/2006/relationships/slide" Target="slides/slide29.xml"/><Relationship Id="rId12" Type="http://schemas.openxmlformats.org/officeDocument/2006/relationships/slide" Target="slides/slide8.xml"/><Relationship Id="rId17" Type="http://schemas.openxmlformats.org/officeDocument/2006/relationships/slide" Target="slides/slide13.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0B5C7D-5B70-419C-940B-2BAAE1758D61}" type="datetimeFigureOut">
              <a:rPr lang="en-US" smtClean="0"/>
              <a:t>7/12/16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D81DB6-F117-4698-9487-101FE5A3206D}" type="slidenum">
              <a:rPr lang="en-US" smtClean="0"/>
              <a:t>‹#›</a:t>
            </a:fld>
            <a:endParaRPr lang="en-US"/>
          </a:p>
        </p:txBody>
      </p:sp>
    </p:spTree>
    <p:extLst>
      <p:ext uri="{BB962C8B-B14F-4D97-AF65-F5344CB8AC3E}">
        <p14:creationId xmlns:p14="http://schemas.microsoft.com/office/powerpoint/2010/main" val="1074799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purpose</a:t>
            </a:r>
            <a:r>
              <a:rPr lang="en-US" sz="1600" baseline="0" dirty="0"/>
              <a:t> of this webinar is to build on the previous knowledge gained from both Reading 100 and 200 webinars.  .  </a:t>
            </a:r>
          </a:p>
          <a:p>
            <a:endParaRPr lang="en-US" sz="16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rPr>
              <a:t>You will take</a:t>
            </a:r>
            <a:r>
              <a:rPr lang="en-US" sz="1600" kern="1200" baseline="0" dirty="0">
                <a:solidFill>
                  <a:schemeClr val="tx1"/>
                </a:solidFill>
                <a:effectLst/>
              </a:rPr>
              <a:t> an active role in identifying strengths, functional limitations, and developing potential accommodations for students with mild, moderate, or severe reading difficulties.  </a:t>
            </a:r>
            <a:endParaRPr lang="en-US" sz="1600" kern="1200" dirty="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a:p>
          <a:p>
            <a:r>
              <a:rPr lang="en-US" sz="1600" baseline="0" dirty="0"/>
              <a:t>You will have an opportunity to see how some centers are using resources and strategies to support students with reading difficulties in several center settings.  </a:t>
            </a:r>
            <a:endParaRPr lang="en-US" sz="1600" dirty="0"/>
          </a:p>
        </p:txBody>
      </p:sp>
      <p:sp>
        <p:nvSpPr>
          <p:cNvPr id="4" name="Slide Number Placeholder 3"/>
          <p:cNvSpPr>
            <a:spLocks noGrp="1"/>
          </p:cNvSpPr>
          <p:nvPr>
            <p:ph type="sldNum" sz="quarter" idx="10"/>
          </p:nvPr>
        </p:nvSpPr>
        <p:spPr/>
        <p:txBody>
          <a:bodyPr/>
          <a:lstStyle/>
          <a:p>
            <a:fld id="{06D81DB6-F117-4698-9487-101FE5A3206D}" type="slidenum">
              <a:rPr lang="en-US" smtClean="0"/>
              <a:t>1</a:t>
            </a:fld>
            <a:endParaRPr lang="en-US"/>
          </a:p>
        </p:txBody>
      </p:sp>
    </p:spTree>
    <p:extLst>
      <p:ext uri="{BB962C8B-B14F-4D97-AF65-F5344CB8AC3E}">
        <p14:creationId xmlns:p14="http://schemas.microsoft.com/office/powerpoint/2010/main" val="2202304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Interest is a powerful motivator.</a:t>
            </a:r>
            <a:r>
              <a:rPr lang="en-US" sz="1600" baseline="0" dirty="0"/>
              <a:t> </a:t>
            </a:r>
            <a:r>
              <a:rPr lang="en-US" sz="1600" kern="1200" dirty="0">
                <a:solidFill>
                  <a:schemeClr val="tx1"/>
                </a:solidFill>
                <a:latin typeface="+mn-lt"/>
                <a:ea typeface="+mn-ea"/>
                <a:cs typeface="+mn-cs"/>
              </a:rPr>
              <a:t>Studies into the role of interest in learning have demonstrated </a:t>
            </a:r>
            <a:r>
              <a:rPr lang="en-US" sz="1600" b="1" kern="1200" dirty="0">
                <a:solidFill>
                  <a:schemeClr val="tx1"/>
                </a:solidFill>
                <a:latin typeface="+mn-lt"/>
                <a:ea typeface="+mn-ea"/>
                <a:cs typeface="+mn-cs"/>
              </a:rPr>
              <a:t>evidence of gains in attention, persistence, deeper processing of content, and enhanced metacognition</a:t>
            </a:r>
            <a:r>
              <a:rPr lang="en-US" sz="1600" b="0" kern="1200" dirty="0">
                <a:solidFill>
                  <a:schemeClr val="tx1"/>
                </a:solidFill>
                <a:latin typeface="+mn-lt"/>
                <a:ea typeface="+mn-ea"/>
                <a:cs typeface="+mn-cs"/>
              </a:rPr>
              <a:t> for all</a:t>
            </a:r>
            <a:r>
              <a:rPr lang="en-US" sz="1600" b="0" kern="1200" baseline="0" dirty="0">
                <a:solidFill>
                  <a:schemeClr val="tx1"/>
                </a:solidFill>
                <a:latin typeface="+mn-lt"/>
                <a:ea typeface="+mn-ea"/>
                <a:cs typeface="+mn-cs"/>
              </a:rPr>
              <a:t> students including students with reading disabilities.  </a:t>
            </a:r>
            <a:endParaRPr lang="en-US" sz="1600" b="0" kern="1200" baseline="0" dirty="0" smtClean="0">
              <a:solidFill>
                <a:schemeClr val="tx1"/>
              </a:solidFill>
              <a:latin typeface="+mn-lt"/>
              <a:ea typeface="+mn-ea"/>
              <a:cs typeface="+mn-cs"/>
            </a:endParaRPr>
          </a:p>
          <a:p>
            <a:r>
              <a:rPr lang="en-US" sz="1600" b="0" kern="1200" baseline="0" dirty="0" smtClean="0">
                <a:solidFill>
                  <a:schemeClr val="tx1"/>
                </a:solidFill>
                <a:latin typeface="+mn-lt"/>
                <a:ea typeface="+mn-ea"/>
                <a:cs typeface="+mn-cs"/>
              </a:rPr>
              <a:t>    </a:t>
            </a:r>
            <a:r>
              <a:rPr lang="en-US" sz="1600" b="1" kern="1200" baseline="0" dirty="0" smtClean="0">
                <a:solidFill>
                  <a:schemeClr val="tx1"/>
                </a:solidFill>
                <a:latin typeface="+mn-lt"/>
                <a:ea typeface="+mn-ea"/>
                <a:cs typeface="+mn-cs"/>
              </a:rPr>
              <a:t>Examples of questions on a Reading Interest Survey:</a:t>
            </a:r>
          </a:p>
          <a:p>
            <a:r>
              <a:rPr lang="en-US" sz="1600" dirty="0" smtClean="0"/>
              <a:t>What is the best book that was ever read to you?</a:t>
            </a:r>
          </a:p>
          <a:p>
            <a:r>
              <a:rPr lang="en-US" sz="1600" dirty="0" smtClean="0"/>
              <a:t>What is the best book that you ever read yourself?</a:t>
            </a:r>
          </a:p>
          <a:p>
            <a:r>
              <a:rPr lang="en-US" sz="1600" dirty="0" smtClean="0"/>
              <a:t>What are your favorite hobbies, sports, or activities?</a:t>
            </a:r>
          </a:p>
          <a:p>
            <a:r>
              <a:rPr lang="en-US" sz="1600" dirty="0" smtClean="0"/>
              <a:t>What are some of your favorite movies or </a:t>
            </a:r>
            <a:r>
              <a:rPr lang="en-US" sz="1600" dirty="0" err="1" smtClean="0"/>
              <a:t>tv</a:t>
            </a:r>
            <a:r>
              <a:rPr lang="en-US" sz="1600" dirty="0" smtClean="0"/>
              <a:t> programs?</a:t>
            </a:r>
          </a:p>
          <a:p>
            <a:r>
              <a:rPr lang="en-US" sz="1600" dirty="0" smtClean="0"/>
              <a:t>What are your favorite videos, DVDs, computer games, and Internet websites? </a:t>
            </a:r>
          </a:p>
          <a:p>
            <a:r>
              <a:rPr lang="en-US" sz="1600" dirty="0" smtClean="0"/>
              <a:t>If you could take a trip, where would you go?</a:t>
            </a:r>
          </a:p>
          <a:p>
            <a:r>
              <a:rPr lang="en-US" sz="1600" dirty="0" smtClean="0"/>
              <a:t>What careers interest you?</a:t>
            </a:r>
          </a:p>
          <a:p>
            <a:endParaRPr lang="en-US" sz="1600" b="0" kern="1200" baseline="0" dirty="0" smtClean="0">
              <a:solidFill>
                <a:schemeClr val="tx1"/>
              </a:solidFill>
              <a:latin typeface="+mn-lt"/>
              <a:ea typeface="+mn-ea"/>
              <a:cs typeface="+mn-cs"/>
            </a:endParaRPr>
          </a:p>
          <a:p>
            <a:endParaRPr lang="en-US" sz="1600" b="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10</a:t>
            </a:fld>
            <a:endParaRPr lang="en-US"/>
          </a:p>
        </p:txBody>
      </p:sp>
    </p:spTree>
    <p:extLst>
      <p:ext uri="{BB962C8B-B14F-4D97-AF65-F5344CB8AC3E}">
        <p14:creationId xmlns:p14="http://schemas.microsoft.com/office/powerpoint/2010/main" val="1051238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Let’s see how we can work through a couple of case studies on Job Corps students by identifying the functional limitations and leveraging their strengths and interests to address their need for barrier removal and accommodations in Reading.  </a:t>
            </a:r>
            <a:endParaRPr lang="en-US" sz="1800" dirty="0"/>
          </a:p>
        </p:txBody>
      </p:sp>
      <p:sp>
        <p:nvSpPr>
          <p:cNvPr id="4" name="Slide Number Placeholder 3"/>
          <p:cNvSpPr>
            <a:spLocks noGrp="1"/>
          </p:cNvSpPr>
          <p:nvPr>
            <p:ph type="sldNum" sz="quarter" idx="10"/>
          </p:nvPr>
        </p:nvSpPr>
        <p:spPr/>
        <p:txBody>
          <a:bodyPr/>
          <a:lstStyle/>
          <a:p>
            <a:fld id="{06D81DB6-F117-4698-9487-101FE5A3206D}" type="slidenum">
              <a:rPr lang="en-US" smtClean="0"/>
              <a:t>11</a:t>
            </a:fld>
            <a:endParaRPr lang="en-US"/>
          </a:p>
        </p:txBody>
      </p:sp>
    </p:spTree>
    <p:extLst>
      <p:ext uri="{BB962C8B-B14F-4D97-AF65-F5344CB8AC3E}">
        <p14:creationId xmlns:p14="http://schemas.microsoft.com/office/powerpoint/2010/main" val="3245887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12</a:t>
            </a:fld>
            <a:endParaRPr lang="en-US"/>
          </a:p>
        </p:txBody>
      </p:sp>
    </p:spTree>
    <p:extLst>
      <p:ext uri="{BB962C8B-B14F-4D97-AF65-F5344CB8AC3E}">
        <p14:creationId xmlns:p14="http://schemas.microsoft.com/office/powerpoint/2010/main" val="400544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Do we have any other questions for Myra?</a:t>
            </a:r>
          </a:p>
        </p:txBody>
      </p:sp>
      <p:sp>
        <p:nvSpPr>
          <p:cNvPr id="4" name="Slide Number Placeholder 3"/>
          <p:cNvSpPr>
            <a:spLocks noGrp="1"/>
          </p:cNvSpPr>
          <p:nvPr>
            <p:ph type="sldNum" sz="quarter" idx="10"/>
          </p:nvPr>
        </p:nvSpPr>
        <p:spPr/>
        <p:txBody>
          <a:bodyPr/>
          <a:lstStyle/>
          <a:p>
            <a:fld id="{06D81DB6-F117-4698-9487-101FE5A3206D}" type="slidenum">
              <a:rPr lang="en-US" smtClean="0"/>
              <a:t>13</a:t>
            </a:fld>
            <a:endParaRPr lang="en-US"/>
          </a:p>
        </p:txBody>
      </p:sp>
    </p:spTree>
    <p:extLst>
      <p:ext uri="{BB962C8B-B14F-4D97-AF65-F5344CB8AC3E}">
        <p14:creationId xmlns:p14="http://schemas.microsoft.com/office/powerpoint/2010/main" val="567555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So we have her IEP, and we have had an interactive meeting with Myra…now we have a better read on her functional limitations )in the purple box).</a:t>
            </a:r>
          </a:p>
          <a:p>
            <a:endParaRPr lang="en-US" sz="1600" dirty="0"/>
          </a:p>
          <a:p>
            <a:r>
              <a:rPr lang="en-US" sz="1600" dirty="0" smtClean="0"/>
              <a:t>Let’s take a look on center for areas where Myra might experience some challenges related to her functional limitations in Reading…</a:t>
            </a:r>
            <a:endParaRPr lang="en-US" sz="1600" dirty="0"/>
          </a:p>
          <a:p>
            <a:endParaRPr lang="en-US" sz="1600" dirty="0"/>
          </a:p>
        </p:txBody>
      </p:sp>
      <p:sp>
        <p:nvSpPr>
          <p:cNvPr id="4" name="Slide Number Placeholder 3"/>
          <p:cNvSpPr>
            <a:spLocks noGrp="1"/>
          </p:cNvSpPr>
          <p:nvPr>
            <p:ph type="sldNum" sz="quarter" idx="10"/>
          </p:nvPr>
        </p:nvSpPr>
        <p:spPr/>
        <p:txBody>
          <a:bodyPr/>
          <a:lstStyle/>
          <a:p>
            <a:fld id="{06D81DB6-F117-4698-9487-101FE5A3206D}" type="slidenum">
              <a:rPr lang="en-US" smtClean="0"/>
              <a:t>14</a:t>
            </a:fld>
            <a:endParaRPr lang="en-US"/>
          </a:p>
        </p:txBody>
      </p:sp>
    </p:spTree>
    <p:extLst>
      <p:ext uri="{BB962C8B-B14F-4D97-AF65-F5344CB8AC3E}">
        <p14:creationId xmlns:p14="http://schemas.microsoft.com/office/powerpoint/2010/main" val="557504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Most likely all areas of the center require some type of reading skills.  </a:t>
            </a:r>
          </a:p>
          <a:p>
            <a:endParaRPr lang="en-US" sz="1600" dirty="0"/>
          </a:p>
          <a:p>
            <a:r>
              <a:rPr lang="en-US" sz="1600" dirty="0" smtClean="0"/>
              <a:t>So let’s drill down and think about the impact the following functional limitations might have in specific areas on center.</a:t>
            </a:r>
          </a:p>
          <a:p>
            <a:endParaRPr lang="en-US" sz="1600" dirty="0"/>
          </a:p>
          <a:p>
            <a:r>
              <a:rPr lang="en-US" sz="1600" dirty="0" smtClean="0"/>
              <a:t>Next slide…</a:t>
            </a:r>
            <a:endParaRPr lang="en-US" sz="1600" dirty="0"/>
          </a:p>
        </p:txBody>
      </p:sp>
      <p:sp>
        <p:nvSpPr>
          <p:cNvPr id="4" name="Slide Number Placeholder 3"/>
          <p:cNvSpPr>
            <a:spLocks noGrp="1"/>
          </p:cNvSpPr>
          <p:nvPr>
            <p:ph type="sldNum" sz="quarter" idx="10"/>
          </p:nvPr>
        </p:nvSpPr>
        <p:spPr/>
        <p:txBody>
          <a:bodyPr/>
          <a:lstStyle/>
          <a:p>
            <a:fld id="{06D81DB6-F117-4698-9487-101FE5A3206D}" type="slidenum">
              <a:rPr lang="en-US" smtClean="0"/>
              <a:t>15</a:t>
            </a:fld>
            <a:endParaRPr lang="en-US"/>
          </a:p>
        </p:txBody>
      </p:sp>
    </p:spTree>
    <p:extLst>
      <p:ext uri="{BB962C8B-B14F-4D97-AF65-F5344CB8AC3E}">
        <p14:creationId xmlns:p14="http://schemas.microsoft.com/office/powerpoint/2010/main" val="3752934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(Read the functional limitations on the slide)</a:t>
            </a:r>
          </a:p>
          <a:p>
            <a:endParaRPr lang="en-US" sz="1600" dirty="0"/>
          </a:p>
          <a:p>
            <a:r>
              <a:rPr lang="en-US" sz="1600" dirty="0" smtClean="0"/>
              <a:t>Keeping in mind those 4 specific reading limitations, let’s explore the possible impact on activities. tasks, assignments, and expectations in the following areas:</a:t>
            </a:r>
          </a:p>
          <a:p>
            <a:endParaRPr lang="en-US" sz="1600" dirty="0"/>
          </a:p>
          <a:p>
            <a:r>
              <a:rPr lang="en-US" sz="1600" dirty="0" smtClean="0"/>
              <a:t>Academics--use the chat box to share your ideas on how the stated functional imitations might impact Academics</a:t>
            </a:r>
          </a:p>
          <a:p>
            <a:endParaRPr lang="en-US" sz="1600" dirty="0"/>
          </a:p>
          <a:p>
            <a:r>
              <a:rPr lang="en-US" sz="1600" dirty="0" smtClean="0"/>
              <a:t>Career Technical--Remember, she is interested in Carpentry</a:t>
            </a:r>
          </a:p>
          <a:p>
            <a:endParaRPr lang="en-US" sz="1600" dirty="0"/>
          </a:p>
          <a:p>
            <a:r>
              <a:rPr lang="en-US" sz="1600" dirty="0" smtClean="0"/>
              <a:t>Residential--</a:t>
            </a:r>
          </a:p>
          <a:p>
            <a:r>
              <a:rPr lang="en-US" sz="1600" dirty="0" smtClean="0"/>
              <a:t>Workability-</a:t>
            </a:r>
          </a:p>
          <a:p>
            <a:r>
              <a:rPr lang="en-US" sz="1600" dirty="0" smtClean="0"/>
              <a:t>Behavioral Management System--</a:t>
            </a:r>
          </a:p>
        </p:txBody>
      </p:sp>
      <p:sp>
        <p:nvSpPr>
          <p:cNvPr id="4" name="Slide Number Placeholder 3"/>
          <p:cNvSpPr>
            <a:spLocks noGrp="1"/>
          </p:cNvSpPr>
          <p:nvPr>
            <p:ph type="sldNum" sz="quarter" idx="10"/>
          </p:nvPr>
        </p:nvSpPr>
        <p:spPr/>
        <p:txBody>
          <a:bodyPr/>
          <a:lstStyle/>
          <a:p>
            <a:fld id="{06D81DB6-F117-4698-9487-101FE5A3206D}" type="slidenum">
              <a:rPr lang="en-US" smtClean="0"/>
              <a:t>16</a:t>
            </a:fld>
            <a:endParaRPr lang="en-US" dirty="0"/>
          </a:p>
        </p:txBody>
      </p:sp>
    </p:spTree>
    <p:extLst>
      <p:ext uri="{BB962C8B-B14F-4D97-AF65-F5344CB8AC3E}">
        <p14:creationId xmlns:p14="http://schemas.microsoft.com/office/powerpoint/2010/main" val="224083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Any ideas?</a:t>
            </a:r>
          </a:p>
          <a:p>
            <a:endParaRPr lang="en-US" sz="1800" dirty="0"/>
          </a:p>
          <a:p>
            <a:r>
              <a:rPr lang="en-US" sz="1800" dirty="0" smtClean="0"/>
              <a:t>Some of our ideas might not be built directly into the AP, but might be teaching and learning strategies we can use.  Myra might even know how to use some of her strengths as compensatory skills/strategies.</a:t>
            </a:r>
          </a:p>
          <a:p>
            <a:endParaRPr lang="en-US" sz="1800" dirty="0"/>
          </a:p>
          <a:p>
            <a:r>
              <a:rPr lang="en-US" sz="1800" dirty="0" smtClean="0"/>
              <a:t>Let’s look at a basic Accommodation Plan for Myra, then talk a little more about strategies.</a:t>
            </a:r>
            <a:endParaRPr lang="en-US" sz="1800" dirty="0"/>
          </a:p>
        </p:txBody>
      </p:sp>
      <p:sp>
        <p:nvSpPr>
          <p:cNvPr id="4" name="Slide Number Placeholder 3"/>
          <p:cNvSpPr>
            <a:spLocks noGrp="1"/>
          </p:cNvSpPr>
          <p:nvPr>
            <p:ph type="sldNum" sz="quarter" idx="10"/>
          </p:nvPr>
        </p:nvSpPr>
        <p:spPr/>
        <p:txBody>
          <a:bodyPr/>
          <a:lstStyle/>
          <a:p>
            <a:fld id="{06D81DB6-F117-4698-9487-101FE5A3206D}" type="slidenum">
              <a:rPr lang="en-US" smtClean="0"/>
              <a:t>17</a:t>
            </a:fld>
            <a:endParaRPr lang="en-US"/>
          </a:p>
        </p:txBody>
      </p:sp>
    </p:spTree>
    <p:extLst>
      <p:ext uri="{BB962C8B-B14F-4D97-AF65-F5344CB8AC3E}">
        <p14:creationId xmlns:p14="http://schemas.microsoft.com/office/powerpoint/2010/main" val="693244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So here is a basic AP stating Myra’s functional limitations along with accommodations to address them.</a:t>
            </a:r>
          </a:p>
          <a:p>
            <a:endParaRPr lang="en-US" sz="1600" dirty="0"/>
          </a:p>
          <a:p>
            <a:endParaRPr lang="en-US" sz="1600" dirty="0" smtClean="0"/>
          </a:p>
          <a:p>
            <a:r>
              <a:rPr lang="en-US" sz="1600" dirty="0" smtClean="0"/>
              <a:t>(Can </a:t>
            </a:r>
            <a:r>
              <a:rPr lang="en-US" sz="1600" dirty="0"/>
              <a:t>Myra take a picture of the notes on the board or posted with her smart phone</a:t>
            </a:r>
            <a:r>
              <a:rPr lang="en-US" sz="1600" dirty="0" smtClean="0"/>
              <a:t>?)</a:t>
            </a:r>
          </a:p>
          <a:p>
            <a:endParaRPr lang="en-US" sz="1600" dirty="0"/>
          </a:p>
          <a:p>
            <a:r>
              <a:rPr lang="en-US" sz="1600" dirty="0" smtClean="0"/>
              <a:t>I’m sure you can come up with similar and more accommodations that would remove barriers, and give Myra access to her assignments, tasks, and expectations.  </a:t>
            </a:r>
          </a:p>
          <a:p>
            <a:endParaRPr lang="en-US" sz="1600" dirty="0"/>
          </a:p>
          <a:p>
            <a:r>
              <a:rPr lang="en-US" sz="1600" dirty="0" smtClean="0"/>
              <a:t>Now let’s look at some specific teaching and learning strategies that Myra could possibly adopt as compensatory skills.</a:t>
            </a:r>
            <a:endParaRPr lang="en-US" sz="1600" dirty="0"/>
          </a:p>
        </p:txBody>
      </p:sp>
      <p:sp>
        <p:nvSpPr>
          <p:cNvPr id="4" name="Slide Number Placeholder 3"/>
          <p:cNvSpPr>
            <a:spLocks noGrp="1"/>
          </p:cNvSpPr>
          <p:nvPr>
            <p:ph type="sldNum" sz="quarter" idx="10"/>
          </p:nvPr>
        </p:nvSpPr>
        <p:spPr/>
        <p:txBody>
          <a:bodyPr/>
          <a:lstStyle/>
          <a:p>
            <a:fld id="{06D81DB6-F117-4698-9487-101FE5A3206D}" type="slidenum">
              <a:rPr lang="en-US" smtClean="0"/>
              <a:t>18</a:t>
            </a:fld>
            <a:endParaRPr lang="en-US"/>
          </a:p>
        </p:txBody>
      </p:sp>
    </p:spTree>
    <p:extLst>
      <p:ext uri="{BB962C8B-B14F-4D97-AF65-F5344CB8AC3E}">
        <p14:creationId xmlns:p14="http://schemas.microsoft.com/office/powerpoint/2010/main" val="3706983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She might even keep her own dialectical journal (to tap into her social side)</a:t>
            </a:r>
          </a:p>
          <a:p>
            <a:endParaRPr lang="en-US" sz="1800" dirty="0"/>
          </a:p>
          <a:p>
            <a:endParaRPr lang="en-US" sz="1800" dirty="0"/>
          </a:p>
          <a:p>
            <a:r>
              <a:rPr lang="en-US" sz="1800" dirty="0"/>
              <a:t> A dialectical journal is another name for a double-entry journal or a reader-response journal. </a:t>
            </a:r>
            <a:endParaRPr lang="en-US" sz="1800" dirty="0" smtClean="0"/>
          </a:p>
          <a:p>
            <a:r>
              <a:rPr lang="en-US" sz="1800" dirty="0" smtClean="0"/>
              <a:t>A </a:t>
            </a:r>
            <a:r>
              <a:rPr lang="en-US" sz="1800" dirty="0"/>
              <a:t>dialectical journal is a journal that records a dialogue, or conversation between the ideas in the text (the words that you are reading) and the ideas of the reader (the person who is doing the reading). </a:t>
            </a:r>
            <a:endParaRPr lang="en-US" sz="1800" dirty="0" smtClean="0"/>
          </a:p>
          <a:p>
            <a:endParaRPr lang="en-US" sz="1800" dirty="0"/>
          </a:p>
          <a:p>
            <a:r>
              <a:rPr lang="en-US" sz="1800" dirty="0" smtClean="0"/>
              <a:t>Myra could then share her journal with her instructor to check for understanding and use her verbal strength.</a:t>
            </a:r>
            <a:endParaRPr lang="en-US" sz="1800" dirty="0"/>
          </a:p>
        </p:txBody>
      </p:sp>
      <p:sp>
        <p:nvSpPr>
          <p:cNvPr id="4" name="Slide Number Placeholder 3"/>
          <p:cNvSpPr>
            <a:spLocks noGrp="1"/>
          </p:cNvSpPr>
          <p:nvPr>
            <p:ph type="sldNum" sz="quarter" idx="10"/>
          </p:nvPr>
        </p:nvSpPr>
        <p:spPr/>
        <p:txBody>
          <a:bodyPr/>
          <a:lstStyle/>
          <a:p>
            <a:fld id="{06D81DB6-F117-4698-9487-101FE5A3206D}" type="slidenum">
              <a:rPr lang="en-US" smtClean="0"/>
              <a:t>19</a:t>
            </a:fld>
            <a:endParaRPr lang="en-US"/>
          </a:p>
        </p:txBody>
      </p:sp>
    </p:spTree>
    <p:extLst>
      <p:ext uri="{BB962C8B-B14F-4D97-AF65-F5344CB8AC3E}">
        <p14:creationId xmlns:p14="http://schemas.microsoft.com/office/powerpoint/2010/main" val="1532717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2</a:t>
            </a:fld>
            <a:endParaRPr lang="en-US"/>
          </a:p>
        </p:txBody>
      </p:sp>
    </p:spTree>
    <p:extLst>
      <p:ext uri="{BB962C8B-B14F-4D97-AF65-F5344CB8AC3E}">
        <p14:creationId xmlns:p14="http://schemas.microsoft.com/office/powerpoint/2010/main" val="1558990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800" dirty="0" smtClean="0"/>
              <a:t>(Note:  Hold off on clicking the 2</a:t>
            </a:r>
            <a:r>
              <a:rPr lang="en-US" sz="1800" baseline="30000" dirty="0" smtClean="0"/>
              <a:t>nd</a:t>
            </a:r>
            <a:r>
              <a:rPr lang="en-US" sz="1800" dirty="0" smtClean="0"/>
              <a:t> click until some people respond in the chat box)</a:t>
            </a:r>
          </a:p>
          <a:p>
            <a:endParaRPr lang="en-US" sz="1800" dirty="0"/>
          </a:p>
          <a:p>
            <a:r>
              <a:rPr lang="en-US" sz="1800" dirty="0" smtClean="0"/>
              <a:t>We are always striving to build independence.  We do not want Myra to become dependent on her teachers or peers to read everything to her.  We often see a “learned helplessness” in our students when they come to us having had experiences where good-intending people have actually added to the disability.  </a:t>
            </a:r>
          </a:p>
          <a:p>
            <a:endParaRPr lang="en-US" sz="1800" dirty="0"/>
          </a:p>
          <a:p>
            <a:r>
              <a:rPr lang="en-US" sz="1800" dirty="0" smtClean="0"/>
              <a:t>We have to strike a balance where we transfer the responsibility of learning to our students.  </a:t>
            </a:r>
            <a:endParaRPr lang="en-US" sz="1800" dirty="0"/>
          </a:p>
        </p:txBody>
      </p:sp>
      <p:sp>
        <p:nvSpPr>
          <p:cNvPr id="4" name="Slide Number Placeholder 3"/>
          <p:cNvSpPr>
            <a:spLocks noGrp="1"/>
          </p:cNvSpPr>
          <p:nvPr>
            <p:ph type="sldNum" sz="quarter" idx="10"/>
          </p:nvPr>
        </p:nvSpPr>
        <p:spPr/>
        <p:txBody>
          <a:bodyPr/>
          <a:lstStyle/>
          <a:p>
            <a:fld id="{06D81DB6-F117-4698-9487-101FE5A3206D}" type="slidenum">
              <a:rPr lang="en-US" smtClean="0"/>
              <a:t>20</a:t>
            </a:fld>
            <a:endParaRPr lang="en-US"/>
          </a:p>
        </p:txBody>
      </p:sp>
    </p:spTree>
    <p:extLst>
      <p:ext uri="{BB962C8B-B14F-4D97-AF65-F5344CB8AC3E}">
        <p14:creationId xmlns:p14="http://schemas.microsoft.com/office/powerpoint/2010/main" val="1453017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Our 2</a:t>
            </a:r>
            <a:r>
              <a:rPr lang="en-US" sz="1800" baseline="30000" dirty="0" smtClean="0"/>
              <a:t>nd</a:t>
            </a:r>
            <a:r>
              <a:rPr lang="en-US" sz="1800" dirty="0" smtClean="0"/>
              <a:t> case study is Ben.</a:t>
            </a:r>
            <a:endParaRPr lang="en-US" sz="1800" dirty="0"/>
          </a:p>
        </p:txBody>
      </p:sp>
      <p:sp>
        <p:nvSpPr>
          <p:cNvPr id="4" name="Slide Number Placeholder 3"/>
          <p:cNvSpPr>
            <a:spLocks noGrp="1"/>
          </p:cNvSpPr>
          <p:nvPr>
            <p:ph type="sldNum" sz="quarter" idx="10"/>
          </p:nvPr>
        </p:nvSpPr>
        <p:spPr/>
        <p:txBody>
          <a:bodyPr/>
          <a:lstStyle/>
          <a:p>
            <a:fld id="{06D81DB6-F117-4698-9487-101FE5A3206D}" type="slidenum">
              <a:rPr lang="en-US" smtClean="0"/>
              <a:t>21</a:t>
            </a:fld>
            <a:endParaRPr lang="en-US"/>
          </a:p>
        </p:txBody>
      </p:sp>
    </p:spTree>
    <p:extLst>
      <p:ext uri="{BB962C8B-B14F-4D97-AF65-F5344CB8AC3E}">
        <p14:creationId xmlns:p14="http://schemas.microsoft.com/office/powerpoint/2010/main" val="2216021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Like Myra, we want to gather all information about Ben’s functional limitations, any prior accommodations and strategies that helped, and his strengths and interests.</a:t>
            </a:r>
          </a:p>
          <a:p>
            <a:endParaRPr lang="en-US" sz="1800" dirty="0"/>
          </a:p>
          <a:p>
            <a:r>
              <a:rPr lang="en-US" sz="1800" dirty="0" smtClean="0"/>
              <a:t>(Read the slide)</a:t>
            </a:r>
            <a:endParaRPr lang="en-US" sz="1800" dirty="0"/>
          </a:p>
          <a:p>
            <a:endParaRPr lang="en-US" sz="1800" dirty="0" smtClean="0"/>
          </a:p>
          <a:p>
            <a:r>
              <a:rPr lang="en-US" sz="1800" dirty="0" smtClean="0"/>
              <a:t>We can already connect his desire to take Culinary with his strengths.  </a:t>
            </a:r>
            <a:endParaRPr lang="en-US" sz="1800" dirty="0"/>
          </a:p>
        </p:txBody>
      </p:sp>
      <p:sp>
        <p:nvSpPr>
          <p:cNvPr id="4" name="Slide Number Placeholder 3"/>
          <p:cNvSpPr>
            <a:spLocks noGrp="1"/>
          </p:cNvSpPr>
          <p:nvPr>
            <p:ph type="sldNum" sz="quarter" idx="10"/>
          </p:nvPr>
        </p:nvSpPr>
        <p:spPr/>
        <p:txBody>
          <a:bodyPr/>
          <a:lstStyle/>
          <a:p>
            <a:fld id="{06D81DB6-F117-4698-9487-101FE5A3206D}" type="slidenum">
              <a:rPr lang="en-US" smtClean="0"/>
              <a:t>22</a:t>
            </a:fld>
            <a:endParaRPr lang="en-US"/>
          </a:p>
        </p:txBody>
      </p:sp>
    </p:spTree>
    <p:extLst>
      <p:ext uri="{BB962C8B-B14F-4D97-AF65-F5344CB8AC3E}">
        <p14:creationId xmlns:p14="http://schemas.microsoft.com/office/powerpoint/2010/main" val="700053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So we drill down again looking at specific tasks, assignments, skills, expectations that will be required in each area on center, and how Ben’s functional limitations might impact his success in those areas.</a:t>
            </a:r>
          </a:p>
          <a:p>
            <a:endParaRPr lang="en-US" sz="1800" dirty="0"/>
          </a:p>
          <a:p>
            <a:r>
              <a:rPr lang="en-US" sz="1800" dirty="0" smtClean="0"/>
              <a:t>Can you think of any specifics in Academics?</a:t>
            </a:r>
          </a:p>
          <a:p>
            <a:r>
              <a:rPr lang="en-US" sz="1800" dirty="0" smtClean="0"/>
              <a:t>Culinary?</a:t>
            </a:r>
          </a:p>
          <a:p>
            <a:r>
              <a:rPr lang="en-US" sz="1800" dirty="0" smtClean="0"/>
              <a:t>Residential?</a:t>
            </a:r>
          </a:p>
          <a:p>
            <a:r>
              <a:rPr lang="en-US" sz="1800" dirty="0" smtClean="0"/>
              <a:t>Workability?</a:t>
            </a:r>
          </a:p>
          <a:p>
            <a:r>
              <a:rPr lang="en-US" sz="1800" dirty="0" smtClean="0"/>
              <a:t>Behavior Management System?</a:t>
            </a:r>
            <a:endParaRPr lang="en-US" sz="1800" dirty="0"/>
          </a:p>
        </p:txBody>
      </p:sp>
      <p:sp>
        <p:nvSpPr>
          <p:cNvPr id="4" name="Slide Number Placeholder 3"/>
          <p:cNvSpPr>
            <a:spLocks noGrp="1"/>
          </p:cNvSpPr>
          <p:nvPr>
            <p:ph type="sldNum" sz="quarter" idx="10"/>
          </p:nvPr>
        </p:nvSpPr>
        <p:spPr/>
        <p:txBody>
          <a:bodyPr/>
          <a:lstStyle/>
          <a:p>
            <a:fld id="{06D81DB6-F117-4698-9487-101FE5A3206D}" type="slidenum">
              <a:rPr lang="en-US" smtClean="0"/>
              <a:t>23</a:t>
            </a:fld>
            <a:endParaRPr lang="en-US"/>
          </a:p>
        </p:txBody>
      </p:sp>
    </p:spTree>
    <p:extLst>
      <p:ext uri="{BB962C8B-B14F-4D97-AF65-F5344CB8AC3E}">
        <p14:creationId xmlns:p14="http://schemas.microsoft.com/office/powerpoint/2010/main" val="1739949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Read the slide (answer in chat box)</a:t>
            </a:r>
            <a:endParaRPr lang="en-US" sz="1800" dirty="0"/>
          </a:p>
        </p:txBody>
      </p:sp>
      <p:sp>
        <p:nvSpPr>
          <p:cNvPr id="4" name="Slide Number Placeholder 3"/>
          <p:cNvSpPr>
            <a:spLocks noGrp="1"/>
          </p:cNvSpPr>
          <p:nvPr>
            <p:ph type="sldNum" sz="quarter" idx="10"/>
          </p:nvPr>
        </p:nvSpPr>
        <p:spPr/>
        <p:txBody>
          <a:bodyPr/>
          <a:lstStyle/>
          <a:p>
            <a:fld id="{06D81DB6-F117-4698-9487-101FE5A3206D}" type="slidenum">
              <a:rPr lang="en-US" smtClean="0"/>
              <a:t>24</a:t>
            </a:fld>
            <a:endParaRPr lang="en-US"/>
          </a:p>
        </p:txBody>
      </p:sp>
    </p:spTree>
    <p:extLst>
      <p:ext uri="{BB962C8B-B14F-4D97-AF65-F5344CB8AC3E}">
        <p14:creationId xmlns:p14="http://schemas.microsoft.com/office/powerpoint/2010/main" val="3666284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When we build a specific AP for Ben, we want to keep in mind those functional limitations (left hand side).</a:t>
            </a:r>
          </a:p>
          <a:p>
            <a:endParaRPr lang="en-US" sz="1800" dirty="0"/>
          </a:p>
          <a:p>
            <a:r>
              <a:rPr lang="en-US" sz="1800" dirty="0" smtClean="0"/>
              <a:t>Remember, the AP is an interactive process that includes the student or applicant, so in this case, the team (including Ben) agreed upon the accommodations on the right.  </a:t>
            </a:r>
          </a:p>
          <a:p>
            <a:endParaRPr lang="en-US" sz="1800" dirty="0"/>
          </a:p>
          <a:p>
            <a:r>
              <a:rPr lang="en-US" sz="1800" dirty="0" smtClean="0"/>
              <a:t>Are these accommodations locked in stone for the entire time Ben is at JC?  (Chat box).</a:t>
            </a:r>
          </a:p>
          <a:p>
            <a:endParaRPr lang="en-US" sz="1800" dirty="0"/>
          </a:p>
          <a:p>
            <a:r>
              <a:rPr lang="en-US" sz="1800" dirty="0" smtClean="0"/>
              <a:t>No they are flexible, and reviewed at each scheduled ESP or progress report.  </a:t>
            </a:r>
            <a:endParaRPr lang="en-US" sz="1800" dirty="0"/>
          </a:p>
        </p:txBody>
      </p:sp>
      <p:sp>
        <p:nvSpPr>
          <p:cNvPr id="4" name="Slide Number Placeholder 3"/>
          <p:cNvSpPr>
            <a:spLocks noGrp="1"/>
          </p:cNvSpPr>
          <p:nvPr>
            <p:ph type="sldNum" sz="quarter" idx="10"/>
          </p:nvPr>
        </p:nvSpPr>
        <p:spPr/>
        <p:txBody>
          <a:bodyPr/>
          <a:lstStyle/>
          <a:p>
            <a:fld id="{06D81DB6-F117-4698-9487-101FE5A3206D}" type="slidenum">
              <a:rPr lang="en-US" smtClean="0"/>
              <a:t>25</a:t>
            </a:fld>
            <a:endParaRPr lang="en-US"/>
          </a:p>
        </p:txBody>
      </p:sp>
    </p:spTree>
    <p:extLst>
      <p:ext uri="{BB962C8B-B14F-4D97-AF65-F5344CB8AC3E}">
        <p14:creationId xmlns:p14="http://schemas.microsoft.com/office/powerpoint/2010/main" val="329796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Here are some specific teaching and learning strategies that Ben could possibly adopt as compensatory skills.</a:t>
            </a:r>
            <a:endParaRPr lang="en-US" sz="1800" dirty="0"/>
          </a:p>
        </p:txBody>
      </p:sp>
      <p:sp>
        <p:nvSpPr>
          <p:cNvPr id="4" name="Slide Number Placeholder 3"/>
          <p:cNvSpPr>
            <a:spLocks noGrp="1"/>
          </p:cNvSpPr>
          <p:nvPr>
            <p:ph type="sldNum" sz="quarter" idx="10"/>
          </p:nvPr>
        </p:nvSpPr>
        <p:spPr/>
        <p:txBody>
          <a:bodyPr/>
          <a:lstStyle/>
          <a:p>
            <a:fld id="{06D81DB6-F117-4698-9487-101FE5A3206D}" type="slidenum">
              <a:rPr lang="en-US" smtClean="0"/>
              <a:t>26</a:t>
            </a:fld>
            <a:endParaRPr lang="en-US"/>
          </a:p>
        </p:txBody>
      </p:sp>
    </p:spTree>
    <p:extLst>
      <p:ext uri="{BB962C8B-B14F-4D97-AF65-F5344CB8AC3E}">
        <p14:creationId xmlns:p14="http://schemas.microsoft.com/office/powerpoint/2010/main" val="2025460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This is a review from Reading 200 where we looked at how to use videos in reading instruction.</a:t>
            </a:r>
          </a:p>
          <a:p>
            <a:endParaRPr lang="en-US" sz="1800" dirty="0"/>
          </a:p>
          <a:p>
            <a:r>
              <a:rPr lang="en-US" sz="1800" dirty="0" smtClean="0"/>
              <a:t>How </a:t>
            </a:r>
            <a:r>
              <a:rPr lang="en-US" sz="1800" dirty="0"/>
              <a:t>could these accommodations be used throughout the center?</a:t>
            </a:r>
          </a:p>
          <a:p>
            <a:endParaRPr lang="en-US" sz="1800" dirty="0" smtClean="0"/>
          </a:p>
          <a:p>
            <a:r>
              <a:rPr lang="en-US" sz="1800" dirty="0" smtClean="0"/>
              <a:t>Do</a:t>
            </a:r>
            <a:r>
              <a:rPr lang="en-US" sz="1800" baseline="0" dirty="0" smtClean="0"/>
              <a:t> </a:t>
            </a:r>
            <a:r>
              <a:rPr lang="en-US" sz="1800" baseline="0" dirty="0"/>
              <a:t>any of you have example of using video-supported instruction?</a:t>
            </a:r>
            <a:endParaRPr lang="en-US" sz="1800" dirty="0"/>
          </a:p>
        </p:txBody>
      </p:sp>
      <p:sp>
        <p:nvSpPr>
          <p:cNvPr id="4" name="Slide Number Placeholder 3"/>
          <p:cNvSpPr>
            <a:spLocks noGrp="1"/>
          </p:cNvSpPr>
          <p:nvPr>
            <p:ph type="sldNum" sz="quarter" idx="10"/>
          </p:nvPr>
        </p:nvSpPr>
        <p:spPr/>
        <p:txBody>
          <a:bodyPr/>
          <a:lstStyle/>
          <a:p>
            <a:fld id="{06D81DB6-F117-4698-9487-101FE5A3206D}" type="slidenum">
              <a:rPr lang="en-US" smtClean="0"/>
              <a:t>27</a:t>
            </a:fld>
            <a:endParaRPr lang="en-US"/>
          </a:p>
        </p:txBody>
      </p:sp>
    </p:spTree>
    <p:extLst>
      <p:ext uri="{BB962C8B-B14F-4D97-AF65-F5344CB8AC3E}">
        <p14:creationId xmlns:p14="http://schemas.microsoft.com/office/powerpoint/2010/main" val="21434298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Let’s see what some of our centers are doing to support Reading difficulties.</a:t>
            </a:r>
            <a:endParaRPr lang="en-US" sz="1800" dirty="0"/>
          </a:p>
        </p:txBody>
      </p:sp>
      <p:sp>
        <p:nvSpPr>
          <p:cNvPr id="4" name="Slide Number Placeholder 3"/>
          <p:cNvSpPr>
            <a:spLocks noGrp="1"/>
          </p:cNvSpPr>
          <p:nvPr>
            <p:ph type="sldNum" sz="quarter" idx="10"/>
          </p:nvPr>
        </p:nvSpPr>
        <p:spPr/>
        <p:txBody>
          <a:bodyPr/>
          <a:lstStyle/>
          <a:p>
            <a:fld id="{06D81DB6-F117-4698-9487-101FE5A3206D}" type="slidenum">
              <a:rPr lang="en-US" smtClean="0"/>
              <a:t>28</a:t>
            </a:fld>
            <a:endParaRPr lang="en-US"/>
          </a:p>
        </p:txBody>
      </p:sp>
    </p:spTree>
    <p:extLst>
      <p:ext uri="{BB962C8B-B14F-4D97-AF65-F5344CB8AC3E}">
        <p14:creationId xmlns:p14="http://schemas.microsoft.com/office/powerpoint/2010/main" val="2099573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t>Bookshare</a:t>
            </a:r>
            <a:r>
              <a:rPr lang="en-US" sz="1800" dirty="0"/>
              <a:t>  is free for JC centers and provides access to digitized audio books for academics, career technical trades, job seeking skills and transition, pleasure reading, periodicals and newspapers. </a:t>
            </a:r>
            <a:endParaRPr lang="en-US" sz="1800" dirty="0" smtClean="0"/>
          </a:p>
          <a:p>
            <a:endParaRPr lang="en-US" sz="1800" dirty="0"/>
          </a:p>
          <a:p>
            <a:r>
              <a:rPr lang="en-US" sz="1800" dirty="0" smtClean="0"/>
              <a:t>We are in the process of collecting data on how centers have created partnerships with </a:t>
            </a:r>
            <a:r>
              <a:rPr lang="en-US" sz="1800" dirty="0" err="1" smtClean="0"/>
              <a:t>Bookshare</a:t>
            </a:r>
            <a:r>
              <a:rPr lang="en-US" sz="1800" dirty="0" smtClean="0"/>
              <a:t>, and what types of resources they are using to serve students with print disabilities.</a:t>
            </a:r>
            <a:endParaRPr lang="en-US" sz="1800" dirty="0"/>
          </a:p>
        </p:txBody>
      </p:sp>
      <p:sp>
        <p:nvSpPr>
          <p:cNvPr id="4" name="Slide Number Placeholder 3"/>
          <p:cNvSpPr>
            <a:spLocks noGrp="1"/>
          </p:cNvSpPr>
          <p:nvPr>
            <p:ph type="sldNum" sz="quarter" idx="10"/>
          </p:nvPr>
        </p:nvSpPr>
        <p:spPr/>
        <p:txBody>
          <a:bodyPr/>
          <a:lstStyle/>
          <a:p>
            <a:fld id="{06D81DB6-F117-4698-9487-101FE5A3206D}" type="slidenum">
              <a:rPr lang="en-US" smtClean="0"/>
              <a:t>29</a:t>
            </a:fld>
            <a:endParaRPr lang="en-US"/>
          </a:p>
        </p:txBody>
      </p:sp>
    </p:spTree>
    <p:extLst>
      <p:ext uri="{BB962C8B-B14F-4D97-AF65-F5344CB8AC3E}">
        <p14:creationId xmlns:p14="http://schemas.microsoft.com/office/powerpoint/2010/main" val="3374998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Our</a:t>
            </a:r>
            <a:r>
              <a:rPr lang="en-US" sz="1800" baseline="0" dirty="0"/>
              <a:t> center is currently using some form of Assistive Technology (Bookshare, Screen Readers, reading apps, </a:t>
            </a:r>
            <a:r>
              <a:rPr lang="en-US" sz="1800" baseline="0" dirty="0" err="1"/>
              <a:t>etc</a:t>
            </a:r>
            <a:r>
              <a:rPr lang="en-US" sz="1800" baseline="0" dirty="0"/>
              <a:t>) to support students with reading difficulties.</a:t>
            </a:r>
          </a:p>
          <a:p>
            <a:endParaRPr lang="en-US" sz="1800" dirty="0"/>
          </a:p>
          <a:p>
            <a:r>
              <a:rPr lang="en-US" sz="1800" baseline="0" dirty="0"/>
              <a:t>Yes or No.</a:t>
            </a:r>
            <a:endParaRPr lang="en-US" sz="1800" dirty="0"/>
          </a:p>
          <a:p>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3</a:t>
            </a:fld>
            <a:endParaRPr lang="en-US"/>
          </a:p>
        </p:txBody>
      </p:sp>
    </p:spTree>
    <p:extLst>
      <p:ext uri="{BB962C8B-B14F-4D97-AF65-F5344CB8AC3E}">
        <p14:creationId xmlns:p14="http://schemas.microsoft.com/office/powerpoint/2010/main" val="17830655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Can you think of any standardized books or print materials that could be converted to audio books?</a:t>
            </a:r>
          </a:p>
          <a:p>
            <a:endParaRPr lang="en-US" sz="1800" dirty="0"/>
          </a:p>
          <a:p>
            <a:r>
              <a:rPr lang="en-US" sz="1800" dirty="0" smtClean="0"/>
              <a:t>What are some benefits of using audio books?</a:t>
            </a:r>
            <a:endParaRPr lang="en-US" sz="1800" dirty="0"/>
          </a:p>
        </p:txBody>
      </p:sp>
      <p:sp>
        <p:nvSpPr>
          <p:cNvPr id="4" name="Slide Number Placeholder 3"/>
          <p:cNvSpPr>
            <a:spLocks noGrp="1"/>
          </p:cNvSpPr>
          <p:nvPr>
            <p:ph type="sldNum" sz="quarter" idx="10"/>
          </p:nvPr>
        </p:nvSpPr>
        <p:spPr/>
        <p:txBody>
          <a:bodyPr/>
          <a:lstStyle/>
          <a:p>
            <a:fld id="{06D81DB6-F117-4698-9487-101FE5A3206D}" type="slidenum">
              <a:rPr lang="en-US" smtClean="0"/>
              <a:t>30</a:t>
            </a:fld>
            <a:endParaRPr lang="en-US"/>
          </a:p>
        </p:txBody>
      </p:sp>
    </p:spTree>
    <p:extLst>
      <p:ext uri="{BB962C8B-B14F-4D97-AF65-F5344CB8AC3E}">
        <p14:creationId xmlns:p14="http://schemas.microsoft.com/office/powerpoint/2010/main" val="1579707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We picked up the GIST Reading Strategy during our Reading 100 Webinar.  One of our participants from Pinellas JC described how she uses this strategy to build comprehension skills with her students.  </a:t>
            </a:r>
          </a:p>
          <a:p>
            <a:endParaRPr lang="en-US" sz="1800" dirty="0"/>
          </a:p>
          <a:p>
            <a:r>
              <a:rPr lang="en-US" sz="1800" dirty="0" smtClean="0"/>
              <a:t>If you are interested, you can simply </a:t>
            </a:r>
            <a:r>
              <a:rPr lang="en-US" sz="1800" dirty="0" err="1" smtClean="0"/>
              <a:t>google</a:t>
            </a:r>
            <a:r>
              <a:rPr lang="en-US" sz="1800" dirty="0" smtClean="0"/>
              <a:t> GIST Reading Strategy, and get a variety of ways to apply this strategy.</a:t>
            </a:r>
          </a:p>
          <a:p>
            <a:endParaRPr lang="en-US" sz="1800" dirty="0"/>
          </a:p>
          <a:p>
            <a:r>
              <a:rPr lang="en-US" sz="1800" dirty="0" smtClean="0"/>
              <a:t>This is another example of a compensatory skill or strategy that students can learn to use in all kinds of settings. </a:t>
            </a:r>
            <a:endParaRPr lang="en-US" sz="1800" dirty="0"/>
          </a:p>
        </p:txBody>
      </p:sp>
      <p:sp>
        <p:nvSpPr>
          <p:cNvPr id="4" name="Slide Number Placeholder 3"/>
          <p:cNvSpPr>
            <a:spLocks noGrp="1"/>
          </p:cNvSpPr>
          <p:nvPr>
            <p:ph type="sldNum" sz="quarter" idx="10"/>
          </p:nvPr>
        </p:nvSpPr>
        <p:spPr/>
        <p:txBody>
          <a:bodyPr/>
          <a:lstStyle/>
          <a:p>
            <a:fld id="{06D81DB6-F117-4698-9487-101FE5A3206D}" type="slidenum">
              <a:rPr lang="en-US" smtClean="0"/>
              <a:t>31</a:t>
            </a:fld>
            <a:endParaRPr lang="en-US"/>
          </a:p>
        </p:txBody>
      </p:sp>
    </p:spTree>
    <p:extLst>
      <p:ext uri="{BB962C8B-B14F-4D97-AF65-F5344CB8AC3E}">
        <p14:creationId xmlns:p14="http://schemas.microsoft.com/office/powerpoint/2010/main" val="42658393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Do any of you have similar or even different strategies that can be transferred to our students, so they can use them independently?</a:t>
            </a:r>
          </a:p>
          <a:p>
            <a:endParaRPr lang="en-US" sz="1800" dirty="0"/>
          </a:p>
          <a:p>
            <a:endParaRPr lang="en-US" sz="1800" dirty="0" smtClean="0"/>
          </a:p>
          <a:p>
            <a:r>
              <a:rPr lang="en-US" sz="1800" dirty="0" smtClean="0"/>
              <a:t>Okay, that is our webinar for today.  I want to share some Reading Resources with you.  Remember that all 4 reading webinar are uploaded to the JC Disabilities website.  Feel free to use them with your staff.</a:t>
            </a:r>
            <a:endParaRPr lang="en-US" sz="1800" dirty="0"/>
          </a:p>
        </p:txBody>
      </p:sp>
      <p:sp>
        <p:nvSpPr>
          <p:cNvPr id="4" name="Slide Number Placeholder 3"/>
          <p:cNvSpPr>
            <a:spLocks noGrp="1"/>
          </p:cNvSpPr>
          <p:nvPr>
            <p:ph type="sldNum" sz="quarter" idx="10"/>
          </p:nvPr>
        </p:nvSpPr>
        <p:spPr/>
        <p:txBody>
          <a:bodyPr/>
          <a:lstStyle/>
          <a:p>
            <a:fld id="{06D81DB6-F117-4698-9487-101FE5A3206D}" type="slidenum">
              <a:rPr lang="en-US" smtClean="0"/>
              <a:t>32</a:t>
            </a:fld>
            <a:endParaRPr lang="en-US"/>
          </a:p>
        </p:txBody>
      </p:sp>
    </p:spTree>
    <p:extLst>
      <p:ext uri="{BB962C8B-B14F-4D97-AF65-F5344CB8AC3E}">
        <p14:creationId xmlns:p14="http://schemas.microsoft.com/office/powerpoint/2010/main" val="25063549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79513"/>
            <a:ext cx="5486400" cy="3086100"/>
          </a:xfrm>
        </p:spPr>
      </p:sp>
      <p:sp>
        <p:nvSpPr>
          <p:cNvPr id="3" name="Notes Placeholder 2"/>
          <p:cNvSpPr>
            <a:spLocks noGrp="1"/>
          </p:cNvSpPr>
          <p:nvPr>
            <p:ph type="body" idx="1"/>
          </p:nvPr>
        </p:nvSpPr>
        <p:spPr/>
        <p:txBody>
          <a:bodyPr/>
          <a:lstStyle/>
          <a:p>
            <a:r>
              <a:rPr lang="en-US" sz="1600" dirty="0"/>
              <a:t>Bookshare </a:t>
            </a:r>
            <a:r>
              <a:rPr lang="en-US" sz="1600" baseline="0" dirty="0"/>
              <a:t> is free for JC centers and provides access to digitized audio books for academics, career technical trades, job seeking skills and transition, pleasure reading, periodicals and newspapers</a:t>
            </a:r>
            <a:r>
              <a:rPr lang="en-US" sz="1600" b="1" baseline="0" dirty="0">
                <a:solidFill>
                  <a:srgbClr val="3366FF"/>
                </a:solidFill>
              </a:rPr>
              <a:t>. Contact your RDIC for more information on Bookshare.  We also have a webinar available on how to get a </a:t>
            </a:r>
            <a:r>
              <a:rPr lang="en-US" sz="1600" b="1" baseline="0" dirty="0" err="1">
                <a:solidFill>
                  <a:srgbClr val="3366FF"/>
                </a:solidFill>
              </a:rPr>
              <a:t>bookshare</a:t>
            </a:r>
            <a:r>
              <a:rPr lang="en-US" sz="1600" b="1" baseline="0" dirty="0">
                <a:solidFill>
                  <a:srgbClr val="3366FF"/>
                </a:solidFill>
              </a:rPr>
              <a:t> membership. Essentially this is the simplest resource to take advantage of. </a:t>
            </a:r>
            <a:endParaRPr lang="en-US" sz="1600" b="1" dirty="0">
              <a:solidFill>
                <a:srgbClr val="3366FF"/>
              </a:solidFill>
            </a:endParaRPr>
          </a:p>
          <a:p>
            <a:endParaRPr lang="en-US" sz="1600" dirty="0"/>
          </a:p>
          <a:p>
            <a:r>
              <a:rPr lang="en-US" sz="1600" baseline="0" dirty="0" smtClean="0"/>
              <a:t>Go Read </a:t>
            </a:r>
            <a:r>
              <a:rPr lang="en-US" sz="1600" baseline="0" dirty="0"/>
              <a:t>is an </a:t>
            </a:r>
            <a:r>
              <a:rPr lang="en-US" sz="1600" baseline="0" dirty="0" smtClean="0"/>
              <a:t>accessible e-book </a:t>
            </a:r>
            <a:r>
              <a:rPr lang="en-US" sz="1600" baseline="0" smtClean="0"/>
              <a:t>reader app </a:t>
            </a:r>
            <a:r>
              <a:rPr lang="en-US" sz="1600" baseline="0" dirty="0" smtClean="0"/>
              <a:t>that is directly linked to the </a:t>
            </a:r>
            <a:r>
              <a:rPr lang="en-US" sz="1600" baseline="0" dirty="0" err="1" smtClean="0"/>
              <a:t>Bookshare</a:t>
            </a:r>
            <a:r>
              <a:rPr lang="en-US" sz="1600" baseline="0" dirty="0" smtClean="0"/>
              <a:t> library. It can be used with or without talk back.  </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33</a:t>
            </a:fld>
            <a:endParaRPr lang="en-US"/>
          </a:p>
        </p:txBody>
      </p:sp>
    </p:spTree>
    <p:extLst>
      <p:ext uri="{BB962C8B-B14F-4D97-AF65-F5344CB8AC3E}">
        <p14:creationId xmlns:p14="http://schemas.microsoft.com/office/powerpoint/2010/main" val="2291213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34</a:t>
            </a:fld>
            <a:endParaRPr lang="en-US"/>
          </a:p>
        </p:txBody>
      </p:sp>
    </p:spTree>
    <p:extLst>
      <p:ext uri="{BB962C8B-B14F-4D97-AF65-F5344CB8AC3E}">
        <p14:creationId xmlns:p14="http://schemas.microsoft.com/office/powerpoint/2010/main" val="32456388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latin typeface="Arial" panose="020B0604020202020204" pitchFamily="34" charset="0"/>
                <a:ea typeface="ＭＳ Ｐゴシック" pitchFamily="2" charset="-128"/>
              </a:rPr>
              <a:t>The LD website is located within the JC Community website portal and includes detailed information about LDs</a:t>
            </a:r>
            <a:r>
              <a:rPr lang="en-US" altLang="en-US" sz="1600" baseline="0" dirty="0">
                <a:latin typeface="Arial" panose="020B0604020202020204" pitchFamily="34" charset="0"/>
                <a:ea typeface="ＭＳ Ｐゴシック" pitchFamily="2" charset="-128"/>
              </a:rPr>
              <a:t> including reading and writing disabilities</a:t>
            </a:r>
            <a:r>
              <a:rPr lang="en-US" altLang="en-US" sz="1600" dirty="0">
                <a:latin typeface="Arial" panose="020B0604020202020204" pitchFamily="34" charset="0"/>
                <a:ea typeface="ＭＳ Ｐゴシック" pitchFamily="2" charset="-128"/>
              </a:rPr>
              <a:t>, accommodation recommendations, and possible teaching</a:t>
            </a:r>
            <a:r>
              <a:rPr lang="en-US" altLang="en-US" sz="1600" baseline="0" dirty="0">
                <a:latin typeface="Arial" panose="020B0604020202020204" pitchFamily="34" charset="0"/>
                <a:ea typeface="ＭＳ Ｐゴシック" pitchFamily="2" charset="-128"/>
              </a:rPr>
              <a:t> and learner </a:t>
            </a:r>
            <a:r>
              <a:rPr lang="en-US" altLang="en-US" sz="1600" dirty="0">
                <a:latin typeface="Arial" panose="020B0604020202020204" pitchFamily="34" charset="0"/>
                <a:ea typeface="ＭＳ Ｐゴシック" pitchFamily="2" charset="-128"/>
              </a:rPr>
              <a:t>strategies and supports.</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35</a:t>
            </a:fld>
            <a:endParaRPr lang="en-US"/>
          </a:p>
        </p:txBody>
      </p:sp>
    </p:spTree>
    <p:extLst>
      <p:ext uri="{BB962C8B-B14F-4D97-AF65-F5344CB8AC3E}">
        <p14:creationId xmlns:p14="http://schemas.microsoft.com/office/powerpoint/2010/main" val="17197256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36</a:t>
            </a:fld>
            <a:endParaRPr lang="en-US"/>
          </a:p>
        </p:txBody>
      </p:sp>
    </p:spTree>
    <p:extLst>
      <p:ext uri="{BB962C8B-B14F-4D97-AF65-F5344CB8AC3E}">
        <p14:creationId xmlns:p14="http://schemas.microsoft.com/office/powerpoint/2010/main" val="6032608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81DB6-F117-4698-9487-101FE5A3206D}" type="slidenum">
              <a:rPr lang="en-US" smtClean="0"/>
              <a:t>37</a:t>
            </a:fld>
            <a:endParaRPr lang="en-US"/>
          </a:p>
        </p:txBody>
      </p:sp>
    </p:spTree>
    <p:extLst>
      <p:ext uri="{BB962C8B-B14F-4D97-AF65-F5344CB8AC3E}">
        <p14:creationId xmlns:p14="http://schemas.microsoft.com/office/powerpoint/2010/main" val="3363678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81DB6-F117-4698-9487-101FE5A3206D}" type="slidenum">
              <a:rPr lang="en-US" smtClean="0"/>
              <a:t>4</a:t>
            </a:fld>
            <a:endParaRPr lang="en-US"/>
          </a:p>
        </p:txBody>
      </p:sp>
    </p:spTree>
    <p:extLst>
      <p:ext uri="{BB962C8B-B14F-4D97-AF65-F5344CB8AC3E}">
        <p14:creationId xmlns:p14="http://schemas.microsoft.com/office/powerpoint/2010/main" val="3335127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Compensatory</a:t>
            </a:r>
            <a:r>
              <a:rPr lang="en-US" sz="1800" baseline="0" dirty="0"/>
              <a:t> skills refer to the use of strategies, techniques, and adapted materials that students can access across settings…By teaching the use of compensatory skills, we are able to leverage our </a:t>
            </a:r>
            <a:r>
              <a:rPr lang="en-US" sz="1800" baseline="0" dirty="0" smtClean="0"/>
              <a:t>students strengths</a:t>
            </a:r>
            <a:r>
              <a:rPr lang="en-US" sz="1800" dirty="0" smtClean="0"/>
              <a:t> and interests. </a:t>
            </a:r>
            <a:endParaRPr lang="en-US" sz="1800" baseline="0" dirty="0"/>
          </a:p>
          <a:p>
            <a:endParaRPr lang="en-US" sz="1800" baseline="0" dirty="0"/>
          </a:p>
          <a:p>
            <a:r>
              <a:rPr lang="en-US" sz="1800" baseline="0" dirty="0"/>
              <a:t>For students with reading difficulties to keep trying or try harder to complete tasks and keep up with their peers, they have acquired a variety of compensatory strategies shown to them by a teacher, parent, or self-taught  Let’s look at some of the most popular ones.</a:t>
            </a:r>
          </a:p>
          <a:p>
            <a:r>
              <a:rPr lang="en-US" sz="1800" baseline="0" dirty="0"/>
              <a:t> </a:t>
            </a:r>
            <a:endParaRPr lang="en-US" sz="1800" dirty="0"/>
          </a:p>
        </p:txBody>
      </p:sp>
      <p:sp>
        <p:nvSpPr>
          <p:cNvPr id="4" name="Slide Number Placeholder 3"/>
          <p:cNvSpPr>
            <a:spLocks noGrp="1"/>
          </p:cNvSpPr>
          <p:nvPr>
            <p:ph type="sldNum" sz="quarter" idx="10"/>
          </p:nvPr>
        </p:nvSpPr>
        <p:spPr/>
        <p:txBody>
          <a:bodyPr/>
          <a:lstStyle/>
          <a:p>
            <a:fld id="{06D81DB6-F117-4698-9487-101FE5A3206D}" type="slidenum">
              <a:rPr lang="en-US" smtClean="0"/>
              <a:t>5</a:t>
            </a:fld>
            <a:endParaRPr lang="en-US"/>
          </a:p>
        </p:txBody>
      </p:sp>
    </p:spTree>
    <p:extLst>
      <p:ext uri="{BB962C8B-B14F-4D97-AF65-F5344CB8AC3E}">
        <p14:creationId xmlns:p14="http://schemas.microsoft.com/office/powerpoint/2010/main" val="1641206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Although we may initially use strategies or accommodations that are more teacher or mentor- centered to start out…that is mainly to remove barriers and build confidence.  </a:t>
            </a:r>
          </a:p>
          <a:p>
            <a:endParaRPr lang="en-US" sz="1800" dirty="0"/>
          </a:p>
          <a:p>
            <a:r>
              <a:rPr lang="en-US" sz="1800" dirty="0" smtClean="0"/>
              <a:t>An example in reading may be that we model good reading strategies, and walk a student through those fundamentals that help them dissect or comprehend the text.  Then we slowly transfer the responsibility of using the strategies to the student--with some guided practice, so we can check for understanding.  </a:t>
            </a:r>
          </a:p>
          <a:p>
            <a:endParaRPr lang="en-US" sz="1800" dirty="0"/>
          </a:p>
          <a:p>
            <a:endParaRPr lang="en-US" sz="1800" dirty="0"/>
          </a:p>
        </p:txBody>
      </p:sp>
      <p:sp>
        <p:nvSpPr>
          <p:cNvPr id="4" name="Slide Number Placeholder 3"/>
          <p:cNvSpPr>
            <a:spLocks noGrp="1"/>
          </p:cNvSpPr>
          <p:nvPr>
            <p:ph type="sldNum" sz="quarter" idx="10"/>
          </p:nvPr>
        </p:nvSpPr>
        <p:spPr/>
        <p:txBody>
          <a:bodyPr/>
          <a:lstStyle/>
          <a:p>
            <a:fld id="{06D81DB6-F117-4698-9487-101FE5A3206D}" type="slidenum">
              <a:rPr lang="en-US" smtClean="0"/>
              <a:t>6</a:t>
            </a:fld>
            <a:endParaRPr lang="en-US"/>
          </a:p>
        </p:txBody>
      </p:sp>
    </p:spTree>
    <p:extLst>
      <p:ext uri="{BB962C8B-B14F-4D97-AF65-F5344CB8AC3E}">
        <p14:creationId xmlns:p14="http://schemas.microsoft.com/office/powerpoint/2010/main" val="3883489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These compensatory strategies</a:t>
            </a:r>
            <a:r>
              <a:rPr lang="en-US" sz="1800" baseline="0" dirty="0"/>
              <a:t> were taken from a study on “self-generated, compensatory strategies for reading from students with dyslexia.”  </a:t>
            </a:r>
            <a:endParaRPr lang="en-US" sz="1800" baseline="0" dirty="0" smtClean="0"/>
          </a:p>
          <a:p>
            <a:endParaRPr lang="en-US" sz="1800" dirty="0"/>
          </a:p>
          <a:p>
            <a:r>
              <a:rPr lang="en-US" sz="1800" baseline="0" dirty="0" smtClean="0"/>
              <a:t>This </a:t>
            </a:r>
            <a:r>
              <a:rPr lang="en-US" sz="1800" baseline="0" dirty="0"/>
              <a:t>is what </a:t>
            </a:r>
            <a:r>
              <a:rPr lang="en-US" sz="1800" baseline="0" dirty="0" smtClean="0"/>
              <a:t>the</a:t>
            </a:r>
            <a:r>
              <a:rPr lang="en-US" sz="1800" dirty="0" smtClean="0"/>
              <a:t> students</a:t>
            </a:r>
            <a:r>
              <a:rPr lang="en-US" sz="1800" baseline="0" dirty="0" smtClean="0"/>
              <a:t> </a:t>
            </a:r>
            <a:r>
              <a:rPr lang="en-US" sz="1800" baseline="0" dirty="0"/>
              <a:t>reported helped them the most with their reading difficulties.  </a:t>
            </a:r>
            <a:endParaRPr lang="en-US" sz="1800" dirty="0"/>
          </a:p>
        </p:txBody>
      </p:sp>
      <p:sp>
        <p:nvSpPr>
          <p:cNvPr id="4" name="Slide Number Placeholder 3"/>
          <p:cNvSpPr>
            <a:spLocks noGrp="1"/>
          </p:cNvSpPr>
          <p:nvPr>
            <p:ph type="sldNum" sz="quarter" idx="10"/>
          </p:nvPr>
        </p:nvSpPr>
        <p:spPr/>
        <p:txBody>
          <a:bodyPr/>
          <a:lstStyle/>
          <a:p>
            <a:fld id="{06D81DB6-F117-4698-9487-101FE5A3206D}" type="slidenum">
              <a:rPr lang="en-US" smtClean="0"/>
              <a:t>7</a:t>
            </a:fld>
            <a:endParaRPr lang="en-US"/>
          </a:p>
        </p:txBody>
      </p:sp>
    </p:spTree>
    <p:extLst>
      <p:ext uri="{BB962C8B-B14F-4D97-AF65-F5344CB8AC3E}">
        <p14:creationId xmlns:p14="http://schemas.microsoft.com/office/powerpoint/2010/main" val="1510741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Let’s use the chat box to have a brief discussion about center-wide use of compensatory skills.  </a:t>
            </a:r>
          </a:p>
          <a:p>
            <a:endParaRPr lang="en-US" sz="1800" dirty="0"/>
          </a:p>
          <a:p>
            <a:r>
              <a:rPr lang="en-US" sz="1800" dirty="0" smtClean="0"/>
              <a:t>Thinking about those compensatory strategies that student prefer to use from the previous screen (show), how might they apply to certain areas on center?</a:t>
            </a:r>
          </a:p>
          <a:p>
            <a:endParaRPr lang="en-US" sz="1800" dirty="0"/>
          </a:p>
          <a:p>
            <a:r>
              <a:rPr lang="en-US" sz="1800" dirty="0" smtClean="0"/>
              <a:t>For example, having a handout of the dorm rules, so the student can take their own notes or highlight the critical details.  </a:t>
            </a:r>
          </a:p>
          <a:p>
            <a:endParaRPr lang="en-US" sz="1800" dirty="0"/>
          </a:p>
          <a:p>
            <a:r>
              <a:rPr lang="en-US" sz="1800" dirty="0" smtClean="0"/>
              <a:t>What else?</a:t>
            </a:r>
            <a:endParaRPr lang="en-US" sz="1800" dirty="0"/>
          </a:p>
        </p:txBody>
      </p:sp>
      <p:sp>
        <p:nvSpPr>
          <p:cNvPr id="4" name="Slide Number Placeholder 3"/>
          <p:cNvSpPr>
            <a:spLocks noGrp="1"/>
          </p:cNvSpPr>
          <p:nvPr>
            <p:ph type="sldNum" sz="quarter" idx="10"/>
          </p:nvPr>
        </p:nvSpPr>
        <p:spPr/>
        <p:txBody>
          <a:bodyPr/>
          <a:lstStyle/>
          <a:p>
            <a:fld id="{06D81DB6-F117-4698-9487-101FE5A3206D}" type="slidenum">
              <a:rPr lang="en-US" smtClean="0"/>
              <a:t>8</a:t>
            </a:fld>
            <a:endParaRPr lang="en-US"/>
          </a:p>
        </p:txBody>
      </p:sp>
    </p:spTree>
    <p:extLst>
      <p:ext uri="{BB962C8B-B14F-4D97-AF65-F5344CB8AC3E}">
        <p14:creationId xmlns:p14="http://schemas.microsoft.com/office/powerpoint/2010/main" val="32952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Again, our chances of transferring the responsibility of building compensatory skills/strategies to our students is much higher when we leverage their strengths and/or interests.  </a:t>
            </a:r>
          </a:p>
          <a:p>
            <a:endParaRPr lang="en-US" sz="1800" dirty="0"/>
          </a:p>
          <a:p>
            <a:r>
              <a:rPr lang="en-US" sz="1800" dirty="0" smtClean="0"/>
              <a:t>Let’s take a look at some of the research regarding “leveraging strengths.”</a:t>
            </a:r>
          </a:p>
          <a:p>
            <a:endParaRPr lang="en-US" sz="1800" dirty="0"/>
          </a:p>
          <a:p>
            <a:endParaRPr lang="en-US" sz="1800" dirty="0"/>
          </a:p>
        </p:txBody>
      </p:sp>
      <p:sp>
        <p:nvSpPr>
          <p:cNvPr id="4" name="Slide Number Placeholder 3"/>
          <p:cNvSpPr>
            <a:spLocks noGrp="1"/>
          </p:cNvSpPr>
          <p:nvPr>
            <p:ph type="sldNum" sz="quarter" idx="10"/>
          </p:nvPr>
        </p:nvSpPr>
        <p:spPr/>
        <p:txBody>
          <a:bodyPr/>
          <a:lstStyle/>
          <a:p>
            <a:fld id="{06D81DB6-F117-4698-9487-101FE5A3206D}" type="slidenum">
              <a:rPr lang="en-US" smtClean="0"/>
              <a:t>9</a:t>
            </a:fld>
            <a:endParaRPr lang="en-US"/>
          </a:p>
        </p:txBody>
      </p:sp>
    </p:spTree>
    <p:extLst>
      <p:ext uri="{BB962C8B-B14F-4D97-AF65-F5344CB8AC3E}">
        <p14:creationId xmlns:p14="http://schemas.microsoft.com/office/powerpoint/2010/main" val="395277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8628" y="1799771"/>
            <a:ext cx="10914743" cy="964997"/>
          </a:xfrm>
        </p:spPr>
        <p:txBody>
          <a:bodyPr>
            <a:normAutofit/>
          </a:bodyPr>
          <a:lstStyle>
            <a:lvl1pPr marL="0" indent="0" algn="ctr">
              <a:buNone/>
              <a:defRPr sz="2800">
                <a:solidFill>
                  <a:schemeClr val="accent6">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 name="Title 1"/>
          <p:cNvSpPr>
            <a:spLocks noGrp="1"/>
          </p:cNvSpPr>
          <p:nvPr>
            <p:ph type="ctrTitle"/>
          </p:nvPr>
        </p:nvSpPr>
        <p:spPr>
          <a:xfrm>
            <a:off x="638628" y="522514"/>
            <a:ext cx="10914743" cy="1012968"/>
          </a:xfrm>
        </p:spPr>
        <p:txBody>
          <a:bodyPr anchor="b"/>
          <a:lstStyle>
            <a:lvl1pPr algn="ctr">
              <a:defRPr sz="6000">
                <a:solidFill>
                  <a:schemeClr val="bg1"/>
                </a:solidFill>
              </a:defRPr>
            </a:lvl1pPr>
          </a:lstStyle>
          <a:p>
            <a:endParaRPr lang="en-US" dirty="0"/>
          </a:p>
        </p:txBody>
      </p:sp>
      <p:sp>
        <p:nvSpPr>
          <p:cNvPr id="9" name="Slide Number Placeholder 5"/>
          <p:cNvSpPr txBox="1">
            <a:spLocks/>
          </p:cNvSpPr>
          <p:nvPr userDrawn="1"/>
        </p:nvSpPr>
        <p:spPr>
          <a:xfrm>
            <a:off x="-3" y="6143037"/>
            <a:ext cx="638631" cy="365125"/>
          </a:xfrm>
          <a:prstGeom prst="rect">
            <a:avLst/>
          </a:prstGeom>
          <a:solidFill>
            <a:srgbClr val="80C535"/>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1132718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093110" cy="1325563"/>
          </a:xfrm>
          <a:ln w="38100">
            <a:noFill/>
          </a:ln>
        </p:spPr>
        <p:txBody>
          <a:bodyPr>
            <a:normAutofit/>
          </a:bodyPr>
          <a:lstStyle>
            <a:lvl1pPr>
              <a:defRPr sz="4000" b="1">
                <a:solidFill>
                  <a:srgbClr val="7030A0"/>
                </a:solidFill>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lnSpc>
                <a:spcPct val="110000"/>
              </a:lnSpc>
              <a:spcBef>
                <a:spcPts val="600"/>
              </a:spcBef>
              <a:spcAft>
                <a:spcPts val="300"/>
              </a:spcAft>
              <a:buClr>
                <a:srgbClr val="80C535"/>
              </a:buClr>
              <a:buFont typeface="Wingdings" panose="05000000000000000000" pitchFamily="2" charset="2"/>
              <a:buChar char="§"/>
              <a:defRPr/>
            </a:lvl1pPr>
            <a:lvl2pPr marL="685800" indent="-228600">
              <a:lnSpc>
                <a:spcPct val="110000"/>
              </a:lnSpc>
              <a:spcBef>
                <a:spcPts val="600"/>
              </a:spcBef>
              <a:spcAft>
                <a:spcPts val="300"/>
              </a:spcAft>
              <a:buClr>
                <a:srgbClr val="80C535"/>
              </a:buClr>
              <a:buFont typeface="Wingdings" panose="05000000000000000000" pitchFamily="2" charset="2"/>
              <a:buChar char="§"/>
              <a:defRPr/>
            </a:lvl2pPr>
            <a:lvl3pPr marL="1143000" indent="-228600">
              <a:lnSpc>
                <a:spcPct val="110000"/>
              </a:lnSpc>
              <a:spcBef>
                <a:spcPts val="600"/>
              </a:spcBef>
              <a:spcAft>
                <a:spcPts val="300"/>
              </a:spcAft>
              <a:buClr>
                <a:srgbClr val="80C535"/>
              </a:buClr>
              <a:buFont typeface="Wingdings" panose="05000000000000000000" pitchFamily="2" charset="2"/>
              <a:buChar char="§"/>
              <a:defRPr/>
            </a:lvl3pPr>
            <a:lvl4pPr marL="1600200" indent="-228600">
              <a:lnSpc>
                <a:spcPct val="110000"/>
              </a:lnSpc>
              <a:spcBef>
                <a:spcPts val="600"/>
              </a:spcBef>
              <a:spcAft>
                <a:spcPts val="300"/>
              </a:spcAft>
              <a:buClr>
                <a:srgbClr val="80C535"/>
              </a:buClr>
              <a:buFont typeface="Wingdings" panose="05000000000000000000" pitchFamily="2" charset="2"/>
              <a:buChar char="§"/>
              <a:defRPr/>
            </a:lvl4pPr>
            <a:lvl5pPr marL="2057400" indent="-228600">
              <a:lnSpc>
                <a:spcPct val="110000"/>
              </a:lnSpc>
              <a:spcBef>
                <a:spcPts val="600"/>
              </a:spcBef>
              <a:spcAft>
                <a:spcPts val="300"/>
              </a:spcAft>
              <a:buClr>
                <a:srgbClr val="80C535"/>
              </a:buClr>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3" y="6143037"/>
            <a:ext cx="638631" cy="365125"/>
          </a:xfrm>
          <a:prstGeom prst="rect">
            <a:avLst/>
          </a:prstGeom>
          <a:solidFill>
            <a:srgbClr val="80C535"/>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grpSp>
        <p:nvGrpSpPr>
          <p:cNvPr id="6" name="Group 5"/>
          <p:cNvGrpSpPr/>
          <p:nvPr userDrawn="1"/>
        </p:nvGrpSpPr>
        <p:grpSpPr>
          <a:xfrm>
            <a:off x="9851010" y="365350"/>
            <a:ext cx="1710262" cy="1039244"/>
            <a:chOff x="3514725" y="1762125"/>
            <a:chExt cx="5162550" cy="3333750"/>
          </a:xfrm>
        </p:grpSpPr>
        <p:pic>
          <p:nvPicPr>
            <p:cNvPr id="8" name="Picture 7"/>
            <p:cNvPicPr>
              <a:picLocks noChangeAspect="1"/>
            </p:cNvPicPr>
            <p:nvPr userDrawn="1"/>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514725" y="1762125"/>
              <a:ext cx="5162550" cy="3333750"/>
            </a:xfrm>
            <a:prstGeom prst="rect">
              <a:avLst/>
            </a:prstGeom>
          </p:spPr>
        </p:pic>
        <p:sp>
          <p:nvSpPr>
            <p:cNvPr id="9" name="Rectangle 8"/>
            <p:cNvSpPr/>
            <p:nvPr userDrawn="1"/>
          </p:nvSpPr>
          <p:spPr>
            <a:xfrm>
              <a:off x="6521570" y="4330460"/>
              <a:ext cx="966158" cy="396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84629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5594" y="1150180"/>
            <a:ext cx="3712854" cy="3217104"/>
          </a:xfrm>
        </p:spPr>
        <p:txBody>
          <a:bodyPr anchor="b">
            <a:normAutofit/>
          </a:bodyPr>
          <a:lstStyle>
            <a:lvl1pPr algn="ctr">
              <a:defRPr sz="4800">
                <a:solidFill>
                  <a:srgbClr val="7030A0"/>
                </a:solidFill>
              </a:defRPr>
            </a:lvl1pPr>
          </a:lstStyle>
          <a:p>
            <a:r>
              <a:rPr lang="en-US" dirty="0"/>
              <a:t>Click to edit Master title style</a:t>
            </a:r>
          </a:p>
        </p:txBody>
      </p:sp>
      <p:sp>
        <p:nvSpPr>
          <p:cNvPr id="3" name="Text Placeholder 2"/>
          <p:cNvSpPr>
            <a:spLocks noGrp="1"/>
          </p:cNvSpPr>
          <p:nvPr>
            <p:ph type="body" idx="1"/>
          </p:nvPr>
        </p:nvSpPr>
        <p:spPr>
          <a:xfrm>
            <a:off x="665594" y="4367285"/>
            <a:ext cx="3712853" cy="1722366"/>
          </a:xfrm>
        </p:spPr>
        <p:txBody>
          <a:bodyPr anchor="t">
            <a:normAutofit/>
          </a:bodyPr>
          <a:lstStyle>
            <a:lvl1pPr marL="0" indent="0" algn="ctr">
              <a:buNone/>
              <a:defRPr sz="28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Slide Number Placeholder 5"/>
          <p:cNvSpPr txBox="1">
            <a:spLocks/>
          </p:cNvSpPr>
          <p:nvPr userDrawn="1"/>
        </p:nvSpPr>
        <p:spPr>
          <a:xfrm>
            <a:off x="-3" y="6143037"/>
            <a:ext cx="638631" cy="365125"/>
          </a:xfrm>
          <a:prstGeom prst="rect">
            <a:avLst/>
          </a:prstGeom>
          <a:solidFill>
            <a:srgbClr val="80C535"/>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
        <p:nvSpPr>
          <p:cNvPr id="8" name="Rectangle 7"/>
          <p:cNvSpPr/>
          <p:nvPr userDrawn="1"/>
        </p:nvSpPr>
        <p:spPr>
          <a:xfrm>
            <a:off x="4544704" y="0"/>
            <a:ext cx="7647296"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251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093110" cy="1325563"/>
          </a:xfrm>
        </p:spPr>
        <p:txBody>
          <a:bodyPr/>
          <a:lstStyle>
            <a:lvl1pPr>
              <a:defRPr>
                <a:solidFill>
                  <a:srgbClr val="7030A0"/>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D1E614F-DD79-4E03-AD2E-D0C26554E3EF}" type="datetimeFigureOut">
              <a:rPr lang="en-US" smtClean="0"/>
              <a:t>7/12/16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EC47EA9-BC59-4739-B09F-0A7A71A9032C}" type="slidenum">
              <a:rPr lang="en-US" smtClean="0"/>
              <a:t>‹#›</a:t>
            </a:fld>
            <a:endParaRPr lang="en-US"/>
          </a:p>
        </p:txBody>
      </p:sp>
      <p:sp>
        <p:nvSpPr>
          <p:cNvPr id="8" name="Slide Number Placeholder 5"/>
          <p:cNvSpPr txBox="1">
            <a:spLocks/>
          </p:cNvSpPr>
          <p:nvPr userDrawn="1"/>
        </p:nvSpPr>
        <p:spPr>
          <a:xfrm>
            <a:off x="-3" y="6143037"/>
            <a:ext cx="638631" cy="365125"/>
          </a:xfrm>
          <a:prstGeom prst="rect">
            <a:avLst/>
          </a:prstGeom>
          <a:solidFill>
            <a:srgbClr val="80C535"/>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grpSp>
        <p:nvGrpSpPr>
          <p:cNvPr id="13" name="Group 12"/>
          <p:cNvGrpSpPr/>
          <p:nvPr userDrawn="1"/>
        </p:nvGrpSpPr>
        <p:grpSpPr>
          <a:xfrm>
            <a:off x="9851010" y="365350"/>
            <a:ext cx="1710262" cy="1039244"/>
            <a:chOff x="3514725" y="1762125"/>
            <a:chExt cx="5162550" cy="3333750"/>
          </a:xfrm>
        </p:grpSpPr>
        <p:pic>
          <p:nvPicPr>
            <p:cNvPr id="14" name="Picture 13"/>
            <p:cNvPicPr>
              <a:picLocks noChangeAspect="1"/>
            </p:cNvPicPr>
            <p:nvPr userDrawn="1"/>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514725" y="1762125"/>
              <a:ext cx="5162550" cy="3333750"/>
            </a:xfrm>
            <a:prstGeom prst="rect">
              <a:avLst/>
            </a:prstGeom>
          </p:spPr>
        </p:pic>
        <p:sp>
          <p:nvSpPr>
            <p:cNvPr id="15" name="Rectangle 14"/>
            <p:cNvSpPr/>
            <p:nvPr userDrawn="1"/>
          </p:nvSpPr>
          <p:spPr>
            <a:xfrm>
              <a:off x="6521570" y="4330460"/>
              <a:ext cx="966158" cy="396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54274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8863770" cy="1325563"/>
          </a:xfrm>
        </p:spPr>
        <p:txBody>
          <a:bodyPr/>
          <a:lstStyle>
            <a:lvl1pPr>
              <a:defRPr>
                <a:solidFill>
                  <a:srgbClr val="7030A0"/>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lgn="ctr">
              <a:lnSpc>
                <a:spcPct val="114000"/>
              </a:lnSpc>
              <a:spcAft>
                <a:spcPts val="60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lvl1pPr>
              <a:lnSpc>
                <a:spcPct val="114000"/>
              </a:lnSpc>
              <a:spcBef>
                <a:spcPts val="0"/>
              </a:spcBef>
              <a:defRPr/>
            </a:lvl1pPr>
            <a:lvl2pPr>
              <a:lnSpc>
                <a:spcPct val="114000"/>
              </a:lnSpc>
              <a:spcBef>
                <a:spcPts val="0"/>
              </a:spcBef>
              <a:defRPr/>
            </a:lvl2pPr>
            <a:lvl3pPr>
              <a:lnSpc>
                <a:spcPct val="114000"/>
              </a:lnSpc>
              <a:spcBef>
                <a:spcPts val="0"/>
              </a:spcBef>
              <a:defRPr/>
            </a:lvl3pPr>
            <a:lvl4pPr>
              <a:lnSpc>
                <a:spcPct val="114000"/>
              </a:lnSpc>
              <a:spcBef>
                <a:spcPts val="0"/>
              </a:spcBef>
              <a:defRPr/>
            </a:lvl4pPr>
            <a:lvl5pPr>
              <a:lnSpc>
                <a:spcPct val="114000"/>
              </a:lnSpc>
              <a:spcBef>
                <a:spcPts val="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lgn="ctr">
              <a:lnSpc>
                <a:spcPct val="114000"/>
              </a:lnSpc>
              <a:spcAft>
                <a:spcPts val="60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lvl1pPr>
              <a:lnSpc>
                <a:spcPct val="114000"/>
              </a:lnSpc>
              <a:spcBef>
                <a:spcPts val="0"/>
              </a:spcBef>
              <a:defRPr/>
            </a:lvl1pPr>
            <a:lvl2pPr>
              <a:lnSpc>
                <a:spcPct val="114000"/>
              </a:lnSpc>
              <a:spcBef>
                <a:spcPts val="0"/>
              </a:spcBef>
              <a:defRPr/>
            </a:lvl2pPr>
            <a:lvl3pPr>
              <a:lnSpc>
                <a:spcPct val="114000"/>
              </a:lnSpc>
              <a:spcBef>
                <a:spcPts val="0"/>
              </a:spcBef>
              <a:defRPr/>
            </a:lvl3pPr>
            <a:lvl4pPr>
              <a:lnSpc>
                <a:spcPct val="114000"/>
              </a:lnSpc>
              <a:spcBef>
                <a:spcPts val="0"/>
              </a:spcBef>
              <a:defRPr/>
            </a:lvl4pPr>
            <a:lvl5pPr>
              <a:lnSpc>
                <a:spcPct val="114000"/>
              </a:lnSpc>
              <a:spcBef>
                <a:spcPts val="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DD1E614F-DD79-4E03-AD2E-D0C26554E3EF}" type="datetimeFigureOut">
              <a:rPr lang="en-US" smtClean="0"/>
              <a:t>7/12/16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DEC47EA9-BC59-4739-B09F-0A7A71A9032C}" type="slidenum">
              <a:rPr lang="en-US" smtClean="0"/>
              <a:t>‹#›</a:t>
            </a:fld>
            <a:endParaRPr lang="en-US"/>
          </a:p>
        </p:txBody>
      </p:sp>
      <p:sp>
        <p:nvSpPr>
          <p:cNvPr id="10" name="Slide Number Placeholder 5"/>
          <p:cNvSpPr txBox="1">
            <a:spLocks/>
          </p:cNvSpPr>
          <p:nvPr userDrawn="1"/>
        </p:nvSpPr>
        <p:spPr>
          <a:xfrm>
            <a:off x="-3" y="6143037"/>
            <a:ext cx="638631" cy="365125"/>
          </a:xfrm>
          <a:prstGeom prst="rect">
            <a:avLst/>
          </a:prstGeom>
          <a:solidFill>
            <a:srgbClr val="80C535"/>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grpSp>
        <p:nvGrpSpPr>
          <p:cNvPr id="15" name="Group 14"/>
          <p:cNvGrpSpPr/>
          <p:nvPr userDrawn="1"/>
        </p:nvGrpSpPr>
        <p:grpSpPr>
          <a:xfrm>
            <a:off x="9851010" y="365350"/>
            <a:ext cx="1710262" cy="1039244"/>
            <a:chOff x="3514725" y="1762125"/>
            <a:chExt cx="5162550" cy="3333750"/>
          </a:xfrm>
        </p:grpSpPr>
        <p:pic>
          <p:nvPicPr>
            <p:cNvPr id="16" name="Picture 15"/>
            <p:cNvPicPr>
              <a:picLocks noChangeAspect="1"/>
            </p:cNvPicPr>
            <p:nvPr userDrawn="1"/>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514725" y="1762125"/>
              <a:ext cx="5162550" cy="3333750"/>
            </a:xfrm>
            <a:prstGeom prst="rect">
              <a:avLst/>
            </a:prstGeom>
          </p:spPr>
        </p:pic>
        <p:sp>
          <p:nvSpPr>
            <p:cNvPr id="17" name="Rectangle 16"/>
            <p:cNvSpPr/>
            <p:nvPr userDrawn="1"/>
          </p:nvSpPr>
          <p:spPr>
            <a:xfrm>
              <a:off x="6521570" y="4330460"/>
              <a:ext cx="966158" cy="396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7174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030A0"/>
                </a:solidFill>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D1E614F-DD79-4E03-AD2E-D0C26554E3EF}" type="datetimeFigureOut">
              <a:rPr lang="en-US" smtClean="0"/>
              <a:t>7/12/16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EC47EA9-BC59-4739-B09F-0A7A71A9032C}" type="slidenum">
              <a:rPr lang="en-US" smtClean="0"/>
              <a:t>‹#›</a:t>
            </a:fld>
            <a:endParaRPr lang="en-US"/>
          </a:p>
        </p:txBody>
      </p:sp>
      <p:sp>
        <p:nvSpPr>
          <p:cNvPr id="6" name="Slide Number Placeholder 5"/>
          <p:cNvSpPr txBox="1">
            <a:spLocks/>
          </p:cNvSpPr>
          <p:nvPr userDrawn="1"/>
        </p:nvSpPr>
        <p:spPr>
          <a:xfrm>
            <a:off x="-3" y="6143037"/>
            <a:ext cx="638631" cy="365125"/>
          </a:xfrm>
          <a:prstGeom prst="rect">
            <a:avLst/>
          </a:prstGeom>
          <a:solidFill>
            <a:srgbClr val="80C535"/>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310071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D1E614F-DD79-4E03-AD2E-D0C26554E3EF}" type="datetimeFigureOut">
              <a:rPr lang="en-US" smtClean="0"/>
              <a:t>7/12/16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EC47EA9-BC59-4739-B09F-0A7A71A9032C}" type="slidenum">
              <a:rPr lang="en-US" smtClean="0"/>
              <a:t>‹#›</a:t>
            </a:fld>
            <a:endParaRPr lang="en-US"/>
          </a:p>
        </p:txBody>
      </p:sp>
      <p:sp>
        <p:nvSpPr>
          <p:cNvPr id="5" name="Slide Number Placeholder 5"/>
          <p:cNvSpPr txBox="1">
            <a:spLocks/>
          </p:cNvSpPr>
          <p:nvPr userDrawn="1"/>
        </p:nvSpPr>
        <p:spPr>
          <a:xfrm>
            <a:off x="-3" y="6143037"/>
            <a:ext cx="638631" cy="365125"/>
          </a:xfrm>
          <a:prstGeom prst="rect">
            <a:avLst/>
          </a:prstGeom>
          <a:solidFill>
            <a:srgbClr val="80C535"/>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2398948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D1E614F-DD79-4E03-AD2E-D0C26554E3EF}" type="datetimeFigureOut">
              <a:rPr lang="en-US" smtClean="0"/>
              <a:t>7/12/16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EC47EA9-BC59-4739-B09F-0A7A71A9032C}" type="slidenum">
              <a:rPr lang="en-US" smtClean="0"/>
              <a:t>‹#›</a:t>
            </a:fld>
            <a:endParaRPr lang="en-US"/>
          </a:p>
        </p:txBody>
      </p:sp>
      <p:sp>
        <p:nvSpPr>
          <p:cNvPr id="8" name="Slide Number Placeholder 5"/>
          <p:cNvSpPr txBox="1">
            <a:spLocks/>
          </p:cNvSpPr>
          <p:nvPr userDrawn="1"/>
        </p:nvSpPr>
        <p:spPr>
          <a:xfrm>
            <a:off x="-3" y="6143037"/>
            <a:ext cx="638631" cy="365125"/>
          </a:xfrm>
          <a:prstGeom prst="rect">
            <a:avLst/>
          </a:prstGeom>
          <a:solidFill>
            <a:srgbClr val="80C535"/>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4148979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D1E614F-DD79-4E03-AD2E-D0C26554E3EF}" type="datetimeFigureOut">
              <a:rPr lang="en-US" smtClean="0"/>
              <a:t>7/12/16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EC47EA9-BC59-4739-B09F-0A7A71A9032C}" type="slidenum">
              <a:rPr lang="en-US" smtClean="0"/>
              <a:t>‹#›</a:t>
            </a:fld>
            <a:endParaRPr lang="en-US"/>
          </a:p>
        </p:txBody>
      </p:sp>
      <p:sp>
        <p:nvSpPr>
          <p:cNvPr id="8" name="Slide Number Placeholder 5"/>
          <p:cNvSpPr txBox="1">
            <a:spLocks/>
          </p:cNvSpPr>
          <p:nvPr userDrawn="1"/>
        </p:nvSpPr>
        <p:spPr>
          <a:xfrm>
            <a:off x="-3" y="6143037"/>
            <a:ext cx="638631" cy="365125"/>
          </a:xfrm>
          <a:prstGeom prst="rect">
            <a:avLst/>
          </a:prstGeom>
          <a:solidFill>
            <a:srgbClr val="80C535"/>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40208634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1793693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000" b="1" kern="1200">
          <a:solidFill>
            <a:srgbClr val="7030A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80C535"/>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0C535"/>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0C535"/>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0C535"/>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0C535"/>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dyslexia.yale.edu/Strengths.html" TargetMode="External"/><Relationship Id="rId4" Type="http://schemas.openxmlformats.org/officeDocument/2006/relationships/hyperlink" Target="http://dyslexiahelp.umich.edu/professionals/students-strengths-and-interests/what-the-literature-says"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g"/><Relationship Id="rId6"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1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g"/><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cid:6C51797E-9101-48CA-89EE-D7833C27F51F" TargetMode="External"/><Relationship Id="rId5"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3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7634701" cy="684538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10704" y="1841594"/>
            <a:ext cx="4760686" cy="1581098"/>
          </a:xfrm>
        </p:spPr>
        <p:txBody>
          <a:bodyPr>
            <a:normAutofit/>
          </a:bodyPr>
          <a:lstStyle/>
          <a:p>
            <a:r>
              <a:rPr lang="en-US" b="1" dirty="0"/>
              <a:t>Reading 300</a:t>
            </a:r>
            <a:br>
              <a:rPr lang="en-US" b="1" dirty="0"/>
            </a:br>
            <a:r>
              <a:rPr lang="en-US" sz="4000" b="1" dirty="0"/>
              <a:t>Part 3 of 3</a:t>
            </a:r>
          </a:p>
        </p:txBody>
      </p:sp>
      <p:sp>
        <p:nvSpPr>
          <p:cNvPr id="3" name="Subtitle 2"/>
          <p:cNvSpPr>
            <a:spLocks noGrp="1"/>
          </p:cNvSpPr>
          <p:nvPr>
            <p:ph type="subTitle" idx="1"/>
          </p:nvPr>
        </p:nvSpPr>
        <p:spPr>
          <a:xfrm>
            <a:off x="913161" y="3985405"/>
            <a:ext cx="5355771" cy="914400"/>
          </a:xfrm>
        </p:spPr>
        <p:txBody>
          <a:bodyPr>
            <a:normAutofit/>
          </a:bodyPr>
          <a:lstStyle/>
          <a:p>
            <a:r>
              <a:rPr lang="en-US" sz="3600" dirty="0"/>
              <a:t>A Case Study Approach</a:t>
            </a:r>
          </a:p>
        </p:txBody>
      </p:sp>
      <p:pic>
        <p:nvPicPr>
          <p:cNvPr id="7" name="Picture 6"/>
          <p:cNvPicPr>
            <a:picLocks noChangeAspect="1"/>
          </p:cNvPicPr>
          <p:nvPr/>
        </p:nvPicPr>
        <p:blipFill>
          <a:blip r:embed="rId3"/>
          <a:stretch>
            <a:fillRect/>
          </a:stretch>
        </p:blipFill>
        <p:spPr>
          <a:xfrm>
            <a:off x="7634701" y="0"/>
            <a:ext cx="4557299" cy="6858000"/>
          </a:xfrm>
          <a:prstGeom prst="rect">
            <a:avLst/>
          </a:prstGeom>
        </p:spPr>
      </p:pic>
    </p:spTree>
    <p:extLst>
      <p:ext uri="{BB962C8B-B14F-4D97-AF65-F5344CB8AC3E}">
        <p14:creationId xmlns:p14="http://schemas.microsoft.com/office/powerpoint/2010/main" val="11362162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Leveraging Strengths </a:t>
            </a:r>
          </a:p>
        </p:txBody>
      </p:sp>
      <p:sp>
        <p:nvSpPr>
          <p:cNvPr id="3" name="Content Placeholder 2"/>
          <p:cNvSpPr>
            <a:spLocks noGrp="1"/>
          </p:cNvSpPr>
          <p:nvPr>
            <p:ph idx="1"/>
          </p:nvPr>
        </p:nvSpPr>
        <p:spPr/>
        <p:txBody>
          <a:bodyPr>
            <a:normAutofit lnSpcReduction="10000"/>
          </a:bodyPr>
          <a:lstStyle/>
          <a:p>
            <a:r>
              <a:rPr lang="en-US" dirty="0" smtClean="0"/>
              <a:t>Research shows that many students with reading disabilities (particularly dyslexia) are highly creative, and have several cognitive and emotional strengths, despite a weakness in decoding words.</a:t>
            </a:r>
          </a:p>
          <a:p>
            <a:pPr lvl="1"/>
            <a:r>
              <a:rPr lang="en-US" dirty="0" smtClean="0">
                <a:hlinkClick r:id="rId3"/>
              </a:rPr>
              <a:t>http://dyslexia.yale.edu/Strengths.html</a:t>
            </a:r>
            <a:endParaRPr lang="en-US" dirty="0" smtClean="0"/>
          </a:p>
          <a:p>
            <a:r>
              <a:rPr lang="en-US" dirty="0" smtClean="0"/>
              <a:t>Research also shows that by integrating a student’s strengths and interests into activities involving reading, it can significantly increase potential for improving reading skills. </a:t>
            </a:r>
          </a:p>
          <a:p>
            <a:pPr lvl="1"/>
            <a:r>
              <a:rPr lang="en-US" dirty="0" smtClean="0">
                <a:hlinkClick r:id="rId4"/>
              </a:rPr>
              <a:t>http://dyslexiahelp.umich.edu/professionals/students-strengths-and-interests/what-the-literature-says</a:t>
            </a:r>
            <a:endParaRPr lang="en-US" dirty="0" smtClean="0"/>
          </a:p>
          <a:p>
            <a:pPr lvl="1"/>
            <a:endParaRPr lang="en-US" dirty="0" smtClean="0"/>
          </a:p>
          <a:p>
            <a:endParaRPr lang="en-US" dirty="0" smtClean="0"/>
          </a:p>
          <a:p>
            <a:pPr lvl="1"/>
            <a:endParaRPr lang="en-US" dirty="0" smtClean="0"/>
          </a:p>
          <a:p>
            <a:endParaRPr lang="en-US" dirty="0"/>
          </a:p>
        </p:txBody>
      </p:sp>
    </p:spTree>
    <p:extLst>
      <p:ext uri="{BB962C8B-B14F-4D97-AF65-F5344CB8AC3E}">
        <p14:creationId xmlns:p14="http://schemas.microsoft.com/office/powerpoint/2010/main" val="38072832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5813" y="2122098"/>
            <a:ext cx="3712854" cy="1330786"/>
          </a:xfrm>
        </p:spPr>
        <p:txBody>
          <a:bodyPr/>
          <a:lstStyle/>
          <a:p>
            <a:r>
              <a:rPr lang="en-US" dirty="0"/>
              <a:t>Case Studies</a:t>
            </a:r>
          </a:p>
        </p:txBody>
      </p:sp>
      <p:sp>
        <p:nvSpPr>
          <p:cNvPr id="5" name="Text Placeholder 4"/>
          <p:cNvSpPr>
            <a:spLocks noGrp="1"/>
          </p:cNvSpPr>
          <p:nvPr>
            <p:ph type="body" idx="1"/>
          </p:nvPr>
        </p:nvSpPr>
        <p:spPr>
          <a:xfrm>
            <a:off x="475813" y="3452885"/>
            <a:ext cx="3712853" cy="1722366"/>
          </a:xfrm>
        </p:spPr>
        <p:txBody>
          <a:bodyPr/>
          <a:lstStyle/>
          <a:p>
            <a:r>
              <a:rPr lang="en-US" dirty="0"/>
              <a:t>Identifying and </a:t>
            </a:r>
            <a:r>
              <a:rPr lang="en-US" dirty="0" smtClean="0"/>
              <a:t>Developing </a:t>
            </a:r>
            <a:r>
              <a:rPr lang="en-US" dirty="0"/>
              <a:t>R</a:t>
            </a:r>
            <a:r>
              <a:rPr lang="en-US" dirty="0" smtClean="0"/>
              <a:t>elevant </a:t>
            </a:r>
            <a:r>
              <a:rPr lang="en-US" dirty="0"/>
              <a:t>A</a:t>
            </a:r>
            <a:r>
              <a:rPr lang="en-US" dirty="0" smtClean="0"/>
              <a:t>ccommodation </a:t>
            </a:r>
            <a:r>
              <a:rPr lang="en-US" dirty="0"/>
              <a:t>P</a:t>
            </a:r>
            <a:r>
              <a:rPr lang="en-US" dirty="0" smtClean="0"/>
              <a:t>lans</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708" y="1544629"/>
            <a:ext cx="4668864" cy="3816510"/>
          </a:xfrm>
          <a:prstGeom prst="rect">
            <a:avLst/>
          </a:prstGeom>
          <a:ln w="190500" cap="sq">
            <a:solidFill>
              <a:srgbClr val="80C535"/>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6104144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1668427"/>
            <a:ext cx="3932237" cy="1600200"/>
          </a:xfrm>
        </p:spPr>
        <p:txBody>
          <a:bodyPr>
            <a:normAutofit/>
          </a:bodyPr>
          <a:lstStyle/>
          <a:p>
            <a:pPr algn="ctr"/>
            <a:r>
              <a:rPr lang="en-US" sz="4800" dirty="0"/>
              <a:t>Case Study # 1</a:t>
            </a:r>
          </a:p>
        </p:txBody>
      </p:sp>
      <p:sp>
        <p:nvSpPr>
          <p:cNvPr id="4" name="Text Placeholder 3"/>
          <p:cNvSpPr>
            <a:spLocks noGrp="1"/>
          </p:cNvSpPr>
          <p:nvPr>
            <p:ph type="body" sz="half" idx="2"/>
          </p:nvPr>
        </p:nvSpPr>
        <p:spPr>
          <a:xfrm>
            <a:off x="839788" y="3571335"/>
            <a:ext cx="3932237" cy="1173193"/>
          </a:xfrm>
        </p:spPr>
        <p:txBody>
          <a:bodyPr anchor="ctr">
            <a:normAutofit/>
          </a:bodyPr>
          <a:lstStyle/>
          <a:p>
            <a:pPr algn="ctr"/>
            <a:r>
              <a:rPr lang="en-US" sz="4000" dirty="0"/>
              <a:t>Myra</a:t>
            </a:r>
          </a:p>
        </p:txBody>
      </p:sp>
      <p:pic>
        <p:nvPicPr>
          <p:cNvPr id="5" name="Picture Placeholder 4"/>
          <p:cNvPicPr>
            <a:picLocks noGrp="1"/>
          </p:cNvPicPr>
          <p:nvPr>
            <p:ph type="pic" idx="1"/>
          </p:nvPr>
        </p:nvPicPr>
        <p:blipFill>
          <a:blip r:embed="rId3">
            <a:extLst>
              <a:ext uri="{28A0092B-C50C-407E-A947-70E740481C1C}">
                <a14:useLocalDpi xmlns:a14="http://schemas.microsoft.com/office/drawing/2010/main" val="0"/>
              </a:ext>
            </a:extLst>
          </a:blip>
          <a:srcRect l="7785" r="7785"/>
          <a:stretch>
            <a:fillRect/>
          </a:stretch>
        </p:blipFill>
        <p:spPr bwMode="auto">
          <a:prstGeom prst="rect">
            <a:avLst/>
          </a:prstGeom>
          <a:noFill/>
          <a:ln>
            <a:noFill/>
          </a:ln>
        </p:spPr>
      </p:pic>
    </p:spTree>
    <p:extLst>
      <p:ext uri="{BB962C8B-B14F-4D97-AF65-F5344CB8AC3E}">
        <p14:creationId xmlns:p14="http://schemas.microsoft.com/office/powerpoint/2010/main" val="398952841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Myra - Gathering Information</a:t>
            </a:r>
          </a:p>
        </p:txBody>
      </p:sp>
      <p:sp>
        <p:nvSpPr>
          <p:cNvPr id="3" name="Content Placeholder 2"/>
          <p:cNvSpPr>
            <a:spLocks noGrp="1"/>
          </p:cNvSpPr>
          <p:nvPr>
            <p:ph idx="1"/>
          </p:nvPr>
        </p:nvSpPr>
        <p:spPr/>
        <p:txBody>
          <a:bodyPr>
            <a:normAutofit lnSpcReduction="10000"/>
          </a:bodyPr>
          <a:lstStyle/>
          <a:p>
            <a:r>
              <a:rPr lang="en-US" dirty="0"/>
              <a:t>Background:</a:t>
            </a:r>
          </a:p>
          <a:p>
            <a:pPr lvl="1"/>
            <a:r>
              <a:rPr lang="en-US" dirty="0"/>
              <a:t>Myra came to Job Corps with an IEP stating she has a learning disability in Reading.  </a:t>
            </a:r>
          </a:p>
          <a:p>
            <a:pPr lvl="1"/>
            <a:r>
              <a:rPr lang="en-US" dirty="0"/>
              <a:t>She did not complete her HS Diploma.  </a:t>
            </a:r>
          </a:p>
          <a:p>
            <a:pPr lvl="1"/>
            <a:r>
              <a:rPr lang="en-US" dirty="0"/>
              <a:t>She is requesting to be in Carpentry.</a:t>
            </a:r>
          </a:p>
          <a:p>
            <a:r>
              <a:rPr lang="en-US" dirty="0"/>
              <a:t>Strengths:</a:t>
            </a:r>
          </a:p>
          <a:p>
            <a:pPr lvl="1"/>
            <a:r>
              <a:rPr lang="en-US" dirty="0"/>
              <a:t>Strong spoken language skills</a:t>
            </a:r>
          </a:p>
          <a:p>
            <a:pPr lvl="1"/>
            <a:r>
              <a:rPr lang="en-US" dirty="0"/>
              <a:t>Good social skills and self-knowledge</a:t>
            </a:r>
          </a:p>
          <a:p>
            <a:pPr lvl="1"/>
            <a:r>
              <a:rPr lang="en-US" dirty="0"/>
              <a:t>Learns well with color</a:t>
            </a:r>
          </a:p>
        </p:txBody>
      </p:sp>
    </p:spTree>
    <p:extLst>
      <p:ext uri="{BB962C8B-B14F-4D97-AF65-F5344CB8AC3E}">
        <p14:creationId xmlns:p14="http://schemas.microsoft.com/office/powerpoint/2010/main" val="5012682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Myra - Reviewing &amp; Determining Needs</a:t>
            </a:r>
          </a:p>
        </p:txBody>
      </p:sp>
      <p:sp>
        <p:nvSpPr>
          <p:cNvPr id="3" name="Content Placeholder 2"/>
          <p:cNvSpPr>
            <a:spLocks noGrp="1"/>
          </p:cNvSpPr>
          <p:nvPr>
            <p:ph idx="1"/>
          </p:nvPr>
        </p:nvSpPr>
        <p:spPr>
          <a:xfrm>
            <a:off x="838200" y="1825625"/>
            <a:ext cx="5339080" cy="4764956"/>
          </a:xfrm>
        </p:spPr>
        <p:txBody>
          <a:bodyPr>
            <a:normAutofit/>
          </a:bodyPr>
          <a:lstStyle/>
          <a:p>
            <a:r>
              <a:rPr lang="en-US" dirty="0"/>
              <a:t>Identify the functional limitations? How?</a:t>
            </a:r>
          </a:p>
          <a:p>
            <a:pPr lvl="1"/>
            <a:r>
              <a:rPr lang="en-US" dirty="0"/>
              <a:t>Review documentation.</a:t>
            </a:r>
          </a:p>
          <a:p>
            <a:pPr lvl="2"/>
            <a:r>
              <a:rPr lang="en-US" dirty="0"/>
              <a:t>What type of documentation is included?</a:t>
            </a:r>
          </a:p>
          <a:p>
            <a:pPr lvl="1"/>
            <a:r>
              <a:rPr lang="en-US" dirty="0"/>
              <a:t>Meet with Myra.</a:t>
            </a:r>
          </a:p>
          <a:p>
            <a:pPr lvl="2"/>
            <a:r>
              <a:rPr lang="en-US" dirty="0"/>
              <a:t>What did Myra say is difficult and easy for her?</a:t>
            </a:r>
          </a:p>
          <a:p>
            <a:pPr lvl="1"/>
            <a:endParaRPr lang="en-US" dirty="0"/>
          </a:p>
          <a:p>
            <a:endParaRPr lang="en-US" dirty="0"/>
          </a:p>
        </p:txBody>
      </p:sp>
      <p:sp>
        <p:nvSpPr>
          <p:cNvPr id="4" name="Content Placeholder 2"/>
          <p:cNvSpPr txBox="1">
            <a:spLocks/>
          </p:cNvSpPr>
          <p:nvPr/>
        </p:nvSpPr>
        <p:spPr>
          <a:xfrm>
            <a:off x="6553200" y="2049145"/>
            <a:ext cx="4277360" cy="2980055"/>
          </a:xfrm>
          <a:prstGeom prst="rect">
            <a:avLst/>
          </a:prstGeom>
          <a:solidFill>
            <a:srgbClr val="7030A0"/>
          </a:solidFill>
        </p:spPr>
        <p:txBody>
          <a:bodyPr vert="horz" lIns="91440" tIns="45720" rIns="91440" bIns="45720" rtlCol="0">
            <a:normAutofit/>
          </a:bodyPr>
          <a:lstStyle>
            <a:lvl1pPr marL="228600" indent="-228600" algn="l" defTabSz="914400" rtl="0" eaLnBrk="1" latinLnBrk="0" hangingPunct="1">
              <a:lnSpc>
                <a:spcPct val="110000"/>
              </a:lnSpc>
              <a:spcBef>
                <a:spcPts val="600"/>
              </a:spcBef>
              <a:spcAft>
                <a:spcPts val="300"/>
              </a:spcAft>
              <a:buClr>
                <a:srgbClr val="80C535"/>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600"/>
              </a:spcBef>
              <a:spcAft>
                <a:spcPts val="300"/>
              </a:spcAft>
              <a:buClr>
                <a:srgbClr val="80C535"/>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spcAft>
                <a:spcPts val="300"/>
              </a:spcAft>
              <a:buClr>
                <a:srgbClr val="80C535"/>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spcAft>
                <a:spcPts val="300"/>
              </a:spcAft>
              <a:buClr>
                <a:srgbClr val="80C535"/>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spcAft>
                <a:spcPts val="300"/>
              </a:spcAft>
              <a:buClr>
                <a:srgbClr val="80C535"/>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163" lvl="1" indent="-223838">
              <a:buClr>
                <a:schemeClr val="bg1"/>
              </a:buClr>
            </a:pPr>
            <a:r>
              <a:rPr lang="en-US" dirty="0">
                <a:solidFill>
                  <a:schemeClr val="bg1"/>
                </a:solidFill>
              </a:rPr>
              <a:t>Functional limitations:</a:t>
            </a:r>
          </a:p>
          <a:p>
            <a:pPr marL="568325" lvl="2" indent="-284163">
              <a:buClr>
                <a:schemeClr val="bg1"/>
              </a:buClr>
            </a:pPr>
            <a:r>
              <a:rPr lang="en-US" dirty="0">
                <a:solidFill>
                  <a:schemeClr val="bg1"/>
                </a:solidFill>
              </a:rPr>
              <a:t>Difficulty comprehending most texts</a:t>
            </a:r>
          </a:p>
          <a:p>
            <a:pPr marL="568325" lvl="2" indent="-284163">
              <a:buClr>
                <a:schemeClr val="bg1"/>
              </a:buClr>
            </a:pPr>
            <a:r>
              <a:rPr lang="en-US" dirty="0">
                <a:solidFill>
                  <a:schemeClr val="bg1"/>
                </a:solidFill>
              </a:rPr>
              <a:t>Difficulty copying from the board or other mediums</a:t>
            </a:r>
          </a:p>
          <a:p>
            <a:pPr marL="568325" lvl="2" indent="-284163">
              <a:buClr>
                <a:schemeClr val="bg1"/>
              </a:buClr>
            </a:pPr>
            <a:r>
              <a:rPr lang="en-US" dirty="0">
                <a:solidFill>
                  <a:schemeClr val="bg1"/>
                </a:solidFill>
              </a:rPr>
              <a:t>Difficulty remembering what she reads</a:t>
            </a:r>
          </a:p>
          <a:p>
            <a:endParaRPr lang="en-US" dirty="0">
              <a:solidFill>
                <a:schemeClr val="bg1"/>
              </a:solidFill>
            </a:endParaRPr>
          </a:p>
        </p:txBody>
      </p:sp>
    </p:spTree>
    <p:extLst>
      <p:ext uri="{BB962C8B-B14F-4D97-AF65-F5344CB8AC3E}">
        <p14:creationId xmlns:p14="http://schemas.microsoft.com/office/powerpoint/2010/main" val="22424620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Myra - Center-wide Considerations</a:t>
            </a:r>
          </a:p>
        </p:txBody>
      </p:sp>
      <p:sp>
        <p:nvSpPr>
          <p:cNvPr id="3" name="Content Placeholder 2"/>
          <p:cNvSpPr>
            <a:spLocks noGrp="1"/>
          </p:cNvSpPr>
          <p:nvPr>
            <p:ph idx="1"/>
          </p:nvPr>
        </p:nvSpPr>
        <p:spPr>
          <a:xfrm>
            <a:off x="838200" y="1825625"/>
            <a:ext cx="5450840" cy="4351338"/>
          </a:xfrm>
        </p:spPr>
        <p:txBody>
          <a:bodyPr>
            <a:normAutofit/>
          </a:bodyPr>
          <a:lstStyle/>
          <a:p>
            <a:r>
              <a:rPr lang="en-US" dirty="0"/>
              <a:t>Which areas might Myra experience some challenges related to her functional limitations in reading?</a:t>
            </a:r>
          </a:p>
          <a:p>
            <a:pPr lvl="1"/>
            <a:r>
              <a:rPr lang="en-US" dirty="0"/>
              <a:t>All areas of the center</a:t>
            </a:r>
          </a:p>
          <a:p>
            <a:pPr lvl="1"/>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555" y="4378389"/>
            <a:ext cx="2523724" cy="179857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6259" y="1823801"/>
            <a:ext cx="3063240" cy="204216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7879" y="3568288"/>
            <a:ext cx="2414935" cy="162020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50094" y="3726974"/>
            <a:ext cx="1813803" cy="2720704"/>
          </a:xfrm>
          <a:prstGeom prst="rect">
            <a:avLst/>
          </a:prstGeom>
        </p:spPr>
      </p:pic>
    </p:spTree>
    <p:extLst>
      <p:ext uri="{BB962C8B-B14F-4D97-AF65-F5344CB8AC3E}">
        <p14:creationId xmlns:p14="http://schemas.microsoft.com/office/powerpoint/2010/main" val="42205546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Impact of Functional Limitations</a:t>
            </a:r>
          </a:p>
        </p:txBody>
      </p:sp>
      <p:sp>
        <p:nvSpPr>
          <p:cNvPr id="3" name="Content Placeholder 2"/>
          <p:cNvSpPr>
            <a:spLocks noGrp="1"/>
          </p:cNvSpPr>
          <p:nvPr>
            <p:ph idx="1"/>
          </p:nvPr>
        </p:nvSpPr>
        <p:spPr>
          <a:xfrm>
            <a:off x="838200" y="1825625"/>
            <a:ext cx="5979160" cy="4351338"/>
          </a:xfrm>
        </p:spPr>
        <p:txBody>
          <a:bodyPr>
            <a:normAutofit fontScale="92500"/>
          </a:bodyPr>
          <a:lstStyle/>
          <a:p>
            <a:r>
              <a:rPr lang="en-US" dirty="0"/>
              <a:t>Where on center might these specific functional limitations impact Myra and how?</a:t>
            </a:r>
          </a:p>
          <a:p>
            <a:pPr lvl="1"/>
            <a:r>
              <a:rPr lang="en-US" dirty="0"/>
              <a:t>Reading/understanding written instructions or directions?</a:t>
            </a:r>
          </a:p>
          <a:p>
            <a:pPr lvl="1"/>
            <a:r>
              <a:rPr lang="en-US" dirty="0"/>
              <a:t>Interpreting signs, symbols, rules, expectations?</a:t>
            </a:r>
          </a:p>
          <a:p>
            <a:pPr lvl="1"/>
            <a:r>
              <a:rPr lang="en-US" dirty="0"/>
              <a:t>Time factor with activities involving reading?</a:t>
            </a:r>
          </a:p>
          <a:p>
            <a:pPr lvl="1"/>
            <a:r>
              <a:rPr lang="en-US" dirty="0"/>
              <a:t>Memorization of facts and details?</a:t>
            </a:r>
          </a:p>
          <a:p>
            <a:pPr lvl="1"/>
            <a:endParaRPr lang="en-US" dirty="0"/>
          </a:p>
          <a:p>
            <a:endParaRPr lang="en-US" dirty="0"/>
          </a:p>
          <a:p>
            <a:endParaRPr lang="en-US" dirty="0"/>
          </a:p>
        </p:txBody>
      </p:sp>
      <p:sp>
        <p:nvSpPr>
          <p:cNvPr id="6" name="TextBox 5"/>
          <p:cNvSpPr txBox="1"/>
          <p:nvPr/>
        </p:nvSpPr>
        <p:spPr>
          <a:xfrm>
            <a:off x="7081520" y="3262630"/>
            <a:ext cx="3535680" cy="1477328"/>
          </a:xfrm>
          <a:prstGeom prst="rect">
            <a:avLst/>
          </a:prstGeom>
          <a:solidFill>
            <a:srgbClr val="7030A0"/>
          </a:solidFill>
        </p:spPr>
        <p:txBody>
          <a:bodyPr wrap="square" rtlCol="0">
            <a:spAutoFit/>
          </a:bodyPr>
          <a:lstStyle/>
          <a:p>
            <a:pPr marL="173038" lvl="1" indent="-173038">
              <a:buFont typeface="Wingdings" panose="05000000000000000000" pitchFamily="2" charset="2"/>
              <a:buChar char="§"/>
            </a:pPr>
            <a:r>
              <a:rPr lang="en-US" dirty="0">
                <a:solidFill>
                  <a:schemeClr val="bg1"/>
                </a:solidFill>
              </a:rPr>
              <a:t>Academics</a:t>
            </a:r>
          </a:p>
          <a:p>
            <a:pPr marL="173038" lvl="1" indent="-173038">
              <a:buFont typeface="Wingdings" panose="05000000000000000000" pitchFamily="2" charset="2"/>
              <a:buChar char="§"/>
            </a:pPr>
            <a:r>
              <a:rPr lang="en-US" dirty="0">
                <a:solidFill>
                  <a:schemeClr val="bg1"/>
                </a:solidFill>
              </a:rPr>
              <a:t>Career Technical</a:t>
            </a:r>
          </a:p>
          <a:p>
            <a:pPr marL="173038" lvl="1" indent="-173038">
              <a:buFont typeface="Wingdings" panose="05000000000000000000" pitchFamily="2" charset="2"/>
              <a:buChar char="§"/>
            </a:pPr>
            <a:r>
              <a:rPr lang="en-US" dirty="0">
                <a:solidFill>
                  <a:schemeClr val="bg1"/>
                </a:solidFill>
              </a:rPr>
              <a:t>Residential</a:t>
            </a:r>
          </a:p>
          <a:p>
            <a:pPr marL="173038" lvl="1" indent="-173038">
              <a:buFont typeface="Wingdings" panose="05000000000000000000" pitchFamily="2" charset="2"/>
              <a:buChar char="§"/>
            </a:pPr>
            <a:r>
              <a:rPr lang="en-US" dirty="0">
                <a:solidFill>
                  <a:schemeClr val="bg1"/>
                </a:solidFill>
              </a:rPr>
              <a:t>Workability</a:t>
            </a:r>
          </a:p>
          <a:p>
            <a:pPr marL="173038" lvl="1" indent="-173038">
              <a:buFont typeface="Wingdings" panose="05000000000000000000" pitchFamily="2" charset="2"/>
              <a:buChar char="§"/>
            </a:pPr>
            <a:r>
              <a:rPr lang="en-US" dirty="0">
                <a:solidFill>
                  <a:schemeClr val="bg1"/>
                </a:solidFill>
              </a:rPr>
              <a:t>Behavioral Management System</a:t>
            </a:r>
          </a:p>
        </p:txBody>
      </p:sp>
    </p:spTree>
    <p:extLst>
      <p:ext uri="{BB962C8B-B14F-4D97-AF65-F5344CB8AC3E}">
        <p14:creationId xmlns:p14="http://schemas.microsoft.com/office/powerpoint/2010/main" val="11718414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Myra - Leveraging Strengths</a:t>
            </a:r>
          </a:p>
        </p:txBody>
      </p:sp>
      <p:sp>
        <p:nvSpPr>
          <p:cNvPr id="3" name="Content Placeholder 2"/>
          <p:cNvSpPr>
            <a:spLocks noGrp="1"/>
          </p:cNvSpPr>
          <p:nvPr>
            <p:ph idx="1"/>
          </p:nvPr>
        </p:nvSpPr>
        <p:spPr>
          <a:xfrm>
            <a:off x="838200" y="1825625"/>
            <a:ext cx="4902200" cy="4351338"/>
          </a:xfrm>
        </p:spPr>
        <p:txBody>
          <a:bodyPr/>
          <a:lstStyle/>
          <a:p>
            <a:r>
              <a:rPr lang="en-US" dirty="0"/>
              <a:t>How can we build her strength in spoken language into her AP?</a:t>
            </a:r>
          </a:p>
          <a:p>
            <a:r>
              <a:rPr lang="en-US" dirty="0"/>
              <a:t>How can we utilize her strong social skills?</a:t>
            </a:r>
          </a:p>
          <a:p>
            <a:r>
              <a:rPr lang="en-US" dirty="0"/>
              <a:t>How might we use color to enhance her learning?</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0400" y="1690688"/>
            <a:ext cx="5715000" cy="3914775"/>
          </a:xfrm>
          <a:prstGeom prst="rect">
            <a:avLst/>
          </a:prstGeom>
        </p:spPr>
      </p:pic>
    </p:spTree>
    <p:extLst>
      <p:ext uri="{BB962C8B-B14F-4D97-AF65-F5344CB8AC3E}">
        <p14:creationId xmlns:p14="http://schemas.microsoft.com/office/powerpoint/2010/main" val="32252790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Myra - Developing an Accommodation Plan (AP)</a:t>
            </a:r>
          </a:p>
        </p:txBody>
      </p:sp>
      <p:sp>
        <p:nvSpPr>
          <p:cNvPr id="3" name="Content Placeholder 2"/>
          <p:cNvSpPr>
            <a:spLocks noGrp="1"/>
          </p:cNvSpPr>
          <p:nvPr>
            <p:ph sz="half" idx="1"/>
          </p:nvPr>
        </p:nvSpPr>
        <p:spPr>
          <a:xfrm>
            <a:off x="795867" y="1825625"/>
            <a:ext cx="5181600" cy="4351338"/>
          </a:xfrm>
        </p:spPr>
        <p:txBody>
          <a:bodyPr>
            <a:normAutofit fontScale="92500" lnSpcReduction="20000"/>
          </a:bodyPr>
          <a:lstStyle/>
          <a:p>
            <a:pPr marL="0" indent="0" algn="ctr">
              <a:lnSpc>
                <a:spcPct val="114000"/>
              </a:lnSpc>
              <a:spcAft>
                <a:spcPts val="600"/>
              </a:spcAft>
              <a:buNone/>
            </a:pPr>
            <a:r>
              <a:rPr lang="en-US" b="1" dirty="0"/>
              <a:t>Functional Limitations</a:t>
            </a:r>
          </a:p>
          <a:p>
            <a:pPr>
              <a:lnSpc>
                <a:spcPct val="114000"/>
              </a:lnSpc>
              <a:spcAft>
                <a:spcPts val="600"/>
              </a:spcAft>
            </a:pPr>
            <a:r>
              <a:rPr lang="en-US" dirty="0"/>
              <a:t>Difficulty making sense of written materials</a:t>
            </a:r>
          </a:p>
          <a:p>
            <a:pPr>
              <a:lnSpc>
                <a:spcPct val="114000"/>
              </a:lnSpc>
              <a:spcAft>
                <a:spcPts val="600"/>
              </a:spcAft>
            </a:pPr>
            <a:r>
              <a:rPr lang="en-US" dirty="0"/>
              <a:t>Difficulty copying from the board or other mediums</a:t>
            </a:r>
          </a:p>
          <a:p>
            <a:pPr>
              <a:lnSpc>
                <a:spcPct val="114000"/>
              </a:lnSpc>
              <a:spcAft>
                <a:spcPts val="600"/>
              </a:spcAft>
            </a:pPr>
            <a:r>
              <a:rPr lang="en-US" dirty="0"/>
              <a:t>Difficulty remembering what she has read</a:t>
            </a:r>
          </a:p>
          <a:p>
            <a:endParaRPr lang="en-US" dirty="0"/>
          </a:p>
          <a:p>
            <a:endParaRPr lang="en-US" dirty="0"/>
          </a:p>
        </p:txBody>
      </p:sp>
      <p:sp>
        <p:nvSpPr>
          <p:cNvPr id="4" name="Content Placeholder 3"/>
          <p:cNvSpPr>
            <a:spLocks noGrp="1"/>
          </p:cNvSpPr>
          <p:nvPr>
            <p:ph sz="half" idx="2"/>
          </p:nvPr>
        </p:nvSpPr>
        <p:spPr>
          <a:xfrm>
            <a:off x="6172200" y="1825625"/>
            <a:ext cx="5181600" cy="4351338"/>
          </a:xfrm>
        </p:spPr>
        <p:txBody>
          <a:bodyPr>
            <a:normAutofit fontScale="92500" lnSpcReduction="20000"/>
          </a:bodyPr>
          <a:lstStyle/>
          <a:p>
            <a:pPr marL="0" indent="0" algn="ctr">
              <a:buNone/>
            </a:pPr>
            <a:r>
              <a:rPr lang="en-US" b="1" dirty="0"/>
              <a:t>Accommodations</a:t>
            </a:r>
          </a:p>
          <a:p>
            <a:pPr>
              <a:lnSpc>
                <a:spcPct val="114000"/>
              </a:lnSpc>
              <a:spcAft>
                <a:spcPts val="600"/>
              </a:spcAft>
            </a:pPr>
            <a:r>
              <a:rPr lang="en-US" dirty="0"/>
              <a:t>Frequently check for understanding; reading pens or other reading software</a:t>
            </a:r>
          </a:p>
          <a:p>
            <a:pPr>
              <a:lnSpc>
                <a:spcPct val="114000"/>
              </a:lnSpc>
              <a:spcAft>
                <a:spcPts val="600"/>
              </a:spcAft>
            </a:pPr>
            <a:r>
              <a:rPr lang="en-US" dirty="0"/>
              <a:t>Provide notes or handouts ahead of time; note-taker; audio file of relevant information</a:t>
            </a:r>
          </a:p>
          <a:p>
            <a:pPr>
              <a:lnSpc>
                <a:spcPct val="114000"/>
              </a:lnSpc>
              <a:spcAft>
                <a:spcPts val="600"/>
              </a:spcAft>
            </a:pPr>
            <a:r>
              <a:rPr lang="en-US" dirty="0"/>
              <a:t>Allow use of graphic organizers; checklists; electronic to do lists or reminder supports</a:t>
            </a:r>
          </a:p>
          <a:p>
            <a:endParaRPr lang="en-US" dirty="0"/>
          </a:p>
          <a:p>
            <a:endParaRPr lang="en-US" dirty="0"/>
          </a:p>
        </p:txBody>
      </p:sp>
    </p:spTree>
    <p:extLst>
      <p:ext uri="{BB962C8B-B14F-4D97-AF65-F5344CB8AC3E}">
        <p14:creationId xmlns:p14="http://schemas.microsoft.com/office/powerpoint/2010/main" val="27086218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Reading Strategies</a:t>
            </a:r>
          </a:p>
        </p:txBody>
      </p:sp>
      <p:sp>
        <p:nvSpPr>
          <p:cNvPr id="6" name="Content Placeholder 5"/>
          <p:cNvSpPr>
            <a:spLocks noGrp="1"/>
          </p:cNvSpPr>
          <p:nvPr>
            <p:ph idx="1"/>
          </p:nvPr>
        </p:nvSpPr>
        <p:spPr>
          <a:xfrm>
            <a:off x="838200" y="1825625"/>
            <a:ext cx="7117080" cy="4719760"/>
          </a:xfrm>
        </p:spPr>
        <p:txBody>
          <a:bodyPr>
            <a:normAutofit lnSpcReduction="10000"/>
          </a:bodyPr>
          <a:lstStyle/>
          <a:p>
            <a:r>
              <a:rPr lang="en-US" dirty="0"/>
              <a:t>Myra</a:t>
            </a:r>
          </a:p>
          <a:p>
            <a:pPr lvl="1"/>
            <a:r>
              <a:rPr lang="en-US" dirty="0"/>
              <a:t>Have her read small sections of content and summarize either orally, into an audiotape recorder, or typing/writing very brief notes</a:t>
            </a:r>
          </a:p>
          <a:p>
            <a:pPr lvl="1"/>
            <a:r>
              <a:rPr lang="en-US" dirty="0"/>
              <a:t>Allow her to take pictures of notes on the board or overhead</a:t>
            </a:r>
          </a:p>
          <a:p>
            <a:pPr lvl="1"/>
            <a:r>
              <a:rPr lang="en-US" dirty="0"/>
              <a:t>Highlight unknown vocabulary words and use reading pen to scan and hear definition as a pre-reading strategy</a:t>
            </a:r>
          </a:p>
          <a:p>
            <a:pPr lvl="1"/>
            <a:r>
              <a:rPr lang="en-US" dirty="0"/>
              <a:t>Use her interest and like of colors to highlight, take notes, etc.</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4052" y="1584008"/>
            <a:ext cx="2108314" cy="210831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0126" y="3535997"/>
            <a:ext cx="2447925" cy="244792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25066" y="2066620"/>
            <a:ext cx="1325970" cy="1325970"/>
          </a:xfrm>
          <a:prstGeom prst="rect">
            <a:avLst/>
          </a:prstGeom>
        </p:spPr>
      </p:pic>
    </p:spTree>
    <p:extLst>
      <p:ext uri="{BB962C8B-B14F-4D97-AF65-F5344CB8AC3E}">
        <p14:creationId xmlns:p14="http://schemas.microsoft.com/office/powerpoint/2010/main" val="20017840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r>
              <a:rPr lang="en-US" dirty="0"/>
              <a:t>From review of case studies, you will be able to:</a:t>
            </a:r>
          </a:p>
          <a:p>
            <a:pPr lvl="1"/>
            <a:r>
              <a:rPr lang="en-US" dirty="0"/>
              <a:t>Identify specific strengths and functional limitations of students with disabilities who have various levels of reading challenges. </a:t>
            </a:r>
          </a:p>
          <a:p>
            <a:pPr lvl="1"/>
            <a:r>
              <a:rPr lang="en-US" dirty="0"/>
              <a:t>Identify accommodations for students with disabilities who have mild, moderate or severe reading abilities that apply to each of several areas on center and that promote and build compensatory skills, independence, and employability. </a:t>
            </a:r>
          </a:p>
          <a:p>
            <a:pPr lvl="1"/>
            <a:r>
              <a:rPr lang="en-US" dirty="0"/>
              <a:t>Describe at least two reading resources that support Job Corps staff with reading solutions for students with disabilities. </a:t>
            </a:r>
          </a:p>
        </p:txBody>
      </p:sp>
    </p:spTree>
    <p:extLst>
      <p:ext uri="{BB962C8B-B14F-4D97-AF65-F5344CB8AC3E}">
        <p14:creationId xmlns:p14="http://schemas.microsoft.com/office/powerpoint/2010/main" val="41444822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do you think?</a:t>
            </a:r>
          </a:p>
        </p:txBody>
      </p:sp>
      <p:sp>
        <p:nvSpPr>
          <p:cNvPr id="6" name="Content Placeholder 5"/>
          <p:cNvSpPr>
            <a:spLocks noGrp="1"/>
          </p:cNvSpPr>
          <p:nvPr>
            <p:ph idx="1"/>
          </p:nvPr>
        </p:nvSpPr>
        <p:spPr>
          <a:xfrm>
            <a:off x="838200" y="1825625"/>
            <a:ext cx="5013960" cy="4351338"/>
          </a:xfrm>
        </p:spPr>
        <p:txBody>
          <a:bodyPr/>
          <a:lstStyle/>
          <a:p>
            <a:r>
              <a:rPr lang="en-US" dirty="0"/>
              <a:t>Why would we not want to have Myra rely solely on peer-read or staff-read content support?</a:t>
            </a:r>
          </a:p>
          <a:p>
            <a:r>
              <a:rPr lang="en-US" dirty="0"/>
              <a:t>Whose job is it to ensure that Myra has access to information throughout the center?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6284" y="1936254"/>
            <a:ext cx="4199848" cy="2553508"/>
          </a:xfrm>
          <a:prstGeom prst="rect">
            <a:avLst/>
          </a:prstGeom>
        </p:spPr>
      </p:pic>
    </p:spTree>
    <p:extLst>
      <p:ext uri="{BB962C8B-B14F-4D97-AF65-F5344CB8AC3E}">
        <p14:creationId xmlns:p14="http://schemas.microsoft.com/office/powerpoint/2010/main" val="335806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rcRect l="11370" r="11370"/>
          <a:stretch>
            <a:fillRect/>
          </a:stretch>
        </p:blipFill>
        <p:spPr bwMode="auto">
          <a:prstGeom prst="rect">
            <a:avLst/>
          </a:prstGeom>
          <a:noFill/>
          <a:ln>
            <a:noFill/>
          </a:ln>
        </p:spPr>
      </p:pic>
      <p:sp>
        <p:nvSpPr>
          <p:cNvPr id="6" name="Title 1"/>
          <p:cNvSpPr txBox="1">
            <a:spLocks/>
          </p:cNvSpPr>
          <p:nvPr/>
        </p:nvSpPr>
        <p:spPr>
          <a:xfrm>
            <a:off x="839787" y="1668427"/>
            <a:ext cx="3932237"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rgbClr val="7030A0"/>
                </a:solidFill>
                <a:latin typeface="+mj-lt"/>
                <a:ea typeface="+mj-ea"/>
                <a:cs typeface="+mj-cs"/>
              </a:defRPr>
            </a:lvl1pPr>
          </a:lstStyle>
          <a:p>
            <a:pPr algn="ctr"/>
            <a:r>
              <a:rPr lang="en-US" sz="4800" dirty="0"/>
              <a:t>Case Study # 2</a:t>
            </a:r>
          </a:p>
        </p:txBody>
      </p:sp>
      <p:sp>
        <p:nvSpPr>
          <p:cNvPr id="7" name="Text Placeholder 3"/>
          <p:cNvSpPr txBox="1">
            <a:spLocks/>
          </p:cNvSpPr>
          <p:nvPr/>
        </p:nvSpPr>
        <p:spPr>
          <a:xfrm>
            <a:off x="839788" y="3571335"/>
            <a:ext cx="3932237" cy="117319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rgbClr val="80C535"/>
              </a:buClr>
              <a:buFont typeface="Wingdings" panose="05000000000000000000" pitchFamily="2" charset="2"/>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rgbClr val="80C535"/>
              </a:buClr>
              <a:buFont typeface="Wingdings" panose="05000000000000000000" pitchFamily="2"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80C535"/>
              </a:buClr>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80C535"/>
              </a:buClr>
              <a:buFont typeface="Wingdings" panose="05000000000000000000" pitchFamily="2"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80C535"/>
              </a:buClr>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4000" dirty="0"/>
              <a:t>Ben</a:t>
            </a:r>
          </a:p>
        </p:txBody>
      </p:sp>
    </p:spTree>
    <p:extLst>
      <p:ext uri="{BB962C8B-B14F-4D97-AF65-F5344CB8AC3E}">
        <p14:creationId xmlns:p14="http://schemas.microsoft.com/office/powerpoint/2010/main" val="172633091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 - Gathering Information</a:t>
            </a:r>
          </a:p>
        </p:txBody>
      </p:sp>
      <p:sp>
        <p:nvSpPr>
          <p:cNvPr id="3" name="Content Placeholder 2"/>
          <p:cNvSpPr>
            <a:spLocks noGrp="1"/>
          </p:cNvSpPr>
          <p:nvPr>
            <p:ph idx="1"/>
          </p:nvPr>
        </p:nvSpPr>
        <p:spPr>
          <a:xfrm>
            <a:off x="838200" y="1509888"/>
            <a:ext cx="7574280" cy="5063631"/>
          </a:xfrm>
        </p:spPr>
        <p:txBody>
          <a:bodyPr>
            <a:noAutofit/>
          </a:bodyPr>
          <a:lstStyle/>
          <a:p>
            <a:r>
              <a:rPr lang="en-US" dirty="0"/>
              <a:t>Background:</a:t>
            </a:r>
          </a:p>
          <a:p>
            <a:pPr lvl="1"/>
            <a:r>
              <a:rPr lang="en-US" dirty="0"/>
              <a:t>Ben was in Special Education since elementary school and an old IEP indicates that he has weaknesses in </a:t>
            </a:r>
          </a:p>
          <a:p>
            <a:pPr lvl="2"/>
            <a:r>
              <a:rPr lang="en-US" dirty="0"/>
              <a:t>vocabulary development </a:t>
            </a:r>
          </a:p>
          <a:p>
            <a:pPr lvl="2"/>
            <a:r>
              <a:rPr lang="en-US" dirty="0"/>
              <a:t>decoding</a:t>
            </a:r>
          </a:p>
          <a:p>
            <a:pPr lvl="2"/>
            <a:r>
              <a:rPr lang="en-US" dirty="0"/>
              <a:t>distractibility</a:t>
            </a:r>
          </a:p>
          <a:p>
            <a:pPr lvl="1"/>
            <a:r>
              <a:rPr lang="en-US" dirty="0"/>
              <a:t>He used a screen reader or aide for most reading assignments.    </a:t>
            </a:r>
          </a:p>
          <a:p>
            <a:pPr lvl="1"/>
            <a:r>
              <a:rPr lang="en-US" dirty="0"/>
              <a:t>He gets anxious when he has to complete either complex reading assignments or read out loud.</a:t>
            </a:r>
          </a:p>
          <a:p>
            <a:pPr lvl="1"/>
            <a:r>
              <a:rPr lang="en-US" dirty="0"/>
              <a:t>He wants to take Culinary.</a:t>
            </a:r>
          </a:p>
          <a:p>
            <a:endParaRPr lang="en-US" sz="2400" dirty="0"/>
          </a:p>
        </p:txBody>
      </p:sp>
      <p:sp>
        <p:nvSpPr>
          <p:cNvPr id="5" name="Content Placeholder 2"/>
          <p:cNvSpPr txBox="1">
            <a:spLocks/>
          </p:cNvSpPr>
          <p:nvPr/>
        </p:nvSpPr>
        <p:spPr>
          <a:xfrm>
            <a:off x="8514080" y="2252345"/>
            <a:ext cx="2859950" cy="3752215"/>
          </a:xfrm>
          <a:prstGeom prst="rect">
            <a:avLst/>
          </a:prstGeom>
          <a:solidFill>
            <a:srgbClr val="7030A0"/>
          </a:solidFill>
        </p:spPr>
        <p:txBody>
          <a:bodyPr vert="horz" lIns="91440" tIns="45720" rIns="91440" bIns="45720" rtlCol="0">
            <a:normAutofit/>
          </a:bodyPr>
          <a:lstStyle>
            <a:lvl1pPr marL="228600" indent="-228600" algn="l" defTabSz="914400" rtl="0" eaLnBrk="1" latinLnBrk="0" hangingPunct="1">
              <a:lnSpc>
                <a:spcPct val="110000"/>
              </a:lnSpc>
              <a:spcBef>
                <a:spcPts val="600"/>
              </a:spcBef>
              <a:spcAft>
                <a:spcPts val="300"/>
              </a:spcAft>
              <a:buClr>
                <a:srgbClr val="80C535"/>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600"/>
              </a:spcBef>
              <a:spcAft>
                <a:spcPts val="300"/>
              </a:spcAft>
              <a:buClr>
                <a:srgbClr val="80C535"/>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spcAft>
                <a:spcPts val="300"/>
              </a:spcAft>
              <a:buClr>
                <a:srgbClr val="80C535"/>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spcAft>
                <a:spcPts val="300"/>
              </a:spcAft>
              <a:buClr>
                <a:srgbClr val="80C535"/>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spcAft>
                <a:spcPts val="300"/>
              </a:spcAft>
              <a:buClr>
                <a:srgbClr val="80C535"/>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163" lvl="1" indent="-223838">
              <a:buClr>
                <a:schemeClr val="bg1"/>
              </a:buClr>
            </a:pPr>
            <a:r>
              <a:rPr lang="en-US" dirty="0">
                <a:solidFill>
                  <a:schemeClr val="bg1"/>
                </a:solidFill>
              </a:rPr>
              <a:t>Strengths:</a:t>
            </a:r>
          </a:p>
          <a:p>
            <a:pPr lvl="1">
              <a:buClr>
                <a:schemeClr val="bg1"/>
              </a:buClr>
            </a:pPr>
            <a:r>
              <a:rPr lang="en-US" sz="1800" dirty="0">
                <a:solidFill>
                  <a:schemeClr val="bg1"/>
                </a:solidFill>
              </a:rPr>
              <a:t>Enjoys cooking and likes watching cooking competition shows</a:t>
            </a:r>
          </a:p>
          <a:p>
            <a:pPr lvl="1">
              <a:buClr>
                <a:schemeClr val="bg1"/>
              </a:buClr>
            </a:pPr>
            <a:r>
              <a:rPr lang="en-US" sz="1800" dirty="0">
                <a:solidFill>
                  <a:schemeClr val="bg1"/>
                </a:solidFill>
              </a:rPr>
              <a:t>Good at math computation</a:t>
            </a:r>
          </a:p>
          <a:p>
            <a:pPr lvl="1">
              <a:buClr>
                <a:schemeClr val="bg1"/>
              </a:buClr>
            </a:pPr>
            <a:r>
              <a:rPr lang="en-US" sz="1800" dirty="0">
                <a:solidFill>
                  <a:schemeClr val="bg1"/>
                </a:solidFill>
              </a:rPr>
              <a:t>Good with apps on his smart phone</a:t>
            </a:r>
          </a:p>
          <a:p>
            <a:endParaRPr lang="en-US" dirty="0">
              <a:solidFill>
                <a:schemeClr val="bg1"/>
              </a:solidFill>
            </a:endParaRPr>
          </a:p>
        </p:txBody>
      </p:sp>
    </p:spTree>
    <p:extLst>
      <p:ext uri="{BB962C8B-B14F-4D97-AF65-F5344CB8AC3E}">
        <p14:creationId xmlns:p14="http://schemas.microsoft.com/office/powerpoint/2010/main" val="29422671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Impact of Functional Limitations</a:t>
            </a:r>
          </a:p>
        </p:txBody>
      </p:sp>
      <p:sp>
        <p:nvSpPr>
          <p:cNvPr id="3" name="Content Placeholder 2"/>
          <p:cNvSpPr>
            <a:spLocks noGrp="1"/>
          </p:cNvSpPr>
          <p:nvPr>
            <p:ph idx="1"/>
          </p:nvPr>
        </p:nvSpPr>
        <p:spPr>
          <a:xfrm>
            <a:off x="838200" y="1825625"/>
            <a:ext cx="5979160" cy="4351338"/>
          </a:xfrm>
        </p:spPr>
        <p:txBody>
          <a:bodyPr>
            <a:normAutofit/>
          </a:bodyPr>
          <a:lstStyle/>
          <a:p>
            <a:r>
              <a:rPr lang="en-US" dirty="0"/>
              <a:t>Where on center might these specific functional limitations impact Ben and how?</a:t>
            </a:r>
          </a:p>
          <a:p>
            <a:pPr lvl="1"/>
            <a:r>
              <a:rPr lang="en-US" dirty="0"/>
              <a:t>Difficulty reading and comprehending written text?</a:t>
            </a:r>
          </a:p>
          <a:p>
            <a:pPr lvl="1"/>
            <a:r>
              <a:rPr lang="en-US" dirty="0"/>
              <a:t>Difficulty with writing assignments?</a:t>
            </a:r>
          </a:p>
          <a:p>
            <a:pPr lvl="1"/>
            <a:r>
              <a:rPr lang="en-US" dirty="0"/>
              <a:t>Difficulty with anxiety and self-control when reading is involved?</a:t>
            </a:r>
          </a:p>
        </p:txBody>
      </p:sp>
      <p:sp>
        <p:nvSpPr>
          <p:cNvPr id="6" name="TextBox 5"/>
          <p:cNvSpPr txBox="1"/>
          <p:nvPr/>
        </p:nvSpPr>
        <p:spPr>
          <a:xfrm>
            <a:off x="7081520" y="3262630"/>
            <a:ext cx="3535680" cy="1477328"/>
          </a:xfrm>
          <a:prstGeom prst="rect">
            <a:avLst/>
          </a:prstGeom>
          <a:solidFill>
            <a:srgbClr val="7030A0"/>
          </a:solidFill>
        </p:spPr>
        <p:txBody>
          <a:bodyPr wrap="square" rtlCol="0">
            <a:spAutoFit/>
          </a:bodyPr>
          <a:lstStyle/>
          <a:p>
            <a:pPr marL="173038" lvl="1" indent="-173038">
              <a:buFont typeface="Wingdings" panose="05000000000000000000" pitchFamily="2" charset="2"/>
              <a:buChar char="§"/>
            </a:pPr>
            <a:r>
              <a:rPr lang="en-US" dirty="0">
                <a:solidFill>
                  <a:schemeClr val="bg1"/>
                </a:solidFill>
              </a:rPr>
              <a:t>Academics</a:t>
            </a:r>
          </a:p>
          <a:p>
            <a:pPr marL="173038" lvl="1" indent="-173038">
              <a:buFont typeface="Wingdings" panose="05000000000000000000" pitchFamily="2" charset="2"/>
              <a:buChar char="§"/>
            </a:pPr>
            <a:r>
              <a:rPr lang="en-US" dirty="0">
                <a:solidFill>
                  <a:schemeClr val="bg1"/>
                </a:solidFill>
              </a:rPr>
              <a:t>Career Technical</a:t>
            </a:r>
          </a:p>
          <a:p>
            <a:pPr marL="173038" lvl="1" indent="-173038">
              <a:buFont typeface="Wingdings" panose="05000000000000000000" pitchFamily="2" charset="2"/>
              <a:buChar char="§"/>
            </a:pPr>
            <a:r>
              <a:rPr lang="en-US" dirty="0">
                <a:solidFill>
                  <a:schemeClr val="bg1"/>
                </a:solidFill>
              </a:rPr>
              <a:t>Residential</a:t>
            </a:r>
          </a:p>
          <a:p>
            <a:pPr marL="173038" lvl="1" indent="-173038">
              <a:buFont typeface="Wingdings" panose="05000000000000000000" pitchFamily="2" charset="2"/>
              <a:buChar char="§"/>
            </a:pPr>
            <a:r>
              <a:rPr lang="en-US" dirty="0">
                <a:solidFill>
                  <a:schemeClr val="bg1"/>
                </a:solidFill>
              </a:rPr>
              <a:t>Workability</a:t>
            </a:r>
          </a:p>
          <a:p>
            <a:pPr marL="173038" lvl="1" indent="-173038">
              <a:buFont typeface="Wingdings" panose="05000000000000000000" pitchFamily="2" charset="2"/>
              <a:buChar char="§"/>
            </a:pPr>
            <a:r>
              <a:rPr lang="en-US" dirty="0">
                <a:solidFill>
                  <a:schemeClr val="bg1"/>
                </a:solidFill>
              </a:rPr>
              <a:t>Behavioral Management System</a:t>
            </a:r>
          </a:p>
        </p:txBody>
      </p:sp>
    </p:spTree>
    <p:extLst>
      <p:ext uri="{BB962C8B-B14F-4D97-AF65-F5344CB8AC3E}">
        <p14:creationId xmlns:p14="http://schemas.microsoft.com/office/powerpoint/2010/main" val="388227303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 - Leveraging Strengths</a:t>
            </a:r>
          </a:p>
        </p:txBody>
      </p:sp>
      <p:sp>
        <p:nvSpPr>
          <p:cNvPr id="3" name="Content Placeholder 2"/>
          <p:cNvSpPr>
            <a:spLocks noGrp="1"/>
          </p:cNvSpPr>
          <p:nvPr>
            <p:ph idx="1"/>
          </p:nvPr>
        </p:nvSpPr>
        <p:spPr/>
        <p:txBody>
          <a:bodyPr/>
          <a:lstStyle/>
          <a:p>
            <a:r>
              <a:rPr lang="en-US" dirty="0"/>
              <a:t>How might we build in Ben’s enjoyment for cooking into his accommodations and/or learning strategies?</a:t>
            </a:r>
          </a:p>
          <a:p>
            <a:r>
              <a:rPr lang="en-US" dirty="0"/>
              <a:t>How might we use Ben’s strong math computation skills to build his reading and writing skills?</a:t>
            </a:r>
          </a:p>
          <a:p>
            <a:r>
              <a:rPr lang="en-US" dirty="0"/>
              <a:t>How might we build in Ben’s strength with using apps on his smart phone to support his reading functional limitations?</a:t>
            </a:r>
          </a:p>
          <a:p>
            <a:endParaRPr lang="en-US" dirty="0"/>
          </a:p>
        </p:txBody>
      </p:sp>
    </p:spTree>
    <p:extLst>
      <p:ext uri="{BB962C8B-B14F-4D97-AF65-F5344CB8AC3E}">
        <p14:creationId xmlns:p14="http://schemas.microsoft.com/office/powerpoint/2010/main" val="330967105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 - Developing an Accommodation Plan (AP)</a:t>
            </a:r>
          </a:p>
        </p:txBody>
      </p:sp>
      <p:sp>
        <p:nvSpPr>
          <p:cNvPr id="3" name="Content Placeholder 2"/>
          <p:cNvSpPr>
            <a:spLocks noGrp="1"/>
          </p:cNvSpPr>
          <p:nvPr>
            <p:ph sz="half" idx="1"/>
          </p:nvPr>
        </p:nvSpPr>
        <p:spPr>
          <a:xfrm>
            <a:off x="795867" y="1825625"/>
            <a:ext cx="5181600" cy="4351338"/>
          </a:xfrm>
        </p:spPr>
        <p:txBody>
          <a:bodyPr>
            <a:normAutofit fontScale="70000" lnSpcReduction="20000"/>
          </a:bodyPr>
          <a:lstStyle/>
          <a:p>
            <a:pPr marL="0" indent="0" algn="ctr">
              <a:lnSpc>
                <a:spcPct val="114000"/>
              </a:lnSpc>
              <a:spcAft>
                <a:spcPts val="600"/>
              </a:spcAft>
              <a:buNone/>
            </a:pPr>
            <a:r>
              <a:rPr lang="en-US" b="1" dirty="0"/>
              <a:t>Functional Limitations</a:t>
            </a:r>
          </a:p>
          <a:p>
            <a:pPr>
              <a:lnSpc>
                <a:spcPct val="114000"/>
              </a:lnSpc>
              <a:spcAft>
                <a:spcPts val="600"/>
              </a:spcAft>
            </a:pPr>
            <a:r>
              <a:rPr lang="en-US" sz="4000" dirty="0"/>
              <a:t>Difficulty reading and comprehending written text</a:t>
            </a:r>
          </a:p>
          <a:p>
            <a:pPr>
              <a:lnSpc>
                <a:spcPct val="114000"/>
              </a:lnSpc>
              <a:spcAft>
                <a:spcPts val="600"/>
              </a:spcAft>
            </a:pPr>
            <a:r>
              <a:rPr lang="en-US" sz="4000" dirty="0"/>
              <a:t>Difficulty with writing assignments</a:t>
            </a:r>
          </a:p>
          <a:p>
            <a:pPr>
              <a:lnSpc>
                <a:spcPct val="114000"/>
              </a:lnSpc>
              <a:spcAft>
                <a:spcPts val="600"/>
              </a:spcAft>
            </a:pPr>
            <a:r>
              <a:rPr lang="en-US" sz="4000" dirty="0"/>
              <a:t>Difficulty with anxiety and self-control </a:t>
            </a:r>
            <a:r>
              <a:rPr lang="en-US" sz="3600" dirty="0"/>
              <a:t>when reading is involved</a:t>
            </a:r>
          </a:p>
          <a:p>
            <a:endParaRPr lang="en-US" dirty="0"/>
          </a:p>
          <a:p>
            <a:endParaRPr lang="en-US" dirty="0"/>
          </a:p>
        </p:txBody>
      </p:sp>
      <p:sp>
        <p:nvSpPr>
          <p:cNvPr id="4" name="Content Placeholder 3"/>
          <p:cNvSpPr>
            <a:spLocks noGrp="1"/>
          </p:cNvSpPr>
          <p:nvPr>
            <p:ph sz="half" idx="2"/>
          </p:nvPr>
        </p:nvSpPr>
        <p:spPr>
          <a:xfrm>
            <a:off x="6172200" y="1825625"/>
            <a:ext cx="5181600" cy="4351338"/>
          </a:xfrm>
        </p:spPr>
        <p:txBody>
          <a:bodyPr>
            <a:normAutofit fontScale="70000" lnSpcReduction="20000"/>
          </a:bodyPr>
          <a:lstStyle/>
          <a:p>
            <a:pPr marL="0" indent="0" algn="ctr">
              <a:buNone/>
            </a:pPr>
            <a:r>
              <a:rPr lang="en-US" b="1" dirty="0"/>
              <a:t>Accommodations</a:t>
            </a:r>
          </a:p>
          <a:p>
            <a:pPr>
              <a:lnSpc>
                <a:spcPct val="114000"/>
              </a:lnSpc>
              <a:spcAft>
                <a:spcPts val="600"/>
              </a:spcAft>
            </a:pPr>
            <a:r>
              <a:rPr lang="en-US" sz="3100" dirty="0"/>
              <a:t>Provide reading pen/reading software; </a:t>
            </a:r>
            <a:r>
              <a:rPr lang="en-US" sz="3100" dirty="0" err="1"/>
              <a:t>Bookshare</a:t>
            </a:r>
            <a:r>
              <a:rPr lang="en-US" sz="3100" dirty="0"/>
              <a:t>; Proctor read TABE; video-taped information</a:t>
            </a:r>
          </a:p>
          <a:p>
            <a:pPr>
              <a:lnSpc>
                <a:spcPct val="114000"/>
              </a:lnSpc>
              <a:spcAft>
                <a:spcPts val="600"/>
              </a:spcAft>
            </a:pPr>
            <a:r>
              <a:rPr lang="en-US" sz="3100" dirty="0"/>
              <a:t>Allow oral responses; provide a scribe;  allow the use of dictation software or voice-to-text apps</a:t>
            </a:r>
          </a:p>
          <a:p>
            <a:pPr>
              <a:lnSpc>
                <a:spcPct val="114000"/>
              </a:lnSpc>
              <a:spcAft>
                <a:spcPts val="600"/>
              </a:spcAft>
            </a:pPr>
            <a:r>
              <a:rPr lang="en-US" sz="3100" dirty="0"/>
              <a:t>Provide a quiet space for assignments involving reading (study carrel) allow breaks when anxious; break-down assignments into sections</a:t>
            </a:r>
          </a:p>
          <a:p>
            <a:endParaRPr lang="en-US" dirty="0"/>
          </a:p>
          <a:p>
            <a:endParaRPr lang="en-US" dirty="0"/>
          </a:p>
        </p:txBody>
      </p:sp>
    </p:spTree>
    <p:extLst>
      <p:ext uri="{BB962C8B-B14F-4D97-AF65-F5344CB8AC3E}">
        <p14:creationId xmlns:p14="http://schemas.microsoft.com/office/powerpoint/2010/main" val="212191033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Reading Strategies</a:t>
            </a:r>
          </a:p>
        </p:txBody>
      </p:sp>
      <p:sp>
        <p:nvSpPr>
          <p:cNvPr id="6" name="Content Placeholder 5"/>
          <p:cNvSpPr>
            <a:spLocks noGrp="1"/>
          </p:cNvSpPr>
          <p:nvPr>
            <p:ph idx="1"/>
          </p:nvPr>
        </p:nvSpPr>
        <p:spPr>
          <a:xfrm>
            <a:off x="838200" y="1825625"/>
            <a:ext cx="10515600" cy="4719760"/>
          </a:xfrm>
        </p:spPr>
        <p:txBody>
          <a:bodyPr>
            <a:normAutofit fontScale="77500" lnSpcReduction="20000"/>
          </a:bodyPr>
          <a:lstStyle/>
          <a:p>
            <a:r>
              <a:rPr lang="en-US" dirty="0"/>
              <a:t>Ben</a:t>
            </a:r>
          </a:p>
          <a:p>
            <a:pPr lvl="1"/>
            <a:r>
              <a:rPr lang="en-US" dirty="0"/>
              <a:t>Use Ben’s interest in cooking shows and videotape him performing certain tasks/recipes, etc. so he can use the multi-sensory support to review and critique his work, support memory deficits, etc.</a:t>
            </a:r>
          </a:p>
          <a:p>
            <a:pPr lvl="1"/>
            <a:r>
              <a:rPr lang="en-US" dirty="0"/>
              <a:t>Allow Ben to create his own visually supported recipe guides with step-by-step instructions.</a:t>
            </a:r>
          </a:p>
          <a:p>
            <a:pPr lvl="2"/>
            <a:r>
              <a:rPr lang="en-US" dirty="0"/>
              <a:t>Can complete on paper, using a phone application or use a </a:t>
            </a:r>
            <a:r>
              <a:rPr lang="en-US"/>
              <a:t>PowerPoint presentation</a:t>
            </a:r>
            <a:endParaRPr lang="en-US" dirty="0"/>
          </a:p>
          <a:p>
            <a:pPr lvl="1"/>
            <a:r>
              <a:rPr lang="en-US" dirty="0"/>
              <a:t>Teach how to use metacognitive strategies (e.g., thinking about thinking).  For example, model reading a couple of pages of text using the following comprehension monitoring strategies:</a:t>
            </a:r>
          </a:p>
          <a:p>
            <a:pPr lvl="2"/>
            <a:r>
              <a:rPr lang="en-US" dirty="0"/>
              <a:t>Identify where the difficulty occurs  </a:t>
            </a:r>
            <a:r>
              <a:rPr lang="en-US" i="1" dirty="0"/>
              <a:t>("I don't understand the third paragraph on page 4.”)</a:t>
            </a:r>
          </a:p>
          <a:p>
            <a:pPr lvl="2"/>
            <a:r>
              <a:rPr lang="en-US" dirty="0"/>
              <a:t>Identify what the difficulty is  </a:t>
            </a:r>
            <a:r>
              <a:rPr lang="en-US" i="1" dirty="0"/>
              <a:t>("I don't get what the author means when she says, 'Arriving in America was a milestone in my grandmother's life.'“)</a:t>
            </a:r>
          </a:p>
          <a:p>
            <a:pPr lvl="2"/>
            <a:r>
              <a:rPr lang="en-US" dirty="0"/>
              <a:t>Restate the difficult sentence or passage in their own words  (</a:t>
            </a:r>
            <a:r>
              <a:rPr lang="en-US" i="1" dirty="0"/>
              <a:t>"Oh, so the author means that coming to America was a very important event in her grandmother's life.“)</a:t>
            </a:r>
          </a:p>
          <a:p>
            <a:pPr lvl="3"/>
            <a:r>
              <a:rPr lang="en-US" dirty="0"/>
              <a:t>www.readingrockets.org</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68329585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Center-wide Accommodations (Review)</a:t>
            </a:r>
          </a:p>
        </p:txBody>
      </p:sp>
      <p:sp>
        <p:nvSpPr>
          <p:cNvPr id="5" name="Text Placeholder 4"/>
          <p:cNvSpPr>
            <a:spLocks noGrp="1"/>
          </p:cNvSpPr>
          <p:nvPr>
            <p:ph type="body" idx="1"/>
          </p:nvPr>
        </p:nvSpPr>
        <p:spPr/>
        <p:txBody>
          <a:bodyPr/>
          <a:lstStyle/>
          <a:p>
            <a:pPr algn="ctr"/>
            <a:r>
              <a:rPr lang="en-US" dirty="0">
                <a:solidFill>
                  <a:srgbClr val="6CA62C"/>
                </a:solidFill>
              </a:rPr>
              <a:t>Assistive Technology</a:t>
            </a:r>
            <a:r>
              <a:rPr lang="en-US" dirty="0">
                <a:solidFill>
                  <a:schemeClr val="accent2"/>
                </a:solidFill>
              </a:rPr>
              <a:t>	</a:t>
            </a:r>
          </a:p>
        </p:txBody>
      </p:sp>
      <p:sp>
        <p:nvSpPr>
          <p:cNvPr id="7" name="Text Placeholder 6"/>
          <p:cNvSpPr>
            <a:spLocks noGrp="1"/>
          </p:cNvSpPr>
          <p:nvPr>
            <p:ph type="body" sz="quarter" idx="3"/>
          </p:nvPr>
        </p:nvSpPr>
        <p:spPr/>
        <p:txBody>
          <a:bodyPr/>
          <a:lstStyle/>
          <a:p>
            <a:pPr algn="ctr"/>
            <a:r>
              <a:rPr lang="en-US" dirty="0">
                <a:solidFill>
                  <a:srgbClr val="6CA62C"/>
                </a:solidFill>
              </a:rPr>
              <a:t>Video-supported Instruction</a:t>
            </a:r>
          </a:p>
        </p:txBody>
      </p:sp>
      <p:sp>
        <p:nvSpPr>
          <p:cNvPr id="8" name="Content Placeholder 7"/>
          <p:cNvSpPr>
            <a:spLocks noGrp="1"/>
          </p:cNvSpPr>
          <p:nvPr>
            <p:ph sz="quarter" idx="4"/>
          </p:nvPr>
        </p:nvSpPr>
        <p:spPr>
          <a:xfrm>
            <a:off x="7052386" y="2670436"/>
            <a:ext cx="4303002" cy="3499159"/>
          </a:xfrm>
        </p:spPr>
        <p:txBody>
          <a:bodyPr>
            <a:normAutofit fontScale="92500" lnSpcReduction="20000"/>
          </a:bodyPr>
          <a:lstStyle/>
          <a:p>
            <a:r>
              <a:rPr lang="en-US" dirty="0"/>
              <a:t>Videos of specific instructional topics</a:t>
            </a:r>
          </a:p>
          <a:p>
            <a:pPr lvl="1"/>
            <a:r>
              <a:rPr lang="en-US" dirty="0"/>
              <a:t>YouTube or like options</a:t>
            </a:r>
          </a:p>
          <a:p>
            <a:pPr lvl="1"/>
            <a:r>
              <a:rPr lang="en-US" dirty="0"/>
              <a:t>Created on center</a:t>
            </a:r>
          </a:p>
          <a:p>
            <a:r>
              <a:rPr lang="en-US" dirty="0"/>
              <a:t>Purchased video series, particularly in career technical</a:t>
            </a:r>
          </a:p>
          <a:p>
            <a:r>
              <a:rPr lang="en-US" dirty="0"/>
              <a:t>Videos of specific tasks being performed in sequence </a:t>
            </a:r>
          </a:p>
          <a:p>
            <a:endParaRPr lang="en-US" dirty="0"/>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9788" y="2677983"/>
            <a:ext cx="5157787" cy="3338772"/>
          </a:xfrm>
        </p:spPr>
      </p:pic>
    </p:spTree>
    <p:extLst>
      <p:ext uri="{BB962C8B-B14F-4D97-AF65-F5344CB8AC3E}">
        <p14:creationId xmlns:p14="http://schemas.microsoft.com/office/powerpoint/2010/main" val="397634998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593" y="896180"/>
            <a:ext cx="3712854" cy="3217104"/>
          </a:xfrm>
        </p:spPr>
        <p:txBody>
          <a:bodyPr/>
          <a:lstStyle/>
          <a:p>
            <a:r>
              <a:rPr lang="en-US" dirty="0"/>
              <a:t>Reading Strategies</a:t>
            </a:r>
            <a:br>
              <a:rPr lang="en-US" dirty="0"/>
            </a:br>
            <a:r>
              <a:rPr lang="en-US" dirty="0"/>
              <a:t>in</a:t>
            </a:r>
            <a:br>
              <a:rPr lang="en-US" dirty="0"/>
            </a:br>
            <a:r>
              <a:rPr lang="en-US" dirty="0"/>
              <a:t>Action</a:t>
            </a:r>
          </a:p>
        </p:txBody>
      </p:sp>
      <p:sp>
        <p:nvSpPr>
          <p:cNvPr id="3" name="Text Placeholder 2"/>
          <p:cNvSpPr>
            <a:spLocks noGrp="1"/>
          </p:cNvSpPr>
          <p:nvPr>
            <p:ph type="body" idx="1"/>
          </p:nvPr>
        </p:nvSpPr>
        <p:spPr>
          <a:xfrm>
            <a:off x="665594" y="4011685"/>
            <a:ext cx="3712853" cy="1722366"/>
          </a:xfrm>
        </p:spPr>
        <p:txBody>
          <a:bodyPr>
            <a:normAutofit/>
          </a:bodyPr>
          <a:lstStyle/>
          <a:p>
            <a:endParaRPr lang="en-US" dirty="0"/>
          </a:p>
          <a:p>
            <a:r>
              <a:rPr lang="en-US" dirty="0"/>
              <a:t>Job Corps Centers</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425440" y="1341120"/>
            <a:ext cx="5846301" cy="4109808"/>
          </a:xfrm>
          <a:prstGeom prst="rect">
            <a:avLst/>
          </a:prstGeom>
          <a:ln w="190500" cap="sq">
            <a:solidFill>
              <a:srgbClr val="6CA62C"/>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08364852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Bookshare</a:t>
            </a:r>
          </a:p>
        </p:txBody>
      </p:sp>
      <p:pic>
        <p:nvPicPr>
          <p:cNvPr id="5" name="Content Placeholder 4" descr="Bookshare 2.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64" t="-108" r="-164" b="-8075"/>
          <a:stretch/>
        </p:blipFill>
        <p:spPr>
          <a:xfrm>
            <a:off x="6036880" y="2255520"/>
            <a:ext cx="5189920" cy="3032972"/>
          </a:xfrm>
        </p:spPr>
      </p:pic>
      <p:sp>
        <p:nvSpPr>
          <p:cNvPr id="4" name="Text Placeholder 3"/>
          <p:cNvSpPr>
            <a:spLocks noGrp="1"/>
          </p:cNvSpPr>
          <p:nvPr>
            <p:ph type="body" sz="half" idx="2"/>
          </p:nvPr>
        </p:nvSpPr>
        <p:spPr>
          <a:xfrm>
            <a:off x="839788" y="2057399"/>
            <a:ext cx="3932237" cy="4123267"/>
          </a:xfrm>
        </p:spPr>
        <p:txBody>
          <a:bodyPr>
            <a:noAutofit/>
          </a:bodyPr>
          <a:lstStyle/>
          <a:p>
            <a:pPr marL="285750" indent="-285750">
              <a:buFont typeface="Arial"/>
              <a:buChar char="•"/>
            </a:pPr>
            <a:r>
              <a:rPr lang="en-US" sz="2200" b="1" dirty="0"/>
              <a:t>Alaska</a:t>
            </a:r>
            <a:r>
              <a:rPr lang="en-US" sz="2200" dirty="0"/>
              <a:t> - Creating audio books in CNA, Accounting, and Culinary</a:t>
            </a:r>
          </a:p>
          <a:p>
            <a:pPr marL="285750" indent="-285750">
              <a:buFont typeface="Arial"/>
              <a:buChar char="•"/>
            </a:pPr>
            <a:r>
              <a:rPr lang="en-US" sz="2200" b="1" dirty="0"/>
              <a:t>Whitney M Young </a:t>
            </a:r>
            <a:r>
              <a:rPr lang="en-US" sz="2200" dirty="0"/>
              <a:t>- CNA using  audio books</a:t>
            </a:r>
          </a:p>
          <a:p>
            <a:pPr marL="285750" indent="-285750">
              <a:buFont typeface="Arial"/>
              <a:buChar char="•"/>
            </a:pPr>
            <a:r>
              <a:rPr lang="en-US" sz="2200" b="1" dirty="0"/>
              <a:t>Weber Basin </a:t>
            </a:r>
            <a:r>
              <a:rPr lang="en-US" sz="2200" dirty="0"/>
              <a:t>- Trade instructors created audio books to place on disks that can be used on computers</a:t>
            </a:r>
          </a:p>
          <a:p>
            <a:pPr marL="285750" indent="-285750">
              <a:buFont typeface="Arial"/>
              <a:buChar char="•"/>
            </a:pPr>
            <a:r>
              <a:rPr lang="en-US" sz="2200" b="1" dirty="0"/>
              <a:t>Long Beach </a:t>
            </a:r>
            <a:r>
              <a:rPr lang="en-US" sz="2200" dirty="0"/>
              <a:t>- TABE instructors created digitized text support materials.</a:t>
            </a:r>
          </a:p>
          <a:p>
            <a:pPr marL="285750" indent="-285750">
              <a:buFont typeface="Arial"/>
              <a:buChar char="•"/>
            </a:pPr>
            <a:endParaRPr lang="en-US" sz="2200" dirty="0"/>
          </a:p>
        </p:txBody>
      </p:sp>
    </p:spTree>
    <p:extLst>
      <p:ext uri="{BB962C8B-B14F-4D97-AF65-F5344CB8AC3E}">
        <p14:creationId xmlns:p14="http://schemas.microsoft.com/office/powerpoint/2010/main" val="190813455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90803" y="1198522"/>
            <a:ext cx="3368040" cy="4460956"/>
          </a:xfrm>
        </p:spPr>
        <p:txBody>
          <a:bodyPr>
            <a:normAutofit/>
          </a:bodyPr>
          <a:lstStyle/>
          <a:p>
            <a:pPr algn="ctr"/>
            <a:r>
              <a:rPr lang="en-US" sz="6000" b="1" dirty="0"/>
              <a:t>Poll</a:t>
            </a:r>
            <a:r>
              <a:rPr lang="en-US" dirty="0"/>
              <a:t/>
            </a:r>
            <a:br>
              <a:rPr lang="en-US" dirty="0"/>
            </a:br>
            <a:r>
              <a:rPr lang="en-US" i="1" dirty="0"/>
              <a:t>Assistive Technology for Reading Support</a:t>
            </a:r>
          </a:p>
        </p:txBody>
      </p:sp>
      <p:sp>
        <p:nvSpPr>
          <p:cNvPr id="2" name="Rectangle 1"/>
          <p:cNvSpPr/>
          <p:nvPr/>
        </p:nvSpPr>
        <p:spPr>
          <a:xfrm>
            <a:off x="5977217" y="3244334"/>
            <a:ext cx="237566" cy="369332"/>
          </a:xfrm>
          <a:prstGeom prst="rect">
            <a:avLst/>
          </a:prstGeom>
        </p:spPr>
        <p:txBody>
          <a:bodyPr wrap="none">
            <a:spAutoFit/>
          </a:bodyPr>
          <a:lstStyle/>
          <a:p>
            <a:r>
              <a:rPr lang="en-US"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3810" y="2237692"/>
            <a:ext cx="5294702" cy="2382616"/>
          </a:xfrm>
          <a:prstGeom prst="rect">
            <a:avLst/>
          </a:prstGeom>
        </p:spPr>
      </p:pic>
    </p:spTree>
    <p:extLst>
      <p:ext uri="{BB962C8B-B14F-4D97-AF65-F5344CB8AC3E}">
        <p14:creationId xmlns:p14="http://schemas.microsoft.com/office/powerpoint/2010/main" val="387605747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Bookshare</a:t>
            </a:r>
          </a:p>
        </p:txBody>
      </p:sp>
      <p:sp>
        <p:nvSpPr>
          <p:cNvPr id="3" name="Content Placeholder 2"/>
          <p:cNvSpPr>
            <a:spLocks noGrp="1"/>
          </p:cNvSpPr>
          <p:nvPr>
            <p:ph sz="half" idx="1"/>
          </p:nvPr>
        </p:nvSpPr>
        <p:spPr>
          <a:xfrm>
            <a:off x="838200" y="1825625"/>
            <a:ext cx="4323080" cy="4351338"/>
          </a:xfrm>
        </p:spPr>
        <p:txBody>
          <a:bodyPr/>
          <a:lstStyle/>
          <a:p>
            <a:r>
              <a:rPr lang="en-US" dirty="0"/>
              <a:t>How might we use this free resource to provide center-wide reading support?</a:t>
            </a:r>
          </a:p>
          <a:p>
            <a:r>
              <a:rPr lang="en-US" dirty="0"/>
              <a:t>What are some benefits of audio books?</a:t>
            </a:r>
          </a:p>
          <a:p>
            <a:endParaRPr lang="en-US" dirty="0"/>
          </a:p>
        </p:txBody>
      </p:sp>
      <p:pic>
        <p:nvPicPr>
          <p:cNvPr id="5" name="Content Placeholder 4" descr="bookshare.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l="5464" r="5464"/>
          <a:stretch>
            <a:fillRect/>
          </a:stretch>
        </p:blipFill>
        <p:spPr>
          <a:xfrm>
            <a:off x="1871528" y="4507865"/>
            <a:ext cx="1423700" cy="1195577"/>
          </a:xfr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4583" r="38500" b="12148"/>
          <a:stretch/>
        </p:blipFill>
        <p:spPr>
          <a:xfrm>
            <a:off x="5752256" y="1690688"/>
            <a:ext cx="4844624" cy="4206240"/>
          </a:xfrm>
          <a:prstGeom prst="rect">
            <a:avLst/>
          </a:prstGeom>
        </p:spPr>
      </p:pic>
    </p:spTree>
    <p:extLst>
      <p:ext uri="{BB962C8B-B14F-4D97-AF65-F5344CB8AC3E}">
        <p14:creationId xmlns:p14="http://schemas.microsoft.com/office/powerpoint/2010/main" val="104019438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GIST Reading Strategy</a:t>
            </a:r>
          </a:p>
        </p:txBody>
      </p:sp>
      <p:sp>
        <p:nvSpPr>
          <p:cNvPr id="3" name="Content Placeholder 2"/>
          <p:cNvSpPr>
            <a:spLocks noGrp="1"/>
          </p:cNvSpPr>
          <p:nvPr>
            <p:ph sz="half" idx="1"/>
          </p:nvPr>
        </p:nvSpPr>
        <p:spPr>
          <a:xfrm>
            <a:off x="838200" y="1825625"/>
            <a:ext cx="5095240" cy="4351338"/>
          </a:xfrm>
        </p:spPr>
        <p:txBody>
          <a:bodyPr>
            <a:normAutofit/>
          </a:bodyPr>
          <a:lstStyle/>
          <a:p>
            <a:r>
              <a:rPr lang="en-US" dirty="0"/>
              <a:t>A summarizing strategy for any content area</a:t>
            </a:r>
          </a:p>
          <a:p>
            <a:r>
              <a:rPr lang="en-US" dirty="0"/>
              <a:t>Pinellas JC using this strategy to build comprehension skills</a:t>
            </a:r>
          </a:p>
          <a:p>
            <a:endParaRPr lang="en-US" dirty="0"/>
          </a:p>
        </p:txBody>
      </p:sp>
      <p:pic>
        <p:nvPicPr>
          <p:cNvPr id="7" name="Content Placeholder 6" descr="cid:6C51797E-9101-48CA-89EE-D7833C27F51F"/>
          <p:cNvPicPr>
            <a:picLocks noGrp="1"/>
          </p:cNvPicPr>
          <p:nvPr>
            <p:ph sz="half" idx="2"/>
          </p:nvPr>
        </p:nvPicPr>
        <p:blipFill rotWithShape="1">
          <a:blip r:embed="rId3" r:link="rId4">
            <a:extLst>
              <a:ext uri="{28A0092B-C50C-407E-A947-70E740481C1C}">
                <a14:useLocalDpi xmlns:a14="http://schemas.microsoft.com/office/drawing/2010/main" val="0"/>
              </a:ext>
            </a:extLst>
          </a:blip>
          <a:srcRect l="-124" r="945" b="39362"/>
          <a:stretch/>
        </p:blipFill>
        <p:spPr bwMode="auto">
          <a:xfrm>
            <a:off x="1950720" y="3764774"/>
            <a:ext cx="2509520" cy="2638566"/>
          </a:xfrm>
          <a:prstGeom prst="rect">
            <a:avLst/>
          </a:prstGeom>
          <a:noFill/>
          <a:ln>
            <a:noFill/>
          </a:ln>
          <a:extLst>
            <a:ext uri="{53640926-AAD7-44d8-BBD7-CCE9431645EC}">
              <a14:shadowObscured xmlns:a14="http://schemas.microsoft.com/office/drawing/2010/main"/>
            </a:ext>
          </a:extLst>
        </p:spPr>
      </p:pic>
      <p:pic>
        <p:nvPicPr>
          <p:cNvPr id="8" name="Picture 7" descr="Gis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3321" y="1121713"/>
            <a:ext cx="3485890" cy="5472127"/>
          </a:xfrm>
          <a:prstGeom prst="rect">
            <a:avLst/>
          </a:prstGeom>
        </p:spPr>
      </p:pic>
    </p:spTree>
    <p:extLst>
      <p:ext uri="{BB962C8B-B14F-4D97-AF65-F5344CB8AC3E}">
        <p14:creationId xmlns:p14="http://schemas.microsoft.com/office/powerpoint/2010/main" val="1658343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374" y="1052027"/>
            <a:ext cx="4045940" cy="3179617"/>
          </a:xfrm>
        </p:spPr>
        <p:txBody>
          <a:bodyPr anchor="b">
            <a:normAutofit/>
          </a:bodyPr>
          <a:lstStyle/>
          <a:p>
            <a:r>
              <a:rPr lang="en-US" sz="4000" dirty="0"/>
              <a:t>Disability-related and Reading Resources</a:t>
            </a:r>
          </a:p>
        </p:txBody>
      </p:sp>
      <p:pic>
        <p:nvPicPr>
          <p:cNvPr id="7" name="Picture 6"/>
          <p:cNvPicPr>
            <a:picLocks noChangeAspect="1"/>
          </p:cNvPicPr>
          <p:nvPr/>
        </p:nvPicPr>
        <p:blipFill>
          <a:blip r:embed="rId3"/>
          <a:stretch>
            <a:fillRect/>
          </a:stretch>
        </p:blipFill>
        <p:spPr>
          <a:xfrm>
            <a:off x="5743574" y="1280627"/>
            <a:ext cx="5206092" cy="4334671"/>
          </a:xfrm>
          <a:prstGeom prst="rect">
            <a:avLst/>
          </a:prstGeom>
          <a:ln w="190500" cap="sq">
            <a:solidFill>
              <a:srgbClr val="6CA62C"/>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3976098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pPr algn="ctr"/>
            <a:r>
              <a:rPr lang="en-US" sz="3600" dirty="0">
                <a:solidFill>
                  <a:srgbClr val="6CA62C"/>
                </a:solidFill>
                <a:latin typeface="+mn-lt"/>
              </a:rPr>
              <a:t>Bookshare</a:t>
            </a:r>
            <a:r>
              <a:rPr lang="en-US" sz="3600" dirty="0">
                <a:solidFill>
                  <a:schemeClr val="bg1"/>
                </a:solidFill>
                <a:latin typeface="+mn-lt"/>
              </a:rPr>
              <a:t/>
            </a:r>
            <a:br>
              <a:rPr lang="en-US" sz="3600" dirty="0">
                <a:solidFill>
                  <a:schemeClr val="bg1"/>
                </a:solidFill>
                <a:latin typeface="+mn-lt"/>
              </a:rPr>
            </a:br>
            <a:r>
              <a:rPr lang="en-US" sz="2400" dirty="0">
                <a:solidFill>
                  <a:schemeClr val="tx1"/>
                </a:solidFill>
                <a:latin typeface="+mn-lt"/>
              </a:rPr>
              <a:t>https://</a:t>
            </a:r>
            <a:r>
              <a:rPr lang="en-US" sz="2400" dirty="0" err="1">
                <a:solidFill>
                  <a:schemeClr val="tx1"/>
                </a:solidFill>
                <a:latin typeface="+mn-lt"/>
              </a:rPr>
              <a:t>www.bookshare.org</a:t>
            </a:r>
            <a:r>
              <a:rPr lang="en-US" sz="2400" dirty="0">
                <a:solidFill>
                  <a:schemeClr val="tx1"/>
                </a:solidFill>
                <a:latin typeface="+mn-lt"/>
              </a:rPr>
              <a:t>/cms</a:t>
            </a:r>
            <a:endParaRPr lang="en-US" sz="2400" b="0" dirty="0">
              <a:solidFill>
                <a:schemeClr val="tx1"/>
              </a:solidFill>
              <a:latin typeface="+mn-lt"/>
            </a:endParaRPr>
          </a:p>
        </p:txBody>
      </p:sp>
      <p:sp>
        <p:nvSpPr>
          <p:cNvPr id="2" name="Content Placeholder 1"/>
          <p:cNvSpPr>
            <a:spLocks noGrp="1"/>
          </p:cNvSpPr>
          <p:nvPr>
            <p:ph idx="4294967295"/>
          </p:nvPr>
        </p:nvSpPr>
        <p:spPr>
          <a:xfrm>
            <a:off x="838200" y="1690688"/>
            <a:ext cx="10515600" cy="4351338"/>
          </a:xfrm>
        </p:spPr>
        <p:txBody>
          <a:bodyPr>
            <a:normAutofit/>
          </a:bodyPr>
          <a:lstStyle/>
          <a:p>
            <a:r>
              <a:rPr lang="en-US" dirty="0"/>
              <a:t>Bookshare offers a free organizational membership to all Job Corps centers and individual memberships for our students</a:t>
            </a:r>
          </a:p>
          <a:p>
            <a:r>
              <a:rPr lang="en-US" dirty="0"/>
              <a:t>The service provides individuals with print disabilities access to digitized audio books for:</a:t>
            </a:r>
          </a:p>
          <a:p>
            <a:pPr lvl="1"/>
            <a:r>
              <a:rPr lang="en-US" dirty="0"/>
              <a:t>Academics</a:t>
            </a:r>
          </a:p>
          <a:p>
            <a:pPr lvl="1"/>
            <a:r>
              <a:rPr lang="en-US" dirty="0"/>
              <a:t>Career technical trades</a:t>
            </a:r>
          </a:p>
          <a:p>
            <a:pPr lvl="1"/>
            <a:r>
              <a:rPr lang="en-US" dirty="0"/>
              <a:t>Job seeking skills and transition	</a:t>
            </a:r>
          </a:p>
          <a:p>
            <a:pPr lvl="1"/>
            <a:r>
              <a:rPr lang="en-US" dirty="0"/>
              <a:t>Pleasure reading</a:t>
            </a:r>
          </a:p>
          <a:p>
            <a:pPr lvl="1"/>
            <a:r>
              <a:rPr lang="en-US" dirty="0"/>
              <a:t>Periodicals and newspapers</a:t>
            </a:r>
          </a:p>
          <a:p>
            <a:endParaRPr lang="en-US" dirty="0"/>
          </a:p>
        </p:txBody>
      </p:sp>
      <p:pic>
        <p:nvPicPr>
          <p:cNvPr id="5" name="Picture 4"/>
          <p:cNvPicPr/>
          <p:nvPr/>
        </p:nvPicPr>
        <p:blipFill rotWithShape="1">
          <a:blip r:embed="rId3"/>
          <a:srcRect l="4166" t="9464" r="84615" b="74359"/>
          <a:stretch/>
        </p:blipFill>
        <p:spPr bwMode="auto">
          <a:xfrm>
            <a:off x="6409083" y="3056040"/>
            <a:ext cx="3048000" cy="1242126"/>
          </a:xfrm>
          <a:prstGeom prst="rect">
            <a:avLst/>
          </a:prstGeom>
          <a:ln>
            <a:noFill/>
          </a:ln>
          <a:extLst>
            <a:ext uri="{53640926-AAD7-44d8-BBD7-CCE9431645EC}">
              <a14:shadowObscured xmlns:a14="http://schemas.microsoft.com/office/drawing/2010/main"/>
            </a:ext>
          </a:extLst>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7133892" y="4258475"/>
            <a:ext cx="1707827" cy="1639653"/>
          </a:xfrm>
          <a:prstGeom prst="rect">
            <a:avLst/>
          </a:prstGeom>
          <a:noFill/>
          <a:ln>
            <a:noFill/>
          </a:ln>
        </p:spPr>
      </p:pic>
    </p:spTree>
    <p:extLst>
      <p:ext uri="{BB962C8B-B14F-4D97-AF65-F5344CB8AC3E}">
        <p14:creationId xmlns:p14="http://schemas.microsoft.com/office/powerpoint/2010/main" val="133849046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pPr algn="ctr"/>
            <a:r>
              <a:rPr lang="en-US" sz="3600" dirty="0">
                <a:solidFill>
                  <a:srgbClr val="6CA62C"/>
                </a:solidFill>
                <a:latin typeface="+mn-lt"/>
              </a:rPr>
              <a:t>Text-to-Speech Tools (TTS) and Other AT</a:t>
            </a:r>
            <a:endParaRPr lang="en-US" sz="2700" b="0" dirty="0">
              <a:solidFill>
                <a:srgbClr val="6CA62C"/>
              </a:solidFill>
              <a:latin typeface="+mn-lt"/>
            </a:endParaRPr>
          </a:p>
        </p:txBody>
      </p:sp>
      <p:sp>
        <p:nvSpPr>
          <p:cNvPr id="2" name="Content Placeholder 1"/>
          <p:cNvSpPr>
            <a:spLocks noGrp="1"/>
          </p:cNvSpPr>
          <p:nvPr>
            <p:ph idx="4294967295"/>
          </p:nvPr>
        </p:nvSpPr>
        <p:spPr>
          <a:xfrm>
            <a:off x="838200" y="1690688"/>
            <a:ext cx="10515600" cy="4351338"/>
          </a:xfrm>
        </p:spPr>
        <p:txBody>
          <a:bodyPr/>
          <a:lstStyle/>
          <a:p>
            <a:r>
              <a:rPr lang="en-US" dirty="0">
                <a:solidFill>
                  <a:srgbClr val="6CA62C"/>
                </a:solidFill>
              </a:rPr>
              <a:t>eLearning Industry</a:t>
            </a:r>
          </a:p>
          <a:p>
            <a:pPr lvl="1"/>
            <a:r>
              <a:rPr lang="en-US" dirty="0"/>
              <a:t>http://elearningindustry.com/14-free-text-to-speech-tools-educators-tts-teachers</a:t>
            </a:r>
          </a:p>
          <a:p>
            <a:r>
              <a:rPr lang="en-US" dirty="0">
                <a:solidFill>
                  <a:srgbClr val="6CA62C"/>
                </a:solidFill>
              </a:rPr>
              <a:t>Understood</a:t>
            </a:r>
          </a:p>
          <a:p>
            <a:pPr lvl="1"/>
            <a:r>
              <a:rPr lang="en-US" dirty="0"/>
              <a:t>https://www.understood.org/en/tools/tech-finder</a:t>
            </a:r>
          </a:p>
          <a:p>
            <a:r>
              <a:rPr lang="en-US" dirty="0">
                <a:solidFill>
                  <a:srgbClr val="6CA62C"/>
                </a:solidFill>
              </a:rPr>
              <a:t>Job Accommodation Network</a:t>
            </a:r>
          </a:p>
          <a:p>
            <a:pPr lvl="1"/>
            <a:r>
              <a:rPr lang="en-US" dirty="0"/>
              <a:t>Text-to-Speech Tools List (download in file share box)</a:t>
            </a:r>
          </a:p>
          <a:p>
            <a:endParaRPr lang="en-US" dirty="0"/>
          </a:p>
        </p:txBody>
      </p:sp>
    </p:spTree>
    <p:extLst>
      <p:ext uri="{BB962C8B-B14F-4D97-AF65-F5344CB8AC3E}">
        <p14:creationId xmlns:p14="http://schemas.microsoft.com/office/powerpoint/2010/main" val="268590055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8297" y="5009321"/>
            <a:ext cx="9822070" cy="1470991"/>
          </a:xfrm>
        </p:spPr>
        <p:txBody>
          <a:bodyPr>
            <a:normAutofit/>
          </a:bodyPr>
          <a:lstStyle/>
          <a:p>
            <a:pPr algn="ctr"/>
            <a:r>
              <a:rPr lang="en-US" sz="3600" dirty="0">
                <a:solidFill>
                  <a:srgbClr val="6CA62C"/>
                </a:solidFill>
                <a:latin typeface="+mn-lt"/>
              </a:rPr>
              <a:t>Job Corps Learning Disabilities Website</a:t>
            </a:r>
            <a:r>
              <a:rPr lang="en-US" sz="3600" dirty="0">
                <a:solidFill>
                  <a:schemeClr val="bg1"/>
                </a:solidFill>
                <a:latin typeface="+mn-lt"/>
              </a:rPr>
              <a:t/>
            </a:r>
            <a:br>
              <a:rPr lang="en-US" sz="3600" dirty="0">
                <a:solidFill>
                  <a:schemeClr val="bg1"/>
                </a:solidFill>
                <a:latin typeface="+mn-lt"/>
              </a:rPr>
            </a:br>
            <a:r>
              <a:rPr lang="en-US" sz="2700" dirty="0">
                <a:solidFill>
                  <a:schemeClr val="tx1"/>
                </a:solidFill>
                <a:latin typeface="+mn-lt"/>
              </a:rPr>
              <a:t>https://supportservices.jobcorps.gov/disability/Pages/default.aspx</a:t>
            </a:r>
            <a:endParaRPr lang="en-US" sz="2700" b="0" dirty="0">
              <a:solidFill>
                <a:schemeClr val="tx1"/>
              </a:solidFill>
              <a:latin typeface="+mn-lt"/>
            </a:endParaRPr>
          </a:p>
        </p:txBody>
      </p:sp>
      <p:pic>
        <p:nvPicPr>
          <p:cNvPr id="5" name="Picture 4"/>
          <p:cNvPicPr>
            <a:picLocks noChangeAspect="1" noChangeArrowheads="1"/>
          </p:cNvPicPr>
          <p:nvPr/>
        </p:nvPicPr>
        <p:blipFill>
          <a:blip r:embed="rId3" cstate="print"/>
          <a:srcRect t="17058" r="53654" b="5699"/>
          <a:stretch>
            <a:fillRect/>
          </a:stretch>
        </p:blipFill>
        <p:spPr>
          <a:xfrm>
            <a:off x="2066886" y="59633"/>
            <a:ext cx="8713758" cy="49695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493399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21307" y="5346705"/>
            <a:ext cx="9442175" cy="1053821"/>
          </a:xfrm>
        </p:spPr>
        <p:txBody>
          <a:bodyPr>
            <a:normAutofit/>
          </a:bodyPr>
          <a:lstStyle/>
          <a:p>
            <a:pPr algn="ctr"/>
            <a:r>
              <a:rPr lang="en-US" sz="3600" dirty="0">
                <a:solidFill>
                  <a:srgbClr val="6CA62C"/>
                </a:solidFill>
                <a:latin typeface="+mn-lt"/>
              </a:rPr>
              <a:t>Job Accommodation Network</a:t>
            </a:r>
            <a:r>
              <a:rPr lang="en-US" sz="3600" dirty="0">
                <a:solidFill>
                  <a:schemeClr val="bg1"/>
                </a:solidFill>
                <a:latin typeface="+mn-lt"/>
              </a:rPr>
              <a:t/>
            </a:r>
            <a:br>
              <a:rPr lang="en-US" sz="3600" dirty="0">
                <a:solidFill>
                  <a:schemeClr val="bg1"/>
                </a:solidFill>
                <a:latin typeface="+mn-lt"/>
              </a:rPr>
            </a:br>
            <a:r>
              <a:rPr lang="en-US" sz="2700" b="0" dirty="0">
                <a:solidFill>
                  <a:schemeClr val="tx1"/>
                </a:solidFill>
                <a:latin typeface="+mn-lt"/>
              </a:rPr>
              <a:t>http://askjan.org</a:t>
            </a:r>
          </a:p>
        </p:txBody>
      </p:sp>
      <p:pic>
        <p:nvPicPr>
          <p:cNvPr id="5" name="Content Placeholder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a:xfrm>
            <a:off x="2505365" y="0"/>
            <a:ext cx="8474061" cy="5128318"/>
          </a:xfrm>
          <a:prstGeom prst="rect">
            <a:avLst/>
          </a:prstGeom>
        </p:spPr>
      </p:pic>
    </p:spTree>
    <p:extLst>
      <p:ext uri="{BB962C8B-B14F-4D97-AF65-F5344CB8AC3E}">
        <p14:creationId xmlns:p14="http://schemas.microsoft.com/office/powerpoint/2010/main" val="50594959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1523998" y="5123131"/>
            <a:ext cx="9144000" cy="893794"/>
          </a:xfrm>
        </p:spPr>
        <p:txBody>
          <a:bodyPr>
            <a:normAutofit fontScale="90000"/>
          </a:bodyPr>
          <a:lstStyle/>
          <a:p>
            <a:r>
              <a:rPr lang="en-US" dirty="0">
                <a:solidFill>
                  <a:srgbClr val="6CA62C"/>
                </a:solidFill>
              </a:rPr>
              <a:t>Thank you for attending!</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1827" y="0"/>
            <a:ext cx="7028343" cy="4682799"/>
          </a:xfrm>
          <a:prstGeom prst="rect">
            <a:avLst/>
          </a:prstGeom>
        </p:spPr>
      </p:pic>
    </p:spTree>
    <p:extLst>
      <p:ext uri="{BB962C8B-B14F-4D97-AF65-F5344CB8AC3E}">
        <p14:creationId xmlns:p14="http://schemas.microsoft.com/office/powerpoint/2010/main" val="2955943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when Considering Reading Accommodations</a:t>
            </a:r>
          </a:p>
        </p:txBody>
      </p:sp>
      <p:sp>
        <p:nvSpPr>
          <p:cNvPr id="3" name="Content Placeholder 2"/>
          <p:cNvSpPr>
            <a:spLocks noGrp="1"/>
          </p:cNvSpPr>
          <p:nvPr>
            <p:ph idx="1"/>
          </p:nvPr>
        </p:nvSpPr>
        <p:spPr/>
        <p:txBody>
          <a:bodyPr/>
          <a:lstStyle/>
          <a:p>
            <a:r>
              <a:rPr lang="en-US" b="1" dirty="0"/>
              <a:t>Building independence </a:t>
            </a:r>
            <a:r>
              <a:rPr lang="en-US" dirty="0"/>
              <a:t>– What accommodations can promote independence and make the student less dependent upon others?</a:t>
            </a:r>
          </a:p>
          <a:p>
            <a:r>
              <a:rPr lang="en-US" b="1" dirty="0"/>
              <a:t>Accessibility</a:t>
            </a:r>
            <a:r>
              <a:rPr lang="en-US" dirty="0"/>
              <a:t> – How can we best provide access to all areas of the program?</a:t>
            </a:r>
          </a:p>
          <a:p>
            <a:r>
              <a:rPr lang="en-US" b="1" dirty="0"/>
              <a:t>Employability</a:t>
            </a:r>
            <a:r>
              <a:rPr lang="en-US" dirty="0"/>
              <a:t> – What accommodations translate well into the workplace if still needed?</a:t>
            </a:r>
          </a:p>
          <a:p>
            <a:endParaRPr lang="en-US" dirty="0"/>
          </a:p>
        </p:txBody>
      </p:sp>
    </p:spTree>
    <p:extLst>
      <p:ext uri="{BB962C8B-B14F-4D97-AF65-F5344CB8AC3E}">
        <p14:creationId xmlns:p14="http://schemas.microsoft.com/office/powerpoint/2010/main" val="34349199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3520" y="717205"/>
            <a:ext cx="4321184" cy="2642393"/>
          </a:xfrm>
        </p:spPr>
        <p:txBody>
          <a:bodyPr anchor="b">
            <a:normAutofit/>
          </a:bodyPr>
          <a:lstStyle/>
          <a:p>
            <a:pPr algn="l"/>
            <a:r>
              <a:rPr lang="en-US" sz="4000" dirty="0"/>
              <a:t>Building Compensatory Skills </a:t>
            </a:r>
          </a:p>
        </p:txBody>
      </p:sp>
      <p:sp>
        <p:nvSpPr>
          <p:cNvPr id="4" name="Text Placeholder 3"/>
          <p:cNvSpPr>
            <a:spLocks noGrp="1"/>
          </p:cNvSpPr>
          <p:nvPr>
            <p:ph type="body" idx="1"/>
          </p:nvPr>
        </p:nvSpPr>
        <p:spPr>
          <a:xfrm>
            <a:off x="223520" y="3556000"/>
            <a:ext cx="4321183" cy="1525964"/>
          </a:xfrm>
        </p:spPr>
        <p:txBody>
          <a:bodyPr>
            <a:normAutofit/>
          </a:bodyPr>
          <a:lstStyle/>
          <a:p>
            <a:pPr algn="l"/>
            <a:r>
              <a:rPr lang="en-US" sz="2800" dirty="0">
                <a:solidFill>
                  <a:schemeClr val="bg2">
                    <a:lumMod val="25000"/>
                  </a:schemeClr>
                </a:solidFill>
              </a:rPr>
              <a:t>Developing Independence </a:t>
            </a:r>
          </a:p>
          <a:p>
            <a:pPr algn="l"/>
            <a:r>
              <a:rPr lang="en-US" sz="2800" dirty="0">
                <a:solidFill>
                  <a:schemeClr val="bg2">
                    <a:lumMod val="25000"/>
                  </a:schemeClr>
                </a:solidFill>
              </a:rPr>
              <a:t>and Improving Employability</a:t>
            </a:r>
          </a:p>
        </p:txBody>
      </p:sp>
      <p:pic>
        <p:nvPicPr>
          <p:cNvPr id="5" name="Picture 4"/>
          <p:cNvPicPr>
            <a:picLocks noChangeAspect="1"/>
          </p:cNvPicPr>
          <p:nvPr/>
        </p:nvPicPr>
        <p:blipFill>
          <a:blip r:embed="rId3"/>
          <a:stretch>
            <a:fillRect/>
          </a:stretch>
        </p:blipFill>
        <p:spPr>
          <a:xfrm>
            <a:off x="5845662" y="1301949"/>
            <a:ext cx="5533538" cy="4141935"/>
          </a:xfrm>
          <a:prstGeom prst="rect">
            <a:avLst/>
          </a:prstGeom>
          <a:ln w="190500" cap="sq">
            <a:solidFill>
              <a:srgbClr val="80C535"/>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3992765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a:t>
            </a:r>
            <a:r>
              <a:rPr lang="en-US" dirty="0" smtClean="0"/>
              <a:t>Can We Support </a:t>
            </a:r>
            <a:r>
              <a:rPr lang="en-US" dirty="0"/>
              <a:t>the Development of Compensatory Skills?</a:t>
            </a:r>
          </a:p>
        </p:txBody>
      </p:sp>
      <p:sp>
        <p:nvSpPr>
          <p:cNvPr id="5" name="Content Placeholder 4"/>
          <p:cNvSpPr>
            <a:spLocks noGrp="1"/>
          </p:cNvSpPr>
          <p:nvPr>
            <p:ph idx="1"/>
          </p:nvPr>
        </p:nvSpPr>
        <p:spPr>
          <a:xfrm>
            <a:off x="838200" y="1825625"/>
            <a:ext cx="4678680" cy="4351338"/>
          </a:xfrm>
        </p:spPr>
        <p:txBody>
          <a:bodyPr/>
          <a:lstStyle/>
          <a:p>
            <a:r>
              <a:rPr lang="en-US" dirty="0"/>
              <a:t>Use accommodations to remove barriers to the program</a:t>
            </a:r>
          </a:p>
          <a:p>
            <a:r>
              <a:rPr lang="en-US" dirty="0"/>
              <a:t>Teach strategies to improve independence/support learning</a:t>
            </a:r>
          </a:p>
          <a:p>
            <a:r>
              <a:rPr lang="en-US" dirty="0"/>
              <a:t>Remediate skills deficits</a:t>
            </a:r>
            <a:br>
              <a:rPr lang="en-US" dirty="0"/>
            </a:b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3749" y="1690688"/>
            <a:ext cx="3172802" cy="3701603"/>
          </a:xfrm>
          <a:prstGeom prst="rect">
            <a:avLst/>
          </a:prstGeom>
        </p:spPr>
      </p:pic>
    </p:spTree>
    <p:extLst>
      <p:ext uri="{BB962C8B-B14F-4D97-AF65-F5344CB8AC3E}">
        <p14:creationId xmlns:p14="http://schemas.microsoft.com/office/powerpoint/2010/main" val="21973269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Compensatory Skills/Strategies</a:t>
            </a:r>
            <a:br>
              <a:rPr lang="en-US" dirty="0"/>
            </a:br>
            <a:r>
              <a:rPr lang="en-US" sz="3100" dirty="0"/>
              <a:t>(Examples of Student Generated Compensatory Skills)</a:t>
            </a:r>
          </a:p>
        </p:txBody>
      </p:sp>
      <p:sp>
        <p:nvSpPr>
          <p:cNvPr id="3" name="Content Placeholder 2"/>
          <p:cNvSpPr>
            <a:spLocks noGrp="1"/>
          </p:cNvSpPr>
          <p:nvPr>
            <p:ph idx="1"/>
          </p:nvPr>
        </p:nvSpPr>
        <p:spPr/>
        <p:txBody>
          <a:bodyPr>
            <a:normAutofit/>
          </a:bodyPr>
          <a:lstStyle/>
          <a:p>
            <a:r>
              <a:rPr lang="en-US" dirty="0"/>
              <a:t>Reading &amp; Word Recognition</a:t>
            </a:r>
          </a:p>
        </p:txBody>
      </p:sp>
      <p:sp>
        <p:nvSpPr>
          <p:cNvPr id="4" name="Flowchart: Alternate Process 3"/>
          <p:cNvSpPr/>
          <p:nvPr/>
        </p:nvSpPr>
        <p:spPr>
          <a:xfrm>
            <a:off x="2540000" y="2567306"/>
            <a:ext cx="2387600" cy="1209040"/>
          </a:xfrm>
          <a:prstGeom prst="flowChartAlternate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325" lvl="1" algn="ctr"/>
            <a:r>
              <a:rPr lang="en-US" dirty="0"/>
              <a:t>Find a quiet, distraction-free place to read</a:t>
            </a:r>
          </a:p>
        </p:txBody>
      </p:sp>
      <p:sp>
        <p:nvSpPr>
          <p:cNvPr id="5" name="Flowchart: Alternate Process 4"/>
          <p:cNvSpPr/>
          <p:nvPr/>
        </p:nvSpPr>
        <p:spPr>
          <a:xfrm>
            <a:off x="2540000" y="3934777"/>
            <a:ext cx="2387600" cy="1209040"/>
          </a:xfrm>
          <a:prstGeom prst="flowChartAlternateProcess">
            <a:avLst/>
          </a:prstGeom>
          <a:solidFill>
            <a:srgbClr val="6CA6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dirty="0"/>
              <a:t>Expect to need extra time for reading</a:t>
            </a:r>
          </a:p>
        </p:txBody>
      </p:sp>
      <p:sp>
        <p:nvSpPr>
          <p:cNvPr id="6" name="Flowchart: Alternate Process 5"/>
          <p:cNvSpPr/>
          <p:nvPr/>
        </p:nvSpPr>
        <p:spPr>
          <a:xfrm>
            <a:off x="2540000" y="5258434"/>
            <a:ext cx="2387600" cy="1209040"/>
          </a:xfrm>
          <a:prstGeom prst="flowChartAlternate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325" lvl="1"/>
            <a:r>
              <a:rPr lang="en-US" dirty="0"/>
              <a:t>Skim the text or use context clues to gather the main idea</a:t>
            </a:r>
          </a:p>
        </p:txBody>
      </p:sp>
      <p:sp>
        <p:nvSpPr>
          <p:cNvPr id="7" name="Flowchart: Alternate Process 6"/>
          <p:cNvSpPr/>
          <p:nvPr/>
        </p:nvSpPr>
        <p:spPr>
          <a:xfrm>
            <a:off x="5405120" y="2567306"/>
            <a:ext cx="2387600" cy="1209040"/>
          </a:xfrm>
          <a:prstGeom prst="flowChartAlternateProcess">
            <a:avLst/>
          </a:prstGeom>
          <a:solidFill>
            <a:srgbClr val="6CA6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325" lvl="1" algn="ctr"/>
            <a:r>
              <a:rPr lang="en-US" dirty="0"/>
              <a:t>Read aloud or use programs that read text aloud</a:t>
            </a:r>
          </a:p>
        </p:txBody>
      </p:sp>
      <p:sp>
        <p:nvSpPr>
          <p:cNvPr id="8" name="Flowchart: Alternate Process 7"/>
          <p:cNvSpPr/>
          <p:nvPr/>
        </p:nvSpPr>
        <p:spPr>
          <a:xfrm>
            <a:off x="5405120" y="3934777"/>
            <a:ext cx="2387600" cy="1209040"/>
          </a:xfrm>
          <a:prstGeom prst="flowChartAlternate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dirty="0"/>
              <a:t>Google words that don’t make sense, or use word parts (roots, prefixes…)</a:t>
            </a:r>
          </a:p>
        </p:txBody>
      </p:sp>
      <p:sp>
        <p:nvSpPr>
          <p:cNvPr id="9" name="Flowchart: Alternate Process 8"/>
          <p:cNvSpPr/>
          <p:nvPr/>
        </p:nvSpPr>
        <p:spPr>
          <a:xfrm>
            <a:off x="5405120" y="5258434"/>
            <a:ext cx="2387600" cy="1209040"/>
          </a:xfrm>
          <a:prstGeom prst="flowChartAlternateProcess">
            <a:avLst/>
          </a:prstGeom>
          <a:solidFill>
            <a:srgbClr val="6CA6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dirty="0"/>
              <a:t>Ask to write in books to take notes, highlight, color-code</a:t>
            </a:r>
          </a:p>
        </p:txBody>
      </p:sp>
      <p:sp>
        <p:nvSpPr>
          <p:cNvPr id="10" name="Flowchart: Alternate Process 9"/>
          <p:cNvSpPr/>
          <p:nvPr/>
        </p:nvSpPr>
        <p:spPr>
          <a:xfrm>
            <a:off x="8092440" y="2567306"/>
            <a:ext cx="2387600" cy="1209040"/>
          </a:xfrm>
          <a:prstGeom prst="flowChartAlternate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325" lvl="1" algn="ctr"/>
            <a:r>
              <a:rPr lang="en-US" dirty="0"/>
              <a:t>Take frequent breaks when reading </a:t>
            </a:r>
          </a:p>
        </p:txBody>
      </p:sp>
    </p:spTree>
    <p:extLst>
      <p:ext uri="{BB962C8B-B14F-4D97-AF65-F5344CB8AC3E}">
        <p14:creationId xmlns:p14="http://schemas.microsoft.com/office/powerpoint/2010/main" val="2313891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Center-wide use of Compensatory Skills</a:t>
            </a:r>
          </a:p>
        </p:txBody>
      </p:sp>
      <p:sp>
        <p:nvSpPr>
          <p:cNvPr id="8" name="Content Placeholder 7"/>
          <p:cNvSpPr>
            <a:spLocks noGrp="1"/>
          </p:cNvSpPr>
          <p:nvPr>
            <p:ph idx="1"/>
          </p:nvPr>
        </p:nvSpPr>
        <p:spPr/>
        <p:txBody>
          <a:bodyPr/>
          <a:lstStyle/>
          <a:p>
            <a:r>
              <a:rPr lang="en-US" dirty="0"/>
              <a:t>How could the use of compensatory skills/strategies be applied to specific areas on center (</a:t>
            </a:r>
            <a:r>
              <a:rPr lang="en-US" dirty="0" smtClean="0"/>
              <a:t>WB</a:t>
            </a:r>
            <a:r>
              <a:rPr lang="en-US" dirty="0"/>
              <a:t>L</a:t>
            </a:r>
            <a:r>
              <a:rPr lang="en-US" dirty="0" smtClean="0"/>
              <a:t>, </a:t>
            </a:r>
            <a:r>
              <a:rPr lang="en-US" dirty="0"/>
              <a:t>Residential, Recreation…)</a:t>
            </a:r>
          </a:p>
          <a:p>
            <a:r>
              <a:rPr lang="en-US" dirty="0"/>
              <a:t>What types of compensatory skills/strategies promote employability and independence?</a:t>
            </a:r>
          </a:p>
          <a:p>
            <a:r>
              <a:rPr lang="en-US" dirty="0"/>
              <a:t>Why teach student-centered interventions, as opposed to teacher-centered interventions?</a:t>
            </a:r>
          </a:p>
          <a:p>
            <a:endParaRPr lang="en-US" dirty="0"/>
          </a:p>
        </p:txBody>
      </p:sp>
    </p:spTree>
    <p:extLst>
      <p:ext uri="{BB962C8B-B14F-4D97-AF65-F5344CB8AC3E}">
        <p14:creationId xmlns:p14="http://schemas.microsoft.com/office/powerpoint/2010/main" val="26628367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5813" y="2122098"/>
            <a:ext cx="3712854" cy="1330786"/>
          </a:xfrm>
        </p:spPr>
        <p:txBody>
          <a:bodyPr>
            <a:normAutofit fontScale="90000"/>
          </a:bodyPr>
          <a:lstStyle/>
          <a:p>
            <a:r>
              <a:rPr lang="en-US" dirty="0"/>
              <a:t>Leveraging Strengths</a:t>
            </a:r>
          </a:p>
        </p:txBody>
      </p:sp>
      <p:sp>
        <p:nvSpPr>
          <p:cNvPr id="5" name="Text Placeholder 4"/>
          <p:cNvSpPr>
            <a:spLocks noGrp="1"/>
          </p:cNvSpPr>
          <p:nvPr>
            <p:ph type="body" idx="1"/>
          </p:nvPr>
        </p:nvSpPr>
        <p:spPr>
          <a:xfrm>
            <a:off x="475813" y="3452885"/>
            <a:ext cx="3712853" cy="1722366"/>
          </a:xfrm>
        </p:spPr>
        <p:txBody>
          <a:bodyPr/>
          <a:lstStyle/>
          <a:p>
            <a:r>
              <a:rPr lang="en-US" dirty="0"/>
              <a:t>Supporting Reading Functional Limitations</a:t>
            </a:r>
          </a:p>
        </p:txBody>
      </p:sp>
      <p:sp>
        <p:nvSpPr>
          <p:cNvPr id="2" name="AutoShape 2" descr="Image result for leveraging strength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602" y="1544637"/>
            <a:ext cx="4330237" cy="3322003"/>
          </a:xfrm>
          <a:prstGeom prst="rect">
            <a:avLst/>
          </a:prstGeom>
          <a:ln w="190500" cap="sq">
            <a:solidFill>
              <a:srgbClr val="80C535"/>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6549132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XRUYQT3274NZ-880339284-163</_dlc_DocId>
    <_dlc_DocIdUrl xmlns="b22f8f74-215c-4154-9939-bd29e4e8980e">
      <Url>https://supportservices.jobcorps.gov/disability/_layouts/15/DocIdRedir.aspx?ID=XRUYQT3274NZ-880339284-163</Url>
      <Description>XRUYQT3274NZ-880339284-163</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0DC28F7-EDEF-4701-B889-BAA4C7F324D5}"/>
</file>

<file path=customXml/itemProps2.xml><?xml version="1.0" encoding="utf-8"?>
<ds:datastoreItem xmlns:ds="http://schemas.openxmlformats.org/officeDocument/2006/customXml" ds:itemID="{A3D7D834-DE06-4522-84A0-3C3C67FC7812}"/>
</file>

<file path=customXml/itemProps3.xml><?xml version="1.0" encoding="utf-8"?>
<ds:datastoreItem xmlns:ds="http://schemas.openxmlformats.org/officeDocument/2006/customXml" ds:itemID="{A664168D-93C2-4D5D-A8DE-0610B2D0C76C}"/>
</file>

<file path=customXml/itemProps4.xml><?xml version="1.0" encoding="utf-8"?>
<ds:datastoreItem xmlns:ds="http://schemas.openxmlformats.org/officeDocument/2006/customXml" ds:itemID="{85B4B4A7-4A86-4698-B91D-BC29A8F4C7BA}"/>
</file>

<file path=docProps/app.xml><?xml version="1.0" encoding="utf-8"?>
<Properties xmlns="http://schemas.openxmlformats.org/officeDocument/2006/extended-properties" xmlns:vt="http://schemas.openxmlformats.org/officeDocument/2006/docPropsVTypes">
  <Template/>
  <TotalTime>0</TotalTime>
  <Words>3429</Words>
  <Application>Microsoft Macintosh PowerPoint</Application>
  <PresentationFormat>Custom</PresentationFormat>
  <Paragraphs>361</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Reading 300 Part 3 of 3</vt:lpstr>
      <vt:lpstr>Learning Objectives</vt:lpstr>
      <vt:lpstr>Poll Assistive Technology for Reading Support</vt:lpstr>
      <vt:lpstr>Goals when Considering Reading Accommodations</vt:lpstr>
      <vt:lpstr>Building Compensatory Skills </vt:lpstr>
      <vt:lpstr>How Can We Support the Development of Compensatory Skills?</vt:lpstr>
      <vt:lpstr>Compensatory Skills/Strategies (Examples of Student Generated Compensatory Skills)</vt:lpstr>
      <vt:lpstr>Center-wide use of Compensatory Skills</vt:lpstr>
      <vt:lpstr>Leveraging Strengths</vt:lpstr>
      <vt:lpstr>Leveraging Strengths </vt:lpstr>
      <vt:lpstr>Case Studies</vt:lpstr>
      <vt:lpstr>Case Study # 1</vt:lpstr>
      <vt:lpstr>Myra - Gathering Information</vt:lpstr>
      <vt:lpstr>Myra - Reviewing &amp; Determining Needs</vt:lpstr>
      <vt:lpstr>Myra - Center-wide Considerations</vt:lpstr>
      <vt:lpstr>Impact of Functional Limitations</vt:lpstr>
      <vt:lpstr>Myra - Leveraging Strengths</vt:lpstr>
      <vt:lpstr>Myra - Developing an Accommodation Plan (AP)</vt:lpstr>
      <vt:lpstr>Reading Strategies</vt:lpstr>
      <vt:lpstr>What do you think?</vt:lpstr>
      <vt:lpstr>PowerPoint Presentation</vt:lpstr>
      <vt:lpstr>Ben - Gathering Information</vt:lpstr>
      <vt:lpstr>Impact of Functional Limitations</vt:lpstr>
      <vt:lpstr>Ben - Leveraging Strengths</vt:lpstr>
      <vt:lpstr>Ben - Developing an Accommodation Plan (AP)</vt:lpstr>
      <vt:lpstr>Reading Strategies</vt:lpstr>
      <vt:lpstr>Center-wide Accommodations (Review)</vt:lpstr>
      <vt:lpstr>Reading Strategies in Action</vt:lpstr>
      <vt:lpstr>Bookshare</vt:lpstr>
      <vt:lpstr>Bookshare</vt:lpstr>
      <vt:lpstr>GIST Reading Strategy</vt:lpstr>
      <vt:lpstr>Disability-related and Reading Resources</vt:lpstr>
      <vt:lpstr>Bookshare https://www.bookshare.org/cms</vt:lpstr>
      <vt:lpstr>Text-to-Speech Tools (TTS) and Other AT</vt:lpstr>
      <vt:lpstr>Job Corps Learning Disabilities Website https://supportservices.jobcorps.gov/disability/Pages/default.aspx</vt:lpstr>
      <vt:lpstr>Job Accommodation Network http://askjan.org</vt:lpstr>
      <vt:lpstr>Thank you for attending!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300</dc:title>
  <dc:creator/>
  <cp:lastModifiedBy/>
  <cp:revision>1</cp:revision>
  <dcterms:created xsi:type="dcterms:W3CDTF">2016-03-13T17:22:32Z</dcterms:created>
  <dcterms:modified xsi:type="dcterms:W3CDTF">2016-07-12T12:39:50Z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_dlc_DocIdItemGuid">
    <vt:lpwstr>aa9d7d3d-f462-4c88-bcea-735206dbc66e</vt:lpwstr>
  </property>
</Properties>
</file>