
<file path=[Content_Types].xml><?xml version="1.0" encoding="utf-8"?>
<Types xmlns="http://schemas.openxmlformats.org/package/2006/content-types">
  <Default Extension="bin" ContentType="application/vnd.openxmlformats-officedocument.presentationml.printerSetting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78" r:id="rId13"/>
    <p:sldId id="267" r:id="rId14"/>
    <p:sldId id="268" r:id="rId15"/>
    <p:sldId id="269" r:id="rId16"/>
    <p:sldId id="279" r:id="rId17"/>
    <p:sldId id="270" r:id="rId18"/>
    <p:sldId id="271" r:id="rId19"/>
    <p:sldId id="272" r:id="rId20"/>
    <p:sldId id="273" r:id="rId21"/>
    <p:sldId id="274" r:id="rId22"/>
    <p:sldId id="275" r:id="rId23"/>
    <p:sldId id="276" r:id="rId24"/>
    <p:sldId id="277" r:id="rId25"/>
    <p:sldId id="28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3" d="100"/>
          <a:sy n="73" d="100"/>
        </p:scale>
        <p:origin x="-11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34" Type="http://schemas.openxmlformats.org/officeDocument/2006/relationships/customXml" Target="../customXml/item2.xml"/><Relationship Id="rId25" Type="http://schemas.openxmlformats.org/officeDocument/2006/relationships/slide" Target="slides/slide24.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1.xml"/><Relationship Id="rId20" Type="http://schemas.openxmlformats.org/officeDocument/2006/relationships/slide" Target="slides/slide19.xml"/><Relationship Id="rId29" Type="http://schemas.openxmlformats.org/officeDocument/2006/relationships/presProps" Target="presProps.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slide" Target="slides/slide23.xml"/><Relationship Id="rId32" Type="http://schemas.openxmlformats.org/officeDocument/2006/relationships/tableStyles" Target="tableStyles.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printerSettings" Target="printerSettings/printerSettings1.bin"/><Relationship Id="rId15" Type="http://schemas.openxmlformats.org/officeDocument/2006/relationships/slide" Target="slides/slide14.xml"/><Relationship Id="rId5" Type="http://schemas.openxmlformats.org/officeDocument/2006/relationships/slide" Target="slides/slide4.xml"/><Relationship Id="rId36" Type="http://schemas.openxmlformats.org/officeDocument/2006/relationships/customXml" Target="../customXml/item4.xml"/><Relationship Id="rId3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14" Type="http://schemas.openxmlformats.org/officeDocument/2006/relationships/slide" Target="slides/slide13.xml"/><Relationship Id="rId4" Type="http://schemas.openxmlformats.org/officeDocument/2006/relationships/slide" Target="slides/slide3.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4402AB-DC7B-FF49-9D47-408C1E2FF153}" type="datetimeFigureOut">
              <a:rPr lang="en-US" smtClean="0"/>
              <a:t>4/4/20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C2F32F-B714-104B-8CAF-ADA9EE8EB5DF}" type="slidenum">
              <a:rPr lang="en-US" smtClean="0"/>
              <a:t>‹#›</a:t>
            </a:fld>
            <a:endParaRPr lang="en-US"/>
          </a:p>
        </p:txBody>
      </p:sp>
    </p:spTree>
    <p:extLst>
      <p:ext uri="{BB962C8B-B14F-4D97-AF65-F5344CB8AC3E}">
        <p14:creationId xmlns:p14="http://schemas.microsoft.com/office/powerpoint/2010/main" val="32480516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2F32F-B714-104B-8CAF-ADA9EE8EB5DF}" type="slidenum">
              <a:rPr lang="en-US" smtClean="0"/>
              <a:t>9</a:t>
            </a:fld>
            <a:endParaRPr lang="en-US"/>
          </a:p>
        </p:txBody>
      </p:sp>
    </p:spTree>
    <p:extLst>
      <p:ext uri="{BB962C8B-B14F-4D97-AF65-F5344CB8AC3E}">
        <p14:creationId xmlns:p14="http://schemas.microsoft.com/office/powerpoint/2010/main" val="1819899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BC2F32F-B714-104B-8CAF-ADA9EE8EB5DF}" type="slidenum">
              <a:rPr lang="en-US" smtClean="0"/>
              <a:t>11</a:t>
            </a:fld>
            <a:endParaRPr lang="en-US"/>
          </a:p>
        </p:txBody>
      </p:sp>
    </p:spTree>
    <p:extLst>
      <p:ext uri="{BB962C8B-B14F-4D97-AF65-F5344CB8AC3E}">
        <p14:creationId xmlns:p14="http://schemas.microsoft.com/office/powerpoint/2010/main" val="303790522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8.png"/><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9.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 Id="rId3"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dirty="0"/>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B7035BFC-0607-F24F-84F6-9ED4C6012E6B}" type="datetimeFigureOut">
              <a:rPr lang="en-US" smtClean="0"/>
              <a:t>4/4/20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Blank.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solidFill>
              <a:schemeClr val="accent1">
                <a:lumMod val="40000"/>
                <a:lumOff val="60000"/>
                <a:alpha val="40000"/>
              </a:schemeClr>
            </a:solidFill>
            <a:miter lim="800000"/>
          </a:ln>
          <a:effectLst>
            <a:innerShdw blurRad="457200">
              <a:schemeClr val="accent1">
                <a:alpha val="80000"/>
              </a:schemeClr>
            </a:innerShdw>
            <a:softEdge rad="3175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B7035BFC-0607-F24F-84F6-9ED4C6012E6B}" type="datetimeFigureOut">
              <a:rPr lang="en-US" smtClean="0"/>
              <a:t>4/4/20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4267200" y="0"/>
            <a:ext cx="4876800" cy="6858000"/>
            <a:chOff x="4267200" y="0"/>
            <a:chExt cx="4876800" cy="6858000"/>
          </a:xfrm>
        </p:grpSpPr>
        <p:pic>
          <p:nvPicPr>
            <p:cNvPr id="10" name="Picture 9"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1" name="Picture 10"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822" cy="1536192"/>
          </a:xfrm>
        </p:spPr>
        <p:txBody>
          <a:bodyPr vert="horz" lIns="91440" tIns="45720" rIns="91440" bIns="45720" rtlCol="0" anchor="b">
            <a:noAutofit/>
          </a:bodyPr>
          <a:lstStyle>
            <a:lvl1pPr algn="ctr" defTabSz="914400" rtl="0" eaLnBrk="1" latinLnBrk="0" hangingPunct="1">
              <a:lnSpc>
                <a:spcPct val="100000"/>
              </a:lnSpc>
              <a:spcBef>
                <a:spcPct val="0"/>
              </a:spcBef>
              <a:buNone/>
              <a:defRPr sz="3600" b="0" kern="1200">
                <a:solidFill>
                  <a:schemeClr val="tx2"/>
                </a:solidFill>
                <a:latin typeface="+mn-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4873625" y="381000"/>
            <a:ext cx="3813175" cy="5697538"/>
          </a:xfrm>
          <a:solidFill>
            <a:schemeClr val="bg1">
              <a:lumMod val="85000"/>
            </a:schemeClr>
          </a:solidFill>
          <a:ln w="101600">
            <a:noFill/>
            <a:miter lim="800000"/>
          </a:ln>
          <a:effectLst>
            <a:innerShdw blurRad="457200">
              <a:schemeClr val="tx1">
                <a:lumMod val="50000"/>
                <a:lumOff val="50000"/>
                <a:alpha val="80000"/>
              </a:schemeClr>
            </a:innerShdw>
            <a:softEdge rad="1270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79984" y="2209799"/>
            <a:ext cx="3613792" cy="3222625"/>
          </a:xfrm>
        </p:spPr>
        <p:txBody>
          <a:bodyPr vert="horz" lIns="91440" tIns="45720" rIns="91440" bIns="45720" rtlCol="0">
            <a:normAutofit/>
          </a:bodyPr>
          <a:lstStyle>
            <a:lvl1pPr marL="0" indent="0" algn="ctr">
              <a:spcBef>
                <a:spcPts val="600"/>
              </a:spcBef>
              <a:buNone/>
              <a:defRPr sz="1800" b="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2400"/>
              </a:spcBef>
              <a:buClr>
                <a:schemeClr val="accent1">
                  <a:lumMod val="60000"/>
                  <a:lumOff val="40000"/>
                </a:schemeClr>
              </a:buClr>
              <a:buFont typeface="Candara"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B7035BFC-0607-F24F-84F6-9ED4C6012E6B}" type="datetimeFigureOut">
              <a:rPr lang="en-US" smtClean="0"/>
              <a:t>4/4/20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7035BFC-0607-F24F-84F6-9ED4C6012E6B}" type="datetimeFigureOut">
              <a:rPr lang="en-US" smtClean="0"/>
              <a:t>4/4/20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7696200" cy="6858000"/>
            <a:chOff x="0" y="0"/>
            <a:chExt cx="7696200" cy="6858000"/>
          </a:xfrm>
        </p:grpSpPr>
        <p:pic>
          <p:nvPicPr>
            <p:cNvPr id="8" name="Picture 7" descr="Overlay-Blank.jpg"/>
            <p:cNvPicPr>
              <a:picLocks noChangeAspect="1"/>
            </p:cNvPicPr>
            <p:nvPr userDrawn="1"/>
          </p:nvPicPr>
          <p:blipFill>
            <a:blip r:embed="rId2"/>
            <a:srcRect l="1471" r="16862"/>
            <a:stretch>
              <a:fillRect/>
            </a:stretch>
          </p:blipFill>
          <p:spPr>
            <a:xfrm>
              <a:off x="0" y="0"/>
              <a:ext cx="7467600"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7428309" y="0"/>
              <a:ext cx="267891" cy="6858000"/>
            </a:xfrm>
            <a:prstGeom prst="rect">
              <a:avLst/>
            </a:prstGeom>
          </p:spPr>
        </p:pic>
      </p:grpSp>
      <p:sp>
        <p:nvSpPr>
          <p:cNvPr id="2" name="Vertical Title 1"/>
          <p:cNvSpPr>
            <a:spLocks noGrp="1"/>
          </p:cNvSpPr>
          <p:nvPr>
            <p:ph type="title" orient="vert"/>
          </p:nvPr>
        </p:nvSpPr>
        <p:spPr>
          <a:xfrm>
            <a:off x="7620000" y="381001"/>
            <a:ext cx="1447800" cy="5697538"/>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381000" y="381001"/>
            <a:ext cx="6705600" cy="5697537"/>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7035BFC-0607-F24F-84F6-9ED4C6012E6B}" type="datetimeFigureOut">
              <a:rPr lang="en-US" smtClean="0"/>
              <a:t>4/4/20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7" name="Group 6"/>
          <p:cNvGrpSpPr/>
          <p:nvPr/>
        </p:nvGrpSpPr>
        <p:grpSpPr>
          <a:xfrm>
            <a:off x="0" y="1372650"/>
            <a:ext cx="9144000" cy="5485350"/>
            <a:chOff x="0" y="1372650"/>
            <a:chExt cx="9144000" cy="5485350"/>
          </a:xfrm>
        </p:grpSpPr>
        <p:pic>
          <p:nvPicPr>
            <p:cNvPr id="8" name="Picture 7"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9" name="Picture 8"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7035BFC-0607-F24F-84F6-9ED4C6012E6B}" type="datetimeFigureOut">
              <a:rPr lang="en-US" smtClean="0"/>
              <a:t>4/4/20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2">
        <a:schemeClr val="bg2"/>
      </p:bgRef>
    </p:bg>
    <p:spTree>
      <p:nvGrpSpPr>
        <p:cNvPr id="1" name=""/>
        <p:cNvGrpSpPr/>
        <p:nvPr/>
      </p:nvGrpSpPr>
      <p:grpSpPr>
        <a:xfrm>
          <a:off x="0" y="0"/>
          <a:ext cx="0" cy="0"/>
          <a:chOff x="0" y="0"/>
          <a:chExt cx="0" cy="0"/>
        </a:xfrm>
      </p:grpSpPr>
      <p:grpSp>
        <p:nvGrpSpPr>
          <p:cNvPr id="6" name="Group 15"/>
          <p:cNvGrpSpPr/>
          <p:nvPr/>
        </p:nvGrpSpPr>
        <p:grpSpPr>
          <a:xfrm>
            <a:off x="0" y="0"/>
            <a:ext cx="1581220" cy="6858000"/>
            <a:chOff x="134471" y="0"/>
            <a:chExt cx="1581220" cy="6858000"/>
          </a:xfrm>
        </p:grpSpPr>
        <p:pic>
          <p:nvPicPr>
            <p:cNvPr id="7" name="Picture 6" descr="Overlay-Blank.jpg"/>
            <p:cNvPicPr>
              <a:picLocks noChangeAspect="1"/>
            </p:cNvPicPr>
            <p:nvPr userDrawn="1"/>
          </p:nvPicPr>
          <p:blipFill>
            <a:blip r:embed="rId2"/>
            <a:srcRect l="1471" r="83676"/>
            <a:stretch>
              <a:fillRect/>
            </a:stretch>
          </p:blipFill>
          <p:spPr>
            <a:xfrm>
              <a:off x="134471" y="0"/>
              <a:ext cx="1358153" cy="6858000"/>
            </a:xfrm>
            <a:prstGeom prst="rect">
              <a:avLst/>
            </a:prstGeom>
          </p:spPr>
        </p:pic>
        <p:pic>
          <p:nvPicPr>
            <p:cNvPr id="9" name="Picture 8" descr="Overlay-VerticalBridge.jpg"/>
            <p:cNvPicPr>
              <a:picLocks noChangeAspect="1"/>
            </p:cNvPicPr>
            <p:nvPr userDrawn="1"/>
          </p:nvPicPr>
          <p:blipFill>
            <a:blip r:embed="rId3"/>
            <a:stretch>
              <a:fillRect/>
            </a:stretch>
          </p:blipFill>
          <p:spPr>
            <a:xfrm>
              <a:off x="1447800" y="0"/>
              <a:ext cx="267891" cy="6858000"/>
            </a:xfrm>
            <a:prstGeom prst="rect">
              <a:avLst/>
            </a:prstGeom>
          </p:spPr>
        </p:pic>
      </p:grpSp>
      <p:grpSp>
        <p:nvGrpSpPr>
          <p:cNvPr id="11" name="Group 16"/>
          <p:cNvGrpSpPr/>
          <p:nvPr/>
        </p:nvGrpSpPr>
        <p:grpSpPr>
          <a:xfrm>
            <a:off x="7546266" y="0"/>
            <a:ext cx="1597734" cy="6858000"/>
            <a:chOff x="7413812" y="0"/>
            <a:chExt cx="1597734" cy="6858000"/>
          </a:xfrm>
        </p:grpSpPr>
        <p:pic>
          <p:nvPicPr>
            <p:cNvPr id="8" name="Picture 7" descr="Overlay-Blank.jpg"/>
            <p:cNvPicPr>
              <a:picLocks noChangeAspect="1"/>
            </p:cNvPicPr>
            <p:nvPr userDrawn="1"/>
          </p:nvPicPr>
          <p:blipFill>
            <a:blip r:embed="rId2"/>
            <a:srcRect r="85125"/>
            <a:stretch>
              <a:fillRect/>
            </a:stretch>
          </p:blipFill>
          <p:spPr>
            <a:xfrm>
              <a:off x="7651376" y="0"/>
              <a:ext cx="136017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7413812" y="0"/>
              <a:ext cx="267891" cy="6858000"/>
            </a:xfrm>
            <a:prstGeom prst="rect">
              <a:avLst/>
            </a:prstGeom>
          </p:spPr>
        </p:pic>
      </p:grpSp>
      <p:sp>
        <p:nvSpPr>
          <p:cNvPr id="2" name="Title 1"/>
          <p:cNvSpPr>
            <a:spLocks noGrp="1"/>
          </p:cNvSpPr>
          <p:nvPr>
            <p:ph type="ctrTitle"/>
          </p:nvPr>
        </p:nvSpPr>
        <p:spPr>
          <a:xfrm>
            <a:off x="1854200" y="3693645"/>
            <a:ext cx="5446713" cy="1470025"/>
          </a:xfrm>
        </p:spPr>
        <p:txBody>
          <a:bodyPr anchor="b" anchorCtr="0"/>
          <a:lstStyle>
            <a:lvl1pPr>
              <a:lnSpc>
                <a:spcPts val="6800"/>
              </a:lnSpc>
              <a:defRPr sz="6500">
                <a:latin typeface="+mj-lt"/>
              </a:defRPr>
            </a:lvl1pPr>
          </a:lstStyle>
          <a:p>
            <a:r>
              <a:rPr lang="en-US" smtClean="0"/>
              <a:t>Click to edit Master title style</a:t>
            </a:r>
            <a:endParaRPr/>
          </a:p>
        </p:txBody>
      </p:sp>
      <p:sp>
        <p:nvSpPr>
          <p:cNvPr id="3" name="Subtitle 2"/>
          <p:cNvSpPr>
            <a:spLocks noGrp="1"/>
          </p:cNvSpPr>
          <p:nvPr>
            <p:ph type="subTitle" idx="1"/>
          </p:nvPr>
        </p:nvSpPr>
        <p:spPr>
          <a:xfrm>
            <a:off x="1854200" y="5204011"/>
            <a:ext cx="5446713" cy="851647"/>
          </a:xfrm>
        </p:spPr>
        <p:txBody>
          <a:bodyPr>
            <a:normAutofit/>
          </a:bodyPr>
          <a:lstStyle>
            <a:lvl1pPr marL="0" indent="0" algn="ctr">
              <a:spcBef>
                <a:spcPts val="300"/>
              </a:spcBef>
              <a:buNone/>
              <a:defRPr sz="1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257800" y="6356350"/>
            <a:ext cx="2133600" cy="365125"/>
          </a:xfrm>
        </p:spPr>
        <p:txBody>
          <a:bodyPr/>
          <a:lstStyle>
            <a:lvl1pPr>
              <a:defRPr>
                <a:solidFill>
                  <a:schemeClr val="tx2"/>
                </a:solidFill>
              </a:defRPr>
            </a:lvl1pPr>
          </a:lstStyle>
          <a:p>
            <a:fld id="{B7035BFC-0607-F24F-84F6-9ED4C6012E6B}" type="datetimeFigureOut">
              <a:rPr lang="en-US" smtClean="0"/>
              <a:t>4/4/20</a:t>
            </a:fld>
            <a:endParaRPr lang="en-US"/>
          </a:p>
        </p:txBody>
      </p:sp>
      <p:sp>
        <p:nvSpPr>
          <p:cNvPr id="5" name="Footer Placeholder 4"/>
          <p:cNvSpPr>
            <a:spLocks noGrp="1"/>
          </p:cNvSpPr>
          <p:nvPr>
            <p:ph type="ftr" sz="quarter" idx="11"/>
          </p:nvPr>
        </p:nvSpPr>
        <p:spPr>
          <a:xfrm>
            <a:off x="1752600" y="6356350"/>
            <a:ext cx="2895600" cy="365125"/>
          </a:xfrm>
        </p:spPr>
        <p:txBody>
          <a:bodyPr/>
          <a:lstStyle>
            <a:lvl1pPr>
              <a:defRPr>
                <a:solidFill>
                  <a:schemeClr val="tx2"/>
                </a:solidFill>
              </a:defRPr>
            </a:lvl1pPr>
          </a:lstStyle>
          <a:p>
            <a:endParaRPr lang="en-US"/>
          </a:p>
        </p:txBody>
      </p:sp>
      <p:pic>
        <p:nvPicPr>
          <p:cNvPr id="15" name="Picture 14" descr="HR-Color.png"/>
          <p:cNvPicPr>
            <a:picLocks noChangeAspect="1"/>
          </p:cNvPicPr>
          <p:nvPr/>
        </p:nvPicPr>
        <p:blipFill>
          <a:blip r:embed="rId4"/>
          <a:stretch>
            <a:fillRect/>
          </a:stretch>
        </p:blipFill>
        <p:spPr>
          <a:xfrm>
            <a:off x="1554480" y="4841209"/>
            <a:ext cx="6035040" cy="340391"/>
          </a:xfrm>
          <a:prstGeom prst="rect">
            <a:avLst/>
          </a:prstGeom>
        </p:spPr>
      </p:pic>
      <p:sp>
        <p:nvSpPr>
          <p:cNvPr id="14" name="Picture Placeholder 13"/>
          <p:cNvSpPr>
            <a:spLocks noGrp="1"/>
          </p:cNvSpPr>
          <p:nvPr>
            <p:ph type="pic" sz="quarter" idx="12"/>
          </p:nvPr>
        </p:nvSpPr>
        <p:spPr>
          <a:xfrm>
            <a:off x="3307977" y="950260"/>
            <a:ext cx="2528046" cy="2528046"/>
          </a:xfrm>
          <a:prstGeom prst="ellipse">
            <a:avLst/>
          </a:prstGeom>
          <a:solidFill>
            <a:schemeClr val="bg1">
              <a:lumMod val="85000"/>
            </a:schemeClr>
          </a:solidFill>
          <a:ln w="101600">
            <a:noFill/>
            <a:miter lim="800000"/>
          </a:ln>
          <a:effectLst>
            <a:innerShdw blurRad="762000">
              <a:schemeClr val="accent1">
                <a:alpha val="80000"/>
              </a:schemeClr>
            </a:innerShdw>
            <a:softEdge rad="317500"/>
          </a:effectLst>
        </p:spPr>
        <p:txBody>
          <a:bodyPr vert="horz" lIns="91440" tIns="45720" rIns="91440" bIns="45720" rtlCol="0">
            <a:normAutofit/>
          </a:bodyPr>
          <a:lstStyle>
            <a:lvl1pPr marL="0" indent="0" algn="ctr" defTabSz="914400" rtl="0" eaLnBrk="1" latinLnBrk="0" hangingPunct="1">
              <a:spcBef>
                <a:spcPts val="2400"/>
              </a:spcBef>
              <a:buClr>
                <a:schemeClr val="accent1">
                  <a:lumMod val="60000"/>
                  <a:lumOff val="40000"/>
                </a:schemeClr>
              </a:buClr>
              <a:buFont typeface="Candara" pitchFamily="34" charset="0"/>
              <a:buNone/>
              <a:defRPr sz="2400" kern="1200">
                <a:solidFill>
                  <a:schemeClr val="tx2"/>
                </a:solidFill>
                <a:latin typeface="+mn-lt"/>
                <a:ea typeface="+mn-ea"/>
                <a:cs typeface="+mn-cs"/>
              </a:defRPr>
            </a:lvl1pPr>
          </a:lstStyle>
          <a:p>
            <a:r>
              <a:rPr lang="en-US" smtClean="0"/>
              <a:t>Drag picture to placeholder or click icon to add</a:t>
            </a:r>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854200" y="1851212"/>
            <a:ext cx="5446714" cy="1730375"/>
          </a:xfrm>
        </p:spPr>
        <p:txBody>
          <a:bodyPr anchor="b" anchorCtr="0"/>
          <a:lstStyle>
            <a:lvl1pPr algn="ctr">
              <a:lnSpc>
                <a:spcPts val="6800"/>
              </a:lnSpc>
              <a:defRPr sz="6500" b="0" cap="none" baseline="0">
                <a:latin typeface="+mj-lt"/>
              </a:defRPr>
            </a:lvl1pPr>
          </a:lstStyle>
          <a:p>
            <a:r>
              <a:rPr lang="en-US" smtClean="0"/>
              <a:t>Click to edit Master title style</a:t>
            </a:r>
            <a:endParaRPr/>
          </a:p>
        </p:txBody>
      </p:sp>
      <p:sp>
        <p:nvSpPr>
          <p:cNvPr id="3" name="Text Placeholder 2"/>
          <p:cNvSpPr>
            <a:spLocks noGrp="1"/>
          </p:cNvSpPr>
          <p:nvPr>
            <p:ph type="body" idx="1"/>
          </p:nvPr>
        </p:nvSpPr>
        <p:spPr>
          <a:xfrm>
            <a:off x="1854200" y="3576918"/>
            <a:ext cx="5446714" cy="829982"/>
          </a:xfrm>
        </p:spPr>
        <p:txBody>
          <a:bodyPr anchor="t" anchorCtr="0">
            <a:normAutofit/>
          </a:bodyPr>
          <a:lstStyle>
            <a:lvl1pPr marL="0" indent="0" algn="ctr">
              <a:spcBef>
                <a:spcPts val="300"/>
              </a:spcBef>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035BFC-0607-F24F-84F6-9ED4C6012E6B}" type="datetimeFigureOut">
              <a:rPr lang="en-US" smtClean="0"/>
              <a:t>4/4/20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6A3112-F9CB-764C-A68B-80BC921F2317}" type="slidenum">
              <a:rPr lang="en-US" smtClean="0"/>
              <a:t>‹#›</a:t>
            </a:fld>
            <a:endParaRPr lang="en-US"/>
          </a:p>
        </p:txBody>
      </p:sp>
      <p:grpSp>
        <p:nvGrpSpPr>
          <p:cNvPr id="7" name="Group 9"/>
          <p:cNvGrpSpPr/>
          <p:nvPr/>
        </p:nvGrpSpPr>
        <p:grpSpPr>
          <a:xfrm>
            <a:off x="0" y="0"/>
            <a:ext cx="9144000" cy="1191256"/>
            <a:chOff x="0" y="0"/>
            <a:chExt cx="9144000" cy="1191256"/>
          </a:xfrm>
        </p:grpSpPr>
        <p:pic>
          <p:nvPicPr>
            <p:cNvPr id="8" name="Picture 7"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9" name="Picture 8"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grpSp>
        <p:nvGrpSpPr>
          <p:cNvPr id="10" name="Group 10"/>
          <p:cNvGrpSpPr/>
          <p:nvPr/>
        </p:nvGrpSpPr>
        <p:grpSpPr>
          <a:xfrm flipV="1">
            <a:off x="0" y="5666744"/>
            <a:ext cx="9144000" cy="1191256"/>
            <a:chOff x="0" y="0"/>
            <a:chExt cx="9144000" cy="1191256"/>
          </a:xfrm>
        </p:grpSpPr>
        <p:pic>
          <p:nvPicPr>
            <p:cNvPr id="12" name="Picture 11" descr="Overlay-Blank.jpg"/>
            <p:cNvPicPr>
              <a:picLocks noChangeAspect="1"/>
            </p:cNvPicPr>
            <p:nvPr userDrawn="1"/>
          </p:nvPicPr>
          <p:blipFill>
            <a:blip r:embed="rId2"/>
            <a:srcRect b="85555"/>
            <a:stretch>
              <a:fillRect/>
            </a:stretch>
          </p:blipFill>
          <p:spPr>
            <a:xfrm>
              <a:off x="0" y="0"/>
              <a:ext cx="9144000" cy="990600"/>
            </a:xfrm>
            <a:prstGeom prst="rect">
              <a:avLst/>
            </a:prstGeom>
          </p:spPr>
        </p:pic>
        <p:pic>
          <p:nvPicPr>
            <p:cNvPr id="13" name="Picture 12" descr="Overlay-HorizontalBridge.jpg"/>
            <p:cNvPicPr>
              <a:picLocks noChangeAspect="1"/>
            </p:cNvPicPr>
            <p:nvPr userDrawn="1"/>
          </p:nvPicPr>
          <p:blipFill>
            <a:blip r:embed="rId3"/>
            <a:stretch>
              <a:fillRect/>
            </a:stretch>
          </p:blipFill>
          <p:spPr>
            <a:xfrm flipV="1">
              <a:off x="0" y="923365"/>
              <a:ext cx="9144000" cy="267891"/>
            </a:xfrm>
            <a:prstGeom prst="rect">
              <a:avLst/>
            </a:prstGeom>
          </p:spPr>
        </p:pic>
      </p:grpSp>
      <p:pic>
        <p:nvPicPr>
          <p:cNvPr id="14" name="Picture 13" descr="HR-Color.png"/>
          <p:cNvPicPr>
            <a:picLocks noChangeAspect="1"/>
          </p:cNvPicPr>
          <p:nvPr/>
        </p:nvPicPr>
        <p:blipFill>
          <a:blip r:embed="rId4"/>
          <a:stretch>
            <a:fillRect/>
          </a:stretch>
        </p:blipFill>
        <p:spPr>
          <a:xfrm>
            <a:off x="1554480" y="3258805"/>
            <a:ext cx="6035040" cy="340391"/>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8" name="Group 7"/>
          <p:cNvGrpSpPr/>
          <p:nvPr/>
        </p:nvGrpSpPr>
        <p:grpSpPr>
          <a:xfrm>
            <a:off x="0" y="1372650"/>
            <a:ext cx="9144000" cy="5485350"/>
            <a:chOff x="0" y="1372650"/>
            <a:chExt cx="9144000" cy="5485350"/>
          </a:xfrm>
        </p:grpSpPr>
        <p:pic>
          <p:nvPicPr>
            <p:cNvPr id="9" name="Picture 8"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0" name="Picture 9"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792162"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66534" y="1774825"/>
            <a:ext cx="3566160" cy="4303713"/>
          </a:xfrm>
        </p:spPr>
        <p:txBody>
          <a:bodyPr>
            <a:normAutofit/>
          </a:bodyPr>
          <a:lstStyle>
            <a:lvl1pPr>
              <a:defRPr sz="2400"/>
            </a:lvl1pPr>
            <a:lvl2pPr>
              <a:defRPr sz="2200"/>
            </a:lvl2pPr>
            <a:lvl3pPr>
              <a:defRPr sz="2000"/>
            </a:lvl3pPr>
            <a:lvl4pPr>
              <a:defRPr sz="1800"/>
            </a:lvl4pPr>
            <a:lvl5pPr>
              <a:defRPr sz="1800"/>
            </a:lvl5pPr>
            <a:lvl6pPr>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7035BFC-0607-F24F-84F6-9ED4C6012E6B}" type="datetimeFigureOut">
              <a:rPr lang="en-US" smtClean="0"/>
              <a:t>4/4/20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0" y="1372650"/>
            <a:ext cx="9144000" cy="5485350"/>
            <a:chOff x="0" y="1372650"/>
            <a:chExt cx="9144000" cy="5485350"/>
          </a:xfrm>
        </p:grpSpPr>
        <p:pic>
          <p:nvPicPr>
            <p:cNvPr id="11" name="Picture 10"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12" name="Picture 11"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777240"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77240"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66048" y="1879320"/>
            <a:ext cx="3566160" cy="639762"/>
          </a:xfrm>
        </p:spPr>
        <p:txBody>
          <a:bodyPr anchor="b" anchorCtr="0">
            <a:noAutofit/>
          </a:bodyPr>
          <a:lstStyle>
            <a:lvl1pPr marL="0" indent="0" algn="ctr">
              <a:spcBef>
                <a:spcPts val="0"/>
              </a:spcBef>
              <a:buNone/>
              <a:defRPr sz="2800" b="0">
                <a:solidFill>
                  <a:schemeClr val="tx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66048" y="2590799"/>
            <a:ext cx="3566160" cy="3487739"/>
          </a:xfrm>
        </p:spPr>
        <p:txBody>
          <a:bodyPr>
            <a:normAutofit/>
          </a:bodyPr>
          <a:lstStyle>
            <a:lvl1pPr>
              <a:defRPr sz="2200"/>
            </a:lvl1pPr>
            <a:lvl2pPr>
              <a:defRPr sz="20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7035BFC-0607-F24F-84F6-9ED4C6012E6B}" type="datetimeFigureOut">
              <a:rPr lang="en-US" smtClean="0"/>
              <a:t>4/4/20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6A3112-F9CB-764C-A68B-80BC921F2317}" type="slidenum">
              <a:rPr lang="en-US" smtClean="0"/>
              <a:t>‹#›</a:t>
            </a:fld>
            <a:endParaRPr lang="en-US"/>
          </a:p>
        </p:txBody>
      </p:sp>
      <p:pic>
        <p:nvPicPr>
          <p:cNvPr id="14" name="Picture 13" descr="Overlay-HorizontalBridge.jpg"/>
          <p:cNvPicPr>
            <a:picLocks noChangeAspect="1"/>
          </p:cNvPicPr>
          <p:nvPr/>
        </p:nvPicPr>
        <p:blipFill>
          <a:blip r:embed="rId3"/>
          <a:srcRect t="23425" r="61031" b="39764"/>
          <a:stretch>
            <a:fillRect/>
          </a:stretch>
        </p:blipFill>
        <p:spPr>
          <a:xfrm>
            <a:off x="4766048" y="2460812"/>
            <a:ext cx="3563348" cy="98613"/>
          </a:xfrm>
          <a:prstGeom prst="rect">
            <a:avLst/>
          </a:prstGeom>
          <a:solidFill>
            <a:schemeClr val="bg2">
              <a:lumMod val="40000"/>
              <a:lumOff val="60000"/>
            </a:schemeClr>
          </a:solidFill>
        </p:spPr>
      </p:pic>
      <p:pic>
        <p:nvPicPr>
          <p:cNvPr id="15" name="Picture 14" descr="Overlay-HorizontalBridge.jpg"/>
          <p:cNvPicPr>
            <a:picLocks noChangeAspect="1"/>
          </p:cNvPicPr>
          <p:nvPr/>
        </p:nvPicPr>
        <p:blipFill>
          <a:blip r:embed="rId3"/>
          <a:srcRect t="23425" r="61031" b="39764"/>
          <a:stretch>
            <a:fillRect/>
          </a:stretch>
        </p:blipFill>
        <p:spPr>
          <a:xfrm>
            <a:off x="780052" y="2460812"/>
            <a:ext cx="3563348" cy="98613"/>
          </a:xfrm>
          <a:prstGeom prst="rect">
            <a:avLst/>
          </a:prstGeom>
          <a:solidFill>
            <a:schemeClr val="bg2">
              <a:lumMod val="40000"/>
              <a:lumOff val="60000"/>
            </a:schemeClr>
          </a:solid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6" name="Group 5"/>
          <p:cNvGrpSpPr/>
          <p:nvPr/>
        </p:nvGrpSpPr>
        <p:grpSpPr>
          <a:xfrm>
            <a:off x="0" y="1372650"/>
            <a:ext cx="9144000" cy="5485350"/>
            <a:chOff x="0" y="1372650"/>
            <a:chExt cx="9144000" cy="5485350"/>
          </a:xfrm>
        </p:grpSpPr>
        <p:pic>
          <p:nvPicPr>
            <p:cNvPr id="7" name="Picture 6" descr="Overlay-Blank.jpg"/>
            <p:cNvPicPr>
              <a:picLocks noChangeAspect="1"/>
            </p:cNvPicPr>
            <p:nvPr userDrawn="1"/>
          </p:nvPicPr>
          <p:blipFill>
            <a:blip r:embed="rId2"/>
            <a:srcRect t="23333"/>
            <a:stretch>
              <a:fillRect/>
            </a:stretch>
          </p:blipFill>
          <p:spPr>
            <a:xfrm>
              <a:off x="0" y="1600200"/>
              <a:ext cx="9144000" cy="5257800"/>
            </a:xfrm>
            <a:prstGeom prst="rect">
              <a:avLst/>
            </a:prstGeom>
          </p:spPr>
        </p:pic>
        <p:pic>
          <p:nvPicPr>
            <p:cNvPr id="8" name="Picture 7" descr="Overlay-HorizontalBridge.jpg"/>
            <p:cNvPicPr>
              <a:picLocks noChangeAspect="1"/>
            </p:cNvPicPr>
            <p:nvPr userDrawn="1"/>
          </p:nvPicPr>
          <p:blipFill>
            <a:blip r:embed="rId3"/>
            <a:stretch>
              <a:fillRect/>
            </a:stretch>
          </p:blipFill>
          <p:spPr>
            <a:xfrm>
              <a:off x="0" y="1372650"/>
              <a:ext cx="9144000" cy="267891"/>
            </a:xfrm>
            <a:prstGeom prst="rect">
              <a:avLst/>
            </a:prstGeom>
          </p:spPr>
        </p:pic>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7035BFC-0607-F24F-84F6-9ED4C6012E6B}" type="datetimeFigureOut">
              <a:rPr lang="en-US" smtClean="0"/>
              <a:t>4/4/20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Blank.jpg"/>
          <p:cNvPicPr>
            <a:picLocks noChangeAspect="1"/>
          </p:cNvPicPr>
          <p:nvPr/>
        </p:nvPicPr>
        <p:blipFill>
          <a:blip r:embed="rId2"/>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B7035BFC-0607-F24F-84F6-9ED4C6012E6B}" type="datetimeFigureOut">
              <a:rPr lang="en-US" smtClean="0"/>
              <a:t>4/4/20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6A3112-F9CB-764C-A68B-80BC921F231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 name="Group 11"/>
          <p:cNvGrpSpPr/>
          <p:nvPr/>
        </p:nvGrpSpPr>
        <p:grpSpPr>
          <a:xfrm>
            <a:off x="4267200" y="0"/>
            <a:ext cx="4876800" cy="6858000"/>
            <a:chOff x="4267200" y="0"/>
            <a:chExt cx="4876800" cy="6858000"/>
          </a:xfrm>
        </p:grpSpPr>
        <p:pic>
          <p:nvPicPr>
            <p:cNvPr id="9" name="Picture 8" descr="Overlay-Blank.jpg"/>
            <p:cNvPicPr>
              <a:picLocks noChangeAspect="1"/>
            </p:cNvPicPr>
            <p:nvPr userDrawn="1"/>
          </p:nvPicPr>
          <p:blipFill>
            <a:blip r:embed="rId2"/>
            <a:srcRect l="4302" r="46875"/>
            <a:stretch>
              <a:fillRect/>
            </a:stretch>
          </p:blipFill>
          <p:spPr>
            <a:xfrm>
              <a:off x="4495800" y="0"/>
              <a:ext cx="4648200" cy="6858000"/>
            </a:xfrm>
            <a:prstGeom prst="rect">
              <a:avLst/>
            </a:prstGeom>
          </p:spPr>
        </p:pic>
        <p:pic>
          <p:nvPicPr>
            <p:cNvPr id="10" name="Picture 9" descr="Overlay-VerticalBridge.jpg"/>
            <p:cNvPicPr>
              <a:picLocks noChangeAspect="1"/>
            </p:cNvPicPr>
            <p:nvPr userDrawn="1"/>
          </p:nvPicPr>
          <p:blipFill>
            <a:blip r:embed="rId3"/>
            <a:stretch>
              <a:fillRect/>
            </a:stretch>
          </p:blipFill>
          <p:spPr>
            <a:xfrm flipH="1">
              <a:off x="4267200" y="0"/>
              <a:ext cx="267891" cy="6858000"/>
            </a:xfrm>
            <a:prstGeom prst="rect">
              <a:avLst/>
            </a:prstGeom>
          </p:spPr>
        </p:pic>
      </p:grpSp>
      <p:sp>
        <p:nvSpPr>
          <p:cNvPr id="2" name="Title 1"/>
          <p:cNvSpPr>
            <a:spLocks noGrp="1"/>
          </p:cNvSpPr>
          <p:nvPr>
            <p:ph type="title"/>
          </p:nvPr>
        </p:nvSpPr>
        <p:spPr>
          <a:xfrm>
            <a:off x="381000" y="609600"/>
            <a:ext cx="3612776" cy="1537447"/>
          </a:xfrm>
        </p:spPr>
        <p:txBody>
          <a:bodyPr anchor="b"/>
          <a:lstStyle>
            <a:lvl1pPr algn="ctr">
              <a:lnSpc>
                <a:spcPct val="100000"/>
              </a:lnSpc>
              <a:defRPr sz="3600" b="0"/>
            </a:lvl1pPr>
          </a:lstStyle>
          <a:p>
            <a:r>
              <a:rPr lang="en-US" smtClean="0"/>
              <a:t>Click to edit Master title style</a:t>
            </a:r>
            <a:endParaRPr/>
          </a:p>
        </p:txBody>
      </p:sp>
      <p:sp>
        <p:nvSpPr>
          <p:cNvPr id="3" name="Content Placeholder 2"/>
          <p:cNvSpPr>
            <a:spLocks noGrp="1"/>
          </p:cNvSpPr>
          <p:nvPr>
            <p:ph idx="1"/>
          </p:nvPr>
        </p:nvSpPr>
        <p:spPr>
          <a:xfrm>
            <a:off x="4885859" y="381001"/>
            <a:ext cx="3813174" cy="5697537"/>
          </a:xfrm>
        </p:spPr>
        <p:txBody>
          <a:bodyPr>
            <a:normAutofit/>
          </a:bodyPr>
          <a:lstStyle>
            <a:lvl1pPr>
              <a:defRPr sz="2400" b="0"/>
            </a:lvl1pPr>
            <a:lvl2pPr>
              <a:defRPr sz="2200" b="0"/>
            </a:lvl2pPr>
            <a:lvl3pPr>
              <a:defRPr sz="2000" b="0"/>
            </a:lvl3pPr>
            <a:lvl4pPr>
              <a:defRPr sz="1800" b="0"/>
            </a:lvl4pPr>
            <a:lvl5pPr>
              <a:defRPr sz="1800" b="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00" y="2209801"/>
            <a:ext cx="3612776" cy="3200400"/>
          </a:xfrm>
        </p:spPr>
        <p:txBody>
          <a:bodyPr>
            <a:normAutofit/>
          </a:bodyPr>
          <a:lstStyle>
            <a:lvl1pPr marL="0" indent="0" algn="ctr">
              <a:spcBef>
                <a:spcPts val="600"/>
              </a:spcBef>
              <a:buNone/>
              <a:defRPr sz="1800" b="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035BFC-0607-F24F-84F6-9ED4C6012E6B}" type="datetimeFigureOut">
              <a:rPr lang="en-US" smtClean="0"/>
              <a:t>4/4/20</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4267200" y="6356350"/>
            <a:ext cx="609600" cy="365125"/>
          </a:xfrm>
        </p:spPr>
        <p:txBody>
          <a:bodyPr/>
          <a:lstStyle>
            <a:lvl1pPr algn="ctr">
              <a:defRPr>
                <a:solidFill>
                  <a:schemeClr val="tx2">
                    <a:lumMod val="40000"/>
                    <a:lumOff val="60000"/>
                  </a:schemeClr>
                </a:solidFill>
              </a:defRPr>
            </a:lvl1pPr>
          </a:lstStyle>
          <a:p>
            <a:fld id="{C66A3112-F9CB-764C-A68B-80BC921F231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92162" y="40341"/>
            <a:ext cx="7570787" cy="1411941"/>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792162" y="1761565"/>
            <a:ext cx="7570787" cy="428961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51812" y="6356350"/>
            <a:ext cx="2133600" cy="365125"/>
          </a:xfrm>
          <a:prstGeom prst="rect">
            <a:avLst/>
          </a:prstGeom>
        </p:spPr>
        <p:txBody>
          <a:bodyPr vert="horz" lIns="91440" tIns="45720" rIns="91440" bIns="45720" rtlCol="0" anchor="ctr"/>
          <a:lstStyle>
            <a:lvl1pPr algn="r">
              <a:defRPr sz="1200" b="1">
                <a:solidFill>
                  <a:schemeClr val="tx2">
                    <a:lumMod val="40000"/>
                    <a:lumOff val="60000"/>
                  </a:schemeClr>
                </a:solidFill>
              </a:defRPr>
            </a:lvl1pPr>
          </a:lstStyle>
          <a:p>
            <a:fld id="{B7035BFC-0607-F24F-84F6-9ED4C6012E6B}" type="datetimeFigureOut">
              <a:rPr lang="en-US" smtClean="0"/>
              <a:t>4/4/20</a:t>
            </a:fld>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b="1">
                <a:solidFill>
                  <a:schemeClr val="tx2">
                    <a:lumMod val="40000"/>
                    <a:lumOff val="60000"/>
                  </a:schemeClr>
                </a:solidFill>
              </a:defRPr>
            </a:lvl1pPr>
          </a:lstStyle>
          <a:p>
            <a:fld id="{C66A3112-F9CB-764C-A68B-80BC921F2317}" type="slidenum">
              <a:rPr lang="en-US" smtClean="0"/>
              <a:t>‹#›</a:t>
            </a:fld>
            <a:endParaRPr lang="en-US"/>
          </a:p>
        </p:txBody>
      </p:sp>
      <p:sp>
        <p:nvSpPr>
          <p:cNvPr id="5" name="Footer Placeholder 4"/>
          <p:cNvSpPr>
            <a:spLocks noGrp="1"/>
          </p:cNvSpPr>
          <p:nvPr>
            <p:ph type="ftr" sz="quarter" idx="3"/>
          </p:nvPr>
        </p:nvSpPr>
        <p:spPr>
          <a:xfrm>
            <a:off x="372035" y="6356350"/>
            <a:ext cx="2895600" cy="365125"/>
          </a:xfrm>
          <a:prstGeom prst="rect">
            <a:avLst/>
          </a:prstGeom>
        </p:spPr>
        <p:txBody>
          <a:bodyPr vert="horz" lIns="91440" tIns="45720" rIns="91440" bIns="45720" rtlCol="0" anchor="ctr"/>
          <a:lstStyle>
            <a:lvl1pPr algn="l">
              <a:defRPr sz="1200" b="1">
                <a:solidFill>
                  <a:schemeClr val="tx2">
                    <a:lumMod val="40000"/>
                    <a:lumOff val="60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lnSpc>
          <a:spcPts val="6000"/>
        </a:lnSpc>
        <a:spcBef>
          <a:spcPct val="0"/>
        </a:spcBef>
        <a:buNone/>
        <a:defRPr sz="5400" kern="1200">
          <a:solidFill>
            <a:schemeClr val="tx2"/>
          </a:solidFill>
          <a:latin typeface="+mn-lt"/>
          <a:ea typeface="+mj-ea"/>
          <a:cs typeface="+mj-cs"/>
        </a:defRPr>
      </a:lvl1pPr>
    </p:titleStyle>
    <p:bodyStyle>
      <a:lvl1pPr marL="342900" indent="-342900" algn="l" defTabSz="914400" rtl="0" eaLnBrk="1" latinLnBrk="0" hangingPunct="1">
        <a:spcBef>
          <a:spcPts val="2400"/>
        </a:spcBef>
        <a:buClr>
          <a:schemeClr val="accent1">
            <a:lumMod val="60000"/>
            <a:lumOff val="40000"/>
          </a:schemeClr>
        </a:buClr>
        <a:buFont typeface="Candara" pitchFamily="34" charset="0"/>
        <a:buChar char="•"/>
        <a:defRPr sz="2800" kern="1200">
          <a:solidFill>
            <a:schemeClr val="tx2"/>
          </a:solidFill>
          <a:latin typeface="+mn-lt"/>
          <a:ea typeface="+mn-ea"/>
          <a:cs typeface="+mn-cs"/>
        </a:defRPr>
      </a:lvl1pPr>
      <a:lvl2pPr marL="685800" indent="-336550" algn="l" defTabSz="914400" rtl="0" eaLnBrk="1" latinLnBrk="0" hangingPunct="1">
        <a:spcBef>
          <a:spcPts val="600"/>
        </a:spcBef>
        <a:buClr>
          <a:schemeClr val="tx2"/>
        </a:buClr>
        <a:buFont typeface="Candara" pitchFamily="34" charset="0"/>
        <a:buChar char="•"/>
        <a:defRPr sz="2600" kern="1200">
          <a:solidFill>
            <a:schemeClr val="tx2"/>
          </a:solidFill>
          <a:latin typeface="+mn-lt"/>
          <a:ea typeface="+mn-ea"/>
          <a:cs typeface="+mn-cs"/>
        </a:defRPr>
      </a:lvl2pPr>
      <a:lvl3pPr marL="1035050" indent="-349250" algn="l" defTabSz="914400" rtl="0" eaLnBrk="1" latinLnBrk="0" hangingPunct="1">
        <a:spcBef>
          <a:spcPts val="600"/>
        </a:spcBef>
        <a:buClr>
          <a:schemeClr val="accent1">
            <a:lumMod val="60000"/>
            <a:lumOff val="40000"/>
          </a:schemeClr>
        </a:buClr>
        <a:buFont typeface="Candara" pitchFamily="34" charset="0"/>
        <a:buChar char="•"/>
        <a:defRPr sz="2400" kern="1200">
          <a:solidFill>
            <a:schemeClr val="tx2"/>
          </a:solidFill>
          <a:latin typeface="+mn-lt"/>
          <a:ea typeface="+mn-ea"/>
          <a:cs typeface="+mn-cs"/>
        </a:defRPr>
      </a:lvl3pPr>
      <a:lvl4pPr marL="1371600" indent="-336550" algn="l" defTabSz="914400" rtl="0" eaLnBrk="1" latinLnBrk="0" hangingPunct="1">
        <a:spcBef>
          <a:spcPts val="600"/>
        </a:spcBef>
        <a:buClr>
          <a:schemeClr val="tx2"/>
        </a:buClr>
        <a:buFont typeface="Candara" pitchFamily="34" charset="0"/>
        <a:buChar char="•"/>
        <a:defRPr sz="2200" kern="1200">
          <a:solidFill>
            <a:schemeClr val="tx2"/>
          </a:solidFill>
          <a:latin typeface="+mn-lt"/>
          <a:ea typeface="+mn-ea"/>
          <a:cs typeface="+mn-cs"/>
        </a:defRPr>
      </a:lvl4pPr>
      <a:lvl5pPr marL="1720850" indent="-349250" algn="l" defTabSz="914400" rtl="0" eaLnBrk="1" latinLnBrk="0" hangingPunct="1">
        <a:spcBef>
          <a:spcPts val="600"/>
        </a:spcBef>
        <a:buClr>
          <a:schemeClr val="accent1">
            <a:lumMod val="60000"/>
            <a:lumOff val="40000"/>
          </a:schemeClr>
        </a:buClr>
        <a:buFont typeface="Candara" pitchFamily="34" charset="0"/>
        <a:buChar char="•"/>
        <a:defRPr sz="2000" kern="1200">
          <a:solidFill>
            <a:schemeClr val="tx2"/>
          </a:solidFill>
          <a:latin typeface="+mn-lt"/>
          <a:ea typeface="+mn-ea"/>
          <a:cs typeface="+mn-cs"/>
        </a:defRPr>
      </a:lvl5pPr>
      <a:lvl6pPr marL="2055813"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6pPr>
      <a:lvl7pPr marL="2398713"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7pPr>
      <a:lvl8pPr marL="2743200" indent="-344488" algn="l" defTabSz="914400" rtl="0" eaLnBrk="1" latinLnBrk="0" hangingPunct="1">
        <a:spcBef>
          <a:spcPct val="20000"/>
        </a:spcBef>
        <a:buFont typeface="Arial" pitchFamily="34" charset="0"/>
        <a:buChar char="•"/>
        <a:defRPr lang="en-US" sz="2000" kern="1200" dirty="0" smtClean="0">
          <a:solidFill>
            <a:schemeClr val="tx2"/>
          </a:solidFill>
          <a:latin typeface="+mn-lt"/>
          <a:ea typeface="+mn-ea"/>
          <a:cs typeface="+mn-cs"/>
        </a:defRPr>
      </a:lvl8pPr>
      <a:lvl9pPr marL="3087688" indent="-344488" algn="l" defTabSz="914400" rtl="0" eaLnBrk="1" latinLnBrk="0" hangingPunct="1">
        <a:spcBef>
          <a:spcPct val="20000"/>
        </a:spcBef>
        <a:buClr>
          <a:schemeClr val="accent1">
            <a:lumMod val="60000"/>
            <a:lumOff val="40000"/>
          </a:schemeClr>
        </a:buClr>
        <a:buFont typeface="Arial" pitchFamily="34" charset="0"/>
        <a:buChar char="•"/>
        <a:defRPr lang="en-US" sz="2000" kern="1200" dirty="0" smtClean="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11.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10.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Emotional Validation</a:t>
            </a:r>
            <a:endParaRPr lang="en-US" dirty="0"/>
          </a:p>
        </p:txBody>
      </p:sp>
      <p:sp>
        <p:nvSpPr>
          <p:cNvPr id="3" name="Subtitle 2"/>
          <p:cNvSpPr>
            <a:spLocks noGrp="1"/>
          </p:cNvSpPr>
          <p:nvPr>
            <p:ph type="subTitle" idx="1"/>
          </p:nvPr>
        </p:nvSpPr>
        <p:spPr/>
        <p:txBody>
          <a:bodyPr/>
          <a:lstStyle/>
          <a:p>
            <a:r>
              <a:rPr lang="en-US" dirty="0" smtClean="0"/>
              <a:t>January, 2019 and June, 2019 </a:t>
            </a:r>
            <a:r>
              <a:rPr lang="en-US" smtClean="0"/>
              <a:t>(make up)</a:t>
            </a:r>
            <a:endParaRPr lang="en-US"/>
          </a:p>
        </p:txBody>
      </p:sp>
    </p:spTree>
    <p:extLst>
      <p:ext uri="{BB962C8B-B14F-4D97-AF65-F5344CB8AC3E}">
        <p14:creationId xmlns:p14="http://schemas.microsoft.com/office/powerpoint/2010/main" val="4334831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non-judgmental language does</a:t>
            </a:r>
            <a:r>
              <a:rPr lang="mr-IN" dirty="0" smtClean="0"/>
              <a:t>…</a:t>
            </a:r>
            <a:endParaRPr lang="en-US" dirty="0"/>
          </a:p>
        </p:txBody>
      </p:sp>
      <p:sp>
        <p:nvSpPr>
          <p:cNvPr id="3" name="Content Placeholder 2"/>
          <p:cNvSpPr>
            <a:spLocks noGrp="1"/>
          </p:cNvSpPr>
          <p:nvPr>
            <p:ph idx="1"/>
          </p:nvPr>
        </p:nvSpPr>
        <p:spPr/>
        <p:txBody>
          <a:bodyPr>
            <a:normAutofit fontScale="92500"/>
          </a:bodyPr>
          <a:lstStyle/>
          <a:p>
            <a:r>
              <a:rPr lang="en-US" dirty="0"/>
              <a:t>Look at the consequence of the behavior. For example: </a:t>
            </a:r>
            <a:endParaRPr lang="en-US" dirty="0">
              <a:latin typeface="Wingdings"/>
            </a:endParaRPr>
          </a:p>
          <a:p>
            <a:r>
              <a:rPr lang="en-US" dirty="0" smtClean="0"/>
              <a:t> </a:t>
            </a:r>
            <a:r>
              <a:rPr lang="en-US" dirty="0"/>
              <a:t>“When you act that way, I feel sad.” </a:t>
            </a:r>
          </a:p>
          <a:p>
            <a:r>
              <a:rPr lang="en-US" dirty="0" smtClean="0"/>
              <a:t> </a:t>
            </a:r>
            <a:r>
              <a:rPr lang="en-US" dirty="0"/>
              <a:t>“If you behave that way, you may be suspended.” </a:t>
            </a:r>
          </a:p>
          <a:p>
            <a:r>
              <a:rPr lang="en-US" dirty="0" smtClean="0"/>
              <a:t> </a:t>
            </a:r>
            <a:r>
              <a:rPr lang="en-US" dirty="0"/>
              <a:t>“If you do not change your behavior, you may not get what you want or meet your goals.” </a:t>
            </a:r>
          </a:p>
          <a:p>
            <a:r>
              <a:rPr lang="en-US" dirty="0">
                <a:latin typeface="Wingdings"/>
              </a:rPr>
              <a:t></a:t>
            </a:r>
            <a:r>
              <a:rPr lang="en-US" dirty="0"/>
              <a:t>Allow for preferences and opinions </a:t>
            </a:r>
          </a:p>
          <a:p>
            <a:endParaRPr lang="en-US" dirty="0"/>
          </a:p>
        </p:txBody>
      </p:sp>
    </p:spTree>
    <p:extLst>
      <p:ext uri="{BB962C8B-B14F-4D97-AF65-F5344CB8AC3E}">
        <p14:creationId xmlns:p14="http://schemas.microsoft.com/office/powerpoint/2010/main" val="395852496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Non-judgmental language does not</a:t>
            </a:r>
            <a:r>
              <a:rPr lang="mr-IN" dirty="0" smtClean="0"/>
              <a:t>…</a:t>
            </a:r>
            <a:endParaRPr lang="en-US" dirty="0"/>
          </a:p>
        </p:txBody>
      </p:sp>
      <p:sp>
        <p:nvSpPr>
          <p:cNvPr id="3" name="Content Placeholder 2"/>
          <p:cNvSpPr>
            <a:spLocks noGrp="1"/>
          </p:cNvSpPr>
          <p:nvPr>
            <p:ph idx="1"/>
          </p:nvPr>
        </p:nvSpPr>
        <p:spPr/>
        <p:txBody>
          <a:bodyPr>
            <a:normAutofit/>
          </a:bodyPr>
          <a:lstStyle/>
          <a:p>
            <a:r>
              <a:rPr lang="en-US" dirty="0"/>
              <a:t>assume the intent of the behavior</a:t>
            </a:r>
            <a:br>
              <a:rPr lang="en-US" dirty="0"/>
            </a:br>
            <a:endParaRPr lang="en-US" dirty="0"/>
          </a:p>
          <a:p>
            <a:r>
              <a:rPr lang="en-US" dirty="0"/>
              <a:t>assume that the intent of behavior is to impact someone else in </a:t>
            </a:r>
            <a:r>
              <a:rPr lang="en-US" dirty="0" smtClean="0"/>
              <a:t>a </a:t>
            </a:r>
            <a:r>
              <a:rPr lang="en-US" dirty="0"/>
              <a:t>negative </a:t>
            </a:r>
            <a:r>
              <a:rPr lang="en-US" dirty="0" smtClean="0"/>
              <a:t>way</a:t>
            </a:r>
          </a:p>
          <a:p>
            <a:r>
              <a:rPr lang="en-US" dirty="0"/>
              <a:t/>
            </a:r>
            <a:br>
              <a:rPr lang="en-US" dirty="0"/>
            </a:br>
            <a:r>
              <a:rPr lang="en-US" i="1" dirty="0"/>
              <a:t>Regardless of how the observer FEELS because of the behavior, assumptions cannot be made about the INTENTION of the behavior. </a:t>
            </a:r>
          </a:p>
          <a:p>
            <a:endParaRPr lang="en-US" dirty="0"/>
          </a:p>
        </p:txBody>
      </p:sp>
    </p:spTree>
    <p:extLst>
      <p:ext uri="{BB962C8B-B14F-4D97-AF65-F5344CB8AC3E}">
        <p14:creationId xmlns:p14="http://schemas.microsoft.com/office/powerpoint/2010/main" val="2650936130"/>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https://</a:t>
            </a:r>
            <a:r>
              <a:rPr lang="en-US" dirty="0" err="1"/>
              <a:t>www.youtube.com</a:t>
            </a:r>
            <a:r>
              <a:rPr lang="en-US" dirty="0"/>
              <a:t>/</a:t>
            </a:r>
            <a:r>
              <a:rPr lang="en-US" dirty="0" err="1"/>
              <a:t>watch?v</a:t>
            </a:r>
            <a:r>
              <a:rPr lang="en-US" dirty="0"/>
              <a:t>=sUno4r4i3MQ</a:t>
            </a:r>
          </a:p>
          <a:p>
            <a:endParaRPr lang="en-US" dirty="0"/>
          </a:p>
        </p:txBody>
      </p:sp>
    </p:spTree>
    <p:extLst>
      <p:ext uri="{BB962C8B-B14F-4D97-AF65-F5344CB8AC3E}">
        <p14:creationId xmlns:p14="http://schemas.microsoft.com/office/powerpoint/2010/main" val="37396087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Validation is a communication of empathy and acceptance. </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71951203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2162" y="653143"/>
            <a:ext cx="7570787" cy="799139"/>
          </a:xfrm>
        </p:spPr>
        <p:txBody>
          <a:bodyPr/>
          <a:lstStyle/>
          <a:p>
            <a:r>
              <a:rPr lang="en-US" sz="3200" dirty="0"/>
              <a:t>Validation means letting someone know </a:t>
            </a:r>
            <a:r>
              <a:rPr lang="en-US" sz="3200" dirty="0" smtClean="0"/>
              <a:t> that you</a:t>
            </a:r>
            <a:r>
              <a:rPr lang="en-US" sz="3200" dirty="0"/>
              <a:t>: </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a:latin typeface="Wingdings"/>
              </a:rPr>
              <a:t> </a:t>
            </a:r>
            <a:r>
              <a:rPr lang="en-US" dirty="0"/>
              <a:t>Are listening; </a:t>
            </a:r>
          </a:p>
          <a:p>
            <a:r>
              <a:rPr lang="en-US" dirty="0">
                <a:latin typeface="Wingdings"/>
              </a:rPr>
              <a:t>  </a:t>
            </a:r>
            <a:r>
              <a:rPr lang="en-US" dirty="0"/>
              <a:t>Understand how he/she feels; </a:t>
            </a:r>
          </a:p>
          <a:p>
            <a:r>
              <a:rPr lang="en-US" dirty="0">
                <a:latin typeface="Wingdings"/>
              </a:rPr>
              <a:t>  </a:t>
            </a:r>
            <a:r>
              <a:rPr lang="en-US" dirty="0"/>
              <a:t>Are taking him/her seriously; </a:t>
            </a:r>
          </a:p>
          <a:p>
            <a:r>
              <a:rPr lang="en-US" dirty="0">
                <a:latin typeface="Wingdings"/>
              </a:rPr>
              <a:t>  </a:t>
            </a:r>
            <a:r>
              <a:rPr lang="en-US" dirty="0"/>
              <a:t>Are understanding his/her behavior within the context of his/her life circumstances; </a:t>
            </a:r>
          </a:p>
          <a:p>
            <a:r>
              <a:rPr lang="en-US" dirty="0">
                <a:latin typeface="Wingdings"/>
              </a:rPr>
              <a:t>  </a:t>
            </a:r>
            <a:r>
              <a:rPr lang="en-US" dirty="0"/>
              <a:t>Accept him/her. </a:t>
            </a:r>
          </a:p>
          <a:p>
            <a:r>
              <a:rPr lang="en-US" dirty="0">
                <a:latin typeface="Wingdings"/>
              </a:rPr>
              <a:t>  </a:t>
            </a:r>
            <a:r>
              <a:rPr lang="en-US" dirty="0"/>
              <a:t>That you have found what genuine and valid (the “kernel of truth) in </a:t>
            </a:r>
          </a:p>
          <a:p>
            <a:endParaRPr lang="en-US" dirty="0"/>
          </a:p>
        </p:txBody>
      </p:sp>
    </p:spTree>
    <p:extLst>
      <p:ext uri="{BB962C8B-B14F-4D97-AF65-F5344CB8AC3E}">
        <p14:creationId xmlns:p14="http://schemas.microsoft.com/office/powerpoint/2010/main" val="238081573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Picture Placeholder 4" descr="images.jpeg"/>
          <p:cNvPicPr>
            <a:picLocks noGrp="1" noChangeAspect="1"/>
          </p:cNvPicPr>
          <p:nvPr>
            <p:ph type="pic" idx="1"/>
          </p:nvPr>
        </p:nvPicPr>
        <p:blipFill>
          <a:blip r:embed="rId2">
            <a:extLst>
              <a:ext uri="{28A0092B-C50C-407E-A947-70E740481C1C}">
                <a14:useLocalDpi xmlns:a14="http://schemas.microsoft.com/office/drawing/2010/main" val="0"/>
              </a:ext>
            </a:extLst>
          </a:blip>
          <a:srcRect l="16537" r="16537"/>
          <a:stretch>
            <a:fillRect/>
          </a:stretch>
        </p:blipFill>
        <p:spPr/>
      </p:pic>
      <p:sp>
        <p:nvSpPr>
          <p:cNvPr id="4" name="Text Placeholder 3"/>
          <p:cNvSpPr>
            <a:spLocks noGrp="1"/>
          </p:cNvSpPr>
          <p:nvPr>
            <p:ph type="body" sz="half" idx="2"/>
          </p:nvPr>
        </p:nvSpPr>
        <p:spPr>
          <a:xfrm>
            <a:off x="379984" y="889001"/>
            <a:ext cx="3613792" cy="4543424"/>
          </a:xfrm>
        </p:spPr>
        <p:txBody>
          <a:bodyPr>
            <a:normAutofit fontScale="92500" lnSpcReduction="20000"/>
          </a:bodyPr>
          <a:lstStyle/>
          <a:p>
            <a:r>
              <a:rPr lang="en-US" sz="4400" dirty="0"/>
              <a:t>Validation does NOT mean that you agree or that you like what the person is doing, feeling or saying. </a:t>
            </a:r>
          </a:p>
          <a:p>
            <a:endParaRPr lang="en-US" dirty="0"/>
          </a:p>
        </p:txBody>
      </p:sp>
    </p:spTree>
    <p:extLst>
      <p:ext uri="{BB962C8B-B14F-4D97-AF65-F5344CB8AC3E}">
        <p14:creationId xmlns:p14="http://schemas.microsoft.com/office/powerpoint/2010/main" val="64539519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https://</a:t>
            </a:r>
            <a:r>
              <a:rPr lang="en-US" dirty="0" err="1"/>
              <a:t>www.youtube.com</a:t>
            </a:r>
            <a:r>
              <a:rPr lang="en-US" dirty="0"/>
              <a:t>/</a:t>
            </a:r>
            <a:r>
              <a:rPr lang="en-US" dirty="0" err="1"/>
              <a:t>watch?v</a:t>
            </a:r>
            <a:r>
              <a:rPr lang="en-US" dirty="0"/>
              <a:t>=-KXJobu6TG8&amp;t=207s</a:t>
            </a:r>
          </a:p>
        </p:txBody>
      </p:sp>
    </p:spTree>
    <p:extLst>
      <p:ext uri="{BB962C8B-B14F-4D97-AF65-F5344CB8AC3E}">
        <p14:creationId xmlns:p14="http://schemas.microsoft.com/office/powerpoint/2010/main" val="39769371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54200" y="3030498"/>
            <a:ext cx="5446714" cy="1730375"/>
          </a:xfrm>
        </p:spPr>
        <p:txBody>
          <a:bodyPr/>
          <a:lstStyle/>
          <a:p>
            <a:r>
              <a:rPr lang="en-US" sz="3200" dirty="0"/>
              <a:t>Validation serves to de-escalate emotional situations </a:t>
            </a:r>
            <a:r>
              <a:rPr lang="en-US" dirty="0"/>
              <a:t/>
            </a:r>
            <a:br>
              <a:rPr lang="en-US" dirty="0"/>
            </a:b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1132894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There are six levels to validating others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8748072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Mindful Engagement</a:t>
            </a:r>
            <a:endParaRPr lang="en-US" dirty="0"/>
          </a:p>
        </p:txBody>
      </p:sp>
      <p:sp>
        <p:nvSpPr>
          <p:cNvPr id="3" name="Content Placeholder 2"/>
          <p:cNvSpPr>
            <a:spLocks noGrp="1"/>
          </p:cNvSpPr>
          <p:nvPr>
            <p:ph idx="1"/>
          </p:nvPr>
        </p:nvSpPr>
        <p:spPr/>
        <p:txBody>
          <a:bodyPr/>
          <a:lstStyle/>
          <a:p>
            <a:r>
              <a:rPr lang="en-US" dirty="0" smtClean="0"/>
              <a:t>Active listening</a:t>
            </a:r>
          </a:p>
          <a:p>
            <a:r>
              <a:rPr lang="en-US" dirty="0" smtClean="0"/>
              <a:t>Good eye contact</a:t>
            </a:r>
          </a:p>
          <a:p>
            <a:r>
              <a:rPr lang="en-US" dirty="0" smtClean="0"/>
              <a:t>Being present and in the moment</a:t>
            </a:r>
          </a:p>
          <a:p>
            <a:r>
              <a:rPr lang="en-US" dirty="0" smtClean="0"/>
              <a:t>Showing interest</a:t>
            </a:r>
          </a:p>
          <a:p>
            <a:r>
              <a:rPr lang="en-US" dirty="0" smtClean="0"/>
              <a:t>Asking appropriate questions</a:t>
            </a:r>
            <a:endParaRPr lang="en-US" dirty="0"/>
          </a:p>
        </p:txBody>
      </p:sp>
    </p:spTree>
    <p:extLst>
      <p:ext uri="{BB962C8B-B14F-4D97-AF65-F5344CB8AC3E}">
        <p14:creationId xmlns:p14="http://schemas.microsoft.com/office/powerpoint/2010/main" val="108406989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573213" y="39688"/>
            <a:ext cx="7570787" cy="1412875"/>
          </a:xfrm>
        </p:spPr>
        <p:txBody>
          <a:bodyPr/>
          <a:lstStyle/>
          <a:p>
            <a:r>
              <a:rPr lang="en-US" dirty="0" smtClean="0"/>
              <a:t>Starting at the beginning</a:t>
            </a:r>
            <a:r>
              <a:rPr lang="mr-IN" dirty="0" smtClean="0"/>
              <a:t>…</a:t>
            </a:r>
            <a:r>
              <a:rPr lang="en-US" dirty="0" smtClean="0"/>
              <a:t>.</a:t>
            </a:r>
            <a:endParaRPr lang="en-US" dirty="0"/>
          </a:p>
        </p:txBody>
      </p:sp>
      <p:pic>
        <p:nvPicPr>
          <p:cNvPr id="4" name="Content Placeholder 3" descr="Unknown.png"/>
          <p:cNvPicPr>
            <a:picLocks noGrp="1" noChangeAspect="1"/>
          </p:cNvPicPr>
          <p:nvPr>
            <p:ph idx="4294967295"/>
          </p:nvPr>
        </p:nvPicPr>
        <p:blipFill>
          <a:blip r:embed="rId2">
            <a:extLst>
              <a:ext uri="{28A0092B-C50C-407E-A947-70E740481C1C}">
                <a14:useLocalDpi xmlns:a14="http://schemas.microsoft.com/office/drawing/2010/main" val="0"/>
              </a:ext>
            </a:extLst>
          </a:blip>
          <a:srcRect t="10844" b="10844"/>
          <a:stretch>
            <a:fillRect/>
          </a:stretch>
        </p:blipFill>
        <p:spPr>
          <a:xfrm>
            <a:off x="1573213" y="1762125"/>
            <a:ext cx="7570787" cy="4289425"/>
          </a:xfrm>
        </p:spPr>
      </p:pic>
    </p:spTree>
    <p:extLst>
      <p:ext uri="{BB962C8B-B14F-4D97-AF65-F5344CB8AC3E}">
        <p14:creationId xmlns:p14="http://schemas.microsoft.com/office/powerpoint/2010/main" val="41673792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Accurate reflection</a:t>
            </a:r>
            <a:endParaRPr lang="en-US" dirty="0"/>
          </a:p>
        </p:txBody>
      </p:sp>
      <p:sp>
        <p:nvSpPr>
          <p:cNvPr id="3" name="Content Placeholder 2"/>
          <p:cNvSpPr>
            <a:spLocks noGrp="1"/>
          </p:cNvSpPr>
          <p:nvPr>
            <p:ph idx="1"/>
          </p:nvPr>
        </p:nvSpPr>
        <p:spPr/>
        <p:txBody>
          <a:bodyPr/>
          <a:lstStyle/>
          <a:p>
            <a:r>
              <a:rPr lang="en-US" dirty="0" smtClean="0"/>
              <a:t>Paraphrase without adding your own spin on what the person has told you</a:t>
            </a:r>
          </a:p>
          <a:p>
            <a:r>
              <a:rPr lang="en-US" dirty="0" smtClean="0"/>
              <a:t>Reflect back to the person what you have </a:t>
            </a:r>
          </a:p>
          <a:p>
            <a:r>
              <a:rPr lang="en-US" dirty="0" smtClean="0"/>
              <a:t>heard</a:t>
            </a:r>
            <a:endParaRPr lang="en-US" dirty="0"/>
          </a:p>
        </p:txBody>
      </p:sp>
    </p:spTree>
    <p:extLst>
      <p:ext uri="{BB962C8B-B14F-4D97-AF65-F5344CB8AC3E}">
        <p14:creationId xmlns:p14="http://schemas.microsoft.com/office/powerpoint/2010/main" val="340463406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Reading cues</a:t>
            </a:r>
            <a:endParaRPr lang="en-US" dirty="0"/>
          </a:p>
        </p:txBody>
      </p:sp>
      <p:sp>
        <p:nvSpPr>
          <p:cNvPr id="3" name="Content Placeholder 2"/>
          <p:cNvSpPr>
            <a:spLocks noGrp="1"/>
          </p:cNvSpPr>
          <p:nvPr>
            <p:ph idx="1"/>
          </p:nvPr>
        </p:nvSpPr>
        <p:spPr/>
        <p:txBody>
          <a:bodyPr/>
          <a:lstStyle/>
          <a:p>
            <a:r>
              <a:rPr lang="en-US" dirty="0" smtClean="0"/>
              <a:t>“You look upset/stressed/sad/unhappy.  Is something bothering  you?”</a:t>
            </a:r>
          </a:p>
          <a:p>
            <a:endParaRPr lang="en-US" dirty="0"/>
          </a:p>
          <a:p>
            <a:r>
              <a:rPr lang="en-US" dirty="0" smtClean="0"/>
              <a:t>What other cues might you ask about?</a:t>
            </a:r>
            <a:endParaRPr lang="en-US" dirty="0"/>
          </a:p>
        </p:txBody>
      </p:sp>
    </p:spTree>
    <p:extLst>
      <p:ext uri="{BB962C8B-B14F-4D97-AF65-F5344CB8AC3E}">
        <p14:creationId xmlns:p14="http://schemas.microsoft.com/office/powerpoint/2010/main" val="69061168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perspective</a:t>
            </a:r>
            <a:endParaRPr lang="en-US" dirty="0"/>
          </a:p>
        </p:txBody>
      </p:sp>
      <p:sp>
        <p:nvSpPr>
          <p:cNvPr id="3" name="Content Placeholder 2"/>
          <p:cNvSpPr>
            <a:spLocks noGrp="1"/>
          </p:cNvSpPr>
          <p:nvPr>
            <p:ph idx="1"/>
          </p:nvPr>
        </p:nvSpPr>
        <p:spPr/>
        <p:txBody>
          <a:bodyPr/>
          <a:lstStyle/>
          <a:p>
            <a:r>
              <a:rPr lang="en-US" dirty="0" smtClean="0"/>
              <a:t>Drawing on what you already know about the person’s life and concerns, you can lend perspective to help the person connect the dots.  You are NOT analyzing the person.  You are making a suggestion:</a:t>
            </a:r>
          </a:p>
          <a:p>
            <a:r>
              <a:rPr lang="en-US" dirty="0" smtClean="0"/>
              <a:t>“Didn’t you feel really disappointed the last time you couldn’t go home?”</a:t>
            </a:r>
            <a:endParaRPr lang="en-US" dirty="0"/>
          </a:p>
        </p:txBody>
      </p:sp>
    </p:spTree>
    <p:extLst>
      <p:ext uri="{BB962C8B-B14F-4D97-AF65-F5344CB8AC3E}">
        <p14:creationId xmlns:p14="http://schemas.microsoft.com/office/powerpoint/2010/main" val="1798749559"/>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Assuring reasonableness</a:t>
            </a:r>
            <a:endParaRPr lang="en-US" dirty="0"/>
          </a:p>
        </p:txBody>
      </p:sp>
      <p:sp>
        <p:nvSpPr>
          <p:cNvPr id="3" name="Content Placeholder 2"/>
          <p:cNvSpPr>
            <a:spLocks noGrp="1"/>
          </p:cNvSpPr>
          <p:nvPr>
            <p:ph idx="1"/>
          </p:nvPr>
        </p:nvSpPr>
        <p:spPr/>
        <p:txBody>
          <a:bodyPr/>
          <a:lstStyle/>
          <a:p>
            <a:r>
              <a:rPr lang="en-US" dirty="0" smtClean="0"/>
              <a:t>Letting the person know that having feelings about this event is normal and reasonable:  others have felt very badly about this too, in fact,” I would be angry if someone said that to me.”</a:t>
            </a:r>
            <a:endParaRPr lang="en-US" dirty="0"/>
          </a:p>
        </p:txBody>
      </p:sp>
    </p:spTree>
    <p:extLst>
      <p:ext uri="{BB962C8B-B14F-4D97-AF65-F5344CB8AC3E}">
        <p14:creationId xmlns:p14="http://schemas.microsoft.com/office/powerpoint/2010/main" val="1041011637"/>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Radical genuineness</a:t>
            </a:r>
            <a:endParaRPr lang="en-US" dirty="0"/>
          </a:p>
        </p:txBody>
      </p:sp>
      <p:sp>
        <p:nvSpPr>
          <p:cNvPr id="3" name="Content Placeholder 2"/>
          <p:cNvSpPr>
            <a:spLocks noGrp="1"/>
          </p:cNvSpPr>
          <p:nvPr>
            <p:ph idx="1"/>
          </p:nvPr>
        </p:nvSpPr>
        <p:spPr/>
        <p:txBody>
          <a:bodyPr>
            <a:normAutofit/>
          </a:bodyPr>
          <a:lstStyle/>
          <a:p>
            <a:r>
              <a:rPr lang="en-US" dirty="0">
                <a:solidFill>
                  <a:srgbClr val="212224"/>
                </a:solidFill>
                <a:latin typeface="font00000000221f8e05"/>
              </a:rPr>
              <a:t>What is "radical genuineness"? It is treating </a:t>
            </a:r>
            <a:r>
              <a:rPr lang="en-US" dirty="0" smtClean="0">
                <a:solidFill>
                  <a:srgbClr val="212224"/>
                </a:solidFill>
                <a:latin typeface="font00000000221f8e05"/>
              </a:rPr>
              <a:t>someone as </a:t>
            </a:r>
            <a:r>
              <a:rPr lang="en-US" dirty="0">
                <a:solidFill>
                  <a:srgbClr val="212224"/>
                </a:solidFill>
                <a:latin typeface="font00000000221f8e05"/>
              </a:rPr>
              <a:t>a real person with real feelings instead of as someone who has a mental </a:t>
            </a:r>
            <a:r>
              <a:rPr lang="en-US" dirty="0" smtClean="0">
                <a:solidFill>
                  <a:srgbClr val="212224"/>
                </a:solidFill>
                <a:latin typeface="font00000000221f8e05"/>
              </a:rPr>
              <a:t>illness or is always out of control </a:t>
            </a:r>
            <a:r>
              <a:rPr lang="en-US" dirty="0">
                <a:solidFill>
                  <a:srgbClr val="212224"/>
                </a:solidFill>
                <a:latin typeface="font00000000221f8e05"/>
              </a:rPr>
              <a:t>and is incapable of solving his/her own problems. </a:t>
            </a:r>
            <a:endParaRPr lang="en-US" dirty="0"/>
          </a:p>
        </p:txBody>
      </p:sp>
    </p:spTree>
    <p:extLst>
      <p:ext uri="{BB962C8B-B14F-4D97-AF65-F5344CB8AC3E}">
        <p14:creationId xmlns:p14="http://schemas.microsoft.com/office/powerpoint/2010/main" val="413725129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PLAY</a:t>
            </a:r>
            <a:endParaRPr lang="en-US" dirty="0"/>
          </a:p>
        </p:txBody>
      </p:sp>
      <p:sp>
        <p:nvSpPr>
          <p:cNvPr id="3" name="Content Placeholder 2"/>
          <p:cNvSpPr>
            <a:spLocks noGrp="1"/>
          </p:cNvSpPr>
          <p:nvPr>
            <p:ph idx="1"/>
          </p:nvPr>
        </p:nvSpPr>
        <p:spPr/>
        <p:txBody>
          <a:bodyPr/>
          <a:lstStyle/>
          <a:p>
            <a:r>
              <a:rPr lang="en-US" dirty="0" smtClean="0"/>
              <a:t>Student comes in late to class for fifth time in past two weeks.</a:t>
            </a:r>
          </a:p>
          <a:p>
            <a:r>
              <a:rPr lang="en-US" dirty="0" smtClean="0"/>
              <a:t>Teacher example #1</a:t>
            </a:r>
          </a:p>
          <a:p>
            <a:r>
              <a:rPr lang="en-US" dirty="0" smtClean="0"/>
              <a:t>Teacher example #2</a:t>
            </a:r>
            <a:endParaRPr lang="en-US" dirty="0"/>
          </a:p>
        </p:txBody>
      </p:sp>
    </p:spTree>
    <p:extLst>
      <p:ext uri="{BB962C8B-B14F-4D97-AF65-F5344CB8AC3E}">
        <p14:creationId xmlns:p14="http://schemas.microsoft.com/office/powerpoint/2010/main" val="1530689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three states of mind?</a:t>
            </a:r>
            <a:endParaRPr lang="en-US" dirty="0"/>
          </a:p>
        </p:txBody>
      </p:sp>
      <p:sp>
        <p:nvSpPr>
          <p:cNvPr id="3" name="Content Placeholder 2"/>
          <p:cNvSpPr>
            <a:spLocks noGrp="1"/>
          </p:cNvSpPr>
          <p:nvPr>
            <p:ph idx="1"/>
          </p:nvPr>
        </p:nvSpPr>
        <p:spPr/>
        <p:txBody>
          <a:bodyPr/>
          <a:lstStyle/>
          <a:p>
            <a:r>
              <a:rPr lang="en-US" dirty="0" smtClean="0"/>
              <a:t>That we all have</a:t>
            </a:r>
          </a:p>
          <a:p>
            <a:r>
              <a:rPr lang="en-US" dirty="0" smtClean="0"/>
              <a:t>That we can observe in ourselves and others</a:t>
            </a:r>
          </a:p>
          <a:p>
            <a:r>
              <a:rPr lang="en-US" dirty="0" smtClean="0"/>
              <a:t>That help us understand how we are reacting to and relating to others</a:t>
            </a:r>
          </a:p>
          <a:p>
            <a:r>
              <a:rPr lang="en-US" dirty="0" smtClean="0"/>
              <a:t>That will make us better able to communicate in </a:t>
            </a:r>
            <a:r>
              <a:rPr lang="en-US" smtClean="0"/>
              <a:t>validating ways</a:t>
            </a:r>
            <a:endParaRPr lang="en-US"/>
          </a:p>
        </p:txBody>
      </p:sp>
    </p:spTree>
    <p:extLst>
      <p:ext uri="{BB962C8B-B14F-4D97-AF65-F5344CB8AC3E}">
        <p14:creationId xmlns:p14="http://schemas.microsoft.com/office/powerpoint/2010/main" val="12069919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a:t>Reasonable Mind</a:t>
            </a:r>
            <a:br>
              <a:rPr lang="en-US" b="1" dirty="0"/>
            </a:br>
            <a:r>
              <a:rPr lang="en-US" dirty="0">
                <a:latin typeface="Wingdings"/>
              </a:rPr>
              <a:t></a:t>
            </a:r>
            <a:r>
              <a:rPr lang="en-US" dirty="0"/>
              <a:t>Plans and evaluates logically;</a:t>
            </a:r>
            <a:br>
              <a:rPr lang="en-US" dirty="0"/>
            </a:br>
            <a:r>
              <a:rPr lang="en-US" dirty="0">
                <a:latin typeface="Wingdings"/>
              </a:rPr>
              <a:t></a:t>
            </a:r>
            <a:r>
              <a:rPr lang="en-US" dirty="0"/>
              <a:t>Is </a:t>
            </a:r>
            <a:r>
              <a:rPr lang="en-US" dirty="0" err="1"/>
              <a:t>planful</a:t>
            </a:r>
            <a:r>
              <a:rPr lang="en-US" dirty="0"/>
              <a:t> in actions; thinks things through;</a:t>
            </a:r>
            <a:br>
              <a:rPr lang="en-US" dirty="0"/>
            </a:br>
            <a:r>
              <a:rPr lang="en-US" dirty="0">
                <a:latin typeface="Wingdings"/>
              </a:rPr>
              <a:t></a:t>
            </a:r>
            <a:r>
              <a:rPr lang="en-US" dirty="0"/>
              <a:t>Is easier to maintain when you are feeling good. </a:t>
            </a:r>
          </a:p>
          <a:p>
            <a:r>
              <a:rPr lang="en-US" dirty="0"/>
              <a:t>• </a:t>
            </a:r>
            <a:r>
              <a:rPr lang="en-US" b="1" dirty="0"/>
              <a:t>Emotion Mind</a:t>
            </a:r>
            <a:br>
              <a:rPr lang="en-US" b="1" dirty="0"/>
            </a:br>
            <a:r>
              <a:rPr lang="en-US" dirty="0">
                <a:latin typeface="Wingdings"/>
              </a:rPr>
              <a:t></a:t>
            </a:r>
            <a:r>
              <a:rPr lang="en-US" dirty="0"/>
              <a:t>Thinking and behavior are controlled primarily by </a:t>
            </a:r>
            <a:r>
              <a:rPr lang="en-US" dirty="0" smtClean="0"/>
              <a:t>emotions</a:t>
            </a:r>
            <a:r>
              <a:rPr lang="en-US" dirty="0"/>
              <a:t>;</a:t>
            </a:r>
            <a:br>
              <a:rPr lang="en-US" dirty="0"/>
            </a:br>
            <a:r>
              <a:rPr lang="en-US" dirty="0">
                <a:latin typeface="Wingdings"/>
              </a:rPr>
              <a:t></a:t>
            </a:r>
            <a:r>
              <a:rPr lang="en-US" dirty="0"/>
              <a:t>Logical thinking is difficult;</a:t>
            </a:r>
            <a:br>
              <a:rPr lang="en-US" dirty="0"/>
            </a:br>
            <a:r>
              <a:rPr lang="en-US" dirty="0">
                <a:latin typeface="Wingdings"/>
              </a:rPr>
              <a:t></a:t>
            </a:r>
            <a:r>
              <a:rPr lang="en-US" dirty="0"/>
              <a:t>Facts may be distorted to fit with the affect. </a:t>
            </a:r>
          </a:p>
          <a:p>
            <a:endParaRPr lang="en-US" dirty="0"/>
          </a:p>
        </p:txBody>
      </p:sp>
    </p:spTree>
    <p:extLst>
      <p:ext uri="{BB962C8B-B14F-4D97-AF65-F5344CB8AC3E}">
        <p14:creationId xmlns:p14="http://schemas.microsoft.com/office/powerpoint/2010/main" val="2404665802"/>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b="1" dirty="0"/>
              <a:t>Wise Mind</a:t>
            </a:r>
            <a:br>
              <a:rPr lang="en-US" b="1" dirty="0"/>
            </a:br>
            <a:r>
              <a:rPr lang="en-US" dirty="0">
                <a:latin typeface="Wingdings"/>
              </a:rPr>
              <a:t></a:t>
            </a:r>
            <a:r>
              <a:rPr lang="en-US" dirty="0"/>
              <a:t>Emotions cannot be controlled by intellect or vice versa </a:t>
            </a:r>
          </a:p>
          <a:p>
            <a:r>
              <a:rPr lang="en-US" dirty="0"/>
              <a:t>–they need to be integrated; </a:t>
            </a:r>
          </a:p>
          <a:p>
            <a:r>
              <a:rPr lang="en-US" dirty="0">
                <a:latin typeface="Wingdings"/>
              </a:rPr>
              <a:t></a:t>
            </a:r>
            <a:r>
              <a:rPr lang="en-US" dirty="0"/>
              <a:t>Intuitive – something that “feels right”, that “feels” like the truth; </a:t>
            </a:r>
          </a:p>
          <a:p>
            <a:r>
              <a:rPr lang="en-US" dirty="0">
                <a:latin typeface="Wingdings"/>
              </a:rPr>
              <a:t></a:t>
            </a:r>
            <a:r>
              <a:rPr lang="en-US" dirty="0"/>
              <a:t>Being able to see the whole picture very clearly; </a:t>
            </a:r>
          </a:p>
          <a:p>
            <a:r>
              <a:rPr lang="en-US" dirty="0">
                <a:latin typeface="Wingdings"/>
              </a:rPr>
              <a:t></a:t>
            </a:r>
            <a:r>
              <a:rPr lang="en-US" dirty="0"/>
              <a:t>When you can feel at peace with a decision – feel “centered”. </a:t>
            </a:r>
          </a:p>
          <a:p>
            <a:endParaRPr lang="en-US" dirty="0"/>
          </a:p>
        </p:txBody>
      </p:sp>
    </p:spTree>
    <p:extLst>
      <p:ext uri="{BB962C8B-B14F-4D97-AF65-F5344CB8AC3E}">
        <p14:creationId xmlns:p14="http://schemas.microsoft.com/office/powerpoint/2010/main" val="5209597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Adolescents and Young Adults</a:t>
            </a:r>
            <a:endParaRPr lang="en-US" dirty="0"/>
          </a:p>
        </p:txBody>
      </p:sp>
      <p:sp>
        <p:nvSpPr>
          <p:cNvPr id="3" name="Content Placeholder 2"/>
          <p:cNvSpPr>
            <a:spLocks noGrp="1"/>
          </p:cNvSpPr>
          <p:nvPr>
            <p:ph idx="1"/>
          </p:nvPr>
        </p:nvSpPr>
        <p:spPr/>
        <p:txBody>
          <a:bodyPr>
            <a:normAutofit/>
          </a:bodyPr>
          <a:lstStyle/>
          <a:p>
            <a:r>
              <a:rPr lang="en-US" dirty="0" smtClean="0">
                <a:latin typeface="Wingdings"/>
              </a:rPr>
              <a:t> </a:t>
            </a:r>
            <a:r>
              <a:rPr lang="en-US" dirty="0">
                <a:latin typeface="Wingdings"/>
              </a:rPr>
              <a:t> </a:t>
            </a:r>
            <a:r>
              <a:rPr lang="en-US" dirty="0"/>
              <a:t>Are driven by what they feel they need in Emotion Mind </a:t>
            </a:r>
          </a:p>
          <a:p>
            <a:r>
              <a:rPr lang="en-US" dirty="0">
                <a:latin typeface="Wingdings"/>
              </a:rPr>
              <a:t>  </a:t>
            </a:r>
            <a:r>
              <a:rPr lang="en-US" dirty="0"/>
              <a:t>Might “mask” their emotions or otherwise appear competent in reasonable mind </a:t>
            </a:r>
          </a:p>
          <a:p>
            <a:r>
              <a:rPr lang="en-US" dirty="0">
                <a:latin typeface="Wingdings"/>
              </a:rPr>
              <a:t>  </a:t>
            </a:r>
            <a:r>
              <a:rPr lang="en-US" dirty="0"/>
              <a:t>Think about the most effective way to handle a situation in Wise Mind </a:t>
            </a:r>
          </a:p>
          <a:p>
            <a:endParaRPr lang="en-US" dirty="0"/>
          </a:p>
        </p:txBody>
      </p:sp>
    </p:spTree>
    <p:extLst>
      <p:ext uri="{BB962C8B-B14F-4D97-AF65-F5344CB8AC3E}">
        <p14:creationId xmlns:p14="http://schemas.microsoft.com/office/powerpoint/2010/main" val="367380069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Adults who deal with them</a:t>
            </a:r>
            <a:r>
              <a:rPr lang="mr-IN"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latin typeface="Wingdings"/>
              </a:rPr>
              <a:t> </a:t>
            </a:r>
            <a:r>
              <a:rPr lang="en-US" b="1" i="1" dirty="0">
                <a:latin typeface="Wingdings"/>
              </a:rPr>
              <a:t> </a:t>
            </a:r>
            <a:r>
              <a:rPr lang="en-US" b="1" i="1" dirty="0"/>
              <a:t>React </a:t>
            </a:r>
            <a:r>
              <a:rPr lang="en-US" dirty="0"/>
              <a:t>in Emotion Mind </a:t>
            </a:r>
          </a:p>
          <a:p>
            <a:r>
              <a:rPr lang="en-US" dirty="0">
                <a:latin typeface="Wingdings"/>
              </a:rPr>
              <a:t>  </a:t>
            </a:r>
            <a:r>
              <a:rPr lang="en-US" b="1" i="1" dirty="0"/>
              <a:t>Lecture or give explanations </a:t>
            </a:r>
            <a:r>
              <a:rPr lang="en-US" dirty="0"/>
              <a:t>in Reasonable Mind </a:t>
            </a:r>
          </a:p>
          <a:p>
            <a:r>
              <a:rPr lang="en-US" dirty="0">
                <a:latin typeface="Wingdings"/>
              </a:rPr>
              <a:t> </a:t>
            </a:r>
            <a:r>
              <a:rPr lang="en-US" b="1" i="1" dirty="0">
                <a:latin typeface="Wingdings"/>
              </a:rPr>
              <a:t> </a:t>
            </a:r>
            <a:r>
              <a:rPr lang="en-US" b="1" i="1" dirty="0"/>
              <a:t>Respond </a:t>
            </a:r>
            <a:r>
              <a:rPr lang="en-US" dirty="0"/>
              <a:t>in Wise Mind </a:t>
            </a:r>
            <a:endParaRPr lang="en-US" dirty="0" smtClean="0"/>
          </a:p>
          <a:p>
            <a:endParaRPr lang="en-US" dirty="0"/>
          </a:p>
          <a:p>
            <a:pPr marL="0" indent="0">
              <a:buNone/>
            </a:pPr>
            <a:r>
              <a:rPr lang="en-US" dirty="0" smtClean="0"/>
              <a:t>(hint:  Wise Mind responses have the best outcomes</a:t>
            </a:r>
            <a:r>
              <a:rPr lang="mr-IN" dirty="0" smtClean="0"/>
              <a:t>…</a:t>
            </a:r>
            <a:r>
              <a:rPr lang="en-US" dirty="0" smtClean="0"/>
              <a:t>..)</a:t>
            </a:r>
            <a:endParaRPr lang="en-US" dirty="0"/>
          </a:p>
          <a:p>
            <a:endParaRPr lang="en-US" dirty="0"/>
          </a:p>
        </p:txBody>
      </p:sp>
    </p:spTree>
    <p:extLst>
      <p:ext uri="{BB962C8B-B14F-4D97-AF65-F5344CB8AC3E}">
        <p14:creationId xmlns:p14="http://schemas.microsoft.com/office/powerpoint/2010/main" val="116931374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b="1" dirty="0"/>
              <a:t>The language we use is important in determining how we perceive people and their behaviors and how we feel about them</a:t>
            </a:r>
            <a:r>
              <a:rPr lang="en-US" dirty="0"/>
              <a:t>. </a:t>
            </a:r>
          </a:p>
        </p:txBody>
      </p:sp>
      <p:sp>
        <p:nvSpPr>
          <p:cNvPr id="3" name="Content Placeholder 2"/>
          <p:cNvSpPr>
            <a:spLocks noGrp="1"/>
          </p:cNvSpPr>
          <p:nvPr>
            <p:ph idx="1"/>
          </p:nvPr>
        </p:nvSpPr>
        <p:spPr/>
        <p:txBody>
          <a:bodyPr>
            <a:normAutofit fontScale="85000" lnSpcReduction="20000"/>
          </a:bodyPr>
          <a:lstStyle/>
          <a:p>
            <a:r>
              <a:rPr lang="en-US" u="sng" dirty="0" smtClean="0"/>
              <a:t>The </a:t>
            </a:r>
            <a:r>
              <a:rPr lang="en-US" u="sng" dirty="0"/>
              <a:t>words we use impact: </a:t>
            </a:r>
          </a:p>
          <a:p>
            <a:r>
              <a:rPr lang="en-US" dirty="0">
                <a:latin typeface="Wingdings"/>
              </a:rPr>
              <a:t> </a:t>
            </a:r>
            <a:r>
              <a:rPr lang="en-US" dirty="0"/>
              <a:t>The tone of our work;</a:t>
            </a:r>
            <a:br>
              <a:rPr lang="en-US" dirty="0"/>
            </a:br>
            <a:r>
              <a:rPr lang="en-US" dirty="0">
                <a:latin typeface="Wingdings"/>
              </a:rPr>
              <a:t> </a:t>
            </a:r>
            <a:r>
              <a:rPr lang="en-US" dirty="0"/>
              <a:t>Our feelings about and responses to clients;</a:t>
            </a:r>
            <a:br>
              <a:rPr lang="en-US" dirty="0"/>
            </a:br>
            <a:r>
              <a:rPr lang="en-US" dirty="0">
                <a:latin typeface="Wingdings"/>
              </a:rPr>
              <a:t> </a:t>
            </a:r>
            <a:r>
              <a:rPr lang="en-US" dirty="0"/>
              <a:t>Parents feelings about and responses to his/her </a:t>
            </a:r>
            <a:r>
              <a:rPr lang="en-US" dirty="0" smtClean="0"/>
              <a:t>	child</a:t>
            </a:r>
            <a:r>
              <a:rPr lang="en-US" dirty="0"/>
              <a:t>. </a:t>
            </a:r>
          </a:p>
          <a:p>
            <a:r>
              <a:rPr lang="en-US" dirty="0"/>
              <a:t>• </a:t>
            </a:r>
            <a:r>
              <a:rPr lang="en-US" u="sng" dirty="0"/>
              <a:t>Changing language helps to change attitudes and feelings. </a:t>
            </a:r>
          </a:p>
          <a:p>
            <a:r>
              <a:rPr lang="en-US" dirty="0">
                <a:latin typeface="Wingdings"/>
              </a:rPr>
              <a:t> </a:t>
            </a:r>
            <a:r>
              <a:rPr lang="en-US" dirty="0"/>
              <a:t>Judgmental language makes us angry, frustrated </a:t>
            </a:r>
            <a:r>
              <a:rPr lang="en-US" dirty="0" smtClean="0"/>
              <a:t>	disappointed</a:t>
            </a:r>
            <a:r>
              <a:rPr lang="en-US" dirty="0"/>
              <a:t/>
            </a:r>
            <a:br>
              <a:rPr lang="en-US" dirty="0"/>
            </a:br>
            <a:r>
              <a:rPr lang="en-US" dirty="0">
                <a:latin typeface="Wingdings"/>
              </a:rPr>
              <a:t> </a:t>
            </a:r>
            <a:r>
              <a:rPr lang="en-US" dirty="0"/>
              <a:t>When you are less judgmental, you will feel calmer </a:t>
            </a:r>
            <a:r>
              <a:rPr lang="en-US" dirty="0" smtClean="0"/>
              <a:t>	and </a:t>
            </a:r>
            <a:r>
              <a:rPr lang="en-US" dirty="0"/>
              <a:t>more accepting </a:t>
            </a:r>
          </a:p>
          <a:p>
            <a:endParaRPr lang="en-US" dirty="0"/>
          </a:p>
        </p:txBody>
      </p:sp>
    </p:spTree>
    <p:extLst>
      <p:ext uri="{BB962C8B-B14F-4D97-AF65-F5344CB8AC3E}">
        <p14:creationId xmlns:p14="http://schemas.microsoft.com/office/powerpoint/2010/main" val="404538435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Non-judgmental language</a:t>
            </a:r>
            <a:r>
              <a:rPr lang="mr-IN" dirty="0" smtClean="0"/>
              <a:t>…</a:t>
            </a:r>
            <a:endParaRPr lang="en-US" dirty="0"/>
          </a:p>
        </p:txBody>
      </p:sp>
      <p:sp>
        <p:nvSpPr>
          <p:cNvPr id="3" name="Content Placeholder 2"/>
          <p:cNvSpPr>
            <a:spLocks noGrp="1"/>
          </p:cNvSpPr>
          <p:nvPr>
            <p:ph idx="1"/>
          </p:nvPr>
        </p:nvSpPr>
        <p:spPr/>
        <p:txBody>
          <a:bodyPr>
            <a:normAutofit fontScale="92500" lnSpcReduction="10000"/>
          </a:bodyPr>
          <a:lstStyle/>
          <a:p>
            <a:r>
              <a:rPr lang="en-US" i="1" dirty="0"/>
              <a:t>Describes in detail – does not label. </a:t>
            </a:r>
          </a:p>
          <a:p>
            <a:r>
              <a:rPr lang="en-US" dirty="0">
                <a:latin typeface="Wingdings"/>
              </a:rPr>
              <a:t> </a:t>
            </a:r>
            <a:r>
              <a:rPr lang="en-US" dirty="0"/>
              <a:t>Describes the behavior or situation in front of you so that someone else can see it the same way you do </a:t>
            </a:r>
          </a:p>
          <a:p>
            <a:r>
              <a:rPr lang="en-US" dirty="0" smtClean="0">
                <a:latin typeface="Wingdings"/>
              </a:rPr>
              <a:t></a:t>
            </a:r>
            <a:r>
              <a:rPr lang="en-US" dirty="0" smtClean="0"/>
              <a:t>You </a:t>
            </a:r>
            <a:r>
              <a:rPr lang="en-US" dirty="0"/>
              <a:t>can only describe what you can observe. </a:t>
            </a:r>
            <a:endParaRPr lang="en-US" dirty="0" smtClean="0"/>
          </a:p>
          <a:p>
            <a:r>
              <a:rPr lang="en-US" dirty="0" smtClean="0"/>
              <a:t> </a:t>
            </a:r>
            <a:r>
              <a:rPr lang="en-US" i="1" dirty="0"/>
              <a:t>No one has ever observed: </a:t>
            </a:r>
          </a:p>
          <a:p>
            <a:r>
              <a:rPr lang="en-US" dirty="0"/>
              <a:t>• Other’s intentions • Other’s thoughts • Other’s </a:t>
            </a:r>
            <a:r>
              <a:rPr lang="en-US" dirty="0" smtClean="0"/>
              <a:t>feelings• </a:t>
            </a:r>
            <a:r>
              <a:rPr lang="en-US" dirty="0"/>
              <a:t>Causes </a:t>
            </a:r>
            <a:r>
              <a:rPr lang="en-US" dirty="0" smtClean="0"/>
              <a:t>• </a:t>
            </a:r>
            <a:r>
              <a:rPr lang="en-US" dirty="0"/>
              <a:t>Reasons • Meanings </a:t>
            </a:r>
          </a:p>
          <a:p>
            <a:endParaRPr lang="en-US" dirty="0"/>
          </a:p>
        </p:txBody>
      </p:sp>
    </p:spTree>
    <p:extLst>
      <p:ext uri="{BB962C8B-B14F-4D97-AF65-F5344CB8AC3E}">
        <p14:creationId xmlns:p14="http://schemas.microsoft.com/office/powerpoint/2010/main" val="2028119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fusion">
  <a:themeElements>
    <a:clrScheme name="Infusion">
      <a:dk1>
        <a:sysClr val="windowText" lastClr="000000"/>
      </a:dk1>
      <a:lt1>
        <a:sysClr val="window" lastClr="FFFFFF"/>
      </a:lt1>
      <a:dk2>
        <a:srgbClr val="2F1F58"/>
      </a:dk2>
      <a:lt2>
        <a:srgbClr val="B7A9E0"/>
      </a:lt2>
      <a:accent1>
        <a:srgbClr val="8C73D0"/>
      </a:accent1>
      <a:accent2>
        <a:srgbClr val="C2E8C4"/>
      </a:accent2>
      <a:accent3>
        <a:srgbClr val="C5A6E8"/>
      </a:accent3>
      <a:accent4>
        <a:srgbClr val="B45EC7"/>
      </a:accent4>
      <a:accent5>
        <a:srgbClr val="9FDAFB"/>
      </a:accent5>
      <a:accent6>
        <a:srgbClr val="95C5B0"/>
      </a:accent6>
      <a:hlink>
        <a:srgbClr val="744AE0"/>
      </a:hlink>
      <a:folHlink>
        <a:srgbClr val="8D8AD1"/>
      </a:folHlink>
    </a:clrScheme>
    <a:fontScheme name="Infusion">
      <a:majorFont>
        <a:latin typeface="Mistral"/>
        <a:ea typeface=""/>
        <a:cs typeface=""/>
        <a:font script="Jpan" typeface="ＤＦＰ行書体"/>
        <a:font script="Hans" typeface="宋体"/>
        <a:font script="Hant" typeface="新細明體"/>
      </a:majorFont>
      <a:minorFont>
        <a:latin typeface="Candara"/>
        <a:ea typeface=""/>
        <a:cs typeface=""/>
        <a:font script="Jpan" typeface="メイリオ"/>
        <a:font script="Hans" typeface="宋体"/>
        <a:font script="Hant" typeface="新細明體"/>
      </a:minorFont>
    </a:fontScheme>
    <a:fmtScheme name="Infusion">
      <a:fillStyleLst>
        <a:solidFill>
          <a:schemeClr val="phClr"/>
        </a:solidFill>
        <a:blipFill rotWithShape="1">
          <a:blip xmlns:r="http://schemas.openxmlformats.org/officeDocument/2006/relationships" r:embed="rId1">
            <a:duotone>
              <a:schemeClr val="phClr">
                <a:shade val="70000"/>
                <a:satMod val="120000"/>
              </a:schemeClr>
              <a:schemeClr val="phClr">
                <a:tint val="70000"/>
                <a:satMod val="300000"/>
                <a:lumMod val="125000"/>
              </a:schemeClr>
            </a:duotone>
          </a:blip>
          <a:tile tx="0" ty="0" sx="50000" sy="50000" flip="none" algn="tl"/>
        </a:blipFill>
        <a:blipFill rotWithShape="1">
          <a:blip xmlns:r="http://schemas.openxmlformats.org/officeDocument/2006/relationships" r:embed="rId2">
            <a:duotone>
              <a:schemeClr val="phClr">
                <a:shade val="70000"/>
                <a:satMod val="120000"/>
              </a:schemeClr>
              <a:schemeClr val="phClr">
                <a:tint val="70000"/>
                <a:satMod val="135000"/>
              </a:schemeClr>
            </a:duotone>
          </a:blip>
          <a:tile tx="0" ty="0" sx="40000" sy="40000" flip="none" algn="tl"/>
        </a:blipFill>
      </a:fillStyleLst>
      <a:lnStyleLst>
        <a:ln w="38100" cap="flat" cmpd="sng" algn="ctr">
          <a:solidFill>
            <a:schemeClr val="phClr">
              <a:alpha val="70000"/>
              <a:satMod val="105000"/>
            </a:schemeClr>
          </a:solidFill>
          <a:prstDash val="solid"/>
          <a:miter/>
        </a:ln>
        <a:ln w="50800" cap="flat" cmpd="sng" algn="ctr">
          <a:solidFill>
            <a:schemeClr val="phClr">
              <a:alpha val="50000"/>
            </a:schemeClr>
          </a:solidFill>
          <a:prstDash val="solid"/>
          <a:miter/>
        </a:ln>
        <a:ln w="88900" cap="flat" cmpd="sng" algn="ctr">
          <a:solidFill>
            <a:schemeClr val="phClr">
              <a:alpha val="40000"/>
            </a:schemeClr>
          </a:solidFill>
          <a:prstDash val="solid"/>
          <a:miter/>
        </a:ln>
      </a:lnStyleLst>
      <a:effectStyleLst>
        <a:effectStyle>
          <a:effectLst/>
        </a:effectStyle>
        <a:effectStyle>
          <a:effectLst>
            <a:outerShdw blurRad="38100" dist="25400" dir="5400000" rotWithShape="0">
              <a:srgbClr val="000000">
                <a:alpha val="50000"/>
              </a:srgbClr>
            </a:outerShdw>
          </a:effectLst>
        </a:effectStyle>
        <a:effectStyle>
          <a:effectLst>
            <a:innerShdw blurRad="190500" dir="13500000">
              <a:srgbClr val="000000">
                <a:alpha val="50000"/>
              </a:srgbClr>
            </a:innerShdw>
            <a:outerShdw blurRad="38100" dist="25400" dir="5400000" rotWithShape="0">
              <a:srgbClr val="000000">
                <a:alpha val="50000"/>
              </a:srgbClr>
            </a:outerShdw>
          </a:effectLst>
        </a:effectStyle>
      </a:effectStyleLst>
      <a:bgFillStyleLst>
        <a:blipFill rotWithShape="1">
          <a:blip xmlns:r="http://schemas.openxmlformats.org/officeDocument/2006/relationships" r:embed="rId3">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4">
            <a:duotone>
              <a:schemeClr val="phClr">
                <a:shade val="70000"/>
                <a:satMod val="500000"/>
                <a:lumMod val="50000"/>
              </a:schemeClr>
              <a:schemeClr val="phClr">
                <a:satMod val="800000"/>
                <a:lumMod val="250000"/>
              </a:schemeClr>
            </a:duotone>
          </a:blip>
          <a:stretch/>
        </a:blipFill>
        <a:blipFill rotWithShape="1">
          <a:blip xmlns:r="http://schemas.openxmlformats.org/officeDocument/2006/relationships" r:embed="rId5">
            <a:duotone>
              <a:schemeClr val="phClr">
                <a:shade val="70000"/>
                <a:satMod val="500000"/>
                <a:lumMod val="50000"/>
              </a:schemeClr>
              <a:schemeClr val="phClr">
                <a:satMod val="800000"/>
                <a:lumMod val="2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Approval_x0020_Status xmlns="f65701bd-703e-4e7a-b356-d9aef005502d">Approved</Approval_x0020_Status>
    <_dlc_DocId xmlns="b22f8f74-215c-4154-9939-bd29e4e8980e">XRUYQT3274NZ-880339284-119</_dlc_DocId>
    <_dlc_DocIdUrl xmlns="b22f8f74-215c-4154-9939-bd29e4e8980e">
      <Url>https://supportservices.jobcorps.gov/disability/_layouts/15/DocIdRedir.aspx?ID=XRUYQT3274NZ-880339284-119</Url>
      <Description>XRUYQT3274NZ-880339284-119</Description>
    </_dlc_DocIdUr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4F356BCA1D5C24DA72D14296F0DB2AF" ma:contentTypeVersion="5" ma:contentTypeDescription="Create a new document." ma:contentTypeScope="" ma:versionID="ccb1c8995c93ee4852b0cedb1abc0b01">
  <xsd:schema xmlns:xsd="http://www.w3.org/2001/XMLSchema" xmlns:xs="http://www.w3.org/2001/XMLSchema" xmlns:p="http://schemas.microsoft.com/office/2006/metadata/properties" xmlns:ns2="f65701bd-703e-4e7a-b356-d9aef005502d" xmlns:ns3="b22f8f74-215c-4154-9939-bd29e4e8980e" targetNamespace="http://schemas.microsoft.com/office/2006/metadata/properties" ma:root="true" ma:fieldsID="4e83ca1d99dfc80217f25b9eff7e3a40" ns2:_="" ns3:_="">
    <xsd:import namespace="f65701bd-703e-4e7a-b356-d9aef005502d"/>
    <xsd:import namespace="b22f8f74-215c-4154-9939-bd29e4e8980e"/>
    <xsd:element name="properties">
      <xsd:complexType>
        <xsd:sequence>
          <xsd:element name="documentManagement">
            <xsd:complexType>
              <xsd:all>
                <xsd:element ref="ns2:Approval_x0020_Status"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5701bd-703e-4e7a-b356-d9aef005502d" elementFormDefault="qualified">
    <xsd:import namespace="http://schemas.microsoft.com/office/2006/documentManagement/types"/>
    <xsd:import namespace="http://schemas.microsoft.com/office/infopath/2007/PartnerControls"/>
    <xsd:element name="Approval_x0020_Status" ma:index="4" nillable="true" ma:displayName="Approval Status" ma:internalName="Approval_x0020_Status" ma:readOnly="fals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22f8f74-215c-4154-9939-bd29e4e8980e" elementFormDefault="qualified">
    <xsd:import namespace="http://schemas.microsoft.com/office/2006/documentManagement/types"/>
    <xsd:import namespace="http://schemas.microsoft.com/office/infopath/2007/PartnerControls"/>
    <xsd:element name="_dlc_DocId" ma:index="9" nillable="true" ma:displayName="Document ID Value" ma:description="The value of the document ID assigned to this item." ma:internalName="_dlc_DocId" ma:readOnly="true">
      <xsd:simpleType>
        <xsd:restriction base="dms:Text"/>
      </xsd:simpleType>
    </xsd:element>
    <xsd:element name="_dlc_DocIdUrl" ma:index="10"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1"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F4B1A5CD-A4B7-4A29-9C24-21A022BD204B}"/>
</file>

<file path=customXml/itemProps2.xml><?xml version="1.0" encoding="utf-8"?>
<ds:datastoreItem xmlns:ds="http://schemas.openxmlformats.org/officeDocument/2006/customXml" ds:itemID="{416385E7-FDC6-4CD0-93E0-054867BEA11B}"/>
</file>

<file path=customXml/itemProps3.xml><?xml version="1.0" encoding="utf-8"?>
<ds:datastoreItem xmlns:ds="http://schemas.openxmlformats.org/officeDocument/2006/customXml" ds:itemID="{26CAB695-CD88-483C-870C-1E975F3E245C}"/>
</file>

<file path=customXml/itemProps4.xml><?xml version="1.0" encoding="utf-8"?>
<ds:datastoreItem xmlns:ds="http://schemas.openxmlformats.org/officeDocument/2006/customXml" ds:itemID="{2F8317CC-2119-4A84-BF3F-5DCD959BC94E}"/>
</file>

<file path=docProps/app.xml><?xml version="1.0" encoding="utf-8"?>
<Properties xmlns="http://schemas.openxmlformats.org/officeDocument/2006/extended-properties" xmlns:vt="http://schemas.openxmlformats.org/officeDocument/2006/docPropsVTypes">
  <Template>Infusion.thmx</Template>
  <TotalTime>58</TotalTime>
  <Words>592</Words>
  <Application>Microsoft Macintosh PowerPoint</Application>
  <PresentationFormat>On-screen Show (4:3)</PresentationFormat>
  <Paragraphs>86</Paragraphs>
  <Slides>25</Slides>
  <Notes>2</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Infusion</vt:lpstr>
      <vt:lpstr>Emotional Validation</vt:lpstr>
      <vt:lpstr>Starting at the beginning….</vt:lpstr>
      <vt:lpstr>What are three states of mind?</vt:lpstr>
      <vt:lpstr>PowerPoint Presentation</vt:lpstr>
      <vt:lpstr>PowerPoint Presentation</vt:lpstr>
      <vt:lpstr>Adolescents and Young Adults</vt:lpstr>
      <vt:lpstr>Adults who deal with them…</vt:lpstr>
      <vt:lpstr>The language we use is important in determining how we perceive people and their behaviors and how we feel about them. </vt:lpstr>
      <vt:lpstr>Non-judgmental language…</vt:lpstr>
      <vt:lpstr>But, non-judgmental language does…</vt:lpstr>
      <vt:lpstr>Non-judgmental language does not…</vt:lpstr>
      <vt:lpstr>PowerPoint Presentation</vt:lpstr>
      <vt:lpstr>• Validation is a communication of empathy and acceptance. </vt:lpstr>
      <vt:lpstr>Validation means letting someone know  that you:  </vt:lpstr>
      <vt:lpstr>PowerPoint Presentation</vt:lpstr>
      <vt:lpstr>PowerPoint Presentation</vt:lpstr>
      <vt:lpstr>Validation serves to de-escalate emotional situations  </vt:lpstr>
      <vt:lpstr>There are six levels to validating others</vt:lpstr>
      <vt:lpstr>Mindful Engagement</vt:lpstr>
      <vt:lpstr>Accurate reflection</vt:lpstr>
      <vt:lpstr>Reading cues</vt:lpstr>
      <vt:lpstr>Historical perspective</vt:lpstr>
      <vt:lpstr>Assuring reasonableness</vt:lpstr>
      <vt:lpstr>Radical genuineness</vt:lpstr>
      <vt:lpstr>ROLE PLAY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Emotional Validation PPT Training</dc:title>
  <dc:creator>Janet Negley</dc:creator>
  <cp:lastModifiedBy>Janet Negley</cp:lastModifiedBy>
  <cp:revision>11</cp:revision>
  <dcterms:created xsi:type="dcterms:W3CDTF">2019-02-22T01:08:38Z</dcterms:created>
  <dcterms:modified xsi:type="dcterms:W3CDTF">2020-04-05T03:32:24Z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0x01010024F356BCA1D5C24DA72D14296F0DB2AF</vt:lpwstr>
  </property>
  <property fmtid="{D5CDD505-2E9C-101B-9397-08002B2CF9AE}" pid="3" name="_dlc_DocIdItemGuid">
    <vt:lpwstr>dc8299fb-c9bd-4d36-8ec0-f5c22179e8fb</vt:lpwstr>
  </property>
</Properties>
</file>