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959" r:id="rId2"/>
  </p:sldMasterIdLst>
  <p:notesMasterIdLst>
    <p:notesMasterId r:id="rId55"/>
  </p:notesMasterIdLst>
  <p:handoutMasterIdLst>
    <p:handoutMasterId r:id="rId56"/>
  </p:handoutMasterIdLst>
  <p:sldIdLst>
    <p:sldId id="300" r:id="rId3"/>
    <p:sldId id="298" r:id="rId4"/>
    <p:sldId id="283" r:id="rId5"/>
    <p:sldId id="611" r:id="rId6"/>
    <p:sldId id="612" r:id="rId7"/>
    <p:sldId id="302" r:id="rId8"/>
    <p:sldId id="303" r:id="rId9"/>
    <p:sldId id="304" r:id="rId10"/>
    <p:sldId id="305" r:id="rId11"/>
    <p:sldId id="296" r:id="rId12"/>
    <p:sldId id="555" r:id="rId13"/>
    <p:sldId id="556" r:id="rId14"/>
    <p:sldId id="557" r:id="rId15"/>
    <p:sldId id="558" r:id="rId16"/>
    <p:sldId id="559" r:id="rId17"/>
    <p:sldId id="605" r:id="rId18"/>
    <p:sldId id="307" r:id="rId19"/>
    <p:sldId id="274" r:id="rId20"/>
    <p:sldId id="606" r:id="rId21"/>
    <p:sldId id="607" r:id="rId22"/>
    <p:sldId id="608" r:id="rId23"/>
    <p:sldId id="565" r:id="rId24"/>
    <p:sldId id="566" r:id="rId25"/>
    <p:sldId id="574" r:id="rId26"/>
    <p:sldId id="609" r:id="rId27"/>
    <p:sldId id="576" r:id="rId28"/>
    <p:sldId id="610" r:id="rId29"/>
    <p:sldId id="578" r:id="rId30"/>
    <p:sldId id="582" r:id="rId31"/>
    <p:sldId id="580" r:id="rId32"/>
    <p:sldId id="589" r:id="rId33"/>
    <p:sldId id="590" r:id="rId34"/>
    <p:sldId id="585" r:id="rId35"/>
    <p:sldId id="597" r:id="rId36"/>
    <p:sldId id="598" r:id="rId37"/>
    <p:sldId id="601" r:id="rId38"/>
    <p:sldId id="602" r:id="rId39"/>
    <p:sldId id="603" r:id="rId40"/>
    <p:sldId id="599" r:id="rId41"/>
    <p:sldId id="600" r:id="rId42"/>
    <p:sldId id="594" r:id="rId43"/>
    <p:sldId id="586" r:id="rId44"/>
    <p:sldId id="588" r:id="rId45"/>
    <p:sldId id="587" r:id="rId46"/>
    <p:sldId id="264" r:id="rId47"/>
    <p:sldId id="561" r:id="rId48"/>
    <p:sldId id="567" r:id="rId49"/>
    <p:sldId id="571" r:id="rId50"/>
    <p:sldId id="544" r:id="rId51"/>
    <p:sldId id="596" r:id="rId52"/>
    <p:sldId id="595" r:id="rId53"/>
    <p:sldId id="60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640CDA3A-FD62-461F-A16C-C55370B57279}">
          <p14:sldIdLst>
            <p14:sldId id="300"/>
            <p14:sldId id="298"/>
            <p14:sldId id="283"/>
            <p14:sldId id="611"/>
            <p14:sldId id="612"/>
            <p14:sldId id="302"/>
            <p14:sldId id="303"/>
            <p14:sldId id="304"/>
            <p14:sldId id="305"/>
            <p14:sldId id="296"/>
            <p14:sldId id="555"/>
            <p14:sldId id="556"/>
            <p14:sldId id="557"/>
            <p14:sldId id="558"/>
            <p14:sldId id="559"/>
            <p14:sldId id="605"/>
            <p14:sldId id="307"/>
            <p14:sldId id="274"/>
            <p14:sldId id="606"/>
            <p14:sldId id="607"/>
            <p14:sldId id="608"/>
            <p14:sldId id="565"/>
            <p14:sldId id="566"/>
            <p14:sldId id="574"/>
            <p14:sldId id="609"/>
            <p14:sldId id="576"/>
            <p14:sldId id="610"/>
            <p14:sldId id="578"/>
            <p14:sldId id="582"/>
            <p14:sldId id="580"/>
            <p14:sldId id="589"/>
            <p14:sldId id="590"/>
            <p14:sldId id="585"/>
            <p14:sldId id="597"/>
            <p14:sldId id="598"/>
            <p14:sldId id="601"/>
            <p14:sldId id="602"/>
            <p14:sldId id="603"/>
            <p14:sldId id="599"/>
            <p14:sldId id="600"/>
            <p14:sldId id="594"/>
            <p14:sldId id="586"/>
            <p14:sldId id="588"/>
            <p14:sldId id="587"/>
            <p14:sldId id="264"/>
            <p14:sldId id="561"/>
            <p14:sldId id="567"/>
            <p14:sldId id="571"/>
            <p14:sldId id="544"/>
            <p14:sldId id="596"/>
            <p14:sldId id="595"/>
            <p14:sldId id="60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784"/>
    <a:srgbClr val="FF9900"/>
    <a:srgbClr val="586F78"/>
    <a:srgbClr val="AEC4D1"/>
    <a:srgbClr val="FFCC99"/>
    <a:srgbClr val="FFBB57"/>
    <a:srgbClr val="A38783"/>
    <a:srgbClr val="43545B"/>
    <a:srgbClr val="39545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33" autoAdjust="0"/>
    <p:restoredTop sz="85481" autoAdjust="0"/>
  </p:normalViewPr>
  <p:slideViewPr>
    <p:cSldViewPr snapToGrid="0" showGuides="1">
      <p:cViewPr varScale="1">
        <p:scale>
          <a:sx n="94" d="100"/>
          <a:sy n="94" d="100"/>
        </p:scale>
        <p:origin x="828" y="90"/>
      </p:cViewPr>
      <p:guideLst>
        <p:guide orient="horz" pos="2160"/>
        <p:guide pos="3840"/>
      </p:guideLst>
    </p:cSldViewPr>
  </p:slideViewPr>
  <p:notesTextViewPr>
    <p:cViewPr>
      <p:scale>
        <a:sx n="1" d="1"/>
        <a:sy n="1" d="1"/>
      </p:scale>
      <p:origin x="0" y="0"/>
    </p:cViewPr>
  </p:notesTextViewPr>
  <p:notesViewPr>
    <p:cSldViewPr snapToGrid="0">
      <p:cViewPr varScale="1">
        <p:scale>
          <a:sx n="91" d="100"/>
          <a:sy n="91" d="100"/>
        </p:scale>
        <p:origin x="2148"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65" Type="http://schemas.openxmlformats.org/officeDocument/2006/relationships/customXml" Target="../customXml/item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5-12T19:42:52.995" idx="1">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0702D9-0996-483C-9A1A-096B68D2C7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8CAC4DC-DDD7-4329-A2E4-BED1E64FA9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9C736A-53ED-4DA2-BE1B-4EE3E8CAFF13}" type="datetimeFigureOut">
              <a:rPr lang="en-US" smtClean="0"/>
              <a:t>5/18/2020</a:t>
            </a:fld>
            <a:endParaRPr lang="en-US"/>
          </a:p>
        </p:txBody>
      </p:sp>
      <p:sp>
        <p:nvSpPr>
          <p:cNvPr id="4" name="Footer Placeholder 3">
            <a:extLst>
              <a:ext uri="{FF2B5EF4-FFF2-40B4-BE49-F238E27FC236}">
                <a16:creationId xmlns:a16="http://schemas.microsoft.com/office/drawing/2014/main" id="{07535F49-6B77-44A4-BBA9-E74D77B164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D9D46D-A4E0-46A0-B61C-F8E90C63FF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F8B5A5-8929-486D-8560-1E2DC6039BE2}" type="slidenum">
              <a:rPr lang="en-US" smtClean="0"/>
              <a:t>‹#›</a:t>
            </a:fld>
            <a:endParaRPr lang="en-US"/>
          </a:p>
        </p:txBody>
      </p:sp>
    </p:spTree>
    <p:extLst>
      <p:ext uri="{BB962C8B-B14F-4D97-AF65-F5344CB8AC3E}">
        <p14:creationId xmlns:p14="http://schemas.microsoft.com/office/powerpoint/2010/main" val="2142814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F1D40-05C5-448C-AD17-44486327886C}" type="datetimeFigureOut">
              <a:rPr lang="en-US" smtClean="0"/>
              <a:t>5/18/2020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8CBA1-6D62-4A4A-B5A8-D8DDAA639BB0}" type="slidenum">
              <a:rPr lang="en-US" smtClean="0"/>
              <a:t>‹#›</a:t>
            </a:fld>
            <a:endParaRPr lang="en-US"/>
          </a:p>
        </p:txBody>
      </p:sp>
    </p:spTree>
    <p:extLst>
      <p:ext uri="{BB962C8B-B14F-4D97-AF65-F5344CB8AC3E}">
        <p14:creationId xmlns:p14="http://schemas.microsoft.com/office/powerpoint/2010/main" val="3978640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1</a:t>
            </a:fld>
            <a:endParaRPr lang="en-US"/>
          </a:p>
        </p:txBody>
      </p:sp>
    </p:spTree>
    <p:extLst>
      <p:ext uri="{BB962C8B-B14F-4D97-AF65-F5344CB8AC3E}">
        <p14:creationId xmlns:p14="http://schemas.microsoft.com/office/powerpoint/2010/main" val="180528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Dylan is a bit of loner.  Whenever you see Dylan after the training day, he is always wearing earbuds. He has few friends. His trade instructor reports that he does well on individual tasks. </a:t>
            </a:r>
          </a:p>
          <a:p>
            <a:endParaRPr lang="en-US" dirty="0"/>
          </a:p>
          <a:p>
            <a:r>
              <a:rPr lang="en-US" dirty="0"/>
              <a:t>This morning, Dylan was working on a group project. Suddenly, he jumped up out of his chair and shouted, “Nobody ever listens to my ideas. You think you’re the boss of everybody. It’s not fair!” before storming out of the room.</a:t>
            </a:r>
          </a:p>
          <a:p>
            <a:endParaRPr lang="en-US" dirty="0"/>
          </a:p>
          <a:p>
            <a:r>
              <a:rPr lang="en-US" dirty="0"/>
              <a:t>Please type in the chat box: What self-regulation skills may have caused Dylan to have such an angry, emotional outburst?</a:t>
            </a:r>
          </a:p>
          <a:p>
            <a:pPr marL="171450" indent="-171450">
              <a:buFont typeface="Arial" panose="020B0604020202020204" pitchFamily="34" charset="0"/>
              <a:buChar char="•"/>
            </a:pPr>
            <a:r>
              <a:rPr lang="en-US" dirty="0"/>
              <a:t>Perspective-taking</a:t>
            </a:r>
          </a:p>
          <a:p>
            <a:pPr marL="171450" indent="-171450">
              <a:buFont typeface="Arial" panose="020B0604020202020204" pitchFamily="34" charset="0"/>
              <a:buChar char="•"/>
            </a:pPr>
            <a:r>
              <a:rPr lang="en-US" dirty="0"/>
              <a:t>Black and white thinking</a:t>
            </a:r>
          </a:p>
          <a:p>
            <a:pPr marL="171450" indent="-171450">
              <a:buFont typeface="Arial" panose="020B0604020202020204" pitchFamily="34" charset="0"/>
              <a:buChar char="•"/>
            </a:pPr>
            <a:r>
              <a:rPr lang="en-US" dirty="0"/>
              <a:t>Low frustration tolerance</a:t>
            </a:r>
          </a:p>
          <a:p>
            <a:pPr marL="171450" indent="-171450">
              <a:buFont typeface="Arial" panose="020B0604020202020204" pitchFamily="34" charset="0"/>
              <a:buChar char="•"/>
            </a:pPr>
            <a:r>
              <a:rPr lang="en-US" dirty="0"/>
              <a:t>Social skills</a:t>
            </a:r>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10</a:t>
            </a:fld>
            <a:endParaRPr lang="en-US"/>
          </a:p>
        </p:txBody>
      </p:sp>
    </p:spTree>
    <p:extLst>
      <p:ext uri="{BB962C8B-B14F-4D97-AF65-F5344CB8AC3E}">
        <p14:creationId xmlns:p14="http://schemas.microsoft.com/office/powerpoint/2010/main" val="360007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Destiny likes to wear the latest fashions and is well-liked by most of her peers. Her instructors report that she often needs reminders and encouragement to stay on task.</a:t>
            </a:r>
          </a:p>
          <a:p>
            <a:r>
              <a:rPr lang="en-US" sz="1200" dirty="0"/>
              <a:t>Tonight, the detail rotation in the dorm did not get updated because an RA called in sick. Destiny can be heard from another hall shouting, “I’ve been mopping the bathrooms and halls every day this week! I‘m sick of this [bleep]!</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type in the chat box: What self-regulation skills may have caused Destiny to have such an angry, emotional outburst?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Cognitive inflexibility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Low frustration tolerance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 want to point out that in both of these vignettes, the student felt unvalued or undervalued. This is something that we often see and can set a student up so that any perceived slight or injury (someone not using their idea, being stuck with the same detail) makes them even more vulnerable to becoming dysregulated.</a:t>
            </a:r>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11</a:t>
            </a:fld>
            <a:endParaRPr lang="en-US"/>
          </a:p>
        </p:txBody>
      </p:sp>
    </p:spTree>
    <p:extLst>
      <p:ext uri="{BB962C8B-B14F-4D97-AF65-F5344CB8AC3E}">
        <p14:creationId xmlns:p14="http://schemas.microsoft.com/office/powerpoint/2010/main" val="2410120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how self-regulation skills relate specifically to goal attainment and employability.</a:t>
            </a:r>
          </a:p>
        </p:txBody>
      </p:sp>
      <p:sp>
        <p:nvSpPr>
          <p:cNvPr id="4" name="Slide Number Placeholder 3"/>
          <p:cNvSpPr>
            <a:spLocks noGrp="1"/>
          </p:cNvSpPr>
          <p:nvPr>
            <p:ph type="sldNum" sz="quarter" idx="5"/>
          </p:nvPr>
        </p:nvSpPr>
        <p:spPr/>
        <p:txBody>
          <a:bodyPr/>
          <a:lstStyle/>
          <a:p>
            <a:fld id="{B298CBA1-6D62-4A4A-B5A8-D8DDAA639BB0}" type="slidenum">
              <a:rPr lang="en-US" smtClean="0"/>
              <a:t>12</a:t>
            </a:fld>
            <a:endParaRPr lang="en-US"/>
          </a:p>
        </p:txBody>
      </p:sp>
    </p:spTree>
    <p:extLst>
      <p:ext uri="{BB962C8B-B14F-4D97-AF65-F5344CB8AC3E}">
        <p14:creationId xmlns:p14="http://schemas.microsoft.com/office/powerpoint/2010/main" val="95317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top 5 skills that can make a significant contribution to how well trainees do in employment settings. </a:t>
            </a:r>
          </a:p>
          <a:p>
            <a:pPr marL="228600" indent="-228600">
              <a:buAutoNum type="arabicPeriod"/>
            </a:pPr>
            <a:r>
              <a:rPr lang="en-US" dirty="0"/>
              <a:t>Getting started and knowing when to stop</a:t>
            </a:r>
          </a:p>
          <a:p>
            <a:pPr marL="228600" indent="-228600">
              <a:buAutoNum type="arabicPeriod"/>
            </a:pPr>
            <a:r>
              <a:rPr lang="en-US" dirty="0"/>
              <a:t>Delaying gratification involves s having the deep understanding that what you are doing day-to-day will not have immediate rewards, that the rewards could be months or even years down the road.</a:t>
            </a:r>
          </a:p>
          <a:p>
            <a:pPr marL="228600" indent="-228600">
              <a:buAutoNum type="arabicPeriod"/>
            </a:pPr>
            <a:r>
              <a:rPr lang="en-US" dirty="0"/>
              <a:t>Persisting in the face of the difficulty is very difficult for most of us. It is particularly for young people with learning disabilities and other disabilities, who may have developed a condition called “learned helplessness” – when no matter how hard or how many times they try, they are met with failure rather than success. I love the acronym for FAIL that you see here – first attempt in learning. Assuring students that failure, even repeated failure, is part of the learning process is important for these students.</a:t>
            </a:r>
          </a:p>
          <a:p>
            <a:pPr marL="228600" indent="-228600">
              <a:buAutoNum type="arabicPeriod"/>
            </a:pPr>
            <a:r>
              <a:rPr lang="en-US" dirty="0"/>
              <a:t>Ability to tolerate ambiguity and, uncertainty. ’We are all experiencing challenges in this area as the result of the pandemic. Almost all of us perform better when there are clear expectations; however, there are some students for whom ambiguity and uncertainty result in intolerable anxiety that impairs their ability to function</a:t>
            </a:r>
          </a:p>
          <a:p>
            <a:pPr marL="228600" indent="-228600">
              <a:buAutoNum type="arabicPeriod"/>
            </a:pPr>
            <a:r>
              <a:rPr lang="en-US" dirty="0"/>
              <a:t>Ability to understand and identify one’s own emotion and to self-soothe.  This may be one the most important skills. We will all encounter difficult situations at work that arouse emotions. Being able to keep those emotions in check is a requirement for workplace success. Fortunately, this is a skill that can taught and improved.</a:t>
            </a:r>
          </a:p>
        </p:txBody>
      </p:sp>
      <p:sp>
        <p:nvSpPr>
          <p:cNvPr id="4" name="Slide Number Placeholder 3"/>
          <p:cNvSpPr>
            <a:spLocks noGrp="1"/>
          </p:cNvSpPr>
          <p:nvPr>
            <p:ph type="sldNum" sz="quarter" idx="5"/>
          </p:nvPr>
        </p:nvSpPr>
        <p:spPr/>
        <p:txBody>
          <a:bodyPr/>
          <a:lstStyle/>
          <a:p>
            <a:fld id="{B298CBA1-6D62-4A4A-B5A8-D8DDAA639BB0}" type="slidenum">
              <a:rPr lang="en-US" smtClean="0"/>
              <a:t>13</a:t>
            </a:fld>
            <a:endParaRPr lang="en-US"/>
          </a:p>
        </p:txBody>
      </p:sp>
    </p:spTree>
    <p:extLst>
      <p:ext uri="{BB962C8B-B14F-4D97-AF65-F5344CB8AC3E}">
        <p14:creationId xmlns:p14="http://schemas.microsoft.com/office/powerpoint/2010/main" val="423545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skills that are critical to improving employability are:</a:t>
            </a:r>
          </a:p>
          <a:p>
            <a:pPr marL="228600" indent="-228600">
              <a:buAutoNum type="arabicPeriod"/>
            </a:pPr>
            <a:r>
              <a:rPr lang="en-US" dirty="0"/>
              <a:t>Flexible problem-solving skills (that’s pretty self-explanatory)</a:t>
            </a:r>
          </a:p>
          <a:p>
            <a:pPr marL="228600" indent="-228600">
              <a:buAutoNum type="arabicPeriod"/>
            </a:pPr>
            <a:r>
              <a:rPr lang="en-US" dirty="0"/>
              <a:t>The ability during conflict to engage in problem-solving rather than stonewalling, avoiding or running away. Th3e reason that students shut-down or walk out of the room is because the conflict is causing them to feel emotionally overwhelmed (intolerable anxiety, anger, frustration, sadness). They only way they know to manage the feelings is to escape the situation. </a:t>
            </a:r>
          </a:p>
          <a:p>
            <a:pPr marL="228600" indent="-228600">
              <a:buAutoNum type="arabicPeriod"/>
            </a:pPr>
            <a:r>
              <a:rPr lang="en-US" dirty="0"/>
              <a:t>Th3e ability to ask for and accept help, when needed. This can be difficult for many people because asking for help means that you make yourself vulnerable – vulnerable to rejection, hurt, criticism, shame. Some people would rather suffer in silence and even fail – rather than ask for help.</a:t>
            </a:r>
          </a:p>
          <a:p>
            <a:pPr marL="228600" indent="-228600">
              <a:buAutoNum type="arabicPeriod"/>
            </a:pPr>
            <a:r>
              <a:rPr lang="en-US" dirty="0"/>
              <a:t>Ability to benefit from constructive criticism. For some students, all criticism is negative, is an assault on who they are. Providing feedback that focuses on behavior or performance rather than the person can sometimes help when students are emotionally fragile.</a:t>
            </a:r>
          </a:p>
          <a:p>
            <a:pPr marL="228600" indent="-228600">
              <a:buAutoNum type="arabicPeriod"/>
            </a:pPr>
            <a:r>
              <a:rPr lang="en-US" dirty="0"/>
              <a:t>The ability to understand </a:t>
            </a:r>
            <a:r>
              <a:rPr lang="en-US" sz="1200" dirty="0">
                <a:solidFill>
                  <a:srgbClr val="456784"/>
                </a:solidFill>
              </a:rPr>
              <a:t>and identify others’ emotions and take another person’s perspective. This is a more difficult skill to teach and remediate, but it can be done. This could have contribute to Dylan’s difficulties working with a group of other students.</a:t>
            </a:r>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14</a:t>
            </a:fld>
            <a:endParaRPr lang="en-US"/>
          </a:p>
        </p:txBody>
      </p:sp>
    </p:spTree>
    <p:extLst>
      <p:ext uri="{BB962C8B-B14F-4D97-AF65-F5344CB8AC3E}">
        <p14:creationId xmlns:p14="http://schemas.microsoft.com/office/powerpoint/2010/main" val="1091498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pleased to turn the presentation over to my highly esteemed colleague, Dr. Janet </a:t>
            </a:r>
            <a:r>
              <a:rPr lang="en-US" dirty="0" err="1"/>
              <a:t>Negley</a:t>
            </a:r>
            <a:r>
              <a:rPr lang="en-US" dirty="0"/>
              <a:t>, a psychologist who has been the CMHC at the San Jose JCC for more than 20 years. She has a wealth of information and strategies to share about how to help our students with self-regulation difficulties.</a:t>
            </a:r>
          </a:p>
        </p:txBody>
      </p:sp>
      <p:sp>
        <p:nvSpPr>
          <p:cNvPr id="4" name="Slide Number Placeholder 3"/>
          <p:cNvSpPr>
            <a:spLocks noGrp="1"/>
          </p:cNvSpPr>
          <p:nvPr>
            <p:ph type="sldNum" sz="quarter" idx="5"/>
          </p:nvPr>
        </p:nvSpPr>
        <p:spPr/>
        <p:txBody>
          <a:bodyPr/>
          <a:lstStyle/>
          <a:p>
            <a:fld id="{B298CBA1-6D62-4A4A-B5A8-D8DDAA639BB0}" type="slidenum">
              <a:rPr lang="en-US" smtClean="0"/>
              <a:t>15</a:t>
            </a:fld>
            <a:endParaRPr lang="en-US"/>
          </a:p>
        </p:txBody>
      </p:sp>
    </p:spTree>
    <p:extLst>
      <p:ext uri="{BB962C8B-B14F-4D97-AF65-F5344CB8AC3E}">
        <p14:creationId xmlns:p14="http://schemas.microsoft.com/office/powerpoint/2010/main" val="988410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Janet:  The skill deficits that Dr. Warner outlined are cross-diagnostic and look different in each person.  Stress is also uniquely shown, some trainees internalize (have a low mood, withdraw and isolate) others, externalize (are loud, explosive, demanding, emotional); and these challenging behaviors or states of mind might be driven by thoughts about themselves or the world or by untethered and little understood emotions that erupt with little warning; they come from trauma, brain differences or community mores.  Developmentally, some of our young people become more angry and internally riled up during their healing process as stuffed feelings are allowed to come out, so….we need to start with assessment:  what is going on with this trainee at this point in time; is it a one off day or a pattern of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16</a:t>
            </a:fld>
            <a:endParaRPr lang="en-US"/>
          </a:p>
        </p:txBody>
      </p:sp>
    </p:spTree>
    <p:extLst>
      <p:ext uri="{BB962C8B-B14F-4D97-AF65-F5344CB8AC3E}">
        <p14:creationId xmlns:p14="http://schemas.microsoft.com/office/powerpoint/2010/main" val="21485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Janet:  four areas of functioning; 1.  skill deficits listed on Dr. Warner’s slides; 2. mood issues; 3. motivational problems; 4. limiting self-narratives, stories one carries about themselves that are negative and problem filled </a:t>
            </a:r>
          </a:p>
          <a:p>
            <a:endParaRPr lang="en-US" dirty="0"/>
          </a:p>
        </p:txBody>
      </p:sp>
      <p:sp>
        <p:nvSpPr>
          <p:cNvPr id="4" name="Slide Number Placeholder 3"/>
          <p:cNvSpPr>
            <a:spLocks noGrp="1"/>
          </p:cNvSpPr>
          <p:nvPr>
            <p:ph type="sldNum" sz="quarter" idx="5"/>
          </p:nvPr>
        </p:nvSpPr>
        <p:spPr/>
        <p:txBody>
          <a:bodyPr/>
          <a:lstStyle/>
          <a:p>
            <a:fld id="{05A42530-D1BB-0C41-B334-F6F73A5833C6}" type="slidenum">
              <a:rPr lang="en-US" smtClean="0"/>
              <a:t>17</a:t>
            </a:fld>
            <a:endParaRPr lang="en-US"/>
          </a:p>
        </p:txBody>
      </p:sp>
    </p:spTree>
    <p:extLst>
      <p:ext uri="{BB962C8B-B14F-4D97-AF65-F5344CB8AC3E}">
        <p14:creationId xmlns:p14="http://schemas.microsoft.com/office/powerpoint/2010/main" val="1114809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Janet:   When looking at skill deficits, this is a model that works well.  Basic ideas from Dr. Greene, most kids prefer to do well even if it doesn’t look like that in the moment.  Why is that simple idea important:  because how we think about young people impacts how we will intervene when there are concerns.  Problems happen when the demands exceed the trainees’ capacity to respond in an adaptive (mature, reasoned, reasonable, self-directed way).  The assessment of lacking skills is a terrific listing of issues/problems/deficit skills areas to help us focus on what skill deficit might be at play when behavior is disruptive. </a:t>
            </a:r>
          </a:p>
          <a:p>
            <a:endParaRPr lang="en-US" dirty="0"/>
          </a:p>
        </p:txBody>
      </p:sp>
      <p:sp>
        <p:nvSpPr>
          <p:cNvPr id="4" name="Slide Number Placeholder 3"/>
          <p:cNvSpPr>
            <a:spLocks noGrp="1"/>
          </p:cNvSpPr>
          <p:nvPr>
            <p:ph type="sldNum" sz="quarter" idx="5"/>
          </p:nvPr>
        </p:nvSpPr>
        <p:spPr/>
        <p:txBody>
          <a:bodyPr/>
          <a:lstStyle/>
          <a:p>
            <a:fld id="{05A42530-D1BB-0C41-B334-F6F73A5833C6}" type="slidenum">
              <a:rPr lang="en-US" smtClean="0"/>
              <a:t>18</a:t>
            </a:fld>
            <a:endParaRPr lang="en-US"/>
          </a:p>
        </p:txBody>
      </p:sp>
    </p:spTree>
    <p:extLst>
      <p:ext uri="{BB962C8B-B14F-4D97-AF65-F5344CB8AC3E}">
        <p14:creationId xmlns:p14="http://schemas.microsoft.com/office/powerpoint/2010/main" val="1406707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Here’s one example of a skill deficit we might see with dysregulation: Inflexibility.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use this one skill to see that the deficit is associated with numerous diagnoses and situations.   This is a skill that is best treated by looking at</a:t>
            </a:r>
            <a:r>
              <a:rPr lang="en-US" baseline="0" dirty="0"/>
              <a:t> antecedents, what is happening right before we notice the inflexibility in a trainee;  not focusing on consequences only, our go to model of how to intervene with disruptive behavior;  set up environment where trainee can gain some success; teach signals that trainee can tell that they are emotionally upset before the meltdown; find ways to increase socializing in non-threatening ways (mentors, groups, one on one coaching/counseling, soft introductions to activities on center, ambassador programs).</a:t>
            </a:r>
            <a:endParaRPr lang="en-US"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19</a:t>
            </a:fld>
            <a:endParaRPr lang="en-US"/>
          </a:p>
        </p:txBody>
      </p:sp>
    </p:spTree>
    <p:extLst>
      <p:ext uri="{BB962C8B-B14F-4D97-AF65-F5344CB8AC3E}">
        <p14:creationId xmlns:p14="http://schemas.microsoft.com/office/powerpoint/2010/main" val="178393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thank you for joining us for this webinar on Improving Employability Outcomes Through Self-Regulation for Students with Disabilities.  We have quite a number of learning objectives for you for this webinar, so let’s jump right in.</a:t>
            </a:r>
          </a:p>
        </p:txBody>
      </p:sp>
      <p:sp>
        <p:nvSpPr>
          <p:cNvPr id="4" name="Slide Number Placeholder 3"/>
          <p:cNvSpPr>
            <a:spLocks noGrp="1"/>
          </p:cNvSpPr>
          <p:nvPr>
            <p:ph type="sldNum" sz="quarter" idx="5"/>
          </p:nvPr>
        </p:nvSpPr>
        <p:spPr/>
        <p:txBody>
          <a:bodyPr/>
          <a:lstStyle/>
          <a:p>
            <a:fld id="{B298CBA1-6D62-4A4A-B5A8-D8DDAA639BB0}" type="slidenum">
              <a:rPr lang="en-US" smtClean="0"/>
              <a:t>2</a:t>
            </a:fld>
            <a:endParaRPr lang="en-US"/>
          </a:p>
        </p:txBody>
      </p:sp>
    </p:spTree>
    <p:extLst>
      <p:ext uri="{BB962C8B-B14F-4D97-AF65-F5344CB8AC3E}">
        <p14:creationId xmlns:p14="http://schemas.microsoft.com/office/powerpoint/2010/main" val="1383923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Assessment of Emotional States: when the problems seem to be over arousal; emotions that seem to us out of control</a:t>
            </a:r>
          </a:p>
          <a:p>
            <a:endParaRPr lang="en-US" dirty="0"/>
          </a:p>
          <a:p>
            <a:r>
              <a:rPr lang="en-US" dirty="0"/>
              <a:t>In addition to looking at skill deficits, we might notice that the dysregulation seems to be mostly in the emotional realm.  Here’s some questions to ask?  </a:t>
            </a:r>
            <a:r>
              <a:rPr kumimoji="0" lang="en-US" sz="1200" b="0" i="0" u="none" strike="noStrike" kern="1200" cap="none" spc="0" normalizeH="0" baseline="0" noProof="0" dirty="0">
                <a:ln>
                  <a:noFill/>
                </a:ln>
                <a:solidFill>
                  <a:prstClr val="black"/>
                </a:solidFill>
                <a:effectLst/>
                <a:uLnTx/>
                <a:uFillTx/>
                <a:latin typeface="+mn-lt"/>
                <a:ea typeface="+mn-ea"/>
                <a:cs typeface="+mn-cs"/>
              </a:rPr>
              <a:t>the methods of intervention may be similar regardless of etiology, but if medication seems indicated, it is important to separate out whether outbursts are from low mood which may be episodic or life long ways of functioning, maybe a brain difference</a:t>
            </a:r>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20</a:t>
            </a:fld>
            <a:endParaRPr lang="en-US"/>
          </a:p>
        </p:txBody>
      </p:sp>
    </p:spTree>
    <p:extLst>
      <p:ext uri="{BB962C8B-B14F-4D97-AF65-F5344CB8AC3E}">
        <p14:creationId xmlns:p14="http://schemas.microsoft.com/office/powerpoint/2010/main" val="3746420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srgbClr val="243778"/>
                </a:solidFill>
                <a:latin typeface="ArialMT"/>
              </a:rPr>
              <a:t>J Am </a:t>
            </a:r>
            <a:r>
              <a:rPr lang="en-US" sz="1200" u="sng" dirty="0" err="1">
                <a:solidFill>
                  <a:srgbClr val="243778"/>
                </a:solidFill>
                <a:latin typeface="ArialMT"/>
              </a:rPr>
              <a:t>Acad</a:t>
            </a:r>
            <a:r>
              <a:rPr lang="en-US" sz="1200" u="sng" dirty="0">
                <a:solidFill>
                  <a:srgbClr val="243778"/>
                </a:solidFill>
                <a:latin typeface="ArialMT"/>
              </a:rPr>
              <a:t> Child </a:t>
            </a:r>
            <a:r>
              <a:rPr lang="en-US" sz="1200" u="sng" dirty="0" err="1">
                <a:solidFill>
                  <a:srgbClr val="243778"/>
                </a:solidFill>
                <a:latin typeface="ArialMT"/>
              </a:rPr>
              <a:t>Adolesc</a:t>
            </a:r>
            <a:r>
              <a:rPr lang="en-US" sz="1200" u="sng" dirty="0">
                <a:solidFill>
                  <a:srgbClr val="243778"/>
                </a:solidFill>
                <a:latin typeface="ArialMT"/>
              </a:rPr>
              <a:t> Psychiatry</a:t>
            </a:r>
            <a:r>
              <a:rPr lang="en-US" sz="1200" u="sng" dirty="0">
                <a:solidFill>
                  <a:prstClr val="black"/>
                </a:solidFill>
                <a:latin typeface="ArialMT"/>
              </a:rPr>
              <a:t>. 2013 Aug; 52(8): 831–840.</a:t>
            </a:r>
          </a:p>
          <a:p>
            <a:endParaRPr lang="en-US" sz="1200" u="sng" dirty="0">
              <a:solidFill>
                <a:prstClr val="black"/>
              </a:solidFill>
              <a:latin typeface="ArialMT"/>
            </a:endParaRPr>
          </a:p>
          <a:p>
            <a:r>
              <a:rPr lang="en-US" sz="1200" u="none" dirty="0">
                <a:solidFill>
                  <a:prstClr val="black"/>
                </a:solidFill>
                <a:latin typeface="ArialMT"/>
              </a:rPr>
              <a:t>On clinical case review;  out of 100 trainees seen in our clinic in one year, depression is the most common diagnosis.</a:t>
            </a:r>
          </a:p>
          <a:p>
            <a:endParaRPr lang="en-US" sz="1200" u="sng" dirty="0">
              <a:solidFill>
                <a:prstClr val="black"/>
              </a:solidFill>
              <a:latin typeface="ArialMT"/>
            </a:endParaRPr>
          </a:p>
          <a:p>
            <a:r>
              <a:rPr lang="en-US" sz="1200" u="none" dirty="0">
                <a:solidFill>
                  <a:prstClr val="black"/>
                </a:solidFill>
                <a:latin typeface="ArialMT"/>
              </a:rPr>
              <a:t>Most</a:t>
            </a:r>
            <a:r>
              <a:rPr lang="en-US" sz="1200" u="none" baseline="0" dirty="0">
                <a:solidFill>
                  <a:prstClr val="black"/>
                </a:solidFill>
                <a:latin typeface="ArialMT"/>
              </a:rPr>
              <a:t> trainees can improve sleep with simple sleep hygiene methods; some need permission to unpair their bed with other than sleep activities; use chair outside room; use positional changes to associate sleep with posture (</a:t>
            </a:r>
            <a:r>
              <a:rPr lang="en-US" sz="1200" u="none" baseline="0" dirty="0" err="1">
                <a:solidFill>
                  <a:prstClr val="black"/>
                </a:solidFill>
                <a:latin typeface="ArialMT"/>
              </a:rPr>
              <a:t>ie</a:t>
            </a:r>
            <a:r>
              <a:rPr lang="en-US" sz="1200" u="none" baseline="0" dirty="0">
                <a:solidFill>
                  <a:prstClr val="black"/>
                </a:solidFill>
                <a:latin typeface="ArialMT"/>
              </a:rPr>
              <a:t>., don’t lay down and turn to side until going to sleep)</a:t>
            </a:r>
            <a:endParaRPr lang="en-US" u="none"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21</a:t>
            </a:fld>
            <a:endParaRPr lang="en-US"/>
          </a:p>
        </p:txBody>
      </p:sp>
    </p:spTree>
    <p:extLst>
      <p:ext uri="{BB962C8B-B14F-4D97-AF65-F5344CB8AC3E}">
        <p14:creationId xmlns:p14="http://schemas.microsoft.com/office/powerpoint/2010/main" val="2468000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solidFill>
                  <a:srgbClr val="243778"/>
                </a:solidFill>
                <a:latin typeface="ArialMT"/>
              </a:rPr>
              <a:t>Janet</a:t>
            </a:r>
            <a:endParaRPr lang="en-US" u="none"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22</a:t>
            </a:fld>
            <a:endParaRPr lang="en-US"/>
          </a:p>
        </p:txBody>
      </p:sp>
    </p:spTree>
    <p:extLst>
      <p:ext uri="{BB962C8B-B14F-4D97-AF65-F5344CB8AC3E}">
        <p14:creationId xmlns:p14="http://schemas.microsoft.com/office/powerpoint/2010/main" val="4077106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243778"/>
                </a:solidFill>
                <a:latin typeface="ArialMT"/>
              </a:rPr>
              <a:t>Janet: most people have mixed feelings about changing a behavior or life style area:  at JC, I describe this as having one foot in the door and one foot out:  we have young people who have chosen to come to better themselves but haven’t left the old ideas, values and behaviors behind</a:t>
            </a:r>
            <a:endParaRPr lang="en-US" u="none" dirty="0"/>
          </a:p>
          <a:p>
            <a:endParaRPr lang="en-US" u="none"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23</a:t>
            </a:fld>
            <a:endParaRPr lang="en-US"/>
          </a:p>
        </p:txBody>
      </p:sp>
    </p:spTree>
    <p:extLst>
      <p:ext uri="{BB962C8B-B14F-4D97-AF65-F5344CB8AC3E}">
        <p14:creationId xmlns:p14="http://schemas.microsoft.com/office/powerpoint/2010/main" val="562080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Janet - We need to intervene in helping our trainees who show regulation problems in the here and now and as well as in longer term ways that will teach new skills, bring awareness to their triggers, help them reason out their inner emotional states, but if we don’t effectively intervene when there’s a major incident or behavior, we won’t have the chance to work in a longer term way.  </a:t>
            </a:r>
          </a:p>
          <a:p>
            <a:endParaRPr lang="en-US"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24</a:t>
            </a:fld>
            <a:endParaRPr lang="en-US"/>
          </a:p>
        </p:txBody>
      </p:sp>
    </p:spTree>
    <p:extLst>
      <p:ext uri="{BB962C8B-B14F-4D97-AF65-F5344CB8AC3E}">
        <p14:creationId xmlns:p14="http://schemas.microsoft.com/office/powerpoint/2010/main" val="515036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 –Some context for those who aren’t sure mindfulness can work:  w</a:t>
            </a:r>
            <a:r>
              <a:rPr lang="en-US" baseline="0" dirty="0"/>
              <a:t>hat determines effectiveness; “it doesn’t feel like it works until you notice it just worked”</a:t>
            </a:r>
          </a:p>
          <a:p>
            <a:endParaRPr lang="en-US" sz="1900"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25</a:t>
            </a:fld>
            <a:endParaRPr lang="en-US"/>
          </a:p>
        </p:txBody>
      </p:sp>
    </p:spTree>
    <p:extLst>
      <p:ext uri="{BB962C8B-B14F-4D97-AF65-F5344CB8AC3E}">
        <p14:creationId xmlns:p14="http://schemas.microsoft.com/office/powerpoint/2010/main" val="2797832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Janet -Four forms of mindfulness listed here;  see Resources section to find a document with 20 mindfulness exercises appropriate for our JC population</a:t>
            </a:r>
            <a:endParaRPr lang="en-US" baseline="0" dirty="0"/>
          </a:p>
          <a:p>
            <a:endParaRPr lang="en-US" baseline="0" dirty="0"/>
          </a:p>
          <a:p>
            <a:r>
              <a:rPr lang="en-US" dirty="0"/>
              <a:t>RESOURCES PROVIDED (see two documents, flyer and 20 mindfulness exercises)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Mindfulness with skills=DBT:  In the 80’s, developed by Marsha Linehan, good research basis, now has wider applications, many appropriate to our population; very skill based when conversation isn’t enough; has both top down and bottom up strategies, engaging the intellect and cognitive approaches as well as top up, emotionally based experiences; see manual referenced for skills, training is easily accessible</a:t>
            </a:r>
          </a:p>
          <a:p>
            <a:endParaRPr lang="en-US" dirty="0"/>
          </a:p>
          <a:p>
            <a:endParaRPr lang="en-US" dirty="0"/>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26</a:t>
            </a:fld>
            <a:endParaRPr lang="en-US"/>
          </a:p>
        </p:txBody>
      </p:sp>
    </p:spTree>
    <p:extLst>
      <p:ext uri="{BB962C8B-B14F-4D97-AF65-F5344CB8AC3E}">
        <p14:creationId xmlns:p14="http://schemas.microsoft.com/office/powerpoint/2010/main" val="2435885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  </a:t>
            </a:r>
          </a:p>
          <a:p>
            <a:r>
              <a:rPr lang="en-US" sz="1200" dirty="0"/>
              <a:t>When the stories about oneself are narrow and limiting:  narrative approaches</a:t>
            </a:r>
            <a:endParaRPr lang="en-US" dirty="0"/>
          </a:p>
          <a:p>
            <a:endParaRPr lang="en-US" dirty="0"/>
          </a:p>
          <a:p>
            <a:r>
              <a:rPr lang="en-US" dirty="0"/>
              <a:t>All students come to us with histories, some of trauma and neglect and abuse, some with self perceptions of chronic failure, some feeling alone and unloved in the world.  We carry these stories around in our heads, and then the stories determine what we notice about the world or ourselves; our stories become self-limiting.  So, if you failed out of HS, you might give importance to passing CPP; we got in a fight in every school we attended, we aren’t going to make a big deal out of getting through two months with no fights.  We have never felt comfortable around other peers, we always say the wrong thing, we might not realize that there are two people in our CPP class that smile at us.  So…</a:t>
            </a:r>
          </a:p>
        </p:txBody>
      </p:sp>
      <p:sp>
        <p:nvSpPr>
          <p:cNvPr id="4" name="Slide Number Placeholder 3"/>
          <p:cNvSpPr>
            <a:spLocks noGrp="1"/>
          </p:cNvSpPr>
          <p:nvPr>
            <p:ph type="sldNum" sz="quarter" idx="5"/>
          </p:nvPr>
        </p:nvSpPr>
        <p:spPr/>
        <p:txBody>
          <a:bodyPr/>
          <a:lstStyle/>
          <a:p>
            <a:fld id="{B298CBA1-6D62-4A4A-B5A8-D8DDAA639BB0}" type="slidenum">
              <a:rPr lang="en-US" smtClean="0"/>
              <a:t>27</a:t>
            </a:fld>
            <a:endParaRPr lang="en-US"/>
          </a:p>
        </p:txBody>
      </p:sp>
    </p:spTree>
    <p:extLst>
      <p:ext uri="{BB962C8B-B14F-4D97-AF65-F5344CB8AC3E}">
        <p14:creationId xmlns:p14="http://schemas.microsoft.com/office/powerpoint/2010/main" val="1334870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Janet - Template in appendices; every AM protocol includes similar strategies:  awareness of body cues, thoughts that lead to increase in emotional reactivity, learning triggers, increasing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Ability to communicate/express oneself without aggression; this is our favorite and most effective tool that helps our trainees </a:t>
            </a:r>
            <a:r>
              <a:rPr lang="en-US" u="sng" dirty="0"/>
              <a:t>develop their own anger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28</a:t>
            </a:fld>
            <a:endParaRPr lang="en-US"/>
          </a:p>
        </p:txBody>
      </p:sp>
    </p:spTree>
    <p:extLst>
      <p:ext uri="{BB962C8B-B14F-4D97-AF65-F5344CB8AC3E}">
        <p14:creationId xmlns:p14="http://schemas.microsoft.com/office/powerpoint/2010/main" val="3780765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Janet - One of our best practices:  a group for the socially shy, anxious, on the spectrum  trainees.  The basics:  six to seven trainees, long term.  Why does it work?  Carefully</a:t>
            </a:r>
            <a:r>
              <a:rPr lang="en-US" baseline="0" dirty="0"/>
              <a:t> selected group members,  Gives a space to connect in non-confrontational, non hip ways, gives students a space to talk about concerns without pressure and with others who likely have same concerns, gives students who have language processing delays a slower paced conversational situation;  “I never knew I could have friends”  “I was too nervous to be in HS to GSA president after a year”;  from lying on the floor moaning, “I just want to kill myself” to supporting friends in the dorm (and still being difficult)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29</a:t>
            </a:fld>
            <a:endParaRPr lang="en-US"/>
          </a:p>
        </p:txBody>
      </p:sp>
    </p:spTree>
    <p:extLst>
      <p:ext uri="{BB962C8B-B14F-4D97-AF65-F5344CB8AC3E}">
        <p14:creationId xmlns:p14="http://schemas.microsoft.com/office/powerpoint/2010/main" val="41297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setting a good foundation – understanding just exactly what self-regulation is.</a:t>
            </a:r>
          </a:p>
        </p:txBody>
      </p:sp>
      <p:sp>
        <p:nvSpPr>
          <p:cNvPr id="4" name="Slide Number Placeholder 3"/>
          <p:cNvSpPr>
            <a:spLocks noGrp="1"/>
          </p:cNvSpPr>
          <p:nvPr>
            <p:ph type="sldNum" sz="quarter" idx="5"/>
          </p:nvPr>
        </p:nvSpPr>
        <p:spPr/>
        <p:txBody>
          <a:bodyPr/>
          <a:lstStyle/>
          <a:p>
            <a:fld id="{B298CBA1-6D62-4A4A-B5A8-D8DDAA639BB0}" type="slidenum">
              <a:rPr lang="en-US" smtClean="0"/>
              <a:t>3</a:t>
            </a:fld>
            <a:endParaRPr lang="en-US"/>
          </a:p>
        </p:txBody>
      </p:sp>
    </p:spTree>
    <p:extLst>
      <p:ext uri="{BB962C8B-B14F-4D97-AF65-F5344CB8AC3E}">
        <p14:creationId xmlns:p14="http://schemas.microsoft.com/office/powerpoint/2010/main" val="1926088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  we do all staff training four times a year on every possible topic but these are the two that have had the largest impact on staff understanding and skills; </a:t>
            </a:r>
            <a:r>
              <a:rPr lang="en-US" dirty="0" err="1"/>
              <a:t>pnnts</a:t>
            </a:r>
            <a:r>
              <a:rPr lang="en-US" dirty="0"/>
              <a:t> in resources:</a:t>
            </a:r>
          </a:p>
          <a:p>
            <a:r>
              <a:rPr lang="en-US" dirty="0"/>
              <a:t>De-escalation techniques:  so many disruptions come when staff up the ante with a trainee who is barely holding it together;  Emotional validation is the practice of reflecting back the hardness of the experience the person is going through without judgment or agreement:  we have staff practice validating each other pretending their partners are showing road rage:  how to not agree but reflect the emotional experience of the other person.  </a:t>
            </a:r>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30</a:t>
            </a:fld>
            <a:endParaRPr lang="en-US"/>
          </a:p>
        </p:txBody>
      </p:sp>
    </p:spTree>
    <p:extLst>
      <p:ext uri="{BB962C8B-B14F-4D97-AF65-F5344CB8AC3E}">
        <p14:creationId xmlns:p14="http://schemas.microsoft.com/office/powerpoint/2010/main" val="4164265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  this is an incredibly demanding job with not enough time and something that pops up not on your schedule on most days…..</a:t>
            </a:r>
          </a:p>
        </p:txBody>
      </p:sp>
      <p:sp>
        <p:nvSpPr>
          <p:cNvPr id="4" name="Slide Number Placeholder 3"/>
          <p:cNvSpPr>
            <a:spLocks noGrp="1"/>
          </p:cNvSpPr>
          <p:nvPr>
            <p:ph type="sldNum" sz="quarter" idx="5"/>
          </p:nvPr>
        </p:nvSpPr>
        <p:spPr/>
        <p:txBody>
          <a:bodyPr/>
          <a:lstStyle/>
          <a:p>
            <a:fld id="{B298CBA1-6D62-4A4A-B5A8-D8DDAA639BB0}" type="slidenum">
              <a:rPr lang="en-US" smtClean="0"/>
              <a:t>31</a:t>
            </a:fld>
            <a:endParaRPr lang="en-US"/>
          </a:p>
        </p:txBody>
      </p:sp>
    </p:spTree>
    <p:extLst>
      <p:ext uri="{BB962C8B-B14F-4D97-AF65-F5344CB8AC3E}">
        <p14:creationId xmlns:p14="http://schemas.microsoft.com/office/powerpoint/2010/main" val="969214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very well resourced at our center:  six interns who see ten trainees a week; six ongoing groups, much staff training.  But, you can use what you have to implement the programs you find most useful for your center.  </a:t>
            </a:r>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32</a:t>
            </a:fld>
            <a:endParaRPr lang="en-US"/>
          </a:p>
        </p:txBody>
      </p:sp>
    </p:spTree>
    <p:extLst>
      <p:ext uri="{BB962C8B-B14F-4D97-AF65-F5344CB8AC3E}">
        <p14:creationId xmlns:p14="http://schemas.microsoft.com/office/powerpoint/2010/main" val="2485955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Diane:  When we are looking at supporting Functional Limitations, remember that consideration might need</a:t>
            </a:r>
            <a:r>
              <a:rPr lang="en-US" sz="1200" baseline="0" dirty="0"/>
              <a:t> to be given to other areas  (WHEN ON CENTER) such as r</a:t>
            </a:r>
            <a:r>
              <a:rPr lang="en-US" sz="1200" dirty="0"/>
              <a:t>ecreation, the cafeteria, social</a:t>
            </a:r>
            <a:r>
              <a:rPr lang="en-US" sz="1200" baseline="0" dirty="0"/>
              <a:t> activities or formal assemblies, etc.  AND in a Distance Learning Model, consideration might be given to assignments, activities, programs—anything related </a:t>
            </a:r>
            <a:r>
              <a:rPr lang="en-US" sz="1200" baseline="0"/>
              <a:t>to access.</a:t>
            </a:r>
            <a:endParaRPr lang="en-US" sz="1200" baseline="0" dirty="0"/>
          </a:p>
          <a:p>
            <a:endParaRPr lang="en-US" sz="1200" baseline="0" dirty="0"/>
          </a:p>
          <a:p>
            <a:r>
              <a:rPr lang="en-US" sz="1200" baseline="0" dirty="0"/>
              <a:t>Are the accommodations on the student’s plan enabling them to have equitable access to the program AND to the extent possible and practical, are they assisting the individual in becoming as independent as possible and building their employability skills?</a:t>
            </a:r>
            <a:endParaRPr lang="en-US" sz="1200" dirty="0"/>
          </a:p>
          <a:p>
            <a:endParaRPr lang="en-US" dirty="0"/>
          </a:p>
          <a:p>
            <a:r>
              <a:rPr lang="en-US" dirty="0"/>
              <a:t>Remind that there is a list of students with APs that is distributed at least bi-weekly; however, it may be necessary at times to convene a RAC and ensure that everyone is aware of the accommodations agreed upon for a student who has self-regulation challenges.</a:t>
            </a:r>
          </a:p>
        </p:txBody>
      </p:sp>
      <p:sp>
        <p:nvSpPr>
          <p:cNvPr id="4" name="Slide Number Placeholder 3"/>
          <p:cNvSpPr>
            <a:spLocks noGrp="1"/>
          </p:cNvSpPr>
          <p:nvPr>
            <p:ph type="sldNum" sz="quarter" idx="5"/>
          </p:nvPr>
        </p:nvSpPr>
        <p:spPr/>
        <p:txBody>
          <a:bodyPr/>
          <a:lstStyle/>
          <a:p>
            <a:fld id="{B298CBA1-6D62-4A4A-B5A8-D8DDAA639BB0}" type="slidenum">
              <a:rPr lang="en-US" smtClean="0"/>
              <a:t>34</a:t>
            </a:fld>
            <a:endParaRPr lang="en-US"/>
          </a:p>
        </p:txBody>
      </p:sp>
    </p:spTree>
    <p:extLst>
      <p:ext uri="{BB962C8B-B14F-4D97-AF65-F5344CB8AC3E}">
        <p14:creationId xmlns:p14="http://schemas.microsoft.com/office/powerpoint/2010/main" val="252998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this is not a “free” app, there are MANY features that are free to use!  Calm starts your day off with recommended meditations, offers serene pictures and sounds, checks in your mood and offers suggested content to listen to based upon your mood.  </a:t>
            </a:r>
          </a:p>
        </p:txBody>
      </p:sp>
      <p:sp>
        <p:nvSpPr>
          <p:cNvPr id="4" name="Slide Number Placeholder 3"/>
          <p:cNvSpPr>
            <a:spLocks noGrp="1"/>
          </p:cNvSpPr>
          <p:nvPr>
            <p:ph type="sldNum" sz="quarter" idx="5"/>
          </p:nvPr>
        </p:nvSpPr>
        <p:spPr/>
        <p:txBody>
          <a:bodyPr/>
          <a:lstStyle/>
          <a:p>
            <a:fld id="{B298CBA1-6D62-4A4A-B5A8-D8DDAA639BB0}" type="slidenum">
              <a:rPr lang="en-US" smtClean="0"/>
              <a:t>35</a:t>
            </a:fld>
            <a:endParaRPr lang="en-US"/>
          </a:p>
        </p:txBody>
      </p:sp>
    </p:spTree>
    <p:extLst>
      <p:ext uri="{BB962C8B-B14F-4D97-AF65-F5344CB8AC3E}">
        <p14:creationId xmlns:p14="http://schemas.microsoft.com/office/powerpoint/2010/main" val="2219589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Calm continued:  Learn how to meditate, listen to soothing sounds or music at night, train your mind!  Calm offers many options for use with students who have self-regulation challenges.</a:t>
            </a:r>
          </a:p>
        </p:txBody>
      </p:sp>
      <p:sp>
        <p:nvSpPr>
          <p:cNvPr id="4" name="Slide Number Placeholder 3"/>
          <p:cNvSpPr>
            <a:spLocks noGrp="1"/>
          </p:cNvSpPr>
          <p:nvPr>
            <p:ph type="sldNum" sz="quarter" idx="5"/>
          </p:nvPr>
        </p:nvSpPr>
        <p:spPr/>
        <p:txBody>
          <a:bodyPr/>
          <a:lstStyle/>
          <a:p>
            <a:fld id="{B298CBA1-6D62-4A4A-B5A8-D8DDAA639BB0}" type="slidenum">
              <a:rPr lang="en-US" smtClean="0"/>
              <a:t>36</a:t>
            </a:fld>
            <a:endParaRPr lang="en-US"/>
          </a:p>
        </p:txBody>
      </p:sp>
    </p:spTree>
    <p:extLst>
      <p:ext uri="{BB962C8B-B14F-4D97-AF65-F5344CB8AC3E}">
        <p14:creationId xmlns:p14="http://schemas.microsoft.com/office/powerpoint/2010/main" val="1241048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Virtual Hope Box (VHB) is a smartphone application designed for use by patients and their behavioral health providers as an accessory to treatment. The VHB contains simple tools to help patients with coping, relaxation, distraction, and positive thinking. Patients and providers can work together to personalize the VHB content on the patient's own smartphone according to the patient's specific needs. The patient can then use the VHB away from clinic, continuing to add or change content as needed.</a:t>
            </a:r>
            <a:br>
              <a:rPr lang="en-US" dirty="0"/>
            </a:br>
            <a:br>
              <a:rPr lang="en-US" dirty="0"/>
            </a:br>
            <a:br>
              <a:rPr lang="en-US" dirty="0"/>
            </a:br>
            <a:r>
              <a:rPr lang="en-US" sz="1200" b="0" i="0" kern="1200" dirty="0">
                <a:solidFill>
                  <a:schemeClr val="tx1"/>
                </a:solidFill>
                <a:effectLst/>
                <a:latin typeface="+mn-lt"/>
                <a:ea typeface="+mn-ea"/>
                <a:cs typeface="+mn-cs"/>
              </a:rPr>
              <a:t>Patients can use the VHB to store a variety of rich multimedia content that they find personally supportive in times of need. For example, a patient can include family photos, videos and recorded messages from loved ones, inspirational quotes, music they find especially soothing, reminders of previous successes, positive life experiences and future aspirations, and affirmations of their worth in their VHB. A patient can also collaborate with their provider to create coping cards to use in response to personal problem areas they experience. Finally, the VHB provides the patient with positive activity planning, distraction tools, and interactive relaxation exercises including guided imagery, controlled breathing and muscle relaxation.</a:t>
            </a:r>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38</a:t>
            </a:fld>
            <a:endParaRPr lang="en-US"/>
          </a:p>
        </p:txBody>
      </p:sp>
    </p:spTree>
    <p:extLst>
      <p:ext uri="{BB962C8B-B14F-4D97-AF65-F5344CB8AC3E}">
        <p14:creationId xmlns:p14="http://schemas.microsoft.com/office/powerpoint/2010/main" val="111822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“Assessment of Lagging Skills and Unsolved Problems”; a tool from Collaborative and Proactive Solutions methods;  Identifies skill deficits that cross diagnoses; breaks down common areas that need addressing for young people who don’t respond well to” consequences as a strategy”:  see Ross Greene’s approach and find many resources for learning this process at his website:  </a:t>
            </a:r>
            <a:r>
              <a:rPr kumimoji="0" lang="en-US" sz="1200" b="0" i="1" u="none" strike="noStrike" kern="1200" cap="none" spc="0" normalizeH="0" baseline="0" noProof="0" dirty="0">
                <a:ln>
                  <a:noFill/>
                </a:ln>
                <a:solidFill>
                  <a:prstClr val="black"/>
                </a:solidFill>
                <a:effectLst/>
                <a:uLnTx/>
                <a:uFillTx/>
                <a:latin typeface="+mn-lt"/>
                <a:ea typeface="+mn-ea"/>
                <a:cs typeface="+mn-cs"/>
              </a:rPr>
              <a:t>Lives in the Balance</a:t>
            </a:r>
            <a:r>
              <a:rPr kumimoji="0" lang="en-US" sz="1200" b="0" i="0" u="none" strike="noStrike" kern="1200" cap="none" spc="0" normalizeH="0" baseline="0" noProof="0" dirty="0">
                <a:ln>
                  <a:noFill/>
                </a:ln>
                <a:solidFill>
                  <a:prstClr val="black"/>
                </a:solidFill>
                <a:effectLst/>
                <a:uLnTx/>
                <a:uFillTx/>
                <a:latin typeface="+mn-lt"/>
                <a:ea typeface="+mn-ea"/>
                <a:cs typeface="+mn-cs"/>
              </a:rPr>
              <a:t>: examples of skills that might be “difficulty handling transitions”, “difficulty considering the likely consequences of actions”, “difficulty expressing concerns, needs or thoughts in words”</a:t>
            </a: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46</a:t>
            </a:fld>
            <a:endParaRPr lang="en-US"/>
          </a:p>
        </p:txBody>
      </p:sp>
    </p:spTree>
    <p:extLst>
      <p:ext uri="{BB962C8B-B14F-4D97-AF65-F5344CB8AC3E}">
        <p14:creationId xmlns:p14="http://schemas.microsoft.com/office/powerpoint/2010/main" val="287594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motivational tool to help the students situate their decisions in terms of short term and long term gains and losses;  helps spell out in visual terms reasons to </a:t>
            </a:r>
            <a:r>
              <a:rPr kumimoji="0" lang="en-US" sz="1200" b="0" i="0" u="sng" strike="noStrike" kern="1200" cap="none" spc="0" normalizeH="0" baseline="0" noProof="0" dirty="0">
                <a:ln>
                  <a:noFill/>
                </a:ln>
                <a:solidFill>
                  <a:prstClr val="black"/>
                </a:solidFill>
                <a:effectLst/>
                <a:uLnTx/>
                <a:uFillTx/>
                <a:latin typeface="+mn-lt"/>
                <a:ea typeface="+mn-ea"/>
                <a:cs typeface="+mn-cs"/>
              </a:rPr>
              <a:t>not </a:t>
            </a:r>
            <a:r>
              <a:rPr kumimoji="0" lang="en-US" sz="1200" b="0" i="0" u="none" strike="noStrike" kern="1200" cap="none" spc="0" normalizeH="0" baseline="0" noProof="0" dirty="0">
                <a:ln>
                  <a:noFill/>
                </a:ln>
                <a:solidFill>
                  <a:prstClr val="black"/>
                </a:solidFill>
                <a:effectLst/>
                <a:uLnTx/>
                <a:uFillTx/>
                <a:latin typeface="+mn-lt"/>
                <a:ea typeface="+mn-ea"/>
                <a:cs typeface="+mn-cs"/>
              </a:rPr>
              <a:t>change now and gives those reasons acknowledgement and validation; helps those who are ambivalent open up to looking at long term gains; if the therapist sits on the side of “not change”, the “change” side has more pull </a:t>
            </a:r>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47</a:t>
            </a:fld>
            <a:endParaRPr lang="en-US"/>
          </a:p>
        </p:txBody>
      </p:sp>
    </p:spTree>
    <p:extLst>
      <p:ext uri="{BB962C8B-B14F-4D97-AF65-F5344CB8AC3E}">
        <p14:creationId xmlns:p14="http://schemas.microsoft.com/office/powerpoint/2010/main" val="2657126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243778"/>
                </a:solidFill>
                <a:latin typeface="ArialMT"/>
              </a:rPr>
              <a:t>Janet:  </a:t>
            </a:r>
            <a:r>
              <a:rPr kumimoji="0" lang="en-US" sz="1200" b="0" i="0" u="none" strike="noStrike" kern="1200" cap="none" spc="0" normalizeH="0" baseline="0" noProof="0" dirty="0">
                <a:ln>
                  <a:noFill/>
                </a:ln>
                <a:solidFill>
                  <a:srgbClr val="243778"/>
                </a:solidFill>
                <a:effectLst/>
                <a:uLnTx/>
                <a:uFillTx/>
                <a:latin typeface="ArialMT"/>
                <a:ea typeface="+mn-ea"/>
                <a:cs typeface="+mn-cs"/>
              </a:rPr>
              <a:t>values are part of numerous current validated therapies, including DBT and ACT; we find a good response to engaging students in discovering that they do have strong values:  it is much easier to ask someone whether their behavior matches their personal values rather than telling them their behavior is inappropriate:  mostly, they already know their behavior is “bad”; this way, students can aim to live in accordance with their own values rather than having an adult tell them what to do</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u="none" dirty="0"/>
          </a:p>
          <a:p>
            <a:endParaRPr lang="en-US" dirty="0"/>
          </a:p>
        </p:txBody>
      </p:sp>
      <p:sp>
        <p:nvSpPr>
          <p:cNvPr id="4" name="Slide Number Placeholder 3"/>
          <p:cNvSpPr>
            <a:spLocks noGrp="1"/>
          </p:cNvSpPr>
          <p:nvPr>
            <p:ph type="sldNum" sz="quarter" idx="5"/>
          </p:nvPr>
        </p:nvSpPr>
        <p:spPr/>
        <p:txBody>
          <a:bodyPr/>
          <a:lstStyle/>
          <a:p>
            <a:fld id="{B298CBA1-6D62-4A4A-B5A8-D8DDAA639BB0}" type="slidenum">
              <a:rPr lang="en-US" smtClean="0"/>
              <a:t>48</a:t>
            </a:fld>
            <a:endParaRPr lang="en-US"/>
          </a:p>
        </p:txBody>
      </p:sp>
    </p:spTree>
    <p:extLst>
      <p:ext uri="{BB962C8B-B14F-4D97-AF65-F5344CB8AC3E}">
        <p14:creationId xmlns:p14="http://schemas.microsoft.com/office/powerpoint/2010/main" val="396258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self-regulation?  Please type your answer in the chat box.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Self-regulation refers to a very broad set of skills that enable people to consciously and intentionally control thoughts, emotions, and behavior in order to attain a goal. But a very simple definition that captures perhaps the most fundamental skill underlying most self-regulatory capacities is the ability to control impulses in favor of longer-term goals. I want to emphasize that self-regulation is about attaining goals – any kind of goal -- by controlling one’s thoughts, feelings, and behaviors in the here and now. For our students, attaining and maintaining employment are the longer-term goals. The training provided at Job Corps is designed to equip them not just with specific job-related skills but with the broader set of skills needed to be successful in the workplace. This broader set of employability skills includes self-regulation.</a:t>
            </a:r>
            <a:endParaRPr lang="en-US" dirty="0"/>
          </a:p>
          <a:p>
            <a:endParaRPr lang="en-US" dirty="0"/>
          </a:p>
        </p:txBody>
      </p:sp>
      <p:sp>
        <p:nvSpPr>
          <p:cNvPr id="4" name="Slide Number Placeholder 3"/>
          <p:cNvSpPr>
            <a:spLocks noGrp="1"/>
          </p:cNvSpPr>
          <p:nvPr>
            <p:ph type="sldNum" sz="quarter" idx="5"/>
          </p:nvPr>
        </p:nvSpPr>
        <p:spPr/>
        <p:txBody>
          <a:bodyPr/>
          <a:lstStyle/>
          <a:p>
            <a:fld id="{05A42530-D1BB-0C41-B334-F6F73A5833C6}" type="slidenum">
              <a:rPr lang="en-US" smtClean="0"/>
              <a:t>4</a:t>
            </a:fld>
            <a:endParaRPr lang="en-US"/>
          </a:p>
        </p:txBody>
      </p:sp>
    </p:spTree>
    <p:extLst>
      <p:ext uri="{BB962C8B-B14F-4D97-AF65-F5344CB8AC3E}">
        <p14:creationId xmlns:p14="http://schemas.microsoft.com/office/powerpoint/2010/main" val="2333448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59546E63-692C-483F-B32B-B1B3286A932D}" type="slidenum">
              <a:rPr lang="en-US" smtClean="0"/>
              <a:t>49</a:t>
            </a:fld>
            <a:endParaRPr lang="en-US"/>
          </a:p>
        </p:txBody>
      </p:sp>
    </p:spTree>
    <p:extLst>
      <p:ext uri="{BB962C8B-B14F-4D97-AF65-F5344CB8AC3E}">
        <p14:creationId xmlns:p14="http://schemas.microsoft.com/office/powerpoint/2010/main" val="1594986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904C6F-C361-4819-B946-219A9B3EF9FA}" type="slidenum">
              <a:rPr lang="en-US" smtClean="0"/>
              <a:t>50</a:t>
            </a:fld>
            <a:endParaRPr lang="en-US"/>
          </a:p>
        </p:txBody>
      </p:sp>
    </p:spTree>
    <p:extLst>
      <p:ext uri="{BB962C8B-B14F-4D97-AF65-F5344CB8AC3E}">
        <p14:creationId xmlns:p14="http://schemas.microsoft.com/office/powerpoint/2010/main" val="127511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904C6F-C361-4819-B946-219A9B3EF9FA}" type="slidenum">
              <a:rPr lang="en-US" smtClean="0"/>
              <a:t>51</a:t>
            </a:fld>
            <a:endParaRPr lang="en-US"/>
          </a:p>
        </p:txBody>
      </p:sp>
    </p:spTree>
    <p:extLst>
      <p:ext uri="{BB962C8B-B14F-4D97-AF65-F5344CB8AC3E}">
        <p14:creationId xmlns:p14="http://schemas.microsoft.com/office/powerpoint/2010/main" val="1307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Self-regulatory skills can be divided into 3 domains – cognitive skills (related to managing our thoughts), emotional skills (related to managing our feelings) and </a:t>
            </a:r>
            <a:r>
              <a:rPr lang="en-US" dirty="0" err="1"/>
              <a:t>and</a:t>
            </a:r>
            <a:r>
              <a:rPr lang="en-US" dirty="0"/>
              <a:t> behavioral skills (related to managing our actions). In real life, it’s actually not this simple as there is a lot of overlap and interaction between these 3 domains. In fact, the escalator provides a good illustration of how a series of skills are linked in the pursuit of a goal. Both models provide a useful way to think about self-regulation and dysregulation.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Self-regulatory skills are involved in setting, pursuing, and achieving goals of all kinds – and this includes obtaining and maintaining employment. We have probably all talked to students who tell us that they had a job but got fired due to interpersonal conflict with a coworker or with their boss, or because they showed up late too many times, or failed to call in when they couldn’t make it to work. In many cases, these behaviors be linked back to thoughts, feelings, or other behaviors that interrupted or interfered with progress towards the employment-related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know that </a:t>
            </a:r>
            <a:r>
              <a:rPr lang="en-US" sz="1200" b="1" u="sng" kern="1200" dirty="0">
                <a:solidFill>
                  <a:schemeClr val="tx1"/>
                </a:solidFill>
                <a:effectLst/>
                <a:latin typeface="+mn-lt"/>
                <a:ea typeface="+mn-ea"/>
                <a:cs typeface="+mn-cs"/>
              </a:rPr>
              <a:t>environmental factors</a:t>
            </a:r>
            <a:r>
              <a:rPr lang="en-US" sz="1200" kern="1200" dirty="0">
                <a:solidFill>
                  <a:schemeClr val="tx1"/>
                </a:solidFill>
                <a:effectLst/>
                <a:latin typeface="+mn-lt"/>
                <a:ea typeface="+mn-ea"/>
                <a:cs typeface="+mn-cs"/>
              </a:rPr>
              <a:t>, particularly early childhood trauma (things like neglect, witnessing domestic or community violence, having a parent with a mental health or substance use problem) can hinder the development and use of self-regulation skills. Our students frequently do not come from backgrounds 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structure and routines were emphasized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where conflict resolution skills were taught 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where calendars and checklists were used for manage time and measure progress toward a goal.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good news is that self-regulatory skills can be taught and improved using specific interventions and strategies, which you will hear more about later. Because self-regulation skills continue to develop and mature well into adulthood, adolescence and young adulthood represent a prime time to implement interventions to strengthen these critical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5A42530-D1BB-0C41-B334-F6F73A5833C6}" type="slidenum">
              <a:rPr lang="en-US" smtClean="0"/>
              <a:t>5</a:t>
            </a:fld>
            <a:endParaRPr lang="en-US"/>
          </a:p>
        </p:txBody>
      </p:sp>
    </p:spTree>
    <p:extLst>
      <p:ext uri="{BB962C8B-B14F-4D97-AF65-F5344CB8AC3E}">
        <p14:creationId xmlns:p14="http://schemas.microsoft.com/office/powerpoint/2010/main" val="246080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different cognitive skills related to self-regulation. The one I want to focus on is cognitive flexibility and how difficulties in this area affect self-regulation.  In a program for teaching self-regulation called the Zones of Regulation, there is a concept called “rock brain” and here are some examples. Difficulties with:</a:t>
            </a:r>
          </a:p>
          <a:p>
            <a:pPr marL="342900" lvl="1" indent="-342900">
              <a:buClr>
                <a:srgbClr val="FF9900"/>
              </a:buClr>
              <a:buFont typeface="Arial" panose="020B0604020202020204" pitchFamily="34" charset="0"/>
              <a:buChar char="•"/>
            </a:pPr>
            <a:r>
              <a:rPr lang="en-US" sz="2000" dirty="0">
                <a:solidFill>
                  <a:srgbClr val="456784"/>
                </a:solidFill>
              </a:rPr>
              <a:t>Handling transitions, shifting from one mindset or task to another</a:t>
            </a:r>
          </a:p>
          <a:p>
            <a:pPr marL="342900" lvl="1" indent="-342900">
              <a:buClr>
                <a:srgbClr val="FF9900"/>
              </a:buClr>
              <a:buFont typeface="Arial" panose="020B0604020202020204" pitchFamily="34" charset="0"/>
              <a:buChar char="•"/>
            </a:pPr>
            <a:r>
              <a:rPr lang="en-US" sz="2000" dirty="0">
                <a:solidFill>
                  <a:srgbClr val="456784"/>
                </a:solidFill>
              </a:rPr>
              <a:t>Handling unpredictability, ambiguity, uncertainty, novelty</a:t>
            </a:r>
          </a:p>
          <a:p>
            <a:pPr marL="342900" lvl="1" indent="-342900">
              <a:buClr>
                <a:srgbClr val="FF9900"/>
              </a:buClr>
              <a:buFont typeface="Arial" panose="020B0604020202020204" pitchFamily="34" charset="0"/>
              <a:buChar char="•"/>
            </a:pPr>
            <a:r>
              <a:rPr lang="en-US" sz="2000" dirty="0">
                <a:solidFill>
                  <a:srgbClr val="456784"/>
                </a:solidFill>
              </a:rPr>
              <a:t>Shifting from original idea, plan, or solution</a:t>
            </a:r>
          </a:p>
          <a:p>
            <a:pPr marL="342900" lvl="1" indent="-342900">
              <a:buClr>
                <a:srgbClr val="FF9900"/>
              </a:buClr>
              <a:buFont typeface="Arial" panose="020B0604020202020204" pitchFamily="34" charset="0"/>
              <a:buChar char="•"/>
            </a:pPr>
            <a:r>
              <a:rPr lang="en-US" sz="2000" dirty="0">
                <a:solidFill>
                  <a:srgbClr val="456784"/>
                </a:solidFill>
              </a:rPr>
              <a:t>Considering a range of solutions to a problem</a:t>
            </a:r>
          </a:p>
          <a:p>
            <a:pPr marL="342900" lvl="1" indent="-342900">
              <a:buClr>
                <a:srgbClr val="FF9900"/>
              </a:buClr>
              <a:buFont typeface="Arial" panose="020B0604020202020204" pitchFamily="34" charset="0"/>
              <a:buChar char="•"/>
            </a:pPr>
            <a:r>
              <a:rPr lang="en-US" sz="2000" dirty="0">
                <a:solidFill>
                  <a:srgbClr val="456784"/>
                </a:solidFill>
              </a:rPr>
              <a:t>Seeing the “grays”/concrete, literal, black-and-white thinking</a:t>
            </a:r>
          </a:p>
          <a:p>
            <a:pPr marL="342900" lvl="1" indent="-342900">
              <a:buClr>
                <a:srgbClr val="FF9900"/>
              </a:buClr>
              <a:buFont typeface="Arial" panose="020B0604020202020204" pitchFamily="34" charset="0"/>
              <a:buChar char="•"/>
            </a:pPr>
            <a:r>
              <a:rPr lang="en-US" sz="2000" dirty="0">
                <a:solidFill>
                  <a:srgbClr val="456784"/>
                </a:solidFill>
              </a:rPr>
              <a:t>Inflexible, inaccurate biases or interpretations (“I always get blamed for everything!” “That’s not fair!”)</a:t>
            </a:r>
          </a:p>
          <a:p>
            <a:endParaRPr lang="en-US" dirty="0"/>
          </a:p>
          <a:p>
            <a:r>
              <a:rPr lang="en-US" dirty="0"/>
              <a:t>You may be able to think of a student or two who has difficulties with cognitive flexibility. But it is also important to know that all of us can develop “rock brain” when under conditions of high stress or emotional arousal. So a student can be fine one day, then when presented with what he considers an overwhelming task, sudden becomes rigid and stuck in a particular way of thinking.</a:t>
            </a:r>
          </a:p>
        </p:txBody>
      </p:sp>
      <p:sp>
        <p:nvSpPr>
          <p:cNvPr id="4" name="Slide Number Placeholder 3"/>
          <p:cNvSpPr>
            <a:spLocks noGrp="1"/>
          </p:cNvSpPr>
          <p:nvPr>
            <p:ph type="sldNum" sz="quarter" idx="5"/>
          </p:nvPr>
        </p:nvSpPr>
        <p:spPr/>
        <p:txBody>
          <a:bodyPr/>
          <a:lstStyle/>
          <a:p>
            <a:fld id="{B298CBA1-6D62-4A4A-B5A8-D8DDAA639BB0}" type="slidenum">
              <a:rPr lang="en-US" smtClean="0"/>
              <a:t>6</a:t>
            </a:fld>
            <a:endParaRPr lang="en-US"/>
          </a:p>
        </p:txBody>
      </p:sp>
    </p:spTree>
    <p:extLst>
      <p:ext uri="{BB962C8B-B14F-4D97-AF65-F5344CB8AC3E}">
        <p14:creationId xmlns:p14="http://schemas.microsoft.com/office/powerpoint/2010/main" val="1649538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Emotional regulation involves a complex set of skills and systems in the brain. Emotional dysregulation can be a consequence of childhood  trauma, and it tends to cause the most difficulties for students and disruptions in the class and the dorms. This is also area of difficulty that is least likely to be recognized as a skill deficit in need of instruction and remediation. </a:t>
            </a:r>
          </a:p>
          <a:p>
            <a:endParaRPr lang="en-US" dirty="0"/>
          </a:p>
          <a:p>
            <a:pPr marL="171450" indent="-171450">
              <a:buFont typeface="Arial" panose="020B0604020202020204" pitchFamily="34" charset="0"/>
              <a:buChar char="•"/>
            </a:pPr>
            <a:r>
              <a:rPr lang="en-US" dirty="0"/>
              <a:t>The most common manifestation of difficulties with emotion regulation is an inability to tolerate distress or frustration, which in turn impairs the ability to problem-solve and think rationally in a situation. This “poor frustration tolerance,” as it is sometimes called, can cause a student to shut-down and stop participating or cause a sudden angry or sad outburst that seems disproportionate to the problem. </a:t>
            </a:r>
          </a:p>
          <a:p>
            <a:pPr marL="171450" indent="-171450">
              <a:buFont typeface="Arial" panose="020B0604020202020204" pitchFamily="34" charset="0"/>
              <a:buChar char="•"/>
            </a:pPr>
            <a:r>
              <a:rPr lang="en-US" dirty="0"/>
              <a:t>Other difficulties related to emotional self-regulation skills are sudden shifts in mood, especially irritability. But I’m sure you have also known students who seem to be chronically irritability or anxious. </a:t>
            </a:r>
          </a:p>
          <a:p>
            <a:pPr marL="171450" indent="-171450">
              <a:buFont typeface="Arial" panose="020B0604020202020204" pitchFamily="34" charset="0"/>
              <a:buChar char="•"/>
            </a:pPr>
            <a:r>
              <a:rPr lang="en-US" dirty="0"/>
              <a:t>Most students with emotion regulation have a hard time calming themselves down – in the diagram we would see this as the threat system being in overdrive in the presence of an underdeveloped soothing system.</a:t>
            </a:r>
          </a:p>
          <a:p>
            <a:pPr marL="171450" indent="-171450">
              <a:buFont typeface="Arial" panose="020B0604020202020204" pitchFamily="34" charset="0"/>
              <a:buChar char="•"/>
            </a:pPr>
            <a:r>
              <a:rPr lang="en-US" dirty="0"/>
              <a:t>Finally, and often unrelated to other difficulties on this slide, is a social skill deficit that manifests as difficulty empathizing with others or </a:t>
            </a:r>
            <a:r>
              <a:rPr lang="en-US" dirty="0" err="1"/>
              <a:t>apprearing</a:t>
            </a:r>
            <a:r>
              <a:rPr lang="en-US" dirty="0"/>
              <a:t> another person’s perspective or point of view. </a:t>
            </a:r>
          </a:p>
        </p:txBody>
      </p:sp>
      <p:sp>
        <p:nvSpPr>
          <p:cNvPr id="4" name="Slide Number Placeholder 3"/>
          <p:cNvSpPr>
            <a:spLocks noGrp="1"/>
          </p:cNvSpPr>
          <p:nvPr>
            <p:ph type="sldNum" sz="quarter" idx="5"/>
          </p:nvPr>
        </p:nvSpPr>
        <p:spPr/>
        <p:txBody>
          <a:bodyPr/>
          <a:lstStyle/>
          <a:p>
            <a:fld id="{B298CBA1-6D62-4A4A-B5A8-D8DDAA639BB0}" type="slidenum">
              <a:rPr lang="en-US" smtClean="0"/>
              <a:t>7</a:t>
            </a:fld>
            <a:endParaRPr lang="en-US"/>
          </a:p>
        </p:txBody>
      </p:sp>
    </p:spTree>
    <p:extLst>
      <p:ext uri="{BB962C8B-B14F-4D97-AF65-F5344CB8AC3E}">
        <p14:creationId xmlns:p14="http://schemas.microsoft.com/office/powerpoint/2010/main" val="138307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domain of emotional regulation has to do with behavioral skills. Again, this is a very broad area and I’ve listed some of the most common difficulties:</a:t>
            </a: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solidFill>
                  <a:srgbClr val="456784"/>
                </a:solidFill>
              </a:rPr>
              <a:t>Seeking attention in appropriate ways</a:t>
            </a: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solidFill>
                  <a:srgbClr val="456784"/>
                </a:solidFill>
              </a:rPr>
              <a:t>Considering the likely outcome or consequences of actions (impulsive)</a:t>
            </a: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t>Expressing concerns or needs in words</a:t>
            </a:r>
            <a:endParaRPr lang="en-US" sz="2000" dirty="0">
              <a:solidFill>
                <a:srgbClr val="456784"/>
              </a:solidFill>
            </a:endParaRP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solidFill>
                  <a:srgbClr val="456784"/>
                </a:solidFill>
              </a:rPr>
              <a:t>Persisting on challenging or tedious tasks</a:t>
            </a: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solidFill>
                  <a:srgbClr val="456784"/>
                </a:solidFill>
              </a:rPr>
              <a:t>Maintaining or shifting focus</a:t>
            </a: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solidFill>
                  <a:srgbClr val="456784"/>
                </a:solidFill>
              </a:rPr>
              <a:t>Managing time</a:t>
            </a: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solidFill>
                  <a:srgbClr val="456784"/>
                </a:solidFill>
              </a:rPr>
              <a:t>Appreciating effect of behavior on others</a:t>
            </a:r>
          </a:p>
          <a:p>
            <a:pPr marL="465138" lvl="1" indent="-465138">
              <a:lnSpc>
                <a:spcPct val="100000"/>
              </a:lnSpc>
              <a:spcBef>
                <a:spcPts val="0"/>
              </a:spcBef>
              <a:spcAft>
                <a:spcPts val="1000"/>
              </a:spcAft>
              <a:buClr>
                <a:srgbClr val="FF9900"/>
              </a:buClr>
              <a:buFont typeface="Arial" panose="020B0604020202020204" pitchFamily="34" charset="0"/>
              <a:buChar char="•"/>
            </a:pPr>
            <a:r>
              <a:rPr lang="en-US" sz="2000" dirty="0">
                <a:solidFill>
                  <a:srgbClr val="456784"/>
                </a:solidFill>
              </a:rPr>
              <a:t>Attending to social cues, starting conversations, entering groups</a:t>
            </a:r>
            <a:r>
              <a:rPr lang="en-US" sz="2000" dirty="0"/>
              <a:t> </a:t>
            </a:r>
            <a:r>
              <a:rPr lang="en-US" sz="2000" dirty="0">
                <a:solidFill>
                  <a:srgbClr val="456784"/>
                </a:solidFill>
              </a:rPr>
              <a:t>(social skills)</a:t>
            </a:r>
            <a:endParaRPr lang="en-US" sz="2000" dirty="0"/>
          </a:p>
          <a:p>
            <a:endParaRPr lang="en-US" dirty="0"/>
          </a:p>
          <a:p>
            <a:r>
              <a:rPr lang="en-US" dirty="0"/>
              <a:t> </a:t>
            </a:r>
          </a:p>
        </p:txBody>
      </p:sp>
      <p:sp>
        <p:nvSpPr>
          <p:cNvPr id="4" name="Slide Number Placeholder 3"/>
          <p:cNvSpPr>
            <a:spLocks noGrp="1"/>
          </p:cNvSpPr>
          <p:nvPr>
            <p:ph type="sldNum" sz="quarter" idx="5"/>
          </p:nvPr>
        </p:nvSpPr>
        <p:spPr/>
        <p:txBody>
          <a:bodyPr/>
          <a:lstStyle/>
          <a:p>
            <a:fld id="{B298CBA1-6D62-4A4A-B5A8-D8DDAA639BB0}" type="slidenum">
              <a:rPr lang="en-US" smtClean="0"/>
              <a:t>8</a:t>
            </a:fld>
            <a:endParaRPr lang="en-US"/>
          </a:p>
        </p:txBody>
      </p:sp>
    </p:spTree>
    <p:extLst>
      <p:ext uri="{BB962C8B-B14F-4D97-AF65-F5344CB8AC3E}">
        <p14:creationId xmlns:p14="http://schemas.microsoft.com/office/powerpoint/2010/main" val="416310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two student vignettes and see if we can identify the self-regulation difficulties.</a:t>
            </a:r>
          </a:p>
        </p:txBody>
      </p:sp>
      <p:sp>
        <p:nvSpPr>
          <p:cNvPr id="4" name="Slide Number Placeholder 3"/>
          <p:cNvSpPr>
            <a:spLocks noGrp="1"/>
          </p:cNvSpPr>
          <p:nvPr>
            <p:ph type="sldNum" sz="quarter" idx="5"/>
          </p:nvPr>
        </p:nvSpPr>
        <p:spPr/>
        <p:txBody>
          <a:bodyPr/>
          <a:lstStyle/>
          <a:p>
            <a:fld id="{B298CBA1-6D62-4A4A-B5A8-D8DDAA639BB0}" type="slidenum">
              <a:rPr lang="en-US" smtClean="0"/>
              <a:t>9</a:t>
            </a:fld>
            <a:endParaRPr lang="en-US"/>
          </a:p>
        </p:txBody>
      </p:sp>
    </p:spTree>
    <p:extLst>
      <p:ext uri="{BB962C8B-B14F-4D97-AF65-F5344CB8AC3E}">
        <p14:creationId xmlns:p14="http://schemas.microsoft.com/office/powerpoint/2010/main" val="1938435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675DC8-4516-4ABC-8E48-68640F1797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44259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Dark_Hand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2BD685-2449-42D7-970C-F3B02731C4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836E044-755C-4286-B891-6B0910C66895}"/>
              </a:ext>
            </a:extLst>
          </p:cNvPr>
          <p:cNvSpPr/>
          <p:nvPr userDrawn="1"/>
        </p:nvSpPr>
        <p:spPr>
          <a:xfrm>
            <a:off x="0" y="0"/>
            <a:ext cx="12192000" cy="6858000"/>
          </a:xfrm>
          <a:prstGeom prst="rect">
            <a:avLst/>
          </a:prstGeom>
          <a:gradFill>
            <a:gsLst>
              <a:gs pos="81000">
                <a:schemeClr val="tx1">
                  <a:alpha val="60000"/>
                </a:schemeClr>
              </a:gs>
              <a:gs pos="0">
                <a:schemeClr val="tx1">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3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Pic_layout_Dark_Hand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2BD685-2449-42D7-970C-F3B02731C4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836E044-755C-4286-B891-6B0910C66895}"/>
              </a:ext>
            </a:extLst>
          </p:cNvPr>
          <p:cNvSpPr/>
          <p:nvPr userDrawn="1"/>
        </p:nvSpPr>
        <p:spPr>
          <a:xfrm>
            <a:off x="0" y="0"/>
            <a:ext cx="12192000" cy="6858000"/>
          </a:xfrm>
          <a:prstGeom prst="rect">
            <a:avLst/>
          </a:prstGeom>
          <a:gradFill>
            <a:gsLst>
              <a:gs pos="81000">
                <a:schemeClr val="tx1">
                  <a:alpha val="60000"/>
                </a:schemeClr>
              </a:gs>
              <a:gs pos="0">
                <a:schemeClr val="tx1">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3">
            <a:extLst>
              <a:ext uri="{FF2B5EF4-FFF2-40B4-BE49-F238E27FC236}">
                <a16:creationId xmlns:a16="http://schemas.microsoft.com/office/drawing/2014/main" id="{6C7D068A-2936-4218-B544-6564230AE87C}"/>
              </a:ext>
            </a:extLst>
          </p:cNvPr>
          <p:cNvSpPr>
            <a:spLocks noGrp="1"/>
          </p:cNvSpPr>
          <p:nvPr>
            <p:ph type="pic" sz="quarter" idx="10"/>
          </p:nvPr>
        </p:nvSpPr>
        <p:spPr>
          <a:xfrm>
            <a:off x="7526548" y="762000"/>
            <a:ext cx="2068425" cy="2071739"/>
          </a:xfrm>
          <a:ln w="12700">
            <a:solidFill>
              <a:schemeClr val="bg1"/>
            </a:solidFill>
          </a:ln>
        </p:spPr>
        <p:txBody>
          <a:bodyPr/>
          <a:lstStyle/>
          <a:p>
            <a:endParaRPr lang="en-US"/>
          </a:p>
        </p:txBody>
      </p:sp>
      <p:sp>
        <p:nvSpPr>
          <p:cNvPr id="10" name="Picture Placeholder 3">
            <a:extLst>
              <a:ext uri="{FF2B5EF4-FFF2-40B4-BE49-F238E27FC236}">
                <a16:creationId xmlns:a16="http://schemas.microsoft.com/office/drawing/2014/main" id="{3C23E22D-839E-4FB9-B3D4-C5A3DB34AFA5}"/>
              </a:ext>
            </a:extLst>
          </p:cNvPr>
          <p:cNvSpPr>
            <a:spLocks noGrp="1"/>
          </p:cNvSpPr>
          <p:nvPr>
            <p:ph type="pic" sz="quarter" idx="11"/>
          </p:nvPr>
        </p:nvSpPr>
        <p:spPr>
          <a:xfrm>
            <a:off x="8834508" y="2954216"/>
            <a:ext cx="2068425" cy="2071739"/>
          </a:xfrm>
          <a:ln w="12700">
            <a:solidFill>
              <a:schemeClr val="bg1"/>
            </a:solidFill>
          </a:ln>
        </p:spPr>
        <p:txBody>
          <a:bodyPr/>
          <a:lstStyle/>
          <a:p>
            <a:endParaRPr lang="en-US"/>
          </a:p>
        </p:txBody>
      </p:sp>
      <p:sp>
        <p:nvSpPr>
          <p:cNvPr id="11" name="Picture Placeholder 3">
            <a:extLst>
              <a:ext uri="{FF2B5EF4-FFF2-40B4-BE49-F238E27FC236}">
                <a16:creationId xmlns:a16="http://schemas.microsoft.com/office/drawing/2014/main" id="{86A21B0F-71CC-474E-AC1B-DEA5175DCDAE}"/>
              </a:ext>
            </a:extLst>
          </p:cNvPr>
          <p:cNvSpPr>
            <a:spLocks noGrp="1"/>
          </p:cNvSpPr>
          <p:nvPr>
            <p:ph type="pic" sz="quarter" idx="12"/>
          </p:nvPr>
        </p:nvSpPr>
        <p:spPr>
          <a:xfrm>
            <a:off x="2815546" y="753626"/>
            <a:ext cx="2068425" cy="2071739"/>
          </a:xfrm>
          <a:ln w="12700">
            <a:solidFill>
              <a:schemeClr val="bg1"/>
            </a:solidFill>
          </a:ln>
        </p:spPr>
        <p:txBody>
          <a:bodyPr/>
          <a:lstStyle/>
          <a:p>
            <a:endParaRPr lang="en-US"/>
          </a:p>
        </p:txBody>
      </p:sp>
      <p:sp>
        <p:nvSpPr>
          <p:cNvPr id="12" name="Picture Placeholder 3">
            <a:extLst>
              <a:ext uri="{FF2B5EF4-FFF2-40B4-BE49-F238E27FC236}">
                <a16:creationId xmlns:a16="http://schemas.microsoft.com/office/drawing/2014/main" id="{46CBF1AA-9F82-4960-92A2-D955287DDD6E}"/>
              </a:ext>
            </a:extLst>
          </p:cNvPr>
          <p:cNvSpPr>
            <a:spLocks noGrp="1"/>
          </p:cNvSpPr>
          <p:nvPr>
            <p:ph type="pic" sz="quarter" idx="13"/>
          </p:nvPr>
        </p:nvSpPr>
        <p:spPr>
          <a:xfrm>
            <a:off x="1551128" y="2945842"/>
            <a:ext cx="2068425" cy="2071739"/>
          </a:xfrm>
          <a:ln w="12700">
            <a:solidFill>
              <a:schemeClr val="bg1"/>
            </a:solidFill>
          </a:ln>
        </p:spPr>
        <p:txBody>
          <a:bodyPr/>
          <a:lstStyle/>
          <a:p>
            <a:endParaRPr lang="en-US"/>
          </a:p>
        </p:txBody>
      </p:sp>
    </p:spTree>
    <p:extLst>
      <p:ext uri="{BB962C8B-B14F-4D97-AF65-F5344CB8AC3E}">
        <p14:creationId xmlns:p14="http://schemas.microsoft.com/office/powerpoint/2010/main" val="1225853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_Layout_Dark_Hand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2BD685-2449-42D7-970C-F3B02731C4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836E044-755C-4286-B891-6B0910C66895}"/>
              </a:ext>
            </a:extLst>
          </p:cNvPr>
          <p:cNvSpPr/>
          <p:nvPr userDrawn="1"/>
        </p:nvSpPr>
        <p:spPr>
          <a:xfrm>
            <a:off x="0" y="0"/>
            <a:ext cx="12192000" cy="6858000"/>
          </a:xfrm>
          <a:prstGeom prst="rect">
            <a:avLst/>
          </a:prstGeom>
          <a:gradFill>
            <a:gsLst>
              <a:gs pos="81000">
                <a:schemeClr val="tx1">
                  <a:alpha val="60000"/>
                </a:schemeClr>
              </a:gs>
              <a:gs pos="0">
                <a:schemeClr val="tx1">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39A38C69-B086-478B-BD32-35A93388440A}"/>
              </a:ext>
            </a:extLst>
          </p:cNvPr>
          <p:cNvSpPr>
            <a:spLocks noGrp="1"/>
          </p:cNvSpPr>
          <p:nvPr>
            <p:ph type="pic" sz="quarter" idx="10"/>
          </p:nvPr>
        </p:nvSpPr>
        <p:spPr>
          <a:xfrm>
            <a:off x="1012091" y="1407869"/>
            <a:ext cx="2779776" cy="2782887"/>
          </a:xfrm>
          <a:ln w="12700">
            <a:solidFill>
              <a:schemeClr val="bg1"/>
            </a:solidFill>
          </a:ln>
        </p:spPr>
        <p:txBody>
          <a:bodyPr/>
          <a:lstStyle/>
          <a:p>
            <a:endParaRPr lang="en-US"/>
          </a:p>
        </p:txBody>
      </p:sp>
      <p:sp>
        <p:nvSpPr>
          <p:cNvPr id="8" name="Picture Placeholder 4">
            <a:extLst>
              <a:ext uri="{FF2B5EF4-FFF2-40B4-BE49-F238E27FC236}">
                <a16:creationId xmlns:a16="http://schemas.microsoft.com/office/drawing/2014/main" id="{DC53762D-3C11-47CB-97FE-82E5A0A36CAA}"/>
              </a:ext>
            </a:extLst>
          </p:cNvPr>
          <p:cNvSpPr>
            <a:spLocks noGrp="1"/>
          </p:cNvSpPr>
          <p:nvPr>
            <p:ph type="pic" sz="quarter" idx="11"/>
          </p:nvPr>
        </p:nvSpPr>
        <p:spPr>
          <a:xfrm>
            <a:off x="8349062" y="1409544"/>
            <a:ext cx="2779776" cy="2782887"/>
          </a:xfrm>
          <a:ln w="12700">
            <a:solidFill>
              <a:schemeClr val="bg1"/>
            </a:solidFill>
          </a:ln>
        </p:spPr>
        <p:txBody>
          <a:bodyPr/>
          <a:lstStyle/>
          <a:p>
            <a:endParaRPr lang="en-US" dirty="0"/>
          </a:p>
        </p:txBody>
      </p:sp>
    </p:spTree>
    <p:extLst>
      <p:ext uri="{BB962C8B-B14F-4D97-AF65-F5344CB8AC3E}">
        <p14:creationId xmlns:p14="http://schemas.microsoft.com/office/powerpoint/2010/main" val="1983253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86F78"/>
                </a:solidFill>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lnSpc>
                <a:spcPct val="114000"/>
              </a:lnSpc>
              <a:spcBef>
                <a:spcPts val="600"/>
              </a:spcBef>
              <a:buClr>
                <a:srgbClr val="456784"/>
              </a:buClr>
              <a:buFont typeface="Wingdings" panose="05000000000000000000" pitchFamily="2" charset="2"/>
              <a:buChar char="§"/>
              <a:defRPr/>
            </a:lvl1pPr>
            <a:lvl2pPr marL="685800" indent="-228600">
              <a:lnSpc>
                <a:spcPct val="114000"/>
              </a:lnSpc>
              <a:spcBef>
                <a:spcPts val="600"/>
              </a:spcBef>
              <a:buClr>
                <a:srgbClr val="456784"/>
              </a:buClr>
              <a:buFont typeface="Wingdings" panose="05000000000000000000" pitchFamily="2" charset="2"/>
              <a:buChar char="§"/>
              <a:defRPr/>
            </a:lvl2pPr>
            <a:lvl3pPr marL="1143000" indent="-228600">
              <a:lnSpc>
                <a:spcPct val="114000"/>
              </a:lnSpc>
              <a:spcBef>
                <a:spcPts val="600"/>
              </a:spcBef>
              <a:buClr>
                <a:srgbClr val="456784"/>
              </a:buClr>
              <a:buFont typeface="Wingdings" panose="05000000000000000000" pitchFamily="2" charset="2"/>
              <a:buChar char="§"/>
              <a:defRPr/>
            </a:lvl3pPr>
            <a:lvl4pPr marL="1600200" indent="-228600">
              <a:lnSpc>
                <a:spcPct val="114000"/>
              </a:lnSpc>
              <a:spcBef>
                <a:spcPts val="600"/>
              </a:spcBef>
              <a:buClr>
                <a:srgbClr val="456784"/>
              </a:buClr>
              <a:buFont typeface="Wingdings" panose="05000000000000000000" pitchFamily="2" charset="2"/>
              <a:buChar char="§"/>
              <a:defRPr/>
            </a:lvl4pPr>
            <a:lvl5pPr marL="2057400" indent="-228600">
              <a:lnSpc>
                <a:spcPct val="114000"/>
              </a:lnSpc>
              <a:spcBef>
                <a:spcPts val="600"/>
              </a:spcBef>
              <a:buClr>
                <a:srgbClr val="456784"/>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defRPr>
                <a:solidFill>
                  <a:srgbClr val="FF9900"/>
                </a:solidFill>
              </a:defRPr>
            </a:lvl1pPr>
          </a:lstStyle>
          <a:p>
            <a:fld id="{3C07DE9B-F850-492E-957B-46DCD8584FA0}" type="slidenum">
              <a:rPr lang="en-US" smtClean="0"/>
              <a:pPr/>
              <a:t>‹#›</a:t>
            </a:fld>
            <a:endParaRPr lang="en-US" dirty="0"/>
          </a:p>
        </p:txBody>
      </p:sp>
    </p:spTree>
    <p:extLst>
      <p:ext uri="{BB962C8B-B14F-4D97-AF65-F5344CB8AC3E}">
        <p14:creationId xmlns:p14="http://schemas.microsoft.com/office/powerpoint/2010/main" val="1681830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BFFD690-9426-415D-8B65-26881E07B2D4}" type="datetime1">
              <a:rPr lang="en-US" smtClean="0"/>
              <a:t>5/18/2020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3261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5/18/2020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58393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E18DB4A-8810-4A10-AD5C-D5E2C667F5B3}" type="datetime1">
              <a:rPr lang="en-US" smtClean="0"/>
              <a:t>5/18/2020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lgn="l"/>
            <a:endParaRPr lang="en-US" dirty="0"/>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5085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6982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660" y="609600"/>
            <a:ext cx="10989890" cy="1356360"/>
          </a:xfrm>
        </p:spPr>
        <p:txBody>
          <a:bodyPr>
            <a:normAutofit/>
          </a:bodyPr>
          <a:lstStyle>
            <a:lvl1pPr>
              <a:defRPr sz="4000"/>
            </a:lvl1pPr>
          </a:lstStyle>
          <a:p>
            <a:r>
              <a:rPr lang="en-US" dirty="0"/>
              <a:t>Click to edit Master title style</a:t>
            </a:r>
          </a:p>
        </p:txBody>
      </p:sp>
      <p:sp>
        <p:nvSpPr>
          <p:cNvPr id="3" name="Content Placeholder 2"/>
          <p:cNvSpPr>
            <a:spLocks noGrp="1"/>
          </p:cNvSpPr>
          <p:nvPr>
            <p:ph idx="1" hasCustomPrompt="1"/>
          </p:nvPr>
        </p:nvSpPr>
        <p:spPr>
          <a:xfrm>
            <a:off x="589660" y="2057400"/>
            <a:ext cx="10989891" cy="4038600"/>
          </a:xfrm>
        </p:spPr>
        <p:txBody>
          <a:bodyPr/>
          <a:lstStyle>
            <a:lvl1pPr marL="228600" indent="-182880">
              <a:lnSpc>
                <a:spcPct val="114000"/>
              </a:lnSpc>
              <a:spcBef>
                <a:spcPts val="600"/>
              </a:spcBef>
              <a:spcAft>
                <a:spcPts val="0"/>
              </a:spcAft>
              <a:buClr>
                <a:srgbClr val="92D050"/>
              </a:buClr>
              <a:buFont typeface="Wingdings" panose="05000000000000000000" pitchFamily="2" charset="2"/>
              <a:buChar char="§"/>
              <a:defRPr sz="2800">
                <a:solidFill>
                  <a:schemeClr val="tx1">
                    <a:lumMod val="65000"/>
                    <a:lumOff val="35000"/>
                  </a:schemeClr>
                </a:solidFill>
              </a:defRPr>
            </a:lvl1pPr>
            <a:lvl2pPr marL="457200" indent="-182880">
              <a:lnSpc>
                <a:spcPct val="114000"/>
              </a:lnSpc>
              <a:spcBef>
                <a:spcPts val="600"/>
              </a:spcBef>
              <a:spcAft>
                <a:spcPts val="0"/>
              </a:spcAft>
              <a:buClr>
                <a:srgbClr val="92D050"/>
              </a:buClr>
              <a:buFont typeface="Wingdings" panose="05000000000000000000" pitchFamily="2" charset="2"/>
              <a:buChar char="§"/>
              <a:defRPr sz="2400">
                <a:solidFill>
                  <a:schemeClr val="tx1">
                    <a:lumMod val="65000"/>
                    <a:lumOff val="35000"/>
                  </a:schemeClr>
                </a:solidFill>
              </a:defRPr>
            </a:lvl2pPr>
            <a:lvl3pPr marL="731520" indent="-182880">
              <a:lnSpc>
                <a:spcPct val="114000"/>
              </a:lnSpc>
              <a:spcBef>
                <a:spcPts val="600"/>
              </a:spcBef>
              <a:spcAft>
                <a:spcPts val="0"/>
              </a:spcAft>
              <a:buClr>
                <a:srgbClr val="92D050"/>
              </a:buClr>
              <a:buFont typeface="Wingdings" panose="05000000000000000000" pitchFamily="2" charset="2"/>
              <a:buChar char="§"/>
              <a:defRPr sz="2000">
                <a:solidFill>
                  <a:schemeClr val="tx1">
                    <a:lumMod val="65000"/>
                    <a:lumOff val="35000"/>
                  </a:schemeClr>
                </a:solidFill>
              </a:defRPr>
            </a:lvl3pPr>
            <a:lvl4pPr marL="1005840" indent="-182880">
              <a:lnSpc>
                <a:spcPct val="114000"/>
              </a:lnSpc>
              <a:spcBef>
                <a:spcPts val="600"/>
              </a:spcBef>
              <a:spcAft>
                <a:spcPts val="0"/>
              </a:spcAft>
              <a:buClr>
                <a:srgbClr val="92D050"/>
              </a:buClr>
              <a:buFont typeface="Wingdings" panose="05000000000000000000" pitchFamily="2" charset="2"/>
              <a:buChar char="§"/>
              <a:defRPr sz="1800">
                <a:solidFill>
                  <a:schemeClr val="tx1">
                    <a:lumMod val="65000"/>
                    <a:lumOff val="35000"/>
                  </a:schemeClr>
                </a:solidFill>
              </a:defRPr>
            </a:lvl4pPr>
            <a:lvl5pPr marL="1280160" indent="-182880">
              <a:buClr>
                <a:srgbClr val="92D050"/>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9944827" y="6187440"/>
            <a:ext cx="1706217" cy="365125"/>
          </a:xfrm>
        </p:spPr>
        <p:txBody>
          <a:bodyPr/>
          <a:lstStyle>
            <a:lvl1pPr>
              <a:defRPr>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178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ondary_Layout">
    <p:spTree>
      <p:nvGrpSpPr>
        <p:cNvPr id="1" name=""/>
        <p:cNvGrpSpPr/>
        <p:nvPr/>
      </p:nvGrpSpPr>
      <p:grpSpPr>
        <a:xfrm>
          <a:off x="0" y="0"/>
          <a:ext cx="0" cy="0"/>
          <a:chOff x="0" y="0"/>
          <a:chExt cx="0" cy="0"/>
        </a:xfrm>
      </p:grpSpPr>
      <p:pic>
        <p:nvPicPr>
          <p:cNvPr id="6" name="main_pic">
            <a:extLst>
              <a:ext uri="{FF2B5EF4-FFF2-40B4-BE49-F238E27FC236}">
                <a16:creationId xmlns:a16="http://schemas.microsoft.com/office/drawing/2014/main" id="{9A27B45E-240A-4C8F-BCB0-83E69BE0B7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21DDC0F4-A2D4-43DB-A593-DFD233B72209}"/>
              </a:ext>
            </a:extLst>
          </p:cNvPr>
          <p:cNvSpPr/>
          <p:nvPr userDrawn="1"/>
        </p:nvSpPr>
        <p:spPr>
          <a:xfrm>
            <a:off x="0" y="0"/>
            <a:ext cx="12192000" cy="685800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4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t_Secondary_Layout">
    <p:spTree>
      <p:nvGrpSpPr>
        <p:cNvPr id="1" name=""/>
        <p:cNvGrpSpPr/>
        <p:nvPr/>
      </p:nvGrpSpPr>
      <p:grpSpPr>
        <a:xfrm>
          <a:off x="0" y="0"/>
          <a:ext cx="0" cy="0"/>
          <a:chOff x="0" y="0"/>
          <a:chExt cx="0" cy="0"/>
        </a:xfrm>
      </p:grpSpPr>
      <p:pic>
        <p:nvPicPr>
          <p:cNvPr id="6" name="main_pic">
            <a:extLst>
              <a:ext uri="{FF2B5EF4-FFF2-40B4-BE49-F238E27FC236}">
                <a16:creationId xmlns:a16="http://schemas.microsoft.com/office/drawing/2014/main" id="{9A27B45E-240A-4C8F-BCB0-83E69BE0B7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D77B5A11-81CB-4E9B-8695-EFFA9993D5ED}"/>
              </a:ext>
            </a:extLst>
          </p:cNvPr>
          <p:cNvSpPr/>
          <p:nvPr userDrawn="1"/>
        </p:nvSpPr>
        <p:spPr>
          <a:xfrm>
            <a:off x="0" y="0"/>
            <a:ext cx="12192000" cy="6858000"/>
          </a:xfrm>
          <a:prstGeom prst="rect">
            <a:avLst/>
          </a:prstGeom>
          <a:gradFill>
            <a:gsLst>
              <a:gs pos="81000">
                <a:schemeClr val="bg1"/>
              </a:gs>
              <a:gs pos="0">
                <a:schemeClr val="bg1">
                  <a:alpha val="6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38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rd_Women_Layout">
    <p:spTree>
      <p:nvGrpSpPr>
        <p:cNvPr id="1" name=""/>
        <p:cNvGrpSpPr/>
        <p:nvPr/>
      </p:nvGrpSpPr>
      <p:grpSpPr>
        <a:xfrm>
          <a:off x="0" y="0"/>
          <a:ext cx="0" cy="0"/>
          <a:chOff x="0" y="0"/>
          <a:chExt cx="0" cy="0"/>
        </a:xfrm>
      </p:grpSpPr>
      <p:pic>
        <p:nvPicPr>
          <p:cNvPr id="7" name="Picture 6" descr="A person standing in front of a mirror posing for the camera&#10;&#10;Description automatically generated">
            <a:extLst>
              <a:ext uri="{FF2B5EF4-FFF2-40B4-BE49-F238E27FC236}">
                <a16:creationId xmlns:a16="http://schemas.microsoft.com/office/drawing/2014/main" id="{01DF32C0-BFB1-4C57-BE4D-BB4CB6F42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F5F8847-6056-453B-B366-8CC03CD8CAE4}"/>
              </a:ext>
            </a:extLst>
          </p:cNvPr>
          <p:cNvSpPr/>
          <p:nvPr userDrawn="1"/>
        </p:nvSpPr>
        <p:spPr>
          <a:xfrm>
            <a:off x="0" y="0"/>
            <a:ext cx="12192000" cy="6858000"/>
          </a:xfrm>
          <a:prstGeom prst="rect">
            <a:avLst/>
          </a:prstGeom>
          <a:gradFill>
            <a:gsLst>
              <a:gs pos="81000">
                <a:schemeClr val="tx1">
                  <a:alpha val="60000"/>
                </a:schemeClr>
              </a:gs>
              <a:gs pos="0">
                <a:schemeClr val="tx1">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05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_Pic_Third_Women_Layout">
    <p:spTree>
      <p:nvGrpSpPr>
        <p:cNvPr id="1" name=""/>
        <p:cNvGrpSpPr/>
        <p:nvPr/>
      </p:nvGrpSpPr>
      <p:grpSpPr>
        <a:xfrm>
          <a:off x="0" y="0"/>
          <a:ext cx="0" cy="0"/>
          <a:chOff x="0" y="0"/>
          <a:chExt cx="0" cy="0"/>
        </a:xfrm>
      </p:grpSpPr>
      <p:pic>
        <p:nvPicPr>
          <p:cNvPr id="7" name="Picture 6" descr="A person standing in front of a mirror posing for the camera&#10;&#10;Description automatically generated">
            <a:extLst>
              <a:ext uri="{FF2B5EF4-FFF2-40B4-BE49-F238E27FC236}">
                <a16:creationId xmlns:a16="http://schemas.microsoft.com/office/drawing/2014/main" id="{01DF32C0-BFB1-4C57-BE4D-BB4CB6F42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F5F8847-6056-453B-B366-8CC03CD8CAE4}"/>
              </a:ext>
            </a:extLst>
          </p:cNvPr>
          <p:cNvSpPr/>
          <p:nvPr userDrawn="1"/>
        </p:nvSpPr>
        <p:spPr>
          <a:xfrm>
            <a:off x="0" y="0"/>
            <a:ext cx="12192000" cy="6858000"/>
          </a:xfrm>
          <a:prstGeom prst="rect">
            <a:avLst/>
          </a:prstGeom>
          <a:gradFill>
            <a:gsLst>
              <a:gs pos="81000">
                <a:schemeClr val="tx1">
                  <a:alpha val="60000"/>
                </a:schemeClr>
              </a:gs>
              <a:gs pos="0">
                <a:schemeClr val="tx1">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B10D29F8-4799-485F-B3AF-BA92E0207175}"/>
              </a:ext>
            </a:extLst>
          </p:cNvPr>
          <p:cNvSpPr>
            <a:spLocks noGrp="1"/>
          </p:cNvSpPr>
          <p:nvPr>
            <p:ph type="pic" sz="quarter" idx="10"/>
          </p:nvPr>
        </p:nvSpPr>
        <p:spPr>
          <a:xfrm>
            <a:off x="660400" y="1900238"/>
            <a:ext cx="2767013" cy="2782887"/>
          </a:xfrm>
          <a:ln w="12700">
            <a:solidFill>
              <a:schemeClr val="bg1"/>
            </a:solidFill>
          </a:ln>
        </p:spPr>
        <p:txBody>
          <a:bodyPr/>
          <a:lstStyle/>
          <a:p>
            <a:endParaRPr lang="en-US"/>
          </a:p>
        </p:txBody>
      </p:sp>
    </p:spTree>
    <p:extLst>
      <p:ext uri="{BB962C8B-B14F-4D97-AF65-F5344CB8AC3E}">
        <p14:creationId xmlns:p14="http://schemas.microsoft.com/office/powerpoint/2010/main" val="1233142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_Pic_Third_Women_Layout">
    <p:spTree>
      <p:nvGrpSpPr>
        <p:cNvPr id="1" name=""/>
        <p:cNvGrpSpPr/>
        <p:nvPr/>
      </p:nvGrpSpPr>
      <p:grpSpPr>
        <a:xfrm>
          <a:off x="0" y="0"/>
          <a:ext cx="0" cy="0"/>
          <a:chOff x="0" y="0"/>
          <a:chExt cx="0" cy="0"/>
        </a:xfrm>
      </p:grpSpPr>
      <p:pic>
        <p:nvPicPr>
          <p:cNvPr id="7" name="Picture 6" descr="A person standing in front of a mirror posing for the camera&#10;&#10;Description automatically generated">
            <a:extLst>
              <a:ext uri="{FF2B5EF4-FFF2-40B4-BE49-F238E27FC236}">
                <a16:creationId xmlns:a16="http://schemas.microsoft.com/office/drawing/2014/main" id="{01DF32C0-BFB1-4C57-BE4D-BB4CB6F42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F5F8847-6056-453B-B366-8CC03CD8CAE4}"/>
              </a:ext>
            </a:extLst>
          </p:cNvPr>
          <p:cNvSpPr/>
          <p:nvPr userDrawn="1"/>
        </p:nvSpPr>
        <p:spPr>
          <a:xfrm>
            <a:off x="0" y="0"/>
            <a:ext cx="12192000" cy="6858000"/>
          </a:xfrm>
          <a:prstGeom prst="rect">
            <a:avLst/>
          </a:prstGeom>
          <a:gradFill>
            <a:gsLst>
              <a:gs pos="81000">
                <a:schemeClr val="tx1">
                  <a:alpha val="60000"/>
                </a:schemeClr>
              </a:gs>
              <a:gs pos="0">
                <a:schemeClr val="tx1">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AD217AC4-BDCE-475F-A0F6-F49B006EBA7D}"/>
              </a:ext>
            </a:extLst>
          </p:cNvPr>
          <p:cNvSpPr>
            <a:spLocks noGrp="1"/>
          </p:cNvSpPr>
          <p:nvPr>
            <p:ph type="pic" sz="quarter" idx="10"/>
          </p:nvPr>
        </p:nvSpPr>
        <p:spPr>
          <a:xfrm>
            <a:off x="573088" y="1457325"/>
            <a:ext cx="2377440" cy="2381250"/>
          </a:xfrm>
          <a:ln w="12700">
            <a:solidFill>
              <a:schemeClr val="bg1"/>
            </a:solidFill>
          </a:ln>
        </p:spPr>
        <p:txBody>
          <a:bodyPr/>
          <a:lstStyle/>
          <a:p>
            <a:endParaRPr lang="en-US"/>
          </a:p>
        </p:txBody>
      </p:sp>
      <p:sp>
        <p:nvSpPr>
          <p:cNvPr id="10" name="Picture Placeholder 3">
            <a:extLst>
              <a:ext uri="{FF2B5EF4-FFF2-40B4-BE49-F238E27FC236}">
                <a16:creationId xmlns:a16="http://schemas.microsoft.com/office/drawing/2014/main" id="{F679FD7B-EB7A-4A96-B4E7-F5D8CB933105}"/>
              </a:ext>
            </a:extLst>
          </p:cNvPr>
          <p:cNvSpPr>
            <a:spLocks noGrp="1"/>
          </p:cNvSpPr>
          <p:nvPr>
            <p:ph type="pic" sz="quarter" idx="11"/>
          </p:nvPr>
        </p:nvSpPr>
        <p:spPr>
          <a:xfrm>
            <a:off x="2242789" y="3971088"/>
            <a:ext cx="2377440" cy="2381250"/>
          </a:xfrm>
          <a:ln w="12700">
            <a:solidFill>
              <a:schemeClr val="bg1"/>
            </a:solidFill>
          </a:ln>
        </p:spPr>
        <p:txBody>
          <a:bodyPr/>
          <a:lstStyle/>
          <a:p>
            <a:endParaRPr lang="en-US"/>
          </a:p>
        </p:txBody>
      </p:sp>
    </p:spTree>
    <p:extLst>
      <p:ext uri="{BB962C8B-B14F-4D97-AF65-F5344CB8AC3E}">
        <p14:creationId xmlns:p14="http://schemas.microsoft.com/office/powerpoint/2010/main" val="2233248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t_Third_Women_Layout">
    <p:spTree>
      <p:nvGrpSpPr>
        <p:cNvPr id="1" name=""/>
        <p:cNvGrpSpPr/>
        <p:nvPr/>
      </p:nvGrpSpPr>
      <p:grpSpPr>
        <a:xfrm>
          <a:off x="0" y="0"/>
          <a:ext cx="0" cy="0"/>
          <a:chOff x="0" y="0"/>
          <a:chExt cx="0" cy="0"/>
        </a:xfrm>
      </p:grpSpPr>
      <p:pic>
        <p:nvPicPr>
          <p:cNvPr id="7" name="Picture 6" descr="A person standing in front of a mirror posing for the camera&#10;&#10;Description automatically generated">
            <a:extLst>
              <a:ext uri="{FF2B5EF4-FFF2-40B4-BE49-F238E27FC236}">
                <a16:creationId xmlns:a16="http://schemas.microsoft.com/office/drawing/2014/main" id="{01DF32C0-BFB1-4C57-BE4D-BB4CB6F42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EDD2D02-FD73-4D99-9DDA-1BDB8A0BDD18}"/>
              </a:ext>
            </a:extLst>
          </p:cNvPr>
          <p:cNvSpPr/>
          <p:nvPr userDrawn="1"/>
        </p:nvSpPr>
        <p:spPr>
          <a:xfrm>
            <a:off x="0" y="0"/>
            <a:ext cx="12192000" cy="6858000"/>
          </a:xfrm>
          <a:prstGeom prst="rect">
            <a:avLst/>
          </a:prstGeom>
          <a:gradFill>
            <a:gsLst>
              <a:gs pos="77000">
                <a:schemeClr val="bg1">
                  <a:alpha val="90000"/>
                </a:schemeClr>
              </a:gs>
              <a:gs pos="0">
                <a:schemeClr val="bg1">
                  <a:alpha val="6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961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_Pic_Wht_Third_Women_Layout">
    <p:spTree>
      <p:nvGrpSpPr>
        <p:cNvPr id="1" name=""/>
        <p:cNvGrpSpPr/>
        <p:nvPr/>
      </p:nvGrpSpPr>
      <p:grpSpPr>
        <a:xfrm>
          <a:off x="0" y="0"/>
          <a:ext cx="0" cy="0"/>
          <a:chOff x="0" y="0"/>
          <a:chExt cx="0" cy="0"/>
        </a:xfrm>
      </p:grpSpPr>
      <p:pic>
        <p:nvPicPr>
          <p:cNvPr id="7" name="Picture 6" descr="A person standing in front of a mirror posing for the camera&#10;&#10;Description automatically generated">
            <a:extLst>
              <a:ext uri="{FF2B5EF4-FFF2-40B4-BE49-F238E27FC236}">
                <a16:creationId xmlns:a16="http://schemas.microsoft.com/office/drawing/2014/main" id="{01DF32C0-BFB1-4C57-BE4D-BB4CB6F42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EDD2D02-FD73-4D99-9DDA-1BDB8A0BDD18}"/>
              </a:ext>
            </a:extLst>
          </p:cNvPr>
          <p:cNvSpPr/>
          <p:nvPr userDrawn="1"/>
        </p:nvSpPr>
        <p:spPr>
          <a:xfrm>
            <a:off x="0" y="0"/>
            <a:ext cx="12192000" cy="6858000"/>
          </a:xfrm>
          <a:prstGeom prst="rect">
            <a:avLst/>
          </a:prstGeom>
          <a:gradFill>
            <a:gsLst>
              <a:gs pos="77000">
                <a:schemeClr val="bg1">
                  <a:alpha val="90000"/>
                </a:schemeClr>
              </a:gs>
              <a:gs pos="0">
                <a:schemeClr val="bg1">
                  <a:alpha val="6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4">
            <a:extLst>
              <a:ext uri="{FF2B5EF4-FFF2-40B4-BE49-F238E27FC236}">
                <a16:creationId xmlns:a16="http://schemas.microsoft.com/office/drawing/2014/main" id="{12FA530A-E4A9-4196-A61E-723E5636C651}"/>
              </a:ext>
            </a:extLst>
          </p:cNvPr>
          <p:cNvSpPr>
            <a:spLocks noGrp="1"/>
          </p:cNvSpPr>
          <p:nvPr>
            <p:ph type="pic" sz="quarter" idx="10"/>
          </p:nvPr>
        </p:nvSpPr>
        <p:spPr>
          <a:xfrm>
            <a:off x="660400" y="1900238"/>
            <a:ext cx="2767013" cy="2782887"/>
          </a:xfrm>
          <a:ln w="12700">
            <a:solidFill>
              <a:schemeClr val="bg1"/>
            </a:solidFill>
          </a:ln>
        </p:spPr>
        <p:txBody>
          <a:bodyPr/>
          <a:lstStyle/>
          <a:p>
            <a:endParaRPr lang="en-US"/>
          </a:p>
        </p:txBody>
      </p:sp>
    </p:spTree>
    <p:extLst>
      <p:ext uri="{BB962C8B-B14F-4D97-AF65-F5344CB8AC3E}">
        <p14:creationId xmlns:p14="http://schemas.microsoft.com/office/powerpoint/2010/main" val="254091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_Pic_Wht_Third_Women_Layout">
    <p:spTree>
      <p:nvGrpSpPr>
        <p:cNvPr id="1" name=""/>
        <p:cNvGrpSpPr/>
        <p:nvPr/>
      </p:nvGrpSpPr>
      <p:grpSpPr>
        <a:xfrm>
          <a:off x="0" y="0"/>
          <a:ext cx="0" cy="0"/>
          <a:chOff x="0" y="0"/>
          <a:chExt cx="0" cy="0"/>
        </a:xfrm>
      </p:grpSpPr>
      <p:pic>
        <p:nvPicPr>
          <p:cNvPr id="7" name="Picture 6" descr="A person standing in front of a mirror posing for the camera&#10;&#10;Description automatically generated">
            <a:extLst>
              <a:ext uri="{FF2B5EF4-FFF2-40B4-BE49-F238E27FC236}">
                <a16:creationId xmlns:a16="http://schemas.microsoft.com/office/drawing/2014/main" id="{01DF32C0-BFB1-4C57-BE4D-BB4CB6F42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EDD2D02-FD73-4D99-9DDA-1BDB8A0BDD18}"/>
              </a:ext>
            </a:extLst>
          </p:cNvPr>
          <p:cNvSpPr/>
          <p:nvPr userDrawn="1"/>
        </p:nvSpPr>
        <p:spPr>
          <a:xfrm>
            <a:off x="0" y="0"/>
            <a:ext cx="12192000" cy="6858000"/>
          </a:xfrm>
          <a:prstGeom prst="rect">
            <a:avLst/>
          </a:prstGeom>
          <a:gradFill>
            <a:gsLst>
              <a:gs pos="77000">
                <a:schemeClr val="bg1">
                  <a:alpha val="90000"/>
                </a:schemeClr>
              </a:gs>
              <a:gs pos="0">
                <a:schemeClr val="bg1">
                  <a:alpha val="6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3">
            <a:extLst>
              <a:ext uri="{FF2B5EF4-FFF2-40B4-BE49-F238E27FC236}">
                <a16:creationId xmlns:a16="http://schemas.microsoft.com/office/drawing/2014/main" id="{B35E09C5-A516-4D75-83F7-E61B7652FE23}"/>
              </a:ext>
            </a:extLst>
          </p:cNvPr>
          <p:cNvSpPr>
            <a:spLocks noGrp="1"/>
          </p:cNvSpPr>
          <p:nvPr>
            <p:ph type="pic" sz="quarter" idx="10"/>
          </p:nvPr>
        </p:nvSpPr>
        <p:spPr>
          <a:xfrm>
            <a:off x="573088" y="1457325"/>
            <a:ext cx="2377440" cy="2381250"/>
          </a:xfrm>
          <a:ln w="12700">
            <a:solidFill>
              <a:schemeClr val="bg1"/>
            </a:solidFill>
          </a:ln>
        </p:spPr>
        <p:txBody>
          <a:bodyPr/>
          <a:lstStyle/>
          <a:p>
            <a:endParaRPr lang="en-US"/>
          </a:p>
        </p:txBody>
      </p:sp>
      <p:sp>
        <p:nvSpPr>
          <p:cNvPr id="6" name="Picture Placeholder 3">
            <a:extLst>
              <a:ext uri="{FF2B5EF4-FFF2-40B4-BE49-F238E27FC236}">
                <a16:creationId xmlns:a16="http://schemas.microsoft.com/office/drawing/2014/main" id="{6CF26B5D-F2A5-4512-B7C0-5311136D9773}"/>
              </a:ext>
            </a:extLst>
          </p:cNvPr>
          <p:cNvSpPr>
            <a:spLocks noGrp="1"/>
          </p:cNvSpPr>
          <p:nvPr>
            <p:ph type="pic" sz="quarter" idx="11"/>
          </p:nvPr>
        </p:nvSpPr>
        <p:spPr>
          <a:xfrm>
            <a:off x="2242789" y="3971088"/>
            <a:ext cx="2377440" cy="2381250"/>
          </a:xfrm>
          <a:ln w="12700">
            <a:solidFill>
              <a:schemeClr val="bg1"/>
            </a:solidFill>
          </a:ln>
        </p:spPr>
        <p:txBody>
          <a:bodyPr/>
          <a:lstStyle/>
          <a:p>
            <a:endParaRPr lang="en-US"/>
          </a:p>
        </p:txBody>
      </p:sp>
    </p:spTree>
    <p:extLst>
      <p:ext uri="{BB962C8B-B14F-4D97-AF65-F5344CB8AC3E}">
        <p14:creationId xmlns:p14="http://schemas.microsoft.com/office/powerpoint/2010/main" val="170012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9278F-9EBE-4712-AB85-1A4E72227909}" type="datetimeFigureOut">
              <a:rPr lang="en-US" smtClean="0"/>
              <a:t>5/18/2020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FF9900"/>
                </a:solidFill>
              </a:defRPr>
            </a:lvl1pPr>
          </a:lstStyle>
          <a:p>
            <a:fld id="{685DEEB0-0D57-4C46-9A3A-CA2E40FA33D3}" type="slidenum">
              <a:rPr lang="en-US" smtClean="0"/>
              <a:pPr/>
              <a:t>‹#›</a:t>
            </a:fld>
            <a:endParaRPr lang="en-US" dirty="0"/>
          </a:p>
        </p:txBody>
      </p:sp>
    </p:spTree>
    <p:extLst>
      <p:ext uri="{BB962C8B-B14F-4D97-AF65-F5344CB8AC3E}">
        <p14:creationId xmlns:p14="http://schemas.microsoft.com/office/powerpoint/2010/main" val="12294422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3" r:id="rId5"/>
    <p:sldLayoutId id="2147483664" r:id="rId6"/>
    <p:sldLayoutId id="2147483662" r:id="rId7"/>
    <p:sldLayoutId id="2147483666" r:id="rId8"/>
    <p:sldLayoutId id="2147483665" r:id="rId9"/>
    <p:sldLayoutId id="2147483667" r:id="rId10"/>
    <p:sldLayoutId id="2147483655" r:id="rId11"/>
    <p:sldLayoutId id="2147483668" r:id="rId12"/>
    <p:sldLayoutId id="2147483669" r:id="rId13"/>
    <p:sldLayoutId id="2147483670" r:id="rId14"/>
    <p:sldLayoutId id="2147483672" r:id="rId15"/>
    <p:sldLayoutId id="2147483674" r:id="rId16"/>
    <p:sldLayoutId id="2147483675" r:id="rId17"/>
  </p:sldLayoutIdLst>
  <p:txStyles>
    <p:titleStyle>
      <a:lvl1pPr algn="l" defTabSz="914400" rtl="0" eaLnBrk="1" latinLnBrk="0" hangingPunct="1">
        <a:lnSpc>
          <a:spcPct val="90000"/>
        </a:lnSpc>
        <a:spcBef>
          <a:spcPct val="0"/>
        </a:spcBef>
        <a:buNone/>
        <a:defRPr sz="4400" kern="1200">
          <a:solidFill>
            <a:srgbClr val="586F78"/>
          </a:solidFill>
          <a:latin typeface="+mj-lt"/>
          <a:ea typeface="+mj-ea"/>
          <a:cs typeface="+mj-cs"/>
        </a:defRPr>
      </a:lvl1pPr>
    </p:titleStyle>
    <p:bodyStyle>
      <a:lvl1pPr marL="228600" indent="-228600" algn="l" defTabSz="914400" rtl="0" eaLnBrk="1" latinLnBrk="0" hangingPunct="1">
        <a:lnSpc>
          <a:spcPct val="114000"/>
        </a:lnSpc>
        <a:spcBef>
          <a:spcPts val="600"/>
        </a:spcBef>
        <a:buClr>
          <a:srgbClr val="FF9900"/>
        </a:buClr>
        <a:buFont typeface="Wingdings" panose="05000000000000000000" pitchFamily="2" charset="2"/>
        <a:buChar char="§"/>
        <a:defRPr sz="2600" kern="1200">
          <a:solidFill>
            <a:srgbClr val="456784"/>
          </a:solidFill>
          <a:latin typeface="+mn-lt"/>
          <a:ea typeface="+mn-ea"/>
          <a:cs typeface="+mn-cs"/>
        </a:defRPr>
      </a:lvl1pPr>
      <a:lvl2pPr marL="685800" indent="-228600" algn="l" defTabSz="914400" rtl="0" eaLnBrk="1" latinLnBrk="0" hangingPunct="1">
        <a:lnSpc>
          <a:spcPct val="114000"/>
        </a:lnSpc>
        <a:spcBef>
          <a:spcPts val="600"/>
        </a:spcBef>
        <a:buClr>
          <a:srgbClr val="FF9900"/>
        </a:buClr>
        <a:buFont typeface="Wingdings" panose="05000000000000000000" pitchFamily="2" charset="2"/>
        <a:buChar char="§"/>
        <a:defRPr sz="2200" kern="1200">
          <a:solidFill>
            <a:srgbClr val="456784"/>
          </a:solidFill>
          <a:latin typeface="+mn-lt"/>
          <a:ea typeface="+mn-ea"/>
          <a:cs typeface="+mn-cs"/>
        </a:defRPr>
      </a:lvl2pPr>
      <a:lvl3pPr marL="1143000" indent="-228600" algn="l" defTabSz="914400" rtl="0" eaLnBrk="1" latinLnBrk="0" hangingPunct="1">
        <a:lnSpc>
          <a:spcPct val="114000"/>
        </a:lnSpc>
        <a:spcBef>
          <a:spcPts val="600"/>
        </a:spcBef>
        <a:buClr>
          <a:srgbClr val="FF9900"/>
        </a:buClr>
        <a:buFont typeface="Wingdings" panose="05000000000000000000" pitchFamily="2" charset="2"/>
        <a:buChar char="§"/>
        <a:defRPr sz="2000" kern="1200">
          <a:solidFill>
            <a:srgbClr val="456784"/>
          </a:solidFill>
          <a:latin typeface="+mn-lt"/>
          <a:ea typeface="+mn-ea"/>
          <a:cs typeface="+mn-cs"/>
        </a:defRPr>
      </a:lvl3pPr>
      <a:lvl4pPr marL="1600200" indent="-228600" algn="l" defTabSz="914400" rtl="0" eaLnBrk="1" latinLnBrk="0" hangingPunct="1">
        <a:lnSpc>
          <a:spcPct val="114000"/>
        </a:lnSpc>
        <a:spcBef>
          <a:spcPts val="600"/>
        </a:spcBef>
        <a:buClr>
          <a:srgbClr val="FF9900"/>
        </a:buClr>
        <a:buFont typeface="Wingdings" panose="05000000000000000000" pitchFamily="2" charset="2"/>
        <a:buChar char="§"/>
        <a:defRPr sz="1800" kern="1200">
          <a:solidFill>
            <a:srgbClr val="456784"/>
          </a:solidFill>
          <a:latin typeface="+mn-lt"/>
          <a:ea typeface="+mn-ea"/>
          <a:cs typeface="+mn-cs"/>
        </a:defRPr>
      </a:lvl4pPr>
      <a:lvl5pPr marL="2057400" indent="-228600" algn="l" defTabSz="914400" rtl="0" eaLnBrk="1" latinLnBrk="0" hangingPunct="1">
        <a:lnSpc>
          <a:spcPct val="114000"/>
        </a:lnSpc>
        <a:spcBef>
          <a:spcPts val="600"/>
        </a:spcBef>
        <a:buClr>
          <a:srgbClr val="FF9900"/>
        </a:buClr>
        <a:buFont typeface="Wingdings" panose="05000000000000000000" pitchFamily="2" charset="2"/>
        <a:buChar char="§"/>
        <a:defRPr sz="1800" kern="1200">
          <a:solidFill>
            <a:srgbClr val="45678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5/18/2020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612CFAF-8857-4BF8-913D-40681F8A885A}" type="slidenum">
              <a:rPr lang="en-US" smtClean="0"/>
              <a:pPr/>
              <a:t>‹#›</a:t>
            </a:fld>
            <a:endParaRPr lang="en-US" dirty="0"/>
          </a:p>
        </p:txBody>
      </p:sp>
    </p:spTree>
    <p:extLst>
      <p:ext uri="{BB962C8B-B14F-4D97-AF65-F5344CB8AC3E}">
        <p14:creationId xmlns:p14="http://schemas.microsoft.com/office/powerpoint/2010/main" val="3755042179"/>
      </p:ext>
    </p:extLst>
  </p:cSld>
  <p:clrMap bg1="lt1" tx1="dk1" bg2="lt2" tx2="dk2" accent1="accent1" accent2="accent2" accent3="accent3" accent4="accent4" accent5="accent5" accent6="accent6" hlink="hlink" folHlink="folHlink"/>
  <p:sldLayoutIdLst>
    <p:sldLayoutId id="2147483961" r:id="rId1"/>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9.tiff"/><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www.livesinthebalance.org/"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5LCP5wUl-0c"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s://www.healthline.com/health/grounding-techniqu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https://www.tandfonline.com/doi/abs/10.1080/15427609.2013.818488" TargetMode="External"/><Relationship Id="rId4" Type="http://schemas.openxmlformats.org/officeDocument/2006/relationships/hyperlink" Target="http://cdp.sagepub.com/content/22/6/44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supportservices.jobcorps.gov/disability/Pages/Improving-Employability-Outcomes-By-Enhancing-Self-Regulation-for-Students-with-Disabilities-Webinar-Resources.asp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hyperlink" Target="https://calmharm.co.uk/#row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s://www.my-therappy.co.uk/app/virtual-hope-box" TargetMode="External"/><Relationship Id="rId5" Type="http://schemas.openxmlformats.org/officeDocument/2006/relationships/image" Target="../media/image47.jpg"/><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supportservices.jobcorps.gov/disability/Pages/Improving-Employability-Outcomes-By-Enhancing-Self-Regulation-for-Students-with-Disabilities-Webinar-Resources.aspx"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www.drcharlesbonner.com/publications-and-downloads.html" TargetMode="External"/><Relationship Id="rId2" Type="http://schemas.openxmlformats.org/officeDocument/2006/relationships/hyperlink" Target="https://tfcbt.org/wp-content/uploads/2019/02/Revised-Dealing-with-Trauma-TF-CBTWorkbook-for-Teens-.pdf" TargetMode="External"/><Relationship Id="rId1" Type="http://schemas.openxmlformats.org/officeDocument/2006/relationships/slideLayout" Target="../slideLayouts/slideLayout13.xml"/><Relationship Id="rId4" Type="http://schemas.openxmlformats.org/officeDocument/2006/relationships/hyperlink" Target="https://store.samhsa.gov/product/Anger-Management-for-Substance-Use-Disorder-and-Mental-Health-Clients-Participant-Workbook/PEP19-02-01-002"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motivationalinterviewing.org/sites/default/files/valuescardsort_0.pdf"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https://motivationalinterviewing.org/sites/default/files/valuesinstructions.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understood.org/en/learning-thinking-differences/child-learning-disabilities/sensory-processing-issues/trouble-with-self-regulation-what-you-need-to-know"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zonesofregulation.com/index.html"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www.psychologytools.com/resource/motivational-systems-emotional-regulation-system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75DC8-4516-4ABC-8E48-68640F1797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22" name="Title Text"/>
          <p:cNvSpPr>
            <a:spLocks noChangeArrowheads="1"/>
          </p:cNvSpPr>
          <p:nvPr/>
        </p:nvSpPr>
        <p:spPr bwMode="auto">
          <a:xfrm>
            <a:off x="762134" y="1372878"/>
            <a:ext cx="6163055" cy="189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4000"/>
              </a:lnSpc>
            </a:pPr>
            <a:r>
              <a:rPr lang="en-US" altLang="en-US" sz="5000" b="1" spc="200" dirty="0">
                <a:solidFill>
                  <a:schemeClr val="tx2">
                    <a:lumMod val="20000"/>
                    <a:lumOff val="80000"/>
                  </a:schemeClr>
                </a:solidFill>
                <a:latin typeface="+mn-lt"/>
              </a:rPr>
              <a:t>Improving</a:t>
            </a:r>
          </a:p>
          <a:p>
            <a:pPr lvl="0" algn="ctr">
              <a:lnSpc>
                <a:spcPct val="114000"/>
              </a:lnSpc>
              <a:spcBef>
                <a:spcPts val="600"/>
              </a:spcBef>
            </a:pPr>
            <a:r>
              <a:rPr lang="en-US" altLang="en-US" sz="2800" b="1" spc="500" dirty="0">
                <a:solidFill>
                  <a:schemeClr val="tx2">
                    <a:lumMod val="20000"/>
                    <a:lumOff val="80000"/>
                  </a:schemeClr>
                </a:solidFill>
                <a:latin typeface="+mn-lt"/>
              </a:rPr>
              <a:t>Employability Outcomes by Enhancing</a:t>
            </a:r>
            <a:endParaRPr lang="en-US" altLang="en-US" sz="2800" spc="500" dirty="0">
              <a:solidFill>
                <a:schemeClr val="tx2">
                  <a:lumMod val="20000"/>
                  <a:lumOff val="80000"/>
                </a:schemeClr>
              </a:solidFill>
              <a:latin typeface="+mn-lt"/>
            </a:endParaRPr>
          </a:p>
        </p:txBody>
      </p:sp>
      <p:sp>
        <p:nvSpPr>
          <p:cNvPr id="17" name="Textbox">
            <a:extLst>
              <a:ext uri="{FF2B5EF4-FFF2-40B4-BE49-F238E27FC236}">
                <a16:creationId xmlns:a16="http://schemas.microsoft.com/office/drawing/2014/main" id="{DAB78B0B-D124-4F88-BD76-237D9755E5BE}"/>
              </a:ext>
            </a:extLst>
          </p:cNvPr>
          <p:cNvSpPr txBox="1"/>
          <p:nvPr/>
        </p:nvSpPr>
        <p:spPr>
          <a:xfrm>
            <a:off x="62739" y="4775231"/>
            <a:ext cx="7561841" cy="918649"/>
          </a:xfrm>
          <a:prstGeom prst="rect">
            <a:avLst/>
          </a:prstGeom>
          <a:noFill/>
        </p:spPr>
        <p:txBody>
          <a:bodyPr wrap="square" rtlCol="0">
            <a:spAutoFit/>
          </a:bodyPr>
          <a:lstStyle/>
          <a:p>
            <a:pPr algn="ctr">
              <a:lnSpc>
                <a:spcPct val="114000"/>
              </a:lnSpc>
            </a:pPr>
            <a:r>
              <a:rPr lang="en-US" sz="2000" b="1" spc="1340" dirty="0">
                <a:solidFill>
                  <a:schemeClr val="tx2"/>
                </a:solidFill>
              </a:rPr>
              <a:t>for </a:t>
            </a:r>
          </a:p>
          <a:p>
            <a:pPr algn="ctr">
              <a:lnSpc>
                <a:spcPct val="114000"/>
              </a:lnSpc>
              <a:spcBef>
                <a:spcPts val="1200"/>
              </a:spcBef>
            </a:pPr>
            <a:r>
              <a:rPr lang="en-US" sz="2000" b="1" spc="700" dirty="0">
                <a:solidFill>
                  <a:schemeClr val="bg1"/>
                </a:solidFill>
              </a:rPr>
              <a:t>Students with Disabilities</a:t>
            </a:r>
          </a:p>
        </p:txBody>
      </p:sp>
      <p:sp>
        <p:nvSpPr>
          <p:cNvPr id="19" name="Title Text">
            <a:extLst>
              <a:ext uri="{FF2B5EF4-FFF2-40B4-BE49-F238E27FC236}">
                <a16:creationId xmlns:a16="http://schemas.microsoft.com/office/drawing/2014/main" id="{8B839CBB-8022-46CC-B30C-8C83AC29D2EB}"/>
              </a:ext>
            </a:extLst>
          </p:cNvPr>
          <p:cNvSpPr>
            <a:spLocks noChangeArrowheads="1"/>
          </p:cNvSpPr>
          <p:nvPr/>
        </p:nvSpPr>
        <p:spPr bwMode="auto">
          <a:xfrm>
            <a:off x="579945" y="4039893"/>
            <a:ext cx="652742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b="1" spc="1400" dirty="0">
                <a:solidFill>
                  <a:schemeClr val="accent3"/>
                </a:solidFill>
                <a:latin typeface="+mn-lt"/>
              </a:rPr>
              <a:t>SELF-REGULATION</a:t>
            </a:r>
            <a:endParaRPr lang="en-US" altLang="en-US" sz="3200" spc="1400" dirty="0">
              <a:solidFill>
                <a:schemeClr val="accent3"/>
              </a:solidFill>
              <a:latin typeface="+mn-lt"/>
            </a:endParaRPr>
          </a:p>
        </p:txBody>
      </p:sp>
      <p:grpSp>
        <p:nvGrpSpPr>
          <p:cNvPr id="2" name="Group 1">
            <a:extLst>
              <a:ext uri="{FF2B5EF4-FFF2-40B4-BE49-F238E27FC236}">
                <a16:creationId xmlns:a16="http://schemas.microsoft.com/office/drawing/2014/main" id="{E0556231-CC1B-4D0D-9436-0422D6C0A977}"/>
              </a:ext>
            </a:extLst>
          </p:cNvPr>
          <p:cNvGrpSpPr/>
          <p:nvPr/>
        </p:nvGrpSpPr>
        <p:grpSpPr>
          <a:xfrm>
            <a:off x="2497635" y="3611111"/>
            <a:ext cx="2692045" cy="70203"/>
            <a:chOff x="2497642" y="3511291"/>
            <a:chExt cx="2692045" cy="70203"/>
          </a:xfrm>
        </p:grpSpPr>
        <p:cxnSp>
          <p:nvCxnSpPr>
            <p:cNvPr id="53" name="Straight Connector 52">
              <a:extLst>
                <a:ext uri="{FF2B5EF4-FFF2-40B4-BE49-F238E27FC236}">
                  <a16:creationId xmlns:a16="http://schemas.microsoft.com/office/drawing/2014/main" id="{70F4BA9B-72AD-48DF-BA26-9A6F8AA08A5F}"/>
                </a:ext>
              </a:extLst>
            </p:cNvPr>
            <p:cNvCxnSpPr>
              <a:cxnSpLocks/>
            </p:cNvCxnSpPr>
            <p:nvPr/>
          </p:nvCxnSpPr>
          <p:spPr>
            <a:xfrm>
              <a:off x="2503857" y="3511291"/>
              <a:ext cx="2683502"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DFD43B-3EE6-4FC7-8755-0D41AD7D7C2B}"/>
                </a:ext>
              </a:extLst>
            </p:cNvPr>
            <p:cNvCxnSpPr>
              <a:cxnSpLocks/>
            </p:cNvCxnSpPr>
            <p:nvPr/>
          </p:nvCxnSpPr>
          <p:spPr>
            <a:xfrm>
              <a:off x="2497642" y="3581494"/>
              <a:ext cx="2692045"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594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a:extLst>
              <a:ext uri="{FF2B5EF4-FFF2-40B4-BE49-F238E27FC236}">
                <a16:creationId xmlns:a16="http://schemas.microsoft.com/office/drawing/2014/main" id="{110EE4BC-71C8-477A-B887-F4CBB7DD32D5}"/>
              </a:ext>
            </a:extLst>
          </p:cNvPr>
          <p:cNvSpPr txBox="1"/>
          <p:nvPr/>
        </p:nvSpPr>
        <p:spPr>
          <a:xfrm>
            <a:off x="5824402" y="1577541"/>
            <a:ext cx="5726807" cy="4096250"/>
          </a:xfrm>
          <a:prstGeom prst="rect">
            <a:avLst/>
          </a:prstGeom>
          <a:noFill/>
        </p:spPr>
        <p:txBody>
          <a:bodyPr wrap="square" rtlCol="0">
            <a:spAutoFit/>
          </a:bodyPr>
          <a:lstStyle/>
          <a:p>
            <a:pPr marL="342900" indent="-342900">
              <a:lnSpc>
                <a:spcPct val="110000"/>
              </a:lnSpc>
              <a:spcAft>
                <a:spcPts val="600"/>
              </a:spcAft>
              <a:buClr>
                <a:srgbClr val="FF9900"/>
              </a:buClr>
              <a:buFont typeface="Wingdings" panose="05000000000000000000" pitchFamily="2" charset="2"/>
              <a:buChar char="§"/>
            </a:pPr>
            <a:r>
              <a:rPr lang="en-US" sz="2600" dirty="0">
                <a:ln w="15875">
                  <a:noFill/>
                  <a:round/>
                </a:ln>
                <a:solidFill>
                  <a:schemeClr val="accent2"/>
                </a:solidFill>
                <a:cs typeface="Arial" panose="020B0604020202020204" pitchFamily="34" charset="0"/>
              </a:rPr>
              <a:t>Dylan’s trade instructor reports that he does well on individual tasks. </a:t>
            </a:r>
          </a:p>
          <a:p>
            <a:pPr marL="342900" indent="-342900">
              <a:lnSpc>
                <a:spcPct val="110000"/>
              </a:lnSpc>
              <a:spcAft>
                <a:spcPts val="600"/>
              </a:spcAft>
              <a:buClr>
                <a:srgbClr val="FF9900"/>
              </a:buClr>
              <a:buFont typeface="Wingdings" panose="05000000000000000000" pitchFamily="2" charset="2"/>
              <a:buChar char="§"/>
            </a:pPr>
            <a:r>
              <a:rPr lang="en-US" sz="2600" dirty="0">
                <a:ln w="15875">
                  <a:noFill/>
                  <a:round/>
                </a:ln>
                <a:solidFill>
                  <a:schemeClr val="accent2"/>
                </a:solidFill>
                <a:cs typeface="Arial" panose="020B0604020202020204" pitchFamily="34" charset="0"/>
              </a:rPr>
              <a:t>This morning Dylan was working on a group project. Suddenly, he jumped up out of his chair and shouted, </a:t>
            </a:r>
            <a:r>
              <a:rPr lang="en-US" sz="2600" b="1" i="1" dirty="0">
                <a:ln w="15875">
                  <a:noFill/>
                  <a:round/>
                </a:ln>
                <a:solidFill>
                  <a:srgbClr val="FF9900"/>
                </a:solidFill>
                <a:cs typeface="Arial" panose="020B0604020202020204" pitchFamily="34" charset="0"/>
              </a:rPr>
              <a:t>“Nobody ever listens to my ideas. You think you’re the boss of everybody. It’s not fair!” </a:t>
            </a:r>
            <a:r>
              <a:rPr lang="en-US" sz="2600" dirty="0">
                <a:ln w="15875">
                  <a:noFill/>
                  <a:round/>
                </a:ln>
                <a:solidFill>
                  <a:schemeClr val="accent2"/>
                </a:solidFill>
                <a:cs typeface="Arial" panose="020B0604020202020204" pitchFamily="34" charset="0"/>
              </a:rPr>
              <a:t>before storming out of the room.</a:t>
            </a:r>
          </a:p>
        </p:txBody>
      </p:sp>
      <p:sp>
        <p:nvSpPr>
          <p:cNvPr id="16" name="Textbox">
            <a:extLst>
              <a:ext uri="{FF2B5EF4-FFF2-40B4-BE49-F238E27FC236}">
                <a16:creationId xmlns:a16="http://schemas.microsoft.com/office/drawing/2014/main" id="{193ACF4D-B2EC-470A-AAF3-A297006634C5}"/>
              </a:ext>
            </a:extLst>
          </p:cNvPr>
          <p:cNvSpPr txBox="1"/>
          <p:nvPr/>
        </p:nvSpPr>
        <p:spPr>
          <a:xfrm>
            <a:off x="2738220" y="657884"/>
            <a:ext cx="6715559" cy="483017"/>
          </a:xfrm>
          <a:prstGeom prst="rect">
            <a:avLst/>
          </a:prstGeom>
          <a:noFill/>
        </p:spPr>
        <p:txBody>
          <a:bodyPr wrap="square" rtlCol="0">
            <a:spAutoFit/>
          </a:bodyPr>
          <a:lstStyle/>
          <a:p>
            <a:pPr algn="ctr">
              <a:lnSpc>
                <a:spcPts val="3000"/>
              </a:lnSpc>
            </a:pPr>
            <a:r>
              <a:rPr lang="en-US" sz="2800" b="1" spc="3000" dirty="0">
                <a:solidFill>
                  <a:schemeClr val="accent3"/>
                </a:solidFill>
              </a:rPr>
              <a:t>DYLAN</a:t>
            </a:r>
          </a:p>
        </p:txBody>
      </p:sp>
      <p:cxnSp>
        <p:nvCxnSpPr>
          <p:cNvPr id="18" name="Straight Connector 17">
            <a:extLst>
              <a:ext uri="{FF2B5EF4-FFF2-40B4-BE49-F238E27FC236}">
                <a16:creationId xmlns:a16="http://schemas.microsoft.com/office/drawing/2014/main" id="{EDCC49CD-27FE-4675-9084-1EC704A139EA}"/>
              </a:ext>
            </a:extLst>
          </p:cNvPr>
          <p:cNvCxnSpPr>
            <a:cxnSpLocks/>
          </p:cNvCxnSpPr>
          <p:nvPr/>
        </p:nvCxnSpPr>
        <p:spPr>
          <a:xfrm>
            <a:off x="3046218" y="1316409"/>
            <a:ext cx="5706524" cy="0"/>
          </a:xfrm>
          <a:prstGeom prst="line">
            <a:avLst/>
          </a:prstGeom>
          <a:ln w="158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8C0CA-0365-4E70-A3CB-94C5E3784206}"/>
              </a:ext>
            </a:extLst>
          </p:cNvPr>
          <p:cNvCxnSpPr>
            <a:cxnSpLocks/>
          </p:cNvCxnSpPr>
          <p:nvPr/>
        </p:nvCxnSpPr>
        <p:spPr>
          <a:xfrm>
            <a:off x="3040003" y="1315172"/>
            <a:ext cx="5726807" cy="0"/>
          </a:xfrm>
          <a:prstGeom prst="line">
            <a:avLst/>
          </a:prstGeom>
          <a:ln w="22225">
            <a:solidFill>
              <a:srgbClr val="FF99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1B5F304-B822-488D-B2AF-6549EC244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93" y="1626848"/>
            <a:ext cx="4519221" cy="3001818"/>
          </a:xfrm>
          <a:prstGeom prst="rect">
            <a:avLst/>
          </a:prstGeom>
        </p:spPr>
      </p:pic>
      <p:sp>
        <p:nvSpPr>
          <p:cNvPr id="13" name="Slide Number Placeholder 3">
            <a:extLst>
              <a:ext uri="{FF2B5EF4-FFF2-40B4-BE49-F238E27FC236}">
                <a16:creationId xmlns:a16="http://schemas.microsoft.com/office/drawing/2014/main" id="{FA651DFE-9465-43C3-AD1F-68B581D029A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10</a:t>
            </a:fld>
            <a:endParaRPr lang="en-US" sz="1200" dirty="0">
              <a:solidFill>
                <a:srgbClr val="FF9900"/>
              </a:solidFill>
            </a:endParaRPr>
          </a:p>
        </p:txBody>
      </p:sp>
      <p:sp>
        <p:nvSpPr>
          <p:cNvPr id="2" name="TextBox 1">
            <a:extLst>
              <a:ext uri="{FF2B5EF4-FFF2-40B4-BE49-F238E27FC236}">
                <a16:creationId xmlns:a16="http://schemas.microsoft.com/office/drawing/2014/main" id="{7DCD3F20-7FCB-AF4A-9979-C8766B715C70}"/>
              </a:ext>
            </a:extLst>
          </p:cNvPr>
          <p:cNvSpPr txBox="1"/>
          <p:nvPr/>
        </p:nvSpPr>
        <p:spPr>
          <a:xfrm>
            <a:off x="248729" y="5204407"/>
            <a:ext cx="5726807" cy="1261884"/>
          </a:xfrm>
          <a:prstGeom prst="rect">
            <a:avLst/>
          </a:prstGeom>
          <a:noFill/>
        </p:spPr>
        <p:txBody>
          <a:bodyPr wrap="square" rtlCol="0">
            <a:spAutoFit/>
          </a:bodyPr>
          <a:lstStyle/>
          <a:p>
            <a:pPr algn="ctr"/>
            <a:r>
              <a:rPr lang="en-US" sz="2200" i="1" dirty="0">
                <a:solidFill>
                  <a:srgbClr val="456784"/>
                </a:solidFill>
              </a:rPr>
              <a:t>Which </a:t>
            </a:r>
            <a:r>
              <a:rPr lang="en-US" sz="2200" b="1" i="1" dirty="0">
                <a:solidFill>
                  <a:srgbClr val="456784"/>
                </a:solidFill>
              </a:rPr>
              <a:t>self-regulation skill deficits </a:t>
            </a:r>
            <a:r>
              <a:rPr lang="en-US" sz="2200" i="1" dirty="0">
                <a:solidFill>
                  <a:srgbClr val="456784"/>
                </a:solidFill>
              </a:rPr>
              <a:t>may have contributed to Dylan’s outburst?</a:t>
            </a:r>
          </a:p>
          <a:p>
            <a:endParaRPr lang="en-US" sz="1000" dirty="0"/>
          </a:p>
          <a:p>
            <a:pPr algn="ctr"/>
            <a:r>
              <a:rPr lang="en-US" sz="2200" dirty="0"/>
              <a:t>Type your answer in the chat box. </a:t>
            </a:r>
          </a:p>
        </p:txBody>
      </p:sp>
    </p:spTree>
    <p:extLst>
      <p:ext uri="{BB962C8B-B14F-4D97-AF65-F5344CB8AC3E}">
        <p14:creationId xmlns:p14="http://schemas.microsoft.com/office/powerpoint/2010/main" val="351037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a:extLst>
              <a:ext uri="{FF2B5EF4-FFF2-40B4-BE49-F238E27FC236}">
                <a16:creationId xmlns:a16="http://schemas.microsoft.com/office/drawing/2014/main" id="{110EE4BC-71C8-477A-B887-F4CBB7DD32D5}"/>
              </a:ext>
            </a:extLst>
          </p:cNvPr>
          <p:cNvSpPr txBox="1"/>
          <p:nvPr/>
        </p:nvSpPr>
        <p:spPr>
          <a:xfrm>
            <a:off x="5824402" y="1642856"/>
            <a:ext cx="5726807" cy="5027787"/>
          </a:xfrm>
          <a:prstGeom prst="rect">
            <a:avLst/>
          </a:prstGeom>
          <a:noFill/>
        </p:spPr>
        <p:txBody>
          <a:bodyPr wrap="square" rtlCol="0">
            <a:spAutoFit/>
          </a:bodyPr>
          <a:lstStyle/>
          <a:p>
            <a:pPr marL="342900" indent="-342900">
              <a:lnSpc>
                <a:spcPct val="110000"/>
              </a:lnSpc>
              <a:spcAft>
                <a:spcPts val="1000"/>
              </a:spcAft>
              <a:buClr>
                <a:srgbClr val="FF9900"/>
              </a:buClr>
              <a:buFont typeface="Wingdings" panose="05000000000000000000" pitchFamily="2" charset="2"/>
              <a:buChar char="§"/>
            </a:pPr>
            <a:r>
              <a:rPr lang="en-US" sz="2600" dirty="0">
                <a:ln w="15875">
                  <a:noFill/>
                  <a:round/>
                </a:ln>
                <a:solidFill>
                  <a:schemeClr val="accent2"/>
                </a:solidFill>
                <a:cs typeface="Arial" panose="020B0604020202020204" pitchFamily="34" charset="0"/>
              </a:rPr>
              <a:t>Destiny’s instructors report that she often needs reminders and encouragement to stay on task.</a:t>
            </a:r>
          </a:p>
          <a:p>
            <a:pPr marL="342900" indent="-342900">
              <a:lnSpc>
                <a:spcPct val="110000"/>
              </a:lnSpc>
              <a:spcAft>
                <a:spcPts val="1000"/>
              </a:spcAft>
              <a:buClr>
                <a:srgbClr val="FF9900"/>
              </a:buClr>
              <a:buFont typeface="Wingdings" panose="05000000000000000000" pitchFamily="2" charset="2"/>
              <a:buChar char="§"/>
            </a:pPr>
            <a:r>
              <a:rPr lang="en-US" sz="2600" dirty="0">
                <a:ln w="15875">
                  <a:noFill/>
                  <a:round/>
                </a:ln>
                <a:solidFill>
                  <a:schemeClr val="accent2"/>
                </a:solidFill>
                <a:cs typeface="Arial" panose="020B0604020202020204" pitchFamily="34" charset="0"/>
              </a:rPr>
              <a:t>Tonight, the detail rotation in the dorm did not get updated because an RA called in sick. Destiny can be heard from another hall shouting and sobbing, </a:t>
            </a:r>
            <a:r>
              <a:rPr lang="en-US" sz="2600" b="1" i="1" dirty="0">
                <a:ln w="15875">
                  <a:noFill/>
                  <a:round/>
                </a:ln>
                <a:solidFill>
                  <a:srgbClr val="FF9900"/>
                </a:solidFill>
                <a:cs typeface="Arial" panose="020B0604020202020204" pitchFamily="34" charset="0"/>
              </a:rPr>
              <a:t>“I’ve been mopping the bathrooms and halls every day this week! I’m sick of this [bleep]!” </a:t>
            </a:r>
          </a:p>
        </p:txBody>
      </p:sp>
      <p:sp>
        <p:nvSpPr>
          <p:cNvPr id="16" name="Textbox">
            <a:extLst>
              <a:ext uri="{FF2B5EF4-FFF2-40B4-BE49-F238E27FC236}">
                <a16:creationId xmlns:a16="http://schemas.microsoft.com/office/drawing/2014/main" id="{193ACF4D-B2EC-470A-AAF3-A297006634C5}"/>
              </a:ext>
            </a:extLst>
          </p:cNvPr>
          <p:cNvSpPr txBox="1"/>
          <p:nvPr/>
        </p:nvSpPr>
        <p:spPr>
          <a:xfrm>
            <a:off x="2738220" y="657884"/>
            <a:ext cx="6715559" cy="483017"/>
          </a:xfrm>
          <a:prstGeom prst="rect">
            <a:avLst/>
          </a:prstGeom>
          <a:noFill/>
        </p:spPr>
        <p:txBody>
          <a:bodyPr wrap="square" rtlCol="0">
            <a:spAutoFit/>
          </a:bodyPr>
          <a:lstStyle/>
          <a:p>
            <a:pPr algn="ctr">
              <a:lnSpc>
                <a:spcPts val="3000"/>
              </a:lnSpc>
            </a:pPr>
            <a:r>
              <a:rPr lang="en-US" sz="2800" b="1" spc="3000" dirty="0">
                <a:solidFill>
                  <a:schemeClr val="accent3"/>
                </a:solidFill>
              </a:rPr>
              <a:t>DESTINY</a:t>
            </a:r>
          </a:p>
        </p:txBody>
      </p:sp>
      <p:cxnSp>
        <p:nvCxnSpPr>
          <p:cNvPr id="18" name="Straight Connector 17">
            <a:extLst>
              <a:ext uri="{FF2B5EF4-FFF2-40B4-BE49-F238E27FC236}">
                <a16:creationId xmlns:a16="http://schemas.microsoft.com/office/drawing/2014/main" id="{EDCC49CD-27FE-4675-9084-1EC704A139EA}"/>
              </a:ext>
            </a:extLst>
          </p:cNvPr>
          <p:cNvCxnSpPr>
            <a:cxnSpLocks/>
          </p:cNvCxnSpPr>
          <p:nvPr/>
        </p:nvCxnSpPr>
        <p:spPr>
          <a:xfrm>
            <a:off x="3046218" y="1316409"/>
            <a:ext cx="5706524" cy="0"/>
          </a:xfrm>
          <a:prstGeom prst="line">
            <a:avLst/>
          </a:prstGeom>
          <a:ln w="158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D5368B-D0CF-4402-9000-F2F7D4D44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677" y="1708171"/>
            <a:ext cx="4454298" cy="2811578"/>
          </a:xfrm>
          <a:prstGeom prst="rect">
            <a:avLst/>
          </a:prstGeom>
        </p:spPr>
      </p:pic>
      <p:sp>
        <p:nvSpPr>
          <p:cNvPr id="8" name="Slide Number Placeholder 3">
            <a:extLst>
              <a:ext uri="{FF2B5EF4-FFF2-40B4-BE49-F238E27FC236}">
                <a16:creationId xmlns:a16="http://schemas.microsoft.com/office/drawing/2014/main" id="{0E7670CD-C54F-429D-8040-8AEB642CAC4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11</a:t>
            </a:fld>
            <a:endParaRPr lang="en-US" sz="1200" dirty="0">
              <a:solidFill>
                <a:srgbClr val="FF9900"/>
              </a:solidFill>
            </a:endParaRPr>
          </a:p>
        </p:txBody>
      </p:sp>
      <p:cxnSp>
        <p:nvCxnSpPr>
          <p:cNvPr id="9" name="Straight Connector 8">
            <a:extLst>
              <a:ext uri="{FF2B5EF4-FFF2-40B4-BE49-F238E27FC236}">
                <a16:creationId xmlns:a16="http://schemas.microsoft.com/office/drawing/2014/main" id="{54553BF8-03D5-E847-BC40-606E03B5617C}"/>
              </a:ext>
            </a:extLst>
          </p:cNvPr>
          <p:cNvCxnSpPr>
            <a:cxnSpLocks/>
          </p:cNvCxnSpPr>
          <p:nvPr/>
        </p:nvCxnSpPr>
        <p:spPr>
          <a:xfrm>
            <a:off x="3040003" y="1315172"/>
            <a:ext cx="5726807" cy="0"/>
          </a:xfrm>
          <a:prstGeom prst="line">
            <a:avLst/>
          </a:prstGeom>
          <a:ln w="22225">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3E03C4-51CE-A245-ACF5-E6232F53807C}"/>
              </a:ext>
            </a:extLst>
          </p:cNvPr>
          <p:cNvSpPr txBox="1"/>
          <p:nvPr/>
        </p:nvSpPr>
        <p:spPr>
          <a:xfrm>
            <a:off x="314044" y="5191344"/>
            <a:ext cx="5726807" cy="1261884"/>
          </a:xfrm>
          <a:prstGeom prst="rect">
            <a:avLst/>
          </a:prstGeom>
          <a:noFill/>
        </p:spPr>
        <p:txBody>
          <a:bodyPr wrap="square" rtlCol="0">
            <a:spAutoFit/>
          </a:bodyPr>
          <a:lstStyle/>
          <a:p>
            <a:pPr algn="ctr"/>
            <a:r>
              <a:rPr lang="en-US" sz="2200" i="1" dirty="0">
                <a:solidFill>
                  <a:srgbClr val="456784"/>
                </a:solidFill>
              </a:rPr>
              <a:t>Which </a:t>
            </a:r>
            <a:r>
              <a:rPr lang="en-US" sz="2200" b="1" i="1" dirty="0">
                <a:solidFill>
                  <a:srgbClr val="456784"/>
                </a:solidFill>
              </a:rPr>
              <a:t>self-regulation skill deficits </a:t>
            </a:r>
            <a:r>
              <a:rPr lang="en-US" sz="2200" i="1" dirty="0">
                <a:solidFill>
                  <a:srgbClr val="456784"/>
                </a:solidFill>
              </a:rPr>
              <a:t>may have contributed to Destiny’s outburst?</a:t>
            </a:r>
          </a:p>
          <a:p>
            <a:endParaRPr lang="en-US" sz="1000" dirty="0"/>
          </a:p>
          <a:p>
            <a:pPr algn="ctr"/>
            <a:r>
              <a:rPr lang="en-US" sz="2200" dirty="0"/>
              <a:t>Type your answer in the chat box. </a:t>
            </a:r>
          </a:p>
        </p:txBody>
      </p:sp>
    </p:spTree>
    <p:extLst>
      <p:ext uri="{BB962C8B-B14F-4D97-AF65-F5344CB8AC3E}">
        <p14:creationId xmlns:p14="http://schemas.microsoft.com/office/powerpoint/2010/main" val="3374290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a:extLst>
              <a:ext uri="{FF2B5EF4-FFF2-40B4-BE49-F238E27FC236}">
                <a16:creationId xmlns:a16="http://schemas.microsoft.com/office/drawing/2014/main" id="{4283323B-5FB6-4CB6-AFFC-C39A31235FD6}"/>
              </a:ext>
            </a:extLst>
          </p:cNvPr>
          <p:cNvSpPr txBox="1"/>
          <p:nvPr/>
        </p:nvSpPr>
        <p:spPr>
          <a:xfrm>
            <a:off x="1656619" y="3413760"/>
            <a:ext cx="4515272" cy="1329146"/>
          </a:xfrm>
          <a:prstGeom prst="rect">
            <a:avLst/>
          </a:prstGeom>
          <a:noFill/>
        </p:spPr>
        <p:txBody>
          <a:bodyPr wrap="square" rtlCol="0">
            <a:spAutoFit/>
          </a:bodyPr>
          <a:lstStyle/>
          <a:p>
            <a:pPr algn="ctr">
              <a:lnSpc>
                <a:spcPts val="3300"/>
              </a:lnSpc>
            </a:pPr>
            <a:r>
              <a:rPr lang="en-US" sz="2500" dirty="0">
                <a:solidFill>
                  <a:schemeClr val="tx2">
                    <a:lumMod val="20000"/>
                    <a:lumOff val="80000"/>
                  </a:schemeClr>
                </a:solidFill>
              </a:rPr>
              <a:t> </a:t>
            </a:r>
            <a:endParaRPr lang="en-US" sz="2500" b="1" dirty="0">
              <a:solidFill>
                <a:schemeClr val="tx2">
                  <a:lumMod val="20000"/>
                  <a:lumOff val="80000"/>
                </a:schemeClr>
              </a:solidFill>
            </a:endParaRPr>
          </a:p>
          <a:p>
            <a:pPr algn="ctr">
              <a:lnSpc>
                <a:spcPts val="3300"/>
              </a:lnSpc>
            </a:pPr>
            <a:r>
              <a:rPr lang="en-US" sz="2500" spc="100" dirty="0">
                <a:solidFill>
                  <a:srgbClr val="456784"/>
                </a:solidFill>
              </a:rPr>
              <a:t>GOAL ATTAINMENT </a:t>
            </a:r>
          </a:p>
          <a:p>
            <a:pPr algn="ctr">
              <a:lnSpc>
                <a:spcPts val="3300"/>
              </a:lnSpc>
            </a:pPr>
            <a:r>
              <a:rPr lang="en-US" sz="2500" spc="100" dirty="0">
                <a:solidFill>
                  <a:srgbClr val="456784"/>
                </a:solidFill>
              </a:rPr>
              <a:t>and EMPLOYABILITY</a:t>
            </a:r>
          </a:p>
        </p:txBody>
      </p:sp>
      <p:sp>
        <p:nvSpPr>
          <p:cNvPr id="14" name="Textbox">
            <a:extLst>
              <a:ext uri="{FF2B5EF4-FFF2-40B4-BE49-F238E27FC236}">
                <a16:creationId xmlns:a16="http://schemas.microsoft.com/office/drawing/2014/main" id="{4DB7BAC9-C41A-4351-BFD9-EDDE45E05593}"/>
              </a:ext>
            </a:extLst>
          </p:cNvPr>
          <p:cNvSpPr txBox="1"/>
          <p:nvPr/>
        </p:nvSpPr>
        <p:spPr>
          <a:xfrm>
            <a:off x="350753" y="2727856"/>
            <a:ext cx="7127007" cy="483017"/>
          </a:xfrm>
          <a:prstGeom prst="rect">
            <a:avLst/>
          </a:prstGeom>
          <a:noFill/>
        </p:spPr>
        <p:txBody>
          <a:bodyPr wrap="square" rtlCol="0">
            <a:spAutoFit/>
          </a:bodyPr>
          <a:lstStyle/>
          <a:p>
            <a:pPr algn="ctr">
              <a:lnSpc>
                <a:spcPts val="3000"/>
              </a:lnSpc>
            </a:pPr>
            <a:r>
              <a:rPr lang="en-US" sz="3500" b="1" spc="1780" dirty="0">
                <a:solidFill>
                  <a:srgbClr val="586F78"/>
                </a:solidFill>
              </a:rPr>
              <a:t>Self-Regulation</a:t>
            </a:r>
            <a:endParaRPr lang="en-US" sz="3500" b="1" spc="1780" dirty="0">
              <a:solidFill>
                <a:schemeClr val="accent3"/>
              </a:solidFill>
            </a:endParaRPr>
          </a:p>
        </p:txBody>
      </p:sp>
      <p:grpSp>
        <p:nvGrpSpPr>
          <p:cNvPr id="2" name="Group 1">
            <a:extLst>
              <a:ext uri="{FF2B5EF4-FFF2-40B4-BE49-F238E27FC236}">
                <a16:creationId xmlns:a16="http://schemas.microsoft.com/office/drawing/2014/main" id="{B642F63E-9E13-4746-9BE2-F6E476C85942}"/>
              </a:ext>
            </a:extLst>
          </p:cNvPr>
          <p:cNvGrpSpPr/>
          <p:nvPr/>
        </p:nvGrpSpPr>
        <p:grpSpPr>
          <a:xfrm>
            <a:off x="1050852" y="3444240"/>
            <a:ext cx="5726807" cy="69877"/>
            <a:chOff x="733369" y="3498975"/>
            <a:chExt cx="5726807" cy="69877"/>
          </a:xfrm>
        </p:grpSpPr>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12</a:t>
            </a:fld>
            <a:endParaRPr lang="en-US" sz="1200" dirty="0">
              <a:solidFill>
                <a:srgbClr val="FF9900"/>
              </a:solidFill>
            </a:endParaRPr>
          </a:p>
        </p:txBody>
      </p:sp>
      <p:pic>
        <p:nvPicPr>
          <p:cNvPr id="3" name="Picture 2">
            <a:extLst>
              <a:ext uri="{FF2B5EF4-FFF2-40B4-BE49-F238E27FC236}">
                <a16:creationId xmlns:a16="http://schemas.microsoft.com/office/drawing/2014/main" id="{595DE628-F123-4B16-B837-8E14BE5D66EC}"/>
              </a:ext>
            </a:extLst>
          </p:cNvPr>
          <p:cNvPicPr>
            <a:picLocks noChangeAspect="1"/>
          </p:cNvPicPr>
          <p:nvPr/>
        </p:nvPicPr>
        <p:blipFill rotWithShape="1">
          <a:blip r:embed="rId3">
            <a:extLst>
              <a:ext uri="{28A0092B-C50C-407E-A947-70E740481C1C}">
                <a14:useLocalDpi xmlns:a14="http://schemas.microsoft.com/office/drawing/2010/main" val="0"/>
              </a:ext>
            </a:extLst>
          </a:blip>
          <a:srcRect t="1350"/>
          <a:stretch/>
        </p:blipFill>
        <p:spPr>
          <a:xfrm>
            <a:off x="7444422" y="965662"/>
            <a:ext cx="3858163" cy="4896196"/>
          </a:xfrm>
          <a:prstGeom prst="rect">
            <a:avLst/>
          </a:prstGeom>
        </p:spPr>
      </p:pic>
    </p:spTree>
    <p:extLst>
      <p:ext uri="{BB962C8B-B14F-4D97-AF65-F5344CB8AC3E}">
        <p14:creationId xmlns:p14="http://schemas.microsoft.com/office/powerpoint/2010/main" val="2456115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BEF6-7446-42CB-9CDB-CB7848CF0842}"/>
              </a:ext>
            </a:extLst>
          </p:cNvPr>
          <p:cNvSpPr>
            <a:spLocks noGrp="1"/>
          </p:cNvSpPr>
          <p:nvPr>
            <p:ph type="title"/>
          </p:nvPr>
        </p:nvSpPr>
        <p:spPr/>
        <p:txBody>
          <a:bodyPr/>
          <a:lstStyle/>
          <a:p>
            <a:r>
              <a:rPr lang="en-US" dirty="0"/>
              <a:t>Self-Regulation and Employability</a:t>
            </a:r>
          </a:p>
        </p:txBody>
      </p:sp>
      <p:sp>
        <p:nvSpPr>
          <p:cNvPr id="3" name="Content Placeholder 2">
            <a:extLst>
              <a:ext uri="{FF2B5EF4-FFF2-40B4-BE49-F238E27FC236}">
                <a16:creationId xmlns:a16="http://schemas.microsoft.com/office/drawing/2014/main" id="{D3CC991D-D9CB-41AA-A68B-FB5B9BFA521E}"/>
              </a:ext>
            </a:extLst>
          </p:cNvPr>
          <p:cNvSpPr>
            <a:spLocks noGrp="1"/>
          </p:cNvSpPr>
          <p:nvPr>
            <p:ph idx="1"/>
          </p:nvPr>
        </p:nvSpPr>
        <p:spPr>
          <a:xfrm>
            <a:off x="844551" y="1575594"/>
            <a:ext cx="5861050" cy="4895850"/>
          </a:xfrm>
        </p:spPr>
        <p:txBody>
          <a:bodyPr>
            <a:noAutofit/>
          </a:bodyPr>
          <a:lstStyle/>
          <a:p>
            <a:pPr marL="0" indent="0">
              <a:lnSpc>
                <a:spcPct val="124000"/>
              </a:lnSpc>
              <a:buNone/>
            </a:pPr>
            <a:r>
              <a:rPr lang="en-US" b="1" dirty="0">
                <a:solidFill>
                  <a:srgbClr val="FF9900"/>
                </a:solidFill>
              </a:rPr>
              <a:t>Top 5 Skills:</a:t>
            </a:r>
          </a:p>
          <a:p>
            <a:pPr marL="465138" lvl="1" indent="-452438">
              <a:lnSpc>
                <a:spcPct val="110000"/>
              </a:lnSpc>
              <a:buClr>
                <a:srgbClr val="FF9900"/>
              </a:buClr>
            </a:pPr>
            <a:r>
              <a:rPr lang="en-US" dirty="0">
                <a:solidFill>
                  <a:srgbClr val="456784"/>
                </a:solidFill>
              </a:rPr>
              <a:t>Knowing when to start (initiation) and when to stop (inhibition)</a:t>
            </a:r>
          </a:p>
          <a:p>
            <a:pPr marL="465138" lvl="1" indent="-452438">
              <a:lnSpc>
                <a:spcPct val="110000"/>
              </a:lnSpc>
              <a:buClr>
                <a:srgbClr val="FF9900"/>
              </a:buClr>
            </a:pPr>
            <a:r>
              <a:rPr lang="en-US" dirty="0">
                <a:solidFill>
                  <a:srgbClr val="456784"/>
                </a:solidFill>
              </a:rPr>
              <a:t>Ability to delay gratification</a:t>
            </a:r>
          </a:p>
          <a:p>
            <a:pPr marL="465138" lvl="1" indent="-452438">
              <a:lnSpc>
                <a:spcPct val="110000"/>
              </a:lnSpc>
              <a:buClr>
                <a:srgbClr val="FF9900"/>
              </a:buClr>
            </a:pPr>
            <a:r>
              <a:rPr lang="en-US" dirty="0">
                <a:solidFill>
                  <a:srgbClr val="456784"/>
                </a:solidFill>
              </a:rPr>
              <a:t>Ability to persist even when things get difficult</a:t>
            </a:r>
          </a:p>
          <a:p>
            <a:pPr marL="465138" lvl="1" indent="-452438">
              <a:lnSpc>
                <a:spcPct val="110000"/>
              </a:lnSpc>
              <a:buClr>
                <a:srgbClr val="FF9900"/>
              </a:buClr>
            </a:pPr>
            <a:r>
              <a:rPr lang="en-US" dirty="0">
                <a:solidFill>
                  <a:srgbClr val="456784"/>
                </a:solidFill>
              </a:rPr>
              <a:t>Ability to tolerate ambiguity and uncertainty (prevent intolerable anxiety)</a:t>
            </a:r>
          </a:p>
          <a:p>
            <a:pPr marL="465138" lvl="1" indent="-452438">
              <a:lnSpc>
                <a:spcPct val="110000"/>
              </a:lnSpc>
              <a:buClr>
                <a:srgbClr val="FF9900"/>
              </a:buClr>
            </a:pPr>
            <a:r>
              <a:rPr lang="en-US" dirty="0">
                <a:solidFill>
                  <a:srgbClr val="456784"/>
                </a:solidFill>
              </a:rPr>
              <a:t>Ability to understand/identify one’s own emotions and to self-soothe</a:t>
            </a:r>
          </a:p>
        </p:txBody>
      </p:sp>
      <p:sp>
        <p:nvSpPr>
          <p:cNvPr id="4" name="Slide Number Placeholder 3">
            <a:extLst>
              <a:ext uri="{FF2B5EF4-FFF2-40B4-BE49-F238E27FC236}">
                <a16:creationId xmlns:a16="http://schemas.microsoft.com/office/drawing/2014/main" id="{C31BEDCE-B11B-457F-927E-9E224B35465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13</a:t>
            </a:fld>
            <a:endParaRPr lang="en-US" sz="1200" dirty="0">
              <a:solidFill>
                <a:srgbClr val="FF9900"/>
              </a:solidFill>
            </a:endParaRPr>
          </a:p>
        </p:txBody>
      </p:sp>
      <p:grpSp>
        <p:nvGrpSpPr>
          <p:cNvPr id="14" name="Group 13">
            <a:extLst>
              <a:ext uri="{FF2B5EF4-FFF2-40B4-BE49-F238E27FC236}">
                <a16:creationId xmlns:a16="http://schemas.microsoft.com/office/drawing/2014/main" id="{30EE4FEA-36EE-984F-9796-5E00864B52F6}"/>
              </a:ext>
            </a:extLst>
          </p:cNvPr>
          <p:cNvGrpSpPr/>
          <p:nvPr/>
        </p:nvGrpSpPr>
        <p:grpSpPr>
          <a:xfrm>
            <a:off x="6917994" y="1553410"/>
            <a:ext cx="4940174" cy="4985502"/>
            <a:chOff x="6777204" y="1544816"/>
            <a:chExt cx="4940174" cy="4985502"/>
          </a:xfrm>
        </p:grpSpPr>
        <p:pic>
          <p:nvPicPr>
            <p:cNvPr id="5" name="Picture 4">
              <a:extLst>
                <a:ext uri="{FF2B5EF4-FFF2-40B4-BE49-F238E27FC236}">
                  <a16:creationId xmlns:a16="http://schemas.microsoft.com/office/drawing/2014/main" id="{ED62B961-E4C9-4818-99E3-0DA6CABE314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204" y="1544816"/>
              <a:ext cx="2614990" cy="1760086"/>
            </a:xfrm>
            <a:prstGeom prst="rect">
              <a:avLst/>
            </a:prstGeom>
            <a:ln w="38100">
              <a:solidFill>
                <a:srgbClr val="456784"/>
              </a:solidFill>
            </a:ln>
          </p:spPr>
        </p:pic>
        <p:pic>
          <p:nvPicPr>
            <p:cNvPr id="12" name="Picture 11">
              <a:extLst>
                <a:ext uri="{FF2B5EF4-FFF2-40B4-BE49-F238E27FC236}">
                  <a16:creationId xmlns:a16="http://schemas.microsoft.com/office/drawing/2014/main" id="{6DC6188E-39E8-6947-9D63-FBFF21BC4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204" y="4837961"/>
              <a:ext cx="2743200" cy="1692357"/>
            </a:xfrm>
            <a:prstGeom prst="rect">
              <a:avLst/>
            </a:prstGeom>
            <a:ln w="38100">
              <a:solidFill>
                <a:srgbClr val="456784"/>
              </a:solidFill>
            </a:ln>
          </p:spPr>
        </p:pic>
        <p:pic>
          <p:nvPicPr>
            <p:cNvPr id="13" name="Picture 12">
              <a:extLst>
                <a:ext uri="{FF2B5EF4-FFF2-40B4-BE49-F238E27FC236}">
                  <a16:creationId xmlns:a16="http://schemas.microsoft.com/office/drawing/2014/main" id="{45E04DFA-9EDD-3A4D-B77A-E3C845ECF01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091745" y="2802479"/>
              <a:ext cx="2625633" cy="2136811"/>
            </a:xfrm>
            <a:prstGeom prst="rect">
              <a:avLst/>
            </a:prstGeom>
            <a:ln w="31750">
              <a:solidFill>
                <a:srgbClr val="FF9900"/>
              </a:solidFill>
            </a:ln>
          </p:spPr>
        </p:pic>
      </p:grpSp>
    </p:spTree>
    <p:extLst>
      <p:ext uri="{BB962C8B-B14F-4D97-AF65-F5344CB8AC3E}">
        <p14:creationId xmlns:p14="http://schemas.microsoft.com/office/powerpoint/2010/main" val="2911748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BEF6-7446-42CB-9CDB-CB7848CF0842}"/>
              </a:ext>
            </a:extLst>
          </p:cNvPr>
          <p:cNvSpPr>
            <a:spLocks noGrp="1"/>
          </p:cNvSpPr>
          <p:nvPr>
            <p:ph type="title"/>
          </p:nvPr>
        </p:nvSpPr>
        <p:spPr/>
        <p:txBody>
          <a:bodyPr/>
          <a:lstStyle/>
          <a:p>
            <a:r>
              <a:rPr lang="en-US" dirty="0"/>
              <a:t>Self-Regulation and Employability</a:t>
            </a:r>
          </a:p>
        </p:txBody>
      </p:sp>
      <p:sp>
        <p:nvSpPr>
          <p:cNvPr id="3" name="Content Placeholder 2">
            <a:extLst>
              <a:ext uri="{FF2B5EF4-FFF2-40B4-BE49-F238E27FC236}">
                <a16:creationId xmlns:a16="http://schemas.microsoft.com/office/drawing/2014/main" id="{D3CC991D-D9CB-41AA-A68B-FB5B9BFA521E}"/>
              </a:ext>
            </a:extLst>
          </p:cNvPr>
          <p:cNvSpPr>
            <a:spLocks noGrp="1"/>
          </p:cNvSpPr>
          <p:nvPr>
            <p:ph idx="1"/>
          </p:nvPr>
        </p:nvSpPr>
        <p:spPr>
          <a:xfrm>
            <a:off x="838200" y="1597025"/>
            <a:ext cx="6832600" cy="4895850"/>
          </a:xfrm>
        </p:spPr>
        <p:txBody>
          <a:bodyPr>
            <a:normAutofit/>
          </a:bodyPr>
          <a:lstStyle/>
          <a:p>
            <a:pPr marL="0" indent="0">
              <a:lnSpc>
                <a:spcPct val="124000"/>
              </a:lnSpc>
              <a:buNone/>
            </a:pPr>
            <a:r>
              <a:rPr lang="en-US" sz="2800" b="1" dirty="0">
                <a:solidFill>
                  <a:srgbClr val="FF9900"/>
                </a:solidFill>
              </a:rPr>
              <a:t>The OTHER Top 5 Skills:</a:t>
            </a:r>
          </a:p>
          <a:p>
            <a:pPr marL="465138" lvl="1" indent="-465138">
              <a:lnSpc>
                <a:spcPct val="110000"/>
              </a:lnSpc>
              <a:spcBef>
                <a:spcPts val="0"/>
              </a:spcBef>
              <a:spcAft>
                <a:spcPts val="1200"/>
              </a:spcAft>
              <a:buClr>
                <a:srgbClr val="FF9900"/>
              </a:buClr>
            </a:pPr>
            <a:r>
              <a:rPr lang="en-US" sz="2400" dirty="0">
                <a:solidFill>
                  <a:srgbClr val="456784"/>
                </a:solidFill>
              </a:rPr>
              <a:t>Flexible problem-solving skills</a:t>
            </a:r>
          </a:p>
          <a:p>
            <a:pPr marL="465138" lvl="1" indent="-465138">
              <a:lnSpc>
                <a:spcPct val="110000"/>
              </a:lnSpc>
              <a:spcBef>
                <a:spcPts val="0"/>
              </a:spcBef>
              <a:spcAft>
                <a:spcPts val="1200"/>
              </a:spcAft>
              <a:buClr>
                <a:srgbClr val="FF9900"/>
              </a:buClr>
            </a:pPr>
            <a:r>
              <a:rPr lang="en-US" sz="2400" dirty="0">
                <a:solidFill>
                  <a:srgbClr val="456784"/>
                </a:solidFill>
              </a:rPr>
              <a:t>Ability to engage in problem-solving rather than stonewalling, avoiding, or running away</a:t>
            </a:r>
          </a:p>
          <a:p>
            <a:pPr marL="465138" lvl="1" indent="-465138">
              <a:lnSpc>
                <a:spcPct val="110000"/>
              </a:lnSpc>
              <a:spcBef>
                <a:spcPts val="0"/>
              </a:spcBef>
              <a:spcAft>
                <a:spcPts val="1200"/>
              </a:spcAft>
              <a:buClr>
                <a:srgbClr val="FF9900"/>
              </a:buClr>
            </a:pPr>
            <a:r>
              <a:rPr lang="en-US" sz="2400" dirty="0">
                <a:solidFill>
                  <a:srgbClr val="456784"/>
                </a:solidFill>
              </a:rPr>
              <a:t>Ability to ask for and accept help, when needed</a:t>
            </a:r>
          </a:p>
          <a:p>
            <a:pPr marL="465138" lvl="1" indent="-465138">
              <a:lnSpc>
                <a:spcPct val="110000"/>
              </a:lnSpc>
              <a:spcBef>
                <a:spcPts val="0"/>
              </a:spcBef>
              <a:spcAft>
                <a:spcPts val="1200"/>
              </a:spcAft>
              <a:buClr>
                <a:srgbClr val="FF9900"/>
              </a:buClr>
            </a:pPr>
            <a:r>
              <a:rPr lang="en-US" sz="2400" dirty="0">
                <a:solidFill>
                  <a:srgbClr val="456784"/>
                </a:solidFill>
              </a:rPr>
              <a:t>Ability to benefit from constructive criticism</a:t>
            </a:r>
          </a:p>
          <a:p>
            <a:pPr marL="465138" lvl="1" indent="-465138">
              <a:lnSpc>
                <a:spcPct val="110000"/>
              </a:lnSpc>
              <a:spcBef>
                <a:spcPts val="0"/>
              </a:spcBef>
              <a:spcAft>
                <a:spcPts val="1200"/>
              </a:spcAft>
              <a:buClr>
                <a:srgbClr val="FF9900"/>
              </a:buClr>
            </a:pPr>
            <a:r>
              <a:rPr lang="en-US" sz="2400" dirty="0">
                <a:solidFill>
                  <a:srgbClr val="456784"/>
                </a:solidFill>
              </a:rPr>
              <a:t>Ability to understand and identify others’ emotions and take another person’s perspective</a:t>
            </a:r>
          </a:p>
        </p:txBody>
      </p:sp>
      <p:sp>
        <p:nvSpPr>
          <p:cNvPr id="4" name="Slide Number Placeholder 3">
            <a:extLst>
              <a:ext uri="{FF2B5EF4-FFF2-40B4-BE49-F238E27FC236}">
                <a16:creationId xmlns:a16="http://schemas.microsoft.com/office/drawing/2014/main" id="{C31BEDCE-B11B-457F-927E-9E224B35465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14</a:t>
            </a:fld>
            <a:endParaRPr lang="en-US" sz="1200" dirty="0">
              <a:solidFill>
                <a:srgbClr val="FF9900"/>
              </a:solidFill>
            </a:endParaRPr>
          </a:p>
        </p:txBody>
      </p:sp>
      <p:pic>
        <p:nvPicPr>
          <p:cNvPr id="6" name="Picture Placeholder 11" descr="A person wearing glasses&#10;&#10;Description automatically generated">
            <a:extLst>
              <a:ext uri="{FF2B5EF4-FFF2-40B4-BE49-F238E27FC236}">
                <a16:creationId xmlns:a16="http://schemas.microsoft.com/office/drawing/2014/main" id="{7FD11AA3-92C1-411B-8E6F-1AB73DC27C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848706" y="1992312"/>
            <a:ext cx="3757014" cy="3778567"/>
          </a:xfrm>
          <a:prstGeom prst="rect">
            <a:avLst/>
          </a:prstGeom>
        </p:spPr>
      </p:pic>
    </p:spTree>
    <p:extLst>
      <p:ext uri="{BB962C8B-B14F-4D97-AF65-F5344CB8AC3E}">
        <p14:creationId xmlns:p14="http://schemas.microsoft.com/office/powerpoint/2010/main" val="181950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a:extLst>
              <a:ext uri="{FF2B5EF4-FFF2-40B4-BE49-F238E27FC236}">
                <a16:creationId xmlns:a16="http://schemas.microsoft.com/office/drawing/2014/main" id="{4283323B-5FB6-4CB6-AFFC-C39A31235FD6}"/>
              </a:ext>
            </a:extLst>
          </p:cNvPr>
          <p:cNvSpPr txBox="1"/>
          <p:nvPr/>
        </p:nvSpPr>
        <p:spPr>
          <a:xfrm>
            <a:off x="1040710" y="3413760"/>
            <a:ext cx="5726807" cy="2175532"/>
          </a:xfrm>
          <a:prstGeom prst="rect">
            <a:avLst/>
          </a:prstGeom>
          <a:noFill/>
        </p:spPr>
        <p:txBody>
          <a:bodyPr wrap="square" rtlCol="0">
            <a:spAutoFit/>
          </a:bodyPr>
          <a:lstStyle/>
          <a:p>
            <a:pPr algn="ctr">
              <a:lnSpc>
                <a:spcPts val="3300"/>
              </a:lnSpc>
            </a:pPr>
            <a:r>
              <a:rPr lang="en-US" sz="2500" dirty="0">
                <a:solidFill>
                  <a:schemeClr val="tx2">
                    <a:lumMod val="20000"/>
                    <a:lumOff val="80000"/>
                  </a:schemeClr>
                </a:solidFill>
              </a:rPr>
              <a:t> </a:t>
            </a:r>
            <a:endParaRPr lang="en-US" sz="2500" b="1" dirty="0">
              <a:solidFill>
                <a:schemeClr val="tx2">
                  <a:lumMod val="20000"/>
                  <a:lumOff val="80000"/>
                </a:schemeClr>
              </a:solidFill>
            </a:endParaRPr>
          </a:p>
          <a:p>
            <a:pPr algn="ctr">
              <a:lnSpc>
                <a:spcPts val="3300"/>
              </a:lnSpc>
            </a:pPr>
            <a:r>
              <a:rPr lang="en-US" sz="2500" spc="100" dirty="0">
                <a:solidFill>
                  <a:srgbClr val="456784"/>
                </a:solidFill>
              </a:rPr>
              <a:t>INDIVIDUAL, GROUP AND CENTER-WIDE IDEAS THAT SUPPORT TRAINEE (AND STAFF) SELF-REGULATION</a:t>
            </a:r>
          </a:p>
        </p:txBody>
      </p:sp>
      <p:sp>
        <p:nvSpPr>
          <p:cNvPr id="14" name="Textbox">
            <a:extLst>
              <a:ext uri="{FF2B5EF4-FFF2-40B4-BE49-F238E27FC236}">
                <a16:creationId xmlns:a16="http://schemas.microsoft.com/office/drawing/2014/main" id="{4DB7BAC9-C41A-4351-BFD9-EDDE45E05593}"/>
              </a:ext>
            </a:extLst>
          </p:cNvPr>
          <p:cNvSpPr txBox="1"/>
          <p:nvPr/>
        </p:nvSpPr>
        <p:spPr>
          <a:xfrm>
            <a:off x="350753" y="2727856"/>
            <a:ext cx="7127007" cy="483017"/>
          </a:xfrm>
          <a:prstGeom prst="rect">
            <a:avLst/>
          </a:prstGeom>
          <a:noFill/>
        </p:spPr>
        <p:txBody>
          <a:bodyPr wrap="square" rtlCol="0">
            <a:spAutoFit/>
          </a:bodyPr>
          <a:lstStyle/>
          <a:p>
            <a:pPr algn="ctr">
              <a:lnSpc>
                <a:spcPts val="3000"/>
              </a:lnSpc>
            </a:pPr>
            <a:r>
              <a:rPr lang="en-US" sz="3500" b="1" spc="1780" dirty="0">
                <a:solidFill>
                  <a:srgbClr val="586F78"/>
                </a:solidFill>
              </a:rPr>
              <a:t>Interventions</a:t>
            </a:r>
            <a:endParaRPr lang="en-US" sz="3500" b="1" spc="1780" dirty="0">
              <a:solidFill>
                <a:schemeClr val="accent3"/>
              </a:solidFill>
            </a:endParaRPr>
          </a:p>
        </p:txBody>
      </p:sp>
      <p:grpSp>
        <p:nvGrpSpPr>
          <p:cNvPr id="2" name="Group 1">
            <a:extLst>
              <a:ext uri="{FF2B5EF4-FFF2-40B4-BE49-F238E27FC236}">
                <a16:creationId xmlns:a16="http://schemas.microsoft.com/office/drawing/2014/main" id="{B642F63E-9E13-4746-9BE2-F6E476C85942}"/>
              </a:ext>
            </a:extLst>
          </p:cNvPr>
          <p:cNvGrpSpPr/>
          <p:nvPr/>
        </p:nvGrpSpPr>
        <p:grpSpPr>
          <a:xfrm>
            <a:off x="1050852" y="3444240"/>
            <a:ext cx="5726807" cy="69877"/>
            <a:chOff x="733369" y="3498975"/>
            <a:chExt cx="5726807" cy="69877"/>
          </a:xfrm>
        </p:grpSpPr>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15</a:t>
            </a:fld>
            <a:endParaRPr lang="en-US" sz="1200" dirty="0">
              <a:solidFill>
                <a:srgbClr val="FF9900"/>
              </a:solidFill>
            </a:endParaRPr>
          </a:p>
        </p:txBody>
      </p:sp>
      <p:pic>
        <p:nvPicPr>
          <p:cNvPr id="4" name="Picture 3" descr="A close up of text on a white background&#10;&#10;Description automatically generated">
            <a:extLst>
              <a:ext uri="{FF2B5EF4-FFF2-40B4-BE49-F238E27FC236}">
                <a16:creationId xmlns:a16="http://schemas.microsoft.com/office/drawing/2014/main" id="{33844055-BF91-454B-9E5D-3BCD08ABC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488" y="338374"/>
            <a:ext cx="4024312" cy="6036468"/>
          </a:xfrm>
          <a:prstGeom prst="rect">
            <a:avLst/>
          </a:prstGeom>
        </p:spPr>
      </p:pic>
    </p:spTree>
    <p:extLst>
      <p:ext uri="{BB962C8B-B14F-4D97-AF65-F5344CB8AC3E}">
        <p14:creationId xmlns:p14="http://schemas.microsoft.com/office/powerpoint/2010/main" val="956660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DFE3-3065-4720-B1FF-9066E073E612}"/>
              </a:ext>
            </a:extLst>
          </p:cNvPr>
          <p:cNvSpPr>
            <a:spLocks noGrp="1"/>
          </p:cNvSpPr>
          <p:nvPr>
            <p:ph type="title"/>
          </p:nvPr>
        </p:nvSpPr>
        <p:spPr/>
        <p:txBody>
          <a:bodyPr/>
          <a:lstStyle/>
          <a:p>
            <a:r>
              <a:rPr lang="en-US" dirty="0"/>
              <a:t>Assumptions that we all know…</a:t>
            </a:r>
          </a:p>
        </p:txBody>
      </p:sp>
      <p:sp>
        <p:nvSpPr>
          <p:cNvPr id="3" name="Content Placeholder 2">
            <a:extLst>
              <a:ext uri="{FF2B5EF4-FFF2-40B4-BE49-F238E27FC236}">
                <a16:creationId xmlns:a16="http://schemas.microsoft.com/office/drawing/2014/main" id="{EFD7BECC-0DCB-4A00-A730-9B54F1B40D61}"/>
              </a:ext>
            </a:extLst>
          </p:cNvPr>
          <p:cNvSpPr>
            <a:spLocks noGrp="1"/>
          </p:cNvSpPr>
          <p:nvPr>
            <p:ph idx="1"/>
          </p:nvPr>
        </p:nvSpPr>
        <p:spPr>
          <a:xfrm>
            <a:off x="799583" y="1690688"/>
            <a:ext cx="7269480" cy="4802188"/>
          </a:xfrm>
        </p:spPr>
        <p:txBody>
          <a:bodyPr>
            <a:normAutofit fontScale="55000" lnSpcReduction="20000"/>
          </a:bodyPr>
          <a:lstStyle/>
          <a:p>
            <a:pPr>
              <a:lnSpc>
                <a:spcPct val="134000"/>
              </a:lnSpc>
              <a:buClr>
                <a:srgbClr val="FF9900"/>
              </a:buClr>
            </a:pPr>
            <a:r>
              <a:rPr lang="en-US" sz="3500" dirty="0">
                <a:solidFill>
                  <a:srgbClr val="456784"/>
                </a:solidFill>
              </a:rPr>
              <a:t>Self-regulation problems come in all shapes and sizes and every imaginable expression.</a:t>
            </a:r>
          </a:p>
          <a:p>
            <a:pPr>
              <a:lnSpc>
                <a:spcPct val="134000"/>
              </a:lnSpc>
              <a:buClr>
                <a:srgbClr val="FF9900"/>
              </a:buClr>
            </a:pPr>
            <a:r>
              <a:rPr lang="en-US" sz="3500" dirty="0">
                <a:solidFill>
                  <a:srgbClr val="456784"/>
                </a:solidFill>
              </a:rPr>
              <a:t>We can also see that some of our trainees have more challenges with how they think about things and others are challenged by strong and difficult to manage emotions; others have histories of trauma; some have brain differences that challenge their reactions to the environment </a:t>
            </a:r>
          </a:p>
          <a:p>
            <a:pPr>
              <a:lnSpc>
                <a:spcPct val="134000"/>
              </a:lnSpc>
              <a:buClr>
                <a:srgbClr val="FF9900"/>
              </a:buClr>
            </a:pPr>
            <a:r>
              <a:rPr lang="en-US" sz="3500" dirty="0">
                <a:solidFill>
                  <a:srgbClr val="456784"/>
                </a:solidFill>
              </a:rPr>
              <a:t>To complicate the picture, some people become outwardly more angry or disruptive as they grow and heal, so behavior isn’t always an indicator of lack of progress.  </a:t>
            </a:r>
          </a:p>
          <a:p>
            <a:endParaRPr lang="en-US" dirty="0"/>
          </a:p>
        </p:txBody>
      </p:sp>
      <p:pic>
        <p:nvPicPr>
          <p:cNvPr id="4" name="Picture 3" descr="images-2.jpeg">
            <a:extLst>
              <a:ext uri="{FF2B5EF4-FFF2-40B4-BE49-F238E27FC236}">
                <a16:creationId xmlns:a16="http://schemas.microsoft.com/office/drawing/2014/main" id="{2AC18580-53CA-4BA4-BEB5-1748D6172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680" y="1756705"/>
            <a:ext cx="3277135" cy="2002836"/>
          </a:xfrm>
          <a:prstGeom prst="rect">
            <a:avLst/>
          </a:prstGeom>
        </p:spPr>
      </p:pic>
      <p:sp>
        <p:nvSpPr>
          <p:cNvPr id="5" name="TextBox 4">
            <a:extLst>
              <a:ext uri="{FF2B5EF4-FFF2-40B4-BE49-F238E27FC236}">
                <a16:creationId xmlns:a16="http://schemas.microsoft.com/office/drawing/2014/main" id="{670FB16A-DE22-4F82-B62D-7ACA4300C594}"/>
              </a:ext>
            </a:extLst>
          </p:cNvPr>
          <p:cNvSpPr txBox="1"/>
          <p:nvPr/>
        </p:nvSpPr>
        <p:spPr>
          <a:xfrm>
            <a:off x="8310880" y="3825558"/>
            <a:ext cx="3168632" cy="1960730"/>
          </a:xfrm>
          <a:prstGeom prst="rect">
            <a:avLst/>
          </a:prstGeom>
          <a:noFill/>
        </p:spPr>
        <p:txBody>
          <a:bodyPr wrap="square" rtlCol="0">
            <a:spAutoFit/>
          </a:bodyPr>
          <a:lstStyle/>
          <a:p>
            <a:pPr>
              <a:lnSpc>
                <a:spcPct val="114000"/>
              </a:lnSpc>
              <a:spcBef>
                <a:spcPts val="600"/>
              </a:spcBef>
            </a:pPr>
            <a:r>
              <a:rPr lang="en-US" i="1" dirty="0"/>
              <a:t>None of us got on a bike for the first time and drove straight; we weaved. </a:t>
            </a:r>
            <a:r>
              <a:rPr lang="en-US" b="1" i="1" dirty="0">
                <a:solidFill>
                  <a:srgbClr val="456784"/>
                </a:solidFill>
              </a:rPr>
              <a:t>So will our young people when they try out new forms of expressing themselves.</a:t>
            </a:r>
          </a:p>
        </p:txBody>
      </p:sp>
      <p:sp>
        <p:nvSpPr>
          <p:cNvPr id="6" name="Slide Number Placeholder 3">
            <a:extLst>
              <a:ext uri="{FF2B5EF4-FFF2-40B4-BE49-F238E27FC236}">
                <a16:creationId xmlns:a16="http://schemas.microsoft.com/office/drawing/2014/main" id="{2DADC45B-CBC5-41D4-A807-42AC993A8B60}"/>
              </a:ext>
            </a:extLst>
          </p:cNvPr>
          <p:cNvSpPr txBox="1">
            <a:spLocks/>
          </p:cNvSpPr>
          <p:nvPr/>
        </p:nvSpPr>
        <p:spPr>
          <a:xfrm>
            <a:off x="8583177" y="63563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16</a:t>
            </a:fld>
            <a:endParaRPr lang="en-US" sz="1200" dirty="0">
              <a:solidFill>
                <a:srgbClr val="FF9900"/>
              </a:solidFill>
            </a:endParaRPr>
          </a:p>
        </p:txBody>
      </p:sp>
    </p:spTree>
    <p:extLst>
      <p:ext uri="{BB962C8B-B14F-4D97-AF65-F5344CB8AC3E}">
        <p14:creationId xmlns:p14="http://schemas.microsoft.com/office/powerpoint/2010/main" val="2082293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2"/>
            <a:ext cx="9144000" cy="2840037"/>
          </a:xfrm>
        </p:spPr>
        <p:txBody>
          <a:bodyPr>
            <a:normAutofit/>
          </a:bodyPr>
          <a:lstStyle/>
          <a:p>
            <a:r>
              <a:rPr lang="en-US" sz="5800" dirty="0">
                <a:solidFill>
                  <a:srgbClr val="456784"/>
                </a:solidFill>
              </a:rPr>
              <a:t>Assessment </a:t>
            </a:r>
            <a:br>
              <a:rPr lang="en-US" sz="5800" dirty="0"/>
            </a:br>
            <a:r>
              <a:rPr lang="en-US" sz="2800" dirty="0"/>
              <a:t>(but assessment or triage starts the ball rolling</a:t>
            </a:r>
            <a:r>
              <a:rPr lang="mr-IN" sz="2800" dirty="0"/>
              <a:t>…</a:t>
            </a:r>
            <a:r>
              <a:rPr lang="en-US" sz="2800" dirty="0"/>
              <a:t>)</a:t>
            </a:r>
          </a:p>
        </p:txBody>
      </p:sp>
      <p:sp>
        <p:nvSpPr>
          <p:cNvPr id="3" name="Subtitle 2"/>
          <p:cNvSpPr>
            <a:spLocks noGrp="1"/>
          </p:cNvSpPr>
          <p:nvPr>
            <p:ph type="subTitle" idx="1"/>
          </p:nvPr>
        </p:nvSpPr>
        <p:spPr>
          <a:xfrm>
            <a:off x="2255520" y="4256436"/>
            <a:ext cx="7772400" cy="1600818"/>
          </a:xfrm>
        </p:spPr>
        <p:txBody>
          <a:bodyPr>
            <a:normAutofit/>
          </a:bodyPr>
          <a:lstStyle/>
          <a:p>
            <a:r>
              <a:rPr lang="en-US" dirty="0">
                <a:solidFill>
                  <a:schemeClr val="tx1"/>
                </a:solidFill>
              </a:rPr>
              <a:t>Assessing for skill deficits, assessing for mood problems, assessing for lack of motivation, assessing for limited self-visions or lifestyle pulls in unhelpful directions</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D4D0AE37-D286-47A6-9E56-5A6CB68F9985}"/>
              </a:ext>
            </a:extLst>
          </p:cNvPr>
          <p:cNvSpPr txBox="1">
            <a:spLocks/>
          </p:cNvSpPr>
          <p:nvPr/>
        </p:nvSpPr>
        <p:spPr>
          <a:xfrm>
            <a:off x="8656320" y="617114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17</a:t>
            </a:fld>
            <a:endParaRPr lang="en-US" sz="1200" dirty="0">
              <a:solidFill>
                <a:srgbClr val="FF9900"/>
              </a:solidFill>
            </a:endParaRPr>
          </a:p>
        </p:txBody>
      </p:sp>
    </p:spTree>
    <p:extLst>
      <p:ext uri="{BB962C8B-B14F-4D97-AF65-F5344CB8AC3E}">
        <p14:creationId xmlns:p14="http://schemas.microsoft.com/office/powerpoint/2010/main" val="26912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Assessment of </a:t>
            </a:r>
            <a:br>
              <a:rPr lang="en-US" dirty="0"/>
            </a:br>
            <a:r>
              <a:rPr lang="en-US" dirty="0">
                <a:solidFill>
                  <a:srgbClr val="FF9900"/>
                </a:solidFill>
              </a:rPr>
              <a:t>Problem Skill Areas</a:t>
            </a:r>
          </a:p>
        </p:txBody>
      </p:sp>
      <p:sp>
        <p:nvSpPr>
          <p:cNvPr id="3" name="Content Placeholder 2"/>
          <p:cNvSpPr>
            <a:spLocks noGrp="1"/>
          </p:cNvSpPr>
          <p:nvPr>
            <p:ph sz="half" idx="1"/>
          </p:nvPr>
        </p:nvSpPr>
        <p:spPr>
          <a:xfrm>
            <a:off x="838200" y="1928134"/>
            <a:ext cx="6091238" cy="4564740"/>
          </a:xfrm>
        </p:spPr>
        <p:txBody>
          <a:bodyPr>
            <a:noAutofit/>
          </a:bodyPr>
          <a:lstStyle/>
          <a:p>
            <a:r>
              <a:rPr lang="en-US" sz="2200" dirty="0">
                <a:solidFill>
                  <a:srgbClr val="456784"/>
                </a:solidFill>
              </a:rPr>
              <a:t>Good method for assessing behaviors.</a:t>
            </a:r>
          </a:p>
          <a:p>
            <a:r>
              <a:rPr lang="en-US" sz="2200" dirty="0">
                <a:solidFill>
                  <a:srgbClr val="456784"/>
                </a:solidFill>
              </a:rPr>
              <a:t>The ALSUP (</a:t>
            </a:r>
            <a:r>
              <a:rPr lang="en-US" sz="2200" i="1" dirty="0">
                <a:solidFill>
                  <a:srgbClr val="456784"/>
                </a:solidFill>
              </a:rPr>
              <a:t>Assessment of Lagging Skills and Unsolved Problems) </a:t>
            </a:r>
            <a:r>
              <a:rPr lang="en-US" sz="2200" dirty="0">
                <a:solidFill>
                  <a:srgbClr val="456784"/>
                </a:solidFill>
              </a:rPr>
              <a:t>found at </a:t>
            </a:r>
            <a:r>
              <a:rPr lang="en-US" sz="2200" dirty="0">
                <a:solidFill>
                  <a:srgbClr val="456784"/>
                </a:solidFill>
                <a:hlinkClick r:id="rId3">
                  <a:extLst>
                    <a:ext uri="{A12FA001-AC4F-418D-AE19-62706E023703}">
                      <ahyp:hlinkClr xmlns:ahyp="http://schemas.microsoft.com/office/drawing/2018/hyperlinkcolor" val="tx"/>
                    </a:ext>
                  </a:extLst>
                </a:hlinkClick>
              </a:rPr>
              <a:t>www.livesinthebalance.org</a:t>
            </a:r>
            <a:r>
              <a:rPr lang="en-US" sz="2200" dirty="0">
                <a:solidFill>
                  <a:srgbClr val="456784"/>
                </a:solidFill>
              </a:rPr>
              <a:t>, originated by Dr. Greene, who has developed a way to intervene with troubled youth that do not respond to the usual limits and consequences. </a:t>
            </a:r>
          </a:p>
          <a:p>
            <a:r>
              <a:rPr lang="en-US" sz="2200" dirty="0">
                <a:solidFill>
                  <a:srgbClr val="456784"/>
                </a:solidFill>
              </a:rPr>
              <a:t>This method, the Collaborative and Proactive Solutions method, helps look at problems rather than diagnoses. </a:t>
            </a:r>
          </a:p>
        </p:txBody>
      </p:sp>
      <p:sp>
        <p:nvSpPr>
          <p:cNvPr id="4" name="Content Placeholder 3"/>
          <p:cNvSpPr>
            <a:spLocks noGrp="1"/>
          </p:cNvSpPr>
          <p:nvPr>
            <p:ph sz="half" idx="2"/>
          </p:nvPr>
        </p:nvSpPr>
        <p:spPr>
          <a:xfrm>
            <a:off x="7083553" y="1928134"/>
            <a:ext cx="4270247" cy="4428216"/>
          </a:xfrm>
          <a:solidFill>
            <a:srgbClr val="456784"/>
          </a:solidFill>
        </p:spPr>
        <p:txBody>
          <a:bodyPr>
            <a:normAutofit fontScale="70000" lnSpcReduction="20000"/>
          </a:bodyPr>
          <a:lstStyle/>
          <a:p>
            <a:pPr marL="0" indent="0" algn="ctr">
              <a:lnSpc>
                <a:spcPct val="134000"/>
              </a:lnSpc>
              <a:buNone/>
            </a:pPr>
            <a:r>
              <a:rPr lang="en-US" sz="3800" b="1" dirty="0">
                <a:solidFill>
                  <a:srgbClr val="FFCC99"/>
                </a:solidFill>
              </a:rPr>
              <a:t>Key ideas of Dr. Greene:</a:t>
            </a:r>
          </a:p>
          <a:p>
            <a:pPr>
              <a:lnSpc>
                <a:spcPct val="134000"/>
              </a:lnSpc>
            </a:pPr>
            <a:r>
              <a:rPr lang="en-US" dirty="0">
                <a:solidFill>
                  <a:schemeClr val="bg1"/>
                </a:solidFill>
              </a:rPr>
              <a:t>Kids do well when they can.</a:t>
            </a:r>
          </a:p>
          <a:p>
            <a:pPr>
              <a:lnSpc>
                <a:spcPct val="134000"/>
              </a:lnSpc>
            </a:pPr>
            <a:r>
              <a:rPr lang="en-US" dirty="0">
                <a:solidFill>
                  <a:schemeClr val="bg1"/>
                </a:solidFill>
              </a:rPr>
              <a:t>Your explanation guides your intervention.</a:t>
            </a:r>
          </a:p>
          <a:p>
            <a:pPr>
              <a:lnSpc>
                <a:spcPct val="134000"/>
              </a:lnSpc>
            </a:pPr>
            <a:r>
              <a:rPr lang="en-US" dirty="0">
                <a:solidFill>
                  <a:schemeClr val="bg1"/>
                </a:solidFill>
              </a:rPr>
              <a:t>Many problems occur when the demands of the environment exceed the young person’s capacity to respond in an adaptive way.</a:t>
            </a:r>
          </a:p>
          <a:p>
            <a:pPr>
              <a:lnSpc>
                <a:spcPct val="134000"/>
              </a:lnSpc>
            </a:pPr>
            <a:r>
              <a:rPr lang="en-US" dirty="0">
                <a:solidFill>
                  <a:schemeClr val="bg1"/>
                </a:solidFill>
              </a:rPr>
              <a:t>Good interventions require that we creatively respond to the hand we’ve been dealt; i.e., match response to kid in front of you.</a:t>
            </a:r>
          </a:p>
        </p:txBody>
      </p:sp>
      <p:sp>
        <p:nvSpPr>
          <p:cNvPr id="5" name="Slide Number Placeholder 3">
            <a:extLst>
              <a:ext uri="{FF2B5EF4-FFF2-40B4-BE49-F238E27FC236}">
                <a16:creationId xmlns:a16="http://schemas.microsoft.com/office/drawing/2014/main" id="{33CC1289-95A9-43A5-BAC7-7DBBC07A0A4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18</a:t>
            </a:fld>
            <a:endParaRPr lang="en-US" sz="1200" dirty="0">
              <a:solidFill>
                <a:srgbClr val="FF9900"/>
              </a:solidFill>
            </a:endParaRPr>
          </a:p>
        </p:txBody>
      </p:sp>
    </p:spTree>
    <p:extLst>
      <p:ext uri="{BB962C8B-B14F-4D97-AF65-F5344CB8AC3E}">
        <p14:creationId xmlns:p14="http://schemas.microsoft.com/office/powerpoint/2010/main" val="362273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0873-63ED-4425-82DE-7F64A6B3265F}"/>
              </a:ext>
            </a:extLst>
          </p:cNvPr>
          <p:cNvSpPr>
            <a:spLocks noGrp="1"/>
          </p:cNvSpPr>
          <p:nvPr>
            <p:ph type="title"/>
          </p:nvPr>
        </p:nvSpPr>
        <p:spPr/>
        <p:txBody>
          <a:bodyPr>
            <a:normAutofit/>
          </a:bodyPr>
          <a:lstStyle/>
          <a:p>
            <a:r>
              <a:rPr lang="en-US" dirty="0"/>
              <a:t>Dysregulation Skill Deficits:  </a:t>
            </a:r>
            <a:r>
              <a:rPr lang="en-US" sz="3200" dirty="0">
                <a:solidFill>
                  <a:srgbClr val="FF9900"/>
                </a:solidFill>
              </a:rPr>
              <a:t>Inflexibility</a:t>
            </a:r>
          </a:p>
        </p:txBody>
      </p:sp>
      <p:sp>
        <p:nvSpPr>
          <p:cNvPr id="3" name="Content Placeholder 2">
            <a:extLst>
              <a:ext uri="{FF2B5EF4-FFF2-40B4-BE49-F238E27FC236}">
                <a16:creationId xmlns:a16="http://schemas.microsoft.com/office/drawing/2014/main" id="{6E028BD0-5736-43D6-BA1A-5A3E6BD61F9A}"/>
              </a:ext>
            </a:extLst>
          </p:cNvPr>
          <p:cNvSpPr>
            <a:spLocks noGrp="1"/>
          </p:cNvSpPr>
          <p:nvPr>
            <p:ph idx="1"/>
          </p:nvPr>
        </p:nvSpPr>
        <p:spPr>
          <a:xfrm>
            <a:off x="838201" y="1580590"/>
            <a:ext cx="6548119" cy="4874105"/>
          </a:xfrm>
        </p:spPr>
        <p:txBody>
          <a:bodyPr>
            <a:normAutofit fontScale="92500" lnSpcReduction="20000"/>
          </a:bodyPr>
          <a:lstStyle/>
          <a:p>
            <a:pPr>
              <a:lnSpc>
                <a:spcPct val="134000"/>
              </a:lnSpc>
            </a:pPr>
            <a:r>
              <a:rPr lang="en-US" sz="2400" b="1" dirty="0">
                <a:solidFill>
                  <a:srgbClr val="456784"/>
                </a:solidFill>
              </a:rPr>
              <a:t>Where does inflexibility come from?</a:t>
            </a:r>
          </a:p>
          <a:p>
            <a:pPr lvl="1">
              <a:lnSpc>
                <a:spcPct val="134000"/>
              </a:lnSpc>
            </a:pPr>
            <a:r>
              <a:rPr lang="en-US" sz="2200" dirty="0"/>
              <a:t>Asperger’s and Autism; temperamental traits; language processing difficulties; mood issues; ADHD</a:t>
            </a:r>
          </a:p>
          <a:p>
            <a:pPr>
              <a:lnSpc>
                <a:spcPct val="134000"/>
              </a:lnSpc>
            </a:pPr>
            <a:r>
              <a:rPr lang="en-US" sz="2400" b="1" dirty="0">
                <a:solidFill>
                  <a:srgbClr val="456784"/>
                </a:solidFill>
              </a:rPr>
              <a:t>Individual interventions:</a:t>
            </a:r>
          </a:p>
          <a:p>
            <a:pPr lvl="1">
              <a:lnSpc>
                <a:spcPct val="134000"/>
              </a:lnSpc>
            </a:pPr>
            <a:r>
              <a:rPr lang="en-US" sz="2200" dirty="0"/>
              <a:t>Think antecedents, not consequences; titrate demands to reduce stress; predetermine safe spaces and people; teach awareness of emotional arousal (increase emotion word vocab); create social opportunities for peer connections; teach mindfulness for reducing resting levels of stress and how to bring breathing under control </a:t>
            </a:r>
          </a:p>
          <a:p>
            <a:endParaRPr lang="en-US" dirty="0"/>
          </a:p>
        </p:txBody>
      </p:sp>
      <p:pic>
        <p:nvPicPr>
          <p:cNvPr id="4" name="Content Placeholder 4" descr="51mQWnAz5RL._SX385_BO1,204,203,200_.jpg">
            <a:extLst>
              <a:ext uri="{FF2B5EF4-FFF2-40B4-BE49-F238E27FC236}">
                <a16:creationId xmlns:a16="http://schemas.microsoft.com/office/drawing/2014/main" id="{4F855096-45BA-43BC-858F-6A9440E5213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500939" y="2556663"/>
            <a:ext cx="3698768" cy="2686850"/>
          </a:xfrm>
          <a:prstGeom prst="rect">
            <a:avLst/>
          </a:prstGeom>
        </p:spPr>
      </p:pic>
      <p:sp>
        <p:nvSpPr>
          <p:cNvPr id="5" name="Slide Number Placeholder 3">
            <a:extLst>
              <a:ext uri="{FF2B5EF4-FFF2-40B4-BE49-F238E27FC236}">
                <a16:creationId xmlns:a16="http://schemas.microsoft.com/office/drawing/2014/main" id="{E825CF59-4A64-48FB-BB5A-300B94853580}"/>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19</a:t>
            </a:fld>
            <a:endParaRPr lang="en-US" sz="1200" dirty="0">
              <a:solidFill>
                <a:srgbClr val="FF9900"/>
              </a:solidFill>
            </a:endParaRPr>
          </a:p>
        </p:txBody>
      </p:sp>
    </p:spTree>
    <p:extLst>
      <p:ext uri="{BB962C8B-B14F-4D97-AF65-F5344CB8AC3E}">
        <p14:creationId xmlns:p14="http://schemas.microsoft.com/office/powerpoint/2010/main" val="1834785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DF3F43-45A8-4425-BA5D-75CAA831CE16}"/>
              </a:ext>
            </a:extLst>
          </p:cNvPr>
          <p:cNvGrpSpPr/>
          <p:nvPr/>
        </p:nvGrpSpPr>
        <p:grpSpPr>
          <a:xfrm>
            <a:off x="1357616" y="2051825"/>
            <a:ext cx="2188773" cy="70203"/>
            <a:chOff x="1357616" y="1579621"/>
            <a:chExt cx="2188773" cy="70203"/>
          </a:xfrm>
        </p:grpSpPr>
        <p:cxnSp>
          <p:nvCxnSpPr>
            <p:cNvPr id="46" name="Straight Connector 45">
              <a:extLst>
                <a:ext uri="{FF2B5EF4-FFF2-40B4-BE49-F238E27FC236}">
                  <a16:creationId xmlns:a16="http://schemas.microsoft.com/office/drawing/2014/main" id="{1122EAFD-FB5D-4438-88FF-4F02F0D6B426}"/>
                </a:ext>
              </a:extLst>
            </p:cNvPr>
            <p:cNvCxnSpPr>
              <a:cxnSpLocks/>
            </p:cNvCxnSpPr>
            <p:nvPr/>
          </p:nvCxnSpPr>
          <p:spPr>
            <a:xfrm>
              <a:off x="1363831" y="1579621"/>
              <a:ext cx="2178439"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F544A1D-61A0-4AF2-9DB8-7752C0306EDF}"/>
                </a:ext>
              </a:extLst>
            </p:cNvPr>
            <p:cNvCxnSpPr>
              <a:cxnSpLocks/>
            </p:cNvCxnSpPr>
            <p:nvPr/>
          </p:nvCxnSpPr>
          <p:spPr>
            <a:xfrm>
              <a:off x="1357616" y="1649824"/>
              <a:ext cx="2188773"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8594141-2B3D-4E4A-B59E-954E6A017D24}"/>
              </a:ext>
            </a:extLst>
          </p:cNvPr>
          <p:cNvGrpSpPr/>
          <p:nvPr/>
        </p:nvGrpSpPr>
        <p:grpSpPr>
          <a:xfrm>
            <a:off x="1329913" y="4331344"/>
            <a:ext cx="2188773" cy="61603"/>
            <a:chOff x="1257032" y="4204130"/>
            <a:chExt cx="2188773" cy="61603"/>
          </a:xfrm>
        </p:grpSpPr>
        <p:cxnSp>
          <p:nvCxnSpPr>
            <p:cNvPr id="24" name="Straight Connector 23">
              <a:extLst>
                <a:ext uri="{FF2B5EF4-FFF2-40B4-BE49-F238E27FC236}">
                  <a16:creationId xmlns:a16="http://schemas.microsoft.com/office/drawing/2014/main" id="{7811AB14-F034-4CD6-9D6C-114F27A02FBB}"/>
                </a:ext>
              </a:extLst>
            </p:cNvPr>
            <p:cNvCxnSpPr>
              <a:cxnSpLocks/>
            </p:cNvCxnSpPr>
            <p:nvPr/>
          </p:nvCxnSpPr>
          <p:spPr>
            <a:xfrm>
              <a:off x="1263247" y="4265733"/>
              <a:ext cx="2178439"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80FEE6-9E05-4B35-97EB-BC2A356BA40F}"/>
                </a:ext>
              </a:extLst>
            </p:cNvPr>
            <p:cNvCxnSpPr>
              <a:cxnSpLocks/>
            </p:cNvCxnSpPr>
            <p:nvPr/>
          </p:nvCxnSpPr>
          <p:spPr>
            <a:xfrm>
              <a:off x="1257032" y="4204130"/>
              <a:ext cx="2188773"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616724DF-47A1-40DE-8900-5429D6478A28}"/>
              </a:ext>
            </a:extLst>
          </p:cNvPr>
          <p:cNvGrpSpPr/>
          <p:nvPr/>
        </p:nvGrpSpPr>
        <p:grpSpPr>
          <a:xfrm>
            <a:off x="8552431" y="2051825"/>
            <a:ext cx="2188773" cy="70203"/>
            <a:chOff x="8552841" y="1556924"/>
            <a:chExt cx="2188773" cy="70203"/>
          </a:xfrm>
        </p:grpSpPr>
        <p:cxnSp>
          <p:nvCxnSpPr>
            <p:cNvPr id="28" name="Straight Connector 27">
              <a:extLst>
                <a:ext uri="{FF2B5EF4-FFF2-40B4-BE49-F238E27FC236}">
                  <a16:creationId xmlns:a16="http://schemas.microsoft.com/office/drawing/2014/main" id="{027B768D-8C4C-4F3E-9EBF-5780AD4C4126}"/>
                </a:ext>
              </a:extLst>
            </p:cNvPr>
            <p:cNvCxnSpPr>
              <a:cxnSpLocks/>
            </p:cNvCxnSpPr>
            <p:nvPr/>
          </p:nvCxnSpPr>
          <p:spPr>
            <a:xfrm>
              <a:off x="8559056" y="1556924"/>
              <a:ext cx="2178439"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CB3552B-27E9-41A7-BC96-CAF1953226BD}"/>
                </a:ext>
              </a:extLst>
            </p:cNvPr>
            <p:cNvCxnSpPr>
              <a:cxnSpLocks/>
            </p:cNvCxnSpPr>
            <p:nvPr/>
          </p:nvCxnSpPr>
          <p:spPr>
            <a:xfrm>
              <a:off x="8552841" y="1627127"/>
              <a:ext cx="2188773"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85D7DF-B85E-4AB8-B168-2489BC905890}"/>
              </a:ext>
            </a:extLst>
          </p:cNvPr>
          <p:cNvGrpSpPr/>
          <p:nvPr/>
        </p:nvGrpSpPr>
        <p:grpSpPr>
          <a:xfrm>
            <a:off x="8677433" y="4331344"/>
            <a:ext cx="2188773" cy="61603"/>
            <a:chOff x="8552841" y="2471505"/>
            <a:chExt cx="2188773" cy="61603"/>
          </a:xfrm>
        </p:grpSpPr>
        <p:cxnSp>
          <p:nvCxnSpPr>
            <p:cNvPr id="30" name="Straight Connector 29">
              <a:extLst>
                <a:ext uri="{FF2B5EF4-FFF2-40B4-BE49-F238E27FC236}">
                  <a16:creationId xmlns:a16="http://schemas.microsoft.com/office/drawing/2014/main" id="{F558BE5C-146E-4E0F-AF08-B570DD8A7980}"/>
                </a:ext>
              </a:extLst>
            </p:cNvPr>
            <p:cNvCxnSpPr>
              <a:cxnSpLocks/>
            </p:cNvCxnSpPr>
            <p:nvPr/>
          </p:nvCxnSpPr>
          <p:spPr>
            <a:xfrm>
              <a:off x="8559056" y="2533108"/>
              <a:ext cx="2178439"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A6AA69-2B2A-49A8-9547-0693C4DDCAD2}"/>
                </a:ext>
              </a:extLst>
            </p:cNvPr>
            <p:cNvCxnSpPr>
              <a:cxnSpLocks/>
            </p:cNvCxnSpPr>
            <p:nvPr/>
          </p:nvCxnSpPr>
          <p:spPr>
            <a:xfrm>
              <a:off x="8552841" y="2471505"/>
              <a:ext cx="2188773"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
        <p:nvSpPr>
          <p:cNvPr id="18" name="Title Text">
            <a:extLst>
              <a:ext uri="{FF2B5EF4-FFF2-40B4-BE49-F238E27FC236}">
                <a16:creationId xmlns:a16="http://schemas.microsoft.com/office/drawing/2014/main" id="{4FF8480C-BC6F-49BA-961C-19F7B6E2788F}"/>
              </a:ext>
            </a:extLst>
          </p:cNvPr>
          <p:cNvSpPr>
            <a:spLocks noChangeArrowheads="1"/>
          </p:cNvSpPr>
          <p:nvPr/>
        </p:nvSpPr>
        <p:spPr bwMode="auto">
          <a:xfrm>
            <a:off x="4138466" y="5743726"/>
            <a:ext cx="41258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2800" b="1" spc="1200" dirty="0">
                <a:solidFill>
                  <a:schemeClr val="bg1">
                    <a:lumMod val="85000"/>
                  </a:schemeClr>
                </a:solidFill>
                <a:latin typeface="+mn-lt"/>
              </a:rPr>
              <a:t>OBJECTIVES</a:t>
            </a:r>
            <a:endParaRPr lang="en-US" altLang="en-US" sz="2800" spc="1200" dirty="0">
              <a:solidFill>
                <a:schemeClr val="bg1">
                  <a:lumMod val="85000"/>
                </a:schemeClr>
              </a:solidFill>
              <a:latin typeface="+mn-lt"/>
            </a:endParaRPr>
          </a:p>
        </p:txBody>
      </p:sp>
      <p:sp>
        <p:nvSpPr>
          <p:cNvPr id="21" name="Textbox">
            <a:extLst>
              <a:ext uri="{FF2B5EF4-FFF2-40B4-BE49-F238E27FC236}">
                <a16:creationId xmlns:a16="http://schemas.microsoft.com/office/drawing/2014/main" id="{8CDA4E3F-3BBD-4ED9-B260-412E00617896}"/>
              </a:ext>
            </a:extLst>
          </p:cNvPr>
          <p:cNvSpPr txBox="1"/>
          <p:nvPr/>
        </p:nvSpPr>
        <p:spPr>
          <a:xfrm>
            <a:off x="762409" y="682279"/>
            <a:ext cx="3379186" cy="1013354"/>
          </a:xfrm>
          <a:prstGeom prst="rect">
            <a:avLst/>
          </a:prstGeom>
          <a:noFill/>
        </p:spPr>
        <p:txBody>
          <a:bodyPr wrap="square" rtlCol="0">
            <a:spAutoFit/>
          </a:bodyPr>
          <a:lstStyle/>
          <a:p>
            <a:pPr algn="ctr">
              <a:lnSpc>
                <a:spcPct val="114000"/>
              </a:lnSpc>
            </a:pPr>
            <a:r>
              <a:rPr lang="en-US" dirty="0">
                <a:solidFill>
                  <a:schemeClr val="bg1"/>
                </a:solidFill>
              </a:rPr>
              <a:t>Define self-regulation and its cognitive, emotional and behavioral components.</a:t>
            </a:r>
          </a:p>
        </p:txBody>
      </p:sp>
      <p:sp>
        <p:nvSpPr>
          <p:cNvPr id="22" name="Textbox">
            <a:extLst>
              <a:ext uri="{FF2B5EF4-FFF2-40B4-BE49-F238E27FC236}">
                <a16:creationId xmlns:a16="http://schemas.microsoft.com/office/drawing/2014/main" id="{A4F0C8BD-A3C9-41EB-B070-39BFF0B23721}"/>
              </a:ext>
            </a:extLst>
          </p:cNvPr>
          <p:cNvSpPr txBox="1"/>
          <p:nvPr/>
        </p:nvSpPr>
        <p:spPr>
          <a:xfrm>
            <a:off x="939343" y="4767406"/>
            <a:ext cx="3058915" cy="1329082"/>
          </a:xfrm>
          <a:prstGeom prst="rect">
            <a:avLst/>
          </a:prstGeom>
          <a:noFill/>
        </p:spPr>
        <p:txBody>
          <a:bodyPr wrap="square" rtlCol="0">
            <a:spAutoFit/>
          </a:bodyPr>
          <a:lstStyle/>
          <a:p>
            <a:pPr algn="ctr">
              <a:lnSpc>
                <a:spcPct val="114000"/>
              </a:lnSpc>
            </a:pPr>
            <a:r>
              <a:rPr lang="en-US" dirty="0">
                <a:solidFill>
                  <a:schemeClr val="bg1"/>
                </a:solidFill>
              </a:rPr>
              <a:t>Outline specific strategies for improving students’ </a:t>
            </a:r>
          </a:p>
          <a:p>
            <a:pPr algn="ctr">
              <a:lnSpc>
                <a:spcPct val="114000"/>
              </a:lnSpc>
            </a:pPr>
            <a:r>
              <a:rPr lang="en-US" dirty="0">
                <a:solidFill>
                  <a:schemeClr val="bg1"/>
                </a:solidFill>
              </a:rPr>
              <a:t>self-regulation and employability skills.</a:t>
            </a:r>
          </a:p>
        </p:txBody>
      </p:sp>
      <p:sp>
        <p:nvSpPr>
          <p:cNvPr id="23" name="Textbox">
            <a:extLst>
              <a:ext uri="{FF2B5EF4-FFF2-40B4-BE49-F238E27FC236}">
                <a16:creationId xmlns:a16="http://schemas.microsoft.com/office/drawing/2014/main" id="{3273385A-EE53-45D1-AE6D-DAF33C2F6F8E}"/>
              </a:ext>
            </a:extLst>
          </p:cNvPr>
          <p:cNvSpPr txBox="1"/>
          <p:nvPr/>
        </p:nvSpPr>
        <p:spPr>
          <a:xfrm>
            <a:off x="993076" y="2517846"/>
            <a:ext cx="2760797" cy="1329082"/>
          </a:xfrm>
          <a:prstGeom prst="rect">
            <a:avLst/>
          </a:prstGeom>
          <a:noFill/>
        </p:spPr>
        <p:txBody>
          <a:bodyPr wrap="square" rtlCol="0">
            <a:spAutoFit/>
          </a:bodyPr>
          <a:lstStyle/>
          <a:p>
            <a:pPr algn="ctr">
              <a:lnSpc>
                <a:spcPct val="114000"/>
              </a:lnSpc>
            </a:pPr>
            <a:r>
              <a:rPr lang="en-US" dirty="0">
                <a:solidFill>
                  <a:schemeClr val="bg1"/>
                </a:solidFill>
              </a:rPr>
              <a:t>Identify 5 essential self-regulation skills and </a:t>
            </a:r>
          </a:p>
          <a:p>
            <a:pPr algn="ctr">
              <a:lnSpc>
                <a:spcPct val="114000"/>
              </a:lnSpc>
            </a:pPr>
            <a:r>
              <a:rPr lang="en-US" dirty="0">
                <a:solidFill>
                  <a:schemeClr val="bg1"/>
                </a:solidFill>
              </a:rPr>
              <a:t>how they relate to employability.</a:t>
            </a:r>
          </a:p>
        </p:txBody>
      </p:sp>
      <p:sp>
        <p:nvSpPr>
          <p:cNvPr id="31" name="Textbox">
            <a:extLst>
              <a:ext uri="{FF2B5EF4-FFF2-40B4-BE49-F238E27FC236}">
                <a16:creationId xmlns:a16="http://schemas.microsoft.com/office/drawing/2014/main" id="{A9B6E6BE-FC26-41A1-867D-E8349A567EAD}"/>
              </a:ext>
            </a:extLst>
          </p:cNvPr>
          <p:cNvSpPr txBox="1"/>
          <p:nvPr/>
        </p:nvSpPr>
        <p:spPr>
          <a:xfrm>
            <a:off x="8050405" y="625127"/>
            <a:ext cx="3192823" cy="1329146"/>
          </a:xfrm>
          <a:prstGeom prst="rect">
            <a:avLst/>
          </a:prstGeom>
          <a:noFill/>
        </p:spPr>
        <p:txBody>
          <a:bodyPr wrap="square" rtlCol="0">
            <a:spAutoFit/>
          </a:bodyPr>
          <a:lstStyle/>
          <a:p>
            <a:pPr algn="ctr">
              <a:lnSpc>
                <a:spcPct val="114000"/>
              </a:lnSpc>
            </a:pPr>
            <a:r>
              <a:rPr lang="en-US" dirty="0">
                <a:solidFill>
                  <a:schemeClr val="bg1"/>
                </a:solidFill>
              </a:rPr>
              <a:t>Identify 2-3 ways to implement specific strategies for improving students’ self-regulation skills.</a:t>
            </a:r>
          </a:p>
        </p:txBody>
      </p:sp>
      <p:sp>
        <p:nvSpPr>
          <p:cNvPr id="33" name="Textbox">
            <a:extLst>
              <a:ext uri="{FF2B5EF4-FFF2-40B4-BE49-F238E27FC236}">
                <a16:creationId xmlns:a16="http://schemas.microsoft.com/office/drawing/2014/main" id="{CB92C383-EAB1-4916-A6B7-C6C9710C3E28}"/>
              </a:ext>
            </a:extLst>
          </p:cNvPr>
          <p:cNvSpPr txBox="1"/>
          <p:nvPr/>
        </p:nvSpPr>
        <p:spPr>
          <a:xfrm>
            <a:off x="8301184" y="4767406"/>
            <a:ext cx="3192824" cy="1644937"/>
          </a:xfrm>
          <a:prstGeom prst="rect">
            <a:avLst/>
          </a:prstGeom>
          <a:noFill/>
        </p:spPr>
        <p:txBody>
          <a:bodyPr wrap="square" rtlCol="0">
            <a:spAutoFit/>
          </a:bodyPr>
          <a:lstStyle/>
          <a:p>
            <a:pPr algn="ctr">
              <a:lnSpc>
                <a:spcPct val="114000"/>
              </a:lnSpc>
            </a:pPr>
            <a:r>
              <a:rPr lang="en-US" dirty="0">
                <a:solidFill>
                  <a:schemeClr val="bg1"/>
                </a:solidFill>
              </a:rPr>
              <a:t>List 1-2 assistive technologies that could be used as accommodations to support self-regulation </a:t>
            </a:r>
          </a:p>
          <a:p>
            <a:pPr algn="ctr">
              <a:lnSpc>
                <a:spcPct val="114000"/>
              </a:lnSpc>
            </a:pPr>
            <a:r>
              <a:rPr lang="en-US" dirty="0">
                <a:solidFill>
                  <a:schemeClr val="bg1"/>
                </a:solidFill>
              </a:rPr>
              <a:t>skill challenges.</a:t>
            </a:r>
          </a:p>
        </p:txBody>
      </p:sp>
      <p:sp>
        <p:nvSpPr>
          <p:cNvPr id="34" name="Textbox">
            <a:extLst>
              <a:ext uri="{FF2B5EF4-FFF2-40B4-BE49-F238E27FC236}">
                <a16:creationId xmlns:a16="http://schemas.microsoft.com/office/drawing/2014/main" id="{33D5D14E-0FD2-44CE-B766-6D2923170823}"/>
              </a:ext>
            </a:extLst>
          </p:cNvPr>
          <p:cNvSpPr txBox="1"/>
          <p:nvPr/>
        </p:nvSpPr>
        <p:spPr>
          <a:xfrm>
            <a:off x="8438128" y="2517846"/>
            <a:ext cx="2760796" cy="1644874"/>
          </a:xfrm>
          <a:prstGeom prst="rect">
            <a:avLst/>
          </a:prstGeom>
          <a:noFill/>
        </p:spPr>
        <p:txBody>
          <a:bodyPr wrap="square" rtlCol="0">
            <a:spAutoFit/>
          </a:bodyPr>
          <a:lstStyle/>
          <a:p>
            <a:pPr algn="ctr">
              <a:lnSpc>
                <a:spcPct val="114000"/>
              </a:lnSpc>
            </a:pPr>
            <a:r>
              <a:rPr lang="en-US" dirty="0">
                <a:solidFill>
                  <a:schemeClr val="bg1"/>
                </a:solidFill>
              </a:rPr>
              <a:t>Identify several accommodations that support self-regulation related functional limitations.</a:t>
            </a:r>
          </a:p>
        </p:txBody>
      </p:sp>
      <p:sp>
        <p:nvSpPr>
          <p:cNvPr id="35" name="Slide Number Placeholder 3">
            <a:extLst>
              <a:ext uri="{FF2B5EF4-FFF2-40B4-BE49-F238E27FC236}">
                <a16:creationId xmlns:a16="http://schemas.microsoft.com/office/drawing/2014/main" id="{675CEA59-6D1F-4176-A6F6-CDFA8C9AE31D}"/>
              </a:ext>
            </a:extLst>
          </p:cNvPr>
          <p:cNvSpPr txBox="1">
            <a:spLocks/>
          </p:cNvSpPr>
          <p:nvPr/>
        </p:nvSpPr>
        <p:spPr>
          <a:xfrm>
            <a:off x="8610600" y="6356350"/>
            <a:ext cx="2743200" cy="365125"/>
          </a:xfrm>
          <a:prstGeom prst="rect">
            <a:avLst/>
          </a:prstGeom>
          <a:ln w="12700">
            <a:noFill/>
          </a:ln>
        </p:spPr>
        <p:txBody>
          <a:bodyPr vert="horz" lIns="91440" tIns="45720" rIns="91440" bIns="45720" rtlCol="0">
            <a:normAutofit/>
          </a:bodyPr>
          <a:lstStyle>
            <a:lvl1pPr marL="228600" indent="-228600" algn="l" defTabSz="914400" rtl="0" eaLnBrk="1" latinLnBrk="0" hangingPunct="1">
              <a:lnSpc>
                <a:spcPct val="114000"/>
              </a:lnSpc>
              <a:spcBef>
                <a:spcPts val="600"/>
              </a:spcBef>
              <a:buClr>
                <a:srgbClr val="45678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buClr>
                <a:srgbClr val="456784"/>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buClr>
                <a:srgbClr val="45678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buClr>
                <a:srgbClr val="456784"/>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buClr>
                <a:srgbClr val="456784"/>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fld id="{3C07DE9B-F850-492E-957B-46DCD8584FA0}" type="slidenum">
              <a:rPr lang="en-US" sz="1200" smtClean="0">
                <a:solidFill>
                  <a:srgbClr val="FF9900"/>
                </a:solidFill>
              </a:rPr>
              <a:pPr marL="0" indent="0" algn="r">
                <a:buNone/>
              </a:pPr>
              <a:t>2</a:t>
            </a:fld>
            <a:endParaRPr lang="en-US" sz="1200" dirty="0">
              <a:solidFill>
                <a:srgbClr val="FF9900"/>
              </a:solidFill>
            </a:endParaRPr>
          </a:p>
        </p:txBody>
      </p:sp>
    </p:spTree>
    <p:extLst>
      <p:ext uri="{BB962C8B-B14F-4D97-AF65-F5344CB8AC3E}">
        <p14:creationId xmlns:p14="http://schemas.microsoft.com/office/powerpoint/2010/main" val="1940301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A20BA2-F5F6-4A19-93C9-8F89CAAF8E31}"/>
              </a:ext>
            </a:extLst>
          </p:cNvPr>
          <p:cNvSpPr txBox="1">
            <a:spLocks/>
          </p:cNvSpPr>
          <p:nvPr/>
        </p:nvSpPr>
        <p:spPr>
          <a:xfrm>
            <a:off x="838200" y="365125"/>
            <a:ext cx="10515600" cy="1077911"/>
          </a:xfrm>
          <a:prstGeom prst="rect">
            <a:avLst/>
          </a:prstGeom>
        </p:spPr>
        <p:txBody>
          <a:bodyPr/>
          <a:lstStyle>
            <a:lvl1pPr algn="l" defTabSz="914400" rtl="0" eaLnBrk="1" latinLnBrk="0" hangingPunct="1">
              <a:lnSpc>
                <a:spcPct val="90000"/>
              </a:lnSpc>
              <a:spcBef>
                <a:spcPct val="0"/>
              </a:spcBef>
              <a:buNone/>
              <a:defRPr sz="4400" kern="1200">
                <a:solidFill>
                  <a:srgbClr val="586F78"/>
                </a:solidFill>
                <a:latin typeface="+mj-lt"/>
                <a:ea typeface="+mj-ea"/>
                <a:cs typeface="+mj-cs"/>
              </a:defRPr>
            </a:lvl1pPr>
          </a:lstStyle>
          <a:p>
            <a:r>
              <a:rPr lang="en-US" dirty="0"/>
              <a:t>Assessment of Emotional States: </a:t>
            </a:r>
          </a:p>
          <a:p>
            <a:r>
              <a:rPr lang="en-US" sz="2800" dirty="0">
                <a:solidFill>
                  <a:srgbClr val="FF9900"/>
                </a:solidFill>
              </a:rPr>
              <a:t>Over Arousal or Emotions that Seem Out of Control</a:t>
            </a:r>
          </a:p>
        </p:txBody>
      </p:sp>
      <p:sp>
        <p:nvSpPr>
          <p:cNvPr id="6" name="Content Placeholder 2">
            <a:extLst>
              <a:ext uri="{FF2B5EF4-FFF2-40B4-BE49-F238E27FC236}">
                <a16:creationId xmlns:a16="http://schemas.microsoft.com/office/drawing/2014/main" id="{EFC38E63-927F-4250-99BF-019222CD4B12}"/>
              </a:ext>
            </a:extLst>
          </p:cNvPr>
          <p:cNvSpPr txBox="1">
            <a:spLocks/>
          </p:cNvSpPr>
          <p:nvPr/>
        </p:nvSpPr>
        <p:spPr>
          <a:xfrm>
            <a:off x="838200" y="1443036"/>
            <a:ext cx="5094766" cy="4843464"/>
          </a:xfrm>
          <a:prstGeom prst="rect">
            <a:avLst/>
          </a:prstGeom>
        </p:spPr>
        <p:txBody>
          <a:bodyPr>
            <a:normAutofit fontScale="92500" lnSpcReduction="10000"/>
          </a:bodyPr>
          <a:lstStyle>
            <a:lvl1pPr marL="228600" indent="-228600" algn="l" defTabSz="914400" rtl="0" eaLnBrk="1" latinLnBrk="0" hangingPunct="1">
              <a:lnSpc>
                <a:spcPct val="114000"/>
              </a:lnSpc>
              <a:spcBef>
                <a:spcPts val="600"/>
              </a:spcBef>
              <a:buClr>
                <a:srgbClr val="FF99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buClr>
                <a:srgbClr val="FF99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buClr>
                <a:srgbClr val="FF99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buClr>
                <a:srgbClr val="FF99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buClr>
                <a:srgbClr val="FF99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pPr>
            <a:r>
              <a:rPr lang="en-US" dirty="0">
                <a:solidFill>
                  <a:srgbClr val="456784"/>
                </a:solidFill>
              </a:rPr>
              <a:t>How often and in what form does the student feel/express/experience emotional dysregulation?  </a:t>
            </a:r>
          </a:p>
          <a:p>
            <a:pPr lvl="1">
              <a:lnSpc>
                <a:spcPct val="134000"/>
              </a:lnSpc>
            </a:pPr>
            <a:r>
              <a:rPr lang="en-US" dirty="0">
                <a:solidFill>
                  <a:srgbClr val="456784"/>
                </a:solidFill>
              </a:rPr>
              <a:t>Occasionally or often?</a:t>
            </a:r>
          </a:p>
          <a:p>
            <a:pPr lvl="1">
              <a:lnSpc>
                <a:spcPct val="134000"/>
              </a:lnSpc>
            </a:pPr>
            <a:r>
              <a:rPr lang="en-US" dirty="0">
                <a:solidFill>
                  <a:srgbClr val="456784"/>
                </a:solidFill>
              </a:rPr>
              <a:t>Only when they are overwhelmed?</a:t>
            </a:r>
          </a:p>
          <a:p>
            <a:pPr lvl="1">
              <a:lnSpc>
                <a:spcPct val="134000"/>
              </a:lnSpc>
            </a:pPr>
            <a:r>
              <a:rPr lang="en-US" dirty="0">
                <a:solidFill>
                  <a:srgbClr val="456784"/>
                </a:solidFill>
              </a:rPr>
              <a:t>Mostly when there has been an interpersonal disappointment or is it after school failure?</a:t>
            </a:r>
          </a:p>
          <a:p>
            <a:pPr lvl="1">
              <a:lnSpc>
                <a:spcPct val="134000"/>
              </a:lnSpc>
            </a:pPr>
            <a:endParaRPr lang="en-US" dirty="0"/>
          </a:p>
          <a:p>
            <a:endParaRPr lang="en-US" dirty="0"/>
          </a:p>
        </p:txBody>
      </p:sp>
      <p:sp>
        <p:nvSpPr>
          <p:cNvPr id="10" name="Content Placeholder 2">
            <a:extLst>
              <a:ext uri="{FF2B5EF4-FFF2-40B4-BE49-F238E27FC236}">
                <a16:creationId xmlns:a16="http://schemas.microsoft.com/office/drawing/2014/main" id="{8719599F-504A-4E03-82D7-3887748F3492}"/>
              </a:ext>
            </a:extLst>
          </p:cNvPr>
          <p:cNvSpPr txBox="1">
            <a:spLocks/>
          </p:cNvSpPr>
          <p:nvPr/>
        </p:nvSpPr>
        <p:spPr>
          <a:xfrm>
            <a:off x="5932966" y="1443036"/>
            <a:ext cx="5420834" cy="4843464"/>
          </a:xfrm>
          <a:prstGeom prst="rect">
            <a:avLst/>
          </a:prstGeom>
        </p:spPr>
        <p:txBody>
          <a:bodyPr>
            <a:normAutofit/>
          </a:bodyPr>
          <a:lstStyle>
            <a:lvl1pPr marL="228600" indent="-228600" algn="l" defTabSz="914400" rtl="0" eaLnBrk="1" latinLnBrk="0" hangingPunct="1">
              <a:lnSpc>
                <a:spcPct val="114000"/>
              </a:lnSpc>
              <a:spcBef>
                <a:spcPts val="600"/>
              </a:spcBef>
              <a:buClr>
                <a:srgbClr val="FF99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buClr>
                <a:srgbClr val="FF99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buClr>
                <a:srgbClr val="FF99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buClr>
                <a:srgbClr val="FF99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buClr>
                <a:srgbClr val="FF99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pPr>
            <a:r>
              <a:rPr lang="en-US" sz="2600" dirty="0">
                <a:solidFill>
                  <a:srgbClr val="456784"/>
                </a:solidFill>
              </a:rPr>
              <a:t>Diagnostically, where do you situate their behavior? In….</a:t>
            </a:r>
          </a:p>
          <a:p>
            <a:pPr lvl="1">
              <a:lnSpc>
                <a:spcPct val="134000"/>
              </a:lnSpc>
            </a:pPr>
            <a:r>
              <a:rPr lang="en-US" sz="2200" dirty="0">
                <a:solidFill>
                  <a:srgbClr val="456784"/>
                </a:solidFill>
              </a:rPr>
              <a:t>Depression?</a:t>
            </a:r>
          </a:p>
          <a:p>
            <a:pPr lvl="1">
              <a:lnSpc>
                <a:spcPct val="134000"/>
              </a:lnSpc>
            </a:pPr>
            <a:r>
              <a:rPr lang="en-US" sz="2200" dirty="0">
                <a:solidFill>
                  <a:srgbClr val="456784"/>
                </a:solidFill>
              </a:rPr>
              <a:t>ADHD?</a:t>
            </a:r>
          </a:p>
          <a:p>
            <a:pPr lvl="1">
              <a:lnSpc>
                <a:spcPct val="134000"/>
              </a:lnSpc>
            </a:pPr>
            <a:r>
              <a:rPr lang="en-US" sz="2200" dirty="0">
                <a:solidFill>
                  <a:srgbClr val="456784"/>
                </a:solidFill>
              </a:rPr>
              <a:t>Lack of motivation?</a:t>
            </a:r>
          </a:p>
          <a:p>
            <a:pPr lvl="1">
              <a:lnSpc>
                <a:spcPct val="134000"/>
              </a:lnSpc>
            </a:pPr>
            <a:r>
              <a:rPr lang="en-US" sz="2200" dirty="0">
                <a:solidFill>
                  <a:srgbClr val="456784"/>
                </a:solidFill>
              </a:rPr>
              <a:t>Trauma affects?</a:t>
            </a:r>
          </a:p>
          <a:p>
            <a:pPr lvl="2">
              <a:lnSpc>
                <a:spcPct val="134000"/>
              </a:lnSpc>
            </a:pPr>
            <a:r>
              <a:rPr lang="en-US" dirty="0">
                <a:solidFill>
                  <a:srgbClr val="456784"/>
                </a:solidFill>
              </a:rPr>
              <a:t>Histories of abuse/neglect?</a:t>
            </a:r>
          </a:p>
          <a:p>
            <a:pPr lvl="2">
              <a:lnSpc>
                <a:spcPct val="134000"/>
              </a:lnSpc>
            </a:pPr>
            <a:r>
              <a:rPr lang="en-US" dirty="0">
                <a:solidFill>
                  <a:srgbClr val="456784"/>
                </a:solidFill>
              </a:rPr>
              <a:t>Exposure to violence?</a:t>
            </a:r>
          </a:p>
          <a:p>
            <a:pPr lvl="2">
              <a:lnSpc>
                <a:spcPct val="134000"/>
              </a:lnSpc>
            </a:pPr>
            <a:r>
              <a:rPr lang="en-US" dirty="0">
                <a:solidFill>
                  <a:srgbClr val="456784"/>
                </a:solidFill>
              </a:rPr>
              <a:t>Losses?</a:t>
            </a:r>
          </a:p>
          <a:p>
            <a:endParaRPr lang="en-US" dirty="0"/>
          </a:p>
        </p:txBody>
      </p:sp>
      <p:sp>
        <p:nvSpPr>
          <p:cNvPr id="11" name="Slide Number Placeholder 3">
            <a:extLst>
              <a:ext uri="{FF2B5EF4-FFF2-40B4-BE49-F238E27FC236}">
                <a16:creationId xmlns:a16="http://schemas.microsoft.com/office/drawing/2014/main" id="{FD4A22B3-953C-4EC7-8EDE-A7948F72163E}"/>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20</a:t>
            </a:fld>
            <a:endParaRPr lang="en-US" sz="1200" dirty="0">
              <a:solidFill>
                <a:srgbClr val="FF9900"/>
              </a:solidFill>
            </a:endParaRPr>
          </a:p>
        </p:txBody>
      </p:sp>
    </p:spTree>
    <p:extLst>
      <p:ext uri="{BB962C8B-B14F-4D97-AF65-F5344CB8AC3E}">
        <p14:creationId xmlns:p14="http://schemas.microsoft.com/office/powerpoint/2010/main" val="3267202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1F1553-9AE9-4D43-BC17-345A6314D529}"/>
              </a:ext>
            </a:extLst>
          </p:cNvPr>
          <p:cNvSpPr>
            <a:spLocks noGrp="1"/>
          </p:cNvSpPr>
          <p:nvPr>
            <p:ph idx="1"/>
          </p:nvPr>
        </p:nvSpPr>
        <p:spPr>
          <a:xfrm>
            <a:off x="2680018" y="528637"/>
            <a:ext cx="3514725" cy="5800724"/>
          </a:xfrm>
        </p:spPr>
        <p:txBody>
          <a:bodyPr>
            <a:noAutofit/>
          </a:bodyPr>
          <a:lstStyle/>
          <a:p>
            <a:pPr marL="0" indent="0" algn="ctr">
              <a:lnSpc>
                <a:spcPct val="124000"/>
              </a:lnSpc>
              <a:buNone/>
            </a:pPr>
            <a:r>
              <a:rPr lang="en-US" sz="1800" dirty="0"/>
              <a:t>Depression is sometimes a contributor to dysregulation but  research data shows us that an irritable mood is </a:t>
            </a:r>
            <a:r>
              <a:rPr lang="en-US" sz="1800" u="sng" dirty="0"/>
              <a:t>rarely the only sign of depression </a:t>
            </a:r>
            <a:r>
              <a:rPr lang="en-US" sz="1800" dirty="0"/>
              <a:t>in young people (5.7%) but a low mood with irritability is associated with much higher rates of disruptive behavior, especially with girls. </a:t>
            </a:r>
          </a:p>
          <a:p>
            <a:pPr marL="0" indent="0" algn="ctr">
              <a:lnSpc>
                <a:spcPct val="124000"/>
              </a:lnSpc>
              <a:buNone/>
            </a:pPr>
            <a:endParaRPr lang="en-US" sz="1800" dirty="0"/>
          </a:p>
          <a:p>
            <a:pPr marL="0" indent="0" algn="ctr">
              <a:lnSpc>
                <a:spcPct val="124000"/>
              </a:lnSpc>
              <a:buNone/>
            </a:pPr>
            <a:r>
              <a:rPr lang="en-US" sz="1800" dirty="0"/>
              <a:t>Depressed boys are significantly </a:t>
            </a:r>
            <a:r>
              <a:rPr lang="en-US" sz="1800" b="1" dirty="0"/>
              <a:t>more likely </a:t>
            </a:r>
            <a:r>
              <a:rPr lang="en-US" sz="1800" dirty="0"/>
              <a:t>to present with irritability than depressed girls. In adults, 30% of depressed individuals also show significant irritability. </a:t>
            </a:r>
          </a:p>
        </p:txBody>
      </p:sp>
      <p:sp>
        <p:nvSpPr>
          <p:cNvPr id="7" name="Content Placeholder 5">
            <a:extLst>
              <a:ext uri="{FF2B5EF4-FFF2-40B4-BE49-F238E27FC236}">
                <a16:creationId xmlns:a16="http://schemas.microsoft.com/office/drawing/2014/main" id="{FA04C0A4-5B50-4D15-B60D-A1376B4D2149}"/>
              </a:ext>
            </a:extLst>
          </p:cNvPr>
          <p:cNvSpPr txBox="1">
            <a:spLocks/>
          </p:cNvSpPr>
          <p:nvPr/>
        </p:nvSpPr>
        <p:spPr>
          <a:xfrm>
            <a:off x="6557963" y="528637"/>
            <a:ext cx="4910138" cy="5800725"/>
          </a:xfrm>
          <a:prstGeom prst="rect">
            <a:avLst/>
          </a:prstGeom>
          <a:solidFill>
            <a:srgbClr val="FFCC99"/>
          </a:solidFill>
        </p:spPr>
        <p:txBody>
          <a:bodyPr vert="horz" lIns="91440" tIns="45720" rIns="91440" bIns="45720" rtlCol="0">
            <a:normAutofit fontScale="62500" lnSpcReduction="20000"/>
          </a:bodyPr>
          <a:lstStyle>
            <a:lvl1pPr marL="228600" indent="-228600" algn="l" defTabSz="914400" rtl="0" eaLnBrk="1" latinLnBrk="0" hangingPunct="1">
              <a:lnSpc>
                <a:spcPct val="114000"/>
              </a:lnSpc>
              <a:spcBef>
                <a:spcPts val="600"/>
              </a:spcBef>
              <a:buClr>
                <a:srgbClr val="45678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buClr>
                <a:srgbClr val="456784"/>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buClr>
                <a:srgbClr val="45678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buClr>
                <a:srgbClr val="456784"/>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buClr>
                <a:srgbClr val="456784"/>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pPr>
            <a:r>
              <a:rPr lang="en-US" dirty="0">
                <a:solidFill>
                  <a:srgbClr val="456784"/>
                </a:solidFill>
              </a:rPr>
              <a:t>Use any assessment you prefer; we use the BDI (Beck Depression Inventory)</a:t>
            </a:r>
          </a:p>
          <a:p>
            <a:pPr>
              <a:lnSpc>
                <a:spcPct val="134000"/>
              </a:lnSpc>
            </a:pPr>
            <a:r>
              <a:rPr lang="en-US" dirty="0">
                <a:solidFill>
                  <a:srgbClr val="456784"/>
                </a:solidFill>
              </a:rPr>
              <a:t>80% of our depressed trainees show relief without pharmacology after six weeks of counseling, using deep listening, behavioral activation and social engagement (refer to group, connect with a staff mentor, increase dorm counselor contact)</a:t>
            </a:r>
          </a:p>
          <a:p>
            <a:pPr>
              <a:lnSpc>
                <a:spcPct val="134000"/>
              </a:lnSpc>
            </a:pPr>
            <a:r>
              <a:rPr lang="en-US" dirty="0">
                <a:solidFill>
                  <a:srgbClr val="456784"/>
                </a:solidFill>
              </a:rPr>
              <a:t>Teach sleep hygiene and if necessary, get cooperation from dorm staff for CBT-I</a:t>
            </a:r>
          </a:p>
          <a:p>
            <a:pPr>
              <a:lnSpc>
                <a:spcPct val="134000"/>
              </a:lnSpc>
            </a:pPr>
            <a:r>
              <a:rPr lang="en-US" dirty="0">
                <a:solidFill>
                  <a:srgbClr val="456784"/>
                </a:solidFill>
              </a:rPr>
              <a:t>We have very little success with mood charts unless done in session; about five trainees out of 100 seen in our clinic the last year</a:t>
            </a:r>
          </a:p>
          <a:p>
            <a:pPr>
              <a:lnSpc>
                <a:spcPct val="134000"/>
              </a:lnSpc>
            </a:pPr>
            <a:r>
              <a:rPr lang="en-US" dirty="0">
                <a:solidFill>
                  <a:srgbClr val="456784"/>
                </a:solidFill>
              </a:rPr>
              <a:t>Pharmacology, if short term counseling doesn’t work or if trainee has long term positive response to known medications.</a:t>
            </a:r>
          </a:p>
        </p:txBody>
      </p:sp>
      <p:sp>
        <p:nvSpPr>
          <p:cNvPr id="8" name="Rectangle 7">
            <a:extLst>
              <a:ext uri="{FF2B5EF4-FFF2-40B4-BE49-F238E27FC236}">
                <a16:creationId xmlns:a16="http://schemas.microsoft.com/office/drawing/2014/main" id="{888B233F-8236-4819-BDAD-83DC92C786A3}"/>
              </a:ext>
            </a:extLst>
          </p:cNvPr>
          <p:cNvSpPr/>
          <p:nvPr/>
        </p:nvSpPr>
        <p:spPr>
          <a:xfrm>
            <a:off x="0" y="0"/>
            <a:ext cx="2062716" cy="685800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B36473-91BA-490A-B776-D1572E1A3AF1}"/>
              </a:ext>
            </a:extLst>
          </p:cNvPr>
          <p:cNvSpPr/>
          <p:nvPr/>
        </p:nvSpPr>
        <p:spPr>
          <a:xfrm>
            <a:off x="380640" y="0"/>
            <a:ext cx="2173996" cy="6858000"/>
          </a:xfrm>
          <a:prstGeom prst="rect">
            <a:avLst/>
          </a:prstGeom>
          <a:solidFill>
            <a:srgbClr val="586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3033EAE-5EAA-4A22-A270-C67111CA0975}"/>
              </a:ext>
            </a:extLst>
          </p:cNvPr>
          <p:cNvSpPr>
            <a:spLocks noGrp="1"/>
          </p:cNvSpPr>
          <p:nvPr>
            <p:ph type="title"/>
          </p:nvPr>
        </p:nvSpPr>
        <p:spPr>
          <a:xfrm>
            <a:off x="380640" y="2104231"/>
            <a:ext cx="2173996" cy="2649538"/>
          </a:xfrm>
        </p:spPr>
        <p:txBody>
          <a:bodyPr>
            <a:normAutofit fontScale="90000"/>
          </a:bodyPr>
          <a:lstStyle/>
          <a:p>
            <a:pPr algn="ctr">
              <a:lnSpc>
                <a:spcPct val="114000"/>
              </a:lnSpc>
              <a:spcBef>
                <a:spcPts val="600"/>
              </a:spcBef>
            </a:pPr>
            <a:r>
              <a:rPr lang="en-US" sz="2400" dirty="0">
                <a:solidFill>
                  <a:schemeClr val="bg1"/>
                </a:solidFill>
              </a:rPr>
              <a:t>Depression and </a:t>
            </a:r>
            <a:br>
              <a:rPr lang="en-US" sz="2400" dirty="0">
                <a:solidFill>
                  <a:schemeClr val="bg1"/>
                </a:solidFill>
              </a:rPr>
            </a:br>
            <a:r>
              <a:rPr lang="en-US" sz="2400" dirty="0">
                <a:solidFill>
                  <a:schemeClr val="bg1"/>
                </a:solidFill>
              </a:rPr>
              <a:t>Down Moods: basic data and intervening</a:t>
            </a:r>
          </a:p>
        </p:txBody>
      </p:sp>
      <p:sp>
        <p:nvSpPr>
          <p:cNvPr id="15" name="Slide Number Placeholder 3">
            <a:extLst>
              <a:ext uri="{FF2B5EF4-FFF2-40B4-BE49-F238E27FC236}">
                <a16:creationId xmlns:a16="http://schemas.microsoft.com/office/drawing/2014/main" id="{0A21A7E3-85C0-4DD3-ACEE-78C45623A3EE}"/>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21</a:t>
            </a:fld>
            <a:endParaRPr lang="en-US" sz="1200" dirty="0">
              <a:solidFill>
                <a:srgbClr val="FF9900"/>
              </a:solidFill>
            </a:endParaRPr>
          </a:p>
        </p:txBody>
      </p:sp>
    </p:spTree>
    <p:extLst>
      <p:ext uri="{BB962C8B-B14F-4D97-AF65-F5344CB8AC3E}">
        <p14:creationId xmlns:p14="http://schemas.microsoft.com/office/powerpoint/2010/main" val="875791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8B233F-8236-4819-BDAD-83DC92C786A3}"/>
              </a:ext>
            </a:extLst>
          </p:cNvPr>
          <p:cNvSpPr/>
          <p:nvPr/>
        </p:nvSpPr>
        <p:spPr>
          <a:xfrm>
            <a:off x="0" y="0"/>
            <a:ext cx="2062716" cy="685800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B36473-91BA-490A-B776-D1572E1A3AF1}"/>
              </a:ext>
            </a:extLst>
          </p:cNvPr>
          <p:cNvSpPr/>
          <p:nvPr/>
        </p:nvSpPr>
        <p:spPr>
          <a:xfrm>
            <a:off x="380640" y="0"/>
            <a:ext cx="2173996" cy="6858000"/>
          </a:xfrm>
          <a:prstGeom prst="rect">
            <a:avLst/>
          </a:prstGeom>
          <a:solidFill>
            <a:srgbClr val="586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3033EAE-5EAA-4A22-A270-C67111CA0975}"/>
              </a:ext>
            </a:extLst>
          </p:cNvPr>
          <p:cNvSpPr>
            <a:spLocks noGrp="1"/>
          </p:cNvSpPr>
          <p:nvPr>
            <p:ph type="title"/>
          </p:nvPr>
        </p:nvSpPr>
        <p:spPr>
          <a:xfrm>
            <a:off x="380640" y="2104231"/>
            <a:ext cx="2173996" cy="2649538"/>
          </a:xfrm>
        </p:spPr>
        <p:txBody>
          <a:bodyPr>
            <a:normAutofit/>
          </a:bodyPr>
          <a:lstStyle/>
          <a:p>
            <a:pPr algn="ctr">
              <a:lnSpc>
                <a:spcPct val="114000"/>
              </a:lnSpc>
              <a:spcBef>
                <a:spcPts val="600"/>
              </a:spcBef>
            </a:pPr>
            <a:r>
              <a:rPr lang="en-US" sz="2400" dirty="0">
                <a:solidFill>
                  <a:schemeClr val="bg1"/>
                </a:solidFill>
              </a:rPr>
              <a:t>Lack </a:t>
            </a:r>
            <a:br>
              <a:rPr lang="en-US" sz="2400" dirty="0">
                <a:solidFill>
                  <a:schemeClr val="bg1"/>
                </a:solidFill>
              </a:rPr>
            </a:br>
            <a:r>
              <a:rPr lang="en-US" sz="2400" dirty="0">
                <a:solidFill>
                  <a:schemeClr val="bg1"/>
                </a:solidFill>
              </a:rPr>
              <a:t>of Motivation</a:t>
            </a:r>
          </a:p>
        </p:txBody>
      </p:sp>
      <p:sp>
        <p:nvSpPr>
          <p:cNvPr id="15" name="Slide Number Placeholder 3">
            <a:extLst>
              <a:ext uri="{FF2B5EF4-FFF2-40B4-BE49-F238E27FC236}">
                <a16:creationId xmlns:a16="http://schemas.microsoft.com/office/drawing/2014/main" id="{0A21A7E3-85C0-4DD3-ACEE-78C45623A3EE}"/>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22</a:t>
            </a:fld>
            <a:endParaRPr lang="en-US" sz="1200" dirty="0">
              <a:solidFill>
                <a:srgbClr val="FF9900"/>
              </a:solidFill>
            </a:endParaRPr>
          </a:p>
        </p:txBody>
      </p:sp>
      <p:sp>
        <p:nvSpPr>
          <p:cNvPr id="4" name="Rectangle 3">
            <a:extLst>
              <a:ext uri="{FF2B5EF4-FFF2-40B4-BE49-F238E27FC236}">
                <a16:creationId xmlns:a16="http://schemas.microsoft.com/office/drawing/2014/main" id="{321FC996-F0FC-416C-AE32-4B9739D37DF3}"/>
              </a:ext>
            </a:extLst>
          </p:cNvPr>
          <p:cNvSpPr/>
          <p:nvPr/>
        </p:nvSpPr>
        <p:spPr>
          <a:xfrm>
            <a:off x="2722880" y="1618921"/>
            <a:ext cx="8343900" cy="3620158"/>
          </a:xfrm>
          <a:prstGeom prst="rect">
            <a:avLst/>
          </a:prstGeom>
        </p:spPr>
        <p:txBody>
          <a:bodyPr wrap="square">
            <a:spAutoFit/>
          </a:bodyPr>
          <a:lstStyle/>
          <a:p>
            <a:pPr marL="628650" indent="-457200">
              <a:lnSpc>
                <a:spcPct val="134000"/>
              </a:lnSpc>
              <a:buClr>
                <a:srgbClr val="FF9900"/>
              </a:buClr>
              <a:buFont typeface="Wingdings" panose="05000000000000000000" pitchFamily="2" charset="2"/>
              <a:buChar char="§"/>
              <a:tabLst>
                <a:tab pos="8801100" algn="r"/>
              </a:tabLst>
            </a:pPr>
            <a:r>
              <a:rPr lang="en-US" sz="2600" b="1" dirty="0">
                <a:solidFill>
                  <a:srgbClr val="FF9900"/>
                </a:solidFill>
              </a:rPr>
              <a:t>“Lack of motivation” </a:t>
            </a:r>
            <a:r>
              <a:rPr lang="en-US" sz="2600" dirty="0">
                <a:solidFill>
                  <a:srgbClr val="456784"/>
                </a:solidFill>
              </a:rPr>
              <a:t>goes hand in hand with the behavioral, cognitive and emotional aspects of self-regulation problems.</a:t>
            </a:r>
          </a:p>
          <a:p>
            <a:pPr marL="1085850" lvl="1" indent="-457200">
              <a:lnSpc>
                <a:spcPct val="134000"/>
              </a:lnSpc>
              <a:spcBef>
                <a:spcPts val="1200"/>
              </a:spcBef>
              <a:buClr>
                <a:srgbClr val="FF9900"/>
              </a:buClr>
              <a:buFont typeface="Wingdings" panose="05000000000000000000" pitchFamily="2" charset="2"/>
              <a:buChar char="§"/>
              <a:tabLst>
                <a:tab pos="9372600" algn="r"/>
              </a:tabLst>
            </a:pPr>
            <a:r>
              <a:rPr lang="en-US" sz="2200" dirty="0">
                <a:solidFill>
                  <a:srgbClr val="456784"/>
                </a:solidFill>
              </a:rPr>
              <a:t>This is put into quotes because most lack of motivation or “laziness” stems from a low mood, inability to envision a better future, strained executive functioning or bad habits allowed by an unsupportive home environment. </a:t>
            </a:r>
          </a:p>
        </p:txBody>
      </p:sp>
    </p:spTree>
    <p:extLst>
      <p:ext uri="{BB962C8B-B14F-4D97-AF65-F5344CB8AC3E}">
        <p14:creationId xmlns:p14="http://schemas.microsoft.com/office/powerpoint/2010/main" val="4095698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8B233F-8236-4819-BDAD-83DC92C786A3}"/>
              </a:ext>
            </a:extLst>
          </p:cNvPr>
          <p:cNvSpPr/>
          <p:nvPr/>
        </p:nvSpPr>
        <p:spPr>
          <a:xfrm>
            <a:off x="0" y="0"/>
            <a:ext cx="2062716" cy="685800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B36473-91BA-490A-B776-D1572E1A3AF1}"/>
              </a:ext>
            </a:extLst>
          </p:cNvPr>
          <p:cNvSpPr/>
          <p:nvPr/>
        </p:nvSpPr>
        <p:spPr>
          <a:xfrm>
            <a:off x="380640" y="0"/>
            <a:ext cx="2173996" cy="6858000"/>
          </a:xfrm>
          <a:prstGeom prst="rect">
            <a:avLst/>
          </a:prstGeom>
          <a:solidFill>
            <a:srgbClr val="586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3033EAE-5EAA-4A22-A270-C67111CA0975}"/>
              </a:ext>
            </a:extLst>
          </p:cNvPr>
          <p:cNvSpPr>
            <a:spLocks noGrp="1"/>
          </p:cNvSpPr>
          <p:nvPr>
            <p:ph type="title"/>
          </p:nvPr>
        </p:nvSpPr>
        <p:spPr>
          <a:xfrm>
            <a:off x="380640" y="2104231"/>
            <a:ext cx="2173996" cy="2649538"/>
          </a:xfrm>
        </p:spPr>
        <p:txBody>
          <a:bodyPr>
            <a:normAutofit/>
          </a:bodyPr>
          <a:lstStyle/>
          <a:p>
            <a:pPr algn="ctr">
              <a:lnSpc>
                <a:spcPct val="114000"/>
              </a:lnSpc>
              <a:spcBef>
                <a:spcPts val="600"/>
              </a:spcBef>
            </a:pPr>
            <a:r>
              <a:rPr lang="en-US" sz="2400" dirty="0">
                <a:solidFill>
                  <a:schemeClr val="bg1"/>
                </a:solidFill>
              </a:rPr>
              <a:t>Lack </a:t>
            </a:r>
            <a:br>
              <a:rPr lang="en-US" sz="2400" dirty="0">
                <a:solidFill>
                  <a:schemeClr val="bg1"/>
                </a:solidFill>
              </a:rPr>
            </a:br>
            <a:r>
              <a:rPr lang="en-US" sz="2400" dirty="0">
                <a:solidFill>
                  <a:schemeClr val="bg1"/>
                </a:solidFill>
              </a:rPr>
              <a:t>of Motivation</a:t>
            </a:r>
          </a:p>
        </p:txBody>
      </p:sp>
      <p:sp>
        <p:nvSpPr>
          <p:cNvPr id="15" name="Slide Number Placeholder 3">
            <a:extLst>
              <a:ext uri="{FF2B5EF4-FFF2-40B4-BE49-F238E27FC236}">
                <a16:creationId xmlns:a16="http://schemas.microsoft.com/office/drawing/2014/main" id="{0A21A7E3-85C0-4DD3-ACEE-78C45623A3EE}"/>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23</a:t>
            </a:fld>
            <a:endParaRPr lang="en-US" sz="1200" dirty="0">
              <a:solidFill>
                <a:srgbClr val="FF9900"/>
              </a:solidFill>
            </a:endParaRPr>
          </a:p>
        </p:txBody>
      </p:sp>
      <p:sp>
        <p:nvSpPr>
          <p:cNvPr id="4" name="Rectangle 3">
            <a:extLst>
              <a:ext uri="{FF2B5EF4-FFF2-40B4-BE49-F238E27FC236}">
                <a16:creationId xmlns:a16="http://schemas.microsoft.com/office/drawing/2014/main" id="{321FC996-F0FC-416C-AE32-4B9739D37DF3}"/>
              </a:ext>
            </a:extLst>
          </p:cNvPr>
          <p:cNvSpPr/>
          <p:nvPr/>
        </p:nvSpPr>
        <p:spPr>
          <a:xfrm>
            <a:off x="2625820" y="1054407"/>
            <a:ext cx="4503637" cy="5161606"/>
          </a:xfrm>
          <a:prstGeom prst="rect">
            <a:avLst/>
          </a:prstGeom>
        </p:spPr>
        <p:txBody>
          <a:bodyPr wrap="square">
            <a:spAutoFit/>
          </a:bodyPr>
          <a:lstStyle/>
          <a:p>
            <a:pPr marL="171450">
              <a:lnSpc>
                <a:spcPct val="134000"/>
              </a:lnSpc>
              <a:buClr>
                <a:srgbClr val="FF9900"/>
              </a:buClr>
              <a:tabLst>
                <a:tab pos="8801100" algn="r"/>
              </a:tabLst>
            </a:pPr>
            <a:r>
              <a:rPr lang="en-US" sz="2200" dirty="0">
                <a:solidFill>
                  <a:srgbClr val="456784"/>
                </a:solidFill>
              </a:rPr>
              <a:t>Drawing from the motivational interviewing literature, </a:t>
            </a:r>
          </a:p>
          <a:p>
            <a:pPr marL="628650" indent="-457200">
              <a:lnSpc>
                <a:spcPct val="134000"/>
              </a:lnSpc>
              <a:buClr>
                <a:srgbClr val="FF9900"/>
              </a:buClr>
              <a:buFont typeface="+mj-lt"/>
              <a:buAutoNum type="arabicPeriod"/>
              <a:tabLst>
                <a:tab pos="8801100" algn="r"/>
              </a:tabLst>
            </a:pPr>
            <a:r>
              <a:rPr lang="en-US" sz="2000" dirty="0">
                <a:solidFill>
                  <a:srgbClr val="456784"/>
                </a:solidFill>
              </a:rPr>
              <a:t>Change is hard.</a:t>
            </a:r>
          </a:p>
          <a:p>
            <a:pPr marL="628650" indent="-457200">
              <a:lnSpc>
                <a:spcPct val="134000"/>
              </a:lnSpc>
              <a:buClr>
                <a:srgbClr val="FF9900"/>
              </a:buClr>
              <a:buFont typeface="+mj-lt"/>
              <a:buAutoNum type="arabicPeriod"/>
              <a:tabLst>
                <a:tab pos="8801100" algn="r"/>
              </a:tabLst>
            </a:pPr>
            <a:r>
              <a:rPr lang="en-US" sz="2000" dirty="0">
                <a:solidFill>
                  <a:srgbClr val="456784"/>
                </a:solidFill>
              </a:rPr>
              <a:t>Young people 16 to 24 like to be in control of their own choices.</a:t>
            </a:r>
          </a:p>
          <a:p>
            <a:pPr marL="628650" indent="-457200">
              <a:lnSpc>
                <a:spcPct val="134000"/>
              </a:lnSpc>
              <a:buClr>
                <a:srgbClr val="FF9900"/>
              </a:buClr>
              <a:buFont typeface="+mj-lt"/>
              <a:buAutoNum type="arabicPeriod"/>
              <a:tabLst>
                <a:tab pos="8801100" algn="r"/>
              </a:tabLst>
            </a:pPr>
            <a:r>
              <a:rPr lang="en-US" sz="2000" dirty="0">
                <a:solidFill>
                  <a:srgbClr val="456784"/>
                </a:solidFill>
              </a:rPr>
              <a:t>If information was enough to get young people to change, our jobs would be over after CPP.</a:t>
            </a:r>
          </a:p>
          <a:p>
            <a:pPr marL="628650" indent="-457200">
              <a:lnSpc>
                <a:spcPct val="134000"/>
              </a:lnSpc>
              <a:buClr>
                <a:srgbClr val="FF9900"/>
              </a:buClr>
              <a:buFont typeface="+mj-lt"/>
              <a:buAutoNum type="arabicPeriod"/>
              <a:tabLst>
                <a:tab pos="8801100" algn="r"/>
              </a:tabLst>
            </a:pPr>
            <a:r>
              <a:rPr lang="en-US" sz="2000" dirty="0">
                <a:solidFill>
                  <a:srgbClr val="456784"/>
                </a:solidFill>
              </a:rPr>
              <a:t>The trick is to get the young person to come up with their own ideas of when and how to change. </a:t>
            </a:r>
          </a:p>
        </p:txBody>
      </p:sp>
      <p:pic>
        <p:nvPicPr>
          <p:cNvPr id="3" name="Picture 2" descr="A screenshot of a cell phone&#10;&#10;Description automatically generated">
            <a:extLst>
              <a:ext uri="{FF2B5EF4-FFF2-40B4-BE49-F238E27FC236}">
                <a16:creationId xmlns:a16="http://schemas.microsoft.com/office/drawing/2014/main" id="{7C2D679C-AC63-4AAA-BD2E-852CDF34C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457" y="1262062"/>
            <a:ext cx="4762500" cy="4333875"/>
          </a:xfrm>
          <a:prstGeom prst="rect">
            <a:avLst/>
          </a:prstGeom>
        </p:spPr>
      </p:pic>
    </p:spTree>
    <p:extLst>
      <p:ext uri="{BB962C8B-B14F-4D97-AF65-F5344CB8AC3E}">
        <p14:creationId xmlns:p14="http://schemas.microsoft.com/office/powerpoint/2010/main" val="1447130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8F56E5-8DAA-42F9-A222-0116F8A94937}"/>
              </a:ext>
            </a:extLst>
          </p:cNvPr>
          <p:cNvSpPr/>
          <p:nvPr/>
        </p:nvSpPr>
        <p:spPr>
          <a:xfrm>
            <a:off x="0" y="0"/>
            <a:ext cx="3871913" cy="6858000"/>
          </a:xfrm>
          <a:prstGeom prst="rect">
            <a:avLst/>
          </a:prstGeom>
          <a:solidFill>
            <a:srgbClr val="45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C0686EA-EB0A-4FC1-9C8F-FC17505DD761}"/>
              </a:ext>
            </a:extLst>
          </p:cNvPr>
          <p:cNvSpPr>
            <a:spLocks noGrp="1"/>
          </p:cNvSpPr>
          <p:nvPr>
            <p:ph type="title"/>
          </p:nvPr>
        </p:nvSpPr>
        <p:spPr>
          <a:xfrm>
            <a:off x="294284" y="578644"/>
            <a:ext cx="3283343" cy="5700712"/>
          </a:xfrm>
          <a:ln>
            <a:noFill/>
          </a:ln>
        </p:spPr>
        <p:txBody>
          <a:bodyPr/>
          <a:lstStyle/>
          <a:p>
            <a:pPr algn="ctr"/>
            <a:r>
              <a:rPr lang="en-US" sz="4000" dirty="0">
                <a:solidFill>
                  <a:srgbClr val="456784"/>
                </a:solidFill>
              </a:rPr>
              <a:t>In the </a:t>
            </a:r>
            <a:br>
              <a:rPr lang="en-US" sz="4000" dirty="0">
                <a:solidFill>
                  <a:srgbClr val="456784"/>
                </a:solidFill>
              </a:rPr>
            </a:br>
            <a:r>
              <a:rPr lang="en-US" sz="4000" dirty="0">
                <a:solidFill>
                  <a:srgbClr val="456784"/>
                </a:solidFill>
              </a:rPr>
              <a:t>moment methods:</a:t>
            </a:r>
            <a:br>
              <a:rPr lang="en-US" sz="4000" dirty="0">
                <a:solidFill>
                  <a:srgbClr val="456784"/>
                </a:solidFill>
              </a:rPr>
            </a:br>
            <a:r>
              <a:rPr lang="en-US" sz="2400" dirty="0">
                <a:solidFill>
                  <a:srgbClr val="456784"/>
                </a:solidFill>
              </a:rPr>
              <a:t>dealing with emotional dysregulation</a:t>
            </a:r>
            <a:endParaRPr lang="en-US" sz="4000" dirty="0">
              <a:solidFill>
                <a:srgbClr val="456784"/>
              </a:solidFill>
            </a:endParaRPr>
          </a:p>
        </p:txBody>
      </p:sp>
      <p:sp>
        <p:nvSpPr>
          <p:cNvPr id="13" name="Slide Number Placeholder 3">
            <a:extLst>
              <a:ext uri="{FF2B5EF4-FFF2-40B4-BE49-F238E27FC236}">
                <a16:creationId xmlns:a16="http://schemas.microsoft.com/office/drawing/2014/main" id="{51E04D59-8C69-42B3-AE7A-A741702762DF}"/>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24</a:t>
            </a:fld>
            <a:endParaRPr lang="en-US" sz="1200" dirty="0">
              <a:solidFill>
                <a:srgbClr val="FF9900"/>
              </a:solidFill>
            </a:endParaRPr>
          </a:p>
        </p:txBody>
      </p:sp>
      <p:sp>
        <p:nvSpPr>
          <p:cNvPr id="4" name="TextBox 3">
            <a:extLst>
              <a:ext uri="{FF2B5EF4-FFF2-40B4-BE49-F238E27FC236}">
                <a16:creationId xmlns:a16="http://schemas.microsoft.com/office/drawing/2014/main" id="{E450146E-2F0F-45BC-8280-959A694BFD66}"/>
              </a:ext>
            </a:extLst>
          </p:cNvPr>
          <p:cNvSpPr txBox="1"/>
          <p:nvPr/>
        </p:nvSpPr>
        <p:spPr>
          <a:xfrm>
            <a:off x="4053025" y="578644"/>
            <a:ext cx="7327227" cy="5941435"/>
          </a:xfrm>
          <a:prstGeom prst="rect">
            <a:avLst/>
          </a:prstGeom>
          <a:noFill/>
        </p:spPr>
        <p:txBody>
          <a:bodyPr wrap="square" rtlCol="0">
            <a:spAutoFit/>
          </a:bodyPr>
          <a:lstStyle/>
          <a:p>
            <a:pPr marL="342900" indent="-342900">
              <a:lnSpc>
                <a:spcPct val="114000"/>
              </a:lnSpc>
              <a:spcBef>
                <a:spcPts val="600"/>
              </a:spcBef>
              <a:buClr>
                <a:srgbClr val="FF9900"/>
              </a:buClr>
              <a:buFont typeface="Wingdings" panose="05000000000000000000" pitchFamily="2" charset="2"/>
              <a:buChar char="§"/>
            </a:pPr>
            <a:r>
              <a:rPr lang="en-US" sz="2200" b="1" dirty="0">
                <a:solidFill>
                  <a:srgbClr val="FF9900"/>
                </a:solidFill>
              </a:rPr>
              <a:t>Grounding/Distraction Techniques</a:t>
            </a:r>
          </a:p>
          <a:p>
            <a:pPr marL="800100" lvl="1" indent="-342900">
              <a:lnSpc>
                <a:spcPct val="114000"/>
              </a:lnSpc>
              <a:spcBef>
                <a:spcPts val="600"/>
              </a:spcBef>
              <a:buClr>
                <a:srgbClr val="FF9900"/>
              </a:buClr>
              <a:buFont typeface="Wingdings" panose="05000000000000000000" pitchFamily="2" charset="2"/>
              <a:buChar char="§"/>
            </a:pPr>
            <a:r>
              <a:rPr lang="en-US" sz="2000" dirty="0">
                <a:solidFill>
                  <a:srgbClr val="456784"/>
                </a:solidFill>
              </a:rPr>
              <a:t>Basics of de-escalation (see training PPT)</a:t>
            </a:r>
          </a:p>
          <a:p>
            <a:pPr marL="800100" lvl="1" indent="-342900">
              <a:lnSpc>
                <a:spcPct val="114000"/>
              </a:lnSpc>
              <a:spcBef>
                <a:spcPts val="600"/>
              </a:spcBef>
              <a:buClr>
                <a:srgbClr val="FF9900"/>
              </a:buClr>
              <a:buFont typeface="Wingdings" panose="05000000000000000000" pitchFamily="2" charset="2"/>
              <a:buChar char="§"/>
            </a:pPr>
            <a:r>
              <a:rPr lang="en-US" sz="2000" dirty="0">
                <a:solidFill>
                  <a:srgbClr val="456784"/>
                </a:solidFill>
              </a:rPr>
              <a:t>Naming the objects in the room, naming the colors that the student sees</a:t>
            </a:r>
          </a:p>
          <a:p>
            <a:pPr marL="800100" lvl="1" indent="-342900">
              <a:lnSpc>
                <a:spcPct val="114000"/>
              </a:lnSpc>
              <a:spcBef>
                <a:spcPts val="600"/>
              </a:spcBef>
              <a:buClr>
                <a:srgbClr val="FF9900"/>
              </a:buClr>
              <a:buFont typeface="Wingdings" panose="05000000000000000000" pitchFamily="2" charset="2"/>
              <a:buChar char="§"/>
            </a:pPr>
            <a:r>
              <a:rPr lang="en-US" sz="2000" dirty="0">
                <a:solidFill>
                  <a:srgbClr val="456784"/>
                </a:solidFill>
              </a:rPr>
              <a:t>Find 5 things you see, 4 things you hear, 3 things you feel, 2 things you smell, 1 thing you taste </a:t>
            </a:r>
          </a:p>
          <a:p>
            <a:pPr marL="1257300" lvl="2" indent="-342900">
              <a:lnSpc>
                <a:spcPct val="114000"/>
              </a:lnSpc>
              <a:spcBef>
                <a:spcPts val="600"/>
              </a:spcBef>
              <a:buClr>
                <a:srgbClr val="FF9900"/>
              </a:buClr>
              <a:buFont typeface="Wingdings" panose="05000000000000000000" pitchFamily="2" charset="2"/>
              <a:buChar char="§"/>
            </a:pPr>
            <a:r>
              <a:rPr lang="en-US" dirty="0">
                <a:solidFill>
                  <a:srgbClr val="456784"/>
                </a:solidFill>
              </a:rPr>
              <a:t>Cute link from YouTube for training: </a:t>
            </a:r>
            <a:r>
              <a:rPr lang="en-US" dirty="0">
                <a:hlinkClick r:id="rId3"/>
              </a:rPr>
              <a:t>https://www.youtube.com/watch?v=5LCP5wUl-0c</a:t>
            </a:r>
            <a:endParaRPr lang="en-US" dirty="0"/>
          </a:p>
          <a:p>
            <a:pPr marL="342900" indent="-342900">
              <a:lnSpc>
                <a:spcPct val="114000"/>
              </a:lnSpc>
              <a:spcBef>
                <a:spcPts val="600"/>
              </a:spcBef>
              <a:buClr>
                <a:srgbClr val="FF9900"/>
              </a:buClr>
              <a:buFont typeface="Wingdings" panose="05000000000000000000" pitchFamily="2" charset="2"/>
              <a:buChar char="§"/>
            </a:pPr>
            <a:r>
              <a:rPr lang="en-US" sz="2200" b="1" dirty="0">
                <a:solidFill>
                  <a:srgbClr val="FF9900"/>
                </a:solidFill>
              </a:rPr>
              <a:t>Thirty techniques to distract from distressing thoughts:</a:t>
            </a:r>
          </a:p>
          <a:p>
            <a:pPr marL="800100" lvl="1" indent="-342900">
              <a:lnSpc>
                <a:spcPct val="114000"/>
              </a:lnSpc>
              <a:spcBef>
                <a:spcPts val="600"/>
              </a:spcBef>
              <a:buClr>
                <a:srgbClr val="FF9900"/>
              </a:buClr>
              <a:buFont typeface="Wingdings" panose="05000000000000000000" pitchFamily="2" charset="2"/>
              <a:buChar char="§"/>
            </a:pPr>
            <a:r>
              <a:rPr lang="en-US" sz="2000" dirty="0">
                <a:hlinkClick r:id="rId4"/>
              </a:rPr>
              <a:t>https://www.healthline.com/health/grounding-techniques</a:t>
            </a:r>
            <a:endParaRPr lang="en-US" sz="2000" dirty="0"/>
          </a:p>
          <a:p>
            <a:pPr marL="342900" indent="-342900">
              <a:lnSpc>
                <a:spcPct val="114000"/>
              </a:lnSpc>
              <a:spcBef>
                <a:spcPts val="600"/>
              </a:spcBef>
              <a:buClr>
                <a:srgbClr val="FF9900"/>
              </a:buClr>
              <a:buFont typeface="Wingdings" panose="05000000000000000000" pitchFamily="2" charset="2"/>
              <a:buChar char="§"/>
            </a:pPr>
            <a:r>
              <a:rPr lang="en-US" sz="2200" b="1" dirty="0">
                <a:solidFill>
                  <a:srgbClr val="EC8E02"/>
                </a:solidFill>
              </a:rPr>
              <a:t>Teach staff basics of de-escalation </a:t>
            </a:r>
          </a:p>
          <a:p>
            <a:pPr marL="800100" lvl="1" indent="-342900">
              <a:lnSpc>
                <a:spcPct val="114000"/>
              </a:lnSpc>
              <a:spcBef>
                <a:spcPts val="600"/>
              </a:spcBef>
              <a:buClr>
                <a:srgbClr val="FF9900"/>
              </a:buClr>
              <a:buFont typeface="Wingdings" panose="05000000000000000000" pitchFamily="2" charset="2"/>
              <a:buChar char="§"/>
            </a:pPr>
            <a:r>
              <a:rPr lang="en-US" sz="2000" dirty="0">
                <a:solidFill>
                  <a:schemeClr val="accent3"/>
                </a:solidFill>
              </a:rPr>
              <a:t>(PowerPoint in resources)</a:t>
            </a:r>
          </a:p>
          <a:p>
            <a:pPr lvl="1">
              <a:lnSpc>
                <a:spcPct val="114000"/>
              </a:lnSpc>
              <a:spcBef>
                <a:spcPts val="600"/>
              </a:spcBef>
              <a:buClr>
                <a:srgbClr val="FF9900"/>
              </a:buClr>
            </a:pPr>
            <a:endParaRPr lang="en-US" sz="2000" dirty="0"/>
          </a:p>
        </p:txBody>
      </p:sp>
    </p:spTree>
    <p:extLst>
      <p:ext uri="{BB962C8B-B14F-4D97-AF65-F5344CB8AC3E}">
        <p14:creationId xmlns:p14="http://schemas.microsoft.com/office/powerpoint/2010/main" val="4178412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920BC-0B03-40BC-A0D2-4394B4B8A37E}"/>
              </a:ext>
            </a:extLst>
          </p:cNvPr>
          <p:cNvSpPr>
            <a:spLocks noGrp="1"/>
          </p:cNvSpPr>
          <p:nvPr>
            <p:ph idx="1"/>
          </p:nvPr>
        </p:nvSpPr>
        <p:spPr>
          <a:xfrm>
            <a:off x="648930" y="1452880"/>
            <a:ext cx="6255778" cy="5001816"/>
          </a:xfrm>
        </p:spPr>
        <p:txBody>
          <a:bodyPr>
            <a:noAutofit/>
          </a:bodyPr>
          <a:lstStyle/>
          <a:p>
            <a:pPr marL="0" indent="0">
              <a:buClr>
                <a:srgbClr val="FF9900"/>
              </a:buClr>
              <a:buNone/>
            </a:pPr>
            <a:r>
              <a:rPr lang="en-US" sz="2200" dirty="0"/>
              <a:t>Research that supports mindfulness as a strategy for self-regulation as both an “in the moment” strategy and a down-regulation method for long term change:</a:t>
            </a:r>
          </a:p>
          <a:p>
            <a:pPr marL="457200" lvl="1" indent="-223838">
              <a:buClr>
                <a:srgbClr val="FF9900"/>
              </a:buClr>
            </a:pPr>
            <a:r>
              <a:rPr lang="en-US" sz="1800" dirty="0"/>
              <a:t>Mindfulness helps a person become more aware of their feelings (not having less emotions) and this in turn, improves executive functioning and impulse control</a:t>
            </a:r>
            <a:r>
              <a:rPr lang="en-US" sz="1800" baseline="30000" dirty="0"/>
              <a:t>1</a:t>
            </a:r>
            <a:r>
              <a:rPr lang="en-US" sz="1800" dirty="0"/>
              <a:t>.      </a:t>
            </a:r>
          </a:p>
          <a:p>
            <a:pPr marL="457200" lvl="1" indent="-223838">
              <a:buClr>
                <a:srgbClr val="FF9900"/>
              </a:buClr>
            </a:pPr>
            <a:r>
              <a:rPr lang="en-US" sz="1800" dirty="0"/>
              <a:t>Participants in the </a:t>
            </a:r>
            <a:r>
              <a:rPr lang="en-US" sz="1800" b="1" dirty="0">
                <a:solidFill>
                  <a:srgbClr val="FF9900"/>
                </a:solidFill>
              </a:rPr>
              <a:t>Breathe</a:t>
            </a:r>
            <a:r>
              <a:rPr lang="en-US" sz="1800" dirty="0"/>
              <a:t> program for adolescents showed significant statistical gains in emotion regulation skills including emotional awareness, access to regulation strategies, and emotional clarity. Mindfulness helps symptoms of ADHD</a:t>
            </a:r>
            <a:r>
              <a:rPr lang="en-US" sz="1800" baseline="30000" dirty="0"/>
              <a:t>2</a:t>
            </a:r>
            <a:r>
              <a:rPr lang="en-US" sz="1800" dirty="0"/>
              <a:t>. </a:t>
            </a:r>
          </a:p>
          <a:p>
            <a:pPr lvl="1">
              <a:buClr>
                <a:srgbClr val="FF9900"/>
              </a:buClr>
            </a:pPr>
            <a:r>
              <a:rPr lang="en-US" sz="1200" i="1" dirty="0"/>
              <a:t>[Hong Kong J </a:t>
            </a:r>
            <a:r>
              <a:rPr lang="en-US" sz="1200" i="1" dirty="0" err="1"/>
              <a:t>Occup</a:t>
            </a:r>
            <a:r>
              <a:rPr lang="en-US" sz="1200" i="1" dirty="0"/>
              <a:t> </a:t>
            </a:r>
            <a:r>
              <a:rPr lang="en-US" sz="1200" i="1" dirty="0" err="1"/>
              <a:t>Ther</a:t>
            </a:r>
            <a:r>
              <a:rPr lang="en-US" sz="1200" i="1" dirty="0"/>
              <a:t>. 2017 Dec; 30(1): 33–41] </a:t>
            </a:r>
          </a:p>
        </p:txBody>
      </p:sp>
      <p:pic>
        <p:nvPicPr>
          <p:cNvPr id="6" name="Picture 5" descr="A close up of text on a white background&#10;&#10;Description automatically generated">
            <a:extLst>
              <a:ext uri="{FF2B5EF4-FFF2-40B4-BE49-F238E27FC236}">
                <a16:creationId xmlns:a16="http://schemas.microsoft.com/office/drawing/2014/main" id="{1CE5E9FD-464C-4635-A755-0B94C1964A6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04709" y="2168633"/>
            <a:ext cx="4475531" cy="2517486"/>
          </a:xfrm>
          <a:prstGeom prst="rect">
            <a:avLst/>
          </a:prstGeom>
          <a:effectLst/>
        </p:spPr>
      </p:pic>
      <p:sp>
        <p:nvSpPr>
          <p:cNvPr id="4" name="Slide Number Placeholder 3">
            <a:extLst>
              <a:ext uri="{FF2B5EF4-FFF2-40B4-BE49-F238E27FC236}">
                <a16:creationId xmlns:a16="http://schemas.microsoft.com/office/drawing/2014/main" id="{FA71B609-B733-4B06-A3B1-F2A022166666}"/>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3C07DE9B-F850-492E-957B-46DCD8584FA0}" type="slidenum">
              <a:rPr lang="en-US" sz="1200" smtClean="0">
                <a:solidFill>
                  <a:srgbClr val="FF9900"/>
                </a:solidFill>
              </a:rPr>
              <a:pPr algn="r">
                <a:spcAft>
                  <a:spcPts val="600"/>
                </a:spcAft>
              </a:pPr>
              <a:t>25</a:t>
            </a:fld>
            <a:endParaRPr lang="en-US" sz="1200">
              <a:solidFill>
                <a:srgbClr val="FF9900"/>
              </a:solidFill>
            </a:endParaRPr>
          </a:p>
        </p:txBody>
      </p:sp>
      <p:sp>
        <p:nvSpPr>
          <p:cNvPr id="7" name="Title 6">
            <a:extLst>
              <a:ext uri="{FF2B5EF4-FFF2-40B4-BE49-F238E27FC236}">
                <a16:creationId xmlns:a16="http://schemas.microsoft.com/office/drawing/2014/main" id="{3E3C7460-37C2-44DA-8F78-CBF2E895F6DE}"/>
              </a:ext>
            </a:extLst>
          </p:cNvPr>
          <p:cNvSpPr>
            <a:spLocks noGrp="1"/>
          </p:cNvSpPr>
          <p:nvPr>
            <p:ph type="title"/>
          </p:nvPr>
        </p:nvSpPr>
        <p:spPr>
          <a:xfrm>
            <a:off x="648930" y="283845"/>
            <a:ext cx="10704870" cy="1325563"/>
          </a:xfrm>
        </p:spPr>
        <p:txBody>
          <a:bodyPr/>
          <a:lstStyle/>
          <a:p>
            <a:r>
              <a:rPr lang="en-US" dirty="0"/>
              <a:t>JUST Mindfulness</a:t>
            </a:r>
          </a:p>
        </p:txBody>
      </p:sp>
      <p:sp>
        <p:nvSpPr>
          <p:cNvPr id="8" name="TextBox 7">
            <a:extLst>
              <a:ext uri="{FF2B5EF4-FFF2-40B4-BE49-F238E27FC236}">
                <a16:creationId xmlns:a16="http://schemas.microsoft.com/office/drawing/2014/main" id="{E7F90E4A-F76A-4DEE-BC3D-4BAB8EBAF1E3}"/>
              </a:ext>
            </a:extLst>
          </p:cNvPr>
          <p:cNvSpPr txBox="1"/>
          <p:nvPr/>
        </p:nvSpPr>
        <p:spPr>
          <a:xfrm>
            <a:off x="5883628" y="5662114"/>
            <a:ext cx="5760720" cy="639919"/>
          </a:xfrm>
          <a:prstGeom prst="rect">
            <a:avLst/>
          </a:prstGeom>
          <a:noFill/>
        </p:spPr>
        <p:txBody>
          <a:bodyPr wrap="square" rtlCol="0">
            <a:spAutoFit/>
          </a:bodyPr>
          <a:lstStyle/>
          <a:p>
            <a:pPr>
              <a:lnSpc>
                <a:spcPct val="114000"/>
              </a:lnSpc>
              <a:spcBef>
                <a:spcPts val="600"/>
              </a:spcBef>
            </a:pPr>
            <a:r>
              <a:rPr lang="en-US" sz="1400" baseline="30000" dirty="0"/>
              <a:t>1</a:t>
            </a:r>
            <a:r>
              <a:rPr lang="en-US" sz="1400" dirty="0">
                <a:hlinkClick r:id="rId4"/>
              </a:rPr>
              <a:t>http://cdp.sagepub.com/content/22/6/449</a:t>
            </a:r>
            <a:endParaRPr lang="en-US" sz="1400" dirty="0"/>
          </a:p>
          <a:p>
            <a:pPr>
              <a:lnSpc>
                <a:spcPct val="114000"/>
              </a:lnSpc>
              <a:spcBef>
                <a:spcPts val="600"/>
              </a:spcBef>
            </a:pPr>
            <a:r>
              <a:rPr lang="en-US" sz="1400" baseline="30000" dirty="0"/>
              <a:t>2</a:t>
            </a:r>
            <a:r>
              <a:rPr lang="en-US" sz="1400" dirty="0">
                <a:hlinkClick r:id="rId5"/>
              </a:rPr>
              <a:t>https://www.tandfonline.com/doi/abs/10.1080/15427609.2013.818488</a:t>
            </a:r>
            <a:endParaRPr lang="en-US" sz="1400" dirty="0"/>
          </a:p>
        </p:txBody>
      </p:sp>
    </p:spTree>
    <p:extLst>
      <p:ext uri="{BB962C8B-B14F-4D97-AF65-F5344CB8AC3E}">
        <p14:creationId xmlns:p14="http://schemas.microsoft.com/office/powerpoint/2010/main" val="86648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7690-0F90-46F7-9036-225E6A727290}"/>
              </a:ext>
            </a:extLst>
          </p:cNvPr>
          <p:cNvSpPr>
            <a:spLocks noGrp="1"/>
          </p:cNvSpPr>
          <p:nvPr>
            <p:ph type="title"/>
          </p:nvPr>
        </p:nvSpPr>
        <p:spPr>
          <a:xfrm>
            <a:off x="787400" y="365126"/>
            <a:ext cx="10515600" cy="1007110"/>
          </a:xfrm>
        </p:spPr>
        <p:txBody>
          <a:bodyPr/>
          <a:lstStyle/>
          <a:p>
            <a:r>
              <a:rPr lang="en-US" dirty="0"/>
              <a:t>JUST Mindfulness</a:t>
            </a:r>
            <a:endParaRPr lang="en-US" sz="3200" dirty="0">
              <a:solidFill>
                <a:srgbClr val="456784"/>
              </a:solidFill>
            </a:endParaRPr>
          </a:p>
        </p:txBody>
      </p:sp>
      <p:sp>
        <p:nvSpPr>
          <p:cNvPr id="4" name="Slide Number Placeholder 3">
            <a:extLst>
              <a:ext uri="{FF2B5EF4-FFF2-40B4-BE49-F238E27FC236}">
                <a16:creationId xmlns:a16="http://schemas.microsoft.com/office/drawing/2014/main" id="{FA71B609-B733-4B06-A3B1-F2A022166666}"/>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26</a:t>
            </a:fld>
            <a:endParaRPr lang="en-US" sz="1200" dirty="0">
              <a:solidFill>
                <a:srgbClr val="FF9900"/>
              </a:solidFill>
            </a:endParaRPr>
          </a:p>
        </p:txBody>
      </p:sp>
      <p:sp>
        <p:nvSpPr>
          <p:cNvPr id="6" name="Content Placeholder 5">
            <a:extLst>
              <a:ext uri="{FF2B5EF4-FFF2-40B4-BE49-F238E27FC236}">
                <a16:creationId xmlns:a16="http://schemas.microsoft.com/office/drawing/2014/main" id="{B0E7E887-C425-484D-9E9C-A1422A8E9211}"/>
              </a:ext>
            </a:extLst>
          </p:cNvPr>
          <p:cNvSpPr>
            <a:spLocks noGrp="1"/>
          </p:cNvSpPr>
          <p:nvPr>
            <p:ph idx="1"/>
          </p:nvPr>
        </p:nvSpPr>
        <p:spPr>
          <a:xfrm>
            <a:off x="797560" y="1372235"/>
            <a:ext cx="6446520" cy="5120639"/>
          </a:xfrm>
        </p:spPr>
        <p:txBody>
          <a:bodyPr>
            <a:normAutofit fontScale="92500" lnSpcReduction="20000"/>
          </a:bodyPr>
          <a:lstStyle/>
          <a:p>
            <a:pPr marL="514350" indent="-514350">
              <a:lnSpc>
                <a:spcPct val="134000"/>
              </a:lnSpc>
              <a:buClr>
                <a:srgbClr val="FF9900"/>
              </a:buClr>
              <a:buFont typeface="+mj-lt"/>
              <a:buAutoNum type="arabicPeriod"/>
            </a:pPr>
            <a:r>
              <a:rPr lang="en-US" sz="2400" dirty="0"/>
              <a:t>Mindfulness can be taught in classes, by CPP teachers, individually by counselors, in groups.</a:t>
            </a:r>
          </a:p>
          <a:p>
            <a:pPr marL="514350" indent="-514350">
              <a:lnSpc>
                <a:spcPct val="134000"/>
              </a:lnSpc>
              <a:buClr>
                <a:srgbClr val="FF9900"/>
              </a:buClr>
              <a:buFont typeface="+mj-lt"/>
              <a:buAutoNum type="arabicPeriod"/>
            </a:pPr>
            <a:r>
              <a:rPr lang="en-US" sz="2400" dirty="0"/>
              <a:t>Forms of mindfulness:</a:t>
            </a:r>
          </a:p>
          <a:p>
            <a:pPr lvl="1">
              <a:lnSpc>
                <a:spcPct val="134000"/>
              </a:lnSpc>
              <a:buClr>
                <a:srgbClr val="FF9900"/>
              </a:buClr>
            </a:pPr>
            <a:r>
              <a:rPr lang="en-US" dirty="0"/>
              <a:t>Awareness of body exercises</a:t>
            </a:r>
          </a:p>
          <a:p>
            <a:pPr lvl="2">
              <a:lnSpc>
                <a:spcPct val="134000"/>
              </a:lnSpc>
              <a:buClr>
                <a:srgbClr val="FF9900"/>
              </a:buClr>
            </a:pPr>
            <a:r>
              <a:rPr lang="en-US" sz="1900" dirty="0"/>
              <a:t>Progressive Muscle Relaxation (can’t get the students to do this in groups)</a:t>
            </a:r>
          </a:p>
          <a:p>
            <a:pPr lvl="2">
              <a:lnSpc>
                <a:spcPct val="134000"/>
              </a:lnSpc>
              <a:buClr>
                <a:srgbClr val="FF9900"/>
              </a:buClr>
            </a:pPr>
            <a:r>
              <a:rPr lang="en-US" sz="1900" dirty="0"/>
              <a:t>Mindful eating/Mindful walking/Finding body safe spots</a:t>
            </a:r>
          </a:p>
          <a:p>
            <a:pPr lvl="1">
              <a:lnSpc>
                <a:spcPct val="134000"/>
              </a:lnSpc>
              <a:buClr>
                <a:srgbClr val="FF9900"/>
              </a:buClr>
            </a:pPr>
            <a:r>
              <a:rPr lang="en-US" dirty="0"/>
              <a:t>Awareness of breath scripts</a:t>
            </a:r>
          </a:p>
          <a:p>
            <a:pPr lvl="1">
              <a:lnSpc>
                <a:spcPct val="134000"/>
              </a:lnSpc>
              <a:buClr>
                <a:srgbClr val="FF9900"/>
              </a:buClr>
            </a:pPr>
            <a:r>
              <a:rPr lang="en-US" dirty="0"/>
              <a:t>Awareness of thoughts scripts</a:t>
            </a:r>
          </a:p>
          <a:p>
            <a:pPr lvl="1">
              <a:lnSpc>
                <a:spcPct val="134000"/>
              </a:lnSpc>
              <a:buClr>
                <a:srgbClr val="FF9900"/>
              </a:buClr>
            </a:pPr>
            <a:r>
              <a:rPr lang="en-US" dirty="0"/>
              <a:t>Awareness of perceptions in the here and now</a:t>
            </a:r>
            <a:endParaRPr lang="en-US" i="1" dirty="0"/>
          </a:p>
          <a:p>
            <a:pPr marL="0" lvl="1" indent="0" algn="ctr">
              <a:lnSpc>
                <a:spcPct val="134000"/>
              </a:lnSpc>
              <a:spcBef>
                <a:spcPts val="0"/>
              </a:spcBef>
              <a:buClr>
                <a:srgbClr val="FF9900"/>
              </a:buClr>
              <a:buNone/>
            </a:pPr>
            <a:endParaRPr lang="en-US" sz="2100" i="1" dirty="0"/>
          </a:p>
        </p:txBody>
      </p:sp>
      <p:pic>
        <p:nvPicPr>
          <p:cNvPr id="9" name="Picture 8" descr="A close up of a logo&#10;&#10;Description automatically generated">
            <a:extLst>
              <a:ext uri="{FF2B5EF4-FFF2-40B4-BE49-F238E27FC236}">
                <a16:creationId xmlns:a16="http://schemas.microsoft.com/office/drawing/2014/main" id="{51F90695-097A-41E8-839E-501726EE7DA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20714" y="1372234"/>
            <a:ext cx="5071286" cy="3683984"/>
          </a:xfrm>
          <a:prstGeom prst="rect">
            <a:avLst/>
          </a:prstGeom>
        </p:spPr>
      </p:pic>
      <p:sp>
        <p:nvSpPr>
          <p:cNvPr id="3" name="TextBox 2">
            <a:extLst>
              <a:ext uri="{FF2B5EF4-FFF2-40B4-BE49-F238E27FC236}">
                <a16:creationId xmlns:a16="http://schemas.microsoft.com/office/drawing/2014/main" id="{8D8DA196-DEF0-483E-A29F-00EE0768B972}"/>
              </a:ext>
            </a:extLst>
          </p:cNvPr>
          <p:cNvSpPr txBox="1"/>
          <p:nvPr/>
        </p:nvSpPr>
        <p:spPr>
          <a:xfrm>
            <a:off x="7351307" y="5293926"/>
            <a:ext cx="4610100" cy="954107"/>
          </a:xfrm>
          <a:prstGeom prst="rect">
            <a:avLst/>
          </a:prstGeom>
          <a:noFill/>
        </p:spPr>
        <p:txBody>
          <a:bodyPr wrap="square" rtlCol="0">
            <a:spAutoFit/>
          </a:bodyPr>
          <a:lstStyle/>
          <a:p>
            <a:pPr algn="ctr"/>
            <a:r>
              <a:rPr lang="en-US" sz="1400" dirty="0">
                <a:solidFill>
                  <a:schemeClr val="tx2"/>
                </a:solidFill>
              </a:rPr>
              <a:t>To find the related </a:t>
            </a:r>
            <a:r>
              <a:rPr lang="en-US" sz="1400" b="1" dirty="0">
                <a:solidFill>
                  <a:schemeClr val="tx2"/>
                </a:solidFill>
              </a:rPr>
              <a:t>RESOURCES</a:t>
            </a:r>
            <a:r>
              <a:rPr lang="en-US" sz="1400" dirty="0">
                <a:solidFill>
                  <a:schemeClr val="tx2"/>
                </a:solidFill>
              </a:rPr>
              <a:t>, </a:t>
            </a:r>
          </a:p>
          <a:p>
            <a:pPr algn="ctr"/>
            <a:r>
              <a:rPr lang="en-US" sz="1400" dirty="0">
                <a:solidFill>
                  <a:schemeClr val="tx2"/>
                </a:solidFill>
              </a:rPr>
              <a:t>please visit the Job Corps Disability website.</a:t>
            </a:r>
          </a:p>
          <a:p>
            <a:pPr algn="ctr"/>
            <a:endParaRPr lang="en-US" sz="1400" dirty="0">
              <a:solidFill>
                <a:schemeClr val="tx2"/>
              </a:solidFill>
              <a:hlinkClick r:id="rId4">
                <a:extLst>
                  <a:ext uri="{A12FA001-AC4F-418D-AE19-62706E023703}">
                    <ahyp:hlinkClr xmlns:ahyp="http://schemas.microsoft.com/office/drawing/2018/hyperlinkcolor" val="tx"/>
                  </a:ext>
                </a:extLst>
              </a:hlinkClick>
            </a:endParaRPr>
          </a:p>
          <a:p>
            <a:pPr algn="ctr"/>
            <a:r>
              <a:rPr lang="en-US" sz="1400" u="sng" dirty="0">
                <a:solidFill>
                  <a:srgbClr val="0563C1"/>
                </a:solidFill>
                <a:hlinkClick r:id="rId4"/>
              </a:rPr>
              <a:t>Self-Regulation Resources</a:t>
            </a:r>
            <a:endParaRPr lang="en-US" sz="1400" dirty="0"/>
          </a:p>
        </p:txBody>
      </p:sp>
    </p:spTree>
    <p:extLst>
      <p:ext uri="{BB962C8B-B14F-4D97-AF65-F5344CB8AC3E}">
        <p14:creationId xmlns:p14="http://schemas.microsoft.com/office/powerpoint/2010/main" val="773940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7690-0F90-46F7-9036-225E6A727290}"/>
              </a:ext>
            </a:extLst>
          </p:cNvPr>
          <p:cNvSpPr>
            <a:spLocks noGrp="1"/>
          </p:cNvSpPr>
          <p:nvPr>
            <p:ph type="title"/>
          </p:nvPr>
        </p:nvSpPr>
        <p:spPr>
          <a:xfrm>
            <a:off x="838201" y="365125"/>
            <a:ext cx="9352280" cy="1325563"/>
          </a:xfrm>
        </p:spPr>
        <p:txBody>
          <a:bodyPr>
            <a:noAutofit/>
          </a:bodyPr>
          <a:lstStyle/>
          <a:p>
            <a:r>
              <a:rPr lang="en-US" dirty="0"/>
              <a:t>Narrative Approaches</a:t>
            </a:r>
          </a:p>
        </p:txBody>
      </p:sp>
      <p:sp>
        <p:nvSpPr>
          <p:cNvPr id="3" name="Content Placeholder 2">
            <a:extLst>
              <a:ext uri="{FF2B5EF4-FFF2-40B4-BE49-F238E27FC236}">
                <a16:creationId xmlns:a16="http://schemas.microsoft.com/office/drawing/2014/main" id="{855920BC-0B03-40BC-A0D2-4394B4B8A37E}"/>
              </a:ext>
            </a:extLst>
          </p:cNvPr>
          <p:cNvSpPr>
            <a:spLocks noGrp="1"/>
          </p:cNvSpPr>
          <p:nvPr>
            <p:ph idx="1"/>
          </p:nvPr>
        </p:nvSpPr>
        <p:spPr>
          <a:xfrm>
            <a:off x="928688" y="1437322"/>
            <a:ext cx="10425111" cy="4925933"/>
          </a:xfrm>
        </p:spPr>
        <p:txBody>
          <a:bodyPr>
            <a:noAutofit/>
          </a:bodyPr>
          <a:lstStyle/>
          <a:p>
            <a:pPr marL="0" indent="0">
              <a:buNone/>
            </a:pPr>
            <a:r>
              <a:rPr lang="en-US" sz="2200" dirty="0"/>
              <a:t>Listen for the main narratives of the trainee’s life:  Is it filled with negative descriptions of self or problems?</a:t>
            </a:r>
          </a:p>
          <a:p>
            <a:r>
              <a:rPr lang="en-US" sz="1800" b="1" dirty="0">
                <a:solidFill>
                  <a:srgbClr val="FF9900"/>
                </a:solidFill>
              </a:rPr>
              <a:t>Ask them to describe their life story</a:t>
            </a:r>
            <a:r>
              <a:rPr lang="en-US" sz="1800" dirty="0"/>
              <a:t>, individually or in group, in lyrics or art.  </a:t>
            </a:r>
          </a:p>
          <a:p>
            <a:r>
              <a:rPr lang="en-US" sz="1800" b="1" dirty="0">
                <a:solidFill>
                  <a:srgbClr val="FF9900"/>
                </a:solidFill>
              </a:rPr>
              <a:t>Acknowledge that story </a:t>
            </a:r>
            <a:r>
              <a:rPr lang="en-US" sz="1800" dirty="0"/>
              <a:t>and after giving attention to the challenges of that story and finding out all the ways they have been hurt by, put down by, pushed aside by that narrative, </a:t>
            </a:r>
            <a:r>
              <a:rPr lang="en-US" sz="1800" b="1" u="sng" dirty="0">
                <a:solidFill>
                  <a:srgbClr val="FF9900"/>
                </a:solidFill>
              </a:rPr>
              <a:t>find small ways </a:t>
            </a:r>
            <a:r>
              <a:rPr lang="en-US" sz="1800" b="1" dirty="0">
                <a:solidFill>
                  <a:srgbClr val="FF9900"/>
                </a:solidFill>
              </a:rPr>
              <a:t>in which an alternative narrative was also present in their history:</a:t>
            </a:r>
          </a:p>
          <a:p>
            <a:pPr lvl="1"/>
            <a:r>
              <a:rPr lang="en-US" sz="1600" dirty="0"/>
              <a:t>Did anyone ever take care of you?  Did you have a proud moment where you stood up for friend or sibling? Did your family come together sometimes? When have you been able to cope?  Etc. </a:t>
            </a:r>
          </a:p>
          <a:p>
            <a:r>
              <a:rPr lang="en-US" sz="1800" dirty="0"/>
              <a:t>Find out more about that alternative narrative:  Elevate their agency in making the more positive view happen even if they just responded to chance.  </a:t>
            </a:r>
          </a:p>
          <a:p>
            <a:r>
              <a:rPr lang="en-US" sz="1800" b="1" dirty="0">
                <a:solidFill>
                  <a:srgbClr val="FF9900"/>
                </a:solidFill>
              </a:rPr>
              <a:t>Ask who would have known back then that you would be the one to sign up for Job Corps and make a go of it?</a:t>
            </a:r>
          </a:p>
          <a:p>
            <a:r>
              <a:rPr lang="en-US" sz="1800" b="1" dirty="0">
                <a:solidFill>
                  <a:srgbClr val="FF9900"/>
                </a:solidFill>
              </a:rPr>
              <a:t>What did they see in you?</a:t>
            </a:r>
          </a:p>
          <a:p>
            <a:r>
              <a:rPr lang="en-US" sz="1800" dirty="0"/>
              <a:t>How can that trait/desire/personality/skill help you now to aim towards your preferred direction?</a:t>
            </a:r>
          </a:p>
        </p:txBody>
      </p:sp>
      <p:sp>
        <p:nvSpPr>
          <p:cNvPr id="4" name="Slide Number Placeholder 3">
            <a:extLst>
              <a:ext uri="{FF2B5EF4-FFF2-40B4-BE49-F238E27FC236}">
                <a16:creationId xmlns:a16="http://schemas.microsoft.com/office/drawing/2014/main" id="{FA71B609-B733-4B06-A3B1-F2A022166666}"/>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27</a:t>
            </a:fld>
            <a:endParaRPr lang="en-US" sz="1200" dirty="0">
              <a:solidFill>
                <a:srgbClr val="FF9900"/>
              </a:solidFill>
            </a:endParaRPr>
          </a:p>
        </p:txBody>
      </p:sp>
      <p:pic>
        <p:nvPicPr>
          <p:cNvPr id="5" name="Picture 4" descr="images.jpeg">
            <a:extLst>
              <a:ext uri="{FF2B5EF4-FFF2-40B4-BE49-F238E27FC236}">
                <a16:creationId xmlns:a16="http://schemas.microsoft.com/office/drawing/2014/main" id="{2FA77735-4B1B-4E34-A702-A68A81B24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054" y="38179"/>
            <a:ext cx="2239946" cy="1490582"/>
          </a:xfrm>
          <a:prstGeom prst="rect">
            <a:avLst/>
          </a:prstGeom>
        </p:spPr>
      </p:pic>
    </p:spTree>
    <p:extLst>
      <p:ext uri="{BB962C8B-B14F-4D97-AF65-F5344CB8AC3E}">
        <p14:creationId xmlns:p14="http://schemas.microsoft.com/office/powerpoint/2010/main" val="3666784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12758-7526-4556-B305-500CCE860721}"/>
              </a:ext>
            </a:extLst>
          </p:cNvPr>
          <p:cNvSpPr>
            <a:spLocks noGrp="1"/>
          </p:cNvSpPr>
          <p:nvPr>
            <p:ph type="title"/>
          </p:nvPr>
        </p:nvSpPr>
        <p:spPr>
          <a:xfrm>
            <a:off x="314960" y="172067"/>
            <a:ext cx="5628639" cy="1313834"/>
          </a:xfrm>
        </p:spPr>
        <p:txBody>
          <a:bodyPr>
            <a:noAutofit/>
          </a:bodyPr>
          <a:lstStyle/>
          <a:p>
            <a:pPr algn="ctr"/>
            <a:r>
              <a:rPr lang="en-US" sz="3200" dirty="0"/>
              <a:t>Our Favorite </a:t>
            </a:r>
            <a:br>
              <a:rPr lang="en-US" sz="3200" dirty="0"/>
            </a:br>
            <a:r>
              <a:rPr lang="en-US" sz="3200" dirty="0"/>
              <a:t>Anger Management Tool</a:t>
            </a:r>
          </a:p>
        </p:txBody>
      </p:sp>
      <p:sp>
        <p:nvSpPr>
          <p:cNvPr id="5" name="Content Placeholder 4">
            <a:extLst>
              <a:ext uri="{FF2B5EF4-FFF2-40B4-BE49-F238E27FC236}">
                <a16:creationId xmlns:a16="http://schemas.microsoft.com/office/drawing/2014/main" id="{86DCCDE9-0BC4-4E01-8BD5-2A2C74DA52F4}"/>
              </a:ext>
            </a:extLst>
          </p:cNvPr>
          <p:cNvSpPr>
            <a:spLocks noGrp="1"/>
          </p:cNvSpPr>
          <p:nvPr>
            <p:ph idx="1"/>
          </p:nvPr>
        </p:nvSpPr>
        <p:spPr>
          <a:xfrm>
            <a:off x="314960" y="1485901"/>
            <a:ext cx="5628639" cy="5200032"/>
          </a:xfrm>
        </p:spPr>
        <p:txBody>
          <a:bodyPr>
            <a:normAutofit fontScale="92500" lnSpcReduction="10000"/>
          </a:bodyPr>
          <a:lstStyle/>
          <a:p>
            <a:pPr marL="0" indent="0">
              <a:lnSpc>
                <a:spcPct val="124000"/>
              </a:lnSpc>
              <a:buNone/>
            </a:pPr>
            <a:r>
              <a:rPr lang="en-US" sz="2400" dirty="0"/>
              <a:t>The Anger Thermometer (finding one’s own anger profile):</a:t>
            </a:r>
          </a:p>
          <a:p>
            <a:pPr marL="514350" indent="-514350">
              <a:lnSpc>
                <a:spcPct val="124000"/>
              </a:lnSpc>
              <a:buClr>
                <a:srgbClr val="FF9900"/>
              </a:buClr>
              <a:buFont typeface="+mj-lt"/>
              <a:buAutoNum type="arabicPeriod"/>
            </a:pPr>
            <a:r>
              <a:rPr lang="en-US" sz="2200" dirty="0"/>
              <a:t>Start with brainstorming every feeling word the trainees can think of; then, circle each emotion that has to do with anger</a:t>
            </a:r>
          </a:p>
          <a:p>
            <a:pPr marL="514350" indent="-514350">
              <a:lnSpc>
                <a:spcPct val="124000"/>
              </a:lnSpc>
              <a:buClr>
                <a:srgbClr val="FF9900"/>
              </a:buClr>
              <a:buFont typeface="+mj-lt"/>
              <a:buAutoNum type="arabicPeriod"/>
            </a:pPr>
            <a:r>
              <a:rPr lang="en-US" sz="2200" dirty="0"/>
              <a:t>Fill out one’s own anger thermometer using their own level lines and words</a:t>
            </a:r>
          </a:p>
          <a:p>
            <a:pPr marL="514350" indent="-514350">
              <a:lnSpc>
                <a:spcPct val="124000"/>
              </a:lnSpc>
              <a:buClr>
                <a:srgbClr val="FF9900"/>
              </a:buClr>
              <a:buFont typeface="+mj-lt"/>
              <a:buAutoNum type="arabicPeriod"/>
            </a:pPr>
            <a:r>
              <a:rPr lang="en-US" sz="2200" dirty="0"/>
              <a:t>Ask each person:</a:t>
            </a:r>
          </a:p>
          <a:p>
            <a:pPr lvl="1">
              <a:lnSpc>
                <a:spcPct val="124000"/>
              </a:lnSpc>
              <a:buClr>
                <a:srgbClr val="FF9900"/>
              </a:buClr>
            </a:pPr>
            <a:r>
              <a:rPr lang="en-US" sz="1900" dirty="0"/>
              <a:t>Where they sit most of the time</a:t>
            </a:r>
          </a:p>
          <a:p>
            <a:pPr lvl="1">
              <a:lnSpc>
                <a:spcPct val="124000"/>
              </a:lnSpc>
              <a:buClr>
                <a:srgbClr val="FF9900"/>
              </a:buClr>
            </a:pPr>
            <a:r>
              <a:rPr lang="en-US" sz="1900" dirty="0"/>
              <a:t>How fast they go up and down the thermometer</a:t>
            </a:r>
          </a:p>
          <a:p>
            <a:pPr lvl="1">
              <a:lnSpc>
                <a:spcPct val="124000"/>
              </a:lnSpc>
              <a:buClr>
                <a:srgbClr val="FF9900"/>
              </a:buClr>
            </a:pPr>
            <a:r>
              <a:rPr lang="en-US" sz="1900" dirty="0"/>
              <a:t>What makes them move from lower to higher</a:t>
            </a:r>
          </a:p>
          <a:p>
            <a:pPr lvl="1">
              <a:lnSpc>
                <a:spcPct val="124000"/>
              </a:lnSpc>
              <a:buClr>
                <a:srgbClr val="FF9900"/>
              </a:buClr>
            </a:pPr>
            <a:r>
              <a:rPr lang="en-US" sz="1900" dirty="0"/>
              <a:t>What they can do at every line of the graph</a:t>
            </a:r>
          </a:p>
          <a:p>
            <a:pPr>
              <a:lnSpc>
                <a:spcPct val="104000"/>
              </a:lnSpc>
            </a:pPr>
            <a:endParaRPr lang="en-US" sz="1500" dirty="0"/>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oc - Apr 3 2020 - 4-40 PM.pdf">
            <a:extLst>
              <a:ext uri="{FF2B5EF4-FFF2-40B4-BE49-F238E27FC236}">
                <a16:creationId xmlns:a16="http://schemas.microsoft.com/office/drawing/2014/main" id="{955F28A3-FEE4-42AE-ACF3-9678AA5220C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04709" y="1195205"/>
            <a:ext cx="4475531" cy="4464342"/>
          </a:xfrm>
          <a:prstGeom prst="rect">
            <a:avLst/>
          </a:prstGeom>
          <a:ln>
            <a:noFill/>
          </a:ln>
          <a:effectLst/>
        </p:spPr>
      </p:pic>
      <p:sp>
        <p:nvSpPr>
          <p:cNvPr id="16" name="Slide Number Placeholder 3">
            <a:extLst>
              <a:ext uri="{FF2B5EF4-FFF2-40B4-BE49-F238E27FC236}">
                <a16:creationId xmlns:a16="http://schemas.microsoft.com/office/drawing/2014/main" id="{FA79778A-5693-4433-8940-5F8FD518BAFC}"/>
              </a:ext>
            </a:extLst>
          </p:cNvPr>
          <p:cNvSpPr txBox="1">
            <a:spLocks/>
          </p:cNvSpPr>
          <p:nvPr/>
        </p:nvSpPr>
        <p:spPr>
          <a:xfrm>
            <a:off x="863704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28</a:t>
            </a:fld>
            <a:endParaRPr lang="en-US" sz="1200" dirty="0">
              <a:solidFill>
                <a:srgbClr val="FF9900"/>
              </a:solidFill>
            </a:endParaRPr>
          </a:p>
        </p:txBody>
      </p:sp>
    </p:spTree>
    <p:extLst>
      <p:ext uri="{BB962C8B-B14F-4D97-AF65-F5344CB8AC3E}">
        <p14:creationId xmlns:p14="http://schemas.microsoft.com/office/powerpoint/2010/main" val="1801921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CDD-AB48-43F9-84DA-A0A661AE2F3A}"/>
              </a:ext>
            </a:extLst>
          </p:cNvPr>
          <p:cNvSpPr>
            <a:spLocks noGrp="1"/>
          </p:cNvSpPr>
          <p:nvPr>
            <p:ph type="title"/>
          </p:nvPr>
        </p:nvSpPr>
        <p:spPr>
          <a:xfrm>
            <a:off x="648929" y="265198"/>
            <a:ext cx="4944152" cy="585172"/>
          </a:xfrm>
        </p:spPr>
        <p:txBody>
          <a:bodyPr vert="horz" lIns="91440" tIns="45720" rIns="91440" bIns="45720" rtlCol="0" anchor="ctr">
            <a:normAutofit fontScale="90000"/>
          </a:bodyPr>
          <a:lstStyle/>
          <a:p>
            <a:pPr algn="ctr"/>
            <a:r>
              <a:rPr lang="en-US" sz="3600" kern="1200" dirty="0">
                <a:latin typeface="+mj-lt"/>
                <a:ea typeface="+mj-ea"/>
                <a:cs typeface="+mj-cs"/>
              </a:rPr>
              <a:t>Chill and Chat</a:t>
            </a:r>
          </a:p>
        </p:txBody>
      </p:sp>
      <p:sp>
        <p:nvSpPr>
          <p:cNvPr id="3" name="TextBox 2">
            <a:extLst>
              <a:ext uri="{FF2B5EF4-FFF2-40B4-BE49-F238E27FC236}">
                <a16:creationId xmlns:a16="http://schemas.microsoft.com/office/drawing/2014/main" id="{8298F4BD-DE10-490F-91B4-CCE50E0A99E2}"/>
              </a:ext>
            </a:extLst>
          </p:cNvPr>
          <p:cNvSpPr txBox="1"/>
          <p:nvPr/>
        </p:nvSpPr>
        <p:spPr>
          <a:xfrm>
            <a:off x="409753" y="872065"/>
            <a:ext cx="5422504" cy="5742432"/>
          </a:xfrm>
          <a:prstGeom prst="rect">
            <a:avLst/>
          </a:prstGeom>
        </p:spPr>
        <p:txBody>
          <a:bodyPr vert="horz" lIns="91440" tIns="45720" rIns="91440" bIns="45720" rtlCol="0">
            <a:normAutofit fontScale="85000" lnSpcReduction="10000"/>
          </a:bodyPr>
          <a:lstStyle/>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A group for students who show significant social anxiety, who are on the Spectrum or who seem to have difficulty making any friends.</a:t>
            </a:r>
          </a:p>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On-going, slow moving, low demands for social interaction until the group naturally evolves.</a:t>
            </a:r>
          </a:p>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Start and end every group with a check in which can be non-conversational.</a:t>
            </a:r>
          </a:p>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Add a five minute mindfulness activity/exercise to every group.</a:t>
            </a:r>
          </a:p>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Bring a plan for each group, be willing to abandon it if a good conversation gets going.</a:t>
            </a:r>
          </a:p>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Use process comments lightly.</a:t>
            </a:r>
          </a:p>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As a group member rises to take leadership, allow them to encourage the other group members.</a:t>
            </a:r>
          </a:p>
          <a:p>
            <a:pPr marL="400050" indent="-342900">
              <a:lnSpc>
                <a:spcPct val="124000"/>
              </a:lnSpc>
              <a:spcBef>
                <a:spcPts val="600"/>
              </a:spcBef>
              <a:buClr>
                <a:srgbClr val="FF9900"/>
              </a:buClr>
              <a:buFont typeface="Wingdings" panose="05000000000000000000" pitchFamily="2" charset="2"/>
              <a:buChar char="§"/>
            </a:pPr>
            <a:r>
              <a:rPr lang="en-US" sz="1900" dirty="0">
                <a:solidFill>
                  <a:srgbClr val="456784"/>
                </a:solidFill>
              </a:rPr>
              <a:t>Through a slow process, group members calm down in the presence of others, gradually learn to trust their peers, practice conversation skills in a non-demanding setting and make true friends. </a:t>
            </a:r>
          </a:p>
          <a:p>
            <a:pPr indent="-228600">
              <a:lnSpc>
                <a:spcPct val="90000"/>
              </a:lnSpc>
              <a:spcAft>
                <a:spcPts val="600"/>
              </a:spcAft>
              <a:buFont typeface="Arial" panose="020B0604020202020204" pitchFamily="34" charset="0"/>
              <a:buChar char="•"/>
            </a:pPr>
            <a:endParaRPr lang="en-US" sz="1100" dirty="0"/>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next to a window&#10;&#10;Description automatically generated">
            <a:extLst>
              <a:ext uri="{FF2B5EF4-FFF2-40B4-BE49-F238E27FC236}">
                <a16:creationId xmlns:a16="http://schemas.microsoft.com/office/drawing/2014/main" id="{6369C320-1CC1-4F0B-AA3C-AF248A0AC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265" y="2385772"/>
            <a:ext cx="4166420" cy="2083210"/>
          </a:xfrm>
          <a:prstGeom prst="rect">
            <a:avLst/>
          </a:prstGeom>
        </p:spPr>
      </p:pic>
      <p:sp>
        <p:nvSpPr>
          <p:cNvPr id="4" name="TextBox 3">
            <a:extLst>
              <a:ext uri="{FF2B5EF4-FFF2-40B4-BE49-F238E27FC236}">
                <a16:creationId xmlns:a16="http://schemas.microsoft.com/office/drawing/2014/main" id="{D6F8EB3E-A8F6-41C1-A01C-16C36DE90B0A}"/>
              </a:ext>
            </a:extLst>
          </p:cNvPr>
          <p:cNvSpPr txBox="1"/>
          <p:nvPr/>
        </p:nvSpPr>
        <p:spPr>
          <a:xfrm>
            <a:off x="9591040" y="6438986"/>
            <a:ext cx="1801786" cy="276999"/>
          </a:xfrm>
          <a:prstGeom prst="rect">
            <a:avLst/>
          </a:prstGeom>
          <a:noFill/>
        </p:spPr>
        <p:txBody>
          <a:bodyPr wrap="square" rtlCol="0">
            <a:spAutoFit/>
          </a:bodyPr>
          <a:lstStyle/>
          <a:p>
            <a:pPr lvl="1" algn="r"/>
            <a:r>
              <a:rPr lang="en-US" sz="1200" dirty="0">
                <a:solidFill>
                  <a:srgbClr val="FF9900"/>
                </a:solidFill>
              </a:rPr>
              <a:t>29</a:t>
            </a:r>
          </a:p>
        </p:txBody>
      </p:sp>
    </p:spTree>
    <p:extLst>
      <p:ext uri="{BB962C8B-B14F-4D97-AF65-F5344CB8AC3E}">
        <p14:creationId xmlns:p14="http://schemas.microsoft.com/office/powerpoint/2010/main" val="2599581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a:extLst>
              <a:ext uri="{FF2B5EF4-FFF2-40B4-BE49-F238E27FC236}">
                <a16:creationId xmlns:a16="http://schemas.microsoft.com/office/drawing/2014/main" id="{4283323B-5FB6-4CB6-AFFC-C39A31235FD6}"/>
              </a:ext>
            </a:extLst>
          </p:cNvPr>
          <p:cNvSpPr txBox="1"/>
          <p:nvPr/>
        </p:nvSpPr>
        <p:spPr>
          <a:xfrm>
            <a:off x="1339136" y="3306907"/>
            <a:ext cx="4515272" cy="905954"/>
          </a:xfrm>
          <a:prstGeom prst="rect">
            <a:avLst/>
          </a:prstGeom>
          <a:noFill/>
        </p:spPr>
        <p:txBody>
          <a:bodyPr wrap="square" rtlCol="0">
            <a:spAutoFit/>
          </a:bodyPr>
          <a:lstStyle/>
          <a:p>
            <a:pPr algn="ctr">
              <a:lnSpc>
                <a:spcPts val="3300"/>
              </a:lnSpc>
            </a:pPr>
            <a:r>
              <a:rPr lang="en-US" sz="2500" dirty="0">
                <a:solidFill>
                  <a:schemeClr val="tx2">
                    <a:lumMod val="20000"/>
                    <a:lumOff val="80000"/>
                  </a:schemeClr>
                </a:solidFill>
              </a:rPr>
              <a:t> </a:t>
            </a:r>
            <a:endParaRPr lang="en-US" sz="2500" b="1" dirty="0">
              <a:solidFill>
                <a:schemeClr val="tx2">
                  <a:lumMod val="20000"/>
                  <a:lumOff val="80000"/>
                </a:schemeClr>
              </a:solidFill>
            </a:endParaRPr>
          </a:p>
          <a:p>
            <a:pPr algn="ctr">
              <a:lnSpc>
                <a:spcPts val="3300"/>
              </a:lnSpc>
            </a:pPr>
            <a:r>
              <a:rPr lang="en-US" sz="2500" spc="100" dirty="0">
                <a:solidFill>
                  <a:schemeClr val="tx2">
                    <a:lumMod val="20000"/>
                    <a:lumOff val="80000"/>
                  </a:schemeClr>
                </a:solidFill>
              </a:rPr>
              <a:t> </a:t>
            </a:r>
            <a:r>
              <a:rPr lang="en-US" sz="2500" spc="100" dirty="0">
                <a:solidFill>
                  <a:srgbClr val="456784"/>
                </a:solidFill>
              </a:rPr>
              <a:t>SELF-REGULATION</a:t>
            </a:r>
          </a:p>
        </p:txBody>
      </p:sp>
      <p:sp>
        <p:nvSpPr>
          <p:cNvPr id="14" name="Textbox">
            <a:extLst>
              <a:ext uri="{FF2B5EF4-FFF2-40B4-BE49-F238E27FC236}">
                <a16:creationId xmlns:a16="http://schemas.microsoft.com/office/drawing/2014/main" id="{4DB7BAC9-C41A-4351-BFD9-EDDE45E05593}"/>
              </a:ext>
            </a:extLst>
          </p:cNvPr>
          <p:cNvSpPr txBox="1"/>
          <p:nvPr/>
        </p:nvSpPr>
        <p:spPr>
          <a:xfrm>
            <a:off x="238993" y="2945983"/>
            <a:ext cx="6715559" cy="483017"/>
          </a:xfrm>
          <a:prstGeom prst="rect">
            <a:avLst/>
          </a:prstGeom>
          <a:noFill/>
        </p:spPr>
        <p:txBody>
          <a:bodyPr wrap="square" rtlCol="0">
            <a:spAutoFit/>
          </a:bodyPr>
          <a:lstStyle/>
          <a:p>
            <a:pPr algn="ctr">
              <a:lnSpc>
                <a:spcPts val="3000"/>
              </a:lnSpc>
            </a:pPr>
            <a:r>
              <a:rPr lang="en-US" sz="3500" b="1" spc="1780" dirty="0">
                <a:solidFill>
                  <a:srgbClr val="586F78"/>
                </a:solidFill>
              </a:rPr>
              <a:t>Understanding</a:t>
            </a:r>
            <a:endParaRPr lang="en-US" sz="3500" b="1" spc="1780" dirty="0">
              <a:solidFill>
                <a:schemeClr val="accent3"/>
              </a:solidFill>
            </a:endParaRPr>
          </a:p>
        </p:txBody>
      </p:sp>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60C5E94-CF85-403A-8418-99DEC9DAA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992" y="1724301"/>
            <a:ext cx="5570008" cy="3646730"/>
          </a:xfrm>
          <a:prstGeom prst="rect">
            <a:avLst/>
          </a:prstGeom>
        </p:spPr>
      </p:pic>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a:t>
            </a:fld>
            <a:endParaRPr lang="en-US" sz="1200" dirty="0">
              <a:solidFill>
                <a:srgbClr val="FF9900"/>
              </a:solidFill>
            </a:endParaRPr>
          </a:p>
        </p:txBody>
      </p:sp>
    </p:spTree>
    <p:extLst>
      <p:ext uri="{BB962C8B-B14F-4D97-AF65-F5344CB8AC3E}">
        <p14:creationId xmlns:p14="http://schemas.microsoft.com/office/powerpoint/2010/main" val="3097092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CFC3-55B3-483D-BE35-FB9D10F19883}"/>
              </a:ext>
            </a:extLst>
          </p:cNvPr>
          <p:cNvSpPr>
            <a:spLocks noGrp="1"/>
          </p:cNvSpPr>
          <p:nvPr>
            <p:ph type="title"/>
          </p:nvPr>
        </p:nvSpPr>
        <p:spPr>
          <a:xfrm>
            <a:off x="484214" y="400666"/>
            <a:ext cx="5388266" cy="913784"/>
          </a:xfrm>
        </p:spPr>
        <p:txBody>
          <a:bodyPr>
            <a:normAutofit fontScale="90000"/>
          </a:bodyPr>
          <a:lstStyle/>
          <a:p>
            <a:pPr algn="ctr"/>
            <a:r>
              <a:rPr lang="en-US" sz="3600" dirty="0"/>
              <a:t>Center-wide Initiatives</a:t>
            </a:r>
          </a:p>
        </p:txBody>
      </p:sp>
      <p:sp>
        <p:nvSpPr>
          <p:cNvPr id="3" name="Content Placeholder 2">
            <a:extLst>
              <a:ext uri="{FF2B5EF4-FFF2-40B4-BE49-F238E27FC236}">
                <a16:creationId xmlns:a16="http://schemas.microsoft.com/office/drawing/2014/main" id="{B4330B2F-B6A0-4D22-A86A-F74AC79851BC}"/>
              </a:ext>
            </a:extLst>
          </p:cNvPr>
          <p:cNvSpPr>
            <a:spLocks noGrp="1"/>
          </p:cNvSpPr>
          <p:nvPr>
            <p:ph idx="1"/>
          </p:nvPr>
        </p:nvSpPr>
        <p:spPr>
          <a:xfrm>
            <a:off x="484214" y="1314450"/>
            <a:ext cx="5305040" cy="4982521"/>
          </a:xfrm>
        </p:spPr>
        <p:txBody>
          <a:bodyPr>
            <a:normAutofit fontScale="70000" lnSpcReduction="20000"/>
          </a:bodyPr>
          <a:lstStyle/>
          <a:p>
            <a:pPr>
              <a:lnSpc>
                <a:spcPct val="124000"/>
              </a:lnSpc>
              <a:buClr>
                <a:srgbClr val="FF9900"/>
              </a:buClr>
            </a:pPr>
            <a:r>
              <a:rPr lang="en-US" dirty="0"/>
              <a:t>Training staff on de-escalation techniques (including grounding, communication basics)</a:t>
            </a:r>
          </a:p>
          <a:p>
            <a:pPr>
              <a:lnSpc>
                <a:spcPct val="124000"/>
              </a:lnSpc>
              <a:buClr>
                <a:srgbClr val="FF9900"/>
              </a:buClr>
            </a:pPr>
            <a:r>
              <a:rPr lang="en-US" dirty="0"/>
              <a:t>Training staff on Emotional Validation</a:t>
            </a:r>
          </a:p>
          <a:p>
            <a:pPr>
              <a:lnSpc>
                <a:spcPct val="124000"/>
              </a:lnSpc>
              <a:buClr>
                <a:srgbClr val="FF9900"/>
              </a:buClr>
            </a:pPr>
            <a:r>
              <a:rPr lang="en-US" dirty="0"/>
              <a:t>Center-wide outreach for APPS: Put the apps on all of our phones and help the students to do so right at the point of contact, i.e., tabling.</a:t>
            </a:r>
          </a:p>
          <a:p>
            <a:pPr>
              <a:lnSpc>
                <a:spcPct val="124000"/>
              </a:lnSpc>
              <a:buClr>
                <a:srgbClr val="FF9900"/>
              </a:buClr>
            </a:pPr>
            <a:r>
              <a:rPr lang="en-US" dirty="0"/>
              <a:t>Changing the campus culture to “accountability with respectful exchanges”:</a:t>
            </a:r>
          </a:p>
          <a:p>
            <a:pPr lvl="1">
              <a:lnSpc>
                <a:spcPct val="124000"/>
              </a:lnSpc>
              <a:buClr>
                <a:srgbClr val="FF9900"/>
              </a:buClr>
            </a:pPr>
            <a:r>
              <a:rPr lang="en-US" sz="2300" dirty="0"/>
              <a:t>Start at the top</a:t>
            </a:r>
          </a:p>
          <a:p>
            <a:pPr lvl="1">
              <a:lnSpc>
                <a:spcPct val="124000"/>
              </a:lnSpc>
              <a:buClr>
                <a:srgbClr val="FF9900"/>
              </a:buClr>
            </a:pPr>
            <a:r>
              <a:rPr lang="en-US" sz="2300" dirty="0"/>
              <a:t>Get HR buy in to increase all staff training</a:t>
            </a:r>
          </a:p>
          <a:p>
            <a:pPr lvl="1">
              <a:lnSpc>
                <a:spcPct val="124000"/>
              </a:lnSpc>
              <a:buClr>
                <a:srgbClr val="FF9900"/>
              </a:buClr>
            </a:pPr>
            <a:r>
              <a:rPr lang="en-US" sz="2300" dirty="0"/>
              <a:t>Target training to hot ticket items:</a:t>
            </a:r>
          </a:p>
          <a:p>
            <a:pPr lvl="2">
              <a:lnSpc>
                <a:spcPct val="124000"/>
              </a:lnSpc>
              <a:buClr>
                <a:srgbClr val="FF9900"/>
              </a:buClr>
            </a:pPr>
            <a:r>
              <a:rPr lang="en-US" sz="2300" dirty="0"/>
              <a:t>De-escalation</a:t>
            </a:r>
          </a:p>
          <a:p>
            <a:pPr lvl="2">
              <a:lnSpc>
                <a:spcPct val="124000"/>
              </a:lnSpc>
              <a:buClr>
                <a:srgbClr val="FF9900"/>
              </a:buClr>
            </a:pPr>
            <a:r>
              <a:rPr lang="en-US" sz="2300" dirty="0"/>
              <a:t>Emotional Validation</a:t>
            </a:r>
          </a:p>
          <a:p>
            <a:pPr>
              <a:lnSpc>
                <a:spcPct val="124000"/>
              </a:lnSpc>
              <a:buClr>
                <a:srgbClr val="FF9900"/>
              </a:buClr>
            </a:pPr>
            <a:r>
              <a:rPr lang="en-US" dirty="0"/>
              <a:t>Ask department heads to find ways for departments to work together on projects</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ss, outdoor, field, mountain&#10;&#10;Description automatically generated">
            <a:extLst>
              <a:ext uri="{FF2B5EF4-FFF2-40B4-BE49-F238E27FC236}">
                <a16:creationId xmlns:a16="http://schemas.microsoft.com/office/drawing/2014/main" id="{D9987CE5-361E-49E0-AC0B-33A20DC94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860" y="2266414"/>
            <a:ext cx="4523230" cy="2321925"/>
          </a:xfrm>
          <a:prstGeom prst="rect">
            <a:avLst/>
          </a:prstGeom>
        </p:spPr>
      </p:pic>
      <p:sp>
        <p:nvSpPr>
          <p:cNvPr id="4" name="TextBox 3">
            <a:extLst>
              <a:ext uri="{FF2B5EF4-FFF2-40B4-BE49-F238E27FC236}">
                <a16:creationId xmlns:a16="http://schemas.microsoft.com/office/drawing/2014/main" id="{1CECF7AA-E2DC-4080-81E7-DA9DBB50552D}"/>
              </a:ext>
            </a:extLst>
          </p:cNvPr>
          <p:cNvSpPr txBox="1"/>
          <p:nvPr/>
        </p:nvSpPr>
        <p:spPr>
          <a:xfrm>
            <a:off x="9693744" y="6438986"/>
            <a:ext cx="1710346" cy="276999"/>
          </a:xfrm>
          <a:prstGeom prst="rect">
            <a:avLst/>
          </a:prstGeom>
          <a:noFill/>
        </p:spPr>
        <p:txBody>
          <a:bodyPr wrap="square" rtlCol="0">
            <a:spAutoFit/>
          </a:bodyPr>
          <a:lstStyle/>
          <a:p>
            <a:pPr algn="r"/>
            <a:r>
              <a:rPr lang="en-US" sz="1200" dirty="0">
                <a:solidFill>
                  <a:srgbClr val="FF9900"/>
                </a:solidFill>
              </a:rPr>
              <a:t>30</a:t>
            </a:r>
          </a:p>
        </p:txBody>
      </p:sp>
    </p:spTree>
    <p:extLst>
      <p:ext uri="{BB962C8B-B14F-4D97-AF65-F5344CB8AC3E}">
        <p14:creationId xmlns:p14="http://schemas.microsoft.com/office/powerpoint/2010/main" val="119288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a:extLst>
              <a:ext uri="{FF2B5EF4-FFF2-40B4-BE49-F238E27FC236}">
                <a16:creationId xmlns:a16="http://schemas.microsoft.com/office/drawing/2014/main" id="{4283323B-5FB6-4CB6-AFFC-C39A31235FD6}"/>
              </a:ext>
            </a:extLst>
          </p:cNvPr>
          <p:cNvSpPr txBox="1"/>
          <p:nvPr/>
        </p:nvSpPr>
        <p:spPr>
          <a:xfrm>
            <a:off x="1040710" y="3413760"/>
            <a:ext cx="5726807" cy="905954"/>
          </a:xfrm>
          <a:prstGeom prst="rect">
            <a:avLst/>
          </a:prstGeom>
          <a:noFill/>
        </p:spPr>
        <p:txBody>
          <a:bodyPr wrap="square" rtlCol="0">
            <a:spAutoFit/>
          </a:bodyPr>
          <a:lstStyle/>
          <a:p>
            <a:pPr algn="ctr">
              <a:lnSpc>
                <a:spcPts val="3300"/>
              </a:lnSpc>
            </a:pPr>
            <a:r>
              <a:rPr lang="en-US" sz="2500" dirty="0">
                <a:solidFill>
                  <a:schemeClr val="tx2">
                    <a:lumMod val="20000"/>
                    <a:lumOff val="80000"/>
                  </a:schemeClr>
                </a:solidFill>
              </a:rPr>
              <a:t> </a:t>
            </a:r>
            <a:endParaRPr lang="en-US" sz="2500" b="1" dirty="0">
              <a:solidFill>
                <a:schemeClr val="tx2">
                  <a:lumMod val="20000"/>
                  <a:lumOff val="80000"/>
                </a:schemeClr>
              </a:solidFill>
            </a:endParaRPr>
          </a:p>
          <a:p>
            <a:pPr algn="ctr">
              <a:lnSpc>
                <a:spcPts val="3300"/>
              </a:lnSpc>
            </a:pPr>
            <a:r>
              <a:rPr lang="en-US" sz="2500" spc="100" dirty="0">
                <a:solidFill>
                  <a:srgbClr val="456784"/>
                </a:solidFill>
              </a:rPr>
              <a:t>“Human” Resources</a:t>
            </a:r>
          </a:p>
        </p:txBody>
      </p:sp>
      <p:sp>
        <p:nvSpPr>
          <p:cNvPr id="14" name="Textbox">
            <a:extLst>
              <a:ext uri="{FF2B5EF4-FFF2-40B4-BE49-F238E27FC236}">
                <a16:creationId xmlns:a16="http://schemas.microsoft.com/office/drawing/2014/main" id="{4DB7BAC9-C41A-4351-BFD9-EDDE45E05593}"/>
              </a:ext>
            </a:extLst>
          </p:cNvPr>
          <p:cNvSpPr txBox="1"/>
          <p:nvPr/>
        </p:nvSpPr>
        <p:spPr>
          <a:xfrm>
            <a:off x="350753" y="2727856"/>
            <a:ext cx="7127007" cy="483017"/>
          </a:xfrm>
          <a:prstGeom prst="rect">
            <a:avLst/>
          </a:prstGeom>
          <a:noFill/>
        </p:spPr>
        <p:txBody>
          <a:bodyPr wrap="square" rtlCol="0">
            <a:spAutoFit/>
          </a:bodyPr>
          <a:lstStyle/>
          <a:p>
            <a:pPr algn="ctr">
              <a:lnSpc>
                <a:spcPts val="3000"/>
              </a:lnSpc>
            </a:pPr>
            <a:r>
              <a:rPr lang="en-US" sz="3500" b="1" spc="1780" dirty="0">
                <a:solidFill>
                  <a:srgbClr val="586F78"/>
                </a:solidFill>
              </a:rPr>
              <a:t>Where to Start</a:t>
            </a:r>
            <a:endParaRPr lang="en-US" sz="3500" b="1" spc="1780" dirty="0">
              <a:solidFill>
                <a:schemeClr val="accent3"/>
              </a:solidFill>
            </a:endParaRPr>
          </a:p>
        </p:txBody>
      </p:sp>
      <p:grpSp>
        <p:nvGrpSpPr>
          <p:cNvPr id="2" name="Group 1">
            <a:extLst>
              <a:ext uri="{FF2B5EF4-FFF2-40B4-BE49-F238E27FC236}">
                <a16:creationId xmlns:a16="http://schemas.microsoft.com/office/drawing/2014/main" id="{B642F63E-9E13-4746-9BE2-F6E476C85942}"/>
              </a:ext>
            </a:extLst>
          </p:cNvPr>
          <p:cNvGrpSpPr/>
          <p:nvPr/>
        </p:nvGrpSpPr>
        <p:grpSpPr>
          <a:xfrm>
            <a:off x="1050852" y="3444240"/>
            <a:ext cx="5726807" cy="69877"/>
            <a:chOff x="733369" y="3498975"/>
            <a:chExt cx="5726807" cy="69877"/>
          </a:xfrm>
        </p:grpSpPr>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31</a:t>
            </a:fld>
            <a:endParaRPr lang="en-US" sz="1200" dirty="0">
              <a:solidFill>
                <a:srgbClr val="FF9900"/>
              </a:solidFill>
            </a:endParaRPr>
          </a:p>
        </p:txBody>
      </p:sp>
      <p:pic>
        <p:nvPicPr>
          <p:cNvPr id="4" name="Picture 3" descr="A person posing in front of a blackboard&#10;&#10;Description automatically generated">
            <a:extLst>
              <a:ext uri="{FF2B5EF4-FFF2-40B4-BE49-F238E27FC236}">
                <a16:creationId xmlns:a16="http://schemas.microsoft.com/office/drawing/2014/main" id="{15206EC6-A140-4E15-89A6-EE2A25570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879" y="1141992"/>
            <a:ext cx="4137761" cy="4137761"/>
          </a:xfrm>
          <a:prstGeom prst="rect">
            <a:avLst/>
          </a:prstGeom>
        </p:spPr>
      </p:pic>
    </p:spTree>
    <p:extLst>
      <p:ext uri="{BB962C8B-B14F-4D97-AF65-F5344CB8AC3E}">
        <p14:creationId xmlns:p14="http://schemas.microsoft.com/office/powerpoint/2010/main" val="1026354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7EA23-8C8C-4139-8715-DCEB52800F7C}"/>
              </a:ext>
            </a:extLst>
          </p:cNvPr>
          <p:cNvSpPr txBox="1"/>
          <p:nvPr/>
        </p:nvSpPr>
        <p:spPr>
          <a:xfrm>
            <a:off x="738823" y="593288"/>
            <a:ext cx="7947977" cy="5671424"/>
          </a:xfrm>
          <a:prstGeom prst="rect">
            <a:avLst/>
          </a:prstGeom>
          <a:noFill/>
        </p:spPr>
        <p:txBody>
          <a:bodyPr wrap="square" rtlCol="0">
            <a:spAutoFit/>
          </a:bodyPr>
          <a:lstStyle/>
          <a:p>
            <a:pPr marL="285750" indent="-285750">
              <a:lnSpc>
                <a:spcPct val="114000"/>
              </a:lnSpc>
              <a:spcBef>
                <a:spcPts val="600"/>
              </a:spcBef>
              <a:buClr>
                <a:srgbClr val="FF9900"/>
              </a:buClr>
              <a:buFont typeface="Wingdings" panose="05000000000000000000" pitchFamily="2" charset="2"/>
              <a:buChar char="§"/>
            </a:pPr>
            <a:r>
              <a:rPr lang="en-US" sz="2600" dirty="0">
                <a:solidFill>
                  <a:srgbClr val="456784"/>
                </a:solidFill>
              </a:rPr>
              <a:t>You </a:t>
            </a:r>
            <a:r>
              <a:rPr lang="en-US" sz="2600" u="sng" dirty="0">
                <a:solidFill>
                  <a:srgbClr val="456784"/>
                </a:solidFill>
              </a:rPr>
              <a:t>can’t</a:t>
            </a:r>
            <a:r>
              <a:rPr lang="en-US" sz="2600" dirty="0">
                <a:solidFill>
                  <a:srgbClr val="456784"/>
                </a:solidFill>
              </a:rPr>
              <a:t> do this job alone:  You need help.</a:t>
            </a:r>
          </a:p>
          <a:p>
            <a:pPr marL="285750" indent="-285750">
              <a:lnSpc>
                <a:spcPct val="114000"/>
              </a:lnSpc>
              <a:spcBef>
                <a:spcPts val="600"/>
              </a:spcBef>
              <a:buClr>
                <a:srgbClr val="FF9900"/>
              </a:buClr>
              <a:buFont typeface="Wingdings" panose="05000000000000000000" pitchFamily="2" charset="2"/>
              <a:buChar char="§"/>
            </a:pPr>
            <a:r>
              <a:rPr lang="en-US" sz="2600" b="1" dirty="0">
                <a:solidFill>
                  <a:srgbClr val="456784"/>
                </a:solidFill>
              </a:rPr>
              <a:t>Uploading</a:t>
            </a:r>
            <a:r>
              <a:rPr lang="en-US" sz="2600" dirty="0">
                <a:solidFill>
                  <a:srgbClr val="456784"/>
                </a:solidFill>
              </a:rPr>
              <a:t> effort to get help will greatly improve your time management later:  </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Interns</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Cross training with dorm counselors</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Mentorship program with selected staff</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Outside providers</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Peer advocates</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Using student government </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Finding non-MH professional co-leaders of groups</a:t>
            </a:r>
          </a:p>
          <a:p>
            <a:pPr marL="742950" lvl="1"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Resources for nurses to hand out</a:t>
            </a:r>
          </a:p>
          <a:p>
            <a:pPr marL="285750" indent="-285750">
              <a:lnSpc>
                <a:spcPct val="114000"/>
              </a:lnSpc>
              <a:spcBef>
                <a:spcPts val="600"/>
              </a:spcBef>
              <a:buClr>
                <a:srgbClr val="FF9900"/>
              </a:buClr>
              <a:buFont typeface="Wingdings" panose="05000000000000000000" pitchFamily="2" charset="2"/>
              <a:buChar char="§"/>
            </a:pPr>
            <a:r>
              <a:rPr lang="en-US" sz="2200" dirty="0">
                <a:solidFill>
                  <a:srgbClr val="456784"/>
                </a:solidFill>
              </a:rPr>
              <a:t>Pick one small project at a time and add one every quarter.</a:t>
            </a:r>
          </a:p>
        </p:txBody>
      </p:sp>
      <p:sp>
        <p:nvSpPr>
          <p:cNvPr id="3" name="TextBox 2">
            <a:extLst>
              <a:ext uri="{FF2B5EF4-FFF2-40B4-BE49-F238E27FC236}">
                <a16:creationId xmlns:a16="http://schemas.microsoft.com/office/drawing/2014/main" id="{CFBA51EE-52AF-4255-9294-039C34A57531}"/>
              </a:ext>
            </a:extLst>
          </p:cNvPr>
          <p:cNvSpPr txBox="1"/>
          <p:nvPr/>
        </p:nvSpPr>
        <p:spPr>
          <a:xfrm>
            <a:off x="9743440" y="6201105"/>
            <a:ext cx="2153920" cy="276999"/>
          </a:xfrm>
          <a:prstGeom prst="rect">
            <a:avLst/>
          </a:prstGeom>
          <a:noFill/>
        </p:spPr>
        <p:txBody>
          <a:bodyPr wrap="square" rtlCol="0">
            <a:spAutoFit/>
          </a:bodyPr>
          <a:lstStyle/>
          <a:p>
            <a:pPr algn="ctr"/>
            <a:r>
              <a:rPr lang="en-US" sz="1200" dirty="0">
                <a:solidFill>
                  <a:srgbClr val="FF9900"/>
                </a:solidFill>
              </a:rPr>
              <a:t>32</a:t>
            </a:r>
          </a:p>
        </p:txBody>
      </p:sp>
    </p:spTree>
    <p:extLst>
      <p:ext uri="{BB962C8B-B14F-4D97-AF65-F5344CB8AC3E}">
        <p14:creationId xmlns:p14="http://schemas.microsoft.com/office/powerpoint/2010/main" val="1961084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a:extLst>
              <a:ext uri="{FF2B5EF4-FFF2-40B4-BE49-F238E27FC236}">
                <a16:creationId xmlns:a16="http://schemas.microsoft.com/office/drawing/2014/main" id="{4283323B-5FB6-4CB6-AFFC-C39A31235FD6}"/>
              </a:ext>
            </a:extLst>
          </p:cNvPr>
          <p:cNvSpPr txBox="1"/>
          <p:nvPr/>
        </p:nvSpPr>
        <p:spPr>
          <a:xfrm>
            <a:off x="1040710" y="3413760"/>
            <a:ext cx="5726807" cy="1329146"/>
          </a:xfrm>
          <a:prstGeom prst="rect">
            <a:avLst/>
          </a:prstGeom>
          <a:noFill/>
        </p:spPr>
        <p:txBody>
          <a:bodyPr wrap="square" rtlCol="0">
            <a:spAutoFit/>
          </a:bodyPr>
          <a:lstStyle/>
          <a:p>
            <a:pPr algn="ctr">
              <a:lnSpc>
                <a:spcPts val="3300"/>
              </a:lnSpc>
            </a:pPr>
            <a:r>
              <a:rPr lang="en-US" sz="2500" dirty="0">
                <a:solidFill>
                  <a:schemeClr val="tx2">
                    <a:lumMod val="20000"/>
                    <a:lumOff val="80000"/>
                  </a:schemeClr>
                </a:solidFill>
              </a:rPr>
              <a:t> </a:t>
            </a:r>
            <a:endParaRPr lang="en-US" sz="2500" b="1" dirty="0">
              <a:solidFill>
                <a:schemeClr val="tx2">
                  <a:lumMod val="20000"/>
                  <a:lumOff val="80000"/>
                </a:schemeClr>
              </a:solidFill>
            </a:endParaRPr>
          </a:p>
          <a:p>
            <a:pPr algn="ctr">
              <a:lnSpc>
                <a:spcPts val="3300"/>
              </a:lnSpc>
            </a:pPr>
            <a:r>
              <a:rPr lang="en-US" sz="2500" spc="100" dirty="0">
                <a:solidFill>
                  <a:srgbClr val="456784"/>
                </a:solidFill>
              </a:rPr>
              <a:t>WITH SELF-REGULATION DIFFICULTIES </a:t>
            </a:r>
          </a:p>
        </p:txBody>
      </p:sp>
      <p:sp>
        <p:nvSpPr>
          <p:cNvPr id="14" name="Textbox">
            <a:extLst>
              <a:ext uri="{FF2B5EF4-FFF2-40B4-BE49-F238E27FC236}">
                <a16:creationId xmlns:a16="http://schemas.microsoft.com/office/drawing/2014/main" id="{4DB7BAC9-C41A-4351-BFD9-EDDE45E05593}"/>
              </a:ext>
            </a:extLst>
          </p:cNvPr>
          <p:cNvSpPr txBox="1"/>
          <p:nvPr/>
        </p:nvSpPr>
        <p:spPr>
          <a:xfrm>
            <a:off x="350751" y="2094580"/>
            <a:ext cx="7127007" cy="1269002"/>
          </a:xfrm>
          <a:prstGeom prst="rect">
            <a:avLst/>
          </a:prstGeom>
          <a:noFill/>
        </p:spPr>
        <p:txBody>
          <a:bodyPr wrap="square" rtlCol="0">
            <a:spAutoFit/>
          </a:bodyPr>
          <a:lstStyle/>
          <a:p>
            <a:pPr algn="ctr">
              <a:lnSpc>
                <a:spcPct val="114000"/>
              </a:lnSpc>
              <a:spcBef>
                <a:spcPts val="600"/>
              </a:spcBef>
              <a:spcAft>
                <a:spcPts val="600"/>
              </a:spcAft>
            </a:pPr>
            <a:r>
              <a:rPr lang="en-US" sz="3500" b="1" spc="1780" dirty="0">
                <a:solidFill>
                  <a:srgbClr val="586F78"/>
                </a:solidFill>
              </a:rPr>
              <a:t>Accommodating Students</a:t>
            </a:r>
            <a:endParaRPr lang="en-US" sz="3500" b="1" spc="1780" dirty="0">
              <a:solidFill>
                <a:schemeClr val="accent3"/>
              </a:solidFill>
            </a:endParaRPr>
          </a:p>
        </p:txBody>
      </p:sp>
      <p:grpSp>
        <p:nvGrpSpPr>
          <p:cNvPr id="2" name="Group 1">
            <a:extLst>
              <a:ext uri="{FF2B5EF4-FFF2-40B4-BE49-F238E27FC236}">
                <a16:creationId xmlns:a16="http://schemas.microsoft.com/office/drawing/2014/main" id="{B642F63E-9E13-4746-9BE2-F6E476C85942}"/>
              </a:ext>
            </a:extLst>
          </p:cNvPr>
          <p:cNvGrpSpPr/>
          <p:nvPr/>
        </p:nvGrpSpPr>
        <p:grpSpPr>
          <a:xfrm>
            <a:off x="1050852" y="3444240"/>
            <a:ext cx="5726807" cy="69877"/>
            <a:chOff x="733369" y="3498975"/>
            <a:chExt cx="5726807" cy="69877"/>
          </a:xfrm>
        </p:grpSpPr>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33</a:t>
            </a:fld>
            <a:endParaRPr lang="en-US" sz="1200" dirty="0">
              <a:solidFill>
                <a:srgbClr val="FF9900"/>
              </a:solidFill>
            </a:endParaRPr>
          </a:p>
        </p:txBody>
      </p:sp>
      <p:grpSp>
        <p:nvGrpSpPr>
          <p:cNvPr id="7" name="Group 6">
            <a:extLst>
              <a:ext uri="{FF2B5EF4-FFF2-40B4-BE49-F238E27FC236}">
                <a16:creationId xmlns:a16="http://schemas.microsoft.com/office/drawing/2014/main" id="{86688974-002A-4E7F-BD5C-1D8EC1652851}"/>
              </a:ext>
            </a:extLst>
          </p:cNvPr>
          <p:cNvGrpSpPr/>
          <p:nvPr/>
        </p:nvGrpSpPr>
        <p:grpSpPr>
          <a:xfrm>
            <a:off x="7477758" y="1473200"/>
            <a:ext cx="3876042" cy="3661485"/>
            <a:chOff x="7477758" y="1473200"/>
            <a:chExt cx="3876042" cy="3661485"/>
          </a:xfrm>
        </p:grpSpPr>
        <p:pic>
          <p:nvPicPr>
            <p:cNvPr id="5" name="Picture 4" descr="A picture containing toy, bedroom&#10;&#10;Description automatically generated">
              <a:extLst>
                <a:ext uri="{FF2B5EF4-FFF2-40B4-BE49-F238E27FC236}">
                  <a16:creationId xmlns:a16="http://schemas.microsoft.com/office/drawing/2014/main" id="{F30673C0-ED2F-4669-882A-30CAC52921B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18321" y="1612799"/>
              <a:ext cx="3635479" cy="3521886"/>
            </a:xfrm>
            <a:prstGeom prst="rect">
              <a:avLst/>
            </a:prstGeom>
          </p:spPr>
        </p:pic>
        <p:sp>
          <p:nvSpPr>
            <p:cNvPr id="6" name="Oval 5">
              <a:extLst>
                <a:ext uri="{FF2B5EF4-FFF2-40B4-BE49-F238E27FC236}">
                  <a16:creationId xmlns:a16="http://schemas.microsoft.com/office/drawing/2014/main" id="{F8085804-3068-4CC3-914B-DFE628040CC9}"/>
                </a:ext>
              </a:extLst>
            </p:cNvPr>
            <p:cNvSpPr/>
            <p:nvPr/>
          </p:nvSpPr>
          <p:spPr>
            <a:xfrm>
              <a:off x="7477758" y="1473200"/>
              <a:ext cx="1280162" cy="481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5883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D837A4-D5A7-4DB8-9F4E-9EF3ECCD95C9}"/>
              </a:ext>
            </a:extLst>
          </p:cNvPr>
          <p:cNvSpPr>
            <a:spLocks noGrp="1"/>
          </p:cNvSpPr>
          <p:nvPr>
            <p:ph type="title"/>
          </p:nvPr>
        </p:nvSpPr>
        <p:spPr>
          <a:xfrm>
            <a:off x="294640" y="886539"/>
            <a:ext cx="3799840" cy="2048352"/>
          </a:xfrm>
        </p:spPr>
        <p:txBody>
          <a:bodyPr>
            <a:normAutofit/>
          </a:bodyPr>
          <a:lstStyle/>
          <a:p>
            <a:pPr algn="ctr">
              <a:lnSpc>
                <a:spcPct val="114000"/>
              </a:lnSpc>
              <a:spcBef>
                <a:spcPts val="600"/>
              </a:spcBef>
            </a:pPr>
            <a:r>
              <a:rPr lang="en-US" sz="3200" dirty="0"/>
              <a:t>Center-wide Accommodation Consideration</a:t>
            </a:r>
          </a:p>
        </p:txBody>
      </p:sp>
      <p:sp>
        <p:nvSpPr>
          <p:cNvPr id="4" name="Content Placeholder 3">
            <a:extLst>
              <a:ext uri="{FF2B5EF4-FFF2-40B4-BE49-F238E27FC236}">
                <a16:creationId xmlns:a16="http://schemas.microsoft.com/office/drawing/2014/main" id="{D324F4F0-E38D-4E59-9A32-4C56B94A0844}"/>
              </a:ext>
            </a:extLst>
          </p:cNvPr>
          <p:cNvSpPr>
            <a:spLocks noGrp="1"/>
          </p:cNvSpPr>
          <p:nvPr>
            <p:ph idx="1"/>
          </p:nvPr>
        </p:nvSpPr>
        <p:spPr>
          <a:xfrm>
            <a:off x="0" y="3505200"/>
            <a:ext cx="12192000" cy="3352800"/>
          </a:xfrm>
          <a:solidFill>
            <a:srgbClr val="586F78"/>
          </a:solidFill>
        </p:spPr>
        <p:txBody>
          <a:bodyPr>
            <a:normAutofit lnSpcReduction="10000"/>
          </a:bodyPr>
          <a:lstStyle/>
          <a:p>
            <a:pPr marL="690563" indent="-406400">
              <a:lnSpc>
                <a:spcPct val="134000"/>
              </a:lnSpc>
              <a:buClr>
                <a:srgbClr val="FF9900"/>
              </a:buClr>
              <a:tabLst>
                <a:tab pos="690563" algn="l"/>
              </a:tabLst>
            </a:pPr>
            <a:r>
              <a:rPr lang="en-US" sz="2200" dirty="0">
                <a:solidFill>
                  <a:schemeClr val="bg1"/>
                </a:solidFill>
              </a:rPr>
              <a:t>Cluster into small non-demanding groups</a:t>
            </a:r>
          </a:p>
          <a:p>
            <a:pPr marL="690563" indent="-406400">
              <a:lnSpc>
                <a:spcPct val="134000"/>
              </a:lnSpc>
              <a:buClr>
                <a:srgbClr val="FF9900"/>
              </a:buClr>
              <a:tabLst>
                <a:tab pos="690563" algn="l"/>
              </a:tabLst>
            </a:pPr>
            <a:r>
              <a:rPr lang="en-US" sz="2200" dirty="0">
                <a:solidFill>
                  <a:schemeClr val="bg1"/>
                </a:solidFill>
              </a:rPr>
              <a:t>Convene a Reasonable Accommodation Meeting (RAC) (e.g., residential, academic, career technical, etc.) and discuss </a:t>
            </a:r>
            <a:r>
              <a:rPr lang="en-US" sz="2200" b="1" u="sng" dirty="0">
                <a:solidFill>
                  <a:srgbClr val="FF9900"/>
                </a:solidFill>
              </a:rPr>
              <a:t>accommodations</a:t>
            </a:r>
            <a:r>
              <a:rPr lang="en-US" sz="2200" b="1" dirty="0">
                <a:solidFill>
                  <a:schemeClr val="bg1"/>
                </a:solidFill>
              </a:rPr>
              <a:t>.</a:t>
            </a:r>
            <a:endParaRPr lang="en-US" sz="2200" dirty="0">
              <a:solidFill>
                <a:schemeClr val="bg1"/>
              </a:solidFill>
            </a:endParaRPr>
          </a:p>
          <a:p>
            <a:pPr marL="1371600" lvl="1" indent="-284163">
              <a:lnSpc>
                <a:spcPct val="134000"/>
              </a:lnSpc>
              <a:buClr>
                <a:srgbClr val="FF9900"/>
              </a:buClr>
            </a:pPr>
            <a:r>
              <a:rPr lang="en-US" sz="2000" dirty="0">
                <a:solidFill>
                  <a:schemeClr val="bg1"/>
                </a:solidFill>
              </a:rPr>
              <a:t>5 minute break</a:t>
            </a:r>
          </a:p>
          <a:p>
            <a:pPr marL="1371600" lvl="1" indent="-284163">
              <a:lnSpc>
                <a:spcPct val="134000"/>
              </a:lnSpc>
              <a:buClr>
                <a:srgbClr val="FF9900"/>
              </a:buClr>
            </a:pPr>
            <a:r>
              <a:rPr lang="en-US" sz="2000" dirty="0">
                <a:solidFill>
                  <a:schemeClr val="bg1"/>
                </a:solidFill>
              </a:rPr>
              <a:t>pre-warnings of changes</a:t>
            </a:r>
          </a:p>
          <a:p>
            <a:pPr marL="1371600" lvl="1" indent="-284163">
              <a:lnSpc>
                <a:spcPct val="134000"/>
              </a:lnSpc>
              <a:buClr>
                <a:srgbClr val="FF9900"/>
              </a:buClr>
            </a:pPr>
            <a:r>
              <a:rPr lang="en-US" sz="2000" dirty="0">
                <a:solidFill>
                  <a:schemeClr val="bg1"/>
                </a:solidFill>
              </a:rPr>
              <a:t>seating choices in class and any dorm meetings</a:t>
            </a:r>
          </a:p>
          <a:p>
            <a:pPr marL="1371600" lvl="1" indent="-284163">
              <a:lnSpc>
                <a:spcPct val="134000"/>
              </a:lnSpc>
              <a:buClr>
                <a:srgbClr val="FF9900"/>
              </a:buClr>
            </a:pPr>
            <a:r>
              <a:rPr lang="en-US" sz="2000" dirty="0">
                <a:solidFill>
                  <a:schemeClr val="bg1"/>
                </a:solidFill>
              </a:rPr>
              <a:t>shorten assignments into chunks to deal with frustration</a:t>
            </a:r>
          </a:p>
        </p:txBody>
      </p:sp>
      <p:sp>
        <p:nvSpPr>
          <p:cNvPr id="5" name="Slide Number Placeholder 3">
            <a:extLst>
              <a:ext uri="{FF2B5EF4-FFF2-40B4-BE49-F238E27FC236}">
                <a16:creationId xmlns:a16="http://schemas.microsoft.com/office/drawing/2014/main" id="{E9BDBD3B-7A1E-4DFD-AD3D-8FE4E1F093E0}"/>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34</a:t>
            </a:fld>
            <a:endParaRPr lang="en-US" sz="1200" dirty="0">
              <a:solidFill>
                <a:srgbClr val="FF9900"/>
              </a:solidFill>
            </a:endParaRPr>
          </a:p>
        </p:txBody>
      </p:sp>
      <p:pic>
        <p:nvPicPr>
          <p:cNvPr id="7" name="Picture 6" descr="A group of people around each other&#10;&#10;Description automatically generated">
            <a:extLst>
              <a:ext uri="{FF2B5EF4-FFF2-40B4-BE49-F238E27FC236}">
                <a16:creationId xmlns:a16="http://schemas.microsoft.com/office/drawing/2014/main" id="{27E2752F-CC9B-48DA-8D33-69FD7156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0" y="-42545"/>
            <a:ext cx="7814427" cy="3547746"/>
          </a:xfrm>
          <a:prstGeom prst="rect">
            <a:avLst/>
          </a:prstGeom>
        </p:spPr>
      </p:pic>
    </p:spTree>
    <p:extLst>
      <p:ext uri="{BB962C8B-B14F-4D97-AF65-F5344CB8AC3E}">
        <p14:creationId xmlns:p14="http://schemas.microsoft.com/office/powerpoint/2010/main" val="3891187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E8AF-596D-4CA2-8EB4-2FF54C8D23F4}"/>
              </a:ext>
            </a:extLst>
          </p:cNvPr>
          <p:cNvSpPr>
            <a:spLocks noGrp="1"/>
          </p:cNvSpPr>
          <p:nvPr>
            <p:ph type="title"/>
          </p:nvPr>
        </p:nvSpPr>
        <p:spPr/>
        <p:txBody>
          <a:bodyPr>
            <a:normAutofit/>
          </a:bodyPr>
          <a:lstStyle/>
          <a:p>
            <a:r>
              <a:rPr lang="en-US" sz="3200" dirty="0"/>
              <a:t>Assistive Technology</a:t>
            </a:r>
            <a:br>
              <a:rPr lang="en-US" sz="3200" dirty="0"/>
            </a:br>
            <a:r>
              <a:rPr lang="en-US" sz="3200" dirty="0">
                <a:solidFill>
                  <a:srgbClr val="FF9900"/>
                </a:solidFill>
              </a:rPr>
              <a:t>“Calm”</a:t>
            </a:r>
          </a:p>
        </p:txBody>
      </p:sp>
      <p:sp>
        <p:nvSpPr>
          <p:cNvPr id="4" name="Slide Number Placeholder 3">
            <a:extLst>
              <a:ext uri="{FF2B5EF4-FFF2-40B4-BE49-F238E27FC236}">
                <a16:creationId xmlns:a16="http://schemas.microsoft.com/office/drawing/2014/main" id="{9FEFDC80-5114-46CB-A29D-A7B992A86D4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35</a:t>
            </a:fld>
            <a:endParaRPr lang="en-US" sz="1200" dirty="0">
              <a:solidFill>
                <a:srgbClr val="FF9900"/>
              </a:solidFill>
            </a:endParaRPr>
          </a:p>
        </p:txBody>
      </p:sp>
      <p:pic>
        <p:nvPicPr>
          <p:cNvPr id="10" name="Picture 9" descr="A picture containing electronics, device&#10;&#10;Description automatically generated">
            <a:extLst>
              <a:ext uri="{FF2B5EF4-FFF2-40B4-BE49-F238E27FC236}">
                <a16:creationId xmlns:a16="http://schemas.microsoft.com/office/drawing/2014/main" id="{1D87201A-BA3F-465D-A974-56063643A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15350"/>
            <a:ext cx="2826055" cy="502661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D365886-AC60-479F-B093-9A5BF8FAD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341" y="1615350"/>
            <a:ext cx="2826055" cy="5026609"/>
          </a:xfrm>
          <a:prstGeom prst="rect">
            <a:avLst/>
          </a:prstGeom>
        </p:spPr>
      </p:pic>
      <p:pic>
        <p:nvPicPr>
          <p:cNvPr id="16" name="Picture 15" descr="A close up of electronics&#10;&#10;Description automatically generated">
            <a:extLst>
              <a:ext uri="{FF2B5EF4-FFF2-40B4-BE49-F238E27FC236}">
                <a16:creationId xmlns:a16="http://schemas.microsoft.com/office/drawing/2014/main" id="{F1B12B21-D7EE-4ABA-A3EE-649374ED5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132" y="1615350"/>
            <a:ext cx="2826055" cy="5026610"/>
          </a:xfrm>
          <a:prstGeom prst="rect">
            <a:avLst/>
          </a:prstGeom>
        </p:spPr>
      </p:pic>
    </p:spTree>
    <p:extLst>
      <p:ext uri="{BB962C8B-B14F-4D97-AF65-F5344CB8AC3E}">
        <p14:creationId xmlns:p14="http://schemas.microsoft.com/office/powerpoint/2010/main" val="1280289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EFDC80-5114-46CB-A29D-A7B992A86D4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36</a:t>
            </a:fld>
            <a:endParaRPr lang="en-US" sz="1200" dirty="0">
              <a:solidFill>
                <a:srgbClr val="FF9900"/>
              </a:solidFill>
            </a:endParaRPr>
          </a:p>
        </p:txBody>
      </p:sp>
      <p:pic>
        <p:nvPicPr>
          <p:cNvPr id="8" name="Picture 7" descr="A picture containing person, girl, wooden, woman&#10;&#10;Description automatically generated">
            <a:extLst>
              <a:ext uri="{FF2B5EF4-FFF2-40B4-BE49-F238E27FC236}">
                <a16:creationId xmlns:a16="http://schemas.microsoft.com/office/drawing/2014/main" id="{C1B9FC16-B135-41DD-9FEC-D15F8D365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136" y="174872"/>
            <a:ext cx="1716188" cy="3052527"/>
          </a:xfrm>
          <a:prstGeom prst="rect">
            <a:avLst/>
          </a:prstGeom>
        </p:spPr>
      </p:pic>
      <p:pic>
        <p:nvPicPr>
          <p:cNvPr id="18" name="Picture 17" descr="A close up of a mans face&#10;&#10;Description automatically generated">
            <a:extLst>
              <a:ext uri="{FF2B5EF4-FFF2-40B4-BE49-F238E27FC236}">
                <a16:creationId xmlns:a16="http://schemas.microsoft.com/office/drawing/2014/main" id="{3173C6B0-B4B7-4F7B-9A7E-B7880C7B3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389" y="174872"/>
            <a:ext cx="1716188" cy="3052527"/>
          </a:xfrm>
          <a:prstGeom prst="rect">
            <a:avLst/>
          </a:prstGeom>
        </p:spPr>
      </p:pic>
      <p:pic>
        <p:nvPicPr>
          <p:cNvPr id="20" name="Picture 19" descr="A close up of a tree&#10;&#10;Description automatically generated">
            <a:extLst>
              <a:ext uri="{FF2B5EF4-FFF2-40B4-BE49-F238E27FC236}">
                <a16:creationId xmlns:a16="http://schemas.microsoft.com/office/drawing/2014/main" id="{1D19D381-67E2-4CE1-A76E-2A5BA43FF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137" y="3429001"/>
            <a:ext cx="1748452" cy="3109912"/>
          </a:xfrm>
          <a:prstGeom prst="rect">
            <a:avLst/>
          </a:prstGeom>
        </p:spPr>
      </p:pic>
      <p:pic>
        <p:nvPicPr>
          <p:cNvPr id="24" name="Picture 23" descr="A picture containing water, sunset&#10;&#10;Description automatically generated">
            <a:extLst>
              <a:ext uri="{FF2B5EF4-FFF2-40B4-BE49-F238E27FC236}">
                <a16:creationId xmlns:a16="http://schemas.microsoft.com/office/drawing/2014/main" id="{1A5C2B01-45FE-42AB-9C0B-CAC0A91676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7883" y="3428999"/>
            <a:ext cx="1748450" cy="3109911"/>
          </a:xfrm>
          <a:prstGeom prst="rect">
            <a:avLst/>
          </a:prstGeom>
        </p:spPr>
      </p:pic>
      <p:pic>
        <p:nvPicPr>
          <p:cNvPr id="26" name="Picture 25" descr="A picture containing sitting, clock&#10;&#10;Description automatically generated">
            <a:extLst>
              <a:ext uri="{FF2B5EF4-FFF2-40B4-BE49-F238E27FC236}">
                <a16:creationId xmlns:a16="http://schemas.microsoft.com/office/drawing/2014/main" id="{ABBD78E7-6B22-41ED-AF9D-2E4C10CBA8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388" y="3486385"/>
            <a:ext cx="1716189" cy="3052527"/>
          </a:xfrm>
          <a:prstGeom prst="rect">
            <a:avLst/>
          </a:prstGeom>
        </p:spPr>
      </p:pic>
      <p:pic>
        <p:nvPicPr>
          <p:cNvPr id="28" name="Picture 27" descr="A picture containing computer&#10;&#10;Description automatically generated">
            <a:extLst>
              <a:ext uri="{FF2B5EF4-FFF2-40B4-BE49-F238E27FC236}">
                <a16:creationId xmlns:a16="http://schemas.microsoft.com/office/drawing/2014/main" id="{E14981DB-EE08-44D2-9AF2-D7AD3A9BEB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7883" y="174872"/>
            <a:ext cx="1716188" cy="3052527"/>
          </a:xfrm>
          <a:prstGeom prst="rect">
            <a:avLst/>
          </a:prstGeom>
        </p:spPr>
      </p:pic>
      <p:sp>
        <p:nvSpPr>
          <p:cNvPr id="7" name="TextBox 6">
            <a:extLst>
              <a:ext uri="{FF2B5EF4-FFF2-40B4-BE49-F238E27FC236}">
                <a16:creationId xmlns:a16="http://schemas.microsoft.com/office/drawing/2014/main" id="{37E839B0-83D0-4914-A4E6-357AA6E896C5}"/>
              </a:ext>
            </a:extLst>
          </p:cNvPr>
          <p:cNvSpPr txBox="1"/>
          <p:nvPr/>
        </p:nvSpPr>
        <p:spPr>
          <a:xfrm>
            <a:off x="7980680" y="174872"/>
            <a:ext cx="2743200" cy="1938992"/>
          </a:xfrm>
          <a:prstGeom prst="rect">
            <a:avLst/>
          </a:prstGeom>
          <a:noFill/>
        </p:spPr>
        <p:txBody>
          <a:bodyPr wrap="square" rtlCol="0">
            <a:spAutoFit/>
          </a:bodyPr>
          <a:lstStyle/>
          <a:p>
            <a:pPr algn="ctr"/>
            <a:r>
              <a:rPr lang="en-US" sz="4400" dirty="0">
                <a:solidFill>
                  <a:srgbClr val="456784"/>
                </a:solidFill>
                <a:latin typeface="+mj-lt"/>
              </a:rPr>
              <a:t>CALM “APP” </a:t>
            </a:r>
            <a:r>
              <a:rPr lang="en-US" sz="3200" dirty="0">
                <a:solidFill>
                  <a:srgbClr val="456784"/>
                </a:solidFill>
                <a:latin typeface="+mj-lt"/>
              </a:rPr>
              <a:t>(cont.)</a:t>
            </a:r>
          </a:p>
        </p:txBody>
      </p:sp>
      <p:sp>
        <p:nvSpPr>
          <p:cNvPr id="9" name="TextBox 8">
            <a:extLst>
              <a:ext uri="{FF2B5EF4-FFF2-40B4-BE49-F238E27FC236}">
                <a16:creationId xmlns:a16="http://schemas.microsoft.com/office/drawing/2014/main" id="{B819FCF0-4257-4B25-B7E1-AE5AAB0B50D3}"/>
              </a:ext>
            </a:extLst>
          </p:cNvPr>
          <p:cNvSpPr txBox="1"/>
          <p:nvPr/>
        </p:nvSpPr>
        <p:spPr>
          <a:xfrm>
            <a:off x="7569200" y="2380625"/>
            <a:ext cx="4094480" cy="3708964"/>
          </a:xfrm>
          <a:prstGeom prst="rect">
            <a:avLst/>
          </a:prstGeom>
          <a:noFill/>
        </p:spPr>
        <p:txBody>
          <a:bodyPr wrap="square" rtlCol="0">
            <a:spAutoFit/>
          </a:bodyPr>
          <a:lstStyle/>
          <a:p>
            <a:pPr marL="285750" indent="-285750">
              <a:lnSpc>
                <a:spcPct val="114000"/>
              </a:lnSpc>
              <a:spcBef>
                <a:spcPts val="600"/>
              </a:spcBef>
              <a:buClr>
                <a:srgbClr val="FF9900"/>
              </a:buClr>
              <a:buFont typeface="Wingdings" panose="05000000000000000000" pitchFamily="2" charset="2"/>
              <a:buChar char="§"/>
            </a:pPr>
            <a:r>
              <a:rPr lang="en-US" sz="2600" dirty="0">
                <a:solidFill>
                  <a:srgbClr val="456784"/>
                </a:solidFill>
              </a:rPr>
              <a:t>Train Your Mind</a:t>
            </a:r>
          </a:p>
          <a:p>
            <a:pPr marL="285750" indent="-285750">
              <a:lnSpc>
                <a:spcPct val="114000"/>
              </a:lnSpc>
              <a:spcBef>
                <a:spcPts val="600"/>
              </a:spcBef>
              <a:buClr>
                <a:srgbClr val="FF9900"/>
              </a:buClr>
              <a:buFont typeface="Wingdings" panose="05000000000000000000" pitchFamily="2" charset="2"/>
              <a:buChar char="§"/>
            </a:pPr>
            <a:r>
              <a:rPr lang="en-US" sz="2600" dirty="0">
                <a:solidFill>
                  <a:srgbClr val="456784"/>
                </a:solidFill>
              </a:rPr>
              <a:t>How to Meditate</a:t>
            </a:r>
          </a:p>
          <a:p>
            <a:pPr marL="285750" indent="-285750">
              <a:lnSpc>
                <a:spcPct val="114000"/>
              </a:lnSpc>
              <a:spcBef>
                <a:spcPts val="600"/>
              </a:spcBef>
              <a:buClr>
                <a:srgbClr val="FF9900"/>
              </a:buClr>
              <a:buFont typeface="Wingdings" panose="05000000000000000000" pitchFamily="2" charset="2"/>
              <a:buChar char="§"/>
            </a:pPr>
            <a:r>
              <a:rPr lang="en-US" sz="2600" dirty="0">
                <a:solidFill>
                  <a:srgbClr val="456784"/>
                </a:solidFill>
              </a:rPr>
              <a:t>Music</a:t>
            </a:r>
          </a:p>
          <a:p>
            <a:pPr marL="285750" indent="-285750">
              <a:lnSpc>
                <a:spcPct val="114000"/>
              </a:lnSpc>
              <a:spcBef>
                <a:spcPts val="600"/>
              </a:spcBef>
              <a:buClr>
                <a:srgbClr val="FF9900"/>
              </a:buClr>
              <a:buFont typeface="Wingdings" panose="05000000000000000000" pitchFamily="2" charset="2"/>
              <a:buChar char="§"/>
            </a:pPr>
            <a:r>
              <a:rPr lang="en-US" sz="2600" dirty="0">
                <a:solidFill>
                  <a:srgbClr val="456784"/>
                </a:solidFill>
              </a:rPr>
              <a:t>Blue Gold</a:t>
            </a:r>
          </a:p>
          <a:p>
            <a:pPr marL="285750" indent="-285750">
              <a:lnSpc>
                <a:spcPct val="114000"/>
              </a:lnSpc>
              <a:spcBef>
                <a:spcPts val="600"/>
              </a:spcBef>
              <a:buClr>
                <a:srgbClr val="FF9900"/>
              </a:buClr>
              <a:buFont typeface="Wingdings" panose="05000000000000000000" pitchFamily="2" charset="2"/>
              <a:buChar char="§"/>
            </a:pPr>
            <a:r>
              <a:rPr lang="en-US" sz="2600" dirty="0">
                <a:solidFill>
                  <a:srgbClr val="456784"/>
                </a:solidFill>
              </a:rPr>
              <a:t>The Confidence Series</a:t>
            </a:r>
          </a:p>
          <a:p>
            <a:pPr marL="285750" indent="-285750">
              <a:lnSpc>
                <a:spcPct val="114000"/>
              </a:lnSpc>
              <a:spcBef>
                <a:spcPts val="600"/>
              </a:spcBef>
              <a:buClr>
                <a:srgbClr val="FF9900"/>
              </a:buClr>
              <a:buFont typeface="Wingdings" panose="05000000000000000000" pitchFamily="2" charset="2"/>
              <a:buChar char="§"/>
            </a:pPr>
            <a:r>
              <a:rPr lang="en-US" sz="2600" dirty="0">
                <a:solidFill>
                  <a:srgbClr val="456784"/>
                </a:solidFill>
              </a:rPr>
              <a:t>7 Days of Soothing Pain</a:t>
            </a:r>
          </a:p>
          <a:p>
            <a:pPr>
              <a:lnSpc>
                <a:spcPct val="114000"/>
              </a:lnSpc>
              <a:spcBef>
                <a:spcPts val="600"/>
              </a:spcBef>
              <a:buClr>
                <a:srgbClr val="FF9900"/>
              </a:buClr>
            </a:pPr>
            <a:r>
              <a:rPr lang="en-US" sz="2600" dirty="0">
                <a:solidFill>
                  <a:srgbClr val="456784"/>
                </a:solidFill>
              </a:rPr>
              <a:t>…and more</a:t>
            </a:r>
          </a:p>
        </p:txBody>
      </p:sp>
    </p:spTree>
    <p:extLst>
      <p:ext uri="{BB962C8B-B14F-4D97-AF65-F5344CB8AC3E}">
        <p14:creationId xmlns:p14="http://schemas.microsoft.com/office/powerpoint/2010/main" val="3574272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C47F-2B01-4AED-8E6C-20320AD30F2B}"/>
              </a:ext>
            </a:extLst>
          </p:cNvPr>
          <p:cNvSpPr>
            <a:spLocks noGrp="1"/>
          </p:cNvSpPr>
          <p:nvPr>
            <p:ph type="title"/>
          </p:nvPr>
        </p:nvSpPr>
        <p:spPr/>
        <p:txBody>
          <a:bodyPr/>
          <a:lstStyle/>
          <a:p>
            <a:r>
              <a:rPr lang="en-US" dirty="0"/>
              <a:t>Assistive Technology</a:t>
            </a:r>
            <a:br>
              <a:rPr lang="en-US" dirty="0"/>
            </a:br>
            <a:r>
              <a:rPr lang="en-US" sz="3200" dirty="0">
                <a:solidFill>
                  <a:srgbClr val="FF9900"/>
                </a:solidFill>
              </a:rPr>
              <a:t>“Calm Harm”</a:t>
            </a:r>
            <a:endParaRPr lang="en-US" sz="3200" dirty="0"/>
          </a:p>
        </p:txBody>
      </p:sp>
      <p:pic>
        <p:nvPicPr>
          <p:cNvPr id="5" name="Picture 4" descr="A close up of a device&#10;&#10;Description automatically generated">
            <a:extLst>
              <a:ext uri="{FF2B5EF4-FFF2-40B4-BE49-F238E27FC236}">
                <a16:creationId xmlns:a16="http://schemas.microsoft.com/office/drawing/2014/main" id="{9C8D7ED5-3B63-4053-AE60-6473A8F9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0" y="1752694"/>
            <a:ext cx="2588248" cy="4603632"/>
          </a:xfrm>
          <a:prstGeom prst="rect">
            <a:avLst/>
          </a:prstGeom>
        </p:spPr>
      </p:pic>
      <p:pic>
        <p:nvPicPr>
          <p:cNvPr id="7" name="Picture 6" descr="A close up of a logo&#10;&#10;Description automatically generated">
            <a:extLst>
              <a:ext uri="{FF2B5EF4-FFF2-40B4-BE49-F238E27FC236}">
                <a16:creationId xmlns:a16="http://schemas.microsoft.com/office/drawing/2014/main" id="{31998BB4-0BED-46BA-A78D-4F8B66A8F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1752694"/>
            <a:ext cx="2588248" cy="4603631"/>
          </a:xfrm>
          <a:prstGeom prst="rect">
            <a:avLst/>
          </a:prstGeom>
        </p:spPr>
      </p:pic>
      <p:sp>
        <p:nvSpPr>
          <p:cNvPr id="8" name="TextBox 7">
            <a:extLst>
              <a:ext uri="{FF2B5EF4-FFF2-40B4-BE49-F238E27FC236}">
                <a16:creationId xmlns:a16="http://schemas.microsoft.com/office/drawing/2014/main" id="{1AF5FF01-10C9-4F9D-97F0-A46D6091C006}"/>
              </a:ext>
            </a:extLst>
          </p:cNvPr>
          <p:cNvSpPr txBox="1"/>
          <p:nvPr/>
        </p:nvSpPr>
        <p:spPr>
          <a:xfrm>
            <a:off x="7586992" y="526264"/>
            <a:ext cx="4094480" cy="5896101"/>
          </a:xfrm>
          <a:prstGeom prst="rect">
            <a:avLst/>
          </a:prstGeom>
          <a:noFill/>
        </p:spPr>
        <p:txBody>
          <a:bodyPr wrap="square" rtlCol="0">
            <a:spAutoFit/>
          </a:bodyPr>
          <a:lstStyle/>
          <a:p>
            <a:pPr>
              <a:lnSpc>
                <a:spcPct val="114000"/>
              </a:lnSpc>
              <a:spcBef>
                <a:spcPts val="600"/>
              </a:spcBef>
            </a:pPr>
            <a:r>
              <a:rPr lang="en-US" dirty="0">
                <a:solidFill>
                  <a:schemeClr val="tx2"/>
                </a:solidFill>
              </a:rPr>
              <a:t>The urge to self-harm is like a wave.</a:t>
            </a:r>
          </a:p>
          <a:p>
            <a:pPr>
              <a:lnSpc>
                <a:spcPct val="114000"/>
              </a:lnSpc>
              <a:spcBef>
                <a:spcPts val="600"/>
              </a:spcBef>
            </a:pPr>
            <a:r>
              <a:rPr lang="en-US" dirty="0">
                <a:solidFill>
                  <a:schemeClr val="tx2"/>
                </a:solidFill>
              </a:rPr>
              <a:t>It feels the most powerful when you start wanting to do it.</a:t>
            </a:r>
          </a:p>
          <a:p>
            <a:pPr>
              <a:lnSpc>
                <a:spcPct val="114000"/>
              </a:lnSpc>
              <a:spcBef>
                <a:spcPts val="600"/>
              </a:spcBef>
            </a:pPr>
            <a:r>
              <a:rPr lang="en-US" dirty="0">
                <a:solidFill>
                  <a:schemeClr val="tx2"/>
                </a:solidFill>
              </a:rPr>
              <a:t>Learn to ride the wave with the free Calm Harm app using these activities:</a:t>
            </a:r>
          </a:p>
          <a:p>
            <a:pPr marL="285750" indent="-285750">
              <a:lnSpc>
                <a:spcPct val="114000"/>
              </a:lnSpc>
              <a:spcBef>
                <a:spcPts val="600"/>
              </a:spcBef>
              <a:buClr>
                <a:srgbClr val="FF9900"/>
              </a:buClr>
              <a:buFont typeface="Wingdings" panose="05000000000000000000" pitchFamily="2" charset="2"/>
              <a:buChar char="§"/>
            </a:pPr>
            <a:r>
              <a:rPr lang="en-US" dirty="0">
                <a:solidFill>
                  <a:schemeClr val="tx2"/>
                </a:solidFill>
              </a:rPr>
              <a:t>Comfort, Distract, Express Yourself, Release, Random and Breathe.</a:t>
            </a:r>
          </a:p>
          <a:p>
            <a:pPr>
              <a:lnSpc>
                <a:spcPct val="114000"/>
              </a:lnSpc>
              <a:spcBef>
                <a:spcPts val="600"/>
              </a:spcBef>
            </a:pPr>
            <a:r>
              <a:rPr lang="en-US" dirty="0">
                <a:solidFill>
                  <a:schemeClr val="tx2"/>
                </a:solidFill>
              </a:rPr>
              <a:t>When you ride the wave, the urge to self-harm will fade.</a:t>
            </a:r>
          </a:p>
          <a:p>
            <a:pPr>
              <a:lnSpc>
                <a:spcPct val="114000"/>
              </a:lnSpc>
              <a:spcBef>
                <a:spcPts val="600"/>
              </a:spcBef>
            </a:pPr>
            <a:r>
              <a:rPr lang="en-US" dirty="0">
                <a:solidFill>
                  <a:schemeClr val="tx2"/>
                </a:solidFill>
              </a:rPr>
              <a:t>Calm Harm is an award-winning app developed for teenage mental health by Dr </a:t>
            </a:r>
            <a:r>
              <a:rPr lang="en-US" dirty="0" err="1">
                <a:solidFill>
                  <a:schemeClr val="tx2"/>
                </a:solidFill>
              </a:rPr>
              <a:t>Nihara</a:t>
            </a:r>
            <a:r>
              <a:rPr lang="en-US" dirty="0">
                <a:solidFill>
                  <a:schemeClr val="tx2"/>
                </a:solidFill>
              </a:rPr>
              <a:t> Krause, Consultant Clinical Psychologist, using the basic principles of an evidence-based therapy called Dialectical Behavioral Therapy (DBT).</a:t>
            </a:r>
          </a:p>
          <a:p>
            <a:pPr>
              <a:lnSpc>
                <a:spcPct val="114000"/>
              </a:lnSpc>
              <a:spcBef>
                <a:spcPts val="600"/>
              </a:spcBef>
            </a:pPr>
            <a:r>
              <a:rPr lang="en-US" dirty="0"/>
              <a:t> </a:t>
            </a:r>
            <a:r>
              <a:rPr lang="en-US" dirty="0">
                <a:hlinkClick r:id="rId4"/>
              </a:rPr>
              <a:t>https://calmharm.co.uk/#row1</a:t>
            </a:r>
            <a:endParaRPr lang="en-US" dirty="0"/>
          </a:p>
        </p:txBody>
      </p:sp>
      <p:sp>
        <p:nvSpPr>
          <p:cNvPr id="9" name="Slide Number Placeholder 3">
            <a:extLst>
              <a:ext uri="{FF2B5EF4-FFF2-40B4-BE49-F238E27FC236}">
                <a16:creationId xmlns:a16="http://schemas.microsoft.com/office/drawing/2014/main" id="{4E86B977-2BCC-46E0-A531-D9159519164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37</a:t>
            </a:fld>
            <a:endParaRPr lang="en-US" sz="1200" dirty="0">
              <a:solidFill>
                <a:srgbClr val="FF9900"/>
              </a:solidFill>
            </a:endParaRPr>
          </a:p>
        </p:txBody>
      </p:sp>
    </p:spTree>
    <p:extLst>
      <p:ext uri="{BB962C8B-B14F-4D97-AF65-F5344CB8AC3E}">
        <p14:creationId xmlns:p14="http://schemas.microsoft.com/office/powerpoint/2010/main" val="2692084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2D3B-363F-4B8C-AA6C-4DC3C78D0484}"/>
              </a:ext>
            </a:extLst>
          </p:cNvPr>
          <p:cNvSpPr>
            <a:spLocks noGrp="1"/>
          </p:cNvSpPr>
          <p:nvPr>
            <p:ph type="title"/>
          </p:nvPr>
        </p:nvSpPr>
        <p:spPr>
          <a:xfrm>
            <a:off x="838200" y="263525"/>
            <a:ext cx="10515600" cy="1325563"/>
          </a:xfrm>
        </p:spPr>
        <p:txBody>
          <a:bodyPr/>
          <a:lstStyle/>
          <a:p>
            <a:r>
              <a:rPr lang="en-US" dirty="0"/>
              <a:t>Virtual Hope Box</a:t>
            </a:r>
          </a:p>
        </p:txBody>
      </p:sp>
      <p:pic>
        <p:nvPicPr>
          <p:cNvPr id="5" name="Content Placeholder 4" descr="A screenshot of a cell phone&#10;&#10;Description automatically generated">
            <a:extLst>
              <a:ext uri="{FF2B5EF4-FFF2-40B4-BE49-F238E27FC236}">
                <a16:creationId xmlns:a16="http://schemas.microsoft.com/office/drawing/2014/main" id="{14BBC795-EEEA-440D-BE69-20FDC6E086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11678" y="1442719"/>
            <a:ext cx="2707198" cy="4815204"/>
          </a:xfrm>
        </p:spPr>
      </p:pic>
      <p:pic>
        <p:nvPicPr>
          <p:cNvPr id="7" name="Picture 6" descr="A close up of a sign&#10;&#10;Description automatically generated">
            <a:extLst>
              <a:ext uri="{FF2B5EF4-FFF2-40B4-BE49-F238E27FC236}">
                <a16:creationId xmlns:a16="http://schemas.microsoft.com/office/drawing/2014/main" id="{E932AC2F-A41F-4E7E-ACD8-3AEF7C507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929" y="1442719"/>
            <a:ext cx="2707199" cy="481520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B06F45C-E1FB-4840-8A90-76D236DAD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873" y="1442718"/>
            <a:ext cx="2707199" cy="4815205"/>
          </a:xfrm>
          <a:prstGeom prst="rect">
            <a:avLst/>
          </a:prstGeom>
        </p:spPr>
      </p:pic>
      <p:sp>
        <p:nvSpPr>
          <p:cNvPr id="16" name="TextBox 15">
            <a:extLst>
              <a:ext uri="{FF2B5EF4-FFF2-40B4-BE49-F238E27FC236}">
                <a16:creationId xmlns:a16="http://schemas.microsoft.com/office/drawing/2014/main" id="{C6493EA4-1AD1-487D-9370-F9DC89BC38CF}"/>
              </a:ext>
            </a:extLst>
          </p:cNvPr>
          <p:cNvSpPr txBox="1"/>
          <p:nvPr/>
        </p:nvSpPr>
        <p:spPr>
          <a:xfrm>
            <a:off x="3817620" y="6420485"/>
            <a:ext cx="4556760" cy="307777"/>
          </a:xfrm>
          <a:prstGeom prst="rect">
            <a:avLst/>
          </a:prstGeom>
          <a:noFill/>
        </p:spPr>
        <p:txBody>
          <a:bodyPr wrap="square" rtlCol="0">
            <a:spAutoFit/>
          </a:bodyPr>
          <a:lstStyle/>
          <a:p>
            <a:r>
              <a:rPr lang="en-US" sz="1400" dirty="0">
                <a:hlinkClick r:id="rId6"/>
              </a:rPr>
              <a:t>https://www.my-therappy.co.uk/app/virtual-hope-box</a:t>
            </a:r>
            <a:endParaRPr lang="en-US" sz="1400" dirty="0"/>
          </a:p>
        </p:txBody>
      </p:sp>
      <p:sp>
        <p:nvSpPr>
          <p:cNvPr id="17" name="Slide Number Placeholder 3">
            <a:extLst>
              <a:ext uri="{FF2B5EF4-FFF2-40B4-BE49-F238E27FC236}">
                <a16:creationId xmlns:a16="http://schemas.microsoft.com/office/drawing/2014/main" id="{08B22858-5545-4F8E-BD95-956BA15F445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38</a:t>
            </a:fld>
            <a:endParaRPr lang="en-US" sz="1200" dirty="0">
              <a:solidFill>
                <a:srgbClr val="FF9900"/>
              </a:solidFill>
            </a:endParaRPr>
          </a:p>
        </p:txBody>
      </p:sp>
    </p:spTree>
    <p:extLst>
      <p:ext uri="{BB962C8B-B14F-4D97-AF65-F5344CB8AC3E}">
        <p14:creationId xmlns:p14="http://schemas.microsoft.com/office/powerpoint/2010/main" val="936764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4FB4-27DB-4A38-AC7D-FC89EDCECB4B}"/>
              </a:ext>
            </a:extLst>
          </p:cNvPr>
          <p:cNvSpPr>
            <a:spLocks noGrp="1"/>
          </p:cNvSpPr>
          <p:nvPr>
            <p:ph type="title"/>
          </p:nvPr>
        </p:nvSpPr>
        <p:spPr/>
        <p:txBody>
          <a:bodyPr>
            <a:normAutofit/>
          </a:bodyPr>
          <a:lstStyle/>
          <a:p>
            <a:r>
              <a:rPr lang="en-US" dirty="0"/>
              <a:t>Accommodation Examples: </a:t>
            </a:r>
            <a:br>
              <a:rPr lang="en-US" dirty="0"/>
            </a:br>
            <a:r>
              <a:rPr lang="en-US" sz="3200" dirty="0">
                <a:solidFill>
                  <a:srgbClr val="456784"/>
                </a:solidFill>
              </a:rPr>
              <a:t>Handling transitions and unpredictability</a:t>
            </a:r>
            <a:endParaRPr lang="en-US" sz="3200" dirty="0"/>
          </a:p>
        </p:txBody>
      </p:sp>
      <p:graphicFrame>
        <p:nvGraphicFramePr>
          <p:cNvPr id="4" name="Table 6">
            <a:extLst>
              <a:ext uri="{FF2B5EF4-FFF2-40B4-BE49-F238E27FC236}">
                <a16:creationId xmlns:a16="http://schemas.microsoft.com/office/drawing/2014/main" id="{C7538634-045E-4659-BAF2-377497C067A6}"/>
              </a:ext>
            </a:extLst>
          </p:cNvPr>
          <p:cNvGraphicFramePr>
            <a:graphicFrameLocks noGrp="1"/>
          </p:cNvGraphicFramePr>
          <p:nvPr>
            <p:ph idx="1"/>
            <p:extLst>
              <p:ext uri="{D42A27DB-BD31-4B8C-83A1-F6EECF244321}">
                <p14:modId xmlns:p14="http://schemas.microsoft.com/office/powerpoint/2010/main" val="3885490136"/>
              </p:ext>
            </p:extLst>
          </p:nvPr>
        </p:nvGraphicFramePr>
        <p:xfrm>
          <a:off x="838200" y="1890713"/>
          <a:ext cx="10515600" cy="3022981"/>
        </p:xfrm>
        <a:graphic>
          <a:graphicData uri="http://schemas.openxmlformats.org/drawingml/2006/table">
            <a:tbl>
              <a:tblPr firstRow="1" bandRow="1">
                <a:tableStyleId>{5DA37D80-6434-44D0-A028-1B22A696006F}</a:tableStyleId>
              </a:tblPr>
              <a:tblGrid>
                <a:gridCol w="3990975">
                  <a:extLst>
                    <a:ext uri="{9D8B030D-6E8A-4147-A177-3AD203B41FA5}">
                      <a16:colId xmlns:a16="http://schemas.microsoft.com/office/drawing/2014/main" val="1909491119"/>
                    </a:ext>
                  </a:extLst>
                </a:gridCol>
                <a:gridCol w="6524625">
                  <a:extLst>
                    <a:ext uri="{9D8B030D-6E8A-4147-A177-3AD203B41FA5}">
                      <a16:colId xmlns:a16="http://schemas.microsoft.com/office/drawing/2014/main" val="590042529"/>
                    </a:ext>
                  </a:extLst>
                </a:gridCol>
              </a:tblGrid>
              <a:tr h="358283">
                <a:tc>
                  <a:txBody>
                    <a:bodyPr/>
                    <a:lstStyle/>
                    <a:p>
                      <a:pPr algn="ctr"/>
                      <a:r>
                        <a:rPr lang="en-US" b="1" dirty="0">
                          <a:solidFill>
                            <a:srgbClr val="456784"/>
                          </a:solidFill>
                        </a:rPr>
                        <a:t>Functional Limitation</a:t>
                      </a:r>
                    </a:p>
                  </a:txBody>
                  <a:tcPr>
                    <a:solidFill>
                      <a:srgbClr val="FFCC99"/>
                    </a:solidFill>
                  </a:tcPr>
                </a:tc>
                <a:tc>
                  <a:txBody>
                    <a:bodyPr/>
                    <a:lstStyle/>
                    <a:p>
                      <a:pPr algn="ctr"/>
                      <a:r>
                        <a:rPr lang="en-US" b="1" dirty="0">
                          <a:solidFill>
                            <a:srgbClr val="456784"/>
                          </a:solidFill>
                        </a:rPr>
                        <a:t>Accommodation(s)</a:t>
                      </a:r>
                    </a:p>
                  </a:txBody>
                  <a:tcPr>
                    <a:solidFill>
                      <a:srgbClr val="FFCC99"/>
                    </a:solidFill>
                  </a:tcPr>
                </a:tc>
                <a:extLst>
                  <a:ext uri="{0D108BD9-81ED-4DB2-BD59-A6C34878D82A}">
                    <a16:rowId xmlns:a16="http://schemas.microsoft.com/office/drawing/2014/main" val="2632139995"/>
                  </a:ext>
                </a:extLst>
              </a:tr>
              <a:tr h="536591">
                <a:tc rowSpan="3">
                  <a:txBody>
                    <a:bodyPr/>
                    <a:lstStyle/>
                    <a:p>
                      <a:pPr marL="285750" indent="-285750" algn="l">
                        <a:lnSpc>
                          <a:spcPct val="114000"/>
                        </a:lnSpc>
                        <a:spcBef>
                          <a:spcPts val="600"/>
                        </a:spcBef>
                        <a:spcAft>
                          <a:spcPts val="600"/>
                        </a:spcAft>
                        <a:buFont typeface="Wingdings" panose="05000000000000000000" pitchFamily="2" charset="2"/>
                        <a:buChar char="§"/>
                      </a:pPr>
                      <a:r>
                        <a:rPr lang="en-US" sz="1800" b="1" dirty="0">
                          <a:solidFill>
                            <a:srgbClr val="456784"/>
                          </a:solidFill>
                        </a:rPr>
                        <a:t>Difficulty handling transitions</a:t>
                      </a:r>
                    </a:p>
                    <a:p>
                      <a:pPr marL="285750" indent="-285750" algn="l">
                        <a:lnSpc>
                          <a:spcPct val="114000"/>
                        </a:lnSpc>
                        <a:spcBef>
                          <a:spcPts val="600"/>
                        </a:spcBef>
                        <a:spcAft>
                          <a:spcPts val="600"/>
                        </a:spcAft>
                        <a:buFont typeface="Wingdings" panose="05000000000000000000" pitchFamily="2" charset="2"/>
                        <a:buChar char="§"/>
                      </a:pPr>
                      <a:r>
                        <a:rPr lang="en-US" sz="1800" b="1" dirty="0">
                          <a:solidFill>
                            <a:srgbClr val="456784"/>
                          </a:solidFill>
                        </a:rPr>
                        <a:t>Difficulty handing unpredictability, uncertainty, ambiguity</a:t>
                      </a:r>
                    </a:p>
                  </a:txBody>
                  <a:tcPr anchor="ctr"/>
                </a:tc>
                <a:tc>
                  <a:txBody>
                    <a:bodyPr/>
                    <a:lstStyle/>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Provide student with notices/prompts of upcoming transitions</a:t>
                      </a:r>
                    </a:p>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Allow extra time to make transitions</a:t>
                      </a:r>
                    </a:p>
                  </a:txBody>
                  <a:tcPr anchor="ctr">
                    <a:solidFill>
                      <a:srgbClr val="AEC4D1">
                        <a:alpha val="20000"/>
                      </a:srgbClr>
                    </a:solidFill>
                  </a:tcPr>
                </a:tc>
                <a:extLst>
                  <a:ext uri="{0D108BD9-81ED-4DB2-BD59-A6C34878D82A}">
                    <a16:rowId xmlns:a16="http://schemas.microsoft.com/office/drawing/2014/main" val="3356652632"/>
                  </a:ext>
                </a:extLst>
              </a:tr>
              <a:tr h="536591">
                <a:tc vMerge="1">
                  <a:txBody>
                    <a:bodyPr/>
                    <a:lstStyle/>
                    <a:p>
                      <a:pPr algn="l"/>
                      <a:endParaRPr lang="en-US" sz="1800" dirty="0"/>
                    </a:p>
                  </a:txBody>
                  <a:tcPr anchor="ctr"/>
                </a:tc>
                <a:tc>
                  <a:txBody>
                    <a:bodyPr/>
                    <a:lstStyle/>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Provide expectations in both written and oral formats</a:t>
                      </a:r>
                    </a:p>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Provide agendas, learning objectives, schedules as frequently as needed—especially when changes occur</a:t>
                      </a:r>
                    </a:p>
                  </a:txBody>
                  <a:tcPr anchor="ctr"/>
                </a:tc>
                <a:extLst>
                  <a:ext uri="{0D108BD9-81ED-4DB2-BD59-A6C34878D82A}">
                    <a16:rowId xmlns:a16="http://schemas.microsoft.com/office/drawing/2014/main" val="1474716007"/>
                  </a:ext>
                </a:extLst>
              </a:tr>
              <a:tr h="714041">
                <a:tc vMerge="1">
                  <a:txBody>
                    <a:bodyPr/>
                    <a:lstStyle/>
                    <a:p>
                      <a:pPr algn="l"/>
                      <a:endParaRPr lang="en-US" sz="1800" dirty="0"/>
                    </a:p>
                  </a:txBody>
                  <a:tcPr anchor="ctr"/>
                </a:tc>
                <a:tc>
                  <a:txBody>
                    <a:bodyPr/>
                    <a:lstStyle/>
                    <a:p>
                      <a:pPr marL="285750" indent="-285750">
                        <a:lnSpc>
                          <a:spcPct val="114000"/>
                        </a:lnSpc>
                        <a:spcBef>
                          <a:spcPts val="600"/>
                        </a:spcBef>
                        <a:buClr>
                          <a:srgbClr val="FF9900"/>
                        </a:buClr>
                        <a:buFont typeface="Wingdings" panose="05000000000000000000" pitchFamily="2" charset="2"/>
                        <a:buChar char="§"/>
                      </a:pPr>
                      <a:r>
                        <a:rPr lang="en-US" sz="1600" dirty="0">
                          <a:solidFill>
                            <a:srgbClr val="456784"/>
                          </a:solidFill>
                        </a:rPr>
                        <a:t>Provide visual aids to help with routines/schedules</a:t>
                      </a:r>
                    </a:p>
                    <a:p>
                      <a:pPr marL="285750" indent="-285750">
                        <a:lnSpc>
                          <a:spcPct val="114000"/>
                        </a:lnSpc>
                        <a:spcBef>
                          <a:spcPts val="600"/>
                        </a:spcBef>
                        <a:buClr>
                          <a:srgbClr val="FF9900"/>
                        </a:buClr>
                        <a:buFont typeface="Wingdings" panose="05000000000000000000" pitchFamily="2" charset="2"/>
                        <a:buChar char="§"/>
                      </a:pPr>
                      <a:r>
                        <a:rPr lang="en-US" sz="1600" dirty="0">
                          <a:solidFill>
                            <a:srgbClr val="456784"/>
                          </a:solidFill>
                        </a:rPr>
                        <a:t>Get student’s attention before telling/showing them of upcoming change/transition</a:t>
                      </a:r>
                    </a:p>
                  </a:txBody>
                  <a:tcPr anchor="ctr">
                    <a:solidFill>
                      <a:srgbClr val="AEC4D1">
                        <a:alpha val="20000"/>
                      </a:srgbClr>
                    </a:solidFill>
                  </a:tcPr>
                </a:tc>
                <a:extLst>
                  <a:ext uri="{0D108BD9-81ED-4DB2-BD59-A6C34878D82A}">
                    <a16:rowId xmlns:a16="http://schemas.microsoft.com/office/drawing/2014/main" val="3633988453"/>
                  </a:ext>
                </a:extLst>
              </a:tr>
            </a:tbl>
          </a:graphicData>
        </a:graphic>
      </p:graphicFrame>
      <p:pic>
        <p:nvPicPr>
          <p:cNvPr id="6" name="Picture 5">
            <a:extLst>
              <a:ext uri="{FF2B5EF4-FFF2-40B4-BE49-F238E27FC236}">
                <a16:creationId xmlns:a16="http://schemas.microsoft.com/office/drawing/2014/main" id="{24987A70-EF15-466C-A3E6-60FF8B8C5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512" y="5113719"/>
            <a:ext cx="1740408" cy="1450340"/>
          </a:xfrm>
          <a:prstGeom prst="rect">
            <a:avLst/>
          </a:prstGeom>
        </p:spPr>
      </p:pic>
      <p:sp>
        <p:nvSpPr>
          <p:cNvPr id="7" name="TextBox 6">
            <a:extLst>
              <a:ext uri="{FF2B5EF4-FFF2-40B4-BE49-F238E27FC236}">
                <a16:creationId xmlns:a16="http://schemas.microsoft.com/office/drawing/2014/main" id="{BFA33FE9-0002-4D00-A350-F1C071EDAC60}"/>
              </a:ext>
            </a:extLst>
          </p:cNvPr>
          <p:cNvSpPr txBox="1"/>
          <p:nvPr/>
        </p:nvSpPr>
        <p:spPr>
          <a:xfrm>
            <a:off x="2441449" y="5490107"/>
            <a:ext cx="4765040" cy="697563"/>
          </a:xfrm>
          <a:prstGeom prst="rect">
            <a:avLst/>
          </a:prstGeom>
          <a:noFill/>
        </p:spPr>
        <p:txBody>
          <a:bodyPr wrap="square" rtlCol="0">
            <a:spAutoFit/>
          </a:bodyPr>
          <a:lstStyle/>
          <a:p>
            <a:pPr>
              <a:lnSpc>
                <a:spcPct val="114000"/>
              </a:lnSpc>
              <a:spcBef>
                <a:spcPts val="600"/>
              </a:spcBef>
            </a:pPr>
            <a:r>
              <a:rPr lang="en-US" b="1" dirty="0">
                <a:solidFill>
                  <a:srgbClr val="C00000"/>
                </a:solidFill>
              </a:rPr>
              <a:t>Accommodation implementation in this area requires consistency and planning!</a:t>
            </a:r>
          </a:p>
        </p:txBody>
      </p:sp>
      <p:sp>
        <p:nvSpPr>
          <p:cNvPr id="8" name="Slide Number Placeholder 3">
            <a:extLst>
              <a:ext uri="{FF2B5EF4-FFF2-40B4-BE49-F238E27FC236}">
                <a16:creationId xmlns:a16="http://schemas.microsoft.com/office/drawing/2014/main" id="{A619B2CA-7740-4754-BCB5-28D8A2FFB5C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39</a:t>
            </a:fld>
            <a:endParaRPr lang="en-US" sz="1200" dirty="0">
              <a:solidFill>
                <a:srgbClr val="FF9900"/>
              </a:solidFill>
            </a:endParaRPr>
          </a:p>
        </p:txBody>
      </p:sp>
    </p:spTree>
    <p:extLst>
      <p:ext uri="{BB962C8B-B14F-4D97-AF65-F5344CB8AC3E}">
        <p14:creationId xmlns:p14="http://schemas.microsoft.com/office/powerpoint/2010/main" val="210889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BE1D4E-7D0A-6F48-B9CD-B382849E8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0" y="3842103"/>
            <a:ext cx="3791687" cy="2746430"/>
          </a:xfrm>
          <a:prstGeom prst="rect">
            <a:avLst/>
          </a:prstGeom>
        </p:spPr>
      </p:pic>
      <p:sp>
        <p:nvSpPr>
          <p:cNvPr id="2" name="Title 1">
            <a:extLst>
              <a:ext uri="{FF2B5EF4-FFF2-40B4-BE49-F238E27FC236}">
                <a16:creationId xmlns:a16="http://schemas.microsoft.com/office/drawing/2014/main" id="{8473CF0F-5D22-264B-A069-4254DDDB8B7C}"/>
              </a:ext>
            </a:extLst>
          </p:cNvPr>
          <p:cNvSpPr>
            <a:spLocks noGrp="1"/>
          </p:cNvSpPr>
          <p:nvPr>
            <p:ph type="title"/>
          </p:nvPr>
        </p:nvSpPr>
        <p:spPr>
          <a:xfrm>
            <a:off x="806824" y="525780"/>
            <a:ext cx="10058400" cy="1188720"/>
          </a:xfrm>
        </p:spPr>
        <p:txBody>
          <a:bodyPr/>
          <a:lstStyle/>
          <a:p>
            <a:pPr algn="ctr"/>
            <a:r>
              <a:rPr lang="en-US" dirty="0">
                <a:solidFill>
                  <a:srgbClr val="586F78"/>
                </a:solidFill>
              </a:rPr>
              <a:t>What is SELF-Regulation?</a:t>
            </a:r>
          </a:p>
        </p:txBody>
      </p:sp>
      <p:sp>
        <p:nvSpPr>
          <p:cNvPr id="3" name="Content Placeholder 2">
            <a:extLst>
              <a:ext uri="{FF2B5EF4-FFF2-40B4-BE49-F238E27FC236}">
                <a16:creationId xmlns:a16="http://schemas.microsoft.com/office/drawing/2014/main" id="{B5BDAEAC-7577-9A47-BCED-AA26F6D3D425}"/>
              </a:ext>
            </a:extLst>
          </p:cNvPr>
          <p:cNvSpPr>
            <a:spLocks noGrp="1"/>
          </p:cNvSpPr>
          <p:nvPr>
            <p:ph idx="1"/>
          </p:nvPr>
        </p:nvSpPr>
        <p:spPr>
          <a:xfrm>
            <a:off x="806823" y="1752110"/>
            <a:ext cx="10179423" cy="1188720"/>
          </a:xfrm>
        </p:spPr>
        <p:txBody>
          <a:bodyPr>
            <a:normAutofit/>
          </a:bodyPr>
          <a:lstStyle/>
          <a:p>
            <a:pPr marL="0" indent="0" algn="ctr">
              <a:buNone/>
            </a:pPr>
            <a:r>
              <a:rPr lang="en-US" sz="2800" dirty="0">
                <a:solidFill>
                  <a:srgbClr val="586F78"/>
                </a:solidFill>
              </a:rPr>
              <a:t>Type answer in chat box.</a:t>
            </a:r>
          </a:p>
        </p:txBody>
      </p:sp>
      <p:sp>
        <p:nvSpPr>
          <p:cNvPr id="7" name="Triangle 6">
            <a:extLst>
              <a:ext uri="{FF2B5EF4-FFF2-40B4-BE49-F238E27FC236}">
                <a16:creationId xmlns:a16="http://schemas.microsoft.com/office/drawing/2014/main" id="{2A58E4D9-CA7A-124E-8828-92328C868AD1}"/>
              </a:ext>
            </a:extLst>
          </p:cNvPr>
          <p:cNvSpPr/>
          <p:nvPr/>
        </p:nvSpPr>
        <p:spPr>
          <a:xfrm rot="10800000">
            <a:off x="1436727" y="2594230"/>
            <a:ext cx="8816545" cy="3289957"/>
          </a:xfrm>
          <a:prstGeom prst="triangle">
            <a:avLst>
              <a:gd name="adj" fmla="val 49716"/>
            </a:avLst>
          </a:prstGeom>
          <a:solidFill>
            <a:schemeClr val="accent1">
              <a:lumMod val="20000"/>
              <a:lumOff val="80000"/>
            </a:schemeClr>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8EA4E355-ACA0-294F-8262-4D1388BBFB9B}"/>
              </a:ext>
            </a:extLst>
          </p:cNvPr>
          <p:cNvSpPr txBox="1">
            <a:spLocks/>
          </p:cNvSpPr>
          <p:nvPr/>
        </p:nvSpPr>
        <p:spPr>
          <a:xfrm>
            <a:off x="3683342" y="2186171"/>
            <a:ext cx="4233672" cy="3065525"/>
          </a:xfrm>
          <a:prstGeom prst="rect">
            <a:avLst/>
          </a:prstGeom>
          <a:noFill/>
          <a:ln w="28575">
            <a:noFill/>
          </a:ln>
        </p:spPr>
        <p:txBody>
          <a:bodyPr vert="horz" lIns="91440" tIns="45720" rIns="91440" bIns="45720" rtlCol="0" anchor="ctr" anchorCtr="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400" b="1" spc="10" dirty="0">
                <a:solidFill>
                  <a:srgbClr val="456784"/>
                </a:solidFill>
              </a:rPr>
              <a:t>The ability to</a:t>
            </a:r>
          </a:p>
          <a:p>
            <a:pPr marL="0" indent="0" algn="ctr">
              <a:buNone/>
            </a:pPr>
            <a:r>
              <a:rPr lang="en-US" sz="2400" b="1" spc="10" dirty="0">
                <a:solidFill>
                  <a:srgbClr val="456784"/>
                </a:solidFill>
              </a:rPr>
              <a:t> control impulses </a:t>
            </a:r>
          </a:p>
          <a:p>
            <a:pPr marL="0" indent="0" algn="ctr">
              <a:buNone/>
            </a:pPr>
            <a:r>
              <a:rPr lang="en-US" sz="2400" b="1" spc="10" dirty="0">
                <a:solidFill>
                  <a:srgbClr val="456784"/>
                </a:solidFill>
              </a:rPr>
              <a:t>in favor of </a:t>
            </a:r>
          </a:p>
          <a:p>
            <a:pPr marL="0" indent="0" algn="ctr">
              <a:buNone/>
            </a:pPr>
            <a:r>
              <a:rPr lang="en-US" sz="2400" b="1" spc="10" dirty="0">
                <a:solidFill>
                  <a:srgbClr val="456784"/>
                </a:solidFill>
              </a:rPr>
              <a:t>longer-term goals</a:t>
            </a:r>
          </a:p>
        </p:txBody>
      </p:sp>
      <p:sp>
        <p:nvSpPr>
          <p:cNvPr id="8" name="Slide Number Placeholder 3">
            <a:extLst>
              <a:ext uri="{FF2B5EF4-FFF2-40B4-BE49-F238E27FC236}">
                <a16:creationId xmlns:a16="http://schemas.microsoft.com/office/drawing/2014/main" id="{1CC871FD-B095-4FD5-9070-F13E2CB6A275}"/>
              </a:ext>
            </a:extLst>
          </p:cNvPr>
          <p:cNvSpPr>
            <a:spLocks noGrp="1"/>
          </p:cNvSpPr>
          <p:nvPr>
            <p:ph type="sldNum" sz="quarter" idx="12"/>
          </p:nvPr>
        </p:nvSpPr>
        <p:spPr>
          <a:xfrm>
            <a:off x="8610600" y="6356350"/>
            <a:ext cx="2743200" cy="365125"/>
          </a:xfrm>
        </p:spPr>
        <p:txBody>
          <a:bodyPr/>
          <a:lstStyle/>
          <a:p>
            <a:fld id="{3C07DE9B-F850-492E-957B-46DCD8584FA0}" type="slidenum">
              <a:rPr lang="en-US" smtClean="0"/>
              <a:pPr/>
              <a:t>4</a:t>
            </a:fld>
            <a:endParaRPr lang="en-US" dirty="0"/>
          </a:p>
        </p:txBody>
      </p:sp>
    </p:spTree>
    <p:extLst>
      <p:ext uri="{BB962C8B-B14F-4D97-AF65-F5344CB8AC3E}">
        <p14:creationId xmlns:p14="http://schemas.microsoft.com/office/powerpoint/2010/main" val="143293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4FB4-27DB-4A38-AC7D-FC89EDCECB4B}"/>
              </a:ext>
            </a:extLst>
          </p:cNvPr>
          <p:cNvSpPr>
            <a:spLocks noGrp="1"/>
          </p:cNvSpPr>
          <p:nvPr>
            <p:ph type="title"/>
          </p:nvPr>
        </p:nvSpPr>
        <p:spPr/>
        <p:txBody>
          <a:bodyPr>
            <a:normAutofit/>
          </a:bodyPr>
          <a:lstStyle/>
          <a:p>
            <a:r>
              <a:rPr lang="en-US" dirty="0"/>
              <a:t>Accommodation Examples: </a:t>
            </a:r>
            <a:br>
              <a:rPr lang="en-US" dirty="0"/>
            </a:br>
            <a:r>
              <a:rPr lang="en-US" sz="3200" dirty="0">
                <a:solidFill>
                  <a:srgbClr val="456784"/>
                </a:solidFill>
              </a:rPr>
              <a:t>Anxiety/Stress-Related difficulties</a:t>
            </a:r>
            <a:endParaRPr lang="en-US" sz="3200" dirty="0"/>
          </a:p>
        </p:txBody>
      </p:sp>
      <p:graphicFrame>
        <p:nvGraphicFramePr>
          <p:cNvPr id="4" name="Table 6">
            <a:extLst>
              <a:ext uri="{FF2B5EF4-FFF2-40B4-BE49-F238E27FC236}">
                <a16:creationId xmlns:a16="http://schemas.microsoft.com/office/drawing/2014/main" id="{C7538634-045E-4659-BAF2-377497C067A6}"/>
              </a:ext>
            </a:extLst>
          </p:cNvPr>
          <p:cNvGraphicFramePr>
            <a:graphicFrameLocks noGrp="1"/>
          </p:cNvGraphicFramePr>
          <p:nvPr>
            <p:ph idx="1"/>
            <p:extLst>
              <p:ext uri="{D42A27DB-BD31-4B8C-83A1-F6EECF244321}">
                <p14:modId xmlns:p14="http://schemas.microsoft.com/office/powerpoint/2010/main" val="2751115345"/>
              </p:ext>
            </p:extLst>
          </p:nvPr>
        </p:nvGraphicFramePr>
        <p:xfrm>
          <a:off x="838200" y="1890713"/>
          <a:ext cx="10515600" cy="3745023"/>
        </p:xfrm>
        <a:graphic>
          <a:graphicData uri="http://schemas.openxmlformats.org/drawingml/2006/table">
            <a:tbl>
              <a:tblPr firstRow="1" bandRow="1">
                <a:tableStyleId>{5DA37D80-6434-44D0-A028-1B22A696006F}</a:tableStyleId>
              </a:tblPr>
              <a:tblGrid>
                <a:gridCol w="3990975">
                  <a:extLst>
                    <a:ext uri="{9D8B030D-6E8A-4147-A177-3AD203B41FA5}">
                      <a16:colId xmlns:a16="http://schemas.microsoft.com/office/drawing/2014/main" val="1909491119"/>
                    </a:ext>
                  </a:extLst>
                </a:gridCol>
                <a:gridCol w="6524625">
                  <a:extLst>
                    <a:ext uri="{9D8B030D-6E8A-4147-A177-3AD203B41FA5}">
                      <a16:colId xmlns:a16="http://schemas.microsoft.com/office/drawing/2014/main" val="590042529"/>
                    </a:ext>
                  </a:extLst>
                </a:gridCol>
              </a:tblGrid>
              <a:tr h="358283">
                <a:tc>
                  <a:txBody>
                    <a:bodyPr/>
                    <a:lstStyle/>
                    <a:p>
                      <a:pPr algn="ctr"/>
                      <a:r>
                        <a:rPr lang="en-US" b="1" dirty="0">
                          <a:solidFill>
                            <a:srgbClr val="456784"/>
                          </a:solidFill>
                        </a:rPr>
                        <a:t>Functional Limitation</a:t>
                      </a:r>
                    </a:p>
                  </a:txBody>
                  <a:tcPr>
                    <a:solidFill>
                      <a:srgbClr val="FFCC99"/>
                    </a:solidFill>
                  </a:tcPr>
                </a:tc>
                <a:tc>
                  <a:txBody>
                    <a:bodyPr/>
                    <a:lstStyle/>
                    <a:p>
                      <a:pPr algn="ctr"/>
                      <a:r>
                        <a:rPr lang="en-US" b="1" dirty="0">
                          <a:solidFill>
                            <a:srgbClr val="456784"/>
                          </a:solidFill>
                        </a:rPr>
                        <a:t>Accommodation(s)</a:t>
                      </a:r>
                    </a:p>
                  </a:txBody>
                  <a:tcPr>
                    <a:solidFill>
                      <a:srgbClr val="FFCC99"/>
                    </a:solidFill>
                  </a:tcPr>
                </a:tc>
                <a:extLst>
                  <a:ext uri="{0D108BD9-81ED-4DB2-BD59-A6C34878D82A}">
                    <a16:rowId xmlns:a16="http://schemas.microsoft.com/office/drawing/2014/main" val="2632139995"/>
                  </a:ext>
                </a:extLst>
              </a:tr>
              <a:tr h="536591">
                <a:tc rowSpan="3">
                  <a:txBody>
                    <a:bodyPr/>
                    <a:lstStyle/>
                    <a:p>
                      <a:pPr marL="285750" indent="-285750" algn="l">
                        <a:lnSpc>
                          <a:spcPct val="114000"/>
                        </a:lnSpc>
                        <a:spcBef>
                          <a:spcPts val="600"/>
                        </a:spcBef>
                        <a:spcAft>
                          <a:spcPts val="600"/>
                        </a:spcAft>
                        <a:buFont typeface="Wingdings" panose="05000000000000000000" pitchFamily="2" charset="2"/>
                        <a:buChar char="§"/>
                      </a:pPr>
                      <a:r>
                        <a:rPr lang="en-US" sz="1800" b="1" dirty="0">
                          <a:solidFill>
                            <a:srgbClr val="456784"/>
                          </a:solidFill>
                        </a:rPr>
                        <a:t>Difficulty with response to frustration</a:t>
                      </a:r>
                    </a:p>
                    <a:p>
                      <a:pPr marL="285750" indent="-285750" algn="l">
                        <a:lnSpc>
                          <a:spcPct val="114000"/>
                        </a:lnSpc>
                        <a:spcBef>
                          <a:spcPts val="600"/>
                        </a:spcBef>
                        <a:spcAft>
                          <a:spcPts val="600"/>
                        </a:spcAft>
                        <a:buFont typeface="Wingdings" panose="05000000000000000000" pitchFamily="2" charset="2"/>
                        <a:buChar char="§"/>
                      </a:pPr>
                      <a:r>
                        <a:rPr lang="en-US" sz="1800" b="1" dirty="0">
                          <a:solidFill>
                            <a:srgbClr val="456784"/>
                          </a:solidFill>
                        </a:rPr>
                        <a:t>Irritability/Anxiety</a:t>
                      </a:r>
                    </a:p>
                    <a:p>
                      <a:pPr marL="285750" indent="-285750" algn="l">
                        <a:lnSpc>
                          <a:spcPct val="114000"/>
                        </a:lnSpc>
                        <a:spcBef>
                          <a:spcPts val="600"/>
                        </a:spcBef>
                        <a:spcAft>
                          <a:spcPts val="600"/>
                        </a:spcAft>
                        <a:buFont typeface="Wingdings" panose="05000000000000000000" pitchFamily="2" charset="2"/>
                        <a:buChar char="§"/>
                      </a:pPr>
                      <a:r>
                        <a:rPr lang="en-US" sz="1800" b="1" dirty="0">
                          <a:solidFill>
                            <a:srgbClr val="456784"/>
                          </a:solidFill>
                        </a:rPr>
                        <a:t>Difficulty with problem solving</a:t>
                      </a:r>
                    </a:p>
                  </a:txBody>
                  <a:tcPr anchor="ctr"/>
                </a:tc>
                <a:tc>
                  <a:txBody>
                    <a:bodyPr/>
                    <a:lstStyle/>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Allow flexible seating/placement in classroom</a:t>
                      </a:r>
                    </a:p>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Allow the use of apps (e.g., stress relief, Mindfulness, mental health tips…)</a:t>
                      </a:r>
                    </a:p>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Provide up-front notice of changes/transitions</a:t>
                      </a:r>
                    </a:p>
                  </a:txBody>
                  <a:tcPr anchor="ctr">
                    <a:solidFill>
                      <a:srgbClr val="AEC4D1">
                        <a:alpha val="20000"/>
                      </a:srgbClr>
                    </a:solidFill>
                  </a:tcPr>
                </a:tc>
                <a:extLst>
                  <a:ext uri="{0D108BD9-81ED-4DB2-BD59-A6C34878D82A}">
                    <a16:rowId xmlns:a16="http://schemas.microsoft.com/office/drawing/2014/main" val="3356652632"/>
                  </a:ext>
                </a:extLst>
              </a:tr>
              <a:tr h="536591">
                <a:tc vMerge="1">
                  <a:txBody>
                    <a:bodyPr/>
                    <a:lstStyle/>
                    <a:p>
                      <a:pPr algn="l"/>
                      <a:endParaRPr lang="en-US" sz="1800" dirty="0"/>
                    </a:p>
                  </a:txBody>
                  <a:tcPr anchor="ctr"/>
                </a:tc>
                <a:tc>
                  <a:txBody>
                    <a:bodyPr/>
                    <a:lstStyle/>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Allow movement breaks for stress management or go to Wellness</a:t>
                      </a:r>
                    </a:p>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Allow an assistance animal or a service dog, if appropriate and warranted (determined on a case-by case basis)</a:t>
                      </a:r>
                    </a:p>
                    <a:p>
                      <a:pPr marL="285750" marR="0" lvl="0" indent="-285750" algn="l" defTabSz="914400" rtl="0" eaLnBrk="1" fontAlgn="auto" latinLnBrk="0" hangingPunct="1">
                        <a:lnSpc>
                          <a:spcPct val="114000"/>
                        </a:lnSpc>
                        <a:spcBef>
                          <a:spcPts val="600"/>
                        </a:spcBef>
                        <a:spcAft>
                          <a:spcPts val="0"/>
                        </a:spcAft>
                        <a:buClr>
                          <a:srgbClr val="FF9900"/>
                        </a:buClr>
                        <a:buSzTx/>
                        <a:buFont typeface="Wingdings" panose="05000000000000000000" pitchFamily="2" charset="2"/>
                        <a:buChar char="§"/>
                        <a:tabLst/>
                        <a:defRPr/>
                      </a:pPr>
                      <a:r>
                        <a:rPr lang="en-US" sz="1600" dirty="0">
                          <a:solidFill>
                            <a:srgbClr val="456784"/>
                          </a:solidFill>
                        </a:rPr>
                        <a:t>Provide extended time on assignments, exams, tasks, etc.</a:t>
                      </a:r>
                    </a:p>
                  </a:txBody>
                  <a:tcPr anchor="ctr"/>
                </a:tc>
                <a:extLst>
                  <a:ext uri="{0D108BD9-81ED-4DB2-BD59-A6C34878D82A}">
                    <a16:rowId xmlns:a16="http://schemas.microsoft.com/office/drawing/2014/main" val="1474716007"/>
                  </a:ext>
                </a:extLst>
              </a:tr>
              <a:tr h="714041">
                <a:tc vMerge="1">
                  <a:txBody>
                    <a:bodyPr/>
                    <a:lstStyle/>
                    <a:p>
                      <a:pPr algn="l"/>
                      <a:endParaRPr lang="en-US" sz="1800" dirty="0"/>
                    </a:p>
                  </a:txBody>
                  <a:tcPr anchor="ctr"/>
                </a:tc>
                <a:tc>
                  <a:txBody>
                    <a:bodyPr/>
                    <a:lstStyle/>
                    <a:p>
                      <a:pPr marL="285750" indent="-285750">
                        <a:lnSpc>
                          <a:spcPct val="114000"/>
                        </a:lnSpc>
                        <a:spcBef>
                          <a:spcPts val="600"/>
                        </a:spcBef>
                        <a:buClr>
                          <a:srgbClr val="FF9900"/>
                        </a:buClr>
                        <a:buFont typeface="Arial" panose="020B0604020202020204" pitchFamily="34" charset="0"/>
                        <a:buChar char="•"/>
                      </a:pPr>
                      <a:r>
                        <a:rPr lang="en-US" sz="1600" dirty="0">
                          <a:solidFill>
                            <a:srgbClr val="456784"/>
                          </a:solidFill>
                        </a:rPr>
                        <a:t>Provide a mentor</a:t>
                      </a:r>
                    </a:p>
                  </a:txBody>
                  <a:tcPr anchor="ctr">
                    <a:solidFill>
                      <a:srgbClr val="AEC4D1">
                        <a:alpha val="20000"/>
                      </a:srgbClr>
                    </a:solidFill>
                  </a:tcPr>
                </a:tc>
                <a:extLst>
                  <a:ext uri="{0D108BD9-81ED-4DB2-BD59-A6C34878D82A}">
                    <a16:rowId xmlns:a16="http://schemas.microsoft.com/office/drawing/2014/main" val="3633988453"/>
                  </a:ext>
                </a:extLst>
              </a:tr>
            </a:tbl>
          </a:graphicData>
        </a:graphic>
      </p:graphicFrame>
      <p:sp>
        <p:nvSpPr>
          <p:cNvPr id="5" name="Slide Number Placeholder 3">
            <a:extLst>
              <a:ext uri="{FF2B5EF4-FFF2-40B4-BE49-F238E27FC236}">
                <a16:creationId xmlns:a16="http://schemas.microsoft.com/office/drawing/2014/main" id="{ED17B12F-C2D0-4016-8CB2-83E4E234BE5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40</a:t>
            </a:fld>
            <a:endParaRPr lang="en-US" sz="1200" dirty="0">
              <a:solidFill>
                <a:srgbClr val="FF9900"/>
              </a:solidFill>
            </a:endParaRPr>
          </a:p>
        </p:txBody>
      </p:sp>
    </p:spTree>
    <p:extLst>
      <p:ext uri="{BB962C8B-B14F-4D97-AF65-F5344CB8AC3E}">
        <p14:creationId xmlns:p14="http://schemas.microsoft.com/office/powerpoint/2010/main" val="1897864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B9DB-F53E-48A7-AFF9-4A7DD41BAFFB}"/>
              </a:ext>
            </a:extLst>
          </p:cNvPr>
          <p:cNvSpPr>
            <a:spLocks noGrp="1"/>
          </p:cNvSpPr>
          <p:nvPr>
            <p:ph type="title"/>
          </p:nvPr>
        </p:nvSpPr>
        <p:spPr/>
        <p:txBody>
          <a:bodyPr>
            <a:normAutofit/>
          </a:bodyPr>
          <a:lstStyle/>
          <a:p>
            <a:r>
              <a:rPr lang="en-US" dirty="0"/>
              <a:t>Accommodation Examples: </a:t>
            </a:r>
            <a:br>
              <a:rPr lang="en-US" dirty="0"/>
            </a:br>
            <a:r>
              <a:rPr lang="en-US" sz="3200" dirty="0">
                <a:solidFill>
                  <a:srgbClr val="456784"/>
                </a:solidFill>
              </a:rPr>
              <a:t>Behavioral Challenges</a:t>
            </a:r>
          </a:p>
        </p:txBody>
      </p:sp>
      <p:graphicFrame>
        <p:nvGraphicFramePr>
          <p:cNvPr id="6" name="Table 6">
            <a:extLst>
              <a:ext uri="{FF2B5EF4-FFF2-40B4-BE49-F238E27FC236}">
                <a16:creationId xmlns:a16="http://schemas.microsoft.com/office/drawing/2014/main" id="{544420D4-A3C1-4028-AEB9-B5D99D7FED27}"/>
              </a:ext>
            </a:extLst>
          </p:cNvPr>
          <p:cNvGraphicFramePr>
            <a:graphicFrameLocks noGrp="1"/>
          </p:cNvGraphicFramePr>
          <p:nvPr>
            <p:ph idx="1"/>
            <p:extLst>
              <p:ext uri="{D42A27DB-BD31-4B8C-83A1-F6EECF244321}">
                <p14:modId xmlns:p14="http://schemas.microsoft.com/office/powerpoint/2010/main" val="1815666650"/>
              </p:ext>
            </p:extLst>
          </p:nvPr>
        </p:nvGraphicFramePr>
        <p:xfrm>
          <a:off x="838200" y="1890713"/>
          <a:ext cx="10515600" cy="4332719"/>
        </p:xfrm>
        <a:graphic>
          <a:graphicData uri="http://schemas.openxmlformats.org/drawingml/2006/table">
            <a:tbl>
              <a:tblPr firstRow="1" bandRow="1">
                <a:tableStyleId>{5DA37D80-6434-44D0-A028-1B22A696006F}</a:tableStyleId>
              </a:tblPr>
              <a:tblGrid>
                <a:gridCol w="3990975">
                  <a:extLst>
                    <a:ext uri="{9D8B030D-6E8A-4147-A177-3AD203B41FA5}">
                      <a16:colId xmlns:a16="http://schemas.microsoft.com/office/drawing/2014/main" val="1909491119"/>
                    </a:ext>
                  </a:extLst>
                </a:gridCol>
                <a:gridCol w="6524625">
                  <a:extLst>
                    <a:ext uri="{9D8B030D-6E8A-4147-A177-3AD203B41FA5}">
                      <a16:colId xmlns:a16="http://schemas.microsoft.com/office/drawing/2014/main" val="590042529"/>
                    </a:ext>
                  </a:extLst>
                </a:gridCol>
              </a:tblGrid>
              <a:tr h="358283">
                <a:tc>
                  <a:txBody>
                    <a:bodyPr/>
                    <a:lstStyle/>
                    <a:p>
                      <a:pPr algn="ctr"/>
                      <a:r>
                        <a:rPr lang="en-US" b="1" dirty="0">
                          <a:solidFill>
                            <a:srgbClr val="456784"/>
                          </a:solidFill>
                        </a:rPr>
                        <a:t>Functional Limitation</a:t>
                      </a:r>
                    </a:p>
                  </a:txBody>
                  <a:tcPr>
                    <a:solidFill>
                      <a:srgbClr val="FFCC99"/>
                    </a:solidFill>
                  </a:tcPr>
                </a:tc>
                <a:tc>
                  <a:txBody>
                    <a:bodyPr/>
                    <a:lstStyle/>
                    <a:p>
                      <a:pPr algn="ctr"/>
                      <a:r>
                        <a:rPr lang="en-US" b="1" dirty="0">
                          <a:solidFill>
                            <a:srgbClr val="456784"/>
                          </a:solidFill>
                        </a:rPr>
                        <a:t>Accommodation(s)</a:t>
                      </a:r>
                    </a:p>
                  </a:txBody>
                  <a:tcPr>
                    <a:solidFill>
                      <a:srgbClr val="FFCC99"/>
                    </a:solidFill>
                  </a:tcPr>
                </a:tc>
                <a:extLst>
                  <a:ext uri="{0D108BD9-81ED-4DB2-BD59-A6C34878D82A}">
                    <a16:rowId xmlns:a16="http://schemas.microsoft.com/office/drawing/2014/main" val="2632139995"/>
                  </a:ext>
                </a:extLst>
              </a:tr>
              <a:tr h="536591">
                <a:tc>
                  <a:txBody>
                    <a:bodyPr/>
                    <a:lstStyle/>
                    <a:p>
                      <a:pPr marL="285750" indent="-285750" algn="l">
                        <a:buFont typeface="Wingdings" panose="05000000000000000000" pitchFamily="2" charset="2"/>
                        <a:buChar char="§"/>
                      </a:pPr>
                      <a:r>
                        <a:rPr lang="en-US" sz="1800" dirty="0">
                          <a:solidFill>
                            <a:srgbClr val="456784"/>
                          </a:solidFill>
                        </a:rPr>
                        <a:t>Seeks attention in inappropriate ways</a:t>
                      </a:r>
                    </a:p>
                  </a:txBody>
                  <a:tcPr anchor="ctr"/>
                </a:tc>
                <a:tc>
                  <a:txBody>
                    <a:bodyPr/>
                    <a:lstStyle/>
                    <a:p>
                      <a:pPr marL="285750" indent="-285750">
                        <a:buClr>
                          <a:srgbClr val="FF9900"/>
                        </a:buClr>
                        <a:buFont typeface="Wingdings" panose="05000000000000000000" pitchFamily="2" charset="2"/>
                        <a:buChar char="§"/>
                      </a:pPr>
                      <a:r>
                        <a:rPr lang="en-US" sz="1600" dirty="0">
                          <a:solidFill>
                            <a:srgbClr val="456784"/>
                          </a:solidFill>
                        </a:rPr>
                        <a:t>Provide frequent positive feedback for appropriate attention-seeking</a:t>
                      </a:r>
                    </a:p>
                  </a:txBody>
                  <a:tcPr anchor="ctr"/>
                </a:tc>
                <a:extLst>
                  <a:ext uri="{0D108BD9-81ED-4DB2-BD59-A6C34878D82A}">
                    <a16:rowId xmlns:a16="http://schemas.microsoft.com/office/drawing/2014/main" val="3356652632"/>
                  </a:ext>
                </a:extLst>
              </a:tr>
              <a:tr h="536591">
                <a:tc>
                  <a:txBody>
                    <a:bodyPr/>
                    <a:lstStyle/>
                    <a:p>
                      <a:pPr marL="285750" indent="-285750" algn="l">
                        <a:buFont typeface="Wingdings" panose="05000000000000000000" pitchFamily="2" charset="2"/>
                        <a:buChar char="§"/>
                      </a:pPr>
                      <a:r>
                        <a:rPr lang="en-US" sz="1800" dirty="0">
                          <a:solidFill>
                            <a:srgbClr val="456784"/>
                          </a:solidFill>
                        </a:rPr>
                        <a:t>Difficulty with task persistence</a:t>
                      </a:r>
                    </a:p>
                  </a:txBody>
                  <a:tcPr anchor="ctr"/>
                </a:tc>
                <a:tc>
                  <a:txBody>
                    <a:bodyPr/>
                    <a:lstStyle/>
                    <a:p>
                      <a:pPr marL="285750" indent="-285750">
                        <a:buClr>
                          <a:srgbClr val="FF9900"/>
                        </a:buClr>
                        <a:buFont typeface="Wingdings" panose="05000000000000000000" pitchFamily="2" charset="2"/>
                        <a:buChar char="§"/>
                      </a:pPr>
                      <a:r>
                        <a:rPr lang="en-US" sz="1600" dirty="0">
                          <a:solidFill>
                            <a:srgbClr val="456784"/>
                          </a:solidFill>
                        </a:rPr>
                        <a:t>Break down assignments/tasks into smaller parts</a:t>
                      </a:r>
                    </a:p>
                    <a:p>
                      <a:pPr marL="285750" indent="-285750">
                        <a:buClr>
                          <a:srgbClr val="FF9900"/>
                        </a:buClr>
                        <a:buFont typeface="Wingdings" panose="05000000000000000000" pitchFamily="2" charset="2"/>
                        <a:buChar char="§"/>
                      </a:pPr>
                      <a:r>
                        <a:rPr lang="en-US" sz="1600" dirty="0">
                          <a:solidFill>
                            <a:srgbClr val="456784"/>
                          </a:solidFill>
                        </a:rPr>
                        <a:t>Provide prompts and frequent feedback on progress</a:t>
                      </a:r>
                    </a:p>
                  </a:txBody>
                  <a:tcPr anchor="ctr"/>
                </a:tc>
                <a:extLst>
                  <a:ext uri="{0D108BD9-81ED-4DB2-BD59-A6C34878D82A}">
                    <a16:rowId xmlns:a16="http://schemas.microsoft.com/office/drawing/2014/main" val="1474716007"/>
                  </a:ext>
                </a:extLst>
              </a:tr>
              <a:tr h="714041">
                <a:tc>
                  <a:txBody>
                    <a:bodyPr/>
                    <a:lstStyle/>
                    <a:p>
                      <a:pPr marL="285750" indent="-285750" algn="l">
                        <a:buFont typeface="Wingdings" panose="05000000000000000000" pitchFamily="2" charset="2"/>
                        <a:buChar char="§"/>
                      </a:pPr>
                      <a:r>
                        <a:rPr lang="en-US" sz="1800" dirty="0">
                          <a:solidFill>
                            <a:srgbClr val="456784"/>
                          </a:solidFill>
                        </a:rPr>
                        <a:t>Difficulty maintaining focus</a:t>
                      </a:r>
                    </a:p>
                  </a:txBody>
                  <a:tcPr anchor="ctr"/>
                </a:tc>
                <a:tc>
                  <a:txBody>
                    <a:bodyPr/>
                    <a:lstStyle/>
                    <a:p>
                      <a:pPr marL="285750" indent="-285750">
                        <a:buClr>
                          <a:srgbClr val="FF9900"/>
                        </a:buClr>
                        <a:buFont typeface="Wingdings" panose="05000000000000000000" pitchFamily="2" charset="2"/>
                        <a:buChar char="§"/>
                      </a:pPr>
                      <a:r>
                        <a:rPr lang="en-US" sz="1600" dirty="0">
                          <a:solidFill>
                            <a:srgbClr val="456784"/>
                          </a:solidFill>
                        </a:rPr>
                        <a:t>Allow the use of noise cancelling headphones (non-instructional time)</a:t>
                      </a:r>
                    </a:p>
                    <a:p>
                      <a:pPr marL="285750" indent="-285750">
                        <a:buClr>
                          <a:srgbClr val="FF9900"/>
                        </a:buClr>
                        <a:buFont typeface="Wingdings" panose="05000000000000000000" pitchFamily="2" charset="2"/>
                        <a:buChar char="§"/>
                      </a:pPr>
                      <a:r>
                        <a:rPr lang="en-US" sz="1600" dirty="0">
                          <a:solidFill>
                            <a:srgbClr val="456784"/>
                          </a:solidFill>
                        </a:rPr>
                        <a:t>Provide a separate workspace with minimal distractions</a:t>
                      </a:r>
                    </a:p>
                  </a:txBody>
                  <a:tcPr anchor="ctr"/>
                </a:tc>
                <a:extLst>
                  <a:ext uri="{0D108BD9-81ED-4DB2-BD59-A6C34878D82A}">
                    <a16:rowId xmlns:a16="http://schemas.microsoft.com/office/drawing/2014/main" val="3633988453"/>
                  </a:ext>
                </a:extLst>
              </a:tr>
              <a:tr h="536591">
                <a:tc>
                  <a:txBody>
                    <a:bodyPr/>
                    <a:lstStyle/>
                    <a:p>
                      <a:pPr marL="285750" indent="-285750" algn="l">
                        <a:buFont typeface="Wingdings" panose="05000000000000000000" pitchFamily="2" charset="2"/>
                        <a:buChar char="§"/>
                      </a:pPr>
                      <a:r>
                        <a:rPr lang="en-US" sz="1800" dirty="0">
                          <a:solidFill>
                            <a:srgbClr val="456784"/>
                          </a:solidFill>
                        </a:rPr>
                        <a:t>Difficulty with time management</a:t>
                      </a:r>
                    </a:p>
                  </a:txBody>
                  <a:tcPr anchor="ctr"/>
                </a:tc>
                <a:tc>
                  <a:txBody>
                    <a:bodyPr/>
                    <a:lstStyle/>
                    <a:p>
                      <a:pPr marL="285750" indent="-285750">
                        <a:buClr>
                          <a:srgbClr val="FF9900"/>
                        </a:buClr>
                        <a:buFont typeface="Wingdings" panose="05000000000000000000" pitchFamily="2" charset="2"/>
                        <a:buChar char="§"/>
                      </a:pPr>
                      <a:r>
                        <a:rPr lang="en-US" sz="1600" dirty="0">
                          <a:solidFill>
                            <a:srgbClr val="456784"/>
                          </a:solidFill>
                        </a:rPr>
                        <a:t>Provide organizational tool(s) (calendar, timer, check-list, apps, etc.)</a:t>
                      </a:r>
                    </a:p>
                  </a:txBody>
                  <a:tcPr anchor="ctr"/>
                </a:tc>
                <a:extLst>
                  <a:ext uri="{0D108BD9-81ED-4DB2-BD59-A6C34878D82A}">
                    <a16:rowId xmlns:a16="http://schemas.microsoft.com/office/drawing/2014/main" val="841861165"/>
                  </a:ext>
                </a:extLst>
              </a:tr>
              <a:tr h="536591">
                <a:tc>
                  <a:txBody>
                    <a:bodyPr/>
                    <a:lstStyle/>
                    <a:p>
                      <a:pPr marL="285750" indent="-285750" algn="l">
                        <a:buFont typeface="Wingdings" panose="05000000000000000000" pitchFamily="2" charset="2"/>
                        <a:buChar char="§"/>
                      </a:pPr>
                      <a:r>
                        <a:rPr lang="en-US" sz="1800" dirty="0">
                          <a:solidFill>
                            <a:srgbClr val="456784"/>
                          </a:solidFill>
                        </a:rPr>
                        <a:t>Difficulty following rules/routines</a:t>
                      </a:r>
                    </a:p>
                  </a:txBody>
                  <a:tcPr anchor="ctr"/>
                </a:tc>
                <a:tc>
                  <a:txBody>
                    <a:bodyPr/>
                    <a:lstStyle/>
                    <a:p>
                      <a:pPr marL="285750" indent="-285750">
                        <a:buClr>
                          <a:srgbClr val="FF9900"/>
                        </a:buClr>
                        <a:buFont typeface="Wingdings" panose="05000000000000000000" pitchFamily="2" charset="2"/>
                        <a:buChar char="§"/>
                      </a:pPr>
                      <a:r>
                        <a:rPr lang="en-US" sz="1600" dirty="0">
                          <a:solidFill>
                            <a:srgbClr val="456784"/>
                          </a:solidFill>
                        </a:rPr>
                        <a:t>Provide rules/routines in multiple formats (e.g., visual, auditory, etc.)</a:t>
                      </a:r>
                    </a:p>
                  </a:txBody>
                  <a:tcPr anchor="ctr"/>
                </a:tc>
                <a:extLst>
                  <a:ext uri="{0D108BD9-81ED-4DB2-BD59-A6C34878D82A}">
                    <a16:rowId xmlns:a16="http://schemas.microsoft.com/office/drawing/2014/main" val="3695641800"/>
                  </a:ext>
                </a:extLst>
              </a:tr>
              <a:tr h="766559">
                <a:tc>
                  <a:txBody>
                    <a:bodyPr/>
                    <a:lstStyle/>
                    <a:p>
                      <a:pPr marL="285750" indent="-285750" algn="l">
                        <a:buFont typeface="Wingdings" panose="05000000000000000000" pitchFamily="2" charset="2"/>
                        <a:buChar char="§"/>
                      </a:pPr>
                      <a:r>
                        <a:rPr lang="en-US" sz="1800" dirty="0">
                          <a:solidFill>
                            <a:srgbClr val="456784"/>
                          </a:solidFill>
                        </a:rPr>
                        <a:t>Difficulty with social skills</a:t>
                      </a:r>
                    </a:p>
                  </a:txBody>
                  <a:tcPr anchor="ctr"/>
                </a:tc>
                <a:tc>
                  <a:txBody>
                    <a:bodyPr/>
                    <a:lstStyle/>
                    <a:p>
                      <a:pPr marL="285750" indent="-285750">
                        <a:buClr>
                          <a:srgbClr val="FF9900"/>
                        </a:buClr>
                        <a:buFont typeface="Wingdings" panose="05000000000000000000" pitchFamily="2" charset="2"/>
                        <a:buChar char="§"/>
                      </a:pPr>
                      <a:r>
                        <a:rPr lang="en-US" sz="1600" dirty="0">
                          <a:solidFill>
                            <a:srgbClr val="456784"/>
                          </a:solidFill>
                        </a:rPr>
                        <a:t>Provide peer mentor/model/buddy</a:t>
                      </a:r>
                    </a:p>
                    <a:p>
                      <a:pPr marL="285750" indent="-285750">
                        <a:buClr>
                          <a:srgbClr val="FF9900"/>
                        </a:buClr>
                        <a:buFont typeface="Wingdings" panose="05000000000000000000" pitchFamily="2" charset="2"/>
                        <a:buChar char="§"/>
                      </a:pPr>
                      <a:r>
                        <a:rPr lang="en-US" sz="1600" dirty="0">
                          <a:solidFill>
                            <a:srgbClr val="456784"/>
                          </a:solidFill>
                        </a:rPr>
                        <a:t>Teach appropriate social responses for activities/settings</a:t>
                      </a:r>
                    </a:p>
                  </a:txBody>
                  <a:tcPr anchor="ctr"/>
                </a:tc>
                <a:extLst>
                  <a:ext uri="{0D108BD9-81ED-4DB2-BD59-A6C34878D82A}">
                    <a16:rowId xmlns:a16="http://schemas.microsoft.com/office/drawing/2014/main" val="39370340"/>
                  </a:ext>
                </a:extLst>
              </a:tr>
            </a:tbl>
          </a:graphicData>
        </a:graphic>
      </p:graphicFrame>
      <p:sp>
        <p:nvSpPr>
          <p:cNvPr id="7" name="Slide Number Placeholder 3">
            <a:extLst>
              <a:ext uri="{FF2B5EF4-FFF2-40B4-BE49-F238E27FC236}">
                <a16:creationId xmlns:a16="http://schemas.microsoft.com/office/drawing/2014/main" id="{98E6F314-0636-43A1-BD9E-80E2A4BD1E4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41</a:t>
            </a:fld>
            <a:endParaRPr lang="en-US" sz="1200" dirty="0">
              <a:solidFill>
                <a:srgbClr val="FF9900"/>
              </a:solidFill>
            </a:endParaRPr>
          </a:p>
        </p:txBody>
      </p:sp>
    </p:spTree>
    <p:extLst>
      <p:ext uri="{BB962C8B-B14F-4D97-AF65-F5344CB8AC3E}">
        <p14:creationId xmlns:p14="http://schemas.microsoft.com/office/powerpoint/2010/main" val="3782953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a:extLst>
              <a:ext uri="{FF2B5EF4-FFF2-40B4-BE49-F238E27FC236}">
                <a16:creationId xmlns:a16="http://schemas.microsoft.com/office/drawing/2014/main" id="{4283323B-5FB6-4CB6-AFFC-C39A31235FD6}"/>
              </a:ext>
            </a:extLst>
          </p:cNvPr>
          <p:cNvSpPr txBox="1"/>
          <p:nvPr/>
        </p:nvSpPr>
        <p:spPr>
          <a:xfrm>
            <a:off x="1040710" y="3413760"/>
            <a:ext cx="5726807" cy="1329146"/>
          </a:xfrm>
          <a:prstGeom prst="rect">
            <a:avLst/>
          </a:prstGeom>
          <a:noFill/>
        </p:spPr>
        <p:txBody>
          <a:bodyPr wrap="square" rtlCol="0">
            <a:spAutoFit/>
          </a:bodyPr>
          <a:lstStyle/>
          <a:p>
            <a:pPr algn="ctr">
              <a:lnSpc>
                <a:spcPts val="3300"/>
              </a:lnSpc>
            </a:pPr>
            <a:r>
              <a:rPr lang="en-US" sz="2500" dirty="0">
                <a:solidFill>
                  <a:schemeClr val="tx2">
                    <a:lumMod val="20000"/>
                    <a:lumOff val="80000"/>
                  </a:schemeClr>
                </a:solidFill>
              </a:rPr>
              <a:t> </a:t>
            </a:r>
            <a:endParaRPr lang="en-US" sz="2500" b="1" dirty="0">
              <a:solidFill>
                <a:schemeClr val="tx2">
                  <a:lumMod val="20000"/>
                  <a:lumOff val="80000"/>
                </a:schemeClr>
              </a:solidFill>
            </a:endParaRPr>
          </a:p>
          <a:p>
            <a:pPr algn="ctr">
              <a:lnSpc>
                <a:spcPts val="3300"/>
              </a:lnSpc>
            </a:pPr>
            <a:r>
              <a:rPr lang="en-US" sz="2500" spc="100" dirty="0">
                <a:solidFill>
                  <a:srgbClr val="456784"/>
                </a:solidFill>
              </a:rPr>
              <a:t>WITH SELF-REGULATION DIFFICULTIES </a:t>
            </a:r>
          </a:p>
        </p:txBody>
      </p:sp>
      <p:sp>
        <p:nvSpPr>
          <p:cNvPr id="14" name="Textbox">
            <a:extLst>
              <a:ext uri="{FF2B5EF4-FFF2-40B4-BE49-F238E27FC236}">
                <a16:creationId xmlns:a16="http://schemas.microsoft.com/office/drawing/2014/main" id="{4DB7BAC9-C41A-4351-BFD9-EDDE45E05593}"/>
              </a:ext>
            </a:extLst>
          </p:cNvPr>
          <p:cNvSpPr txBox="1"/>
          <p:nvPr/>
        </p:nvSpPr>
        <p:spPr>
          <a:xfrm>
            <a:off x="350751" y="2637510"/>
            <a:ext cx="7127007" cy="654988"/>
          </a:xfrm>
          <a:prstGeom prst="rect">
            <a:avLst/>
          </a:prstGeom>
          <a:noFill/>
        </p:spPr>
        <p:txBody>
          <a:bodyPr wrap="square" rtlCol="0">
            <a:spAutoFit/>
          </a:bodyPr>
          <a:lstStyle/>
          <a:p>
            <a:pPr algn="ctr">
              <a:lnSpc>
                <a:spcPct val="114000"/>
              </a:lnSpc>
              <a:spcBef>
                <a:spcPts val="600"/>
              </a:spcBef>
              <a:spcAft>
                <a:spcPts val="600"/>
              </a:spcAft>
            </a:pPr>
            <a:r>
              <a:rPr lang="en-US" sz="3500" b="1" spc="1780" dirty="0">
                <a:solidFill>
                  <a:srgbClr val="586F78"/>
                </a:solidFill>
              </a:rPr>
              <a:t>Resources</a:t>
            </a:r>
            <a:endParaRPr lang="en-US" sz="3500" b="1" spc="1780" dirty="0">
              <a:solidFill>
                <a:schemeClr val="accent3"/>
              </a:solidFill>
            </a:endParaRPr>
          </a:p>
        </p:txBody>
      </p:sp>
      <p:grpSp>
        <p:nvGrpSpPr>
          <p:cNvPr id="2" name="Group 1">
            <a:extLst>
              <a:ext uri="{FF2B5EF4-FFF2-40B4-BE49-F238E27FC236}">
                <a16:creationId xmlns:a16="http://schemas.microsoft.com/office/drawing/2014/main" id="{B642F63E-9E13-4746-9BE2-F6E476C85942}"/>
              </a:ext>
            </a:extLst>
          </p:cNvPr>
          <p:cNvGrpSpPr/>
          <p:nvPr/>
        </p:nvGrpSpPr>
        <p:grpSpPr>
          <a:xfrm>
            <a:off x="1050852" y="3444240"/>
            <a:ext cx="5726807" cy="69877"/>
            <a:chOff x="733369" y="3498975"/>
            <a:chExt cx="5726807" cy="69877"/>
          </a:xfrm>
        </p:grpSpPr>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42</a:t>
            </a:fld>
            <a:endParaRPr lang="en-US" sz="1200" dirty="0">
              <a:solidFill>
                <a:srgbClr val="FF9900"/>
              </a:solidFill>
            </a:endParaRPr>
          </a:p>
        </p:txBody>
      </p:sp>
      <p:pic>
        <p:nvPicPr>
          <p:cNvPr id="4" name="Picture 3" descr="A close up of a sign&#10;&#10;Description automatically generated">
            <a:extLst>
              <a:ext uri="{FF2B5EF4-FFF2-40B4-BE49-F238E27FC236}">
                <a16:creationId xmlns:a16="http://schemas.microsoft.com/office/drawing/2014/main" id="{7C3EB6C8-57F0-476F-9462-87907A7C3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079" y="1850143"/>
            <a:ext cx="4658129" cy="3327948"/>
          </a:xfrm>
          <a:prstGeom prst="rect">
            <a:avLst/>
          </a:prstGeom>
        </p:spPr>
      </p:pic>
    </p:spTree>
    <p:extLst>
      <p:ext uri="{BB962C8B-B14F-4D97-AF65-F5344CB8AC3E}">
        <p14:creationId xmlns:p14="http://schemas.microsoft.com/office/powerpoint/2010/main" val="1337744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23BD-605D-4771-9845-0F308841B0E1}"/>
              </a:ext>
            </a:extLst>
          </p:cNvPr>
          <p:cNvSpPr>
            <a:spLocks noGrp="1"/>
          </p:cNvSpPr>
          <p:nvPr>
            <p:ph type="title"/>
          </p:nvPr>
        </p:nvSpPr>
        <p:spPr>
          <a:xfrm>
            <a:off x="538162" y="2766217"/>
            <a:ext cx="3548063" cy="1325563"/>
          </a:xfrm>
        </p:spPr>
        <p:txBody>
          <a:bodyPr>
            <a:normAutofit fontScale="90000"/>
          </a:bodyPr>
          <a:lstStyle/>
          <a:p>
            <a:pPr algn="ctr"/>
            <a:r>
              <a:rPr lang="en-US" dirty="0"/>
              <a:t>Resources Pages Summary</a:t>
            </a:r>
          </a:p>
        </p:txBody>
      </p:sp>
      <p:sp>
        <p:nvSpPr>
          <p:cNvPr id="3" name="Content Placeholder 2">
            <a:extLst>
              <a:ext uri="{FF2B5EF4-FFF2-40B4-BE49-F238E27FC236}">
                <a16:creationId xmlns:a16="http://schemas.microsoft.com/office/drawing/2014/main" id="{BE883291-9676-49F1-992A-7FC5236736DC}"/>
              </a:ext>
            </a:extLst>
          </p:cNvPr>
          <p:cNvSpPr>
            <a:spLocks noGrp="1"/>
          </p:cNvSpPr>
          <p:nvPr>
            <p:ph idx="1"/>
          </p:nvPr>
        </p:nvSpPr>
        <p:spPr>
          <a:xfrm>
            <a:off x="4086225" y="630457"/>
            <a:ext cx="6900863" cy="5323839"/>
          </a:xfrm>
        </p:spPr>
        <p:txBody>
          <a:bodyPr>
            <a:normAutofit fontScale="77500" lnSpcReduction="20000"/>
          </a:bodyPr>
          <a:lstStyle/>
          <a:p>
            <a:pPr>
              <a:lnSpc>
                <a:spcPct val="134000"/>
              </a:lnSpc>
            </a:pPr>
            <a:r>
              <a:rPr lang="en-US" dirty="0"/>
              <a:t>DBT Worksheets (DEARMAN; WISEMIND; Pros and cons to manage urges)</a:t>
            </a:r>
          </a:p>
          <a:p>
            <a:pPr>
              <a:lnSpc>
                <a:spcPct val="134000"/>
              </a:lnSpc>
            </a:pPr>
            <a:r>
              <a:rPr lang="en-US" dirty="0"/>
              <a:t>Motivational Interviewing worksheet (Pros and Cons of Change)  </a:t>
            </a:r>
            <a:r>
              <a:rPr lang="en-US" dirty="0">
                <a:solidFill>
                  <a:srgbClr val="FF9900"/>
                </a:solidFill>
              </a:rPr>
              <a:t>from SLIDE 23</a:t>
            </a:r>
          </a:p>
          <a:p>
            <a:pPr>
              <a:lnSpc>
                <a:spcPct val="134000"/>
              </a:lnSpc>
            </a:pPr>
            <a:r>
              <a:rPr lang="en-US" dirty="0"/>
              <a:t>Anger Thermometer  </a:t>
            </a:r>
            <a:r>
              <a:rPr lang="en-US" dirty="0">
                <a:solidFill>
                  <a:srgbClr val="FF9900"/>
                </a:solidFill>
              </a:rPr>
              <a:t>from SLIDE 28</a:t>
            </a:r>
          </a:p>
          <a:p>
            <a:pPr>
              <a:lnSpc>
                <a:spcPct val="134000"/>
              </a:lnSpc>
            </a:pPr>
            <a:r>
              <a:rPr lang="en-US" dirty="0"/>
              <a:t>APPS outreach page  </a:t>
            </a:r>
            <a:r>
              <a:rPr lang="en-US" dirty="0">
                <a:solidFill>
                  <a:srgbClr val="FF9900"/>
                </a:solidFill>
              </a:rPr>
              <a:t>from SLIDE 30</a:t>
            </a:r>
          </a:p>
          <a:p>
            <a:pPr>
              <a:lnSpc>
                <a:spcPct val="134000"/>
              </a:lnSpc>
            </a:pPr>
            <a:r>
              <a:rPr lang="en-US" dirty="0"/>
              <a:t>APPS and online resource page </a:t>
            </a:r>
            <a:r>
              <a:rPr lang="en-US" dirty="0">
                <a:solidFill>
                  <a:srgbClr val="FF9900"/>
                </a:solidFill>
              </a:rPr>
              <a:t>from SLIDES 35-38</a:t>
            </a:r>
          </a:p>
          <a:p>
            <a:pPr>
              <a:lnSpc>
                <a:spcPct val="134000"/>
              </a:lnSpc>
            </a:pPr>
            <a:r>
              <a:rPr lang="en-US" dirty="0"/>
              <a:t>Chill and Chat group outline </a:t>
            </a:r>
            <a:r>
              <a:rPr lang="en-US" dirty="0">
                <a:solidFill>
                  <a:srgbClr val="FF9900"/>
                </a:solidFill>
              </a:rPr>
              <a:t>from SLIDE 29</a:t>
            </a:r>
          </a:p>
          <a:p>
            <a:pPr>
              <a:lnSpc>
                <a:spcPct val="134000"/>
              </a:lnSpc>
            </a:pPr>
            <a:r>
              <a:rPr lang="en-US" dirty="0"/>
              <a:t>Sleep Hygiene Flyers (staff &amp; students)  </a:t>
            </a:r>
            <a:r>
              <a:rPr lang="en-US" dirty="0">
                <a:solidFill>
                  <a:srgbClr val="FF9900"/>
                </a:solidFill>
              </a:rPr>
              <a:t>from SLIDE 21</a:t>
            </a:r>
          </a:p>
          <a:p>
            <a:pPr>
              <a:lnSpc>
                <a:spcPct val="134000"/>
              </a:lnSpc>
            </a:pPr>
            <a:r>
              <a:rPr lang="en-US" dirty="0"/>
              <a:t>Mindfulness package (Twenty Mindfulness Exercises)  </a:t>
            </a:r>
            <a:r>
              <a:rPr lang="en-US" dirty="0">
                <a:solidFill>
                  <a:srgbClr val="FF9900"/>
                </a:solidFill>
              </a:rPr>
              <a:t>from SLIDE 26</a:t>
            </a:r>
          </a:p>
          <a:p>
            <a:pPr>
              <a:lnSpc>
                <a:spcPct val="134000"/>
              </a:lnSpc>
            </a:pPr>
            <a:r>
              <a:rPr lang="en-US" dirty="0"/>
              <a:t>Staff Training PPTs;  De-escalation and Emotional Validation from </a:t>
            </a:r>
            <a:r>
              <a:rPr lang="en-US" dirty="0">
                <a:solidFill>
                  <a:srgbClr val="FF9900"/>
                </a:solidFill>
              </a:rPr>
              <a:t>SLIDE 24 and 30</a:t>
            </a:r>
          </a:p>
        </p:txBody>
      </p:sp>
      <p:sp>
        <p:nvSpPr>
          <p:cNvPr id="4" name="Slide Number Placeholder 3">
            <a:extLst>
              <a:ext uri="{FF2B5EF4-FFF2-40B4-BE49-F238E27FC236}">
                <a16:creationId xmlns:a16="http://schemas.microsoft.com/office/drawing/2014/main" id="{C25D1035-EF7E-4404-802C-5DDA353246A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43</a:t>
            </a:fld>
            <a:endParaRPr lang="en-US" sz="1200" dirty="0">
              <a:solidFill>
                <a:srgbClr val="FF9900"/>
              </a:solidFill>
            </a:endParaRPr>
          </a:p>
        </p:txBody>
      </p:sp>
      <p:sp>
        <p:nvSpPr>
          <p:cNvPr id="6" name="TextBox 5">
            <a:extLst>
              <a:ext uri="{FF2B5EF4-FFF2-40B4-BE49-F238E27FC236}">
                <a16:creationId xmlns:a16="http://schemas.microsoft.com/office/drawing/2014/main" id="{67B1C93F-10E2-4A18-895A-EFFA02BC842B}"/>
              </a:ext>
            </a:extLst>
          </p:cNvPr>
          <p:cNvSpPr txBox="1"/>
          <p:nvPr/>
        </p:nvSpPr>
        <p:spPr>
          <a:xfrm>
            <a:off x="274320" y="6014720"/>
            <a:ext cx="10712768" cy="646331"/>
          </a:xfrm>
          <a:prstGeom prst="rect">
            <a:avLst/>
          </a:prstGeom>
          <a:noFill/>
        </p:spPr>
        <p:txBody>
          <a:bodyPr wrap="square" rtlCol="0">
            <a:spAutoFit/>
          </a:bodyPr>
          <a:lstStyle/>
          <a:p>
            <a:pPr algn="ctr"/>
            <a:r>
              <a:rPr lang="en-US" u="sng" dirty="0">
                <a:hlinkClick r:id="rId2"/>
              </a:rPr>
              <a:t>https://supportservices.jobcorps.gov/disability/Pages/Improving-Employability-Outcomes-By-Enhancing-Self-Regulation-for-Students-with-Disabilities-Webinar-Resources.aspx</a:t>
            </a:r>
            <a:endParaRPr lang="en-US" dirty="0"/>
          </a:p>
        </p:txBody>
      </p:sp>
    </p:spTree>
    <p:extLst>
      <p:ext uri="{BB962C8B-B14F-4D97-AF65-F5344CB8AC3E}">
        <p14:creationId xmlns:p14="http://schemas.microsoft.com/office/powerpoint/2010/main" val="3049527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42673-37B7-45E1-B6D4-4A9FA0332043}"/>
              </a:ext>
            </a:extLst>
          </p:cNvPr>
          <p:cNvSpPr>
            <a:spLocks noGrp="1"/>
          </p:cNvSpPr>
          <p:nvPr>
            <p:ph type="title"/>
          </p:nvPr>
        </p:nvSpPr>
        <p:spPr>
          <a:xfrm>
            <a:off x="1288064" y="1284731"/>
            <a:ext cx="9637776" cy="1333066"/>
          </a:xfrm>
        </p:spPr>
        <p:txBody>
          <a:bodyPr>
            <a:normAutofit/>
          </a:bodyPr>
          <a:lstStyle/>
          <a:p>
            <a:r>
              <a:rPr lang="en-US" dirty="0"/>
              <a:t>Manuals for Free</a:t>
            </a:r>
          </a:p>
        </p:txBody>
      </p:sp>
      <p:cxnSp>
        <p:nvCxnSpPr>
          <p:cNvPr id="14" name="Straight Connector 13">
            <a:extLst>
              <a:ext uri="{FF2B5EF4-FFF2-40B4-BE49-F238E27FC236}">
                <a16:creationId xmlns:a16="http://schemas.microsoft.com/office/drawing/2014/main" id="{19C0742B-6FAB-4F71-A9CB-E140A40C8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62454" y="2620980"/>
            <a:ext cx="95097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4D2C6BC9-3A18-4379-852E-A6D999AE83F2}"/>
              </a:ext>
            </a:extLst>
          </p:cNvPr>
          <p:cNvSpPr>
            <a:spLocks noGrp="1"/>
          </p:cNvSpPr>
          <p:nvPr>
            <p:ph idx="1"/>
          </p:nvPr>
        </p:nvSpPr>
        <p:spPr>
          <a:xfrm>
            <a:off x="1288064" y="2671760"/>
            <a:ext cx="9637776" cy="3357557"/>
          </a:xfrm>
        </p:spPr>
        <p:txBody>
          <a:bodyPr>
            <a:normAutofit fontScale="92500" lnSpcReduction="10000"/>
          </a:bodyPr>
          <a:lstStyle/>
          <a:p>
            <a:pPr>
              <a:lnSpc>
                <a:spcPct val="124000"/>
              </a:lnSpc>
            </a:pPr>
            <a:r>
              <a:rPr lang="en-US" sz="1800" b="1" dirty="0">
                <a:solidFill>
                  <a:srgbClr val="FF9900"/>
                </a:solidFill>
              </a:rPr>
              <a:t>Trauma Focused CBT Manual:</a:t>
            </a:r>
            <a:br>
              <a:rPr lang="en-US" sz="1800" b="1" dirty="0">
                <a:solidFill>
                  <a:srgbClr val="FF9900"/>
                </a:solidFill>
              </a:rPr>
            </a:br>
            <a:r>
              <a:rPr lang="en-US" sz="1800" dirty="0">
                <a:hlinkClick r:id="rId2"/>
              </a:rPr>
              <a:t>https://tfcbt.org/wp-content/uploads/2019/02/Revised-Dealing-with-Trauma-TF-CBTWorkbook-for-Teens-.pdf</a:t>
            </a:r>
            <a:endParaRPr lang="en-US" sz="1800" dirty="0"/>
          </a:p>
          <a:p>
            <a:pPr>
              <a:lnSpc>
                <a:spcPct val="124000"/>
              </a:lnSpc>
            </a:pPr>
            <a:r>
              <a:rPr lang="en-US" sz="1800" b="1" dirty="0">
                <a:solidFill>
                  <a:srgbClr val="FF9900"/>
                </a:solidFill>
              </a:rPr>
              <a:t>Adolescent DBT Manual:</a:t>
            </a:r>
            <a:br>
              <a:rPr lang="en-US" sz="1800" b="1" dirty="0">
                <a:solidFill>
                  <a:srgbClr val="FF9900"/>
                </a:solidFill>
              </a:rPr>
            </a:br>
            <a:r>
              <a:rPr lang="en-US" sz="1800" dirty="0">
                <a:hlinkClick r:id="rId3"/>
              </a:rPr>
              <a:t>http://www.drcharlesbonner.com/publications-and-downloads.html</a:t>
            </a:r>
            <a:br>
              <a:rPr lang="en-US" sz="1800" dirty="0"/>
            </a:br>
            <a:r>
              <a:rPr lang="en-US" sz="1800" dirty="0"/>
              <a:t>(12th reference down the page)</a:t>
            </a:r>
          </a:p>
          <a:p>
            <a:pPr>
              <a:lnSpc>
                <a:spcPct val="124000"/>
              </a:lnSpc>
            </a:pPr>
            <a:r>
              <a:rPr lang="en-US" sz="1800" b="1" dirty="0">
                <a:solidFill>
                  <a:srgbClr val="FF9900"/>
                </a:solidFill>
              </a:rPr>
              <a:t>Anger Management for Substance Use Disorder and Mental Health Clients: Participant Workbook</a:t>
            </a:r>
            <a:br>
              <a:rPr lang="en-US" sz="1800" b="1" dirty="0">
                <a:solidFill>
                  <a:srgbClr val="FF9900"/>
                </a:solidFill>
              </a:rPr>
            </a:br>
            <a:r>
              <a:rPr lang="en-US" sz="1800" dirty="0">
                <a:hlinkClick r:id="rId4"/>
              </a:rPr>
              <a:t>https://store.samhsa.gov/product/Anger-Management-for-Substance-Use-Disorder-and-Mental-Health-Clients-Participant-Workbook/PEP19-02-01-002</a:t>
            </a:r>
            <a:endParaRPr lang="en-US" sz="1800" dirty="0"/>
          </a:p>
          <a:p>
            <a:pPr>
              <a:lnSpc>
                <a:spcPct val="124000"/>
              </a:lnSpc>
            </a:pPr>
            <a:endParaRPr lang="en-US" sz="1800" dirty="0"/>
          </a:p>
          <a:p>
            <a:pPr>
              <a:lnSpc>
                <a:spcPct val="104000"/>
              </a:lnSpc>
            </a:pPr>
            <a:endParaRPr lang="en-US" sz="1600" dirty="0"/>
          </a:p>
          <a:p>
            <a:pPr>
              <a:lnSpc>
                <a:spcPct val="104000"/>
              </a:lnSpc>
            </a:pPr>
            <a:endParaRPr lang="en-US" sz="1600" dirty="0"/>
          </a:p>
        </p:txBody>
      </p:sp>
      <p:sp>
        <p:nvSpPr>
          <p:cNvPr id="9" name="Slide Number Placeholder 3">
            <a:extLst>
              <a:ext uri="{FF2B5EF4-FFF2-40B4-BE49-F238E27FC236}">
                <a16:creationId xmlns:a16="http://schemas.microsoft.com/office/drawing/2014/main" id="{6A02D2C3-AD57-4E06-B38A-048F73E7507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44</a:t>
            </a:fld>
            <a:endParaRPr lang="en-US" sz="1200" dirty="0">
              <a:solidFill>
                <a:srgbClr val="FF9900"/>
              </a:solidFill>
            </a:endParaRPr>
          </a:p>
        </p:txBody>
      </p:sp>
    </p:spTree>
    <p:extLst>
      <p:ext uri="{BB962C8B-B14F-4D97-AF65-F5344CB8AC3E}">
        <p14:creationId xmlns:p14="http://schemas.microsoft.com/office/powerpoint/2010/main" val="3253094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CF0F-5D22-264B-A069-4254DDDB8B7C}"/>
              </a:ext>
            </a:extLst>
          </p:cNvPr>
          <p:cNvSpPr>
            <a:spLocks noGrp="1"/>
          </p:cNvSpPr>
          <p:nvPr>
            <p:ph type="title"/>
          </p:nvPr>
        </p:nvSpPr>
        <p:spPr>
          <a:xfrm>
            <a:off x="5683623" y="1191260"/>
            <a:ext cx="5654936" cy="1188720"/>
          </a:xfrm>
        </p:spPr>
        <p:txBody>
          <a:bodyPr>
            <a:normAutofit fontScale="90000"/>
          </a:bodyPr>
          <a:lstStyle/>
          <a:p>
            <a:r>
              <a:rPr lang="en-US" dirty="0"/>
              <a:t>Self-Regulation and Goal Attainment</a:t>
            </a:r>
          </a:p>
        </p:txBody>
      </p:sp>
      <p:sp>
        <p:nvSpPr>
          <p:cNvPr id="3" name="Content Placeholder 2">
            <a:extLst>
              <a:ext uri="{FF2B5EF4-FFF2-40B4-BE49-F238E27FC236}">
                <a16:creationId xmlns:a16="http://schemas.microsoft.com/office/drawing/2014/main" id="{B5BDAEAC-7577-9A47-BCED-AA26F6D3D425}"/>
              </a:ext>
            </a:extLst>
          </p:cNvPr>
          <p:cNvSpPr>
            <a:spLocks noGrp="1"/>
          </p:cNvSpPr>
          <p:nvPr>
            <p:ph idx="1"/>
          </p:nvPr>
        </p:nvSpPr>
        <p:spPr>
          <a:xfrm>
            <a:off x="5766173" y="2736179"/>
            <a:ext cx="5489837" cy="2595282"/>
          </a:xfrm>
        </p:spPr>
        <p:txBody>
          <a:bodyPr>
            <a:normAutofit fontScale="70000" lnSpcReduction="20000"/>
          </a:bodyPr>
          <a:lstStyle/>
          <a:p>
            <a:pPr>
              <a:lnSpc>
                <a:spcPct val="134000"/>
              </a:lnSpc>
            </a:pPr>
            <a:r>
              <a:rPr lang="en-US" dirty="0" err="1"/>
              <a:t>Cavadel</a:t>
            </a:r>
            <a:r>
              <a:rPr lang="en-US" dirty="0"/>
              <a:t>, E., </a:t>
            </a:r>
            <a:r>
              <a:rPr lang="en-US" dirty="0" err="1"/>
              <a:t>Kauff</a:t>
            </a:r>
            <a:r>
              <a:rPr lang="en-US" dirty="0"/>
              <a:t>, J., Anderson, M.A, McConnell, S., and </a:t>
            </a:r>
            <a:r>
              <a:rPr lang="en-US" dirty="0" err="1"/>
              <a:t>Derr</a:t>
            </a:r>
            <a:r>
              <a:rPr lang="en-US" dirty="0"/>
              <a:t>, M. (2017). Self-Regulation and Goal Attainment: A New Perspective for Employment Programs. Office of Planning, Research and Evaluation, Administration for Children and Families, U.S. Department of Health and Human Services. Washington, DC.</a:t>
            </a:r>
          </a:p>
        </p:txBody>
      </p:sp>
      <p:pic>
        <p:nvPicPr>
          <p:cNvPr id="5" name="Picture 4">
            <a:extLst>
              <a:ext uri="{FF2B5EF4-FFF2-40B4-BE49-F238E27FC236}">
                <a16:creationId xmlns:a16="http://schemas.microsoft.com/office/drawing/2014/main" id="{4ECAF741-8EFA-3B4E-AA3E-CC838E0BADC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0"/>
            <a:ext cx="5179219" cy="6858000"/>
          </a:xfrm>
          <a:prstGeom prst="rect">
            <a:avLst/>
          </a:prstGeom>
        </p:spPr>
      </p:pic>
      <p:sp>
        <p:nvSpPr>
          <p:cNvPr id="6" name="Slide Number Placeholder 3">
            <a:extLst>
              <a:ext uri="{FF2B5EF4-FFF2-40B4-BE49-F238E27FC236}">
                <a16:creationId xmlns:a16="http://schemas.microsoft.com/office/drawing/2014/main" id="{D2F16543-AF9A-422A-99C0-451D4F8C075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45</a:t>
            </a:fld>
            <a:endParaRPr lang="en-US" sz="1200" dirty="0">
              <a:solidFill>
                <a:srgbClr val="FF9900"/>
              </a:solidFill>
            </a:endParaRPr>
          </a:p>
        </p:txBody>
      </p:sp>
    </p:spTree>
    <p:extLst>
      <p:ext uri="{BB962C8B-B14F-4D97-AF65-F5344CB8AC3E}">
        <p14:creationId xmlns:p14="http://schemas.microsoft.com/office/powerpoint/2010/main" val="3898723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8F56E5-8DAA-42F9-A222-0116F8A94937}"/>
              </a:ext>
            </a:extLst>
          </p:cNvPr>
          <p:cNvSpPr/>
          <p:nvPr/>
        </p:nvSpPr>
        <p:spPr>
          <a:xfrm>
            <a:off x="6096000" y="0"/>
            <a:ext cx="6096000" cy="6858000"/>
          </a:xfrm>
          <a:prstGeom prst="rect">
            <a:avLst/>
          </a:prstGeom>
          <a:solidFill>
            <a:srgbClr val="456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C0686EA-EB0A-4FC1-9C8F-FC17505DD761}"/>
              </a:ext>
            </a:extLst>
          </p:cNvPr>
          <p:cNvSpPr>
            <a:spLocks noGrp="1"/>
          </p:cNvSpPr>
          <p:nvPr>
            <p:ph type="title"/>
          </p:nvPr>
        </p:nvSpPr>
        <p:spPr>
          <a:xfrm>
            <a:off x="713107" y="1609541"/>
            <a:ext cx="4494998" cy="1134640"/>
          </a:xfrm>
          <a:ln>
            <a:noFill/>
          </a:ln>
        </p:spPr>
        <p:txBody>
          <a:bodyPr/>
          <a:lstStyle/>
          <a:p>
            <a:r>
              <a:rPr lang="en-US" sz="4000" dirty="0">
                <a:solidFill>
                  <a:srgbClr val="586F78"/>
                </a:solidFill>
              </a:rPr>
              <a:t>ALSUP</a:t>
            </a:r>
          </a:p>
        </p:txBody>
      </p:sp>
      <p:pic>
        <p:nvPicPr>
          <p:cNvPr id="10" name="Picture Placeholder 9">
            <a:extLst>
              <a:ext uri="{FF2B5EF4-FFF2-40B4-BE49-F238E27FC236}">
                <a16:creationId xmlns:a16="http://schemas.microsoft.com/office/drawing/2014/main" id="{9813BF6F-2449-4061-91A9-1A9D279A36D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521" r="1521"/>
          <a:stretch>
            <a:fillRect/>
          </a:stretch>
        </p:blipFill>
        <p:spPr>
          <a:xfrm>
            <a:off x="6393853" y="136525"/>
            <a:ext cx="5500293" cy="6181646"/>
          </a:xfrm>
        </p:spPr>
      </p:pic>
      <p:sp>
        <p:nvSpPr>
          <p:cNvPr id="13" name="Slide Number Placeholder 3">
            <a:extLst>
              <a:ext uri="{FF2B5EF4-FFF2-40B4-BE49-F238E27FC236}">
                <a16:creationId xmlns:a16="http://schemas.microsoft.com/office/drawing/2014/main" id="{51E04D59-8C69-42B3-AE7A-A741702762DF}"/>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46</a:t>
            </a:fld>
            <a:endParaRPr lang="en-US" sz="1200" dirty="0">
              <a:solidFill>
                <a:srgbClr val="FF9900"/>
              </a:solidFill>
            </a:endParaRPr>
          </a:p>
        </p:txBody>
      </p:sp>
      <p:pic>
        <p:nvPicPr>
          <p:cNvPr id="3" name="Picture 2" descr="A picture containing outdoor, grass, person, man&#10;&#10;Description automatically generated">
            <a:extLst>
              <a:ext uri="{FF2B5EF4-FFF2-40B4-BE49-F238E27FC236}">
                <a16:creationId xmlns:a16="http://schemas.microsoft.com/office/drawing/2014/main" id="{7C02C698-D040-4E71-9E9D-56EBC35A5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89" y="2744181"/>
            <a:ext cx="3981634" cy="2571472"/>
          </a:xfrm>
          <a:prstGeom prst="rect">
            <a:avLst/>
          </a:prstGeom>
        </p:spPr>
      </p:pic>
    </p:spTree>
    <p:extLst>
      <p:ext uri="{BB962C8B-B14F-4D97-AF65-F5344CB8AC3E}">
        <p14:creationId xmlns:p14="http://schemas.microsoft.com/office/powerpoint/2010/main" val="2267120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7690-0F90-46F7-9036-225E6A727290}"/>
              </a:ext>
            </a:extLst>
          </p:cNvPr>
          <p:cNvSpPr>
            <a:spLocks noGrp="1"/>
          </p:cNvSpPr>
          <p:nvPr>
            <p:ph type="title"/>
          </p:nvPr>
        </p:nvSpPr>
        <p:spPr>
          <a:xfrm>
            <a:off x="6900862" y="761206"/>
            <a:ext cx="4592689" cy="5335588"/>
          </a:xfrm>
        </p:spPr>
        <p:txBody>
          <a:bodyPr>
            <a:normAutofit/>
          </a:bodyPr>
          <a:lstStyle/>
          <a:p>
            <a:pPr algn="ctr"/>
            <a:r>
              <a:rPr lang="en-US" dirty="0"/>
              <a:t>Our </a:t>
            </a:r>
            <a:br>
              <a:rPr lang="en-US" dirty="0"/>
            </a:br>
            <a:r>
              <a:rPr lang="en-US" dirty="0"/>
              <a:t>Favorite Chart to Fill Out </a:t>
            </a:r>
          </a:p>
        </p:txBody>
      </p:sp>
      <p:sp>
        <p:nvSpPr>
          <p:cNvPr id="4" name="Slide Number Placeholder 3">
            <a:extLst>
              <a:ext uri="{FF2B5EF4-FFF2-40B4-BE49-F238E27FC236}">
                <a16:creationId xmlns:a16="http://schemas.microsoft.com/office/drawing/2014/main" id="{FA71B609-B733-4B06-A3B1-F2A022166666}"/>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47</a:t>
            </a:fld>
            <a:endParaRPr lang="en-US" sz="1200" dirty="0">
              <a:solidFill>
                <a:srgbClr val="FF9900"/>
              </a:solidFill>
            </a:endParaRPr>
          </a:p>
        </p:txBody>
      </p:sp>
      <p:graphicFrame>
        <p:nvGraphicFramePr>
          <p:cNvPr id="5" name="Content Placeholder 5">
            <a:extLst>
              <a:ext uri="{FF2B5EF4-FFF2-40B4-BE49-F238E27FC236}">
                <a16:creationId xmlns:a16="http://schemas.microsoft.com/office/drawing/2014/main" id="{2FBBE78E-F2A0-44C6-85E3-6E009E0983A3}"/>
              </a:ext>
            </a:extLst>
          </p:cNvPr>
          <p:cNvGraphicFramePr>
            <a:graphicFrameLocks noGrp="1"/>
          </p:cNvGraphicFramePr>
          <p:nvPr>
            <p:ph idx="1"/>
            <p:extLst>
              <p:ext uri="{D42A27DB-BD31-4B8C-83A1-F6EECF244321}">
                <p14:modId xmlns:p14="http://schemas.microsoft.com/office/powerpoint/2010/main" val="2380873570"/>
              </p:ext>
            </p:extLst>
          </p:nvPr>
        </p:nvGraphicFramePr>
        <p:xfrm>
          <a:off x="698448" y="1082318"/>
          <a:ext cx="5799981" cy="4728982"/>
        </p:xfrm>
        <a:graphic>
          <a:graphicData uri="http://schemas.openxmlformats.org/drawingml/2006/table">
            <a:tbl>
              <a:tblPr firstRow="1" bandRow="1">
                <a:tableStyleId>{08FB837D-C827-4EFA-A057-4D05807E0F7C}</a:tableStyleId>
              </a:tblPr>
              <a:tblGrid>
                <a:gridCol w="1933327">
                  <a:extLst>
                    <a:ext uri="{9D8B030D-6E8A-4147-A177-3AD203B41FA5}">
                      <a16:colId xmlns:a16="http://schemas.microsoft.com/office/drawing/2014/main" val="20000"/>
                    </a:ext>
                  </a:extLst>
                </a:gridCol>
                <a:gridCol w="1933327">
                  <a:extLst>
                    <a:ext uri="{9D8B030D-6E8A-4147-A177-3AD203B41FA5}">
                      <a16:colId xmlns:a16="http://schemas.microsoft.com/office/drawing/2014/main" val="20001"/>
                    </a:ext>
                  </a:extLst>
                </a:gridCol>
                <a:gridCol w="1933327">
                  <a:extLst>
                    <a:ext uri="{9D8B030D-6E8A-4147-A177-3AD203B41FA5}">
                      <a16:colId xmlns:a16="http://schemas.microsoft.com/office/drawing/2014/main" val="20002"/>
                    </a:ext>
                  </a:extLst>
                </a:gridCol>
              </a:tblGrid>
              <a:tr h="1280160">
                <a:tc>
                  <a:txBody>
                    <a:bodyPr/>
                    <a:lstStyle/>
                    <a:p>
                      <a:pPr algn="ctr">
                        <a:lnSpc>
                          <a:spcPct val="114000"/>
                        </a:lnSpc>
                        <a:spcBef>
                          <a:spcPts val="600"/>
                        </a:spcBef>
                      </a:pPr>
                      <a:r>
                        <a:rPr lang="en-US" dirty="0"/>
                        <a:t>PROS </a:t>
                      </a:r>
                    </a:p>
                    <a:p>
                      <a:pPr algn="ctr">
                        <a:lnSpc>
                          <a:spcPct val="114000"/>
                        </a:lnSpc>
                        <a:spcBef>
                          <a:spcPts val="600"/>
                        </a:spcBef>
                      </a:pPr>
                      <a:r>
                        <a:rPr lang="en-US" dirty="0"/>
                        <a:t>AND</a:t>
                      </a:r>
                    </a:p>
                    <a:p>
                      <a:pPr algn="ctr">
                        <a:lnSpc>
                          <a:spcPct val="114000"/>
                        </a:lnSpc>
                        <a:spcBef>
                          <a:spcPts val="600"/>
                        </a:spcBef>
                      </a:pPr>
                      <a:r>
                        <a:rPr lang="en-US" dirty="0"/>
                        <a:t>CONS</a:t>
                      </a:r>
                      <a:endParaRPr lang="en-US" b="1" dirty="0"/>
                    </a:p>
                  </a:txBody>
                  <a:tcPr anchor="ct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456784"/>
                    </a:solidFill>
                  </a:tcPr>
                </a:tc>
                <a:tc>
                  <a:txBody>
                    <a:bodyPr/>
                    <a:lstStyle/>
                    <a:p>
                      <a:pPr algn="ctr">
                        <a:lnSpc>
                          <a:spcPct val="114000"/>
                        </a:lnSpc>
                        <a:spcBef>
                          <a:spcPts val="600"/>
                        </a:spcBef>
                      </a:pPr>
                      <a:r>
                        <a:rPr lang="en-US" dirty="0"/>
                        <a:t>In the</a:t>
                      </a:r>
                      <a:r>
                        <a:rPr lang="en-US" baseline="0" dirty="0"/>
                        <a:t> short run</a:t>
                      </a:r>
                      <a:r>
                        <a:rPr lang="mr-IN" baseline="0" dirty="0"/>
                        <a:t>…</a:t>
                      </a:r>
                      <a:r>
                        <a:rPr lang="en-US" baseline="0" dirty="0"/>
                        <a:t>..</a:t>
                      </a: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456784"/>
                    </a:solidFill>
                  </a:tcPr>
                </a:tc>
                <a:tc>
                  <a:txBody>
                    <a:bodyPr/>
                    <a:lstStyle/>
                    <a:p>
                      <a:pPr algn="ctr">
                        <a:lnSpc>
                          <a:spcPct val="114000"/>
                        </a:lnSpc>
                        <a:spcBef>
                          <a:spcPts val="600"/>
                        </a:spcBef>
                      </a:pPr>
                      <a:r>
                        <a:rPr lang="en-US" dirty="0"/>
                        <a:t>In the long</a:t>
                      </a:r>
                    </a:p>
                    <a:p>
                      <a:pPr algn="ctr">
                        <a:lnSpc>
                          <a:spcPct val="114000"/>
                        </a:lnSpc>
                        <a:spcBef>
                          <a:spcPts val="600"/>
                        </a:spcBef>
                      </a:pPr>
                      <a:r>
                        <a:rPr lang="en-US" dirty="0"/>
                        <a:t>run</a:t>
                      </a:r>
                      <a:r>
                        <a:rPr lang="mr-IN" dirty="0"/>
                        <a:t>……</a:t>
                      </a:r>
                      <a:endParaRPr lang="en-US" dirty="0"/>
                    </a:p>
                  </a:txBody>
                  <a:tcPr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456784"/>
                    </a:solidFill>
                  </a:tcPr>
                </a:tc>
                <a:extLst>
                  <a:ext uri="{0D108BD9-81ED-4DB2-BD59-A6C34878D82A}">
                    <a16:rowId xmlns:a16="http://schemas.microsoft.com/office/drawing/2014/main" val="10000"/>
                  </a:ext>
                </a:extLst>
              </a:tr>
              <a:tr h="1724411">
                <a:tc>
                  <a:txBody>
                    <a:bodyPr/>
                    <a:lstStyle/>
                    <a:p>
                      <a:r>
                        <a:rPr lang="en-US" b="1" dirty="0">
                          <a:solidFill>
                            <a:schemeClr val="bg1"/>
                          </a:solidFill>
                        </a:rPr>
                        <a:t>Advantages</a:t>
                      </a:r>
                    </a:p>
                    <a:p>
                      <a:r>
                        <a:rPr lang="en-US" b="1" dirty="0">
                          <a:solidFill>
                            <a:schemeClr val="bg1"/>
                          </a:solidFill>
                        </a:rPr>
                        <a:t>of changing</a:t>
                      </a:r>
                    </a:p>
                    <a:p>
                      <a:r>
                        <a:rPr lang="en-US" b="1" dirty="0">
                          <a:solidFill>
                            <a:schemeClr val="bg1"/>
                          </a:solidFill>
                        </a:rPr>
                        <a:t>this</a:t>
                      </a:r>
                      <a:r>
                        <a:rPr lang="en-US" b="1" baseline="0" dirty="0">
                          <a:solidFill>
                            <a:schemeClr val="bg1"/>
                          </a:solidFill>
                        </a:rPr>
                        <a:t> behavior</a:t>
                      </a:r>
                      <a:endParaRPr lang="en-US" b="1" dirty="0">
                        <a:solidFill>
                          <a:schemeClr val="bg1"/>
                        </a:solidFill>
                      </a:endParaRPr>
                    </a:p>
                    <a:p>
                      <a:endParaRPr lang="en-US" b="1" dirty="0">
                        <a:solidFill>
                          <a:schemeClr val="bg1"/>
                        </a:solidFill>
                      </a:endParaRPr>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99"/>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99"/>
                    </a:solidFill>
                  </a:tcPr>
                </a:tc>
                <a:tc>
                  <a:txBody>
                    <a:bodyPr/>
                    <a:lstStyle/>
                    <a:p>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99"/>
                    </a:solidFill>
                  </a:tcPr>
                </a:tc>
                <a:extLst>
                  <a:ext uri="{0D108BD9-81ED-4DB2-BD59-A6C34878D82A}">
                    <a16:rowId xmlns:a16="http://schemas.microsoft.com/office/drawing/2014/main" val="10001"/>
                  </a:ext>
                </a:extLst>
              </a:tr>
              <a:tr h="1724411">
                <a:tc>
                  <a:txBody>
                    <a:bodyPr/>
                    <a:lstStyle/>
                    <a:p>
                      <a:r>
                        <a:rPr lang="en-US" b="1" dirty="0">
                          <a:solidFill>
                            <a:schemeClr val="bg1"/>
                          </a:solidFill>
                        </a:rPr>
                        <a:t>Disadvantages of changing</a:t>
                      </a:r>
                      <a:r>
                        <a:rPr lang="en-US" b="1" baseline="0" dirty="0">
                          <a:solidFill>
                            <a:schemeClr val="bg1"/>
                          </a:solidFill>
                        </a:rPr>
                        <a:t> this behavior</a:t>
                      </a:r>
                      <a:endParaRPr lang="en-US" b="1" dirty="0">
                        <a:solidFill>
                          <a:schemeClr val="bg1"/>
                        </a:solidFill>
                      </a:endParaRPr>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FFCC99"/>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FFCC99"/>
                    </a:solidFill>
                  </a:tcPr>
                </a:tc>
                <a:tc>
                  <a:txBody>
                    <a:bodyPr/>
                    <a:lstStyle/>
                    <a:p>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rgbClr val="FFCC99"/>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4807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8B233F-8236-4819-BDAD-83DC92C786A3}"/>
              </a:ext>
            </a:extLst>
          </p:cNvPr>
          <p:cNvSpPr/>
          <p:nvPr/>
        </p:nvSpPr>
        <p:spPr>
          <a:xfrm>
            <a:off x="0" y="0"/>
            <a:ext cx="2062716" cy="685800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B36473-91BA-490A-B776-D1572E1A3AF1}"/>
              </a:ext>
            </a:extLst>
          </p:cNvPr>
          <p:cNvSpPr/>
          <p:nvPr/>
        </p:nvSpPr>
        <p:spPr>
          <a:xfrm>
            <a:off x="380640" y="0"/>
            <a:ext cx="2173996" cy="6858000"/>
          </a:xfrm>
          <a:prstGeom prst="rect">
            <a:avLst/>
          </a:prstGeom>
          <a:solidFill>
            <a:srgbClr val="586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3033EAE-5EAA-4A22-A270-C67111CA0975}"/>
              </a:ext>
            </a:extLst>
          </p:cNvPr>
          <p:cNvSpPr>
            <a:spLocks noGrp="1"/>
          </p:cNvSpPr>
          <p:nvPr>
            <p:ph type="title"/>
          </p:nvPr>
        </p:nvSpPr>
        <p:spPr>
          <a:xfrm>
            <a:off x="380640" y="2104231"/>
            <a:ext cx="2173996" cy="2649538"/>
          </a:xfrm>
        </p:spPr>
        <p:txBody>
          <a:bodyPr>
            <a:normAutofit/>
          </a:bodyPr>
          <a:lstStyle/>
          <a:p>
            <a:pPr algn="ctr">
              <a:lnSpc>
                <a:spcPct val="114000"/>
              </a:lnSpc>
              <a:spcBef>
                <a:spcPts val="600"/>
              </a:spcBef>
            </a:pPr>
            <a:r>
              <a:rPr lang="en-US" sz="2400" dirty="0">
                <a:solidFill>
                  <a:schemeClr val="bg1"/>
                </a:solidFill>
              </a:rPr>
              <a:t>Lack </a:t>
            </a:r>
            <a:br>
              <a:rPr lang="en-US" sz="2400" dirty="0">
                <a:solidFill>
                  <a:schemeClr val="bg1"/>
                </a:solidFill>
              </a:rPr>
            </a:br>
            <a:r>
              <a:rPr lang="en-US" sz="2400" dirty="0">
                <a:solidFill>
                  <a:schemeClr val="bg1"/>
                </a:solidFill>
              </a:rPr>
              <a:t>of Motivation</a:t>
            </a:r>
          </a:p>
        </p:txBody>
      </p:sp>
      <p:sp>
        <p:nvSpPr>
          <p:cNvPr id="15" name="Slide Number Placeholder 3">
            <a:extLst>
              <a:ext uri="{FF2B5EF4-FFF2-40B4-BE49-F238E27FC236}">
                <a16:creationId xmlns:a16="http://schemas.microsoft.com/office/drawing/2014/main" id="{0A21A7E3-85C0-4DD3-ACEE-78C45623A3EE}"/>
              </a:ext>
            </a:extLst>
          </p:cNvPr>
          <p:cNvSpPr txBox="1">
            <a:spLocks/>
          </p:cNvSpPr>
          <p:nvPr/>
        </p:nvSpPr>
        <p:spPr>
          <a:xfrm>
            <a:off x="8590280" y="645469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48</a:t>
            </a:fld>
            <a:endParaRPr lang="en-US" sz="1200" dirty="0">
              <a:solidFill>
                <a:srgbClr val="FF9900"/>
              </a:solidFill>
            </a:endParaRPr>
          </a:p>
        </p:txBody>
      </p:sp>
      <p:sp>
        <p:nvSpPr>
          <p:cNvPr id="4" name="Rectangle 3">
            <a:extLst>
              <a:ext uri="{FF2B5EF4-FFF2-40B4-BE49-F238E27FC236}">
                <a16:creationId xmlns:a16="http://schemas.microsoft.com/office/drawing/2014/main" id="{321FC996-F0FC-416C-AE32-4B9739D37DF3}"/>
              </a:ext>
            </a:extLst>
          </p:cNvPr>
          <p:cNvSpPr/>
          <p:nvPr/>
        </p:nvSpPr>
        <p:spPr>
          <a:xfrm>
            <a:off x="2814638" y="596900"/>
            <a:ext cx="8925538" cy="1784271"/>
          </a:xfrm>
          <a:prstGeom prst="rect">
            <a:avLst/>
          </a:prstGeom>
        </p:spPr>
        <p:txBody>
          <a:bodyPr wrap="square">
            <a:spAutoFit/>
          </a:bodyPr>
          <a:lstStyle/>
          <a:p>
            <a:pPr marL="171450">
              <a:lnSpc>
                <a:spcPct val="134000"/>
              </a:lnSpc>
              <a:buClr>
                <a:srgbClr val="FF9900"/>
              </a:buClr>
              <a:tabLst>
                <a:tab pos="8801100" algn="r"/>
              </a:tabLst>
            </a:pPr>
            <a:r>
              <a:rPr lang="en-US" sz="2400" b="1" dirty="0">
                <a:solidFill>
                  <a:srgbClr val="FF9900"/>
                </a:solidFill>
              </a:rPr>
              <a:t>Use of the values card sort </a:t>
            </a:r>
            <a:r>
              <a:rPr lang="en-US" sz="2400" dirty="0">
                <a:solidFill>
                  <a:srgbClr val="456784"/>
                </a:solidFill>
              </a:rPr>
              <a:t>works well:  </a:t>
            </a:r>
            <a:r>
              <a:rPr lang="en-US" dirty="0">
                <a:solidFill>
                  <a:srgbClr val="456784"/>
                </a:solidFill>
                <a:hlinkClick r:id="rId3"/>
              </a:rPr>
              <a:t>http://www.motivationalinterviewing.org/sites/default/files/valuescardsort_0.pdf</a:t>
            </a:r>
            <a:endParaRPr lang="en-US" dirty="0">
              <a:solidFill>
                <a:srgbClr val="456784"/>
              </a:solidFill>
            </a:endParaRPr>
          </a:p>
          <a:p>
            <a:pPr marL="171450">
              <a:lnSpc>
                <a:spcPct val="134000"/>
              </a:lnSpc>
              <a:buClr>
                <a:srgbClr val="FF9900"/>
              </a:buClr>
              <a:tabLst>
                <a:tab pos="8801100" algn="r"/>
              </a:tabLst>
            </a:pPr>
            <a:r>
              <a:rPr lang="en-US" sz="2400" b="1" dirty="0">
                <a:solidFill>
                  <a:srgbClr val="FF9900"/>
                </a:solidFill>
              </a:rPr>
              <a:t>Directions</a:t>
            </a:r>
            <a:r>
              <a:rPr lang="en-US" sz="2400" dirty="0">
                <a:solidFill>
                  <a:srgbClr val="456784"/>
                </a:solidFill>
              </a:rPr>
              <a:t> for doing the card sort:</a:t>
            </a:r>
          </a:p>
          <a:p>
            <a:pPr marL="171450">
              <a:lnSpc>
                <a:spcPct val="134000"/>
              </a:lnSpc>
              <a:buClr>
                <a:srgbClr val="FF9900"/>
              </a:buClr>
              <a:tabLst>
                <a:tab pos="8801100" algn="r"/>
              </a:tabLst>
            </a:pPr>
            <a:r>
              <a:rPr lang="en-US" dirty="0">
                <a:solidFill>
                  <a:srgbClr val="456784"/>
                </a:solidFill>
                <a:hlinkClick r:id="rId4"/>
              </a:rPr>
              <a:t>https://motivationalinterviewing.org/sites/default/files/valuesinstructions.pdf</a:t>
            </a:r>
            <a:endParaRPr lang="en-US" dirty="0">
              <a:solidFill>
                <a:srgbClr val="456784"/>
              </a:solidFill>
            </a:endParaRPr>
          </a:p>
        </p:txBody>
      </p:sp>
      <p:sp>
        <p:nvSpPr>
          <p:cNvPr id="9" name="Rectangle 8">
            <a:extLst>
              <a:ext uri="{FF2B5EF4-FFF2-40B4-BE49-F238E27FC236}">
                <a16:creationId xmlns:a16="http://schemas.microsoft.com/office/drawing/2014/main" id="{EF8788AF-73B4-4A8D-8A9B-72FE6E17B42D}"/>
              </a:ext>
            </a:extLst>
          </p:cNvPr>
          <p:cNvSpPr/>
          <p:nvPr/>
        </p:nvSpPr>
        <p:spPr>
          <a:xfrm>
            <a:off x="2814638" y="2377203"/>
            <a:ext cx="8925538" cy="3502818"/>
          </a:xfrm>
          <a:prstGeom prst="rect">
            <a:avLst/>
          </a:prstGeom>
        </p:spPr>
        <p:txBody>
          <a:bodyPr wrap="square">
            <a:spAutoFit/>
          </a:bodyPr>
          <a:lstStyle/>
          <a:p>
            <a:pPr marL="171450">
              <a:lnSpc>
                <a:spcPct val="134000"/>
              </a:lnSpc>
              <a:buClr>
                <a:srgbClr val="FF9900"/>
              </a:buClr>
              <a:tabLst>
                <a:tab pos="8801100" algn="r"/>
              </a:tabLst>
            </a:pPr>
            <a:endParaRPr lang="en-US" sz="2400" dirty="0">
              <a:solidFill>
                <a:srgbClr val="456784"/>
              </a:solidFill>
            </a:endParaRPr>
          </a:p>
          <a:p>
            <a:pPr marL="171450">
              <a:lnSpc>
                <a:spcPct val="134000"/>
              </a:lnSpc>
              <a:buClr>
                <a:srgbClr val="FF9900"/>
              </a:buClr>
              <a:tabLst>
                <a:tab pos="8801100" algn="r"/>
              </a:tabLst>
            </a:pPr>
            <a:r>
              <a:rPr lang="en-US" sz="2400" dirty="0">
                <a:solidFill>
                  <a:srgbClr val="456784"/>
                </a:solidFill>
              </a:rPr>
              <a:t>We use this with individuals and groups, followed by conversations where students talk about and share their choices.  Then, we brainstorm first steps in moving towards what is truly important to them. </a:t>
            </a:r>
          </a:p>
          <a:p>
            <a:pPr marL="171450">
              <a:lnSpc>
                <a:spcPct val="134000"/>
              </a:lnSpc>
              <a:buClr>
                <a:srgbClr val="FF9900"/>
              </a:buClr>
              <a:tabLst>
                <a:tab pos="8801100" algn="r"/>
              </a:tabLst>
            </a:pPr>
            <a:r>
              <a:rPr lang="en-US" sz="2400" dirty="0">
                <a:solidFill>
                  <a:srgbClr val="456784"/>
                </a:solidFill>
              </a:rPr>
              <a:t>When students are disruptive or appear out of control, it’s hard to see that they have strong personal values, but most do. </a:t>
            </a:r>
          </a:p>
        </p:txBody>
      </p:sp>
    </p:spTree>
    <p:extLst>
      <p:ext uri="{BB962C8B-B14F-4D97-AF65-F5344CB8AC3E}">
        <p14:creationId xmlns:p14="http://schemas.microsoft.com/office/powerpoint/2010/main" val="1766206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6CA380-8AB8-4A1C-BDDA-624C69E2B807}"/>
              </a:ext>
            </a:extLst>
          </p:cNvPr>
          <p:cNvSpPr>
            <a:spLocks noGrp="1"/>
          </p:cNvSpPr>
          <p:nvPr>
            <p:ph type="title"/>
          </p:nvPr>
        </p:nvSpPr>
        <p:spPr>
          <a:xfrm>
            <a:off x="8032152" y="2499994"/>
            <a:ext cx="3667039" cy="929006"/>
          </a:xfrm>
        </p:spPr>
        <p:txBody>
          <a:bodyPr vert="horz" lIns="91440" tIns="45720" rIns="91440" bIns="45720" rtlCol="0" anchor="ctr">
            <a:normAutofit/>
          </a:bodyPr>
          <a:lstStyle/>
          <a:p>
            <a:r>
              <a:rPr lang="en-US" sz="2800" kern="1200" dirty="0" err="1">
                <a:latin typeface="+mj-lt"/>
                <a:ea typeface="+mj-ea"/>
                <a:cs typeface="+mj-cs"/>
              </a:rPr>
              <a:t>Understood.Org</a:t>
            </a:r>
            <a:br>
              <a:rPr lang="en-US" sz="3100" kern="1200" dirty="0">
                <a:solidFill>
                  <a:schemeClr val="tx1"/>
                </a:solidFill>
                <a:latin typeface="+mj-lt"/>
                <a:ea typeface="+mj-ea"/>
                <a:cs typeface="+mj-cs"/>
              </a:rPr>
            </a:br>
            <a:endParaRPr lang="en-US" sz="31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A866EBC-144A-4807-8903-29840CD1FFDE}"/>
              </a:ext>
            </a:extLst>
          </p:cNvPr>
          <p:cNvSpPr txBox="1"/>
          <p:nvPr/>
        </p:nvSpPr>
        <p:spPr>
          <a:xfrm>
            <a:off x="8032152" y="3220720"/>
            <a:ext cx="3667036" cy="1441898"/>
          </a:xfrm>
          <a:prstGeom prst="rect">
            <a:avLst/>
          </a:prstGeom>
        </p:spPr>
        <p:txBody>
          <a:bodyPr vert="horz" lIns="91440" tIns="45720" rIns="91440" bIns="45720" rtlCol="0">
            <a:normAutofit/>
          </a:bodyPr>
          <a:lstStyle/>
          <a:p>
            <a:pPr algn="ctr">
              <a:lnSpc>
                <a:spcPct val="114000"/>
              </a:lnSpc>
              <a:spcAft>
                <a:spcPts val="600"/>
              </a:spcAft>
            </a:pPr>
            <a:r>
              <a:rPr lang="en-US" dirty="0">
                <a:hlinkClick r:id="rId3"/>
              </a:rPr>
              <a:t>Trouble with Regulation</a:t>
            </a:r>
            <a:endParaRPr lang="en-US" dirty="0"/>
          </a:p>
          <a:p>
            <a:pPr>
              <a:lnSpc>
                <a:spcPct val="114000"/>
              </a:lnSpc>
              <a:spcAft>
                <a:spcPts val="600"/>
              </a:spcAft>
            </a:pPr>
            <a:endParaRPr lang="en-US" dirty="0"/>
          </a:p>
          <a:p>
            <a:pPr>
              <a:lnSpc>
                <a:spcPct val="90000"/>
              </a:lnSpc>
              <a:spcAft>
                <a:spcPts val="600"/>
              </a:spcAft>
            </a:pPr>
            <a:endParaRPr lang="en-US" dirty="0"/>
          </a:p>
          <a:p>
            <a:pPr>
              <a:lnSpc>
                <a:spcPct val="90000"/>
              </a:lnSpc>
              <a:spcAft>
                <a:spcPts val="600"/>
              </a:spcAft>
            </a:pPr>
            <a:endParaRPr lang="en-US" dirty="0"/>
          </a:p>
          <a:p>
            <a:pPr>
              <a:lnSpc>
                <a:spcPct val="90000"/>
              </a:lnSpc>
              <a:spcAft>
                <a:spcPts val="600"/>
              </a:spcAft>
            </a:pPr>
            <a:endParaRPr lang="en-US" dirty="0"/>
          </a:p>
        </p:txBody>
      </p:sp>
      <p:sp>
        <p:nvSpPr>
          <p:cNvPr id="8" name="Slide Number Placeholder 5">
            <a:extLst>
              <a:ext uri="{FF2B5EF4-FFF2-40B4-BE49-F238E27FC236}">
                <a16:creationId xmlns:a16="http://schemas.microsoft.com/office/drawing/2014/main" id="{B95009D6-19CC-402F-8195-A03C75442762}"/>
              </a:ext>
            </a:extLst>
          </p:cNvPr>
          <p:cNvSpPr txBox="1">
            <a:spLocks/>
          </p:cNvSpPr>
          <p:nvPr/>
        </p:nvSpPr>
        <p:spPr>
          <a:xfrm>
            <a:off x="10777490" y="6356351"/>
            <a:ext cx="576309" cy="365125"/>
          </a:xfrm>
          <a:prstGeom prst="rect">
            <a:avLst/>
          </a:prstGeom>
        </p:spPr>
        <p:txBody>
          <a:bodyPr vert="horz" lIns="91438" tIns="45719" rIns="91438" bIns="45719" rtlCol="0" anchor="ctr"/>
          <a:lstStyle>
            <a:defPPr>
              <a:defRPr lang="en-US"/>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endParaRPr lang="en-US" dirty="0">
              <a:solidFill>
                <a:schemeClr val="tx1"/>
              </a:solidFill>
            </a:endParaRPr>
          </a:p>
        </p:txBody>
      </p:sp>
      <p:sp>
        <p:nvSpPr>
          <p:cNvPr id="9" name="Slide Number Placeholder 3">
            <a:extLst>
              <a:ext uri="{FF2B5EF4-FFF2-40B4-BE49-F238E27FC236}">
                <a16:creationId xmlns:a16="http://schemas.microsoft.com/office/drawing/2014/main" id="{F93A274B-8664-416E-825A-E9C3195C70A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49</a:t>
            </a:fld>
            <a:endParaRPr lang="en-US" sz="1200" dirty="0">
              <a:solidFill>
                <a:srgbClr val="FF9900"/>
              </a:solidFill>
            </a:endParaRPr>
          </a:p>
        </p:txBody>
      </p:sp>
      <p:pic>
        <p:nvPicPr>
          <p:cNvPr id="3" name="Picture 2">
            <a:extLst>
              <a:ext uri="{FF2B5EF4-FFF2-40B4-BE49-F238E27FC236}">
                <a16:creationId xmlns:a16="http://schemas.microsoft.com/office/drawing/2014/main" id="{9358C207-598A-448D-9F60-22F654EE5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89" y="1458437"/>
            <a:ext cx="6193176" cy="3594417"/>
          </a:xfrm>
          <a:prstGeom prst="rect">
            <a:avLst/>
          </a:prstGeom>
        </p:spPr>
      </p:pic>
    </p:spTree>
    <p:extLst>
      <p:ext uri="{BB962C8B-B14F-4D97-AF65-F5344CB8AC3E}">
        <p14:creationId xmlns:p14="http://schemas.microsoft.com/office/powerpoint/2010/main" val="142093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01F55E3-6034-1D4D-9333-434A10EBDC29}"/>
              </a:ext>
            </a:extLst>
          </p:cNvPr>
          <p:cNvGrpSpPr/>
          <p:nvPr/>
        </p:nvGrpSpPr>
        <p:grpSpPr>
          <a:xfrm>
            <a:off x="6886580" y="1037858"/>
            <a:ext cx="4437263" cy="2384676"/>
            <a:chOff x="6757988" y="1395058"/>
            <a:chExt cx="4437263" cy="2384676"/>
          </a:xfrm>
        </p:grpSpPr>
        <p:pic>
          <p:nvPicPr>
            <p:cNvPr id="5" name="Picture 4">
              <a:extLst>
                <a:ext uri="{FF2B5EF4-FFF2-40B4-BE49-F238E27FC236}">
                  <a16:creationId xmlns:a16="http://schemas.microsoft.com/office/drawing/2014/main" id="{86124A93-833A-CF4E-850E-DE138B775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037" y="1495071"/>
              <a:ext cx="4207214" cy="2284663"/>
            </a:xfrm>
            <a:prstGeom prst="rect">
              <a:avLst/>
            </a:prstGeom>
          </p:spPr>
        </p:pic>
        <p:sp>
          <p:nvSpPr>
            <p:cNvPr id="6" name="Rectangle 5">
              <a:extLst>
                <a:ext uri="{FF2B5EF4-FFF2-40B4-BE49-F238E27FC236}">
                  <a16:creationId xmlns:a16="http://schemas.microsoft.com/office/drawing/2014/main" id="{359F1ADD-BD4D-BC49-AD6D-0D28D7EE05A0}"/>
                </a:ext>
              </a:extLst>
            </p:cNvPr>
            <p:cNvSpPr/>
            <p:nvPr/>
          </p:nvSpPr>
          <p:spPr>
            <a:xfrm>
              <a:off x="6757988" y="1395058"/>
              <a:ext cx="2614612" cy="477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473CF0F-5D22-264B-A069-4254DDDB8B7C}"/>
              </a:ext>
            </a:extLst>
          </p:cNvPr>
          <p:cNvSpPr>
            <a:spLocks noGrp="1"/>
          </p:cNvSpPr>
          <p:nvPr>
            <p:ph type="title"/>
          </p:nvPr>
        </p:nvSpPr>
        <p:spPr>
          <a:xfrm>
            <a:off x="806824" y="511492"/>
            <a:ext cx="10058400" cy="1188720"/>
          </a:xfrm>
        </p:spPr>
        <p:txBody>
          <a:bodyPr/>
          <a:lstStyle/>
          <a:p>
            <a:pPr algn="ctr"/>
            <a:r>
              <a:rPr lang="en-US" dirty="0">
                <a:solidFill>
                  <a:srgbClr val="586F78"/>
                </a:solidFill>
              </a:rPr>
              <a:t>3 Domains of Self-Regulation</a:t>
            </a:r>
          </a:p>
        </p:txBody>
      </p:sp>
      <p:grpSp>
        <p:nvGrpSpPr>
          <p:cNvPr id="21" name="Group 20">
            <a:extLst>
              <a:ext uri="{FF2B5EF4-FFF2-40B4-BE49-F238E27FC236}">
                <a16:creationId xmlns:a16="http://schemas.microsoft.com/office/drawing/2014/main" id="{CA328184-4297-B54E-9178-B2F3D2B27EB4}"/>
              </a:ext>
            </a:extLst>
          </p:cNvPr>
          <p:cNvGrpSpPr/>
          <p:nvPr/>
        </p:nvGrpSpPr>
        <p:grpSpPr>
          <a:xfrm>
            <a:off x="628760" y="2275775"/>
            <a:ext cx="10425493" cy="3896492"/>
            <a:chOff x="628760" y="2275775"/>
            <a:chExt cx="10425493" cy="3896492"/>
          </a:xfrm>
        </p:grpSpPr>
        <p:grpSp>
          <p:nvGrpSpPr>
            <p:cNvPr id="15" name="Group 14">
              <a:extLst>
                <a:ext uri="{FF2B5EF4-FFF2-40B4-BE49-F238E27FC236}">
                  <a16:creationId xmlns:a16="http://schemas.microsoft.com/office/drawing/2014/main" id="{2C5403C5-396D-8D45-B9EE-509D822EA1B7}"/>
                </a:ext>
              </a:extLst>
            </p:cNvPr>
            <p:cNvGrpSpPr/>
            <p:nvPr/>
          </p:nvGrpSpPr>
          <p:grpSpPr>
            <a:xfrm rot="282763">
              <a:off x="628760" y="2275775"/>
              <a:ext cx="6702044" cy="3896492"/>
              <a:chOff x="623193" y="2499603"/>
              <a:chExt cx="6702044" cy="3896492"/>
            </a:xfrm>
          </p:grpSpPr>
          <p:grpSp>
            <p:nvGrpSpPr>
              <p:cNvPr id="8" name="Group 7">
                <a:extLst>
                  <a:ext uri="{FF2B5EF4-FFF2-40B4-BE49-F238E27FC236}">
                    <a16:creationId xmlns:a16="http://schemas.microsoft.com/office/drawing/2014/main" id="{3EDA90BC-3BD0-4A1A-AB11-0A8BF840858A}"/>
                  </a:ext>
                </a:extLst>
              </p:cNvPr>
              <p:cNvGrpSpPr/>
              <p:nvPr/>
            </p:nvGrpSpPr>
            <p:grpSpPr>
              <a:xfrm>
                <a:off x="623193" y="2499603"/>
                <a:ext cx="3539121" cy="3896492"/>
                <a:chOff x="486033" y="2310714"/>
                <a:chExt cx="3539121" cy="3896492"/>
              </a:xfrm>
            </p:grpSpPr>
            <p:sp>
              <p:nvSpPr>
                <p:cNvPr id="9" name="Oval 8">
                  <a:extLst>
                    <a:ext uri="{FF2B5EF4-FFF2-40B4-BE49-F238E27FC236}">
                      <a16:creationId xmlns:a16="http://schemas.microsoft.com/office/drawing/2014/main" id="{F9CDEF23-3A07-4BEF-91C9-AC8915CB9F10}"/>
                    </a:ext>
                  </a:extLst>
                </p:cNvPr>
                <p:cNvSpPr/>
                <p:nvPr/>
              </p:nvSpPr>
              <p:spPr>
                <a:xfrm rot="21317237">
                  <a:off x="2014152" y="2310714"/>
                  <a:ext cx="1927654" cy="1495168"/>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Thoughts</a:t>
                  </a:r>
                </a:p>
              </p:txBody>
            </p:sp>
            <p:sp>
              <p:nvSpPr>
                <p:cNvPr id="10" name="Oval 9">
                  <a:extLst>
                    <a:ext uri="{FF2B5EF4-FFF2-40B4-BE49-F238E27FC236}">
                      <a16:creationId xmlns:a16="http://schemas.microsoft.com/office/drawing/2014/main" id="{E081CB21-1013-43EB-948B-462BE10FF558}"/>
                    </a:ext>
                  </a:extLst>
                </p:cNvPr>
                <p:cNvSpPr/>
                <p:nvPr/>
              </p:nvSpPr>
              <p:spPr>
                <a:xfrm rot="21317237">
                  <a:off x="486033" y="3581401"/>
                  <a:ext cx="1927654" cy="1495168"/>
                </a:xfrm>
                <a:prstGeom prst="ellipse">
                  <a:avLst/>
                </a:prstGeom>
                <a:solidFill>
                  <a:srgbClr val="FF7A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Feelings</a:t>
                  </a:r>
                </a:p>
              </p:txBody>
            </p:sp>
            <p:sp>
              <p:nvSpPr>
                <p:cNvPr id="11" name="Oval 10">
                  <a:extLst>
                    <a:ext uri="{FF2B5EF4-FFF2-40B4-BE49-F238E27FC236}">
                      <a16:creationId xmlns:a16="http://schemas.microsoft.com/office/drawing/2014/main" id="{4389E555-3FB2-46B4-82D1-32547E378DDC}"/>
                    </a:ext>
                  </a:extLst>
                </p:cNvPr>
                <p:cNvSpPr/>
                <p:nvPr/>
              </p:nvSpPr>
              <p:spPr>
                <a:xfrm rot="21317237">
                  <a:off x="2097500" y="4712038"/>
                  <a:ext cx="1927654" cy="149516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Behaviors</a:t>
                  </a:r>
                </a:p>
              </p:txBody>
            </p:sp>
          </p:grpSp>
          <p:cxnSp>
            <p:nvCxnSpPr>
              <p:cNvPr id="12" name="Straight Arrow Connector 11">
                <a:extLst>
                  <a:ext uri="{FF2B5EF4-FFF2-40B4-BE49-F238E27FC236}">
                    <a16:creationId xmlns:a16="http://schemas.microsoft.com/office/drawing/2014/main" id="{3634A268-18BF-42D9-9874-CD5ED2AA8C94}"/>
                  </a:ext>
                </a:extLst>
              </p:cNvPr>
              <p:cNvCxnSpPr>
                <a:cxnSpLocks/>
              </p:cNvCxnSpPr>
              <p:nvPr/>
            </p:nvCxnSpPr>
            <p:spPr>
              <a:xfrm rot="21317237">
                <a:off x="2562803" y="4334102"/>
                <a:ext cx="4707487" cy="384570"/>
              </a:xfrm>
              <a:prstGeom prst="straightConnector1">
                <a:avLst/>
              </a:prstGeom>
              <a:ln w="76200">
                <a:solidFill>
                  <a:srgbClr val="FF7A7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CBBC96-9494-4334-A9B3-A33DD0C607AF}"/>
                  </a:ext>
                </a:extLst>
              </p:cNvPr>
              <p:cNvCxnSpPr>
                <a:cxnSpLocks/>
                <a:endCxn id="16" idx="1"/>
              </p:cNvCxnSpPr>
              <p:nvPr/>
            </p:nvCxnSpPr>
            <p:spPr>
              <a:xfrm rot="21317237">
                <a:off x="3907428" y="3259495"/>
                <a:ext cx="3397804" cy="1155653"/>
              </a:xfrm>
              <a:prstGeom prst="straightConnector1">
                <a:avLst/>
              </a:prstGeom>
              <a:ln w="762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E5AA9D-553B-4A15-94DF-C18EC096031E}"/>
                  </a:ext>
                </a:extLst>
              </p:cNvPr>
              <p:cNvCxnSpPr>
                <a:cxnSpLocks/>
              </p:cNvCxnSpPr>
              <p:nvPr/>
            </p:nvCxnSpPr>
            <p:spPr>
              <a:xfrm rot="21317237" flipV="1">
                <a:off x="4130878" y="4927408"/>
                <a:ext cx="3194359" cy="468766"/>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descr="A picture containing drawing&#10;&#10;Description automatically generated">
              <a:extLst>
                <a:ext uri="{FF2B5EF4-FFF2-40B4-BE49-F238E27FC236}">
                  <a16:creationId xmlns:a16="http://schemas.microsoft.com/office/drawing/2014/main" id="{92B6E952-A073-4260-B34B-D07B95789B7E}"/>
                </a:ext>
              </a:extLst>
            </p:cNvPr>
            <p:cNvPicPr>
              <a:picLocks noChangeAspect="1"/>
            </p:cNvPicPr>
            <p:nvPr/>
          </p:nvPicPr>
          <p:blipFill rotWithShape="1">
            <a:blip r:embed="rId4">
              <a:extLst>
                <a:ext uri="{28A0092B-C50C-407E-A947-70E740481C1C}">
                  <a14:useLocalDpi xmlns:a14="http://schemas.microsoft.com/office/drawing/2010/main" val="0"/>
                </a:ext>
              </a:extLst>
            </a:blip>
            <a:srcRect l="-593"/>
            <a:stretch/>
          </p:blipFill>
          <p:spPr>
            <a:xfrm rot="321088">
              <a:off x="7347363" y="3543669"/>
              <a:ext cx="3706890" cy="1913340"/>
            </a:xfrm>
            <a:prstGeom prst="rect">
              <a:avLst/>
            </a:prstGeom>
          </p:spPr>
        </p:pic>
      </p:grpSp>
      <p:sp>
        <p:nvSpPr>
          <p:cNvPr id="23" name="Slide Number Placeholder 3">
            <a:extLst>
              <a:ext uri="{FF2B5EF4-FFF2-40B4-BE49-F238E27FC236}">
                <a16:creationId xmlns:a16="http://schemas.microsoft.com/office/drawing/2014/main" id="{7B04EFB6-56DB-457F-A85C-1E8589F2220A}"/>
              </a:ext>
            </a:extLst>
          </p:cNvPr>
          <p:cNvSpPr>
            <a:spLocks noGrp="1"/>
          </p:cNvSpPr>
          <p:nvPr>
            <p:ph type="sldNum" sz="quarter" idx="12"/>
          </p:nvPr>
        </p:nvSpPr>
        <p:spPr>
          <a:xfrm>
            <a:off x="8610600" y="6356350"/>
            <a:ext cx="2743200" cy="365125"/>
          </a:xfrm>
        </p:spPr>
        <p:txBody>
          <a:bodyPr/>
          <a:lstStyle/>
          <a:p>
            <a:fld id="{3C07DE9B-F850-492E-957B-46DCD8584FA0}" type="slidenum">
              <a:rPr lang="en-US" smtClean="0"/>
              <a:pPr/>
              <a:t>5</a:t>
            </a:fld>
            <a:endParaRPr lang="en-US" dirty="0"/>
          </a:p>
        </p:txBody>
      </p:sp>
    </p:spTree>
    <p:extLst>
      <p:ext uri="{BB962C8B-B14F-4D97-AF65-F5344CB8AC3E}">
        <p14:creationId xmlns:p14="http://schemas.microsoft.com/office/powerpoint/2010/main" val="402632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5678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solidFill>
                  <a:srgbClr val="586F78"/>
                </a:solidFill>
                <a:latin typeface="Arial Black" panose="020B0A04020102020204" pitchFamily="34" charset="0"/>
                <a:cs typeface="Arial" panose="020B0604020202020204" pitchFamily="34" charset="0"/>
              </a:rPr>
              <a:t>Job Accommodation Network</a:t>
            </a:r>
            <a:br>
              <a:rPr lang="en-US" dirty="0">
                <a:latin typeface="Arial" panose="020B0604020202020204" pitchFamily="34" charset="0"/>
                <a:cs typeface="Arial" panose="020B0604020202020204" pitchFamily="34" charset="0"/>
              </a:rPr>
            </a:br>
            <a:r>
              <a:rPr lang="en-US" sz="1800" dirty="0">
                <a:solidFill>
                  <a:srgbClr val="456784"/>
                </a:solidFill>
                <a:latin typeface="Arial" panose="020B0604020202020204" pitchFamily="34" charset="0"/>
                <a:cs typeface="Arial" panose="020B0604020202020204" pitchFamily="34" charset="0"/>
              </a:rPr>
              <a:t>https://supportservices.jobcorps.gov/disability/Pages/default.aspx</a:t>
            </a:r>
            <a:endParaRPr lang="en-US" sz="1800" spc="0" dirty="0">
              <a:solidFill>
                <a:srgbClr val="456784"/>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0CEACC0-581A-4511-900A-FE402D67BBF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603414" y="1779983"/>
            <a:ext cx="8489143" cy="4555729"/>
          </a:xfrm>
          <a:prstGeom prst="rect">
            <a:avLst/>
          </a:prstGeom>
        </p:spPr>
      </p:pic>
      <p:sp>
        <p:nvSpPr>
          <p:cNvPr id="5" name="Slide Number Placeholder 3">
            <a:extLst>
              <a:ext uri="{FF2B5EF4-FFF2-40B4-BE49-F238E27FC236}">
                <a16:creationId xmlns:a16="http://schemas.microsoft.com/office/drawing/2014/main" id="{BE7A472D-45FC-45F6-B22A-D8546C54FF2A}"/>
              </a:ext>
            </a:extLst>
          </p:cNvPr>
          <p:cNvSpPr txBox="1">
            <a:spLocks/>
          </p:cNvSpPr>
          <p:nvPr/>
        </p:nvSpPr>
        <p:spPr>
          <a:xfrm>
            <a:off x="8590280" y="629213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latin typeface="Arial" panose="020B0604020202020204" pitchFamily="34" charset="0"/>
                <a:cs typeface="Arial" panose="020B0604020202020204" pitchFamily="34" charset="0"/>
              </a:rPr>
              <a:pPr algn="r"/>
              <a:t>50</a:t>
            </a:fld>
            <a:endParaRPr lang="en-US" sz="1200"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647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5678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1055" y="416560"/>
            <a:ext cx="10989890" cy="1081088"/>
          </a:xfrm>
        </p:spPr>
        <p:txBody>
          <a:bodyPr>
            <a:normAutofit/>
          </a:bodyPr>
          <a:lstStyle/>
          <a:p>
            <a:pPr algn="ctr"/>
            <a:r>
              <a:rPr lang="en-US" b="1" dirty="0">
                <a:solidFill>
                  <a:srgbClr val="586F78"/>
                </a:solidFill>
                <a:latin typeface="Arial Black" panose="020B0A04020102020204" pitchFamily="34" charset="0"/>
                <a:cs typeface="Arial" panose="020B0604020202020204" pitchFamily="34" charset="0"/>
              </a:rPr>
              <a:t>Job Corps Disability Website</a:t>
            </a:r>
            <a:br>
              <a:rPr lang="en-US" dirty="0"/>
            </a:br>
            <a:r>
              <a:rPr lang="en-US" sz="1800" dirty="0">
                <a:solidFill>
                  <a:srgbClr val="456784"/>
                </a:solidFill>
                <a:latin typeface="Arial" panose="020B0604020202020204" pitchFamily="34" charset="0"/>
                <a:cs typeface="Arial" panose="020B0604020202020204" pitchFamily="34" charset="0"/>
              </a:rPr>
              <a:t>https://supportservices.jobcorps.gov/disability/Pages/default.aspx</a:t>
            </a:r>
            <a:endParaRPr lang="en-US" sz="1800" spc="0" dirty="0">
              <a:solidFill>
                <a:srgbClr val="45678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A50FED9-6715-49A7-AFD4-6AF971E699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4748" y="1525906"/>
            <a:ext cx="9722503" cy="4858702"/>
          </a:xfrm>
          <a:prstGeom prst="rect">
            <a:avLst/>
          </a:prstGeom>
        </p:spPr>
      </p:pic>
      <p:sp>
        <p:nvSpPr>
          <p:cNvPr id="6" name="Slide Number Placeholder 3">
            <a:extLst>
              <a:ext uri="{FF2B5EF4-FFF2-40B4-BE49-F238E27FC236}">
                <a16:creationId xmlns:a16="http://schemas.microsoft.com/office/drawing/2014/main" id="{391681F0-6525-4A83-9420-C9EBAE5B9C80}"/>
              </a:ext>
            </a:extLst>
          </p:cNvPr>
          <p:cNvSpPr txBox="1">
            <a:spLocks/>
          </p:cNvSpPr>
          <p:nvPr/>
        </p:nvSpPr>
        <p:spPr>
          <a:xfrm>
            <a:off x="8610600" y="631571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51</a:t>
            </a:fld>
            <a:endParaRPr lang="en-US" sz="1200" dirty="0">
              <a:solidFill>
                <a:srgbClr val="FF9900"/>
              </a:solidFill>
            </a:endParaRPr>
          </a:p>
        </p:txBody>
      </p:sp>
    </p:spTree>
    <p:extLst>
      <p:ext uri="{BB962C8B-B14F-4D97-AF65-F5344CB8AC3E}">
        <p14:creationId xmlns:p14="http://schemas.microsoft.com/office/powerpoint/2010/main" val="2404453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a:extLst>
              <a:ext uri="{FF2B5EF4-FFF2-40B4-BE49-F238E27FC236}">
                <a16:creationId xmlns:a16="http://schemas.microsoft.com/office/drawing/2014/main" id="{4DB7BAC9-C41A-4351-BFD9-EDDE45E05593}"/>
              </a:ext>
            </a:extLst>
          </p:cNvPr>
          <p:cNvSpPr txBox="1"/>
          <p:nvPr/>
        </p:nvSpPr>
        <p:spPr>
          <a:xfrm>
            <a:off x="238993" y="2945983"/>
            <a:ext cx="6715559" cy="483017"/>
          </a:xfrm>
          <a:prstGeom prst="rect">
            <a:avLst/>
          </a:prstGeom>
          <a:noFill/>
        </p:spPr>
        <p:txBody>
          <a:bodyPr wrap="square" rtlCol="0">
            <a:spAutoFit/>
          </a:bodyPr>
          <a:lstStyle/>
          <a:p>
            <a:pPr algn="ctr">
              <a:lnSpc>
                <a:spcPts val="3000"/>
              </a:lnSpc>
            </a:pPr>
            <a:r>
              <a:rPr lang="en-US" sz="3500" b="1" spc="1780" dirty="0">
                <a:solidFill>
                  <a:srgbClr val="586F78"/>
                </a:solidFill>
              </a:rPr>
              <a:t>Thank You!</a:t>
            </a:r>
            <a:endParaRPr lang="en-US" sz="3500" b="1" spc="1780" dirty="0">
              <a:solidFill>
                <a:schemeClr val="accent3"/>
              </a:solidFill>
            </a:endParaRPr>
          </a:p>
        </p:txBody>
      </p:sp>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60C5E94-CF85-403A-8418-99DEC9DAA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552" y="1942031"/>
            <a:ext cx="5237448" cy="3429000"/>
          </a:xfrm>
          <a:prstGeom prst="rect">
            <a:avLst/>
          </a:prstGeom>
        </p:spPr>
      </p:pic>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52</a:t>
            </a:fld>
            <a:endParaRPr lang="en-US" sz="1200" dirty="0">
              <a:solidFill>
                <a:srgbClr val="FF9900"/>
              </a:solidFill>
            </a:endParaRPr>
          </a:p>
        </p:txBody>
      </p:sp>
    </p:spTree>
    <p:extLst>
      <p:ext uri="{BB962C8B-B14F-4D97-AF65-F5344CB8AC3E}">
        <p14:creationId xmlns:p14="http://schemas.microsoft.com/office/powerpoint/2010/main" val="231870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4ABB-FBAD-4097-8012-52FC74461FB5}"/>
              </a:ext>
            </a:extLst>
          </p:cNvPr>
          <p:cNvSpPr>
            <a:spLocks noGrp="1"/>
          </p:cNvSpPr>
          <p:nvPr>
            <p:ph type="title"/>
          </p:nvPr>
        </p:nvSpPr>
        <p:spPr/>
        <p:txBody>
          <a:bodyPr/>
          <a:lstStyle/>
          <a:p>
            <a:r>
              <a:rPr lang="en-US" dirty="0"/>
              <a:t>Cognitive Skills</a:t>
            </a:r>
          </a:p>
        </p:txBody>
      </p:sp>
      <p:sp>
        <p:nvSpPr>
          <p:cNvPr id="3" name="Content Placeholder 2">
            <a:extLst>
              <a:ext uri="{FF2B5EF4-FFF2-40B4-BE49-F238E27FC236}">
                <a16:creationId xmlns:a16="http://schemas.microsoft.com/office/drawing/2014/main" id="{7133F5F7-2B38-4465-ADD9-1EDABA501AAA}"/>
              </a:ext>
            </a:extLst>
          </p:cNvPr>
          <p:cNvSpPr>
            <a:spLocks noGrp="1"/>
          </p:cNvSpPr>
          <p:nvPr>
            <p:ph idx="1"/>
          </p:nvPr>
        </p:nvSpPr>
        <p:spPr>
          <a:xfrm>
            <a:off x="838199" y="1544319"/>
            <a:ext cx="6879067" cy="4948556"/>
          </a:xfrm>
        </p:spPr>
        <p:txBody>
          <a:bodyPr>
            <a:normAutofit/>
          </a:bodyPr>
          <a:lstStyle/>
          <a:p>
            <a:pPr marL="0" indent="0">
              <a:lnSpc>
                <a:spcPct val="124000"/>
              </a:lnSpc>
              <a:buNone/>
            </a:pPr>
            <a:r>
              <a:rPr lang="en-US" b="1" i="1" dirty="0">
                <a:solidFill>
                  <a:srgbClr val="456784"/>
                </a:solidFill>
              </a:rPr>
              <a:t>Difficulties with </a:t>
            </a:r>
            <a:r>
              <a:rPr lang="en-US" b="1" i="1" dirty="0">
                <a:solidFill>
                  <a:srgbClr val="FF9900"/>
                </a:solidFill>
              </a:rPr>
              <a:t>Cognitive Flexibility</a:t>
            </a:r>
          </a:p>
          <a:p>
            <a:pPr marL="233363" lvl="1" indent="-233363">
              <a:buClr>
                <a:srgbClr val="FF9900"/>
              </a:buClr>
            </a:pPr>
            <a:r>
              <a:rPr lang="en-US" dirty="0">
                <a:solidFill>
                  <a:srgbClr val="456784"/>
                </a:solidFill>
              </a:rPr>
              <a:t>Handling transitions, shifting from one mindset or task to another</a:t>
            </a:r>
          </a:p>
          <a:p>
            <a:pPr marL="233363" lvl="1" indent="-233363">
              <a:buClr>
                <a:srgbClr val="FF9900"/>
              </a:buClr>
            </a:pPr>
            <a:r>
              <a:rPr lang="en-US" dirty="0">
                <a:solidFill>
                  <a:srgbClr val="456784"/>
                </a:solidFill>
              </a:rPr>
              <a:t>Handling unpredictability, ambiguity, uncertainty, novelty</a:t>
            </a:r>
          </a:p>
          <a:p>
            <a:pPr marL="233363" lvl="1" indent="-233363">
              <a:buClr>
                <a:srgbClr val="FF9900"/>
              </a:buClr>
            </a:pPr>
            <a:r>
              <a:rPr lang="en-US" dirty="0">
                <a:solidFill>
                  <a:srgbClr val="456784"/>
                </a:solidFill>
              </a:rPr>
              <a:t>Shifting from original idea, plan, or solution</a:t>
            </a:r>
          </a:p>
          <a:p>
            <a:pPr marL="233363" lvl="1" indent="-233363">
              <a:buClr>
                <a:srgbClr val="FF9900"/>
              </a:buClr>
            </a:pPr>
            <a:r>
              <a:rPr lang="en-US" dirty="0">
                <a:solidFill>
                  <a:srgbClr val="456784"/>
                </a:solidFill>
              </a:rPr>
              <a:t>Considering a range of solutions to a problem</a:t>
            </a:r>
          </a:p>
          <a:p>
            <a:pPr marL="233363" lvl="1" indent="-233363">
              <a:buClr>
                <a:srgbClr val="FF9900"/>
              </a:buClr>
            </a:pPr>
            <a:r>
              <a:rPr lang="en-US" dirty="0">
                <a:solidFill>
                  <a:srgbClr val="456784"/>
                </a:solidFill>
              </a:rPr>
              <a:t>Seeing the “grays”/concrete, literal, black-and-white thinking</a:t>
            </a:r>
          </a:p>
          <a:p>
            <a:pPr marL="233363" lvl="1" indent="-233363">
              <a:buClr>
                <a:srgbClr val="FF9900"/>
              </a:buClr>
            </a:pPr>
            <a:r>
              <a:rPr lang="en-US" dirty="0">
                <a:solidFill>
                  <a:srgbClr val="456784"/>
                </a:solidFill>
              </a:rPr>
              <a:t>Inflexible, inaccurate biases or interpretations (“I always get blamed for everything!” “That’s not fair!”)</a:t>
            </a:r>
          </a:p>
          <a:p>
            <a:pPr>
              <a:lnSpc>
                <a:spcPct val="124000"/>
              </a:lnSpc>
            </a:pPr>
            <a:endParaRPr lang="en-US" dirty="0"/>
          </a:p>
          <a:p>
            <a:endParaRPr lang="en-US" dirty="0"/>
          </a:p>
        </p:txBody>
      </p:sp>
      <p:sp>
        <p:nvSpPr>
          <p:cNvPr id="4" name="Slide Number Placeholder 3">
            <a:extLst>
              <a:ext uri="{FF2B5EF4-FFF2-40B4-BE49-F238E27FC236}">
                <a16:creationId xmlns:a16="http://schemas.microsoft.com/office/drawing/2014/main" id="{224B4FAE-B601-43B3-A70B-B8407AB21990}"/>
              </a:ext>
            </a:extLst>
          </p:cNvPr>
          <p:cNvSpPr>
            <a:spLocks noGrp="1"/>
          </p:cNvSpPr>
          <p:nvPr>
            <p:ph type="sldNum" sz="quarter" idx="12"/>
          </p:nvPr>
        </p:nvSpPr>
        <p:spPr/>
        <p:txBody>
          <a:bodyPr/>
          <a:lstStyle/>
          <a:p>
            <a:fld id="{3C07DE9B-F850-492E-957B-46DCD8584FA0}" type="slidenum">
              <a:rPr lang="en-US" smtClean="0"/>
              <a:pPr/>
              <a:t>6</a:t>
            </a:fld>
            <a:endParaRPr lang="en-US" dirty="0"/>
          </a:p>
        </p:txBody>
      </p:sp>
      <p:grpSp>
        <p:nvGrpSpPr>
          <p:cNvPr id="7" name="Group 6">
            <a:extLst>
              <a:ext uri="{FF2B5EF4-FFF2-40B4-BE49-F238E27FC236}">
                <a16:creationId xmlns:a16="http://schemas.microsoft.com/office/drawing/2014/main" id="{7871ACA7-4D51-3340-B542-213CF6244FA7}"/>
              </a:ext>
            </a:extLst>
          </p:cNvPr>
          <p:cNvGrpSpPr/>
          <p:nvPr/>
        </p:nvGrpSpPr>
        <p:grpSpPr>
          <a:xfrm>
            <a:off x="7838523" y="1797841"/>
            <a:ext cx="3826610" cy="3823617"/>
            <a:chOff x="7694830" y="1797841"/>
            <a:chExt cx="3826610" cy="3823617"/>
          </a:xfrm>
        </p:grpSpPr>
        <p:sp>
          <p:nvSpPr>
            <p:cNvPr id="5" name="TextBox 4">
              <a:extLst>
                <a:ext uri="{FF2B5EF4-FFF2-40B4-BE49-F238E27FC236}">
                  <a16:creationId xmlns:a16="http://schemas.microsoft.com/office/drawing/2014/main" id="{0875B4F1-640D-4616-BA49-4D86B627E7A8}"/>
                </a:ext>
              </a:extLst>
            </p:cNvPr>
            <p:cNvSpPr txBox="1"/>
            <p:nvPr/>
          </p:nvSpPr>
          <p:spPr>
            <a:xfrm>
              <a:off x="8017874" y="4566147"/>
              <a:ext cx="3180523" cy="738664"/>
            </a:xfrm>
            <a:prstGeom prst="rect">
              <a:avLst/>
            </a:prstGeom>
            <a:noFill/>
          </p:spPr>
          <p:txBody>
            <a:bodyPr wrap="square" rtlCol="0">
              <a:spAutoFit/>
            </a:bodyPr>
            <a:lstStyle/>
            <a:p>
              <a:pPr algn="ctr"/>
              <a:r>
                <a:rPr lang="en-US" sz="1400" b="1" dirty="0"/>
                <a:t>The Zones of Regulation:  </a:t>
              </a:r>
            </a:p>
            <a:p>
              <a:pPr algn="ctr"/>
              <a:r>
                <a:rPr lang="en-US" sz="1400" dirty="0"/>
                <a:t>A Concept to Foster Self-Regulation and Emotional Control</a:t>
              </a:r>
            </a:p>
          </p:txBody>
        </p:sp>
        <p:sp>
          <p:nvSpPr>
            <p:cNvPr id="6" name="TextBox 5">
              <a:extLst>
                <a:ext uri="{FF2B5EF4-FFF2-40B4-BE49-F238E27FC236}">
                  <a16:creationId xmlns:a16="http://schemas.microsoft.com/office/drawing/2014/main" id="{F74E3C6A-26D6-48A4-B247-FAFD526C5A51}"/>
                </a:ext>
              </a:extLst>
            </p:cNvPr>
            <p:cNvSpPr txBox="1"/>
            <p:nvPr/>
          </p:nvSpPr>
          <p:spPr>
            <a:xfrm>
              <a:off x="7694830" y="5313681"/>
              <a:ext cx="3826610" cy="307777"/>
            </a:xfrm>
            <a:prstGeom prst="rect">
              <a:avLst/>
            </a:prstGeom>
            <a:noFill/>
          </p:spPr>
          <p:txBody>
            <a:bodyPr wrap="square" rtlCol="0">
              <a:spAutoFit/>
            </a:bodyPr>
            <a:lstStyle/>
            <a:p>
              <a:pPr algn="ctr"/>
              <a:r>
                <a:rPr lang="en-US" sz="1400" dirty="0">
                  <a:hlinkClick r:id="rId3"/>
                </a:rPr>
                <a:t>http://www.zonesofregulation.com/index.html</a:t>
              </a:r>
              <a:endParaRPr lang="en-US" sz="1400" dirty="0"/>
            </a:p>
          </p:txBody>
        </p:sp>
        <p:pic>
          <p:nvPicPr>
            <p:cNvPr id="8" name="Picture 7" descr="A picture containing drawing&#10;&#10;Description automatically generated">
              <a:extLst>
                <a:ext uri="{FF2B5EF4-FFF2-40B4-BE49-F238E27FC236}">
                  <a16:creationId xmlns:a16="http://schemas.microsoft.com/office/drawing/2014/main" id="{A89EC760-4EEB-432E-8A62-764DFDA606B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282918" y="2224434"/>
              <a:ext cx="2650435" cy="2341713"/>
            </a:xfrm>
            <a:prstGeom prst="rect">
              <a:avLst/>
            </a:prstGeom>
          </p:spPr>
        </p:pic>
        <p:sp>
          <p:nvSpPr>
            <p:cNvPr id="9" name="TextBox 8">
              <a:extLst>
                <a:ext uri="{FF2B5EF4-FFF2-40B4-BE49-F238E27FC236}">
                  <a16:creationId xmlns:a16="http://schemas.microsoft.com/office/drawing/2014/main" id="{1B85A10A-60B4-45A8-BDA4-68EAE0E6282F}"/>
                </a:ext>
              </a:extLst>
            </p:cNvPr>
            <p:cNvSpPr txBox="1"/>
            <p:nvPr/>
          </p:nvSpPr>
          <p:spPr>
            <a:xfrm>
              <a:off x="8404175" y="1797841"/>
              <a:ext cx="2407921" cy="461665"/>
            </a:xfrm>
            <a:prstGeom prst="rect">
              <a:avLst/>
            </a:prstGeom>
            <a:solidFill>
              <a:schemeClr val="tx2"/>
            </a:solidFill>
          </p:spPr>
          <p:txBody>
            <a:bodyPr wrap="square" rtlCol="0">
              <a:spAutoFit/>
            </a:bodyPr>
            <a:lstStyle/>
            <a:p>
              <a:pPr algn="ctr"/>
              <a:r>
                <a:rPr lang="en-US" sz="2400" dirty="0">
                  <a:solidFill>
                    <a:schemeClr val="bg1"/>
                  </a:solidFill>
                  <a:latin typeface="Impact" panose="020B0806030902050204" pitchFamily="34" charset="0"/>
                </a:rPr>
                <a:t>ROCK BRAIN</a:t>
              </a:r>
            </a:p>
          </p:txBody>
        </p:sp>
      </p:grpSp>
    </p:spTree>
    <p:extLst>
      <p:ext uri="{BB962C8B-B14F-4D97-AF65-F5344CB8AC3E}">
        <p14:creationId xmlns:p14="http://schemas.microsoft.com/office/powerpoint/2010/main" val="2095210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4ABB-FBAD-4097-8012-52FC74461FB5}"/>
              </a:ext>
            </a:extLst>
          </p:cNvPr>
          <p:cNvSpPr>
            <a:spLocks noGrp="1"/>
          </p:cNvSpPr>
          <p:nvPr>
            <p:ph type="title"/>
          </p:nvPr>
        </p:nvSpPr>
        <p:spPr>
          <a:xfrm>
            <a:off x="726440" y="365125"/>
            <a:ext cx="10515600" cy="1325563"/>
          </a:xfrm>
        </p:spPr>
        <p:txBody>
          <a:bodyPr/>
          <a:lstStyle/>
          <a:p>
            <a:r>
              <a:rPr lang="en-US" dirty="0"/>
              <a:t>Emotional Skills</a:t>
            </a:r>
          </a:p>
        </p:txBody>
      </p:sp>
      <p:sp>
        <p:nvSpPr>
          <p:cNvPr id="3" name="Content Placeholder 2">
            <a:extLst>
              <a:ext uri="{FF2B5EF4-FFF2-40B4-BE49-F238E27FC236}">
                <a16:creationId xmlns:a16="http://schemas.microsoft.com/office/drawing/2014/main" id="{7133F5F7-2B38-4465-ADD9-1EDABA501AAA}"/>
              </a:ext>
            </a:extLst>
          </p:cNvPr>
          <p:cNvSpPr>
            <a:spLocks noGrp="1"/>
          </p:cNvSpPr>
          <p:nvPr>
            <p:ph idx="1"/>
          </p:nvPr>
        </p:nvSpPr>
        <p:spPr>
          <a:xfrm>
            <a:off x="669287" y="2009776"/>
            <a:ext cx="6495112" cy="4511675"/>
          </a:xfrm>
        </p:spPr>
        <p:txBody>
          <a:bodyPr>
            <a:noAutofit/>
          </a:bodyPr>
          <a:lstStyle/>
          <a:p>
            <a:pPr marL="352425" lvl="1" indent="-352425">
              <a:lnSpc>
                <a:spcPct val="110000"/>
              </a:lnSpc>
              <a:spcBef>
                <a:spcPts val="0"/>
              </a:spcBef>
              <a:spcAft>
                <a:spcPts val="800"/>
              </a:spcAft>
              <a:buClr>
                <a:srgbClr val="FF9900"/>
              </a:buClr>
            </a:pPr>
            <a:r>
              <a:rPr lang="en-US" sz="2200" dirty="0">
                <a:solidFill>
                  <a:srgbClr val="456784"/>
                </a:solidFill>
              </a:rPr>
              <a:t>Difficulty </a:t>
            </a:r>
            <a:r>
              <a:rPr lang="en-US" sz="2200" dirty="0"/>
              <a:t>tolerating distress or </a:t>
            </a:r>
            <a:r>
              <a:rPr lang="en-US" sz="2200" dirty="0">
                <a:solidFill>
                  <a:srgbClr val="456784"/>
                </a:solidFill>
              </a:rPr>
              <a:t>frustration so that one can continue to think rationally</a:t>
            </a:r>
          </a:p>
          <a:p>
            <a:pPr marL="352425" lvl="1" indent="-352425">
              <a:lnSpc>
                <a:spcPct val="110000"/>
              </a:lnSpc>
              <a:spcBef>
                <a:spcPts val="0"/>
              </a:spcBef>
              <a:spcAft>
                <a:spcPts val="800"/>
              </a:spcAft>
              <a:buClr>
                <a:srgbClr val="FF9900"/>
              </a:buClr>
            </a:pPr>
            <a:r>
              <a:rPr lang="en-US" sz="2200" dirty="0">
                <a:solidFill>
                  <a:srgbClr val="456784"/>
                </a:solidFill>
              </a:rPr>
              <a:t>Sudden shifts in mood, especially irritability that results in reactive aggression and outbursts</a:t>
            </a:r>
          </a:p>
          <a:p>
            <a:pPr marL="352425" lvl="1" indent="-352425">
              <a:lnSpc>
                <a:spcPct val="110000"/>
              </a:lnSpc>
              <a:spcBef>
                <a:spcPts val="0"/>
              </a:spcBef>
              <a:spcAft>
                <a:spcPts val="800"/>
              </a:spcAft>
              <a:buClr>
                <a:srgbClr val="FF9900"/>
              </a:buClr>
            </a:pPr>
            <a:r>
              <a:rPr lang="en-US" sz="2200" dirty="0">
                <a:solidFill>
                  <a:srgbClr val="456784"/>
                </a:solidFill>
              </a:rPr>
              <a:t>Chronic irritability and/or anxiety that lowers the capacity for problem-solving or heighten frustration</a:t>
            </a:r>
          </a:p>
          <a:p>
            <a:pPr marL="352425" lvl="1" indent="-352425">
              <a:lnSpc>
                <a:spcPct val="110000"/>
              </a:lnSpc>
              <a:spcBef>
                <a:spcPts val="0"/>
              </a:spcBef>
              <a:spcAft>
                <a:spcPts val="800"/>
              </a:spcAft>
              <a:buClr>
                <a:srgbClr val="FF9900"/>
              </a:buClr>
            </a:pPr>
            <a:r>
              <a:rPr lang="en-US" sz="2200" dirty="0"/>
              <a:t>Difficulty with calming oneself down in the moment (self-soothing)</a:t>
            </a:r>
            <a:endParaRPr lang="en-US" sz="2200" dirty="0">
              <a:solidFill>
                <a:srgbClr val="456784"/>
              </a:solidFill>
            </a:endParaRPr>
          </a:p>
          <a:p>
            <a:pPr marL="352425" lvl="1" indent="-352425">
              <a:lnSpc>
                <a:spcPct val="110000"/>
              </a:lnSpc>
              <a:spcBef>
                <a:spcPts val="0"/>
              </a:spcBef>
              <a:spcAft>
                <a:spcPts val="800"/>
              </a:spcAft>
              <a:buClr>
                <a:srgbClr val="FF9900"/>
              </a:buClr>
            </a:pPr>
            <a:r>
              <a:rPr lang="en-US" sz="2200" dirty="0">
                <a:solidFill>
                  <a:srgbClr val="456784"/>
                </a:solidFill>
              </a:rPr>
              <a:t>Difficulty empathizing with others, appreciating another person’s perspective or point of view</a:t>
            </a:r>
          </a:p>
          <a:p>
            <a:pPr lvl="1">
              <a:lnSpc>
                <a:spcPct val="110000"/>
              </a:lnSpc>
              <a:spcBef>
                <a:spcPts val="0"/>
              </a:spcBef>
              <a:spcAft>
                <a:spcPts val="800"/>
              </a:spcAft>
            </a:pPr>
            <a:endParaRPr lang="en-US" sz="2200" dirty="0"/>
          </a:p>
          <a:p>
            <a:pPr marL="0" indent="0">
              <a:lnSpc>
                <a:spcPct val="110000"/>
              </a:lnSpc>
              <a:spcBef>
                <a:spcPts val="0"/>
              </a:spcBef>
              <a:spcAft>
                <a:spcPts val="800"/>
              </a:spcAft>
              <a:buNone/>
            </a:pPr>
            <a:endParaRPr lang="en-US" dirty="0"/>
          </a:p>
        </p:txBody>
      </p:sp>
      <p:sp>
        <p:nvSpPr>
          <p:cNvPr id="23" name="TextBox 22">
            <a:extLst>
              <a:ext uri="{FF2B5EF4-FFF2-40B4-BE49-F238E27FC236}">
                <a16:creationId xmlns:a16="http://schemas.microsoft.com/office/drawing/2014/main" id="{8E682B5A-4F01-4D48-B6B6-0109AAF4312D}"/>
              </a:ext>
            </a:extLst>
          </p:cNvPr>
          <p:cNvSpPr txBox="1"/>
          <p:nvPr/>
        </p:nvSpPr>
        <p:spPr>
          <a:xfrm>
            <a:off x="726440" y="1475424"/>
            <a:ext cx="6741160" cy="492443"/>
          </a:xfrm>
          <a:prstGeom prst="rect">
            <a:avLst/>
          </a:prstGeom>
          <a:noFill/>
        </p:spPr>
        <p:txBody>
          <a:bodyPr wrap="square" rtlCol="0">
            <a:spAutoFit/>
          </a:bodyPr>
          <a:lstStyle/>
          <a:p>
            <a:r>
              <a:rPr lang="en-US" sz="2600" b="1" i="1" dirty="0">
                <a:solidFill>
                  <a:srgbClr val="456784"/>
                </a:solidFill>
              </a:rPr>
              <a:t>Difficulties with </a:t>
            </a:r>
            <a:r>
              <a:rPr lang="en-US" sz="2600" b="1" i="1" dirty="0">
                <a:solidFill>
                  <a:srgbClr val="FF9900"/>
                </a:solidFill>
              </a:rPr>
              <a:t>Emotion Regulation</a:t>
            </a:r>
          </a:p>
        </p:txBody>
      </p:sp>
      <p:grpSp>
        <p:nvGrpSpPr>
          <p:cNvPr id="9" name="Group 8">
            <a:extLst>
              <a:ext uri="{FF2B5EF4-FFF2-40B4-BE49-F238E27FC236}">
                <a16:creationId xmlns:a16="http://schemas.microsoft.com/office/drawing/2014/main" id="{A4455957-ECD4-AE4F-A9F7-986465B7FE11}"/>
              </a:ext>
            </a:extLst>
          </p:cNvPr>
          <p:cNvGrpSpPr/>
          <p:nvPr/>
        </p:nvGrpSpPr>
        <p:grpSpPr>
          <a:xfrm>
            <a:off x="7164399" y="1771810"/>
            <a:ext cx="4786465" cy="4539747"/>
            <a:chOff x="7089912" y="1498199"/>
            <a:chExt cx="4786465" cy="4539747"/>
          </a:xfrm>
        </p:grpSpPr>
        <p:pic>
          <p:nvPicPr>
            <p:cNvPr id="5" name="Picture 4">
              <a:extLst>
                <a:ext uri="{FF2B5EF4-FFF2-40B4-BE49-F238E27FC236}">
                  <a16:creationId xmlns:a16="http://schemas.microsoft.com/office/drawing/2014/main" id="{01A75843-221D-7F46-A502-D5A7324B9AF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89912" y="1498199"/>
              <a:ext cx="4786464" cy="4078082"/>
            </a:xfrm>
            <a:prstGeom prst="rect">
              <a:avLst/>
            </a:prstGeom>
          </p:spPr>
        </p:pic>
        <p:sp>
          <p:nvSpPr>
            <p:cNvPr id="6" name="Rectangle 5">
              <a:extLst>
                <a:ext uri="{FF2B5EF4-FFF2-40B4-BE49-F238E27FC236}">
                  <a16:creationId xmlns:a16="http://schemas.microsoft.com/office/drawing/2014/main" id="{466FC4F1-BDFB-904A-B029-A6474950812A}"/>
                </a:ext>
              </a:extLst>
            </p:cNvPr>
            <p:cNvSpPr/>
            <p:nvPr/>
          </p:nvSpPr>
          <p:spPr>
            <a:xfrm>
              <a:off x="7633253" y="5576281"/>
              <a:ext cx="4243124" cy="461665"/>
            </a:xfrm>
            <a:prstGeom prst="rect">
              <a:avLst/>
            </a:prstGeom>
          </p:spPr>
          <p:txBody>
            <a:bodyPr wrap="square">
              <a:spAutoFit/>
            </a:bodyPr>
            <a:lstStyle/>
            <a:p>
              <a:r>
                <a:rPr lang="en-US" sz="1200" dirty="0">
                  <a:hlinkClick r:id="rId4"/>
                </a:rPr>
                <a:t>www.psychologytools.com/resource/motivational-systems-emotional-regulation-systems/</a:t>
              </a:r>
              <a:endParaRPr lang="en-US" sz="1200" dirty="0"/>
            </a:p>
          </p:txBody>
        </p:sp>
      </p:grpSp>
      <p:sp>
        <p:nvSpPr>
          <p:cNvPr id="12" name="Slide Number Placeholder 3">
            <a:extLst>
              <a:ext uri="{FF2B5EF4-FFF2-40B4-BE49-F238E27FC236}">
                <a16:creationId xmlns:a16="http://schemas.microsoft.com/office/drawing/2014/main" id="{839A203D-C688-414C-BDE1-8E887F6B8B01}"/>
              </a:ext>
            </a:extLst>
          </p:cNvPr>
          <p:cNvSpPr>
            <a:spLocks noGrp="1"/>
          </p:cNvSpPr>
          <p:nvPr>
            <p:ph type="sldNum" sz="quarter" idx="12"/>
          </p:nvPr>
        </p:nvSpPr>
        <p:spPr>
          <a:xfrm>
            <a:off x="8610600" y="6356350"/>
            <a:ext cx="2743200" cy="365125"/>
          </a:xfrm>
        </p:spPr>
        <p:txBody>
          <a:bodyPr/>
          <a:lstStyle/>
          <a:p>
            <a:fld id="{3C07DE9B-F850-492E-957B-46DCD8584FA0}" type="slidenum">
              <a:rPr lang="en-US" smtClean="0"/>
              <a:pPr/>
              <a:t>7</a:t>
            </a:fld>
            <a:endParaRPr lang="en-US" dirty="0"/>
          </a:p>
        </p:txBody>
      </p:sp>
    </p:spTree>
    <p:extLst>
      <p:ext uri="{BB962C8B-B14F-4D97-AF65-F5344CB8AC3E}">
        <p14:creationId xmlns:p14="http://schemas.microsoft.com/office/powerpoint/2010/main" val="1399229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E91F5D-1819-4EF8-8264-71FE49623BBB}"/>
              </a:ext>
            </a:extLst>
          </p:cNvPr>
          <p:cNvSpPr/>
          <p:nvPr/>
        </p:nvSpPr>
        <p:spPr>
          <a:xfrm>
            <a:off x="7315200" y="-4445"/>
            <a:ext cx="4876800" cy="6858000"/>
          </a:xfrm>
          <a:prstGeom prst="rect">
            <a:avLst/>
          </a:prstGeom>
          <a:solidFill>
            <a:srgbClr val="586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D4ABB-FBAD-4097-8012-52FC74461FB5}"/>
              </a:ext>
            </a:extLst>
          </p:cNvPr>
          <p:cNvSpPr>
            <a:spLocks noGrp="1"/>
          </p:cNvSpPr>
          <p:nvPr>
            <p:ph type="title"/>
          </p:nvPr>
        </p:nvSpPr>
        <p:spPr>
          <a:xfrm>
            <a:off x="921128" y="365125"/>
            <a:ext cx="5622025" cy="1325563"/>
          </a:xfrm>
        </p:spPr>
        <p:txBody>
          <a:bodyPr/>
          <a:lstStyle/>
          <a:p>
            <a:r>
              <a:rPr lang="en-US" dirty="0"/>
              <a:t>Behavioral Skills</a:t>
            </a:r>
          </a:p>
        </p:txBody>
      </p:sp>
      <p:sp>
        <p:nvSpPr>
          <p:cNvPr id="3" name="Content Placeholder 2">
            <a:extLst>
              <a:ext uri="{FF2B5EF4-FFF2-40B4-BE49-F238E27FC236}">
                <a16:creationId xmlns:a16="http://schemas.microsoft.com/office/drawing/2014/main" id="{7133F5F7-2B38-4465-ADD9-1EDABA501AAA}"/>
              </a:ext>
            </a:extLst>
          </p:cNvPr>
          <p:cNvSpPr>
            <a:spLocks noGrp="1"/>
          </p:cNvSpPr>
          <p:nvPr>
            <p:ph idx="1"/>
          </p:nvPr>
        </p:nvSpPr>
        <p:spPr>
          <a:xfrm>
            <a:off x="838200" y="1505130"/>
            <a:ext cx="6215743" cy="4987745"/>
          </a:xfrm>
        </p:spPr>
        <p:txBody>
          <a:bodyPr>
            <a:noAutofit/>
          </a:bodyPr>
          <a:lstStyle/>
          <a:p>
            <a:pPr marL="0" indent="0">
              <a:lnSpc>
                <a:spcPct val="124000"/>
              </a:lnSpc>
              <a:buNone/>
            </a:pPr>
            <a:r>
              <a:rPr lang="en-US" b="1" i="1" dirty="0">
                <a:solidFill>
                  <a:srgbClr val="FF9900"/>
                </a:solidFill>
              </a:rPr>
              <a:t>Difficulties with</a:t>
            </a:r>
            <a:r>
              <a:rPr lang="en-US" i="1" dirty="0">
                <a:solidFill>
                  <a:srgbClr val="FF9900"/>
                </a:solidFill>
              </a:rPr>
              <a:t>:</a:t>
            </a:r>
          </a:p>
          <a:p>
            <a:pPr marL="465138" lvl="1" indent="-465138">
              <a:lnSpc>
                <a:spcPct val="100000"/>
              </a:lnSpc>
              <a:spcBef>
                <a:spcPts val="0"/>
              </a:spcBef>
              <a:spcAft>
                <a:spcPts val="1000"/>
              </a:spcAft>
              <a:buClr>
                <a:srgbClr val="FF9900"/>
              </a:buClr>
            </a:pPr>
            <a:r>
              <a:rPr lang="en-US" sz="2200" dirty="0">
                <a:solidFill>
                  <a:srgbClr val="456784"/>
                </a:solidFill>
              </a:rPr>
              <a:t>Seeking attention in appropriate ways</a:t>
            </a:r>
          </a:p>
          <a:p>
            <a:pPr marL="465138" lvl="1" indent="-465138">
              <a:lnSpc>
                <a:spcPct val="100000"/>
              </a:lnSpc>
              <a:spcBef>
                <a:spcPts val="0"/>
              </a:spcBef>
              <a:spcAft>
                <a:spcPts val="1000"/>
              </a:spcAft>
              <a:buClr>
                <a:srgbClr val="FF9900"/>
              </a:buClr>
            </a:pPr>
            <a:r>
              <a:rPr lang="en-US" sz="2200" dirty="0">
                <a:solidFill>
                  <a:srgbClr val="456784"/>
                </a:solidFill>
              </a:rPr>
              <a:t>Considering the likely outcome or consequences of actions (impulsive)</a:t>
            </a:r>
          </a:p>
          <a:p>
            <a:pPr marL="465138" lvl="1" indent="-465138">
              <a:lnSpc>
                <a:spcPct val="100000"/>
              </a:lnSpc>
              <a:spcBef>
                <a:spcPts val="0"/>
              </a:spcBef>
              <a:spcAft>
                <a:spcPts val="1000"/>
              </a:spcAft>
              <a:buClr>
                <a:srgbClr val="FF9900"/>
              </a:buClr>
            </a:pPr>
            <a:r>
              <a:rPr lang="en-US" sz="2200" dirty="0"/>
              <a:t>Expressing concerns or needs in words</a:t>
            </a:r>
            <a:endParaRPr lang="en-US" sz="2200" dirty="0">
              <a:solidFill>
                <a:srgbClr val="456784"/>
              </a:solidFill>
            </a:endParaRPr>
          </a:p>
          <a:p>
            <a:pPr marL="465138" lvl="1" indent="-465138">
              <a:lnSpc>
                <a:spcPct val="100000"/>
              </a:lnSpc>
              <a:spcBef>
                <a:spcPts val="0"/>
              </a:spcBef>
              <a:spcAft>
                <a:spcPts val="1000"/>
              </a:spcAft>
              <a:buClr>
                <a:srgbClr val="FF9900"/>
              </a:buClr>
            </a:pPr>
            <a:r>
              <a:rPr lang="en-US" sz="2200" dirty="0">
                <a:solidFill>
                  <a:srgbClr val="456784"/>
                </a:solidFill>
              </a:rPr>
              <a:t>Persisting on challenging or tedious tasks</a:t>
            </a:r>
          </a:p>
          <a:p>
            <a:pPr marL="465138" lvl="1" indent="-465138">
              <a:lnSpc>
                <a:spcPct val="100000"/>
              </a:lnSpc>
              <a:spcBef>
                <a:spcPts val="0"/>
              </a:spcBef>
              <a:spcAft>
                <a:spcPts val="1000"/>
              </a:spcAft>
              <a:buClr>
                <a:srgbClr val="FF9900"/>
              </a:buClr>
            </a:pPr>
            <a:r>
              <a:rPr lang="en-US" sz="2200" dirty="0">
                <a:solidFill>
                  <a:srgbClr val="456784"/>
                </a:solidFill>
              </a:rPr>
              <a:t>Maintaining or shifting focus</a:t>
            </a:r>
          </a:p>
          <a:p>
            <a:pPr marL="465138" lvl="1" indent="-465138">
              <a:lnSpc>
                <a:spcPct val="100000"/>
              </a:lnSpc>
              <a:spcBef>
                <a:spcPts val="0"/>
              </a:spcBef>
              <a:spcAft>
                <a:spcPts val="1000"/>
              </a:spcAft>
              <a:buClr>
                <a:srgbClr val="FF9900"/>
              </a:buClr>
            </a:pPr>
            <a:r>
              <a:rPr lang="en-US" sz="2200" dirty="0">
                <a:solidFill>
                  <a:srgbClr val="456784"/>
                </a:solidFill>
              </a:rPr>
              <a:t>Managing time</a:t>
            </a:r>
          </a:p>
          <a:p>
            <a:pPr marL="465138" lvl="1" indent="-465138">
              <a:lnSpc>
                <a:spcPct val="100000"/>
              </a:lnSpc>
              <a:spcBef>
                <a:spcPts val="0"/>
              </a:spcBef>
              <a:spcAft>
                <a:spcPts val="1000"/>
              </a:spcAft>
              <a:buClr>
                <a:srgbClr val="FF9900"/>
              </a:buClr>
            </a:pPr>
            <a:r>
              <a:rPr lang="en-US" sz="2200" dirty="0">
                <a:solidFill>
                  <a:srgbClr val="456784"/>
                </a:solidFill>
              </a:rPr>
              <a:t>Appreciating effect of behavior on others</a:t>
            </a:r>
          </a:p>
          <a:p>
            <a:pPr marL="465138" lvl="1" indent="-465138">
              <a:lnSpc>
                <a:spcPct val="100000"/>
              </a:lnSpc>
              <a:spcBef>
                <a:spcPts val="0"/>
              </a:spcBef>
              <a:spcAft>
                <a:spcPts val="1000"/>
              </a:spcAft>
              <a:buClr>
                <a:srgbClr val="FF9900"/>
              </a:buClr>
            </a:pPr>
            <a:r>
              <a:rPr lang="en-US" sz="2200" dirty="0">
                <a:solidFill>
                  <a:srgbClr val="456784"/>
                </a:solidFill>
              </a:rPr>
              <a:t>Attending to social cues, starting conversations, entering groups</a:t>
            </a:r>
            <a:r>
              <a:rPr lang="en-US" sz="2200" dirty="0"/>
              <a:t> </a:t>
            </a:r>
            <a:r>
              <a:rPr lang="en-US" sz="2200" dirty="0">
                <a:solidFill>
                  <a:srgbClr val="456784"/>
                </a:solidFill>
              </a:rPr>
              <a:t>(social skills)</a:t>
            </a:r>
            <a:endParaRPr lang="en-US" dirty="0"/>
          </a:p>
          <a:p>
            <a:endParaRPr lang="en-US" dirty="0"/>
          </a:p>
        </p:txBody>
      </p:sp>
      <p:sp>
        <p:nvSpPr>
          <p:cNvPr id="4" name="Slide Number Placeholder 3">
            <a:extLst>
              <a:ext uri="{FF2B5EF4-FFF2-40B4-BE49-F238E27FC236}">
                <a16:creationId xmlns:a16="http://schemas.microsoft.com/office/drawing/2014/main" id="{224B4FAE-B601-43B3-A70B-B8407AB21990}"/>
              </a:ext>
            </a:extLst>
          </p:cNvPr>
          <p:cNvSpPr>
            <a:spLocks noGrp="1"/>
          </p:cNvSpPr>
          <p:nvPr>
            <p:ph type="sldNum" sz="quarter" idx="12"/>
          </p:nvPr>
        </p:nvSpPr>
        <p:spPr/>
        <p:txBody>
          <a:bodyPr/>
          <a:lstStyle/>
          <a:p>
            <a:fld id="{3C07DE9B-F850-492E-957B-46DCD8584FA0}" type="slidenum">
              <a:rPr lang="en-US" smtClean="0"/>
              <a:pPr/>
              <a:t>8</a:t>
            </a:fld>
            <a:endParaRPr lang="en-US" dirty="0"/>
          </a:p>
        </p:txBody>
      </p:sp>
      <p:pic>
        <p:nvPicPr>
          <p:cNvPr id="11" name="Picture 10">
            <a:extLst>
              <a:ext uri="{FF2B5EF4-FFF2-40B4-BE49-F238E27FC236}">
                <a16:creationId xmlns:a16="http://schemas.microsoft.com/office/drawing/2014/main" id="{CD77AEEA-9B36-4573-B690-0FBA2E15167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37619" y="3321675"/>
            <a:ext cx="3631961" cy="2586665"/>
          </a:xfrm>
          <a:prstGeom prst="rect">
            <a:avLst/>
          </a:prstGeom>
        </p:spPr>
      </p:pic>
      <p:pic>
        <p:nvPicPr>
          <p:cNvPr id="12" name="Picture 11">
            <a:extLst>
              <a:ext uri="{FF2B5EF4-FFF2-40B4-BE49-F238E27FC236}">
                <a16:creationId xmlns:a16="http://schemas.microsoft.com/office/drawing/2014/main" id="{1DDBFF66-4338-41BC-B1D9-7A277A1AE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620" y="809897"/>
            <a:ext cx="3631960" cy="2063769"/>
          </a:xfrm>
          <a:prstGeom prst="rect">
            <a:avLst/>
          </a:prstGeom>
        </p:spPr>
      </p:pic>
    </p:spTree>
    <p:extLst>
      <p:ext uri="{BB962C8B-B14F-4D97-AF65-F5344CB8AC3E}">
        <p14:creationId xmlns:p14="http://schemas.microsoft.com/office/powerpoint/2010/main" val="234298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a:extLst>
              <a:ext uri="{FF2B5EF4-FFF2-40B4-BE49-F238E27FC236}">
                <a16:creationId xmlns:a16="http://schemas.microsoft.com/office/drawing/2014/main" id="{4283323B-5FB6-4CB6-AFFC-C39A31235FD6}"/>
              </a:ext>
            </a:extLst>
          </p:cNvPr>
          <p:cNvSpPr txBox="1"/>
          <p:nvPr/>
        </p:nvSpPr>
        <p:spPr>
          <a:xfrm>
            <a:off x="1656619" y="3413760"/>
            <a:ext cx="4515272" cy="905954"/>
          </a:xfrm>
          <a:prstGeom prst="rect">
            <a:avLst/>
          </a:prstGeom>
          <a:noFill/>
        </p:spPr>
        <p:txBody>
          <a:bodyPr wrap="square" rtlCol="0">
            <a:spAutoFit/>
          </a:bodyPr>
          <a:lstStyle/>
          <a:p>
            <a:pPr algn="ctr">
              <a:lnSpc>
                <a:spcPts val="3300"/>
              </a:lnSpc>
            </a:pPr>
            <a:r>
              <a:rPr lang="en-US" sz="2500" dirty="0">
                <a:solidFill>
                  <a:schemeClr val="tx2">
                    <a:lumMod val="20000"/>
                    <a:lumOff val="80000"/>
                  </a:schemeClr>
                </a:solidFill>
              </a:rPr>
              <a:t> </a:t>
            </a:r>
            <a:endParaRPr lang="en-US" sz="2500" b="1" dirty="0">
              <a:solidFill>
                <a:schemeClr val="tx2">
                  <a:lumMod val="20000"/>
                  <a:lumOff val="80000"/>
                </a:schemeClr>
              </a:solidFill>
            </a:endParaRPr>
          </a:p>
          <a:p>
            <a:pPr algn="ctr">
              <a:lnSpc>
                <a:spcPts val="3300"/>
              </a:lnSpc>
            </a:pPr>
            <a:r>
              <a:rPr lang="en-US" sz="2500" spc="100" dirty="0">
                <a:solidFill>
                  <a:schemeClr val="tx2">
                    <a:lumMod val="20000"/>
                    <a:lumOff val="80000"/>
                  </a:schemeClr>
                </a:solidFill>
              </a:rPr>
              <a:t> </a:t>
            </a:r>
            <a:r>
              <a:rPr lang="en-US" sz="2500" spc="100" dirty="0">
                <a:solidFill>
                  <a:srgbClr val="456784"/>
                </a:solidFill>
              </a:rPr>
              <a:t>VIGNETTES</a:t>
            </a:r>
          </a:p>
        </p:txBody>
      </p:sp>
      <p:sp>
        <p:nvSpPr>
          <p:cNvPr id="14" name="Textbox">
            <a:extLst>
              <a:ext uri="{FF2B5EF4-FFF2-40B4-BE49-F238E27FC236}">
                <a16:creationId xmlns:a16="http://schemas.microsoft.com/office/drawing/2014/main" id="{4DB7BAC9-C41A-4351-BFD9-EDDE45E05593}"/>
              </a:ext>
            </a:extLst>
          </p:cNvPr>
          <p:cNvSpPr txBox="1"/>
          <p:nvPr/>
        </p:nvSpPr>
        <p:spPr>
          <a:xfrm>
            <a:off x="350753" y="2727856"/>
            <a:ext cx="7127007" cy="483017"/>
          </a:xfrm>
          <a:prstGeom prst="rect">
            <a:avLst/>
          </a:prstGeom>
          <a:noFill/>
        </p:spPr>
        <p:txBody>
          <a:bodyPr wrap="square" rtlCol="0">
            <a:spAutoFit/>
          </a:bodyPr>
          <a:lstStyle/>
          <a:p>
            <a:pPr algn="ctr">
              <a:lnSpc>
                <a:spcPts val="3000"/>
              </a:lnSpc>
            </a:pPr>
            <a:r>
              <a:rPr lang="en-US" sz="3500" b="1" spc="1780" dirty="0">
                <a:solidFill>
                  <a:srgbClr val="586F78"/>
                </a:solidFill>
              </a:rPr>
              <a:t>Self-Regulation</a:t>
            </a:r>
            <a:endParaRPr lang="en-US" sz="3500" b="1" spc="1780" dirty="0">
              <a:solidFill>
                <a:schemeClr val="accent3"/>
              </a:solidFill>
            </a:endParaRPr>
          </a:p>
        </p:txBody>
      </p:sp>
      <p:grpSp>
        <p:nvGrpSpPr>
          <p:cNvPr id="2" name="Group 1">
            <a:extLst>
              <a:ext uri="{FF2B5EF4-FFF2-40B4-BE49-F238E27FC236}">
                <a16:creationId xmlns:a16="http://schemas.microsoft.com/office/drawing/2014/main" id="{B642F63E-9E13-4746-9BE2-F6E476C85942}"/>
              </a:ext>
            </a:extLst>
          </p:cNvPr>
          <p:cNvGrpSpPr/>
          <p:nvPr/>
        </p:nvGrpSpPr>
        <p:grpSpPr>
          <a:xfrm>
            <a:off x="1050852" y="3444240"/>
            <a:ext cx="5726807" cy="69877"/>
            <a:chOff x="733369" y="3498975"/>
            <a:chExt cx="5726807" cy="69877"/>
          </a:xfrm>
        </p:grpSpPr>
        <p:cxnSp>
          <p:nvCxnSpPr>
            <p:cNvPr id="15" name="Straight Connector 14">
              <a:extLst>
                <a:ext uri="{FF2B5EF4-FFF2-40B4-BE49-F238E27FC236}">
                  <a16:creationId xmlns:a16="http://schemas.microsoft.com/office/drawing/2014/main" id="{ADDA92E5-6F2A-4C1B-84C2-CFBC88D96095}"/>
                </a:ext>
              </a:extLst>
            </p:cNvPr>
            <p:cNvCxnSpPr>
              <a:cxnSpLocks/>
            </p:cNvCxnSpPr>
            <p:nvPr/>
          </p:nvCxnSpPr>
          <p:spPr>
            <a:xfrm>
              <a:off x="743510" y="3498975"/>
              <a:ext cx="5706524" cy="0"/>
            </a:xfrm>
            <a:prstGeom prst="line">
              <a:avLst/>
            </a:prstGeom>
            <a:ln w="158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94372-496A-41CA-8377-A691148E8ABC}"/>
                </a:ext>
              </a:extLst>
            </p:cNvPr>
            <p:cNvCxnSpPr>
              <a:cxnSpLocks/>
            </p:cNvCxnSpPr>
            <p:nvPr/>
          </p:nvCxnSpPr>
          <p:spPr>
            <a:xfrm>
              <a:off x="733369" y="3568852"/>
              <a:ext cx="5726807" cy="0"/>
            </a:xfrm>
            <a:prstGeom prst="line">
              <a:avLst/>
            </a:prstGeom>
            <a:ln w="15875">
              <a:solidFill>
                <a:srgbClr val="586F78"/>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3">
            <a:extLst>
              <a:ext uri="{FF2B5EF4-FFF2-40B4-BE49-F238E27FC236}">
                <a16:creationId xmlns:a16="http://schemas.microsoft.com/office/drawing/2014/main" id="{BDF781CA-FC16-40F1-819B-663B49DF0D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07DE9B-F850-492E-957B-46DCD8584FA0}" type="slidenum">
              <a:rPr lang="en-US" sz="1200" smtClean="0">
                <a:solidFill>
                  <a:srgbClr val="FF9900"/>
                </a:solidFill>
              </a:rPr>
              <a:pPr algn="r"/>
              <a:t>9</a:t>
            </a:fld>
            <a:endParaRPr lang="en-US" sz="1200" dirty="0">
              <a:solidFill>
                <a:srgbClr val="FF9900"/>
              </a:solidFill>
            </a:endParaRPr>
          </a:p>
        </p:txBody>
      </p:sp>
      <p:pic>
        <p:nvPicPr>
          <p:cNvPr id="4" name="Picture 3" descr="A picture containing room&#10;&#10;Description automatically generated">
            <a:extLst>
              <a:ext uri="{FF2B5EF4-FFF2-40B4-BE49-F238E27FC236}">
                <a16:creationId xmlns:a16="http://schemas.microsoft.com/office/drawing/2014/main" id="{15072A55-AD3F-46D8-AB37-6BD2CDA17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562" y="1699260"/>
            <a:ext cx="4602685" cy="3429000"/>
          </a:xfrm>
          <a:prstGeom prst="rect">
            <a:avLst/>
          </a:prstGeom>
        </p:spPr>
      </p:pic>
    </p:spTree>
    <p:extLst>
      <p:ext uri="{BB962C8B-B14F-4D97-AF65-F5344CB8AC3E}">
        <p14:creationId xmlns:p14="http://schemas.microsoft.com/office/powerpoint/2010/main" val="1757499714"/>
      </p:ext>
    </p:extLst>
  </p:cSld>
  <p:clrMapOvr>
    <a:masterClrMapping/>
  </p:clrMapOvr>
</p:sld>
</file>

<file path=ppt/theme/theme1.xml><?xml version="1.0" encoding="utf-8"?>
<a:theme xmlns:a="http://schemas.openxmlformats.org/drawingml/2006/main" name="Office Theme">
  <a:themeElements>
    <a:clrScheme name="a_safe_place_for_you">
      <a:dk1>
        <a:sysClr val="windowText" lastClr="000000"/>
      </a:dk1>
      <a:lt1>
        <a:sysClr val="window" lastClr="FFFFFF"/>
      </a:lt1>
      <a:dk2>
        <a:srgbClr val="44546A"/>
      </a:dk2>
      <a:lt2>
        <a:srgbClr val="E7E6E6"/>
      </a:lt2>
      <a:accent1>
        <a:srgbClr val="000000"/>
      </a:accent1>
      <a:accent2>
        <a:srgbClr val="0E3B61"/>
      </a:accent2>
      <a:accent3>
        <a:srgbClr val="586F78"/>
      </a:accent3>
      <a:accent4>
        <a:srgbClr val="FF0000"/>
      </a:accent4>
      <a:accent5>
        <a:srgbClr val="F74C64"/>
      </a:accent5>
      <a:accent6>
        <a:srgbClr val="739730"/>
      </a:accent6>
      <a:hlink>
        <a:srgbClr val="0563C1"/>
      </a:hlink>
      <a:folHlink>
        <a:srgbClr val="954F72"/>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Custom 1">
      <a:dk1>
        <a:sysClr val="windowText" lastClr="000000"/>
      </a:dk1>
      <a:lt1>
        <a:sysClr val="window" lastClr="FFFFFF"/>
      </a:lt1>
      <a:dk2>
        <a:srgbClr val="373545"/>
      </a:dk2>
      <a:lt2>
        <a:srgbClr val="CEDBE6"/>
      </a:lt2>
      <a:accent1>
        <a:srgbClr val="418AB3"/>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XRUYQT3274NZ-880339284-128</_dlc_DocId>
    <_dlc_DocIdUrl xmlns="b22f8f74-215c-4154-9939-bd29e4e8980e">
      <Url>https://supportservices.jobcorps.gov/disability/_layouts/15/DocIdRedir.aspx?ID=XRUYQT3274NZ-880339284-128</Url>
      <Description>XRUYQT3274NZ-880339284-128</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438ADBA-BCF7-4B7E-A2E2-E0C2C27259ED}"/>
</file>

<file path=customXml/itemProps2.xml><?xml version="1.0" encoding="utf-8"?>
<ds:datastoreItem xmlns:ds="http://schemas.openxmlformats.org/officeDocument/2006/customXml" ds:itemID="{8D940172-F8D9-4F39-8DB2-2F906A6BF4F0}"/>
</file>

<file path=customXml/itemProps3.xml><?xml version="1.0" encoding="utf-8"?>
<ds:datastoreItem xmlns:ds="http://schemas.openxmlformats.org/officeDocument/2006/customXml" ds:itemID="{9CE25222-BFE1-43FC-B236-FB7FFA4D8670}"/>
</file>

<file path=customXml/itemProps4.xml><?xml version="1.0" encoding="utf-8"?>
<ds:datastoreItem xmlns:ds="http://schemas.openxmlformats.org/officeDocument/2006/customXml" ds:itemID="{02E60BCD-5B87-406E-9134-F46F774E9373}"/>
</file>

<file path=docProps/app.xml><?xml version="1.0" encoding="utf-8"?>
<Properties xmlns="http://schemas.openxmlformats.org/officeDocument/2006/extended-properties" xmlns:vt="http://schemas.openxmlformats.org/officeDocument/2006/docPropsVTypes">
  <TotalTime>0</TotalTime>
  <Words>7669</Words>
  <Application>Microsoft Office PowerPoint</Application>
  <PresentationFormat>Widescreen</PresentationFormat>
  <Paragraphs>565</Paragraphs>
  <Slides>52</Slides>
  <Notes>42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Arial Black</vt:lpstr>
      <vt:lpstr>ArialMT</vt:lpstr>
      <vt:lpstr>Calibri</vt:lpstr>
      <vt:lpstr>Corbel</vt:lpstr>
      <vt:lpstr>Impact</vt:lpstr>
      <vt:lpstr>Wingdings</vt:lpstr>
      <vt:lpstr>Office Theme</vt:lpstr>
      <vt:lpstr>Basis</vt:lpstr>
      <vt:lpstr>PowerPoint Presentation</vt:lpstr>
      <vt:lpstr>PowerPoint Presentation</vt:lpstr>
      <vt:lpstr>PowerPoint Presentation</vt:lpstr>
      <vt:lpstr>What is SELF-Regulation?</vt:lpstr>
      <vt:lpstr>3 Domains of Self-Regulation</vt:lpstr>
      <vt:lpstr>Cognitive Skills</vt:lpstr>
      <vt:lpstr>Emotional Skills</vt:lpstr>
      <vt:lpstr>Behavioral Skills</vt:lpstr>
      <vt:lpstr>PowerPoint Presentation</vt:lpstr>
      <vt:lpstr>PowerPoint Presentation</vt:lpstr>
      <vt:lpstr>PowerPoint Presentation</vt:lpstr>
      <vt:lpstr>PowerPoint Presentation</vt:lpstr>
      <vt:lpstr>Self-Regulation and Employability</vt:lpstr>
      <vt:lpstr>Self-Regulation and Employability</vt:lpstr>
      <vt:lpstr>PowerPoint Presentation</vt:lpstr>
      <vt:lpstr>Assumptions that we all know…</vt:lpstr>
      <vt:lpstr>Assessment  (but assessment or triage starts the ball rolling…)</vt:lpstr>
      <vt:lpstr>Assessment of  Problem Skill Areas</vt:lpstr>
      <vt:lpstr>Dysregulation Skill Deficits:  Inflexibility</vt:lpstr>
      <vt:lpstr>PowerPoint Presentation</vt:lpstr>
      <vt:lpstr>Depression and  Down Moods: basic data and intervening</vt:lpstr>
      <vt:lpstr>Lack  of Motivation</vt:lpstr>
      <vt:lpstr>Lack  of Motivation</vt:lpstr>
      <vt:lpstr>In the  moment methods: dealing with emotional dysregulation</vt:lpstr>
      <vt:lpstr>JUST Mindfulness</vt:lpstr>
      <vt:lpstr>JUST Mindfulness</vt:lpstr>
      <vt:lpstr>Narrative Approaches</vt:lpstr>
      <vt:lpstr>Our Favorite  Anger Management Tool</vt:lpstr>
      <vt:lpstr>Chill and Chat</vt:lpstr>
      <vt:lpstr>Center-wide Initiatives</vt:lpstr>
      <vt:lpstr>PowerPoint Presentation</vt:lpstr>
      <vt:lpstr>PowerPoint Presentation</vt:lpstr>
      <vt:lpstr>PowerPoint Presentation</vt:lpstr>
      <vt:lpstr>Center-wide Accommodation Consideration</vt:lpstr>
      <vt:lpstr>Assistive Technology “Calm”</vt:lpstr>
      <vt:lpstr>PowerPoint Presentation</vt:lpstr>
      <vt:lpstr>Assistive Technology “Calm Harm”</vt:lpstr>
      <vt:lpstr>Virtual Hope Box</vt:lpstr>
      <vt:lpstr>Accommodation Examples:  Handling transitions and unpredictability</vt:lpstr>
      <vt:lpstr>Accommodation Examples:  Anxiety/Stress-Related difficulties</vt:lpstr>
      <vt:lpstr>Accommodation Examples:  Behavioral Challenges</vt:lpstr>
      <vt:lpstr>PowerPoint Presentation</vt:lpstr>
      <vt:lpstr>Resources Pages Summary</vt:lpstr>
      <vt:lpstr>Manuals for Free</vt:lpstr>
      <vt:lpstr>Self-Regulation and Goal Attainment</vt:lpstr>
      <vt:lpstr>ALSUP</vt:lpstr>
      <vt:lpstr>Our  Favorite Chart to Fill Out </vt:lpstr>
      <vt:lpstr>Lack  of Motivation</vt:lpstr>
      <vt:lpstr>Understood.Org </vt:lpstr>
      <vt:lpstr>Job Accommodation Network https://supportservices.jobcorps.gov/disability/Pages/default.aspx</vt:lpstr>
      <vt:lpstr>Job Corps Disability Website https://supportservices.jobcorps.gov/disability/Pages/default.aspx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Employability By Self-Regulation</dc:title>
  <dc:creator/>
  <cp:lastModifiedBy/>
  <cp:revision>1</cp:revision>
  <cp:lastPrinted>2020-05-14T18:15:34Z</cp:lastPrinted>
  <dcterms:created xsi:type="dcterms:W3CDTF">2020-04-24T19:24:47Z</dcterms:created>
  <dcterms:modified xsi:type="dcterms:W3CDTF">2020-05-18T22:12:33Z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f4f2af45-a46b-42e7-9a5a-0c4f3cec1bd2</vt:lpwstr>
  </property>
</Properties>
</file>