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6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0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4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</p:sldMasterIdLst>
  <p:notesMasterIdLst>
    <p:notesMasterId r:id="rId53"/>
  </p:notesMasterIdLst>
  <p:sldIdLst>
    <p:sldId id="257" r:id="rId3"/>
    <p:sldId id="268" r:id="rId4"/>
    <p:sldId id="378" r:id="rId5"/>
    <p:sldId id="381" r:id="rId6"/>
    <p:sldId id="397" r:id="rId7"/>
    <p:sldId id="398" r:id="rId8"/>
    <p:sldId id="399" r:id="rId9"/>
    <p:sldId id="400" r:id="rId10"/>
    <p:sldId id="401" r:id="rId11"/>
    <p:sldId id="402" r:id="rId12"/>
    <p:sldId id="403" r:id="rId13"/>
    <p:sldId id="404" r:id="rId14"/>
    <p:sldId id="408" r:id="rId15"/>
    <p:sldId id="406" r:id="rId16"/>
    <p:sldId id="407" r:id="rId17"/>
    <p:sldId id="414" r:id="rId18"/>
    <p:sldId id="410" r:id="rId19"/>
    <p:sldId id="411" r:id="rId20"/>
    <p:sldId id="412" r:id="rId21"/>
    <p:sldId id="416" r:id="rId22"/>
    <p:sldId id="482" r:id="rId23"/>
    <p:sldId id="415" r:id="rId24"/>
    <p:sldId id="417" r:id="rId25"/>
    <p:sldId id="418" r:id="rId26"/>
    <p:sldId id="480" r:id="rId27"/>
    <p:sldId id="472" r:id="rId28"/>
    <p:sldId id="473" r:id="rId29"/>
    <p:sldId id="483" r:id="rId30"/>
    <p:sldId id="474" r:id="rId31"/>
    <p:sldId id="479" r:id="rId32"/>
    <p:sldId id="475" r:id="rId33"/>
    <p:sldId id="476" r:id="rId34"/>
    <p:sldId id="481" r:id="rId35"/>
    <p:sldId id="477" r:id="rId36"/>
    <p:sldId id="478" r:id="rId37"/>
    <p:sldId id="484" r:id="rId38"/>
    <p:sldId id="485" r:id="rId39"/>
    <p:sldId id="486" r:id="rId40"/>
    <p:sldId id="487" r:id="rId41"/>
    <p:sldId id="492" r:id="rId42"/>
    <p:sldId id="493" r:id="rId43"/>
    <p:sldId id="494" r:id="rId44"/>
    <p:sldId id="495" r:id="rId45"/>
    <p:sldId id="496" r:id="rId46"/>
    <p:sldId id="497" r:id="rId47"/>
    <p:sldId id="498" r:id="rId48"/>
    <p:sldId id="499" r:id="rId49"/>
    <p:sldId id="488" r:id="rId50"/>
    <p:sldId id="491" r:id="rId51"/>
    <p:sldId id="36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65" userDrawn="1">
          <p15:clr>
            <a:srgbClr val="A4A3A4"/>
          </p15:clr>
        </p15:guide>
        <p15:guide id="2" pos="32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CCF3"/>
    <a:srgbClr val="54D454"/>
    <a:srgbClr val="33CC33"/>
    <a:srgbClr val="66FFFF"/>
    <a:srgbClr val="7A7A7A"/>
    <a:srgbClr val="FBFBFB"/>
    <a:srgbClr val="FFFFFF"/>
    <a:srgbClr val="B8C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50" autoAdjust="0"/>
    <p:restoredTop sz="83489" autoAdjust="0"/>
  </p:normalViewPr>
  <p:slideViewPr>
    <p:cSldViewPr snapToGrid="0">
      <p:cViewPr varScale="1">
        <p:scale>
          <a:sx n="97" d="100"/>
          <a:sy n="97" d="100"/>
        </p:scale>
        <p:origin x="1038" y="84"/>
      </p:cViewPr>
      <p:guideLst>
        <p:guide orient="horz" pos="1865"/>
        <p:guide pos="32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notesMaster" Target="notesMasters/notesMaster1.xml"/><Relationship Id="rId58" Type="http://schemas.openxmlformats.org/officeDocument/2006/relationships/customXml" Target="../customXml/item1.xml"/><Relationship Id="rId5" Type="http://schemas.openxmlformats.org/officeDocument/2006/relationships/slide" Target="slides/slide3.xml"/><Relationship Id="rId61" Type="http://schemas.openxmlformats.org/officeDocument/2006/relationships/customXml" Target="../customXml/item4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16B49C-B423-42CB-A34E-F9186357FBFB}" type="datetimeFigureOut">
              <a:rPr lang="en-GB" smtClean="0"/>
              <a:t>22/05/2017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D6F6A-92E6-4F01-8DD1-C06B82C135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57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6F6A-92E6-4F01-8DD1-C06B82C135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611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Remember, the composition of the RAC is fluid and dependent upon the need to know.  The student’s condition would not be a part of the discussion during the RAC meeting – only the associated functional limitations.</a:t>
            </a:r>
          </a:p>
          <a:p>
            <a:endParaRPr lang="en-US" dirty="0"/>
          </a:p>
          <a:p>
            <a:r>
              <a:rPr lang="en-US" dirty="0"/>
              <a:t>This list is not all inclusive and would be developed based upon all of Kylie’s functional limitations.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6F6A-92E6-4F01-8DD1-C06B82C135D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359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190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list is not all inclusive and would be developed based upon all of </a:t>
            </a:r>
            <a:r>
              <a:rPr lang="en-US" dirty="0" smtClean="0"/>
              <a:t>Trent’s </a:t>
            </a:r>
            <a:r>
              <a:rPr lang="en-US" dirty="0"/>
              <a:t>functional limitations.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6F6A-92E6-4F01-8DD1-C06B82C135D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59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6F6A-92E6-4F01-8DD1-C06B82C135D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366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As defined by</a:t>
            </a:r>
            <a:r>
              <a:rPr lang="en-US" baseline="0" dirty="0"/>
              <a:t> the Americans with Disabilities Act as Amended (ADAAA) , the definition of a disability is  “a physical or mental impairment that substantially limits one or more of a person’s major life activities.” </a:t>
            </a:r>
            <a:r>
              <a:rPr lang="en-US" dirty="0"/>
              <a:t>Whether a particular person has an impairment that satisfies this definition, and whether a specific accommodation is appropriate for a particular person must be determined on a case-by-case basis by someone with expertise in the field.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5EB28A-AEDB-4745-A3E7-E40954B905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82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Major Life activity is an activity that is “of central importance to daily life</a:t>
            </a:r>
            <a:r>
              <a:rPr lang="en-US" sz="1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</a:p>
          <a:p>
            <a:endParaRPr lang="en-US" sz="1000" dirty="0"/>
          </a:p>
          <a:p>
            <a:r>
              <a:rPr lang="en-US" sz="1000" dirty="0"/>
              <a:t>Examples of major life activities include, but are not limited to: </a:t>
            </a:r>
          </a:p>
          <a:p>
            <a:pPr lvl="1"/>
            <a:r>
              <a:rPr lang="en-US" sz="1000" dirty="0"/>
              <a:t>Learning</a:t>
            </a:r>
          </a:p>
          <a:p>
            <a:pPr lvl="1"/>
            <a:r>
              <a:rPr lang="en-US" sz="1000" dirty="0"/>
              <a:t>Reading</a:t>
            </a:r>
          </a:p>
          <a:p>
            <a:pPr lvl="1"/>
            <a:r>
              <a:rPr lang="en-US" sz="1100" dirty="0"/>
              <a:t>Concentrating</a:t>
            </a:r>
          </a:p>
          <a:p>
            <a:pPr lvl="1"/>
            <a:r>
              <a:rPr lang="en-US" sz="1100" dirty="0"/>
              <a:t>Thinking</a:t>
            </a:r>
          </a:p>
          <a:p>
            <a:pPr lvl="1"/>
            <a:r>
              <a:rPr lang="en-US" sz="1100" dirty="0"/>
              <a:t>Communicating</a:t>
            </a:r>
          </a:p>
          <a:p>
            <a:pPr lvl="1"/>
            <a:r>
              <a:rPr lang="en-US" sz="1100" dirty="0"/>
              <a:t>Interacting with others</a:t>
            </a:r>
          </a:p>
          <a:p>
            <a:pPr lvl="1"/>
            <a:r>
              <a:rPr lang="en-US" sz="1100" dirty="0"/>
              <a:t>Caring for oneself</a:t>
            </a:r>
          </a:p>
          <a:p>
            <a:pPr lvl="1"/>
            <a:r>
              <a:rPr lang="en-US" sz="1100" dirty="0"/>
              <a:t>Performing manual tasks</a:t>
            </a:r>
          </a:p>
          <a:p>
            <a:pPr lvl="1"/>
            <a:r>
              <a:rPr lang="en-US" sz="1100" dirty="0"/>
              <a:t>Seeing/Speaking/Hearing</a:t>
            </a:r>
          </a:p>
          <a:p>
            <a:pPr lvl="1"/>
            <a:endParaRPr lang="en-US" sz="1100" dirty="0"/>
          </a:p>
          <a:p>
            <a:pPr lvl="0"/>
            <a:r>
              <a:rPr lang="en-US" sz="1100" dirty="0"/>
              <a:t>These are just some of the more common ones </a:t>
            </a:r>
          </a:p>
          <a:p>
            <a:pPr lvl="1"/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See Appendix 605 for more details on major life activities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711D-E72B-49DF-ABAE-62BC47AB744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995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Just highlighting substantial limitation determination.  For more details, see Appendix 605.</a:t>
            </a:r>
          </a:p>
          <a:p>
            <a:endParaRPr lang="en-US" b="1" dirty="0"/>
          </a:p>
          <a:p>
            <a:r>
              <a:rPr lang="en-US" b="1" dirty="0"/>
              <a:t>What is a substantial limitation?</a:t>
            </a:r>
          </a:p>
          <a:p>
            <a:endParaRPr lang="en-US" b="1" dirty="0"/>
          </a:p>
          <a:p>
            <a:r>
              <a:rPr lang="en-US" dirty="0"/>
              <a:t>When making a determination on whether an individual is substantially limited in performing a major life activity: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determination requires an individualized assessment.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determination should not require extensive analysis.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term “substantially limits” should be construed broadly in favor of expansive</a:t>
            </a:r>
          </a:p>
          <a:p>
            <a:r>
              <a:rPr lang="en-US" dirty="0"/>
              <a:t>coverage; “substantially limits” is not meant to be a demanding standard.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 impairment is a disability if it substantially limits the ability of an individual to</a:t>
            </a:r>
          </a:p>
          <a:p>
            <a:r>
              <a:rPr lang="en-US" dirty="0"/>
              <a:t>perform a major life activity as compared to most people in the general population. An impairment need not prevent, or significantly or severely restrict the individual from performing a major life activity in order to be considered substantially limiting.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Although determination of whether an impairment substantially limits a major life activity as compared to most people will not usually require scientific, medical, or statistical evidence, such evidence may be used if appropriate.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Certain impairments will virtually always be found to result in substantial limitation in performing certain life activities</a:t>
            </a:r>
            <a:r>
              <a:rPr lang="en-US" baseline="0" dirty="0"/>
              <a:t>. Those</a:t>
            </a:r>
            <a:r>
              <a:rPr lang="en-US" dirty="0"/>
              <a:t> impairments listed in the ADAAA regulations are covered on the next 2 slides.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711D-E72B-49DF-ABAE-62BC47AB74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70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Mitigating measures lessen the impact of something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 for a person with a physical or mental impairment mitigating measures may</a:t>
            </a:r>
            <a:r>
              <a:rPr lang="en-US" sz="1200" baseline="0" dirty="0"/>
              <a:t> be things </a:t>
            </a:r>
            <a:r>
              <a:rPr lang="en-US" sz="1200" dirty="0"/>
              <a:t>such as: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medical supplies, equipment, or appliances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prosthetics including limbs and devices, hearing aid(s) and cochlear implant(s) or other implantable hearing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mobility devices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oxygen therapy equipment and supplies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use of assistive technology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reasonable accommodations or auxiliary aids or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learned behavioral or adaptive neurological modifications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psychotherapy, behavioral therapy, or physical therapy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When determining whether a person is substantially limited in a major life activity, </a:t>
            </a:r>
          </a:p>
          <a:p>
            <a:r>
              <a:rPr lang="en-US" sz="1200" dirty="0"/>
              <a:t>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he</a:t>
            </a:r>
            <a:r>
              <a:rPr lang="en-US" sz="1200" b="0" i="0" u="none" strike="noStrike" kern="1200" dirty="0">
                <a:solidFill>
                  <a:schemeClr val="tx1"/>
                </a:solidFill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beneficial effects of mitigating measures</a:t>
            </a:r>
            <a:r>
              <a:rPr lang="en-US" sz="1200" b="0" i="0" u="none" strike="noStrike" kern="1200" dirty="0">
                <a:solidFill>
                  <a:schemeClr val="tx1"/>
                </a:solidFill>
              </a:rPr>
              <a:t>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</a:rPr>
              <a:t>will be ignored.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</a:endParaRPr>
          </a:p>
          <a:p>
            <a:r>
              <a:rPr lang="en-US" sz="1200" b="1" i="0" u="none" strike="noStrike" kern="1200" baseline="0" dirty="0">
                <a:solidFill>
                  <a:schemeClr val="tx1"/>
                </a:solidFill>
              </a:rPr>
              <a:t>There is an exception for </a:t>
            </a:r>
            <a:r>
              <a:rPr lang="en-US" sz="1200" b="1" dirty="0"/>
              <a:t>ordinary eyeglasses or contact lens so you do consider their beneficial effects.</a:t>
            </a:r>
          </a:p>
          <a:p>
            <a:endParaRPr lang="en-US" sz="1200" b="1" dirty="0"/>
          </a:p>
          <a:p>
            <a:endParaRPr lang="en-US" b="1" dirty="0"/>
          </a:p>
          <a:p>
            <a:r>
              <a:rPr lang="en-US" b="1" dirty="0"/>
              <a:t>Mitigating measures in a nutshell-All it means is that we now have to determine what effects an impairment would have if the person did not use any mitigating measures.</a:t>
            </a:r>
          </a:p>
          <a:p>
            <a:endParaRPr lang="en-US" b="1" dirty="0"/>
          </a:p>
          <a:p>
            <a:r>
              <a:rPr lang="en-US" b="1" dirty="0"/>
              <a:t>See Appendix 605 for more details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711D-E72B-49DF-ABAE-62BC47AB74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94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Examples of conditions that may be episodic or go into remission include epilepsy, multiple sclerosis, cancer, hypertension, diabetes, asthma, major depressive disorder, bipolar disorder, and schizophrenia.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711D-E72B-49DF-ABAE-62BC47AB74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0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Typically, impairments that last only a short period of time are not covered.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7E711D-E72B-49DF-ABAE-62BC47AB74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First,</a:t>
            </a:r>
            <a:r>
              <a:rPr lang="en-US" baseline="0" dirty="0" smtClean="0"/>
              <a:t> let’s review how to develop an individualized accommodation plan. There is a 4 step process. Our October 2016 call was dedicated at looking at developing plans in great depth. We will quickly review each of these steps, and then dive a bit deeper into accommodations that may need clarification in order for them to be successfully implemented.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2D6F6A-92E6-4F01-8DD1-C06B82C135D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819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the left side of the slide, you see some accommodations that the RAC could consider when addressing task completion issues…</a:t>
            </a:r>
          </a:p>
          <a:p>
            <a:endParaRPr lang="en-US" dirty="0"/>
          </a:p>
          <a:p>
            <a:r>
              <a:rPr lang="en-US" dirty="0"/>
              <a:t>On the right, are </a:t>
            </a:r>
            <a:r>
              <a:rPr lang="en-US"/>
              <a:t>some supporting </a:t>
            </a:r>
            <a:r>
              <a:rPr lang="en-US" dirty="0"/>
              <a:t>strategies for the same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5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Placeholder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94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2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883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31C89-7472-43DB-ACF8-1AF9C50A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48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31C89-7472-43DB-ACF8-1AF9C50A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104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31C89-7472-43DB-ACF8-1AF9C50A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1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D31C89-7472-43DB-ACF8-1AF9C50A1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8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Placeholder 1"/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873125" y="1814889"/>
            <a:ext cx="5159375" cy="4408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1"/>
          </p:nvPr>
        </p:nvSpPr>
        <p:spPr>
          <a:xfrm>
            <a:off x="6232525" y="1814888"/>
            <a:ext cx="5159375" cy="44084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4573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16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711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0" kern="120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6082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2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333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536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352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417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r>
              <a:rPr lang="en-GB" dirty="0"/>
              <a:t>Page </a:t>
            </a:r>
            <a:fld id="{EF3848A8-D893-4DA9-83D9-F84282D86F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1665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2000"/>
        </a:lnSpc>
        <a:spcBef>
          <a:spcPts val="0"/>
        </a:spcBef>
        <a:buClr>
          <a:srgbClr val="00B0F0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2000"/>
        </a:lnSpc>
        <a:spcBef>
          <a:spcPts val="0"/>
        </a:spcBef>
        <a:buClr>
          <a:srgbClr val="00B0F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2000"/>
        </a:lnSpc>
        <a:spcBef>
          <a:spcPts val="0"/>
        </a:spcBef>
        <a:buClr>
          <a:srgbClr val="00B0F0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2000"/>
        </a:lnSpc>
        <a:spcBef>
          <a:spcPts val="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2000"/>
        </a:lnSpc>
        <a:spcBef>
          <a:spcPts val="0"/>
        </a:spcBef>
        <a:buClr>
          <a:srgbClr val="00B0F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25145" y="-14288"/>
            <a:ext cx="4953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7399069" y="1029925"/>
            <a:ext cx="463285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accent2">
                    <a:lumMod val="60000"/>
                    <a:lumOff val="40000"/>
                  </a:schemeClr>
                </a:solidFill>
                <a:latin typeface="Sansation" panose="02000000000000000000" pitchFamily="2" charset="0"/>
              </a:rPr>
              <a:t>Say WHAT?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7237126" cy="68437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0617"/>
            <a:ext cx="7237126" cy="401664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158897" y="3182133"/>
            <a:ext cx="51132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Sansation" panose="02000000000000000000" pitchFamily="2" charset="0"/>
              </a:rPr>
              <a:t>Students with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Sansation" panose="02000000000000000000" pitchFamily="2" charset="0"/>
              </a:rPr>
              <a:t>Medical Disabilities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Sansation" panose="02000000000000000000" pitchFamily="2" charset="0"/>
              </a:rPr>
              <a:t>May Need Accommodations?</a:t>
            </a:r>
            <a:endParaRPr lang="en-GB" sz="3600" dirty="0">
              <a:solidFill>
                <a:schemeClr val="bg1"/>
              </a:solidFill>
              <a:latin typeface="Sansatio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32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Substantially Limited </a:t>
            </a:r>
            <a:r>
              <a:rPr lang="en-US" dirty="0"/>
              <a:t>–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Mitigating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738257" cy="4351338"/>
          </a:xfrm>
        </p:spPr>
        <p:txBody>
          <a:bodyPr/>
          <a:lstStyle/>
          <a:p>
            <a:r>
              <a:rPr lang="en-US" dirty="0"/>
              <a:t>Lessen the impact of something</a:t>
            </a:r>
          </a:p>
          <a:p>
            <a:pPr lvl="1"/>
            <a:r>
              <a:rPr lang="en-US" dirty="0"/>
              <a:t>Examples include medications, medical equipment or supplies, hearing and mobility support devices…</a:t>
            </a:r>
          </a:p>
          <a:p>
            <a:r>
              <a:rPr lang="en-US" dirty="0"/>
              <a:t>When determining whether a person is substantially limited in a major life activity, </a:t>
            </a:r>
            <a:r>
              <a:rPr lang="en-US" b="1" u="sng" dirty="0">
                <a:solidFill>
                  <a:schemeClr val="accent5"/>
                </a:solidFill>
              </a:rPr>
              <a:t>ignore the beneficial effects of mitigating measures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252" y="2392554"/>
            <a:ext cx="3419548" cy="227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92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Substantially Limited</a:t>
            </a:r>
            <a:r>
              <a:rPr lang="en-US" dirty="0"/>
              <a:t> –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Episodic or Remission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83186" cy="4351338"/>
          </a:xfrm>
        </p:spPr>
        <p:txBody>
          <a:bodyPr/>
          <a:lstStyle/>
          <a:p>
            <a:r>
              <a:rPr lang="en-US" dirty="0"/>
              <a:t>A condition is still a disability if it substantially limits a major life activity when active even if there are periods of remission or the condition is episodic</a:t>
            </a:r>
          </a:p>
          <a:p>
            <a:pPr lvl="1"/>
            <a:r>
              <a:rPr lang="en-US" dirty="0"/>
              <a:t>For example, a person with post-traumatic stress disorder who experiences intermittent flashbacks to traumatic events is substantially limited in brain function and thinking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8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Substantially Limited </a:t>
            </a:r>
            <a:r>
              <a:rPr lang="en-US" dirty="0"/>
              <a:t>– </a:t>
            </a:r>
            <a:br>
              <a:rPr lang="en-US" dirty="0"/>
            </a:br>
            <a:r>
              <a:rPr lang="en-US" b="1" dirty="0">
                <a:solidFill>
                  <a:schemeClr val="accent2"/>
                </a:solidFill>
              </a:rPr>
              <a:t>Temporary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42214" cy="4351338"/>
          </a:xfrm>
        </p:spPr>
        <p:txBody>
          <a:bodyPr/>
          <a:lstStyle/>
          <a:p>
            <a:r>
              <a:rPr lang="en-US" dirty="0"/>
              <a:t>The effects of an impairment lasting less than six months can be substantially limiting if sufficiently </a:t>
            </a:r>
            <a:r>
              <a:rPr lang="en-US" dirty="0" smtClean="0"/>
              <a:t>severe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923314" y="1998572"/>
            <a:ext cx="4082143" cy="3807732"/>
          </a:xfrm>
          <a:prstGeom prst="rect">
            <a:avLst/>
          </a:prstGeom>
          <a:solidFill>
            <a:schemeClr val="accent6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75B44A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 typeface="Courier New" panose="02070309020205020404" pitchFamily="49" charset="0"/>
              <a:buChar char="o"/>
              <a:defRPr sz="20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75B44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rgbClr val="75B44A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For example, </a:t>
            </a:r>
          </a:p>
          <a:p>
            <a:pPr marL="0" lvl="1" indent="0" algn="ctr">
              <a:buNone/>
            </a:pPr>
            <a:r>
              <a:rPr lang="en-US" sz="3200" dirty="0">
                <a:solidFill>
                  <a:schemeClr val="bg1"/>
                </a:solidFill>
              </a:rPr>
              <a:t>broken limbs, hand injuries, or short term impairments following surgery or medical treatments</a:t>
            </a:r>
          </a:p>
        </p:txBody>
      </p:sp>
    </p:spTree>
    <p:extLst>
      <p:ext uri="{BB962C8B-B14F-4D97-AF65-F5344CB8AC3E}">
        <p14:creationId xmlns:p14="http://schemas.microsoft.com/office/powerpoint/2010/main" val="142574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 </a:t>
            </a:r>
            <a:r>
              <a:rPr lang="en-US" dirty="0"/>
              <a:t>and Disclosure of Disability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0680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student with a medical disability may disclose their disability in multiple ways: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886819" y="4664280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Reasonable Accommodation Request Form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86819" y="2999515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ctr"/>
            <a:r>
              <a:rPr lang="en-US" dirty="0"/>
              <a:t>Job Corps Health Questionnaire (ETA 653)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34508" y="2999515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ctr"/>
            <a:r>
              <a:rPr lang="en-US" dirty="0"/>
              <a:t>Documentation from a health care provider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34508" y="4664280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ctr"/>
            <a:r>
              <a:rPr lang="en-US" dirty="0"/>
              <a:t>Chronic Care Management Plan (CCMP)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52272" y="3003472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ctr"/>
            <a:r>
              <a:rPr lang="en-US" dirty="0"/>
              <a:t>504 Plan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52272" y="4664280"/>
            <a:ext cx="1990846" cy="155100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" lvl="1" algn="ctr"/>
            <a:r>
              <a:rPr lang="en-US" dirty="0"/>
              <a:t>Individualized Education Plan (IEP)</a:t>
            </a:r>
          </a:p>
        </p:txBody>
      </p:sp>
    </p:spTree>
    <p:extLst>
      <p:ext uri="{BB962C8B-B14F-4D97-AF65-F5344CB8AC3E}">
        <p14:creationId xmlns:p14="http://schemas.microsoft.com/office/powerpoint/2010/main" val="268193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Points to Remember!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536635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Do not spend a lot of time analyzing whether a student meets the definition of disability; the disability assessment should be done quickly and not demand extensive analysis. </a:t>
            </a:r>
          </a:p>
          <a:p>
            <a:r>
              <a:rPr lang="en-US" dirty="0">
                <a:solidFill>
                  <a:schemeClr val="bg1"/>
                </a:solidFill>
              </a:rPr>
              <a:t>When in doubt err on the side of entering the disability.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US" dirty="0" smtClean="0"/>
              <a:t> </a:t>
            </a:r>
            <a:fld id="{4ED31C89-7472-43DB-ACF8-1AF9C50A197D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641" y="2068693"/>
            <a:ext cx="3348259" cy="3348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1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77437"/>
            <a:ext cx="800100" cy="279400"/>
          </a:xfrm>
        </p:spPr>
        <p:txBody>
          <a:bodyPr/>
          <a:lstStyle/>
          <a:p>
            <a:fld id="{EF3848A8-D893-4DA9-83D9-F84282D86F4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598448" y="2274837"/>
            <a:ext cx="49907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REASONABLE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ACCOMMODATION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Considerations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060"/>
            <a:ext cx="5995686" cy="387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6985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Developing an Accommodation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8" name="Rectangle 67"/>
          <p:cNvSpPr/>
          <p:nvPr/>
        </p:nvSpPr>
        <p:spPr>
          <a:xfrm>
            <a:off x="6096000" y="4102300"/>
            <a:ext cx="2036643" cy="218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/>
          <p:nvPr/>
        </p:nvPicPr>
        <p:blipFill rotWithShape="1">
          <a:blip r:embed="rId3"/>
          <a:srcRect l="9776" t="35897" r="61378" b="27180"/>
          <a:stretch/>
        </p:blipFill>
        <p:spPr bwMode="auto">
          <a:xfrm>
            <a:off x="867795" y="1944730"/>
            <a:ext cx="9126437" cy="39587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87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an Accommodation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6089073" cy="4351338"/>
          </a:xfrm>
        </p:spPr>
        <p:txBody>
          <a:bodyPr>
            <a:normAutofit/>
          </a:bodyPr>
          <a:lstStyle/>
          <a:p>
            <a:r>
              <a:rPr lang="en-US" dirty="0"/>
              <a:t>JAN or other community resources (Centers for Independent Living, </a:t>
            </a:r>
            <a:r>
              <a:rPr lang="en-US" dirty="0" smtClean="0"/>
              <a:t>Vocational Rehabilitation, </a:t>
            </a:r>
            <a:r>
              <a:rPr lang="en-US" dirty="0"/>
              <a:t>Universities, etc.)</a:t>
            </a:r>
          </a:p>
          <a:p>
            <a:r>
              <a:rPr lang="en-US" dirty="0"/>
              <a:t>Determine what accommodations are necessary and appropriate for the applicant/student in the Job Corps setting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17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330" y="2610750"/>
            <a:ext cx="3373108" cy="140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1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Accommodation Plan Content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Accommodation plans will not contain any medical or diagnostic information.</a:t>
            </a:r>
          </a:p>
          <a:p>
            <a:r>
              <a:rPr lang="en-US" dirty="0"/>
              <a:t>This may include:</a:t>
            </a:r>
          </a:p>
          <a:p>
            <a:pPr lvl="1"/>
            <a:r>
              <a:rPr lang="en-US" dirty="0"/>
              <a:t>Disclosure of disability</a:t>
            </a:r>
          </a:p>
          <a:p>
            <a:pPr lvl="1"/>
            <a:r>
              <a:rPr lang="en-US" dirty="0"/>
              <a:t>Reference to types of documentation (IEP, Evaluations)</a:t>
            </a:r>
          </a:p>
          <a:p>
            <a:pPr lvl="1"/>
            <a:r>
              <a:rPr lang="en-US" dirty="0"/>
              <a:t>Prescription information</a:t>
            </a:r>
          </a:p>
          <a:p>
            <a:pPr lvl="1"/>
            <a:r>
              <a:rPr lang="en-US" dirty="0"/>
              <a:t>Psychological or </a:t>
            </a:r>
            <a:r>
              <a:rPr lang="en-US" dirty="0" smtClean="0"/>
              <a:t>medical </a:t>
            </a:r>
            <a:r>
              <a:rPr lang="en-US" dirty="0"/>
              <a:t>evaluations/test results</a:t>
            </a:r>
          </a:p>
          <a:p>
            <a:pPr lvl="1"/>
            <a:r>
              <a:rPr lang="en-US" dirty="0"/>
              <a:t>Health-related case management notes</a:t>
            </a:r>
          </a:p>
          <a:p>
            <a:pPr lvl="1"/>
            <a:r>
              <a:rPr lang="en-US" dirty="0"/>
              <a:t>References to treating provider or facility (AA meetings, therapy </a:t>
            </a:r>
            <a:r>
              <a:rPr lang="en-US" dirty="0" smtClean="0"/>
              <a:t>appointments)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207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77438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6646696" y="1905506"/>
            <a:ext cx="5272917" cy="3046988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FUNCTIONAL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LIMITATIONS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and 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ACCOMMODATIONS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1735"/>
            <a:ext cx="6374309" cy="303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1588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8058834" y="1147553"/>
            <a:ext cx="3840745" cy="4138582"/>
            <a:chOff x="8073349" y="1060467"/>
            <a:chExt cx="3840745" cy="4138582"/>
          </a:xfrm>
        </p:grpSpPr>
        <p:grpSp>
          <p:nvGrpSpPr>
            <p:cNvPr id="10" name="Group 9"/>
            <p:cNvGrpSpPr/>
            <p:nvPr/>
          </p:nvGrpSpPr>
          <p:grpSpPr>
            <a:xfrm>
              <a:off x="8768673" y="1060467"/>
              <a:ext cx="1912703" cy="825107"/>
              <a:chOff x="8768673" y="1559239"/>
              <a:chExt cx="1912703" cy="825107"/>
            </a:xfrm>
          </p:grpSpPr>
          <p:grpSp>
            <p:nvGrpSpPr>
              <p:cNvPr id="4" name="Group 4"/>
              <p:cNvGrpSpPr>
                <a:grpSpLocks noChangeAspect="1"/>
              </p:cNvGrpSpPr>
              <p:nvPr/>
            </p:nvGrpSpPr>
            <p:grpSpPr bwMode="auto">
              <a:xfrm>
                <a:off x="9469097" y="2144014"/>
                <a:ext cx="511856" cy="240332"/>
                <a:chOff x="5377" y="1993"/>
                <a:chExt cx="722" cy="339"/>
              </a:xfrm>
              <a:solidFill>
                <a:schemeClr val="bg1"/>
              </a:solidFill>
            </p:grpSpPr>
            <p:sp>
              <p:nvSpPr>
                <p:cNvPr id="6" name="Freeform 5"/>
                <p:cNvSpPr>
                  <a:spLocks noEditPoints="1"/>
                </p:cNvSpPr>
                <p:nvPr/>
              </p:nvSpPr>
              <p:spPr bwMode="auto">
                <a:xfrm>
                  <a:off x="5377" y="1993"/>
                  <a:ext cx="722" cy="339"/>
                </a:xfrm>
                <a:custGeom>
                  <a:avLst/>
                  <a:gdLst>
                    <a:gd name="T0" fmla="*/ 722 w 722"/>
                    <a:gd name="T1" fmla="*/ 12 h 339"/>
                    <a:gd name="T2" fmla="*/ 360 w 722"/>
                    <a:gd name="T3" fmla="*/ 339 h 339"/>
                    <a:gd name="T4" fmla="*/ 0 w 722"/>
                    <a:gd name="T5" fmla="*/ 12 h 339"/>
                    <a:gd name="T6" fmla="*/ 10 w 722"/>
                    <a:gd name="T7" fmla="*/ 0 h 339"/>
                    <a:gd name="T8" fmla="*/ 360 w 722"/>
                    <a:gd name="T9" fmla="*/ 318 h 339"/>
                    <a:gd name="T10" fmla="*/ 713 w 722"/>
                    <a:gd name="T11" fmla="*/ 0 h 339"/>
                    <a:gd name="T12" fmla="*/ 722 w 722"/>
                    <a:gd name="T13" fmla="*/ 12 h 339"/>
                    <a:gd name="T14" fmla="*/ 722 w 722"/>
                    <a:gd name="T15" fmla="*/ 12 h 339"/>
                    <a:gd name="T16" fmla="*/ 722 w 722"/>
                    <a:gd name="T17" fmla="*/ 12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2" h="339">
                      <a:moveTo>
                        <a:pt x="722" y="12"/>
                      </a:moveTo>
                      <a:lnTo>
                        <a:pt x="360" y="339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360" y="318"/>
                      </a:lnTo>
                      <a:lnTo>
                        <a:pt x="713" y="0"/>
                      </a:lnTo>
                      <a:lnTo>
                        <a:pt x="722" y="12"/>
                      </a:lnTo>
                      <a:close/>
                      <a:moveTo>
                        <a:pt x="722" y="12"/>
                      </a:moveTo>
                      <a:lnTo>
                        <a:pt x="722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7" name="Freeform 6"/>
                <p:cNvSpPr>
                  <a:spLocks noEditPoints="1"/>
                </p:cNvSpPr>
                <p:nvPr/>
              </p:nvSpPr>
              <p:spPr bwMode="auto">
                <a:xfrm>
                  <a:off x="5377" y="1993"/>
                  <a:ext cx="722" cy="339"/>
                </a:xfrm>
                <a:custGeom>
                  <a:avLst/>
                  <a:gdLst>
                    <a:gd name="T0" fmla="*/ 722 w 722"/>
                    <a:gd name="T1" fmla="*/ 12 h 339"/>
                    <a:gd name="T2" fmla="*/ 360 w 722"/>
                    <a:gd name="T3" fmla="*/ 339 h 339"/>
                    <a:gd name="T4" fmla="*/ 0 w 722"/>
                    <a:gd name="T5" fmla="*/ 12 h 339"/>
                    <a:gd name="T6" fmla="*/ 10 w 722"/>
                    <a:gd name="T7" fmla="*/ 0 h 339"/>
                    <a:gd name="T8" fmla="*/ 360 w 722"/>
                    <a:gd name="T9" fmla="*/ 318 h 339"/>
                    <a:gd name="T10" fmla="*/ 713 w 722"/>
                    <a:gd name="T11" fmla="*/ 0 h 339"/>
                    <a:gd name="T12" fmla="*/ 722 w 722"/>
                    <a:gd name="T13" fmla="*/ 12 h 339"/>
                    <a:gd name="T14" fmla="*/ 722 w 722"/>
                    <a:gd name="T15" fmla="*/ 12 h 339"/>
                    <a:gd name="T16" fmla="*/ 722 w 722"/>
                    <a:gd name="T17" fmla="*/ 12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22" h="339">
                      <a:moveTo>
                        <a:pt x="722" y="12"/>
                      </a:moveTo>
                      <a:lnTo>
                        <a:pt x="360" y="339"/>
                      </a:lnTo>
                      <a:lnTo>
                        <a:pt x="0" y="12"/>
                      </a:lnTo>
                      <a:lnTo>
                        <a:pt x="10" y="0"/>
                      </a:lnTo>
                      <a:lnTo>
                        <a:pt x="360" y="318"/>
                      </a:lnTo>
                      <a:lnTo>
                        <a:pt x="713" y="0"/>
                      </a:lnTo>
                      <a:lnTo>
                        <a:pt x="722" y="12"/>
                      </a:lnTo>
                      <a:moveTo>
                        <a:pt x="722" y="12"/>
                      </a:moveTo>
                      <a:lnTo>
                        <a:pt x="722" y="12"/>
                      </a:ln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9" name="TextBox 8"/>
              <p:cNvSpPr txBox="1"/>
              <p:nvPr/>
            </p:nvSpPr>
            <p:spPr>
              <a:xfrm>
                <a:off x="8768673" y="1559239"/>
                <a:ext cx="191270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dirty="0">
                    <a:solidFill>
                      <a:schemeClr val="bg1"/>
                    </a:solidFill>
                    <a:latin typeface="Sansation Light" panose="02000000000000000000" pitchFamily="2" charset="0"/>
                  </a:rPr>
                  <a:t>AGENDA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8073349" y="2354707"/>
              <a:ext cx="3701721" cy="369332"/>
              <a:chOff x="8225749" y="2853479"/>
              <a:chExt cx="3701721" cy="369332"/>
            </a:xfrm>
          </p:grpSpPr>
          <p:grpSp>
            <p:nvGrpSpPr>
              <p:cNvPr id="12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14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5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8646387" y="2853479"/>
                <a:ext cx="3281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Objectives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073349" y="2849709"/>
              <a:ext cx="3701721" cy="369332"/>
              <a:chOff x="8225749" y="2853479"/>
              <a:chExt cx="3701721" cy="369332"/>
            </a:xfrm>
          </p:grpSpPr>
          <p:grpSp>
            <p:nvGrpSpPr>
              <p:cNvPr id="31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33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4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8646387" y="2853479"/>
                <a:ext cx="3281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Disability Defined</a:t>
                </a: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073349" y="3344711"/>
              <a:ext cx="3701721" cy="369332"/>
              <a:chOff x="8225749" y="2853479"/>
              <a:chExt cx="3701721" cy="369332"/>
            </a:xfrm>
          </p:grpSpPr>
          <p:grpSp>
            <p:nvGrpSpPr>
              <p:cNvPr id="36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38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9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37" name="TextBox 36"/>
              <p:cNvSpPr txBox="1"/>
              <p:nvPr/>
            </p:nvSpPr>
            <p:spPr>
              <a:xfrm>
                <a:off x="8646387" y="2853479"/>
                <a:ext cx="3281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Reasonable Accommodation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8073349" y="3839713"/>
              <a:ext cx="3701721" cy="369332"/>
              <a:chOff x="8225749" y="2853479"/>
              <a:chExt cx="3701721" cy="369332"/>
            </a:xfrm>
          </p:grpSpPr>
          <p:grpSp>
            <p:nvGrpSpPr>
              <p:cNvPr id="41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43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4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2" name="TextBox 41"/>
              <p:cNvSpPr txBox="1"/>
              <p:nvPr/>
            </p:nvSpPr>
            <p:spPr>
              <a:xfrm>
                <a:off x="8646387" y="2853479"/>
                <a:ext cx="3281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Functional Limitations</a:t>
                </a: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8073349" y="4334715"/>
              <a:ext cx="3701721" cy="369332"/>
              <a:chOff x="8225749" y="2853479"/>
              <a:chExt cx="3701721" cy="369332"/>
            </a:xfrm>
          </p:grpSpPr>
          <p:grpSp>
            <p:nvGrpSpPr>
              <p:cNvPr id="46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48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49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8646387" y="2853479"/>
                <a:ext cx="3281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Let’s Practice</a:t>
                </a: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8073349" y="4829717"/>
              <a:ext cx="3840745" cy="369332"/>
              <a:chOff x="8225749" y="2853479"/>
              <a:chExt cx="3840745" cy="369332"/>
            </a:xfrm>
          </p:grpSpPr>
          <p:grpSp>
            <p:nvGrpSpPr>
              <p:cNvPr id="51" name="Group 9"/>
              <p:cNvGrpSpPr>
                <a:grpSpLocks noChangeAspect="1"/>
              </p:cNvGrpSpPr>
              <p:nvPr/>
            </p:nvGrpSpPr>
            <p:grpSpPr bwMode="auto">
              <a:xfrm>
                <a:off x="8225749" y="2886076"/>
                <a:ext cx="308651" cy="308651"/>
                <a:chOff x="4878" y="4888"/>
                <a:chExt cx="342" cy="342"/>
              </a:xfrm>
              <a:solidFill>
                <a:schemeClr val="bg1"/>
              </a:solidFill>
            </p:grpSpPr>
            <p:sp>
              <p:nvSpPr>
                <p:cNvPr id="53" name="Freeform 10"/>
                <p:cNvSpPr>
                  <a:spLocks noEditPoints="1"/>
                </p:cNvSpPr>
                <p:nvPr/>
              </p:nvSpPr>
              <p:spPr bwMode="auto">
                <a:xfrm>
                  <a:off x="4878" y="4888"/>
                  <a:ext cx="342" cy="342"/>
                </a:xfrm>
                <a:custGeom>
                  <a:avLst/>
                  <a:gdLst>
                    <a:gd name="T0" fmla="*/ 71 w 142"/>
                    <a:gd name="T1" fmla="*/ 142 h 142"/>
                    <a:gd name="T2" fmla="*/ 0 w 142"/>
                    <a:gd name="T3" fmla="*/ 71 h 142"/>
                    <a:gd name="T4" fmla="*/ 71 w 142"/>
                    <a:gd name="T5" fmla="*/ 0 h 142"/>
                    <a:gd name="T6" fmla="*/ 142 w 142"/>
                    <a:gd name="T7" fmla="*/ 71 h 142"/>
                    <a:gd name="T8" fmla="*/ 71 w 142"/>
                    <a:gd name="T9" fmla="*/ 142 h 142"/>
                    <a:gd name="T10" fmla="*/ 71 w 142"/>
                    <a:gd name="T11" fmla="*/ 5 h 142"/>
                    <a:gd name="T12" fmla="*/ 5 w 142"/>
                    <a:gd name="T13" fmla="*/ 71 h 142"/>
                    <a:gd name="T14" fmla="*/ 71 w 142"/>
                    <a:gd name="T15" fmla="*/ 137 h 142"/>
                    <a:gd name="T16" fmla="*/ 137 w 142"/>
                    <a:gd name="T17" fmla="*/ 71 h 142"/>
                    <a:gd name="T18" fmla="*/ 71 w 142"/>
                    <a:gd name="T19" fmla="*/ 5 h 142"/>
                    <a:gd name="T20" fmla="*/ 71 w 142"/>
                    <a:gd name="T21" fmla="*/ 5 h 142"/>
                    <a:gd name="T22" fmla="*/ 71 w 142"/>
                    <a:gd name="T23" fmla="*/ 5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42" h="142">
                      <a:moveTo>
                        <a:pt x="71" y="142"/>
                      </a:moveTo>
                      <a:cubicBezTo>
                        <a:pt x="32" y="142"/>
                        <a:pt x="0" y="110"/>
                        <a:pt x="0" y="71"/>
                      </a:cubicBezTo>
                      <a:cubicBezTo>
                        <a:pt x="0" y="32"/>
                        <a:pt x="32" y="0"/>
                        <a:pt x="71" y="0"/>
                      </a:cubicBezTo>
                      <a:cubicBezTo>
                        <a:pt x="110" y="0"/>
                        <a:pt x="142" y="32"/>
                        <a:pt x="142" y="71"/>
                      </a:cubicBezTo>
                      <a:cubicBezTo>
                        <a:pt x="142" y="110"/>
                        <a:pt x="110" y="142"/>
                        <a:pt x="71" y="142"/>
                      </a:cubicBezTo>
                      <a:close/>
                      <a:moveTo>
                        <a:pt x="71" y="5"/>
                      </a:moveTo>
                      <a:cubicBezTo>
                        <a:pt x="34" y="5"/>
                        <a:pt x="5" y="34"/>
                        <a:pt x="5" y="71"/>
                      </a:cubicBezTo>
                      <a:cubicBezTo>
                        <a:pt x="5" y="107"/>
                        <a:pt x="34" y="137"/>
                        <a:pt x="71" y="137"/>
                      </a:cubicBezTo>
                      <a:cubicBezTo>
                        <a:pt x="107" y="137"/>
                        <a:pt x="137" y="107"/>
                        <a:pt x="137" y="71"/>
                      </a:cubicBezTo>
                      <a:cubicBezTo>
                        <a:pt x="137" y="34"/>
                        <a:pt x="107" y="5"/>
                        <a:pt x="71" y="5"/>
                      </a:cubicBezTo>
                      <a:close/>
                      <a:moveTo>
                        <a:pt x="71" y="5"/>
                      </a:moveTo>
                      <a:cubicBezTo>
                        <a:pt x="71" y="5"/>
                        <a:pt x="71" y="5"/>
                        <a:pt x="71" y="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Freeform 11"/>
                <p:cNvSpPr>
                  <a:spLocks noEditPoints="1"/>
                </p:cNvSpPr>
                <p:nvPr/>
              </p:nvSpPr>
              <p:spPr bwMode="auto">
                <a:xfrm>
                  <a:off x="5020" y="4994"/>
                  <a:ext cx="70" cy="125"/>
                </a:xfrm>
                <a:custGeom>
                  <a:avLst/>
                  <a:gdLst>
                    <a:gd name="T0" fmla="*/ 3 w 29"/>
                    <a:gd name="T1" fmla="*/ 52 h 52"/>
                    <a:gd name="T2" fmla="*/ 1 w 29"/>
                    <a:gd name="T3" fmla="*/ 51 h 52"/>
                    <a:gd name="T4" fmla="*/ 1 w 29"/>
                    <a:gd name="T5" fmla="*/ 48 h 52"/>
                    <a:gd name="T6" fmla="*/ 23 w 29"/>
                    <a:gd name="T7" fmla="*/ 26 h 52"/>
                    <a:gd name="T8" fmla="*/ 1 w 29"/>
                    <a:gd name="T9" fmla="*/ 4 h 52"/>
                    <a:gd name="T10" fmla="*/ 1 w 29"/>
                    <a:gd name="T11" fmla="*/ 1 h 52"/>
                    <a:gd name="T12" fmla="*/ 5 w 29"/>
                    <a:gd name="T13" fmla="*/ 1 h 52"/>
                    <a:gd name="T14" fmla="*/ 28 w 29"/>
                    <a:gd name="T15" fmla="*/ 24 h 52"/>
                    <a:gd name="T16" fmla="*/ 28 w 29"/>
                    <a:gd name="T17" fmla="*/ 27 h 52"/>
                    <a:gd name="T18" fmla="*/ 5 w 29"/>
                    <a:gd name="T19" fmla="*/ 51 h 52"/>
                    <a:gd name="T20" fmla="*/ 3 w 29"/>
                    <a:gd name="T21" fmla="*/ 52 h 52"/>
                    <a:gd name="T22" fmla="*/ 3 w 29"/>
                    <a:gd name="T23" fmla="*/ 52 h 52"/>
                    <a:gd name="T24" fmla="*/ 3 w 29"/>
                    <a:gd name="T25" fmla="*/ 5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9" h="52">
                      <a:moveTo>
                        <a:pt x="3" y="52"/>
                      </a:moveTo>
                      <a:cubicBezTo>
                        <a:pt x="2" y="52"/>
                        <a:pt x="2" y="51"/>
                        <a:pt x="1" y="51"/>
                      </a:cubicBezTo>
                      <a:cubicBezTo>
                        <a:pt x="0" y="50"/>
                        <a:pt x="0" y="48"/>
                        <a:pt x="1" y="48"/>
                      </a:cubicBezTo>
                      <a:cubicBezTo>
                        <a:pt x="23" y="26"/>
                        <a:pt x="23" y="26"/>
                        <a:pt x="23" y="26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4" y="0"/>
                        <a:pt x="5" y="1"/>
                      </a:cubicBezTo>
                      <a:cubicBezTo>
                        <a:pt x="28" y="24"/>
                        <a:pt x="28" y="24"/>
                        <a:pt x="28" y="24"/>
                      </a:cubicBezTo>
                      <a:cubicBezTo>
                        <a:pt x="29" y="25"/>
                        <a:pt x="29" y="27"/>
                        <a:pt x="28" y="27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4" y="51"/>
                        <a:pt x="4" y="52"/>
                        <a:pt x="3" y="52"/>
                      </a:cubicBezTo>
                      <a:close/>
                      <a:moveTo>
                        <a:pt x="3" y="52"/>
                      </a:moveTo>
                      <a:cubicBezTo>
                        <a:pt x="3" y="52"/>
                        <a:pt x="3" y="52"/>
                        <a:pt x="3" y="5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52" name="TextBox 51"/>
              <p:cNvSpPr txBox="1"/>
              <p:nvPr/>
            </p:nvSpPr>
            <p:spPr>
              <a:xfrm>
                <a:off x="8646387" y="2853479"/>
                <a:ext cx="34201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  <a:latin typeface="Lato Light" panose="020F0502020204030203" pitchFamily="34" charset="0"/>
                    <a:ea typeface="Lato Light" panose="020F0502020204030203" pitchFamily="34" charset="0"/>
                    <a:cs typeface="Lato Light" panose="020F0502020204030203" pitchFamily="34" charset="0"/>
                  </a:rPr>
                  <a:t>Resources	</a:t>
                </a:r>
              </a:p>
            </p:txBody>
          </p:sp>
        </p:grpSp>
      </p:grpSp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60505" y="6501735"/>
            <a:ext cx="800100" cy="279400"/>
          </a:xfrm>
        </p:spPr>
        <p:txBody>
          <a:bodyPr/>
          <a:lstStyle/>
          <a:p>
            <a:fld id="{EF3848A8-D893-4DA9-83D9-F84282D86F4B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6" t="4011" r="18217" b="6156"/>
          <a:stretch/>
        </p:blipFill>
        <p:spPr>
          <a:xfrm>
            <a:off x="0" y="789709"/>
            <a:ext cx="7366512" cy="51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170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Quick Check!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of these conditions “almost always” is considered a disability?</a:t>
            </a:r>
          </a:p>
          <a:p>
            <a:pPr lvl="1"/>
            <a:r>
              <a:rPr lang="en-US" dirty="0"/>
              <a:t>HIV</a:t>
            </a:r>
          </a:p>
          <a:p>
            <a:pPr lvl="1"/>
            <a:r>
              <a:rPr lang="en-US" dirty="0"/>
              <a:t>Asthma</a:t>
            </a:r>
          </a:p>
          <a:p>
            <a:pPr lvl="1"/>
            <a:r>
              <a:rPr lang="en-US" dirty="0"/>
              <a:t>Cancer</a:t>
            </a:r>
          </a:p>
          <a:p>
            <a:pPr lvl="1"/>
            <a:r>
              <a:rPr lang="en-US" dirty="0"/>
              <a:t>Diabetes</a:t>
            </a:r>
          </a:p>
          <a:p>
            <a:pPr lvl="1"/>
            <a:r>
              <a:rPr lang="en-US" dirty="0"/>
              <a:t>Seizure Disorder</a:t>
            </a:r>
          </a:p>
          <a:p>
            <a:pPr lvl="1"/>
            <a:r>
              <a:rPr lang="en-US" dirty="0"/>
              <a:t>Broken bone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20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09" y="2489580"/>
            <a:ext cx="4876800" cy="217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9" name="Freeform 5"/>
          <p:cNvSpPr>
            <a:spLocks noEditPoints="1"/>
          </p:cNvSpPr>
          <p:nvPr/>
        </p:nvSpPr>
        <p:spPr bwMode="auto">
          <a:xfrm>
            <a:off x="5996110" y="5024162"/>
            <a:ext cx="969644" cy="975862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48 w 64"/>
              <a:gd name="T11" fmla="*/ 35 h 64"/>
              <a:gd name="T12" fmla="*/ 35 w 64"/>
              <a:gd name="T13" fmla="*/ 35 h 64"/>
              <a:gd name="T14" fmla="*/ 35 w 64"/>
              <a:gd name="T15" fmla="*/ 48 h 64"/>
              <a:gd name="T16" fmla="*/ 29 w 64"/>
              <a:gd name="T17" fmla="*/ 48 h 64"/>
              <a:gd name="T18" fmla="*/ 29 w 64"/>
              <a:gd name="T19" fmla="*/ 35 h 64"/>
              <a:gd name="T20" fmla="*/ 16 w 64"/>
              <a:gd name="T21" fmla="*/ 35 h 64"/>
              <a:gd name="T22" fmla="*/ 16 w 64"/>
              <a:gd name="T23" fmla="*/ 29 h 64"/>
              <a:gd name="T24" fmla="*/ 29 w 64"/>
              <a:gd name="T25" fmla="*/ 29 h 64"/>
              <a:gd name="T26" fmla="*/ 29 w 64"/>
              <a:gd name="T27" fmla="*/ 16 h 64"/>
              <a:gd name="T28" fmla="*/ 35 w 64"/>
              <a:gd name="T29" fmla="*/ 16 h 64"/>
              <a:gd name="T30" fmla="*/ 35 w 64"/>
              <a:gd name="T31" fmla="*/ 29 h 64"/>
              <a:gd name="T32" fmla="*/ 48 w 64"/>
              <a:gd name="T33" fmla="*/ 29 h 64"/>
              <a:gd name="T34" fmla="*/ 48 w 64"/>
              <a:gd name="T35" fmla="*/ 35 h 64"/>
              <a:gd name="T36" fmla="*/ 48 w 64"/>
              <a:gd name="T37" fmla="*/ 35 h 64"/>
              <a:gd name="T38" fmla="*/ 48 w 64"/>
              <a:gd name="T39" fmla="*/ 35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4" y="0"/>
                  <a:pt x="0" y="14"/>
                  <a:pt x="0" y="32"/>
                </a:cubicBezTo>
                <a:cubicBezTo>
                  <a:pt x="0" y="50"/>
                  <a:pt x="14" y="64"/>
                  <a:pt x="32" y="64"/>
                </a:cubicBezTo>
                <a:cubicBezTo>
                  <a:pt x="50" y="64"/>
                  <a:pt x="64" y="50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48" y="35"/>
                </a:moveTo>
                <a:cubicBezTo>
                  <a:pt x="35" y="35"/>
                  <a:pt x="35" y="35"/>
                  <a:pt x="35" y="35"/>
                </a:cubicBezTo>
                <a:cubicBezTo>
                  <a:pt x="35" y="48"/>
                  <a:pt x="35" y="48"/>
                  <a:pt x="35" y="48"/>
                </a:cubicBezTo>
                <a:cubicBezTo>
                  <a:pt x="29" y="48"/>
                  <a:pt x="29" y="48"/>
                  <a:pt x="29" y="48"/>
                </a:cubicBezTo>
                <a:cubicBezTo>
                  <a:pt x="29" y="35"/>
                  <a:pt x="29" y="35"/>
                  <a:pt x="29" y="35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29"/>
                  <a:pt x="16" y="29"/>
                  <a:pt x="16" y="29"/>
                </a:cubicBezTo>
                <a:cubicBezTo>
                  <a:pt x="29" y="29"/>
                  <a:pt x="29" y="29"/>
                  <a:pt x="29" y="29"/>
                </a:cubicBezTo>
                <a:cubicBezTo>
                  <a:pt x="29" y="16"/>
                  <a:pt x="29" y="16"/>
                  <a:pt x="29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35" y="29"/>
                  <a:pt x="35" y="29"/>
                  <a:pt x="35" y="29"/>
                </a:cubicBezTo>
                <a:cubicBezTo>
                  <a:pt x="48" y="29"/>
                  <a:pt x="48" y="29"/>
                  <a:pt x="48" y="29"/>
                </a:cubicBezTo>
                <a:lnTo>
                  <a:pt x="48" y="35"/>
                </a:lnTo>
                <a:close/>
                <a:moveTo>
                  <a:pt x="48" y="35"/>
                </a:moveTo>
                <a:cubicBezTo>
                  <a:pt x="48" y="35"/>
                  <a:pt x="48" y="35"/>
                  <a:pt x="48" y="35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352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45" y="397164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j-lt"/>
              </a:rPr>
              <a:t>Functional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5" y="960157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Diabetes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24" y="1606488"/>
            <a:ext cx="4504523" cy="278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Hypo/hyperglycemia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Neuropathy (Nerve damage)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Fatigue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Vision Impairments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Kidney Disease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49522" y="1043495"/>
            <a:ext cx="5199133" cy="590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Allow flexibility to sit or stand; reduce time standing in line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Limit the distance the individual needs to travel around center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Modify tasks requiring fine finger dexterity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Reduce the need to use sharp objects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Refrigerator on dorm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Breaks to have or obtain snack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a rest area for reorientation after hypo/hyperglycemia episodes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appropriate foods for center sponsored activities 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17672" y="397163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Accommodations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84764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9033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Kylie – Diabetes Case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679510"/>
            <a:ext cx="12192000" cy="4553339"/>
          </a:xfrm>
          <a:prstGeom prst="rect">
            <a:avLst/>
          </a:prstGeom>
          <a:solidFill>
            <a:srgbClr val="5E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0090" y="1878687"/>
            <a:ext cx="7134807" cy="4415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Kylie is a 20 year old CNA student at Candyland Job Corps with diabetes.  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Kylie needs to come to wellness for medication during the training day.  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She tends to get fatigued in the afternoons and has difficulties with her vision.  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Kylie’s Chronic Care Management Plan indicates that she needs to stay hydrated and eat appropriate snacks throughout the day.  </a:t>
            </a:r>
          </a:p>
          <a:p>
            <a:pPr algn="ctr">
              <a:buClr>
                <a:schemeClr val="bg1"/>
              </a:buClr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74987" y="2354701"/>
            <a:ext cx="4316963" cy="2677656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Who should </a:t>
            </a:r>
            <a:r>
              <a:rPr lang="en-US" sz="2400" dirty="0" smtClean="0">
                <a:solidFill>
                  <a:schemeClr val="bg1"/>
                </a:solidFill>
              </a:rPr>
              <a:t>likely participate </a:t>
            </a:r>
            <a:r>
              <a:rPr lang="en-US" sz="2400" dirty="0">
                <a:solidFill>
                  <a:schemeClr val="bg1"/>
                </a:solidFill>
              </a:rPr>
              <a:t>in a Reasonable Accommodation Committee (RAC) meeting for Kylie?</a:t>
            </a:r>
            <a:endParaRPr lang="en-US" sz="2400" dirty="0"/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>
              <a:buClr>
                <a:schemeClr val="bg1"/>
              </a:buClr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</a:t>
            </a:r>
            <a:r>
              <a:rPr lang="en-US" sz="2400" dirty="0">
                <a:solidFill>
                  <a:schemeClr val="bg1"/>
                </a:solidFill>
              </a:rPr>
              <a:t>accommodations can we consider for Kylie?  </a:t>
            </a:r>
          </a:p>
        </p:txBody>
      </p:sp>
    </p:spTree>
    <p:extLst>
      <p:ext uri="{BB962C8B-B14F-4D97-AF65-F5344CB8AC3E}">
        <p14:creationId xmlns:p14="http://schemas.microsoft.com/office/powerpoint/2010/main" val="1024364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Kylie’s Accommodations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Likely Reasonable Accommodation Committee (RAC) Composition:</a:t>
            </a:r>
          </a:p>
          <a:p>
            <a:pPr lvl="1"/>
            <a:r>
              <a:rPr lang="en-US" dirty="0"/>
              <a:t>If minimal accommodations needed: Kylie, Health and Wellness Manager (HWM)/DC, the Center Physician</a:t>
            </a:r>
          </a:p>
          <a:p>
            <a:pPr lvl="1"/>
            <a:r>
              <a:rPr lang="en-US" dirty="0"/>
              <a:t>If more complex accommodation needs: Kylie, Health and Wellness Manager (HWM)/DC, the Center Physician, Academic Manager (AM)/DC, Career Technical, Residential, and Food Services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Possible Accommodations</a:t>
            </a:r>
            <a:r>
              <a:rPr lang="en-US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dirty="0"/>
              <a:t>Allow schedule adjustment to allow Kylie to come to wellness during the training day</a:t>
            </a:r>
          </a:p>
          <a:p>
            <a:pPr lvl="1"/>
            <a:r>
              <a:rPr lang="en-US" dirty="0"/>
              <a:t>Allow frequent breaks with a place to sit available</a:t>
            </a:r>
          </a:p>
          <a:p>
            <a:pPr lvl="1"/>
            <a:r>
              <a:rPr lang="en-US" dirty="0"/>
              <a:t>Allow water and snacks throughout the training day; access to appropriate meals and snacks</a:t>
            </a:r>
          </a:p>
          <a:p>
            <a:pPr lvl="1"/>
            <a:r>
              <a:rPr lang="en-US" dirty="0"/>
              <a:t>Allow frequent bathroom breaks</a:t>
            </a:r>
          </a:p>
          <a:p>
            <a:pPr lvl="1"/>
            <a:r>
              <a:rPr lang="en-US" dirty="0"/>
              <a:t>Reading materials will be provided in audio format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761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385" y="790039"/>
            <a:ext cx="9126057" cy="53243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7189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Accommodation Plan </a:t>
            </a:r>
            <a:r>
              <a:rPr lang="en-US" dirty="0" smtClean="0"/>
              <a:t>Entries </a:t>
            </a:r>
            <a:r>
              <a:rPr lang="en-US" dirty="0"/>
              <a:t>for Kylie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866708"/>
              </p:ext>
            </p:extLst>
          </p:nvPr>
        </p:nvGraphicFramePr>
        <p:xfrm>
          <a:off x="1252414" y="1915383"/>
          <a:ext cx="9687171" cy="435260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9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9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9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04-Modified</a:t>
                      </a:r>
                      <a:r>
                        <a:rPr lang="en-US" baseline="0" dirty="0"/>
                        <a:t> Schedule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may come to wellness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04-Modified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</a:t>
                      </a:r>
                      <a:r>
                        <a:rPr lang="en-US" baseline="0" dirty="0" smtClean="0"/>
                        <a:t> breaks for use of bathroom as needed and for student to rest 15 minutes every 2 hours. Please ensure the student has a place to sit during breaks.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Personal Supports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99-Other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Allow student to carry water</a:t>
                      </a:r>
                      <a:r>
                        <a:rPr lang="en-US" baseline="0" dirty="0"/>
                        <a:t> throughout the training day. Student also needs snacks which can be eaten during her 15 minute breaks.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19466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Accommodation Plan </a:t>
            </a:r>
            <a:r>
              <a:rPr lang="en-US" dirty="0" smtClean="0"/>
              <a:t>Entries </a:t>
            </a:r>
            <a:r>
              <a:rPr lang="en-US" dirty="0"/>
              <a:t>for Kylie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27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567023"/>
              </p:ext>
            </p:extLst>
          </p:nvPr>
        </p:nvGraphicFramePr>
        <p:xfrm>
          <a:off x="1252414" y="2080636"/>
          <a:ext cx="9687171" cy="261524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290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29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29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Assistive</a:t>
                      </a:r>
                      <a:r>
                        <a:rPr lang="en-US" baseline="0" dirty="0"/>
                        <a:t>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09-</a:t>
                      </a:r>
                      <a:r>
                        <a:rPr lang="en-US" baseline="0" dirty="0"/>
                        <a:t> Books on Tape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has a Bookshare account, reading and academic materials are available in digitized format.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2129">
                <a:tc>
                  <a:txBody>
                    <a:bodyPr/>
                    <a:lstStyle/>
                    <a:p>
                      <a:r>
                        <a:rPr lang="en-US" dirty="0"/>
                        <a:t>Assistive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01-Computer for word processing or other task completion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requires access to a computer to acces</a:t>
                      </a:r>
                      <a:r>
                        <a:rPr lang="en-US" baseline="0" dirty="0"/>
                        <a:t>s Bookshare.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269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4" b="11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361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45" y="397164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j-lt"/>
              </a:rPr>
              <a:t>Functional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5" y="960157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Seizure Disorder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24" y="1606488"/>
            <a:ext cx="4504523" cy="469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Balancing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Fatigue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Safety in the Workplace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Memory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Stress Management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Time Management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Photosensitivity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Sensory Impairments (seeing/hearing/speaking)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49522" y="1043495"/>
            <a:ext cx="5199133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information in writing or through pictorial instructions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checklists/outlines of task steps 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Use </a:t>
            </a:r>
            <a:r>
              <a:rPr lang="en-US" sz="2400" dirty="0">
                <a:solidFill>
                  <a:schemeClr val="bg1"/>
                </a:solidFill>
              </a:rPr>
              <a:t>charts/graphics/visual aids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Video tape instruction for the student to play </a:t>
            </a:r>
            <a:r>
              <a:rPr lang="en-US" sz="2400">
                <a:solidFill>
                  <a:schemeClr val="bg1"/>
                </a:solidFill>
              </a:rPr>
              <a:t>back </a:t>
            </a:r>
            <a:r>
              <a:rPr lang="en-US" sz="2400" smtClean="0">
                <a:solidFill>
                  <a:schemeClr val="bg1"/>
                </a:solidFill>
              </a:rPr>
              <a:t>later</a:t>
            </a: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Utilize a monitor glare guard for the student computer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Allow frequent breaks from tasks involving computer work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fluorescent light tube covers in the rooms the student will use most frequently on center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317672" y="397163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Accommodations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83831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436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1" name="TextBox 66"/>
          <p:cNvSpPr txBox="1"/>
          <p:nvPr/>
        </p:nvSpPr>
        <p:spPr>
          <a:xfrm>
            <a:off x="9110617" y="1871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8451273" y="1789113"/>
            <a:ext cx="2466109" cy="2014538"/>
            <a:chOff x="8451273" y="1789113"/>
            <a:chExt cx="2466109" cy="2014538"/>
          </a:xfrm>
        </p:grpSpPr>
        <p:sp>
          <p:nvSpPr>
            <p:cNvPr id="70" name="Freeform 16"/>
            <p:cNvSpPr>
              <a:spLocks/>
            </p:cNvSpPr>
            <p:nvPr/>
          </p:nvSpPr>
          <p:spPr bwMode="auto">
            <a:xfrm>
              <a:off x="8451273" y="1789113"/>
              <a:ext cx="2466109" cy="2014538"/>
            </a:xfrm>
            <a:custGeom>
              <a:avLst/>
              <a:gdLst>
                <a:gd name="T0" fmla="*/ 541 w 587"/>
                <a:gd name="T1" fmla="*/ 853 h 853"/>
                <a:gd name="T2" fmla="*/ 47 w 587"/>
                <a:gd name="T3" fmla="*/ 853 h 853"/>
                <a:gd name="T4" fmla="*/ 0 w 587"/>
                <a:gd name="T5" fmla="*/ 807 h 853"/>
                <a:gd name="T6" fmla="*/ 0 w 587"/>
                <a:gd name="T7" fmla="*/ 46 h 853"/>
                <a:gd name="T8" fmla="*/ 47 w 587"/>
                <a:gd name="T9" fmla="*/ 0 h 853"/>
                <a:gd name="T10" fmla="*/ 541 w 587"/>
                <a:gd name="T11" fmla="*/ 0 h 853"/>
                <a:gd name="T12" fmla="*/ 587 w 587"/>
                <a:gd name="T13" fmla="*/ 46 h 853"/>
                <a:gd name="T14" fmla="*/ 587 w 587"/>
                <a:gd name="T15" fmla="*/ 807 h 853"/>
                <a:gd name="T16" fmla="*/ 541 w 587"/>
                <a:gd name="T1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853">
                  <a:moveTo>
                    <a:pt x="541" y="853"/>
                  </a:moveTo>
                  <a:cubicBezTo>
                    <a:pt x="47" y="853"/>
                    <a:pt x="47" y="853"/>
                    <a:pt x="47" y="853"/>
                  </a:cubicBezTo>
                  <a:cubicBezTo>
                    <a:pt x="21" y="853"/>
                    <a:pt x="0" y="832"/>
                    <a:pt x="0" y="807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6" y="0"/>
                    <a:pt x="587" y="20"/>
                    <a:pt x="587" y="46"/>
                  </a:cubicBezTo>
                  <a:cubicBezTo>
                    <a:pt x="587" y="807"/>
                    <a:pt x="587" y="807"/>
                    <a:pt x="587" y="807"/>
                  </a:cubicBezTo>
                  <a:cubicBezTo>
                    <a:pt x="587" y="832"/>
                    <a:pt x="566" y="853"/>
                    <a:pt x="541" y="853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8559827" y="1908831"/>
              <a:ext cx="226853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Describe how to draft a basic accommodation plan for a student with a medical disability.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56714" y="984869"/>
            <a:ext cx="5638800" cy="3095480"/>
            <a:chOff x="3559174" y="849312"/>
            <a:chExt cx="5021263" cy="3879850"/>
          </a:xfrm>
        </p:grpSpPr>
        <p:sp>
          <p:nvSpPr>
            <p:cNvPr id="68" name="Freeform 8"/>
            <p:cNvSpPr>
              <a:spLocks noEditPoints="1"/>
            </p:cNvSpPr>
            <p:nvPr/>
          </p:nvSpPr>
          <p:spPr bwMode="auto">
            <a:xfrm>
              <a:off x="3559174" y="1017587"/>
              <a:ext cx="4892675" cy="3711575"/>
            </a:xfrm>
            <a:custGeom>
              <a:avLst/>
              <a:gdLst>
                <a:gd name="T0" fmla="*/ 2014 w 2073"/>
                <a:gd name="T1" fmla="*/ 23 h 1572"/>
                <a:gd name="T2" fmla="*/ 1957 w 2073"/>
                <a:gd name="T3" fmla="*/ 30 h 1572"/>
                <a:gd name="T4" fmla="*/ 1892 w 2073"/>
                <a:gd name="T5" fmla="*/ 75 h 1572"/>
                <a:gd name="T6" fmla="*/ 1822 w 2073"/>
                <a:gd name="T7" fmla="*/ 153 h 1572"/>
                <a:gd name="T8" fmla="*/ 1798 w 2073"/>
                <a:gd name="T9" fmla="*/ 177 h 1572"/>
                <a:gd name="T10" fmla="*/ 1755 w 2073"/>
                <a:gd name="T11" fmla="*/ 243 h 1572"/>
                <a:gd name="T12" fmla="*/ 1746 w 2073"/>
                <a:gd name="T13" fmla="*/ 300 h 1572"/>
                <a:gd name="T14" fmla="*/ 1720 w 2073"/>
                <a:gd name="T15" fmla="*/ 391 h 1572"/>
                <a:gd name="T16" fmla="*/ 1698 w 2073"/>
                <a:gd name="T17" fmla="*/ 444 h 1572"/>
                <a:gd name="T18" fmla="*/ 1694 w 2073"/>
                <a:gd name="T19" fmla="*/ 523 h 1572"/>
                <a:gd name="T20" fmla="*/ 1695 w 2073"/>
                <a:gd name="T21" fmla="*/ 629 h 1572"/>
                <a:gd name="T22" fmla="*/ 1688 w 2073"/>
                <a:gd name="T23" fmla="*/ 662 h 1572"/>
                <a:gd name="T24" fmla="*/ 1685 w 2073"/>
                <a:gd name="T25" fmla="*/ 741 h 1572"/>
                <a:gd name="T26" fmla="*/ 1700 w 2073"/>
                <a:gd name="T27" fmla="*/ 796 h 1572"/>
                <a:gd name="T28" fmla="*/ 1690 w 2073"/>
                <a:gd name="T29" fmla="*/ 845 h 1572"/>
                <a:gd name="T30" fmla="*/ 1683 w 2073"/>
                <a:gd name="T31" fmla="*/ 788 h 1572"/>
                <a:gd name="T32" fmla="*/ 1644 w 2073"/>
                <a:gd name="T33" fmla="*/ 720 h 1572"/>
                <a:gd name="T34" fmla="*/ 1580 w 2073"/>
                <a:gd name="T35" fmla="*/ 636 h 1572"/>
                <a:gd name="T36" fmla="*/ 1562 w 2073"/>
                <a:gd name="T37" fmla="*/ 607 h 1572"/>
                <a:gd name="T38" fmla="*/ 1504 w 2073"/>
                <a:gd name="T39" fmla="*/ 553 h 1572"/>
                <a:gd name="T40" fmla="*/ 1449 w 2073"/>
                <a:gd name="T41" fmla="*/ 538 h 1572"/>
                <a:gd name="T42" fmla="*/ 1358 w 2073"/>
                <a:gd name="T43" fmla="*/ 516 h 1572"/>
                <a:gd name="T44" fmla="*/ 1302 w 2073"/>
                <a:gd name="T45" fmla="*/ 505 h 1572"/>
                <a:gd name="T46" fmla="*/ 1226 w 2073"/>
                <a:gd name="T47" fmla="*/ 525 h 1572"/>
                <a:gd name="T48" fmla="*/ 1173 w 2073"/>
                <a:gd name="T49" fmla="*/ 543 h 1572"/>
                <a:gd name="T50" fmla="*/ 1082 w 2073"/>
                <a:gd name="T51" fmla="*/ 596 h 1572"/>
                <a:gd name="T52" fmla="*/ 1052 w 2073"/>
                <a:gd name="T53" fmla="*/ 611 h 1572"/>
                <a:gd name="T54" fmla="*/ 993 w 2073"/>
                <a:gd name="T55" fmla="*/ 663 h 1572"/>
                <a:gd name="T56" fmla="*/ 973 w 2073"/>
                <a:gd name="T57" fmla="*/ 717 h 1572"/>
                <a:gd name="T58" fmla="*/ 941 w 2073"/>
                <a:gd name="T59" fmla="*/ 805 h 1572"/>
                <a:gd name="T60" fmla="*/ 921 w 2073"/>
                <a:gd name="T61" fmla="*/ 859 h 1572"/>
                <a:gd name="T62" fmla="*/ 927 w 2073"/>
                <a:gd name="T63" fmla="*/ 937 h 1572"/>
                <a:gd name="T64" fmla="*/ 950 w 2073"/>
                <a:gd name="T65" fmla="*/ 1040 h 1572"/>
                <a:gd name="T66" fmla="*/ 952 w 2073"/>
                <a:gd name="T67" fmla="*/ 1075 h 1572"/>
                <a:gd name="T68" fmla="*/ 971 w 2073"/>
                <a:gd name="T69" fmla="*/ 1151 h 1572"/>
                <a:gd name="T70" fmla="*/ 1004 w 2073"/>
                <a:gd name="T71" fmla="*/ 1198 h 1572"/>
                <a:gd name="T72" fmla="*/ 978 w 2073"/>
                <a:gd name="T73" fmla="*/ 1156 h 1572"/>
                <a:gd name="T74" fmla="*/ 954 w 2073"/>
                <a:gd name="T75" fmla="*/ 1104 h 1572"/>
                <a:gd name="T76" fmla="*/ 892 w 2073"/>
                <a:gd name="T77" fmla="*/ 1056 h 1572"/>
                <a:gd name="T78" fmla="*/ 796 w 2073"/>
                <a:gd name="T79" fmla="*/ 1012 h 1572"/>
                <a:gd name="T80" fmla="*/ 766 w 2073"/>
                <a:gd name="T81" fmla="*/ 995 h 1572"/>
                <a:gd name="T82" fmla="*/ 691 w 2073"/>
                <a:gd name="T83" fmla="*/ 974 h 1572"/>
                <a:gd name="T84" fmla="*/ 635 w 2073"/>
                <a:gd name="T85" fmla="*/ 985 h 1572"/>
                <a:gd name="T86" fmla="*/ 543 w 2073"/>
                <a:gd name="T87" fmla="*/ 1007 h 1572"/>
                <a:gd name="T88" fmla="*/ 487 w 2073"/>
                <a:gd name="T89" fmla="*/ 1017 h 1572"/>
                <a:gd name="T90" fmla="*/ 422 w 2073"/>
                <a:gd name="T91" fmla="*/ 1062 h 1572"/>
                <a:gd name="T92" fmla="*/ 352 w 2073"/>
                <a:gd name="T93" fmla="*/ 1140 h 1572"/>
                <a:gd name="T94" fmla="*/ 328 w 2073"/>
                <a:gd name="T95" fmla="*/ 1164 h 1572"/>
                <a:gd name="T96" fmla="*/ 289 w 2073"/>
                <a:gd name="T97" fmla="*/ 1232 h 1572"/>
                <a:gd name="T98" fmla="*/ 284 w 2073"/>
                <a:gd name="T99" fmla="*/ 1289 h 1572"/>
                <a:gd name="T100" fmla="*/ 273 w 2073"/>
                <a:gd name="T101" fmla="*/ 1383 h 1572"/>
                <a:gd name="T102" fmla="*/ 261 w 2073"/>
                <a:gd name="T103" fmla="*/ 1439 h 1572"/>
                <a:gd name="T104" fmla="*/ 276 w 2073"/>
                <a:gd name="T105" fmla="*/ 1517 h 1572"/>
                <a:gd name="T106" fmla="*/ 271 w 2073"/>
                <a:gd name="T107" fmla="*/ 1533 h 1572"/>
                <a:gd name="T108" fmla="*/ 267 w 2073"/>
                <a:gd name="T109" fmla="*/ 1498 h 1572"/>
                <a:gd name="T110" fmla="*/ 241 w 2073"/>
                <a:gd name="T111" fmla="*/ 1424 h 1572"/>
                <a:gd name="T112" fmla="*/ 201 w 2073"/>
                <a:gd name="T113" fmla="*/ 1384 h 1572"/>
                <a:gd name="T114" fmla="*/ 129 w 2073"/>
                <a:gd name="T115" fmla="*/ 1326 h 1572"/>
                <a:gd name="T116" fmla="*/ 83 w 2073"/>
                <a:gd name="T117" fmla="*/ 1308 h 1572"/>
                <a:gd name="T118" fmla="*/ 9 w 2073"/>
                <a:gd name="T119" fmla="*/ 1323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73" h="1572">
                  <a:moveTo>
                    <a:pt x="2052" y="15"/>
                  </a:moveTo>
                  <a:cubicBezTo>
                    <a:pt x="2057" y="14"/>
                    <a:pt x="2063" y="13"/>
                    <a:pt x="2068" y="13"/>
                  </a:cubicBezTo>
                  <a:cubicBezTo>
                    <a:pt x="2071" y="12"/>
                    <a:pt x="2073" y="9"/>
                    <a:pt x="2073" y="6"/>
                  </a:cubicBezTo>
                  <a:cubicBezTo>
                    <a:pt x="2073" y="3"/>
                    <a:pt x="2070" y="0"/>
                    <a:pt x="2066" y="1"/>
                  </a:cubicBezTo>
                  <a:cubicBezTo>
                    <a:pt x="2061" y="2"/>
                    <a:pt x="2056" y="2"/>
                    <a:pt x="2050" y="3"/>
                  </a:cubicBezTo>
                  <a:cubicBezTo>
                    <a:pt x="2047" y="4"/>
                    <a:pt x="2045" y="7"/>
                    <a:pt x="2045" y="10"/>
                  </a:cubicBezTo>
                  <a:cubicBezTo>
                    <a:pt x="2046" y="13"/>
                    <a:pt x="2049" y="16"/>
                    <a:pt x="2052" y="15"/>
                  </a:cubicBezTo>
                  <a:close/>
                  <a:moveTo>
                    <a:pt x="1999" y="28"/>
                  </a:moveTo>
                  <a:cubicBezTo>
                    <a:pt x="2004" y="26"/>
                    <a:pt x="2009" y="25"/>
                    <a:pt x="2014" y="23"/>
                  </a:cubicBezTo>
                  <a:cubicBezTo>
                    <a:pt x="2017" y="22"/>
                    <a:pt x="2019" y="19"/>
                    <a:pt x="2018" y="16"/>
                  </a:cubicBezTo>
                  <a:cubicBezTo>
                    <a:pt x="2017" y="13"/>
                    <a:pt x="2014" y="11"/>
                    <a:pt x="2011" y="12"/>
                  </a:cubicBezTo>
                  <a:cubicBezTo>
                    <a:pt x="2005" y="13"/>
                    <a:pt x="2000" y="15"/>
                    <a:pt x="1995" y="16"/>
                  </a:cubicBezTo>
                  <a:cubicBezTo>
                    <a:pt x="1992" y="17"/>
                    <a:pt x="1990" y="21"/>
                    <a:pt x="1991" y="24"/>
                  </a:cubicBezTo>
                  <a:cubicBezTo>
                    <a:pt x="1992" y="27"/>
                    <a:pt x="1996" y="29"/>
                    <a:pt x="1999" y="28"/>
                  </a:cubicBezTo>
                  <a:close/>
                  <a:moveTo>
                    <a:pt x="1948" y="48"/>
                  </a:moveTo>
                  <a:cubicBezTo>
                    <a:pt x="1952" y="46"/>
                    <a:pt x="1957" y="43"/>
                    <a:pt x="1962" y="41"/>
                  </a:cubicBezTo>
                  <a:cubicBezTo>
                    <a:pt x="1965" y="40"/>
                    <a:pt x="1966" y="36"/>
                    <a:pt x="1965" y="33"/>
                  </a:cubicBezTo>
                  <a:cubicBezTo>
                    <a:pt x="1964" y="30"/>
                    <a:pt x="1960" y="29"/>
                    <a:pt x="1957" y="30"/>
                  </a:cubicBezTo>
                  <a:cubicBezTo>
                    <a:pt x="1952" y="33"/>
                    <a:pt x="1947" y="35"/>
                    <a:pt x="1942" y="37"/>
                  </a:cubicBezTo>
                  <a:cubicBezTo>
                    <a:pt x="1939" y="39"/>
                    <a:pt x="1938" y="42"/>
                    <a:pt x="1940" y="45"/>
                  </a:cubicBezTo>
                  <a:cubicBezTo>
                    <a:pt x="1941" y="48"/>
                    <a:pt x="1945" y="49"/>
                    <a:pt x="1948" y="48"/>
                  </a:cubicBezTo>
                  <a:close/>
                  <a:moveTo>
                    <a:pt x="1901" y="76"/>
                  </a:moveTo>
                  <a:cubicBezTo>
                    <a:pt x="1905" y="73"/>
                    <a:pt x="1909" y="70"/>
                    <a:pt x="1914" y="67"/>
                  </a:cubicBezTo>
                  <a:cubicBezTo>
                    <a:pt x="1916" y="66"/>
                    <a:pt x="1917" y="62"/>
                    <a:pt x="1915" y="59"/>
                  </a:cubicBezTo>
                  <a:cubicBezTo>
                    <a:pt x="1914" y="56"/>
                    <a:pt x="1910" y="55"/>
                    <a:pt x="1907" y="57"/>
                  </a:cubicBezTo>
                  <a:cubicBezTo>
                    <a:pt x="1903" y="60"/>
                    <a:pt x="1898" y="63"/>
                    <a:pt x="1894" y="66"/>
                  </a:cubicBezTo>
                  <a:cubicBezTo>
                    <a:pt x="1891" y="68"/>
                    <a:pt x="1890" y="72"/>
                    <a:pt x="1892" y="75"/>
                  </a:cubicBezTo>
                  <a:cubicBezTo>
                    <a:pt x="1894" y="77"/>
                    <a:pt x="1898" y="78"/>
                    <a:pt x="1901" y="76"/>
                  </a:cubicBezTo>
                  <a:close/>
                  <a:moveTo>
                    <a:pt x="1859" y="111"/>
                  </a:moveTo>
                  <a:cubicBezTo>
                    <a:pt x="1862" y="108"/>
                    <a:pt x="1866" y="104"/>
                    <a:pt x="1870" y="101"/>
                  </a:cubicBezTo>
                  <a:cubicBezTo>
                    <a:pt x="1873" y="98"/>
                    <a:pt x="1873" y="95"/>
                    <a:pt x="1870" y="92"/>
                  </a:cubicBezTo>
                  <a:cubicBezTo>
                    <a:pt x="1868" y="90"/>
                    <a:pt x="1864" y="90"/>
                    <a:pt x="1862" y="92"/>
                  </a:cubicBezTo>
                  <a:cubicBezTo>
                    <a:pt x="1858" y="95"/>
                    <a:pt x="1854" y="99"/>
                    <a:pt x="1850" y="103"/>
                  </a:cubicBezTo>
                  <a:cubicBezTo>
                    <a:pt x="1848" y="105"/>
                    <a:pt x="1848" y="109"/>
                    <a:pt x="1850" y="111"/>
                  </a:cubicBezTo>
                  <a:cubicBezTo>
                    <a:pt x="1852" y="114"/>
                    <a:pt x="1856" y="114"/>
                    <a:pt x="1859" y="111"/>
                  </a:cubicBezTo>
                  <a:close/>
                  <a:moveTo>
                    <a:pt x="1822" y="153"/>
                  </a:moveTo>
                  <a:cubicBezTo>
                    <a:pt x="1825" y="149"/>
                    <a:pt x="1829" y="144"/>
                    <a:pt x="1832" y="140"/>
                  </a:cubicBezTo>
                  <a:cubicBezTo>
                    <a:pt x="1834" y="138"/>
                    <a:pt x="1834" y="134"/>
                    <a:pt x="1831" y="132"/>
                  </a:cubicBezTo>
                  <a:cubicBezTo>
                    <a:pt x="1829" y="130"/>
                    <a:pt x="1825" y="130"/>
                    <a:pt x="1823" y="133"/>
                  </a:cubicBezTo>
                  <a:cubicBezTo>
                    <a:pt x="1819" y="137"/>
                    <a:pt x="1816" y="141"/>
                    <a:pt x="1813" y="145"/>
                  </a:cubicBezTo>
                  <a:cubicBezTo>
                    <a:pt x="1811" y="148"/>
                    <a:pt x="1811" y="152"/>
                    <a:pt x="1814" y="154"/>
                  </a:cubicBezTo>
                  <a:cubicBezTo>
                    <a:pt x="1816" y="156"/>
                    <a:pt x="1820" y="155"/>
                    <a:pt x="1822" y="153"/>
                  </a:cubicBezTo>
                  <a:close/>
                  <a:moveTo>
                    <a:pt x="1792" y="199"/>
                  </a:moveTo>
                  <a:cubicBezTo>
                    <a:pt x="1794" y="194"/>
                    <a:pt x="1797" y="190"/>
                    <a:pt x="1800" y="185"/>
                  </a:cubicBezTo>
                  <a:cubicBezTo>
                    <a:pt x="1802" y="182"/>
                    <a:pt x="1801" y="179"/>
                    <a:pt x="1798" y="177"/>
                  </a:cubicBezTo>
                  <a:cubicBezTo>
                    <a:pt x="1795" y="175"/>
                    <a:pt x="1791" y="176"/>
                    <a:pt x="1790" y="179"/>
                  </a:cubicBezTo>
                  <a:cubicBezTo>
                    <a:pt x="1787" y="183"/>
                    <a:pt x="1784" y="188"/>
                    <a:pt x="1781" y="193"/>
                  </a:cubicBezTo>
                  <a:cubicBezTo>
                    <a:pt x="1780" y="196"/>
                    <a:pt x="1781" y="199"/>
                    <a:pt x="1783" y="201"/>
                  </a:cubicBezTo>
                  <a:cubicBezTo>
                    <a:pt x="1786" y="203"/>
                    <a:pt x="1790" y="202"/>
                    <a:pt x="1792" y="199"/>
                  </a:cubicBezTo>
                  <a:close/>
                  <a:moveTo>
                    <a:pt x="1766" y="248"/>
                  </a:moveTo>
                  <a:cubicBezTo>
                    <a:pt x="1768" y="243"/>
                    <a:pt x="1771" y="238"/>
                    <a:pt x="1773" y="234"/>
                  </a:cubicBezTo>
                  <a:cubicBezTo>
                    <a:pt x="1774" y="231"/>
                    <a:pt x="1773" y="227"/>
                    <a:pt x="1770" y="226"/>
                  </a:cubicBezTo>
                  <a:cubicBezTo>
                    <a:pt x="1767" y="224"/>
                    <a:pt x="1764" y="225"/>
                    <a:pt x="1762" y="228"/>
                  </a:cubicBezTo>
                  <a:cubicBezTo>
                    <a:pt x="1760" y="233"/>
                    <a:pt x="1758" y="238"/>
                    <a:pt x="1755" y="243"/>
                  </a:cubicBezTo>
                  <a:cubicBezTo>
                    <a:pt x="1754" y="246"/>
                    <a:pt x="1755" y="250"/>
                    <a:pt x="1758" y="251"/>
                  </a:cubicBezTo>
                  <a:cubicBezTo>
                    <a:pt x="1761" y="252"/>
                    <a:pt x="1765" y="251"/>
                    <a:pt x="1766" y="248"/>
                  </a:cubicBezTo>
                  <a:close/>
                  <a:moveTo>
                    <a:pt x="1746" y="300"/>
                  </a:moveTo>
                  <a:cubicBezTo>
                    <a:pt x="1748" y="295"/>
                    <a:pt x="1749" y="290"/>
                    <a:pt x="1751" y="285"/>
                  </a:cubicBezTo>
                  <a:cubicBezTo>
                    <a:pt x="1752" y="281"/>
                    <a:pt x="1751" y="278"/>
                    <a:pt x="1748" y="277"/>
                  </a:cubicBezTo>
                  <a:cubicBezTo>
                    <a:pt x="1745" y="276"/>
                    <a:pt x="1741" y="277"/>
                    <a:pt x="1740" y="280"/>
                  </a:cubicBezTo>
                  <a:cubicBezTo>
                    <a:pt x="1738" y="285"/>
                    <a:pt x="1736" y="290"/>
                    <a:pt x="1735" y="296"/>
                  </a:cubicBezTo>
                  <a:cubicBezTo>
                    <a:pt x="1733" y="299"/>
                    <a:pt x="1735" y="302"/>
                    <a:pt x="1738" y="303"/>
                  </a:cubicBezTo>
                  <a:cubicBezTo>
                    <a:pt x="1741" y="304"/>
                    <a:pt x="1745" y="303"/>
                    <a:pt x="1746" y="300"/>
                  </a:cubicBezTo>
                  <a:close/>
                  <a:moveTo>
                    <a:pt x="1730" y="353"/>
                  </a:moveTo>
                  <a:cubicBezTo>
                    <a:pt x="1731" y="348"/>
                    <a:pt x="1732" y="342"/>
                    <a:pt x="1734" y="337"/>
                  </a:cubicBezTo>
                  <a:cubicBezTo>
                    <a:pt x="1735" y="334"/>
                    <a:pt x="1733" y="331"/>
                    <a:pt x="1730" y="330"/>
                  </a:cubicBezTo>
                  <a:cubicBezTo>
                    <a:pt x="1727" y="329"/>
                    <a:pt x="1723" y="331"/>
                    <a:pt x="1722" y="334"/>
                  </a:cubicBezTo>
                  <a:cubicBezTo>
                    <a:pt x="1721" y="339"/>
                    <a:pt x="1719" y="344"/>
                    <a:pt x="1718" y="350"/>
                  </a:cubicBezTo>
                  <a:cubicBezTo>
                    <a:pt x="1717" y="353"/>
                    <a:pt x="1719" y="356"/>
                    <a:pt x="1722" y="357"/>
                  </a:cubicBezTo>
                  <a:cubicBezTo>
                    <a:pt x="1725" y="358"/>
                    <a:pt x="1729" y="356"/>
                    <a:pt x="1730" y="353"/>
                  </a:cubicBezTo>
                  <a:close/>
                  <a:moveTo>
                    <a:pt x="1717" y="407"/>
                  </a:moveTo>
                  <a:cubicBezTo>
                    <a:pt x="1718" y="402"/>
                    <a:pt x="1719" y="397"/>
                    <a:pt x="1720" y="391"/>
                  </a:cubicBezTo>
                  <a:cubicBezTo>
                    <a:pt x="1721" y="388"/>
                    <a:pt x="1719" y="385"/>
                    <a:pt x="1716" y="384"/>
                  </a:cubicBezTo>
                  <a:cubicBezTo>
                    <a:pt x="1712" y="384"/>
                    <a:pt x="1709" y="386"/>
                    <a:pt x="1708" y="389"/>
                  </a:cubicBezTo>
                  <a:cubicBezTo>
                    <a:pt x="1707" y="394"/>
                    <a:pt x="1706" y="399"/>
                    <a:pt x="1705" y="405"/>
                  </a:cubicBezTo>
                  <a:cubicBezTo>
                    <a:pt x="1704" y="408"/>
                    <a:pt x="1707" y="411"/>
                    <a:pt x="1710" y="412"/>
                  </a:cubicBezTo>
                  <a:cubicBezTo>
                    <a:pt x="1713" y="412"/>
                    <a:pt x="1716" y="410"/>
                    <a:pt x="1717" y="407"/>
                  </a:cubicBezTo>
                  <a:close/>
                  <a:moveTo>
                    <a:pt x="1707" y="462"/>
                  </a:moveTo>
                  <a:cubicBezTo>
                    <a:pt x="1708" y="457"/>
                    <a:pt x="1709" y="451"/>
                    <a:pt x="1710" y="446"/>
                  </a:cubicBezTo>
                  <a:cubicBezTo>
                    <a:pt x="1710" y="443"/>
                    <a:pt x="1708" y="440"/>
                    <a:pt x="1705" y="439"/>
                  </a:cubicBezTo>
                  <a:cubicBezTo>
                    <a:pt x="1702" y="439"/>
                    <a:pt x="1699" y="441"/>
                    <a:pt x="1698" y="444"/>
                  </a:cubicBezTo>
                  <a:cubicBezTo>
                    <a:pt x="1697" y="449"/>
                    <a:pt x="1696" y="455"/>
                    <a:pt x="1696" y="460"/>
                  </a:cubicBezTo>
                  <a:cubicBezTo>
                    <a:pt x="1695" y="463"/>
                    <a:pt x="1697" y="466"/>
                    <a:pt x="1701" y="467"/>
                  </a:cubicBezTo>
                  <a:cubicBezTo>
                    <a:pt x="1704" y="467"/>
                    <a:pt x="1707" y="465"/>
                    <a:pt x="1707" y="462"/>
                  </a:cubicBezTo>
                  <a:close/>
                  <a:moveTo>
                    <a:pt x="1701" y="517"/>
                  </a:moveTo>
                  <a:cubicBezTo>
                    <a:pt x="1701" y="512"/>
                    <a:pt x="1702" y="507"/>
                    <a:pt x="1702" y="501"/>
                  </a:cubicBezTo>
                  <a:cubicBezTo>
                    <a:pt x="1703" y="498"/>
                    <a:pt x="1700" y="495"/>
                    <a:pt x="1697" y="495"/>
                  </a:cubicBezTo>
                  <a:cubicBezTo>
                    <a:pt x="1694" y="494"/>
                    <a:pt x="1691" y="497"/>
                    <a:pt x="1691" y="500"/>
                  </a:cubicBezTo>
                  <a:cubicBezTo>
                    <a:pt x="1690" y="505"/>
                    <a:pt x="1689" y="511"/>
                    <a:pt x="1689" y="516"/>
                  </a:cubicBezTo>
                  <a:cubicBezTo>
                    <a:pt x="1689" y="519"/>
                    <a:pt x="1691" y="522"/>
                    <a:pt x="1694" y="523"/>
                  </a:cubicBezTo>
                  <a:cubicBezTo>
                    <a:pt x="1698" y="523"/>
                    <a:pt x="1700" y="520"/>
                    <a:pt x="1701" y="517"/>
                  </a:cubicBezTo>
                  <a:close/>
                  <a:moveTo>
                    <a:pt x="1697" y="573"/>
                  </a:moveTo>
                  <a:cubicBezTo>
                    <a:pt x="1697" y="567"/>
                    <a:pt x="1697" y="562"/>
                    <a:pt x="1698" y="557"/>
                  </a:cubicBezTo>
                  <a:cubicBezTo>
                    <a:pt x="1698" y="554"/>
                    <a:pt x="1695" y="551"/>
                    <a:pt x="1692" y="550"/>
                  </a:cubicBezTo>
                  <a:cubicBezTo>
                    <a:pt x="1689" y="550"/>
                    <a:pt x="1686" y="553"/>
                    <a:pt x="1686" y="556"/>
                  </a:cubicBezTo>
                  <a:cubicBezTo>
                    <a:pt x="1685" y="561"/>
                    <a:pt x="1685" y="567"/>
                    <a:pt x="1685" y="572"/>
                  </a:cubicBezTo>
                  <a:cubicBezTo>
                    <a:pt x="1684" y="575"/>
                    <a:pt x="1687" y="578"/>
                    <a:pt x="1690" y="578"/>
                  </a:cubicBezTo>
                  <a:cubicBezTo>
                    <a:pt x="1694" y="579"/>
                    <a:pt x="1696" y="576"/>
                    <a:pt x="1697" y="573"/>
                  </a:cubicBezTo>
                  <a:close/>
                  <a:moveTo>
                    <a:pt x="1695" y="629"/>
                  </a:moveTo>
                  <a:cubicBezTo>
                    <a:pt x="1695" y="623"/>
                    <a:pt x="1695" y="618"/>
                    <a:pt x="1695" y="613"/>
                  </a:cubicBezTo>
                  <a:cubicBezTo>
                    <a:pt x="1695" y="609"/>
                    <a:pt x="1692" y="607"/>
                    <a:pt x="1689" y="606"/>
                  </a:cubicBezTo>
                  <a:cubicBezTo>
                    <a:pt x="1686" y="606"/>
                    <a:pt x="1683" y="609"/>
                    <a:pt x="1683" y="612"/>
                  </a:cubicBezTo>
                  <a:cubicBezTo>
                    <a:pt x="1683" y="618"/>
                    <a:pt x="1683" y="623"/>
                    <a:pt x="1683" y="628"/>
                  </a:cubicBezTo>
                  <a:cubicBezTo>
                    <a:pt x="1683" y="632"/>
                    <a:pt x="1685" y="634"/>
                    <a:pt x="1688" y="634"/>
                  </a:cubicBezTo>
                  <a:cubicBezTo>
                    <a:pt x="1692" y="635"/>
                    <a:pt x="1695" y="632"/>
                    <a:pt x="1695" y="629"/>
                  </a:cubicBezTo>
                  <a:close/>
                  <a:moveTo>
                    <a:pt x="1695" y="684"/>
                  </a:moveTo>
                  <a:cubicBezTo>
                    <a:pt x="1695" y="679"/>
                    <a:pt x="1694" y="674"/>
                    <a:pt x="1694" y="668"/>
                  </a:cubicBezTo>
                  <a:cubicBezTo>
                    <a:pt x="1694" y="665"/>
                    <a:pt x="1692" y="662"/>
                    <a:pt x="1688" y="662"/>
                  </a:cubicBezTo>
                  <a:cubicBezTo>
                    <a:pt x="1685" y="663"/>
                    <a:pt x="1682" y="665"/>
                    <a:pt x="1682" y="669"/>
                  </a:cubicBezTo>
                  <a:cubicBezTo>
                    <a:pt x="1682" y="674"/>
                    <a:pt x="1683" y="679"/>
                    <a:pt x="1683" y="685"/>
                  </a:cubicBezTo>
                  <a:cubicBezTo>
                    <a:pt x="1683" y="688"/>
                    <a:pt x="1685" y="691"/>
                    <a:pt x="1689" y="690"/>
                  </a:cubicBezTo>
                  <a:cubicBezTo>
                    <a:pt x="1692" y="690"/>
                    <a:pt x="1695" y="688"/>
                    <a:pt x="1695" y="684"/>
                  </a:cubicBezTo>
                  <a:close/>
                  <a:moveTo>
                    <a:pt x="1697" y="740"/>
                  </a:moveTo>
                  <a:cubicBezTo>
                    <a:pt x="1696" y="735"/>
                    <a:pt x="1696" y="730"/>
                    <a:pt x="1696" y="724"/>
                  </a:cubicBezTo>
                  <a:cubicBezTo>
                    <a:pt x="1696" y="721"/>
                    <a:pt x="1693" y="718"/>
                    <a:pt x="1690" y="718"/>
                  </a:cubicBezTo>
                  <a:cubicBezTo>
                    <a:pt x="1686" y="719"/>
                    <a:pt x="1684" y="721"/>
                    <a:pt x="1684" y="725"/>
                  </a:cubicBezTo>
                  <a:cubicBezTo>
                    <a:pt x="1684" y="730"/>
                    <a:pt x="1684" y="736"/>
                    <a:pt x="1685" y="741"/>
                  </a:cubicBezTo>
                  <a:cubicBezTo>
                    <a:pt x="1685" y="744"/>
                    <a:pt x="1688" y="747"/>
                    <a:pt x="1691" y="746"/>
                  </a:cubicBezTo>
                  <a:cubicBezTo>
                    <a:pt x="1694" y="746"/>
                    <a:pt x="1697" y="743"/>
                    <a:pt x="1697" y="740"/>
                  </a:cubicBezTo>
                  <a:close/>
                  <a:moveTo>
                    <a:pt x="1700" y="796"/>
                  </a:moveTo>
                  <a:cubicBezTo>
                    <a:pt x="1700" y="791"/>
                    <a:pt x="1700" y="785"/>
                    <a:pt x="1699" y="780"/>
                  </a:cubicBezTo>
                  <a:cubicBezTo>
                    <a:pt x="1699" y="777"/>
                    <a:pt x="1696" y="774"/>
                    <a:pt x="1693" y="774"/>
                  </a:cubicBezTo>
                  <a:cubicBezTo>
                    <a:pt x="1689" y="775"/>
                    <a:pt x="1687" y="778"/>
                    <a:pt x="1687" y="781"/>
                  </a:cubicBezTo>
                  <a:cubicBezTo>
                    <a:pt x="1688" y="786"/>
                    <a:pt x="1688" y="792"/>
                    <a:pt x="1688" y="797"/>
                  </a:cubicBezTo>
                  <a:cubicBezTo>
                    <a:pt x="1689" y="800"/>
                    <a:pt x="1692" y="803"/>
                    <a:pt x="1695" y="802"/>
                  </a:cubicBezTo>
                  <a:cubicBezTo>
                    <a:pt x="1698" y="802"/>
                    <a:pt x="1701" y="799"/>
                    <a:pt x="1700" y="796"/>
                  </a:cubicBezTo>
                  <a:close/>
                  <a:moveTo>
                    <a:pt x="1706" y="851"/>
                  </a:moveTo>
                  <a:cubicBezTo>
                    <a:pt x="1706" y="847"/>
                    <a:pt x="1705" y="842"/>
                    <a:pt x="1704" y="836"/>
                  </a:cubicBezTo>
                  <a:cubicBezTo>
                    <a:pt x="1704" y="832"/>
                    <a:pt x="1701" y="830"/>
                    <a:pt x="1698" y="830"/>
                  </a:cubicBezTo>
                  <a:cubicBezTo>
                    <a:pt x="1694" y="831"/>
                    <a:pt x="1692" y="834"/>
                    <a:pt x="1692" y="837"/>
                  </a:cubicBezTo>
                  <a:cubicBezTo>
                    <a:pt x="1693" y="843"/>
                    <a:pt x="1694" y="848"/>
                    <a:pt x="1694" y="853"/>
                  </a:cubicBezTo>
                  <a:cubicBezTo>
                    <a:pt x="1695" y="856"/>
                    <a:pt x="1698" y="858"/>
                    <a:pt x="1701" y="858"/>
                  </a:cubicBezTo>
                  <a:cubicBezTo>
                    <a:pt x="1704" y="858"/>
                    <a:pt x="1707" y="855"/>
                    <a:pt x="1706" y="851"/>
                  </a:cubicBezTo>
                  <a:close/>
                  <a:moveTo>
                    <a:pt x="1685" y="830"/>
                  </a:moveTo>
                  <a:cubicBezTo>
                    <a:pt x="1687" y="836"/>
                    <a:pt x="1689" y="841"/>
                    <a:pt x="1690" y="845"/>
                  </a:cubicBezTo>
                  <a:cubicBezTo>
                    <a:pt x="1691" y="848"/>
                    <a:pt x="1694" y="850"/>
                    <a:pt x="1697" y="849"/>
                  </a:cubicBezTo>
                  <a:cubicBezTo>
                    <a:pt x="1701" y="848"/>
                    <a:pt x="1702" y="845"/>
                    <a:pt x="1701" y="842"/>
                  </a:cubicBezTo>
                  <a:cubicBezTo>
                    <a:pt x="1700" y="837"/>
                    <a:pt x="1698" y="832"/>
                    <a:pt x="1697" y="826"/>
                  </a:cubicBezTo>
                  <a:cubicBezTo>
                    <a:pt x="1696" y="823"/>
                    <a:pt x="1692" y="821"/>
                    <a:pt x="1689" y="823"/>
                  </a:cubicBezTo>
                  <a:cubicBezTo>
                    <a:pt x="1686" y="824"/>
                    <a:pt x="1684" y="827"/>
                    <a:pt x="1685" y="830"/>
                  </a:cubicBezTo>
                  <a:close/>
                  <a:moveTo>
                    <a:pt x="1665" y="778"/>
                  </a:moveTo>
                  <a:cubicBezTo>
                    <a:pt x="1668" y="783"/>
                    <a:pt x="1670" y="788"/>
                    <a:pt x="1672" y="793"/>
                  </a:cubicBezTo>
                  <a:cubicBezTo>
                    <a:pt x="1673" y="796"/>
                    <a:pt x="1676" y="797"/>
                    <a:pt x="1679" y="796"/>
                  </a:cubicBezTo>
                  <a:cubicBezTo>
                    <a:pt x="1682" y="795"/>
                    <a:pt x="1684" y="791"/>
                    <a:pt x="1683" y="788"/>
                  </a:cubicBezTo>
                  <a:cubicBezTo>
                    <a:pt x="1681" y="783"/>
                    <a:pt x="1679" y="778"/>
                    <a:pt x="1677" y="773"/>
                  </a:cubicBezTo>
                  <a:cubicBezTo>
                    <a:pt x="1675" y="770"/>
                    <a:pt x="1672" y="769"/>
                    <a:pt x="1669" y="770"/>
                  </a:cubicBezTo>
                  <a:cubicBezTo>
                    <a:pt x="1666" y="771"/>
                    <a:pt x="1664" y="775"/>
                    <a:pt x="1665" y="778"/>
                  </a:cubicBezTo>
                  <a:close/>
                  <a:moveTo>
                    <a:pt x="1642" y="728"/>
                  </a:moveTo>
                  <a:cubicBezTo>
                    <a:pt x="1644" y="733"/>
                    <a:pt x="1646" y="737"/>
                    <a:pt x="1649" y="742"/>
                  </a:cubicBezTo>
                  <a:cubicBezTo>
                    <a:pt x="1650" y="745"/>
                    <a:pt x="1654" y="746"/>
                    <a:pt x="1657" y="745"/>
                  </a:cubicBezTo>
                  <a:cubicBezTo>
                    <a:pt x="1660" y="743"/>
                    <a:pt x="1661" y="740"/>
                    <a:pt x="1660" y="737"/>
                  </a:cubicBezTo>
                  <a:cubicBezTo>
                    <a:pt x="1657" y="732"/>
                    <a:pt x="1655" y="727"/>
                    <a:pt x="1652" y="722"/>
                  </a:cubicBezTo>
                  <a:cubicBezTo>
                    <a:pt x="1651" y="719"/>
                    <a:pt x="1647" y="718"/>
                    <a:pt x="1644" y="720"/>
                  </a:cubicBezTo>
                  <a:cubicBezTo>
                    <a:pt x="1641" y="721"/>
                    <a:pt x="1640" y="725"/>
                    <a:pt x="1642" y="728"/>
                  </a:cubicBezTo>
                  <a:close/>
                  <a:moveTo>
                    <a:pt x="1613" y="680"/>
                  </a:moveTo>
                  <a:cubicBezTo>
                    <a:pt x="1616" y="685"/>
                    <a:pt x="1619" y="689"/>
                    <a:pt x="1622" y="694"/>
                  </a:cubicBezTo>
                  <a:cubicBezTo>
                    <a:pt x="1624" y="696"/>
                    <a:pt x="1627" y="697"/>
                    <a:pt x="1630" y="695"/>
                  </a:cubicBezTo>
                  <a:cubicBezTo>
                    <a:pt x="1633" y="694"/>
                    <a:pt x="1634" y="690"/>
                    <a:pt x="1632" y="687"/>
                  </a:cubicBezTo>
                  <a:cubicBezTo>
                    <a:pt x="1629" y="683"/>
                    <a:pt x="1626" y="678"/>
                    <a:pt x="1623" y="674"/>
                  </a:cubicBezTo>
                  <a:cubicBezTo>
                    <a:pt x="1621" y="671"/>
                    <a:pt x="1618" y="670"/>
                    <a:pt x="1615" y="672"/>
                  </a:cubicBezTo>
                  <a:cubicBezTo>
                    <a:pt x="1612" y="674"/>
                    <a:pt x="1611" y="677"/>
                    <a:pt x="1613" y="680"/>
                  </a:cubicBezTo>
                  <a:close/>
                  <a:moveTo>
                    <a:pt x="1580" y="636"/>
                  </a:moveTo>
                  <a:cubicBezTo>
                    <a:pt x="1583" y="640"/>
                    <a:pt x="1587" y="644"/>
                    <a:pt x="1590" y="648"/>
                  </a:cubicBezTo>
                  <a:cubicBezTo>
                    <a:pt x="1592" y="651"/>
                    <a:pt x="1596" y="651"/>
                    <a:pt x="1598" y="649"/>
                  </a:cubicBezTo>
                  <a:cubicBezTo>
                    <a:pt x="1601" y="647"/>
                    <a:pt x="1601" y="643"/>
                    <a:pt x="1599" y="641"/>
                  </a:cubicBezTo>
                  <a:cubicBezTo>
                    <a:pt x="1596" y="637"/>
                    <a:pt x="1593" y="632"/>
                    <a:pt x="1589" y="628"/>
                  </a:cubicBezTo>
                  <a:cubicBezTo>
                    <a:pt x="1587" y="626"/>
                    <a:pt x="1583" y="625"/>
                    <a:pt x="1581" y="628"/>
                  </a:cubicBezTo>
                  <a:cubicBezTo>
                    <a:pt x="1578" y="630"/>
                    <a:pt x="1578" y="633"/>
                    <a:pt x="1580" y="636"/>
                  </a:cubicBezTo>
                  <a:close/>
                  <a:moveTo>
                    <a:pt x="1542" y="596"/>
                  </a:moveTo>
                  <a:cubicBezTo>
                    <a:pt x="1546" y="600"/>
                    <a:pt x="1549" y="603"/>
                    <a:pt x="1553" y="607"/>
                  </a:cubicBezTo>
                  <a:cubicBezTo>
                    <a:pt x="1556" y="609"/>
                    <a:pt x="1559" y="609"/>
                    <a:pt x="1562" y="607"/>
                  </a:cubicBezTo>
                  <a:cubicBezTo>
                    <a:pt x="1564" y="605"/>
                    <a:pt x="1564" y="601"/>
                    <a:pt x="1562" y="599"/>
                  </a:cubicBezTo>
                  <a:cubicBezTo>
                    <a:pt x="1558" y="595"/>
                    <a:pt x="1554" y="591"/>
                    <a:pt x="1550" y="587"/>
                  </a:cubicBezTo>
                  <a:cubicBezTo>
                    <a:pt x="1547" y="585"/>
                    <a:pt x="1543" y="585"/>
                    <a:pt x="1541" y="588"/>
                  </a:cubicBezTo>
                  <a:cubicBezTo>
                    <a:pt x="1539" y="590"/>
                    <a:pt x="1539" y="594"/>
                    <a:pt x="1542" y="596"/>
                  </a:cubicBezTo>
                  <a:close/>
                  <a:moveTo>
                    <a:pt x="1498" y="563"/>
                  </a:moveTo>
                  <a:cubicBezTo>
                    <a:pt x="1502" y="566"/>
                    <a:pt x="1507" y="569"/>
                    <a:pt x="1511" y="572"/>
                  </a:cubicBezTo>
                  <a:cubicBezTo>
                    <a:pt x="1514" y="574"/>
                    <a:pt x="1517" y="573"/>
                    <a:pt x="1519" y="570"/>
                  </a:cubicBezTo>
                  <a:cubicBezTo>
                    <a:pt x="1521" y="568"/>
                    <a:pt x="1521" y="564"/>
                    <a:pt x="1518" y="562"/>
                  </a:cubicBezTo>
                  <a:cubicBezTo>
                    <a:pt x="1514" y="559"/>
                    <a:pt x="1509" y="556"/>
                    <a:pt x="1504" y="553"/>
                  </a:cubicBezTo>
                  <a:cubicBezTo>
                    <a:pt x="1502" y="551"/>
                    <a:pt x="1498" y="552"/>
                    <a:pt x="1496" y="555"/>
                  </a:cubicBezTo>
                  <a:cubicBezTo>
                    <a:pt x="1494" y="558"/>
                    <a:pt x="1495" y="561"/>
                    <a:pt x="1498" y="563"/>
                  </a:cubicBezTo>
                  <a:close/>
                  <a:moveTo>
                    <a:pt x="1449" y="538"/>
                  </a:moveTo>
                  <a:cubicBezTo>
                    <a:pt x="1454" y="540"/>
                    <a:pt x="1459" y="542"/>
                    <a:pt x="1464" y="544"/>
                  </a:cubicBezTo>
                  <a:cubicBezTo>
                    <a:pt x="1467" y="545"/>
                    <a:pt x="1470" y="544"/>
                    <a:pt x="1472" y="541"/>
                  </a:cubicBezTo>
                  <a:cubicBezTo>
                    <a:pt x="1473" y="538"/>
                    <a:pt x="1472" y="535"/>
                    <a:pt x="1469" y="533"/>
                  </a:cubicBezTo>
                  <a:cubicBezTo>
                    <a:pt x="1464" y="531"/>
                    <a:pt x="1459" y="529"/>
                    <a:pt x="1454" y="527"/>
                  </a:cubicBezTo>
                  <a:cubicBezTo>
                    <a:pt x="1451" y="525"/>
                    <a:pt x="1447" y="527"/>
                    <a:pt x="1446" y="530"/>
                  </a:cubicBezTo>
                  <a:cubicBezTo>
                    <a:pt x="1445" y="533"/>
                    <a:pt x="1446" y="536"/>
                    <a:pt x="1449" y="538"/>
                  </a:cubicBezTo>
                  <a:close/>
                  <a:moveTo>
                    <a:pt x="1397" y="522"/>
                  </a:moveTo>
                  <a:cubicBezTo>
                    <a:pt x="1402" y="523"/>
                    <a:pt x="1407" y="524"/>
                    <a:pt x="1412" y="525"/>
                  </a:cubicBezTo>
                  <a:cubicBezTo>
                    <a:pt x="1415" y="526"/>
                    <a:pt x="1419" y="524"/>
                    <a:pt x="1420" y="521"/>
                  </a:cubicBezTo>
                  <a:cubicBezTo>
                    <a:pt x="1420" y="518"/>
                    <a:pt x="1419" y="515"/>
                    <a:pt x="1415" y="514"/>
                  </a:cubicBezTo>
                  <a:cubicBezTo>
                    <a:pt x="1410" y="512"/>
                    <a:pt x="1405" y="511"/>
                    <a:pt x="1399" y="510"/>
                  </a:cubicBezTo>
                  <a:cubicBezTo>
                    <a:pt x="1396" y="509"/>
                    <a:pt x="1393" y="511"/>
                    <a:pt x="1392" y="515"/>
                  </a:cubicBezTo>
                  <a:cubicBezTo>
                    <a:pt x="1392" y="518"/>
                    <a:pt x="1394" y="521"/>
                    <a:pt x="1397" y="522"/>
                  </a:cubicBezTo>
                  <a:close/>
                  <a:moveTo>
                    <a:pt x="1343" y="516"/>
                  </a:moveTo>
                  <a:cubicBezTo>
                    <a:pt x="1348" y="516"/>
                    <a:pt x="1353" y="516"/>
                    <a:pt x="1358" y="516"/>
                  </a:cubicBezTo>
                  <a:cubicBezTo>
                    <a:pt x="1362" y="517"/>
                    <a:pt x="1364" y="514"/>
                    <a:pt x="1365" y="511"/>
                  </a:cubicBezTo>
                  <a:cubicBezTo>
                    <a:pt x="1365" y="508"/>
                    <a:pt x="1362" y="505"/>
                    <a:pt x="1359" y="504"/>
                  </a:cubicBezTo>
                  <a:cubicBezTo>
                    <a:pt x="1354" y="504"/>
                    <a:pt x="1348" y="504"/>
                    <a:pt x="1343" y="504"/>
                  </a:cubicBezTo>
                  <a:cubicBezTo>
                    <a:pt x="1340" y="504"/>
                    <a:pt x="1337" y="506"/>
                    <a:pt x="1337" y="510"/>
                  </a:cubicBezTo>
                  <a:cubicBezTo>
                    <a:pt x="1337" y="513"/>
                    <a:pt x="1339" y="516"/>
                    <a:pt x="1343" y="516"/>
                  </a:cubicBezTo>
                  <a:close/>
                  <a:moveTo>
                    <a:pt x="1288" y="519"/>
                  </a:moveTo>
                  <a:cubicBezTo>
                    <a:pt x="1293" y="518"/>
                    <a:pt x="1298" y="517"/>
                    <a:pt x="1303" y="517"/>
                  </a:cubicBezTo>
                  <a:cubicBezTo>
                    <a:pt x="1307" y="517"/>
                    <a:pt x="1309" y="514"/>
                    <a:pt x="1309" y="510"/>
                  </a:cubicBezTo>
                  <a:cubicBezTo>
                    <a:pt x="1309" y="507"/>
                    <a:pt x="1306" y="505"/>
                    <a:pt x="1302" y="505"/>
                  </a:cubicBezTo>
                  <a:cubicBezTo>
                    <a:pt x="1297" y="505"/>
                    <a:pt x="1292" y="506"/>
                    <a:pt x="1286" y="507"/>
                  </a:cubicBezTo>
                  <a:cubicBezTo>
                    <a:pt x="1283" y="507"/>
                    <a:pt x="1281" y="510"/>
                    <a:pt x="1281" y="513"/>
                  </a:cubicBezTo>
                  <a:cubicBezTo>
                    <a:pt x="1281" y="517"/>
                    <a:pt x="1284" y="519"/>
                    <a:pt x="1288" y="519"/>
                  </a:cubicBezTo>
                  <a:close/>
                  <a:moveTo>
                    <a:pt x="1234" y="529"/>
                  </a:moveTo>
                  <a:cubicBezTo>
                    <a:pt x="1239" y="528"/>
                    <a:pt x="1244" y="527"/>
                    <a:pt x="1249" y="525"/>
                  </a:cubicBezTo>
                  <a:cubicBezTo>
                    <a:pt x="1252" y="525"/>
                    <a:pt x="1254" y="522"/>
                    <a:pt x="1253" y="518"/>
                  </a:cubicBezTo>
                  <a:cubicBezTo>
                    <a:pt x="1253" y="515"/>
                    <a:pt x="1249" y="513"/>
                    <a:pt x="1246" y="514"/>
                  </a:cubicBezTo>
                  <a:cubicBezTo>
                    <a:pt x="1241" y="515"/>
                    <a:pt x="1236" y="516"/>
                    <a:pt x="1231" y="518"/>
                  </a:cubicBezTo>
                  <a:cubicBezTo>
                    <a:pt x="1227" y="518"/>
                    <a:pt x="1225" y="522"/>
                    <a:pt x="1226" y="525"/>
                  </a:cubicBezTo>
                  <a:cubicBezTo>
                    <a:pt x="1227" y="528"/>
                    <a:pt x="1230" y="530"/>
                    <a:pt x="1234" y="529"/>
                  </a:cubicBezTo>
                  <a:close/>
                  <a:moveTo>
                    <a:pt x="1181" y="546"/>
                  </a:moveTo>
                  <a:cubicBezTo>
                    <a:pt x="1184" y="545"/>
                    <a:pt x="1187" y="544"/>
                    <a:pt x="1190" y="543"/>
                  </a:cubicBezTo>
                  <a:cubicBezTo>
                    <a:pt x="1192" y="542"/>
                    <a:pt x="1194" y="541"/>
                    <a:pt x="1196" y="541"/>
                  </a:cubicBezTo>
                  <a:cubicBezTo>
                    <a:pt x="1199" y="540"/>
                    <a:pt x="1201" y="536"/>
                    <a:pt x="1199" y="533"/>
                  </a:cubicBezTo>
                  <a:cubicBezTo>
                    <a:pt x="1198" y="530"/>
                    <a:pt x="1195" y="528"/>
                    <a:pt x="1192" y="529"/>
                  </a:cubicBezTo>
                  <a:cubicBezTo>
                    <a:pt x="1190" y="530"/>
                    <a:pt x="1188" y="531"/>
                    <a:pt x="1186" y="531"/>
                  </a:cubicBezTo>
                  <a:cubicBezTo>
                    <a:pt x="1183" y="532"/>
                    <a:pt x="1180" y="534"/>
                    <a:pt x="1177" y="535"/>
                  </a:cubicBezTo>
                  <a:cubicBezTo>
                    <a:pt x="1173" y="536"/>
                    <a:pt x="1172" y="539"/>
                    <a:pt x="1173" y="543"/>
                  </a:cubicBezTo>
                  <a:cubicBezTo>
                    <a:pt x="1174" y="546"/>
                    <a:pt x="1178" y="547"/>
                    <a:pt x="1181" y="546"/>
                  </a:cubicBezTo>
                  <a:close/>
                  <a:moveTo>
                    <a:pt x="1130" y="568"/>
                  </a:moveTo>
                  <a:cubicBezTo>
                    <a:pt x="1135" y="566"/>
                    <a:pt x="1139" y="563"/>
                    <a:pt x="1144" y="561"/>
                  </a:cubicBezTo>
                  <a:cubicBezTo>
                    <a:pt x="1147" y="560"/>
                    <a:pt x="1149" y="556"/>
                    <a:pt x="1147" y="553"/>
                  </a:cubicBezTo>
                  <a:cubicBezTo>
                    <a:pt x="1146" y="550"/>
                    <a:pt x="1142" y="549"/>
                    <a:pt x="1139" y="550"/>
                  </a:cubicBezTo>
                  <a:cubicBezTo>
                    <a:pt x="1134" y="553"/>
                    <a:pt x="1129" y="555"/>
                    <a:pt x="1125" y="557"/>
                  </a:cubicBezTo>
                  <a:cubicBezTo>
                    <a:pt x="1122" y="559"/>
                    <a:pt x="1121" y="562"/>
                    <a:pt x="1122" y="565"/>
                  </a:cubicBezTo>
                  <a:cubicBezTo>
                    <a:pt x="1124" y="568"/>
                    <a:pt x="1127" y="570"/>
                    <a:pt x="1130" y="568"/>
                  </a:cubicBezTo>
                  <a:close/>
                  <a:moveTo>
                    <a:pt x="1082" y="596"/>
                  </a:moveTo>
                  <a:cubicBezTo>
                    <a:pt x="1087" y="593"/>
                    <a:pt x="1091" y="590"/>
                    <a:pt x="1096" y="587"/>
                  </a:cubicBezTo>
                  <a:cubicBezTo>
                    <a:pt x="1099" y="586"/>
                    <a:pt x="1099" y="582"/>
                    <a:pt x="1098" y="579"/>
                  </a:cubicBezTo>
                  <a:cubicBezTo>
                    <a:pt x="1096" y="576"/>
                    <a:pt x="1092" y="575"/>
                    <a:pt x="1089" y="577"/>
                  </a:cubicBezTo>
                  <a:cubicBezTo>
                    <a:pt x="1085" y="580"/>
                    <a:pt x="1080" y="583"/>
                    <a:pt x="1076" y="586"/>
                  </a:cubicBezTo>
                  <a:cubicBezTo>
                    <a:pt x="1073" y="588"/>
                    <a:pt x="1072" y="592"/>
                    <a:pt x="1074" y="594"/>
                  </a:cubicBezTo>
                  <a:cubicBezTo>
                    <a:pt x="1076" y="597"/>
                    <a:pt x="1080" y="598"/>
                    <a:pt x="1082" y="596"/>
                  </a:cubicBezTo>
                  <a:close/>
                  <a:moveTo>
                    <a:pt x="1039" y="630"/>
                  </a:moveTo>
                  <a:cubicBezTo>
                    <a:pt x="1043" y="627"/>
                    <a:pt x="1047" y="623"/>
                    <a:pt x="1051" y="620"/>
                  </a:cubicBezTo>
                  <a:cubicBezTo>
                    <a:pt x="1054" y="617"/>
                    <a:pt x="1054" y="614"/>
                    <a:pt x="1052" y="611"/>
                  </a:cubicBezTo>
                  <a:cubicBezTo>
                    <a:pt x="1050" y="609"/>
                    <a:pt x="1046" y="608"/>
                    <a:pt x="1043" y="610"/>
                  </a:cubicBezTo>
                  <a:cubicBezTo>
                    <a:pt x="1039" y="614"/>
                    <a:pt x="1035" y="618"/>
                    <a:pt x="1031" y="621"/>
                  </a:cubicBezTo>
                  <a:cubicBezTo>
                    <a:pt x="1029" y="623"/>
                    <a:pt x="1029" y="627"/>
                    <a:pt x="1031" y="630"/>
                  </a:cubicBezTo>
                  <a:cubicBezTo>
                    <a:pt x="1033" y="632"/>
                    <a:pt x="1037" y="632"/>
                    <a:pt x="1039" y="630"/>
                  </a:cubicBezTo>
                  <a:close/>
                  <a:moveTo>
                    <a:pt x="1002" y="670"/>
                  </a:moveTo>
                  <a:cubicBezTo>
                    <a:pt x="1005" y="666"/>
                    <a:pt x="1009" y="662"/>
                    <a:pt x="1012" y="658"/>
                  </a:cubicBezTo>
                  <a:cubicBezTo>
                    <a:pt x="1014" y="656"/>
                    <a:pt x="1014" y="652"/>
                    <a:pt x="1011" y="650"/>
                  </a:cubicBezTo>
                  <a:cubicBezTo>
                    <a:pt x="1009" y="648"/>
                    <a:pt x="1005" y="648"/>
                    <a:pt x="1003" y="650"/>
                  </a:cubicBezTo>
                  <a:cubicBezTo>
                    <a:pt x="999" y="655"/>
                    <a:pt x="996" y="659"/>
                    <a:pt x="993" y="663"/>
                  </a:cubicBezTo>
                  <a:cubicBezTo>
                    <a:pt x="991" y="666"/>
                    <a:pt x="991" y="670"/>
                    <a:pt x="994" y="672"/>
                  </a:cubicBezTo>
                  <a:cubicBezTo>
                    <a:pt x="996" y="674"/>
                    <a:pt x="1000" y="673"/>
                    <a:pt x="1002" y="670"/>
                  </a:cubicBezTo>
                  <a:close/>
                  <a:moveTo>
                    <a:pt x="973" y="717"/>
                  </a:moveTo>
                  <a:cubicBezTo>
                    <a:pt x="975" y="712"/>
                    <a:pt x="978" y="707"/>
                    <a:pt x="980" y="703"/>
                  </a:cubicBezTo>
                  <a:cubicBezTo>
                    <a:pt x="982" y="700"/>
                    <a:pt x="981" y="696"/>
                    <a:pt x="978" y="695"/>
                  </a:cubicBezTo>
                  <a:cubicBezTo>
                    <a:pt x="975" y="693"/>
                    <a:pt x="972" y="694"/>
                    <a:pt x="970" y="697"/>
                  </a:cubicBezTo>
                  <a:cubicBezTo>
                    <a:pt x="967" y="702"/>
                    <a:pt x="964" y="706"/>
                    <a:pt x="962" y="711"/>
                  </a:cubicBezTo>
                  <a:cubicBezTo>
                    <a:pt x="960" y="714"/>
                    <a:pt x="962" y="718"/>
                    <a:pt x="964" y="719"/>
                  </a:cubicBezTo>
                  <a:cubicBezTo>
                    <a:pt x="967" y="721"/>
                    <a:pt x="971" y="720"/>
                    <a:pt x="973" y="717"/>
                  </a:cubicBezTo>
                  <a:close/>
                  <a:moveTo>
                    <a:pt x="951" y="767"/>
                  </a:moveTo>
                  <a:cubicBezTo>
                    <a:pt x="953" y="762"/>
                    <a:pt x="955" y="757"/>
                    <a:pt x="956" y="752"/>
                  </a:cubicBezTo>
                  <a:cubicBezTo>
                    <a:pt x="958" y="749"/>
                    <a:pt x="956" y="746"/>
                    <a:pt x="953" y="745"/>
                  </a:cubicBezTo>
                  <a:cubicBezTo>
                    <a:pt x="950" y="743"/>
                    <a:pt x="946" y="745"/>
                    <a:pt x="945" y="748"/>
                  </a:cubicBezTo>
                  <a:cubicBezTo>
                    <a:pt x="943" y="753"/>
                    <a:pt x="942" y="758"/>
                    <a:pt x="940" y="763"/>
                  </a:cubicBezTo>
                  <a:cubicBezTo>
                    <a:pt x="939" y="767"/>
                    <a:pt x="941" y="770"/>
                    <a:pt x="944" y="771"/>
                  </a:cubicBezTo>
                  <a:cubicBezTo>
                    <a:pt x="947" y="772"/>
                    <a:pt x="950" y="770"/>
                    <a:pt x="951" y="767"/>
                  </a:cubicBezTo>
                  <a:close/>
                  <a:moveTo>
                    <a:pt x="938" y="821"/>
                  </a:moveTo>
                  <a:cubicBezTo>
                    <a:pt x="939" y="815"/>
                    <a:pt x="940" y="810"/>
                    <a:pt x="941" y="805"/>
                  </a:cubicBezTo>
                  <a:cubicBezTo>
                    <a:pt x="942" y="802"/>
                    <a:pt x="940" y="799"/>
                    <a:pt x="936" y="798"/>
                  </a:cubicBezTo>
                  <a:cubicBezTo>
                    <a:pt x="933" y="797"/>
                    <a:pt x="930" y="799"/>
                    <a:pt x="929" y="803"/>
                  </a:cubicBezTo>
                  <a:cubicBezTo>
                    <a:pt x="928" y="808"/>
                    <a:pt x="927" y="813"/>
                    <a:pt x="926" y="819"/>
                  </a:cubicBezTo>
                  <a:cubicBezTo>
                    <a:pt x="926" y="822"/>
                    <a:pt x="928" y="825"/>
                    <a:pt x="931" y="826"/>
                  </a:cubicBezTo>
                  <a:cubicBezTo>
                    <a:pt x="934" y="826"/>
                    <a:pt x="938" y="824"/>
                    <a:pt x="938" y="821"/>
                  </a:cubicBezTo>
                  <a:close/>
                  <a:moveTo>
                    <a:pt x="932" y="876"/>
                  </a:moveTo>
                  <a:cubicBezTo>
                    <a:pt x="933" y="870"/>
                    <a:pt x="933" y="865"/>
                    <a:pt x="933" y="860"/>
                  </a:cubicBezTo>
                  <a:cubicBezTo>
                    <a:pt x="934" y="856"/>
                    <a:pt x="931" y="854"/>
                    <a:pt x="928" y="853"/>
                  </a:cubicBezTo>
                  <a:cubicBezTo>
                    <a:pt x="924" y="853"/>
                    <a:pt x="922" y="856"/>
                    <a:pt x="921" y="859"/>
                  </a:cubicBezTo>
                  <a:cubicBezTo>
                    <a:pt x="921" y="864"/>
                    <a:pt x="921" y="870"/>
                    <a:pt x="920" y="875"/>
                  </a:cubicBezTo>
                  <a:cubicBezTo>
                    <a:pt x="920" y="878"/>
                    <a:pt x="923" y="881"/>
                    <a:pt x="926" y="881"/>
                  </a:cubicBezTo>
                  <a:cubicBezTo>
                    <a:pt x="929" y="881"/>
                    <a:pt x="932" y="879"/>
                    <a:pt x="932" y="876"/>
                  </a:cubicBezTo>
                  <a:close/>
                  <a:moveTo>
                    <a:pt x="933" y="931"/>
                  </a:moveTo>
                  <a:cubicBezTo>
                    <a:pt x="933" y="926"/>
                    <a:pt x="932" y="920"/>
                    <a:pt x="932" y="915"/>
                  </a:cubicBezTo>
                  <a:cubicBezTo>
                    <a:pt x="932" y="912"/>
                    <a:pt x="929" y="909"/>
                    <a:pt x="926" y="909"/>
                  </a:cubicBezTo>
                  <a:cubicBezTo>
                    <a:pt x="923" y="909"/>
                    <a:pt x="920" y="912"/>
                    <a:pt x="920" y="915"/>
                  </a:cubicBezTo>
                  <a:cubicBezTo>
                    <a:pt x="920" y="921"/>
                    <a:pt x="921" y="926"/>
                    <a:pt x="921" y="932"/>
                  </a:cubicBezTo>
                  <a:cubicBezTo>
                    <a:pt x="921" y="935"/>
                    <a:pt x="924" y="937"/>
                    <a:pt x="927" y="937"/>
                  </a:cubicBezTo>
                  <a:cubicBezTo>
                    <a:pt x="931" y="937"/>
                    <a:pt x="933" y="934"/>
                    <a:pt x="933" y="931"/>
                  </a:cubicBezTo>
                  <a:close/>
                  <a:moveTo>
                    <a:pt x="939" y="986"/>
                  </a:moveTo>
                  <a:cubicBezTo>
                    <a:pt x="938" y="981"/>
                    <a:pt x="938" y="976"/>
                    <a:pt x="937" y="970"/>
                  </a:cubicBezTo>
                  <a:cubicBezTo>
                    <a:pt x="936" y="967"/>
                    <a:pt x="933" y="965"/>
                    <a:pt x="930" y="965"/>
                  </a:cubicBezTo>
                  <a:cubicBezTo>
                    <a:pt x="927" y="966"/>
                    <a:pt x="925" y="969"/>
                    <a:pt x="925" y="972"/>
                  </a:cubicBezTo>
                  <a:cubicBezTo>
                    <a:pt x="926" y="977"/>
                    <a:pt x="926" y="983"/>
                    <a:pt x="927" y="988"/>
                  </a:cubicBezTo>
                  <a:cubicBezTo>
                    <a:pt x="928" y="991"/>
                    <a:pt x="931" y="993"/>
                    <a:pt x="934" y="993"/>
                  </a:cubicBezTo>
                  <a:cubicBezTo>
                    <a:pt x="937" y="992"/>
                    <a:pt x="940" y="989"/>
                    <a:pt x="939" y="986"/>
                  </a:cubicBezTo>
                  <a:close/>
                  <a:moveTo>
                    <a:pt x="950" y="1040"/>
                  </a:moveTo>
                  <a:cubicBezTo>
                    <a:pt x="949" y="1035"/>
                    <a:pt x="947" y="1030"/>
                    <a:pt x="946" y="1025"/>
                  </a:cubicBezTo>
                  <a:cubicBezTo>
                    <a:pt x="946" y="1022"/>
                    <a:pt x="942" y="1020"/>
                    <a:pt x="939" y="1020"/>
                  </a:cubicBezTo>
                  <a:cubicBezTo>
                    <a:pt x="936" y="1021"/>
                    <a:pt x="934" y="1024"/>
                    <a:pt x="935" y="1027"/>
                  </a:cubicBezTo>
                  <a:cubicBezTo>
                    <a:pt x="936" y="1033"/>
                    <a:pt x="937" y="1038"/>
                    <a:pt x="938" y="1043"/>
                  </a:cubicBezTo>
                  <a:cubicBezTo>
                    <a:pt x="939" y="1046"/>
                    <a:pt x="942" y="1048"/>
                    <a:pt x="945" y="1048"/>
                  </a:cubicBezTo>
                  <a:cubicBezTo>
                    <a:pt x="949" y="1047"/>
                    <a:pt x="951" y="1044"/>
                    <a:pt x="950" y="1040"/>
                  </a:cubicBezTo>
                  <a:close/>
                  <a:moveTo>
                    <a:pt x="964" y="1094"/>
                  </a:moveTo>
                  <a:cubicBezTo>
                    <a:pt x="963" y="1089"/>
                    <a:pt x="961" y="1084"/>
                    <a:pt x="960" y="1079"/>
                  </a:cubicBezTo>
                  <a:cubicBezTo>
                    <a:pt x="959" y="1076"/>
                    <a:pt x="956" y="1074"/>
                    <a:pt x="952" y="1075"/>
                  </a:cubicBezTo>
                  <a:cubicBezTo>
                    <a:pt x="949" y="1076"/>
                    <a:pt x="947" y="1079"/>
                    <a:pt x="948" y="1082"/>
                  </a:cubicBezTo>
                  <a:cubicBezTo>
                    <a:pt x="950" y="1087"/>
                    <a:pt x="951" y="1093"/>
                    <a:pt x="953" y="1098"/>
                  </a:cubicBezTo>
                  <a:cubicBezTo>
                    <a:pt x="954" y="1101"/>
                    <a:pt x="957" y="1103"/>
                    <a:pt x="960" y="1102"/>
                  </a:cubicBezTo>
                  <a:cubicBezTo>
                    <a:pt x="964" y="1101"/>
                    <a:pt x="965" y="1097"/>
                    <a:pt x="964" y="1094"/>
                  </a:cubicBezTo>
                  <a:close/>
                  <a:moveTo>
                    <a:pt x="982" y="1147"/>
                  </a:moveTo>
                  <a:cubicBezTo>
                    <a:pt x="981" y="1142"/>
                    <a:pt x="979" y="1137"/>
                    <a:pt x="977" y="1132"/>
                  </a:cubicBezTo>
                  <a:cubicBezTo>
                    <a:pt x="976" y="1129"/>
                    <a:pt x="972" y="1127"/>
                    <a:pt x="969" y="1128"/>
                  </a:cubicBezTo>
                  <a:cubicBezTo>
                    <a:pt x="966" y="1129"/>
                    <a:pt x="964" y="1133"/>
                    <a:pt x="966" y="1136"/>
                  </a:cubicBezTo>
                  <a:cubicBezTo>
                    <a:pt x="967" y="1141"/>
                    <a:pt x="969" y="1146"/>
                    <a:pt x="971" y="1151"/>
                  </a:cubicBezTo>
                  <a:cubicBezTo>
                    <a:pt x="972" y="1154"/>
                    <a:pt x="976" y="1156"/>
                    <a:pt x="979" y="1155"/>
                  </a:cubicBezTo>
                  <a:cubicBezTo>
                    <a:pt x="982" y="1153"/>
                    <a:pt x="984" y="1150"/>
                    <a:pt x="982" y="1147"/>
                  </a:cubicBezTo>
                  <a:close/>
                  <a:moveTo>
                    <a:pt x="1004" y="1198"/>
                  </a:moveTo>
                  <a:cubicBezTo>
                    <a:pt x="1002" y="1194"/>
                    <a:pt x="1000" y="1189"/>
                    <a:pt x="997" y="1184"/>
                  </a:cubicBezTo>
                  <a:cubicBezTo>
                    <a:pt x="996" y="1181"/>
                    <a:pt x="992" y="1179"/>
                    <a:pt x="989" y="1181"/>
                  </a:cubicBezTo>
                  <a:cubicBezTo>
                    <a:pt x="986" y="1182"/>
                    <a:pt x="985" y="1185"/>
                    <a:pt x="986" y="1188"/>
                  </a:cubicBezTo>
                  <a:cubicBezTo>
                    <a:pt x="989" y="1194"/>
                    <a:pt x="991" y="1199"/>
                    <a:pt x="993" y="1203"/>
                  </a:cubicBezTo>
                  <a:cubicBezTo>
                    <a:pt x="994" y="1206"/>
                    <a:pt x="998" y="1208"/>
                    <a:pt x="1001" y="1206"/>
                  </a:cubicBezTo>
                  <a:cubicBezTo>
                    <a:pt x="1004" y="1205"/>
                    <a:pt x="1005" y="1201"/>
                    <a:pt x="1004" y="1198"/>
                  </a:cubicBezTo>
                  <a:close/>
                  <a:moveTo>
                    <a:pt x="994" y="1192"/>
                  </a:moveTo>
                  <a:cubicBezTo>
                    <a:pt x="996" y="1196"/>
                    <a:pt x="997" y="1201"/>
                    <a:pt x="999" y="1206"/>
                  </a:cubicBezTo>
                  <a:cubicBezTo>
                    <a:pt x="1000" y="1209"/>
                    <a:pt x="1003" y="1211"/>
                    <a:pt x="1006" y="1210"/>
                  </a:cubicBezTo>
                  <a:cubicBezTo>
                    <a:pt x="1009" y="1210"/>
                    <a:pt x="1011" y="1206"/>
                    <a:pt x="1010" y="1203"/>
                  </a:cubicBezTo>
                  <a:cubicBezTo>
                    <a:pt x="1009" y="1198"/>
                    <a:pt x="1007" y="1193"/>
                    <a:pt x="1005" y="1187"/>
                  </a:cubicBezTo>
                  <a:cubicBezTo>
                    <a:pt x="1004" y="1184"/>
                    <a:pt x="1001" y="1183"/>
                    <a:pt x="998" y="1184"/>
                  </a:cubicBezTo>
                  <a:cubicBezTo>
                    <a:pt x="995" y="1185"/>
                    <a:pt x="993" y="1188"/>
                    <a:pt x="994" y="1192"/>
                  </a:cubicBezTo>
                  <a:close/>
                  <a:moveTo>
                    <a:pt x="969" y="1143"/>
                  </a:moveTo>
                  <a:cubicBezTo>
                    <a:pt x="972" y="1147"/>
                    <a:pt x="975" y="1152"/>
                    <a:pt x="978" y="1156"/>
                  </a:cubicBezTo>
                  <a:cubicBezTo>
                    <a:pt x="979" y="1159"/>
                    <a:pt x="983" y="1160"/>
                    <a:pt x="986" y="1158"/>
                  </a:cubicBezTo>
                  <a:cubicBezTo>
                    <a:pt x="989" y="1157"/>
                    <a:pt x="990" y="1153"/>
                    <a:pt x="988" y="1150"/>
                  </a:cubicBezTo>
                  <a:cubicBezTo>
                    <a:pt x="985" y="1146"/>
                    <a:pt x="982" y="1141"/>
                    <a:pt x="979" y="1136"/>
                  </a:cubicBezTo>
                  <a:cubicBezTo>
                    <a:pt x="977" y="1134"/>
                    <a:pt x="974" y="1133"/>
                    <a:pt x="971" y="1135"/>
                  </a:cubicBezTo>
                  <a:cubicBezTo>
                    <a:pt x="968" y="1137"/>
                    <a:pt x="967" y="1140"/>
                    <a:pt x="969" y="1143"/>
                  </a:cubicBezTo>
                  <a:close/>
                  <a:moveTo>
                    <a:pt x="935" y="1101"/>
                  </a:moveTo>
                  <a:cubicBezTo>
                    <a:pt x="938" y="1104"/>
                    <a:pt x="942" y="1108"/>
                    <a:pt x="945" y="1112"/>
                  </a:cubicBezTo>
                  <a:cubicBezTo>
                    <a:pt x="948" y="1115"/>
                    <a:pt x="951" y="1115"/>
                    <a:pt x="954" y="1113"/>
                  </a:cubicBezTo>
                  <a:cubicBezTo>
                    <a:pt x="956" y="1110"/>
                    <a:pt x="957" y="1107"/>
                    <a:pt x="954" y="1104"/>
                  </a:cubicBezTo>
                  <a:cubicBezTo>
                    <a:pt x="951" y="1100"/>
                    <a:pt x="947" y="1096"/>
                    <a:pt x="943" y="1092"/>
                  </a:cubicBezTo>
                  <a:cubicBezTo>
                    <a:pt x="941" y="1090"/>
                    <a:pt x="937" y="1090"/>
                    <a:pt x="935" y="1092"/>
                  </a:cubicBezTo>
                  <a:cubicBezTo>
                    <a:pt x="932" y="1094"/>
                    <a:pt x="932" y="1098"/>
                    <a:pt x="935" y="1101"/>
                  </a:cubicBezTo>
                  <a:close/>
                  <a:moveTo>
                    <a:pt x="893" y="1065"/>
                  </a:moveTo>
                  <a:cubicBezTo>
                    <a:pt x="897" y="1068"/>
                    <a:pt x="901" y="1071"/>
                    <a:pt x="905" y="1074"/>
                  </a:cubicBezTo>
                  <a:cubicBezTo>
                    <a:pt x="908" y="1076"/>
                    <a:pt x="912" y="1076"/>
                    <a:pt x="914" y="1073"/>
                  </a:cubicBezTo>
                  <a:cubicBezTo>
                    <a:pt x="916" y="1071"/>
                    <a:pt x="916" y="1067"/>
                    <a:pt x="913" y="1065"/>
                  </a:cubicBezTo>
                  <a:cubicBezTo>
                    <a:pt x="909" y="1062"/>
                    <a:pt x="904" y="1058"/>
                    <a:pt x="900" y="1055"/>
                  </a:cubicBezTo>
                  <a:cubicBezTo>
                    <a:pt x="897" y="1053"/>
                    <a:pt x="894" y="1054"/>
                    <a:pt x="892" y="1056"/>
                  </a:cubicBezTo>
                  <a:cubicBezTo>
                    <a:pt x="890" y="1059"/>
                    <a:pt x="890" y="1063"/>
                    <a:pt x="893" y="1065"/>
                  </a:cubicBezTo>
                  <a:close/>
                  <a:moveTo>
                    <a:pt x="846" y="1035"/>
                  </a:moveTo>
                  <a:cubicBezTo>
                    <a:pt x="851" y="1038"/>
                    <a:pt x="856" y="1040"/>
                    <a:pt x="860" y="1043"/>
                  </a:cubicBezTo>
                  <a:cubicBezTo>
                    <a:pt x="863" y="1045"/>
                    <a:pt x="867" y="1044"/>
                    <a:pt x="868" y="1041"/>
                  </a:cubicBezTo>
                  <a:cubicBezTo>
                    <a:pt x="870" y="1038"/>
                    <a:pt x="869" y="1034"/>
                    <a:pt x="866" y="1033"/>
                  </a:cubicBezTo>
                  <a:cubicBezTo>
                    <a:pt x="862" y="1030"/>
                    <a:pt x="857" y="1027"/>
                    <a:pt x="852" y="1025"/>
                  </a:cubicBezTo>
                  <a:cubicBezTo>
                    <a:pt x="849" y="1023"/>
                    <a:pt x="846" y="1024"/>
                    <a:pt x="844" y="1027"/>
                  </a:cubicBezTo>
                  <a:cubicBezTo>
                    <a:pt x="842" y="1030"/>
                    <a:pt x="843" y="1034"/>
                    <a:pt x="846" y="1035"/>
                  </a:cubicBezTo>
                  <a:close/>
                  <a:moveTo>
                    <a:pt x="796" y="1012"/>
                  </a:moveTo>
                  <a:cubicBezTo>
                    <a:pt x="801" y="1014"/>
                    <a:pt x="806" y="1016"/>
                    <a:pt x="811" y="1018"/>
                  </a:cubicBezTo>
                  <a:cubicBezTo>
                    <a:pt x="814" y="1019"/>
                    <a:pt x="817" y="1018"/>
                    <a:pt x="819" y="1015"/>
                  </a:cubicBezTo>
                  <a:cubicBezTo>
                    <a:pt x="820" y="1012"/>
                    <a:pt x="819" y="1008"/>
                    <a:pt x="816" y="1007"/>
                  </a:cubicBezTo>
                  <a:cubicBezTo>
                    <a:pt x="811" y="1005"/>
                    <a:pt x="806" y="1003"/>
                    <a:pt x="801" y="1001"/>
                  </a:cubicBezTo>
                  <a:cubicBezTo>
                    <a:pt x="798" y="999"/>
                    <a:pt x="794" y="1001"/>
                    <a:pt x="793" y="1004"/>
                  </a:cubicBezTo>
                  <a:cubicBezTo>
                    <a:pt x="792" y="1007"/>
                    <a:pt x="793" y="1011"/>
                    <a:pt x="796" y="1012"/>
                  </a:cubicBezTo>
                  <a:close/>
                  <a:moveTo>
                    <a:pt x="744" y="995"/>
                  </a:moveTo>
                  <a:cubicBezTo>
                    <a:pt x="749" y="996"/>
                    <a:pt x="754" y="998"/>
                    <a:pt x="759" y="999"/>
                  </a:cubicBezTo>
                  <a:cubicBezTo>
                    <a:pt x="762" y="1000"/>
                    <a:pt x="765" y="998"/>
                    <a:pt x="766" y="995"/>
                  </a:cubicBezTo>
                  <a:cubicBezTo>
                    <a:pt x="767" y="992"/>
                    <a:pt x="766" y="988"/>
                    <a:pt x="762" y="988"/>
                  </a:cubicBezTo>
                  <a:cubicBezTo>
                    <a:pt x="757" y="986"/>
                    <a:pt x="752" y="985"/>
                    <a:pt x="747" y="983"/>
                  </a:cubicBezTo>
                  <a:cubicBezTo>
                    <a:pt x="743" y="983"/>
                    <a:pt x="740" y="985"/>
                    <a:pt x="739" y="988"/>
                  </a:cubicBezTo>
                  <a:cubicBezTo>
                    <a:pt x="739" y="991"/>
                    <a:pt x="741" y="994"/>
                    <a:pt x="744" y="995"/>
                  </a:cubicBezTo>
                  <a:close/>
                  <a:moveTo>
                    <a:pt x="689" y="985"/>
                  </a:moveTo>
                  <a:cubicBezTo>
                    <a:pt x="695" y="986"/>
                    <a:pt x="700" y="987"/>
                    <a:pt x="705" y="987"/>
                  </a:cubicBezTo>
                  <a:cubicBezTo>
                    <a:pt x="708" y="988"/>
                    <a:pt x="711" y="986"/>
                    <a:pt x="712" y="982"/>
                  </a:cubicBezTo>
                  <a:cubicBezTo>
                    <a:pt x="712" y="979"/>
                    <a:pt x="710" y="976"/>
                    <a:pt x="707" y="976"/>
                  </a:cubicBezTo>
                  <a:cubicBezTo>
                    <a:pt x="701" y="975"/>
                    <a:pt x="696" y="974"/>
                    <a:pt x="691" y="974"/>
                  </a:cubicBezTo>
                  <a:cubicBezTo>
                    <a:pt x="687" y="973"/>
                    <a:pt x="684" y="976"/>
                    <a:pt x="684" y="979"/>
                  </a:cubicBezTo>
                  <a:cubicBezTo>
                    <a:pt x="684" y="982"/>
                    <a:pt x="686" y="985"/>
                    <a:pt x="689" y="985"/>
                  </a:cubicBezTo>
                  <a:close/>
                  <a:moveTo>
                    <a:pt x="635" y="985"/>
                  </a:moveTo>
                  <a:cubicBezTo>
                    <a:pt x="640" y="984"/>
                    <a:pt x="645" y="984"/>
                    <a:pt x="650" y="984"/>
                  </a:cubicBezTo>
                  <a:cubicBezTo>
                    <a:pt x="654" y="984"/>
                    <a:pt x="656" y="981"/>
                    <a:pt x="656" y="978"/>
                  </a:cubicBezTo>
                  <a:cubicBezTo>
                    <a:pt x="656" y="975"/>
                    <a:pt x="653" y="972"/>
                    <a:pt x="650" y="972"/>
                  </a:cubicBezTo>
                  <a:cubicBezTo>
                    <a:pt x="644" y="972"/>
                    <a:pt x="639" y="972"/>
                    <a:pt x="634" y="973"/>
                  </a:cubicBezTo>
                  <a:cubicBezTo>
                    <a:pt x="630" y="973"/>
                    <a:pt x="628" y="976"/>
                    <a:pt x="628" y="979"/>
                  </a:cubicBezTo>
                  <a:cubicBezTo>
                    <a:pt x="628" y="983"/>
                    <a:pt x="631" y="985"/>
                    <a:pt x="635" y="985"/>
                  </a:cubicBezTo>
                  <a:close/>
                  <a:moveTo>
                    <a:pt x="581" y="995"/>
                  </a:moveTo>
                  <a:cubicBezTo>
                    <a:pt x="586" y="994"/>
                    <a:pt x="591" y="992"/>
                    <a:pt x="596" y="991"/>
                  </a:cubicBezTo>
                  <a:cubicBezTo>
                    <a:pt x="599" y="990"/>
                    <a:pt x="601" y="987"/>
                    <a:pt x="601" y="984"/>
                  </a:cubicBezTo>
                  <a:cubicBezTo>
                    <a:pt x="600" y="981"/>
                    <a:pt x="597" y="979"/>
                    <a:pt x="593" y="980"/>
                  </a:cubicBezTo>
                  <a:cubicBezTo>
                    <a:pt x="588" y="981"/>
                    <a:pt x="583" y="982"/>
                    <a:pt x="578" y="984"/>
                  </a:cubicBezTo>
                  <a:cubicBezTo>
                    <a:pt x="574" y="984"/>
                    <a:pt x="573" y="988"/>
                    <a:pt x="573" y="991"/>
                  </a:cubicBezTo>
                  <a:cubicBezTo>
                    <a:pt x="574" y="994"/>
                    <a:pt x="578" y="996"/>
                    <a:pt x="581" y="995"/>
                  </a:cubicBezTo>
                  <a:close/>
                  <a:moveTo>
                    <a:pt x="528" y="1012"/>
                  </a:moveTo>
                  <a:cubicBezTo>
                    <a:pt x="533" y="1010"/>
                    <a:pt x="538" y="1009"/>
                    <a:pt x="543" y="1007"/>
                  </a:cubicBezTo>
                  <a:cubicBezTo>
                    <a:pt x="546" y="1006"/>
                    <a:pt x="548" y="1002"/>
                    <a:pt x="547" y="999"/>
                  </a:cubicBezTo>
                  <a:cubicBezTo>
                    <a:pt x="546" y="996"/>
                    <a:pt x="542" y="994"/>
                    <a:pt x="539" y="995"/>
                  </a:cubicBezTo>
                  <a:cubicBezTo>
                    <a:pt x="534" y="997"/>
                    <a:pt x="529" y="999"/>
                    <a:pt x="524" y="1001"/>
                  </a:cubicBezTo>
                  <a:cubicBezTo>
                    <a:pt x="521" y="1002"/>
                    <a:pt x="519" y="1006"/>
                    <a:pt x="520" y="1009"/>
                  </a:cubicBezTo>
                  <a:cubicBezTo>
                    <a:pt x="522" y="1012"/>
                    <a:pt x="525" y="1013"/>
                    <a:pt x="528" y="1012"/>
                  </a:cubicBezTo>
                  <a:close/>
                  <a:moveTo>
                    <a:pt x="478" y="1035"/>
                  </a:moveTo>
                  <a:cubicBezTo>
                    <a:pt x="482" y="1032"/>
                    <a:pt x="487" y="1030"/>
                    <a:pt x="492" y="1028"/>
                  </a:cubicBezTo>
                  <a:cubicBezTo>
                    <a:pt x="495" y="1026"/>
                    <a:pt x="496" y="1023"/>
                    <a:pt x="495" y="1020"/>
                  </a:cubicBezTo>
                  <a:cubicBezTo>
                    <a:pt x="493" y="1017"/>
                    <a:pt x="490" y="1015"/>
                    <a:pt x="487" y="1017"/>
                  </a:cubicBezTo>
                  <a:cubicBezTo>
                    <a:pt x="482" y="1019"/>
                    <a:pt x="477" y="1022"/>
                    <a:pt x="472" y="1024"/>
                  </a:cubicBezTo>
                  <a:cubicBezTo>
                    <a:pt x="469" y="1026"/>
                    <a:pt x="468" y="1029"/>
                    <a:pt x="470" y="1032"/>
                  </a:cubicBezTo>
                  <a:cubicBezTo>
                    <a:pt x="471" y="1035"/>
                    <a:pt x="475" y="1036"/>
                    <a:pt x="478" y="1035"/>
                  </a:cubicBezTo>
                  <a:close/>
                  <a:moveTo>
                    <a:pt x="431" y="1063"/>
                  </a:moveTo>
                  <a:cubicBezTo>
                    <a:pt x="435" y="1060"/>
                    <a:pt x="439" y="1057"/>
                    <a:pt x="444" y="1055"/>
                  </a:cubicBezTo>
                  <a:cubicBezTo>
                    <a:pt x="447" y="1053"/>
                    <a:pt x="447" y="1049"/>
                    <a:pt x="446" y="1046"/>
                  </a:cubicBezTo>
                  <a:cubicBezTo>
                    <a:pt x="444" y="1043"/>
                    <a:pt x="440" y="1043"/>
                    <a:pt x="437" y="1044"/>
                  </a:cubicBezTo>
                  <a:cubicBezTo>
                    <a:pt x="433" y="1047"/>
                    <a:pt x="428" y="1051"/>
                    <a:pt x="424" y="1054"/>
                  </a:cubicBezTo>
                  <a:cubicBezTo>
                    <a:pt x="421" y="1056"/>
                    <a:pt x="420" y="1059"/>
                    <a:pt x="422" y="1062"/>
                  </a:cubicBezTo>
                  <a:cubicBezTo>
                    <a:pt x="424" y="1065"/>
                    <a:pt x="428" y="1065"/>
                    <a:pt x="431" y="1063"/>
                  </a:cubicBezTo>
                  <a:close/>
                  <a:moveTo>
                    <a:pt x="388" y="1098"/>
                  </a:moveTo>
                  <a:cubicBezTo>
                    <a:pt x="392" y="1095"/>
                    <a:pt x="396" y="1091"/>
                    <a:pt x="400" y="1088"/>
                  </a:cubicBezTo>
                  <a:cubicBezTo>
                    <a:pt x="402" y="1086"/>
                    <a:pt x="403" y="1082"/>
                    <a:pt x="400" y="1079"/>
                  </a:cubicBezTo>
                  <a:cubicBezTo>
                    <a:pt x="398" y="1077"/>
                    <a:pt x="394" y="1077"/>
                    <a:pt x="392" y="1079"/>
                  </a:cubicBezTo>
                  <a:cubicBezTo>
                    <a:pt x="388" y="1082"/>
                    <a:pt x="384" y="1086"/>
                    <a:pt x="380" y="1090"/>
                  </a:cubicBezTo>
                  <a:cubicBezTo>
                    <a:pt x="378" y="1092"/>
                    <a:pt x="378" y="1096"/>
                    <a:pt x="380" y="1098"/>
                  </a:cubicBezTo>
                  <a:cubicBezTo>
                    <a:pt x="382" y="1101"/>
                    <a:pt x="386" y="1101"/>
                    <a:pt x="388" y="1098"/>
                  </a:cubicBezTo>
                  <a:close/>
                  <a:moveTo>
                    <a:pt x="352" y="1140"/>
                  </a:moveTo>
                  <a:cubicBezTo>
                    <a:pt x="355" y="1135"/>
                    <a:pt x="358" y="1131"/>
                    <a:pt x="362" y="1127"/>
                  </a:cubicBezTo>
                  <a:cubicBezTo>
                    <a:pt x="364" y="1125"/>
                    <a:pt x="363" y="1121"/>
                    <a:pt x="361" y="1119"/>
                  </a:cubicBezTo>
                  <a:cubicBezTo>
                    <a:pt x="358" y="1117"/>
                    <a:pt x="354" y="1117"/>
                    <a:pt x="352" y="1120"/>
                  </a:cubicBezTo>
                  <a:cubicBezTo>
                    <a:pt x="349" y="1124"/>
                    <a:pt x="346" y="1128"/>
                    <a:pt x="342" y="1132"/>
                  </a:cubicBezTo>
                  <a:cubicBezTo>
                    <a:pt x="340" y="1135"/>
                    <a:pt x="341" y="1139"/>
                    <a:pt x="343" y="1141"/>
                  </a:cubicBezTo>
                  <a:cubicBezTo>
                    <a:pt x="346" y="1143"/>
                    <a:pt x="350" y="1142"/>
                    <a:pt x="352" y="1140"/>
                  </a:cubicBezTo>
                  <a:close/>
                  <a:moveTo>
                    <a:pt x="322" y="1186"/>
                  </a:moveTo>
                  <a:cubicBezTo>
                    <a:pt x="325" y="1181"/>
                    <a:pt x="327" y="1177"/>
                    <a:pt x="330" y="1172"/>
                  </a:cubicBezTo>
                  <a:cubicBezTo>
                    <a:pt x="332" y="1169"/>
                    <a:pt x="331" y="1166"/>
                    <a:pt x="328" y="1164"/>
                  </a:cubicBezTo>
                  <a:cubicBezTo>
                    <a:pt x="325" y="1162"/>
                    <a:pt x="321" y="1163"/>
                    <a:pt x="320" y="1166"/>
                  </a:cubicBezTo>
                  <a:cubicBezTo>
                    <a:pt x="317" y="1171"/>
                    <a:pt x="314" y="1175"/>
                    <a:pt x="312" y="1180"/>
                  </a:cubicBezTo>
                  <a:cubicBezTo>
                    <a:pt x="310" y="1183"/>
                    <a:pt x="311" y="1187"/>
                    <a:pt x="314" y="1188"/>
                  </a:cubicBezTo>
                  <a:cubicBezTo>
                    <a:pt x="317" y="1190"/>
                    <a:pt x="321" y="1189"/>
                    <a:pt x="322" y="1186"/>
                  </a:cubicBezTo>
                  <a:close/>
                  <a:moveTo>
                    <a:pt x="300" y="1236"/>
                  </a:moveTo>
                  <a:cubicBezTo>
                    <a:pt x="302" y="1231"/>
                    <a:pt x="304" y="1226"/>
                    <a:pt x="306" y="1221"/>
                  </a:cubicBezTo>
                  <a:cubicBezTo>
                    <a:pt x="307" y="1218"/>
                    <a:pt x="305" y="1215"/>
                    <a:pt x="302" y="1214"/>
                  </a:cubicBezTo>
                  <a:cubicBezTo>
                    <a:pt x="299" y="1212"/>
                    <a:pt x="296" y="1214"/>
                    <a:pt x="294" y="1217"/>
                  </a:cubicBezTo>
                  <a:cubicBezTo>
                    <a:pt x="292" y="1222"/>
                    <a:pt x="290" y="1227"/>
                    <a:pt x="289" y="1232"/>
                  </a:cubicBezTo>
                  <a:cubicBezTo>
                    <a:pt x="287" y="1235"/>
                    <a:pt x="289" y="1239"/>
                    <a:pt x="292" y="1240"/>
                  </a:cubicBezTo>
                  <a:cubicBezTo>
                    <a:pt x="295" y="1241"/>
                    <a:pt x="299" y="1239"/>
                    <a:pt x="300" y="1236"/>
                  </a:cubicBezTo>
                  <a:close/>
                  <a:moveTo>
                    <a:pt x="284" y="1289"/>
                  </a:moveTo>
                  <a:cubicBezTo>
                    <a:pt x="286" y="1284"/>
                    <a:pt x="287" y="1279"/>
                    <a:pt x="288" y="1274"/>
                  </a:cubicBezTo>
                  <a:cubicBezTo>
                    <a:pt x="289" y="1271"/>
                    <a:pt x="287" y="1267"/>
                    <a:pt x="284" y="1267"/>
                  </a:cubicBezTo>
                  <a:cubicBezTo>
                    <a:pt x="281" y="1266"/>
                    <a:pt x="277" y="1268"/>
                    <a:pt x="277" y="1271"/>
                  </a:cubicBezTo>
                  <a:cubicBezTo>
                    <a:pt x="275" y="1276"/>
                    <a:pt x="274" y="1281"/>
                    <a:pt x="273" y="1287"/>
                  </a:cubicBezTo>
                  <a:cubicBezTo>
                    <a:pt x="272" y="1290"/>
                    <a:pt x="274" y="1293"/>
                    <a:pt x="277" y="1294"/>
                  </a:cubicBezTo>
                  <a:cubicBezTo>
                    <a:pt x="281" y="1294"/>
                    <a:pt x="284" y="1292"/>
                    <a:pt x="284" y="1289"/>
                  </a:cubicBezTo>
                  <a:close/>
                  <a:moveTo>
                    <a:pt x="275" y="1344"/>
                  </a:moveTo>
                  <a:cubicBezTo>
                    <a:pt x="276" y="1339"/>
                    <a:pt x="277" y="1333"/>
                    <a:pt x="277" y="1328"/>
                  </a:cubicBezTo>
                  <a:cubicBezTo>
                    <a:pt x="278" y="1325"/>
                    <a:pt x="276" y="1322"/>
                    <a:pt x="272" y="1321"/>
                  </a:cubicBezTo>
                  <a:cubicBezTo>
                    <a:pt x="269" y="1321"/>
                    <a:pt x="266" y="1323"/>
                    <a:pt x="266" y="1326"/>
                  </a:cubicBezTo>
                  <a:cubicBezTo>
                    <a:pt x="265" y="1332"/>
                    <a:pt x="264" y="1337"/>
                    <a:pt x="264" y="1342"/>
                  </a:cubicBezTo>
                  <a:cubicBezTo>
                    <a:pt x="263" y="1346"/>
                    <a:pt x="266" y="1349"/>
                    <a:pt x="269" y="1349"/>
                  </a:cubicBezTo>
                  <a:cubicBezTo>
                    <a:pt x="272" y="1349"/>
                    <a:pt x="275" y="1347"/>
                    <a:pt x="275" y="1344"/>
                  </a:cubicBezTo>
                  <a:close/>
                  <a:moveTo>
                    <a:pt x="272" y="1399"/>
                  </a:moveTo>
                  <a:cubicBezTo>
                    <a:pt x="272" y="1394"/>
                    <a:pt x="272" y="1389"/>
                    <a:pt x="273" y="1383"/>
                  </a:cubicBezTo>
                  <a:cubicBezTo>
                    <a:pt x="273" y="1380"/>
                    <a:pt x="270" y="1377"/>
                    <a:pt x="267" y="1377"/>
                  </a:cubicBezTo>
                  <a:cubicBezTo>
                    <a:pt x="264" y="1377"/>
                    <a:pt x="261" y="1380"/>
                    <a:pt x="261" y="1383"/>
                  </a:cubicBezTo>
                  <a:cubicBezTo>
                    <a:pt x="260" y="1388"/>
                    <a:pt x="260" y="1394"/>
                    <a:pt x="260" y="1399"/>
                  </a:cubicBezTo>
                  <a:cubicBezTo>
                    <a:pt x="260" y="1402"/>
                    <a:pt x="263" y="1405"/>
                    <a:pt x="266" y="1405"/>
                  </a:cubicBezTo>
                  <a:cubicBezTo>
                    <a:pt x="269" y="1405"/>
                    <a:pt x="272" y="1402"/>
                    <a:pt x="272" y="1399"/>
                  </a:cubicBezTo>
                  <a:close/>
                  <a:moveTo>
                    <a:pt x="274" y="1455"/>
                  </a:moveTo>
                  <a:cubicBezTo>
                    <a:pt x="274" y="1449"/>
                    <a:pt x="273" y="1444"/>
                    <a:pt x="273" y="1439"/>
                  </a:cubicBezTo>
                  <a:cubicBezTo>
                    <a:pt x="273" y="1435"/>
                    <a:pt x="270" y="1433"/>
                    <a:pt x="267" y="1433"/>
                  </a:cubicBezTo>
                  <a:cubicBezTo>
                    <a:pt x="263" y="1433"/>
                    <a:pt x="261" y="1436"/>
                    <a:pt x="261" y="1439"/>
                  </a:cubicBezTo>
                  <a:cubicBezTo>
                    <a:pt x="261" y="1445"/>
                    <a:pt x="262" y="1450"/>
                    <a:pt x="262" y="1455"/>
                  </a:cubicBezTo>
                  <a:cubicBezTo>
                    <a:pt x="262" y="1459"/>
                    <a:pt x="265" y="1461"/>
                    <a:pt x="269" y="1461"/>
                  </a:cubicBezTo>
                  <a:cubicBezTo>
                    <a:pt x="272" y="1461"/>
                    <a:pt x="274" y="1458"/>
                    <a:pt x="274" y="1455"/>
                  </a:cubicBezTo>
                  <a:close/>
                  <a:moveTo>
                    <a:pt x="280" y="1510"/>
                  </a:moveTo>
                  <a:cubicBezTo>
                    <a:pt x="280" y="1505"/>
                    <a:pt x="279" y="1499"/>
                    <a:pt x="278" y="1494"/>
                  </a:cubicBezTo>
                  <a:cubicBezTo>
                    <a:pt x="278" y="1491"/>
                    <a:pt x="275" y="1488"/>
                    <a:pt x="271" y="1489"/>
                  </a:cubicBezTo>
                  <a:cubicBezTo>
                    <a:pt x="268" y="1489"/>
                    <a:pt x="266" y="1492"/>
                    <a:pt x="266" y="1496"/>
                  </a:cubicBezTo>
                  <a:cubicBezTo>
                    <a:pt x="267" y="1501"/>
                    <a:pt x="268" y="1506"/>
                    <a:pt x="269" y="1512"/>
                  </a:cubicBezTo>
                  <a:cubicBezTo>
                    <a:pt x="269" y="1515"/>
                    <a:pt x="272" y="1517"/>
                    <a:pt x="276" y="1517"/>
                  </a:cubicBezTo>
                  <a:cubicBezTo>
                    <a:pt x="279" y="1516"/>
                    <a:pt x="281" y="1513"/>
                    <a:pt x="280" y="1510"/>
                  </a:cubicBezTo>
                  <a:close/>
                  <a:moveTo>
                    <a:pt x="292" y="1564"/>
                  </a:moveTo>
                  <a:cubicBezTo>
                    <a:pt x="291" y="1560"/>
                    <a:pt x="289" y="1555"/>
                    <a:pt x="288" y="1549"/>
                  </a:cubicBezTo>
                  <a:cubicBezTo>
                    <a:pt x="287" y="1545"/>
                    <a:pt x="284" y="1543"/>
                    <a:pt x="281" y="1544"/>
                  </a:cubicBezTo>
                  <a:cubicBezTo>
                    <a:pt x="277" y="1545"/>
                    <a:pt x="275" y="1548"/>
                    <a:pt x="276" y="1551"/>
                  </a:cubicBezTo>
                  <a:cubicBezTo>
                    <a:pt x="278" y="1558"/>
                    <a:pt x="279" y="1563"/>
                    <a:pt x="280" y="1567"/>
                  </a:cubicBezTo>
                  <a:cubicBezTo>
                    <a:pt x="281" y="1570"/>
                    <a:pt x="284" y="1572"/>
                    <a:pt x="287" y="1571"/>
                  </a:cubicBezTo>
                  <a:cubicBezTo>
                    <a:pt x="290" y="1571"/>
                    <a:pt x="292" y="1567"/>
                    <a:pt x="292" y="1564"/>
                  </a:cubicBezTo>
                  <a:close/>
                  <a:moveTo>
                    <a:pt x="271" y="1533"/>
                  </a:moveTo>
                  <a:cubicBezTo>
                    <a:pt x="273" y="1538"/>
                    <a:pt x="274" y="1543"/>
                    <a:pt x="276" y="1548"/>
                  </a:cubicBezTo>
                  <a:cubicBezTo>
                    <a:pt x="276" y="1551"/>
                    <a:pt x="280" y="1553"/>
                    <a:pt x="283" y="1552"/>
                  </a:cubicBezTo>
                  <a:cubicBezTo>
                    <a:pt x="286" y="1551"/>
                    <a:pt x="288" y="1548"/>
                    <a:pt x="287" y="1545"/>
                  </a:cubicBezTo>
                  <a:cubicBezTo>
                    <a:pt x="286" y="1540"/>
                    <a:pt x="284" y="1534"/>
                    <a:pt x="283" y="1529"/>
                  </a:cubicBezTo>
                  <a:cubicBezTo>
                    <a:pt x="282" y="1526"/>
                    <a:pt x="279" y="1524"/>
                    <a:pt x="275" y="1525"/>
                  </a:cubicBezTo>
                  <a:cubicBezTo>
                    <a:pt x="272" y="1526"/>
                    <a:pt x="270" y="1529"/>
                    <a:pt x="271" y="1533"/>
                  </a:cubicBezTo>
                  <a:close/>
                  <a:moveTo>
                    <a:pt x="254" y="1480"/>
                  </a:moveTo>
                  <a:cubicBezTo>
                    <a:pt x="256" y="1485"/>
                    <a:pt x="257" y="1490"/>
                    <a:pt x="259" y="1495"/>
                  </a:cubicBezTo>
                  <a:cubicBezTo>
                    <a:pt x="260" y="1498"/>
                    <a:pt x="264" y="1500"/>
                    <a:pt x="267" y="1498"/>
                  </a:cubicBezTo>
                  <a:cubicBezTo>
                    <a:pt x="270" y="1497"/>
                    <a:pt x="272" y="1494"/>
                    <a:pt x="271" y="1491"/>
                  </a:cubicBezTo>
                  <a:cubicBezTo>
                    <a:pt x="269" y="1486"/>
                    <a:pt x="267" y="1481"/>
                    <a:pt x="265" y="1476"/>
                  </a:cubicBezTo>
                  <a:cubicBezTo>
                    <a:pt x="264" y="1473"/>
                    <a:pt x="260" y="1471"/>
                    <a:pt x="257" y="1472"/>
                  </a:cubicBezTo>
                  <a:cubicBezTo>
                    <a:pt x="254" y="1473"/>
                    <a:pt x="253" y="1477"/>
                    <a:pt x="254" y="1480"/>
                  </a:cubicBezTo>
                  <a:close/>
                  <a:moveTo>
                    <a:pt x="231" y="1430"/>
                  </a:moveTo>
                  <a:cubicBezTo>
                    <a:pt x="233" y="1434"/>
                    <a:pt x="236" y="1439"/>
                    <a:pt x="238" y="1444"/>
                  </a:cubicBezTo>
                  <a:cubicBezTo>
                    <a:pt x="239" y="1447"/>
                    <a:pt x="243" y="1448"/>
                    <a:pt x="246" y="1447"/>
                  </a:cubicBezTo>
                  <a:cubicBezTo>
                    <a:pt x="249" y="1445"/>
                    <a:pt x="250" y="1442"/>
                    <a:pt x="249" y="1439"/>
                  </a:cubicBezTo>
                  <a:cubicBezTo>
                    <a:pt x="246" y="1434"/>
                    <a:pt x="244" y="1429"/>
                    <a:pt x="241" y="1424"/>
                  </a:cubicBezTo>
                  <a:cubicBezTo>
                    <a:pt x="240" y="1421"/>
                    <a:pt x="236" y="1420"/>
                    <a:pt x="233" y="1422"/>
                  </a:cubicBezTo>
                  <a:cubicBezTo>
                    <a:pt x="230" y="1423"/>
                    <a:pt x="229" y="1427"/>
                    <a:pt x="231" y="1430"/>
                  </a:cubicBezTo>
                  <a:close/>
                  <a:moveTo>
                    <a:pt x="201" y="1384"/>
                  </a:moveTo>
                  <a:cubicBezTo>
                    <a:pt x="204" y="1388"/>
                    <a:pt x="207" y="1392"/>
                    <a:pt x="210" y="1397"/>
                  </a:cubicBezTo>
                  <a:cubicBezTo>
                    <a:pt x="212" y="1399"/>
                    <a:pt x="216" y="1400"/>
                    <a:pt x="218" y="1398"/>
                  </a:cubicBezTo>
                  <a:cubicBezTo>
                    <a:pt x="221" y="1396"/>
                    <a:pt x="222" y="1392"/>
                    <a:pt x="220" y="1390"/>
                  </a:cubicBezTo>
                  <a:cubicBezTo>
                    <a:pt x="217" y="1385"/>
                    <a:pt x="213" y="1381"/>
                    <a:pt x="210" y="1377"/>
                  </a:cubicBezTo>
                  <a:cubicBezTo>
                    <a:pt x="208" y="1374"/>
                    <a:pt x="204" y="1374"/>
                    <a:pt x="202" y="1376"/>
                  </a:cubicBezTo>
                  <a:cubicBezTo>
                    <a:pt x="199" y="1378"/>
                    <a:pt x="199" y="1382"/>
                    <a:pt x="201" y="1384"/>
                  </a:cubicBezTo>
                  <a:close/>
                  <a:moveTo>
                    <a:pt x="162" y="1346"/>
                  </a:moveTo>
                  <a:cubicBezTo>
                    <a:pt x="166" y="1349"/>
                    <a:pt x="170" y="1352"/>
                    <a:pt x="174" y="1356"/>
                  </a:cubicBezTo>
                  <a:cubicBezTo>
                    <a:pt x="176" y="1358"/>
                    <a:pt x="180" y="1358"/>
                    <a:pt x="182" y="1355"/>
                  </a:cubicBezTo>
                  <a:cubicBezTo>
                    <a:pt x="185" y="1353"/>
                    <a:pt x="184" y="1349"/>
                    <a:pt x="182" y="1347"/>
                  </a:cubicBezTo>
                  <a:cubicBezTo>
                    <a:pt x="178" y="1343"/>
                    <a:pt x="173" y="1340"/>
                    <a:pt x="169" y="1336"/>
                  </a:cubicBezTo>
                  <a:cubicBezTo>
                    <a:pt x="166" y="1334"/>
                    <a:pt x="163" y="1335"/>
                    <a:pt x="161" y="1338"/>
                  </a:cubicBezTo>
                  <a:cubicBezTo>
                    <a:pt x="159" y="1340"/>
                    <a:pt x="159" y="1344"/>
                    <a:pt x="162" y="1346"/>
                  </a:cubicBezTo>
                  <a:close/>
                  <a:moveTo>
                    <a:pt x="114" y="1321"/>
                  </a:moveTo>
                  <a:cubicBezTo>
                    <a:pt x="119" y="1322"/>
                    <a:pt x="124" y="1324"/>
                    <a:pt x="129" y="1326"/>
                  </a:cubicBezTo>
                  <a:cubicBezTo>
                    <a:pt x="132" y="1328"/>
                    <a:pt x="135" y="1326"/>
                    <a:pt x="137" y="1323"/>
                  </a:cubicBezTo>
                  <a:cubicBezTo>
                    <a:pt x="138" y="1320"/>
                    <a:pt x="137" y="1317"/>
                    <a:pt x="134" y="1316"/>
                  </a:cubicBezTo>
                  <a:cubicBezTo>
                    <a:pt x="128" y="1313"/>
                    <a:pt x="123" y="1311"/>
                    <a:pt x="118" y="1310"/>
                  </a:cubicBezTo>
                  <a:cubicBezTo>
                    <a:pt x="115" y="1308"/>
                    <a:pt x="112" y="1310"/>
                    <a:pt x="111" y="1313"/>
                  </a:cubicBezTo>
                  <a:cubicBezTo>
                    <a:pt x="110" y="1316"/>
                    <a:pt x="111" y="1320"/>
                    <a:pt x="114" y="1321"/>
                  </a:cubicBezTo>
                  <a:close/>
                  <a:moveTo>
                    <a:pt x="61" y="1313"/>
                  </a:moveTo>
                  <a:cubicBezTo>
                    <a:pt x="62" y="1313"/>
                    <a:pt x="63" y="1313"/>
                    <a:pt x="64" y="1313"/>
                  </a:cubicBezTo>
                  <a:cubicBezTo>
                    <a:pt x="68" y="1313"/>
                    <a:pt x="72" y="1313"/>
                    <a:pt x="77" y="1313"/>
                  </a:cubicBezTo>
                  <a:cubicBezTo>
                    <a:pt x="80" y="1314"/>
                    <a:pt x="83" y="1311"/>
                    <a:pt x="83" y="1308"/>
                  </a:cubicBezTo>
                  <a:cubicBezTo>
                    <a:pt x="83" y="1305"/>
                    <a:pt x="81" y="1302"/>
                    <a:pt x="78" y="1301"/>
                  </a:cubicBezTo>
                  <a:cubicBezTo>
                    <a:pt x="73" y="1301"/>
                    <a:pt x="69" y="1301"/>
                    <a:pt x="64" y="1301"/>
                  </a:cubicBezTo>
                  <a:cubicBezTo>
                    <a:pt x="63" y="1301"/>
                    <a:pt x="62" y="1301"/>
                    <a:pt x="61" y="1301"/>
                  </a:cubicBezTo>
                  <a:cubicBezTo>
                    <a:pt x="58" y="1301"/>
                    <a:pt x="55" y="1304"/>
                    <a:pt x="55" y="1307"/>
                  </a:cubicBezTo>
                  <a:cubicBezTo>
                    <a:pt x="55" y="1310"/>
                    <a:pt x="58" y="1313"/>
                    <a:pt x="61" y="1313"/>
                  </a:cubicBezTo>
                  <a:close/>
                  <a:moveTo>
                    <a:pt x="9" y="1323"/>
                  </a:moveTo>
                  <a:cubicBezTo>
                    <a:pt x="8" y="1321"/>
                    <a:pt x="8" y="1321"/>
                    <a:pt x="8" y="1321"/>
                  </a:cubicBezTo>
                  <a:cubicBezTo>
                    <a:pt x="9" y="1323"/>
                    <a:pt x="9" y="1323"/>
                    <a:pt x="9" y="1323"/>
                  </a:cubicBezTo>
                  <a:cubicBezTo>
                    <a:pt x="9" y="1323"/>
                    <a:pt x="9" y="1323"/>
                    <a:pt x="9" y="1323"/>
                  </a:cubicBezTo>
                  <a:cubicBezTo>
                    <a:pt x="8" y="1321"/>
                    <a:pt x="8" y="1321"/>
                    <a:pt x="8" y="1321"/>
                  </a:cubicBezTo>
                  <a:cubicBezTo>
                    <a:pt x="9" y="1323"/>
                    <a:pt x="9" y="1323"/>
                    <a:pt x="9" y="1323"/>
                  </a:cubicBezTo>
                  <a:cubicBezTo>
                    <a:pt x="9" y="1323"/>
                    <a:pt x="14" y="1321"/>
                    <a:pt x="23" y="1318"/>
                  </a:cubicBezTo>
                  <a:cubicBezTo>
                    <a:pt x="26" y="1317"/>
                    <a:pt x="28" y="1314"/>
                    <a:pt x="27" y="1311"/>
                  </a:cubicBezTo>
                  <a:cubicBezTo>
                    <a:pt x="27" y="1308"/>
                    <a:pt x="23" y="1306"/>
                    <a:pt x="20" y="1307"/>
                  </a:cubicBezTo>
                  <a:cubicBezTo>
                    <a:pt x="10" y="1309"/>
                    <a:pt x="4" y="1312"/>
                    <a:pt x="4" y="1312"/>
                  </a:cubicBezTo>
                  <a:cubicBezTo>
                    <a:pt x="1" y="1313"/>
                    <a:pt x="0" y="1317"/>
                    <a:pt x="1" y="1320"/>
                  </a:cubicBezTo>
                  <a:cubicBezTo>
                    <a:pt x="2" y="1323"/>
                    <a:pt x="6" y="1324"/>
                    <a:pt x="9" y="13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9" name="Freeform 12"/>
            <p:cNvSpPr>
              <a:spLocks/>
            </p:cNvSpPr>
            <p:nvPr/>
          </p:nvSpPr>
          <p:spPr bwMode="auto">
            <a:xfrm>
              <a:off x="8424862" y="849312"/>
              <a:ext cx="155575" cy="366713"/>
            </a:xfrm>
            <a:custGeom>
              <a:avLst/>
              <a:gdLst>
                <a:gd name="T0" fmla="*/ 13 w 66"/>
                <a:gd name="T1" fmla="*/ 4 h 155"/>
                <a:gd name="T2" fmla="*/ 65 w 66"/>
                <a:gd name="T3" fmla="*/ 78 h 155"/>
                <a:gd name="T4" fmla="*/ 64 w 66"/>
                <a:gd name="T5" fmla="*/ 85 h 155"/>
                <a:gd name="T6" fmla="*/ 10 w 66"/>
                <a:gd name="T7" fmla="*/ 151 h 155"/>
                <a:gd name="T8" fmla="*/ 0 w 66"/>
                <a:gd name="T9" fmla="*/ 147 h 155"/>
                <a:gd name="T10" fmla="*/ 32 w 66"/>
                <a:gd name="T11" fmla="*/ 82 h 155"/>
                <a:gd name="T12" fmla="*/ 3 w 66"/>
                <a:gd name="T13" fmla="*/ 7 h 155"/>
                <a:gd name="T14" fmla="*/ 13 w 66"/>
                <a:gd name="T15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" h="155">
                  <a:moveTo>
                    <a:pt x="13" y="4"/>
                  </a:moveTo>
                  <a:cubicBezTo>
                    <a:pt x="65" y="78"/>
                    <a:pt x="65" y="78"/>
                    <a:pt x="65" y="78"/>
                  </a:cubicBezTo>
                  <a:cubicBezTo>
                    <a:pt x="66" y="81"/>
                    <a:pt x="66" y="83"/>
                    <a:pt x="64" y="85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7" y="155"/>
                    <a:pt x="0" y="152"/>
                    <a:pt x="0" y="147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2"/>
                    <a:pt x="10" y="0"/>
                    <a:pt x="13" y="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63" name="Oval 62"/>
          <p:cNvSpPr>
            <a:spLocks noChangeArrowheads="1"/>
          </p:cNvSpPr>
          <p:nvPr/>
        </p:nvSpPr>
        <p:spPr bwMode="auto">
          <a:xfrm>
            <a:off x="3883961" y="3759201"/>
            <a:ext cx="147393" cy="13856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grpSp>
        <p:nvGrpSpPr>
          <p:cNvPr id="76" name="Group 75"/>
          <p:cNvGrpSpPr/>
          <p:nvPr/>
        </p:nvGrpSpPr>
        <p:grpSpPr>
          <a:xfrm>
            <a:off x="2715492" y="4197351"/>
            <a:ext cx="2692684" cy="2259834"/>
            <a:chOff x="3122578" y="4197351"/>
            <a:chExt cx="2285597" cy="2259834"/>
          </a:xfrm>
        </p:grpSpPr>
        <p:sp>
          <p:nvSpPr>
            <p:cNvPr id="62" name="Freeform 5"/>
            <p:cNvSpPr>
              <a:spLocks/>
            </p:cNvSpPr>
            <p:nvPr/>
          </p:nvSpPr>
          <p:spPr bwMode="auto">
            <a:xfrm>
              <a:off x="3150748" y="4197351"/>
              <a:ext cx="2257427" cy="2044001"/>
            </a:xfrm>
            <a:custGeom>
              <a:avLst/>
              <a:gdLst>
                <a:gd name="T0" fmla="*/ 541 w 587"/>
                <a:gd name="T1" fmla="*/ 371 h 371"/>
                <a:gd name="T2" fmla="*/ 47 w 587"/>
                <a:gd name="T3" fmla="*/ 371 h 371"/>
                <a:gd name="T4" fmla="*/ 0 w 587"/>
                <a:gd name="T5" fmla="*/ 325 h 371"/>
                <a:gd name="T6" fmla="*/ 0 w 587"/>
                <a:gd name="T7" fmla="*/ 46 h 371"/>
                <a:gd name="T8" fmla="*/ 47 w 587"/>
                <a:gd name="T9" fmla="*/ 0 h 371"/>
                <a:gd name="T10" fmla="*/ 541 w 587"/>
                <a:gd name="T11" fmla="*/ 0 h 371"/>
                <a:gd name="T12" fmla="*/ 587 w 587"/>
                <a:gd name="T13" fmla="*/ 46 h 371"/>
                <a:gd name="T14" fmla="*/ 587 w 587"/>
                <a:gd name="T15" fmla="*/ 325 h 371"/>
                <a:gd name="T16" fmla="*/ 541 w 587"/>
                <a:gd name="T1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371">
                  <a:moveTo>
                    <a:pt x="541" y="371"/>
                  </a:moveTo>
                  <a:cubicBezTo>
                    <a:pt x="47" y="371"/>
                    <a:pt x="47" y="371"/>
                    <a:pt x="47" y="371"/>
                  </a:cubicBezTo>
                  <a:cubicBezTo>
                    <a:pt x="21" y="371"/>
                    <a:pt x="0" y="350"/>
                    <a:pt x="0" y="3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6" y="0"/>
                    <a:pt x="587" y="20"/>
                    <a:pt x="587" y="46"/>
                  </a:cubicBezTo>
                  <a:cubicBezTo>
                    <a:pt x="587" y="325"/>
                    <a:pt x="587" y="325"/>
                    <a:pt x="587" y="325"/>
                  </a:cubicBezTo>
                  <a:cubicBezTo>
                    <a:pt x="587" y="350"/>
                    <a:pt x="566" y="371"/>
                    <a:pt x="541" y="37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122578" y="4425860"/>
              <a:ext cx="2254428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Articulate how to identify disability status for individuals with “medically-related” conditions. 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6688" y="3589338"/>
            <a:ext cx="2397125" cy="2570162"/>
            <a:chOff x="8483599" y="3740150"/>
            <a:chExt cx="2397125" cy="2570162"/>
          </a:xfrm>
        </p:grpSpPr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9207499" y="6011862"/>
              <a:ext cx="330200" cy="160338"/>
            </a:xfrm>
            <a:custGeom>
              <a:avLst/>
              <a:gdLst>
                <a:gd name="T0" fmla="*/ 42 w 140"/>
                <a:gd name="T1" fmla="*/ 19 h 68"/>
                <a:gd name="T2" fmla="*/ 75 w 140"/>
                <a:gd name="T3" fmla="*/ 32 h 68"/>
                <a:gd name="T4" fmla="*/ 94 w 140"/>
                <a:gd name="T5" fmla="*/ 39 h 68"/>
                <a:gd name="T6" fmla="*/ 111 w 140"/>
                <a:gd name="T7" fmla="*/ 39 h 68"/>
                <a:gd name="T8" fmla="*/ 136 w 140"/>
                <a:gd name="T9" fmla="*/ 42 h 68"/>
                <a:gd name="T10" fmla="*/ 137 w 140"/>
                <a:gd name="T11" fmla="*/ 44 h 68"/>
                <a:gd name="T12" fmla="*/ 129 w 140"/>
                <a:gd name="T13" fmla="*/ 62 h 68"/>
                <a:gd name="T14" fmla="*/ 15 w 140"/>
                <a:gd name="T15" fmla="*/ 64 h 68"/>
                <a:gd name="T16" fmla="*/ 8 w 140"/>
                <a:gd name="T17" fmla="*/ 62 h 68"/>
                <a:gd name="T18" fmla="*/ 6 w 140"/>
                <a:gd name="T19" fmla="*/ 35 h 68"/>
                <a:gd name="T20" fmla="*/ 8 w 140"/>
                <a:gd name="T21" fmla="*/ 19 h 68"/>
                <a:gd name="T22" fmla="*/ 13 w 140"/>
                <a:gd name="T23" fmla="*/ 7 h 68"/>
                <a:gd name="T24" fmla="*/ 42 w 140"/>
                <a:gd name="T25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8">
                  <a:moveTo>
                    <a:pt x="42" y="19"/>
                  </a:moveTo>
                  <a:cubicBezTo>
                    <a:pt x="50" y="24"/>
                    <a:pt x="66" y="24"/>
                    <a:pt x="75" y="32"/>
                  </a:cubicBezTo>
                  <a:cubicBezTo>
                    <a:pt x="77" y="34"/>
                    <a:pt x="91" y="39"/>
                    <a:pt x="94" y="39"/>
                  </a:cubicBezTo>
                  <a:cubicBezTo>
                    <a:pt x="99" y="40"/>
                    <a:pt x="105" y="39"/>
                    <a:pt x="111" y="39"/>
                  </a:cubicBezTo>
                  <a:cubicBezTo>
                    <a:pt x="123" y="38"/>
                    <a:pt x="134" y="38"/>
                    <a:pt x="136" y="42"/>
                  </a:cubicBezTo>
                  <a:cubicBezTo>
                    <a:pt x="136" y="43"/>
                    <a:pt x="137" y="44"/>
                    <a:pt x="137" y="44"/>
                  </a:cubicBezTo>
                  <a:cubicBezTo>
                    <a:pt x="140" y="51"/>
                    <a:pt x="137" y="60"/>
                    <a:pt x="129" y="62"/>
                  </a:cubicBezTo>
                  <a:cubicBezTo>
                    <a:pt x="108" y="68"/>
                    <a:pt x="31" y="65"/>
                    <a:pt x="15" y="64"/>
                  </a:cubicBezTo>
                  <a:cubicBezTo>
                    <a:pt x="13" y="64"/>
                    <a:pt x="10" y="63"/>
                    <a:pt x="8" y="62"/>
                  </a:cubicBezTo>
                  <a:cubicBezTo>
                    <a:pt x="0" y="55"/>
                    <a:pt x="8" y="40"/>
                    <a:pt x="6" y="35"/>
                  </a:cubicBezTo>
                  <a:cubicBezTo>
                    <a:pt x="5" y="31"/>
                    <a:pt x="7" y="22"/>
                    <a:pt x="8" y="19"/>
                  </a:cubicBezTo>
                  <a:cubicBezTo>
                    <a:pt x="9" y="13"/>
                    <a:pt x="8" y="11"/>
                    <a:pt x="13" y="7"/>
                  </a:cubicBezTo>
                  <a:cubicBezTo>
                    <a:pt x="21" y="0"/>
                    <a:pt x="32" y="12"/>
                    <a:pt x="42" y="19"/>
                  </a:cubicBezTo>
                </a:path>
              </a:pathLst>
            </a:custGeom>
            <a:solidFill>
              <a:srgbClr val="1A10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9399587" y="6011862"/>
              <a:ext cx="330200" cy="160338"/>
            </a:xfrm>
            <a:custGeom>
              <a:avLst/>
              <a:gdLst>
                <a:gd name="T0" fmla="*/ 42 w 140"/>
                <a:gd name="T1" fmla="*/ 19 h 68"/>
                <a:gd name="T2" fmla="*/ 75 w 140"/>
                <a:gd name="T3" fmla="*/ 32 h 68"/>
                <a:gd name="T4" fmla="*/ 94 w 140"/>
                <a:gd name="T5" fmla="*/ 39 h 68"/>
                <a:gd name="T6" fmla="*/ 111 w 140"/>
                <a:gd name="T7" fmla="*/ 39 h 68"/>
                <a:gd name="T8" fmla="*/ 136 w 140"/>
                <a:gd name="T9" fmla="*/ 42 h 68"/>
                <a:gd name="T10" fmla="*/ 137 w 140"/>
                <a:gd name="T11" fmla="*/ 44 h 68"/>
                <a:gd name="T12" fmla="*/ 129 w 140"/>
                <a:gd name="T13" fmla="*/ 62 h 68"/>
                <a:gd name="T14" fmla="*/ 15 w 140"/>
                <a:gd name="T15" fmla="*/ 64 h 68"/>
                <a:gd name="T16" fmla="*/ 8 w 140"/>
                <a:gd name="T17" fmla="*/ 62 h 68"/>
                <a:gd name="T18" fmla="*/ 6 w 140"/>
                <a:gd name="T19" fmla="*/ 35 h 68"/>
                <a:gd name="T20" fmla="*/ 8 w 140"/>
                <a:gd name="T21" fmla="*/ 19 h 68"/>
                <a:gd name="T22" fmla="*/ 13 w 140"/>
                <a:gd name="T23" fmla="*/ 7 h 68"/>
                <a:gd name="T24" fmla="*/ 42 w 140"/>
                <a:gd name="T25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0" h="68">
                  <a:moveTo>
                    <a:pt x="42" y="19"/>
                  </a:moveTo>
                  <a:cubicBezTo>
                    <a:pt x="50" y="24"/>
                    <a:pt x="66" y="24"/>
                    <a:pt x="75" y="32"/>
                  </a:cubicBezTo>
                  <a:cubicBezTo>
                    <a:pt x="77" y="34"/>
                    <a:pt x="91" y="39"/>
                    <a:pt x="94" y="39"/>
                  </a:cubicBezTo>
                  <a:cubicBezTo>
                    <a:pt x="99" y="40"/>
                    <a:pt x="105" y="39"/>
                    <a:pt x="111" y="39"/>
                  </a:cubicBezTo>
                  <a:cubicBezTo>
                    <a:pt x="123" y="38"/>
                    <a:pt x="134" y="38"/>
                    <a:pt x="136" y="42"/>
                  </a:cubicBezTo>
                  <a:cubicBezTo>
                    <a:pt x="136" y="43"/>
                    <a:pt x="137" y="44"/>
                    <a:pt x="137" y="44"/>
                  </a:cubicBezTo>
                  <a:cubicBezTo>
                    <a:pt x="140" y="51"/>
                    <a:pt x="137" y="60"/>
                    <a:pt x="129" y="62"/>
                  </a:cubicBezTo>
                  <a:cubicBezTo>
                    <a:pt x="108" y="68"/>
                    <a:pt x="31" y="65"/>
                    <a:pt x="15" y="64"/>
                  </a:cubicBezTo>
                  <a:cubicBezTo>
                    <a:pt x="13" y="64"/>
                    <a:pt x="10" y="63"/>
                    <a:pt x="8" y="62"/>
                  </a:cubicBezTo>
                  <a:cubicBezTo>
                    <a:pt x="0" y="55"/>
                    <a:pt x="8" y="40"/>
                    <a:pt x="6" y="35"/>
                  </a:cubicBezTo>
                  <a:cubicBezTo>
                    <a:pt x="5" y="31"/>
                    <a:pt x="7" y="22"/>
                    <a:pt x="8" y="19"/>
                  </a:cubicBezTo>
                  <a:cubicBezTo>
                    <a:pt x="9" y="13"/>
                    <a:pt x="8" y="11"/>
                    <a:pt x="13" y="7"/>
                  </a:cubicBezTo>
                  <a:cubicBezTo>
                    <a:pt x="21" y="0"/>
                    <a:pt x="32" y="12"/>
                    <a:pt x="42" y="19"/>
                  </a:cubicBezTo>
                </a:path>
              </a:pathLst>
            </a:custGeom>
            <a:solidFill>
              <a:srgbClr val="2D1E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8896349" y="6116637"/>
              <a:ext cx="1984375" cy="193675"/>
            </a:xfrm>
            <a:custGeom>
              <a:avLst/>
              <a:gdLst>
                <a:gd name="T0" fmla="*/ 448 w 841"/>
                <a:gd name="T1" fmla="*/ 0 h 82"/>
                <a:gd name="T2" fmla="*/ 351 w 841"/>
                <a:gd name="T3" fmla="*/ 1 h 82"/>
                <a:gd name="T4" fmla="*/ 342 w 841"/>
                <a:gd name="T5" fmla="*/ 17 h 82"/>
                <a:gd name="T6" fmla="*/ 288 w 841"/>
                <a:gd name="T7" fmla="*/ 21 h 82"/>
                <a:gd name="T8" fmla="*/ 240 w 841"/>
                <a:gd name="T9" fmla="*/ 20 h 82"/>
                <a:gd name="T10" fmla="*/ 207 w 841"/>
                <a:gd name="T11" fmla="*/ 21 h 82"/>
                <a:gd name="T12" fmla="*/ 169 w 841"/>
                <a:gd name="T13" fmla="*/ 20 h 82"/>
                <a:gd name="T14" fmla="*/ 166 w 841"/>
                <a:gd name="T15" fmla="*/ 23 h 82"/>
                <a:gd name="T16" fmla="*/ 0 w 841"/>
                <a:gd name="T17" fmla="*/ 44 h 82"/>
                <a:gd name="T18" fmla="*/ 388 w 841"/>
                <a:gd name="T19" fmla="*/ 82 h 82"/>
                <a:gd name="T20" fmla="*/ 424 w 841"/>
                <a:gd name="T21" fmla="*/ 82 h 82"/>
                <a:gd name="T22" fmla="*/ 841 w 841"/>
                <a:gd name="T23" fmla="*/ 53 h 82"/>
                <a:gd name="T24" fmla="*/ 841 w 841"/>
                <a:gd name="T25" fmla="*/ 21 h 82"/>
                <a:gd name="T26" fmla="*/ 535 w 841"/>
                <a:gd name="T27" fmla="*/ 1 h 82"/>
                <a:gd name="T28" fmla="*/ 448 w 841"/>
                <a:gd name="T2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1" h="82">
                  <a:moveTo>
                    <a:pt x="448" y="0"/>
                  </a:moveTo>
                  <a:cubicBezTo>
                    <a:pt x="413" y="0"/>
                    <a:pt x="381" y="0"/>
                    <a:pt x="351" y="1"/>
                  </a:cubicBezTo>
                  <a:cubicBezTo>
                    <a:pt x="353" y="8"/>
                    <a:pt x="349" y="15"/>
                    <a:pt x="342" y="17"/>
                  </a:cubicBezTo>
                  <a:cubicBezTo>
                    <a:pt x="332" y="20"/>
                    <a:pt x="310" y="21"/>
                    <a:pt x="288" y="21"/>
                  </a:cubicBezTo>
                  <a:cubicBezTo>
                    <a:pt x="270" y="21"/>
                    <a:pt x="252" y="20"/>
                    <a:pt x="240" y="20"/>
                  </a:cubicBezTo>
                  <a:cubicBezTo>
                    <a:pt x="230" y="20"/>
                    <a:pt x="218" y="21"/>
                    <a:pt x="207" y="21"/>
                  </a:cubicBezTo>
                  <a:cubicBezTo>
                    <a:pt x="193" y="21"/>
                    <a:pt x="180" y="20"/>
                    <a:pt x="169" y="20"/>
                  </a:cubicBezTo>
                  <a:cubicBezTo>
                    <a:pt x="167" y="21"/>
                    <a:pt x="166" y="22"/>
                    <a:pt x="166" y="23"/>
                  </a:cubicBezTo>
                  <a:cubicBezTo>
                    <a:pt x="66" y="27"/>
                    <a:pt x="1" y="34"/>
                    <a:pt x="0" y="44"/>
                  </a:cubicBezTo>
                  <a:cubicBezTo>
                    <a:pt x="0" y="61"/>
                    <a:pt x="174" y="78"/>
                    <a:pt x="388" y="82"/>
                  </a:cubicBezTo>
                  <a:cubicBezTo>
                    <a:pt x="400" y="82"/>
                    <a:pt x="412" y="82"/>
                    <a:pt x="424" y="82"/>
                  </a:cubicBezTo>
                  <a:cubicBezTo>
                    <a:pt x="572" y="82"/>
                    <a:pt x="749" y="66"/>
                    <a:pt x="841" y="53"/>
                  </a:cubicBezTo>
                  <a:cubicBezTo>
                    <a:pt x="841" y="21"/>
                    <a:pt x="841" y="21"/>
                    <a:pt x="841" y="21"/>
                  </a:cubicBezTo>
                  <a:cubicBezTo>
                    <a:pt x="775" y="11"/>
                    <a:pt x="663" y="3"/>
                    <a:pt x="535" y="1"/>
                  </a:cubicBezTo>
                  <a:cubicBezTo>
                    <a:pt x="505" y="0"/>
                    <a:pt x="476" y="0"/>
                    <a:pt x="448" y="0"/>
                  </a:cubicBezTo>
                </a:path>
              </a:pathLst>
            </a:custGeom>
            <a:solidFill>
              <a:srgbClr val="E6E6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9294812" y="6138862"/>
              <a:ext cx="168275" cy="28575"/>
            </a:xfrm>
            <a:custGeom>
              <a:avLst/>
              <a:gdLst>
                <a:gd name="T0" fmla="*/ 48 w 71"/>
                <a:gd name="T1" fmla="*/ 0 h 12"/>
                <a:gd name="T2" fmla="*/ 0 w 71"/>
                <a:gd name="T3" fmla="*/ 11 h 12"/>
                <a:gd name="T4" fmla="*/ 38 w 71"/>
                <a:gd name="T5" fmla="*/ 12 h 12"/>
                <a:gd name="T6" fmla="*/ 71 w 71"/>
                <a:gd name="T7" fmla="*/ 11 h 12"/>
                <a:gd name="T8" fmla="*/ 59 w 71"/>
                <a:gd name="T9" fmla="*/ 10 h 12"/>
                <a:gd name="T10" fmla="*/ 52 w 71"/>
                <a:gd name="T11" fmla="*/ 8 h 12"/>
                <a:gd name="T12" fmla="*/ 48 w 7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2">
                  <a:moveTo>
                    <a:pt x="48" y="0"/>
                  </a:moveTo>
                  <a:cubicBezTo>
                    <a:pt x="24" y="3"/>
                    <a:pt x="7" y="7"/>
                    <a:pt x="0" y="11"/>
                  </a:cubicBezTo>
                  <a:cubicBezTo>
                    <a:pt x="11" y="11"/>
                    <a:pt x="24" y="12"/>
                    <a:pt x="38" y="12"/>
                  </a:cubicBezTo>
                  <a:cubicBezTo>
                    <a:pt x="49" y="12"/>
                    <a:pt x="61" y="11"/>
                    <a:pt x="71" y="11"/>
                  </a:cubicBezTo>
                  <a:cubicBezTo>
                    <a:pt x="66" y="11"/>
                    <a:pt x="62" y="10"/>
                    <a:pt x="59" y="10"/>
                  </a:cubicBezTo>
                  <a:cubicBezTo>
                    <a:pt x="57" y="10"/>
                    <a:pt x="54" y="9"/>
                    <a:pt x="52" y="8"/>
                  </a:cubicBezTo>
                  <a:cubicBezTo>
                    <a:pt x="50" y="6"/>
                    <a:pt x="49" y="3"/>
                    <a:pt x="48" y="0"/>
                  </a:cubicBezTo>
                </a:path>
              </a:pathLst>
            </a:custGeom>
            <a:solidFill>
              <a:srgbClr val="1A11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auto">
            <a:xfrm>
              <a:off x="9407524" y="6119812"/>
              <a:ext cx="322263" cy="47625"/>
            </a:xfrm>
            <a:custGeom>
              <a:avLst/>
              <a:gdLst>
                <a:gd name="T0" fmla="*/ 134 w 136"/>
                <a:gd name="T1" fmla="*/ 0 h 20"/>
                <a:gd name="T2" fmla="*/ 0 w 136"/>
                <a:gd name="T3" fmla="*/ 8 h 20"/>
                <a:gd name="T4" fmla="*/ 4 w 136"/>
                <a:gd name="T5" fmla="*/ 16 h 20"/>
                <a:gd name="T6" fmla="*/ 11 w 136"/>
                <a:gd name="T7" fmla="*/ 18 h 20"/>
                <a:gd name="T8" fmla="*/ 23 w 136"/>
                <a:gd name="T9" fmla="*/ 19 h 20"/>
                <a:gd name="T10" fmla="*/ 71 w 136"/>
                <a:gd name="T11" fmla="*/ 20 h 20"/>
                <a:gd name="T12" fmla="*/ 125 w 136"/>
                <a:gd name="T13" fmla="*/ 16 h 20"/>
                <a:gd name="T14" fmla="*/ 134 w 136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6" h="20">
                  <a:moveTo>
                    <a:pt x="134" y="0"/>
                  </a:moveTo>
                  <a:cubicBezTo>
                    <a:pt x="79" y="2"/>
                    <a:pt x="33" y="4"/>
                    <a:pt x="0" y="8"/>
                  </a:cubicBezTo>
                  <a:cubicBezTo>
                    <a:pt x="1" y="11"/>
                    <a:pt x="2" y="14"/>
                    <a:pt x="4" y="16"/>
                  </a:cubicBezTo>
                  <a:cubicBezTo>
                    <a:pt x="6" y="17"/>
                    <a:pt x="9" y="18"/>
                    <a:pt x="11" y="18"/>
                  </a:cubicBezTo>
                  <a:cubicBezTo>
                    <a:pt x="14" y="18"/>
                    <a:pt x="18" y="19"/>
                    <a:pt x="23" y="19"/>
                  </a:cubicBezTo>
                  <a:cubicBezTo>
                    <a:pt x="35" y="19"/>
                    <a:pt x="53" y="20"/>
                    <a:pt x="71" y="20"/>
                  </a:cubicBezTo>
                  <a:cubicBezTo>
                    <a:pt x="93" y="20"/>
                    <a:pt x="115" y="19"/>
                    <a:pt x="125" y="16"/>
                  </a:cubicBezTo>
                  <a:cubicBezTo>
                    <a:pt x="132" y="14"/>
                    <a:pt x="136" y="7"/>
                    <a:pt x="134" y="0"/>
                  </a:cubicBezTo>
                </a:path>
              </a:pathLst>
            </a:custGeom>
            <a:solidFill>
              <a:srgbClr val="2B1E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9477374" y="4438650"/>
              <a:ext cx="117475" cy="231775"/>
            </a:xfrm>
            <a:custGeom>
              <a:avLst/>
              <a:gdLst>
                <a:gd name="T0" fmla="*/ 50 w 50"/>
                <a:gd name="T1" fmla="*/ 26 h 98"/>
                <a:gd name="T2" fmla="*/ 46 w 50"/>
                <a:gd name="T3" fmla="*/ 93 h 98"/>
                <a:gd name="T4" fmla="*/ 5 w 50"/>
                <a:gd name="T5" fmla="*/ 89 h 98"/>
                <a:gd name="T6" fmla="*/ 2 w 50"/>
                <a:gd name="T7" fmla="*/ 24 h 98"/>
                <a:gd name="T8" fmla="*/ 50 w 50"/>
                <a:gd name="T9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98">
                  <a:moveTo>
                    <a:pt x="50" y="26"/>
                  </a:moveTo>
                  <a:cubicBezTo>
                    <a:pt x="50" y="26"/>
                    <a:pt x="43" y="82"/>
                    <a:pt x="46" y="93"/>
                  </a:cubicBezTo>
                  <a:cubicBezTo>
                    <a:pt x="46" y="93"/>
                    <a:pt x="15" y="98"/>
                    <a:pt x="5" y="89"/>
                  </a:cubicBezTo>
                  <a:cubicBezTo>
                    <a:pt x="5" y="89"/>
                    <a:pt x="3" y="48"/>
                    <a:pt x="2" y="24"/>
                  </a:cubicBezTo>
                  <a:cubicBezTo>
                    <a:pt x="0" y="0"/>
                    <a:pt x="33" y="8"/>
                    <a:pt x="50" y="26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9372599" y="4040187"/>
              <a:ext cx="412750" cy="496888"/>
            </a:xfrm>
            <a:custGeom>
              <a:avLst/>
              <a:gdLst>
                <a:gd name="T0" fmla="*/ 140 w 175"/>
                <a:gd name="T1" fmla="*/ 94 h 211"/>
                <a:gd name="T2" fmla="*/ 135 w 175"/>
                <a:gd name="T3" fmla="*/ 58 h 211"/>
                <a:gd name="T4" fmla="*/ 123 w 175"/>
                <a:gd name="T5" fmla="*/ 63 h 211"/>
                <a:gd name="T6" fmla="*/ 115 w 175"/>
                <a:gd name="T7" fmla="*/ 54 h 211"/>
                <a:gd name="T8" fmla="*/ 102 w 175"/>
                <a:gd name="T9" fmla="*/ 39 h 211"/>
                <a:gd name="T10" fmla="*/ 102 w 175"/>
                <a:gd name="T11" fmla="*/ 39 h 211"/>
                <a:gd name="T12" fmla="*/ 57 w 175"/>
                <a:gd name="T13" fmla="*/ 0 h 211"/>
                <a:gd name="T14" fmla="*/ 13 w 175"/>
                <a:gd name="T15" fmla="*/ 64 h 211"/>
                <a:gd name="T16" fmla="*/ 46 w 175"/>
                <a:gd name="T17" fmla="*/ 182 h 211"/>
                <a:gd name="T18" fmla="*/ 167 w 175"/>
                <a:gd name="T19" fmla="*/ 183 h 211"/>
                <a:gd name="T20" fmla="*/ 140 w 175"/>
                <a:gd name="T21" fmla="*/ 9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211">
                  <a:moveTo>
                    <a:pt x="140" y="94"/>
                  </a:moveTo>
                  <a:cubicBezTo>
                    <a:pt x="160" y="77"/>
                    <a:pt x="140" y="56"/>
                    <a:pt x="135" y="58"/>
                  </a:cubicBezTo>
                  <a:cubicBezTo>
                    <a:pt x="133" y="59"/>
                    <a:pt x="125" y="65"/>
                    <a:pt x="123" y="63"/>
                  </a:cubicBezTo>
                  <a:cubicBezTo>
                    <a:pt x="115" y="54"/>
                    <a:pt x="115" y="54"/>
                    <a:pt x="115" y="54"/>
                  </a:cubicBezTo>
                  <a:cubicBezTo>
                    <a:pt x="109" y="46"/>
                    <a:pt x="109" y="46"/>
                    <a:pt x="102" y="39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79" y="16"/>
                    <a:pt x="57" y="0"/>
                    <a:pt x="57" y="0"/>
                  </a:cubicBezTo>
                  <a:cubicBezTo>
                    <a:pt x="57" y="0"/>
                    <a:pt x="26" y="10"/>
                    <a:pt x="13" y="64"/>
                  </a:cubicBezTo>
                  <a:cubicBezTo>
                    <a:pt x="0" y="118"/>
                    <a:pt x="2" y="153"/>
                    <a:pt x="46" y="182"/>
                  </a:cubicBezTo>
                  <a:cubicBezTo>
                    <a:pt x="90" y="211"/>
                    <a:pt x="167" y="183"/>
                    <a:pt x="167" y="183"/>
                  </a:cubicBezTo>
                  <a:cubicBezTo>
                    <a:pt x="175" y="157"/>
                    <a:pt x="150" y="109"/>
                    <a:pt x="140" y="94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9048749" y="3868737"/>
              <a:ext cx="552450" cy="709613"/>
            </a:xfrm>
            <a:custGeom>
              <a:avLst/>
              <a:gdLst>
                <a:gd name="T0" fmla="*/ 219 w 234"/>
                <a:gd name="T1" fmla="*/ 31 h 300"/>
                <a:gd name="T2" fmla="*/ 186 w 234"/>
                <a:gd name="T3" fmla="*/ 125 h 300"/>
                <a:gd name="T4" fmla="*/ 158 w 234"/>
                <a:gd name="T5" fmla="*/ 190 h 300"/>
                <a:gd name="T6" fmla="*/ 164 w 234"/>
                <a:gd name="T7" fmla="*/ 220 h 300"/>
                <a:gd name="T8" fmla="*/ 200 w 234"/>
                <a:gd name="T9" fmla="*/ 290 h 300"/>
                <a:gd name="T10" fmla="*/ 179 w 234"/>
                <a:gd name="T11" fmla="*/ 297 h 300"/>
                <a:gd name="T12" fmla="*/ 39 w 234"/>
                <a:gd name="T13" fmla="*/ 220 h 300"/>
                <a:gd name="T14" fmla="*/ 100 w 234"/>
                <a:gd name="T15" fmla="*/ 62 h 300"/>
                <a:gd name="T16" fmla="*/ 193 w 234"/>
                <a:gd name="T17" fmla="*/ 35 h 300"/>
                <a:gd name="T18" fmla="*/ 139 w 234"/>
                <a:gd name="T19" fmla="*/ 6 h 300"/>
                <a:gd name="T20" fmla="*/ 219 w 234"/>
                <a:gd name="T21" fmla="*/ 31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4" h="300">
                  <a:moveTo>
                    <a:pt x="219" y="31"/>
                  </a:moveTo>
                  <a:cubicBezTo>
                    <a:pt x="234" y="51"/>
                    <a:pt x="199" y="127"/>
                    <a:pt x="186" y="125"/>
                  </a:cubicBezTo>
                  <a:cubicBezTo>
                    <a:pt x="174" y="123"/>
                    <a:pt x="174" y="158"/>
                    <a:pt x="158" y="190"/>
                  </a:cubicBezTo>
                  <a:cubicBezTo>
                    <a:pt x="164" y="220"/>
                    <a:pt x="164" y="220"/>
                    <a:pt x="164" y="220"/>
                  </a:cubicBezTo>
                  <a:cubicBezTo>
                    <a:pt x="164" y="220"/>
                    <a:pt x="209" y="269"/>
                    <a:pt x="200" y="290"/>
                  </a:cubicBezTo>
                  <a:cubicBezTo>
                    <a:pt x="200" y="290"/>
                    <a:pt x="189" y="293"/>
                    <a:pt x="179" y="297"/>
                  </a:cubicBezTo>
                  <a:cubicBezTo>
                    <a:pt x="168" y="300"/>
                    <a:pt x="82" y="290"/>
                    <a:pt x="39" y="220"/>
                  </a:cubicBezTo>
                  <a:cubicBezTo>
                    <a:pt x="31" y="208"/>
                    <a:pt x="0" y="110"/>
                    <a:pt x="100" y="62"/>
                  </a:cubicBezTo>
                  <a:cubicBezTo>
                    <a:pt x="122" y="52"/>
                    <a:pt x="173" y="39"/>
                    <a:pt x="193" y="35"/>
                  </a:cubicBezTo>
                  <a:cubicBezTo>
                    <a:pt x="193" y="35"/>
                    <a:pt x="169" y="18"/>
                    <a:pt x="139" y="6"/>
                  </a:cubicBezTo>
                  <a:cubicBezTo>
                    <a:pt x="126" y="0"/>
                    <a:pt x="203" y="9"/>
                    <a:pt x="219" y="31"/>
                  </a:cubicBezTo>
                </a:path>
              </a:pathLst>
            </a:custGeom>
            <a:solidFill>
              <a:srgbClr val="9D8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5" name="Freeform 25"/>
            <p:cNvSpPr>
              <a:spLocks/>
            </p:cNvSpPr>
            <p:nvPr/>
          </p:nvSpPr>
          <p:spPr bwMode="auto">
            <a:xfrm>
              <a:off x="9391649" y="4265612"/>
              <a:ext cx="139700" cy="188913"/>
            </a:xfrm>
            <a:custGeom>
              <a:avLst/>
              <a:gdLst>
                <a:gd name="T0" fmla="*/ 6 w 59"/>
                <a:gd name="T1" fmla="*/ 52 h 80"/>
                <a:gd name="T2" fmla="*/ 18 w 59"/>
                <a:gd name="T3" fmla="*/ 9 h 80"/>
                <a:gd name="T4" fmla="*/ 29 w 59"/>
                <a:gd name="T5" fmla="*/ 38 h 80"/>
                <a:gd name="T6" fmla="*/ 47 w 59"/>
                <a:gd name="T7" fmla="*/ 68 h 80"/>
                <a:gd name="T8" fmla="*/ 6 w 59"/>
                <a:gd name="T9" fmla="*/ 5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80">
                  <a:moveTo>
                    <a:pt x="6" y="52"/>
                  </a:moveTo>
                  <a:cubicBezTo>
                    <a:pt x="0" y="40"/>
                    <a:pt x="3" y="18"/>
                    <a:pt x="18" y="9"/>
                  </a:cubicBezTo>
                  <a:cubicBezTo>
                    <a:pt x="33" y="0"/>
                    <a:pt x="29" y="23"/>
                    <a:pt x="29" y="38"/>
                  </a:cubicBezTo>
                  <a:cubicBezTo>
                    <a:pt x="29" y="54"/>
                    <a:pt x="59" y="55"/>
                    <a:pt x="47" y="68"/>
                  </a:cubicBezTo>
                  <a:cubicBezTo>
                    <a:pt x="36" y="80"/>
                    <a:pt x="12" y="67"/>
                    <a:pt x="6" y="52"/>
                  </a:cubicBezTo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auto">
            <a:xfrm>
              <a:off x="9507537" y="4740275"/>
              <a:ext cx="266700" cy="381000"/>
            </a:xfrm>
            <a:custGeom>
              <a:avLst/>
              <a:gdLst>
                <a:gd name="T0" fmla="*/ 6 w 113"/>
                <a:gd name="T1" fmla="*/ 0 h 161"/>
                <a:gd name="T2" fmla="*/ 55 w 113"/>
                <a:gd name="T3" fmla="*/ 50 h 161"/>
                <a:gd name="T4" fmla="*/ 113 w 113"/>
                <a:gd name="T5" fmla="*/ 133 h 161"/>
                <a:gd name="T6" fmla="*/ 101 w 113"/>
                <a:gd name="T7" fmla="*/ 161 h 161"/>
                <a:gd name="T8" fmla="*/ 77 w 113"/>
                <a:gd name="T9" fmla="*/ 140 h 161"/>
                <a:gd name="T10" fmla="*/ 53 w 113"/>
                <a:gd name="T11" fmla="*/ 96 h 161"/>
                <a:gd name="T12" fmla="*/ 6 w 113"/>
                <a:gd name="T13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61">
                  <a:moveTo>
                    <a:pt x="6" y="0"/>
                  </a:moveTo>
                  <a:cubicBezTo>
                    <a:pt x="6" y="0"/>
                    <a:pt x="27" y="36"/>
                    <a:pt x="55" y="50"/>
                  </a:cubicBezTo>
                  <a:cubicBezTo>
                    <a:pt x="82" y="65"/>
                    <a:pt x="113" y="133"/>
                    <a:pt x="113" y="133"/>
                  </a:cubicBezTo>
                  <a:cubicBezTo>
                    <a:pt x="101" y="161"/>
                    <a:pt x="101" y="161"/>
                    <a:pt x="101" y="161"/>
                  </a:cubicBezTo>
                  <a:cubicBezTo>
                    <a:pt x="77" y="140"/>
                    <a:pt x="77" y="140"/>
                    <a:pt x="77" y="140"/>
                  </a:cubicBezTo>
                  <a:cubicBezTo>
                    <a:pt x="77" y="140"/>
                    <a:pt x="77" y="110"/>
                    <a:pt x="53" y="96"/>
                  </a:cubicBezTo>
                  <a:cubicBezTo>
                    <a:pt x="29" y="82"/>
                    <a:pt x="0" y="22"/>
                    <a:pt x="6" y="0"/>
                  </a:cubicBezTo>
                  <a:close/>
                </a:path>
              </a:pathLst>
            </a:custGeom>
            <a:solidFill>
              <a:srgbClr val="FE6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auto">
            <a:xfrm>
              <a:off x="9453562" y="4583112"/>
              <a:ext cx="161925" cy="60325"/>
            </a:xfrm>
            <a:custGeom>
              <a:avLst/>
              <a:gdLst>
                <a:gd name="T0" fmla="*/ 0 w 69"/>
                <a:gd name="T1" fmla="*/ 26 h 26"/>
                <a:gd name="T2" fmla="*/ 4 w 69"/>
                <a:gd name="T3" fmla="*/ 12 h 26"/>
                <a:gd name="T4" fmla="*/ 62 w 69"/>
                <a:gd name="T5" fmla="*/ 9 h 26"/>
                <a:gd name="T6" fmla="*/ 69 w 69"/>
                <a:gd name="T7" fmla="*/ 22 h 26"/>
                <a:gd name="T8" fmla="*/ 0 w 69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26">
                  <a:moveTo>
                    <a:pt x="0" y="26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2" y="0"/>
                    <a:pt x="62" y="9"/>
                  </a:cubicBezTo>
                  <a:cubicBezTo>
                    <a:pt x="69" y="22"/>
                    <a:pt x="69" y="22"/>
                    <a:pt x="69" y="22"/>
                  </a:cubicBezTo>
                  <a:cubicBezTo>
                    <a:pt x="69" y="22"/>
                    <a:pt x="27" y="16"/>
                    <a:pt x="0" y="26"/>
                  </a:cubicBezTo>
                  <a:close/>
                </a:path>
              </a:pathLst>
            </a:custGeom>
            <a:solidFill>
              <a:srgbClr val="E5F5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8" name="Freeform 28"/>
            <p:cNvSpPr>
              <a:spLocks/>
            </p:cNvSpPr>
            <p:nvPr/>
          </p:nvSpPr>
          <p:spPr bwMode="auto">
            <a:xfrm>
              <a:off x="9421812" y="4583112"/>
              <a:ext cx="192088" cy="63500"/>
            </a:xfrm>
            <a:custGeom>
              <a:avLst/>
              <a:gdLst>
                <a:gd name="T0" fmla="*/ 0 w 81"/>
                <a:gd name="T1" fmla="*/ 25 h 27"/>
                <a:gd name="T2" fmla="*/ 81 w 81"/>
                <a:gd name="T3" fmla="*/ 11 h 27"/>
                <a:gd name="T4" fmla="*/ 0 w 81"/>
                <a:gd name="T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27">
                  <a:moveTo>
                    <a:pt x="0" y="25"/>
                  </a:moveTo>
                  <a:cubicBezTo>
                    <a:pt x="0" y="25"/>
                    <a:pt x="55" y="0"/>
                    <a:pt x="81" y="11"/>
                  </a:cubicBezTo>
                  <a:cubicBezTo>
                    <a:pt x="81" y="11"/>
                    <a:pt x="31" y="27"/>
                    <a:pt x="0" y="25"/>
                  </a:cubicBezTo>
                  <a:close/>
                </a:path>
              </a:pathLst>
            </a:custGeom>
            <a:solidFill>
              <a:srgbClr val="6D6D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29" name="Freeform 30"/>
            <p:cNvSpPr>
              <a:spLocks/>
            </p:cNvSpPr>
            <p:nvPr/>
          </p:nvSpPr>
          <p:spPr bwMode="auto">
            <a:xfrm>
              <a:off x="9183687" y="5243512"/>
              <a:ext cx="488950" cy="303213"/>
            </a:xfrm>
            <a:custGeom>
              <a:avLst/>
              <a:gdLst>
                <a:gd name="T0" fmla="*/ 207 w 207"/>
                <a:gd name="T1" fmla="*/ 53 h 128"/>
                <a:gd name="T2" fmla="*/ 99 w 207"/>
                <a:gd name="T3" fmla="*/ 128 h 128"/>
                <a:gd name="T4" fmla="*/ 1 w 207"/>
                <a:gd name="T5" fmla="*/ 50 h 128"/>
                <a:gd name="T6" fmla="*/ 99 w 207"/>
                <a:gd name="T7" fmla="*/ 0 h 128"/>
                <a:gd name="T8" fmla="*/ 207 w 207"/>
                <a:gd name="T9" fmla="*/ 5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28">
                  <a:moveTo>
                    <a:pt x="207" y="53"/>
                  </a:moveTo>
                  <a:cubicBezTo>
                    <a:pt x="207" y="82"/>
                    <a:pt x="158" y="128"/>
                    <a:pt x="99" y="128"/>
                  </a:cubicBezTo>
                  <a:cubicBezTo>
                    <a:pt x="39" y="128"/>
                    <a:pt x="4" y="104"/>
                    <a:pt x="1" y="50"/>
                  </a:cubicBezTo>
                  <a:cubicBezTo>
                    <a:pt x="0" y="21"/>
                    <a:pt x="40" y="0"/>
                    <a:pt x="99" y="0"/>
                  </a:cubicBezTo>
                  <a:cubicBezTo>
                    <a:pt x="159" y="0"/>
                    <a:pt x="207" y="24"/>
                    <a:pt x="207" y="53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0" name="Freeform 31"/>
            <p:cNvSpPr>
              <a:spLocks/>
            </p:cNvSpPr>
            <p:nvPr/>
          </p:nvSpPr>
          <p:spPr bwMode="auto">
            <a:xfrm>
              <a:off x="10055224" y="4521200"/>
              <a:ext cx="82550" cy="76200"/>
            </a:xfrm>
            <a:custGeom>
              <a:avLst/>
              <a:gdLst>
                <a:gd name="T0" fmla="*/ 24 w 35"/>
                <a:gd name="T1" fmla="*/ 27 h 32"/>
                <a:gd name="T2" fmla="*/ 4 w 35"/>
                <a:gd name="T3" fmla="*/ 25 h 32"/>
                <a:gd name="T4" fmla="*/ 10 w 35"/>
                <a:gd name="T5" fmla="*/ 6 h 32"/>
                <a:gd name="T6" fmla="*/ 31 w 35"/>
                <a:gd name="T7" fmla="*/ 7 h 32"/>
                <a:gd name="T8" fmla="*/ 24 w 35"/>
                <a:gd name="T9" fmla="*/ 2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2">
                  <a:moveTo>
                    <a:pt x="24" y="27"/>
                  </a:moveTo>
                  <a:cubicBezTo>
                    <a:pt x="17" y="32"/>
                    <a:pt x="7" y="31"/>
                    <a:pt x="4" y="25"/>
                  </a:cubicBezTo>
                  <a:cubicBezTo>
                    <a:pt x="0" y="20"/>
                    <a:pt x="3" y="11"/>
                    <a:pt x="10" y="6"/>
                  </a:cubicBezTo>
                  <a:cubicBezTo>
                    <a:pt x="18" y="0"/>
                    <a:pt x="27" y="1"/>
                    <a:pt x="31" y="7"/>
                  </a:cubicBezTo>
                  <a:cubicBezTo>
                    <a:pt x="35" y="13"/>
                    <a:pt x="32" y="22"/>
                    <a:pt x="24" y="27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1" name="Freeform 32"/>
            <p:cNvSpPr>
              <a:spLocks/>
            </p:cNvSpPr>
            <p:nvPr/>
          </p:nvSpPr>
          <p:spPr bwMode="auto">
            <a:xfrm>
              <a:off x="8916987" y="4579937"/>
              <a:ext cx="85725" cy="73025"/>
            </a:xfrm>
            <a:custGeom>
              <a:avLst/>
              <a:gdLst>
                <a:gd name="T0" fmla="*/ 13 w 36"/>
                <a:gd name="T1" fmla="*/ 27 h 31"/>
                <a:gd name="T2" fmla="*/ 3 w 36"/>
                <a:gd name="T3" fmla="*/ 9 h 31"/>
                <a:gd name="T4" fmla="*/ 23 w 36"/>
                <a:gd name="T5" fmla="*/ 4 h 31"/>
                <a:gd name="T6" fmla="*/ 33 w 36"/>
                <a:gd name="T7" fmla="*/ 23 h 31"/>
                <a:gd name="T8" fmla="*/ 13 w 36"/>
                <a:gd name="T9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31">
                  <a:moveTo>
                    <a:pt x="13" y="27"/>
                  </a:moveTo>
                  <a:cubicBezTo>
                    <a:pt x="4" y="23"/>
                    <a:pt x="0" y="15"/>
                    <a:pt x="3" y="9"/>
                  </a:cubicBezTo>
                  <a:cubicBezTo>
                    <a:pt x="6" y="2"/>
                    <a:pt x="15" y="0"/>
                    <a:pt x="23" y="4"/>
                  </a:cubicBezTo>
                  <a:cubicBezTo>
                    <a:pt x="32" y="8"/>
                    <a:pt x="36" y="16"/>
                    <a:pt x="33" y="23"/>
                  </a:cubicBezTo>
                  <a:cubicBezTo>
                    <a:pt x="30" y="29"/>
                    <a:pt x="21" y="31"/>
                    <a:pt x="13" y="27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9537699" y="5753100"/>
              <a:ext cx="58738" cy="79375"/>
            </a:xfrm>
            <a:prstGeom prst="ellipse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3" name="Freeform 34"/>
            <p:cNvSpPr>
              <a:spLocks/>
            </p:cNvSpPr>
            <p:nvPr/>
          </p:nvSpPr>
          <p:spPr bwMode="auto">
            <a:xfrm>
              <a:off x="9644062" y="3911600"/>
              <a:ext cx="909638" cy="784225"/>
            </a:xfrm>
            <a:custGeom>
              <a:avLst/>
              <a:gdLst>
                <a:gd name="T0" fmla="*/ 0 w 385"/>
                <a:gd name="T1" fmla="*/ 290 h 332"/>
                <a:gd name="T2" fmla="*/ 160 w 385"/>
                <a:gd name="T3" fmla="*/ 40 h 332"/>
                <a:gd name="T4" fmla="*/ 253 w 385"/>
                <a:gd name="T5" fmla="*/ 33 h 332"/>
                <a:gd name="T6" fmla="*/ 2 w 385"/>
                <a:gd name="T7" fmla="*/ 332 h 332"/>
                <a:gd name="T8" fmla="*/ 0 w 385"/>
                <a:gd name="T9" fmla="*/ 29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332">
                  <a:moveTo>
                    <a:pt x="0" y="290"/>
                  </a:moveTo>
                  <a:cubicBezTo>
                    <a:pt x="0" y="290"/>
                    <a:pt x="308" y="288"/>
                    <a:pt x="160" y="40"/>
                  </a:cubicBezTo>
                  <a:cubicBezTo>
                    <a:pt x="160" y="40"/>
                    <a:pt x="215" y="0"/>
                    <a:pt x="253" y="33"/>
                  </a:cubicBezTo>
                  <a:cubicBezTo>
                    <a:pt x="253" y="33"/>
                    <a:pt x="385" y="299"/>
                    <a:pt x="2" y="332"/>
                  </a:cubicBezTo>
                  <a:lnTo>
                    <a:pt x="0" y="290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4" name="Freeform 36"/>
            <p:cNvSpPr>
              <a:spLocks/>
            </p:cNvSpPr>
            <p:nvPr/>
          </p:nvSpPr>
          <p:spPr bwMode="auto">
            <a:xfrm>
              <a:off x="8483599" y="3930650"/>
              <a:ext cx="908050" cy="817563"/>
            </a:xfrm>
            <a:custGeom>
              <a:avLst/>
              <a:gdLst>
                <a:gd name="T0" fmla="*/ 385 w 385"/>
                <a:gd name="T1" fmla="*/ 303 h 346"/>
                <a:gd name="T2" fmla="*/ 234 w 385"/>
                <a:gd name="T3" fmla="*/ 41 h 346"/>
                <a:gd name="T4" fmla="*/ 141 w 385"/>
                <a:gd name="T5" fmla="*/ 34 h 346"/>
                <a:gd name="T6" fmla="*/ 384 w 385"/>
                <a:gd name="T7" fmla="*/ 346 h 346"/>
                <a:gd name="T8" fmla="*/ 385 w 385"/>
                <a:gd name="T9" fmla="*/ 303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5" h="346">
                  <a:moveTo>
                    <a:pt x="385" y="303"/>
                  </a:moveTo>
                  <a:cubicBezTo>
                    <a:pt x="385" y="303"/>
                    <a:pt x="86" y="289"/>
                    <a:pt x="234" y="41"/>
                  </a:cubicBezTo>
                  <a:cubicBezTo>
                    <a:pt x="234" y="41"/>
                    <a:pt x="179" y="0"/>
                    <a:pt x="141" y="34"/>
                  </a:cubicBezTo>
                  <a:cubicBezTo>
                    <a:pt x="141" y="34"/>
                    <a:pt x="0" y="312"/>
                    <a:pt x="384" y="346"/>
                  </a:cubicBezTo>
                  <a:lnTo>
                    <a:pt x="385" y="303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5" name="Freeform 37"/>
            <p:cNvSpPr>
              <a:spLocks/>
            </p:cNvSpPr>
            <p:nvPr/>
          </p:nvSpPr>
          <p:spPr bwMode="auto">
            <a:xfrm>
              <a:off x="9337674" y="5292725"/>
              <a:ext cx="360363" cy="782638"/>
            </a:xfrm>
            <a:custGeom>
              <a:avLst/>
              <a:gdLst>
                <a:gd name="T0" fmla="*/ 142 w 153"/>
                <a:gd name="T1" fmla="*/ 32 h 331"/>
                <a:gd name="T2" fmla="*/ 94 w 153"/>
                <a:gd name="T3" fmla="*/ 331 h 331"/>
                <a:gd name="T4" fmla="*/ 30 w 153"/>
                <a:gd name="T5" fmla="*/ 331 h 331"/>
                <a:gd name="T6" fmla="*/ 0 w 153"/>
                <a:gd name="T7" fmla="*/ 48 h 331"/>
                <a:gd name="T8" fmla="*/ 142 w 153"/>
                <a:gd name="T9" fmla="*/ 32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3" h="331">
                  <a:moveTo>
                    <a:pt x="142" y="32"/>
                  </a:moveTo>
                  <a:cubicBezTo>
                    <a:pt x="93" y="179"/>
                    <a:pt x="94" y="331"/>
                    <a:pt x="94" y="331"/>
                  </a:cubicBezTo>
                  <a:cubicBezTo>
                    <a:pt x="30" y="331"/>
                    <a:pt x="30" y="331"/>
                    <a:pt x="30" y="331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153" y="0"/>
                    <a:pt x="142" y="32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6" name="Freeform 38"/>
            <p:cNvSpPr>
              <a:spLocks/>
            </p:cNvSpPr>
            <p:nvPr/>
          </p:nvSpPr>
          <p:spPr bwMode="auto">
            <a:xfrm>
              <a:off x="9212262" y="5378450"/>
              <a:ext cx="193675" cy="692150"/>
            </a:xfrm>
            <a:custGeom>
              <a:avLst/>
              <a:gdLst>
                <a:gd name="T0" fmla="*/ 4 w 82"/>
                <a:gd name="T1" fmla="*/ 21 h 293"/>
                <a:gd name="T2" fmla="*/ 3 w 82"/>
                <a:gd name="T3" fmla="*/ 293 h 293"/>
                <a:gd name="T4" fmla="*/ 68 w 82"/>
                <a:gd name="T5" fmla="*/ 293 h 293"/>
                <a:gd name="T6" fmla="*/ 82 w 82"/>
                <a:gd name="T7" fmla="*/ 35 h 293"/>
                <a:gd name="T8" fmla="*/ 4 w 82"/>
                <a:gd name="T9" fmla="*/ 2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293">
                  <a:moveTo>
                    <a:pt x="4" y="21"/>
                  </a:moveTo>
                  <a:cubicBezTo>
                    <a:pt x="29" y="137"/>
                    <a:pt x="3" y="293"/>
                    <a:pt x="3" y="293"/>
                  </a:cubicBezTo>
                  <a:cubicBezTo>
                    <a:pt x="68" y="293"/>
                    <a:pt x="68" y="293"/>
                    <a:pt x="68" y="293"/>
                  </a:cubicBezTo>
                  <a:cubicBezTo>
                    <a:pt x="82" y="35"/>
                    <a:pt x="82" y="35"/>
                    <a:pt x="82" y="35"/>
                  </a:cubicBezTo>
                  <a:cubicBezTo>
                    <a:pt x="82" y="35"/>
                    <a:pt x="0" y="0"/>
                    <a:pt x="4" y="21"/>
                  </a:cubicBezTo>
                  <a:close/>
                </a:path>
              </a:pathLst>
            </a:cu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7" name="Freeform 39"/>
            <p:cNvSpPr>
              <a:spLocks/>
            </p:cNvSpPr>
            <p:nvPr/>
          </p:nvSpPr>
          <p:spPr bwMode="auto">
            <a:xfrm>
              <a:off x="9164637" y="4597400"/>
              <a:ext cx="579438" cy="874713"/>
            </a:xfrm>
            <a:custGeom>
              <a:avLst/>
              <a:gdLst>
                <a:gd name="T0" fmla="*/ 91 w 245"/>
                <a:gd name="T1" fmla="*/ 21 h 371"/>
                <a:gd name="T2" fmla="*/ 203 w 245"/>
                <a:gd name="T3" fmla="*/ 0 h 371"/>
                <a:gd name="T4" fmla="*/ 217 w 245"/>
                <a:gd name="T5" fmla="*/ 333 h 371"/>
                <a:gd name="T6" fmla="*/ 0 w 245"/>
                <a:gd name="T7" fmla="*/ 289 h 371"/>
                <a:gd name="T8" fmla="*/ 91 w 245"/>
                <a:gd name="T9" fmla="*/ 2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5" h="371">
                  <a:moveTo>
                    <a:pt x="91" y="21"/>
                  </a:moveTo>
                  <a:cubicBezTo>
                    <a:pt x="91" y="21"/>
                    <a:pt x="167" y="15"/>
                    <a:pt x="203" y="0"/>
                  </a:cubicBezTo>
                  <a:cubicBezTo>
                    <a:pt x="203" y="0"/>
                    <a:pt x="245" y="220"/>
                    <a:pt x="217" y="333"/>
                  </a:cubicBezTo>
                  <a:cubicBezTo>
                    <a:pt x="217" y="333"/>
                    <a:pt x="55" y="371"/>
                    <a:pt x="0" y="289"/>
                  </a:cubicBezTo>
                  <a:cubicBezTo>
                    <a:pt x="0" y="289"/>
                    <a:pt x="96" y="160"/>
                    <a:pt x="91" y="2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8" name="Freeform 40"/>
            <p:cNvSpPr>
              <a:spLocks/>
            </p:cNvSpPr>
            <p:nvPr/>
          </p:nvSpPr>
          <p:spPr bwMode="auto">
            <a:xfrm>
              <a:off x="9236074" y="5311775"/>
              <a:ext cx="306388" cy="53975"/>
            </a:xfrm>
            <a:custGeom>
              <a:avLst/>
              <a:gdLst>
                <a:gd name="T0" fmla="*/ 0 w 130"/>
                <a:gd name="T1" fmla="*/ 5 h 23"/>
                <a:gd name="T2" fmla="*/ 56 w 130"/>
                <a:gd name="T3" fmla="*/ 14 h 23"/>
                <a:gd name="T4" fmla="*/ 61 w 130"/>
                <a:gd name="T5" fmla="*/ 0 h 23"/>
                <a:gd name="T6" fmla="*/ 72 w 130"/>
                <a:gd name="T7" fmla="*/ 15 h 23"/>
                <a:gd name="T8" fmla="*/ 130 w 130"/>
                <a:gd name="T9" fmla="*/ 21 h 23"/>
                <a:gd name="T10" fmla="*/ 67 w 130"/>
                <a:gd name="T11" fmla="*/ 21 h 23"/>
                <a:gd name="T12" fmla="*/ 63 w 130"/>
                <a:gd name="T13" fmla="*/ 13 h 23"/>
                <a:gd name="T14" fmla="*/ 59 w 130"/>
                <a:gd name="T15" fmla="*/ 21 h 23"/>
                <a:gd name="T16" fmla="*/ 0 w 130"/>
                <a:gd name="T17" fmla="*/ 5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23">
                  <a:moveTo>
                    <a:pt x="0" y="5"/>
                  </a:moveTo>
                  <a:cubicBezTo>
                    <a:pt x="0" y="5"/>
                    <a:pt x="43" y="13"/>
                    <a:pt x="56" y="14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2" y="15"/>
                    <a:pt x="72" y="15"/>
                    <a:pt x="72" y="15"/>
                  </a:cubicBezTo>
                  <a:cubicBezTo>
                    <a:pt x="72" y="15"/>
                    <a:pt x="107" y="22"/>
                    <a:pt x="130" y="21"/>
                  </a:cubicBezTo>
                  <a:cubicBezTo>
                    <a:pt x="130" y="21"/>
                    <a:pt x="73" y="23"/>
                    <a:pt x="67" y="21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8" y="8"/>
                    <a:pt x="0" y="5"/>
                  </a:cubicBezTo>
                  <a:close/>
                </a:path>
              </a:pathLst>
            </a:custGeom>
            <a:solidFill>
              <a:srgbClr val="1317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39" name="Freeform 41"/>
            <p:cNvSpPr>
              <a:spLocks/>
            </p:cNvSpPr>
            <p:nvPr/>
          </p:nvSpPr>
          <p:spPr bwMode="auto">
            <a:xfrm>
              <a:off x="9269412" y="5426075"/>
              <a:ext cx="117475" cy="384175"/>
            </a:xfrm>
            <a:custGeom>
              <a:avLst/>
              <a:gdLst>
                <a:gd name="T0" fmla="*/ 0 w 50"/>
                <a:gd name="T1" fmla="*/ 0 h 163"/>
                <a:gd name="T2" fmla="*/ 3 w 50"/>
                <a:gd name="T3" fmla="*/ 7 h 163"/>
                <a:gd name="T4" fmla="*/ 6 w 50"/>
                <a:gd name="T5" fmla="*/ 13 h 163"/>
                <a:gd name="T6" fmla="*/ 11 w 50"/>
                <a:gd name="T7" fmla="*/ 19 h 163"/>
                <a:gd name="T8" fmla="*/ 13 w 50"/>
                <a:gd name="T9" fmla="*/ 21 h 163"/>
                <a:gd name="T10" fmla="*/ 16 w 50"/>
                <a:gd name="T11" fmla="*/ 23 h 163"/>
                <a:gd name="T12" fmla="*/ 19 w 50"/>
                <a:gd name="T13" fmla="*/ 25 h 163"/>
                <a:gd name="T14" fmla="*/ 22 w 50"/>
                <a:gd name="T15" fmla="*/ 27 h 163"/>
                <a:gd name="T16" fmla="*/ 25 w 50"/>
                <a:gd name="T17" fmla="*/ 28 h 163"/>
                <a:gd name="T18" fmla="*/ 28 w 50"/>
                <a:gd name="T19" fmla="*/ 30 h 163"/>
                <a:gd name="T20" fmla="*/ 32 w 50"/>
                <a:gd name="T21" fmla="*/ 31 h 163"/>
                <a:gd name="T22" fmla="*/ 35 w 50"/>
                <a:gd name="T23" fmla="*/ 32 h 163"/>
                <a:gd name="T24" fmla="*/ 42 w 50"/>
                <a:gd name="T25" fmla="*/ 34 h 163"/>
                <a:gd name="T26" fmla="*/ 44 w 50"/>
                <a:gd name="T27" fmla="*/ 35 h 163"/>
                <a:gd name="T28" fmla="*/ 44 w 50"/>
                <a:gd name="T29" fmla="*/ 37 h 163"/>
                <a:gd name="T30" fmla="*/ 46 w 50"/>
                <a:gd name="T31" fmla="*/ 53 h 163"/>
                <a:gd name="T32" fmla="*/ 47 w 50"/>
                <a:gd name="T33" fmla="*/ 69 h 163"/>
                <a:gd name="T34" fmla="*/ 48 w 50"/>
                <a:gd name="T35" fmla="*/ 84 h 163"/>
                <a:gd name="T36" fmla="*/ 49 w 50"/>
                <a:gd name="T37" fmla="*/ 100 h 163"/>
                <a:gd name="T38" fmla="*/ 50 w 50"/>
                <a:gd name="T39" fmla="*/ 116 h 163"/>
                <a:gd name="T40" fmla="*/ 50 w 50"/>
                <a:gd name="T41" fmla="*/ 132 h 163"/>
                <a:gd name="T42" fmla="*/ 50 w 50"/>
                <a:gd name="T43" fmla="*/ 163 h 163"/>
                <a:gd name="T44" fmla="*/ 45 w 50"/>
                <a:gd name="T45" fmla="*/ 132 h 163"/>
                <a:gd name="T46" fmla="*/ 43 w 50"/>
                <a:gd name="T47" fmla="*/ 116 h 163"/>
                <a:gd name="T48" fmla="*/ 42 w 50"/>
                <a:gd name="T49" fmla="*/ 101 h 163"/>
                <a:gd name="T50" fmla="*/ 40 w 50"/>
                <a:gd name="T51" fmla="*/ 85 h 163"/>
                <a:gd name="T52" fmla="*/ 39 w 50"/>
                <a:gd name="T53" fmla="*/ 69 h 163"/>
                <a:gd name="T54" fmla="*/ 38 w 50"/>
                <a:gd name="T55" fmla="*/ 53 h 163"/>
                <a:gd name="T56" fmla="*/ 37 w 50"/>
                <a:gd name="T57" fmla="*/ 38 h 163"/>
                <a:gd name="T58" fmla="*/ 40 w 50"/>
                <a:gd name="T59" fmla="*/ 41 h 163"/>
                <a:gd name="T60" fmla="*/ 33 w 50"/>
                <a:gd name="T61" fmla="*/ 38 h 163"/>
                <a:gd name="T62" fmla="*/ 29 w 50"/>
                <a:gd name="T63" fmla="*/ 37 h 163"/>
                <a:gd name="T64" fmla="*/ 26 w 50"/>
                <a:gd name="T65" fmla="*/ 35 h 163"/>
                <a:gd name="T66" fmla="*/ 19 w 50"/>
                <a:gd name="T67" fmla="*/ 32 h 163"/>
                <a:gd name="T68" fmla="*/ 16 w 50"/>
                <a:gd name="T69" fmla="*/ 29 h 163"/>
                <a:gd name="T70" fmla="*/ 13 w 50"/>
                <a:gd name="T71" fmla="*/ 27 h 163"/>
                <a:gd name="T72" fmla="*/ 10 w 50"/>
                <a:gd name="T73" fmla="*/ 24 h 163"/>
                <a:gd name="T74" fmla="*/ 8 w 50"/>
                <a:gd name="T75" fmla="*/ 21 h 163"/>
                <a:gd name="T76" fmla="*/ 4 w 50"/>
                <a:gd name="T77" fmla="*/ 15 h 163"/>
                <a:gd name="T78" fmla="*/ 1 w 50"/>
                <a:gd name="T79" fmla="*/ 8 h 163"/>
                <a:gd name="T80" fmla="*/ 0 w 50"/>
                <a:gd name="T8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0" h="163">
                  <a:moveTo>
                    <a:pt x="0" y="0"/>
                  </a:moveTo>
                  <a:cubicBezTo>
                    <a:pt x="1" y="3"/>
                    <a:pt x="2" y="5"/>
                    <a:pt x="3" y="7"/>
                  </a:cubicBezTo>
                  <a:cubicBezTo>
                    <a:pt x="4" y="9"/>
                    <a:pt x="5" y="11"/>
                    <a:pt x="6" y="13"/>
                  </a:cubicBezTo>
                  <a:cubicBezTo>
                    <a:pt x="8" y="15"/>
                    <a:pt x="9" y="17"/>
                    <a:pt x="11" y="19"/>
                  </a:cubicBezTo>
                  <a:cubicBezTo>
                    <a:pt x="12" y="20"/>
                    <a:pt x="12" y="20"/>
                    <a:pt x="13" y="21"/>
                  </a:cubicBezTo>
                  <a:cubicBezTo>
                    <a:pt x="14" y="22"/>
                    <a:pt x="15" y="23"/>
                    <a:pt x="16" y="23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6"/>
                    <a:pt x="21" y="26"/>
                    <a:pt x="22" y="27"/>
                  </a:cubicBezTo>
                  <a:cubicBezTo>
                    <a:pt x="23" y="27"/>
                    <a:pt x="24" y="28"/>
                    <a:pt x="25" y="28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0"/>
                    <a:pt x="30" y="31"/>
                    <a:pt x="32" y="31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42"/>
                    <a:pt x="45" y="48"/>
                    <a:pt x="46" y="53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47" y="74"/>
                    <a:pt x="48" y="79"/>
                    <a:pt x="48" y="84"/>
                  </a:cubicBezTo>
                  <a:cubicBezTo>
                    <a:pt x="48" y="90"/>
                    <a:pt x="49" y="95"/>
                    <a:pt x="49" y="100"/>
                  </a:cubicBezTo>
                  <a:cubicBezTo>
                    <a:pt x="49" y="105"/>
                    <a:pt x="49" y="111"/>
                    <a:pt x="50" y="116"/>
                  </a:cubicBezTo>
                  <a:cubicBezTo>
                    <a:pt x="50" y="121"/>
                    <a:pt x="50" y="126"/>
                    <a:pt x="50" y="132"/>
                  </a:cubicBezTo>
                  <a:cubicBezTo>
                    <a:pt x="50" y="142"/>
                    <a:pt x="50" y="153"/>
                    <a:pt x="50" y="163"/>
                  </a:cubicBezTo>
                  <a:cubicBezTo>
                    <a:pt x="48" y="153"/>
                    <a:pt x="46" y="143"/>
                    <a:pt x="45" y="132"/>
                  </a:cubicBezTo>
                  <a:cubicBezTo>
                    <a:pt x="44" y="127"/>
                    <a:pt x="44" y="122"/>
                    <a:pt x="43" y="116"/>
                  </a:cubicBezTo>
                  <a:cubicBezTo>
                    <a:pt x="43" y="111"/>
                    <a:pt x="42" y="106"/>
                    <a:pt x="42" y="101"/>
                  </a:cubicBezTo>
                  <a:cubicBezTo>
                    <a:pt x="41" y="95"/>
                    <a:pt x="41" y="90"/>
                    <a:pt x="40" y="85"/>
                  </a:cubicBezTo>
                  <a:cubicBezTo>
                    <a:pt x="40" y="80"/>
                    <a:pt x="39" y="74"/>
                    <a:pt x="39" y="69"/>
                  </a:cubicBezTo>
                  <a:cubicBezTo>
                    <a:pt x="38" y="53"/>
                    <a:pt x="38" y="53"/>
                    <a:pt x="38" y="53"/>
                  </a:cubicBezTo>
                  <a:cubicBezTo>
                    <a:pt x="38" y="48"/>
                    <a:pt x="38" y="43"/>
                    <a:pt x="37" y="38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37" y="40"/>
                    <a:pt x="35" y="39"/>
                    <a:pt x="33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6"/>
                    <a:pt x="27" y="36"/>
                    <a:pt x="26" y="35"/>
                  </a:cubicBezTo>
                  <a:cubicBezTo>
                    <a:pt x="24" y="34"/>
                    <a:pt x="21" y="33"/>
                    <a:pt x="19" y="32"/>
                  </a:cubicBezTo>
                  <a:cubicBezTo>
                    <a:pt x="18" y="31"/>
                    <a:pt x="17" y="30"/>
                    <a:pt x="16" y="29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6"/>
                    <a:pt x="11" y="25"/>
                    <a:pt x="10" y="24"/>
                  </a:cubicBezTo>
                  <a:cubicBezTo>
                    <a:pt x="10" y="23"/>
                    <a:pt x="9" y="22"/>
                    <a:pt x="8" y="21"/>
                  </a:cubicBezTo>
                  <a:cubicBezTo>
                    <a:pt x="6" y="19"/>
                    <a:pt x="5" y="17"/>
                    <a:pt x="4" y="15"/>
                  </a:cubicBezTo>
                  <a:cubicBezTo>
                    <a:pt x="3" y="12"/>
                    <a:pt x="2" y="10"/>
                    <a:pt x="1" y="8"/>
                  </a:cubicBezTo>
                  <a:cubicBezTo>
                    <a:pt x="1" y="5"/>
                    <a:pt x="0" y="3"/>
                    <a:pt x="0" y="0"/>
                  </a:cubicBezTo>
                  <a:close/>
                </a:path>
              </a:pathLst>
            </a:custGeom>
            <a:solidFill>
              <a:srgbClr val="7C7C7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9220199" y="6057900"/>
              <a:ext cx="152400" cy="23813"/>
            </a:xfrm>
            <a:prstGeom prst="ellipse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9407524" y="6065837"/>
              <a:ext cx="152400" cy="20638"/>
            </a:xfrm>
            <a:prstGeom prst="ellipse">
              <a:avLst/>
            </a:prstGeom>
            <a:solidFill>
              <a:srgbClr val="4444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2" name="Freeform 44"/>
            <p:cNvSpPr>
              <a:spLocks/>
            </p:cNvSpPr>
            <p:nvPr/>
          </p:nvSpPr>
          <p:spPr bwMode="auto">
            <a:xfrm>
              <a:off x="9066212" y="4278312"/>
              <a:ext cx="77788" cy="112713"/>
            </a:xfrm>
            <a:custGeom>
              <a:avLst/>
              <a:gdLst>
                <a:gd name="T0" fmla="*/ 28 w 33"/>
                <a:gd name="T1" fmla="*/ 16 h 48"/>
                <a:gd name="T2" fmla="*/ 10 w 33"/>
                <a:gd name="T3" fmla="*/ 8 h 48"/>
                <a:gd name="T4" fmla="*/ 25 w 33"/>
                <a:gd name="T5" fmla="*/ 20 h 48"/>
                <a:gd name="T6" fmla="*/ 13 w 33"/>
                <a:gd name="T7" fmla="*/ 34 h 48"/>
                <a:gd name="T8" fmla="*/ 33 w 33"/>
                <a:gd name="T9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48">
                  <a:moveTo>
                    <a:pt x="28" y="16"/>
                  </a:moveTo>
                  <a:cubicBezTo>
                    <a:pt x="28" y="16"/>
                    <a:pt x="16" y="0"/>
                    <a:pt x="10" y="8"/>
                  </a:cubicBezTo>
                  <a:cubicBezTo>
                    <a:pt x="0" y="23"/>
                    <a:pt x="25" y="20"/>
                    <a:pt x="25" y="20"/>
                  </a:cubicBezTo>
                  <a:cubicBezTo>
                    <a:pt x="25" y="20"/>
                    <a:pt x="6" y="20"/>
                    <a:pt x="13" y="34"/>
                  </a:cubicBezTo>
                  <a:cubicBezTo>
                    <a:pt x="20" y="48"/>
                    <a:pt x="33" y="30"/>
                    <a:pt x="33" y="30"/>
                  </a:cubicBezTo>
                </a:path>
              </a:pathLst>
            </a:custGeom>
            <a:solidFill>
              <a:srgbClr val="9D8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3" name="Freeform 45"/>
            <p:cNvSpPr>
              <a:spLocks/>
            </p:cNvSpPr>
            <p:nvPr/>
          </p:nvSpPr>
          <p:spPr bwMode="auto">
            <a:xfrm>
              <a:off x="9386887" y="4191000"/>
              <a:ext cx="120650" cy="157163"/>
            </a:xfrm>
            <a:custGeom>
              <a:avLst/>
              <a:gdLst>
                <a:gd name="T0" fmla="*/ 29 w 51"/>
                <a:gd name="T1" fmla="*/ 0 h 67"/>
                <a:gd name="T2" fmla="*/ 51 w 51"/>
                <a:gd name="T3" fmla="*/ 61 h 67"/>
                <a:gd name="T4" fmla="*/ 41 w 51"/>
                <a:gd name="T5" fmla="*/ 67 h 67"/>
                <a:gd name="T6" fmla="*/ 18 w 51"/>
                <a:gd name="T7" fmla="*/ 42 h 67"/>
                <a:gd name="T8" fmla="*/ 29 w 51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67">
                  <a:moveTo>
                    <a:pt x="29" y="0"/>
                  </a:moveTo>
                  <a:cubicBezTo>
                    <a:pt x="29" y="0"/>
                    <a:pt x="45" y="56"/>
                    <a:pt x="51" y="61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37" y="34"/>
                    <a:pt x="18" y="42"/>
                  </a:cubicBezTo>
                  <a:cubicBezTo>
                    <a:pt x="0" y="51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9D8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9551987" y="4487862"/>
              <a:ext cx="57150" cy="85725"/>
            </a:xfrm>
            <a:custGeom>
              <a:avLst/>
              <a:gdLst>
                <a:gd name="T0" fmla="*/ 21 w 24"/>
                <a:gd name="T1" fmla="*/ 0 h 36"/>
                <a:gd name="T2" fmla="*/ 24 w 24"/>
                <a:gd name="T3" fmla="*/ 29 h 36"/>
                <a:gd name="T4" fmla="*/ 10 w 24"/>
                <a:gd name="T5" fmla="*/ 32 h 36"/>
                <a:gd name="T6" fmla="*/ 21 w 24"/>
                <a:gd name="T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36">
                  <a:moveTo>
                    <a:pt x="21" y="0"/>
                  </a:moveTo>
                  <a:cubicBezTo>
                    <a:pt x="21" y="0"/>
                    <a:pt x="18" y="22"/>
                    <a:pt x="24" y="29"/>
                  </a:cubicBezTo>
                  <a:cubicBezTo>
                    <a:pt x="24" y="29"/>
                    <a:pt x="19" y="36"/>
                    <a:pt x="10" y="32"/>
                  </a:cubicBezTo>
                  <a:cubicBezTo>
                    <a:pt x="0" y="29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5" name="Freeform 47"/>
            <p:cNvSpPr>
              <a:spLocks/>
            </p:cNvSpPr>
            <p:nvPr/>
          </p:nvSpPr>
          <p:spPr bwMode="auto">
            <a:xfrm>
              <a:off x="9512299" y="4117975"/>
              <a:ext cx="76200" cy="128588"/>
            </a:xfrm>
            <a:custGeom>
              <a:avLst/>
              <a:gdLst>
                <a:gd name="T0" fmla="*/ 25 w 32"/>
                <a:gd name="T1" fmla="*/ 0 h 55"/>
                <a:gd name="T2" fmla="*/ 31 w 32"/>
                <a:gd name="T3" fmla="*/ 13 h 55"/>
                <a:gd name="T4" fmla="*/ 15 w 32"/>
                <a:gd name="T5" fmla="*/ 39 h 55"/>
                <a:gd name="T6" fmla="*/ 20 w 32"/>
                <a:gd name="T7" fmla="*/ 13 h 55"/>
                <a:gd name="T8" fmla="*/ 25 w 32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5">
                  <a:moveTo>
                    <a:pt x="25" y="0"/>
                  </a:moveTo>
                  <a:cubicBezTo>
                    <a:pt x="25" y="0"/>
                    <a:pt x="32" y="3"/>
                    <a:pt x="31" y="13"/>
                  </a:cubicBezTo>
                  <a:cubicBezTo>
                    <a:pt x="30" y="23"/>
                    <a:pt x="14" y="22"/>
                    <a:pt x="15" y="39"/>
                  </a:cubicBezTo>
                  <a:cubicBezTo>
                    <a:pt x="17" y="55"/>
                    <a:pt x="0" y="33"/>
                    <a:pt x="20" y="13"/>
                  </a:cubicBezTo>
                  <a:cubicBezTo>
                    <a:pt x="20" y="13"/>
                    <a:pt x="15" y="1"/>
                    <a:pt x="25" y="0"/>
                  </a:cubicBezTo>
                  <a:close/>
                </a:path>
              </a:pathLst>
            </a:custGeom>
            <a:solidFill>
              <a:srgbClr val="9D8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6" name="Freeform 48"/>
            <p:cNvSpPr>
              <a:spLocks/>
            </p:cNvSpPr>
            <p:nvPr/>
          </p:nvSpPr>
          <p:spPr bwMode="auto">
            <a:xfrm>
              <a:off x="9648824" y="4343400"/>
              <a:ext cx="77788" cy="42863"/>
            </a:xfrm>
            <a:custGeom>
              <a:avLst/>
              <a:gdLst>
                <a:gd name="T0" fmla="*/ 30 w 33"/>
                <a:gd name="T1" fmla="*/ 0 h 18"/>
                <a:gd name="T2" fmla="*/ 0 w 33"/>
                <a:gd name="T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3" h="18">
                  <a:moveTo>
                    <a:pt x="30" y="0"/>
                  </a:moveTo>
                  <a:cubicBezTo>
                    <a:pt x="30" y="0"/>
                    <a:pt x="33" y="18"/>
                    <a:pt x="0" y="2"/>
                  </a:cubicBezTo>
                </a:path>
              </a:pathLst>
            </a:custGeom>
            <a:solidFill>
              <a:srgbClr val="AC74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7" name="Freeform 49"/>
            <p:cNvSpPr>
              <a:spLocks/>
            </p:cNvSpPr>
            <p:nvPr/>
          </p:nvSpPr>
          <p:spPr bwMode="auto">
            <a:xfrm>
              <a:off x="9580562" y="4192587"/>
              <a:ext cx="34925" cy="42863"/>
            </a:xfrm>
            <a:custGeom>
              <a:avLst/>
              <a:gdLst>
                <a:gd name="T0" fmla="*/ 5 w 22"/>
                <a:gd name="T1" fmla="*/ 0 h 27"/>
                <a:gd name="T2" fmla="*/ 0 w 22"/>
                <a:gd name="T3" fmla="*/ 27 h 27"/>
                <a:gd name="T4" fmla="*/ 22 w 22"/>
                <a:gd name="T5" fmla="*/ 12 h 27"/>
                <a:gd name="T6" fmla="*/ 5 w 22"/>
                <a:gd name="T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lnTo>
                    <a:pt x="0" y="27"/>
                  </a:lnTo>
                  <a:lnTo>
                    <a:pt x="22" y="1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8" name="Freeform 50"/>
            <p:cNvSpPr>
              <a:spLocks/>
            </p:cNvSpPr>
            <p:nvPr/>
          </p:nvSpPr>
          <p:spPr bwMode="auto">
            <a:xfrm>
              <a:off x="9580562" y="4173537"/>
              <a:ext cx="47625" cy="50800"/>
            </a:xfrm>
            <a:custGeom>
              <a:avLst/>
              <a:gdLst>
                <a:gd name="T0" fmla="*/ 15 w 20"/>
                <a:gd name="T1" fmla="*/ 6 h 21"/>
                <a:gd name="T2" fmla="*/ 17 w 20"/>
                <a:gd name="T3" fmla="*/ 18 h 21"/>
                <a:gd name="T4" fmla="*/ 5 w 20"/>
                <a:gd name="T5" fmla="*/ 15 h 21"/>
                <a:gd name="T6" fmla="*/ 2 w 20"/>
                <a:gd name="T7" fmla="*/ 3 h 21"/>
                <a:gd name="T8" fmla="*/ 15 w 20"/>
                <a:gd name="T9" fmla="*/ 6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1">
                  <a:moveTo>
                    <a:pt x="15" y="6"/>
                  </a:moveTo>
                  <a:cubicBezTo>
                    <a:pt x="19" y="10"/>
                    <a:pt x="20" y="16"/>
                    <a:pt x="17" y="18"/>
                  </a:cubicBezTo>
                  <a:cubicBezTo>
                    <a:pt x="14" y="21"/>
                    <a:pt x="9" y="19"/>
                    <a:pt x="5" y="15"/>
                  </a:cubicBezTo>
                  <a:cubicBezTo>
                    <a:pt x="1" y="11"/>
                    <a:pt x="0" y="5"/>
                    <a:pt x="2" y="3"/>
                  </a:cubicBezTo>
                  <a:cubicBezTo>
                    <a:pt x="5" y="0"/>
                    <a:pt x="11" y="1"/>
                    <a:pt x="15" y="6"/>
                  </a:cubicBezTo>
                  <a:close/>
                </a:path>
              </a:pathLst>
            </a:custGeom>
            <a:solidFill>
              <a:srgbClr val="140F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49" name="Freeform 51"/>
            <p:cNvSpPr>
              <a:spLocks/>
            </p:cNvSpPr>
            <p:nvPr/>
          </p:nvSpPr>
          <p:spPr bwMode="auto">
            <a:xfrm>
              <a:off x="9420224" y="4311650"/>
              <a:ext cx="28575" cy="88900"/>
            </a:xfrm>
            <a:custGeom>
              <a:avLst/>
              <a:gdLst>
                <a:gd name="T0" fmla="*/ 12 w 12"/>
                <a:gd name="T1" fmla="*/ 0 h 38"/>
                <a:gd name="T2" fmla="*/ 10 w 12"/>
                <a:gd name="T3" fmla="*/ 1 h 38"/>
                <a:gd name="T4" fmla="*/ 6 w 12"/>
                <a:gd name="T5" fmla="*/ 4 h 38"/>
                <a:gd name="T6" fmla="*/ 4 w 12"/>
                <a:gd name="T7" fmla="*/ 6 h 38"/>
                <a:gd name="T8" fmla="*/ 2 w 12"/>
                <a:gd name="T9" fmla="*/ 10 h 38"/>
                <a:gd name="T10" fmla="*/ 1 w 12"/>
                <a:gd name="T11" fmla="*/ 12 h 38"/>
                <a:gd name="T12" fmla="*/ 1 w 12"/>
                <a:gd name="T13" fmla="*/ 14 h 38"/>
                <a:gd name="T14" fmla="*/ 0 w 12"/>
                <a:gd name="T15" fmla="*/ 16 h 38"/>
                <a:gd name="T16" fmla="*/ 0 w 12"/>
                <a:gd name="T17" fmla="*/ 18 h 38"/>
                <a:gd name="T18" fmla="*/ 1 w 12"/>
                <a:gd name="T19" fmla="*/ 23 h 38"/>
                <a:gd name="T20" fmla="*/ 2 w 12"/>
                <a:gd name="T21" fmla="*/ 25 h 38"/>
                <a:gd name="T22" fmla="*/ 2 w 12"/>
                <a:gd name="T23" fmla="*/ 27 h 38"/>
                <a:gd name="T24" fmla="*/ 4 w 12"/>
                <a:gd name="T25" fmla="*/ 30 h 38"/>
                <a:gd name="T26" fmla="*/ 6 w 12"/>
                <a:gd name="T27" fmla="*/ 33 h 38"/>
                <a:gd name="T28" fmla="*/ 8 w 12"/>
                <a:gd name="T29" fmla="*/ 35 h 38"/>
                <a:gd name="T30" fmla="*/ 9 w 12"/>
                <a:gd name="T31" fmla="*/ 37 h 38"/>
                <a:gd name="T32" fmla="*/ 11 w 12"/>
                <a:gd name="T33" fmla="*/ 38 h 38"/>
                <a:gd name="T34" fmla="*/ 10 w 12"/>
                <a:gd name="T35" fmla="*/ 36 h 38"/>
                <a:gd name="T36" fmla="*/ 7 w 12"/>
                <a:gd name="T37" fmla="*/ 32 h 38"/>
                <a:gd name="T38" fmla="*/ 6 w 12"/>
                <a:gd name="T39" fmla="*/ 29 h 38"/>
                <a:gd name="T40" fmla="*/ 4 w 12"/>
                <a:gd name="T41" fmla="*/ 26 h 38"/>
                <a:gd name="T42" fmla="*/ 3 w 12"/>
                <a:gd name="T43" fmla="*/ 22 h 38"/>
                <a:gd name="T44" fmla="*/ 3 w 12"/>
                <a:gd name="T45" fmla="*/ 18 h 38"/>
                <a:gd name="T46" fmla="*/ 3 w 12"/>
                <a:gd name="T47" fmla="*/ 16 h 38"/>
                <a:gd name="T48" fmla="*/ 3 w 12"/>
                <a:gd name="T49" fmla="*/ 14 h 38"/>
                <a:gd name="T50" fmla="*/ 3 w 12"/>
                <a:gd name="T51" fmla="*/ 12 h 38"/>
                <a:gd name="T52" fmla="*/ 4 w 12"/>
                <a:gd name="T53" fmla="*/ 11 h 38"/>
                <a:gd name="T54" fmla="*/ 5 w 12"/>
                <a:gd name="T55" fmla="*/ 9 h 38"/>
                <a:gd name="T56" fmla="*/ 5 w 12"/>
                <a:gd name="T57" fmla="*/ 7 h 38"/>
                <a:gd name="T58" fmla="*/ 7 w 12"/>
                <a:gd name="T59" fmla="*/ 5 h 38"/>
                <a:gd name="T60" fmla="*/ 11 w 12"/>
                <a:gd name="T61" fmla="*/ 1 h 38"/>
                <a:gd name="T62" fmla="*/ 12 w 12"/>
                <a:gd name="T6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" h="38">
                  <a:moveTo>
                    <a:pt x="12" y="0"/>
                  </a:moveTo>
                  <a:cubicBezTo>
                    <a:pt x="12" y="0"/>
                    <a:pt x="11" y="0"/>
                    <a:pt x="10" y="1"/>
                  </a:cubicBezTo>
                  <a:cubicBezTo>
                    <a:pt x="9" y="1"/>
                    <a:pt x="8" y="2"/>
                    <a:pt x="6" y="4"/>
                  </a:cubicBezTo>
                  <a:cubicBezTo>
                    <a:pt x="5" y="5"/>
                    <a:pt x="5" y="5"/>
                    <a:pt x="4" y="6"/>
                  </a:cubicBezTo>
                  <a:cubicBezTo>
                    <a:pt x="3" y="7"/>
                    <a:pt x="3" y="9"/>
                    <a:pt x="2" y="10"/>
                  </a:cubicBezTo>
                  <a:cubicBezTo>
                    <a:pt x="2" y="11"/>
                    <a:pt x="2" y="11"/>
                    <a:pt x="1" y="12"/>
                  </a:cubicBezTo>
                  <a:cubicBezTo>
                    <a:pt x="1" y="13"/>
                    <a:pt x="1" y="13"/>
                    <a:pt x="1" y="14"/>
                  </a:cubicBezTo>
                  <a:cubicBezTo>
                    <a:pt x="1" y="15"/>
                    <a:pt x="1" y="15"/>
                    <a:pt x="0" y="16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1" y="20"/>
                    <a:pt x="1" y="21"/>
                    <a:pt x="1" y="23"/>
                  </a:cubicBezTo>
                  <a:cubicBezTo>
                    <a:pt x="1" y="23"/>
                    <a:pt x="1" y="24"/>
                    <a:pt x="2" y="25"/>
                  </a:cubicBezTo>
                  <a:cubicBezTo>
                    <a:pt x="2" y="25"/>
                    <a:pt x="2" y="26"/>
                    <a:pt x="2" y="27"/>
                  </a:cubicBezTo>
                  <a:cubicBezTo>
                    <a:pt x="3" y="28"/>
                    <a:pt x="3" y="29"/>
                    <a:pt x="4" y="30"/>
                  </a:cubicBezTo>
                  <a:cubicBezTo>
                    <a:pt x="5" y="31"/>
                    <a:pt x="5" y="32"/>
                    <a:pt x="6" y="33"/>
                  </a:cubicBezTo>
                  <a:cubicBezTo>
                    <a:pt x="7" y="34"/>
                    <a:pt x="7" y="35"/>
                    <a:pt x="8" y="35"/>
                  </a:cubicBezTo>
                  <a:cubicBezTo>
                    <a:pt x="8" y="36"/>
                    <a:pt x="9" y="36"/>
                    <a:pt x="9" y="37"/>
                  </a:cubicBezTo>
                  <a:cubicBezTo>
                    <a:pt x="10" y="38"/>
                    <a:pt x="11" y="38"/>
                    <a:pt x="11" y="38"/>
                  </a:cubicBezTo>
                  <a:cubicBezTo>
                    <a:pt x="11" y="38"/>
                    <a:pt x="10" y="38"/>
                    <a:pt x="10" y="36"/>
                  </a:cubicBezTo>
                  <a:cubicBezTo>
                    <a:pt x="9" y="35"/>
                    <a:pt x="8" y="34"/>
                    <a:pt x="7" y="32"/>
                  </a:cubicBezTo>
                  <a:cubicBezTo>
                    <a:pt x="7" y="31"/>
                    <a:pt x="6" y="30"/>
                    <a:pt x="6" y="29"/>
                  </a:cubicBezTo>
                  <a:cubicBezTo>
                    <a:pt x="5" y="28"/>
                    <a:pt x="5" y="27"/>
                    <a:pt x="4" y="26"/>
                  </a:cubicBezTo>
                  <a:cubicBezTo>
                    <a:pt x="4" y="25"/>
                    <a:pt x="4" y="23"/>
                    <a:pt x="3" y="22"/>
                  </a:cubicBezTo>
                  <a:cubicBezTo>
                    <a:pt x="3" y="21"/>
                    <a:pt x="3" y="20"/>
                    <a:pt x="3" y="18"/>
                  </a:cubicBezTo>
                  <a:cubicBezTo>
                    <a:pt x="3" y="18"/>
                    <a:pt x="3" y="17"/>
                    <a:pt x="3" y="16"/>
                  </a:cubicBezTo>
                  <a:cubicBezTo>
                    <a:pt x="3" y="16"/>
                    <a:pt x="3" y="15"/>
                    <a:pt x="3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4" y="12"/>
                    <a:pt x="4" y="11"/>
                    <a:pt x="4" y="11"/>
                  </a:cubicBezTo>
                  <a:cubicBezTo>
                    <a:pt x="4" y="10"/>
                    <a:pt x="4" y="10"/>
                    <a:pt x="5" y="9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6" y="6"/>
                    <a:pt x="7" y="5"/>
                    <a:pt x="7" y="5"/>
                  </a:cubicBezTo>
                  <a:cubicBezTo>
                    <a:pt x="8" y="3"/>
                    <a:pt x="10" y="2"/>
                    <a:pt x="11" y="1"/>
                  </a:cubicBezTo>
                  <a:cubicBezTo>
                    <a:pt x="11" y="0"/>
                    <a:pt x="12" y="0"/>
                    <a:pt x="12" y="0"/>
                  </a:cubicBezTo>
                </a:path>
              </a:pathLst>
            </a:custGeom>
            <a:solidFill>
              <a:srgbClr val="FF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0" name="Freeform 52"/>
            <p:cNvSpPr>
              <a:spLocks noEditPoints="1"/>
            </p:cNvSpPr>
            <p:nvPr/>
          </p:nvSpPr>
          <p:spPr bwMode="auto">
            <a:xfrm>
              <a:off x="9459912" y="4341812"/>
              <a:ext cx="12700" cy="25400"/>
            </a:xfrm>
            <a:custGeom>
              <a:avLst/>
              <a:gdLst>
                <a:gd name="T0" fmla="*/ 3 w 5"/>
                <a:gd name="T1" fmla="*/ 7 h 11"/>
                <a:gd name="T2" fmla="*/ 3 w 5"/>
                <a:gd name="T3" fmla="*/ 7 h 11"/>
                <a:gd name="T4" fmla="*/ 3 w 5"/>
                <a:gd name="T5" fmla="*/ 7 h 11"/>
                <a:gd name="T6" fmla="*/ 0 w 5"/>
                <a:gd name="T7" fmla="*/ 0 h 11"/>
                <a:gd name="T8" fmla="*/ 0 w 5"/>
                <a:gd name="T9" fmla="*/ 2 h 11"/>
                <a:gd name="T10" fmla="*/ 1 w 5"/>
                <a:gd name="T11" fmla="*/ 3 h 11"/>
                <a:gd name="T12" fmla="*/ 2 w 5"/>
                <a:gd name="T13" fmla="*/ 5 h 11"/>
                <a:gd name="T14" fmla="*/ 2 w 5"/>
                <a:gd name="T15" fmla="*/ 6 h 11"/>
                <a:gd name="T16" fmla="*/ 2 w 5"/>
                <a:gd name="T17" fmla="*/ 7 h 11"/>
                <a:gd name="T18" fmla="*/ 1 w 5"/>
                <a:gd name="T19" fmla="*/ 8 h 11"/>
                <a:gd name="T20" fmla="*/ 0 w 5"/>
                <a:gd name="T21" fmla="*/ 9 h 11"/>
                <a:gd name="T22" fmla="*/ 1 w 5"/>
                <a:gd name="T23" fmla="*/ 11 h 11"/>
                <a:gd name="T24" fmla="*/ 1 w 5"/>
                <a:gd name="T25" fmla="*/ 11 h 11"/>
                <a:gd name="T26" fmla="*/ 2 w 5"/>
                <a:gd name="T27" fmla="*/ 10 h 11"/>
                <a:gd name="T28" fmla="*/ 4 w 5"/>
                <a:gd name="T29" fmla="*/ 9 h 11"/>
                <a:gd name="T30" fmla="*/ 5 w 5"/>
                <a:gd name="T31" fmla="*/ 9 h 11"/>
                <a:gd name="T32" fmla="*/ 5 w 5"/>
                <a:gd name="T33" fmla="*/ 8 h 11"/>
                <a:gd name="T34" fmla="*/ 4 w 5"/>
                <a:gd name="T35" fmla="*/ 6 h 11"/>
                <a:gd name="T36" fmla="*/ 4 w 5"/>
                <a:gd name="T37" fmla="*/ 4 h 11"/>
                <a:gd name="T38" fmla="*/ 2 w 5"/>
                <a:gd name="T39" fmla="*/ 1 h 11"/>
                <a:gd name="T40" fmla="*/ 0 w 5"/>
                <a:gd name="T4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" h="11">
                  <a:moveTo>
                    <a:pt x="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2" y="5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0" y="9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3" y="3"/>
                    <a:pt x="3" y="2"/>
                    <a:pt x="2" y="1"/>
                  </a:cubicBezTo>
                  <a:cubicBezTo>
                    <a:pt x="1" y="1"/>
                    <a:pt x="1" y="0"/>
                    <a:pt x="0" y="0"/>
                  </a:cubicBezTo>
                </a:path>
              </a:pathLst>
            </a:custGeom>
            <a:solidFill>
              <a:srgbClr val="FF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1" name="Freeform 53"/>
            <p:cNvSpPr>
              <a:spLocks noEditPoints="1"/>
            </p:cNvSpPr>
            <p:nvPr/>
          </p:nvSpPr>
          <p:spPr bwMode="auto">
            <a:xfrm>
              <a:off x="9448799" y="4337050"/>
              <a:ext cx="20638" cy="49213"/>
            </a:xfrm>
            <a:custGeom>
              <a:avLst/>
              <a:gdLst>
                <a:gd name="T0" fmla="*/ 5 w 9"/>
                <a:gd name="T1" fmla="*/ 11 h 21"/>
                <a:gd name="T2" fmla="*/ 5 w 9"/>
                <a:gd name="T3" fmla="*/ 11 h 21"/>
                <a:gd name="T4" fmla="*/ 4 w 9"/>
                <a:gd name="T5" fmla="*/ 12 h 21"/>
                <a:gd name="T6" fmla="*/ 4 w 9"/>
                <a:gd name="T7" fmla="*/ 13 h 21"/>
                <a:gd name="T8" fmla="*/ 3 w 9"/>
                <a:gd name="T9" fmla="*/ 15 h 21"/>
                <a:gd name="T10" fmla="*/ 4 w 9"/>
                <a:gd name="T11" fmla="*/ 16 h 21"/>
                <a:gd name="T12" fmla="*/ 4 w 9"/>
                <a:gd name="T13" fmla="*/ 17 h 21"/>
                <a:gd name="T14" fmla="*/ 5 w 9"/>
                <a:gd name="T15" fmla="*/ 18 h 21"/>
                <a:gd name="T16" fmla="*/ 5 w 9"/>
                <a:gd name="T17" fmla="*/ 18 h 21"/>
                <a:gd name="T18" fmla="*/ 6 w 9"/>
                <a:gd name="T19" fmla="*/ 19 h 21"/>
                <a:gd name="T20" fmla="*/ 8 w 9"/>
                <a:gd name="T21" fmla="*/ 20 h 21"/>
                <a:gd name="T22" fmla="*/ 9 w 9"/>
                <a:gd name="T23" fmla="*/ 21 h 21"/>
                <a:gd name="T24" fmla="*/ 8 w 9"/>
                <a:gd name="T25" fmla="*/ 20 h 21"/>
                <a:gd name="T26" fmla="*/ 7 w 9"/>
                <a:gd name="T27" fmla="*/ 18 h 21"/>
                <a:gd name="T28" fmla="*/ 6 w 9"/>
                <a:gd name="T29" fmla="*/ 17 h 21"/>
                <a:gd name="T30" fmla="*/ 6 w 9"/>
                <a:gd name="T31" fmla="*/ 17 h 21"/>
                <a:gd name="T32" fmla="*/ 6 w 9"/>
                <a:gd name="T33" fmla="*/ 16 h 21"/>
                <a:gd name="T34" fmla="*/ 6 w 9"/>
                <a:gd name="T35" fmla="*/ 15 h 21"/>
                <a:gd name="T36" fmla="*/ 6 w 9"/>
                <a:gd name="T37" fmla="*/ 15 h 21"/>
                <a:gd name="T38" fmla="*/ 6 w 9"/>
                <a:gd name="T39" fmla="*/ 14 h 21"/>
                <a:gd name="T40" fmla="*/ 6 w 9"/>
                <a:gd name="T41" fmla="*/ 13 h 21"/>
                <a:gd name="T42" fmla="*/ 6 w 9"/>
                <a:gd name="T43" fmla="*/ 13 h 21"/>
                <a:gd name="T44" fmla="*/ 5 w 9"/>
                <a:gd name="T45" fmla="*/ 11 h 21"/>
                <a:gd name="T46" fmla="*/ 0 w 9"/>
                <a:gd name="T47" fmla="*/ 0 h 21"/>
                <a:gd name="T48" fmla="*/ 3 w 9"/>
                <a:gd name="T49" fmla="*/ 2 h 21"/>
                <a:gd name="T50" fmla="*/ 4 w 9"/>
                <a:gd name="T51" fmla="*/ 3 h 21"/>
                <a:gd name="T52" fmla="*/ 5 w 9"/>
                <a:gd name="T53" fmla="*/ 4 h 21"/>
                <a:gd name="T54" fmla="*/ 5 w 9"/>
                <a:gd name="T55" fmla="*/ 4 h 21"/>
                <a:gd name="T56" fmla="*/ 5 w 9"/>
                <a:gd name="T57" fmla="*/ 2 h 21"/>
                <a:gd name="T58" fmla="*/ 3 w 9"/>
                <a:gd name="T59" fmla="*/ 1 h 21"/>
                <a:gd name="T60" fmla="*/ 0 w 9"/>
                <a:gd name="T6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" h="21">
                  <a:moveTo>
                    <a:pt x="5" y="11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4"/>
                    <a:pt x="3" y="15"/>
                  </a:cubicBezTo>
                  <a:cubicBezTo>
                    <a:pt x="4" y="15"/>
                    <a:pt x="4" y="15"/>
                    <a:pt x="4" y="16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7" y="19"/>
                    <a:pt x="7" y="20"/>
                    <a:pt x="8" y="20"/>
                  </a:cubicBezTo>
                  <a:cubicBezTo>
                    <a:pt x="8" y="20"/>
                    <a:pt x="9" y="21"/>
                    <a:pt x="9" y="21"/>
                  </a:cubicBezTo>
                  <a:cubicBezTo>
                    <a:pt x="9" y="20"/>
                    <a:pt x="8" y="20"/>
                    <a:pt x="8" y="20"/>
                  </a:cubicBezTo>
                  <a:cubicBezTo>
                    <a:pt x="8" y="19"/>
                    <a:pt x="7" y="19"/>
                    <a:pt x="7" y="18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2"/>
                    <a:pt x="5" y="11"/>
                    <a:pt x="5" y="11"/>
                  </a:cubicBezTo>
                  <a:moveTo>
                    <a:pt x="0" y="0"/>
                  </a:moveTo>
                  <a:cubicBezTo>
                    <a:pt x="1" y="0"/>
                    <a:pt x="2" y="1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5" y="3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</a:path>
              </a:pathLst>
            </a:custGeom>
            <a:solidFill>
              <a:srgbClr val="FFBE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2" name="Freeform 29"/>
            <p:cNvSpPr>
              <a:spLocks/>
            </p:cNvSpPr>
            <p:nvPr/>
          </p:nvSpPr>
          <p:spPr bwMode="auto">
            <a:xfrm>
              <a:off x="9988549" y="3740150"/>
              <a:ext cx="271463" cy="266700"/>
            </a:xfrm>
            <a:custGeom>
              <a:avLst/>
              <a:gdLst>
                <a:gd name="T0" fmla="*/ 61 w 115"/>
                <a:gd name="T1" fmla="*/ 112 h 113"/>
                <a:gd name="T2" fmla="*/ 5 w 115"/>
                <a:gd name="T3" fmla="*/ 99 h 113"/>
                <a:gd name="T4" fmla="*/ 28 w 115"/>
                <a:gd name="T5" fmla="*/ 91 h 113"/>
                <a:gd name="T6" fmla="*/ 43 w 115"/>
                <a:gd name="T7" fmla="*/ 67 h 113"/>
                <a:gd name="T8" fmla="*/ 31 w 115"/>
                <a:gd name="T9" fmla="*/ 34 h 113"/>
                <a:gd name="T10" fmla="*/ 44 w 115"/>
                <a:gd name="T11" fmla="*/ 16 h 113"/>
                <a:gd name="T12" fmla="*/ 63 w 115"/>
                <a:gd name="T13" fmla="*/ 55 h 113"/>
                <a:gd name="T14" fmla="*/ 67 w 115"/>
                <a:gd name="T15" fmla="*/ 42 h 113"/>
                <a:gd name="T16" fmla="*/ 61 w 115"/>
                <a:gd name="T17" fmla="*/ 18 h 113"/>
                <a:gd name="T18" fmla="*/ 79 w 115"/>
                <a:gd name="T19" fmla="*/ 11 h 113"/>
                <a:gd name="T20" fmla="*/ 86 w 115"/>
                <a:gd name="T21" fmla="*/ 52 h 113"/>
                <a:gd name="T22" fmla="*/ 98 w 115"/>
                <a:gd name="T23" fmla="*/ 20 h 113"/>
                <a:gd name="T24" fmla="*/ 114 w 115"/>
                <a:gd name="T25" fmla="*/ 32 h 113"/>
                <a:gd name="T26" fmla="*/ 103 w 115"/>
                <a:gd name="T27" fmla="*/ 78 h 113"/>
                <a:gd name="T28" fmla="*/ 61 w 115"/>
                <a:gd name="T29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5" h="113">
                  <a:moveTo>
                    <a:pt x="61" y="112"/>
                  </a:moveTo>
                  <a:cubicBezTo>
                    <a:pt x="61" y="112"/>
                    <a:pt x="11" y="113"/>
                    <a:pt x="5" y="99"/>
                  </a:cubicBezTo>
                  <a:cubicBezTo>
                    <a:pt x="0" y="90"/>
                    <a:pt x="13" y="87"/>
                    <a:pt x="28" y="91"/>
                  </a:cubicBezTo>
                  <a:cubicBezTo>
                    <a:pt x="42" y="94"/>
                    <a:pt x="43" y="80"/>
                    <a:pt x="43" y="67"/>
                  </a:cubicBezTo>
                  <a:cubicBezTo>
                    <a:pt x="42" y="53"/>
                    <a:pt x="41" y="43"/>
                    <a:pt x="31" y="34"/>
                  </a:cubicBezTo>
                  <a:cubicBezTo>
                    <a:pt x="19" y="22"/>
                    <a:pt x="32" y="6"/>
                    <a:pt x="44" y="16"/>
                  </a:cubicBezTo>
                  <a:cubicBezTo>
                    <a:pt x="55" y="26"/>
                    <a:pt x="61" y="40"/>
                    <a:pt x="63" y="55"/>
                  </a:cubicBezTo>
                  <a:cubicBezTo>
                    <a:pt x="66" y="54"/>
                    <a:pt x="66" y="50"/>
                    <a:pt x="67" y="42"/>
                  </a:cubicBezTo>
                  <a:cubicBezTo>
                    <a:pt x="68" y="33"/>
                    <a:pt x="66" y="30"/>
                    <a:pt x="61" y="18"/>
                  </a:cubicBezTo>
                  <a:cubicBezTo>
                    <a:pt x="56" y="7"/>
                    <a:pt x="72" y="0"/>
                    <a:pt x="79" y="11"/>
                  </a:cubicBezTo>
                  <a:cubicBezTo>
                    <a:pt x="87" y="22"/>
                    <a:pt x="87" y="42"/>
                    <a:pt x="86" y="52"/>
                  </a:cubicBezTo>
                  <a:cubicBezTo>
                    <a:pt x="89" y="53"/>
                    <a:pt x="95" y="30"/>
                    <a:pt x="98" y="20"/>
                  </a:cubicBezTo>
                  <a:cubicBezTo>
                    <a:pt x="100" y="10"/>
                    <a:pt x="115" y="9"/>
                    <a:pt x="114" y="32"/>
                  </a:cubicBezTo>
                  <a:cubicBezTo>
                    <a:pt x="112" y="55"/>
                    <a:pt x="104" y="68"/>
                    <a:pt x="103" y="78"/>
                  </a:cubicBezTo>
                  <a:cubicBezTo>
                    <a:pt x="102" y="88"/>
                    <a:pt x="86" y="109"/>
                    <a:pt x="61" y="112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53" name="Freeform 35"/>
            <p:cNvSpPr>
              <a:spLocks/>
            </p:cNvSpPr>
            <p:nvPr/>
          </p:nvSpPr>
          <p:spPr bwMode="auto">
            <a:xfrm>
              <a:off x="8791574" y="3741737"/>
              <a:ext cx="274638" cy="266700"/>
            </a:xfrm>
            <a:custGeom>
              <a:avLst/>
              <a:gdLst>
                <a:gd name="T0" fmla="*/ 54 w 116"/>
                <a:gd name="T1" fmla="*/ 113 h 113"/>
                <a:gd name="T2" fmla="*/ 111 w 116"/>
                <a:gd name="T3" fmla="*/ 100 h 113"/>
                <a:gd name="T4" fmla="*/ 88 w 116"/>
                <a:gd name="T5" fmla="*/ 92 h 113"/>
                <a:gd name="T6" fmla="*/ 73 w 116"/>
                <a:gd name="T7" fmla="*/ 67 h 113"/>
                <a:gd name="T8" fmla="*/ 84 w 116"/>
                <a:gd name="T9" fmla="*/ 34 h 113"/>
                <a:gd name="T10" fmla="*/ 72 w 116"/>
                <a:gd name="T11" fmla="*/ 17 h 113"/>
                <a:gd name="T12" fmla="*/ 53 w 116"/>
                <a:gd name="T13" fmla="*/ 56 h 113"/>
                <a:gd name="T14" fmla="*/ 49 w 116"/>
                <a:gd name="T15" fmla="*/ 42 h 113"/>
                <a:gd name="T16" fmla="*/ 55 w 116"/>
                <a:gd name="T17" fmla="*/ 19 h 113"/>
                <a:gd name="T18" fmla="*/ 36 w 116"/>
                <a:gd name="T19" fmla="*/ 11 h 113"/>
                <a:gd name="T20" fmla="*/ 29 w 116"/>
                <a:gd name="T21" fmla="*/ 53 h 113"/>
                <a:gd name="T22" fmla="*/ 18 w 116"/>
                <a:gd name="T23" fmla="*/ 21 h 113"/>
                <a:gd name="T24" fmla="*/ 2 w 116"/>
                <a:gd name="T25" fmla="*/ 33 h 113"/>
                <a:gd name="T26" fmla="*/ 13 w 116"/>
                <a:gd name="T27" fmla="*/ 79 h 113"/>
                <a:gd name="T28" fmla="*/ 54 w 116"/>
                <a:gd name="T29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13">
                  <a:moveTo>
                    <a:pt x="54" y="113"/>
                  </a:moveTo>
                  <a:cubicBezTo>
                    <a:pt x="54" y="113"/>
                    <a:pt x="104" y="113"/>
                    <a:pt x="111" y="100"/>
                  </a:cubicBezTo>
                  <a:cubicBezTo>
                    <a:pt x="116" y="91"/>
                    <a:pt x="103" y="88"/>
                    <a:pt x="88" y="92"/>
                  </a:cubicBezTo>
                  <a:cubicBezTo>
                    <a:pt x="73" y="95"/>
                    <a:pt x="72" y="81"/>
                    <a:pt x="73" y="67"/>
                  </a:cubicBezTo>
                  <a:cubicBezTo>
                    <a:pt x="73" y="54"/>
                    <a:pt x="75" y="44"/>
                    <a:pt x="84" y="34"/>
                  </a:cubicBezTo>
                  <a:cubicBezTo>
                    <a:pt x="96" y="23"/>
                    <a:pt x="83" y="7"/>
                    <a:pt x="72" y="17"/>
                  </a:cubicBezTo>
                  <a:cubicBezTo>
                    <a:pt x="61" y="27"/>
                    <a:pt x="55" y="41"/>
                    <a:pt x="53" y="56"/>
                  </a:cubicBezTo>
                  <a:cubicBezTo>
                    <a:pt x="50" y="55"/>
                    <a:pt x="50" y="50"/>
                    <a:pt x="49" y="42"/>
                  </a:cubicBezTo>
                  <a:cubicBezTo>
                    <a:pt x="48" y="34"/>
                    <a:pt x="50" y="30"/>
                    <a:pt x="55" y="19"/>
                  </a:cubicBezTo>
                  <a:cubicBezTo>
                    <a:pt x="59" y="8"/>
                    <a:pt x="43" y="0"/>
                    <a:pt x="36" y="11"/>
                  </a:cubicBezTo>
                  <a:cubicBezTo>
                    <a:pt x="29" y="23"/>
                    <a:pt x="29" y="42"/>
                    <a:pt x="29" y="53"/>
                  </a:cubicBezTo>
                  <a:cubicBezTo>
                    <a:pt x="27" y="53"/>
                    <a:pt x="20" y="31"/>
                    <a:pt x="18" y="21"/>
                  </a:cubicBezTo>
                  <a:cubicBezTo>
                    <a:pt x="16" y="11"/>
                    <a:pt x="0" y="10"/>
                    <a:pt x="2" y="33"/>
                  </a:cubicBezTo>
                  <a:cubicBezTo>
                    <a:pt x="4" y="56"/>
                    <a:pt x="12" y="69"/>
                    <a:pt x="13" y="79"/>
                  </a:cubicBezTo>
                  <a:cubicBezTo>
                    <a:pt x="14" y="88"/>
                    <a:pt x="30" y="109"/>
                    <a:pt x="54" y="113"/>
                  </a:cubicBezTo>
                  <a:close/>
                </a:path>
              </a:pathLst>
            </a:custGeom>
            <a:solidFill>
              <a:srgbClr val="FFD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</p:grpSp>
      <p:sp>
        <p:nvSpPr>
          <p:cNvPr id="16" name="TextBox 80"/>
          <p:cNvSpPr txBox="1"/>
          <p:nvPr/>
        </p:nvSpPr>
        <p:spPr>
          <a:xfrm>
            <a:off x="696777" y="2783572"/>
            <a:ext cx="29991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800" dirty="0">
                <a:solidFill>
                  <a:schemeClr val="accent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Objectives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5673516" y="3534679"/>
            <a:ext cx="2612797" cy="2431146"/>
            <a:chOff x="5576360" y="3510073"/>
            <a:chExt cx="2257427" cy="2431146"/>
          </a:xfrm>
          <a:solidFill>
            <a:schemeClr val="accent2"/>
          </a:solidFill>
        </p:grpSpPr>
        <p:sp>
          <p:nvSpPr>
            <p:cNvPr id="73" name="Freeform 5"/>
            <p:cNvSpPr>
              <a:spLocks/>
            </p:cNvSpPr>
            <p:nvPr/>
          </p:nvSpPr>
          <p:spPr bwMode="auto">
            <a:xfrm>
              <a:off x="5576360" y="3510073"/>
              <a:ext cx="2257427" cy="2431146"/>
            </a:xfrm>
            <a:custGeom>
              <a:avLst/>
              <a:gdLst>
                <a:gd name="T0" fmla="*/ 541 w 587"/>
                <a:gd name="T1" fmla="*/ 371 h 371"/>
                <a:gd name="T2" fmla="*/ 47 w 587"/>
                <a:gd name="T3" fmla="*/ 371 h 371"/>
                <a:gd name="T4" fmla="*/ 0 w 587"/>
                <a:gd name="T5" fmla="*/ 325 h 371"/>
                <a:gd name="T6" fmla="*/ 0 w 587"/>
                <a:gd name="T7" fmla="*/ 46 h 371"/>
                <a:gd name="T8" fmla="*/ 47 w 587"/>
                <a:gd name="T9" fmla="*/ 0 h 371"/>
                <a:gd name="T10" fmla="*/ 541 w 587"/>
                <a:gd name="T11" fmla="*/ 0 h 371"/>
                <a:gd name="T12" fmla="*/ 587 w 587"/>
                <a:gd name="T13" fmla="*/ 46 h 371"/>
                <a:gd name="T14" fmla="*/ 587 w 587"/>
                <a:gd name="T15" fmla="*/ 325 h 371"/>
                <a:gd name="T16" fmla="*/ 541 w 587"/>
                <a:gd name="T17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7" h="371">
                  <a:moveTo>
                    <a:pt x="541" y="371"/>
                  </a:moveTo>
                  <a:cubicBezTo>
                    <a:pt x="47" y="371"/>
                    <a:pt x="47" y="371"/>
                    <a:pt x="47" y="371"/>
                  </a:cubicBezTo>
                  <a:cubicBezTo>
                    <a:pt x="21" y="371"/>
                    <a:pt x="0" y="350"/>
                    <a:pt x="0" y="32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6" y="0"/>
                    <a:pt x="587" y="20"/>
                    <a:pt x="587" y="46"/>
                  </a:cubicBezTo>
                  <a:cubicBezTo>
                    <a:pt x="587" y="325"/>
                    <a:pt x="587" y="325"/>
                    <a:pt x="587" y="325"/>
                  </a:cubicBezTo>
                  <a:cubicBezTo>
                    <a:pt x="587" y="350"/>
                    <a:pt x="566" y="371"/>
                    <a:pt x="541" y="3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GB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654843" y="3836411"/>
              <a:ext cx="2114480" cy="147732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Identify 1-2 accommodations relevant to each of the more commonly seen functional limitations.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992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3345" y="397164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/>
                </a:solidFill>
                <a:latin typeface="+mj-lt"/>
              </a:rPr>
              <a:t>Functional Limitations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3345" y="960157"/>
            <a:ext cx="565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+mj-lt"/>
              </a:rPr>
              <a:t>Seizure Disorder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4224" y="1606488"/>
            <a:ext cx="4504523" cy="4697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Balancing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Fatigue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Safety in the Workplace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Memory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Stress Management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Time Management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Photosensitivity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Sensory Impairments (seeing/hearing/speaking)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6549522" y="1043495"/>
            <a:ext cx="5199133" cy="4745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Keep aisles, halls, classrooms, trades clear of clutter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Provide a flexible work schedule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Modify schedule to allow for appointments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Allow extended time to complete work</a:t>
            </a: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317672" y="397163"/>
            <a:ext cx="5652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+mj-lt"/>
              </a:rPr>
              <a:t>Accommodations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48605" y="6438901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86438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Trent – Seizure Disorder Case Study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878687"/>
            <a:ext cx="12192000" cy="4354162"/>
          </a:xfrm>
          <a:prstGeom prst="rect">
            <a:avLst/>
          </a:prstGeom>
          <a:solidFill>
            <a:srgbClr val="5ECC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0090" y="2390697"/>
            <a:ext cx="7134807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Trent is a 23 year old Office Administration student at Candyland Job Corps.  Trent has epilepsy and experiences difficulties with photosensitivity and fatigue. 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Trent’s trade instructor reported on an accommodation effectiveness review that Trent appears forgetful and struggles with remembering everyday tasks and assignment due dates.  </a:t>
            </a:r>
          </a:p>
          <a:p>
            <a:pPr marL="342900" indent="-3429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The accommodations currently in Trent’s plan include pass to wellness as needed, a schedule adjustment to allow for off center appointments, and bottom bunk in the dormitory.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74987" y="2601523"/>
            <a:ext cx="4316963" cy="2908489"/>
          </a:xfrm>
          <a:prstGeom prst="rect">
            <a:avLst/>
          </a:prstGeom>
          <a:solidFill>
            <a:schemeClr val="accent6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Who should participate in a RAC for Trent?</a:t>
            </a:r>
          </a:p>
          <a:p>
            <a:pPr marL="457200" indent="-457200">
              <a:lnSpc>
                <a:spcPct val="112000"/>
              </a:lnSpc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2000" dirty="0" smtClean="0">
                <a:solidFill>
                  <a:schemeClr val="bg1"/>
                </a:solidFill>
              </a:rPr>
              <a:t>Given </a:t>
            </a:r>
            <a:r>
              <a:rPr lang="en-US" sz="2000" dirty="0">
                <a:solidFill>
                  <a:schemeClr val="bg1"/>
                </a:solidFill>
              </a:rPr>
              <a:t>the functional limitations Trent experiences and the information provided by the trade instructor, what additional accommodations should be discussed with Trent? </a:t>
            </a:r>
          </a:p>
        </p:txBody>
      </p:sp>
    </p:spTree>
    <p:extLst>
      <p:ext uri="{BB962C8B-B14F-4D97-AF65-F5344CB8AC3E}">
        <p14:creationId xmlns:p14="http://schemas.microsoft.com/office/powerpoint/2010/main" val="165649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Trent’s Accommodations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Likely Reasonable Accommodation Committee (RAC) Composition:</a:t>
            </a:r>
          </a:p>
          <a:p>
            <a:pPr lvl="1"/>
            <a:r>
              <a:rPr lang="en-US" dirty="0"/>
              <a:t>If minimal accommodations needed: Trent, Health and Wellness Manager (HWM)/DC, the Center Physician</a:t>
            </a:r>
          </a:p>
          <a:p>
            <a:pPr lvl="1"/>
            <a:r>
              <a:rPr lang="en-US" dirty="0"/>
              <a:t>If more complex accommodation needs: Trent, Health and Wellness Manager (HWM)/DC, the Center Physician, Academic Manager (AM)/DC, Career Technical, and Residential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Possible Additional Accommodations</a:t>
            </a:r>
            <a:r>
              <a:rPr lang="en-US" dirty="0">
                <a:solidFill>
                  <a:schemeClr val="accent6"/>
                </a:solidFill>
              </a:rPr>
              <a:t>:</a:t>
            </a:r>
          </a:p>
          <a:p>
            <a:pPr lvl="1"/>
            <a:r>
              <a:rPr lang="en-US" dirty="0"/>
              <a:t>Provide glare guard for student computer monitor</a:t>
            </a:r>
          </a:p>
          <a:p>
            <a:pPr lvl="1"/>
            <a:r>
              <a:rPr lang="en-US" dirty="0"/>
              <a:t>Allow frequent breaks</a:t>
            </a:r>
          </a:p>
          <a:p>
            <a:pPr lvl="1"/>
            <a:r>
              <a:rPr lang="en-US" dirty="0"/>
              <a:t>Provide assignment planner</a:t>
            </a:r>
          </a:p>
          <a:p>
            <a:pPr lvl="1"/>
            <a:r>
              <a:rPr lang="en-US" dirty="0"/>
              <a:t>Provide reminders of assignment due dates</a:t>
            </a:r>
          </a:p>
          <a:p>
            <a:pPr lvl="1"/>
            <a:r>
              <a:rPr lang="en-US" dirty="0"/>
              <a:t>Use checklists/outlines for tasks</a:t>
            </a:r>
          </a:p>
          <a:p>
            <a:pPr lvl="1"/>
            <a:r>
              <a:rPr lang="en-US" dirty="0"/>
              <a:t>Use fluorescent light tube covers in trade</a:t>
            </a:r>
          </a:p>
          <a:p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4157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44" y="911224"/>
            <a:ext cx="7845074" cy="50121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13824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Accommodation Plan </a:t>
            </a:r>
            <a:r>
              <a:rPr lang="en-US" dirty="0" smtClean="0"/>
              <a:t>Entries </a:t>
            </a:r>
            <a:r>
              <a:rPr lang="en-US" dirty="0"/>
              <a:t>for Trent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EF3848A8-D893-4DA9-83D9-F84282D86F4B}" type="slidenum">
              <a:rPr lang="en-GB" smtClean="0"/>
              <a:pPr/>
              <a:t>34</a:t>
            </a:fld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0076659"/>
              </p:ext>
            </p:extLst>
          </p:nvPr>
        </p:nvGraphicFramePr>
        <p:xfrm>
          <a:off x="1473535" y="1838389"/>
          <a:ext cx="9550608" cy="340477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3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3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276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07-Dormitory-related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Bottom bunk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398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01-Pass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 to wellness as needed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2438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04-Modified Schedule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</a:t>
                      </a:r>
                      <a:r>
                        <a:rPr lang="en-US" baseline="0" dirty="0"/>
                        <a:t> will have a shortened training day ending at 1pm the last Friday of the month.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2438">
                <a:tc>
                  <a:txBody>
                    <a:bodyPr/>
                    <a:lstStyle/>
                    <a:p>
                      <a:r>
                        <a:rPr lang="en-US" dirty="0"/>
                        <a:t>Instructional/Assignments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01-Verification of understanding of instructions, rules, assignments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Provide all assignment</a:t>
                      </a:r>
                      <a:r>
                        <a:rPr lang="en-US" baseline="0" dirty="0"/>
                        <a:t> instructions </a:t>
                      </a:r>
                      <a:r>
                        <a:rPr lang="en-US" dirty="0"/>
                        <a:t>and due</a:t>
                      </a:r>
                      <a:r>
                        <a:rPr lang="en-US" baseline="0" dirty="0"/>
                        <a:t> dates in writing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999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Accommodation Plan </a:t>
            </a:r>
            <a:r>
              <a:rPr lang="en-US" dirty="0" smtClean="0"/>
              <a:t>Entries </a:t>
            </a:r>
            <a:r>
              <a:rPr lang="en-US" dirty="0"/>
              <a:t>for Trent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35</a:t>
            </a:fld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56091"/>
              </p:ext>
            </p:extLst>
          </p:nvPr>
        </p:nvGraphicFramePr>
        <p:xfrm>
          <a:off x="1320696" y="1829282"/>
          <a:ext cx="9550608" cy="459158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835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835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835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Accommodation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08-Special lighting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Fluorescent light tubes</a:t>
                      </a:r>
                      <a:r>
                        <a:rPr lang="en-US" baseline="0" dirty="0"/>
                        <a:t> will be used in the students trade classroom and dorm room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Assistive Technology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13-Adaptive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Glare</a:t>
                      </a:r>
                      <a:r>
                        <a:rPr lang="en-US" baseline="0" dirty="0"/>
                        <a:t> guard for the students computer screen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03-Checklists</a:t>
                      </a:r>
                      <a:r>
                        <a:rPr lang="en-US" baseline="0" dirty="0"/>
                        <a:t> (e.g. dorm tasks, daily tasks, assignment checklists)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Organizational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01-Planners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Daily planner for appointments and assignment due dates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8222">
                <a:tc>
                  <a:txBody>
                    <a:bodyPr/>
                    <a:lstStyle/>
                    <a:p>
                      <a:r>
                        <a:rPr lang="en-US" dirty="0"/>
                        <a:t>Environmental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99-Other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Frequent breaks, 1 break every 2 hours for 15 minutes. No computer usage during breaks.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5190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1074334" y="2274838"/>
            <a:ext cx="36253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Related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ASSISTIVE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TECHNOLOGY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309" y="0"/>
            <a:ext cx="6220691" cy="6881262"/>
          </a:xfrm>
          <a:prstGeom prst="rect">
            <a:avLst/>
          </a:prstGeom>
          <a:ln>
            <a:noFill/>
          </a:ln>
        </p:spPr>
      </p:pic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73793"/>
            <a:ext cx="800100" cy="279400"/>
          </a:xfrm>
        </p:spPr>
        <p:txBody>
          <a:bodyPr/>
          <a:lstStyle/>
          <a:p>
            <a:fld id="{EF3848A8-D893-4DA9-83D9-F84282D86F4B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78085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BG Cell Phone App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It’s FREE!</a:t>
            </a:r>
          </a:p>
          <a:p>
            <a:r>
              <a:rPr lang="en-US" dirty="0"/>
              <a:t>Calculate insulin and carbohydrates</a:t>
            </a:r>
          </a:p>
          <a:p>
            <a:r>
              <a:rPr lang="en-US" dirty="0"/>
              <a:t>Set reminders to check blood sugars</a:t>
            </a:r>
          </a:p>
          <a:p>
            <a:r>
              <a:rPr lang="en-US" dirty="0"/>
              <a:t>Create spreadsheets and graphs of your data and email reports to your doctor</a:t>
            </a:r>
          </a:p>
          <a:p>
            <a:r>
              <a:rPr lang="en-US" dirty="0"/>
              <a:t>Provides warnings for low blood glucose and insulin </a:t>
            </a:r>
          </a:p>
          <a:p>
            <a:r>
              <a:rPr lang="en-US" dirty="0"/>
              <a:t>Create a photo log of meals</a:t>
            </a:r>
          </a:p>
          <a:p>
            <a:pPr lvl="1"/>
            <a:r>
              <a:rPr lang="en-US" dirty="0"/>
              <a:t>Great if you are eating out, or say in the cafeteria, and need to record your food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2439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6" y="1052946"/>
            <a:ext cx="8312726" cy="4987636"/>
          </a:xfrm>
          <a:prstGeom prst="rect">
            <a:avLst/>
          </a:prstGeom>
        </p:spPr>
      </p:pic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4026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Epilepsy Toolkit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Free!</a:t>
            </a:r>
          </a:p>
          <a:p>
            <a:r>
              <a:rPr lang="en-US" dirty="0"/>
              <a:t>My seizure diary</a:t>
            </a:r>
          </a:p>
          <a:p>
            <a:r>
              <a:rPr lang="en-US" dirty="0"/>
              <a:t>Export function to email seizure diary to healthcare providers</a:t>
            </a:r>
          </a:p>
          <a:p>
            <a:r>
              <a:rPr lang="en-US" dirty="0"/>
              <a:t>My medication function allows you to track medication taken</a:t>
            </a:r>
          </a:p>
          <a:p>
            <a:r>
              <a:rPr lang="en-US" dirty="0"/>
              <a:t>My reminders functions allow you to set alarm reminders to take medication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First aid function provides information on what to do when someone has a seizure</a:t>
            </a:r>
          </a:p>
          <a:p>
            <a:r>
              <a:rPr lang="en-US" dirty="0"/>
              <a:t>About me function allow you to record information about yourself, healthcare provider details, information about your diagnosis and test, reminder function for questions you may want to ask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481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00460" y="6487160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8297230" y="2274838"/>
            <a:ext cx="285559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DISABILITY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DEFINED</a:t>
            </a:r>
          </a:p>
          <a:p>
            <a:pPr algn="ctr"/>
            <a:r>
              <a:rPr lang="en-GB" sz="4800" dirty="0">
                <a:solidFill>
                  <a:schemeClr val="bg1"/>
                </a:solidFill>
                <a:latin typeface="Sansation Light" panose="02000000000000000000" pitchFamily="2" charset="0"/>
              </a:rPr>
              <a:t>“Review”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5569"/>
            <a:ext cx="7258050" cy="482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71951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40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915" y="841231"/>
            <a:ext cx="2903393" cy="51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3819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Care4 Today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Free on IPhone and Android devices</a:t>
            </a:r>
          </a:p>
          <a:p>
            <a:r>
              <a:rPr lang="en-US" dirty="0"/>
              <a:t>Input all your medications, with dosage and timing information</a:t>
            </a:r>
          </a:p>
          <a:p>
            <a:r>
              <a:rPr lang="en-US" dirty="0"/>
              <a:t>It will remind you when it’s time to take 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Will populate a chart showing your family, doctor, or care provider that you are taking everything as prescribed</a:t>
            </a:r>
          </a:p>
          <a:p>
            <a:r>
              <a:rPr lang="en-US" dirty="0"/>
              <a:t>Section to input side effects you experience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9675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42</a:t>
            </a:fld>
            <a:endParaRPr lang="en-GB" dirty="0"/>
          </a:p>
        </p:txBody>
      </p:sp>
      <p:pic>
        <p:nvPicPr>
          <p:cNvPr id="1026" name="Picture 2" descr="https://www.imbruvica.com/sf-images/librariesprovider7/default-album/care4today.png?sfvrsn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4499" y="965056"/>
            <a:ext cx="6177828" cy="462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7745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1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1900" y="6464375"/>
            <a:ext cx="800100" cy="279400"/>
          </a:xfrm>
        </p:spPr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43</a:t>
            </a:fld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1179658" y="2274838"/>
            <a:ext cx="34147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GB" sz="4800" dirty="0" smtClean="0">
                <a:solidFill>
                  <a:schemeClr val="bg1"/>
                </a:solidFill>
                <a:latin typeface="Sansation Light" panose="02000000000000000000" pitchFamily="2" charset="0"/>
              </a:rPr>
              <a:t>ACCOMMODATION</a:t>
            </a:r>
          </a:p>
          <a:p>
            <a:pPr marL="0" lvl="1" algn="ctr"/>
            <a:r>
              <a:rPr lang="en-GB" sz="4800" dirty="0" smtClean="0">
                <a:solidFill>
                  <a:schemeClr val="bg1"/>
                </a:solidFill>
                <a:latin typeface="Sansation Light" panose="02000000000000000000" pitchFamily="2" charset="0"/>
              </a:rPr>
              <a:t>PLAN</a:t>
            </a: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Sansation Light" panose="02000000000000000000" pitchFamily="2" charset="0"/>
              </a:rPr>
              <a:t> Quality</a:t>
            </a:r>
            <a:endParaRPr lang="en-GB" sz="4800" dirty="0">
              <a:solidFill>
                <a:schemeClr val="bg1"/>
              </a:solidFill>
              <a:latin typeface="Sansation Light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798335" y="1175399"/>
            <a:ext cx="5993615" cy="4507202"/>
            <a:chOff x="0" y="-215024"/>
            <a:chExt cx="7149465" cy="437197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print">
              <a:lum contras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0" y="-215024"/>
              <a:ext cx="7149465" cy="4371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7975" y="676275"/>
              <a:ext cx="1193800" cy="298450"/>
            </a:xfrm>
            <a:prstGeom prst="rect">
              <a:avLst/>
            </a:prstGeom>
            <a:noFill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6775" y="676275"/>
              <a:ext cx="1197610" cy="30162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3915123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Entries or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44</a:t>
            </a:fld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50316"/>
            <a:ext cx="9025329" cy="43657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6" t="64376" r="7233" b="11313"/>
          <a:stretch/>
        </p:blipFill>
        <p:spPr>
          <a:xfrm rot="20394598">
            <a:off x="9596985" y="456158"/>
            <a:ext cx="2086433" cy="12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6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Entries or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45</a:t>
            </a:fld>
            <a:endParaRPr lang="en-GB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2000"/>
            <a:ext cx="9477646" cy="15905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61269" r="46979" b="9919"/>
          <a:stretch/>
        </p:blipFill>
        <p:spPr>
          <a:xfrm rot="20271611">
            <a:off x="9891778" y="350444"/>
            <a:ext cx="2124017" cy="13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729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Entries or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46</a:t>
            </a:fld>
            <a:endParaRPr lang="en-GB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15489"/>
            <a:ext cx="10725557" cy="8451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6" t="64376" r="7233" b="11313"/>
          <a:stretch/>
        </p:blipFill>
        <p:spPr>
          <a:xfrm rot="20394598">
            <a:off x="9596985" y="456158"/>
            <a:ext cx="2086433" cy="122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2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Entries or Not?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47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2" t="61269" r="46979" b="9919"/>
          <a:stretch/>
        </p:blipFill>
        <p:spPr>
          <a:xfrm rot="20271611">
            <a:off x="9891778" y="350444"/>
            <a:ext cx="2124017" cy="1350658"/>
          </a:xfrm>
          <a:prstGeom prst="rect">
            <a:avLst/>
          </a:prstGeom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2655" y="2416671"/>
            <a:ext cx="10177880" cy="15928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655" y="4153603"/>
            <a:ext cx="10213425" cy="54032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44734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75832" y="242169"/>
            <a:ext cx="968712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kern="1200" spc="400" baseline="0">
                <a:solidFill>
                  <a:srgbClr val="81BB5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Job Corps Disability Website –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sz="2000" b="0" dirty="0">
                <a:solidFill>
                  <a:schemeClr val="bg1"/>
                </a:solidFill>
              </a:rPr>
              <a:t>https://supportservices.jobcorps.gov/disability/Pages/default.aspx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725" y="1769425"/>
            <a:ext cx="7399020" cy="41756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568" y="1918406"/>
            <a:ext cx="2443263" cy="393482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72039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C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b="1" kern="1200" spc="400" baseline="0">
                <a:solidFill>
                  <a:srgbClr val="81BB59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ctr">
              <a:spcBef>
                <a:spcPts val="600"/>
              </a:spcBef>
            </a:pPr>
            <a:r>
              <a:rPr lang="en-US" dirty="0">
                <a:solidFill>
                  <a:schemeClr val="bg1"/>
                </a:solidFill>
              </a:rPr>
              <a:t>Job Accommodation Network</a:t>
            </a:r>
            <a:r>
              <a:rPr lang="en-US" sz="4000" dirty="0">
                <a:solidFill>
                  <a:schemeClr val="bg1"/>
                </a:solidFill>
                <a:latin typeface="Bodoni MT" panose="02070603080606020203" pitchFamily="18" charset="0"/>
              </a:rPr>
              <a:t/>
            </a:r>
            <a:br>
              <a:rPr lang="en-US" sz="4000" dirty="0">
                <a:solidFill>
                  <a:schemeClr val="bg1"/>
                </a:solidFill>
                <a:latin typeface="Bodoni MT" panose="02070603080606020203" pitchFamily="18" charset="0"/>
              </a:rPr>
            </a:br>
            <a:r>
              <a:rPr lang="en-US" sz="2000" b="0" dirty="0">
                <a:solidFill>
                  <a:schemeClr val="bg1"/>
                </a:solidFill>
              </a:rPr>
              <a:t>http://askjan.org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60780" y="1690688"/>
            <a:ext cx="8070439" cy="478427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fld id="{EF3848A8-D893-4DA9-83D9-F84282D86F4B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71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  <a:cs typeface="Arial" pitchFamily="34" charset="0"/>
              </a:rPr>
              <a:t>Disability Defined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7107381" cy="4208929"/>
          </a:xfrm>
          <a:solidFill>
            <a:schemeClr val="accent2"/>
          </a:solidFill>
          <a:effectLst>
            <a:softEdge rad="127000"/>
          </a:effectLst>
        </p:spPr>
        <p:txBody>
          <a:bodyPr vert="horz" lIns="91440" tIns="45720" rIns="640080" bIns="45720" rtlCol="0">
            <a:normAutofit/>
          </a:bodyPr>
          <a:lstStyle/>
          <a:p>
            <a:pPr marL="457200" lvl="1" indent="0" algn="ctr">
              <a:spcBef>
                <a:spcPts val="1200"/>
              </a:spcBef>
              <a:buNone/>
            </a:pPr>
            <a:endParaRPr lang="en-US" sz="36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1" indent="0" algn="ctr">
              <a:spcBef>
                <a:spcPts val="1200"/>
              </a:spcBef>
              <a:buNone/>
            </a:pPr>
            <a:r>
              <a:rPr lang="en-US" sz="3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“A physical or mental impairment that substantially limits one or more of a person’s major life activities.”</a:t>
            </a:r>
          </a:p>
          <a:p>
            <a:pPr marL="457200" lvl="1" indent="0" algn="ctr">
              <a:spcBef>
                <a:spcPts val="1200"/>
              </a:spcBef>
              <a:buNone/>
            </a:pP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>
            <a:normAutofit/>
          </a:bodyPr>
          <a:lstStyle/>
          <a:p>
            <a:fld id="{F2249526-1046-45BF-9671-D3762312C96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82" y="2063297"/>
            <a:ext cx="3110818" cy="30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1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3789" y="1149102"/>
            <a:ext cx="7724422" cy="92333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GB" sz="5400" dirty="0">
                <a:solidFill>
                  <a:srgbClr val="00206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Thank you for attending!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677775"/>
            <a:ext cx="12192000" cy="23637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/>
              <a:t>Questions?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F3848A8-D893-4DA9-83D9-F84282D86F4B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48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Major Life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827078" cy="4351338"/>
          </a:xfrm>
        </p:spPr>
        <p:txBody>
          <a:bodyPr>
            <a:normAutofit/>
          </a:bodyPr>
          <a:lstStyle/>
          <a:p>
            <a:r>
              <a:rPr lang="en-US" dirty="0"/>
              <a:t>An activity that is “of central importance to daily life”</a:t>
            </a:r>
          </a:p>
          <a:p>
            <a:r>
              <a:rPr lang="en-US" dirty="0"/>
              <a:t>Examples of major life activities include, but are not limited to: </a:t>
            </a:r>
          </a:p>
          <a:p>
            <a:pPr lvl="1"/>
            <a:r>
              <a:rPr lang="en-US" dirty="0"/>
              <a:t>Learning</a:t>
            </a:r>
          </a:p>
          <a:p>
            <a:pPr lvl="1"/>
            <a:r>
              <a:rPr lang="en-US" dirty="0"/>
              <a:t>Reading</a:t>
            </a:r>
          </a:p>
          <a:p>
            <a:pPr lvl="1"/>
            <a:r>
              <a:rPr lang="en-US" dirty="0"/>
              <a:t>Concentrating</a:t>
            </a:r>
          </a:p>
          <a:p>
            <a:pPr lvl="1"/>
            <a:r>
              <a:rPr lang="en-US" dirty="0"/>
              <a:t>Thinking</a:t>
            </a:r>
          </a:p>
          <a:p>
            <a:pPr lvl="1"/>
            <a:r>
              <a:rPr lang="en-US" dirty="0"/>
              <a:t>Communicating</a:t>
            </a:r>
          </a:p>
          <a:p>
            <a:pPr lvl="1"/>
            <a:r>
              <a:rPr lang="en-US" dirty="0"/>
              <a:t>Interacting with others</a:t>
            </a:r>
          </a:p>
          <a:p>
            <a:pPr lvl="1"/>
            <a:r>
              <a:rPr lang="en-US" dirty="0"/>
              <a:t>Caring for oneself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17029" y="2907189"/>
            <a:ext cx="3153689" cy="3449161"/>
            <a:chOff x="6890657" y="3147098"/>
            <a:chExt cx="3153689" cy="344916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961414" y="3147098"/>
              <a:ext cx="1436913" cy="1436913"/>
            </a:xfrm>
            <a:prstGeom prst="rect">
              <a:avLst/>
            </a:prstGeom>
          </p:spPr>
        </p:pic>
        <p:grpSp>
          <p:nvGrpSpPr>
            <p:cNvPr id="13" name="Group 12"/>
            <p:cNvGrpSpPr/>
            <p:nvPr/>
          </p:nvGrpSpPr>
          <p:grpSpPr>
            <a:xfrm>
              <a:off x="8610600" y="3477562"/>
              <a:ext cx="1433746" cy="2217968"/>
              <a:chOff x="8610600" y="3477562"/>
              <a:chExt cx="1433746" cy="221796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10600" y="3477562"/>
                <a:ext cx="1123949" cy="2217968"/>
              </a:xfrm>
              <a:prstGeom prst="rect">
                <a:avLst/>
              </a:prstGeom>
            </p:spPr>
          </p:pic>
          <p:sp>
            <p:nvSpPr>
              <p:cNvPr id="12" name="Oval 11"/>
              <p:cNvSpPr/>
              <p:nvPr/>
            </p:nvSpPr>
            <p:spPr>
              <a:xfrm rot="3354314">
                <a:off x="9495063" y="4731462"/>
                <a:ext cx="478971" cy="6195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6890657" y="4475894"/>
              <a:ext cx="1676398" cy="2120365"/>
              <a:chOff x="6890657" y="4475894"/>
              <a:chExt cx="1676398" cy="2120365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6890657" y="4586546"/>
                <a:ext cx="1676398" cy="2009713"/>
                <a:chOff x="6890657" y="4586546"/>
                <a:chExt cx="1676398" cy="2009713"/>
              </a:xfrm>
            </p:grpSpPr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6890657" y="4586546"/>
                  <a:ext cx="1578429" cy="1471354"/>
                </a:xfrm>
                <a:prstGeom prst="rect">
                  <a:avLst/>
                </a:prstGeom>
              </p:spPr>
            </p:pic>
            <p:sp>
              <p:nvSpPr>
                <p:cNvPr id="14" name="Oval 13"/>
                <p:cNvSpPr/>
                <p:nvPr/>
              </p:nvSpPr>
              <p:spPr>
                <a:xfrm rot="161636">
                  <a:off x="8088084" y="5976665"/>
                  <a:ext cx="478971" cy="6195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" name="Oval 15"/>
              <p:cNvSpPr/>
              <p:nvPr/>
            </p:nvSpPr>
            <p:spPr>
              <a:xfrm rot="3354314">
                <a:off x="7049593" y="4405583"/>
                <a:ext cx="478971" cy="61959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69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Substantially Limited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Requires an </a:t>
            </a:r>
            <a:r>
              <a:rPr lang="en-US" b="1" dirty="0">
                <a:solidFill>
                  <a:schemeClr val="accent5"/>
                </a:solidFill>
              </a:rPr>
              <a:t>individual assessment</a:t>
            </a:r>
          </a:p>
          <a:p>
            <a:r>
              <a:rPr lang="en-US" dirty="0"/>
              <a:t>Should </a:t>
            </a:r>
            <a:r>
              <a:rPr lang="en-US" b="1" u="sng" dirty="0">
                <a:solidFill>
                  <a:schemeClr val="accent5"/>
                </a:solidFill>
              </a:rPr>
              <a:t>not</a:t>
            </a:r>
            <a:r>
              <a:rPr lang="en-US" b="1" dirty="0"/>
              <a:t> </a:t>
            </a:r>
            <a:r>
              <a:rPr lang="en-US" dirty="0"/>
              <a:t>require </a:t>
            </a:r>
            <a:r>
              <a:rPr lang="en-US" b="1" dirty="0">
                <a:solidFill>
                  <a:schemeClr val="accent5"/>
                </a:solidFill>
              </a:rPr>
              <a:t>extensive analysis</a:t>
            </a:r>
          </a:p>
          <a:p>
            <a:r>
              <a:rPr lang="en-US" dirty="0"/>
              <a:t>Should be </a:t>
            </a:r>
            <a:r>
              <a:rPr lang="en-US" b="1" dirty="0">
                <a:solidFill>
                  <a:schemeClr val="accent5"/>
                </a:solidFill>
              </a:rPr>
              <a:t>construed broadly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in favor of expansive coverage</a:t>
            </a:r>
          </a:p>
          <a:p>
            <a:r>
              <a:rPr lang="en-US" dirty="0"/>
              <a:t>An impairment is a disability if it substantially limits the ability of an individual to perform a major life activity as compared to most people in the general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Examples of Impairments that are </a:t>
            </a:r>
            <a:r>
              <a:rPr lang="en-US" b="1" u="sng" dirty="0">
                <a:solidFill>
                  <a:schemeClr val="accent2"/>
                </a:solidFill>
              </a:rPr>
              <a:t>Always </a:t>
            </a:r>
            <a:r>
              <a:rPr lang="en-US" dirty="0">
                <a:solidFill>
                  <a:srgbClr val="002060"/>
                </a:solidFill>
              </a:rPr>
              <a:t>Substantially 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Deafness</a:t>
            </a:r>
            <a:r>
              <a:rPr lang="en-US" dirty="0"/>
              <a:t> substantially limits hearing</a:t>
            </a:r>
          </a:p>
          <a:p>
            <a:r>
              <a:rPr lang="en-US" b="1" dirty="0">
                <a:solidFill>
                  <a:schemeClr val="accent5"/>
                </a:solidFill>
              </a:rPr>
              <a:t>Blindness</a:t>
            </a:r>
            <a:r>
              <a:rPr lang="en-US" dirty="0"/>
              <a:t> substantially limits seeing</a:t>
            </a:r>
          </a:p>
          <a:p>
            <a:r>
              <a:rPr lang="en-US" dirty="0"/>
              <a:t>An </a:t>
            </a:r>
            <a:r>
              <a:rPr lang="en-US" b="1" dirty="0">
                <a:solidFill>
                  <a:schemeClr val="accent5"/>
                </a:solidFill>
              </a:rPr>
              <a:t>intellectual disability </a:t>
            </a:r>
            <a:r>
              <a:rPr lang="en-US" dirty="0"/>
              <a:t>substantially limits brain function</a:t>
            </a:r>
          </a:p>
          <a:p>
            <a:r>
              <a:rPr lang="en-US" dirty="0"/>
              <a:t>Partially or completely </a:t>
            </a:r>
            <a:r>
              <a:rPr lang="en-US" b="1" dirty="0">
                <a:solidFill>
                  <a:schemeClr val="accent5"/>
                </a:solidFill>
              </a:rPr>
              <a:t>missing limbs or mobility impairments </a:t>
            </a:r>
            <a:r>
              <a:rPr lang="en-US" dirty="0"/>
              <a:t>requiring the use of a wheelchair substantially limit musculoskeletal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Autism</a:t>
            </a:r>
            <a:r>
              <a:rPr lang="en-US" dirty="0"/>
              <a:t> substantially limits brain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Cancer</a:t>
            </a:r>
            <a:r>
              <a:rPr lang="en-US" b="1" dirty="0"/>
              <a:t> </a:t>
            </a:r>
            <a:r>
              <a:rPr lang="en-US" dirty="0"/>
              <a:t>substantially limits normal cell growth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Examples of Impairments that are </a:t>
            </a:r>
            <a:r>
              <a:rPr lang="en-US" b="1" u="sng" dirty="0">
                <a:solidFill>
                  <a:schemeClr val="accent2"/>
                </a:solidFill>
              </a:rPr>
              <a:t>Always </a:t>
            </a:r>
            <a:r>
              <a:rPr lang="en-US" dirty="0">
                <a:solidFill>
                  <a:srgbClr val="002060"/>
                </a:solidFill>
              </a:rPr>
              <a:t>Substantially Limiting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Cerebral palsy </a:t>
            </a:r>
            <a:r>
              <a:rPr lang="en-US" dirty="0"/>
              <a:t>substantially limits brain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Diabetes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substantially limits endocrine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Epilepsy</a:t>
            </a:r>
            <a:r>
              <a:rPr lang="en-US" dirty="0"/>
              <a:t> substantially limits neurological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Human Immunodeficiency Virus (HIV)</a:t>
            </a:r>
            <a:r>
              <a:rPr lang="en-US" b="1" dirty="0">
                <a:solidFill>
                  <a:schemeClr val="accent2"/>
                </a:solidFill>
              </a:rPr>
              <a:t> </a:t>
            </a:r>
            <a:r>
              <a:rPr lang="en-US" dirty="0"/>
              <a:t>infection substantially limits immune function</a:t>
            </a:r>
          </a:p>
          <a:p>
            <a:r>
              <a:rPr lang="en-US" b="1" dirty="0">
                <a:solidFill>
                  <a:schemeClr val="accent5"/>
                </a:solidFill>
              </a:rPr>
              <a:t>Multiple sclerosis </a:t>
            </a:r>
            <a:r>
              <a:rPr lang="en-US" dirty="0"/>
              <a:t>substantially limits neurological function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391900" y="6492875"/>
            <a:ext cx="800100" cy="279400"/>
          </a:xfrm>
        </p:spPr>
        <p:txBody>
          <a:bodyPr/>
          <a:lstStyle/>
          <a:p>
            <a:fld id="{A3DF949A-40C6-4F54-92E5-F712CE8529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D08">
      <a:dk1>
        <a:sysClr val="windowText" lastClr="000000"/>
      </a:dk1>
      <a:lt1>
        <a:sysClr val="window" lastClr="FFFFFF"/>
      </a:lt1>
      <a:dk2>
        <a:srgbClr val="212745"/>
      </a:dk2>
      <a:lt2>
        <a:srgbClr val="E7E6E6"/>
      </a:lt2>
      <a:accent1>
        <a:srgbClr val="A5A5A5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proval_x0020_Status xmlns="f65701bd-703e-4e7a-b356-d9aef005502d">Approved</Approval_x0020_Status>
    <_dlc_DocId xmlns="b22f8f74-215c-4154-9939-bd29e4e8980e">XRUYQT3274NZ-880339284-162</_dlc_DocId>
    <_dlc_DocIdUrl xmlns="b22f8f74-215c-4154-9939-bd29e4e8980e">
      <Url>https://supportservices.jobcorps.gov/disability/_layouts/15/DocIdRedir.aspx?ID=XRUYQT3274NZ-880339284-162</Url>
      <Description>XRUYQT3274NZ-880339284-162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F356BCA1D5C24DA72D14296F0DB2AF" ma:contentTypeVersion="5" ma:contentTypeDescription="Create a new document." ma:contentTypeScope="" ma:versionID="ccb1c8995c93ee4852b0cedb1abc0b01">
  <xsd:schema xmlns:xsd="http://www.w3.org/2001/XMLSchema" xmlns:xs="http://www.w3.org/2001/XMLSchema" xmlns:p="http://schemas.microsoft.com/office/2006/metadata/properties" xmlns:ns2="f65701bd-703e-4e7a-b356-d9aef005502d" xmlns:ns3="b22f8f74-215c-4154-9939-bd29e4e8980e" targetNamespace="http://schemas.microsoft.com/office/2006/metadata/properties" ma:root="true" ma:fieldsID="4e83ca1d99dfc80217f25b9eff7e3a40" ns2:_="" ns3:_="">
    <xsd:import namespace="f65701bd-703e-4e7a-b356-d9aef005502d"/>
    <xsd:import namespace="b22f8f74-215c-4154-9939-bd29e4e8980e"/>
    <xsd:element name="properties">
      <xsd:complexType>
        <xsd:sequence>
          <xsd:element name="documentManagement">
            <xsd:complexType>
              <xsd:all>
                <xsd:element ref="ns2:Approval_x0020_Statu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701bd-703e-4e7a-b356-d9aef005502d" elementFormDefault="qualified">
    <xsd:import namespace="http://schemas.microsoft.com/office/2006/documentManagement/types"/>
    <xsd:import namespace="http://schemas.microsoft.com/office/infopath/2007/PartnerControls"/>
    <xsd:element name="Approval_x0020_Status" ma:index="4" nillable="true" ma:displayName="Approval Status" ma:internalName="Approval_x0020_Status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2f8f74-215c-4154-9939-bd29e4e8980e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4E93A80-8CA8-46FA-B34E-0BE21FC9CA12}"/>
</file>

<file path=customXml/itemProps2.xml><?xml version="1.0" encoding="utf-8"?>
<ds:datastoreItem xmlns:ds="http://schemas.openxmlformats.org/officeDocument/2006/customXml" ds:itemID="{B884BBEA-9F2C-43E0-B6AC-8A015C45FD3F}"/>
</file>

<file path=customXml/itemProps3.xml><?xml version="1.0" encoding="utf-8"?>
<ds:datastoreItem xmlns:ds="http://schemas.openxmlformats.org/officeDocument/2006/customXml" ds:itemID="{1236A6FD-D5CA-4DE2-998E-248D5408016C}"/>
</file>

<file path=customXml/itemProps4.xml><?xml version="1.0" encoding="utf-8"?>
<ds:datastoreItem xmlns:ds="http://schemas.openxmlformats.org/officeDocument/2006/customXml" ds:itemID="{7356FB55-A967-4379-9DD5-6991B97D63E6}"/>
</file>

<file path=docProps/app.xml><?xml version="1.0" encoding="utf-8"?>
<Properties xmlns="http://schemas.openxmlformats.org/officeDocument/2006/extended-properties" xmlns:vt="http://schemas.openxmlformats.org/officeDocument/2006/docPropsVTypes">
  <TotalTime>4144</TotalTime>
  <Words>2614</Words>
  <Application>Microsoft Office PowerPoint</Application>
  <PresentationFormat>Widescreen</PresentationFormat>
  <Paragraphs>411</Paragraphs>
  <Slides>50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Bodoni MT</vt:lpstr>
      <vt:lpstr>Calibri</vt:lpstr>
      <vt:lpstr>Calibri Light</vt:lpstr>
      <vt:lpstr>Century Gothic</vt:lpstr>
      <vt:lpstr>Lato</vt:lpstr>
      <vt:lpstr>Lato Light</vt:lpstr>
      <vt:lpstr>Sansation</vt:lpstr>
      <vt:lpstr>Sansation Light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Disability Defined</vt:lpstr>
      <vt:lpstr>Major Life Activities</vt:lpstr>
      <vt:lpstr>Substantially Limited Determination</vt:lpstr>
      <vt:lpstr>Examples of Impairments that are Always Substantially Limiting</vt:lpstr>
      <vt:lpstr>Examples of Impairments that are Always Substantially Limiting</vt:lpstr>
      <vt:lpstr>Substantially Limited –  Mitigating Measures</vt:lpstr>
      <vt:lpstr>Substantially Limited –  Episodic or Remission</vt:lpstr>
      <vt:lpstr>Substantially Limited –  Temporary Conditions</vt:lpstr>
      <vt:lpstr>AFR and Disclosure of Disability</vt:lpstr>
      <vt:lpstr>Points to Remember!</vt:lpstr>
      <vt:lpstr>PowerPoint Presentation</vt:lpstr>
      <vt:lpstr>Developing an Accommodation Plan</vt:lpstr>
      <vt:lpstr>Developing an Accommodation Plan</vt:lpstr>
      <vt:lpstr>Accommodation Plan Content Restrictions</vt:lpstr>
      <vt:lpstr>PowerPoint Presentation</vt:lpstr>
      <vt:lpstr>Quick Check!</vt:lpstr>
      <vt:lpstr>PowerPoint Presentation</vt:lpstr>
      <vt:lpstr>PowerPoint Presentation</vt:lpstr>
      <vt:lpstr>Kylie – Diabetes Case Study</vt:lpstr>
      <vt:lpstr>Kylie’s Accommodations</vt:lpstr>
      <vt:lpstr>PowerPoint Presentation</vt:lpstr>
      <vt:lpstr>Sample Accommodation Plan Entries for Kylie</vt:lpstr>
      <vt:lpstr>Sample Accommodation Plan Entries for Kylie</vt:lpstr>
      <vt:lpstr>PowerPoint Presentation</vt:lpstr>
      <vt:lpstr>PowerPoint Presentation</vt:lpstr>
      <vt:lpstr>PowerPoint Presentation</vt:lpstr>
      <vt:lpstr>Trent – Seizure Disorder Case Study</vt:lpstr>
      <vt:lpstr>Trent’s Accommodations</vt:lpstr>
      <vt:lpstr>PowerPoint Presentation</vt:lpstr>
      <vt:lpstr>Sample Accommodation Plan Entries for Trent</vt:lpstr>
      <vt:lpstr>Sample Accommodation Plan Entries for Trent</vt:lpstr>
      <vt:lpstr>PowerPoint Presentation</vt:lpstr>
      <vt:lpstr>BG Cell Phone App</vt:lpstr>
      <vt:lpstr>PowerPoint Presentation</vt:lpstr>
      <vt:lpstr>Epilepsy Toolkit</vt:lpstr>
      <vt:lpstr>PowerPoint Presentation</vt:lpstr>
      <vt:lpstr>Care4 Today</vt:lpstr>
      <vt:lpstr>PowerPoint Presentation</vt:lpstr>
      <vt:lpstr>PowerPoint Presentation</vt:lpstr>
      <vt:lpstr>Appropriate Entries or Not?</vt:lpstr>
      <vt:lpstr>Appropriate Entries or Not?</vt:lpstr>
      <vt:lpstr>Appropriate Entries or Not?</vt:lpstr>
      <vt:lpstr>Appropriate Entries or Not?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Say What</dc:title>
  <dc:creator>Rakesh Kumar</dc:creator>
  <cp:lastModifiedBy>Anne Tulkin</cp:lastModifiedBy>
  <cp:revision>348</cp:revision>
  <dcterms:created xsi:type="dcterms:W3CDTF">2015-05-12T12:36:43Z</dcterms:created>
  <dcterms:modified xsi:type="dcterms:W3CDTF">2017-05-22T15:43:32Z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0x01010024F356BCA1D5C24DA72D14296F0DB2AF</vt:lpwstr>
  </property>
  <property fmtid="{D5CDD505-2E9C-101B-9397-08002B2CF9AE}" pid="3" name="_dlc_DocIdItemGuid">
    <vt:lpwstr>7ee34d98-ca4d-4b9e-8e17-23efb95ee12b</vt:lpwstr>
  </property>
</Properties>
</file>