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14.xml" ContentType="application/vnd.openxmlformats-officedocument.presentationml.slide+xml"/>
  <Override PartName="/ppt/slides/slide27.xml" ContentType="application/vnd.openxmlformats-officedocument.presentationml.slide+xml"/>
  <Override PartName="/ppt/slides/slide25.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6.xml" ContentType="application/vnd.openxmlformats-officedocument.presentationml.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5.xml" ContentType="application/vnd.openxmlformats-officedocument.presentationml.notesSlide+xml"/>
  <Override PartName="/ppt/slideLayouts/slideLayout12.xml" ContentType="application/vnd.openxmlformats-officedocument.presentationml.slideLayout+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diagrams/drawing4.xml" ContentType="application/vnd.ms-office.drawingml.diagramDrawing+xml"/>
  <Override PartName="/ppt/diagrams/colors1.xml" ContentType="application/vnd.openxmlformats-officedocument.drawingml.diagramColors+xml"/>
  <Override PartName="/ppt/diagrams/colors2.xml" ContentType="application/vnd.openxmlformats-officedocument.drawingml.diagramColors+xml"/>
  <Override PartName="/ppt/diagrams/layout2.xml" ContentType="application/vnd.openxmlformats-officedocument.drawingml.diagramLayout+xml"/>
  <Override PartName="/ppt/diagrams/quickStyle2.xml" ContentType="application/vnd.openxmlformats-officedocument.drawingml.diagramStyle+xml"/>
  <Override PartName="/ppt/theme/theme1.xml" ContentType="application/vnd.openxmlformats-officedocument.theme+xml"/>
  <Override PartName="/ppt/diagrams/drawing2.xml" ContentType="application/vnd.ms-office.drawingml.diagramDrawing+xml"/>
  <Override PartName="/ppt/diagrams/layout1.xml" ContentType="application/vnd.openxmlformats-officedocument.drawingml.diagramLayout+xml"/>
  <Override PartName="/ppt/theme/theme2.xml" ContentType="application/vnd.openxmlformats-officedocument.theme+xml"/>
  <Override PartName="/ppt/diagrams/quickStyle1.xml" ContentType="application/vnd.openxmlformats-officedocument.drawingml.diagramStyle+xml"/>
  <Override PartName="/ppt/diagrams/layout3.xml" ContentType="application/vnd.openxmlformats-officedocument.drawingml.diagramLayout+xml"/>
  <Override PartName="/ppt/diagrams/colors4.xml" ContentType="application/vnd.openxmlformats-officedocument.drawingml.diagramColors+xml"/>
  <Override PartName="/ppt/notesMasters/notesMaster1.xml" ContentType="application/vnd.openxmlformats-officedocument.presentationml.notesMaster+xml"/>
  <Override PartName="/ppt/diagrams/quickStyle4.xml" ContentType="application/vnd.openxmlformats-officedocument.drawingml.diagramStyle+xml"/>
  <Override PartName="/ppt/diagrams/layout4.xml" ContentType="application/vnd.openxmlformats-officedocument.drawingml.diagramLayout+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tags/tag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sldIdLst>
    <p:sldId id="257" r:id="rId2"/>
    <p:sldId id="276" r:id="rId3"/>
    <p:sldId id="258" r:id="rId4"/>
    <p:sldId id="315" r:id="rId5"/>
    <p:sldId id="278" r:id="rId6"/>
    <p:sldId id="294" r:id="rId7"/>
    <p:sldId id="282" r:id="rId8"/>
    <p:sldId id="277" r:id="rId9"/>
    <p:sldId id="283" r:id="rId10"/>
    <p:sldId id="289" r:id="rId11"/>
    <p:sldId id="290" r:id="rId12"/>
    <p:sldId id="287" r:id="rId13"/>
    <p:sldId id="288" r:id="rId14"/>
    <p:sldId id="305" r:id="rId15"/>
    <p:sldId id="300" r:id="rId16"/>
    <p:sldId id="304" r:id="rId17"/>
    <p:sldId id="292" r:id="rId18"/>
    <p:sldId id="291" r:id="rId19"/>
    <p:sldId id="286" r:id="rId20"/>
    <p:sldId id="301" r:id="rId21"/>
    <p:sldId id="302" r:id="rId22"/>
    <p:sldId id="313" r:id="rId23"/>
    <p:sldId id="303" r:id="rId24"/>
    <p:sldId id="308" r:id="rId25"/>
    <p:sldId id="307" r:id="rId26"/>
    <p:sldId id="312" r:id="rId27"/>
    <p:sldId id="314" r:id="rId28"/>
    <p:sldId id="297" r:id="rId29"/>
    <p:sldId id="309" r:id="rId30"/>
    <p:sldId id="310" r:id="rId31"/>
    <p:sldId id="299" r:id="rId32"/>
    <p:sldId id="295" r:id="rId33"/>
    <p:sldId id="296" r:id="rId34"/>
  </p:sldIdLst>
  <p:sldSz cx="12192000" cy="6858000"/>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66"/>
    <a:srgbClr val="33CCCC"/>
    <a:srgbClr val="C0C0C0"/>
    <a:srgbClr val="919191"/>
    <a:srgbClr val="493F37"/>
    <a:srgbClr val="7671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97" autoAdjust="0"/>
    <p:restoredTop sz="84787" autoAdjust="0"/>
  </p:normalViewPr>
  <p:slideViewPr>
    <p:cSldViewPr snapToGrid="0">
      <p:cViewPr varScale="1">
        <p:scale>
          <a:sx n="93" d="100"/>
          <a:sy n="93" d="100"/>
        </p:scale>
        <p:origin x="822"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41A25D-57EC-4591-BBD1-3DB3F88EBD2A}" type="doc">
      <dgm:prSet loTypeId="urn:microsoft.com/office/officeart/2005/8/layout/hierarchy3" loCatId="hierarchy" qsTypeId="urn:microsoft.com/office/officeart/2005/8/quickstyle/simple1" qsCatId="simple" csTypeId="urn:microsoft.com/office/officeart/2005/8/colors/colorful1" csCatId="colorful" phldr="1"/>
      <dgm:spPr/>
      <dgm:t>
        <a:bodyPr/>
        <a:lstStyle/>
        <a:p>
          <a:endParaRPr lang="en-US"/>
        </a:p>
      </dgm:t>
    </dgm:pt>
    <dgm:pt modelId="{F0CA0002-B444-4D54-901C-FC754AF03997}">
      <dgm:prSet phldrT="[Text]"/>
      <dgm:spPr>
        <a:solidFill>
          <a:srgbClr val="993366"/>
        </a:solidFill>
      </dgm:spPr>
      <dgm:t>
        <a:bodyPr/>
        <a:lstStyle/>
        <a:p>
          <a:r>
            <a:rPr lang="en-US" dirty="0"/>
            <a:t>Sensory Modulation Disorder</a:t>
          </a:r>
        </a:p>
      </dgm:t>
    </dgm:pt>
    <dgm:pt modelId="{5E492A1B-9B54-4DFC-B17F-44789D8755FF}" type="parTrans" cxnId="{B81680ED-548F-478F-993B-1002F8CFF78B}">
      <dgm:prSet/>
      <dgm:spPr/>
      <dgm:t>
        <a:bodyPr/>
        <a:lstStyle/>
        <a:p>
          <a:endParaRPr lang="en-US"/>
        </a:p>
      </dgm:t>
    </dgm:pt>
    <dgm:pt modelId="{02B14E45-D12F-4943-B4EB-D56C6F704226}" type="sibTrans" cxnId="{B81680ED-548F-478F-993B-1002F8CFF78B}">
      <dgm:prSet/>
      <dgm:spPr/>
      <dgm:t>
        <a:bodyPr/>
        <a:lstStyle/>
        <a:p>
          <a:endParaRPr lang="en-US"/>
        </a:p>
      </dgm:t>
    </dgm:pt>
    <dgm:pt modelId="{04682E8C-31BA-42DF-B844-1B8471395749}" type="asst">
      <dgm:prSet phldrT="[Text]"/>
      <dgm:spPr>
        <a:ln>
          <a:solidFill>
            <a:srgbClr val="993366"/>
          </a:solidFill>
        </a:ln>
      </dgm:spPr>
      <dgm:t>
        <a:bodyPr/>
        <a:lstStyle/>
        <a:p>
          <a:r>
            <a:rPr lang="en-US" dirty="0"/>
            <a:t>Sensory Over-responsivity (Hypersensitive)</a:t>
          </a:r>
        </a:p>
      </dgm:t>
    </dgm:pt>
    <dgm:pt modelId="{67FFD7CD-5CF5-4955-9DED-EE1490BBFC55}" type="parTrans" cxnId="{DDBEFD24-94AA-4404-88B0-924732FAF469}">
      <dgm:prSet/>
      <dgm:spPr/>
      <dgm:t>
        <a:bodyPr/>
        <a:lstStyle/>
        <a:p>
          <a:endParaRPr lang="en-US"/>
        </a:p>
      </dgm:t>
    </dgm:pt>
    <dgm:pt modelId="{C64FF61F-E0B7-444A-808D-712CBE8693B7}" type="sibTrans" cxnId="{DDBEFD24-94AA-4404-88B0-924732FAF469}">
      <dgm:prSet/>
      <dgm:spPr/>
      <dgm:t>
        <a:bodyPr/>
        <a:lstStyle/>
        <a:p>
          <a:endParaRPr lang="en-US"/>
        </a:p>
      </dgm:t>
    </dgm:pt>
    <dgm:pt modelId="{B2A48514-5723-4D18-8C7E-04EB761B3839}" type="asst">
      <dgm:prSet/>
      <dgm:spPr>
        <a:ln>
          <a:solidFill>
            <a:srgbClr val="993366"/>
          </a:solidFill>
        </a:ln>
      </dgm:spPr>
      <dgm:t>
        <a:bodyPr/>
        <a:lstStyle/>
        <a:p>
          <a:r>
            <a:rPr lang="en-US" dirty="0"/>
            <a:t>Sensory Seeking</a:t>
          </a:r>
        </a:p>
      </dgm:t>
    </dgm:pt>
    <dgm:pt modelId="{30CADF32-3431-490B-9008-EADDE326F371}" type="parTrans" cxnId="{628C5423-2C4F-4CC6-987B-275E1D025B77}">
      <dgm:prSet/>
      <dgm:spPr>
        <a:ln>
          <a:solidFill>
            <a:srgbClr val="993366"/>
          </a:solidFill>
        </a:ln>
      </dgm:spPr>
      <dgm:t>
        <a:bodyPr/>
        <a:lstStyle/>
        <a:p>
          <a:endParaRPr lang="en-US"/>
        </a:p>
      </dgm:t>
    </dgm:pt>
    <dgm:pt modelId="{63391B38-091E-4E2D-A7FF-18323EA439DE}" type="sibTrans" cxnId="{628C5423-2C4F-4CC6-987B-275E1D025B77}">
      <dgm:prSet/>
      <dgm:spPr/>
      <dgm:t>
        <a:bodyPr/>
        <a:lstStyle/>
        <a:p>
          <a:endParaRPr lang="en-US"/>
        </a:p>
      </dgm:t>
    </dgm:pt>
    <dgm:pt modelId="{E8AC4651-EC17-4B11-9ECF-8AA26DE4A018}" type="asst">
      <dgm:prSet/>
      <dgm:spPr>
        <a:ln>
          <a:solidFill>
            <a:srgbClr val="993366"/>
          </a:solidFill>
        </a:ln>
      </dgm:spPr>
      <dgm:t>
        <a:bodyPr/>
        <a:lstStyle/>
        <a:p>
          <a:r>
            <a:rPr lang="en-US" dirty="0"/>
            <a:t>Sensory Under-responsivity (Hyposensitive)</a:t>
          </a:r>
        </a:p>
      </dgm:t>
    </dgm:pt>
    <dgm:pt modelId="{14EBD466-DC72-4009-A005-43EA54708EA0}" type="parTrans" cxnId="{C184385D-B671-4D30-BB66-754EB595BDD3}">
      <dgm:prSet/>
      <dgm:spPr/>
      <dgm:t>
        <a:bodyPr/>
        <a:lstStyle/>
        <a:p>
          <a:endParaRPr lang="en-US"/>
        </a:p>
      </dgm:t>
    </dgm:pt>
    <dgm:pt modelId="{17030882-9425-4DF7-8AFA-B77DD8226D0F}" type="sibTrans" cxnId="{C184385D-B671-4D30-BB66-754EB595BDD3}">
      <dgm:prSet/>
      <dgm:spPr/>
      <dgm:t>
        <a:bodyPr/>
        <a:lstStyle/>
        <a:p>
          <a:endParaRPr lang="en-US"/>
        </a:p>
      </dgm:t>
    </dgm:pt>
    <dgm:pt modelId="{CE8F8C3A-4C1C-4E32-8D80-051AF78C3005}" type="pres">
      <dgm:prSet presAssocID="{C241A25D-57EC-4591-BBD1-3DB3F88EBD2A}" presName="diagram" presStyleCnt="0">
        <dgm:presLayoutVars>
          <dgm:chPref val="1"/>
          <dgm:dir/>
          <dgm:animOne val="branch"/>
          <dgm:animLvl val="lvl"/>
          <dgm:resizeHandles/>
        </dgm:presLayoutVars>
      </dgm:prSet>
      <dgm:spPr/>
    </dgm:pt>
    <dgm:pt modelId="{9CD923F7-8D4E-4169-98F2-0A297C9AACC4}" type="pres">
      <dgm:prSet presAssocID="{F0CA0002-B444-4D54-901C-FC754AF03997}" presName="root" presStyleCnt="0"/>
      <dgm:spPr/>
    </dgm:pt>
    <dgm:pt modelId="{0AC806CB-B43A-4730-A112-6191F161152C}" type="pres">
      <dgm:prSet presAssocID="{F0CA0002-B444-4D54-901C-FC754AF03997}" presName="rootComposite" presStyleCnt="0"/>
      <dgm:spPr/>
    </dgm:pt>
    <dgm:pt modelId="{6D86EA69-8ED8-4D54-AABF-C8BA7B75E2C1}" type="pres">
      <dgm:prSet presAssocID="{F0CA0002-B444-4D54-901C-FC754AF03997}" presName="rootText" presStyleLbl="node1" presStyleIdx="0" presStyleCnt="1"/>
      <dgm:spPr/>
    </dgm:pt>
    <dgm:pt modelId="{32ED2F27-2259-4F98-8909-B9B857D37F1A}" type="pres">
      <dgm:prSet presAssocID="{F0CA0002-B444-4D54-901C-FC754AF03997}" presName="rootConnector" presStyleLbl="node1" presStyleIdx="0" presStyleCnt="1"/>
      <dgm:spPr/>
    </dgm:pt>
    <dgm:pt modelId="{FB09A390-6204-48C8-9658-C04AD6272501}" type="pres">
      <dgm:prSet presAssocID="{F0CA0002-B444-4D54-901C-FC754AF03997}" presName="childShape" presStyleCnt="0"/>
      <dgm:spPr/>
    </dgm:pt>
    <dgm:pt modelId="{CC945830-151E-481A-A288-14D2AA2B6352}" type="pres">
      <dgm:prSet presAssocID="{67FFD7CD-5CF5-4955-9DED-EE1490BBFC55}" presName="Name13" presStyleLbl="parChTrans1D2" presStyleIdx="0" presStyleCnt="3"/>
      <dgm:spPr/>
    </dgm:pt>
    <dgm:pt modelId="{E26B9064-DA1C-49FC-BF5B-4A27EB0085BC}" type="pres">
      <dgm:prSet presAssocID="{04682E8C-31BA-42DF-B844-1B8471395749}" presName="childText" presStyleLbl="bgAcc1" presStyleIdx="0" presStyleCnt="3">
        <dgm:presLayoutVars>
          <dgm:bulletEnabled val="1"/>
        </dgm:presLayoutVars>
      </dgm:prSet>
      <dgm:spPr/>
    </dgm:pt>
    <dgm:pt modelId="{163A9631-C0C4-4D94-9ACB-801F1F11FFE0}" type="pres">
      <dgm:prSet presAssocID="{14EBD466-DC72-4009-A005-43EA54708EA0}" presName="Name13" presStyleLbl="parChTrans1D2" presStyleIdx="1" presStyleCnt="3"/>
      <dgm:spPr/>
    </dgm:pt>
    <dgm:pt modelId="{BD3081B2-1C89-4190-A638-4FE540D8CD11}" type="pres">
      <dgm:prSet presAssocID="{E8AC4651-EC17-4B11-9ECF-8AA26DE4A018}" presName="childText" presStyleLbl="bgAcc1" presStyleIdx="1" presStyleCnt="3">
        <dgm:presLayoutVars>
          <dgm:bulletEnabled val="1"/>
        </dgm:presLayoutVars>
      </dgm:prSet>
      <dgm:spPr/>
    </dgm:pt>
    <dgm:pt modelId="{7C4A5EA8-24B7-4EB0-A25A-F593059D2D8E}" type="pres">
      <dgm:prSet presAssocID="{30CADF32-3431-490B-9008-EADDE326F371}" presName="Name13" presStyleLbl="parChTrans1D2" presStyleIdx="2" presStyleCnt="3"/>
      <dgm:spPr/>
    </dgm:pt>
    <dgm:pt modelId="{D62F0415-06F5-4E45-A0A2-45CD95A5C9B3}" type="pres">
      <dgm:prSet presAssocID="{B2A48514-5723-4D18-8C7E-04EB761B3839}" presName="childText" presStyleLbl="bgAcc1" presStyleIdx="2" presStyleCnt="3">
        <dgm:presLayoutVars>
          <dgm:bulletEnabled val="1"/>
        </dgm:presLayoutVars>
      </dgm:prSet>
      <dgm:spPr/>
    </dgm:pt>
  </dgm:ptLst>
  <dgm:cxnLst>
    <dgm:cxn modelId="{8073CA0D-6E40-4C40-8F4F-FD12A228979D}" type="presOf" srcId="{F0CA0002-B444-4D54-901C-FC754AF03997}" destId="{6D86EA69-8ED8-4D54-AABF-C8BA7B75E2C1}" srcOrd="0" destOrd="0" presId="urn:microsoft.com/office/officeart/2005/8/layout/hierarchy3"/>
    <dgm:cxn modelId="{628C5423-2C4F-4CC6-987B-275E1D025B77}" srcId="{F0CA0002-B444-4D54-901C-FC754AF03997}" destId="{B2A48514-5723-4D18-8C7E-04EB761B3839}" srcOrd="2" destOrd="0" parTransId="{30CADF32-3431-490B-9008-EADDE326F371}" sibTransId="{63391B38-091E-4E2D-A7FF-18323EA439DE}"/>
    <dgm:cxn modelId="{DDBEFD24-94AA-4404-88B0-924732FAF469}" srcId="{F0CA0002-B444-4D54-901C-FC754AF03997}" destId="{04682E8C-31BA-42DF-B844-1B8471395749}" srcOrd="0" destOrd="0" parTransId="{67FFD7CD-5CF5-4955-9DED-EE1490BBFC55}" sibTransId="{C64FF61F-E0B7-444A-808D-712CBE8693B7}"/>
    <dgm:cxn modelId="{C184385D-B671-4D30-BB66-754EB595BDD3}" srcId="{F0CA0002-B444-4D54-901C-FC754AF03997}" destId="{E8AC4651-EC17-4B11-9ECF-8AA26DE4A018}" srcOrd="1" destOrd="0" parTransId="{14EBD466-DC72-4009-A005-43EA54708EA0}" sibTransId="{17030882-9425-4DF7-8AFA-B77DD8226D0F}"/>
    <dgm:cxn modelId="{B52BC749-D5CE-419D-9EE1-E19EED6D541C}" type="presOf" srcId="{30CADF32-3431-490B-9008-EADDE326F371}" destId="{7C4A5EA8-24B7-4EB0-A25A-F593059D2D8E}" srcOrd="0" destOrd="0" presId="urn:microsoft.com/office/officeart/2005/8/layout/hierarchy3"/>
    <dgm:cxn modelId="{84185351-AD72-4635-9222-D5281DB9417C}" type="presOf" srcId="{67FFD7CD-5CF5-4955-9DED-EE1490BBFC55}" destId="{CC945830-151E-481A-A288-14D2AA2B6352}" srcOrd="0" destOrd="0" presId="urn:microsoft.com/office/officeart/2005/8/layout/hierarchy3"/>
    <dgm:cxn modelId="{DDCF6C54-6E7C-4E3C-82EE-5633F8643AA1}" type="presOf" srcId="{C241A25D-57EC-4591-BBD1-3DB3F88EBD2A}" destId="{CE8F8C3A-4C1C-4E32-8D80-051AF78C3005}" srcOrd="0" destOrd="0" presId="urn:microsoft.com/office/officeart/2005/8/layout/hierarchy3"/>
    <dgm:cxn modelId="{A5F49F7A-DB6D-42F7-B842-52BDB5C42F3B}" type="presOf" srcId="{14EBD466-DC72-4009-A005-43EA54708EA0}" destId="{163A9631-C0C4-4D94-9ACB-801F1F11FFE0}" srcOrd="0" destOrd="0" presId="urn:microsoft.com/office/officeart/2005/8/layout/hierarchy3"/>
    <dgm:cxn modelId="{194C498E-F303-4B3F-9907-C46BAD6F690A}" type="presOf" srcId="{B2A48514-5723-4D18-8C7E-04EB761B3839}" destId="{D62F0415-06F5-4E45-A0A2-45CD95A5C9B3}" srcOrd="0" destOrd="0" presId="urn:microsoft.com/office/officeart/2005/8/layout/hierarchy3"/>
    <dgm:cxn modelId="{15FBDCB0-ACC8-483B-9525-1081FE8E5E12}" type="presOf" srcId="{F0CA0002-B444-4D54-901C-FC754AF03997}" destId="{32ED2F27-2259-4F98-8909-B9B857D37F1A}" srcOrd="1" destOrd="0" presId="urn:microsoft.com/office/officeart/2005/8/layout/hierarchy3"/>
    <dgm:cxn modelId="{AB4B27C1-2C41-4C2F-9E79-C721821DD361}" type="presOf" srcId="{E8AC4651-EC17-4B11-9ECF-8AA26DE4A018}" destId="{BD3081B2-1C89-4190-A638-4FE540D8CD11}" srcOrd="0" destOrd="0" presId="urn:microsoft.com/office/officeart/2005/8/layout/hierarchy3"/>
    <dgm:cxn modelId="{77C455C9-E3BE-4DED-B858-22E80C512D30}" type="presOf" srcId="{04682E8C-31BA-42DF-B844-1B8471395749}" destId="{E26B9064-DA1C-49FC-BF5B-4A27EB0085BC}" srcOrd="0" destOrd="0" presId="urn:microsoft.com/office/officeart/2005/8/layout/hierarchy3"/>
    <dgm:cxn modelId="{B81680ED-548F-478F-993B-1002F8CFF78B}" srcId="{C241A25D-57EC-4591-BBD1-3DB3F88EBD2A}" destId="{F0CA0002-B444-4D54-901C-FC754AF03997}" srcOrd="0" destOrd="0" parTransId="{5E492A1B-9B54-4DFC-B17F-44789D8755FF}" sibTransId="{02B14E45-D12F-4943-B4EB-D56C6F704226}"/>
    <dgm:cxn modelId="{E77FE203-30DF-4518-B798-B2015D0AFFD2}" type="presParOf" srcId="{CE8F8C3A-4C1C-4E32-8D80-051AF78C3005}" destId="{9CD923F7-8D4E-4169-98F2-0A297C9AACC4}" srcOrd="0" destOrd="0" presId="urn:microsoft.com/office/officeart/2005/8/layout/hierarchy3"/>
    <dgm:cxn modelId="{B051C96B-3BB4-4C29-8884-02C17D786B56}" type="presParOf" srcId="{9CD923F7-8D4E-4169-98F2-0A297C9AACC4}" destId="{0AC806CB-B43A-4730-A112-6191F161152C}" srcOrd="0" destOrd="0" presId="urn:microsoft.com/office/officeart/2005/8/layout/hierarchy3"/>
    <dgm:cxn modelId="{E096FB4D-7203-459A-B727-050FD6D8F39C}" type="presParOf" srcId="{0AC806CB-B43A-4730-A112-6191F161152C}" destId="{6D86EA69-8ED8-4D54-AABF-C8BA7B75E2C1}" srcOrd="0" destOrd="0" presId="urn:microsoft.com/office/officeart/2005/8/layout/hierarchy3"/>
    <dgm:cxn modelId="{6688B155-9942-460A-9453-EB27D8A76F76}" type="presParOf" srcId="{0AC806CB-B43A-4730-A112-6191F161152C}" destId="{32ED2F27-2259-4F98-8909-B9B857D37F1A}" srcOrd="1" destOrd="0" presId="urn:microsoft.com/office/officeart/2005/8/layout/hierarchy3"/>
    <dgm:cxn modelId="{7F419946-6D79-47A4-BDEA-F5AA26BD8790}" type="presParOf" srcId="{9CD923F7-8D4E-4169-98F2-0A297C9AACC4}" destId="{FB09A390-6204-48C8-9658-C04AD6272501}" srcOrd="1" destOrd="0" presId="urn:microsoft.com/office/officeart/2005/8/layout/hierarchy3"/>
    <dgm:cxn modelId="{6A3DA3C5-E7D8-4015-A848-D84340CE5459}" type="presParOf" srcId="{FB09A390-6204-48C8-9658-C04AD6272501}" destId="{CC945830-151E-481A-A288-14D2AA2B6352}" srcOrd="0" destOrd="0" presId="urn:microsoft.com/office/officeart/2005/8/layout/hierarchy3"/>
    <dgm:cxn modelId="{A75EB1E4-ECCB-43CA-92D3-2B2866B8C87B}" type="presParOf" srcId="{FB09A390-6204-48C8-9658-C04AD6272501}" destId="{E26B9064-DA1C-49FC-BF5B-4A27EB0085BC}" srcOrd="1" destOrd="0" presId="urn:microsoft.com/office/officeart/2005/8/layout/hierarchy3"/>
    <dgm:cxn modelId="{5F130D72-4D6C-43FF-88FC-294FC947724A}" type="presParOf" srcId="{FB09A390-6204-48C8-9658-C04AD6272501}" destId="{163A9631-C0C4-4D94-9ACB-801F1F11FFE0}" srcOrd="2" destOrd="0" presId="urn:microsoft.com/office/officeart/2005/8/layout/hierarchy3"/>
    <dgm:cxn modelId="{B2457AFD-F303-4047-AC21-FBC6E695DA17}" type="presParOf" srcId="{FB09A390-6204-48C8-9658-C04AD6272501}" destId="{BD3081B2-1C89-4190-A638-4FE540D8CD11}" srcOrd="3" destOrd="0" presId="urn:microsoft.com/office/officeart/2005/8/layout/hierarchy3"/>
    <dgm:cxn modelId="{4294964B-9334-41EE-A46F-F6E62E3145F4}" type="presParOf" srcId="{FB09A390-6204-48C8-9658-C04AD6272501}" destId="{7C4A5EA8-24B7-4EB0-A25A-F593059D2D8E}" srcOrd="4" destOrd="0" presId="urn:microsoft.com/office/officeart/2005/8/layout/hierarchy3"/>
    <dgm:cxn modelId="{C8C639E7-1396-4EA6-A513-35A302456712}" type="presParOf" srcId="{FB09A390-6204-48C8-9658-C04AD6272501}" destId="{D62F0415-06F5-4E45-A0A2-45CD95A5C9B3}"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41A25D-57EC-4591-BBD1-3DB3F88EBD2A}" type="doc">
      <dgm:prSet loTypeId="urn:microsoft.com/office/officeart/2005/8/layout/hierarchy3" loCatId="hierarchy" qsTypeId="urn:microsoft.com/office/officeart/2005/8/quickstyle/simple1" qsCatId="simple" csTypeId="urn:microsoft.com/office/officeart/2005/8/colors/colorful1" csCatId="colorful" phldr="1"/>
      <dgm:spPr/>
      <dgm:t>
        <a:bodyPr/>
        <a:lstStyle/>
        <a:p>
          <a:endParaRPr lang="en-US"/>
        </a:p>
      </dgm:t>
    </dgm:pt>
    <dgm:pt modelId="{F0CA0002-B444-4D54-901C-FC754AF03997}">
      <dgm:prSet phldrT="[Text]" custT="1"/>
      <dgm:spPr>
        <a:solidFill>
          <a:srgbClr val="993366"/>
        </a:solidFill>
      </dgm:spPr>
      <dgm:t>
        <a:bodyPr/>
        <a:lstStyle/>
        <a:p>
          <a:r>
            <a:rPr lang="en-US" sz="2000" dirty="0"/>
            <a:t>Sensory-Based Motor Disorder</a:t>
          </a:r>
        </a:p>
      </dgm:t>
    </dgm:pt>
    <dgm:pt modelId="{5E492A1B-9B54-4DFC-B17F-44789D8755FF}" type="parTrans" cxnId="{B81680ED-548F-478F-993B-1002F8CFF78B}">
      <dgm:prSet/>
      <dgm:spPr/>
      <dgm:t>
        <a:bodyPr/>
        <a:lstStyle/>
        <a:p>
          <a:endParaRPr lang="en-US"/>
        </a:p>
      </dgm:t>
    </dgm:pt>
    <dgm:pt modelId="{02B14E45-D12F-4943-B4EB-D56C6F704226}" type="sibTrans" cxnId="{B81680ED-548F-478F-993B-1002F8CFF78B}">
      <dgm:prSet/>
      <dgm:spPr/>
      <dgm:t>
        <a:bodyPr/>
        <a:lstStyle/>
        <a:p>
          <a:endParaRPr lang="en-US"/>
        </a:p>
      </dgm:t>
    </dgm:pt>
    <dgm:pt modelId="{04682E8C-31BA-42DF-B844-1B8471395749}" type="asst">
      <dgm:prSet phldrT="[Text]" custT="1"/>
      <dgm:spPr>
        <a:ln>
          <a:solidFill>
            <a:srgbClr val="993366"/>
          </a:solidFill>
        </a:ln>
      </dgm:spPr>
      <dgm:t>
        <a:bodyPr/>
        <a:lstStyle/>
        <a:p>
          <a:r>
            <a:rPr lang="en-US" sz="1800" dirty="0"/>
            <a:t>Postural Disorder</a:t>
          </a:r>
        </a:p>
      </dgm:t>
    </dgm:pt>
    <dgm:pt modelId="{67FFD7CD-5CF5-4955-9DED-EE1490BBFC55}" type="parTrans" cxnId="{DDBEFD24-94AA-4404-88B0-924732FAF469}">
      <dgm:prSet/>
      <dgm:spPr/>
      <dgm:t>
        <a:bodyPr/>
        <a:lstStyle/>
        <a:p>
          <a:endParaRPr lang="en-US"/>
        </a:p>
      </dgm:t>
    </dgm:pt>
    <dgm:pt modelId="{C64FF61F-E0B7-444A-808D-712CBE8693B7}" type="sibTrans" cxnId="{DDBEFD24-94AA-4404-88B0-924732FAF469}">
      <dgm:prSet/>
      <dgm:spPr/>
      <dgm:t>
        <a:bodyPr/>
        <a:lstStyle/>
        <a:p>
          <a:endParaRPr lang="en-US"/>
        </a:p>
      </dgm:t>
    </dgm:pt>
    <dgm:pt modelId="{E8AC4651-EC17-4B11-9ECF-8AA26DE4A018}" type="asst">
      <dgm:prSet custT="1"/>
      <dgm:spPr>
        <a:ln>
          <a:solidFill>
            <a:srgbClr val="993366"/>
          </a:solidFill>
        </a:ln>
      </dgm:spPr>
      <dgm:t>
        <a:bodyPr/>
        <a:lstStyle/>
        <a:p>
          <a:r>
            <a:rPr lang="en-US" sz="1800" dirty="0"/>
            <a:t>Dyspraxia</a:t>
          </a:r>
        </a:p>
      </dgm:t>
    </dgm:pt>
    <dgm:pt modelId="{14EBD466-DC72-4009-A005-43EA54708EA0}" type="parTrans" cxnId="{C184385D-B671-4D30-BB66-754EB595BDD3}">
      <dgm:prSet/>
      <dgm:spPr>
        <a:ln>
          <a:solidFill>
            <a:srgbClr val="993366"/>
          </a:solidFill>
        </a:ln>
      </dgm:spPr>
      <dgm:t>
        <a:bodyPr/>
        <a:lstStyle/>
        <a:p>
          <a:endParaRPr lang="en-US"/>
        </a:p>
      </dgm:t>
    </dgm:pt>
    <dgm:pt modelId="{17030882-9425-4DF7-8AFA-B77DD8226D0F}" type="sibTrans" cxnId="{C184385D-B671-4D30-BB66-754EB595BDD3}">
      <dgm:prSet/>
      <dgm:spPr/>
      <dgm:t>
        <a:bodyPr/>
        <a:lstStyle/>
        <a:p>
          <a:endParaRPr lang="en-US"/>
        </a:p>
      </dgm:t>
    </dgm:pt>
    <dgm:pt modelId="{CE8F8C3A-4C1C-4E32-8D80-051AF78C3005}" type="pres">
      <dgm:prSet presAssocID="{C241A25D-57EC-4591-BBD1-3DB3F88EBD2A}" presName="diagram" presStyleCnt="0">
        <dgm:presLayoutVars>
          <dgm:chPref val="1"/>
          <dgm:dir/>
          <dgm:animOne val="branch"/>
          <dgm:animLvl val="lvl"/>
          <dgm:resizeHandles/>
        </dgm:presLayoutVars>
      </dgm:prSet>
      <dgm:spPr/>
    </dgm:pt>
    <dgm:pt modelId="{9CD923F7-8D4E-4169-98F2-0A297C9AACC4}" type="pres">
      <dgm:prSet presAssocID="{F0CA0002-B444-4D54-901C-FC754AF03997}" presName="root" presStyleCnt="0"/>
      <dgm:spPr/>
    </dgm:pt>
    <dgm:pt modelId="{0AC806CB-B43A-4730-A112-6191F161152C}" type="pres">
      <dgm:prSet presAssocID="{F0CA0002-B444-4D54-901C-FC754AF03997}" presName="rootComposite" presStyleCnt="0"/>
      <dgm:spPr/>
    </dgm:pt>
    <dgm:pt modelId="{6D86EA69-8ED8-4D54-AABF-C8BA7B75E2C1}" type="pres">
      <dgm:prSet presAssocID="{F0CA0002-B444-4D54-901C-FC754AF03997}" presName="rootText" presStyleLbl="node1" presStyleIdx="0" presStyleCnt="1"/>
      <dgm:spPr/>
    </dgm:pt>
    <dgm:pt modelId="{32ED2F27-2259-4F98-8909-B9B857D37F1A}" type="pres">
      <dgm:prSet presAssocID="{F0CA0002-B444-4D54-901C-FC754AF03997}" presName="rootConnector" presStyleLbl="node1" presStyleIdx="0" presStyleCnt="1"/>
      <dgm:spPr/>
    </dgm:pt>
    <dgm:pt modelId="{FB09A390-6204-48C8-9658-C04AD6272501}" type="pres">
      <dgm:prSet presAssocID="{F0CA0002-B444-4D54-901C-FC754AF03997}" presName="childShape" presStyleCnt="0"/>
      <dgm:spPr/>
    </dgm:pt>
    <dgm:pt modelId="{CC945830-151E-481A-A288-14D2AA2B6352}" type="pres">
      <dgm:prSet presAssocID="{67FFD7CD-5CF5-4955-9DED-EE1490BBFC55}" presName="Name13" presStyleLbl="parChTrans1D2" presStyleIdx="0" presStyleCnt="2"/>
      <dgm:spPr/>
    </dgm:pt>
    <dgm:pt modelId="{E26B9064-DA1C-49FC-BF5B-4A27EB0085BC}" type="pres">
      <dgm:prSet presAssocID="{04682E8C-31BA-42DF-B844-1B8471395749}" presName="childText" presStyleLbl="bgAcc1" presStyleIdx="0" presStyleCnt="2">
        <dgm:presLayoutVars>
          <dgm:bulletEnabled val="1"/>
        </dgm:presLayoutVars>
      </dgm:prSet>
      <dgm:spPr/>
    </dgm:pt>
    <dgm:pt modelId="{163A9631-C0C4-4D94-9ACB-801F1F11FFE0}" type="pres">
      <dgm:prSet presAssocID="{14EBD466-DC72-4009-A005-43EA54708EA0}" presName="Name13" presStyleLbl="parChTrans1D2" presStyleIdx="1" presStyleCnt="2"/>
      <dgm:spPr/>
    </dgm:pt>
    <dgm:pt modelId="{BD3081B2-1C89-4190-A638-4FE540D8CD11}" type="pres">
      <dgm:prSet presAssocID="{E8AC4651-EC17-4B11-9ECF-8AA26DE4A018}" presName="childText" presStyleLbl="bgAcc1" presStyleIdx="1" presStyleCnt="2">
        <dgm:presLayoutVars>
          <dgm:bulletEnabled val="1"/>
        </dgm:presLayoutVars>
      </dgm:prSet>
      <dgm:spPr/>
    </dgm:pt>
  </dgm:ptLst>
  <dgm:cxnLst>
    <dgm:cxn modelId="{8073CA0D-6E40-4C40-8F4F-FD12A228979D}" type="presOf" srcId="{F0CA0002-B444-4D54-901C-FC754AF03997}" destId="{6D86EA69-8ED8-4D54-AABF-C8BA7B75E2C1}" srcOrd="0" destOrd="0" presId="urn:microsoft.com/office/officeart/2005/8/layout/hierarchy3"/>
    <dgm:cxn modelId="{DDBEFD24-94AA-4404-88B0-924732FAF469}" srcId="{F0CA0002-B444-4D54-901C-FC754AF03997}" destId="{04682E8C-31BA-42DF-B844-1B8471395749}" srcOrd="0" destOrd="0" parTransId="{67FFD7CD-5CF5-4955-9DED-EE1490BBFC55}" sibTransId="{C64FF61F-E0B7-444A-808D-712CBE8693B7}"/>
    <dgm:cxn modelId="{C184385D-B671-4D30-BB66-754EB595BDD3}" srcId="{F0CA0002-B444-4D54-901C-FC754AF03997}" destId="{E8AC4651-EC17-4B11-9ECF-8AA26DE4A018}" srcOrd="1" destOrd="0" parTransId="{14EBD466-DC72-4009-A005-43EA54708EA0}" sibTransId="{17030882-9425-4DF7-8AFA-B77DD8226D0F}"/>
    <dgm:cxn modelId="{84185351-AD72-4635-9222-D5281DB9417C}" type="presOf" srcId="{67FFD7CD-5CF5-4955-9DED-EE1490BBFC55}" destId="{CC945830-151E-481A-A288-14D2AA2B6352}" srcOrd="0" destOrd="0" presId="urn:microsoft.com/office/officeart/2005/8/layout/hierarchy3"/>
    <dgm:cxn modelId="{DDCF6C54-6E7C-4E3C-82EE-5633F8643AA1}" type="presOf" srcId="{C241A25D-57EC-4591-BBD1-3DB3F88EBD2A}" destId="{CE8F8C3A-4C1C-4E32-8D80-051AF78C3005}" srcOrd="0" destOrd="0" presId="urn:microsoft.com/office/officeart/2005/8/layout/hierarchy3"/>
    <dgm:cxn modelId="{A5F49F7A-DB6D-42F7-B842-52BDB5C42F3B}" type="presOf" srcId="{14EBD466-DC72-4009-A005-43EA54708EA0}" destId="{163A9631-C0C4-4D94-9ACB-801F1F11FFE0}" srcOrd="0" destOrd="0" presId="urn:microsoft.com/office/officeart/2005/8/layout/hierarchy3"/>
    <dgm:cxn modelId="{15FBDCB0-ACC8-483B-9525-1081FE8E5E12}" type="presOf" srcId="{F0CA0002-B444-4D54-901C-FC754AF03997}" destId="{32ED2F27-2259-4F98-8909-B9B857D37F1A}" srcOrd="1" destOrd="0" presId="urn:microsoft.com/office/officeart/2005/8/layout/hierarchy3"/>
    <dgm:cxn modelId="{AB4B27C1-2C41-4C2F-9E79-C721821DD361}" type="presOf" srcId="{E8AC4651-EC17-4B11-9ECF-8AA26DE4A018}" destId="{BD3081B2-1C89-4190-A638-4FE540D8CD11}" srcOrd="0" destOrd="0" presId="urn:microsoft.com/office/officeart/2005/8/layout/hierarchy3"/>
    <dgm:cxn modelId="{77C455C9-E3BE-4DED-B858-22E80C512D30}" type="presOf" srcId="{04682E8C-31BA-42DF-B844-1B8471395749}" destId="{E26B9064-DA1C-49FC-BF5B-4A27EB0085BC}" srcOrd="0" destOrd="0" presId="urn:microsoft.com/office/officeart/2005/8/layout/hierarchy3"/>
    <dgm:cxn modelId="{B81680ED-548F-478F-993B-1002F8CFF78B}" srcId="{C241A25D-57EC-4591-BBD1-3DB3F88EBD2A}" destId="{F0CA0002-B444-4D54-901C-FC754AF03997}" srcOrd="0" destOrd="0" parTransId="{5E492A1B-9B54-4DFC-B17F-44789D8755FF}" sibTransId="{02B14E45-D12F-4943-B4EB-D56C6F704226}"/>
    <dgm:cxn modelId="{E77FE203-30DF-4518-B798-B2015D0AFFD2}" type="presParOf" srcId="{CE8F8C3A-4C1C-4E32-8D80-051AF78C3005}" destId="{9CD923F7-8D4E-4169-98F2-0A297C9AACC4}" srcOrd="0" destOrd="0" presId="urn:microsoft.com/office/officeart/2005/8/layout/hierarchy3"/>
    <dgm:cxn modelId="{B051C96B-3BB4-4C29-8884-02C17D786B56}" type="presParOf" srcId="{9CD923F7-8D4E-4169-98F2-0A297C9AACC4}" destId="{0AC806CB-B43A-4730-A112-6191F161152C}" srcOrd="0" destOrd="0" presId="urn:microsoft.com/office/officeart/2005/8/layout/hierarchy3"/>
    <dgm:cxn modelId="{E096FB4D-7203-459A-B727-050FD6D8F39C}" type="presParOf" srcId="{0AC806CB-B43A-4730-A112-6191F161152C}" destId="{6D86EA69-8ED8-4D54-AABF-C8BA7B75E2C1}" srcOrd="0" destOrd="0" presId="urn:microsoft.com/office/officeart/2005/8/layout/hierarchy3"/>
    <dgm:cxn modelId="{6688B155-9942-460A-9453-EB27D8A76F76}" type="presParOf" srcId="{0AC806CB-B43A-4730-A112-6191F161152C}" destId="{32ED2F27-2259-4F98-8909-B9B857D37F1A}" srcOrd="1" destOrd="0" presId="urn:microsoft.com/office/officeart/2005/8/layout/hierarchy3"/>
    <dgm:cxn modelId="{7F419946-6D79-47A4-BDEA-F5AA26BD8790}" type="presParOf" srcId="{9CD923F7-8D4E-4169-98F2-0A297C9AACC4}" destId="{FB09A390-6204-48C8-9658-C04AD6272501}" srcOrd="1" destOrd="0" presId="urn:microsoft.com/office/officeart/2005/8/layout/hierarchy3"/>
    <dgm:cxn modelId="{6A3DA3C5-E7D8-4015-A848-D84340CE5459}" type="presParOf" srcId="{FB09A390-6204-48C8-9658-C04AD6272501}" destId="{CC945830-151E-481A-A288-14D2AA2B6352}" srcOrd="0" destOrd="0" presId="urn:microsoft.com/office/officeart/2005/8/layout/hierarchy3"/>
    <dgm:cxn modelId="{A75EB1E4-ECCB-43CA-92D3-2B2866B8C87B}" type="presParOf" srcId="{FB09A390-6204-48C8-9658-C04AD6272501}" destId="{E26B9064-DA1C-49FC-BF5B-4A27EB0085BC}" srcOrd="1" destOrd="0" presId="urn:microsoft.com/office/officeart/2005/8/layout/hierarchy3"/>
    <dgm:cxn modelId="{5F130D72-4D6C-43FF-88FC-294FC947724A}" type="presParOf" srcId="{FB09A390-6204-48C8-9658-C04AD6272501}" destId="{163A9631-C0C4-4D94-9ACB-801F1F11FFE0}" srcOrd="2" destOrd="0" presId="urn:microsoft.com/office/officeart/2005/8/layout/hierarchy3"/>
    <dgm:cxn modelId="{B2457AFD-F303-4047-AC21-FBC6E695DA17}" type="presParOf" srcId="{FB09A390-6204-48C8-9658-C04AD6272501}" destId="{BD3081B2-1C89-4190-A638-4FE540D8CD11}" srcOrd="3"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C241A25D-57EC-4591-BBD1-3DB3F88EBD2A}"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F0CA0002-B444-4D54-901C-FC754AF03997}">
      <dgm:prSet phldrT="[Text]" custT="1"/>
      <dgm:spPr>
        <a:solidFill>
          <a:srgbClr val="993366"/>
        </a:solidFill>
      </dgm:spPr>
      <dgm:t>
        <a:bodyPr/>
        <a:lstStyle/>
        <a:p>
          <a:pPr>
            <a:spcAft>
              <a:spcPts val="0"/>
            </a:spcAft>
          </a:pPr>
          <a:r>
            <a:rPr lang="en-US" sz="2000" dirty="0"/>
            <a:t>Sensory Discrimination</a:t>
          </a:r>
        </a:p>
        <a:p>
          <a:pPr>
            <a:spcAft>
              <a:spcPct val="35000"/>
            </a:spcAft>
          </a:pPr>
          <a:r>
            <a:rPr lang="en-US" sz="2000" dirty="0"/>
            <a:t>Disorder</a:t>
          </a:r>
        </a:p>
      </dgm:t>
    </dgm:pt>
    <dgm:pt modelId="{5E492A1B-9B54-4DFC-B17F-44789D8755FF}" type="parTrans" cxnId="{B81680ED-548F-478F-993B-1002F8CFF78B}">
      <dgm:prSet/>
      <dgm:spPr/>
      <dgm:t>
        <a:bodyPr/>
        <a:lstStyle/>
        <a:p>
          <a:endParaRPr lang="en-US"/>
        </a:p>
      </dgm:t>
    </dgm:pt>
    <dgm:pt modelId="{02B14E45-D12F-4943-B4EB-D56C6F704226}" type="sibTrans" cxnId="{B81680ED-548F-478F-993B-1002F8CFF78B}">
      <dgm:prSet/>
      <dgm:spPr/>
      <dgm:t>
        <a:bodyPr/>
        <a:lstStyle/>
        <a:p>
          <a:endParaRPr lang="en-US"/>
        </a:p>
      </dgm:t>
    </dgm:pt>
    <dgm:pt modelId="{04682E8C-31BA-42DF-B844-1B8471395749}" type="asst">
      <dgm:prSet phldrT="[Text]" custT="1"/>
      <dgm:spPr>
        <a:ln>
          <a:solidFill>
            <a:srgbClr val="993366"/>
          </a:solidFill>
        </a:ln>
      </dgm:spPr>
      <dgm:t>
        <a:bodyPr/>
        <a:lstStyle/>
        <a:p>
          <a:r>
            <a:rPr lang="en-US" sz="1800" dirty="0"/>
            <a:t>Difficulty Distinguishing One Sensation from Another</a:t>
          </a:r>
        </a:p>
      </dgm:t>
    </dgm:pt>
    <dgm:pt modelId="{67FFD7CD-5CF5-4955-9DED-EE1490BBFC55}" type="parTrans" cxnId="{DDBEFD24-94AA-4404-88B0-924732FAF469}">
      <dgm:prSet/>
      <dgm:spPr>
        <a:ln>
          <a:solidFill>
            <a:srgbClr val="993366"/>
          </a:solidFill>
        </a:ln>
      </dgm:spPr>
      <dgm:t>
        <a:bodyPr/>
        <a:lstStyle/>
        <a:p>
          <a:endParaRPr lang="en-US"/>
        </a:p>
      </dgm:t>
    </dgm:pt>
    <dgm:pt modelId="{C64FF61F-E0B7-444A-808D-712CBE8693B7}" type="sibTrans" cxnId="{DDBEFD24-94AA-4404-88B0-924732FAF469}">
      <dgm:prSet/>
      <dgm:spPr/>
      <dgm:t>
        <a:bodyPr/>
        <a:lstStyle/>
        <a:p>
          <a:endParaRPr lang="en-US"/>
        </a:p>
      </dgm:t>
    </dgm:pt>
    <dgm:pt modelId="{CE8F8C3A-4C1C-4E32-8D80-051AF78C3005}" type="pres">
      <dgm:prSet presAssocID="{C241A25D-57EC-4591-BBD1-3DB3F88EBD2A}" presName="diagram" presStyleCnt="0">
        <dgm:presLayoutVars>
          <dgm:chPref val="1"/>
          <dgm:dir/>
          <dgm:animOne val="branch"/>
          <dgm:animLvl val="lvl"/>
          <dgm:resizeHandles/>
        </dgm:presLayoutVars>
      </dgm:prSet>
      <dgm:spPr/>
    </dgm:pt>
    <dgm:pt modelId="{9CD923F7-8D4E-4169-98F2-0A297C9AACC4}" type="pres">
      <dgm:prSet presAssocID="{F0CA0002-B444-4D54-901C-FC754AF03997}" presName="root" presStyleCnt="0"/>
      <dgm:spPr/>
    </dgm:pt>
    <dgm:pt modelId="{0AC806CB-B43A-4730-A112-6191F161152C}" type="pres">
      <dgm:prSet presAssocID="{F0CA0002-B444-4D54-901C-FC754AF03997}" presName="rootComposite" presStyleCnt="0"/>
      <dgm:spPr/>
    </dgm:pt>
    <dgm:pt modelId="{6D86EA69-8ED8-4D54-AABF-C8BA7B75E2C1}" type="pres">
      <dgm:prSet presAssocID="{F0CA0002-B444-4D54-901C-FC754AF03997}" presName="rootText" presStyleLbl="node1" presStyleIdx="0" presStyleCnt="1" custScaleY="74222" custLinFactNeighborX="-300" custLinFactNeighborY="-37838"/>
      <dgm:spPr/>
    </dgm:pt>
    <dgm:pt modelId="{32ED2F27-2259-4F98-8909-B9B857D37F1A}" type="pres">
      <dgm:prSet presAssocID="{F0CA0002-B444-4D54-901C-FC754AF03997}" presName="rootConnector" presStyleLbl="node1" presStyleIdx="0" presStyleCnt="1"/>
      <dgm:spPr/>
    </dgm:pt>
    <dgm:pt modelId="{FB09A390-6204-48C8-9658-C04AD6272501}" type="pres">
      <dgm:prSet presAssocID="{F0CA0002-B444-4D54-901C-FC754AF03997}" presName="childShape" presStyleCnt="0"/>
      <dgm:spPr/>
    </dgm:pt>
    <dgm:pt modelId="{CC945830-151E-481A-A288-14D2AA2B6352}" type="pres">
      <dgm:prSet presAssocID="{67FFD7CD-5CF5-4955-9DED-EE1490BBFC55}" presName="Name13" presStyleLbl="parChTrans1D2" presStyleIdx="0" presStyleCnt="1"/>
      <dgm:spPr/>
    </dgm:pt>
    <dgm:pt modelId="{E26B9064-DA1C-49FC-BF5B-4A27EB0085BC}" type="pres">
      <dgm:prSet presAssocID="{04682E8C-31BA-42DF-B844-1B8471395749}" presName="childText" presStyleLbl="bgAcc1" presStyleIdx="0" presStyleCnt="1">
        <dgm:presLayoutVars>
          <dgm:bulletEnabled val="1"/>
        </dgm:presLayoutVars>
      </dgm:prSet>
      <dgm:spPr/>
    </dgm:pt>
  </dgm:ptLst>
  <dgm:cxnLst>
    <dgm:cxn modelId="{8073CA0D-6E40-4C40-8F4F-FD12A228979D}" type="presOf" srcId="{F0CA0002-B444-4D54-901C-FC754AF03997}" destId="{6D86EA69-8ED8-4D54-AABF-C8BA7B75E2C1}" srcOrd="0" destOrd="0" presId="urn:microsoft.com/office/officeart/2005/8/layout/hierarchy3"/>
    <dgm:cxn modelId="{DDBEFD24-94AA-4404-88B0-924732FAF469}" srcId="{F0CA0002-B444-4D54-901C-FC754AF03997}" destId="{04682E8C-31BA-42DF-B844-1B8471395749}" srcOrd="0" destOrd="0" parTransId="{67FFD7CD-5CF5-4955-9DED-EE1490BBFC55}" sibTransId="{C64FF61F-E0B7-444A-808D-712CBE8693B7}"/>
    <dgm:cxn modelId="{84185351-AD72-4635-9222-D5281DB9417C}" type="presOf" srcId="{67FFD7CD-5CF5-4955-9DED-EE1490BBFC55}" destId="{CC945830-151E-481A-A288-14D2AA2B6352}" srcOrd="0" destOrd="0" presId="urn:microsoft.com/office/officeart/2005/8/layout/hierarchy3"/>
    <dgm:cxn modelId="{DDCF6C54-6E7C-4E3C-82EE-5633F8643AA1}" type="presOf" srcId="{C241A25D-57EC-4591-BBD1-3DB3F88EBD2A}" destId="{CE8F8C3A-4C1C-4E32-8D80-051AF78C3005}" srcOrd="0" destOrd="0" presId="urn:microsoft.com/office/officeart/2005/8/layout/hierarchy3"/>
    <dgm:cxn modelId="{15FBDCB0-ACC8-483B-9525-1081FE8E5E12}" type="presOf" srcId="{F0CA0002-B444-4D54-901C-FC754AF03997}" destId="{32ED2F27-2259-4F98-8909-B9B857D37F1A}" srcOrd="1" destOrd="0" presId="urn:microsoft.com/office/officeart/2005/8/layout/hierarchy3"/>
    <dgm:cxn modelId="{77C455C9-E3BE-4DED-B858-22E80C512D30}" type="presOf" srcId="{04682E8C-31BA-42DF-B844-1B8471395749}" destId="{E26B9064-DA1C-49FC-BF5B-4A27EB0085BC}" srcOrd="0" destOrd="0" presId="urn:microsoft.com/office/officeart/2005/8/layout/hierarchy3"/>
    <dgm:cxn modelId="{B81680ED-548F-478F-993B-1002F8CFF78B}" srcId="{C241A25D-57EC-4591-BBD1-3DB3F88EBD2A}" destId="{F0CA0002-B444-4D54-901C-FC754AF03997}" srcOrd="0" destOrd="0" parTransId="{5E492A1B-9B54-4DFC-B17F-44789D8755FF}" sibTransId="{02B14E45-D12F-4943-B4EB-D56C6F704226}"/>
    <dgm:cxn modelId="{E77FE203-30DF-4518-B798-B2015D0AFFD2}" type="presParOf" srcId="{CE8F8C3A-4C1C-4E32-8D80-051AF78C3005}" destId="{9CD923F7-8D4E-4169-98F2-0A297C9AACC4}" srcOrd="0" destOrd="0" presId="urn:microsoft.com/office/officeart/2005/8/layout/hierarchy3"/>
    <dgm:cxn modelId="{B051C96B-3BB4-4C29-8884-02C17D786B56}" type="presParOf" srcId="{9CD923F7-8D4E-4169-98F2-0A297C9AACC4}" destId="{0AC806CB-B43A-4730-A112-6191F161152C}" srcOrd="0" destOrd="0" presId="urn:microsoft.com/office/officeart/2005/8/layout/hierarchy3"/>
    <dgm:cxn modelId="{E096FB4D-7203-459A-B727-050FD6D8F39C}" type="presParOf" srcId="{0AC806CB-B43A-4730-A112-6191F161152C}" destId="{6D86EA69-8ED8-4D54-AABF-C8BA7B75E2C1}" srcOrd="0" destOrd="0" presId="urn:microsoft.com/office/officeart/2005/8/layout/hierarchy3"/>
    <dgm:cxn modelId="{6688B155-9942-460A-9453-EB27D8A76F76}" type="presParOf" srcId="{0AC806CB-B43A-4730-A112-6191F161152C}" destId="{32ED2F27-2259-4F98-8909-B9B857D37F1A}" srcOrd="1" destOrd="0" presId="urn:microsoft.com/office/officeart/2005/8/layout/hierarchy3"/>
    <dgm:cxn modelId="{7F419946-6D79-47A4-BDEA-F5AA26BD8790}" type="presParOf" srcId="{9CD923F7-8D4E-4169-98F2-0A297C9AACC4}" destId="{FB09A390-6204-48C8-9658-C04AD6272501}" srcOrd="1" destOrd="0" presId="urn:microsoft.com/office/officeart/2005/8/layout/hierarchy3"/>
    <dgm:cxn modelId="{6A3DA3C5-E7D8-4015-A848-D84340CE5459}" type="presParOf" srcId="{FB09A390-6204-48C8-9658-C04AD6272501}" destId="{CC945830-151E-481A-A288-14D2AA2B6352}" srcOrd="0" destOrd="0" presId="urn:microsoft.com/office/officeart/2005/8/layout/hierarchy3"/>
    <dgm:cxn modelId="{A75EB1E4-ECCB-43CA-92D3-2B2866B8C87B}" type="presParOf" srcId="{FB09A390-6204-48C8-9658-C04AD6272501}" destId="{E26B9064-DA1C-49FC-BF5B-4A27EB0085BC}" srcOrd="1" destOrd="0" presId="urn:microsoft.com/office/officeart/2005/8/layout/hierarchy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D6EA61-04B3-4BFE-8D7B-530EFE9652B5}" type="doc">
      <dgm:prSet loTypeId="urn:microsoft.com/office/officeart/2005/8/layout/default" loCatId="list" qsTypeId="urn:microsoft.com/office/officeart/2005/8/quickstyle/simple3" qsCatId="simple" csTypeId="urn:microsoft.com/office/officeart/2005/8/colors/colorful5" csCatId="colorful" phldr="1"/>
      <dgm:spPr/>
      <dgm:t>
        <a:bodyPr/>
        <a:lstStyle/>
        <a:p>
          <a:endParaRPr lang="en-US"/>
        </a:p>
      </dgm:t>
    </dgm:pt>
    <dgm:pt modelId="{7286D604-47C8-4B5C-9542-615FB8FB3D07}">
      <dgm:prSet/>
      <dgm:spPr/>
      <dgm:t>
        <a:bodyPr/>
        <a:lstStyle/>
        <a:p>
          <a:r>
            <a:rPr lang="en-US" i="1" dirty="0"/>
            <a:t>“I’m really good at mowing because I use a pattern with very straight lines and it’s fun because the white noise of the mower helps me think more deeply and complexly.”</a:t>
          </a:r>
          <a:endParaRPr lang="en-US" dirty="0"/>
        </a:p>
      </dgm:t>
    </dgm:pt>
    <dgm:pt modelId="{E2C71F5F-0F18-4095-98C7-7EBD85940EC2}" type="parTrans" cxnId="{9D3B2CC1-FB8A-408D-8A2C-9C60CA6515F4}">
      <dgm:prSet/>
      <dgm:spPr/>
      <dgm:t>
        <a:bodyPr/>
        <a:lstStyle/>
        <a:p>
          <a:endParaRPr lang="en-US"/>
        </a:p>
      </dgm:t>
    </dgm:pt>
    <dgm:pt modelId="{3E027A44-BB4A-4FEB-B2A5-91D3B66D500A}" type="sibTrans" cxnId="{9D3B2CC1-FB8A-408D-8A2C-9C60CA6515F4}">
      <dgm:prSet/>
      <dgm:spPr/>
      <dgm:t>
        <a:bodyPr/>
        <a:lstStyle/>
        <a:p>
          <a:endParaRPr lang="en-US"/>
        </a:p>
      </dgm:t>
    </dgm:pt>
    <dgm:pt modelId="{2770B74B-A0E6-4F7B-9FEA-D4D94DAF392D}">
      <dgm:prSet/>
      <dgm:spPr/>
      <dgm:t>
        <a:bodyPr/>
        <a:lstStyle/>
        <a:p>
          <a:r>
            <a:rPr lang="en-US" i="1"/>
            <a:t>“I’m more sensitive to my environment, which helps me take perfect photographs.”</a:t>
          </a:r>
          <a:endParaRPr lang="en-US"/>
        </a:p>
      </dgm:t>
    </dgm:pt>
    <dgm:pt modelId="{F0BFB1A8-39C2-466C-9115-A06D7BD4B7C7}" type="parTrans" cxnId="{51C89FCB-B354-4430-8B4B-33D9B5522E04}">
      <dgm:prSet/>
      <dgm:spPr/>
      <dgm:t>
        <a:bodyPr/>
        <a:lstStyle/>
        <a:p>
          <a:endParaRPr lang="en-US"/>
        </a:p>
      </dgm:t>
    </dgm:pt>
    <dgm:pt modelId="{E24677F7-2A86-442A-ABA9-792F2979F9FA}" type="sibTrans" cxnId="{51C89FCB-B354-4430-8B4B-33D9B5522E04}">
      <dgm:prSet/>
      <dgm:spPr/>
      <dgm:t>
        <a:bodyPr/>
        <a:lstStyle/>
        <a:p>
          <a:endParaRPr lang="en-US"/>
        </a:p>
      </dgm:t>
    </dgm:pt>
    <dgm:pt modelId="{08AAB45C-A119-47F4-B57F-876D1B74718A}" type="pres">
      <dgm:prSet presAssocID="{23D6EA61-04B3-4BFE-8D7B-530EFE9652B5}" presName="diagram" presStyleCnt="0">
        <dgm:presLayoutVars>
          <dgm:dir/>
          <dgm:resizeHandles val="exact"/>
        </dgm:presLayoutVars>
      </dgm:prSet>
      <dgm:spPr/>
    </dgm:pt>
    <dgm:pt modelId="{5B08D486-E0C0-45DC-B8B6-2186B680FA39}" type="pres">
      <dgm:prSet presAssocID="{7286D604-47C8-4B5C-9542-615FB8FB3D07}" presName="node" presStyleLbl="node1" presStyleIdx="0" presStyleCnt="2">
        <dgm:presLayoutVars>
          <dgm:bulletEnabled val="1"/>
        </dgm:presLayoutVars>
      </dgm:prSet>
      <dgm:spPr/>
    </dgm:pt>
    <dgm:pt modelId="{45B26A87-F686-440C-8C63-B3D159C3AC17}" type="pres">
      <dgm:prSet presAssocID="{3E027A44-BB4A-4FEB-B2A5-91D3B66D500A}" presName="sibTrans" presStyleCnt="0"/>
      <dgm:spPr/>
    </dgm:pt>
    <dgm:pt modelId="{5C2F8A8B-8DD9-4F54-AB40-D8E19B2E6FF3}" type="pres">
      <dgm:prSet presAssocID="{2770B74B-A0E6-4F7B-9FEA-D4D94DAF392D}" presName="node" presStyleLbl="node1" presStyleIdx="1" presStyleCnt="2">
        <dgm:presLayoutVars>
          <dgm:bulletEnabled val="1"/>
        </dgm:presLayoutVars>
      </dgm:prSet>
      <dgm:spPr/>
    </dgm:pt>
  </dgm:ptLst>
  <dgm:cxnLst>
    <dgm:cxn modelId="{CF6B952D-3DE8-4DCF-9B39-F497CE99B647}" type="presOf" srcId="{23D6EA61-04B3-4BFE-8D7B-530EFE9652B5}" destId="{08AAB45C-A119-47F4-B57F-876D1B74718A}" srcOrd="0" destOrd="0" presId="urn:microsoft.com/office/officeart/2005/8/layout/default"/>
    <dgm:cxn modelId="{5EAEAF62-1F7A-4F20-98CB-B70461572376}" type="presOf" srcId="{7286D604-47C8-4B5C-9542-615FB8FB3D07}" destId="{5B08D486-E0C0-45DC-B8B6-2186B680FA39}" srcOrd="0" destOrd="0" presId="urn:microsoft.com/office/officeart/2005/8/layout/default"/>
    <dgm:cxn modelId="{C889136C-8C9B-4057-9C84-DBE8F796B01B}" type="presOf" srcId="{2770B74B-A0E6-4F7B-9FEA-D4D94DAF392D}" destId="{5C2F8A8B-8DD9-4F54-AB40-D8E19B2E6FF3}" srcOrd="0" destOrd="0" presId="urn:microsoft.com/office/officeart/2005/8/layout/default"/>
    <dgm:cxn modelId="{9D3B2CC1-FB8A-408D-8A2C-9C60CA6515F4}" srcId="{23D6EA61-04B3-4BFE-8D7B-530EFE9652B5}" destId="{7286D604-47C8-4B5C-9542-615FB8FB3D07}" srcOrd="0" destOrd="0" parTransId="{E2C71F5F-0F18-4095-98C7-7EBD85940EC2}" sibTransId="{3E027A44-BB4A-4FEB-B2A5-91D3B66D500A}"/>
    <dgm:cxn modelId="{51C89FCB-B354-4430-8B4B-33D9B5522E04}" srcId="{23D6EA61-04B3-4BFE-8D7B-530EFE9652B5}" destId="{2770B74B-A0E6-4F7B-9FEA-D4D94DAF392D}" srcOrd="1" destOrd="0" parTransId="{F0BFB1A8-39C2-466C-9115-A06D7BD4B7C7}" sibTransId="{E24677F7-2A86-442A-ABA9-792F2979F9FA}"/>
    <dgm:cxn modelId="{FE8E7CA6-9444-4F42-89E7-5974F62E9B30}" type="presParOf" srcId="{08AAB45C-A119-47F4-B57F-876D1B74718A}" destId="{5B08D486-E0C0-45DC-B8B6-2186B680FA39}" srcOrd="0" destOrd="0" presId="urn:microsoft.com/office/officeart/2005/8/layout/default"/>
    <dgm:cxn modelId="{3B2C8F36-2024-43EB-92CE-7DE69E46BD3D}" type="presParOf" srcId="{08AAB45C-A119-47F4-B57F-876D1B74718A}" destId="{45B26A87-F686-440C-8C63-B3D159C3AC17}" srcOrd="1" destOrd="0" presId="urn:microsoft.com/office/officeart/2005/8/layout/default"/>
    <dgm:cxn modelId="{FD643B6F-0D6F-49B6-A25E-954D384B6407}" type="presParOf" srcId="{08AAB45C-A119-47F4-B57F-876D1B74718A}" destId="{5C2F8A8B-8DD9-4F54-AB40-D8E19B2E6FF3}"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86EA69-8ED8-4D54-AABF-C8BA7B75E2C1}">
      <dsp:nvSpPr>
        <dsp:cNvPr id="0" name=""/>
        <dsp:cNvSpPr/>
      </dsp:nvSpPr>
      <dsp:spPr>
        <a:xfrm>
          <a:off x="740055" y="3721"/>
          <a:ext cx="1941183" cy="970591"/>
        </a:xfrm>
        <a:prstGeom prst="roundRect">
          <a:avLst>
            <a:gd name="adj" fmla="val 10000"/>
          </a:avLst>
        </a:prstGeom>
        <a:solidFill>
          <a:srgbClr val="9933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Sensory Modulation Disorder</a:t>
          </a:r>
        </a:p>
      </dsp:txBody>
      <dsp:txXfrm>
        <a:off x="768483" y="32149"/>
        <a:ext cx="1884327" cy="913735"/>
      </dsp:txXfrm>
    </dsp:sp>
    <dsp:sp modelId="{CC945830-151E-481A-A288-14D2AA2B6352}">
      <dsp:nvSpPr>
        <dsp:cNvPr id="0" name=""/>
        <dsp:cNvSpPr/>
      </dsp:nvSpPr>
      <dsp:spPr>
        <a:xfrm>
          <a:off x="888453" y="974313"/>
          <a:ext cx="91440" cy="727943"/>
        </a:xfrm>
        <a:custGeom>
          <a:avLst/>
          <a:gdLst/>
          <a:ahLst/>
          <a:cxnLst/>
          <a:rect l="0" t="0" r="0" b="0"/>
          <a:pathLst>
            <a:path>
              <a:moveTo>
                <a:pt x="45720" y="0"/>
              </a:moveTo>
              <a:lnTo>
                <a:pt x="45720" y="72794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6B9064-DA1C-49FC-BF5B-4A27EB0085BC}">
      <dsp:nvSpPr>
        <dsp:cNvPr id="0" name=""/>
        <dsp:cNvSpPr/>
      </dsp:nvSpPr>
      <dsp:spPr>
        <a:xfrm>
          <a:off x="934173" y="1216961"/>
          <a:ext cx="1552947" cy="970591"/>
        </a:xfrm>
        <a:prstGeom prst="roundRect">
          <a:avLst>
            <a:gd name="adj" fmla="val 10000"/>
          </a:avLst>
        </a:prstGeom>
        <a:solidFill>
          <a:schemeClr val="lt1">
            <a:alpha val="90000"/>
            <a:hueOff val="0"/>
            <a:satOff val="0"/>
            <a:lumOff val="0"/>
            <a:alphaOff val="0"/>
          </a:schemeClr>
        </a:solidFill>
        <a:ln w="12700" cap="flat" cmpd="sng" algn="ctr">
          <a:solidFill>
            <a:srgbClr val="99336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Sensory Over-responsivity (Hypersensitive)</a:t>
          </a:r>
        </a:p>
      </dsp:txBody>
      <dsp:txXfrm>
        <a:off x="962601" y="1245389"/>
        <a:ext cx="1496091" cy="913735"/>
      </dsp:txXfrm>
    </dsp:sp>
    <dsp:sp modelId="{163A9631-C0C4-4D94-9ACB-801F1F11FFE0}">
      <dsp:nvSpPr>
        <dsp:cNvPr id="0" name=""/>
        <dsp:cNvSpPr/>
      </dsp:nvSpPr>
      <dsp:spPr>
        <a:xfrm>
          <a:off x="888453" y="974313"/>
          <a:ext cx="91440" cy="1941183"/>
        </a:xfrm>
        <a:custGeom>
          <a:avLst/>
          <a:gdLst/>
          <a:ahLst/>
          <a:cxnLst/>
          <a:rect l="0" t="0" r="0" b="0"/>
          <a:pathLst>
            <a:path>
              <a:moveTo>
                <a:pt x="45720" y="0"/>
              </a:moveTo>
              <a:lnTo>
                <a:pt x="45720" y="194118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3081B2-1C89-4190-A638-4FE540D8CD11}">
      <dsp:nvSpPr>
        <dsp:cNvPr id="0" name=""/>
        <dsp:cNvSpPr/>
      </dsp:nvSpPr>
      <dsp:spPr>
        <a:xfrm>
          <a:off x="934173" y="2430201"/>
          <a:ext cx="1552947" cy="970591"/>
        </a:xfrm>
        <a:prstGeom prst="roundRect">
          <a:avLst>
            <a:gd name="adj" fmla="val 10000"/>
          </a:avLst>
        </a:prstGeom>
        <a:solidFill>
          <a:schemeClr val="lt1">
            <a:alpha val="90000"/>
            <a:hueOff val="0"/>
            <a:satOff val="0"/>
            <a:lumOff val="0"/>
            <a:alphaOff val="0"/>
          </a:schemeClr>
        </a:solidFill>
        <a:ln w="12700" cap="flat" cmpd="sng" algn="ctr">
          <a:solidFill>
            <a:srgbClr val="99336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Sensory Under-responsivity (Hyposensitive)</a:t>
          </a:r>
        </a:p>
      </dsp:txBody>
      <dsp:txXfrm>
        <a:off x="962601" y="2458629"/>
        <a:ext cx="1496091" cy="913735"/>
      </dsp:txXfrm>
    </dsp:sp>
    <dsp:sp modelId="{7C4A5EA8-24B7-4EB0-A25A-F593059D2D8E}">
      <dsp:nvSpPr>
        <dsp:cNvPr id="0" name=""/>
        <dsp:cNvSpPr/>
      </dsp:nvSpPr>
      <dsp:spPr>
        <a:xfrm>
          <a:off x="888453" y="974313"/>
          <a:ext cx="91440" cy="3154423"/>
        </a:xfrm>
        <a:custGeom>
          <a:avLst/>
          <a:gdLst/>
          <a:ahLst/>
          <a:cxnLst/>
          <a:rect l="0" t="0" r="0" b="0"/>
          <a:pathLst>
            <a:path>
              <a:moveTo>
                <a:pt x="45720" y="0"/>
              </a:moveTo>
              <a:lnTo>
                <a:pt x="45720" y="3154423"/>
              </a:lnTo>
            </a:path>
          </a:pathLst>
        </a:custGeom>
        <a:noFill/>
        <a:ln w="12700" cap="flat" cmpd="sng" algn="ctr">
          <a:solidFill>
            <a:srgbClr val="993366"/>
          </a:solidFill>
          <a:prstDash val="solid"/>
          <a:miter lim="800000"/>
        </a:ln>
        <a:effectLst/>
      </dsp:spPr>
      <dsp:style>
        <a:lnRef idx="2">
          <a:scrgbClr r="0" g="0" b="0"/>
        </a:lnRef>
        <a:fillRef idx="0">
          <a:scrgbClr r="0" g="0" b="0"/>
        </a:fillRef>
        <a:effectRef idx="0">
          <a:scrgbClr r="0" g="0" b="0"/>
        </a:effectRef>
        <a:fontRef idx="minor"/>
      </dsp:style>
    </dsp:sp>
    <dsp:sp modelId="{D62F0415-06F5-4E45-A0A2-45CD95A5C9B3}">
      <dsp:nvSpPr>
        <dsp:cNvPr id="0" name=""/>
        <dsp:cNvSpPr/>
      </dsp:nvSpPr>
      <dsp:spPr>
        <a:xfrm>
          <a:off x="934173" y="3643441"/>
          <a:ext cx="1552947" cy="970591"/>
        </a:xfrm>
        <a:prstGeom prst="roundRect">
          <a:avLst>
            <a:gd name="adj" fmla="val 10000"/>
          </a:avLst>
        </a:prstGeom>
        <a:solidFill>
          <a:schemeClr val="lt1">
            <a:alpha val="90000"/>
            <a:hueOff val="0"/>
            <a:satOff val="0"/>
            <a:lumOff val="0"/>
            <a:alphaOff val="0"/>
          </a:schemeClr>
        </a:solidFill>
        <a:ln w="12700" cap="flat" cmpd="sng" algn="ctr">
          <a:solidFill>
            <a:srgbClr val="99336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Sensory Seeking</a:t>
          </a:r>
        </a:p>
      </dsp:txBody>
      <dsp:txXfrm>
        <a:off x="962601" y="3671869"/>
        <a:ext cx="1496091" cy="9137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86EA69-8ED8-4D54-AABF-C8BA7B75E2C1}">
      <dsp:nvSpPr>
        <dsp:cNvPr id="0" name=""/>
        <dsp:cNvSpPr/>
      </dsp:nvSpPr>
      <dsp:spPr>
        <a:xfrm>
          <a:off x="392580" y="2259"/>
          <a:ext cx="2636134" cy="1318067"/>
        </a:xfrm>
        <a:prstGeom prst="roundRect">
          <a:avLst>
            <a:gd name="adj" fmla="val 10000"/>
          </a:avLst>
        </a:prstGeom>
        <a:solidFill>
          <a:srgbClr val="9933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Sensory-Based Motor Disorder</a:t>
          </a:r>
        </a:p>
      </dsp:txBody>
      <dsp:txXfrm>
        <a:off x="431185" y="40864"/>
        <a:ext cx="2558924" cy="1240857"/>
      </dsp:txXfrm>
    </dsp:sp>
    <dsp:sp modelId="{CC945830-151E-481A-A288-14D2AA2B6352}">
      <dsp:nvSpPr>
        <dsp:cNvPr id="0" name=""/>
        <dsp:cNvSpPr/>
      </dsp:nvSpPr>
      <dsp:spPr>
        <a:xfrm>
          <a:off x="610473" y="1320327"/>
          <a:ext cx="91440" cy="988550"/>
        </a:xfrm>
        <a:custGeom>
          <a:avLst/>
          <a:gdLst/>
          <a:ahLst/>
          <a:cxnLst/>
          <a:rect l="0" t="0" r="0" b="0"/>
          <a:pathLst>
            <a:path>
              <a:moveTo>
                <a:pt x="45720" y="0"/>
              </a:moveTo>
              <a:lnTo>
                <a:pt x="45720" y="98855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6B9064-DA1C-49FC-BF5B-4A27EB0085BC}">
      <dsp:nvSpPr>
        <dsp:cNvPr id="0" name=""/>
        <dsp:cNvSpPr/>
      </dsp:nvSpPr>
      <dsp:spPr>
        <a:xfrm>
          <a:off x="656193" y="1649843"/>
          <a:ext cx="2108907" cy="1318067"/>
        </a:xfrm>
        <a:prstGeom prst="roundRect">
          <a:avLst>
            <a:gd name="adj" fmla="val 10000"/>
          </a:avLst>
        </a:prstGeom>
        <a:solidFill>
          <a:schemeClr val="lt1">
            <a:alpha val="90000"/>
            <a:hueOff val="0"/>
            <a:satOff val="0"/>
            <a:lumOff val="0"/>
            <a:alphaOff val="0"/>
          </a:schemeClr>
        </a:solidFill>
        <a:ln w="12700" cap="flat" cmpd="sng" algn="ctr">
          <a:solidFill>
            <a:srgbClr val="99336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Postural Disorder</a:t>
          </a:r>
        </a:p>
      </dsp:txBody>
      <dsp:txXfrm>
        <a:off x="694798" y="1688448"/>
        <a:ext cx="2031697" cy="1240857"/>
      </dsp:txXfrm>
    </dsp:sp>
    <dsp:sp modelId="{163A9631-C0C4-4D94-9ACB-801F1F11FFE0}">
      <dsp:nvSpPr>
        <dsp:cNvPr id="0" name=""/>
        <dsp:cNvSpPr/>
      </dsp:nvSpPr>
      <dsp:spPr>
        <a:xfrm>
          <a:off x="610473" y="1320327"/>
          <a:ext cx="91440" cy="2636134"/>
        </a:xfrm>
        <a:custGeom>
          <a:avLst/>
          <a:gdLst/>
          <a:ahLst/>
          <a:cxnLst/>
          <a:rect l="0" t="0" r="0" b="0"/>
          <a:pathLst>
            <a:path>
              <a:moveTo>
                <a:pt x="45720" y="0"/>
              </a:moveTo>
              <a:lnTo>
                <a:pt x="45720" y="2636134"/>
              </a:lnTo>
            </a:path>
          </a:pathLst>
        </a:custGeom>
        <a:noFill/>
        <a:ln w="12700" cap="flat" cmpd="sng" algn="ctr">
          <a:solidFill>
            <a:srgbClr val="993366"/>
          </a:solidFill>
          <a:prstDash val="solid"/>
          <a:miter lim="800000"/>
        </a:ln>
        <a:effectLst/>
      </dsp:spPr>
      <dsp:style>
        <a:lnRef idx="2">
          <a:scrgbClr r="0" g="0" b="0"/>
        </a:lnRef>
        <a:fillRef idx="0">
          <a:scrgbClr r="0" g="0" b="0"/>
        </a:fillRef>
        <a:effectRef idx="0">
          <a:scrgbClr r="0" g="0" b="0"/>
        </a:effectRef>
        <a:fontRef idx="minor"/>
      </dsp:style>
    </dsp:sp>
    <dsp:sp modelId="{BD3081B2-1C89-4190-A638-4FE540D8CD11}">
      <dsp:nvSpPr>
        <dsp:cNvPr id="0" name=""/>
        <dsp:cNvSpPr/>
      </dsp:nvSpPr>
      <dsp:spPr>
        <a:xfrm>
          <a:off x="656193" y="3297427"/>
          <a:ext cx="2108907" cy="1318067"/>
        </a:xfrm>
        <a:prstGeom prst="roundRect">
          <a:avLst>
            <a:gd name="adj" fmla="val 10000"/>
          </a:avLst>
        </a:prstGeom>
        <a:solidFill>
          <a:schemeClr val="lt1">
            <a:alpha val="90000"/>
            <a:hueOff val="0"/>
            <a:satOff val="0"/>
            <a:lumOff val="0"/>
            <a:alphaOff val="0"/>
          </a:schemeClr>
        </a:solidFill>
        <a:ln w="12700" cap="flat" cmpd="sng" algn="ctr">
          <a:solidFill>
            <a:srgbClr val="99336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Dyspraxia</a:t>
          </a:r>
        </a:p>
      </dsp:txBody>
      <dsp:txXfrm>
        <a:off x="694798" y="3336032"/>
        <a:ext cx="2031697" cy="12408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86EA69-8ED8-4D54-AABF-C8BA7B75E2C1}">
      <dsp:nvSpPr>
        <dsp:cNvPr id="0" name=""/>
        <dsp:cNvSpPr/>
      </dsp:nvSpPr>
      <dsp:spPr>
        <a:xfrm>
          <a:off x="0" y="0"/>
          <a:ext cx="3421295" cy="1269676"/>
        </a:xfrm>
        <a:prstGeom prst="roundRect">
          <a:avLst>
            <a:gd name="adj" fmla="val 10000"/>
          </a:avLst>
        </a:prstGeom>
        <a:solidFill>
          <a:srgbClr val="9933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ts val="0"/>
            </a:spcAft>
            <a:buNone/>
          </a:pPr>
          <a:r>
            <a:rPr lang="en-US" sz="2000" kern="1200" dirty="0"/>
            <a:t>Sensory Discrimination</a:t>
          </a:r>
        </a:p>
        <a:p>
          <a:pPr marL="0" lvl="0" indent="0" algn="ctr" defTabSz="889000">
            <a:lnSpc>
              <a:spcPct val="90000"/>
            </a:lnSpc>
            <a:spcBef>
              <a:spcPct val="0"/>
            </a:spcBef>
            <a:spcAft>
              <a:spcPct val="35000"/>
            </a:spcAft>
            <a:buNone/>
          </a:pPr>
          <a:r>
            <a:rPr lang="en-US" sz="2000" kern="1200" dirty="0"/>
            <a:t>Disorder</a:t>
          </a:r>
        </a:p>
      </dsp:txBody>
      <dsp:txXfrm>
        <a:off x="37188" y="37188"/>
        <a:ext cx="3346919" cy="1195300"/>
      </dsp:txXfrm>
    </dsp:sp>
    <dsp:sp modelId="{CC945830-151E-481A-A288-14D2AA2B6352}">
      <dsp:nvSpPr>
        <dsp:cNvPr id="0" name=""/>
        <dsp:cNvSpPr/>
      </dsp:nvSpPr>
      <dsp:spPr>
        <a:xfrm>
          <a:off x="296409" y="1269676"/>
          <a:ext cx="91440" cy="1887870"/>
        </a:xfrm>
        <a:custGeom>
          <a:avLst/>
          <a:gdLst/>
          <a:ahLst/>
          <a:cxnLst/>
          <a:rect l="0" t="0" r="0" b="0"/>
          <a:pathLst>
            <a:path>
              <a:moveTo>
                <a:pt x="45720" y="0"/>
              </a:moveTo>
              <a:lnTo>
                <a:pt x="45720" y="1887870"/>
              </a:lnTo>
            </a:path>
          </a:pathLst>
        </a:custGeom>
        <a:noFill/>
        <a:ln w="12700" cap="flat" cmpd="sng" algn="ctr">
          <a:solidFill>
            <a:srgbClr val="993366"/>
          </a:solidFill>
          <a:prstDash val="solid"/>
          <a:miter lim="800000"/>
        </a:ln>
        <a:effectLst/>
      </dsp:spPr>
      <dsp:style>
        <a:lnRef idx="2">
          <a:scrgbClr r="0" g="0" b="0"/>
        </a:lnRef>
        <a:fillRef idx="0">
          <a:scrgbClr r="0" g="0" b="0"/>
        </a:fillRef>
        <a:effectRef idx="0">
          <a:scrgbClr r="0" g="0" b="0"/>
        </a:effectRef>
        <a:fontRef idx="minor"/>
      </dsp:style>
    </dsp:sp>
    <dsp:sp modelId="{E26B9064-DA1C-49FC-BF5B-4A27EB0085BC}">
      <dsp:nvSpPr>
        <dsp:cNvPr id="0" name=""/>
        <dsp:cNvSpPr/>
      </dsp:nvSpPr>
      <dsp:spPr>
        <a:xfrm>
          <a:off x="342129" y="2302223"/>
          <a:ext cx="2737036" cy="1710647"/>
        </a:xfrm>
        <a:prstGeom prst="roundRect">
          <a:avLst>
            <a:gd name="adj" fmla="val 10000"/>
          </a:avLst>
        </a:prstGeom>
        <a:solidFill>
          <a:schemeClr val="lt1">
            <a:alpha val="90000"/>
            <a:hueOff val="0"/>
            <a:satOff val="0"/>
            <a:lumOff val="0"/>
            <a:alphaOff val="0"/>
          </a:schemeClr>
        </a:solidFill>
        <a:ln w="12700" cap="flat" cmpd="sng" algn="ctr">
          <a:solidFill>
            <a:srgbClr val="99336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Difficulty Distinguishing One Sensation from Another</a:t>
          </a:r>
        </a:p>
      </dsp:txBody>
      <dsp:txXfrm>
        <a:off x="392232" y="2352326"/>
        <a:ext cx="2636830" cy="16104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08D486-E0C0-45DC-B8B6-2186B680FA39}">
      <dsp:nvSpPr>
        <dsp:cNvPr id="0" name=""/>
        <dsp:cNvSpPr/>
      </dsp:nvSpPr>
      <dsp:spPr>
        <a:xfrm>
          <a:off x="1283" y="538625"/>
          <a:ext cx="5006206" cy="3003723"/>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i="1" kern="1200" dirty="0"/>
            <a:t>“I’m really good at mowing because I use a pattern with very straight lines and it’s fun because the white noise of the mower helps me think more deeply and complexly.”</a:t>
          </a:r>
          <a:endParaRPr lang="en-US" sz="3200" kern="1200" dirty="0"/>
        </a:p>
      </dsp:txBody>
      <dsp:txXfrm>
        <a:off x="1283" y="538625"/>
        <a:ext cx="5006206" cy="3003723"/>
      </dsp:txXfrm>
    </dsp:sp>
    <dsp:sp modelId="{5C2F8A8B-8DD9-4F54-AB40-D8E19B2E6FF3}">
      <dsp:nvSpPr>
        <dsp:cNvPr id="0" name=""/>
        <dsp:cNvSpPr/>
      </dsp:nvSpPr>
      <dsp:spPr>
        <a:xfrm>
          <a:off x="5508110" y="538625"/>
          <a:ext cx="5006206" cy="3003723"/>
        </a:xfrm>
        <a:prstGeom prst="rect">
          <a:avLst/>
        </a:prstGeom>
        <a:gradFill rotWithShape="0">
          <a:gsLst>
            <a:gs pos="0">
              <a:schemeClr val="accent5">
                <a:hueOff val="0"/>
                <a:satOff val="0"/>
                <a:lumOff val="-7061"/>
                <a:alphaOff val="0"/>
                <a:lumMod val="110000"/>
                <a:satMod val="105000"/>
                <a:tint val="67000"/>
              </a:schemeClr>
            </a:gs>
            <a:gs pos="50000">
              <a:schemeClr val="accent5">
                <a:hueOff val="0"/>
                <a:satOff val="0"/>
                <a:lumOff val="-7061"/>
                <a:alphaOff val="0"/>
                <a:lumMod val="105000"/>
                <a:satMod val="103000"/>
                <a:tint val="73000"/>
              </a:schemeClr>
            </a:gs>
            <a:gs pos="100000">
              <a:schemeClr val="accent5">
                <a:hueOff val="0"/>
                <a:satOff val="0"/>
                <a:lumOff val="-706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i="1" kern="1200"/>
            <a:t>“I’m more sensitive to my environment, which helps me take perfect photographs.”</a:t>
          </a:r>
          <a:endParaRPr lang="en-US" sz="3200" kern="1200"/>
        </a:p>
      </dsp:txBody>
      <dsp:txXfrm>
        <a:off x="5508110" y="538625"/>
        <a:ext cx="5006206" cy="300372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0277B3-9A6D-4312-8D96-A4E7C500091C}" type="datetimeFigureOut">
              <a:rPr lang="en-US" smtClean="0"/>
              <a:t>2/27/2018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F8121E-7AB4-4368-B444-1E99774156A8}" type="slidenum">
              <a:rPr lang="en-US" smtClean="0"/>
              <a:t>‹#›</a:t>
            </a:fld>
            <a:endParaRPr lang="en-US"/>
          </a:p>
        </p:txBody>
      </p:sp>
    </p:spTree>
    <p:extLst>
      <p:ext uri="{BB962C8B-B14F-4D97-AF65-F5344CB8AC3E}">
        <p14:creationId xmlns:p14="http://schemas.microsoft.com/office/powerpoint/2010/main" val="1620279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other words, the central nervous system is ineffective in processing sensory-related information. </a:t>
            </a:r>
          </a:p>
        </p:txBody>
      </p:sp>
      <p:sp>
        <p:nvSpPr>
          <p:cNvPr id="4" name="Slide Number Placeholder 3"/>
          <p:cNvSpPr>
            <a:spLocks noGrp="1"/>
          </p:cNvSpPr>
          <p:nvPr>
            <p:ph type="sldNum" sz="quarter" idx="10"/>
          </p:nvPr>
        </p:nvSpPr>
        <p:spPr/>
        <p:txBody>
          <a:bodyPr/>
          <a:lstStyle/>
          <a:p>
            <a:fld id="{0CF8121E-7AB4-4368-B444-1E99774156A8}" type="slidenum">
              <a:rPr lang="en-US" smtClean="0"/>
              <a:t>5</a:t>
            </a:fld>
            <a:endParaRPr lang="en-US"/>
          </a:p>
        </p:txBody>
      </p:sp>
    </p:spTree>
    <p:extLst>
      <p:ext uri="{BB962C8B-B14F-4D97-AF65-F5344CB8AC3E}">
        <p14:creationId xmlns:p14="http://schemas.microsoft.com/office/powerpoint/2010/main" val="3919585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other words, the central nervous system is ineffective in processing sensory-related information. </a:t>
            </a:r>
          </a:p>
        </p:txBody>
      </p:sp>
      <p:sp>
        <p:nvSpPr>
          <p:cNvPr id="4" name="Slide Number Placeholder 3"/>
          <p:cNvSpPr>
            <a:spLocks noGrp="1"/>
          </p:cNvSpPr>
          <p:nvPr>
            <p:ph type="sldNum" sz="quarter" idx="10"/>
          </p:nvPr>
        </p:nvSpPr>
        <p:spPr/>
        <p:txBody>
          <a:bodyPr/>
          <a:lstStyle/>
          <a:p>
            <a:fld id="{0CF8121E-7AB4-4368-B444-1E99774156A8}" type="slidenum">
              <a:rPr lang="en-US" smtClean="0"/>
              <a:t>8</a:t>
            </a:fld>
            <a:endParaRPr lang="en-US"/>
          </a:p>
        </p:txBody>
      </p:sp>
    </p:spTree>
    <p:extLst>
      <p:ext uri="{BB962C8B-B14F-4D97-AF65-F5344CB8AC3E}">
        <p14:creationId xmlns:p14="http://schemas.microsoft.com/office/powerpoint/2010/main" val="707508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F8121E-7AB4-4368-B444-1E99774156A8}" type="slidenum">
              <a:rPr lang="en-US" smtClean="0"/>
              <a:t>9</a:t>
            </a:fld>
            <a:endParaRPr lang="en-US"/>
          </a:p>
        </p:txBody>
      </p:sp>
    </p:spTree>
    <p:extLst>
      <p:ext uri="{BB962C8B-B14F-4D97-AF65-F5344CB8AC3E}">
        <p14:creationId xmlns:p14="http://schemas.microsoft.com/office/powerpoint/2010/main" val="697553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student could by hypersensitive in some areas of sensory processing and hyposensitive in others.  There can be variations in the type/level of sensitivity.</a:t>
            </a:r>
          </a:p>
        </p:txBody>
      </p:sp>
      <p:sp>
        <p:nvSpPr>
          <p:cNvPr id="4" name="Slide Number Placeholder 3"/>
          <p:cNvSpPr>
            <a:spLocks noGrp="1"/>
          </p:cNvSpPr>
          <p:nvPr>
            <p:ph type="sldNum" sz="quarter" idx="10"/>
          </p:nvPr>
        </p:nvSpPr>
        <p:spPr/>
        <p:txBody>
          <a:bodyPr/>
          <a:lstStyle/>
          <a:p>
            <a:fld id="{0CF8121E-7AB4-4368-B444-1E99774156A8}" type="slidenum">
              <a:rPr lang="en-US" smtClean="0"/>
              <a:t>10</a:t>
            </a:fld>
            <a:endParaRPr lang="en-US"/>
          </a:p>
        </p:txBody>
      </p:sp>
    </p:spTree>
    <p:extLst>
      <p:ext uri="{BB962C8B-B14F-4D97-AF65-F5344CB8AC3E}">
        <p14:creationId xmlns:p14="http://schemas.microsoft.com/office/powerpoint/2010/main" val="1113744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F8121E-7AB4-4368-B444-1E99774156A8}" type="slidenum">
              <a:rPr lang="en-US" smtClean="0"/>
              <a:t>11</a:t>
            </a:fld>
            <a:endParaRPr lang="en-US"/>
          </a:p>
        </p:txBody>
      </p:sp>
    </p:spTree>
    <p:extLst>
      <p:ext uri="{BB962C8B-B14F-4D97-AF65-F5344CB8AC3E}">
        <p14:creationId xmlns:p14="http://schemas.microsoft.com/office/powerpoint/2010/main" val="1616781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other words, the central nervous system is ineffective in processing sensory-related information. </a:t>
            </a:r>
          </a:p>
        </p:txBody>
      </p:sp>
      <p:sp>
        <p:nvSpPr>
          <p:cNvPr id="4" name="Slide Number Placeholder 3"/>
          <p:cNvSpPr>
            <a:spLocks noGrp="1"/>
          </p:cNvSpPr>
          <p:nvPr>
            <p:ph type="sldNum" sz="quarter" idx="10"/>
          </p:nvPr>
        </p:nvSpPr>
        <p:spPr/>
        <p:txBody>
          <a:bodyPr/>
          <a:lstStyle/>
          <a:p>
            <a:fld id="{0CF8121E-7AB4-4368-B444-1E99774156A8}" type="slidenum">
              <a:rPr lang="en-US" smtClean="0"/>
              <a:t>18</a:t>
            </a:fld>
            <a:endParaRPr lang="en-US"/>
          </a:p>
        </p:txBody>
      </p:sp>
    </p:spTree>
    <p:extLst>
      <p:ext uri="{BB962C8B-B14F-4D97-AF65-F5344CB8AC3E}">
        <p14:creationId xmlns:p14="http://schemas.microsoft.com/office/powerpoint/2010/main" val="693028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F8121E-7AB4-4368-B444-1E99774156A8}" type="slidenum">
              <a:rPr lang="en-US" smtClean="0"/>
              <a:t>23</a:t>
            </a:fld>
            <a:endParaRPr lang="en-US"/>
          </a:p>
        </p:txBody>
      </p:sp>
    </p:spTree>
    <p:extLst>
      <p:ext uri="{BB962C8B-B14F-4D97-AF65-F5344CB8AC3E}">
        <p14:creationId xmlns:p14="http://schemas.microsoft.com/office/powerpoint/2010/main" val="2589936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92FE5-1137-4177-8D6B-701B8996188E}" type="slidenum">
              <a:rPr lang="en-US" smtClean="0"/>
              <a:t>‹#›</a:t>
            </a:fld>
            <a:endParaRPr lang="en-US"/>
          </a:p>
        </p:txBody>
      </p:sp>
      <p:grpSp>
        <p:nvGrpSpPr>
          <p:cNvPr id="7" name="Group 6">
            <a:extLst>
              <a:ext uri="{FF2B5EF4-FFF2-40B4-BE49-F238E27FC236}">
                <a16:creationId xmlns:a16="http://schemas.microsoft.com/office/drawing/2014/main" id="{DE87C5C8-761B-45D5-8CD4-132DE9F258AB}"/>
              </a:ext>
            </a:extLst>
          </p:cNvPr>
          <p:cNvGrpSpPr/>
          <p:nvPr userDrawn="1"/>
        </p:nvGrpSpPr>
        <p:grpSpPr>
          <a:xfrm>
            <a:off x="11461635" y="6483928"/>
            <a:ext cx="561638" cy="168679"/>
            <a:chOff x="11461635" y="6483928"/>
            <a:chExt cx="561638" cy="168679"/>
          </a:xfrm>
        </p:grpSpPr>
        <p:sp>
          <p:nvSpPr>
            <p:cNvPr id="8" name="Rectangle 7">
              <a:extLst>
                <a:ext uri="{FF2B5EF4-FFF2-40B4-BE49-F238E27FC236}">
                  <a16:creationId xmlns:a16="http://schemas.microsoft.com/office/drawing/2014/main" id="{A9EBA4CE-FD73-4E0C-812C-2689FC7AACA2}"/>
                </a:ext>
              </a:extLst>
            </p:cNvPr>
            <p:cNvSpPr/>
            <p:nvPr userDrawn="1"/>
          </p:nvSpPr>
          <p:spPr>
            <a:xfrm>
              <a:off x="11854596" y="6483930"/>
              <a:ext cx="168677" cy="16867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887B11E6-3B12-4F87-AFF3-5A913BBBC1C9}"/>
                </a:ext>
              </a:extLst>
            </p:cNvPr>
            <p:cNvSpPr/>
            <p:nvPr userDrawn="1"/>
          </p:nvSpPr>
          <p:spPr>
            <a:xfrm>
              <a:off x="11655411" y="6483929"/>
              <a:ext cx="168677" cy="1686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2ED67B12-E973-455F-97EA-1D5015BBC6B5}"/>
                </a:ext>
              </a:extLst>
            </p:cNvPr>
            <p:cNvSpPr/>
            <p:nvPr userDrawn="1"/>
          </p:nvSpPr>
          <p:spPr>
            <a:xfrm>
              <a:off x="11461635" y="6483928"/>
              <a:ext cx="168677" cy="168677"/>
            </a:xfrm>
            <a:prstGeom prst="rect">
              <a:avLst/>
            </a:prstGeom>
            <a:solidFill>
              <a:srgbClr val="99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659014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92FE5-1137-4177-8D6B-701B8996188E}" type="slidenum">
              <a:rPr lang="en-US" smtClean="0"/>
              <a:t>‹#›</a:t>
            </a:fld>
            <a:endParaRPr lang="en-US"/>
          </a:p>
        </p:txBody>
      </p:sp>
    </p:spTree>
    <p:extLst>
      <p:ext uri="{BB962C8B-B14F-4D97-AF65-F5344CB8AC3E}">
        <p14:creationId xmlns:p14="http://schemas.microsoft.com/office/powerpoint/2010/main" val="933899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92FE5-1137-4177-8D6B-701B8996188E}" type="slidenum">
              <a:rPr lang="en-US" smtClean="0"/>
              <a:t>‹#›</a:t>
            </a:fld>
            <a:endParaRPr lang="en-US"/>
          </a:p>
        </p:txBody>
      </p:sp>
    </p:spTree>
    <p:extLst>
      <p:ext uri="{BB962C8B-B14F-4D97-AF65-F5344CB8AC3E}">
        <p14:creationId xmlns:p14="http://schemas.microsoft.com/office/powerpoint/2010/main" val="1646919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6" name="Picture Placeholder 2"/>
          <p:cNvSpPr>
            <a:spLocks noGrp="1"/>
          </p:cNvSpPr>
          <p:nvPr>
            <p:ph type="pic" sz="quarter" idx="10" hasCustomPrompt="1"/>
          </p:nvPr>
        </p:nvSpPr>
        <p:spPr>
          <a:xfrm>
            <a:off x="0" y="0"/>
            <a:ext cx="3080083" cy="685800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a:t>Drag &amp; Drop picture</a:t>
            </a:r>
          </a:p>
        </p:txBody>
      </p:sp>
      <p:sp>
        <p:nvSpPr>
          <p:cNvPr id="14" name="Title 13"/>
          <p:cNvSpPr>
            <a:spLocks noGrp="1"/>
          </p:cNvSpPr>
          <p:nvPr>
            <p:ph type="title"/>
          </p:nvPr>
        </p:nvSpPr>
        <p:spPr>
          <a:xfrm>
            <a:off x="577959" y="3523961"/>
            <a:ext cx="2556163" cy="2170257"/>
          </a:xfrm>
          <a:prstGeom prst="rect">
            <a:avLst/>
          </a:prstGeom>
        </p:spPr>
        <p:txBody>
          <a:bodyPr/>
          <a:lstStyle>
            <a:lvl1pPr>
              <a:lnSpc>
                <a:spcPct val="75000"/>
              </a:lnSpc>
              <a:defRPr sz="4800" b="1" i="0">
                <a:solidFill>
                  <a:srgbClr val="FFFFFF"/>
                </a:solidFill>
                <a:latin typeface="Bebas Neue" charset="0"/>
                <a:ea typeface="Bebas Neue" charset="0"/>
                <a:cs typeface="Bebas Neue" charset="0"/>
              </a:defRPr>
            </a:lvl1pPr>
          </a:lstStyle>
          <a:p>
            <a:r>
              <a:rPr lang="en-US" dirty="0"/>
              <a:t>Click to edit Master title style</a:t>
            </a:r>
          </a:p>
        </p:txBody>
      </p:sp>
      <p:sp>
        <p:nvSpPr>
          <p:cNvPr id="16" name="Slide Number Placeholder 5"/>
          <p:cNvSpPr txBox="1">
            <a:spLocks/>
          </p:cNvSpPr>
          <p:nvPr userDrawn="1"/>
        </p:nvSpPr>
        <p:spPr>
          <a:xfrm>
            <a:off x="1025561" y="6158290"/>
            <a:ext cx="647753"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1400" b="0" i="0" smtClean="0">
                <a:solidFill>
                  <a:srgbClr val="FFFFFF"/>
                </a:solidFill>
                <a:latin typeface="Bebas Neue" charset="0"/>
                <a:ea typeface="Bebas Neue" charset="0"/>
                <a:cs typeface="Bebas Neue" charset="0"/>
              </a:rPr>
              <a:pPr algn="l"/>
              <a:t>‹#›</a:t>
            </a:fld>
            <a:endParaRPr lang="en-US" sz="1400" b="0" i="0" dirty="0">
              <a:solidFill>
                <a:srgbClr val="FFFFFF"/>
              </a:solidFill>
              <a:latin typeface="Bebas Neue" charset="0"/>
              <a:ea typeface="Bebas Neue" charset="0"/>
              <a:cs typeface="Bebas Neue" charset="0"/>
            </a:endParaRPr>
          </a:p>
        </p:txBody>
      </p:sp>
      <p:sp>
        <p:nvSpPr>
          <p:cNvPr id="17" name="TextBox 16"/>
          <p:cNvSpPr txBox="1"/>
          <p:nvPr userDrawn="1"/>
        </p:nvSpPr>
        <p:spPr>
          <a:xfrm>
            <a:off x="602673" y="6168550"/>
            <a:ext cx="598241" cy="307777"/>
          </a:xfrm>
          <a:prstGeom prst="rect">
            <a:avLst/>
          </a:prstGeom>
          <a:noFill/>
        </p:spPr>
        <p:txBody>
          <a:bodyPr wrap="none" rtlCol="0">
            <a:spAutoFit/>
          </a:bodyPr>
          <a:lstStyle/>
          <a:p>
            <a:r>
              <a:rPr lang="en-US" sz="1400" b="0" i="0" dirty="0">
                <a:solidFill>
                  <a:srgbClr val="FFFFFF"/>
                </a:solidFill>
                <a:latin typeface="Bebas Neue" charset="0"/>
                <a:ea typeface="Bebas Neue" charset="0"/>
                <a:cs typeface="Bebas Neue" charset="0"/>
              </a:rPr>
              <a:t>Slide  /</a:t>
            </a:r>
          </a:p>
        </p:txBody>
      </p:sp>
      <p:cxnSp>
        <p:nvCxnSpPr>
          <p:cNvPr id="19" name="Straight Connector 18"/>
          <p:cNvCxnSpPr/>
          <p:nvPr userDrawn="1"/>
        </p:nvCxnSpPr>
        <p:spPr>
          <a:xfrm>
            <a:off x="685800" y="6089073"/>
            <a:ext cx="436418"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3281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993366"/>
                </a:solidFill>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lnSpc>
                <a:spcPct val="114000"/>
              </a:lnSpc>
              <a:buClr>
                <a:srgbClr val="993366"/>
              </a:buClr>
              <a:buFont typeface="Wingdings" panose="05000000000000000000" pitchFamily="2" charset="2"/>
              <a:buChar char="§"/>
              <a:defRPr/>
            </a:lvl1pPr>
            <a:lvl2pPr marL="685800" indent="-228600">
              <a:lnSpc>
                <a:spcPct val="114000"/>
              </a:lnSpc>
              <a:buClr>
                <a:srgbClr val="993366"/>
              </a:buClr>
              <a:buFont typeface="Wingdings" panose="05000000000000000000" pitchFamily="2" charset="2"/>
              <a:buChar char="§"/>
              <a:defRPr/>
            </a:lvl2pPr>
            <a:lvl3pPr marL="1143000" indent="-228600">
              <a:lnSpc>
                <a:spcPct val="114000"/>
              </a:lnSpc>
              <a:buClr>
                <a:srgbClr val="993366"/>
              </a:buClr>
              <a:buFont typeface="Wingdings" panose="05000000000000000000" pitchFamily="2" charset="2"/>
              <a:buChar char="§"/>
              <a:defRPr/>
            </a:lvl3pPr>
            <a:lvl4pPr marL="1600200" indent="-228600">
              <a:lnSpc>
                <a:spcPct val="114000"/>
              </a:lnSpc>
              <a:buClr>
                <a:srgbClr val="993366"/>
              </a:buClr>
              <a:buFont typeface="Wingdings" panose="05000000000000000000" pitchFamily="2" charset="2"/>
              <a:buChar char="§"/>
              <a:defRPr/>
            </a:lvl4pPr>
            <a:lvl5pPr marL="2057400" indent="-228600">
              <a:lnSpc>
                <a:spcPct val="114000"/>
              </a:lnSpc>
              <a:buClr>
                <a:srgbClr val="993366"/>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92FE5-1137-4177-8D6B-701B8996188E}" type="slidenum">
              <a:rPr lang="en-US" smtClean="0"/>
              <a:t>‹#›</a:t>
            </a:fld>
            <a:endParaRPr lang="en-US"/>
          </a:p>
        </p:txBody>
      </p:sp>
      <p:grpSp>
        <p:nvGrpSpPr>
          <p:cNvPr id="7" name="Group 6">
            <a:extLst>
              <a:ext uri="{FF2B5EF4-FFF2-40B4-BE49-F238E27FC236}">
                <a16:creationId xmlns:a16="http://schemas.microsoft.com/office/drawing/2014/main" id="{F84CA0EC-EFD1-4161-97E2-D3808386FD61}"/>
              </a:ext>
            </a:extLst>
          </p:cNvPr>
          <p:cNvGrpSpPr/>
          <p:nvPr userDrawn="1"/>
        </p:nvGrpSpPr>
        <p:grpSpPr>
          <a:xfrm>
            <a:off x="11461635" y="6483928"/>
            <a:ext cx="561638" cy="168679"/>
            <a:chOff x="11461635" y="6483928"/>
            <a:chExt cx="561638" cy="168679"/>
          </a:xfrm>
        </p:grpSpPr>
        <p:sp>
          <p:nvSpPr>
            <p:cNvPr id="8" name="Rectangle 7">
              <a:extLst>
                <a:ext uri="{FF2B5EF4-FFF2-40B4-BE49-F238E27FC236}">
                  <a16:creationId xmlns:a16="http://schemas.microsoft.com/office/drawing/2014/main" id="{C82AA156-5CC2-4338-8FFB-06C2435A8C56}"/>
                </a:ext>
              </a:extLst>
            </p:cNvPr>
            <p:cNvSpPr/>
            <p:nvPr userDrawn="1"/>
          </p:nvSpPr>
          <p:spPr>
            <a:xfrm>
              <a:off x="11854596" y="6483930"/>
              <a:ext cx="168677" cy="16867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4509643F-1104-447D-8EEA-F923F4232C6F}"/>
                </a:ext>
              </a:extLst>
            </p:cNvPr>
            <p:cNvSpPr/>
            <p:nvPr userDrawn="1"/>
          </p:nvSpPr>
          <p:spPr>
            <a:xfrm>
              <a:off x="11655411" y="6483929"/>
              <a:ext cx="168677" cy="1686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AD3CC977-DC6C-4C84-A1D0-F94615389BE6}"/>
                </a:ext>
              </a:extLst>
            </p:cNvPr>
            <p:cNvSpPr/>
            <p:nvPr userDrawn="1"/>
          </p:nvSpPr>
          <p:spPr>
            <a:xfrm>
              <a:off x="11461635" y="6483928"/>
              <a:ext cx="168677" cy="168677"/>
            </a:xfrm>
            <a:prstGeom prst="rect">
              <a:avLst/>
            </a:prstGeom>
            <a:solidFill>
              <a:srgbClr val="99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977376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92FE5-1137-4177-8D6B-701B8996188E}" type="slidenum">
              <a:rPr lang="en-US" smtClean="0"/>
              <a:t>‹#›</a:t>
            </a:fld>
            <a:endParaRPr lang="en-US"/>
          </a:p>
        </p:txBody>
      </p:sp>
      <p:grpSp>
        <p:nvGrpSpPr>
          <p:cNvPr id="7" name="Group 6">
            <a:extLst>
              <a:ext uri="{FF2B5EF4-FFF2-40B4-BE49-F238E27FC236}">
                <a16:creationId xmlns:a16="http://schemas.microsoft.com/office/drawing/2014/main" id="{7897B960-0865-4D6E-8F59-5172B1366C76}"/>
              </a:ext>
            </a:extLst>
          </p:cNvPr>
          <p:cNvGrpSpPr/>
          <p:nvPr userDrawn="1"/>
        </p:nvGrpSpPr>
        <p:grpSpPr>
          <a:xfrm>
            <a:off x="11461635" y="6483928"/>
            <a:ext cx="561638" cy="168679"/>
            <a:chOff x="11461635" y="6483928"/>
            <a:chExt cx="561638" cy="168679"/>
          </a:xfrm>
        </p:grpSpPr>
        <p:sp>
          <p:nvSpPr>
            <p:cNvPr id="8" name="Rectangle 7">
              <a:extLst>
                <a:ext uri="{FF2B5EF4-FFF2-40B4-BE49-F238E27FC236}">
                  <a16:creationId xmlns:a16="http://schemas.microsoft.com/office/drawing/2014/main" id="{34AF1115-5C2A-4076-9871-1E697CFEA6DA}"/>
                </a:ext>
              </a:extLst>
            </p:cNvPr>
            <p:cNvSpPr/>
            <p:nvPr userDrawn="1"/>
          </p:nvSpPr>
          <p:spPr>
            <a:xfrm>
              <a:off x="11854596" y="6483930"/>
              <a:ext cx="168677" cy="16867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3CBEB3A7-81F1-4D35-8D5D-6E322C9C8C70}"/>
                </a:ext>
              </a:extLst>
            </p:cNvPr>
            <p:cNvSpPr/>
            <p:nvPr userDrawn="1"/>
          </p:nvSpPr>
          <p:spPr>
            <a:xfrm>
              <a:off x="11655411" y="6483929"/>
              <a:ext cx="168677" cy="1686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611F085D-48CA-46B1-8809-EA758F360A5A}"/>
                </a:ext>
              </a:extLst>
            </p:cNvPr>
            <p:cNvSpPr/>
            <p:nvPr userDrawn="1"/>
          </p:nvSpPr>
          <p:spPr>
            <a:xfrm>
              <a:off x="11461635" y="6483928"/>
              <a:ext cx="168677" cy="168677"/>
            </a:xfrm>
            <a:prstGeom prst="rect">
              <a:avLst/>
            </a:prstGeom>
            <a:solidFill>
              <a:srgbClr val="99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541313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D92FE5-1137-4177-8D6B-701B8996188E}" type="slidenum">
              <a:rPr lang="en-US" smtClean="0"/>
              <a:t>‹#›</a:t>
            </a:fld>
            <a:endParaRPr lang="en-US"/>
          </a:p>
        </p:txBody>
      </p:sp>
      <p:grpSp>
        <p:nvGrpSpPr>
          <p:cNvPr id="8" name="Group 7">
            <a:extLst>
              <a:ext uri="{FF2B5EF4-FFF2-40B4-BE49-F238E27FC236}">
                <a16:creationId xmlns:a16="http://schemas.microsoft.com/office/drawing/2014/main" id="{FC434C7A-F253-4849-BA39-B1C2A2E33B6E}"/>
              </a:ext>
            </a:extLst>
          </p:cNvPr>
          <p:cNvGrpSpPr/>
          <p:nvPr userDrawn="1"/>
        </p:nvGrpSpPr>
        <p:grpSpPr>
          <a:xfrm>
            <a:off x="11461635" y="6483928"/>
            <a:ext cx="561638" cy="168679"/>
            <a:chOff x="11461635" y="6483928"/>
            <a:chExt cx="561638" cy="168679"/>
          </a:xfrm>
        </p:grpSpPr>
        <p:sp>
          <p:nvSpPr>
            <p:cNvPr id="9" name="Rectangle 8">
              <a:extLst>
                <a:ext uri="{FF2B5EF4-FFF2-40B4-BE49-F238E27FC236}">
                  <a16:creationId xmlns:a16="http://schemas.microsoft.com/office/drawing/2014/main" id="{6D0BCEA9-8098-4E3E-8663-9D9D8F726559}"/>
                </a:ext>
              </a:extLst>
            </p:cNvPr>
            <p:cNvSpPr/>
            <p:nvPr userDrawn="1"/>
          </p:nvSpPr>
          <p:spPr>
            <a:xfrm>
              <a:off x="11854596" y="6483930"/>
              <a:ext cx="168677" cy="16867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85BC5533-2233-4634-A67C-C7BAA2529226}"/>
                </a:ext>
              </a:extLst>
            </p:cNvPr>
            <p:cNvSpPr/>
            <p:nvPr userDrawn="1"/>
          </p:nvSpPr>
          <p:spPr>
            <a:xfrm>
              <a:off x="11655411" y="6483929"/>
              <a:ext cx="168677" cy="1686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a:extLst>
                <a:ext uri="{FF2B5EF4-FFF2-40B4-BE49-F238E27FC236}">
                  <a16:creationId xmlns:a16="http://schemas.microsoft.com/office/drawing/2014/main" id="{C8C7AAFD-F662-4223-8CA3-A8E8C69F314B}"/>
                </a:ext>
              </a:extLst>
            </p:cNvPr>
            <p:cNvSpPr/>
            <p:nvPr userDrawn="1"/>
          </p:nvSpPr>
          <p:spPr>
            <a:xfrm>
              <a:off x="11461635" y="6483928"/>
              <a:ext cx="168677" cy="168677"/>
            </a:xfrm>
            <a:prstGeom prst="rect">
              <a:avLst/>
            </a:prstGeom>
            <a:solidFill>
              <a:srgbClr val="99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138968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D92FE5-1137-4177-8D6B-701B8996188E}" type="slidenum">
              <a:rPr lang="en-US" smtClean="0"/>
              <a:t>‹#›</a:t>
            </a:fld>
            <a:endParaRPr lang="en-US"/>
          </a:p>
        </p:txBody>
      </p:sp>
      <p:grpSp>
        <p:nvGrpSpPr>
          <p:cNvPr id="10" name="Group 9">
            <a:extLst>
              <a:ext uri="{FF2B5EF4-FFF2-40B4-BE49-F238E27FC236}">
                <a16:creationId xmlns:a16="http://schemas.microsoft.com/office/drawing/2014/main" id="{31AD33B9-145B-4A84-B79B-9D78393F2203}"/>
              </a:ext>
            </a:extLst>
          </p:cNvPr>
          <p:cNvGrpSpPr/>
          <p:nvPr userDrawn="1"/>
        </p:nvGrpSpPr>
        <p:grpSpPr>
          <a:xfrm>
            <a:off x="11461635" y="6483928"/>
            <a:ext cx="561638" cy="168679"/>
            <a:chOff x="11461635" y="6483928"/>
            <a:chExt cx="561638" cy="168679"/>
          </a:xfrm>
        </p:grpSpPr>
        <p:sp>
          <p:nvSpPr>
            <p:cNvPr id="11" name="Rectangle 10">
              <a:extLst>
                <a:ext uri="{FF2B5EF4-FFF2-40B4-BE49-F238E27FC236}">
                  <a16:creationId xmlns:a16="http://schemas.microsoft.com/office/drawing/2014/main" id="{3FEA0744-EB71-4AAA-87A4-6C5BD52948F6}"/>
                </a:ext>
              </a:extLst>
            </p:cNvPr>
            <p:cNvSpPr/>
            <p:nvPr userDrawn="1"/>
          </p:nvSpPr>
          <p:spPr>
            <a:xfrm>
              <a:off x="11854596" y="6483930"/>
              <a:ext cx="168677" cy="16867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0EF65759-1846-4DA3-9FE8-260EFAACB859}"/>
                </a:ext>
              </a:extLst>
            </p:cNvPr>
            <p:cNvSpPr/>
            <p:nvPr userDrawn="1"/>
          </p:nvSpPr>
          <p:spPr>
            <a:xfrm>
              <a:off x="11655411" y="6483929"/>
              <a:ext cx="168677" cy="1686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ectangle 12">
              <a:extLst>
                <a:ext uri="{FF2B5EF4-FFF2-40B4-BE49-F238E27FC236}">
                  <a16:creationId xmlns:a16="http://schemas.microsoft.com/office/drawing/2014/main" id="{03296A4A-A06C-4D53-900D-EECEC207EA47}"/>
                </a:ext>
              </a:extLst>
            </p:cNvPr>
            <p:cNvSpPr/>
            <p:nvPr userDrawn="1"/>
          </p:nvSpPr>
          <p:spPr>
            <a:xfrm>
              <a:off x="11461635" y="6483928"/>
              <a:ext cx="168677" cy="168677"/>
            </a:xfrm>
            <a:prstGeom prst="rect">
              <a:avLst/>
            </a:prstGeom>
            <a:solidFill>
              <a:srgbClr val="99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582090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D92FE5-1137-4177-8D6B-701B8996188E}" type="slidenum">
              <a:rPr lang="en-US" smtClean="0"/>
              <a:t>‹#›</a:t>
            </a:fld>
            <a:endParaRPr lang="en-US"/>
          </a:p>
        </p:txBody>
      </p:sp>
      <p:grpSp>
        <p:nvGrpSpPr>
          <p:cNvPr id="6" name="Group 5">
            <a:extLst>
              <a:ext uri="{FF2B5EF4-FFF2-40B4-BE49-F238E27FC236}">
                <a16:creationId xmlns:a16="http://schemas.microsoft.com/office/drawing/2014/main" id="{CBC86147-0E96-4C0B-B5F9-A5905ADF88FB}"/>
              </a:ext>
            </a:extLst>
          </p:cNvPr>
          <p:cNvGrpSpPr/>
          <p:nvPr userDrawn="1"/>
        </p:nvGrpSpPr>
        <p:grpSpPr>
          <a:xfrm>
            <a:off x="11461635" y="6483928"/>
            <a:ext cx="561638" cy="168679"/>
            <a:chOff x="11461635" y="6483928"/>
            <a:chExt cx="561638" cy="168679"/>
          </a:xfrm>
        </p:grpSpPr>
        <p:sp>
          <p:nvSpPr>
            <p:cNvPr id="7" name="Rectangle 6">
              <a:extLst>
                <a:ext uri="{FF2B5EF4-FFF2-40B4-BE49-F238E27FC236}">
                  <a16:creationId xmlns:a16="http://schemas.microsoft.com/office/drawing/2014/main" id="{0BB68452-2BB3-453A-BB6E-2B47848105C7}"/>
                </a:ext>
              </a:extLst>
            </p:cNvPr>
            <p:cNvSpPr/>
            <p:nvPr userDrawn="1"/>
          </p:nvSpPr>
          <p:spPr>
            <a:xfrm>
              <a:off x="11854596" y="6483930"/>
              <a:ext cx="168677" cy="16867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a:extLst>
                <a:ext uri="{FF2B5EF4-FFF2-40B4-BE49-F238E27FC236}">
                  <a16:creationId xmlns:a16="http://schemas.microsoft.com/office/drawing/2014/main" id="{338C3F4E-9FC8-451E-AA35-E34AA0D60B9A}"/>
                </a:ext>
              </a:extLst>
            </p:cNvPr>
            <p:cNvSpPr/>
            <p:nvPr userDrawn="1"/>
          </p:nvSpPr>
          <p:spPr>
            <a:xfrm>
              <a:off x="11655411" y="6483929"/>
              <a:ext cx="168677" cy="1686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E5CF2BF3-330A-4683-9C69-84058F0928DA}"/>
                </a:ext>
              </a:extLst>
            </p:cNvPr>
            <p:cNvSpPr/>
            <p:nvPr userDrawn="1"/>
          </p:nvSpPr>
          <p:spPr>
            <a:xfrm>
              <a:off x="11461635" y="6483928"/>
              <a:ext cx="168677" cy="168677"/>
            </a:xfrm>
            <a:prstGeom prst="rect">
              <a:avLst/>
            </a:prstGeom>
            <a:solidFill>
              <a:srgbClr val="99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730493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D92FE5-1137-4177-8D6B-701B8996188E}" type="slidenum">
              <a:rPr lang="en-US" smtClean="0"/>
              <a:t>‹#›</a:t>
            </a:fld>
            <a:endParaRPr lang="en-US"/>
          </a:p>
        </p:txBody>
      </p:sp>
      <p:grpSp>
        <p:nvGrpSpPr>
          <p:cNvPr id="5" name="Group 4">
            <a:extLst>
              <a:ext uri="{FF2B5EF4-FFF2-40B4-BE49-F238E27FC236}">
                <a16:creationId xmlns:a16="http://schemas.microsoft.com/office/drawing/2014/main" id="{9563D8DD-76D7-4617-A82E-262249F2BEFA}"/>
              </a:ext>
            </a:extLst>
          </p:cNvPr>
          <p:cNvGrpSpPr/>
          <p:nvPr userDrawn="1"/>
        </p:nvGrpSpPr>
        <p:grpSpPr>
          <a:xfrm>
            <a:off x="11461635" y="6483928"/>
            <a:ext cx="561638" cy="168679"/>
            <a:chOff x="11461635" y="6483928"/>
            <a:chExt cx="561638" cy="168679"/>
          </a:xfrm>
        </p:grpSpPr>
        <p:sp>
          <p:nvSpPr>
            <p:cNvPr id="6" name="Rectangle 5">
              <a:extLst>
                <a:ext uri="{FF2B5EF4-FFF2-40B4-BE49-F238E27FC236}">
                  <a16:creationId xmlns:a16="http://schemas.microsoft.com/office/drawing/2014/main" id="{B3255E31-E7CA-4137-B871-CE1A9B69E6DE}"/>
                </a:ext>
              </a:extLst>
            </p:cNvPr>
            <p:cNvSpPr/>
            <p:nvPr userDrawn="1"/>
          </p:nvSpPr>
          <p:spPr>
            <a:xfrm>
              <a:off x="11854596" y="6483930"/>
              <a:ext cx="168677" cy="16867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a:extLst>
                <a:ext uri="{FF2B5EF4-FFF2-40B4-BE49-F238E27FC236}">
                  <a16:creationId xmlns:a16="http://schemas.microsoft.com/office/drawing/2014/main" id="{8E746317-B44B-4108-A88B-75618E34B451}"/>
                </a:ext>
              </a:extLst>
            </p:cNvPr>
            <p:cNvSpPr/>
            <p:nvPr userDrawn="1"/>
          </p:nvSpPr>
          <p:spPr>
            <a:xfrm>
              <a:off x="11655411" y="6483929"/>
              <a:ext cx="168677" cy="1686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a:extLst>
                <a:ext uri="{FF2B5EF4-FFF2-40B4-BE49-F238E27FC236}">
                  <a16:creationId xmlns:a16="http://schemas.microsoft.com/office/drawing/2014/main" id="{482A7B39-74F3-479A-ABAF-C8EC7F6A0892}"/>
                </a:ext>
              </a:extLst>
            </p:cNvPr>
            <p:cNvSpPr/>
            <p:nvPr userDrawn="1"/>
          </p:nvSpPr>
          <p:spPr>
            <a:xfrm>
              <a:off x="11461635" y="6483928"/>
              <a:ext cx="168677" cy="168677"/>
            </a:xfrm>
            <a:prstGeom prst="rect">
              <a:avLst/>
            </a:prstGeom>
            <a:solidFill>
              <a:srgbClr val="99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460636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D92FE5-1137-4177-8D6B-701B8996188E}" type="slidenum">
              <a:rPr lang="en-US" smtClean="0"/>
              <a:t>‹#›</a:t>
            </a:fld>
            <a:endParaRPr lang="en-US"/>
          </a:p>
        </p:txBody>
      </p:sp>
    </p:spTree>
    <p:extLst>
      <p:ext uri="{BB962C8B-B14F-4D97-AF65-F5344CB8AC3E}">
        <p14:creationId xmlns:p14="http://schemas.microsoft.com/office/powerpoint/2010/main" val="540644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D92FE5-1137-4177-8D6B-701B8996188E}" type="slidenum">
              <a:rPr lang="en-US" smtClean="0"/>
              <a:t>‹#›</a:t>
            </a:fld>
            <a:endParaRPr lang="en-US"/>
          </a:p>
        </p:txBody>
      </p:sp>
    </p:spTree>
    <p:extLst>
      <p:ext uri="{BB962C8B-B14F-4D97-AF65-F5344CB8AC3E}">
        <p14:creationId xmlns:p14="http://schemas.microsoft.com/office/powerpoint/2010/main" val="759650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b"/>
          <a:lstStyle>
            <a:lvl1pPr algn="l">
              <a:defRPr sz="1200">
                <a:solidFill>
                  <a:schemeClr val="tx1"/>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b"/>
          <a:lstStyle>
            <a:lvl1pPr algn="ctr">
              <a:defRPr sz="1200">
                <a:solidFill>
                  <a:schemeClr val="tx1"/>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b"/>
          <a:lstStyle>
            <a:lvl1pPr algn="r">
              <a:defRPr sz="1200">
                <a:solidFill>
                  <a:schemeClr val="tx1"/>
                </a:solidFill>
              </a:defRPr>
            </a:lvl1pPr>
          </a:lstStyle>
          <a:p>
            <a:fld id="{D1D92FE5-1137-4177-8D6B-701B8996188E}" type="slidenum">
              <a:rPr lang="en-US" smtClean="0"/>
              <a:pPr/>
              <a:t>‹#›</a:t>
            </a:fld>
            <a:endParaRPr lang="en-US"/>
          </a:p>
        </p:txBody>
      </p:sp>
      <p:grpSp>
        <p:nvGrpSpPr>
          <p:cNvPr id="7" name="Group 6">
            <a:extLst>
              <a:ext uri="{FF2B5EF4-FFF2-40B4-BE49-F238E27FC236}">
                <a16:creationId xmlns:a16="http://schemas.microsoft.com/office/drawing/2014/main" id="{3E5C1331-C4F9-4A26-B9F4-56A392DA7132}"/>
              </a:ext>
            </a:extLst>
          </p:cNvPr>
          <p:cNvGrpSpPr/>
          <p:nvPr userDrawn="1"/>
        </p:nvGrpSpPr>
        <p:grpSpPr>
          <a:xfrm>
            <a:off x="11461635" y="6483928"/>
            <a:ext cx="561638" cy="168679"/>
            <a:chOff x="11461635" y="6483928"/>
            <a:chExt cx="561638" cy="168679"/>
          </a:xfrm>
        </p:grpSpPr>
        <p:sp>
          <p:nvSpPr>
            <p:cNvPr id="8" name="Rectangle 7"/>
            <p:cNvSpPr/>
            <p:nvPr userDrawn="1"/>
          </p:nvSpPr>
          <p:spPr>
            <a:xfrm>
              <a:off x="11854596" y="6483930"/>
              <a:ext cx="168677" cy="16867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p:cNvSpPr/>
            <p:nvPr userDrawn="1"/>
          </p:nvSpPr>
          <p:spPr>
            <a:xfrm>
              <a:off x="11655411" y="6483929"/>
              <a:ext cx="168677" cy="1686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p:cNvSpPr/>
            <p:nvPr userDrawn="1"/>
          </p:nvSpPr>
          <p:spPr>
            <a:xfrm>
              <a:off x="11461635" y="6483928"/>
              <a:ext cx="168677" cy="168677"/>
            </a:xfrm>
            <a:prstGeom prst="rect">
              <a:avLst/>
            </a:prstGeom>
            <a:solidFill>
              <a:srgbClr val="99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12" name="Straight Connector 11"/>
          <p:cNvCxnSpPr/>
          <p:nvPr userDrawn="1"/>
        </p:nvCxnSpPr>
        <p:spPr>
          <a:xfrm>
            <a:off x="11376563" y="6443912"/>
            <a:ext cx="0" cy="244318"/>
          </a:xfrm>
          <a:prstGeom prst="line">
            <a:avLst/>
          </a:prstGeom>
          <a:ln>
            <a:solidFill>
              <a:schemeClr val="bg2">
                <a:lumMod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04731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facebook.com/Themightysite/posts/578105635670521?comment_id=578213542326397&amp;comment_tracking=%7b%22tn%22:%22R9%22%7d" TargetMode="External"/><Relationship Id="rId2" Type="http://schemas.openxmlformats.org/officeDocument/2006/relationships/hyperlink" Target="https://www.facebook.com/Themightysite/posts/578105635670521?comment_id=578156735665411&amp;comment_tracking=%7b%22tn%22:%22R9%22%7d"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google.com/url?sa=i&amp;rct=j&amp;q=&amp;esrc=s&amp;source=images&amp;cd=&amp;cad=rja&amp;uact=8&amp;ved=2ahUKEwif99yQscTZAhVxQt8KHQTQBXIQjRx6BAgAEAY&amp;url=https://www.overstock.com/Home-Garden/Showerheads/Wall-Mount,/installation,/3243/subcat.html&amp;psig=AOvVaw3SMDg6G63gyDo_CG5W0xF5&amp;ust=1519762063253823" TargetMode="Externa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3.xml"/><Relationship Id="rId16" Type="http://schemas.openxmlformats.org/officeDocument/2006/relationships/diagramColors" Target="../diagrams/colors3.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515100" y="1876858"/>
            <a:ext cx="5676900" cy="3102417"/>
          </a:xfrm>
          <a:solidFill>
            <a:schemeClr val="bg1">
              <a:lumMod val="50000"/>
            </a:schemeClr>
          </a:solidFill>
        </p:spPr>
        <p:txBody>
          <a:bodyPr>
            <a:noAutofit/>
          </a:bodyPr>
          <a:lstStyle/>
          <a:p>
            <a:pPr algn="ctr"/>
            <a:r>
              <a:rPr lang="en-US" sz="7200" b="1" spc="300" dirty="0">
                <a:solidFill>
                  <a:srgbClr val="993366"/>
                </a:solidFill>
                <a:latin typeface="HelveNueThin" pitchFamily="2" charset="0"/>
              </a:rPr>
              <a:t>Sensory</a:t>
            </a:r>
            <a:r>
              <a:rPr lang="en-US" sz="6000" b="1" spc="300" dirty="0">
                <a:solidFill>
                  <a:srgbClr val="993366"/>
                </a:solidFill>
                <a:latin typeface="HelveNueThin" pitchFamily="2" charset="0"/>
              </a:rPr>
              <a:t> </a:t>
            </a:r>
            <a:br>
              <a:rPr lang="en-US" sz="4800" b="1" spc="300" dirty="0">
                <a:solidFill>
                  <a:srgbClr val="993366"/>
                </a:solidFill>
                <a:latin typeface="HelveNueThin" pitchFamily="2" charset="0"/>
              </a:rPr>
            </a:br>
            <a:r>
              <a:rPr lang="en-US" sz="4800" b="1" spc="300" dirty="0">
                <a:solidFill>
                  <a:schemeClr val="bg1"/>
                </a:solidFill>
                <a:latin typeface="HelveNueThin" pitchFamily="2" charset="0"/>
              </a:rPr>
              <a:t>Processing Disorder</a:t>
            </a:r>
          </a:p>
        </p:txBody>
      </p:sp>
      <p:cxnSp>
        <p:nvCxnSpPr>
          <p:cNvPr id="7" name="Straight Connector 6"/>
          <p:cNvCxnSpPr>
            <a:cxnSpLocks/>
          </p:cNvCxnSpPr>
          <p:nvPr/>
        </p:nvCxnSpPr>
        <p:spPr>
          <a:xfrm>
            <a:off x="838199" y="5439850"/>
            <a:ext cx="113538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DAD153C-1310-41DA-BE76-DC406E3A0CEA}"/>
              </a:ext>
            </a:extLst>
          </p:cNvPr>
          <p:cNvCxnSpPr>
            <a:cxnSpLocks/>
          </p:cNvCxnSpPr>
          <p:nvPr/>
        </p:nvCxnSpPr>
        <p:spPr>
          <a:xfrm>
            <a:off x="838199" y="1357875"/>
            <a:ext cx="113538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8511DC14-85F7-4F0B-B6EE-DA8788C30F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186" y="296609"/>
            <a:ext cx="6262913" cy="6262913"/>
          </a:xfrm>
          <a:prstGeom prst="roundRect">
            <a:avLst>
              <a:gd name="adj" fmla="val 11111"/>
            </a:avLst>
          </a:prstGeom>
          <a:ln w="190500" cap="rnd">
            <a:solidFill>
              <a:srgbClr val="993366"/>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2137825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382C6C-8360-4475-9516-FC0CE584558E}"/>
              </a:ext>
            </a:extLst>
          </p:cNvPr>
          <p:cNvSpPr>
            <a:spLocks noGrp="1"/>
          </p:cNvSpPr>
          <p:nvPr>
            <p:ph type="title"/>
          </p:nvPr>
        </p:nvSpPr>
        <p:spPr/>
        <p:txBody>
          <a:bodyPr/>
          <a:lstStyle/>
          <a:p>
            <a:pPr algn="ctr"/>
            <a:r>
              <a:rPr lang="en-US" dirty="0">
                <a:solidFill>
                  <a:srgbClr val="993366"/>
                </a:solidFill>
              </a:rPr>
              <a:t>Sensory Modulation</a:t>
            </a:r>
          </a:p>
        </p:txBody>
      </p:sp>
      <p:sp>
        <p:nvSpPr>
          <p:cNvPr id="2" name="Slide Number Placeholder 1">
            <a:extLst>
              <a:ext uri="{FF2B5EF4-FFF2-40B4-BE49-F238E27FC236}">
                <a16:creationId xmlns:a16="http://schemas.microsoft.com/office/drawing/2014/main" id="{8CFA611F-3350-47F8-BEE5-1E0A4ABD9C5F}"/>
              </a:ext>
            </a:extLst>
          </p:cNvPr>
          <p:cNvSpPr>
            <a:spLocks noGrp="1"/>
          </p:cNvSpPr>
          <p:nvPr>
            <p:ph type="sldNum" sz="quarter" idx="12"/>
          </p:nvPr>
        </p:nvSpPr>
        <p:spPr/>
        <p:txBody>
          <a:bodyPr/>
          <a:lstStyle/>
          <a:p>
            <a:fld id="{D1D92FE5-1137-4177-8D6B-701B8996188E}" type="slidenum">
              <a:rPr lang="en-US" smtClean="0"/>
              <a:t>10</a:t>
            </a:fld>
            <a:endParaRPr lang="en-US"/>
          </a:p>
        </p:txBody>
      </p:sp>
      <p:graphicFrame>
        <p:nvGraphicFramePr>
          <p:cNvPr id="6" name="Table 5">
            <a:extLst>
              <a:ext uri="{FF2B5EF4-FFF2-40B4-BE49-F238E27FC236}">
                <a16:creationId xmlns:a16="http://schemas.microsoft.com/office/drawing/2014/main" id="{FAB88405-B8A7-44C8-8099-1A8D4746B241}"/>
              </a:ext>
            </a:extLst>
          </p:cNvPr>
          <p:cNvGraphicFramePr>
            <a:graphicFrameLocks noGrp="1"/>
          </p:cNvGraphicFramePr>
          <p:nvPr>
            <p:extLst>
              <p:ext uri="{D42A27DB-BD31-4B8C-83A1-F6EECF244321}">
                <p14:modId xmlns:p14="http://schemas.microsoft.com/office/powerpoint/2010/main" val="3244964966"/>
              </p:ext>
            </p:extLst>
          </p:nvPr>
        </p:nvGraphicFramePr>
        <p:xfrm>
          <a:off x="838200" y="1409501"/>
          <a:ext cx="10206519" cy="5125720"/>
        </p:xfrm>
        <a:graphic>
          <a:graphicData uri="http://schemas.openxmlformats.org/drawingml/2006/table">
            <a:tbl>
              <a:tblPr firstRow="1" bandRow="1">
                <a:tableStyleId>{1FECB4D8-DB02-4DC6-A0A2-4F2EBAE1DC90}</a:tableStyleId>
              </a:tblPr>
              <a:tblGrid>
                <a:gridCol w="2463231">
                  <a:extLst>
                    <a:ext uri="{9D8B030D-6E8A-4147-A177-3AD203B41FA5}">
                      <a16:colId xmlns:a16="http://schemas.microsoft.com/office/drawing/2014/main" val="2925604828"/>
                    </a:ext>
                  </a:extLst>
                </a:gridCol>
                <a:gridCol w="2476071">
                  <a:extLst>
                    <a:ext uri="{9D8B030D-6E8A-4147-A177-3AD203B41FA5}">
                      <a16:colId xmlns:a16="http://schemas.microsoft.com/office/drawing/2014/main" val="3167094700"/>
                    </a:ext>
                  </a:extLst>
                </a:gridCol>
                <a:gridCol w="2476071">
                  <a:extLst>
                    <a:ext uri="{9D8B030D-6E8A-4147-A177-3AD203B41FA5}">
                      <a16:colId xmlns:a16="http://schemas.microsoft.com/office/drawing/2014/main" val="740496337"/>
                    </a:ext>
                  </a:extLst>
                </a:gridCol>
                <a:gridCol w="2791146">
                  <a:extLst>
                    <a:ext uri="{9D8B030D-6E8A-4147-A177-3AD203B41FA5}">
                      <a16:colId xmlns:a16="http://schemas.microsoft.com/office/drawing/2014/main" val="1590080632"/>
                    </a:ext>
                  </a:extLst>
                </a:gridCol>
              </a:tblGrid>
              <a:tr h="370840">
                <a:tc>
                  <a:txBody>
                    <a:bodyPr/>
                    <a:lstStyle/>
                    <a:p>
                      <a:pPr algn="ctr"/>
                      <a:r>
                        <a:rPr lang="en-US" dirty="0"/>
                        <a:t>Sensations</a:t>
                      </a:r>
                    </a:p>
                  </a:txBody>
                  <a:tcPr/>
                </a:tc>
                <a:tc>
                  <a:txBody>
                    <a:bodyPr/>
                    <a:lstStyle/>
                    <a:p>
                      <a:pPr algn="ctr"/>
                      <a:r>
                        <a:rPr lang="en-US" dirty="0"/>
                        <a:t>“Over-responsive”</a:t>
                      </a:r>
                    </a:p>
                  </a:txBody>
                  <a:tcPr/>
                </a:tc>
                <a:tc>
                  <a:txBody>
                    <a:bodyPr/>
                    <a:lstStyle/>
                    <a:p>
                      <a:pPr algn="ctr"/>
                      <a:r>
                        <a:rPr lang="en-US" dirty="0"/>
                        <a:t>“Under-responsive”</a:t>
                      </a:r>
                    </a:p>
                  </a:txBody>
                  <a:tcPr/>
                </a:tc>
                <a:tc>
                  <a:txBody>
                    <a:bodyPr/>
                    <a:lstStyle/>
                    <a:p>
                      <a:pPr algn="ctr"/>
                      <a:r>
                        <a:rPr lang="en-US" dirty="0"/>
                        <a:t>Sensory Seeking</a:t>
                      </a:r>
                    </a:p>
                  </a:txBody>
                  <a:tcPr/>
                </a:tc>
                <a:extLst>
                  <a:ext uri="{0D108BD9-81ED-4DB2-BD59-A6C34878D82A}">
                    <a16:rowId xmlns:a16="http://schemas.microsoft.com/office/drawing/2014/main" val="116414289"/>
                  </a:ext>
                </a:extLst>
              </a:tr>
              <a:tr h="370840">
                <a:tc>
                  <a:txBody>
                    <a:bodyPr/>
                    <a:lstStyle/>
                    <a:p>
                      <a:r>
                        <a:rPr lang="en-US" sz="1600" b="1" dirty="0">
                          <a:solidFill>
                            <a:srgbClr val="993366"/>
                          </a:solidFill>
                        </a:rPr>
                        <a:t>Touch</a:t>
                      </a:r>
                    </a:p>
                  </a:txBody>
                  <a:tcPr/>
                </a:tc>
                <a:tc>
                  <a:txBody>
                    <a:bodyPr/>
                    <a:lstStyle/>
                    <a:p>
                      <a:r>
                        <a:rPr lang="en-US" sz="1600" dirty="0"/>
                        <a:t>Avoids touching or being touched</a:t>
                      </a:r>
                    </a:p>
                  </a:txBody>
                  <a:tcPr/>
                </a:tc>
                <a:tc>
                  <a:txBody>
                    <a:bodyPr/>
                    <a:lstStyle/>
                    <a:p>
                      <a:r>
                        <a:rPr lang="en-US" sz="1600" dirty="0"/>
                        <a:t>Unaware of contacts with objects and body</a:t>
                      </a:r>
                    </a:p>
                  </a:txBody>
                  <a:tcPr/>
                </a:tc>
                <a:tc>
                  <a:txBody>
                    <a:bodyPr/>
                    <a:lstStyle/>
                    <a:p>
                      <a:r>
                        <a:rPr lang="en-US" sz="1600" dirty="0"/>
                        <a:t>Rummages through items purposelessly; chews on inedible objects</a:t>
                      </a:r>
                    </a:p>
                  </a:txBody>
                  <a:tcPr/>
                </a:tc>
                <a:extLst>
                  <a:ext uri="{0D108BD9-81ED-4DB2-BD59-A6C34878D82A}">
                    <a16:rowId xmlns:a16="http://schemas.microsoft.com/office/drawing/2014/main" val="3327395850"/>
                  </a:ext>
                </a:extLst>
              </a:tr>
              <a:tr h="370840">
                <a:tc>
                  <a:txBody>
                    <a:bodyPr/>
                    <a:lstStyle/>
                    <a:p>
                      <a:r>
                        <a:rPr lang="en-US" sz="1600" b="1" dirty="0">
                          <a:solidFill>
                            <a:srgbClr val="993366"/>
                          </a:solidFill>
                        </a:rPr>
                        <a:t>Movement/Balance</a:t>
                      </a:r>
                    </a:p>
                  </a:txBody>
                  <a:tcPr/>
                </a:tc>
                <a:tc>
                  <a:txBody>
                    <a:bodyPr/>
                    <a:lstStyle/>
                    <a:p>
                      <a:r>
                        <a:rPr lang="en-US" sz="1600" dirty="0"/>
                        <a:t>Avoids moving or being moved</a:t>
                      </a:r>
                    </a:p>
                  </a:txBody>
                  <a:tcPr/>
                </a:tc>
                <a:tc>
                  <a:txBody>
                    <a:bodyPr/>
                    <a:lstStyle/>
                    <a:p>
                      <a:r>
                        <a:rPr lang="en-US" sz="1600" dirty="0"/>
                        <a:t>Does not notice being moved; Unaware of falling so protects self poorly; can swing for a long time without getting dizzy</a:t>
                      </a:r>
                    </a:p>
                  </a:txBody>
                  <a:tcPr/>
                </a:tc>
                <a:tc>
                  <a:txBody>
                    <a:bodyPr/>
                    <a:lstStyle/>
                    <a:p>
                      <a:r>
                        <a:rPr lang="en-US" sz="1600" dirty="0"/>
                        <a:t>Craves fast and spinning movement, being hugged/squeezed; </a:t>
                      </a:r>
                    </a:p>
                  </a:txBody>
                  <a:tcPr/>
                </a:tc>
                <a:extLst>
                  <a:ext uri="{0D108BD9-81ED-4DB2-BD59-A6C34878D82A}">
                    <a16:rowId xmlns:a16="http://schemas.microsoft.com/office/drawing/2014/main" val="555215441"/>
                  </a:ext>
                </a:extLst>
              </a:tr>
              <a:tr h="370840">
                <a:tc>
                  <a:txBody>
                    <a:bodyPr/>
                    <a:lstStyle/>
                    <a:p>
                      <a:r>
                        <a:rPr lang="en-US" sz="1600" b="1" dirty="0">
                          <a:solidFill>
                            <a:srgbClr val="993366"/>
                          </a:solidFill>
                        </a:rPr>
                        <a:t>Position &amp; Muscle Control</a:t>
                      </a:r>
                    </a:p>
                  </a:txBody>
                  <a:tcPr/>
                </a:tc>
                <a:tc>
                  <a:txBody>
                    <a:bodyPr/>
                    <a:lstStyle/>
                    <a:p>
                      <a:r>
                        <a:rPr lang="en-US" sz="1600" dirty="0"/>
                        <a:t>May be uncoordinated or rigid</a:t>
                      </a:r>
                    </a:p>
                  </a:txBody>
                  <a:tcPr/>
                </a:tc>
                <a:tc>
                  <a:txBody>
                    <a:bodyPr/>
                    <a:lstStyle/>
                    <a:p>
                      <a:r>
                        <a:rPr lang="en-US" sz="1600" dirty="0"/>
                        <a:t>Lacks inner drive to move for activities but may become more alert after actively pulling, pushing, lifting</a:t>
                      </a:r>
                    </a:p>
                  </a:txBody>
                  <a:tcPr/>
                </a:tc>
                <a:tc>
                  <a:txBody>
                    <a:bodyPr/>
                    <a:lstStyle/>
                    <a:p>
                      <a:r>
                        <a:rPr lang="en-US" sz="1600" dirty="0"/>
                        <a:t>Craves bear hugs and being squeezed; Seeks heavy work and more vigorous types of activities than others</a:t>
                      </a:r>
                    </a:p>
                  </a:txBody>
                  <a:tcPr/>
                </a:tc>
                <a:extLst>
                  <a:ext uri="{0D108BD9-81ED-4DB2-BD59-A6C34878D82A}">
                    <a16:rowId xmlns:a16="http://schemas.microsoft.com/office/drawing/2014/main" val="438540074"/>
                  </a:ext>
                </a:extLst>
              </a:tr>
              <a:tr h="370840">
                <a:tc>
                  <a:txBody>
                    <a:bodyPr/>
                    <a:lstStyle/>
                    <a:p>
                      <a:r>
                        <a:rPr lang="en-US" sz="1600" b="1" dirty="0">
                          <a:solidFill>
                            <a:srgbClr val="993366"/>
                          </a:solidFill>
                        </a:rPr>
                        <a:t>Sights</a:t>
                      </a:r>
                    </a:p>
                  </a:txBody>
                  <a:tcPr/>
                </a:tc>
                <a:tc>
                  <a:txBody>
                    <a:bodyPr/>
                    <a:lstStyle/>
                    <a:p>
                      <a:r>
                        <a:rPr lang="en-US" sz="1600" dirty="0"/>
                        <a:t>Can get overexcited or overwhelmed with too much to look at; May over-react to bright light</a:t>
                      </a:r>
                    </a:p>
                  </a:txBody>
                  <a:tcPr/>
                </a:tc>
                <a:tc>
                  <a:txBody>
                    <a:bodyPr/>
                    <a:lstStyle/>
                    <a:p>
                      <a:r>
                        <a:rPr lang="en-US" sz="1600" dirty="0"/>
                        <a:t>Ignores novel visual stimuli such as an obstacle in the path; Can stare at and look “right through” faces and objects</a:t>
                      </a:r>
                    </a:p>
                  </a:txBody>
                  <a:tcPr/>
                </a:tc>
                <a:tc>
                  <a:txBody>
                    <a:bodyPr/>
                    <a:lstStyle/>
                    <a:p>
                      <a:r>
                        <a:rPr lang="en-US" sz="1600" dirty="0"/>
                        <a:t>Seeks visually stimulating scenes and screens for lengthy times</a:t>
                      </a:r>
                    </a:p>
                  </a:txBody>
                  <a:tcPr/>
                </a:tc>
                <a:extLst>
                  <a:ext uri="{0D108BD9-81ED-4DB2-BD59-A6C34878D82A}">
                    <a16:rowId xmlns:a16="http://schemas.microsoft.com/office/drawing/2014/main" val="1026004094"/>
                  </a:ext>
                </a:extLst>
              </a:tr>
            </a:tbl>
          </a:graphicData>
        </a:graphic>
      </p:graphicFrame>
      <p:graphicFrame>
        <p:nvGraphicFramePr>
          <p:cNvPr id="3" name="Table 2">
            <a:extLst>
              <a:ext uri="{FF2B5EF4-FFF2-40B4-BE49-F238E27FC236}">
                <a16:creationId xmlns:a16="http://schemas.microsoft.com/office/drawing/2014/main" id="{643A1D5D-9027-44E6-89E1-C9E1899CCE4C}"/>
              </a:ext>
            </a:extLst>
          </p:cNvPr>
          <p:cNvGraphicFramePr>
            <a:graphicFrameLocks noGrp="1"/>
          </p:cNvGraphicFramePr>
          <p:nvPr>
            <p:extLst>
              <p:ext uri="{D42A27DB-BD31-4B8C-83A1-F6EECF244321}">
                <p14:modId xmlns:p14="http://schemas.microsoft.com/office/powerpoint/2010/main" val="1875996599"/>
              </p:ext>
            </p:extLst>
          </p:nvPr>
        </p:nvGraphicFramePr>
        <p:xfrm>
          <a:off x="2004745" y="1927344"/>
          <a:ext cx="8182510" cy="1615440"/>
        </p:xfrm>
        <a:graphic>
          <a:graphicData uri="http://schemas.openxmlformats.org/drawingml/2006/table">
            <a:tbl>
              <a:tblPr firstRow="1" bandRow="1">
                <a:tableStyleId>{1FECB4D8-DB02-4DC6-A0A2-4F2EBAE1DC90}</a:tableStyleId>
              </a:tblPr>
              <a:tblGrid>
                <a:gridCol w="1479697">
                  <a:extLst>
                    <a:ext uri="{9D8B030D-6E8A-4147-A177-3AD203B41FA5}">
                      <a16:colId xmlns:a16="http://schemas.microsoft.com/office/drawing/2014/main" val="2793508553"/>
                    </a:ext>
                  </a:extLst>
                </a:gridCol>
                <a:gridCol w="2234271">
                  <a:extLst>
                    <a:ext uri="{9D8B030D-6E8A-4147-A177-3AD203B41FA5}">
                      <a16:colId xmlns:a16="http://schemas.microsoft.com/office/drawing/2014/main" val="2334110005"/>
                    </a:ext>
                  </a:extLst>
                </a:gridCol>
                <a:gridCol w="2234271">
                  <a:extLst>
                    <a:ext uri="{9D8B030D-6E8A-4147-A177-3AD203B41FA5}">
                      <a16:colId xmlns:a16="http://schemas.microsoft.com/office/drawing/2014/main" val="2463479379"/>
                    </a:ext>
                  </a:extLst>
                </a:gridCol>
                <a:gridCol w="2234271">
                  <a:extLst>
                    <a:ext uri="{9D8B030D-6E8A-4147-A177-3AD203B41FA5}">
                      <a16:colId xmlns:a16="http://schemas.microsoft.com/office/drawing/2014/main" val="1597671839"/>
                    </a:ext>
                  </a:extLst>
                </a:gridCol>
              </a:tblGrid>
              <a:tr h="370840">
                <a:tc>
                  <a:txBody>
                    <a:bodyPr/>
                    <a:lstStyle/>
                    <a:p>
                      <a:r>
                        <a:rPr lang="en-US" sz="2000" b="1" dirty="0">
                          <a:solidFill>
                            <a:srgbClr val="993366"/>
                          </a:solidFill>
                        </a:rPr>
                        <a:t>Touch</a:t>
                      </a:r>
                    </a:p>
                  </a:txBody>
                  <a:tcPr/>
                </a:tc>
                <a:tc>
                  <a:txBody>
                    <a:bodyPr/>
                    <a:lstStyle/>
                    <a:p>
                      <a:r>
                        <a:rPr lang="en-US" sz="2000" dirty="0"/>
                        <a:t>Avoids touching or being touched</a:t>
                      </a:r>
                    </a:p>
                  </a:txBody>
                  <a:tcPr/>
                </a:tc>
                <a:tc>
                  <a:txBody>
                    <a:bodyPr/>
                    <a:lstStyle/>
                    <a:p>
                      <a:r>
                        <a:rPr lang="en-US" sz="2000" dirty="0"/>
                        <a:t>Unaware of contacts with objects and body</a:t>
                      </a:r>
                    </a:p>
                  </a:txBody>
                  <a:tcPr/>
                </a:tc>
                <a:tc>
                  <a:txBody>
                    <a:bodyPr/>
                    <a:lstStyle/>
                    <a:p>
                      <a:r>
                        <a:rPr lang="en-US" sz="2000" dirty="0"/>
                        <a:t>Rummages through items purposelessly; chews on inedible objects</a:t>
                      </a:r>
                    </a:p>
                  </a:txBody>
                  <a:tcPr/>
                </a:tc>
                <a:extLst>
                  <a:ext uri="{0D108BD9-81ED-4DB2-BD59-A6C34878D82A}">
                    <a16:rowId xmlns:a16="http://schemas.microsoft.com/office/drawing/2014/main" val="4018313944"/>
                  </a:ext>
                </a:extLst>
              </a:tr>
            </a:tbl>
          </a:graphicData>
        </a:graphic>
      </p:graphicFrame>
      <p:graphicFrame>
        <p:nvGraphicFramePr>
          <p:cNvPr id="4" name="Table 3">
            <a:extLst>
              <a:ext uri="{FF2B5EF4-FFF2-40B4-BE49-F238E27FC236}">
                <a16:creationId xmlns:a16="http://schemas.microsoft.com/office/drawing/2014/main" id="{F1F24F46-E01A-465F-AEDC-5D1E66C6E144}"/>
              </a:ext>
            </a:extLst>
          </p:cNvPr>
          <p:cNvGraphicFramePr>
            <a:graphicFrameLocks noGrp="1"/>
          </p:cNvGraphicFramePr>
          <p:nvPr>
            <p:extLst>
              <p:ext uri="{D42A27DB-BD31-4B8C-83A1-F6EECF244321}">
                <p14:modId xmlns:p14="http://schemas.microsoft.com/office/powerpoint/2010/main" val="3996344755"/>
              </p:ext>
            </p:extLst>
          </p:nvPr>
        </p:nvGraphicFramePr>
        <p:xfrm>
          <a:off x="2035136" y="3972361"/>
          <a:ext cx="8182510" cy="1920240"/>
        </p:xfrm>
        <a:graphic>
          <a:graphicData uri="http://schemas.openxmlformats.org/drawingml/2006/table">
            <a:tbl>
              <a:tblPr firstRow="1" bandRow="1">
                <a:tableStyleId>{1FECB4D8-DB02-4DC6-A0A2-4F2EBAE1DC90}</a:tableStyleId>
              </a:tblPr>
              <a:tblGrid>
                <a:gridCol w="1346197">
                  <a:extLst>
                    <a:ext uri="{9D8B030D-6E8A-4147-A177-3AD203B41FA5}">
                      <a16:colId xmlns:a16="http://schemas.microsoft.com/office/drawing/2014/main" val="3844826830"/>
                    </a:ext>
                  </a:extLst>
                </a:gridCol>
                <a:gridCol w="1227031">
                  <a:extLst>
                    <a:ext uri="{9D8B030D-6E8A-4147-A177-3AD203B41FA5}">
                      <a16:colId xmlns:a16="http://schemas.microsoft.com/office/drawing/2014/main" val="2182389242"/>
                    </a:ext>
                  </a:extLst>
                </a:gridCol>
                <a:gridCol w="2343351">
                  <a:extLst>
                    <a:ext uri="{9D8B030D-6E8A-4147-A177-3AD203B41FA5}">
                      <a16:colId xmlns:a16="http://schemas.microsoft.com/office/drawing/2014/main" val="1936517168"/>
                    </a:ext>
                  </a:extLst>
                </a:gridCol>
                <a:gridCol w="3265931">
                  <a:extLst>
                    <a:ext uri="{9D8B030D-6E8A-4147-A177-3AD203B41FA5}">
                      <a16:colId xmlns:a16="http://schemas.microsoft.com/office/drawing/2014/main" val="51203924"/>
                    </a:ext>
                  </a:extLst>
                </a:gridCol>
              </a:tblGrid>
              <a:tr h="370840">
                <a:tc>
                  <a:txBody>
                    <a:bodyPr/>
                    <a:lstStyle/>
                    <a:p>
                      <a:r>
                        <a:rPr lang="en-US" sz="2000" b="1" dirty="0">
                          <a:solidFill>
                            <a:srgbClr val="993366"/>
                          </a:solidFill>
                        </a:rPr>
                        <a:t>Position &amp; Muscle Control</a:t>
                      </a:r>
                    </a:p>
                  </a:txBody>
                  <a:tcPr/>
                </a:tc>
                <a:tc>
                  <a:txBody>
                    <a:bodyPr/>
                    <a:lstStyle/>
                    <a:p>
                      <a:r>
                        <a:rPr lang="en-US" sz="2000" dirty="0"/>
                        <a:t>May be uncoordinated or rigid</a:t>
                      </a:r>
                    </a:p>
                  </a:txBody>
                  <a:tcPr/>
                </a:tc>
                <a:tc>
                  <a:txBody>
                    <a:bodyPr/>
                    <a:lstStyle/>
                    <a:p>
                      <a:r>
                        <a:rPr lang="en-US" sz="2000" dirty="0"/>
                        <a:t>Lacks inner drive to move for activities but may become more alert after actively pulling, pushing, lifting</a:t>
                      </a:r>
                    </a:p>
                  </a:txBody>
                  <a:tcPr/>
                </a:tc>
                <a:tc>
                  <a:txBody>
                    <a:bodyPr/>
                    <a:lstStyle/>
                    <a:p>
                      <a:r>
                        <a:rPr lang="en-US" sz="2000" dirty="0"/>
                        <a:t>Craves bear hugs and being squeezed; Seeks heavy work and more vigorous types of activities than others</a:t>
                      </a:r>
                    </a:p>
                  </a:txBody>
                  <a:tcPr/>
                </a:tc>
                <a:extLst>
                  <a:ext uri="{0D108BD9-81ED-4DB2-BD59-A6C34878D82A}">
                    <a16:rowId xmlns:a16="http://schemas.microsoft.com/office/drawing/2014/main" val="2917219909"/>
                  </a:ext>
                </a:extLst>
              </a:tr>
            </a:tbl>
          </a:graphicData>
        </a:graphic>
      </p:graphicFrame>
    </p:spTree>
    <p:extLst>
      <p:ext uri="{BB962C8B-B14F-4D97-AF65-F5344CB8AC3E}">
        <p14:creationId xmlns:p14="http://schemas.microsoft.com/office/powerpoint/2010/main" val="471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382C6C-8360-4475-9516-FC0CE584558E}"/>
              </a:ext>
            </a:extLst>
          </p:cNvPr>
          <p:cNvSpPr>
            <a:spLocks noGrp="1"/>
          </p:cNvSpPr>
          <p:nvPr>
            <p:ph type="title"/>
          </p:nvPr>
        </p:nvSpPr>
        <p:spPr/>
        <p:txBody>
          <a:bodyPr/>
          <a:lstStyle/>
          <a:p>
            <a:pPr algn="ctr"/>
            <a:r>
              <a:rPr lang="en-US" dirty="0">
                <a:solidFill>
                  <a:srgbClr val="993366"/>
                </a:solidFill>
              </a:rPr>
              <a:t>Sensory Modulation </a:t>
            </a:r>
            <a:r>
              <a:rPr lang="en-US" sz="1800" dirty="0">
                <a:solidFill>
                  <a:srgbClr val="993366"/>
                </a:solidFill>
              </a:rPr>
              <a:t>(cont.)</a:t>
            </a:r>
          </a:p>
        </p:txBody>
      </p:sp>
      <p:sp>
        <p:nvSpPr>
          <p:cNvPr id="2" name="Slide Number Placeholder 1">
            <a:extLst>
              <a:ext uri="{FF2B5EF4-FFF2-40B4-BE49-F238E27FC236}">
                <a16:creationId xmlns:a16="http://schemas.microsoft.com/office/drawing/2014/main" id="{8CFA611F-3350-47F8-BEE5-1E0A4ABD9C5F}"/>
              </a:ext>
            </a:extLst>
          </p:cNvPr>
          <p:cNvSpPr>
            <a:spLocks noGrp="1"/>
          </p:cNvSpPr>
          <p:nvPr>
            <p:ph type="sldNum" sz="quarter" idx="12"/>
          </p:nvPr>
        </p:nvSpPr>
        <p:spPr/>
        <p:txBody>
          <a:bodyPr/>
          <a:lstStyle/>
          <a:p>
            <a:fld id="{D1D92FE5-1137-4177-8D6B-701B8996188E}" type="slidenum">
              <a:rPr lang="en-US" smtClean="0"/>
              <a:t>11</a:t>
            </a:fld>
            <a:endParaRPr lang="en-US"/>
          </a:p>
        </p:txBody>
      </p:sp>
      <p:graphicFrame>
        <p:nvGraphicFramePr>
          <p:cNvPr id="6" name="Table 5">
            <a:extLst>
              <a:ext uri="{FF2B5EF4-FFF2-40B4-BE49-F238E27FC236}">
                <a16:creationId xmlns:a16="http://schemas.microsoft.com/office/drawing/2014/main" id="{FAB88405-B8A7-44C8-8099-1A8D4746B241}"/>
              </a:ext>
            </a:extLst>
          </p:cNvPr>
          <p:cNvGraphicFramePr>
            <a:graphicFrameLocks noGrp="1"/>
          </p:cNvGraphicFramePr>
          <p:nvPr>
            <p:extLst>
              <p:ext uri="{D42A27DB-BD31-4B8C-83A1-F6EECF244321}">
                <p14:modId xmlns:p14="http://schemas.microsoft.com/office/powerpoint/2010/main" val="3915692739"/>
              </p:ext>
            </p:extLst>
          </p:nvPr>
        </p:nvGraphicFramePr>
        <p:xfrm>
          <a:off x="838200" y="1409501"/>
          <a:ext cx="10206519" cy="3327400"/>
        </p:xfrm>
        <a:graphic>
          <a:graphicData uri="http://schemas.openxmlformats.org/drawingml/2006/table">
            <a:tbl>
              <a:tblPr firstRow="1" bandRow="1">
                <a:tableStyleId>{1FECB4D8-DB02-4DC6-A0A2-4F2EBAE1DC90}</a:tableStyleId>
              </a:tblPr>
              <a:tblGrid>
                <a:gridCol w="2463231">
                  <a:extLst>
                    <a:ext uri="{9D8B030D-6E8A-4147-A177-3AD203B41FA5}">
                      <a16:colId xmlns:a16="http://schemas.microsoft.com/office/drawing/2014/main" val="2925604828"/>
                    </a:ext>
                  </a:extLst>
                </a:gridCol>
                <a:gridCol w="2476071">
                  <a:extLst>
                    <a:ext uri="{9D8B030D-6E8A-4147-A177-3AD203B41FA5}">
                      <a16:colId xmlns:a16="http://schemas.microsoft.com/office/drawing/2014/main" val="3167094700"/>
                    </a:ext>
                  </a:extLst>
                </a:gridCol>
                <a:gridCol w="2476071">
                  <a:extLst>
                    <a:ext uri="{9D8B030D-6E8A-4147-A177-3AD203B41FA5}">
                      <a16:colId xmlns:a16="http://schemas.microsoft.com/office/drawing/2014/main" val="740496337"/>
                    </a:ext>
                  </a:extLst>
                </a:gridCol>
                <a:gridCol w="2791146">
                  <a:extLst>
                    <a:ext uri="{9D8B030D-6E8A-4147-A177-3AD203B41FA5}">
                      <a16:colId xmlns:a16="http://schemas.microsoft.com/office/drawing/2014/main" val="1590080632"/>
                    </a:ext>
                  </a:extLst>
                </a:gridCol>
              </a:tblGrid>
              <a:tr h="370840">
                <a:tc>
                  <a:txBody>
                    <a:bodyPr/>
                    <a:lstStyle/>
                    <a:p>
                      <a:pPr algn="ctr"/>
                      <a:r>
                        <a:rPr lang="en-US" dirty="0"/>
                        <a:t>Sensations</a:t>
                      </a:r>
                    </a:p>
                  </a:txBody>
                  <a:tcPr/>
                </a:tc>
                <a:tc>
                  <a:txBody>
                    <a:bodyPr/>
                    <a:lstStyle/>
                    <a:p>
                      <a:pPr algn="ctr"/>
                      <a:r>
                        <a:rPr lang="en-US" dirty="0"/>
                        <a:t>“Over-responsive”</a:t>
                      </a:r>
                    </a:p>
                  </a:txBody>
                  <a:tcPr/>
                </a:tc>
                <a:tc>
                  <a:txBody>
                    <a:bodyPr/>
                    <a:lstStyle/>
                    <a:p>
                      <a:pPr algn="ctr"/>
                      <a:r>
                        <a:rPr lang="en-US" dirty="0"/>
                        <a:t>“Under-responsive”</a:t>
                      </a:r>
                    </a:p>
                  </a:txBody>
                  <a:tcPr/>
                </a:tc>
                <a:tc>
                  <a:txBody>
                    <a:bodyPr/>
                    <a:lstStyle/>
                    <a:p>
                      <a:pPr algn="ctr"/>
                      <a:r>
                        <a:rPr lang="en-US" dirty="0"/>
                        <a:t>Sensory Seeking</a:t>
                      </a:r>
                    </a:p>
                  </a:txBody>
                  <a:tcPr/>
                </a:tc>
                <a:extLst>
                  <a:ext uri="{0D108BD9-81ED-4DB2-BD59-A6C34878D82A}">
                    <a16:rowId xmlns:a16="http://schemas.microsoft.com/office/drawing/2014/main" val="116414289"/>
                  </a:ext>
                </a:extLst>
              </a:tr>
              <a:tr h="370840">
                <a:tc>
                  <a:txBody>
                    <a:bodyPr/>
                    <a:lstStyle/>
                    <a:p>
                      <a:r>
                        <a:rPr lang="en-US" sz="1600" b="1" dirty="0">
                          <a:solidFill>
                            <a:srgbClr val="993366"/>
                          </a:solidFill>
                        </a:rPr>
                        <a:t>Sounds</a:t>
                      </a:r>
                    </a:p>
                  </a:txBody>
                  <a:tcPr/>
                </a:tc>
                <a:tc>
                  <a:txBody>
                    <a:bodyPr/>
                    <a:lstStyle/>
                    <a:p>
                      <a:r>
                        <a:rPr lang="en-US" sz="1600" dirty="0"/>
                        <a:t>Covers ears to block out sounds or voices; Even white noise objects may produce discomfort</a:t>
                      </a:r>
                    </a:p>
                  </a:txBody>
                  <a:tcPr/>
                </a:tc>
                <a:tc>
                  <a:txBody>
                    <a:bodyPr/>
                    <a:lstStyle/>
                    <a:p>
                      <a:r>
                        <a:rPr lang="en-US" sz="1600" dirty="0"/>
                        <a:t>Ignores ordinary sounds and voices but may respond to exaggerated or very loud sounds and music</a:t>
                      </a:r>
                    </a:p>
                  </a:txBody>
                  <a:tcPr/>
                </a:tc>
                <a:tc>
                  <a:txBody>
                    <a:bodyPr/>
                    <a:lstStyle/>
                    <a:p>
                      <a:r>
                        <a:rPr lang="en-US" sz="1600" dirty="0"/>
                        <a:t>Likes loud noises and volumes; likes crowds and action</a:t>
                      </a:r>
                    </a:p>
                  </a:txBody>
                  <a:tcPr/>
                </a:tc>
                <a:extLst>
                  <a:ext uri="{0D108BD9-81ED-4DB2-BD59-A6C34878D82A}">
                    <a16:rowId xmlns:a16="http://schemas.microsoft.com/office/drawing/2014/main" val="4162899363"/>
                  </a:ext>
                </a:extLst>
              </a:tr>
              <a:tr h="370840">
                <a:tc>
                  <a:txBody>
                    <a:bodyPr/>
                    <a:lstStyle/>
                    <a:p>
                      <a:r>
                        <a:rPr lang="en-US" sz="1600" b="1" dirty="0">
                          <a:solidFill>
                            <a:srgbClr val="993366"/>
                          </a:solidFill>
                        </a:rPr>
                        <a:t>Smells</a:t>
                      </a:r>
                    </a:p>
                  </a:txBody>
                  <a:tcPr/>
                </a:tc>
                <a:tc>
                  <a:txBody>
                    <a:bodyPr/>
                    <a:lstStyle/>
                    <a:p>
                      <a:r>
                        <a:rPr lang="en-US" sz="1600" dirty="0"/>
                        <a:t>Objects to certain smells such as a ripe banana that most others do not notice</a:t>
                      </a:r>
                    </a:p>
                  </a:txBody>
                  <a:tcPr/>
                </a:tc>
                <a:tc>
                  <a:txBody>
                    <a:bodyPr/>
                    <a:lstStyle/>
                    <a:p>
                      <a:r>
                        <a:rPr lang="en-US" sz="1600" dirty="0"/>
                        <a:t>May be unaware of unpleasant odors and unable to smell his meal</a:t>
                      </a:r>
                    </a:p>
                  </a:txBody>
                  <a:tcPr/>
                </a:tc>
                <a:tc>
                  <a:txBody>
                    <a:bodyPr/>
                    <a:lstStyle/>
                    <a:p>
                      <a:r>
                        <a:rPr lang="en-US" sz="1600" dirty="0"/>
                        <a:t>Seeks strong odors and may like to sniff objects/others</a:t>
                      </a:r>
                    </a:p>
                  </a:txBody>
                  <a:tcPr/>
                </a:tc>
                <a:extLst>
                  <a:ext uri="{0D108BD9-81ED-4DB2-BD59-A6C34878D82A}">
                    <a16:rowId xmlns:a16="http://schemas.microsoft.com/office/drawing/2014/main" val="3225086478"/>
                  </a:ext>
                </a:extLst>
              </a:tr>
              <a:tr h="370840">
                <a:tc>
                  <a:txBody>
                    <a:bodyPr/>
                    <a:lstStyle/>
                    <a:p>
                      <a:r>
                        <a:rPr lang="en-US" sz="1600" b="1" dirty="0">
                          <a:solidFill>
                            <a:srgbClr val="993366"/>
                          </a:solidFill>
                        </a:rPr>
                        <a:t>Tastes</a:t>
                      </a:r>
                    </a:p>
                  </a:txBody>
                  <a:tcPr/>
                </a:tc>
                <a:tc>
                  <a:txBody>
                    <a:bodyPr/>
                    <a:lstStyle/>
                    <a:p>
                      <a:r>
                        <a:rPr lang="en-US" sz="1600" dirty="0"/>
                        <a:t>Strongly objects to certain textures and temperatures of foods; may gag while eating</a:t>
                      </a:r>
                    </a:p>
                  </a:txBody>
                  <a:tcPr/>
                </a:tc>
                <a:tc>
                  <a:txBody>
                    <a:bodyPr/>
                    <a:lstStyle/>
                    <a:p>
                      <a:r>
                        <a:rPr lang="en-US" sz="1600" dirty="0"/>
                        <a:t>May be able to eat very spicy food w/o reaction</a:t>
                      </a:r>
                    </a:p>
                  </a:txBody>
                  <a:tcPr/>
                </a:tc>
                <a:tc>
                  <a:txBody>
                    <a:bodyPr/>
                    <a:lstStyle/>
                    <a:p>
                      <a:r>
                        <a:rPr lang="en-US" sz="1600" dirty="0"/>
                        <a:t>May lick or taste inedible objects like </a:t>
                      </a:r>
                      <a:r>
                        <a:rPr lang="en-US" sz="1600" dirty="0" err="1"/>
                        <a:t>Play-doh</a:t>
                      </a:r>
                      <a:r>
                        <a:rPr lang="en-US" sz="1600" dirty="0"/>
                        <a:t>; may prefer spicy or very hot foods</a:t>
                      </a:r>
                    </a:p>
                  </a:txBody>
                  <a:tcPr/>
                </a:tc>
                <a:extLst>
                  <a:ext uri="{0D108BD9-81ED-4DB2-BD59-A6C34878D82A}">
                    <a16:rowId xmlns:a16="http://schemas.microsoft.com/office/drawing/2014/main" val="3351645863"/>
                  </a:ext>
                </a:extLst>
              </a:tr>
            </a:tbl>
          </a:graphicData>
        </a:graphic>
      </p:graphicFrame>
      <p:graphicFrame>
        <p:nvGraphicFramePr>
          <p:cNvPr id="3" name="Table 2">
            <a:extLst>
              <a:ext uri="{FF2B5EF4-FFF2-40B4-BE49-F238E27FC236}">
                <a16:creationId xmlns:a16="http://schemas.microsoft.com/office/drawing/2014/main" id="{76C03752-A666-4E6C-96EB-1AFDC0276284}"/>
              </a:ext>
            </a:extLst>
          </p:cNvPr>
          <p:cNvGraphicFramePr>
            <a:graphicFrameLocks noGrp="1"/>
          </p:cNvGraphicFramePr>
          <p:nvPr>
            <p:extLst>
              <p:ext uri="{D42A27DB-BD31-4B8C-83A1-F6EECF244321}">
                <p14:modId xmlns:p14="http://schemas.microsoft.com/office/powerpoint/2010/main" val="2620303446"/>
              </p:ext>
            </p:extLst>
          </p:nvPr>
        </p:nvGraphicFramePr>
        <p:xfrm>
          <a:off x="1875887" y="1935083"/>
          <a:ext cx="8501008" cy="1920240"/>
        </p:xfrm>
        <a:graphic>
          <a:graphicData uri="http://schemas.openxmlformats.org/drawingml/2006/table">
            <a:tbl>
              <a:tblPr firstRow="1" bandRow="1">
                <a:tableStyleId>{1FECB4D8-DB02-4DC6-A0A2-4F2EBAE1DC90}</a:tableStyleId>
              </a:tblPr>
              <a:tblGrid>
                <a:gridCol w="1524856">
                  <a:extLst>
                    <a:ext uri="{9D8B030D-6E8A-4147-A177-3AD203B41FA5}">
                      <a16:colId xmlns:a16="http://schemas.microsoft.com/office/drawing/2014/main" val="3939370147"/>
                    </a:ext>
                  </a:extLst>
                </a:gridCol>
                <a:gridCol w="2325384">
                  <a:extLst>
                    <a:ext uri="{9D8B030D-6E8A-4147-A177-3AD203B41FA5}">
                      <a16:colId xmlns:a16="http://schemas.microsoft.com/office/drawing/2014/main" val="293443950"/>
                    </a:ext>
                  </a:extLst>
                </a:gridCol>
                <a:gridCol w="2325384">
                  <a:extLst>
                    <a:ext uri="{9D8B030D-6E8A-4147-A177-3AD203B41FA5}">
                      <a16:colId xmlns:a16="http://schemas.microsoft.com/office/drawing/2014/main" val="3924593238"/>
                    </a:ext>
                  </a:extLst>
                </a:gridCol>
                <a:gridCol w="2325384">
                  <a:extLst>
                    <a:ext uri="{9D8B030D-6E8A-4147-A177-3AD203B41FA5}">
                      <a16:colId xmlns:a16="http://schemas.microsoft.com/office/drawing/2014/main" val="1941030316"/>
                    </a:ext>
                  </a:extLst>
                </a:gridCol>
              </a:tblGrid>
              <a:tr h="370840">
                <a:tc>
                  <a:txBody>
                    <a:bodyPr/>
                    <a:lstStyle/>
                    <a:p>
                      <a:r>
                        <a:rPr lang="en-US" sz="2000" b="1" dirty="0">
                          <a:solidFill>
                            <a:srgbClr val="993366"/>
                          </a:solidFill>
                        </a:rPr>
                        <a:t>Sounds</a:t>
                      </a:r>
                    </a:p>
                  </a:txBody>
                  <a:tcPr/>
                </a:tc>
                <a:tc>
                  <a:txBody>
                    <a:bodyPr/>
                    <a:lstStyle/>
                    <a:p>
                      <a:r>
                        <a:rPr lang="en-US" sz="2000" dirty="0"/>
                        <a:t>Covers ears to block out sounds or voices; Even white noise objects may produce discomfort</a:t>
                      </a:r>
                    </a:p>
                  </a:txBody>
                  <a:tcPr/>
                </a:tc>
                <a:tc>
                  <a:txBody>
                    <a:bodyPr/>
                    <a:lstStyle/>
                    <a:p>
                      <a:r>
                        <a:rPr lang="en-US" sz="2000" dirty="0"/>
                        <a:t>Ignores ordinary sounds and voices but may respond to exaggerated or very loud sounds and music</a:t>
                      </a:r>
                    </a:p>
                  </a:txBody>
                  <a:tcPr/>
                </a:tc>
                <a:tc>
                  <a:txBody>
                    <a:bodyPr/>
                    <a:lstStyle/>
                    <a:p>
                      <a:r>
                        <a:rPr lang="en-US" sz="2000" dirty="0"/>
                        <a:t>Likes loud noises and volumes; likes crowds and action</a:t>
                      </a:r>
                    </a:p>
                  </a:txBody>
                  <a:tcPr/>
                </a:tc>
                <a:extLst>
                  <a:ext uri="{0D108BD9-81ED-4DB2-BD59-A6C34878D82A}">
                    <a16:rowId xmlns:a16="http://schemas.microsoft.com/office/drawing/2014/main" val="498653914"/>
                  </a:ext>
                </a:extLst>
              </a:tr>
            </a:tbl>
          </a:graphicData>
        </a:graphic>
      </p:graphicFrame>
      <p:graphicFrame>
        <p:nvGraphicFramePr>
          <p:cNvPr id="4" name="Table 3">
            <a:extLst>
              <a:ext uri="{FF2B5EF4-FFF2-40B4-BE49-F238E27FC236}">
                <a16:creationId xmlns:a16="http://schemas.microsoft.com/office/drawing/2014/main" id="{E1362637-22B0-40F1-87D3-F8CE0DE4F881}"/>
              </a:ext>
            </a:extLst>
          </p:cNvPr>
          <p:cNvGraphicFramePr>
            <a:graphicFrameLocks noGrp="1"/>
          </p:cNvGraphicFramePr>
          <p:nvPr>
            <p:extLst>
              <p:ext uri="{D42A27DB-BD31-4B8C-83A1-F6EECF244321}">
                <p14:modId xmlns:p14="http://schemas.microsoft.com/office/powerpoint/2010/main" val="1844159266"/>
              </p:ext>
            </p:extLst>
          </p:nvPr>
        </p:nvGraphicFramePr>
        <p:xfrm>
          <a:off x="1875887" y="4110890"/>
          <a:ext cx="8531831" cy="1615440"/>
        </p:xfrm>
        <a:graphic>
          <a:graphicData uri="http://schemas.openxmlformats.org/drawingml/2006/table">
            <a:tbl>
              <a:tblPr firstRow="1" bandRow="1">
                <a:tableStyleId>{1FECB4D8-DB02-4DC6-A0A2-4F2EBAE1DC90}</a:tableStyleId>
              </a:tblPr>
              <a:tblGrid>
                <a:gridCol w="1545404">
                  <a:extLst>
                    <a:ext uri="{9D8B030D-6E8A-4147-A177-3AD203B41FA5}">
                      <a16:colId xmlns:a16="http://schemas.microsoft.com/office/drawing/2014/main" val="2635390108"/>
                    </a:ext>
                  </a:extLst>
                </a:gridCol>
                <a:gridCol w="2328809">
                  <a:extLst>
                    <a:ext uri="{9D8B030D-6E8A-4147-A177-3AD203B41FA5}">
                      <a16:colId xmlns:a16="http://schemas.microsoft.com/office/drawing/2014/main" val="1687067529"/>
                    </a:ext>
                  </a:extLst>
                </a:gridCol>
                <a:gridCol w="2328809">
                  <a:extLst>
                    <a:ext uri="{9D8B030D-6E8A-4147-A177-3AD203B41FA5}">
                      <a16:colId xmlns:a16="http://schemas.microsoft.com/office/drawing/2014/main" val="1155087135"/>
                    </a:ext>
                  </a:extLst>
                </a:gridCol>
                <a:gridCol w="2328809">
                  <a:extLst>
                    <a:ext uri="{9D8B030D-6E8A-4147-A177-3AD203B41FA5}">
                      <a16:colId xmlns:a16="http://schemas.microsoft.com/office/drawing/2014/main" val="1288120878"/>
                    </a:ext>
                  </a:extLst>
                </a:gridCol>
              </a:tblGrid>
              <a:tr h="370840">
                <a:tc>
                  <a:txBody>
                    <a:bodyPr/>
                    <a:lstStyle/>
                    <a:p>
                      <a:r>
                        <a:rPr lang="en-US" sz="2000" b="1" dirty="0">
                          <a:solidFill>
                            <a:srgbClr val="993366"/>
                          </a:solidFill>
                        </a:rPr>
                        <a:t>Tastes</a:t>
                      </a:r>
                    </a:p>
                  </a:txBody>
                  <a:tcPr/>
                </a:tc>
                <a:tc>
                  <a:txBody>
                    <a:bodyPr/>
                    <a:lstStyle/>
                    <a:p>
                      <a:r>
                        <a:rPr lang="en-US" sz="2000" dirty="0"/>
                        <a:t>Strongly objects to certain textures and temperatures of foods; may gag while eating</a:t>
                      </a:r>
                    </a:p>
                  </a:txBody>
                  <a:tcPr/>
                </a:tc>
                <a:tc>
                  <a:txBody>
                    <a:bodyPr/>
                    <a:lstStyle/>
                    <a:p>
                      <a:r>
                        <a:rPr lang="en-US" sz="2000" dirty="0"/>
                        <a:t>May be able to eat very spicy food w/o reaction</a:t>
                      </a:r>
                    </a:p>
                  </a:txBody>
                  <a:tcPr/>
                </a:tc>
                <a:tc>
                  <a:txBody>
                    <a:bodyPr/>
                    <a:lstStyle/>
                    <a:p>
                      <a:r>
                        <a:rPr lang="en-US" sz="2000" dirty="0"/>
                        <a:t>May lick or taste inedible objects like </a:t>
                      </a:r>
                      <a:r>
                        <a:rPr lang="en-US" sz="2000" dirty="0" err="1"/>
                        <a:t>Play-doh</a:t>
                      </a:r>
                      <a:r>
                        <a:rPr lang="en-US" sz="2000" dirty="0"/>
                        <a:t>; may prefer spicy or very hot foods</a:t>
                      </a:r>
                    </a:p>
                  </a:txBody>
                  <a:tcPr/>
                </a:tc>
                <a:extLst>
                  <a:ext uri="{0D108BD9-81ED-4DB2-BD59-A6C34878D82A}">
                    <a16:rowId xmlns:a16="http://schemas.microsoft.com/office/drawing/2014/main" val="3484567635"/>
                  </a:ext>
                </a:extLst>
              </a:tr>
            </a:tbl>
          </a:graphicData>
        </a:graphic>
      </p:graphicFrame>
    </p:spTree>
    <p:extLst>
      <p:ext uri="{BB962C8B-B14F-4D97-AF65-F5344CB8AC3E}">
        <p14:creationId xmlns:p14="http://schemas.microsoft.com/office/powerpoint/2010/main" val="2455914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382C6C-8360-4475-9516-FC0CE584558E}"/>
              </a:ext>
            </a:extLst>
          </p:cNvPr>
          <p:cNvSpPr>
            <a:spLocks noGrp="1"/>
          </p:cNvSpPr>
          <p:nvPr>
            <p:ph type="title"/>
          </p:nvPr>
        </p:nvSpPr>
        <p:spPr/>
        <p:txBody>
          <a:bodyPr/>
          <a:lstStyle/>
          <a:p>
            <a:pPr algn="ctr"/>
            <a:r>
              <a:rPr lang="en-US" dirty="0">
                <a:solidFill>
                  <a:srgbClr val="993366"/>
                </a:solidFill>
              </a:rPr>
              <a:t>Sensory-based Motor</a:t>
            </a:r>
          </a:p>
        </p:txBody>
      </p:sp>
      <p:sp>
        <p:nvSpPr>
          <p:cNvPr id="2" name="Slide Number Placeholder 1">
            <a:extLst>
              <a:ext uri="{FF2B5EF4-FFF2-40B4-BE49-F238E27FC236}">
                <a16:creationId xmlns:a16="http://schemas.microsoft.com/office/drawing/2014/main" id="{8CFA611F-3350-47F8-BEE5-1E0A4ABD9C5F}"/>
              </a:ext>
            </a:extLst>
          </p:cNvPr>
          <p:cNvSpPr>
            <a:spLocks noGrp="1"/>
          </p:cNvSpPr>
          <p:nvPr>
            <p:ph type="sldNum" sz="quarter" idx="12"/>
          </p:nvPr>
        </p:nvSpPr>
        <p:spPr>
          <a:xfrm>
            <a:off x="8610600" y="6310312"/>
            <a:ext cx="2743200" cy="365125"/>
          </a:xfrm>
        </p:spPr>
        <p:txBody>
          <a:bodyPr/>
          <a:lstStyle/>
          <a:p>
            <a:fld id="{D1D92FE5-1137-4177-8D6B-701B8996188E}" type="slidenum">
              <a:rPr lang="en-US" smtClean="0"/>
              <a:t>12</a:t>
            </a:fld>
            <a:endParaRPr lang="en-US"/>
          </a:p>
        </p:txBody>
      </p:sp>
      <p:graphicFrame>
        <p:nvGraphicFramePr>
          <p:cNvPr id="6" name="Table 5">
            <a:extLst>
              <a:ext uri="{FF2B5EF4-FFF2-40B4-BE49-F238E27FC236}">
                <a16:creationId xmlns:a16="http://schemas.microsoft.com/office/drawing/2014/main" id="{B0486DF1-E893-4BC5-AF61-B7E0BEFA6A83}"/>
              </a:ext>
            </a:extLst>
          </p:cNvPr>
          <p:cNvGraphicFramePr>
            <a:graphicFrameLocks noGrp="1"/>
          </p:cNvGraphicFramePr>
          <p:nvPr>
            <p:extLst>
              <p:ext uri="{D42A27DB-BD31-4B8C-83A1-F6EECF244321}">
                <p14:modId xmlns:p14="http://schemas.microsoft.com/office/powerpoint/2010/main" val="499978545"/>
              </p:ext>
            </p:extLst>
          </p:nvPr>
        </p:nvGraphicFramePr>
        <p:xfrm>
          <a:off x="1235467" y="1656080"/>
          <a:ext cx="9721065" cy="3545840"/>
        </p:xfrm>
        <a:graphic>
          <a:graphicData uri="http://schemas.openxmlformats.org/drawingml/2006/table">
            <a:tbl>
              <a:tblPr firstRow="1" bandRow="1">
                <a:tableStyleId>{1FECB4D8-DB02-4DC6-A0A2-4F2EBAE1DC90}</a:tableStyleId>
              </a:tblPr>
              <a:tblGrid>
                <a:gridCol w="2134347">
                  <a:extLst>
                    <a:ext uri="{9D8B030D-6E8A-4147-A177-3AD203B41FA5}">
                      <a16:colId xmlns:a16="http://schemas.microsoft.com/office/drawing/2014/main" val="2925604828"/>
                    </a:ext>
                  </a:extLst>
                </a:gridCol>
                <a:gridCol w="7586718">
                  <a:extLst>
                    <a:ext uri="{9D8B030D-6E8A-4147-A177-3AD203B41FA5}">
                      <a16:colId xmlns:a16="http://schemas.microsoft.com/office/drawing/2014/main" val="3167094700"/>
                    </a:ext>
                  </a:extLst>
                </a:gridCol>
              </a:tblGrid>
              <a:tr h="370840">
                <a:tc>
                  <a:txBody>
                    <a:bodyPr/>
                    <a:lstStyle/>
                    <a:p>
                      <a:pPr algn="ctr"/>
                      <a:r>
                        <a:rPr lang="en-US" dirty="0"/>
                        <a:t>Sensations</a:t>
                      </a:r>
                    </a:p>
                  </a:txBody>
                  <a:tcPr/>
                </a:tc>
                <a:tc>
                  <a:txBody>
                    <a:bodyPr/>
                    <a:lstStyle/>
                    <a:p>
                      <a:pPr algn="ctr"/>
                      <a:r>
                        <a:rPr lang="en-US" dirty="0"/>
                        <a:t>Manifestations</a:t>
                      </a:r>
                    </a:p>
                  </a:txBody>
                  <a:tcPr/>
                </a:tc>
                <a:extLst>
                  <a:ext uri="{0D108BD9-81ED-4DB2-BD59-A6C34878D82A}">
                    <a16:rowId xmlns:a16="http://schemas.microsoft.com/office/drawing/2014/main" val="116414289"/>
                  </a:ext>
                </a:extLst>
              </a:tr>
              <a:tr h="370840">
                <a:tc>
                  <a:txBody>
                    <a:bodyPr/>
                    <a:lstStyle/>
                    <a:p>
                      <a:r>
                        <a:rPr lang="en-US" sz="1600" b="1" dirty="0">
                          <a:solidFill>
                            <a:srgbClr val="993366"/>
                          </a:solidFill>
                        </a:rPr>
                        <a:t>Components of Movement</a:t>
                      </a:r>
                    </a:p>
                  </a:txBody>
                  <a:tcPr/>
                </a:tc>
                <a:tc>
                  <a:txBody>
                    <a:bodyPr/>
                    <a:lstStyle/>
                    <a:p>
                      <a:r>
                        <a:rPr lang="en-US" sz="1600" dirty="0"/>
                        <a:t>May be tense or have “loose” or “floppy” muscle tone; may have a weak grasp on objects or difficulty fully extending or flexing limbs; Slouches and sprawls; may struggle to rotate body to throw a ball</a:t>
                      </a:r>
                    </a:p>
                  </a:txBody>
                  <a:tcPr/>
                </a:tc>
                <a:extLst>
                  <a:ext uri="{0D108BD9-81ED-4DB2-BD59-A6C34878D82A}">
                    <a16:rowId xmlns:a16="http://schemas.microsoft.com/office/drawing/2014/main" val="3327395850"/>
                  </a:ext>
                </a:extLst>
              </a:tr>
              <a:tr h="370840">
                <a:tc>
                  <a:txBody>
                    <a:bodyPr/>
                    <a:lstStyle/>
                    <a:p>
                      <a:r>
                        <a:rPr lang="en-US" sz="1600" b="1" dirty="0">
                          <a:solidFill>
                            <a:srgbClr val="993366"/>
                          </a:solidFill>
                        </a:rPr>
                        <a:t>Balance</a:t>
                      </a:r>
                    </a:p>
                  </a:txBody>
                  <a:tcPr/>
                </a:tc>
                <a:tc>
                  <a:txBody>
                    <a:bodyPr/>
                    <a:lstStyle/>
                    <a:p>
                      <a:r>
                        <a:rPr lang="en-US" sz="1600" dirty="0"/>
                        <a:t>Looses balance easily when walking or changing positions and can appear to trip on air.</a:t>
                      </a:r>
                    </a:p>
                  </a:txBody>
                  <a:tcPr/>
                </a:tc>
                <a:extLst>
                  <a:ext uri="{0D108BD9-81ED-4DB2-BD59-A6C34878D82A}">
                    <a16:rowId xmlns:a16="http://schemas.microsoft.com/office/drawing/2014/main" val="555215441"/>
                  </a:ext>
                </a:extLst>
              </a:tr>
              <a:tr h="370840">
                <a:tc>
                  <a:txBody>
                    <a:bodyPr/>
                    <a:lstStyle/>
                    <a:p>
                      <a:r>
                        <a:rPr lang="en-US" sz="1600" b="1" dirty="0">
                          <a:solidFill>
                            <a:srgbClr val="993366"/>
                          </a:solidFill>
                        </a:rPr>
                        <a:t>Bilateral Coordination</a:t>
                      </a:r>
                    </a:p>
                  </a:txBody>
                  <a:tcPr/>
                </a:tc>
                <a:tc>
                  <a:txBody>
                    <a:bodyPr/>
                    <a:lstStyle/>
                    <a:p>
                      <a:r>
                        <a:rPr lang="en-US" sz="1600" dirty="0"/>
                        <a:t>May have difficulty using both sides of the body symmetrically like for clapping hands, catching balls; may have difficulty using one hand to assist the other such as holding paper with one hand while cutting it with the other or holding a cup while pouring</a:t>
                      </a:r>
                    </a:p>
                  </a:txBody>
                  <a:tcPr/>
                </a:tc>
                <a:extLst>
                  <a:ext uri="{0D108BD9-81ED-4DB2-BD59-A6C34878D82A}">
                    <a16:rowId xmlns:a16="http://schemas.microsoft.com/office/drawing/2014/main" val="438540074"/>
                  </a:ext>
                </a:extLst>
              </a:tr>
              <a:tr h="370840">
                <a:tc>
                  <a:txBody>
                    <a:bodyPr/>
                    <a:lstStyle/>
                    <a:p>
                      <a:r>
                        <a:rPr lang="en-US" sz="1600" b="1" dirty="0">
                          <a:solidFill>
                            <a:srgbClr val="993366"/>
                          </a:solidFill>
                        </a:rPr>
                        <a:t>Unilateral Coordination</a:t>
                      </a:r>
                    </a:p>
                  </a:txBody>
                  <a:tcPr/>
                </a:tc>
                <a:tc>
                  <a:txBody>
                    <a:bodyPr/>
                    <a:lstStyle/>
                    <a:p>
                      <a:r>
                        <a:rPr lang="en-US" sz="1600" dirty="0"/>
                        <a:t>May not have a definite hand preference and may use either hand to eat, reach for objects, etc.</a:t>
                      </a:r>
                    </a:p>
                  </a:txBody>
                  <a:tcPr/>
                </a:tc>
                <a:extLst>
                  <a:ext uri="{0D108BD9-81ED-4DB2-BD59-A6C34878D82A}">
                    <a16:rowId xmlns:a16="http://schemas.microsoft.com/office/drawing/2014/main" val="1026004094"/>
                  </a:ext>
                </a:extLst>
              </a:tr>
              <a:tr h="370840">
                <a:tc>
                  <a:txBody>
                    <a:bodyPr/>
                    <a:lstStyle/>
                    <a:p>
                      <a:r>
                        <a:rPr lang="en-US" sz="1600" b="1" dirty="0">
                          <a:solidFill>
                            <a:srgbClr val="993366"/>
                          </a:solidFill>
                        </a:rPr>
                        <a:t>Crossing the Midline</a:t>
                      </a:r>
                    </a:p>
                  </a:txBody>
                  <a:tcPr/>
                </a:tc>
                <a:tc>
                  <a:txBody>
                    <a:bodyPr/>
                    <a:lstStyle/>
                    <a:p>
                      <a:r>
                        <a:rPr lang="en-US" sz="1600" dirty="0"/>
                        <a:t>May have difficulty using a hand, foot or eye on the opposite side of the body such as using one hand to paint or reading a line across the paper</a:t>
                      </a:r>
                    </a:p>
                  </a:txBody>
                  <a:tcPr/>
                </a:tc>
                <a:extLst>
                  <a:ext uri="{0D108BD9-81ED-4DB2-BD59-A6C34878D82A}">
                    <a16:rowId xmlns:a16="http://schemas.microsoft.com/office/drawing/2014/main" val="4162899363"/>
                  </a:ext>
                </a:extLst>
              </a:tr>
            </a:tbl>
          </a:graphicData>
        </a:graphic>
      </p:graphicFrame>
      <p:graphicFrame>
        <p:nvGraphicFramePr>
          <p:cNvPr id="3" name="Table 2">
            <a:extLst>
              <a:ext uri="{FF2B5EF4-FFF2-40B4-BE49-F238E27FC236}">
                <a16:creationId xmlns:a16="http://schemas.microsoft.com/office/drawing/2014/main" id="{6333C45A-8256-4BD9-A140-D35CA9777FFE}"/>
              </a:ext>
            </a:extLst>
          </p:cNvPr>
          <p:cNvGraphicFramePr>
            <a:graphicFrameLocks noGrp="1"/>
          </p:cNvGraphicFramePr>
          <p:nvPr>
            <p:extLst>
              <p:ext uri="{D42A27DB-BD31-4B8C-83A1-F6EECF244321}">
                <p14:modId xmlns:p14="http://schemas.microsoft.com/office/powerpoint/2010/main" val="875019214"/>
              </p:ext>
            </p:extLst>
          </p:nvPr>
        </p:nvGraphicFramePr>
        <p:xfrm>
          <a:off x="2273151" y="2394744"/>
          <a:ext cx="7816067" cy="701040"/>
        </p:xfrm>
        <a:graphic>
          <a:graphicData uri="http://schemas.openxmlformats.org/drawingml/2006/table">
            <a:tbl>
              <a:tblPr firstRow="1" bandRow="1">
                <a:tableStyleId>{1FECB4D8-DB02-4DC6-A0A2-4F2EBAE1DC90}</a:tableStyleId>
              </a:tblPr>
              <a:tblGrid>
                <a:gridCol w="2113909">
                  <a:extLst>
                    <a:ext uri="{9D8B030D-6E8A-4147-A177-3AD203B41FA5}">
                      <a16:colId xmlns:a16="http://schemas.microsoft.com/office/drawing/2014/main" val="2015822098"/>
                    </a:ext>
                  </a:extLst>
                </a:gridCol>
                <a:gridCol w="5702158">
                  <a:extLst>
                    <a:ext uri="{9D8B030D-6E8A-4147-A177-3AD203B41FA5}">
                      <a16:colId xmlns:a16="http://schemas.microsoft.com/office/drawing/2014/main" val="3562846427"/>
                    </a:ext>
                  </a:extLst>
                </a:gridCol>
              </a:tblGrid>
              <a:tr h="370840">
                <a:tc>
                  <a:txBody>
                    <a:bodyPr/>
                    <a:lstStyle/>
                    <a:p>
                      <a:r>
                        <a:rPr lang="en-US" sz="2000" b="1" dirty="0">
                          <a:solidFill>
                            <a:srgbClr val="993366"/>
                          </a:solidFill>
                        </a:rPr>
                        <a:t>Balance</a:t>
                      </a:r>
                    </a:p>
                  </a:txBody>
                  <a:tcPr/>
                </a:tc>
                <a:tc>
                  <a:txBody>
                    <a:bodyPr/>
                    <a:lstStyle/>
                    <a:p>
                      <a:r>
                        <a:rPr lang="en-US" sz="2000" dirty="0"/>
                        <a:t>Looses balance easily when walking or changing positions and can appear to trip on air.</a:t>
                      </a:r>
                    </a:p>
                  </a:txBody>
                  <a:tcPr/>
                </a:tc>
                <a:extLst>
                  <a:ext uri="{0D108BD9-81ED-4DB2-BD59-A6C34878D82A}">
                    <a16:rowId xmlns:a16="http://schemas.microsoft.com/office/drawing/2014/main" val="3374977537"/>
                  </a:ext>
                </a:extLst>
              </a:tr>
            </a:tbl>
          </a:graphicData>
        </a:graphic>
      </p:graphicFrame>
      <p:graphicFrame>
        <p:nvGraphicFramePr>
          <p:cNvPr id="4" name="Table 3">
            <a:extLst>
              <a:ext uri="{FF2B5EF4-FFF2-40B4-BE49-F238E27FC236}">
                <a16:creationId xmlns:a16="http://schemas.microsoft.com/office/drawing/2014/main" id="{289D9E12-CCB8-47BE-BF1A-94174DF36D58}"/>
              </a:ext>
            </a:extLst>
          </p:cNvPr>
          <p:cNvGraphicFramePr>
            <a:graphicFrameLocks noGrp="1"/>
          </p:cNvGraphicFramePr>
          <p:nvPr>
            <p:extLst>
              <p:ext uri="{D42A27DB-BD31-4B8C-83A1-F6EECF244321}">
                <p14:modId xmlns:p14="http://schemas.microsoft.com/office/powerpoint/2010/main" val="22223916"/>
              </p:ext>
            </p:extLst>
          </p:nvPr>
        </p:nvGraphicFramePr>
        <p:xfrm>
          <a:off x="2273150" y="3497580"/>
          <a:ext cx="7816067" cy="1005840"/>
        </p:xfrm>
        <a:graphic>
          <a:graphicData uri="http://schemas.openxmlformats.org/drawingml/2006/table">
            <a:tbl>
              <a:tblPr firstRow="1" bandRow="1">
                <a:tableStyleId>{1FECB4D8-DB02-4DC6-A0A2-4F2EBAE1DC90}</a:tableStyleId>
              </a:tblPr>
              <a:tblGrid>
                <a:gridCol w="2159899">
                  <a:extLst>
                    <a:ext uri="{9D8B030D-6E8A-4147-A177-3AD203B41FA5}">
                      <a16:colId xmlns:a16="http://schemas.microsoft.com/office/drawing/2014/main" val="2830391014"/>
                    </a:ext>
                  </a:extLst>
                </a:gridCol>
                <a:gridCol w="5656168">
                  <a:extLst>
                    <a:ext uri="{9D8B030D-6E8A-4147-A177-3AD203B41FA5}">
                      <a16:colId xmlns:a16="http://schemas.microsoft.com/office/drawing/2014/main" val="1519964894"/>
                    </a:ext>
                  </a:extLst>
                </a:gridCol>
              </a:tblGrid>
              <a:tr h="370840">
                <a:tc>
                  <a:txBody>
                    <a:bodyPr/>
                    <a:lstStyle/>
                    <a:p>
                      <a:r>
                        <a:rPr lang="en-US" sz="2000" b="1" dirty="0">
                          <a:solidFill>
                            <a:srgbClr val="993366"/>
                          </a:solidFill>
                        </a:rPr>
                        <a:t>Crossing the Midline</a:t>
                      </a:r>
                    </a:p>
                  </a:txBody>
                  <a:tcPr/>
                </a:tc>
                <a:tc>
                  <a:txBody>
                    <a:bodyPr/>
                    <a:lstStyle/>
                    <a:p>
                      <a:r>
                        <a:rPr lang="en-US" sz="2000" dirty="0"/>
                        <a:t>May have difficulty using a hand, foot or eye on the opposite side of the body such as using one hand to paint or reading a line across the paper</a:t>
                      </a:r>
                    </a:p>
                  </a:txBody>
                  <a:tcPr/>
                </a:tc>
                <a:extLst>
                  <a:ext uri="{0D108BD9-81ED-4DB2-BD59-A6C34878D82A}">
                    <a16:rowId xmlns:a16="http://schemas.microsoft.com/office/drawing/2014/main" val="1564135362"/>
                  </a:ext>
                </a:extLst>
              </a:tr>
            </a:tbl>
          </a:graphicData>
        </a:graphic>
      </p:graphicFrame>
    </p:spTree>
    <p:extLst>
      <p:ext uri="{BB962C8B-B14F-4D97-AF65-F5344CB8AC3E}">
        <p14:creationId xmlns:p14="http://schemas.microsoft.com/office/powerpoint/2010/main" val="373255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382C6C-8360-4475-9516-FC0CE584558E}"/>
              </a:ext>
            </a:extLst>
          </p:cNvPr>
          <p:cNvSpPr>
            <a:spLocks noGrp="1"/>
          </p:cNvSpPr>
          <p:nvPr>
            <p:ph type="title"/>
          </p:nvPr>
        </p:nvSpPr>
        <p:spPr>
          <a:xfrm>
            <a:off x="838200" y="365125"/>
            <a:ext cx="10515600" cy="1325563"/>
          </a:xfrm>
        </p:spPr>
        <p:txBody>
          <a:bodyPr/>
          <a:lstStyle/>
          <a:p>
            <a:pPr algn="ctr"/>
            <a:r>
              <a:rPr lang="en-US" dirty="0">
                <a:solidFill>
                  <a:srgbClr val="993366"/>
                </a:solidFill>
              </a:rPr>
              <a:t>Sensory Discrimination</a:t>
            </a:r>
          </a:p>
        </p:txBody>
      </p:sp>
      <p:sp>
        <p:nvSpPr>
          <p:cNvPr id="2" name="Slide Number Placeholder 1">
            <a:extLst>
              <a:ext uri="{FF2B5EF4-FFF2-40B4-BE49-F238E27FC236}">
                <a16:creationId xmlns:a16="http://schemas.microsoft.com/office/drawing/2014/main" id="{8CFA611F-3350-47F8-BEE5-1E0A4ABD9C5F}"/>
              </a:ext>
            </a:extLst>
          </p:cNvPr>
          <p:cNvSpPr>
            <a:spLocks noGrp="1"/>
          </p:cNvSpPr>
          <p:nvPr>
            <p:ph type="sldNum" sz="quarter" idx="12"/>
          </p:nvPr>
        </p:nvSpPr>
        <p:spPr/>
        <p:txBody>
          <a:bodyPr/>
          <a:lstStyle/>
          <a:p>
            <a:fld id="{D1D92FE5-1137-4177-8D6B-701B8996188E}" type="slidenum">
              <a:rPr lang="en-US" smtClean="0"/>
              <a:t>13</a:t>
            </a:fld>
            <a:endParaRPr lang="en-US"/>
          </a:p>
        </p:txBody>
      </p:sp>
      <p:graphicFrame>
        <p:nvGraphicFramePr>
          <p:cNvPr id="10" name="Table 9">
            <a:extLst>
              <a:ext uri="{FF2B5EF4-FFF2-40B4-BE49-F238E27FC236}">
                <a16:creationId xmlns:a16="http://schemas.microsoft.com/office/drawing/2014/main" id="{D71CE2AA-EF7D-44D8-9A61-EA43B7A42FFE}"/>
              </a:ext>
            </a:extLst>
          </p:cNvPr>
          <p:cNvGraphicFramePr>
            <a:graphicFrameLocks noGrp="1"/>
          </p:cNvGraphicFramePr>
          <p:nvPr>
            <p:extLst>
              <p:ext uri="{D42A27DB-BD31-4B8C-83A1-F6EECF244321}">
                <p14:modId xmlns:p14="http://schemas.microsoft.com/office/powerpoint/2010/main" val="1819200333"/>
              </p:ext>
            </p:extLst>
          </p:nvPr>
        </p:nvGraphicFramePr>
        <p:xfrm>
          <a:off x="738027" y="1417282"/>
          <a:ext cx="10715946" cy="4612640"/>
        </p:xfrm>
        <a:graphic>
          <a:graphicData uri="http://schemas.openxmlformats.org/drawingml/2006/table">
            <a:tbl>
              <a:tblPr firstRow="1" bandRow="1">
                <a:tableStyleId>{1FECB4D8-DB02-4DC6-A0A2-4F2EBAE1DC90}</a:tableStyleId>
              </a:tblPr>
              <a:tblGrid>
                <a:gridCol w="2352782">
                  <a:extLst>
                    <a:ext uri="{9D8B030D-6E8A-4147-A177-3AD203B41FA5}">
                      <a16:colId xmlns:a16="http://schemas.microsoft.com/office/drawing/2014/main" val="2925604828"/>
                    </a:ext>
                  </a:extLst>
                </a:gridCol>
                <a:gridCol w="8363164">
                  <a:extLst>
                    <a:ext uri="{9D8B030D-6E8A-4147-A177-3AD203B41FA5}">
                      <a16:colId xmlns:a16="http://schemas.microsoft.com/office/drawing/2014/main" val="3167094700"/>
                    </a:ext>
                  </a:extLst>
                </a:gridCol>
              </a:tblGrid>
              <a:tr h="370840">
                <a:tc>
                  <a:txBody>
                    <a:bodyPr/>
                    <a:lstStyle/>
                    <a:p>
                      <a:pPr algn="ctr"/>
                      <a:r>
                        <a:rPr lang="en-US" dirty="0"/>
                        <a:t>Sensations</a:t>
                      </a:r>
                    </a:p>
                  </a:txBody>
                  <a:tcPr/>
                </a:tc>
                <a:tc>
                  <a:txBody>
                    <a:bodyPr/>
                    <a:lstStyle/>
                    <a:p>
                      <a:pPr algn="ctr"/>
                      <a:r>
                        <a:rPr lang="en-US" dirty="0"/>
                        <a:t>Manifestations</a:t>
                      </a:r>
                    </a:p>
                  </a:txBody>
                  <a:tcPr/>
                </a:tc>
                <a:extLst>
                  <a:ext uri="{0D108BD9-81ED-4DB2-BD59-A6C34878D82A}">
                    <a16:rowId xmlns:a16="http://schemas.microsoft.com/office/drawing/2014/main" val="116414289"/>
                  </a:ext>
                </a:extLst>
              </a:tr>
              <a:tr h="370840">
                <a:tc>
                  <a:txBody>
                    <a:bodyPr/>
                    <a:lstStyle/>
                    <a:p>
                      <a:r>
                        <a:rPr lang="en-US" sz="1600" b="1" dirty="0">
                          <a:solidFill>
                            <a:srgbClr val="993366"/>
                          </a:solidFill>
                        </a:rPr>
                        <a:t>Touch</a:t>
                      </a:r>
                    </a:p>
                  </a:txBody>
                  <a:tcPr/>
                </a:tc>
                <a:tc>
                  <a:txBody>
                    <a:bodyPr/>
                    <a:lstStyle/>
                    <a:p>
                      <a:r>
                        <a:rPr lang="en-US" sz="1600" dirty="0"/>
                        <a:t>Poor body awareness; may struggle to note where on his or her body they were touched; cannot distinguish objects by feel alone; may be awkward with fastening buttons, using hair clips; may struggle processing sensations of pain and temperature</a:t>
                      </a:r>
                    </a:p>
                  </a:txBody>
                  <a:tcPr/>
                </a:tc>
                <a:extLst>
                  <a:ext uri="{0D108BD9-81ED-4DB2-BD59-A6C34878D82A}">
                    <a16:rowId xmlns:a16="http://schemas.microsoft.com/office/drawing/2014/main" val="3327395850"/>
                  </a:ext>
                </a:extLst>
              </a:tr>
              <a:tr h="370840">
                <a:tc>
                  <a:txBody>
                    <a:bodyPr/>
                    <a:lstStyle/>
                    <a:p>
                      <a:r>
                        <a:rPr lang="en-US" sz="1600" b="1" dirty="0">
                          <a:solidFill>
                            <a:srgbClr val="993366"/>
                          </a:solidFill>
                        </a:rPr>
                        <a:t>Movement &amp; Balance</a:t>
                      </a:r>
                    </a:p>
                  </a:txBody>
                  <a:tcPr/>
                </a:tc>
                <a:tc>
                  <a:txBody>
                    <a:bodyPr/>
                    <a:lstStyle/>
                    <a:p>
                      <a:r>
                        <a:rPr lang="en-US" sz="1600" dirty="0"/>
                        <a:t>Cannot feel him or herself falling; can become confused when turning or changing directions</a:t>
                      </a:r>
                    </a:p>
                  </a:txBody>
                  <a:tcPr/>
                </a:tc>
                <a:extLst>
                  <a:ext uri="{0D108BD9-81ED-4DB2-BD59-A6C34878D82A}">
                    <a16:rowId xmlns:a16="http://schemas.microsoft.com/office/drawing/2014/main" val="555215441"/>
                  </a:ext>
                </a:extLst>
              </a:tr>
              <a:tr h="370840">
                <a:tc>
                  <a:txBody>
                    <a:bodyPr/>
                    <a:lstStyle/>
                    <a:p>
                      <a:r>
                        <a:rPr lang="en-US" sz="1600" b="1" dirty="0">
                          <a:solidFill>
                            <a:srgbClr val="993366"/>
                          </a:solidFill>
                        </a:rPr>
                        <a:t>Body Position/Muscle Control</a:t>
                      </a:r>
                    </a:p>
                  </a:txBody>
                  <a:tcPr/>
                </a:tc>
                <a:tc>
                  <a:txBody>
                    <a:bodyPr/>
                    <a:lstStyle/>
                    <a:p>
                      <a:r>
                        <a:rPr lang="en-US" sz="1600" dirty="0"/>
                        <a:t>Can appear and be “klutzy”; has difficulty positioning limbs for riding a bike; either uses too much or too little force in controlling a writing utensil.</a:t>
                      </a:r>
                    </a:p>
                  </a:txBody>
                  <a:tcPr/>
                </a:tc>
                <a:extLst>
                  <a:ext uri="{0D108BD9-81ED-4DB2-BD59-A6C34878D82A}">
                    <a16:rowId xmlns:a16="http://schemas.microsoft.com/office/drawing/2014/main" val="438540074"/>
                  </a:ext>
                </a:extLst>
              </a:tr>
              <a:tr h="370840">
                <a:tc>
                  <a:txBody>
                    <a:bodyPr/>
                    <a:lstStyle/>
                    <a:p>
                      <a:r>
                        <a:rPr lang="en-US" sz="1600" b="1" dirty="0">
                          <a:solidFill>
                            <a:srgbClr val="993366"/>
                          </a:solidFill>
                        </a:rPr>
                        <a:t>Sights</a:t>
                      </a:r>
                    </a:p>
                  </a:txBody>
                  <a:tcPr/>
                </a:tc>
                <a:tc>
                  <a:txBody>
                    <a:bodyPr/>
                    <a:lstStyle/>
                    <a:p>
                      <a:r>
                        <a:rPr lang="en-US" sz="1600" dirty="0"/>
                        <a:t>May confuse likenesses and differences in pictures, written words, objects and faces; may miss facial expressions and/or gestures; may have difficulty with visual tasks such as lining up columns or again, judging where things are in space</a:t>
                      </a:r>
                    </a:p>
                  </a:txBody>
                  <a:tcPr/>
                </a:tc>
                <a:extLst>
                  <a:ext uri="{0D108BD9-81ED-4DB2-BD59-A6C34878D82A}">
                    <a16:rowId xmlns:a16="http://schemas.microsoft.com/office/drawing/2014/main" val="1026004094"/>
                  </a:ext>
                </a:extLst>
              </a:tr>
              <a:tr h="370840">
                <a:tc>
                  <a:txBody>
                    <a:bodyPr/>
                    <a:lstStyle/>
                    <a:p>
                      <a:r>
                        <a:rPr lang="en-US" sz="1600" b="1" dirty="0">
                          <a:solidFill>
                            <a:srgbClr val="993366"/>
                          </a:solidFill>
                        </a:rPr>
                        <a:t>Sounds</a:t>
                      </a:r>
                    </a:p>
                  </a:txBody>
                  <a:tcPr/>
                </a:tc>
                <a:tc>
                  <a:txBody>
                    <a:bodyPr/>
                    <a:lstStyle/>
                    <a:p>
                      <a:r>
                        <a:rPr lang="en-US" sz="1600" dirty="0"/>
                        <a:t>May have difficulty recognizing the differences between sounds, especially consonant sounds at the end of the word; may struggle to repeat or make up rhymes; may have difficulty picking out even a familiar voice in a group of talkers; may have attention and focus issues in crowded situations</a:t>
                      </a:r>
                    </a:p>
                  </a:txBody>
                  <a:tcPr/>
                </a:tc>
                <a:extLst>
                  <a:ext uri="{0D108BD9-81ED-4DB2-BD59-A6C34878D82A}">
                    <a16:rowId xmlns:a16="http://schemas.microsoft.com/office/drawing/2014/main" val="4162899363"/>
                  </a:ext>
                </a:extLst>
              </a:tr>
              <a:tr h="370840">
                <a:tc>
                  <a:txBody>
                    <a:bodyPr/>
                    <a:lstStyle/>
                    <a:p>
                      <a:r>
                        <a:rPr lang="en-US" sz="1600" b="1" dirty="0">
                          <a:solidFill>
                            <a:srgbClr val="993366"/>
                          </a:solidFill>
                        </a:rPr>
                        <a:t>Smells &amp; Taste</a:t>
                      </a:r>
                    </a:p>
                  </a:txBody>
                  <a:tcPr/>
                </a:tc>
                <a:tc>
                  <a:txBody>
                    <a:bodyPr/>
                    <a:lstStyle/>
                    <a:p>
                      <a:r>
                        <a:rPr lang="en-US" sz="1600" dirty="0"/>
                        <a:t>May have difficulty distinguishing distinct smells such as lemons, vinegar or soap or be able to tell when food is too spicy, salty or sweet and may reject food simply based on its looks</a:t>
                      </a:r>
                    </a:p>
                  </a:txBody>
                  <a:tcPr/>
                </a:tc>
                <a:extLst>
                  <a:ext uri="{0D108BD9-81ED-4DB2-BD59-A6C34878D82A}">
                    <a16:rowId xmlns:a16="http://schemas.microsoft.com/office/drawing/2014/main" val="511473"/>
                  </a:ext>
                </a:extLst>
              </a:tr>
            </a:tbl>
          </a:graphicData>
        </a:graphic>
      </p:graphicFrame>
      <p:graphicFrame>
        <p:nvGraphicFramePr>
          <p:cNvPr id="3" name="Table 2">
            <a:extLst>
              <a:ext uri="{FF2B5EF4-FFF2-40B4-BE49-F238E27FC236}">
                <a16:creationId xmlns:a16="http://schemas.microsoft.com/office/drawing/2014/main" id="{4559D6A2-9160-459E-A022-F5366775A3E4}"/>
              </a:ext>
            </a:extLst>
          </p:cNvPr>
          <p:cNvGraphicFramePr>
            <a:graphicFrameLocks noGrp="1"/>
          </p:cNvGraphicFramePr>
          <p:nvPr>
            <p:extLst>
              <p:ext uri="{D42A27DB-BD31-4B8C-83A1-F6EECF244321}">
                <p14:modId xmlns:p14="http://schemas.microsoft.com/office/powerpoint/2010/main" val="1621781662"/>
              </p:ext>
            </p:extLst>
          </p:nvPr>
        </p:nvGraphicFramePr>
        <p:xfrm>
          <a:off x="1348483" y="1485234"/>
          <a:ext cx="9495034" cy="1005840"/>
        </p:xfrm>
        <a:graphic>
          <a:graphicData uri="http://schemas.openxmlformats.org/drawingml/2006/table">
            <a:tbl>
              <a:tblPr firstRow="1" bandRow="1">
                <a:tableStyleId>{1FECB4D8-DB02-4DC6-A0A2-4F2EBAE1DC90}</a:tableStyleId>
              </a:tblPr>
              <a:tblGrid>
                <a:gridCol w="2084720">
                  <a:extLst>
                    <a:ext uri="{9D8B030D-6E8A-4147-A177-3AD203B41FA5}">
                      <a16:colId xmlns:a16="http://schemas.microsoft.com/office/drawing/2014/main" val="485392588"/>
                    </a:ext>
                  </a:extLst>
                </a:gridCol>
                <a:gridCol w="7410314">
                  <a:extLst>
                    <a:ext uri="{9D8B030D-6E8A-4147-A177-3AD203B41FA5}">
                      <a16:colId xmlns:a16="http://schemas.microsoft.com/office/drawing/2014/main" val="1079250108"/>
                    </a:ext>
                  </a:extLst>
                </a:gridCol>
              </a:tblGrid>
              <a:tr h="370840">
                <a:tc>
                  <a:txBody>
                    <a:bodyPr/>
                    <a:lstStyle/>
                    <a:p>
                      <a:r>
                        <a:rPr lang="en-US" sz="2000" b="1" dirty="0">
                          <a:solidFill>
                            <a:srgbClr val="993366"/>
                          </a:solidFill>
                        </a:rPr>
                        <a:t>Body Position/Muscle Control</a:t>
                      </a:r>
                    </a:p>
                  </a:txBody>
                  <a:tcPr/>
                </a:tc>
                <a:tc>
                  <a:txBody>
                    <a:bodyPr/>
                    <a:lstStyle/>
                    <a:p>
                      <a:r>
                        <a:rPr lang="en-US" sz="2000" dirty="0"/>
                        <a:t>Can appear and be “klutzy”; has difficulty positioning limbs for riding a bike; either uses too much or too little force in controlling a writing utensil.</a:t>
                      </a:r>
                    </a:p>
                  </a:txBody>
                  <a:tcPr/>
                </a:tc>
                <a:extLst>
                  <a:ext uri="{0D108BD9-81ED-4DB2-BD59-A6C34878D82A}">
                    <a16:rowId xmlns:a16="http://schemas.microsoft.com/office/drawing/2014/main" val="4206165236"/>
                  </a:ext>
                </a:extLst>
              </a:tr>
            </a:tbl>
          </a:graphicData>
        </a:graphic>
      </p:graphicFrame>
      <p:graphicFrame>
        <p:nvGraphicFramePr>
          <p:cNvPr id="4" name="Table 3">
            <a:extLst>
              <a:ext uri="{FF2B5EF4-FFF2-40B4-BE49-F238E27FC236}">
                <a16:creationId xmlns:a16="http://schemas.microsoft.com/office/drawing/2014/main" id="{DCFB595F-9FF3-4D69-9D2B-0CD0D56FFD2F}"/>
              </a:ext>
            </a:extLst>
          </p:cNvPr>
          <p:cNvGraphicFramePr>
            <a:graphicFrameLocks noGrp="1"/>
          </p:cNvGraphicFramePr>
          <p:nvPr>
            <p:extLst>
              <p:ext uri="{D42A27DB-BD31-4B8C-83A1-F6EECF244321}">
                <p14:modId xmlns:p14="http://schemas.microsoft.com/office/powerpoint/2010/main" val="1927488925"/>
              </p:ext>
            </p:extLst>
          </p:nvPr>
        </p:nvGraphicFramePr>
        <p:xfrm>
          <a:off x="1348483" y="2742845"/>
          <a:ext cx="9495034" cy="1310640"/>
        </p:xfrm>
        <a:graphic>
          <a:graphicData uri="http://schemas.openxmlformats.org/drawingml/2006/table">
            <a:tbl>
              <a:tblPr firstRow="1" bandRow="1">
                <a:tableStyleId>{1FECB4D8-DB02-4DC6-A0A2-4F2EBAE1DC90}</a:tableStyleId>
              </a:tblPr>
              <a:tblGrid>
                <a:gridCol w="2084720">
                  <a:extLst>
                    <a:ext uri="{9D8B030D-6E8A-4147-A177-3AD203B41FA5}">
                      <a16:colId xmlns:a16="http://schemas.microsoft.com/office/drawing/2014/main" val="3064851591"/>
                    </a:ext>
                  </a:extLst>
                </a:gridCol>
                <a:gridCol w="7410314">
                  <a:extLst>
                    <a:ext uri="{9D8B030D-6E8A-4147-A177-3AD203B41FA5}">
                      <a16:colId xmlns:a16="http://schemas.microsoft.com/office/drawing/2014/main" val="3177624883"/>
                    </a:ext>
                  </a:extLst>
                </a:gridCol>
              </a:tblGrid>
              <a:tr h="370840">
                <a:tc>
                  <a:txBody>
                    <a:bodyPr/>
                    <a:lstStyle/>
                    <a:p>
                      <a:r>
                        <a:rPr lang="en-US" sz="2000" b="1" dirty="0">
                          <a:solidFill>
                            <a:srgbClr val="993366"/>
                          </a:solidFill>
                        </a:rPr>
                        <a:t>Sights</a:t>
                      </a:r>
                    </a:p>
                  </a:txBody>
                  <a:tcPr/>
                </a:tc>
                <a:tc>
                  <a:txBody>
                    <a:bodyPr/>
                    <a:lstStyle/>
                    <a:p>
                      <a:r>
                        <a:rPr lang="en-US" sz="2000" dirty="0"/>
                        <a:t>May confuse likenesses and differences in pictures, written words, objects and faces; may miss facial expressions and/or gestures; may have difficulty with visual tasks such as lining up columns or again, judging where things are in space</a:t>
                      </a:r>
                    </a:p>
                  </a:txBody>
                  <a:tcPr/>
                </a:tc>
                <a:extLst>
                  <a:ext uri="{0D108BD9-81ED-4DB2-BD59-A6C34878D82A}">
                    <a16:rowId xmlns:a16="http://schemas.microsoft.com/office/drawing/2014/main" val="1960908250"/>
                  </a:ext>
                </a:extLst>
              </a:tr>
            </a:tbl>
          </a:graphicData>
        </a:graphic>
      </p:graphicFrame>
      <p:graphicFrame>
        <p:nvGraphicFramePr>
          <p:cNvPr id="6" name="Table 5">
            <a:extLst>
              <a:ext uri="{FF2B5EF4-FFF2-40B4-BE49-F238E27FC236}">
                <a16:creationId xmlns:a16="http://schemas.microsoft.com/office/drawing/2014/main" id="{A2BC6C3A-2432-48DF-8A2C-D76C000ECC69}"/>
              </a:ext>
            </a:extLst>
          </p:cNvPr>
          <p:cNvGraphicFramePr>
            <a:graphicFrameLocks noGrp="1"/>
          </p:cNvGraphicFramePr>
          <p:nvPr>
            <p:extLst>
              <p:ext uri="{D42A27DB-BD31-4B8C-83A1-F6EECF244321}">
                <p14:modId xmlns:p14="http://schemas.microsoft.com/office/powerpoint/2010/main" val="2803861329"/>
              </p:ext>
            </p:extLst>
          </p:nvPr>
        </p:nvGraphicFramePr>
        <p:xfrm>
          <a:off x="1348483" y="4233983"/>
          <a:ext cx="9495034" cy="1615440"/>
        </p:xfrm>
        <a:graphic>
          <a:graphicData uri="http://schemas.openxmlformats.org/drawingml/2006/table">
            <a:tbl>
              <a:tblPr firstRow="1" bandRow="1">
                <a:tableStyleId>{1FECB4D8-DB02-4DC6-A0A2-4F2EBAE1DC90}</a:tableStyleId>
              </a:tblPr>
              <a:tblGrid>
                <a:gridCol w="2084720">
                  <a:extLst>
                    <a:ext uri="{9D8B030D-6E8A-4147-A177-3AD203B41FA5}">
                      <a16:colId xmlns:a16="http://schemas.microsoft.com/office/drawing/2014/main" val="1194305609"/>
                    </a:ext>
                  </a:extLst>
                </a:gridCol>
                <a:gridCol w="7410314">
                  <a:extLst>
                    <a:ext uri="{9D8B030D-6E8A-4147-A177-3AD203B41FA5}">
                      <a16:colId xmlns:a16="http://schemas.microsoft.com/office/drawing/2014/main" val="968781837"/>
                    </a:ext>
                  </a:extLst>
                </a:gridCol>
              </a:tblGrid>
              <a:tr h="370840">
                <a:tc>
                  <a:txBody>
                    <a:bodyPr/>
                    <a:lstStyle/>
                    <a:p>
                      <a:r>
                        <a:rPr lang="en-US" sz="2000" b="1" dirty="0">
                          <a:solidFill>
                            <a:srgbClr val="993366"/>
                          </a:solidFill>
                        </a:rPr>
                        <a:t>Sounds</a:t>
                      </a:r>
                    </a:p>
                  </a:txBody>
                  <a:tcPr/>
                </a:tc>
                <a:tc>
                  <a:txBody>
                    <a:bodyPr/>
                    <a:lstStyle/>
                    <a:p>
                      <a:r>
                        <a:rPr lang="en-US" sz="2000" dirty="0"/>
                        <a:t>May have difficulty recognizing the differences between sounds, especially consonant sounds at the end of the word; may struggle to repeat or make up rhymes; may have difficulty picking out even a familiar voice in a group of talkers; may have attention and focus issues in crowded situations</a:t>
                      </a:r>
                    </a:p>
                  </a:txBody>
                  <a:tcPr/>
                </a:tc>
                <a:extLst>
                  <a:ext uri="{0D108BD9-81ED-4DB2-BD59-A6C34878D82A}">
                    <a16:rowId xmlns:a16="http://schemas.microsoft.com/office/drawing/2014/main" val="2931733707"/>
                  </a:ext>
                </a:extLst>
              </a:tr>
            </a:tbl>
          </a:graphicData>
        </a:graphic>
      </p:graphicFrame>
    </p:spTree>
    <p:extLst>
      <p:ext uri="{BB962C8B-B14F-4D97-AF65-F5344CB8AC3E}">
        <p14:creationId xmlns:p14="http://schemas.microsoft.com/office/powerpoint/2010/main" val="874542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66B332A4-D438-4773-A77F-5ED49A448D9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DF9AD32D-FF05-44F4-BD4D-9CEE89B71EB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062438F5-88C9-4E12-BB4B-A16025CAFA3E}"/>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3400" dirty="0">
                <a:solidFill>
                  <a:schemeClr val="bg1">
                    <a:lumMod val="95000"/>
                    <a:lumOff val="5000"/>
                  </a:schemeClr>
                </a:solidFill>
              </a:rPr>
              <a:t>The resulting manifestations from SPD should not be viewed as willful behavioral challenges but recognized as functional limitations that may require accommodations in order for the student to be able to access and participate in the Job Corps program. </a:t>
            </a:r>
            <a:br>
              <a:rPr lang="en-US" sz="3400" dirty="0">
                <a:solidFill>
                  <a:schemeClr val="bg1">
                    <a:lumMod val="95000"/>
                    <a:lumOff val="5000"/>
                  </a:schemeClr>
                </a:solidFill>
              </a:rPr>
            </a:br>
            <a:endParaRPr lang="en-US" sz="3400" dirty="0">
              <a:solidFill>
                <a:schemeClr val="bg1">
                  <a:lumMod val="95000"/>
                  <a:lumOff val="5000"/>
                </a:schemeClr>
              </a:solidFill>
            </a:endParaRPr>
          </a:p>
        </p:txBody>
      </p:sp>
      <p:sp>
        <p:nvSpPr>
          <p:cNvPr id="15" name="Slide Number Placeholder 2">
            <a:extLst>
              <a:ext uri="{FF2B5EF4-FFF2-40B4-BE49-F238E27FC236}">
                <a16:creationId xmlns:a16="http://schemas.microsoft.com/office/drawing/2014/main" id="{728537A3-716E-4AEA-B719-21F33C45F3F5}"/>
              </a:ext>
            </a:extLst>
          </p:cNvPr>
          <p:cNvSpPr>
            <a:spLocks noGrp="1"/>
          </p:cNvSpPr>
          <p:nvPr>
            <p:ph type="sldNum" sz="quarter" idx="12"/>
          </p:nvPr>
        </p:nvSpPr>
        <p:spPr>
          <a:xfrm>
            <a:off x="8610600" y="6335802"/>
            <a:ext cx="2743200" cy="365125"/>
          </a:xfrm>
        </p:spPr>
        <p:txBody>
          <a:bodyPr/>
          <a:lstStyle/>
          <a:p>
            <a:fld id="{D1D92FE5-1137-4177-8D6B-701B8996188E}" type="slidenum">
              <a:rPr lang="en-US" smtClean="0"/>
              <a:t>14</a:t>
            </a:fld>
            <a:endParaRPr lang="en-US" dirty="0"/>
          </a:p>
        </p:txBody>
      </p:sp>
    </p:spTree>
    <p:extLst>
      <p:ext uri="{BB962C8B-B14F-4D97-AF65-F5344CB8AC3E}">
        <p14:creationId xmlns:p14="http://schemas.microsoft.com/office/powerpoint/2010/main" val="2896535261"/>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F1CDA7-7180-479E-9302-8279FD3E0F5F}"/>
              </a:ext>
            </a:extLst>
          </p:cNvPr>
          <p:cNvSpPr>
            <a:spLocks noGrp="1"/>
          </p:cNvSpPr>
          <p:nvPr>
            <p:ph type="title"/>
          </p:nvPr>
        </p:nvSpPr>
        <p:spPr/>
        <p:txBody>
          <a:bodyPr/>
          <a:lstStyle/>
          <a:p>
            <a:r>
              <a:rPr lang="en-US" dirty="0"/>
              <a:t>How Individuals with SPD Describe their Experiences?</a:t>
            </a:r>
          </a:p>
        </p:txBody>
      </p:sp>
      <p:sp>
        <p:nvSpPr>
          <p:cNvPr id="5" name="Content Placeholder 4">
            <a:extLst>
              <a:ext uri="{FF2B5EF4-FFF2-40B4-BE49-F238E27FC236}">
                <a16:creationId xmlns:a16="http://schemas.microsoft.com/office/drawing/2014/main" id="{85BD6787-3406-4B29-AFBC-291B29EF3ABF}"/>
              </a:ext>
            </a:extLst>
          </p:cNvPr>
          <p:cNvSpPr>
            <a:spLocks noGrp="1"/>
          </p:cNvSpPr>
          <p:nvPr>
            <p:ph idx="1"/>
          </p:nvPr>
        </p:nvSpPr>
        <p:spPr>
          <a:xfrm>
            <a:off x="838200" y="1825625"/>
            <a:ext cx="5984631" cy="4351338"/>
          </a:xfrm>
        </p:spPr>
        <p:txBody>
          <a:bodyPr>
            <a:normAutofit fontScale="85000" lnSpcReduction="20000"/>
          </a:bodyPr>
          <a:lstStyle/>
          <a:p>
            <a:r>
              <a:rPr lang="en-US" dirty="0"/>
              <a:t>“During an auditory overload, just about every sound can feel like someone took a microphone to it and set it on full blast.” — </a:t>
            </a:r>
            <a:r>
              <a:rPr lang="en-US" b="1" dirty="0" err="1">
                <a:hlinkClick r:id="rId2"/>
              </a:rPr>
              <a:t>Chelle</a:t>
            </a:r>
            <a:r>
              <a:rPr lang="en-US" b="1" dirty="0">
                <a:hlinkClick r:id="rId2"/>
              </a:rPr>
              <a:t> Neufeld</a:t>
            </a:r>
            <a:endParaRPr lang="en-US" b="1" dirty="0"/>
          </a:p>
          <a:p>
            <a:r>
              <a:rPr lang="en-US" b="1" dirty="0"/>
              <a:t> </a:t>
            </a:r>
            <a:r>
              <a:rPr lang="en-US" dirty="0"/>
              <a:t>“Sometimes it just feels like you need everything around you to pause… It’s like a bunch of things occurring while a bunch of other things are approaching at the same time — like a spinning room.” — </a:t>
            </a:r>
            <a:r>
              <a:rPr lang="en-US" b="1" dirty="0" err="1">
                <a:hlinkClick r:id="rId3"/>
              </a:rPr>
              <a:t>TwoMlln</a:t>
            </a:r>
            <a:r>
              <a:rPr lang="en-US" b="1" dirty="0">
                <a:hlinkClick r:id="rId3"/>
              </a:rPr>
              <a:t> </a:t>
            </a:r>
            <a:r>
              <a:rPr lang="en-US" b="1" dirty="0" err="1">
                <a:hlinkClick r:id="rId3"/>
              </a:rPr>
              <a:t>Thghts</a:t>
            </a:r>
            <a:r>
              <a:rPr lang="en-US" b="1" dirty="0">
                <a:hlinkClick r:id="rId3"/>
              </a:rPr>
              <a:t> </a:t>
            </a:r>
            <a:r>
              <a:rPr lang="en-US" b="1" dirty="0" err="1">
                <a:hlinkClick r:id="rId3"/>
              </a:rPr>
              <a:t>AndCntg</a:t>
            </a:r>
            <a:endParaRPr lang="en-US" b="1" dirty="0"/>
          </a:p>
          <a:p>
            <a:pPr marL="0" indent="0" algn="ctr">
              <a:buNone/>
            </a:pPr>
            <a:r>
              <a:rPr lang="en-US" sz="1800" i="1" dirty="0"/>
              <a:t>https://themighty.com/2016/02/people-explain-what-sensory-overload-feels-like/</a:t>
            </a:r>
          </a:p>
        </p:txBody>
      </p:sp>
      <p:sp>
        <p:nvSpPr>
          <p:cNvPr id="3" name="Slide Number Placeholder 2">
            <a:extLst>
              <a:ext uri="{FF2B5EF4-FFF2-40B4-BE49-F238E27FC236}">
                <a16:creationId xmlns:a16="http://schemas.microsoft.com/office/drawing/2014/main" id="{B02699EE-9327-4DE2-8393-0FC61E0BFDAA}"/>
              </a:ext>
            </a:extLst>
          </p:cNvPr>
          <p:cNvSpPr>
            <a:spLocks noGrp="1"/>
          </p:cNvSpPr>
          <p:nvPr>
            <p:ph type="sldNum" sz="quarter" idx="12"/>
          </p:nvPr>
        </p:nvSpPr>
        <p:spPr/>
        <p:txBody>
          <a:bodyPr/>
          <a:lstStyle/>
          <a:p>
            <a:fld id="{D1D92FE5-1137-4177-8D6B-701B8996188E}" type="slidenum">
              <a:rPr lang="en-US" smtClean="0"/>
              <a:t>15</a:t>
            </a:fld>
            <a:endParaRPr lang="en-US" dirty="0"/>
          </a:p>
        </p:txBody>
      </p:sp>
      <p:pic>
        <p:nvPicPr>
          <p:cNvPr id="8" name="Picture 7">
            <a:extLst>
              <a:ext uri="{FF2B5EF4-FFF2-40B4-BE49-F238E27FC236}">
                <a16:creationId xmlns:a16="http://schemas.microsoft.com/office/drawing/2014/main" id="{9BE3988F-F091-410B-A539-06013F514702}"/>
              </a:ext>
            </a:extLst>
          </p:cNvPr>
          <p:cNvPicPr>
            <a:picLocks noChangeAspect="1"/>
          </p:cNvPicPr>
          <p:nvPr/>
        </p:nvPicPr>
        <p:blipFill>
          <a:blip r:embed="rId4"/>
          <a:stretch>
            <a:fillRect/>
          </a:stretch>
        </p:blipFill>
        <p:spPr>
          <a:xfrm>
            <a:off x="7038939" y="1825625"/>
            <a:ext cx="3866846" cy="3931509"/>
          </a:xfrm>
          <a:prstGeom prst="rect">
            <a:avLst/>
          </a:prstGeom>
        </p:spPr>
      </p:pic>
    </p:spTree>
    <p:extLst>
      <p:ext uri="{BB962C8B-B14F-4D97-AF65-F5344CB8AC3E}">
        <p14:creationId xmlns:p14="http://schemas.microsoft.com/office/powerpoint/2010/main" val="2491051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692247-BA91-4CF0-88E1-B1C2B77FE144}"/>
              </a:ext>
            </a:extLst>
          </p:cNvPr>
          <p:cNvSpPr>
            <a:spLocks noGrp="1"/>
          </p:cNvSpPr>
          <p:nvPr>
            <p:ph type="sldNum" sz="quarter" idx="12"/>
          </p:nvPr>
        </p:nvSpPr>
        <p:spPr/>
        <p:txBody>
          <a:bodyPr/>
          <a:lstStyle/>
          <a:p>
            <a:fld id="{D1D92FE5-1137-4177-8D6B-701B8996188E}" type="slidenum">
              <a:rPr lang="en-US" smtClean="0"/>
              <a:t>16</a:t>
            </a:fld>
            <a:endParaRPr lang="en-US"/>
          </a:p>
        </p:txBody>
      </p:sp>
      <p:pic>
        <p:nvPicPr>
          <p:cNvPr id="6" name="Content Placeholder 5" descr="A screenshot of a cell phone&#10;&#10;Description generated with very high confidence">
            <a:extLst>
              <a:ext uri="{FF2B5EF4-FFF2-40B4-BE49-F238E27FC236}">
                <a16:creationId xmlns:a16="http://schemas.microsoft.com/office/drawing/2014/main" id="{894BEA58-63E0-4CBD-89D4-33BD55800022}"/>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805327" y="735291"/>
            <a:ext cx="8581346" cy="5387418"/>
          </a:xfrm>
        </p:spPr>
      </p:pic>
    </p:spTree>
    <p:extLst>
      <p:ext uri="{BB962C8B-B14F-4D97-AF65-F5344CB8AC3E}">
        <p14:creationId xmlns:p14="http://schemas.microsoft.com/office/powerpoint/2010/main" val="921136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606" y="3430757"/>
            <a:ext cx="7951889" cy="690516"/>
          </a:xfrm>
        </p:spPr>
        <p:txBody>
          <a:bodyPr>
            <a:normAutofit/>
          </a:bodyPr>
          <a:lstStyle/>
          <a:p>
            <a:r>
              <a:rPr lang="en-US" sz="2800" spc="300" dirty="0">
                <a:solidFill>
                  <a:srgbClr val="33CCCC"/>
                </a:solidFill>
                <a:latin typeface="HelveNueThin" pitchFamily="2" charset="0"/>
              </a:rPr>
              <a:t>Accommodations</a:t>
            </a:r>
            <a:endParaRPr lang="en-US" sz="2800" spc="300" dirty="0">
              <a:solidFill>
                <a:srgbClr val="33CCCC"/>
              </a:solidFill>
            </a:endParaRPr>
          </a:p>
        </p:txBody>
      </p:sp>
      <p:cxnSp>
        <p:nvCxnSpPr>
          <p:cNvPr id="5" name="Straight Connector 4"/>
          <p:cNvCxnSpPr/>
          <p:nvPr/>
        </p:nvCxnSpPr>
        <p:spPr>
          <a:xfrm>
            <a:off x="2010118" y="3273985"/>
            <a:ext cx="7951889"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8" name="Content Placeholder 2"/>
          <p:cNvSpPr txBox="1">
            <a:spLocks/>
          </p:cNvSpPr>
          <p:nvPr/>
        </p:nvSpPr>
        <p:spPr>
          <a:xfrm>
            <a:off x="1987606" y="4122379"/>
            <a:ext cx="7951889" cy="19550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solidFill>
                  <a:schemeClr val="tx1"/>
                </a:solidFill>
                <a:latin typeface="HelveNueThin" pitchFamily="2" charset="0"/>
              </a:rPr>
              <a:t>Supporting Students who have SPD</a:t>
            </a:r>
          </a:p>
        </p:txBody>
      </p:sp>
      <p:sp>
        <p:nvSpPr>
          <p:cNvPr id="19" name="Slide Number Placeholder 18"/>
          <p:cNvSpPr>
            <a:spLocks noGrp="1"/>
          </p:cNvSpPr>
          <p:nvPr>
            <p:ph type="sldNum" sz="quarter" idx="12"/>
          </p:nvPr>
        </p:nvSpPr>
        <p:spPr/>
        <p:txBody>
          <a:bodyPr/>
          <a:lstStyle/>
          <a:p>
            <a:fld id="{D1D92FE5-1137-4177-8D6B-701B8996188E}" type="slidenum">
              <a:rPr lang="en-US" smtClean="0"/>
              <a:t>17</a:t>
            </a:fld>
            <a:endParaRPr lang="en-US" dirty="0"/>
          </a:p>
        </p:txBody>
      </p:sp>
      <p:grpSp>
        <p:nvGrpSpPr>
          <p:cNvPr id="17" name="Group 16">
            <a:extLst>
              <a:ext uri="{FF2B5EF4-FFF2-40B4-BE49-F238E27FC236}">
                <a16:creationId xmlns:a16="http://schemas.microsoft.com/office/drawing/2014/main" id="{8922085C-1AFF-4C61-84A7-CB3CE0149C08}"/>
              </a:ext>
            </a:extLst>
          </p:cNvPr>
          <p:cNvGrpSpPr/>
          <p:nvPr/>
        </p:nvGrpSpPr>
        <p:grpSpPr>
          <a:xfrm>
            <a:off x="11461635" y="6483928"/>
            <a:ext cx="561638" cy="168679"/>
            <a:chOff x="11461635" y="6483928"/>
            <a:chExt cx="561638" cy="168679"/>
          </a:xfrm>
        </p:grpSpPr>
        <p:sp>
          <p:nvSpPr>
            <p:cNvPr id="20" name="Rectangle 19">
              <a:extLst>
                <a:ext uri="{FF2B5EF4-FFF2-40B4-BE49-F238E27FC236}">
                  <a16:creationId xmlns:a16="http://schemas.microsoft.com/office/drawing/2014/main" id="{6ADAE4B5-3B1A-40FD-9B25-70C7D5D85C79}"/>
                </a:ext>
              </a:extLst>
            </p:cNvPr>
            <p:cNvSpPr/>
            <p:nvPr userDrawn="1"/>
          </p:nvSpPr>
          <p:spPr>
            <a:xfrm>
              <a:off x="11854596" y="6483930"/>
              <a:ext cx="168677" cy="16867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ectangle 20">
              <a:extLst>
                <a:ext uri="{FF2B5EF4-FFF2-40B4-BE49-F238E27FC236}">
                  <a16:creationId xmlns:a16="http://schemas.microsoft.com/office/drawing/2014/main" id="{833905C6-7E2D-47BF-9EAD-2EA7323F9EE8}"/>
                </a:ext>
              </a:extLst>
            </p:cNvPr>
            <p:cNvSpPr/>
            <p:nvPr userDrawn="1"/>
          </p:nvSpPr>
          <p:spPr>
            <a:xfrm>
              <a:off x="11655411" y="6483929"/>
              <a:ext cx="168677" cy="1686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ectangle 21">
              <a:extLst>
                <a:ext uri="{FF2B5EF4-FFF2-40B4-BE49-F238E27FC236}">
                  <a16:creationId xmlns:a16="http://schemas.microsoft.com/office/drawing/2014/main" id="{4A6BB792-F12C-4097-AE3E-C3A4B0BDB25B}"/>
                </a:ext>
              </a:extLst>
            </p:cNvPr>
            <p:cNvSpPr/>
            <p:nvPr userDrawn="1"/>
          </p:nvSpPr>
          <p:spPr>
            <a:xfrm>
              <a:off x="11461635" y="6483928"/>
              <a:ext cx="168677" cy="168677"/>
            </a:xfrm>
            <a:prstGeom prst="rect">
              <a:avLst/>
            </a:prstGeom>
            <a:solidFill>
              <a:srgbClr val="99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4" name="Picture 3">
            <a:extLst>
              <a:ext uri="{FF2B5EF4-FFF2-40B4-BE49-F238E27FC236}">
                <a16:creationId xmlns:a16="http://schemas.microsoft.com/office/drawing/2014/main" id="{E34DA6EE-724C-4630-A8D4-3C0ACF9FEE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651"/>
          <a:stretch/>
        </p:blipFill>
        <p:spPr>
          <a:xfrm>
            <a:off x="6488961" y="1981756"/>
            <a:ext cx="4864839" cy="2584458"/>
          </a:xfrm>
          <a:prstGeom prst="roundRect">
            <a:avLst>
              <a:gd name="adj" fmla="val 11111"/>
            </a:avLst>
          </a:prstGeom>
          <a:ln w="190500" cap="rnd">
            <a:solidFill>
              <a:srgbClr val="993366"/>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42748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9528A07-FF74-438B-8D42-099240C4712B}"/>
              </a:ext>
            </a:extLst>
          </p:cNvPr>
          <p:cNvSpPr>
            <a:spLocks noGrp="1"/>
          </p:cNvSpPr>
          <p:nvPr>
            <p:ph type="title"/>
          </p:nvPr>
        </p:nvSpPr>
        <p:spPr>
          <a:xfrm>
            <a:off x="838200" y="963877"/>
            <a:ext cx="3494362" cy="4930246"/>
          </a:xfrm>
        </p:spPr>
        <p:txBody>
          <a:bodyPr>
            <a:normAutofit/>
          </a:bodyPr>
          <a:lstStyle/>
          <a:p>
            <a:pPr algn="ctr"/>
            <a:r>
              <a:rPr lang="en-US" dirty="0">
                <a:solidFill>
                  <a:srgbClr val="33CCCC"/>
                </a:solidFill>
              </a:rPr>
              <a:t>Let’s Recap – Functional Limitations</a:t>
            </a:r>
            <a:br>
              <a:rPr lang="en-US" dirty="0">
                <a:solidFill>
                  <a:srgbClr val="33CCCC"/>
                </a:solidFill>
              </a:rPr>
            </a:br>
            <a:r>
              <a:rPr lang="en-US" dirty="0">
                <a:solidFill>
                  <a:srgbClr val="33CCCC"/>
                </a:solidFill>
              </a:rPr>
              <a:t>Examples</a:t>
            </a:r>
          </a:p>
        </p:txBody>
      </p:sp>
      <p:sp>
        <p:nvSpPr>
          <p:cNvPr id="3" name="Content Placeholder 2">
            <a:extLst>
              <a:ext uri="{FF2B5EF4-FFF2-40B4-BE49-F238E27FC236}">
                <a16:creationId xmlns:a16="http://schemas.microsoft.com/office/drawing/2014/main" id="{06644CA3-14E7-41A2-BB54-B851022AA9D0}"/>
              </a:ext>
            </a:extLst>
          </p:cNvPr>
          <p:cNvSpPr>
            <a:spLocks noGrp="1"/>
          </p:cNvSpPr>
          <p:nvPr>
            <p:ph idx="1"/>
          </p:nvPr>
        </p:nvSpPr>
        <p:spPr>
          <a:xfrm>
            <a:off x="4976031" y="963877"/>
            <a:ext cx="6377769" cy="4930246"/>
          </a:xfrm>
        </p:spPr>
        <p:txBody>
          <a:bodyPr anchor="ctr">
            <a:normAutofit/>
          </a:bodyPr>
          <a:lstStyle/>
          <a:p>
            <a:pPr marL="0" indent="0">
              <a:lnSpc>
                <a:spcPct val="104000"/>
              </a:lnSpc>
              <a:buNone/>
            </a:pPr>
            <a:r>
              <a:rPr lang="en-US" sz="1700" b="1" dirty="0"/>
              <a:t>Although there are numerous manifestations and resulting functional limitations that may be related to SPD, we certainly see some more commonly than others in the Job Corps setting:</a:t>
            </a:r>
          </a:p>
          <a:p>
            <a:pPr>
              <a:lnSpc>
                <a:spcPct val="104000"/>
              </a:lnSpc>
            </a:pPr>
            <a:r>
              <a:rPr lang="en-US" sz="1700" i="1" dirty="0"/>
              <a:t>loud noises that may result in the student experiencing physical pain.  These responses might be triggered by fire alarms, bells that signal class changes, crowds of people talking simultaneously, etc.  </a:t>
            </a:r>
          </a:p>
          <a:p>
            <a:pPr>
              <a:lnSpc>
                <a:spcPct val="104000"/>
              </a:lnSpc>
            </a:pPr>
            <a:r>
              <a:rPr lang="en-US" sz="1700" i="1" dirty="0"/>
              <a:t>touch that may result from skin exposure to various types of clothing fabric or to the tags in clothing, to others brushing physically by the individual perhaps in a crowded hallway during class changes, or from light or unexpected touch such as someone placing a hand on the person’s shoulder to gain their attention.</a:t>
            </a:r>
          </a:p>
          <a:p>
            <a:pPr>
              <a:lnSpc>
                <a:spcPct val="104000"/>
              </a:lnSpc>
            </a:pPr>
            <a:r>
              <a:rPr lang="en-US" sz="1700" i="1" dirty="0"/>
              <a:t>various types of lighting which may result in the individual experiencing dizziness, headaches, nausea and/or an inability to focus.  </a:t>
            </a:r>
          </a:p>
          <a:p>
            <a:pPr>
              <a:lnSpc>
                <a:spcPct val="104000"/>
              </a:lnSpc>
            </a:pPr>
            <a:r>
              <a:rPr lang="en-US" sz="1700" i="1" dirty="0"/>
              <a:t>various types of food textures, smells, etc. which may result in the individual becoming nauseous or physically ill. </a:t>
            </a:r>
          </a:p>
        </p:txBody>
      </p:sp>
      <p:sp>
        <p:nvSpPr>
          <p:cNvPr id="4" name="Slide Number Placeholder 3">
            <a:extLst>
              <a:ext uri="{FF2B5EF4-FFF2-40B4-BE49-F238E27FC236}">
                <a16:creationId xmlns:a16="http://schemas.microsoft.com/office/drawing/2014/main" id="{84F80BCF-0DA1-45A6-923C-0BBA4267E17D}"/>
              </a:ext>
            </a:extLst>
          </p:cNvPr>
          <p:cNvSpPr>
            <a:spLocks noGrp="1"/>
          </p:cNvSpPr>
          <p:nvPr>
            <p:ph type="sldNum" sz="quarter" idx="12"/>
          </p:nvPr>
        </p:nvSpPr>
        <p:spPr>
          <a:xfrm>
            <a:off x="10571517" y="6355397"/>
            <a:ext cx="782283" cy="365125"/>
          </a:xfrm>
        </p:spPr>
        <p:txBody>
          <a:bodyPr>
            <a:normAutofit/>
          </a:bodyPr>
          <a:lstStyle/>
          <a:p>
            <a:pPr>
              <a:spcAft>
                <a:spcPts val="600"/>
              </a:spcAft>
            </a:pPr>
            <a:fld id="{D1D92FE5-1137-4177-8D6B-701B8996188E}" type="slidenum">
              <a:rPr lang="en-US">
                <a:solidFill>
                  <a:schemeClr val="tx1">
                    <a:alpha val="80000"/>
                  </a:schemeClr>
                </a:solidFill>
              </a:rPr>
              <a:pPr>
                <a:spcAft>
                  <a:spcPts val="600"/>
                </a:spcAft>
              </a:pPr>
              <a:t>18</a:t>
            </a:fld>
            <a:endParaRPr lang="en-US" dirty="0">
              <a:solidFill>
                <a:schemeClr val="tx1">
                  <a:alpha val="80000"/>
                </a:schemeClr>
              </a:solidFill>
            </a:endParaRPr>
          </a:p>
        </p:txBody>
      </p:sp>
    </p:spTree>
    <p:extLst>
      <p:ext uri="{BB962C8B-B14F-4D97-AF65-F5344CB8AC3E}">
        <p14:creationId xmlns:p14="http://schemas.microsoft.com/office/powerpoint/2010/main" val="3077571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0B1DC-BFA4-4E39-BCDD-2C28F96AA0BD}"/>
              </a:ext>
            </a:extLst>
          </p:cNvPr>
          <p:cNvSpPr>
            <a:spLocks noGrp="1"/>
          </p:cNvSpPr>
          <p:nvPr>
            <p:ph type="title"/>
          </p:nvPr>
        </p:nvSpPr>
        <p:spPr/>
        <p:txBody>
          <a:bodyPr/>
          <a:lstStyle/>
          <a:p>
            <a:r>
              <a:rPr lang="en-US" dirty="0">
                <a:solidFill>
                  <a:srgbClr val="993366"/>
                </a:solidFill>
              </a:rPr>
              <a:t>How might you accommodate these functional limitations?</a:t>
            </a:r>
          </a:p>
        </p:txBody>
      </p:sp>
      <p:sp>
        <p:nvSpPr>
          <p:cNvPr id="4" name="Content Placeholder 3">
            <a:extLst>
              <a:ext uri="{FF2B5EF4-FFF2-40B4-BE49-F238E27FC236}">
                <a16:creationId xmlns:a16="http://schemas.microsoft.com/office/drawing/2014/main" id="{5FA25EFC-FB24-437E-8435-A68CE40111BD}"/>
              </a:ext>
            </a:extLst>
          </p:cNvPr>
          <p:cNvSpPr>
            <a:spLocks noGrp="1"/>
          </p:cNvSpPr>
          <p:nvPr>
            <p:ph idx="1"/>
          </p:nvPr>
        </p:nvSpPr>
        <p:spPr>
          <a:xfrm>
            <a:off x="838199" y="1825625"/>
            <a:ext cx="4993955" cy="629899"/>
          </a:xfrm>
          <a:solidFill>
            <a:srgbClr val="993366"/>
          </a:solidFill>
        </p:spPr>
        <p:txBody>
          <a:bodyPr/>
          <a:lstStyle/>
          <a:p>
            <a:pPr algn="ctr"/>
            <a:r>
              <a:rPr lang="en-US" dirty="0">
                <a:solidFill>
                  <a:schemeClr val="bg1"/>
                </a:solidFill>
              </a:rPr>
              <a:t>Clothing sensitivities</a:t>
            </a:r>
          </a:p>
        </p:txBody>
      </p:sp>
      <p:sp>
        <p:nvSpPr>
          <p:cNvPr id="3" name="Slide Number Placeholder 2">
            <a:extLst>
              <a:ext uri="{FF2B5EF4-FFF2-40B4-BE49-F238E27FC236}">
                <a16:creationId xmlns:a16="http://schemas.microsoft.com/office/drawing/2014/main" id="{8973B42A-AF54-4720-B168-01FABE21736B}"/>
              </a:ext>
            </a:extLst>
          </p:cNvPr>
          <p:cNvSpPr>
            <a:spLocks noGrp="1"/>
          </p:cNvSpPr>
          <p:nvPr>
            <p:ph type="sldNum" sz="quarter" idx="12"/>
          </p:nvPr>
        </p:nvSpPr>
        <p:spPr/>
        <p:txBody>
          <a:bodyPr/>
          <a:lstStyle/>
          <a:p>
            <a:fld id="{D1D92FE5-1137-4177-8D6B-701B8996188E}" type="slidenum">
              <a:rPr lang="en-US" smtClean="0"/>
              <a:t>19</a:t>
            </a:fld>
            <a:endParaRPr lang="en-US"/>
          </a:p>
        </p:txBody>
      </p:sp>
      <p:sp>
        <p:nvSpPr>
          <p:cNvPr id="5" name="Content Placeholder 3">
            <a:extLst>
              <a:ext uri="{FF2B5EF4-FFF2-40B4-BE49-F238E27FC236}">
                <a16:creationId xmlns:a16="http://schemas.microsoft.com/office/drawing/2014/main" id="{C302210D-652B-4AA9-A196-294959C7CDA7}"/>
              </a:ext>
            </a:extLst>
          </p:cNvPr>
          <p:cNvSpPr txBox="1">
            <a:spLocks/>
          </p:cNvSpPr>
          <p:nvPr/>
        </p:nvSpPr>
        <p:spPr>
          <a:xfrm>
            <a:off x="838200" y="2697955"/>
            <a:ext cx="5257800" cy="379492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14000"/>
              </a:lnSpc>
              <a:spcBef>
                <a:spcPts val="1000"/>
              </a:spcBef>
              <a:buClr>
                <a:srgbClr val="993366"/>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14000"/>
              </a:lnSpc>
              <a:spcBef>
                <a:spcPts val="500"/>
              </a:spcBef>
              <a:buClr>
                <a:srgbClr val="993366"/>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14000"/>
              </a:lnSpc>
              <a:spcBef>
                <a:spcPts val="500"/>
              </a:spcBef>
              <a:buClr>
                <a:srgbClr val="993366"/>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14000"/>
              </a:lnSpc>
              <a:spcBef>
                <a:spcPts val="500"/>
              </a:spcBef>
              <a:buClr>
                <a:srgbClr val="993366"/>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14000"/>
              </a:lnSpc>
              <a:spcBef>
                <a:spcPts val="500"/>
              </a:spcBef>
              <a:buClr>
                <a:srgbClr val="993366"/>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Soft cotton uniforms</a:t>
            </a:r>
          </a:p>
          <a:p>
            <a:pPr lvl="1"/>
            <a:r>
              <a:rPr lang="en-US" dirty="0" err="1"/>
              <a:t>Tagless</a:t>
            </a:r>
            <a:r>
              <a:rPr lang="en-US" dirty="0"/>
              <a:t> clothing</a:t>
            </a:r>
          </a:p>
          <a:p>
            <a:r>
              <a:rPr lang="en-US" dirty="0"/>
              <a:t>Shoes?</a:t>
            </a:r>
          </a:p>
          <a:p>
            <a:r>
              <a:rPr lang="en-US" dirty="0"/>
              <a:t>What about linens?  Could they be an issue?</a:t>
            </a:r>
          </a:p>
          <a:p>
            <a:pPr lvl="1"/>
            <a:r>
              <a:rPr lang="en-US" dirty="0"/>
              <a:t>Soft cotton linens</a:t>
            </a:r>
          </a:p>
          <a:p>
            <a:pPr lvl="1"/>
            <a:r>
              <a:rPr lang="en-US" dirty="0"/>
              <a:t>Hypoallergenic type washing detergent to eliminate smells</a:t>
            </a:r>
          </a:p>
        </p:txBody>
      </p:sp>
      <p:pic>
        <p:nvPicPr>
          <p:cNvPr id="7" name="Picture 6" descr="A close up of a piece of paper&#10;&#10;Description generated with high confidence">
            <a:extLst>
              <a:ext uri="{FF2B5EF4-FFF2-40B4-BE49-F238E27FC236}">
                <a16:creationId xmlns:a16="http://schemas.microsoft.com/office/drawing/2014/main" id="{C18DC4B9-ACDE-4F74-90CA-F53810BFBF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9846" y="1825625"/>
            <a:ext cx="3987800" cy="2984500"/>
          </a:xfrm>
          <a:prstGeom prst="rect">
            <a:avLst/>
          </a:prstGeom>
        </p:spPr>
      </p:pic>
    </p:spTree>
    <p:extLst>
      <p:ext uri="{BB962C8B-B14F-4D97-AF65-F5344CB8AC3E}">
        <p14:creationId xmlns:p14="http://schemas.microsoft.com/office/powerpoint/2010/main" val="180070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2"/>
          <a:srcRect l="35023" r="35023"/>
          <a:stretch>
            <a:fillRect/>
          </a:stretch>
        </p:blipFill>
        <p:spPr>
          <a:xfrm>
            <a:off x="0" y="0"/>
            <a:ext cx="3306558" cy="6858000"/>
          </a:xfrm>
        </p:spPr>
      </p:pic>
      <p:sp>
        <p:nvSpPr>
          <p:cNvPr id="5" name="Rectangle 4"/>
          <p:cNvSpPr/>
          <p:nvPr/>
        </p:nvSpPr>
        <p:spPr>
          <a:xfrm>
            <a:off x="-32003" y="0"/>
            <a:ext cx="3324047" cy="6814458"/>
          </a:xfrm>
          <a:prstGeom prst="rect">
            <a:avLst/>
          </a:prstGeom>
          <a:solidFill>
            <a:srgbClr val="22222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20111" y="-18950"/>
            <a:ext cx="3306557" cy="2170257"/>
          </a:xfrm>
        </p:spPr>
        <p:txBody>
          <a:bodyPr/>
          <a:lstStyle/>
          <a:p>
            <a:pPr algn="ctr"/>
            <a:r>
              <a:rPr lang="en-US" dirty="0"/>
              <a:t>Objectives</a:t>
            </a:r>
          </a:p>
        </p:txBody>
      </p:sp>
      <p:sp>
        <p:nvSpPr>
          <p:cNvPr id="9" name="Title 3"/>
          <p:cNvSpPr txBox="1">
            <a:spLocks/>
          </p:cNvSpPr>
          <p:nvPr/>
        </p:nvSpPr>
        <p:spPr>
          <a:xfrm>
            <a:off x="4182240" y="1289544"/>
            <a:ext cx="3553874" cy="1224613"/>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marL="342900" indent="-342900">
              <a:lnSpc>
                <a:spcPct val="80000"/>
              </a:lnSpc>
              <a:buClr>
                <a:srgbClr val="993366"/>
              </a:buClr>
              <a:buFont typeface="Wingdings" panose="05000000000000000000" pitchFamily="2" charset="2"/>
              <a:buChar char="§"/>
            </a:pPr>
            <a:r>
              <a:rPr lang="en-US" sz="2000" b="0" dirty="0"/>
              <a:t>Describe some of the signs, symptoms, and manifestations of SPD, and how they are often misread as other disorders</a:t>
            </a:r>
          </a:p>
        </p:txBody>
      </p:sp>
      <p:sp>
        <p:nvSpPr>
          <p:cNvPr id="25" name="Title 3"/>
          <p:cNvSpPr txBox="1">
            <a:spLocks/>
          </p:cNvSpPr>
          <p:nvPr/>
        </p:nvSpPr>
        <p:spPr>
          <a:xfrm>
            <a:off x="4182240" y="2814960"/>
            <a:ext cx="3553874" cy="1184537"/>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marL="342900" indent="-342900">
              <a:lnSpc>
                <a:spcPct val="80000"/>
              </a:lnSpc>
              <a:buClr>
                <a:srgbClr val="993366"/>
              </a:buClr>
              <a:buFont typeface="Wingdings" panose="05000000000000000000" pitchFamily="2" charset="2"/>
              <a:buChar char="§"/>
            </a:pPr>
            <a:r>
              <a:rPr lang="en-US" sz="2000" b="0" dirty="0"/>
              <a:t>Identify at least 2-3 possible functional limitations and/or barriers resulting from SPD.</a:t>
            </a:r>
          </a:p>
        </p:txBody>
      </p:sp>
      <p:sp>
        <p:nvSpPr>
          <p:cNvPr id="45" name="Title 3">
            <a:extLst>
              <a:ext uri="{FF2B5EF4-FFF2-40B4-BE49-F238E27FC236}">
                <a16:creationId xmlns:a16="http://schemas.microsoft.com/office/drawing/2014/main" id="{BDE9D875-3B98-47B3-A4A4-A778C2F2D12F}"/>
              </a:ext>
            </a:extLst>
          </p:cNvPr>
          <p:cNvSpPr txBox="1">
            <a:spLocks/>
          </p:cNvSpPr>
          <p:nvPr/>
        </p:nvSpPr>
        <p:spPr>
          <a:xfrm>
            <a:off x="4167726" y="3903959"/>
            <a:ext cx="3553874" cy="1184537"/>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marL="342900" indent="-342900">
              <a:lnSpc>
                <a:spcPct val="80000"/>
              </a:lnSpc>
              <a:buClr>
                <a:srgbClr val="993366"/>
              </a:buClr>
              <a:buFont typeface="Wingdings" panose="05000000000000000000" pitchFamily="2" charset="2"/>
              <a:buChar char="§"/>
            </a:pPr>
            <a:r>
              <a:rPr lang="en-US" sz="2000" b="0" dirty="0"/>
              <a:t>Develop 2-3 possible accommodations for SPD-related functional limitations.</a:t>
            </a:r>
          </a:p>
        </p:txBody>
      </p:sp>
      <p:sp>
        <p:nvSpPr>
          <p:cNvPr id="46" name="Title 3">
            <a:extLst>
              <a:ext uri="{FF2B5EF4-FFF2-40B4-BE49-F238E27FC236}">
                <a16:creationId xmlns:a16="http://schemas.microsoft.com/office/drawing/2014/main" id="{DE2C4A42-70FE-4833-9FF2-73F0670FA2B2}"/>
              </a:ext>
            </a:extLst>
          </p:cNvPr>
          <p:cNvSpPr txBox="1">
            <a:spLocks/>
          </p:cNvSpPr>
          <p:nvPr/>
        </p:nvSpPr>
        <p:spPr>
          <a:xfrm>
            <a:off x="7890640" y="1289544"/>
            <a:ext cx="3553874" cy="1990685"/>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marL="342900" indent="-342900">
              <a:lnSpc>
                <a:spcPct val="80000"/>
              </a:lnSpc>
              <a:buClr>
                <a:srgbClr val="993366"/>
              </a:buClr>
              <a:buFont typeface="Wingdings" panose="05000000000000000000" pitchFamily="2" charset="2"/>
              <a:buChar char="§"/>
            </a:pPr>
            <a:r>
              <a:rPr lang="en-US" sz="2000" b="0" dirty="0"/>
              <a:t>List 4-5 center-wide strategies that can be used to address/support SPD-related manifestations such as “feeling overwhelmed,” or “having difficulty concentrating.”</a:t>
            </a:r>
          </a:p>
        </p:txBody>
      </p:sp>
      <p:sp>
        <p:nvSpPr>
          <p:cNvPr id="48" name="Title 3">
            <a:extLst>
              <a:ext uri="{FF2B5EF4-FFF2-40B4-BE49-F238E27FC236}">
                <a16:creationId xmlns:a16="http://schemas.microsoft.com/office/drawing/2014/main" id="{FDFA60ED-2310-44C6-8182-5608C3568374}"/>
              </a:ext>
            </a:extLst>
          </p:cNvPr>
          <p:cNvSpPr txBox="1">
            <a:spLocks/>
          </p:cNvSpPr>
          <p:nvPr/>
        </p:nvSpPr>
        <p:spPr>
          <a:xfrm>
            <a:off x="7890640" y="3311691"/>
            <a:ext cx="3553874" cy="1184537"/>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marL="342900" indent="-342900">
              <a:lnSpc>
                <a:spcPct val="80000"/>
              </a:lnSpc>
              <a:buClr>
                <a:srgbClr val="993366"/>
              </a:buClr>
              <a:buFont typeface="Wingdings" panose="05000000000000000000" pitchFamily="2" charset="2"/>
              <a:buChar char="§"/>
            </a:pPr>
            <a:r>
              <a:rPr lang="en-US" sz="2000" b="0" dirty="0"/>
              <a:t>Describe the difference between “hypersensitivity” and “hyposensitivity” as it relates to sensory stimulation. </a:t>
            </a:r>
          </a:p>
        </p:txBody>
      </p:sp>
      <p:sp>
        <p:nvSpPr>
          <p:cNvPr id="49" name="Slide Number Placeholder 18">
            <a:extLst>
              <a:ext uri="{FF2B5EF4-FFF2-40B4-BE49-F238E27FC236}">
                <a16:creationId xmlns:a16="http://schemas.microsoft.com/office/drawing/2014/main" id="{B7D19AB1-5B85-45C0-BBA0-37CB44E8675D}"/>
              </a:ext>
            </a:extLst>
          </p:cNvPr>
          <p:cNvSpPr txBox="1">
            <a:spLocks/>
          </p:cNvSpPr>
          <p:nvPr/>
        </p:nvSpPr>
        <p:spPr>
          <a:xfrm>
            <a:off x="8596085" y="6434819"/>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D92FE5-1137-4177-8D6B-701B8996188E}" type="slidenum">
              <a:rPr lang="en-US" sz="1400" smtClean="0"/>
              <a:pPr algn="r"/>
              <a:t>2</a:t>
            </a:fld>
            <a:endParaRPr lang="en-US" sz="1400" dirty="0"/>
          </a:p>
        </p:txBody>
      </p:sp>
    </p:spTree>
    <p:extLst>
      <p:ext uri="{BB962C8B-B14F-4D97-AF65-F5344CB8AC3E}">
        <p14:creationId xmlns:p14="http://schemas.microsoft.com/office/powerpoint/2010/main" val="105575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0B1DC-BFA4-4E39-BCDD-2C28F96AA0BD}"/>
              </a:ext>
            </a:extLst>
          </p:cNvPr>
          <p:cNvSpPr>
            <a:spLocks noGrp="1"/>
          </p:cNvSpPr>
          <p:nvPr>
            <p:ph type="title"/>
          </p:nvPr>
        </p:nvSpPr>
        <p:spPr/>
        <p:txBody>
          <a:bodyPr/>
          <a:lstStyle/>
          <a:p>
            <a:r>
              <a:rPr lang="en-US" dirty="0">
                <a:solidFill>
                  <a:srgbClr val="993366"/>
                </a:solidFill>
              </a:rPr>
              <a:t>How might you accommodate these functional limitations?</a:t>
            </a:r>
          </a:p>
        </p:txBody>
      </p:sp>
      <p:sp>
        <p:nvSpPr>
          <p:cNvPr id="4" name="Content Placeholder 3">
            <a:extLst>
              <a:ext uri="{FF2B5EF4-FFF2-40B4-BE49-F238E27FC236}">
                <a16:creationId xmlns:a16="http://schemas.microsoft.com/office/drawing/2014/main" id="{5FA25EFC-FB24-437E-8435-A68CE40111BD}"/>
              </a:ext>
            </a:extLst>
          </p:cNvPr>
          <p:cNvSpPr>
            <a:spLocks noGrp="1"/>
          </p:cNvSpPr>
          <p:nvPr>
            <p:ph idx="1"/>
          </p:nvPr>
        </p:nvSpPr>
        <p:spPr>
          <a:xfrm>
            <a:off x="838199" y="1825625"/>
            <a:ext cx="4993955" cy="629899"/>
          </a:xfrm>
          <a:solidFill>
            <a:srgbClr val="993366"/>
          </a:solidFill>
        </p:spPr>
        <p:txBody>
          <a:bodyPr/>
          <a:lstStyle/>
          <a:p>
            <a:pPr algn="ctr"/>
            <a:r>
              <a:rPr lang="en-US" dirty="0">
                <a:solidFill>
                  <a:schemeClr val="bg1"/>
                </a:solidFill>
              </a:rPr>
              <a:t>Noise </a:t>
            </a:r>
            <a:r>
              <a:rPr lang="en-US" dirty="0" err="1">
                <a:solidFill>
                  <a:schemeClr val="bg1"/>
                </a:solidFill>
              </a:rPr>
              <a:t>Sensitivies</a:t>
            </a:r>
            <a:endParaRPr lang="en-US" dirty="0">
              <a:solidFill>
                <a:schemeClr val="bg1"/>
              </a:solidFill>
            </a:endParaRPr>
          </a:p>
        </p:txBody>
      </p:sp>
      <p:sp>
        <p:nvSpPr>
          <p:cNvPr id="3" name="Slide Number Placeholder 2">
            <a:extLst>
              <a:ext uri="{FF2B5EF4-FFF2-40B4-BE49-F238E27FC236}">
                <a16:creationId xmlns:a16="http://schemas.microsoft.com/office/drawing/2014/main" id="{8973B42A-AF54-4720-B168-01FABE21736B}"/>
              </a:ext>
            </a:extLst>
          </p:cNvPr>
          <p:cNvSpPr>
            <a:spLocks noGrp="1"/>
          </p:cNvSpPr>
          <p:nvPr>
            <p:ph type="sldNum" sz="quarter" idx="12"/>
          </p:nvPr>
        </p:nvSpPr>
        <p:spPr/>
        <p:txBody>
          <a:bodyPr/>
          <a:lstStyle/>
          <a:p>
            <a:fld id="{D1D92FE5-1137-4177-8D6B-701B8996188E}" type="slidenum">
              <a:rPr lang="en-US" smtClean="0"/>
              <a:t>20</a:t>
            </a:fld>
            <a:endParaRPr lang="en-US"/>
          </a:p>
        </p:txBody>
      </p:sp>
      <p:sp>
        <p:nvSpPr>
          <p:cNvPr id="5" name="Content Placeholder 3">
            <a:extLst>
              <a:ext uri="{FF2B5EF4-FFF2-40B4-BE49-F238E27FC236}">
                <a16:creationId xmlns:a16="http://schemas.microsoft.com/office/drawing/2014/main" id="{C302210D-652B-4AA9-A196-294959C7CDA7}"/>
              </a:ext>
            </a:extLst>
          </p:cNvPr>
          <p:cNvSpPr txBox="1">
            <a:spLocks/>
          </p:cNvSpPr>
          <p:nvPr/>
        </p:nvSpPr>
        <p:spPr>
          <a:xfrm>
            <a:off x="838200" y="2697955"/>
            <a:ext cx="5257800" cy="3794920"/>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114000"/>
              </a:lnSpc>
              <a:spcBef>
                <a:spcPts val="1000"/>
              </a:spcBef>
              <a:buClr>
                <a:srgbClr val="993366"/>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14000"/>
              </a:lnSpc>
              <a:spcBef>
                <a:spcPts val="500"/>
              </a:spcBef>
              <a:buClr>
                <a:srgbClr val="993366"/>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14000"/>
              </a:lnSpc>
              <a:spcBef>
                <a:spcPts val="500"/>
              </a:spcBef>
              <a:buClr>
                <a:srgbClr val="993366"/>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14000"/>
              </a:lnSpc>
              <a:spcBef>
                <a:spcPts val="500"/>
              </a:spcBef>
              <a:buClr>
                <a:srgbClr val="993366"/>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14000"/>
              </a:lnSpc>
              <a:spcBef>
                <a:spcPts val="500"/>
              </a:spcBef>
              <a:buClr>
                <a:srgbClr val="993366"/>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Noise cancelling headphones or the use of appropriate music if the individual can better focus with that ONE sound</a:t>
            </a:r>
          </a:p>
          <a:p>
            <a:pPr lvl="1"/>
            <a:r>
              <a:rPr lang="en-US" dirty="0"/>
              <a:t>White noise may be irritating as well</a:t>
            </a:r>
          </a:p>
          <a:p>
            <a:r>
              <a:rPr lang="en-US" dirty="0"/>
              <a:t>Taking frequent breaks to a quiet place </a:t>
            </a:r>
          </a:p>
          <a:p>
            <a:r>
              <a:rPr lang="en-US" dirty="0"/>
              <a:t>Dorm room placement at end of hall or away from higher areas of traffic (not near the main exit or the shower/bathroom)</a:t>
            </a:r>
          </a:p>
          <a:p>
            <a:r>
              <a:rPr lang="en-US" dirty="0"/>
              <a:t>Alternate lunch break or allowed to take food to an alternate location</a:t>
            </a:r>
          </a:p>
        </p:txBody>
      </p:sp>
      <p:pic>
        <p:nvPicPr>
          <p:cNvPr id="8" name="Picture 7">
            <a:extLst>
              <a:ext uri="{FF2B5EF4-FFF2-40B4-BE49-F238E27FC236}">
                <a16:creationId xmlns:a16="http://schemas.microsoft.com/office/drawing/2014/main" id="{049B257B-060E-4B73-8F64-B4CAB947E5CB}"/>
              </a:ext>
            </a:extLst>
          </p:cNvPr>
          <p:cNvPicPr>
            <a:picLocks noChangeAspect="1"/>
          </p:cNvPicPr>
          <p:nvPr/>
        </p:nvPicPr>
        <p:blipFill rotWithShape="1">
          <a:blip r:embed="rId2">
            <a:extLst>
              <a:ext uri="{28A0092B-C50C-407E-A947-70E740481C1C}">
                <a14:useLocalDpi xmlns:a14="http://schemas.microsoft.com/office/drawing/2010/main" val="0"/>
              </a:ext>
            </a:extLst>
          </a:blip>
          <a:srcRect l="15686" r="22131"/>
          <a:stretch/>
        </p:blipFill>
        <p:spPr>
          <a:xfrm>
            <a:off x="6342646" y="1870343"/>
            <a:ext cx="4351527" cy="4306351"/>
          </a:xfrm>
          <a:prstGeom prst="rect">
            <a:avLst/>
          </a:prstGeom>
        </p:spPr>
      </p:pic>
    </p:spTree>
    <p:extLst>
      <p:ext uri="{BB962C8B-B14F-4D97-AF65-F5344CB8AC3E}">
        <p14:creationId xmlns:p14="http://schemas.microsoft.com/office/powerpoint/2010/main" val="129594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0B1DC-BFA4-4E39-BCDD-2C28F96AA0BD}"/>
              </a:ext>
            </a:extLst>
          </p:cNvPr>
          <p:cNvSpPr>
            <a:spLocks noGrp="1"/>
          </p:cNvSpPr>
          <p:nvPr>
            <p:ph type="title"/>
          </p:nvPr>
        </p:nvSpPr>
        <p:spPr/>
        <p:txBody>
          <a:bodyPr/>
          <a:lstStyle/>
          <a:p>
            <a:r>
              <a:rPr lang="en-US" dirty="0">
                <a:solidFill>
                  <a:srgbClr val="993366"/>
                </a:solidFill>
              </a:rPr>
              <a:t>How might you accommodate these functional limitations?</a:t>
            </a:r>
          </a:p>
        </p:txBody>
      </p:sp>
      <p:sp>
        <p:nvSpPr>
          <p:cNvPr id="4" name="Content Placeholder 3">
            <a:extLst>
              <a:ext uri="{FF2B5EF4-FFF2-40B4-BE49-F238E27FC236}">
                <a16:creationId xmlns:a16="http://schemas.microsoft.com/office/drawing/2014/main" id="{5FA25EFC-FB24-437E-8435-A68CE40111BD}"/>
              </a:ext>
            </a:extLst>
          </p:cNvPr>
          <p:cNvSpPr>
            <a:spLocks noGrp="1"/>
          </p:cNvSpPr>
          <p:nvPr>
            <p:ph idx="1"/>
          </p:nvPr>
        </p:nvSpPr>
        <p:spPr>
          <a:xfrm>
            <a:off x="838199" y="1825625"/>
            <a:ext cx="4993955" cy="629899"/>
          </a:xfrm>
          <a:solidFill>
            <a:srgbClr val="993366"/>
          </a:solidFill>
        </p:spPr>
        <p:txBody>
          <a:bodyPr/>
          <a:lstStyle/>
          <a:p>
            <a:pPr algn="ctr"/>
            <a:r>
              <a:rPr lang="en-US" dirty="0">
                <a:solidFill>
                  <a:schemeClr val="bg1"/>
                </a:solidFill>
              </a:rPr>
              <a:t>Hypersensitive to Touch</a:t>
            </a:r>
          </a:p>
        </p:txBody>
      </p:sp>
      <p:sp>
        <p:nvSpPr>
          <p:cNvPr id="3" name="Slide Number Placeholder 2">
            <a:extLst>
              <a:ext uri="{FF2B5EF4-FFF2-40B4-BE49-F238E27FC236}">
                <a16:creationId xmlns:a16="http://schemas.microsoft.com/office/drawing/2014/main" id="{8973B42A-AF54-4720-B168-01FABE21736B}"/>
              </a:ext>
            </a:extLst>
          </p:cNvPr>
          <p:cNvSpPr>
            <a:spLocks noGrp="1"/>
          </p:cNvSpPr>
          <p:nvPr>
            <p:ph type="sldNum" sz="quarter" idx="12"/>
          </p:nvPr>
        </p:nvSpPr>
        <p:spPr/>
        <p:txBody>
          <a:bodyPr/>
          <a:lstStyle/>
          <a:p>
            <a:fld id="{D1D92FE5-1137-4177-8D6B-701B8996188E}" type="slidenum">
              <a:rPr lang="en-US" smtClean="0"/>
              <a:t>21</a:t>
            </a:fld>
            <a:endParaRPr lang="en-US"/>
          </a:p>
        </p:txBody>
      </p:sp>
      <p:sp>
        <p:nvSpPr>
          <p:cNvPr id="5" name="Content Placeholder 3">
            <a:extLst>
              <a:ext uri="{FF2B5EF4-FFF2-40B4-BE49-F238E27FC236}">
                <a16:creationId xmlns:a16="http://schemas.microsoft.com/office/drawing/2014/main" id="{C302210D-652B-4AA9-A196-294959C7CDA7}"/>
              </a:ext>
            </a:extLst>
          </p:cNvPr>
          <p:cNvSpPr txBox="1">
            <a:spLocks/>
          </p:cNvSpPr>
          <p:nvPr/>
        </p:nvSpPr>
        <p:spPr>
          <a:xfrm>
            <a:off x="838200" y="2697955"/>
            <a:ext cx="5257800" cy="379492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14000"/>
              </a:lnSpc>
              <a:spcBef>
                <a:spcPts val="1000"/>
              </a:spcBef>
              <a:buClr>
                <a:srgbClr val="993366"/>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14000"/>
              </a:lnSpc>
              <a:spcBef>
                <a:spcPts val="500"/>
              </a:spcBef>
              <a:buClr>
                <a:srgbClr val="993366"/>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14000"/>
              </a:lnSpc>
              <a:spcBef>
                <a:spcPts val="500"/>
              </a:spcBef>
              <a:buClr>
                <a:srgbClr val="993366"/>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14000"/>
              </a:lnSpc>
              <a:spcBef>
                <a:spcPts val="500"/>
              </a:spcBef>
              <a:buClr>
                <a:srgbClr val="993366"/>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14000"/>
              </a:lnSpc>
              <a:spcBef>
                <a:spcPts val="500"/>
              </a:spcBef>
              <a:buClr>
                <a:srgbClr val="993366"/>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Leave classroom 5 minutes before bell rings to go to next class</a:t>
            </a:r>
          </a:p>
          <a:p>
            <a:r>
              <a:rPr lang="en-US" dirty="0"/>
              <a:t>Use weighted objects to “calm” the nervous system </a:t>
            </a:r>
            <a:r>
              <a:rPr lang="en-US" sz="2100" dirty="0"/>
              <a:t>(can take 20 minutes or so for the proprioceptive system to respond to having the weights)</a:t>
            </a:r>
          </a:p>
          <a:p>
            <a:r>
              <a:rPr lang="en-US" dirty="0"/>
              <a:t>Use cues (verbal or non-verbal) to get the student’s attention rather than using touch</a:t>
            </a:r>
          </a:p>
        </p:txBody>
      </p:sp>
      <p:pic>
        <p:nvPicPr>
          <p:cNvPr id="8" name="Picture 7" descr="A picture containing person, sky&#10;&#10;Description generated with very high confidence">
            <a:extLst>
              <a:ext uri="{FF2B5EF4-FFF2-40B4-BE49-F238E27FC236}">
                <a16:creationId xmlns:a16="http://schemas.microsoft.com/office/drawing/2014/main" id="{C1386F38-9D93-4E54-9CB4-E68DC42619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7682" y="1825625"/>
            <a:ext cx="4476750" cy="4476750"/>
          </a:xfrm>
          <a:prstGeom prst="rect">
            <a:avLst/>
          </a:prstGeom>
        </p:spPr>
      </p:pic>
    </p:spTree>
    <p:extLst>
      <p:ext uri="{BB962C8B-B14F-4D97-AF65-F5344CB8AC3E}">
        <p14:creationId xmlns:p14="http://schemas.microsoft.com/office/powerpoint/2010/main" val="4260704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0B1DC-BFA4-4E39-BCDD-2C28F96AA0BD}"/>
              </a:ext>
            </a:extLst>
          </p:cNvPr>
          <p:cNvSpPr>
            <a:spLocks noGrp="1"/>
          </p:cNvSpPr>
          <p:nvPr>
            <p:ph type="title"/>
          </p:nvPr>
        </p:nvSpPr>
        <p:spPr/>
        <p:txBody>
          <a:bodyPr/>
          <a:lstStyle/>
          <a:p>
            <a:r>
              <a:rPr lang="en-US" dirty="0">
                <a:solidFill>
                  <a:srgbClr val="993366"/>
                </a:solidFill>
              </a:rPr>
              <a:t>How might you accommodate these issues related to sensory processing challenges?</a:t>
            </a:r>
          </a:p>
        </p:txBody>
      </p:sp>
      <p:sp>
        <p:nvSpPr>
          <p:cNvPr id="4" name="Content Placeholder 3">
            <a:extLst>
              <a:ext uri="{FF2B5EF4-FFF2-40B4-BE49-F238E27FC236}">
                <a16:creationId xmlns:a16="http://schemas.microsoft.com/office/drawing/2014/main" id="{5FA25EFC-FB24-437E-8435-A68CE40111BD}"/>
              </a:ext>
            </a:extLst>
          </p:cNvPr>
          <p:cNvSpPr>
            <a:spLocks noGrp="1"/>
          </p:cNvSpPr>
          <p:nvPr>
            <p:ph idx="1"/>
          </p:nvPr>
        </p:nvSpPr>
        <p:spPr>
          <a:xfrm>
            <a:off x="838199" y="1825625"/>
            <a:ext cx="4993955" cy="629899"/>
          </a:xfrm>
          <a:solidFill>
            <a:srgbClr val="993366"/>
          </a:solidFill>
        </p:spPr>
        <p:txBody>
          <a:bodyPr/>
          <a:lstStyle/>
          <a:p>
            <a:pPr algn="ctr"/>
            <a:r>
              <a:rPr lang="en-US" dirty="0">
                <a:solidFill>
                  <a:schemeClr val="bg1"/>
                </a:solidFill>
              </a:rPr>
              <a:t>Hygiene Management</a:t>
            </a:r>
          </a:p>
        </p:txBody>
      </p:sp>
      <p:sp>
        <p:nvSpPr>
          <p:cNvPr id="3" name="Slide Number Placeholder 2">
            <a:extLst>
              <a:ext uri="{FF2B5EF4-FFF2-40B4-BE49-F238E27FC236}">
                <a16:creationId xmlns:a16="http://schemas.microsoft.com/office/drawing/2014/main" id="{8973B42A-AF54-4720-B168-01FABE21736B}"/>
              </a:ext>
            </a:extLst>
          </p:cNvPr>
          <p:cNvSpPr>
            <a:spLocks noGrp="1"/>
          </p:cNvSpPr>
          <p:nvPr>
            <p:ph type="sldNum" sz="quarter" idx="12"/>
          </p:nvPr>
        </p:nvSpPr>
        <p:spPr/>
        <p:txBody>
          <a:bodyPr/>
          <a:lstStyle/>
          <a:p>
            <a:fld id="{D1D92FE5-1137-4177-8D6B-701B8996188E}" type="slidenum">
              <a:rPr lang="en-US" smtClean="0"/>
              <a:t>22</a:t>
            </a:fld>
            <a:endParaRPr lang="en-US"/>
          </a:p>
        </p:txBody>
      </p:sp>
      <p:sp>
        <p:nvSpPr>
          <p:cNvPr id="5" name="Content Placeholder 3">
            <a:extLst>
              <a:ext uri="{FF2B5EF4-FFF2-40B4-BE49-F238E27FC236}">
                <a16:creationId xmlns:a16="http://schemas.microsoft.com/office/drawing/2014/main" id="{C302210D-652B-4AA9-A196-294959C7CDA7}"/>
              </a:ext>
            </a:extLst>
          </p:cNvPr>
          <p:cNvSpPr txBox="1">
            <a:spLocks/>
          </p:cNvSpPr>
          <p:nvPr/>
        </p:nvSpPr>
        <p:spPr>
          <a:xfrm>
            <a:off x="838200" y="2697955"/>
            <a:ext cx="5257800" cy="3794920"/>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114000"/>
              </a:lnSpc>
              <a:spcBef>
                <a:spcPts val="1000"/>
              </a:spcBef>
              <a:buClr>
                <a:srgbClr val="993366"/>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14000"/>
              </a:lnSpc>
              <a:spcBef>
                <a:spcPts val="500"/>
              </a:spcBef>
              <a:buClr>
                <a:srgbClr val="993366"/>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14000"/>
              </a:lnSpc>
              <a:spcBef>
                <a:spcPts val="500"/>
              </a:spcBef>
              <a:buClr>
                <a:srgbClr val="993366"/>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14000"/>
              </a:lnSpc>
              <a:spcBef>
                <a:spcPts val="500"/>
              </a:spcBef>
              <a:buClr>
                <a:srgbClr val="993366"/>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14000"/>
              </a:lnSpc>
              <a:spcBef>
                <a:spcPts val="500"/>
              </a:spcBef>
              <a:buClr>
                <a:srgbClr val="993366"/>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Adjust the shower spray to a lower pressure; add a handheld spray want</a:t>
            </a:r>
          </a:p>
          <a:p>
            <a:r>
              <a:rPr lang="en-US" dirty="0"/>
              <a:t>Provide perfume-free towels</a:t>
            </a:r>
            <a:endParaRPr lang="en-US" sz="2100" dirty="0"/>
          </a:p>
          <a:p>
            <a:r>
              <a:rPr lang="en-US" dirty="0"/>
              <a:t>Provide appropriate shower chair, safety bars if balance is an issue</a:t>
            </a:r>
          </a:p>
          <a:p>
            <a:r>
              <a:rPr lang="en-US" dirty="0"/>
              <a:t>Make a visual schedule of the morning and evening hygiene routines; Adults with organizing issues report that visual schedules still assist them</a:t>
            </a:r>
          </a:p>
        </p:txBody>
      </p:sp>
      <p:pic>
        <p:nvPicPr>
          <p:cNvPr id="1026" name="Picture 2" descr="Image result for shower wand, shower chair">
            <a:hlinkClick r:id="rId2"/>
            <a:extLst>
              <a:ext uri="{FF2B5EF4-FFF2-40B4-BE49-F238E27FC236}">
                <a16:creationId xmlns:a16="http://schemas.microsoft.com/office/drawing/2014/main" id="{ADA680D4-56F1-4FA7-867E-1F729146CF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1573"/>
          <a:stretch/>
        </p:blipFill>
        <p:spPr bwMode="auto">
          <a:xfrm>
            <a:off x="7162797" y="1884251"/>
            <a:ext cx="1277865" cy="263874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close up of a stool&#10;&#10;Description generated with high confidence">
            <a:extLst>
              <a:ext uri="{FF2B5EF4-FFF2-40B4-BE49-F238E27FC236}">
                <a16:creationId xmlns:a16="http://schemas.microsoft.com/office/drawing/2014/main" id="{3CE9AB3E-6DCB-47D0-9937-8154E4783F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9352" y="4522997"/>
            <a:ext cx="1786396" cy="1786396"/>
          </a:xfrm>
          <a:prstGeom prst="rect">
            <a:avLst/>
          </a:prstGeom>
        </p:spPr>
      </p:pic>
      <p:pic>
        <p:nvPicPr>
          <p:cNvPr id="13" name="Picture 12" descr="A bathroom with a white toilet sitting next to a shower&#10;&#10;Description generated with very high confidence">
            <a:extLst>
              <a:ext uri="{FF2B5EF4-FFF2-40B4-BE49-F238E27FC236}">
                <a16:creationId xmlns:a16="http://schemas.microsoft.com/office/drawing/2014/main" id="{782A5BC9-AA7B-49F1-8ACD-7565FD6CFD31}"/>
              </a:ext>
            </a:extLst>
          </p:cNvPr>
          <p:cNvPicPr>
            <a:picLocks noChangeAspect="1"/>
          </p:cNvPicPr>
          <p:nvPr/>
        </p:nvPicPr>
        <p:blipFill rotWithShape="1">
          <a:blip r:embed="rId5">
            <a:extLst>
              <a:ext uri="{28A0092B-C50C-407E-A947-70E740481C1C}">
                <a14:useLocalDpi xmlns:a14="http://schemas.microsoft.com/office/drawing/2010/main" val="0"/>
              </a:ext>
            </a:extLst>
          </a:blip>
          <a:srcRect l="26164" t="11236" r="41806" b="15805"/>
          <a:stretch/>
        </p:blipFill>
        <p:spPr>
          <a:xfrm>
            <a:off x="9253868" y="1964375"/>
            <a:ext cx="938318" cy="2849746"/>
          </a:xfrm>
          <a:prstGeom prst="rect">
            <a:avLst/>
          </a:prstGeom>
        </p:spPr>
      </p:pic>
    </p:spTree>
    <p:extLst>
      <p:ext uri="{BB962C8B-B14F-4D97-AF65-F5344CB8AC3E}">
        <p14:creationId xmlns:p14="http://schemas.microsoft.com/office/powerpoint/2010/main" val="2288781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038CB10-1F5C-4D54-9DF7-12586DE5B00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764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73ED6512-6858-4552-B699-9A97FE9A4EA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group of people standing in the grass&#10;&#10;Description generated with high confidence">
            <a:extLst>
              <a:ext uri="{FF2B5EF4-FFF2-40B4-BE49-F238E27FC236}">
                <a16:creationId xmlns:a16="http://schemas.microsoft.com/office/drawing/2014/main" id="{A30CD082-4F1C-44B5-AE23-6B7DAB84A648}"/>
              </a:ext>
            </a:extLst>
          </p:cNvPr>
          <p:cNvPicPr>
            <a:picLocks noChangeAspect="1"/>
          </p:cNvPicPr>
          <p:nvPr/>
        </p:nvPicPr>
        <p:blipFill rotWithShape="1">
          <a:blip r:embed="rId3">
            <a:extLst>
              <a:ext uri="{28A0092B-C50C-407E-A947-70E740481C1C}">
                <a14:useLocalDpi xmlns:a14="http://schemas.microsoft.com/office/drawing/2010/main" val="0"/>
              </a:ext>
            </a:extLst>
          </a:blip>
          <a:srcRect r="1" b="11158"/>
          <a:stretch/>
        </p:blipFill>
        <p:spPr>
          <a:xfrm>
            <a:off x="327547" y="321733"/>
            <a:ext cx="7058306" cy="4107392"/>
          </a:xfrm>
          <a:prstGeom prst="rect">
            <a:avLst/>
          </a:prstGeom>
        </p:spPr>
      </p:pic>
      <p:sp>
        <p:nvSpPr>
          <p:cNvPr id="2" name="Title 1">
            <a:extLst>
              <a:ext uri="{FF2B5EF4-FFF2-40B4-BE49-F238E27FC236}">
                <a16:creationId xmlns:a16="http://schemas.microsoft.com/office/drawing/2014/main" id="{B9539564-FF84-4A28-B0CA-5CCAD76990AA}"/>
              </a:ext>
            </a:extLst>
          </p:cNvPr>
          <p:cNvSpPr>
            <a:spLocks noGrp="1"/>
          </p:cNvSpPr>
          <p:nvPr>
            <p:ph type="title"/>
          </p:nvPr>
        </p:nvSpPr>
        <p:spPr>
          <a:xfrm>
            <a:off x="524256" y="4767072"/>
            <a:ext cx="6594189" cy="1625210"/>
          </a:xfrm>
        </p:spPr>
        <p:txBody>
          <a:bodyPr>
            <a:normAutofit/>
          </a:bodyPr>
          <a:lstStyle/>
          <a:p>
            <a:pPr algn="r"/>
            <a:r>
              <a:rPr lang="en-US" dirty="0">
                <a:solidFill>
                  <a:srgbClr val="FFFFFF"/>
                </a:solidFill>
              </a:rPr>
              <a:t>Claire – Case Study</a:t>
            </a:r>
          </a:p>
        </p:txBody>
      </p:sp>
      <p:sp>
        <p:nvSpPr>
          <p:cNvPr id="3" name="Content Placeholder 2">
            <a:extLst>
              <a:ext uri="{FF2B5EF4-FFF2-40B4-BE49-F238E27FC236}">
                <a16:creationId xmlns:a16="http://schemas.microsoft.com/office/drawing/2014/main" id="{6257C32A-464B-4581-BF01-165A1CAFCA49}"/>
              </a:ext>
            </a:extLst>
          </p:cNvPr>
          <p:cNvSpPr>
            <a:spLocks noGrp="1"/>
          </p:cNvSpPr>
          <p:nvPr>
            <p:ph idx="1"/>
          </p:nvPr>
        </p:nvSpPr>
        <p:spPr>
          <a:xfrm>
            <a:off x="8029319" y="917725"/>
            <a:ext cx="3424739" cy="4852362"/>
          </a:xfrm>
        </p:spPr>
        <p:txBody>
          <a:bodyPr anchor="ctr">
            <a:normAutofit/>
          </a:bodyPr>
          <a:lstStyle/>
          <a:p>
            <a:pPr>
              <a:lnSpc>
                <a:spcPct val="104000"/>
              </a:lnSpc>
            </a:pPr>
            <a:r>
              <a:rPr lang="en-US" sz="1700" dirty="0">
                <a:solidFill>
                  <a:srgbClr val="FFFFFF"/>
                </a:solidFill>
              </a:rPr>
              <a:t>Studying and focusing on assignments is difficult for Claire as she can hear each separate conversation in the room – simultaneously.</a:t>
            </a:r>
          </a:p>
          <a:p>
            <a:pPr>
              <a:lnSpc>
                <a:spcPct val="104000"/>
              </a:lnSpc>
            </a:pPr>
            <a:r>
              <a:rPr lang="en-US" sz="1700" dirty="0">
                <a:solidFill>
                  <a:srgbClr val="FFFFFF"/>
                </a:solidFill>
              </a:rPr>
              <a:t>Crowded rooms or large groups feel overwhelming generally.</a:t>
            </a:r>
          </a:p>
          <a:p>
            <a:pPr>
              <a:lnSpc>
                <a:spcPct val="104000"/>
              </a:lnSpc>
            </a:pPr>
            <a:r>
              <a:rPr lang="en-US" sz="1700" dirty="0">
                <a:solidFill>
                  <a:srgbClr val="FFFFFF"/>
                </a:solidFill>
              </a:rPr>
              <a:t>The smell of perfumes, body lotions, cologne make her nauseous.</a:t>
            </a:r>
          </a:p>
          <a:p>
            <a:pPr>
              <a:lnSpc>
                <a:spcPct val="104000"/>
              </a:lnSpc>
            </a:pPr>
            <a:r>
              <a:rPr lang="en-US" sz="1700" dirty="0">
                <a:solidFill>
                  <a:srgbClr val="FFFFFF"/>
                </a:solidFill>
              </a:rPr>
              <a:t>The tapping of classmate’s pencils on their desks, if frequent, makes her feel like her skin is crawling.</a:t>
            </a:r>
          </a:p>
          <a:p>
            <a:pPr>
              <a:lnSpc>
                <a:spcPct val="104000"/>
              </a:lnSpc>
            </a:pPr>
            <a:r>
              <a:rPr lang="en-US" sz="1700" dirty="0">
                <a:solidFill>
                  <a:srgbClr val="FFFFFF"/>
                </a:solidFill>
              </a:rPr>
              <a:t>Claire feels ashamed about her struggles to cope.</a:t>
            </a:r>
          </a:p>
          <a:p>
            <a:pPr>
              <a:lnSpc>
                <a:spcPct val="104000"/>
              </a:lnSpc>
            </a:pPr>
            <a:endParaRPr lang="en-US" sz="1700" dirty="0">
              <a:solidFill>
                <a:srgbClr val="FFFFFF"/>
              </a:solidFill>
            </a:endParaRPr>
          </a:p>
        </p:txBody>
      </p:sp>
      <p:sp>
        <p:nvSpPr>
          <p:cNvPr id="4" name="Slide Number Placeholder 3">
            <a:extLst>
              <a:ext uri="{FF2B5EF4-FFF2-40B4-BE49-F238E27FC236}">
                <a16:creationId xmlns:a16="http://schemas.microsoft.com/office/drawing/2014/main" id="{AFC47AA1-1490-4ECF-9ED3-EFCAF95A5E0B}"/>
              </a:ext>
            </a:extLst>
          </p:cNvPr>
          <p:cNvSpPr>
            <a:spLocks noGrp="1"/>
          </p:cNvSpPr>
          <p:nvPr>
            <p:ph type="sldNum" sz="quarter" idx="12"/>
          </p:nvPr>
        </p:nvSpPr>
        <p:spPr>
          <a:xfrm>
            <a:off x="10446914" y="6456505"/>
            <a:ext cx="973667" cy="274320"/>
          </a:xfrm>
        </p:spPr>
        <p:txBody>
          <a:bodyPr>
            <a:normAutofit/>
          </a:bodyPr>
          <a:lstStyle/>
          <a:p>
            <a:pPr>
              <a:spcAft>
                <a:spcPts val="600"/>
              </a:spcAft>
            </a:pPr>
            <a:fld id="{D1D92FE5-1137-4177-8D6B-701B8996188E}" type="slidenum">
              <a:rPr lang="en-US"/>
              <a:pPr>
                <a:spcAft>
                  <a:spcPts val="600"/>
                </a:spcAft>
              </a:pPr>
              <a:t>23</a:t>
            </a:fld>
            <a:endParaRPr lang="en-US" dirty="0"/>
          </a:p>
        </p:txBody>
      </p:sp>
    </p:spTree>
    <p:extLst>
      <p:ext uri="{BB962C8B-B14F-4D97-AF65-F5344CB8AC3E}">
        <p14:creationId xmlns:p14="http://schemas.microsoft.com/office/powerpoint/2010/main" val="6965103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038CB10-1F5C-4D54-9DF7-12586DE5B00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764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73ED6512-6858-4552-B699-9A97FE9A4EA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group of people standing in the grass&#10;&#10;Description generated with high confidence">
            <a:extLst>
              <a:ext uri="{FF2B5EF4-FFF2-40B4-BE49-F238E27FC236}">
                <a16:creationId xmlns:a16="http://schemas.microsoft.com/office/drawing/2014/main" id="{A30CD082-4F1C-44B5-AE23-6B7DAB84A648}"/>
              </a:ext>
            </a:extLst>
          </p:cNvPr>
          <p:cNvPicPr>
            <a:picLocks noChangeAspect="1"/>
          </p:cNvPicPr>
          <p:nvPr/>
        </p:nvPicPr>
        <p:blipFill rotWithShape="1">
          <a:blip r:embed="rId2">
            <a:extLst>
              <a:ext uri="{28A0092B-C50C-407E-A947-70E740481C1C}">
                <a14:useLocalDpi xmlns:a14="http://schemas.microsoft.com/office/drawing/2010/main" val="0"/>
              </a:ext>
            </a:extLst>
          </a:blip>
          <a:srcRect r="1" b="11158"/>
          <a:stretch/>
        </p:blipFill>
        <p:spPr>
          <a:xfrm>
            <a:off x="327547" y="321733"/>
            <a:ext cx="7058306" cy="4107392"/>
          </a:xfrm>
          <a:prstGeom prst="rect">
            <a:avLst/>
          </a:prstGeom>
        </p:spPr>
      </p:pic>
      <p:sp>
        <p:nvSpPr>
          <p:cNvPr id="2" name="Title 1">
            <a:extLst>
              <a:ext uri="{FF2B5EF4-FFF2-40B4-BE49-F238E27FC236}">
                <a16:creationId xmlns:a16="http://schemas.microsoft.com/office/drawing/2014/main" id="{B9539564-FF84-4A28-B0CA-5CCAD76990AA}"/>
              </a:ext>
            </a:extLst>
          </p:cNvPr>
          <p:cNvSpPr>
            <a:spLocks noGrp="1"/>
          </p:cNvSpPr>
          <p:nvPr>
            <p:ph type="title"/>
          </p:nvPr>
        </p:nvSpPr>
        <p:spPr>
          <a:xfrm>
            <a:off x="524256" y="4767072"/>
            <a:ext cx="6594189" cy="1625210"/>
          </a:xfrm>
        </p:spPr>
        <p:txBody>
          <a:bodyPr>
            <a:normAutofit fontScale="90000"/>
          </a:bodyPr>
          <a:lstStyle/>
          <a:p>
            <a:pPr algn="r"/>
            <a:r>
              <a:rPr lang="en-US" dirty="0">
                <a:solidFill>
                  <a:schemeClr val="bg1"/>
                </a:solidFill>
              </a:rPr>
              <a:t>What</a:t>
            </a:r>
            <a:r>
              <a:rPr lang="en-US" dirty="0">
                <a:solidFill>
                  <a:schemeClr val="tx1"/>
                </a:solidFill>
              </a:rPr>
              <a:t> </a:t>
            </a:r>
            <a:r>
              <a:rPr lang="en-US" dirty="0">
                <a:solidFill>
                  <a:schemeClr val="bg1"/>
                </a:solidFill>
              </a:rPr>
              <a:t>are the areas that the RAC needs to address/discuss with Claire?</a:t>
            </a:r>
          </a:p>
        </p:txBody>
      </p:sp>
      <p:sp>
        <p:nvSpPr>
          <p:cNvPr id="3" name="Content Placeholder 2">
            <a:extLst>
              <a:ext uri="{FF2B5EF4-FFF2-40B4-BE49-F238E27FC236}">
                <a16:creationId xmlns:a16="http://schemas.microsoft.com/office/drawing/2014/main" id="{6257C32A-464B-4581-BF01-165A1CAFCA49}"/>
              </a:ext>
            </a:extLst>
          </p:cNvPr>
          <p:cNvSpPr>
            <a:spLocks noGrp="1"/>
          </p:cNvSpPr>
          <p:nvPr>
            <p:ph idx="1"/>
          </p:nvPr>
        </p:nvSpPr>
        <p:spPr>
          <a:xfrm>
            <a:off x="8029319" y="917725"/>
            <a:ext cx="3424739" cy="4852362"/>
          </a:xfrm>
        </p:spPr>
        <p:txBody>
          <a:bodyPr anchor="ctr">
            <a:normAutofit fontScale="92500" lnSpcReduction="20000"/>
          </a:bodyPr>
          <a:lstStyle/>
          <a:p>
            <a:pPr marL="0" indent="0">
              <a:buNone/>
            </a:pPr>
            <a:r>
              <a:rPr lang="en-US" dirty="0">
                <a:solidFill>
                  <a:schemeClr val="bg1"/>
                </a:solidFill>
              </a:rPr>
              <a:t>Always ask the student what their needs might be or about things that have helped them in the past.</a:t>
            </a:r>
          </a:p>
          <a:p>
            <a:r>
              <a:rPr lang="en-US" dirty="0">
                <a:solidFill>
                  <a:schemeClr val="bg1"/>
                </a:solidFill>
              </a:rPr>
              <a:t>Smell distractions</a:t>
            </a:r>
          </a:p>
          <a:p>
            <a:r>
              <a:rPr lang="en-US" dirty="0">
                <a:solidFill>
                  <a:schemeClr val="bg1"/>
                </a:solidFill>
              </a:rPr>
              <a:t>Crowded space(s)</a:t>
            </a:r>
          </a:p>
          <a:p>
            <a:r>
              <a:rPr lang="en-US" dirty="0">
                <a:solidFill>
                  <a:schemeClr val="bg1"/>
                </a:solidFill>
              </a:rPr>
              <a:t>Noise distractions</a:t>
            </a:r>
          </a:p>
          <a:p>
            <a:r>
              <a:rPr lang="en-US" dirty="0">
                <a:solidFill>
                  <a:schemeClr val="bg1"/>
                </a:solidFill>
              </a:rPr>
              <a:t>What can the RAC do about the expression of feeling ashamed?</a:t>
            </a:r>
          </a:p>
          <a:p>
            <a:pPr>
              <a:lnSpc>
                <a:spcPct val="104000"/>
              </a:lnSpc>
            </a:pPr>
            <a:endParaRPr lang="en-US" sz="1700" dirty="0">
              <a:solidFill>
                <a:srgbClr val="FFFFFF"/>
              </a:solidFill>
            </a:endParaRPr>
          </a:p>
        </p:txBody>
      </p:sp>
      <p:sp>
        <p:nvSpPr>
          <p:cNvPr id="4" name="Slide Number Placeholder 3">
            <a:extLst>
              <a:ext uri="{FF2B5EF4-FFF2-40B4-BE49-F238E27FC236}">
                <a16:creationId xmlns:a16="http://schemas.microsoft.com/office/drawing/2014/main" id="{AFC47AA1-1490-4ECF-9ED3-EFCAF95A5E0B}"/>
              </a:ext>
            </a:extLst>
          </p:cNvPr>
          <p:cNvSpPr>
            <a:spLocks noGrp="1"/>
          </p:cNvSpPr>
          <p:nvPr>
            <p:ph type="sldNum" sz="quarter" idx="12"/>
          </p:nvPr>
        </p:nvSpPr>
        <p:spPr>
          <a:xfrm>
            <a:off x="10480391" y="6459064"/>
            <a:ext cx="973667" cy="274320"/>
          </a:xfrm>
        </p:spPr>
        <p:txBody>
          <a:bodyPr>
            <a:normAutofit/>
          </a:bodyPr>
          <a:lstStyle/>
          <a:p>
            <a:pPr>
              <a:spcAft>
                <a:spcPts val="600"/>
              </a:spcAft>
            </a:pPr>
            <a:fld id="{D1D92FE5-1137-4177-8D6B-701B8996188E}" type="slidenum">
              <a:rPr lang="en-US"/>
              <a:pPr>
                <a:spcAft>
                  <a:spcPts val="600"/>
                </a:spcAft>
              </a:pPr>
              <a:t>24</a:t>
            </a:fld>
            <a:endParaRPr lang="en-US" dirty="0"/>
          </a:p>
        </p:txBody>
      </p:sp>
    </p:spTree>
    <p:extLst>
      <p:ext uri="{BB962C8B-B14F-4D97-AF65-F5344CB8AC3E}">
        <p14:creationId xmlns:p14="http://schemas.microsoft.com/office/powerpoint/2010/main" val="402051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836CA-4769-4F87-8958-69C9A1BF0D25}"/>
              </a:ext>
            </a:extLst>
          </p:cNvPr>
          <p:cNvSpPr>
            <a:spLocks noGrp="1"/>
          </p:cNvSpPr>
          <p:nvPr>
            <p:ph type="title"/>
          </p:nvPr>
        </p:nvSpPr>
        <p:spPr/>
        <p:txBody>
          <a:bodyPr/>
          <a:lstStyle/>
          <a:p>
            <a:r>
              <a:rPr lang="en-US" dirty="0"/>
              <a:t>What are some accommodations the RAC likely should discuss with Claire?</a:t>
            </a:r>
          </a:p>
        </p:txBody>
      </p:sp>
      <p:sp>
        <p:nvSpPr>
          <p:cNvPr id="3" name="Content Placeholder 2">
            <a:extLst>
              <a:ext uri="{FF2B5EF4-FFF2-40B4-BE49-F238E27FC236}">
                <a16:creationId xmlns:a16="http://schemas.microsoft.com/office/drawing/2014/main" id="{FFA4EC03-B136-48C4-ADAE-2A4A79023EE5}"/>
              </a:ext>
            </a:extLst>
          </p:cNvPr>
          <p:cNvSpPr>
            <a:spLocks noGrp="1"/>
          </p:cNvSpPr>
          <p:nvPr>
            <p:ph idx="1"/>
          </p:nvPr>
        </p:nvSpPr>
        <p:spPr>
          <a:xfrm>
            <a:off x="838200" y="1825625"/>
            <a:ext cx="7011256" cy="4351338"/>
          </a:xfrm>
        </p:spPr>
        <p:txBody>
          <a:bodyPr>
            <a:normAutofit fontScale="77500" lnSpcReduction="20000"/>
          </a:bodyPr>
          <a:lstStyle/>
          <a:p>
            <a:r>
              <a:rPr lang="en-US" dirty="0"/>
              <a:t>Smell distractions</a:t>
            </a:r>
          </a:p>
          <a:p>
            <a:pPr lvl="1"/>
            <a:r>
              <a:rPr lang="en-US" dirty="0"/>
              <a:t>Use of passes for breaks to get fresh air</a:t>
            </a:r>
          </a:p>
          <a:p>
            <a:pPr lvl="1"/>
            <a:r>
              <a:rPr lang="en-US" dirty="0"/>
              <a:t>Use air purifiers</a:t>
            </a:r>
          </a:p>
          <a:p>
            <a:pPr lvl="1"/>
            <a:r>
              <a:rPr lang="en-US" dirty="0"/>
              <a:t>Perfume free soaps, laundry detergents</a:t>
            </a:r>
          </a:p>
          <a:p>
            <a:pPr lvl="1"/>
            <a:r>
              <a:rPr lang="en-US" dirty="0"/>
              <a:t>Offer Claire a mask (like a disposable medical-type one) she can wear when the smell is bothering her</a:t>
            </a:r>
          </a:p>
          <a:p>
            <a:r>
              <a:rPr lang="en-US" dirty="0"/>
              <a:t>Crowded space(s)</a:t>
            </a:r>
          </a:p>
          <a:p>
            <a:pPr lvl="1"/>
            <a:r>
              <a:rPr lang="en-US" dirty="0"/>
              <a:t>Seating arrangement modified not to exclude but to minimize feeling crowded (i.e., maybe small group clusters) </a:t>
            </a:r>
          </a:p>
          <a:p>
            <a:pPr lvl="2"/>
            <a:r>
              <a:rPr lang="en-US" dirty="0"/>
              <a:t>Assign seat toward the back of the room out of the traffic flow</a:t>
            </a:r>
          </a:p>
          <a:p>
            <a:pPr lvl="2"/>
            <a:r>
              <a:rPr lang="en-US" dirty="0"/>
              <a:t>Could also be to position away from smell distractions</a:t>
            </a:r>
          </a:p>
          <a:p>
            <a:pPr lvl="1"/>
            <a:r>
              <a:rPr lang="en-US" dirty="0"/>
              <a:t>Use of pass for breaks to get some fresh air and reduce built up anxiety; to get some movement</a:t>
            </a:r>
          </a:p>
          <a:p>
            <a:endParaRPr lang="en-US" dirty="0"/>
          </a:p>
          <a:p>
            <a:endParaRPr lang="en-US" dirty="0"/>
          </a:p>
        </p:txBody>
      </p:sp>
      <p:sp>
        <p:nvSpPr>
          <p:cNvPr id="4" name="Slide Number Placeholder 3">
            <a:extLst>
              <a:ext uri="{FF2B5EF4-FFF2-40B4-BE49-F238E27FC236}">
                <a16:creationId xmlns:a16="http://schemas.microsoft.com/office/drawing/2014/main" id="{3E691A01-1FAF-4AAD-9411-97723DC8318E}"/>
              </a:ext>
            </a:extLst>
          </p:cNvPr>
          <p:cNvSpPr>
            <a:spLocks noGrp="1"/>
          </p:cNvSpPr>
          <p:nvPr>
            <p:ph type="sldNum" sz="quarter" idx="12"/>
          </p:nvPr>
        </p:nvSpPr>
        <p:spPr/>
        <p:txBody>
          <a:bodyPr/>
          <a:lstStyle/>
          <a:p>
            <a:fld id="{D1D92FE5-1137-4177-8D6B-701B8996188E}" type="slidenum">
              <a:rPr lang="en-US" smtClean="0"/>
              <a:t>25</a:t>
            </a:fld>
            <a:endParaRPr lang="en-US"/>
          </a:p>
        </p:txBody>
      </p:sp>
      <p:sp>
        <p:nvSpPr>
          <p:cNvPr id="5" name="TextBox 4">
            <a:extLst>
              <a:ext uri="{FF2B5EF4-FFF2-40B4-BE49-F238E27FC236}">
                <a16:creationId xmlns:a16="http://schemas.microsoft.com/office/drawing/2014/main" id="{43E731B2-5EFA-4143-A9E3-28864E017753}"/>
              </a:ext>
            </a:extLst>
          </p:cNvPr>
          <p:cNvSpPr txBox="1"/>
          <p:nvPr/>
        </p:nvSpPr>
        <p:spPr>
          <a:xfrm>
            <a:off x="7849456" y="2239766"/>
            <a:ext cx="3329683" cy="3139321"/>
          </a:xfrm>
          <a:prstGeom prst="rect">
            <a:avLst/>
          </a:prstGeom>
          <a:solidFill>
            <a:srgbClr val="33CCCC"/>
          </a:solidFill>
        </p:spPr>
        <p:txBody>
          <a:bodyPr wrap="square" rtlCol="0">
            <a:spAutoFit/>
          </a:bodyPr>
          <a:lstStyle/>
          <a:p>
            <a:pPr algn="ctr"/>
            <a:r>
              <a:rPr lang="en-US" dirty="0">
                <a:solidFill>
                  <a:schemeClr val="bg1"/>
                </a:solidFill>
              </a:rPr>
              <a:t>Do you notice any patterns or similarities in the accommodations possibly needed in this scenario?</a:t>
            </a:r>
          </a:p>
          <a:p>
            <a:pPr algn="ctr"/>
            <a:endParaRPr lang="en-US" dirty="0">
              <a:solidFill>
                <a:schemeClr val="bg1"/>
              </a:solidFill>
            </a:endParaRPr>
          </a:p>
          <a:p>
            <a:pPr algn="ctr"/>
            <a:r>
              <a:rPr lang="en-US" dirty="0">
                <a:solidFill>
                  <a:schemeClr val="bg1"/>
                </a:solidFill>
              </a:rPr>
              <a:t>Note that a few of the same accommodations can potentially assist the individual with managing multiple functional limitations that are impeding her in the Job Corps environment.</a:t>
            </a:r>
          </a:p>
        </p:txBody>
      </p:sp>
    </p:spTree>
    <p:extLst>
      <p:ext uri="{BB962C8B-B14F-4D97-AF65-F5344CB8AC3E}">
        <p14:creationId xmlns:p14="http://schemas.microsoft.com/office/powerpoint/2010/main" val="324626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836CA-4769-4F87-8958-69C9A1BF0D25}"/>
              </a:ext>
            </a:extLst>
          </p:cNvPr>
          <p:cNvSpPr>
            <a:spLocks noGrp="1"/>
          </p:cNvSpPr>
          <p:nvPr>
            <p:ph type="title"/>
          </p:nvPr>
        </p:nvSpPr>
        <p:spPr/>
        <p:txBody>
          <a:bodyPr/>
          <a:lstStyle/>
          <a:p>
            <a:r>
              <a:rPr lang="en-US" dirty="0"/>
              <a:t>What are some accommodations the RAC likely should discuss with Claire?</a:t>
            </a:r>
          </a:p>
        </p:txBody>
      </p:sp>
      <p:sp>
        <p:nvSpPr>
          <p:cNvPr id="3" name="Content Placeholder 2">
            <a:extLst>
              <a:ext uri="{FF2B5EF4-FFF2-40B4-BE49-F238E27FC236}">
                <a16:creationId xmlns:a16="http://schemas.microsoft.com/office/drawing/2014/main" id="{FFA4EC03-B136-48C4-ADAE-2A4A79023EE5}"/>
              </a:ext>
            </a:extLst>
          </p:cNvPr>
          <p:cNvSpPr>
            <a:spLocks noGrp="1"/>
          </p:cNvSpPr>
          <p:nvPr>
            <p:ph idx="1"/>
          </p:nvPr>
        </p:nvSpPr>
        <p:spPr>
          <a:xfrm>
            <a:off x="838200" y="1825624"/>
            <a:ext cx="5978236" cy="4713287"/>
          </a:xfrm>
        </p:spPr>
        <p:txBody>
          <a:bodyPr>
            <a:normAutofit lnSpcReduction="10000"/>
          </a:bodyPr>
          <a:lstStyle/>
          <a:p>
            <a:r>
              <a:rPr lang="en-US" dirty="0"/>
              <a:t>Noise distractions</a:t>
            </a:r>
          </a:p>
          <a:p>
            <a:pPr lvl="1"/>
            <a:r>
              <a:rPr lang="en-US" dirty="0"/>
              <a:t>Noise cancelling headsets</a:t>
            </a:r>
          </a:p>
          <a:p>
            <a:pPr lvl="1"/>
            <a:r>
              <a:rPr lang="en-US" dirty="0"/>
              <a:t>Seating arrangement – see Crowded spaces above</a:t>
            </a:r>
          </a:p>
          <a:p>
            <a:pPr lvl="1"/>
            <a:r>
              <a:rPr lang="en-US" dirty="0"/>
              <a:t>Phone apps for soothing sounds, noise reduction</a:t>
            </a:r>
          </a:p>
          <a:p>
            <a:r>
              <a:rPr lang="en-US" dirty="0"/>
              <a:t>What can the RAC do about the expression of feeling ashamed?</a:t>
            </a:r>
          </a:p>
          <a:p>
            <a:pPr lvl="1"/>
            <a:r>
              <a:rPr lang="en-US" dirty="0"/>
              <a:t>Refer to the CMHC</a:t>
            </a:r>
          </a:p>
          <a:p>
            <a:pPr lvl="1"/>
            <a:r>
              <a:rPr lang="en-US" dirty="0"/>
              <a:t>Assign a mentor</a:t>
            </a:r>
          </a:p>
          <a:p>
            <a:endParaRPr lang="en-US" dirty="0"/>
          </a:p>
          <a:p>
            <a:endParaRPr lang="en-US" dirty="0"/>
          </a:p>
        </p:txBody>
      </p:sp>
      <p:sp>
        <p:nvSpPr>
          <p:cNvPr id="4" name="Slide Number Placeholder 3">
            <a:extLst>
              <a:ext uri="{FF2B5EF4-FFF2-40B4-BE49-F238E27FC236}">
                <a16:creationId xmlns:a16="http://schemas.microsoft.com/office/drawing/2014/main" id="{3E691A01-1FAF-4AAD-9411-97723DC8318E}"/>
              </a:ext>
            </a:extLst>
          </p:cNvPr>
          <p:cNvSpPr>
            <a:spLocks noGrp="1"/>
          </p:cNvSpPr>
          <p:nvPr>
            <p:ph type="sldNum" sz="quarter" idx="12"/>
          </p:nvPr>
        </p:nvSpPr>
        <p:spPr/>
        <p:txBody>
          <a:bodyPr/>
          <a:lstStyle/>
          <a:p>
            <a:fld id="{D1D92FE5-1137-4177-8D6B-701B8996188E}" type="slidenum">
              <a:rPr lang="en-US" smtClean="0"/>
              <a:t>26</a:t>
            </a:fld>
            <a:endParaRPr lang="en-US"/>
          </a:p>
        </p:txBody>
      </p:sp>
      <p:grpSp>
        <p:nvGrpSpPr>
          <p:cNvPr id="5" name="Group 4">
            <a:extLst>
              <a:ext uri="{FF2B5EF4-FFF2-40B4-BE49-F238E27FC236}">
                <a16:creationId xmlns:a16="http://schemas.microsoft.com/office/drawing/2014/main" id="{9A32497C-25FB-4ADA-A5F5-AA957CF63EAC}"/>
              </a:ext>
            </a:extLst>
          </p:cNvPr>
          <p:cNvGrpSpPr/>
          <p:nvPr/>
        </p:nvGrpSpPr>
        <p:grpSpPr>
          <a:xfrm>
            <a:off x="6520777" y="1921424"/>
            <a:ext cx="5026844" cy="4204190"/>
            <a:chOff x="6520777" y="1921424"/>
            <a:chExt cx="5026844" cy="4204190"/>
          </a:xfrm>
        </p:grpSpPr>
        <p:pic>
          <p:nvPicPr>
            <p:cNvPr id="6" name="Picture 5">
              <a:extLst>
                <a:ext uri="{FF2B5EF4-FFF2-40B4-BE49-F238E27FC236}">
                  <a16:creationId xmlns:a16="http://schemas.microsoft.com/office/drawing/2014/main" id="{2B3B570E-9673-4571-ABCC-DBB1865E2CF2}"/>
                </a:ext>
              </a:extLst>
            </p:cNvPr>
            <p:cNvPicPr>
              <a:picLocks noChangeAspect="1"/>
            </p:cNvPicPr>
            <p:nvPr/>
          </p:nvPicPr>
          <p:blipFill rotWithShape="1">
            <a:blip r:embed="rId2"/>
            <a:srcRect t="12059" r="45688" b="33334"/>
            <a:stretch/>
          </p:blipFill>
          <p:spPr>
            <a:xfrm>
              <a:off x="6520777" y="1921424"/>
              <a:ext cx="5026844" cy="2394424"/>
            </a:xfrm>
            <a:prstGeom prst="rect">
              <a:avLst/>
            </a:prstGeom>
          </p:spPr>
        </p:pic>
        <p:pic>
          <p:nvPicPr>
            <p:cNvPr id="7" name="Picture 6">
              <a:extLst>
                <a:ext uri="{FF2B5EF4-FFF2-40B4-BE49-F238E27FC236}">
                  <a16:creationId xmlns:a16="http://schemas.microsoft.com/office/drawing/2014/main" id="{93597052-4489-4AB1-BAA6-CAC808F829D0}"/>
                </a:ext>
              </a:extLst>
            </p:cNvPr>
            <p:cNvPicPr>
              <a:picLocks noChangeAspect="1"/>
            </p:cNvPicPr>
            <p:nvPr/>
          </p:nvPicPr>
          <p:blipFill rotWithShape="1">
            <a:blip r:embed="rId2"/>
            <a:srcRect l="52832" t="42205" r="623" b="-484"/>
            <a:stretch/>
          </p:blipFill>
          <p:spPr>
            <a:xfrm>
              <a:off x="6520777" y="4498409"/>
              <a:ext cx="2743201" cy="1627205"/>
            </a:xfrm>
            <a:prstGeom prst="rect">
              <a:avLst/>
            </a:prstGeom>
          </p:spPr>
        </p:pic>
        <p:sp>
          <p:nvSpPr>
            <p:cNvPr id="9" name="Rectangle 8">
              <a:extLst>
                <a:ext uri="{FF2B5EF4-FFF2-40B4-BE49-F238E27FC236}">
                  <a16:creationId xmlns:a16="http://schemas.microsoft.com/office/drawing/2014/main" id="{30F116B2-1980-4F44-84EB-3EEDFA95D02A}"/>
                </a:ext>
              </a:extLst>
            </p:cNvPr>
            <p:cNvSpPr/>
            <p:nvPr/>
          </p:nvSpPr>
          <p:spPr>
            <a:xfrm>
              <a:off x="9647471" y="4896512"/>
              <a:ext cx="1685781" cy="830997"/>
            </a:xfrm>
            <a:prstGeom prst="rect">
              <a:avLst/>
            </a:prstGeom>
          </p:spPr>
          <p:txBody>
            <a:bodyPr wrap="square">
              <a:spAutoFit/>
            </a:bodyPr>
            <a:lstStyle/>
            <a:p>
              <a:r>
                <a:rPr lang="en-US" sz="1600" dirty="0"/>
                <a:t>http://www.futureacoustic.com/soundcurtain/</a:t>
              </a:r>
            </a:p>
          </p:txBody>
        </p:sp>
      </p:grpSp>
    </p:spTree>
    <p:extLst>
      <p:ext uri="{BB962C8B-B14F-4D97-AF65-F5344CB8AC3E}">
        <p14:creationId xmlns:p14="http://schemas.microsoft.com/office/powerpoint/2010/main" val="155113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65C9B8F0-FF66-4C15-BD05-E86B8733184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3037" y="5367908"/>
            <a:ext cx="3428963"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E4505C23-674B-4195-81D6-0C127FEAE3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161029"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73947D-0FBA-4ECF-B914-0D691C9D02B7}"/>
              </a:ext>
            </a:extLst>
          </p:cNvPr>
          <p:cNvSpPr>
            <a:spLocks noGrp="1"/>
          </p:cNvSpPr>
          <p:nvPr>
            <p:ph type="title"/>
          </p:nvPr>
        </p:nvSpPr>
        <p:spPr>
          <a:xfrm>
            <a:off x="838200" y="5529884"/>
            <a:ext cx="7719381" cy="1096331"/>
          </a:xfrm>
        </p:spPr>
        <p:txBody>
          <a:bodyPr>
            <a:normAutofit/>
          </a:bodyPr>
          <a:lstStyle/>
          <a:p>
            <a:r>
              <a:rPr lang="en-US" sz="3400"/>
              <a:t>Individuals with SPD Using It to Develop Appropriate Career Paths</a:t>
            </a:r>
          </a:p>
        </p:txBody>
      </p:sp>
      <p:graphicFrame>
        <p:nvGraphicFramePr>
          <p:cNvPr id="6" name="Content Placeholder 2">
            <a:extLst>
              <a:ext uri="{FF2B5EF4-FFF2-40B4-BE49-F238E27FC236}">
                <a16:creationId xmlns:a16="http://schemas.microsoft.com/office/drawing/2014/main" id="{CF8F40C3-8FFA-4B67-B248-2A6029988F5C}"/>
              </a:ext>
            </a:extLst>
          </p:cNvPr>
          <p:cNvGraphicFramePr>
            <a:graphicFrameLocks noGrp="1"/>
          </p:cNvGraphicFramePr>
          <p:nvPr>
            <p:ph idx="1"/>
            <p:extLst>
              <p:ext uri="{D42A27DB-BD31-4B8C-83A1-F6EECF244321}">
                <p14:modId xmlns:p14="http://schemas.microsoft.com/office/powerpoint/2010/main" val="1749174881"/>
              </p:ext>
            </p:extLst>
          </p:nvPr>
        </p:nvGraphicFramePr>
        <p:xfrm>
          <a:off x="838200" y="643467"/>
          <a:ext cx="10515600" cy="4080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FAFD5082-3438-4B4C-B790-AEB06195694A}"/>
              </a:ext>
            </a:extLst>
          </p:cNvPr>
          <p:cNvSpPr>
            <a:spLocks noGrp="1"/>
          </p:cNvSpPr>
          <p:nvPr>
            <p:ph type="sldNum" sz="quarter" idx="12"/>
          </p:nvPr>
        </p:nvSpPr>
        <p:spPr>
          <a:xfrm>
            <a:off x="10136635" y="6333008"/>
            <a:ext cx="1344477" cy="365125"/>
          </a:xfrm>
        </p:spPr>
        <p:txBody>
          <a:bodyPr>
            <a:normAutofit/>
          </a:bodyPr>
          <a:lstStyle/>
          <a:p>
            <a:pPr>
              <a:spcAft>
                <a:spcPts val="600"/>
              </a:spcAft>
            </a:pPr>
            <a:fld id="{D1D92FE5-1137-4177-8D6B-701B8996188E}" type="slidenum">
              <a:rPr lang="en-US">
                <a:solidFill>
                  <a:schemeClr val="bg1">
                    <a:alpha val="80000"/>
                  </a:schemeClr>
                </a:solidFill>
              </a:rPr>
              <a:pPr>
                <a:spcAft>
                  <a:spcPts val="600"/>
                </a:spcAft>
              </a:pPr>
              <a:t>27</a:t>
            </a:fld>
            <a:endParaRPr lang="en-US" dirty="0">
              <a:solidFill>
                <a:schemeClr val="bg1">
                  <a:alpha val="80000"/>
                </a:schemeClr>
              </a:solidFill>
            </a:endParaRPr>
          </a:p>
        </p:txBody>
      </p:sp>
      <p:sp>
        <p:nvSpPr>
          <p:cNvPr id="3" name="Rectangle 2">
            <a:extLst>
              <a:ext uri="{FF2B5EF4-FFF2-40B4-BE49-F238E27FC236}">
                <a16:creationId xmlns:a16="http://schemas.microsoft.com/office/drawing/2014/main" id="{B1D3D5CB-D202-47B8-8EFC-83AEA417DE12}"/>
              </a:ext>
            </a:extLst>
          </p:cNvPr>
          <p:cNvSpPr/>
          <p:nvPr/>
        </p:nvSpPr>
        <p:spPr>
          <a:xfrm>
            <a:off x="308225" y="4385887"/>
            <a:ext cx="2486346" cy="338554"/>
          </a:xfrm>
          <a:prstGeom prst="rect">
            <a:avLst/>
          </a:prstGeom>
        </p:spPr>
        <p:txBody>
          <a:bodyPr wrap="square">
            <a:spAutoFit/>
          </a:bodyPr>
          <a:lstStyle/>
          <a:p>
            <a:pPr lvl="1"/>
            <a:r>
              <a:rPr lang="en-US" sz="1600" i="1" dirty="0" err="1"/>
              <a:t>Kranowitz</a:t>
            </a:r>
            <a:r>
              <a:rPr lang="en-US" sz="1600" i="1" dirty="0"/>
              <a:t>, C., p. 236</a:t>
            </a:r>
          </a:p>
        </p:txBody>
      </p:sp>
      <p:grpSp>
        <p:nvGrpSpPr>
          <p:cNvPr id="8" name="Group 7">
            <a:extLst>
              <a:ext uri="{FF2B5EF4-FFF2-40B4-BE49-F238E27FC236}">
                <a16:creationId xmlns:a16="http://schemas.microsoft.com/office/drawing/2014/main" id="{A864E169-AD3E-4012-9976-BCE848E4C4A1}"/>
              </a:ext>
            </a:extLst>
          </p:cNvPr>
          <p:cNvGrpSpPr/>
          <p:nvPr/>
        </p:nvGrpSpPr>
        <p:grpSpPr>
          <a:xfrm>
            <a:off x="11461635" y="6483928"/>
            <a:ext cx="561638" cy="168679"/>
            <a:chOff x="11461635" y="6483928"/>
            <a:chExt cx="561638" cy="168679"/>
          </a:xfrm>
        </p:grpSpPr>
        <p:sp>
          <p:nvSpPr>
            <p:cNvPr id="9" name="Rectangle 8">
              <a:extLst>
                <a:ext uri="{FF2B5EF4-FFF2-40B4-BE49-F238E27FC236}">
                  <a16:creationId xmlns:a16="http://schemas.microsoft.com/office/drawing/2014/main" id="{BF201E87-790A-461E-AD32-57DB0EE6823E}"/>
                </a:ext>
              </a:extLst>
            </p:cNvPr>
            <p:cNvSpPr/>
            <p:nvPr userDrawn="1"/>
          </p:nvSpPr>
          <p:spPr>
            <a:xfrm>
              <a:off x="11854596" y="6483930"/>
              <a:ext cx="168677" cy="16867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20D942EB-4550-439E-8A83-0C580F42EAB2}"/>
                </a:ext>
              </a:extLst>
            </p:cNvPr>
            <p:cNvSpPr/>
            <p:nvPr userDrawn="1"/>
          </p:nvSpPr>
          <p:spPr>
            <a:xfrm>
              <a:off x="11655411" y="6483929"/>
              <a:ext cx="168677" cy="1686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a:extLst>
                <a:ext uri="{FF2B5EF4-FFF2-40B4-BE49-F238E27FC236}">
                  <a16:creationId xmlns:a16="http://schemas.microsoft.com/office/drawing/2014/main" id="{5F92FE3D-C232-4A19-BC49-E29295D8D6FD}"/>
                </a:ext>
              </a:extLst>
            </p:cNvPr>
            <p:cNvSpPr/>
            <p:nvPr userDrawn="1"/>
          </p:nvSpPr>
          <p:spPr>
            <a:xfrm>
              <a:off x="11461635" y="6483928"/>
              <a:ext cx="168677" cy="168677"/>
            </a:xfrm>
            <a:prstGeom prst="rect">
              <a:avLst/>
            </a:prstGeom>
            <a:solidFill>
              <a:srgbClr val="99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4825115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606" y="3430757"/>
            <a:ext cx="7951889" cy="690516"/>
          </a:xfrm>
        </p:spPr>
        <p:txBody>
          <a:bodyPr>
            <a:normAutofit/>
          </a:bodyPr>
          <a:lstStyle/>
          <a:p>
            <a:r>
              <a:rPr lang="en-US" sz="2800" spc="300" dirty="0">
                <a:solidFill>
                  <a:srgbClr val="33CCCC"/>
                </a:solidFill>
                <a:latin typeface="HelveNueThin" pitchFamily="2" charset="0"/>
              </a:rPr>
              <a:t>SPD Resources</a:t>
            </a:r>
            <a:endParaRPr lang="en-US" sz="2800" spc="300" dirty="0">
              <a:solidFill>
                <a:srgbClr val="33CCCC"/>
              </a:solidFill>
            </a:endParaRPr>
          </a:p>
        </p:txBody>
      </p:sp>
      <p:cxnSp>
        <p:nvCxnSpPr>
          <p:cNvPr id="5" name="Straight Connector 4"/>
          <p:cNvCxnSpPr/>
          <p:nvPr/>
        </p:nvCxnSpPr>
        <p:spPr>
          <a:xfrm>
            <a:off x="2010118" y="3273985"/>
            <a:ext cx="7951889"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8" name="Content Placeholder 2"/>
          <p:cNvSpPr txBox="1">
            <a:spLocks/>
          </p:cNvSpPr>
          <p:nvPr/>
        </p:nvSpPr>
        <p:spPr>
          <a:xfrm>
            <a:off x="1987606" y="4122379"/>
            <a:ext cx="7951889" cy="19550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000" dirty="0">
              <a:solidFill>
                <a:schemeClr val="tx1"/>
              </a:solidFill>
              <a:latin typeface="HelveNueThin" pitchFamily="2" charset="0"/>
            </a:endParaRPr>
          </a:p>
        </p:txBody>
      </p:sp>
      <p:sp>
        <p:nvSpPr>
          <p:cNvPr id="19" name="Slide Number Placeholder 18"/>
          <p:cNvSpPr>
            <a:spLocks noGrp="1"/>
          </p:cNvSpPr>
          <p:nvPr>
            <p:ph type="sldNum" sz="quarter" idx="12"/>
          </p:nvPr>
        </p:nvSpPr>
        <p:spPr/>
        <p:txBody>
          <a:bodyPr/>
          <a:lstStyle/>
          <a:p>
            <a:fld id="{D1D92FE5-1137-4177-8D6B-701B8996188E}" type="slidenum">
              <a:rPr lang="en-US" smtClean="0"/>
              <a:t>28</a:t>
            </a:fld>
            <a:endParaRPr lang="en-US" dirty="0"/>
          </a:p>
        </p:txBody>
      </p:sp>
      <p:grpSp>
        <p:nvGrpSpPr>
          <p:cNvPr id="17" name="Group 16">
            <a:extLst>
              <a:ext uri="{FF2B5EF4-FFF2-40B4-BE49-F238E27FC236}">
                <a16:creationId xmlns:a16="http://schemas.microsoft.com/office/drawing/2014/main" id="{8922085C-1AFF-4C61-84A7-CB3CE0149C08}"/>
              </a:ext>
            </a:extLst>
          </p:cNvPr>
          <p:cNvGrpSpPr/>
          <p:nvPr/>
        </p:nvGrpSpPr>
        <p:grpSpPr>
          <a:xfrm>
            <a:off x="11461635" y="6483928"/>
            <a:ext cx="561638" cy="168679"/>
            <a:chOff x="11461635" y="6483928"/>
            <a:chExt cx="561638" cy="168679"/>
          </a:xfrm>
        </p:grpSpPr>
        <p:sp>
          <p:nvSpPr>
            <p:cNvPr id="20" name="Rectangle 19">
              <a:extLst>
                <a:ext uri="{FF2B5EF4-FFF2-40B4-BE49-F238E27FC236}">
                  <a16:creationId xmlns:a16="http://schemas.microsoft.com/office/drawing/2014/main" id="{6ADAE4B5-3B1A-40FD-9B25-70C7D5D85C79}"/>
                </a:ext>
              </a:extLst>
            </p:cNvPr>
            <p:cNvSpPr/>
            <p:nvPr userDrawn="1"/>
          </p:nvSpPr>
          <p:spPr>
            <a:xfrm>
              <a:off x="11854596" y="6483930"/>
              <a:ext cx="168677" cy="16867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ectangle 20">
              <a:extLst>
                <a:ext uri="{FF2B5EF4-FFF2-40B4-BE49-F238E27FC236}">
                  <a16:creationId xmlns:a16="http://schemas.microsoft.com/office/drawing/2014/main" id="{833905C6-7E2D-47BF-9EAD-2EA7323F9EE8}"/>
                </a:ext>
              </a:extLst>
            </p:cNvPr>
            <p:cNvSpPr/>
            <p:nvPr userDrawn="1"/>
          </p:nvSpPr>
          <p:spPr>
            <a:xfrm>
              <a:off x="11655411" y="6483929"/>
              <a:ext cx="168677" cy="1686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ectangle 21">
              <a:extLst>
                <a:ext uri="{FF2B5EF4-FFF2-40B4-BE49-F238E27FC236}">
                  <a16:creationId xmlns:a16="http://schemas.microsoft.com/office/drawing/2014/main" id="{4A6BB792-F12C-4097-AE3E-C3A4B0BDB25B}"/>
                </a:ext>
              </a:extLst>
            </p:cNvPr>
            <p:cNvSpPr/>
            <p:nvPr userDrawn="1"/>
          </p:nvSpPr>
          <p:spPr>
            <a:xfrm>
              <a:off x="11461635" y="6483928"/>
              <a:ext cx="168677" cy="168677"/>
            </a:xfrm>
            <a:prstGeom prst="rect">
              <a:avLst/>
            </a:prstGeom>
            <a:solidFill>
              <a:srgbClr val="99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6" name="Picture 5" descr="A close up of a keyboard&#10;&#10;Description generated with high confidence">
            <a:extLst>
              <a:ext uri="{FF2B5EF4-FFF2-40B4-BE49-F238E27FC236}">
                <a16:creationId xmlns:a16="http://schemas.microsoft.com/office/drawing/2014/main" id="{65667FFB-D33D-40F0-9F4B-50B9D8E26D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0346" y="1757510"/>
            <a:ext cx="5653454" cy="2858940"/>
          </a:xfrm>
          <a:prstGeom prst="roundRect">
            <a:avLst>
              <a:gd name="adj" fmla="val 11111"/>
            </a:avLst>
          </a:prstGeom>
          <a:ln w="190500" cap="rnd">
            <a:solidFill>
              <a:srgbClr val="993366"/>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21226944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56C24A-84C1-43A4-8CEF-570974E534A9}"/>
              </a:ext>
            </a:extLst>
          </p:cNvPr>
          <p:cNvSpPr>
            <a:spLocks noGrp="1"/>
          </p:cNvSpPr>
          <p:nvPr>
            <p:ph type="title"/>
          </p:nvPr>
        </p:nvSpPr>
        <p:spPr/>
        <p:txBody>
          <a:bodyPr/>
          <a:lstStyle/>
          <a:p>
            <a:pPr algn="ctr"/>
            <a:r>
              <a:rPr lang="en-US" sz="3600" dirty="0"/>
              <a:t>The Out of Sync Child</a:t>
            </a:r>
            <a:br>
              <a:rPr lang="en-US" dirty="0"/>
            </a:br>
            <a:r>
              <a:rPr lang="en-US" sz="2000" dirty="0"/>
              <a:t>https://out-of-sync-child.com/</a:t>
            </a:r>
          </a:p>
        </p:txBody>
      </p:sp>
      <p:sp>
        <p:nvSpPr>
          <p:cNvPr id="4" name="Slide Number Placeholder 3">
            <a:extLst>
              <a:ext uri="{FF2B5EF4-FFF2-40B4-BE49-F238E27FC236}">
                <a16:creationId xmlns:a16="http://schemas.microsoft.com/office/drawing/2014/main" id="{664E14B4-4160-4A9A-A665-DBCFC6E42EB5}"/>
              </a:ext>
            </a:extLst>
          </p:cNvPr>
          <p:cNvSpPr>
            <a:spLocks noGrp="1"/>
          </p:cNvSpPr>
          <p:nvPr>
            <p:ph type="sldNum" sz="quarter" idx="12"/>
          </p:nvPr>
        </p:nvSpPr>
        <p:spPr/>
        <p:txBody>
          <a:bodyPr/>
          <a:lstStyle/>
          <a:p>
            <a:fld id="{D1D92FE5-1137-4177-8D6B-701B8996188E}" type="slidenum">
              <a:rPr lang="en-US" smtClean="0"/>
              <a:t>29</a:t>
            </a:fld>
            <a:endParaRPr lang="en-US"/>
          </a:p>
        </p:txBody>
      </p:sp>
      <p:pic>
        <p:nvPicPr>
          <p:cNvPr id="6" name="Picture 5">
            <a:extLst>
              <a:ext uri="{FF2B5EF4-FFF2-40B4-BE49-F238E27FC236}">
                <a16:creationId xmlns:a16="http://schemas.microsoft.com/office/drawing/2014/main" id="{A27A4E4A-520D-478D-AD72-E126F1F74A41}"/>
              </a:ext>
            </a:extLst>
          </p:cNvPr>
          <p:cNvPicPr>
            <a:picLocks noChangeAspect="1"/>
          </p:cNvPicPr>
          <p:nvPr/>
        </p:nvPicPr>
        <p:blipFill>
          <a:blip r:embed="rId2"/>
          <a:stretch>
            <a:fillRect/>
          </a:stretch>
        </p:blipFill>
        <p:spPr>
          <a:xfrm>
            <a:off x="1508165" y="1849149"/>
            <a:ext cx="8237517" cy="4348740"/>
          </a:xfrm>
          <a:prstGeom prst="rect">
            <a:avLst/>
          </a:prstGeom>
        </p:spPr>
      </p:pic>
    </p:spTree>
    <p:extLst>
      <p:ext uri="{BB962C8B-B14F-4D97-AF65-F5344CB8AC3E}">
        <p14:creationId xmlns:p14="http://schemas.microsoft.com/office/powerpoint/2010/main" val="3568865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87606" y="3430757"/>
            <a:ext cx="7951889" cy="690516"/>
          </a:xfrm>
        </p:spPr>
        <p:txBody>
          <a:bodyPr>
            <a:normAutofit/>
          </a:bodyPr>
          <a:lstStyle/>
          <a:p>
            <a:r>
              <a:rPr lang="en-US" sz="2800" spc="300" dirty="0">
                <a:solidFill>
                  <a:srgbClr val="33CCCC"/>
                </a:solidFill>
                <a:latin typeface="HelveNueThin" pitchFamily="2" charset="0"/>
              </a:rPr>
              <a:t>Background</a:t>
            </a:r>
            <a:endParaRPr lang="en-US" sz="2800" spc="300" dirty="0">
              <a:solidFill>
                <a:srgbClr val="33CCCC"/>
              </a:solidFill>
            </a:endParaRPr>
          </a:p>
        </p:txBody>
      </p:sp>
      <p:cxnSp>
        <p:nvCxnSpPr>
          <p:cNvPr id="5" name="Straight Connector 4"/>
          <p:cNvCxnSpPr/>
          <p:nvPr/>
        </p:nvCxnSpPr>
        <p:spPr>
          <a:xfrm>
            <a:off x="2010118" y="3273985"/>
            <a:ext cx="7951889"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8" name="Content Placeholder 2"/>
          <p:cNvSpPr txBox="1">
            <a:spLocks/>
          </p:cNvSpPr>
          <p:nvPr/>
        </p:nvSpPr>
        <p:spPr>
          <a:xfrm>
            <a:off x="1987606" y="4122379"/>
            <a:ext cx="7951889" cy="19550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solidFill>
                  <a:schemeClr val="tx1"/>
                </a:solidFill>
                <a:latin typeface="HelveNueThin" pitchFamily="2" charset="0"/>
              </a:rPr>
              <a:t>Definitions, Manifestations and </a:t>
            </a:r>
          </a:p>
          <a:p>
            <a:pPr marL="0" indent="0">
              <a:buFont typeface="Arial" panose="020B0604020202020204" pitchFamily="34" charset="0"/>
              <a:buNone/>
            </a:pPr>
            <a:r>
              <a:rPr lang="en-US" sz="2000" dirty="0">
                <a:solidFill>
                  <a:schemeClr val="tx1"/>
                </a:solidFill>
                <a:latin typeface="HelveNueThin" pitchFamily="2" charset="0"/>
              </a:rPr>
              <a:t>Functional Limitations</a:t>
            </a:r>
          </a:p>
        </p:txBody>
      </p:sp>
      <p:sp>
        <p:nvSpPr>
          <p:cNvPr id="19" name="Slide Number Placeholder 18"/>
          <p:cNvSpPr>
            <a:spLocks noGrp="1"/>
          </p:cNvSpPr>
          <p:nvPr>
            <p:ph type="sldNum" sz="quarter" idx="12"/>
          </p:nvPr>
        </p:nvSpPr>
        <p:spPr/>
        <p:txBody>
          <a:bodyPr/>
          <a:lstStyle/>
          <a:p>
            <a:fld id="{D1D92FE5-1137-4177-8D6B-701B8996188E}" type="slidenum">
              <a:rPr lang="en-US" smtClean="0"/>
              <a:t>3</a:t>
            </a:fld>
            <a:endParaRPr lang="en-US" dirty="0"/>
          </a:p>
        </p:txBody>
      </p:sp>
      <p:pic>
        <p:nvPicPr>
          <p:cNvPr id="13" name="Picture 12" descr="A drawing of a face&#10;&#10;Description generated with high confidence">
            <a:extLst>
              <a:ext uri="{FF2B5EF4-FFF2-40B4-BE49-F238E27FC236}">
                <a16:creationId xmlns:a16="http://schemas.microsoft.com/office/drawing/2014/main" id="{9240A932-3512-4BCE-A504-144AF6FA23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4761" y="1708640"/>
            <a:ext cx="4502891" cy="3437206"/>
          </a:xfrm>
          <a:prstGeom prst="roundRect">
            <a:avLst>
              <a:gd name="adj" fmla="val 11111"/>
            </a:avLst>
          </a:prstGeom>
          <a:ln w="190500" cap="rnd">
            <a:solidFill>
              <a:srgbClr val="993366"/>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grpSp>
        <p:nvGrpSpPr>
          <p:cNvPr id="17" name="Group 16">
            <a:extLst>
              <a:ext uri="{FF2B5EF4-FFF2-40B4-BE49-F238E27FC236}">
                <a16:creationId xmlns:a16="http://schemas.microsoft.com/office/drawing/2014/main" id="{8922085C-1AFF-4C61-84A7-CB3CE0149C08}"/>
              </a:ext>
            </a:extLst>
          </p:cNvPr>
          <p:cNvGrpSpPr/>
          <p:nvPr/>
        </p:nvGrpSpPr>
        <p:grpSpPr>
          <a:xfrm>
            <a:off x="11461635" y="6483928"/>
            <a:ext cx="561638" cy="168679"/>
            <a:chOff x="11461635" y="6483928"/>
            <a:chExt cx="561638" cy="168679"/>
          </a:xfrm>
        </p:grpSpPr>
        <p:sp>
          <p:nvSpPr>
            <p:cNvPr id="20" name="Rectangle 19">
              <a:extLst>
                <a:ext uri="{FF2B5EF4-FFF2-40B4-BE49-F238E27FC236}">
                  <a16:creationId xmlns:a16="http://schemas.microsoft.com/office/drawing/2014/main" id="{6ADAE4B5-3B1A-40FD-9B25-70C7D5D85C79}"/>
                </a:ext>
              </a:extLst>
            </p:cNvPr>
            <p:cNvSpPr/>
            <p:nvPr userDrawn="1"/>
          </p:nvSpPr>
          <p:spPr>
            <a:xfrm>
              <a:off x="11854596" y="6483930"/>
              <a:ext cx="168677" cy="16867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ectangle 20">
              <a:extLst>
                <a:ext uri="{FF2B5EF4-FFF2-40B4-BE49-F238E27FC236}">
                  <a16:creationId xmlns:a16="http://schemas.microsoft.com/office/drawing/2014/main" id="{833905C6-7E2D-47BF-9EAD-2EA7323F9EE8}"/>
                </a:ext>
              </a:extLst>
            </p:cNvPr>
            <p:cNvSpPr/>
            <p:nvPr userDrawn="1"/>
          </p:nvSpPr>
          <p:spPr>
            <a:xfrm>
              <a:off x="11655411" y="6483929"/>
              <a:ext cx="168677" cy="1686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ectangle 21">
              <a:extLst>
                <a:ext uri="{FF2B5EF4-FFF2-40B4-BE49-F238E27FC236}">
                  <a16:creationId xmlns:a16="http://schemas.microsoft.com/office/drawing/2014/main" id="{4A6BB792-F12C-4097-AE3E-C3A4B0BDB25B}"/>
                </a:ext>
              </a:extLst>
            </p:cNvPr>
            <p:cNvSpPr/>
            <p:nvPr userDrawn="1"/>
          </p:nvSpPr>
          <p:spPr>
            <a:xfrm>
              <a:off x="11461635" y="6483928"/>
              <a:ext cx="168677" cy="168677"/>
            </a:xfrm>
            <a:prstGeom prst="rect">
              <a:avLst/>
            </a:prstGeom>
            <a:solidFill>
              <a:srgbClr val="99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42884504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56C24A-84C1-43A4-8CEF-570974E534A9}"/>
              </a:ext>
            </a:extLst>
          </p:cNvPr>
          <p:cNvSpPr>
            <a:spLocks noGrp="1"/>
          </p:cNvSpPr>
          <p:nvPr>
            <p:ph type="title"/>
          </p:nvPr>
        </p:nvSpPr>
        <p:spPr/>
        <p:txBody>
          <a:bodyPr/>
          <a:lstStyle/>
          <a:p>
            <a:pPr algn="ctr"/>
            <a:r>
              <a:rPr lang="en-US" sz="3600" dirty="0"/>
              <a:t>STAR Institute</a:t>
            </a:r>
            <a:br>
              <a:rPr lang="en-US" dirty="0"/>
            </a:br>
            <a:r>
              <a:rPr lang="en-US" sz="2000" dirty="0"/>
              <a:t>https://www.spdstar.org/research-library</a:t>
            </a:r>
          </a:p>
        </p:txBody>
      </p:sp>
      <p:sp>
        <p:nvSpPr>
          <p:cNvPr id="4" name="Slide Number Placeholder 3">
            <a:extLst>
              <a:ext uri="{FF2B5EF4-FFF2-40B4-BE49-F238E27FC236}">
                <a16:creationId xmlns:a16="http://schemas.microsoft.com/office/drawing/2014/main" id="{664E14B4-4160-4A9A-A665-DBCFC6E42EB5}"/>
              </a:ext>
            </a:extLst>
          </p:cNvPr>
          <p:cNvSpPr>
            <a:spLocks noGrp="1"/>
          </p:cNvSpPr>
          <p:nvPr>
            <p:ph type="sldNum" sz="quarter" idx="12"/>
          </p:nvPr>
        </p:nvSpPr>
        <p:spPr/>
        <p:txBody>
          <a:bodyPr/>
          <a:lstStyle/>
          <a:p>
            <a:fld id="{D1D92FE5-1137-4177-8D6B-701B8996188E}" type="slidenum">
              <a:rPr lang="en-US" smtClean="0"/>
              <a:t>30</a:t>
            </a:fld>
            <a:endParaRPr lang="en-US"/>
          </a:p>
        </p:txBody>
      </p:sp>
      <p:pic>
        <p:nvPicPr>
          <p:cNvPr id="2" name="Picture 1">
            <a:extLst>
              <a:ext uri="{FF2B5EF4-FFF2-40B4-BE49-F238E27FC236}">
                <a16:creationId xmlns:a16="http://schemas.microsoft.com/office/drawing/2014/main" id="{7566CEE8-0882-4029-94C4-F782F93B3868}"/>
              </a:ext>
            </a:extLst>
          </p:cNvPr>
          <p:cNvPicPr>
            <a:picLocks noChangeAspect="1"/>
          </p:cNvPicPr>
          <p:nvPr/>
        </p:nvPicPr>
        <p:blipFill>
          <a:blip r:embed="rId2"/>
          <a:stretch>
            <a:fillRect/>
          </a:stretch>
        </p:blipFill>
        <p:spPr>
          <a:xfrm>
            <a:off x="1790700" y="1934554"/>
            <a:ext cx="8610599" cy="4421796"/>
          </a:xfrm>
          <a:prstGeom prst="rect">
            <a:avLst/>
          </a:prstGeom>
        </p:spPr>
      </p:pic>
    </p:spTree>
    <p:extLst>
      <p:ext uri="{BB962C8B-B14F-4D97-AF65-F5344CB8AC3E}">
        <p14:creationId xmlns:p14="http://schemas.microsoft.com/office/powerpoint/2010/main" val="41719888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D7B51F1-179A-4470-A99A-CF1AA2D19259}" type="slidenum">
              <a:rPr lang="en-US" smtClean="0"/>
              <a:t>31</a:t>
            </a:fld>
            <a:endParaRPr lang="en-US"/>
          </a:p>
        </p:txBody>
      </p:sp>
      <p:sp>
        <p:nvSpPr>
          <p:cNvPr id="4" name="Title 1"/>
          <p:cNvSpPr txBox="1">
            <a:spLocks/>
          </p:cNvSpPr>
          <p:nvPr/>
        </p:nvSpPr>
        <p:spPr bwMode="auto">
          <a:xfrm>
            <a:off x="7209034" y="1736778"/>
            <a:ext cx="3770615" cy="3384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Arial" charset="0"/>
                <a:cs typeface="Arial" charset="0"/>
              </a:defRPr>
            </a:lvl2pPr>
            <a:lvl3pPr algn="l" rtl="0" eaLnBrk="1" fontAlgn="base" hangingPunct="1">
              <a:spcBef>
                <a:spcPct val="0"/>
              </a:spcBef>
              <a:spcAft>
                <a:spcPct val="0"/>
              </a:spcAft>
              <a:defRPr sz="3600">
                <a:solidFill>
                  <a:schemeClr val="bg1"/>
                </a:solidFill>
                <a:latin typeface="Arial" charset="0"/>
                <a:cs typeface="Arial" charset="0"/>
              </a:defRPr>
            </a:lvl3pPr>
            <a:lvl4pPr algn="l" rtl="0" eaLnBrk="1" fontAlgn="base" hangingPunct="1">
              <a:spcBef>
                <a:spcPct val="0"/>
              </a:spcBef>
              <a:spcAft>
                <a:spcPct val="0"/>
              </a:spcAft>
              <a:defRPr sz="3600">
                <a:solidFill>
                  <a:schemeClr val="bg1"/>
                </a:solidFill>
                <a:latin typeface="Arial" charset="0"/>
                <a:cs typeface="Arial" charset="0"/>
              </a:defRPr>
            </a:lvl4pPr>
            <a:lvl5pPr algn="l" rtl="0" eaLnBrk="1" fontAlgn="base" hangingPunct="1">
              <a:spcBef>
                <a:spcPct val="0"/>
              </a:spcBef>
              <a:spcAft>
                <a:spcPct val="0"/>
              </a:spcAft>
              <a:defRPr sz="3600">
                <a:solidFill>
                  <a:schemeClr val="bg1"/>
                </a:solidFill>
                <a:latin typeface="Arial" charset="0"/>
                <a:cs typeface="Arial" charset="0"/>
              </a:defRPr>
            </a:lvl5pPr>
            <a:lvl6pPr marL="457200" algn="l" rtl="0" eaLnBrk="1" fontAlgn="base" hangingPunct="1">
              <a:spcBef>
                <a:spcPct val="0"/>
              </a:spcBef>
              <a:spcAft>
                <a:spcPct val="0"/>
              </a:spcAft>
              <a:defRPr sz="3600">
                <a:solidFill>
                  <a:schemeClr val="bg1"/>
                </a:solidFill>
                <a:latin typeface="Arial" charset="0"/>
                <a:cs typeface="Arial" charset="0"/>
              </a:defRPr>
            </a:lvl6pPr>
            <a:lvl7pPr marL="914400" algn="l" rtl="0" eaLnBrk="1" fontAlgn="base" hangingPunct="1">
              <a:spcBef>
                <a:spcPct val="0"/>
              </a:spcBef>
              <a:spcAft>
                <a:spcPct val="0"/>
              </a:spcAft>
              <a:defRPr sz="3600">
                <a:solidFill>
                  <a:schemeClr val="bg1"/>
                </a:solidFill>
                <a:latin typeface="Arial" charset="0"/>
                <a:cs typeface="Arial" charset="0"/>
              </a:defRPr>
            </a:lvl7pPr>
            <a:lvl8pPr marL="1371600" algn="l" rtl="0" eaLnBrk="1" fontAlgn="base" hangingPunct="1">
              <a:spcBef>
                <a:spcPct val="0"/>
              </a:spcBef>
              <a:spcAft>
                <a:spcPct val="0"/>
              </a:spcAft>
              <a:defRPr sz="3600">
                <a:solidFill>
                  <a:schemeClr val="bg1"/>
                </a:solidFill>
                <a:latin typeface="Arial" charset="0"/>
                <a:cs typeface="Arial" charset="0"/>
              </a:defRPr>
            </a:lvl8pPr>
            <a:lvl9pPr marL="1828800" algn="l" rtl="0" eaLnBrk="1" fontAlgn="base" hangingPunct="1">
              <a:spcBef>
                <a:spcPct val="0"/>
              </a:spcBef>
              <a:spcAft>
                <a:spcPct val="0"/>
              </a:spcAft>
              <a:defRPr sz="3600">
                <a:solidFill>
                  <a:schemeClr val="bg1"/>
                </a:solidFill>
                <a:latin typeface="Arial" charset="0"/>
                <a:cs typeface="Arial" charset="0"/>
              </a:defRPr>
            </a:lvl9pPr>
          </a:lstStyle>
          <a:p>
            <a:pPr algn="ctr"/>
            <a:r>
              <a:rPr lang="en-US" b="1" kern="0" dirty="0">
                <a:solidFill>
                  <a:srgbClr val="232653"/>
                </a:solidFill>
              </a:rPr>
              <a:t>Understood.org</a:t>
            </a:r>
          </a:p>
          <a:p>
            <a:pPr algn="ctr"/>
            <a:r>
              <a:rPr lang="en-US" sz="2000" kern="0" dirty="0">
                <a:solidFill>
                  <a:srgbClr val="232653"/>
                </a:solidFill>
              </a:rPr>
              <a:t>https://www.understood.org/en/learning-attention-issues/child-learning-disabilities/sensory-processing-issues/understanding-sensory-processing-issues</a:t>
            </a:r>
          </a:p>
        </p:txBody>
      </p:sp>
      <p:pic>
        <p:nvPicPr>
          <p:cNvPr id="2" name="Picture 1">
            <a:extLst>
              <a:ext uri="{FF2B5EF4-FFF2-40B4-BE49-F238E27FC236}">
                <a16:creationId xmlns:a16="http://schemas.microsoft.com/office/drawing/2014/main" id="{82573E11-8C2B-4D44-AC33-13BBB4BD870A}"/>
              </a:ext>
            </a:extLst>
          </p:cNvPr>
          <p:cNvPicPr>
            <a:picLocks noChangeAspect="1"/>
          </p:cNvPicPr>
          <p:nvPr/>
        </p:nvPicPr>
        <p:blipFill rotWithShape="1">
          <a:blip r:embed="rId2"/>
          <a:srcRect l="6773" t="15958" r="33863" b="1584"/>
          <a:stretch/>
        </p:blipFill>
        <p:spPr>
          <a:xfrm>
            <a:off x="1705509" y="605898"/>
            <a:ext cx="4982967" cy="5890391"/>
          </a:xfrm>
          <a:prstGeom prst="rect">
            <a:avLst/>
          </a:prstGeom>
        </p:spPr>
      </p:pic>
    </p:spTree>
    <p:extLst>
      <p:ext uri="{BB962C8B-B14F-4D97-AF65-F5344CB8AC3E}">
        <p14:creationId xmlns:p14="http://schemas.microsoft.com/office/powerpoint/2010/main" val="36532368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D7B51F1-179A-4470-A99A-CF1AA2D19259}" type="slidenum">
              <a:rPr lang="en-US" smtClean="0"/>
              <a:t>32</a:t>
            </a:fld>
            <a:endParaRPr lang="en-US"/>
          </a:p>
        </p:txBody>
      </p:sp>
      <p:sp>
        <p:nvSpPr>
          <p:cNvPr id="4" name="Title 1"/>
          <p:cNvSpPr txBox="1">
            <a:spLocks/>
          </p:cNvSpPr>
          <p:nvPr/>
        </p:nvSpPr>
        <p:spPr bwMode="auto">
          <a:xfrm>
            <a:off x="2355273" y="327110"/>
            <a:ext cx="7550728" cy="1100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Arial" charset="0"/>
                <a:cs typeface="Arial" charset="0"/>
              </a:defRPr>
            </a:lvl2pPr>
            <a:lvl3pPr algn="l" rtl="0" eaLnBrk="1" fontAlgn="base" hangingPunct="1">
              <a:spcBef>
                <a:spcPct val="0"/>
              </a:spcBef>
              <a:spcAft>
                <a:spcPct val="0"/>
              </a:spcAft>
              <a:defRPr sz="3600">
                <a:solidFill>
                  <a:schemeClr val="bg1"/>
                </a:solidFill>
                <a:latin typeface="Arial" charset="0"/>
                <a:cs typeface="Arial" charset="0"/>
              </a:defRPr>
            </a:lvl3pPr>
            <a:lvl4pPr algn="l" rtl="0" eaLnBrk="1" fontAlgn="base" hangingPunct="1">
              <a:spcBef>
                <a:spcPct val="0"/>
              </a:spcBef>
              <a:spcAft>
                <a:spcPct val="0"/>
              </a:spcAft>
              <a:defRPr sz="3600">
                <a:solidFill>
                  <a:schemeClr val="bg1"/>
                </a:solidFill>
                <a:latin typeface="Arial" charset="0"/>
                <a:cs typeface="Arial" charset="0"/>
              </a:defRPr>
            </a:lvl4pPr>
            <a:lvl5pPr algn="l" rtl="0" eaLnBrk="1" fontAlgn="base" hangingPunct="1">
              <a:spcBef>
                <a:spcPct val="0"/>
              </a:spcBef>
              <a:spcAft>
                <a:spcPct val="0"/>
              </a:spcAft>
              <a:defRPr sz="3600">
                <a:solidFill>
                  <a:schemeClr val="bg1"/>
                </a:solidFill>
                <a:latin typeface="Arial" charset="0"/>
                <a:cs typeface="Arial" charset="0"/>
              </a:defRPr>
            </a:lvl5pPr>
            <a:lvl6pPr marL="457200" algn="l" rtl="0" eaLnBrk="1" fontAlgn="base" hangingPunct="1">
              <a:spcBef>
                <a:spcPct val="0"/>
              </a:spcBef>
              <a:spcAft>
                <a:spcPct val="0"/>
              </a:spcAft>
              <a:defRPr sz="3600">
                <a:solidFill>
                  <a:schemeClr val="bg1"/>
                </a:solidFill>
                <a:latin typeface="Arial" charset="0"/>
                <a:cs typeface="Arial" charset="0"/>
              </a:defRPr>
            </a:lvl6pPr>
            <a:lvl7pPr marL="914400" algn="l" rtl="0" eaLnBrk="1" fontAlgn="base" hangingPunct="1">
              <a:spcBef>
                <a:spcPct val="0"/>
              </a:spcBef>
              <a:spcAft>
                <a:spcPct val="0"/>
              </a:spcAft>
              <a:defRPr sz="3600">
                <a:solidFill>
                  <a:schemeClr val="bg1"/>
                </a:solidFill>
                <a:latin typeface="Arial" charset="0"/>
                <a:cs typeface="Arial" charset="0"/>
              </a:defRPr>
            </a:lvl7pPr>
            <a:lvl8pPr marL="1371600" algn="l" rtl="0" eaLnBrk="1" fontAlgn="base" hangingPunct="1">
              <a:spcBef>
                <a:spcPct val="0"/>
              </a:spcBef>
              <a:spcAft>
                <a:spcPct val="0"/>
              </a:spcAft>
              <a:defRPr sz="3600">
                <a:solidFill>
                  <a:schemeClr val="bg1"/>
                </a:solidFill>
                <a:latin typeface="Arial" charset="0"/>
                <a:cs typeface="Arial" charset="0"/>
              </a:defRPr>
            </a:lvl8pPr>
            <a:lvl9pPr marL="1828800" algn="l" rtl="0" eaLnBrk="1" fontAlgn="base" hangingPunct="1">
              <a:spcBef>
                <a:spcPct val="0"/>
              </a:spcBef>
              <a:spcAft>
                <a:spcPct val="0"/>
              </a:spcAft>
              <a:defRPr sz="3600">
                <a:solidFill>
                  <a:schemeClr val="bg1"/>
                </a:solidFill>
                <a:latin typeface="Arial" charset="0"/>
                <a:cs typeface="Arial" charset="0"/>
              </a:defRPr>
            </a:lvl9pPr>
          </a:lstStyle>
          <a:p>
            <a:pPr algn="ctr"/>
            <a:r>
              <a:rPr lang="en-US" b="1" kern="0" dirty="0">
                <a:solidFill>
                  <a:srgbClr val="232653"/>
                </a:solidFill>
              </a:rPr>
              <a:t>Job Corps Disability Website</a:t>
            </a:r>
          </a:p>
          <a:p>
            <a:pPr algn="ctr"/>
            <a:r>
              <a:rPr lang="en-US" sz="2000" kern="0" dirty="0">
                <a:solidFill>
                  <a:srgbClr val="232653"/>
                </a:solidFill>
              </a:rPr>
              <a:t>https://supportservices.jobcorps.gov/disability/Pages/default.aspx</a:t>
            </a:r>
          </a:p>
        </p:txBody>
      </p:sp>
      <p:pic>
        <p:nvPicPr>
          <p:cNvPr id="5" name="Picture 4"/>
          <p:cNvPicPr>
            <a:picLocks noChangeAspect="1"/>
          </p:cNvPicPr>
          <p:nvPr/>
        </p:nvPicPr>
        <p:blipFill>
          <a:blip r:embed="rId2" cstate="print"/>
          <a:stretch>
            <a:fillRect/>
          </a:stretch>
        </p:blipFill>
        <p:spPr>
          <a:xfrm>
            <a:off x="2466110" y="1638448"/>
            <a:ext cx="7100021" cy="4395577"/>
          </a:xfrm>
          <a:prstGeom prst="rect">
            <a:avLst/>
          </a:prstGeom>
        </p:spPr>
      </p:pic>
    </p:spTree>
    <p:extLst>
      <p:ext uri="{BB962C8B-B14F-4D97-AF65-F5344CB8AC3E}">
        <p14:creationId xmlns:p14="http://schemas.microsoft.com/office/powerpoint/2010/main" val="40933046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D7B51F1-179A-4470-A99A-CF1AA2D19259}" type="slidenum">
              <a:rPr lang="en-US" smtClean="0"/>
              <a:t>33</a:t>
            </a:fld>
            <a:endParaRPr lang="en-US"/>
          </a:p>
        </p:txBody>
      </p:sp>
      <p:sp>
        <p:nvSpPr>
          <p:cNvPr id="3" name="Title 1"/>
          <p:cNvSpPr txBox="1">
            <a:spLocks/>
          </p:cNvSpPr>
          <p:nvPr/>
        </p:nvSpPr>
        <p:spPr>
          <a:xfrm>
            <a:off x="2409684" y="375024"/>
            <a:ext cx="7358907" cy="1100137"/>
          </a:xfrm>
          <a:prstGeom prst="rect">
            <a:avLst/>
          </a:prstGeom>
          <a:noFill/>
          <a:ln>
            <a:noFill/>
          </a:ln>
        </p:spPr>
        <p:txBody>
          <a:bodyPr/>
          <a:lstStyle>
            <a:lvl1pPr algn="l" defTabSz="914400" rtl="0" eaLnBrk="1" latinLnBrk="0" hangingPunct="1">
              <a:lnSpc>
                <a:spcPct val="90000"/>
              </a:lnSpc>
              <a:spcBef>
                <a:spcPct val="0"/>
              </a:spcBef>
              <a:buNone/>
              <a:defRPr sz="3600" kern="1200">
                <a:solidFill>
                  <a:schemeClr val="bg1"/>
                </a:solidFill>
                <a:latin typeface="+mn-lt"/>
                <a:ea typeface="+mj-ea"/>
                <a:cs typeface="+mj-cs"/>
              </a:defRPr>
            </a:lvl1pPr>
          </a:lstStyle>
          <a:p>
            <a:pPr algn="ctr"/>
            <a:r>
              <a:rPr lang="en-US" b="1" dirty="0">
                <a:solidFill>
                  <a:srgbClr val="232653"/>
                </a:solidFill>
                <a:latin typeface="+mj-lt"/>
              </a:rPr>
              <a:t>Job Accommodation Network</a:t>
            </a:r>
            <a:br>
              <a:rPr lang="en-US" dirty="0">
                <a:solidFill>
                  <a:srgbClr val="232653"/>
                </a:solidFill>
                <a:latin typeface="+mj-lt"/>
              </a:rPr>
            </a:br>
            <a:r>
              <a:rPr lang="en-US" sz="2000" dirty="0">
                <a:solidFill>
                  <a:srgbClr val="232653"/>
                </a:solidFill>
              </a:rPr>
              <a:t>http://askjan.org</a:t>
            </a:r>
          </a:p>
        </p:txBody>
      </p:sp>
      <p:pic>
        <p:nvPicPr>
          <p:cNvPr id="4" name="Content Placeholder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a:xfrm>
            <a:off x="2671248" y="1709149"/>
            <a:ext cx="7097342" cy="4232478"/>
          </a:xfrm>
          <a:prstGeom prst="rect">
            <a:avLst/>
          </a:prstGeom>
        </p:spPr>
      </p:pic>
    </p:spTree>
    <p:extLst>
      <p:ext uri="{BB962C8B-B14F-4D97-AF65-F5344CB8AC3E}">
        <p14:creationId xmlns:p14="http://schemas.microsoft.com/office/powerpoint/2010/main" val="2024247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9" name="Group 8" title="intersecting circles">
            <a:extLst>
              <a:ext uri="{FF2B5EF4-FFF2-40B4-BE49-F238E27FC236}">
                <a16:creationId xmlns:a16="http://schemas.microsoft.com/office/drawing/2014/main" id="{D2C4BFA1-2075-4901-9E24-E41D1FDD51FD}"/>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10" name="Oval 5">
              <a:extLst>
                <a:ext uri="{FF2B5EF4-FFF2-40B4-BE49-F238E27FC236}">
                  <a16:creationId xmlns:a16="http://schemas.microsoft.com/office/drawing/2014/main" id="{985A7375-E3AF-4F5C-85AE-17E8832952CA}"/>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1" name="Oval 10">
              <a:extLst>
                <a:ext uri="{FF2B5EF4-FFF2-40B4-BE49-F238E27FC236}">
                  <a16:creationId xmlns:a16="http://schemas.microsoft.com/office/drawing/2014/main" id="{F0307F65-8304-4FA8-A841-D4D7625411BE}"/>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2" name="Oval 5">
              <a:extLst>
                <a:ext uri="{FF2B5EF4-FFF2-40B4-BE49-F238E27FC236}">
                  <a16:creationId xmlns:a16="http://schemas.microsoft.com/office/drawing/2014/main" id="{C8B8394C-136F-4E05-A002-D93A5E79CD50}"/>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4" name="Rectangle 13" title="ribbon">
            <a:extLst>
              <a:ext uri="{FF2B5EF4-FFF2-40B4-BE49-F238E27FC236}">
                <a16:creationId xmlns:a16="http://schemas.microsoft.com/office/drawing/2014/main" id="{053FB2EE-284F-4C87-AB3D-BBF87A9FAB9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3F33936-8EFE-47C8-B9FB-A5A5AC5B3D98}"/>
              </a:ext>
            </a:extLst>
          </p:cNvPr>
          <p:cNvSpPr>
            <a:spLocks noGrp="1"/>
          </p:cNvSpPr>
          <p:nvPr>
            <p:ph type="title"/>
          </p:nvPr>
        </p:nvSpPr>
        <p:spPr>
          <a:xfrm>
            <a:off x="1524000" y="1462183"/>
            <a:ext cx="9144000" cy="1381188"/>
          </a:xfrm>
        </p:spPr>
        <p:txBody>
          <a:bodyPr vert="horz" lIns="91440" tIns="45720" rIns="91440" bIns="45720" rtlCol="0" anchor="ctr">
            <a:normAutofit/>
          </a:bodyPr>
          <a:lstStyle/>
          <a:p>
            <a:pPr algn="ctr"/>
            <a:r>
              <a:rPr lang="en-US" sz="4800" b="1" kern="1200" dirty="0">
                <a:latin typeface="+mj-lt"/>
                <a:ea typeface="+mj-ea"/>
                <a:cs typeface="+mj-cs"/>
              </a:rPr>
              <a:t>Poll</a:t>
            </a:r>
          </a:p>
        </p:txBody>
      </p:sp>
      <p:sp>
        <p:nvSpPr>
          <p:cNvPr id="3" name="Content Placeholder 2">
            <a:extLst>
              <a:ext uri="{FF2B5EF4-FFF2-40B4-BE49-F238E27FC236}">
                <a16:creationId xmlns:a16="http://schemas.microsoft.com/office/drawing/2014/main" id="{7420FFFB-33B8-419E-B945-BE747D14175D}"/>
              </a:ext>
            </a:extLst>
          </p:cNvPr>
          <p:cNvSpPr>
            <a:spLocks noGrp="1"/>
          </p:cNvSpPr>
          <p:nvPr>
            <p:ph idx="1"/>
          </p:nvPr>
        </p:nvSpPr>
        <p:spPr>
          <a:xfrm>
            <a:off x="1524000" y="3048000"/>
            <a:ext cx="9144000" cy="762000"/>
          </a:xfrm>
        </p:spPr>
        <p:txBody>
          <a:bodyPr vert="horz" lIns="91440" tIns="45720" rIns="91440" bIns="45720" rtlCol="0">
            <a:normAutofit/>
          </a:bodyPr>
          <a:lstStyle/>
          <a:p>
            <a:pPr marL="0" indent="0" algn="ctr">
              <a:lnSpc>
                <a:spcPct val="90000"/>
              </a:lnSpc>
              <a:buNone/>
            </a:pPr>
            <a:r>
              <a:rPr lang="en-US" sz="3200" kern="1200" dirty="0">
                <a:solidFill>
                  <a:srgbClr val="993366"/>
                </a:solidFill>
                <a:latin typeface="+mn-lt"/>
                <a:ea typeface="+mn-ea"/>
                <a:cs typeface="+mn-cs"/>
              </a:rPr>
              <a:t>Are you familiar with Sensory Processing Disorder?</a:t>
            </a:r>
          </a:p>
        </p:txBody>
      </p:sp>
      <p:sp>
        <p:nvSpPr>
          <p:cNvPr id="4" name="Slide Number Placeholder 3">
            <a:extLst>
              <a:ext uri="{FF2B5EF4-FFF2-40B4-BE49-F238E27FC236}">
                <a16:creationId xmlns:a16="http://schemas.microsoft.com/office/drawing/2014/main" id="{EE8E5658-3D20-4262-97BD-7345930D8F7C}"/>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1D92FE5-1137-4177-8D6B-701B8996188E}" type="slidenum">
              <a:rPr lang="en-US" smtClean="0"/>
              <a:pPr>
                <a:spcAft>
                  <a:spcPts val="600"/>
                </a:spcAft>
              </a:pPr>
              <a:t>4</a:t>
            </a:fld>
            <a:endParaRPr lang="en-US"/>
          </a:p>
        </p:txBody>
      </p:sp>
    </p:spTree>
    <p:extLst>
      <p:ext uri="{BB962C8B-B14F-4D97-AF65-F5344CB8AC3E}">
        <p14:creationId xmlns:p14="http://schemas.microsoft.com/office/powerpoint/2010/main" val="240320335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9528A07-FF74-438B-8D42-099240C4712B}"/>
              </a:ext>
            </a:extLst>
          </p:cNvPr>
          <p:cNvSpPr>
            <a:spLocks noGrp="1"/>
          </p:cNvSpPr>
          <p:nvPr>
            <p:ph type="title"/>
          </p:nvPr>
        </p:nvSpPr>
        <p:spPr>
          <a:xfrm>
            <a:off x="838200" y="963877"/>
            <a:ext cx="3494362" cy="4930246"/>
          </a:xfrm>
        </p:spPr>
        <p:txBody>
          <a:bodyPr>
            <a:normAutofit/>
          </a:bodyPr>
          <a:lstStyle/>
          <a:p>
            <a:pPr algn="r"/>
            <a:r>
              <a:rPr lang="en-US" dirty="0">
                <a:solidFill>
                  <a:srgbClr val="33CCCC"/>
                </a:solidFill>
              </a:rPr>
              <a:t>Sensory Processing Disorder (SPD) Defined</a:t>
            </a:r>
          </a:p>
        </p:txBody>
      </p:sp>
      <p:sp>
        <p:nvSpPr>
          <p:cNvPr id="3" name="Content Placeholder 2">
            <a:extLst>
              <a:ext uri="{FF2B5EF4-FFF2-40B4-BE49-F238E27FC236}">
                <a16:creationId xmlns:a16="http://schemas.microsoft.com/office/drawing/2014/main" id="{06644CA3-14E7-41A2-BB54-B851022AA9D0}"/>
              </a:ext>
            </a:extLst>
          </p:cNvPr>
          <p:cNvSpPr>
            <a:spLocks noGrp="1"/>
          </p:cNvSpPr>
          <p:nvPr>
            <p:ph idx="1"/>
          </p:nvPr>
        </p:nvSpPr>
        <p:spPr>
          <a:xfrm>
            <a:off x="4976031" y="963877"/>
            <a:ext cx="6377769" cy="4930246"/>
          </a:xfrm>
        </p:spPr>
        <p:txBody>
          <a:bodyPr anchor="ctr">
            <a:normAutofit/>
          </a:bodyPr>
          <a:lstStyle/>
          <a:p>
            <a:pPr marL="0" indent="0">
              <a:buNone/>
            </a:pPr>
            <a:r>
              <a:rPr lang="en-US" b="1" dirty="0"/>
              <a:t>Sensory Processing Disorder </a:t>
            </a:r>
            <a:r>
              <a:rPr lang="en-US" dirty="0"/>
              <a:t>(SPD), formerly known as Sensory Integration Dysfunction, refers to a condition in which the brain has trouble receiving, organizing, and responding to information that comes in through the senses. </a:t>
            </a:r>
          </a:p>
          <a:p>
            <a:pPr marL="0" indent="0">
              <a:buNone/>
            </a:pPr>
            <a:r>
              <a:rPr lang="en-US" dirty="0"/>
              <a:t>In other words, </a:t>
            </a:r>
            <a:r>
              <a:rPr lang="en-US" i="1" dirty="0"/>
              <a:t>It is an inability  to use information received through the senses in order to function smoothly in daily life. </a:t>
            </a:r>
            <a:r>
              <a:rPr lang="en-US" sz="1900" i="1" dirty="0" err="1"/>
              <a:t>Kranowitz</a:t>
            </a:r>
            <a:r>
              <a:rPr lang="en-US" sz="1900" i="1" dirty="0"/>
              <a:t>, Carol: The Out of Sync Child, 2005, p.9</a:t>
            </a:r>
          </a:p>
        </p:txBody>
      </p:sp>
      <p:sp>
        <p:nvSpPr>
          <p:cNvPr id="4" name="Slide Number Placeholder 3">
            <a:extLst>
              <a:ext uri="{FF2B5EF4-FFF2-40B4-BE49-F238E27FC236}">
                <a16:creationId xmlns:a16="http://schemas.microsoft.com/office/drawing/2014/main" id="{84F80BCF-0DA1-45A6-923C-0BBA4267E17D}"/>
              </a:ext>
            </a:extLst>
          </p:cNvPr>
          <p:cNvSpPr>
            <a:spLocks noGrp="1"/>
          </p:cNvSpPr>
          <p:nvPr>
            <p:ph type="sldNum" sz="quarter" idx="12"/>
          </p:nvPr>
        </p:nvSpPr>
        <p:spPr>
          <a:xfrm>
            <a:off x="10571517" y="6338464"/>
            <a:ext cx="782283" cy="365125"/>
          </a:xfrm>
        </p:spPr>
        <p:txBody>
          <a:bodyPr>
            <a:normAutofit/>
          </a:bodyPr>
          <a:lstStyle/>
          <a:p>
            <a:pPr>
              <a:spcAft>
                <a:spcPts val="600"/>
              </a:spcAft>
            </a:pPr>
            <a:fld id="{D1D92FE5-1137-4177-8D6B-701B8996188E}" type="slidenum">
              <a:rPr lang="en-US" sz="1400">
                <a:solidFill>
                  <a:schemeClr val="tx1">
                    <a:alpha val="80000"/>
                  </a:schemeClr>
                </a:solidFill>
              </a:rPr>
              <a:pPr>
                <a:spcAft>
                  <a:spcPts val="600"/>
                </a:spcAft>
              </a:pPr>
              <a:t>5</a:t>
            </a:fld>
            <a:endParaRPr lang="en-US" sz="1400" dirty="0">
              <a:solidFill>
                <a:schemeClr val="tx1">
                  <a:alpha val="80000"/>
                </a:schemeClr>
              </a:solidFill>
            </a:endParaRPr>
          </a:p>
        </p:txBody>
      </p:sp>
    </p:spTree>
    <p:extLst>
      <p:ext uri="{BB962C8B-B14F-4D97-AF65-F5344CB8AC3E}">
        <p14:creationId xmlns:p14="http://schemas.microsoft.com/office/powerpoint/2010/main" val="1208339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A3D90-0ABF-41A5-BFBE-12663746570B}"/>
              </a:ext>
            </a:extLst>
          </p:cNvPr>
          <p:cNvSpPr>
            <a:spLocks noGrp="1"/>
          </p:cNvSpPr>
          <p:nvPr>
            <p:ph type="title"/>
          </p:nvPr>
        </p:nvSpPr>
        <p:spPr/>
        <p:txBody>
          <a:bodyPr/>
          <a:lstStyle/>
          <a:p>
            <a:r>
              <a:rPr lang="en-US" dirty="0"/>
              <a:t>8 Sensory Systems</a:t>
            </a:r>
          </a:p>
        </p:txBody>
      </p:sp>
      <p:sp>
        <p:nvSpPr>
          <p:cNvPr id="3" name="Content Placeholder 2">
            <a:extLst>
              <a:ext uri="{FF2B5EF4-FFF2-40B4-BE49-F238E27FC236}">
                <a16:creationId xmlns:a16="http://schemas.microsoft.com/office/drawing/2014/main" id="{E16AECBB-5170-485F-8A80-1E3BB73D8B06}"/>
              </a:ext>
            </a:extLst>
          </p:cNvPr>
          <p:cNvSpPr>
            <a:spLocks noGrp="1"/>
          </p:cNvSpPr>
          <p:nvPr>
            <p:ph idx="1"/>
          </p:nvPr>
        </p:nvSpPr>
        <p:spPr>
          <a:xfrm>
            <a:off x="838200" y="1489753"/>
            <a:ext cx="10515600" cy="5003122"/>
          </a:xfrm>
        </p:spPr>
        <p:txBody>
          <a:bodyPr>
            <a:normAutofit fontScale="62500" lnSpcReduction="20000"/>
          </a:bodyPr>
          <a:lstStyle/>
          <a:p>
            <a:pPr>
              <a:lnSpc>
                <a:spcPct val="134000"/>
              </a:lnSpc>
            </a:pPr>
            <a:r>
              <a:rPr lang="en-US" sz="4000" dirty="0"/>
              <a:t>Sensory Integration is the process your central nervous system goes through when it takes information in from your body’s 8 senses, processes that information, and then responds accordingly.</a:t>
            </a:r>
          </a:p>
          <a:p>
            <a:pPr lvl="1">
              <a:lnSpc>
                <a:spcPct val="134000"/>
              </a:lnSpc>
              <a:spcBef>
                <a:spcPts val="1000"/>
              </a:spcBef>
            </a:pPr>
            <a:r>
              <a:rPr lang="en-US" sz="2900" dirty="0"/>
              <a:t>Auditory - sound/hearing</a:t>
            </a:r>
          </a:p>
          <a:p>
            <a:pPr lvl="1">
              <a:lnSpc>
                <a:spcPct val="134000"/>
              </a:lnSpc>
              <a:spcBef>
                <a:spcPts val="1000"/>
              </a:spcBef>
            </a:pPr>
            <a:r>
              <a:rPr lang="en-US" sz="2900" dirty="0"/>
              <a:t>Visual - sight</a:t>
            </a:r>
          </a:p>
          <a:p>
            <a:pPr lvl="1">
              <a:lnSpc>
                <a:spcPct val="134000"/>
              </a:lnSpc>
              <a:spcBef>
                <a:spcPts val="1000"/>
              </a:spcBef>
            </a:pPr>
            <a:r>
              <a:rPr lang="en-US" sz="2900" dirty="0"/>
              <a:t>Olfactory - smell</a:t>
            </a:r>
          </a:p>
          <a:p>
            <a:pPr lvl="1">
              <a:lnSpc>
                <a:spcPct val="134000"/>
              </a:lnSpc>
              <a:spcBef>
                <a:spcPts val="1000"/>
              </a:spcBef>
            </a:pPr>
            <a:r>
              <a:rPr lang="en-US" sz="2900" dirty="0"/>
              <a:t>Gustatory - taste</a:t>
            </a:r>
          </a:p>
          <a:p>
            <a:pPr lvl="1">
              <a:lnSpc>
                <a:spcPct val="134000"/>
              </a:lnSpc>
              <a:spcBef>
                <a:spcPts val="1000"/>
              </a:spcBef>
            </a:pPr>
            <a:r>
              <a:rPr lang="en-US" sz="2900" dirty="0"/>
              <a:t>Tactile - touch</a:t>
            </a:r>
          </a:p>
          <a:p>
            <a:pPr lvl="1">
              <a:lnSpc>
                <a:spcPct val="134000"/>
              </a:lnSpc>
              <a:spcBef>
                <a:spcPts val="1000"/>
              </a:spcBef>
            </a:pPr>
            <a:r>
              <a:rPr lang="en-US" sz="2900" dirty="0"/>
              <a:t>Vestibular - movement</a:t>
            </a:r>
          </a:p>
          <a:p>
            <a:pPr lvl="1">
              <a:lnSpc>
                <a:spcPct val="134000"/>
              </a:lnSpc>
              <a:spcBef>
                <a:spcPts val="1000"/>
              </a:spcBef>
            </a:pPr>
            <a:r>
              <a:rPr lang="en-US" sz="2900" dirty="0"/>
              <a:t>Proprioception - input from muscles and joints</a:t>
            </a:r>
          </a:p>
          <a:p>
            <a:pPr lvl="1">
              <a:lnSpc>
                <a:spcPct val="134000"/>
              </a:lnSpc>
              <a:spcBef>
                <a:spcPts val="1000"/>
              </a:spcBef>
            </a:pPr>
            <a:r>
              <a:rPr lang="en-US" sz="2900" dirty="0" err="1"/>
              <a:t>Interoception</a:t>
            </a:r>
            <a:r>
              <a:rPr lang="en-US" sz="2900" dirty="0"/>
              <a:t> - internal sensors indicating physiological conditions</a:t>
            </a:r>
          </a:p>
        </p:txBody>
      </p:sp>
      <p:sp>
        <p:nvSpPr>
          <p:cNvPr id="4" name="Slide Number Placeholder 3">
            <a:extLst>
              <a:ext uri="{FF2B5EF4-FFF2-40B4-BE49-F238E27FC236}">
                <a16:creationId xmlns:a16="http://schemas.microsoft.com/office/drawing/2014/main" id="{F2610C4E-0290-461A-9747-EDCD2D842C98}"/>
              </a:ext>
            </a:extLst>
          </p:cNvPr>
          <p:cNvSpPr>
            <a:spLocks noGrp="1"/>
          </p:cNvSpPr>
          <p:nvPr>
            <p:ph type="sldNum" sz="quarter" idx="12"/>
          </p:nvPr>
        </p:nvSpPr>
        <p:spPr/>
        <p:txBody>
          <a:bodyPr/>
          <a:lstStyle/>
          <a:p>
            <a:fld id="{D1D92FE5-1137-4177-8D6B-701B8996188E}" type="slidenum">
              <a:rPr lang="en-US" smtClean="0"/>
              <a:t>6</a:t>
            </a:fld>
            <a:endParaRPr lang="en-US"/>
          </a:p>
        </p:txBody>
      </p:sp>
    </p:spTree>
    <p:extLst>
      <p:ext uri="{BB962C8B-B14F-4D97-AF65-F5344CB8AC3E}">
        <p14:creationId xmlns:p14="http://schemas.microsoft.com/office/powerpoint/2010/main" val="956682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B9BC592-3317-444B-9D8D-257FE43CC7C7}"/>
              </a:ext>
            </a:extLst>
          </p:cNvPr>
          <p:cNvSpPr>
            <a:spLocks noGrp="1"/>
          </p:cNvSpPr>
          <p:nvPr>
            <p:ph type="sldNum" sz="quarter" idx="12"/>
          </p:nvPr>
        </p:nvSpPr>
        <p:spPr/>
        <p:txBody>
          <a:bodyPr/>
          <a:lstStyle/>
          <a:p>
            <a:fld id="{D1D92FE5-1137-4177-8D6B-701B8996188E}" type="slidenum">
              <a:rPr lang="en-US" smtClean="0"/>
              <a:t>7</a:t>
            </a:fld>
            <a:endParaRPr lang="en-US"/>
          </a:p>
        </p:txBody>
      </p:sp>
      <p:pic>
        <p:nvPicPr>
          <p:cNvPr id="5" name="Picture 4" descr="A close up of a map&#10;&#10;Description generated with high confidence">
            <a:extLst>
              <a:ext uri="{FF2B5EF4-FFF2-40B4-BE49-F238E27FC236}">
                <a16:creationId xmlns:a16="http://schemas.microsoft.com/office/drawing/2014/main" id="{D1622FEC-4F0C-4EB1-9D8E-9F25F722FB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0310" y="381000"/>
            <a:ext cx="7620000" cy="5855600"/>
          </a:xfrm>
          <a:prstGeom prst="rect">
            <a:avLst/>
          </a:prstGeom>
        </p:spPr>
      </p:pic>
    </p:spTree>
    <p:extLst>
      <p:ext uri="{BB962C8B-B14F-4D97-AF65-F5344CB8AC3E}">
        <p14:creationId xmlns:p14="http://schemas.microsoft.com/office/powerpoint/2010/main" val="1414749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Top Corners Rounded 10">
            <a:extLst>
              <a:ext uri="{FF2B5EF4-FFF2-40B4-BE49-F238E27FC236}">
                <a16:creationId xmlns:a16="http://schemas.microsoft.com/office/drawing/2014/main" id="{3BAF1561-20C4-41FD-A35F-BF2B9E727F3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29466" y="996722"/>
            <a:ext cx="5923488" cy="4864556"/>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Top Corners Rounded 12">
            <a:extLst>
              <a:ext uri="{FF2B5EF4-FFF2-40B4-BE49-F238E27FC236}">
                <a16:creationId xmlns:a16="http://schemas.microsoft.com/office/drawing/2014/main" id="{839DC788-B140-4F3E-A91E-CB3E70ED940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57200" y="1050468"/>
            <a:ext cx="5609397" cy="4757058"/>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5" name="Straight Connector 14">
            <a:extLst>
              <a:ext uri="{FF2B5EF4-FFF2-40B4-BE49-F238E27FC236}">
                <a16:creationId xmlns:a16="http://schemas.microsoft.com/office/drawing/2014/main" id="{FC18D930-0EEE-448F-ABF1-2AA3C83DA552}"/>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071" y="2705800"/>
            <a:ext cx="1597456"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9528A07-FF74-438B-8D42-099240C4712B}"/>
              </a:ext>
            </a:extLst>
          </p:cNvPr>
          <p:cNvSpPr>
            <a:spLocks noGrp="1"/>
          </p:cNvSpPr>
          <p:nvPr>
            <p:ph type="title"/>
          </p:nvPr>
        </p:nvSpPr>
        <p:spPr>
          <a:xfrm>
            <a:off x="321733" y="981091"/>
            <a:ext cx="4092951" cy="1624457"/>
          </a:xfrm>
        </p:spPr>
        <p:txBody>
          <a:bodyPr>
            <a:normAutofit/>
          </a:bodyPr>
          <a:lstStyle/>
          <a:p>
            <a:r>
              <a:rPr lang="en-US" sz="3600" dirty="0">
                <a:solidFill>
                  <a:schemeClr val="bg1"/>
                </a:solidFill>
              </a:rPr>
              <a:t>Sensory Processing Disorder (SPD)</a:t>
            </a:r>
          </a:p>
        </p:txBody>
      </p:sp>
      <p:sp>
        <p:nvSpPr>
          <p:cNvPr id="3" name="Content Placeholder 2">
            <a:extLst>
              <a:ext uri="{FF2B5EF4-FFF2-40B4-BE49-F238E27FC236}">
                <a16:creationId xmlns:a16="http://schemas.microsoft.com/office/drawing/2014/main" id="{06644CA3-14E7-41A2-BB54-B851022AA9D0}"/>
              </a:ext>
            </a:extLst>
          </p:cNvPr>
          <p:cNvSpPr>
            <a:spLocks noGrp="1"/>
          </p:cNvSpPr>
          <p:nvPr>
            <p:ph idx="1"/>
          </p:nvPr>
        </p:nvSpPr>
        <p:spPr>
          <a:xfrm>
            <a:off x="321733" y="2834809"/>
            <a:ext cx="4092951" cy="3042099"/>
          </a:xfrm>
        </p:spPr>
        <p:txBody>
          <a:bodyPr anchor="t">
            <a:normAutofit lnSpcReduction="10000"/>
          </a:bodyPr>
          <a:lstStyle/>
          <a:p>
            <a:r>
              <a:rPr lang="en-US" sz="2000" dirty="0">
                <a:solidFill>
                  <a:schemeClr val="bg1"/>
                </a:solidFill>
              </a:rPr>
              <a:t>It is not one specific disorder but rather an umbrella term to cover a variety of neurological disabilities.  There are 3 main subtypes:</a:t>
            </a:r>
          </a:p>
          <a:p>
            <a:pPr lvl="1"/>
            <a:r>
              <a:rPr lang="en-US" sz="1600" dirty="0">
                <a:solidFill>
                  <a:schemeClr val="bg1"/>
                </a:solidFill>
              </a:rPr>
              <a:t>Sensory Modulation Disorder</a:t>
            </a:r>
          </a:p>
          <a:p>
            <a:pPr lvl="1"/>
            <a:r>
              <a:rPr lang="en-US" sz="1600" dirty="0">
                <a:solidFill>
                  <a:schemeClr val="bg1"/>
                </a:solidFill>
              </a:rPr>
              <a:t>Sensory Discrimination Disorder</a:t>
            </a:r>
          </a:p>
          <a:p>
            <a:pPr lvl="1"/>
            <a:r>
              <a:rPr lang="en-US" sz="1600" dirty="0">
                <a:solidFill>
                  <a:schemeClr val="bg1"/>
                </a:solidFill>
              </a:rPr>
              <a:t>Sensory-Based Motor Disorder</a:t>
            </a:r>
          </a:p>
          <a:p>
            <a:pPr lvl="1"/>
            <a:endParaRPr lang="en-US" sz="1600" dirty="0">
              <a:solidFill>
                <a:schemeClr val="bg1"/>
              </a:solidFill>
            </a:endParaRPr>
          </a:p>
          <a:p>
            <a:pPr marL="457200" lvl="1" indent="0">
              <a:buNone/>
            </a:pPr>
            <a:r>
              <a:rPr lang="en-US" sz="1600" i="1" dirty="0" err="1">
                <a:solidFill>
                  <a:schemeClr val="bg1"/>
                </a:solidFill>
              </a:rPr>
              <a:t>Kranowitz</a:t>
            </a:r>
            <a:r>
              <a:rPr lang="en-US" sz="1600" i="1" dirty="0">
                <a:solidFill>
                  <a:schemeClr val="bg1"/>
                </a:solidFill>
              </a:rPr>
              <a:t>, C., p.10</a:t>
            </a:r>
          </a:p>
          <a:p>
            <a:pPr marL="457200" lvl="1" indent="0">
              <a:buNone/>
            </a:pPr>
            <a:endParaRPr lang="en-US" sz="1600" dirty="0">
              <a:solidFill>
                <a:schemeClr val="bg1"/>
              </a:solidFill>
            </a:endParaRPr>
          </a:p>
        </p:txBody>
      </p:sp>
      <p:sp>
        <p:nvSpPr>
          <p:cNvPr id="4" name="Slide Number Placeholder 3">
            <a:extLst>
              <a:ext uri="{FF2B5EF4-FFF2-40B4-BE49-F238E27FC236}">
                <a16:creationId xmlns:a16="http://schemas.microsoft.com/office/drawing/2014/main" id="{84F80BCF-0DA1-45A6-923C-0BBA4267E17D}"/>
              </a:ext>
            </a:extLst>
          </p:cNvPr>
          <p:cNvSpPr>
            <a:spLocks noGrp="1"/>
          </p:cNvSpPr>
          <p:nvPr>
            <p:ph type="sldNum" sz="quarter" idx="12"/>
          </p:nvPr>
        </p:nvSpPr>
        <p:spPr>
          <a:xfrm>
            <a:off x="8610600" y="6356350"/>
            <a:ext cx="2743200" cy="365125"/>
          </a:xfrm>
        </p:spPr>
        <p:txBody>
          <a:bodyPr>
            <a:normAutofit/>
          </a:bodyPr>
          <a:lstStyle/>
          <a:p>
            <a:pPr>
              <a:spcAft>
                <a:spcPts val="600"/>
              </a:spcAft>
            </a:pPr>
            <a:fld id="{D1D92FE5-1137-4177-8D6B-701B8996188E}" type="slidenum">
              <a:rPr lang="en-US">
                <a:solidFill>
                  <a:prstClr val="black">
                    <a:tint val="75000"/>
                  </a:prstClr>
                </a:solidFill>
              </a:rPr>
              <a:pPr>
                <a:spcAft>
                  <a:spcPts val="600"/>
                </a:spcAft>
              </a:pPr>
              <a:t>8</a:t>
            </a:fld>
            <a:endParaRPr lang="en-US">
              <a:solidFill>
                <a:prstClr val="black">
                  <a:tint val="75000"/>
                </a:prstClr>
              </a:solidFill>
            </a:endParaRPr>
          </a:p>
        </p:txBody>
      </p:sp>
      <p:sp>
        <p:nvSpPr>
          <p:cNvPr id="8" name="TextBox 7">
            <a:extLst>
              <a:ext uri="{FF2B5EF4-FFF2-40B4-BE49-F238E27FC236}">
                <a16:creationId xmlns:a16="http://schemas.microsoft.com/office/drawing/2014/main" id="{222F427E-9AE7-4984-831C-ACCE8C13580B}"/>
              </a:ext>
            </a:extLst>
          </p:cNvPr>
          <p:cNvSpPr txBox="1"/>
          <p:nvPr/>
        </p:nvSpPr>
        <p:spPr>
          <a:xfrm>
            <a:off x="5691883" y="467256"/>
            <a:ext cx="6020656" cy="1200329"/>
          </a:xfrm>
          <a:prstGeom prst="rect">
            <a:avLst/>
          </a:prstGeom>
          <a:noFill/>
        </p:spPr>
        <p:txBody>
          <a:bodyPr wrap="square" rtlCol="0">
            <a:spAutoFit/>
          </a:bodyPr>
          <a:lstStyle/>
          <a:p>
            <a:pPr algn="ctr"/>
            <a:r>
              <a:rPr lang="en-US" dirty="0"/>
              <a:t>Although not yet recognized officially (for example, in the </a:t>
            </a:r>
            <a:r>
              <a:rPr lang="en-US" b="1" dirty="0"/>
              <a:t>DSM</a:t>
            </a:r>
            <a:r>
              <a:rPr lang="en-US" dirty="0"/>
              <a:t>-</a:t>
            </a:r>
            <a:r>
              <a:rPr lang="en-US" b="1" dirty="0"/>
              <a:t>5</a:t>
            </a:r>
            <a:r>
              <a:rPr lang="en-US" dirty="0"/>
              <a:t>), </a:t>
            </a:r>
            <a:r>
              <a:rPr lang="en-US" b="1" dirty="0"/>
              <a:t>Sensory</a:t>
            </a:r>
            <a:r>
              <a:rPr lang="en-US" dirty="0"/>
              <a:t> </a:t>
            </a:r>
            <a:r>
              <a:rPr lang="en-US" b="1" dirty="0"/>
              <a:t>Processing</a:t>
            </a:r>
            <a:r>
              <a:rPr lang="en-US" dirty="0"/>
              <a:t> </a:t>
            </a:r>
            <a:r>
              <a:rPr lang="en-US" b="1" dirty="0"/>
              <a:t>Disorder</a:t>
            </a:r>
            <a:r>
              <a:rPr lang="en-US" dirty="0"/>
              <a:t> can be identified and categorized by an occupational therapist with advanced training in </a:t>
            </a:r>
            <a:r>
              <a:rPr lang="en-US" b="1" dirty="0"/>
              <a:t>sensory</a:t>
            </a:r>
            <a:r>
              <a:rPr lang="en-US" dirty="0"/>
              <a:t> </a:t>
            </a:r>
            <a:r>
              <a:rPr lang="en-US" b="1" dirty="0"/>
              <a:t>processing</a:t>
            </a:r>
            <a:r>
              <a:rPr lang="en-US" dirty="0"/>
              <a:t> and integration.</a:t>
            </a:r>
          </a:p>
        </p:txBody>
      </p:sp>
      <p:pic>
        <p:nvPicPr>
          <p:cNvPr id="10" name="Picture 9">
            <a:extLst>
              <a:ext uri="{FF2B5EF4-FFF2-40B4-BE49-F238E27FC236}">
                <a16:creationId xmlns:a16="http://schemas.microsoft.com/office/drawing/2014/main" id="{B40FAE53-0276-4893-9B75-BBBDD4043E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8314" y="1667585"/>
            <a:ext cx="4144572" cy="3853725"/>
          </a:xfrm>
          <a:prstGeom prst="rect">
            <a:avLst/>
          </a:prstGeom>
        </p:spPr>
      </p:pic>
      <p:sp>
        <p:nvSpPr>
          <p:cNvPr id="12" name="Rectangle 11">
            <a:extLst>
              <a:ext uri="{FF2B5EF4-FFF2-40B4-BE49-F238E27FC236}">
                <a16:creationId xmlns:a16="http://schemas.microsoft.com/office/drawing/2014/main" id="{D1325BC5-0C6D-41EB-AB8B-6D67E0671022}"/>
              </a:ext>
            </a:extLst>
          </p:cNvPr>
          <p:cNvSpPr/>
          <p:nvPr/>
        </p:nvSpPr>
        <p:spPr>
          <a:xfrm>
            <a:off x="5691883" y="5532536"/>
            <a:ext cx="5589142" cy="923330"/>
          </a:xfrm>
          <a:prstGeom prst="rect">
            <a:avLst/>
          </a:prstGeom>
        </p:spPr>
        <p:txBody>
          <a:bodyPr wrap="square">
            <a:spAutoFit/>
          </a:bodyPr>
          <a:lstStyle/>
          <a:p>
            <a:pPr algn="ctr"/>
            <a:r>
              <a:rPr lang="en-US" dirty="0"/>
              <a:t>It is still debated as to whether SPD is actually an independent disorder or the observed symptoms of various other, more well-established, disorders.</a:t>
            </a:r>
          </a:p>
        </p:txBody>
      </p:sp>
    </p:spTree>
    <p:extLst>
      <p:ext uri="{BB962C8B-B14F-4D97-AF65-F5344CB8AC3E}">
        <p14:creationId xmlns:p14="http://schemas.microsoft.com/office/powerpoint/2010/main" val="3143373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14547E0-ED43-4957-AC2C-C8C7095B926B}"/>
              </a:ext>
            </a:extLst>
          </p:cNvPr>
          <p:cNvSpPr>
            <a:spLocks noGrp="1"/>
          </p:cNvSpPr>
          <p:nvPr>
            <p:ph type="sldNum" sz="quarter" idx="12"/>
          </p:nvPr>
        </p:nvSpPr>
        <p:spPr/>
        <p:txBody>
          <a:bodyPr/>
          <a:lstStyle/>
          <a:p>
            <a:fld id="{D1D92FE5-1137-4177-8D6B-701B8996188E}" type="slidenum">
              <a:rPr lang="en-US" smtClean="0"/>
              <a:t>9</a:t>
            </a:fld>
            <a:endParaRPr lang="en-US"/>
          </a:p>
        </p:txBody>
      </p:sp>
      <p:graphicFrame>
        <p:nvGraphicFramePr>
          <p:cNvPr id="5" name="Diagram 4">
            <a:extLst>
              <a:ext uri="{FF2B5EF4-FFF2-40B4-BE49-F238E27FC236}">
                <a16:creationId xmlns:a16="http://schemas.microsoft.com/office/drawing/2014/main" id="{F37B8738-5334-49E8-96B6-67408125062B}"/>
              </a:ext>
            </a:extLst>
          </p:cNvPr>
          <p:cNvGraphicFramePr/>
          <p:nvPr>
            <p:extLst>
              <p:ext uri="{D42A27DB-BD31-4B8C-83A1-F6EECF244321}">
                <p14:modId xmlns:p14="http://schemas.microsoft.com/office/powerpoint/2010/main" val="2283491810"/>
              </p:ext>
            </p:extLst>
          </p:nvPr>
        </p:nvGraphicFramePr>
        <p:xfrm>
          <a:off x="1469203" y="1002210"/>
          <a:ext cx="3421295" cy="46177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2753A56B-2910-45AD-BBCC-AC7F7B8B459C}"/>
              </a:ext>
            </a:extLst>
          </p:cNvPr>
          <p:cNvGraphicFramePr/>
          <p:nvPr>
            <p:extLst>
              <p:ext uri="{D42A27DB-BD31-4B8C-83A1-F6EECF244321}">
                <p14:modId xmlns:p14="http://schemas.microsoft.com/office/powerpoint/2010/main" val="3551512929"/>
              </p:ext>
            </p:extLst>
          </p:nvPr>
        </p:nvGraphicFramePr>
        <p:xfrm>
          <a:off x="4159322" y="1002209"/>
          <a:ext cx="3421295" cy="461775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 6">
            <a:extLst>
              <a:ext uri="{FF2B5EF4-FFF2-40B4-BE49-F238E27FC236}">
                <a16:creationId xmlns:a16="http://schemas.microsoft.com/office/drawing/2014/main" id="{C5B8A9AC-C01A-415E-9AAC-4D38166F573F}"/>
              </a:ext>
            </a:extLst>
          </p:cNvPr>
          <p:cNvGraphicFramePr/>
          <p:nvPr>
            <p:extLst>
              <p:ext uri="{D42A27DB-BD31-4B8C-83A1-F6EECF244321}">
                <p14:modId xmlns:p14="http://schemas.microsoft.com/office/powerpoint/2010/main" val="2121033012"/>
              </p:ext>
            </p:extLst>
          </p:nvPr>
        </p:nvGraphicFramePr>
        <p:xfrm>
          <a:off x="7539518" y="1002209"/>
          <a:ext cx="3421295" cy="461775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32632704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e9f808be816e7c3e57eb82a7319baf8c4bb14d"/>
</p:tagLst>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pproval_x0020_Status xmlns="f65701bd-703e-4e7a-b356-d9aef005502d">Approved</Approval_x0020_Status>
    <_dlc_DocId xmlns="b22f8f74-215c-4154-9939-bd29e4e8980e">XRUYQT3274NZ-880339284-166</_dlc_DocId>
    <_dlc_DocIdUrl xmlns="b22f8f74-215c-4154-9939-bd29e4e8980e">
      <Url>https://supportservices.jobcorps.gov/disability/_layouts/15/DocIdRedir.aspx?ID=XRUYQT3274NZ-880339284-166</Url>
      <Description>XRUYQT3274NZ-880339284-166</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F356BCA1D5C24DA72D14296F0DB2AF" ma:contentTypeVersion="5" ma:contentTypeDescription="Create a new document." ma:contentTypeScope="" ma:versionID="ccb1c8995c93ee4852b0cedb1abc0b01">
  <xsd:schema xmlns:xsd="http://www.w3.org/2001/XMLSchema" xmlns:xs="http://www.w3.org/2001/XMLSchema" xmlns:p="http://schemas.microsoft.com/office/2006/metadata/properties" xmlns:ns2="f65701bd-703e-4e7a-b356-d9aef005502d" xmlns:ns3="b22f8f74-215c-4154-9939-bd29e4e8980e" targetNamespace="http://schemas.microsoft.com/office/2006/metadata/properties" ma:root="true" ma:fieldsID="4e83ca1d99dfc80217f25b9eff7e3a40" ns2:_="" ns3:_="">
    <xsd:import namespace="f65701bd-703e-4e7a-b356-d9aef005502d"/>
    <xsd:import namespace="b22f8f74-215c-4154-9939-bd29e4e8980e"/>
    <xsd:element name="properties">
      <xsd:complexType>
        <xsd:sequence>
          <xsd:element name="documentManagement">
            <xsd:complexType>
              <xsd:all>
                <xsd:element ref="ns2:Approval_x0020_Statu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5701bd-703e-4e7a-b356-d9aef005502d" elementFormDefault="qualified">
    <xsd:import namespace="http://schemas.microsoft.com/office/2006/documentManagement/types"/>
    <xsd:import namespace="http://schemas.microsoft.com/office/infopath/2007/PartnerControls"/>
    <xsd:element name="Approval_x0020_Status" ma:index="4" nillable="true" ma:displayName="Approval Status" ma:internalName="Approval_x0020_Status"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9BC74A7-B5CC-4DC6-BD1E-FD2EA2090034}"/>
</file>

<file path=customXml/itemProps2.xml><?xml version="1.0" encoding="utf-8"?>
<ds:datastoreItem xmlns:ds="http://schemas.openxmlformats.org/officeDocument/2006/customXml" ds:itemID="{2A31F8C0-40CB-4C97-8CAE-0EE42C910C72}"/>
</file>

<file path=customXml/itemProps3.xml><?xml version="1.0" encoding="utf-8"?>
<ds:datastoreItem xmlns:ds="http://schemas.openxmlformats.org/officeDocument/2006/customXml" ds:itemID="{4EF9300F-60A8-49B5-8668-83B0377F490D}"/>
</file>

<file path=customXml/itemProps4.xml><?xml version="1.0" encoding="utf-8"?>
<ds:datastoreItem xmlns:ds="http://schemas.openxmlformats.org/officeDocument/2006/customXml" ds:itemID="{9BD6236C-0DA4-403D-A3B6-5DC03E2EFDAB}"/>
</file>

<file path=docProps/app.xml><?xml version="1.0" encoding="utf-8"?>
<Properties xmlns="http://schemas.openxmlformats.org/officeDocument/2006/extended-properties" xmlns:vt="http://schemas.openxmlformats.org/officeDocument/2006/docPropsVTypes">
  <Template>Office Theme</Template>
  <TotalTime>3906</TotalTime>
  <Words>2550</Words>
  <Application>Microsoft Office PowerPoint</Application>
  <PresentationFormat>Widescreen</PresentationFormat>
  <Paragraphs>265</Paragraphs>
  <Slides>33</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Bebas Neue</vt:lpstr>
      <vt:lpstr>Calibri</vt:lpstr>
      <vt:lpstr>Calibri Light</vt:lpstr>
      <vt:lpstr>HelveNueThin</vt:lpstr>
      <vt:lpstr>Source Sans Pro</vt:lpstr>
      <vt:lpstr>Wingdings</vt:lpstr>
      <vt:lpstr>Office Theme</vt:lpstr>
      <vt:lpstr>Sensory  Processing Disorder</vt:lpstr>
      <vt:lpstr>Objectives</vt:lpstr>
      <vt:lpstr>Background</vt:lpstr>
      <vt:lpstr>Poll</vt:lpstr>
      <vt:lpstr>Sensory Processing Disorder (SPD) Defined</vt:lpstr>
      <vt:lpstr>8 Sensory Systems</vt:lpstr>
      <vt:lpstr>PowerPoint Presentation</vt:lpstr>
      <vt:lpstr>Sensory Processing Disorder (SPD)</vt:lpstr>
      <vt:lpstr>PowerPoint Presentation</vt:lpstr>
      <vt:lpstr>Sensory Modulation</vt:lpstr>
      <vt:lpstr>Sensory Modulation (cont.)</vt:lpstr>
      <vt:lpstr>Sensory-based Motor</vt:lpstr>
      <vt:lpstr>Sensory Discrimination</vt:lpstr>
      <vt:lpstr>The resulting manifestations from SPD should not be viewed as willful behavioral challenges but recognized as functional limitations that may require accommodations in order for the student to be able to access and participate in the Job Corps program.  </vt:lpstr>
      <vt:lpstr>How Individuals with SPD Describe their Experiences?</vt:lpstr>
      <vt:lpstr>PowerPoint Presentation</vt:lpstr>
      <vt:lpstr>Accommodations</vt:lpstr>
      <vt:lpstr>Let’s Recap – Functional Limitations Examples</vt:lpstr>
      <vt:lpstr>How might you accommodate these functional limitations?</vt:lpstr>
      <vt:lpstr>How might you accommodate these functional limitations?</vt:lpstr>
      <vt:lpstr>How might you accommodate these functional limitations?</vt:lpstr>
      <vt:lpstr>How might you accommodate these issues related to sensory processing challenges?</vt:lpstr>
      <vt:lpstr>Claire – Case Study</vt:lpstr>
      <vt:lpstr>What are the areas that the RAC needs to address/discuss with Claire?</vt:lpstr>
      <vt:lpstr>What are some accommodations the RAC likely should discuss with Claire?</vt:lpstr>
      <vt:lpstr>What are some accommodations the RAC likely should discuss with Claire?</vt:lpstr>
      <vt:lpstr>Individuals with SPD Using It to Develop Appropriate Career Paths</vt:lpstr>
      <vt:lpstr>SPD Resources</vt:lpstr>
      <vt:lpstr>The Out of Sync Child https://out-of-sync-child.com/</vt:lpstr>
      <vt:lpstr>STAR Institute https://www.spdstar.org/research-library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Sensory Processing Disorder</dc:title>
  <dc:creator>PresentationPRO</dc:creator>
  <cp:lastModifiedBy>debbiemjones</cp:lastModifiedBy>
  <cp:revision>104</cp:revision>
  <dcterms:created xsi:type="dcterms:W3CDTF">2014-09-05T18:32:34Z</dcterms:created>
  <dcterms:modified xsi:type="dcterms:W3CDTF">2018-02-27T15:37:12Z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0x01010024F356BCA1D5C24DA72D14296F0DB2AF</vt:lpwstr>
  </property>
  <property fmtid="{D5CDD505-2E9C-101B-9397-08002B2CF9AE}" pid="3" name="_dlc_DocIdItemGuid">
    <vt:lpwstr>6c30bcec-0099-46e1-b750-a36f3eabc4a7</vt:lpwstr>
  </property>
</Properties>
</file>