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673" r:id="rId5"/>
  </p:sldMasterIdLst>
  <p:notesMasterIdLst>
    <p:notesMasterId r:id="rId49"/>
  </p:notesMasterIdLst>
  <p:handoutMasterIdLst>
    <p:handoutMasterId r:id="rId50"/>
  </p:handoutMasterIdLst>
  <p:sldIdLst>
    <p:sldId id="282" r:id="rId6"/>
    <p:sldId id="258" r:id="rId7"/>
    <p:sldId id="2503" r:id="rId8"/>
    <p:sldId id="259" r:id="rId9"/>
    <p:sldId id="1018" r:id="rId10"/>
    <p:sldId id="1019" r:id="rId11"/>
    <p:sldId id="1010" r:id="rId12"/>
    <p:sldId id="1012" r:id="rId13"/>
    <p:sldId id="1020" r:id="rId14"/>
    <p:sldId id="257" r:id="rId15"/>
    <p:sldId id="1021" r:id="rId16"/>
    <p:sldId id="1078" r:id="rId17"/>
    <p:sldId id="2474" r:id="rId18"/>
    <p:sldId id="266" r:id="rId19"/>
    <p:sldId id="2478" r:id="rId20"/>
    <p:sldId id="1697" r:id="rId21"/>
    <p:sldId id="2491" r:id="rId22"/>
    <p:sldId id="1063" r:id="rId23"/>
    <p:sldId id="271" r:id="rId24"/>
    <p:sldId id="1022" r:id="rId25"/>
    <p:sldId id="287" r:id="rId26"/>
    <p:sldId id="273" r:id="rId27"/>
    <p:sldId id="267" r:id="rId28"/>
    <p:sldId id="2498" r:id="rId29"/>
    <p:sldId id="894" r:id="rId30"/>
    <p:sldId id="1382" r:id="rId31"/>
    <p:sldId id="2496" r:id="rId32"/>
    <p:sldId id="2499" r:id="rId33"/>
    <p:sldId id="2500" r:id="rId34"/>
    <p:sldId id="265" r:id="rId35"/>
    <p:sldId id="1024" r:id="rId36"/>
    <p:sldId id="334" r:id="rId37"/>
    <p:sldId id="1652" r:id="rId38"/>
    <p:sldId id="2501" r:id="rId39"/>
    <p:sldId id="1654" r:id="rId40"/>
    <p:sldId id="269" r:id="rId41"/>
    <p:sldId id="323" r:id="rId42"/>
    <p:sldId id="330" r:id="rId43"/>
    <p:sldId id="2502" r:id="rId44"/>
    <p:sldId id="2494" r:id="rId45"/>
    <p:sldId id="1025" r:id="rId46"/>
    <p:sldId id="1661" r:id="rId47"/>
    <p:sldId id="281" r:id="rId48"/>
  </p:sldIdLst>
  <p:sldSz cx="12192000" cy="6858000"/>
  <p:notesSz cx="6858000" cy="9144000"/>
  <p:embeddedFontLst>
    <p:embeddedFont>
      <p:font typeface="맑은 고딕" panose="020B0503020000020004" pitchFamily="34" charset="-127"/>
      <p:regular r:id="rId51"/>
      <p:bold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Montserrat" panose="00000500000000000000" pitchFamily="2" charset="0"/>
      <p:regular r:id="rId59"/>
      <p:bold r:id="rId60"/>
      <p:italic r:id="rId61"/>
      <p:boldItalic r:id="rId62"/>
    </p:embeddedFont>
    <p:embeddedFont>
      <p:font typeface="Montserrat ExtraBold" panose="00000900000000000000" pitchFamily="2" charset="0"/>
      <p:bold r:id="rId63"/>
      <p:italic r:id="rId64"/>
      <p:boldItalic r:id="rId65"/>
    </p:embeddedFont>
    <p:embeddedFont>
      <p:font typeface="Montserrat SemiBold" panose="00000700000000000000" pitchFamily="2"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Segoe UI Black" panose="020B0A02040204020203" pitchFamily="34" charset="0"/>
      <p:bold r:id="rId74"/>
      <p:boldItalic r:id="rId75"/>
    </p:embeddedFont>
    <p:embeddedFont>
      <p:font typeface="Wingdings 2" panose="05020102010507070707" pitchFamily="18" charset="2"/>
      <p:regular r:id="rId76"/>
    </p:embeddedFont>
  </p:embeddedFontLst>
  <p:defaultText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CCBE13-C8D6-1121-2258-AB9525FE436A}" name="Debbie M. Marrs" initials="DMM" userId="Debbie M. Marrs" providerId="None"/>
  <p188:author id="{559457EF-CDDF-C319-6A69-BAA759DAFD41}" name="Michelle Day" initials="MD" userId="S::mday@HUMANITAS.COM::5a2422ce-faa1-4964-9d24-43dca0d585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CC"/>
    <a:srgbClr val="F0911D"/>
    <a:srgbClr val="3D6F1B"/>
    <a:srgbClr val="72A020"/>
    <a:srgbClr val="CDD745"/>
    <a:srgbClr val="A4C539"/>
    <a:srgbClr val="B7D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6296F-C8EA-6EF4-A25A-57AD013A0C03}" v="12" dt="2023-11-20T18:21:37.232"/>
    <p1510:client id="{7346C410-CC01-4240-BFB8-C34F7139617C}" v="578" dt="2023-11-20T20:34:28.103"/>
    <p1510:client id="{8DBF2ECD-D4BE-4883-B128-456499E15788}" v="1" dt="2023-11-20T16:24:48.551"/>
  </p1510:revLst>
</p1510:revInfo>
</file>

<file path=ppt/tableStyles.xml><?xml version="1.0" encoding="utf-8"?>
<a:tblStyleLst xmlns:a="http://schemas.openxmlformats.org/drawingml/2006/main" def="{5C22544A-7EE6-4342-B048-85BDC9FD1C3A}">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6" autoAdjust="0"/>
    <p:restoredTop sz="64162" autoAdjust="0"/>
  </p:normalViewPr>
  <p:slideViewPr>
    <p:cSldViewPr snapToGrid="0">
      <p:cViewPr varScale="1">
        <p:scale>
          <a:sx n="97" d="100"/>
          <a:sy n="97" d="100"/>
        </p:scale>
        <p:origin x="2196" y="64"/>
      </p:cViewPr>
      <p:guideLst/>
    </p:cSldViewPr>
  </p:slideViewPr>
  <p:notesTextViewPr>
    <p:cViewPr>
      <p:scale>
        <a:sx n="1" d="1"/>
        <a:sy n="1" d="1"/>
      </p:scale>
      <p:origin x="0" y="0"/>
    </p:cViewPr>
  </p:notesTextViewPr>
  <p:sorterViewPr>
    <p:cViewPr varScale="1">
      <p:scale>
        <a:sx n="1" d="1"/>
        <a:sy n="1" d="1"/>
      </p:scale>
      <p:origin x="0" y="-4194"/>
    </p:cViewPr>
  </p:sorterViewPr>
  <p:notesViewPr>
    <p:cSldViewPr snapToGrid="0">
      <p:cViewPr varScale="1">
        <p:scale>
          <a:sx n="133" d="100"/>
          <a:sy n="133" d="100"/>
        </p:scale>
        <p:origin x="414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3.fntdata"/><Relationship Id="rId68" Type="http://schemas.openxmlformats.org/officeDocument/2006/relationships/font" Target="fonts/font18.fntdata"/><Relationship Id="rId84" Type="http://schemas.openxmlformats.org/officeDocument/2006/relationships/customXml" Target="../customXml/item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1.fntdata"/><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handoutMaster" Target="handoutMasters/handoutMaster1.xml"/><Relationship Id="rId55" Type="http://schemas.openxmlformats.org/officeDocument/2006/relationships/font" Target="fonts/font5.fntdata"/><Relationship Id="rId76" Type="http://schemas.openxmlformats.org/officeDocument/2006/relationships/font" Target="fonts/font26.fntdata"/><Relationship Id="rId7" Type="http://schemas.openxmlformats.org/officeDocument/2006/relationships/slide" Target="slides/slide2.xml"/><Relationship Id="rId71"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Rosinski" userId="S::mrosinski@humanitas.com::71650022-0b65-4e63-95ff-1beebe82a582" providerId="AD" clId="Web-{4136296F-C8EA-6EF4-A25A-57AD013A0C03}"/>
    <pc:docChg chg="modSld">
      <pc:chgData name="Molly Rosinski" userId="S::mrosinski@humanitas.com::71650022-0b65-4e63-95ff-1beebe82a582" providerId="AD" clId="Web-{4136296F-C8EA-6EF4-A25A-57AD013A0C03}" dt="2023-11-20T18:21:37.232" v="426" actId="1076"/>
      <pc:docMkLst>
        <pc:docMk/>
      </pc:docMkLst>
      <pc:sldChg chg="modNotes">
        <pc:chgData name="Molly Rosinski" userId="S::mrosinski@humanitas.com::71650022-0b65-4e63-95ff-1beebe82a582" providerId="AD" clId="Web-{4136296F-C8EA-6EF4-A25A-57AD013A0C03}" dt="2023-11-20T17:51:36.491" v="417"/>
        <pc:sldMkLst>
          <pc:docMk/>
          <pc:sldMk cId="3836339025" sldId="258"/>
        </pc:sldMkLst>
      </pc:sldChg>
      <pc:sldChg chg="modNotes">
        <pc:chgData name="Molly Rosinski" userId="S::mrosinski@humanitas.com::71650022-0b65-4e63-95ff-1beebe82a582" providerId="AD" clId="Web-{4136296F-C8EA-6EF4-A25A-57AD013A0C03}" dt="2023-11-20T18:10:24.737" v="419"/>
        <pc:sldMkLst>
          <pc:docMk/>
          <pc:sldMk cId="4132884631" sldId="1021"/>
        </pc:sldMkLst>
      </pc:sldChg>
      <pc:sldChg chg="modSp">
        <pc:chgData name="Molly Rosinski" userId="S::mrosinski@humanitas.com::71650022-0b65-4e63-95ff-1beebe82a582" providerId="AD" clId="Web-{4136296F-C8EA-6EF4-A25A-57AD013A0C03}" dt="2023-11-20T18:21:37.232" v="426" actId="1076"/>
        <pc:sldMkLst>
          <pc:docMk/>
          <pc:sldMk cId="2569658060" sldId="2496"/>
        </pc:sldMkLst>
        <pc:spChg chg="mod">
          <ac:chgData name="Molly Rosinski" userId="S::mrosinski@humanitas.com::71650022-0b65-4e63-95ff-1beebe82a582" providerId="AD" clId="Web-{4136296F-C8EA-6EF4-A25A-57AD013A0C03}" dt="2023-11-20T18:21:25.372" v="423" actId="20577"/>
          <ac:spMkLst>
            <pc:docMk/>
            <pc:sldMk cId="2569658060" sldId="2496"/>
            <ac:spMk id="8" creationId="{DF9F21FD-BE93-39F2-9841-48006F29B629}"/>
          </ac:spMkLst>
        </pc:spChg>
        <pc:spChg chg="mod">
          <ac:chgData name="Molly Rosinski" userId="S::mrosinski@humanitas.com::71650022-0b65-4e63-95ff-1beebe82a582" providerId="AD" clId="Web-{4136296F-C8EA-6EF4-A25A-57AD013A0C03}" dt="2023-11-20T18:21:37.232" v="426" actId="1076"/>
          <ac:spMkLst>
            <pc:docMk/>
            <pc:sldMk cId="2569658060" sldId="2496"/>
            <ac:spMk id="17" creationId="{F64094E3-A44C-F5F0-29EC-672177F14D83}"/>
          </ac:spMkLst>
        </pc:spChg>
      </pc:sldChg>
    </pc:docChg>
  </pc:docChgLst>
  <pc:docChgLst>
    <pc:chgData name="Debbie Marrs" userId="41df3088-ce5d-4475-af50-3bdf5f9709c2" providerId="ADAL" clId="{7346C410-CC01-4240-BFB8-C34F7139617C}"/>
    <pc:docChg chg="undo redo custSel addSld delSld modSld sldOrd">
      <pc:chgData name="Debbie Marrs" userId="41df3088-ce5d-4475-af50-3bdf5f9709c2" providerId="ADAL" clId="{7346C410-CC01-4240-BFB8-C34F7139617C}" dt="2023-11-20T21:06:26.108" v="1431" actId="14100"/>
      <pc:docMkLst>
        <pc:docMk/>
      </pc:docMkLst>
      <pc:sldChg chg="modSp mod modNotesTx">
        <pc:chgData name="Debbie Marrs" userId="41df3088-ce5d-4475-af50-3bdf5f9709c2" providerId="ADAL" clId="{7346C410-CC01-4240-BFB8-C34F7139617C}" dt="2023-11-20T20:07:53.506" v="1387" actId="6549"/>
        <pc:sldMkLst>
          <pc:docMk/>
          <pc:sldMk cId="3836339025" sldId="258"/>
        </pc:sldMkLst>
        <pc:spChg chg="mod">
          <ac:chgData name="Debbie Marrs" userId="41df3088-ce5d-4475-af50-3bdf5f9709c2" providerId="ADAL" clId="{7346C410-CC01-4240-BFB8-C34F7139617C}" dt="2023-11-20T20:07:31.399" v="1384" actId="20577"/>
          <ac:spMkLst>
            <pc:docMk/>
            <pc:sldMk cId="3836339025" sldId="258"/>
            <ac:spMk id="17" creationId="{570BFA17-457B-A2A4-A6C3-EB31DCE010D2}"/>
          </ac:spMkLst>
        </pc:spChg>
        <pc:spChg chg="mod">
          <ac:chgData name="Debbie Marrs" userId="41df3088-ce5d-4475-af50-3bdf5f9709c2" providerId="ADAL" clId="{7346C410-CC01-4240-BFB8-C34F7139617C}" dt="2023-11-20T20:07:53.506" v="1387" actId="6549"/>
          <ac:spMkLst>
            <pc:docMk/>
            <pc:sldMk cId="3836339025" sldId="258"/>
            <ac:spMk id="28" creationId="{440D5987-DA51-9D3E-7D17-7F7ED1889A26}"/>
          </ac:spMkLst>
        </pc:spChg>
      </pc:sldChg>
      <pc:sldChg chg="addSp delSp modSp add del mod">
        <pc:chgData name="Debbie Marrs" userId="41df3088-ce5d-4475-af50-3bdf5f9709c2" providerId="ADAL" clId="{7346C410-CC01-4240-BFB8-C34F7139617C}" dt="2023-11-20T20:14:17.831" v="1420" actId="1076"/>
        <pc:sldMkLst>
          <pc:docMk/>
          <pc:sldMk cId="652598955" sldId="259"/>
        </pc:sldMkLst>
        <pc:spChg chg="add del mod">
          <ac:chgData name="Debbie Marrs" userId="41df3088-ce5d-4475-af50-3bdf5f9709c2" providerId="ADAL" clId="{7346C410-CC01-4240-BFB8-C34F7139617C}" dt="2023-11-20T20:14:17.831" v="1420" actId="1076"/>
          <ac:spMkLst>
            <pc:docMk/>
            <pc:sldMk cId="652598955" sldId="259"/>
            <ac:spMk id="14" creationId="{A6F92492-F8B1-A578-6CF4-027ECAC62649}"/>
          </ac:spMkLst>
        </pc:spChg>
        <pc:spChg chg="add del mod">
          <ac:chgData name="Debbie Marrs" userId="41df3088-ce5d-4475-af50-3bdf5f9709c2" providerId="ADAL" clId="{7346C410-CC01-4240-BFB8-C34F7139617C}" dt="2023-11-20T20:14:10.981" v="1419" actId="1076"/>
          <ac:spMkLst>
            <pc:docMk/>
            <pc:sldMk cId="652598955" sldId="259"/>
            <ac:spMk id="16" creationId="{2674D09E-8FBD-950C-55CD-9EA7446463F4}"/>
          </ac:spMkLst>
        </pc:spChg>
        <pc:spChg chg="del">
          <ac:chgData name="Debbie Marrs" userId="41df3088-ce5d-4475-af50-3bdf5f9709c2" providerId="ADAL" clId="{7346C410-CC01-4240-BFB8-C34F7139617C}" dt="2023-11-20T20:01:23.379" v="1296" actId="478"/>
          <ac:spMkLst>
            <pc:docMk/>
            <pc:sldMk cId="652598955" sldId="259"/>
            <ac:spMk id="17" creationId="{72BED687-8A05-5A8F-3977-13F23DFDC9C6}"/>
          </ac:spMkLst>
        </pc:spChg>
        <pc:spChg chg="mod">
          <ac:chgData name="Debbie Marrs" userId="41df3088-ce5d-4475-af50-3bdf5f9709c2" providerId="ADAL" clId="{7346C410-CC01-4240-BFB8-C34F7139617C}" dt="2023-11-20T20:14:05.832" v="1417" actId="1076"/>
          <ac:spMkLst>
            <pc:docMk/>
            <pc:sldMk cId="652598955" sldId="259"/>
            <ac:spMk id="18" creationId="{F61169D0-B830-3DDE-A3AF-063AA3DDD693}"/>
          </ac:spMkLst>
        </pc:spChg>
        <pc:spChg chg="del">
          <ac:chgData name="Debbie Marrs" userId="41df3088-ce5d-4475-af50-3bdf5f9709c2" providerId="ADAL" clId="{7346C410-CC01-4240-BFB8-C34F7139617C}" dt="2023-11-20T20:02:19.417" v="1298" actId="478"/>
          <ac:spMkLst>
            <pc:docMk/>
            <pc:sldMk cId="652598955" sldId="259"/>
            <ac:spMk id="20" creationId="{F7AEFBA5-E3B0-B5B4-AC10-6833A8845365}"/>
          </ac:spMkLst>
        </pc:spChg>
        <pc:spChg chg="mod">
          <ac:chgData name="Debbie Marrs" userId="41df3088-ce5d-4475-af50-3bdf5f9709c2" providerId="ADAL" clId="{7346C410-CC01-4240-BFB8-C34F7139617C}" dt="2023-11-20T20:03:08.301" v="1351" actId="1035"/>
          <ac:spMkLst>
            <pc:docMk/>
            <pc:sldMk cId="652598955" sldId="259"/>
            <ac:spMk id="23" creationId="{38EC265D-70A3-A799-CB23-7AF544FA8579}"/>
          </ac:spMkLst>
        </pc:spChg>
        <pc:spChg chg="mod">
          <ac:chgData name="Debbie Marrs" userId="41df3088-ce5d-4475-af50-3bdf5f9709c2" providerId="ADAL" clId="{7346C410-CC01-4240-BFB8-C34F7139617C}" dt="2023-11-20T20:03:08.301" v="1351" actId="1035"/>
          <ac:spMkLst>
            <pc:docMk/>
            <pc:sldMk cId="652598955" sldId="259"/>
            <ac:spMk id="24" creationId="{A8E933EC-5DA8-5037-9CE1-2A2B99D6DF50}"/>
          </ac:spMkLst>
        </pc:spChg>
      </pc:sldChg>
      <pc:sldChg chg="del">
        <pc:chgData name="Debbie Marrs" userId="41df3088-ce5d-4475-af50-3bdf5f9709c2" providerId="ADAL" clId="{7346C410-CC01-4240-BFB8-C34F7139617C}" dt="2023-11-20T20:54:47.194" v="1427" actId="47"/>
        <pc:sldMkLst>
          <pc:docMk/>
          <pc:sldMk cId="1977514920" sldId="260"/>
        </pc:sldMkLst>
      </pc:sldChg>
      <pc:sldChg chg="add del">
        <pc:chgData name="Debbie Marrs" userId="41df3088-ce5d-4475-af50-3bdf5f9709c2" providerId="ADAL" clId="{7346C410-CC01-4240-BFB8-C34F7139617C}" dt="2023-11-20T20:03:30.331" v="1354" actId="47"/>
        <pc:sldMkLst>
          <pc:docMk/>
          <pc:sldMk cId="3490190398" sldId="284"/>
        </pc:sldMkLst>
      </pc:sldChg>
      <pc:sldChg chg="del ord">
        <pc:chgData name="Debbie Marrs" userId="41df3088-ce5d-4475-af50-3bdf5f9709c2" providerId="ADAL" clId="{7346C410-CC01-4240-BFB8-C34F7139617C}" dt="2023-11-20T20:54:48.434" v="1428" actId="47"/>
        <pc:sldMkLst>
          <pc:docMk/>
          <pc:sldMk cId="780741236" sldId="302"/>
        </pc:sldMkLst>
      </pc:sldChg>
      <pc:sldChg chg="add del">
        <pc:chgData name="Debbie Marrs" userId="41df3088-ce5d-4475-af50-3bdf5f9709c2" providerId="ADAL" clId="{7346C410-CC01-4240-BFB8-C34F7139617C}" dt="2023-11-20T20:03:15.522" v="1352" actId="47"/>
        <pc:sldMkLst>
          <pc:docMk/>
          <pc:sldMk cId="3804027290" sldId="1008"/>
        </pc:sldMkLst>
      </pc:sldChg>
      <pc:sldChg chg="modSp add del mod">
        <pc:chgData name="Debbie Marrs" userId="41df3088-ce5d-4475-af50-3bdf5f9709c2" providerId="ADAL" clId="{7346C410-CC01-4240-BFB8-C34F7139617C}" dt="2023-11-20T20:22:31.552" v="1426" actId="1076"/>
        <pc:sldMkLst>
          <pc:docMk/>
          <pc:sldMk cId="2138526791" sldId="1012"/>
        </pc:sldMkLst>
        <pc:spChg chg="mod">
          <ac:chgData name="Debbie Marrs" userId="41df3088-ce5d-4475-af50-3bdf5f9709c2" providerId="ADAL" clId="{7346C410-CC01-4240-BFB8-C34F7139617C}" dt="2023-11-20T20:11:06.323" v="1397" actId="1076"/>
          <ac:spMkLst>
            <pc:docMk/>
            <pc:sldMk cId="2138526791" sldId="1012"/>
            <ac:spMk id="2" creationId="{5888F950-1FBB-2287-CB87-7C90B90421FC}"/>
          </ac:spMkLst>
        </pc:spChg>
        <pc:spChg chg="mod">
          <ac:chgData name="Debbie Marrs" userId="41df3088-ce5d-4475-af50-3bdf5f9709c2" providerId="ADAL" clId="{7346C410-CC01-4240-BFB8-C34F7139617C}" dt="2023-11-20T20:20:08.714" v="1423" actId="207"/>
          <ac:spMkLst>
            <pc:docMk/>
            <pc:sldMk cId="2138526791" sldId="1012"/>
            <ac:spMk id="3" creationId="{AC40398A-3736-0984-C813-3E857AD58FDE}"/>
          </ac:spMkLst>
        </pc:spChg>
        <pc:spChg chg="mod">
          <ac:chgData name="Debbie Marrs" userId="41df3088-ce5d-4475-af50-3bdf5f9709c2" providerId="ADAL" clId="{7346C410-CC01-4240-BFB8-C34F7139617C}" dt="2023-11-20T20:12:45.451" v="1409" actId="14100"/>
          <ac:spMkLst>
            <pc:docMk/>
            <pc:sldMk cId="2138526791" sldId="1012"/>
            <ac:spMk id="5" creationId="{F47652A0-7892-E7B1-6E7B-6D5FAFBD581F}"/>
          </ac:spMkLst>
        </pc:spChg>
        <pc:spChg chg="mod">
          <ac:chgData name="Debbie Marrs" userId="41df3088-ce5d-4475-af50-3bdf5f9709c2" providerId="ADAL" clId="{7346C410-CC01-4240-BFB8-C34F7139617C}" dt="2023-11-20T20:19:23.922" v="1422" actId="207"/>
          <ac:spMkLst>
            <pc:docMk/>
            <pc:sldMk cId="2138526791" sldId="1012"/>
            <ac:spMk id="19" creationId="{799FC724-C38C-F02A-5659-6DE6C687CE2B}"/>
          </ac:spMkLst>
        </pc:spChg>
        <pc:spChg chg="mod">
          <ac:chgData name="Debbie Marrs" userId="41df3088-ce5d-4475-af50-3bdf5f9709c2" providerId="ADAL" clId="{7346C410-CC01-4240-BFB8-C34F7139617C}" dt="2023-11-20T20:22:26.501" v="1425" actId="1076"/>
          <ac:spMkLst>
            <pc:docMk/>
            <pc:sldMk cId="2138526791" sldId="1012"/>
            <ac:spMk id="31" creationId="{00000000-0000-0000-0000-000000000000}"/>
          </ac:spMkLst>
        </pc:spChg>
        <pc:spChg chg="mod">
          <ac:chgData name="Debbie Marrs" userId="41df3088-ce5d-4475-af50-3bdf5f9709c2" providerId="ADAL" clId="{7346C410-CC01-4240-BFB8-C34F7139617C}" dt="2023-11-20T20:22:31.552" v="1426" actId="1076"/>
          <ac:spMkLst>
            <pc:docMk/>
            <pc:sldMk cId="2138526791" sldId="1012"/>
            <ac:spMk id="32" creationId="{5E1C0E1C-DB5F-45D4-9A6C-A63F573C5B72}"/>
          </ac:spMkLst>
        </pc:spChg>
        <pc:spChg chg="mod">
          <ac:chgData name="Debbie Marrs" userId="41df3088-ce5d-4475-af50-3bdf5f9709c2" providerId="ADAL" clId="{7346C410-CC01-4240-BFB8-C34F7139617C}" dt="2023-11-20T20:11:22.786" v="1398" actId="1076"/>
          <ac:spMkLst>
            <pc:docMk/>
            <pc:sldMk cId="2138526791" sldId="1012"/>
            <ac:spMk id="53" creationId="{5E1C0E1C-DB5F-45D4-9A6C-A63F573C5B72}"/>
          </ac:spMkLst>
        </pc:spChg>
        <pc:picChg chg="mod ord">
          <ac:chgData name="Debbie Marrs" userId="41df3088-ce5d-4475-af50-3bdf5f9709c2" providerId="ADAL" clId="{7346C410-CC01-4240-BFB8-C34F7139617C}" dt="2023-11-20T20:12:39.849" v="1408" actId="166"/>
          <ac:picMkLst>
            <pc:docMk/>
            <pc:sldMk cId="2138526791" sldId="1012"/>
            <ac:picMk id="18" creationId="{E2C12055-E9A5-206C-8969-0631CD6EE59E}"/>
          </ac:picMkLst>
        </pc:picChg>
      </pc:sldChg>
      <pc:sldChg chg="del">
        <pc:chgData name="Debbie Marrs" userId="41df3088-ce5d-4475-af50-3bdf5f9709c2" providerId="ADAL" clId="{7346C410-CC01-4240-BFB8-C34F7139617C}" dt="2023-11-20T20:03:16.526" v="1353" actId="47"/>
        <pc:sldMkLst>
          <pc:docMk/>
          <pc:sldMk cId="4029106948" sldId="1014"/>
        </pc:sldMkLst>
      </pc:sldChg>
      <pc:sldChg chg="delSp modSp add del mod">
        <pc:chgData name="Debbie Marrs" userId="41df3088-ce5d-4475-af50-3bdf5f9709c2" providerId="ADAL" clId="{7346C410-CC01-4240-BFB8-C34F7139617C}" dt="2023-11-20T20:13:24.063" v="1412" actId="478"/>
        <pc:sldMkLst>
          <pc:docMk/>
          <pc:sldMk cId="3736492333" sldId="1020"/>
        </pc:sldMkLst>
        <pc:spChg chg="del">
          <ac:chgData name="Debbie Marrs" userId="41df3088-ce5d-4475-af50-3bdf5f9709c2" providerId="ADAL" clId="{7346C410-CC01-4240-BFB8-C34F7139617C}" dt="2023-11-20T20:13:24.063" v="1412" actId="478"/>
          <ac:spMkLst>
            <pc:docMk/>
            <pc:sldMk cId="3736492333" sldId="1020"/>
            <ac:spMk id="17" creationId="{72BED687-8A05-5A8F-3977-13F23DFDC9C6}"/>
          </ac:spMkLst>
        </pc:spChg>
        <pc:spChg chg="mod">
          <ac:chgData name="Debbie Marrs" userId="41df3088-ce5d-4475-af50-3bdf5f9709c2" providerId="ADAL" clId="{7346C410-CC01-4240-BFB8-C34F7139617C}" dt="2023-11-20T20:13:07.001" v="1411" actId="5793"/>
          <ac:spMkLst>
            <pc:docMk/>
            <pc:sldMk cId="3736492333" sldId="1020"/>
            <ac:spMk id="20" creationId="{F7AEFBA5-E3B0-B5B4-AC10-6833A8845365}"/>
          </ac:spMkLst>
        </pc:spChg>
        <pc:spChg chg="mod">
          <ac:chgData name="Debbie Marrs" userId="41df3088-ce5d-4475-af50-3bdf5f9709c2" providerId="ADAL" clId="{7346C410-CC01-4240-BFB8-C34F7139617C}" dt="2023-11-20T20:03:48.461" v="1356" actId="1076"/>
          <ac:spMkLst>
            <pc:docMk/>
            <pc:sldMk cId="3736492333" sldId="1020"/>
            <ac:spMk id="24" creationId="{A8E933EC-5DA8-5037-9CE1-2A2B99D6DF50}"/>
          </ac:spMkLst>
        </pc:spChg>
      </pc:sldChg>
      <pc:sldChg chg="del">
        <pc:chgData name="Debbie Marrs" userId="41df3088-ce5d-4475-af50-3bdf5f9709c2" providerId="ADAL" clId="{7346C410-CC01-4240-BFB8-C34F7139617C}" dt="2023-11-20T20:57:20.955" v="1429" actId="47"/>
        <pc:sldMkLst>
          <pc:docMk/>
          <pc:sldMk cId="46893531" sldId="1399"/>
        </pc:sldMkLst>
      </pc:sldChg>
      <pc:sldChg chg="modSp mod">
        <pc:chgData name="Debbie Marrs" userId="41df3088-ce5d-4475-af50-3bdf5f9709c2" providerId="ADAL" clId="{7346C410-CC01-4240-BFB8-C34F7139617C}" dt="2023-11-20T21:00:22.363" v="1430" actId="1076"/>
        <pc:sldMkLst>
          <pc:docMk/>
          <pc:sldMk cId="2569658060" sldId="2496"/>
        </pc:sldMkLst>
        <pc:spChg chg="mod">
          <ac:chgData name="Debbie Marrs" userId="41df3088-ce5d-4475-af50-3bdf5f9709c2" providerId="ADAL" clId="{7346C410-CC01-4240-BFB8-C34F7139617C}" dt="2023-11-20T20:21:00.924" v="1424" actId="122"/>
          <ac:spMkLst>
            <pc:docMk/>
            <pc:sldMk cId="2569658060" sldId="2496"/>
            <ac:spMk id="8" creationId="{DF9F21FD-BE93-39F2-9841-48006F29B629}"/>
          </ac:spMkLst>
        </pc:spChg>
        <pc:spChg chg="mod">
          <ac:chgData name="Debbie Marrs" userId="41df3088-ce5d-4475-af50-3bdf5f9709c2" providerId="ADAL" clId="{7346C410-CC01-4240-BFB8-C34F7139617C}" dt="2023-11-20T21:00:22.363" v="1430" actId="1076"/>
          <ac:spMkLst>
            <pc:docMk/>
            <pc:sldMk cId="2569658060" sldId="2496"/>
            <ac:spMk id="17" creationId="{F64094E3-A44C-F5F0-29EC-672177F14D83}"/>
          </ac:spMkLst>
        </pc:spChg>
      </pc:sldChg>
      <pc:sldChg chg="modSp mod">
        <pc:chgData name="Debbie Marrs" userId="41df3088-ce5d-4475-af50-3bdf5f9709c2" providerId="ADAL" clId="{7346C410-CC01-4240-BFB8-C34F7139617C}" dt="2023-11-20T21:06:26.108" v="1431" actId="14100"/>
        <pc:sldMkLst>
          <pc:docMk/>
          <pc:sldMk cId="946270912" sldId="2499"/>
        </pc:sldMkLst>
        <pc:spChg chg="mod">
          <ac:chgData name="Debbie Marrs" userId="41df3088-ce5d-4475-af50-3bdf5f9709c2" providerId="ADAL" clId="{7346C410-CC01-4240-BFB8-C34F7139617C}" dt="2023-11-20T21:06:26.108" v="1431" actId="14100"/>
          <ac:spMkLst>
            <pc:docMk/>
            <pc:sldMk cId="946270912" sldId="2499"/>
            <ac:spMk id="17" creationId="{F64094E3-A44C-F5F0-29EC-672177F14D83}"/>
          </ac:spMkLst>
        </pc:spChg>
      </pc:sldChg>
      <pc:sldChg chg="modSp mod modNotesTx">
        <pc:chgData name="Debbie Marrs" userId="41df3088-ce5d-4475-af50-3bdf5f9709c2" providerId="ADAL" clId="{7346C410-CC01-4240-BFB8-C34F7139617C}" dt="2023-11-20T19:35:10.946" v="1261" actId="20577"/>
        <pc:sldMkLst>
          <pc:docMk/>
          <pc:sldMk cId="363960669" sldId="2503"/>
        </pc:sldMkLst>
        <pc:spChg chg="mod">
          <ac:chgData name="Debbie Marrs" userId="41df3088-ce5d-4475-af50-3bdf5f9709c2" providerId="ADAL" clId="{7346C410-CC01-4240-BFB8-C34F7139617C}" dt="2023-11-20T19:18:02.754" v="537" actId="6549"/>
          <ac:spMkLst>
            <pc:docMk/>
            <pc:sldMk cId="363960669" sldId="2503"/>
            <ac:spMk id="10" creationId="{682B709B-B848-25A3-3095-459CAAB16693}"/>
          </ac:spMkLst>
        </pc:spChg>
      </pc:sldChg>
      <pc:sldChg chg="del">
        <pc:chgData name="Debbie Marrs" userId="41df3088-ce5d-4475-af50-3bdf5f9709c2" providerId="ADAL" clId="{7346C410-CC01-4240-BFB8-C34F7139617C}" dt="2023-11-20T20:06:17.957" v="1357" actId="47"/>
        <pc:sldMkLst>
          <pc:docMk/>
          <pc:sldMk cId="1097501478" sldId="2504"/>
        </pc:sldMkLst>
      </pc:sldChg>
      <pc:sldMasterChg chg="delSldLayout">
        <pc:chgData name="Debbie Marrs" userId="41df3088-ce5d-4475-af50-3bdf5f9709c2" providerId="ADAL" clId="{7346C410-CC01-4240-BFB8-C34F7139617C}" dt="2023-11-20T20:57:20.955" v="1429" actId="47"/>
        <pc:sldMasterMkLst>
          <pc:docMk/>
          <pc:sldMasterMk cId="2634839343" sldId="2147483648"/>
        </pc:sldMasterMkLst>
        <pc:sldLayoutChg chg="del">
          <pc:chgData name="Debbie Marrs" userId="41df3088-ce5d-4475-af50-3bdf5f9709c2" providerId="ADAL" clId="{7346C410-CC01-4240-BFB8-C34F7139617C}" dt="2023-11-20T20:03:16.526" v="1353" actId="47"/>
          <pc:sldLayoutMkLst>
            <pc:docMk/>
            <pc:sldMasterMk cId="2634839343" sldId="2147483648"/>
            <pc:sldLayoutMk cId="2142889650" sldId="2147483686"/>
          </pc:sldLayoutMkLst>
        </pc:sldLayoutChg>
        <pc:sldLayoutChg chg="del">
          <pc:chgData name="Debbie Marrs" userId="41df3088-ce5d-4475-af50-3bdf5f9709c2" providerId="ADAL" clId="{7346C410-CC01-4240-BFB8-C34F7139617C}" dt="2023-11-20T20:54:48.434" v="1428" actId="47"/>
          <pc:sldLayoutMkLst>
            <pc:docMk/>
            <pc:sldMasterMk cId="2634839343" sldId="2147483648"/>
            <pc:sldLayoutMk cId="3596325279" sldId="2147483697"/>
          </pc:sldLayoutMkLst>
        </pc:sldLayoutChg>
        <pc:sldLayoutChg chg="del">
          <pc:chgData name="Debbie Marrs" userId="41df3088-ce5d-4475-af50-3bdf5f9709c2" providerId="ADAL" clId="{7346C410-CC01-4240-BFB8-C34F7139617C}" dt="2023-11-20T20:57:20.955" v="1429" actId="47"/>
          <pc:sldLayoutMkLst>
            <pc:docMk/>
            <pc:sldMasterMk cId="2634839343" sldId="2147483648"/>
            <pc:sldLayoutMk cId="2012381170" sldId="2147483704"/>
          </pc:sldLayoutMkLst>
        </pc:sldLayoutChg>
      </pc:sldMasterChg>
    </pc:docChg>
  </pc:docChgLst>
  <pc:docChgLst>
    <pc:chgData name="Debbie Marrs" userId="41df3088-ce5d-4475-af50-3bdf5f9709c2" providerId="ADAL" clId="{8DBF2ECD-D4BE-4883-B128-456499E15788}"/>
    <pc:docChg chg="custSel modSld">
      <pc:chgData name="Debbie Marrs" userId="41df3088-ce5d-4475-af50-3bdf5f9709c2" providerId="ADAL" clId="{8DBF2ECD-D4BE-4883-B128-456499E15788}" dt="2023-11-20T16:24:51.259" v="5" actId="962"/>
      <pc:docMkLst>
        <pc:docMk/>
      </pc:docMkLst>
      <pc:sldChg chg="delSp modSp mod">
        <pc:chgData name="Debbie Marrs" userId="41df3088-ce5d-4475-af50-3bdf5f9709c2" providerId="ADAL" clId="{8DBF2ECD-D4BE-4883-B128-456499E15788}" dt="2023-11-20T16:21:19.876" v="1" actId="1076"/>
        <pc:sldMkLst>
          <pc:docMk/>
          <pc:sldMk cId="870608800" sldId="282"/>
        </pc:sldMkLst>
        <pc:spChg chg="mod">
          <ac:chgData name="Debbie Marrs" userId="41df3088-ce5d-4475-af50-3bdf5f9709c2" providerId="ADAL" clId="{8DBF2ECD-D4BE-4883-B128-456499E15788}" dt="2023-11-20T16:21:19.876" v="1" actId="1076"/>
          <ac:spMkLst>
            <pc:docMk/>
            <pc:sldMk cId="870608800" sldId="282"/>
            <ac:spMk id="5" creationId="{00000000-0000-0000-0000-000000000000}"/>
          </ac:spMkLst>
        </pc:spChg>
        <pc:spChg chg="del">
          <ac:chgData name="Debbie Marrs" userId="41df3088-ce5d-4475-af50-3bdf5f9709c2" providerId="ADAL" clId="{8DBF2ECD-D4BE-4883-B128-456499E15788}" dt="2023-11-20T16:21:09.314" v="0" actId="478"/>
          <ac:spMkLst>
            <pc:docMk/>
            <pc:sldMk cId="870608800" sldId="282"/>
            <ac:spMk id="12" creationId="{61D2C0E3-1EF2-A9A5-2531-F4A1B5869262}"/>
          </ac:spMkLst>
        </pc:spChg>
        <pc:spChg chg="mod">
          <ac:chgData name="Debbie Marrs" userId="41df3088-ce5d-4475-af50-3bdf5f9709c2" providerId="ADAL" clId="{8DBF2ECD-D4BE-4883-B128-456499E15788}" dt="2023-11-20T16:21:19.876" v="1" actId="1076"/>
          <ac:spMkLst>
            <pc:docMk/>
            <pc:sldMk cId="870608800" sldId="282"/>
            <ac:spMk id="44" creationId="{116CC496-1C23-C226-88AF-CF34061B3A73}"/>
          </ac:spMkLst>
        </pc:spChg>
      </pc:sldChg>
      <pc:sldChg chg="addSp delSp modSp mod">
        <pc:chgData name="Debbie Marrs" userId="41df3088-ce5d-4475-af50-3bdf5f9709c2" providerId="ADAL" clId="{8DBF2ECD-D4BE-4883-B128-456499E15788}" dt="2023-11-20T16:24:51.259" v="5" actId="962"/>
        <pc:sldMkLst>
          <pc:docMk/>
          <pc:sldMk cId="637950241" sldId="2474"/>
        </pc:sldMkLst>
        <pc:spChg chg="add del mod">
          <ac:chgData name="Debbie Marrs" userId="41df3088-ce5d-4475-af50-3bdf5f9709c2" providerId="ADAL" clId="{8DBF2ECD-D4BE-4883-B128-456499E15788}" dt="2023-11-20T16:24:48.551" v="3" actId="931"/>
          <ac:spMkLst>
            <pc:docMk/>
            <pc:sldMk cId="637950241" sldId="2474"/>
            <ac:spMk id="7" creationId="{687A748F-D7E4-0475-DE81-DBC0EAE6A39F}"/>
          </ac:spMkLst>
        </pc:spChg>
        <pc:picChg chg="del">
          <ac:chgData name="Debbie Marrs" userId="41df3088-ce5d-4475-af50-3bdf5f9709c2" providerId="ADAL" clId="{8DBF2ECD-D4BE-4883-B128-456499E15788}" dt="2023-11-20T16:24:00.793" v="2" actId="478"/>
          <ac:picMkLst>
            <pc:docMk/>
            <pc:sldMk cId="637950241" sldId="2474"/>
            <ac:picMk id="5" creationId="{B1FA1A46-8151-4F42-9F42-68020E850A74}"/>
          </ac:picMkLst>
        </pc:picChg>
        <pc:picChg chg="add mod">
          <ac:chgData name="Debbie Marrs" userId="41df3088-ce5d-4475-af50-3bdf5f9709c2" providerId="ADAL" clId="{8DBF2ECD-D4BE-4883-B128-456499E15788}" dt="2023-11-20T16:24:51.259" v="5" actId="962"/>
          <ac:picMkLst>
            <pc:docMk/>
            <pc:sldMk cId="637950241" sldId="2474"/>
            <ac:picMk id="12" creationId="{B33A3DB6-1F6E-D1B6-2E5C-34C07E7FA34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252C7313-74E9-9E0E-DB55-57340D9EF0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ore-KR" altLang="en-US"/>
          </a:p>
        </p:txBody>
      </p:sp>
      <p:sp>
        <p:nvSpPr>
          <p:cNvPr id="3" name="날짜 개체 틀 2">
            <a:extLst>
              <a:ext uri="{FF2B5EF4-FFF2-40B4-BE49-F238E27FC236}">
                <a16:creationId xmlns:a16="http://schemas.microsoft.com/office/drawing/2014/main" id="{A2B52116-215A-9E70-76F2-8B8746E1CE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F53AE8-1E3C-5E4C-AB91-34DACD18C5CB}" type="datetimeFigureOut">
              <a:t>11/20/2023</a:t>
            </a:fld>
            <a:endParaRPr kumimoji="1" lang="ko-Kore-KR" altLang="en-US"/>
          </a:p>
        </p:txBody>
      </p:sp>
      <p:sp>
        <p:nvSpPr>
          <p:cNvPr id="4" name="바닥글 개체 틀 3">
            <a:extLst>
              <a:ext uri="{FF2B5EF4-FFF2-40B4-BE49-F238E27FC236}">
                <a16:creationId xmlns:a16="http://schemas.microsoft.com/office/drawing/2014/main" id="{C1CA358F-A4D5-E42E-0110-A49F6FEE63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ore-KR" altLang="en-US"/>
          </a:p>
        </p:txBody>
      </p:sp>
      <p:sp>
        <p:nvSpPr>
          <p:cNvPr id="5" name="슬라이드 번호 개체 틀 4">
            <a:extLst>
              <a:ext uri="{FF2B5EF4-FFF2-40B4-BE49-F238E27FC236}">
                <a16:creationId xmlns:a16="http://schemas.microsoft.com/office/drawing/2014/main" id="{21003583-FF21-518B-9B7C-9B0A5CDB5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FCC91A-17D4-8C41-AE07-B6C568816B2F}" type="slidenum">
              <a:t>‹#›</a:t>
            </a:fld>
            <a:endParaRPr kumimoji="1" lang="ko-Kore-KR" altLang="en-US"/>
          </a:p>
        </p:txBody>
      </p:sp>
    </p:spTree>
    <p:extLst>
      <p:ext uri="{BB962C8B-B14F-4D97-AF65-F5344CB8AC3E}">
        <p14:creationId xmlns:p14="http://schemas.microsoft.com/office/powerpoint/2010/main" val="309050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ore-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E5B8C-C826-FC48-B3AB-E4ED867450DE}" type="datetimeFigureOut">
              <a:t>11/20/2023</a:t>
            </a:fld>
            <a:endParaRPr kumimoji="1" lang="ko-Kore-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ore-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ore-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FBAE8-907B-6D4F-9796-A13A19C16475}" type="slidenum">
              <a:t>‹#›</a:t>
            </a:fld>
            <a:endParaRPr kumimoji="1" lang="ko-Kore-KR" altLang="en-US"/>
          </a:p>
        </p:txBody>
      </p:sp>
    </p:spTree>
    <p:extLst>
      <p:ext uri="{BB962C8B-B14F-4D97-AF65-F5344CB8AC3E}">
        <p14:creationId xmlns:p14="http://schemas.microsoft.com/office/powerpoint/2010/main" val="412573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odtherapy.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Disability Accommodations in Residential Living!</a:t>
            </a:r>
          </a:p>
        </p:txBody>
      </p:sp>
      <p:sp>
        <p:nvSpPr>
          <p:cNvPr id="4" name="Slide Number Placeholder 3"/>
          <p:cNvSpPr>
            <a:spLocks noGrp="1"/>
          </p:cNvSpPr>
          <p:nvPr>
            <p:ph type="sldNum" sz="quarter" idx="5"/>
          </p:nvPr>
        </p:nvSpPr>
        <p:spPr/>
        <p:txBody>
          <a:bodyPr/>
          <a:lstStyle/>
          <a:p>
            <a:fld id="{396FBAE8-907B-6D4F-9796-A13A19C16475}" type="slidenum">
              <a:rPr lang="en-US" smtClean="0"/>
              <a:t>1</a:t>
            </a:fld>
            <a:endParaRPr kumimoji="1" lang="en-US" altLang="en-US"/>
          </a:p>
        </p:txBody>
      </p:sp>
    </p:spTree>
    <p:extLst>
      <p:ext uri="{BB962C8B-B14F-4D97-AF65-F5344CB8AC3E}">
        <p14:creationId xmlns:p14="http://schemas.microsoft.com/office/powerpoint/2010/main" val="2059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normAutofit fontScale="85000" lnSpcReduction="20000"/>
          </a:bodyPr>
          <a:lstStyle/>
          <a:p>
            <a:r>
              <a:rPr lang="en-US" altLang="ko-KR" dirty="0">
                <a:latin typeface="Calibri" panose="020F0502020204030204" pitchFamily="34" charset="0"/>
                <a:ea typeface="Calibri" panose="020F0502020204030204" pitchFamily="34" charset="0"/>
                <a:cs typeface="Calibri" panose="020F0502020204030204" pitchFamily="34" charset="0"/>
              </a:rPr>
              <a:t>Functional Limitations</a:t>
            </a:r>
          </a:p>
          <a:p>
            <a:r>
              <a:rPr lang="en-US" altLang="ko-KR" dirty="0">
                <a:latin typeface="Calibri" panose="020F0502020204030204" pitchFamily="34" charset="0"/>
                <a:ea typeface="Calibri" panose="020F0502020204030204" pitchFamily="34" charset="0"/>
                <a:cs typeface="Calibri" panose="020F0502020204030204" pitchFamily="34" charset="0"/>
              </a:rPr>
              <a:t>Functional Limitations are a result of a condition and </a:t>
            </a:r>
            <a:r>
              <a:rPr lang="en-US" altLang="ko-KR" b="1" dirty="0">
                <a:solidFill>
                  <a:schemeClr val="accent1"/>
                </a:solidFill>
                <a:latin typeface="Calibri" panose="020F0502020204030204" pitchFamily="34" charset="0"/>
                <a:ea typeface="Calibri" panose="020F0502020204030204" pitchFamily="34" charset="0"/>
                <a:cs typeface="Calibri" panose="020F0502020204030204" pitchFamily="34" charset="0"/>
              </a:rPr>
              <a:t>reduce or eliminate your ability to do certain activities within a normal range of function.</a:t>
            </a:r>
            <a:r>
              <a:rPr lang="en-US" altLang="ko-KR" dirty="0">
                <a:latin typeface="Calibri" panose="020F0502020204030204" pitchFamily="34" charset="0"/>
                <a:ea typeface="Calibri" panose="020F0502020204030204" pitchFamily="34" charset="0"/>
                <a:cs typeface="Calibri" panose="020F0502020204030204" pitchFamily="34" charset="0"/>
              </a:rPr>
              <a:t> There are multitudes of possible functional limitations for each condition, and we often forget to consider behavioral manifestations. Here are a few examples of commonly occurring ones:</a:t>
            </a:r>
          </a:p>
          <a:p>
            <a:endParaRPr lang="en-US" altLang="ko-KR" dirty="0">
              <a:latin typeface="Calibri" panose="020F0502020204030204" pitchFamily="34" charset="0"/>
              <a:ea typeface="Calibri" panose="020F0502020204030204" pitchFamily="34" charset="0"/>
              <a:cs typeface="Calibri" panose="020F0502020204030204" pitchFamily="34" charset="0"/>
            </a:endParaRPr>
          </a:p>
          <a:p>
            <a:r>
              <a:rPr lang="en-US" altLang="ko-KR" dirty="0">
                <a:latin typeface="Calibri" panose="020F0502020204030204" pitchFamily="34" charset="0"/>
                <a:ea typeface="Calibri" panose="020F0502020204030204" pitchFamily="34" charset="0"/>
                <a:cs typeface="Calibri" panose="020F0502020204030204" pitchFamily="34" charset="0"/>
              </a:rPr>
              <a:t>In the lists on the slide, you will note a wide array of areas that present barriers to students with disabilities in participating in the Job Corps program. You likely have noticed some of these struggles such as students experiencing frequent bouts of anxiety, has difficulty paying attention or stopping one activity to start another. Some students have limited stamina and need to have more breaks or struggle to concentrate so they need information provided in a variety of ways or repeated. Some students have various memory challenges and may need a visual schedule or a visual task support, assistive technology to remind them of tasks they have to complete, etc. </a:t>
            </a:r>
          </a:p>
          <a:p>
            <a:endParaRPr lang="en-US" altLang="ko-KR" dirty="0">
              <a:latin typeface="Calibri" panose="020F0502020204030204" pitchFamily="34" charset="0"/>
              <a:ea typeface="Calibri" panose="020F0502020204030204" pitchFamily="34" charset="0"/>
              <a:cs typeface="Calibri" panose="020F0502020204030204" pitchFamily="34" charset="0"/>
            </a:endParaRPr>
          </a:p>
          <a:p>
            <a:r>
              <a:rPr lang="en-US" altLang="ko-KR" dirty="0">
                <a:latin typeface="Calibri" panose="020F0502020204030204" pitchFamily="34" charset="0"/>
                <a:ea typeface="Calibri" panose="020F0502020204030204" pitchFamily="34" charset="0"/>
                <a:cs typeface="Calibri" panose="020F0502020204030204" pitchFamily="34" charset="0"/>
              </a:rPr>
              <a:t>Important - Sensory related functional limitations may be more obvious to us. Those individuals might have difficulty seeing or hearing and as a result have difficulty with communication with others. They require additional planning to ensure their safety like a plan to include how they are to evacuate the dorms during fire drills, fire alarm scenarios, etc.  </a:t>
            </a:r>
          </a:p>
          <a:p>
            <a:endParaRPr lang="en-US" altLang="ko-KR" dirty="0">
              <a:latin typeface="Calibri" panose="020F0502020204030204" pitchFamily="34" charset="0"/>
              <a:ea typeface="Calibri" panose="020F0502020204030204" pitchFamily="34" charset="0"/>
              <a:cs typeface="Calibri" panose="020F0502020204030204" pitchFamily="34" charset="0"/>
            </a:endParaRPr>
          </a:p>
          <a:p>
            <a:r>
              <a:rPr lang="en-US" altLang="ko-KR" b="1" dirty="0">
                <a:latin typeface="Calibri" panose="020F0502020204030204" pitchFamily="34" charset="0"/>
                <a:ea typeface="Calibri" panose="020F0502020204030204" pitchFamily="34" charset="0"/>
                <a:cs typeface="Calibri" panose="020F0502020204030204" pitchFamily="34" charset="0"/>
              </a:rPr>
              <a:t>Are there specific symptoms and behaviors that you have seen in the residential environment that have been particularly challenging to support?</a:t>
            </a:r>
          </a:p>
          <a:p>
            <a:endParaRPr lang="en-US" altLang="ko-KR" b="1" dirty="0">
              <a:latin typeface="Calibri" panose="020F0502020204030204" pitchFamily="34" charset="0"/>
              <a:ea typeface="Calibri" panose="020F0502020204030204" pitchFamily="34" charset="0"/>
              <a:cs typeface="Calibri" panose="020F0502020204030204" pitchFamily="34" charset="0"/>
            </a:endParaRPr>
          </a:p>
          <a:p>
            <a:r>
              <a:rPr lang="en-US" altLang="ko-KR" b="1" dirty="0">
                <a:latin typeface="Calibri" panose="020F0502020204030204" pitchFamily="34" charset="0"/>
                <a:ea typeface="Calibri" panose="020F0502020204030204" pitchFamily="34" charset="0"/>
                <a:cs typeface="Calibri" panose="020F0502020204030204" pitchFamily="34" charset="0"/>
              </a:rPr>
              <a:t>Contact the center’s Disability Coordinators to inform them of these challenges even if you do not know whether the person is an individual with a disability. The DCs will review the information and talk to the student. Some situations may require referral to a different staff resource but working with the center DCs is a good place to start.</a:t>
            </a:r>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498C770-440F-4842-BB68-5BB8E05A86FA}"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10</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75936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Agenda Item No. 3</a:t>
            </a:r>
          </a:p>
          <a:p>
            <a:pPr algn="l" rtl="0" fontAlgn="base"/>
            <a:endParaRPr lang="en-US" b="0" i="0" dirty="0">
              <a:solidFill>
                <a:srgbClr val="444444"/>
              </a:solidFill>
              <a:effectLst/>
              <a:latin typeface="Calibri" panose="020F0502020204030204" pitchFamily="34" charset="0"/>
            </a:endParaRPr>
          </a:p>
          <a:p>
            <a:pPr fontAlgn="base"/>
            <a:r>
              <a:rPr lang="en-US" b="0" i="0" dirty="0">
                <a:solidFill>
                  <a:srgbClr val="444444"/>
                </a:solidFill>
                <a:effectLst/>
                <a:latin typeface="Calibri"/>
                <a:ea typeface="Calibri"/>
                <a:cs typeface="Calibri"/>
              </a:rPr>
              <a:t>Now let’s review the areas of the Disability Accommodation Process that apply to</a:t>
            </a:r>
            <a:r>
              <a:rPr lang="en-US" dirty="0">
                <a:solidFill>
                  <a:srgbClr val="444444"/>
                </a:solidFill>
                <a:latin typeface="Calibri"/>
                <a:ea typeface="Calibri"/>
                <a:cs typeface="Calibri"/>
              </a:rPr>
              <a:t> </a:t>
            </a:r>
            <a:r>
              <a:rPr lang="en-US" b="0" i="0" dirty="0">
                <a:solidFill>
                  <a:srgbClr val="444444"/>
                </a:solidFill>
                <a:effectLst/>
                <a:latin typeface="Calibri"/>
                <a:ea typeface="Calibri"/>
                <a:cs typeface="Calibri"/>
              </a:rPr>
              <a:t> residential staff. We will discuss the roles and responsibilities of residential staff, what to do if a student requests accommodations in the residential area, and how you access accommodation plans.</a:t>
            </a: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11</a:t>
            </a:fld>
            <a:endParaRPr kumimoji="1" lang="en-US" altLang="en-US"/>
          </a:p>
        </p:txBody>
      </p:sp>
    </p:spTree>
    <p:extLst>
      <p:ext uri="{BB962C8B-B14F-4D97-AF65-F5344CB8AC3E}">
        <p14:creationId xmlns:p14="http://schemas.microsoft.com/office/powerpoint/2010/main" val="140191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Let’s start with Determining the Need for Disability Accommodation</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 disability accommodation request can be communicated in any form. The individual can verbally request an accommodation, provide a request in writing or use sign language to request, etc. You get the idea.</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If a student makes a request for a disability accommodation, residential related or otherwise, contact the center Disability Coordinator so they can begin processing the request.</a:t>
            </a:r>
          </a:p>
        </p:txBody>
      </p:sp>
      <p:sp>
        <p:nvSpPr>
          <p:cNvPr id="4" name="Slide Number Placeholder 3"/>
          <p:cNvSpPr>
            <a:spLocks noGrp="1"/>
          </p:cNvSpPr>
          <p:nvPr>
            <p:ph type="sldNum" sz="quarter" idx="5"/>
          </p:nvPr>
        </p:nvSpPr>
        <p:spPr/>
        <p:txBody>
          <a:bodyPr/>
          <a:lstStyle/>
          <a:p>
            <a:fld id="{396FBAE8-907B-6D4F-9796-A13A19C16475}" type="slidenum">
              <a:rPr lang="en-US" smtClean="0"/>
              <a:t>12</a:t>
            </a:fld>
            <a:endParaRPr kumimoji="1" lang="en-US" altLang="en-US"/>
          </a:p>
        </p:txBody>
      </p:sp>
    </p:spTree>
    <p:extLst>
      <p:ext uri="{BB962C8B-B14F-4D97-AF65-F5344CB8AC3E}">
        <p14:creationId xmlns:p14="http://schemas.microsoft.com/office/powerpoint/2010/main" val="40457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Who is Responsible for Implementing Accommodations?</a:t>
            </a: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9000"/>
              </a:lnSpc>
            </a:pPr>
            <a:r>
              <a:rPr lang="en-US" sz="1400" b="1" u="sng" dirty="0">
                <a:solidFill>
                  <a:srgbClr val="6CA46C"/>
                </a:solidFill>
                <a:latin typeface="Calibri" panose="020F0502020204030204" pitchFamily="34" charset="0"/>
                <a:ea typeface="Calibri" panose="020F0502020204030204" pitchFamily="34" charset="0"/>
                <a:cs typeface="Calibri" panose="020F0502020204030204" pitchFamily="34" charset="0"/>
              </a:rPr>
              <a:t>Any staff</a:t>
            </a:r>
            <a:r>
              <a:rPr lang="en-US" sz="1400" b="1" dirty="0">
                <a:solidFill>
                  <a:srgbClr val="6CA46C"/>
                </a:solidFill>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responsible for performing duties in an area in which the student </a:t>
            </a:r>
          </a:p>
          <a:p>
            <a:pPr>
              <a:lnSpc>
                <a:spcPct val="119000"/>
              </a:lnSpc>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73736" indent="-173736">
              <a:lnSpc>
                <a:spcPct val="119000"/>
              </a:lnSpc>
              <a:buClr>
                <a:schemeClr val="accent6"/>
              </a:buClr>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needs </a:t>
            </a:r>
            <a:r>
              <a:rPr lang="en-US" sz="1200" b="1" dirty="0">
                <a:solidFill>
                  <a:srgbClr val="6CA46C"/>
                </a:solidFill>
                <a:latin typeface="Calibri" panose="020F0502020204030204" pitchFamily="34" charset="0"/>
                <a:ea typeface="Calibri" panose="020F0502020204030204" pitchFamily="34" charset="0"/>
                <a:cs typeface="Calibri" panose="020F0502020204030204" pitchFamily="34" charset="0"/>
              </a:rPr>
              <a:t>access</a:t>
            </a:r>
            <a:r>
              <a:rPr lang="en-US" sz="1200" dirty="0">
                <a:latin typeface="Calibri" panose="020F0502020204030204" pitchFamily="34" charset="0"/>
                <a:ea typeface="Calibri" panose="020F0502020204030204" pitchFamily="34" charset="0"/>
                <a:cs typeface="Calibri" panose="020F0502020204030204" pitchFamily="34" charset="0"/>
              </a:rPr>
              <a:t> to the program related to their disability, OR </a:t>
            </a:r>
          </a:p>
          <a:p>
            <a:pPr marL="173736" indent="-173736">
              <a:lnSpc>
                <a:spcPct val="119000"/>
              </a:lnSpc>
              <a:buClr>
                <a:schemeClr val="accent6"/>
              </a:buClr>
              <a:buFont typeface="Wingdings" panose="05000000000000000000" pitchFamily="2" charset="2"/>
              <a:buChar char="§"/>
            </a:pPr>
            <a:r>
              <a:rPr lang="en-US" sz="1200" b="1" dirty="0">
                <a:solidFill>
                  <a:srgbClr val="6CA46C"/>
                </a:solidFill>
                <a:latin typeface="Calibri" panose="020F0502020204030204" pitchFamily="34" charset="0"/>
                <a:ea typeface="Calibri" panose="020F0502020204030204" pitchFamily="34" charset="0"/>
                <a:cs typeface="Calibri" panose="020F0502020204030204" pitchFamily="34" charset="0"/>
              </a:rPr>
              <a:t>needs supports that reduce or remove barriers </a:t>
            </a:r>
            <a:r>
              <a:rPr lang="en-US" sz="1200" dirty="0">
                <a:latin typeface="Calibri" panose="020F0502020204030204" pitchFamily="34" charset="0"/>
                <a:ea typeface="Calibri" panose="020F0502020204030204" pitchFamily="34" charset="0"/>
                <a:cs typeface="Calibri" panose="020F0502020204030204" pitchFamily="34" charset="0"/>
              </a:rPr>
              <a:t>to participation in the program.</a:t>
            </a: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Again, many straightforward accommodation needs are handled solely by the DC and the individual but more complex scenarios might involve residential staff being invited to participate in the DAC for input such as requests for private rooms, requests for allowance of assistance animals, the impending arrival of a service animal, etc.</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22109BC-39F4-43B1-850C-D5EB0E6480C8}" type="slidenum">
              <a:rPr lang="en-US" smtClean="0"/>
              <a:t>13</a:t>
            </a:fld>
            <a:endParaRPr lang="en-US"/>
          </a:p>
        </p:txBody>
      </p:sp>
    </p:spTree>
    <p:extLst>
      <p:ext uri="{BB962C8B-B14F-4D97-AF65-F5344CB8AC3E}">
        <p14:creationId xmlns:p14="http://schemas.microsoft.com/office/powerpoint/2010/main" val="147183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Notifying Staff of the Accommodation Plan</a:t>
            </a:r>
          </a:p>
          <a:p>
            <a:endParaRPr lang="en-US"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How Do you Know Who has an Accommodation Plan?</a:t>
            </a:r>
            <a:endParaRPr lang="ko-KR" altLang="en-US" sz="1200" dirty="0">
              <a:solidFill>
                <a:schemeClr val="tx1"/>
              </a:solidFill>
              <a:latin typeface="Calibri" panose="020F0502020204030204" pitchFamily="34" charset="0"/>
              <a:ea typeface="맑은 고딕" panose="020B0503020000020004" pitchFamily="34" charset="-127"/>
              <a:cs typeface="Calibri" panose="020F0502020204030204" pitchFamily="34" charset="0"/>
            </a:endParaRPr>
          </a:p>
          <a:p>
            <a:endParaRPr lang="en-US" altLang="ko-KR"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en-US" altLang="ko-KR" dirty="0">
                <a:solidFill>
                  <a:srgbClr val="000000"/>
                </a:solidFill>
                <a:latin typeface="Calibri" panose="020F0502020204030204" pitchFamily="34" charset="0"/>
                <a:ea typeface="Calibri" panose="020F0502020204030204" pitchFamily="34" charset="0"/>
                <a:cs typeface="Calibri" panose="020F0502020204030204" pitchFamily="34" charset="0"/>
              </a:rPr>
              <a:t>When APs are added or updated in CIS, but at least biweekly, a DC must e-mail staff members who interact with students a list of all students with accommodation plans available in the CIS.</a:t>
            </a:r>
          </a:p>
          <a:p>
            <a:pPr>
              <a:defRPr/>
            </a:pPr>
            <a:endParaRPr lang="en-US" altLang="ko-K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If</a:t>
            </a:r>
            <a:r>
              <a:rPr lang="en-US" sz="1200" dirty="0">
                <a:latin typeface="Calibri" panose="020F0502020204030204" pitchFamily="34" charset="0"/>
                <a:ea typeface="Calibri" panose="020F0502020204030204" pitchFamily="34" charset="0"/>
                <a:cs typeface="Calibri" panose="020F0502020204030204" pitchFamily="34" charset="0"/>
              </a:rPr>
              <a:t> you are not receiving these emails, check with your residential manager to see if they are receiving them and if not, contact your center’s Disability Coordinator to inquire.</a:t>
            </a: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14</a:t>
            </a:fld>
            <a:endParaRPr kumimoji="1" lang="en-US" altLang="en-US"/>
          </a:p>
        </p:txBody>
      </p:sp>
    </p:spTree>
    <p:extLst>
      <p:ext uri="{BB962C8B-B14F-4D97-AF65-F5344CB8AC3E}">
        <p14:creationId xmlns:p14="http://schemas.microsoft.com/office/powerpoint/2010/main" val="4065995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Accommodation Plan and who is responsible for implementing the accommodation on the plan.</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Look at the screenshot of an accommodation plan from CIS.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Which accommodations do residential staff need to ensure are implemented?</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Both the ones tagged for Residential Living but also those that state “All” as the Staff Responsible. We will review a number of accommodation examples in the next section to help you understand “how” to implement various accommodations, especially those listed for “All.”</a:t>
            </a:r>
          </a:p>
        </p:txBody>
      </p:sp>
      <p:sp>
        <p:nvSpPr>
          <p:cNvPr id="4" name="Slide Number Placeholder 3"/>
          <p:cNvSpPr>
            <a:spLocks noGrp="1"/>
          </p:cNvSpPr>
          <p:nvPr>
            <p:ph type="sldNum" sz="quarter" idx="5"/>
          </p:nvPr>
        </p:nvSpPr>
        <p:spPr/>
        <p:txBody>
          <a:bodyPr/>
          <a:lstStyle/>
          <a:p>
            <a:fld id="{C22109BC-39F4-43B1-850C-D5EB0E6480C8}" type="slidenum">
              <a:rPr lang="en-US" smtClean="0"/>
              <a:t>15</a:t>
            </a:fld>
            <a:endParaRPr lang="en-US"/>
          </a:p>
        </p:txBody>
      </p:sp>
    </p:spTree>
    <p:extLst>
      <p:ext uri="{BB962C8B-B14F-4D97-AF65-F5344CB8AC3E}">
        <p14:creationId xmlns:p14="http://schemas.microsoft.com/office/powerpoint/2010/main" val="285562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Accommodation Plan Report Access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All center staff should have access to the Accommodation Plan Report WITHOUT notes in CIS so that all staff responsible for implementing accommodations are aware of an individual’s accommodation needs.</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sz="1200" i="1" dirty="0">
                <a:latin typeface="Calibri" panose="020F0502020204030204" pitchFamily="34" charset="0"/>
                <a:ea typeface="Calibri" panose="020F0502020204030204" pitchFamily="34" charset="0"/>
                <a:cs typeface="Calibri" panose="020F0502020204030204" pitchFamily="34" charset="0"/>
              </a:rPr>
              <a:t>Talk with center DC and/or the IT Point of Contact if you are not able to access student accommodation plans. </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16</a:t>
            </a:fld>
            <a:endParaRPr lang="ko-KR" altLang="en-US"/>
          </a:p>
        </p:txBody>
      </p:sp>
    </p:spTree>
    <p:extLst>
      <p:ext uri="{BB962C8B-B14F-4D97-AF65-F5344CB8AC3E}">
        <p14:creationId xmlns:p14="http://schemas.microsoft.com/office/powerpoint/2010/main" val="328870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to Access APs in CIS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First, log into CIS and ensure you have access to the “Accommodation Plan” report. Look at the screenshot at the right-hand side of the screen. Go to the Wellness and Accommodation Module in CIS, select Reports, then Disability Reports, and then Accommodation Plan. From here you view an accommodation plan report for one student, all students, etc. If you select the Accommodation List, that will simply give you a list of the type the accommodations that are available in the drop downs in CIS. </a:t>
            </a:r>
          </a:p>
        </p:txBody>
      </p:sp>
      <p:sp>
        <p:nvSpPr>
          <p:cNvPr id="4" name="Slide Number Placeholder 3"/>
          <p:cNvSpPr>
            <a:spLocks noGrp="1"/>
          </p:cNvSpPr>
          <p:nvPr>
            <p:ph type="sldNum" sz="quarter" idx="5"/>
          </p:nvPr>
        </p:nvSpPr>
        <p:spPr/>
        <p:txBody>
          <a:bodyPr/>
          <a:lstStyle/>
          <a:p>
            <a:fld id="{396FBAE8-907B-6D4F-9796-A13A19C16475}" type="slidenum">
              <a:rPr lang="en-US" smtClean="0"/>
              <a:t>17</a:t>
            </a:fld>
            <a:endParaRPr kumimoji="1" lang="en-US" altLang="en-US"/>
          </a:p>
        </p:txBody>
      </p:sp>
    </p:spTree>
    <p:extLst>
      <p:ext uri="{BB962C8B-B14F-4D97-AF65-F5344CB8AC3E}">
        <p14:creationId xmlns:p14="http://schemas.microsoft.com/office/powerpoint/2010/main" val="107854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Effectiveness Monitoring</a:t>
            </a:r>
          </a:p>
          <a:p>
            <a:endPar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As the student participates in the program, new needs may be identified or accommodation adjustments may be required. </a:t>
            </a:r>
          </a:p>
          <a:p>
            <a:endPar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How often must effectiveness of accommodations be reviewed?</a:t>
            </a:r>
          </a:p>
          <a:p>
            <a:r>
              <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DC will review the effectiveness of a student’s accommodation plan at least every 60 days throughout the student’s enrollment in Job Corps. </a:t>
            </a:r>
          </a:p>
          <a:p>
            <a:endPar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If </a:t>
            </a:r>
            <a:r>
              <a:rPr lang="en-US" sz="1200" b="1" u="sng" dirty="0">
                <a:solidFill>
                  <a:srgbClr val="000000"/>
                </a:solidFill>
                <a:latin typeface="Calibri" panose="020F0502020204030204" pitchFamily="34" charset="0"/>
                <a:ea typeface="Calibri" panose="020F0502020204030204" pitchFamily="34" charset="0"/>
                <a:cs typeface="Calibri" panose="020F0502020204030204" pitchFamily="34" charset="0"/>
              </a:rPr>
              <a:t>residential staff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have concerns about the student’s supports (i.e., need for additional support), they should provide this feedback to the DC as soon as they have a concern or are aware of a new disability accommodation request made by a student, etc. </a:t>
            </a:r>
            <a:endParaRPr lang="en-US" sz="12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1200" dirty="0">
              <a:solidFill>
                <a:schemeClr val="tx2">
                  <a:lumMod val="90000"/>
                  <a:lumOff val="10000"/>
                </a:schemeClr>
              </a:solidFill>
              <a:latin typeface="Arial" panose="020B0604020202020204" pitchFamily="34" charset="0"/>
              <a:cs typeface="Mongolian Baiti" panose="03000500000000000000" pitchFamily="66"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18</a:t>
            </a:fld>
            <a:endParaRPr lang="en-US"/>
          </a:p>
        </p:txBody>
      </p:sp>
    </p:spTree>
    <p:extLst>
      <p:ext uri="{BB962C8B-B14F-4D97-AF65-F5344CB8AC3E}">
        <p14:creationId xmlns:p14="http://schemas.microsoft.com/office/powerpoint/2010/main" val="317276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If you have a student on your dorm that does not have an accommodation plan in CIS and you </a:t>
            </a:r>
            <a:r>
              <a:rPr lang="en-US" altLang="ko-KR" sz="1200" dirty="0">
                <a:latin typeface="Calibri" panose="020F0502020204030204" pitchFamily="34" charset="0"/>
                <a:ea typeface="Calibri" panose="020F0502020204030204" pitchFamily="34" charset="0"/>
                <a:cs typeface="Calibri" panose="020F0502020204030204" pitchFamily="34" charset="0"/>
              </a:rPr>
              <a:t>suspect may have a disability that is impacting their success in the program or if a students discloses a disability to you, contact the DC. Also, if a student tells you that they are struggling and might need to speak with a center DC, help connect them so that they can discuss the support that may be needed.</a:t>
            </a:r>
          </a:p>
          <a:p>
            <a:endParaRPr lang="en-US" altLang="ko-KR" sz="1200" dirty="0">
              <a:latin typeface="Calibri" panose="020F0502020204030204" pitchFamily="34" charset="0"/>
              <a:ea typeface="Calibri" panose="020F0502020204030204" pitchFamily="34" charset="0"/>
              <a:cs typeface="Calibri" panose="020F0502020204030204" pitchFamily="34" charset="0"/>
            </a:endParaRPr>
          </a:p>
          <a:p>
            <a:r>
              <a:rPr lang="en-US" altLang="ko-KR" sz="1200" dirty="0">
                <a:latin typeface="Calibri" panose="020F0502020204030204" pitchFamily="34" charset="0"/>
                <a:ea typeface="Calibri" panose="020F0502020204030204" pitchFamily="34" charset="0"/>
                <a:cs typeface="Calibri" panose="020F0502020204030204" pitchFamily="34" charset="0"/>
              </a:rPr>
              <a:t>The center may have a referral form you can complete to submit to the DC. The important part is ensuring that you communicate your concerns with a center DC.</a:t>
            </a:r>
            <a:endPar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19</a:t>
            </a:fld>
            <a:endParaRPr kumimoji="1" lang="en-US" altLang="en-US"/>
          </a:p>
        </p:txBody>
      </p:sp>
    </p:spTree>
    <p:extLst>
      <p:ext uri="{BB962C8B-B14F-4D97-AF65-F5344CB8AC3E}">
        <p14:creationId xmlns:p14="http://schemas.microsoft.com/office/powerpoint/2010/main" val="103614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(review the Table of Contents).</a:t>
            </a:r>
          </a:p>
          <a:p>
            <a:endParaRPr lang="en-US" dirty="0">
              <a:cs typeface="Calibri"/>
            </a:endParaRPr>
          </a:p>
          <a:p>
            <a:r>
              <a:rPr lang="en-US" dirty="0">
                <a:cs typeface="Calibri"/>
              </a:rPr>
              <a:t>If you are a DC attending today's webinar, some of this information may be a review for you; however, you will gain greater insight to a variety of accommodations that may be important to consider for residential area when completing the disability accommodation process. If you are new to DC role or if you are a residential living support or management staff person, then today's information will assist you in understanding the necessary disability accommodation considerations that must be made to support students within the residential living area.</a:t>
            </a:r>
          </a:p>
          <a:p>
            <a:endParaRPr lang="en-US" dirty="0">
              <a:cs typeface="Calibri"/>
            </a:endParaRPr>
          </a:p>
        </p:txBody>
      </p:sp>
      <p:sp>
        <p:nvSpPr>
          <p:cNvPr id="4" name="Slide Number Placeholder 3"/>
          <p:cNvSpPr>
            <a:spLocks noGrp="1"/>
          </p:cNvSpPr>
          <p:nvPr>
            <p:ph type="sldNum" sz="quarter" idx="5"/>
          </p:nvPr>
        </p:nvSpPr>
        <p:spPr/>
        <p:txBody>
          <a:bodyPr/>
          <a:lstStyle/>
          <a:p>
            <a:fld id="{396FBAE8-907B-6D4F-9796-A13A19C16475}" type="slidenum">
              <a:rPr lang="en-US" smtClean="0"/>
              <a:t>2</a:t>
            </a:fld>
            <a:endParaRPr kumimoji="1" lang="en-US" altLang="en-US"/>
          </a:p>
        </p:txBody>
      </p:sp>
    </p:spTree>
    <p:extLst>
      <p:ext uri="{BB962C8B-B14F-4D97-AF65-F5344CB8AC3E}">
        <p14:creationId xmlns:p14="http://schemas.microsoft.com/office/powerpoint/2010/main" val="49591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Agenda Item No. 4</a:t>
            </a:r>
          </a:p>
          <a:p>
            <a:pPr algn="l" rtl="0" fontAlgn="base"/>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Now let’s review some common supports that are provided to students with disabilities within the Job Corps program. </a:t>
            </a: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20</a:t>
            </a:fld>
            <a:endParaRPr kumimoji="1" lang="en-US" altLang="en-US"/>
          </a:p>
        </p:txBody>
      </p:sp>
    </p:spTree>
    <p:extLst>
      <p:ext uri="{BB962C8B-B14F-4D97-AF65-F5344CB8AC3E}">
        <p14:creationId xmlns:p14="http://schemas.microsoft.com/office/powerpoint/2010/main" val="158563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Examples of Disability Accommodations in Residential</a:t>
            </a:r>
            <a:endParaRPr lang="ko-KR" altLang="en-US" sz="1200" dirty="0">
              <a:solidFill>
                <a:schemeClr val="tx1"/>
              </a:solidFill>
              <a:latin typeface="Calibri" panose="020F0502020204030204" pitchFamily="34" charset="0"/>
              <a:cs typeface="Calibri" panose="020F0502020204030204" pitchFamily="34" charset="0"/>
            </a:endParaRPr>
          </a:p>
          <a:p>
            <a:endParaRPr lang="en-US" altLang="ko-KR" dirty="0">
              <a:latin typeface="Calibri" panose="020F0502020204030204" pitchFamily="34" charset="0"/>
              <a:ea typeface="Calibri" panose="020F0502020204030204" pitchFamily="34" charset="0"/>
              <a:cs typeface="Calibri" panose="020F0502020204030204" pitchFamily="34" charset="0"/>
            </a:endParaRPr>
          </a:p>
          <a:p>
            <a:r>
              <a:rPr lang="en-US" altLang="ko-KR" dirty="0">
                <a:latin typeface="Calibri" panose="020F0502020204030204" pitchFamily="34" charset="0"/>
                <a:ea typeface="Calibri" panose="020F0502020204030204" pitchFamily="34" charset="0"/>
                <a:cs typeface="Calibri" panose="020F0502020204030204" pitchFamily="34" charset="0"/>
              </a:rPr>
              <a:t>This is a sampling of the types of accommodations that you might be responsible for implementing in the residential area. A student may need:</a:t>
            </a:r>
          </a:p>
          <a:p>
            <a:endParaRPr lang="en-US" altLang="ko-KR"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latin typeface="Calibri" panose="020F0502020204030204" pitchFamily="34" charset="0"/>
                <a:ea typeface="Calibri" panose="020F0502020204030204" pitchFamily="34" charset="0"/>
                <a:cs typeface="Calibri" panose="020F0502020204030204" pitchFamily="34" charset="0"/>
              </a:rPr>
              <a:t>Room dividers because they m</a:t>
            </a: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ay have anxiety/social or sleep hygiene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May require a lower bunk if they have a medical condition like a seizure disorder or have some other type of safety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White noise devices because the individual may have anxiety being around others or other social engagement challenges or they struggle to sleep if they can hear noises.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Developing a “quiet” space that can be accessed by students with disabilities who are easily overwhelmed, have social engagement struggles, etc. to be able to regroup and have a little down time can be very helpful to the person who struggles being around a lot of people all the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Special alarms such as a vibrating alarm may be needed to help an individual who is hearing impaired or deaf wake up in the mornings.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Students who have intellectual, learning, or other related conditions may need visual supports (like pictures added to instructions) to aid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Checklists help those who have organizational and/or memory challenges and may not remember the sequence of steps in completing a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Individuals who are diabetic may need access to food when glucose levels shift.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Some students with disabilities are quick to say they understand something and want to rush through a task without fully understanding resulting in quick frustration. These students may need staff to verify that the student understands how to do a task or what is expected before they start a task or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Some students are unsure and tentative in tackling a new task and need frequent feedback and encouragement. “Catch” them doing tasks or behaviors that are correct and praise them for it!</a:t>
            </a:r>
            <a:endParaRPr lang="ko-KR" altLang="en-US" sz="12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ko-KR" altLang="en-US" dirty="0"/>
          </a:p>
        </p:txBody>
      </p:sp>
      <p:sp>
        <p:nvSpPr>
          <p:cNvPr id="4" name="슬라이드 번호 개체 틀 3"/>
          <p:cNvSpPr>
            <a:spLocks noGrp="1"/>
          </p:cNvSpPr>
          <p:nvPr>
            <p:ph type="sldNum" sz="quarter" idx="10"/>
          </p:nvPr>
        </p:nvSpPr>
        <p:spPr/>
        <p:txBody>
          <a:bodyPr/>
          <a:lstStyle/>
          <a:p>
            <a:fld id="{396FBAE8-907B-6D4F-9796-A13A19C16475}" type="slidenum">
              <a:rPr lang="en-US" altLang="ko-KR" smtClean="0"/>
              <a:t>21</a:t>
            </a:fld>
            <a:endParaRPr kumimoji="1" lang="ko-KR" altLang="en-US"/>
          </a:p>
        </p:txBody>
      </p:sp>
    </p:spTree>
    <p:extLst>
      <p:ext uri="{BB962C8B-B14F-4D97-AF65-F5344CB8AC3E}">
        <p14:creationId xmlns:p14="http://schemas.microsoft.com/office/powerpoint/2010/main" val="192900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Disability Accommodations in CIS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Here are some actual examples of residential related disability accommodations that are currently listed in CIS.</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en-US" dirty="0">
                <a:latin typeface="Calibri" panose="020F0502020204030204" pitchFamily="34" charset="0"/>
                <a:ea typeface="Calibri" panose="020F0502020204030204" pitchFamily="34" charset="0"/>
                <a:cs typeface="Calibri" panose="020F0502020204030204" pitchFamily="34" charset="0"/>
              </a:rPr>
              <a:t>When working in groups, assign to a positive peer group. In other words, place the student with other students who are leaders, who are strong positive role models, perhaps outgoing, etc.</a:t>
            </a:r>
          </a:p>
          <a:p>
            <a:pPr marL="228600" indent="-228600">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en-US" dirty="0">
                <a:latin typeface="Calibri" panose="020F0502020204030204" pitchFamily="34" charset="0"/>
                <a:ea typeface="Calibri" panose="020F0502020204030204" pitchFamily="34" charset="0"/>
                <a:cs typeface="Calibri" panose="020F0502020204030204" pitchFamily="34" charset="0"/>
              </a:rPr>
              <a:t>Lower bunks have been assigned when an individual has a seizure disorder, uses a c-pap machine, has anxiety related to heights, etc. </a:t>
            </a:r>
          </a:p>
          <a:p>
            <a:pPr marL="228600" indent="-228600">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en-US" dirty="0">
                <a:latin typeface="Calibri" panose="020F0502020204030204" pitchFamily="34" charset="0"/>
                <a:ea typeface="Calibri" panose="020F0502020204030204" pitchFamily="34" charset="0"/>
                <a:cs typeface="Calibri" panose="020F0502020204030204" pitchFamily="34" charset="0"/>
              </a:rPr>
              <a:t>Student has a private room. This might be due to severe anxiety issues. It could be because the student must perform medical routines that require privacy like changing a catheter outside of the restroom area, etc.</a:t>
            </a:r>
          </a:p>
          <a:p>
            <a:pPr marL="228600" indent="-228600">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en-US" dirty="0">
                <a:latin typeface="Calibri" panose="020F0502020204030204" pitchFamily="34" charset="0"/>
                <a:ea typeface="Calibri" panose="020F0502020204030204" pitchFamily="34" charset="0"/>
                <a:cs typeface="Calibri" panose="020F0502020204030204" pitchFamily="34" charset="0"/>
              </a:rPr>
              <a:t>Student has a rabbit as an assistance animal and in this case for mental health or emotional support.</a:t>
            </a:r>
          </a:p>
          <a:p>
            <a:pPr marL="228600" indent="-228600">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en-US" dirty="0">
                <a:latin typeface="Calibri" panose="020F0502020204030204" pitchFamily="34" charset="0"/>
                <a:ea typeface="Calibri" panose="020F0502020204030204" pitchFamily="34" charset="0"/>
                <a:cs typeface="Calibri" panose="020F0502020204030204" pitchFamily="34" charset="0"/>
              </a:rPr>
              <a:t>The student has a positive behavior support of “praise work completion” which could be related to completion of dorm tasks, getting up or complying with other dorm rules and activities readily and quickly.</a:t>
            </a:r>
          </a:p>
          <a:p>
            <a:pPr marL="228600" indent="-228600">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Are there other accommodations that have been implemented in residential at your center?</a:t>
            </a:r>
          </a:p>
          <a:p>
            <a:pPr marL="0" indent="0">
              <a:buNone/>
            </a:pPr>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22</a:t>
            </a:fld>
            <a:endParaRPr kumimoji="1" lang="en-US" altLang="en-US"/>
          </a:p>
        </p:txBody>
      </p:sp>
    </p:spTree>
    <p:extLst>
      <p:ext uri="{BB962C8B-B14F-4D97-AF65-F5344CB8AC3E}">
        <p14:creationId xmlns:p14="http://schemas.microsoft.com/office/powerpoint/2010/main" val="229430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Residential Disability Accommodations Assigned to “All” – </a:t>
            </a:r>
            <a:r>
              <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rPr>
              <a:t>Checklists</a:t>
            </a:r>
          </a:p>
          <a:p>
            <a:pPr algn="l"/>
            <a:endPar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lgn="l"/>
            <a:r>
              <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rPr>
              <a:t>Example #1 – Provide daily and/or weekly checklists (to-do lists) to provide visual reminders and help student transition between tasks and/or assignment steps.</a:t>
            </a:r>
          </a:p>
          <a:p>
            <a:pPr algn="l"/>
            <a:endPar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latin typeface="Calibri" panose="020F0502020204030204" pitchFamily="34" charset="0"/>
                <a:ea typeface="Calibri" panose="020F0502020204030204" pitchFamily="34" charset="0"/>
                <a:cs typeface="Calibri" panose="020F0502020204030204" pitchFamily="34" charset="0"/>
              </a:rPr>
              <a:t>What must be implemented in the residential area for this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9000"/>
              </a:lnSpc>
              <a:spcBef>
                <a:spcPts val="600"/>
              </a:spcBef>
              <a:buClr>
                <a:schemeClr val="accent6"/>
              </a:buClr>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First, talk to the student about the tasks that need to be completed and ask them what is helpful to them. If they are uncertain, you might wish to try providing a checklist of dorm tasks and a box to check off when complete or you might provide a </a:t>
            </a:r>
            <a:r>
              <a:rPr lang="en-US" sz="1200" b="1" dirty="0">
                <a:solidFill>
                  <a:schemeClr val="accent6"/>
                </a:solidFill>
                <a:latin typeface="Calibri" panose="020F0502020204030204" pitchFamily="34" charset="0"/>
                <a:ea typeface="Calibri" panose="020F0502020204030204" pitchFamily="34" charset="0"/>
                <a:cs typeface="Calibri" panose="020F0502020204030204" pitchFamily="34" charset="0"/>
              </a:rPr>
              <a:t>checklist</a:t>
            </a:r>
            <a:r>
              <a:rPr lang="en-US" sz="1200" dirty="0">
                <a:latin typeface="Calibri" panose="020F0502020204030204" pitchFamily="34" charset="0"/>
                <a:ea typeface="Calibri" panose="020F0502020204030204" pitchFamily="34" charset="0"/>
                <a:cs typeface="Calibri" panose="020F0502020204030204" pitchFamily="34" charset="0"/>
              </a:rPr>
              <a:t> organized by time of day (morning tasks versus evening ones) or you may determine that something else is needed. If the support is not working or you are having difficulty, always reach out to your center Disability Coordinators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latin typeface="Calibri" panose="020F0502020204030204" pitchFamily="34" charset="0"/>
              <a:ea typeface="Calibri" panose="020F0502020204030204" pitchFamily="34" charset="0"/>
              <a:cs typeface="Calibri" panose="020F0502020204030204" pitchFamily="34" charset="0"/>
            </a:endParaRPr>
          </a:p>
          <a:p>
            <a:pPr algn="l"/>
            <a:endPar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lgn="l"/>
            <a:endPar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lgn="l"/>
            <a:endParaRPr lang="ko-KR" altLang="en-US" sz="1200" dirty="0">
              <a:solidFill>
                <a:schemeClr val="accent6"/>
              </a:solidFill>
              <a:latin typeface="+mj-lt"/>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23</a:t>
            </a:fld>
            <a:endParaRPr kumimoji="1" lang="en-US" altLang="en-US"/>
          </a:p>
        </p:txBody>
      </p:sp>
    </p:spTree>
    <p:extLst>
      <p:ext uri="{BB962C8B-B14F-4D97-AF65-F5344CB8AC3E}">
        <p14:creationId xmlns:p14="http://schemas.microsoft.com/office/powerpoint/2010/main" val="2226109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In the examples of disability accommodations, we mentioned visual supports. There are many differing types of visual supports but most often they included things like providing a picture-supported task like the example on the right hand of the slide. In this example, actual pictures of the dorm supply cabinet, materials, and the restroom are used to give the student a step-by-step guide to cleaning the bathroom. If the student has difficulty reading or seems to perform better hearing AND seeing the instructions, find a YouTube video that explains the steps or even better, create one yourself that can be used. The student can watch it repetitively as needed to assist them in completing the task. We will talk next about a specific type of video support call Video modeling and specifically using prompting to assist the student.</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If you are using any type of visual support in your dorm, please share what you are doing in the chat box!</a:t>
            </a:r>
          </a:p>
        </p:txBody>
      </p:sp>
      <p:sp>
        <p:nvSpPr>
          <p:cNvPr id="4" name="Slide Number Placeholder 3"/>
          <p:cNvSpPr>
            <a:spLocks noGrp="1"/>
          </p:cNvSpPr>
          <p:nvPr>
            <p:ph type="sldNum" sz="quarter" idx="5"/>
          </p:nvPr>
        </p:nvSpPr>
        <p:spPr/>
        <p:txBody>
          <a:bodyPr/>
          <a:lstStyle/>
          <a:p>
            <a:fld id="{396FBAE8-907B-6D4F-9796-A13A19C16475}" type="slidenum">
              <a:rPr lang="en-US" smtClean="0"/>
              <a:t>24</a:t>
            </a:fld>
            <a:endParaRPr kumimoji="1" lang="en-US" altLang="en-US"/>
          </a:p>
        </p:txBody>
      </p:sp>
    </p:spTree>
    <p:extLst>
      <p:ext uri="{BB962C8B-B14F-4D97-AF65-F5344CB8AC3E}">
        <p14:creationId xmlns:p14="http://schemas.microsoft.com/office/powerpoint/2010/main" val="357167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There are multiple types of video models that can be used to assist students with tasks, behaviors, learning, etc.  </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Calibri" panose="020F0502020204030204" pitchFamily="34" charset="0"/>
              </a:rPr>
              <a:t>Basic video modeling is like creating a YouTube video. </a:t>
            </a:r>
            <a:r>
              <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You record another individual (e.g., staff, peer) performing the desired or targeted behavior.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Video self-modeling is when the student is </a:t>
            </a:r>
            <a:r>
              <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rPr>
              <a:t>recorded performing the target behavior </a:t>
            </a:r>
            <a:r>
              <a:rPr lang="en-US" sz="1200" b="1" dirty="0">
                <a:solidFill>
                  <a:schemeClr val="accent1"/>
                </a:solidFill>
                <a:latin typeface="Calibri" panose="020F0502020204030204" pitchFamily="34" charset="0"/>
                <a:ea typeface="Calibri" panose="020F0502020204030204" pitchFamily="34" charset="0"/>
                <a:cs typeface="Calibri" panose="020F0502020204030204" pitchFamily="34" charset="0"/>
              </a:rPr>
              <a:t>while any inappropriate or other behaviors are edited out </a:t>
            </a:r>
            <a:r>
              <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rPr>
              <a:t>of the final video.</a:t>
            </a: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 </a:t>
            </a:r>
            <a:endPar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rPr>
              <a:t>Point-of-view modeling is simply when the video is created from the vantage point of the person who is completing the task or action, similar to what you would see if wearing a head cam!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444444"/>
                </a:solidFill>
                <a:latin typeface="Calibri" panose="020F0502020204030204" pitchFamily="34" charset="0"/>
                <a:ea typeface="Calibri" panose="020F0502020204030204" pitchFamily="34" charset="0"/>
                <a:cs typeface="Calibri" panose="020F0502020204030204" pitchFamily="34" charset="0"/>
              </a:rPr>
              <a:t>The last type is the one we want to talk more about today and that is video prompting. That is when sequences of behavior or completion of a task are shown one step at a time with a stop in between each step and a prompt to go to the next step when completed. This is especially useful for students who struggle with multi step tasks, have significant memory challenges, or need high repetition to master tasks.</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Video modeling is often well received by students and draw on strong visual skills, again, can be used repetitively, and can include positive reinforcement as each item or task is completed.</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We have a PowerPoint presentation on the JC Disability website on Video Modeling if you are interested in learning more.</a:t>
            </a:r>
          </a:p>
        </p:txBody>
      </p:sp>
      <p:sp>
        <p:nvSpPr>
          <p:cNvPr id="4" name="Slide Number Placeholder 3"/>
          <p:cNvSpPr>
            <a:spLocks noGrp="1"/>
          </p:cNvSpPr>
          <p:nvPr>
            <p:ph type="sldNum" sz="quarter" idx="5"/>
          </p:nvPr>
        </p:nvSpPr>
        <p:spPr/>
        <p:txBody>
          <a:bodyPr/>
          <a:lstStyle/>
          <a:p>
            <a:fld id="{D323541B-B242-4BAF-9BB9-6A8174888D1E}" type="slidenum">
              <a:rPr lang="en-US" smtClean="0"/>
              <a:t>25</a:t>
            </a:fld>
            <a:endParaRPr lang="en-US"/>
          </a:p>
        </p:txBody>
      </p:sp>
    </p:spTree>
    <p:extLst>
      <p:ext uri="{BB962C8B-B14F-4D97-AF65-F5344CB8AC3E}">
        <p14:creationId xmlns:p14="http://schemas.microsoft.com/office/powerpoint/2010/main" val="386107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Let’s talk a little more about Video Prompting Modeling</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It can be very effective to help a student master a sequence of steps within a skill task or to remember a larger number of routine tasks that need to be completed each evening, for example.</a:t>
            </a:r>
          </a:p>
          <a:p>
            <a:endParaRPr lang="en-US" dirty="0">
              <a:latin typeface="Calibri" panose="020F0502020204030204" pitchFamily="34" charset="0"/>
              <a:ea typeface="Calibri" panose="020F0502020204030204" pitchFamily="34" charset="0"/>
              <a:cs typeface="Calibri" panose="020F0502020204030204" pitchFamily="34" charset="0"/>
            </a:endParaRPr>
          </a:p>
          <a:p>
            <a:pPr>
              <a:defRPr/>
            </a:pPr>
            <a:r>
              <a:rPr lang="en-US" dirty="0">
                <a:latin typeface="Calibri" panose="020F0502020204030204" pitchFamily="34" charset="0"/>
                <a:ea typeface="Calibri" panose="020F0502020204030204" pitchFamily="34" charset="0"/>
                <a:cs typeface="Calibri" panose="020F0502020204030204" pitchFamily="34" charset="0"/>
              </a:rPr>
              <a:t>A video prompting model includes single/smaller or sub-steps of the task in the video. Then the staff or student pauses the video after each step to perform the task and once complete, then can continue the playing (prompting) of each step one at a time followed by completion of the step or task until the task is fully completed. </a:t>
            </a:r>
          </a:p>
          <a:p>
            <a:pPr>
              <a:defRPr/>
            </a:pPr>
            <a:r>
              <a:rPr lang="en-US" dirty="0">
                <a:latin typeface="Calibri" panose="020F0502020204030204" pitchFamily="34" charset="0"/>
                <a:ea typeface="Calibri" panose="020F0502020204030204" pitchFamily="34" charset="0"/>
                <a:cs typeface="Calibri" panose="020F0502020204030204" pitchFamily="34" charset="0"/>
              </a:rPr>
              <a:t> </a:t>
            </a:r>
            <a:endParaRPr lang="en-US" altLang="ko-KR"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96FBAE8-907B-6D4F-9796-A13A19C16475}" type="slidenum">
              <a:rPr lang="en-US" smtClean="0"/>
              <a:t>26</a:t>
            </a:fld>
            <a:endParaRPr kumimoji="1" lang="en-US" altLang="en-US"/>
          </a:p>
        </p:txBody>
      </p:sp>
    </p:spTree>
    <p:extLst>
      <p:ext uri="{BB962C8B-B14F-4D97-AF65-F5344CB8AC3E}">
        <p14:creationId xmlns:p14="http://schemas.microsoft.com/office/powerpoint/2010/main" val="2096485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Residential Disability Accommodations Assigned to “All” - </a:t>
            </a:r>
            <a:r>
              <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rPr>
              <a:t>Verification of Understanding/Reading</a:t>
            </a:r>
          </a:p>
          <a:p>
            <a:pPr algn="l"/>
            <a:endPar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lgn="l"/>
            <a:r>
              <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rPr>
              <a:t>Example #2 – Verification of understating of instructions, rules, etc. with an added comment that states: “Check for understanding of reading materials.”</a:t>
            </a:r>
          </a:p>
          <a:p>
            <a:pPr algn="l"/>
            <a:endParaRPr lang="en-US" altLang="ko-KR" sz="12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173736" indent="-173736">
              <a:lnSpc>
                <a:spcPct val="109000"/>
              </a:lnSpc>
              <a:spcBef>
                <a:spcPts val="600"/>
              </a:spcBef>
              <a:buClr>
                <a:schemeClr val="accent6"/>
              </a:buClr>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Ask the student to state or paraphrase their understanding of the information.</a:t>
            </a:r>
          </a:p>
          <a:p>
            <a:pPr marL="173736" indent="-173736">
              <a:lnSpc>
                <a:spcPct val="109000"/>
              </a:lnSpc>
              <a:spcBef>
                <a:spcPts val="600"/>
              </a:spcBef>
              <a:buClr>
                <a:schemeClr val="accent6"/>
              </a:buClr>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Have the student perform the first step or action in an activity to see if approaching task correctly or have them demonstrate the full sequence of tasks to be completed to ensure their accurate understanding of the task.</a:t>
            </a:r>
          </a:p>
          <a:p>
            <a:pPr marL="173736" indent="-173736">
              <a:lnSpc>
                <a:spcPct val="109000"/>
              </a:lnSpc>
              <a:spcBef>
                <a:spcPts val="600"/>
              </a:spcBef>
              <a:buClr>
                <a:schemeClr val="accent6"/>
              </a:buClr>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Check the work being completed on a frequent basis.</a:t>
            </a:r>
          </a:p>
          <a:p>
            <a:pPr algn="l"/>
            <a:endParaRPr lang="ko-KR" altLang="en-US" sz="1200" dirty="0">
              <a:solidFill>
                <a:schemeClr val="accent6"/>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27</a:t>
            </a:fld>
            <a:endParaRPr kumimoji="1" lang="en-US" altLang="en-US"/>
          </a:p>
        </p:txBody>
      </p:sp>
    </p:spTree>
    <p:extLst>
      <p:ext uri="{BB962C8B-B14F-4D97-AF65-F5344CB8AC3E}">
        <p14:creationId xmlns:p14="http://schemas.microsoft.com/office/powerpoint/2010/main" val="91395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Assigned to “All” but States “Instructor and Student”</a:t>
            </a:r>
            <a:endParaRPr lang="ko-KR" altLang="en-US" sz="1200" dirty="0">
              <a:solidFill>
                <a:schemeClr val="tx1"/>
              </a:solidFill>
              <a:latin typeface="Calibri" panose="020F0502020204030204" pitchFamily="34" charset="0"/>
              <a:ea typeface="맑은 고딕"/>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Example #3 – Method of communicating need of time-out to be arranged between “instructor and student.” Even though it says, “method of communicating need of time-out to be arranged between instructor and student,” you can substitute residential advisor for instructor. Perhaps you are having a dorm meeting and the student is having difficulty being around so many people at once or is struggling with paying attention, the residential advisor can develop a pre-arranged signal that either could use to signal the need for a break, permission to exit the meeting,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Generally, substitute staff roles and/or responsibilities to those in your area if an accommodation is assigned to all but appears to be academically-related.</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For example, if a student has reading challenges and the accommodation comments reference an instructor or a specific academic class, remember that students do not only have those reading challenges in the academic or career technical area, they also will have them in residential living. Then you consider how you are going to ensure that the student has access to print information that is handed out, posted on bulletin boards, etc. Caution, try to implement accommodations in such a way as to foster independence so that they are portable and can be used in the work environment later (i.e., do not get in the habit of reading information to students; instead, provide them with assistive technology that can aid them in accessing print information</a:t>
            </a: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396FBAE8-907B-6D4F-9796-A13A19C16475}" type="slidenum">
              <a:rPr lang="en-US" smtClean="0"/>
              <a:t>28</a:t>
            </a:fld>
            <a:endParaRPr kumimoji="1" lang="en-US" altLang="en-US"/>
          </a:p>
        </p:txBody>
      </p:sp>
    </p:spTree>
    <p:extLst>
      <p:ext uri="{BB962C8B-B14F-4D97-AF65-F5344CB8AC3E}">
        <p14:creationId xmlns:p14="http://schemas.microsoft.com/office/powerpoint/2010/main" val="3959182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Other Types of Behavioral Supports</a:t>
            </a:r>
            <a:endParaRPr lang="ko-KR" altLang="en-US" sz="1200" dirty="0">
              <a:solidFill>
                <a:schemeClr val="tx1"/>
              </a:solidFill>
              <a:latin typeface="Calibri" panose="020F0502020204030204" pitchFamily="34" charset="0"/>
              <a:cs typeface="Calibri" panose="020F0502020204030204" pitchFamily="34" charset="0"/>
            </a:endParaRPr>
          </a:p>
          <a:p>
            <a:pPr algn="l"/>
            <a:endPar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rPr>
              <a:t>Example #4 – Other – Provide fidgets</a:t>
            </a:r>
          </a:p>
          <a:p>
            <a:pPr algn="l"/>
            <a:endPar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rPr>
              <a:t>Fidgets may be used to help students who are anxious, who have difficulty focusing, who have some difficulties managing their own self-regulation, etc. As an aside, what is self-regulation? Andrea Bell from </a:t>
            </a:r>
            <a:r>
              <a:rPr lang="en-US" b="0" i="0" u="sng" dirty="0">
                <a:solidFill>
                  <a:srgbClr val="191D34"/>
                </a:solidFill>
                <a:effectLst/>
                <a:latin typeface="Calibri" panose="020F0502020204030204" pitchFamily="34" charset="0"/>
                <a:ea typeface="Calibri" panose="020F0502020204030204" pitchFamily="34" charset="0"/>
                <a:cs typeface="Calibri" panose="020F0502020204030204" pitchFamily="34" charset="0"/>
                <a:hlinkClick r:id="rId3"/>
              </a:rPr>
              <a:t>GoodTherapy.org</a:t>
            </a:r>
            <a:r>
              <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rPr>
              <a:t> has a straightforward definition of self-regulation: It’s “control [of oneself] by oneself” (2016). As Bell also notes: </a:t>
            </a:r>
            <a:r>
              <a:rPr lang="en-US" dirty="0">
                <a:effectLst/>
                <a:latin typeface="Calibri" panose="020F0502020204030204" pitchFamily="34" charset="0"/>
                <a:ea typeface="Calibri" panose="020F0502020204030204" pitchFamily="34" charset="0"/>
                <a:cs typeface="Calibri" panose="020F0502020204030204" pitchFamily="34" charset="0"/>
              </a:rPr>
              <a:t>“Someone who has good emotional self-regulation has the ability to keep their emotions in check. They can resist impulsive behaviors that might worsen their situation, and they can cheer themselves up when they’re feeling down. They have a flexible range of emotional and behavioral responses that are well matched to the demands of their environment” </a:t>
            </a:r>
            <a:r>
              <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rPr>
              <a:t>(2016).</a:t>
            </a:r>
          </a:p>
          <a:p>
            <a:pPr algn="l"/>
            <a:endPar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91D34"/>
                </a:solidFill>
                <a:effectLst/>
                <a:latin typeface="Calibri" panose="020F0502020204030204" pitchFamily="34" charset="0"/>
                <a:ea typeface="Calibri" panose="020F0502020204030204" pitchFamily="34" charset="0"/>
                <a:cs typeface="Calibri" panose="020F0502020204030204" pitchFamily="34" charset="0"/>
              </a:rPr>
              <a:t>So, sometimes fidgets help the person to self-calm, to focus attention, or to reduce other perhaps repetitive and distracting behaviors, etc. </a:t>
            </a: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29</a:t>
            </a:fld>
            <a:endParaRPr kumimoji="1" lang="en-US" altLang="en-US"/>
          </a:p>
        </p:txBody>
      </p:sp>
    </p:spTree>
    <p:extLst>
      <p:ext uri="{BB962C8B-B14F-4D97-AF65-F5344CB8AC3E}">
        <p14:creationId xmlns:p14="http://schemas.microsoft.com/office/powerpoint/2010/main" val="229587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can better understand the level of experience and involvement in developing, identifying or implementing residential living disability accommodations, we have a poll question to pose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Have you ever identified or implemented residential related accommodations for a student with a disability in the Job Corps program?</a:t>
            </a:r>
          </a:p>
          <a:p>
            <a:endParaRPr lang="en-US" dirty="0"/>
          </a:p>
          <a:p>
            <a:r>
              <a:rPr lang="en-US" dirty="0"/>
              <a:t>Please just respond with a “yes” </a:t>
            </a:r>
            <a:r>
              <a:rPr lang="en-US"/>
              <a:t>or “no” response in the chat box.</a:t>
            </a:r>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3</a:t>
            </a:fld>
            <a:endParaRPr kumimoji="1" lang="en-US" altLang="en-US"/>
          </a:p>
        </p:txBody>
      </p:sp>
    </p:spTree>
    <p:extLst>
      <p:ext uri="{BB962C8B-B14F-4D97-AF65-F5344CB8AC3E}">
        <p14:creationId xmlns:p14="http://schemas.microsoft.com/office/powerpoint/2010/main" val="419975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Let’s review a couple of accommodations together and see how you would implement them in residential living.</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Look at the first example for personal supports listed under Other – Dorm Coach and then has a comment that states, “Assistance needed with sleep routine and hygiene.” What does that mean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The second example is a behavioral one that says, “Positive behavior supports.” What does that mean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If you have questions about how an accommodation applies to residential living or you do not have enough information to know what must be implemented, please contact the DC to discuss and/or for clarification.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96FBAE8-907B-6D4F-9796-A13A19C16475}" type="slidenum">
              <a:rPr lang="en-US" smtClean="0"/>
              <a:t>30</a:t>
            </a:fld>
            <a:endParaRPr kumimoji="1" lang="en-US" altLang="en-US"/>
          </a:p>
        </p:txBody>
      </p:sp>
    </p:spTree>
    <p:extLst>
      <p:ext uri="{BB962C8B-B14F-4D97-AF65-F5344CB8AC3E}">
        <p14:creationId xmlns:p14="http://schemas.microsoft.com/office/powerpoint/2010/main" val="3126144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Agenda item No. 5</a:t>
            </a:r>
          </a:p>
          <a:p>
            <a:pPr algn="l" rtl="0" fontAlgn="base"/>
            <a:endPar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Now, let’s spend some time talking about a few of the HOT Topics that impact residential living. Our HOT Topics review will include discussion on private room and assistance animal accommodation requests and the presence of a Service Animal in the residential living areas.</a:t>
            </a:r>
          </a:p>
          <a:p>
            <a:pPr algn="l" rtl="0" fontAlgn="base"/>
            <a:endPar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altLang="ko-KR" sz="1200" dirty="0">
                <a:latin typeface="Calibri" panose="020F0502020204030204" pitchFamily="34" charset="0"/>
                <a:ea typeface="Calibri" panose="020F0502020204030204" pitchFamily="34" charset="0"/>
                <a:cs typeface="Calibri" panose="020F0502020204030204" pitchFamily="34" charset="0"/>
              </a:rPr>
              <a:t>Students spend a large portion of their time in residential living so </a:t>
            </a:r>
            <a:r>
              <a:rPr lang="en-US" altLang="ko-KR" dirty="0">
                <a:latin typeface="Calibri" panose="020F0502020204030204" pitchFamily="34" charset="0"/>
                <a:ea typeface="Calibri" panose="020F0502020204030204" pitchFamily="34" charset="0"/>
                <a:cs typeface="Calibri" panose="020F0502020204030204" pitchFamily="34" charset="0"/>
              </a:rPr>
              <a:t>Residential</a:t>
            </a:r>
            <a:r>
              <a:rPr lang="en-US" altLang="ko-KR" sz="1200" dirty="0">
                <a:latin typeface="Calibri" panose="020F0502020204030204" pitchFamily="34" charset="0"/>
                <a:ea typeface="Calibri" panose="020F0502020204030204" pitchFamily="34" charset="0"/>
                <a:cs typeface="Calibri" panose="020F0502020204030204" pitchFamily="34" charset="0"/>
              </a:rPr>
              <a:t> Staff will be involved in providing and/or assisting with complex accommodation or access needs for students with disabilities.</a:t>
            </a: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96FBAE8-907B-6D4F-9796-A13A19C16475}" type="slidenum">
              <a:rPr lang="en-US" smtClean="0"/>
              <a:t>31</a:t>
            </a:fld>
            <a:endParaRPr kumimoji="1" lang="en-US" altLang="en-US"/>
          </a:p>
        </p:txBody>
      </p:sp>
    </p:spTree>
    <p:extLst>
      <p:ext uri="{BB962C8B-B14F-4D97-AF65-F5344CB8AC3E}">
        <p14:creationId xmlns:p14="http://schemas.microsoft.com/office/powerpoint/2010/main" val="1853382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Who can deny accommodation requests?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True or False: A center may tell an applicant/a student that they may not have a private room on center? What do you think?</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It is FALSE. Let’s discuss why centers may not deny accommodations at the center level.</a:t>
            </a:r>
          </a:p>
        </p:txBody>
      </p:sp>
      <p:sp>
        <p:nvSpPr>
          <p:cNvPr id="4" name="Slide Number Placeholder 3"/>
          <p:cNvSpPr>
            <a:spLocks noGrp="1"/>
          </p:cNvSpPr>
          <p:nvPr>
            <p:ph type="sldNum" sz="quarter" idx="5"/>
          </p:nvPr>
        </p:nvSpPr>
        <p:spPr/>
        <p:txBody>
          <a:bodyPr/>
          <a:lstStyle/>
          <a:p>
            <a:fld id="{A41819E8-FB85-47FB-9C9F-07B8549CD50D}" type="slidenum">
              <a:rPr lang="en-US" smtClean="0"/>
              <a:t>32</a:t>
            </a:fld>
            <a:endParaRPr lang="en-US"/>
          </a:p>
        </p:txBody>
      </p:sp>
    </p:spTree>
    <p:extLst>
      <p:ext uri="{BB962C8B-B14F-4D97-AF65-F5344CB8AC3E}">
        <p14:creationId xmlns:p14="http://schemas.microsoft.com/office/powerpoint/2010/main" val="202097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Accommodations may only be denied if an accommodation/modification requested poses an undue burden to Job Corps. Centers may not deny accommodation requests at the center level because reasonableness must be determined based upon the resources of the entire Job Corps program. Because of this, ONLY the National Office of Job Corps can determine the reasonableness of an accommodation request.</a:t>
            </a: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33</a:t>
            </a:fld>
            <a:endParaRPr lang="en-US"/>
          </a:p>
        </p:txBody>
      </p:sp>
    </p:spTree>
    <p:extLst>
      <p:ext uri="{BB962C8B-B14F-4D97-AF65-F5344CB8AC3E}">
        <p14:creationId xmlns:p14="http://schemas.microsoft.com/office/powerpoint/2010/main" val="61958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If you have any question about the reasonableness of a request, please contact the center Disability Coordinator for assistance!</a:t>
            </a:r>
          </a:p>
        </p:txBody>
      </p:sp>
      <p:sp>
        <p:nvSpPr>
          <p:cNvPr id="4" name="Slide Number Placeholder 3"/>
          <p:cNvSpPr>
            <a:spLocks noGrp="1"/>
          </p:cNvSpPr>
          <p:nvPr>
            <p:ph type="sldNum" sz="quarter" idx="5"/>
          </p:nvPr>
        </p:nvSpPr>
        <p:spPr/>
        <p:txBody>
          <a:bodyPr/>
          <a:lstStyle/>
          <a:p>
            <a:fld id="{396FBAE8-907B-6D4F-9796-A13A19C16475}" type="slidenum">
              <a:rPr lang="en-US" smtClean="0"/>
              <a:t>34</a:t>
            </a:fld>
            <a:endParaRPr kumimoji="1" lang="en-US" altLang="en-US"/>
          </a:p>
        </p:txBody>
      </p:sp>
    </p:spTree>
    <p:extLst>
      <p:ext uri="{BB962C8B-B14F-4D97-AF65-F5344CB8AC3E}">
        <p14:creationId xmlns:p14="http://schemas.microsoft.com/office/powerpoint/2010/main" val="2923989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How the DC Processes a Private Room Request</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The DC/DAC conducts a reasonableness review, which likely will include discussion with center management to include residential living. Is the center able to provide the requested accommodation?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0" lvl="1"/>
            <a:r>
              <a:rPr lang="en-US" sz="1200" b="1" dirty="0">
                <a:solidFill>
                  <a:schemeClr val="accent6"/>
                </a:solidFill>
                <a:latin typeface="Calibri" panose="020F0502020204030204" pitchFamily="34" charset="0"/>
                <a:ea typeface="Calibri" panose="020F0502020204030204" pitchFamily="34" charset="0"/>
                <a:cs typeface="Calibri" panose="020F0502020204030204" pitchFamily="34" charset="0"/>
              </a:rPr>
              <a:t>Yes? </a:t>
            </a:r>
            <a:r>
              <a:rPr lang="en-US" sz="1200" dirty="0">
                <a:latin typeface="Calibri" panose="020F0502020204030204" pitchFamily="34" charset="0"/>
                <a:ea typeface="Calibri" panose="020F0502020204030204" pitchFamily="34" charset="0"/>
                <a:cs typeface="Calibri" panose="020F0502020204030204" pitchFamily="34" charset="0"/>
              </a:rPr>
              <a:t>DC documents the agreed upon request on the request form and enters the individual’s accommodation plan (AP) into CIS. </a:t>
            </a:r>
          </a:p>
          <a:p>
            <a:pPr marL="0" lvl="1"/>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No?</a:t>
            </a:r>
            <a:r>
              <a:rPr lang="en-US" sz="1200" dirty="0">
                <a:latin typeface="Calibri" panose="020F0502020204030204" pitchFamily="34" charset="0"/>
                <a:ea typeface="Calibri" panose="020F0502020204030204" pitchFamily="34" charset="0"/>
                <a:cs typeface="Calibri" panose="020F0502020204030204" pitchFamily="34" charset="0"/>
              </a:rPr>
              <a:t> DC/DAC offers reasonable alternative accommodations that likely would be equally effective.</a:t>
            </a: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What are Alternative Accommodations? Alternative accommodations are accommodations that the center has determined that would be reasonable and equally effective for the applicant or student’s functional limitations. For example, some alternative accommodation examples for a private room might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Placed in room with no more than “x” number of roommates or not to exceed “x” number of roommates</a:t>
            </a:r>
          </a:p>
          <a:p>
            <a:r>
              <a:rPr lang="en-US" sz="1200" dirty="0">
                <a:latin typeface="Calibri" panose="020F0502020204030204" pitchFamily="34" charset="0"/>
                <a:ea typeface="Calibri" panose="020F0502020204030204" pitchFamily="34" charset="0"/>
                <a:cs typeface="Calibri" panose="020F0502020204030204" pitchFamily="34" charset="0"/>
              </a:rPr>
              <a:t>Portable room divider/folding screen placed in room to increase privacy or positioning to improve privacy</a:t>
            </a:r>
          </a:p>
          <a:p>
            <a:r>
              <a:rPr lang="en-US" sz="1200" dirty="0">
                <a:latin typeface="Calibri" panose="020F0502020204030204" pitchFamily="34" charset="0"/>
                <a:ea typeface="Calibri" panose="020F0502020204030204" pitchFamily="34" charset="0"/>
                <a:cs typeface="Calibri" panose="020F0502020204030204" pitchFamily="34" charset="0"/>
              </a:rPr>
              <a:t>White noise machines or noise cancelling headsets</a:t>
            </a:r>
          </a:p>
          <a:p>
            <a:r>
              <a:rPr lang="en-US" sz="1200" dirty="0">
                <a:latin typeface="Calibri" panose="020F0502020204030204" pitchFamily="34" charset="0"/>
                <a:ea typeface="Calibri" panose="020F0502020204030204" pitchFamily="34" charset="0"/>
                <a:cs typeface="Calibri" panose="020F0502020204030204" pitchFamily="34" charset="0"/>
              </a:rPr>
              <a:t>Private space to go to for short periods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If the individual accepts the alternative accommodations, those are entered into the accommodation plan in CIS. If they reject the alternative accommodations, then the DC will handle processing a reasonableness review that will ultimately be reviewed by the National Office. The National Office makes the final decision on the reasonableness of a complex or potentially unreasonable accommodation.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35</a:t>
            </a:fld>
            <a:endParaRPr lang="en-US"/>
          </a:p>
        </p:txBody>
      </p:sp>
    </p:spTree>
    <p:extLst>
      <p:ext uri="{BB962C8B-B14F-4D97-AF65-F5344CB8AC3E}">
        <p14:creationId xmlns:p14="http://schemas.microsoft.com/office/powerpoint/2010/main" val="217564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Assistance Animals</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accent1"/>
                </a:solidFill>
                <a:latin typeface="Calibri" panose="020F0502020204030204" pitchFamily="34" charset="0"/>
                <a:ea typeface="Calibri" panose="020F0502020204030204" pitchFamily="34" charset="0"/>
                <a:cs typeface="Calibri" panose="020F0502020204030204" pitchFamily="34" charset="0"/>
              </a:rPr>
              <a:t>Assistance Animals may be an accommodation in Job Corps. If the center approves or agrees to the requested accommodation, the assistance animal likely will be crated in the dorm room during the day. </a:t>
            </a:r>
            <a:r>
              <a:rPr lang="en-US" altLang="ko-KR" sz="1200" dirty="0">
                <a:latin typeface="Calibri" panose="020F0502020204030204" pitchFamily="34" charset="0"/>
                <a:ea typeface="Calibri" panose="020F0502020204030204" pitchFamily="34" charset="0"/>
                <a:cs typeface="Calibri" panose="020F0502020204030204" pitchFamily="34" charset="0"/>
              </a:rPr>
              <a:t>The student likely will need accommodations to have breaks during the training day to either feed or take the animal out for a bathroom break, etc. dependent upon the type of animal. The student is expected to provide for the needs of the animal and provide its care and the animal must always be under the student’s control and housebroken and typically must have a rabies 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sz="1200" dirty="0">
              <a:solidFill>
                <a:schemeClr val="accent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36</a:t>
            </a:fld>
            <a:endParaRPr kumimoji="1" lang="en-US" altLang="en-US"/>
          </a:p>
        </p:txBody>
      </p:sp>
    </p:spTree>
    <p:extLst>
      <p:ext uri="{BB962C8B-B14F-4D97-AF65-F5344CB8AC3E}">
        <p14:creationId xmlns:p14="http://schemas.microsoft.com/office/powerpoint/2010/main" val="1584405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One question raised frequently is how can the program allow animals when there are individuals who have allergies to those animals and/or who have fears related to animals.</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Allergies and fear of animals are not valid reasons for denying access/disability accommodations to a student using either a service animal or an assistance animal.</a:t>
            </a:r>
          </a:p>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37</a:t>
            </a:fld>
            <a:endParaRPr lang="en-US"/>
          </a:p>
        </p:txBody>
      </p:sp>
    </p:spTree>
    <p:extLst>
      <p:ext uri="{BB962C8B-B14F-4D97-AF65-F5344CB8AC3E}">
        <p14:creationId xmlns:p14="http://schemas.microsoft.com/office/powerpoint/2010/main" val="3894981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9000"/>
              </a:lnSpc>
              <a:spcBef>
                <a:spcPts val="600"/>
              </a:spcBef>
              <a:buClr>
                <a:schemeClr val="accent6"/>
              </a:buClr>
              <a:buFont typeface="Wingdings" panose="05000000000000000000" pitchFamily="2" charset="2"/>
              <a:buNone/>
            </a:pPr>
            <a:r>
              <a:rPr lang="en-US" sz="2800" dirty="0"/>
              <a:t>There are lots of ways to address issues related to allergies.</a:t>
            </a:r>
          </a:p>
          <a:p>
            <a:pPr marL="0" indent="0">
              <a:lnSpc>
                <a:spcPct val="109000"/>
              </a:lnSpc>
              <a:spcBef>
                <a:spcPts val="600"/>
              </a:spcBef>
              <a:buClr>
                <a:schemeClr val="accent6"/>
              </a:buClr>
              <a:buFont typeface="Wingdings" panose="05000000000000000000" pitchFamily="2" charset="2"/>
              <a:buNone/>
            </a:pPr>
            <a:endParaRPr lang="en-US" sz="2800" dirty="0"/>
          </a:p>
          <a:p>
            <a:pPr marL="0" indent="0">
              <a:lnSpc>
                <a:spcPct val="109000"/>
              </a:lnSpc>
              <a:spcBef>
                <a:spcPts val="600"/>
              </a:spcBef>
              <a:buClr>
                <a:schemeClr val="accent6"/>
              </a:buClr>
              <a:buFont typeface="Wingdings" panose="05000000000000000000" pitchFamily="2" charset="2"/>
              <a:buNone/>
            </a:pPr>
            <a:r>
              <a:rPr lang="en-US" sz="2800" dirty="0"/>
              <a:t>Some ideas you may wish to try include:</a:t>
            </a:r>
          </a:p>
          <a:p>
            <a:pPr marL="0" indent="0">
              <a:lnSpc>
                <a:spcPct val="109000"/>
              </a:lnSpc>
              <a:spcBef>
                <a:spcPts val="600"/>
              </a:spcBef>
              <a:buClr>
                <a:schemeClr val="accent6"/>
              </a:buClr>
              <a:buFont typeface="Wingdings" panose="05000000000000000000" pitchFamily="2" charset="2"/>
              <a:buNone/>
            </a:pPr>
            <a:endParaRPr lang="en-US" sz="2800" dirty="0"/>
          </a:p>
          <a:p>
            <a:pPr marL="173736" indent="-173736">
              <a:lnSpc>
                <a:spcPct val="109000"/>
              </a:lnSpc>
              <a:spcBef>
                <a:spcPts val="600"/>
              </a:spcBef>
              <a:buClr>
                <a:schemeClr val="accent6"/>
              </a:buClr>
              <a:buFont typeface="Arial" panose="020B0604020202020204" pitchFamily="34" charset="0"/>
              <a:buChar char="•"/>
            </a:pPr>
            <a:r>
              <a:rPr lang="en-US" sz="2000" dirty="0"/>
              <a:t>Try to keep the animal and staff/students who are allergic in different areas of the center and establish different paths of travel for each student</a:t>
            </a:r>
          </a:p>
          <a:p>
            <a:pPr marL="173736" indent="-173736">
              <a:lnSpc>
                <a:spcPct val="109000"/>
              </a:lnSpc>
              <a:spcBef>
                <a:spcPts val="600"/>
              </a:spcBef>
              <a:buClr>
                <a:schemeClr val="accent6"/>
              </a:buClr>
              <a:buFont typeface="Arial" panose="020B0604020202020204" pitchFamily="34" charset="0"/>
              <a:buChar char="•"/>
            </a:pPr>
            <a:r>
              <a:rPr lang="en-US" sz="2000" dirty="0"/>
              <a:t>Provide the student with a private room</a:t>
            </a:r>
          </a:p>
          <a:p>
            <a:pPr marL="173736" indent="-173736">
              <a:lnSpc>
                <a:spcPct val="109000"/>
              </a:lnSpc>
              <a:spcBef>
                <a:spcPts val="600"/>
              </a:spcBef>
              <a:buClr>
                <a:schemeClr val="accent6"/>
              </a:buClr>
              <a:buFont typeface="Arial" panose="020B0604020202020204" pitchFamily="34" charset="0"/>
              <a:buChar char="•"/>
            </a:pPr>
            <a:r>
              <a:rPr lang="en-US" sz="2000" dirty="0"/>
              <a:t>Use a portable air purifier and add HEPA filters to existing ventilation system</a:t>
            </a:r>
          </a:p>
          <a:p>
            <a:pPr marL="173736" indent="-173736">
              <a:lnSpc>
                <a:spcPct val="109000"/>
              </a:lnSpc>
              <a:spcBef>
                <a:spcPts val="600"/>
              </a:spcBef>
              <a:buClr>
                <a:schemeClr val="accent6"/>
              </a:buClr>
              <a:buFont typeface="Arial" panose="020B0604020202020204" pitchFamily="34" charset="0"/>
              <a:buChar char="•"/>
            </a:pPr>
            <a:r>
              <a:rPr lang="en-US" sz="2000" dirty="0"/>
              <a:t>Avoid use of common areas at the same time</a:t>
            </a:r>
          </a:p>
          <a:p>
            <a:pPr marL="173736" indent="-173736">
              <a:lnSpc>
                <a:spcPct val="109000"/>
              </a:lnSpc>
              <a:spcBef>
                <a:spcPts val="600"/>
              </a:spcBef>
              <a:buClr>
                <a:schemeClr val="accent6"/>
              </a:buClr>
              <a:buFont typeface="Arial" panose="020B0604020202020204" pitchFamily="34" charset="0"/>
              <a:buChar char="•"/>
            </a:pPr>
            <a:r>
              <a:rPr lang="en-US" sz="2000" dirty="0"/>
              <a:t>Allow student to change to career technical uniform in the specific training area</a:t>
            </a:r>
          </a:p>
          <a:p>
            <a:pPr marL="173736" indent="-173736">
              <a:lnSpc>
                <a:spcPct val="109000"/>
              </a:lnSpc>
              <a:spcBef>
                <a:spcPts val="600"/>
              </a:spcBef>
              <a:buClr>
                <a:schemeClr val="accent6"/>
              </a:buClr>
              <a:buFont typeface="Arial" panose="020B0604020202020204" pitchFamily="34" charset="0"/>
              <a:buChar char="•"/>
            </a:pPr>
            <a:r>
              <a:rPr lang="en-US" sz="2000" dirty="0"/>
              <a:t>Check with Wellness for OTC allergy medications</a:t>
            </a:r>
          </a:p>
          <a:p>
            <a:pPr marL="0" indent="0">
              <a:lnSpc>
                <a:spcPct val="109000"/>
              </a:lnSpc>
              <a:spcBef>
                <a:spcPts val="600"/>
              </a:spcBef>
              <a:buClr>
                <a:schemeClr val="accent6"/>
              </a:buClr>
              <a:buFont typeface="Wingdings" panose="05000000000000000000" pitchFamily="2" charset="2"/>
              <a:buNone/>
            </a:pPr>
            <a:endParaRPr lang="en-US" sz="2000" dirty="0"/>
          </a:p>
          <a:p>
            <a:pPr marL="0" indent="0">
              <a:lnSpc>
                <a:spcPct val="109000"/>
              </a:lnSpc>
              <a:spcBef>
                <a:spcPts val="600"/>
              </a:spcBef>
              <a:buClr>
                <a:schemeClr val="accent6"/>
              </a:buClr>
              <a:buFont typeface="Wingdings" panose="05000000000000000000" pitchFamily="2" charset="2"/>
              <a:buNone/>
            </a:pPr>
            <a:r>
              <a:rPr lang="en-US" sz="2000" dirty="0"/>
              <a:t>Although not required, the center staff could ask the student if they are </a:t>
            </a:r>
            <a:r>
              <a:rPr lang="en-US" dirty="0"/>
              <a:t>willing to use dander care products on the animal and bathe it regularly, if that is possible. The center staff also could ask the student/employee who is allergic to the animal if they would like to, and would benefit from, wearing an allergen/nuisance mask. </a:t>
            </a:r>
          </a:p>
          <a:p>
            <a:pPr marL="0" indent="0">
              <a:lnSpc>
                <a:spcPct val="109000"/>
              </a:lnSpc>
              <a:spcBef>
                <a:spcPts val="600"/>
              </a:spcBef>
              <a:buClr>
                <a:schemeClr val="accent6"/>
              </a:buClr>
              <a:buFont typeface="Wingdings" panose="05000000000000000000" pitchFamily="2" charset="2"/>
              <a:buNone/>
            </a:pPr>
            <a:endParaRPr lang="en-US" dirty="0"/>
          </a:p>
          <a:p>
            <a:pPr marL="0" indent="0">
              <a:lnSpc>
                <a:spcPct val="109000"/>
              </a:lnSpc>
              <a:spcBef>
                <a:spcPts val="600"/>
              </a:spcBef>
              <a:buClr>
                <a:schemeClr val="accent6"/>
              </a:buClr>
              <a:buFont typeface="Wingdings" panose="05000000000000000000" pitchFamily="2" charset="2"/>
              <a:buNone/>
            </a:pPr>
            <a:r>
              <a:rPr lang="en-US" dirty="0"/>
              <a:t>It likely would be important to have areas where the animal is present - including carpets, walls, and window treatments - cleaned, dusted, and vacuumed regularly.</a:t>
            </a:r>
          </a:p>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38</a:t>
            </a:fld>
            <a:endParaRPr lang="en-US"/>
          </a:p>
        </p:txBody>
      </p:sp>
    </p:spTree>
    <p:extLst>
      <p:ext uri="{BB962C8B-B14F-4D97-AF65-F5344CB8AC3E}">
        <p14:creationId xmlns:p14="http://schemas.microsoft.com/office/powerpoint/2010/main" val="2467677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1200"/>
              </a:spcBef>
              <a:buFont typeface="Wingdings" panose="05000000000000000000" pitchFamily="2" charset="2"/>
              <a:buNone/>
            </a:pPr>
            <a:r>
              <a:rPr lang="en-US" sz="1200" dirty="0">
                <a:latin typeface="Calibri" panose="020F0502020204030204" pitchFamily="34" charset="0"/>
                <a:ea typeface="Calibri" panose="020F0502020204030204" pitchFamily="34" charset="0"/>
                <a:cs typeface="Calibri" panose="020F0502020204030204" pitchFamily="34" charset="0"/>
              </a:rPr>
              <a:t>A service animal is any </a:t>
            </a:r>
            <a:r>
              <a:rPr lang="en-US" sz="1200" b="1" dirty="0">
                <a:solidFill>
                  <a:srgbClr val="00B050"/>
                </a:solidFill>
                <a:latin typeface="Calibri" panose="020F0502020204030204" pitchFamily="34" charset="0"/>
                <a:ea typeface="Calibri" panose="020F0502020204030204" pitchFamily="34" charset="0"/>
                <a:cs typeface="Calibri" panose="020F0502020204030204" pitchFamily="34" charset="0"/>
              </a:rPr>
              <a:t>dog</a:t>
            </a:r>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that is individually trained to do work or perform tasks for the benefit of an</a:t>
            </a:r>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individual with a disability, including a physical, sensory, psychiatric,</a:t>
            </a:r>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intellectual, or other mental disability.  Other species of animals, whether wild or domestic, trained or untrained, are not service animals.  </a:t>
            </a:r>
          </a:p>
          <a:p>
            <a:pPr marL="0" indent="0">
              <a:lnSpc>
                <a:spcPct val="114000"/>
              </a:lnSpc>
              <a:spcBef>
                <a:spcPts val="1200"/>
              </a:spcBef>
              <a:buFont typeface="Wingdings" panose="05000000000000000000" pitchFamily="2" charset="2"/>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4000"/>
              </a:lnSpc>
              <a:spcBef>
                <a:spcPts val="1200"/>
              </a:spcBef>
              <a:spcAft>
                <a:spcPts val="0"/>
              </a:spcAft>
              <a:buClrTx/>
              <a:buSzTx/>
              <a:buFont typeface="Wingdings" panose="05000000000000000000" pitchFamily="2" charset="2"/>
              <a:buNone/>
              <a:tabLst/>
              <a:defRPr/>
            </a:pPr>
            <a:r>
              <a:rPr lang="en-US" altLang="ko-KR" sz="1200" dirty="0">
                <a:solidFill>
                  <a:schemeClr val="accent1"/>
                </a:solidFill>
                <a:latin typeface="Calibri" panose="020F0502020204030204" pitchFamily="34" charset="0"/>
                <a:ea typeface="Calibri" panose="020F0502020204030204" pitchFamily="34" charset="0"/>
                <a:cs typeface="Calibri" panose="020F0502020204030204" pitchFamily="34" charset="0"/>
              </a:rPr>
              <a:t>Service Animals are not an accommodation. They provide “access” for participation for an individual with a disability.</a:t>
            </a:r>
          </a:p>
          <a:p>
            <a:pPr marL="0" marR="0" lvl="0" indent="0" algn="l" defTabSz="914400" rtl="0" eaLnBrk="1" fontAlgn="auto" latinLnBrk="0" hangingPunct="1">
              <a:lnSpc>
                <a:spcPct val="114000"/>
              </a:lnSpc>
              <a:spcBef>
                <a:spcPts val="1200"/>
              </a:spcBef>
              <a:spcAft>
                <a:spcPts val="0"/>
              </a:spcAft>
              <a:buClrTx/>
              <a:buSzTx/>
              <a:buFont typeface="Wingdings" panose="05000000000000000000" pitchFamily="2" charset="2"/>
              <a:buNone/>
              <a:tabLst/>
              <a:defRPr/>
            </a:pPr>
            <a:endParaRPr lang="en-US" altLang="ko-KR" sz="1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9000"/>
              </a:lnSpc>
              <a:spcBef>
                <a:spcPts val="600"/>
              </a:spcBef>
              <a:spcAft>
                <a:spcPts val="0"/>
              </a:spcAft>
              <a:buClr>
                <a:srgbClr val="92D050"/>
              </a:buClr>
              <a:buSzTx/>
              <a:buFont typeface="Wingdings" panose="05000000000000000000" pitchFamily="2" charset="2"/>
              <a:buNone/>
              <a:tabLst/>
              <a:defRPr/>
            </a:pPr>
            <a:r>
              <a:rPr lang="en-US" altLang="ko-KR" sz="1200" dirty="0">
                <a:latin typeface="Calibri" panose="020F0502020204030204" pitchFamily="34" charset="0"/>
                <a:ea typeface="Calibri" panose="020F0502020204030204" pitchFamily="34" charset="0"/>
                <a:cs typeface="Calibri" panose="020F0502020204030204" pitchFamily="34" charset="0"/>
              </a:rPr>
              <a:t>This means an individual does not have to request an accommodation for a service animal. They inform the center of the service animal and the DCs proceed with next steps.</a:t>
            </a:r>
          </a:p>
          <a:p>
            <a:pPr marL="0" indent="0">
              <a:lnSpc>
                <a:spcPct val="109000"/>
              </a:lnSpc>
              <a:spcBef>
                <a:spcPts val="600"/>
              </a:spcBef>
              <a:buClr>
                <a:srgbClr val="92D050"/>
              </a:buClr>
              <a:buFont typeface="Wingdings" panose="05000000000000000000" pitchFamily="2" charset="2"/>
              <a:buNone/>
            </a:pPr>
            <a:endParaRPr lang="en-US" altLang="ko-KR" sz="12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9000"/>
              </a:lnSpc>
              <a:spcBef>
                <a:spcPts val="600"/>
              </a:spcBef>
              <a:buClr>
                <a:srgbClr val="92D050"/>
              </a:buClr>
              <a:buFont typeface="Wingdings" panose="05000000000000000000" pitchFamily="2" charset="2"/>
              <a:buChar char="§"/>
            </a:pPr>
            <a:r>
              <a:rPr lang="en-US" altLang="ko-KR" sz="1200" dirty="0">
                <a:latin typeface="Calibri" panose="020F0502020204030204" pitchFamily="34" charset="0"/>
                <a:ea typeface="Calibri" panose="020F0502020204030204" pitchFamily="34" charset="0"/>
                <a:cs typeface="Calibri" panose="020F0502020204030204" pitchFamily="34" charset="0"/>
              </a:rPr>
              <a:t>Service animals are “working” animals. </a:t>
            </a:r>
          </a:p>
          <a:p>
            <a:pPr marL="285750" indent="-285750">
              <a:lnSpc>
                <a:spcPct val="109000"/>
              </a:lnSpc>
              <a:spcBef>
                <a:spcPts val="600"/>
              </a:spcBef>
              <a:buClr>
                <a:srgbClr val="92D050"/>
              </a:buClr>
              <a:buFont typeface="Wingdings" panose="05000000000000000000" pitchFamily="2" charset="2"/>
              <a:buChar char="§"/>
            </a:pPr>
            <a:r>
              <a:rPr lang="en-US" altLang="ko-KR" sz="1200" dirty="0">
                <a:latin typeface="Calibri" panose="020F0502020204030204" pitchFamily="34" charset="0"/>
                <a:ea typeface="Calibri" panose="020F0502020204030204" pitchFamily="34" charset="0"/>
                <a:cs typeface="Calibri" panose="020F0502020204030204" pitchFamily="34" charset="0"/>
              </a:rPr>
              <a:t>They generally accompany the individual throughout the program.</a:t>
            </a:r>
          </a:p>
          <a:p>
            <a:pPr marL="285750" indent="-285750">
              <a:lnSpc>
                <a:spcPct val="109000"/>
              </a:lnSpc>
              <a:spcBef>
                <a:spcPts val="600"/>
              </a:spcBef>
              <a:buClr>
                <a:srgbClr val="92D050"/>
              </a:buClr>
              <a:buFont typeface="Wingdings" panose="05000000000000000000" pitchFamily="2" charset="2"/>
              <a:buChar char="§"/>
            </a:pPr>
            <a:r>
              <a:rPr lang="en-US" altLang="ko-KR" sz="1200" dirty="0">
                <a:latin typeface="Calibri" panose="020F0502020204030204" pitchFamily="34" charset="0"/>
                <a:ea typeface="Calibri" panose="020F0502020204030204" pitchFamily="34" charset="0"/>
                <a:cs typeface="Calibri" panose="020F0502020204030204" pitchFamily="34" charset="0"/>
              </a:rPr>
              <a:t>The student is required to provide for their needs and care.</a:t>
            </a:r>
          </a:p>
          <a:p>
            <a:pPr marL="0" marR="0" lvl="0" indent="0" algn="l" defTabSz="914400" rtl="0" eaLnBrk="1" fontAlgn="auto" latinLnBrk="0" hangingPunct="1">
              <a:lnSpc>
                <a:spcPct val="114000"/>
              </a:lnSpc>
              <a:spcBef>
                <a:spcPts val="1200"/>
              </a:spcBef>
              <a:spcAft>
                <a:spcPts val="0"/>
              </a:spcAft>
              <a:buClrTx/>
              <a:buSzTx/>
              <a:buFont typeface="Wingdings" panose="05000000000000000000" pitchFamily="2" charset="2"/>
              <a:buNone/>
              <a:tabLst/>
              <a:defRPr/>
            </a:pPr>
            <a:endParaRPr lang="ko-KR" altLang="en-US" sz="1200" dirty="0">
              <a:solidFill>
                <a:schemeClr val="accent1"/>
              </a:solidFill>
              <a:latin typeface="Calibri" panose="020F0502020204030204" pitchFamily="34" charset="0"/>
              <a:cs typeface="Calibri" panose="020F0502020204030204" pitchFamily="34" charset="0"/>
            </a:endParaRPr>
          </a:p>
          <a:p>
            <a:pPr marL="0" indent="0">
              <a:lnSpc>
                <a:spcPct val="114000"/>
              </a:lnSpc>
              <a:spcBef>
                <a:spcPts val="1200"/>
              </a:spcBef>
              <a:buFont typeface="Wingdings" panose="05000000000000000000" pitchFamily="2" charset="2"/>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39</a:t>
            </a:fld>
            <a:endParaRPr kumimoji="1" lang="en-US" altLang="en-US"/>
          </a:p>
        </p:txBody>
      </p:sp>
    </p:spTree>
    <p:extLst>
      <p:ext uri="{BB962C8B-B14F-4D97-AF65-F5344CB8AC3E}">
        <p14:creationId xmlns:p14="http://schemas.microsoft.com/office/powerpoint/2010/main" val="317337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Agenda item number 1 is the Introduction to What is a Disability, its definition, and </a:t>
            </a:r>
            <a:r>
              <a:rPr lang="en-US" sz="1200" b="0" i="0" u="none" strike="noStrike" dirty="0">
                <a:solidFill>
                  <a:srgbClr val="000000"/>
                </a:solidFill>
                <a:effectLst/>
                <a:latin typeface="Calibri" panose="020F0502020204030204" pitchFamily="34" charset="0"/>
              </a:rPr>
              <a:t>impairments that are almost always considered a disability.</a:t>
            </a:r>
            <a:endParaRPr lang="en-US" b="0" i="0" dirty="0">
              <a:solidFill>
                <a:srgbClr val="444444"/>
              </a:solidFill>
              <a:effectLst/>
              <a:latin typeface="Calibri" panose="020F0502020204030204" pitchFamily="34" charset="0"/>
            </a:endParaRPr>
          </a:p>
          <a:p>
            <a:endParaRPr lang="en-US" dirty="0"/>
          </a:p>
          <a:p>
            <a:r>
              <a:rPr lang="en-US" dirty="0">
                <a:latin typeface="Calibri"/>
                <a:ea typeface="Times New Roman" panose="02020603050405020304" pitchFamily="18" charset="0"/>
                <a:cs typeface="Calibri"/>
              </a:rPr>
              <a:t>“Disability” means, with respect to an individual: </a:t>
            </a:r>
            <a:r>
              <a:rPr lang="en-US" spc="-15" dirty="0">
                <a:latin typeface="Calibri"/>
                <a:ea typeface="Times New Roman" panose="02020603050405020304" pitchFamily="18" charset="0"/>
                <a:cs typeface="Calibri"/>
              </a:rPr>
              <a:t>A physical or mental impairment that substantially limits one or more of the major life activities of such individual. </a:t>
            </a:r>
            <a:r>
              <a:rPr lang="en-US" dirty="0">
                <a:latin typeface="Calibri"/>
                <a:ea typeface="Times New Roman" panose="02020603050405020304" pitchFamily="18" charset="0"/>
                <a:cs typeface="Calibri"/>
              </a:rPr>
              <a:t>Major life activities include such things as walking, talking, eating, breathing, learning, bodily functions, etc. If a person has certain conditions that impact major body or system functions, even when stable, that individual may be considered as a person with a disability. For example, if a person has diabetes, they are almost always considered to have a disability because of the impact of the condition to the endocrine system. </a:t>
            </a:r>
          </a:p>
          <a:p>
            <a:endParaRPr lang="en-US" dirty="0">
              <a:latin typeface="Calibri"/>
              <a:ea typeface="Times New Roman" panose="02020603050405020304" pitchFamily="18" charset="0"/>
              <a:cs typeface="Calibri"/>
            </a:endParaRPr>
          </a:p>
          <a:p>
            <a:r>
              <a:rPr lang="en-US" dirty="0">
                <a:latin typeface="Calibri"/>
                <a:ea typeface="Times New Roman" panose="02020603050405020304" pitchFamily="18" charset="0"/>
                <a:cs typeface="Calibri"/>
              </a:rPr>
              <a:t>The definition of “disability” shall be construed broadly in favor of expansive coverage, to the maximum extent permitted by federal disability nondiscrimination law.</a:t>
            </a:r>
          </a:p>
          <a:p>
            <a:endParaRPr lang="en-US"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4</a:t>
            </a:fld>
            <a:endParaRPr kumimoji="1" lang="en-US" altLang="en-US"/>
          </a:p>
        </p:txBody>
      </p:sp>
    </p:spTree>
    <p:extLst>
      <p:ext uri="{BB962C8B-B14F-4D97-AF65-F5344CB8AC3E}">
        <p14:creationId xmlns:p14="http://schemas.microsoft.com/office/powerpoint/2010/main" val="4276026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Service animals provide a wide variety of supports for individuals with disabilities. This may include be a psychiatric service dog and clearing a room for a person who has PTSD or other fears, to diabetic and seizure alert dogs, to ones who assist individuals with vision and hearing related disabilities. Let’s watch a brief clip showing Colt at work.</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https://www.youtube.com/watch?v=ivrZMGK6cMw</a:t>
            </a:r>
          </a:p>
          <a:p>
            <a:r>
              <a:rPr lang="en-US" dirty="0">
                <a:latin typeface="Calibri" panose="020F0502020204030204" pitchFamily="34" charset="0"/>
                <a:ea typeface="Calibri" panose="020F0502020204030204" pitchFamily="34" charset="0"/>
                <a:cs typeface="Calibri" panose="020F0502020204030204" pitchFamily="34" charset="0"/>
              </a:rPr>
              <a:t>01:36</a:t>
            </a:r>
          </a:p>
        </p:txBody>
      </p:sp>
      <p:sp>
        <p:nvSpPr>
          <p:cNvPr id="4" name="Slide Number Placeholder 3"/>
          <p:cNvSpPr>
            <a:spLocks noGrp="1"/>
          </p:cNvSpPr>
          <p:nvPr>
            <p:ph type="sldNum" sz="quarter" idx="5"/>
          </p:nvPr>
        </p:nvSpPr>
        <p:spPr/>
        <p:txBody>
          <a:bodyPr/>
          <a:lstStyle/>
          <a:p>
            <a:fld id="{396FBAE8-907B-6D4F-9796-A13A19C16475}" type="slidenum">
              <a:rPr lang="en-US" smtClean="0"/>
              <a:t>40</a:t>
            </a:fld>
            <a:endParaRPr kumimoji="1" lang="en-US" altLang="en-US"/>
          </a:p>
        </p:txBody>
      </p:sp>
    </p:spTree>
    <p:extLst>
      <p:ext uri="{BB962C8B-B14F-4D97-AF65-F5344CB8AC3E}">
        <p14:creationId xmlns:p14="http://schemas.microsoft.com/office/powerpoint/2010/main" val="1330839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Agenda Item No. 6</a:t>
            </a:r>
          </a:p>
          <a:p>
            <a:pPr algn="l" rtl="0" fontAlgn="base"/>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Disability Website – Resource Review</a:t>
            </a:r>
          </a:p>
          <a:p>
            <a:pPr algn="l" rtl="0" fontAlgn="base"/>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The Job Corps Disability website is loaded with resources and updates are made on a weekly basis. Let’s take a quick look at some of the resources there to include common disabilities, accommodation ideas, and PowerPoint presentations to include the one on video modeling mentioned earlier in the presentation.</a:t>
            </a:r>
          </a:p>
        </p:txBody>
      </p:sp>
      <p:sp>
        <p:nvSpPr>
          <p:cNvPr id="4" name="Slide Number Placeholder 3"/>
          <p:cNvSpPr>
            <a:spLocks noGrp="1"/>
          </p:cNvSpPr>
          <p:nvPr>
            <p:ph type="sldNum" sz="quarter" idx="5"/>
          </p:nvPr>
        </p:nvSpPr>
        <p:spPr/>
        <p:txBody>
          <a:bodyPr/>
          <a:lstStyle/>
          <a:p>
            <a:fld id="{396FBAE8-907B-6D4F-9796-A13A19C16475}" type="slidenum">
              <a:rPr lang="en-US" smtClean="0"/>
              <a:t>41</a:t>
            </a:fld>
            <a:endParaRPr kumimoji="1" lang="en-US" altLang="en-US"/>
          </a:p>
        </p:txBody>
      </p:sp>
    </p:spTree>
    <p:extLst>
      <p:ext uri="{BB962C8B-B14F-4D97-AF65-F5344CB8AC3E}">
        <p14:creationId xmlns:p14="http://schemas.microsoft.com/office/powerpoint/2010/main" val="338641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latin typeface="Calibri" panose="020F0502020204030204" pitchFamily="34" charset="0"/>
                <a:ea typeface="Calibri" panose="020F0502020204030204" pitchFamily="34" charset="0"/>
                <a:cs typeface="Calibri" panose="020F0502020204030204" pitchFamily="34" charset="0"/>
              </a:rPr>
              <a:t>Job Corps Disability Website</a:t>
            </a:r>
          </a:p>
          <a:p>
            <a:pPr eaLnBrk="0" latinLnBrk="0" hangingPunct="0"/>
            <a:endParaRPr lang="en-US" dirty="0">
              <a:latin typeface="Calibri" panose="020F0502020204030204" pitchFamily="34" charset="0"/>
              <a:ea typeface="Calibri" panose="020F0502020204030204" pitchFamily="34" charset="0"/>
              <a:cs typeface="Calibri" panose="020F0502020204030204" pitchFamily="34" charset="0"/>
            </a:endParaRPr>
          </a:p>
          <a:p>
            <a:pPr eaLnBrk="0" latinLnBrk="0" hangingPunct="0"/>
            <a:r>
              <a:rPr lang="en-US" dirty="0">
                <a:latin typeface="Calibri" panose="020F0502020204030204" pitchFamily="34" charset="0"/>
                <a:ea typeface="Calibri" panose="020F0502020204030204" pitchFamily="34" charset="0"/>
                <a:cs typeface="Calibri" panose="020F0502020204030204" pitchFamily="34" charset="0"/>
              </a:rPr>
              <a:t>The Job Corps Disability Support Services website contains numerous resources and tools on all areas of the disability program. </a:t>
            </a:r>
          </a:p>
          <a:p>
            <a:pPr eaLnBrk="0" latinLnBrk="0" hangingPunct="0"/>
            <a:endParaRPr lang="en-US" dirty="0">
              <a:latin typeface="Calibri" panose="020F0502020204030204" pitchFamily="34" charset="0"/>
              <a:ea typeface="Calibri" panose="020F0502020204030204" pitchFamily="34" charset="0"/>
              <a:cs typeface="Calibri" panose="020F0502020204030204" pitchFamily="34" charset="0"/>
            </a:endParaRPr>
          </a:p>
          <a:p>
            <a:pPr eaLnBrk="0" latinLnBrk="0" hangingPunct="0"/>
            <a:r>
              <a:rPr lang="en-US" dirty="0">
                <a:latin typeface="Calibri" panose="020F0502020204030204" pitchFamily="34" charset="0"/>
                <a:ea typeface="Calibri" panose="020F0502020204030204" pitchFamily="34" charset="0"/>
                <a:cs typeface="Calibri" panose="020F0502020204030204" pitchFamily="34" charset="0"/>
              </a:rPr>
              <a:t>As new resources and tools are developed, they are listed under the </a:t>
            </a:r>
            <a:r>
              <a:rPr lang="en-US" b="1" dirty="0">
                <a:latin typeface="Calibri" panose="020F0502020204030204" pitchFamily="34" charset="0"/>
                <a:ea typeface="Calibri" panose="020F0502020204030204" pitchFamily="34" charset="0"/>
                <a:cs typeface="Calibri" panose="020F0502020204030204" pitchFamily="34" charset="0"/>
              </a:rPr>
              <a:t>New Items </a:t>
            </a:r>
            <a:r>
              <a:rPr lang="en-US" b="0" dirty="0">
                <a:latin typeface="Calibri" panose="020F0502020204030204" pitchFamily="34" charset="0"/>
                <a:ea typeface="Calibri" panose="020F0502020204030204" pitchFamily="34" charset="0"/>
                <a:cs typeface="Calibri" panose="020F0502020204030204" pitchFamily="34" charset="0"/>
              </a:rPr>
              <a:t>heading </a:t>
            </a:r>
            <a:r>
              <a:rPr lang="en-US" dirty="0">
                <a:latin typeface="Calibri" panose="020F0502020204030204" pitchFamily="34" charset="0"/>
                <a:ea typeface="Calibri" panose="020F0502020204030204" pitchFamily="34" charset="0"/>
                <a:cs typeface="Calibri" panose="020F0502020204030204" pitchFamily="34" charset="0"/>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latin typeface="Calibri" panose="020F0502020204030204" pitchFamily="34" charset="0"/>
              <a:ea typeface="Calibri" panose="020F0502020204030204" pitchFamily="34" charset="0"/>
              <a:cs typeface="Calibri" panose="020F0502020204030204" pitchFamily="34" charset="0"/>
            </a:endParaRPr>
          </a:p>
          <a:p>
            <a:pPr eaLnBrk="0" latinLnBrk="0" hangingPunct="0"/>
            <a:r>
              <a:rPr lang="en-US" dirty="0">
                <a:latin typeface="Calibri" panose="020F0502020204030204" pitchFamily="34" charset="0"/>
                <a:ea typeface="Calibri" panose="020F0502020204030204" pitchFamily="34" charset="0"/>
                <a:cs typeface="Calibri" panose="020F0502020204030204" pitchFamily="34" charset="0"/>
              </a:rPr>
              <a:t>The categories of resources are listed on the left-hand side of the website and are highlighted in yellow. </a:t>
            </a:r>
          </a:p>
          <a:p>
            <a:pPr eaLnBrk="0" latinLnBrk="0" hangingPunct="0"/>
            <a:endParaRPr lang="en-US" dirty="0">
              <a:latin typeface="Calibri" panose="020F0502020204030204" pitchFamily="34" charset="0"/>
              <a:ea typeface="Calibri" panose="020F0502020204030204" pitchFamily="34" charset="0"/>
              <a:cs typeface="Calibri" panose="020F0502020204030204" pitchFamily="34" charset="0"/>
            </a:endParaRPr>
          </a:p>
          <a:p>
            <a:pPr eaLnBrk="0" latinLnBrk="0" hangingPunct="0"/>
            <a:r>
              <a:rPr lang="en-US" dirty="0">
                <a:latin typeface="Calibri" panose="020F0502020204030204" pitchFamily="34" charset="0"/>
                <a:ea typeface="Calibri" panose="020F0502020204030204" pitchFamily="34" charset="0"/>
                <a:cs typeface="Calibri" panose="020F0502020204030204" pitchFamily="34" charset="0"/>
              </a:rPr>
              <a:t>The Job Corps Disability website link is located at the bottom of the slide.</a:t>
            </a:r>
          </a:p>
        </p:txBody>
      </p:sp>
      <p:sp>
        <p:nvSpPr>
          <p:cNvPr id="4" name="Slide Number Placeholder 3"/>
          <p:cNvSpPr>
            <a:spLocks noGrp="1"/>
          </p:cNvSpPr>
          <p:nvPr>
            <p:ph type="sldNum" sz="quarter" idx="5"/>
          </p:nvPr>
        </p:nvSpPr>
        <p:spPr/>
        <p:txBody>
          <a:bodyPr/>
          <a:lstStyle/>
          <a:p>
            <a:fld id="{B2632324-D3DF-4AFA-ABF4-D4746C1D4B3B}" type="slidenum">
              <a:rPr lang="en-US" smtClean="0"/>
              <a:t>42</a:t>
            </a:fld>
            <a:endParaRPr lang="en-US"/>
          </a:p>
        </p:txBody>
      </p:sp>
    </p:spTree>
    <p:extLst>
      <p:ext uri="{BB962C8B-B14F-4D97-AF65-F5344CB8AC3E}">
        <p14:creationId xmlns:p14="http://schemas.microsoft.com/office/powerpoint/2010/main" val="4016797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Question and answer time! Please put your questions in the chat box and then we will discuss them as they are posted.</a:t>
            </a:r>
          </a:p>
        </p:txBody>
      </p:sp>
      <p:sp>
        <p:nvSpPr>
          <p:cNvPr id="4" name="Slide Number Placeholder 3"/>
          <p:cNvSpPr>
            <a:spLocks noGrp="1"/>
          </p:cNvSpPr>
          <p:nvPr>
            <p:ph type="sldNum" sz="quarter" idx="5"/>
          </p:nvPr>
        </p:nvSpPr>
        <p:spPr/>
        <p:txBody>
          <a:bodyPr/>
          <a:lstStyle/>
          <a:p>
            <a:fld id="{396FBAE8-907B-6D4F-9796-A13A19C16475}" type="slidenum">
              <a:rPr lang="en-US" smtClean="0"/>
              <a:t>43</a:t>
            </a:fld>
            <a:endParaRPr kumimoji="1" lang="en-US" altLang="en-US"/>
          </a:p>
        </p:txBody>
      </p:sp>
    </p:spTree>
    <p:extLst>
      <p:ext uri="{BB962C8B-B14F-4D97-AF65-F5344CB8AC3E}">
        <p14:creationId xmlns:p14="http://schemas.microsoft.com/office/powerpoint/2010/main" val="4052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What are some examples of Reasonable Accommodation and Reasonable Modification?</a:t>
            </a:r>
          </a:p>
          <a:p>
            <a:endParaRPr lang="en-US" b="0" dirty="0">
              <a:latin typeface="Calibri" panose="020F0502020204030204" pitchFamily="34" charset="0"/>
              <a:ea typeface="Calibri" panose="020F0502020204030204" pitchFamily="34" charset="0"/>
              <a:cs typeface="Calibri" panose="020F0502020204030204" pitchFamily="34" charset="0"/>
            </a:endParaRPr>
          </a:p>
          <a:p>
            <a:r>
              <a:rPr lang="en-US" b="0" dirty="0">
                <a:latin typeface="Calibri" panose="020F0502020204030204" pitchFamily="34" charset="0"/>
                <a:ea typeface="Calibri" panose="020F0502020204030204" pitchFamily="34" charset="0"/>
                <a:cs typeface="Calibri" panose="020F0502020204030204" pitchFamily="34" charset="0"/>
              </a:rPr>
              <a:t>Reasonable accommodation or reasonable modification might include such adjustments as modifying work or training schedules, modifying equipment or devices, modifying content or policies. Using assistive technology or providing behaviorally related supports or providing interpreter services or the allowance of assistance animals all are examples of reasonable accommodation and reasonable modifications.</a:t>
            </a:r>
          </a:p>
          <a:p>
            <a:endParaRPr lang="en-US" b="0"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Audience Participation:</a:t>
            </a:r>
          </a:p>
          <a:p>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If your center has a policy/practice of not allowing anyone to have a private room but the center could provide a private room to a student with a disability who needs one, is this acceptable despite the general practice/policy of not assigning private rooms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Presenter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latin typeface="Calibri" panose="020F0502020204030204" pitchFamily="34" charset="0"/>
                <a:ea typeface="Calibri" panose="020F0502020204030204" pitchFamily="34" charset="0"/>
                <a:cs typeface="Calibri" panose="020F0502020204030204" pitchFamily="34" charset="0"/>
              </a:rPr>
              <a:t>Yes, the center may assign a private room to a student with a disability who has a demonstrated need for it and for whom alternate accommodations are not sufficient. This would be an adjustment to the center policy. We will talk more about private rooms and reasonableness in item #5 of the agenda.</a:t>
            </a:r>
            <a:endParaRPr lang="en-US"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5</a:t>
            </a:fld>
            <a:endParaRPr lang="en-US"/>
          </a:p>
        </p:txBody>
      </p:sp>
    </p:spTree>
    <p:extLst>
      <p:ext uri="{BB962C8B-B14F-4D97-AF65-F5344CB8AC3E}">
        <p14:creationId xmlns:p14="http://schemas.microsoft.com/office/powerpoint/2010/main" val="54317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pPr algn="l">
              <a:lnSpc>
                <a:spcPct val="109000"/>
              </a:lnSpc>
              <a:spcBef>
                <a:spcPts val="600"/>
              </a:spcBef>
            </a:pPr>
            <a:r>
              <a:rPr lang="en-US" sz="1200" b="0" i="0" u="none" strike="noStrike" baseline="0" dirty="0">
                <a:cs typeface="Calibri" panose="020F0502020204030204" pitchFamily="34" charset="0"/>
              </a:rPr>
              <a:t>Auxiliary Aids and Services are devices or services that </a:t>
            </a:r>
            <a:r>
              <a:rPr lang="en-US" sz="1200" b="1" i="0" u="none" strike="noStrike" baseline="0" dirty="0">
                <a:solidFill>
                  <a:srgbClr val="0070C0"/>
                </a:solidFill>
                <a:cs typeface="Calibri" panose="020F0502020204030204" pitchFamily="34" charset="0"/>
              </a:rPr>
              <a:t>enable effective communication</a:t>
            </a:r>
            <a:r>
              <a:rPr lang="en-US" sz="1200" b="0" i="0" u="none" strike="noStrike" baseline="0" dirty="0">
                <a:cs typeface="Calibri" panose="020F0502020204030204" pitchFamily="34" charset="0"/>
              </a:rPr>
              <a:t>.  This might include the use of sign language interpreters, language interpreters, or a variety of assistive technology devices. </a:t>
            </a:r>
            <a:endParaRPr lang="en-US" b="0" i="0"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6</a:t>
            </a:fld>
            <a:endParaRPr lang="ko-KR" altLang="en-US"/>
          </a:p>
        </p:txBody>
      </p:sp>
    </p:spTree>
    <p:extLst>
      <p:ext uri="{BB962C8B-B14F-4D97-AF65-F5344CB8AC3E}">
        <p14:creationId xmlns:p14="http://schemas.microsoft.com/office/powerpoint/2010/main" val="57095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Calibri" panose="020F0502020204030204" pitchFamily="34" charset="0"/>
                <a:ea typeface="Calibri" panose="020F0502020204030204" pitchFamily="34" charset="0"/>
                <a:cs typeface="Calibri" panose="020F0502020204030204" pitchFamily="34" charset="0"/>
              </a:rPr>
              <a:t>Because communication is so important, </a:t>
            </a:r>
            <a:r>
              <a:rPr lang="en-US" sz="1200" b="0" dirty="0">
                <a:latin typeface="Calibri" panose="020F0502020204030204" pitchFamily="34" charset="0"/>
                <a:ea typeface="맑은 고딕" panose="020B0503020000020004" pitchFamily="50" charset="-127"/>
                <a:cs typeface="Calibri" panose="020F0502020204030204" pitchFamily="34" charset="0"/>
              </a:rPr>
              <a:t>t</a:t>
            </a:r>
            <a:r>
              <a:rPr lang="en-US" altLang="ko-KR" sz="1200" b="0" dirty="0">
                <a:ea typeface="맑은 고딕" panose="020B0503020000020004" pitchFamily="50" charset="-127"/>
              </a:rPr>
              <a:t>he obligation </a:t>
            </a:r>
            <a:r>
              <a:rPr lang="en-US" altLang="ko-KR" sz="1200" dirty="0">
                <a:ea typeface="맑은 고딕" panose="020B0503020000020004" pitchFamily="50" charset="-127"/>
              </a:rPr>
              <a:t>to communicate effectively with people with disabilities is </a:t>
            </a:r>
            <a:r>
              <a:rPr lang="en-US" altLang="ko-KR" sz="1200" b="1" u="sng" dirty="0">
                <a:ea typeface="맑은 고딕" panose="020B0503020000020004" pitchFamily="50" charset="-127"/>
              </a:rPr>
              <a:t>separate</a:t>
            </a:r>
            <a:r>
              <a:rPr lang="en-US" altLang="ko-KR" sz="1200" dirty="0">
                <a:ea typeface="맑은 고딕" panose="020B0503020000020004" pitchFamily="50" charset="-127"/>
              </a:rPr>
              <a:t> from the obligation to provide reasonable accommodation or reasonable modification in policies, practices, or procedures for qualified individuals with disabilities.</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The Workforce Innovation and Opportunity Act (WIOA) nondiscrimination regulations distinguish between these two obligations for a very simple reason:  </a:t>
            </a:r>
            <a:r>
              <a:rPr lang="en-US" sz="1200" b="1" dirty="0">
                <a:latin typeface="Calibri" panose="020F0502020204030204" pitchFamily="34" charset="0"/>
                <a:ea typeface="Calibri" panose="020F0502020204030204" pitchFamily="34" charset="0"/>
                <a:cs typeface="Calibri" panose="020F0502020204030204" pitchFamily="34" charset="0"/>
              </a:rPr>
              <a:t>Without clear, accurate, effective communication</a:t>
            </a:r>
            <a:r>
              <a:rPr lang="en-US" sz="1200" dirty="0">
                <a:latin typeface="Calibri" panose="020F0502020204030204" pitchFamily="34" charset="0"/>
                <a:ea typeface="Calibri" panose="020F0502020204030204" pitchFamily="34" charset="0"/>
                <a:cs typeface="Calibri" panose="020F0502020204030204" pitchFamily="34" charset="0"/>
              </a:rPr>
              <a:t>, any encounter between a person with a disability and a program from which that person is seeking services, such as Job Corps, </a:t>
            </a:r>
            <a:r>
              <a:rPr lang="en-US" sz="1200" b="1" dirty="0">
                <a:latin typeface="Calibri" panose="020F0502020204030204" pitchFamily="34" charset="0"/>
                <a:ea typeface="Calibri" panose="020F0502020204030204" pitchFamily="34" charset="0"/>
                <a:cs typeface="Calibri" panose="020F0502020204030204" pitchFamily="34" charset="0"/>
              </a:rPr>
              <a:t>will be literally meaningless.</a:t>
            </a:r>
          </a:p>
          <a:p>
            <a:pPr marL="0" indent="0">
              <a:buFont typeface="Arial" panose="020B0604020202020204" pitchFamily="34" charset="0"/>
              <a:buNone/>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0" dirty="0">
                <a:latin typeface="Calibri" panose="020F0502020204030204" pitchFamily="34" charset="0"/>
                <a:ea typeface="Calibri" panose="020F0502020204030204" pitchFamily="34" charset="0"/>
                <a:cs typeface="Calibri" panose="020F0502020204030204" pitchFamily="34" charset="0"/>
              </a:rPr>
              <a:t>In other words, it is NOT left up to our interpretation without ensuring that we have effectively communicated with an applicant/student.</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172760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How Do You Know if Communication Accommodations are needed?</a:t>
            </a:r>
            <a:endParaRPr lang="en-US" sz="1200" dirty="0">
              <a:solidFill>
                <a:schemeClr val="bg1"/>
              </a:solidFill>
              <a:latin typeface="+mj-lt"/>
            </a:endParaRPr>
          </a:p>
          <a:p>
            <a:endParaRPr kumimoji="0" lang="en-US" altLang="ko-KR" sz="1200" b="1" i="0" u="none" strike="noStrike" kern="1200" cap="none" spc="0" normalizeH="0" baseline="0" noProof="0" dirty="0">
              <a:ln>
                <a:noFill/>
              </a:ln>
              <a:effectLst/>
              <a:uLnTx/>
              <a:uFillTx/>
              <a:latin typeface="+mj-lt"/>
              <a:ea typeface="+mn-ea"/>
              <a:cs typeface="+mn-cs"/>
            </a:endParaRPr>
          </a:p>
          <a:p>
            <a:pPr marL="342900" indent="-342900" latinLnBrk="0">
              <a:lnSpc>
                <a:spcPct val="109000"/>
              </a:lnSpc>
              <a:spcBef>
                <a:spcPts val="600"/>
              </a:spcBef>
              <a:buFont typeface="Wingdings" panose="05000000000000000000" pitchFamily="2" charset="2"/>
              <a:buChar char="§"/>
            </a:pPr>
            <a:r>
              <a:rPr lang="en-US" sz="2400" dirty="0">
                <a:solidFill>
                  <a:schemeClr val="bg1"/>
                </a:solidFill>
                <a:latin typeface="+mj-lt"/>
              </a:rPr>
              <a:t>Is a disability obvious? </a:t>
            </a:r>
          </a:p>
          <a:p>
            <a:pPr marL="800100" lvl="1" indent="-342900">
              <a:lnSpc>
                <a:spcPct val="109000"/>
              </a:lnSpc>
              <a:spcBef>
                <a:spcPts val="600"/>
              </a:spcBef>
              <a:buFont typeface="Wingdings" panose="05000000000000000000" pitchFamily="2" charset="2"/>
              <a:buChar char="§"/>
            </a:pPr>
            <a:r>
              <a:rPr lang="en-US" sz="2000" dirty="0">
                <a:solidFill>
                  <a:schemeClr val="bg1"/>
                </a:solidFill>
                <a:latin typeface="+mj-lt"/>
              </a:rPr>
              <a:t>Individual is deaf, visually impaired, etc.?</a:t>
            </a:r>
          </a:p>
          <a:p>
            <a:pPr marL="342900" indent="-342900">
              <a:lnSpc>
                <a:spcPct val="109000"/>
              </a:lnSpc>
              <a:spcBef>
                <a:spcPts val="600"/>
              </a:spcBef>
              <a:buFont typeface="Wingdings" panose="05000000000000000000" pitchFamily="2" charset="2"/>
              <a:buChar char="§"/>
            </a:pPr>
            <a:r>
              <a:rPr lang="en-US" sz="2400" dirty="0">
                <a:solidFill>
                  <a:schemeClr val="bg1"/>
                </a:solidFill>
                <a:latin typeface="+mj-lt"/>
              </a:rPr>
              <a:t>Individual requests auxiliary aids and services (e.g., communication accommodations or modifications).</a:t>
            </a:r>
          </a:p>
          <a:p>
            <a:pPr marL="342900" indent="-342900">
              <a:lnSpc>
                <a:spcPct val="109000"/>
              </a:lnSpc>
              <a:spcBef>
                <a:spcPts val="600"/>
              </a:spcBef>
              <a:buFont typeface="Wingdings" panose="05000000000000000000" pitchFamily="2" charset="2"/>
              <a:buChar char="§"/>
            </a:pPr>
            <a:r>
              <a:rPr lang="en-US" sz="2400" dirty="0">
                <a:solidFill>
                  <a:schemeClr val="bg1"/>
                </a:solidFill>
                <a:latin typeface="+mj-lt"/>
              </a:rPr>
              <a:t>The individual does not appear to understand what they are being asked or what is being communicated.</a:t>
            </a:r>
          </a:p>
          <a:p>
            <a:endParaRPr kumimoji="0" lang="en-US" altLang="ko-KR" sz="1200" b="1" i="0" u="none" strike="noStrike" kern="1200" cap="none" spc="0" normalizeH="0" baseline="0" noProof="0" dirty="0">
              <a:ln>
                <a:noFill/>
              </a:ln>
              <a:effectLst/>
              <a:uLnTx/>
              <a:uFillTx/>
              <a:latin typeface="+mj-lt"/>
              <a:ea typeface="+mn-ea"/>
              <a:cs typeface="+mn-cs"/>
            </a:endParaRPr>
          </a:p>
          <a:p>
            <a:r>
              <a:rPr kumimoji="0" lang="en-US" altLang="ko-KR" sz="1200" b="1" i="0" u="none" strike="noStrike" kern="1200" cap="none" spc="0" normalizeH="0" baseline="0" noProof="0" dirty="0">
                <a:ln>
                  <a:noFill/>
                </a:ln>
                <a:effectLst/>
                <a:uLnTx/>
                <a:uFillTx/>
                <a:latin typeface="+mj-lt"/>
                <a:ea typeface="+mn-ea"/>
                <a:cs typeface="+mn-cs"/>
              </a:rPr>
              <a:t>Identifying or Determining what is Effective?</a:t>
            </a:r>
          </a:p>
          <a:p>
            <a:endParaRPr lang="en-US" sz="1200" dirty="0"/>
          </a:p>
          <a:p>
            <a:r>
              <a:rPr lang="en-US" sz="1200" dirty="0"/>
              <a:t>When a person who has a specific disability that affects his/her ability to communicate approaches Job Corps, the</a:t>
            </a:r>
            <a:r>
              <a:rPr lang="en-US" sz="1200" b="1" dirty="0"/>
              <a:t> first thing </a:t>
            </a:r>
            <a:r>
              <a:rPr lang="en-US" sz="1200" dirty="0"/>
              <a:t>we should do is find out </a:t>
            </a:r>
            <a:r>
              <a:rPr lang="en-US" sz="1200" b="1" dirty="0"/>
              <a:t>how to communicate as effectively with that person</a:t>
            </a:r>
            <a:r>
              <a:rPr lang="en-US" sz="1200" dirty="0"/>
              <a:t> as we would with people without disabilities. This essentially means we must engage the applicant/student in an interactive process to find out what communication methods/strategies the person can genuinely understand.  Interactive </a:t>
            </a:r>
            <a:r>
              <a:rPr lang="en-US" sz="1200" b="1" dirty="0"/>
              <a:t>does not mean </a:t>
            </a:r>
            <a:r>
              <a:rPr lang="en-US" sz="1200" dirty="0"/>
              <a:t>we solely interact with paperwork/documentation, and not involve the applicant/student.</a:t>
            </a:r>
          </a:p>
          <a:p>
            <a:endParaRPr lang="en-US" sz="1200" dirty="0"/>
          </a:p>
          <a:p>
            <a:r>
              <a:rPr lang="en-US" sz="1200" dirty="0"/>
              <a:t>When considering how best to communicate with an applicant/student with a disability, primary consideration should be given to the requests of the person with a disability.</a:t>
            </a:r>
          </a:p>
          <a:p>
            <a:endParaRPr lang="en-US" sz="1200" dirty="0"/>
          </a:p>
          <a:p>
            <a:r>
              <a:rPr lang="en-US" sz="1200" b="1" dirty="0"/>
              <a:t>Audience Participation:</a:t>
            </a:r>
          </a:p>
          <a:p>
            <a:r>
              <a:rPr lang="en-US" sz="1200" dirty="0"/>
              <a:t>Why do you think the law requires this? (Use the text box to respond)</a:t>
            </a:r>
          </a:p>
          <a:p>
            <a:endParaRPr lang="en-US" sz="1200" dirty="0"/>
          </a:p>
          <a:p>
            <a:r>
              <a:rPr lang="en-US" sz="1200" dirty="0"/>
              <a:t>The individual with a disability is the best source of information about their own needs.  Individuals who have the “same” diagnosis or disability may not be able to use and understand the same communication method. For example, individuals who have hearing impairments may use differing methods to communicate. Some individuals may use American Sign Language (ASL), others communicate using Signed English, while still others do not understand sign language at all and need a different method such as Computer Assisted Real-Time Transcription (CART).</a:t>
            </a:r>
          </a:p>
          <a:p>
            <a:endParaRPr lang="en-US" sz="1200" dirty="0"/>
          </a:p>
          <a:p>
            <a:r>
              <a:rPr lang="en-US" sz="1200" dirty="0"/>
              <a:t>Some communication methods/needs are more obvious than others.  If a person is blind or visually impaired, written communication will be difficult and the individual may require an alternate form of communication. We need to be mindful of the different communication preferences and approaches, and not attempt to apply a “one type fits all” strategy. Again, individualizing the approach with an interactive meeting with the applicant/student is the best way to discover effective communication methods/strategies/accommodations.</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latin typeface="+mj-lt"/>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8</a:t>
            </a:fld>
            <a:endParaRPr lang="ko-KR" altLang="en-US"/>
          </a:p>
        </p:txBody>
      </p:sp>
    </p:spTree>
    <p:extLst>
      <p:ext uri="{BB962C8B-B14F-4D97-AF65-F5344CB8AC3E}">
        <p14:creationId xmlns:p14="http://schemas.microsoft.com/office/powerpoint/2010/main" val="343898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Agenda Item number 2</a:t>
            </a:r>
          </a:p>
          <a:p>
            <a:pPr algn="l" rtl="0" fontAlgn="base"/>
            <a:r>
              <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Let’s review some of the basic Background information related to Common Disabilities and Functional Limitations</a:t>
            </a:r>
          </a:p>
          <a:p>
            <a:pPr algn="l" rtl="0" fontAlgn="base"/>
            <a:endPar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9000"/>
              </a:lnSpc>
              <a:spcBef>
                <a:spcPts val="600"/>
              </a:spcBef>
            </a:pPr>
            <a:r>
              <a:rPr lang="en-US" altLang="ko-KR" sz="1200" dirty="0">
                <a:latin typeface="Calibri" panose="020F0502020204030204" pitchFamily="34" charset="0"/>
                <a:ea typeface="Calibri" panose="020F0502020204030204" pitchFamily="34" charset="0"/>
                <a:cs typeface="Calibri" panose="020F0502020204030204" pitchFamily="34" charset="0"/>
              </a:rPr>
              <a:t>We will review briefly some common disabilities and common functional limitations in the areas of medical, mental health, neurodevelopmental and sensory. </a:t>
            </a:r>
          </a:p>
          <a:p>
            <a:pPr>
              <a:lnSpc>
                <a:spcPct val="109000"/>
              </a:lnSpc>
              <a:spcBef>
                <a:spcPts val="600"/>
              </a:spcBef>
            </a:pPr>
            <a:endParaRPr lang="en-US" altLang="ko-KR" sz="12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9000"/>
              </a:lnSpc>
              <a:spcBef>
                <a:spcPts val="600"/>
              </a:spcBef>
              <a:buClr>
                <a:schemeClr val="accent6"/>
              </a:buClr>
              <a:buFont typeface="Arial" panose="020B0604020202020204" pitchFamily="34" charset="0"/>
              <a:buChar char="•"/>
            </a:pPr>
            <a:r>
              <a:rPr lang="en-US" altLang="ko-KR" sz="1200" dirty="0">
                <a:latin typeface="Calibri" panose="020F0502020204030204" pitchFamily="34" charset="0"/>
                <a:ea typeface="Calibri" panose="020F0502020204030204" pitchFamily="34" charset="0"/>
                <a:cs typeface="Calibri" panose="020F0502020204030204" pitchFamily="34" charset="0"/>
              </a:rPr>
              <a:t>It is not important to know the specific condition. It is more important to understand functional limitations and/or manifestations in determining the types of support needed. Why? Conditions impact individuals differently and one person’s functional limitations might be problematic for them but not for another person. There has been a longstanding expression amongst experts in the area of autism spectrum disorders. “If you have met one person with autism, you have only met one person with autism.” That is an excellent example of the awareness that manifestations can vary greatly amongst individuals with the same disorders or conditions.</a:t>
            </a:r>
          </a:p>
          <a:p>
            <a:pPr algn="l" rtl="0" fontAlgn="base"/>
            <a:endParaRPr lang="en-US" dirty="0"/>
          </a:p>
        </p:txBody>
      </p:sp>
      <p:sp>
        <p:nvSpPr>
          <p:cNvPr id="4" name="Slide Number Placeholder 3"/>
          <p:cNvSpPr>
            <a:spLocks noGrp="1"/>
          </p:cNvSpPr>
          <p:nvPr>
            <p:ph type="sldNum" sz="quarter" idx="5"/>
          </p:nvPr>
        </p:nvSpPr>
        <p:spPr/>
        <p:txBody>
          <a:bodyPr/>
          <a:lstStyle/>
          <a:p>
            <a:fld id="{396FBAE8-907B-6D4F-9796-A13A19C16475}" type="slidenum">
              <a:rPr lang="en-US" smtClean="0"/>
              <a:t>9</a:t>
            </a:fld>
            <a:endParaRPr kumimoji="1" lang="en-US" altLang="en-US"/>
          </a:p>
        </p:txBody>
      </p:sp>
    </p:spTree>
    <p:extLst>
      <p:ext uri="{BB962C8B-B14F-4D97-AF65-F5344CB8AC3E}">
        <p14:creationId xmlns:p14="http://schemas.microsoft.com/office/powerpoint/2010/main" val="257834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95CECD3B-DE01-4DB4-D05D-7B9DE7523F3B}"/>
              </a:ext>
            </a:extLst>
          </p:cNvPr>
          <p:cNvSpPr>
            <a:spLocks noGrp="1"/>
          </p:cNvSpPr>
          <p:nvPr>
            <p:ph type="pic" sz="quarter" idx="10"/>
          </p:nvPr>
        </p:nvSpPr>
        <p:spPr>
          <a:xfrm>
            <a:off x="5677786" y="0"/>
            <a:ext cx="6514213" cy="6858000"/>
          </a:xfrm>
        </p:spPr>
        <p:txBody>
          <a:bodyPr/>
          <a:lstStyle/>
          <a:p>
            <a:endParaRPr kumimoji="1" lang="ko-Kore-KR" altLang="en-US"/>
          </a:p>
        </p:txBody>
      </p:sp>
      <p:sp>
        <p:nvSpPr>
          <p:cNvPr id="13" name="제목 1">
            <a:extLst>
              <a:ext uri="{FF2B5EF4-FFF2-40B4-BE49-F238E27FC236}">
                <a16:creationId xmlns:a16="http://schemas.microsoft.com/office/drawing/2014/main" id="{D838CA51-69EF-5C3B-EB8E-181E7E34DC8A}"/>
              </a:ext>
            </a:extLst>
          </p:cNvPr>
          <p:cNvSpPr>
            <a:spLocks noGrp="1"/>
          </p:cNvSpPr>
          <p:nvPr>
            <p:ph type="title"/>
          </p:nvPr>
        </p:nvSpPr>
        <p:spPr>
          <a:xfrm>
            <a:off x="723900" y="1676401"/>
            <a:ext cx="4953886" cy="2059200"/>
          </a:xfrm>
        </p:spPr>
        <p:txBody>
          <a:bodyPr anchor="t">
            <a:normAutofit/>
          </a:bodyPr>
          <a:lstStyle>
            <a:lvl1pPr>
              <a:defRPr lang="ko-KR" altLang="en-US" sz="5800" b="0" i="0" kern="1200">
                <a:solidFill>
                  <a:schemeClr val="bg1"/>
                </a:solidFill>
                <a:effectLst/>
                <a:latin typeface="Montserrat ExtraBold" panose="00000900000000000000" pitchFamily="2" charset="0"/>
                <a:ea typeface="+mn-ea"/>
                <a:cs typeface="+mn-cs"/>
              </a:defRPr>
            </a:lvl1pPr>
          </a:lstStyle>
          <a:p>
            <a:r>
              <a:rPr lang="ko-KR" altLang="en-US"/>
              <a:t>마스터 제목 스타일 편집</a:t>
            </a:r>
          </a:p>
        </p:txBody>
      </p:sp>
    </p:spTree>
    <p:extLst>
      <p:ext uri="{BB962C8B-B14F-4D97-AF65-F5344CB8AC3E}">
        <p14:creationId xmlns:p14="http://schemas.microsoft.com/office/powerpoint/2010/main" val="112396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2 pics">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000571B-B50A-4488-F8DB-D0364DF30924}"/>
              </a:ext>
            </a:extLst>
          </p:cNvPr>
          <p:cNvSpPr>
            <a:spLocks noGrp="1"/>
          </p:cNvSpPr>
          <p:nvPr>
            <p:ph type="pic" sz="quarter" idx="11"/>
          </p:nvPr>
        </p:nvSpPr>
        <p:spPr>
          <a:xfrm>
            <a:off x="1097622" y="1082323"/>
            <a:ext cx="4630516" cy="2168001"/>
          </a:xfrm>
          <a:custGeom>
            <a:avLst/>
            <a:gdLst>
              <a:gd name="connsiteX0" fmla="*/ 361341 w 4630516"/>
              <a:gd name="connsiteY0" fmla="*/ 0 h 2168001"/>
              <a:gd name="connsiteX1" fmla="*/ 4630516 w 4630516"/>
              <a:gd name="connsiteY1" fmla="*/ 0 h 2168001"/>
              <a:gd name="connsiteX2" fmla="*/ 4630516 w 4630516"/>
              <a:gd name="connsiteY2" fmla="*/ 2168001 h 2168001"/>
              <a:gd name="connsiteX3" fmla="*/ 361341 w 4630516"/>
              <a:gd name="connsiteY3" fmla="*/ 2168001 h 2168001"/>
              <a:gd name="connsiteX4" fmla="*/ 0 w 4630516"/>
              <a:gd name="connsiteY4" fmla="*/ 1806660 h 2168001"/>
              <a:gd name="connsiteX5" fmla="*/ 0 w 4630516"/>
              <a:gd name="connsiteY5" fmla="*/ 361341 h 2168001"/>
              <a:gd name="connsiteX6" fmla="*/ 361341 w 4630516"/>
              <a:gd name="connsiteY6" fmla="*/ 0 h 21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0516" h="2168001">
                <a:moveTo>
                  <a:pt x="361341" y="0"/>
                </a:moveTo>
                <a:lnTo>
                  <a:pt x="4630516" y="0"/>
                </a:lnTo>
                <a:lnTo>
                  <a:pt x="4630516" y="2168001"/>
                </a:lnTo>
                <a:lnTo>
                  <a:pt x="361341" y="2168001"/>
                </a:lnTo>
                <a:cubicBezTo>
                  <a:pt x="161778" y="2168001"/>
                  <a:pt x="0" y="2006223"/>
                  <a:pt x="0" y="1806660"/>
                </a:cubicBezTo>
                <a:lnTo>
                  <a:pt x="0" y="361341"/>
                </a:lnTo>
                <a:cubicBezTo>
                  <a:pt x="0" y="161778"/>
                  <a:pt x="161778" y="0"/>
                  <a:pt x="361341" y="0"/>
                </a:cubicBezTo>
                <a:close/>
              </a:path>
            </a:pathLst>
          </a:custGeom>
        </p:spPr>
        <p:txBody>
          <a:bodyPr wrap="square">
            <a:noAutofit/>
          </a:bodyPr>
          <a:lstStyle/>
          <a:p>
            <a:endParaRPr kumimoji="1" lang="ko-Kore-KR" altLang="en-US"/>
          </a:p>
        </p:txBody>
      </p:sp>
      <p:sp>
        <p:nvSpPr>
          <p:cNvPr id="4" name="그림 개체 틀 3">
            <a:extLst>
              <a:ext uri="{FF2B5EF4-FFF2-40B4-BE49-F238E27FC236}">
                <a16:creationId xmlns:a16="http://schemas.microsoft.com/office/drawing/2014/main" id="{94A29E67-7E4F-A15D-46AF-A4F0CC68821D}"/>
              </a:ext>
            </a:extLst>
          </p:cNvPr>
          <p:cNvSpPr>
            <a:spLocks noGrp="1"/>
          </p:cNvSpPr>
          <p:nvPr>
            <p:ph type="pic" sz="quarter" idx="12"/>
          </p:nvPr>
        </p:nvSpPr>
        <p:spPr>
          <a:xfrm>
            <a:off x="1097622" y="3607676"/>
            <a:ext cx="4630516" cy="2168001"/>
          </a:xfrm>
          <a:custGeom>
            <a:avLst/>
            <a:gdLst>
              <a:gd name="connsiteX0" fmla="*/ 361341 w 4630516"/>
              <a:gd name="connsiteY0" fmla="*/ 0 h 2168001"/>
              <a:gd name="connsiteX1" fmla="*/ 4630516 w 4630516"/>
              <a:gd name="connsiteY1" fmla="*/ 0 h 2168001"/>
              <a:gd name="connsiteX2" fmla="*/ 4630516 w 4630516"/>
              <a:gd name="connsiteY2" fmla="*/ 2168001 h 2168001"/>
              <a:gd name="connsiteX3" fmla="*/ 361341 w 4630516"/>
              <a:gd name="connsiteY3" fmla="*/ 2168001 h 2168001"/>
              <a:gd name="connsiteX4" fmla="*/ 0 w 4630516"/>
              <a:gd name="connsiteY4" fmla="*/ 1806660 h 2168001"/>
              <a:gd name="connsiteX5" fmla="*/ 0 w 4630516"/>
              <a:gd name="connsiteY5" fmla="*/ 361341 h 2168001"/>
              <a:gd name="connsiteX6" fmla="*/ 361341 w 4630516"/>
              <a:gd name="connsiteY6" fmla="*/ 0 h 21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0516" h="2168001">
                <a:moveTo>
                  <a:pt x="361341" y="0"/>
                </a:moveTo>
                <a:lnTo>
                  <a:pt x="4630516" y="0"/>
                </a:lnTo>
                <a:lnTo>
                  <a:pt x="4630516" y="2168001"/>
                </a:lnTo>
                <a:lnTo>
                  <a:pt x="361341" y="2168001"/>
                </a:lnTo>
                <a:cubicBezTo>
                  <a:pt x="161778" y="2168001"/>
                  <a:pt x="0" y="2006223"/>
                  <a:pt x="0" y="1806660"/>
                </a:cubicBezTo>
                <a:lnTo>
                  <a:pt x="0" y="361341"/>
                </a:lnTo>
                <a:cubicBezTo>
                  <a:pt x="0" y="161778"/>
                  <a:pt x="161778" y="0"/>
                  <a:pt x="361341" y="0"/>
                </a:cubicBezTo>
                <a:close/>
              </a:path>
            </a:pathLst>
          </a:custGeom>
        </p:spPr>
        <p:txBody>
          <a:bodyPr wrap="square">
            <a:noAutofit/>
          </a:bodyPr>
          <a:lstStyle/>
          <a:p>
            <a:endParaRPr kumimoji="1" lang="ko-Kore-KR" altLang="en-US"/>
          </a:p>
        </p:txBody>
      </p:sp>
    </p:spTree>
    <p:extLst>
      <p:ext uri="{BB962C8B-B14F-4D97-AF65-F5344CB8AC3E}">
        <p14:creationId xmlns:p14="http://schemas.microsoft.com/office/powerpoint/2010/main" val="360036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Lef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550192E5-0403-20F2-E192-7A2B5737BF56}"/>
              </a:ext>
            </a:extLst>
          </p:cNvPr>
          <p:cNvSpPr>
            <a:spLocks noGrp="1"/>
          </p:cNvSpPr>
          <p:nvPr>
            <p:ph type="pic" sz="quarter" idx="26"/>
          </p:nvPr>
        </p:nvSpPr>
        <p:spPr>
          <a:xfrm>
            <a:off x="0" y="2438400"/>
            <a:ext cx="6905297" cy="4419600"/>
          </a:xfrm>
          <a:prstGeom prst="rect">
            <a:avLst/>
          </a:prstGeom>
        </p:spPr>
        <p:txBody>
          <a:bodyPr wrap="square">
            <a:noAutofit/>
          </a:bodyPr>
          <a:lstStyle/>
          <a:p>
            <a:endParaRPr kumimoji="1" lang="ko-KR" altLang="en-US" dirty="0"/>
          </a:p>
        </p:txBody>
      </p:sp>
    </p:spTree>
    <p:extLst>
      <p:ext uri="{BB962C8B-B14F-4D97-AF65-F5344CB8AC3E}">
        <p14:creationId xmlns:p14="http://schemas.microsoft.com/office/powerpoint/2010/main" val="202411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nter circle">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3CC3B3CB-95DC-E92A-96A8-823238CCA3E9}"/>
              </a:ext>
            </a:extLst>
          </p:cNvPr>
          <p:cNvSpPr>
            <a:spLocks noGrp="1"/>
          </p:cNvSpPr>
          <p:nvPr>
            <p:ph type="pic" sz="quarter" idx="10"/>
          </p:nvPr>
        </p:nvSpPr>
        <p:spPr>
          <a:xfrm>
            <a:off x="4084047" y="1416355"/>
            <a:ext cx="4023905" cy="4025289"/>
          </a:xfrm>
          <a:prstGeom prst="ellipse">
            <a:avLst/>
          </a:prstGeom>
        </p:spPr>
        <p:txBody>
          <a:bodyPr/>
          <a:lstStyle/>
          <a:p>
            <a:endParaRPr kumimoji="1" lang="ko-Kore-KR" altLang="en-US"/>
          </a:p>
        </p:txBody>
      </p:sp>
    </p:spTree>
    <p:extLst>
      <p:ext uri="{BB962C8B-B14F-4D97-AF65-F5344CB8AC3E}">
        <p14:creationId xmlns:p14="http://schemas.microsoft.com/office/powerpoint/2010/main" val="322192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rounded pics">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09987FC7-2A3C-8D95-F225-FE0DC4886D3F}"/>
              </a:ext>
            </a:extLst>
          </p:cNvPr>
          <p:cNvSpPr>
            <a:spLocks noGrp="1"/>
          </p:cNvSpPr>
          <p:nvPr>
            <p:ph type="pic" sz="quarter" idx="26"/>
          </p:nvPr>
        </p:nvSpPr>
        <p:spPr>
          <a:xfrm>
            <a:off x="4501054" y="3029607"/>
            <a:ext cx="3189891" cy="1870840"/>
          </a:xfrm>
          <a:prstGeom prst="round2SameRect">
            <a:avLst/>
          </a:prstGeom>
        </p:spPr>
        <p:txBody>
          <a:bodyPr wrap="square">
            <a:noAutofit/>
          </a:bodyPr>
          <a:lstStyle/>
          <a:p>
            <a:endParaRPr kumimoji="1" lang="ko-KR" altLang="en-US" dirty="0"/>
          </a:p>
        </p:txBody>
      </p:sp>
      <p:sp>
        <p:nvSpPr>
          <p:cNvPr id="7" name="그림 개체 틀 2">
            <a:extLst>
              <a:ext uri="{FF2B5EF4-FFF2-40B4-BE49-F238E27FC236}">
                <a16:creationId xmlns:a16="http://schemas.microsoft.com/office/drawing/2014/main" id="{282A4FD1-4CE5-D077-A558-95E72BF54265}"/>
              </a:ext>
            </a:extLst>
          </p:cNvPr>
          <p:cNvSpPr>
            <a:spLocks noGrp="1"/>
          </p:cNvSpPr>
          <p:nvPr>
            <p:ph type="pic" sz="quarter" idx="27"/>
          </p:nvPr>
        </p:nvSpPr>
        <p:spPr>
          <a:xfrm>
            <a:off x="1040522" y="3029607"/>
            <a:ext cx="3189891" cy="1870840"/>
          </a:xfrm>
          <a:prstGeom prst="round2SameRect">
            <a:avLst/>
          </a:prstGeom>
        </p:spPr>
        <p:txBody>
          <a:bodyPr wrap="square">
            <a:noAutofit/>
          </a:bodyPr>
          <a:lstStyle/>
          <a:p>
            <a:endParaRPr kumimoji="1" lang="ko-KR" altLang="en-US" dirty="0"/>
          </a:p>
        </p:txBody>
      </p:sp>
      <p:sp>
        <p:nvSpPr>
          <p:cNvPr id="8" name="그림 개체 틀 2">
            <a:extLst>
              <a:ext uri="{FF2B5EF4-FFF2-40B4-BE49-F238E27FC236}">
                <a16:creationId xmlns:a16="http://schemas.microsoft.com/office/drawing/2014/main" id="{9DF5F949-58A0-FCC9-0D3C-A505480203A0}"/>
              </a:ext>
            </a:extLst>
          </p:cNvPr>
          <p:cNvSpPr>
            <a:spLocks noGrp="1"/>
          </p:cNvSpPr>
          <p:nvPr>
            <p:ph type="pic" sz="quarter" idx="28"/>
          </p:nvPr>
        </p:nvSpPr>
        <p:spPr>
          <a:xfrm>
            <a:off x="7961587" y="3029607"/>
            <a:ext cx="3189891" cy="1870840"/>
          </a:xfrm>
          <a:prstGeom prst="round2SameRect">
            <a:avLst/>
          </a:prstGeom>
        </p:spPr>
        <p:txBody>
          <a:bodyPr wrap="square">
            <a:noAutofit/>
          </a:bodyPr>
          <a:lstStyle/>
          <a:p>
            <a:endParaRPr kumimoji="1" lang="ko-KR" altLang="en-US" dirty="0"/>
          </a:p>
        </p:txBody>
      </p:sp>
    </p:spTree>
    <p:extLst>
      <p:ext uri="{BB962C8B-B14F-4D97-AF65-F5344CB8AC3E}">
        <p14:creationId xmlns:p14="http://schemas.microsoft.com/office/powerpoint/2010/main" val="179900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7CA7DF2E-952F-50E0-2CEA-D4B47FFBC0F5}"/>
              </a:ext>
            </a:extLst>
          </p:cNvPr>
          <p:cNvSpPr>
            <a:spLocks noGrp="1"/>
          </p:cNvSpPr>
          <p:nvPr>
            <p:ph type="pic" sz="quarter" idx="10"/>
          </p:nvPr>
        </p:nvSpPr>
        <p:spPr>
          <a:xfrm>
            <a:off x="0" y="0"/>
            <a:ext cx="6759019" cy="4458877"/>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234151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ic">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7CA7DF2E-952F-50E0-2CEA-D4B47FFBC0F5}"/>
              </a:ext>
            </a:extLst>
          </p:cNvPr>
          <p:cNvSpPr>
            <a:spLocks noGrp="1"/>
          </p:cNvSpPr>
          <p:nvPr>
            <p:ph type="pic" sz="quarter" idx="10"/>
          </p:nvPr>
        </p:nvSpPr>
        <p:spPr>
          <a:xfrm>
            <a:off x="0" y="0"/>
            <a:ext cx="12192000" cy="6858000"/>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912124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far right">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7CA7DF2E-952F-50E0-2CEA-D4B47FFBC0F5}"/>
              </a:ext>
            </a:extLst>
          </p:cNvPr>
          <p:cNvSpPr>
            <a:spLocks noGrp="1"/>
          </p:cNvSpPr>
          <p:nvPr>
            <p:ph type="pic" sz="quarter" idx="10"/>
          </p:nvPr>
        </p:nvSpPr>
        <p:spPr>
          <a:xfrm>
            <a:off x="8220172" y="0"/>
            <a:ext cx="3971827" cy="6858000"/>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83664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partial to left">
    <p:spTree>
      <p:nvGrpSpPr>
        <p:cNvPr id="1" name=""/>
        <p:cNvGrpSpPr/>
        <p:nvPr/>
      </p:nvGrpSpPr>
      <p:grpSpPr>
        <a:xfrm>
          <a:off x="0" y="0"/>
          <a:ext cx="0" cy="0"/>
          <a:chOff x="0" y="0"/>
          <a:chExt cx="0" cy="0"/>
        </a:xfrm>
      </p:grpSpPr>
      <p:sp>
        <p:nvSpPr>
          <p:cNvPr id="2" name="그림 개체 틀 1">
            <a:extLst>
              <a:ext uri="{FF2B5EF4-FFF2-40B4-BE49-F238E27FC236}">
                <a16:creationId xmlns:a16="http://schemas.microsoft.com/office/drawing/2014/main" id="{CA7D0438-7937-D7C8-7D3A-B9AD548FD2C2}"/>
              </a:ext>
            </a:extLst>
          </p:cNvPr>
          <p:cNvSpPr>
            <a:spLocks noGrp="1"/>
          </p:cNvSpPr>
          <p:nvPr>
            <p:ph type="pic" sz="quarter" idx="11"/>
          </p:nvPr>
        </p:nvSpPr>
        <p:spPr>
          <a:xfrm>
            <a:off x="1791094" y="0"/>
            <a:ext cx="3497343" cy="4751109"/>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367888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partial to righ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751E7144-D3F0-83B2-CAB1-648A657BB861}"/>
              </a:ext>
            </a:extLst>
          </p:cNvPr>
          <p:cNvSpPr>
            <a:spLocks noGrp="1"/>
          </p:cNvSpPr>
          <p:nvPr>
            <p:ph type="pic" sz="quarter" idx="10"/>
          </p:nvPr>
        </p:nvSpPr>
        <p:spPr>
          <a:xfrm>
            <a:off x="6592478" y="2884602"/>
            <a:ext cx="5599522" cy="3195685"/>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139261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s rounded tops">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1094C543-7978-D080-DD0C-35523DE7DF5C}"/>
              </a:ext>
            </a:extLst>
          </p:cNvPr>
          <p:cNvSpPr>
            <a:spLocks noGrp="1"/>
          </p:cNvSpPr>
          <p:nvPr>
            <p:ph type="pic" sz="quarter" idx="10"/>
          </p:nvPr>
        </p:nvSpPr>
        <p:spPr>
          <a:xfrm>
            <a:off x="768282" y="1065229"/>
            <a:ext cx="4567288" cy="2516955"/>
          </a:xfrm>
          <a:prstGeom prst="round2SameRect">
            <a:avLst/>
          </a:prstGeom>
        </p:spPr>
        <p:txBody>
          <a:bodyPr wrap="square">
            <a:noAutofit/>
          </a:bodyPr>
          <a:lstStyle/>
          <a:p>
            <a:endParaRPr kumimoji="1" lang="ko-Kore-KR" altLang="en-US"/>
          </a:p>
        </p:txBody>
      </p:sp>
      <p:sp>
        <p:nvSpPr>
          <p:cNvPr id="7" name="그림 개체 틀 6">
            <a:extLst>
              <a:ext uri="{FF2B5EF4-FFF2-40B4-BE49-F238E27FC236}">
                <a16:creationId xmlns:a16="http://schemas.microsoft.com/office/drawing/2014/main" id="{28FA64B6-F405-2606-F0C9-F021BC10A95F}"/>
              </a:ext>
            </a:extLst>
          </p:cNvPr>
          <p:cNvSpPr>
            <a:spLocks noGrp="1"/>
          </p:cNvSpPr>
          <p:nvPr>
            <p:ph type="pic" sz="quarter" idx="11"/>
          </p:nvPr>
        </p:nvSpPr>
        <p:spPr>
          <a:xfrm>
            <a:off x="6856432" y="1065228"/>
            <a:ext cx="4567288" cy="2516955"/>
          </a:xfrm>
          <a:prstGeom prst="round2SameRect">
            <a:avLst/>
          </a:prstGeom>
        </p:spPr>
        <p:txBody>
          <a:bodyPr wrap="square">
            <a:noAutofit/>
          </a:bodyPr>
          <a:lstStyle/>
          <a:p>
            <a:endParaRPr kumimoji="1" lang="ko-Kore-KR" altLang="en-US"/>
          </a:p>
        </p:txBody>
      </p:sp>
    </p:spTree>
    <p:extLst>
      <p:ext uri="{BB962C8B-B14F-4D97-AF65-F5344CB8AC3E}">
        <p14:creationId xmlns:p14="http://schemas.microsoft.com/office/powerpoint/2010/main" val="313120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2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half circl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99A4D8DE-0506-663B-3C33-E5C5B70941AB}"/>
              </a:ext>
            </a:extLst>
          </p:cNvPr>
          <p:cNvSpPr>
            <a:spLocks noGrp="1"/>
          </p:cNvSpPr>
          <p:nvPr>
            <p:ph type="pic" sz="quarter" idx="10"/>
          </p:nvPr>
        </p:nvSpPr>
        <p:spPr>
          <a:xfrm>
            <a:off x="7295536" y="0"/>
            <a:ext cx="4896464" cy="6858000"/>
          </a:xfrm>
          <a:custGeom>
            <a:avLst/>
            <a:gdLst>
              <a:gd name="connsiteX0" fmla="*/ 1986868 w 4896464"/>
              <a:gd name="connsiteY0" fmla="*/ 0 h 6858000"/>
              <a:gd name="connsiteX1" fmla="*/ 4896464 w 4896464"/>
              <a:gd name="connsiteY1" fmla="*/ 0 h 6858000"/>
              <a:gd name="connsiteX2" fmla="*/ 4896464 w 4896464"/>
              <a:gd name="connsiteY2" fmla="*/ 6858000 h 6858000"/>
              <a:gd name="connsiteX3" fmla="*/ 1986868 w 4896464"/>
              <a:gd name="connsiteY3" fmla="*/ 6858000 h 6858000"/>
              <a:gd name="connsiteX4" fmla="*/ 1902406 w 4896464"/>
              <a:gd name="connsiteY4" fmla="*/ 6809419 h 6858000"/>
              <a:gd name="connsiteX5" fmla="*/ 0 w 4896464"/>
              <a:gd name="connsiteY5" fmla="*/ 3429000 h 6858000"/>
              <a:gd name="connsiteX6" fmla="*/ 1902406 w 4896464"/>
              <a:gd name="connsiteY6" fmla="*/ 48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6464" h="6858000">
                <a:moveTo>
                  <a:pt x="1986868" y="0"/>
                </a:moveTo>
                <a:lnTo>
                  <a:pt x="4896464" y="0"/>
                </a:lnTo>
                <a:lnTo>
                  <a:pt x="4896464" y="6858000"/>
                </a:lnTo>
                <a:lnTo>
                  <a:pt x="1986868" y="6858000"/>
                </a:lnTo>
                <a:lnTo>
                  <a:pt x="1902406" y="6809419"/>
                </a:lnTo>
                <a:cubicBezTo>
                  <a:pt x="761869" y="6116173"/>
                  <a:pt x="0" y="4861589"/>
                  <a:pt x="0" y="3429000"/>
                </a:cubicBezTo>
                <a:cubicBezTo>
                  <a:pt x="0" y="1996411"/>
                  <a:pt x="761869" y="741827"/>
                  <a:pt x="1902406" y="48582"/>
                </a:cubicBezTo>
                <a:close/>
              </a:path>
            </a:pathLst>
          </a:custGeom>
        </p:spPr>
        <p:txBody>
          <a:bodyPr wrap="square">
            <a:noAutofit/>
          </a:bodyPr>
          <a:lstStyle/>
          <a:p>
            <a:endParaRPr kumimoji="1" lang="ko-Kore-KR" altLang="en-US"/>
          </a:p>
        </p:txBody>
      </p:sp>
    </p:spTree>
    <p:extLst>
      <p:ext uri="{BB962C8B-B14F-4D97-AF65-F5344CB8AC3E}">
        <p14:creationId xmlns:p14="http://schemas.microsoft.com/office/powerpoint/2010/main" val="10638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 in lower middle">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42D3AF10-BCB0-503D-7CD3-D2D3884611AD}"/>
              </a:ext>
            </a:extLst>
          </p:cNvPr>
          <p:cNvSpPr>
            <a:spLocks noGrp="1"/>
          </p:cNvSpPr>
          <p:nvPr>
            <p:ph type="pic" sz="quarter" idx="10"/>
          </p:nvPr>
        </p:nvSpPr>
        <p:spPr>
          <a:xfrm>
            <a:off x="4084047" y="2809188"/>
            <a:ext cx="4023905" cy="3226345"/>
          </a:xfrm>
          <a:prstGeom prst="rect">
            <a:avLst/>
          </a:prstGeom>
        </p:spPr>
        <p:txBody>
          <a:bodyPr/>
          <a:lstStyle/>
          <a:p>
            <a:endParaRPr kumimoji="1" lang="ko-Kore-KR" altLang="en-US"/>
          </a:p>
        </p:txBody>
      </p:sp>
    </p:spTree>
    <p:extLst>
      <p:ext uri="{BB962C8B-B14F-4D97-AF65-F5344CB8AC3E}">
        <p14:creationId xmlns:p14="http://schemas.microsoft.com/office/powerpoint/2010/main" val="2597295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rizontal pic to full lef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7C509FE1-7DBC-DF43-D0ED-818EE28E7BBB}"/>
              </a:ext>
            </a:extLst>
          </p:cNvPr>
          <p:cNvSpPr>
            <a:spLocks noGrp="1"/>
          </p:cNvSpPr>
          <p:nvPr>
            <p:ph type="pic" sz="quarter" idx="10"/>
          </p:nvPr>
        </p:nvSpPr>
        <p:spPr>
          <a:xfrm>
            <a:off x="0" y="3280528"/>
            <a:ext cx="7692272" cy="2912881"/>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2286083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small circles">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C35E0B8C-467A-A597-5FAF-3267F74F8C6E}"/>
              </a:ext>
            </a:extLst>
          </p:cNvPr>
          <p:cNvSpPr>
            <a:spLocks noGrp="1"/>
          </p:cNvSpPr>
          <p:nvPr>
            <p:ph type="pic" sz="quarter" idx="10"/>
          </p:nvPr>
        </p:nvSpPr>
        <p:spPr>
          <a:xfrm>
            <a:off x="1067471" y="3864989"/>
            <a:ext cx="1821125" cy="1821752"/>
          </a:xfrm>
          <a:prstGeom prst="ellipse">
            <a:avLst/>
          </a:prstGeom>
        </p:spPr>
        <p:txBody>
          <a:bodyPr/>
          <a:lstStyle/>
          <a:p>
            <a:endParaRPr kumimoji="1" lang="ko-Kore-KR" altLang="en-US"/>
          </a:p>
        </p:txBody>
      </p:sp>
      <p:sp>
        <p:nvSpPr>
          <p:cNvPr id="7" name="그림 개체 틀 2">
            <a:extLst>
              <a:ext uri="{FF2B5EF4-FFF2-40B4-BE49-F238E27FC236}">
                <a16:creationId xmlns:a16="http://schemas.microsoft.com/office/drawing/2014/main" id="{C65B820A-4210-5BAE-4283-42D42259B72D}"/>
              </a:ext>
            </a:extLst>
          </p:cNvPr>
          <p:cNvSpPr>
            <a:spLocks noGrp="1"/>
          </p:cNvSpPr>
          <p:nvPr>
            <p:ph type="pic" sz="quarter" idx="11"/>
          </p:nvPr>
        </p:nvSpPr>
        <p:spPr>
          <a:xfrm>
            <a:off x="6705600" y="3864989"/>
            <a:ext cx="1821125" cy="1821752"/>
          </a:xfrm>
          <a:prstGeom prst="ellipse">
            <a:avLst/>
          </a:prstGeom>
        </p:spPr>
        <p:txBody>
          <a:bodyPr/>
          <a:lstStyle/>
          <a:p>
            <a:endParaRPr kumimoji="1" lang="ko-Kore-KR" altLang="en-US"/>
          </a:p>
        </p:txBody>
      </p:sp>
    </p:spTree>
    <p:extLst>
      <p:ext uri="{BB962C8B-B14F-4D97-AF65-F5344CB8AC3E}">
        <p14:creationId xmlns:p14="http://schemas.microsoft.com/office/powerpoint/2010/main" val="3232296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on top and text on bottom">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7CA7DF2E-952F-50E0-2CEA-D4B47FFBC0F5}"/>
              </a:ext>
            </a:extLst>
          </p:cNvPr>
          <p:cNvSpPr>
            <a:spLocks noGrp="1"/>
          </p:cNvSpPr>
          <p:nvPr>
            <p:ph type="pic" sz="quarter" idx="10"/>
          </p:nvPr>
        </p:nvSpPr>
        <p:spPr>
          <a:xfrm>
            <a:off x="0" y="0"/>
            <a:ext cx="12192000" cy="4562573"/>
          </a:xfrm>
          <a:prstGeom prst="rect">
            <a:avLst/>
          </a:prstGeom>
        </p:spPr>
        <p:txBody>
          <a:bodyPr wrap="square">
            <a:noAutofit/>
          </a:bodyPr>
          <a:lstStyle/>
          <a:p>
            <a:endParaRPr kumimoji="1" lang="ko-Kore-KR" altLang="en-US"/>
          </a:p>
        </p:txBody>
      </p:sp>
      <p:sp>
        <p:nvSpPr>
          <p:cNvPr id="2" name="제목 1">
            <a:extLst>
              <a:ext uri="{FF2B5EF4-FFF2-40B4-BE49-F238E27FC236}">
                <a16:creationId xmlns:a16="http://schemas.microsoft.com/office/drawing/2014/main" id="{6B389746-9930-4191-0D1C-A3DA870B8383}"/>
              </a:ext>
            </a:extLst>
          </p:cNvPr>
          <p:cNvSpPr>
            <a:spLocks noGrp="1"/>
          </p:cNvSpPr>
          <p:nvPr>
            <p:ph type="title"/>
          </p:nvPr>
        </p:nvSpPr>
        <p:spPr>
          <a:xfrm>
            <a:off x="0" y="5098331"/>
            <a:ext cx="12192000" cy="1123360"/>
          </a:xfrm>
        </p:spPr>
        <p:txBody>
          <a:bodyPr anchor="t">
            <a:normAutofit/>
          </a:bodyPr>
          <a:lstStyle>
            <a:lvl1pPr algn="ctr">
              <a:defRPr lang="ko-KR" altLang="en-US" sz="4400" b="0" i="0" kern="1200">
                <a:solidFill>
                  <a:schemeClr val="bg1"/>
                </a:solidFill>
                <a:effectLst/>
                <a:latin typeface="Montserrat ExtraBold" panose="00000900000000000000" pitchFamily="2" charset="0"/>
                <a:ea typeface="+mn-ea"/>
                <a:cs typeface="+mn-cs"/>
              </a:defRPr>
            </a:lvl1pPr>
          </a:lstStyle>
          <a:p>
            <a:r>
              <a:rPr lang="en-US" altLang="ko-KR" dirty="0"/>
              <a:t>Edit the master title style
</a:t>
            </a:r>
            <a:endParaRPr lang="ko-KR" altLang="en-US" dirty="0"/>
          </a:p>
        </p:txBody>
      </p:sp>
    </p:spTree>
    <p:extLst>
      <p:ext uri="{BB962C8B-B14F-4D97-AF65-F5344CB8AC3E}">
        <p14:creationId xmlns:p14="http://schemas.microsoft.com/office/powerpoint/2010/main" val="1475007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ture at bottom">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a:p>
        </p:txBody>
      </p:sp>
    </p:spTree>
    <p:extLst>
      <p:ext uri="{BB962C8B-B14F-4D97-AF65-F5344CB8AC3E}">
        <p14:creationId xmlns:p14="http://schemas.microsoft.com/office/powerpoint/2010/main" val="123546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Tree>
    <p:extLst>
      <p:ext uri="{BB962C8B-B14F-4D97-AF65-F5344CB8AC3E}">
        <p14:creationId xmlns:p14="http://schemas.microsoft.com/office/powerpoint/2010/main" val="1549716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300185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제목만">
    <p:bg>
      <p:bgPr>
        <a:solidFill>
          <a:schemeClr val="bg1"/>
        </a:solidFill>
        <a:effectLst/>
      </p:bgPr>
    </p:bg>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8E5F4147-3535-40D8-90C8-077FAC9C6266}"/>
              </a:ext>
            </a:extLst>
          </p:cNvPr>
          <p:cNvSpPr/>
          <p:nvPr userDrawn="1"/>
        </p:nvSpPr>
        <p:spPr>
          <a:xfrm>
            <a:off x="0" y="0"/>
            <a:ext cx="12192000" cy="68580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제목 1"/>
          <p:cNvSpPr>
            <a:spLocks noGrp="1"/>
          </p:cNvSpPr>
          <p:nvPr>
            <p:ph type="title" hasCustomPrompt="1"/>
          </p:nvPr>
        </p:nvSpPr>
        <p:spPr>
          <a:xfrm>
            <a:off x="576000" y="115200"/>
            <a:ext cx="10862997" cy="77809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1" hangingPunct="1">
              <a:spcBef>
                <a:spcPct val="0"/>
              </a:spcBef>
              <a:spcAft>
                <a:spcPct val="0"/>
              </a:spcAft>
              <a:buNone/>
              <a:defRPr lang="ko-KR" altLang="en-US" sz="3600" b="1" kern="1200" baseline="0">
                <a:solidFill>
                  <a:srgbClr val="392338"/>
                </a:solidFill>
                <a:latin typeface="+mj-lt"/>
                <a:ea typeface="맑은 고딕" panose="020B0503020000020004" pitchFamily="50" charset="-127"/>
                <a:cs typeface="+mj-cs"/>
              </a:defRPr>
            </a:lvl1pPr>
          </a:lstStyle>
          <a:p>
            <a:r>
              <a:rPr lang="en-US" altLang="ko-KR"/>
              <a:t>Edit the master title style</a:t>
            </a:r>
            <a:endParaRPr lang="ko-KR" altLang="en-US"/>
          </a:p>
        </p:txBody>
      </p:sp>
      <p:sp>
        <p:nvSpPr>
          <p:cNvPr id="3" name="날짜 개체 틀 2"/>
          <p:cNvSpPr>
            <a:spLocks noGrp="1"/>
          </p:cNvSpPr>
          <p:nvPr>
            <p:ph type="dt" sz="half" idx="10"/>
          </p:nvPr>
        </p:nvSpPr>
        <p:spPr/>
        <p:txBody>
          <a:bodyPr/>
          <a:lstStyle/>
          <a:p>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D9960C5-B0B3-4566-AE49-E4A6D2C8B6D1}"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63C72748-6EEE-4C8C-810A-76E322D43FDB}"/>
              </a:ext>
            </a:extLst>
          </p:cNvPr>
          <p:cNvCxnSpPr>
            <a:cxnSpLocks/>
          </p:cNvCxnSpPr>
          <p:nvPr/>
        </p:nvCxnSpPr>
        <p:spPr>
          <a:xfrm>
            <a:off x="603398" y="1006867"/>
            <a:ext cx="11005255" cy="0"/>
          </a:xfrm>
          <a:prstGeom prst="line">
            <a:avLst/>
          </a:prstGeom>
          <a:ln w="15875" cap="rnd">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196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EC39AAE-86B1-4D22-BCAB-CA427732A727}"/>
              </a:ext>
            </a:extLst>
          </p:cNvPr>
          <p:cNvSpPr>
            <a:spLocks noGrp="1"/>
          </p:cNvSpPr>
          <p:nvPr>
            <p:ph type="pic" sz="quarter" idx="10"/>
          </p:nvPr>
        </p:nvSpPr>
        <p:spPr>
          <a:xfrm>
            <a:off x="8058150" y="0"/>
            <a:ext cx="4133850" cy="6858000"/>
          </a:xfrm>
          <a:custGeom>
            <a:avLst/>
            <a:gdLst>
              <a:gd name="connsiteX0" fmla="*/ 0 w 4133850"/>
              <a:gd name="connsiteY0" fmla="*/ 0 h 6858000"/>
              <a:gd name="connsiteX1" fmla="*/ 4133850 w 4133850"/>
              <a:gd name="connsiteY1" fmla="*/ 0 h 6858000"/>
              <a:gd name="connsiteX2" fmla="*/ 4133850 w 4133850"/>
              <a:gd name="connsiteY2" fmla="*/ 6858000 h 6858000"/>
              <a:gd name="connsiteX3" fmla="*/ 0 w 4133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33850" h="6858000">
                <a:moveTo>
                  <a:pt x="0" y="0"/>
                </a:moveTo>
                <a:lnTo>
                  <a:pt x="4133850" y="0"/>
                </a:lnTo>
                <a:lnTo>
                  <a:pt x="4133850" y="6858000"/>
                </a:lnTo>
                <a:lnTo>
                  <a:pt x="0" y="6858000"/>
                </a:lnTo>
                <a:close/>
              </a:path>
            </a:pathLst>
          </a:custGeom>
        </p:spPr>
        <p:txBody>
          <a:bodyPr wrap="square">
            <a:noAutofit/>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7826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nny vertical">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D9C33FA-25F7-EC6C-E802-A0A789777ED8}"/>
              </a:ext>
            </a:extLst>
          </p:cNvPr>
          <p:cNvSpPr>
            <a:spLocks noGrp="1"/>
          </p:cNvSpPr>
          <p:nvPr>
            <p:ph type="pic" sz="quarter" idx="10"/>
          </p:nvPr>
        </p:nvSpPr>
        <p:spPr>
          <a:xfrm>
            <a:off x="6400800" y="0"/>
            <a:ext cx="3732029" cy="6858000"/>
          </a:xfrm>
        </p:spPr>
        <p:txBody>
          <a:bodyPr/>
          <a:lstStyle/>
          <a:p>
            <a:endParaRPr kumimoji="1" lang="ko-Kore-KR" altLang="en-US"/>
          </a:p>
        </p:txBody>
      </p:sp>
    </p:spTree>
    <p:extLst>
      <p:ext uri="{BB962C8B-B14F-4D97-AF65-F5344CB8AC3E}">
        <p14:creationId xmlns:p14="http://schemas.microsoft.com/office/powerpoint/2010/main" val="1208062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p>
        </p:txBody>
      </p:sp>
      <p:sp>
        <p:nvSpPr>
          <p:cNvPr id="10" name="Text Placeholder 3">
            <a:extLst>
              <a:ext uri="{FF2B5EF4-FFF2-40B4-BE49-F238E27FC236}">
                <a16:creationId xmlns:a16="http://schemas.microsoft.com/office/drawing/2014/main" id="{DBFA191B-5E25-41C1-B950-BB8F10AC1D3B}"/>
              </a:ext>
            </a:extLst>
          </p:cNvPr>
          <p:cNvSpPr>
            <a:spLocks noGrp="1"/>
          </p:cNvSpPr>
          <p:nvPr>
            <p:ph type="body" sz="half" idx="2"/>
          </p:nvPr>
        </p:nvSpPr>
        <p:spPr>
          <a:xfrm>
            <a:off x="1533144" y="2888790"/>
            <a:ext cx="4562856" cy="2980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1">
            <a:extLst>
              <a:ext uri="{FF2B5EF4-FFF2-40B4-BE49-F238E27FC236}">
                <a16:creationId xmlns:a16="http://schemas.microsoft.com/office/drawing/2014/main" id="{43AA0A46-EB51-4095-97DD-ED4081CF5A06}"/>
              </a:ext>
            </a:extLst>
          </p:cNvPr>
          <p:cNvSpPr>
            <a:spLocks noGrp="1"/>
          </p:cNvSpPr>
          <p:nvPr>
            <p:ph type="pic" idx="1"/>
          </p:nvPr>
        </p:nvSpPr>
        <p:spPr>
          <a:xfrm>
            <a:off x="5440862" y="0"/>
            <a:ext cx="6751137"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Номер слайда 21">
            <a:extLst>
              <a:ext uri="{FF2B5EF4-FFF2-40B4-BE49-F238E27FC236}">
                <a16:creationId xmlns:a16="http://schemas.microsoft.com/office/drawing/2014/main" id="{C845DCA7-2748-41A3-A9C0-3AD14C3E0CD3}"/>
              </a:ext>
            </a:extLst>
          </p:cNvPr>
          <p:cNvSpPr>
            <a:spLocks noGrp="1"/>
          </p:cNvSpPr>
          <p:nvPr>
            <p:ph type="sldNum" sz="quarter" idx="4"/>
          </p:nvPr>
        </p:nvSpPr>
        <p:spPr>
          <a:xfrm>
            <a:off x="11488524" y="6613525"/>
            <a:ext cx="703476" cy="244475"/>
          </a:xfrm>
          <a:prstGeom prst="rect">
            <a:avLst/>
          </a:prstGeom>
          <a:noFill/>
        </p:spPr>
        <p:txBody>
          <a:bodyPr vert="horz" lIns="0" tIns="0" rIns="0" bIns="0" rtlCol="0" anchor="ctr"/>
          <a:lstStyle>
            <a:lvl1pPr algn="ctr">
              <a:defRPr sz="1200" b="1">
                <a:solidFill>
                  <a:schemeClr val="tx1">
                    <a:alpha val="50000"/>
                  </a:schemeClr>
                </a:solidFill>
                <a:latin typeface="+mn-lt"/>
              </a:defRPr>
            </a:lvl1pPr>
          </a:lstStyle>
          <a:p>
            <a:pPr algn="ctr"/>
            <a:fld id="{D8D877B3-D348-4611-9BDB-C5374591D951}" type="slidenum">
              <a:rPr lang="en-US" smtClean="0"/>
              <a:pPr algn="ctr"/>
              <a:t>‹#›</a:t>
            </a:fld>
            <a:endParaRPr lang="en-US"/>
          </a:p>
        </p:txBody>
      </p:sp>
    </p:spTree>
    <p:extLst>
      <p:ext uri="{BB962C8B-B14F-4D97-AF65-F5344CB8AC3E}">
        <p14:creationId xmlns:p14="http://schemas.microsoft.com/office/powerpoint/2010/main" val="587355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1104900" y="0"/>
            <a:ext cx="11087100" cy="6858000"/>
          </a:xfrm>
        </p:spPr>
        <p:txBody>
          <a:bodyPr/>
          <a:lstStyle/>
          <a:p>
            <a:r>
              <a:rPr lang="en-US"/>
              <a:t>Click icon to add picture</a:t>
            </a:r>
          </a:p>
        </p:txBody>
      </p:sp>
      <p:sp>
        <p:nvSpPr>
          <p:cNvPr id="5" name="Title 4">
            <a:extLst>
              <a:ext uri="{FF2B5EF4-FFF2-40B4-BE49-F238E27FC236}">
                <a16:creationId xmlns:a16="http://schemas.microsoft.com/office/drawing/2014/main" id="{BAB3F602-0F3F-45E1-BDB9-44D57F6096E3}"/>
              </a:ext>
            </a:extLst>
          </p:cNvPr>
          <p:cNvSpPr>
            <a:spLocks noGrp="1"/>
          </p:cNvSpPr>
          <p:nvPr>
            <p:ph type="title" hasCustomPrompt="1"/>
          </p:nvPr>
        </p:nvSpPr>
        <p:spPr>
          <a:xfrm>
            <a:off x="9385986" y="853066"/>
            <a:ext cx="2097590" cy="1331680"/>
          </a:xfrm>
        </p:spPr>
        <p:txBody>
          <a:bodyPr>
            <a:normAutofit/>
          </a:bodyPr>
          <a:lstStyle>
            <a:lvl1pPr algn="ctr">
              <a:defRPr sz="2800"/>
            </a:lvl1pPr>
          </a:lstStyle>
          <a:p>
            <a:r>
              <a:rPr lang="en-US"/>
              <a:t>Caption</a:t>
            </a:r>
          </a:p>
        </p:txBody>
      </p:sp>
      <p:sp>
        <p:nvSpPr>
          <p:cNvPr id="4" name="Номер слайда 21">
            <a:extLst>
              <a:ext uri="{FF2B5EF4-FFF2-40B4-BE49-F238E27FC236}">
                <a16:creationId xmlns:a16="http://schemas.microsoft.com/office/drawing/2014/main" id="{C58651C4-F897-4328-B831-2ED432B04106}"/>
              </a:ext>
            </a:extLst>
          </p:cNvPr>
          <p:cNvSpPr>
            <a:spLocks noGrp="1"/>
          </p:cNvSpPr>
          <p:nvPr>
            <p:ph type="sldNum" sz="quarter" idx="4"/>
          </p:nvPr>
        </p:nvSpPr>
        <p:spPr>
          <a:xfrm>
            <a:off x="11488524" y="6613525"/>
            <a:ext cx="703476" cy="244475"/>
          </a:xfrm>
          <a:prstGeom prst="rect">
            <a:avLst/>
          </a:prstGeom>
          <a:noFill/>
        </p:spPr>
        <p:txBody>
          <a:bodyPr vert="horz" lIns="0" tIns="0" rIns="0" bIns="0" rtlCol="0" anchor="ctr"/>
          <a:lstStyle>
            <a:lvl1pPr algn="ctr">
              <a:defRPr sz="1200" b="1">
                <a:solidFill>
                  <a:schemeClr val="tx1">
                    <a:alpha val="50000"/>
                  </a:schemeClr>
                </a:solidFill>
                <a:latin typeface="+mn-lt"/>
              </a:defRPr>
            </a:lvl1pPr>
          </a:lstStyle>
          <a:p>
            <a:pPr algn="ctr"/>
            <a:fld id="{D8D877B3-D348-4611-9BDB-C5374591D951}" type="slidenum">
              <a:rPr lang="en-US" smtClean="0"/>
              <a:pPr algn="ctr"/>
              <a:t>‹#›</a:t>
            </a:fld>
            <a:endParaRPr lang="en-US"/>
          </a:p>
        </p:txBody>
      </p:sp>
    </p:spTree>
    <p:extLst>
      <p:ext uri="{BB962C8B-B14F-4D97-AF65-F5344CB8AC3E}">
        <p14:creationId xmlns:p14="http://schemas.microsoft.com/office/powerpoint/2010/main" val="4080551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ull picture 2">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E5BCFF6E-822C-D1F7-3A93-E35C099FEC6F}"/>
              </a:ext>
            </a:extLst>
          </p:cNvPr>
          <p:cNvSpPr>
            <a:spLocks noGrp="1"/>
          </p:cNvSpPr>
          <p:nvPr>
            <p:ph type="pic" sz="quarter" idx="10"/>
          </p:nvPr>
        </p:nvSpPr>
        <p:spPr>
          <a:xfrm>
            <a:off x="1" y="0"/>
            <a:ext cx="12192000" cy="6858000"/>
          </a:xfrm>
        </p:spPr>
        <p:txBody>
          <a:bodyPr/>
          <a:lstStyle/>
          <a:p>
            <a:endParaRPr kumimoji="1" lang="ko-Kore-KR" altLang="en-US"/>
          </a:p>
        </p:txBody>
      </p:sp>
    </p:spTree>
    <p:extLst>
      <p:ext uri="{BB962C8B-B14F-4D97-AF65-F5344CB8AC3E}">
        <p14:creationId xmlns:p14="http://schemas.microsoft.com/office/powerpoint/2010/main" val="90406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ic on left">
    <p:spTree>
      <p:nvGrpSpPr>
        <p:cNvPr id="1" name=""/>
        <p:cNvGrpSpPr/>
        <p:nvPr/>
      </p:nvGrpSpPr>
      <p:grpSpPr>
        <a:xfrm>
          <a:off x="0" y="0"/>
          <a:ext cx="0" cy="0"/>
          <a:chOff x="0" y="0"/>
          <a:chExt cx="0" cy="0"/>
        </a:xfrm>
      </p:grpSpPr>
      <p:sp>
        <p:nvSpPr>
          <p:cNvPr id="7" name="그림 개체 틀 6"/>
          <p:cNvSpPr>
            <a:spLocks noGrp="1"/>
          </p:cNvSpPr>
          <p:nvPr>
            <p:ph type="pic" sz="quarter" idx="17"/>
          </p:nvPr>
        </p:nvSpPr>
        <p:spPr>
          <a:xfrm>
            <a:off x="441514" y="1323475"/>
            <a:ext cx="3256809" cy="4908882"/>
          </a:xfrm>
        </p:spPr>
        <p:txBody>
          <a:bodyPr/>
          <a:lstStyle/>
          <a:p>
            <a:endParaRPr lang="ko-KR" altLang="en-US" dirty="0"/>
          </a:p>
        </p:txBody>
      </p:sp>
      <p:sp>
        <p:nvSpPr>
          <p:cNvPr id="3" name="날짜 개체 틀 2"/>
          <p:cNvSpPr>
            <a:spLocks noGrp="1"/>
          </p:cNvSpPr>
          <p:nvPr>
            <p:ph type="dt" sz="half" idx="10"/>
          </p:nvPr>
        </p:nvSpPr>
        <p:spPr>
          <a:xfrm>
            <a:off x="838200" y="6356350"/>
            <a:ext cx="2743200" cy="365125"/>
          </a:xfrm>
          <a:prstGeom prst="rect">
            <a:avLst/>
          </a:prstGeom>
        </p:spPr>
        <p:txBody>
          <a:bodyPr/>
          <a:lstStyle/>
          <a:p>
            <a:endParaRPr lang="ko-KR" altLang="en-US" dirty="0"/>
          </a:p>
        </p:txBody>
      </p:sp>
      <p:sp>
        <p:nvSpPr>
          <p:cNvPr id="4" name="바닥글 개체 틀 3"/>
          <p:cNvSpPr>
            <a:spLocks noGrp="1"/>
          </p:cNvSpPr>
          <p:nvPr>
            <p:ph type="ftr" sz="quarter" idx="11"/>
          </p:nvPr>
        </p:nvSpPr>
        <p:spPr>
          <a:xfrm>
            <a:off x="4038600" y="6356350"/>
            <a:ext cx="4114800" cy="365125"/>
          </a:xfrm>
          <a:prstGeom prst="rect">
            <a:avLst/>
          </a:prstGeom>
        </p:spPr>
        <p:txBody>
          <a:bodyPr/>
          <a:lstStyle/>
          <a:p>
            <a:endParaRPr lang="ko-KR" altLang="en-US" dirty="0"/>
          </a:p>
        </p:txBody>
      </p:sp>
      <p:sp>
        <p:nvSpPr>
          <p:cNvPr id="5" name="슬라이드 번호 개체 틀 4"/>
          <p:cNvSpPr>
            <a:spLocks noGrp="1"/>
          </p:cNvSpPr>
          <p:nvPr>
            <p:ph type="sldNum" sz="quarter" idx="12"/>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2982069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A7AF-B047-1B6A-9169-0745AB9A3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1940CF-49F5-3680-4087-54D71AAD4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9F81E6-41A1-4489-7FC8-9EDDA8F1CF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6514FE-7C13-EFE3-599F-D6C0CBAE5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DF656-D444-DA77-6834-92381815B323}"/>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1438164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3216-927D-93C3-1266-78E5FEECA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90D58-CFBE-26E1-963D-320F8B4E7C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CC1F5-3027-37CE-5050-0B7AF51C31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A333A2-1802-C616-DAEB-D88C684CF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18A51-6392-C98A-F7D6-9930E33AD3EE}"/>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327492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E016-84B9-9BF7-90EA-B62B21A03A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4C6B7-D1B7-DD4A-B83D-B1C143DC1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FEB-7B30-26CB-B0B1-19A34BEA5C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C4E86E-3D96-26E3-D1FC-C8BD9A782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71E0E-4DD9-297F-BA80-955B499EAAF0}"/>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3638036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D709-F43F-4D19-6E0F-D07BA7D93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B0DA3-8808-725D-1213-88DA32394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A74717-C7BB-6B3D-62A0-8E61BFD57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3107B6-1063-D85C-3CC0-295793A383A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0A1528-2B80-51FD-4E53-682E81C83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3334F-A5DB-0171-F294-604936C3E1F7}"/>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3565229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FD25-3F71-2A9B-2D5E-4FBD10240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BDDDD-07FC-3F52-1101-4AE2E9752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AEDA6-70BC-559D-20CC-8ABE19A02A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A31EC0-19BC-2F34-1CFB-D4661061DF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ED693A-CC00-4CF0-2E8E-3CCC5FA8C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4D657A-F0DD-0EAF-3DE2-52C247007A7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3C08DE4-2995-D2C6-A98C-086EEFBBE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2460BB-2922-1A97-1279-24CCF20E4B06}"/>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79303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A4DE-ACE4-CFE8-DE64-8ED00994E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DE14D-696D-FE54-76A0-150CEC5F8AF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FE9DD84-E623-DBAF-2A75-582FAE2F9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154C8A-8618-7EF4-4D46-8548C8CD67B9}"/>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412538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Right">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95CECD3B-DE01-4DB4-D05D-7B9DE7523F3B}"/>
              </a:ext>
            </a:extLst>
          </p:cNvPr>
          <p:cNvSpPr>
            <a:spLocks noGrp="1"/>
          </p:cNvSpPr>
          <p:nvPr>
            <p:ph type="pic" sz="quarter" idx="10"/>
          </p:nvPr>
        </p:nvSpPr>
        <p:spPr>
          <a:xfrm>
            <a:off x="6422065" y="0"/>
            <a:ext cx="5769935" cy="3429000"/>
          </a:xfrm>
        </p:spPr>
        <p:txBody>
          <a:bodyPr/>
          <a:lstStyle/>
          <a:p>
            <a:endParaRPr kumimoji="1" lang="ko-Kore-KR" altLang="en-US"/>
          </a:p>
        </p:txBody>
      </p:sp>
    </p:spTree>
    <p:extLst>
      <p:ext uri="{BB962C8B-B14F-4D97-AF65-F5344CB8AC3E}">
        <p14:creationId xmlns:p14="http://schemas.microsoft.com/office/powerpoint/2010/main" val="26981685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6F5A2-CB57-7095-F13A-9CBEEAE5CAD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8F29578-BE27-0747-1941-B7C69FC76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0BFC96-E611-7CD5-6420-70FA497AD78B}"/>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2637289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1336-D0BC-7DCF-971F-D3AA7827F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0688CF-FB10-329C-85DE-977D6C614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8DB77-BFE1-123D-C1C4-A344B7D16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F4592-58F1-1E96-884A-79292D1277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7C8D83-6892-80A3-FE19-1D357D76A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24732-34DD-9F6B-D58D-838C0CE564E5}"/>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2086482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3C21-1800-00EA-9E57-6BC63053D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F45224-6A7E-93DB-7276-445E07EE3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3AB63-3222-BCEA-E6F4-F95E7F672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E5623-9285-DE83-1BD3-F53A17231EE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06AACF4-2F6C-095E-BEA5-891EC03B1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D6394-90C9-017E-30CE-B01C9CF82B75}"/>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781116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868B-3BC1-63BB-D8B4-5C21D7BBE9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302358-35AA-96A5-21D0-D33AAFC6A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E8A58-9BAA-C2CE-9C0C-432693513D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7C4039-F56E-00FD-B533-CD4EBD937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300DF-3E6D-9A8B-F722-E9D0662DECCD}"/>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2371993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499A9-03F5-7085-C4C6-DC2402B89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156A94-AA11-5C7C-43B9-279DBF91A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BA5EE-46CE-885A-7131-4A370C1E0F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DF88CB-A8EC-DC27-8A6A-0B6A31A10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0EE33-4410-1239-1FE5-CD651D7289D0}"/>
              </a:ext>
            </a:extLst>
          </p:cNvPr>
          <p:cNvSpPr>
            <a:spLocks noGrp="1"/>
          </p:cNvSpPr>
          <p:nvPr>
            <p:ph type="sldNum" sz="quarter" idx="12"/>
          </p:nvPr>
        </p:nvSpPr>
        <p:spPr/>
        <p:txBody>
          <a:bodyPr/>
          <a:lstStyle/>
          <a:p>
            <a:fld id="{1509A58A-9D0B-49E1-B8C6-DD16F4C488E9}" type="slidenum">
              <a:rPr lang="en-US" smtClean="0"/>
              <a:t>‹#›</a:t>
            </a:fld>
            <a:endParaRPr lang="en-US"/>
          </a:p>
        </p:txBody>
      </p:sp>
    </p:spTree>
    <p:extLst>
      <p:ext uri="{BB962C8B-B14F-4D97-AF65-F5344CB8AC3E}">
        <p14:creationId xmlns:p14="http://schemas.microsoft.com/office/powerpoint/2010/main" val="203913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9" name="그림 개체 틀 8">
            <a:extLst>
              <a:ext uri="{FF2B5EF4-FFF2-40B4-BE49-F238E27FC236}">
                <a16:creationId xmlns:a16="http://schemas.microsoft.com/office/drawing/2014/main" id="{246936DA-709F-014C-CC99-9B32377319B9}"/>
              </a:ext>
            </a:extLst>
          </p:cNvPr>
          <p:cNvSpPr>
            <a:spLocks noGrp="1"/>
          </p:cNvSpPr>
          <p:nvPr>
            <p:ph type="pic" sz="quarter" idx="11"/>
          </p:nvPr>
        </p:nvSpPr>
        <p:spPr>
          <a:xfrm>
            <a:off x="4030009" y="893136"/>
            <a:ext cx="3295558" cy="1595011"/>
          </a:xfrm>
          <a:custGeom>
            <a:avLst/>
            <a:gdLst>
              <a:gd name="connsiteX0" fmla="*/ 265840 w 3295558"/>
              <a:gd name="connsiteY0" fmla="*/ 0 h 1595011"/>
              <a:gd name="connsiteX1" fmla="*/ 3295558 w 3295558"/>
              <a:gd name="connsiteY1" fmla="*/ 0 h 1595011"/>
              <a:gd name="connsiteX2" fmla="*/ 3295558 w 3295558"/>
              <a:gd name="connsiteY2" fmla="*/ 1595011 h 1595011"/>
              <a:gd name="connsiteX3" fmla="*/ 265840 w 3295558"/>
              <a:gd name="connsiteY3" fmla="*/ 1595011 h 1595011"/>
              <a:gd name="connsiteX4" fmla="*/ 0 w 3295558"/>
              <a:gd name="connsiteY4" fmla="*/ 1329171 h 1595011"/>
              <a:gd name="connsiteX5" fmla="*/ 0 w 3295558"/>
              <a:gd name="connsiteY5" fmla="*/ 265840 h 1595011"/>
              <a:gd name="connsiteX6" fmla="*/ 265840 w 3295558"/>
              <a:gd name="connsiteY6" fmla="*/ 0 h 1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558" h="1595011">
                <a:moveTo>
                  <a:pt x="265840" y="0"/>
                </a:moveTo>
                <a:lnTo>
                  <a:pt x="3295558" y="0"/>
                </a:lnTo>
                <a:lnTo>
                  <a:pt x="3295558" y="1595011"/>
                </a:lnTo>
                <a:lnTo>
                  <a:pt x="265840" y="1595011"/>
                </a:lnTo>
                <a:cubicBezTo>
                  <a:pt x="119021" y="1595011"/>
                  <a:pt x="0" y="1475990"/>
                  <a:pt x="0" y="1329171"/>
                </a:cubicBezTo>
                <a:lnTo>
                  <a:pt x="0" y="265840"/>
                </a:lnTo>
                <a:cubicBezTo>
                  <a:pt x="0" y="119021"/>
                  <a:pt x="119021" y="0"/>
                  <a:pt x="265840" y="0"/>
                </a:cubicBezTo>
                <a:close/>
              </a:path>
            </a:pathLst>
          </a:custGeom>
        </p:spPr>
        <p:txBody>
          <a:bodyPr wrap="square">
            <a:noAutofit/>
          </a:bodyPr>
          <a:lstStyle/>
          <a:p>
            <a:endParaRPr kumimoji="1" lang="ko-Kore-KR" altLang="en-US"/>
          </a:p>
        </p:txBody>
      </p:sp>
      <p:sp>
        <p:nvSpPr>
          <p:cNvPr id="10" name="그림 개체 틀 9">
            <a:extLst>
              <a:ext uri="{FF2B5EF4-FFF2-40B4-BE49-F238E27FC236}">
                <a16:creationId xmlns:a16="http://schemas.microsoft.com/office/drawing/2014/main" id="{1D64591A-C1F9-6C19-BB1C-FF36EBB873B6}"/>
              </a:ext>
            </a:extLst>
          </p:cNvPr>
          <p:cNvSpPr>
            <a:spLocks noGrp="1"/>
          </p:cNvSpPr>
          <p:nvPr>
            <p:ph type="pic" sz="quarter" idx="12"/>
          </p:nvPr>
        </p:nvSpPr>
        <p:spPr>
          <a:xfrm>
            <a:off x="4030009" y="2631494"/>
            <a:ext cx="3295558" cy="1595011"/>
          </a:xfrm>
          <a:custGeom>
            <a:avLst/>
            <a:gdLst>
              <a:gd name="connsiteX0" fmla="*/ 265840 w 3295558"/>
              <a:gd name="connsiteY0" fmla="*/ 0 h 1595011"/>
              <a:gd name="connsiteX1" fmla="*/ 3295558 w 3295558"/>
              <a:gd name="connsiteY1" fmla="*/ 0 h 1595011"/>
              <a:gd name="connsiteX2" fmla="*/ 3295558 w 3295558"/>
              <a:gd name="connsiteY2" fmla="*/ 1595011 h 1595011"/>
              <a:gd name="connsiteX3" fmla="*/ 265840 w 3295558"/>
              <a:gd name="connsiteY3" fmla="*/ 1595011 h 1595011"/>
              <a:gd name="connsiteX4" fmla="*/ 0 w 3295558"/>
              <a:gd name="connsiteY4" fmla="*/ 1329171 h 1595011"/>
              <a:gd name="connsiteX5" fmla="*/ 0 w 3295558"/>
              <a:gd name="connsiteY5" fmla="*/ 265840 h 1595011"/>
              <a:gd name="connsiteX6" fmla="*/ 265840 w 3295558"/>
              <a:gd name="connsiteY6" fmla="*/ 0 h 1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558" h="1595011">
                <a:moveTo>
                  <a:pt x="265840" y="0"/>
                </a:moveTo>
                <a:lnTo>
                  <a:pt x="3295558" y="0"/>
                </a:lnTo>
                <a:lnTo>
                  <a:pt x="3295558" y="1595011"/>
                </a:lnTo>
                <a:lnTo>
                  <a:pt x="265840" y="1595011"/>
                </a:lnTo>
                <a:cubicBezTo>
                  <a:pt x="119021" y="1595011"/>
                  <a:pt x="0" y="1475990"/>
                  <a:pt x="0" y="1329171"/>
                </a:cubicBezTo>
                <a:lnTo>
                  <a:pt x="0" y="265840"/>
                </a:lnTo>
                <a:cubicBezTo>
                  <a:pt x="0" y="119021"/>
                  <a:pt x="119021" y="0"/>
                  <a:pt x="265840" y="0"/>
                </a:cubicBezTo>
                <a:close/>
              </a:path>
            </a:pathLst>
          </a:custGeom>
        </p:spPr>
        <p:txBody>
          <a:bodyPr wrap="square">
            <a:noAutofit/>
          </a:bodyPr>
          <a:lstStyle/>
          <a:p>
            <a:endParaRPr kumimoji="1" lang="ko-Kore-KR" altLang="en-US"/>
          </a:p>
        </p:txBody>
      </p:sp>
      <p:sp>
        <p:nvSpPr>
          <p:cNvPr id="11" name="그림 개체 틀 10">
            <a:extLst>
              <a:ext uri="{FF2B5EF4-FFF2-40B4-BE49-F238E27FC236}">
                <a16:creationId xmlns:a16="http://schemas.microsoft.com/office/drawing/2014/main" id="{A3FCFDF6-4BE5-2771-7850-EE19896CF7EE}"/>
              </a:ext>
            </a:extLst>
          </p:cNvPr>
          <p:cNvSpPr>
            <a:spLocks noGrp="1"/>
          </p:cNvSpPr>
          <p:nvPr>
            <p:ph type="pic" sz="quarter" idx="13"/>
          </p:nvPr>
        </p:nvSpPr>
        <p:spPr>
          <a:xfrm>
            <a:off x="4030009" y="4369853"/>
            <a:ext cx="3295558" cy="1595011"/>
          </a:xfrm>
          <a:custGeom>
            <a:avLst/>
            <a:gdLst>
              <a:gd name="connsiteX0" fmla="*/ 265840 w 3295558"/>
              <a:gd name="connsiteY0" fmla="*/ 0 h 1595011"/>
              <a:gd name="connsiteX1" fmla="*/ 3295558 w 3295558"/>
              <a:gd name="connsiteY1" fmla="*/ 0 h 1595011"/>
              <a:gd name="connsiteX2" fmla="*/ 3295558 w 3295558"/>
              <a:gd name="connsiteY2" fmla="*/ 1595011 h 1595011"/>
              <a:gd name="connsiteX3" fmla="*/ 265840 w 3295558"/>
              <a:gd name="connsiteY3" fmla="*/ 1595011 h 1595011"/>
              <a:gd name="connsiteX4" fmla="*/ 0 w 3295558"/>
              <a:gd name="connsiteY4" fmla="*/ 1329171 h 1595011"/>
              <a:gd name="connsiteX5" fmla="*/ 0 w 3295558"/>
              <a:gd name="connsiteY5" fmla="*/ 265840 h 1595011"/>
              <a:gd name="connsiteX6" fmla="*/ 265840 w 3295558"/>
              <a:gd name="connsiteY6" fmla="*/ 0 h 1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558" h="1595011">
                <a:moveTo>
                  <a:pt x="265840" y="0"/>
                </a:moveTo>
                <a:lnTo>
                  <a:pt x="3295558" y="0"/>
                </a:lnTo>
                <a:lnTo>
                  <a:pt x="3295558" y="1595011"/>
                </a:lnTo>
                <a:lnTo>
                  <a:pt x="265840" y="1595011"/>
                </a:lnTo>
                <a:cubicBezTo>
                  <a:pt x="119021" y="1595011"/>
                  <a:pt x="0" y="1475990"/>
                  <a:pt x="0" y="1329171"/>
                </a:cubicBezTo>
                <a:lnTo>
                  <a:pt x="0" y="265840"/>
                </a:lnTo>
                <a:cubicBezTo>
                  <a:pt x="0" y="119021"/>
                  <a:pt x="119021" y="0"/>
                  <a:pt x="265840" y="0"/>
                </a:cubicBezTo>
                <a:close/>
              </a:path>
            </a:pathLst>
          </a:custGeom>
        </p:spPr>
        <p:txBody>
          <a:bodyPr wrap="square">
            <a:noAutofit/>
          </a:bodyPr>
          <a:lstStyle/>
          <a:p>
            <a:endParaRPr kumimoji="1" lang="ko-Kore-KR" altLang="en-US"/>
          </a:p>
        </p:txBody>
      </p:sp>
    </p:spTree>
    <p:extLst>
      <p:ext uri="{BB962C8B-B14F-4D97-AF65-F5344CB8AC3E}">
        <p14:creationId xmlns:p14="http://schemas.microsoft.com/office/powerpoint/2010/main" val="35258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nny horizontal">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4E1EA42-D978-A78D-E514-1F5E16BDB92C}"/>
              </a:ext>
            </a:extLst>
          </p:cNvPr>
          <p:cNvSpPr>
            <a:spLocks noGrp="1"/>
          </p:cNvSpPr>
          <p:nvPr>
            <p:ph type="pic" sz="quarter" idx="26"/>
          </p:nvPr>
        </p:nvSpPr>
        <p:spPr>
          <a:xfrm>
            <a:off x="4444409" y="954157"/>
            <a:ext cx="7747591" cy="2812774"/>
          </a:xfrm>
          <a:prstGeom prst="rect">
            <a:avLst/>
          </a:prstGeom>
        </p:spPr>
        <p:txBody>
          <a:bodyPr wrap="square">
            <a:noAutofit/>
          </a:bodyPr>
          <a:lstStyle/>
          <a:p>
            <a:endParaRPr kumimoji="1" lang="ko-KR" altLang="en-US" dirty="0"/>
          </a:p>
        </p:txBody>
      </p:sp>
    </p:spTree>
    <p:extLst>
      <p:ext uri="{BB962C8B-B14F-4D97-AF65-F5344CB8AC3E}">
        <p14:creationId xmlns:p14="http://schemas.microsoft.com/office/powerpoint/2010/main" val="162422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ircl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97EFCE7-1B8E-0F9D-2CF1-32A678EFE3F1}"/>
              </a:ext>
            </a:extLst>
          </p:cNvPr>
          <p:cNvSpPr>
            <a:spLocks noGrp="1"/>
          </p:cNvSpPr>
          <p:nvPr>
            <p:ph type="pic" sz="quarter" idx="10"/>
          </p:nvPr>
        </p:nvSpPr>
        <p:spPr>
          <a:xfrm>
            <a:off x="989529" y="1121569"/>
            <a:ext cx="4613275" cy="4614862"/>
          </a:xfrm>
          <a:prstGeom prst="ellipse">
            <a:avLst/>
          </a:prstGeom>
        </p:spPr>
        <p:txBody>
          <a:bodyPr/>
          <a:lstStyle/>
          <a:p>
            <a:endParaRPr kumimoji="1" lang="ko-Kore-KR" altLang="en-US"/>
          </a:p>
        </p:txBody>
      </p:sp>
    </p:spTree>
    <p:extLst>
      <p:ext uri="{BB962C8B-B14F-4D97-AF65-F5344CB8AC3E}">
        <p14:creationId xmlns:p14="http://schemas.microsoft.com/office/powerpoint/2010/main" val="180414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square">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95CECD3B-DE01-4DB4-D05D-7B9DE7523F3B}"/>
              </a:ext>
            </a:extLst>
          </p:cNvPr>
          <p:cNvSpPr>
            <a:spLocks noGrp="1"/>
          </p:cNvSpPr>
          <p:nvPr>
            <p:ph type="pic" sz="quarter" idx="10"/>
          </p:nvPr>
        </p:nvSpPr>
        <p:spPr>
          <a:xfrm>
            <a:off x="1" y="0"/>
            <a:ext cx="6096000" cy="6858000"/>
          </a:xfrm>
        </p:spPr>
        <p:txBody>
          <a:bodyPr/>
          <a:lstStyle/>
          <a:p>
            <a:endParaRPr kumimoji="1" lang="ko-Kore-KR" altLang="en-US"/>
          </a:p>
        </p:txBody>
      </p:sp>
    </p:spTree>
    <p:extLst>
      <p:ext uri="{BB962C8B-B14F-4D97-AF65-F5344CB8AC3E}">
        <p14:creationId xmlns:p14="http://schemas.microsoft.com/office/powerpoint/2010/main" val="35208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horizontal">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95CECD3B-DE01-4DB4-D05D-7B9DE7523F3B}"/>
              </a:ext>
            </a:extLst>
          </p:cNvPr>
          <p:cNvSpPr>
            <a:spLocks noGrp="1"/>
          </p:cNvSpPr>
          <p:nvPr>
            <p:ph type="pic" sz="quarter" idx="10"/>
          </p:nvPr>
        </p:nvSpPr>
        <p:spPr>
          <a:xfrm>
            <a:off x="0" y="0"/>
            <a:ext cx="12191999" cy="3846786"/>
          </a:xfrm>
        </p:spPr>
        <p:txBody>
          <a:bodyPr/>
          <a:lstStyle/>
          <a:p>
            <a:endParaRPr kumimoji="1" lang="ko-Kore-KR" altLang="en-US"/>
          </a:p>
        </p:txBody>
      </p:sp>
    </p:spTree>
    <p:extLst>
      <p:ext uri="{BB962C8B-B14F-4D97-AF65-F5344CB8AC3E}">
        <p14:creationId xmlns:p14="http://schemas.microsoft.com/office/powerpoint/2010/main" val="41365509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7C68D37-EEFC-B8E8-4A1B-0E11B0208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ko-KR" dirty="0"/>
              <a:t>Edit the master title style
</a:t>
            </a:r>
            <a:endParaRPr kumimoji="1" lang="ko-Kore-KR" altLang="en-US" dirty="0"/>
          </a:p>
        </p:txBody>
      </p:sp>
      <p:sp>
        <p:nvSpPr>
          <p:cNvPr id="3" name="텍스트 개체 틀 2">
            <a:extLst>
              <a:ext uri="{FF2B5EF4-FFF2-40B4-BE49-F238E27FC236}">
                <a16:creationId xmlns:a16="http://schemas.microsoft.com/office/drawing/2014/main" id="{9DCFBEB3-F158-4538-4339-8CE834E6E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dirty="0"/>
              <a:t>Click to edit the master text style</a:t>
            </a:r>
          </a:p>
          <a:p>
            <a:pPr lvl="1"/>
            <a:r>
              <a:rPr kumimoji="1" lang="en-US" altLang="ko-KR" dirty="0"/>
              <a:t>Second level</a:t>
            </a:r>
          </a:p>
          <a:p>
            <a:pPr lvl="2"/>
            <a:r>
              <a:rPr kumimoji="1" lang="en-US" altLang="ko-KR" dirty="0"/>
              <a:t>Third level</a:t>
            </a:r>
            <a:endParaRPr kumimoji="1" lang="ko-Kore-KR" altLang="en-US" dirty="0"/>
          </a:p>
        </p:txBody>
      </p:sp>
      <p:sp>
        <p:nvSpPr>
          <p:cNvPr id="4" name="날짜 개체 틀 3">
            <a:extLst>
              <a:ext uri="{FF2B5EF4-FFF2-40B4-BE49-F238E27FC236}">
                <a16:creationId xmlns:a16="http://schemas.microsoft.com/office/drawing/2014/main" id="{C2E05233-9876-343A-3101-6236609C4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ko-Kore-KR" altLang="en-US"/>
          </a:p>
        </p:txBody>
      </p:sp>
      <p:sp>
        <p:nvSpPr>
          <p:cNvPr id="5" name="바닥글 개체 틀 4">
            <a:extLst>
              <a:ext uri="{FF2B5EF4-FFF2-40B4-BE49-F238E27FC236}">
                <a16:creationId xmlns:a16="http://schemas.microsoft.com/office/drawing/2014/main" id="{86D5AE70-66DB-CBA1-ADBA-7A52D9BFB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ore-KR" altLang="en-US"/>
          </a:p>
        </p:txBody>
      </p:sp>
      <p:sp>
        <p:nvSpPr>
          <p:cNvPr id="6" name="슬라이드 번호 개체 틀 5">
            <a:extLst>
              <a:ext uri="{FF2B5EF4-FFF2-40B4-BE49-F238E27FC236}">
                <a16:creationId xmlns:a16="http://schemas.microsoft.com/office/drawing/2014/main" id="{D31C8886-FC1B-90BF-9165-9C4DFEE45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EE66D-44DD-AC4C-9B3D-8ADA04F3584D}" type="slidenum">
              <a:t>‹#›</a:t>
            </a:fld>
            <a:endParaRPr kumimoji="1" lang="ko-Kore-KR" altLang="en-US"/>
          </a:p>
        </p:txBody>
      </p:sp>
    </p:spTree>
    <p:extLst>
      <p:ext uri="{BB962C8B-B14F-4D97-AF65-F5344CB8AC3E}">
        <p14:creationId xmlns:p14="http://schemas.microsoft.com/office/powerpoint/2010/main" val="2634839343"/>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85" r:id="rId25"/>
    <p:sldLayoutId id="2147483687" r:id="rId26"/>
    <p:sldLayoutId id="2147483688" r:id="rId27"/>
    <p:sldLayoutId id="2147483689" r:id="rId28"/>
    <p:sldLayoutId id="2147483699" r:id="rId29"/>
    <p:sldLayoutId id="2147483700" r:id="rId30"/>
    <p:sldLayoutId id="2147483701" r:id="rId31"/>
    <p:sldLayoutId id="2147483702" r:id="rId32"/>
    <p:sldLayoutId id="2147483703"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9000"/>
        </a:lnSpc>
        <a:spcBef>
          <a:spcPts val="6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2FC00-078B-9539-26F1-9C1F48C03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192404-9B1A-264B-3C4D-823FE384F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3273A28-F957-9C86-649B-6DD4F611D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9D77AFB-E347-2CFE-42C7-E3B8EA4E51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9610E6-C67D-1096-8DAD-C01317688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1509A58A-9D0B-49E1-B8C6-DD16F4C488E9}" type="slidenum">
              <a:rPr lang="en-US" smtClean="0"/>
              <a:pPr/>
              <a:t>‹#›</a:t>
            </a:fld>
            <a:endParaRPr lang="en-US" dirty="0"/>
          </a:p>
        </p:txBody>
      </p:sp>
    </p:spTree>
    <p:extLst>
      <p:ext uri="{BB962C8B-B14F-4D97-AF65-F5344CB8AC3E}">
        <p14:creationId xmlns:p14="http://schemas.microsoft.com/office/powerpoint/2010/main" val="40686915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ExtraBold" panose="00000900000000000000" pitchFamily="2" charset="0"/>
          <a:ea typeface="+mj-ea"/>
          <a:cs typeface="+mj-cs"/>
        </a:defRPr>
      </a:lvl1pPr>
    </p:titleStyle>
    <p:bodyStyle>
      <a:lvl1pPr marL="228600" indent="-228600" algn="l" defTabSz="914400" rtl="0" eaLnBrk="1" latinLnBrk="0" hangingPunct="1">
        <a:lnSpc>
          <a:spcPct val="109000"/>
        </a:lnSpc>
        <a:spcBef>
          <a:spcPts val="600"/>
        </a:spcBef>
        <a:buClr>
          <a:schemeClr val="accent6"/>
        </a:buClr>
        <a:buFont typeface="Wingdings" panose="05000000000000000000" pitchFamily="2" charset="2"/>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109000"/>
        </a:lnSpc>
        <a:spcBef>
          <a:spcPts val="600"/>
        </a:spcBef>
        <a:buClr>
          <a:schemeClr val="accent6"/>
        </a:buClr>
        <a:buFont typeface="Wingdings" panose="05000000000000000000" pitchFamily="2" charset="2"/>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109000"/>
        </a:lnSpc>
        <a:spcBef>
          <a:spcPts val="600"/>
        </a:spcBef>
        <a:buClr>
          <a:schemeClr val="accent6"/>
        </a:buClr>
        <a:buFont typeface="Wingdings" panose="05000000000000000000" pitchFamily="2" charset="2"/>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109000"/>
        </a:lnSpc>
        <a:spcBef>
          <a:spcPts val="600"/>
        </a:spcBef>
        <a:buClr>
          <a:schemeClr val="accent6"/>
        </a:buClr>
        <a:buFont typeface="Wingdings" panose="05000000000000000000" pitchFamily="2" charset="2"/>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9000"/>
        </a:lnSpc>
        <a:spcBef>
          <a:spcPts val="600"/>
        </a:spcBef>
        <a:buClr>
          <a:schemeClr val="accent6"/>
        </a:buClr>
        <a:buFont typeface="Wingdings" panose="05000000000000000000" pitchFamily="2"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4" name="제목 43">
            <a:extLst>
              <a:ext uri="{FF2B5EF4-FFF2-40B4-BE49-F238E27FC236}">
                <a16:creationId xmlns:a16="http://schemas.microsoft.com/office/drawing/2014/main" id="{116CC496-1C23-C226-88AF-CF34061B3A73}"/>
              </a:ext>
            </a:extLst>
          </p:cNvPr>
          <p:cNvSpPr>
            <a:spLocks noGrp="1"/>
          </p:cNvSpPr>
          <p:nvPr>
            <p:ph type="title"/>
          </p:nvPr>
        </p:nvSpPr>
        <p:spPr>
          <a:xfrm>
            <a:off x="527764" y="2411233"/>
            <a:ext cx="5075641" cy="1461360"/>
          </a:xfrm>
        </p:spPr>
        <p:txBody>
          <a:bodyPr>
            <a:normAutofit fontScale="90000"/>
          </a:bodyPr>
          <a:lstStyle/>
          <a:p>
            <a:r>
              <a:rPr lang="en-US" altLang="ko-Kore-KR" sz="4000" dirty="0">
                <a:latin typeface="+mj-lt"/>
              </a:rPr>
              <a:t>Disability Accommodations</a:t>
            </a:r>
            <a:br>
              <a:rPr lang="en-US" altLang="ko-Kore-KR" sz="4000" dirty="0">
                <a:latin typeface="+mj-lt"/>
              </a:rPr>
            </a:br>
            <a:r>
              <a:rPr lang="en-US" altLang="ko-Kore-KR" sz="4000" dirty="0">
                <a:latin typeface="+mj-lt"/>
              </a:rPr>
              <a:t>(DA)</a:t>
            </a:r>
            <a:endParaRPr lang="ko-Kore-KR" altLang="en-US" sz="4000" dirty="0">
              <a:latin typeface="+mj-lt"/>
            </a:endParaRPr>
          </a:p>
        </p:txBody>
      </p:sp>
      <p:sp>
        <p:nvSpPr>
          <p:cNvPr id="5" name="직사각형 4"/>
          <p:cNvSpPr/>
          <p:nvPr/>
        </p:nvSpPr>
        <p:spPr>
          <a:xfrm>
            <a:off x="529312" y="4091639"/>
            <a:ext cx="30027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ore-KR" sz="2400" b="0" i="0" u="none" strike="noStrike" kern="1200" cap="none" spc="0" normalizeH="0" baseline="0" noProof="0" dirty="0">
                <a:ln>
                  <a:noFill/>
                </a:ln>
                <a:solidFill>
                  <a:srgbClr val="FFFFFF"/>
                </a:solidFill>
                <a:effectLst/>
                <a:uLnTx/>
                <a:uFillTx/>
                <a:latin typeface="Montserrat SemiBold" panose="00000700000000000000" pitchFamily="2" charset="0"/>
                <a:ea typeface="+mn-ea"/>
                <a:cs typeface="+mn-cs"/>
              </a:rPr>
              <a:t>Residential Living</a:t>
            </a:r>
            <a:endParaRPr kumimoji="0" lang="ko-KR" altLang="en-US" sz="2400" b="0" i="0" u="none" strike="noStrike" kern="1200" cap="none" spc="0" normalizeH="0" baseline="0" noProof="0" dirty="0">
              <a:ln>
                <a:noFill/>
              </a:ln>
              <a:solidFill>
                <a:srgbClr val="000000"/>
              </a:solidFill>
              <a:effectLst/>
              <a:uLnTx/>
              <a:uFillTx/>
              <a:latin typeface="Montserrat SemiBold" panose="00000700000000000000" pitchFamily="2" charset="0"/>
              <a:ea typeface="맑은 고딕" panose="020B0503020000020004" pitchFamily="50" charset="-127"/>
              <a:cs typeface="+mn-cs"/>
            </a:endParaRPr>
          </a:p>
        </p:txBody>
      </p:sp>
      <p:pic>
        <p:nvPicPr>
          <p:cNvPr id="11" name="Picture 10" descr="A person sitting on a couch with headphones on&#10;&#10;Description automatically generated with medium confidence">
            <a:extLst>
              <a:ext uri="{FF2B5EF4-FFF2-40B4-BE49-F238E27FC236}">
                <a16:creationId xmlns:a16="http://schemas.microsoft.com/office/drawing/2014/main" id="{1F296BCF-2F9E-3E11-D233-DFC8713DD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9"/>
            <a:ext cx="6096000" cy="6858000"/>
          </a:xfrm>
          <a:prstGeom prst="rect">
            <a:avLst/>
          </a:prstGeom>
        </p:spPr>
      </p:pic>
    </p:spTree>
    <p:extLst>
      <p:ext uri="{BB962C8B-B14F-4D97-AF65-F5344CB8AC3E}">
        <p14:creationId xmlns:p14="http://schemas.microsoft.com/office/powerpoint/2010/main" val="87060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제목 79"/>
          <p:cNvSpPr>
            <a:spLocks noGrp="1"/>
          </p:cNvSpPr>
          <p:nvPr>
            <p:ph type="title"/>
          </p:nvPr>
        </p:nvSpPr>
        <p:spPr>
          <a:xfrm>
            <a:off x="664501" y="311007"/>
            <a:ext cx="10862997" cy="778098"/>
          </a:xfrm>
        </p:spPr>
        <p:txBody>
          <a:bodyPr/>
          <a:lstStyle/>
          <a:p>
            <a:r>
              <a:rPr lang="en-US" altLang="ko-KR"/>
              <a:t>Functional Limitations</a:t>
            </a:r>
            <a:endParaRPr lang="ko" altLang="en-US"/>
          </a:p>
        </p:txBody>
      </p:sp>
      <p:sp>
        <p:nvSpPr>
          <p:cNvPr id="23" name="직사각형 22"/>
          <p:cNvSpPr>
            <a:spLocks noChangeArrowheads="1"/>
          </p:cNvSpPr>
          <p:nvPr/>
        </p:nvSpPr>
        <p:spPr bwMode="auto">
          <a:xfrm>
            <a:off x="914547" y="1109691"/>
            <a:ext cx="10527217" cy="923330"/>
          </a:xfrm>
          <a:prstGeom prst="rect">
            <a:avLst/>
          </a:prstGeom>
          <a:noFill/>
        </p:spPr>
        <p:txBody>
          <a:bodyPr wrap="square" rtlCol="0" anchor="ctr">
            <a:spAutoFit/>
          </a:bodyPr>
          <a:lstStyle/>
          <a:p>
            <a:pPr defTabSz="914400" latinLnBrk="1"/>
            <a:r>
              <a:rPr lang="en-US" altLang="ko-KR" dirty="0">
                <a:latin typeface="Calibri Light"/>
                <a:ea typeface="맑은 고딕" pitchFamily="50" charset="-127"/>
              </a:rPr>
              <a:t> Functional Limitations are a result of a condition and </a:t>
            </a:r>
            <a:r>
              <a:rPr lang="en-US" altLang="ko-KR" b="1" dirty="0">
                <a:solidFill>
                  <a:schemeClr val="accent1"/>
                </a:solidFill>
                <a:latin typeface="Calibri Light"/>
                <a:ea typeface="맑은 고딕" pitchFamily="50" charset="-127"/>
              </a:rPr>
              <a:t>reduce or eliminate your ability to do certain activities within a normal range of function.</a:t>
            </a:r>
            <a:r>
              <a:rPr lang="en-US" altLang="ko-KR" dirty="0">
                <a:latin typeface="Calibri Light"/>
                <a:ea typeface="맑은 고딕" pitchFamily="50" charset="-127"/>
              </a:rPr>
              <a:t> There are multitudes of possible functional limitations for each condition and we often forget to consider behavioral manifestations. Here are a few examples of commonly occurring ones:</a:t>
            </a:r>
          </a:p>
        </p:txBody>
      </p:sp>
      <p:grpSp>
        <p:nvGrpSpPr>
          <p:cNvPr id="22" name="Group 21">
            <a:extLst>
              <a:ext uri="{FF2B5EF4-FFF2-40B4-BE49-F238E27FC236}">
                <a16:creationId xmlns:a16="http://schemas.microsoft.com/office/drawing/2014/main" id="{9665D1EC-9679-7065-F06C-DC6884E44708}"/>
              </a:ext>
            </a:extLst>
          </p:cNvPr>
          <p:cNvGrpSpPr/>
          <p:nvPr/>
        </p:nvGrpSpPr>
        <p:grpSpPr>
          <a:xfrm>
            <a:off x="1225705" y="2203970"/>
            <a:ext cx="2290272" cy="4308585"/>
            <a:chOff x="1404815" y="2203970"/>
            <a:chExt cx="2290272" cy="4308585"/>
          </a:xfrm>
        </p:grpSpPr>
        <p:cxnSp>
          <p:nvCxnSpPr>
            <p:cNvPr id="902" name="직선 연결선 901">
              <a:extLst>
                <a:ext uri="{FF2B5EF4-FFF2-40B4-BE49-F238E27FC236}">
                  <a16:creationId xmlns:a16="http://schemas.microsoft.com/office/drawing/2014/main" id="{8180463A-568C-41A1-BDCB-CA6E8D4BB6D2}"/>
                </a:ext>
              </a:extLst>
            </p:cNvPr>
            <p:cNvCxnSpPr>
              <a:cxnSpLocks/>
            </p:cNvCxnSpPr>
            <p:nvPr/>
          </p:nvCxnSpPr>
          <p:spPr>
            <a:xfrm>
              <a:off x="2544559" y="3488956"/>
              <a:ext cx="0" cy="402079"/>
            </a:xfrm>
            <a:prstGeom prst="line">
              <a:avLst/>
            </a:prstGeom>
            <a:ln w="76200" cap="rnd">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90" name="그룹 889">
              <a:extLst>
                <a:ext uri="{FF2B5EF4-FFF2-40B4-BE49-F238E27FC236}">
                  <a16:creationId xmlns:a16="http://schemas.microsoft.com/office/drawing/2014/main" id="{6492A4D1-78DE-40B3-A831-45C4F77D563C}"/>
                </a:ext>
              </a:extLst>
            </p:cNvPr>
            <p:cNvGrpSpPr/>
            <p:nvPr/>
          </p:nvGrpSpPr>
          <p:grpSpPr>
            <a:xfrm>
              <a:off x="1404815" y="2203970"/>
              <a:ext cx="2290272" cy="1372779"/>
              <a:chOff x="1952615" y="2949995"/>
              <a:chExt cx="2475857" cy="1484020"/>
            </a:xfrm>
          </p:grpSpPr>
          <p:sp>
            <p:nvSpPr>
              <p:cNvPr id="947" name="사각형: 둥근 위쪽 모서리 946">
                <a:extLst>
                  <a:ext uri="{FF2B5EF4-FFF2-40B4-BE49-F238E27FC236}">
                    <a16:creationId xmlns:a16="http://schemas.microsoft.com/office/drawing/2014/main" id="{2F7CD4C0-69D6-4AA7-8B71-6BFAA953923A}"/>
                  </a:ext>
                </a:extLst>
              </p:cNvPr>
              <p:cNvSpPr/>
              <p:nvPr/>
            </p:nvSpPr>
            <p:spPr>
              <a:xfrm rot="10800000">
                <a:off x="1967300" y="3530535"/>
                <a:ext cx="2441809" cy="903480"/>
              </a:xfrm>
              <a:prstGeom prst="round2SameRect">
                <a:avLst>
                  <a:gd name="adj1" fmla="val 964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9" name="직사각형 948">
                <a:extLst>
                  <a:ext uri="{FF2B5EF4-FFF2-40B4-BE49-F238E27FC236}">
                    <a16:creationId xmlns:a16="http://schemas.microsoft.com/office/drawing/2014/main" id="{BD2D73C5-3887-4D0B-BE93-FA694413A170}"/>
                  </a:ext>
                </a:extLst>
              </p:cNvPr>
              <p:cNvSpPr/>
              <p:nvPr/>
            </p:nvSpPr>
            <p:spPr>
              <a:xfrm>
                <a:off x="2068621" y="3534288"/>
                <a:ext cx="1620752" cy="682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8" name="사각형: 둥근 위쪽 모서리 947">
                <a:extLst>
                  <a:ext uri="{FF2B5EF4-FFF2-40B4-BE49-F238E27FC236}">
                    <a16:creationId xmlns:a16="http://schemas.microsoft.com/office/drawing/2014/main" id="{48F8B9DB-2404-4790-A2CA-8A0CA276EAA4}"/>
                  </a:ext>
                </a:extLst>
              </p:cNvPr>
              <p:cNvSpPr/>
              <p:nvPr/>
            </p:nvSpPr>
            <p:spPr>
              <a:xfrm>
                <a:off x="1952615" y="2949995"/>
                <a:ext cx="2475857" cy="576064"/>
              </a:xfrm>
              <a:prstGeom prst="round2SameRect">
                <a:avLst>
                  <a:gd name="adj1" fmla="val 32832"/>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 sz="1400" b="1">
                    <a:solidFill>
                      <a:schemeClr val="bg1"/>
                    </a:solidFill>
                  </a:rPr>
                  <a:t>Neurodevelopmental</a:t>
                </a:r>
                <a:endParaRPr lang="en-US" altLang="ko-KR" sz="1400" b="1">
                  <a:solidFill>
                    <a:schemeClr val="bg1"/>
                  </a:solidFill>
                </a:endParaRPr>
              </a:p>
            </p:txBody>
          </p:sp>
        </p:grpSp>
        <p:sp>
          <p:nvSpPr>
            <p:cNvPr id="899" name="자유형: 도형 898">
              <a:extLst>
                <a:ext uri="{FF2B5EF4-FFF2-40B4-BE49-F238E27FC236}">
                  <a16:creationId xmlns:a16="http://schemas.microsoft.com/office/drawing/2014/main" id="{399B8051-EFDE-4B04-B660-5FB0623D9A7B}"/>
                </a:ext>
              </a:extLst>
            </p:cNvPr>
            <p:cNvSpPr/>
            <p:nvPr/>
          </p:nvSpPr>
          <p:spPr>
            <a:xfrm>
              <a:off x="1512126" y="3892959"/>
              <a:ext cx="2173968"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Reading</a:t>
              </a:r>
              <a:endParaRPr lang="en-US" altLang="ko-KR" b="1">
                <a:solidFill>
                  <a:schemeClr val="bg2">
                    <a:lumMod val="25000"/>
                  </a:schemeClr>
                </a:solidFill>
              </a:endParaRPr>
            </a:p>
          </p:txBody>
        </p:sp>
        <p:sp>
          <p:nvSpPr>
            <p:cNvPr id="900" name="자유형: 도형 899">
              <a:extLst>
                <a:ext uri="{FF2B5EF4-FFF2-40B4-BE49-F238E27FC236}">
                  <a16:creationId xmlns:a16="http://schemas.microsoft.com/office/drawing/2014/main" id="{938395D1-4537-4598-8B75-7098A09A6022}"/>
                </a:ext>
              </a:extLst>
            </p:cNvPr>
            <p:cNvSpPr/>
            <p:nvPr/>
          </p:nvSpPr>
          <p:spPr>
            <a:xfrm>
              <a:off x="1512125" y="4591935"/>
              <a:ext cx="2140724"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Anxiety</a:t>
              </a:r>
              <a:endParaRPr lang="en-US" altLang="ko-KR" b="1">
                <a:solidFill>
                  <a:schemeClr val="bg2">
                    <a:lumMod val="25000"/>
                  </a:schemeClr>
                </a:solidFill>
              </a:endParaRPr>
            </a:p>
          </p:txBody>
        </p:sp>
        <p:sp>
          <p:nvSpPr>
            <p:cNvPr id="901" name="자유형: 도형 900">
              <a:extLst>
                <a:ext uri="{FF2B5EF4-FFF2-40B4-BE49-F238E27FC236}">
                  <a16:creationId xmlns:a16="http://schemas.microsoft.com/office/drawing/2014/main" id="{AD1701EC-4DE4-4BE9-9ED1-18A8F474FA29}"/>
                </a:ext>
              </a:extLst>
            </p:cNvPr>
            <p:cNvSpPr/>
            <p:nvPr/>
          </p:nvSpPr>
          <p:spPr>
            <a:xfrm>
              <a:off x="1512124" y="5290911"/>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Attention/</a:t>
              </a:r>
            </a:p>
            <a:p>
              <a:pPr algn="ctr"/>
              <a:r>
                <a:rPr lang="en-US" altLang="ko" b="1">
                  <a:solidFill>
                    <a:schemeClr val="bg2">
                      <a:lumMod val="25000"/>
                    </a:schemeClr>
                  </a:solidFill>
                </a:rPr>
                <a:t>Distractions</a:t>
              </a:r>
              <a:endParaRPr lang="en-US" altLang="ko-KR" b="1">
                <a:solidFill>
                  <a:schemeClr val="bg2">
                    <a:lumMod val="25000"/>
                  </a:schemeClr>
                </a:solidFill>
              </a:endParaRPr>
            </a:p>
          </p:txBody>
        </p:sp>
        <p:sp>
          <p:nvSpPr>
            <p:cNvPr id="913" name="타원 912">
              <a:extLst>
                <a:ext uri="{FF2B5EF4-FFF2-40B4-BE49-F238E27FC236}">
                  <a16:creationId xmlns:a16="http://schemas.microsoft.com/office/drawing/2014/main" id="{66C7B8DF-C30F-47C8-A0DA-EAC6C4A7BAB7}"/>
                </a:ext>
              </a:extLst>
            </p:cNvPr>
            <p:cNvSpPr/>
            <p:nvPr/>
          </p:nvSpPr>
          <p:spPr>
            <a:xfrm>
              <a:off x="2557650" y="4466039"/>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4" name="타원 913">
              <a:extLst>
                <a:ext uri="{FF2B5EF4-FFF2-40B4-BE49-F238E27FC236}">
                  <a16:creationId xmlns:a16="http://schemas.microsoft.com/office/drawing/2014/main" id="{8958D0EC-A598-4C07-83E6-7B7188FD49AB}"/>
                </a:ext>
              </a:extLst>
            </p:cNvPr>
            <p:cNvSpPr/>
            <p:nvPr/>
          </p:nvSpPr>
          <p:spPr>
            <a:xfrm>
              <a:off x="2557650" y="5156347"/>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자유형: 도형 900">
              <a:extLst>
                <a:ext uri="{FF2B5EF4-FFF2-40B4-BE49-F238E27FC236}">
                  <a16:creationId xmlns:a16="http://schemas.microsoft.com/office/drawing/2014/main" id="{4F5048A6-975E-C6DE-72E6-341A17DE9CB0}"/>
                </a:ext>
              </a:extLst>
            </p:cNvPr>
            <p:cNvSpPr/>
            <p:nvPr/>
          </p:nvSpPr>
          <p:spPr>
            <a:xfrm>
              <a:off x="1512124" y="5973366"/>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Transitions</a:t>
              </a:r>
              <a:endParaRPr lang="en-US" altLang="ko-KR" b="1">
                <a:solidFill>
                  <a:schemeClr val="bg2">
                    <a:lumMod val="25000"/>
                  </a:schemeClr>
                </a:solidFill>
              </a:endParaRPr>
            </a:p>
          </p:txBody>
        </p:sp>
        <p:sp>
          <p:nvSpPr>
            <p:cNvPr id="7" name="타원 913">
              <a:extLst>
                <a:ext uri="{FF2B5EF4-FFF2-40B4-BE49-F238E27FC236}">
                  <a16:creationId xmlns:a16="http://schemas.microsoft.com/office/drawing/2014/main" id="{368F68C6-9C2C-42B8-B516-6D6FF3BD13CC}"/>
                </a:ext>
              </a:extLst>
            </p:cNvPr>
            <p:cNvSpPr/>
            <p:nvPr/>
          </p:nvSpPr>
          <p:spPr>
            <a:xfrm>
              <a:off x="2567728" y="5856499"/>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4" name="Group 23">
            <a:extLst>
              <a:ext uri="{FF2B5EF4-FFF2-40B4-BE49-F238E27FC236}">
                <a16:creationId xmlns:a16="http://schemas.microsoft.com/office/drawing/2014/main" id="{F7EFF17D-D9FC-CB6F-88CB-970E6F8C2C03}"/>
              </a:ext>
            </a:extLst>
          </p:cNvPr>
          <p:cNvGrpSpPr/>
          <p:nvPr/>
        </p:nvGrpSpPr>
        <p:grpSpPr>
          <a:xfrm>
            <a:off x="1254520" y="2210591"/>
            <a:ext cx="4948288" cy="4314369"/>
            <a:chOff x="1403013" y="2196713"/>
            <a:chExt cx="4948288" cy="4314369"/>
          </a:xfrm>
        </p:grpSpPr>
        <p:cxnSp>
          <p:nvCxnSpPr>
            <p:cNvPr id="16" name="직선 연결선 901">
              <a:extLst>
                <a:ext uri="{FF2B5EF4-FFF2-40B4-BE49-F238E27FC236}">
                  <a16:creationId xmlns:a16="http://schemas.microsoft.com/office/drawing/2014/main" id="{0887DC1C-C7CE-36AB-2180-D55ADA6BE1AC}"/>
                </a:ext>
              </a:extLst>
            </p:cNvPr>
            <p:cNvCxnSpPr>
              <a:cxnSpLocks/>
            </p:cNvCxnSpPr>
            <p:nvPr/>
          </p:nvCxnSpPr>
          <p:spPr>
            <a:xfrm>
              <a:off x="5207215" y="3487483"/>
              <a:ext cx="0" cy="402079"/>
            </a:xfrm>
            <a:prstGeom prst="line">
              <a:avLst/>
            </a:prstGeom>
            <a:ln w="76200" cap="rnd">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그룹 889">
              <a:extLst>
                <a:ext uri="{FF2B5EF4-FFF2-40B4-BE49-F238E27FC236}">
                  <a16:creationId xmlns:a16="http://schemas.microsoft.com/office/drawing/2014/main" id="{B48EA147-06C9-6DE6-7323-787992BA5E83}"/>
                </a:ext>
              </a:extLst>
            </p:cNvPr>
            <p:cNvGrpSpPr/>
            <p:nvPr/>
          </p:nvGrpSpPr>
          <p:grpSpPr>
            <a:xfrm>
              <a:off x="4061031" y="2196713"/>
              <a:ext cx="2290270" cy="1405461"/>
              <a:chOff x="1936447" y="2943722"/>
              <a:chExt cx="2475857" cy="1519344"/>
            </a:xfrm>
          </p:grpSpPr>
          <p:sp>
            <p:nvSpPr>
              <p:cNvPr id="10" name="사각형: 둥근 위쪽 모서리 946">
                <a:extLst>
                  <a:ext uri="{FF2B5EF4-FFF2-40B4-BE49-F238E27FC236}">
                    <a16:creationId xmlns:a16="http://schemas.microsoft.com/office/drawing/2014/main" id="{43E21640-251D-7EB5-4B5D-2E3255F3F9A6}"/>
                  </a:ext>
                </a:extLst>
              </p:cNvPr>
              <p:cNvSpPr/>
              <p:nvPr/>
            </p:nvSpPr>
            <p:spPr>
              <a:xfrm rot="10800000">
                <a:off x="1954603" y="3498636"/>
                <a:ext cx="2441809" cy="964430"/>
              </a:xfrm>
              <a:prstGeom prst="round2SameRect">
                <a:avLst>
                  <a:gd name="adj1" fmla="val 964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각형: 둥근 위쪽 모서리 947">
                <a:extLst>
                  <a:ext uri="{FF2B5EF4-FFF2-40B4-BE49-F238E27FC236}">
                    <a16:creationId xmlns:a16="http://schemas.microsoft.com/office/drawing/2014/main" id="{0AB4F0B5-A51A-0A6D-B7AC-9FF76C2BBFBA}"/>
                  </a:ext>
                </a:extLst>
              </p:cNvPr>
              <p:cNvSpPr/>
              <p:nvPr/>
            </p:nvSpPr>
            <p:spPr>
              <a:xfrm>
                <a:off x="1936447" y="2943722"/>
                <a:ext cx="2475857" cy="576063"/>
              </a:xfrm>
              <a:prstGeom prst="round2SameRect">
                <a:avLst>
                  <a:gd name="adj1" fmla="val 3283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 sz="1400" b="1">
                    <a:solidFill>
                      <a:schemeClr val="bg1"/>
                    </a:solidFill>
                  </a:rPr>
                  <a:t>Medical</a:t>
                </a:r>
                <a:endParaRPr lang="en-US" altLang="ko-KR" sz="1400" b="1">
                  <a:solidFill>
                    <a:schemeClr val="bg1"/>
                  </a:solidFill>
                </a:endParaRPr>
              </a:p>
            </p:txBody>
          </p:sp>
          <p:sp>
            <p:nvSpPr>
              <p:cNvPr id="12" name="직사각형 948">
                <a:extLst>
                  <a:ext uri="{FF2B5EF4-FFF2-40B4-BE49-F238E27FC236}">
                    <a16:creationId xmlns:a16="http://schemas.microsoft.com/office/drawing/2014/main" id="{0D2F7275-00DA-4F7F-7D83-4F86F57D5A45}"/>
                  </a:ext>
                </a:extLst>
              </p:cNvPr>
              <p:cNvSpPr/>
              <p:nvPr/>
            </p:nvSpPr>
            <p:spPr>
              <a:xfrm>
                <a:off x="2068621" y="3511129"/>
                <a:ext cx="1620752" cy="682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자유형: 도형 898">
              <a:extLst>
                <a:ext uri="{FF2B5EF4-FFF2-40B4-BE49-F238E27FC236}">
                  <a16:creationId xmlns:a16="http://schemas.microsoft.com/office/drawing/2014/main" id="{0837491E-A5EB-A704-7AFB-33FBA29179C5}"/>
                </a:ext>
              </a:extLst>
            </p:cNvPr>
            <p:cNvSpPr/>
            <p:nvPr/>
          </p:nvSpPr>
          <p:spPr>
            <a:xfrm>
              <a:off x="4120231" y="3891486"/>
              <a:ext cx="2173968"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a:solidFill>
                    <a:schemeClr val="bg2">
                      <a:lumMod val="25000"/>
                    </a:schemeClr>
                  </a:solidFill>
                </a:rPr>
                <a:t>Stamina</a:t>
              </a:r>
            </a:p>
          </p:txBody>
        </p:sp>
        <p:sp>
          <p:nvSpPr>
            <p:cNvPr id="14" name="자유형: 도형 899">
              <a:extLst>
                <a:ext uri="{FF2B5EF4-FFF2-40B4-BE49-F238E27FC236}">
                  <a16:creationId xmlns:a16="http://schemas.microsoft.com/office/drawing/2014/main" id="{31F1880E-431A-FA17-F5FC-38E8951D82D1}"/>
                </a:ext>
              </a:extLst>
            </p:cNvPr>
            <p:cNvSpPr/>
            <p:nvPr/>
          </p:nvSpPr>
          <p:spPr>
            <a:xfrm>
              <a:off x="4136853" y="4590462"/>
              <a:ext cx="2140724"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Strength</a:t>
              </a:r>
              <a:endParaRPr lang="en-US" altLang="ko-KR" b="1">
                <a:solidFill>
                  <a:schemeClr val="bg2">
                    <a:lumMod val="25000"/>
                  </a:schemeClr>
                </a:solidFill>
              </a:endParaRPr>
            </a:p>
          </p:txBody>
        </p:sp>
        <p:sp>
          <p:nvSpPr>
            <p:cNvPr id="15" name="자유형: 도형 900">
              <a:extLst>
                <a:ext uri="{FF2B5EF4-FFF2-40B4-BE49-F238E27FC236}">
                  <a16:creationId xmlns:a16="http://schemas.microsoft.com/office/drawing/2014/main" id="{3DFE6441-B4B6-DBAA-D1A0-3A99FD1BAC71}"/>
                </a:ext>
              </a:extLst>
            </p:cNvPr>
            <p:cNvSpPr/>
            <p:nvPr/>
          </p:nvSpPr>
          <p:spPr>
            <a:xfrm>
              <a:off x="4136854" y="5289438"/>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a:solidFill>
                    <a:schemeClr val="bg2">
                      <a:lumMod val="25000"/>
                    </a:schemeClr>
                  </a:solidFill>
                </a:rPr>
                <a:t>Condition Maintenance</a:t>
              </a:r>
            </a:p>
          </p:txBody>
        </p:sp>
        <p:sp>
          <p:nvSpPr>
            <p:cNvPr id="17" name="타원 912">
              <a:extLst>
                <a:ext uri="{FF2B5EF4-FFF2-40B4-BE49-F238E27FC236}">
                  <a16:creationId xmlns:a16="http://schemas.microsoft.com/office/drawing/2014/main" id="{2339E516-EC1C-98FB-E9ED-8C1592B50284}"/>
                </a:ext>
              </a:extLst>
            </p:cNvPr>
            <p:cNvSpPr/>
            <p:nvPr/>
          </p:nvSpPr>
          <p:spPr>
            <a:xfrm>
              <a:off x="5154560" y="4464566"/>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타원 913">
              <a:extLst>
                <a:ext uri="{FF2B5EF4-FFF2-40B4-BE49-F238E27FC236}">
                  <a16:creationId xmlns:a16="http://schemas.microsoft.com/office/drawing/2014/main" id="{31610D1B-DC6D-A3A0-AFA7-D9E7D09CC178}"/>
                </a:ext>
              </a:extLst>
            </p:cNvPr>
            <p:cNvSpPr/>
            <p:nvPr/>
          </p:nvSpPr>
          <p:spPr>
            <a:xfrm>
              <a:off x="5154560" y="5154874"/>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자유형: 도형 900">
              <a:extLst>
                <a:ext uri="{FF2B5EF4-FFF2-40B4-BE49-F238E27FC236}">
                  <a16:creationId xmlns:a16="http://schemas.microsoft.com/office/drawing/2014/main" id="{D7C2BC71-D00C-0B9F-9D8D-A77AC3036921}"/>
                </a:ext>
              </a:extLst>
            </p:cNvPr>
            <p:cNvSpPr/>
            <p:nvPr/>
          </p:nvSpPr>
          <p:spPr>
            <a:xfrm>
              <a:off x="4136854" y="5971893"/>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Mobility</a:t>
              </a:r>
              <a:endParaRPr lang="en-US" altLang="ko-KR" b="1">
                <a:solidFill>
                  <a:schemeClr val="bg2">
                    <a:lumMod val="25000"/>
                  </a:schemeClr>
                </a:solidFill>
              </a:endParaRPr>
            </a:p>
          </p:txBody>
        </p:sp>
        <p:sp>
          <p:nvSpPr>
            <p:cNvPr id="20" name="타원 913">
              <a:extLst>
                <a:ext uri="{FF2B5EF4-FFF2-40B4-BE49-F238E27FC236}">
                  <a16:creationId xmlns:a16="http://schemas.microsoft.com/office/drawing/2014/main" id="{BA4F1110-AE27-E8B7-7487-638FE034E6BD}"/>
                </a:ext>
              </a:extLst>
            </p:cNvPr>
            <p:cNvSpPr/>
            <p:nvPr/>
          </p:nvSpPr>
          <p:spPr>
            <a:xfrm>
              <a:off x="5154560" y="5855026"/>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a:extLst>
                <a:ext uri="{FF2B5EF4-FFF2-40B4-BE49-F238E27FC236}">
                  <a16:creationId xmlns:a16="http://schemas.microsoft.com/office/drawing/2014/main" id="{9FC5017D-BA0D-CD2A-32B9-DD186EBC6B19}"/>
                </a:ext>
              </a:extLst>
            </p:cNvPr>
            <p:cNvSpPr txBox="1"/>
            <p:nvPr/>
          </p:nvSpPr>
          <p:spPr>
            <a:xfrm>
              <a:off x="1403013" y="2850631"/>
              <a:ext cx="2228314" cy="738664"/>
            </a:xfrm>
            <a:prstGeom prst="rect">
              <a:avLst/>
            </a:prstGeom>
            <a:noFill/>
          </p:spPr>
          <p:txBody>
            <a:bodyPr wrap="square" rtlCol="0">
              <a:spAutoFit/>
            </a:bodyPr>
            <a:lstStyle/>
            <a:p>
              <a:pPr algn="ctr"/>
              <a:r>
                <a:rPr lang="en-US" sz="1400"/>
                <a:t>Should be considered on a case-by-case basis</a:t>
              </a:r>
            </a:p>
          </p:txBody>
        </p:sp>
      </p:grpSp>
      <p:grpSp>
        <p:nvGrpSpPr>
          <p:cNvPr id="25" name="Group 24">
            <a:extLst>
              <a:ext uri="{FF2B5EF4-FFF2-40B4-BE49-F238E27FC236}">
                <a16:creationId xmlns:a16="http://schemas.microsoft.com/office/drawing/2014/main" id="{28235F35-80A5-03A8-BF93-ED31626A001C}"/>
              </a:ext>
            </a:extLst>
          </p:cNvPr>
          <p:cNvGrpSpPr/>
          <p:nvPr/>
        </p:nvGrpSpPr>
        <p:grpSpPr>
          <a:xfrm>
            <a:off x="6497911" y="2212976"/>
            <a:ext cx="2302393" cy="4273561"/>
            <a:chOff x="4054873" y="2237521"/>
            <a:chExt cx="2302393" cy="4273561"/>
          </a:xfrm>
        </p:grpSpPr>
        <p:cxnSp>
          <p:nvCxnSpPr>
            <p:cNvPr id="30" name="직선 연결선 901">
              <a:extLst>
                <a:ext uri="{FF2B5EF4-FFF2-40B4-BE49-F238E27FC236}">
                  <a16:creationId xmlns:a16="http://schemas.microsoft.com/office/drawing/2014/main" id="{C803663E-A42A-257F-0803-0A8C2B2DDA07}"/>
                </a:ext>
              </a:extLst>
            </p:cNvPr>
            <p:cNvCxnSpPr>
              <a:cxnSpLocks/>
            </p:cNvCxnSpPr>
            <p:nvPr/>
          </p:nvCxnSpPr>
          <p:spPr>
            <a:xfrm>
              <a:off x="5215731" y="3487483"/>
              <a:ext cx="0" cy="402079"/>
            </a:xfrm>
            <a:prstGeom prst="line">
              <a:avLst/>
            </a:prstGeom>
            <a:ln w="76200" cap="rnd">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6" name="그룹 889">
              <a:extLst>
                <a:ext uri="{FF2B5EF4-FFF2-40B4-BE49-F238E27FC236}">
                  <a16:creationId xmlns:a16="http://schemas.microsoft.com/office/drawing/2014/main" id="{B94A1435-7624-C224-AAFE-680210E5AFE6}"/>
                </a:ext>
              </a:extLst>
            </p:cNvPr>
            <p:cNvGrpSpPr/>
            <p:nvPr/>
          </p:nvGrpSpPr>
          <p:grpSpPr>
            <a:xfrm>
              <a:off x="4054873" y="2237521"/>
              <a:ext cx="2290270" cy="1340036"/>
              <a:chOff x="1929790" y="2987853"/>
              <a:chExt cx="2475857" cy="1448622"/>
            </a:xfrm>
          </p:grpSpPr>
          <p:sp>
            <p:nvSpPr>
              <p:cNvPr id="36" name="사각형: 둥근 위쪽 모서리 946">
                <a:extLst>
                  <a:ext uri="{FF2B5EF4-FFF2-40B4-BE49-F238E27FC236}">
                    <a16:creationId xmlns:a16="http://schemas.microsoft.com/office/drawing/2014/main" id="{E98A8339-248E-050C-0C75-8AB8F7B1D9E9}"/>
                  </a:ext>
                </a:extLst>
              </p:cNvPr>
              <p:cNvSpPr/>
              <p:nvPr/>
            </p:nvSpPr>
            <p:spPr>
              <a:xfrm rot="10800000">
                <a:off x="1942889" y="3562413"/>
                <a:ext cx="2441810" cy="874062"/>
              </a:xfrm>
              <a:prstGeom prst="round2SameRect">
                <a:avLst>
                  <a:gd name="adj1" fmla="val 964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위쪽 모서리 947">
                <a:extLst>
                  <a:ext uri="{FF2B5EF4-FFF2-40B4-BE49-F238E27FC236}">
                    <a16:creationId xmlns:a16="http://schemas.microsoft.com/office/drawing/2014/main" id="{15F52F61-F0E0-181A-2EEF-0C943EED288F}"/>
                  </a:ext>
                </a:extLst>
              </p:cNvPr>
              <p:cNvSpPr/>
              <p:nvPr/>
            </p:nvSpPr>
            <p:spPr>
              <a:xfrm>
                <a:off x="1929790" y="2987853"/>
                <a:ext cx="2475857" cy="576064"/>
              </a:xfrm>
              <a:prstGeom prst="round2SameRect">
                <a:avLst>
                  <a:gd name="adj1" fmla="val 32832"/>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 sz="1400" b="1">
                    <a:solidFill>
                      <a:schemeClr val="bg1"/>
                    </a:solidFill>
                  </a:rPr>
                  <a:t>Mental Health</a:t>
                </a:r>
                <a:endParaRPr lang="en-US" altLang="ko-KR" sz="1400" b="1">
                  <a:solidFill>
                    <a:schemeClr val="bg1"/>
                  </a:solidFill>
                </a:endParaRPr>
              </a:p>
            </p:txBody>
          </p:sp>
          <p:sp>
            <p:nvSpPr>
              <p:cNvPr id="38" name="직사각형 948">
                <a:extLst>
                  <a:ext uri="{FF2B5EF4-FFF2-40B4-BE49-F238E27FC236}">
                    <a16:creationId xmlns:a16="http://schemas.microsoft.com/office/drawing/2014/main" id="{E3D6B47B-0364-5707-6ADA-719EB8598CF2}"/>
                  </a:ext>
                </a:extLst>
              </p:cNvPr>
              <p:cNvSpPr/>
              <p:nvPr/>
            </p:nvSpPr>
            <p:spPr>
              <a:xfrm>
                <a:off x="2076773" y="3563918"/>
                <a:ext cx="1620752" cy="682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자유형: 도형 898">
              <a:extLst>
                <a:ext uri="{FF2B5EF4-FFF2-40B4-BE49-F238E27FC236}">
                  <a16:creationId xmlns:a16="http://schemas.microsoft.com/office/drawing/2014/main" id="{63E4BC0B-EE09-A2E6-4EF4-A1821CD4485F}"/>
                </a:ext>
              </a:extLst>
            </p:cNvPr>
            <p:cNvSpPr/>
            <p:nvPr/>
          </p:nvSpPr>
          <p:spPr>
            <a:xfrm>
              <a:off x="4183298" y="3891486"/>
              <a:ext cx="2173968"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Concentration</a:t>
              </a:r>
              <a:endParaRPr lang="en-US" altLang="ko-KR" b="1">
                <a:solidFill>
                  <a:schemeClr val="bg2">
                    <a:lumMod val="25000"/>
                  </a:schemeClr>
                </a:solidFill>
              </a:endParaRPr>
            </a:p>
          </p:txBody>
        </p:sp>
        <p:sp>
          <p:nvSpPr>
            <p:cNvPr id="28" name="자유형: 도형 899">
              <a:extLst>
                <a:ext uri="{FF2B5EF4-FFF2-40B4-BE49-F238E27FC236}">
                  <a16:creationId xmlns:a16="http://schemas.microsoft.com/office/drawing/2014/main" id="{6186EFD1-4810-3308-23E0-4DBF29944065}"/>
                </a:ext>
              </a:extLst>
            </p:cNvPr>
            <p:cNvSpPr/>
            <p:nvPr/>
          </p:nvSpPr>
          <p:spPr>
            <a:xfrm>
              <a:off x="4183297" y="4590462"/>
              <a:ext cx="2140724"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Self Care</a:t>
              </a:r>
              <a:endParaRPr lang="en-US" altLang="ko-KR" b="1">
                <a:solidFill>
                  <a:schemeClr val="bg2">
                    <a:lumMod val="25000"/>
                  </a:schemeClr>
                </a:solidFill>
              </a:endParaRPr>
            </a:p>
          </p:txBody>
        </p:sp>
        <p:sp>
          <p:nvSpPr>
            <p:cNvPr id="29" name="자유형: 도형 900">
              <a:extLst>
                <a:ext uri="{FF2B5EF4-FFF2-40B4-BE49-F238E27FC236}">
                  <a16:creationId xmlns:a16="http://schemas.microsoft.com/office/drawing/2014/main" id="{42F9018C-8C18-1527-4CD7-BB65E8FF7224}"/>
                </a:ext>
              </a:extLst>
            </p:cNvPr>
            <p:cNvSpPr/>
            <p:nvPr/>
          </p:nvSpPr>
          <p:spPr>
            <a:xfrm>
              <a:off x="4183296" y="5289438"/>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Processing</a:t>
              </a:r>
              <a:endParaRPr lang="en-US" altLang="ko-KR" b="1">
                <a:solidFill>
                  <a:schemeClr val="bg2">
                    <a:lumMod val="25000"/>
                  </a:schemeClr>
                </a:solidFill>
              </a:endParaRPr>
            </a:p>
          </p:txBody>
        </p:sp>
        <p:sp>
          <p:nvSpPr>
            <p:cNvPr id="31" name="타원 912">
              <a:extLst>
                <a:ext uri="{FF2B5EF4-FFF2-40B4-BE49-F238E27FC236}">
                  <a16:creationId xmlns:a16="http://schemas.microsoft.com/office/drawing/2014/main" id="{863A69BE-7ACC-F818-267D-CD8A051741C4}"/>
                </a:ext>
              </a:extLst>
            </p:cNvPr>
            <p:cNvSpPr/>
            <p:nvPr/>
          </p:nvSpPr>
          <p:spPr>
            <a:xfrm>
              <a:off x="5228822" y="4464566"/>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타원 913">
              <a:extLst>
                <a:ext uri="{FF2B5EF4-FFF2-40B4-BE49-F238E27FC236}">
                  <a16:creationId xmlns:a16="http://schemas.microsoft.com/office/drawing/2014/main" id="{05FF9709-A656-C804-C546-F46E62E1F768}"/>
                </a:ext>
              </a:extLst>
            </p:cNvPr>
            <p:cNvSpPr/>
            <p:nvPr/>
          </p:nvSpPr>
          <p:spPr>
            <a:xfrm>
              <a:off x="5228822" y="5154874"/>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자유형: 도형 900">
              <a:extLst>
                <a:ext uri="{FF2B5EF4-FFF2-40B4-BE49-F238E27FC236}">
                  <a16:creationId xmlns:a16="http://schemas.microsoft.com/office/drawing/2014/main" id="{7C0822CC-560A-5BCE-9D09-A7E0A4FCEC80}"/>
                </a:ext>
              </a:extLst>
            </p:cNvPr>
            <p:cNvSpPr/>
            <p:nvPr/>
          </p:nvSpPr>
          <p:spPr>
            <a:xfrm>
              <a:off x="4183296" y="5971893"/>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Memory</a:t>
              </a:r>
              <a:endParaRPr lang="en-US" altLang="ko-KR" b="1">
                <a:solidFill>
                  <a:schemeClr val="bg2">
                    <a:lumMod val="25000"/>
                  </a:schemeClr>
                </a:solidFill>
              </a:endParaRPr>
            </a:p>
          </p:txBody>
        </p:sp>
        <p:sp>
          <p:nvSpPr>
            <p:cNvPr id="34" name="타원 913">
              <a:extLst>
                <a:ext uri="{FF2B5EF4-FFF2-40B4-BE49-F238E27FC236}">
                  <a16:creationId xmlns:a16="http://schemas.microsoft.com/office/drawing/2014/main" id="{138A0CD1-0135-48B4-4CBF-BBFBD5346B39}"/>
                </a:ext>
              </a:extLst>
            </p:cNvPr>
            <p:cNvSpPr/>
            <p:nvPr/>
          </p:nvSpPr>
          <p:spPr>
            <a:xfrm>
              <a:off x="5238900" y="5855026"/>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TextBox 34">
              <a:extLst>
                <a:ext uri="{FF2B5EF4-FFF2-40B4-BE49-F238E27FC236}">
                  <a16:creationId xmlns:a16="http://schemas.microsoft.com/office/drawing/2014/main" id="{4B535809-C3D8-D386-9DE2-AE97C010E8C9}"/>
                </a:ext>
              </a:extLst>
            </p:cNvPr>
            <p:cNvSpPr txBox="1"/>
            <p:nvPr/>
          </p:nvSpPr>
          <p:spPr>
            <a:xfrm>
              <a:off x="4066989" y="2799537"/>
              <a:ext cx="2228314" cy="738664"/>
            </a:xfrm>
            <a:prstGeom prst="rect">
              <a:avLst/>
            </a:prstGeom>
            <a:noFill/>
          </p:spPr>
          <p:txBody>
            <a:bodyPr wrap="square" rtlCol="0">
              <a:spAutoFit/>
            </a:bodyPr>
            <a:lstStyle/>
            <a:p>
              <a:pPr algn="ctr"/>
              <a:r>
                <a:rPr lang="en-US" sz="1400"/>
                <a:t>May require program access considerations and behavioral ones</a:t>
              </a:r>
            </a:p>
          </p:txBody>
        </p:sp>
      </p:grpSp>
      <p:grpSp>
        <p:nvGrpSpPr>
          <p:cNvPr id="39" name="Group 38">
            <a:extLst>
              <a:ext uri="{FF2B5EF4-FFF2-40B4-BE49-F238E27FC236}">
                <a16:creationId xmlns:a16="http://schemas.microsoft.com/office/drawing/2014/main" id="{92B5982E-5D45-F566-C850-C03545DD794F}"/>
              </a:ext>
            </a:extLst>
          </p:cNvPr>
          <p:cNvGrpSpPr/>
          <p:nvPr/>
        </p:nvGrpSpPr>
        <p:grpSpPr>
          <a:xfrm>
            <a:off x="8957625" y="2196714"/>
            <a:ext cx="2309934" cy="4283044"/>
            <a:chOff x="4047332" y="2228038"/>
            <a:chExt cx="2309934" cy="4283044"/>
          </a:xfrm>
        </p:grpSpPr>
        <p:cxnSp>
          <p:nvCxnSpPr>
            <p:cNvPr id="44" name="직선 연결선 901">
              <a:extLst>
                <a:ext uri="{FF2B5EF4-FFF2-40B4-BE49-F238E27FC236}">
                  <a16:creationId xmlns:a16="http://schemas.microsoft.com/office/drawing/2014/main" id="{F798458E-119D-B677-7B8D-70FEE277214F}"/>
                </a:ext>
              </a:extLst>
            </p:cNvPr>
            <p:cNvCxnSpPr>
              <a:cxnSpLocks/>
            </p:cNvCxnSpPr>
            <p:nvPr/>
          </p:nvCxnSpPr>
          <p:spPr>
            <a:xfrm>
              <a:off x="5215731" y="3487483"/>
              <a:ext cx="0" cy="402079"/>
            </a:xfrm>
            <a:prstGeom prst="line">
              <a:avLst/>
            </a:prstGeom>
            <a:ln w="76200" cap="rnd">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 name="그룹 889">
              <a:extLst>
                <a:ext uri="{FF2B5EF4-FFF2-40B4-BE49-F238E27FC236}">
                  <a16:creationId xmlns:a16="http://schemas.microsoft.com/office/drawing/2014/main" id="{759865AD-B18E-6572-2482-C1966F3497D7}"/>
                </a:ext>
              </a:extLst>
            </p:cNvPr>
            <p:cNvGrpSpPr/>
            <p:nvPr/>
          </p:nvGrpSpPr>
          <p:grpSpPr>
            <a:xfrm>
              <a:off x="4047332" y="2228038"/>
              <a:ext cx="2290270" cy="1375727"/>
              <a:chOff x="1921638" y="2977584"/>
              <a:chExt cx="2475857" cy="1487199"/>
            </a:xfrm>
          </p:grpSpPr>
          <p:sp>
            <p:nvSpPr>
              <p:cNvPr id="50" name="사각형: 둥근 위쪽 모서리 946">
                <a:extLst>
                  <a:ext uri="{FF2B5EF4-FFF2-40B4-BE49-F238E27FC236}">
                    <a16:creationId xmlns:a16="http://schemas.microsoft.com/office/drawing/2014/main" id="{DD30D3C9-BA8D-D4B7-FDD8-5C09284EAA7A}"/>
                  </a:ext>
                </a:extLst>
              </p:cNvPr>
              <p:cNvSpPr/>
              <p:nvPr/>
            </p:nvSpPr>
            <p:spPr>
              <a:xfrm rot="10800000">
                <a:off x="1942889" y="3555625"/>
                <a:ext cx="2441810" cy="909158"/>
              </a:xfrm>
              <a:prstGeom prst="round2SameRect">
                <a:avLst>
                  <a:gd name="adj1" fmla="val 964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사각형: 둥근 위쪽 모서리 947">
                <a:extLst>
                  <a:ext uri="{FF2B5EF4-FFF2-40B4-BE49-F238E27FC236}">
                    <a16:creationId xmlns:a16="http://schemas.microsoft.com/office/drawing/2014/main" id="{355C737A-5AA3-2506-51E0-6C4CC4B08D67}"/>
                  </a:ext>
                </a:extLst>
              </p:cNvPr>
              <p:cNvSpPr/>
              <p:nvPr/>
            </p:nvSpPr>
            <p:spPr>
              <a:xfrm>
                <a:off x="1921638" y="2977584"/>
                <a:ext cx="2475857" cy="576061"/>
              </a:xfrm>
              <a:prstGeom prst="round2SameRect">
                <a:avLst>
                  <a:gd name="adj1" fmla="val 3283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 sz="1400" b="1">
                    <a:solidFill>
                      <a:schemeClr val="bg1"/>
                    </a:solidFill>
                  </a:rPr>
                  <a:t>Sensory</a:t>
                </a:r>
                <a:endParaRPr lang="en-US" altLang="ko-KR" sz="1400" b="1">
                  <a:solidFill>
                    <a:schemeClr val="bg1"/>
                  </a:solidFill>
                </a:endParaRPr>
              </a:p>
            </p:txBody>
          </p:sp>
          <p:sp>
            <p:nvSpPr>
              <p:cNvPr id="52" name="직사각형 948">
                <a:extLst>
                  <a:ext uri="{FF2B5EF4-FFF2-40B4-BE49-F238E27FC236}">
                    <a16:creationId xmlns:a16="http://schemas.microsoft.com/office/drawing/2014/main" id="{9ED0BC93-C3C7-3279-95E3-CA9529764882}"/>
                  </a:ext>
                </a:extLst>
              </p:cNvPr>
              <p:cNvSpPr/>
              <p:nvPr/>
            </p:nvSpPr>
            <p:spPr>
              <a:xfrm>
                <a:off x="2047363" y="3553626"/>
                <a:ext cx="1620752" cy="682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1" name="자유형: 도형 898">
              <a:extLst>
                <a:ext uri="{FF2B5EF4-FFF2-40B4-BE49-F238E27FC236}">
                  <a16:creationId xmlns:a16="http://schemas.microsoft.com/office/drawing/2014/main" id="{FA85787B-46E3-BB2C-BE7A-A85828AD5CE9}"/>
                </a:ext>
              </a:extLst>
            </p:cNvPr>
            <p:cNvSpPr/>
            <p:nvPr/>
          </p:nvSpPr>
          <p:spPr>
            <a:xfrm>
              <a:off x="4183298" y="3891486"/>
              <a:ext cx="2173968"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Seeing</a:t>
              </a:r>
              <a:endParaRPr lang="en-US" altLang="ko-KR" b="1">
                <a:solidFill>
                  <a:schemeClr val="bg2">
                    <a:lumMod val="25000"/>
                  </a:schemeClr>
                </a:solidFill>
              </a:endParaRPr>
            </a:p>
          </p:txBody>
        </p:sp>
        <p:sp>
          <p:nvSpPr>
            <p:cNvPr id="42" name="자유형: 도형 899">
              <a:extLst>
                <a:ext uri="{FF2B5EF4-FFF2-40B4-BE49-F238E27FC236}">
                  <a16:creationId xmlns:a16="http://schemas.microsoft.com/office/drawing/2014/main" id="{9D345142-358D-F89A-7CCB-FED82037ACE9}"/>
                </a:ext>
              </a:extLst>
            </p:cNvPr>
            <p:cNvSpPr/>
            <p:nvPr/>
          </p:nvSpPr>
          <p:spPr>
            <a:xfrm>
              <a:off x="4183297" y="4590462"/>
              <a:ext cx="2140724"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Hearing</a:t>
              </a:r>
              <a:endParaRPr lang="en-US" altLang="ko-KR" b="1">
                <a:solidFill>
                  <a:schemeClr val="bg2">
                    <a:lumMod val="25000"/>
                  </a:schemeClr>
                </a:solidFill>
              </a:endParaRPr>
            </a:p>
          </p:txBody>
        </p:sp>
        <p:sp>
          <p:nvSpPr>
            <p:cNvPr id="43" name="자유형: 도형 900">
              <a:extLst>
                <a:ext uri="{FF2B5EF4-FFF2-40B4-BE49-F238E27FC236}">
                  <a16:creationId xmlns:a16="http://schemas.microsoft.com/office/drawing/2014/main" id="{F0C9C4E5-553D-2571-B5AE-C3B617C6C919}"/>
                </a:ext>
              </a:extLst>
            </p:cNvPr>
            <p:cNvSpPr/>
            <p:nvPr/>
          </p:nvSpPr>
          <p:spPr>
            <a:xfrm>
              <a:off x="4183296" y="5289438"/>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 b="1">
                  <a:solidFill>
                    <a:schemeClr val="bg2">
                      <a:lumMod val="25000"/>
                    </a:schemeClr>
                  </a:solidFill>
                </a:rPr>
                <a:t>Communication</a:t>
              </a:r>
              <a:endParaRPr lang="en-US" altLang="ko-KR" b="1">
                <a:solidFill>
                  <a:schemeClr val="bg2">
                    <a:lumMod val="25000"/>
                  </a:schemeClr>
                </a:solidFill>
              </a:endParaRPr>
            </a:p>
          </p:txBody>
        </p:sp>
        <p:sp>
          <p:nvSpPr>
            <p:cNvPr id="45" name="타원 912">
              <a:extLst>
                <a:ext uri="{FF2B5EF4-FFF2-40B4-BE49-F238E27FC236}">
                  <a16:creationId xmlns:a16="http://schemas.microsoft.com/office/drawing/2014/main" id="{BF703FCF-BB44-F98C-46C4-240E7B238F47}"/>
                </a:ext>
              </a:extLst>
            </p:cNvPr>
            <p:cNvSpPr/>
            <p:nvPr/>
          </p:nvSpPr>
          <p:spPr>
            <a:xfrm>
              <a:off x="5228822" y="4464566"/>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타원 913">
              <a:extLst>
                <a:ext uri="{FF2B5EF4-FFF2-40B4-BE49-F238E27FC236}">
                  <a16:creationId xmlns:a16="http://schemas.microsoft.com/office/drawing/2014/main" id="{2361CEA3-79F4-8BFA-A57F-7CAD4C40F0D1}"/>
                </a:ext>
              </a:extLst>
            </p:cNvPr>
            <p:cNvSpPr/>
            <p:nvPr/>
          </p:nvSpPr>
          <p:spPr>
            <a:xfrm>
              <a:off x="5228822" y="5154874"/>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자유형: 도형 900">
              <a:extLst>
                <a:ext uri="{FF2B5EF4-FFF2-40B4-BE49-F238E27FC236}">
                  <a16:creationId xmlns:a16="http://schemas.microsoft.com/office/drawing/2014/main" id="{A3C09A33-DD7E-70AF-80C4-D8E6164FDB1F}"/>
                </a:ext>
              </a:extLst>
            </p:cNvPr>
            <p:cNvSpPr/>
            <p:nvPr/>
          </p:nvSpPr>
          <p:spPr>
            <a:xfrm>
              <a:off x="4183296" y="5971893"/>
              <a:ext cx="2140723" cy="539189"/>
            </a:xfrm>
            <a:custGeom>
              <a:avLst/>
              <a:gdLst>
                <a:gd name="connsiteX0" fmla="*/ 0 w 1682433"/>
                <a:gd name="connsiteY0" fmla="*/ 0 h 552026"/>
                <a:gd name="connsiteX1" fmla="*/ 1682433 w 1682433"/>
                <a:gd name="connsiteY1" fmla="*/ 0 h 552026"/>
                <a:gd name="connsiteX2" fmla="*/ 1682433 w 1682433"/>
                <a:gd name="connsiteY2" fmla="*/ 406832 h 552026"/>
                <a:gd name="connsiteX3" fmla="*/ 1537239 w 1682433"/>
                <a:gd name="connsiteY3" fmla="*/ 552026 h 552026"/>
                <a:gd name="connsiteX4" fmla="*/ 145194 w 1682433"/>
                <a:gd name="connsiteY4" fmla="*/ 552026 h 552026"/>
                <a:gd name="connsiteX5" fmla="*/ 0 w 1682433"/>
                <a:gd name="connsiteY5" fmla="*/ 406832 h 55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433" h="552026">
                  <a:moveTo>
                    <a:pt x="0" y="0"/>
                  </a:moveTo>
                  <a:lnTo>
                    <a:pt x="1682433" y="0"/>
                  </a:lnTo>
                  <a:lnTo>
                    <a:pt x="1682433" y="406832"/>
                  </a:lnTo>
                  <a:cubicBezTo>
                    <a:pt x="1682433" y="487020"/>
                    <a:pt x="1617427" y="552026"/>
                    <a:pt x="1537239" y="552026"/>
                  </a:cubicBezTo>
                  <a:lnTo>
                    <a:pt x="145194" y="552026"/>
                  </a:lnTo>
                  <a:cubicBezTo>
                    <a:pt x="65006" y="552026"/>
                    <a:pt x="0" y="487020"/>
                    <a:pt x="0" y="406832"/>
                  </a:cubicBezTo>
                  <a:close/>
                </a:path>
              </a:pathLst>
            </a:cu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solidFill>
                    <a:schemeClr val="bg2">
                      <a:lumMod val="25000"/>
                    </a:schemeClr>
                  </a:solidFill>
                </a:rPr>
                <a:t>Safety</a:t>
              </a:r>
            </a:p>
          </p:txBody>
        </p:sp>
        <p:sp>
          <p:nvSpPr>
            <p:cNvPr id="48" name="타원 913">
              <a:extLst>
                <a:ext uri="{FF2B5EF4-FFF2-40B4-BE49-F238E27FC236}">
                  <a16:creationId xmlns:a16="http://schemas.microsoft.com/office/drawing/2014/main" id="{4B010723-C79F-D55B-09EC-4B45B3E45F47}"/>
                </a:ext>
              </a:extLst>
            </p:cNvPr>
            <p:cNvSpPr/>
            <p:nvPr/>
          </p:nvSpPr>
          <p:spPr>
            <a:xfrm>
              <a:off x="5238900" y="5855026"/>
              <a:ext cx="105310" cy="10531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TextBox 48">
              <a:extLst>
                <a:ext uri="{FF2B5EF4-FFF2-40B4-BE49-F238E27FC236}">
                  <a16:creationId xmlns:a16="http://schemas.microsoft.com/office/drawing/2014/main" id="{8580274C-38C3-DC5E-67F8-5534D074C939}"/>
                </a:ext>
              </a:extLst>
            </p:cNvPr>
            <p:cNvSpPr txBox="1"/>
            <p:nvPr/>
          </p:nvSpPr>
          <p:spPr>
            <a:xfrm>
              <a:off x="4078310" y="2924757"/>
              <a:ext cx="2228314" cy="523220"/>
            </a:xfrm>
            <a:prstGeom prst="rect">
              <a:avLst/>
            </a:prstGeom>
            <a:noFill/>
          </p:spPr>
          <p:txBody>
            <a:bodyPr wrap="square" rtlCol="0">
              <a:spAutoFit/>
            </a:bodyPr>
            <a:lstStyle/>
            <a:p>
              <a:pPr algn="ctr"/>
              <a:r>
                <a:rPr lang="en-US" sz="1400"/>
                <a:t>Functional limitations may be more obvious</a:t>
              </a:r>
            </a:p>
          </p:txBody>
        </p:sp>
      </p:grpSp>
      <p:sp>
        <p:nvSpPr>
          <p:cNvPr id="953" name="Speech Bubble: Rectangle 952">
            <a:extLst>
              <a:ext uri="{FF2B5EF4-FFF2-40B4-BE49-F238E27FC236}">
                <a16:creationId xmlns:a16="http://schemas.microsoft.com/office/drawing/2014/main" id="{068FF08F-F39D-A5EF-5356-6F89E590DC12}"/>
              </a:ext>
            </a:extLst>
          </p:cNvPr>
          <p:cNvSpPr/>
          <p:nvPr/>
        </p:nvSpPr>
        <p:spPr>
          <a:xfrm>
            <a:off x="9743769" y="87570"/>
            <a:ext cx="2316662" cy="796780"/>
          </a:xfrm>
          <a:prstGeom prst="wedgeRectCallout">
            <a:avLst>
              <a:gd name="adj1" fmla="val -14439"/>
              <a:gd name="adj2" fmla="val 833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Functional limitations can overlap from condition to condition</a:t>
            </a:r>
          </a:p>
        </p:txBody>
      </p:sp>
      <p:sp>
        <p:nvSpPr>
          <p:cNvPr id="954" name="TextBox 953">
            <a:extLst>
              <a:ext uri="{FF2B5EF4-FFF2-40B4-BE49-F238E27FC236}">
                <a16:creationId xmlns:a16="http://schemas.microsoft.com/office/drawing/2014/main" id="{69AC465E-43D8-D4C3-D4B6-2AE8355ABD47}"/>
              </a:ext>
            </a:extLst>
          </p:cNvPr>
          <p:cNvSpPr txBox="1"/>
          <p:nvPr/>
        </p:nvSpPr>
        <p:spPr>
          <a:xfrm>
            <a:off x="3937474" y="2819163"/>
            <a:ext cx="2228314" cy="738664"/>
          </a:xfrm>
          <a:prstGeom prst="rect">
            <a:avLst/>
          </a:prstGeom>
          <a:noFill/>
        </p:spPr>
        <p:txBody>
          <a:bodyPr wrap="square" rtlCol="0">
            <a:spAutoFit/>
          </a:bodyPr>
          <a:lstStyle/>
          <a:p>
            <a:pPr algn="ctr"/>
            <a:r>
              <a:rPr lang="en-US" sz="1400" dirty="0"/>
              <a:t>Functional limitations may require support center-wide</a:t>
            </a:r>
          </a:p>
        </p:txBody>
      </p:sp>
      <p:sp>
        <p:nvSpPr>
          <p:cNvPr id="2" name="Slide Number Placeholder 1">
            <a:extLst>
              <a:ext uri="{FF2B5EF4-FFF2-40B4-BE49-F238E27FC236}">
                <a16:creationId xmlns:a16="http://schemas.microsoft.com/office/drawing/2014/main" id="{C3354B2F-C6A1-6535-A0CE-FE555725C84F}"/>
              </a:ext>
            </a:extLst>
          </p:cNvPr>
          <p:cNvSpPr>
            <a:spLocks noGrp="1"/>
          </p:cNvSpPr>
          <p:nvPr>
            <p:ph type="sldNum" sz="quarter" idx="12"/>
          </p:nvPr>
        </p:nvSpPr>
        <p:spPr/>
        <p:txBody>
          <a:bodyPr/>
          <a:lstStyle/>
          <a:p>
            <a:fld id="{FD9960C5-B0B3-4566-AE49-E4A6D2C8B6D1}" type="slidenum">
              <a:rPr lang="ko-KR" altLang="en-US" smtClean="0">
                <a:solidFill>
                  <a:schemeClr val="tx1"/>
                </a:solidFill>
              </a:rPr>
              <a:pPr/>
              <a:t>10</a:t>
            </a:fld>
            <a:endParaRPr lang="ko-KR" altLang="en-US" dirty="0">
              <a:solidFill>
                <a:schemeClr val="tx1"/>
              </a:solidFill>
            </a:endParaRPr>
          </a:p>
        </p:txBody>
      </p:sp>
    </p:spTree>
    <p:extLst>
      <p:ext uri="{BB962C8B-B14F-4D97-AF65-F5344CB8AC3E}">
        <p14:creationId xmlns:p14="http://schemas.microsoft.com/office/powerpoint/2010/main" val="368617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2674D09E-8FBD-950C-55CD-9EA7446463F4}"/>
              </a:ext>
            </a:extLst>
          </p:cNvPr>
          <p:cNvSpPr/>
          <p:nvPr/>
        </p:nvSpPr>
        <p:spPr>
          <a:xfrm>
            <a:off x="6422066" y="0"/>
            <a:ext cx="5769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7" name="TextBox 16">
            <a:extLst>
              <a:ext uri="{FF2B5EF4-FFF2-40B4-BE49-F238E27FC236}">
                <a16:creationId xmlns:a16="http://schemas.microsoft.com/office/drawing/2014/main" id="{72BED687-8A05-5A8F-3977-13F23DFDC9C6}"/>
              </a:ext>
            </a:extLst>
          </p:cNvPr>
          <p:cNvSpPr txBox="1"/>
          <p:nvPr/>
        </p:nvSpPr>
        <p:spPr>
          <a:xfrm>
            <a:off x="6418521" y="5441606"/>
            <a:ext cx="5773480" cy="46166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2400" dirty="0">
                <a:latin typeface="+mn-lt"/>
              </a:rPr>
              <a:t>Process Overview</a:t>
            </a:r>
            <a:endParaRPr lang="ko-KR" altLang="en-US" sz="2400" dirty="0">
              <a:latin typeface="+mn-lt"/>
            </a:endParaRPr>
          </a:p>
        </p:txBody>
      </p:sp>
      <p:sp>
        <p:nvSpPr>
          <p:cNvPr id="18" name="타원 17">
            <a:extLst>
              <a:ext uri="{FF2B5EF4-FFF2-40B4-BE49-F238E27FC236}">
                <a16:creationId xmlns:a16="http://schemas.microsoft.com/office/drawing/2014/main" id="{F61169D0-B830-3DDE-A3AF-063AA3DDD693}"/>
              </a:ext>
            </a:extLst>
          </p:cNvPr>
          <p:cNvSpPr/>
          <p:nvPr/>
        </p:nvSpPr>
        <p:spPr>
          <a:xfrm>
            <a:off x="7575308" y="3664287"/>
            <a:ext cx="543456" cy="5434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A6F92492-F8B1-A578-6CF4-027ECAC62649}"/>
              </a:ext>
            </a:extLst>
          </p:cNvPr>
          <p:cNvSpPr txBox="1"/>
          <p:nvPr/>
        </p:nvSpPr>
        <p:spPr>
          <a:xfrm>
            <a:off x="6418520" y="3757454"/>
            <a:ext cx="5769934" cy="144655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latin typeface="+mj-lt"/>
              </a:rPr>
              <a:t>Disability Accommodations</a:t>
            </a:r>
            <a:endParaRPr lang="ko-KR" altLang="en-US" sz="4400" dirty="0">
              <a:latin typeface="+mj-lt"/>
            </a:endParaRPr>
          </a:p>
        </p:txBody>
      </p:sp>
      <p:sp>
        <p:nvSpPr>
          <p:cNvPr id="20" name="TextBox 19">
            <a:extLst>
              <a:ext uri="{FF2B5EF4-FFF2-40B4-BE49-F238E27FC236}">
                <a16:creationId xmlns:a16="http://schemas.microsoft.com/office/drawing/2014/main" id="{F7AEFBA5-E3B0-B5B4-AC10-6833A8845365}"/>
              </a:ext>
            </a:extLst>
          </p:cNvPr>
          <p:cNvSpPr txBox="1"/>
          <p:nvPr/>
        </p:nvSpPr>
        <p:spPr>
          <a:xfrm>
            <a:off x="860421" y="3718190"/>
            <a:ext cx="4720219" cy="1886927"/>
          </a:xfrm>
          <a:prstGeom prst="rect">
            <a:avLst/>
          </a:prstGeom>
          <a:noFill/>
        </p:spPr>
        <p:txBody>
          <a:bodyPr wrap="square" rtlCol="0">
            <a:spAutoFit/>
          </a:bodyPr>
          <a:lstStyle/>
          <a:p>
            <a:pPr>
              <a:lnSpc>
                <a:spcPct val="150000"/>
              </a:lnSpc>
            </a:pPr>
            <a:r>
              <a:rPr lang="en-US" altLang="ko-KR" sz="2000" dirty="0"/>
              <a:t>Disability Accommodation Process or DAP has 10 steps. Five of those steps apply to all areas of the center and will be reviewed today.</a:t>
            </a:r>
          </a:p>
        </p:txBody>
      </p:sp>
      <p:sp>
        <p:nvSpPr>
          <p:cNvPr id="23" name="TextBox 22">
            <a:extLst>
              <a:ext uri="{FF2B5EF4-FFF2-40B4-BE49-F238E27FC236}">
                <a16:creationId xmlns:a16="http://schemas.microsoft.com/office/drawing/2014/main" id="{38EC265D-70A3-A799-CB23-7AF544FA8579}"/>
              </a:ext>
            </a:extLst>
          </p:cNvPr>
          <p:cNvSpPr txBox="1"/>
          <p:nvPr/>
        </p:nvSpPr>
        <p:spPr>
          <a:xfrm>
            <a:off x="837061" y="186661"/>
            <a:ext cx="5654111" cy="221599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3800" dirty="0">
                <a:solidFill>
                  <a:schemeClr val="accent6"/>
                </a:solidFill>
                <a:latin typeface="+mj-lt"/>
              </a:rPr>
              <a:t>No.3</a:t>
            </a:r>
            <a:endParaRPr lang="ko-KR" altLang="en-US" sz="13800" dirty="0">
              <a:solidFill>
                <a:schemeClr val="accent6"/>
              </a:solidFill>
              <a:latin typeface="+mj-lt"/>
            </a:endParaRPr>
          </a:p>
        </p:txBody>
      </p:sp>
      <p:sp>
        <p:nvSpPr>
          <p:cNvPr id="24" name="TextBox 23">
            <a:extLst>
              <a:ext uri="{FF2B5EF4-FFF2-40B4-BE49-F238E27FC236}">
                <a16:creationId xmlns:a16="http://schemas.microsoft.com/office/drawing/2014/main" id="{A8E933EC-5DA8-5037-9CE1-2A2B99D6DF50}"/>
              </a:ext>
            </a:extLst>
          </p:cNvPr>
          <p:cNvSpPr txBox="1"/>
          <p:nvPr/>
        </p:nvSpPr>
        <p:spPr>
          <a:xfrm>
            <a:off x="860421" y="2339996"/>
            <a:ext cx="5654110" cy="138499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accent1"/>
                </a:solidFill>
                <a:latin typeface="+mj-lt"/>
              </a:rPr>
              <a:t>Roles and Responsibilities, DA Requests, Access to Accommodation Plans </a:t>
            </a:r>
            <a:endParaRPr lang="ko-KR" altLang="en-US" sz="2800" dirty="0">
              <a:solidFill>
                <a:schemeClr val="accent1"/>
              </a:solidFill>
              <a:latin typeface="+mj-lt"/>
            </a:endParaRPr>
          </a:p>
        </p:txBody>
      </p:sp>
      <p:pic>
        <p:nvPicPr>
          <p:cNvPr id="4" name="Picture Placeholder 3" descr="A person sitting on a couch&#10;&#10;Description automatically generated with low confidence">
            <a:extLst>
              <a:ext uri="{FF2B5EF4-FFF2-40B4-BE49-F238E27FC236}">
                <a16:creationId xmlns:a16="http://schemas.microsoft.com/office/drawing/2014/main" id="{B8525F48-1797-621C-BFDA-73ADD54CD1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B2CD396D-EB8B-B808-2347-A4031114166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11</a:t>
            </a:fld>
            <a:endParaRPr lang="en-US" dirty="0"/>
          </a:p>
        </p:txBody>
      </p:sp>
    </p:spTree>
    <p:extLst>
      <p:ext uri="{BB962C8B-B14F-4D97-AF65-F5344CB8AC3E}">
        <p14:creationId xmlns:p14="http://schemas.microsoft.com/office/powerpoint/2010/main" val="413288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8">
            <a:extLst>
              <a:ext uri="{FF2B5EF4-FFF2-40B4-BE49-F238E27FC236}">
                <a16:creationId xmlns:a16="http://schemas.microsoft.com/office/drawing/2014/main" id="{E02A956E-0B8C-FCD9-5302-2920AD9E12AE}"/>
              </a:ext>
            </a:extLst>
          </p:cNvPr>
          <p:cNvSpPr/>
          <p:nvPr/>
        </p:nvSpPr>
        <p:spPr>
          <a:xfrm>
            <a:off x="0" y="325427"/>
            <a:ext cx="12192000" cy="3441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0" name="타원 9">
            <a:extLst>
              <a:ext uri="{FF2B5EF4-FFF2-40B4-BE49-F238E27FC236}">
                <a16:creationId xmlns:a16="http://schemas.microsoft.com/office/drawing/2014/main" id="{4C9ABA84-016F-EF5B-C7AF-35BC40BAD207}"/>
              </a:ext>
            </a:extLst>
          </p:cNvPr>
          <p:cNvSpPr/>
          <p:nvPr/>
        </p:nvSpPr>
        <p:spPr>
          <a:xfrm>
            <a:off x="360744" y="577709"/>
            <a:ext cx="700863" cy="70086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ko-Kore-KR" altLang="en-US"/>
          </a:p>
        </p:txBody>
      </p:sp>
      <p:pic>
        <p:nvPicPr>
          <p:cNvPr id="8" name="그림 개체 틀 7">
            <a:extLst>
              <a:ext uri="{FF2B5EF4-FFF2-40B4-BE49-F238E27FC236}">
                <a16:creationId xmlns:a16="http://schemas.microsoft.com/office/drawing/2014/main" id="{D2621EFE-DC50-1D9B-0694-084878157230}"/>
              </a:ext>
            </a:extLst>
          </p:cNvPr>
          <p:cNvPicPr>
            <a:picLocks noGrp="1" noChangeAspect="1"/>
          </p:cNvPicPr>
          <p:nvPr>
            <p:ph type="pic" sz="quarter" idx="26"/>
          </p:nvPr>
        </p:nvPicPr>
        <p:blipFill rotWithShape="1">
          <a:blip r:embed="rId3" cstate="email">
            <a:extLst>
              <a:ext uri="{28A0092B-C50C-407E-A947-70E740481C1C}">
                <a14:useLocalDpi xmlns:a14="http://schemas.microsoft.com/office/drawing/2010/main"/>
              </a:ext>
            </a:extLst>
          </a:blip>
          <a:srcRect/>
          <a:stretch/>
        </p:blipFill>
        <p:spPr>
          <a:xfrm>
            <a:off x="6211239" y="632301"/>
            <a:ext cx="5648556" cy="2812774"/>
          </a:xfrm>
        </p:spPr>
      </p:pic>
      <p:sp>
        <p:nvSpPr>
          <p:cNvPr id="9" name="TextBox 8">
            <a:extLst>
              <a:ext uri="{FF2B5EF4-FFF2-40B4-BE49-F238E27FC236}">
                <a16:creationId xmlns:a16="http://schemas.microsoft.com/office/drawing/2014/main" id="{FFA077F1-0BA8-926E-887D-DE7D9503AB9D}"/>
              </a:ext>
            </a:extLst>
          </p:cNvPr>
          <p:cNvSpPr txBox="1"/>
          <p:nvPr/>
        </p:nvSpPr>
        <p:spPr>
          <a:xfrm>
            <a:off x="680303" y="750164"/>
            <a:ext cx="5211377" cy="2800767"/>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400">
                <a:latin typeface="+mj-lt"/>
              </a:rPr>
              <a:t>Determining the Need for Disability Accommodation</a:t>
            </a:r>
            <a:endParaRPr lang="ko-KR" altLang="en-US" sz="4400">
              <a:latin typeface="+mj-lt"/>
            </a:endParaRPr>
          </a:p>
        </p:txBody>
      </p:sp>
      <p:sp>
        <p:nvSpPr>
          <p:cNvPr id="11" name="TextBox 10">
            <a:extLst>
              <a:ext uri="{FF2B5EF4-FFF2-40B4-BE49-F238E27FC236}">
                <a16:creationId xmlns:a16="http://schemas.microsoft.com/office/drawing/2014/main" id="{EE6FBDDF-1018-ED31-9319-C4F18491B5FA}"/>
              </a:ext>
            </a:extLst>
          </p:cNvPr>
          <p:cNvSpPr txBox="1"/>
          <p:nvPr/>
        </p:nvSpPr>
        <p:spPr>
          <a:xfrm>
            <a:off x="5996763" y="3972577"/>
            <a:ext cx="5777315" cy="2559996"/>
          </a:xfrm>
          <a:prstGeom prst="rect">
            <a:avLst/>
          </a:prstGeom>
          <a:noFill/>
        </p:spPr>
        <p:txBody>
          <a:bodyPr wrap="square" rtlCol="0">
            <a:spAutoFit/>
          </a:bodyPr>
          <a:lstStyle/>
          <a:p>
            <a:pPr marL="342900" indent="-342900">
              <a:lnSpc>
                <a:spcPct val="109000"/>
              </a:lnSpc>
              <a:spcBef>
                <a:spcPts val="600"/>
              </a:spcBef>
              <a:buClr>
                <a:schemeClr val="accent6"/>
              </a:buClr>
              <a:buFont typeface="Wingdings" panose="05000000000000000000" pitchFamily="2" charset="2"/>
              <a:buChar char="§"/>
            </a:pPr>
            <a:r>
              <a:rPr lang="en-US" altLang="ko-KR" sz="2400" dirty="0"/>
              <a:t>A DA request can be communicated in any form (e.g., oral, written, sign language). </a:t>
            </a:r>
          </a:p>
          <a:p>
            <a:pPr marL="342900" indent="-342900">
              <a:lnSpc>
                <a:spcPct val="109000"/>
              </a:lnSpc>
              <a:spcBef>
                <a:spcPts val="600"/>
              </a:spcBef>
              <a:buClr>
                <a:schemeClr val="accent6"/>
              </a:buClr>
              <a:buFont typeface="Wingdings" panose="05000000000000000000" pitchFamily="2" charset="2"/>
              <a:buChar char="§"/>
            </a:pPr>
            <a:r>
              <a:rPr lang="en-US" altLang="ko-KR" sz="2400" dirty="0"/>
              <a:t>Contact your center Disability Coordinator if a student has a disability accommodation request.</a:t>
            </a:r>
          </a:p>
        </p:txBody>
      </p:sp>
      <p:sp>
        <p:nvSpPr>
          <p:cNvPr id="12" name="모서리가 둥근 직사각형 11">
            <a:extLst>
              <a:ext uri="{FF2B5EF4-FFF2-40B4-BE49-F238E27FC236}">
                <a16:creationId xmlns:a16="http://schemas.microsoft.com/office/drawing/2014/main" id="{55E4D20D-750B-4043-7A5E-949D6A4820A5}"/>
              </a:ext>
            </a:extLst>
          </p:cNvPr>
          <p:cNvSpPr/>
          <p:nvPr/>
        </p:nvSpPr>
        <p:spPr>
          <a:xfrm>
            <a:off x="680303" y="4760108"/>
            <a:ext cx="3498292" cy="95415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41296E3F-A56F-5D76-F59E-294D0A2C15DC}"/>
              </a:ext>
            </a:extLst>
          </p:cNvPr>
          <p:cNvSpPr txBox="1"/>
          <p:nvPr/>
        </p:nvSpPr>
        <p:spPr>
          <a:xfrm>
            <a:off x="680303" y="5067909"/>
            <a:ext cx="3498292" cy="36933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1800">
                <a:latin typeface="+mn-lt"/>
              </a:rPr>
              <a:t>Accommodation Requests</a:t>
            </a:r>
            <a:endParaRPr lang="ko-KR" altLang="en-US" sz="1800">
              <a:latin typeface="+mn-lt"/>
            </a:endParaRPr>
          </a:p>
        </p:txBody>
      </p:sp>
      <p:cxnSp>
        <p:nvCxnSpPr>
          <p:cNvPr id="16" name="직선 연결선[R] 15">
            <a:extLst>
              <a:ext uri="{FF2B5EF4-FFF2-40B4-BE49-F238E27FC236}">
                <a16:creationId xmlns:a16="http://schemas.microsoft.com/office/drawing/2014/main" id="{16C01FC2-AAE2-7F50-2D91-56DC8FE78438}"/>
              </a:ext>
            </a:extLst>
          </p:cNvPr>
          <p:cNvCxnSpPr>
            <a:cxnSpLocks/>
          </p:cNvCxnSpPr>
          <p:nvPr/>
        </p:nvCxnSpPr>
        <p:spPr>
          <a:xfrm>
            <a:off x="4561367" y="5237186"/>
            <a:ext cx="105262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1A897EC8-D2C0-213D-7AD0-1A766DCDAD6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12</a:t>
            </a:fld>
            <a:endParaRPr lang="en-US" dirty="0"/>
          </a:p>
        </p:txBody>
      </p:sp>
    </p:spTree>
    <p:extLst>
      <p:ext uri="{BB962C8B-B14F-4D97-AF65-F5344CB8AC3E}">
        <p14:creationId xmlns:p14="http://schemas.microsoft.com/office/powerpoint/2010/main" val="245082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19986B-6BF1-4ACF-B9CC-DBD1466DD33A}"/>
              </a:ext>
            </a:extLst>
          </p:cNvPr>
          <p:cNvSpPr>
            <a:spLocks noGrp="1"/>
          </p:cNvSpPr>
          <p:nvPr>
            <p:ph type="title"/>
          </p:nvPr>
        </p:nvSpPr>
        <p:spPr>
          <a:xfrm>
            <a:off x="532263" y="341194"/>
            <a:ext cx="5359915" cy="1960792"/>
          </a:xfrm>
        </p:spPr>
        <p:txBody>
          <a:bodyPr/>
          <a:lstStyle/>
          <a:p>
            <a:pPr>
              <a:lnSpc>
                <a:spcPct val="109000"/>
              </a:lnSpc>
              <a:spcBef>
                <a:spcPts val="600"/>
              </a:spcBef>
            </a:pPr>
            <a:r>
              <a:rPr lang="en-US" dirty="0">
                <a:solidFill>
                  <a:schemeClr val="tx1"/>
                </a:solidFill>
              </a:rPr>
              <a:t>Who is Responsible for Implementing Accommodations?</a:t>
            </a:r>
          </a:p>
        </p:txBody>
      </p:sp>
      <p:sp>
        <p:nvSpPr>
          <p:cNvPr id="3" name="Text Placeholder 2"/>
          <p:cNvSpPr>
            <a:spLocks noGrp="1"/>
          </p:cNvSpPr>
          <p:nvPr>
            <p:ph type="body" sz="quarter" idx="2"/>
          </p:nvPr>
        </p:nvSpPr>
        <p:spPr>
          <a:xfrm>
            <a:off x="532263" y="2385222"/>
            <a:ext cx="4927237" cy="4339428"/>
          </a:xfrm>
        </p:spPr>
        <p:txBody>
          <a:bodyPr>
            <a:normAutofit fontScale="92500"/>
          </a:bodyPr>
          <a:lstStyle/>
          <a:p>
            <a:pPr>
              <a:lnSpc>
                <a:spcPct val="119000"/>
              </a:lnSpc>
            </a:pPr>
            <a:r>
              <a:rPr lang="en-US" sz="2800" b="1" u="sng" dirty="0">
                <a:solidFill>
                  <a:srgbClr val="6CA46C"/>
                </a:solidFill>
              </a:rPr>
              <a:t>Any staff</a:t>
            </a:r>
            <a:r>
              <a:rPr lang="en-US" sz="2800" b="1" dirty="0">
                <a:solidFill>
                  <a:srgbClr val="6CA46C"/>
                </a:solidFill>
              </a:rPr>
              <a:t> </a:t>
            </a:r>
            <a:r>
              <a:rPr lang="en-US" sz="2800" dirty="0"/>
              <a:t>responsible for performing duties in an area in which the student </a:t>
            </a:r>
          </a:p>
          <a:p>
            <a:pPr marL="342900" indent="-342900">
              <a:lnSpc>
                <a:spcPct val="119000"/>
              </a:lnSpc>
              <a:buClr>
                <a:schemeClr val="accent6"/>
              </a:buClr>
              <a:buFont typeface="Wingdings" panose="05000000000000000000" pitchFamily="2" charset="2"/>
              <a:buChar char="§"/>
            </a:pPr>
            <a:r>
              <a:rPr lang="en-US" sz="2400" dirty="0"/>
              <a:t>needs </a:t>
            </a:r>
            <a:r>
              <a:rPr lang="en-US" sz="2400" b="1" dirty="0">
                <a:solidFill>
                  <a:srgbClr val="6CA46C"/>
                </a:solidFill>
              </a:rPr>
              <a:t>access</a:t>
            </a:r>
            <a:r>
              <a:rPr lang="en-US" sz="2400" dirty="0"/>
              <a:t> to the program related to their disability, OR </a:t>
            </a:r>
          </a:p>
          <a:p>
            <a:pPr marL="342900" indent="-342900">
              <a:lnSpc>
                <a:spcPct val="119000"/>
              </a:lnSpc>
              <a:buClr>
                <a:schemeClr val="accent6"/>
              </a:buClr>
              <a:buFont typeface="Wingdings" panose="05000000000000000000" pitchFamily="2" charset="2"/>
              <a:buChar char="§"/>
            </a:pPr>
            <a:r>
              <a:rPr lang="en-US" sz="2400" b="1" dirty="0">
                <a:solidFill>
                  <a:srgbClr val="6CA46C"/>
                </a:solidFill>
              </a:rPr>
              <a:t>needs supports that reduce or remove barriers </a:t>
            </a:r>
            <a:r>
              <a:rPr lang="en-US" sz="2400" dirty="0"/>
              <a:t>to participation in the program.</a:t>
            </a:r>
          </a:p>
          <a:p>
            <a:endParaRPr lang="en-US" dirty="0"/>
          </a:p>
        </p:txBody>
      </p:sp>
      <p:sp>
        <p:nvSpPr>
          <p:cNvPr id="8" name="Oval 7">
            <a:extLst>
              <a:ext uri="{C183D7F6-B498-43B3-948B-1728B52AA6E4}">
                <adec:decorative xmlns:adec="http://schemas.microsoft.com/office/drawing/2017/decorative" val="1"/>
              </a:ext>
            </a:extLst>
          </p:cNvPr>
          <p:cNvSpPr/>
          <p:nvPr/>
        </p:nvSpPr>
        <p:spPr>
          <a:xfrm>
            <a:off x="1329322" y="5717514"/>
            <a:ext cx="1012464" cy="1007136"/>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0" name="Slide Number 04">
            <a:extLst>
              <a:ext uri="{FF2B5EF4-FFF2-40B4-BE49-F238E27FC236}">
                <a16:creationId xmlns:a16="http://schemas.microsoft.com/office/drawing/2014/main" id="{979C3E78-CF44-41DC-A57F-A9DFA28E5F1F}"/>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13</a:t>
            </a:fld>
            <a:endParaRPr lang="en-US" sz="1000">
              <a:solidFill>
                <a:schemeClr val="bg1">
                  <a:alpha val="50000"/>
                </a:schemeClr>
              </a:solidFill>
            </a:endParaRPr>
          </a:p>
        </p:txBody>
      </p:sp>
      <p:sp>
        <p:nvSpPr>
          <p:cNvPr id="6" name="Slide Number Placeholder 5">
            <a:extLst>
              <a:ext uri="{FF2B5EF4-FFF2-40B4-BE49-F238E27FC236}">
                <a16:creationId xmlns:a16="http://schemas.microsoft.com/office/drawing/2014/main" id="{CACCFDA3-7FC6-4DC8-894D-C55D1F44C333}"/>
              </a:ext>
            </a:extLst>
          </p:cNvPr>
          <p:cNvSpPr>
            <a:spLocks noGrp="1"/>
          </p:cNvSpPr>
          <p:nvPr>
            <p:ph type="sldNum" sz="quarter" idx="4"/>
          </p:nvPr>
        </p:nvSpPr>
        <p:spPr/>
        <p:txBody>
          <a:bodyPr/>
          <a:lstStyle/>
          <a:p>
            <a:pPr algn="ctr"/>
            <a:fld id="{D8D877B3-D348-4611-9BDB-C5374591D951}" type="slidenum">
              <a:rPr lang="en-US" smtClean="0"/>
              <a:pPr algn="ctr"/>
              <a:t>13</a:t>
            </a:fld>
            <a:endParaRPr lang="en-US"/>
          </a:p>
        </p:txBody>
      </p:sp>
      <p:sp>
        <p:nvSpPr>
          <p:cNvPr id="2" name="Slide Number Placeholder 5">
            <a:extLst>
              <a:ext uri="{FF2B5EF4-FFF2-40B4-BE49-F238E27FC236}">
                <a16:creationId xmlns:a16="http://schemas.microsoft.com/office/drawing/2014/main" id="{4736D5BA-4FEF-E251-06BB-F4AEF5625EFA}"/>
              </a:ext>
            </a:extLst>
          </p:cNvPr>
          <p:cNvSpPr txBox="1">
            <a:spLocks/>
          </p:cNvSpPr>
          <p:nvPr/>
        </p:nvSpPr>
        <p:spPr>
          <a:xfrm>
            <a:off x="8610600" y="6356350"/>
            <a:ext cx="2743200" cy="365125"/>
          </a:xfrm>
          <a:prstGeom prst="rect">
            <a:avLst/>
          </a:prstGeom>
          <a:noFill/>
        </p:spPr>
        <p:txBody>
          <a:bodyPr vert="horz" lIns="91440" tIns="45720" rIns="91440" bIns="45720" rtlCol="0" anchor="ctr"/>
          <a:lstStyle>
            <a:defPPr>
              <a:defRPr lang="ko-Kore-KR"/>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solidFill>
                  <a:schemeClr val="bg1"/>
                </a:solidFill>
              </a:rPr>
              <a:pPr/>
              <a:t>13</a:t>
            </a:fld>
            <a:endParaRPr lang="en-US" dirty="0">
              <a:solidFill>
                <a:schemeClr val="bg1"/>
              </a:solidFill>
            </a:endParaRPr>
          </a:p>
        </p:txBody>
      </p:sp>
      <p:pic>
        <p:nvPicPr>
          <p:cNvPr id="12" name="Picture Placeholder 11" descr="A group of people discussing something&#10;&#10;Description automatically generated">
            <a:extLst>
              <a:ext uri="{FF2B5EF4-FFF2-40B4-BE49-F238E27FC236}">
                <a16:creationId xmlns:a16="http://schemas.microsoft.com/office/drawing/2014/main" id="{B33A3DB6-1F6E-D1B6-2E5C-34C07E7FA34B}"/>
              </a:ext>
            </a:extLst>
          </p:cNvPr>
          <p:cNvPicPr>
            <a:picLocks noGrp="1" noChangeAspect="1"/>
          </p:cNvPicPr>
          <p:nvPr>
            <p:ph type="pic" idx="1"/>
          </p:nvPr>
        </p:nvPicPr>
        <p:blipFill>
          <a:blip r:embed="rId3"/>
          <a:srcRect l="17214" r="17214"/>
          <a:stretch>
            <a:fillRect/>
          </a:stretch>
        </p:blipFill>
        <p:spPr/>
      </p:pic>
    </p:spTree>
    <p:extLst>
      <p:ext uri="{BB962C8B-B14F-4D97-AF65-F5344CB8AC3E}">
        <p14:creationId xmlns:p14="http://schemas.microsoft.com/office/powerpoint/2010/main" val="63795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57ABBA21-D70D-88D5-185E-8BB0626EB312}"/>
              </a:ext>
            </a:extLst>
          </p:cNvPr>
          <p:cNvSpPr/>
          <p:nvPr/>
        </p:nvSpPr>
        <p:spPr>
          <a:xfrm>
            <a:off x="0" y="2438400"/>
            <a:ext cx="12191999" cy="441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5" name="타원 4">
            <a:extLst>
              <a:ext uri="{FF2B5EF4-FFF2-40B4-BE49-F238E27FC236}">
                <a16:creationId xmlns:a16="http://schemas.microsoft.com/office/drawing/2014/main" id="{B263305D-4483-24CD-C19F-06B0E0EE4771}"/>
              </a:ext>
            </a:extLst>
          </p:cNvPr>
          <p:cNvSpPr/>
          <p:nvPr/>
        </p:nvSpPr>
        <p:spPr>
          <a:xfrm>
            <a:off x="529249" y="467279"/>
            <a:ext cx="700863" cy="70086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ko-Kore-KR" altLang="en-US"/>
          </a:p>
        </p:txBody>
      </p:sp>
      <p:sp>
        <p:nvSpPr>
          <p:cNvPr id="6" name="TextBox 5">
            <a:extLst>
              <a:ext uri="{FF2B5EF4-FFF2-40B4-BE49-F238E27FC236}">
                <a16:creationId xmlns:a16="http://schemas.microsoft.com/office/drawing/2014/main" id="{0E1779C5-37CC-2FBA-D838-9CE5164DF907}"/>
              </a:ext>
            </a:extLst>
          </p:cNvPr>
          <p:cNvSpPr txBox="1"/>
          <p:nvPr/>
        </p:nvSpPr>
        <p:spPr>
          <a:xfrm>
            <a:off x="806771" y="637494"/>
            <a:ext cx="10807158" cy="144655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400" dirty="0">
                <a:solidFill>
                  <a:schemeClr val="tx1"/>
                </a:solidFill>
                <a:latin typeface="+mj-lt"/>
              </a:rPr>
              <a:t>How Do you Know Who has an Accommodation Plan?</a:t>
            </a:r>
            <a:endParaRPr lang="ko-KR" altLang="en-US" sz="4400" dirty="0">
              <a:solidFill>
                <a:schemeClr val="tx1"/>
              </a:solidFill>
              <a:latin typeface="+mj-lt"/>
            </a:endParaRPr>
          </a:p>
        </p:txBody>
      </p:sp>
      <p:grpSp>
        <p:nvGrpSpPr>
          <p:cNvPr id="9" name="Group 8">
            <a:extLst>
              <a:ext uri="{FF2B5EF4-FFF2-40B4-BE49-F238E27FC236}">
                <a16:creationId xmlns:a16="http://schemas.microsoft.com/office/drawing/2014/main" id="{301A2FFE-7EE5-E881-0A06-CAC999A9EF4C}"/>
              </a:ext>
            </a:extLst>
          </p:cNvPr>
          <p:cNvGrpSpPr/>
          <p:nvPr/>
        </p:nvGrpSpPr>
        <p:grpSpPr>
          <a:xfrm>
            <a:off x="879680" y="2705923"/>
            <a:ext cx="10694072" cy="1217527"/>
            <a:chOff x="1004635" y="2862366"/>
            <a:chExt cx="10694072" cy="1217527"/>
          </a:xfrm>
        </p:grpSpPr>
        <p:sp>
          <p:nvSpPr>
            <p:cNvPr id="7" name="모서리가 둥근 직사각형 9">
              <a:extLst>
                <a:ext uri="{FF2B5EF4-FFF2-40B4-BE49-F238E27FC236}">
                  <a16:creationId xmlns:a16="http://schemas.microsoft.com/office/drawing/2014/main" id="{9938D944-4A9D-2745-8E40-FE6C655484DC}"/>
                </a:ext>
              </a:extLst>
            </p:cNvPr>
            <p:cNvSpPr/>
            <p:nvPr/>
          </p:nvSpPr>
          <p:spPr>
            <a:xfrm>
              <a:off x="1004635" y="2862366"/>
              <a:ext cx="10694072" cy="121752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타원 13">
              <a:extLst>
                <a:ext uri="{FF2B5EF4-FFF2-40B4-BE49-F238E27FC236}">
                  <a16:creationId xmlns:a16="http://schemas.microsoft.com/office/drawing/2014/main" id="{3AB4D6E5-EE64-FB29-7688-9108194A1167}"/>
                </a:ext>
              </a:extLst>
            </p:cNvPr>
            <p:cNvSpPr/>
            <p:nvPr/>
          </p:nvSpPr>
          <p:spPr>
            <a:xfrm>
              <a:off x="1230112" y="3090827"/>
              <a:ext cx="795056" cy="795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latin typeface="+mj-lt"/>
                </a:rPr>
                <a:t>1</a:t>
              </a:r>
              <a:endParaRPr kumimoji="1" lang="ko-Kore-KR" altLang="en-US">
                <a:latin typeface="+mj-lt"/>
              </a:endParaRPr>
            </a:p>
          </p:txBody>
        </p:sp>
        <p:sp>
          <p:nvSpPr>
            <p:cNvPr id="15" name="TextBox 14">
              <a:extLst>
                <a:ext uri="{FF2B5EF4-FFF2-40B4-BE49-F238E27FC236}">
                  <a16:creationId xmlns:a16="http://schemas.microsoft.com/office/drawing/2014/main" id="{0202D9FD-AF86-3C06-C83E-891F838FDCA8}"/>
                </a:ext>
              </a:extLst>
            </p:cNvPr>
            <p:cNvSpPr txBox="1"/>
            <p:nvPr/>
          </p:nvSpPr>
          <p:spPr>
            <a:xfrm>
              <a:off x="2140555" y="2998478"/>
              <a:ext cx="9046810" cy="979755"/>
            </a:xfrm>
            <a:prstGeom prst="rect">
              <a:avLst/>
            </a:prstGeom>
            <a:noFill/>
          </p:spPr>
          <p:txBody>
            <a:bodyPr wrap="square" lIns="91440" tIns="45720" rIns="91440" bIns="45720" rtlCol="0" anchor="t">
              <a:spAutoFit/>
            </a:bodyPr>
            <a:lstStyle>
              <a:defPPr>
                <a:defRPr lang="ko-Kore-KR"/>
              </a:defPPr>
              <a:lvl1pPr algn="ctr">
                <a:defRPr sz="3200">
                  <a:solidFill>
                    <a:schemeClr val="bg1"/>
                  </a:solidFill>
                  <a:latin typeface="Montserrat Black" pitchFamily="2" charset="0"/>
                </a:defRPr>
              </a:lvl1pPr>
            </a:lstStyle>
            <a:p>
              <a:pPr algn="l">
                <a:lnSpc>
                  <a:spcPct val="109000"/>
                </a:lnSpc>
                <a:spcBef>
                  <a:spcPts val="600"/>
                </a:spcBef>
              </a:pPr>
              <a:r>
                <a:rPr lang="en-US" altLang="ko-KR" sz="1800">
                  <a:solidFill>
                    <a:schemeClr val="tx1"/>
                  </a:solidFill>
                  <a:latin typeface="+mn-lt"/>
                </a:rPr>
                <a:t>When APs are added or updated in CIS, but at </a:t>
              </a:r>
              <a:r>
                <a:rPr lang="en-US" altLang="ko-KR" sz="1800" b="1" u="sng">
                  <a:solidFill>
                    <a:schemeClr val="tx1"/>
                  </a:solidFill>
                  <a:latin typeface="+mn-lt"/>
                </a:rPr>
                <a:t>least biweekly</a:t>
              </a:r>
              <a:r>
                <a:rPr lang="en-US" altLang="ko-KR" sz="1800">
                  <a:solidFill>
                    <a:schemeClr val="tx1"/>
                  </a:solidFill>
                  <a:latin typeface="+mn-lt"/>
                </a:rPr>
                <a:t>, a DC must e-mail staff members who interact with students a list of all students with accommodation plans available in the CIS. </a:t>
              </a:r>
            </a:p>
          </p:txBody>
        </p:sp>
      </p:grpSp>
      <p:grpSp>
        <p:nvGrpSpPr>
          <p:cNvPr id="12" name="Group 11">
            <a:extLst>
              <a:ext uri="{FF2B5EF4-FFF2-40B4-BE49-F238E27FC236}">
                <a16:creationId xmlns:a16="http://schemas.microsoft.com/office/drawing/2014/main" id="{2ABE3931-F4C7-2A78-7574-8B07E40D7394}"/>
              </a:ext>
            </a:extLst>
          </p:cNvPr>
          <p:cNvGrpSpPr/>
          <p:nvPr/>
        </p:nvGrpSpPr>
        <p:grpSpPr>
          <a:xfrm>
            <a:off x="879680" y="4098790"/>
            <a:ext cx="10694072" cy="1217527"/>
            <a:chOff x="1004635" y="2862366"/>
            <a:chExt cx="10694072" cy="1217527"/>
          </a:xfrm>
        </p:grpSpPr>
        <p:sp>
          <p:nvSpPr>
            <p:cNvPr id="16" name="모서리가 둥근 직사각형 9">
              <a:extLst>
                <a:ext uri="{FF2B5EF4-FFF2-40B4-BE49-F238E27FC236}">
                  <a16:creationId xmlns:a16="http://schemas.microsoft.com/office/drawing/2014/main" id="{772CA954-4023-2C6A-88E4-6BD96B05683F}"/>
                </a:ext>
              </a:extLst>
            </p:cNvPr>
            <p:cNvSpPr/>
            <p:nvPr/>
          </p:nvSpPr>
          <p:spPr>
            <a:xfrm>
              <a:off x="1004635" y="2862366"/>
              <a:ext cx="10694072" cy="121752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8" name="TextBox 17">
              <a:extLst>
                <a:ext uri="{FF2B5EF4-FFF2-40B4-BE49-F238E27FC236}">
                  <a16:creationId xmlns:a16="http://schemas.microsoft.com/office/drawing/2014/main" id="{4BD9DC7A-1F10-1854-E35E-41E6C809FB0A}"/>
                </a:ext>
              </a:extLst>
            </p:cNvPr>
            <p:cNvSpPr txBox="1"/>
            <p:nvPr/>
          </p:nvSpPr>
          <p:spPr>
            <a:xfrm>
              <a:off x="2115687" y="3111644"/>
              <a:ext cx="9046810" cy="67781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lnSpc>
                  <a:spcPct val="109000"/>
                </a:lnSpc>
                <a:spcBef>
                  <a:spcPts val="600"/>
                </a:spcBef>
              </a:pPr>
              <a:r>
                <a:rPr lang="en-US" altLang="ko-KR" sz="1800">
                  <a:solidFill>
                    <a:schemeClr val="tx1"/>
                  </a:solidFill>
                  <a:latin typeface="+mn-lt"/>
                </a:rPr>
                <a:t>The email list must include all students who have accommodation plans and specifically indicate any new or updated plans.</a:t>
              </a:r>
            </a:p>
          </p:txBody>
        </p:sp>
      </p:grpSp>
      <p:sp>
        <p:nvSpPr>
          <p:cNvPr id="20" name="타원 19">
            <a:extLst>
              <a:ext uri="{FF2B5EF4-FFF2-40B4-BE49-F238E27FC236}">
                <a16:creationId xmlns:a16="http://schemas.microsoft.com/office/drawing/2014/main" id="{326552B4-A59E-02A8-9F0B-19351FB5FA35}"/>
              </a:ext>
            </a:extLst>
          </p:cNvPr>
          <p:cNvSpPr/>
          <p:nvPr/>
        </p:nvSpPr>
        <p:spPr>
          <a:xfrm>
            <a:off x="1105157" y="4348068"/>
            <a:ext cx="795056" cy="79505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ko-Kore-KR">
                <a:latin typeface="+mj-lt"/>
              </a:rPr>
              <a:t>2</a:t>
            </a:r>
            <a:endParaRPr kumimoji="1" lang="ko-Kore-KR" altLang="en-US">
              <a:latin typeface="+mj-lt"/>
            </a:endParaRPr>
          </a:p>
        </p:txBody>
      </p:sp>
      <p:sp>
        <p:nvSpPr>
          <p:cNvPr id="30" name="TextBox 29">
            <a:extLst>
              <a:ext uri="{FF2B5EF4-FFF2-40B4-BE49-F238E27FC236}">
                <a16:creationId xmlns:a16="http://schemas.microsoft.com/office/drawing/2014/main" id="{31915173-7378-56E0-6B56-D175293683AC}"/>
              </a:ext>
            </a:extLst>
          </p:cNvPr>
          <p:cNvSpPr txBox="1"/>
          <p:nvPr/>
        </p:nvSpPr>
        <p:spPr>
          <a:xfrm>
            <a:off x="3518618" y="5412081"/>
            <a:ext cx="5773003" cy="1017843"/>
          </a:xfrm>
          <a:prstGeom prst="rect">
            <a:avLst/>
          </a:prstGeom>
          <a:noFill/>
        </p:spPr>
        <p:txBody>
          <a:bodyPr wrap="square" rtlCol="0">
            <a:spAutoFit/>
          </a:bodyPr>
          <a:lstStyle/>
          <a:p>
            <a:pPr algn="l">
              <a:lnSpc>
                <a:spcPct val="114000"/>
              </a:lnSpc>
              <a:spcBef>
                <a:spcPts val="600"/>
              </a:spcBef>
            </a:pPr>
            <a:r>
              <a:rPr lang="en-GB" sz="1800">
                <a:solidFill>
                  <a:schemeClr val="bg1"/>
                </a:solidFill>
                <a:latin typeface="+mn-lt"/>
              </a:rPr>
              <a:t>Examples: </a:t>
            </a:r>
            <a:r>
              <a:rPr lang="en-GB" sz="1800">
                <a:highlight>
                  <a:srgbClr val="FFFF00"/>
                </a:highlight>
                <a:latin typeface="+mn-lt"/>
              </a:rPr>
              <a:t>highlighting</a:t>
            </a:r>
            <a:r>
              <a:rPr lang="en-GB" sz="1800">
                <a:solidFill>
                  <a:schemeClr val="bg1"/>
                </a:solidFill>
                <a:latin typeface="+mn-lt"/>
              </a:rPr>
              <a:t>, placing an asterisk (*) next to, etc. the  names of those with new or updated plans</a:t>
            </a:r>
            <a:endParaRPr lang="en-US" sz="1400">
              <a:solidFill>
                <a:schemeClr val="bg1"/>
              </a:solidFill>
              <a:latin typeface="+mn-lt"/>
            </a:endParaRPr>
          </a:p>
        </p:txBody>
      </p:sp>
      <p:cxnSp>
        <p:nvCxnSpPr>
          <p:cNvPr id="32" name="Connector: Elbow 31">
            <a:extLst>
              <a:ext uri="{FF2B5EF4-FFF2-40B4-BE49-F238E27FC236}">
                <a16:creationId xmlns:a16="http://schemas.microsoft.com/office/drawing/2014/main" id="{309E074E-3D21-116F-A332-644C04F02E52}"/>
              </a:ext>
            </a:extLst>
          </p:cNvPr>
          <p:cNvCxnSpPr/>
          <p:nvPr/>
        </p:nvCxnSpPr>
        <p:spPr>
          <a:xfrm>
            <a:off x="2347636" y="5092048"/>
            <a:ext cx="1105469" cy="893416"/>
          </a:xfrm>
          <a:prstGeom prst="bentConnector3">
            <a:avLst>
              <a:gd name="adj1" fmla="val -925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B8EDB1D-1EE3-607F-DCF8-895BF7EC3C5C}"/>
              </a:ext>
            </a:extLst>
          </p:cNvPr>
          <p:cNvSpPr/>
          <p:nvPr/>
        </p:nvSpPr>
        <p:spPr>
          <a:xfrm>
            <a:off x="10304060" y="467279"/>
            <a:ext cx="1887939" cy="19049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Notifying Staff</a:t>
            </a:r>
          </a:p>
        </p:txBody>
      </p:sp>
      <p:sp>
        <p:nvSpPr>
          <p:cNvPr id="8" name="Slide Number Placeholder 5">
            <a:extLst>
              <a:ext uri="{FF2B5EF4-FFF2-40B4-BE49-F238E27FC236}">
                <a16:creationId xmlns:a16="http://schemas.microsoft.com/office/drawing/2014/main" id="{FDA0AD40-7E17-471B-C4F1-E01557BDAA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14</a:t>
            </a:fld>
            <a:endParaRPr lang="en-US" dirty="0"/>
          </a:p>
        </p:txBody>
      </p:sp>
    </p:spTree>
    <p:extLst>
      <p:ext uri="{BB962C8B-B14F-4D97-AF65-F5344CB8AC3E}">
        <p14:creationId xmlns:p14="http://schemas.microsoft.com/office/powerpoint/2010/main" val="326396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descr="Image caption">
            <a:extLst>
              <a:ext uri="{FF2B5EF4-FFF2-40B4-BE49-F238E27FC236}">
                <a16:creationId xmlns:a16="http://schemas.microsoft.com/office/drawing/2014/main" id="{2BCB8CB3-8468-48D4-9C1D-A581FC558D6F}"/>
              </a:ext>
            </a:extLst>
          </p:cNvPr>
          <p:cNvSpPr/>
          <p:nvPr/>
        </p:nvSpPr>
        <p:spPr>
          <a:xfrm>
            <a:off x="8302336" y="324464"/>
            <a:ext cx="3452198" cy="3104536"/>
          </a:xfrm>
          <a:prstGeom prst="ellipse">
            <a:avLst/>
          </a:prstGeom>
          <a:solidFill>
            <a:schemeClr val="accent1">
              <a:alpha val="70000"/>
            </a:schemeClr>
          </a:solidFill>
          <a:ln w="3175">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id="{76D4BFC2-69CA-4ED6-89E7-A9ADB571E7A4}"/>
              </a:ext>
            </a:extLst>
          </p:cNvPr>
          <p:cNvSpPr/>
          <p:nvPr/>
        </p:nvSpPr>
        <p:spPr>
          <a:xfrm>
            <a:off x="8343899" y="884906"/>
            <a:ext cx="3206424" cy="1983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gn="ctr">
              <a:defRPr sz="10000">
                <a:solidFill>
                  <a:srgbClr val="3A3B39"/>
                </a:solidFill>
                <a:latin typeface="Bebas"/>
                <a:ea typeface="Bebas"/>
                <a:cs typeface="Bebas"/>
                <a:sym typeface="Bebas"/>
              </a:defRPr>
            </a:pPr>
            <a:r>
              <a:rPr lang="en-US" sz="2800" b="1">
                <a:solidFill>
                  <a:schemeClr val="bg1"/>
                </a:solidFill>
                <a:latin typeface="Gill Sans" panose="020B0502020104020203" pitchFamily="34" charset="-79"/>
                <a:cs typeface="Gill Sans" panose="020B0502020104020203" pitchFamily="34" charset="-79"/>
              </a:rPr>
              <a:t>Accommodation Plan – </a:t>
            </a:r>
          </a:p>
          <a:p>
            <a:pPr algn="ctr">
              <a:spcBef>
                <a:spcPts val="1200"/>
              </a:spcBef>
              <a:defRPr sz="10000">
                <a:solidFill>
                  <a:srgbClr val="3A3B39"/>
                </a:solidFill>
                <a:latin typeface="Bebas"/>
                <a:ea typeface="Bebas"/>
                <a:cs typeface="Bebas"/>
                <a:sym typeface="Bebas"/>
              </a:defRPr>
            </a:pPr>
            <a:r>
              <a:rPr lang="en-US" sz="2800" b="1">
                <a:solidFill>
                  <a:schemeClr val="accent5">
                    <a:lumMod val="20000"/>
                    <a:lumOff val="80000"/>
                  </a:schemeClr>
                </a:solidFill>
                <a:latin typeface="Gill Sans" panose="020B0502020104020203" pitchFamily="34" charset="-79"/>
                <a:cs typeface="Gill Sans" panose="020B0502020104020203" pitchFamily="34" charset="-79"/>
              </a:rPr>
              <a:t>Who is Responsible?</a:t>
            </a:r>
            <a:endParaRPr lang="en-US" sz="1100">
              <a:solidFill>
                <a:schemeClr val="accent5">
                  <a:lumMod val="20000"/>
                  <a:lumOff val="80000"/>
                </a:schemeClr>
              </a:solidFill>
            </a:endParaRPr>
          </a:p>
        </p:txBody>
      </p:sp>
      <p:sp>
        <p:nvSpPr>
          <p:cNvPr id="7" name="Slide Number 21">
            <a:extLst>
              <a:ext uri="{FF2B5EF4-FFF2-40B4-BE49-F238E27FC236}">
                <a16:creationId xmlns:a16="http://schemas.microsoft.com/office/drawing/2014/main" id="{F4A07F3C-2C0D-4DC2-AB4F-E0355135560A}"/>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15</a:t>
            </a:fld>
            <a:endParaRPr lang="en-US" sz="1000">
              <a:solidFill>
                <a:schemeClr val="bg1">
                  <a:alpha val="50000"/>
                </a:schemeClr>
              </a:solidFill>
            </a:endParaRPr>
          </a:p>
        </p:txBody>
      </p:sp>
      <p:sp>
        <p:nvSpPr>
          <p:cNvPr id="3" name="Title 2" hidden="1">
            <a:extLst>
              <a:ext uri="{FF2B5EF4-FFF2-40B4-BE49-F238E27FC236}">
                <a16:creationId xmlns:a16="http://schemas.microsoft.com/office/drawing/2014/main" id="{EB985F8A-17BD-4D34-8264-513487E7BF41}"/>
              </a:ext>
            </a:extLst>
          </p:cNvPr>
          <p:cNvSpPr>
            <a:spLocks noGrp="1"/>
          </p:cNvSpPr>
          <p:nvPr>
            <p:ph type="title"/>
          </p:nvPr>
        </p:nvSpPr>
        <p:spPr/>
        <p:txBody>
          <a:bodyPr/>
          <a:lstStyle/>
          <a:p>
            <a:r>
              <a:rPr lang="en-US"/>
              <a:t>Large Photo Slide</a:t>
            </a:r>
          </a:p>
        </p:txBody>
      </p:sp>
      <p:cxnSp>
        <p:nvCxnSpPr>
          <p:cNvPr id="12" name="Straight Arrow Connector 11">
            <a:extLst>
              <a:ext uri="{FF2B5EF4-FFF2-40B4-BE49-F238E27FC236}">
                <a16:creationId xmlns:a16="http://schemas.microsoft.com/office/drawing/2014/main" id="{4FE58437-C264-45B1-F99D-DE780A594105}"/>
              </a:ext>
            </a:extLst>
          </p:cNvPr>
          <p:cNvCxnSpPr>
            <a:cxnSpLocks/>
          </p:cNvCxnSpPr>
          <p:nvPr/>
        </p:nvCxnSpPr>
        <p:spPr>
          <a:xfrm>
            <a:off x="10182418" y="3429000"/>
            <a:ext cx="0" cy="706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CE99218-FBC6-8C3D-9110-EC082AE565CE}"/>
              </a:ext>
            </a:extLst>
          </p:cNvPr>
          <p:cNvSpPr/>
          <p:nvPr/>
        </p:nvSpPr>
        <p:spPr>
          <a:xfrm>
            <a:off x="9058897" y="4135272"/>
            <a:ext cx="2247042" cy="15375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Which ones apply to Residential Living?</a:t>
            </a:r>
          </a:p>
        </p:txBody>
      </p:sp>
      <p:pic>
        <p:nvPicPr>
          <p:cNvPr id="10" name="Picture 9">
            <a:extLst>
              <a:ext uri="{FF2B5EF4-FFF2-40B4-BE49-F238E27FC236}">
                <a16:creationId xmlns:a16="http://schemas.microsoft.com/office/drawing/2014/main" id="{3AF122C3-EE97-633F-F593-E60E5F7F73E8}"/>
              </a:ext>
            </a:extLst>
          </p:cNvPr>
          <p:cNvPicPr>
            <a:picLocks noChangeAspect="1"/>
          </p:cNvPicPr>
          <p:nvPr/>
        </p:nvPicPr>
        <p:blipFill>
          <a:blip r:embed="rId3"/>
          <a:stretch>
            <a:fillRect/>
          </a:stretch>
        </p:blipFill>
        <p:spPr>
          <a:xfrm>
            <a:off x="798289" y="1047464"/>
            <a:ext cx="7299836" cy="4921784"/>
          </a:xfrm>
          <a:prstGeom prst="rect">
            <a:avLst/>
          </a:prstGeom>
        </p:spPr>
      </p:pic>
      <p:sp>
        <p:nvSpPr>
          <p:cNvPr id="14" name="Rectangle: Rounded Corners 13">
            <a:extLst>
              <a:ext uri="{FF2B5EF4-FFF2-40B4-BE49-F238E27FC236}">
                <a16:creationId xmlns:a16="http://schemas.microsoft.com/office/drawing/2014/main" id="{00CE3E5F-D4E7-D3CE-EAA2-899E0A2F2462}"/>
              </a:ext>
            </a:extLst>
          </p:cNvPr>
          <p:cNvSpPr/>
          <p:nvPr/>
        </p:nvSpPr>
        <p:spPr>
          <a:xfrm>
            <a:off x="6729573" y="3457254"/>
            <a:ext cx="1068512" cy="34725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FECB0BD-5C0B-03BB-E85E-03C2CEC1018D}"/>
              </a:ext>
            </a:extLst>
          </p:cNvPr>
          <p:cNvSpPr/>
          <p:nvPr/>
        </p:nvSpPr>
        <p:spPr>
          <a:xfrm>
            <a:off x="6729573" y="5499217"/>
            <a:ext cx="750014" cy="34725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8734110E-2C74-C7FC-9CFF-0631926CF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1509A58A-9D0B-49E1-B8C6-DD16F4C488E9}" type="slidenum">
              <a:rPr lang="en-US" b="0" smtClean="0"/>
              <a:pPr/>
              <a:t>15</a:t>
            </a:fld>
            <a:endParaRPr lang="en-US" b="0" dirty="0"/>
          </a:p>
        </p:txBody>
      </p:sp>
    </p:spTree>
    <p:extLst>
      <p:ext uri="{BB962C8B-B14F-4D97-AF65-F5344CB8AC3E}">
        <p14:creationId xmlns:p14="http://schemas.microsoft.com/office/powerpoint/2010/main" val="32370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직사각형 37">
            <a:extLst>
              <a:ext uri="{C183D7F6-B498-43B3-948B-1728B52AA6E4}">
                <adec:decorative xmlns:adec="http://schemas.microsoft.com/office/drawing/2017/decorative" val="1"/>
              </a:ext>
            </a:extLst>
          </p:cNvPr>
          <p:cNvSpPr/>
          <p:nvPr/>
        </p:nvSpPr>
        <p:spPr>
          <a:xfrm>
            <a:off x="813744" y="1684416"/>
            <a:ext cx="4978404" cy="4145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31" name="직사각형 30"/>
          <p:cNvSpPr>
            <a:spLocks noGrp="1"/>
          </p:cNvSpPr>
          <p:nvPr>
            <p:ph type="title" idx="4294967295"/>
          </p:nvPr>
        </p:nvSpPr>
        <p:spPr>
          <a:xfrm>
            <a:off x="471233" y="417309"/>
            <a:ext cx="1124953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i="0" u="none" strike="noStrike" kern="1200" cap="none" spc="0" normalizeH="0" baseline="0" noProof="0" dirty="0">
                <a:ln>
                  <a:noFill/>
                </a:ln>
                <a:effectLst/>
                <a:uLnTx/>
                <a:uFillTx/>
                <a:latin typeface="+mj-lt"/>
                <a:ea typeface="+mn-ea"/>
                <a:cs typeface="+mn-cs"/>
              </a:rPr>
              <a:t>Accommodation Plan Report Access</a:t>
            </a:r>
            <a:endParaRPr kumimoji="0" lang="en-US" altLang="ko-KR" i="0" u="none" strike="noStrike" kern="1200" cap="none" spc="-136" normalizeH="0" baseline="0" noProof="0" dirty="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252079" y="1829142"/>
            <a:ext cx="4101734" cy="3344442"/>
          </a:xfrm>
          <a:prstGeom prst="rect">
            <a:avLst/>
          </a:prstGeom>
        </p:spPr>
        <p:txBody>
          <a:bodyPr wrap="square">
            <a:spAutoFit/>
          </a:bodyPr>
          <a:lstStyle/>
          <a:p>
            <a:pPr algn="ctr" latinLnBrk="0">
              <a:lnSpc>
                <a:spcPct val="109000"/>
              </a:lnSpc>
              <a:spcBef>
                <a:spcPts val="600"/>
              </a:spcBef>
            </a:pPr>
            <a:r>
              <a:rPr lang="en-US" sz="2800" b="1" dirty="0">
                <a:solidFill>
                  <a:srgbClr val="32669A"/>
                </a:solidFill>
              </a:rPr>
              <a:t>All center staff </a:t>
            </a:r>
            <a:r>
              <a:rPr lang="en-US" sz="2800" dirty="0"/>
              <a:t>responsible for providing accommodations will have access to the Accommodation Plan (</a:t>
            </a:r>
            <a:r>
              <a:rPr lang="en-US" sz="2800" dirty="0">
                <a:solidFill>
                  <a:srgbClr val="C00000"/>
                </a:solidFill>
              </a:rPr>
              <a:t>without notes</a:t>
            </a:r>
            <a:r>
              <a:rPr lang="en-US" sz="2800" dirty="0"/>
              <a:t>) Report in CIS. </a:t>
            </a: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16</a:t>
            </a:fld>
            <a:endParaRPr lang="en-US"/>
          </a:p>
        </p:txBody>
      </p:sp>
      <p:pic>
        <p:nvPicPr>
          <p:cNvPr id="6" name="Picture 5">
            <a:extLst>
              <a:ext uri="{FF2B5EF4-FFF2-40B4-BE49-F238E27FC236}">
                <a16:creationId xmlns:a16="http://schemas.microsoft.com/office/drawing/2014/main" id="{F2F43A2B-23F1-A727-8193-52EBE9590F81}"/>
              </a:ext>
            </a:extLst>
          </p:cNvPr>
          <p:cNvPicPr>
            <a:picLocks noChangeAspect="1"/>
          </p:cNvPicPr>
          <p:nvPr/>
        </p:nvPicPr>
        <p:blipFill>
          <a:blip r:embed="rId3"/>
          <a:stretch>
            <a:fillRect/>
          </a:stretch>
        </p:blipFill>
        <p:spPr>
          <a:xfrm>
            <a:off x="5911843" y="1984822"/>
            <a:ext cx="5702313" cy="3544824"/>
          </a:xfrm>
          <a:prstGeom prst="rect">
            <a:avLst/>
          </a:prstGeom>
          <a:ln>
            <a:solidFill>
              <a:schemeClr val="tx2"/>
            </a:solidFill>
          </a:ln>
        </p:spPr>
      </p:pic>
    </p:spTree>
    <p:extLst>
      <p:ext uri="{BB962C8B-B14F-4D97-AF65-F5344CB8AC3E}">
        <p14:creationId xmlns:p14="http://schemas.microsoft.com/office/powerpoint/2010/main" val="357188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D0D35-3DAE-BE46-339A-88E768E401B0}"/>
              </a:ext>
            </a:extLst>
          </p:cNvPr>
          <p:cNvSpPr>
            <a:spLocks noGrp="1"/>
          </p:cNvSpPr>
          <p:nvPr>
            <p:ph type="title"/>
          </p:nvPr>
        </p:nvSpPr>
        <p:spPr/>
        <p:txBody>
          <a:bodyPr/>
          <a:lstStyle/>
          <a:p>
            <a:r>
              <a:rPr lang="en-US" dirty="0"/>
              <a:t>How to Access APs in CIS</a:t>
            </a:r>
          </a:p>
        </p:txBody>
      </p:sp>
      <p:sp>
        <p:nvSpPr>
          <p:cNvPr id="5" name="Content Placeholder 4">
            <a:extLst>
              <a:ext uri="{FF2B5EF4-FFF2-40B4-BE49-F238E27FC236}">
                <a16:creationId xmlns:a16="http://schemas.microsoft.com/office/drawing/2014/main" id="{7A77F334-F24B-DE33-A022-218832189D6B}"/>
              </a:ext>
            </a:extLst>
          </p:cNvPr>
          <p:cNvSpPr>
            <a:spLocks noGrp="1"/>
          </p:cNvSpPr>
          <p:nvPr>
            <p:ph idx="1"/>
          </p:nvPr>
        </p:nvSpPr>
        <p:spPr>
          <a:xfrm>
            <a:off x="838200" y="1477152"/>
            <a:ext cx="4469091" cy="4667250"/>
          </a:xfrm>
        </p:spPr>
        <p:txBody>
          <a:bodyPr>
            <a:normAutofit fontScale="92500" lnSpcReduction="10000"/>
          </a:bodyPr>
          <a:lstStyle/>
          <a:p>
            <a:pPr>
              <a:lnSpc>
                <a:spcPct val="119000"/>
              </a:lnSpc>
            </a:pPr>
            <a:r>
              <a:rPr lang="en-US" sz="3000" dirty="0"/>
              <a:t>First, ensure you have access to the “Accommodation Plan Report” in CIS. </a:t>
            </a:r>
          </a:p>
          <a:p>
            <a:pPr>
              <a:lnSpc>
                <a:spcPct val="119000"/>
              </a:lnSpc>
            </a:pPr>
            <a:r>
              <a:rPr lang="en-US" sz="3000" dirty="0"/>
              <a:t>Staff are responsible for providing accommodations as indicated in the accommodation plan. </a:t>
            </a:r>
          </a:p>
          <a:p>
            <a:endParaRPr lang="en-US" dirty="0"/>
          </a:p>
        </p:txBody>
      </p:sp>
      <p:pic>
        <p:nvPicPr>
          <p:cNvPr id="9" name="Picture 8">
            <a:extLst>
              <a:ext uri="{FF2B5EF4-FFF2-40B4-BE49-F238E27FC236}">
                <a16:creationId xmlns:a16="http://schemas.microsoft.com/office/drawing/2014/main" id="{1A3990B3-A871-12F9-448C-2BE3E3C92B3E}"/>
              </a:ext>
            </a:extLst>
          </p:cNvPr>
          <p:cNvPicPr>
            <a:picLocks noChangeAspect="1"/>
          </p:cNvPicPr>
          <p:nvPr/>
        </p:nvPicPr>
        <p:blipFill>
          <a:blip r:embed="rId3"/>
          <a:stretch>
            <a:fillRect/>
          </a:stretch>
        </p:blipFill>
        <p:spPr>
          <a:xfrm>
            <a:off x="5355755" y="1481826"/>
            <a:ext cx="6836245" cy="4310669"/>
          </a:xfrm>
          <a:prstGeom prst="rect">
            <a:avLst/>
          </a:prstGeom>
        </p:spPr>
      </p:pic>
      <p:sp>
        <p:nvSpPr>
          <p:cNvPr id="10" name="Slide Number Placeholder 9">
            <a:extLst>
              <a:ext uri="{FF2B5EF4-FFF2-40B4-BE49-F238E27FC236}">
                <a16:creationId xmlns:a16="http://schemas.microsoft.com/office/drawing/2014/main" id="{0C457F21-D640-815C-98A8-8D62F29B74BC}"/>
              </a:ext>
            </a:extLst>
          </p:cNvPr>
          <p:cNvSpPr>
            <a:spLocks noGrp="1"/>
          </p:cNvSpPr>
          <p:nvPr>
            <p:ph type="sldNum" sz="quarter" idx="12"/>
          </p:nvPr>
        </p:nvSpPr>
        <p:spPr/>
        <p:txBody>
          <a:bodyPr/>
          <a:lstStyle/>
          <a:p>
            <a:fld id="{1509A58A-9D0B-49E1-B8C6-DD16F4C488E9}" type="slidenum">
              <a:rPr lang="en-US" smtClean="0">
                <a:latin typeface="Montserrat" panose="00000500000000000000" pitchFamily="2" charset="0"/>
              </a:rPr>
              <a:t>17</a:t>
            </a:fld>
            <a:endParaRPr lang="en-US" dirty="0">
              <a:latin typeface="Montserrat" panose="00000500000000000000" pitchFamily="2" charset="0"/>
            </a:endParaRPr>
          </a:p>
        </p:txBody>
      </p:sp>
    </p:spTree>
    <p:extLst>
      <p:ext uri="{BB962C8B-B14F-4D97-AF65-F5344CB8AC3E}">
        <p14:creationId xmlns:p14="http://schemas.microsoft.com/office/powerpoint/2010/main" val="234535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0">
            <a:extLst>
              <a:ext uri="{FF2B5EF4-FFF2-40B4-BE49-F238E27FC236}">
                <a16:creationId xmlns:a16="http://schemas.microsoft.com/office/drawing/2014/main" id="{DA1487DD-F07A-4F13-9255-BEF127868C08}"/>
              </a:ext>
            </a:extLst>
          </p:cNvPr>
          <p:cNvSpPr txBox="1">
            <a:spLocks/>
          </p:cNvSpPr>
          <p:nvPr/>
        </p:nvSpPr>
        <p:spPr>
          <a:xfrm>
            <a:off x="745065" y="692910"/>
            <a:ext cx="6978499" cy="532546"/>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3600" b="1" dirty="0">
                <a:latin typeface="+mj-lt"/>
              </a:rPr>
              <a:t>Effectiveness Monitoring</a:t>
            </a:r>
          </a:p>
        </p:txBody>
      </p:sp>
      <p:grpSp>
        <p:nvGrpSpPr>
          <p:cNvPr id="5" name="Group 4">
            <a:extLst>
              <a:ext uri="{FF2B5EF4-FFF2-40B4-BE49-F238E27FC236}">
                <a16:creationId xmlns:a16="http://schemas.microsoft.com/office/drawing/2014/main" id="{7AF4B226-D906-944B-0631-A89677E3FEDA}"/>
              </a:ext>
            </a:extLst>
          </p:cNvPr>
          <p:cNvGrpSpPr/>
          <p:nvPr/>
        </p:nvGrpSpPr>
        <p:grpSpPr>
          <a:xfrm>
            <a:off x="745065" y="3208099"/>
            <a:ext cx="3545905" cy="3224596"/>
            <a:chOff x="745065" y="3208099"/>
            <a:chExt cx="3545905" cy="3224596"/>
          </a:xfrm>
        </p:grpSpPr>
        <p:sp>
          <p:nvSpPr>
            <p:cNvPr id="17" name="Title 110">
              <a:extLst>
                <a:ext uri="{FF2B5EF4-FFF2-40B4-BE49-F238E27FC236}">
                  <a16:creationId xmlns:a16="http://schemas.microsoft.com/office/drawing/2014/main" id="{197D5EC6-3A43-49FD-9B0C-5F27208CEE20}"/>
                </a:ext>
              </a:extLst>
            </p:cNvPr>
            <p:cNvSpPr txBox="1">
              <a:spLocks/>
            </p:cNvSpPr>
            <p:nvPr/>
          </p:nvSpPr>
          <p:spPr>
            <a:xfrm>
              <a:off x="745065" y="3208099"/>
              <a:ext cx="3326312"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2400" b="1" dirty="0">
                  <a:solidFill>
                    <a:schemeClr val="accent1"/>
                  </a:solidFill>
                  <a:latin typeface="Arial" panose="020B0604020202020204" pitchFamily="34" charset="0"/>
                </a:rPr>
                <a:t>Frequency</a:t>
              </a:r>
            </a:p>
          </p:txBody>
        </p:sp>
        <p:sp>
          <p:nvSpPr>
            <p:cNvPr id="19" name="Title 110">
              <a:extLst>
                <a:ext uri="{FF2B5EF4-FFF2-40B4-BE49-F238E27FC236}">
                  <a16:creationId xmlns:a16="http://schemas.microsoft.com/office/drawing/2014/main" id="{A513EDFE-0A76-4E3B-B3CF-39FEEF40A252}"/>
                </a:ext>
              </a:extLst>
            </p:cNvPr>
            <p:cNvSpPr txBox="1">
              <a:spLocks/>
            </p:cNvSpPr>
            <p:nvPr/>
          </p:nvSpPr>
          <p:spPr>
            <a:xfrm>
              <a:off x="745065" y="3794077"/>
              <a:ext cx="3545905" cy="2638618"/>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000" dirty="0">
                  <a:solidFill>
                    <a:srgbClr val="000000"/>
                  </a:solidFill>
                  <a:latin typeface="+mn-lt"/>
                  <a:cs typeface="Mongolian Baiti" panose="03000500000000000000" pitchFamily="66" charset="0"/>
                </a:rPr>
                <a:t>The DC evaluates/ monitors the effectiveness of a student’s accommodation plan at least </a:t>
              </a:r>
              <a:r>
                <a:rPr lang="en-US" sz="2000" b="1" dirty="0">
                  <a:solidFill>
                    <a:srgbClr val="000000"/>
                  </a:solidFill>
                  <a:latin typeface="+mn-lt"/>
                  <a:cs typeface="Mongolian Baiti" panose="03000500000000000000" pitchFamily="66" charset="0"/>
                </a:rPr>
                <a:t>every 60 days </a:t>
              </a:r>
              <a:r>
                <a:rPr lang="en-US" sz="2000" dirty="0">
                  <a:solidFill>
                    <a:srgbClr val="000000"/>
                  </a:solidFill>
                  <a:latin typeface="+mn-lt"/>
                  <a:cs typeface="Mongolian Baiti" panose="03000500000000000000" pitchFamily="66" charset="0"/>
                </a:rPr>
                <a:t>throughout the student’s enrollment in Job Corps. </a:t>
              </a:r>
              <a:endParaRPr lang="en-US" sz="2000" dirty="0">
                <a:solidFill>
                  <a:schemeClr val="tx2">
                    <a:lumMod val="90000"/>
                    <a:lumOff val="10000"/>
                  </a:schemeClr>
                </a:solidFill>
                <a:latin typeface="+mn-lt"/>
                <a:cs typeface="Mongolian Baiti" panose="03000500000000000000" pitchFamily="66" charset="0"/>
              </a:endParaRPr>
            </a:p>
          </p:txBody>
        </p:sp>
      </p:grpSp>
      <p:sp>
        <p:nvSpPr>
          <p:cNvPr id="4" name="TextBox 3">
            <a:extLst>
              <a:ext uri="{FF2B5EF4-FFF2-40B4-BE49-F238E27FC236}">
                <a16:creationId xmlns:a16="http://schemas.microsoft.com/office/drawing/2014/main" id="{840811F0-A555-FEBF-B5B9-3F17F60DF371}"/>
              </a:ext>
            </a:extLst>
          </p:cNvPr>
          <p:cNvSpPr txBox="1"/>
          <p:nvPr/>
        </p:nvSpPr>
        <p:spPr>
          <a:xfrm>
            <a:off x="745065" y="1358252"/>
            <a:ext cx="6978499" cy="1269386"/>
          </a:xfrm>
          <a:prstGeom prst="rect">
            <a:avLst/>
          </a:prstGeom>
          <a:noFill/>
        </p:spPr>
        <p:txBody>
          <a:bodyPr wrap="square" rtlCol="0">
            <a:spAutoFit/>
          </a:bodyPr>
          <a:lstStyle/>
          <a:p>
            <a:pPr>
              <a:lnSpc>
                <a:spcPct val="109000"/>
              </a:lnSpc>
              <a:spcBef>
                <a:spcPts val="600"/>
              </a:spcBef>
            </a:pPr>
            <a:r>
              <a:rPr lang="en-US" sz="2400" b="0" i="0" u="none" strike="noStrike" baseline="0">
                <a:solidFill>
                  <a:srgbClr val="000000"/>
                </a:solidFill>
              </a:rPr>
              <a:t>As the student participates in the program, new needs may be identified or accommodation adjustments may be required. </a:t>
            </a:r>
            <a:endParaRPr lang="en-US" sz="2400"/>
          </a:p>
        </p:txBody>
      </p:sp>
      <p:grpSp>
        <p:nvGrpSpPr>
          <p:cNvPr id="6" name="Group 5">
            <a:extLst>
              <a:ext uri="{FF2B5EF4-FFF2-40B4-BE49-F238E27FC236}">
                <a16:creationId xmlns:a16="http://schemas.microsoft.com/office/drawing/2014/main" id="{2E207A39-4EFB-A537-5B6E-BF45654702FE}"/>
              </a:ext>
            </a:extLst>
          </p:cNvPr>
          <p:cNvGrpSpPr/>
          <p:nvPr/>
        </p:nvGrpSpPr>
        <p:grpSpPr>
          <a:xfrm>
            <a:off x="4493365" y="3208099"/>
            <a:ext cx="3421271" cy="2956991"/>
            <a:chOff x="4493365" y="3208099"/>
            <a:chExt cx="3421271" cy="2956991"/>
          </a:xfrm>
        </p:grpSpPr>
        <p:sp>
          <p:nvSpPr>
            <p:cNvPr id="8" name="Title 110">
              <a:extLst>
                <a:ext uri="{FF2B5EF4-FFF2-40B4-BE49-F238E27FC236}">
                  <a16:creationId xmlns:a16="http://schemas.microsoft.com/office/drawing/2014/main" id="{C854CF9A-D226-6462-12BE-B946A1CCACBE}"/>
                </a:ext>
              </a:extLst>
            </p:cNvPr>
            <p:cNvSpPr txBox="1">
              <a:spLocks/>
            </p:cNvSpPr>
            <p:nvPr/>
          </p:nvSpPr>
          <p:spPr>
            <a:xfrm>
              <a:off x="4493365" y="3208099"/>
              <a:ext cx="3421271"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2400" b="1" dirty="0">
                  <a:solidFill>
                    <a:schemeClr val="accent1"/>
                  </a:solidFill>
                  <a:latin typeface="Arial" panose="020B0604020202020204" pitchFamily="34" charset="0"/>
                </a:rPr>
                <a:t>Documenting</a:t>
              </a:r>
            </a:p>
          </p:txBody>
        </p:sp>
        <p:sp>
          <p:nvSpPr>
            <p:cNvPr id="10" name="Title 110">
              <a:extLst>
                <a:ext uri="{FF2B5EF4-FFF2-40B4-BE49-F238E27FC236}">
                  <a16:creationId xmlns:a16="http://schemas.microsoft.com/office/drawing/2014/main" id="{44840D7F-D4B2-2501-E1AD-A9EB2F3C8645}"/>
                </a:ext>
              </a:extLst>
            </p:cNvPr>
            <p:cNvSpPr txBox="1">
              <a:spLocks/>
            </p:cNvSpPr>
            <p:nvPr/>
          </p:nvSpPr>
          <p:spPr>
            <a:xfrm>
              <a:off x="4511067" y="3724752"/>
              <a:ext cx="3346700" cy="2440338"/>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000" dirty="0">
                  <a:solidFill>
                    <a:srgbClr val="000000"/>
                  </a:solidFill>
                  <a:latin typeface="+mn-lt"/>
                  <a:cs typeface="Mongolian Baiti" panose="03000500000000000000" pitchFamily="66" charset="0"/>
                </a:rPr>
                <a:t>If </a:t>
              </a:r>
              <a:r>
                <a:rPr lang="en-US" sz="2000" b="1" u="sng" dirty="0">
                  <a:solidFill>
                    <a:srgbClr val="000000"/>
                  </a:solidFill>
                  <a:latin typeface="+mn-lt"/>
                  <a:cs typeface="Mongolian Baiti" panose="03000500000000000000" pitchFamily="66" charset="0"/>
                </a:rPr>
                <a:t>residential staff </a:t>
              </a:r>
              <a:r>
                <a:rPr lang="en-US" sz="2000" dirty="0">
                  <a:solidFill>
                    <a:srgbClr val="000000"/>
                  </a:solidFill>
                  <a:latin typeface="+mn-lt"/>
                  <a:cs typeface="Mongolian Baiti" panose="03000500000000000000" pitchFamily="66" charset="0"/>
                </a:rPr>
                <a:t>have concerns about the student’s supports (i.e., need for additional support), they should provide this feedback to the DC.</a:t>
              </a:r>
              <a:endParaRPr lang="en-US" sz="2000" dirty="0">
                <a:solidFill>
                  <a:schemeClr val="tx2">
                    <a:lumMod val="90000"/>
                    <a:lumOff val="10000"/>
                  </a:schemeClr>
                </a:solidFill>
                <a:latin typeface="+mn-lt"/>
                <a:cs typeface="Mongolian Baiti" panose="03000500000000000000" pitchFamily="66" charset="0"/>
              </a:endParaRPr>
            </a:p>
          </p:txBody>
        </p:sp>
      </p:grpSp>
      <p:sp>
        <p:nvSpPr>
          <p:cNvPr id="2" name="Slide Number Placeholder 5">
            <a:extLst>
              <a:ext uri="{FF2B5EF4-FFF2-40B4-BE49-F238E27FC236}">
                <a16:creationId xmlns:a16="http://schemas.microsoft.com/office/drawing/2014/main" id="{D377FF53-4A79-10BC-87C9-EF15AB08B4A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18</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picture containing grass, outdoor, sky, person&#10;&#10;Description automatically generated">
            <a:extLst>
              <a:ext uri="{FF2B5EF4-FFF2-40B4-BE49-F238E27FC236}">
                <a16:creationId xmlns:a16="http://schemas.microsoft.com/office/drawing/2014/main" id="{8A874F13-EABE-43DA-08A6-8A1F67FE909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3" name="Slide Number Placeholder 5">
            <a:extLst>
              <a:ext uri="{FF2B5EF4-FFF2-40B4-BE49-F238E27FC236}">
                <a16:creationId xmlns:a16="http://schemas.microsoft.com/office/drawing/2014/main" id="{3CFF3643-05A8-979E-E65C-F475C4BA2C85}"/>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5149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clipboard with a pen and calculator&#10;&#10;Description automatically generated">
            <a:extLst>
              <a:ext uri="{FF2B5EF4-FFF2-40B4-BE49-F238E27FC236}">
                <a16:creationId xmlns:a16="http://schemas.microsoft.com/office/drawing/2014/main" id="{DFC08861-2F86-3E78-1673-AAA3AA3E83E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직사각형 7">
            <a:extLst>
              <a:ext uri="{FF2B5EF4-FFF2-40B4-BE49-F238E27FC236}">
                <a16:creationId xmlns:a16="http://schemas.microsoft.com/office/drawing/2014/main" id="{D1D3FDCC-9432-A7FE-F023-5366EF94EC83}"/>
              </a:ext>
            </a:extLst>
          </p:cNvPr>
          <p:cNvSpPr/>
          <p:nvPr/>
        </p:nvSpPr>
        <p:spPr>
          <a:xfrm>
            <a:off x="0" y="0"/>
            <a:ext cx="148000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5" name="타원 4">
            <a:extLst>
              <a:ext uri="{FF2B5EF4-FFF2-40B4-BE49-F238E27FC236}">
                <a16:creationId xmlns:a16="http://schemas.microsoft.com/office/drawing/2014/main" id="{D3271816-2875-2597-BCF3-AFB13F7F036C}"/>
              </a:ext>
            </a:extLst>
          </p:cNvPr>
          <p:cNvSpPr/>
          <p:nvPr/>
        </p:nvSpPr>
        <p:spPr>
          <a:xfrm>
            <a:off x="609348" y="468170"/>
            <a:ext cx="556599" cy="5565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TextBox 5">
            <a:extLst>
              <a:ext uri="{FF2B5EF4-FFF2-40B4-BE49-F238E27FC236}">
                <a16:creationId xmlns:a16="http://schemas.microsoft.com/office/drawing/2014/main" id="{24A5B285-7CDC-2548-F0E5-48931E48CA4B}"/>
              </a:ext>
            </a:extLst>
          </p:cNvPr>
          <p:cNvSpPr txBox="1"/>
          <p:nvPr/>
        </p:nvSpPr>
        <p:spPr>
          <a:xfrm rot="16200000">
            <a:off x="-2290552" y="3442725"/>
            <a:ext cx="6061112"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r"/>
            <a:r>
              <a:rPr lang="en-US" altLang="ko-KR" sz="4400">
                <a:latin typeface="+mj-lt"/>
              </a:rPr>
              <a:t>Initiating a Referral</a:t>
            </a:r>
            <a:endParaRPr lang="ko-KR" altLang="en-US" sz="4400">
              <a:latin typeface="+mj-lt"/>
            </a:endParaRPr>
          </a:p>
        </p:txBody>
      </p:sp>
      <p:grpSp>
        <p:nvGrpSpPr>
          <p:cNvPr id="7" name="그룹 6"/>
          <p:cNvGrpSpPr/>
          <p:nvPr/>
        </p:nvGrpSpPr>
        <p:grpSpPr>
          <a:xfrm>
            <a:off x="1756155" y="4251489"/>
            <a:ext cx="6612653" cy="2109627"/>
            <a:chOff x="1853007" y="4251489"/>
            <a:chExt cx="6612653" cy="2109627"/>
          </a:xfrm>
        </p:grpSpPr>
        <p:sp>
          <p:nvSpPr>
            <p:cNvPr id="9" name="모서리가 둥근 직사각형 8">
              <a:extLst>
                <a:ext uri="{FF2B5EF4-FFF2-40B4-BE49-F238E27FC236}">
                  <a16:creationId xmlns:a16="http://schemas.microsoft.com/office/drawing/2014/main" id="{7A8D0499-3E34-62FC-D25D-D0DA679E358A}"/>
                </a:ext>
              </a:extLst>
            </p:cNvPr>
            <p:cNvSpPr/>
            <p:nvPr/>
          </p:nvSpPr>
          <p:spPr>
            <a:xfrm>
              <a:off x="1853007" y="4251489"/>
              <a:ext cx="3151667" cy="2097461"/>
            </a:xfrm>
            <a:prstGeom prst="roundRect">
              <a:avLst>
                <a:gd name="adj" fmla="val 126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1" name="TextBox 10">
              <a:extLst>
                <a:ext uri="{FF2B5EF4-FFF2-40B4-BE49-F238E27FC236}">
                  <a16:creationId xmlns:a16="http://schemas.microsoft.com/office/drawing/2014/main" id="{0B1904BC-5DF3-187C-F236-4EAB48B3802B}"/>
                </a:ext>
              </a:extLst>
            </p:cNvPr>
            <p:cNvSpPr txBox="1"/>
            <p:nvPr/>
          </p:nvSpPr>
          <p:spPr>
            <a:xfrm>
              <a:off x="2053118" y="4382112"/>
              <a:ext cx="2757297" cy="188558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nSpc>
                  <a:spcPct val="109000"/>
                </a:lnSpc>
                <a:spcBef>
                  <a:spcPts val="600"/>
                </a:spcBef>
              </a:pPr>
              <a:r>
                <a:rPr lang="en-US" altLang="ko-KR" sz="1800" dirty="0">
                  <a:latin typeface="+mn-lt"/>
                </a:rPr>
                <a:t>Staff suspects a student may have a disability that is impacting their success in the program. </a:t>
              </a:r>
            </a:p>
          </p:txBody>
        </p:sp>
        <p:sp>
          <p:nvSpPr>
            <p:cNvPr id="12" name="모서리가 둥근 직사각형 8">
              <a:extLst>
                <a:ext uri="{FF2B5EF4-FFF2-40B4-BE49-F238E27FC236}">
                  <a16:creationId xmlns:a16="http://schemas.microsoft.com/office/drawing/2014/main" id="{247ECC7D-A002-1DE4-B00B-19209770EE16}"/>
                </a:ext>
              </a:extLst>
            </p:cNvPr>
            <p:cNvSpPr/>
            <p:nvPr/>
          </p:nvSpPr>
          <p:spPr>
            <a:xfrm>
              <a:off x="5313993" y="4263655"/>
              <a:ext cx="3151667" cy="2097461"/>
            </a:xfrm>
            <a:prstGeom prst="roundRect">
              <a:avLst>
                <a:gd name="adj" fmla="val 126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6EEB52D1-1E69-7D94-32D5-F9661A0EE033}"/>
                </a:ext>
              </a:extLst>
            </p:cNvPr>
            <p:cNvSpPr txBox="1"/>
            <p:nvPr/>
          </p:nvSpPr>
          <p:spPr>
            <a:xfrm>
              <a:off x="5514104" y="4382112"/>
              <a:ext cx="2757297" cy="97975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nSpc>
                  <a:spcPct val="109000"/>
                </a:lnSpc>
                <a:spcBef>
                  <a:spcPts val="600"/>
                </a:spcBef>
              </a:pPr>
              <a:r>
                <a:rPr lang="en-US" altLang="ko-KR" sz="1800">
                  <a:latin typeface="+mn-lt"/>
                </a:rPr>
                <a:t>Student discloses a disability to a residential staff.</a:t>
              </a:r>
            </a:p>
          </p:txBody>
        </p:sp>
      </p:grpSp>
      <p:sp>
        <p:nvSpPr>
          <p:cNvPr id="18" name="모서리가 둥근 직사각형 17">
            <a:extLst>
              <a:ext uri="{FF2B5EF4-FFF2-40B4-BE49-F238E27FC236}">
                <a16:creationId xmlns:a16="http://schemas.microsoft.com/office/drawing/2014/main" id="{DA19483B-2956-BE2A-4A09-FD5A830E6051}"/>
              </a:ext>
            </a:extLst>
          </p:cNvPr>
          <p:cNvSpPr/>
          <p:nvPr/>
        </p:nvSpPr>
        <p:spPr>
          <a:xfrm>
            <a:off x="8736709" y="4263657"/>
            <a:ext cx="3151667" cy="2097461"/>
          </a:xfrm>
          <a:prstGeom prst="roundRect">
            <a:avLst>
              <a:gd name="adj" fmla="val 126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1" name="TextBox 20">
            <a:extLst>
              <a:ext uri="{FF2B5EF4-FFF2-40B4-BE49-F238E27FC236}">
                <a16:creationId xmlns:a16="http://schemas.microsoft.com/office/drawing/2014/main" id="{55163156-6D5C-8823-6765-32BE639D082E}"/>
              </a:ext>
            </a:extLst>
          </p:cNvPr>
          <p:cNvSpPr txBox="1"/>
          <p:nvPr/>
        </p:nvSpPr>
        <p:spPr>
          <a:xfrm>
            <a:off x="8933893" y="4354816"/>
            <a:ext cx="2757297" cy="158363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nSpc>
                <a:spcPct val="109000"/>
              </a:lnSpc>
              <a:spcBef>
                <a:spcPts val="600"/>
              </a:spcBef>
            </a:pPr>
            <a:r>
              <a:rPr lang="en-US" altLang="ko-KR" sz="1800">
                <a:latin typeface="+mn-lt"/>
              </a:rPr>
              <a:t>Student indicates to residential staff that they “may” need to speak with a Disability Coordinator.</a:t>
            </a:r>
          </a:p>
        </p:txBody>
      </p:sp>
      <p:sp>
        <p:nvSpPr>
          <p:cNvPr id="22" name="Slide Number Placeholder 5">
            <a:extLst>
              <a:ext uri="{FF2B5EF4-FFF2-40B4-BE49-F238E27FC236}">
                <a16:creationId xmlns:a16="http://schemas.microsoft.com/office/drawing/2014/main" id="{F9ADE6BC-FAA5-8BE2-CD15-6A40504451A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51073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90E3308E-5DE9-B6CD-50DB-66D2983AD318}"/>
              </a:ext>
            </a:extLst>
          </p:cNvPr>
          <p:cNvSpPr/>
          <p:nvPr/>
        </p:nvSpPr>
        <p:spPr>
          <a:xfrm>
            <a:off x="10132829" y="0"/>
            <a:ext cx="205917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6" name="타원 15">
            <a:extLst>
              <a:ext uri="{FF2B5EF4-FFF2-40B4-BE49-F238E27FC236}">
                <a16:creationId xmlns:a16="http://schemas.microsoft.com/office/drawing/2014/main" id="{34C0832E-B360-86A8-CA96-4E52406057D8}"/>
              </a:ext>
            </a:extLst>
          </p:cNvPr>
          <p:cNvSpPr/>
          <p:nvPr/>
        </p:nvSpPr>
        <p:spPr>
          <a:xfrm>
            <a:off x="11044820" y="590721"/>
            <a:ext cx="556599" cy="5565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TextBox 6">
            <a:extLst>
              <a:ext uri="{FF2B5EF4-FFF2-40B4-BE49-F238E27FC236}">
                <a16:creationId xmlns:a16="http://schemas.microsoft.com/office/drawing/2014/main" id="{B6278910-8C44-E202-364B-BC13F6C314D8}"/>
              </a:ext>
            </a:extLst>
          </p:cNvPr>
          <p:cNvSpPr txBox="1"/>
          <p:nvPr/>
        </p:nvSpPr>
        <p:spPr>
          <a:xfrm rot="5400000">
            <a:off x="9210384" y="2364199"/>
            <a:ext cx="3904060"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400" dirty="0">
                <a:latin typeface="+mj-lt"/>
              </a:rPr>
              <a:t>Agenda</a:t>
            </a:r>
            <a:endParaRPr lang="ko-KR" altLang="en-US" sz="4400" dirty="0">
              <a:latin typeface="+mj-lt"/>
            </a:endParaRPr>
          </a:p>
        </p:txBody>
      </p:sp>
      <p:sp>
        <p:nvSpPr>
          <p:cNvPr id="9" name="TextBox 8">
            <a:extLst>
              <a:ext uri="{FF2B5EF4-FFF2-40B4-BE49-F238E27FC236}">
                <a16:creationId xmlns:a16="http://schemas.microsoft.com/office/drawing/2014/main" id="{D9F9F9EC-8E8D-9C3D-118B-050114994A30}"/>
              </a:ext>
            </a:extLst>
          </p:cNvPr>
          <p:cNvSpPr txBox="1"/>
          <p:nvPr/>
        </p:nvSpPr>
        <p:spPr>
          <a:xfrm>
            <a:off x="373884" y="825018"/>
            <a:ext cx="1411884"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01</a:t>
            </a:r>
            <a:endParaRPr lang="ko-KR" altLang="en-US" sz="4000" dirty="0">
              <a:solidFill>
                <a:schemeClr val="tx1"/>
              </a:solidFill>
              <a:latin typeface="+mj-lt"/>
            </a:endParaRPr>
          </a:p>
        </p:txBody>
      </p:sp>
      <p:sp>
        <p:nvSpPr>
          <p:cNvPr id="17" name="TextBox 16">
            <a:extLst>
              <a:ext uri="{FF2B5EF4-FFF2-40B4-BE49-F238E27FC236}">
                <a16:creationId xmlns:a16="http://schemas.microsoft.com/office/drawing/2014/main" id="{570BFA17-457B-A2A4-A6C3-EB31DCE010D2}"/>
              </a:ext>
            </a:extLst>
          </p:cNvPr>
          <p:cNvSpPr txBox="1"/>
          <p:nvPr/>
        </p:nvSpPr>
        <p:spPr>
          <a:xfrm>
            <a:off x="1417645" y="1009684"/>
            <a:ext cx="4538345" cy="33855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600" dirty="0">
                <a:solidFill>
                  <a:schemeClr val="tx1"/>
                </a:solidFill>
                <a:latin typeface="+mn-lt"/>
              </a:rPr>
              <a:t>Disability Accommodations</a:t>
            </a:r>
            <a:endParaRPr lang="ko-KR" altLang="en-US" sz="1600" dirty="0">
              <a:solidFill>
                <a:schemeClr val="tx1"/>
              </a:solidFill>
              <a:latin typeface="+mn-lt"/>
            </a:endParaRPr>
          </a:p>
        </p:txBody>
      </p:sp>
      <p:sp>
        <p:nvSpPr>
          <p:cNvPr id="27" name="TextBox 26">
            <a:extLst>
              <a:ext uri="{FF2B5EF4-FFF2-40B4-BE49-F238E27FC236}">
                <a16:creationId xmlns:a16="http://schemas.microsoft.com/office/drawing/2014/main" id="{AFC259F3-5862-5B43-C159-21DF6FCCBA35}"/>
              </a:ext>
            </a:extLst>
          </p:cNvPr>
          <p:cNvSpPr txBox="1"/>
          <p:nvPr/>
        </p:nvSpPr>
        <p:spPr>
          <a:xfrm>
            <a:off x="373884" y="1672236"/>
            <a:ext cx="1411884"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02</a:t>
            </a:r>
            <a:endParaRPr lang="ko-KR" altLang="en-US" sz="4000" dirty="0">
              <a:solidFill>
                <a:schemeClr val="tx1"/>
              </a:solidFill>
              <a:latin typeface="+mj-lt"/>
            </a:endParaRPr>
          </a:p>
        </p:txBody>
      </p:sp>
      <p:sp>
        <p:nvSpPr>
          <p:cNvPr id="28" name="TextBox 27">
            <a:extLst>
              <a:ext uri="{FF2B5EF4-FFF2-40B4-BE49-F238E27FC236}">
                <a16:creationId xmlns:a16="http://schemas.microsoft.com/office/drawing/2014/main" id="{440D5987-DA51-9D3E-7D17-7F7ED1889A26}"/>
              </a:ext>
            </a:extLst>
          </p:cNvPr>
          <p:cNvSpPr txBox="1"/>
          <p:nvPr/>
        </p:nvSpPr>
        <p:spPr>
          <a:xfrm>
            <a:off x="1417646" y="1856902"/>
            <a:ext cx="4895022" cy="33855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600" dirty="0">
                <a:solidFill>
                  <a:schemeClr val="tx1"/>
                </a:solidFill>
                <a:latin typeface="+mn-lt"/>
              </a:rPr>
              <a:t>Functional Limitations</a:t>
            </a:r>
            <a:endParaRPr lang="ko-KR" altLang="en-US" sz="1600" dirty="0">
              <a:solidFill>
                <a:schemeClr val="tx1"/>
              </a:solidFill>
              <a:latin typeface="+mn-lt"/>
            </a:endParaRPr>
          </a:p>
        </p:txBody>
      </p:sp>
      <p:sp>
        <p:nvSpPr>
          <p:cNvPr id="36" name="TextBox 35">
            <a:extLst>
              <a:ext uri="{FF2B5EF4-FFF2-40B4-BE49-F238E27FC236}">
                <a16:creationId xmlns:a16="http://schemas.microsoft.com/office/drawing/2014/main" id="{BA03CC93-7B40-414F-5661-86A34463C911}"/>
              </a:ext>
            </a:extLst>
          </p:cNvPr>
          <p:cNvSpPr txBox="1"/>
          <p:nvPr/>
        </p:nvSpPr>
        <p:spPr>
          <a:xfrm>
            <a:off x="373884" y="2545566"/>
            <a:ext cx="1411884"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03</a:t>
            </a:r>
            <a:endParaRPr lang="ko-KR" altLang="en-US" sz="4000" dirty="0">
              <a:solidFill>
                <a:schemeClr val="tx1"/>
              </a:solidFill>
              <a:latin typeface="+mj-lt"/>
            </a:endParaRPr>
          </a:p>
        </p:txBody>
      </p:sp>
      <p:sp>
        <p:nvSpPr>
          <p:cNvPr id="37" name="TextBox 36">
            <a:extLst>
              <a:ext uri="{FF2B5EF4-FFF2-40B4-BE49-F238E27FC236}">
                <a16:creationId xmlns:a16="http://schemas.microsoft.com/office/drawing/2014/main" id="{397FB194-6A20-8340-3CFB-D184B5CD08D9}"/>
              </a:ext>
            </a:extLst>
          </p:cNvPr>
          <p:cNvSpPr txBox="1"/>
          <p:nvPr/>
        </p:nvSpPr>
        <p:spPr>
          <a:xfrm>
            <a:off x="1417645" y="2730232"/>
            <a:ext cx="4100151" cy="58477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600" dirty="0">
                <a:solidFill>
                  <a:schemeClr val="tx1"/>
                </a:solidFill>
                <a:latin typeface="+mn-lt"/>
              </a:rPr>
              <a:t>Disability Accommodation (DA) Process</a:t>
            </a:r>
            <a:endParaRPr lang="ko-KR" altLang="en-US" sz="1600" dirty="0">
              <a:solidFill>
                <a:schemeClr val="tx1"/>
              </a:solidFill>
              <a:latin typeface="+mn-lt"/>
            </a:endParaRPr>
          </a:p>
        </p:txBody>
      </p:sp>
      <p:sp>
        <p:nvSpPr>
          <p:cNvPr id="54" name="TextBox 53">
            <a:extLst>
              <a:ext uri="{FF2B5EF4-FFF2-40B4-BE49-F238E27FC236}">
                <a16:creationId xmlns:a16="http://schemas.microsoft.com/office/drawing/2014/main" id="{934BCA6A-89B4-9C29-95C7-32B542A4CD34}"/>
              </a:ext>
            </a:extLst>
          </p:cNvPr>
          <p:cNvSpPr txBox="1"/>
          <p:nvPr/>
        </p:nvSpPr>
        <p:spPr>
          <a:xfrm>
            <a:off x="373884" y="3464058"/>
            <a:ext cx="1411884"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04</a:t>
            </a:r>
            <a:endParaRPr lang="ko-KR" altLang="en-US" sz="4000" dirty="0">
              <a:solidFill>
                <a:schemeClr val="tx1"/>
              </a:solidFill>
              <a:latin typeface="+mj-lt"/>
            </a:endParaRPr>
          </a:p>
        </p:txBody>
      </p:sp>
      <p:sp>
        <p:nvSpPr>
          <p:cNvPr id="55" name="TextBox 54">
            <a:extLst>
              <a:ext uri="{FF2B5EF4-FFF2-40B4-BE49-F238E27FC236}">
                <a16:creationId xmlns:a16="http://schemas.microsoft.com/office/drawing/2014/main" id="{7976C05F-750F-4AF9-7519-2DDE9C9011E3}"/>
              </a:ext>
            </a:extLst>
          </p:cNvPr>
          <p:cNvSpPr txBox="1"/>
          <p:nvPr/>
        </p:nvSpPr>
        <p:spPr>
          <a:xfrm>
            <a:off x="1417646" y="3648724"/>
            <a:ext cx="3462198" cy="33855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600" dirty="0">
                <a:solidFill>
                  <a:schemeClr val="tx1"/>
                </a:solidFill>
                <a:latin typeface="+mn-lt"/>
              </a:rPr>
              <a:t>DA in Residential</a:t>
            </a:r>
            <a:endParaRPr lang="ko-KR" altLang="en-US" sz="1600" dirty="0">
              <a:solidFill>
                <a:schemeClr val="tx1"/>
              </a:solidFill>
              <a:latin typeface="+mn-lt"/>
            </a:endParaRPr>
          </a:p>
        </p:txBody>
      </p:sp>
      <p:sp>
        <p:nvSpPr>
          <p:cNvPr id="2" name="TextBox 1">
            <a:extLst>
              <a:ext uri="{FF2B5EF4-FFF2-40B4-BE49-F238E27FC236}">
                <a16:creationId xmlns:a16="http://schemas.microsoft.com/office/drawing/2014/main" id="{7CC512D4-C3C7-9380-E74C-8B88B4380DC2}"/>
              </a:ext>
            </a:extLst>
          </p:cNvPr>
          <p:cNvSpPr txBox="1"/>
          <p:nvPr/>
        </p:nvSpPr>
        <p:spPr>
          <a:xfrm>
            <a:off x="373884" y="4369198"/>
            <a:ext cx="1411884"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05</a:t>
            </a:r>
            <a:endParaRPr lang="ko-KR" altLang="en-US" sz="4000" dirty="0">
              <a:solidFill>
                <a:schemeClr val="tx1"/>
              </a:solidFill>
              <a:latin typeface="+mj-lt"/>
            </a:endParaRPr>
          </a:p>
        </p:txBody>
      </p:sp>
      <p:sp>
        <p:nvSpPr>
          <p:cNvPr id="3" name="TextBox 2">
            <a:extLst>
              <a:ext uri="{FF2B5EF4-FFF2-40B4-BE49-F238E27FC236}">
                <a16:creationId xmlns:a16="http://schemas.microsoft.com/office/drawing/2014/main" id="{CD35479D-FFC3-748A-7DF7-8E2F38E3A57B}"/>
              </a:ext>
            </a:extLst>
          </p:cNvPr>
          <p:cNvSpPr txBox="1"/>
          <p:nvPr/>
        </p:nvSpPr>
        <p:spPr>
          <a:xfrm>
            <a:off x="1417645" y="4553864"/>
            <a:ext cx="4338289" cy="33855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600">
                <a:solidFill>
                  <a:schemeClr val="tx1"/>
                </a:solidFill>
                <a:latin typeface="+mn-lt"/>
              </a:rPr>
              <a:t>Hot Topics for Residential Staff</a:t>
            </a:r>
            <a:endParaRPr lang="ko-KR" altLang="en-US" sz="1600" dirty="0">
              <a:solidFill>
                <a:schemeClr val="tx1"/>
              </a:solidFill>
              <a:latin typeface="+mn-lt"/>
            </a:endParaRPr>
          </a:p>
        </p:txBody>
      </p:sp>
      <p:sp>
        <p:nvSpPr>
          <p:cNvPr id="6" name="TextBox 5">
            <a:extLst>
              <a:ext uri="{FF2B5EF4-FFF2-40B4-BE49-F238E27FC236}">
                <a16:creationId xmlns:a16="http://schemas.microsoft.com/office/drawing/2014/main" id="{DA96F89D-4A1B-4E1E-25D5-E1B2BC5AF3C7}"/>
              </a:ext>
            </a:extLst>
          </p:cNvPr>
          <p:cNvSpPr txBox="1"/>
          <p:nvPr/>
        </p:nvSpPr>
        <p:spPr>
          <a:xfrm>
            <a:off x="385180" y="5212767"/>
            <a:ext cx="1411884"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06</a:t>
            </a:r>
            <a:endParaRPr lang="ko-KR" altLang="en-US" sz="4000" dirty="0">
              <a:solidFill>
                <a:schemeClr val="tx1"/>
              </a:solidFill>
              <a:latin typeface="+mj-lt"/>
            </a:endParaRPr>
          </a:p>
        </p:txBody>
      </p:sp>
      <p:sp>
        <p:nvSpPr>
          <p:cNvPr id="8" name="TextBox 7">
            <a:extLst>
              <a:ext uri="{FF2B5EF4-FFF2-40B4-BE49-F238E27FC236}">
                <a16:creationId xmlns:a16="http://schemas.microsoft.com/office/drawing/2014/main" id="{5BB06644-2D03-9DF6-17E1-C24316905CCA}"/>
              </a:ext>
            </a:extLst>
          </p:cNvPr>
          <p:cNvSpPr txBox="1"/>
          <p:nvPr/>
        </p:nvSpPr>
        <p:spPr>
          <a:xfrm>
            <a:off x="1428942" y="5397433"/>
            <a:ext cx="4527048" cy="33855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600">
                <a:solidFill>
                  <a:schemeClr val="tx1"/>
                </a:solidFill>
                <a:latin typeface="+mn-lt"/>
              </a:rPr>
              <a:t>Job Corps Disability Website/Resources</a:t>
            </a:r>
            <a:endParaRPr lang="ko-KR" altLang="en-US" sz="1600" dirty="0">
              <a:solidFill>
                <a:schemeClr val="tx1"/>
              </a:solidFill>
              <a:latin typeface="+mn-lt"/>
            </a:endParaRPr>
          </a:p>
        </p:txBody>
      </p:sp>
      <p:pic>
        <p:nvPicPr>
          <p:cNvPr id="19" name="Picture Placeholder 18" descr="A bedroom with a desk and a bed&#10;&#10;Description automatically generated with low confidence">
            <a:extLst>
              <a:ext uri="{FF2B5EF4-FFF2-40B4-BE49-F238E27FC236}">
                <a16:creationId xmlns:a16="http://schemas.microsoft.com/office/drawing/2014/main" id="{792A7893-B0F5-FB4B-8915-5B702887BC2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AA52042E-3782-6AA8-F913-587AB972F5D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a:t>
            </a:fld>
            <a:endParaRPr lang="en-US" dirty="0"/>
          </a:p>
        </p:txBody>
      </p:sp>
    </p:spTree>
    <p:extLst>
      <p:ext uri="{BB962C8B-B14F-4D97-AF65-F5344CB8AC3E}">
        <p14:creationId xmlns:p14="http://schemas.microsoft.com/office/powerpoint/2010/main" val="3836339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2674D09E-8FBD-950C-55CD-9EA7446463F4}"/>
              </a:ext>
            </a:extLst>
          </p:cNvPr>
          <p:cNvSpPr/>
          <p:nvPr/>
        </p:nvSpPr>
        <p:spPr>
          <a:xfrm>
            <a:off x="6422066" y="0"/>
            <a:ext cx="5769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7" name="TextBox 16">
            <a:extLst>
              <a:ext uri="{FF2B5EF4-FFF2-40B4-BE49-F238E27FC236}">
                <a16:creationId xmlns:a16="http://schemas.microsoft.com/office/drawing/2014/main" id="{72BED687-8A05-5A8F-3977-13F23DFDC9C6}"/>
              </a:ext>
            </a:extLst>
          </p:cNvPr>
          <p:cNvSpPr txBox="1"/>
          <p:nvPr/>
        </p:nvSpPr>
        <p:spPr>
          <a:xfrm>
            <a:off x="6418521" y="5441606"/>
            <a:ext cx="5773480" cy="46166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2400" dirty="0">
                <a:latin typeface="+mn-lt"/>
              </a:rPr>
              <a:t>Common Supports</a:t>
            </a:r>
            <a:endParaRPr lang="ko-KR" altLang="en-US" sz="2400" dirty="0">
              <a:latin typeface="+mn-lt"/>
            </a:endParaRPr>
          </a:p>
        </p:txBody>
      </p:sp>
      <p:sp>
        <p:nvSpPr>
          <p:cNvPr id="18" name="타원 17">
            <a:extLst>
              <a:ext uri="{FF2B5EF4-FFF2-40B4-BE49-F238E27FC236}">
                <a16:creationId xmlns:a16="http://schemas.microsoft.com/office/drawing/2014/main" id="{F61169D0-B830-3DDE-A3AF-063AA3DDD693}"/>
              </a:ext>
            </a:extLst>
          </p:cNvPr>
          <p:cNvSpPr/>
          <p:nvPr/>
        </p:nvSpPr>
        <p:spPr>
          <a:xfrm>
            <a:off x="8089658" y="3664287"/>
            <a:ext cx="543456" cy="5434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A6F92492-F8B1-A578-6CF4-027ECAC62649}"/>
              </a:ext>
            </a:extLst>
          </p:cNvPr>
          <p:cNvSpPr txBox="1"/>
          <p:nvPr/>
        </p:nvSpPr>
        <p:spPr>
          <a:xfrm>
            <a:off x="6418520" y="3757454"/>
            <a:ext cx="5769934" cy="144655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latin typeface="+mj-lt"/>
              </a:rPr>
              <a:t>DA in </a:t>
            </a:r>
          </a:p>
          <a:p>
            <a:r>
              <a:rPr lang="en-US" altLang="ko-KR" sz="4400" dirty="0">
                <a:latin typeface="+mj-lt"/>
              </a:rPr>
              <a:t>Residential</a:t>
            </a:r>
            <a:endParaRPr lang="ko-KR" altLang="en-US" sz="4400" dirty="0">
              <a:latin typeface="+mj-lt"/>
            </a:endParaRPr>
          </a:p>
        </p:txBody>
      </p:sp>
      <p:sp>
        <p:nvSpPr>
          <p:cNvPr id="23" name="TextBox 22">
            <a:extLst>
              <a:ext uri="{FF2B5EF4-FFF2-40B4-BE49-F238E27FC236}">
                <a16:creationId xmlns:a16="http://schemas.microsoft.com/office/drawing/2014/main" id="{38EC265D-70A3-A799-CB23-7AF544FA8579}"/>
              </a:ext>
            </a:extLst>
          </p:cNvPr>
          <p:cNvSpPr txBox="1"/>
          <p:nvPr/>
        </p:nvSpPr>
        <p:spPr>
          <a:xfrm>
            <a:off x="837061" y="186661"/>
            <a:ext cx="5654111" cy="221599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3800" dirty="0">
                <a:solidFill>
                  <a:schemeClr val="accent6"/>
                </a:solidFill>
                <a:latin typeface="+mj-lt"/>
              </a:rPr>
              <a:t>No.4</a:t>
            </a:r>
            <a:endParaRPr lang="ko-KR" altLang="en-US" sz="13800" dirty="0">
              <a:solidFill>
                <a:schemeClr val="accent6"/>
              </a:solidFill>
              <a:latin typeface="+mj-lt"/>
            </a:endParaRPr>
          </a:p>
        </p:txBody>
      </p:sp>
      <p:pic>
        <p:nvPicPr>
          <p:cNvPr id="4" name="Picture Placeholder 3" descr="A picture containing wall, wood, indoor, plank&#10;&#10;Description automatically generated">
            <a:extLst>
              <a:ext uri="{FF2B5EF4-FFF2-40B4-BE49-F238E27FC236}">
                <a16:creationId xmlns:a16="http://schemas.microsoft.com/office/drawing/2014/main" id="{5AE4A3CE-F112-2A49-3670-2BF80E68AD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083C9C76-D134-7BE3-CBAC-2E2227B53666}"/>
              </a:ext>
            </a:extLst>
          </p:cNvPr>
          <p:cNvSpPr txBox="1"/>
          <p:nvPr/>
        </p:nvSpPr>
        <p:spPr>
          <a:xfrm>
            <a:off x="864505" y="3425413"/>
            <a:ext cx="4720219" cy="1886927"/>
          </a:xfrm>
          <a:prstGeom prst="rect">
            <a:avLst/>
          </a:prstGeom>
          <a:noFill/>
        </p:spPr>
        <p:txBody>
          <a:bodyPr wrap="square" rtlCol="0">
            <a:spAutoFit/>
          </a:bodyPr>
          <a:lstStyle/>
          <a:p>
            <a:pPr>
              <a:lnSpc>
                <a:spcPct val="150000"/>
              </a:lnSpc>
            </a:pPr>
            <a:r>
              <a:rPr lang="en-US" altLang="ko-KR" sz="2000" dirty="0"/>
              <a:t>This sections reviews some of the more commonly provided disability accommodations in the residential areas of the Job Corps program.</a:t>
            </a:r>
          </a:p>
        </p:txBody>
      </p:sp>
      <p:sp>
        <p:nvSpPr>
          <p:cNvPr id="5" name="TextBox 4">
            <a:extLst>
              <a:ext uri="{FF2B5EF4-FFF2-40B4-BE49-F238E27FC236}">
                <a16:creationId xmlns:a16="http://schemas.microsoft.com/office/drawing/2014/main" id="{7A10ED86-C5F3-4F18-50E5-43A5F3746BE4}"/>
              </a:ext>
            </a:extLst>
          </p:cNvPr>
          <p:cNvSpPr txBox="1"/>
          <p:nvPr/>
        </p:nvSpPr>
        <p:spPr>
          <a:xfrm>
            <a:off x="860421" y="2339996"/>
            <a:ext cx="5355444" cy="954107"/>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accent1"/>
                </a:solidFill>
                <a:latin typeface="+mj-lt"/>
              </a:rPr>
              <a:t>Disability Accommodation Examples</a:t>
            </a:r>
            <a:endParaRPr lang="ko-KR" altLang="en-US" sz="2800" dirty="0">
              <a:solidFill>
                <a:schemeClr val="accent1"/>
              </a:solidFill>
              <a:latin typeface="+mj-lt"/>
            </a:endParaRPr>
          </a:p>
        </p:txBody>
      </p:sp>
      <p:sp>
        <p:nvSpPr>
          <p:cNvPr id="6" name="Slide Number Placeholder 5">
            <a:extLst>
              <a:ext uri="{FF2B5EF4-FFF2-40B4-BE49-F238E27FC236}">
                <a16:creationId xmlns:a16="http://schemas.microsoft.com/office/drawing/2014/main" id="{6F0FC97F-B16B-B7E6-9A6F-4F74AB8BB88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81788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타원 9">
            <a:extLst>
              <a:ext uri="{FF2B5EF4-FFF2-40B4-BE49-F238E27FC236}">
                <a16:creationId xmlns:a16="http://schemas.microsoft.com/office/drawing/2014/main" id="{06684174-3089-8286-AC84-2414FE48FC37}"/>
              </a:ext>
            </a:extLst>
          </p:cNvPr>
          <p:cNvSpPr/>
          <p:nvPr/>
        </p:nvSpPr>
        <p:spPr>
          <a:xfrm>
            <a:off x="466342" y="165812"/>
            <a:ext cx="700863" cy="7008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 name="TextBox 8">
            <a:extLst>
              <a:ext uri="{FF2B5EF4-FFF2-40B4-BE49-F238E27FC236}">
                <a16:creationId xmlns:a16="http://schemas.microsoft.com/office/drawing/2014/main" id="{1C8465DA-169B-02F2-E397-74BC1E23DD59}"/>
              </a:ext>
            </a:extLst>
          </p:cNvPr>
          <p:cNvSpPr txBox="1"/>
          <p:nvPr/>
        </p:nvSpPr>
        <p:spPr>
          <a:xfrm>
            <a:off x="775242" y="345436"/>
            <a:ext cx="8594789" cy="120032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3600" dirty="0">
                <a:solidFill>
                  <a:schemeClr val="tx1"/>
                </a:solidFill>
                <a:latin typeface="+mj-lt"/>
              </a:rPr>
              <a:t>Examples of Disability Accommodations in Residential</a:t>
            </a:r>
            <a:endParaRPr lang="ko-KR" altLang="en-US" sz="3600" dirty="0">
              <a:solidFill>
                <a:schemeClr val="tx1"/>
              </a:solidFill>
              <a:latin typeface="+mj-lt"/>
            </a:endParaRPr>
          </a:p>
        </p:txBody>
      </p:sp>
      <p:grpSp>
        <p:nvGrpSpPr>
          <p:cNvPr id="43" name="Group 42">
            <a:extLst>
              <a:ext uri="{FF2B5EF4-FFF2-40B4-BE49-F238E27FC236}">
                <a16:creationId xmlns:a16="http://schemas.microsoft.com/office/drawing/2014/main" id="{192C33E9-26A9-BD75-E719-0E5ED7CDDB31}"/>
              </a:ext>
            </a:extLst>
          </p:cNvPr>
          <p:cNvGrpSpPr/>
          <p:nvPr/>
        </p:nvGrpSpPr>
        <p:grpSpPr>
          <a:xfrm>
            <a:off x="905999" y="1858147"/>
            <a:ext cx="1989170" cy="1918760"/>
            <a:chOff x="905999" y="2279386"/>
            <a:chExt cx="1989170" cy="1918760"/>
          </a:xfrm>
        </p:grpSpPr>
        <p:sp>
          <p:nvSpPr>
            <p:cNvPr id="30" name="자유형 8">
              <a:extLst>
                <a:ext uri="{FF2B5EF4-FFF2-40B4-BE49-F238E27FC236}">
                  <a16:creationId xmlns:a16="http://schemas.microsoft.com/office/drawing/2014/main" id="{0CE224A3-09B0-2163-26AC-B46A5E56AE03}"/>
                </a:ext>
              </a:extLst>
            </p:cNvPr>
            <p:cNvSpPr/>
            <p:nvPr/>
          </p:nvSpPr>
          <p:spPr>
            <a:xfrm>
              <a:off x="1006637" y="2279386"/>
              <a:ext cx="1787896" cy="659228"/>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32" name="자유형 9">
              <a:extLst>
                <a:ext uri="{FF2B5EF4-FFF2-40B4-BE49-F238E27FC236}">
                  <a16:creationId xmlns:a16="http://schemas.microsoft.com/office/drawing/2014/main" id="{704B4DCA-4F37-635A-5A62-2D6965273781}"/>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33" name="직사각형 7">
              <a:extLst>
                <a:ext uri="{FF2B5EF4-FFF2-40B4-BE49-F238E27FC236}">
                  <a16:creationId xmlns:a16="http://schemas.microsoft.com/office/drawing/2014/main" id="{FB74BF74-6FBF-D23A-CF54-306853653EFE}"/>
                </a:ext>
              </a:extLst>
            </p:cNvPr>
            <p:cNvSpPr/>
            <p:nvPr/>
          </p:nvSpPr>
          <p:spPr>
            <a:xfrm>
              <a:off x="905999" y="2437509"/>
              <a:ext cx="1989170"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Room Dividers</a:t>
              </a:r>
            </a:p>
          </p:txBody>
        </p:sp>
        <p:sp>
          <p:nvSpPr>
            <p:cNvPr id="34" name="TextBox 33">
              <a:extLst>
                <a:ext uri="{FF2B5EF4-FFF2-40B4-BE49-F238E27FC236}">
                  <a16:creationId xmlns:a16="http://schemas.microsoft.com/office/drawing/2014/main" id="{346C5895-A88C-5393-5033-72600F9437B3}"/>
                </a:ext>
              </a:extLst>
            </p:cNvPr>
            <p:cNvSpPr txBox="1"/>
            <p:nvPr/>
          </p:nvSpPr>
          <p:spPr>
            <a:xfrm>
              <a:off x="1029527" y="2874707"/>
              <a:ext cx="1787896" cy="1323439"/>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May have anxiety/social or sleep hygiene challenges</a:t>
              </a:r>
              <a:endParaRPr lang="ko-KR" altLang="en-US" sz="1600" dirty="0">
                <a:solidFill>
                  <a:schemeClr val="tx1"/>
                </a:solidFill>
              </a:endParaRPr>
            </a:p>
          </p:txBody>
        </p:sp>
      </p:grpSp>
      <p:grpSp>
        <p:nvGrpSpPr>
          <p:cNvPr id="49" name="Group 48">
            <a:extLst>
              <a:ext uri="{FF2B5EF4-FFF2-40B4-BE49-F238E27FC236}">
                <a16:creationId xmlns:a16="http://schemas.microsoft.com/office/drawing/2014/main" id="{275725B8-8C56-BDDD-5C47-2DA58B4489FE}"/>
              </a:ext>
            </a:extLst>
          </p:cNvPr>
          <p:cNvGrpSpPr/>
          <p:nvPr/>
        </p:nvGrpSpPr>
        <p:grpSpPr>
          <a:xfrm>
            <a:off x="2991461" y="1855297"/>
            <a:ext cx="1989170" cy="1908486"/>
            <a:chOff x="905999" y="2279386"/>
            <a:chExt cx="1989170" cy="1908486"/>
          </a:xfrm>
        </p:grpSpPr>
        <p:sp>
          <p:nvSpPr>
            <p:cNvPr id="50" name="자유형 8">
              <a:extLst>
                <a:ext uri="{FF2B5EF4-FFF2-40B4-BE49-F238E27FC236}">
                  <a16:creationId xmlns:a16="http://schemas.microsoft.com/office/drawing/2014/main" id="{9EF3202B-CFD2-9ED1-48DA-C2CC97D62E09}"/>
                </a:ext>
              </a:extLst>
            </p:cNvPr>
            <p:cNvSpPr/>
            <p:nvPr/>
          </p:nvSpPr>
          <p:spPr>
            <a:xfrm>
              <a:off x="1006637" y="2279386"/>
              <a:ext cx="1787896" cy="659228"/>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51" name="자유형 9">
              <a:extLst>
                <a:ext uri="{FF2B5EF4-FFF2-40B4-BE49-F238E27FC236}">
                  <a16:creationId xmlns:a16="http://schemas.microsoft.com/office/drawing/2014/main" id="{4E1ABFFE-01D8-38F6-795E-C65A1468BC1A}"/>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52" name="직사각형 7">
              <a:extLst>
                <a:ext uri="{FF2B5EF4-FFF2-40B4-BE49-F238E27FC236}">
                  <a16:creationId xmlns:a16="http://schemas.microsoft.com/office/drawing/2014/main" id="{33CEF6DD-D083-BF6F-C0F9-333B5AE966D5}"/>
                </a:ext>
              </a:extLst>
            </p:cNvPr>
            <p:cNvSpPr/>
            <p:nvPr/>
          </p:nvSpPr>
          <p:spPr>
            <a:xfrm>
              <a:off x="905999" y="2437509"/>
              <a:ext cx="1989170"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Lower Bunks</a:t>
              </a:r>
            </a:p>
          </p:txBody>
        </p:sp>
        <p:sp>
          <p:nvSpPr>
            <p:cNvPr id="53" name="TextBox 52">
              <a:extLst>
                <a:ext uri="{FF2B5EF4-FFF2-40B4-BE49-F238E27FC236}">
                  <a16:creationId xmlns:a16="http://schemas.microsoft.com/office/drawing/2014/main" id="{F13ADF41-9C9F-32D8-9EB3-CF77177C4105}"/>
                </a:ext>
              </a:extLst>
            </p:cNvPr>
            <p:cNvSpPr txBox="1"/>
            <p:nvPr/>
          </p:nvSpPr>
          <p:spPr>
            <a:xfrm>
              <a:off x="1029527" y="2864433"/>
              <a:ext cx="1787896" cy="1323439"/>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May have medical condition or other safety risk</a:t>
              </a:r>
              <a:endParaRPr lang="ko-KR" altLang="en-US" sz="1600" dirty="0">
                <a:solidFill>
                  <a:schemeClr val="tx1"/>
                </a:solidFill>
              </a:endParaRPr>
            </a:p>
          </p:txBody>
        </p:sp>
      </p:grpSp>
      <p:grpSp>
        <p:nvGrpSpPr>
          <p:cNvPr id="54" name="Group 53">
            <a:extLst>
              <a:ext uri="{FF2B5EF4-FFF2-40B4-BE49-F238E27FC236}">
                <a16:creationId xmlns:a16="http://schemas.microsoft.com/office/drawing/2014/main" id="{58B837F4-6ACC-946D-A3E5-7E3B8F0DA7B0}"/>
              </a:ext>
            </a:extLst>
          </p:cNvPr>
          <p:cNvGrpSpPr/>
          <p:nvPr/>
        </p:nvGrpSpPr>
        <p:grpSpPr>
          <a:xfrm>
            <a:off x="5051928" y="1868772"/>
            <a:ext cx="1989170" cy="1839089"/>
            <a:chOff x="905999" y="2279386"/>
            <a:chExt cx="1989170" cy="1839089"/>
          </a:xfrm>
        </p:grpSpPr>
        <p:sp>
          <p:nvSpPr>
            <p:cNvPr id="55" name="자유형 8">
              <a:extLst>
                <a:ext uri="{FF2B5EF4-FFF2-40B4-BE49-F238E27FC236}">
                  <a16:creationId xmlns:a16="http://schemas.microsoft.com/office/drawing/2014/main" id="{D710B49F-15C5-95EC-985C-CDB24DB1B224}"/>
                </a:ext>
              </a:extLst>
            </p:cNvPr>
            <p:cNvSpPr/>
            <p:nvPr/>
          </p:nvSpPr>
          <p:spPr>
            <a:xfrm>
              <a:off x="1006637" y="2279386"/>
              <a:ext cx="1787896" cy="659228"/>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56" name="자유형 9">
              <a:extLst>
                <a:ext uri="{FF2B5EF4-FFF2-40B4-BE49-F238E27FC236}">
                  <a16:creationId xmlns:a16="http://schemas.microsoft.com/office/drawing/2014/main" id="{5A3D0B8D-A180-1A35-6D5A-B12E2C7AFF95}"/>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57" name="직사각형 7">
              <a:extLst>
                <a:ext uri="{FF2B5EF4-FFF2-40B4-BE49-F238E27FC236}">
                  <a16:creationId xmlns:a16="http://schemas.microsoft.com/office/drawing/2014/main" id="{E0EC6675-61C3-5491-AD08-808FFCC86BB4}"/>
                </a:ext>
              </a:extLst>
            </p:cNvPr>
            <p:cNvSpPr/>
            <p:nvPr/>
          </p:nvSpPr>
          <p:spPr>
            <a:xfrm>
              <a:off x="905999" y="2314399"/>
              <a:ext cx="1989170"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White Noise Devices</a:t>
              </a:r>
            </a:p>
          </p:txBody>
        </p:sp>
        <p:sp>
          <p:nvSpPr>
            <p:cNvPr id="58" name="TextBox 57">
              <a:extLst>
                <a:ext uri="{FF2B5EF4-FFF2-40B4-BE49-F238E27FC236}">
                  <a16:creationId xmlns:a16="http://schemas.microsoft.com/office/drawing/2014/main" id="{AB797AAF-1733-D661-51F1-8938677978EC}"/>
                </a:ext>
              </a:extLst>
            </p:cNvPr>
            <p:cNvSpPr txBox="1"/>
            <p:nvPr/>
          </p:nvSpPr>
          <p:spPr>
            <a:xfrm>
              <a:off x="957917" y="2884981"/>
              <a:ext cx="1888534" cy="1077218"/>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May have anxiety/social or sleep hygiene challenges</a:t>
              </a:r>
              <a:endParaRPr lang="ko-KR" altLang="en-US" sz="1600" dirty="0">
                <a:solidFill>
                  <a:schemeClr val="tx1"/>
                </a:solidFill>
              </a:endParaRPr>
            </a:p>
          </p:txBody>
        </p:sp>
      </p:grpSp>
      <p:grpSp>
        <p:nvGrpSpPr>
          <p:cNvPr id="59" name="Group 58">
            <a:extLst>
              <a:ext uri="{FF2B5EF4-FFF2-40B4-BE49-F238E27FC236}">
                <a16:creationId xmlns:a16="http://schemas.microsoft.com/office/drawing/2014/main" id="{7D1E0996-F98B-3129-4C59-DE5BB4EE1EBE}"/>
              </a:ext>
            </a:extLst>
          </p:cNvPr>
          <p:cNvGrpSpPr/>
          <p:nvPr/>
        </p:nvGrpSpPr>
        <p:grpSpPr>
          <a:xfrm>
            <a:off x="7190141" y="1855297"/>
            <a:ext cx="1989170" cy="1918760"/>
            <a:chOff x="905999" y="2279386"/>
            <a:chExt cx="1989170" cy="1918760"/>
          </a:xfrm>
        </p:grpSpPr>
        <p:sp>
          <p:nvSpPr>
            <p:cNvPr id="60" name="자유형 8">
              <a:extLst>
                <a:ext uri="{FF2B5EF4-FFF2-40B4-BE49-F238E27FC236}">
                  <a16:creationId xmlns:a16="http://schemas.microsoft.com/office/drawing/2014/main" id="{CC63CBC1-AF37-D974-248F-B25CDCCAEE0B}"/>
                </a:ext>
              </a:extLst>
            </p:cNvPr>
            <p:cNvSpPr/>
            <p:nvPr/>
          </p:nvSpPr>
          <p:spPr>
            <a:xfrm>
              <a:off x="1006637" y="2279386"/>
              <a:ext cx="1787896" cy="659228"/>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61" name="자유형 9">
              <a:extLst>
                <a:ext uri="{FF2B5EF4-FFF2-40B4-BE49-F238E27FC236}">
                  <a16:creationId xmlns:a16="http://schemas.microsoft.com/office/drawing/2014/main" id="{8DAB4E65-29E3-9889-9F6B-CB1247465697}"/>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62" name="직사각형 7">
              <a:extLst>
                <a:ext uri="{FF2B5EF4-FFF2-40B4-BE49-F238E27FC236}">
                  <a16:creationId xmlns:a16="http://schemas.microsoft.com/office/drawing/2014/main" id="{648E10D8-F584-B529-6C6B-2FA010C595FA}"/>
                </a:ext>
              </a:extLst>
            </p:cNvPr>
            <p:cNvSpPr/>
            <p:nvPr/>
          </p:nvSpPr>
          <p:spPr>
            <a:xfrm>
              <a:off x="905999" y="2437509"/>
              <a:ext cx="1989170"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Quiet Spaces</a:t>
              </a:r>
            </a:p>
          </p:txBody>
        </p:sp>
        <p:sp>
          <p:nvSpPr>
            <p:cNvPr id="63" name="TextBox 62">
              <a:extLst>
                <a:ext uri="{FF2B5EF4-FFF2-40B4-BE49-F238E27FC236}">
                  <a16:creationId xmlns:a16="http://schemas.microsoft.com/office/drawing/2014/main" id="{745B1E75-045C-14AF-E692-465F3652733D}"/>
                </a:ext>
              </a:extLst>
            </p:cNvPr>
            <p:cNvSpPr txBox="1"/>
            <p:nvPr/>
          </p:nvSpPr>
          <p:spPr>
            <a:xfrm>
              <a:off x="982913" y="2874707"/>
              <a:ext cx="1863538" cy="1323439"/>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May need a space to regroup or get away from groups</a:t>
              </a:r>
              <a:endParaRPr lang="ko-KR" altLang="en-US" sz="1600" dirty="0">
                <a:solidFill>
                  <a:schemeClr val="tx1"/>
                </a:solidFill>
              </a:endParaRPr>
            </a:p>
          </p:txBody>
        </p:sp>
      </p:grpSp>
      <p:grpSp>
        <p:nvGrpSpPr>
          <p:cNvPr id="64" name="Group 63">
            <a:extLst>
              <a:ext uri="{FF2B5EF4-FFF2-40B4-BE49-F238E27FC236}">
                <a16:creationId xmlns:a16="http://schemas.microsoft.com/office/drawing/2014/main" id="{FCF04784-1AFA-E516-DC0C-BA39AC58D704}"/>
              </a:ext>
            </a:extLst>
          </p:cNvPr>
          <p:cNvGrpSpPr/>
          <p:nvPr/>
        </p:nvGrpSpPr>
        <p:grpSpPr>
          <a:xfrm>
            <a:off x="928890" y="4053063"/>
            <a:ext cx="1989170" cy="1839089"/>
            <a:chOff x="905999" y="2279386"/>
            <a:chExt cx="1989170" cy="1839089"/>
          </a:xfrm>
        </p:grpSpPr>
        <p:sp>
          <p:nvSpPr>
            <p:cNvPr id="65" name="자유형 8">
              <a:extLst>
                <a:ext uri="{FF2B5EF4-FFF2-40B4-BE49-F238E27FC236}">
                  <a16:creationId xmlns:a16="http://schemas.microsoft.com/office/drawing/2014/main" id="{BC2E4A98-B4DC-6B62-FF49-832D4ACEC558}"/>
                </a:ext>
              </a:extLst>
            </p:cNvPr>
            <p:cNvSpPr/>
            <p:nvPr/>
          </p:nvSpPr>
          <p:spPr>
            <a:xfrm>
              <a:off x="1006637" y="2279386"/>
              <a:ext cx="1787896" cy="65922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66" name="자유형 9">
              <a:extLst>
                <a:ext uri="{FF2B5EF4-FFF2-40B4-BE49-F238E27FC236}">
                  <a16:creationId xmlns:a16="http://schemas.microsoft.com/office/drawing/2014/main" id="{9E3B5051-F455-0BDE-E289-88B3642889FC}"/>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67" name="직사각형 7">
              <a:extLst>
                <a:ext uri="{FF2B5EF4-FFF2-40B4-BE49-F238E27FC236}">
                  <a16:creationId xmlns:a16="http://schemas.microsoft.com/office/drawing/2014/main" id="{180FBEF5-ED83-FE21-95C4-CDA6DFE69BD9}"/>
                </a:ext>
              </a:extLst>
            </p:cNvPr>
            <p:cNvSpPr/>
            <p:nvPr/>
          </p:nvSpPr>
          <p:spPr>
            <a:xfrm>
              <a:off x="905999" y="2437509"/>
              <a:ext cx="1989170"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Visual Supports</a:t>
              </a:r>
            </a:p>
          </p:txBody>
        </p:sp>
        <p:sp>
          <p:nvSpPr>
            <p:cNvPr id="68" name="TextBox 67">
              <a:extLst>
                <a:ext uri="{FF2B5EF4-FFF2-40B4-BE49-F238E27FC236}">
                  <a16:creationId xmlns:a16="http://schemas.microsoft.com/office/drawing/2014/main" id="{42C0213A-12A0-4BBC-51C0-9538F21091A8}"/>
                </a:ext>
              </a:extLst>
            </p:cNvPr>
            <p:cNvSpPr txBox="1"/>
            <p:nvPr/>
          </p:nvSpPr>
          <p:spPr>
            <a:xfrm>
              <a:off x="1029527" y="2874707"/>
              <a:ext cx="1787896" cy="830997"/>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Need visual support for understanding</a:t>
              </a:r>
              <a:endParaRPr lang="ko-KR" altLang="en-US" sz="1600" dirty="0">
                <a:solidFill>
                  <a:schemeClr val="tx1"/>
                </a:solidFill>
              </a:endParaRPr>
            </a:p>
          </p:txBody>
        </p:sp>
      </p:grpSp>
      <p:grpSp>
        <p:nvGrpSpPr>
          <p:cNvPr id="69" name="Group 68">
            <a:extLst>
              <a:ext uri="{FF2B5EF4-FFF2-40B4-BE49-F238E27FC236}">
                <a16:creationId xmlns:a16="http://schemas.microsoft.com/office/drawing/2014/main" id="{50881501-9802-CF68-57CC-3F8070AB0DCB}"/>
              </a:ext>
            </a:extLst>
          </p:cNvPr>
          <p:cNvGrpSpPr/>
          <p:nvPr/>
        </p:nvGrpSpPr>
        <p:grpSpPr>
          <a:xfrm>
            <a:off x="2991461" y="4058278"/>
            <a:ext cx="1989170" cy="1839089"/>
            <a:chOff x="905999" y="2279386"/>
            <a:chExt cx="1989170" cy="1839089"/>
          </a:xfrm>
        </p:grpSpPr>
        <p:sp>
          <p:nvSpPr>
            <p:cNvPr id="70" name="자유형 8">
              <a:extLst>
                <a:ext uri="{FF2B5EF4-FFF2-40B4-BE49-F238E27FC236}">
                  <a16:creationId xmlns:a16="http://schemas.microsoft.com/office/drawing/2014/main" id="{9E4A6CDC-BDBB-3EB1-4648-38C8438ED809}"/>
                </a:ext>
              </a:extLst>
            </p:cNvPr>
            <p:cNvSpPr/>
            <p:nvPr/>
          </p:nvSpPr>
          <p:spPr>
            <a:xfrm>
              <a:off x="1006637" y="2279386"/>
              <a:ext cx="1787896" cy="65922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71" name="자유형 9">
              <a:extLst>
                <a:ext uri="{FF2B5EF4-FFF2-40B4-BE49-F238E27FC236}">
                  <a16:creationId xmlns:a16="http://schemas.microsoft.com/office/drawing/2014/main" id="{3916DA1F-FF95-CEBF-1152-B3F672B86256}"/>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72" name="직사각형 7">
              <a:extLst>
                <a:ext uri="{FF2B5EF4-FFF2-40B4-BE49-F238E27FC236}">
                  <a16:creationId xmlns:a16="http://schemas.microsoft.com/office/drawing/2014/main" id="{08BE8C87-994E-B2A2-8649-32F763EF0BC7}"/>
                </a:ext>
              </a:extLst>
            </p:cNvPr>
            <p:cNvSpPr/>
            <p:nvPr/>
          </p:nvSpPr>
          <p:spPr>
            <a:xfrm>
              <a:off x="905999" y="2437509"/>
              <a:ext cx="1989170"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Checklists</a:t>
              </a:r>
            </a:p>
          </p:txBody>
        </p:sp>
        <p:sp>
          <p:nvSpPr>
            <p:cNvPr id="73" name="TextBox 72">
              <a:extLst>
                <a:ext uri="{FF2B5EF4-FFF2-40B4-BE49-F238E27FC236}">
                  <a16:creationId xmlns:a16="http://schemas.microsoft.com/office/drawing/2014/main" id="{66DD6CA4-DC54-73B5-D506-8763172A2F13}"/>
                </a:ext>
              </a:extLst>
            </p:cNvPr>
            <p:cNvSpPr txBox="1"/>
            <p:nvPr/>
          </p:nvSpPr>
          <p:spPr>
            <a:xfrm>
              <a:off x="1029527" y="2884981"/>
              <a:ext cx="1787896" cy="1077218"/>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Need organizational and/or memory support</a:t>
              </a:r>
              <a:endParaRPr lang="ko-KR" altLang="en-US" sz="1600" dirty="0">
                <a:solidFill>
                  <a:schemeClr val="tx1"/>
                </a:solidFill>
              </a:endParaRPr>
            </a:p>
          </p:txBody>
        </p:sp>
      </p:grpSp>
      <p:grpSp>
        <p:nvGrpSpPr>
          <p:cNvPr id="74" name="Group 73">
            <a:extLst>
              <a:ext uri="{FF2B5EF4-FFF2-40B4-BE49-F238E27FC236}">
                <a16:creationId xmlns:a16="http://schemas.microsoft.com/office/drawing/2014/main" id="{5FFDD277-7DE4-0842-B846-6036EE670838}"/>
              </a:ext>
            </a:extLst>
          </p:cNvPr>
          <p:cNvGrpSpPr/>
          <p:nvPr/>
        </p:nvGrpSpPr>
        <p:grpSpPr>
          <a:xfrm>
            <a:off x="5099814" y="4020440"/>
            <a:ext cx="1989170" cy="1839089"/>
            <a:chOff x="905999" y="2279386"/>
            <a:chExt cx="1989170" cy="1839089"/>
          </a:xfrm>
        </p:grpSpPr>
        <p:sp>
          <p:nvSpPr>
            <p:cNvPr id="75" name="자유형 8">
              <a:extLst>
                <a:ext uri="{FF2B5EF4-FFF2-40B4-BE49-F238E27FC236}">
                  <a16:creationId xmlns:a16="http://schemas.microsoft.com/office/drawing/2014/main" id="{631DD3C8-7C38-F30D-6C33-11E2C0F6F7FC}"/>
                </a:ext>
              </a:extLst>
            </p:cNvPr>
            <p:cNvSpPr/>
            <p:nvPr/>
          </p:nvSpPr>
          <p:spPr>
            <a:xfrm>
              <a:off x="1006637" y="2279386"/>
              <a:ext cx="1787896" cy="65922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76" name="자유형 9">
              <a:extLst>
                <a:ext uri="{FF2B5EF4-FFF2-40B4-BE49-F238E27FC236}">
                  <a16:creationId xmlns:a16="http://schemas.microsoft.com/office/drawing/2014/main" id="{D7DF436C-3D1F-B510-83E8-2709950B6511}"/>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77" name="직사각형 7">
              <a:extLst>
                <a:ext uri="{FF2B5EF4-FFF2-40B4-BE49-F238E27FC236}">
                  <a16:creationId xmlns:a16="http://schemas.microsoft.com/office/drawing/2014/main" id="{16D887C0-0BB5-1D39-E75B-99E4996CC524}"/>
                </a:ext>
              </a:extLst>
            </p:cNvPr>
            <p:cNvSpPr/>
            <p:nvPr/>
          </p:nvSpPr>
          <p:spPr>
            <a:xfrm>
              <a:off x="905999" y="2324495"/>
              <a:ext cx="1989170"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Access to Snacks</a:t>
              </a:r>
            </a:p>
          </p:txBody>
        </p:sp>
        <p:sp>
          <p:nvSpPr>
            <p:cNvPr id="78" name="TextBox 77">
              <a:extLst>
                <a:ext uri="{FF2B5EF4-FFF2-40B4-BE49-F238E27FC236}">
                  <a16:creationId xmlns:a16="http://schemas.microsoft.com/office/drawing/2014/main" id="{8B5620F8-E4B3-F0A4-C869-AC59DC8FA45E}"/>
                </a:ext>
              </a:extLst>
            </p:cNvPr>
            <p:cNvSpPr txBox="1"/>
            <p:nvPr/>
          </p:nvSpPr>
          <p:spPr>
            <a:xfrm>
              <a:off x="1029527" y="2884981"/>
              <a:ext cx="1787896" cy="1077218"/>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May need access to food for medical condition</a:t>
              </a:r>
              <a:endParaRPr lang="ko-KR" altLang="en-US" sz="1600" dirty="0">
                <a:solidFill>
                  <a:schemeClr val="tx1"/>
                </a:solidFill>
              </a:endParaRPr>
            </a:p>
          </p:txBody>
        </p:sp>
      </p:grpSp>
      <p:grpSp>
        <p:nvGrpSpPr>
          <p:cNvPr id="79" name="Group 78">
            <a:extLst>
              <a:ext uri="{FF2B5EF4-FFF2-40B4-BE49-F238E27FC236}">
                <a16:creationId xmlns:a16="http://schemas.microsoft.com/office/drawing/2014/main" id="{D58A00EA-2854-BEB7-3A65-23E249633143}"/>
              </a:ext>
            </a:extLst>
          </p:cNvPr>
          <p:cNvGrpSpPr/>
          <p:nvPr/>
        </p:nvGrpSpPr>
        <p:grpSpPr>
          <a:xfrm>
            <a:off x="7190141" y="4029332"/>
            <a:ext cx="1989170" cy="1908486"/>
            <a:chOff x="905999" y="2279386"/>
            <a:chExt cx="1989170" cy="1908486"/>
          </a:xfrm>
        </p:grpSpPr>
        <p:sp>
          <p:nvSpPr>
            <p:cNvPr id="80" name="자유형 8">
              <a:extLst>
                <a:ext uri="{FF2B5EF4-FFF2-40B4-BE49-F238E27FC236}">
                  <a16:creationId xmlns:a16="http://schemas.microsoft.com/office/drawing/2014/main" id="{A223243D-C6D1-4FE8-6B68-D3E89402D657}"/>
                </a:ext>
              </a:extLst>
            </p:cNvPr>
            <p:cNvSpPr/>
            <p:nvPr/>
          </p:nvSpPr>
          <p:spPr>
            <a:xfrm>
              <a:off x="1006637" y="2279386"/>
              <a:ext cx="1787896" cy="659228"/>
            </a:xfrm>
            <a:prstGeom prst="round2Same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81" name="자유형 9">
              <a:extLst>
                <a:ext uri="{FF2B5EF4-FFF2-40B4-BE49-F238E27FC236}">
                  <a16:creationId xmlns:a16="http://schemas.microsoft.com/office/drawing/2014/main" id="{6DC8803B-01B8-0D76-DD31-9755B621DB2B}"/>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82" name="직사각형 7">
              <a:extLst>
                <a:ext uri="{FF2B5EF4-FFF2-40B4-BE49-F238E27FC236}">
                  <a16:creationId xmlns:a16="http://schemas.microsoft.com/office/drawing/2014/main" id="{1B521E80-E87A-5CEB-82BE-4D48DF499239}"/>
                </a:ext>
              </a:extLst>
            </p:cNvPr>
            <p:cNvSpPr/>
            <p:nvPr/>
          </p:nvSpPr>
          <p:spPr>
            <a:xfrm>
              <a:off x="905999" y="2324495"/>
              <a:ext cx="1989170"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Verification of Understanding</a:t>
              </a:r>
            </a:p>
          </p:txBody>
        </p:sp>
        <p:sp>
          <p:nvSpPr>
            <p:cNvPr id="83" name="TextBox 82">
              <a:extLst>
                <a:ext uri="{FF2B5EF4-FFF2-40B4-BE49-F238E27FC236}">
                  <a16:creationId xmlns:a16="http://schemas.microsoft.com/office/drawing/2014/main" id="{AAE59505-1A71-A5AA-48C8-EA90C4C4A3C6}"/>
                </a:ext>
              </a:extLst>
            </p:cNvPr>
            <p:cNvSpPr txBox="1"/>
            <p:nvPr/>
          </p:nvSpPr>
          <p:spPr>
            <a:xfrm>
              <a:off x="1029527" y="2864433"/>
              <a:ext cx="1787896" cy="1323439"/>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Need staff to ensure understanding before starting task/activity</a:t>
              </a:r>
              <a:endParaRPr lang="ko-KR" altLang="en-US" sz="1600" dirty="0">
                <a:solidFill>
                  <a:schemeClr val="tx1"/>
                </a:solidFill>
              </a:endParaRPr>
            </a:p>
          </p:txBody>
        </p:sp>
      </p:grpSp>
      <p:grpSp>
        <p:nvGrpSpPr>
          <p:cNvPr id="85" name="Group 84">
            <a:extLst>
              <a:ext uri="{FF2B5EF4-FFF2-40B4-BE49-F238E27FC236}">
                <a16:creationId xmlns:a16="http://schemas.microsoft.com/office/drawing/2014/main" id="{1C3DCFF7-0FB6-9982-BDF4-13E811F2562A}"/>
              </a:ext>
            </a:extLst>
          </p:cNvPr>
          <p:cNvGrpSpPr/>
          <p:nvPr/>
        </p:nvGrpSpPr>
        <p:grpSpPr>
          <a:xfrm>
            <a:off x="9381106" y="4029332"/>
            <a:ext cx="1989170" cy="1908486"/>
            <a:chOff x="906000" y="2279386"/>
            <a:chExt cx="1989170" cy="1908486"/>
          </a:xfrm>
        </p:grpSpPr>
        <p:sp>
          <p:nvSpPr>
            <p:cNvPr id="86" name="자유형 8">
              <a:extLst>
                <a:ext uri="{FF2B5EF4-FFF2-40B4-BE49-F238E27FC236}">
                  <a16:creationId xmlns:a16="http://schemas.microsoft.com/office/drawing/2014/main" id="{62F20BE8-8EC8-98F9-794F-31DC8ADB3BBB}"/>
                </a:ext>
              </a:extLst>
            </p:cNvPr>
            <p:cNvSpPr/>
            <p:nvPr/>
          </p:nvSpPr>
          <p:spPr>
            <a:xfrm>
              <a:off x="1006637" y="2279386"/>
              <a:ext cx="1787896" cy="659228"/>
            </a:xfrm>
            <a:prstGeom prst="round2Same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87" name="자유형 9">
              <a:extLst>
                <a:ext uri="{FF2B5EF4-FFF2-40B4-BE49-F238E27FC236}">
                  <a16:creationId xmlns:a16="http://schemas.microsoft.com/office/drawing/2014/main" id="{03FBA1EF-9C2E-D92F-C405-056E4CFEC35A}"/>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88" name="직사각형 7">
              <a:extLst>
                <a:ext uri="{FF2B5EF4-FFF2-40B4-BE49-F238E27FC236}">
                  <a16:creationId xmlns:a16="http://schemas.microsoft.com/office/drawing/2014/main" id="{DCFCBDA1-E674-AAE3-B0F2-C7B38D71DF4B}"/>
                </a:ext>
              </a:extLst>
            </p:cNvPr>
            <p:cNvSpPr/>
            <p:nvPr/>
          </p:nvSpPr>
          <p:spPr>
            <a:xfrm>
              <a:off x="906000" y="2324495"/>
              <a:ext cx="1989170"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Praise/Positive Feedback</a:t>
              </a:r>
            </a:p>
          </p:txBody>
        </p:sp>
        <p:sp>
          <p:nvSpPr>
            <p:cNvPr id="89" name="TextBox 88">
              <a:extLst>
                <a:ext uri="{FF2B5EF4-FFF2-40B4-BE49-F238E27FC236}">
                  <a16:creationId xmlns:a16="http://schemas.microsoft.com/office/drawing/2014/main" id="{83AC7A3C-2C1C-FA82-DEDD-1AC66190C4FF}"/>
                </a:ext>
              </a:extLst>
            </p:cNvPr>
            <p:cNvSpPr txBox="1"/>
            <p:nvPr/>
          </p:nvSpPr>
          <p:spPr>
            <a:xfrm>
              <a:off x="1029526" y="2864433"/>
              <a:ext cx="1849167" cy="1323439"/>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Need staff to provide praise, positive feedback, and encouragement.</a:t>
              </a:r>
              <a:endParaRPr lang="ko-KR" altLang="en-US" sz="1600" dirty="0">
                <a:solidFill>
                  <a:schemeClr val="tx1"/>
                </a:solidFill>
              </a:endParaRPr>
            </a:p>
          </p:txBody>
        </p:sp>
      </p:grpSp>
      <p:sp>
        <p:nvSpPr>
          <p:cNvPr id="90" name="Slide Number Placeholder 5">
            <a:extLst>
              <a:ext uri="{FF2B5EF4-FFF2-40B4-BE49-F238E27FC236}">
                <a16:creationId xmlns:a16="http://schemas.microsoft.com/office/drawing/2014/main" id="{0B103FF8-83F8-1C41-985A-B55D7CA3162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21</a:t>
            </a:fld>
            <a:endParaRPr lang="en-US" dirty="0"/>
          </a:p>
        </p:txBody>
      </p:sp>
      <p:grpSp>
        <p:nvGrpSpPr>
          <p:cNvPr id="91" name="Group 90">
            <a:extLst>
              <a:ext uri="{FF2B5EF4-FFF2-40B4-BE49-F238E27FC236}">
                <a16:creationId xmlns:a16="http://schemas.microsoft.com/office/drawing/2014/main" id="{DCF543AB-E3C9-3313-E3B3-B8005C255D38}"/>
              </a:ext>
            </a:extLst>
          </p:cNvPr>
          <p:cNvGrpSpPr/>
          <p:nvPr/>
        </p:nvGrpSpPr>
        <p:grpSpPr>
          <a:xfrm>
            <a:off x="9381106" y="1869288"/>
            <a:ext cx="1989170" cy="1839089"/>
            <a:chOff x="905999" y="2279386"/>
            <a:chExt cx="1989170" cy="1839089"/>
          </a:xfrm>
        </p:grpSpPr>
        <p:sp>
          <p:nvSpPr>
            <p:cNvPr id="92" name="자유형 8">
              <a:extLst>
                <a:ext uri="{FF2B5EF4-FFF2-40B4-BE49-F238E27FC236}">
                  <a16:creationId xmlns:a16="http://schemas.microsoft.com/office/drawing/2014/main" id="{10D7EC61-6CFD-491F-6B7C-07101672A3DE}"/>
                </a:ext>
              </a:extLst>
            </p:cNvPr>
            <p:cNvSpPr/>
            <p:nvPr/>
          </p:nvSpPr>
          <p:spPr>
            <a:xfrm>
              <a:off x="1006637" y="2279386"/>
              <a:ext cx="1787896" cy="659228"/>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mj-lt"/>
              </a:endParaRPr>
            </a:p>
          </p:txBody>
        </p:sp>
        <p:sp>
          <p:nvSpPr>
            <p:cNvPr id="93" name="자유형 9">
              <a:extLst>
                <a:ext uri="{FF2B5EF4-FFF2-40B4-BE49-F238E27FC236}">
                  <a16:creationId xmlns:a16="http://schemas.microsoft.com/office/drawing/2014/main" id="{2232462D-2665-C5C6-8A6D-03E1D25B63B7}"/>
                </a:ext>
              </a:extLst>
            </p:cNvPr>
            <p:cNvSpPr/>
            <p:nvPr/>
          </p:nvSpPr>
          <p:spPr>
            <a:xfrm>
              <a:off x="1006636" y="2934186"/>
              <a:ext cx="1787896" cy="1184289"/>
            </a:xfrm>
            <a:prstGeom prst="round2SameRect">
              <a:avLst>
                <a:gd name="adj1" fmla="val 0"/>
                <a:gd name="adj2" fmla="val 14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4E3B30"/>
                </a:solidFill>
                <a:effectLst/>
                <a:uLnTx/>
                <a:uFillTx/>
                <a:latin typeface="Calibri"/>
                <a:ea typeface="맑은 고딕"/>
                <a:cs typeface="+mn-cs"/>
              </a:endParaRPr>
            </a:p>
          </p:txBody>
        </p:sp>
        <p:sp>
          <p:nvSpPr>
            <p:cNvPr id="94" name="직사각형 7">
              <a:extLst>
                <a:ext uri="{FF2B5EF4-FFF2-40B4-BE49-F238E27FC236}">
                  <a16:creationId xmlns:a16="http://schemas.microsoft.com/office/drawing/2014/main" id="{21AC12A5-F4F6-1492-6E14-A72B431FC9CC}"/>
                </a:ext>
              </a:extLst>
            </p:cNvPr>
            <p:cNvSpPr/>
            <p:nvPr/>
          </p:nvSpPr>
          <p:spPr>
            <a:xfrm>
              <a:off x="905999" y="2437509"/>
              <a:ext cx="1989170" cy="338554"/>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bg1"/>
                  </a:solidFill>
                  <a:latin typeface="+mj-lt"/>
                </a:rPr>
                <a:t>Special Alarms</a:t>
              </a:r>
            </a:p>
          </p:txBody>
        </p:sp>
        <p:sp>
          <p:nvSpPr>
            <p:cNvPr id="95" name="TextBox 94">
              <a:extLst>
                <a:ext uri="{FF2B5EF4-FFF2-40B4-BE49-F238E27FC236}">
                  <a16:creationId xmlns:a16="http://schemas.microsoft.com/office/drawing/2014/main" id="{494C80EA-BF1E-C656-8B6C-4858C469E127}"/>
                </a:ext>
              </a:extLst>
            </p:cNvPr>
            <p:cNvSpPr txBox="1"/>
            <p:nvPr/>
          </p:nvSpPr>
          <p:spPr>
            <a:xfrm>
              <a:off x="982913" y="2874707"/>
              <a:ext cx="1863538" cy="1077218"/>
            </a:xfrm>
            <a:prstGeom prst="rect">
              <a:avLst/>
            </a:prstGeom>
            <a:noFill/>
          </p:spPr>
          <p:txBody>
            <a:bodyPr wrap="square" rtlCol="0">
              <a:spAutoFit/>
            </a:bodyPr>
            <a:lstStyle>
              <a:defPPr>
                <a:defRPr lang="ko-Kore-KR"/>
              </a:defPPr>
              <a:lvl1pPr algn="ctr">
                <a:lnSpc>
                  <a:spcPct val="150000"/>
                </a:lnSpc>
                <a:defRPr sz="1000">
                  <a:solidFill>
                    <a:schemeClr val="bg1">
                      <a:lumMod val="50000"/>
                    </a:schemeClr>
                  </a:solidFill>
                </a:defRPr>
              </a:lvl1pPr>
            </a:lstStyle>
            <a:p>
              <a:pPr>
                <a:lnSpc>
                  <a:spcPct val="100000"/>
                </a:lnSpc>
              </a:pPr>
              <a:r>
                <a:rPr lang="en-US" altLang="ko-KR" sz="1600" dirty="0">
                  <a:solidFill>
                    <a:schemeClr val="tx1"/>
                  </a:solidFill>
                </a:rPr>
                <a:t>May need vibrating alarms if the individual is deaf</a:t>
              </a:r>
              <a:endParaRPr lang="ko-KR" altLang="en-US" sz="1600" dirty="0">
                <a:solidFill>
                  <a:schemeClr val="tx1"/>
                </a:solidFill>
              </a:endParaRPr>
            </a:p>
          </p:txBody>
        </p:sp>
      </p:grpSp>
    </p:spTree>
    <p:extLst>
      <p:ext uri="{BB962C8B-B14F-4D97-AF65-F5344CB8AC3E}">
        <p14:creationId xmlns:p14="http://schemas.microsoft.com/office/powerpoint/2010/main" val="201736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2B8E18F9-229F-2C6B-1F10-E5AC5B86A546}"/>
              </a:ext>
            </a:extLst>
          </p:cNvPr>
          <p:cNvSpPr/>
          <p:nvPr/>
        </p:nvSpPr>
        <p:spPr>
          <a:xfrm>
            <a:off x="0" y="0"/>
            <a:ext cx="349734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타원 6">
            <a:extLst>
              <a:ext uri="{FF2B5EF4-FFF2-40B4-BE49-F238E27FC236}">
                <a16:creationId xmlns:a16="http://schemas.microsoft.com/office/drawing/2014/main" id="{1D45D831-EB10-5D92-DDDA-F5DD3E77DEE6}"/>
              </a:ext>
            </a:extLst>
          </p:cNvPr>
          <p:cNvSpPr/>
          <p:nvPr/>
        </p:nvSpPr>
        <p:spPr>
          <a:xfrm>
            <a:off x="183966" y="5343238"/>
            <a:ext cx="543456" cy="5434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8" name="TextBox 7">
            <a:extLst>
              <a:ext uri="{FF2B5EF4-FFF2-40B4-BE49-F238E27FC236}">
                <a16:creationId xmlns:a16="http://schemas.microsoft.com/office/drawing/2014/main" id="{04F7EE02-4D3A-8C0F-B8C3-C4F0CC090B09}"/>
              </a:ext>
            </a:extLst>
          </p:cNvPr>
          <p:cNvSpPr txBox="1"/>
          <p:nvPr/>
        </p:nvSpPr>
        <p:spPr>
          <a:xfrm>
            <a:off x="92467" y="5532751"/>
            <a:ext cx="3284977" cy="70788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000" dirty="0">
                <a:latin typeface="+mj-lt"/>
              </a:rPr>
              <a:t>DA in CIS</a:t>
            </a:r>
            <a:endParaRPr lang="ko-KR" altLang="en-US" sz="4000" dirty="0">
              <a:latin typeface="+mj-lt"/>
            </a:endParaRPr>
          </a:p>
        </p:txBody>
      </p:sp>
      <p:graphicFrame>
        <p:nvGraphicFramePr>
          <p:cNvPr id="9" name="표 8">
            <a:extLst>
              <a:ext uri="{FF2B5EF4-FFF2-40B4-BE49-F238E27FC236}">
                <a16:creationId xmlns:a16="http://schemas.microsoft.com/office/drawing/2014/main" id="{C2EB5B78-A818-1FD4-3F12-C17E0F2E5785}"/>
              </a:ext>
            </a:extLst>
          </p:cNvPr>
          <p:cNvGraphicFramePr>
            <a:graphicFrameLocks noGrp="1"/>
          </p:cNvGraphicFramePr>
          <p:nvPr>
            <p:extLst>
              <p:ext uri="{D42A27DB-BD31-4B8C-83A1-F6EECF244321}">
                <p14:modId xmlns:p14="http://schemas.microsoft.com/office/powerpoint/2010/main" val="1454835553"/>
              </p:ext>
            </p:extLst>
          </p:nvPr>
        </p:nvGraphicFramePr>
        <p:xfrm>
          <a:off x="3903332" y="1959899"/>
          <a:ext cx="7429062" cy="3572852"/>
        </p:xfrm>
        <a:graphic>
          <a:graphicData uri="http://schemas.openxmlformats.org/drawingml/2006/table">
            <a:tbl>
              <a:tblPr firstRow="1" bandRow="1">
                <a:tableStyleId>{2D5ABB26-0587-4C30-8999-92F81FD0307C}</a:tableStyleId>
              </a:tblPr>
              <a:tblGrid>
                <a:gridCol w="7429062">
                  <a:extLst>
                    <a:ext uri="{9D8B030D-6E8A-4147-A177-3AD203B41FA5}">
                      <a16:colId xmlns:a16="http://schemas.microsoft.com/office/drawing/2014/main" val="882092678"/>
                    </a:ext>
                  </a:extLst>
                </a:gridCol>
              </a:tblGrid>
              <a:tr h="893213">
                <a:tc>
                  <a:txBody>
                    <a:bodyPr/>
                    <a:lstStyle/>
                    <a:p>
                      <a:pPr algn="l" latinLnBrk="1"/>
                      <a:endParaRPr lang="ko-KR" altLang="en-US" sz="1800" b="0" i="0" dirty="0">
                        <a:solidFill>
                          <a:schemeClr val="tx1"/>
                        </a:solidFill>
                        <a:latin typeface="Montserrat" pitchFamily="2" charset="0"/>
                      </a:endParaRP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50144856"/>
                  </a:ext>
                </a:extLst>
              </a:tr>
              <a:tr h="893213">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000" b="0" i="0" u="none" strike="noStrike" kern="1200" cap="none" spc="70" normalizeH="0" baseline="0" noProof="0" dirty="0">
                        <a:ln>
                          <a:solidFill>
                            <a:srgbClr val="D95D4F">
                              <a:alpha val="0"/>
                            </a:srgbClr>
                          </a:solidFill>
                        </a:ln>
                        <a:solidFill>
                          <a:schemeClr val="tx1"/>
                        </a:solidFill>
                        <a:effectLst/>
                        <a:uLnTx/>
                        <a:uFillTx/>
                        <a:latin typeface="Montserrat" pitchFamily="2" charset="0"/>
                        <a:ea typeface="Calibri" panose="02000503000000000000" pitchFamily="2" charset="-127"/>
                        <a:cs typeface="Calibri" panose="020F0502020204030204" pitchFamily="34" charset="0"/>
                      </a:endParaRP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44894531"/>
                  </a:ext>
                </a:extLst>
              </a:tr>
              <a:tr h="893213">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000" b="0" i="0" u="none" strike="noStrike" kern="1200" cap="none" spc="70" normalizeH="0" baseline="0" noProof="0" dirty="0">
                        <a:ln>
                          <a:solidFill>
                            <a:srgbClr val="D95D4F">
                              <a:alpha val="0"/>
                            </a:srgbClr>
                          </a:solidFill>
                        </a:ln>
                        <a:solidFill>
                          <a:schemeClr val="tx1"/>
                        </a:solidFill>
                        <a:effectLst/>
                        <a:uLnTx/>
                        <a:uFillTx/>
                        <a:latin typeface="Montserrat" pitchFamily="2" charset="0"/>
                        <a:ea typeface="Calibri" panose="02000503000000000000" pitchFamily="2" charset="-127"/>
                        <a:cs typeface="Calibri" panose="020F0502020204030204" pitchFamily="34" charset="0"/>
                      </a:endParaRP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01677720"/>
                  </a:ext>
                </a:extLst>
              </a:tr>
              <a:tr h="893213">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000" b="0" i="0" dirty="0">
                        <a:solidFill>
                          <a:schemeClr val="tx1"/>
                        </a:solidFill>
                        <a:latin typeface="Montserrat" pitchFamily="2" charset="0"/>
                      </a:endParaRP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10402961"/>
                  </a:ext>
                </a:extLst>
              </a:tr>
            </a:tbl>
          </a:graphicData>
        </a:graphic>
      </p:graphicFrame>
      <p:sp>
        <p:nvSpPr>
          <p:cNvPr id="11" name="TextBox 10">
            <a:extLst>
              <a:ext uri="{FF2B5EF4-FFF2-40B4-BE49-F238E27FC236}">
                <a16:creationId xmlns:a16="http://schemas.microsoft.com/office/drawing/2014/main" id="{0ABC61F5-13B1-A23E-BEB4-693B51A5AC7A}"/>
              </a:ext>
            </a:extLst>
          </p:cNvPr>
          <p:cNvSpPr txBox="1"/>
          <p:nvPr/>
        </p:nvSpPr>
        <p:spPr>
          <a:xfrm>
            <a:off x="3903332" y="435195"/>
            <a:ext cx="7953045" cy="132343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000" dirty="0">
                <a:solidFill>
                  <a:schemeClr val="tx1"/>
                </a:solidFill>
                <a:latin typeface="+mj-lt"/>
              </a:rPr>
              <a:t>Actual Examples of Residential DA in CIS</a:t>
            </a:r>
            <a:endParaRPr lang="ko-KR" altLang="en-US" sz="4000" dirty="0">
              <a:solidFill>
                <a:schemeClr val="tx1"/>
              </a:solidFill>
              <a:latin typeface="+mj-lt"/>
            </a:endParaRPr>
          </a:p>
        </p:txBody>
      </p:sp>
      <p:pic>
        <p:nvPicPr>
          <p:cNvPr id="21" name="Picture Placeholder 20" descr="A close-up of a fire alarm&#10;&#10;Description automatically generated with medium confidence">
            <a:extLst>
              <a:ext uri="{FF2B5EF4-FFF2-40B4-BE49-F238E27FC236}">
                <a16:creationId xmlns:a16="http://schemas.microsoft.com/office/drawing/2014/main" id="{6D1BB95B-6DB8-B9E6-B3E7-2349717CD39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3175" y="120650"/>
            <a:ext cx="3497263" cy="4751388"/>
          </a:xfrm>
        </p:spPr>
      </p:pic>
      <p:pic>
        <p:nvPicPr>
          <p:cNvPr id="13" name="Picture 12">
            <a:extLst>
              <a:ext uri="{FF2B5EF4-FFF2-40B4-BE49-F238E27FC236}">
                <a16:creationId xmlns:a16="http://schemas.microsoft.com/office/drawing/2014/main" id="{5B0C9F09-1BD1-A9D9-7582-7D956CB738B3}"/>
              </a:ext>
            </a:extLst>
          </p:cNvPr>
          <p:cNvPicPr>
            <a:picLocks noChangeAspect="1"/>
          </p:cNvPicPr>
          <p:nvPr/>
        </p:nvPicPr>
        <p:blipFill>
          <a:blip r:embed="rId4"/>
          <a:stretch>
            <a:fillRect/>
          </a:stretch>
        </p:blipFill>
        <p:spPr>
          <a:xfrm>
            <a:off x="3904796" y="4823339"/>
            <a:ext cx="7396773" cy="408026"/>
          </a:xfrm>
          <a:prstGeom prst="rect">
            <a:avLst/>
          </a:prstGeom>
          <a:ln w="38100">
            <a:solidFill>
              <a:schemeClr val="tx1"/>
            </a:solidFill>
          </a:ln>
        </p:spPr>
      </p:pic>
      <p:pic>
        <p:nvPicPr>
          <p:cNvPr id="15" name="Picture 14">
            <a:extLst>
              <a:ext uri="{FF2B5EF4-FFF2-40B4-BE49-F238E27FC236}">
                <a16:creationId xmlns:a16="http://schemas.microsoft.com/office/drawing/2014/main" id="{E61E9EE6-9344-E2CA-B107-54B9082DBF23}"/>
              </a:ext>
            </a:extLst>
          </p:cNvPr>
          <p:cNvPicPr>
            <a:picLocks noChangeAspect="1"/>
          </p:cNvPicPr>
          <p:nvPr/>
        </p:nvPicPr>
        <p:blipFill>
          <a:blip r:embed="rId5"/>
          <a:stretch>
            <a:fillRect/>
          </a:stretch>
        </p:blipFill>
        <p:spPr>
          <a:xfrm>
            <a:off x="3903331" y="3065423"/>
            <a:ext cx="7429062" cy="363577"/>
          </a:xfrm>
          <a:prstGeom prst="rect">
            <a:avLst/>
          </a:prstGeom>
          <a:ln w="38100">
            <a:solidFill>
              <a:schemeClr val="tx1"/>
            </a:solidFill>
          </a:ln>
        </p:spPr>
      </p:pic>
      <p:pic>
        <p:nvPicPr>
          <p:cNvPr id="17" name="Picture 16">
            <a:extLst>
              <a:ext uri="{FF2B5EF4-FFF2-40B4-BE49-F238E27FC236}">
                <a16:creationId xmlns:a16="http://schemas.microsoft.com/office/drawing/2014/main" id="{CA282863-ABF8-77B5-1F0D-786503B90A79}"/>
              </a:ext>
            </a:extLst>
          </p:cNvPr>
          <p:cNvPicPr>
            <a:picLocks noChangeAspect="1"/>
          </p:cNvPicPr>
          <p:nvPr/>
        </p:nvPicPr>
        <p:blipFill>
          <a:blip r:embed="rId6"/>
          <a:stretch>
            <a:fillRect/>
          </a:stretch>
        </p:blipFill>
        <p:spPr>
          <a:xfrm>
            <a:off x="3903331" y="3933589"/>
            <a:ext cx="7396773" cy="363576"/>
          </a:xfrm>
          <a:prstGeom prst="rect">
            <a:avLst/>
          </a:prstGeom>
          <a:ln w="38100">
            <a:solidFill>
              <a:schemeClr val="tx1"/>
            </a:solidFill>
          </a:ln>
        </p:spPr>
      </p:pic>
      <p:pic>
        <p:nvPicPr>
          <p:cNvPr id="23" name="Picture 22">
            <a:extLst>
              <a:ext uri="{FF2B5EF4-FFF2-40B4-BE49-F238E27FC236}">
                <a16:creationId xmlns:a16="http://schemas.microsoft.com/office/drawing/2014/main" id="{6010F057-B6FE-4A71-A112-F865D4ACCD88}"/>
              </a:ext>
            </a:extLst>
          </p:cNvPr>
          <p:cNvPicPr>
            <a:picLocks noChangeAspect="1"/>
          </p:cNvPicPr>
          <p:nvPr/>
        </p:nvPicPr>
        <p:blipFill>
          <a:blip r:embed="rId7"/>
          <a:stretch>
            <a:fillRect/>
          </a:stretch>
        </p:blipFill>
        <p:spPr>
          <a:xfrm>
            <a:off x="3903331" y="5629632"/>
            <a:ext cx="7429061" cy="483491"/>
          </a:xfrm>
          <a:prstGeom prst="rect">
            <a:avLst/>
          </a:prstGeom>
          <a:ln w="38100">
            <a:solidFill>
              <a:schemeClr val="tx1"/>
            </a:solidFill>
          </a:ln>
        </p:spPr>
      </p:pic>
      <p:sp>
        <p:nvSpPr>
          <p:cNvPr id="25" name="Slide Number Placeholder 5">
            <a:extLst>
              <a:ext uri="{FF2B5EF4-FFF2-40B4-BE49-F238E27FC236}">
                <a16:creationId xmlns:a16="http://schemas.microsoft.com/office/drawing/2014/main" id="{82C01F2C-9702-1A36-140E-F203754303C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22</a:t>
            </a:fld>
            <a:endParaRPr lang="en-US" dirty="0"/>
          </a:p>
        </p:txBody>
      </p:sp>
      <p:sp>
        <p:nvSpPr>
          <p:cNvPr id="26" name="TextBox 25">
            <a:extLst>
              <a:ext uri="{FF2B5EF4-FFF2-40B4-BE49-F238E27FC236}">
                <a16:creationId xmlns:a16="http://schemas.microsoft.com/office/drawing/2014/main" id="{9E5885F9-4180-B2F4-3B1E-675303374A8B}"/>
              </a:ext>
            </a:extLst>
          </p:cNvPr>
          <p:cNvSpPr txBox="1"/>
          <p:nvPr/>
        </p:nvSpPr>
        <p:spPr>
          <a:xfrm>
            <a:off x="4649689" y="6210004"/>
            <a:ext cx="5936343" cy="646331"/>
          </a:xfrm>
          <a:prstGeom prst="rect">
            <a:avLst/>
          </a:prstGeom>
          <a:noFill/>
        </p:spPr>
        <p:txBody>
          <a:bodyPr wrap="square" rtlCol="0">
            <a:spAutoFit/>
          </a:bodyPr>
          <a:lstStyle/>
          <a:p>
            <a:r>
              <a:rPr lang="en-US" dirty="0">
                <a:solidFill>
                  <a:schemeClr val="accent1"/>
                </a:solidFill>
              </a:rPr>
              <a:t>Are there other accommodations that have been implemented in residential at your center?</a:t>
            </a:r>
          </a:p>
        </p:txBody>
      </p:sp>
      <p:pic>
        <p:nvPicPr>
          <p:cNvPr id="3" name="Picture 2">
            <a:extLst>
              <a:ext uri="{FF2B5EF4-FFF2-40B4-BE49-F238E27FC236}">
                <a16:creationId xmlns:a16="http://schemas.microsoft.com/office/drawing/2014/main" id="{A700286F-8455-062D-B5F9-CA6917EBE8B1}"/>
              </a:ext>
            </a:extLst>
          </p:cNvPr>
          <p:cNvPicPr>
            <a:picLocks noChangeAspect="1"/>
          </p:cNvPicPr>
          <p:nvPr/>
        </p:nvPicPr>
        <p:blipFill>
          <a:blip r:embed="rId8"/>
          <a:stretch>
            <a:fillRect/>
          </a:stretch>
        </p:blipFill>
        <p:spPr>
          <a:xfrm>
            <a:off x="3900076" y="2145305"/>
            <a:ext cx="7453723" cy="363576"/>
          </a:xfrm>
          <a:prstGeom prst="rect">
            <a:avLst/>
          </a:prstGeom>
          <a:ln w="38100">
            <a:solidFill>
              <a:schemeClr val="tx1"/>
            </a:solidFill>
          </a:ln>
        </p:spPr>
      </p:pic>
    </p:spTree>
    <p:extLst>
      <p:ext uri="{BB962C8B-B14F-4D97-AF65-F5344CB8AC3E}">
        <p14:creationId xmlns:p14="http://schemas.microsoft.com/office/powerpoint/2010/main" val="333971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직선 연결선[R] 9">
            <a:extLst>
              <a:ext uri="{FF2B5EF4-FFF2-40B4-BE49-F238E27FC236}">
                <a16:creationId xmlns:a16="http://schemas.microsoft.com/office/drawing/2014/main" id="{6A6D2B42-088D-D2F7-07F7-079D213270DC}"/>
              </a:ext>
            </a:extLst>
          </p:cNvPr>
          <p:cNvCxnSpPr>
            <a:cxnSpLocks/>
          </p:cNvCxnSpPr>
          <p:nvPr/>
        </p:nvCxnSpPr>
        <p:spPr>
          <a:xfrm>
            <a:off x="1408551" y="4149964"/>
            <a:ext cx="319172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타원 4">
            <a:extLst>
              <a:ext uri="{FF2B5EF4-FFF2-40B4-BE49-F238E27FC236}">
                <a16:creationId xmlns:a16="http://schemas.microsoft.com/office/drawing/2014/main" id="{0089A2FA-30FA-5D1D-1DE2-ABB56D81C0FB}"/>
              </a:ext>
            </a:extLst>
          </p:cNvPr>
          <p:cNvSpPr/>
          <p:nvPr/>
        </p:nvSpPr>
        <p:spPr>
          <a:xfrm>
            <a:off x="2022812" y="1613750"/>
            <a:ext cx="1604903" cy="1604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dirty="0"/>
          </a:p>
        </p:txBody>
      </p:sp>
      <p:sp>
        <p:nvSpPr>
          <p:cNvPr id="7" name="TextBox 6">
            <a:extLst>
              <a:ext uri="{FF2B5EF4-FFF2-40B4-BE49-F238E27FC236}">
                <a16:creationId xmlns:a16="http://schemas.microsoft.com/office/drawing/2014/main" id="{320D58B1-251C-C524-F6FB-8F568DE95FE0}"/>
              </a:ext>
            </a:extLst>
          </p:cNvPr>
          <p:cNvSpPr txBox="1"/>
          <p:nvPr/>
        </p:nvSpPr>
        <p:spPr>
          <a:xfrm>
            <a:off x="2022812" y="2018148"/>
            <a:ext cx="1604903" cy="861774"/>
          </a:xfrm>
          <a:prstGeom prst="rect">
            <a:avLst/>
          </a:prstGeom>
          <a:noFill/>
        </p:spPr>
        <p:txBody>
          <a:bodyPr wrap="square" rtlCol="0">
            <a:spAutoFit/>
          </a:bodyPr>
          <a:lstStyle/>
          <a:p>
            <a:pPr algn="ctr"/>
            <a:r>
              <a:rPr lang="en-US" altLang="ko-KR" dirty="0">
                <a:solidFill>
                  <a:schemeClr val="bg1"/>
                </a:solidFill>
                <a:latin typeface="+mj-lt"/>
              </a:rPr>
              <a:t>Example</a:t>
            </a:r>
          </a:p>
          <a:p>
            <a:pPr algn="ctr"/>
            <a:r>
              <a:rPr lang="en-US" altLang="ko-KR" sz="3200" dirty="0">
                <a:solidFill>
                  <a:schemeClr val="bg1"/>
                </a:solidFill>
                <a:latin typeface="+mj-lt"/>
              </a:rPr>
              <a:t>01</a:t>
            </a:r>
            <a:endParaRPr lang="ko-KR" altLang="en-US" sz="3200" dirty="0">
              <a:solidFill>
                <a:schemeClr val="bg1"/>
              </a:solidFill>
              <a:latin typeface="+mj-lt"/>
            </a:endParaRPr>
          </a:p>
        </p:txBody>
      </p:sp>
      <p:sp>
        <p:nvSpPr>
          <p:cNvPr id="8" name="TextBox 7">
            <a:extLst>
              <a:ext uri="{FF2B5EF4-FFF2-40B4-BE49-F238E27FC236}">
                <a16:creationId xmlns:a16="http://schemas.microsoft.com/office/drawing/2014/main" id="{DF9F21FD-BE93-39F2-9841-48006F29B629}"/>
              </a:ext>
            </a:extLst>
          </p:cNvPr>
          <p:cNvSpPr txBox="1"/>
          <p:nvPr/>
        </p:nvSpPr>
        <p:spPr>
          <a:xfrm>
            <a:off x="633038" y="522435"/>
            <a:ext cx="10925922" cy="954107"/>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tx1"/>
                </a:solidFill>
                <a:latin typeface="+mj-lt"/>
              </a:rPr>
              <a:t>Residential Disability Accommodations Assigned to “All”</a:t>
            </a:r>
          </a:p>
          <a:p>
            <a:r>
              <a:rPr lang="en-US" altLang="ko-KR" sz="2800" dirty="0">
                <a:solidFill>
                  <a:schemeClr val="accent6"/>
                </a:solidFill>
                <a:latin typeface="+mj-lt"/>
              </a:rPr>
              <a:t>Checklists</a:t>
            </a:r>
            <a:endParaRPr lang="ko-KR" altLang="en-US" sz="2800" dirty="0">
              <a:solidFill>
                <a:schemeClr val="accent6"/>
              </a:solidFill>
              <a:latin typeface="+mj-lt"/>
            </a:endParaRPr>
          </a:p>
        </p:txBody>
      </p:sp>
      <p:sp>
        <p:nvSpPr>
          <p:cNvPr id="15" name="TextBox 14">
            <a:extLst>
              <a:ext uri="{FF2B5EF4-FFF2-40B4-BE49-F238E27FC236}">
                <a16:creationId xmlns:a16="http://schemas.microsoft.com/office/drawing/2014/main" id="{2F77EF07-011B-CF97-54BD-BFDF26B7B37E}"/>
              </a:ext>
            </a:extLst>
          </p:cNvPr>
          <p:cNvSpPr txBox="1"/>
          <p:nvPr/>
        </p:nvSpPr>
        <p:spPr>
          <a:xfrm>
            <a:off x="1525564" y="4334808"/>
            <a:ext cx="3100221" cy="1413720"/>
          </a:xfrm>
          <a:prstGeom prst="rect">
            <a:avLst/>
          </a:prstGeom>
          <a:noFill/>
        </p:spPr>
        <p:txBody>
          <a:bodyPr wrap="square" rtlCol="0">
            <a:spAutoFit/>
          </a:bodyPr>
          <a:lstStyle/>
          <a:p>
            <a:pPr algn="ctr">
              <a:lnSpc>
                <a:spcPct val="109000"/>
              </a:lnSpc>
              <a:spcBef>
                <a:spcPts val="600"/>
              </a:spcBef>
            </a:pPr>
            <a:r>
              <a:rPr lang="en-US" altLang="ko-KR" sz="2000" dirty="0"/>
              <a:t>What must be implemented in the residential area for this student?</a:t>
            </a:r>
          </a:p>
        </p:txBody>
      </p:sp>
      <p:sp>
        <p:nvSpPr>
          <p:cNvPr id="17" name="TextBox 16">
            <a:extLst>
              <a:ext uri="{FF2B5EF4-FFF2-40B4-BE49-F238E27FC236}">
                <a16:creationId xmlns:a16="http://schemas.microsoft.com/office/drawing/2014/main" id="{F64094E3-A44C-F5F0-29EC-672177F14D83}"/>
              </a:ext>
            </a:extLst>
          </p:cNvPr>
          <p:cNvSpPr txBox="1"/>
          <p:nvPr/>
        </p:nvSpPr>
        <p:spPr>
          <a:xfrm>
            <a:off x="5691883" y="1868306"/>
            <a:ext cx="5157627" cy="4448525"/>
          </a:xfrm>
          <a:prstGeom prst="rect">
            <a:avLst/>
          </a:prstGeom>
          <a:noFill/>
        </p:spPr>
        <p:txBody>
          <a:bodyPr wrap="square" rtlCol="0">
            <a:spAutoFit/>
          </a:bodyPr>
          <a:lstStyle/>
          <a:p>
            <a:pPr marL="285750" indent="-285750">
              <a:lnSpc>
                <a:spcPct val="109000"/>
              </a:lnSpc>
              <a:spcBef>
                <a:spcPts val="600"/>
              </a:spcBef>
              <a:buClr>
                <a:schemeClr val="accent6"/>
              </a:buClr>
              <a:buFont typeface="Wingdings" panose="05000000000000000000" pitchFamily="2" charset="2"/>
              <a:buChar char="§"/>
            </a:pPr>
            <a:r>
              <a:rPr lang="en-US" sz="2800" dirty="0"/>
              <a:t>First, talk to the student about the tasks that need to be completed.</a:t>
            </a:r>
          </a:p>
          <a:p>
            <a:pPr marL="742950" lvl="1" indent="-285750">
              <a:lnSpc>
                <a:spcPct val="109000"/>
              </a:lnSpc>
              <a:spcBef>
                <a:spcPts val="600"/>
              </a:spcBef>
              <a:buClr>
                <a:schemeClr val="accent6"/>
              </a:buClr>
              <a:buFont typeface="Wingdings" panose="05000000000000000000" pitchFamily="2" charset="2"/>
              <a:buChar char="§"/>
            </a:pPr>
            <a:r>
              <a:rPr lang="en-US" sz="2400" dirty="0"/>
              <a:t>Provide </a:t>
            </a:r>
            <a:r>
              <a:rPr lang="en-US" sz="2400" b="1" dirty="0">
                <a:solidFill>
                  <a:schemeClr val="accent6"/>
                </a:solidFill>
              </a:rPr>
              <a:t>checklist</a:t>
            </a:r>
            <a:r>
              <a:rPr lang="en-US" sz="2400" dirty="0"/>
              <a:t> of list of dorm tasks and a box to check off when complete.</a:t>
            </a:r>
          </a:p>
          <a:p>
            <a:pPr marL="742950" lvl="1" indent="-285750">
              <a:lnSpc>
                <a:spcPct val="109000"/>
              </a:lnSpc>
              <a:spcBef>
                <a:spcPts val="600"/>
              </a:spcBef>
              <a:buClr>
                <a:schemeClr val="accent6"/>
              </a:buClr>
              <a:buFont typeface="Wingdings" panose="05000000000000000000" pitchFamily="2" charset="2"/>
              <a:buChar char="§"/>
            </a:pPr>
            <a:r>
              <a:rPr lang="en-US" sz="2400" dirty="0"/>
              <a:t>Provide </a:t>
            </a:r>
            <a:r>
              <a:rPr lang="en-US" sz="2400" b="1" dirty="0">
                <a:solidFill>
                  <a:schemeClr val="accent6"/>
                </a:solidFill>
              </a:rPr>
              <a:t>checklist</a:t>
            </a:r>
            <a:r>
              <a:rPr lang="en-US" sz="2400" dirty="0"/>
              <a:t> organized by time of day (morning tasks versus evening ones).</a:t>
            </a:r>
          </a:p>
        </p:txBody>
      </p:sp>
      <p:pic>
        <p:nvPicPr>
          <p:cNvPr id="23" name="Picture 22">
            <a:extLst>
              <a:ext uri="{FF2B5EF4-FFF2-40B4-BE49-F238E27FC236}">
                <a16:creationId xmlns:a16="http://schemas.microsoft.com/office/drawing/2014/main" id="{0CE213D1-2DE4-BEAF-F41F-D76126B390F5}"/>
              </a:ext>
            </a:extLst>
          </p:cNvPr>
          <p:cNvPicPr>
            <a:picLocks noChangeAspect="1"/>
          </p:cNvPicPr>
          <p:nvPr/>
        </p:nvPicPr>
        <p:blipFill>
          <a:blip r:embed="rId3"/>
          <a:stretch>
            <a:fillRect/>
          </a:stretch>
        </p:blipFill>
        <p:spPr>
          <a:xfrm>
            <a:off x="633038" y="3299193"/>
            <a:ext cx="5157627" cy="770231"/>
          </a:xfrm>
          <a:prstGeom prst="rect">
            <a:avLst/>
          </a:prstGeom>
        </p:spPr>
      </p:pic>
      <p:sp>
        <p:nvSpPr>
          <p:cNvPr id="24" name="Slide Number Placeholder 5">
            <a:extLst>
              <a:ext uri="{FF2B5EF4-FFF2-40B4-BE49-F238E27FC236}">
                <a16:creationId xmlns:a16="http://schemas.microsoft.com/office/drawing/2014/main" id="{1C0D0D03-E1BB-7D84-69B9-5890897F1DA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23</a:t>
            </a:fld>
            <a:endParaRPr lang="en-US" dirty="0"/>
          </a:p>
        </p:txBody>
      </p:sp>
    </p:spTree>
    <p:extLst>
      <p:ext uri="{BB962C8B-B14F-4D97-AF65-F5344CB8AC3E}">
        <p14:creationId xmlns:p14="http://schemas.microsoft.com/office/powerpoint/2010/main" val="3130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5E571D-91E8-93B4-1F07-9B2F348AC9FB}"/>
              </a:ext>
            </a:extLst>
          </p:cNvPr>
          <p:cNvSpPr txBox="1"/>
          <p:nvPr/>
        </p:nvSpPr>
        <p:spPr>
          <a:xfrm>
            <a:off x="730433" y="723659"/>
            <a:ext cx="5022787"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solidFill>
                  <a:schemeClr val="tx1"/>
                </a:solidFill>
                <a:latin typeface="Montserrat ExtraBold" panose="00000900000000000000" pitchFamily="2" charset="0"/>
              </a:rPr>
              <a:t>Visual Supports</a:t>
            </a:r>
            <a:endParaRPr lang="ko-KR" altLang="en-US" sz="4400" dirty="0">
              <a:solidFill>
                <a:schemeClr val="tx1"/>
              </a:solidFill>
              <a:latin typeface="Montserrat ExtraBold" panose="00000900000000000000" pitchFamily="2" charset="0"/>
            </a:endParaRPr>
          </a:p>
        </p:txBody>
      </p:sp>
      <p:pic>
        <p:nvPicPr>
          <p:cNvPr id="13" name="Picture 12">
            <a:extLst>
              <a:ext uri="{FF2B5EF4-FFF2-40B4-BE49-F238E27FC236}">
                <a16:creationId xmlns:a16="http://schemas.microsoft.com/office/drawing/2014/main" id="{56104C81-8CEF-BC45-6B95-DB297545EA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541" y="357027"/>
            <a:ext cx="4759613" cy="6143946"/>
          </a:xfrm>
          <a:prstGeom prst="rect">
            <a:avLst/>
          </a:prstGeom>
          <a:ln>
            <a:solidFill>
              <a:schemeClr val="tx1"/>
            </a:solidFill>
          </a:ln>
        </p:spPr>
      </p:pic>
      <p:pic>
        <p:nvPicPr>
          <p:cNvPr id="14" name="Picture 13" descr="A red and white sign&#10;&#10;Description automatically generated with low confidence">
            <a:extLst>
              <a:ext uri="{FF2B5EF4-FFF2-40B4-BE49-F238E27FC236}">
                <a16:creationId xmlns:a16="http://schemas.microsoft.com/office/drawing/2014/main" id="{2DD9E674-F1EC-26CF-8774-A6DE8477E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428" y="4649902"/>
            <a:ext cx="3290793" cy="1851071"/>
          </a:xfrm>
          <a:prstGeom prst="rect">
            <a:avLst/>
          </a:prstGeom>
        </p:spPr>
      </p:pic>
      <p:sp>
        <p:nvSpPr>
          <p:cNvPr id="15" name="TextBox 14">
            <a:extLst>
              <a:ext uri="{FF2B5EF4-FFF2-40B4-BE49-F238E27FC236}">
                <a16:creationId xmlns:a16="http://schemas.microsoft.com/office/drawing/2014/main" id="{C5DE76D0-7253-E527-928C-86A9CCF68F3A}"/>
              </a:ext>
            </a:extLst>
          </p:cNvPr>
          <p:cNvSpPr txBox="1"/>
          <p:nvPr/>
        </p:nvSpPr>
        <p:spPr>
          <a:xfrm>
            <a:off x="1125349" y="1694734"/>
            <a:ext cx="4232953" cy="2383666"/>
          </a:xfrm>
          <a:prstGeom prst="rect">
            <a:avLst/>
          </a:prstGeom>
          <a:noFill/>
        </p:spPr>
        <p:txBody>
          <a:bodyPr wrap="square" rtlCol="0">
            <a:spAutoFit/>
          </a:bodyPr>
          <a:lstStyle/>
          <a:p>
            <a:pPr>
              <a:lnSpc>
                <a:spcPct val="109000"/>
              </a:lnSpc>
              <a:spcBef>
                <a:spcPts val="600"/>
              </a:spcBef>
            </a:pPr>
            <a:r>
              <a:rPr lang="en-US" sz="2800" dirty="0"/>
              <a:t>Visual support examples:</a:t>
            </a:r>
          </a:p>
          <a:p>
            <a:pPr marL="285750" indent="-285750">
              <a:lnSpc>
                <a:spcPct val="109000"/>
              </a:lnSpc>
              <a:spcBef>
                <a:spcPts val="600"/>
              </a:spcBef>
              <a:buClr>
                <a:schemeClr val="accent6"/>
              </a:buClr>
              <a:buFont typeface="Wingdings" panose="05000000000000000000" pitchFamily="2" charset="2"/>
              <a:buChar char="§"/>
            </a:pPr>
            <a:r>
              <a:rPr lang="en-US" sz="2400" dirty="0"/>
              <a:t>Picture-supported task list</a:t>
            </a:r>
          </a:p>
          <a:p>
            <a:pPr marL="285750" indent="-285750">
              <a:lnSpc>
                <a:spcPct val="109000"/>
              </a:lnSpc>
              <a:spcBef>
                <a:spcPts val="600"/>
              </a:spcBef>
              <a:buClr>
                <a:schemeClr val="accent6"/>
              </a:buClr>
              <a:buFont typeface="Wingdings" panose="05000000000000000000" pitchFamily="2" charset="2"/>
              <a:buChar char="§"/>
            </a:pPr>
            <a:r>
              <a:rPr lang="en-US" sz="2400" dirty="0"/>
              <a:t>YouTube videos</a:t>
            </a:r>
          </a:p>
          <a:p>
            <a:pPr marL="285750" indent="-285750">
              <a:lnSpc>
                <a:spcPct val="109000"/>
              </a:lnSpc>
              <a:spcBef>
                <a:spcPts val="600"/>
              </a:spcBef>
              <a:buClr>
                <a:schemeClr val="accent6"/>
              </a:buClr>
              <a:buFont typeface="Wingdings" panose="05000000000000000000" pitchFamily="2" charset="2"/>
              <a:buChar char="§"/>
            </a:pPr>
            <a:r>
              <a:rPr lang="en-US" sz="2400" dirty="0"/>
              <a:t>Video modeling example – “Prompting”</a:t>
            </a:r>
          </a:p>
        </p:txBody>
      </p:sp>
      <p:sp>
        <p:nvSpPr>
          <p:cNvPr id="16" name="Slide Number Placeholder 15">
            <a:extLst>
              <a:ext uri="{FF2B5EF4-FFF2-40B4-BE49-F238E27FC236}">
                <a16:creationId xmlns:a16="http://schemas.microsoft.com/office/drawing/2014/main" id="{F43787EB-281D-DAA1-EBA4-F6229C31999E}"/>
              </a:ext>
            </a:extLst>
          </p:cNvPr>
          <p:cNvSpPr>
            <a:spLocks noGrp="1"/>
          </p:cNvSpPr>
          <p:nvPr>
            <p:ph type="sldNum" sz="quarter" idx="12"/>
          </p:nvPr>
        </p:nvSpPr>
        <p:spPr/>
        <p:txBody>
          <a:bodyPr/>
          <a:lstStyle/>
          <a:p>
            <a:fld id="{1509A58A-9D0B-49E1-B8C6-DD16F4C488E9}" type="slidenum">
              <a:rPr lang="en-US" smtClean="0">
                <a:latin typeface="Montserrat" panose="00000500000000000000" pitchFamily="2" charset="0"/>
              </a:rPr>
              <a:t>24</a:t>
            </a:fld>
            <a:endParaRPr lang="en-US" dirty="0">
              <a:latin typeface="Montserrat" panose="00000500000000000000" pitchFamily="2" charset="0"/>
            </a:endParaRPr>
          </a:p>
        </p:txBody>
      </p:sp>
    </p:spTree>
    <p:extLst>
      <p:ext uri="{BB962C8B-B14F-4D97-AF65-F5344CB8AC3E}">
        <p14:creationId xmlns:p14="http://schemas.microsoft.com/office/powerpoint/2010/main" val="33930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2BFF-A0DE-4642-9DD9-0CDED9C70ECE}"/>
              </a:ext>
            </a:extLst>
          </p:cNvPr>
          <p:cNvSpPr>
            <a:spLocks noGrp="1"/>
          </p:cNvSpPr>
          <p:nvPr>
            <p:ph type="title"/>
          </p:nvPr>
        </p:nvSpPr>
        <p:spPr/>
        <p:txBody>
          <a:bodyPr/>
          <a:lstStyle/>
          <a:p>
            <a:r>
              <a:rPr lang="en-US" dirty="0"/>
              <a:t>Video Modeling	</a:t>
            </a:r>
          </a:p>
        </p:txBody>
      </p:sp>
      <p:sp>
        <p:nvSpPr>
          <p:cNvPr id="3" name="Content Placeholder 2">
            <a:extLst>
              <a:ext uri="{FF2B5EF4-FFF2-40B4-BE49-F238E27FC236}">
                <a16:creationId xmlns:a16="http://schemas.microsoft.com/office/drawing/2014/main" id="{891AFBE2-903D-4188-B5C7-1DD4046ABC9F}"/>
              </a:ext>
            </a:extLst>
          </p:cNvPr>
          <p:cNvSpPr>
            <a:spLocks noGrp="1"/>
          </p:cNvSpPr>
          <p:nvPr>
            <p:ph idx="1"/>
          </p:nvPr>
        </p:nvSpPr>
        <p:spPr>
          <a:xfrm>
            <a:off x="838200" y="1473934"/>
            <a:ext cx="3578943" cy="2640866"/>
          </a:xfrm>
        </p:spPr>
        <p:txBody>
          <a:bodyPr>
            <a:normAutofit/>
          </a:bodyPr>
          <a:lstStyle/>
          <a:p>
            <a:pPr marL="0" indent="0">
              <a:buNone/>
            </a:pPr>
            <a:r>
              <a:rPr lang="en-US" sz="2000" b="1" dirty="0">
                <a:solidFill>
                  <a:srgbClr val="6CA46C"/>
                </a:solidFill>
              </a:rPr>
              <a:t>Basic video modeling</a:t>
            </a:r>
          </a:p>
          <a:p>
            <a:pPr>
              <a:buClr>
                <a:schemeClr val="accent6"/>
              </a:buClr>
            </a:pPr>
            <a:r>
              <a:rPr lang="en-US" sz="1800" b="0" i="0" dirty="0">
                <a:solidFill>
                  <a:srgbClr val="444444"/>
                </a:solidFill>
                <a:effectLst/>
              </a:rPr>
              <a:t>Video modeling consists of recording another individual (e.g., staff, peer) performing the desired or targeted behavior.</a:t>
            </a:r>
            <a:endParaRPr lang="en-US" sz="1800" dirty="0"/>
          </a:p>
        </p:txBody>
      </p:sp>
      <p:sp>
        <p:nvSpPr>
          <p:cNvPr id="9" name="Content Placeholder 2">
            <a:extLst>
              <a:ext uri="{FF2B5EF4-FFF2-40B4-BE49-F238E27FC236}">
                <a16:creationId xmlns:a16="http://schemas.microsoft.com/office/drawing/2014/main" id="{B4505A60-B96B-4B95-8CB5-0F0EDFEED200}"/>
              </a:ext>
            </a:extLst>
          </p:cNvPr>
          <p:cNvSpPr txBox="1">
            <a:spLocks/>
          </p:cNvSpPr>
          <p:nvPr/>
        </p:nvSpPr>
        <p:spPr>
          <a:xfrm>
            <a:off x="4417142" y="3937917"/>
            <a:ext cx="3833006" cy="2640866"/>
          </a:xfrm>
          <a:prstGeom prst="rect">
            <a:avLst/>
          </a:prstGeom>
        </p:spPr>
        <p:txBody>
          <a:bodyPr vert="horz" lIns="91438" tIns="45719" rIns="91438" bIns="45719" rtlCol="0">
            <a:noAutofit/>
          </a:bodyPr>
          <a:lstStyle>
            <a:lvl1pPr marL="228594" indent="-228594" algn="l" defTabSz="914377" rtl="0" eaLnBrk="1" latinLnBrk="0" hangingPunct="1">
              <a:lnSpc>
                <a:spcPct val="114000"/>
              </a:lnSpc>
              <a:spcBef>
                <a:spcPts val="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114000"/>
              </a:lnSpc>
              <a:spcBef>
                <a:spcPts val="0"/>
              </a:spcBef>
              <a:buClr>
                <a:srgbClr val="00B050"/>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114000"/>
              </a:lnSpc>
              <a:spcBef>
                <a:spcPts val="0"/>
              </a:spcBef>
              <a:buClr>
                <a:srgbClr val="FFD653"/>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114000"/>
              </a:lnSpc>
              <a:spcBef>
                <a:spcPts val="0"/>
              </a:spcBef>
              <a:buClr>
                <a:srgbClr val="0070C0"/>
              </a:buClr>
              <a:buFont typeface="Wingdings" panose="05000000000000000000" pitchFamily="2" charset="2"/>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b="1" dirty="0">
                <a:solidFill>
                  <a:srgbClr val="6CA46C"/>
                </a:solidFill>
              </a:rPr>
              <a:t>Video Prompting</a:t>
            </a:r>
          </a:p>
          <a:p>
            <a:pPr>
              <a:buClr>
                <a:schemeClr val="accent6"/>
              </a:buClr>
            </a:pPr>
            <a:r>
              <a:rPr lang="en-US" sz="1800" dirty="0">
                <a:solidFill>
                  <a:srgbClr val="444444"/>
                </a:solidFill>
              </a:rPr>
              <a:t>Finally, video prompting is the process of showing sequences of behavior in different clips. The video is stopped after each segment for the student to practice the modeled behavior. </a:t>
            </a:r>
            <a:endParaRPr lang="en-US" sz="1800" dirty="0"/>
          </a:p>
        </p:txBody>
      </p:sp>
      <p:sp>
        <p:nvSpPr>
          <p:cNvPr id="10" name="Content Placeholder 2">
            <a:extLst>
              <a:ext uri="{FF2B5EF4-FFF2-40B4-BE49-F238E27FC236}">
                <a16:creationId xmlns:a16="http://schemas.microsoft.com/office/drawing/2014/main" id="{2EF3C5B0-806E-49CC-A7BB-687B2B315518}"/>
              </a:ext>
            </a:extLst>
          </p:cNvPr>
          <p:cNvSpPr txBox="1">
            <a:spLocks/>
          </p:cNvSpPr>
          <p:nvPr/>
        </p:nvSpPr>
        <p:spPr>
          <a:xfrm>
            <a:off x="838200" y="3937917"/>
            <a:ext cx="3578942" cy="2640866"/>
          </a:xfrm>
          <a:prstGeom prst="rect">
            <a:avLst/>
          </a:prstGeom>
        </p:spPr>
        <p:txBody>
          <a:bodyPr vert="horz" lIns="91438" tIns="45719" rIns="91438" bIns="45719" rtlCol="0">
            <a:normAutofit/>
          </a:bodyPr>
          <a:lstStyle>
            <a:lvl1pPr marL="228594" indent="-228594" algn="l" defTabSz="914377" rtl="0" eaLnBrk="1" latinLnBrk="0" hangingPunct="1">
              <a:lnSpc>
                <a:spcPct val="114000"/>
              </a:lnSpc>
              <a:spcBef>
                <a:spcPts val="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114000"/>
              </a:lnSpc>
              <a:spcBef>
                <a:spcPts val="0"/>
              </a:spcBef>
              <a:buClr>
                <a:srgbClr val="00B050"/>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114000"/>
              </a:lnSpc>
              <a:spcBef>
                <a:spcPts val="0"/>
              </a:spcBef>
              <a:buClr>
                <a:srgbClr val="FFD653"/>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114000"/>
              </a:lnSpc>
              <a:spcBef>
                <a:spcPts val="0"/>
              </a:spcBef>
              <a:buClr>
                <a:srgbClr val="0070C0"/>
              </a:buClr>
              <a:buFont typeface="Wingdings" panose="05000000000000000000" pitchFamily="2" charset="2"/>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Font typeface="Wingdings" panose="05000000000000000000" pitchFamily="2" charset="2"/>
              <a:buNone/>
            </a:pPr>
            <a:r>
              <a:rPr lang="en-US" sz="2000" b="1" dirty="0">
                <a:solidFill>
                  <a:srgbClr val="6CA46C"/>
                </a:solidFill>
              </a:rPr>
              <a:t>Video self-modeling</a:t>
            </a:r>
          </a:p>
          <a:p>
            <a:pPr>
              <a:buClr>
                <a:schemeClr val="accent6"/>
              </a:buClr>
            </a:pPr>
            <a:r>
              <a:rPr lang="en-US" sz="1800" dirty="0">
                <a:solidFill>
                  <a:srgbClr val="444444"/>
                </a:solidFill>
              </a:rPr>
              <a:t>In video self-modeling, the student is recorded performing the target behavior </a:t>
            </a:r>
            <a:r>
              <a:rPr lang="en-US" sz="1800" b="1" dirty="0">
                <a:solidFill>
                  <a:schemeClr val="accent1"/>
                </a:solidFill>
              </a:rPr>
              <a:t>while any inappropriate or other behaviors are edited out </a:t>
            </a:r>
            <a:r>
              <a:rPr lang="en-US" sz="1800" dirty="0">
                <a:solidFill>
                  <a:srgbClr val="444444"/>
                </a:solidFill>
              </a:rPr>
              <a:t>of the final video. </a:t>
            </a:r>
          </a:p>
        </p:txBody>
      </p:sp>
      <p:sp>
        <p:nvSpPr>
          <p:cNvPr id="12" name="Content Placeholder 2">
            <a:extLst>
              <a:ext uri="{FF2B5EF4-FFF2-40B4-BE49-F238E27FC236}">
                <a16:creationId xmlns:a16="http://schemas.microsoft.com/office/drawing/2014/main" id="{31477ED8-26BF-427B-A045-C9A09D4443ED}"/>
              </a:ext>
            </a:extLst>
          </p:cNvPr>
          <p:cNvSpPr txBox="1">
            <a:spLocks/>
          </p:cNvSpPr>
          <p:nvPr/>
        </p:nvSpPr>
        <p:spPr>
          <a:xfrm>
            <a:off x="4417142" y="1473934"/>
            <a:ext cx="3691919" cy="2328809"/>
          </a:xfrm>
          <a:prstGeom prst="rect">
            <a:avLst/>
          </a:prstGeom>
        </p:spPr>
        <p:txBody>
          <a:bodyPr vert="horz" lIns="91438" tIns="45719" rIns="91438" bIns="45719" rtlCol="0">
            <a:noAutofit/>
          </a:bodyPr>
          <a:lstStyle>
            <a:lvl1pPr marL="228594" indent="-228594" algn="l" defTabSz="914377" rtl="0" eaLnBrk="1" latinLnBrk="0" hangingPunct="1">
              <a:lnSpc>
                <a:spcPct val="114000"/>
              </a:lnSpc>
              <a:spcBef>
                <a:spcPts val="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114000"/>
              </a:lnSpc>
              <a:spcBef>
                <a:spcPts val="0"/>
              </a:spcBef>
              <a:buClr>
                <a:srgbClr val="00B050"/>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114000"/>
              </a:lnSpc>
              <a:spcBef>
                <a:spcPts val="0"/>
              </a:spcBef>
              <a:buClr>
                <a:srgbClr val="FFD653"/>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114000"/>
              </a:lnSpc>
              <a:spcBef>
                <a:spcPts val="0"/>
              </a:spcBef>
              <a:buClr>
                <a:srgbClr val="0070C0"/>
              </a:buClr>
              <a:buFont typeface="Wingdings" panose="05000000000000000000" pitchFamily="2" charset="2"/>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Font typeface="Wingdings" panose="05000000000000000000" pitchFamily="2" charset="2"/>
              <a:buNone/>
            </a:pPr>
            <a:r>
              <a:rPr lang="en-US" sz="2000" b="1" dirty="0">
                <a:solidFill>
                  <a:srgbClr val="6CA46C"/>
                </a:solidFill>
              </a:rPr>
              <a:t>Point-of-view video modeling</a:t>
            </a:r>
          </a:p>
          <a:p>
            <a:pPr>
              <a:buClr>
                <a:schemeClr val="accent6"/>
              </a:buClr>
            </a:pPr>
            <a:r>
              <a:rPr lang="en-US" sz="1800" dirty="0"/>
              <a:t>In Point-of-view video modeling, the video is created to show how the behavior would look from the student’s point of view. </a:t>
            </a:r>
          </a:p>
        </p:txBody>
      </p:sp>
      <p:sp>
        <p:nvSpPr>
          <p:cNvPr id="13" name="TextBox 12">
            <a:extLst>
              <a:ext uri="{FF2B5EF4-FFF2-40B4-BE49-F238E27FC236}">
                <a16:creationId xmlns:a16="http://schemas.microsoft.com/office/drawing/2014/main" id="{8D5F130A-E138-438A-B5A7-72314C8384DE}"/>
              </a:ext>
            </a:extLst>
          </p:cNvPr>
          <p:cNvSpPr txBox="1"/>
          <p:nvPr/>
        </p:nvSpPr>
        <p:spPr>
          <a:xfrm>
            <a:off x="8360323" y="1730326"/>
            <a:ext cx="3111816" cy="3970318"/>
          </a:xfrm>
          <a:prstGeom prst="rect">
            <a:avLst/>
          </a:prstGeom>
          <a:solidFill>
            <a:schemeClr val="accent1"/>
          </a:solidFill>
        </p:spPr>
        <p:txBody>
          <a:bodyPr wrap="square" rtlCol="0">
            <a:spAutoFit/>
          </a:bodyPr>
          <a:lstStyle/>
          <a:p>
            <a:pPr algn="ctr"/>
            <a:r>
              <a:rPr lang="en-US" sz="2800" dirty="0">
                <a:solidFill>
                  <a:schemeClr val="bg1"/>
                </a:solidFill>
                <a:latin typeface="Segoe UI Black" panose="020B0A02040204020203" pitchFamily="34" charset="0"/>
                <a:ea typeface="Segoe UI Black" panose="020B0A02040204020203" pitchFamily="34" charset="0"/>
                <a:cs typeface="Aharoni" panose="02010803020104030203" pitchFamily="2" charset="-79"/>
              </a:rPr>
              <a:t>Draws on strong visual skills</a:t>
            </a:r>
          </a:p>
          <a:p>
            <a:pPr algn="ctr"/>
            <a:endParaRPr lang="en-US" sz="2800" dirty="0">
              <a:solidFill>
                <a:schemeClr val="bg1"/>
              </a:solidFill>
              <a:latin typeface="Segoe UI Black" panose="020B0A02040204020203" pitchFamily="34" charset="0"/>
              <a:ea typeface="Segoe UI Black" panose="020B0A02040204020203" pitchFamily="34" charset="0"/>
              <a:cs typeface="Aharoni" panose="02010803020104030203" pitchFamily="2" charset="-79"/>
            </a:endParaRPr>
          </a:p>
          <a:p>
            <a:pPr algn="ctr"/>
            <a:r>
              <a:rPr lang="en-US" sz="2800" dirty="0">
                <a:solidFill>
                  <a:schemeClr val="bg1"/>
                </a:solidFill>
                <a:latin typeface="Segoe UI Black" panose="020B0A02040204020203" pitchFamily="34" charset="0"/>
                <a:ea typeface="Segoe UI Black" panose="020B0A02040204020203" pitchFamily="34" charset="0"/>
                <a:cs typeface="Aharoni" panose="02010803020104030203" pitchFamily="2" charset="-79"/>
              </a:rPr>
              <a:t>Can be used repetitively</a:t>
            </a:r>
          </a:p>
          <a:p>
            <a:pPr algn="ctr"/>
            <a:endParaRPr lang="en-US" sz="2800" dirty="0">
              <a:solidFill>
                <a:schemeClr val="bg1"/>
              </a:solidFill>
              <a:latin typeface="Segoe UI Black" panose="020B0A02040204020203" pitchFamily="34" charset="0"/>
              <a:ea typeface="Segoe UI Black" panose="020B0A02040204020203" pitchFamily="34" charset="0"/>
              <a:cs typeface="Aharoni" panose="02010803020104030203" pitchFamily="2" charset="-79"/>
            </a:endParaRPr>
          </a:p>
          <a:p>
            <a:pPr algn="ctr"/>
            <a:r>
              <a:rPr lang="en-US" sz="2800" dirty="0">
                <a:solidFill>
                  <a:schemeClr val="bg1"/>
                </a:solidFill>
                <a:latin typeface="Segoe UI Black" panose="020B0A02040204020203" pitchFamily="34" charset="0"/>
                <a:ea typeface="Segoe UI Black" panose="020B0A02040204020203" pitchFamily="34" charset="0"/>
                <a:cs typeface="Aharoni" panose="02010803020104030203" pitchFamily="2" charset="-79"/>
              </a:rPr>
              <a:t>Can include positive reinforcement</a:t>
            </a:r>
            <a:endParaRPr lang="en-US" dirty="0">
              <a:latin typeface="Segoe UI Black" panose="020B0A02040204020203" pitchFamily="34" charset="0"/>
              <a:ea typeface="Segoe UI Black" panose="020B0A02040204020203" pitchFamily="34" charset="0"/>
              <a:cs typeface="Aharoni" panose="02010803020104030203" pitchFamily="2" charset="-79"/>
            </a:endParaRPr>
          </a:p>
        </p:txBody>
      </p:sp>
      <p:sp>
        <p:nvSpPr>
          <p:cNvPr id="5" name="Speech Bubble: Rectangle 4">
            <a:extLst>
              <a:ext uri="{FF2B5EF4-FFF2-40B4-BE49-F238E27FC236}">
                <a16:creationId xmlns:a16="http://schemas.microsoft.com/office/drawing/2014/main" id="{FBDC5CFA-A4CB-F79D-1209-37D78B474539}"/>
              </a:ext>
            </a:extLst>
          </p:cNvPr>
          <p:cNvSpPr/>
          <p:nvPr/>
        </p:nvSpPr>
        <p:spPr>
          <a:xfrm>
            <a:off x="7068619" y="279216"/>
            <a:ext cx="2301411" cy="1155079"/>
          </a:xfrm>
          <a:prstGeom prst="wedgeRectCallout">
            <a:avLst>
              <a:gd name="adj1" fmla="val -111165"/>
              <a:gd name="adj2" fmla="val 1162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Create your own visual supports as these work best!</a:t>
            </a:r>
          </a:p>
        </p:txBody>
      </p:sp>
      <p:sp>
        <p:nvSpPr>
          <p:cNvPr id="6" name="Slide Number Placeholder 5">
            <a:extLst>
              <a:ext uri="{FF2B5EF4-FFF2-40B4-BE49-F238E27FC236}">
                <a16:creationId xmlns:a16="http://schemas.microsoft.com/office/drawing/2014/main" id="{FC165614-E4D1-35CC-7DBB-F8D889C89F55}"/>
              </a:ext>
            </a:extLst>
          </p:cNvPr>
          <p:cNvSpPr>
            <a:spLocks noGrp="1"/>
          </p:cNvSpPr>
          <p:nvPr>
            <p:ph type="sldNum" sz="quarter" idx="12"/>
          </p:nvPr>
        </p:nvSpPr>
        <p:spPr/>
        <p:txBody>
          <a:bodyPr/>
          <a:lstStyle/>
          <a:p>
            <a:fld id="{76569586-4176-472B-BD2E-5ECB0777912A}"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205197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419727" y="422174"/>
            <a:ext cx="9543974" cy="707886"/>
          </a:xfrm>
          <a:prstGeom prst="rect">
            <a:avLst/>
          </a:prstGeom>
          <a:noFill/>
        </p:spPr>
        <p:txBody>
          <a:bodyPr wrap="square" rtlCol="0">
            <a:spAutoFit/>
          </a:bodyPr>
          <a:lstStyle/>
          <a:p>
            <a:pPr algn="ctr"/>
            <a:r>
              <a:rPr lang="fr-FR" altLang="ko-KR" sz="4000" dirty="0">
                <a:latin typeface="+mj-lt"/>
                <a:ea typeface="넥슨Lv2고딕 Medium" panose="00000600000000000000" pitchFamily="2" charset="-127"/>
              </a:rPr>
              <a:t>Video Prompting Modeling</a:t>
            </a:r>
            <a:endParaRPr lang="en-US" altLang="ko-KR" sz="4000" dirty="0">
              <a:latin typeface="+mj-lt"/>
              <a:ea typeface="넥슨Lv2고딕 Medium" panose="00000600000000000000" pitchFamily="2" charset="-127"/>
            </a:endParaRPr>
          </a:p>
        </p:txBody>
      </p:sp>
      <p:sp>
        <p:nvSpPr>
          <p:cNvPr id="5" name="직사각형 4"/>
          <p:cNvSpPr/>
          <p:nvPr/>
        </p:nvSpPr>
        <p:spPr bwMode="auto">
          <a:xfrm>
            <a:off x="3946751" y="1434005"/>
            <a:ext cx="3259812" cy="4908882"/>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6" name="타원 5"/>
          <p:cNvSpPr/>
          <p:nvPr/>
        </p:nvSpPr>
        <p:spPr bwMode="auto">
          <a:xfrm>
            <a:off x="7531769" y="1440741"/>
            <a:ext cx="914399" cy="914399"/>
          </a:xfrm>
          <a:prstGeom prst="ellipse">
            <a:avLst/>
          </a:prstGeom>
          <a:solidFill>
            <a:schemeClr val="accent6"/>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7" name="TextBox 6"/>
          <p:cNvSpPr txBox="1"/>
          <p:nvPr/>
        </p:nvSpPr>
        <p:spPr>
          <a:xfrm>
            <a:off x="4280549" y="3090417"/>
            <a:ext cx="2592216" cy="1537985"/>
          </a:xfrm>
          <a:prstGeom prst="rect">
            <a:avLst/>
          </a:prstGeom>
          <a:noFill/>
        </p:spPr>
        <p:txBody>
          <a:bodyPr wrap="square" rtlCol="0">
            <a:spAutoFit/>
          </a:bodyPr>
          <a:lstStyle/>
          <a:p>
            <a:pPr algn="ctr">
              <a:lnSpc>
                <a:spcPct val="114000"/>
              </a:lnSpc>
            </a:pPr>
            <a:r>
              <a:rPr lang="en-US" altLang="ko-KR" sz="2800" dirty="0">
                <a:solidFill>
                  <a:schemeClr val="accent6"/>
                </a:solidFill>
                <a:latin typeface="Calibri" panose="020F0502020204030204" pitchFamily="34" charset="0"/>
                <a:cs typeface="Calibri" panose="020F0502020204030204" pitchFamily="34" charset="0"/>
              </a:rPr>
              <a:t>Used to teach a sequence of skills.</a:t>
            </a:r>
          </a:p>
        </p:txBody>
      </p:sp>
      <p:sp>
        <p:nvSpPr>
          <p:cNvPr id="11" name="TextBox 10"/>
          <p:cNvSpPr txBox="1"/>
          <p:nvPr/>
        </p:nvSpPr>
        <p:spPr>
          <a:xfrm>
            <a:off x="8568855" y="1373178"/>
            <a:ext cx="3181820" cy="1017843"/>
          </a:xfrm>
          <a:prstGeom prst="rect">
            <a:avLst/>
          </a:prstGeom>
          <a:noFill/>
        </p:spPr>
        <p:txBody>
          <a:bodyPr wrap="square" rtlCol="0">
            <a:spAutoFit/>
          </a:bodyPr>
          <a:lstStyle/>
          <a:p>
            <a:pPr>
              <a:lnSpc>
                <a:spcPct val="114000"/>
              </a:lnSpc>
            </a:pPr>
            <a:r>
              <a:rPr lang="en-US" altLang="ko-KR" dirty="0">
                <a:solidFill>
                  <a:schemeClr val="tx2"/>
                </a:solidFill>
                <a:cs typeface="Calibri" panose="020F0502020204030204" pitchFamily="34" charset="0"/>
              </a:rPr>
              <a:t>Single/smaller or sub-steps of the task are videotaped.</a:t>
            </a:r>
          </a:p>
        </p:txBody>
      </p:sp>
      <p:sp>
        <p:nvSpPr>
          <p:cNvPr id="12" name="타원 11"/>
          <p:cNvSpPr/>
          <p:nvPr/>
        </p:nvSpPr>
        <p:spPr bwMode="auto">
          <a:xfrm>
            <a:off x="7531769" y="2952468"/>
            <a:ext cx="914399" cy="914399"/>
          </a:xfrm>
          <a:prstGeom prst="ellipse">
            <a:avLst/>
          </a:prstGeom>
          <a:solidFill>
            <a:schemeClr val="accent6"/>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17" name="타원 16"/>
          <p:cNvSpPr/>
          <p:nvPr/>
        </p:nvSpPr>
        <p:spPr bwMode="auto">
          <a:xfrm>
            <a:off x="7531769" y="4644499"/>
            <a:ext cx="914399" cy="914399"/>
          </a:xfrm>
          <a:prstGeom prst="ellipse">
            <a:avLst/>
          </a:prstGeom>
          <a:solidFill>
            <a:schemeClr val="accent6"/>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grpSp>
        <p:nvGrpSpPr>
          <p:cNvPr id="18" name="그룹 17"/>
          <p:cNvGrpSpPr/>
          <p:nvPr/>
        </p:nvGrpSpPr>
        <p:grpSpPr>
          <a:xfrm>
            <a:off x="7826905" y="3294451"/>
            <a:ext cx="323247" cy="268746"/>
            <a:chOff x="7899066" y="2255498"/>
            <a:chExt cx="546100" cy="454025"/>
          </a:xfrm>
        </p:grpSpPr>
        <p:sp>
          <p:nvSpPr>
            <p:cNvPr id="19" name="Freeform 49"/>
            <p:cNvSpPr>
              <a:spLocks noEditPoints="1"/>
            </p:cNvSpPr>
            <p:nvPr/>
          </p:nvSpPr>
          <p:spPr bwMode="auto">
            <a:xfrm>
              <a:off x="7899066" y="2255498"/>
              <a:ext cx="546100" cy="454025"/>
            </a:xfrm>
            <a:custGeom>
              <a:avLst/>
              <a:gdLst>
                <a:gd name="T0" fmla="*/ 10 w 167"/>
                <a:gd name="T1" fmla="*/ 127 h 139"/>
                <a:gd name="T2" fmla="*/ 0 w 167"/>
                <a:gd name="T3" fmla="*/ 69 h 139"/>
                <a:gd name="T4" fmla="*/ 10 w 167"/>
                <a:gd name="T5" fmla="*/ 12 h 139"/>
                <a:gd name="T6" fmla="*/ 12 w 167"/>
                <a:gd name="T7" fmla="*/ 10 h 139"/>
                <a:gd name="T8" fmla="*/ 83 w 167"/>
                <a:gd name="T9" fmla="*/ 0 h 139"/>
                <a:gd name="T10" fmla="*/ 155 w 167"/>
                <a:gd name="T11" fmla="*/ 11 h 139"/>
                <a:gd name="T12" fmla="*/ 157 w 167"/>
                <a:gd name="T13" fmla="*/ 12 h 139"/>
                <a:gd name="T14" fmla="*/ 167 w 167"/>
                <a:gd name="T15" fmla="*/ 69 h 139"/>
                <a:gd name="T16" fmla="*/ 157 w 167"/>
                <a:gd name="T17" fmla="*/ 127 h 139"/>
                <a:gd name="T18" fmla="*/ 155 w 167"/>
                <a:gd name="T19" fmla="*/ 128 h 139"/>
                <a:gd name="T20" fmla="*/ 83 w 167"/>
                <a:gd name="T21" fmla="*/ 139 h 139"/>
                <a:gd name="T22" fmla="*/ 12 w 167"/>
                <a:gd name="T23" fmla="*/ 128 h 139"/>
                <a:gd name="T24" fmla="*/ 10 w 167"/>
                <a:gd name="T25" fmla="*/ 127 h 139"/>
                <a:gd name="T26" fmla="*/ 5 w 167"/>
                <a:gd name="T27" fmla="*/ 69 h 139"/>
                <a:gd name="T28" fmla="*/ 15 w 167"/>
                <a:gd name="T29" fmla="*/ 124 h 139"/>
                <a:gd name="T30" fmla="*/ 83 w 167"/>
                <a:gd name="T31" fmla="*/ 133 h 139"/>
                <a:gd name="T32" fmla="*/ 152 w 167"/>
                <a:gd name="T33" fmla="*/ 124 h 139"/>
                <a:gd name="T34" fmla="*/ 162 w 167"/>
                <a:gd name="T35" fmla="*/ 69 h 139"/>
                <a:gd name="T36" fmla="*/ 152 w 167"/>
                <a:gd name="T37" fmla="*/ 15 h 139"/>
                <a:gd name="T38" fmla="*/ 83 w 167"/>
                <a:gd name="T39" fmla="*/ 6 h 139"/>
                <a:gd name="T40" fmla="*/ 15 w 167"/>
                <a:gd name="T41" fmla="*/ 15 h 139"/>
                <a:gd name="T42" fmla="*/ 5 w 167"/>
                <a:gd name="T4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39">
                  <a:moveTo>
                    <a:pt x="10" y="127"/>
                  </a:moveTo>
                  <a:cubicBezTo>
                    <a:pt x="3" y="113"/>
                    <a:pt x="0" y="91"/>
                    <a:pt x="0" y="69"/>
                  </a:cubicBezTo>
                  <a:cubicBezTo>
                    <a:pt x="0" y="48"/>
                    <a:pt x="3" y="26"/>
                    <a:pt x="10" y="12"/>
                  </a:cubicBezTo>
                  <a:cubicBezTo>
                    <a:pt x="10" y="11"/>
                    <a:pt x="11" y="11"/>
                    <a:pt x="12" y="10"/>
                  </a:cubicBezTo>
                  <a:cubicBezTo>
                    <a:pt x="27" y="4"/>
                    <a:pt x="55" y="0"/>
                    <a:pt x="83" y="0"/>
                  </a:cubicBezTo>
                  <a:cubicBezTo>
                    <a:pt x="112" y="0"/>
                    <a:pt x="140" y="4"/>
                    <a:pt x="155" y="11"/>
                  </a:cubicBezTo>
                  <a:cubicBezTo>
                    <a:pt x="156" y="11"/>
                    <a:pt x="157" y="11"/>
                    <a:pt x="157" y="12"/>
                  </a:cubicBezTo>
                  <a:cubicBezTo>
                    <a:pt x="164" y="26"/>
                    <a:pt x="167" y="48"/>
                    <a:pt x="167" y="69"/>
                  </a:cubicBezTo>
                  <a:cubicBezTo>
                    <a:pt x="167" y="91"/>
                    <a:pt x="164" y="113"/>
                    <a:pt x="157" y="127"/>
                  </a:cubicBezTo>
                  <a:cubicBezTo>
                    <a:pt x="156" y="128"/>
                    <a:pt x="156" y="128"/>
                    <a:pt x="155" y="128"/>
                  </a:cubicBezTo>
                  <a:cubicBezTo>
                    <a:pt x="140" y="135"/>
                    <a:pt x="112" y="139"/>
                    <a:pt x="83" y="139"/>
                  </a:cubicBezTo>
                  <a:cubicBezTo>
                    <a:pt x="55" y="139"/>
                    <a:pt x="27" y="135"/>
                    <a:pt x="12" y="128"/>
                  </a:cubicBezTo>
                  <a:cubicBezTo>
                    <a:pt x="11" y="128"/>
                    <a:pt x="10" y="128"/>
                    <a:pt x="10" y="127"/>
                  </a:cubicBezTo>
                  <a:close/>
                  <a:moveTo>
                    <a:pt x="5" y="69"/>
                  </a:moveTo>
                  <a:cubicBezTo>
                    <a:pt x="5" y="90"/>
                    <a:pt x="8" y="110"/>
                    <a:pt x="15" y="124"/>
                  </a:cubicBezTo>
                  <a:cubicBezTo>
                    <a:pt x="30" y="130"/>
                    <a:pt x="57" y="133"/>
                    <a:pt x="83" y="133"/>
                  </a:cubicBezTo>
                  <a:cubicBezTo>
                    <a:pt x="110" y="133"/>
                    <a:pt x="137" y="130"/>
                    <a:pt x="152" y="124"/>
                  </a:cubicBezTo>
                  <a:cubicBezTo>
                    <a:pt x="159" y="110"/>
                    <a:pt x="162" y="90"/>
                    <a:pt x="162" y="69"/>
                  </a:cubicBezTo>
                  <a:cubicBezTo>
                    <a:pt x="162" y="49"/>
                    <a:pt x="159" y="29"/>
                    <a:pt x="152" y="15"/>
                  </a:cubicBezTo>
                  <a:cubicBezTo>
                    <a:pt x="137" y="9"/>
                    <a:pt x="110" y="6"/>
                    <a:pt x="83" y="6"/>
                  </a:cubicBezTo>
                  <a:cubicBezTo>
                    <a:pt x="57" y="6"/>
                    <a:pt x="30" y="9"/>
                    <a:pt x="15" y="15"/>
                  </a:cubicBezTo>
                  <a:cubicBezTo>
                    <a:pt x="8" y="29"/>
                    <a:pt x="5" y="49"/>
                    <a:pt x="5" y="6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0" name="Freeform 50"/>
            <p:cNvSpPr>
              <a:spLocks noEditPoints="1"/>
            </p:cNvSpPr>
            <p:nvPr/>
          </p:nvSpPr>
          <p:spPr bwMode="auto">
            <a:xfrm>
              <a:off x="8102266" y="2379323"/>
              <a:ext cx="160338" cy="206375"/>
            </a:xfrm>
            <a:custGeom>
              <a:avLst/>
              <a:gdLst>
                <a:gd name="T0" fmla="*/ 5 w 49"/>
                <a:gd name="T1" fmla="*/ 0 h 63"/>
                <a:gd name="T2" fmla="*/ 47 w 49"/>
                <a:gd name="T3" fmla="*/ 29 h 63"/>
                <a:gd name="T4" fmla="*/ 48 w 49"/>
                <a:gd name="T5" fmla="*/ 33 h 63"/>
                <a:gd name="T6" fmla="*/ 47 w 49"/>
                <a:gd name="T7" fmla="*/ 34 h 63"/>
                <a:gd name="T8" fmla="*/ 5 w 49"/>
                <a:gd name="T9" fmla="*/ 63 h 63"/>
                <a:gd name="T10" fmla="*/ 1 w 49"/>
                <a:gd name="T11" fmla="*/ 62 h 63"/>
                <a:gd name="T12" fmla="*/ 0 w 49"/>
                <a:gd name="T13" fmla="*/ 60 h 63"/>
                <a:gd name="T14" fmla="*/ 0 w 49"/>
                <a:gd name="T15" fmla="*/ 3 h 63"/>
                <a:gd name="T16" fmla="*/ 3 w 49"/>
                <a:gd name="T17" fmla="*/ 0 h 63"/>
                <a:gd name="T18" fmla="*/ 5 w 49"/>
                <a:gd name="T19" fmla="*/ 0 h 63"/>
                <a:gd name="T20" fmla="*/ 41 w 49"/>
                <a:gd name="T21" fmla="*/ 31 h 63"/>
                <a:gd name="T22" fmla="*/ 6 w 49"/>
                <a:gd name="T23" fmla="*/ 8 h 63"/>
                <a:gd name="T24" fmla="*/ 6 w 49"/>
                <a:gd name="T25" fmla="*/ 55 h 63"/>
                <a:gd name="T26" fmla="*/ 41 w 49"/>
                <a:gd name="T2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3">
                  <a:moveTo>
                    <a:pt x="5" y="0"/>
                  </a:moveTo>
                  <a:cubicBezTo>
                    <a:pt x="47" y="29"/>
                    <a:pt x="47" y="29"/>
                    <a:pt x="47" y="29"/>
                  </a:cubicBezTo>
                  <a:cubicBezTo>
                    <a:pt x="48" y="30"/>
                    <a:pt x="49" y="32"/>
                    <a:pt x="48" y="33"/>
                  </a:cubicBezTo>
                  <a:cubicBezTo>
                    <a:pt x="48" y="33"/>
                    <a:pt x="47" y="34"/>
                    <a:pt x="47" y="34"/>
                  </a:cubicBezTo>
                  <a:cubicBezTo>
                    <a:pt x="5" y="63"/>
                    <a:pt x="5" y="63"/>
                    <a:pt x="5" y="63"/>
                  </a:cubicBezTo>
                  <a:cubicBezTo>
                    <a:pt x="3" y="63"/>
                    <a:pt x="2" y="63"/>
                    <a:pt x="1" y="62"/>
                  </a:cubicBezTo>
                  <a:cubicBezTo>
                    <a:pt x="0" y="61"/>
                    <a:pt x="0" y="61"/>
                    <a:pt x="0" y="60"/>
                  </a:cubicBezTo>
                  <a:cubicBezTo>
                    <a:pt x="0" y="3"/>
                    <a:pt x="0" y="3"/>
                    <a:pt x="0" y="3"/>
                  </a:cubicBezTo>
                  <a:cubicBezTo>
                    <a:pt x="0" y="1"/>
                    <a:pt x="2" y="0"/>
                    <a:pt x="3" y="0"/>
                  </a:cubicBezTo>
                  <a:cubicBezTo>
                    <a:pt x="4" y="0"/>
                    <a:pt x="4" y="0"/>
                    <a:pt x="5" y="0"/>
                  </a:cubicBezTo>
                  <a:close/>
                  <a:moveTo>
                    <a:pt x="41" y="31"/>
                  </a:moveTo>
                  <a:cubicBezTo>
                    <a:pt x="6" y="8"/>
                    <a:pt x="6" y="8"/>
                    <a:pt x="6" y="8"/>
                  </a:cubicBezTo>
                  <a:cubicBezTo>
                    <a:pt x="6" y="55"/>
                    <a:pt x="6" y="55"/>
                    <a:pt x="6" y="55"/>
                  </a:cubicBezTo>
                  <a:lnTo>
                    <a:pt x="41" y="3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grpSp>
      <p:sp>
        <p:nvSpPr>
          <p:cNvPr id="27" name="Freeform 46"/>
          <p:cNvSpPr>
            <a:spLocks noEditPoints="1"/>
          </p:cNvSpPr>
          <p:nvPr/>
        </p:nvSpPr>
        <p:spPr bwMode="auto">
          <a:xfrm>
            <a:off x="7855483" y="1728383"/>
            <a:ext cx="273403" cy="307170"/>
          </a:xfrm>
          <a:custGeom>
            <a:avLst/>
            <a:gdLst>
              <a:gd name="T0" fmla="*/ 45 w 122"/>
              <a:gd name="T1" fmla="*/ 5 h 137"/>
              <a:gd name="T2" fmla="*/ 61 w 122"/>
              <a:gd name="T3" fmla="*/ 14 h 137"/>
              <a:gd name="T4" fmla="*/ 78 w 122"/>
              <a:gd name="T5" fmla="*/ 5 h 137"/>
              <a:gd name="T6" fmla="*/ 114 w 122"/>
              <a:gd name="T7" fmla="*/ 23 h 137"/>
              <a:gd name="T8" fmla="*/ 114 w 122"/>
              <a:gd name="T9" fmla="*/ 129 h 137"/>
              <a:gd name="T10" fmla="*/ 8 w 122"/>
              <a:gd name="T11" fmla="*/ 129 h 137"/>
              <a:gd name="T12" fmla="*/ 8 w 122"/>
              <a:gd name="T13" fmla="*/ 22 h 137"/>
              <a:gd name="T14" fmla="*/ 63 w 122"/>
              <a:gd name="T15" fmla="*/ 65 h 137"/>
              <a:gd name="T16" fmla="*/ 63 w 122"/>
              <a:gd name="T17" fmla="*/ 65 h 137"/>
              <a:gd name="T18" fmla="*/ 64 w 122"/>
              <a:gd name="T19" fmla="*/ 65 h 137"/>
              <a:gd name="T20" fmla="*/ 64 w 122"/>
              <a:gd name="T21" fmla="*/ 65 h 137"/>
              <a:gd name="T22" fmla="*/ 64 w 122"/>
              <a:gd name="T23" fmla="*/ 65 h 137"/>
              <a:gd name="T24" fmla="*/ 65 w 122"/>
              <a:gd name="T25" fmla="*/ 65 h 137"/>
              <a:gd name="T26" fmla="*/ 65 w 122"/>
              <a:gd name="T27" fmla="*/ 66 h 137"/>
              <a:gd name="T28" fmla="*/ 65 w 122"/>
              <a:gd name="T29" fmla="*/ 66 h 137"/>
              <a:gd name="T30" fmla="*/ 66 w 122"/>
              <a:gd name="T31" fmla="*/ 67 h 137"/>
              <a:gd name="T32" fmla="*/ 66 w 122"/>
              <a:gd name="T33" fmla="*/ 67 h 137"/>
              <a:gd name="T34" fmla="*/ 66 w 122"/>
              <a:gd name="T35" fmla="*/ 67 h 137"/>
              <a:gd name="T36" fmla="*/ 66 w 122"/>
              <a:gd name="T37" fmla="*/ 67 h 137"/>
              <a:gd name="T38" fmla="*/ 66 w 122"/>
              <a:gd name="T39" fmla="*/ 67 h 137"/>
              <a:gd name="T40" fmla="*/ 66 w 122"/>
              <a:gd name="T41" fmla="*/ 67 h 137"/>
              <a:gd name="T42" fmla="*/ 66 w 122"/>
              <a:gd name="T43" fmla="*/ 67 h 137"/>
              <a:gd name="T44" fmla="*/ 66 w 122"/>
              <a:gd name="T45" fmla="*/ 68 h 137"/>
              <a:gd name="T46" fmla="*/ 89 w 122"/>
              <a:gd name="T47" fmla="*/ 73 h 137"/>
              <a:gd name="T48" fmla="*/ 60 w 122"/>
              <a:gd name="T49" fmla="*/ 86 h 137"/>
              <a:gd name="T50" fmla="*/ 60 w 122"/>
              <a:gd name="T51" fmla="*/ 86 h 137"/>
              <a:gd name="T52" fmla="*/ 59 w 122"/>
              <a:gd name="T53" fmla="*/ 86 h 137"/>
              <a:gd name="T54" fmla="*/ 59 w 122"/>
              <a:gd name="T55" fmla="*/ 86 h 137"/>
              <a:gd name="T56" fmla="*/ 59 w 122"/>
              <a:gd name="T57" fmla="*/ 86 h 137"/>
              <a:gd name="T58" fmla="*/ 58 w 122"/>
              <a:gd name="T59" fmla="*/ 86 h 137"/>
              <a:gd name="T60" fmla="*/ 58 w 122"/>
              <a:gd name="T61" fmla="*/ 86 h 137"/>
              <a:gd name="T62" fmla="*/ 58 w 122"/>
              <a:gd name="T63" fmla="*/ 86 h 137"/>
              <a:gd name="T64" fmla="*/ 57 w 122"/>
              <a:gd name="T65" fmla="*/ 85 h 137"/>
              <a:gd name="T66" fmla="*/ 57 w 122"/>
              <a:gd name="T67" fmla="*/ 85 h 137"/>
              <a:gd name="T68" fmla="*/ 57 w 122"/>
              <a:gd name="T69" fmla="*/ 84 h 137"/>
              <a:gd name="T70" fmla="*/ 57 w 122"/>
              <a:gd name="T71" fmla="*/ 84 h 137"/>
              <a:gd name="T72" fmla="*/ 56 w 122"/>
              <a:gd name="T73" fmla="*/ 84 h 137"/>
              <a:gd name="T74" fmla="*/ 56 w 122"/>
              <a:gd name="T75" fmla="*/ 83 h 137"/>
              <a:gd name="T76" fmla="*/ 57 w 122"/>
              <a:gd name="T77" fmla="*/ 83 h 137"/>
              <a:gd name="T78" fmla="*/ 57 w 122"/>
              <a:gd name="T79" fmla="*/ 83 h 137"/>
              <a:gd name="T80" fmla="*/ 30 w 122"/>
              <a:gd name="T81" fmla="*/ 76 h 137"/>
              <a:gd name="T82" fmla="*/ 63 w 122"/>
              <a:gd name="T83" fmla="*/ 65 h 137"/>
              <a:gd name="T84" fmla="*/ 96 w 122"/>
              <a:gd name="T85" fmla="*/ 20 h 137"/>
              <a:gd name="T86" fmla="*/ 6 w 122"/>
              <a:gd name="T87" fmla="*/ 41 h 137"/>
              <a:gd name="T88" fmla="*/ 27 w 122"/>
              <a:gd name="T89" fmla="*/ 131 h 137"/>
              <a:gd name="T90" fmla="*/ 117 w 122"/>
              <a:gd name="T91" fmla="*/ 110 h 137"/>
              <a:gd name="T92" fmla="*/ 96 w 122"/>
              <a:gd name="T93"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37">
                <a:moveTo>
                  <a:pt x="27" y="15"/>
                </a:moveTo>
                <a:cubicBezTo>
                  <a:pt x="55" y="15"/>
                  <a:pt x="55" y="15"/>
                  <a:pt x="55" y="15"/>
                </a:cubicBezTo>
                <a:cubicBezTo>
                  <a:pt x="45" y="5"/>
                  <a:pt x="45" y="5"/>
                  <a:pt x="45" y="5"/>
                </a:cubicBezTo>
                <a:cubicBezTo>
                  <a:pt x="44" y="4"/>
                  <a:pt x="44" y="2"/>
                  <a:pt x="45" y="1"/>
                </a:cubicBezTo>
                <a:cubicBezTo>
                  <a:pt x="46" y="0"/>
                  <a:pt x="48" y="0"/>
                  <a:pt x="49" y="1"/>
                </a:cubicBezTo>
                <a:cubicBezTo>
                  <a:pt x="61" y="14"/>
                  <a:pt x="61" y="14"/>
                  <a:pt x="61" y="14"/>
                </a:cubicBezTo>
                <a:cubicBezTo>
                  <a:pt x="74" y="1"/>
                  <a:pt x="74" y="1"/>
                  <a:pt x="74" y="1"/>
                </a:cubicBezTo>
                <a:cubicBezTo>
                  <a:pt x="75" y="0"/>
                  <a:pt x="77" y="0"/>
                  <a:pt x="78" y="1"/>
                </a:cubicBezTo>
                <a:cubicBezTo>
                  <a:pt x="79" y="2"/>
                  <a:pt x="79" y="4"/>
                  <a:pt x="78" y="5"/>
                </a:cubicBezTo>
                <a:cubicBezTo>
                  <a:pt x="68" y="15"/>
                  <a:pt x="68" y="15"/>
                  <a:pt x="68" y="15"/>
                </a:cubicBezTo>
                <a:cubicBezTo>
                  <a:pt x="96" y="15"/>
                  <a:pt x="96" y="15"/>
                  <a:pt x="96" y="15"/>
                </a:cubicBezTo>
                <a:cubicBezTo>
                  <a:pt x="103" y="15"/>
                  <a:pt x="110" y="18"/>
                  <a:pt x="114" y="23"/>
                </a:cubicBezTo>
                <a:cubicBezTo>
                  <a:pt x="119" y="27"/>
                  <a:pt x="122" y="34"/>
                  <a:pt x="122" y="41"/>
                </a:cubicBezTo>
                <a:cubicBezTo>
                  <a:pt x="122" y="110"/>
                  <a:pt x="122" y="110"/>
                  <a:pt x="122" y="110"/>
                </a:cubicBezTo>
                <a:cubicBezTo>
                  <a:pt x="122" y="117"/>
                  <a:pt x="119" y="124"/>
                  <a:pt x="114" y="129"/>
                </a:cubicBezTo>
                <a:cubicBezTo>
                  <a:pt x="110" y="134"/>
                  <a:pt x="103" y="137"/>
                  <a:pt x="96" y="137"/>
                </a:cubicBezTo>
                <a:cubicBezTo>
                  <a:pt x="27" y="136"/>
                  <a:pt x="27" y="136"/>
                  <a:pt x="27" y="136"/>
                </a:cubicBezTo>
                <a:cubicBezTo>
                  <a:pt x="20" y="136"/>
                  <a:pt x="13" y="133"/>
                  <a:pt x="8" y="129"/>
                </a:cubicBezTo>
                <a:cubicBezTo>
                  <a:pt x="3" y="124"/>
                  <a:pt x="0" y="117"/>
                  <a:pt x="0" y="110"/>
                </a:cubicBezTo>
                <a:cubicBezTo>
                  <a:pt x="0" y="41"/>
                  <a:pt x="0" y="41"/>
                  <a:pt x="0" y="41"/>
                </a:cubicBezTo>
                <a:cubicBezTo>
                  <a:pt x="0" y="34"/>
                  <a:pt x="3" y="27"/>
                  <a:pt x="8" y="22"/>
                </a:cubicBezTo>
                <a:cubicBezTo>
                  <a:pt x="13" y="18"/>
                  <a:pt x="20" y="15"/>
                  <a:pt x="27" y="15"/>
                </a:cubicBezTo>
                <a:close/>
                <a:moveTo>
                  <a:pt x="63" y="65"/>
                </a:moveTo>
                <a:cubicBezTo>
                  <a:pt x="63" y="65"/>
                  <a:pt x="63" y="65"/>
                  <a:pt x="63" y="65"/>
                </a:cubicBezTo>
                <a:cubicBezTo>
                  <a:pt x="63" y="65"/>
                  <a:pt x="63" y="65"/>
                  <a:pt x="63" y="65"/>
                </a:cubicBezTo>
                <a:cubicBezTo>
                  <a:pt x="63" y="65"/>
                  <a:pt x="63" y="65"/>
                  <a:pt x="63" y="65"/>
                </a:cubicBezTo>
                <a:cubicBezTo>
                  <a:pt x="63" y="65"/>
                  <a:pt x="63" y="65"/>
                  <a:pt x="63" y="65"/>
                </a:cubicBezTo>
                <a:cubicBezTo>
                  <a:pt x="64" y="65"/>
                  <a:pt x="64" y="65"/>
                  <a:pt x="64" y="65"/>
                </a:cubicBezTo>
                <a:cubicBezTo>
                  <a:pt x="64" y="65"/>
                  <a:pt x="64" y="65"/>
                  <a:pt x="64" y="65"/>
                </a:cubicBezTo>
                <a:cubicBezTo>
                  <a:pt x="64" y="65"/>
                  <a:pt x="64" y="65"/>
                  <a:pt x="64" y="65"/>
                </a:cubicBezTo>
                <a:cubicBezTo>
                  <a:pt x="64" y="65"/>
                  <a:pt x="64" y="65"/>
                  <a:pt x="64" y="65"/>
                </a:cubicBezTo>
                <a:cubicBezTo>
                  <a:pt x="64" y="65"/>
                  <a:pt x="64" y="65"/>
                  <a:pt x="64" y="65"/>
                </a:cubicBezTo>
                <a:cubicBezTo>
                  <a:pt x="64" y="65"/>
                  <a:pt x="64" y="65"/>
                  <a:pt x="64" y="65"/>
                </a:cubicBezTo>
                <a:cubicBezTo>
                  <a:pt x="64" y="65"/>
                  <a:pt x="64" y="65"/>
                  <a:pt x="64" y="65"/>
                </a:cubicBezTo>
                <a:cubicBezTo>
                  <a:pt x="64" y="65"/>
                  <a:pt x="64" y="65"/>
                  <a:pt x="64" y="65"/>
                </a:cubicBezTo>
                <a:cubicBezTo>
                  <a:pt x="64" y="65"/>
                  <a:pt x="64" y="65"/>
                  <a:pt x="64" y="65"/>
                </a:cubicBezTo>
                <a:cubicBezTo>
                  <a:pt x="64" y="65"/>
                  <a:pt x="64" y="65"/>
                  <a:pt x="64" y="65"/>
                </a:cubicBezTo>
                <a:cubicBezTo>
                  <a:pt x="65" y="65"/>
                  <a:pt x="65" y="65"/>
                  <a:pt x="65" y="65"/>
                </a:cubicBezTo>
                <a:cubicBezTo>
                  <a:pt x="65" y="65"/>
                  <a:pt x="65" y="65"/>
                  <a:pt x="65" y="65"/>
                </a:cubicBezTo>
                <a:cubicBezTo>
                  <a:pt x="65" y="65"/>
                  <a:pt x="65" y="65"/>
                  <a:pt x="65" y="66"/>
                </a:cubicBezTo>
                <a:cubicBezTo>
                  <a:pt x="65" y="66"/>
                  <a:pt x="65" y="66"/>
                  <a:pt x="65" y="66"/>
                </a:cubicBezTo>
                <a:cubicBezTo>
                  <a:pt x="65" y="66"/>
                  <a:pt x="65" y="66"/>
                  <a:pt x="65" y="66"/>
                </a:cubicBezTo>
                <a:cubicBezTo>
                  <a:pt x="65" y="66"/>
                  <a:pt x="65" y="66"/>
                  <a:pt x="65" y="66"/>
                </a:cubicBezTo>
                <a:cubicBezTo>
                  <a:pt x="65" y="66"/>
                  <a:pt x="65" y="66"/>
                  <a:pt x="65" y="66"/>
                </a:cubicBezTo>
                <a:cubicBezTo>
                  <a:pt x="65" y="66"/>
                  <a:pt x="65" y="66"/>
                  <a:pt x="65" y="66"/>
                </a:cubicBezTo>
                <a:cubicBezTo>
                  <a:pt x="66" y="66"/>
                  <a:pt x="66" y="66"/>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8"/>
                  <a:pt x="66" y="68"/>
                  <a:pt x="66" y="68"/>
                </a:cubicBezTo>
                <a:cubicBezTo>
                  <a:pt x="66" y="68"/>
                  <a:pt x="66" y="68"/>
                  <a:pt x="66" y="68"/>
                </a:cubicBezTo>
                <a:cubicBezTo>
                  <a:pt x="66" y="68"/>
                  <a:pt x="66" y="68"/>
                  <a:pt x="66" y="68"/>
                </a:cubicBezTo>
                <a:cubicBezTo>
                  <a:pt x="63" y="80"/>
                  <a:pt x="63" y="80"/>
                  <a:pt x="63" y="80"/>
                </a:cubicBezTo>
                <a:cubicBezTo>
                  <a:pt x="89" y="73"/>
                  <a:pt x="89" y="73"/>
                  <a:pt x="89" y="73"/>
                </a:cubicBezTo>
                <a:cubicBezTo>
                  <a:pt x="90" y="72"/>
                  <a:pt x="92" y="73"/>
                  <a:pt x="92" y="75"/>
                </a:cubicBezTo>
                <a:cubicBezTo>
                  <a:pt x="93" y="76"/>
                  <a:pt x="92" y="78"/>
                  <a:pt x="90" y="78"/>
                </a:cubicBezTo>
                <a:cubicBezTo>
                  <a:pt x="60" y="86"/>
                  <a:pt x="60" y="86"/>
                  <a:pt x="60" y="86"/>
                </a:cubicBezTo>
                <a:cubicBezTo>
                  <a:pt x="60" y="86"/>
                  <a:pt x="60" y="86"/>
                  <a:pt x="60" y="86"/>
                </a:cubicBezTo>
                <a:cubicBezTo>
                  <a:pt x="60" y="86"/>
                  <a:pt x="60" y="86"/>
                  <a:pt x="60" y="86"/>
                </a:cubicBezTo>
                <a:cubicBezTo>
                  <a:pt x="60" y="86"/>
                  <a:pt x="60" y="86"/>
                  <a:pt x="60" y="86"/>
                </a:cubicBezTo>
                <a:cubicBezTo>
                  <a:pt x="60" y="86"/>
                  <a:pt x="60" y="86"/>
                  <a:pt x="59" y="86"/>
                </a:cubicBezTo>
                <a:cubicBezTo>
                  <a:pt x="59" y="86"/>
                  <a:pt x="59" y="86"/>
                  <a:pt x="59" y="86"/>
                </a:cubicBezTo>
                <a:cubicBezTo>
                  <a:pt x="59" y="86"/>
                  <a:pt x="59" y="86"/>
                  <a:pt x="59" y="86"/>
                </a:cubicBezTo>
                <a:cubicBezTo>
                  <a:pt x="59" y="86"/>
                  <a:pt x="59" y="86"/>
                  <a:pt x="59" y="86"/>
                </a:cubicBezTo>
                <a:cubicBezTo>
                  <a:pt x="59" y="86"/>
                  <a:pt x="59" y="86"/>
                  <a:pt x="59" y="86"/>
                </a:cubicBezTo>
                <a:cubicBezTo>
                  <a:pt x="59" y="86"/>
                  <a:pt x="59" y="86"/>
                  <a:pt x="59" y="86"/>
                </a:cubicBezTo>
                <a:cubicBezTo>
                  <a:pt x="59" y="86"/>
                  <a:pt x="59" y="86"/>
                  <a:pt x="59" y="86"/>
                </a:cubicBezTo>
                <a:cubicBezTo>
                  <a:pt x="59" y="86"/>
                  <a:pt x="59" y="86"/>
                  <a:pt x="59" y="86"/>
                </a:cubicBezTo>
                <a:cubicBezTo>
                  <a:pt x="59" y="86"/>
                  <a:pt x="59" y="86"/>
                  <a:pt x="59" y="86"/>
                </a:cubicBezTo>
                <a:cubicBezTo>
                  <a:pt x="59" y="86"/>
                  <a:pt x="59" y="86"/>
                  <a:pt x="59" y="86"/>
                </a:cubicBezTo>
                <a:cubicBezTo>
                  <a:pt x="59" y="86"/>
                  <a:pt x="59" y="86"/>
                  <a:pt x="58" y="86"/>
                </a:cubicBezTo>
                <a:cubicBezTo>
                  <a:pt x="58" y="86"/>
                  <a:pt x="58" y="86"/>
                  <a:pt x="58" y="86"/>
                </a:cubicBezTo>
                <a:cubicBezTo>
                  <a:pt x="58" y="86"/>
                  <a:pt x="58" y="86"/>
                  <a:pt x="58" y="86"/>
                </a:cubicBezTo>
                <a:cubicBezTo>
                  <a:pt x="58" y="86"/>
                  <a:pt x="58" y="86"/>
                  <a:pt x="58" y="86"/>
                </a:cubicBezTo>
                <a:cubicBezTo>
                  <a:pt x="58" y="86"/>
                  <a:pt x="58" y="86"/>
                  <a:pt x="58" y="86"/>
                </a:cubicBezTo>
                <a:cubicBezTo>
                  <a:pt x="58" y="86"/>
                  <a:pt x="58" y="86"/>
                  <a:pt x="58" y="86"/>
                </a:cubicBezTo>
                <a:cubicBezTo>
                  <a:pt x="58" y="86"/>
                  <a:pt x="58" y="86"/>
                  <a:pt x="58" y="86"/>
                </a:cubicBezTo>
                <a:cubicBezTo>
                  <a:pt x="58" y="86"/>
                  <a:pt x="58" y="86"/>
                  <a:pt x="58" y="86"/>
                </a:cubicBezTo>
                <a:cubicBezTo>
                  <a:pt x="58" y="86"/>
                  <a:pt x="58" y="86"/>
                  <a:pt x="57" y="86"/>
                </a:cubicBezTo>
                <a:cubicBezTo>
                  <a:pt x="57" y="86"/>
                  <a:pt x="57" y="86"/>
                  <a:pt x="57" y="86"/>
                </a:cubicBezTo>
                <a:cubicBezTo>
                  <a:pt x="57" y="85"/>
                  <a:pt x="57" y="85"/>
                  <a:pt x="57" y="85"/>
                </a:cubicBezTo>
                <a:cubicBezTo>
                  <a:pt x="57" y="85"/>
                  <a:pt x="57" y="85"/>
                  <a:pt x="57" y="85"/>
                </a:cubicBezTo>
                <a:cubicBezTo>
                  <a:pt x="57" y="85"/>
                  <a:pt x="57" y="85"/>
                  <a:pt x="57" y="85"/>
                </a:cubicBezTo>
                <a:cubicBezTo>
                  <a:pt x="57" y="85"/>
                  <a:pt x="57" y="85"/>
                  <a:pt x="57" y="85"/>
                </a:cubicBezTo>
                <a:cubicBezTo>
                  <a:pt x="57" y="85"/>
                  <a:pt x="57" y="85"/>
                  <a:pt x="57" y="85"/>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6" y="84"/>
                  <a:pt x="56" y="84"/>
                  <a:pt x="56" y="84"/>
                </a:cubicBezTo>
                <a:cubicBezTo>
                  <a:pt x="56" y="84"/>
                  <a:pt x="56" y="84"/>
                  <a:pt x="56" y="84"/>
                </a:cubicBezTo>
                <a:cubicBezTo>
                  <a:pt x="56" y="84"/>
                  <a:pt x="56" y="84"/>
                  <a:pt x="56" y="84"/>
                </a:cubicBezTo>
                <a:cubicBezTo>
                  <a:pt x="56" y="83"/>
                  <a:pt x="56" y="83"/>
                  <a:pt x="56" y="83"/>
                </a:cubicBezTo>
                <a:cubicBezTo>
                  <a:pt x="56" y="83"/>
                  <a:pt x="56" y="83"/>
                  <a:pt x="56" y="83"/>
                </a:cubicBezTo>
                <a:cubicBezTo>
                  <a:pt x="56" y="83"/>
                  <a:pt x="56" y="83"/>
                  <a:pt x="56" y="83"/>
                </a:cubicBezTo>
                <a:cubicBezTo>
                  <a:pt x="56" y="83"/>
                  <a:pt x="56" y="83"/>
                  <a:pt x="57" y="83"/>
                </a:cubicBezTo>
                <a:cubicBezTo>
                  <a:pt x="57" y="83"/>
                  <a:pt x="57" y="83"/>
                  <a:pt x="57" y="83"/>
                </a:cubicBezTo>
                <a:cubicBezTo>
                  <a:pt x="57" y="83"/>
                  <a:pt x="57" y="83"/>
                  <a:pt x="57" y="83"/>
                </a:cubicBezTo>
                <a:cubicBezTo>
                  <a:pt x="57" y="83"/>
                  <a:pt x="57" y="83"/>
                  <a:pt x="57" y="83"/>
                </a:cubicBezTo>
                <a:cubicBezTo>
                  <a:pt x="60" y="72"/>
                  <a:pt x="60" y="72"/>
                  <a:pt x="60" y="72"/>
                </a:cubicBezTo>
                <a:cubicBezTo>
                  <a:pt x="34" y="78"/>
                  <a:pt x="34" y="78"/>
                  <a:pt x="34" y="78"/>
                </a:cubicBezTo>
                <a:cubicBezTo>
                  <a:pt x="32" y="79"/>
                  <a:pt x="31" y="78"/>
                  <a:pt x="30" y="76"/>
                </a:cubicBezTo>
                <a:cubicBezTo>
                  <a:pt x="30" y="75"/>
                  <a:pt x="31" y="73"/>
                  <a:pt x="32" y="73"/>
                </a:cubicBezTo>
                <a:cubicBezTo>
                  <a:pt x="63" y="65"/>
                  <a:pt x="63" y="65"/>
                  <a:pt x="63" y="65"/>
                </a:cubicBezTo>
                <a:cubicBezTo>
                  <a:pt x="63" y="65"/>
                  <a:pt x="63" y="65"/>
                  <a:pt x="63" y="65"/>
                </a:cubicBezTo>
                <a:cubicBezTo>
                  <a:pt x="63" y="65"/>
                  <a:pt x="63" y="65"/>
                  <a:pt x="63" y="65"/>
                </a:cubicBezTo>
                <a:cubicBezTo>
                  <a:pt x="63" y="65"/>
                  <a:pt x="63" y="65"/>
                  <a:pt x="63" y="65"/>
                </a:cubicBezTo>
                <a:close/>
                <a:moveTo>
                  <a:pt x="96" y="20"/>
                </a:moveTo>
                <a:cubicBezTo>
                  <a:pt x="27" y="20"/>
                  <a:pt x="27" y="20"/>
                  <a:pt x="27" y="20"/>
                </a:cubicBezTo>
                <a:cubicBezTo>
                  <a:pt x="21" y="20"/>
                  <a:pt x="16" y="23"/>
                  <a:pt x="12" y="26"/>
                </a:cubicBezTo>
                <a:cubicBezTo>
                  <a:pt x="8" y="30"/>
                  <a:pt x="6" y="35"/>
                  <a:pt x="6" y="41"/>
                </a:cubicBezTo>
                <a:cubicBezTo>
                  <a:pt x="6" y="110"/>
                  <a:pt x="6" y="110"/>
                  <a:pt x="6" y="110"/>
                </a:cubicBezTo>
                <a:cubicBezTo>
                  <a:pt x="6" y="116"/>
                  <a:pt x="8" y="121"/>
                  <a:pt x="12" y="125"/>
                </a:cubicBezTo>
                <a:cubicBezTo>
                  <a:pt x="16" y="129"/>
                  <a:pt x="21" y="131"/>
                  <a:pt x="27" y="131"/>
                </a:cubicBezTo>
                <a:cubicBezTo>
                  <a:pt x="96" y="131"/>
                  <a:pt x="96" y="131"/>
                  <a:pt x="96" y="131"/>
                </a:cubicBezTo>
                <a:cubicBezTo>
                  <a:pt x="101" y="131"/>
                  <a:pt x="107" y="129"/>
                  <a:pt x="111" y="125"/>
                </a:cubicBezTo>
                <a:cubicBezTo>
                  <a:pt x="114" y="121"/>
                  <a:pt x="117" y="116"/>
                  <a:pt x="117" y="110"/>
                </a:cubicBezTo>
                <a:cubicBezTo>
                  <a:pt x="117" y="41"/>
                  <a:pt x="117" y="41"/>
                  <a:pt x="117" y="41"/>
                </a:cubicBezTo>
                <a:cubicBezTo>
                  <a:pt x="117" y="35"/>
                  <a:pt x="114" y="30"/>
                  <a:pt x="111" y="26"/>
                </a:cubicBezTo>
                <a:cubicBezTo>
                  <a:pt x="107" y="23"/>
                  <a:pt x="102" y="20"/>
                  <a:pt x="96" y="2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8" name="Freeform 44"/>
          <p:cNvSpPr>
            <a:spLocks noEditPoints="1"/>
          </p:cNvSpPr>
          <p:nvPr/>
        </p:nvSpPr>
        <p:spPr bwMode="auto">
          <a:xfrm>
            <a:off x="7856418" y="4964754"/>
            <a:ext cx="281369" cy="280388"/>
          </a:xfrm>
          <a:custGeom>
            <a:avLst/>
            <a:gdLst>
              <a:gd name="T0" fmla="*/ 29 w 139"/>
              <a:gd name="T1" fmla="*/ 0 h 139"/>
              <a:gd name="T2" fmla="*/ 110 w 139"/>
              <a:gd name="T3" fmla="*/ 0 h 139"/>
              <a:gd name="T4" fmla="*/ 130 w 139"/>
              <a:gd name="T5" fmla="*/ 9 h 139"/>
              <a:gd name="T6" fmla="*/ 139 w 139"/>
              <a:gd name="T7" fmla="*/ 29 h 139"/>
              <a:gd name="T8" fmla="*/ 139 w 139"/>
              <a:gd name="T9" fmla="*/ 109 h 139"/>
              <a:gd name="T10" fmla="*/ 130 w 139"/>
              <a:gd name="T11" fmla="*/ 130 h 139"/>
              <a:gd name="T12" fmla="*/ 110 w 139"/>
              <a:gd name="T13" fmla="*/ 139 h 139"/>
              <a:gd name="T14" fmla="*/ 29 w 139"/>
              <a:gd name="T15" fmla="*/ 139 h 139"/>
              <a:gd name="T16" fmla="*/ 9 w 139"/>
              <a:gd name="T17" fmla="*/ 130 h 139"/>
              <a:gd name="T18" fmla="*/ 0 w 139"/>
              <a:gd name="T19" fmla="*/ 109 h 139"/>
              <a:gd name="T20" fmla="*/ 0 w 139"/>
              <a:gd name="T21" fmla="*/ 29 h 139"/>
              <a:gd name="T22" fmla="*/ 9 w 139"/>
              <a:gd name="T23" fmla="*/ 9 h 139"/>
              <a:gd name="T24" fmla="*/ 29 w 139"/>
              <a:gd name="T25" fmla="*/ 0 h 139"/>
              <a:gd name="T26" fmla="*/ 112 w 139"/>
              <a:gd name="T27" fmla="*/ 23 h 139"/>
              <a:gd name="T28" fmla="*/ 115 w 139"/>
              <a:gd name="T29" fmla="*/ 26 h 139"/>
              <a:gd name="T30" fmla="*/ 112 w 139"/>
              <a:gd name="T31" fmla="*/ 29 h 139"/>
              <a:gd name="T32" fmla="*/ 109 w 139"/>
              <a:gd name="T33" fmla="*/ 26 h 139"/>
              <a:gd name="T34" fmla="*/ 112 w 139"/>
              <a:gd name="T35" fmla="*/ 23 h 139"/>
              <a:gd name="T36" fmla="*/ 70 w 139"/>
              <a:gd name="T37" fmla="*/ 31 h 139"/>
              <a:gd name="T38" fmla="*/ 108 w 139"/>
              <a:gd name="T39" fmla="*/ 69 h 139"/>
              <a:gd name="T40" fmla="*/ 70 w 139"/>
              <a:gd name="T41" fmla="*/ 108 h 139"/>
              <a:gd name="T42" fmla="*/ 31 w 139"/>
              <a:gd name="T43" fmla="*/ 69 h 139"/>
              <a:gd name="T44" fmla="*/ 70 w 139"/>
              <a:gd name="T45" fmla="*/ 31 h 139"/>
              <a:gd name="T46" fmla="*/ 103 w 139"/>
              <a:gd name="T47" fmla="*/ 69 h 139"/>
              <a:gd name="T48" fmla="*/ 70 w 139"/>
              <a:gd name="T49" fmla="*/ 36 h 139"/>
              <a:gd name="T50" fmla="*/ 36 w 139"/>
              <a:gd name="T51" fmla="*/ 69 h 139"/>
              <a:gd name="T52" fmla="*/ 70 w 139"/>
              <a:gd name="T53" fmla="*/ 103 h 139"/>
              <a:gd name="T54" fmla="*/ 103 w 139"/>
              <a:gd name="T55" fmla="*/ 69 h 139"/>
              <a:gd name="T56" fmla="*/ 110 w 139"/>
              <a:gd name="T57" fmla="*/ 6 h 139"/>
              <a:gd name="T58" fmla="*/ 29 w 139"/>
              <a:gd name="T59" fmla="*/ 6 h 139"/>
              <a:gd name="T60" fmla="*/ 13 w 139"/>
              <a:gd name="T61" fmla="*/ 13 h 139"/>
              <a:gd name="T62" fmla="*/ 6 w 139"/>
              <a:gd name="T63" fmla="*/ 29 h 139"/>
              <a:gd name="T64" fmla="*/ 6 w 139"/>
              <a:gd name="T65" fmla="*/ 109 h 139"/>
              <a:gd name="T66" fmla="*/ 13 w 139"/>
              <a:gd name="T67" fmla="*/ 126 h 139"/>
              <a:gd name="T68" fmla="*/ 29 w 139"/>
              <a:gd name="T69" fmla="*/ 133 h 139"/>
              <a:gd name="T70" fmla="*/ 110 w 139"/>
              <a:gd name="T71" fmla="*/ 133 h 139"/>
              <a:gd name="T72" fmla="*/ 126 w 139"/>
              <a:gd name="T73" fmla="*/ 126 h 139"/>
              <a:gd name="T74" fmla="*/ 133 w 139"/>
              <a:gd name="T75" fmla="*/ 109 h 139"/>
              <a:gd name="T76" fmla="*/ 133 w 139"/>
              <a:gd name="T77" fmla="*/ 29 h 139"/>
              <a:gd name="T78" fmla="*/ 126 w 139"/>
              <a:gd name="T79" fmla="*/ 13 h 139"/>
              <a:gd name="T80" fmla="*/ 110 w 139"/>
              <a:gd name="T81" fmla="*/ 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39">
                <a:moveTo>
                  <a:pt x="29" y="0"/>
                </a:moveTo>
                <a:cubicBezTo>
                  <a:pt x="110" y="0"/>
                  <a:pt x="110" y="0"/>
                  <a:pt x="110" y="0"/>
                </a:cubicBezTo>
                <a:cubicBezTo>
                  <a:pt x="118" y="0"/>
                  <a:pt x="125" y="4"/>
                  <a:pt x="130" y="9"/>
                </a:cubicBezTo>
                <a:cubicBezTo>
                  <a:pt x="135" y="14"/>
                  <a:pt x="139" y="21"/>
                  <a:pt x="139" y="29"/>
                </a:cubicBezTo>
                <a:cubicBezTo>
                  <a:pt x="139" y="109"/>
                  <a:pt x="139" y="109"/>
                  <a:pt x="139" y="109"/>
                </a:cubicBezTo>
                <a:cubicBezTo>
                  <a:pt x="139" y="117"/>
                  <a:pt x="135" y="125"/>
                  <a:pt x="130" y="130"/>
                </a:cubicBezTo>
                <a:cubicBezTo>
                  <a:pt x="125" y="135"/>
                  <a:pt x="118" y="139"/>
                  <a:pt x="110" y="139"/>
                </a:cubicBezTo>
                <a:cubicBezTo>
                  <a:pt x="29" y="139"/>
                  <a:pt x="29" y="139"/>
                  <a:pt x="29" y="139"/>
                </a:cubicBezTo>
                <a:cubicBezTo>
                  <a:pt x="21" y="139"/>
                  <a:pt x="14" y="135"/>
                  <a:pt x="9" y="130"/>
                </a:cubicBezTo>
                <a:cubicBezTo>
                  <a:pt x="4" y="125"/>
                  <a:pt x="0" y="117"/>
                  <a:pt x="0" y="109"/>
                </a:cubicBezTo>
                <a:cubicBezTo>
                  <a:pt x="0" y="29"/>
                  <a:pt x="0" y="29"/>
                  <a:pt x="0" y="29"/>
                </a:cubicBezTo>
                <a:cubicBezTo>
                  <a:pt x="0" y="21"/>
                  <a:pt x="4" y="14"/>
                  <a:pt x="9" y="9"/>
                </a:cubicBezTo>
                <a:cubicBezTo>
                  <a:pt x="14" y="4"/>
                  <a:pt x="21" y="0"/>
                  <a:pt x="29" y="0"/>
                </a:cubicBezTo>
                <a:close/>
                <a:moveTo>
                  <a:pt x="112" y="23"/>
                </a:moveTo>
                <a:cubicBezTo>
                  <a:pt x="113" y="23"/>
                  <a:pt x="115" y="24"/>
                  <a:pt x="115" y="26"/>
                </a:cubicBezTo>
                <a:cubicBezTo>
                  <a:pt x="115" y="27"/>
                  <a:pt x="113" y="29"/>
                  <a:pt x="112" y="29"/>
                </a:cubicBezTo>
                <a:cubicBezTo>
                  <a:pt x="110" y="29"/>
                  <a:pt x="109" y="27"/>
                  <a:pt x="109" y="26"/>
                </a:cubicBezTo>
                <a:cubicBezTo>
                  <a:pt x="109" y="24"/>
                  <a:pt x="110" y="23"/>
                  <a:pt x="112" y="23"/>
                </a:cubicBezTo>
                <a:close/>
                <a:moveTo>
                  <a:pt x="70" y="31"/>
                </a:moveTo>
                <a:cubicBezTo>
                  <a:pt x="91" y="31"/>
                  <a:pt x="108" y="48"/>
                  <a:pt x="108" y="69"/>
                </a:cubicBezTo>
                <a:cubicBezTo>
                  <a:pt x="108" y="91"/>
                  <a:pt x="91" y="108"/>
                  <a:pt x="70" y="108"/>
                </a:cubicBezTo>
                <a:cubicBezTo>
                  <a:pt x="48" y="108"/>
                  <a:pt x="31" y="91"/>
                  <a:pt x="31" y="69"/>
                </a:cubicBezTo>
                <a:cubicBezTo>
                  <a:pt x="31" y="48"/>
                  <a:pt x="48" y="31"/>
                  <a:pt x="70" y="31"/>
                </a:cubicBezTo>
                <a:close/>
                <a:moveTo>
                  <a:pt x="103" y="69"/>
                </a:moveTo>
                <a:cubicBezTo>
                  <a:pt x="103" y="51"/>
                  <a:pt x="88" y="36"/>
                  <a:pt x="70" y="36"/>
                </a:cubicBezTo>
                <a:cubicBezTo>
                  <a:pt x="51" y="36"/>
                  <a:pt x="36" y="51"/>
                  <a:pt x="36" y="69"/>
                </a:cubicBezTo>
                <a:cubicBezTo>
                  <a:pt x="36" y="88"/>
                  <a:pt x="51" y="103"/>
                  <a:pt x="70" y="103"/>
                </a:cubicBezTo>
                <a:cubicBezTo>
                  <a:pt x="88" y="103"/>
                  <a:pt x="103" y="88"/>
                  <a:pt x="103" y="69"/>
                </a:cubicBezTo>
                <a:close/>
                <a:moveTo>
                  <a:pt x="110" y="6"/>
                </a:moveTo>
                <a:cubicBezTo>
                  <a:pt x="29" y="6"/>
                  <a:pt x="29" y="6"/>
                  <a:pt x="29" y="6"/>
                </a:cubicBezTo>
                <a:cubicBezTo>
                  <a:pt x="23" y="6"/>
                  <a:pt x="17" y="9"/>
                  <a:pt x="13" y="13"/>
                </a:cubicBezTo>
                <a:cubicBezTo>
                  <a:pt x="9" y="17"/>
                  <a:pt x="6" y="23"/>
                  <a:pt x="6" y="29"/>
                </a:cubicBezTo>
                <a:cubicBezTo>
                  <a:pt x="6" y="109"/>
                  <a:pt x="6" y="109"/>
                  <a:pt x="6" y="109"/>
                </a:cubicBezTo>
                <a:cubicBezTo>
                  <a:pt x="6" y="116"/>
                  <a:pt x="9" y="122"/>
                  <a:pt x="13" y="126"/>
                </a:cubicBezTo>
                <a:cubicBezTo>
                  <a:pt x="17" y="130"/>
                  <a:pt x="23" y="133"/>
                  <a:pt x="29" y="133"/>
                </a:cubicBezTo>
                <a:cubicBezTo>
                  <a:pt x="110" y="133"/>
                  <a:pt x="110" y="133"/>
                  <a:pt x="110" y="133"/>
                </a:cubicBezTo>
                <a:cubicBezTo>
                  <a:pt x="116" y="133"/>
                  <a:pt x="122" y="130"/>
                  <a:pt x="126" y="126"/>
                </a:cubicBezTo>
                <a:cubicBezTo>
                  <a:pt x="130" y="122"/>
                  <a:pt x="133" y="116"/>
                  <a:pt x="133" y="109"/>
                </a:cubicBezTo>
                <a:cubicBezTo>
                  <a:pt x="133" y="29"/>
                  <a:pt x="133" y="29"/>
                  <a:pt x="133" y="29"/>
                </a:cubicBezTo>
                <a:cubicBezTo>
                  <a:pt x="133" y="23"/>
                  <a:pt x="130" y="17"/>
                  <a:pt x="126" y="13"/>
                </a:cubicBezTo>
                <a:cubicBezTo>
                  <a:pt x="122" y="9"/>
                  <a:pt x="116" y="6"/>
                  <a:pt x="110" y="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4" name="TextBox 23">
            <a:extLst>
              <a:ext uri="{FF2B5EF4-FFF2-40B4-BE49-F238E27FC236}">
                <a16:creationId xmlns:a16="http://schemas.microsoft.com/office/drawing/2014/main" id="{57CE25F7-D1C3-4E9D-8021-475841DA4D0F}"/>
              </a:ext>
            </a:extLst>
          </p:cNvPr>
          <p:cNvSpPr txBox="1"/>
          <p:nvPr/>
        </p:nvSpPr>
        <p:spPr>
          <a:xfrm>
            <a:off x="8568855" y="2834517"/>
            <a:ext cx="3181820" cy="1017843"/>
          </a:xfrm>
          <a:prstGeom prst="rect">
            <a:avLst/>
          </a:prstGeom>
          <a:noFill/>
        </p:spPr>
        <p:txBody>
          <a:bodyPr wrap="square" rtlCol="0">
            <a:spAutoFit/>
          </a:bodyPr>
          <a:lstStyle/>
          <a:p>
            <a:pPr>
              <a:lnSpc>
                <a:spcPct val="114000"/>
              </a:lnSpc>
            </a:pPr>
            <a:r>
              <a:rPr lang="en-US" altLang="ko-KR" dirty="0">
                <a:solidFill>
                  <a:schemeClr val="tx2"/>
                </a:solidFill>
                <a:cs typeface="Calibri" panose="020F0502020204030204" pitchFamily="34" charset="0"/>
              </a:rPr>
              <a:t>Staff or student pauses the video after each step to perform the task.</a:t>
            </a:r>
          </a:p>
        </p:txBody>
      </p:sp>
      <p:sp>
        <p:nvSpPr>
          <p:cNvPr id="25" name="TextBox 24">
            <a:extLst>
              <a:ext uri="{FF2B5EF4-FFF2-40B4-BE49-F238E27FC236}">
                <a16:creationId xmlns:a16="http://schemas.microsoft.com/office/drawing/2014/main" id="{3C23FC0B-78C7-4172-B3EC-6CED37B0F7A7}"/>
              </a:ext>
            </a:extLst>
          </p:cNvPr>
          <p:cNvSpPr txBox="1"/>
          <p:nvPr/>
        </p:nvSpPr>
        <p:spPr>
          <a:xfrm>
            <a:off x="8568855" y="4385489"/>
            <a:ext cx="3181820" cy="1965218"/>
          </a:xfrm>
          <a:prstGeom prst="rect">
            <a:avLst/>
          </a:prstGeom>
          <a:noFill/>
        </p:spPr>
        <p:txBody>
          <a:bodyPr wrap="square" rtlCol="0">
            <a:spAutoFit/>
          </a:bodyPr>
          <a:lstStyle/>
          <a:p>
            <a:pPr>
              <a:lnSpc>
                <a:spcPct val="114000"/>
              </a:lnSpc>
            </a:pPr>
            <a:r>
              <a:rPr lang="en-US" altLang="ko-KR" dirty="0">
                <a:solidFill>
                  <a:schemeClr val="tx2"/>
                </a:solidFill>
                <a:cs typeface="Calibri" panose="020F0502020204030204" pitchFamily="34" charset="0"/>
              </a:rPr>
              <a:t>Continue the playing (prompting) of each step one at a time followed by completion of the step or task until the task is fully completed.</a:t>
            </a:r>
          </a:p>
        </p:txBody>
      </p:sp>
      <p:pic>
        <p:nvPicPr>
          <p:cNvPr id="21" name="Picture 20" descr="A picture containing graphical user interface&#10;&#10;Description automatically generated">
            <a:extLst>
              <a:ext uri="{FF2B5EF4-FFF2-40B4-BE49-F238E27FC236}">
                <a16:creationId xmlns:a16="http://schemas.microsoft.com/office/drawing/2014/main" id="{2D1D22CB-B720-47A4-8B07-EA1609A06B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74" y="1927075"/>
            <a:ext cx="3848520" cy="3429000"/>
          </a:xfrm>
          <a:prstGeom prst="rect">
            <a:avLst/>
          </a:prstGeom>
        </p:spPr>
      </p:pic>
      <p:sp>
        <p:nvSpPr>
          <p:cNvPr id="4" name="Slide Number Placeholder 3">
            <a:extLst>
              <a:ext uri="{FF2B5EF4-FFF2-40B4-BE49-F238E27FC236}">
                <a16:creationId xmlns:a16="http://schemas.microsoft.com/office/drawing/2014/main" id="{B3FA0997-800D-8985-8110-967B69231B0E}"/>
              </a:ext>
            </a:extLst>
          </p:cNvPr>
          <p:cNvSpPr>
            <a:spLocks noGrp="1"/>
          </p:cNvSpPr>
          <p:nvPr>
            <p:ph type="sldNum" sz="quarter" idx="12"/>
          </p:nvPr>
        </p:nvSpPr>
        <p:spPr/>
        <p:txBody>
          <a:bodyPr/>
          <a:lstStyle/>
          <a:p>
            <a:fld id="{BB5D696C-7C4B-4748-AD7A-B30C297BC295}" type="slidenum">
              <a:rPr lang="ko-KR" altLang="en-US" smtClean="0">
                <a:solidFill>
                  <a:schemeClr val="tx1"/>
                </a:solidFill>
                <a:latin typeface="+mn-lt"/>
              </a:rPr>
              <a:pPr/>
              <a:t>26</a:t>
            </a:fld>
            <a:endParaRPr lang="ko-KR" altLang="en-US" dirty="0">
              <a:solidFill>
                <a:schemeClr val="tx1"/>
              </a:solidFill>
              <a:latin typeface="+mn-lt"/>
            </a:endParaRPr>
          </a:p>
        </p:txBody>
      </p:sp>
    </p:spTree>
    <p:extLst>
      <p:ext uri="{BB962C8B-B14F-4D97-AF65-F5344CB8AC3E}">
        <p14:creationId xmlns:p14="http://schemas.microsoft.com/office/powerpoint/2010/main" val="3555356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직선 연결선[R] 9">
            <a:extLst>
              <a:ext uri="{FF2B5EF4-FFF2-40B4-BE49-F238E27FC236}">
                <a16:creationId xmlns:a16="http://schemas.microsoft.com/office/drawing/2014/main" id="{6A6D2B42-088D-D2F7-07F7-079D213270DC}"/>
              </a:ext>
            </a:extLst>
          </p:cNvPr>
          <p:cNvCxnSpPr>
            <a:cxnSpLocks/>
          </p:cNvCxnSpPr>
          <p:nvPr/>
        </p:nvCxnSpPr>
        <p:spPr>
          <a:xfrm>
            <a:off x="1408551" y="3789354"/>
            <a:ext cx="44642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타원 4">
            <a:extLst>
              <a:ext uri="{FF2B5EF4-FFF2-40B4-BE49-F238E27FC236}">
                <a16:creationId xmlns:a16="http://schemas.microsoft.com/office/drawing/2014/main" id="{0089A2FA-30FA-5D1D-1DE2-ABB56D81C0FB}"/>
              </a:ext>
            </a:extLst>
          </p:cNvPr>
          <p:cNvSpPr/>
          <p:nvPr/>
        </p:nvSpPr>
        <p:spPr>
          <a:xfrm>
            <a:off x="2821302" y="1560115"/>
            <a:ext cx="1604903" cy="1604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TextBox 6">
            <a:extLst>
              <a:ext uri="{FF2B5EF4-FFF2-40B4-BE49-F238E27FC236}">
                <a16:creationId xmlns:a16="http://schemas.microsoft.com/office/drawing/2014/main" id="{320D58B1-251C-C524-F6FB-8F568DE95FE0}"/>
              </a:ext>
            </a:extLst>
          </p:cNvPr>
          <p:cNvSpPr txBox="1"/>
          <p:nvPr/>
        </p:nvSpPr>
        <p:spPr>
          <a:xfrm>
            <a:off x="2821302" y="1864250"/>
            <a:ext cx="1604903" cy="861774"/>
          </a:xfrm>
          <a:prstGeom prst="rect">
            <a:avLst/>
          </a:prstGeom>
          <a:noFill/>
        </p:spPr>
        <p:txBody>
          <a:bodyPr wrap="square" rtlCol="0">
            <a:spAutoFit/>
          </a:bodyPr>
          <a:lstStyle/>
          <a:p>
            <a:pPr algn="ctr"/>
            <a:r>
              <a:rPr lang="en-US" altLang="ko-KR" dirty="0">
                <a:solidFill>
                  <a:schemeClr val="bg1"/>
                </a:solidFill>
                <a:latin typeface="+mj-lt"/>
              </a:rPr>
              <a:t>Example</a:t>
            </a:r>
          </a:p>
          <a:p>
            <a:pPr algn="ctr"/>
            <a:r>
              <a:rPr lang="en-US" altLang="ko-KR" sz="3200" dirty="0">
                <a:solidFill>
                  <a:schemeClr val="bg1"/>
                </a:solidFill>
                <a:latin typeface="+mj-lt"/>
              </a:rPr>
              <a:t>02</a:t>
            </a:r>
            <a:endParaRPr lang="ko-KR" altLang="en-US" sz="3200" dirty="0">
              <a:solidFill>
                <a:schemeClr val="bg1"/>
              </a:solidFill>
              <a:latin typeface="+mj-lt"/>
            </a:endParaRPr>
          </a:p>
        </p:txBody>
      </p:sp>
      <p:sp>
        <p:nvSpPr>
          <p:cNvPr id="8" name="TextBox 7">
            <a:extLst>
              <a:ext uri="{FF2B5EF4-FFF2-40B4-BE49-F238E27FC236}">
                <a16:creationId xmlns:a16="http://schemas.microsoft.com/office/drawing/2014/main" id="{DF9F21FD-BE93-39F2-9841-48006F29B629}"/>
              </a:ext>
            </a:extLst>
          </p:cNvPr>
          <p:cNvSpPr txBox="1"/>
          <p:nvPr/>
        </p:nvSpPr>
        <p:spPr>
          <a:xfrm>
            <a:off x="633038" y="226218"/>
            <a:ext cx="10885817" cy="1384995"/>
          </a:xfrm>
          <a:prstGeom prst="rect">
            <a:avLst/>
          </a:prstGeom>
          <a:noFill/>
        </p:spPr>
        <p:txBody>
          <a:bodyPr wrap="square" lIns="91440" tIns="45720" rIns="91440" bIns="45720" rtlCol="0" anchor="t">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tx1"/>
                </a:solidFill>
                <a:latin typeface="+mj-lt"/>
              </a:rPr>
              <a:t>Residential Disability Accommodations Assigned to “All”</a:t>
            </a:r>
            <a:endParaRPr lang="ko-KR" altLang="en-US" sz="2800" dirty="0">
              <a:solidFill>
                <a:schemeClr val="tx1"/>
              </a:solidFill>
              <a:latin typeface="+mj-lt"/>
            </a:endParaRPr>
          </a:p>
          <a:p>
            <a:r>
              <a:rPr lang="en-US" altLang="ko-KR" sz="2800" dirty="0">
                <a:solidFill>
                  <a:schemeClr val="accent6"/>
                </a:solidFill>
                <a:latin typeface="+mj-lt"/>
              </a:rPr>
              <a:t> Verification of Understanding/Reading</a:t>
            </a:r>
            <a:endParaRPr lang="ko-KR" altLang="en-US" sz="2800" dirty="0">
              <a:solidFill>
                <a:schemeClr val="accent6"/>
              </a:solidFill>
              <a:latin typeface="+mj-lt"/>
            </a:endParaRPr>
          </a:p>
          <a:p>
            <a:pPr algn="l"/>
            <a:endParaRPr lang="ko-KR" altLang="en-US" sz="2800" dirty="0">
              <a:solidFill>
                <a:schemeClr val="accent1"/>
              </a:solidFill>
              <a:latin typeface="+mj-lt"/>
            </a:endParaRPr>
          </a:p>
        </p:txBody>
      </p:sp>
      <p:sp>
        <p:nvSpPr>
          <p:cNvPr id="15" name="TextBox 14">
            <a:extLst>
              <a:ext uri="{FF2B5EF4-FFF2-40B4-BE49-F238E27FC236}">
                <a16:creationId xmlns:a16="http://schemas.microsoft.com/office/drawing/2014/main" id="{2F77EF07-011B-CF97-54BD-BFDF26B7B37E}"/>
              </a:ext>
            </a:extLst>
          </p:cNvPr>
          <p:cNvSpPr txBox="1"/>
          <p:nvPr/>
        </p:nvSpPr>
        <p:spPr>
          <a:xfrm>
            <a:off x="1525564" y="3974198"/>
            <a:ext cx="3100221" cy="1413720"/>
          </a:xfrm>
          <a:prstGeom prst="rect">
            <a:avLst/>
          </a:prstGeom>
          <a:noFill/>
        </p:spPr>
        <p:txBody>
          <a:bodyPr wrap="square" rtlCol="0">
            <a:spAutoFit/>
          </a:bodyPr>
          <a:lstStyle/>
          <a:p>
            <a:pPr algn="ctr">
              <a:lnSpc>
                <a:spcPct val="109000"/>
              </a:lnSpc>
              <a:spcBef>
                <a:spcPts val="600"/>
              </a:spcBef>
            </a:pPr>
            <a:r>
              <a:rPr lang="en-US" altLang="ko-KR" sz="2000" dirty="0"/>
              <a:t>What must be implemented in the residential area for this student?</a:t>
            </a:r>
          </a:p>
        </p:txBody>
      </p:sp>
      <p:sp>
        <p:nvSpPr>
          <p:cNvPr id="17" name="TextBox 16">
            <a:extLst>
              <a:ext uri="{FF2B5EF4-FFF2-40B4-BE49-F238E27FC236}">
                <a16:creationId xmlns:a16="http://schemas.microsoft.com/office/drawing/2014/main" id="{F64094E3-A44C-F5F0-29EC-672177F14D83}"/>
              </a:ext>
            </a:extLst>
          </p:cNvPr>
          <p:cNvSpPr txBox="1"/>
          <p:nvPr/>
        </p:nvSpPr>
        <p:spPr>
          <a:xfrm>
            <a:off x="6910461" y="1247744"/>
            <a:ext cx="5017259" cy="5384038"/>
          </a:xfrm>
          <a:prstGeom prst="rect">
            <a:avLst/>
          </a:prstGeom>
          <a:noFill/>
        </p:spPr>
        <p:txBody>
          <a:bodyPr wrap="square" rtlCol="0">
            <a:spAutoFit/>
          </a:bodyPr>
          <a:lstStyle/>
          <a:p>
            <a:pPr marL="285750" indent="-285750">
              <a:lnSpc>
                <a:spcPct val="109000"/>
              </a:lnSpc>
              <a:spcBef>
                <a:spcPts val="600"/>
              </a:spcBef>
              <a:buClr>
                <a:schemeClr val="accent6"/>
              </a:buClr>
              <a:buFont typeface="Wingdings" panose="05000000000000000000" pitchFamily="2" charset="2"/>
              <a:buChar char="§"/>
            </a:pPr>
            <a:r>
              <a:rPr lang="en-US" sz="2800" dirty="0"/>
              <a:t>Ask the student to state their understanding of the information.</a:t>
            </a:r>
          </a:p>
          <a:p>
            <a:pPr marL="285750" indent="-285750">
              <a:lnSpc>
                <a:spcPct val="109000"/>
              </a:lnSpc>
              <a:spcBef>
                <a:spcPts val="600"/>
              </a:spcBef>
              <a:buClr>
                <a:schemeClr val="accent6"/>
              </a:buClr>
              <a:buFont typeface="Wingdings" panose="05000000000000000000" pitchFamily="2" charset="2"/>
              <a:buChar char="§"/>
            </a:pPr>
            <a:r>
              <a:rPr lang="en-US" sz="2800" dirty="0"/>
              <a:t>Have the student perform the first step or action in an activity to see if approaching task correctly.</a:t>
            </a:r>
          </a:p>
          <a:p>
            <a:pPr marL="285750" indent="-285750">
              <a:lnSpc>
                <a:spcPct val="109000"/>
              </a:lnSpc>
              <a:spcBef>
                <a:spcPts val="600"/>
              </a:spcBef>
              <a:buClr>
                <a:schemeClr val="accent6"/>
              </a:buClr>
              <a:buFont typeface="Wingdings" panose="05000000000000000000" pitchFamily="2" charset="2"/>
              <a:buChar char="§"/>
            </a:pPr>
            <a:r>
              <a:rPr lang="en-US" sz="2800" dirty="0"/>
              <a:t>Check the work being completed on a frequent basis.</a:t>
            </a:r>
          </a:p>
        </p:txBody>
      </p:sp>
      <p:pic>
        <p:nvPicPr>
          <p:cNvPr id="4" name="Picture 3">
            <a:extLst>
              <a:ext uri="{FF2B5EF4-FFF2-40B4-BE49-F238E27FC236}">
                <a16:creationId xmlns:a16="http://schemas.microsoft.com/office/drawing/2014/main" id="{72C56DAE-F9D9-55CD-07EE-A414F17F3EC2}"/>
              </a:ext>
            </a:extLst>
          </p:cNvPr>
          <p:cNvPicPr>
            <a:picLocks noChangeAspect="1"/>
          </p:cNvPicPr>
          <p:nvPr/>
        </p:nvPicPr>
        <p:blipFill>
          <a:blip r:embed="rId3"/>
          <a:stretch>
            <a:fillRect/>
          </a:stretch>
        </p:blipFill>
        <p:spPr>
          <a:xfrm>
            <a:off x="633038" y="3249598"/>
            <a:ext cx="6173505" cy="380796"/>
          </a:xfrm>
          <a:prstGeom prst="rect">
            <a:avLst/>
          </a:prstGeom>
        </p:spPr>
      </p:pic>
      <p:sp>
        <p:nvSpPr>
          <p:cNvPr id="9" name="Slide Number Placeholder 5">
            <a:extLst>
              <a:ext uri="{FF2B5EF4-FFF2-40B4-BE49-F238E27FC236}">
                <a16:creationId xmlns:a16="http://schemas.microsoft.com/office/drawing/2014/main" id="{7DA26C65-ABC4-009A-9AD3-BA7E6493E23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27</a:t>
            </a:fld>
            <a:endParaRPr lang="en-US" dirty="0"/>
          </a:p>
        </p:txBody>
      </p:sp>
    </p:spTree>
    <p:extLst>
      <p:ext uri="{BB962C8B-B14F-4D97-AF65-F5344CB8AC3E}">
        <p14:creationId xmlns:p14="http://schemas.microsoft.com/office/powerpoint/2010/main" val="25696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직선 연결선[R] 9">
            <a:extLst>
              <a:ext uri="{FF2B5EF4-FFF2-40B4-BE49-F238E27FC236}">
                <a16:creationId xmlns:a16="http://schemas.microsoft.com/office/drawing/2014/main" id="{6A6D2B42-088D-D2F7-07F7-079D213270DC}"/>
              </a:ext>
            </a:extLst>
          </p:cNvPr>
          <p:cNvCxnSpPr>
            <a:cxnSpLocks/>
          </p:cNvCxnSpPr>
          <p:nvPr/>
        </p:nvCxnSpPr>
        <p:spPr>
          <a:xfrm>
            <a:off x="1514517" y="4712490"/>
            <a:ext cx="435591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타원 4">
            <a:extLst>
              <a:ext uri="{FF2B5EF4-FFF2-40B4-BE49-F238E27FC236}">
                <a16:creationId xmlns:a16="http://schemas.microsoft.com/office/drawing/2014/main" id="{0089A2FA-30FA-5D1D-1DE2-ABB56D81C0FB}"/>
              </a:ext>
            </a:extLst>
          </p:cNvPr>
          <p:cNvSpPr/>
          <p:nvPr/>
        </p:nvSpPr>
        <p:spPr>
          <a:xfrm>
            <a:off x="2890019" y="1444534"/>
            <a:ext cx="1604903" cy="1604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TextBox 6">
            <a:extLst>
              <a:ext uri="{FF2B5EF4-FFF2-40B4-BE49-F238E27FC236}">
                <a16:creationId xmlns:a16="http://schemas.microsoft.com/office/drawing/2014/main" id="{320D58B1-251C-C524-F6FB-8F568DE95FE0}"/>
              </a:ext>
            </a:extLst>
          </p:cNvPr>
          <p:cNvSpPr txBox="1"/>
          <p:nvPr/>
        </p:nvSpPr>
        <p:spPr>
          <a:xfrm>
            <a:off x="2890019" y="1848932"/>
            <a:ext cx="1604903" cy="861774"/>
          </a:xfrm>
          <a:prstGeom prst="rect">
            <a:avLst/>
          </a:prstGeom>
          <a:noFill/>
        </p:spPr>
        <p:txBody>
          <a:bodyPr wrap="square" rtlCol="0">
            <a:spAutoFit/>
          </a:bodyPr>
          <a:lstStyle/>
          <a:p>
            <a:pPr algn="ctr"/>
            <a:r>
              <a:rPr lang="en-US" altLang="ko-KR" dirty="0">
                <a:solidFill>
                  <a:schemeClr val="bg1"/>
                </a:solidFill>
                <a:latin typeface="+mj-lt"/>
              </a:rPr>
              <a:t>Example</a:t>
            </a:r>
          </a:p>
          <a:p>
            <a:pPr algn="ctr"/>
            <a:r>
              <a:rPr lang="en-US" altLang="ko-KR" sz="3200" dirty="0">
                <a:solidFill>
                  <a:schemeClr val="bg1"/>
                </a:solidFill>
                <a:latin typeface="+mj-lt"/>
              </a:rPr>
              <a:t>03</a:t>
            </a:r>
            <a:endParaRPr lang="ko-KR" altLang="en-US" sz="3200" dirty="0">
              <a:solidFill>
                <a:schemeClr val="bg1"/>
              </a:solidFill>
              <a:latin typeface="+mj-lt"/>
            </a:endParaRPr>
          </a:p>
        </p:txBody>
      </p:sp>
      <p:sp>
        <p:nvSpPr>
          <p:cNvPr id="8" name="TextBox 7">
            <a:extLst>
              <a:ext uri="{FF2B5EF4-FFF2-40B4-BE49-F238E27FC236}">
                <a16:creationId xmlns:a16="http://schemas.microsoft.com/office/drawing/2014/main" id="{DF9F21FD-BE93-39F2-9841-48006F29B629}"/>
              </a:ext>
            </a:extLst>
          </p:cNvPr>
          <p:cNvSpPr txBox="1"/>
          <p:nvPr/>
        </p:nvSpPr>
        <p:spPr>
          <a:xfrm>
            <a:off x="633039" y="522435"/>
            <a:ext cx="10925922" cy="52322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2800" dirty="0">
                <a:solidFill>
                  <a:schemeClr val="tx1"/>
                </a:solidFill>
                <a:latin typeface="+mj-lt"/>
              </a:rPr>
              <a:t>Assigned to “All” but States “Instructor and Student”</a:t>
            </a:r>
            <a:endParaRPr lang="ko-KR" altLang="en-US" sz="2800" dirty="0">
              <a:solidFill>
                <a:schemeClr val="tx1"/>
              </a:solidFill>
              <a:latin typeface="+mj-lt"/>
            </a:endParaRPr>
          </a:p>
        </p:txBody>
      </p:sp>
      <p:sp>
        <p:nvSpPr>
          <p:cNvPr id="15" name="TextBox 14">
            <a:extLst>
              <a:ext uri="{FF2B5EF4-FFF2-40B4-BE49-F238E27FC236}">
                <a16:creationId xmlns:a16="http://schemas.microsoft.com/office/drawing/2014/main" id="{2F77EF07-011B-CF97-54BD-BFDF26B7B37E}"/>
              </a:ext>
            </a:extLst>
          </p:cNvPr>
          <p:cNvSpPr txBox="1"/>
          <p:nvPr/>
        </p:nvSpPr>
        <p:spPr>
          <a:xfrm>
            <a:off x="1840750" y="4862710"/>
            <a:ext cx="3905648" cy="1078244"/>
          </a:xfrm>
          <a:prstGeom prst="rect">
            <a:avLst/>
          </a:prstGeom>
          <a:noFill/>
        </p:spPr>
        <p:txBody>
          <a:bodyPr wrap="square" rtlCol="0">
            <a:spAutoFit/>
          </a:bodyPr>
          <a:lstStyle/>
          <a:p>
            <a:pPr algn="ctr">
              <a:lnSpc>
                <a:spcPct val="109000"/>
              </a:lnSpc>
              <a:spcBef>
                <a:spcPts val="600"/>
              </a:spcBef>
            </a:pPr>
            <a:r>
              <a:rPr lang="en-US" altLang="ko-KR" sz="2000" dirty="0"/>
              <a:t>What must be implemented in the residential area for this student?</a:t>
            </a:r>
          </a:p>
        </p:txBody>
      </p:sp>
      <p:sp>
        <p:nvSpPr>
          <p:cNvPr id="17" name="TextBox 16">
            <a:extLst>
              <a:ext uri="{FF2B5EF4-FFF2-40B4-BE49-F238E27FC236}">
                <a16:creationId xmlns:a16="http://schemas.microsoft.com/office/drawing/2014/main" id="{F64094E3-A44C-F5F0-29EC-672177F14D83}"/>
              </a:ext>
            </a:extLst>
          </p:cNvPr>
          <p:cNvSpPr txBox="1"/>
          <p:nvPr/>
        </p:nvSpPr>
        <p:spPr>
          <a:xfrm>
            <a:off x="6806544" y="1421206"/>
            <a:ext cx="4837256" cy="4837415"/>
          </a:xfrm>
          <a:prstGeom prst="rect">
            <a:avLst/>
          </a:prstGeom>
          <a:noFill/>
        </p:spPr>
        <p:txBody>
          <a:bodyPr wrap="square" rtlCol="0">
            <a:spAutoFit/>
          </a:bodyPr>
          <a:lstStyle/>
          <a:p>
            <a:pPr marL="285750" indent="-285750">
              <a:lnSpc>
                <a:spcPct val="109000"/>
              </a:lnSpc>
              <a:spcBef>
                <a:spcPts val="600"/>
              </a:spcBef>
              <a:buClr>
                <a:schemeClr val="accent6"/>
              </a:buClr>
              <a:buFont typeface="Wingdings" panose="05000000000000000000" pitchFamily="2" charset="2"/>
              <a:buChar char="§"/>
            </a:pPr>
            <a:r>
              <a:rPr lang="en-US" sz="2800" dirty="0"/>
              <a:t>If an accommodation is assigned to the responsibility of “ALL” staff, check with the DC if questions.</a:t>
            </a:r>
          </a:p>
          <a:p>
            <a:pPr marL="285750" indent="-285750">
              <a:lnSpc>
                <a:spcPct val="109000"/>
              </a:lnSpc>
              <a:spcBef>
                <a:spcPts val="600"/>
              </a:spcBef>
              <a:buClr>
                <a:schemeClr val="accent6"/>
              </a:buClr>
              <a:buFont typeface="Wingdings" panose="05000000000000000000" pitchFamily="2" charset="2"/>
              <a:buChar char="§"/>
            </a:pPr>
            <a:r>
              <a:rPr lang="en-US" sz="2800" dirty="0"/>
              <a:t>Generally, apply the accommodation to a similar needed support related to your area – residential living.</a:t>
            </a:r>
          </a:p>
        </p:txBody>
      </p:sp>
      <p:pic>
        <p:nvPicPr>
          <p:cNvPr id="11" name="Picture 10">
            <a:extLst>
              <a:ext uri="{FF2B5EF4-FFF2-40B4-BE49-F238E27FC236}">
                <a16:creationId xmlns:a16="http://schemas.microsoft.com/office/drawing/2014/main" id="{CD918F21-05EA-58F5-66B2-E8ED4E5F8598}"/>
              </a:ext>
            </a:extLst>
          </p:cNvPr>
          <p:cNvPicPr>
            <a:picLocks noChangeAspect="1"/>
          </p:cNvPicPr>
          <p:nvPr/>
        </p:nvPicPr>
        <p:blipFill>
          <a:blip r:embed="rId3"/>
          <a:stretch>
            <a:fillRect/>
          </a:stretch>
        </p:blipFill>
        <p:spPr>
          <a:xfrm>
            <a:off x="1048540" y="3223743"/>
            <a:ext cx="5287863" cy="1314441"/>
          </a:xfrm>
          <a:prstGeom prst="rect">
            <a:avLst/>
          </a:prstGeom>
        </p:spPr>
      </p:pic>
      <p:sp>
        <p:nvSpPr>
          <p:cNvPr id="12" name="Slide Number Placeholder 5">
            <a:extLst>
              <a:ext uri="{FF2B5EF4-FFF2-40B4-BE49-F238E27FC236}">
                <a16:creationId xmlns:a16="http://schemas.microsoft.com/office/drawing/2014/main" id="{2D973AA9-C1B7-A4FD-1837-E203BD22252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28</a:t>
            </a:fld>
            <a:endParaRPr lang="en-US" dirty="0"/>
          </a:p>
        </p:txBody>
      </p:sp>
    </p:spTree>
    <p:extLst>
      <p:ext uri="{BB962C8B-B14F-4D97-AF65-F5344CB8AC3E}">
        <p14:creationId xmlns:p14="http://schemas.microsoft.com/office/powerpoint/2010/main" val="946270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직선 연결선[R] 9">
            <a:extLst>
              <a:ext uri="{FF2B5EF4-FFF2-40B4-BE49-F238E27FC236}">
                <a16:creationId xmlns:a16="http://schemas.microsoft.com/office/drawing/2014/main" id="{6A6D2B42-088D-D2F7-07F7-079D213270DC}"/>
              </a:ext>
            </a:extLst>
          </p:cNvPr>
          <p:cNvCxnSpPr>
            <a:cxnSpLocks/>
          </p:cNvCxnSpPr>
          <p:nvPr/>
        </p:nvCxnSpPr>
        <p:spPr>
          <a:xfrm>
            <a:off x="1479810" y="4326124"/>
            <a:ext cx="435591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타원 4">
            <a:extLst>
              <a:ext uri="{FF2B5EF4-FFF2-40B4-BE49-F238E27FC236}">
                <a16:creationId xmlns:a16="http://schemas.microsoft.com/office/drawing/2014/main" id="{0089A2FA-30FA-5D1D-1DE2-ABB56D81C0FB}"/>
              </a:ext>
            </a:extLst>
          </p:cNvPr>
          <p:cNvSpPr/>
          <p:nvPr/>
        </p:nvSpPr>
        <p:spPr>
          <a:xfrm>
            <a:off x="2692514" y="1524820"/>
            <a:ext cx="1604903" cy="1604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TextBox 6">
            <a:extLst>
              <a:ext uri="{FF2B5EF4-FFF2-40B4-BE49-F238E27FC236}">
                <a16:creationId xmlns:a16="http://schemas.microsoft.com/office/drawing/2014/main" id="{320D58B1-251C-C524-F6FB-8F568DE95FE0}"/>
              </a:ext>
            </a:extLst>
          </p:cNvPr>
          <p:cNvSpPr txBox="1"/>
          <p:nvPr/>
        </p:nvSpPr>
        <p:spPr>
          <a:xfrm>
            <a:off x="2692514" y="1929218"/>
            <a:ext cx="1604903" cy="861774"/>
          </a:xfrm>
          <a:prstGeom prst="rect">
            <a:avLst/>
          </a:prstGeom>
          <a:noFill/>
        </p:spPr>
        <p:txBody>
          <a:bodyPr wrap="square" rtlCol="0">
            <a:spAutoFit/>
          </a:bodyPr>
          <a:lstStyle/>
          <a:p>
            <a:pPr algn="ctr"/>
            <a:r>
              <a:rPr lang="en-US" altLang="ko-KR" dirty="0">
                <a:solidFill>
                  <a:schemeClr val="bg1"/>
                </a:solidFill>
                <a:latin typeface="+mj-lt"/>
              </a:rPr>
              <a:t>Example</a:t>
            </a:r>
          </a:p>
          <a:p>
            <a:pPr algn="ctr"/>
            <a:r>
              <a:rPr lang="en-US" altLang="ko-KR" sz="3200" dirty="0">
                <a:solidFill>
                  <a:schemeClr val="bg1"/>
                </a:solidFill>
                <a:latin typeface="+mj-lt"/>
              </a:rPr>
              <a:t>04</a:t>
            </a:r>
            <a:endParaRPr lang="ko-KR" altLang="en-US" sz="3200" dirty="0">
              <a:solidFill>
                <a:schemeClr val="bg1"/>
              </a:solidFill>
              <a:latin typeface="+mj-lt"/>
            </a:endParaRPr>
          </a:p>
        </p:txBody>
      </p:sp>
      <p:sp>
        <p:nvSpPr>
          <p:cNvPr id="8" name="TextBox 7">
            <a:extLst>
              <a:ext uri="{FF2B5EF4-FFF2-40B4-BE49-F238E27FC236}">
                <a16:creationId xmlns:a16="http://schemas.microsoft.com/office/drawing/2014/main" id="{DF9F21FD-BE93-39F2-9841-48006F29B629}"/>
              </a:ext>
            </a:extLst>
          </p:cNvPr>
          <p:cNvSpPr txBox="1"/>
          <p:nvPr/>
        </p:nvSpPr>
        <p:spPr>
          <a:xfrm>
            <a:off x="633038" y="522435"/>
            <a:ext cx="10925922" cy="52322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2800" dirty="0">
                <a:solidFill>
                  <a:schemeClr val="tx1"/>
                </a:solidFill>
                <a:latin typeface="+mj-lt"/>
              </a:rPr>
              <a:t>Other Types of Behavioral Supports</a:t>
            </a:r>
            <a:endParaRPr lang="ko-KR" altLang="en-US" sz="2800" dirty="0">
              <a:solidFill>
                <a:schemeClr val="tx1"/>
              </a:solidFill>
              <a:latin typeface="+mj-lt"/>
            </a:endParaRPr>
          </a:p>
        </p:txBody>
      </p:sp>
      <p:sp>
        <p:nvSpPr>
          <p:cNvPr id="15" name="TextBox 14">
            <a:extLst>
              <a:ext uri="{FF2B5EF4-FFF2-40B4-BE49-F238E27FC236}">
                <a16:creationId xmlns:a16="http://schemas.microsoft.com/office/drawing/2014/main" id="{2F77EF07-011B-CF97-54BD-BFDF26B7B37E}"/>
              </a:ext>
            </a:extLst>
          </p:cNvPr>
          <p:cNvSpPr txBox="1"/>
          <p:nvPr/>
        </p:nvSpPr>
        <p:spPr>
          <a:xfrm>
            <a:off x="1704941" y="4480726"/>
            <a:ext cx="3905648" cy="1078244"/>
          </a:xfrm>
          <a:prstGeom prst="rect">
            <a:avLst/>
          </a:prstGeom>
          <a:noFill/>
        </p:spPr>
        <p:txBody>
          <a:bodyPr wrap="square" rtlCol="0">
            <a:spAutoFit/>
          </a:bodyPr>
          <a:lstStyle/>
          <a:p>
            <a:pPr algn="ctr">
              <a:lnSpc>
                <a:spcPct val="109000"/>
              </a:lnSpc>
              <a:spcBef>
                <a:spcPts val="600"/>
              </a:spcBef>
            </a:pPr>
            <a:r>
              <a:rPr lang="en-US" altLang="ko-KR" sz="2000" dirty="0"/>
              <a:t>What must be implemented in the residential area for this student?</a:t>
            </a:r>
          </a:p>
        </p:txBody>
      </p:sp>
      <p:pic>
        <p:nvPicPr>
          <p:cNvPr id="1026" name="Picture 2" descr="Fun Fidget Squeeze Balls - Set of 5 Gel Squeeze Balls - Autism Fidgets">
            <a:extLst>
              <a:ext uri="{FF2B5EF4-FFF2-40B4-BE49-F238E27FC236}">
                <a16:creationId xmlns:a16="http://schemas.microsoft.com/office/drawing/2014/main" id="{D5F2C8A7-CB3D-3276-9D23-C3C463A30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0"/>
          <a:stretch/>
        </p:blipFill>
        <p:spPr bwMode="auto">
          <a:xfrm>
            <a:off x="8213926" y="4446589"/>
            <a:ext cx="3978074" cy="2505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Fidget Hand Spinners 25 PC Color Bundle Bulk EDC Tri-Spinner  Desk School Toy Anxiety Relief ADHD Student Relax Therapy Pack Combo  Wholesale Green Red Black White Blue Yellow Glow Pink Glow">
            <a:extLst>
              <a:ext uri="{FF2B5EF4-FFF2-40B4-BE49-F238E27FC236}">
                <a16:creationId xmlns:a16="http://schemas.microsoft.com/office/drawing/2014/main" id="{4B99EEB4-9B88-11B2-C772-54CAFBC35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585" y="1524820"/>
            <a:ext cx="3799693" cy="275839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a:extLst>
              <a:ext uri="{FF2B5EF4-FFF2-40B4-BE49-F238E27FC236}">
                <a16:creationId xmlns:a16="http://schemas.microsoft.com/office/drawing/2014/main" id="{49660A73-E3B2-F5A5-F4A0-80574C6C6BB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29</a:t>
            </a:fld>
            <a:endParaRPr lang="en-US" dirty="0"/>
          </a:p>
        </p:txBody>
      </p:sp>
      <p:pic>
        <p:nvPicPr>
          <p:cNvPr id="3" name="Picture 2">
            <a:extLst>
              <a:ext uri="{FF2B5EF4-FFF2-40B4-BE49-F238E27FC236}">
                <a16:creationId xmlns:a16="http://schemas.microsoft.com/office/drawing/2014/main" id="{7D5DDDD8-571D-0B44-6360-2C173C375946}"/>
              </a:ext>
            </a:extLst>
          </p:cNvPr>
          <p:cNvPicPr>
            <a:picLocks noChangeAspect="1"/>
          </p:cNvPicPr>
          <p:nvPr/>
        </p:nvPicPr>
        <p:blipFill>
          <a:blip r:embed="rId5"/>
          <a:stretch>
            <a:fillRect/>
          </a:stretch>
        </p:blipFill>
        <p:spPr>
          <a:xfrm>
            <a:off x="927161" y="3544351"/>
            <a:ext cx="5461207" cy="367853"/>
          </a:xfrm>
          <a:prstGeom prst="rect">
            <a:avLst/>
          </a:prstGeom>
        </p:spPr>
      </p:pic>
    </p:spTree>
    <p:extLst>
      <p:ext uri="{BB962C8B-B14F-4D97-AF65-F5344CB8AC3E}">
        <p14:creationId xmlns:p14="http://schemas.microsoft.com/office/powerpoint/2010/main" val="42622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직사각형 4">
            <a:extLst>
              <a:ext uri="{FF2B5EF4-FFF2-40B4-BE49-F238E27FC236}">
                <a16:creationId xmlns:a16="http://schemas.microsoft.com/office/drawing/2014/main" id="{47DDB30C-230A-072E-54F8-D72A8F262FF1}"/>
              </a:ext>
            </a:extLst>
          </p:cNvPr>
          <p:cNvSpPr/>
          <p:nvPr/>
        </p:nvSpPr>
        <p:spPr>
          <a:xfrm>
            <a:off x="10132829" y="0"/>
            <a:ext cx="205917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타원 15">
            <a:extLst>
              <a:ext uri="{FF2B5EF4-FFF2-40B4-BE49-F238E27FC236}">
                <a16:creationId xmlns:a16="http://schemas.microsoft.com/office/drawing/2014/main" id="{8D68DC4E-C4FE-A47F-B2BF-A0CC802C9CF1}"/>
              </a:ext>
            </a:extLst>
          </p:cNvPr>
          <p:cNvSpPr/>
          <p:nvPr/>
        </p:nvSpPr>
        <p:spPr>
          <a:xfrm>
            <a:off x="11044820" y="590721"/>
            <a:ext cx="556599" cy="5565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8" name="TextBox 7">
            <a:extLst>
              <a:ext uri="{FF2B5EF4-FFF2-40B4-BE49-F238E27FC236}">
                <a16:creationId xmlns:a16="http://schemas.microsoft.com/office/drawing/2014/main" id="{59DBC19F-B12C-DC6D-D893-43C1762AB65E}"/>
              </a:ext>
            </a:extLst>
          </p:cNvPr>
          <p:cNvSpPr txBox="1"/>
          <p:nvPr/>
        </p:nvSpPr>
        <p:spPr>
          <a:xfrm rot="5400000">
            <a:off x="9210384" y="2364199"/>
            <a:ext cx="3904060"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400" dirty="0">
                <a:latin typeface="Montserrat ExtraBold" panose="00000900000000000000" pitchFamily="2" charset="0"/>
              </a:rPr>
              <a:t>Poll</a:t>
            </a:r>
            <a:endParaRPr lang="ko-KR" altLang="en-US" sz="4400" dirty="0">
              <a:latin typeface="Montserrat ExtraBold" panose="00000900000000000000" pitchFamily="2" charset="0"/>
            </a:endParaRPr>
          </a:p>
        </p:txBody>
      </p:sp>
      <p:sp>
        <p:nvSpPr>
          <p:cNvPr id="10" name="TextBox 9">
            <a:extLst>
              <a:ext uri="{FF2B5EF4-FFF2-40B4-BE49-F238E27FC236}">
                <a16:creationId xmlns:a16="http://schemas.microsoft.com/office/drawing/2014/main" id="{682B709B-B848-25A3-3095-459CAAB16693}"/>
              </a:ext>
            </a:extLst>
          </p:cNvPr>
          <p:cNvSpPr txBox="1"/>
          <p:nvPr/>
        </p:nvSpPr>
        <p:spPr>
          <a:xfrm>
            <a:off x="811658" y="992098"/>
            <a:ext cx="8969340" cy="3497496"/>
          </a:xfrm>
          <a:prstGeom prst="rect">
            <a:avLst/>
          </a:prstGeom>
          <a:noFill/>
        </p:spPr>
        <p:txBody>
          <a:bodyPr wrap="square" rtlCol="0">
            <a:spAutoFit/>
          </a:bodyPr>
          <a:lstStyle/>
          <a:p>
            <a:pPr>
              <a:lnSpc>
                <a:spcPct val="109000"/>
              </a:lnSpc>
              <a:spcBef>
                <a:spcPts val="600"/>
              </a:spcBef>
            </a:pPr>
            <a:r>
              <a:rPr lang="en-US" sz="2800" dirty="0"/>
              <a:t>Have you ever identified or implemented residential related accommodations for a student with a disability in the Job Corps program?</a:t>
            </a:r>
          </a:p>
          <a:p>
            <a:pPr>
              <a:lnSpc>
                <a:spcPct val="109000"/>
              </a:lnSpc>
              <a:spcBef>
                <a:spcPts val="600"/>
              </a:spcBef>
            </a:pPr>
            <a:endParaRPr lang="en-US" dirty="0"/>
          </a:p>
          <a:p>
            <a:pPr marL="342900" indent="-342900">
              <a:lnSpc>
                <a:spcPct val="109000"/>
              </a:lnSpc>
              <a:spcBef>
                <a:spcPts val="600"/>
              </a:spcBef>
              <a:buAutoNum type="alphaUcPeriod"/>
            </a:pPr>
            <a:r>
              <a:rPr lang="en-US" sz="2800" dirty="0"/>
              <a:t>Yes</a:t>
            </a:r>
          </a:p>
          <a:p>
            <a:pPr marL="342900" indent="-342900">
              <a:lnSpc>
                <a:spcPct val="109000"/>
              </a:lnSpc>
              <a:spcBef>
                <a:spcPts val="600"/>
              </a:spcBef>
              <a:buAutoNum type="alphaUcPeriod"/>
            </a:pPr>
            <a:r>
              <a:rPr lang="en-US" sz="2800" dirty="0"/>
              <a:t>No</a:t>
            </a:r>
          </a:p>
          <a:p>
            <a:pPr marL="342900" indent="-342900">
              <a:lnSpc>
                <a:spcPct val="109000"/>
              </a:lnSpc>
              <a:spcBef>
                <a:spcPts val="600"/>
              </a:spcBef>
              <a:buAutoNum type="alphaUcPeriod"/>
            </a:pPr>
            <a:endParaRPr lang="en-US" sz="2800" dirty="0"/>
          </a:p>
        </p:txBody>
      </p:sp>
    </p:spTree>
    <p:extLst>
      <p:ext uri="{BB962C8B-B14F-4D97-AF65-F5344CB8AC3E}">
        <p14:creationId xmlns:p14="http://schemas.microsoft.com/office/powerpoint/2010/main" val="36396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132D446E-C323-EB96-E2D5-5BCE96596D18}"/>
              </a:ext>
            </a:extLst>
          </p:cNvPr>
          <p:cNvSpPr/>
          <p:nvPr/>
        </p:nvSpPr>
        <p:spPr>
          <a:xfrm>
            <a:off x="5728138" y="0"/>
            <a:ext cx="64638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0" name="모서리가 둥근 직사각형 9">
            <a:extLst>
              <a:ext uri="{FF2B5EF4-FFF2-40B4-BE49-F238E27FC236}">
                <a16:creationId xmlns:a16="http://schemas.microsoft.com/office/drawing/2014/main" id="{EBFADC9C-D91E-C9B9-5519-027DA37FCE35}"/>
              </a:ext>
            </a:extLst>
          </p:cNvPr>
          <p:cNvSpPr/>
          <p:nvPr/>
        </p:nvSpPr>
        <p:spPr>
          <a:xfrm>
            <a:off x="1097622" y="4100833"/>
            <a:ext cx="9996756" cy="2168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 name="모서리가 둥근 직사각형 8">
            <a:extLst>
              <a:ext uri="{FF2B5EF4-FFF2-40B4-BE49-F238E27FC236}">
                <a16:creationId xmlns:a16="http://schemas.microsoft.com/office/drawing/2014/main" id="{5275693B-04A8-75E4-3705-C504CA8852F9}"/>
              </a:ext>
            </a:extLst>
          </p:cNvPr>
          <p:cNvSpPr/>
          <p:nvPr/>
        </p:nvSpPr>
        <p:spPr>
          <a:xfrm>
            <a:off x="1097622" y="1575480"/>
            <a:ext cx="9996756" cy="2168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1CC84B89-B662-A14B-3D89-8C232C0C85D2}"/>
              </a:ext>
            </a:extLst>
          </p:cNvPr>
          <p:cNvSpPr txBox="1"/>
          <p:nvPr/>
        </p:nvSpPr>
        <p:spPr>
          <a:xfrm>
            <a:off x="6096000" y="1794112"/>
            <a:ext cx="4414463" cy="36933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800" dirty="0">
                <a:solidFill>
                  <a:schemeClr val="accent1"/>
                </a:solidFill>
                <a:latin typeface="+mj-lt"/>
              </a:rPr>
              <a:t>Is the DA clear in this example?</a:t>
            </a:r>
            <a:endParaRPr lang="ko-KR" altLang="en-US" sz="1800" dirty="0">
              <a:solidFill>
                <a:schemeClr val="accent1"/>
              </a:solidFill>
              <a:latin typeface="+mj-lt"/>
            </a:endParaRPr>
          </a:p>
        </p:txBody>
      </p:sp>
      <p:cxnSp>
        <p:nvCxnSpPr>
          <p:cNvPr id="14" name="직선 연결선[R] 13">
            <a:extLst>
              <a:ext uri="{FF2B5EF4-FFF2-40B4-BE49-F238E27FC236}">
                <a16:creationId xmlns:a16="http://schemas.microsoft.com/office/drawing/2014/main" id="{074EC50B-65BF-9C15-81F4-8474AB72012E}"/>
              </a:ext>
            </a:extLst>
          </p:cNvPr>
          <p:cNvCxnSpPr>
            <a:cxnSpLocks/>
          </p:cNvCxnSpPr>
          <p:nvPr/>
        </p:nvCxnSpPr>
        <p:spPr>
          <a:xfrm>
            <a:off x="5728138" y="2281283"/>
            <a:ext cx="53662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직선 연결선[R] 18">
            <a:extLst>
              <a:ext uri="{FF2B5EF4-FFF2-40B4-BE49-F238E27FC236}">
                <a16:creationId xmlns:a16="http://schemas.microsoft.com/office/drawing/2014/main" id="{C0C6A9BE-5989-0EAC-6A5D-E8383F7B7456}"/>
              </a:ext>
            </a:extLst>
          </p:cNvPr>
          <p:cNvCxnSpPr>
            <a:cxnSpLocks/>
          </p:cNvCxnSpPr>
          <p:nvPr/>
        </p:nvCxnSpPr>
        <p:spPr>
          <a:xfrm>
            <a:off x="5728138" y="4845139"/>
            <a:ext cx="53662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Picture Placeholder 27" descr="A person and person sitting at a table looking at a piece of paper&#10;&#10;Description automatically generated with medium confidence">
            <a:extLst>
              <a:ext uri="{FF2B5EF4-FFF2-40B4-BE49-F238E27FC236}">
                <a16:creationId xmlns:a16="http://schemas.microsoft.com/office/drawing/2014/main" id="{0D62705C-34A9-7F6F-8A74-F7AE3338EDC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1097622" y="1575480"/>
            <a:ext cx="4630516" cy="2168001"/>
          </a:xfrm>
        </p:spPr>
      </p:pic>
      <p:pic>
        <p:nvPicPr>
          <p:cNvPr id="30" name="Picture Placeholder 29" descr="A person sitting on a couch&#10;&#10;Description automatically generated with low confidence">
            <a:extLst>
              <a:ext uri="{FF2B5EF4-FFF2-40B4-BE49-F238E27FC236}">
                <a16:creationId xmlns:a16="http://schemas.microsoft.com/office/drawing/2014/main" id="{39ED8C15-6E1D-F049-BEC2-A163A50788A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1097622" y="4100833"/>
            <a:ext cx="4630516" cy="2168001"/>
          </a:xfrm>
        </p:spPr>
      </p:pic>
      <p:sp>
        <p:nvSpPr>
          <p:cNvPr id="22" name="TextBox 21">
            <a:extLst>
              <a:ext uri="{FF2B5EF4-FFF2-40B4-BE49-F238E27FC236}">
                <a16:creationId xmlns:a16="http://schemas.microsoft.com/office/drawing/2014/main" id="{81443694-F18C-EFC4-12F6-B184892077FC}"/>
              </a:ext>
            </a:extLst>
          </p:cNvPr>
          <p:cNvSpPr txBox="1"/>
          <p:nvPr/>
        </p:nvSpPr>
        <p:spPr>
          <a:xfrm>
            <a:off x="6095999" y="4297131"/>
            <a:ext cx="4414463" cy="36933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800" dirty="0">
                <a:solidFill>
                  <a:schemeClr val="accent1"/>
                </a:solidFill>
                <a:latin typeface="+mj-lt"/>
              </a:rPr>
              <a:t>Is the DA clear in this example?</a:t>
            </a:r>
            <a:endParaRPr lang="ko-KR" altLang="en-US" sz="1800" dirty="0">
              <a:solidFill>
                <a:schemeClr val="accent1"/>
              </a:solidFill>
              <a:latin typeface="+mj-lt"/>
            </a:endParaRPr>
          </a:p>
        </p:txBody>
      </p:sp>
      <p:pic>
        <p:nvPicPr>
          <p:cNvPr id="26" name="Picture 25">
            <a:extLst>
              <a:ext uri="{FF2B5EF4-FFF2-40B4-BE49-F238E27FC236}">
                <a16:creationId xmlns:a16="http://schemas.microsoft.com/office/drawing/2014/main" id="{7FE66E85-DA7E-B0FD-1D7D-A89354B92D53}"/>
              </a:ext>
            </a:extLst>
          </p:cNvPr>
          <p:cNvPicPr>
            <a:picLocks noChangeAspect="1"/>
          </p:cNvPicPr>
          <p:nvPr/>
        </p:nvPicPr>
        <p:blipFill>
          <a:blip r:embed="rId5"/>
          <a:stretch>
            <a:fillRect/>
          </a:stretch>
        </p:blipFill>
        <p:spPr>
          <a:xfrm>
            <a:off x="5955488" y="2685323"/>
            <a:ext cx="4732425" cy="504792"/>
          </a:xfrm>
          <a:prstGeom prst="rect">
            <a:avLst/>
          </a:prstGeom>
          <a:ln>
            <a:solidFill>
              <a:schemeClr val="tx1"/>
            </a:solidFill>
          </a:ln>
        </p:spPr>
      </p:pic>
      <p:pic>
        <p:nvPicPr>
          <p:cNvPr id="32" name="Picture 31">
            <a:extLst>
              <a:ext uri="{FF2B5EF4-FFF2-40B4-BE49-F238E27FC236}">
                <a16:creationId xmlns:a16="http://schemas.microsoft.com/office/drawing/2014/main" id="{6B0083DA-B57A-538B-5873-DF5B74D56C46}"/>
              </a:ext>
            </a:extLst>
          </p:cNvPr>
          <p:cNvPicPr>
            <a:picLocks noChangeAspect="1"/>
          </p:cNvPicPr>
          <p:nvPr/>
        </p:nvPicPr>
        <p:blipFill>
          <a:blip r:embed="rId6"/>
          <a:stretch>
            <a:fillRect/>
          </a:stretch>
        </p:blipFill>
        <p:spPr>
          <a:xfrm>
            <a:off x="5955488" y="5306542"/>
            <a:ext cx="4950764" cy="282901"/>
          </a:xfrm>
          <a:prstGeom prst="rect">
            <a:avLst/>
          </a:prstGeom>
          <a:ln>
            <a:solidFill>
              <a:schemeClr val="tx1"/>
            </a:solidFill>
          </a:ln>
        </p:spPr>
      </p:pic>
      <p:sp>
        <p:nvSpPr>
          <p:cNvPr id="33" name="TextBox 32">
            <a:extLst>
              <a:ext uri="{FF2B5EF4-FFF2-40B4-BE49-F238E27FC236}">
                <a16:creationId xmlns:a16="http://schemas.microsoft.com/office/drawing/2014/main" id="{B149E232-1256-35BD-9D50-A6574B37B29C}"/>
              </a:ext>
            </a:extLst>
          </p:cNvPr>
          <p:cNvSpPr txBox="1"/>
          <p:nvPr/>
        </p:nvSpPr>
        <p:spPr>
          <a:xfrm>
            <a:off x="1097622" y="257424"/>
            <a:ext cx="7955229" cy="120032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3600" dirty="0">
                <a:solidFill>
                  <a:schemeClr val="tx1"/>
                </a:solidFill>
                <a:latin typeface="+mj-lt"/>
              </a:rPr>
              <a:t>Accommodations</a:t>
            </a:r>
          </a:p>
          <a:p>
            <a:pPr algn="l"/>
            <a:r>
              <a:rPr lang="en-US" altLang="ko-KR" sz="3600" dirty="0">
                <a:solidFill>
                  <a:schemeClr val="tx1"/>
                </a:solidFill>
                <a:latin typeface="+mj-lt"/>
              </a:rPr>
              <a:t>Unclear?</a:t>
            </a:r>
            <a:endParaRPr lang="ko-KR" altLang="en-US" sz="3600" dirty="0">
              <a:solidFill>
                <a:schemeClr val="tx1"/>
              </a:solidFill>
              <a:latin typeface="+mj-lt"/>
            </a:endParaRPr>
          </a:p>
        </p:txBody>
      </p:sp>
      <p:sp>
        <p:nvSpPr>
          <p:cNvPr id="34" name="Slide Number Placeholder 5">
            <a:extLst>
              <a:ext uri="{FF2B5EF4-FFF2-40B4-BE49-F238E27FC236}">
                <a16:creationId xmlns:a16="http://schemas.microsoft.com/office/drawing/2014/main" id="{ED3A2FA5-F208-A32D-2E64-288498AD92B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30</a:t>
            </a:fld>
            <a:endParaRPr lang="en-US" dirty="0"/>
          </a:p>
        </p:txBody>
      </p:sp>
    </p:spTree>
    <p:extLst>
      <p:ext uri="{BB962C8B-B14F-4D97-AF65-F5344CB8AC3E}">
        <p14:creationId xmlns:p14="http://schemas.microsoft.com/office/powerpoint/2010/main" val="3890728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2674D09E-8FBD-950C-55CD-9EA7446463F4}"/>
              </a:ext>
            </a:extLst>
          </p:cNvPr>
          <p:cNvSpPr/>
          <p:nvPr/>
        </p:nvSpPr>
        <p:spPr>
          <a:xfrm>
            <a:off x="6422066" y="0"/>
            <a:ext cx="5769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7" name="TextBox 16">
            <a:extLst>
              <a:ext uri="{FF2B5EF4-FFF2-40B4-BE49-F238E27FC236}">
                <a16:creationId xmlns:a16="http://schemas.microsoft.com/office/drawing/2014/main" id="{72BED687-8A05-5A8F-3977-13F23DFDC9C6}"/>
              </a:ext>
            </a:extLst>
          </p:cNvPr>
          <p:cNvSpPr txBox="1"/>
          <p:nvPr/>
        </p:nvSpPr>
        <p:spPr>
          <a:xfrm>
            <a:off x="6418521" y="5441606"/>
            <a:ext cx="5773480" cy="46166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2400" dirty="0">
                <a:latin typeface="+mn-lt"/>
              </a:rPr>
              <a:t>For Residential</a:t>
            </a:r>
            <a:endParaRPr lang="ko-KR" altLang="en-US" sz="2400" dirty="0">
              <a:latin typeface="+mn-lt"/>
            </a:endParaRPr>
          </a:p>
        </p:txBody>
      </p:sp>
      <p:sp>
        <p:nvSpPr>
          <p:cNvPr id="18" name="타원 17">
            <a:extLst>
              <a:ext uri="{FF2B5EF4-FFF2-40B4-BE49-F238E27FC236}">
                <a16:creationId xmlns:a16="http://schemas.microsoft.com/office/drawing/2014/main" id="{F61169D0-B830-3DDE-A3AF-063AA3DDD693}"/>
              </a:ext>
            </a:extLst>
          </p:cNvPr>
          <p:cNvSpPr/>
          <p:nvPr/>
        </p:nvSpPr>
        <p:spPr>
          <a:xfrm>
            <a:off x="7375283" y="4387253"/>
            <a:ext cx="543456" cy="5434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A6F92492-F8B1-A578-6CF4-027ECAC62649}"/>
              </a:ext>
            </a:extLst>
          </p:cNvPr>
          <p:cNvSpPr txBox="1"/>
          <p:nvPr/>
        </p:nvSpPr>
        <p:spPr>
          <a:xfrm>
            <a:off x="6418521" y="4529709"/>
            <a:ext cx="5769934"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latin typeface="+mj-lt"/>
              </a:rPr>
              <a:t>Hot Topics</a:t>
            </a:r>
            <a:endParaRPr lang="ko-KR" altLang="en-US" sz="4400" dirty="0">
              <a:latin typeface="+mj-lt"/>
            </a:endParaRPr>
          </a:p>
        </p:txBody>
      </p:sp>
      <p:sp>
        <p:nvSpPr>
          <p:cNvPr id="23" name="TextBox 22">
            <a:extLst>
              <a:ext uri="{FF2B5EF4-FFF2-40B4-BE49-F238E27FC236}">
                <a16:creationId xmlns:a16="http://schemas.microsoft.com/office/drawing/2014/main" id="{38EC265D-70A3-A799-CB23-7AF544FA8579}"/>
              </a:ext>
            </a:extLst>
          </p:cNvPr>
          <p:cNvSpPr txBox="1"/>
          <p:nvPr/>
        </p:nvSpPr>
        <p:spPr>
          <a:xfrm>
            <a:off x="837061" y="186661"/>
            <a:ext cx="5654111" cy="221599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3800" dirty="0">
                <a:solidFill>
                  <a:schemeClr val="accent6"/>
                </a:solidFill>
                <a:latin typeface="+mj-lt"/>
              </a:rPr>
              <a:t>No.</a:t>
            </a:r>
            <a:r>
              <a:rPr lang="en-US" altLang="ko-KR" sz="13800">
                <a:solidFill>
                  <a:schemeClr val="accent6"/>
                </a:solidFill>
                <a:latin typeface="+mj-lt"/>
              </a:rPr>
              <a:t>5</a:t>
            </a:r>
            <a:endParaRPr lang="ko-KR" altLang="en-US" sz="13800" dirty="0">
              <a:solidFill>
                <a:schemeClr val="accent6"/>
              </a:solidFill>
              <a:latin typeface="+mj-lt"/>
            </a:endParaRPr>
          </a:p>
        </p:txBody>
      </p:sp>
      <p:pic>
        <p:nvPicPr>
          <p:cNvPr id="6" name="Picture Placeholder 5" descr="A hand holding a cat's paw&#10;&#10;Description automatically generated with low confidence">
            <a:extLst>
              <a:ext uri="{FF2B5EF4-FFF2-40B4-BE49-F238E27FC236}">
                <a16:creationId xmlns:a16="http://schemas.microsoft.com/office/drawing/2014/main" id="{612D1E2D-3BAB-C305-C4A7-9365CB75321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0E40B705-8344-9CA8-CD8F-7856571BC696}"/>
              </a:ext>
            </a:extLst>
          </p:cNvPr>
          <p:cNvSpPr txBox="1"/>
          <p:nvPr/>
        </p:nvSpPr>
        <p:spPr>
          <a:xfrm>
            <a:off x="860421" y="3801610"/>
            <a:ext cx="4720219" cy="1886927"/>
          </a:xfrm>
          <a:prstGeom prst="rect">
            <a:avLst/>
          </a:prstGeom>
          <a:noFill/>
        </p:spPr>
        <p:txBody>
          <a:bodyPr wrap="square" rtlCol="0">
            <a:spAutoFit/>
          </a:bodyPr>
          <a:lstStyle/>
          <a:p>
            <a:pPr>
              <a:lnSpc>
                <a:spcPct val="150000"/>
              </a:lnSpc>
            </a:pPr>
            <a:r>
              <a:rPr lang="en-US" altLang="ko-KR" sz="2000" dirty="0"/>
              <a:t>Residential Staff may be involved in providing and/or assisting with complex accommodation or access needs for students with disabilities.</a:t>
            </a:r>
          </a:p>
        </p:txBody>
      </p:sp>
      <p:sp>
        <p:nvSpPr>
          <p:cNvPr id="4" name="TextBox 3">
            <a:extLst>
              <a:ext uri="{FF2B5EF4-FFF2-40B4-BE49-F238E27FC236}">
                <a16:creationId xmlns:a16="http://schemas.microsoft.com/office/drawing/2014/main" id="{1C8B4ED1-720F-5710-3D36-CC737091C576}"/>
              </a:ext>
            </a:extLst>
          </p:cNvPr>
          <p:cNvSpPr txBox="1"/>
          <p:nvPr/>
        </p:nvSpPr>
        <p:spPr>
          <a:xfrm>
            <a:off x="860421" y="2339996"/>
            <a:ext cx="5355444" cy="138499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accent1"/>
                </a:solidFill>
                <a:latin typeface="+mj-lt"/>
              </a:rPr>
              <a:t>Private Room Requests, Assistance and Service Animals</a:t>
            </a:r>
            <a:endParaRPr lang="ko-KR" altLang="en-US" sz="2800" dirty="0">
              <a:solidFill>
                <a:schemeClr val="accent1"/>
              </a:solidFill>
              <a:latin typeface="+mj-lt"/>
            </a:endParaRPr>
          </a:p>
        </p:txBody>
      </p:sp>
      <p:sp>
        <p:nvSpPr>
          <p:cNvPr id="7" name="Slide Number Placeholder 5">
            <a:extLst>
              <a:ext uri="{FF2B5EF4-FFF2-40B4-BE49-F238E27FC236}">
                <a16:creationId xmlns:a16="http://schemas.microsoft.com/office/drawing/2014/main" id="{C5DB4DDE-FBAC-6D66-B33F-B929518FFC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31</a:t>
            </a:fld>
            <a:endParaRPr lang="en-US" dirty="0"/>
          </a:p>
        </p:txBody>
      </p:sp>
    </p:spTree>
    <p:extLst>
      <p:ext uri="{BB962C8B-B14F-4D97-AF65-F5344CB8AC3E}">
        <p14:creationId xmlns:p14="http://schemas.microsoft.com/office/powerpoint/2010/main" val="4210149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9111-19BE-CD52-4A34-8E724C2BABE0}"/>
              </a:ext>
            </a:extLst>
          </p:cNvPr>
          <p:cNvSpPr>
            <a:spLocks noGrp="1"/>
          </p:cNvSpPr>
          <p:nvPr>
            <p:ph type="title"/>
          </p:nvPr>
        </p:nvSpPr>
        <p:spPr/>
        <p:txBody>
          <a:bodyPr/>
          <a:lstStyle/>
          <a:p>
            <a:r>
              <a:rPr lang="en-US">
                <a:latin typeface="Montserrat ExtraBold"/>
              </a:rPr>
              <a:t>Who Can Deny Accommodation Requests?</a:t>
            </a:r>
            <a:endParaRPr lang="en-US" dirty="0"/>
          </a:p>
        </p:txBody>
      </p:sp>
      <p:sp>
        <p:nvSpPr>
          <p:cNvPr id="3" name="Content Placeholder 2">
            <a:extLst>
              <a:ext uri="{FF2B5EF4-FFF2-40B4-BE49-F238E27FC236}">
                <a16:creationId xmlns:a16="http://schemas.microsoft.com/office/drawing/2014/main" id="{2EA6CBF3-6662-249F-CFAF-371CDA2C1302}"/>
              </a:ext>
            </a:extLst>
          </p:cNvPr>
          <p:cNvSpPr>
            <a:spLocks noGrp="1"/>
          </p:cNvSpPr>
          <p:nvPr>
            <p:ph idx="1"/>
          </p:nvPr>
        </p:nvSpPr>
        <p:spPr/>
        <p:txBody>
          <a:bodyPr>
            <a:normAutofit/>
          </a:bodyPr>
          <a:lstStyle/>
          <a:p>
            <a:r>
              <a:rPr lang="en-US"/>
              <a:t>True or False:</a:t>
            </a:r>
          </a:p>
          <a:p>
            <a:pPr lvl="1"/>
            <a:r>
              <a:rPr lang="en-US"/>
              <a:t>A center may tell an applicant/a student that they may not have a private room on center.</a:t>
            </a:r>
          </a:p>
          <a:p>
            <a:pPr lvl="1"/>
            <a:endParaRPr lang="en-US"/>
          </a:p>
        </p:txBody>
      </p:sp>
      <p:sp>
        <p:nvSpPr>
          <p:cNvPr id="4" name="Slide Number Placeholder 3">
            <a:extLst>
              <a:ext uri="{FF2B5EF4-FFF2-40B4-BE49-F238E27FC236}">
                <a16:creationId xmlns:a16="http://schemas.microsoft.com/office/drawing/2014/main" id="{8488DD1F-5A62-5C33-BB68-434B92E3FE13}"/>
              </a:ext>
            </a:extLst>
          </p:cNvPr>
          <p:cNvSpPr>
            <a:spLocks noGrp="1"/>
          </p:cNvSpPr>
          <p:nvPr>
            <p:ph type="sldNum" sz="quarter" idx="12"/>
          </p:nvPr>
        </p:nvSpPr>
        <p:spPr/>
        <p:txBody>
          <a:bodyPr/>
          <a:lstStyle/>
          <a:p>
            <a:fld id="{DF96E603-E195-4D4F-955F-98D59F520671}" type="slidenum">
              <a:rPr lang="en-US" smtClean="0">
                <a:latin typeface="Montserrat" panose="00000500000000000000" pitchFamily="2" charset="0"/>
              </a:rPr>
              <a:t>32</a:t>
            </a:fld>
            <a:endParaRPr lang="en-US" dirty="0">
              <a:latin typeface="Montserrat" panose="00000500000000000000" pitchFamily="2" charset="0"/>
            </a:endParaRPr>
          </a:p>
        </p:txBody>
      </p:sp>
      <p:pic>
        <p:nvPicPr>
          <p:cNvPr id="6" name="Picture 5" descr="Text, whiteboard&#10;&#10;Description automatically generated">
            <a:extLst>
              <a:ext uri="{FF2B5EF4-FFF2-40B4-BE49-F238E27FC236}">
                <a16:creationId xmlns:a16="http://schemas.microsoft.com/office/drawing/2014/main" id="{BE06CF70-9339-DF0F-2158-C32A3CDD40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1324" y="3312160"/>
            <a:ext cx="4944436" cy="2682860"/>
          </a:xfrm>
          <a:prstGeom prst="rect">
            <a:avLst/>
          </a:prstGeom>
        </p:spPr>
      </p:pic>
    </p:spTree>
    <p:extLst>
      <p:ext uri="{BB962C8B-B14F-4D97-AF65-F5344CB8AC3E}">
        <p14:creationId xmlns:p14="http://schemas.microsoft.com/office/powerpoint/2010/main" val="16432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9111-19BE-CD52-4A34-8E724C2BABE0}"/>
              </a:ext>
            </a:extLst>
          </p:cNvPr>
          <p:cNvSpPr>
            <a:spLocks noGrp="1"/>
          </p:cNvSpPr>
          <p:nvPr>
            <p:ph type="title"/>
          </p:nvPr>
        </p:nvSpPr>
        <p:spPr/>
        <p:txBody>
          <a:bodyPr/>
          <a:lstStyle/>
          <a:p>
            <a:r>
              <a:rPr lang="en-US">
                <a:latin typeface="Montserrat ExtraBold"/>
              </a:rPr>
              <a:t>Who Can Deny Accommodation Requests? </a:t>
            </a:r>
            <a:r>
              <a:rPr lang="en-US" sz="1800">
                <a:latin typeface="Montserrat ExtraBold"/>
              </a:rPr>
              <a:t>(cont.)</a:t>
            </a:r>
          </a:p>
        </p:txBody>
      </p:sp>
      <p:sp>
        <p:nvSpPr>
          <p:cNvPr id="3" name="Content Placeholder 2">
            <a:extLst>
              <a:ext uri="{FF2B5EF4-FFF2-40B4-BE49-F238E27FC236}">
                <a16:creationId xmlns:a16="http://schemas.microsoft.com/office/drawing/2014/main" id="{2EA6CBF3-6662-249F-CFAF-371CDA2C1302}"/>
              </a:ext>
            </a:extLst>
          </p:cNvPr>
          <p:cNvSpPr>
            <a:spLocks noGrp="1"/>
          </p:cNvSpPr>
          <p:nvPr>
            <p:ph idx="1"/>
          </p:nvPr>
        </p:nvSpPr>
        <p:spPr>
          <a:xfrm>
            <a:off x="838199" y="1965007"/>
            <a:ext cx="6839857" cy="4211955"/>
          </a:xfrm>
        </p:spPr>
        <p:txBody>
          <a:bodyPr>
            <a:normAutofit fontScale="85000" lnSpcReduction="10000"/>
          </a:bodyPr>
          <a:lstStyle/>
          <a:p>
            <a:pPr>
              <a:lnSpc>
                <a:spcPct val="129000"/>
              </a:lnSpc>
            </a:pPr>
            <a:r>
              <a:rPr lang="en-US" dirty="0"/>
              <a:t>Centers </a:t>
            </a:r>
            <a:r>
              <a:rPr lang="en-US" u="sng" dirty="0">
                <a:solidFill>
                  <a:srgbClr val="C00000"/>
                </a:solidFill>
              </a:rPr>
              <a:t>may not deny</a:t>
            </a:r>
            <a:r>
              <a:rPr lang="en-US" dirty="0">
                <a:solidFill>
                  <a:srgbClr val="C00000"/>
                </a:solidFill>
              </a:rPr>
              <a:t> </a:t>
            </a:r>
            <a:r>
              <a:rPr lang="en-US" dirty="0"/>
              <a:t>accommodation requests at the center level.</a:t>
            </a:r>
          </a:p>
          <a:p>
            <a:pPr>
              <a:lnSpc>
                <a:spcPct val="129000"/>
              </a:lnSpc>
            </a:pPr>
            <a:r>
              <a:rPr lang="en-US" b="1" u="sng" dirty="0"/>
              <a:t>ONLY</a:t>
            </a:r>
            <a:r>
              <a:rPr lang="en-US" dirty="0"/>
              <a:t> the </a:t>
            </a:r>
            <a:r>
              <a:rPr lang="en-US" b="1" dirty="0">
                <a:solidFill>
                  <a:schemeClr val="accent6"/>
                </a:solidFill>
              </a:rPr>
              <a:t>National Office of Job Corps</a:t>
            </a:r>
            <a:r>
              <a:rPr lang="en-US" dirty="0"/>
              <a:t> can determine the reasonableness of an accommodation request.</a:t>
            </a:r>
          </a:p>
          <a:p>
            <a:pPr lvl="1">
              <a:lnSpc>
                <a:spcPct val="129000"/>
              </a:lnSpc>
            </a:pPr>
            <a:r>
              <a:rPr lang="en-US" dirty="0"/>
              <a:t>Reasonableness must be determined based upon the resources of the entire Job Corps program.</a:t>
            </a:r>
          </a:p>
          <a:p>
            <a:pPr lvl="1"/>
            <a:endParaRPr lang="en-US" dirty="0"/>
          </a:p>
        </p:txBody>
      </p:sp>
      <p:sp>
        <p:nvSpPr>
          <p:cNvPr id="4" name="Slide Number Placeholder 3">
            <a:extLst>
              <a:ext uri="{FF2B5EF4-FFF2-40B4-BE49-F238E27FC236}">
                <a16:creationId xmlns:a16="http://schemas.microsoft.com/office/drawing/2014/main" id="{8488DD1F-5A62-5C33-BB68-434B92E3FE13}"/>
              </a:ext>
            </a:extLst>
          </p:cNvPr>
          <p:cNvSpPr>
            <a:spLocks noGrp="1"/>
          </p:cNvSpPr>
          <p:nvPr>
            <p:ph type="sldNum" sz="quarter" idx="12"/>
          </p:nvPr>
        </p:nvSpPr>
        <p:spPr/>
        <p:txBody>
          <a:bodyPr/>
          <a:lstStyle/>
          <a:p>
            <a:fld id="{DF96E603-E195-4D4F-955F-98D59F520671}" type="slidenum">
              <a:rPr lang="en-US" smtClean="0">
                <a:latin typeface="Montserrat" panose="00000500000000000000" pitchFamily="2" charset="0"/>
              </a:rPr>
              <a:t>33</a:t>
            </a:fld>
            <a:endParaRPr lang="en-US" dirty="0">
              <a:latin typeface="Montserrat" panose="00000500000000000000" pitchFamily="2" charset="0"/>
            </a:endParaRPr>
          </a:p>
        </p:txBody>
      </p:sp>
      <p:pic>
        <p:nvPicPr>
          <p:cNvPr id="7" name="Picture 6" descr="A picture containing text, sign, vector graphics, clipart&#10;&#10;Description automatically generated">
            <a:extLst>
              <a:ext uri="{FF2B5EF4-FFF2-40B4-BE49-F238E27FC236}">
                <a16:creationId xmlns:a16="http://schemas.microsoft.com/office/drawing/2014/main" id="{52B68BA0-093A-C3C5-6F66-B9142A0114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6843" y="1965007"/>
            <a:ext cx="3252337" cy="3694112"/>
          </a:xfrm>
          <a:prstGeom prst="rect">
            <a:avLst/>
          </a:prstGeom>
        </p:spPr>
      </p:pic>
    </p:spTree>
    <p:extLst>
      <p:ext uri="{BB962C8B-B14F-4D97-AF65-F5344CB8AC3E}">
        <p14:creationId xmlns:p14="http://schemas.microsoft.com/office/powerpoint/2010/main" val="921125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C396D-2FF8-3DB2-41EE-ED6BD1E33CE5}"/>
              </a:ext>
            </a:extLst>
          </p:cNvPr>
          <p:cNvSpPr>
            <a:spLocks noGrp="1"/>
          </p:cNvSpPr>
          <p:nvPr>
            <p:ph type="title"/>
          </p:nvPr>
        </p:nvSpPr>
        <p:spPr>
          <a:xfrm>
            <a:off x="693058" y="801914"/>
            <a:ext cx="4474028" cy="5254172"/>
          </a:xfrm>
        </p:spPr>
        <p:txBody>
          <a:bodyPr>
            <a:normAutofit/>
          </a:bodyPr>
          <a:lstStyle/>
          <a:p>
            <a:pPr algn="ctr">
              <a:lnSpc>
                <a:spcPct val="109000"/>
              </a:lnSpc>
              <a:spcBef>
                <a:spcPts val="600"/>
              </a:spcBef>
            </a:pPr>
            <a:r>
              <a:rPr lang="en-US" dirty="0">
                <a:solidFill>
                  <a:schemeClr val="accent1"/>
                </a:solidFill>
              </a:rPr>
              <a:t>Contact the center Disability Coordinator for Assistance!</a:t>
            </a:r>
          </a:p>
        </p:txBody>
      </p:sp>
      <p:pic>
        <p:nvPicPr>
          <p:cNvPr id="6" name="Picture 5" descr="A person wearing glasses and a white shirt&#10;&#10;Description automatically generated with low confidence">
            <a:extLst>
              <a:ext uri="{FF2B5EF4-FFF2-40B4-BE49-F238E27FC236}">
                <a16:creationId xmlns:a16="http://schemas.microsoft.com/office/drawing/2014/main" id="{30D159D2-B47A-8707-90A0-126E1E242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7999" y="-23132"/>
            <a:ext cx="6604001" cy="6858000"/>
          </a:xfrm>
          <a:prstGeom prst="rect">
            <a:avLst/>
          </a:prstGeom>
        </p:spPr>
      </p:pic>
      <p:sp>
        <p:nvSpPr>
          <p:cNvPr id="7" name="Slide Number Placeholder 6">
            <a:extLst>
              <a:ext uri="{FF2B5EF4-FFF2-40B4-BE49-F238E27FC236}">
                <a16:creationId xmlns:a16="http://schemas.microsoft.com/office/drawing/2014/main" id="{44115556-1EA9-F8F8-1A23-B1E5AB1C9C65}"/>
              </a:ext>
            </a:extLst>
          </p:cNvPr>
          <p:cNvSpPr>
            <a:spLocks noGrp="1"/>
          </p:cNvSpPr>
          <p:nvPr>
            <p:ph type="sldNum" sz="quarter" idx="12"/>
          </p:nvPr>
        </p:nvSpPr>
        <p:spPr/>
        <p:txBody>
          <a:bodyPr/>
          <a:lstStyle/>
          <a:p>
            <a:fld id="{1509A58A-9D0B-49E1-B8C6-DD16F4C488E9}" type="slidenum">
              <a:rPr lang="en-US" smtClean="0">
                <a:latin typeface="Montserrat" panose="00000500000000000000" pitchFamily="2" charset="0"/>
              </a:rPr>
              <a:t>34</a:t>
            </a:fld>
            <a:endParaRPr lang="en-US" dirty="0">
              <a:latin typeface="Montserrat" panose="00000500000000000000" pitchFamily="2" charset="0"/>
            </a:endParaRPr>
          </a:p>
        </p:txBody>
      </p:sp>
    </p:spTree>
    <p:extLst>
      <p:ext uri="{BB962C8B-B14F-4D97-AF65-F5344CB8AC3E}">
        <p14:creationId xmlns:p14="http://schemas.microsoft.com/office/powerpoint/2010/main" val="3358144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DAAA-DFDC-3B13-B0D5-ECC56EF3F135}"/>
              </a:ext>
            </a:extLst>
          </p:cNvPr>
          <p:cNvSpPr>
            <a:spLocks noGrp="1"/>
          </p:cNvSpPr>
          <p:nvPr>
            <p:ph type="title"/>
          </p:nvPr>
        </p:nvSpPr>
        <p:spPr/>
        <p:txBody>
          <a:bodyPr/>
          <a:lstStyle/>
          <a:p>
            <a:r>
              <a:rPr lang="en-US" dirty="0"/>
              <a:t>How the DC Processes a Private Room Request</a:t>
            </a:r>
            <a:endParaRPr lang="en-US" sz="1800" dirty="0"/>
          </a:p>
        </p:txBody>
      </p:sp>
      <p:sp>
        <p:nvSpPr>
          <p:cNvPr id="6" name="Content Placeholder 5">
            <a:extLst>
              <a:ext uri="{FF2B5EF4-FFF2-40B4-BE49-F238E27FC236}">
                <a16:creationId xmlns:a16="http://schemas.microsoft.com/office/drawing/2014/main" id="{E64DAD7E-38DA-098D-A03A-8E564A267D3A}"/>
              </a:ext>
            </a:extLst>
          </p:cNvPr>
          <p:cNvSpPr>
            <a:spLocks noGrp="1"/>
          </p:cNvSpPr>
          <p:nvPr>
            <p:ph idx="1"/>
          </p:nvPr>
        </p:nvSpPr>
        <p:spPr>
          <a:xfrm>
            <a:off x="838199" y="1978025"/>
            <a:ext cx="5659483" cy="4337685"/>
          </a:xfrm>
        </p:spPr>
        <p:txBody>
          <a:bodyPr>
            <a:noAutofit/>
          </a:bodyPr>
          <a:lstStyle/>
          <a:p>
            <a:r>
              <a:rPr lang="en-US" sz="2400" dirty="0"/>
              <a:t>The DC/DAC conducts a reasonableness review. Is the center able to provide the requested accommodation? </a:t>
            </a:r>
          </a:p>
          <a:p>
            <a:pPr lvl="1"/>
            <a:r>
              <a:rPr lang="en-US" sz="2000" b="1" dirty="0">
                <a:solidFill>
                  <a:schemeClr val="accent6"/>
                </a:solidFill>
              </a:rPr>
              <a:t>Yes? </a:t>
            </a:r>
            <a:r>
              <a:rPr lang="en-US" sz="2000" dirty="0"/>
              <a:t>DC documents the agreed upon request on the request form and enters the individual’s accommodation plan (AP) into CIS. </a:t>
            </a:r>
          </a:p>
          <a:p>
            <a:pPr lvl="1"/>
            <a:r>
              <a:rPr lang="en-US" sz="2000" b="1" dirty="0">
                <a:solidFill>
                  <a:srgbClr val="C00000"/>
                </a:solidFill>
              </a:rPr>
              <a:t>No?</a:t>
            </a:r>
            <a:r>
              <a:rPr lang="en-US" sz="2000" dirty="0"/>
              <a:t> DC/DAC offers reasonable alternative accommodations that likely would be equally effective.</a:t>
            </a:r>
          </a:p>
        </p:txBody>
      </p:sp>
      <p:sp>
        <p:nvSpPr>
          <p:cNvPr id="3" name="Content Placeholder 5">
            <a:extLst>
              <a:ext uri="{FF2B5EF4-FFF2-40B4-BE49-F238E27FC236}">
                <a16:creationId xmlns:a16="http://schemas.microsoft.com/office/drawing/2014/main" id="{09D67F28-B620-9BD6-D6F2-10FD125E7C6D}"/>
              </a:ext>
            </a:extLst>
          </p:cNvPr>
          <p:cNvSpPr txBox="1">
            <a:spLocks/>
          </p:cNvSpPr>
          <p:nvPr/>
        </p:nvSpPr>
        <p:spPr>
          <a:xfrm>
            <a:off x="6497683" y="1978024"/>
            <a:ext cx="5125720" cy="4337685"/>
          </a:xfrm>
          <a:prstGeom prst="rect">
            <a:avLst/>
          </a:prstGeom>
          <a:solidFill>
            <a:srgbClr val="C6E6A2"/>
          </a:solidFill>
        </p:spPr>
        <p:txBody>
          <a:bodyPr vert="horz" lIns="91440" tIns="45720" rIns="91440" bIns="45720" rtlCol="0">
            <a:noAutofit/>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344462"/>
                </a:solidFill>
              </a:rPr>
              <a:t>Alternative Accommodation Examples</a:t>
            </a:r>
          </a:p>
          <a:p>
            <a:r>
              <a:rPr lang="en-US" sz="2000" dirty="0"/>
              <a:t>Placed in room with no more than “x” number of roommates or not to exceed “x” number of roommates</a:t>
            </a:r>
          </a:p>
          <a:p>
            <a:r>
              <a:rPr lang="en-US" sz="2000" dirty="0"/>
              <a:t>Portable room divider/folding screen placed in room to increase privacy or positioning to improve privacy</a:t>
            </a:r>
          </a:p>
          <a:p>
            <a:r>
              <a:rPr lang="en-US" sz="2000" dirty="0"/>
              <a:t>White noise machines or noise cancelling headsets</a:t>
            </a:r>
          </a:p>
          <a:p>
            <a:r>
              <a:rPr lang="en-US" sz="2000" dirty="0"/>
              <a:t>Private space to go to for short periods of time</a:t>
            </a:r>
          </a:p>
          <a:p>
            <a:pPr marL="0" indent="0">
              <a:buNone/>
            </a:pPr>
            <a:endParaRPr lang="en-US" sz="2000" dirty="0"/>
          </a:p>
        </p:txBody>
      </p:sp>
      <p:sp>
        <p:nvSpPr>
          <p:cNvPr id="5" name="Slide Number Placeholder 4">
            <a:extLst>
              <a:ext uri="{FF2B5EF4-FFF2-40B4-BE49-F238E27FC236}">
                <a16:creationId xmlns:a16="http://schemas.microsoft.com/office/drawing/2014/main" id="{3CC68E4D-D08B-19DD-0880-C580FE35BE9C}"/>
              </a:ext>
            </a:extLst>
          </p:cNvPr>
          <p:cNvSpPr>
            <a:spLocks noGrp="1"/>
          </p:cNvSpPr>
          <p:nvPr>
            <p:ph type="sldNum" sz="quarter" idx="12"/>
          </p:nvPr>
        </p:nvSpPr>
        <p:spPr/>
        <p:txBody>
          <a:bodyPr/>
          <a:lstStyle/>
          <a:p>
            <a:fld id="{1509A58A-9D0B-49E1-B8C6-DD16F4C488E9}" type="slidenum">
              <a:rPr lang="en-US" smtClean="0">
                <a:latin typeface="Montserrat" panose="00000500000000000000" pitchFamily="2" charset="0"/>
              </a:rPr>
              <a:t>35</a:t>
            </a:fld>
            <a:endParaRPr lang="en-US" dirty="0">
              <a:latin typeface="Montserrat" panose="00000500000000000000" pitchFamily="2" charset="0"/>
            </a:endParaRPr>
          </a:p>
        </p:txBody>
      </p:sp>
    </p:spTree>
    <p:extLst>
      <p:ext uri="{BB962C8B-B14F-4D97-AF65-F5344CB8AC3E}">
        <p14:creationId xmlns:p14="http://schemas.microsoft.com/office/powerpoint/2010/main" val="517109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4F8FC78B-16B9-609B-4C17-86AB37879BCB}"/>
              </a:ext>
            </a:extLst>
          </p:cNvPr>
          <p:cNvSpPr/>
          <p:nvPr/>
        </p:nvSpPr>
        <p:spPr>
          <a:xfrm>
            <a:off x="0" y="4458876"/>
            <a:ext cx="6759019" cy="23991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5" name="타원 14">
            <a:extLst>
              <a:ext uri="{FF2B5EF4-FFF2-40B4-BE49-F238E27FC236}">
                <a16:creationId xmlns:a16="http://schemas.microsoft.com/office/drawing/2014/main" id="{412B813E-5904-2A9F-1A8C-AA5FA99192AA}"/>
              </a:ext>
            </a:extLst>
          </p:cNvPr>
          <p:cNvSpPr/>
          <p:nvPr/>
        </p:nvSpPr>
        <p:spPr>
          <a:xfrm>
            <a:off x="341542" y="4981530"/>
            <a:ext cx="451272" cy="4512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8" name="TextBox 7">
            <a:extLst>
              <a:ext uri="{FF2B5EF4-FFF2-40B4-BE49-F238E27FC236}">
                <a16:creationId xmlns:a16="http://schemas.microsoft.com/office/drawing/2014/main" id="{F6CD2FB5-3190-13BD-6DEA-9026E2CE9A53}"/>
              </a:ext>
            </a:extLst>
          </p:cNvPr>
          <p:cNvSpPr txBox="1"/>
          <p:nvPr/>
        </p:nvSpPr>
        <p:spPr>
          <a:xfrm>
            <a:off x="567178" y="5048082"/>
            <a:ext cx="6191841"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400" dirty="0">
                <a:latin typeface="+mj-lt"/>
              </a:rPr>
              <a:t>Assistance Animals</a:t>
            </a:r>
            <a:endParaRPr lang="ko-KR" altLang="en-US" sz="4400" dirty="0">
              <a:latin typeface="+mj-lt"/>
            </a:endParaRPr>
          </a:p>
        </p:txBody>
      </p:sp>
      <p:sp>
        <p:nvSpPr>
          <p:cNvPr id="16" name="TextBox 15">
            <a:extLst>
              <a:ext uri="{FF2B5EF4-FFF2-40B4-BE49-F238E27FC236}">
                <a16:creationId xmlns:a16="http://schemas.microsoft.com/office/drawing/2014/main" id="{C14823CC-ECC0-7BF7-23E7-C693351C1279}"/>
              </a:ext>
            </a:extLst>
          </p:cNvPr>
          <p:cNvSpPr txBox="1"/>
          <p:nvPr/>
        </p:nvSpPr>
        <p:spPr>
          <a:xfrm>
            <a:off x="6984654" y="1813156"/>
            <a:ext cx="4865803" cy="5044843"/>
          </a:xfrm>
          <a:prstGeom prst="rect">
            <a:avLst/>
          </a:prstGeom>
          <a:noFill/>
        </p:spPr>
        <p:txBody>
          <a:bodyPr wrap="square" rtlCol="0">
            <a:spAutoFit/>
          </a:bodyPr>
          <a:lstStyle/>
          <a:p>
            <a:pPr marL="285750" indent="-285750">
              <a:lnSpc>
                <a:spcPct val="109000"/>
              </a:lnSpc>
              <a:spcBef>
                <a:spcPts val="600"/>
              </a:spcBef>
              <a:buClr>
                <a:srgbClr val="92D050"/>
              </a:buClr>
              <a:buFont typeface="Wingdings" panose="05000000000000000000" pitchFamily="2" charset="2"/>
              <a:buChar char="§"/>
            </a:pPr>
            <a:r>
              <a:rPr lang="en-US" altLang="ko-KR" sz="2000" dirty="0"/>
              <a:t>Generally, the animal will stay crated in the dorm during the day.</a:t>
            </a:r>
          </a:p>
          <a:p>
            <a:pPr marL="285750" indent="-285750">
              <a:lnSpc>
                <a:spcPct val="109000"/>
              </a:lnSpc>
              <a:spcBef>
                <a:spcPts val="600"/>
              </a:spcBef>
              <a:buClr>
                <a:srgbClr val="92D050"/>
              </a:buClr>
              <a:buFont typeface="Wingdings" panose="05000000000000000000" pitchFamily="2" charset="2"/>
              <a:buChar char="§"/>
            </a:pPr>
            <a:r>
              <a:rPr lang="en-US" altLang="ko-KR" sz="2000" dirty="0"/>
              <a:t>The student likely will need an accommodation to have breaks during the training day to either feed or take the animal out for a bathroom break, etc. dependent upon the type of animal.</a:t>
            </a:r>
          </a:p>
          <a:p>
            <a:pPr marL="285750" indent="-285750">
              <a:lnSpc>
                <a:spcPct val="109000"/>
              </a:lnSpc>
              <a:spcBef>
                <a:spcPts val="600"/>
              </a:spcBef>
              <a:buClr>
                <a:srgbClr val="92D050"/>
              </a:buClr>
              <a:buFont typeface="Wingdings" panose="05000000000000000000" pitchFamily="2" charset="2"/>
              <a:buChar char="§"/>
            </a:pPr>
            <a:r>
              <a:rPr lang="en-US" altLang="ko-KR" sz="2000" dirty="0"/>
              <a:t>The student is expected to provide for the needs of the animal and provide its care.</a:t>
            </a:r>
          </a:p>
          <a:p>
            <a:pPr marL="285750" indent="-285750">
              <a:lnSpc>
                <a:spcPct val="109000"/>
              </a:lnSpc>
              <a:spcBef>
                <a:spcPts val="600"/>
              </a:spcBef>
              <a:buClr>
                <a:srgbClr val="92D050"/>
              </a:buClr>
              <a:buFont typeface="Wingdings" panose="05000000000000000000" pitchFamily="2" charset="2"/>
              <a:buChar char="§"/>
            </a:pPr>
            <a:r>
              <a:rPr lang="en-US" altLang="ko-KR" sz="2000" dirty="0"/>
              <a:t>The animal must always be under the student’s control.</a:t>
            </a:r>
          </a:p>
          <a:p>
            <a:pPr marL="285750" indent="-285750">
              <a:lnSpc>
                <a:spcPct val="109000"/>
              </a:lnSpc>
              <a:spcBef>
                <a:spcPts val="600"/>
              </a:spcBef>
              <a:buClr>
                <a:srgbClr val="92D050"/>
              </a:buClr>
              <a:buFont typeface="Wingdings" panose="05000000000000000000" pitchFamily="2" charset="2"/>
              <a:buChar char="§"/>
            </a:pPr>
            <a:endParaRPr lang="en-US" altLang="ko-KR" dirty="0"/>
          </a:p>
        </p:txBody>
      </p:sp>
      <p:sp>
        <p:nvSpPr>
          <p:cNvPr id="17" name="TextBox 16">
            <a:extLst>
              <a:ext uri="{FF2B5EF4-FFF2-40B4-BE49-F238E27FC236}">
                <a16:creationId xmlns:a16="http://schemas.microsoft.com/office/drawing/2014/main" id="{FC7BB7A4-0C0B-80E5-FF1B-822A594B0543}"/>
              </a:ext>
            </a:extLst>
          </p:cNvPr>
          <p:cNvSpPr txBox="1"/>
          <p:nvPr/>
        </p:nvSpPr>
        <p:spPr>
          <a:xfrm>
            <a:off x="6984654" y="362002"/>
            <a:ext cx="4402676" cy="1275414"/>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lnSpc>
                <a:spcPct val="109000"/>
              </a:lnSpc>
              <a:spcBef>
                <a:spcPts val="600"/>
              </a:spcBef>
            </a:pPr>
            <a:r>
              <a:rPr lang="en-US" altLang="ko-KR" sz="2400" dirty="0">
                <a:solidFill>
                  <a:schemeClr val="accent1"/>
                </a:solidFill>
                <a:latin typeface="+mj-lt"/>
              </a:rPr>
              <a:t>Assistance Animals may be an accommodation in Job Corps.</a:t>
            </a:r>
            <a:endParaRPr lang="ko-KR" altLang="en-US" sz="2400" dirty="0">
              <a:solidFill>
                <a:schemeClr val="accent1"/>
              </a:solidFill>
              <a:latin typeface="+mj-lt"/>
            </a:endParaRPr>
          </a:p>
        </p:txBody>
      </p:sp>
      <p:pic>
        <p:nvPicPr>
          <p:cNvPr id="7" name="Picture Placeholder 6" descr="A person lying in bed with a cat&#10;&#10;Description automatically generated with medium confidence">
            <a:extLst>
              <a:ext uri="{FF2B5EF4-FFF2-40B4-BE49-F238E27FC236}">
                <a16:creationId xmlns:a16="http://schemas.microsoft.com/office/drawing/2014/main" id="{760FF926-937B-1132-313B-42175EBBE20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Slide Number Placeholder 5">
            <a:extLst>
              <a:ext uri="{FF2B5EF4-FFF2-40B4-BE49-F238E27FC236}">
                <a16:creationId xmlns:a16="http://schemas.microsoft.com/office/drawing/2014/main" id="{4717FEB1-67B1-EC7D-99FF-44BFFEE6816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36</a:t>
            </a:fld>
            <a:endParaRPr lang="en-US" dirty="0"/>
          </a:p>
        </p:txBody>
      </p:sp>
    </p:spTree>
    <p:extLst>
      <p:ext uri="{BB962C8B-B14F-4D97-AF65-F5344CB8AC3E}">
        <p14:creationId xmlns:p14="http://schemas.microsoft.com/office/powerpoint/2010/main" val="261162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Question">
            <a:extLst>
              <a:ext uri="{FF2B5EF4-FFF2-40B4-BE49-F238E27FC236}">
                <a16:creationId xmlns:a16="http://schemas.microsoft.com/office/drawing/2014/main" id="{E8BB55CB-D0ED-4E0E-B924-F532C0AF7344}"/>
              </a:ext>
            </a:extLst>
          </p:cNvPr>
          <p:cNvSpPr txBox="1">
            <a:spLocks/>
          </p:cNvSpPr>
          <p:nvPr/>
        </p:nvSpPr>
        <p:spPr>
          <a:xfrm>
            <a:off x="6274676" y="1271154"/>
            <a:ext cx="5097517" cy="4146724"/>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nSpc>
                <a:spcPct val="113000"/>
              </a:lnSpc>
            </a:pPr>
            <a:r>
              <a:rPr lang="en-US" sz="2800" dirty="0">
                <a:solidFill>
                  <a:schemeClr val="tx1"/>
                </a:solidFill>
                <a:cs typeface="Calibri" panose="020F0502020204030204" pitchFamily="34" charset="0"/>
              </a:rPr>
              <a:t>Allergies and fear of animals are not valid reasons for denying access/accommodations to a student using either a service animal or an assistance animal.  </a:t>
            </a:r>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chemeClr val="tx1"/>
                </a:solidFill>
              </a:rPr>
              <a:t>Allergies to Animal</a:t>
            </a:r>
          </a:p>
        </p:txBody>
      </p:sp>
      <p:sp>
        <p:nvSpPr>
          <p:cNvPr id="5" name="Slide Number Placeholder 4">
            <a:extLst>
              <a:ext uri="{FF2B5EF4-FFF2-40B4-BE49-F238E27FC236}">
                <a16:creationId xmlns:a16="http://schemas.microsoft.com/office/drawing/2014/main" id="{9ACE64D0-15A2-42DC-BF4A-70560466E29B}"/>
              </a:ext>
            </a:extLst>
          </p:cNvPr>
          <p:cNvSpPr>
            <a:spLocks noGrp="1"/>
          </p:cNvSpPr>
          <p:nvPr>
            <p:ph type="sldNum" sz="quarter" idx="12"/>
          </p:nvPr>
        </p:nvSpPr>
        <p:spPr>
          <a:xfrm>
            <a:off x="10634138" y="6356354"/>
            <a:ext cx="1530927"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latin typeface="+mn-lt"/>
              </a:rPr>
              <a:pPr/>
              <a:t>37</a:t>
            </a:fld>
            <a:endParaRPr lang="en-US" dirty="0">
              <a:latin typeface="+mn-lt"/>
            </a:endParaRPr>
          </a:p>
        </p:txBody>
      </p:sp>
      <p:grpSp>
        <p:nvGrpSpPr>
          <p:cNvPr id="10" name="Group 9">
            <a:extLst>
              <a:ext uri="{FF2B5EF4-FFF2-40B4-BE49-F238E27FC236}">
                <a16:creationId xmlns:a16="http://schemas.microsoft.com/office/drawing/2014/main" id="{39CA1ADF-06F3-40EA-8B2C-0A47EE01FCAC}"/>
              </a:ext>
            </a:extLst>
          </p:cNvPr>
          <p:cNvGrpSpPr/>
          <p:nvPr/>
        </p:nvGrpSpPr>
        <p:grpSpPr>
          <a:xfrm>
            <a:off x="1533771" y="1463945"/>
            <a:ext cx="3953933" cy="3953933"/>
            <a:chOff x="2459180" y="1481850"/>
            <a:chExt cx="3953933" cy="3953933"/>
          </a:xfrm>
        </p:grpSpPr>
        <p:pic>
          <p:nvPicPr>
            <p:cNvPr id="8" name="Picture 7" descr="A picture containing sitting, black, indoor, table&#10;&#10;Description generated with high confidence">
              <a:extLst>
                <a:ext uri="{FF2B5EF4-FFF2-40B4-BE49-F238E27FC236}">
                  <a16:creationId xmlns:a16="http://schemas.microsoft.com/office/drawing/2014/main" id="{55337800-7B1F-4A0E-918F-C376BEF69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9180" y="1481850"/>
              <a:ext cx="3953933" cy="3953933"/>
            </a:xfrm>
            <a:prstGeom prst="rect">
              <a:avLst/>
            </a:prstGeom>
          </p:spPr>
        </p:pic>
        <p:sp>
          <p:nvSpPr>
            <p:cNvPr id="9" name="Rectangle 8">
              <a:extLst>
                <a:ext uri="{FF2B5EF4-FFF2-40B4-BE49-F238E27FC236}">
                  <a16:creationId xmlns:a16="http://schemas.microsoft.com/office/drawing/2014/main" id="{7BD3F256-C63F-458E-9132-86CC3B917FA7}"/>
                </a:ext>
              </a:extLst>
            </p:cNvPr>
            <p:cNvSpPr/>
            <p:nvPr/>
          </p:nvSpPr>
          <p:spPr>
            <a:xfrm>
              <a:off x="3386667" y="1930400"/>
              <a:ext cx="914400" cy="16933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8742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A person blowing her nose&#10;&#10;Description automatically generated">
            <a:extLst>
              <a:ext uri="{FF2B5EF4-FFF2-40B4-BE49-F238E27FC236}">
                <a16:creationId xmlns:a16="http://schemas.microsoft.com/office/drawing/2014/main" id="{D7D8462D-4C80-02C6-1834-4E6AA7A9347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3425825" cy="6858000"/>
          </a:xfrm>
        </p:spPr>
      </p:pic>
      <p:sp>
        <p:nvSpPr>
          <p:cNvPr id="3" name="Title 2">
            <a:extLst>
              <a:ext uri="{FF2B5EF4-FFF2-40B4-BE49-F238E27FC236}">
                <a16:creationId xmlns:a16="http://schemas.microsoft.com/office/drawing/2014/main" id="{341A1E6B-DD98-475E-98A3-C05BA99951E3}"/>
              </a:ext>
            </a:extLst>
          </p:cNvPr>
          <p:cNvSpPr>
            <a:spLocks noGrp="1"/>
          </p:cNvSpPr>
          <p:nvPr>
            <p:ph type="title" idx="4294967295"/>
          </p:nvPr>
        </p:nvSpPr>
        <p:spPr>
          <a:xfrm>
            <a:off x="3425371" y="502683"/>
            <a:ext cx="5500914" cy="882311"/>
          </a:xfrm>
        </p:spPr>
        <p:txBody>
          <a:bodyPr>
            <a:normAutofit/>
          </a:bodyPr>
          <a:lstStyle/>
          <a:p>
            <a:r>
              <a:rPr lang="en-US" dirty="0"/>
              <a:t>Allergies (cont.)</a:t>
            </a:r>
          </a:p>
        </p:txBody>
      </p:sp>
      <p:sp>
        <p:nvSpPr>
          <p:cNvPr id="2" name="Slide Number Placeholder 1">
            <a:extLst>
              <a:ext uri="{FF2B5EF4-FFF2-40B4-BE49-F238E27FC236}">
                <a16:creationId xmlns:a16="http://schemas.microsoft.com/office/drawing/2014/main" id="{2DE8BAE1-4DF5-4124-A5E7-79355F67C008}"/>
              </a:ext>
            </a:extLst>
          </p:cNvPr>
          <p:cNvSpPr>
            <a:spLocks noGrp="1"/>
          </p:cNvSpPr>
          <p:nvPr>
            <p:ph type="sldNum" sz="quarter" idx="4294967295"/>
          </p:nvPr>
        </p:nvSpPr>
        <p:spPr>
          <a:xfrm>
            <a:off x="10661650" y="6356350"/>
            <a:ext cx="153035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latin typeface="+mn-lt"/>
              </a:rPr>
              <a:pPr/>
              <a:t>38</a:t>
            </a:fld>
            <a:endParaRPr lang="en-US" dirty="0">
              <a:latin typeface="+mn-lt"/>
            </a:endParaRPr>
          </a:p>
        </p:txBody>
      </p:sp>
      <p:sp>
        <p:nvSpPr>
          <p:cNvPr id="6" name="TextBox 5">
            <a:extLst>
              <a:ext uri="{FF2B5EF4-FFF2-40B4-BE49-F238E27FC236}">
                <a16:creationId xmlns:a16="http://schemas.microsoft.com/office/drawing/2014/main" id="{C8DCE384-8F5A-46DA-809A-D5D2012B2235}"/>
              </a:ext>
            </a:extLst>
          </p:cNvPr>
          <p:cNvSpPr txBox="1"/>
          <p:nvPr/>
        </p:nvSpPr>
        <p:spPr>
          <a:xfrm>
            <a:off x="3425371" y="1384994"/>
            <a:ext cx="8113486" cy="5168210"/>
          </a:xfrm>
          <a:prstGeom prst="rect">
            <a:avLst/>
          </a:prstGeom>
          <a:noFill/>
        </p:spPr>
        <p:txBody>
          <a:bodyPr wrap="square" rtlCol="0">
            <a:spAutoFit/>
          </a:bodyPr>
          <a:lstStyle/>
          <a:p>
            <a:pPr marL="457200" indent="-457200">
              <a:lnSpc>
                <a:spcPct val="109000"/>
              </a:lnSpc>
              <a:spcBef>
                <a:spcPts val="600"/>
              </a:spcBef>
              <a:buClr>
                <a:schemeClr val="accent6"/>
              </a:buClr>
              <a:buFont typeface="Wingdings" panose="05000000000000000000" pitchFamily="2" charset="2"/>
              <a:buChar char="§"/>
            </a:pPr>
            <a:r>
              <a:rPr lang="en-US" sz="2800" dirty="0"/>
              <a:t>Suggestions for addressing issues related to allergies include:</a:t>
            </a:r>
          </a:p>
          <a:p>
            <a:pPr marL="914400" lvl="1" indent="-457200">
              <a:lnSpc>
                <a:spcPct val="109000"/>
              </a:lnSpc>
              <a:spcBef>
                <a:spcPts val="600"/>
              </a:spcBef>
              <a:buClr>
                <a:schemeClr val="accent6"/>
              </a:buClr>
              <a:buFont typeface="Wingdings" panose="05000000000000000000" pitchFamily="2" charset="2"/>
              <a:buChar char="§"/>
            </a:pPr>
            <a:r>
              <a:rPr lang="en-US" sz="2000" dirty="0"/>
              <a:t>Try to keep the animal and staff/students who are allergic in different areas of the center and establish different paths of travel for each student</a:t>
            </a:r>
          </a:p>
          <a:p>
            <a:pPr marL="914400" lvl="1" indent="-457200">
              <a:lnSpc>
                <a:spcPct val="109000"/>
              </a:lnSpc>
              <a:spcBef>
                <a:spcPts val="600"/>
              </a:spcBef>
              <a:buClr>
                <a:schemeClr val="accent6"/>
              </a:buClr>
              <a:buFont typeface="Wingdings" panose="05000000000000000000" pitchFamily="2" charset="2"/>
              <a:buChar char="§"/>
            </a:pPr>
            <a:r>
              <a:rPr lang="en-US" sz="2000" dirty="0"/>
              <a:t>Provide the student with a private room</a:t>
            </a:r>
          </a:p>
          <a:p>
            <a:pPr marL="914400" lvl="1" indent="-457200">
              <a:lnSpc>
                <a:spcPct val="109000"/>
              </a:lnSpc>
              <a:spcBef>
                <a:spcPts val="600"/>
              </a:spcBef>
              <a:buClr>
                <a:schemeClr val="accent6"/>
              </a:buClr>
              <a:buFont typeface="Wingdings" panose="05000000000000000000" pitchFamily="2" charset="2"/>
              <a:buChar char="§"/>
            </a:pPr>
            <a:r>
              <a:rPr lang="en-US" sz="2000" dirty="0"/>
              <a:t>Use a portable air purifier and add HEPA filters to existing ventilation system</a:t>
            </a:r>
          </a:p>
          <a:p>
            <a:pPr marL="914400" lvl="1" indent="-457200">
              <a:lnSpc>
                <a:spcPct val="109000"/>
              </a:lnSpc>
              <a:spcBef>
                <a:spcPts val="600"/>
              </a:spcBef>
              <a:buClr>
                <a:schemeClr val="accent6"/>
              </a:buClr>
              <a:buFont typeface="Wingdings" panose="05000000000000000000" pitchFamily="2" charset="2"/>
              <a:buChar char="§"/>
            </a:pPr>
            <a:r>
              <a:rPr lang="en-US" sz="2000" dirty="0"/>
              <a:t>Avoid use of common areas at the same time</a:t>
            </a:r>
          </a:p>
          <a:p>
            <a:pPr marL="914400" lvl="1" indent="-457200">
              <a:lnSpc>
                <a:spcPct val="109000"/>
              </a:lnSpc>
              <a:spcBef>
                <a:spcPts val="600"/>
              </a:spcBef>
              <a:buClr>
                <a:schemeClr val="accent6"/>
              </a:buClr>
              <a:buFont typeface="Wingdings" panose="05000000000000000000" pitchFamily="2" charset="2"/>
              <a:buChar char="§"/>
            </a:pPr>
            <a:r>
              <a:rPr lang="en-US" sz="2000" dirty="0"/>
              <a:t>Allow student to change to career technical uniform in the specific training area</a:t>
            </a:r>
          </a:p>
          <a:p>
            <a:pPr marL="914400" lvl="1" indent="-457200">
              <a:lnSpc>
                <a:spcPct val="109000"/>
              </a:lnSpc>
              <a:spcBef>
                <a:spcPts val="600"/>
              </a:spcBef>
              <a:buClr>
                <a:schemeClr val="accent6"/>
              </a:buClr>
              <a:buFont typeface="Wingdings" panose="05000000000000000000" pitchFamily="2" charset="2"/>
              <a:buChar char="§"/>
            </a:pPr>
            <a:r>
              <a:rPr lang="en-US" sz="2000" dirty="0"/>
              <a:t>Check with Wellness for OTC allergy medications</a:t>
            </a:r>
          </a:p>
          <a:p>
            <a:endParaRPr lang="en-US" dirty="0"/>
          </a:p>
        </p:txBody>
      </p:sp>
    </p:spTree>
    <p:extLst>
      <p:ext uri="{BB962C8B-B14F-4D97-AF65-F5344CB8AC3E}">
        <p14:creationId xmlns:p14="http://schemas.microsoft.com/office/powerpoint/2010/main" val="3618853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4F8FC78B-16B9-609B-4C17-86AB37879BCB}"/>
              </a:ext>
            </a:extLst>
          </p:cNvPr>
          <p:cNvSpPr/>
          <p:nvPr/>
        </p:nvSpPr>
        <p:spPr>
          <a:xfrm>
            <a:off x="0" y="4458876"/>
            <a:ext cx="6759019" cy="23991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5" name="타원 14">
            <a:extLst>
              <a:ext uri="{FF2B5EF4-FFF2-40B4-BE49-F238E27FC236}">
                <a16:creationId xmlns:a16="http://schemas.microsoft.com/office/drawing/2014/main" id="{412B813E-5904-2A9F-1A8C-AA5FA99192AA}"/>
              </a:ext>
            </a:extLst>
          </p:cNvPr>
          <p:cNvSpPr/>
          <p:nvPr/>
        </p:nvSpPr>
        <p:spPr>
          <a:xfrm>
            <a:off x="341542" y="4981530"/>
            <a:ext cx="451272" cy="4512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8" name="TextBox 7">
            <a:extLst>
              <a:ext uri="{FF2B5EF4-FFF2-40B4-BE49-F238E27FC236}">
                <a16:creationId xmlns:a16="http://schemas.microsoft.com/office/drawing/2014/main" id="{F6CD2FB5-3190-13BD-6DEA-9026E2CE9A53}"/>
              </a:ext>
            </a:extLst>
          </p:cNvPr>
          <p:cNvSpPr txBox="1"/>
          <p:nvPr/>
        </p:nvSpPr>
        <p:spPr>
          <a:xfrm>
            <a:off x="567178" y="5048082"/>
            <a:ext cx="6191841"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4400" dirty="0">
                <a:latin typeface="+mj-lt"/>
              </a:rPr>
              <a:t>Service Animals</a:t>
            </a:r>
            <a:endParaRPr lang="ko-KR" altLang="en-US" sz="4400" dirty="0">
              <a:latin typeface="+mj-lt"/>
            </a:endParaRPr>
          </a:p>
        </p:txBody>
      </p:sp>
      <p:sp>
        <p:nvSpPr>
          <p:cNvPr id="16" name="TextBox 15">
            <a:extLst>
              <a:ext uri="{FF2B5EF4-FFF2-40B4-BE49-F238E27FC236}">
                <a16:creationId xmlns:a16="http://schemas.microsoft.com/office/drawing/2014/main" id="{C14823CC-ECC0-7BF7-23E7-C693351C1279}"/>
              </a:ext>
            </a:extLst>
          </p:cNvPr>
          <p:cNvSpPr txBox="1"/>
          <p:nvPr/>
        </p:nvSpPr>
        <p:spPr>
          <a:xfrm>
            <a:off x="6984652" y="2456372"/>
            <a:ext cx="4865803" cy="4005007"/>
          </a:xfrm>
          <a:prstGeom prst="rect">
            <a:avLst/>
          </a:prstGeom>
          <a:noFill/>
        </p:spPr>
        <p:txBody>
          <a:bodyPr wrap="square" rtlCol="0">
            <a:spAutoFit/>
          </a:bodyPr>
          <a:lstStyle/>
          <a:p>
            <a:pPr marL="285750" indent="-285750">
              <a:lnSpc>
                <a:spcPct val="109000"/>
              </a:lnSpc>
              <a:spcBef>
                <a:spcPts val="600"/>
              </a:spcBef>
              <a:buClr>
                <a:srgbClr val="92D050"/>
              </a:buClr>
              <a:buFont typeface="Wingdings" panose="05000000000000000000" pitchFamily="2" charset="2"/>
              <a:buChar char="§"/>
            </a:pPr>
            <a:r>
              <a:rPr lang="en-US" altLang="ko-KR" dirty="0"/>
              <a:t>A student does not have to request an accommodation for a service animal. They inform the center of the service animal and the DCs proceed with next steps.</a:t>
            </a:r>
          </a:p>
          <a:p>
            <a:pPr marL="285750" indent="-285750">
              <a:lnSpc>
                <a:spcPct val="109000"/>
              </a:lnSpc>
              <a:spcBef>
                <a:spcPts val="600"/>
              </a:spcBef>
              <a:buClr>
                <a:srgbClr val="92D050"/>
              </a:buClr>
              <a:buFont typeface="Wingdings" panose="05000000000000000000" pitchFamily="2" charset="2"/>
              <a:buChar char="§"/>
            </a:pPr>
            <a:r>
              <a:rPr lang="en-US" altLang="ko-KR" dirty="0"/>
              <a:t>Service animals are “working” animals. </a:t>
            </a:r>
          </a:p>
          <a:p>
            <a:pPr marL="285750" indent="-285750">
              <a:lnSpc>
                <a:spcPct val="109000"/>
              </a:lnSpc>
              <a:spcBef>
                <a:spcPts val="600"/>
              </a:spcBef>
              <a:buClr>
                <a:srgbClr val="92D050"/>
              </a:buClr>
              <a:buFont typeface="Wingdings" panose="05000000000000000000" pitchFamily="2" charset="2"/>
              <a:buChar char="§"/>
            </a:pPr>
            <a:r>
              <a:rPr lang="en-US" altLang="ko-KR" dirty="0"/>
              <a:t>They generally accompany the individual throughout the program.</a:t>
            </a:r>
          </a:p>
          <a:p>
            <a:pPr marL="285750" indent="-285750">
              <a:lnSpc>
                <a:spcPct val="109000"/>
              </a:lnSpc>
              <a:spcBef>
                <a:spcPts val="600"/>
              </a:spcBef>
              <a:buClr>
                <a:srgbClr val="92D050"/>
              </a:buClr>
              <a:buFont typeface="Wingdings" panose="05000000000000000000" pitchFamily="2" charset="2"/>
              <a:buChar char="§"/>
            </a:pPr>
            <a:r>
              <a:rPr lang="en-US" altLang="ko-KR" dirty="0"/>
              <a:t>The student is required to provide for their needs and care.</a:t>
            </a:r>
          </a:p>
          <a:p>
            <a:pPr marL="285750" indent="-285750">
              <a:lnSpc>
                <a:spcPct val="109000"/>
              </a:lnSpc>
              <a:spcBef>
                <a:spcPts val="600"/>
              </a:spcBef>
              <a:buClr>
                <a:srgbClr val="92D050"/>
              </a:buClr>
              <a:buFont typeface="Wingdings" panose="05000000000000000000" pitchFamily="2" charset="2"/>
              <a:buChar char="§"/>
            </a:pPr>
            <a:r>
              <a:rPr lang="en-US" altLang="ko-KR" dirty="0"/>
              <a:t>The animal must have a rabies vaccination.</a:t>
            </a:r>
          </a:p>
        </p:txBody>
      </p:sp>
      <p:sp>
        <p:nvSpPr>
          <p:cNvPr id="17" name="TextBox 16">
            <a:extLst>
              <a:ext uri="{FF2B5EF4-FFF2-40B4-BE49-F238E27FC236}">
                <a16:creationId xmlns:a16="http://schemas.microsoft.com/office/drawing/2014/main" id="{FC7BB7A4-0C0B-80E5-FF1B-822A594B0543}"/>
              </a:ext>
            </a:extLst>
          </p:cNvPr>
          <p:cNvSpPr txBox="1"/>
          <p:nvPr/>
        </p:nvSpPr>
        <p:spPr>
          <a:xfrm>
            <a:off x="6984653" y="355590"/>
            <a:ext cx="4865802" cy="208050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lnSpc>
                <a:spcPct val="109000"/>
              </a:lnSpc>
              <a:spcBef>
                <a:spcPts val="600"/>
              </a:spcBef>
            </a:pPr>
            <a:r>
              <a:rPr lang="en-US" altLang="ko-KR" sz="2400" dirty="0">
                <a:solidFill>
                  <a:schemeClr val="accent1"/>
                </a:solidFill>
                <a:latin typeface="+mj-lt"/>
              </a:rPr>
              <a:t>Service Animals are not an accommodation. They provide “access” for participation for an individual with a disability.</a:t>
            </a:r>
            <a:endParaRPr lang="ko-KR" altLang="en-US" sz="2400" dirty="0">
              <a:solidFill>
                <a:schemeClr val="accent1"/>
              </a:solidFill>
              <a:latin typeface="+mj-lt"/>
            </a:endParaRPr>
          </a:p>
        </p:txBody>
      </p:sp>
      <p:pic>
        <p:nvPicPr>
          <p:cNvPr id="6" name="Picture Placeholder 5" descr="A dog sitting on the floor&#10;&#10;Description automatically generated with medium confidence">
            <a:extLst>
              <a:ext uri="{FF2B5EF4-FFF2-40B4-BE49-F238E27FC236}">
                <a16:creationId xmlns:a16="http://schemas.microsoft.com/office/drawing/2014/main" id="{25B5B71F-C304-B661-8F98-97017C01A57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Slide Number Placeholder 5">
            <a:extLst>
              <a:ext uri="{FF2B5EF4-FFF2-40B4-BE49-F238E27FC236}">
                <a16:creationId xmlns:a16="http://schemas.microsoft.com/office/drawing/2014/main" id="{7B6D3374-9570-F08F-134F-878A9BAC611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39</a:t>
            </a:fld>
            <a:endParaRPr lang="en-US" dirty="0"/>
          </a:p>
        </p:txBody>
      </p:sp>
    </p:spTree>
    <p:extLst>
      <p:ext uri="{BB962C8B-B14F-4D97-AF65-F5344CB8AC3E}">
        <p14:creationId xmlns:p14="http://schemas.microsoft.com/office/powerpoint/2010/main" val="56573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2674D09E-8FBD-950C-55CD-9EA7446463F4}"/>
              </a:ext>
            </a:extLst>
          </p:cNvPr>
          <p:cNvSpPr/>
          <p:nvPr/>
        </p:nvSpPr>
        <p:spPr>
          <a:xfrm>
            <a:off x="6422066" y="0"/>
            <a:ext cx="5769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8" name="타원 17">
            <a:extLst>
              <a:ext uri="{FF2B5EF4-FFF2-40B4-BE49-F238E27FC236}">
                <a16:creationId xmlns:a16="http://schemas.microsoft.com/office/drawing/2014/main" id="{F61169D0-B830-3DDE-A3AF-063AA3DDD693}"/>
              </a:ext>
            </a:extLst>
          </p:cNvPr>
          <p:cNvSpPr/>
          <p:nvPr/>
        </p:nvSpPr>
        <p:spPr>
          <a:xfrm>
            <a:off x="7427294" y="4328316"/>
            <a:ext cx="543456" cy="5434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A6F92492-F8B1-A578-6CF4-027ECAC62649}"/>
              </a:ext>
            </a:extLst>
          </p:cNvPr>
          <p:cNvSpPr txBox="1"/>
          <p:nvPr/>
        </p:nvSpPr>
        <p:spPr>
          <a:xfrm>
            <a:off x="6422065" y="4418336"/>
            <a:ext cx="5769934" cy="144655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latin typeface="+mj-lt"/>
              </a:rPr>
              <a:t>Disability Accommodations</a:t>
            </a:r>
            <a:endParaRPr lang="ko-KR" altLang="en-US" sz="4400" dirty="0">
              <a:latin typeface="+mj-lt"/>
            </a:endParaRPr>
          </a:p>
        </p:txBody>
      </p:sp>
      <p:sp>
        <p:nvSpPr>
          <p:cNvPr id="23" name="TextBox 22">
            <a:extLst>
              <a:ext uri="{FF2B5EF4-FFF2-40B4-BE49-F238E27FC236}">
                <a16:creationId xmlns:a16="http://schemas.microsoft.com/office/drawing/2014/main" id="{38EC265D-70A3-A799-CB23-7AF544FA8579}"/>
              </a:ext>
            </a:extLst>
          </p:cNvPr>
          <p:cNvSpPr txBox="1"/>
          <p:nvPr/>
        </p:nvSpPr>
        <p:spPr>
          <a:xfrm>
            <a:off x="383149" y="673466"/>
            <a:ext cx="5654111" cy="221599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3800" dirty="0">
                <a:solidFill>
                  <a:schemeClr val="accent6"/>
                </a:solidFill>
                <a:latin typeface="+mj-lt"/>
              </a:rPr>
              <a:t>No.1</a:t>
            </a:r>
            <a:endParaRPr lang="ko-KR" altLang="en-US" sz="13800" dirty="0">
              <a:solidFill>
                <a:schemeClr val="accent6"/>
              </a:solidFill>
              <a:latin typeface="+mj-lt"/>
            </a:endParaRPr>
          </a:p>
        </p:txBody>
      </p:sp>
      <p:sp>
        <p:nvSpPr>
          <p:cNvPr id="24" name="TextBox 23">
            <a:extLst>
              <a:ext uri="{FF2B5EF4-FFF2-40B4-BE49-F238E27FC236}">
                <a16:creationId xmlns:a16="http://schemas.microsoft.com/office/drawing/2014/main" id="{A8E933EC-5DA8-5037-9CE1-2A2B99D6DF50}"/>
              </a:ext>
            </a:extLst>
          </p:cNvPr>
          <p:cNvSpPr txBox="1"/>
          <p:nvPr/>
        </p:nvSpPr>
        <p:spPr>
          <a:xfrm>
            <a:off x="383149" y="3267140"/>
            <a:ext cx="5654110" cy="2677656"/>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accent1"/>
                </a:solidFill>
                <a:latin typeface="+mj-lt"/>
              </a:rPr>
              <a:t>Reasonable Accommodation, Reasonable Modification in Policies, Practices and Procedures, and Auxiliary Aids and Services (RA/RM/AAS)</a:t>
            </a:r>
            <a:endParaRPr lang="ko-KR" altLang="en-US" sz="2800" dirty="0">
              <a:solidFill>
                <a:schemeClr val="accent1"/>
              </a:solidFill>
              <a:latin typeface="+mj-lt"/>
            </a:endParaRPr>
          </a:p>
        </p:txBody>
      </p:sp>
      <p:pic>
        <p:nvPicPr>
          <p:cNvPr id="6" name="Picture Placeholder 5" descr="A picture containing text, person, wrist, joint&#10;&#10;Description automatically generated">
            <a:extLst>
              <a:ext uri="{FF2B5EF4-FFF2-40B4-BE49-F238E27FC236}">
                <a16:creationId xmlns:a16="http://schemas.microsoft.com/office/drawing/2014/main" id="{C2011D4D-A544-0852-571D-27B8327D306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4F645EA3-D49B-B967-2DCA-02A03A76B3C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4</a:t>
            </a:fld>
            <a:endParaRPr lang="en-US" dirty="0"/>
          </a:p>
        </p:txBody>
      </p:sp>
    </p:spTree>
    <p:extLst>
      <p:ext uri="{BB962C8B-B14F-4D97-AF65-F5344CB8AC3E}">
        <p14:creationId xmlns:p14="http://schemas.microsoft.com/office/powerpoint/2010/main" val="652598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E235D-7103-A1BF-3E68-4EDCD97921A6}"/>
              </a:ext>
            </a:extLst>
          </p:cNvPr>
          <p:cNvSpPr>
            <a:spLocks noGrp="1"/>
          </p:cNvSpPr>
          <p:nvPr>
            <p:ph type="title"/>
          </p:nvPr>
        </p:nvSpPr>
        <p:spPr/>
        <p:txBody>
          <a:bodyPr/>
          <a:lstStyle/>
          <a:p>
            <a:r>
              <a:rPr lang="en-US" dirty="0"/>
              <a:t>Service Animal Example</a:t>
            </a:r>
          </a:p>
        </p:txBody>
      </p:sp>
      <p:pic>
        <p:nvPicPr>
          <p:cNvPr id="7" name="Picture 6">
            <a:extLst>
              <a:ext uri="{FF2B5EF4-FFF2-40B4-BE49-F238E27FC236}">
                <a16:creationId xmlns:a16="http://schemas.microsoft.com/office/drawing/2014/main" id="{596A4273-9F0B-36B9-BE2A-EE522E360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2774" y="1387033"/>
            <a:ext cx="7986452" cy="5105842"/>
          </a:xfrm>
          <a:prstGeom prst="rect">
            <a:avLst/>
          </a:prstGeom>
        </p:spPr>
      </p:pic>
      <p:sp>
        <p:nvSpPr>
          <p:cNvPr id="8" name="Slide Number Placeholder 7">
            <a:extLst>
              <a:ext uri="{FF2B5EF4-FFF2-40B4-BE49-F238E27FC236}">
                <a16:creationId xmlns:a16="http://schemas.microsoft.com/office/drawing/2014/main" id="{FB0AD16D-705C-76A3-D9FC-9D6B1AA21C0C}"/>
              </a:ext>
            </a:extLst>
          </p:cNvPr>
          <p:cNvSpPr>
            <a:spLocks noGrp="1"/>
          </p:cNvSpPr>
          <p:nvPr>
            <p:ph type="sldNum" sz="quarter" idx="12"/>
          </p:nvPr>
        </p:nvSpPr>
        <p:spPr/>
        <p:txBody>
          <a:bodyPr/>
          <a:lstStyle/>
          <a:p>
            <a:fld id="{1509A58A-9D0B-49E1-B8C6-DD16F4C488E9}" type="slidenum">
              <a:rPr lang="en-US" smtClean="0">
                <a:latin typeface="Montserrat" panose="00000500000000000000" pitchFamily="2" charset="0"/>
              </a:rPr>
              <a:t>40</a:t>
            </a:fld>
            <a:endParaRPr lang="en-US" dirty="0">
              <a:latin typeface="Montserrat" panose="00000500000000000000" pitchFamily="2" charset="0"/>
            </a:endParaRPr>
          </a:p>
        </p:txBody>
      </p:sp>
    </p:spTree>
    <p:extLst>
      <p:ext uri="{BB962C8B-B14F-4D97-AF65-F5344CB8AC3E}">
        <p14:creationId xmlns:p14="http://schemas.microsoft.com/office/powerpoint/2010/main" val="3142095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2674D09E-8FBD-950C-55CD-9EA7446463F4}"/>
              </a:ext>
            </a:extLst>
          </p:cNvPr>
          <p:cNvSpPr/>
          <p:nvPr/>
        </p:nvSpPr>
        <p:spPr>
          <a:xfrm>
            <a:off x="6422066" y="0"/>
            <a:ext cx="5769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7" name="TextBox 16">
            <a:extLst>
              <a:ext uri="{FF2B5EF4-FFF2-40B4-BE49-F238E27FC236}">
                <a16:creationId xmlns:a16="http://schemas.microsoft.com/office/drawing/2014/main" id="{72BED687-8A05-5A8F-3977-13F23DFDC9C6}"/>
              </a:ext>
            </a:extLst>
          </p:cNvPr>
          <p:cNvSpPr txBox="1"/>
          <p:nvPr/>
        </p:nvSpPr>
        <p:spPr>
          <a:xfrm>
            <a:off x="6418521" y="5441606"/>
            <a:ext cx="5773480" cy="46166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2400" dirty="0">
                <a:latin typeface="+mn-lt"/>
              </a:rPr>
              <a:t>Resource Review</a:t>
            </a:r>
            <a:endParaRPr lang="ko-KR" altLang="en-US" sz="2400" dirty="0">
              <a:latin typeface="+mn-lt"/>
            </a:endParaRPr>
          </a:p>
        </p:txBody>
      </p:sp>
      <p:sp>
        <p:nvSpPr>
          <p:cNvPr id="18" name="타원 17">
            <a:extLst>
              <a:ext uri="{FF2B5EF4-FFF2-40B4-BE49-F238E27FC236}">
                <a16:creationId xmlns:a16="http://schemas.microsoft.com/office/drawing/2014/main" id="{F61169D0-B830-3DDE-A3AF-063AA3DDD693}"/>
              </a:ext>
            </a:extLst>
          </p:cNvPr>
          <p:cNvSpPr/>
          <p:nvPr/>
        </p:nvSpPr>
        <p:spPr>
          <a:xfrm>
            <a:off x="7556258" y="3787072"/>
            <a:ext cx="543456" cy="5434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A6F92492-F8B1-A578-6CF4-027ECAC62649}"/>
              </a:ext>
            </a:extLst>
          </p:cNvPr>
          <p:cNvSpPr txBox="1"/>
          <p:nvPr/>
        </p:nvSpPr>
        <p:spPr>
          <a:xfrm>
            <a:off x="6418521" y="3965915"/>
            <a:ext cx="5769934" cy="144655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latin typeface="+mj-lt"/>
              </a:rPr>
              <a:t>Disability</a:t>
            </a:r>
          </a:p>
          <a:p>
            <a:r>
              <a:rPr lang="en-US" altLang="ko-KR" sz="4400" dirty="0">
                <a:latin typeface="+mj-lt"/>
              </a:rPr>
              <a:t>Website</a:t>
            </a:r>
            <a:endParaRPr lang="ko-KR" altLang="en-US" sz="4400" dirty="0">
              <a:latin typeface="+mj-lt"/>
            </a:endParaRPr>
          </a:p>
        </p:txBody>
      </p:sp>
      <p:sp>
        <p:nvSpPr>
          <p:cNvPr id="23" name="TextBox 22">
            <a:extLst>
              <a:ext uri="{FF2B5EF4-FFF2-40B4-BE49-F238E27FC236}">
                <a16:creationId xmlns:a16="http://schemas.microsoft.com/office/drawing/2014/main" id="{38EC265D-70A3-A799-CB23-7AF544FA8579}"/>
              </a:ext>
            </a:extLst>
          </p:cNvPr>
          <p:cNvSpPr txBox="1"/>
          <p:nvPr/>
        </p:nvSpPr>
        <p:spPr>
          <a:xfrm>
            <a:off x="837061" y="186661"/>
            <a:ext cx="5654111" cy="221599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3800" dirty="0">
                <a:solidFill>
                  <a:schemeClr val="accent6"/>
                </a:solidFill>
                <a:latin typeface="+mj-lt"/>
              </a:rPr>
              <a:t>No.</a:t>
            </a:r>
            <a:r>
              <a:rPr lang="en-US" altLang="ko-KR" sz="13800">
                <a:solidFill>
                  <a:schemeClr val="accent6"/>
                </a:solidFill>
                <a:latin typeface="+mj-lt"/>
              </a:rPr>
              <a:t>6</a:t>
            </a:r>
            <a:endParaRPr lang="ko-KR" altLang="en-US" sz="13800" dirty="0">
              <a:solidFill>
                <a:schemeClr val="accent6"/>
              </a:solidFill>
              <a:latin typeface="+mj-lt"/>
            </a:endParaRPr>
          </a:p>
        </p:txBody>
      </p:sp>
      <p:pic>
        <p:nvPicPr>
          <p:cNvPr id="6" name="Picture Placeholder 5" descr="A finger pressing a blue key on a keyboard&#10;&#10;Description automatically generated with medium confidence">
            <a:extLst>
              <a:ext uri="{FF2B5EF4-FFF2-40B4-BE49-F238E27FC236}">
                <a16:creationId xmlns:a16="http://schemas.microsoft.com/office/drawing/2014/main" id="{443BB21A-DBB4-0225-460D-481F0B2F1AE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7FB178C6-D8F6-CADB-A07E-A82E57442A43}"/>
              </a:ext>
            </a:extLst>
          </p:cNvPr>
          <p:cNvSpPr txBox="1"/>
          <p:nvPr/>
        </p:nvSpPr>
        <p:spPr>
          <a:xfrm>
            <a:off x="837061" y="4555987"/>
            <a:ext cx="4720219" cy="1425262"/>
          </a:xfrm>
          <a:prstGeom prst="rect">
            <a:avLst/>
          </a:prstGeom>
          <a:noFill/>
        </p:spPr>
        <p:txBody>
          <a:bodyPr wrap="square" rtlCol="0">
            <a:spAutoFit/>
          </a:bodyPr>
          <a:lstStyle/>
          <a:p>
            <a:pPr>
              <a:lnSpc>
                <a:spcPct val="150000"/>
              </a:lnSpc>
            </a:pPr>
            <a:r>
              <a:rPr lang="en-US" altLang="ko-KR" sz="2000" dirty="0"/>
              <a:t>The Job Corps Disability website is loaded with resources and updates are made on a weekly basis!</a:t>
            </a:r>
          </a:p>
        </p:txBody>
      </p:sp>
      <p:sp>
        <p:nvSpPr>
          <p:cNvPr id="4" name="TextBox 3">
            <a:extLst>
              <a:ext uri="{FF2B5EF4-FFF2-40B4-BE49-F238E27FC236}">
                <a16:creationId xmlns:a16="http://schemas.microsoft.com/office/drawing/2014/main" id="{309C05FC-FEA1-EABE-17B3-06727025F23F}"/>
              </a:ext>
            </a:extLst>
          </p:cNvPr>
          <p:cNvSpPr txBox="1"/>
          <p:nvPr/>
        </p:nvSpPr>
        <p:spPr>
          <a:xfrm>
            <a:off x="860421" y="2339996"/>
            <a:ext cx="5355444" cy="181588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2800" dirty="0">
                <a:solidFill>
                  <a:schemeClr val="accent1"/>
                </a:solidFill>
                <a:latin typeface="+mj-lt"/>
              </a:rPr>
              <a:t>Common Disabilities, Accommodation Ideas, PowerPoint Presentations, and More!</a:t>
            </a:r>
            <a:endParaRPr lang="ko-KR" altLang="en-US" sz="2800" dirty="0">
              <a:solidFill>
                <a:schemeClr val="accent1"/>
              </a:solidFill>
              <a:latin typeface="+mj-lt"/>
            </a:endParaRPr>
          </a:p>
        </p:txBody>
      </p:sp>
      <p:sp>
        <p:nvSpPr>
          <p:cNvPr id="7" name="Slide Number Placeholder 5">
            <a:extLst>
              <a:ext uri="{FF2B5EF4-FFF2-40B4-BE49-F238E27FC236}">
                <a16:creationId xmlns:a16="http://schemas.microsoft.com/office/drawing/2014/main" id="{59D8966A-988D-7A97-5DAE-B5FC31492DF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41</a:t>
            </a:fld>
            <a:endParaRPr lang="en-US" dirty="0"/>
          </a:p>
        </p:txBody>
      </p:sp>
    </p:spTree>
    <p:extLst>
      <p:ext uri="{BB962C8B-B14F-4D97-AF65-F5344CB8AC3E}">
        <p14:creationId xmlns:p14="http://schemas.microsoft.com/office/powerpoint/2010/main" val="1402172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한쪽 모서리가 둥근 사각형 18">
            <a:extLst>
              <a:ext uri="{FF2B5EF4-FFF2-40B4-BE49-F238E27FC236}">
                <a16:creationId xmlns:a16="http://schemas.microsoft.com/office/drawing/2014/main" id="{5E035A19-639E-F419-9FC2-06AC2B1D7D9F}"/>
              </a:ext>
            </a:extLst>
          </p:cNvPr>
          <p:cNvSpPr/>
          <p:nvPr/>
        </p:nvSpPr>
        <p:spPr>
          <a:xfrm>
            <a:off x="-1" y="5624398"/>
            <a:ext cx="8640567" cy="1246092"/>
          </a:xfrm>
          <a:prstGeom prst="round1Rect">
            <a:avLst>
              <a:gd name="adj" fmla="val 2584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accent6"/>
              </a:solidFill>
            </a:endParaRPr>
          </a:p>
        </p:txBody>
      </p:sp>
      <p:sp>
        <p:nvSpPr>
          <p:cNvPr id="20" name="TextBox 19">
            <a:extLst>
              <a:ext uri="{FF2B5EF4-FFF2-40B4-BE49-F238E27FC236}">
                <a16:creationId xmlns:a16="http://schemas.microsoft.com/office/drawing/2014/main" id="{52B2574B-78E9-0687-7A6E-943918A5F399}"/>
              </a:ext>
            </a:extLst>
          </p:cNvPr>
          <p:cNvSpPr txBox="1"/>
          <p:nvPr/>
        </p:nvSpPr>
        <p:spPr>
          <a:xfrm>
            <a:off x="141115" y="5896045"/>
            <a:ext cx="8499451" cy="677814"/>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pPr>
            <a:r>
              <a:rPr lang="pt-BR" altLang="ko-KR" sz="1800" dirty="0">
                <a:solidFill>
                  <a:schemeClr val="bg1"/>
                </a:solidFill>
              </a:rPr>
              <a:t>Job Corps Disability Website</a:t>
            </a:r>
          </a:p>
          <a:p>
            <a:pPr>
              <a:lnSpc>
                <a:spcPct val="109000"/>
              </a:lnSpc>
            </a:pPr>
            <a:r>
              <a:rPr lang="pt-BR" altLang="ko-KR" sz="1800" dirty="0">
                <a:solidFill>
                  <a:schemeClr val="bg1"/>
                </a:solidFill>
                <a:latin typeface="+mn-lt"/>
              </a:rPr>
              <a:t>https://supportservices.jobcorps.gov/disability/Pages/default.aspx</a:t>
            </a:r>
          </a:p>
        </p:txBody>
      </p:sp>
      <p:sp>
        <p:nvSpPr>
          <p:cNvPr id="2" name="Slide Number Placeholder 5">
            <a:extLst>
              <a:ext uri="{FF2B5EF4-FFF2-40B4-BE49-F238E27FC236}">
                <a16:creationId xmlns:a16="http://schemas.microsoft.com/office/drawing/2014/main" id="{FF26016C-FEEC-8F78-7C90-656EA2A4214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42</a:t>
            </a:fld>
            <a:endParaRPr lang="en-US" dirty="0"/>
          </a:p>
        </p:txBody>
      </p:sp>
      <p:pic>
        <p:nvPicPr>
          <p:cNvPr id="3" name="Picture 2">
            <a:extLst>
              <a:ext uri="{FF2B5EF4-FFF2-40B4-BE49-F238E27FC236}">
                <a16:creationId xmlns:a16="http://schemas.microsoft.com/office/drawing/2014/main" id="{C324570B-6EE4-A7B6-9BC3-BCD240731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135" y="599483"/>
            <a:ext cx="11453730" cy="4658939"/>
          </a:xfrm>
          <a:prstGeom prst="rect">
            <a:avLst/>
          </a:prstGeom>
          <a:ln>
            <a:solidFill>
              <a:schemeClr val="tx1"/>
            </a:solidFill>
          </a:ln>
        </p:spPr>
      </p:pic>
    </p:spTree>
    <p:extLst>
      <p:ext uri="{BB962C8B-B14F-4D97-AF65-F5344CB8AC3E}">
        <p14:creationId xmlns:p14="http://schemas.microsoft.com/office/powerpoint/2010/main" val="3585960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99642E9D-18B2-AB1D-ACFE-4160B7D18724}"/>
              </a:ext>
            </a:extLst>
          </p:cNvPr>
          <p:cNvSpPr>
            <a:spLocks noGrp="1"/>
          </p:cNvSpPr>
          <p:nvPr>
            <p:ph type="title"/>
          </p:nvPr>
        </p:nvSpPr>
        <p:spPr>
          <a:xfrm>
            <a:off x="0" y="5410916"/>
            <a:ext cx="12192000" cy="1123360"/>
          </a:xfrm>
        </p:spPr>
        <p:txBody>
          <a:bodyPr/>
          <a:lstStyle/>
          <a:p>
            <a:r>
              <a:rPr lang="en-US" altLang="ko-Kore-KR" dirty="0">
                <a:latin typeface="+mj-lt"/>
              </a:rPr>
              <a:t>Question and Answer Time!</a:t>
            </a:r>
            <a:endParaRPr lang="ko-Kore-KR" altLang="en-US" dirty="0">
              <a:latin typeface="+mj-lt"/>
            </a:endParaRPr>
          </a:p>
        </p:txBody>
      </p:sp>
      <p:pic>
        <p:nvPicPr>
          <p:cNvPr id="7" name="Picture Placeholder 6" descr="A group of people raising their hands&#10;&#10;Description automatically generated">
            <a:extLst>
              <a:ext uri="{FF2B5EF4-FFF2-40B4-BE49-F238E27FC236}">
                <a16:creationId xmlns:a16="http://schemas.microsoft.com/office/drawing/2014/main" id="{D933959C-623E-B002-0A28-98ECD29AA9B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4562573"/>
          </a:xfrm>
        </p:spPr>
      </p:pic>
      <p:sp>
        <p:nvSpPr>
          <p:cNvPr id="8" name="Slide Number Placeholder 5">
            <a:extLst>
              <a:ext uri="{FF2B5EF4-FFF2-40B4-BE49-F238E27FC236}">
                <a16:creationId xmlns:a16="http://schemas.microsoft.com/office/drawing/2014/main" id="{FD69C933-E37F-F719-3930-90B76F8609A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43</a:t>
            </a:fld>
            <a:endParaRPr lang="en-US" dirty="0"/>
          </a:p>
        </p:txBody>
      </p:sp>
    </p:spTree>
    <p:extLst>
      <p:ext uri="{BB962C8B-B14F-4D97-AF65-F5344CB8AC3E}">
        <p14:creationId xmlns:p14="http://schemas.microsoft.com/office/powerpoint/2010/main" val="22510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4E12F-5C9C-86D6-0AE8-148DCFC53B9E}"/>
              </a:ext>
            </a:extLst>
          </p:cNvPr>
          <p:cNvSpPr>
            <a:spLocks noGrp="1"/>
          </p:cNvSpPr>
          <p:nvPr>
            <p:ph type="title"/>
          </p:nvPr>
        </p:nvSpPr>
        <p:spPr>
          <a:xfrm>
            <a:off x="445068" y="76654"/>
            <a:ext cx="10515600" cy="1325563"/>
          </a:xfrm>
        </p:spPr>
        <p:txBody>
          <a:bodyPr>
            <a:normAutofit/>
          </a:bodyPr>
          <a:lstStyle/>
          <a:p>
            <a:pPr>
              <a:lnSpc>
                <a:spcPct val="109000"/>
              </a:lnSpc>
              <a:spcBef>
                <a:spcPts val="600"/>
              </a:spcBef>
            </a:pPr>
            <a:r>
              <a:rPr lang="en-US" b="1" dirty="0"/>
              <a:t>Examples of RA/RM</a:t>
            </a:r>
          </a:p>
        </p:txBody>
      </p:sp>
      <p:sp>
        <p:nvSpPr>
          <p:cNvPr id="4" name="Content Placeholder 3">
            <a:extLst>
              <a:ext uri="{FF2B5EF4-FFF2-40B4-BE49-F238E27FC236}">
                <a16:creationId xmlns:a16="http://schemas.microsoft.com/office/drawing/2014/main" id="{375C3D1B-9329-5198-1E4B-159C1560CF87}"/>
              </a:ext>
            </a:extLst>
          </p:cNvPr>
          <p:cNvSpPr>
            <a:spLocks noGrp="1"/>
          </p:cNvSpPr>
          <p:nvPr>
            <p:ph idx="1"/>
          </p:nvPr>
        </p:nvSpPr>
        <p:spPr>
          <a:xfrm>
            <a:off x="571499" y="1194479"/>
            <a:ext cx="7324271" cy="3769407"/>
          </a:xfrm>
        </p:spPr>
        <p:txBody>
          <a:bodyPr>
            <a:normAutofit/>
          </a:bodyPr>
          <a:lstStyle/>
          <a:p>
            <a:pPr>
              <a:buClr>
                <a:schemeClr val="accent6"/>
              </a:buClr>
            </a:pPr>
            <a:r>
              <a:rPr lang="en-US" sz="2400" dirty="0"/>
              <a:t>Modified work or training schedules</a:t>
            </a:r>
          </a:p>
          <a:p>
            <a:pPr>
              <a:buClr>
                <a:schemeClr val="accent6"/>
              </a:buClr>
            </a:pPr>
            <a:r>
              <a:rPr lang="en-US" sz="2400" dirty="0"/>
              <a:t>Modification of equipment or devices</a:t>
            </a:r>
          </a:p>
          <a:p>
            <a:pPr>
              <a:buClr>
                <a:schemeClr val="accent6"/>
              </a:buClr>
            </a:pPr>
            <a:r>
              <a:rPr lang="en-US" sz="2400" dirty="0"/>
              <a:t>Adjustments or modifications to examinations, training materials or policies</a:t>
            </a:r>
          </a:p>
          <a:p>
            <a:pPr>
              <a:buClr>
                <a:schemeClr val="accent6"/>
              </a:buClr>
            </a:pPr>
            <a:r>
              <a:rPr lang="en-US" sz="2400" dirty="0"/>
              <a:t>Provision of interpreters</a:t>
            </a:r>
          </a:p>
          <a:p>
            <a:pPr>
              <a:buClr>
                <a:schemeClr val="accent6"/>
              </a:buClr>
            </a:pPr>
            <a:r>
              <a:rPr lang="en-US" sz="2400" dirty="0"/>
              <a:t>Use of assistive technology</a:t>
            </a:r>
          </a:p>
          <a:p>
            <a:pPr>
              <a:buClr>
                <a:schemeClr val="accent6"/>
              </a:buClr>
            </a:pPr>
            <a:r>
              <a:rPr lang="en-US" sz="2400" dirty="0"/>
              <a:t>Use of behavioral related supports</a:t>
            </a:r>
          </a:p>
          <a:p>
            <a:pPr>
              <a:buClr>
                <a:schemeClr val="accent6"/>
              </a:buClr>
            </a:pPr>
            <a:r>
              <a:rPr lang="en-US" sz="2400" dirty="0"/>
              <a:t>Allowance of assistance animals</a:t>
            </a:r>
          </a:p>
          <a:p>
            <a:pPr marL="0" indent="0">
              <a:buNone/>
            </a:pPr>
            <a:endParaRPr lang="en-US" dirty="0"/>
          </a:p>
        </p:txBody>
      </p:sp>
      <p:sp>
        <p:nvSpPr>
          <p:cNvPr id="9" name="Slide Number Placeholder 5">
            <a:extLst>
              <a:ext uri="{FF2B5EF4-FFF2-40B4-BE49-F238E27FC236}">
                <a16:creationId xmlns:a16="http://schemas.microsoft.com/office/drawing/2014/main" id="{074EE272-F30A-56D5-19B4-FE9453BD1A1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5</a:t>
            </a:fld>
            <a:endParaRPr lang="en-US"/>
          </a:p>
        </p:txBody>
      </p:sp>
      <p:pic>
        <p:nvPicPr>
          <p:cNvPr id="5" name="Picture 4" descr="A cat wearing a blue cape and a cape&#10;&#10;Description automatically generated with medium confidence">
            <a:extLst>
              <a:ext uri="{FF2B5EF4-FFF2-40B4-BE49-F238E27FC236}">
                <a16:creationId xmlns:a16="http://schemas.microsoft.com/office/drawing/2014/main" id="{606F0E1A-A1F6-C7E7-8AE7-524F330E4A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77200" y="0"/>
            <a:ext cx="4114800" cy="6858000"/>
          </a:xfrm>
          <a:prstGeom prst="rect">
            <a:avLst/>
          </a:prstGeom>
        </p:spPr>
      </p:pic>
      <p:sp>
        <p:nvSpPr>
          <p:cNvPr id="2" name="Slide Number Placeholder 1">
            <a:extLst>
              <a:ext uri="{FF2B5EF4-FFF2-40B4-BE49-F238E27FC236}">
                <a16:creationId xmlns:a16="http://schemas.microsoft.com/office/drawing/2014/main" id="{F68C3E01-DEC9-B2F6-BA53-7DDD9C7651F6}"/>
              </a:ext>
            </a:extLst>
          </p:cNvPr>
          <p:cNvSpPr>
            <a:spLocks noGrp="1"/>
          </p:cNvSpPr>
          <p:nvPr>
            <p:ph type="sldNum" sz="quarter" idx="12"/>
          </p:nvPr>
        </p:nvSpPr>
        <p:spPr/>
        <p:txBody>
          <a:bodyPr/>
          <a:lstStyle/>
          <a:p>
            <a:fld id="{76569586-4176-472B-BD2E-5ECB0777912A}" type="slidenum">
              <a:rPr lang="en-US" smtClean="0">
                <a:solidFill>
                  <a:schemeClr val="tx1"/>
                </a:solidFill>
              </a:rPr>
              <a:t>5</a:t>
            </a:fld>
            <a:endParaRPr lang="en-US" dirty="0">
              <a:solidFill>
                <a:schemeClr val="tx1"/>
              </a:solidFill>
            </a:endParaRPr>
          </a:p>
        </p:txBody>
      </p:sp>
      <p:pic>
        <p:nvPicPr>
          <p:cNvPr id="7" name="Graphic 6" descr="Man in business attire">
            <a:extLst>
              <a:ext uri="{FF2B5EF4-FFF2-40B4-BE49-F238E27FC236}">
                <a16:creationId xmlns:a16="http://schemas.microsoft.com/office/drawing/2014/main" id="{7A3BE1CA-5080-2DB5-568E-63F7318DF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962" y="5200648"/>
            <a:ext cx="1304925" cy="1762125"/>
          </a:xfrm>
          <a:prstGeom prst="rect">
            <a:avLst/>
          </a:prstGeom>
        </p:spPr>
      </p:pic>
      <p:sp>
        <p:nvSpPr>
          <p:cNvPr id="11" name="TextBox 10">
            <a:extLst>
              <a:ext uri="{FF2B5EF4-FFF2-40B4-BE49-F238E27FC236}">
                <a16:creationId xmlns:a16="http://schemas.microsoft.com/office/drawing/2014/main" id="{BCB01C82-E39C-C223-165F-E31CD881FADA}"/>
              </a:ext>
            </a:extLst>
          </p:cNvPr>
          <p:cNvSpPr txBox="1"/>
          <p:nvPr/>
        </p:nvSpPr>
        <p:spPr>
          <a:xfrm>
            <a:off x="1223963" y="5027020"/>
            <a:ext cx="6671807" cy="1754326"/>
          </a:xfrm>
          <a:prstGeom prst="rect">
            <a:avLst/>
          </a:prstGeom>
          <a:noFill/>
          <a:ln>
            <a:solidFill>
              <a:schemeClr val="accent1"/>
            </a:solidFill>
          </a:ln>
        </p:spPr>
        <p:txBody>
          <a:bodyPr wrap="square" rtlCol="0">
            <a:spAutoFit/>
          </a:bodyPr>
          <a:lstStyle/>
          <a:p>
            <a:r>
              <a:rPr lang="en-US" dirty="0">
                <a:solidFill>
                  <a:schemeClr val="accent1"/>
                </a:solidFill>
              </a:rPr>
              <a:t>If your center has a policy/practice of not allowing anyone to have a private room but the center could provide a private room to a student with a disability who needs one, is this acceptable despite the general practice/policy of not assigning private rooms to students? </a:t>
            </a:r>
          </a:p>
        </p:txBody>
      </p:sp>
    </p:spTree>
    <p:extLst>
      <p:ext uri="{BB962C8B-B14F-4D97-AF65-F5344CB8AC3E}">
        <p14:creationId xmlns:p14="http://schemas.microsoft.com/office/powerpoint/2010/main" val="11845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760324" y="744562"/>
            <a:ext cx="474810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b="1" i="0" u="none" strike="noStrike" kern="1200" cap="none" spc="0" normalizeH="0" baseline="0" noProof="0" dirty="0">
                <a:ln>
                  <a:noFill/>
                </a:ln>
                <a:effectLst/>
                <a:uLnTx/>
                <a:uFillTx/>
                <a:latin typeface="+mj-lt"/>
                <a:ea typeface="+mn-ea"/>
                <a:cs typeface="+mn-cs"/>
              </a:rPr>
              <a:t>Auxiliary Aids </a:t>
            </a:r>
            <a:br>
              <a:rPr kumimoji="0" lang="en-US" altLang="ko-KR" b="1" i="0" u="none" strike="noStrike" kern="1200" cap="none" spc="0" normalizeH="0" baseline="0" noProof="0" dirty="0">
                <a:ln>
                  <a:noFill/>
                </a:ln>
                <a:effectLst/>
                <a:uLnTx/>
                <a:uFillTx/>
                <a:latin typeface="+mj-lt"/>
                <a:ea typeface="+mn-ea"/>
                <a:cs typeface="+mn-cs"/>
              </a:rPr>
            </a:br>
            <a:r>
              <a:rPr kumimoji="0" lang="en-US" altLang="ko-KR" b="1" i="0" u="none" strike="noStrike" kern="1200" cap="none" spc="0" normalizeH="0" baseline="0" noProof="0" dirty="0">
                <a:ln>
                  <a:noFill/>
                </a:ln>
                <a:effectLst/>
                <a:uLnTx/>
                <a:uFillTx/>
                <a:latin typeface="+mj-lt"/>
                <a:ea typeface="+mn-ea"/>
                <a:cs typeface="+mn-cs"/>
              </a:rPr>
              <a:t>and Services</a:t>
            </a:r>
            <a:br>
              <a:rPr kumimoji="0" lang="en-US" altLang="ko-KR" sz="3200" b="1" i="0" u="none" strike="noStrike" kern="1200" cap="none" spc="0" normalizeH="0" baseline="0" noProof="0" dirty="0">
                <a:ln>
                  <a:noFill/>
                </a:ln>
                <a:effectLst/>
                <a:uLnTx/>
                <a:uFillTx/>
                <a:latin typeface="+mj-lt"/>
                <a:ea typeface="+mn-ea"/>
                <a:cs typeface="+mn-cs"/>
              </a:rPr>
            </a:br>
            <a:r>
              <a:rPr kumimoji="0" lang="en-US" altLang="ko-KR" sz="2000" i="0" u="none" strike="noStrike" kern="1200" cap="none" spc="0" normalizeH="0" baseline="0" noProof="0" dirty="0">
                <a:ln>
                  <a:noFill/>
                </a:ln>
                <a:solidFill>
                  <a:schemeClr val="tx1"/>
                </a:solidFill>
                <a:effectLst/>
                <a:uLnTx/>
                <a:uFillTx/>
                <a:latin typeface="+mj-lt"/>
                <a:ea typeface="+mn-ea"/>
                <a:cs typeface="+mn-cs"/>
              </a:rPr>
              <a:t>Form 2-03 and Appendix 201</a:t>
            </a:r>
            <a:endParaRPr kumimoji="0" lang="en-US" altLang="ko-KR" sz="2000" i="0" u="none" strike="noStrike" kern="1200" cap="none" spc="-136" normalizeH="0" baseline="0" noProof="0" dirty="0">
              <a:ln>
                <a:noFill/>
              </a:ln>
              <a:solidFill>
                <a:schemeClr val="tx1"/>
              </a:solidFill>
              <a:effectLst/>
              <a:uLnTx/>
              <a:uFillTx/>
              <a:latin typeface="+mj-lt"/>
              <a:ea typeface="Noto Sans" panose="020B0502040504020204" pitchFamily="34" charset="0"/>
              <a:cs typeface="Noto Sans" panose="020B0502040504020204" pitchFamily="34" charset="0"/>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6</a:t>
            </a:fld>
            <a:endParaRPr lang="en-US"/>
          </a:p>
        </p:txBody>
      </p:sp>
      <p:sp>
        <p:nvSpPr>
          <p:cNvPr id="38" name="직사각형 37">
            <a:extLst>
              <a:ext uri="{C183D7F6-B498-43B3-948B-1728B52AA6E4}">
                <adec:decorative xmlns:adec="http://schemas.microsoft.com/office/drawing/2017/decorative" val="1"/>
              </a:ext>
            </a:extLst>
          </p:cNvPr>
          <p:cNvSpPr/>
          <p:nvPr/>
        </p:nvSpPr>
        <p:spPr>
          <a:xfrm>
            <a:off x="833170" y="2766864"/>
            <a:ext cx="4255807"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4" name="TextBox 3">
            <a:extLst>
              <a:ext uri="{FF2B5EF4-FFF2-40B4-BE49-F238E27FC236}">
                <a16:creationId xmlns:a16="http://schemas.microsoft.com/office/drawing/2014/main" id="{CD310BE1-2E4D-3580-C149-E9B9BC8E30E1}"/>
              </a:ext>
            </a:extLst>
          </p:cNvPr>
          <p:cNvSpPr txBox="1"/>
          <p:nvPr/>
        </p:nvSpPr>
        <p:spPr>
          <a:xfrm>
            <a:off x="852597" y="3236493"/>
            <a:ext cx="4216954" cy="2405082"/>
          </a:xfrm>
          <a:prstGeom prst="rect">
            <a:avLst/>
          </a:prstGeom>
          <a:noFill/>
        </p:spPr>
        <p:txBody>
          <a:bodyPr wrap="square" rtlCol="0">
            <a:spAutoFit/>
          </a:bodyPr>
          <a:lstStyle/>
          <a:p>
            <a:pPr algn="ctr">
              <a:lnSpc>
                <a:spcPct val="109000"/>
              </a:lnSpc>
              <a:spcBef>
                <a:spcPts val="600"/>
              </a:spcBef>
              <a:spcAft>
                <a:spcPts val="600"/>
              </a:spcAft>
              <a:buClr>
                <a:srgbClr val="32669A"/>
              </a:buClr>
            </a:pPr>
            <a:r>
              <a:rPr lang="en-US" sz="2800" b="0" i="0" u="none" strike="noStrike" baseline="0">
                <a:cs typeface="Calibri" panose="020F0502020204030204" pitchFamily="34" charset="0"/>
              </a:rPr>
              <a:t>Auxiliary Aids and Services are devices or services that </a:t>
            </a:r>
            <a:r>
              <a:rPr lang="en-US" sz="2800" b="1" i="0" u="none" strike="noStrike" baseline="0">
                <a:solidFill>
                  <a:srgbClr val="0070C0"/>
                </a:solidFill>
                <a:cs typeface="Calibri" panose="020F0502020204030204" pitchFamily="34" charset="0"/>
              </a:rPr>
              <a:t>enable effective communication</a:t>
            </a:r>
            <a:r>
              <a:rPr lang="en-US" sz="2800" b="0" i="0" u="none" strike="noStrike" baseline="0">
                <a:cs typeface="Calibri" panose="020F0502020204030204" pitchFamily="34" charset="0"/>
              </a:rPr>
              <a:t>.  </a:t>
            </a:r>
          </a:p>
        </p:txBody>
      </p:sp>
      <p:pic>
        <p:nvPicPr>
          <p:cNvPr id="3" name="Picture 2" descr="A person in a purple shirt&#10;&#10;Description automatically generated with low confidence">
            <a:extLst>
              <a:ext uri="{FF2B5EF4-FFF2-40B4-BE49-F238E27FC236}">
                <a16:creationId xmlns:a16="http://schemas.microsoft.com/office/drawing/2014/main" id="{5DE64E0B-C02F-C1FC-E7F6-1AAA652940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7117" y="0"/>
            <a:ext cx="6764883" cy="5929460"/>
          </a:xfrm>
          <a:prstGeom prst="rect">
            <a:avLst/>
          </a:prstGeom>
        </p:spPr>
      </p:pic>
    </p:spTree>
    <p:extLst>
      <p:ext uri="{BB962C8B-B14F-4D97-AF65-F5344CB8AC3E}">
        <p14:creationId xmlns:p14="http://schemas.microsoft.com/office/powerpoint/2010/main" val="343214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5"/>
            <a:ext cx="4431392" cy="1911793"/>
          </a:xfrm>
        </p:spPr>
        <p:txBody>
          <a:bodyPr/>
          <a:lstStyle/>
          <a:p>
            <a:pPr>
              <a:lnSpc>
                <a:spcPct val="109000"/>
              </a:lnSpc>
              <a:spcBef>
                <a:spcPts val="600"/>
              </a:spcBef>
            </a:pPr>
            <a:r>
              <a:rPr lang="en-US" sz="3600" dirty="0">
                <a:solidFill>
                  <a:schemeClr val="tx1"/>
                </a:solidFill>
              </a:rPr>
              <a:t>Why is Effective Communication so Important?</a:t>
            </a:r>
          </a:p>
        </p:txBody>
      </p:sp>
      <p:pic>
        <p:nvPicPr>
          <p:cNvPr id="7" name="Picture Placeholder 6" descr="A close up of a game board&#10;&#10;Description automatically generated with low confidence">
            <a:extLst>
              <a:ext uri="{FF2B5EF4-FFF2-40B4-BE49-F238E27FC236}">
                <a16:creationId xmlns:a16="http://schemas.microsoft.com/office/drawing/2014/main" id="{0BB8598F-9907-606E-9E63-E6C5DCD57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5583238" y="1386042"/>
            <a:ext cx="6608762" cy="4085915"/>
          </a:xfrm>
        </p:spPr>
      </p:pic>
      <p:sp>
        <p:nvSpPr>
          <p:cNvPr id="8" name="Title 3">
            <a:extLst>
              <a:ext uri="{FF2B5EF4-FFF2-40B4-BE49-F238E27FC236}">
                <a16:creationId xmlns:a16="http://schemas.microsoft.com/office/drawing/2014/main" id="{AAFB41B9-2662-9288-DE69-AB021F876BF2}"/>
              </a:ext>
            </a:extLst>
          </p:cNvPr>
          <p:cNvSpPr txBox="1">
            <a:spLocks/>
          </p:cNvSpPr>
          <p:nvPr/>
        </p:nvSpPr>
        <p:spPr>
          <a:xfrm>
            <a:off x="793750" y="2766008"/>
            <a:ext cx="4626662" cy="319314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09000"/>
              </a:lnSpc>
              <a:spcBef>
                <a:spcPts val="600"/>
              </a:spcBef>
            </a:pPr>
            <a:r>
              <a:rPr lang="en-US" sz="2400" b="0" dirty="0">
                <a:solidFill>
                  <a:schemeClr val="tx1"/>
                </a:solidFill>
                <a:latin typeface="+mn-lt"/>
                <a:cs typeface="Calibri" panose="020F0502020204030204" pitchFamily="34" charset="0"/>
              </a:rPr>
              <a:t>Without clear, accurate, effective communication, any encounter between a person with a disability and a program from which that person is seeking services, such as Job Corps, will be literally meaningless.</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7</a:t>
            </a:fld>
            <a:endParaRPr lang="en-US" sz="1200" dirty="0">
              <a:cs typeface="Arial" panose="020B0604020202020204" pitchFamily="34" charset="0"/>
            </a:endParaRPr>
          </a:p>
        </p:txBody>
      </p:sp>
    </p:spTree>
    <p:extLst>
      <p:ext uri="{BB962C8B-B14F-4D97-AF65-F5344CB8AC3E}">
        <p14:creationId xmlns:p14="http://schemas.microsoft.com/office/powerpoint/2010/main" val="135228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6516742" y="37767"/>
            <a:ext cx="497840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i="0" u="none" strike="noStrike" kern="1200" cap="none" spc="0" normalizeH="0" baseline="0" noProof="0" dirty="0">
                <a:ln>
                  <a:noFill/>
                </a:ln>
                <a:solidFill>
                  <a:schemeClr val="accent1"/>
                </a:solidFill>
                <a:effectLst/>
                <a:uLnTx/>
                <a:uFillTx/>
                <a:latin typeface="+mj-lt"/>
                <a:ea typeface="+mn-ea"/>
                <a:cs typeface="+mn-cs"/>
              </a:rPr>
              <a:t>Identifying or Determining What is Effective?</a:t>
            </a:r>
            <a:endParaRPr kumimoji="0" lang="en-US" altLang="ko-KR" sz="3600"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6516742" y="1836260"/>
            <a:ext cx="4978404" cy="1275414"/>
          </a:xfrm>
          <a:prstGeom prst="rect">
            <a:avLst/>
          </a:prstGeom>
        </p:spPr>
        <p:txBody>
          <a:bodyPr wrap="square">
            <a:spAutoFit/>
          </a:bodyPr>
          <a:lstStyle/>
          <a:p>
            <a:pPr latinLnBrk="0">
              <a:lnSpc>
                <a:spcPct val="109000"/>
              </a:lnSpc>
              <a:spcBef>
                <a:spcPts val="600"/>
              </a:spcBef>
            </a:pPr>
            <a:r>
              <a:rPr lang="en-US" sz="2400" b="1" dirty="0"/>
              <a:t>First</a:t>
            </a:r>
            <a:r>
              <a:rPr lang="en-US" sz="2400" dirty="0"/>
              <a:t> – Determine HOW to communicate effectively with the individual with a disability.</a:t>
            </a:r>
          </a:p>
        </p:txBody>
      </p:sp>
      <p:grpSp>
        <p:nvGrpSpPr>
          <p:cNvPr id="4" name="Group 3">
            <a:extLst>
              <a:ext uri="{FF2B5EF4-FFF2-40B4-BE49-F238E27FC236}">
                <a16:creationId xmlns:a16="http://schemas.microsoft.com/office/drawing/2014/main" id="{C7667DB8-EBC2-D9F8-BA4E-BD0C6C20F3FF}"/>
              </a:ext>
            </a:extLst>
          </p:cNvPr>
          <p:cNvGrpSpPr/>
          <p:nvPr/>
        </p:nvGrpSpPr>
        <p:grpSpPr>
          <a:xfrm>
            <a:off x="6516742" y="3285256"/>
            <a:ext cx="4978404" cy="2575095"/>
            <a:chOff x="6644529" y="3285256"/>
            <a:chExt cx="4978404" cy="2575095"/>
          </a:xfrm>
        </p:grpSpPr>
        <p:sp>
          <p:nvSpPr>
            <p:cNvPr id="38" name="직사각형 37">
              <a:extLst>
                <a:ext uri="{C183D7F6-B498-43B3-948B-1728B52AA6E4}">
                  <adec:decorative xmlns:adec="http://schemas.microsoft.com/office/drawing/2017/decorative" val="1"/>
                </a:ext>
              </a:extLst>
            </p:cNvPr>
            <p:cNvSpPr/>
            <p:nvPr/>
          </p:nvSpPr>
          <p:spPr>
            <a:xfrm>
              <a:off x="6644529" y="3285256"/>
              <a:ext cx="4978404" cy="2575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7027209" y="3589334"/>
              <a:ext cx="4331453" cy="1741182"/>
            </a:xfrm>
            <a:prstGeom prst="rect">
              <a:avLst/>
            </a:prstGeom>
          </p:spPr>
          <p:txBody>
            <a:bodyPr wrap="square" lIns="91440" tIns="45720" rIns="91440" bIns="45720" anchor="t">
              <a:spAutoFit/>
            </a:bodyPr>
            <a:lstStyle/>
            <a:p>
              <a:pPr algn="ctr" latinLnBrk="0">
                <a:lnSpc>
                  <a:spcPct val="114000"/>
                </a:lnSpc>
                <a:spcBef>
                  <a:spcPts val="600"/>
                </a:spcBef>
                <a:buClr>
                  <a:schemeClr val="accent2"/>
                </a:buClr>
              </a:pPr>
              <a:r>
                <a:rPr lang="en-US" sz="2400" b="1" dirty="0">
                  <a:solidFill>
                    <a:srgbClr val="0070C0"/>
                  </a:solidFill>
                </a:rPr>
                <a:t>Primary consideration </a:t>
              </a:r>
              <a:r>
                <a:rPr lang="en-US" sz="2400" b="1" dirty="0"/>
                <a:t>should be given to the requests of the person with a disability. </a:t>
              </a:r>
            </a:p>
          </p:txBody>
        </p:sp>
      </p:gr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8</a:t>
            </a:fld>
            <a:endParaRPr lang="en-US"/>
          </a:p>
        </p:txBody>
      </p:sp>
      <p:sp>
        <p:nvSpPr>
          <p:cNvPr id="19" name="TextBox 18">
            <a:extLst>
              <a:ext uri="{FF2B5EF4-FFF2-40B4-BE49-F238E27FC236}">
                <a16:creationId xmlns:a16="http://schemas.microsoft.com/office/drawing/2014/main" id="{799FC724-C38C-F02A-5659-6DE6C687CE2B}"/>
              </a:ext>
            </a:extLst>
          </p:cNvPr>
          <p:cNvSpPr txBox="1"/>
          <p:nvPr/>
        </p:nvSpPr>
        <p:spPr>
          <a:xfrm>
            <a:off x="7071669" y="6050781"/>
            <a:ext cx="4423477" cy="369332"/>
          </a:xfrm>
          <a:prstGeom prst="rect">
            <a:avLst/>
          </a:prstGeom>
          <a:noFill/>
        </p:spPr>
        <p:txBody>
          <a:bodyPr wrap="square" rtlCol="0">
            <a:spAutoFit/>
          </a:bodyPr>
          <a:lstStyle/>
          <a:p>
            <a:r>
              <a:rPr lang="en-US" dirty="0">
                <a:solidFill>
                  <a:schemeClr val="accent1"/>
                </a:solidFill>
              </a:rPr>
              <a:t>Why do you think the law does this?</a:t>
            </a:r>
          </a:p>
        </p:txBody>
      </p:sp>
      <p:cxnSp>
        <p:nvCxnSpPr>
          <p:cNvPr id="21" name="Straight Arrow Connector 20">
            <a:extLst>
              <a:ext uri="{FF2B5EF4-FFF2-40B4-BE49-F238E27FC236}">
                <a16:creationId xmlns:a16="http://schemas.microsoft.com/office/drawing/2014/main" id="{5D8C7FD9-5698-C497-AE00-65BCB084ABBE}"/>
              </a:ext>
            </a:extLst>
          </p:cNvPr>
          <p:cNvCxnSpPr/>
          <p:nvPr/>
        </p:nvCxnSpPr>
        <p:spPr>
          <a:xfrm flipV="1">
            <a:off x="7647553" y="5443394"/>
            <a:ext cx="974558" cy="573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C40398A-3736-0984-C813-3E857AD58FDE}"/>
              </a:ext>
            </a:extLst>
          </p:cNvPr>
          <p:cNvSpPr/>
          <p:nvPr/>
        </p:nvSpPr>
        <p:spPr>
          <a:xfrm>
            <a:off x="0" y="1"/>
            <a:ext cx="617503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직사각형 31">
            <a:extLst>
              <a:ext uri="{FF2B5EF4-FFF2-40B4-BE49-F238E27FC236}">
                <a16:creationId xmlns:a16="http://schemas.microsoft.com/office/drawing/2014/main" id="{5888F950-1FBB-2287-CB87-7C90B90421FC}"/>
              </a:ext>
            </a:extLst>
          </p:cNvPr>
          <p:cNvSpPr/>
          <p:nvPr/>
        </p:nvSpPr>
        <p:spPr>
          <a:xfrm>
            <a:off x="264821" y="152680"/>
            <a:ext cx="5374566" cy="1942391"/>
          </a:xfrm>
          <a:prstGeom prst="rect">
            <a:avLst/>
          </a:prstGeom>
        </p:spPr>
        <p:txBody>
          <a:bodyPr wrap="square">
            <a:spAutoFit/>
          </a:bodyPr>
          <a:lstStyle/>
          <a:p>
            <a:pPr algn="ctr" latinLnBrk="0">
              <a:lnSpc>
                <a:spcPct val="109000"/>
              </a:lnSpc>
              <a:spcBef>
                <a:spcPts val="600"/>
              </a:spcBef>
            </a:pPr>
            <a:r>
              <a:rPr lang="en-US" sz="2800" b="1" dirty="0">
                <a:solidFill>
                  <a:schemeClr val="bg1"/>
                </a:solidFill>
                <a:latin typeface="+mj-lt"/>
              </a:rPr>
              <a:t>How Do You Know if Communication Accommodations are needed?</a:t>
            </a:r>
            <a:endParaRPr lang="en-US" sz="2800" dirty="0">
              <a:solidFill>
                <a:schemeClr val="bg1"/>
              </a:solidFill>
              <a:latin typeface="+mj-lt"/>
            </a:endParaRPr>
          </a:p>
        </p:txBody>
      </p:sp>
      <p:sp>
        <p:nvSpPr>
          <p:cNvPr id="5" name="직사각형 31">
            <a:extLst>
              <a:ext uri="{FF2B5EF4-FFF2-40B4-BE49-F238E27FC236}">
                <a16:creationId xmlns:a16="http://schemas.microsoft.com/office/drawing/2014/main" id="{F47652A0-7892-E7B1-6E7B-6D5FAFBD581F}"/>
              </a:ext>
            </a:extLst>
          </p:cNvPr>
          <p:cNvSpPr/>
          <p:nvPr/>
        </p:nvSpPr>
        <p:spPr>
          <a:xfrm>
            <a:off x="289451" y="2144030"/>
            <a:ext cx="5749025" cy="5071966"/>
          </a:xfrm>
          <a:prstGeom prst="rect">
            <a:avLst/>
          </a:prstGeom>
        </p:spPr>
        <p:txBody>
          <a:bodyPr wrap="square">
            <a:spAutoFit/>
          </a:bodyPr>
          <a:lstStyle/>
          <a:p>
            <a:pPr marL="342900" indent="-342900" latinLnBrk="0">
              <a:lnSpc>
                <a:spcPct val="109000"/>
              </a:lnSpc>
              <a:spcBef>
                <a:spcPts val="600"/>
              </a:spcBef>
              <a:buFont typeface="Wingdings" panose="05000000000000000000" pitchFamily="2" charset="2"/>
              <a:buChar char="§"/>
            </a:pPr>
            <a:r>
              <a:rPr lang="en-US" sz="2400" dirty="0">
                <a:solidFill>
                  <a:schemeClr val="bg1"/>
                </a:solidFill>
              </a:rPr>
              <a:t>Is a disability obvious? </a:t>
            </a:r>
          </a:p>
          <a:p>
            <a:pPr marL="800100" lvl="1" indent="-342900">
              <a:lnSpc>
                <a:spcPct val="109000"/>
              </a:lnSpc>
              <a:spcBef>
                <a:spcPts val="600"/>
              </a:spcBef>
              <a:buFont typeface="Wingdings" panose="05000000000000000000" pitchFamily="2" charset="2"/>
              <a:buChar char="§"/>
            </a:pPr>
            <a:r>
              <a:rPr lang="en-US" sz="2000" dirty="0">
                <a:solidFill>
                  <a:schemeClr val="bg1"/>
                </a:solidFill>
              </a:rPr>
              <a:t>Individual is deaf, visually impaired, etc.?</a:t>
            </a:r>
          </a:p>
          <a:p>
            <a:pPr marL="342900" indent="-342900">
              <a:lnSpc>
                <a:spcPct val="109000"/>
              </a:lnSpc>
              <a:spcBef>
                <a:spcPts val="600"/>
              </a:spcBef>
              <a:buFont typeface="Wingdings" panose="05000000000000000000" pitchFamily="2" charset="2"/>
              <a:buChar char="§"/>
            </a:pPr>
            <a:r>
              <a:rPr lang="en-US" sz="2400" dirty="0">
                <a:solidFill>
                  <a:schemeClr val="bg1"/>
                </a:solidFill>
              </a:rPr>
              <a:t>Individual requests auxiliary aids and services (e.g., communication accommodations or modifications).</a:t>
            </a:r>
          </a:p>
          <a:p>
            <a:pPr marL="342900" indent="-342900">
              <a:lnSpc>
                <a:spcPct val="109000"/>
              </a:lnSpc>
              <a:spcBef>
                <a:spcPts val="600"/>
              </a:spcBef>
              <a:buFont typeface="Wingdings" panose="05000000000000000000" pitchFamily="2" charset="2"/>
              <a:buChar char="§"/>
            </a:pPr>
            <a:r>
              <a:rPr lang="en-US" sz="2400" dirty="0">
                <a:solidFill>
                  <a:schemeClr val="bg1"/>
                </a:solidFill>
              </a:rPr>
              <a:t>The individual does not appear to understand what they are being asked or what is being communicated.</a:t>
            </a:r>
          </a:p>
          <a:p>
            <a:pPr marL="342900" indent="-342900">
              <a:lnSpc>
                <a:spcPct val="109000"/>
              </a:lnSpc>
              <a:spcBef>
                <a:spcPts val="600"/>
              </a:spcBef>
              <a:buFont typeface="Wingdings" panose="05000000000000000000" pitchFamily="2" charset="2"/>
              <a:buChar char="§"/>
            </a:pPr>
            <a:endParaRPr lang="en-US" sz="2400" dirty="0">
              <a:solidFill>
                <a:schemeClr val="bg1"/>
              </a:solidFill>
              <a:latin typeface="+mj-lt"/>
            </a:endParaRPr>
          </a:p>
        </p:txBody>
      </p:sp>
      <p:pic>
        <p:nvPicPr>
          <p:cNvPr id="18" name="Graphic 17" descr="Man in business attire">
            <a:extLst>
              <a:ext uri="{FF2B5EF4-FFF2-40B4-BE49-F238E27FC236}">
                <a16:creationId xmlns:a16="http://schemas.microsoft.com/office/drawing/2014/main" id="{E2C12055-E9A5-206C-8969-0631CD6EE5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38476" y="5169718"/>
            <a:ext cx="1304925" cy="1762125"/>
          </a:xfrm>
          <a:prstGeom prst="rect">
            <a:avLst/>
          </a:prstGeom>
        </p:spPr>
      </p:pic>
    </p:spTree>
    <p:extLst>
      <p:ext uri="{BB962C8B-B14F-4D97-AF65-F5344CB8AC3E}">
        <p14:creationId xmlns:p14="http://schemas.microsoft.com/office/powerpoint/2010/main" val="21385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2674D09E-8FBD-950C-55CD-9EA7446463F4}"/>
              </a:ext>
            </a:extLst>
          </p:cNvPr>
          <p:cNvSpPr/>
          <p:nvPr/>
        </p:nvSpPr>
        <p:spPr>
          <a:xfrm>
            <a:off x="6422066" y="0"/>
            <a:ext cx="5769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8" name="타원 17">
            <a:extLst>
              <a:ext uri="{FF2B5EF4-FFF2-40B4-BE49-F238E27FC236}">
                <a16:creationId xmlns:a16="http://schemas.microsoft.com/office/drawing/2014/main" id="{F61169D0-B830-3DDE-A3AF-063AA3DDD693}"/>
              </a:ext>
            </a:extLst>
          </p:cNvPr>
          <p:cNvSpPr/>
          <p:nvPr/>
        </p:nvSpPr>
        <p:spPr>
          <a:xfrm>
            <a:off x="7118108" y="4334607"/>
            <a:ext cx="543456" cy="5434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A6F92492-F8B1-A578-6CF4-027ECAC62649}"/>
              </a:ext>
            </a:extLst>
          </p:cNvPr>
          <p:cNvSpPr txBox="1"/>
          <p:nvPr/>
        </p:nvSpPr>
        <p:spPr>
          <a:xfrm>
            <a:off x="6418520" y="4433729"/>
            <a:ext cx="5769934" cy="76944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r>
              <a:rPr lang="en-US" altLang="ko-KR" sz="4400" dirty="0">
                <a:latin typeface="+mj-lt"/>
              </a:rPr>
              <a:t>Background</a:t>
            </a:r>
            <a:endParaRPr lang="ko-KR" altLang="en-US" sz="4400" dirty="0">
              <a:latin typeface="+mj-lt"/>
            </a:endParaRPr>
          </a:p>
        </p:txBody>
      </p:sp>
      <p:sp>
        <p:nvSpPr>
          <p:cNvPr id="20" name="TextBox 19">
            <a:extLst>
              <a:ext uri="{FF2B5EF4-FFF2-40B4-BE49-F238E27FC236}">
                <a16:creationId xmlns:a16="http://schemas.microsoft.com/office/drawing/2014/main" id="{F7AEFBA5-E3B0-B5B4-AC10-6833A8845365}"/>
              </a:ext>
            </a:extLst>
          </p:cNvPr>
          <p:cNvSpPr txBox="1"/>
          <p:nvPr/>
        </p:nvSpPr>
        <p:spPr>
          <a:xfrm>
            <a:off x="837061" y="3413321"/>
            <a:ext cx="5177240" cy="1749197"/>
          </a:xfrm>
          <a:prstGeom prst="rect">
            <a:avLst/>
          </a:prstGeom>
          <a:noFill/>
        </p:spPr>
        <p:txBody>
          <a:bodyPr wrap="square" rtlCol="0">
            <a:spAutoFit/>
          </a:bodyPr>
          <a:lstStyle/>
          <a:p>
            <a:pPr>
              <a:lnSpc>
                <a:spcPct val="109000"/>
              </a:lnSpc>
              <a:spcBef>
                <a:spcPts val="600"/>
              </a:spcBef>
              <a:buClr>
                <a:schemeClr val="accent6"/>
              </a:buClr>
            </a:pPr>
            <a:r>
              <a:rPr lang="en-US" altLang="ko-KR" sz="2000" dirty="0"/>
              <a:t>It is not important to know the specific condition. It is more important to understand functional limitations and/or manifestations in determining the types of support needed.</a:t>
            </a:r>
          </a:p>
        </p:txBody>
      </p:sp>
      <p:sp>
        <p:nvSpPr>
          <p:cNvPr id="23" name="TextBox 22">
            <a:extLst>
              <a:ext uri="{FF2B5EF4-FFF2-40B4-BE49-F238E27FC236}">
                <a16:creationId xmlns:a16="http://schemas.microsoft.com/office/drawing/2014/main" id="{38EC265D-70A3-A799-CB23-7AF544FA8579}"/>
              </a:ext>
            </a:extLst>
          </p:cNvPr>
          <p:cNvSpPr txBox="1"/>
          <p:nvPr/>
        </p:nvSpPr>
        <p:spPr>
          <a:xfrm>
            <a:off x="837061" y="186661"/>
            <a:ext cx="5654111" cy="221599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r>
              <a:rPr lang="en-US" altLang="ko-KR" sz="13800" dirty="0">
                <a:solidFill>
                  <a:schemeClr val="accent6"/>
                </a:solidFill>
                <a:latin typeface="+mj-lt"/>
              </a:rPr>
              <a:t>No.2</a:t>
            </a:r>
            <a:endParaRPr lang="ko-KR" altLang="en-US" sz="13800" dirty="0">
              <a:solidFill>
                <a:schemeClr val="accent6"/>
              </a:solidFill>
              <a:latin typeface="+mj-lt"/>
            </a:endParaRPr>
          </a:p>
        </p:txBody>
      </p:sp>
      <p:sp>
        <p:nvSpPr>
          <p:cNvPr id="24" name="TextBox 23">
            <a:extLst>
              <a:ext uri="{FF2B5EF4-FFF2-40B4-BE49-F238E27FC236}">
                <a16:creationId xmlns:a16="http://schemas.microsoft.com/office/drawing/2014/main" id="{A8E933EC-5DA8-5037-9CE1-2A2B99D6DF50}"/>
              </a:ext>
            </a:extLst>
          </p:cNvPr>
          <p:cNvSpPr txBox="1"/>
          <p:nvPr/>
        </p:nvSpPr>
        <p:spPr>
          <a:xfrm>
            <a:off x="837061" y="2618164"/>
            <a:ext cx="5342416" cy="533351"/>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algn="l">
              <a:lnSpc>
                <a:spcPct val="109000"/>
              </a:lnSpc>
              <a:spcBef>
                <a:spcPts val="600"/>
              </a:spcBef>
            </a:pPr>
            <a:r>
              <a:rPr lang="en-US" altLang="ko-KR" sz="2800" dirty="0">
                <a:solidFill>
                  <a:schemeClr val="accent1"/>
                </a:solidFill>
                <a:latin typeface="+mj-lt"/>
              </a:rPr>
              <a:t>Functional Limitations</a:t>
            </a:r>
            <a:endParaRPr lang="ko-KR" altLang="en-US" sz="2800" dirty="0">
              <a:solidFill>
                <a:schemeClr val="accent1"/>
              </a:solidFill>
              <a:latin typeface="+mj-lt"/>
            </a:endParaRPr>
          </a:p>
        </p:txBody>
      </p:sp>
      <p:pic>
        <p:nvPicPr>
          <p:cNvPr id="4" name="Picture Placeholder 3" descr="A young person with fingers in his ears&#10;&#10;Description automatically generated with low confidence">
            <a:extLst>
              <a:ext uri="{FF2B5EF4-FFF2-40B4-BE49-F238E27FC236}">
                <a16:creationId xmlns:a16="http://schemas.microsoft.com/office/drawing/2014/main" id="{0DC7A1DD-2F49-3096-75CE-313F5289781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58D1C1E8-7320-4B30-7FB4-4DB622736A8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ore-K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9A58A-9D0B-49E1-B8C6-DD16F4C488E9}" type="slidenum">
              <a:rPr lang="en-US" smtClean="0"/>
              <a:pPr/>
              <a:t>9</a:t>
            </a:fld>
            <a:endParaRPr lang="en-US" dirty="0"/>
          </a:p>
        </p:txBody>
      </p:sp>
    </p:spTree>
    <p:extLst>
      <p:ext uri="{BB962C8B-B14F-4D97-AF65-F5344CB8AC3E}">
        <p14:creationId xmlns:p14="http://schemas.microsoft.com/office/powerpoint/2010/main" val="3736492333"/>
      </p:ext>
    </p:extLst>
  </p:cSld>
  <p:clrMapOvr>
    <a:masterClrMapping/>
  </p:clrMapOvr>
</p:sld>
</file>

<file path=ppt/theme/theme1.xml><?xml version="1.0" encoding="utf-8"?>
<a:theme xmlns:a="http://schemas.openxmlformats.org/drawingml/2006/main" name="Slide Master gra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사용자 지정 171">
      <a:majorFont>
        <a:latin typeface="Montserrat ExtraBold"/>
        <a:ea typeface="맑은 고딕"/>
        <a:cs typeface=""/>
      </a:majorFont>
      <a:minorFont>
        <a:latin typeface="Montserrat"/>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테마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XRUYQT3274NZ-880339284-187</_dlc_DocId>
    <_dlc_DocIdUrl xmlns="b22f8f74-215c-4154-9939-bd29e4e8980e">
      <Url>https://supportservices.jobcorps.gov/disability/_layouts/15/DocIdRedir.aspx?ID=XRUYQT3274NZ-880339284-187</Url>
      <Description>XRUYQT3274NZ-880339284-187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5E21102-CD60-41A1-9A31-DB06E43BA4E4}">
  <ds:schemaRefs>
    <ds:schemaRef ds:uri="http://schemas.microsoft.com/sharepoint/v3/contenttype/forms"/>
  </ds:schemaRefs>
</ds:datastoreItem>
</file>

<file path=customXml/itemProps2.xml><?xml version="1.0" encoding="utf-8"?>
<ds:datastoreItem xmlns:ds="http://schemas.openxmlformats.org/officeDocument/2006/customXml" ds:itemID="{5D75DA64-2140-42FB-BF41-841293286CD1}">
  <ds:schemaRefs>
    <ds:schemaRef ds:uri="http://schemas.microsoft.com/office/infopath/2007/PartnerControls"/>
    <ds:schemaRef ds:uri="http://schemas.openxmlformats.org/package/2006/metadata/core-properties"/>
    <ds:schemaRef ds:uri="721a4254-37aa-4b5c-aa84-ee537e0c3488"/>
    <ds:schemaRef ds:uri="http://schemas.microsoft.com/office/2006/documentManagement/types"/>
    <ds:schemaRef ds:uri="http://purl.org/dc/terms/"/>
    <ds:schemaRef ds:uri="http://purl.org/dc/elements/1.1/"/>
    <ds:schemaRef ds:uri="http://www.w3.org/XML/1998/namespace"/>
    <ds:schemaRef ds:uri="http://purl.org/dc/dcmitype/"/>
    <ds:schemaRef ds:uri="1f6b80f2-c20c-4272-b239-f55f7a1281f0"/>
    <ds:schemaRef ds:uri="http://schemas.microsoft.com/office/2006/metadata/properties"/>
  </ds:schemaRefs>
</ds:datastoreItem>
</file>

<file path=customXml/itemProps3.xml><?xml version="1.0" encoding="utf-8"?>
<ds:datastoreItem xmlns:ds="http://schemas.openxmlformats.org/officeDocument/2006/customXml" ds:itemID="{05DFD79B-9428-46EC-821A-5D7FE29E2D96}"/>
</file>

<file path=customXml/itemProps4.xml><?xml version="1.0" encoding="utf-8"?>
<ds:datastoreItem xmlns:ds="http://schemas.openxmlformats.org/officeDocument/2006/customXml" ds:itemID="{25D06B82-FCA8-4927-A932-404A9209B484}"/>
</file>

<file path=docProps/app.xml><?xml version="1.0" encoding="utf-8"?>
<Properties xmlns="http://schemas.openxmlformats.org/officeDocument/2006/extended-properties" xmlns:vt="http://schemas.openxmlformats.org/officeDocument/2006/docPropsVTypes">
  <Template>Office Theme</Template>
  <TotalTime>4279</TotalTime>
  <Words>7792</Words>
  <Application>Microsoft Office PowerPoint</Application>
  <PresentationFormat>Widescreen</PresentationFormat>
  <Paragraphs>637</Paragraphs>
  <Slides>43</Slides>
  <Notes>43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Calibri</vt:lpstr>
      <vt:lpstr>Montserrat SemiBold</vt:lpstr>
      <vt:lpstr>Calibri Light</vt:lpstr>
      <vt:lpstr>Segoe UI Black</vt:lpstr>
      <vt:lpstr>Gill Sans</vt:lpstr>
      <vt:lpstr>Montserrat</vt:lpstr>
      <vt:lpstr>Wingdings 2</vt:lpstr>
      <vt:lpstr>맑은 고딕</vt:lpstr>
      <vt:lpstr>Arial</vt:lpstr>
      <vt:lpstr>Wingdings</vt:lpstr>
      <vt:lpstr>Bebas</vt:lpstr>
      <vt:lpstr>Montserrat ExtraBold</vt:lpstr>
      <vt:lpstr>Roboto</vt:lpstr>
      <vt:lpstr>Slide Master gray</vt:lpstr>
      <vt:lpstr>Custom Design</vt:lpstr>
      <vt:lpstr>Disability Accommodations (DA)</vt:lpstr>
      <vt:lpstr>PowerPoint Presentation</vt:lpstr>
      <vt:lpstr>PowerPoint Presentation</vt:lpstr>
      <vt:lpstr>PowerPoint Presentation</vt:lpstr>
      <vt:lpstr>Examples of RA/RM</vt:lpstr>
      <vt:lpstr>Auxiliary Aids  and Services Form 2-03 and Appendix 201</vt:lpstr>
      <vt:lpstr>Why is Effective Communication so Important?</vt:lpstr>
      <vt:lpstr>Identifying or Determining What is Effective?</vt:lpstr>
      <vt:lpstr>PowerPoint Presentation</vt:lpstr>
      <vt:lpstr>Functional Limitations</vt:lpstr>
      <vt:lpstr>PowerPoint Presentation</vt:lpstr>
      <vt:lpstr>PowerPoint Presentation</vt:lpstr>
      <vt:lpstr>Who is Responsible for Implementing Accommodations?</vt:lpstr>
      <vt:lpstr>PowerPoint Presentation</vt:lpstr>
      <vt:lpstr>Large Photo Slide</vt:lpstr>
      <vt:lpstr>Accommodation Plan Report Access</vt:lpstr>
      <vt:lpstr>How to Access APs in 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Modeling </vt:lpstr>
      <vt:lpstr>PowerPoint Presentation</vt:lpstr>
      <vt:lpstr>PowerPoint Presentation</vt:lpstr>
      <vt:lpstr>PowerPoint Presentation</vt:lpstr>
      <vt:lpstr>PowerPoint Presentation</vt:lpstr>
      <vt:lpstr>PowerPoint Presentation</vt:lpstr>
      <vt:lpstr>PowerPoint Presentation</vt:lpstr>
      <vt:lpstr>Who Can Deny Accommodation Requests?</vt:lpstr>
      <vt:lpstr>Who Can Deny Accommodation Requests? (cont.)</vt:lpstr>
      <vt:lpstr>Contact the center Disability Coordinator for Assistance!</vt:lpstr>
      <vt:lpstr>How the DC Processes a Private Room Request</vt:lpstr>
      <vt:lpstr>PowerPoint Presentation</vt:lpstr>
      <vt:lpstr>PowerPoint Presentation</vt:lpstr>
      <vt:lpstr>Allergies (cont.)</vt:lpstr>
      <vt:lpstr>PowerPoint Presentation</vt:lpstr>
      <vt:lpstr>Service Animal Example</vt:lpstr>
      <vt:lpstr>PowerPoint Presentation</vt:lpstr>
      <vt:lpstr>PowerPoint Presentation</vt:lpstr>
      <vt:lpstr>Question and Answer Time!</vt:lpstr>
    </vt:vector>
  </TitlesOfParts>
  <Manager>Slide Members</Manager>
  <Company>YESFORM Co.,Ltd.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Disabilities in Residential Living</dc:title>
  <dc:subject>Powerpoint Templates, Diagram, Chart, Google slides, Keynote</dc:subject>
  <dc:creator>Slide Members by CM.LIM</dc:creator>
  <cp:keywords>SlideMembers, ppt, PPT Templates, Presentation, Diagram, Chart, Yesform, Google slides, Keynote, Free Slides</cp:keywords>
  <dc:description>The copyright of this document is at Slide Members. Unauthorized copying may result in legal sanctions.</dc:description>
  <cp:lastModifiedBy>Debbie M. Marrs</cp:lastModifiedBy>
  <cp:revision>71</cp:revision>
  <dcterms:created xsi:type="dcterms:W3CDTF">2023-02-08T08:45:14Z</dcterms:created>
  <dcterms:modified xsi:type="dcterms:W3CDTF">2023-11-20T21:06:38Z</dcterms:modified>
  <cp:category>www.slidemembers.com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20976dbc-2046-4a79-905b-d554794b0a60</vt:lpwstr>
  </property>
</Properties>
</file>