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0.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omments/comment1.xml" ContentType="application/vnd.openxmlformats-officedocument.presentationml.comments+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26"/>
  </p:notesMasterIdLst>
  <p:handoutMasterIdLst>
    <p:handoutMasterId r:id="rId27"/>
  </p:handoutMasterIdLst>
  <p:sldIdLst>
    <p:sldId id="256" r:id="rId5"/>
    <p:sldId id="258" r:id="rId6"/>
    <p:sldId id="257" r:id="rId7"/>
    <p:sldId id="259" r:id="rId8"/>
    <p:sldId id="266" r:id="rId9"/>
    <p:sldId id="393" r:id="rId10"/>
    <p:sldId id="263" r:id="rId11"/>
    <p:sldId id="391" r:id="rId12"/>
    <p:sldId id="262" r:id="rId13"/>
    <p:sldId id="264" r:id="rId14"/>
    <p:sldId id="381" r:id="rId15"/>
    <p:sldId id="383" r:id="rId16"/>
    <p:sldId id="384" r:id="rId17"/>
    <p:sldId id="339" r:id="rId18"/>
    <p:sldId id="385" r:id="rId19"/>
    <p:sldId id="349" r:id="rId20"/>
    <p:sldId id="390" r:id="rId21"/>
    <p:sldId id="361" r:id="rId22"/>
    <p:sldId id="394" r:id="rId23"/>
    <p:sldId id="392" r:id="rId24"/>
    <p:sldId id="362"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Acevedo" initials="MA" lastIdx="5" clrIdx="0">
    <p:extLst>
      <p:ext uri="{19B8F6BF-5375-455C-9EA6-DF929625EA0E}">
        <p15:presenceInfo xmlns:p15="http://schemas.microsoft.com/office/powerpoint/2012/main" userId="6c96c78ae81c90fc" providerId="Windows Live"/>
      </p:ext>
    </p:extLst>
  </p:cmAuthor>
  <p:cmAuthor id="2" name="Maria Acevedo" initials="" lastIdx="25" clrIdx="1">
    <p:extLst>
      <p:ext uri="{19B8F6BF-5375-455C-9EA6-DF929625EA0E}">
        <p15:presenceInfo xmlns:p15="http://schemas.microsoft.com/office/powerpoint/2012/main" userId="S::macevedo@HUMANITAS.COM::9d5a971e-f0ae-4a5b-9f6c-60666a9585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B2"/>
    <a:srgbClr val="FFE7C2"/>
    <a:srgbClr val="FFDFAA"/>
    <a:srgbClr val="F7FF8F"/>
    <a:srgbClr val="F0F0D9"/>
    <a:srgbClr val="6DCB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06" autoAdjust="0"/>
    <p:restoredTop sz="66122"/>
  </p:normalViewPr>
  <p:slideViewPr>
    <p:cSldViewPr snapToGrid="0" snapToObjects="1">
      <p:cViewPr varScale="1">
        <p:scale>
          <a:sx n="78" d="100"/>
          <a:sy n="78" d="100"/>
        </p:scale>
        <p:origin x="744"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10-13T13:20:47.755" idx="25">
    <p:pos x="1601" y="1432"/>
    <p:text>I suggest changing this slide to be # 11  with the following note: Recognizing the difference between a student being "upset" (sad, angry, frustrated, confused) about something and when a true mental health crisis exist will also determine the appropriate course of action you should take to manage the situation.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09C306C-DA1E-4871-B634-FFF19DB2A3F5}" type="datetimeFigureOut">
              <a:rPr lang="en-US" smtClean="0"/>
              <a:t>10/13/23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F0CB700-CECB-4C55-B5C1-9C6B70398D64}" type="slidenum">
              <a:rPr lang="en-US" smtClean="0"/>
              <a:t>‹#›</a:t>
            </a:fld>
            <a:endParaRPr lang="en-US" dirty="0"/>
          </a:p>
        </p:txBody>
      </p:sp>
    </p:spTree>
    <p:extLst>
      <p:ext uri="{BB962C8B-B14F-4D97-AF65-F5344CB8AC3E}">
        <p14:creationId xmlns:p14="http://schemas.microsoft.com/office/powerpoint/2010/main" val="655977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8C60691-9BB2-E841-9DD0-C246F1D6BD9D}" type="datetimeFigureOut">
              <a:rPr lang="en-US" smtClean="0"/>
              <a:t>10/13/23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94EC45E-60E4-F242-AC68-013AF57ECF77}" type="slidenum">
              <a:rPr lang="en-US" smtClean="0"/>
              <a:t>‹#›</a:t>
            </a:fld>
            <a:endParaRPr lang="en-US" dirty="0"/>
          </a:p>
        </p:txBody>
      </p:sp>
    </p:spTree>
    <p:extLst>
      <p:ext uri="{BB962C8B-B14F-4D97-AF65-F5344CB8AC3E}">
        <p14:creationId xmlns:p14="http://schemas.microsoft.com/office/powerpoint/2010/main" val="3455635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happy to have the opportunity to introduce myself as the CMHC (Center Mental Health Consultant) for ___ JCC.  My name is ____, and today I will share with you some information about me, when I am on center, the role of the CMHC in general, when to refer students and how to handle situations when students are having difficulties.</a:t>
            </a:r>
          </a:p>
        </p:txBody>
      </p:sp>
      <p:sp>
        <p:nvSpPr>
          <p:cNvPr id="4" name="Slide Number Placeholder 3"/>
          <p:cNvSpPr>
            <a:spLocks noGrp="1"/>
          </p:cNvSpPr>
          <p:nvPr>
            <p:ph type="sldNum" sz="quarter" idx="5"/>
          </p:nvPr>
        </p:nvSpPr>
        <p:spPr/>
        <p:txBody>
          <a:bodyPr/>
          <a:lstStyle/>
          <a:p>
            <a:fld id="{594EC45E-60E4-F242-AC68-013AF57ECF77}" type="slidenum">
              <a:rPr lang="en-US" smtClean="0"/>
              <a:t>1</a:t>
            </a:fld>
            <a:endParaRPr lang="en-US" dirty="0"/>
          </a:p>
        </p:txBody>
      </p:sp>
    </p:spTree>
    <p:extLst>
      <p:ext uri="{BB962C8B-B14F-4D97-AF65-F5344CB8AC3E}">
        <p14:creationId xmlns:p14="http://schemas.microsoft.com/office/powerpoint/2010/main" val="1769269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you do when a student is upset?  Let me suggest 4 steps that can help you to connect to and calm down a student, a process called “Connecting and Calming.” When thinking about these steps, reflect on what you would do if your child or a friend or family member was upset. The 4 steps are:</a:t>
            </a:r>
          </a:p>
          <a:p>
            <a:pPr marL="232943" indent="-232943">
              <a:buAutoNum type="arabicPeriod"/>
            </a:pPr>
            <a:r>
              <a:rPr lang="en-US" dirty="0"/>
              <a:t>Keep your cool</a:t>
            </a:r>
          </a:p>
          <a:p>
            <a:pPr marL="232943" indent="-232943">
              <a:buAutoNum type="arabicPeriod"/>
            </a:pPr>
            <a:r>
              <a:rPr lang="en-US" dirty="0"/>
              <a:t>Listen</a:t>
            </a:r>
          </a:p>
          <a:p>
            <a:pPr marL="232943" indent="-232943">
              <a:buAutoNum type="arabicPeriod"/>
            </a:pPr>
            <a:r>
              <a:rPr lang="en-US" dirty="0"/>
              <a:t>Show Concern</a:t>
            </a:r>
          </a:p>
          <a:p>
            <a:pPr marL="232943" indent="-232943">
              <a:buAutoNum type="arabicPeriod"/>
            </a:pPr>
            <a:r>
              <a:rPr lang="en-US" dirty="0"/>
              <a:t>Calm</a:t>
            </a:r>
          </a:p>
          <a:p>
            <a:endParaRPr lang="en-US" dirty="0"/>
          </a:p>
          <a:p>
            <a:r>
              <a:rPr lang="en-US" dirty="0"/>
              <a:t>The next few slides will go through each of the steps in a little more detail.</a:t>
            </a:r>
          </a:p>
        </p:txBody>
      </p:sp>
      <p:sp>
        <p:nvSpPr>
          <p:cNvPr id="4" name="Slide Number Placeholder 3"/>
          <p:cNvSpPr>
            <a:spLocks noGrp="1"/>
          </p:cNvSpPr>
          <p:nvPr>
            <p:ph type="sldNum" sz="quarter" idx="5"/>
          </p:nvPr>
        </p:nvSpPr>
        <p:spPr/>
        <p:txBody>
          <a:bodyPr/>
          <a:lstStyle/>
          <a:p>
            <a:fld id="{59546E63-692C-483F-B32B-B1B3286A932D}" type="slidenum">
              <a:rPr lang="en-US" smtClean="0"/>
              <a:t>11</a:t>
            </a:fld>
            <a:endParaRPr lang="en-US" dirty="0"/>
          </a:p>
        </p:txBody>
      </p:sp>
    </p:spTree>
    <p:extLst>
      <p:ext uri="{BB962C8B-B14F-4D97-AF65-F5344CB8AC3E}">
        <p14:creationId xmlns:p14="http://schemas.microsoft.com/office/powerpoint/2010/main" val="2442625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When someone is upset, the first step is stay calm and keep your cool. In order to calm someone else down, you have to refrain from getting upset or angry or critical. To this, take a step back and observe what is happening.</a:t>
            </a:r>
          </a:p>
          <a:p>
            <a:endParaRPr lang="en-US" dirty="0"/>
          </a:p>
          <a:p>
            <a:r>
              <a:rPr lang="en-US" dirty="0"/>
              <a:t>Gently offer an invitation to talk, then escort the student to a private place to talk, if possible. You can say something like, “Let’s see if we can find a private place to go talk” or “Would you like to find a private place where we can go talk.”</a:t>
            </a:r>
          </a:p>
          <a:p>
            <a:endParaRPr lang="en-US" dirty="0"/>
          </a:p>
          <a:p>
            <a:r>
              <a:rPr lang="en-US" dirty="0"/>
              <a:t>While doing this, be sure to use a lower-than-normal volume and a soothing tone of voice. Lowering your volume and using a soothing tone can immediately ”bring down the temperature” of the situation, so to speak.</a:t>
            </a:r>
          </a:p>
          <a:p>
            <a:endParaRPr lang="en-US" dirty="0"/>
          </a:p>
          <a:p>
            <a:r>
              <a:rPr lang="en-US" dirty="0"/>
              <a:t>If the student does not want to go somewhere else or does not want to talk, ask, “What would be helpful to you right now?” If the student is unsure or doesn’t know, gently suggest that maybe they would like to go to see the counselor, take a walk outside, or go get a drink in the cafeteria/dining hall. When a student is upset, they are not in the best place to problem-solve, so you will probably need to help them out. </a:t>
            </a:r>
          </a:p>
        </p:txBody>
      </p:sp>
      <p:sp>
        <p:nvSpPr>
          <p:cNvPr id="4" name="Slide Number Placeholder 3"/>
          <p:cNvSpPr>
            <a:spLocks noGrp="1"/>
          </p:cNvSpPr>
          <p:nvPr>
            <p:ph type="sldNum" sz="quarter" idx="5"/>
          </p:nvPr>
        </p:nvSpPr>
        <p:spPr/>
        <p:txBody>
          <a:bodyPr/>
          <a:lstStyle/>
          <a:p>
            <a:fld id="{59546E63-692C-483F-B32B-B1B3286A932D}" type="slidenum">
              <a:rPr lang="en-US" smtClean="0"/>
              <a:t>12</a:t>
            </a:fld>
            <a:endParaRPr lang="en-US" dirty="0"/>
          </a:p>
        </p:txBody>
      </p:sp>
    </p:spTree>
    <p:extLst>
      <p:ext uri="{BB962C8B-B14F-4D97-AF65-F5344CB8AC3E}">
        <p14:creationId xmlns:p14="http://schemas.microsoft.com/office/powerpoint/2010/main" val="2429906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in ”Connecting and Calming” is to just listen non-judgmentally to whatever the student has to say. You want to listen with a focus on the emotion(s) the student is experiencing. Focus less on what happened and more on how it made the student feel.</a:t>
            </a:r>
          </a:p>
          <a:p>
            <a:endParaRPr lang="en-US" dirty="0"/>
          </a:p>
          <a:p>
            <a:r>
              <a:rPr lang="en-US" dirty="0"/>
              <a:t>Here’s the hard part: Do not ask questions. Do not give advice or lecture the student. The student is not in a place where learning can happen, so save it for another time. Just listen because there is going to be a quiz in Step 3. </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59546E63-692C-483F-B32B-B1B3286A932D}" type="slidenum">
              <a:rPr lang="en-US" smtClean="0"/>
              <a:t>13</a:t>
            </a:fld>
            <a:endParaRPr lang="en-US" dirty="0"/>
          </a:p>
        </p:txBody>
      </p:sp>
    </p:spTree>
    <p:extLst>
      <p:ext uri="{BB962C8B-B14F-4D97-AF65-F5344CB8AC3E}">
        <p14:creationId xmlns:p14="http://schemas.microsoft.com/office/powerpoint/2010/main" val="421439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Step 3, you show genuine concern and empathy. You do this by reflecting or repeating what you hear about how the student is feeling. Doing this helps the student organize his/her thoughts. So you might say something like:</a:t>
            </a:r>
          </a:p>
          <a:p>
            <a:pPr marL="833097" lvl="1" indent="-483682">
              <a:spcAft>
                <a:spcPts val="611"/>
              </a:spcAft>
              <a:buSzPct val="100000"/>
              <a:buFont typeface="Courier New" panose="02070309020205020404" pitchFamily="49" charset="0"/>
              <a:buChar char="o"/>
            </a:pPr>
            <a:r>
              <a:rPr lang="en-US" sz="2900" i="1" dirty="0"/>
              <a:t>“So you were </a:t>
            </a:r>
            <a:r>
              <a:rPr lang="en-US" sz="2900" b="1" i="1" dirty="0"/>
              <a:t>embarrassed</a:t>
            </a:r>
            <a:r>
              <a:rPr lang="en-US" sz="2900" i="1" dirty="0"/>
              <a:t> when you saw your grade.”</a:t>
            </a:r>
          </a:p>
          <a:p>
            <a:pPr marL="833097" lvl="1" indent="-483682">
              <a:spcAft>
                <a:spcPts val="611"/>
              </a:spcAft>
              <a:buSzPct val="100000"/>
              <a:buFont typeface="Courier New" panose="02070309020205020404" pitchFamily="49" charset="0"/>
              <a:buChar char="o"/>
            </a:pPr>
            <a:r>
              <a:rPr lang="en-US" sz="2900" i="1" dirty="0"/>
              <a:t>“You were feeling </a:t>
            </a:r>
            <a:r>
              <a:rPr lang="en-US" sz="2900" b="1" i="1" dirty="0"/>
              <a:t>overwhelmed</a:t>
            </a:r>
            <a:r>
              <a:rPr lang="en-US" sz="2900" i="1" dirty="0"/>
              <a:t> when you saw the assignment.”</a:t>
            </a:r>
          </a:p>
          <a:p>
            <a:pPr marL="833097" lvl="1" indent="-483682" defTabSz="931774">
              <a:spcAft>
                <a:spcPts val="611"/>
              </a:spcAft>
              <a:buSzPct val="100000"/>
              <a:buFont typeface="Courier New" panose="02070309020205020404" pitchFamily="49" charset="0"/>
              <a:buChar char="o"/>
              <a:defRPr/>
            </a:pPr>
            <a:r>
              <a:rPr lang="en-US" sz="2900" i="1" dirty="0"/>
              <a:t>“You were feeling </a:t>
            </a:r>
            <a:r>
              <a:rPr lang="en-US" sz="2900" b="1" i="1" dirty="0">
                <a:solidFill>
                  <a:srgbClr val="0070C0"/>
                </a:solidFill>
              </a:rPr>
              <a:t>angry </a:t>
            </a:r>
            <a:r>
              <a:rPr lang="en-US" sz="2900" i="1" dirty="0"/>
              <a:t>because you thought it was unfair.”</a:t>
            </a:r>
            <a:endParaRPr lang="en-US" sz="2900" i="1" dirty="0">
              <a:solidFill>
                <a:srgbClr val="0002E5"/>
              </a:solidFill>
            </a:endParaRPr>
          </a:p>
          <a:p>
            <a:endParaRPr lang="en-US" dirty="0"/>
          </a:p>
          <a:p>
            <a:r>
              <a:rPr lang="en-US" dirty="0"/>
              <a:t>By identifying the feeling, you connect with the student.  Don’t worry, if you don’t get the exact feeling word correct because they will correct you.  For example, the student might say, “I wasn’t embarrassed. I was upset.”  If so, you just say, “Oh, I see. You were upset when you saw your grade.”</a:t>
            </a:r>
          </a:p>
        </p:txBody>
      </p:sp>
      <p:sp>
        <p:nvSpPr>
          <p:cNvPr id="4" name="Slide Number Placeholder 3"/>
          <p:cNvSpPr>
            <a:spLocks noGrp="1"/>
          </p:cNvSpPr>
          <p:nvPr>
            <p:ph type="sldNum" sz="quarter" idx="5"/>
          </p:nvPr>
        </p:nvSpPr>
        <p:spPr/>
        <p:txBody>
          <a:bodyPr/>
          <a:lstStyle/>
          <a:p>
            <a:fld id="{59546E63-692C-483F-B32B-B1B3286A932D}" type="slidenum">
              <a:rPr lang="en-US" smtClean="0"/>
              <a:t>14</a:t>
            </a:fld>
            <a:endParaRPr lang="en-US" dirty="0"/>
          </a:p>
        </p:txBody>
      </p:sp>
    </p:spTree>
    <p:extLst>
      <p:ext uri="{BB962C8B-B14F-4D97-AF65-F5344CB8AC3E}">
        <p14:creationId xmlns:p14="http://schemas.microsoft.com/office/powerpoint/2010/main" val="310414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mistake that people make with Step 3 is rushing through it. Let just talk and take time to “connect” with the student. The last slide showed how to connect with a student by reflecting or repeating the emotion(s) the student was feeling. Another way is to try to see things from the student’s perspective and acknowledge how hard the situation must be from their point of view. You could say something like, “I can see why you got so upset. I probably would have been frustrated, too.”  </a:t>
            </a:r>
          </a:p>
          <a:p>
            <a:endParaRPr lang="en-US" dirty="0"/>
          </a:p>
          <a:p>
            <a:r>
              <a:rPr lang="en-US" dirty="0"/>
              <a:t>When the student hears that you are trying to understand their emotions and their perspective rather than criticize or condemn them, there is the sense of relief that allows the student to begin to calm down. Escalating usually happens when the student feels like they still have to prove their point.</a:t>
            </a:r>
          </a:p>
          <a:p>
            <a:endParaRPr lang="en-US" dirty="0"/>
          </a:p>
          <a:p>
            <a:endParaRPr lang="en-US" dirty="0"/>
          </a:p>
        </p:txBody>
      </p:sp>
      <p:sp>
        <p:nvSpPr>
          <p:cNvPr id="4" name="Slide Number Placeholder 3"/>
          <p:cNvSpPr>
            <a:spLocks noGrp="1"/>
          </p:cNvSpPr>
          <p:nvPr>
            <p:ph type="sldNum" sz="quarter" idx="5"/>
          </p:nvPr>
        </p:nvSpPr>
        <p:spPr/>
        <p:txBody>
          <a:bodyPr/>
          <a:lstStyle/>
          <a:p>
            <a:fld id="{59546E63-692C-483F-B32B-B1B3286A932D}" type="slidenum">
              <a:rPr lang="en-US" smtClean="0"/>
              <a:t>15</a:t>
            </a:fld>
            <a:endParaRPr lang="en-US" dirty="0"/>
          </a:p>
        </p:txBody>
      </p:sp>
    </p:spTree>
    <p:extLst>
      <p:ext uri="{BB962C8B-B14F-4D97-AF65-F5344CB8AC3E}">
        <p14:creationId xmlns:p14="http://schemas.microsoft.com/office/powerpoint/2010/main" val="2956923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last step – step 4 Calm.  In this last step, you help the student regain control over their physical body. When someone is upset or angry, often their heart rate and breathing get faster due to the rush of the stress hormone cortisol or adrenaline. Some strategies for helping a student calm down are:</a:t>
            </a:r>
          </a:p>
          <a:p>
            <a:pPr marL="632507" lvl="2" indent="-524123">
              <a:spcAft>
                <a:spcPts val="204"/>
              </a:spcAft>
              <a:buClr>
                <a:srgbClr val="0070C0"/>
              </a:buClr>
              <a:buFont typeface="+mj-lt"/>
              <a:buAutoNum type="arabicPeriod"/>
            </a:pPr>
            <a:r>
              <a:rPr lang="en-US" sz="2900" dirty="0"/>
              <a:t>Take a walk (“walk and talk”) – this is a good option when you can’t find a private space to sit and talk. This should be a slow, leisurely walk. Walking </a:t>
            </a:r>
            <a:r>
              <a:rPr lang="en-US" sz="2900" u="sng" dirty="0"/>
              <a:t>outside</a:t>
            </a:r>
            <a:r>
              <a:rPr lang="en-US" sz="2900" dirty="0"/>
              <a:t> can be very effective for helping a student to calm down.</a:t>
            </a:r>
          </a:p>
          <a:p>
            <a:pPr marL="632507" lvl="2" indent="-524123">
              <a:spcAft>
                <a:spcPts val="204"/>
              </a:spcAft>
              <a:buClr>
                <a:srgbClr val="0070C0"/>
              </a:buClr>
              <a:buFont typeface="+mj-lt"/>
              <a:buAutoNum type="arabicPeriod"/>
            </a:pPr>
            <a:r>
              <a:rPr lang="en-US" sz="2900" dirty="0"/>
              <a:t>Breathing exercises – take3 deep breaths or 3 square breaths together. The key is to do it together so you can use your calm state to help the student get back into a calm state.</a:t>
            </a:r>
          </a:p>
          <a:p>
            <a:pPr marL="632507" lvl="2" indent="-524123">
              <a:spcAft>
                <a:spcPts val="204"/>
              </a:spcAft>
              <a:buClr>
                <a:srgbClr val="0070C0"/>
              </a:buClr>
              <a:buFont typeface="+mj-lt"/>
              <a:buAutoNum type="arabicPeriod"/>
            </a:pPr>
            <a:r>
              <a:rPr lang="en-US" sz="2900" dirty="0"/>
              <a:t>Music – Ask the student to play a song for you that helps them calm down or feel better. Many students use music when they’re upset, but it is not always calming music. So make sure they are listening to something calming. If you can, help the student put together a calming playlist to use in the future.</a:t>
            </a:r>
          </a:p>
          <a:p>
            <a:pPr marL="632507" lvl="2" indent="-524123">
              <a:spcAft>
                <a:spcPts val="204"/>
              </a:spcAft>
              <a:buClr>
                <a:srgbClr val="0070C0"/>
              </a:buClr>
              <a:buFont typeface="+mj-lt"/>
              <a:buAutoNum type="arabicPeriod"/>
            </a:pPr>
            <a:r>
              <a:rPr lang="en-US" sz="2900" dirty="0"/>
              <a:t>Use apps like “Calm Harm,” “Mood Tools” and and “Virtual Hope Box.” Many have breathing exercises, calming music, and guided exercises that students can use to help them calm down. </a:t>
            </a:r>
          </a:p>
          <a:p>
            <a:endParaRPr lang="en-US" dirty="0"/>
          </a:p>
        </p:txBody>
      </p:sp>
      <p:sp>
        <p:nvSpPr>
          <p:cNvPr id="4" name="Slide Number Placeholder 3"/>
          <p:cNvSpPr>
            <a:spLocks noGrp="1"/>
          </p:cNvSpPr>
          <p:nvPr>
            <p:ph type="sldNum" sz="quarter" idx="5"/>
          </p:nvPr>
        </p:nvSpPr>
        <p:spPr/>
        <p:txBody>
          <a:bodyPr/>
          <a:lstStyle/>
          <a:p>
            <a:fld id="{59546E63-692C-483F-B32B-B1B3286A932D}" type="slidenum">
              <a:rPr lang="en-US" smtClean="0"/>
              <a:t>16</a:t>
            </a:fld>
            <a:endParaRPr lang="en-US" dirty="0"/>
          </a:p>
        </p:txBody>
      </p:sp>
    </p:spTree>
    <p:extLst>
      <p:ext uri="{BB962C8B-B14F-4D97-AF65-F5344CB8AC3E}">
        <p14:creationId xmlns:p14="http://schemas.microsoft.com/office/powerpoint/2010/main" val="264991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”Connecting and Calming” techniques will not work in every time or in every situation. It is also important to be able to recognize the difference between a student being “upset” (sad, angry, frustrated, confused) about something and when a true mental health crisis exists.</a:t>
            </a:r>
          </a:p>
        </p:txBody>
      </p:sp>
      <p:sp>
        <p:nvSpPr>
          <p:cNvPr id="4" name="Slide Number Placeholder 3"/>
          <p:cNvSpPr>
            <a:spLocks noGrp="1"/>
          </p:cNvSpPr>
          <p:nvPr>
            <p:ph type="sldNum" sz="quarter" idx="5"/>
          </p:nvPr>
        </p:nvSpPr>
        <p:spPr/>
        <p:txBody>
          <a:bodyPr/>
          <a:lstStyle/>
          <a:p>
            <a:fld id="{594EC45E-60E4-F242-AC68-013AF57ECF77}" type="slidenum">
              <a:rPr lang="en-US" smtClean="0"/>
              <a:t>17</a:t>
            </a:fld>
            <a:endParaRPr lang="en-US" dirty="0"/>
          </a:p>
        </p:txBody>
      </p:sp>
    </p:spTree>
    <p:extLst>
      <p:ext uri="{BB962C8B-B14F-4D97-AF65-F5344CB8AC3E}">
        <p14:creationId xmlns:p14="http://schemas.microsoft.com/office/powerpoint/2010/main" val="661901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types of true mental health crises:</a:t>
            </a:r>
          </a:p>
          <a:p>
            <a:pPr marL="228600" indent="-228600">
              <a:buFont typeface="+mj-lt"/>
              <a:buAutoNum type="arabicPeriod"/>
            </a:pPr>
            <a:r>
              <a:rPr lang="en-US" dirty="0"/>
              <a:t>A student threatens or expresses a wish to hurt themselves</a:t>
            </a:r>
          </a:p>
          <a:p>
            <a:pPr marL="228600" indent="-228600">
              <a:buFont typeface="+mj-lt"/>
              <a:buAutoNum type="arabicPeriod"/>
            </a:pPr>
            <a:r>
              <a:rPr lang="en-US" dirty="0"/>
              <a:t>A student threatens or expresses a wish to hurt someone else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 student is demonstrating bizarre or unusual behavior which suggests that they are out of touch with reality.</a:t>
            </a:r>
          </a:p>
          <a:p>
            <a:endParaRPr lang="en-US" dirty="0"/>
          </a:p>
          <a:p>
            <a:r>
              <a:rPr lang="en-US" dirty="0"/>
              <a:t>In any of these cases, it is important to follow the center’s protocol to get the student help immediately.</a:t>
            </a:r>
          </a:p>
          <a:p>
            <a:endParaRPr lang="en-US" dirty="0"/>
          </a:p>
          <a:p>
            <a:r>
              <a:rPr lang="en-US" dirty="0"/>
              <a:t>Note (not for presentation): The bottom picture is of a YouTuber </a:t>
            </a:r>
            <a:r>
              <a:rPr lang="en-US"/>
              <a:t>from Indonesia who </a:t>
            </a:r>
            <a:r>
              <a:rPr lang="en-US" dirty="0"/>
              <a:t>recorded himself staring into space for </a:t>
            </a:r>
            <a:r>
              <a:rPr lang="en-US"/>
              <a:t>2 hours in May 2020.</a:t>
            </a:r>
            <a:endParaRPr lang="en-US" dirty="0"/>
          </a:p>
          <a:p>
            <a:r>
              <a:rPr lang="en-US" dirty="0"/>
              <a:t>https://</a:t>
            </a:r>
            <a:r>
              <a:rPr lang="en-US" dirty="0" err="1"/>
              <a:t>www.asiaone.com</a:t>
            </a:r>
            <a:r>
              <a:rPr lang="en-US" dirty="0"/>
              <a:t>/digital/indonesian-youtuber-garners-over-28-million-views-video-himself-staring-nothing-2-hours</a:t>
            </a:r>
          </a:p>
        </p:txBody>
      </p:sp>
      <p:sp>
        <p:nvSpPr>
          <p:cNvPr id="4" name="Slide Number Placeholder 3"/>
          <p:cNvSpPr>
            <a:spLocks noGrp="1"/>
          </p:cNvSpPr>
          <p:nvPr>
            <p:ph type="sldNum" sz="quarter" idx="5"/>
          </p:nvPr>
        </p:nvSpPr>
        <p:spPr/>
        <p:txBody>
          <a:bodyPr/>
          <a:lstStyle/>
          <a:p>
            <a:fld id="{594EC45E-60E4-F242-AC68-013AF57ECF77}" type="slidenum">
              <a:rPr lang="en-US" smtClean="0"/>
              <a:t>18</a:t>
            </a:fld>
            <a:endParaRPr lang="en-US" dirty="0"/>
          </a:p>
        </p:txBody>
      </p:sp>
    </p:spTree>
    <p:extLst>
      <p:ext uri="{BB962C8B-B14F-4D97-AF65-F5344CB8AC3E}">
        <p14:creationId xmlns:p14="http://schemas.microsoft.com/office/powerpoint/2010/main" val="3871646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The first thing you want to do is assess the safety of the situation.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if you think there may be a risk of violence or harm to self or others (including you)– for example the person Is agitated (not just angry) or demonstrate erratic or dramatic change in behavior, you want to be sure that there are other people around or nearby.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also want to position yourself where you can easily exit (for example, keep your back to the door) or get to a place where you can get to a phone or to the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most cases, safety will not be an issue, but you should always do a quick assessment to make sure.</a:t>
            </a:r>
          </a:p>
          <a:p>
            <a:endParaRPr lang="en-US" dirty="0"/>
          </a:p>
          <a:p>
            <a:pPr marL="228600" indent="-228600">
              <a:buAutoNum type="arabicPeriod" startAt="2"/>
            </a:pPr>
            <a:r>
              <a:rPr lang="en-US" dirty="0"/>
              <a:t>Get help as soon as possible. If the student is agitated or showing erratic behavior, get help immediately. [TO CMHC: REVIEW THE PROTOCOL FOR YOUR SPECIFIC CENTER. REPLACE THE HIGHLIGHTED TEXT ON THE SLIDE.]</a:t>
            </a:r>
          </a:p>
          <a:p>
            <a:pPr marL="228600" indent="-228600">
              <a:buAutoNum type="arabicPeriod" startAt="3"/>
            </a:pPr>
            <a:r>
              <a:rPr lang="en-US" dirty="0"/>
              <a:t>Even if you need to get some distance between yourself and the student, do not leave the student alone.  Try to bring in someone else to assist by calling out with your voice or by calling someone on a phone or a walkie-talkie.</a:t>
            </a:r>
          </a:p>
          <a:p>
            <a:pPr marL="228600" indent="-228600">
              <a:buAutoNum type="arabicPeriod" startAt="3"/>
            </a:pPr>
            <a:r>
              <a:rPr lang="en-US" dirty="0"/>
              <a:t>If the student is talking, just listen even if it doesn’t make sense. You may get valuable information that you can share later. </a:t>
            </a:r>
          </a:p>
          <a:p>
            <a:pPr marL="228600" indent="-228600">
              <a:buAutoNum type="arabicPeriod" startAt="3"/>
            </a:pPr>
            <a:r>
              <a:rPr lang="en-US" dirty="0"/>
              <a:t>If the student seems open to help, provide reassurance to the student that you can take them to the HWC or wait with them until help arrives.</a:t>
            </a:r>
          </a:p>
          <a:p>
            <a:endParaRPr lang="en-US" dirty="0"/>
          </a:p>
        </p:txBody>
      </p:sp>
      <p:sp>
        <p:nvSpPr>
          <p:cNvPr id="4" name="Slide Number Placeholder 3"/>
          <p:cNvSpPr>
            <a:spLocks noGrp="1"/>
          </p:cNvSpPr>
          <p:nvPr>
            <p:ph type="sldNum" sz="quarter" idx="5"/>
          </p:nvPr>
        </p:nvSpPr>
        <p:spPr/>
        <p:txBody>
          <a:bodyPr/>
          <a:lstStyle/>
          <a:p>
            <a:fld id="{594EC45E-60E4-F242-AC68-013AF57ECF77}" type="slidenum">
              <a:rPr lang="en-US" smtClean="0"/>
              <a:t>19</a:t>
            </a:fld>
            <a:endParaRPr lang="en-US" dirty="0"/>
          </a:p>
        </p:txBody>
      </p:sp>
    </p:spTree>
    <p:extLst>
      <p:ext uri="{BB962C8B-B14F-4D97-AF65-F5344CB8AC3E}">
        <p14:creationId xmlns:p14="http://schemas.microsoft.com/office/powerpoint/2010/main" val="158965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Although I just reviewed the procedure for handling mental health crisis, I want to emphasize that despite coming from difficult and even traumatic circumstances, the majority of our students are </a:t>
            </a:r>
            <a:r>
              <a:rPr lang="en-US" b="1" dirty="0">
                <a:solidFill>
                  <a:schemeClr val="accent2"/>
                </a:solidFill>
              </a:rPr>
              <a:t>incredibly resilient </a:t>
            </a:r>
            <a:r>
              <a:rPr lang="en-US" dirty="0"/>
              <a:t>– able to bounce back in the face of adversity.</a:t>
            </a:r>
          </a:p>
          <a:p>
            <a:pPr defTabSz="931774">
              <a:defRPr/>
            </a:pPr>
            <a:endParaRPr lang="en-US" dirty="0"/>
          </a:p>
          <a:p>
            <a:pPr defTabSz="931774">
              <a:defRPr/>
            </a:pPr>
            <a:r>
              <a:rPr lang="en-US" dirty="0"/>
              <a:t>As a center, there are several things we can do to promote positive mental health among our students. These include encouraging our students to:</a:t>
            </a:r>
          </a:p>
          <a:p>
            <a:pPr defTabSz="931774">
              <a:defRPr/>
            </a:pPr>
            <a:endParaRPr lang="en-US" dirty="0"/>
          </a:p>
          <a:p>
            <a:pPr marL="821773" lvl="1" indent="-297650" defTabSz="931774">
              <a:spcAft>
                <a:spcPts val="611"/>
              </a:spcAft>
              <a:buSzPct val="120000"/>
              <a:buFont typeface="Arial" panose="020B0604020202020204" pitchFamily="34" charset="0"/>
              <a:buChar char="•"/>
              <a:defRPr/>
            </a:pPr>
            <a:r>
              <a:rPr lang="en-US" sz="2400" dirty="0">
                <a:solidFill>
                  <a:prstClr val="black">
                    <a:lumMod val="75000"/>
                    <a:lumOff val="25000"/>
                  </a:prstClr>
                </a:solidFill>
                <a:latin typeface="Avenir Next LT Pro" panose="020F0502020204030204"/>
              </a:rPr>
              <a:t>Get a healthy amount of sleep</a:t>
            </a:r>
          </a:p>
          <a:p>
            <a:pPr marL="821773" lvl="1" indent="-297650" defTabSz="931774">
              <a:spcAft>
                <a:spcPts val="611"/>
              </a:spcAft>
              <a:buSzPct val="120000"/>
              <a:buFont typeface="Arial" panose="020B0604020202020204" pitchFamily="34" charset="0"/>
              <a:buChar char="•"/>
              <a:defRPr/>
            </a:pPr>
            <a:r>
              <a:rPr lang="en-US" sz="2400" dirty="0">
                <a:solidFill>
                  <a:prstClr val="black">
                    <a:lumMod val="75000"/>
                    <a:lumOff val="25000"/>
                  </a:prstClr>
                </a:solidFill>
                <a:latin typeface="Avenir Next LT Pro" panose="020F0502020204030204"/>
              </a:rPr>
              <a:t>Eat healthy</a:t>
            </a:r>
          </a:p>
          <a:p>
            <a:pPr marL="821773" lvl="1" indent="-297650" defTabSz="931774">
              <a:spcAft>
                <a:spcPts val="611"/>
              </a:spcAft>
              <a:buSzPct val="120000"/>
              <a:buFont typeface="Arial" panose="020B0604020202020204" pitchFamily="34" charset="0"/>
              <a:buChar char="•"/>
              <a:defRPr/>
            </a:pPr>
            <a:r>
              <a:rPr lang="en-US" sz="2400" dirty="0">
                <a:solidFill>
                  <a:prstClr val="black">
                    <a:lumMod val="75000"/>
                    <a:lumOff val="25000"/>
                  </a:prstClr>
                </a:solidFill>
                <a:latin typeface="Avenir Next LT Pro" panose="020F0502020204030204"/>
              </a:rPr>
              <a:t>Exercise and do recreational activities for fun</a:t>
            </a:r>
          </a:p>
          <a:p>
            <a:pPr marL="821773" lvl="1" indent="-297650" defTabSz="931774">
              <a:spcBef>
                <a:spcPts val="204"/>
              </a:spcBef>
              <a:spcAft>
                <a:spcPts val="408"/>
              </a:spcAft>
              <a:buSzPct val="120000"/>
              <a:buFont typeface="Arial" panose="020B0604020202020204" pitchFamily="34" charset="0"/>
              <a:buChar char="•"/>
              <a:defRPr/>
            </a:pPr>
            <a:r>
              <a:rPr lang="en-US" sz="2400" dirty="0">
                <a:solidFill>
                  <a:prstClr val="black">
                    <a:lumMod val="75000"/>
                    <a:lumOff val="25000"/>
                  </a:prstClr>
                </a:solidFill>
                <a:latin typeface="Avenir Next LT Pro" panose="020F0502020204030204"/>
              </a:rPr>
              <a:t>Ask for help when they need it.</a:t>
            </a:r>
          </a:p>
          <a:p>
            <a:endParaRPr lang="en-US" dirty="0"/>
          </a:p>
        </p:txBody>
      </p:sp>
      <p:sp>
        <p:nvSpPr>
          <p:cNvPr id="4" name="Slide Number Placeholder 3"/>
          <p:cNvSpPr>
            <a:spLocks noGrp="1"/>
          </p:cNvSpPr>
          <p:nvPr>
            <p:ph type="sldNum" sz="quarter" idx="5"/>
          </p:nvPr>
        </p:nvSpPr>
        <p:spPr/>
        <p:txBody>
          <a:bodyPr/>
          <a:lstStyle/>
          <a:p>
            <a:fld id="{594EC45E-60E4-F242-AC68-013AF57ECF77}" type="slidenum">
              <a:rPr lang="en-US" smtClean="0"/>
              <a:t>20</a:t>
            </a:fld>
            <a:endParaRPr lang="en-US" dirty="0"/>
          </a:p>
        </p:txBody>
      </p:sp>
    </p:spTree>
    <p:extLst>
      <p:ext uri="{BB962C8B-B14F-4D97-AF65-F5344CB8AC3E}">
        <p14:creationId xmlns:p14="http://schemas.microsoft.com/office/powerpoint/2010/main" val="377271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my name is ___________. I am a [STATE CREDENTIAL - licensed psychologist/social worker/mental health counselor.]</a:t>
            </a:r>
          </a:p>
          <a:p>
            <a:endParaRPr lang="en-US" dirty="0"/>
          </a:p>
          <a:p>
            <a:r>
              <a:rPr lang="en-US" dirty="0"/>
              <a:t>[PROVIDE INFORMATION FOR EACH OF THE BULLETS LISTED.]</a:t>
            </a:r>
          </a:p>
          <a:p>
            <a:pPr marL="174708" indent="-174708">
              <a:buFont typeface="Arial" panose="020B0604020202020204" pitchFamily="34" charset="0"/>
              <a:buChar char="•"/>
            </a:pPr>
            <a:r>
              <a:rPr lang="en-US" dirty="0"/>
              <a:t>Background:  [As an example, you could tell about other settings you have worked in. Keep brief.]</a:t>
            </a:r>
          </a:p>
          <a:p>
            <a:pPr marL="174708" indent="-174708">
              <a:buFont typeface="Arial" panose="020B0604020202020204" pitchFamily="34" charset="0"/>
              <a:buChar char="•"/>
            </a:pPr>
            <a:r>
              <a:rPr lang="en-US" dirty="0"/>
              <a:t>My office is located in _____________.  My phone number is ____________.</a:t>
            </a:r>
          </a:p>
          <a:p>
            <a:pPr marL="174708" indent="-174708">
              <a:buFont typeface="Arial" panose="020B0604020202020204" pitchFamily="34" charset="0"/>
              <a:buChar char="•"/>
            </a:pPr>
            <a:r>
              <a:rPr lang="en-US" dirty="0"/>
              <a:t>I am on center on [days, times].</a:t>
            </a:r>
          </a:p>
          <a:p>
            <a:pPr marL="174708" indent="-174708">
              <a:buFont typeface="Arial" panose="020B0604020202020204" pitchFamily="34" charset="0"/>
              <a:buChar char="•"/>
            </a:pPr>
            <a:r>
              <a:rPr lang="en-US" dirty="0"/>
              <a:t>The number of hours per week for CMHCs is determined by the PRH, which allots 20 hours per every 100 students based on the total number of students the center is allowed to enroll (called the contracted OBS or On Board Strength). </a:t>
            </a:r>
          </a:p>
          <a:p>
            <a:r>
              <a:rPr lang="en-US" dirty="0"/>
              <a:t> </a:t>
            </a:r>
          </a:p>
        </p:txBody>
      </p:sp>
      <p:sp>
        <p:nvSpPr>
          <p:cNvPr id="4" name="Slide Number Placeholder 3"/>
          <p:cNvSpPr>
            <a:spLocks noGrp="1"/>
          </p:cNvSpPr>
          <p:nvPr>
            <p:ph type="sldNum" sz="quarter" idx="5"/>
          </p:nvPr>
        </p:nvSpPr>
        <p:spPr/>
        <p:txBody>
          <a:bodyPr/>
          <a:lstStyle/>
          <a:p>
            <a:fld id="{594EC45E-60E4-F242-AC68-013AF57ECF77}" type="slidenum">
              <a:rPr lang="en-US" smtClean="0"/>
              <a:t>2</a:t>
            </a:fld>
            <a:endParaRPr lang="en-US" dirty="0"/>
          </a:p>
        </p:txBody>
      </p:sp>
    </p:spTree>
    <p:extLst>
      <p:ext uri="{BB962C8B-B14F-4D97-AF65-F5344CB8AC3E}">
        <p14:creationId xmlns:p14="http://schemas.microsoft.com/office/powerpoint/2010/main" val="1307395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CMHC for [CENTER], my goal is help students with mental health disabilities be successful, to improve their employability skills, and and meeting their goals while in Job Corps. Remember, I am a consultant to the center as a whole and not just a mental health provider for students.. I look forward to consulting with you and being a helpful member of the team.</a:t>
            </a:r>
          </a:p>
        </p:txBody>
      </p:sp>
      <p:sp>
        <p:nvSpPr>
          <p:cNvPr id="4" name="Slide Number Placeholder 3"/>
          <p:cNvSpPr>
            <a:spLocks noGrp="1"/>
          </p:cNvSpPr>
          <p:nvPr>
            <p:ph type="sldNum" sz="quarter" idx="5"/>
          </p:nvPr>
        </p:nvSpPr>
        <p:spPr/>
        <p:txBody>
          <a:bodyPr/>
          <a:lstStyle/>
          <a:p>
            <a:fld id="{594EC45E-60E4-F242-AC68-013AF57ECF77}" type="slidenum">
              <a:rPr lang="en-US" smtClean="0"/>
              <a:t>21</a:t>
            </a:fld>
            <a:endParaRPr lang="en-US" dirty="0"/>
          </a:p>
        </p:txBody>
      </p:sp>
    </p:spTree>
    <p:extLst>
      <p:ext uri="{BB962C8B-B14F-4D97-AF65-F5344CB8AC3E}">
        <p14:creationId xmlns:p14="http://schemas.microsoft.com/office/powerpoint/2010/main" val="332341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role of the CMHC? It is the responsibility of the CMHC to establish a Mental Health and Wellness Program on center. The general emphasis of the Mental Health and Wellness Program, according on the PRH, is:</a:t>
            </a:r>
          </a:p>
          <a:p>
            <a:pPr marL="232943" indent="-232943">
              <a:buAutoNum type="arabicPeriod"/>
            </a:pPr>
            <a:r>
              <a:rPr lang="en-US" dirty="0"/>
              <a:t>Early identification and diagnosis of mental health problems </a:t>
            </a:r>
          </a:p>
          <a:p>
            <a:pPr marL="232943" indent="-232943">
              <a:buAutoNum type="arabicPeriod"/>
            </a:pPr>
            <a:r>
              <a:rPr lang="en-US" dirty="0"/>
              <a:t>Basic mental health care</a:t>
            </a:r>
          </a:p>
          <a:p>
            <a:pPr marL="232943" indent="-232943">
              <a:buAutoNum type="arabicPeriod"/>
            </a:pPr>
            <a:r>
              <a:rPr lang="en-US" dirty="0"/>
              <a:t>Mental health promotion, prevention and education designed to help students overcome barriers to employability</a:t>
            </a:r>
          </a:p>
        </p:txBody>
      </p:sp>
      <p:sp>
        <p:nvSpPr>
          <p:cNvPr id="4" name="Slide Number Placeholder 3"/>
          <p:cNvSpPr>
            <a:spLocks noGrp="1"/>
          </p:cNvSpPr>
          <p:nvPr>
            <p:ph type="sldNum" sz="quarter" idx="5"/>
          </p:nvPr>
        </p:nvSpPr>
        <p:spPr/>
        <p:txBody>
          <a:bodyPr/>
          <a:lstStyle/>
          <a:p>
            <a:fld id="{594EC45E-60E4-F242-AC68-013AF57ECF77}" type="slidenum">
              <a:rPr lang="en-US" smtClean="0"/>
              <a:t>3</a:t>
            </a:fld>
            <a:endParaRPr lang="en-US" dirty="0"/>
          </a:p>
        </p:txBody>
      </p:sp>
    </p:spTree>
    <p:extLst>
      <p:ext uri="{BB962C8B-B14F-4D97-AF65-F5344CB8AC3E}">
        <p14:creationId xmlns:p14="http://schemas.microsoft.com/office/powerpoint/2010/main" val="294075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Mental Health and Wellness Program (MHWP) uses an employee assistance program (EAP) approach for basic mental health care. You may be familiar with EAP as a benefit that employers offer to their employees to provide short-term counseling (~6 sessions per year) with referral to a local mental health provider in the community, if needed. </a:t>
            </a:r>
          </a:p>
          <a:p>
            <a:pPr defTabSz="931774">
              <a:defRPr/>
            </a:pPr>
            <a:endParaRPr lang="en-US" dirty="0"/>
          </a:p>
          <a:p>
            <a:pPr defTabSz="931774">
              <a:defRPr/>
            </a:pPr>
            <a:r>
              <a:rPr lang="en-US" dirty="0"/>
              <a:t>The Job Corps EAP model is defined as:</a:t>
            </a:r>
          </a:p>
          <a:p>
            <a:pPr marL="174708" indent="-174708">
              <a:buClr>
                <a:srgbClr val="0070C0"/>
              </a:buClr>
              <a:buFont typeface="Arial" panose="020B0604020202020204" pitchFamily="34" charset="0"/>
              <a:buChar char="•"/>
            </a:pPr>
            <a:r>
              <a:rPr lang="en-US" dirty="0"/>
              <a:t>Short-term counseling with an employability focus</a:t>
            </a:r>
          </a:p>
          <a:p>
            <a:pPr marL="174708" marR="0" lvl="0" indent="-174708"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en-US" dirty="0"/>
              <a:t>Crisis intervention</a:t>
            </a:r>
          </a:p>
          <a:p>
            <a:pPr marL="174708" marR="0" lvl="0" indent="-174708"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en-US" dirty="0"/>
              <a:t>Referrals to off-center providers</a:t>
            </a:r>
          </a:p>
          <a:p>
            <a:pPr marL="174708" indent="-174708">
              <a:buClr>
                <a:srgbClr val="0070C0"/>
              </a:buClr>
              <a:buFont typeface="Arial" panose="020B0604020202020204" pitchFamily="34" charset="0"/>
              <a:buChar char="•"/>
            </a:pPr>
            <a:r>
              <a:rPr lang="en-US" dirty="0"/>
              <a:t>Referral to center support groups run by the counseling department</a:t>
            </a:r>
          </a:p>
          <a:p>
            <a:endParaRPr lang="en-US" dirty="0"/>
          </a:p>
        </p:txBody>
      </p:sp>
      <p:sp>
        <p:nvSpPr>
          <p:cNvPr id="4" name="Slide Number Placeholder 3"/>
          <p:cNvSpPr>
            <a:spLocks noGrp="1"/>
          </p:cNvSpPr>
          <p:nvPr>
            <p:ph type="sldNum" sz="quarter" idx="5"/>
          </p:nvPr>
        </p:nvSpPr>
        <p:spPr/>
        <p:txBody>
          <a:bodyPr/>
          <a:lstStyle/>
          <a:p>
            <a:fld id="{594EC45E-60E4-F242-AC68-013AF57ECF77}" type="slidenum">
              <a:rPr lang="en-US" smtClean="0"/>
              <a:t>4</a:t>
            </a:fld>
            <a:endParaRPr lang="en-US" dirty="0"/>
          </a:p>
        </p:txBody>
      </p:sp>
    </p:spTree>
    <p:extLst>
      <p:ext uri="{BB962C8B-B14F-4D97-AF65-F5344CB8AC3E}">
        <p14:creationId xmlns:p14="http://schemas.microsoft.com/office/powerpoint/2010/main" val="123603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all of the responsibilities that a CMHC has related to establishing a MHWP on center. I won’t read all of these to you. The point of this slide is to show you how many other areas of responsibility I have in addition to managing the needs of students with significant mental health problems. Although, I would like to highlight a few tasks.</a:t>
            </a:r>
          </a:p>
          <a:p>
            <a:pPr marL="232943" indent="-232943">
              <a:buFont typeface="+mj-lt"/>
              <a:buAutoNum type="arabicPeriod"/>
            </a:pPr>
            <a:r>
              <a:rPr lang="en-US" dirty="0"/>
              <a:t>Applicant File Review – the process of reviewing files of young people who have applied to Job Corps and report having mental health items on the Job Corps Health Questionnaire) is one of the most-time consuming tasks. To submit a recommendation for denial for an applicant can require up to 4 or more hours of time per file.</a:t>
            </a:r>
          </a:p>
          <a:p>
            <a:pPr marL="232943" indent="-232943">
              <a:buFont typeface="+mj-lt"/>
              <a:buAutoNum type="arabicPeriod"/>
            </a:pPr>
            <a:r>
              <a:rPr lang="en-US" dirty="0"/>
              <a:t>Some tasks like reviewing SIFs, doing the CPP presentation to CPP students and doing MSWRs for mental health occur on a weekly basis.</a:t>
            </a:r>
          </a:p>
          <a:p>
            <a:pPr marL="232943" indent="-232943">
              <a:buFont typeface="+mj-lt"/>
              <a:buAutoNum type="arabicPeriod"/>
            </a:pPr>
            <a:r>
              <a:rPr lang="en-US" dirty="0"/>
              <a:t>Nationally, CMHCs estimate that only about 50%-60% of their time is allotted to direct service to students, but it varies based on the size of the center, the number of CMHCs</a:t>
            </a:r>
          </a:p>
        </p:txBody>
      </p:sp>
      <p:sp>
        <p:nvSpPr>
          <p:cNvPr id="4" name="Slide Number Placeholder 3"/>
          <p:cNvSpPr>
            <a:spLocks noGrp="1"/>
          </p:cNvSpPr>
          <p:nvPr>
            <p:ph type="sldNum" sz="quarter" idx="5"/>
          </p:nvPr>
        </p:nvSpPr>
        <p:spPr/>
        <p:txBody>
          <a:bodyPr/>
          <a:lstStyle/>
          <a:p>
            <a:fld id="{594EC45E-60E4-F242-AC68-013AF57ECF77}" type="slidenum">
              <a:rPr lang="en-US" smtClean="0"/>
              <a:t>5</a:t>
            </a:fld>
            <a:endParaRPr lang="en-US" dirty="0"/>
          </a:p>
        </p:txBody>
      </p:sp>
    </p:spTree>
    <p:extLst>
      <p:ext uri="{BB962C8B-B14F-4D97-AF65-F5344CB8AC3E}">
        <p14:creationId xmlns:p14="http://schemas.microsoft.com/office/powerpoint/2010/main" val="411981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There are 3 situations in which you should consider referring a student to me:</a:t>
            </a:r>
          </a:p>
          <a:p>
            <a:pPr marL="232943" indent="-232943">
              <a:buAutoNum type="arabicPeriod"/>
            </a:pPr>
            <a:r>
              <a:rPr lang="en-US" dirty="0">
                <a:solidFill>
                  <a:srgbClr val="FF0000"/>
                </a:solidFill>
              </a:rPr>
              <a:t>The student is demonstrating behaviors that affect employability or interfere with progress in trade or education. As mentioned on the previous slide, first inform the counselor. If there is no improvement with counselor support, then the student should be referred to me by the counselor.</a:t>
            </a:r>
          </a:p>
          <a:p>
            <a:pPr marL="232943" indent="-232943">
              <a:buAutoNum type="arabicPeriod"/>
            </a:pPr>
            <a:r>
              <a:rPr lang="en-US" dirty="0">
                <a:solidFill>
                  <a:srgbClr val="FF0000"/>
                </a:solidFill>
              </a:rPr>
              <a:t>A student should also be referred if there is a sudden or unusual change in the student’s behavior or functioning. I will give some examples on an upcoming slide, or</a:t>
            </a:r>
          </a:p>
          <a:p>
            <a:pPr marL="232943" indent="-232943">
              <a:buAutoNum type="arabicPeriod"/>
            </a:pPr>
            <a:r>
              <a:rPr lang="en-US" dirty="0">
                <a:solidFill>
                  <a:srgbClr val="FF0000"/>
                </a:solidFill>
              </a:rPr>
              <a:t>The student tells you directly or otherwise expresses distress about a current specific mental health issue. For example, if the student discloses that they are self-harming or have had thoughts about dying, then that student should be referred immediately.</a:t>
            </a:r>
          </a:p>
        </p:txBody>
      </p:sp>
      <p:sp>
        <p:nvSpPr>
          <p:cNvPr id="4" name="Slide Number Placeholder 3"/>
          <p:cNvSpPr>
            <a:spLocks noGrp="1"/>
          </p:cNvSpPr>
          <p:nvPr>
            <p:ph type="sldNum" sz="quarter" idx="5"/>
          </p:nvPr>
        </p:nvSpPr>
        <p:spPr/>
        <p:txBody>
          <a:bodyPr/>
          <a:lstStyle/>
          <a:p>
            <a:fld id="{594EC45E-60E4-F242-AC68-013AF57ECF77}" type="slidenum">
              <a:rPr lang="en-US" smtClean="0"/>
              <a:t>7</a:t>
            </a:fld>
            <a:endParaRPr lang="en-US" dirty="0"/>
          </a:p>
        </p:txBody>
      </p:sp>
    </p:spTree>
    <p:extLst>
      <p:ext uri="{BB962C8B-B14F-4D97-AF65-F5344CB8AC3E}">
        <p14:creationId xmlns:p14="http://schemas.microsoft.com/office/powerpoint/2010/main" val="1261058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situations or behaviors that require immediate attention and referral for possible crisis intervention. </a:t>
            </a:r>
          </a:p>
          <a:p>
            <a:pPr marL="533829" lvl="1" indent="-465887">
              <a:spcBef>
                <a:spcPts val="408"/>
              </a:spcBef>
              <a:spcAft>
                <a:spcPts val="917"/>
              </a:spcAft>
              <a:buClr>
                <a:schemeClr val="accent2"/>
              </a:buClr>
              <a:buFont typeface="Arial" panose="020B0604020202020204" pitchFamily="34" charset="0"/>
              <a:buChar char="•"/>
            </a:pPr>
            <a:r>
              <a:rPr lang="en-US" sz="2900" dirty="0"/>
              <a:t>Student states a desire or intention to hurt self or someone else</a:t>
            </a:r>
            <a:endParaRPr lang="en-US" sz="2900" dirty="0">
              <a:solidFill>
                <a:srgbClr val="FF0000"/>
              </a:solidFill>
            </a:endParaRPr>
          </a:p>
          <a:p>
            <a:pPr marL="533829" lvl="1" indent="-465887">
              <a:spcAft>
                <a:spcPts val="917"/>
              </a:spcAft>
              <a:buClr>
                <a:schemeClr val="accent2"/>
              </a:buClr>
              <a:buFont typeface="Arial" panose="020B0604020202020204" pitchFamily="34" charset="0"/>
              <a:buChar char="•"/>
            </a:pPr>
            <a:r>
              <a:rPr lang="en-US" sz="2900" dirty="0"/>
              <a:t>Student is exhibiting new, sudden or unprovoked mood swings</a:t>
            </a:r>
            <a:endParaRPr lang="en-US" sz="2900" dirty="0">
              <a:solidFill>
                <a:srgbClr val="FF0000"/>
              </a:solidFill>
            </a:endParaRPr>
          </a:p>
          <a:p>
            <a:pPr marL="533829" lvl="1" indent="-465887">
              <a:spcAft>
                <a:spcPts val="1223"/>
              </a:spcAft>
              <a:buClr>
                <a:schemeClr val="accent2"/>
              </a:buClr>
              <a:buFont typeface="Arial" panose="020B0604020202020204" pitchFamily="34" charset="0"/>
              <a:buChar char="•"/>
            </a:pPr>
            <a:r>
              <a:rPr lang="en-US" sz="2900" dirty="0"/>
              <a:t>Student is displaying unusual behavior such as talking/thinking in a way that doesn’t make sense</a:t>
            </a:r>
            <a:endParaRPr lang="en-US" sz="2900" dirty="0">
              <a:solidFill>
                <a:srgbClr val="FF0000"/>
              </a:solidFill>
            </a:endParaRPr>
          </a:p>
          <a:p>
            <a:pPr marL="533829" lvl="1" indent="-465887">
              <a:spcAft>
                <a:spcPts val="1223"/>
              </a:spcAft>
              <a:buClr>
                <a:schemeClr val="accent2"/>
              </a:buClr>
              <a:buFont typeface="Arial" panose="020B0604020202020204" pitchFamily="34" charset="0"/>
              <a:buChar char="•"/>
            </a:pPr>
            <a:endParaRPr lang="en-US" sz="2900" dirty="0">
              <a:solidFill>
                <a:srgbClr val="FF0000"/>
              </a:solidFill>
            </a:endParaRPr>
          </a:p>
          <a:p>
            <a:pPr marL="67942" lvl="1">
              <a:spcAft>
                <a:spcPts val="1223"/>
              </a:spcAft>
              <a:buClr>
                <a:schemeClr val="accent2"/>
              </a:buClr>
            </a:pPr>
            <a:r>
              <a:rPr lang="en-US" sz="2900" dirty="0">
                <a:solidFill>
                  <a:srgbClr val="FF0000"/>
                </a:solidFill>
              </a:rPr>
              <a:t>In these situations, do not leave the student alone. Either walk the student directly to the Health and Wellness Center (whether I am on center that day or not) or hand the student off to a counselor who can walk the student directly to the Health and Wellness Center. I’ll provide a little more information about how to handle emergency situations towards the end of this presentation.</a:t>
            </a:r>
          </a:p>
          <a:p>
            <a:pPr marL="533829" lvl="1" indent="-465887">
              <a:spcAft>
                <a:spcPts val="1223"/>
              </a:spcAft>
              <a:buClr>
                <a:schemeClr val="accent2"/>
              </a:buClr>
              <a:buFont typeface="Arial" panose="020B0604020202020204" pitchFamily="34" charset="0"/>
              <a:buChar char="•"/>
            </a:pPr>
            <a:endParaRPr lang="en-US" sz="29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594EC45E-60E4-F242-AC68-013AF57ECF77}" type="slidenum">
              <a:rPr lang="en-US" smtClean="0"/>
              <a:t>8</a:t>
            </a:fld>
            <a:endParaRPr lang="en-US" dirty="0"/>
          </a:p>
        </p:txBody>
      </p:sp>
    </p:spTree>
    <p:extLst>
      <p:ext uri="{BB962C8B-B14F-4D97-AF65-F5344CB8AC3E}">
        <p14:creationId xmlns:p14="http://schemas.microsoft.com/office/powerpoint/2010/main" val="2329379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situations or behaviors that could lead to student being referred to me on a routine or non-emergency basis.  [READ and EXPLAIN EXAMPLES as needed].</a:t>
            </a:r>
          </a:p>
          <a:p>
            <a:pPr marL="482063" lvl="1" indent="-414122">
              <a:spcBef>
                <a:spcPts val="408"/>
              </a:spcBef>
              <a:buClr>
                <a:schemeClr val="accent2"/>
              </a:buClr>
              <a:buFont typeface="Arial" panose="020B0604020202020204" pitchFamily="34" charset="0"/>
              <a:buChar char="•"/>
            </a:pPr>
            <a:r>
              <a:rPr lang="en-US" dirty="0"/>
              <a:t>Increased sadness or social withdrawal</a:t>
            </a:r>
          </a:p>
          <a:p>
            <a:pPr marL="482063" lvl="1" indent="-414122">
              <a:spcBef>
                <a:spcPts val="408"/>
              </a:spcBef>
              <a:buClr>
                <a:schemeClr val="accent2"/>
              </a:buClr>
              <a:buFont typeface="Arial" panose="020B0604020202020204" pitchFamily="34" charset="0"/>
              <a:buChar char="•"/>
            </a:pPr>
            <a:r>
              <a:rPr lang="en-US" dirty="0"/>
              <a:t>Increased irritability, anger or conflict with peers or staff</a:t>
            </a:r>
          </a:p>
          <a:p>
            <a:pPr marL="482063" lvl="1" indent="-414122">
              <a:spcBef>
                <a:spcPts val="408"/>
              </a:spcBef>
              <a:buClr>
                <a:schemeClr val="accent2"/>
              </a:buClr>
              <a:buFont typeface="Arial" panose="020B0604020202020204" pitchFamily="34" charset="0"/>
              <a:buChar char="•"/>
            </a:pPr>
            <a:r>
              <a:rPr lang="en-US" dirty="0"/>
              <a:t>Starts falling asleep in class but did not have this problem before</a:t>
            </a:r>
          </a:p>
          <a:p>
            <a:pPr marL="482063" lvl="1" indent="-414122">
              <a:spcBef>
                <a:spcPts val="408"/>
              </a:spcBef>
              <a:buClr>
                <a:schemeClr val="accent2"/>
              </a:buClr>
              <a:buFont typeface="Arial" panose="020B0604020202020204" pitchFamily="34" charset="0"/>
              <a:buChar char="•"/>
            </a:pPr>
            <a:r>
              <a:rPr lang="en-US" dirty="0"/>
              <a:t>Trouble concentrating that affects ability to complete assignments</a:t>
            </a:r>
          </a:p>
          <a:p>
            <a:pPr marL="482063" lvl="1" indent="-414122">
              <a:spcBef>
                <a:spcPts val="408"/>
              </a:spcBef>
              <a:buClr>
                <a:schemeClr val="accent2"/>
              </a:buClr>
              <a:buFont typeface="Arial" panose="020B0604020202020204" pitchFamily="34" charset="0"/>
              <a:buChar char="•"/>
            </a:pPr>
            <a:r>
              <a:rPr lang="en-US" dirty="0"/>
              <a:t>Changes in sleep</a:t>
            </a:r>
          </a:p>
          <a:p>
            <a:pPr marL="482063" lvl="1" indent="-414122">
              <a:spcBef>
                <a:spcPts val="408"/>
              </a:spcBef>
              <a:buClr>
                <a:schemeClr val="accent2"/>
              </a:buClr>
              <a:buFont typeface="Arial" panose="020B0604020202020204" pitchFamily="34" charset="0"/>
              <a:buChar char="•"/>
            </a:pPr>
            <a:r>
              <a:rPr lang="en-US" dirty="0"/>
              <a:t>Changes in appetite with weight gain or weight loss </a:t>
            </a:r>
          </a:p>
          <a:p>
            <a:pPr marL="67942" lvl="1">
              <a:spcBef>
                <a:spcPts val="408"/>
              </a:spcBef>
              <a:buClr>
                <a:schemeClr val="accent2"/>
              </a:buClr>
            </a:pPr>
            <a:endParaRPr lang="en-US" dirty="0"/>
          </a:p>
          <a:p>
            <a:pPr marL="67942" lvl="1">
              <a:spcBef>
                <a:spcPts val="408"/>
              </a:spcBef>
              <a:buClr>
                <a:schemeClr val="accent2"/>
              </a:buClr>
            </a:pPr>
            <a:r>
              <a:rPr lang="en-US" dirty="0"/>
              <a:t>These are only EXAMPLES of appropriate referrals. There are many other reasons a student might get referred to me. (OPTIONAL: Solicit examples from the audience: “Can you think of any other situations?”)</a:t>
            </a:r>
          </a:p>
        </p:txBody>
      </p:sp>
      <p:sp>
        <p:nvSpPr>
          <p:cNvPr id="4" name="Slide Number Placeholder 3"/>
          <p:cNvSpPr>
            <a:spLocks noGrp="1"/>
          </p:cNvSpPr>
          <p:nvPr>
            <p:ph type="sldNum" sz="quarter" idx="5"/>
          </p:nvPr>
        </p:nvSpPr>
        <p:spPr/>
        <p:txBody>
          <a:bodyPr/>
          <a:lstStyle/>
          <a:p>
            <a:fld id="{594EC45E-60E4-F242-AC68-013AF57ECF77}" type="slidenum">
              <a:rPr lang="en-US" smtClean="0"/>
              <a:t>9</a:t>
            </a:fld>
            <a:endParaRPr lang="en-US" dirty="0"/>
          </a:p>
        </p:txBody>
      </p:sp>
    </p:spTree>
    <p:extLst>
      <p:ext uri="{BB962C8B-B14F-4D97-AF65-F5344CB8AC3E}">
        <p14:creationId xmlns:p14="http://schemas.microsoft.com/office/powerpoint/2010/main" val="2156340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situations or behaviors that do not indicate a need to refer a student to me. The most common occurrence is when a student starts crying. For some reason, most people tend to be uncomfortable when a students starts crying, even though crying is a normal human behavior. For example:</a:t>
            </a:r>
          </a:p>
          <a:p>
            <a:pPr marL="401180" indent="-401180">
              <a:spcAft>
                <a:spcPts val="611"/>
              </a:spcAft>
              <a:buClr>
                <a:schemeClr val="accent2"/>
              </a:buClr>
              <a:buFont typeface="Arial" panose="020B0604020202020204" pitchFamily="34" charset="0"/>
              <a:buChar char="•"/>
            </a:pPr>
            <a:r>
              <a:rPr lang="en-US" dirty="0"/>
              <a:t>Crying due to a relationship breakup</a:t>
            </a:r>
          </a:p>
          <a:p>
            <a:pPr marL="401180" indent="-401180">
              <a:spcAft>
                <a:spcPts val="611"/>
              </a:spcAft>
              <a:buClr>
                <a:schemeClr val="accent2"/>
              </a:buClr>
              <a:buFont typeface="Arial" panose="020B0604020202020204" pitchFamily="34" charset="0"/>
              <a:buChar char="•"/>
            </a:pPr>
            <a:r>
              <a:rPr lang="en-US" dirty="0"/>
              <a:t>Crying due to news about a death in the family</a:t>
            </a:r>
          </a:p>
          <a:p>
            <a:pPr marL="401180" indent="-401180">
              <a:spcAft>
                <a:spcPts val="611"/>
              </a:spcAft>
              <a:buClr>
                <a:schemeClr val="accent2"/>
              </a:buClr>
              <a:buFont typeface="Arial" panose="020B0604020202020204" pitchFamily="34" charset="0"/>
              <a:buChar char="•"/>
            </a:pPr>
            <a:r>
              <a:rPr lang="en-US" dirty="0"/>
              <a:t>Crying following negative feedback from an instructor</a:t>
            </a:r>
          </a:p>
          <a:p>
            <a:pPr marL="401180" indent="-401180">
              <a:spcAft>
                <a:spcPts val="611"/>
              </a:spcAft>
              <a:buClr>
                <a:schemeClr val="accent2"/>
              </a:buClr>
              <a:buFont typeface="Arial" panose="020B0604020202020204" pitchFamily="34" charset="0"/>
              <a:buChar char="•"/>
            </a:pPr>
            <a:r>
              <a:rPr lang="en-US" dirty="0"/>
              <a:t>Makes a statement about wanting to leave Job Corps</a:t>
            </a:r>
          </a:p>
          <a:p>
            <a:pPr marL="401180" indent="-401180">
              <a:spcAft>
                <a:spcPts val="611"/>
              </a:spcAft>
              <a:buClr>
                <a:schemeClr val="accent2"/>
              </a:buClr>
              <a:buFont typeface="Arial" panose="020B0604020202020204" pitchFamily="34" charset="0"/>
              <a:buChar char="•"/>
            </a:pPr>
            <a:endParaRPr lang="en-US" dirty="0"/>
          </a:p>
          <a:p>
            <a:pPr>
              <a:spcAft>
                <a:spcPts val="611"/>
              </a:spcAft>
              <a:buClr>
                <a:schemeClr val="accent2"/>
              </a:buClr>
            </a:pPr>
            <a:r>
              <a:rPr lang="en-US" dirty="0"/>
              <a:t>In other words, if a student is having normal problems related to adjustment, grief, family issues, etc., then there are not considered a mental health disorder and therefore do not require a referral to me.</a:t>
            </a:r>
          </a:p>
          <a:p>
            <a:pPr>
              <a:spcAft>
                <a:spcPts val="611"/>
              </a:spcAft>
              <a:buClr>
                <a:schemeClr val="accent2"/>
              </a:buClr>
            </a:pPr>
            <a:endParaRPr lang="en-US" dirty="0"/>
          </a:p>
          <a:p>
            <a:pPr>
              <a:spcAft>
                <a:spcPts val="611"/>
              </a:spcAft>
              <a:buClr>
                <a:schemeClr val="accent2"/>
              </a:buClr>
            </a:pPr>
            <a:r>
              <a:rPr lang="en-US" dirty="0"/>
              <a:t>But there are no hard and fast rules, these are just examples. If there is excessive crying or if you have a significant concern or you are unsure whether to make a referral, then please talk to the student’s counseling about making a referral. </a:t>
            </a:r>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94EC45E-60E4-F242-AC68-013AF57ECF77}" type="slidenum">
              <a:rPr lang="en-US" smtClean="0"/>
              <a:t>10</a:t>
            </a:fld>
            <a:endParaRPr lang="en-US" dirty="0"/>
          </a:p>
        </p:txBody>
      </p:sp>
    </p:spTree>
    <p:extLst>
      <p:ext uri="{BB962C8B-B14F-4D97-AF65-F5344CB8AC3E}">
        <p14:creationId xmlns:p14="http://schemas.microsoft.com/office/powerpoint/2010/main" val="2966549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10/13/23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11" name="Picture 10" descr="A picture containing clipart&#10;&#10;Description automatically generated">
            <a:extLst>
              <a:ext uri="{FF2B5EF4-FFF2-40B4-BE49-F238E27FC236}">
                <a16:creationId xmlns:a16="http://schemas.microsoft.com/office/drawing/2014/main" id="{76AC068C-5242-8245-83F3-3B10AB90B7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290" y="5596082"/>
            <a:ext cx="685800" cy="776036"/>
          </a:xfrm>
          <a:prstGeom prst="rect">
            <a:avLst/>
          </a:prstGeom>
        </p:spPr>
      </p:pic>
    </p:spTree>
    <p:extLst>
      <p:ext uri="{BB962C8B-B14F-4D97-AF65-F5344CB8AC3E}">
        <p14:creationId xmlns:p14="http://schemas.microsoft.com/office/powerpoint/2010/main" val="129103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10/13/23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695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10/13/23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4968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marL="461963" indent="-461963">
              <a:buClrTx/>
              <a:buSzPct val="120000"/>
              <a:buFont typeface="Arial" panose="020B0604020202020204" pitchFamily="34" charset="0"/>
              <a:buChar char="•"/>
              <a:tabLst/>
              <a:defRPr>
                <a:solidFill>
                  <a:schemeClr val="tx2"/>
                </a:solidFill>
              </a:defRPr>
            </a:lvl1pPr>
            <a:lvl2pPr marL="806450" indent="-292100">
              <a:buSzPct val="120000"/>
              <a:buFont typeface="Arial" panose="020B0604020202020204" pitchFamily="34" charset="0"/>
              <a:buChar char="•"/>
              <a:tabLst/>
              <a:defRPr>
                <a:solidFill>
                  <a:schemeClr val="tx2"/>
                </a:solidFill>
              </a:defRPr>
            </a:lvl2pPr>
            <a:lvl3pPr marL="1149350" indent="-292100">
              <a:buSzPct val="120000"/>
              <a:buFont typeface="Arial" panose="020B0604020202020204" pitchFamily="34" charset="0"/>
              <a:buChar char="•"/>
              <a:tabLst/>
              <a:defRPr>
                <a:solidFill>
                  <a:schemeClr val="tx2"/>
                </a:solidFill>
              </a:defRPr>
            </a:lvl3pPr>
            <a:lvl4pPr marL="749808" indent="-182880">
              <a:buSzPct val="120000"/>
              <a:buFont typeface="Arial" panose="020B0604020202020204" pitchFamily="34" charset="0"/>
              <a:buChar char="•"/>
              <a:defRPr/>
            </a:lvl4pPr>
            <a:lvl5pPr marL="932688" indent="-182880">
              <a:buSzPct val="12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10/13/23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10" name="Picture 9" descr="A picture containing clipart&#10;&#10;Description automatically generated">
            <a:extLst>
              <a:ext uri="{FF2B5EF4-FFF2-40B4-BE49-F238E27FC236}">
                <a16:creationId xmlns:a16="http://schemas.microsoft.com/office/drawing/2014/main" id="{322A7CDB-EF35-C545-ACE2-BD971186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286" y="5611706"/>
            <a:ext cx="685800" cy="776036"/>
          </a:xfrm>
          <a:prstGeom prst="rect">
            <a:avLst/>
          </a:prstGeom>
        </p:spPr>
      </p:pic>
    </p:spTree>
    <p:extLst>
      <p:ext uri="{BB962C8B-B14F-4D97-AF65-F5344CB8AC3E}">
        <p14:creationId xmlns:p14="http://schemas.microsoft.com/office/powerpoint/2010/main" val="104157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10/13/23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8883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10/13/23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9631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10/13/23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8673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10/13/23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226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10/13/23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615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10/13/23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792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10/13/23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5444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10/13/23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2224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1" r:id="rId11"/>
  </p:sldLayoutIdLst>
  <p:hf sldNum="0" hdr="0" ftr="0" dt="0"/>
  <p:txStyles>
    <p:title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Helvetica" pitchFamily="2" charset="0"/>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comments" Target="../comments/comment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FC6081-A7D8-5544-8E9C-6CEF28724554}"/>
              </a:ext>
            </a:extLst>
          </p:cNvPr>
          <p:cNvSpPr>
            <a:spLocks noGrp="1"/>
          </p:cNvSpPr>
          <p:nvPr>
            <p:ph type="ctrTitle"/>
          </p:nvPr>
        </p:nvSpPr>
        <p:spPr>
          <a:xfrm>
            <a:off x="4719320" y="208280"/>
            <a:ext cx="7469632" cy="5864716"/>
          </a:xfrm>
        </p:spPr>
        <p:txBody>
          <a:bodyPr anchor="ctr">
            <a:normAutofit/>
          </a:bodyPr>
          <a:lstStyle/>
          <a:p>
            <a:pPr algn="ctr">
              <a:lnSpc>
                <a:spcPct val="100000"/>
              </a:lnSpc>
              <a:spcBef>
                <a:spcPts val="0"/>
              </a:spcBef>
            </a:pPr>
            <a:br>
              <a:rPr lang="en-US" sz="4800" dirty="0">
                <a:solidFill>
                  <a:schemeClr val="tx2"/>
                </a:solidFill>
              </a:rPr>
            </a:br>
            <a:r>
              <a:rPr lang="en-US" sz="4800" dirty="0">
                <a:solidFill>
                  <a:schemeClr val="tx2"/>
                </a:solidFill>
              </a:rPr>
              <a:t>New Hire Orientation on</a:t>
            </a:r>
            <a:br>
              <a:rPr lang="en-US" sz="4800" dirty="0">
                <a:solidFill>
                  <a:schemeClr val="tx2"/>
                </a:solidFill>
              </a:rPr>
            </a:br>
            <a:r>
              <a:rPr lang="en-US" sz="4800" dirty="0">
                <a:solidFill>
                  <a:schemeClr val="tx2"/>
                </a:solidFill>
              </a:rPr>
              <a:t>Student Mental Health Services and Referrals</a:t>
            </a:r>
            <a:br>
              <a:rPr lang="en-US" sz="4800" dirty="0">
                <a:solidFill>
                  <a:schemeClr val="tx2"/>
                </a:solidFill>
              </a:rPr>
            </a:br>
            <a:br>
              <a:rPr lang="en-US" sz="4800" dirty="0">
                <a:solidFill>
                  <a:schemeClr val="tx2"/>
                </a:solidFill>
              </a:rPr>
            </a:br>
            <a:r>
              <a:rPr lang="en-US" sz="3600" i="1" dirty="0">
                <a:solidFill>
                  <a:schemeClr val="accent1"/>
                </a:solidFill>
              </a:rPr>
              <a:t>Brief Introduction from the </a:t>
            </a:r>
            <a:br>
              <a:rPr lang="en-US" sz="3600" i="1" dirty="0">
                <a:solidFill>
                  <a:schemeClr val="accent1"/>
                </a:solidFill>
              </a:rPr>
            </a:br>
            <a:r>
              <a:rPr lang="en-US" sz="3600" i="1" dirty="0">
                <a:solidFill>
                  <a:schemeClr val="accent1"/>
                </a:solidFill>
              </a:rPr>
              <a:t>Center Mental Health Consultant (CMHC)</a:t>
            </a:r>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69186FE7-8C20-6B48-AC45-2E63F687B334}"/>
              </a:ext>
            </a:extLst>
          </p:cNvPr>
          <p:cNvSpPr>
            <a:spLocks noGrp="1"/>
          </p:cNvSpPr>
          <p:nvPr>
            <p:ph type="subTitle" idx="1"/>
          </p:nvPr>
        </p:nvSpPr>
        <p:spPr>
          <a:xfrm>
            <a:off x="823356" y="819518"/>
            <a:ext cx="2938022" cy="3476522"/>
          </a:xfrm>
          <a:ln>
            <a:solidFill>
              <a:schemeClr val="bg1">
                <a:lumMod val="85000"/>
              </a:schemeClr>
            </a:solidFill>
          </a:ln>
        </p:spPr>
        <p:txBody>
          <a:bodyPr anchor="ctr">
            <a:normAutofit/>
          </a:bodyPr>
          <a:lstStyle/>
          <a:p>
            <a:pPr algn="ctr"/>
            <a:r>
              <a:rPr lang="en-US" dirty="0">
                <a:solidFill>
                  <a:srgbClr val="FFFFFF"/>
                </a:solidFill>
              </a:rPr>
              <a:t>ADD PHOTO HERE</a:t>
            </a:r>
          </a:p>
        </p:txBody>
      </p:sp>
      <p:sp>
        <p:nvSpPr>
          <p:cNvPr id="6" name="Subtitle 2">
            <a:extLst>
              <a:ext uri="{FF2B5EF4-FFF2-40B4-BE49-F238E27FC236}">
                <a16:creationId xmlns:a16="http://schemas.microsoft.com/office/drawing/2014/main" id="{B9B601D9-086A-7A44-804A-580EB5BEC6A8}"/>
              </a:ext>
            </a:extLst>
          </p:cNvPr>
          <p:cNvSpPr txBox="1">
            <a:spLocks/>
          </p:cNvSpPr>
          <p:nvPr/>
        </p:nvSpPr>
        <p:spPr>
          <a:xfrm>
            <a:off x="823356" y="4296039"/>
            <a:ext cx="2938022" cy="1738261"/>
          </a:xfrm>
          <a:prstGeom prst="rect">
            <a:avLst/>
          </a:prstGeom>
          <a:ln>
            <a:solidFill>
              <a:schemeClr val="bg1">
                <a:lumMod val="85000"/>
              </a:schemeClr>
            </a:solidFill>
          </a:ln>
        </p:spPr>
        <p:txBody>
          <a:bodyPr vert="horz" lIns="91440" tIns="45720" rIns="91440" bIns="45720" rtlCol="0" anchor="ctr">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dirty="0">
                <a:solidFill>
                  <a:srgbClr val="FFFFFF"/>
                </a:solidFill>
              </a:rPr>
              <a:t>ADD NAME HERE</a:t>
            </a:r>
          </a:p>
        </p:txBody>
      </p:sp>
    </p:spTree>
    <p:extLst>
      <p:ext uri="{BB962C8B-B14F-4D97-AF65-F5344CB8AC3E}">
        <p14:creationId xmlns:p14="http://schemas.microsoft.com/office/powerpoint/2010/main" val="40654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3C9A-A085-6E41-B2FD-E7E211356298}"/>
              </a:ext>
            </a:extLst>
          </p:cNvPr>
          <p:cNvSpPr>
            <a:spLocks noGrp="1"/>
          </p:cNvSpPr>
          <p:nvPr>
            <p:ph type="title"/>
          </p:nvPr>
        </p:nvSpPr>
        <p:spPr/>
        <p:txBody>
          <a:bodyPr/>
          <a:lstStyle/>
          <a:p>
            <a:r>
              <a:rPr lang="en-US" dirty="0"/>
              <a:t>Inappropriate Referrals</a:t>
            </a:r>
          </a:p>
        </p:txBody>
      </p:sp>
      <p:sp>
        <p:nvSpPr>
          <p:cNvPr id="3" name="Content Placeholder 2">
            <a:extLst>
              <a:ext uri="{FF2B5EF4-FFF2-40B4-BE49-F238E27FC236}">
                <a16:creationId xmlns:a16="http://schemas.microsoft.com/office/drawing/2014/main" id="{E9882856-7313-4E42-A515-793299DD0EB2}"/>
              </a:ext>
            </a:extLst>
          </p:cNvPr>
          <p:cNvSpPr>
            <a:spLocks noGrp="1"/>
          </p:cNvSpPr>
          <p:nvPr>
            <p:ph idx="1"/>
          </p:nvPr>
        </p:nvSpPr>
        <p:spPr>
          <a:xfrm>
            <a:off x="1237960" y="1991025"/>
            <a:ext cx="9906200" cy="2098376"/>
          </a:xfrm>
        </p:spPr>
        <p:txBody>
          <a:bodyPr>
            <a:noAutofit/>
          </a:bodyPr>
          <a:lstStyle/>
          <a:p>
            <a:pPr marL="393700" indent="-393700">
              <a:lnSpc>
                <a:spcPct val="100000"/>
              </a:lnSpc>
              <a:spcBef>
                <a:spcPts val="0"/>
              </a:spcBef>
              <a:spcAft>
                <a:spcPts val="600"/>
              </a:spcAft>
              <a:buClr>
                <a:schemeClr val="tx2"/>
              </a:buClr>
            </a:pPr>
            <a:r>
              <a:rPr lang="en-US" sz="2400" dirty="0"/>
              <a:t>Crying due to a relationship breakup</a:t>
            </a:r>
          </a:p>
          <a:p>
            <a:pPr marL="393700" indent="-393700">
              <a:lnSpc>
                <a:spcPct val="100000"/>
              </a:lnSpc>
              <a:spcBef>
                <a:spcPts val="0"/>
              </a:spcBef>
              <a:spcAft>
                <a:spcPts val="600"/>
              </a:spcAft>
              <a:buClr>
                <a:schemeClr val="tx2"/>
              </a:buClr>
            </a:pPr>
            <a:r>
              <a:rPr lang="en-US" sz="2400" dirty="0"/>
              <a:t>Crying due to news about a death in the family</a:t>
            </a:r>
          </a:p>
          <a:p>
            <a:pPr marL="393700" indent="-393700">
              <a:lnSpc>
                <a:spcPct val="100000"/>
              </a:lnSpc>
              <a:spcBef>
                <a:spcPts val="0"/>
              </a:spcBef>
              <a:spcAft>
                <a:spcPts val="600"/>
              </a:spcAft>
              <a:buClr>
                <a:schemeClr val="tx2"/>
              </a:buClr>
            </a:pPr>
            <a:r>
              <a:rPr lang="en-US" sz="2400" dirty="0"/>
              <a:t>Crying following negative feedback from an instructor</a:t>
            </a:r>
          </a:p>
          <a:p>
            <a:pPr marL="393700" indent="-393700">
              <a:spcBef>
                <a:spcPts val="0"/>
              </a:spcBef>
              <a:spcAft>
                <a:spcPts val="600"/>
              </a:spcAft>
              <a:buClr>
                <a:schemeClr val="tx2"/>
              </a:buClr>
            </a:pPr>
            <a:r>
              <a:rPr lang="en-US" sz="2400" dirty="0"/>
              <a:t>Makes a statement about wanting to leave Job Corps</a:t>
            </a:r>
          </a:p>
          <a:p>
            <a:endParaRPr lang="en-US" sz="2600" dirty="0"/>
          </a:p>
          <a:p>
            <a:endParaRPr lang="en-US" sz="2600" dirty="0"/>
          </a:p>
        </p:txBody>
      </p:sp>
      <p:sp>
        <p:nvSpPr>
          <p:cNvPr id="5" name="Content Placeholder 2">
            <a:extLst>
              <a:ext uri="{FF2B5EF4-FFF2-40B4-BE49-F238E27FC236}">
                <a16:creationId xmlns:a16="http://schemas.microsoft.com/office/drawing/2014/main" id="{54D5CB9E-3392-634C-998E-39FB5DF55CEE}"/>
              </a:ext>
            </a:extLst>
          </p:cNvPr>
          <p:cNvSpPr txBox="1">
            <a:spLocks/>
          </p:cNvSpPr>
          <p:nvPr/>
        </p:nvSpPr>
        <p:spPr>
          <a:xfrm>
            <a:off x="1249480" y="3982241"/>
            <a:ext cx="9906200" cy="991541"/>
          </a:xfrm>
          <a:prstGeom prst="rect">
            <a:avLst/>
          </a:prstGeom>
          <a:solidFill>
            <a:schemeClr val="accent1"/>
          </a:solidFill>
          <a:ln w="12700">
            <a:solidFill>
              <a:schemeClr val="accent2"/>
            </a:solidFill>
          </a:ln>
        </p:spPr>
        <p:txBody>
          <a:bodyPr vert="horz" lIns="274320" tIns="137160" rIns="274320" bIns="137160" rtlCol="0" anchor="ctr">
            <a:noAutofit/>
          </a:bodyPr>
          <a:lstStyle>
            <a:lvl1pPr marL="461963" indent="-461963" algn="l" defTabSz="914400" rtl="0" eaLnBrk="1" latinLnBrk="0" hangingPunct="1">
              <a:lnSpc>
                <a:spcPct val="110000"/>
              </a:lnSpc>
              <a:spcBef>
                <a:spcPts val="1200"/>
              </a:spcBef>
              <a:spcAft>
                <a:spcPts val="200"/>
              </a:spcAft>
              <a:buClr>
                <a:schemeClr val="accent1"/>
              </a:buClr>
              <a:buSzPct val="120000"/>
              <a:buFont typeface="Arial" panose="020B0604020202020204" pitchFamily="34" charset="0"/>
              <a:buChar char="•"/>
              <a:tabLst/>
              <a:defRPr sz="2800" kern="1200">
                <a:solidFill>
                  <a:schemeClr val="tx1">
                    <a:lumMod val="75000"/>
                    <a:lumOff val="25000"/>
                  </a:schemeClr>
                </a:solidFill>
                <a:latin typeface="+mn-lt"/>
                <a:ea typeface="+mn-ea"/>
                <a:cs typeface="+mn-cs"/>
              </a:defRPr>
            </a:lvl1pPr>
            <a:lvl2pPr marL="806450" indent="-292100" algn="l" defTabSz="914400" rtl="0" eaLnBrk="1" latinLnBrk="0" hangingPunct="1">
              <a:lnSpc>
                <a:spcPct val="100000"/>
              </a:lnSpc>
              <a:spcBef>
                <a:spcPts val="200"/>
              </a:spcBef>
              <a:spcAft>
                <a:spcPts val="400"/>
              </a:spcAft>
              <a:buClrTx/>
              <a:buSzPct val="120000"/>
              <a:buFont typeface="Arial" panose="020B0604020202020204" pitchFamily="34" charset="0"/>
              <a:buChar char="•"/>
              <a:tabLst/>
              <a:defRPr sz="2400" kern="1200">
                <a:solidFill>
                  <a:schemeClr val="tx1">
                    <a:lumMod val="75000"/>
                    <a:lumOff val="25000"/>
                  </a:schemeClr>
                </a:solidFill>
                <a:latin typeface="+mn-lt"/>
                <a:ea typeface="+mn-ea"/>
                <a:cs typeface="+mn-cs"/>
              </a:defRPr>
            </a:lvl2pPr>
            <a:lvl3pPr marL="1149350" indent="-292100" algn="l" defTabSz="914400" rtl="0" eaLnBrk="1" latinLnBrk="0" hangingPunct="1">
              <a:lnSpc>
                <a:spcPct val="100000"/>
              </a:lnSpc>
              <a:spcBef>
                <a:spcPts val="200"/>
              </a:spcBef>
              <a:spcAft>
                <a:spcPts val="400"/>
              </a:spcAft>
              <a:buClrTx/>
              <a:buSzPct val="120000"/>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SzPct val="120000"/>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SzPct val="120000"/>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600"/>
              </a:spcAft>
              <a:buClr>
                <a:schemeClr val="accent2"/>
              </a:buClr>
              <a:buNone/>
            </a:pPr>
            <a:r>
              <a:rPr lang="en-US" sz="2400" b="1" dirty="0">
                <a:solidFill>
                  <a:srgbClr val="FFFF00"/>
                </a:solidFill>
              </a:rPr>
              <a:t>Normal problems </a:t>
            </a:r>
            <a:r>
              <a:rPr lang="en-US" sz="2400" dirty="0">
                <a:solidFill>
                  <a:schemeClr val="bg1"/>
                </a:solidFill>
              </a:rPr>
              <a:t>related to adjustment, grief, family issues, etc. are</a:t>
            </a:r>
            <a:r>
              <a:rPr lang="en-US" sz="2400" b="1" dirty="0">
                <a:solidFill>
                  <a:schemeClr val="bg1"/>
                </a:solidFill>
              </a:rPr>
              <a:t> </a:t>
            </a:r>
            <a:r>
              <a:rPr lang="en-US" sz="2400" b="1" dirty="0">
                <a:solidFill>
                  <a:srgbClr val="FF0000"/>
                </a:solidFill>
              </a:rPr>
              <a:t>NOT</a:t>
            </a:r>
            <a:r>
              <a:rPr lang="en-US" sz="2400" b="1" dirty="0">
                <a:solidFill>
                  <a:schemeClr val="bg1"/>
                </a:solidFill>
              </a:rPr>
              <a:t> </a:t>
            </a:r>
            <a:r>
              <a:rPr lang="en-US" sz="2400" dirty="0">
                <a:solidFill>
                  <a:schemeClr val="bg1"/>
                </a:solidFill>
              </a:rPr>
              <a:t>considered a mental health disorder.</a:t>
            </a:r>
          </a:p>
        </p:txBody>
      </p:sp>
      <p:sp>
        <p:nvSpPr>
          <p:cNvPr id="6" name="Content Placeholder 2">
            <a:extLst>
              <a:ext uri="{FF2B5EF4-FFF2-40B4-BE49-F238E27FC236}">
                <a16:creationId xmlns:a16="http://schemas.microsoft.com/office/drawing/2014/main" id="{1C782473-8D6B-8E42-8ED4-597310A60FA6}"/>
              </a:ext>
            </a:extLst>
          </p:cNvPr>
          <p:cNvSpPr txBox="1">
            <a:spLocks/>
          </p:cNvSpPr>
          <p:nvPr/>
        </p:nvSpPr>
        <p:spPr>
          <a:xfrm>
            <a:off x="1249480" y="5160018"/>
            <a:ext cx="9906200" cy="991541"/>
          </a:xfrm>
          <a:prstGeom prst="rect">
            <a:avLst/>
          </a:prstGeom>
          <a:solidFill>
            <a:srgbClr val="00B050"/>
          </a:solidFill>
          <a:ln w="12700">
            <a:solidFill>
              <a:schemeClr val="accent5">
                <a:lumMod val="75000"/>
              </a:schemeClr>
            </a:solidFill>
          </a:ln>
        </p:spPr>
        <p:txBody>
          <a:bodyPr vert="horz" lIns="274320" tIns="137160" rIns="274320" bIns="137160" rtlCol="0" anchor="ctr">
            <a:noAutofit/>
          </a:bodyPr>
          <a:lstStyle>
            <a:lvl1pPr marL="461963" indent="-461963" algn="l" defTabSz="914400" rtl="0" eaLnBrk="1" latinLnBrk="0" hangingPunct="1">
              <a:lnSpc>
                <a:spcPct val="110000"/>
              </a:lnSpc>
              <a:spcBef>
                <a:spcPts val="1200"/>
              </a:spcBef>
              <a:spcAft>
                <a:spcPts val="200"/>
              </a:spcAft>
              <a:buClr>
                <a:schemeClr val="accent1"/>
              </a:buClr>
              <a:buSzPct val="120000"/>
              <a:buFont typeface="Arial" panose="020B0604020202020204" pitchFamily="34" charset="0"/>
              <a:buChar char="•"/>
              <a:tabLst/>
              <a:defRPr sz="2800" kern="1200">
                <a:solidFill>
                  <a:schemeClr val="tx1">
                    <a:lumMod val="75000"/>
                    <a:lumOff val="25000"/>
                  </a:schemeClr>
                </a:solidFill>
                <a:latin typeface="+mn-lt"/>
                <a:ea typeface="+mn-ea"/>
                <a:cs typeface="+mn-cs"/>
              </a:defRPr>
            </a:lvl1pPr>
            <a:lvl2pPr marL="806450" indent="-292100" algn="l" defTabSz="914400" rtl="0" eaLnBrk="1" latinLnBrk="0" hangingPunct="1">
              <a:lnSpc>
                <a:spcPct val="100000"/>
              </a:lnSpc>
              <a:spcBef>
                <a:spcPts val="200"/>
              </a:spcBef>
              <a:spcAft>
                <a:spcPts val="400"/>
              </a:spcAft>
              <a:buClrTx/>
              <a:buSzPct val="120000"/>
              <a:buFont typeface="Arial" panose="020B0604020202020204" pitchFamily="34" charset="0"/>
              <a:buChar char="•"/>
              <a:tabLst/>
              <a:defRPr sz="2400" kern="1200">
                <a:solidFill>
                  <a:schemeClr val="tx1">
                    <a:lumMod val="75000"/>
                    <a:lumOff val="25000"/>
                  </a:schemeClr>
                </a:solidFill>
                <a:latin typeface="+mn-lt"/>
                <a:ea typeface="+mn-ea"/>
                <a:cs typeface="+mn-cs"/>
              </a:defRPr>
            </a:lvl2pPr>
            <a:lvl3pPr marL="1149350" indent="-292100" algn="l" defTabSz="914400" rtl="0" eaLnBrk="1" latinLnBrk="0" hangingPunct="1">
              <a:lnSpc>
                <a:spcPct val="100000"/>
              </a:lnSpc>
              <a:spcBef>
                <a:spcPts val="200"/>
              </a:spcBef>
              <a:spcAft>
                <a:spcPts val="400"/>
              </a:spcAft>
              <a:buClrTx/>
              <a:buSzPct val="120000"/>
              <a:buFont typeface="Arial" panose="020B0604020202020204" pitchFamily="34" charset="0"/>
              <a:buChar char="•"/>
              <a:tabLst/>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SzPct val="120000"/>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SzPct val="120000"/>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600"/>
              </a:spcAft>
              <a:buClr>
                <a:schemeClr val="accent2"/>
              </a:buClr>
              <a:buNone/>
            </a:pPr>
            <a:r>
              <a:rPr lang="en-US" sz="2400" dirty="0">
                <a:solidFill>
                  <a:schemeClr val="bg1"/>
                </a:solidFill>
              </a:rPr>
              <a:t>But, if you have a </a:t>
            </a:r>
            <a:r>
              <a:rPr lang="en-US" sz="2400" b="1" dirty="0">
                <a:solidFill>
                  <a:srgbClr val="FFFF00"/>
                </a:solidFill>
              </a:rPr>
              <a:t>significant concern or are unsure</a:t>
            </a:r>
            <a:r>
              <a:rPr lang="en-US" sz="2400" dirty="0">
                <a:solidFill>
                  <a:schemeClr val="bg1"/>
                </a:solidFill>
              </a:rPr>
              <a:t> about whether to refer, please talk to the student’s counselor.</a:t>
            </a:r>
          </a:p>
        </p:txBody>
      </p:sp>
    </p:spTree>
    <p:extLst>
      <p:ext uri="{BB962C8B-B14F-4D97-AF65-F5344CB8AC3E}">
        <p14:creationId xmlns:p14="http://schemas.microsoft.com/office/powerpoint/2010/main" val="245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EEBF-131B-4C29-9DE0-BF1C9E71C080}"/>
              </a:ext>
            </a:extLst>
          </p:cNvPr>
          <p:cNvSpPr>
            <a:spLocks noGrp="1"/>
          </p:cNvSpPr>
          <p:nvPr>
            <p:ph type="title"/>
          </p:nvPr>
        </p:nvSpPr>
        <p:spPr/>
        <p:txBody>
          <a:bodyPr/>
          <a:lstStyle/>
          <a:p>
            <a:r>
              <a:rPr lang="en-US" dirty="0"/>
              <a:t>What to Do When a Student Is Upset</a:t>
            </a:r>
          </a:p>
        </p:txBody>
      </p:sp>
      <p:sp>
        <p:nvSpPr>
          <p:cNvPr id="3" name="Content Placeholder 2">
            <a:extLst>
              <a:ext uri="{FF2B5EF4-FFF2-40B4-BE49-F238E27FC236}">
                <a16:creationId xmlns:a16="http://schemas.microsoft.com/office/drawing/2014/main" id="{473B0487-77A5-49C2-B2A5-F463E88480EB}"/>
              </a:ext>
            </a:extLst>
          </p:cNvPr>
          <p:cNvSpPr>
            <a:spLocks noGrp="1"/>
          </p:cNvSpPr>
          <p:nvPr>
            <p:ph idx="1"/>
          </p:nvPr>
        </p:nvSpPr>
        <p:spPr>
          <a:xfrm>
            <a:off x="1209821" y="3029095"/>
            <a:ext cx="10154864" cy="3249202"/>
          </a:xfrm>
        </p:spPr>
        <p:txBody>
          <a:bodyPr>
            <a:noAutofit/>
          </a:bodyPr>
          <a:lstStyle/>
          <a:p>
            <a:pPr marL="0" indent="0" algn="ctr">
              <a:spcBef>
                <a:spcPts val="0"/>
              </a:spcBef>
              <a:spcAft>
                <a:spcPts val="0"/>
              </a:spcAft>
              <a:buClr>
                <a:schemeClr val="tx1"/>
              </a:buClr>
              <a:buNone/>
            </a:pPr>
            <a:r>
              <a:rPr lang="en-US" sz="2400" dirty="0"/>
              <a:t>Think about what you would do if your child or a friend </a:t>
            </a:r>
            <a:br>
              <a:rPr lang="en-US" sz="2400" dirty="0"/>
            </a:br>
            <a:r>
              <a:rPr lang="en-US" sz="2400" dirty="0"/>
              <a:t>or family member was upset.</a:t>
            </a:r>
          </a:p>
          <a:p>
            <a:pPr marL="457200" lvl="1" indent="0">
              <a:buClr>
                <a:schemeClr val="tx1"/>
              </a:buClr>
              <a:buNone/>
            </a:pPr>
            <a:endParaRPr lang="en-US" dirty="0"/>
          </a:p>
        </p:txBody>
      </p:sp>
      <p:sp>
        <p:nvSpPr>
          <p:cNvPr id="7" name="TextBox 6">
            <a:extLst>
              <a:ext uri="{FF2B5EF4-FFF2-40B4-BE49-F238E27FC236}">
                <a16:creationId xmlns:a16="http://schemas.microsoft.com/office/drawing/2014/main" id="{C398B7CB-5E57-FA44-BFC2-5D70D03DA165}"/>
              </a:ext>
            </a:extLst>
          </p:cNvPr>
          <p:cNvSpPr txBox="1"/>
          <p:nvPr/>
        </p:nvSpPr>
        <p:spPr>
          <a:xfrm>
            <a:off x="1209821" y="2122603"/>
            <a:ext cx="9926765" cy="764055"/>
          </a:xfrm>
          <a:prstGeom prst="rect">
            <a:avLst/>
          </a:prstGeom>
          <a:solidFill>
            <a:srgbClr val="FDFFB2"/>
          </a:solidFill>
          <a:ln w="12700">
            <a:solidFill>
              <a:schemeClr val="accent2"/>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2250" dirty="0">
                <a:ln w="0"/>
                <a:solidFill>
                  <a:schemeClr val="tx2"/>
                </a:solidFill>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 </a:t>
            </a:r>
            <a:r>
              <a:rPr lang="en-US" sz="3000" b="1" dirty="0">
                <a:ln w="0"/>
                <a:solidFill>
                  <a:schemeClr val="tx2"/>
                </a:solidFill>
                <a:effectLst>
                  <a:outerShdw blurRad="38100" dist="19050" dir="2700000" algn="tl" rotWithShape="0">
                    <a:schemeClr val="dk1">
                      <a:alpha val="40000"/>
                    </a:schemeClr>
                  </a:outerShdw>
                </a:effectLst>
                <a:latin typeface="Helvetica" pitchFamily="2" charset="0"/>
                <a:ea typeface="Tahoma" panose="020B0604030504040204" pitchFamily="34" charset="0"/>
                <a:cs typeface="Tahoma" panose="020B0604030504040204" pitchFamily="34" charset="0"/>
              </a:rPr>
              <a:t>“Connecting and Calming” – 4 Steps</a:t>
            </a:r>
          </a:p>
        </p:txBody>
      </p:sp>
      <p:sp>
        <p:nvSpPr>
          <p:cNvPr id="8" name="TextBox 7">
            <a:extLst>
              <a:ext uri="{FF2B5EF4-FFF2-40B4-BE49-F238E27FC236}">
                <a16:creationId xmlns:a16="http://schemas.microsoft.com/office/drawing/2014/main" id="{4D3CACBD-C42A-9B4E-AA2C-E06182354036}"/>
              </a:ext>
            </a:extLst>
          </p:cNvPr>
          <p:cNvSpPr txBox="1"/>
          <p:nvPr/>
        </p:nvSpPr>
        <p:spPr>
          <a:xfrm>
            <a:off x="1318675" y="4230824"/>
            <a:ext cx="4712681" cy="773289"/>
          </a:xfrm>
          <a:prstGeom prst="rect">
            <a:avLst/>
          </a:prstGeom>
          <a:solidFill>
            <a:schemeClr val="accent1"/>
          </a:solidFill>
          <a:ln w="12700">
            <a:solidFill>
              <a:schemeClr val="accent2">
                <a:lumMod val="50000"/>
              </a:schemeClr>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3000" b="1" dirty="0">
                <a:solidFill>
                  <a:schemeClr val="bg1"/>
                </a:solidFill>
                <a:latin typeface="+mj-lt"/>
                <a:ea typeface="Tahoma" panose="020B0604030504040204" pitchFamily="34" charset="0"/>
                <a:cs typeface="Tahoma" panose="020B0604030504040204" pitchFamily="34" charset="0"/>
              </a:rPr>
              <a:t>Step 1: Keep Your Cool</a:t>
            </a:r>
          </a:p>
        </p:txBody>
      </p:sp>
      <p:sp>
        <p:nvSpPr>
          <p:cNvPr id="9" name="TextBox 8">
            <a:extLst>
              <a:ext uri="{FF2B5EF4-FFF2-40B4-BE49-F238E27FC236}">
                <a16:creationId xmlns:a16="http://schemas.microsoft.com/office/drawing/2014/main" id="{CED17EE8-27F2-6D44-9877-4BF0BE183963}"/>
              </a:ext>
            </a:extLst>
          </p:cNvPr>
          <p:cNvSpPr txBox="1"/>
          <p:nvPr/>
        </p:nvSpPr>
        <p:spPr>
          <a:xfrm>
            <a:off x="1341120" y="5119987"/>
            <a:ext cx="4709160" cy="773289"/>
          </a:xfrm>
          <a:prstGeom prst="rect">
            <a:avLst/>
          </a:prstGeom>
          <a:solidFill>
            <a:schemeClr val="accent2">
              <a:lumMod val="75000"/>
            </a:schemeClr>
          </a:solidFill>
          <a:ln w="12700">
            <a:solidFill>
              <a:schemeClr val="accent2">
                <a:lumMod val="50000"/>
              </a:schemeClr>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3000" b="1" dirty="0">
                <a:solidFill>
                  <a:schemeClr val="bg1"/>
                </a:solidFill>
                <a:latin typeface="+mj-lt"/>
                <a:ea typeface="Tahoma" panose="020B0604030504040204" pitchFamily="34" charset="0"/>
                <a:cs typeface="Tahoma" panose="020B0604030504040204" pitchFamily="34" charset="0"/>
              </a:rPr>
              <a:t>Step 2: Listen</a:t>
            </a:r>
          </a:p>
        </p:txBody>
      </p:sp>
      <p:sp>
        <p:nvSpPr>
          <p:cNvPr id="10" name="TextBox 9">
            <a:extLst>
              <a:ext uri="{FF2B5EF4-FFF2-40B4-BE49-F238E27FC236}">
                <a16:creationId xmlns:a16="http://schemas.microsoft.com/office/drawing/2014/main" id="{3D3F2296-6E6F-D34E-BD33-2B022C580B9B}"/>
              </a:ext>
            </a:extLst>
          </p:cNvPr>
          <p:cNvSpPr txBox="1"/>
          <p:nvPr/>
        </p:nvSpPr>
        <p:spPr>
          <a:xfrm>
            <a:off x="6564920" y="4230824"/>
            <a:ext cx="4712681" cy="773289"/>
          </a:xfrm>
          <a:prstGeom prst="rect">
            <a:avLst/>
          </a:prstGeom>
          <a:solidFill>
            <a:schemeClr val="accent3">
              <a:lumMod val="75000"/>
            </a:schemeClr>
          </a:solidFill>
          <a:ln w="12700">
            <a:solidFill>
              <a:schemeClr val="accent4">
                <a:lumMod val="50000"/>
              </a:schemeClr>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3000" b="1" dirty="0">
                <a:solidFill>
                  <a:schemeClr val="bg1"/>
                </a:solidFill>
                <a:latin typeface="+mj-lt"/>
                <a:ea typeface="Tahoma" panose="020B0604030504040204" pitchFamily="34" charset="0"/>
                <a:cs typeface="Tahoma" panose="020B0604030504040204" pitchFamily="34" charset="0"/>
              </a:rPr>
              <a:t>Step 3: Show Concern</a:t>
            </a:r>
          </a:p>
        </p:txBody>
      </p:sp>
      <p:sp>
        <p:nvSpPr>
          <p:cNvPr id="11" name="TextBox 10">
            <a:extLst>
              <a:ext uri="{FF2B5EF4-FFF2-40B4-BE49-F238E27FC236}">
                <a16:creationId xmlns:a16="http://schemas.microsoft.com/office/drawing/2014/main" id="{D5B41E0C-934A-5A42-84D5-56A138C7005D}"/>
              </a:ext>
            </a:extLst>
          </p:cNvPr>
          <p:cNvSpPr txBox="1"/>
          <p:nvPr/>
        </p:nvSpPr>
        <p:spPr>
          <a:xfrm>
            <a:off x="6564920" y="5119987"/>
            <a:ext cx="4712682" cy="773289"/>
          </a:xfrm>
          <a:prstGeom prst="rect">
            <a:avLst/>
          </a:prstGeom>
          <a:solidFill>
            <a:srgbClr val="00B050"/>
          </a:solidFill>
          <a:ln w="12700">
            <a:solidFill>
              <a:schemeClr val="accent4">
                <a:lumMod val="50000"/>
              </a:schemeClr>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3000" b="1" dirty="0">
                <a:solidFill>
                  <a:schemeClr val="bg1"/>
                </a:solidFill>
                <a:latin typeface="+mj-lt"/>
                <a:ea typeface="Tahoma" panose="020B0604030504040204" pitchFamily="34" charset="0"/>
                <a:cs typeface="Tahoma" panose="020B0604030504040204" pitchFamily="34" charset="0"/>
              </a:rPr>
              <a:t>Step 4: Calm</a:t>
            </a:r>
          </a:p>
        </p:txBody>
      </p:sp>
    </p:spTree>
    <p:extLst>
      <p:ext uri="{BB962C8B-B14F-4D97-AF65-F5344CB8AC3E}">
        <p14:creationId xmlns:p14="http://schemas.microsoft.com/office/powerpoint/2010/main" val="885088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B0487-77A5-49C2-B2A5-F463E88480EB}"/>
              </a:ext>
            </a:extLst>
          </p:cNvPr>
          <p:cNvSpPr>
            <a:spLocks noGrp="1"/>
          </p:cNvSpPr>
          <p:nvPr>
            <p:ph idx="1"/>
          </p:nvPr>
        </p:nvSpPr>
        <p:spPr>
          <a:xfrm>
            <a:off x="1097280" y="2303337"/>
            <a:ext cx="7852449" cy="3717819"/>
          </a:xfrm>
        </p:spPr>
        <p:txBody>
          <a:bodyPr>
            <a:noAutofit/>
          </a:bodyPr>
          <a:lstStyle/>
          <a:p>
            <a:pPr marL="460375" lvl="1" indent="-439738">
              <a:spcBef>
                <a:spcPts val="0"/>
              </a:spcBef>
              <a:spcAft>
                <a:spcPts val="1800"/>
              </a:spcAft>
              <a:buClr>
                <a:schemeClr val="tx2"/>
              </a:buClr>
            </a:pPr>
            <a:r>
              <a:rPr lang="en-US" dirty="0"/>
              <a:t>Step back and observe what is happening (crying is normal human behavior).</a:t>
            </a:r>
          </a:p>
          <a:p>
            <a:pPr marL="460375" lvl="1" indent="-439738">
              <a:spcBef>
                <a:spcPts val="0"/>
              </a:spcBef>
              <a:spcAft>
                <a:spcPts val="1200"/>
              </a:spcAft>
              <a:buClr>
                <a:schemeClr val="tx2"/>
              </a:buClr>
            </a:pPr>
            <a:r>
              <a:rPr lang="en-US" dirty="0"/>
              <a:t>Invite the student to talk in a more private place, if possible.</a:t>
            </a:r>
          </a:p>
          <a:p>
            <a:pPr marL="460375" lvl="1" indent="-439738">
              <a:buClr>
                <a:schemeClr val="tx2"/>
              </a:buClr>
            </a:pPr>
            <a:r>
              <a:rPr lang="en-US" dirty="0"/>
              <a:t>Use a lower-than-normal volume and a </a:t>
            </a:r>
            <a:br>
              <a:rPr lang="en-US" dirty="0"/>
            </a:br>
            <a:r>
              <a:rPr lang="en-US" dirty="0"/>
              <a:t>soothing tone of voice.</a:t>
            </a:r>
          </a:p>
          <a:p>
            <a:pPr marL="457200" lvl="1" indent="0">
              <a:buClr>
                <a:schemeClr val="tx1"/>
              </a:buClr>
              <a:buNone/>
            </a:pPr>
            <a:endParaRPr lang="en-US" dirty="0"/>
          </a:p>
        </p:txBody>
      </p:sp>
      <p:sp>
        <p:nvSpPr>
          <p:cNvPr id="8" name="TextBox 7">
            <a:extLst>
              <a:ext uri="{FF2B5EF4-FFF2-40B4-BE49-F238E27FC236}">
                <a16:creationId xmlns:a16="http://schemas.microsoft.com/office/drawing/2014/main" id="{CF93DF4D-A2BD-C545-8EBB-748AC5ECDA2C}"/>
              </a:ext>
            </a:extLst>
          </p:cNvPr>
          <p:cNvSpPr txBox="1"/>
          <p:nvPr/>
        </p:nvSpPr>
        <p:spPr>
          <a:xfrm>
            <a:off x="1097280" y="381966"/>
            <a:ext cx="10058398" cy="1554480"/>
          </a:xfrm>
          <a:prstGeom prst="rect">
            <a:avLst/>
          </a:prstGeom>
          <a:solidFill>
            <a:schemeClr val="accent1"/>
          </a:solidFill>
          <a:ln w="38100">
            <a:no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4000" b="1" dirty="0">
                <a:solidFill>
                  <a:schemeClr val="bg1"/>
                </a:solidFill>
                <a:latin typeface="Helvetica" pitchFamily="2" charset="0"/>
                <a:ea typeface="Tahoma" panose="020B0604030504040204" pitchFamily="34" charset="0"/>
                <a:cs typeface="Tahoma" panose="020B0604030504040204" pitchFamily="34" charset="0"/>
              </a:rPr>
              <a:t>Connecting and Calming</a:t>
            </a:r>
            <a:br>
              <a:rPr lang="en-US" sz="4000" b="1" dirty="0">
                <a:solidFill>
                  <a:schemeClr val="bg1"/>
                </a:solidFill>
                <a:latin typeface="Helvetica" pitchFamily="2" charset="0"/>
                <a:ea typeface="Tahoma" panose="020B0604030504040204" pitchFamily="34" charset="0"/>
                <a:cs typeface="Tahoma" panose="020B0604030504040204" pitchFamily="34" charset="0"/>
              </a:rPr>
            </a:br>
            <a:r>
              <a:rPr lang="en-US" sz="4000" b="1" dirty="0">
                <a:solidFill>
                  <a:schemeClr val="bg1"/>
                </a:solidFill>
                <a:latin typeface="Helvetica" pitchFamily="2" charset="0"/>
                <a:ea typeface="Tahoma" panose="020B0604030504040204" pitchFamily="34" charset="0"/>
                <a:cs typeface="Tahoma" panose="020B0604030504040204" pitchFamily="34" charset="0"/>
              </a:rPr>
              <a:t>Step 1: Keep your cool</a:t>
            </a:r>
          </a:p>
        </p:txBody>
      </p:sp>
      <p:grpSp>
        <p:nvGrpSpPr>
          <p:cNvPr id="7" name="Group 6">
            <a:extLst>
              <a:ext uri="{FF2B5EF4-FFF2-40B4-BE49-F238E27FC236}">
                <a16:creationId xmlns:a16="http://schemas.microsoft.com/office/drawing/2014/main" id="{4F3B0B60-1940-CD4C-AA47-914419840514}"/>
              </a:ext>
            </a:extLst>
          </p:cNvPr>
          <p:cNvGrpSpPr/>
          <p:nvPr/>
        </p:nvGrpSpPr>
        <p:grpSpPr>
          <a:xfrm>
            <a:off x="8562663" y="2174061"/>
            <a:ext cx="3269670" cy="3916370"/>
            <a:chOff x="2721428" y="3897083"/>
            <a:chExt cx="3962401" cy="2786743"/>
          </a:xfrm>
        </p:grpSpPr>
        <p:sp>
          <p:nvSpPr>
            <p:cNvPr id="6" name="Teardrop 5">
              <a:extLst>
                <a:ext uri="{FF2B5EF4-FFF2-40B4-BE49-F238E27FC236}">
                  <a16:creationId xmlns:a16="http://schemas.microsoft.com/office/drawing/2014/main" id="{8EE134DA-2ADB-6A4A-AC00-B062BF68C56F}"/>
                </a:ext>
              </a:extLst>
            </p:cNvPr>
            <p:cNvSpPr/>
            <p:nvPr/>
          </p:nvSpPr>
          <p:spPr>
            <a:xfrm rot="10800000">
              <a:off x="2721428" y="3897083"/>
              <a:ext cx="3962401" cy="2786743"/>
            </a:xfrm>
            <a:prstGeom prst="teardrop">
              <a:avLst/>
            </a:prstGeom>
            <a:solidFill>
              <a:srgbClr val="FDFF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7A25D94-47E4-664E-8019-AE89F1441B2D}"/>
                </a:ext>
              </a:extLst>
            </p:cNvPr>
            <p:cNvSpPr txBox="1"/>
            <p:nvPr/>
          </p:nvSpPr>
          <p:spPr>
            <a:xfrm>
              <a:off x="3002781" y="4419215"/>
              <a:ext cx="3333812" cy="2091780"/>
            </a:xfrm>
            <a:prstGeom prst="rect">
              <a:avLst/>
            </a:prstGeom>
            <a:noFill/>
            <a:ln>
              <a:noFill/>
            </a:ln>
          </p:spPr>
          <p:txBody>
            <a:bodyPr wrap="square" rtlCol="0">
              <a:spAutoFit/>
            </a:bodyPr>
            <a:lstStyle/>
            <a:p>
              <a:pPr marL="20638" lvl="2" indent="-20638" algn="ctr">
                <a:spcBef>
                  <a:spcPts val="0"/>
                </a:spcBef>
                <a:buClr>
                  <a:srgbClr val="0070C0"/>
                </a:buClr>
              </a:pPr>
              <a:r>
                <a:rPr lang="en-US" sz="2600" b="1" i="1" dirty="0">
                  <a:solidFill>
                    <a:srgbClr val="0070C0"/>
                  </a:solidFill>
                </a:rPr>
                <a:t>Let’s go to find a private place to talk.   </a:t>
              </a:r>
            </a:p>
            <a:p>
              <a:pPr marL="20638" lvl="2" indent="-20638" algn="ctr">
                <a:spcBef>
                  <a:spcPts val="0"/>
                </a:spcBef>
                <a:buClr>
                  <a:srgbClr val="0070C0"/>
                </a:buClr>
              </a:pPr>
              <a:r>
                <a:rPr lang="en-US" sz="2600" b="1" i="1" dirty="0">
                  <a:solidFill>
                    <a:srgbClr val="C00000"/>
                  </a:solidFill>
                </a:rPr>
                <a:t>- OR - </a:t>
              </a:r>
            </a:p>
            <a:p>
              <a:pPr marL="20638" lvl="2" indent="-20638" algn="ctr">
                <a:spcBef>
                  <a:spcPts val="0"/>
                </a:spcBef>
                <a:spcAft>
                  <a:spcPts val="1200"/>
                </a:spcAft>
                <a:buClr>
                  <a:srgbClr val="0070C0"/>
                </a:buClr>
              </a:pPr>
              <a:r>
                <a:rPr lang="en-US" sz="2600" b="1" i="1" dirty="0">
                  <a:solidFill>
                    <a:srgbClr val="0070C0"/>
                  </a:solidFill>
                </a:rPr>
                <a:t>What would be helpful to you right now?</a:t>
              </a:r>
            </a:p>
          </p:txBody>
        </p:sp>
      </p:grpSp>
    </p:spTree>
    <p:extLst>
      <p:ext uri="{BB962C8B-B14F-4D97-AF65-F5344CB8AC3E}">
        <p14:creationId xmlns:p14="http://schemas.microsoft.com/office/powerpoint/2010/main" val="3720132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B0487-77A5-49C2-B2A5-F463E88480EB}"/>
              </a:ext>
            </a:extLst>
          </p:cNvPr>
          <p:cNvSpPr>
            <a:spLocks noGrp="1"/>
          </p:cNvSpPr>
          <p:nvPr>
            <p:ph idx="1"/>
          </p:nvPr>
        </p:nvSpPr>
        <p:spPr>
          <a:xfrm>
            <a:off x="1097280" y="2328914"/>
            <a:ext cx="10058399" cy="3212904"/>
          </a:xfrm>
        </p:spPr>
        <p:txBody>
          <a:bodyPr>
            <a:noAutofit/>
          </a:bodyPr>
          <a:lstStyle/>
          <a:p>
            <a:pPr marL="407988" lvl="1" indent="-387350">
              <a:spcBef>
                <a:spcPts val="0"/>
              </a:spcBef>
              <a:spcAft>
                <a:spcPts val="2400"/>
              </a:spcAft>
              <a:buClr>
                <a:schemeClr val="tx2"/>
              </a:buClr>
            </a:pPr>
            <a:r>
              <a:rPr lang="en-US" dirty="0"/>
              <a:t>Focus </a:t>
            </a:r>
            <a:r>
              <a:rPr lang="en-US" u="sng" dirty="0"/>
              <a:t>less on what happened</a:t>
            </a:r>
            <a:r>
              <a:rPr lang="en-US" dirty="0"/>
              <a:t> and </a:t>
            </a:r>
            <a:r>
              <a:rPr lang="en-US" u="sng" dirty="0"/>
              <a:t>more on how it made the student feel</a:t>
            </a:r>
            <a:r>
              <a:rPr lang="en-US" dirty="0"/>
              <a:t>.</a:t>
            </a:r>
          </a:p>
          <a:p>
            <a:pPr marL="407988" lvl="1" indent="-387350">
              <a:spcBef>
                <a:spcPts val="0"/>
              </a:spcBef>
              <a:spcAft>
                <a:spcPts val="2400"/>
              </a:spcAft>
              <a:buClr>
                <a:schemeClr val="tx2"/>
              </a:buClr>
            </a:pPr>
            <a:r>
              <a:rPr lang="en-US" b="1" dirty="0">
                <a:solidFill>
                  <a:schemeClr val="accent2">
                    <a:lumMod val="75000"/>
                  </a:schemeClr>
                </a:solidFill>
              </a:rPr>
              <a:t>Actively listen </a:t>
            </a:r>
            <a:r>
              <a:rPr lang="en-US" dirty="0"/>
              <a:t>– </a:t>
            </a:r>
            <a:r>
              <a:rPr lang="en-US" b="1" dirty="0">
                <a:solidFill>
                  <a:schemeClr val="accent2">
                    <a:lumMod val="75000"/>
                  </a:schemeClr>
                </a:solidFill>
              </a:rPr>
              <a:t>without judgment</a:t>
            </a:r>
            <a:r>
              <a:rPr lang="en-US" dirty="0">
                <a:solidFill>
                  <a:schemeClr val="accent2">
                    <a:lumMod val="75000"/>
                  </a:schemeClr>
                </a:solidFill>
              </a:rPr>
              <a:t>.</a:t>
            </a:r>
          </a:p>
          <a:p>
            <a:pPr marL="407988" lvl="1" indent="-387350">
              <a:spcBef>
                <a:spcPts val="0"/>
              </a:spcBef>
              <a:spcAft>
                <a:spcPts val="2400"/>
              </a:spcAft>
              <a:buClr>
                <a:schemeClr val="tx2"/>
              </a:buClr>
            </a:pPr>
            <a:r>
              <a:rPr lang="en-US" b="1" dirty="0">
                <a:solidFill>
                  <a:srgbClr val="C00000"/>
                </a:solidFill>
              </a:rPr>
              <a:t>No</a:t>
            </a:r>
            <a:r>
              <a:rPr lang="en-US" dirty="0"/>
              <a:t> questions.</a:t>
            </a:r>
          </a:p>
          <a:p>
            <a:pPr marL="407988" lvl="1" indent="-387350">
              <a:spcBef>
                <a:spcPts val="0"/>
              </a:spcBef>
              <a:spcAft>
                <a:spcPts val="1000"/>
              </a:spcAft>
              <a:buClr>
                <a:schemeClr val="tx2"/>
              </a:buClr>
            </a:pPr>
            <a:r>
              <a:rPr lang="en-US" b="1" dirty="0">
                <a:solidFill>
                  <a:srgbClr val="C00000"/>
                </a:solidFill>
              </a:rPr>
              <a:t>No</a:t>
            </a:r>
            <a:r>
              <a:rPr lang="en-US" dirty="0"/>
              <a:t> giving advice or lecturing.</a:t>
            </a:r>
          </a:p>
        </p:txBody>
      </p:sp>
      <p:sp>
        <p:nvSpPr>
          <p:cNvPr id="8" name="TextBox 7">
            <a:extLst>
              <a:ext uri="{FF2B5EF4-FFF2-40B4-BE49-F238E27FC236}">
                <a16:creationId xmlns:a16="http://schemas.microsoft.com/office/drawing/2014/main" id="{CF93DF4D-A2BD-C545-8EBB-748AC5ECDA2C}"/>
              </a:ext>
            </a:extLst>
          </p:cNvPr>
          <p:cNvSpPr txBox="1"/>
          <p:nvPr/>
        </p:nvSpPr>
        <p:spPr>
          <a:xfrm>
            <a:off x="1097280" y="358530"/>
            <a:ext cx="10058398" cy="1554480"/>
          </a:xfrm>
          <a:prstGeom prst="rect">
            <a:avLst/>
          </a:prstGeom>
          <a:solidFill>
            <a:schemeClr val="accent2">
              <a:lumMod val="75000"/>
            </a:schemeClr>
          </a:solidFill>
          <a:ln w="38100">
            <a:no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4000" b="1" dirty="0">
                <a:solidFill>
                  <a:schemeClr val="bg1"/>
                </a:solidFill>
                <a:latin typeface="Helvetica" pitchFamily="2" charset="0"/>
                <a:ea typeface="Tahoma" panose="020B0604030504040204" pitchFamily="34" charset="0"/>
                <a:cs typeface="Tahoma" panose="020B0604030504040204" pitchFamily="34" charset="0"/>
              </a:rPr>
              <a:t>Connecting and Calming</a:t>
            </a:r>
            <a:br>
              <a:rPr lang="en-US" sz="4000" b="1" dirty="0">
                <a:solidFill>
                  <a:schemeClr val="bg1"/>
                </a:solidFill>
                <a:latin typeface="Helvetica" pitchFamily="2" charset="0"/>
                <a:ea typeface="Tahoma" panose="020B0604030504040204" pitchFamily="34" charset="0"/>
                <a:cs typeface="Tahoma" panose="020B0604030504040204" pitchFamily="34" charset="0"/>
              </a:rPr>
            </a:br>
            <a:r>
              <a:rPr lang="en-US" sz="4000" b="1" dirty="0">
                <a:solidFill>
                  <a:schemeClr val="bg1"/>
                </a:solidFill>
                <a:latin typeface="Helvetica" pitchFamily="2" charset="0"/>
                <a:ea typeface="Tahoma" panose="020B0604030504040204" pitchFamily="34" charset="0"/>
                <a:cs typeface="Tahoma" panose="020B0604030504040204" pitchFamily="34" charset="0"/>
              </a:rPr>
              <a:t>Step 2: Listen with a focus on emotion</a:t>
            </a:r>
          </a:p>
        </p:txBody>
      </p:sp>
      <p:pic>
        <p:nvPicPr>
          <p:cNvPr id="2" name="Picture 1">
            <a:extLst>
              <a:ext uri="{FF2B5EF4-FFF2-40B4-BE49-F238E27FC236}">
                <a16:creationId xmlns:a16="http://schemas.microsoft.com/office/drawing/2014/main" id="{8DDA086C-0308-4843-AE4D-28927540FDF7}"/>
              </a:ext>
            </a:extLst>
          </p:cNvPr>
          <p:cNvPicPr>
            <a:picLocks noChangeAspect="1"/>
          </p:cNvPicPr>
          <p:nvPr/>
        </p:nvPicPr>
        <p:blipFill rotWithShape="1">
          <a:blip r:embed="rId3"/>
          <a:srcRect l="4618" t="3054" r="2369" b="10641"/>
          <a:stretch/>
        </p:blipFill>
        <p:spPr>
          <a:xfrm>
            <a:off x="7774636" y="3143867"/>
            <a:ext cx="3320084" cy="2578363"/>
          </a:xfrm>
          <a:prstGeom prst="rect">
            <a:avLst/>
          </a:prstGeom>
          <a:ln>
            <a:noFill/>
          </a:ln>
        </p:spPr>
      </p:pic>
    </p:spTree>
    <p:extLst>
      <p:ext uri="{BB962C8B-B14F-4D97-AF65-F5344CB8AC3E}">
        <p14:creationId xmlns:p14="http://schemas.microsoft.com/office/powerpoint/2010/main" val="2044784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B0487-77A5-49C2-B2A5-F463E88480EB}"/>
              </a:ext>
            </a:extLst>
          </p:cNvPr>
          <p:cNvSpPr>
            <a:spLocks noGrp="1"/>
          </p:cNvSpPr>
          <p:nvPr>
            <p:ph idx="1"/>
          </p:nvPr>
        </p:nvSpPr>
        <p:spPr>
          <a:xfrm>
            <a:off x="1053739" y="2104122"/>
            <a:ext cx="7991938" cy="3216024"/>
          </a:xfrm>
        </p:spPr>
        <p:txBody>
          <a:bodyPr>
            <a:noAutofit/>
          </a:bodyPr>
          <a:lstStyle/>
          <a:p>
            <a:pPr marL="342900" lvl="1" indent="-322263">
              <a:lnSpc>
                <a:spcPct val="105000"/>
              </a:lnSpc>
              <a:spcBef>
                <a:spcPts val="0"/>
              </a:spcBef>
              <a:spcAft>
                <a:spcPts val="1800"/>
              </a:spcAft>
              <a:buClr>
                <a:schemeClr val="tx2"/>
              </a:buClr>
            </a:pPr>
            <a:r>
              <a:rPr lang="en-US" dirty="0"/>
              <a:t>Reflect/repeat what you hear </a:t>
            </a:r>
            <a:r>
              <a:rPr lang="en-US" b="1" dirty="0">
                <a:solidFill>
                  <a:schemeClr val="accent3">
                    <a:lumMod val="75000"/>
                  </a:schemeClr>
                </a:solidFill>
              </a:rPr>
              <a:t>about feelings</a:t>
            </a:r>
            <a:r>
              <a:rPr lang="en-US" dirty="0">
                <a:solidFill>
                  <a:schemeClr val="accent3">
                    <a:lumMod val="75000"/>
                  </a:schemeClr>
                </a:solidFill>
              </a:rPr>
              <a:t> </a:t>
            </a:r>
            <a:r>
              <a:rPr lang="en-US" dirty="0"/>
              <a:t>(this is how you </a:t>
            </a:r>
            <a:r>
              <a:rPr lang="en-US" b="1" dirty="0">
                <a:solidFill>
                  <a:schemeClr val="accent3">
                    <a:lumMod val="75000"/>
                  </a:schemeClr>
                </a:solidFill>
              </a:rPr>
              <a:t>CONNECT</a:t>
            </a:r>
            <a:r>
              <a:rPr lang="en-US" dirty="0"/>
              <a:t> with the student):</a:t>
            </a:r>
          </a:p>
          <a:p>
            <a:pPr marL="817563" lvl="1" indent="-474663">
              <a:lnSpc>
                <a:spcPct val="105000"/>
              </a:lnSpc>
              <a:spcBef>
                <a:spcPts val="0"/>
              </a:spcBef>
              <a:spcAft>
                <a:spcPts val="1800"/>
              </a:spcAft>
              <a:buSzPct val="100000"/>
              <a:buFont typeface="Courier New" panose="02070309020205020404" pitchFamily="49" charset="0"/>
              <a:buChar char="o"/>
            </a:pPr>
            <a:r>
              <a:rPr lang="en-US" sz="2200" dirty="0"/>
              <a:t>“So, you were </a:t>
            </a:r>
            <a:r>
              <a:rPr lang="en-US" sz="2200" b="1" dirty="0">
                <a:solidFill>
                  <a:srgbClr val="0070C0"/>
                </a:solidFill>
              </a:rPr>
              <a:t>embarrassed</a:t>
            </a:r>
            <a:r>
              <a:rPr lang="en-US" sz="2200" dirty="0"/>
              <a:t> when you saw your grade.”</a:t>
            </a:r>
          </a:p>
          <a:p>
            <a:pPr marL="817563" lvl="1" indent="-474663">
              <a:lnSpc>
                <a:spcPct val="105000"/>
              </a:lnSpc>
              <a:spcBef>
                <a:spcPts val="0"/>
              </a:spcBef>
              <a:spcAft>
                <a:spcPts val="1800"/>
              </a:spcAft>
              <a:buSzPct val="100000"/>
              <a:buFont typeface="Courier New" panose="02070309020205020404" pitchFamily="49" charset="0"/>
              <a:buChar char="o"/>
            </a:pPr>
            <a:r>
              <a:rPr lang="en-US" sz="2200" dirty="0"/>
              <a:t>“You were feeling </a:t>
            </a:r>
            <a:r>
              <a:rPr lang="en-US" sz="2200" b="1" dirty="0">
                <a:solidFill>
                  <a:srgbClr val="0070C0"/>
                </a:solidFill>
              </a:rPr>
              <a:t>overwhelmed</a:t>
            </a:r>
            <a:r>
              <a:rPr lang="en-US" sz="2200" dirty="0"/>
              <a:t> when you saw the assignment.”</a:t>
            </a:r>
          </a:p>
          <a:p>
            <a:pPr marL="817563" lvl="1" indent="-474663">
              <a:lnSpc>
                <a:spcPct val="105000"/>
              </a:lnSpc>
              <a:spcBef>
                <a:spcPts val="0"/>
              </a:spcBef>
              <a:spcAft>
                <a:spcPts val="1800"/>
              </a:spcAft>
              <a:buSzPct val="100000"/>
              <a:buFont typeface="Courier New" panose="02070309020205020404" pitchFamily="49" charset="0"/>
              <a:buChar char="o"/>
            </a:pPr>
            <a:r>
              <a:rPr lang="en-US" sz="2200" dirty="0"/>
              <a:t>“You were feeling </a:t>
            </a:r>
            <a:r>
              <a:rPr lang="en-US" sz="2200" b="1" dirty="0">
                <a:solidFill>
                  <a:srgbClr val="0070C0"/>
                </a:solidFill>
              </a:rPr>
              <a:t>angry </a:t>
            </a:r>
            <a:r>
              <a:rPr lang="en-US" sz="2200" dirty="0"/>
              <a:t>because you thought it was unfair.”</a:t>
            </a:r>
          </a:p>
        </p:txBody>
      </p:sp>
      <p:sp>
        <p:nvSpPr>
          <p:cNvPr id="6" name="TextBox 5">
            <a:extLst>
              <a:ext uri="{FF2B5EF4-FFF2-40B4-BE49-F238E27FC236}">
                <a16:creationId xmlns:a16="http://schemas.microsoft.com/office/drawing/2014/main" id="{6D59DDA1-CF50-C44D-973D-7ED44CDD5176}"/>
              </a:ext>
            </a:extLst>
          </p:cNvPr>
          <p:cNvSpPr txBox="1"/>
          <p:nvPr/>
        </p:nvSpPr>
        <p:spPr>
          <a:xfrm>
            <a:off x="1097280" y="307134"/>
            <a:ext cx="10058400" cy="1603516"/>
          </a:xfrm>
          <a:prstGeom prst="rect">
            <a:avLst/>
          </a:prstGeom>
          <a:solidFill>
            <a:schemeClr val="accent3">
              <a:lumMod val="75000"/>
            </a:schemeClr>
          </a:solidFill>
          <a:ln w="38100">
            <a:no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4000" b="1" dirty="0">
                <a:solidFill>
                  <a:schemeClr val="bg1"/>
                </a:solidFill>
                <a:latin typeface="Helvetica" pitchFamily="2" charset="0"/>
                <a:ea typeface="Tahoma" panose="020B0604030504040204" pitchFamily="34" charset="0"/>
                <a:cs typeface="Tahoma" panose="020B0604030504040204" pitchFamily="34" charset="0"/>
              </a:rPr>
              <a:t>Connecting and Calming</a:t>
            </a:r>
            <a:br>
              <a:rPr lang="en-US" sz="4000" b="1" dirty="0">
                <a:solidFill>
                  <a:schemeClr val="bg1"/>
                </a:solidFill>
                <a:latin typeface="Helvetica" pitchFamily="2" charset="0"/>
                <a:ea typeface="Tahoma" panose="020B0604030504040204" pitchFamily="34" charset="0"/>
                <a:cs typeface="Tahoma" panose="020B0604030504040204" pitchFamily="34" charset="0"/>
              </a:rPr>
            </a:br>
            <a:r>
              <a:rPr lang="en-US" sz="4000" b="1" dirty="0">
                <a:solidFill>
                  <a:schemeClr val="bg1"/>
                </a:solidFill>
                <a:latin typeface="Helvetica" pitchFamily="2" charset="0"/>
                <a:ea typeface="Tahoma" panose="020B0604030504040204" pitchFamily="34" charset="0"/>
                <a:cs typeface="Tahoma" panose="020B0604030504040204" pitchFamily="34" charset="0"/>
              </a:rPr>
              <a:t>Step 3: Show Concern and Empathy</a:t>
            </a:r>
          </a:p>
        </p:txBody>
      </p:sp>
      <p:pic>
        <p:nvPicPr>
          <p:cNvPr id="4" name="Picture 3">
            <a:extLst>
              <a:ext uri="{FF2B5EF4-FFF2-40B4-BE49-F238E27FC236}">
                <a16:creationId xmlns:a16="http://schemas.microsoft.com/office/drawing/2014/main" id="{7149B175-BE81-A14F-B6DD-AF05B15B9F8B}"/>
              </a:ext>
            </a:extLst>
          </p:cNvPr>
          <p:cNvPicPr>
            <a:picLocks noChangeAspect="1"/>
          </p:cNvPicPr>
          <p:nvPr/>
        </p:nvPicPr>
        <p:blipFill rotWithShape="1">
          <a:blip r:embed="rId3"/>
          <a:srcRect l="23840" r="22639"/>
          <a:stretch/>
        </p:blipFill>
        <p:spPr>
          <a:xfrm>
            <a:off x="9045677" y="2390529"/>
            <a:ext cx="2684207" cy="2825443"/>
          </a:xfrm>
          <a:prstGeom prst="rect">
            <a:avLst/>
          </a:prstGeom>
        </p:spPr>
      </p:pic>
      <p:sp>
        <p:nvSpPr>
          <p:cNvPr id="7" name="TextBox 6">
            <a:extLst>
              <a:ext uri="{FF2B5EF4-FFF2-40B4-BE49-F238E27FC236}">
                <a16:creationId xmlns:a16="http://schemas.microsoft.com/office/drawing/2014/main" id="{5444C479-513B-0DC6-3FCA-3B7FBA3C720E}"/>
              </a:ext>
            </a:extLst>
          </p:cNvPr>
          <p:cNvSpPr txBox="1"/>
          <p:nvPr/>
        </p:nvSpPr>
        <p:spPr>
          <a:xfrm>
            <a:off x="1097280" y="5489087"/>
            <a:ext cx="10632604" cy="847091"/>
          </a:xfrm>
          <a:prstGeom prst="rect">
            <a:avLst/>
          </a:prstGeom>
          <a:noFill/>
        </p:spPr>
        <p:txBody>
          <a:bodyPr wrap="square">
            <a:spAutoFit/>
          </a:bodyPr>
          <a:lstStyle/>
          <a:p>
            <a:pPr marL="342900" marR="0" lvl="1" indent="-322263" algn="l" defTabSz="914400" rtl="0" eaLnBrk="1" fontAlgn="auto" latinLnBrk="0" hangingPunct="1">
              <a:lnSpc>
                <a:spcPct val="105000"/>
              </a:lnSpc>
              <a:spcBef>
                <a:spcPts val="0"/>
              </a:spcBef>
              <a:spcAft>
                <a:spcPts val="0"/>
              </a:spcAft>
              <a:buClr>
                <a:srgbClr val="344068"/>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srgbClr val="344068"/>
                </a:solidFill>
                <a:effectLst/>
                <a:uLnTx/>
                <a:uFillTx/>
                <a:latin typeface="Avenir Next LT Pro" panose="020F0502020204030204"/>
                <a:ea typeface="+mn-ea"/>
                <a:cs typeface="+mn-cs"/>
              </a:rPr>
              <a:t>It’s OK if your first guess isn’t quite right. Let the student will correct you. Stay focused on </a:t>
            </a:r>
            <a:r>
              <a:rPr kumimoji="0" lang="en-US" sz="2400" b="1" i="0" u="none" strike="noStrike" kern="1200" cap="none" spc="0" normalizeH="0" baseline="0" noProof="0" dirty="0">
                <a:ln>
                  <a:noFill/>
                </a:ln>
                <a:solidFill>
                  <a:srgbClr val="28C4CC">
                    <a:lumMod val="75000"/>
                  </a:srgbClr>
                </a:solidFill>
                <a:effectLst/>
                <a:uLnTx/>
                <a:uFillTx/>
                <a:latin typeface="Avenir Next LT Pro" panose="020F0502020204030204"/>
                <a:ea typeface="+mn-ea"/>
                <a:cs typeface="+mn-cs"/>
              </a:rPr>
              <a:t>connecting</a:t>
            </a:r>
            <a:r>
              <a:rPr kumimoji="0" lang="en-US" sz="2400" b="0" i="0" u="none" strike="noStrike" kern="1200" cap="none" spc="0" normalizeH="0" baseline="0" noProof="0" dirty="0">
                <a:ln>
                  <a:noFill/>
                </a:ln>
                <a:solidFill>
                  <a:srgbClr val="344068"/>
                </a:solidFill>
                <a:effectLst/>
                <a:uLnTx/>
                <a:uFillTx/>
                <a:latin typeface="Avenir Next LT Pro" panose="020F0502020204030204"/>
                <a:ea typeface="+mn-ea"/>
                <a:cs typeface="+mn-cs"/>
              </a:rPr>
              <a:t>.</a:t>
            </a:r>
          </a:p>
        </p:txBody>
      </p:sp>
    </p:spTree>
    <p:extLst>
      <p:ext uri="{BB962C8B-B14F-4D97-AF65-F5344CB8AC3E}">
        <p14:creationId xmlns:p14="http://schemas.microsoft.com/office/powerpoint/2010/main" val="2789334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B0487-77A5-49C2-B2A5-F463E88480EB}"/>
              </a:ext>
            </a:extLst>
          </p:cNvPr>
          <p:cNvSpPr>
            <a:spLocks noGrp="1"/>
          </p:cNvSpPr>
          <p:nvPr>
            <p:ph idx="1"/>
          </p:nvPr>
        </p:nvSpPr>
        <p:spPr>
          <a:xfrm>
            <a:off x="1097280" y="2189112"/>
            <a:ext cx="10232568" cy="3369242"/>
          </a:xfrm>
        </p:spPr>
        <p:txBody>
          <a:bodyPr>
            <a:noAutofit/>
          </a:bodyPr>
          <a:lstStyle/>
          <a:p>
            <a:pPr marL="342900" indent="-322263">
              <a:lnSpc>
                <a:spcPct val="105000"/>
              </a:lnSpc>
              <a:spcBef>
                <a:spcPts val="0"/>
              </a:spcBef>
              <a:spcAft>
                <a:spcPts val="2400"/>
              </a:spcAft>
            </a:pPr>
            <a:r>
              <a:rPr lang="en-US" sz="2400" dirty="0"/>
              <a:t>Don’t rush. Take time during this step to “connect” with the student. </a:t>
            </a:r>
          </a:p>
          <a:p>
            <a:pPr marL="342900" indent="-322263">
              <a:lnSpc>
                <a:spcPct val="105000"/>
              </a:lnSpc>
              <a:spcBef>
                <a:spcPts val="0"/>
              </a:spcBef>
              <a:spcAft>
                <a:spcPts val="2400"/>
              </a:spcAft>
            </a:pPr>
            <a:r>
              <a:rPr lang="en-US" sz="2400" dirty="0"/>
              <a:t>Acknowledge the emotions and how hard the situation must be </a:t>
            </a:r>
            <a:r>
              <a:rPr lang="en-US" sz="2400" b="1" dirty="0">
                <a:solidFill>
                  <a:schemeClr val="accent3">
                    <a:lumMod val="75000"/>
                  </a:schemeClr>
                </a:solidFill>
              </a:rPr>
              <a:t>from the student’s perspective</a:t>
            </a:r>
            <a:r>
              <a:rPr lang="en-US" sz="2400" dirty="0"/>
              <a:t>:</a:t>
            </a:r>
          </a:p>
          <a:p>
            <a:pPr marL="708024" lvl="1" indent="-342900">
              <a:lnSpc>
                <a:spcPct val="105000"/>
              </a:lnSpc>
              <a:spcBef>
                <a:spcPts val="0"/>
              </a:spcBef>
              <a:spcAft>
                <a:spcPts val="1800"/>
              </a:spcAft>
              <a:buSzPct val="100000"/>
              <a:buFont typeface="Courier New" panose="02070309020205020404" pitchFamily="49" charset="0"/>
              <a:buChar char="o"/>
            </a:pPr>
            <a:r>
              <a:rPr lang="en-US" dirty="0"/>
              <a:t>“I can see why you got so upset. </a:t>
            </a:r>
            <a:r>
              <a:rPr lang="en-US" b="1" dirty="0"/>
              <a:t>I probably </a:t>
            </a:r>
            <a:br>
              <a:rPr lang="en-US" b="1" dirty="0"/>
            </a:br>
            <a:r>
              <a:rPr lang="en-US" b="1" dirty="0"/>
              <a:t>would have been frustrated, too</a:t>
            </a:r>
            <a:r>
              <a:rPr lang="en-US" dirty="0"/>
              <a:t>.”</a:t>
            </a:r>
          </a:p>
          <a:p>
            <a:pPr marL="20637" indent="0">
              <a:spcBef>
                <a:spcPts val="0"/>
              </a:spcBef>
              <a:spcAft>
                <a:spcPts val="1800"/>
              </a:spcAft>
              <a:buNone/>
            </a:pPr>
            <a:endParaRPr lang="en-US" sz="3000" dirty="0"/>
          </a:p>
        </p:txBody>
      </p:sp>
      <p:pic>
        <p:nvPicPr>
          <p:cNvPr id="4" name="Picture 3">
            <a:extLst>
              <a:ext uri="{FF2B5EF4-FFF2-40B4-BE49-F238E27FC236}">
                <a16:creationId xmlns:a16="http://schemas.microsoft.com/office/drawing/2014/main" id="{BE2C9798-01B5-9A48-9B9E-8F58BC869E69}"/>
              </a:ext>
            </a:extLst>
          </p:cNvPr>
          <p:cNvPicPr>
            <a:picLocks noChangeAspect="1"/>
          </p:cNvPicPr>
          <p:nvPr/>
        </p:nvPicPr>
        <p:blipFill rotWithShape="1">
          <a:blip r:embed="rId3"/>
          <a:srcRect l="1455" r="1455"/>
          <a:stretch/>
        </p:blipFill>
        <p:spPr>
          <a:xfrm>
            <a:off x="8589818" y="3571014"/>
            <a:ext cx="2565862" cy="2642787"/>
          </a:xfrm>
          <a:prstGeom prst="rect">
            <a:avLst/>
          </a:prstGeom>
        </p:spPr>
      </p:pic>
      <p:sp>
        <p:nvSpPr>
          <p:cNvPr id="7" name="TextBox 6">
            <a:extLst>
              <a:ext uri="{FF2B5EF4-FFF2-40B4-BE49-F238E27FC236}">
                <a16:creationId xmlns:a16="http://schemas.microsoft.com/office/drawing/2014/main" id="{6D59DDA1-CF50-C44D-973D-7ED44CDD5176}"/>
              </a:ext>
            </a:extLst>
          </p:cNvPr>
          <p:cNvSpPr txBox="1"/>
          <p:nvPr/>
        </p:nvSpPr>
        <p:spPr>
          <a:xfrm>
            <a:off x="1097280" y="362552"/>
            <a:ext cx="10058400" cy="1554480"/>
          </a:xfrm>
          <a:prstGeom prst="rect">
            <a:avLst/>
          </a:prstGeom>
          <a:solidFill>
            <a:schemeClr val="accent3">
              <a:lumMod val="75000"/>
            </a:schemeClr>
          </a:solidFill>
          <a:ln w="38100">
            <a:no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4000" b="1" dirty="0">
                <a:solidFill>
                  <a:schemeClr val="bg1"/>
                </a:solidFill>
                <a:latin typeface="Helvetica" pitchFamily="2" charset="0"/>
                <a:ea typeface="Tahoma" panose="020B0604030504040204" pitchFamily="34" charset="0"/>
                <a:cs typeface="Tahoma" panose="020B0604030504040204" pitchFamily="34" charset="0"/>
              </a:rPr>
              <a:t>Connecting and Calming</a:t>
            </a:r>
            <a:br>
              <a:rPr lang="en-US" sz="4000" b="1" dirty="0">
                <a:solidFill>
                  <a:schemeClr val="bg1"/>
                </a:solidFill>
                <a:latin typeface="Helvetica" pitchFamily="2" charset="0"/>
                <a:ea typeface="Tahoma" panose="020B0604030504040204" pitchFamily="34" charset="0"/>
                <a:cs typeface="Tahoma" panose="020B0604030504040204" pitchFamily="34" charset="0"/>
              </a:rPr>
            </a:br>
            <a:r>
              <a:rPr lang="en-US" sz="4000" b="1" dirty="0">
                <a:solidFill>
                  <a:schemeClr val="bg1"/>
                </a:solidFill>
                <a:latin typeface="Helvetica" pitchFamily="2" charset="0"/>
                <a:ea typeface="Tahoma" panose="020B0604030504040204" pitchFamily="34" charset="0"/>
                <a:cs typeface="Tahoma" panose="020B0604030504040204" pitchFamily="34" charset="0"/>
              </a:rPr>
              <a:t>Step 3: Show concern and empathy</a:t>
            </a:r>
          </a:p>
        </p:txBody>
      </p:sp>
    </p:spTree>
    <p:extLst>
      <p:ext uri="{BB962C8B-B14F-4D97-AF65-F5344CB8AC3E}">
        <p14:creationId xmlns:p14="http://schemas.microsoft.com/office/powerpoint/2010/main" val="148093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B0487-77A5-49C2-B2A5-F463E88480EB}"/>
              </a:ext>
            </a:extLst>
          </p:cNvPr>
          <p:cNvSpPr>
            <a:spLocks noGrp="1"/>
          </p:cNvSpPr>
          <p:nvPr>
            <p:ph idx="1"/>
          </p:nvPr>
        </p:nvSpPr>
        <p:spPr>
          <a:xfrm>
            <a:off x="1116286" y="2125689"/>
            <a:ext cx="10142807" cy="1165493"/>
          </a:xfrm>
        </p:spPr>
        <p:txBody>
          <a:bodyPr>
            <a:noAutofit/>
          </a:bodyPr>
          <a:lstStyle/>
          <a:p>
            <a:pPr marL="0" indent="0">
              <a:lnSpc>
                <a:spcPct val="105000"/>
              </a:lnSpc>
              <a:spcBef>
                <a:spcPts val="0"/>
              </a:spcBef>
              <a:spcAft>
                <a:spcPts val="1800"/>
              </a:spcAft>
              <a:buNone/>
            </a:pPr>
            <a:r>
              <a:rPr lang="en-US" sz="2400" dirty="0"/>
              <a:t>Help the student </a:t>
            </a:r>
            <a:r>
              <a:rPr lang="en-US" sz="2400" b="1" dirty="0">
                <a:solidFill>
                  <a:srgbClr val="00B050"/>
                </a:solidFill>
              </a:rPr>
              <a:t>regain control over their physical body</a:t>
            </a:r>
          </a:p>
          <a:p>
            <a:pPr marL="406400" lvl="2" indent="-390525">
              <a:lnSpc>
                <a:spcPct val="105000"/>
              </a:lnSpc>
              <a:spcBef>
                <a:spcPts val="0"/>
              </a:spcBef>
              <a:spcAft>
                <a:spcPts val="1800"/>
              </a:spcAft>
              <a:buClr>
                <a:schemeClr val="tx2"/>
              </a:buClr>
            </a:pPr>
            <a:r>
              <a:rPr lang="en-US" sz="2200" b="1" dirty="0">
                <a:solidFill>
                  <a:srgbClr val="0070C0"/>
                </a:solidFill>
              </a:rPr>
              <a:t>Take a walk </a:t>
            </a:r>
            <a:r>
              <a:rPr lang="en-US" sz="2200" dirty="0"/>
              <a:t>(“walk and talk”) – </a:t>
            </a:r>
            <a:r>
              <a:rPr lang="en-US" sz="2200" i="1" dirty="0"/>
              <a:t>outside, if possible</a:t>
            </a:r>
          </a:p>
          <a:p>
            <a:pPr marL="0" indent="0">
              <a:lnSpc>
                <a:spcPct val="105000"/>
              </a:lnSpc>
              <a:spcBef>
                <a:spcPts val="0"/>
              </a:spcBef>
              <a:spcAft>
                <a:spcPts val="600"/>
              </a:spcAft>
              <a:buNone/>
            </a:pPr>
            <a:endParaRPr lang="en-US" sz="3000" dirty="0">
              <a:solidFill>
                <a:schemeClr val="accent2"/>
              </a:solidFill>
            </a:endParaRPr>
          </a:p>
        </p:txBody>
      </p:sp>
      <p:sp>
        <p:nvSpPr>
          <p:cNvPr id="9" name="TextBox 8">
            <a:extLst>
              <a:ext uri="{FF2B5EF4-FFF2-40B4-BE49-F238E27FC236}">
                <a16:creationId xmlns:a16="http://schemas.microsoft.com/office/drawing/2014/main" id="{AC28090C-B51B-F846-A2BD-B49D0F3573A8}"/>
              </a:ext>
            </a:extLst>
          </p:cNvPr>
          <p:cNvSpPr txBox="1"/>
          <p:nvPr/>
        </p:nvSpPr>
        <p:spPr>
          <a:xfrm>
            <a:off x="1116286" y="403836"/>
            <a:ext cx="10142807" cy="1603516"/>
          </a:xfrm>
          <a:prstGeom prst="rect">
            <a:avLst/>
          </a:prstGeom>
          <a:solidFill>
            <a:srgbClr val="00B050"/>
          </a:solidFill>
          <a:ln w="38100">
            <a:no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4000" b="1" dirty="0">
                <a:solidFill>
                  <a:schemeClr val="bg1"/>
                </a:solidFill>
                <a:latin typeface="Helvetica" pitchFamily="2" charset="0"/>
                <a:ea typeface="Tahoma" panose="020B0604030504040204" pitchFamily="34" charset="0"/>
                <a:cs typeface="Tahoma" panose="020B0604030504040204" pitchFamily="34" charset="0"/>
              </a:rPr>
              <a:t>Connecting and Calming</a:t>
            </a:r>
            <a:br>
              <a:rPr lang="en-US" sz="4000" b="1" dirty="0">
                <a:solidFill>
                  <a:schemeClr val="bg1"/>
                </a:solidFill>
                <a:latin typeface="Helvetica" pitchFamily="2" charset="0"/>
                <a:ea typeface="Tahoma" panose="020B0604030504040204" pitchFamily="34" charset="0"/>
                <a:cs typeface="Tahoma" panose="020B0604030504040204" pitchFamily="34" charset="0"/>
              </a:rPr>
            </a:br>
            <a:r>
              <a:rPr lang="en-US" sz="4000" b="1" dirty="0">
                <a:solidFill>
                  <a:schemeClr val="bg1"/>
                </a:solidFill>
                <a:latin typeface="Helvetica" pitchFamily="2" charset="0"/>
                <a:ea typeface="Tahoma" panose="020B0604030504040204" pitchFamily="34" charset="0"/>
                <a:cs typeface="Tahoma" panose="020B0604030504040204" pitchFamily="34" charset="0"/>
              </a:rPr>
              <a:t>Step 4: Calm</a:t>
            </a:r>
          </a:p>
        </p:txBody>
      </p:sp>
      <p:sp>
        <p:nvSpPr>
          <p:cNvPr id="2" name="Content Placeholder 2">
            <a:extLst>
              <a:ext uri="{FF2B5EF4-FFF2-40B4-BE49-F238E27FC236}">
                <a16:creationId xmlns:a16="http://schemas.microsoft.com/office/drawing/2014/main" id="{8E71C117-3906-42C9-1194-924A68207387}"/>
              </a:ext>
            </a:extLst>
          </p:cNvPr>
          <p:cNvSpPr txBox="1">
            <a:spLocks/>
          </p:cNvSpPr>
          <p:nvPr/>
        </p:nvSpPr>
        <p:spPr>
          <a:xfrm>
            <a:off x="1102848" y="3323840"/>
            <a:ext cx="6865495" cy="3228298"/>
          </a:xfrm>
          <a:prstGeom prst="rect">
            <a:avLst/>
          </a:prstGeom>
        </p:spPr>
        <p:txBody>
          <a:bodyPr vert="horz" lIns="0" tIns="45720" rIns="0" bIns="45720" rtlCol="0">
            <a:noAutofit/>
          </a:bodyPr>
          <a:lstStyle>
            <a:lvl1pPr marL="461963" indent="-461963" algn="l" defTabSz="914400" rtl="0" eaLnBrk="1" latinLnBrk="0" hangingPunct="1">
              <a:lnSpc>
                <a:spcPct val="110000"/>
              </a:lnSpc>
              <a:spcBef>
                <a:spcPts val="1200"/>
              </a:spcBef>
              <a:spcAft>
                <a:spcPts val="200"/>
              </a:spcAft>
              <a:buClrTx/>
              <a:buSzPct val="120000"/>
              <a:buFont typeface="Arial" panose="020B0604020202020204" pitchFamily="34" charset="0"/>
              <a:buChar char="•"/>
              <a:tabLst/>
              <a:defRPr sz="2800" kern="1200">
                <a:solidFill>
                  <a:schemeClr val="tx2"/>
                </a:solidFill>
                <a:latin typeface="+mn-lt"/>
                <a:ea typeface="+mn-ea"/>
                <a:cs typeface="+mn-cs"/>
              </a:defRPr>
            </a:lvl1pPr>
            <a:lvl2pPr marL="806450" indent="-292100" algn="l" defTabSz="914400" rtl="0" eaLnBrk="1" latinLnBrk="0" hangingPunct="1">
              <a:lnSpc>
                <a:spcPct val="100000"/>
              </a:lnSpc>
              <a:spcBef>
                <a:spcPts val="200"/>
              </a:spcBef>
              <a:spcAft>
                <a:spcPts val="400"/>
              </a:spcAft>
              <a:buClrTx/>
              <a:buSzPct val="120000"/>
              <a:buFont typeface="Arial" panose="020B0604020202020204" pitchFamily="34" charset="0"/>
              <a:buChar char="•"/>
              <a:tabLst/>
              <a:defRPr sz="2400" kern="1200">
                <a:solidFill>
                  <a:schemeClr val="tx2"/>
                </a:solidFill>
                <a:latin typeface="+mn-lt"/>
                <a:ea typeface="+mn-ea"/>
                <a:cs typeface="+mn-cs"/>
              </a:defRPr>
            </a:lvl2pPr>
            <a:lvl3pPr marL="1149350" indent="-292100" algn="l" defTabSz="914400" rtl="0" eaLnBrk="1" latinLnBrk="0" hangingPunct="1">
              <a:lnSpc>
                <a:spcPct val="100000"/>
              </a:lnSpc>
              <a:spcBef>
                <a:spcPts val="200"/>
              </a:spcBef>
              <a:spcAft>
                <a:spcPts val="400"/>
              </a:spcAft>
              <a:buClrTx/>
              <a:buSzPct val="120000"/>
              <a:buFont typeface="Arial" panose="020B0604020202020204" pitchFamily="34" charset="0"/>
              <a:buChar char="•"/>
              <a:tabLst/>
              <a:defRPr sz="2000" kern="1200">
                <a:solidFill>
                  <a:schemeClr val="tx2"/>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SzPct val="120000"/>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SzPct val="120000"/>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06400" lvl="2" indent="-390525">
              <a:lnSpc>
                <a:spcPct val="105000"/>
              </a:lnSpc>
              <a:spcBef>
                <a:spcPts val="0"/>
              </a:spcBef>
              <a:spcAft>
                <a:spcPts val="1800"/>
              </a:spcAft>
              <a:buClr>
                <a:schemeClr val="tx2"/>
              </a:buClr>
            </a:pPr>
            <a:r>
              <a:rPr lang="en-US" sz="2200" dirty="0"/>
              <a:t>Take 3 deep breaths or 3 square breaths </a:t>
            </a:r>
            <a:r>
              <a:rPr lang="en-US" sz="2200" b="1" dirty="0">
                <a:solidFill>
                  <a:srgbClr val="00B050"/>
                </a:solidFill>
              </a:rPr>
              <a:t>together</a:t>
            </a:r>
          </a:p>
          <a:p>
            <a:pPr marL="357188" lvl="2" indent="-341313">
              <a:lnSpc>
                <a:spcPct val="105000"/>
              </a:lnSpc>
              <a:spcBef>
                <a:spcPts val="0"/>
              </a:spcBef>
              <a:spcAft>
                <a:spcPts val="1800"/>
              </a:spcAft>
              <a:buClr>
                <a:schemeClr val="tx2"/>
              </a:buClr>
            </a:pPr>
            <a:r>
              <a:rPr lang="en-US" sz="2200" b="1" dirty="0">
                <a:solidFill>
                  <a:srgbClr val="0070C0"/>
                </a:solidFill>
              </a:rPr>
              <a:t>Use music</a:t>
            </a:r>
            <a:r>
              <a:rPr lang="en-US" sz="2200" b="1" dirty="0">
                <a:solidFill>
                  <a:srgbClr val="00B050"/>
                </a:solidFill>
              </a:rPr>
              <a:t> </a:t>
            </a:r>
            <a:r>
              <a:rPr lang="en-US" sz="2200" dirty="0"/>
              <a:t>– Ask the student to play a song for you that helps them calm down or feel better.</a:t>
            </a:r>
          </a:p>
          <a:p>
            <a:pPr marL="357188" lvl="2" indent="-341313">
              <a:lnSpc>
                <a:spcPct val="105000"/>
              </a:lnSpc>
              <a:spcBef>
                <a:spcPts val="0"/>
              </a:spcBef>
              <a:spcAft>
                <a:spcPts val="200"/>
              </a:spcAft>
              <a:buClr>
                <a:schemeClr val="tx2"/>
              </a:buClr>
            </a:pPr>
            <a:r>
              <a:rPr lang="en-US" sz="2200" b="1" dirty="0">
                <a:solidFill>
                  <a:srgbClr val="00B050"/>
                </a:solidFill>
              </a:rPr>
              <a:t>Use apps </a:t>
            </a:r>
            <a:r>
              <a:rPr lang="en-US" sz="2200" dirty="0"/>
              <a:t>like “Calm Harm,” “Mood Tools” and “Virtual Hope Box”</a:t>
            </a:r>
          </a:p>
          <a:p>
            <a:pPr marL="0" indent="0">
              <a:lnSpc>
                <a:spcPct val="105000"/>
              </a:lnSpc>
              <a:spcBef>
                <a:spcPts val="0"/>
              </a:spcBef>
              <a:spcAft>
                <a:spcPts val="600"/>
              </a:spcAft>
              <a:buFont typeface="Arial" panose="020B0604020202020204" pitchFamily="34" charset="0"/>
              <a:buNone/>
            </a:pPr>
            <a:endParaRPr lang="en-US" sz="3000" dirty="0">
              <a:solidFill>
                <a:schemeClr val="accent2"/>
              </a:solidFill>
            </a:endParaRPr>
          </a:p>
        </p:txBody>
      </p:sp>
      <p:grpSp>
        <p:nvGrpSpPr>
          <p:cNvPr id="8" name="Group 7">
            <a:extLst>
              <a:ext uri="{FF2B5EF4-FFF2-40B4-BE49-F238E27FC236}">
                <a16:creationId xmlns:a16="http://schemas.microsoft.com/office/drawing/2014/main" id="{5D7CF468-8967-291F-BCF8-DD5B4311D621}"/>
              </a:ext>
            </a:extLst>
          </p:cNvPr>
          <p:cNvGrpSpPr/>
          <p:nvPr/>
        </p:nvGrpSpPr>
        <p:grpSpPr>
          <a:xfrm>
            <a:off x="4084860" y="5331522"/>
            <a:ext cx="3110060" cy="898226"/>
            <a:chOff x="6111490" y="2227255"/>
            <a:chExt cx="3110060" cy="898226"/>
          </a:xfrm>
        </p:grpSpPr>
        <p:pic>
          <p:nvPicPr>
            <p:cNvPr id="4" name="Picture 3" descr="A logo with a blue and purple gradient&#10;&#10;Description automatically generated">
              <a:extLst>
                <a:ext uri="{FF2B5EF4-FFF2-40B4-BE49-F238E27FC236}">
                  <a16:creationId xmlns:a16="http://schemas.microsoft.com/office/drawing/2014/main" id="{0B6D617D-6A56-AB04-FE42-B6C3A2BC9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490" y="2227255"/>
              <a:ext cx="827582" cy="898226"/>
            </a:xfrm>
            <a:prstGeom prst="rect">
              <a:avLst/>
            </a:prstGeom>
          </p:spPr>
        </p:pic>
        <p:pic>
          <p:nvPicPr>
            <p:cNvPr id="6" name="Picture 5" descr="A blue and white box with a keyhole&#10;&#10;Description automatically generated">
              <a:extLst>
                <a:ext uri="{FF2B5EF4-FFF2-40B4-BE49-F238E27FC236}">
                  <a16:creationId xmlns:a16="http://schemas.microsoft.com/office/drawing/2014/main" id="{B80C1289-E02F-BDC7-B7E7-77D63B567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185" y="2227255"/>
              <a:ext cx="827582" cy="829252"/>
            </a:xfrm>
            <a:prstGeom prst="rect">
              <a:avLst/>
            </a:prstGeom>
          </p:spPr>
        </p:pic>
        <p:pic>
          <p:nvPicPr>
            <p:cNvPr id="7" name="Picture 6" descr="A blue square with white text and a red star&#10;&#10;Description automatically generated">
              <a:extLst>
                <a:ext uri="{FF2B5EF4-FFF2-40B4-BE49-F238E27FC236}">
                  <a16:creationId xmlns:a16="http://schemas.microsoft.com/office/drawing/2014/main" id="{768AFD0E-CEFC-853E-CE2E-F02A206870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0880" y="2227255"/>
              <a:ext cx="840670" cy="762572"/>
            </a:xfrm>
            <a:prstGeom prst="rect">
              <a:avLst/>
            </a:prstGeom>
          </p:spPr>
        </p:pic>
      </p:grpSp>
      <p:pic>
        <p:nvPicPr>
          <p:cNvPr id="2050" name="Picture 2" descr="Hyppy tunkki Aggregaatti Tuoksuva talk to teens lupaava Pese ikkunat  jännittävä">
            <a:extLst>
              <a:ext uri="{FF2B5EF4-FFF2-40B4-BE49-F238E27FC236}">
                <a16:creationId xmlns:a16="http://schemas.microsoft.com/office/drawing/2014/main" id="{8BEA24AC-EF75-E797-3257-A1DA1527D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40" r="21642"/>
          <a:stretch/>
        </p:blipFill>
        <p:spPr bwMode="auto">
          <a:xfrm>
            <a:off x="8122519" y="2867071"/>
            <a:ext cx="3136574" cy="246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6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 Save Families in Crisis—I Give Them All the Same Piece of Advice">
            <a:extLst>
              <a:ext uri="{FF2B5EF4-FFF2-40B4-BE49-F238E27FC236}">
                <a16:creationId xmlns:a16="http://schemas.microsoft.com/office/drawing/2014/main" id="{93BDA74A-DBA8-9F30-C179-B6C31D5D83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35" t="-1260" r="-8700" b="1260"/>
          <a:stretch/>
        </p:blipFill>
        <p:spPr bwMode="auto">
          <a:xfrm>
            <a:off x="3127259" y="3359674"/>
            <a:ext cx="4572000" cy="290035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08DB191-A631-394B-B3E1-E267A1CB920C}"/>
              </a:ext>
            </a:extLst>
          </p:cNvPr>
          <p:cNvGrpSpPr/>
          <p:nvPr/>
        </p:nvGrpSpPr>
        <p:grpSpPr>
          <a:xfrm>
            <a:off x="3145852" y="457201"/>
            <a:ext cx="8518303" cy="5806795"/>
            <a:chOff x="2876897" y="457201"/>
            <a:chExt cx="8663045" cy="5806795"/>
          </a:xfrm>
        </p:grpSpPr>
        <p:pic>
          <p:nvPicPr>
            <p:cNvPr id="5" name="Picture 4">
              <a:extLst>
                <a:ext uri="{FF2B5EF4-FFF2-40B4-BE49-F238E27FC236}">
                  <a16:creationId xmlns:a16="http://schemas.microsoft.com/office/drawing/2014/main" id="{F5F4AF5C-DCE9-6D4C-ABC1-447BAC35F1D5}"/>
                </a:ext>
              </a:extLst>
            </p:cNvPr>
            <p:cNvPicPr>
              <a:picLocks noChangeAspect="1"/>
            </p:cNvPicPr>
            <p:nvPr/>
          </p:nvPicPr>
          <p:blipFill rotWithShape="1">
            <a:blip r:embed="rId4"/>
            <a:srcRect l="4494" r="22742" b="-1"/>
            <a:stretch/>
          </p:blipFill>
          <p:spPr>
            <a:xfrm>
              <a:off x="2876897" y="457201"/>
              <a:ext cx="4184718" cy="2999437"/>
            </a:xfrm>
            <a:prstGeom prst="rect">
              <a:avLst/>
            </a:prstGeom>
          </p:spPr>
        </p:pic>
        <p:pic>
          <p:nvPicPr>
            <p:cNvPr id="9" name="Picture 8">
              <a:extLst>
                <a:ext uri="{FF2B5EF4-FFF2-40B4-BE49-F238E27FC236}">
                  <a16:creationId xmlns:a16="http://schemas.microsoft.com/office/drawing/2014/main" id="{478333B6-6570-6441-9770-E54D6ADEA71C}"/>
                </a:ext>
              </a:extLst>
            </p:cNvPr>
            <p:cNvPicPr>
              <a:picLocks noChangeAspect="1"/>
            </p:cNvPicPr>
            <p:nvPr/>
          </p:nvPicPr>
          <p:blipFill>
            <a:blip r:embed="rId5"/>
            <a:stretch>
              <a:fillRect/>
            </a:stretch>
          </p:blipFill>
          <p:spPr>
            <a:xfrm>
              <a:off x="6963190" y="457201"/>
              <a:ext cx="4576752" cy="2993935"/>
            </a:xfrm>
            <a:prstGeom prst="rect">
              <a:avLst/>
            </a:prstGeom>
          </p:spPr>
        </p:pic>
        <p:pic>
          <p:nvPicPr>
            <p:cNvPr id="6" name="Picture 5">
              <a:extLst>
                <a:ext uri="{FF2B5EF4-FFF2-40B4-BE49-F238E27FC236}">
                  <a16:creationId xmlns:a16="http://schemas.microsoft.com/office/drawing/2014/main" id="{AD4D1734-9723-7B40-9A82-0DD023AEAC2E}"/>
                </a:ext>
              </a:extLst>
            </p:cNvPr>
            <p:cNvPicPr>
              <a:picLocks noChangeAspect="1"/>
            </p:cNvPicPr>
            <p:nvPr/>
          </p:nvPicPr>
          <p:blipFill>
            <a:blip r:embed="rId6"/>
            <a:stretch>
              <a:fillRect/>
            </a:stretch>
          </p:blipFill>
          <p:spPr>
            <a:xfrm>
              <a:off x="6979797" y="3449337"/>
              <a:ext cx="4556693" cy="2814659"/>
            </a:xfrm>
            <a:prstGeom prst="rect">
              <a:avLst/>
            </a:prstGeom>
          </p:spPr>
        </p:pic>
      </p:grpSp>
      <p:sp>
        <p:nvSpPr>
          <p:cNvPr id="13" name="Title 1">
            <a:extLst>
              <a:ext uri="{FF2B5EF4-FFF2-40B4-BE49-F238E27FC236}">
                <a16:creationId xmlns:a16="http://schemas.microsoft.com/office/drawing/2014/main" id="{4967E62C-4CD9-3542-A053-DC4749472141}"/>
              </a:ext>
            </a:extLst>
          </p:cNvPr>
          <p:cNvSpPr txBox="1">
            <a:spLocks/>
          </p:cNvSpPr>
          <p:nvPr/>
        </p:nvSpPr>
        <p:spPr>
          <a:xfrm>
            <a:off x="492369" y="457201"/>
            <a:ext cx="2667548" cy="5834433"/>
          </a:xfrm>
          <a:prstGeom prst="rect">
            <a:avLst/>
          </a:prstGeom>
          <a:solidFill>
            <a:schemeClr val="tx1"/>
          </a:solidFill>
        </p:spPr>
        <p:txBody>
          <a:bodyPr anchor="ctr">
            <a:normAutofit/>
          </a:bodyPr>
          <a:lst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Helvetica" pitchFamily="2" charset="0"/>
                <a:ea typeface="+mj-ea"/>
                <a:cs typeface="+mj-cs"/>
              </a:defRPr>
            </a:lvl1pPr>
          </a:lstStyle>
          <a:p>
            <a:pPr algn="ctr">
              <a:lnSpc>
                <a:spcPct val="110000"/>
              </a:lnSpc>
              <a:spcAft>
                <a:spcPts val="600"/>
              </a:spcAft>
            </a:pPr>
            <a:r>
              <a:rPr lang="en-US" sz="4400" dirty="0">
                <a:solidFill>
                  <a:srgbClr val="FFFFFF"/>
                </a:solidFill>
              </a:rPr>
              <a:t>“Upset”</a:t>
            </a:r>
          </a:p>
          <a:p>
            <a:pPr algn="ctr">
              <a:lnSpc>
                <a:spcPct val="110000"/>
              </a:lnSpc>
              <a:spcAft>
                <a:spcPts val="600"/>
              </a:spcAft>
            </a:pPr>
            <a:r>
              <a:rPr lang="en-US" sz="4400" dirty="0">
                <a:solidFill>
                  <a:srgbClr val="FFFFFF"/>
                </a:solidFill>
              </a:rPr>
              <a:t>vs  </a:t>
            </a:r>
          </a:p>
          <a:p>
            <a:pPr algn="ctr">
              <a:lnSpc>
                <a:spcPct val="110000"/>
              </a:lnSpc>
              <a:spcAft>
                <a:spcPts val="600"/>
              </a:spcAft>
            </a:pPr>
            <a:r>
              <a:rPr lang="en-US" sz="4400" dirty="0">
                <a:solidFill>
                  <a:srgbClr val="FFFFFF"/>
                </a:solidFill>
              </a:rPr>
              <a:t>“Mental Health Crisis”</a:t>
            </a:r>
          </a:p>
        </p:txBody>
      </p:sp>
    </p:spTree>
    <p:extLst>
      <p:ext uri="{BB962C8B-B14F-4D97-AF65-F5344CB8AC3E}">
        <p14:creationId xmlns:p14="http://schemas.microsoft.com/office/powerpoint/2010/main" val="2705871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D3E79-BE86-DC45-BB09-438C247E5D81}"/>
              </a:ext>
            </a:extLst>
          </p:cNvPr>
          <p:cNvSpPr>
            <a:spLocks noGrp="1"/>
          </p:cNvSpPr>
          <p:nvPr>
            <p:ph type="title"/>
          </p:nvPr>
        </p:nvSpPr>
        <p:spPr>
          <a:xfrm>
            <a:off x="5117309" y="634947"/>
            <a:ext cx="6432434" cy="850954"/>
          </a:xfrm>
        </p:spPr>
        <p:txBody>
          <a:bodyPr anchor="t">
            <a:normAutofit/>
          </a:bodyPr>
          <a:lstStyle/>
          <a:p>
            <a:pPr algn="ctr">
              <a:spcAft>
                <a:spcPts val="600"/>
              </a:spcAft>
            </a:pPr>
            <a:r>
              <a:rPr lang="en-US" sz="3600" dirty="0"/>
              <a:t>Not Just “Upset”</a:t>
            </a:r>
          </a:p>
        </p:txBody>
      </p:sp>
      <p:pic>
        <p:nvPicPr>
          <p:cNvPr id="1028" name="Picture 4" descr="Who is Muhammad Didit? Indonesian YouTuber Generates 1.9 Million Views  Doing Nothing for 2 Hours">
            <a:extLst>
              <a:ext uri="{FF2B5EF4-FFF2-40B4-BE49-F238E27FC236}">
                <a16:creationId xmlns:a16="http://schemas.microsoft.com/office/drawing/2014/main" id="{FB78667E-736D-35E3-7C43-C2BB0C6D3C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468"/>
          <a:stretch/>
        </p:blipFill>
        <p:spPr bwMode="auto">
          <a:xfrm>
            <a:off x="887188" y="3435282"/>
            <a:ext cx="3755571" cy="2634438"/>
          </a:xfrm>
          <a:prstGeom prst="rect">
            <a:avLst/>
          </a:prstGeom>
          <a:noFill/>
          <a:extLst>
            <a:ext uri="{909E8E84-426E-40DD-AFC4-6F175D3DCCD1}">
              <a14:hiddenFill xmlns:a14="http://schemas.microsoft.com/office/drawing/2010/main">
                <a:solidFill>
                  <a:srgbClr val="FFFFFF"/>
                </a:solidFill>
              </a14:hiddenFill>
            </a:ext>
          </a:extLst>
        </p:spPr>
      </p:pic>
      <p:cxnSp>
        <p:nvCxnSpPr>
          <p:cNvPr id="1051" name="Straight Connector 1050">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072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Schizophrenia in Children &amp; Teens — Talkspace">
            <a:extLst>
              <a:ext uri="{FF2B5EF4-FFF2-40B4-BE49-F238E27FC236}">
                <a16:creationId xmlns:a16="http://schemas.microsoft.com/office/drawing/2014/main" id="{53F9F51B-5D96-567E-C50B-AF490C5F78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1004"/>
          <a:stretch/>
        </p:blipFill>
        <p:spPr bwMode="auto">
          <a:xfrm>
            <a:off x="887187" y="708652"/>
            <a:ext cx="3755572" cy="248161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5153100-CE84-BD4F-8EB4-70110CC95CB3}"/>
              </a:ext>
            </a:extLst>
          </p:cNvPr>
          <p:cNvSpPr>
            <a:spLocks noGrp="1"/>
          </p:cNvSpPr>
          <p:nvPr>
            <p:ph idx="1"/>
          </p:nvPr>
        </p:nvSpPr>
        <p:spPr>
          <a:xfrm>
            <a:off x="5117309" y="1445935"/>
            <a:ext cx="6432434" cy="4224528"/>
          </a:xfrm>
          <a:solidFill>
            <a:schemeClr val="bg1"/>
          </a:solidFill>
        </p:spPr>
        <p:txBody>
          <a:bodyPr>
            <a:noAutofit/>
          </a:bodyPr>
          <a:lstStyle/>
          <a:p>
            <a:pPr marL="0" indent="0" algn="ctr">
              <a:lnSpc>
                <a:spcPct val="100000"/>
              </a:lnSpc>
              <a:spcBef>
                <a:spcPts val="0"/>
              </a:spcBef>
              <a:spcAft>
                <a:spcPts val="0"/>
              </a:spcAft>
              <a:buNone/>
            </a:pPr>
            <a:r>
              <a:rPr lang="en-US" sz="4000" b="1" dirty="0">
                <a:solidFill>
                  <a:srgbClr val="FF0000"/>
                </a:solidFill>
              </a:rPr>
              <a:t>Mental Health Crisis</a:t>
            </a:r>
          </a:p>
          <a:p>
            <a:pPr marL="514350" indent="-514350">
              <a:lnSpc>
                <a:spcPct val="100000"/>
              </a:lnSpc>
              <a:spcBef>
                <a:spcPts val="1800"/>
              </a:spcBef>
              <a:spcAft>
                <a:spcPts val="1200"/>
              </a:spcAft>
              <a:buSzPct val="100000"/>
              <a:buFont typeface="+mj-lt"/>
              <a:buAutoNum type="arabicPeriod"/>
            </a:pPr>
            <a:r>
              <a:rPr lang="en-US" sz="2400" dirty="0">
                <a:solidFill>
                  <a:schemeClr val="tx1"/>
                </a:solidFill>
              </a:rPr>
              <a:t>A student threatens or expresses a wish to </a:t>
            </a:r>
            <a:r>
              <a:rPr lang="en-US" sz="2400" b="1" dirty="0">
                <a:solidFill>
                  <a:schemeClr val="accent2">
                    <a:lumMod val="75000"/>
                  </a:schemeClr>
                </a:solidFill>
              </a:rPr>
              <a:t>hurt themselves</a:t>
            </a:r>
          </a:p>
          <a:p>
            <a:pPr marL="514350" indent="-514350">
              <a:lnSpc>
                <a:spcPct val="100000"/>
              </a:lnSpc>
              <a:spcBef>
                <a:spcPts val="1800"/>
              </a:spcBef>
              <a:spcAft>
                <a:spcPts val="1200"/>
              </a:spcAft>
              <a:buSzPct val="100000"/>
              <a:buFont typeface="+mj-lt"/>
              <a:buAutoNum type="arabicPeriod"/>
            </a:pPr>
            <a:r>
              <a:rPr lang="en-US" sz="2400" dirty="0">
                <a:solidFill>
                  <a:schemeClr val="tx1"/>
                </a:solidFill>
              </a:rPr>
              <a:t> A student threatens or expresses a wish to </a:t>
            </a:r>
            <a:r>
              <a:rPr lang="en-US" sz="2400" b="1" dirty="0">
                <a:solidFill>
                  <a:schemeClr val="accent2">
                    <a:lumMod val="75000"/>
                  </a:schemeClr>
                </a:solidFill>
              </a:rPr>
              <a:t>hurt someone else</a:t>
            </a:r>
          </a:p>
          <a:p>
            <a:pPr marL="514350" indent="-514350">
              <a:lnSpc>
                <a:spcPct val="100000"/>
              </a:lnSpc>
              <a:buSzPct val="100000"/>
              <a:buFont typeface="+mj-lt"/>
              <a:buAutoNum type="arabicPeriod"/>
            </a:pPr>
            <a:r>
              <a:rPr lang="en-US" sz="2400" dirty="0">
                <a:solidFill>
                  <a:schemeClr val="tx1"/>
                </a:solidFill>
              </a:rPr>
              <a:t>A student is demonstrating </a:t>
            </a:r>
            <a:r>
              <a:rPr lang="en-US" sz="2400" b="1" dirty="0">
                <a:solidFill>
                  <a:schemeClr val="accent2">
                    <a:lumMod val="75000"/>
                  </a:schemeClr>
                </a:solidFill>
              </a:rPr>
              <a:t>bizarre or unusual behavior</a:t>
            </a:r>
            <a:r>
              <a:rPr lang="en-US" sz="2400" dirty="0">
                <a:solidFill>
                  <a:schemeClr val="tx1"/>
                </a:solidFill>
              </a:rPr>
              <a:t> which suggests that they are </a:t>
            </a:r>
            <a:r>
              <a:rPr lang="en-US" sz="2400" b="1" dirty="0">
                <a:solidFill>
                  <a:schemeClr val="accent2">
                    <a:lumMod val="75000"/>
                  </a:schemeClr>
                </a:solidFill>
              </a:rPr>
              <a:t>out of touch with reality</a:t>
            </a:r>
            <a:r>
              <a:rPr lang="en-US" sz="2400" dirty="0">
                <a:solidFill>
                  <a:schemeClr val="tx1"/>
                </a:solidFill>
              </a:rPr>
              <a:t>.</a:t>
            </a:r>
          </a:p>
        </p:txBody>
      </p:sp>
      <p:sp>
        <p:nvSpPr>
          <p:cNvPr id="1053" name="Rectangle 1052">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Picture 7" descr="A picture containing clipart&#10;&#10;Description automatically generated">
            <a:extLst>
              <a:ext uri="{FF2B5EF4-FFF2-40B4-BE49-F238E27FC236}">
                <a16:creationId xmlns:a16="http://schemas.microsoft.com/office/drawing/2014/main" id="{76AC068C-5242-8245-83F3-3B10AB90B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90" y="5615746"/>
            <a:ext cx="685800" cy="776036"/>
          </a:xfrm>
          <a:prstGeom prst="rect">
            <a:avLst/>
          </a:prstGeom>
        </p:spPr>
      </p:pic>
      <p:cxnSp>
        <p:nvCxnSpPr>
          <p:cNvPr id="5" name="Straight Connector 4">
            <a:extLst>
              <a:ext uri="{FF2B5EF4-FFF2-40B4-BE49-F238E27FC236}">
                <a16:creationId xmlns:a16="http://schemas.microsoft.com/office/drawing/2014/main" id="{21038FDF-0BB6-D6E4-4EFF-226751700DAA}"/>
              </a:ext>
            </a:extLst>
          </p:cNvPr>
          <p:cNvCxnSpPr>
            <a:cxnSpLocks/>
          </p:cNvCxnSpPr>
          <p:nvPr/>
        </p:nvCxnSpPr>
        <p:spPr>
          <a:xfrm>
            <a:off x="5148943" y="1265856"/>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201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68668"/>
          </a:xfrm>
        </p:spPr>
        <p:txBody>
          <a:bodyPr/>
          <a:lstStyle/>
          <a:p>
            <a:r>
              <a:rPr lang="en-US" dirty="0"/>
              <a:t>What to Do in a Mental Health Crisis</a:t>
            </a:r>
          </a:p>
        </p:txBody>
      </p:sp>
      <p:sp>
        <p:nvSpPr>
          <p:cNvPr id="3" name="Content Placeholder 2"/>
          <p:cNvSpPr>
            <a:spLocks noGrp="1"/>
          </p:cNvSpPr>
          <p:nvPr>
            <p:ph idx="1"/>
          </p:nvPr>
        </p:nvSpPr>
        <p:spPr>
          <a:xfrm>
            <a:off x="1097280" y="1639386"/>
            <a:ext cx="10058400" cy="4598126"/>
          </a:xfrm>
          <a:solidFill>
            <a:schemeClr val="bg1"/>
          </a:solidFill>
        </p:spPr>
        <p:txBody>
          <a:bodyPr>
            <a:noAutofit/>
          </a:bodyPr>
          <a:lstStyle/>
          <a:p>
            <a:pPr>
              <a:lnSpc>
                <a:spcPct val="100000"/>
              </a:lnSpc>
              <a:spcBef>
                <a:spcPts val="0"/>
              </a:spcBef>
              <a:spcAft>
                <a:spcPts val="1400"/>
              </a:spcAft>
              <a:buClr>
                <a:schemeClr val="tx2"/>
              </a:buClr>
            </a:pPr>
            <a:r>
              <a:rPr lang="en-US" sz="2200" b="1" dirty="0">
                <a:solidFill>
                  <a:srgbClr val="FF0000"/>
                </a:solidFill>
              </a:rPr>
              <a:t>Assess Safety First</a:t>
            </a:r>
            <a:r>
              <a:rPr lang="en-US" sz="2200" dirty="0">
                <a:solidFill>
                  <a:srgbClr val="FF0000"/>
                </a:solidFill>
              </a:rPr>
              <a:t>: </a:t>
            </a:r>
            <a:r>
              <a:rPr lang="en-US" altLang="en-US" sz="2200" dirty="0"/>
              <a:t>Is there a risk of harm or danger to self or to others (including yourself)? </a:t>
            </a:r>
          </a:p>
          <a:p>
            <a:pPr>
              <a:lnSpc>
                <a:spcPct val="100000"/>
              </a:lnSpc>
              <a:spcBef>
                <a:spcPts val="0"/>
              </a:spcBef>
              <a:spcAft>
                <a:spcPts val="1400"/>
              </a:spcAft>
            </a:pPr>
            <a:r>
              <a:rPr lang="en-US" sz="2200" b="1" dirty="0"/>
              <a:t>Get help.  </a:t>
            </a:r>
            <a:r>
              <a:rPr lang="en-US" sz="2200" dirty="0"/>
              <a:t>If the student is </a:t>
            </a:r>
            <a:r>
              <a:rPr lang="en-US" sz="2200" b="1" dirty="0"/>
              <a:t>agitated </a:t>
            </a:r>
            <a:r>
              <a:rPr lang="en-US" sz="2200" dirty="0"/>
              <a:t>or has</a:t>
            </a:r>
            <a:r>
              <a:rPr lang="en-US" sz="2200" b="1" dirty="0"/>
              <a:t> erratic behavior, get help </a:t>
            </a:r>
            <a:r>
              <a:rPr lang="en-US" sz="2200" b="1" dirty="0">
                <a:solidFill>
                  <a:srgbClr val="FF0000"/>
                </a:solidFill>
              </a:rPr>
              <a:t>immediately.</a:t>
            </a:r>
            <a:endParaRPr lang="en-US" sz="2200" dirty="0">
              <a:solidFill>
                <a:srgbClr val="FF0000"/>
              </a:solidFill>
            </a:endParaRPr>
          </a:p>
          <a:p>
            <a:pPr lvl="1">
              <a:spcBef>
                <a:spcPts val="0"/>
              </a:spcBef>
              <a:spcAft>
                <a:spcPts val="1400"/>
              </a:spcAft>
            </a:pPr>
            <a:r>
              <a:rPr lang="en-US" sz="2200" dirty="0"/>
              <a:t>[</a:t>
            </a:r>
            <a:r>
              <a:rPr lang="en-US" sz="2200" dirty="0">
                <a:solidFill>
                  <a:srgbClr val="FF0000"/>
                </a:solidFill>
                <a:highlight>
                  <a:srgbClr val="FFFF00"/>
                </a:highlight>
              </a:rPr>
              <a:t>REVIEW THE PROTOCOL AT YOUR CENTER</a:t>
            </a:r>
            <a:r>
              <a:rPr lang="en-US" sz="2200" b="1" i="1" dirty="0">
                <a:solidFill>
                  <a:srgbClr val="FF0000"/>
                </a:solidFill>
                <a:highlight>
                  <a:srgbClr val="FFFF00"/>
                </a:highlight>
              </a:rPr>
              <a:t>: </a:t>
            </a:r>
            <a:r>
              <a:rPr lang="en-US" sz="2200" dirty="0">
                <a:solidFill>
                  <a:srgbClr val="FF0000"/>
                </a:solidFill>
                <a:highlight>
                  <a:srgbClr val="FFFF00"/>
                </a:highlight>
              </a:rPr>
              <a:t>Call Security, Residential Manager, Health and Wellness Director, etc</a:t>
            </a:r>
            <a:r>
              <a:rPr lang="en-US" sz="2200" dirty="0">
                <a:solidFill>
                  <a:srgbClr val="FF0000"/>
                </a:solidFill>
              </a:rPr>
              <a:t>.</a:t>
            </a:r>
            <a:r>
              <a:rPr lang="en-US" sz="2200" dirty="0"/>
              <a:t>]</a:t>
            </a:r>
          </a:p>
          <a:p>
            <a:pPr>
              <a:lnSpc>
                <a:spcPct val="100000"/>
              </a:lnSpc>
              <a:spcBef>
                <a:spcPts val="0"/>
              </a:spcBef>
              <a:spcAft>
                <a:spcPts val="1400"/>
              </a:spcAft>
            </a:pPr>
            <a:r>
              <a:rPr lang="en-US" sz="2200" b="1" dirty="0">
                <a:solidFill>
                  <a:srgbClr val="FF0000"/>
                </a:solidFill>
              </a:rPr>
              <a:t>Do not leave the student alone – ever. </a:t>
            </a:r>
          </a:p>
          <a:p>
            <a:pPr>
              <a:lnSpc>
                <a:spcPct val="100000"/>
              </a:lnSpc>
              <a:spcBef>
                <a:spcPts val="0"/>
              </a:spcBef>
              <a:spcAft>
                <a:spcPts val="1400"/>
              </a:spcAft>
            </a:pPr>
            <a:r>
              <a:rPr lang="en-US" sz="2200" dirty="0"/>
              <a:t>If the student is talking, </a:t>
            </a:r>
            <a:r>
              <a:rPr lang="en-US" sz="2200" b="1" dirty="0"/>
              <a:t>listen</a:t>
            </a:r>
            <a:r>
              <a:rPr lang="en-US" sz="2200" dirty="0"/>
              <a:t> (even if it doesn’t make sense). </a:t>
            </a:r>
          </a:p>
          <a:p>
            <a:pPr>
              <a:lnSpc>
                <a:spcPct val="100000"/>
              </a:lnSpc>
              <a:spcBef>
                <a:spcPts val="0"/>
              </a:spcBef>
              <a:spcAft>
                <a:spcPts val="1400"/>
              </a:spcAft>
            </a:pPr>
            <a:r>
              <a:rPr lang="en-US" sz="2200" dirty="0"/>
              <a:t>If the student seems open to help, </a:t>
            </a:r>
            <a:r>
              <a:rPr lang="en-US" sz="2200" b="1" dirty="0"/>
              <a:t>provide reassurance </a:t>
            </a:r>
            <a:r>
              <a:rPr lang="en-US" sz="2200" dirty="0"/>
              <a:t>that you can take the student to the Health and Wellness Center or wait with them until help arrives.</a:t>
            </a:r>
          </a:p>
        </p:txBody>
      </p:sp>
      <p:pic>
        <p:nvPicPr>
          <p:cNvPr id="4" name="Picture 3">
            <a:extLst>
              <a:ext uri="{FF2B5EF4-FFF2-40B4-BE49-F238E27FC236}">
                <a16:creationId xmlns:a16="http://schemas.microsoft.com/office/drawing/2014/main" id="{4CAA5F9B-0C39-7841-B3CE-124C70F4F9AD}"/>
              </a:ext>
            </a:extLst>
          </p:cNvPr>
          <p:cNvPicPr>
            <a:picLocks noChangeAspect="1"/>
          </p:cNvPicPr>
          <p:nvPr/>
        </p:nvPicPr>
        <p:blipFill rotWithShape="1">
          <a:blip r:embed="rId3"/>
          <a:srcRect l="19145" t="8641" r="19318" b="8824"/>
          <a:stretch/>
        </p:blipFill>
        <p:spPr>
          <a:xfrm>
            <a:off x="10700710" y="286603"/>
            <a:ext cx="1189703" cy="1494503"/>
          </a:xfrm>
          <a:prstGeom prst="rect">
            <a:avLst/>
          </a:prstGeom>
        </p:spPr>
      </p:pic>
      <p:cxnSp>
        <p:nvCxnSpPr>
          <p:cNvPr id="6" name="Straight Connector 5">
            <a:extLst>
              <a:ext uri="{FF2B5EF4-FFF2-40B4-BE49-F238E27FC236}">
                <a16:creationId xmlns:a16="http://schemas.microsoft.com/office/drawing/2014/main" id="{36AD123C-0D26-9181-AB64-62918B25AF4B}"/>
              </a:ext>
            </a:extLst>
          </p:cNvPr>
          <p:cNvCxnSpPr/>
          <p:nvPr/>
        </p:nvCxnSpPr>
        <p:spPr>
          <a:xfrm>
            <a:off x="1097280" y="1485900"/>
            <a:ext cx="97285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401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C7EB-14A3-534D-9240-652DE9344562}"/>
              </a:ext>
            </a:extLst>
          </p:cNvPr>
          <p:cNvSpPr>
            <a:spLocks noGrp="1"/>
          </p:cNvSpPr>
          <p:nvPr>
            <p:ph type="title"/>
          </p:nvPr>
        </p:nvSpPr>
        <p:spPr/>
        <p:txBody>
          <a:bodyPr/>
          <a:lstStyle/>
          <a:p>
            <a:r>
              <a:rPr lang="en-US" dirty="0"/>
              <a:t>[Name of CMHC]</a:t>
            </a:r>
          </a:p>
        </p:txBody>
      </p:sp>
      <p:sp>
        <p:nvSpPr>
          <p:cNvPr id="3" name="Content Placeholder 2">
            <a:extLst>
              <a:ext uri="{FF2B5EF4-FFF2-40B4-BE49-F238E27FC236}">
                <a16:creationId xmlns:a16="http://schemas.microsoft.com/office/drawing/2014/main" id="{3C6AD6BA-8867-934E-9587-4157E53353C6}"/>
              </a:ext>
            </a:extLst>
          </p:cNvPr>
          <p:cNvSpPr>
            <a:spLocks noGrp="1"/>
          </p:cNvSpPr>
          <p:nvPr>
            <p:ph idx="1"/>
          </p:nvPr>
        </p:nvSpPr>
        <p:spPr>
          <a:xfrm>
            <a:off x="1097280" y="2108201"/>
            <a:ext cx="7035338" cy="3760891"/>
          </a:xfrm>
        </p:spPr>
        <p:txBody>
          <a:bodyPr>
            <a:normAutofit/>
          </a:bodyPr>
          <a:lstStyle/>
          <a:p>
            <a:pPr marL="461963" indent="-428625">
              <a:spcAft>
                <a:spcPts val="0"/>
              </a:spcAft>
              <a:buClr>
                <a:schemeClr val="tx2"/>
              </a:buClr>
              <a:buSzPct val="120000"/>
              <a:buFont typeface="Arial" panose="020B0604020202020204" pitchFamily="34" charset="0"/>
              <a:buChar char="•"/>
            </a:pPr>
            <a:r>
              <a:rPr lang="en-US" sz="2400" dirty="0"/>
              <a:t>Credentials</a:t>
            </a:r>
          </a:p>
          <a:p>
            <a:pPr indent="-428625">
              <a:spcAft>
                <a:spcPts val="0"/>
              </a:spcAft>
              <a:buClr>
                <a:schemeClr val="tx2"/>
              </a:buClr>
            </a:pPr>
            <a:r>
              <a:rPr lang="en-US" sz="2400" dirty="0"/>
              <a:t>Background</a:t>
            </a:r>
          </a:p>
          <a:p>
            <a:pPr marL="461963" indent="-428625">
              <a:spcAft>
                <a:spcPts val="0"/>
              </a:spcAft>
              <a:buClr>
                <a:schemeClr val="tx2"/>
              </a:buClr>
              <a:buSzPct val="120000"/>
              <a:buFont typeface="Arial" panose="020B0604020202020204" pitchFamily="34" charset="0"/>
              <a:buChar char="•"/>
            </a:pPr>
            <a:r>
              <a:rPr lang="en-US" sz="2400" dirty="0"/>
              <a:t>Location of office, phone number</a:t>
            </a:r>
          </a:p>
          <a:p>
            <a:pPr marL="461963" indent="-428625">
              <a:spcAft>
                <a:spcPts val="0"/>
              </a:spcAft>
              <a:buClr>
                <a:schemeClr val="tx2"/>
              </a:buClr>
              <a:buSzPct val="120000"/>
              <a:buFont typeface="Arial" panose="020B0604020202020204" pitchFamily="34" charset="0"/>
              <a:buChar char="•"/>
            </a:pPr>
            <a:r>
              <a:rPr lang="en-US" sz="2400" dirty="0"/>
              <a:t>Schedule: Days and Times on center</a:t>
            </a:r>
          </a:p>
          <a:p>
            <a:pPr marL="461963" indent="-428625">
              <a:spcAft>
                <a:spcPts val="0"/>
              </a:spcAft>
              <a:buClr>
                <a:schemeClr val="tx2"/>
              </a:buClr>
              <a:buSzPct val="120000"/>
              <a:buFont typeface="Arial" panose="020B0604020202020204" pitchFamily="34" charset="0"/>
              <a:buChar char="•"/>
            </a:pPr>
            <a:r>
              <a:rPr lang="en-US" sz="2400" dirty="0"/>
              <a:t>Hours per week on center (20 hours/100 students)</a:t>
            </a:r>
          </a:p>
        </p:txBody>
      </p:sp>
      <p:sp>
        <p:nvSpPr>
          <p:cNvPr id="10" name="AutoShape 2">
            <a:extLst>
              <a:ext uri="{FF2B5EF4-FFF2-40B4-BE49-F238E27FC236}">
                <a16:creationId xmlns:a16="http://schemas.microsoft.com/office/drawing/2014/main" id="{E2C94087-3612-756D-2FB7-4F92AB6080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a:extLst>
              <a:ext uri="{FF2B5EF4-FFF2-40B4-BE49-F238E27FC236}">
                <a16:creationId xmlns:a16="http://schemas.microsoft.com/office/drawing/2014/main" id="{81F60402-EB44-9DD1-8FF4-A2F4248F4CB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E9917DDA-0596-0517-9A8F-A782E84B9B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574280" y="2162810"/>
            <a:ext cx="3520440" cy="2532379"/>
          </a:xfrm>
          <a:prstGeom prst="rect">
            <a:avLst/>
          </a:prstGeom>
        </p:spPr>
      </p:pic>
    </p:spTree>
    <p:extLst>
      <p:ext uri="{BB962C8B-B14F-4D97-AF65-F5344CB8AC3E}">
        <p14:creationId xmlns:p14="http://schemas.microsoft.com/office/powerpoint/2010/main" val="360105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1630-33D8-C64B-A5E2-A960544C4099}"/>
              </a:ext>
            </a:extLst>
          </p:cNvPr>
          <p:cNvSpPr>
            <a:spLocks noGrp="1"/>
          </p:cNvSpPr>
          <p:nvPr>
            <p:ph type="title"/>
          </p:nvPr>
        </p:nvSpPr>
        <p:spPr/>
        <p:txBody>
          <a:bodyPr/>
          <a:lstStyle/>
          <a:p>
            <a:r>
              <a:rPr lang="en-US" dirty="0"/>
              <a:t>Promoting Resilience</a:t>
            </a:r>
          </a:p>
        </p:txBody>
      </p:sp>
      <p:sp>
        <p:nvSpPr>
          <p:cNvPr id="3" name="Content Placeholder 2">
            <a:extLst>
              <a:ext uri="{FF2B5EF4-FFF2-40B4-BE49-F238E27FC236}">
                <a16:creationId xmlns:a16="http://schemas.microsoft.com/office/drawing/2014/main" id="{A0E290CA-E2A1-A84E-8EDA-52F246F2BF3C}"/>
              </a:ext>
            </a:extLst>
          </p:cNvPr>
          <p:cNvSpPr>
            <a:spLocks noGrp="1"/>
          </p:cNvSpPr>
          <p:nvPr>
            <p:ph idx="1"/>
          </p:nvPr>
        </p:nvSpPr>
        <p:spPr>
          <a:xfrm>
            <a:off x="1097280" y="1984666"/>
            <a:ext cx="10058400" cy="3925992"/>
          </a:xfrm>
        </p:spPr>
        <p:txBody>
          <a:bodyPr>
            <a:noAutofit/>
          </a:bodyPr>
          <a:lstStyle/>
          <a:p>
            <a:pPr>
              <a:lnSpc>
                <a:spcPct val="105000"/>
              </a:lnSpc>
              <a:spcBef>
                <a:spcPts val="0"/>
              </a:spcBef>
              <a:spcAft>
                <a:spcPts val="1200"/>
              </a:spcAft>
            </a:pPr>
            <a:r>
              <a:rPr lang="en-US" sz="2400" dirty="0"/>
              <a:t>Most of our students are </a:t>
            </a:r>
            <a:r>
              <a:rPr lang="en-US" sz="2400" b="1" dirty="0">
                <a:solidFill>
                  <a:schemeClr val="accent2"/>
                </a:solidFill>
              </a:rPr>
              <a:t>incredibly resilient </a:t>
            </a:r>
            <a:r>
              <a:rPr lang="en-US" sz="2400" dirty="0"/>
              <a:t>– able to bounce back in the face of adversity</a:t>
            </a:r>
          </a:p>
          <a:p>
            <a:pPr>
              <a:lnSpc>
                <a:spcPct val="105000"/>
              </a:lnSpc>
              <a:spcBef>
                <a:spcPts val="0"/>
              </a:spcBef>
              <a:spcAft>
                <a:spcPts val="1200"/>
              </a:spcAft>
            </a:pPr>
            <a:r>
              <a:rPr lang="en-US" sz="2400" dirty="0"/>
              <a:t>As a center, let’s </a:t>
            </a:r>
            <a:r>
              <a:rPr lang="en-US" sz="2400" b="1" dirty="0">
                <a:solidFill>
                  <a:schemeClr val="accent2"/>
                </a:solidFill>
              </a:rPr>
              <a:t>promote positive mental health </a:t>
            </a:r>
            <a:r>
              <a:rPr lang="en-US" sz="2400" dirty="0"/>
              <a:t>by encouraging our students to:</a:t>
            </a:r>
          </a:p>
          <a:p>
            <a:pPr marL="868363" lvl="1" indent="-400050">
              <a:spcBef>
                <a:spcPts val="0"/>
              </a:spcBef>
              <a:spcAft>
                <a:spcPts val="600"/>
              </a:spcAft>
              <a:buSzPct val="100000"/>
              <a:buFont typeface="Courier New" panose="02070309020205020404" pitchFamily="49" charset="0"/>
              <a:buChar char="o"/>
            </a:pPr>
            <a:r>
              <a:rPr lang="en-US" dirty="0"/>
              <a:t>Get a healthy amount of sleep</a:t>
            </a:r>
          </a:p>
          <a:p>
            <a:pPr marL="868363" lvl="1" indent="-400050">
              <a:spcBef>
                <a:spcPts val="0"/>
              </a:spcBef>
              <a:spcAft>
                <a:spcPts val="600"/>
              </a:spcAft>
              <a:buSzPct val="100000"/>
              <a:buFont typeface="Courier New" panose="02070309020205020404" pitchFamily="49" charset="0"/>
              <a:buChar char="o"/>
            </a:pPr>
            <a:r>
              <a:rPr lang="en-US" dirty="0"/>
              <a:t>Eat healthy</a:t>
            </a:r>
          </a:p>
          <a:p>
            <a:pPr marL="868363" lvl="1" indent="-400050">
              <a:spcBef>
                <a:spcPts val="0"/>
              </a:spcBef>
              <a:spcAft>
                <a:spcPts val="600"/>
              </a:spcAft>
              <a:buSzPct val="100000"/>
              <a:buFont typeface="Courier New" panose="02070309020205020404" pitchFamily="49" charset="0"/>
              <a:buChar char="o"/>
            </a:pPr>
            <a:r>
              <a:rPr lang="en-US" dirty="0"/>
              <a:t>Exercise and do recreational activities for fun</a:t>
            </a:r>
          </a:p>
          <a:p>
            <a:pPr marL="868363" lvl="1" indent="-400050">
              <a:buSzPct val="100000"/>
              <a:buFont typeface="Courier New" panose="02070309020205020404" pitchFamily="49" charset="0"/>
              <a:buChar char="o"/>
            </a:pPr>
            <a:r>
              <a:rPr lang="en-US" dirty="0"/>
              <a:t>Ask for help when they need it</a:t>
            </a:r>
          </a:p>
          <a:p>
            <a:pPr lvl="1"/>
            <a:endParaRPr lang="en-US" dirty="0"/>
          </a:p>
        </p:txBody>
      </p:sp>
      <p:pic>
        <p:nvPicPr>
          <p:cNvPr id="4" name="Picture 3">
            <a:extLst>
              <a:ext uri="{FF2B5EF4-FFF2-40B4-BE49-F238E27FC236}">
                <a16:creationId xmlns:a16="http://schemas.microsoft.com/office/drawing/2014/main" id="{EF860367-63FE-4441-B2A6-7F6D70A4F4CE}"/>
              </a:ext>
            </a:extLst>
          </p:cNvPr>
          <p:cNvPicPr>
            <a:picLocks noChangeAspect="1"/>
          </p:cNvPicPr>
          <p:nvPr/>
        </p:nvPicPr>
        <p:blipFill rotWithShape="1">
          <a:blip r:embed="rId3"/>
          <a:srcRect l="18525" r="18149"/>
          <a:stretch/>
        </p:blipFill>
        <p:spPr>
          <a:xfrm>
            <a:off x="8449056" y="3628052"/>
            <a:ext cx="2706624" cy="2446782"/>
          </a:xfrm>
          <a:prstGeom prst="rect">
            <a:avLst/>
          </a:prstGeom>
        </p:spPr>
      </p:pic>
    </p:spTree>
    <p:extLst>
      <p:ext uri="{BB962C8B-B14F-4D97-AF65-F5344CB8AC3E}">
        <p14:creationId xmlns:p14="http://schemas.microsoft.com/office/powerpoint/2010/main" val="146609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2276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7C7B6AE-0BF5-7149-9B37-48DDEFFFDD3E}"/>
              </a:ext>
            </a:extLst>
          </p:cNvPr>
          <p:cNvSpPr>
            <a:spLocks noGrp="1"/>
          </p:cNvSpPr>
          <p:nvPr>
            <p:ph type="title"/>
          </p:nvPr>
        </p:nvSpPr>
        <p:spPr>
          <a:xfrm>
            <a:off x="492370" y="516836"/>
            <a:ext cx="3084844" cy="1961086"/>
          </a:xfrm>
        </p:spPr>
        <p:txBody>
          <a:bodyPr>
            <a:normAutofit/>
          </a:bodyPr>
          <a:lstStyle/>
          <a:p>
            <a:pPr algn="ctr"/>
            <a:r>
              <a:rPr lang="en-US" sz="4000" dirty="0">
                <a:solidFill>
                  <a:srgbClr val="FFFFFF"/>
                </a:solidFill>
              </a:rPr>
              <a:t>CMHC is part of the team!</a:t>
            </a:r>
          </a:p>
        </p:txBody>
      </p:sp>
      <p:cxnSp>
        <p:nvCxnSpPr>
          <p:cNvPr id="13" name="Straight Connector 12">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C896CD-0BE6-DD40-B8CB-7C294A07D760}"/>
              </a:ext>
            </a:extLst>
          </p:cNvPr>
          <p:cNvSpPr>
            <a:spLocks noGrp="1"/>
          </p:cNvSpPr>
          <p:nvPr>
            <p:ph idx="1"/>
          </p:nvPr>
        </p:nvSpPr>
        <p:spPr>
          <a:xfrm>
            <a:off x="397583" y="2799654"/>
            <a:ext cx="3260019" cy="3189665"/>
          </a:xfrm>
        </p:spPr>
        <p:txBody>
          <a:bodyPr>
            <a:normAutofit/>
          </a:bodyPr>
          <a:lstStyle/>
          <a:p>
            <a:r>
              <a:rPr lang="en-US" sz="3000" dirty="0">
                <a:solidFill>
                  <a:srgbClr val="FFFFFF"/>
                </a:solidFill>
              </a:rPr>
              <a:t>Name</a:t>
            </a:r>
          </a:p>
          <a:p>
            <a:r>
              <a:rPr lang="en-US" sz="3000" dirty="0">
                <a:solidFill>
                  <a:srgbClr val="FFFFFF"/>
                </a:solidFill>
              </a:rPr>
              <a:t>Days and hours on center</a:t>
            </a:r>
          </a:p>
          <a:p>
            <a:r>
              <a:rPr lang="en-US" sz="3000" dirty="0">
                <a:solidFill>
                  <a:srgbClr val="FFFFFF"/>
                </a:solidFill>
              </a:rPr>
              <a:t>Phone number</a:t>
            </a:r>
          </a:p>
          <a:p>
            <a:r>
              <a:rPr lang="en-US" sz="3000" dirty="0">
                <a:solidFill>
                  <a:srgbClr val="FFFFFF"/>
                </a:solidFill>
              </a:rPr>
              <a:t>Email</a:t>
            </a:r>
          </a:p>
        </p:txBody>
      </p:sp>
      <p:pic>
        <p:nvPicPr>
          <p:cNvPr id="4" name="Picture 3">
            <a:extLst>
              <a:ext uri="{FF2B5EF4-FFF2-40B4-BE49-F238E27FC236}">
                <a16:creationId xmlns:a16="http://schemas.microsoft.com/office/drawing/2014/main" id="{82E71739-133A-8540-BBE8-9FC3C9F14CFF}"/>
              </a:ext>
            </a:extLst>
          </p:cNvPr>
          <p:cNvPicPr>
            <a:picLocks noChangeAspect="1"/>
          </p:cNvPicPr>
          <p:nvPr/>
        </p:nvPicPr>
        <p:blipFill>
          <a:blip r:embed="rId3"/>
          <a:stretch>
            <a:fillRect/>
          </a:stretch>
        </p:blipFill>
        <p:spPr>
          <a:xfrm>
            <a:off x="5098183" y="1281988"/>
            <a:ext cx="6067767" cy="4586103"/>
          </a:xfrm>
          <a:prstGeom prst="rect">
            <a:avLst/>
          </a:prstGeom>
        </p:spPr>
      </p:pic>
    </p:spTree>
    <p:extLst>
      <p:ext uri="{BB962C8B-B14F-4D97-AF65-F5344CB8AC3E}">
        <p14:creationId xmlns:p14="http://schemas.microsoft.com/office/powerpoint/2010/main" val="3562907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3C9A-A085-6E41-B2FD-E7E211356298}"/>
              </a:ext>
            </a:extLst>
          </p:cNvPr>
          <p:cNvSpPr>
            <a:spLocks noGrp="1"/>
          </p:cNvSpPr>
          <p:nvPr>
            <p:ph type="title"/>
          </p:nvPr>
        </p:nvSpPr>
        <p:spPr>
          <a:xfrm>
            <a:off x="1097280" y="286603"/>
            <a:ext cx="10058400" cy="1450757"/>
          </a:xfrm>
        </p:spPr>
        <p:txBody>
          <a:bodyPr/>
          <a:lstStyle/>
          <a:p>
            <a:r>
              <a:rPr lang="en-US" dirty="0"/>
              <a:t>The Role of the CMHC </a:t>
            </a:r>
            <a:br>
              <a:rPr lang="en-US" dirty="0"/>
            </a:br>
            <a:r>
              <a:rPr lang="en-US" sz="3000" dirty="0"/>
              <a:t>(</a:t>
            </a:r>
            <a:r>
              <a:rPr lang="en-US" sz="3000" spc="0" dirty="0">
                <a:ea typeface="+mn-ea"/>
                <a:cs typeface="+mn-cs"/>
              </a:rPr>
              <a:t>PRH Chapter 2, Section 2.3, R4)</a:t>
            </a:r>
            <a:endParaRPr lang="en-US" sz="3000" dirty="0"/>
          </a:p>
        </p:txBody>
      </p:sp>
      <p:sp>
        <p:nvSpPr>
          <p:cNvPr id="3" name="Content Placeholder 2">
            <a:extLst>
              <a:ext uri="{FF2B5EF4-FFF2-40B4-BE49-F238E27FC236}">
                <a16:creationId xmlns:a16="http://schemas.microsoft.com/office/drawing/2014/main" id="{E9882856-7313-4E42-A515-793299DD0EB2}"/>
              </a:ext>
            </a:extLst>
          </p:cNvPr>
          <p:cNvSpPr>
            <a:spLocks noGrp="1"/>
          </p:cNvSpPr>
          <p:nvPr>
            <p:ph idx="1"/>
          </p:nvPr>
        </p:nvSpPr>
        <p:spPr>
          <a:xfrm>
            <a:off x="1218051" y="2031042"/>
            <a:ext cx="6897250" cy="3807049"/>
          </a:xfrm>
        </p:spPr>
        <p:txBody>
          <a:bodyPr>
            <a:noAutofit/>
          </a:bodyPr>
          <a:lstStyle/>
          <a:p>
            <a:pPr marL="0" indent="0">
              <a:lnSpc>
                <a:spcPct val="100000"/>
              </a:lnSpc>
              <a:spcBef>
                <a:spcPts val="0"/>
              </a:spcBef>
              <a:spcAft>
                <a:spcPts val="1200"/>
              </a:spcAft>
              <a:buNone/>
            </a:pPr>
            <a:r>
              <a:rPr lang="en-US" sz="2400" dirty="0"/>
              <a:t>The general emphasis of the Job Corps  </a:t>
            </a:r>
            <a:r>
              <a:rPr lang="en-US" sz="2400" b="1" dirty="0">
                <a:solidFill>
                  <a:srgbClr val="0070C0"/>
                </a:solidFill>
              </a:rPr>
              <a:t>Mental Health and Wellness Program (MHWP)</a:t>
            </a:r>
            <a:r>
              <a:rPr lang="en-US" sz="2400" b="1" dirty="0"/>
              <a:t> </a:t>
            </a:r>
            <a:r>
              <a:rPr lang="en-US" sz="2400" dirty="0"/>
              <a:t>is</a:t>
            </a:r>
            <a:r>
              <a:rPr lang="en-US" sz="2400" b="1" dirty="0"/>
              <a:t> </a:t>
            </a:r>
            <a:r>
              <a:rPr lang="en-US" sz="2400" dirty="0"/>
              <a:t>on:</a:t>
            </a:r>
          </a:p>
          <a:p>
            <a:pPr marL="514350" indent="-514350">
              <a:lnSpc>
                <a:spcPct val="100000"/>
              </a:lnSpc>
              <a:spcBef>
                <a:spcPts val="600"/>
              </a:spcBef>
              <a:spcAft>
                <a:spcPts val="1200"/>
              </a:spcAft>
              <a:buClrTx/>
              <a:buSzPct val="100000"/>
              <a:buFont typeface="+mj-lt"/>
              <a:buAutoNum type="arabicPeriod"/>
            </a:pPr>
            <a:r>
              <a:rPr lang="en-US" sz="2200" dirty="0"/>
              <a:t>Early identification and diagnosis of mental health problems</a:t>
            </a:r>
          </a:p>
          <a:p>
            <a:pPr marL="514350" indent="-514350">
              <a:lnSpc>
                <a:spcPct val="100000"/>
              </a:lnSpc>
              <a:spcBef>
                <a:spcPts val="200"/>
              </a:spcBef>
              <a:spcAft>
                <a:spcPts val="1200"/>
              </a:spcAft>
              <a:buClrTx/>
              <a:buSzPct val="100000"/>
              <a:buFont typeface="+mj-lt"/>
              <a:buAutoNum type="arabicPeriod"/>
            </a:pPr>
            <a:r>
              <a:rPr lang="en-US" sz="2200" dirty="0"/>
              <a:t>Basic mental health care, and</a:t>
            </a:r>
          </a:p>
          <a:p>
            <a:pPr marL="514350" indent="-514350">
              <a:lnSpc>
                <a:spcPct val="100000"/>
              </a:lnSpc>
              <a:spcBef>
                <a:spcPts val="200"/>
              </a:spcBef>
              <a:spcAft>
                <a:spcPts val="600"/>
              </a:spcAft>
              <a:buClrTx/>
              <a:buSzPct val="100000"/>
              <a:buFont typeface="+mj-lt"/>
              <a:buAutoNum type="arabicPeriod"/>
            </a:pPr>
            <a:r>
              <a:rPr lang="en-US" sz="2200" dirty="0"/>
              <a:t>Mental health promotion, prevention, and education designed to help students overcome barriers to employability.</a:t>
            </a:r>
          </a:p>
          <a:p>
            <a:pPr marL="0" indent="0">
              <a:buNone/>
            </a:pPr>
            <a:r>
              <a:rPr lang="en-US" sz="2400" dirty="0"/>
              <a:t> </a:t>
            </a:r>
          </a:p>
          <a:p>
            <a:endParaRPr lang="en-US" dirty="0"/>
          </a:p>
        </p:txBody>
      </p:sp>
      <p:pic>
        <p:nvPicPr>
          <p:cNvPr id="5" name="Picture 4" descr="A picture containing food&#10;&#10;Description automatically generated">
            <a:extLst>
              <a:ext uri="{FF2B5EF4-FFF2-40B4-BE49-F238E27FC236}">
                <a16:creationId xmlns:a16="http://schemas.microsoft.com/office/drawing/2014/main" id="{EFEDCED7-D8B0-2047-B855-F1493C727CB7}"/>
              </a:ext>
            </a:extLst>
          </p:cNvPr>
          <p:cNvPicPr>
            <a:picLocks noChangeAspect="1"/>
          </p:cNvPicPr>
          <p:nvPr/>
        </p:nvPicPr>
        <p:blipFill rotWithShape="1">
          <a:blip r:embed="rId3"/>
          <a:srcRect l="13774" r="14032"/>
          <a:stretch/>
        </p:blipFill>
        <p:spPr>
          <a:xfrm>
            <a:off x="8298688" y="2194928"/>
            <a:ext cx="3217233" cy="3348643"/>
          </a:xfrm>
          <a:prstGeom prst="rect">
            <a:avLst/>
          </a:prstGeom>
          <a:ln w="3175">
            <a:solidFill>
              <a:schemeClr val="accent2">
                <a:lumMod val="75000"/>
              </a:schemeClr>
            </a:solidFill>
          </a:ln>
        </p:spPr>
      </p:pic>
    </p:spTree>
    <p:extLst>
      <p:ext uri="{BB962C8B-B14F-4D97-AF65-F5344CB8AC3E}">
        <p14:creationId xmlns:p14="http://schemas.microsoft.com/office/powerpoint/2010/main" val="540879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3C9A-A085-6E41-B2FD-E7E211356298}"/>
              </a:ext>
            </a:extLst>
          </p:cNvPr>
          <p:cNvSpPr>
            <a:spLocks noGrp="1"/>
          </p:cNvSpPr>
          <p:nvPr>
            <p:ph type="title"/>
          </p:nvPr>
        </p:nvSpPr>
        <p:spPr/>
        <p:txBody>
          <a:bodyPr/>
          <a:lstStyle/>
          <a:p>
            <a:r>
              <a:rPr lang="en-US" dirty="0"/>
              <a:t>The Role of the CMHC </a:t>
            </a:r>
            <a:r>
              <a:rPr lang="en-US" sz="2800" dirty="0"/>
              <a:t>(</a:t>
            </a:r>
            <a:r>
              <a:rPr lang="en-US" sz="2800" spc="0" dirty="0"/>
              <a:t>PRH 2.3, R4</a:t>
            </a:r>
            <a:r>
              <a:rPr lang="en-US" sz="2800" dirty="0"/>
              <a:t>)</a:t>
            </a:r>
          </a:p>
        </p:txBody>
      </p:sp>
      <p:sp>
        <p:nvSpPr>
          <p:cNvPr id="3" name="Content Placeholder 2">
            <a:extLst>
              <a:ext uri="{FF2B5EF4-FFF2-40B4-BE49-F238E27FC236}">
                <a16:creationId xmlns:a16="http://schemas.microsoft.com/office/drawing/2014/main" id="{E9882856-7313-4E42-A515-793299DD0EB2}"/>
              </a:ext>
            </a:extLst>
          </p:cNvPr>
          <p:cNvSpPr>
            <a:spLocks noGrp="1"/>
          </p:cNvSpPr>
          <p:nvPr>
            <p:ph idx="1"/>
          </p:nvPr>
        </p:nvSpPr>
        <p:spPr>
          <a:xfrm>
            <a:off x="1207855" y="2077616"/>
            <a:ext cx="9947825" cy="3921402"/>
          </a:xfrm>
        </p:spPr>
        <p:txBody>
          <a:bodyPr>
            <a:noAutofit/>
          </a:bodyPr>
          <a:lstStyle/>
          <a:p>
            <a:pPr marL="0" indent="0">
              <a:lnSpc>
                <a:spcPct val="100000"/>
              </a:lnSpc>
              <a:spcBef>
                <a:spcPts val="0"/>
              </a:spcBef>
              <a:spcAft>
                <a:spcPts val="1800"/>
              </a:spcAft>
              <a:buNone/>
            </a:pPr>
            <a:r>
              <a:rPr lang="en-US" sz="2400" dirty="0"/>
              <a:t>The MHWP uses </a:t>
            </a:r>
            <a:r>
              <a:rPr lang="en-US" sz="2400" b="1" dirty="0">
                <a:solidFill>
                  <a:srgbClr val="0070C0"/>
                </a:solidFill>
              </a:rPr>
              <a:t>an employee assistance program (EAP) approach</a:t>
            </a:r>
            <a:r>
              <a:rPr lang="en-US" sz="2400" dirty="0"/>
              <a:t> for basic mental health care: </a:t>
            </a:r>
          </a:p>
          <a:p>
            <a:pPr>
              <a:lnSpc>
                <a:spcPct val="100000"/>
              </a:lnSpc>
              <a:spcBef>
                <a:spcPts val="0"/>
              </a:spcBef>
              <a:spcAft>
                <a:spcPts val="1800"/>
              </a:spcAft>
              <a:buClrTx/>
            </a:pPr>
            <a:r>
              <a:rPr lang="en-US" sz="2400" dirty="0"/>
              <a:t>Short-term counseling with a focus on employability</a:t>
            </a:r>
          </a:p>
          <a:p>
            <a:pPr>
              <a:lnSpc>
                <a:spcPct val="100000"/>
              </a:lnSpc>
              <a:spcBef>
                <a:spcPts val="0"/>
              </a:spcBef>
              <a:spcAft>
                <a:spcPts val="1800"/>
              </a:spcAft>
            </a:pPr>
            <a:r>
              <a:rPr lang="en-US" sz="2400" dirty="0"/>
              <a:t>Crisis intervention</a:t>
            </a:r>
          </a:p>
          <a:p>
            <a:pPr>
              <a:lnSpc>
                <a:spcPct val="100000"/>
              </a:lnSpc>
              <a:spcBef>
                <a:spcPts val="0"/>
              </a:spcBef>
              <a:spcAft>
                <a:spcPts val="1800"/>
              </a:spcAft>
            </a:pPr>
            <a:r>
              <a:rPr lang="en-US" sz="2400" dirty="0"/>
              <a:t>Referrals to off-center providers</a:t>
            </a:r>
          </a:p>
        </p:txBody>
      </p:sp>
      <p:pic>
        <p:nvPicPr>
          <p:cNvPr id="6" name="Picture 5" descr="A couple of street signs on a pole&#10;&#10;Description automatically generated">
            <a:extLst>
              <a:ext uri="{FF2B5EF4-FFF2-40B4-BE49-F238E27FC236}">
                <a16:creationId xmlns:a16="http://schemas.microsoft.com/office/drawing/2014/main" id="{C41A1114-78E4-134F-8B69-99C8B245DD63}"/>
              </a:ext>
            </a:extLst>
          </p:cNvPr>
          <p:cNvPicPr>
            <a:picLocks noChangeAspect="1"/>
          </p:cNvPicPr>
          <p:nvPr/>
        </p:nvPicPr>
        <p:blipFill>
          <a:blip r:embed="rId3"/>
          <a:stretch>
            <a:fillRect/>
          </a:stretch>
        </p:blipFill>
        <p:spPr>
          <a:xfrm>
            <a:off x="7491397" y="4176863"/>
            <a:ext cx="3774858" cy="1469601"/>
          </a:xfrm>
          <a:prstGeom prst="rect">
            <a:avLst/>
          </a:prstGeom>
        </p:spPr>
      </p:pic>
      <p:sp>
        <p:nvSpPr>
          <p:cNvPr id="4" name="Content Placeholder 2">
            <a:extLst>
              <a:ext uri="{FF2B5EF4-FFF2-40B4-BE49-F238E27FC236}">
                <a16:creationId xmlns:a16="http://schemas.microsoft.com/office/drawing/2014/main" id="{F9D57957-D71B-4337-0581-D0EB91301294}"/>
              </a:ext>
            </a:extLst>
          </p:cNvPr>
          <p:cNvSpPr txBox="1">
            <a:spLocks/>
          </p:cNvSpPr>
          <p:nvPr/>
        </p:nvSpPr>
        <p:spPr>
          <a:xfrm>
            <a:off x="1207855" y="4789447"/>
            <a:ext cx="6093490" cy="990868"/>
          </a:xfrm>
          <a:prstGeom prst="rect">
            <a:avLst/>
          </a:prstGeom>
        </p:spPr>
        <p:txBody>
          <a:bodyPr vert="horz" lIns="0" tIns="45720" rIns="0" bIns="45720" rtlCol="0">
            <a:noAutofit/>
          </a:bodyPr>
          <a:lstStyle>
            <a:lvl1pPr marL="461963" indent="-461963" algn="l" defTabSz="914400" rtl="0" eaLnBrk="1" latinLnBrk="0" hangingPunct="1">
              <a:lnSpc>
                <a:spcPct val="110000"/>
              </a:lnSpc>
              <a:spcBef>
                <a:spcPts val="1200"/>
              </a:spcBef>
              <a:spcAft>
                <a:spcPts val="200"/>
              </a:spcAft>
              <a:buClrTx/>
              <a:buSzPct val="120000"/>
              <a:buFont typeface="Arial" panose="020B0604020202020204" pitchFamily="34" charset="0"/>
              <a:buChar char="•"/>
              <a:tabLst/>
              <a:defRPr sz="2800" kern="1200">
                <a:solidFill>
                  <a:schemeClr val="tx2"/>
                </a:solidFill>
                <a:latin typeface="+mn-lt"/>
                <a:ea typeface="+mn-ea"/>
                <a:cs typeface="+mn-cs"/>
              </a:defRPr>
            </a:lvl1pPr>
            <a:lvl2pPr marL="806450" indent="-292100" algn="l" defTabSz="914400" rtl="0" eaLnBrk="1" latinLnBrk="0" hangingPunct="1">
              <a:lnSpc>
                <a:spcPct val="100000"/>
              </a:lnSpc>
              <a:spcBef>
                <a:spcPts val="200"/>
              </a:spcBef>
              <a:spcAft>
                <a:spcPts val="400"/>
              </a:spcAft>
              <a:buClrTx/>
              <a:buSzPct val="120000"/>
              <a:buFont typeface="Arial" panose="020B0604020202020204" pitchFamily="34" charset="0"/>
              <a:buChar char="•"/>
              <a:tabLst/>
              <a:defRPr sz="2400" kern="1200">
                <a:solidFill>
                  <a:schemeClr val="tx2"/>
                </a:solidFill>
                <a:latin typeface="+mn-lt"/>
                <a:ea typeface="+mn-ea"/>
                <a:cs typeface="+mn-cs"/>
              </a:defRPr>
            </a:lvl2pPr>
            <a:lvl3pPr marL="1149350" indent="-292100" algn="l" defTabSz="914400" rtl="0" eaLnBrk="1" latinLnBrk="0" hangingPunct="1">
              <a:lnSpc>
                <a:spcPct val="100000"/>
              </a:lnSpc>
              <a:spcBef>
                <a:spcPts val="200"/>
              </a:spcBef>
              <a:spcAft>
                <a:spcPts val="400"/>
              </a:spcAft>
              <a:buClrTx/>
              <a:buSzPct val="120000"/>
              <a:buFont typeface="Arial" panose="020B0604020202020204" pitchFamily="34" charset="0"/>
              <a:buChar char="•"/>
              <a:tabLst/>
              <a:defRPr sz="2000" kern="1200">
                <a:solidFill>
                  <a:schemeClr val="tx2"/>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SzPct val="120000"/>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SzPct val="120000"/>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1200"/>
              </a:spcAft>
            </a:pPr>
            <a:r>
              <a:rPr lang="en-US" sz="2400" dirty="0"/>
              <a:t>Referral to center support groups run by the counseling department</a:t>
            </a:r>
          </a:p>
        </p:txBody>
      </p:sp>
    </p:spTree>
    <p:extLst>
      <p:ext uri="{BB962C8B-B14F-4D97-AF65-F5344CB8AC3E}">
        <p14:creationId xmlns:p14="http://schemas.microsoft.com/office/powerpoint/2010/main" val="2960293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ith many hands&#10;&#10;Description automatically generated">
            <a:extLst>
              <a:ext uri="{FF2B5EF4-FFF2-40B4-BE49-F238E27FC236}">
                <a16:creationId xmlns:a16="http://schemas.microsoft.com/office/drawing/2014/main" id="{017D08AE-1F66-645F-9515-DFF732B6F2DC}"/>
              </a:ext>
            </a:extLst>
          </p:cNvPr>
          <p:cNvPicPr>
            <a:picLocks noChangeAspect="1"/>
          </p:cNvPicPr>
          <p:nvPr/>
        </p:nvPicPr>
        <p:blipFill rotWithShape="1">
          <a:blip r:embed="rId3"/>
          <a:srcRect l="9827" t="7399" r="9719" b="8981"/>
          <a:stretch/>
        </p:blipFill>
        <p:spPr>
          <a:xfrm>
            <a:off x="10307784" y="25720"/>
            <a:ext cx="1855163" cy="1928157"/>
          </a:xfrm>
          <a:prstGeom prst="rect">
            <a:avLst/>
          </a:prstGeom>
        </p:spPr>
      </p:pic>
      <p:sp>
        <p:nvSpPr>
          <p:cNvPr id="2" name="Title 1">
            <a:extLst>
              <a:ext uri="{FF2B5EF4-FFF2-40B4-BE49-F238E27FC236}">
                <a16:creationId xmlns:a16="http://schemas.microsoft.com/office/drawing/2014/main" id="{463652B2-C0C8-DB45-AD9C-6B0B747B2D7C}"/>
              </a:ext>
            </a:extLst>
          </p:cNvPr>
          <p:cNvSpPr>
            <a:spLocks noGrp="1"/>
          </p:cNvSpPr>
          <p:nvPr>
            <p:ph type="title"/>
          </p:nvPr>
        </p:nvSpPr>
        <p:spPr>
          <a:xfrm>
            <a:off x="1097280" y="690314"/>
            <a:ext cx="10058400" cy="922351"/>
          </a:xfrm>
        </p:spPr>
        <p:txBody>
          <a:bodyPr/>
          <a:lstStyle/>
          <a:p>
            <a:r>
              <a:rPr lang="en-US" dirty="0">
                <a:solidFill>
                  <a:schemeClr val="tx2"/>
                </a:solidFill>
              </a:rPr>
              <a:t>CMHC Responsibilities</a:t>
            </a:r>
          </a:p>
        </p:txBody>
      </p:sp>
      <p:sp>
        <p:nvSpPr>
          <p:cNvPr id="3" name="Content Placeholder 2">
            <a:extLst>
              <a:ext uri="{FF2B5EF4-FFF2-40B4-BE49-F238E27FC236}">
                <a16:creationId xmlns:a16="http://schemas.microsoft.com/office/drawing/2014/main" id="{4D40166E-52A2-B24A-A6E8-3150F00C5B0C}"/>
              </a:ext>
            </a:extLst>
          </p:cNvPr>
          <p:cNvSpPr>
            <a:spLocks noGrp="1"/>
          </p:cNvSpPr>
          <p:nvPr>
            <p:ph sz="half" idx="1"/>
          </p:nvPr>
        </p:nvSpPr>
        <p:spPr>
          <a:xfrm>
            <a:off x="1197267" y="1741991"/>
            <a:ext cx="4746334" cy="4247203"/>
          </a:xfrm>
          <a:solidFill>
            <a:schemeClr val="bg1"/>
          </a:solidFill>
        </p:spPr>
        <p:txBody>
          <a:bodyPr>
            <a:noAutofit/>
          </a:bodyPr>
          <a:lstStyle/>
          <a:p>
            <a:pPr marL="288925" indent="-288925">
              <a:lnSpc>
                <a:spcPct val="100000"/>
              </a:lnSpc>
              <a:spcBef>
                <a:spcPts val="0"/>
              </a:spcBef>
              <a:spcAft>
                <a:spcPts val="600"/>
              </a:spcAft>
              <a:buClrTx/>
              <a:buFont typeface="Arial" panose="020B0604020202020204" pitchFamily="34" charset="0"/>
              <a:buChar char="•"/>
            </a:pPr>
            <a:r>
              <a:rPr lang="en-US" sz="1800" dirty="0">
                <a:solidFill>
                  <a:schemeClr val="tx2"/>
                </a:solidFill>
              </a:rPr>
              <a:t>Applicant file review and making recommendations for denial</a:t>
            </a:r>
          </a:p>
          <a:p>
            <a:pPr marL="288925" indent="-288925">
              <a:lnSpc>
                <a:spcPct val="100000"/>
              </a:lnSpc>
              <a:spcBef>
                <a:spcPts val="0"/>
              </a:spcBef>
              <a:spcAft>
                <a:spcPts val="600"/>
              </a:spcAft>
              <a:buClrTx/>
              <a:buFont typeface="Arial" panose="020B0604020202020204" pitchFamily="34" charset="0"/>
              <a:buChar char="•"/>
            </a:pPr>
            <a:r>
              <a:rPr lang="en-US" sz="1800" dirty="0">
                <a:solidFill>
                  <a:schemeClr val="tx2"/>
                </a:solidFill>
              </a:rPr>
              <a:t>Conduct assessments of students referred for mental health services</a:t>
            </a:r>
          </a:p>
          <a:p>
            <a:pPr marL="288925" indent="-288925">
              <a:lnSpc>
                <a:spcPct val="100000"/>
              </a:lnSpc>
              <a:spcBef>
                <a:spcPts val="0"/>
              </a:spcBef>
              <a:spcAft>
                <a:spcPts val="600"/>
              </a:spcAft>
              <a:buClrTx/>
              <a:buFont typeface="Arial" panose="020B0604020202020204" pitchFamily="34" charset="0"/>
              <a:buChar char="•"/>
            </a:pPr>
            <a:r>
              <a:rPr lang="en-US" sz="1800" dirty="0">
                <a:solidFill>
                  <a:schemeClr val="tx2"/>
                </a:solidFill>
              </a:rPr>
              <a:t>Provide short-term counseling</a:t>
            </a:r>
          </a:p>
          <a:p>
            <a:pPr marL="288925" indent="-288925">
              <a:lnSpc>
                <a:spcPct val="100000"/>
              </a:lnSpc>
              <a:spcBef>
                <a:spcPts val="0"/>
              </a:spcBef>
              <a:spcAft>
                <a:spcPts val="600"/>
              </a:spcAft>
              <a:buClrTx/>
              <a:buFont typeface="Arial" panose="020B0604020202020204" pitchFamily="34" charset="0"/>
              <a:buChar char="•"/>
            </a:pPr>
            <a:r>
              <a:rPr lang="en-US" sz="1800" dirty="0">
                <a:solidFill>
                  <a:schemeClr val="tx2"/>
                </a:solidFill>
              </a:rPr>
              <a:t>Provide crisis intervention services</a:t>
            </a:r>
          </a:p>
          <a:p>
            <a:pPr marL="288925" indent="-288925">
              <a:lnSpc>
                <a:spcPct val="100000"/>
              </a:lnSpc>
              <a:spcBef>
                <a:spcPts val="0"/>
              </a:spcBef>
              <a:spcAft>
                <a:spcPts val="600"/>
              </a:spcAft>
              <a:buClrTx/>
              <a:buFont typeface="Arial" panose="020B0604020202020204" pitchFamily="34" charset="0"/>
              <a:buChar char="•"/>
            </a:pPr>
            <a:r>
              <a:rPr lang="en-US" sz="1800" dirty="0">
                <a:solidFill>
                  <a:schemeClr val="tx2"/>
                </a:solidFill>
              </a:rPr>
              <a:t>Review Social Intake Forms (SIFs)</a:t>
            </a:r>
          </a:p>
          <a:p>
            <a:pPr marL="288925" indent="-288925">
              <a:lnSpc>
                <a:spcPct val="100000"/>
              </a:lnSpc>
              <a:spcBef>
                <a:spcPts val="0"/>
              </a:spcBef>
              <a:spcAft>
                <a:spcPts val="600"/>
              </a:spcAft>
              <a:buClrTx/>
              <a:buFont typeface="Arial" panose="020B0604020202020204" pitchFamily="34" charset="0"/>
              <a:buChar char="•"/>
            </a:pPr>
            <a:r>
              <a:rPr lang="en-US" sz="1800" dirty="0">
                <a:solidFill>
                  <a:schemeClr val="tx2"/>
                </a:solidFill>
              </a:rPr>
              <a:t>Weekly presentation for preparation Period (CPP) students</a:t>
            </a:r>
          </a:p>
          <a:p>
            <a:pPr marL="288925" indent="-288925">
              <a:lnSpc>
                <a:spcPct val="100000"/>
              </a:lnSpc>
              <a:spcBef>
                <a:spcPts val="0"/>
              </a:spcBef>
              <a:spcAft>
                <a:spcPts val="600"/>
              </a:spcAft>
              <a:buClrTx/>
              <a:buFont typeface="Arial" panose="020B0604020202020204" pitchFamily="34" charset="0"/>
              <a:buChar char="•"/>
            </a:pPr>
            <a:r>
              <a:rPr lang="en-US" sz="1800" dirty="0">
                <a:solidFill>
                  <a:schemeClr val="tx2"/>
                </a:solidFill>
              </a:rPr>
              <a:t>Assess students who may need a Medical Separation With Reinstatement (MSWR) due to a mental health condition</a:t>
            </a:r>
          </a:p>
          <a:p>
            <a:pPr>
              <a:buClrTx/>
            </a:pPr>
            <a:endParaRPr lang="en-US" dirty="0">
              <a:solidFill>
                <a:schemeClr val="tx2"/>
              </a:solidFill>
            </a:endParaRPr>
          </a:p>
        </p:txBody>
      </p:sp>
      <p:sp>
        <p:nvSpPr>
          <p:cNvPr id="4" name="Content Placeholder 3">
            <a:extLst>
              <a:ext uri="{FF2B5EF4-FFF2-40B4-BE49-F238E27FC236}">
                <a16:creationId xmlns:a16="http://schemas.microsoft.com/office/drawing/2014/main" id="{3BC26255-FA7A-7145-87D2-A99FFDFF08DF}"/>
              </a:ext>
            </a:extLst>
          </p:cNvPr>
          <p:cNvSpPr>
            <a:spLocks noGrp="1"/>
          </p:cNvSpPr>
          <p:nvPr>
            <p:ph sz="half" idx="2"/>
          </p:nvPr>
        </p:nvSpPr>
        <p:spPr>
          <a:xfrm>
            <a:off x="6068296" y="1741991"/>
            <a:ext cx="5243295" cy="4125760"/>
          </a:xfrm>
          <a:solidFill>
            <a:schemeClr val="bg1"/>
          </a:solidFill>
        </p:spPr>
        <p:txBody>
          <a:bodyPr>
            <a:noAutofit/>
          </a:bodyPr>
          <a:lstStyle/>
          <a:p>
            <a:pPr marL="352425" indent="-352425">
              <a:lnSpc>
                <a:spcPct val="100000"/>
              </a:lnSpc>
              <a:spcBef>
                <a:spcPts val="0"/>
              </a:spcBef>
              <a:spcAft>
                <a:spcPts val="600"/>
              </a:spcAft>
              <a:buClrTx/>
              <a:buFont typeface="Arial" panose="020B0604020202020204" pitchFamily="34" charset="0"/>
              <a:buChar char="•"/>
            </a:pPr>
            <a:r>
              <a:rPr lang="en-US" sz="1800" dirty="0">
                <a:solidFill>
                  <a:schemeClr val="tx2"/>
                </a:solidFill>
              </a:rPr>
              <a:t>Regular case management meetings with counselors </a:t>
            </a:r>
          </a:p>
          <a:p>
            <a:pPr marL="352425" indent="-352425">
              <a:lnSpc>
                <a:spcPct val="100000"/>
              </a:lnSpc>
              <a:spcBef>
                <a:spcPts val="0"/>
              </a:spcBef>
              <a:spcAft>
                <a:spcPts val="600"/>
              </a:spcAft>
              <a:buClrTx/>
              <a:buFont typeface="Arial" panose="020B0604020202020204" pitchFamily="34" charset="0"/>
              <a:buChar char="•"/>
            </a:pPr>
            <a:r>
              <a:rPr lang="en-US" sz="1800" dirty="0">
                <a:solidFill>
                  <a:schemeClr val="tx2"/>
                </a:solidFill>
              </a:rPr>
              <a:t>Coordinate with other departments for mental health education</a:t>
            </a:r>
          </a:p>
          <a:p>
            <a:pPr marL="352425" indent="-352425">
              <a:lnSpc>
                <a:spcPct val="100000"/>
              </a:lnSpc>
              <a:spcBef>
                <a:spcPts val="0"/>
              </a:spcBef>
              <a:spcAft>
                <a:spcPts val="600"/>
              </a:spcAft>
              <a:buClrTx/>
              <a:buFont typeface="Arial" panose="020B0604020202020204" pitchFamily="34" charset="0"/>
              <a:buChar char="•"/>
            </a:pPr>
            <a:r>
              <a:rPr lang="en-US" sz="1800" dirty="0">
                <a:solidFill>
                  <a:schemeClr val="tx2"/>
                </a:solidFill>
              </a:rPr>
              <a:t>Organize and host mental health education and promotion activities</a:t>
            </a:r>
          </a:p>
          <a:p>
            <a:pPr marL="352425" indent="-352425">
              <a:lnSpc>
                <a:spcPct val="100000"/>
              </a:lnSpc>
              <a:spcBef>
                <a:spcPts val="0"/>
              </a:spcBef>
              <a:spcAft>
                <a:spcPts val="600"/>
              </a:spcAft>
              <a:buClrTx/>
              <a:buFont typeface="Arial" panose="020B0604020202020204" pitchFamily="34" charset="0"/>
              <a:buChar char="•"/>
            </a:pPr>
            <a:r>
              <a:rPr lang="en-US" sz="1800" dirty="0">
                <a:solidFill>
                  <a:schemeClr val="tx2"/>
                </a:solidFill>
              </a:rPr>
              <a:t>Monthly meeting with the Center Director</a:t>
            </a:r>
          </a:p>
          <a:p>
            <a:pPr marL="352425" indent="-352425">
              <a:lnSpc>
                <a:spcPct val="100000"/>
              </a:lnSpc>
              <a:spcBef>
                <a:spcPts val="0"/>
              </a:spcBef>
              <a:spcAft>
                <a:spcPts val="600"/>
              </a:spcAft>
              <a:buClrTx/>
              <a:buFont typeface="Arial" panose="020B0604020202020204" pitchFamily="34" charset="0"/>
              <a:buChar char="•"/>
            </a:pPr>
            <a:r>
              <a:rPr lang="en-US" sz="1800" dirty="0">
                <a:solidFill>
                  <a:schemeClr val="tx2"/>
                </a:solidFill>
              </a:rPr>
              <a:t>Conduct staff training</a:t>
            </a:r>
          </a:p>
          <a:p>
            <a:pPr marL="352425" indent="-352425">
              <a:lnSpc>
                <a:spcPct val="100000"/>
              </a:lnSpc>
              <a:spcBef>
                <a:spcPts val="0"/>
              </a:spcBef>
              <a:spcAft>
                <a:spcPts val="600"/>
              </a:spcAft>
              <a:buClrTx/>
              <a:buFont typeface="Arial" panose="020B0604020202020204" pitchFamily="34" charset="0"/>
              <a:buChar char="•"/>
            </a:pPr>
            <a:r>
              <a:rPr lang="en-US" sz="1800" dirty="0">
                <a:solidFill>
                  <a:schemeClr val="tx2"/>
                </a:solidFill>
              </a:rPr>
              <a:t>Consult with TEAP specialist</a:t>
            </a:r>
          </a:p>
          <a:p>
            <a:pPr marL="352425" indent="-352425">
              <a:lnSpc>
                <a:spcPct val="100000"/>
              </a:lnSpc>
              <a:spcBef>
                <a:spcPts val="0"/>
              </a:spcBef>
              <a:spcAft>
                <a:spcPts val="600"/>
              </a:spcAft>
              <a:buClrTx/>
              <a:buFont typeface="Arial" panose="020B0604020202020204" pitchFamily="34" charset="0"/>
              <a:buChar char="•"/>
            </a:pPr>
            <a:r>
              <a:rPr lang="en-US" sz="1800" dirty="0">
                <a:solidFill>
                  <a:schemeClr val="tx2"/>
                </a:solidFill>
              </a:rPr>
              <a:t>Consult with wellness staff about psychiatric medications</a:t>
            </a:r>
          </a:p>
          <a:p>
            <a:pPr marL="352425" indent="-352425">
              <a:lnSpc>
                <a:spcPct val="100000"/>
              </a:lnSpc>
              <a:spcBef>
                <a:spcPts val="0"/>
              </a:spcBef>
              <a:spcAft>
                <a:spcPts val="700"/>
              </a:spcAft>
              <a:buClrTx/>
              <a:buFont typeface="Arial" panose="020B0604020202020204" pitchFamily="34" charset="0"/>
              <a:buChar char="•"/>
            </a:pPr>
            <a:r>
              <a:rPr lang="en-US" sz="1800" dirty="0">
                <a:solidFill>
                  <a:schemeClr val="tx2"/>
                </a:solidFill>
              </a:rPr>
              <a:t>Make referrals to, and follow-up with, off-center providers</a:t>
            </a:r>
          </a:p>
        </p:txBody>
      </p:sp>
      <p:sp>
        <p:nvSpPr>
          <p:cNvPr id="6" name="TextBox 5">
            <a:extLst>
              <a:ext uri="{FF2B5EF4-FFF2-40B4-BE49-F238E27FC236}">
                <a16:creationId xmlns:a16="http://schemas.microsoft.com/office/drawing/2014/main" id="{F6391426-EDE8-2F41-B206-6B3074203E18}"/>
              </a:ext>
            </a:extLst>
          </p:cNvPr>
          <p:cNvSpPr txBox="1"/>
          <p:nvPr/>
        </p:nvSpPr>
        <p:spPr>
          <a:xfrm>
            <a:off x="1037288" y="5964735"/>
            <a:ext cx="10274303" cy="374571"/>
          </a:xfrm>
          <a:prstGeom prst="roundRect">
            <a:avLst/>
          </a:prstGeom>
          <a:solidFill>
            <a:srgbClr val="FDFFB2"/>
          </a:solidFill>
          <a:ln w="3175">
            <a:solidFill>
              <a:schemeClr val="accent1">
                <a:shade val="15000"/>
              </a:schemeClr>
            </a:solidFill>
          </a:ln>
        </p:spPr>
        <p:txBody>
          <a:bodyPr wrap="square" rtlCol="0" anchor="ctr">
            <a:spAutoFit/>
          </a:bodyPr>
          <a:lstStyle/>
          <a:p>
            <a:pPr algn="ctr"/>
            <a:r>
              <a:rPr lang="en-US" sz="1600" dirty="0"/>
              <a:t>About 50-60% of time is allotted to direct service to students (assessments, counseling &amp; crisis intervention) </a:t>
            </a:r>
          </a:p>
        </p:txBody>
      </p:sp>
      <p:pic>
        <p:nvPicPr>
          <p:cNvPr id="7" name="Picture 6" descr="A picture containing clipart&#10;&#10;Description automatically generated">
            <a:extLst>
              <a:ext uri="{FF2B5EF4-FFF2-40B4-BE49-F238E27FC236}">
                <a16:creationId xmlns:a16="http://schemas.microsoft.com/office/drawing/2014/main" id="{76AC068C-5242-8245-83F3-3B10AB90B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90" y="5615746"/>
            <a:ext cx="685800" cy="776036"/>
          </a:xfrm>
          <a:prstGeom prst="rect">
            <a:avLst/>
          </a:prstGeom>
        </p:spPr>
      </p:pic>
      <p:cxnSp>
        <p:nvCxnSpPr>
          <p:cNvPr id="19" name="Straight Connector 18">
            <a:extLst>
              <a:ext uri="{FF2B5EF4-FFF2-40B4-BE49-F238E27FC236}">
                <a16:creationId xmlns:a16="http://schemas.microsoft.com/office/drawing/2014/main" id="{95A84CAF-44CA-4181-860B-3993FF1953F9}"/>
              </a:ext>
            </a:extLst>
          </p:cNvPr>
          <p:cNvCxnSpPr/>
          <p:nvPr/>
        </p:nvCxnSpPr>
        <p:spPr>
          <a:xfrm>
            <a:off x="1197265" y="164500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31A9D07-7029-DF5C-D298-3B09DB285CD1}"/>
              </a:ext>
            </a:extLst>
          </p:cNvPr>
          <p:cNvSpPr/>
          <p:nvPr/>
        </p:nvSpPr>
        <p:spPr>
          <a:xfrm>
            <a:off x="5720119" y="1842655"/>
            <a:ext cx="348177" cy="111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0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Refer a Student</a:t>
            </a:r>
          </a:p>
        </p:txBody>
      </p:sp>
      <p:sp>
        <p:nvSpPr>
          <p:cNvPr id="3" name="Content Placeholder 2"/>
          <p:cNvSpPr>
            <a:spLocks noGrp="1"/>
          </p:cNvSpPr>
          <p:nvPr>
            <p:ph idx="1"/>
          </p:nvPr>
        </p:nvSpPr>
        <p:spPr>
          <a:xfrm>
            <a:off x="4884234" y="1979447"/>
            <a:ext cx="6271446" cy="3889646"/>
          </a:xfrm>
        </p:spPr>
        <p:txBody>
          <a:bodyPr>
            <a:normAutofit fontScale="85000" lnSpcReduction="10000"/>
          </a:bodyPr>
          <a:lstStyle/>
          <a:p>
            <a:pPr marL="0" indent="0">
              <a:lnSpc>
                <a:spcPct val="100000"/>
              </a:lnSpc>
              <a:spcBef>
                <a:spcPts val="0"/>
              </a:spcBef>
              <a:buNone/>
            </a:pPr>
            <a:r>
              <a:rPr lang="en-US" sz="2000" b="1" i="1" dirty="0">
                <a:solidFill>
                  <a:srgbClr val="FF0000"/>
                </a:solidFill>
              </a:rPr>
              <a:t>[On this slide, describe the general referral process at your center.]</a:t>
            </a:r>
          </a:p>
          <a:p>
            <a:pPr>
              <a:lnSpc>
                <a:spcPct val="120000"/>
              </a:lnSpc>
              <a:spcBef>
                <a:spcPts val="0"/>
              </a:spcBef>
              <a:spcAft>
                <a:spcPts val="1000"/>
              </a:spcAft>
            </a:pPr>
            <a:r>
              <a:rPr lang="en-US" dirty="0"/>
              <a:t>Inform student’s career counselor about specific behaviors of concern.</a:t>
            </a:r>
          </a:p>
          <a:p>
            <a:pPr>
              <a:lnSpc>
                <a:spcPct val="120000"/>
              </a:lnSpc>
              <a:spcAft>
                <a:spcPts val="1000"/>
              </a:spcAft>
            </a:pPr>
            <a:r>
              <a:rPr lang="en-US" dirty="0"/>
              <a:t>If appropriate, the career counselor will complete a Mental Health Referral Form.</a:t>
            </a:r>
          </a:p>
          <a:p>
            <a:r>
              <a:rPr lang="en-US" dirty="0"/>
              <a:t>CMHC(s) and career counselor(s) meet on a regular basis to discuss students.</a:t>
            </a:r>
          </a:p>
        </p:txBody>
      </p:sp>
      <p:pic>
        <p:nvPicPr>
          <p:cNvPr id="4" name="Picture 3" descr="A group of people around each other&#10;&#10;Description automatically generated">
            <a:extLst>
              <a:ext uri="{FF2B5EF4-FFF2-40B4-BE49-F238E27FC236}">
                <a16:creationId xmlns:a16="http://schemas.microsoft.com/office/drawing/2014/main" id="{EBE61D90-5839-2D4C-8110-326086EFD990}"/>
              </a:ext>
            </a:extLst>
          </p:cNvPr>
          <p:cNvPicPr>
            <a:picLocks noChangeAspect="1"/>
          </p:cNvPicPr>
          <p:nvPr/>
        </p:nvPicPr>
        <p:blipFill rotWithShape="1">
          <a:blip r:embed="rId2"/>
          <a:srcRect r="2912" b="2"/>
          <a:stretch/>
        </p:blipFill>
        <p:spPr>
          <a:xfrm>
            <a:off x="1273628" y="2044763"/>
            <a:ext cx="3241782" cy="3338972"/>
          </a:xfrm>
          <a:prstGeom prst="rect">
            <a:avLst/>
          </a:prstGeom>
        </p:spPr>
      </p:pic>
    </p:spTree>
    <p:extLst>
      <p:ext uri="{BB962C8B-B14F-4D97-AF65-F5344CB8AC3E}">
        <p14:creationId xmlns:p14="http://schemas.microsoft.com/office/powerpoint/2010/main" val="3648751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3C9A-A085-6E41-B2FD-E7E211356298}"/>
              </a:ext>
            </a:extLst>
          </p:cNvPr>
          <p:cNvSpPr>
            <a:spLocks noGrp="1"/>
          </p:cNvSpPr>
          <p:nvPr>
            <p:ph type="title"/>
          </p:nvPr>
        </p:nvSpPr>
        <p:spPr/>
        <p:txBody>
          <a:bodyPr/>
          <a:lstStyle/>
          <a:p>
            <a:r>
              <a:rPr lang="en-US" dirty="0"/>
              <a:t>When to Refer a Student</a:t>
            </a:r>
          </a:p>
        </p:txBody>
      </p:sp>
      <p:grpSp>
        <p:nvGrpSpPr>
          <p:cNvPr id="3" name="Group 2">
            <a:extLst>
              <a:ext uri="{FF2B5EF4-FFF2-40B4-BE49-F238E27FC236}">
                <a16:creationId xmlns:a16="http://schemas.microsoft.com/office/drawing/2014/main" id="{7C1787A5-A1B5-A04B-82C7-50A93BF68A43}"/>
              </a:ext>
            </a:extLst>
          </p:cNvPr>
          <p:cNvGrpSpPr/>
          <p:nvPr/>
        </p:nvGrpSpPr>
        <p:grpSpPr>
          <a:xfrm>
            <a:off x="1001665" y="2058673"/>
            <a:ext cx="10301213" cy="3807551"/>
            <a:chOff x="945393" y="2129013"/>
            <a:chExt cx="10301213" cy="3807551"/>
          </a:xfrm>
        </p:grpSpPr>
        <p:sp>
          <p:nvSpPr>
            <p:cNvPr id="7" name="TextBox 6">
              <a:extLst>
                <a:ext uri="{FF2B5EF4-FFF2-40B4-BE49-F238E27FC236}">
                  <a16:creationId xmlns:a16="http://schemas.microsoft.com/office/drawing/2014/main" id="{A965CF7D-396D-7F46-ABDF-C2BF22422EE6}"/>
                </a:ext>
              </a:extLst>
            </p:cNvPr>
            <p:cNvSpPr txBox="1"/>
            <p:nvPr/>
          </p:nvSpPr>
          <p:spPr>
            <a:xfrm>
              <a:off x="945393" y="2129014"/>
              <a:ext cx="3654792" cy="3807550"/>
            </a:xfrm>
            <a:prstGeom prst="rect">
              <a:avLst/>
            </a:prstGeom>
            <a:solidFill>
              <a:schemeClr val="accent2"/>
            </a:solidFill>
            <a:ln>
              <a:noFill/>
            </a:ln>
          </p:spPr>
          <p:txBody>
            <a:bodyPr wrap="square" lIns="182880" rIns="182880" rtlCol="0" anchor="ctr" anchorCtr="0">
              <a:noAutofit/>
            </a:bodyPr>
            <a:lstStyle/>
            <a:p>
              <a:pPr lvl="0" algn="ctr"/>
              <a:r>
                <a:rPr lang="en-US" sz="2600" dirty="0">
                  <a:solidFill>
                    <a:schemeClr val="bg1"/>
                  </a:solidFill>
                </a:rPr>
                <a:t>Student is demonstrating</a:t>
              </a:r>
              <a:r>
                <a:rPr lang="en-US" sz="2600" b="1" dirty="0">
                  <a:solidFill>
                    <a:schemeClr val="bg1"/>
                  </a:solidFill>
                </a:rPr>
                <a:t> </a:t>
              </a:r>
              <a:r>
                <a:rPr lang="en-US" sz="2600" b="1" dirty="0">
                  <a:solidFill>
                    <a:srgbClr val="FFFF00"/>
                  </a:solidFill>
                </a:rPr>
                <a:t>behaviors that affect employability </a:t>
              </a:r>
              <a:r>
                <a:rPr lang="en-US" sz="2600" dirty="0">
                  <a:solidFill>
                    <a:schemeClr val="bg1"/>
                  </a:solidFill>
                </a:rPr>
                <a:t>or </a:t>
              </a:r>
              <a:r>
                <a:rPr lang="en-US" sz="2600" b="1" dirty="0">
                  <a:solidFill>
                    <a:srgbClr val="FFFF00"/>
                  </a:solidFill>
                </a:rPr>
                <a:t>interfere with progress</a:t>
              </a:r>
            </a:p>
            <a:p>
              <a:pPr lvl="0" algn="ctr"/>
              <a:r>
                <a:rPr lang="en-US" sz="2200" dirty="0">
                  <a:solidFill>
                    <a:schemeClr val="bg1"/>
                  </a:solidFill>
                </a:rPr>
                <a:t>with no improvement after counselor support.</a:t>
              </a:r>
            </a:p>
          </p:txBody>
        </p:sp>
        <p:sp>
          <p:nvSpPr>
            <p:cNvPr id="8" name="TextBox 7">
              <a:extLst>
                <a:ext uri="{FF2B5EF4-FFF2-40B4-BE49-F238E27FC236}">
                  <a16:creationId xmlns:a16="http://schemas.microsoft.com/office/drawing/2014/main" id="{4E145D4A-F1A2-AA45-ABEF-57A6E3515F6C}"/>
                </a:ext>
              </a:extLst>
            </p:cNvPr>
            <p:cNvSpPr txBox="1"/>
            <p:nvPr/>
          </p:nvSpPr>
          <p:spPr>
            <a:xfrm>
              <a:off x="4755749" y="2129013"/>
              <a:ext cx="3157685" cy="3807549"/>
            </a:xfrm>
            <a:prstGeom prst="rect">
              <a:avLst/>
            </a:prstGeom>
            <a:solidFill>
              <a:srgbClr val="00B0F0"/>
            </a:solidFill>
            <a:ln>
              <a:noFill/>
            </a:ln>
          </p:spPr>
          <p:txBody>
            <a:bodyPr wrap="square" lIns="182880" rIns="182880" rtlCol="0" anchor="ctr" anchorCtr="0">
              <a:noAutofit/>
            </a:bodyPr>
            <a:lstStyle/>
            <a:p>
              <a:pPr lvl="0" algn="ctr"/>
              <a:r>
                <a:rPr lang="en-US" sz="2600" dirty="0">
                  <a:solidFill>
                    <a:schemeClr val="bg1"/>
                  </a:solidFill>
                </a:rPr>
                <a:t>There is a </a:t>
              </a:r>
              <a:r>
                <a:rPr lang="en-US" sz="2600" b="1" dirty="0">
                  <a:solidFill>
                    <a:srgbClr val="FFFF00"/>
                  </a:solidFill>
                </a:rPr>
                <a:t>sudden or unusual change </a:t>
              </a:r>
              <a:r>
                <a:rPr lang="en-US" sz="2600" dirty="0">
                  <a:solidFill>
                    <a:schemeClr val="bg1"/>
                  </a:solidFill>
                </a:rPr>
                <a:t>in the student’s behavior or functioning. </a:t>
              </a:r>
            </a:p>
          </p:txBody>
        </p:sp>
        <p:sp>
          <p:nvSpPr>
            <p:cNvPr id="9" name="TextBox 8">
              <a:extLst>
                <a:ext uri="{FF2B5EF4-FFF2-40B4-BE49-F238E27FC236}">
                  <a16:creationId xmlns:a16="http://schemas.microsoft.com/office/drawing/2014/main" id="{10FFC61A-2539-8346-A87A-B9517698D791}"/>
                </a:ext>
              </a:extLst>
            </p:cNvPr>
            <p:cNvSpPr txBox="1"/>
            <p:nvPr/>
          </p:nvSpPr>
          <p:spPr>
            <a:xfrm>
              <a:off x="8088921" y="2129015"/>
              <a:ext cx="3157685" cy="3807547"/>
            </a:xfrm>
            <a:prstGeom prst="rect">
              <a:avLst/>
            </a:prstGeom>
            <a:solidFill>
              <a:srgbClr val="00B050"/>
            </a:solidFill>
            <a:ln>
              <a:noFill/>
            </a:ln>
          </p:spPr>
          <p:txBody>
            <a:bodyPr wrap="square" lIns="182880" rIns="182880" rtlCol="0" anchor="ctr" anchorCtr="0">
              <a:noAutofit/>
            </a:bodyPr>
            <a:lstStyle/>
            <a:p>
              <a:pPr lvl="0" algn="ctr"/>
              <a:r>
                <a:rPr lang="en-US" sz="2600" dirty="0">
                  <a:solidFill>
                    <a:schemeClr val="bg1"/>
                  </a:solidFill>
                </a:rPr>
                <a:t>Student</a:t>
              </a:r>
              <a:r>
                <a:rPr lang="en-US" sz="2600" b="1" dirty="0">
                  <a:solidFill>
                    <a:schemeClr val="bg1"/>
                  </a:solidFill>
                </a:rPr>
                <a:t> </a:t>
              </a:r>
              <a:r>
                <a:rPr lang="en-US" sz="2600" b="1" dirty="0">
                  <a:solidFill>
                    <a:srgbClr val="FFFF00"/>
                  </a:solidFill>
                </a:rPr>
                <a:t>tells you about or expresses distress</a:t>
              </a:r>
              <a:r>
                <a:rPr lang="en-US" sz="2600" b="1" dirty="0">
                  <a:solidFill>
                    <a:schemeClr val="bg1"/>
                  </a:solidFill>
                </a:rPr>
                <a:t> </a:t>
              </a:r>
              <a:r>
                <a:rPr lang="en-US" sz="2600" dirty="0">
                  <a:solidFill>
                    <a:schemeClr val="bg1"/>
                  </a:solidFill>
                </a:rPr>
                <a:t>about a current  specific mental health issue.</a:t>
              </a:r>
            </a:p>
          </p:txBody>
        </p:sp>
      </p:grpSp>
    </p:spTree>
    <p:extLst>
      <p:ext uri="{BB962C8B-B14F-4D97-AF65-F5344CB8AC3E}">
        <p14:creationId xmlns:p14="http://schemas.microsoft.com/office/powerpoint/2010/main" val="2514573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ADE8-37DC-D64C-AF62-C4D6C2017255}"/>
              </a:ext>
            </a:extLst>
          </p:cNvPr>
          <p:cNvSpPr>
            <a:spLocks noGrp="1"/>
          </p:cNvSpPr>
          <p:nvPr>
            <p:ph type="title"/>
          </p:nvPr>
        </p:nvSpPr>
        <p:spPr/>
        <p:txBody>
          <a:bodyPr/>
          <a:lstStyle/>
          <a:p>
            <a:r>
              <a:rPr lang="en-US" dirty="0"/>
              <a:t>Appropriate </a:t>
            </a:r>
            <a:r>
              <a:rPr lang="en-US" dirty="0">
                <a:solidFill>
                  <a:srgbClr val="FF0000"/>
                </a:solidFill>
              </a:rPr>
              <a:t>URGENT</a:t>
            </a:r>
            <a:r>
              <a:rPr lang="en-US" dirty="0"/>
              <a:t> Referrals</a:t>
            </a:r>
          </a:p>
        </p:txBody>
      </p:sp>
      <p:sp>
        <p:nvSpPr>
          <p:cNvPr id="3" name="Content Placeholder 2">
            <a:extLst>
              <a:ext uri="{FF2B5EF4-FFF2-40B4-BE49-F238E27FC236}">
                <a16:creationId xmlns:a16="http://schemas.microsoft.com/office/drawing/2014/main" id="{180B9F6A-4DBF-3444-8CA3-6B74C46667C8}"/>
              </a:ext>
            </a:extLst>
          </p:cNvPr>
          <p:cNvSpPr>
            <a:spLocks noGrp="1"/>
          </p:cNvSpPr>
          <p:nvPr>
            <p:ph idx="1"/>
          </p:nvPr>
        </p:nvSpPr>
        <p:spPr>
          <a:xfrm>
            <a:off x="1097280" y="2080491"/>
            <a:ext cx="10466070" cy="3760891"/>
          </a:xfrm>
        </p:spPr>
        <p:txBody>
          <a:bodyPr/>
          <a:lstStyle/>
          <a:p>
            <a:pPr marL="66675" lvl="1" indent="0">
              <a:spcBef>
                <a:spcPts val="400"/>
              </a:spcBef>
              <a:spcAft>
                <a:spcPts val="900"/>
              </a:spcAft>
              <a:buClr>
                <a:schemeClr val="accent2"/>
              </a:buClr>
              <a:buNone/>
            </a:pPr>
            <a:r>
              <a:rPr lang="en-US" sz="2800" b="1" dirty="0"/>
              <a:t>Examples for immediate referral</a:t>
            </a:r>
            <a:r>
              <a:rPr lang="en-US" sz="2800" dirty="0"/>
              <a:t>:</a:t>
            </a:r>
          </a:p>
          <a:p>
            <a:pPr marL="473075" lvl="1" indent="-406400">
              <a:spcBef>
                <a:spcPts val="400"/>
              </a:spcBef>
              <a:spcAft>
                <a:spcPts val="1200"/>
              </a:spcAft>
            </a:pPr>
            <a:r>
              <a:rPr lang="en-US" dirty="0"/>
              <a:t>States a desire or intention to hurt self or someone else</a:t>
            </a:r>
            <a:r>
              <a:rPr lang="en-US" dirty="0">
                <a:solidFill>
                  <a:srgbClr val="FF0000"/>
                </a:solidFill>
              </a:rPr>
              <a:t>*</a:t>
            </a:r>
          </a:p>
          <a:p>
            <a:pPr marL="473075" lvl="1" indent="-406400">
              <a:spcBef>
                <a:spcPts val="0"/>
              </a:spcBef>
              <a:spcAft>
                <a:spcPts val="1200"/>
              </a:spcAft>
            </a:pPr>
            <a:r>
              <a:rPr lang="en-US" dirty="0"/>
              <a:t>Has new, sudden, or unprovoked mood swings</a:t>
            </a:r>
            <a:r>
              <a:rPr lang="en-US" dirty="0">
                <a:solidFill>
                  <a:srgbClr val="FF0000"/>
                </a:solidFill>
              </a:rPr>
              <a:t>*</a:t>
            </a:r>
          </a:p>
          <a:p>
            <a:pPr marL="473075" lvl="1" indent="-406400">
              <a:spcBef>
                <a:spcPts val="0"/>
              </a:spcBef>
              <a:spcAft>
                <a:spcPts val="1200"/>
              </a:spcAft>
            </a:pPr>
            <a:r>
              <a:rPr lang="en-US" dirty="0"/>
              <a:t>Unusual behavior such as talking/thinking in a way that doesn’t make sense</a:t>
            </a:r>
            <a:r>
              <a:rPr lang="en-US" dirty="0">
                <a:solidFill>
                  <a:srgbClr val="FF0000"/>
                </a:solidFill>
              </a:rPr>
              <a:t>*</a:t>
            </a:r>
          </a:p>
        </p:txBody>
      </p:sp>
      <p:sp>
        <p:nvSpPr>
          <p:cNvPr id="5" name="TextBox 4">
            <a:extLst>
              <a:ext uri="{FF2B5EF4-FFF2-40B4-BE49-F238E27FC236}">
                <a16:creationId xmlns:a16="http://schemas.microsoft.com/office/drawing/2014/main" id="{75C47E51-4071-1A46-8C11-7E4AF94F1A17}"/>
              </a:ext>
            </a:extLst>
          </p:cNvPr>
          <p:cNvSpPr txBox="1"/>
          <p:nvPr/>
        </p:nvSpPr>
        <p:spPr>
          <a:xfrm>
            <a:off x="1320165" y="4768460"/>
            <a:ext cx="9612630" cy="1072922"/>
          </a:xfrm>
          <a:prstGeom prst="rect">
            <a:avLst/>
          </a:prstGeom>
          <a:solidFill>
            <a:srgbClr val="F7FF8F"/>
          </a:solidFill>
          <a:ln w="25400">
            <a:solidFill>
              <a:schemeClr val="tx1"/>
            </a:solidFill>
          </a:ln>
        </p:spPr>
        <p:txBody>
          <a:bodyPr wrap="square" lIns="205740" tIns="137160" rIns="205740" bIns="137160" rtlCol="0">
            <a:spAutoFit/>
          </a:bodyPr>
          <a:lstStyle/>
          <a:p>
            <a:pPr marL="8335" algn="ctr">
              <a:lnSpc>
                <a:spcPct val="110000"/>
              </a:lnSpc>
              <a:spcBef>
                <a:spcPts val="450"/>
              </a:spcBef>
              <a:spcAft>
                <a:spcPts val="450"/>
              </a:spcAft>
              <a:buClr>
                <a:srgbClr val="A53010"/>
              </a:buClr>
            </a:pPr>
            <a:r>
              <a:rPr lang="en-US" sz="2250" dirty="0">
                <a:ln w="0"/>
                <a:solidFill>
                  <a:srgbClr val="FF0000"/>
                </a:solidFill>
                <a:effectLst>
                  <a:outerShdw blurRad="38100" dist="19050" dir="2700000" algn="tl" rotWithShape="0">
                    <a:schemeClr val="dk1">
                      <a:alpha val="40000"/>
                    </a:schemeClr>
                  </a:outerShdw>
                </a:effectLst>
                <a:latin typeface="+mj-lt"/>
                <a:ea typeface="Tahoma" panose="020B0604030504040204" pitchFamily="34" charset="0"/>
                <a:cs typeface="Tahoma" panose="020B0604030504040204" pitchFamily="34" charset="0"/>
              </a:rPr>
              <a:t> </a:t>
            </a:r>
            <a:r>
              <a:rPr lang="en-US" sz="2400" b="1" dirty="0">
                <a:ln w="0"/>
                <a:solidFill>
                  <a:srgbClr val="FF0000"/>
                </a:solidFill>
                <a:effectLst>
                  <a:outerShdw blurRad="38100" dist="19050" dir="2700000" algn="tl" rotWithShape="0">
                    <a:schemeClr val="dk1">
                      <a:alpha val="40000"/>
                    </a:schemeClr>
                  </a:outerShdw>
                </a:effectLst>
                <a:latin typeface="Helvetica" pitchFamily="2" charset="0"/>
                <a:ea typeface="Tahoma" panose="020B0604030504040204" pitchFamily="34" charset="0"/>
                <a:cs typeface="Tahoma" panose="020B0604030504040204" pitchFamily="34" charset="0"/>
              </a:rPr>
              <a:t>* </a:t>
            </a:r>
            <a:r>
              <a:rPr lang="en-US" sz="2400" dirty="0">
                <a:ln w="0"/>
                <a:solidFill>
                  <a:srgbClr val="FF0000"/>
                </a:solidFill>
                <a:effectLst>
                  <a:outerShdw blurRad="38100" dist="19050" dir="2700000" algn="tl" rotWithShape="0">
                    <a:schemeClr val="dk1">
                      <a:alpha val="40000"/>
                    </a:schemeClr>
                  </a:outerShdw>
                </a:effectLst>
                <a:latin typeface="Helvetica" pitchFamily="2" charset="0"/>
                <a:ea typeface="Tahoma" panose="020B0604030504040204" pitchFamily="34" charset="0"/>
                <a:cs typeface="Tahoma" panose="020B0604030504040204" pitchFamily="34" charset="0"/>
              </a:rPr>
              <a:t>Do not leave the student alone. Calmly walk student to HWC or to a counselor who can bring student to HWC. </a:t>
            </a:r>
          </a:p>
        </p:txBody>
      </p:sp>
    </p:spTree>
    <p:extLst>
      <p:ext uri="{BB962C8B-B14F-4D97-AF65-F5344CB8AC3E}">
        <p14:creationId xmlns:p14="http://schemas.microsoft.com/office/powerpoint/2010/main" val="2957858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3C9A-A085-6E41-B2FD-E7E211356298}"/>
              </a:ext>
            </a:extLst>
          </p:cNvPr>
          <p:cNvSpPr>
            <a:spLocks noGrp="1"/>
          </p:cNvSpPr>
          <p:nvPr>
            <p:ph type="title"/>
          </p:nvPr>
        </p:nvSpPr>
        <p:spPr>
          <a:xfrm>
            <a:off x="614680" y="286603"/>
            <a:ext cx="10058400" cy="1450757"/>
          </a:xfrm>
        </p:spPr>
        <p:txBody>
          <a:bodyPr/>
          <a:lstStyle/>
          <a:p>
            <a:r>
              <a:rPr lang="en-US" dirty="0"/>
              <a:t>Appropriate </a:t>
            </a:r>
            <a:r>
              <a:rPr lang="en-US" dirty="0">
                <a:solidFill>
                  <a:schemeClr val="accent2"/>
                </a:solidFill>
              </a:rPr>
              <a:t>Routine</a:t>
            </a:r>
            <a:r>
              <a:rPr lang="en-US" dirty="0"/>
              <a:t> Referrals</a:t>
            </a:r>
          </a:p>
        </p:txBody>
      </p:sp>
      <p:sp>
        <p:nvSpPr>
          <p:cNvPr id="3" name="Content Placeholder 2">
            <a:extLst>
              <a:ext uri="{FF2B5EF4-FFF2-40B4-BE49-F238E27FC236}">
                <a16:creationId xmlns:a16="http://schemas.microsoft.com/office/drawing/2014/main" id="{E9882856-7313-4E42-A515-793299DD0EB2}"/>
              </a:ext>
            </a:extLst>
          </p:cNvPr>
          <p:cNvSpPr>
            <a:spLocks noGrp="1"/>
          </p:cNvSpPr>
          <p:nvPr>
            <p:ph idx="1"/>
          </p:nvPr>
        </p:nvSpPr>
        <p:spPr>
          <a:xfrm>
            <a:off x="1152694" y="2078185"/>
            <a:ext cx="10581871" cy="4038601"/>
          </a:xfrm>
        </p:spPr>
        <p:txBody>
          <a:bodyPr>
            <a:noAutofit/>
          </a:bodyPr>
          <a:lstStyle/>
          <a:p>
            <a:pPr marL="66675" lvl="1" indent="0">
              <a:spcBef>
                <a:spcPts val="0"/>
              </a:spcBef>
              <a:spcAft>
                <a:spcPts val="1000"/>
              </a:spcAft>
              <a:buNone/>
            </a:pPr>
            <a:r>
              <a:rPr lang="en-US" sz="3000" b="1" dirty="0"/>
              <a:t>Examples:</a:t>
            </a:r>
          </a:p>
          <a:p>
            <a:pPr marL="473075" lvl="1" indent="-406400">
              <a:spcBef>
                <a:spcPts val="0"/>
              </a:spcBef>
              <a:spcAft>
                <a:spcPts val="800"/>
              </a:spcAft>
            </a:pPr>
            <a:r>
              <a:rPr lang="en-US" dirty="0"/>
              <a:t>Increased sadness or social withdrawal</a:t>
            </a:r>
          </a:p>
          <a:p>
            <a:pPr marL="473075" lvl="1" indent="-406400">
              <a:spcBef>
                <a:spcPts val="0"/>
              </a:spcBef>
              <a:spcAft>
                <a:spcPts val="800"/>
              </a:spcAft>
            </a:pPr>
            <a:r>
              <a:rPr lang="en-US" dirty="0"/>
              <a:t>Increased irritability, anger, or conflict with peers or staff</a:t>
            </a:r>
          </a:p>
          <a:p>
            <a:pPr marL="473075" lvl="1" indent="-406400">
              <a:spcBef>
                <a:spcPts val="0"/>
              </a:spcBef>
              <a:spcAft>
                <a:spcPts val="800"/>
              </a:spcAft>
            </a:pPr>
            <a:r>
              <a:rPr lang="en-US" dirty="0"/>
              <a:t>Starts falling asleep in class </a:t>
            </a:r>
            <a:r>
              <a:rPr lang="en-US" b="1" i="1" dirty="0">
                <a:solidFill>
                  <a:schemeClr val="accent2"/>
                </a:solidFill>
              </a:rPr>
              <a:t>but did not have this problem before</a:t>
            </a:r>
          </a:p>
          <a:p>
            <a:pPr marL="473075" lvl="1" indent="-406400">
              <a:spcBef>
                <a:spcPts val="0"/>
              </a:spcBef>
              <a:spcAft>
                <a:spcPts val="800"/>
              </a:spcAft>
            </a:pPr>
            <a:r>
              <a:rPr lang="en-US" dirty="0"/>
              <a:t>Trouble concentrating that affects ability to complete tasks or assignments</a:t>
            </a:r>
          </a:p>
          <a:p>
            <a:pPr marL="473075" lvl="1" indent="-406400">
              <a:spcBef>
                <a:spcPts val="0"/>
              </a:spcBef>
              <a:spcAft>
                <a:spcPts val="800"/>
              </a:spcAft>
            </a:pPr>
            <a:r>
              <a:rPr lang="en-US" dirty="0"/>
              <a:t>Changes in sleep</a:t>
            </a:r>
          </a:p>
          <a:p>
            <a:pPr marL="473075" lvl="1" indent="-406400">
              <a:spcBef>
                <a:spcPts val="0"/>
              </a:spcBef>
              <a:spcAft>
                <a:spcPts val="600"/>
              </a:spcAft>
            </a:pPr>
            <a:r>
              <a:rPr lang="en-US" dirty="0"/>
              <a:t>Changes in appetite with weight gain or weight loss</a:t>
            </a:r>
          </a:p>
        </p:txBody>
      </p:sp>
      <p:pic>
        <p:nvPicPr>
          <p:cNvPr id="4" name="Picture 3">
            <a:extLst>
              <a:ext uri="{FF2B5EF4-FFF2-40B4-BE49-F238E27FC236}">
                <a16:creationId xmlns:a16="http://schemas.microsoft.com/office/drawing/2014/main" id="{C8486135-9CDC-4A4B-B33F-0EDF35394B48}"/>
              </a:ext>
            </a:extLst>
          </p:cNvPr>
          <p:cNvPicPr>
            <a:picLocks noChangeAspect="1"/>
          </p:cNvPicPr>
          <p:nvPr/>
        </p:nvPicPr>
        <p:blipFill rotWithShape="1">
          <a:blip r:embed="rId3"/>
          <a:srcRect b="9382"/>
          <a:stretch/>
        </p:blipFill>
        <p:spPr>
          <a:xfrm>
            <a:off x="8916813" y="286603"/>
            <a:ext cx="2914738" cy="1896305"/>
          </a:xfrm>
          <a:prstGeom prst="rect">
            <a:avLst/>
          </a:prstGeom>
          <a:ln w="3175">
            <a:noFill/>
          </a:ln>
        </p:spPr>
      </p:pic>
    </p:spTree>
    <p:extLst>
      <p:ext uri="{BB962C8B-B14F-4D97-AF65-F5344CB8AC3E}">
        <p14:creationId xmlns:p14="http://schemas.microsoft.com/office/powerpoint/2010/main" val="2753779166"/>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XRUYQT3274NZ-681238054-2065</_dlc_DocId>
    <_dlc_DocIdUrl xmlns="b22f8f74-215c-4154-9939-bd29e4e8980e">
      <Url>https://supportservices.jobcorps.gov/health/_layouts/15/DocIdRedir.aspx?ID=XRUYQT3274NZ-681238054-2065</Url>
      <Description>XRUYQT3274NZ-681238054-2065</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817F96F-F7E3-4F4F-9FDA-C82755AE3DB9}"/>
</file>

<file path=customXml/itemProps2.xml><?xml version="1.0" encoding="utf-8"?>
<ds:datastoreItem xmlns:ds="http://schemas.openxmlformats.org/officeDocument/2006/customXml" ds:itemID="{42F6B8F7-598C-4DCA-8936-D744C3A78648}">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53A1CC15-EED7-466D-BE46-B27DCFB64BF1}">
  <ds:schemaRefs>
    <ds:schemaRef ds:uri="http://schemas.microsoft.com/sharepoint/v3/contenttype/forms"/>
  </ds:schemaRefs>
</ds:datastoreItem>
</file>

<file path=customXml/itemProps4.xml><?xml version="1.0" encoding="utf-8"?>
<ds:datastoreItem xmlns:ds="http://schemas.openxmlformats.org/officeDocument/2006/customXml" ds:itemID="{938806B9-F031-4B80-9084-6F2D4536A6D8}"/>
</file>

<file path=docProps/app.xml><?xml version="1.0" encoding="utf-8"?>
<Properties xmlns="http://schemas.openxmlformats.org/officeDocument/2006/extended-properties" xmlns:vt="http://schemas.openxmlformats.org/officeDocument/2006/docPropsVTypes">
  <TotalTime>1440</TotalTime>
  <Words>4028</Words>
  <Application>Microsoft Macintosh PowerPoint</Application>
  <PresentationFormat>Widescreen</PresentationFormat>
  <Paragraphs>262</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Avenir Next LT Pro</vt:lpstr>
      <vt:lpstr>Avenir Next LT Pro Light</vt:lpstr>
      <vt:lpstr>Calibri</vt:lpstr>
      <vt:lpstr>Courier New</vt:lpstr>
      <vt:lpstr>Helvetica</vt:lpstr>
      <vt:lpstr>RetrospectVTI</vt:lpstr>
      <vt:lpstr> New Hire Orientation on Student Mental Health Services and Referrals  Brief Introduction from the  Center Mental Health Consultant (CMHC)</vt:lpstr>
      <vt:lpstr>[Name of CMHC]</vt:lpstr>
      <vt:lpstr>The Role of the CMHC  (PRH Chapter 2, Section 2.3, R4)</vt:lpstr>
      <vt:lpstr>The Role of the CMHC (PRH 2.3, R4)</vt:lpstr>
      <vt:lpstr>CMHC Responsibilities</vt:lpstr>
      <vt:lpstr>How to Refer a Student</vt:lpstr>
      <vt:lpstr>When to Refer a Student</vt:lpstr>
      <vt:lpstr>Appropriate URGENT Referrals</vt:lpstr>
      <vt:lpstr>Appropriate Routine Referrals</vt:lpstr>
      <vt:lpstr>Inappropriate Referrals</vt:lpstr>
      <vt:lpstr>What to Do When a Student Is Upset</vt:lpstr>
      <vt:lpstr>PowerPoint Presentation</vt:lpstr>
      <vt:lpstr>PowerPoint Presentation</vt:lpstr>
      <vt:lpstr>PowerPoint Presentation</vt:lpstr>
      <vt:lpstr>PowerPoint Presentation</vt:lpstr>
      <vt:lpstr>PowerPoint Presentation</vt:lpstr>
      <vt:lpstr>PowerPoint Presentation</vt:lpstr>
      <vt:lpstr>Not Just “Upset”</vt:lpstr>
      <vt:lpstr>What to Do in a Mental Health Crisis</vt:lpstr>
      <vt:lpstr>Promoting Resilience</vt:lpstr>
      <vt:lpstr>CMHC is part of the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the New CMHC (Center Mental Health Consultant)</dc:title>
  <dc:creator>Tamara Warner</dc:creator>
  <cp:lastModifiedBy>Tamara Warner</cp:lastModifiedBy>
  <cp:revision>162</cp:revision>
  <cp:lastPrinted>2020-01-16T20:22:17Z</cp:lastPrinted>
  <dcterms:created xsi:type="dcterms:W3CDTF">2019-11-26T16:21:56Z</dcterms:created>
  <dcterms:modified xsi:type="dcterms:W3CDTF">2023-10-14T01:29:03Z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c62cbda6-eb20-4032-845f-4658d5836ba0</vt:lpwstr>
  </property>
</Properties>
</file>