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5.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38" r:id="rId3"/>
    <p:sldId id="340" r:id="rId4"/>
    <p:sldId id="311" r:id="rId5"/>
    <p:sldId id="350" r:id="rId6"/>
    <p:sldId id="341" r:id="rId7"/>
    <p:sldId id="349" r:id="rId8"/>
    <p:sldId id="343" r:id="rId9"/>
    <p:sldId id="344" r:id="rId10"/>
    <p:sldId id="346" r:id="rId11"/>
    <p:sldId id="342" r:id="rId12"/>
    <p:sldId id="347" r:id="rId13"/>
    <p:sldId id="348" r:id="rId14"/>
    <p:sldId id="351" r:id="rId15"/>
    <p:sldId id="352" r:id="rId16"/>
    <p:sldId id="353" r:id="rId17"/>
    <p:sldId id="363" r:id="rId18"/>
    <p:sldId id="362" r:id="rId19"/>
    <p:sldId id="354" r:id="rId20"/>
    <p:sldId id="358" r:id="rId21"/>
    <p:sldId id="359" r:id="rId22"/>
    <p:sldId id="334" r:id="rId23"/>
    <p:sldId id="333" r:id="rId24"/>
    <p:sldId id="360" r:id="rId25"/>
    <p:sldId id="331" r:id="rId26"/>
    <p:sldId id="332" r:id="rId27"/>
    <p:sldId id="336" r:id="rId28"/>
    <p:sldId id="365" r:id="rId29"/>
    <p:sldId id="337" r:id="rId30"/>
    <p:sldId id="364" r:id="rId31"/>
    <p:sldId id="319" r:id="rId3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332E"/>
    <a:srgbClr val="BB6554"/>
    <a:srgbClr val="B0F7F0"/>
    <a:srgbClr val="0081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2FE759-13F3-450F-B1FF-F3CEE3BFCE15}" v="912" dt="2020-08-11T14:44:18.9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1440" y="60"/>
      </p:cViewPr>
      <p:guideLst>
        <p:guide orient="horz" pos="2160"/>
        <p:guide pos="2880"/>
      </p:guideLst>
    </p:cSldViewPr>
  </p:slideViewPr>
  <p:notesTextViewPr>
    <p:cViewPr>
      <p:scale>
        <a:sx n="100" d="100"/>
        <a:sy n="100" d="100"/>
      </p:scale>
      <p:origin x="0" y="0"/>
    </p:cViewPr>
  </p:notesTextViewPr>
  <p:notesViewPr>
    <p:cSldViewPr>
      <p:cViewPr varScale="1">
        <p:scale>
          <a:sx n="43" d="100"/>
          <a:sy n="43" d="100"/>
        </p:scale>
        <p:origin x="2604"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presProps" Target="presProps.xml"/><Relationship Id="rId42" Type="http://schemas.openxmlformats.org/officeDocument/2006/relationships/customXml" Target="../customXml/item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102B3C9-1D6C-46CB-965F-EF39626A1F69}" type="datetimeFigureOut">
              <a:rPr lang="en-US" smtClean="0"/>
              <a:t>8/11/2020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6BC18F2-0F9C-4850-85A1-E2243C2BA390}" type="slidenum">
              <a:rPr lang="en-US" smtClean="0"/>
              <a:t>‹#›</a:t>
            </a:fld>
            <a:endParaRPr lang="en-US"/>
          </a:p>
        </p:txBody>
      </p:sp>
    </p:spTree>
    <p:extLst>
      <p:ext uri="{BB962C8B-B14F-4D97-AF65-F5344CB8AC3E}">
        <p14:creationId xmlns:p14="http://schemas.microsoft.com/office/powerpoint/2010/main" val="4292570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BC18F2-0F9C-4850-85A1-E2243C2BA390}" type="slidenum">
              <a:rPr lang="en-US" smtClean="0"/>
              <a:t>1</a:t>
            </a:fld>
            <a:endParaRPr lang="en-US"/>
          </a:p>
        </p:txBody>
      </p:sp>
    </p:spTree>
    <p:extLst>
      <p:ext uri="{BB962C8B-B14F-4D97-AF65-F5344CB8AC3E}">
        <p14:creationId xmlns:p14="http://schemas.microsoft.com/office/powerpoint/2010/main" val="2545062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BC18F2-0F9C-4850-85A1-E2243C2BA390}" type="slidenum">
              <a:rPr lang="en-US" smtClean="0"/>
              <a:t>10</a:t>
            </a:fld>
            <a:endParaRPr lang="en-US"/>
          </a:p>
        </p:txBody>
      </p:sp>
    </p:spTree>
    <p:extLst>
      <p:ext uri="{BB962C8B-B14F-4D97-AF65-F5344CB8AC3E}">
        <p14:creationId xmlns:p14="http://schemas.microsoft.com/office/powerpoint/2010/main" val="934712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BC18F2-0F9C-4850-85A1-E2243C2BA390}" type="slidenum">
              <a:rPr lang="en-US" smtClean="0"/>
              <a:t>11</a:t>
            </a:fld>
            <a:endParaRPr lang="en-US"/>
          </a:p>
        </p:txBody>
      </p:sp>
    </p:spTree>
    <p:extLst>
      <p:ext uri="{BB962C8B-B14F-4D97-AF65-F5344CB8AC3E}">
        <p14:creationId xmlns:p14="http://schemas.microsoft.com/office/powerpoint/2010/main" val="3716750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BC18F2-0F9C-4850-85A1-E2243C2BA390}" type="slidenum">
              <a:rPr lang="en-US" smtClean="0"/>
              <a:t>12</a:t>
            </a:fld>
            <a:endParaRPr lang="en-US"/>
          </a:p>
        </p:txBody>
      </p:sp>
    </p:spTree>
    <p:extLst>
      <p:ext uri="{BB962C8B-B14F-4D97-AF65-F5344CB8AC3E}">
        <p14:creationId xmlns:p14="http://schemas.microsoft.com/office/powerpoint/2010/main" val="1423384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BC18F2-0F9C-4850-85A1-E2243C2BA390}" type="slidenum">
              <a:rPr lang="en-US" smtClean="0"/>
              <a:t>13</a:t>
            </a:fld>
            <a:endParaRPr lang="en-US"/>
          </a:p>
        </p:txBody>
      </p:sp>
    </p:spTree>
    <p:extLst>
      <p:ext uri="{BB962C8B-B14F-4D97-AF65-F5344CB8AC3E}">
        <p14:creationId xmlns:p14="http://schemas.microsoft.com/office/powerpoint/2010/main" val="2300169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 y="4473892"/>
            <a:ext cx="6705600" cy="366045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6BC18F2-0F9C-4850-85A1-E2243C2BA390}" type="slidenum">
              <a:rPr lang="en-US" smtClean="0"/>
              <a:t>14</a:t>
            </a:fld>
            <a:endParaRPr lang="en-US"/>
          </a:p>
        </p:txBody>
      </p:sp>
    </p:spTree>
    <p:extLst>
      <p:ext uri="{BB962C8B-B14F-4D97-AF65-F5344CB8AC3E}">
        <p14:creationId xmlns:p14="http://schemas.microsoft.com/office/powerpoint/2010/main" val="466769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BC18F2-0F9C-4850-85A1-E2243C2BA390}" type="slidenum">
              <a:rPr lang="en-US" smtClean="0"/>
              <a:t>15</a:t>
            </a:fld>
            <a:endParaRPr lang="en-US"/>
          </a:p>
        </p:txBody>
      </p:sp>
    </p:spTree>
    <p:extLst>
      <p:ext uri="{BB962C8B-B14F-4D97-AF65-F5344CB8AC3E}">
        <p14:creationId xmlns:p14="http://schemas.microsoft.com/office/powerpoint/2010/main" val="1321612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BC18F2-0F9C-4850-85A1-E2243C2BA390}" type="slidenum">
              <a:rPr lang="en-US" smtClean="0"/>
              <a:t>16</a:t>
            </a:fld>
            <a:endParaRPr lang="en-US"/>
          </a:p>
        </p:txBody>
      </p:sp>
    </p:spTree>
    <p:extLst>
      <p:ext uri="{BB962C8B-B14F-4D97-AF65-F5344CB8AC3E}">
        <p14:creationId xmlns:p14="http://schemas.microsoft.com/office/powerpoint/2010/main" val="1643576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BC18F2-0F9C-4850-85A1-E2243C2BA390}" type="slidenum">
              <a:rPr lang="en-US" smtClean="0"/>
              <a:t>17</a:t>
            </a:fld>
            <a:endParaRPr lang="en-US"/>
          </a:p>
        </p:txBody>
      </p:sp>
    </p:spTree>
    <p:extLst>
      <p:ext uri="{BB962C8B-B14F-4D97-AF65-F5344CB8AC3E}">
        <p14:creationId xmlns:p14="http://schemas.microsoft.com/office/powerpoint/2010/main" val="1981423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BC18F2-0F9C-4850-85A1-E2243C2BA390}" type="slidenum">
              <a:rPr lang="en-US" smtClean="0"/>
              <a:t>18</a:t>
            </a:fld>
            <a:endParaRPr lang="en-US"/>
          </a:p>
        </p:txBody>
      </p:sp>
    </p:spTree>
    <p:extLst>
      <p:ext uri="{BB962C8B-B14F-4D97-AF65-F5344CB8AC3E}">
        <p14:creationId xmlns:p14="http://schemas.microsoft.com/office/powerpoint/2010/main" val="2713228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BC18F2-0F9C-4850-85A1-E2243C2BA390}" type="slidenum">
              <a:rPr lang="en-US" smtClean="0"/>
              <a:t>19</a:t>
            </a:fld>
            <a:endParaRPr lang="en-US"/>
          </a:p>
        </p:txBody>
      </p:sp>
    </p:spTree>
    <p:extLst>
      <p:ext uri="{BB962C8B-B14F-4D97-AF65-F5344CB8AC3E}">
        <p14:creationId xmlns:p14="http://schemas.microsoft.com/office/powerpoint/2010/main" val="1191104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36708"/>
          </a:xfrm>
        </p:spPr>
        <p:txBody>
          <a:bodyPr/>
          <a:lstStyle/>
          <a:p>
            <a:endParaRPr lang="en-US" dirty="0"/>
          </a:p>
        </p:txBody>
      </p:sp>
      <p:sp>
        <p:nvSpPr>
          <p:cNvPr id="4" name="Slide Number Placeholder 3"/>
          <p:cNvSpPr>
            <a:spLocks noGrp="1"/>
          </p:cNvSpPr>
          <p:nvPr>
            <p:ph type="sldNum" sz="quarter" idx="5"/>
          </p:nvPr>
        </p:nvSpPr>
        <p:spPr/>
        <p:txBody>
          <a:bodyPr/>
          <a:lstStyle/>
          <a:p>
            <a:fld id="{26BC18F2-0F9C-4850-85A1-E2243C2BA390}" type="slidenum">
              <a:rPr lang="en-US" smtClean="0"/>
              <a:t>2</a:t>
            </a:fld>
            <a:endParaRPr lang="en-US"/>
          </a:p>
        </p:txBody>
      </p:sp>
    </p:spTree>
    <p:extLst>
      <p:ext uri="{BB962C8B-B14F-4D97-AF65-F5344CB8AC3E}">
        <p14:creationId xmlns:p14="http://schemas.microsoft.com/office/powerpoint/2010/main" val="2793635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BC18F2-0F9C-4850-85A1-E2243C2BA390}" type="slidenum">
              <a:rPr lang="en-US" smtClean="0"/>
              <a:t>20</a:t>
            </a:fld>
            <a:endParaRPr lang="en-US"/>
          </a:p>
        </p:txBody>
      </p:sp>
    </p:spTree>
    <p:extLst>
      <p:ext uri="{BB962C8B-B14F-4D97-AF65-F5344CB8AC3E}">
        <p14:creationId xmlns:p14="http://schemas.microsoft.com/office/powerpoint/2010/main" val="1792166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BC18F2-0F9C-4850-85A1-E2243C2BA390}" type="slidenum">
              <a:rPr lang="en-US" smtClean="0"/>
              <a:t>21</a:t>
            </a:fld>
            <a:endParaRPr lang="en-US"/>
          </a:p>
        </p:txBody>
      </p:sp>
    </p:spTree>
    <p:extLst>
      <p:ext uri="{BB962C8B-B14F-4D97-AF65-F5344CB8AC3E}">
        <p14:creationId xmlns:p14="http://schemas.microsoft.com/office/powerpoint/2010/main" val="68966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BC18F2-0F9C-4850-85A1-E2243C2BA390}" type="slidenum">
              <a:rPr lang="en-US" smtClean="0"/>
              <a:t>22</a:t>
            </a:fld>
            <a:endParaRPr lang="en-US"/>
          </a:p>
        </p:txBody>
      </p:sp>
    </p:spTree>
    <p:extLst>
      <p:ext uri="{BB962C8B-B14F-4D97-AF65-F5344CB8AC3E}">
        <p14:creationId xmlns:p14="http://schemas.microsoft.com/office/powerpoint/2010/main" val="5566050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BC18F2-0F9C-4850-85A1-E2243C2BA390}" type="slidenum">
              <a:rPr lang="en-US" smtClean="0"/>
              <a:t>23</a:t>
            </a:fld>
            <a:endParaRPr lang="en-US"/>
          </a:p>
        </p:txBody>
      </p:sp>
    </p:spTree>
    <p:extLst>
      <p:ext uri="{BB962C8B-B14F-4D97-AF65-F5344CB8AC3E}">
        <p14:creationId xmlns:p14="http://schemas.microsoft.com/office/powerpoint/2010/main" val="481838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BC18F2-0F9C-4850-85A1-E2243C2BA390}" type="slidenum">
              <a:rPr lang="en-US" smtClean="0"/>
              <a:t>24</a:t>
            </a:fld>
            <a:endParaRPr lang="en-US"/>
          </a:p>
        </p:txBody>
      </p:sp>
    </p:spTree>
    <p:extLst>
      <p:ext uri="{BB962C8B-B14F-4D97-AF65-F5344CB8AC3E}">
        <p14:creationId xmlns:p14="http://schemas.microsoft.com/office/powerpoint/2010/main" val="2316016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BC18F2-0F9C-4850-85A1-E2243C2BA390}" type="slidenum">
              <a:rPr lang="en-US" smtClean="0"/>
              <a:t>25</a:t>
            </a:fld>
            <a:endParaRPr lang="en-US"/>
          </a:p>
        </p:txBody>
      </p:sp>
    </p:spTree>
    <p:extLst>
      <p:ext uri="{BB962C8B-B14F-4D97-AF65-F5344CB8AC3E}">
        <p14:creationId xmlns:p14="http://schemas.microsoft.com/office/powerpoint/2010/main" val="5803159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BC18F2-0F9C-4850-85A1-E2243C2BA390}" type="slidenum">
              <a:rPr lang="en-US" smtClean="0"/>
              <a:t>26</a:t>
            </a:fld>
            <a:endParaRPr lang="en-US"/>
          </a:p>
        </p:txBody>
      </p:sp>
    </p:spTree>
    <p:extLst>
      <p:ext uri="{BB962C8B-B14F-4D97-AF65-F5344CB8AC3E}">
        <p14:creationId xmlns:p14="http://schemas.microsoft.com/office/powerpoint/2010/main" val="110716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BC18F2-0F9C-4850-85A1-E2243C2BA390}" type="slidenum">
              <a:rPr lang="en-US" smtClean="0"/>
              <a:t>27</a:t>
            </a:fld>
            <a:endParaRPr lang="en-US"/>
          </a:p>
        </p:txBody>
      </p:sp>
    </p:spTree>
    <p:extLst>
      <p:ext uri="{BB962C8B-B14F-4D97-AF65-F5344CB8AC3E}">
        <p14:creationId xmlns:p14="http://schemas.microsoft.com/office/powerpoint/2010/main" val="932322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6BC18F2-0F9C-4850-85A1-E2243C2BA390}" type="slidenum">
              <a:rPr lang="en-US" smtClean="0"/>
              <a:t>28</a:t>
            </a:fld>
            <a:endParaRPr lang="en-US"/>
          </a:p>
        </p:txBody>
      </p:sp>
    </p:spTree>
    <p:extLst>
      <p:ext uri="{BB962C8B-B14F-4D97-AF65-F5344CB8AC3E}">
        <p14:creationId xmlns:p14="http://schemas.microsoft.com/office/powerpoint/2010/main" val="1402145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BC18F2-0F9C-4850-85A1-E2243C2BA390}" type="slidenum">
              <a:rPr lang="en-US" smtClean="0"/>
              <a:t>29</a:t>
            </a:fld>
            <a:endParaRPr lang="en-US"/>
          </a:p>
        </p:txBody>
      </p:sp>
    </p:spTree>
    <p:extLst>
      <p:ext uri="{BB962C8B-B14F-4D97-AF65-F5344CB8AC3E}">
        <p14:creationId xmlns:p14="http://schemas.microsoft.com/office/powerpoint/2010/main" val="346782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BC18F2-0F9C-4850-85A1-E2243C2BA390}" type="slidenum">
              <a:rPr lang="en-US" smtClean="0"/>
              <a:t>3</a:t>
            </a:fld>
            <a:endParaRPr lang="en-US"/>
          </a:p>
        </p:txBody>
      </p:sp>
    </p:spTree>
    <p:extLst>
      <p:ext uri="{BB962C8B-B14F-4D97-AF65-F5344CB8AC3E}">
        <p14:creationId xmlns:p14="http://schemas.microsoft.com/office/powerpoint/2010/main" val="16551248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BC18F2-0F9C-4850-85A1-E2243C2BA390}" type="slidenum">
              <a:rPr lang="en-US" smtClean="0"/>
              <a:t>30</a:t>
            </a:fld>
            <a:endParaRPr lang="en-US"/>
          </a:p>
        </p:txBody>
      </p:sp>
    </p:spTree>
    <p:extLst>
      <p:ext uri="{BB962C8B-B14F-4D97-AF65-F5344CB8AC3E}">
        <p14:creationId xmlns:p14="http://schemas.microsoft.com/office/powerpoint/2010/main" val="38281033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BC18F2-0F9C-4850-85A1-E2243C2BA390}" type="slidenum">
              <a:rPr lang="en-US" smtClean="0"/>
              <a:t>31</a:t>
            </a:fld>
            <a:endParaRPr lang="en-US"/>
          </a:p>
        </p:txBody>
      </p:sp>
    </p:spTree>
    <p:extLst>
      <p:ext uri="{BB962C8B-B14F-4D97-AF65-F5344CB8AC3E}">
        <p14:creationId xmlns:p14="http://schemas.microsoft.com/office/powerpoint/2010/main" val="126061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endParaRPr lang="en-US" dirty="0"/>
          </a:p>
        </p:txBody>
      </p:sp>
      <p:sp>
        <p:nvSpPr>
          <p:cNvPr id="4" name="Slide Number Placeholder 3"/>
          <p:cNvSpPr>
            <a:spLocks noGrp="1"/>
          </p:cNvSpPr>
          <p:nvPr>
            <p:ph type="sldNum" sz="quarter" idx="5"/>
          </p:nvPr>
        </p:nvSpPr>
        <p:spPr/>
        <p:txBody>
          <a:bodyPr/>
          <a:lstStyle/>
          <a:p>
            <a:fld id="{26BC18F2-0F9C-4850-85A1-E2243C2BA390}" type="slidenum">
              <a:rPr lang="en-US" smtClean="0"/>
              <a:t>4</a:t>
            </a:fld>
            <a:endParaRPr lang="en-US"/>
          </a:p>
        </p:txBody>
      </p:sp>
    </p:spTree>
    <p:extLst>
      <p:ext uri="{BB962C8B-B14F-4D97-AF65-F5344CB8AC3E}">
        <p14:creationId xmlns:p14="http://schemas.microsoft.com/office/powerpoint/2010/main" val="3197063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BC18F2-0F9C-4850-85A1-E2243C2BA390}" type="slidenum">
              <a:rPr lang="en-US" smtClean="0"/>
              <a:t>5</a:t>
            </a:fld>
            <a:endParaRPr lang="en-US"/>
          </a:p>
        </p:txBody>
      </p:sp>
    </p:spTree>
    <p:extLst>
      <p:ext uri="{BB962C8B-B14F-4D97-AF65-F5344CB8AC3E}">
        <p14:creationId xmlns:p14="http://schemas.microsoft.com/office/powerpoint/2010/main" val="4241991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BC18F2-0F9C-4850-85A1-E2243C2BA390}" type="slidenum">
              <a:rPr lang="en-US" smtClean="0"/>
              <a:t>6</a:t>
            </a:fld>
            <a:endParaRPr lang="en-US"/>
          </a:p>
        </p:txBody>
      </p:sp>
    </p:spTree>
    <p:extLst>
      <p:ext uri="{BB962C8B-B14F-4D97-AF65-F5344CB8AC3E}">
        <p14:creationId xmlns:p14="http://schemas.microsoft.com/office/powerpoint/2010/main" val="560991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BC18F2-0F9C-4850-85A1-E2243C2BA390}" type="slidenum">
              <a:rPr lang="en-US" smtClean="0"/>
              <a:t>7</a:t>
            </a:fld>
            <a:endParaRPr lang="en-US"/>
          </a:p>
        </p:txBody>
      </p:sp>
    </p:spTree>
    <p:extLst>
      <p:ext uri="{BB962C8B-B14F-4D97-AF65-F5344CB8AC3E}">
        <p14:creationId xmlns:p14="http://schemas.microsoft.com/office/powerpoint/2010/main" val="492505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BC18F2-0F9C-4850-85A1-E2243C2BA390}" type="slidenum">
              <a:rPr lang="en-US" smtClean="0"/>
              <a:t>8</a:t>
            </a:fld>
            <a:endParaRPr lang="en-US"/>
          </a:p>
        </p:txBody>
      </p:sp>
    </p:spTree>
    <p:extLst>
      <p:ext uri="{BB962C8B-B14F-4D97-AF65-F5344CB8AC3E}">
        <p14:creationId xmlns:p14="http://schemas.microsoft.com/office/powerpoint/2010/main" val="1110972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BC18F2-0F9C-4850-85A1-E2243C2BA390}" type="slidenum">
              <a:rPr lang="en-US" smtClean="0"/>
              <a:t>9</a:t>
            </a:fld>
            <a:endParaRPr lang="en-US"/>
          </a:p>
        </p:txBody>
      </p:sp>
    </p:spTree>
    <p:extLst>
      <p:ext uri="{BB962C8B-B14F-4D97-AF65-F5344CB8AC3E}">
        <p14:creationId xmlns:p14="http://schemas.microsoft.com/office/powerpoint/2010/main" val="569080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33400" y="5410200"/>
            <a:ext cx="2133600" cy="365125"/>
          </a:xfrm>
          <a:prstGeom prst="rect">
            <a:avLst/>
          </a:prstGeom>
        </p:spPr>
        <p:txBody>
          <a:bodyPr/>
          <a:lstStyle>
            <a:lvl1pPr fontAlgn="auto">
              <a:spcBef>
                <a:spcPts val="0"/>
              </a:spcBef>
              <a:spcAft>
                <a:spcPts val="0"/>
              </a:spcAft>
              <a:defRPr>
                <a:latin typeface="+mn-lt"/>
              </a:defRPr>
            </a:lvl1pPr>
          </a:lstStyle>
          <a:p>
            <a:pPr>
              <a:defRPr/>
            </a:pPr>
            <a:fld id="{35F65429-E146-4E51-9706-6D060AA8D84A}" type="datetimeFigureOut">
              <a:rPr lang="en-US"/>
              <a:pPr>
                <a:defRPr/>
              </a:pPr>
              <a:t>8/11/2020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907569-E0CD-4D71-A802-B43D4AB2469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3400" y="5410200"/>
            <a:ext cx="2133600" cy="365125"/>
          </a:xfrm>
          <a:prstGeom prst="rect">
            <a:avLst/>
          </a:prstGeom>
        </p:spPr>
        <p:txBody>
          <a:bodyPr/>
          <a:lstStyle>
            <a:lvl1pPr fontAlgn="auto">
              <a:spcBef>
                <a:spcPts val="0"/>
              </a:spcBef>
              <a:spcAft>
                <a:spcPts val="0"/>
              </a:spcAft>
              <a:defRPr>
                <a:latin typeface="+mn-lt"/>
              </a:defRPr>
            </a:lvl1pPr>
          </a:lstStyle>
          <a:p>
            <a:pPr>
              <a:defRPr/>
            </a:pPr>
            <a:fld id="{0BC14991-CB07-4FF9-92B5-FDABDAAF10BB}" type="datetimeFigureOut">
              <a:rPr lang="en-US"/>
              <a:pPr>
                <a:defRPr/>
              </a:pPr>
              <a:t>8/11/2020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893C54-0978-4551-981B-D34CD3629DF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3400" y="5410200"/>
            <a:ext cx="2133600" cy="365125"/>
          </a:xfrm>
          <a:prstGeom prst="rect">
            <a:avLst/>
          </a:prstGeom>
        </p:spPr>
        <p:txBody>
          <a:bodyPr/>
          <a:lstStyle>
            <a:lvl1pPr fontAlgn="auto">
              <a:spcBef>
                <a:spcPts val="0"/>
              </a:spcBef>
              <a:spcAft>
                <a:spcPts val="0"/>
              </a:spcAft>
              <a:defRPr>
                <a:latin typeface="+mn-lt"/>
              </a:defRPr>
            </a:lvl1pPr>
          </a:lstStyle>
          <a:p>
            <a:pPr>
              <a:defRPr/>
            </a:pPr>
            <a:fld id="{E70EC723-45F7-469F-922F-DD764127DA02}" type="datetimeFigureOut">
              <a:rPr lang="en-US"/>
              <a:pPr>
                <a:defRPr/>
              </a:pPr>
              <a:t>8/11/2020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F366B4-0A8A-4940-B08C-360FEDD3E30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3400" y="5410200"/>
            <a:ext cx="2133600" cy="365125"/>
          </a:xfrm>
          <a:prstGeom prst="rect">
            <a:avLst/>
          </a:prstGeom>
        </p:spPr>
        <p:txBody>
          <a:bodyPr/>
          <a:lstStyle>
            <a:lvl1pPr fontAlgn="auto">
              <a:spcBef>
                <a:spcPts val="0"/>
              </a:spcBef>
              <a:spcAft>
                <a:spcPts val="0"/>
              </a:spcAft>
              <a:defRPr>
                <a:latin typeface="+mn-lt"/>
              </a:defRPr>
            </a:lvl1pPr>
          </a:lstStyle>
          <a:p>
            <a:pPr>
              <a:defRPr/>
            </a:pPr>
            <a:fld id="{D1B010FC-FEC8-457C-BDA5-F00C6AEC0555}" type="datetimeFigureOut">
              <a:rPr lang="en-US"/>
              <a:pPr>
                <a:defRPr/>
              </a:pPr>
              <a:t>8/11/2020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73DD9-42B3-4D2D-8851-117742F5689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3400" y="5410200"/>
            <a:ext cx="2133600" cy="365125"/>
          </a:xfrm>
          <a:prstGeom prst="rect">
            <a:avLst/>
          </a:prstGeom>
        </p:spPr>
        <p:txBody>
          <a:bodyPr/>
          <a:lstStyle>
            <a:lvl1pPr fontAlgn="auto">
              <a:spcBef>
                <a:spcPts val="0"/>
              </a:spcBef>
              <a:spcAft>
                <a:spcPts val="0"/>
              </a:spcAft>
              <a:defRPr>
                <a:latin typeface="+mn-lt"/>
              </a:defRPr>
            </a:lvl1pPr>
          </a:lstStyle>
          <a:p>
            <a:pPr>
              <a:defRPr/>
            </a:pPr>
            <a:fld id="{6B073A4B-7889-4C61-9350-D1B9016A1CEE}" type="datetimeFigureOut">
              <a:rPr lang="en-US"/>
              <a:pPr>
                <a:defRPr/>
              </a:pPr>
              <a:t>8/11/2020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D474FD-1867-4B97-A8B2-996435C9ED4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33400" y="5410200"/>
            <a:ext cx="2133600" cy="365125"/>
          </a:xfrm>
          <a:prstGeom prst="rect">
            <a:avLst/>
          </a:prstGeom>
        </p:spPr>
        <p:txBody>
          <a:bodyPr/>
          <a:lstStyle>
            <a:lvl1pPr fontAlgn="auto">
              <a:spcBef>
                <a:spcPts val="0"/>
              </a:spcBef>
              <a:spcAft>
                <a:spcPts val="0"/>
              </a:spcAft>
              <a:defRPr>
                <a:latin typeface="+mn-lt"/>
              </a:defRPr>
            </a:lvl1pPr>
          </a:lstStyle>
          <a:p>
            <a:pPr>
              <a:defRPr/>
            </a:pPr>
            <a:fld id="{386142D6-D8A7-47AE-9FF2-30EFC1EE6FAB}" type="datetimeFigureOut">
              <a:rPr lang="en-US"/>
              <a:pPr>
                <a:defRPr/>
              </a:pPr>
              <a:t>8/11/2020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3F8DE2D-F8F1-48EB-AD7E-C9FCEA3C81C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33400" y="5410200"/>
            <a:ext cx="2133600" cy="365125"/>
          </a:xfrm>
          <a:prstGeom prst="rect">
            <a:avLst/>
          </a:prstGeom>
        </p:spPr>
        <p:txBody>
          <a:bodyPr/>
          <a:lstStyle>
            <a:lvl1pPr fontAlgn="auto">
              <a:spcBef>
                <a:spcPts val="0"/>
              </a:spcBef>
              <a:spcAft>
                <a:spcPts val="0"/>
              </a:spcAft>
              <a:defRPr>
                <a:latin typeface="+mn-lt"/>
              </a:defRPr>
            </a:lvl1pPr>
          </a:lstStyle>
          <a:p>
            <a:pPr>
              <a:defRPr/>
            </a:pPr>
            <a:fld id="{8D093CE8-3026-49A6-AB4E-D6D2CAF686EE}" type="datetimeFigureOut">
              <a:rPr lang="en-US"/>
              <a:pPr>
                <a:defRPr/>
              </a:pPr>
              <a:t>8/11/2020</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570DBD32-81CC-4A26-AACD-9A932B304CA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33400" y="5410200"/>
            <a:ext cx="2133600" cy="365125"/>
          </a:xfrm>
          <a:prstGeom prst="rect">
            <a:avLst/>
          </a:prstGeom>
        </p:spPr>
        <p:txBody>
          <a:bodyPr/>
          <a:lstStyle>
            <a:lvl1pPr fontAlgn="auto">
              <a:spcBef>
                <a:spcPts val="0"/>
              </a:spcBef>
              <a:spcAft>
                <a:spcPts val="0"/>
              </a:spcAft>
              <a:defRPr>
                <a:latin typeface="+mn-lt"/>
              </a:defRPr>
            </a:lvl1pPr>
          </a:lstStyle>
          <a:p>
            <a:pPr>
              <a:defRPr/>
            </a:pPr>
            <a:fld id="{535D882E-497C-4CD7-91AB-51589316309F}" type="datetimeFigureOut">
              <a:rPr lang="en-US"/>
              <a:pPr>
                <a:defRPr/>
              </a:pPr>
              <a:t>8/11/2020</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CF02E4E7-71BB-412A-A59C-BC735B4CAE7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3400" y="5410200"/>
            <a:ext cx="2133600" cy="365125"/>
          </a:xfrm>
          <a:prstGeom prst="rect">
            <a:avLst/>
          </a:prstGeom>
        </p:spPr>
        <p:txBody>
          <a:bodyPr/>
          <a:lstStyle>
            <a:lvl1pPr fontAlgn="auto">
              <a:spcBef>
                <a:spcPts val="0"/>
              </a:spcBef>
              <a:spcAft>
                <a:spcPts val="0"/>
              </a:spcAft>
              <a:defRPr>
                <a:latin typeface="+mn-lt"/>
              </a:defRPr>
            </a:lvl1pPr>
          </a:lstStyle>
          <a:p>
            <a:pPr>
              <a:defRPr/>
            </a:pPr>
            <a:fld id="{BF9A1629-396F-45CD-AF03-295E31642C22}" type="datetimeFigureOut">
              <a:rPr lang="en-US"/>
              <a:pPr>
                <a:defRPr/>
              </a:pPr>
              <a:t>8/11/2020</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DFBD9235-D0E9-4AF9-A470-9799B823D3D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33400" y="5410200"/>
            <a:ext cx="2133600" cy="365125"/>
          </a:xfrm>
          <a:prstGeom prst="rect">
            <a:avLst/>
          </a:prstGeom>
        </p:spPr>
        <p:txBody>
          <a:bodyPr/>
          <a:lstStyle>
            <a:lvl1pPr fontAlgn="auto">
              <a:spcBef>
                <a:spcPts val="0"/>
              </a:spcBef>
              <a:spcAft>
                <a:spcPts val="0"/>
              </a:spcAft>
              <a:defRPr>
                <a:latin typeface="+mn-lt"/>
              </a:defRPr>
            </a:lvl1pPr>
          </a:lstStyle>
          <a:p>
            <a:pPr>
              <a:defRPr/>
            </a:pPr>
            <a:fld id="{D7C1DD09-190F-4895-919F-502BCB396A0B}" type="datetimeFigureOut">
              <a:rPr lang="en-US"/>
              <a:pPr>
                <a:defRPr/>
              </a:pPr>
              <a:t>8/11/2020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60664CF-2A82-43CF-8342-AEC6B096324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33400" y="5410200"/>
            <a:ext cx="2133600" cy="365125"/>
          </a:xfrm>
          <a:prstGeom prst="rect">
            <a:avLst/>
          </a:prstGeom>
        </p:spPr>
        <p:txBody>
          <a:bodyPr/>
          <a:lstStyle>
            <a:lvl1pPr fontAlgn="auto">
              <a:spcBef>
                <a:spcPts val="0"/>
              </a:spcBef>
              <a:spcAft>
                <a:spcPts val="0"/>
              </a:spcAft>
              <a:defRPr>
                <a:latin typeface="+mn-lt"/>
              </a:defRPr>
            </a:lvl1pPr>
          </a:lstStyle>
          <a:p>
            <a:pPr>
              <a:defRPr/>
            </a:pPr>
            <a:fld id="{B48E6259-840D-44F1-A49E-73381FCCEEDD}" type="datetimeFigureOut">
              <a:rPr lang="en-US"/>
              <a:pPr>
                <a:defRPr/>
              </a:pPr>
              <a:t>8/11/2020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89A8E17-7F03-4EEF-8DE4-0C19BB9E06D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553200"/>
            <a:ext cx="2895600" cy="16827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553200"/>
            <a:ext cx="2133600" cy="16827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E94BDF2-F9F9-4EC1-B229-76D11CFE47D5}" type="slidenum">
              <a:rPr lang="en-US"/>
              <a:pPr>
                <a:defRPr/>
              </a:pPr>
              <a:t>‹#›</a:t>
            </a:fld>
            <a:endParaRPr lang="en-US"/>
          </a:p>
        </p:txBody>
      </p:sp>
      <p:cxnSp>
        <p:nvCxnSpPr>
          <p:cNvPr id="19" name="Straight Connector 18"/>
          <p:cNvCxnSpPr/>
          <p:nvPr userDrawn="1"/>
        </p:nvCxnSpPr>
        <p:spPr>
          <a:xfrm>
            <a:off x="1143000" y="6507163"/>
            <a:ext cx="7589520" cy="1587"/>
          </a:xfrm>
          <a:prstGeom prst="line">
            <a:avLst/>
          </a:prstGeom>
          <a:ln>
            <a:solidFill>
              <a:srgbClr val="BB6554"/>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6200" y="5486400"/>
            <a:ext cx="1371600" cy="1371600"/>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fontAlgn="base">
        <a:spcBef>
          <a:spcPct val="0"/>
        </a:spcBef>
        <a:spcAft>
          <a:spcPct val="0"/>
        </a:spcAft>
        <a:defRPr sz="4400" kern="1200">
          <a:solidFill>
            <a:srgbClr val="87332E"/>
          </a:solidFill>
          <a:latin typeface="+mj-lt"/>
          <a:ea typeface="+mj-ea"/>
          <a:cs typeface="+mj-cs"/>
        </a:defRPr>
      </a:lvl1pPr>
      <a:lvl2pPr algn="ctr" rtl="0" fontAlgn="base">
        <a:spcBef>
          <a:spcPct val="0"/>
        </a:spcBef>
        <a:spcAft>
          <a:spcPct val="0"/>
        </a:spcAft>
        <a:defRPr sz="4400">
          <a:solidFill>
            <a:srgbClr val="0081C6"/>
          </a:solidFill>
          <a:latin typeface="Times New Roman" pitchFamily="18" charset="0"/>
        </a:defRPr>
      </a:lvl2pPr>
      <a:lvl3pPr algn="ctr" rtl="0" fontAlgn="base">
        <a:spcBef>
          <a:spcPct val="0"/>
        </a:spcBef>
        <a:spcAft>
          <a:spcPct val="0"/>
        </a:spcAft>
        <a:defRPr sz="4400">
          <a:solidFill>
            <a:srgbClr val="0081C6"/>
          </a:solidFill>
          <a:latin typeface="Times New Roman" pitchFamily="18" charset="0"/>
        </a:defRPr>
      </a:lvl3pPr>
      <a:lvl4pPr algn="ctr" rtl="0" fontAlgn="base">
        <a:spcBef>
          <a:spcPct val="0"/>
        </a:spcBef>
        <a:spcAft>
          <a:spcPct val="0"/>
        </a:spcAft>
        <a:defRPr sz="4400">
          <a:solidFill>
            <a:srgbClr val="0081C6"/>
          </a:solidFill>
          <a:latin typeface="Times New Roman" pitchFamily="18" charset="0"/>
        </a:defRPr>
      </a:lvl4pPr>
      <a:lvl5pPr algn="ctr" rtl="0" fontAlgn="base">
        <a:spcBef>
          <a:spcPct val="0"/>
        </a:spcBef>
        <a:spcAft>
          <a:spcPct val="0"/>
        </a:spcAft>
        <a:defRPr sz="4400">
          <a:solidFill>
            <a:srgbClr val="0081C6"/>
          </a:solidFill>
          <a:latin typeface="Times New Roman" pitchFamily="18" charset="0"/>
        </a:defRPr>
      </a:lvl5pPr>
      <a:lvl6pPr marL="457200" algn="ctr" rtl="0" fontAlgn="base">
        <a:spcBef>
          <a:spcPct val="0"/>
        </a:spcBef>
        <a:spcAft>
          <a:spcPct val="0"/>
        </a:spcAft>
        <a:defRPr sz="4400">
          <a:solidFill>
            <a:srgbClr val="0081C6"/>
          </a:solidFill>
          <a:latin typeface="Times New Roman" pitchFamily="18" charset="0"/>
        </a:defRPr>
      </a:lvl6pPr>
      <a:lvl7pPr marL="914400" algn="ctr" rtl="0" fontAlgn="base">
        <a:spcBef>
          <a:spcPct val="0"/>
        </a:spcBef>
        <a:spcAft>
          <a:spcPct val="0"/>
        </a:spcAft>
        <a:defRPr sz="4400">
          <a:solidFill>
            <a:srgbClr val="0081C6"/>
          </a:solidFill>
          <a:latin typeface="Times New Roman" pitchFamily="18" charset="0"/>
        </a:defRPr>
      </a:lvl7pPr>
      <a:lvl8pPr marL="1371600" algn="ctr" rtl="0" fontAlgn="base">
        <a:spcBef>
          <a:spcPct val="0"/>
        </a:spcBef>
        <a:spcAft>
          <a:spcPct val="0"/>
        </a:spcAft>
        <a:defRPr sz="4400">
          <a:solidFill>
            <a:srgbClr val="0081C6"/>
          </a:solidFill>
          <a:latin typeface="Times New Roman" pitchFamily="18" charset="0"/>
        </a:defRPr>
      </a:lvl8pPr>
      <a:lvl9pPr marL="1828800" algn="ctr" rtl="0" fontAlgn="base">
        <a:spcBef>
          <a:spcPct val="0"/>
        </a:spcBef>
        <a:spcAft>
          <a:spcPct val="0"/>
        </a:spcAft>
        <a:defRPr sz="4400">
          <a:solidFill>
            <a:srgbClr val="0081C6"/>
          </a:solidFill>
          <a:latin typeface="Times New Roman" pitchFamily="18"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adonline.com.au/modules/overview/infectious_disease"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hyperlink" Target="https://supportservices.jobcorps.gov/health/Pages/OralHealth.aspx"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news.wisc.edu/simpler-covid-19-test-could-provide-results-in-hours-from-saliva/"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osha.gov/SLTC/covid-19/controlprevention.html#interim_guidanc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osha.gov/SLTC/covid-19/dentistry.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cdc.gov/niosh/topics/hierarchy/default.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093/cid/ciaa14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title"/>
          </p:nvPr>
        </p:nvSpPr>
        <p:spPr>
          <a:xfrm>
            <a:off x="457200" y="274638"/>
            <a:ext cx="8229600" cy="1143000"/>
          </a:xfrm>
        </p:spPr>
        <p:txBody>
          <a:bodyPr wrap="square" rtlCol="0" anchor="ctr">
            <a:normAutofit/>
          </a:bodyPr>
          <a:lstStyle/>
          <a:p>
            <a:pPr fontAlgn="auto">
              <a:lnSpc>
                <a:spcPct val="90000"/>
              </a:lnSpc>
              <a:spcAft>
                <a:spcPts val="0"/>
              </a:spcAft>
              <a:buFont typeface="Arial" pitchFamily="34" charset="0"/>
              <a:buNone/>
              <a:defRPr/>
            </a:pPr>
            <a:endParaRPr lang="en-US" sz="2400" dirty="0"/>
          </a:p>
        </p:txBody>
      </p:sp>
      <p:pic>
        <p:nvPicPr>
          <p:cNvPr id="5" name="Picture 4" descr="A picture containing coral, flower, brush&#10;&#10;Description automatically generated">
            <a:extLst>
              <a:ext uri="{FF2B5EF4-FFF2-40B4-BE49-F238E27FC236}">
                <a16:creationId xmlns:a16="http://schemas.microsoft.com/office/drawing/2014/main" id="{148922A2-A9F3-42E8-9964-45AD1C2920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962" y="274638"/>
            <a:ext cx="8082076" cy="5211763"/>
          </a:xfrm>
          <a:prstGeom prst="rect">
            <a:avLst/>
          </a:prstGeom>
          <a:noFill/>
        </p:spPr>
      </p:pic>
      <p:sp>
        <p:nvSpPr>
          <p:cNvPr id="7" name="TextBox 6">
            <a:extLst>
              <a:ext uri="{FF2B5EF4-FFF2-40B4-BE49-F238E27FC236}">
                <a16:creationId xmlns:a16="http://schemas.microsoft.com/office/drawing/2014/main" id="{B4D1B539-0998-4B0E-8FBF-EC103B78EEE8}"/>
              </a:ext>
            </a:extLst>
          </p:cNvPr>
          <p:cNvSpPr txBox="1"/>
          <p:nvPr/>
        </p:nvSpPr>
        <p:spPr>
          <a:xfrm>
            <a:off x="685800" y="4470429"/>
            <a:ext cx="7214732" cy="769441"/>
          </a:xfrm>
          <a:prstGeom prst="rect">
            <a:avLst/>
          </a:prstGeom>
          <a:noFill/>
        </p:spPr>
        <p:txBody>
          <a:bodyPr wrap="none" rtlCol="0">
            <a:spAutoFit/>
          </a:bodyPr>
          <a:lstStyle/>
          <a:p>
            <a:r>
              <a:rPr lang="en-US" sz="4400" dirty="0">
                <a:solidFill>
                  <a:schemeClr val="bg1"/>
                </a:solidFill>
              </a:rPr>
              <a:t>Dental Aerosol Containment</a:t>
            </a:r>
          </a:p>
        </p:txBody>
      </p:sp>
      <p:sp>
        <p:nvSpPr>
          <p:cNvPr id="10" name="TextBox 9">
            <a:extLst>
              <a:ext uri="{FF2B5EF4-FFF2-40B4-BE49-F238E27FC236}">
                <a16:creationId xmlns:a16="http://schemas.microsoft.com/office/drawing/2014/main" id="{FB9FAF46-0B5A-46CB-99DC-116EE0E0DEF5}"/>
              </a:ext>
            </a:extLst>
          </p:cNvPr>
          <p:cNvSpPr txBox="1"/>
          <p:nvPr/>
        </p:nvSpPr>
        <p:spPr>
          <a:xfrm>
            <a:off x="685800" y="301373"/>
            <a:ext cx="4607858" cy="1089529"/>
          </a:xfrm>
          <a:prstGeom prst="rect">
            <a:avLst/>
          </a:prstGeom>
          <a:noFill/>
        </p:spPr>
        <p:txBody>
          <a:bodyPr wrap="square">
            <a:spAutoFit/>
          </a:bodyPr>
          <a:lstStyle/>
          <a:p>
            <a:pPr fontAlgn="auto">
              <a:lnSpc>
                <a:spcPct val="90000"/>
              </a:lnSpc>
              <a:spcAft>
                <a:spcPts val="0"/>
              </a:spcAft>
              <a:buFont typeface="Arial" pitchFamily="34" charset="0"/>
              <a:buNone/>
              <a:defRPr/>
            </a:pPr>
            <a:r>
              <a:rPr lang="en-US" sz="1800" dirty="0">
                <a:solidFill>
                  <a:schemeClr val="bg1"/>
                </a:solidFill>
              </a:rPr>
              <a:t>Pamela Alston, DDS</a:t>
            </a:r>
          </a:p>
          <a:p>
            <a:pPr fontAlgn="auto">
              <a:lnSpc>
                <a:spcPct val="90000"/>
              </a:lnSpc>
              <a:spcAft>
                <a:spcPts val="0"/>
              </a:spcAft>
              <a:buFont typeface="Arial" pitchFamily="34" charset="0"/>
              <a:buNone/>
              <a:defRPr/>
            </a:pPr>
            <a:r>
              <a:rPr lang="en-US" sz="1800" dirty="0">
                <a:solidFill>
                  <a:schemeClr val="bg1"/>
                </a:solidFill>
              </a:rPr>
              <a:t>Lead Oral Health Specialist, Humanitas, Inc.</a:t>
            </a:r>
          </a:p>
          <a:p>
            <a:pPr fontAlgn="auto">
              <a:lnSpc>
                <a:spcPct val="90000"/>
              </a:lnSpc>
              <a:spcAft>
                <a:spcPts val="0"/>
              </a:spcAft>
              <a:buFont typeface="Arial" pitchFamily="34" charset="0"/>
              <a:buNone/>
              <a:defRPr/>
            </a:pPr>
            <a:r>
              <a:rPr lang="en-US" sz="1800" dirty="0">
                <a:solidFill>
                  <a:schemeClr val="bg1"/>
                </a:solidFill>
              </a:rPr>
              <a:t>August 10, 2020</a:t>
            </a:r>
            <a:endParaRPr 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94A4A-62B8-417A-8121-4F94AC132F65}"/>
              </a:ext>
            </a:extLst>
          </p:cNvPr>
          <p:cNvSpPr>
            <a:spLocks noGrp="1"/>
          </p:cNvSpPr>
          <p:nvPr>
            <p:ph type="title"/>
          </p:nvPr>
        </p:nvSpPr>
        <p:spPr>
          <a:xfrm>
            <a:off x="457200" y="274638"/>
            <a:ext cx="8229600" cy="1143000"/>
          </a:xfrm>
        </p:spPr>
        <p:txBody>
          <a:bodyPr wrap="square" anchor="ctr">
            <a:normAutofit/>
          </a:bodyPr>
          <a:lstStyle/>
          <a:p>
            <a:pPr>
              <a:lnSpc>
                <a:spcPct val="90000"/>
              </a:lnSpc>
            </a:pPr>
            <a:r>
              <a:rPr lang="en-US" sz="3700" dirty="0"/>
              <a:t>So far, 155,000 Americans have died of the COVID-19</a:t>
            </a:r>
          </a:p>
        </p:txBody>
      </p:sp>
      <p:pic>
        <p:nvPicPr>
          <p:cNvPr id="5" name="Content Placeholder 4" descr="A screenshot of a cell phone&#10;&#10;Description automatically generated">
            <a:extLst>
              <a:ext uri="{FF2B5EF4-FFF2-40B4-BE49-F238E27FC236}">
                <a16:creationId xmlns:a16="http://schemas.microsoft.com/office/drawing/2014/main" id="{C50D2AA6-A03A-471D-9B02-433011D392B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6688" y="1600200"/>
            <a:ext cx="7270623" cy="4525963"/>
          </a:xfrm>
          <a:noFill/>
        </p:spPr>
      </p:pic>
    </p:spTree>
    <p:extLst>
      <p:ext uri="{BB962C8B-B14F-4D97-AF65-F5344CB8AC3E}">
        <p14:creationId xmlns:p14="http://schemas.microsoft.com/office/powerpoint/2010/main" val="3823059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D5EE9D43-172E-4778-B057-0D6A7E944184}"/>
              </a:ext>
            </a:extLst>
          </p:cNvPr>
          <p:cNvCxnSpPr>
            <a:cxnSpLocks/>
          </p:cNvCxnSpPr>
          <p:nvPr/>
        </p:nvCxnSpPr>
        <p:spPr>
          <a:xfrm>
            <a:off x="1295400" y="3553182"/>
            <a:ext cx="7384698"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4" name="Straight Arrow Connector 13">
            <a:extLst>
              <a:ext uri="{FF2B5EF4-FFF2-40B4-BE49-F238E27FC236}">
                <a16:creationId xmlns:a16="http://schemas.microsoft.com/office/drawing/2014/main" id="{ABFD5C55-AB42-43DE-8D7E-B373F3F0D4FA}"/>
              </a:ext>
            </a:extLst>
          </p:cNvPr>
          <p:cNvCxnSpPr>
            <a:cxnSpLocks/>
          </p:cNvCxnSpPr>
          <p:nvPr/>
        </p:nvCxnSpPr>
        <p:spPr>
          <a:xfrm flipV="1">
            <a:off x="1295400" y="3565881"/>
            <a:ext cx="0" cy="1066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EEE5B51-5F9B-4355-877C-7A628FEA021C}"/>
              </a:ext>
            </a:extLst>
          </p:cNvPr>
          <p:cNvCxnSpPr>
            <a:cxnSpLocks/>
          </p:cNvCxnSpPr>
          <p:nvPr/>
        </p:nvCxnSpPr>
        <p:spPr>
          <a:xfrm flipV="1">
            <a:off x="1309596" y="4099279"/>
            <a:ext cx="265280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53E5028-56EB-4F06-BF4D-04CBAE091016}"/>
              </a:ext>
            </a:extLst>
          </p:cNvPr>
          <p:cNvCxnSpPr>
            <a:cxnSpLocks/>
          </p:cNvCxnSpPr>
          <p:nvPr/>
        </p:nvCxnSpPr>
        <p:spPr>
          <a:xfrm flipV="1">
            <a:off x="7543800" y="3565880"/>
            <a:ext cx="0" cy="1066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0CB42FE-D3F6-47B0-A0CF-01271AB6EAE4}"/>
              </a:ext>
            </a:extLst>
          </p:cNvPr>
          <p:cNvCxnSpPr>
            <a:cxnSpLocks/>
          </p:cNvCxnSpPr>
          <p:nvPr/>
        </p:nvCxnSpPr>
        <p:spPr>
          <a:xfrm>
            <a:off x="3048000" y="2310693"/>
            <a:ext cx="0" cy="823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D76AF1B-2F4A-4D99-BBD8-32674EBFD27D}"/>
              </a:ext>
            </a:extLst>
          </p:cNvPr>
          <p:cNvCxnSpPr>
            <a:cxnSpLocks/>
          </p:cNvCxnSpPr>
          <p:nvPr/>
        </p:nvCxnSpPr>
        <p:spPr>
          <a:xfrm flipV="1">
            <a:off x="1313477" y="3121045"/>
            <a:ext cx="1711521" cy="12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0C4742B-DECD-4A62-AA93-BF2A4458E804}"/>
              </a:ext>
            </a:extLst>
          </p:cNvPr>
          <p:cNvCxnSpPr>
            <a:cxnSpLocks/>
          </p:cNvCxnSpPr>
          <p:nvPr/>
        </p:nvCxnSpPr>
        <p:spPr>
          <a:xfrm flipV="1">
            <a:off x="3115129" y="3220348"/>
            <a:ext cx="4428671" cy="239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6F6384F-A2C1-470C-97FF-C788924D1FD0}"/>
              </a:ext>
            </a:extLst>
          </p:cNvPr>
          <p:cNvCxnSpPr>
            <a:cxnSpLocks/>
          </p:cNvCxnSpPr>
          <p:nvPr/>
        </p:nvCxnSpPr>
        <p:spPr>
          <a:xfrm>
            <a:off x="3115129" y="3091747"/>
            <a:ext cx="8472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B123FCA-A030-4721-9694-B6804CB0722B}"/>
              </a:ext>
            </a:extLst>
          </p:cNvPr>
          <p:cNvCxnSpPr>
            <a:cxnSpLocks/>
          </p:cNvCxnSpPr>
          <p:nvPr/>
        </p:nvCxnSpPr>
        <p:spPr>
          <a:xfrm flipV="1">
            <a:off x="3962400" y="3565880"/>
            <a:ext cx="0" cy="1066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E3747A8A-488D-4423-AA0F-4F14BA0BBBB9}"/>
              </a:ext>
            </a:extLst>
          </p:cNvPr>
          <p:cNvSpPr txBox="1"/>
          <p:nvPr/>
        </p:nvSpPr>
        <p:spPr>
          <a:xfrm>
            <a:off x="3087301" y="2459981"/>
            <a:ext cx="941283" cy="646331"/>
          </a:xfrm>
          <a:prstGeom prst="rect">
            <a:avLst/>
          </a:prstGeom>
          <a:noFill/>
        </p:spPr>
        <p:txBody>
          <a:bodyPr wrap="none" rtlCol="0">
            <a:spAutoFit/>
          </a:bodyPr>
          <a:lstStyle/>
          <a:p>
            <a:r>
              <a:rPr lang="en-US" dirty="0">
                <a:solidFill>
                  <a:srgbClr val="FF0000"/>
                </a:solidFill>
              </a:rPr>
              <a:t>Danger</a:t>
            </a:r>
          </a:p>
          <a:p>
            <a:r>
              <a:rPr lang="en-US" dirty="0">
                <a:solidFill>
                  <a:srgbClr val="FF0000"/>
                </a:solidFill>
              </a:rPr>
              <a:t>Period</a:t>
            </a:r>
          </a:p>
        </p:txBody>
      </p:sp>
      <p:sp>
        <p:nvSpPr>
          <p:cNvPr id="51" name="TextBox 50">
            <a:extLst>
              <a:ext uri="{FF2B5EF4-FFF2-40B4-BE49-F238E27FC236}">
                <a16:creationId xmlns:a16="http://schemas.microsoft.com/office/drawing/2014/main" id="{D0BC1B54-96BD-466E-9363-EA45C0B310D6}"/>
              </a:ext>
            </a:extLst>
          </p:cNvPr>
          <p:cNvSpPr txBox="1"/>
          <p:nvPr/>
        </p:nvSpPr>
        <p:spPr>
          <a:xfrm>
            <a:off x="1309596" y="2797879"/>
            <a:ext cx="1586004" cy="369332"/>
          </a:xfrm>
          <a:prstGeom prst="rect">
            <a:avLst/>
          </a:prstGeom>
          <a:noFill/>
        </p:spPr>
        <p:txBody>
          <a:bodyPr wrap="square" rtlCol="0">
            <a:spAutoFit/>
          </a:bodyPr>
          <a:lstStyle/>
          <a:p>
            <a:r>
              <a:rPr lang="en-US" dirty="0">
                <a:solidFill>
                  <a:srgbClr val="002060"/>
                </a:solidFill>
              </a:rPr>
              <a:t>Latent Period</a:t>
            </a:r>
          </a:p>
        </p:txBody>
      </p:sp>
      <p:sp>
        <p:nvSpPr>
          <p:cNvPr id="55" name="TextBox 54">
            <a:extLst>
              <a:ext uri="{FF2B5EF4-FFF2-40B4-BE49-F238E27FC236}">
                <a16:creationId xmlns:a16="http://schemas.microsoft.com/office/drawing/2014/main" id="{92AE5A61-7B57-4FD1-9462-47D6AC3413F1}"/>
              </a:ext>
            </a:extLst>
          </p:cNvPr>
          <p:cNvSpPr txBox="1"/>
          <p:nvPr/>
        </p:nvSpPr>
        <p:spPr>
          <a:xfrm>
            <a:off x="4603044" y="2764411"/>
            <a:ext cx="2007704" cy="369332"/>
          </a:xfrm>
          <a:prstGeom prst="rect">
            <a:avLst/>
          </a:prstGeom>
          <a:noFill/>
        </p:spPr>
        <p:txBody>
          <a:bodyPr wrap="square" rtlCol="0">
            <a:spAutoFit/>
          </a:bodyPr>
          <a:lstStyle/>
          <a:p>
            <a:r>
              <a:rPr lang="en-US" dirty="0">
                <a:solidFill>
                  <a:srgbClr val="002060"/>
                </a:solidFill>
              </a:rPr>
              <a:t>Infectious Period</a:t>
            </a:r>
          </a:p>
        </p:txBody>
      </p:sp>
      <p:sp>
        <p:nvSpPr>
          <p:cNvPr id="57" name="TextBox 56">
            <a:extLst>
              <a:ext uri="{FF2B5EF4-FFF2-40B4-BE49-F238E27FC236}">
                <a16:creationId xmlns:a16="http://schemas.microsoft.com/office/drawing/2014/main" id="{CFDCCCA4-2264-4AE6-8C76-9ECB2F9591E0}"/>
              </a:ext>
            </a:extLst>
          </p:cNvPr>
          <p:cNvSpPr txBox="1"/>
          <p:nvPr/>
        </p:nvSpPr>
        <p:spPr>
          <a:xfrm>
            <a:off x="1594554" y="3689052"/>
            <a:ext cx="2063045" cy="369332"/>
          </a:xfrm>
          <a:prstGeom prst="rect">
            <a:avLst/>
          </a:prstGeom>
          <a:noFill/>
        </p:spPr>
        <p:txBody>
          <a:bodyPr wrap="square" rtlCol="0">
            <a:spAutoFit/>
          </a:bodyPr>
          <a:lstStyle/>
          <a:p>
            <a:r>
              <a:rPr lang="en-US" dirty="0"/>
              <a:t>Incubation Period</a:t>
            </a:r>
          </a:p>
        </p:txBody>
      </p:sp>
      <p:sp>
        <p:nvSpPr>
          <p:cNvPr id="58" name="TextBox 57">
            <a:extLst>
              <a:ext uri="{FF2B5EF4-FFF2-40B4-BE49-F238E27FC236}">
                <a16:creationId xmlns:a16="http://schemas.microsoft.com/office/drawing/2014/main" id="{51329AB7-0315-4D90-8866-ABD47184A387}"/>
              </a:ext>
            </a:extLst>
          </p:cNvPr>
          <p:cNvSpPr txBox="1"/>
          <p:nvPr/>
        </p:nvSpPr>
        <p:spPr>
          <a:xfrm>
            <a:off x="7692319" y="3244334"/>
            <a:ext cx="914400" cy="369332"/>
          </a:xfrm>
          <a:prstGeom prst="rect">
            <a:avLst/>
          </a:prstGeom>
          <a:noFill/>
        </p:spPr>
        <p:txBody>
          <a:bodyPr wrap="square" rtlCol="0">
            <a:spAutoFit/>
          </a:bodyPr>
          <a:lstStyle/>
          <a:p>
            <a:r>
              <a:rPr lang="en-US" dirty="0"/>
              <a:t>Time</a:t>
            </a:r>
          </a:p>
        </p:txBody>
      </p:sp>
      <p:sp>
        <p:nvSpPr>
          <p:cNvPr id="59" name="TextBox 58">
            <a:extLst>
              <a:ext uri="{FF2B5EF4-FFF2-40B4-BE49-F238E27FC236}">
                <a16:creationId xmlns:a16="http://schemas.microsoft.com/office/drawing/2014/main" id="{82CB12DD-219E-4CB5-941F-6DB59CF05D93}"/>
              </a:ext>
            </a:extLst>
          </p:cNvPr>
          <p:cNvSpPr txBox="1"/>
          <p:nvPr/>
        </p:nvSpPr>
        <p:spPr>
          <a:xfrm>
            <a:off x="2242615" y="1990158"/>
            <a:ext cx="1745029" cy="369332"/>
          </a:xfrm>
          <a:prstGeom prst="rect">
            <a:avLst/>
          </a:prstGeom>
          <a:noFill/>
        </p:spPr>
        <p:txBody>
          <a:bodyPr wrap="none" rtlCol="0">
            <a:spAutoFit/>
          </a:bodyPr>
          <a:lstStyle/>
          <a:p>
            <a:r>
              <a:rPr lang="en-US" dirty="0"/>
              <a:t>Shedding Virus</a:t>
            </a:r>
          </a:p>
        </p:txBody>
      </p:sp>
      <p:sp>
        <p:nvSpPr>
          <p:cNvPr id="60" name="TextBox 59">
            <a:extLst>
              <a:ext uri="{FF2B5EF4-FFF2-40B4-BE49-F238E27FC236}">
                <a16:creationId xmlns:a16="http://schemas.microsoft.com/office/drawing/2014/main" id="{16206CD9-A445-484A-AA1C-BE40F0CEFA6F}"/>
              </a:ext>
            </a:extLst>
          </p:cNvPr>
          <p:cNvSpPr txBox="1"/>
          <p:nvPr/>
        </p:nvSpPr>
        <p:spPr>
          <a:xfrm>
            <a:off x="768422" y="4570992"/>
            <a:ext cx="1082348" cy="369332"/>
          </a:xfrm>
          <a:prstGeom prst="rect">
            <a:avLst/>
          </a:prstGeom>
          <a:noFill/>
        </p:spPr>
        <p:txBody>
          <a:bodyPr wrap="none" rtlCol="0">
            <a:spAutoFit/>
          </a:bodyPr>
          <a:lstStyle/>
          <a:p>
            <a:r>
              <a:rPr lang="en-US" dirty="0"/>
              <a:t>Exposed</a:t>
            </a:r>
          </a:p>
        </p:txBody>
      </p:sp>
      <p:sp>
        <p:nvSpPr>
          <p:cNvPr id="61" name="TextBox 60">
            <a:extLst>
              <a:ext uri="{FF2B5EF4-FFF2-40B4-BE49-F238E27FC236}">
                <a16:creationId xmlns:a16="http://schemas.microsoft.com/office/drawing/2014/main" id="{E4CEB6A5-261B-4E7A-9572-E355D275B5E5}"/>
              </a:ext>
            </a:extLst>
          </p:cNvPr>
          <p:cNvSpPr txBox="1"/>
          <p:nvPr/>
        </p:nvSpPr>
        <p:spPr>
          <a:xfrm>
            <a:off x="3048000" y="4566783"/>
            <a:ext cx="2416046" cy="369332"/>
          </a:xfrm>
          <a:prstGeom prst="rect">
            <a:avLst/>
          </a:prstGeom>
          <a:noFill/>
        </p:spPr>
        <p:txBody>
          <a:bodyPr wrap="none" rtlCol="0">
            <a:spAutoFit/>
          </a:bodyPr>
          <a:lstStyle/>
          <a:p>
            <a:r>
              <a:rPr lang="en-US" dirty="0"/>
              <a:t>Onset of clinical signs</a:t>
            </a:r>
          </a:p>
        </p:txBody>
      </p:sp>
      <p:sp>
        <p:nvSpPr>
          <p:cNvPr id="65" name="TextBox 64">
            <a:extLst>
              <a:ext uri="{FF2B5EF4-FFF2-40B4-BE49-F238E27FC236}">
                <a16:creationId xmlns:a16="http://schemas.microsoft.com/office/drawing/2014/main" id="{50AC9F8E-CE35-42B7-BA95-277629B7F7DB}"/>
              </a:ext>
            </a:extLst>
          </p:cNvPr>
          <p:cNvSpPr txBox="1"/>
          <p:nvPr/>
        </p:nvSpPr>
        <p:spPr>
          <a:xfrm>
            <a:off x="6690810" y="4570992"/>
            <a:ext cx="1915909" cy="369332"/>
          </a:xfrm>
          <a:prstGeom prst="rect">
            <a:avLst/>
          </a:prstGeom>
          <a:noFill/>
        </p:spPr>
        <p:txBody>
          <a:bodyPr wrap="none" rtlCol="0">
            <a:spAutoFit/>
          </a:bodyPr>
          <a:lstStyle/>
          <a:p>
            <a:r>
              <a:rPr lang="en-US" dirty="0"/>
              <a:t>Resolution/death</a:t>
            </a:r>
          </a:p>
        </p:txBody>
      </p:sp>
      <p:sp>
        <p:nvSpPr>
          <p:cNvPr id="66" name="TextBox 65">
            <a:extLst>
              <a:ext uri="{FF2B5EF4-FFF2-40B4-BE49-F238E27FC236}">
                <a16:creationId xmlns:a16="http://schemas.microsoft.com/office/drawing/2014/main" id="{E30A5B03-67C8-4BCC-B89D-8345D8753C81}"/>
              </a:ext>
            </a:extLst>
          </p:cNvPr>
          <p:cNvSpPr txBox="1"/>
          <p:nvPr/>
        </p:nvSpPr>
        <p:spPr>
          <a:xfrm>
            <a:off x="1850770" y="5334000"/>
            <a:ext cx="1364476" cy="369332"/>
          </a:xfrm>
          <a:prstGeom prst="rect">
            <a:avLst/>
          </a:prstGeom>
          <a:noFill/>
        </p:spPr>
        <p:txBody>
          <a:bodyPr wrap="none" rtlCol="0">
            <a:spAutoFit/>
          </a:bodyPr>
          <a:lstStyle/>
          <a:p>
            <a:r>
              <a:rPr lang="en-US" dirty="0">
                <a:solidFill>
                  <a:schemeClr val="accent2">
                    <a:lumMod val="75000"/>
                  </a:schemeClr>
                </a:solidFill>
              </a:rPr>
              <a:t>Sub-clinical</a:t>
            </a:r>
          </a:p>
        </p:txBody>
      </p:sp>
      <p:sp>
        <p:nvSpPr>
          <p:cNvPr id="68" name="TextBox 67">
            <a:extLst>
              <a:ext uri="{FF2B5EF4-FFF2-40B4-BE49-F238E27FC236}">
                <a16:creationId xmlns:a16="http://schemas.microsoft.com/office/drawing/2014/main" id="{79AB7919-E1B1-425A-8D48-2E001C50F033}"/>
              </a:ext>
            </a:extLst>
          </p:cNvPr>
          <p:cNvSpPr txBox="1"/>
          <p:nvPr/>
        </p:nvSpPr>
        <p:spPr>
          <a:xfrm>
            <a:off x="5331708" y="5290687"/>
            <a:ext cx="1279040" cy="369332"/>
          </a:xfrm>
          <a:prstGeom prst="rect">
            <a:avLst/>
          </a:prstGeom>
          <a:noFill/>
        </p:spPr>
        <p:txBody>
          <a:bodyPr wrap="square" rtlCol="0">
            <a:spAutoFit/>
          </a:bodyPr>
          <a:lstStyle/>
          <a:p>
            <a:r>
              <a:rPr lang="en-US" dirty="0">
                <a:solidFill>
                  <a:schemeClr val="accent2">
                    <a:lumMod val="75000"/>
                  </a:schemeClr>
                </a:solidFill>
              </a:rPr>
              <a:t>Clinical</a:t>
            </a:r>
          </a:p>
        </p:txBody>
      </p:sp>
      <p:sp>
        <p:nvSpPr>
          <p:cNvPr id="72" name="Title 71">
            <a:extLst>
              <a:ext uri="{FF2B5EF4-FFF2-40B4-BE49-F238E27FC236}">
                <a16:creationId xmlns:a16="http://schemas.microsoft.com/office/drawing/2014/main" id="{DC5C1314-7697-4CEA-950E-35A5EA013955}"/>
              </a:ext>
            </a:extLst>
          </p:cNvPr>
          <p:cNvSpPr>
            <a:spLocks noGrp="1"/>
          </p:cNvSpPr>
          <p:nvPr>
            <p:ph type="title" idx="4294967295"/>
          </p:nvPr>
        </p:nvSpPr>
        <p:spPr>
          <a:xfrm>
            <a:off x="0" y="274638"/>
            <a:ext cx="8229600" cy="1143000"/>
          </a:xfrm>
        </p:spPr>
        <p:txBody>
          <a:bodyPr/>
          <a:lstStyle/>
          <a:p>
            <a:r>
              <a:rPr lang="en-US" dirty="0"/>
              <a:t>COVID-19:  </a:t>
            </a:r>
            <a:br>
              <a:rPr lang="en-US" dirty="0"/>
            </a:br>
            <a:r>
              <a:rPr lang="en-US" dirty="0"/>
              <a:t>Infectious Disease Concept</a:t>
            </a:r>
          </a:p>
        </p:txBody>
      </p:sp>
      <p:sp>
        <p:nvSpPr>
          <p:cNvPr id="74" name="TextBox 73">
            <a:extLst>
              <a:ext uri="{FF2B5EF4-FFF2-40B4-BE49-F238E27FC236}">
                <a16:creationId xmlns:a16="http://schemas.microsoft.com/office/drawing/2014/main" id="{1B2A5F04-FFED-43C6-AEED-8E8A08EBD461}"/>
              </a:ext>
            </a:extLst>
          </p:cNvPr>
          <p:cNvSpPr txBox="1"/>
          <p:nvPr/>
        </p:nvSpPr>
        <p:spPr>
          <a:xfrm>
            <a:off x="1309596" y="5943600"/>
            <a:ext cx="6930102" cy="584775"/>
          </a:xfrm>
          <a:prstGeom prst="rect">
            <a:avLst/>
          </a:prstGeom>
          <a:noFill/>
        </p:spPr>
        <p:txBody>
          <a:bodyPr wrap="none" rtlCol="0">
            <a:spAutoFit/>
          </a:bodyPr>
          <a:lstStyle/>
          <a:p>
            <a:r>
              <a:rPr lang="en-US" sz="1400" dirty="0"/>
              <a:t>Source:  </a:t>
            </a:r>
            <a:r>
              <a:rPr lang="en-US" sz="1400" dirty="0">
                <a:solidFill>
                  <a:srgbClr val="0070C0"/>
                </a:solidFill>
                <a:hlinkClick r:id="rId3">
                  <a:extLst>
                    <a:ext uri="{A12FA001-AC4F-418D-AE19-62706E023703}">
                      <ahyp:hlinkClr xmlns:ahyp="http://schemas.microsoft.com/office/drawing/2018/hyperlinkcolor" val="tx"/>
                    </a:ext>
                  </a:extLst>
                </a:hlinkClick>
              </a:rPr>
              <a:t>http://eadonline.com.au/modules/overview/infectious_</a:t>
            </a:r>
            <a:r>
              <a:rPr lang="en-US" sz="1400" u="sng" dirty="0">
                <a:solidFill>
                  <a:srgbClr val="0070C0"/>
                </a:solidFill>
                <a:hlinkClick r:id="rId3">
                  <a:extLst>
                    <a:ext uri="{A12FA001-AC4F-418D-AE19-62706E023703}">
                      <ahyp:hlinkClr xmlns:ahyp="http://schemas.microsoft.com/office/drawing/2018/hyperlinkcolor" val="tx"/>
                    </a:ext>
                  </a:extLst>
                </a:hlinkClick>
              </a:rPr>
              <a:t>disease</a:t>
            </a:r>
            <a:r>
              <a:rPr lang="en-US" sz="1400" u="sng" dirty="0">
                <a:solidFill>
                  <a:srgbClr val="0070C0"/>
                </a:solidFill>
              </a:rPr>
              <a:t>_concepts.html</a:t>
            </a:r>
          </a:p>
          <a:p>
            <a:endParaRPr lang="en-US" dirty="0"/>
          </a:p>
        </p:txBody>
      </p:sp>
    </p:spTree>
    <p:extLst>
      <p:ext uri="{BB962C8B-B14F-4D97-AF65-F5344CB8AC3E}">
        <p14:creationId xmlns:p14="http://schemas.microsoft.com/office/powerpoint/2010/main" val="1130827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A5527-F436-48E4-8BB8-98F53FEF369F}"/>
              </a:ext>
            </a:extLst>
          </p:cNvPr>
          <p:cNvSpPr>
            <a:spLocks noGrp="1"/>
          </p:cNvSpPr>
          <p:nvPr>
            <p:ph type="title"/>
          </p:nvPr>
        </p:nvSpPr>
        <p:spPr/>
        <p:txBody>
          <a:bodyPr/>
          <a:lstStyle/>
          <a:p>
            <a:r>
              <a:rPr lang="en-US" dirty="0"/>
              <a:t>Respiratory Droplets</a:t>
            </a:r>
          </a:p>
        </p:txBody>
      </p:sp>
      <p:sp>
        <p:nvSpPr>
          <p:cNvPr id="3" name="Content Placeholder 2">
            <a:extLst>
              <a:ext uri="{FF2B5EF4-FFF2-40B4-BE49-F238E27FC236}">
                <a16:creationId xmlns:a16="http://schemas.microsoft.com/office/drawing/2014/main" id="{3FB1BDDC-3085-433D-86B9-FC2212F100E2}"/>
              </a:ext>
            </a:extLst>
          </p:cNvPr>
          <p:cNvSpPr>
            <a:spLocks noGrp="1"/>
          </p:cNvSpPr>
          <p:nvPr>
            <p:ph idx="1"/>
          </p:nvPr>
        </p:nvSpPr>
        <p:spPr/>
        <p:txBody>
          <a:bodyPr/>
          <a:lstStyle/>
          <a:p>
            <a:pPr marL="0" marR="0">
              <a:lnSpc>
                <a:spcPct val="107000"/>
              </a:lnSpc>
              <a:spcBef>
                <a:spcPts val="0"/>
              </a:spcBef>
              <a:spcAft>
                <a:spcPts val="0"/>
              </a:spcAft>
            </a:pP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official word is that the COVID-19 is a respiratory disease. </a:t>
            </a:r>
          </a:p>
          <a:p>
            <a:pPr marL="0" marR="0" indent="0">
              <a:lnSpc>
                <a:spcPct val="107000"/>
              </a:lnSpc>
              <a:spcBef>
                <a:spcPts val="0"/>
              </a:spcBef>
              <a:spcAft>
                <a:spcPts val="0"/>
              </a:spcAft>
              <a:buNone/>
            </a:pP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coronavirus spreads when an infected person coughs, sneezes or talks, producing respiratory droplets.</a:t>
            </a:r>
          </a:p>
          <a:p>
            <a:pPr marL="0" marR="0" indent="0">
              <a:lnSpc>
                <a:spcPct val="107000"/>
              </a:lnSpc>
              <a:spcBef>
                <a:spcPts val="0"/>
              </a:spcBef>
              <a:spcAft>
                <a:spcPts val="0"/>
              </a:spcAft>
              <a:buNone/>
            </a:pP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Respiratory droplets</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can land in the mouths or noses of people who are nearby</a:t>
            </a:r>
          </a:p>
          <a:p>
            <a:pPr marL="0" marR="0">
              <a:lnSpc>
                <a:spcPct val="107000"/>
              </a:lnSpc>
              <a:spcBef>
                <a:spcPts val="0"/>
              </a:spcBef>
              <a:spcAft>
                <a:spcPts val="0"/>
              </a:spcAft>
            </a:pPr>
            <a:endParaRPr lang="en-US"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Respiratory droplet can be inhaled into the lungs.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endParaRPr lang="en-US" dirty="0"/>
          </a:p>
        </p:txBody>
      </p:sp>
    </p:spTree>
    <p:extLst>
      <p:ext uri="{BB962C8B-B14F-4D97-AF65-F5344CB8AC3E}">
        <p14:creationId xmlns:p14="http://schemas.microsoft.com/office/powerpoint/2010/main" val="1048055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9336C-5F5A-428C-A9D5-339AE0CB5C54}"/>
              </a:ext>
            </a:extLst>
          </p:cNvPr>
          <p:cNvSpPr>
            <a:spLocks noGrp="1"/>
          </p:cNvSpPr>
          <p:nvPr>
            <p:ph type="ctrTitle"/>
          </p:nvPr>
        </p:nvSpPr>
        <p:spPr>
          <a:xfrm>
            <a:off x="685800" y="2130425"/>
            <a:ext cx="7772400" cy="1470025"/>
          </a:xfrm>
        </p:spPr>
        <p:txBody>
          <a:bodyPr wrap="square" anchor="ctr">
            <a:normAutofit/>
          </a:bodyPr>
          <a:lstStyle/>
          <a:p>
            <a:r>
              <a:rPr lang="en-US" dirty="0"/>
              <a:t>Respiratory microdroplets</a:t>
            </a:r>
          </a:p>
        </p:txBody>
      </p:sp>
      <p:sp>
        <p:nvSpPr>
          <p:cNvPr id="12" name="Content Placeholder 2">
            <a:extLst>
              <a:ext uri="{FF2B5EF4-FFF2-40B4-BE49-F238E27FC236}">
                <a16:creationId xmlns:a16="http://schemas.microsoft.com/office/drawing/2014/main" id="{1A191B60-90F3-4C30-B463-FB7CB4EADBB4}"/>
              </a:ext>
            </a:extLst>
          </p:cNvPr>
          <p:cNvSpPr>
            <a:spLocks noGrp="1"/>
          </p:cNvSpPr>
          <p:nvPr>
            <p:ph type="subTitle" idx="1"/>
          </p:nvPr>
        </p:nvSpPr>
        <p:spPr>
          <a:xfrm>
            <a:off x="1371600" y="3886200"/>
            <a:ext cx="6400800" cy="1752600"/>
          </a:xfrm>
        </p:spPr>
        <p:txBody>
          <a:bodyPr wrap="square" anchor="t">
            <a:normAutofit/>
          </a:bodyPr>
          <a:lstStyle/>
          <a:p>
            <a:pPr>
              <a:lnSpc>
                <a:spcPct val="90000"/>
              </a:lnSpc>
            </a:pPr>
            <a:r>
              <a:rPr lang="en-US" sz="1500"/>
              <a:t>Expelled when </a:t>
            </a:r>
            <a:r>
              <a:rPr lang="en-US" sz="1500">
                <a:effectLst/>
              </a:rPr>
              <a:t>someone exhales, speaks or coughs. </a:t>
            </a:r>
          </a:p>
          <a:p>
            <a:pPr>
              <a:lnSpc>
                <a:spcPct val="90000"/>
              </a:lnSpc>
            </a:pPr>
            <a:endParaRPr lang="en-US" sz="1500">
              <a:effectLst/>
            </a:endParaRPr>
          </a:p>
          <a:p>
            <a:pPr>
              <a:lnSpc>
                <a:spcPct val="90000"/>
              </a:lnSpc>
            </a:pPr>
            <a:r>
              <a:rPr lang="en-US" sz="1500"/>
              <a:t>C</a:t>
            </a:r>
            <a:r>
              <a:rPr lang="en-US" sz="1500">
                <a:effectLst/>
              </a:rPr>
              <a:t>an linger in the air a long time and travel through indoor spaces. </a:t>
            </a:r>
          </a:p>
          <a:p>
            <a:pPr>
              <a:lnSpc>
                <a:spcPct val="90000"/>
              </a:lnSpc>
            </a:pPr>
            <a:endParaRPr lang="en-US" sz="1500">
              <a:effectLst/>
            </a:endParaRPr>
          </a:p>
          <a:p>
            <a:pPr>
              <a:lnSpc>
                <a:spcPct val="90000"/>
              </a:lnSpc>
            </a:pPr>
            <a:r>
              <a:rPr lang="en-US" sz="1500">
                <a:effectLst/>
              </a:rPr>
              <a:t>When someone catches a virus this way, the process is called “airborne transmission.”</a:t>
            </a:r>
          </a:p>
          <a:p>
            <a:pPr>
              <a:lnSpc>
                <a:spcPct val="90000"/>
              </a:lnSpc>
            </a:pPr>
            <a:endParaRPr lang="en-US" sz="1500"/>
          </a:p>
        </p:txBody>
      </p:sp>
    </p:spTree>
    <p:extLst>
      <p:ext uri="{BB962C8B-B14F-4D97-AF65-F5344CB8AC3E}">
        <p14:creationId xmlns:p14="http://schemas.microsoft.com/office/powerpoint/2010/main" val="1531760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681E6A-C3CE-4973-8DD5-EA1E097D203A}"/>
              </a:ext>
            </a:extLst>
          </p:cNvPr>
          <p:cNvSpPr>
            <a:spLocks noGrp="1"/>
          </p:cNvSpPr>
          <p:nvPr>
            <p:ph type="title"/>
          </p:nvPr>
        </p:nvSpPr>
        <p:spPr>
          <a:xfrm>
            <a:off x="457200" y="274638"/>
            <a:ext cx="8229600" cy="1143000"/>
          </a:xfrm>
        </p:spPr>
        <p:txBody>
          <a:bodyPr wrap="square" anchor="ctr">
            <a:normAutofit/>
          </a:bodyPr>
          <a:lstStyle/>
          <a:p>
            <a:pPr>
              <a:lnSpc>
                <a:spcPct val="90000"/>
              </a:lnSpc>
            </a:pPr>
            <a:r>
              <a:rPr lang="en-US" sz="3700"/>
              <a:t>Will the WHO concur on airborne transmission?</a:t>
            </a:r>
          </a:p>
        </p:txBody>
      </p:sp>
      <p:sp>
        <p:nvSpPr>
          <p:cNvPr id="6" name="Content Placeholder 5">
            <a:extLst>
              <a:ext uri="{FF2B5EF4-FFF2-40B4-BE49-F238E27FC236}">
                <a16:creationId xmlns:a16="http://schemas.microsoft.com/office/drawing/2014/main" id="{0B18F548-CE2A-4220-A7D1-635A1D422CA1}"/>
              </a:ext>
            </a:extLst>
          </p:cNvPr>
          <p:cNvSpPr>
            <a:spLocks noGrp="1"/>
          </p:cNvSpPr>
          <p:nvPr>
            <p:ph sz="half" idx="1"/>
          </p:nvPr>
        </p:nvSpPr>
        <p:spPr>
          <a:xfrm>
            <a:off x="457200" y="1600200"/>
            <a:ext cx="4038600" cy="4525963"/>
          </a:xfrm>
        </p:spPr>
        <p:txBody>
          <a:bodyPr wrap="square" anchor="t">
            <a:normAutofit/>
          </a:bodyPr>
          <a:lstStyle/>
          <a:p>
            <a:r>
              <a:rPr lang="en-US" dirty="0"/>
              <a:t>A group of scientists is urging WHO to update </a:t>
            </a:r>
            <a:r>
              <a:rPr lang="en-US"/>
              <a:t>its COVID-19 guidance </a:t>
            </a:r>
            <a:r>
              <a:rPr lang="en-US" dirty="0"/>
              <a:t>to include airborne transmission </a:t>
            </a:r>
          </a:p>
          <a:p>
            <a:endParaRPr lang="en-US" dirty="0"/>
          </a:p>
        </p:txBody>
      </p:sp>
      <p:pic>
        <p:nvPicPr>
          <p:cNvPr id="4098" name="Picture 2" descr="Image result for world health organization logo">
            <a:extLst>
              <a:ext uri="{FF2B5EF4-FFF2-40B4-BE49-F238E27FC236}">
                <a16:creationId xmlns:a16="http://schemas.microsoft.com/office/drawing/2014/main" id="{82E89039-21F1-4134-9BAE-FEE65EA62B2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648200" y="1613835"/>
            <a:ext cx="4038600" cy="4498693"/>
          </a:xfrm>
          <a:prstGeom prst="rect">
            <a:avLst/>
          </a:prstGeom>
          <a:solidFill>
            <a:srgbClr val="FFFFFF"/>
          </a:solidFill>
        </p:spPr>
      </p:pic>
    </p:spTree>
    <p:extLst>
      <p:ext uri="{BB962C8B-B14F-4D97-AF65-F5344CB8AC3E}">
        <p14:creationId xmlns:p14="http://schemas.microsoft.com/office/powerpoint/2010/main" val="757894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F5CF8-B48C-4812-9D3C-FF7F95D1EF6A}"/>
              </a:ext>
            </a:extLst>
          </p:cNvPr>
          <p:cNvSpPr>
            <a:spLocks noGrp="1"/>
          </p:cNvSpPr>
          <p:nvPr>
            <p:ph type="title"/>
          </p:nvPr>
        </p:nvSpPr>
        <p:spPr/>
        <p:txBody>
          <a:bodyPr/>
          <a:lstStyle/>
          <a:p>
            <a:r>
              <a:rPr lang="en-US" dirty="0"/>
              <a:t>Dental Aerosol Generation</a:t>
            </a:r>
          </a:p>
        </p:txBody>
      </p:sp>
      <p:pic>
        <p:nvPicPr>
          <p:cNvPr id="6" name="Content Placeholder 5" descr="A close up of a logo&#10;&#10;Description automatically generated">
            <a:extLst>
              <a:ext uri="{FF2B5EF4-FFF2-40B4-BE49-F238E27FC236}">
                <a16:creationId xmlns:a16="http://schemas.microsoft.com/office/drawing/2014/main" id="{23DDCB55-2116-4000-8620-5F5EFA6B80AE}"/>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39623" t="-4644"/>
          <a:stretch/>
        </p:blipFill>
        <p:spPr>
          <a:xfrm>
            <a:off x="685800" y="2692018"/>
            <a:ext cx="2438400" cy="1269237"/>
          </a:xfrm>
        </p:spPr>
      </p:pic>
      <p:sp>
        <p:nvSpPr>
          <p:cNvPr id="4" name="Content Placeholder 3">
            <a:extLst>
              <a:ext uri="{FF2B5EF4-FFF2-40B4-BE49-F238E27FC236}">
                <a16:creationId xmlns:a16="http://schemas.microsoft.com/office/drawing/2014/main" id="{8B01AA42-7615-4ABA-A904-9AD4898D8A80}"/>
              </a:ext>
            </a:extLst>
          </p:cNvPr>
          <p:cNvSpPr>
            <a:spLocks noGrp="1"/>
          </p:cNvSpPr>
          <p:nvPr>
            <p:ph sz="half" idx="2"/>
          </p:nvPr>
        </p:nvSpPr>
        <p:spPr>
          <a:xfrm>
            <a:off x="3429000" y="1600200"/>
            <a:ext cx="5257800" cy="4525963"/>
          </a:xfrm>
        </p:spPr>
        <p:txBody>
          <a:bodyPr/>
          <a:lstStyle/>
          <a:p>
            <a:pPr marL="0" marR="0">
              <a:lnSpc>
                <a:spcPct val="107000"/>
              </a:lnSpc>
              <a:spcBef>
                <a:spcPts val="0"/>
              </a:spcBef>
              <a:spcAft>
                <a:spcPts val="0"/>
              </a:spcAf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dental instruments</a:t>
            </a:r>
          </a:p>
          <a:p>
            <a:pPr marL="0" marR="0">
              <a:lnSpc>
                <a:spcPct val="107000"/>
              </a:lnSpc>
              <a:spcBef>
                <a:spcPts val="0"/>
              </a:spcBef>
              <a:spcAft>
                <a:spcPts val="0"/>
              </a:spcAft>
            </a:pPr>
            <a:endPar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rotary instruments dental handpieces</a:t>
            </a:r>
          </a:p>
          <a:p>
            <a:pPr marL="0" marR="0">
              <a:lnSpc>
                <a:spcPct val="107000"/>
              </a:lnSpc>
              <a:spcBef>
                <a:spcPts val="0"/>
              </a:spcBef>
              <a:spcAft>
                <a:spcPts val="0"/>
              </a:spcAft>
            </a:pPr>
            <a:endPar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three-way syringes</a:t>
            </a:r>
          </a:p>
          <a:p>
            <a:pPr marL="0" marR="0">
              <a:lnSpc>
                <a:spcPct val="107000"/>
              </a:lnSpc>
              <a:spcBef>
                <a:spcPts val="0"/>
              </a:spcBef>
              <a:spcAft>
                <a:spcPts val="0"/>
              </a:spcAft>
            </a:pPr>
            <a:endParaRPr lang="en-US" sz="1800" dirty="0">
              <a:solidFill>
                <a:srgbClr val="333333"/>
              </a:solidFill>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Ultrasonic scalers</a:t>
            </a:r>
          </a:p>
          <a:p>
            <a:pPr marL="0" marR="0">
              <a:lnSpc>
                <a:spcPct val="107000"/>
              </a:lnSpc>
              <a:spcBef>
                <a:spcPts val="0"/>
              </a:spcBef>
              <a:spcAft>
                <a:spcPts val="0"/>
              </a:spcAft>
            </a:pPr>
            <a:endPar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These aerosols are suspensions of fine solid particles or liquid droplets in air or another gas.</a:t>
            </a:r>
          </a:p>
          <a:p>
            <a:pPr marL="0" marR="0">
              <a:lnSpc>
                <a:spcPct val="107000"/>
              </a:lnSpc>
              <a:spcBef>
                <a:spcPts val="0"/>
              </a:spcBef>
              <a:spcAft>
                <a:spcPts val="0"/>
              </a:spcAft>
            </a:pPr>
            <a:r>
              <a:rPr lang="en-US" sz="1800" dirty="0">
                <a:solidFill>
                  <a:srgbClr val="1D1D26"/>
                </a:solidFill>
                <a:effectLst/>
                <a:latin typeface="Times New Roman" panose="02020603050405020304" pitchFamily="18" charset="0"/>
                <a:ea typeface="Times New Roman" panose="02020603050405020304" pitchFamily="18" charset="0"/>
              </a:rPr>
              <a:t>The particles contain water</a:t>
            </a:r>
            <a:r>
              <a:rPr lang="en-US" sz="1800" dirty="0">
                <a:solidFill>
                  <a:srgbClr val="1D1D26"/>
                </a:solidFill>
                <a:latin typeface="Times New Roman" panose="02020603050405020304" pitchFamily="18" charset="0"/>
                <a:ea typeface="Times New Roman" panose="02020603050405020304" pitchFamily="18" charset="0"/>
              </a:rPr>
              <a:t>, </a:t>
            </a:r>
            <a:r>
              <a:rPr lang="en-US" sz="1800" dirty="0">
                <a:solidFill>
                  <a:srgbClr val="1D1D26"/>
                </a:solidFill>
                <a:effectLst/>
                <a:latin typeface="Times New Roman" panose="02020603050405020304" pitchFamily="18" charset="0"/>
                <a:ea typeface="Times New Roman" panose="02020603050405020304" pitchFamily="18" charset="0"/>
              </a:rPr>
              <a:t>bacteria, viruses, blood, and saliva. </a:t>
            </a:r>
            <a:endParaRPr lang="en-US" sz="1800" dirty="0">
              <a:solidFill>
                <a:srgbClr val="1D1D26"/>
              </a:solidFill>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r>
              <a:rPr lang="en-US" sz="1800" dirty="0">
                <a:solidFill>
                  <a:srgbClr val="1D1D26"/>
                </a:solidFill>
                <a:effectLst/>
                <a:latin typeface="Times New Roman" panose="02020603050405020304" pitchFamily="18" charset="0"/>
                <a:ea typeface="Times New Roman" panose="02020603050405020304" pitchFamily="18" charset="0"/>
              </a:rPr>
              <a:t>These aerosols can contain up to 100,000 bacteria per cubic foot of air.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733328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776654-ED7A-4794-A53A-0ADC8ED42BA8}"/>
              </a:ext>
            </a:extLst>
          </p:cNvPr>
          <p:cNvSpPr>
            <a:spLocks noGrp="1"/>
          </p:cNvSpPr>
          <p:nvPr>
            <p:ph type="title"/>
          </p:nvPr>
        </p:nvSpPr>
        <p:spPr>
          <a:xfrm>
            <a:off x="685800" y="2388835"/>
            <a:ext cx="7772400" cy="1500187"/>
          </a:xfrm>
        </p:spPr>
        <p:txBody>
          <a:bodyPr/>
          <a:lstStyle/>
          <a:p>
            <a:r>
              <a:rPr lang="en-US" sz="3600" dirty="0"/>
              <a:t>PRH-2.3, R17(b)</a:t>
            </a:r>
            <a:br>
              <a:rPr lang="en-US" sz="3600" dirty="0"/>
            </a:br>
            <a:r>
              <a:rPr lang="en-US" sz="2800" dirty="0"/>
              <a:t>Communicable Disease </a:t>
            </a:r>
            <a:br>
              <a:rPr lang="en-US" sz="2800" dirty="0"/>
            </a:br>
            <a:r>
              <a:rPr lang="en-US" sz="2800" dirty="0"/>
              <a:t>&amp; Infection Control</a:t>
            </a:r>
          </a:p>
        </p:txBody>
      </p:sp>
      <p:sp>
        <p:nvSpPr>
          <p:cNvPr id="8" name="Text Placeholder 7">
            <a:extLst>
              <a:ext uri="{FF2B5EF4-FFF2-40B4-BE49-F238E27FC236}">
                <a16:creationId xmlns:a16="http://schemas.microsoft.com/office/drawing/2014/main" id="{0FDF1431-D282-4ECA-BB42-01961C8C839F}"/>
              </a:ext>
            </a:extLst>
          </p:cNvPr>
          <p:cNvSpPr>
            <a:spLocks noGrp="1"/>
          </p:cNvSpPr>
          <p:nvPr>
            <p:ph type="body" idx="1"/>
          </p:nvPr>
        </p:nvSpPr>
        <p:spPr>
          <a:xfrm>
            <a:off x="685800" y="888648"/>
            <a:ext cx="7772400" cy="1500187"/>
          </a:xfrm>
        </p:spPr>
        <p:txBody>
          <a:bodyPr/>
          <a:lstStyle/>
          <a:p>
            <a:r>
              <a:rPr lang="en-US" dirty="0"/>
              <a:t>The Center must:</a:t>
            </a:r>
          </a:p>
          <a:p>
            <a:r>
              <a:rPr lang="en-US" dirty="0"/>
              <a:t>Manage all cases of communicable disease and use protective measures as recommended by the Centers for Disease Control and Prevention (CDC).</a:t>
            </a:r>
          </a:p>
        </p:txBody>
      </p:sp>
    </p:spTree>
    <p:extLst>
      <p:ext uri="{BB962C8B-B14F-4D97-AF65-F5344CB8AC3E}">
        <p14:creationId xmlns:p14="http://schemas.microsoft.com/office/powerpoint/2010/main" val="223470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52232-2909-49BE-8601-AB9AA48D5BE5}"/>
              </a:ext>
            </a:extLst>
          </p:cNvPr>
          <p:cNvSpPr>
            <a:spLocks noGrp="1"/>
          </p:cNvSpPr>
          <p:nvPr>
            <p:ph type="title"/>
          </p:nvPr>
        </p:nvSpPr>
        <p:spPr/>
        <p:txBody>
          <a:bodyPr/>
          <a:lstStyle/>
          <a:p>
            <a:r>
              <a:rPr lang="en-US" dirty="0"/>
              <a:t>CDC recommends</a:t>
            </a:r>
          </a:p>
        </p:txBody>
      </p:sp>
      <p:sp>
        <p:nvSpPr>
          <p:cNvPr id="3" name="Content Placeholder 2">
            <a:extLst>
              <a:ext uri="{FF2B5EF4-FFF2-40B4-BE49-F238E27FC236}">
                <a16:creationId xmlns:a16="http://schemas.microsoft.com/office/drawing/2014/main" id="{DFAE518E-34D6-40FD-8C74-2D8354CAF71A}"/>
              </a:ext>
            </a:extLst>
          </p:cNvPr>
          <p:cNvSpPr>
            <a:spLocks noGrp="1"/>
          </p:cNvSpPr>
          <p:nvPr>
            <p:ph idx="1"/>
          </p:nvPr>
        </p:nvSpPr>
        <p:spPr/>
        <p:txBody>
          <a:bodyPr/>
          <a:lstStyle/>
          <a:p>
            <a:r>
              <a:rPr lang="en-US" sz="2400" dirty="0"/>
              <a:t>Capturing dental debris and microorganisms in the oral cavity through high volume suction during dental procedures</a:t>
            </a:r>
          </a:p>
          <a:p>
            <a:r>
              <a:rPr lang="en-US" sz="2400" dirty="0"/>
              <a:t>Removing aerosolized dental debris and microorganisms that escape high volume suction by using an extraoral vacuum unit during dental procedures</a:t>
            </a:r>
          </a:p>
          <a:p>
            <a:r>
              <a:rPr lang="en-US" sz="2400" dirty="0"/>
              <a:t>Removing residual dental aerosols that escape intraoral and extraoral suction devices with an air purification filtration/UV germicidal irradiation system</a:t>
            </a:r>
          </a:p>
        </p:txBody>
      </p:sp>
    </p:spTree>
    <p:extLst>
      <p:ext uri="{BB962C8B-B14F-4D97-AF65-F5344CB8AC3E}">
        <p14:creationId xmlns:p14="http://schemas.microsoft.com/office/powerpoint/2010/main" val="4261856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C46A6-F483-425F-9592-8EB38821036B}"/>
              </a:ext>
            </a:extLst>
          </p:cNvPr>
          <p:cNvSpPr>
            <a:spLocks noGrp="1"/>
          </p:cNvSpPr>
          <p:nvPr>
            <p:ph type="ctrTitle"/>
          </p:nvPr>
        </p:nvSpPr>
        <p:spPr/>
        <p:txBody>
          <a:bodyPr/>
          <a:lstStyle/>
          <a:p>
            <a:r>
              <a:rPr lang="en-US" dirty="0"/>
              <a:t>Job Corps Program Instruction Notice (PIN) 20-02</a:t>
            </a:r>
          </a:p>
        </p:txBody>
      </p:sp>
      <p:sp>
        <p:nvSpPr>
          <p:cNvPr id="6" name="Subtitle 5">
            <a:extLst>
              <a:ext uri="{FF2B5EF4-FFF2-40B4-BE49-F238E27FC236}">
                <a16:creationId xmlns:a16="http://schemas.microsoft.com/office/drawing/2014/main" id="{E50A15B1-05CD-4F3E-B816-B5E379D69037}"/>
              </a:ext>
            </a:extLst>
          </p:cNvPr>
          <p:cNvSpPr>
            <a:spLocks noGrp="1"/>
          </p:cNvSpPr>
          <p:nvPr>
            <p:ph type="subTitle" idx="1"/>
          </p:nvPr>
        </p:nvSpPr>
        <p:spPr>
          <a:xfrm>
            <a:off x="1371600" y="3886200"/>
            <a:ext cx="6400800" cy="2286000"/>
          </a:xfrm>
        </p:spPr>
        <p:txBody>
          <a:bodyPr/>
          <a:lstStyle/>
          <a:p>
            <a:r>
              <a:rPr lang="en-US" dirty="0"/>
              <a:t>Aerosol Containment Engineering Controls</a:t>
            </a:r>
          </a:p>
          <a:p>
            <a:r>
              <a:rPr lang="en-US" sz="2400" dirty="0"/>
              <a:t>Purpose:  To provide guidance on the aerosol containment engineering controls needed for Job Corps dental health facilities</a:t>
            </a:r>
          </a:p>
        </p:txBody>
      </p:sp>
    </p:spTree>
    <p:extLst>
      <p:ext uri="{BB962C8B-B14F-4D97-AF65-F5344CB8AC3E}">
        <p14:creationId xmlns:p14="http://schemas.microsoft.com/office/powerpoint/2010/main" val="1624857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770A2D-C20C-41FC-8F95-A34EA2E394AF}"/>
              </a:ext>
            </a:extLst>
          </p:cNvPr>
          <p:cNvSpPr>
            <a:spLocks noGrp="1"/>
          </p:cNvSpPr>
          <p:nvPr>
            <p:ph type="title"/>
          </p:nvPr>
        </p:nvSpPr>
        <p:spPr/>
        <p:txBody>
          <a:bodyPr/>
          <a:lstStyle/>
          <a:p>
            <a:r>
              <a:rPr lang="en-US" dirty="0"/>
              <a:t>Engineering Controls</a:t>
            </a:r>
          </a:p>
        </p:txBody>
      </p:sp>
      <p:sp>
        <p:nvSpPr>
          <p:cNvPr id="5" name="Content Placeholder 4">
            <a:extLst>
              <a:ext uri="{FF2B5EF4-FFF2-40B4-BE49-F238E27FC236}">
                <a16:creationId xmlns:a16="http://schemas.microsoft.com/office/drawing/2014/main" id="{C885DF19-ACAA-4C7E-BA79-A5692E612AB7}"/>
              </a:ext>
            </a:extLst>
          </p:cNvPr>
          <p:cNvSpPr>
            <a:spLocks noGrp="1"/>
          </p:cNvSpPr>
          <p:nvPr>
            <p:ph idx="1"/>
          </p:nvPr>
        </p:nvSpPr>
        <p:spPr>
          <a:xfrm>
            <a:off x="457200" y="1600200"/>
            <a:ext cx="8229600" cy="3352799"/>
          </a:xfrm>
        </p:spPr>
        <p:txBody>
          <a:bodyPr/>
          <a:lstStyle/>
          <a:p>
            <a:r>
              <a:rPr lang="en-US" dirty="0"/>
              <a:t>Intraoral High Volume Evacuation</a:t>
            </a:r>
          </a:p>
          <a:p>
            <a:endParaRPr lang="en-US" dirty="0"/>
          </a:p>
          <a:p>
            <a:r>
              <a:rPr lang="en-US" dirty="0"/>
              <a:t>Extraoral Suction</a:t>
            </a:r>
          </a:p>
          <a:p>
            <a:endParaRPr lang="en-US" dirty="0"/>
          </a:p>
          <a:p>
            <a:r>
              <a:rPr lang="en-US" dirty="0"/>
              <a:t>HEPA Air Filtration</a:t>
            </a:r>
          </a:p>
          <a:p>
            <a:endParaRPr lang="en-US" dirty="0"/>
          </a:p>
        </p:txBody>
      </p:sp>
    </p:spTree>
    <p:extLst>
      <p:ext uri="{BB962C8B-B14F-4D97-AF65-F5344CB8AC3E}">
        <p14:creationId xmlns:p14="http://schemas.microsoft.com/office/powerpoint/2010/main" val="1777735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33953C-3DDA-43EC-B414-16BB2B1D616F}"/>
              </a:ext>
            </a:extLst>
          </p:cNvPr>
          <p:cNvSpPr>
            <a:spLocks noGrp="1"/>
          </p:cNvSpPr>
          <p:nvPr>
            <p:ph type="title"/>
          </p:nvPr>
        </p:nvSpPr>
        <p:spPr/>
        <p:txBody>
          <a:bodyPr/>
          <a:lstStyle/>
          <a:p>
            <a:r>
              <a:rPr lang="en-US" dirty="0"/>
              <a:t>Dental Facilities</a:t>
            </a:r>
          </a:p>
        </p:txBody>
      </p:sp>
      <p:pic>
        <p:nvPicPr>
          <p:cNvPr id="9" name="Content Placeholder 8" descr="A person holding a sign&#10;&#10;Description automatically generated">
            <a:extLst>
              <a:ext uri="{FF2B5EF4-FFF2-40B4-BE49-F238E27FC236}">
                <a16:creationId xmlns:a16="http://schemas.microsoft.com/office/drawing/2014/main" id="{8DD35166-2C0E-4744-AB1F-1F82C135A46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05781"/>
            <a:ext cx="8229600" cy="4114800"/>
          </a:xfrm>
        </p:spPr>
      </p:pic>
    </p:spTree>
    <p:extLst>
      <p:ext uri="{BB962C8B-B14F-4D97-AF65-F5344CB8AC3E}">
        <p14:creationId xmlns:p14="http://schemas.microsoft.com/office/powerpoint/2010/main" val="3981755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770A2D-C20C-41FC-8F95-A34EA2E394AF}"/>
              </a:ext>
            </a:extLst>
          </p:cNvPr>
          <p:cNvSpPr>
            <a:spLocks noGrp="1"/>
          </p:cNvSpPr>
          <p:nvPr>
            <p:ph type="title"/>
          </p:nvPr>
        </p:nvSpPr>
        <p:spPr/>
        <p:txBody>
          <a:bodyPr/>
          <a:lstStyle/>
          <a:p>
            <a:r>
              <a:rPr lang="en-US" dirty="0"/>
              <a:t>Engineering Controls</a:t>
            </a:r>
          </a:p>
        </p:txBody>
      </p:sp>
      <p:sp>
        <p:nvSpPr>
          <p:cNvPr id="5" name="Content Placeholder 4">
            <a:extLst>
              <a:ext uri="{FF2B5EF4-FFF2-40B4-BE49-F238E27FC236}">
                <a16:creationId xmlns:a16="http://schemas.microsoft.com/office/drawing/2014/main" id="{C885DF19-ACAA-4C7E-BA79-A5692E612AB7}"/>
              </a:ext>
            </a:extLst>
          </p:cNvPr>
          <p:cNvSpPr>
            <a:spLocks noGrp="1"/>
          </p:cNvSpPr>
          <p:nvPr>
            <p:ph idx="1"/>
          </p:nvPr>
        </p:nvSpPr>
        <p:spPr>
          <a:xfrm>
            <a:off x="457200" y="1600200"/>
            <a:ext cx="8229600" cy="2263833"/>
          </a:xfrm>
        </p:spPr>
        <p:txBody>
          <a:bodyPr/>
          <a:lstStyle/>
          <a:p>
            <a:r>
              <a:rPr lang="en-US" dirty="0"/>
              <a:t>Rubber dams are not appropriate always.</a:t>
            </a:r>
          </a:p>
          <a:p>
            <a:endParaRPr lang="en-US" dirty="0"/>
          </a:p>
          <a:p>
            <a:r>
              <a:rPr lang="en-US" dirty="0"/>
              <a:t>4-handed dentistry is sometimes counterproductive.</a:t>
            </a:r>
          </a:p>
          <a:p>
            <a:endParaRPr lang="en-US" dirty="0"/>
          </a:p>
          <a:p>
            <a:endParaRPr lang="en-US" dirty="0"/>
          </a:p>
        </p:txBody>
      </p:sp>
    </p:spTree>
    <p:extLst>
      <p:ext uri="{BB962C8B-B14F-4D97-AF65-F5344CB8AC3E}">
        <p14:creationId xmlns:p14="http://schemas.microsoft.com/office/powerpoint/2010/main" val="1993852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0AB7E-8E58-4D36-8C0E-6D3AD0A8458D}"/>
              </a:ext>
            </a:extLst>
          </p:cNvPr>
          <p:cNvSpPr>
            <a:spLocks noGrp="1"/>
          </p:cNvSpPr>
          <p:nvPr>
            <p:ph type="title"/>
          </p:nvPr>
        </p:nvSpPr>
        <p:spPr/>
        <p:txBody>
          <a:bodyPr/>
          <a:lstStyle/>
          <a:p>
            <a:r>
              <a:rPr lang="en-US" sz="3600" dirty="0"/>
              <a:t>Engineering Control:  </a:t>
            </a:r>
            <a:br>
              <a:rPr lang="en-US" sz="3600" dirty="0"/>
            </a:br>
            <a:r>
              <a:rPr lang="en-US" sz="3600" dirty="0"/>
              <a:t>high-volume evacuation/isolation system</a:t>
            </a:r>
          </a:p>
        </p:txBody>
      </p:sp>
      <p:sp>
        <p:nvSpPr>
          <p:cNvPr id="3" name="Content Placeholder 2">
            <a:extLst>
              <a:ext uri="{FF2B5EF4-FFF2-40B4-BE49-F238E27FC236}">
                <a16:creationId xmlns:a16="http://schemas.microsoft.com/office/drawing/2014/main" id="{1070E4AC-AA17-476A-8882-5FE577A65372}"/>
              </a:ext>
            </a:extLst>
          </p:cNvPr>
          <p:cNvSpPr>
            <a:spLocks noGrp="1"/>
          </p:cNvSpPr>
          <p:nvPr>
            <p:ph idx="1"/>
          </p:nvPr>
        </p:nvSpPr>
        <p:spPr>
          <a:xfrm>
            <a:off x="914400" y="1437394"/>
            <a:ext cx="7924800" cy="4525963"/>
          </a:xfrm>
        </p:spPr>
        <p:txBody>
          <a:bodyPr/>
          <a:lstStyle/>
          <a:p>
            <a:r>
              <a:rPr lang="en-US" dirty="0"/>
              <a:t>Research has found that high-volume  evacuation significantly effective</a:t>
            </a:r>
          </a:p>
          <a:p>
            <a:endParaRPr lang="en-US" dirty="0"/>
          </a:p>
          <a:p>
            <a:r>
              <a:rPr lang="en-US" dirty="0"/>
              <a:t>Reduce aerosols by 90% or more at source</a:t>
            </a:r>
          </a:p>
          <a:p>
            <a:endParaRPr lang="en-US" dirty="0"/>
          </a:p>
          <a:p>
            <a:r>
              <a:rPr lang="en-US" dirty="0"/>
              <a:t>Practical and convenient</a:t>
            </a:r>
          </a:p>
          <a:p>
            <a:endParaRPr lang="en-US" dirty="0"/>
          </a:p>
          <a:p>
            <a:r>
              <a:rPr lang="en-US" dirty="0"/>
              <a:t>Provide continuous suction</a:t>
            </a:r>
          </a:p>
          <a:p>
            <a:endParaRPr lang="en-US" dirty="0"/>
          </a:p>
        </p:txBody>
      </p:sp>
    </p:spTree>
    <p:extLst>
      <p:ext uri="{BB962C8B-B14F-4D97-AF65-F5344CB8AC3E}">
        <p14:creationId xmlns:p14="http://schemas.microsoft.com/office/powerpoint/2010/main" val="574603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B73EA-2966-4AF8-9092-2BEBAFC2F91F}"/>
              </a:ext>
            </a:extLst>
          </p:cNvPr>
          <p:cNvSpPr>
            <a:spLocks noGrp="1"/>
          </p:cNvSpPr>
          <p:nvPr>
            <p:ph type="title"/>
          </p:nvPr>
        </p:nvSpPr>
        <p:spPr>
          <a:xfrm>
            <a:off x="457200" y="274638"/>
            <a:ext cx="8229600" cy="1143000"/>
          </a:xfrm>
        </p:spPr>
        <p:txBody>
          <a:bodyPr wrap="square" anchor="ctr">
            <a:normAutofit/>
          </a:bodyPr>
          <a:lstStyle/>
          <a:p>
            <a:r>
              <a:rPr lang="en-US" dirty="0"/>
              <a:t>HVE Mirror</a:t>
            </a:r>
          </a:p>
        </p:txBody>
      </p:sp>
      <p:sp>
        <p:nvSpPr>
          <p:cNvPr id="4" name="Content Placeholder 3">
            <a:extLst>
              <a:ext uri="{FF2B5EF4-FFF2-40B4-BE49-F238E27FC236}">
                <a16:creationId xmlns:a16="http://schemas.microsoft.com/office/drawing/2014/main" id="{3FA083E9-3C0E-40D6-AEF5-D25F629C14A2}"/>
              </a:ext>
            </a:extLst>
          </p:cNvPr>
          <p:cNvSpPr>
            <a:spLocks noGrp="1"/>
          </p:cNvSpPr>
          <p:nvPr>
            <p:ph sz="half" idx="1"/>
          </p:nvPr>
        </p:nvSpPr>
        <p:spPr>
          <a:xfrm>
            <a:off x="457200" y="1600200"/>
            <a:ext cx="4038600" cy="4525963"/>
          </a:xfrm>
        </p:spPr>
        <p:txBody>
          <a:bodyPr wrap="square" anchor="t">
            <a:normAutofit/>
          </a:bodyPr>
          <a:lstStyle/>
          <a:p>
            <a:r>
              <a:rPr lang="en-US" dirty="0"/>
              <a:t>HVE Mirror combines properly placed, continuous HVE suction for aerosol and spatter reduction </a:t>
            </a:r>
          </a:p>
          <a:p>
            <a:r>
              <a:rPr lang="en-US" dirty="0"/>
              <a:t>dental mirror offers clear clinical views and retraction  </a:t>
            </a:r>
          </a:p>
        </p:txBody>
      </p:sp>
      <p:pic>
        <p:nvPicPr>
          <p:cNvPr id="2050" name="Picture 2">
            <a:extLst>
              <a:ext uri="{FF2B5EF4-FFF2-40B4-BE49-F238E27FC236}">
                <a16:creationId xmlns:a16="http://schemas.microsoft.com/office/drawing/2014/main" id="{A3CB2A8C-C54A-4315-B55E-B0BC16106B33}"/>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4648200" y="1843881"/>
            <a:ext cx="4038600" cy="4038600"/>
          </a:xfrm>
          <a:prstGeom prst="rect">
            <a:avLst/>
          </a:prstGeom>
          <a:solidFill>
            <a:srgbClr val="FFFFFF"/>
          </a:solidFill>
        </p:spPr>
      </p:pic>
    </p:spTree>
    <p:extLst>
      <p:ext uri="{BB962C8B-B14F-4D97-AF65-F5344CB8AC3E}">
        <p14:creationId xmlns:p14="http://schemas.microsoft.com/office/powerpoint/2010/main" val="3128858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70FA9D-505D-403F-9AFC-950C28753843}"/>
              </a:ext>
            </a:extLst>
          </p:cNvPr>
          <p:cNvSpPr>
            <a:spLocks noGrp="1"/>
          </p:cNvSpPr>
          <p:nvPr>
            <p:ph type="title"/>
          </p:nvPr>
        </p:nvSpPr>
        <p:spPr/>
        <p:txBody>
          <a:bodyPr/>
          <a:lstStyle/>
          <a:p>
            <a:r>
              <a:rPr lang="en-US" dirty="0"/>
              <a:t>HVE adapter with mouthpiece</a:t>
            </a:r>
          </a:p>
        </p:txBody>
      </p:sp>
      <p:sp>
        <p:nvSpPr>
          <p:cNvPr id="6" name="Content Placeholder 5">
            <a:extLst>
              <a:ext uri="{FF2B5EF4-FFF2-40B4-BE49-F238E27FC236}">
                <a16:creationId xmlns:a16="http://schemas.microsoft.com/office/drawing/2014/main" id="{63D19701-14BA-4C39-827E-AC764966A3D1}"/>
              </a:ext>
            </a:extLst>
          </p:cNvPr>
          <p:cNvSpPr>
            <a:spLocks noGrp="1"/>
          </p:cNvSpPr>
          <p:nvPr>
            <p:ph sz="half" idx="2"/>
          </p:nvPr>
        </p:nvSpPr>
        <p:spPr/>
        <p:txBody>
          <a:bodyPr/>
          <a:lstStyle/>
          <a:p>
            <a:r>
              <a:rPr lang="en-US" sz="2400" dirty="0"/>
              <a:t>for high-volume isolation </a:t>
            </a:r>
          </a:p>
          <a:p>
            <a:r>
              <a:rPr lang="en-US" sz="2400" dirty="0"/>
              <a:t>placing continuous, high-volume suction in the mouth where they originate. </a:t>
            </a:r>
          </a:p>
          <a:p>
            <a:r>
              <a:rPr lang="en-US" sz="2400" dirty="0"/>
              <a:t>Minimizes exposure to aerosols when working by yourself</a:t>
            </a:r>
            <a:r>
              <a:rPr lang="en-US" dirty="0"/>
              <a:t>.</a:t>
            </a:r>
          </a:p>
          <a:p>
            <a:r>
              <a:rPr lang="en-US" sz="2400" dirty="0"/>
              <a:t>More effective than high volume evacuation</a:t>
            </a:r>
          </a:p>
          <a:p>
            <a:endParaRPr lang="en-US" dirty="0"/>
          </a:p>
        </p:txBody>
      </p:sp>
      <p:pic>
        <p:nvPicPr>
          <p:cNvPr id="1026" name="Picture 2">
            <a:extLst>
              <a:ext uri="{FF2B5EF4-FFF2-40B4-BE49-F238E27FC236}">
                <a16:creationId xmlns:a16="http://schemas.microsoft.com/office/drawing/2014/main" id="{CC0640CC-BF72-4D13-AA68-C0BD487302DA}"/>
              </a:ext>
            </a:extLst>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843881"/>
            <a:ext cx="40386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161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D6733-20E9-4785-ADA9-2F39437D7A32}"/>
              </a:ext>
            </a:extLst>
          </p:cNvPr>
          <p:cNvSpPr>
            <a:spLocks noGrp="1"/>
          </p:cNvSpPr>
          <p:nvPr>
            <p:ph type="title"/>
          </p:nvPr>
        </p:nvSpPr>
        <p:spPr/>
        <p:txBody>
          <a:bodyPr/>
          <a:lstStyle/>
          <a:p>
            <a:r>
              <a:rPr lang="en-US" dirty="0"/>
              <a:t>Engineering Control:</a:t>
            </a:r>
            <a:br>
              <a:rPr lang="en-US" dirty="0"/>
            </a:br>
            <a:r>
              <a:rPr lang="en-US" dirty="0"/>
              <a:t>Extraoral Suction</a:t>
            </a:r>
          </a:p>
        </p:txBody>
      </p:sp>
      <p:pic>
        <p:nvPicPr>
          <p:cNvPr id="6" name="Content Placeholder 5" descr="A picture containing person, indoor, young, person&#10;&#10;Description automatically generated">
            <a:extLst>
              <a:ext uri="{FF2B5EF4-FFF2-40B4-BE49-F238E27FC236}">
                <a16:creationId xmlns:a16="http://schemas.microsoft.com/office/drawing/2014/main" id="{E1E76F3F-E9EF-4D9F-8DE9-8F8EE7D3E30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473521"/>
            <a:ext cx="4038600" cy="2779320"/>
          </a:xfrm>
        </p:spPr>
      </p:pic>
      <p:pic>
        <p:nvPicPr>
          <p:cNvPr id="8" name="Content Placeholder 7" descr="A picture containing person, indoor, person, car&#10;&#10;Description automatically generated">
            <a:extLst>
              <a:ext uri="{FF2B5EF4-FFF2-40B4-BE49-F238E27FC236}">
                <a16:creationId xmlns:a16="http://schemas.microsoft.com/office/drawing/2014/main" id="{5C2D39FC-DA52-48F3-8463-1CF130260048}"/>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2460100"/>
            <a:ext cx="4038600" cy="2806163"/>
          </a:xfrm>
        </p:spPr>
      </p:pic>
    </p:spTree>
    <p:extLst>
      <p:ext uri="{BB962C8B-B14F-4D97-AF65-F5344CB8AC3E}">
        <p14:creationId xmlns:p14="http://schemas.microsoft.com/office/powerpoint/2010/main" val="211083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3F4104-F3E3-4DF0-8510-8C02D07AB71F}"/>
              </a:ext>
            </a:extLst>
          </p:cNvPr>
          <p:cNvSpPr>
            <a:spLocks noGrp="1"/>
          </p:cNvSpPr>
          <p:nvPr>
            <p:ph type="title"/>
          </p:nvPr>
        </p:nvSpPr>
        <p:spPr>
          <a:xfrm>
            <a:off x="457200" y="274638"/>
            <a:ext cx="8229600" cy="1143000"/>
          </a:xfrm>
        </p:spPr>
        <p:txBody>
          <a:bodyPr wrap="square" anchor="ctr">
            <a:normAutofit fontScale="90000"/>
          </a:bodyPr>
          <a:lstStyle/>
          <a:p>
            <a:r>
              <a:rPr lang="en-US" dirty="0"/>
              <a:t>Engineering Control: </a:t>
            </a:r>
            <a:br>
              <a:rPr lang="en-US" dirty="0"/>
            </a:br>
            <a:r>
              <a:rPr lang="en-US" dirty="0"/>
              <a:t>HEPA Air Purifier</a:t>
            </a:r>
          </a:p>
        </p:txBody>
      </p:sp>
      <p:sp>
        <p:nvSpPr>
          <p:cNvPr id="6" name="Content Placeholder 5">
            <a:extLst>
              <a:ext uri="{FF2B5EF4-FFF2-40B4-BE49-F238E27FC236}">
                <a16:creationId xmlns:a16="http://schemas.microsoft.com/office/drawing/2014/main" id="{B75439E3-EF20-462A-B91A-9893D1BDC204}"/>
              </a:ext>
            </a:extLst>
          </p:cNvPr>
          <p:cNvSpPr>
            <a:spLocks noGrp="1"/>
          </p:cNvSpPr>
          <p:nvPr>
            <p:ph sz="half" idx="1"/>
          </p:nvPr>
        </p:nvSpPr>
        <p:spPr>
          <a:xfrm>
            <a:off x="457200" y="1600201"/>
            <a:ext cx="4038600" cy="3276600"/>
          </a:xfrm>
        </p:spPr>
        <p:txBody>
          <a:bodyPr wrap="square" anchor="t">
            <a:normAutofit/>
          </a:bodyPr>
          <a:lstStyle/>
          <a:p>
            <a:r>
              <a:rPr lang="en-US" dirty="0"/>
              <a:t>Certified to capture particles that are 0.1 micron in diameter</a:t>
            </a:r>
          </a:p>
          <a:p>
            <a:endParaRPr lang="en-US" dirty="0"/>
          </a:p>
          <a:p>
            <a:r>
              <a:rPr lang="en-US" dirty="0"/>
              <a:t>Clean air delivery rate of at least 240</a:t>
            </a:r>
          </a:p>
        </p:txBody>
      </p:sp>
      <p:pic>
        <p:nvPicPr>
          <p:cNvPr id="1026" name="Picture 2">
            <a:extLst>
              <a:ext uri="{FF2B5EF4-FFF2-40B4-BE49-F238E27FC236}">
                <a16:creationId xmlns:a16="http://schemas.microsoft.com/office/drawing/2014/main" id="{55F0A074-5C62-464D-8D88-75AE3D468A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818883" y="1600200"/>
            <a:ext cx="1039118" cy="2770983"/>
          </a:xfrm>
          <a:prstGeom prst="rect">
            <a:avLst/>
          </a:prstGeom>
          <a:solidFill>
            <a:srgbClr val="FFFFFF"/>
          </a:solidFill>
        </p:spPr>
      </p:pic>
      <p:pic>
        <p:nvPicPr>
          <p:cNvPr id="2" name="Picture 1" descr="Size comparison">
            <a:extLst>
              <a:ext uri="{FF2B5EF4-FFF2-40B4-BE49-F238E27FC236}">
                <a16:creationId xmlns:a16="http://schemas.microsoft.com/office/drawing/2014/main" id="{30E5D2E7-04C5-42F7-B767-A40360DCEFE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057400" y="4840515"/>
            <a:ext cx="5619750" cy="1628775"/>
          </a:xfrm>
          <a:prstGeom prst="rect">
            <a:avLst/>
          </a:prstGeom>
          <a:noFill/>
          <a:ln>
            <a:noFill/>
          </a:ln>
        </p:spPr>
      </p:pic>
    </p:spTree>
    <p:extLst>
      <p:ext uri="{BB962C8B-B14F-4D97-AF65-F5344CB8AC3E}">
        <p14:creationId xmlns:p14="http://schemas.microsoft.com/office/powerpoint/2010/main" val="4180165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F7AD7-A88B-4C76-8A13-A998BB4EC041}"/>
              </a:ext>
            </a:extLst>
          </p:cNvPr>
          <p:cNvSpPr>
            <a:spLocks noGrp="1"/>
          </p:cNvSpPr>
          <p:nvPr>
            <p:ph type="title"/>
          </p:nvPr>
        </p:nvSpPr>
        <p:spPr/>
        <p:txBody>
          <a:bodyPr/>
          <a:lstStyle/>
          <a:p>
            <a:r>
              <a:rPr lang="en-US" sz="2000" b="0" dirty="0"/>
              <a:t>Dental Equipment List and Specifications – 2020</a:t>
            </a:r>
            <a:br>
              <a:rPr lang="en-US" sz="2000" b="0" dirty="0"/>
            </a:br>
            <a:br>
              <a:rPr lang="en-US" sz="2000" b="0" dirty="0"/>
            </a:br>
            <a:r>
              <a:rPr lang="en-US" sz="2000" b="0" dirty="0"/>
              <a:t> tab for the Aerosol Containment Additions</a:t>
            </a:r>
            <a:endParaRPr lang="en-US" dirty="0"/>
          </a:p>
        </p:txBody>
      </p:sp>
      <p:sp>
        <p:nvSpPr>
          <p:cNvPr id="4" name="Rectangle 1">
            <a:extLst>
              <a:ext uri="{FF2B5EF4-FFF2-40B4-BE49-F238E27FC236}">
                <a16:creationId xmlns:a16="http://schemas.microsoft.com/office/drawing/2014/main" id="{E2E8D3CB-970B-49BC-9C20-48FF6E0AF3B6}"/>
              </a:ext>
            </a:extLst>
          </p:cNvPr>
          <p:cNvSpPr>
            <a:spLocks noGrp="1" noChangeArrowheads="1"/>
          </p:cNvSpPr>
          <p:nvPr>
            <p:ph type="body" idx="1"/>
          </p:nvPr>
        </p:nvSpPr>
        <p:spPr bwMode="auto">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3"/>
              </a:rPr>
              <a:t>https://supportservices.jobcorps.gov/health/Pages/OralHealth.aspx</a:t>
            </a:r>
            <a:r>
              <a:rPr kumimoji="0" lang="en-US" altLang="en-US" sz="1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21156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0555D5F8-5303-4DFB-8519-167B212B37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506" t="12699" r="1111" b="37778"/>
          <a:stretch/>
        </p:blipFill>
        <p:spPr>
          <a:xfrm>
            <a:off x="1905000" y="1752600"/>
            <a:ext cx="6410201" cy="4648200"/>
          </a:xfrm>
          <a:prstGeom prst="rect">
            <a:avLst/>
          </a:prstGeom>
        </p:spPr>
      </p:pic>
      <p:sp>
        <p:nvSpPr>
          <p:cNvPr id="5" name="Title 4">
            <a:extLst>
              <a:ext uri="{FF2B5EF4-FFF2-40B4-BE49-F238E27FC236}">
                <a16:creationId xmlns:a16="http://schemas.microsoft.com/office/drawing/2014/main" id="{0978CEFE-A574-477F-880E-88464718E1AC}"/>
              </a:ext>
            </a:extLst>
          </p:cNvPr>
          <p:cNvSpPr>
            <a:spLocks noGrp="1"/>
          </p:cNvSpPr>
          <p:nvPr>
            <p:ph type="title" idx="4294967295"/>
          </p:nvPr>
        </p:nvSpPr>
        <p:spPr>
          <a:xfrm>
            <a:off x="0" y="274638"/>
            <a:ext cx="8229600" cy="1143000"/>
          </a:xfrm>
        </p:spPr>
        <p:txBody>
          <a:bodyPr/>
          <a:lstStyle/>
          <a:p>
            <a:r>
              <a:rPr lang="en-US" dirty="0"/>
              <a:t>Mouthpiece Adapter Comparison Chart</a:t>
            </a:r>
          </a:p>
        </p:txBody>
      </p:sp>
    </p:spTree>
    <p:extLst>
      <p:ext uri="{BB962C8B-B14F-4D97-AF65-F5344CB8AC3E}">
        <p14:creationId xmlns:p14="http://schemas.microsoft.com/office/powerpoint/2010/main" val="2369102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C668F-719F-49FD-B39F-3C7E9A3FEACB}"/>
              </a:ext>
            </a:extLst>
          </p:cNvPr>
          <p:cNvSpPr>
            <a:spLocks noGrp="1"/>
          </p:cNvSpPr>
          <p:nvPr>
            <p:ph type="title"/>
          </p:nvPr>
        </p:nvSpPr>
        <p:spPr/>
        <p:txBody>
          <a:bodyPr/>
          <a:lstStyle/>
          <a:p>
            <a:r>
              <a:rPr lang="en-US" dirty="0">
                <a:cs typeface="Times New Roman"/>
              </a:rPr>
              <a:t>On the Horizon</a:t>
            </a:r>
            <a:endParaRPr lang="en-US" dirty="0"/>
          </a:p>
        </p:txBody>
      </p:sp>
      <p:sp>
        <p:nvSpPr>
          <p:cNvPr id="3" name="Content Placeholder 2">
            <a:extLst>
              <a:ext uri="{FF2B5EF4-FFF2-40B4-BE49-F238E27FC236}">
                <a16:creationId xmlns:a16="http://schemas.microsoft.com/office/drawing/2014/main" id="{6258A2BD-6BA8-4748-ADA6-DD1CC00B482B}"/>
              </a:ext>
            </a:extLst>
          </p:cNvPr>
          <p:cNvSpPr>
            <a:spLocks noGrp="1"/>
          </p:cNvSpPr>
          <p:nvPr>
            <p:ph idx="1"/>
          </p:nvPr>
        </p:nvSpPr>
        <p:spPr/>
        <p:txBody>
          <a:bodyPr/>
          <a:lstStyle/>
          <a:p>
            <a:r>
              <a:rPr lang="en-US" dirty="0">
                <a:cs typeface="Arial"/>
              </a:rPr>
              <a:t>A simpler COVID-19 test that could provide results in hours from saliva</a:t>
            </a:r>
          </a:p>
          <a:p>
            <a:endParaRPr lang="en-US" dirty="0">
              <a:cs typeface="Arial"/>
            </a:endParaRPr>
          </a:p>
          <a:p>
            <a:r>
              <a:rPr lang="en-US" dirty="0">
                <a:cs typeface="Arial"/>
              </a:rPr>
              <a:t>Not approved for clinical diagnosis yet</a:t>
            </a:r>
          </a:p>
          <a:p>
            <a:endParaRPr lang="en-US" dirty="0">
              <a:cs typeface="Arial"/>
            </a:endParaRPr>
          </a:p>
          <a:p>
            <a:r>
              <a:rPr lang="en-US" dirty="0">
                <a:cs typeface="Arial"/>
              </a:rPr>
              <a:t>Repeated testing is the key to detecting infected people quickly so they can be isolated</a:t>
            </a:r>
          </a:p>
        </p:txBody>
      </p:sp>
    </p:spTree>
    <p:extLst>
      <p:ext uri="{BB962C8B-B14F-4D97-AF65-F5344CB8AC3E}">
        <p14:creationId xmlns:p14="http://schemas.microsoft.com/office/powerpoint/2010/main" val="433655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7D1255-4C0C-4B20-ADF9-C144859D5BBC}"/>
              </a:ext>
            </a:extLst>
          </p:cNvPr>
          <p:cNvSpPr>
            <a:spLocks noGrp="1"/>
          </p:cNvSpPr>
          <p:nvPr>
            <p:ph type="title"/>
          </p:nvPr>
        </p:nvSpPr>
        <p:spPr>
          <a:xfrm>
            <a:off x="457200" y="274638"/>
            <a:ext cx="8229600" cy="3763962"/>
          </a:xfrm>
        </p:spPr>
        <p:txBody>
          <a:bodyPr/>
          <a:lstStyle/>
          <a:p>
            <a:r>
              <a:rPr lang="en-US" sz="2400" b="0" i="0" dirty="0">
                <a:solidFill>
                  <a:srgbClr val="494949"/>
                </a:solidFill>
                <a:effectLst/>
                <a:latin typeface="Georgia" panose="02040502050405020303" pitchFamily="18" charset="0"/>
              </a:rPr>
              <a:t>“This sort of testing, if it is successful and can be expanded, offers hope that schools and workplaces could receive rapid turnaround testing to assist in the complex decision of managing education during the outbreak with a test that is still sensitive enough to catch the people who are contagious, but exceptional in terms of accessibility, cost, and turnaround time.”</a:t>
            </a:r>
            <a:endParaRPr lang="en-US" sz="2400" dirty="0"/>
          </a:p>
        </p:txBody>
      </p:sp>
      <p:sp>
        <p:nvSpPr>
          <p:cNvPr id="5" name="TextBox 4">
            <a:extLst>
              <a:ext uri="{FF2B5EF4-FFF2-40B4-BE49-F238E27FC236}">
                <a16:creationId xmlns:a16="http://schemas.microsoft.com/office/drawing/2014/main" id="{54AC4092-4D87-4600-B2CC-A8E7A5D098C2}"/>
              </a:ext>
            </a:extLst>
          </p:cNvPr>
          <p:cNvSpPr txBox="1"/>
          <p:nvPr/>
        </p:nvSpPr>
        <p:spPr>
          <a:xfrm>
            <a:off x="804478" y="4251973"/>
            <a:ext cx="8353633" cy="646331"/>
          </a:xfrm>
          <a:prstGeom prst="rect">
            <a:avLst/>
          </a:prstGeom>
          <a:noFill/>
        </p:spPr>
        <p:txBody>
          <a:bodyPr wrap="none" rtlCol="0">
            <a:spAutoFit/>
          </a:bodyPr>
          <a:lstStyle/>
          <a:p>
            <a:r>
              <a:rPr lang="en-US" dirty="0"/>
              <a:t>--David O’Connor, Professor at the University of Wisconsin School of Medicine</a:t>
            </a:r>
          </a:p>
          <a:p>
            <a:r>
              <a:rPr lang="en-US" dirty="0"/>
              <a:t>and Public Health</a:t>
            </a:r>
          </a:p>
        </p:txBody>
      </p:sp>
      <p:sp>
        <p:nvSpPr>
          <p:cNvPr id="6" name="TextBox 5">
            <a:extLst>
              <a:ext uri="{FF2B5EF4-FFF2-40B4-BE49-F238E27FC236}">
                <a16:creationId xmlns:a16="http://schemas.microsoft.com/office/drawing/2014/main" id="{C0369D27-390F-41A5-844C-876C669BAB8B}"/>
              </a:ext>
            </a:extLst>
          </p:cNvPr>
          <p:cNvSpPr txBox="1"/>
          <p:nvPr/>
        </p:nvSpPr>
        <p:spPr>
          <a:xfrm>
            <a:off x="1470557" y="5410200"/>
            <a:ext cx="7021474" cy="1077218"/>
          </a:xfrm>
          <a:prstGeom prst="rect">
            <a:avLst/>
          </a:prstGeom>
          <a:noFill/>
        </p:spPr>
        <p:txBody>
          <a:bodyPr wrap="none" rtlCol="0">
            <a:spAutoFit/>
          </a:bodyPr>
          <a:lstStyle/>
          <a:p>
            <a:pPr algn="l"/>
            <a:r>
              <a:rPr lang="en-US" sz="1400" b="0" i="0" dirty="0">
                <a:solidFill>
                  <a:srgbClr val="222222"/>
                </a:solidFill>
                <a:effectLst/>
                <a:latin typeface="Georgia" panose="02040502050405020303" pitchFamily="18" charset="0"/>
              </a:rPr>
              <a:t>Chris </a:t>
            </a:r>
            <a:r>
              <a:rPr lang="en-US" sz="1400" b="0" i="0" dirty="0" err="1">
                <a:solidFill>
                  <a:srgbClr val="222222"/>
                </a:solidFill>
                <a:effectLst/>
                <a:latin typeface="Georgia" panose="02040502050405020303" pitchFamily="18" charset="0"/>
              </a:rPr>
              <a:t>Bancard</a:t>
            </a:r>
            <a:r>
              <a:rPr lang="en-US" sz="1400" b="0" i="0" dirty="0">
                <a:solidFill>
                  <a:srgbClr val="222222"/>
                </a:solidFill>
                <a:effectLst/>
                <a:latin typeface="Georgia" panose="02040502050405020303" pitchFamily="18" charset="0"/>
              </a:rPr>
              <a:t>, “Simpler COVID-19 test could provide results in hours from saliva,” </a:t>
            </a:r>
          </a:p>
          <a:p>
            <a:pPr algn="l"/>
            <a:r>
              <a:rPr lang="en-US" sz="1400" b="0" i="0" dirty="0">
                <a:solidFill>
                  <a:srgbClr val="222222"/>
                </a:solidFill>
                <a:effectLst/>
                <a:latin typeface="Georgia" panose="02040502050405020303" pitchFamily="18" charset="0"/>
              </a:rPr>
              <a:t>by Chris </a:t>
            </a:r>
            <a:r>
              <a:rPr lang="en-US" sz="1400" b="0" i="0" dirty="0" err="1">
                <a:solidFill>
                  <a:srgbClr val="222222"/>
                </a:solidFill>
                <a:effectLst/>
                <a:latin typeface="Georgia" panose="02040502050405020303" pitchFamily="18" charset="0"/>
              </a:rPr>
              <a:t>Bancard</a:t>
            </a:r>
            <a:r>
              <a:rPr lang="en-US" sz="1400" dirty="0">
                <a:solidFill>
                  <a:srgbClr val="222222"/>
                </a:solidFill>
                <a:latin typeface="Georgia" panose="02040502050405020303" pitchFamily="18" charset="0"/>
              </a:rPr>
              <a:t>, University o</a:t>
            </a:r>
            <a:r>
              <a:rPr lang="en-US" sz="1400" b="0" i="0" dirty="0">
                <a:solidFill>
                  <a:srgbClr val="222222"/>
                </a:solidFill>
                <a:effectLst/>
                <a:latin typeface="Georgia" panose="02040502050405020303" pitchFamily="18" charset="0"/>
              </a:rPr>
              <a:t>f Wisconsin Madison News, accessed on 8/10/20 at:  </a:t>
            </a:r>
          </a:p>
          <a:p>
            <a:pPr algn="l"/>
            <a:r>
              <a:rPr lang="en-US" sz="1400" dirty="0">
                <a:hlinkClick r:id="rId3"/>
              </a:rPr>
              <a:t>https://news.wisc.edu/simpler-covid-19-test-could-provide-results-in-hours-from-saliva</a:t>
            </a:r>
            <a:r>
              <a:rPr lang="en-US" dirty="0">
                <a:hlinkClick r:id="rId3"/>
              </a:rPr>
              <a:t>/</a:t>
            </a:r>
            <a:endParaRPr lang="en-US" b="0" i="0" dirty="0">
              <a:solidFill>
                <a:srgbClr val="222222"/>
              </a:solidFill>
              <a:effectLst/>
              <a:latin typeface="Georgia" panose="02040502050405020303" pitchFamily="18" charset="0"/>
            </a:endParaRPr>
          </a:p>
          <a:p>
            <a:endParaRPr lang="en-US" dirty="0"/>
          </a:p>
        </p:txBody>
      </p:sp>
    </p:spTree>
    <p:extLst>
      <p:ext uri="{BB962C8B-B14F-4D97-AF65-F5344CB8AC3E}">
        <p14:creationId xmlns:p14="http://schemas.microsoft.com/office/powerpoint/2010/main" val="2787127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0606F-6E0D-45A7-80D6-31636A54BA53}"/>
              </a:ext>
            </a:extLst>
          </p:cNvPr>
          <p:cNvSpPr>
            <a:spLocks noGrp="1"/>
          </p:cNvSpPr>
          <p:nvPr>
            <p:ph type="title"/>
          </p:nvPr>
        </p:nvSpPr>
        <p:spPr/>
        <p:txBody>
          <a:bodyPr/>
          <a:lstStyle/>
          <a:p>
            <a:br>
              <a:rPr lang="en-US" sz="3200" b="1" i="0" dirty="0">
                <a:solidFill>
                  <a:srgbClr val="000000"/>
                </a:solidFill>
                <a:effectLst/>
                <a:latin typeface="Helvetica Neue"/>
              </a:rPr>
            </a:br>
            <a:r>
              <a:rPr lang="en-US" sz="3200" b="1" i="0" dirty="0">
                <a:solidFill>
                  <a:srgbClr val="000000"/>
                </a:solidFill>
                <a:effectLst/>
                <a:latin typeface="Helvetica Neue"/>
              </a:rPr>
              <a:t>Dentistry work tasks associated with exposure risk levels</a:t>
            </a:r>
            <a:br>
              <a:rPr lang="en-US" sz="3200" b="0" i="0" dirty="0">
                <a:solidFill>
                  <a:srgbClr val="000000"/>
                </a:solidFill>
                <a:effectLst/>
                <a:latin typeface="Helvetica Neue"/>
              </a:rPr>
            </a:br>
            <a:endParaRPr lang="en-US" sz="3200" dirty="0"/>
          </a:p>
        </p:txBody>
      </p:sp>
      <p:graphicFrame>
        <p:nvGraphicFramePr>
          <p:cNvPr id="4" name="Table 4">
            <a:extLst>
              <a:ext uri="{FF2B5EF4-FFF2-40B4-BE49-F238E27FC236}">
                <a16:creationId xmlns:a16="http://schemas.microsoft.com/office/drawing/2014/main" id="{4284655B-B01A-4675-B776-EE1ABD09110D}"/>
              </a:ext>
            </a:extLst>
          </p:cNvPr>
          <p:cNvGraphicFramePr>
            <a:graphicFrameLocks noGrp="1"/>
          </p:cNvGraphicFramePr>
          <p:nvPr>
            <p:ph idx="1"/>
            <p:extLst>
              <p:ext uri="{D42A27DB-BD31-4B8C-83A1-F6EECF244321}">
                <p14:modId xmlns:p14="http://schemas.microsoft.com/office/powerpoint/2010/main" val="677558573"/>
              </p:ext>
            </p:extLst>
          </p:nvPr>
        </p:nvGraphicFramePr>
        <p:xfrm>
          <a:off x="457200" y="1600200"/>
          <a:ext cx="8229600" cy="39370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410146197"/>
                    </a:ext>
                  </a:extLst>
                </a:gridCol>
                <a:gridCol w="2057400">
                  <a:extLst>
                    <a:ext uri="{9D8B030D-6E8A-4147-A177-3AD203B41FA5}">
                      <a16:colId xmlns:a16="http://schemas.microsoft.com/office/drawing/2014/main" val="2422024713"/>
                    </a:ext>
                  </a:extLst>
                </a:gridCol>
                <a:gridCol w="2057400">
                  <a:extLst>
                    <a:ext uri="{9D8B030D-6E8A-4147-A177-3AD203B41FA5}">
                      <a16:colId xmlns:a16="http://schemas.microsoft.com/office/drawing/2014/main" val="1351464705"/>
                    </a:ext>
                  </a:extLst>
                </a:gridCol>
                <a:gridCol w="2057400">
                  <a:extLst>
                    <a:ext uri="{9D8B030D-6E8A-4147-A177-3AD203B41FA5}">
                      <a16:colId xmlns:a16="http://schemas.microsoft.com/office/drawing/2014/main" val="356262305"/>
                    </a:ext>
                  </a:extLst>
                </a:gridCol>
              </a:tblGrid>
              <a:tr h="370840">
                <a:tc>
                  <a:txBody>
                    <a:bodyPr/>
                    <a:lstStyle/>
                    <a:p>
                      <a:pPr algn="ctr"/>
                      <a:r>
                        <a:rPr lang="en-US" dirty="0">
                          <a:solidFill>
                            <a:schemeClr val="bg1"/>
                          </a:solidFill>
                        </a:rPr>
                        <a:t>Lower (caution)</a:t>
                      </a:r>
                    </a:p>
                  </a:txBody>
                  <a:tcPr/>
                </a:tc>
                <a:tc>
                  <a:txBody>
                    <a:bodyPr/>
                    <a:lstStyle/>
                    <a:p>
                      <a:pPr algn="ctr"/>
                      <a:r>
                        <a:rPr lang="en-US" dirty="0"/>
                        <a:t>Medium</a:t>
                      </a:r>
                    </a:p>
                  </a:txBody>
                  <a:tcPr/>
                </a:tc>
                <a:tc>
                  <a:txBody>
                    <a:bodyPr/>
                    <a:lstStyle/>
                    <a:p>
                      <a:pPr algn="ctr"/>
                      <a:r>
                        <a:rPr lang="en-US" dirty="0"/>
                        <a:t>High</a:t>
                      </a:r>
                    </a:p>
                  </a:txBody>
                  <a:tcPr/>
                </a:tc>
                <a:tc>
                  <a:txBody>
                    <a:bodyPr/>
                    <a:lstStyle/>
                    <a:p>
                      <a:pPr algn="ctr"/>
                      <a:r>
                        <a:rPr lang="en-US" dirty="0"/>
                        <a:t>Very High</a:t>
                      </a:r>
                    </a:p>
                  </a:txBody>
                  <a:tcPr/>
                </a:tc>
                <a:extLst>
                  <a:ext uri="{0D108BD9-81ED-4DB2-BD59-A6C34878D82A}">
                    <a16:rowId xmlns:a16="http://schemas.microsoft.com/office/drawing/2014/main" val="3558976569"/>
                  </a:ext>
                </a:extLst>
              </a:tr>
              <a:tr h="3210560">
                <a:tc>
                  <a:txBody>
                    <a:bodyPr/>
                    <a:lstStyle/>
                    <a:p>
                      <a:pPr algn="l" fontAlgn="t">
                        <a:buFont typeface="Arial" panose="020B0604020202020204" pitchFamily="34" charset="0"/>
                        <a:buChar char="•"/>
                      </a:pPr>
                      <a:r>
                        <a:rPr lang="en-US" sz="1400" dirty="0">
                          <a:effectLst/>
                        </a:rPr>
                        <a:t>Performing administrative duties in non-public areas of dentistry facilities, away from other staff members.</a:t>
                      </a:r>
                    </a:p>
                    <a:p>
                      <a:pPr algn="l" fontAlgn="t"/>
                      <a:r>
                        <a:rPr lang="en-US" sz="1400" dirty="0">
                          <a:effectLst/>
                        </a:rPr>
                        <a:t>Note: For activities in the lower (caution) risk category, OSHA's </a:t>
                      </a:r>
                      <a:r>
                        <a:rPr lang="en-US" sz="1400" i="1" u="none" strike="noStrike" dirty="0">
                          <a:solidFill>
                            <a:srgbClr val="800080"/>
                          </a:solidFill>
                          <a:effectLst/>
                          <a:hlinkClick r:id="rId3" tooltip="Interim Guidance for Workers and Employers of Workers at Lower Risk of Exposure"/>
                        </a:rPr>
                        <a:t>Interim Guidance for Workers and Employers of Workers at Lower Risk of Exposure</a:t>
                      </a:r>
                      <a:r>
                        <a:rPr lang="en-US" sz="1400" dirty="0">
                          <a:effectLst/>
                        </a:rPr>
                        <a:t> may be most appropriate.</a:t>
                      </a:r>
                    </a:p>
                    <a:p>
                      <a:endParaRPr lang="en-US" dirty="0"/>
                    </a:p>
                  </a:txBody>
                  <a:tcPr/>
                </a:tc>
                <a:tc>
                  <a:txBody>
                    <a:bodyPr/>
                    <a:lstStyle/>
                    <a:p>
                      <a:pPr algn="l" fontAlgn="t">
                        <a:buFont typeface="Arial" panose="020B0604020202020204" pitchFamily="34" charset="0"/>
                        <a:buChar char="•"/>
                      </a:pPr>
                      <a:r>
                        <a:rPr lang="en-US" sz="1400" dirty="0">
                          <a:effectLst/>
                        </a:rPr>
                        <a:t>Providing urgent or emergency dental care, not involving aerosol-generating procedures, to well patients (i.e., to members of the general public who are not known or suspected COVID-19 patients).</a:t>
                      </a:r>
                    </a:p>
                    <a:p>
                      <a:pPr algn="l" fontAlgn="t">
                        <a:buFont typeface="Arial" panose="020B0604020202020204" pitchFamily="34" charset="0"/>
                        <a:buChar char="•"/>
                      </a:pPr>
                      <a:r>
                        <a:rPr lang="en-US" sz="1400" dirty="0">
                          <a:effectLst/>
                        </a:rPr>
                        <a:t>Working at busy staff work areas within a dentistry facility.</a:t>
                      </a:r>
                    </a:p>
                    <a:p>
                      <a:endParaRPr lang="en-US" dirty="0"/>
                    </a:p>
                  </a:txBody>
                  <a:tcPr/>
                </a:tc>
                <a:tc>
                  <a:txBody>
                    <a:bodyPr/>
                    <a:lstStyle/>
                    <a:p>
                      <a:pPr algn="l" fontAlgn="t">
                        <a:buFont typeface="Arial" panose="020B0604020202020204" pitchFamily="34" charset="0"/>
                        <a:buChar char="•"/>
                      </a:pPr>
                      <a:r>
                        <a:rPr lang="en-US" sz="1400" dirty="0">
                          <a:effectLst/>
                        </a:rPr>
                        <a:t>Entering a known or suspected COVID-19 patient's room or care area.</a:t>
                      </a:r>
                    </a:p>
                    <a:p>
                      <a:pPr algn="l" fontAlgn="t">
                        <a:buFont typeface="Arial" panose="020B0604020202020204" pitchFamily="34" charset="0"/>
                        <a:buChar char="•"/>
                      </a:pPr>
                      <a:r>
                        <a:rPr lang="en-US" sz="1400" dirty="0">
                          <a:effectLst/>
                        </a:rPr>
                        <a:t>Providing emergency dental care, not involving aerosol-generating procedures, to a known or suspected COVID-19 patient.</a:t>
                      </a:r>
                    </a:p>
                    <a:p>
                      <a:pPr algn="l" fontAlgn="t">
                        <a:buFont typeface="Arial" panose="020B0604020202020204" pitchFamily="34" charset="0"/>
                        <a:buChar char="•"/>
                      </a:pPr>
                      <a:r>
                        <a:rPr lang="en-US" sz="1400" dirty="0">
                          <a:effectLst/>
                        </a:rPr>
                        <a:t>Performing aerosol-generating procedures on well patients.</a:t>
                      </a:r>
                    </a:p>
                    <a:p>
                      <a:endParaRPr lang="en-US" dirty="0"/>
                    </a:p>
                  </a:txBody>
                  <a:tcPr/>
                </a:tc>
                <a:tc>
                  <a:txBody>
                    <a:bodyPr/>
                    <a:lstStyle/>
                    <a:p>
                      <a:pPr algn="l" fontAlgn="t">
                        <a:buFont typeface="Arial" panose="020B0604020202020204" pitchFamily="34" charset="0"/>
                        <a:buChar char="•"/>
                      </a:pPr>
                      <a:r>
                        <a:rPr lang="en-US" sz="1400" dirty="0">
                          <a:solidFill>
                            <a:srgbClr val="FF0000"/>
                          </a:solidFill>
                          <a:effectLst/>
                        </a:rPr>
                        <a:t>Performing aerosol-generating procedures on known or suspected COVID-19 patients.</a:t>
                      </a:r>
                    </a:p>
                    <a:p>
                      <a:pPr algn="l" fontAlgn="t">
                        <a:buFont typeface="Arial" panose="020B0604020202020204" pitchFamily="34" charset="0"/>
                        <a:buNone/>
                      </a:pPr>
                      <a:endParaRPr lang="en-US" sz="1400" dirty="0">
                        <a:solidFill>
                          <a:srgbClr val="FF0000"/>
                        </a:solidFill>
                        <a:effectLst/>
                      </a:endParaRPr>
                    </a:p>
                    <a:p>
                      <a:pPr algn="l" fontAlgn="t">
                        <a:buFont typeface="Arial" panose="020B0604020202020204" pitchFamily="34" charset="0"/>
                        <a:buChar char="•"/>
                      </a:pPr>
                      <a:r>
                        <a:rPr lang="en-US" sz="1400" dirty="0">
                          <a:solidFill>
                            <a:srgbClr val="FF0000"/>
                          </a:solidFill>
                          <a:effectLst/>
                        </a:rPr>
                        <a:t>Collecting or handling specimens from known or suspected COVID-19 patients.</a:t>
                      </a:r>
                    </a:p>
                    <a:p>
                      <a:endParaRPr lang="en-US" dirty="0"/>
                    </a:p>
                  </a:txBody>
                  <a:tcPr/>
                </a:tc>
                <a:extLst>
                  <a:ext uri="{0D108BD9-81ED-4DB2-BD59-A6C34878D82A}">
                    <a16:rowId xmlns:a16="http://schemas.microsoft.com/office/drawing/2014/main" val="1025124122"/>
                  </a:ext>
                </a:extLst>
              </a:tr>
            </a:tbl>
          </a:graphicData>
        </a:graphic>
      </p:graphicFrame>
      <p:sp>
        <p:nvSpPr>
          <p:cNvPr id="8" name="TextBox 7">
            <a:extLst>
              <a:ext uri="{FF2B5EF4-FFF2-40B4-BE49-F238E27FC236}">
                <a16:creationId xmlns:a16="http://schemas.microsoft.com/office/drawing/2014/main" id="{7804724F-2E2C-428F-9F0D-5B8D921AC9C7}"/>
              </a:ext>
            </a:extLst>
          </p:cNvPr>
          <p:cNvSpPr txBox="1"/>
          <p:nvPr/>
        </p:nvSpPr>
        <p:spPr>
          <a:xfrm>
            <a:off x="1524000" y="5719762"/>
            <a:ext cx="6361742" cy="646331"/>
          </a:xfrm>
          <a:prstGeom prst="rect">
            <a:avLst/>
          </a:prstGeom>
          <a:noFill/>
        </p:spPr>
        <p:txBody>
          <a:bodyPr wrap="none" rtlCol="0">
            <a:spAutoFit/>
          </a:bodyPr>
          <a:lstStyle/>
          <a:p>
            <a:r>
              <a:rPr lang="en-US" dirty="0"/>
              <a:t>Reference:  Dentistry Workers and Employees, Accessed at:</a:t>
            </a:r>
          </a:p>
          <a:p>
            <a:r>
              <a:rPr lang="en-US" dirty="0">
                <a:hlinkClick r:id="rId4"/>
              </a:rPr>
              <a:t>https://www.osha.gov/SLTC/covid-19/dentistry.html</a:t>
            </a:r>
            <a:endParaRPr lang="en-US" dirty="0"/>
          </a:p>
        </p:txBody>
      </p:sp>
    </p:spTree>
    <p:extLst>
      <p:ext uri="{BB962C8B-B14F-4D97-AF65-F5344CB8AC3E}">
        <p14:creationId xmlns:p14="http://schemas.microsoft.com/office/powerpoint/2010/main" val="3317152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newspaper&#10;&#10;Description automatically generated">
            <a:extLst>
              <a:ext uri="{FF2B5EF4-FFF2-40B4-BE49-F238E27FC236}">
                <a16:creationId xmlns:a16="http://schemas.microsoft.com/office/drawing/2014/main" id="{58E7815D-9B3E-4F74-9A78-67C736313686}"/>
              </a:ext>
            </a:extLst>
          </p:cNvPr>
          <p:cNvPicPr>
            <a:picLocks noGrp="1" noChangeAspect="1"/>
          </p:cNvPicPr>
          <p:nvPr>
            <p:ph idx="4294967295"/>
          </p:nvPr>
        </p:nvPicPr>
        <p:blipFill>
          <a:blip r:embed="rId3"/>
          <a:stretch>
            <a:fillRect/>
          </a:stretch>
        </p:blipFill>
        <p:spPr>
          <a:xfrm>
            <a:off x="1235091" y="235102"/>
            <a:ext cx="3899711" cy="5056834"/>
          </a:xfrm>
        </p:spPr>
      </p:pic>
      <p:sp>
        <p:nvSpPr>
          <p:cNvPr id="6" name="TextBox 5">
            <a:extLst>
              <a:ext uri="{FF2B5EF4-FFF2-40B4-BE49-F238E27FC236}">
                <a16:creationId xmlns:a16="http://schemas.microsoft.com/office/drawing/2014/main" id="{1527B0A3-9F38-4A8E-A0BE-4FEEC6A69271}"/>
              </a:ext>
            </a:extLst>
          </p:cNvPr>
          <p:cNvSpPr txBox="1"/>
          <p:nvPr/>
        </p:nvSpPr>
        <p:spPr>
          <a:xfrm>
            <a:off x="5130906" y="493900"/>
            <a:ext cx="3707436"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Arial"/>
                <a:cs typeface="Arial"/>
              </a:rPr>
              <a:t>"As if Americans need yet another reason to avoid the dentist, now they have concerns about the coronavirus to consider...Dental practices are adapting how they work in and around a patient's mouth to account for those concerns...The CDC suggests that respiratory droplets expelled when an infected person coughs, sneezes, talks or breathes are the primary way the virus spreads.  But the CDC reports there's 'no data available to assess the risk of SARS-CoV-2 transmission during dental practice...Dentistry is not an elective procedure...it's important to remember that going to the dentist isn't the same as going to the barber...'are accustomed to be thinking about infectious-disease risk. They're already taking precautions,' says epidemiologist and MD Bill Miller."</a:t>
            </a:r>
            <a:endParaRPr lang="en-US" sz="1600">
              <a:cs typeface="Arial"/>
            </a:endParaRPr>
          </a:p>
          <a:p>
            <a:r>
              <a:rPr lang="en-US" sz="1600" dirty="0">
                <a:latin typeface="Arial"/>
                <a:cs typeface="Arial"/>
              </a:rPr>
              <a:t>--Washington Post</a:t>
            </a:r>
            <a:endParaRPr lang="en-US" sz="1600">
              <a:cs typeface="Arial"/>
            </a:endParaRPr>
          </a:p>
        </p:txBody>
      </p:sp>
    </p:spTree>
    <p:extLst>
      <p:ext uri="{BB962C8B-B14F-4D97-AF65-F5344CB8AC3E}">
        <p14:creationId xmlns:p14="http://schemas.microsoft.com/office/powerpoint/2010/main" val="2189360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7509F-699E-4BFD-8A5C-F85C7BD98B04}"/>
              </a:ext>
            </a:extLst>
          </p:cNvPr>
          <p:cNvSpPr>
            <a:spLocks noGrp="1"/>
          </p:cNvSpPr>
          <p:nvPr>
            <p:ph type="title"/>
          </p:nvPr>
        </p:nvSpPr>
        <p:spPr>
          <a:xfrm>
            <a:off x="457200" y="274638"/>
            <a:ext cx="8229600" cy="1143000"/>
          </a:xfrm>
        </p:spPr>
        <p:txBody>
          <a:bodyPr wrap="square" anchor="ctr">
            <a:normAutofit/>
          </a:bodyPr>
          <a:lstStyle/>
          <a:p>
            <a:pPr>
              <a:lnSpc>
                <a:spcPct val="90000"/>
              </a:lnSpc>
            </a:pPr>
            <a:r>
              <a:rPr lang="en-US" sz="2800" b="0" i="0" dirty="0">
                <a:solidFill>
                  <a:srgbClr val="000000"/>
                </a:solidFill>
                <a:effectLst/>
                <a:latin typeface="Nyala" panose="020B0604020202020204" pitchFamily="2" charset="0"/>
              </a:rPr>
              <a:t>Adversity restores your humility. It hones your objectivity, and it makes you more resilient. By Simon Wright</a:t>
            </a:r>
            <a:endParaRPr lang="en-US" sz="2800" dirty="0">
              <a:latin typeface="Nyala" panose="020B0604020202020204" pitchFamily="2" charset="0"/>
            </a:endParaRPr>
          </a:p>
        </p:txBody>
      </p:sp>
      <p:pic>
        <p:nvPicPr>
          <p:cNvPr id="5" name="Content Placeholder 4" descr="A picture containing shirt&#10;&#10;Description automatically generated">
            <a:extLst>
              <a:ext uri="{FF2B5EF4-FFF2-40B4-BE49-F238E27FC236}">
                <a16:creationId xmlns:a16="http://schemas.microsoft.com/office/drawing/2014/main" id="{D5DEB098-8ECF-40FD-B613-6D68C072C6C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46919" y="1417638"/>
            <a:ext cx="4525963" cy="4525963"/>
          </a:xfrm>
          <a:noFill/>
        </p:spPr>
      </p:pic>
      <p:sp>
        <p:nvSpPr>
          <p:cNvPr id="3" name="Speech Bubble: Rectangle with Corners Rounded 2">
            <a:extLst>
              <a:ext uri="{FF2B5EF4-FFF2-40B4-BE49-F238E27FC236}">
                <a16:creationId xmlns:a16="http://schemas.microsoft.com/office/drawing/2014/main" id="{9342749B-5B07-404E-827C-6F4D0F42CCE3}"/>
              </a:ext>
            </a:extLst>
          </p:cNvPr>
          <p:cNvSpPr/>
          <p:nvPr/>
        </p:nvSpPr>
        <p:spPr>
          <a:xfrm>
            <a:off x="5029200" y="1417638"/>
            <a:ext cx="3657600" cy="3535362"/>
          </a:xfrm>
          <a:prstGeom prst="wedgeRoundRectCallout">
            <a:avLst>
              <a:gd name="adj1" fmla="val -95833"/>
              <a:gd name="adj2" fmla="val -2942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effectLst/>
                <a:latin typeface="Arial" panose="020B0604020202020204" pitchFamily="34" charset="0"/>
                <a:ea typeface="Arial" panose="020B0604020202020204" pitchFamily="34" charset="0"/>
              </a:rPr>
              <a:t>When COVID-19 first appeared in December 2019, it was a brand-new type of coronavirus (hence the initial name "novel coronavirus") that experts knew very little about. Now, eight months later, we know more about the basics of the virus—but we still don't know everything.  So, stay humble, open to learning and adapting.</a:t>
            </a:r>
            <a:endParaRPr lang="en-US" dirty="0"/>
          </a:p>
        </p:txBody>
      </p:sp>
    </p:spTree>
    <p:extLst>
      <p:ext uri="{BB962C8B-B14F-4D97-AF65-F5344CB8AC3E}">
        <p14:creationId xmlns:p14="http://schemas.microsoft.com/office/powerpoint/2010/main" val="1735551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n inverted triangle consisting of five colored horizontal levels, each containing one tee five hazard control methods: elimination, substitution, engineering controls, administrative controls, and personal protective equipment">
            <a:extLst>
              <a:ext uri="{FF2B5EF4-FFF2-40B4-BE49-F238E27FC236}">
                <a16:creationId xmlns:a16="http://schemas.microsoft.com/office/drawing/2014/main" id="{3FCF8C05-BAF3-4004-AF2F-BB692810BF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378" y="609169"/>
            <a:ext cx="7223122" cy="46486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C8570D6-CB2A-4649-B6EF-083FFF3574AC}"/>
              </a:ext>
            </a:extLst>
          </p:cNvPr>
          <p:cNvSpPr txBox="1"/>
          <p:nvPr/>
        </p:nvSpPr>
        <p:spPr>
          <a:xfrm>
            <a:off x="1828800" y="5791200"/>
            <a:ext cx="5776005" cy="646331"/>
          </a:xfrm>
          <a:prstGeom prst="rect">
            <a:avLst/>
          </a:prstGeom>
          <a:noFill/>
        </p:spPr>
        <p:txBody>
          <a:bodyPr wrap="none" rtlCol="0">
            <a:spAutoFit/>
          </a:bodyPr>
          <a:lstStyle/>
          <a:p>
            <a:r>
              <a:rPr lang="en-US" dirty="0"/>
              <a:t>Accessed on 8/2/20 at:  </a:t>
            </a:r>
          </a:p>
          <a:p>
            <a:r>
              <a:rPr lang="en-US" dirty="0">
                <a:hlinkClick r:id="rId4"/>
              </a:rPr>
              <a:t>https://www.cdc.gov/niosh/topics/hierarchy/default.html</a:t>
            </a:r>
            <a:endParaRPr lang="en-US" dirty="0"/>
          </a:p>
        </p:txBody>
      </p:sp>
    </p:spTree>
    <p:extLst>
      <p:ext uri="{BB962C8B-B14F-4D97-AF65-F5344CB8AC3E}">
        <p14:creationId xmlns:p14="http://schemas.microsoft.com/office/powerpoint/2010/main" val="1810589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6572E-0FAD-4023-9D8A-728AA0AB8696}"/>
              </a:ext>
            </a:extLst>
          </p:cNvPr>
          <p:cNvSpPr>
            <a:spLocks noGrp="1"/>
          </p:cNvSpPr>
          <p:nvPr>
            <p:ph type="title"/>
          </p:nvPr>
        </p:nvSpPr>
        <p:spPr/>
        <p:txBody>
          <a:bodyPr/>
          <a:lstStyle/>
          <a:p>
            <a:r>
              <a:rPr lang="en-US" dirty="0"/>
              <a:t>Webinar Objectives</a:t>
            </a:r>
          </a:p>
        </p:txBody>
      </p:sp>
      <p:sp>
        <p:nvSpPr>
          <p:cNvPr id="3" name="Content Placeholder 2">
            <a:extLst>
              <a:ext uri="{FF2B5EF4-FFF2-40B4-BE49-F238E27FC236}">
                <a16:creationId xmlns:a16="http://schemas.microsoft.com/office/drawing/2014/main" id="{7DB2591B-8AEF-4AEA-A33E-EDCF0F3E69B6}"/>
              </a:ext>
            </a:extLst>
          </p:cNvPr>
          <p:cNvSpPr>
            <a:spLocks noGrp="1"/>
          </p:cNvSpPr>
          <p:nvPr>
            <p:ph idx="1"/>
          </p:nvPr>
        </p:nvSpPr>
        <p:spPr/>
        <p:txBody>
          <a:bodyPr/>
          <a:lstStyle/>
          <a:p>
            <a:pPr marL="0" marR="0" indent="0">
              <a:lnSpc>
                <a:spcPct val="107000"/>
              </a:lnSpc>
              <a:spcBef>
                <a:spcPts val="0"/>
              </a:spcBef>
              <a:spcAft>
                <a:spcPts val="1275"/>
              </a:spcAft>
              <a:buNone/>
            </a:pPr>
            <a:r>
              <a:rPr lang="en-US" sz="2800" dirty="0">
                <a:solidFill>
                  <a:srgbClr val="222222"/>
                </a:solidFill>
                <a:effectLst/>
                <a:latin typeface="Montserrat"/>
                <a:ea typeface="Times New Roman" panose="02020603050405020304" pitchFamily="18" charset="0"/>
                <a:cs typeface="Times New Roman" panose="02020603050405020304" pitchFamily="18" charset="0"/>
              </a:rPr>
              <a:t>After this webinar, the participant will be able to:</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2800" dirty="0">
                <a:solidFill>
                  <a:srgbClr val="222222"/>
                </a:solidFill>
                <a:effectLst/>
                <a:latin typeface="Montserrat"/>
                <a:ea typeface="Times New Roman" panose="02020603050405020304" pitchFamily="18" charset="0"/>
                <a:cs typeface="Times New Roman" panose="02020603050405020304" pitchFamily="18" charset="0"/>
              </a:rPr>
              <a:t>Explain the risk factors and basic properties of aerosols generated during routine dental procedures.</a:t>
            </a:r>
          </a:p>
          <a:p>
            <a:pPr marL="342900" marR="0" lvl="0" indent="-342900">
              <a:lnSpc>
                <a:spcPct val="107000"/>
              </a:lnSpc>
              <a:spcBef>
                <a:spcPts val="0"/>
              </a:spcBef>
              <a:spcAft>
                <a:spcPts val="800"/>
              </a:spcAft>
              <a:buFont typeface="+mj-lt"/>
              <a:buAutoNum type="arabicPeriod"/>
              <a:tabLst>
                <a:tab pos="457200" algn="l"/>
              </a:tabLst>
            </a:pPr>
            <a:endParaRPr lang="en-US" sz="2800" dirty="0">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2800" dirty="0">
                <a:solidFill>
                  <a:srgbClr val="222222"/>
                </a:solidFill>
                <a:effectLst/>
                <a:latin typeface="Montserrat"/>
                <a:ea typeface="Times New Roman" panose="02020603050405020304" pitchFamily="18" charset="0"/>
                <a:cs typeface="Times New Roman" panose="02020603050405020304" pitchFamily="18" charset="0"/>
              </a:rPr>
              <a:t>Describe ways in which dental aerosols are generated</a:t>
            </a:r>
          </a:p>
          <a:p>
            <a:pPr marL="0" marR="0" lvl="0" indent="0">
              <a:lnSpc>
                <a:spcPct val="107000"/>
              </a:lnSpc>
              <a:spcBef>
                <a:spcPts val="0"/>
              </a:spcBef>
              <a:spcAft>
                <a:spcPts val="800"/>
              </a:spcAft>
              <a:buNone/>
              <a:tabLst>
                <a:tab pos="457200" algn="l"/>
              </a:tabLst>
            </a:pPr>
            <a:endParaRPr lang="en-US" sz="2800" dirty="0">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2800" dirty="0">
                <a:solidFill>
                  <a:srgbClr val="222222"/>
                </a:solidFill>
                <a:effectLst/>
                <a:latin typeface="Montserrat"/>
                <a:ea typeface="Times New Roman" panose="02020603050405020304" pitchFamily="18" charset="0"/>
                <a:cs typeface="Times New Roman" panose="02020603050405020304" pitchFamily="18" charset="0"/>
              </a:rPr>
              <a:t>Describe Job Corps Aerosol Containment Engineering Controls</a:t>
            </a:r>
            <a:endParaRPr lang="en-US" sz="2800" dirty="0">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43801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B14835FE-9708-451B-9FD4-F8230B5AAFD2}"/>
              </a:ext>
            </a:extLst>
          </p:cNvPr>
          <p:cNvSpPr>
            <a:spLocks noGrp="1"/>
          </p:cNvSpPr>
          <p:nvPr>
            <p:ph type="title"/>
          </p:nvPr>
        </p:nvSpPr>
        <p:spPr>
          <a:xfrm>
            <a:off x="1792288" y="4800600"/>
            <a:ext cx="5486400" cy="1295400"/>
          </a:xfrm>
        </p:spPr>
        <p:txBody>
          <a:bodyPr/>
          <a:lstStyle/>
          <a:p>
            <a:r>
              <a:rPr lang="en-US" sz="2400" dirty="0">
                <a:latin typeface="Arial" panose="020B0604020202020204" pitchFamily="34" charset="0"/>
                <a:ea typeface="Arial" panose="020B0604020202020204" pitchFamily="34" charset="0"/>
              </a:rPr>
              <a:t>A</a:t>
            </a:r>
            <a:r>
              <a:rPr lang="en-US" sz="2400" dirty="0">
                <a:effectLst/>
                <a:latin typeface="Arial" panose="020B0604020202020204" pitchFamily="34" charset="0"/>
                <a:ea typeface="Arial" panose="020B0604020202020204" pitchFamily="34" charset="0"/>
              </a:rPr>
              <a:t>erosols generated from a patient’s mouth can contain up to 100,000 bacteria per cubic foot of air.</a:t>
            </a:r>
            <a:endParaRPr lang="en-US" sz="2400" dirty="0"/>
          </a:p>
        </p:txBody>
      </p:sp>
      <p:pic>
        <p:nvPicPr>
          <p:cNvPr id="2050" name="Picture 2" descr="Image result for Lips Germs">
            <a:extLst>
              <a:ext uri="{FF2B5EF4-FFF2-40B4-BE49-F238E27FC236}">
                <a16:creationId xmlns:a16="http://schemas.microsoft.com/office/drawing/2014/main" id="{F30D16FC-ABC1-4D60-BBB7-63B23290810B}"/>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13496" r="1398"/>
          <a:stretch/>
        </p:blipFill>
        <p:spPr bwMode="auto">
          <a:xfrm>
            <a:off x="1792288" y="381000"/>
            <a:ext cx="5486400" cy="4114800"/>
          </a:xfrm>
          <a:prstGeom prst="rect">
            <a:avLst/>
          </a:prstGeom>
          <a:solidFill>
            <a:srgbClr val="FFFFFF"/>
          </a:solidFill>
        </p:spPr>
      </p:pic>
    </p:spTree>
    <p:extLst>
      <p:ext uri="{BB962C8B-B14F-4D97-AF65-F5344CB8AC3E}">
        <p14:creationId xmlns:p14="http://schemas.microsoft.com/office/powerpoint/2010/main" val="509378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404C50-ABAF-45E1-A766-0BA4E7E24EE0}"/>
              </a:ext>
            </a:extLst>
          </p:cNvPr>
          <p:cNvSpPr>
            <a:spLocks noGrp="1"/>
          </p:cNvSpPr>
          <p:nvPr>
            <p:ph type="title"/>
          </p:nvPr>
        </p:nvSpPr>
        <p:spPr/>
        <p:txBody>
          <a:bodyPr/>
          <a:lstStyle/>
          <a:p>
            <a:r>
              <a:rPr lang="en-US" dirty="0"/>
              <a:t>The Coronavirus is in saliva</a:t>
            </a:r>
          </a:p>
        </p:txBody>
      </p:sp>
      <p:sp>
        <p:nvSpPr>
          <p:cNvPr id="6" name="Content Placeholder 5">
            <a:extLst>
              <a:ext uri="{FF2B5EF4-FFF2-40B4-BE49-F238E27FC236}">
                <a16:creationId xmlns:a16="http://schemas.microsoft.com/office/drawing/2014/main" id="{C5D1E28C-8562-4D5B-8E6E-949C7EC31441}"/>
              </a:ext>
            </a:extLst>
          </p:cNvPr>
          <p:cNvSpPr>
            <a:spLocks noGrp="1"/>
          </p:cNvSpPr>
          <p:nvPr>
            <p:ph idx="1"/>
          </p:nvPr>
        </p:nvSpPr>
        <p:spPr>
          <a:xfrm>
            <a:off x="457200" y="1600201"/>
            <a:ext cx="8229600" cy="3048000"/>
          </a:xfrm>
        </p:spPr>
        <p:txBody>
          <a:bodyPr/>
          <a:lstStyle/>
          <a:p>
            <a:r>
              <a:rPr lang="en-US" sz="1800" dirty="0">
                <a:solidFill>
                  <a:srgbClr val="000000"/>
                </a:solidFill>
                <a:effectLst/>
                <a:latin typeface="Source Sans Pro" panose="020B0503030403020204" pitchFamily="34" charset="0"/>
                <a:ea typeface="Times New Roman" panose="02020603050405020304" pitchFamily="18" charset="0"/>
                <a:cs typeface="Times New Roman" panose="02020603050405020304" pitchFamily="18" charset="0"/>
              </a:rPr>
              <a:t>A recently published study showed that the live novel coronavirus that triggered the COVID-19 was detected in the self-collected saliva of 91.7 per cent (11/12) of patients. The study showed that the live virus was detected in saliva by viral culture. </a:t>
            </a:r>
          </a:p>
          <a:p>
            <a:r>
              <a:rPr lang="en-US" sz="1800" dirty="0">
                <a:solidFill>
                  <a:srgbClr val="000000"/>
                </a:solidFill>
                <a:latin typeface="Source Sans Pro" panose="020B0503030403020204" pitchFamily="34" charset="0"/>
                <a:ea typeface="Times New Roman" panose="02020603050405020304" pitchFamily="18" charset="0"/>
                <a:cs typeface="Times New Roman" panose="02020603050405020304" pitchFamily="18" charset="0"/>
              </a:rPr>
              <a:t>C</a:t>
            </a:r>
            <a:r>
              <a:rPr lang="en-US" sz="1800" dirty="0">
                <a:solidFill>
                  <a:srgbClr val="000000"/>
                </a:solidFill>
                <a:effectLst/>
                <a:latin typeface="Source Sans Pro" panose="020B0503030403020204" pitchFamily="34" charset="0"/>
                <a:ea typeface="Times New Roman" panose="02020603050405020304" pitchFamily="18" charset="0"/>
                <a:cs typeface="Times New Roman" panose="02020603050405020304" pitchFamily="18" charset="0"/>
              </a:rPr>
              <a:t>old and flu viruses are the most likely ones to spread through a little burst of saliva. </a:t>
            </a:r>
          </a:p>
          <a:p>
            <a:r>
              <a:rPr lang="en-US" sz="1800" dirty="0">
                <a:solidFill>
                  <a:srgbClr val="000000"/>
                </a:solidFill>
                <a:effectLst/>
                <a:latin typeface="Source Sans Pro" panose="020B0503030403020204" pitchFamily="34" charset="0"/>
                <a:ea typeface="Times New Roman" panose="02020603050405020304" pitchFamily="18" charset="0"/>
                <a:cs typeface="Times New Roman" panose="02020603050405020304" pitchFamily="18" charset="0"/>
              </a:rPr>
              <a:t>Experts said the rhinovirus (which causes the common cold), and norovirus (the stomach flu) can both be found in someone’s spit - and just transferring extremely small doses of the norovirus can result in infection. </a:t>
            </a:r>
            <a:endParaRPr lang="en-US" dirty="0"/>
          </a:p>
        </p:txBody>
      </p:sp>
      <p:sp>
        <p:nvSpPr>
          <p:cNvPr id="9" name="TextBox 8">
            <a:extLst>
              <a:ext uri="{FF2B5EF4-FFF2-40B4-BE49-F238E27FC236}">
                <a16:creationId xmlns:a16="http://schemas.microsoft.com/office/drawing/2014/main" id="{AA506D71-BB84-4387-891B-82EF1A313D63}"/>
              </a:ext>
            </a:extLst>
          </p:cNvPr>
          <p:cNvSpPr txBox="1"/>
          <p:nvPr/>
        </p:nvSpPr>
        <p:spPr>
          <a:xfrm>
            <a:off x="1143001" y="5638800"/>
            <a:ext cx="7543800" cy="830997"/>
          </a:xfrm>
          <a:prstGeom prst="rect">
            <a:avLst/>
          </a:prstGeom>
          <a:noFill/>
        </p:spPr>
        <p:txBody>
          <a:bodyPr wrap="square" rtlCol="0">
            <a:spAutoFit/>
          </a:bodyPr>
          <a:lstStyle/>
          <a:p>
            <a:r>
              <a:rPr lang="en-US" sz="1200" dirty="0"/>
              <a:t>Reference:  </a:t>
            </a:r>
            <a:r>
              <a:rPr lang="en-US" sz="1200" b="0" i="0" dirty="0">
                <a:solidFill>
                  <a:srgbClr val="2A2A2A"/>
                </a:solidFill>
                <a:effectLst/>
                <a:latin typeface="Source Sans Pro" panose="020B0503030403020204" pitchFamily="34" charset="0"/>
              </a:rPr>
              <a:t>Kelvin Kai-Wang To, Owen </a:t>
            </a:r>
            <a:r>
              <a:rPr lang="en-US" sz="1200" b="0" i="0" dirty="0" err="1">
                <a:solidFill>
                  <a:srgbClr val="2A2A2A"/>
                </a:solidFill>
                <a:effectLst/>
                <a:latin typeface="Source Sans Pro" panose="020B0503030403020204" pitchFamily="34" charset="0"/>
              </a:rPr>
              <a:t>Tak</a:t>
            </a:r>
            <a:r>
              <a:rPr lang="en-US" sz="1200" b="0" i="0" dirty="0">
                <a:solidFill>
                  <a:srgbClr val="2A2A2A"/>
                </a:solidFill>
                <a:effectLst/>
                <a:latin typeface="Source Sans Pro" panose="020B0503030403020204" pitchFamily="34" charset="0"/>
              </a:rPr>
              <a:t>-Yin Tsang, et al, Consistent Detection of 2019 Novel Coronavirus in Saliva, </a:t>
            </a:r>
            <a:r>
              <a:rPr lang="en-US" sz="1200" b="0" i="1" dirty="0">
                <a:solidFill>
                  <a:srgbClr val="2A2A2A"/>
                </a:solidFill>
                <a:effectLst/>
                <a:latin typeface="Source Sans Pro" panose="020B0503030403020204" pitchFamily="34" charset="0"/>
              </a:rPr>
              <a:t>Clinical Infectious Diseases</a:t>
            </a:r>
            <a:r>
              <a:rPr lang="en-US" sz="1200" b="0" i="0" dirty="0">
                <a:solidFill>
                  <a:srgbClr val="2A2A2A"/>
                </a:solidFill>
                <a:effectLst/>
                <a:latin typeface="Source Sans Pro" panose="020B0503030403020204" pitchFamily="34" charset="0"/>
              </a:rPr>
              <a:t>, Volume 71, Issue 15, 1 August 2020, Pages 841–843, </a:t>
            </a:r>
            <a:r>
              <a:rPr lang="en-US" sz="1200" b="0" i="0" u="none" strike="noStrike" dirty="0">
                <a:solidFill>
                  <a:srgbClr val="006FB7"/>
                </a:solidFill>
                <a:effectLst/>
                <a:latin typeface="Source Sans Pro" panose="020B0503030403020204" pitchFamily="34" charset="0"/>
                <a:hlinkClick r:id="rId3"/>
              </a:rPr>
              <a:t>https://doi.org/10.1093/cid/ciaa149</a:t>
            </a:r>
            <a:endParaRPr lang="en-US" sz="1200" dirty="0"/>
          </a:p>
          <a:p>
            <a:endParaRPr lang="en-US" sz="1200" dirty="0"/>
          </a:p>
        </p:txBody>
      </p:sp>
    </p:spTree>
    <p:extLst>
      <p:ext uri="{BB962C8B-B14F-4D97-AF65-F5344CB8AC3E}">
        <p14:creationId xmlns:p14="http://schemas.microsoft.com/office/powerpoint/2010/main" val="3088427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DA3C5-DD61-44F0-8CCB-67812612B840}"/>
              </a:ext>
            </a:extLst>
          </p:cNvPr>
          <p:cNvSpPr>
            <a:spLocks noGrp="1"/>
          </p:cNvSpPr>
          <p:nvPr>
            <p:ph type="title"/>
          </p:nvPr>
        </p:nvSpPr>
        <p:spPr>
          <a:xfrm>
            <a:off x="1792288" y="4800600"/>
            <a:ext cx="5486400" cy="990600"/>
          </a:xfrm>
        </p:spPr>
        <p:txBody>
          <a:bodyPr/>
          <a:lstStyle/>
          <a:p>
            <a:r>
              <a:rPr lang="en-US" sz="1800" dirty="0">
                <a:effectLst/>
                <a:latin typeface="Arial" panose="020B0604020202020204" pitchFamily="34" charset="0"/>
                <a:ea typeface="Arial" panose="020B0604020202020204" pitchFamily="34" charset="0"/>
              </a:rPr>
              <a:t>The aerosol particles of Coronavirus pose an even greater threat than those of other transmissible diseases. </a:t>
            </a:r>
            <a:endParaRPr lang="en-US" dirty="0"/>
          </a:p>
        </p:txBody>
      </p:sp>
      <p:pic>
        <p:nvPicPr>
          <p:cNvPr id="3074" name="Picture 2" descr="Image result for Lips Germs">
            <a:extLst>
              <a:ext uri="{FF2B5EF4-FFF2-40B4-BE49-F238E27FC236}">
                <a16:creationId xmlns:a16="http://schemas.microsoft.com/office/drawing/2014/main" id="{483D6397-3094-42AB-9B0A-FD621B21C16F}"/>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7708" b="1770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287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379775-F080-460A-AA4C-8C8542B4DBD5}"/>
              </a:ext>
            </a:extLst>
          </p:cNvPr>
          <p:cNvSpPr>
            <a:spLocks noGrp="1"/>
          </p:cNvSpPr>
          <p:nvPr>
            <p:ph type="title"/>
          </p:nvPr>
        </p:nvSpPr>
        <p:spPr/>
        <p:txBody>
          <a:bodyPr/>
          <a:lstStyle/>
          <a:p>
            <a:r>
              <a:rPr lang="en-US" sz="3200" dirty="0">
                <a:effectLst/>
                <a:latin typeface="Arial" panose="020B0604020202020204" pitchFamily="34" charset="0"/>
                <a:ea typeface="Arial" panose="020B0604020202020204" pitchFamily="34" charset="0"/>
              </a:rPr>
              <a:t>These aerosols pose a threat to the oral health personnel in proximity.</a:t>
            </a:r>
            <a:endParaRPr lang="en-US" sz="3200" dirty="0"/>
          </a:p>
        </p:txBody>
      </p:sp>
      <p:pic>
        <p:nvPicPr>
          <p:cNvPr id="9" name="Content Placeholder 8" descr="A picture containing person, glasses, toothbrush, teeth&#10;&#10;Description automatically generated">
            <a:extLst>
              <a:ext uri="{FF2B5EF4-FFF2-40B4-BE49-F238E27FC236}">
                <a16:creationId xmlns:a16="http://schemas.microsoft.com/office/drawing/2014/main" id="{B1830A64-3241-4B89-89C1-0C5F032724E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705449"/>
            <a:ext cx="4038600" cy="2315464"/>
          </a:xfrm>
        </p:spPr>
      </p:pic>
      <p:sp>
        <p:nvSpPr>
          <p:cNvPr id="7" name="Content Placeholder 6">
            <a:extLst>
              <a:ext uri="{FF2B5EF4-FFF2-40B4-BE49-F238E27FC236}">
                <a16:creationId xmlns:a16="http://schemas.microsoft.com/office/drawing/2014/main" id="{C95F6A1A-35D1-47AA-A5D5-15BB017433C2}"/>
              </a:ext>
            </a:extLst>
          </p:cNvPr>
          <p:cNvSpPr>
            <a:spLocks noGrp="1"/>
          </p:cNvSpPr>
          <p:nvPr>
            <p:ph sz="half" idx="2"/>
          </p:nvPr>
        </p:nvSpPr>
        <p:spPr/>
        <p:txBody>
          <a:bodyPr/>
          <a:lstStyle/>
          <a:p>
            <a:pPr marL="0" marR="0">
              <a:lnSpc>
                <a:spcPct val="107000"/>
              </a:lnSpc>
              <a:spcBef>
                <a:spcPts val="0"/>
              </a:spcBef>
              <a:spcAft>
                <a:spcPts val="0"/>
              </a:spcAft>
            </a:pPr>
            <a:r>
              <a:rPr lang="en-US" sz="1800" dirty="0">
                <a:effectLst/>
                <a:latin typeface="Arial" panose="020B0604020202020204" pitchFamily="34" charset="0"/>
                <a:ea typeface="Arial" panose="020B0604020202020204" pitchFamily="34" charset="0"/>
                <a:cs typeface="Times New Roman" panose="02020603050405020304" pitchFamily="18" charset="0"/>
              </a:rPr>
              <a:t>Most aerosol containing infectious agents originating from the patient remain 36 inches from the patient’s face.</a:t>
            </a:r>
          </a:p>
          <a:p>
            <a:pPr marL="0" marR="0" indent="0">
              <a:lnSpc>
                <a:spcPct val="107000"/>
              </a:lnSpc>
              <a:spcBef>
                <a:spcPts val="0"/>
              </a:spcBef>
              <a:spcAft>
                <a:spcPts val="0"/>
              </a:spcAft>
              <a:buNone/>
            </a:pPr>
            <a:r>
              <a:rPr lang="en-US" sz="1800" dirty="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Arial" panose="020B0604020202020204" pitchFamily="34" charset="0"/>
                <a:ea typeface="Arial" panose="020B0604020202020204" pitchFamily="34" charset="0"/>
                <a:cs typeface="Times New Roman" panose="02020603050405020304" pitchFamily="18" charset="0"/>
              </a:rPr>
              <a:t>COVID-19 aerosols have been estimated to travel up to 20 feet.</a:t>
            </a:r>
          </a:p>
          <a:p>
            <a:pPr marL="0" marR="0" indent="0">
              <a:lnSpc>
                <a:spcPct val="107000"/>
              </a:lnSpc>
              <a:spcBef>
                <a:spcPts val="0"/>
              </a:spcBef>
              <a:spcAft>
                <a:spcPts val="0"/>
              </a:spcAft>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Arial" panose="020B0604020202020204" pitchFamily="34" charset="0"/>
                <a:cs typeface="Times New Roman" panose="02020603050405020304" pitchFamily="18" charset="0"/>
              </a:rPr>
              <a:t> The Coronavirus remains viable in aerosols for 3 hours or more around your dental chair.</a:t>
            </a:r>
            <a:endParaRPr lang="en-US" dirty="0"/>
          </a:p>
        </p:txBody>
      </p:sp>
    </p:spTree>
    <p:extLst>
      <p:ext uri="{BB962C8B-B14F-4D97-AF65-F5344CB8AC3E}">
        <p14:creationId xmlns:p14="http://schemas.microsoft.com/office/powerpoint/2010/main" val="210817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XRUYQT3274NZ-681238054-1328</_dlc_DocId>
    <_dlc_DocIdUrl xmlns="b22f8f74-215c-4154-9939-bd29e4e8980e">
      <Url>https://supportservices.jobcorps.gov/health/_layouts/15/DocIdRedir.aspx?ID=XRUYQT3274NZ-681238054-1328</Url>
      <Description>XRUYQT3274NZ-681238054-1328</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5AB0AD3-1AAF-4A10-A578-5CED9A26FB8E}"/>
</file>

<file path=customXml/itemProps2.xml><?xml version="1.0" encoding="utf-8"?>
<ds:datastoreItem xmlns:ds="http://schemas.openxmlformats.org/officeDocument/2006/customXml" ds:itemID="{59AEEDB4-C812-4E24-AEA8-87840174C5CA}"/>
</file>

<file path=customXml/itemProps3.xml><?xml version="1.0" encoding="utf-8"?>
<ds:datastoreItem xmlns:ds="http://schemas.openxmlformats.org/officeDocument/2006/customXml" ds:itemID="{FC879E8C-78C2-4C0D-8790-F894FA354994}"/>
</file>

<file path=customXml/itemProps4.xml><?xml version="1.0" encoding="utf-8"?>
<ds:datastoreItem xmlns:ds="http://schemas.openxmlformats.org/officeDocument/2006/customXml" ds:itemID="{69FE0486-6BBB-46BB-9088-EB6AD7EC4259}"/>
</file>

<file path=docProps/app.xml><?xml version="1.0" encoding="utf-8"?>
<Properties xmlns="http://schemas.openxmlformats.org/officeDocument/2006/extended-properties" xmlns:vt="http://schemas.openxmlformats.org/officeDocument/2006/docPropsVTypes">
  <TotalTime>55</TotalTime>
  <Words>1495</Words>
  <Application>Microsoft Office PowerPoint</Application>
  <PresentationFormat>On-screen Show (4:3)</PresentationFormat>
  <Paragraphs>178</Paragraphs>
  <Slides>31</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Georgia</vt:lpstr>
      <vt:lpstr>Helvetica Neue</vt:lpstr>
      <vt:lpstr>Montserrat</vt:lpstr>
      <vt:lpstr>Nyala</vt:lpstr>
      <vt:lpstr>Source Sans Pro</vt:lpstr>
      <vt:lpstr>Times New Roman</vt:lpstr>
      <vt:lpstr>Office Theme</vt:lpstr>
      <vt:lpstr>PowerPoint Presentation</vt:lpstr>
      <vt:lpstr>Dental Facilities</vt:lpstr>
      <vt:lpstr> Dentistry work tasks associated with exposure risk levels </vt:lpstr>
      <vt:lpstr>PowerPoint Presentation</vt:lpstr>
      <vt:lpstr>Webinar Objectives</vt:lpstr>
      <vt:lpstr>Aerosols generated from a patient’s mouth can contain up to 100,000 bacteria per cubic foot of air.</vt:lpstr>
      <vt:lpstr>The Coronavirus is in saliva</vt:lpstr>
      <vt:lpstr>The aerosol particles of Coronavirus pose an even greater threat than those of other transmissible diseases. </vt:lpstr>
      <vt:lpstr>These aerosols pose a threat to the oral health personnel in proximity.</vt:lpstr>
      <vt:lpstr>So far, 155,000 Americans have died of the COVID-19</vt:lpstr>
      <vt:lpstr>COVID-19:   Infectious Disease Concept</vt:lpstr>
      <vt:lpstr>Respiratory Droplets</vt:lpstr>
      <vt:lpstr>Respiratory microdroplets</vt:lpstr>
      <vt:lpstr>Will the WHO concur on airborne transmission?</vt:lpstr>
      <vt:lpstr>Dental Aerosol Generation</vt:lpstr>
      <vt:lpstr>PRH-2.3, R17(b) Communicable Disease  &amp; Infection Control</vt:lpstr>
      <vt:lpstr>CDC recommends</vt:lpstr>
      <vt:lpstr>Job Corps Program Instruction Notice (PIN) 20-02</vt:lpstr>
      <vt:lpstr>Engineering Controls</vt:lpstr>
      <vt:lpstr>Engineering Controls</vt:lpstr>
      <vt:lpstr>Engineering Control:   high-volume evacuation/isolation system</vt:lpstr>
      <vt:lpstr>HVE Mirror</vt:lpstr>
      <vt:lpstr>HVE adapter with mouthpiece</vt:lpstr>
      <vt:lpstr>Engineering Control: Extraoral Suction</vt:lpstr>
      <vt:lpstr>Engineering Control:  HEPA Air Purifier</vt:lpstr>
      <vt:lpstr>Dental Equipment List and Specifications – 2020   tab for the Aerosol Containment Additions</vt:lpstr>
      <vt:lpstr>Mouthpiece Adapter Comparison Chart</vt:lpstr>
      <vt:lpstr>On the Horizon</vt:lpstr>
      <vt:lpstr>“This sort of testing, if it is successful and can be expanded, offers hope that schools and workplaces could receive rapid turnaround testing to assist in the complex decision of managing education during the outbreak with a test that is still sensitive enough to catch the people who are contagious, but exceptional in terms of accessibility, cost, and turnaround time.”</vt:lpstr>
      <vt:lpstr>PowerPoint Presentation</vt:lpstr>
      <vt:lpstr>Adversity restores your humility. It hones your objectivity, and it makes you more resilient. By Simon Wright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Dental Aerosol Containment</dc:title>
  <dc:creator>Pamela Alston</dc:creator>
  <cp:lastModifiedBy>Pamela Alston</cp:lastModifiedBy>
  <cp:revision>205</cp:revision>
  <cp:lastPrinted>2020-08-11T07:12:41Z</cp:lastPrinted>
  <dcterms:created xsi:type="dcterms:W3CDTF">2020-08-11T06:31:07Z</dcterms:created>
  <dcterms:modified xsi:type="dcterms:W3CDTF">2020-08-11T17:17:53Z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6542ce11-d7da-440a-9d14-e7df0e642fbf</vt:lpwstr>
  </property>
</Properties>
</file>