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10" r:id="rId4"/>
    <p:sldId id="311" r:id="rId5"/>
    <p:sldId id="312" r:id="rId6"/>
    <p:sldId id="259" r:id="rId7"/>
    <p:sldId id="313" r:id="rId8"/>
    <p:sldId id="314" r:id="rId9"/>
    <p:sldId id="263" r:id="rId10"/>
    <p:sldId id="315" r:id="rId11"/>
    <p:sldId id="265" r:id="rId12"/>
    <p:sldId id="318" r:id="rId13"/>
    <p:sldId id="266" r:id="rId14"/>
    <p:sldId id="306" r:id="rId15"/>
    <p:sldId id="316" r:id="rId16"/>
    <p:sldId id="317" r:id="rId17"/>
    <p:sldId id="307" r:id="rId18"/>
    <p:sldId id="31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32E"/>
    <a:srgbClr val="BB6554"/>
    <a:srgbClr val="B0F7F0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024F5-2878-4BBF-9156-AD8F178128FC}" v="2" dt="2020-07-13T20:04:44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6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271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Alston" userId="144b47d7298eda6c" providerId="LiveId" clId="{7D1024F5-2878-4BBF-9156-AD8F178128FC}"/>
    <pc:docChg chg="custSel mod modSld">
      <pc:chgData name="Pamela Alston" userId="144b47d7298eda6c" providerId="LiveId" clId="{7D1024F5-2878-4BBF-9156-AD8F178128FC}" dt="2020-07-13T20:08:59.919" v="386" actId="20577"/>
      <pc:docMkLst>
        <pc:docMk/>
      </pc:docMkLst>
      <pc:sldChg chg="modNotes">
        <pc:chgData name="Pamela Alston" userId="144b47d7298eda6c" providerId="LiveId" clId="{7D1024F5-2878-4BBF-9156-AD8F178128FC}" dt="2020-07-13T16:06:32.586" v="81" actId="20577"/>
        <pc:sldMkLst>
          <pc:docMk/>
          <pc:sldMk cId="0" sldId="258"/>
        </pc:sldMkLst>
      </pc:sldChg>
      <pc:sldChg chg="modNotes">
        <pc:chgData name="Pamela Alston" userId="144b47d7298eda6c" providerId="LiveId" clId="{7D1024F5-2878-4BBF-9156-AD8F178128FC}" dt="2020-07-13T16:07:07.250" v="85" actId="6549"/>
        <pc:sldMkLst>
          <pc:docMk/>
          <pc:sldMk cId="3980963731" sldId="259"/>
        </pc:sldMkLst>
      </pc:sldChg>
      <pc:sldChg chg="modNotes">
        <pc:chgData name="Pamela Alston" userId="144b47d7298eda6c" providerId="LiveId" clId="{7D1024F5-2878-4BBF-9156-AD8F178128FC}" dt="2020-07-13T16:07:32.787" v="88" actId="6549"/>
        <pc:sldMkLst>
          <pc:docMk/>
          <pc:sldMk cId="2281443927" sldId="263"/>
        </pc:sldMkLst>
      </pc:sldChg>
      <pc:sldChg chg="modNotes">
        <pc:chgData name="Pamela Alston" userId="144b47d7298eda6c" providerId="LiveId" clId="{7D1024F5-2878-4BBF-9156-AD8F178128FC}" dt="2020-07-13T16:07:48.049" v="90" actId="6549"/>
        <pc:sldMkLst>
          <pc:docMk/>
          <pc:sldMk cId="2563671337" sldId="265"/>
        </pc:sldMkLst>
      </pc:sldChg>
      <pc:sldChg chg="modSp mod modNotes">
        <pc:chgData name="Pamela Alston" userId="144b47d7298eda6c" providerId="LiveId" clId="{7D1024F5-2878-4BBF-9156-AD8F178128FC}" dt="2020-07-13T20:08:59.919" v="386" actId="20577"/>
        <pc:sldMkLst>
          <pc:docMk/>
          <pc:sldMk cId="4251084560" sldId="266"/>
        </pc:sldMkLst>
        <pc:spChg chg="mod">
          <ac:chgData name="Pamela Alston" userId="144b47d7298eda6c" providerId="LiveId" clId="{7D1024F5-2878-4BBF-9156-AD8F178128FC}" dt="2020-07-13T20:06:41.271" v="368" actId="6549"/>
          <ac:spMkLst>
            <pc:docMk/>
            <pc:sldMk cId="4251084560" sldId="266"/>
            <ac:spMk id="2" creationId="{EFC2186A-1948-471B-8A1D-BA60D7A6E6F4}"/>
          </ac:spMkLst>
        </pc:spChg>
        <pc:spChg chg="mod">
          <ac:chgData name="Pamela Alston" userId="144b47d7298eda6c" providerId="LiveId" clId="{7D1024F5-2878-4BBF-9156-AD8F178128FC}" dt="2020-07-13T20:08:59.919" v="386" actId="20577"/>
          <ac:spMkLst>
            <pc:docMk/>
            <pc:sldMk cId="4251084560" sldId="266"/>
            <ac:spMk id="6" creationId="{8966581D-EC82-47A2-B4A0-76647EA47E5E}"/>
          </ac:spMkLst>
        </pc:spChg>
        <pc:picChg chg="mod">
          <ac:chgData name="Pamela Alston" userId="144b47d7298eda6c" providerId="LiveId" clId="{7D1024F5-2878-4BBF-9156-AD8F178128FC}" dt="2020-07-13T20:04:44.568" v="287" actId="14100"/>
          <ac:picMkLst>
            <pc:docMk/>
            <pc:sldMk cId="4251084560" sldId="266"/>
            <ac:picMk id="4" creationId="{33FABFB4-E2A1-4794-BCCE-C2D36E4FB505}"/>
          </ac:picMkLst>
        </pc:picChg>
      </pc:sldChg>
      <pc:sldChg chg="modNotes">
        <pc:chgData name="Pamela Alston" userId="144b47d7298eda6c" providerId="LiveId" clId="{7D1024F5-2878-4BBF-9156-AD8F178128FC}" dt="2020-07-13T16:08:12.994" v="93" actId="6549"/>
        <pc:sldMkLst>
          <pc:docMk/>
          <pc:sldMk cId="3394353898" sldId="306"/>
        </pc:sldMkLst>
      </pc:sldChg>
      <pc:sldChg chg="modNotes">
        <pc:chgData name="Pamela Alston" userId="144b47d7298eda6c" providerId="LiveId" clId="{7D1024F5-2878-4BBF-9156-AD8F178128FC}" dt="2020-07-13T16:08:35.654" v="95" actId="6549"/>
        <pc:sldMkLst>
          <pc:docMk/>
          <pc:sldMk cId="1818446830" sldId="307"/>
        </pc:sldMkLst>
      </pc:sldChg>
      <pc:sldChg chg="modNotes">
        <pc:chgData name="Pamela Alston" userId="144b47d7298eda6c" providerId="LiveId" clId="{7D1024F5-2878-4BBF-9156-AD8F178128FC}" dt="2020-07-13T16:06:43.019" v="82" actId="6549"/>
        <pc:sldMkLst>
          <pc:docMk/>
          <pc:sldMk cId="3689533579" sldId="310"/>
        </pc:sldMkLst>
      </pc:sldChg>
      <pc:sldChg chg="modNotes">
        <pc:chgData name="Pamela Alston" userId="144b47d7298eda6c" providerId="LiveId" clId="{7D1024F5-2878-4BBF-9156-AD8F178128FC}" dt="2020-07-13T16:06:50.658" v="83" actId="6549"/>
        <pc:sldMkLst>
          <pc:docMk/>
          <pc:sldMk cId="3562811361" sldId="311"/>
        </pc:sldMkLst>
      </pc:sldChg>
      <pc:sldChg chg="modNotes">
        <pc:chgData name="Pamela Alston" userId="144b47d7298eda6c" providerId="LiveId" clId="{7D1024F5-2878-4BBF-9156-AD8F178128FC}" dt="2020-07-13T16:06:57.580" v="84" actId="6549"/>
        <pc:sldMkLst>
          <pc:docMk/>
          <pc:sldMk cId="2619956230" sldId="312"/>
        </pc:sldMkLst>
      </pc:sldChg>
      <pc:sldChg chg="modNotes">
        <pc:chgData name="Pamela Alston" userId="144b47d7298eda6c" providerId="LiveId" clId="{7D1024F5-2878-4BBF-9156-AD8F178128FC}" dt="2020-07-13T16:07:16.936" v="86" actId="6549"/>
        <pc:sldMkLst>
          <pc:docMk/>
          <pc:sldMk cId="3834283927" sldId="313"/>
        </pc:sldMkLst>
      </pc:sldChg>
      <pc:sldChg chg="modNotes">
        <pc:chgData name="Pamela Alston" userId="144b47d7298eda6c" providerId="LiveId" clId="{7D1024F5-2878-4BBF-9156-AD8F178128FC}" dt="2020-07-13T16:07:24.771" v="87" actId="6549"/>
        <pc:sldMkLst>
          <pc:docMk/>
          <pc:sldMk cId="236143662" sldId="314"/>
        </pc:sldMkLst>
      </pc:sldChg>
      <pc:sldChg chg="modNotes">
        <pc:chgData name="Pamela Alston" userId="144b47d7298eda6c" providerId="LiveId" clId="{7D1024F5-2878-4BBF-9156-AD8F178128FC}" dt="2020-07-13T16:07:40.313" v="89" actId="6549"/>
        <pc:sldMkLst>
          <pc:docMk/>
          <pc:sldMk cId="2622353966" sldId="315"/>
        </pc:sldMkLst>
      </pc:sldChg>
      <pc:sldChg chg="modSp mod modNotes">
        <pc:chgData name="Pamela Alston" userId="144b47d7298eda6c" providerId="LiveId" clId="{7D1024F5-2878-4BBF-9156-AD8F178128FC}" dt="2020-07-13T16:12:16.406" v="123" actId="20577"/>
        <pc:sldMkLst>
          <pc:docMk/>
          <pc:sldMk cId="15510065" sldId="316"/>
        </pc:sldMkLst>
        <pc:spChg chg="mod">
          <ac:chgData name="Pamela Alston" userId="144b47d7298eda6c" providerId="LiveId" clId="{7D1024F5-2878-4BBF-9156-AD8F178128FC}" dt="2020-07-13T16:12:16.406" v="123" actId="20577"/>
          <ac:spMkLst>
            <pc:docMk/>
            <pc:sldMk cId="15510065" sldId="316"/>
            <ac:spMk id="7" creationId="{D6245A74-5996-40A9-835B-C28AEA6758E1}"/>
          </ac:spMkLst>
        </pc:spChg>
      </pc:sldChg>
      <pc:sldChg chg="modNotes">
        <pc:chgData name="Pamela Alston" userId="144b47d7298eda6c" providerId="LiveId" clId="{7D1024F5-2878-4BBF-9156-AD8F178128FC}" dt="2020-07-13T16:07:56.338" v="91" actId="6549"/>
        <pc:sldMkLst>
          <pc:docMk/>
          <pc:sldMk cId="717610595" sldId="318"/>
        </pc:sldMkLst>
      </pc:sldChg>
      <pc:sldChg chg="addSp modSp mod modClrScheme chgLayout modNotes">
        <pc:chgData name="Pamela Alston" userId="144b47d7298eda6c" providerId="LiveId" clId="{7D1024F5-2878-4BBF-9156-AD8F178128FC}" dt="2020-07-13T16:15:32.222" v="127" actId="20577"/>
        <pc:sldMkLst>
          <pc:docMk/>
          <pc:sldMk cId="1735551889" sldId="319"/>
        </pc:sldMkLst>
        <pc:spChg chg="add mod ord">
          <ac:chgData name="Pamela Alston" userId="144b47d7298eda6c" providerId="LiveId" clId="{7D1024F5-2878-4BBF-9156-AD8F178128FC}" dt="2020-07-13T16:15:32.222" v="127" actId="20577"/>
          <ac:spMkLst>
            <pc:docMk/>
            <pc:sldMk cId="1735551889" sldId="319"/>
            <ac:spMk id="2" creationId="{72D7509F-699E-4BFD-8A5C-F85C7BD98B04}"/>
          </ac:spMkLst>
        </pc:spChg>
        <pc:picChg chg="mod ord">
          <ac:chgData name="Pamela Alston" userId="144b47d7298eda6c" providerId="LiveId" clId="{7D1024F5-2878-4BBF-9156-AD8F178128FC}" dt="2020-07-13T16:15:26.030" v="126" actId="26606"/>
          <ac:picMkLst>
            <pc:docMk/>
            <pc:sldMk cId="1735551889" sldId="319"/>
            <ac:picMk id="5" creationId="{D5DEB098-8ECF-40FD-B613-6D68C072C6C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SNF &amp; Assisted Living Centers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Face Shields</c:v>
                </c:pt>
                <c:pt idx="1">
                  <c:v>Nitrile Gloves</c:v>
                </c:pt>
                <c:pt idx="2">
                  <c:v>N95 Masks</c:v>
                </c:pt>
                <c:pt idx="3">
                  <c:v>Hand Sanitizer</c:v>
                </c:pt>
                <c:pt idx="4">
                  <c:v>Isolation Gowns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15.13</c:v>
                </c:pt>
                <c:pt idx="3">
                  <c:v>2.15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1-4E3B-B3AD-946070F15A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Face Shields</c:v>
                </c:pt>
                <c:pt idx="1">
                  <c:v>Nitrile Gloves</c:v>
                </c:pt>
                <c:pt idx="2">
                  <c:v>N95 Masks</c:v>
                </c:pt>
                <c:pt idx="3">
                  <c:v>Hand Sanitizer</c:v>
                </c:pt>
                <c:pt idx="4">
                  <c:v>Isolation Gowns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D51-4E3B-B3AD-946070F15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Face Shields</c:v>
                </c:pt>
                <c:pt idx="1">
                  <c:v>Nitrile Gloves</c:v>
                </c:pt>
                <c:pt idx="2">
                  <c:v>N95 Masks</c:v>
                </c:pt>
                <c:pt idx="3">
                  <c:v>Hand Sanitizer</c:v>
                </c:pt>
                <c:pt idx="4">
                  <c:v>Isolation Gowns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D51-4E3B-B3AD-946070F15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2884576"/>
        <c:axId val="1042885888"/>
      </c:barChart>
      <c:catAx>
        <c:axId val="104288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85888"/>
        <c:crosses val="autoZero"/>
        <c:auto val="1"/>
        <c:lblAlgn val="ctr"/>
        <c:lblOffset val="100"/>
        <c:noMultiLvlLbl val="0"/>
      </c:catAx>
      <c:valAx>
        <c:axId val="104288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8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Dentists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Dentists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A4-4860-BDED-0D7E8317CE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A4-4860-BDED-0D7E8317CE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A4-4860-BDED-0D7E8317CE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A4-4860-BDED-0D7E8317CEF0}"/>
              </c:ext>
            </c:extLst>
          </c:dPt>
          <c:cat>
            <c:strRef>
              <c:f>Sheet1!$A$2:$A$5</c:f>
              <c:strCache>
                <c:ptCount val="3"/>
                <c:pt idx="0">
                  <c:v>Currently offering</c:v>
                </c:pt>
                <c:pt idx="1">
                  <c:v>Expect to start offering</c:v>
                </c:pt>
                <c:pt idx="2">
                  <c:v>No plans to offer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13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A-4E56-A664-EF9D391F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Denta</a:t>
            </a:r>
            <a:r>
              <a:rPr lang="en-US" baseline="0" dirty="0"/>
              <a:t> Quest New Normal Provider Survey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Important to 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Screen pts for COVID-19 risk factors</c:v>
                </c:pt>
                <c:pt idx="1">
                  <c:v>Screen staff for COVID-10 risk factors</c:v>
                </c:pt>
                <c:pt idx="2">
                  <c:v>Secure proper PPE</c:v>
                </c:pt>
                <c:pt idx="3">
                  <c:v>Properly use PPE</c:v>
                </c:pt>
                <c:pt idx="4">
                  <c:v>Clean &amp; Disinfect Operatories</c:v>
                </c:pt>
                <c:pt idx="5">
                  <c:v>Reduce the use of aerosol generatig procedures</c:v>
                </c:pt>
                <c:pt idx="6">
                  <c:v>Reduce the spread of aerosols through the air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87</c:v>
                </c:pt>
                <c:pt idx="1">
                  <c:v>84</c:v>
                </c:pt>
                <c:pt idx="2">
                  <c:v>94</c:v>
                </c:pt>
                <c:pt idx="3">
                  <c:v>94</c:v>
                </c:pt>
                <c:pt idx="4">
                  <c:v>95</c:v>
                </c:pt>
                <c:pt idx="5">
                  <c:v>65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5-424D-A705-75CDDB597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Confident to 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Screen pts for COVID-19 risk factors</c:v>
                </c:pt>
                <c:pt idx="1">
                  <c:v>Screen staff for COVID-10 risk factors</c:v>
                </c:pt>
                <c:pt idx="2">
                  <c:v>Secure proper PPE</c:v>
                </c:pt>
                <c:pt idx="3">
                  <c:v>Properly use PPE</c:v>
                </c:pt>
                <c:pt idx="4">
                  <c:v>Clean &amp; Disinfect Operatories</c:v>
                </c:pt>
                <c:pt idx="5">
                  <c:v>Reduce the use of aerosol generatig procedures</c:v>
                </c:pt>
                <c:pt idx="6">
                  <c:v>Reduce the spread of aerosols through the air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78</c:v>
                </c:pt>
                <c:pt idx="1">
                  <c:v>83</c:v>
                </c:pt>
                <c:pt idx="2">
                  <c:v>59</c:v>
                </c:pt>
                <c:pt idx="3">
                  <c:v>86</c:v>
                </c:pt>
                <c:pt idx="4">
                  <c:v>90</c:v>
                </c:pt>
                <c:pt idx="5">
                  <c:v>55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5-424D-A705-75CDDB597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Screen pts for COVID-19 risk factors</c:v>
                </c:pt>
                <c:pt idx="1">
                  <c:v>Screen staff for COVID-10 risk factors</c:v>
                </c:pt>
                <c:pt idx="2">
                  <c:v>Secure proper PPE</c:v>
                </c:pt>
                <c:pt idx="3">
                  <c:v>Properly use PPE</c:v>
                </c:pt>
                <c:pt idx="4">
                  <c:v>Clean &amp; Disinfect Operatories</c:v>
                </c:pt>
                <c:pt idx="5">
                  <c:v>Reduce the use of aerosol generatig procedures</c:v>
                </c:pt>
                <c:pt idx="6">
                  <c:v>Reduce the spread of aerosols through the air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5-424D-A705-75CDDB5971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Screen pts for COVID-19 risk factors</c:v>
                </c:pt>
                <c:pt idx="1">
                  <c:v>Screen staff for COVID-10 risk factors</c:v>
                </c:pt>
                <c:pt idx="2">
                  <c:v>Secure proper PPE</c:v>
                </c:pt>
                <c:pt idx="3">
                  <c:v>Properly use PPE</c:v>
                </c:pt>
                <c:pt idx="4">
                  <c:v>Clean &amp; Disinfect Operatories</c:v>
                </c:pt>
                <c:pt idx="5">
                  <c:v>Reduce the use of aerosol generatig procedures</c:v>
                </c:pt>
                <c:pt idx="6">
                  <c:v>Reduce the spread of aerosols through the air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FF35-424D-A705-75CDDB597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9519032"/>
        <c:axId val="969516408"/>
      </c:barChart>
      <c:catAx>
        <c:axId val="96951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516408"/>
        <c:crosses val="autoZero"/>
        <c:auto val="1"/>
        <c:lblAlgn val="ctr"/>
        <c:lblOffset val="100"/>
        <c:noMultiLvlLbl val="0"/>
      </c:catAx>
      <c:valAx>
        <c:axId val="969516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51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02B3C9-1D6C-46CB-965F-EF39626A1F6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C18F2-0F9C-4850-85A1-E2243C2BA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1692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2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068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81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7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A50EF-F24D-4C5B-B0B1-300DC88C99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14107-83F7-41C0-8FA1-318775DE8E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C18F2-0F9C-4850-85A1-E2243C2BA3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F65429-E146-4E51-9706-6D060AA8D84A}" type="datetimeFigureOut">
              <a:rPr lang="en-US"/>
              <a:pPr>
                <a:defRPr/>
              </a:pPr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7569-E0CD-4D71-A802-B43D4AB24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C14991-CB07-4FF9-92B5-FDABDAAF10BB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3C54-0978-4551-981B-D34CD3629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EC723-45F7-469F-922F-DD764127DA02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66B4-0A8A-4940-B08C-360FEDD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B010FC-FEC8-457C-BDA5-F00C6AEC0555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3DD9-42B3-4D2D-8851-117742F5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073A4B-7889-4C61-9350-D1B9016A1CEE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74FD-1867-4B97-A8B2-996435C9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6142D6-D8A7-47AE-9FF2-30EFC1EE6FAB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DE2D-F8F1-48EB-AD7E-C9FCEA3C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093CE8-3026-49A6-AB4E-D6D2CAF686EE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BD32-81CC-4A26-AACD-9A932B30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5D882E-497C-4CD7-91AB-51589316309F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E4E7-71BB-412A-A59C-BC735B4CA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9A1629-396F-45CD-AF03-295E31642C22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9235-D0E9-4AF9-A470-9799B823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C1DD09-190F-4895-919F-502BCB396A0B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64CF-2A82-43CF-8342-AEC6B096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8E6259-840D-44F1-A49E-73381FCCEEDD}" type="datetimeFigureOut">
              <a:rPr lang="en-US"/>
              <a:pPr>
                <a:defRPr/>
              </a:pPr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8E17-7F03-4EEF-8DE4-0C19BB9E0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4BDF2-F9F9-4EC1-B229-76D11CFE4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143000" y="6507163"/>
            <a:ext cx="7589520" cy="1587"/>
          </a:xfrm>
          <a:prstGeom prst="line">
            <a:avLst/>
          </a:prstGeom>
          <a:ln>
            <a:solidFill>
              <a:srgbClr val="BB6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86400"/>
            <a:ext cx="13716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87332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81C6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ydaypower.com/charles-darwin-quo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Oral Health &amp; Wellness Program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Pamela Alston, DDS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Lead Oral Health Specialist, Humanitas, Inc.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July 13,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203B39-35BB-44CF-8948-049335278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2964" r="227" b="5185"/>
          <a:stretch/>
        </p:blipFill>
        <p:spPr>
          <a:xfrm>
            <a:off x="0" y="533400"/>
            <a:ext cx="9144000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D740F-1415-4F58-9094-1814154E2EA6}"/>
              </a:ext>
            </a:extLst>
          </p:cNvPr>
          <p:cNvSpPr txBox="1"/>
          <p:nvPr/>
        </p:nvSpPr>
        <p:spPr>
          <a:xfrm>
            <a:off x="2209800" y="5638800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 California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62235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A20040-20E7-4046-AA96-F5521724D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Guidance for Dental Settings</a:t>
            </a:r>
            <a:br>
              <a:rPr lang="en-US" sz="2700" dirty="0"/>
            </a:br>
            <a:r>
              <a:rPr lang="en-US" sz="2700" dirty="0"/>
              <a:t>Interim Infection Prevention and Control Guidance for Dental Settings During the COVID-19 Response</a:t>
            </a:r>
            <a:br>
              <a:rPr lang="en-US" sz="1500" dirty="0"/>
            </a:br>
            <a:r>
              <a:rPr lang="en-US" sz="1500" dirty="0"/>
              <a:t>Updated June 17, 2020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26026F-6AB7-49D3-931A-5EE4FDBA5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2552700"/>
            <a:ext cx="6400800" cy="3543300"/>
          </a:xfrm>
        </p:spPr>
        <p:txBody>
          <a:bodyPr/>
          <a:lstStyle/>
          <a:p>
            <a:r>
              <a:rPr lang="en-US" dirty="0"/>
              <a:t>The recommendation to wait 15 minutes after completion of clinical care and exit of each patient without suspected or confirmed COVID-19 to begin to clean and disinfect room surfaces has been removed…</a:t>
            </a:r>
          </a:p>
        </p:txBody>
      </p:sp>
    </p:spTree>
    <p:extLst>
      <p:ext uri="{BB962C8B-B14F-4D97-AF65-F5344CB8AC3E}">
        <p14:creationId xmlns:p14="http://schemas.microsoft.com/office/powerpoint/2010/main" val="256367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5A1F2-7EEB-4B72-8487-D0324D87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65786"/>
            <a:ext cx="8382000" cy="804862"/>
          </a:xfrm>
        </p:spPr>
        <p:txBody>
          <a:bodyPr wrap="square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Evidence emerging' of airborne spread of COVID-19</a:t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4" name="Content Placeholder 3" descr="A picture containing person, glasses, toothbrush, teeth&#10;&#10;Description automatically generated">
            <a:extLst>
              <a:ext uri="{FF2B5EF4-FFF2-40B4-BE49-F238E27FC236}">
                <a16:creationId xmlns:a16="http://schemas.microsoft.com/office/drawing/2014/main" id="{003480BA-FDF7-4E5A-ADE3-0B147FCC74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5" r="4" b="2"/>
          <a:stretch/>
        </p:blipFill>
        <p:spPr>
          <a:xfrm>
            <a:off x="1724891" y="384174"/>
            <a:ext cx="4379912" cy="3284934"/>
          </a:xfr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43BEA-A3F6-47E4-8D13-A43C32FC7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4468217"/>
            <a:ext cx="7315200" cy="804862"/>
          </a:xfrm>
        </p:spPr>
        <p:txBody>
          <a:bodyPr wrap="square" anchor="t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Some scientists urged a WHO update how the respiratory disease passes between people July 7th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Possible that airborne transmission and aerosol transmission are COVID-19 modes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More evidence needs to be gathered and interpreted</a:t>
            </a:r>
          </a:p>
        </p:txBody>
      </p:sp>
    </p:spTree>
    <p:extLst>
      <p:ext uri="{BB962C8B-B14F-4D97-AF65-F5344CB8AC3E}">
        <p14:creationId xmlns:p14="http://schemas.microsoft.com/office/powerpoint/2010/main" val="71761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86A-1948-471B-8A1D-BA60D7A6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Preprocedural Rinsing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FABFB4-E2A1-4794-BCCE-C2D36E4FB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4457"/>
          <a:stretch/>
        </p:blipFill>
        <p:spPr bwMode="auto">
          <a:xfrm>
            <a:off x="457200" y="1600200"/>
            <a:ext cx="365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66581D-EC82-47A2-B4A0-76647EA47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dirty="0"/>
              <a:t>CDC has not </a:t>
            </a:r>
            <a:r>
              <a:rPr lang="en-US"/>
              <a:t>made a recommendation </a:t>
            </a:r>
            <a:r>
              <a:rPr lang="en-US" dirty="0"/>
              <a:t>for it</a:t>
            </a:r>
          </a:p>
          <a:p>
            <a:r>
              <a:rPr lang="en-US" dirty="0"/>
              <a:t>SARS-CoV-2 highly susceptible to oxidation</a:t>
            </a:r>
          </a:p>
          <a:p>
            <a:r>
              <a:rPr lang="en-US" dirty="0"/>
              <a:t>Povidone-iodine &amp; hydrogen peroxide are oxidizing agents. </a:t>
            </a:r>
          </a:p>
          <a:p>
            <a:r>
              <a:rPr lang="en-US" dirty="0"/>
              <a:t>More research needed for effectiveness against the novel Corona virus</a:t>
            </a:r>
          </a:p>
        </p:txBody>
      </p:sp>
    </p:spTree>
    <p:extLst>
      <p:ext uri="{BB962C8B-B14F-4D97-AF65-F5344CB8AC3E}">
        <p14:creationId xmlns:p14="http://schemas.microsoft.com/office/powerpoint/2010/main" val="425108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BA47-0F3D-4681-94AA-DAD563AD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Amalgam Waste Best Management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856E-B8B1-4625-8ECE-831DDE23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amalgam separators </a:t>
            </a:r>
          </a:p>
          <a:p>
            <a:r>
              <a:rPr lang="en-US" dirty="0"/>
              <a:t>use of chair-side traps</a:t>
            </a:r>
          </a:p>
          <a:p>
            <a:r>
              <a:rPr lang="en-US" dirty="0"/>
              <a:t>regular inspection and cleaning of traps </a:t>
            </a:r>
          </a:p>
          <a:p>
            <a:r>
              <a:rPr lang="en-US" dirty="0"/>
              <a:t>use of appropriate commercial waste service to recycle and/or dispose of collected amalgam</a:t>
            </a:r>
          </a:p>
        </p:txBody>
      </p:sp>
    </p:spTree>
    <p:extLst>
      <p:ext uri="{BB962C8B-B14F-4D97-AF65-F5344CB8AC3E}">
        <p14:creationId xmlns:p14="http://schemas.microsoft.com/office/powerpoint/2010/main" val="339435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ABBFF1-F09A-40F3-8158-D4A31C3D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Hand Sanitizers - Beware</a:t>
            </a:r>
            <a:endParaRPr lang="en-US" b="1"/>
          </a:p>
        </p:txBody>
      </p:sp>
      <p:pic>
        <p:nvPicPr>
          <p:cNvPr id="5" name="Content Placeholder 4" descr="A picture containing lotion, bottle&#10;&#10;Description automatically generated">
            <a:extLst>
              <a:ext uri="{FF2B5EF4-FFF2-40B4-BE49-F238E27FC236}">
                <a16:creationId xmlns:a16="http://schemas.microsoft.com/office/drawing/2014/main" id="{D05D2A3C-67AF-4EFC-8F0C-56AE30A61E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31834" b="-1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245A74-5996-40A9-835B-C28AEA67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methanol which can be toxic</a:t>
            </a:r>
          </a:p>
          <a:p>
            <a:r>
              <a:rPr lang="en-US" dirty="0"/>
              <a:t>FDA issues an initial consumer alert/warning</a:t>
            </a:r>
          </a:p>
          <a:p>
            <a:r>
              <a:rPr lang="en-US" dirty="0"/>
              <a:t>Check ingredients labels</a:t>
            </a:r>
          </a:p>
        </p:txBody>
      </p:sp>
    </p:spTree>
    <p:extLst>
      <p:ext uri="{BB962C8B-B14F-4D97-AF65-F5344CB8AC3E}">
        <p14:creationId xmlns:p14="http://schemas.microsoft.com/office/powerpoint/2010/main" val="1551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6718-1DDE-46B2-8BC7-B2B022A7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Teledentistry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50C7F8-FD67-4EAA-8390-9A24C7941E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738" y="2125266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76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4B25-DE4C-444F-8FA8-51AA39F4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Factors to reduce the risk of COVID-19 infection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D047E1-6BCC-45FE-9D72-28048D255A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44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509F-699E-4BFD-8A5C-F85C7BD9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“It is not the strongest of the species that survive, nor the most intelligent, but the one most responsive to change.” </a:t>
            </a:r>
            <a:br>
              <a:rPr lang="en-US" sz="2400" dirty="0"/>
            </a:br>
            <a:r>
              <a:rPr lang="en-US" sz="2400" b="1" dirty="0"/>
              <a:t>– </a:t>
            </a:r>
            <a:r>
              <a:rPr lang="en-US" sz="2400" b="1" dirty="0">
                <a:hlinkClick r:id="rId3"/>
              </a:rPr>
              <a:t>Charles Darwin</a:t>
            </a:r>
            <a:endParaRPr lang="en-US" sz="2400" dirty="0"/>
          </a:p>
        </p:txBody>
      </p:sp>
      <p:pic>
        <p:nvPicPr>
          <p:cNvPr id="5" name="Content Placeholder 4" descr="A picture containing shirt&#10;&#10;Description automatically generated">
            <a:extLst>
              <a:ext uri="{FF2B5EF4-FFF2-40B4-BE49-F238E27FC236}">
                <a16:creationId xmlns:a16="http://schemas.microsoft.com/office/drawing/2014/main" id="{D5DEB098-8ECF-40FD-B613-6D68C072C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7355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4038-AC30-41CD-BAD5-C7C7BA6D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“When will we be back treating students?”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491E3-9C14-4F22-B4B7-592351E7B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Centers will continue virtual operations indefinitely</a:t>
            </a:r>
          </a:p>
          <a:p>
            <a:endParaRPr lang="en-US" sz="2800" dirty="0"/>
          </a:p>
          <a:p>
            <a:r>
              <a:rPr lang="en-US" sz="2800" dirty="0"/>
              <a:t>All centers will not open at the same time</a:t>
            </a:r>
          </a:p>
          <a:p>
            <a:endParaRPr lang="en-US" sz="2800" dirty="0"/>
          </a:p>
          <a:p>
            <a:r>
              <a:rPr lang="en-US" sz="2800" dirty="0"/>
              <a:t>Center-by-Center approval basis</a:t>
            </a:r>
          </a:p>
          <a:p>
            <a:endParaRPr lang="en-US" sz="2800" dirty="0"/>
          </a:p>
          <a:p>
            <a:r>
              <a:rPr lang="en-US" sz="2800" dirty="0"/>
              <a:t>JCC Resumption of Physical Center Operations Plans being developed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E7E8-B1B3-49BC-A6AA-8AA3603D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Humanitas, Inc. COVID-19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DA92-1C7E-41F9-AB29-582116BE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HW unit will have a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Protocols have been approved yet</a:t>
            </a:r>
          </a:p>
        </p:txBody>
      </p:sp>
    </p:spTree>
    <p:extLst>
      <p:ext uri="{BB962C8B-B14F-4D97-AF65-F5344CB8AC3E}">
        <p14:creationId xmlns:p14="http://schemas.microsoft.com/office/powerpoint/2010/main" val="368953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 inverted triangle consisting of five colored horizontal levels, each containing one tee five hazard control methods: elimination, substitution, engineering controls, administrative controls, and personal protective equipment">
            <a:extLst>
              <a:ext uri="{FF2B5EF4-FFF2-40B4-BE49-F238E27FC236}">
                <a16:creationId xmlns:a16="http://schemas.microsoft.com/office/drawing/2014/main" id="{3FCF8C05-BAF3-4004-AF2F-BB692810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8" y="609169"/>
            <a:ext cx="7223122" cy="4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1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22C5-8146-4545-B68C-BA42003B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you are waiting…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9529-56AC-411D-B2E9-811F10A0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update on state &amp; county guidance</a:t>
            </a:r>
          </a:p>
          <a:p>
            <a:endParaRPr lang="en-US" dirty="0"/>
          </a:p>
          <a:p>
            <a:r>
              <a:rPr lang="en-US" dirty="0"/>
              <a:t>Plan how you will schedule patients</a:t>
            </a:r>
          </a:p>
          <a:p>
            <a:endParaRPr lang="en-US" dirty="0"/>
          </a:p>
          <a:p>
            <a:r>
              <a:rPr lang="en-US" dirty="0"/>
              <a:t>Design patient flow protocols</a:t>
            </a:r>
          </a:p>
          <a:p>
            <a:endParaRPr lang="en-US" dirty="0"/>
          </a:p>
          <a:p>
            <a:r>
              <a:rPr lang="en-US" dirty="0"/>
              <a:t>Investigate PPE</a:t>
            </a:r>
          </a:p>
        </p:txBody>
      </p:sp>
    </p:spTree>
    <p:extLst>
      <p:ext uri="{BB962C8B-B14F-4D97-AF65-F5344CB8AC3E}">
        <p14:creationId xmlns:p14="http://schemas.microsoft.com/office/powerpoint/2010/main" val="261995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DD9C1B-C7A1-45DF-9A12-E22510ADCD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838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98096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9185-47B3-4E72-BF31-DBE06A76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(PPE)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2455-6AC2-4804-B360-C716C89A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need an adequate amount of PPE</a:t>
            </a:r>
          </a:p>
          <a:p>
            <a:endParaRPr lang="en-US" dirty="0"/>
          </a:p>
          <a:p>
            <a:r>
              <a:rPr lang="en-US" dirty="0"/>
              <a:t>Refer to PIN 19-18: Projected PPE Needs for Job Corps Health Staff (released on April 29, 2020)</a:t>
            </a:r>
          </a:p>
          <a:p>
            <a:endParaRPr lang="en-US" dirty="0"/>
          </a:p>
          <a:p>
            <a:r>
              <a:rPr lang="en-US" dirty="0"/>
              <a:t>PPE shortages led to volatile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82E0B7-614A-4D40-A0DF-DB4781EF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PPE costs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82F122F-7440-4D92-B549-6ECBD137ECF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485900" y="2057401"/>
          <a:ext cx="302895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B5634D-23CF-411F-B024-326191784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24200"/>
          </a:xfrm>
        </p:spPr>
        <p:txBody>
          <a:bodyPr/>
          <a:lstStyle/>
          <a:p>
            <a:r>
              <a:rPr lang="en-US" sz="2400" dirty="0"/>
              <a:t>Surge in demand</a:t>
            </a:r>
          </a:p>
          <a:p>
            <a:r>
              <a:rPr lang="en-US" sz="2400" dirty="0"/>
              <a:t>PPE Shortages</a:t>
            </a:r>
          </a:p>
          <a:p>
            <a:r>
              <a:rPr lang="en-US" sz="2400" dirty="0"/>
              <a:t>Huge volatility in prices</a:t>
            </a:r>
          </a:p>
          <a:p>
            <a:r>
              <a:rPr lang="en-US" sz="2400" dirty="0"/>
              <a:t>PIN 19-18: Projected Annual PPE Needs for Job Corps Health Staff (4/29/20)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E495B-39FA-47F1-AEAA-9E9ACB8596EB}"/>
              </a:ext>
            </a:extLst>
          </p:cNvPr>
          <p:cNvSpPr txBox="1"/>
          <p:nvPr/>
        </p:nvSpPr>
        <p:spPr>
          <a:xfrm>
            <a:off x="1485900" y="5576563"/>
            <a:ext cx="639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Volatile Costs Complicate Office Re-openings, Decisions in Dentistry, June 2020, Page 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7C2912-35E0-469C-8EE0-3350ADBCE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990600"/>
            <a:ext cx="804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44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XRUYQT3274NZ-681238054-1327</_dlc_DocId>
    <_dlc_DocIdUrl xmlns="b22f8f74-215c-4154-9939-bd29e4e8980e">
      <Url>https://supportservices.jobcorps.gov/health/_layouts/15/DocIdRedir.aspx?ID=XRUYQT3274NZ-681238054-1327</Url>
      <Description>XRUYQT3274NZ-681238054-1327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ACB665-D305-41F2-8831-44A6C015C56F}"/>
</file>

<file path=customXml/itemProps2.xml><?xml version="1.0" encoding="utf-8"?>
<ds:datastoreItem xmlns:ds="http://schemas.openxmlformats.org/officeDocument/2006/customXml" ds:itemID="{844AFB87-53EC-4FC1-ACF1-8DC7DBCB9806}"/>
</file>

<file path=customXml/itemProps3.xml><?xml version="1.0" encoding="utf-8"?>
<ds:datastoreItem xmlns:ds="http://schemas.openxmlformats.org/officeDocument/2006/customXml" ds:itemID="{E424F4AA-4123-479C-8F7B-657597E63A98}"/>
</file>

<file path=customXml/itemProps4.xml><?xml version="1.0" encoding="utf-8"?>
<ds:datastoreItem xmlns:ds="http://schemas.openxmlformats.org/officeDocument/2006/customXml" ds:itemID="{EDD47647-6EFF-4031-AE86-00315E1D1EB3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451</Words>
  <Application>Microsoft Office PowerPoint</Application>
  <PresentationFormat>On-screen Show (4:3)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Oral Health &amp; Wellness Program Update</vt:lpstr>
      <vt:lpstr>“When will we be back treating students?”</vt:lpstr>
      <vt:lpstr>Humanitas, Inc. COVID-19 Protocols</vt:lpstr>
      <vt:lpstr>PowerPoint Presentation</vt:lpstr>
      <vt:lpstr>While you are waiting…</vt:lpstr>
      <vt:lpstr>PowerPoint Presentation</vt:lpstr>
      <vt:lpstr>Personal Protective Equipment (PPE)</vt:lpstr>
      <vt:lpstr>Increased PPE costs</vt:lpstr>
      <vt:lpstr>PowerPoint Presentation</vt:lpstr>
      <vt:lpstr>PowerPoint Presentation</vt:lpstr>
      <vt:lpstr>Guidance for Dental Settings Interim Infection Prevention and Control Guidance for Dental Settings During the COVID-19 Response Updated June 17, 2020 </vt:lpstr>
      <vt:lpstr>   Evidence emerging' of airborne spread of COVID-19 </vt:lpstr>
      <vt:lpstr>Preprocedural Rinsing</vt:lpstr>
      <vt:lpstr>Amalgam Waste Best Management Practices</vt:lpstr>
      <vt:lpstr>Hand Sanitizers - Beware</vt:lpstr>
      <vt:lpstr>Teledentistry</vt:lpstr>
      <vt:lpstr>Factors to reduce the risk of COVID-19 infection</vt:lpstr>
      <vt:lpstr>“It is not the strongest of the species that survive, nor the most intelligent, but the one most responsive to change.”  – Charles Darwin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&amp; Wellness Program Update - July 13, 2020</dc:title>
  <dc:creator>Pamela Alston</dc:creator>
  <cp:lastModifiedBy>Pamela Alston</cp:lastModifiedBy>
  <cp:revision>1</cp:revision>
  <dcterms:created xsi:type="dcterms:W3CDTF">2020-07-13T16:15:25Z</dcterms:created>
  <dcterms:modified xsi:type="dcterms:W3CDTF">2020-07-13T20:09:07Z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TemplateUrl">
    <vt:lpwstr/>
  </property>
  <property fmtid="{D5CDD505-2E9C-101B-9397-08002B2CF9AE}" pid="4" name="Order">
    <vt:r8>275800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dlc_DocIdItemGuid">
    <vt:lpwstr>6ae15c3c-e6f7-4bec-8084-9f3311c6ed1f</vt:lpwstr>
  </property>
</Properties>
</file>