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2" r:id="rId3"/>
    <p:sldId id="317" r:id="rId4"/>
    <p:sldId id="342" r:id="rId5"/>
    <p:sldId id="343" r:id="rId6"/>
    <p:sldId id="344" r:id="rId7"/>
    <p:sldId id="350" r:id="rId8"/>
    <p:sldId id="349" r:id="rId9"/>
    <p:sldId id="348" r:id="rId10"/>
    <p:sldId id="346" r:id="rId11"/>
    <p:sldId id="351" r:id="rId12"/>
    <p:sldId id="340" r:id="rId13"/>
    <p:sldId id="334" r:id="rId14"/>
    <p:sldId id="353" r:id="rId15"/>
    <p:sldId id="354" r:id="rId16"/>
    <p:sldId id="356" r:id="rId17"/>
    <p:sldId id="360" r:id="rId18"/>
    <p:sldId id="361" r:id="rId19"/>
    <p:sldId id="316" r:id="rId20"/>
    <p:sldId id="301" r:id="rId21"/>
    <p:sldId id="318" r:id="rId22"/>
    <p:sldId id="362" r:id="rId23"/>
    <p:sldId id="319" r:id="rId24"/>
    <p:sldId id="320" r:id="rId25"/>
    <p:sldId id="288" r:id="rId26"/>
    <p:sldId id="325" r:id="rId27"/>
    <p:sldId id="323" r:id="rId28"/>
    <p:sldId id="339" r:id="rId29"/>
    <p:sldId id="326" r:id="rId30"/>
    <p:sldId id="341" r:id="rId31"/>
    <p:sldId id="304" r:id="rId32"/>
    <p:sldId id="328" r:id="rId33"/>
    <p:sldId id="298" r:id="rId34"/>
    <p:sldId id="310" r:id="rId35"/>
    <p:sldId id="330" r:id="rId36"/>
    <p:sldId id="331" r:id="rId37"/>
    <p:sldId id="333" r:id="rId38"/>
    <p:sldId id="335" r:id="rId39"/>
    <p:sldId id="336" r:id="rId40"/>
    <p:sldId id="299" r:id="rId41"/>
    <p:sldId id="338" r:id="rId42"/>
    <p:sldId id="262" r:id="rId43"/>
    <p:sldId id="269" r:id="rId44"/>
    <p:sldId id="337" r:id="rId45"/>
    <p:sldId id="363"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32E"/>
    <a:srgbClr val="BB6554"/>
    <a:srgbClr val="B0F7F0"/>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9A355-BB10-42F4-BD95-C2ED8D389F53}" v="4" dt="2020-11-13T07:52:59.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4660"/>
  </p:normalViewPr>
  <p:slideViewPr>
    <p:cSldViewPr>
      <p:cViewPr varScale="1">
        <p:scale>
          <a:sx n="97" d="100"/>
          <a:sy n="97" d="100"/>
        </p:scale>
        <p:origin x="1248" y="84"/>
      </p:cViewPr>
      <p:guideLst>
        <p:guide orient="horz" pos="2160"/>
        <p:guide pos="2880"/>
      </p:guideLst>
    </p:cSldViewPr>
  </p:slideViewPr>
  <p:notesTextViewPr>
    <p:cViewPr>
      <p:scale>
        <a:sx n="100" d="100"/>
        <a:sy n="100" d="100"/>
      </p:scale>
      <p:origin x="0" y="0"/>
    </p:cViewPr>
  </p:notesTextViewPr>
  <p:notesViewPr>
    <p:cSldViewPr>
      <p:cViewPr varScale="1">
        <p:scale>
          <a:sx n="77" d="100"/>
          <a:sy n="77" d="100"/>
        </p:scale>
        <p:origin x="307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57" Type="http://schemas.openxmlformats.org/officeDocument/2006/relationships/customXml" Target="../customXml/item4.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Alston" userId="144b47d7298eda6c" providerId="LiveId" clId="{E889A355-BB10-42F4-BD95-C2ED8D389F53}"/>
    <pc:docChg chg="addSld delSld modSld sldOrd">
      <pc:chgData name="Pamela Alston" userId="144b47d7298eda6c" providerId="LiveId" clId="{E889A355-BB10-42F4-BD95-C2ED8D389F53}" dt="2020-11-13T07:52:59.764" v="93"/>
      <pc:docMkLst>
        <pc:docMk/>
      </pc:docMkLst>
      <pc:sldChg chg="modNotesTx">
        <pc:chgData name="Pamela Alston" userId="144b47d7298eda6c" providerId="LiveId" clId="{E889A355-BB10-42F4-BD95-C2ED8D389F53}" dt="2020-11-13T07:41:33.731" v="0" actId="6549"/>
        <pc:sldMkLst>
          <pc:docMk/>
          <pc:sldMk cId="0" sldId="256"/>
        </pc:sldMkLst>
      </pc:sldChg>
      <pc:sldChg chg="modNotesTx">
        <pc:chgData name="Pamela Alston" userId="144b47d7298eda6c" providerId="LiveId" clId="{E889A355-BB10-42F4-BD95-C2ED8D389F53}" dt="2020-11-13T07:46:23.939" v="29" actId="6549"/>
        <pc:sldMkLst>
          <pc:docMk/>
          <pc:sldMk cId="4065298057" sldId="262"/>
        </pc:sldMkLst>
      </pc:sldChg>
      <pc:sldChg chg="modNotesTx">
        <pc:chgData name="Pamela Alston" userId="144b47d7298eda6c" providerId="LiveId" clId="{E889A355-BB10-42F4-BD95-C2ED8D389F53}" dt="2020-11-13T07:44:44.653" v="19" actId="6549"/>
        <pc:sldMkLst>
          <pc:docMk/>
          <pc:sldMk cId="2828336313" sldId="298"/>
        </pc:sldMkLst>
      </pc:sldChg>
      <pc:sldChg chg="modNotesTx">
        <pc:chgData name="Pamela Alston" userId="144b47d7298eda6c" providerId="LiveId" clId="{E889A355-BB10-42F4-BD95-C2ED8D389F53}" dt="2020-11-13T07:45:54.138" v="26" actId="6549"/>
        <pc:sldMkLst>
          <pc:docMk/>
          <pc:sldMk cId="3400356883" sldId="299"/>
        </pc:sldMkLst>
      </pc:sldChg>
      <pc:sldChg chg="modNotesTx">
        <pc:chgData name="Pamela Alston" userId="144b47d7298eda6c" providerId="LiveId" clId="{E889A355-BB10-42F4-BD95-C2ED8D389F53}" dt="2020-11-13T07:44:57.072" v="20" actId="6549"/>
        <pc:sldMkLst>
          <pc:docMk/>
          <pc:sldMk cId="3768324247" sldId="310"/>
        </pc:sldMkLst>
      </pc:sldChg>
      <pc:sldChg chg="modNotesTx">
        <pc:chgData name="Pamela Alston" userId="144b47d7298eda6c" providerId="LiveId" clId="{E889A355-BB10-42F4-BD95-C2ED8D389F53}" dt="2020-11-13T07:43:51.295" v="14" actId="6549"/>
        <pc:sldMkLst>
          <pc:docMk/>
          <pc:sldMk cId="1855487218" sldId="319"/>
        </pc:sldMkLst>
      </pc:sldChg>
      <pc:sldChg chg="modNotesTx">
        <pc:chgData name="Pamela Alston" userId="144b47d7298eda6c" providerId="LiveId" clId="{E889A355-BB10-42F4-BD95-C2ED8D389F53}" dt="2020-11-13T07:41:46.055" v="1" actId="6549"/>
        <pc:sldMkLst>
          <pc:docMk/>
          <pc:sldMk cId="2310980550" sldId="322"/>
        </pc:sldMkLst>
      </pc:sldChg>
      <pc:sldChg chg="modNotesTx">
        <pc:chgData name="Pamela Alston" userId="144b47d7298eda6c" providerId="LiveId" clId="{E889A355-BB10-42F4-BD95-C2ED8D389F53}" dt="2020-11-13T07:44:07.481" v="15" actId="6549"/>
        <pc:sldMkLst>
          <pc:docMk/>
          <pc:sldMk cId="586394250" sldId="323"/>
        </pc:sldMkLst>
      </pc:sldChg>
      <pc:sldChg chg="modNotesTx">
        <pc:chgData name="Pamela Alston" userId="144b47d7298eda6c" providerId="LiveId" clId="{E889A355-BB10-42F4-BD95-C2ED8D389F53}" dt="2020-11-13T07:44:28.093" v="17" actId="6549"/>
        <pc:sldMkLst>
          <pc:docMk/>
          <pc:sldMk cId="696190050" sldId="326"/>
        </pc:sldMkLst>
      </pc:sldChg>
      <pc:sldChg chg="modNotesTx">
        <pc:chgData name="Pamela Alston" userId="144b47d7298eda6c" providerId="LiveId" clId="{E889A355-BB10-42F4-BD95-C2ED8D389F53}" dt="2020-11-13T07:44:37.538" v="18" actId="6549"/>
        <pc:sldMkLst>
          <pc:docMk/>
          <pc:sldMk cId="2285047369" sldId="328"/>
        </pc:sldMkLst>
      </pc:sldChg>
      <pc:sldChg chg="modNotesTx">
        <pc:chgData name="Pamela Alston" userId="144b47d7298eda6c" providerId="LiveId" clId="{E889A355-BB10-42F4-BD95-C2ED8D389F53}" dt="2020-11-13T07:45:05.979" v="21" actId="6549"/>
        <pc:sldMkLst>
          <pc:docMk/>
          <pc:sldMk cId="3512648286" sldId="330"/>
        </pc:sldMkLst>
      </pc:sldChg>
      <pc:sldChg chg="modNotesTx">
        <pc:chgData name="Pamela Alston" userId="144b47d7298eda6c" providerId="LiveId" clId="{E889A355-BB10-42F4-BD95-C2ED8D389F53}" dt="2020-11-13T07:45:14.192" v="22" actId="6549"/>
        <pc:sldMkLst>
          <pc:docMk/>
          <pc:sldMk cId="2368472054" sldId="331"/>
        </pc:sldMkLst>
      </pc:sldChg>
      <pc:sldChg chg="modNotesTx">
        <pc:chgData name="Pamela Alston" userId="144b47d7298eda6c" providerId="LiveId" clId="{E889A355-BB10-42F4-BD95-C2ED8D389F53}" dt="2020-11-13T07:45:22.027" v="23" actId="6549"/>
        <pc:sldMkLst>
          <pc:docMk/>
          <pc:sldMk cId="1217410679" sldId="333"/>
        </pc:sldMkLst>
      </pc:sldChg>
      <pc:sldChg chg="add">
        <pc:chgData name="Pamela Alston" userId="144b47d7298eda6c" providerId="LiveId" clId="{E889A355-BB10-42F4-BD95-C2ED8D389F53}" dt="2020-11-13T07:49:19.364" v="34"/>
        <pc:sldMkLst>
          <pc:docMk/>
          <pc:sldMk cId="922934272" sldId="334"/>
        </pc:sldMkLst>
      </pc:sldChg>
      <pc:sldChg chg="del modNotesTx">
        <pc:chgData name="Pamela Alston" userId="144b47d7298eda6c" providerId="LiveId" clId="{E889A355-BB10-42F4-BD95-C2ED8D389F53}" dt="2020-11-13T07:48:58.097" v="33" actId="2696"/>
        <pc:sldMkLst>
          <pc:docMk/>
          <pc:sldMk cId="3115893793" sldId="334"/>
        </pc:sldMkLst>
      </pc:sldChg>
      <pc:sldChg chg="modNotesTx">
        <pc:chgData name="Pamela Alston" userId="144b47d7298eda6c" providerId="LiveId" clId="{E889A355-BB10-42F4-BD95-C2ED8D389F53}" dt="2020-11-13T07:45:46.588" v="25" actId="6549"/>
        <pc:sldMkLst>
          <pc:docMk/>
          <pc:sldMk cId="2703645030" sldId="336"/>
        </pc:sldMkLst>
      </pc:sldChg>
      <pc:sldChg chg="modNotesTx">
        <pc:chgData name="Pamela Alston" userId="144b47d7298eda6c" providerId="LiveId" clId="{E889A355-BB10-42F4-BD95-C2ED8D389F53}" dt="2020-11-13T07:44:15.864" v="16" actId="6549"/>
        <pc:sldMkLst>
          <pc:docMk/>
          <pc:sldMk cId="3927447676" sldId="339"/>
        </pc:sldMkLst>
      </pc:sldChg>
      <pc:sldChg chg="del">
        <pc:chgData name="Pamela Alston" userId="144b47d7298eda6c" providerId="LiveId" clId="{E889A355-BB10-42F4-BD95-C2ED8D389F53}" dt="2020-11-13T07:47:10.029" v="30" actId="2696"/>
        <pc:sldMkLst>
          <pc:docMk/>
          <pc:sldMk cId="1647179612" sldId="340"/>
        </pc:sldMkLst>
      </pc:sldChg>
      <pc:sldChg chg="add">
        <pc:chgData name="Pamela Alston" userId="144b47d7298eda6c" providerId="LiveId" clId="{E889A355-BB10-42F4-BD95-C2ED8D389F53}" dt="2020-11-13T07:47:38.495" v="31"/>
        <pc:sldMkLst>
          <pc:docMk/>
          <pc:sldMk cId="1776286803" sldId="340"/>
        </pc:sldMkLst>
      </pc:sldChg>
      <pc:sldChg chg="add">
        <pc:chgData name="Pamela Alston" userId="144b47d7298eda6c" providerId="LiveId" clId="{E889A355-BB10-42F4-BD95-C2ED8D389F53}" dt="2020-11-13T07:52:59.764" v="93"/>
        <pc:sldMkLst>
          <pc:docMk/>
          <pc:sldMk cId="2045926081" sldId="341"/>
        </pc:sldMkLst>
      </pc:sldChg>
      <pc:sldChg chg="del ord">
        <pc:chgData name="Pamela Alston" userId="144b47d7298eda6c" providerId="LiveId" clId="{E889A355-BB10-42F4-BD95-C2ED8D389F53}" dt="2020-11-13T07:50:53.924" v="90" actId="2696"/>
        <pc:sldMkLst>
          <pc:docMk/>
          <pc:sldMk cId="2714718421" sldId="341"/>
        </pc:sldMkLst>
      </pc:sldChg>
      <pc:sldChg chg="add del">
        <pc:chgData name="Pamela Alston" userId="144b47d7298eda6c" providerId="LiveId" clId="{E889A355-BB10-42F4-BD95-C2ED8D389F53}" dt="2020-11-13T07:52:29.618" v="92" actId="2696"/>
        <pc:sldMkLst>
          <pc:docMk/>
          <pc:sldMk cId="4220449173" sldId="341"/>
        </pc:sldMkLst>
      </pc:sldChg>
      <pc:sldChg chg="modNotesTx">
        <pc:chgData name="Pamela Alston" userId="144b47d7298eda6c" providerId="LiveId" clId="{E889A355-BB10-42F4-BD95-C2ED8D389F53}" dt="2020-11-13T07:41:56.222" v="2" actId="6549"/>
        <pc:sldMkLst>
          <pc:docMk/>
          <pc:sldMk cId="3882697794" sldId="342"/>
        </pc:sldMkLst>
      </pc:sldChg>
      <pc:sldChg chg="modNotesTx">
        <pc:chgData name="Pamela Alston" userId="144b47d7298eda6c" providerId="LiveId" clId="{E889A355-BB10-42F4-BD95-C2ED8D389F53}" dt="2020-11-13T07:42:03.640" v="3" actId="6549"/>
        <pc:sldMkLst>
          <pc:docMk/>
          <pc:sldMk cId="4087185521" sldId="343"/>
        </pc:sldMkLst>
      </pc:sldChg>
      <pc:sldChg chg="modNotesTx">
        <pc:chgData name="Pamela Alston" userId="144b47d7298eda6c" providerId="LiveId" clId="{E889A355-BB10-42F4-BD95-C2ED8D389F53}" dt="2020-11-13T07:42:17.231" v="4" actId="6549"/>
        <pc:sldMkLst>
          <pc:docMk/>
          <pc:sldMk cId="1277462018" sldId="344"/>
        </pc:sldMkLst>
      </pc:sldChg>
      <pc:sldChg chg="modNotesTx">
        <pc:chgData name="Pamela Alston" userId="144b47d7298eda6c" providerId="LiveId" clId="{E889A355-BB10-42F4-BD95-C2ED8D389F53}" dt="2020-11-13T07:42:48.752" v="8" actId="6549"/>
        <pc:sldMkLst>
          <pc:docMk/>
          <pc:sldMk cId="3025095536" sldId="346"/>
        </pc:sldMkLst>
      </pc:sldChg>
      <pc:sldChg chg="modNotesTx">
        <pc:chgData name="Pamela Alston" userId="144b47d7298eda6c" providerId="LiveId" clId="{E889A355-BB10-42F4-BD95-C2ED8D389F53}" dt="2020-11-13T07:42:41.928" v="7" actId="6549"/>
        <pc:sldMkLst>
          <pc:docMk/>
          <pc:sldMk cId="1130827826" sldId="348"/>
        </pc:sldMkLst>
      </pc:sldChg>
      <pc:sldChg chg="modNotesTx">
        <pc:chgData name="Pamela Alston" userId="144b47d7298eda6c" providerId="LiveId" clId="{E889A355-BB10-42F4-BD95-C2ED8D389F53}" dt="2020-11-13T07:42:31.849" v="6" actId="6549"/>
        <pc:sldMkLst>
          <pc:docMk/>
          <pc:sldMk cId="869206894" sldId="349"/>
        </pc:sldMkLst>
      </pc:sldChg>
      <pc:sldChg chg="modNotesTx">
        <pc:chgData name="Pamela Alston" userId="144b47d7298eda6c" providerId="LiveId" clId="{E889A355-BB10-42F4-BD95-C2ED8D389F53}" dt="2020-11-13T07:42:24.839" v="5" actId="6549"/>
        <pc:sldMkLst>
          <pc:docMk/>
          <pc:sldMk cId="1203467523" sldId="350"/>
        </pc:sldMkLst>
      </pc:sldChg>
      <pc:sldChg chg="modNotesTx">
        <pc:chgData name="Pamela Alston" userId="144b47d7298eda6c" providerId="LiveId" clId="{E889A355-BB10-42F4-BD95-C2ED8D389F53}" dt="2020-11-13T07:42:54.987" v="9" actId="6549"/>
        <pc:sldMkLst>
          <pc:docMk/>
          <pc:sldMk cId="3050212880" sldId="351"/>
        </pc:sldMkLst>
      </pc:sldChg>
      <pc:sldChg chg="del modNotesTx">
        <pc:chgData name="Pamela Alston" userId="144b47d7298eda6c" providerId="LiveId" clId="{E889A355-BB10-42F4-BD95-C2ED8D389F53}" dt="2020-11-13T07:48:24.611" v="32" actId="2696"/>
        <pc:sldMkLst>
          <pc:docMk/>
          <pc:sldMk cId="1497742206" sldId="352"/>
        </pc:sldMkLst>
      </pc:sldChg>
      <pc:sldChg chg="modSp mod modNotesTx">
        <pc:chgData name="Pamela Alston" userId="144b47d7298eda6c" providerId="LiveId" clId="{E889A355-BB10-42F4-BD95-C2ED8D389F53}" dt="2020-11-13T07:50:25.394" v="89" actId="20577"/>
        <pc:sldMkLst>
          <pc:docMk/>
          <pc:sldMk cId="4012869061" sldId="353"/>
        </pc:sldMkLst>
        <pc:spChg chg="mod">
          <ac:chgData name="Pamela Alston" userId="144b47d7298eda6c" providerId="LiveId" clId="{E889A355-BB10-42F4-BD95-C2ED8D389F53}" dt="2020-11-13T07:49:46.280" v="48" actId="20577"/>
          <ac:spMkLst>
            <pc:docMk/>
            <pc:sldMk cId="4012869061" sldId="353"/>
            <ac:spMk id="9" creationId="{6F5D0787-AF73-423E-8ADF-5BAEE00B85F5}"/>
          </ac:spMkLst>
        </pc:spChg>
        <pc:spChg chg="mod">
          <ac:chgData name="Pamela Alston" userId="144b47d7298eda6c" providerId="LiveId" clId="{E889A355-BB10-42F4-BD95-C2ED8D389F53}" dt="2020-11-13T07:50:08.667" v="72" actId="20577"/>
          <ac:spMkLst>
            <pc:docMk/>
            <pc:sldMk cId="4012869061" sldId="353"/>
            <ac:spMk id="10" creationId="{9C17A73C-1A42-410A-9696-C6EB29891590}"/>
          </ac:spMkLst>
        </pc:spChg>
        <pc:spChg chg="mod">
          <ac:chgData name="Pamela Alston" userId="144b47d7298eda6c" providerId="LiveId" clId="{E889A355-BB10-42F4-BD95-C2ED8D389F53}" dt="2020-11-13T07:50:25.394" v="89" actId="20577"/>
          <ac:spMkLst>
            <pc:docMk/>
            <pc:sldMk cId="4012869061" sldId="353"/>
            <ac:spMk id="11" creationId="{5129CAD5-F524-4F38-A1A2-9AF8A1FC1A99}"/>
          </ac:spMkLst>
        </pc:spChg>
      </pc:sldChg>
      <pc:sldChg chg="modNotesTx">
        <pc:chgData name="Pamela Alston" userId="144b47d7298eda6c" providerId="LiveId" clId="{E889A355-BB10-42F4-BD95-C2ED8D389F53}" dt="2020-11-13T07:43:25.682" v="12" actId="6549"/>
        <pc:sldMkLst>
          <pc:docMk/>
          <pc:sldMk cId="211083348" sldId="360"/>
        </pc:sldMkLst>
      </pc:sldChg>
      <pc:sldChg chg="modNotesTx">
        <pc:chgData name="Pamela Alston" userId="144b47d7298eda6c" providerId="LiveId" clId="{E889A355-BB10-42F4-BD95-C2ED8D389F53}" dt="2020-11-13T07:43:33.329" v="13" actId="6549"/>
        <pc:sldMkLst>
          <pc:docMk/>
          <pc:sldMk cId="4180165948" sldId="361"/>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68152-7FA6-421E-9908-ECEA19F03390}"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ACA92D6B-825A-4090-B012-C8D7E3BE7DB4}">
      <dgm:prSet/>
      <dgm:spPr/>
      <dgm:t>
        <a:bodyPr/>
        <a:lstStyle/>
        <a:p>
          <a:r>
            <a:rPr lang="en-US" dirty="0"/>
            <a:t>1)   To learn CDC recommendations for provision of oral health care to patients with COVID-19 and to patients without COVID-19</a:t>
          </a:r>
        </a:p>
      </dgm:t>
    </dgm:pt>
    <dgm:pt modelId="{DD17A1E4-6CCD-4D87-802F-9D550887BBEA}" type="parTrans" cxnId="{C44E7109-D80B-42DF-B438-AC2C7745AA65}">
      <dgm:prSet/>
      <dgm:spPr/>
      <dgm:t>
        <a:bodyPr/>
        <a:lstStyle/>
        <a:p>
          <a:endParaRPr lang="en-US"/>
        </a:p>
      </dgm:t>
    </dgm:pt>
    <dgm:pt modelId="{B4AE5F69-4409-455F-8FC8-B6365BFE6FB3}" type="sibTrans" cxnId="{C44E7109-D80B-42DF-B438-AC2C7745AA65}">
      <dgm:prSet/>
      <dgm:spPr/>
      <dgm:t>
        <a:bodyPr/>
        <a:lstStyle/>
        <a:p>
          <a:endParaRPr lang="en-US"/>
        </a:p>
      </dgm:t>
    </dgm:pt>
    <dgm:pt modelId="{28FBEC29-3CD3-40D3-A900-FAFD598CDB4D}">
      <dgm:prSet/>
      <dgm:spPr/>
      <dgm:t>
        <a:bodyPr/>
        <a:lstStyle/>
        <a:p>
          <a:r>
            <a:rPr lang="en-US" dirty="0"/>
            <a:t>2)      To learn CDC guidelines for providing care in a way that minimizes harm to patients</a:t>
          </a:r>
        </a:p>
      </dgm:t>
    </dgm:pt>
    <dgm:pt modelId="{41C5D1EF-8DFD-4568-AD77-8E34BE058896}" type="parTrans" cxnId="{79481004-D5D6-438D-96A4-C33C9F5E380D}">
      <dgm:prSet/>
      <dgm:spPr/>
      <dgm:t>
        <a:bodyPr/>
        <a:lstStyle/>
        <a:p>
          <a:endParaRPr lang="en-US"/>
        </a:p>
      </dgm:t>
    </dgm:pt>
    <dgm:pt modelId="{7EA960AE-BD1F-46A1-810E-B178299E809F}" type="sibTrans" cxnId="{79481004-D5D6-438D-96A4-C33C9F5E380D}">
      <dgm:prSet/>
      <dgm:spPr/>
      <dgm:t>
        <a:bodyPr/>
        <a:lstStyle/>
        <a:p>
          <a:endParaRPr lang="en-US"/>
        </a:p>
      </dgm:t>
    </dgm:pt>
    <dgm:pt modelId="{49672DF6-ED53-4CCA-916F-3A5DA60813C7}">
      <dgm:prSet/>
      <dgm:spPr/>
      <dgm:t>
        <a:bodyPr/>
        <a:lstStyle/>
        <a:p>
          <a:r>
            <a:rPr lang="en-US" dirty="0"/>
            <a:t>3)      To learn CDC guidelines for protecting personnel from potential exposure to COVID-19</a:t>
          </a:r>
        </a:p>
      </dgm:t>
    </dgm:pt>
    <dgm:pt modelId="{AD3D707B-9939-460B-91EB-10C551C361C5}" type="parTrans" cxnId="{EB32A744-FF32-4837-9A3E-B0F01029894B}">
      <dgm:prSet/>
      <dgm:spPr/>
      <dgm:t>
        <a:bodyPr/>
        <a:lstStyle/>
        <a:p>
          <a:endParaRPr lang="en-US"/>
        </a:p>
      </dgm:t>
    </dgm:pt>
    <dgm:pt modelId="{9EC9FCF7-EAC2-41E2-89C5-4AD85D14C3A1}" type="sibTrans" cxnId="{EB32A744-FF32-4837-9A3E-B0F01029894B}">
      <dgm:prSet/>
      <dgm:spPr/>
      <dgm:t>
        <a:bodyPr/>
        <a:lstStyle/>
        <a:p>
          <a:endParaRPr lang="en-US"/>
        </a:p>
      </dgm:t>
    </dgm:pt>
    <dgm:pt modelId="{8A4E9C72-59A8-41AD-BD86-10D9880272A0}" type="pres">
      <dgm:prSet presAssocID="{22568152-7FA6-421E-9908-ECEA19F03390}" presName="Name0" presStyleCnt="0">
        <dgm:presLayoutVars>
          <dgm:dir/>
          <dgm:animLvl val="lvl"/>
          <dgm:resizeHandles val="exact"/>
        </dgm:presLayoutVars>
      </dgm:prSet>
      <dgm:spPr/>
    </dgm:pt>
    <dgm:pt modelId="{85CA72FE-9D1A-4FF8-84E1-2289A37F39C9}" type="pres">
      <dgm:prSet presAssocID="{49672DF6-ED53-4CCA-916F-3A5DA60813C7}" presName="boxAndChildren" presStyleCnt="0"/>
      <dgm:spPr/>
    </dgm:pt>
    <dgm:pt modelId="{62F7F382-0CCA-4204-918D-52CBA0E883A3}" type="pres">
      <dgm:prSet presAssocID="{49672DF6-ED53-4CCA-916F-3A5DA60813C7}" presName="parentTextBox" presStyleLbl="node1" presStyleIdx="0" presStyleCnt="3" custScaleX="87037"/>
      <dgm:spPr/>
    </dgm:pt>
    <dgm:pt modelId="{C11EE599-FECF-490B-9F6A-0B4DCB0460DB}" type="pres">
      <dgm:prSet presAssocID="{7EA960AE-BD1F-46A1-810E-B178299E809F}" presName="sp" presStyleCnt="0"/>
      <dgm:spPr/>
    </dgm:pt>
    <dgm:pt modelId="{D2BB0BE6-63E4-4EC8-B173-DD6D67A6DD28}" type="pres">
      <dgm:prSet presAssocID="{28FBEC29-3CD3-40D3-A900-FAFD598CDB4D}" presName="arrowAndChildren" presStyleCnt="0"/>
      <dgm:spPr/>
    </dgm:pt>
    <dgm:pt modelId="{D0FD9C7F-6591-414C-844B-C0A889EDC21D}" type="pres">
      <dgm:prSet presAssocID="{28FBEC29-3CD3-40D3-A900-FAFD598CDB4D}" presName="parentTextArrow" presStyleLbl="node1" presStyleIdx="1" presStyleCnt="3"/>
      <dgm:spPr/>
    </dgm:pt>
    <dgm:pt modelId="{BD36C64D-BCB1-482A-98AE-CF6EB5B8C742}" type="pres">
      <dgm:prSet presAssocID="{B4AE5F69-4409-455F-8FC8-B6365BFE6FB3}" presName="sp" presStyleCnt="0"/>
      <dgm:spPr/>
    </dgm:pt>
    <dgm:pt modelId="{3EADFC41-E536-4BC1-9D62-2FCCB1692151}" type="pres">
      <dgm:prSet presAssocID="{ACA92D6B-825A-4090-B012-C8D7E3BE7DB4}" presName="arrowAndChildren" presStyleCnt="0"/>
      <dgm:spPr/>
    </dgm:pt>
    <dgm:pt modelId="{837F9F8A-DDDA-4816-9965-D412DEDEEF66}" type="pres">
      <dgm:prSet presAssocID="{ACA92D6B-825A-4090-B012-C8D7E3BE7DB4}" presName="parentTextArrow" presStyleLbl="node1" presStyleIdx="2" presStyleCnt="3"/>
      <dgm:spPr/>
    </dgm:pt>
  </dgm:ptLst>
  <dgm:cxnLst>
    <dgm:cxn modelId="{79481004-D5D6-438D-96A4-C33C9F5E380D}" srcId="{22568152-7FA6-421E-9908-ECEA19F03390}" destId="{28FBEC29-3CD3-40D3-A900-FAFD598CDB4D}" srcOrd="1" destOrd="0" parTransId="{41C5D1EF-8DFD-4568-AD77-8E34BE058896}" sibTransId="{7EA960AE-BD1F-46A1-810E-B178299E809F}"/>
    <dgm:cxn modelId="{17406D07-41E3-4F6C-AA22-ECED9C83B154}" type="presOf" srcId="{ACA92D6B-825A-4090-B012-C8D7E3BE7DB4}" destId="{837F9F8A-DDDA-4816-9965-D412DEDEEF66}" srcOrd="0" destOrd="0" presId="urn:microsoft.com/office/officeart/2005/8/layout/process4"/>
    <dgm:cxn modelId="{C44E7109-D80B-42DF-B438-AC2C7745AA65}" srcId="{22568152-7FA6-421E-9908-ECEA19F03390}" destId="{ACA92D6B-825A-4090-B012-C8D7E3BE7DB4}" srcOrd="0" destOrd="0" parTransId="{DD17A1E4-6CCD-4D87-802F-9D550887BBEA}" sibTransId="{B4AE5F69-4409-455F-8FC8-B6365BFE6FB3}"/>
    <dgm:cxn modelId="{92132536-90C1-4E37-92BE-79FF7DB78FED}" type="presOf" srcId="{22568152-7FA6-421E-9908-ECEA19F03390}" destId="{8A4E9C72-59A8-41AD-BD86-10D9880272A0}" srcOrd="0" destOrd="0" presId="urn:microsoft.com/office/officeart/2005/8/layout/process4"/>
    <dgm:cxn modelId="{EB32A744-FF32-4837-9A3E-B0F01029894B}" srcId="{22568152-7FA6-421E-9908-ECEA19F03390}" destId="{49672DF6-ED53-4CCA-916F-3A5DA60813C7}" srcOrd="2" destOrd="0" parTransId="{AD3D707B-9939-460B-91EB-10C551C361C5}" sibTransId="{9EC9FCF7-EAC2-41E2-89C5-4AD85D14C3A1}"/>
    <dgm:cxn modelId="{11D768C7-5AAB-4281-AB96-A4C3B8EC2FB0}" type="presOf" srcId="{49672DF6-ED53-4CCA-916F-3A5DA60813C7}" destId="{62F7F382-0CCA-4204-918D-52CBA0E883A3}" srcOrd="0" destOrd="0" presId="urn:microsoft.com/office/officeart/2005/8/layout/process4"/>
    <dgm:cxn modelId="{8D0F30D4-686A-4424-98C6-C0C01141F3AB}" type="presOf" srcId="{28FBEC29-3CD3-40D3-A900-FAFD598CDB4D}" destId="{D0FD9C7F-6591-414C-844B-C0A889EDC21D}" srcOrd="0" destOrd="0" presId="urn:microsoft.com/office/officeart/2005/8/layout/process4"/>
    <dgm:cxn modelId="{406AA774-FA17-44A3-A252-91620E205386}" type="presParOf" srcId="{8A4E9C72-59A8-41AD-BD86-10D9880272A0}" destId="{85CA72FE-9D1A-4FF8-84E1-2289A37F39C9}" srcOrd="0" destOrd="0" presId="urn:microsoft.com/office/officeart/2005/8/layout/process4"/>
    <dgm:cxn modelId="{270A0F81-6501-496A-9045-7E41F88BCABE}" type="presParOf" srcId="{85CA72FE-9D1A-4FF8-84E1-2289A37F39C9}" destId="{62F7F382-0CCA-4204-918D-52CBA0E883A3}" srcOrd="0" destOrd="0" presId="urn:microsoft.com/office/officeart/2005/8/layout/process4"/>
    <dgm:cxn modelId="{409719D7-0896-4A8A-BBDF-4D282440B201}" type="presParOf" srcId="{8A4E9C72-59A8-41AD-BD86-10D9880272A0}" destId="{C11EE599-FECF-490B-9F6A-0B4DCB0460DB}" srcOrd="1" destOrd="0" presId="urn:microsoft.com/office/officeart/2005/8/layout/process4"/>
    <dgm:cxn modelId="{AD4C0638-4CEB-4459-AA53-ED2FBFB6BD81}" type="presParOf" srcId="{8A4E9C72-59A8-41AD-BD86-10D9880272A0}" destId="{D2BB0BE6-63E4-4EC8-B173-DD6D67A6DD28}" srcOrd="2" destOrd="0" presId="urn:microsoft.com/office/officeart/2005/8/layout/process4"/>
    <dgm:cxn modelId="{B5084750-3718-4498-BC2F-95CA9053A64C}" type="presParOf" srcId="{D2BB0BE6-63E4-4EC8-B173-DD6D67A6DD28}" destId="{D0FD9C7F-6591-414C-844B-C0A889EDC21D}" srcOrd="0" destOrd="0" presId="urn:microsoft.com/office/officeart/2005/8/layout/process4"/>
    <dgm:cxn modelId="{6DB0CF1F-F0C1-4692-94F5-DB64E3A1E870}" type="presParOf" srcId="{8A4E9C72-59A8-41AD-BD86-10D9880272A0}" destId="{BD36C64D-BCB1-482A-98AE-CF6EB5B8C742}" srcOrd="3" destOrd="0" presId="urn:microsoft.com/office/officeart/2005/8/layout/process4"/>
    <dgm:cxn modelId="{F0308FFF-710A-4BF0-ABE6-620310BD01D6}" type="presParOf" srcId="{8A4E9C72-59A8-41AD-BD86-10D9880272A0}" destId="{3EADFC41-E536-4BC1-9D62-2FCCB1692151}" srcOrd="4" destOrd="0" presId="urn:microsoft.com/office/officeart/2005/8/layout/process4"/>
    <dgm:cxn modelId="{D550CA7D-5DC6-4374-98AE-2B43BAC23C4E}" type="presParOf" srcId="{3EADFC41-E536-4BC1-9D62-2FCCB1692151}" destId="{837F9F8A-DDDA-4816-9965-D412DEDEEF6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F2766-CBE9-4708-8AB0-3681B79E46AB}"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8A03DB07-656C-47AC-95A2-2279D9CB89E7}">
      <dgm:prSet/>
      <dgm:spPr/>
      <dgm:t>
        <a:bodyPr/>
        <a:lstStyle/>
        <a:p>
          <a:r>
            <a:rPr lang="en-US" dirty="0"/>
            <a:t>Take inventory to decide on supply of PPE and supplies</a:t>
          </a:r>
        </a:p>
        <a:p>
          <a:r>
            <a:rPr lang="en-US" dirty="0"/>
            <a:t>(2 weeks of PPE in clinic)</a:t>
          </a:r>
        </a:p>
      </dgm:t>
    </dgm:pt>
    <dgm:pt modelId="{26BE47D9-A62F-4E8A-9F2C-8C96D6315F67}" type="parTrans" cxnId="{9DB7311F-D7B9-4FAB-AD81-ADCF530A01DD}">
      <dgm:prSet/>
      <dgm:spPr/>
      <dgm:t>
        <a:bodyPr/>
        <a:lstStyle/>
        <a:p>
          <a:endParaRPr lang="en-US"/>
        </a:p>
      </dgm:t>
    </dgm:pt>
    <dgm:pt modelId="{5755C328-7C8B-4CCC-8446-4DDE280B9616}" type="sibTrans" cxnId="{9DB7311F-D7B9-4FAB-AD81-ADCF530A01DD}">
      <dgm:prSet/>
      <dgm:spPr/>
      <dgm:t>
        <a:bodyPr/>
        <a:lstStyle/>
        <a:p>
          <a:endParaRPr lang="en-US"/>
        </a:p>
      </dgm:t>
    </dgm:pt>
    <dgm:pt modelId="{4AE6EEC7-6EBE-48F9-A9CE-3E796EB2909A}">
      <dgm:prSet/>
      <dgm:spPr/>
      <dgm:t>
        <a:bodyPr/>
        <a:lstStyle/>
        <a:p>
          <a:r>
            <a:rPr lang="en-US" dirty="0"/>
            <a:t>Learn about facility screening practice for COVID-19  </a:t>
          </a:r>
        </a:p>
      </dgm:t>
    </dgm:pt>
    <dgm:pt modelId="{8E81FEF8-B347-4AD9-B375-D9BE1E40B0AD}" type="parTrans" cxnId="{12348F9A-BACB-4612-BC7A-5CAE7802F044}">
      <dgm:prSet/>
      <dgm:spPr/>
      <dgm:t>
        <a:bodyPr/>
        <a:lstStyle/>
        <a:p>
          <a:endParaRPr lang="en-US"/>
        </a:p>
      </dgm:t>
    </dgm:pt>
    <dgm:pt modelId="{BB2E8044-834C-4F64-BB17-03FDB8D5F0CD}" type="sibTrans" cxnId="{12348F9A-BACB-4612-BC7A-5CAE7802F044}">
      <dgm:prSet/>
      <dgm:spPr/>
      <dgm:t>
        <a:bodyPr/>
        <a:lstStyle/>
        <a:p>
          <a:endParaRPr lang="en-US"/>
        </a:p>
      </dgm:t>
    </dgm:pt>
    <dgm:pt modelId="{3D78A40C-5AFB-4856-A36F-69D038D9B503}">
      <dgm:prSet/>
      <dgm:spPr/>
      <dgm:t>
        <a:bodyPr/>
        <a:lstStyle/>
        <a:p>
          <a:r>
            <a:rPr lang="en-US" dirty="0"/>
            <a:t>Know what methods will be in place to reduce/eliminate aerosol production   </a:t>
          </a:r>
        </a:p>
      </dgm:t>
    </dgm:pt>
    <dgm:pt modelId="{7F204862-9234-482B-82D4-822725F44A34}" type="parTrans" cxnId="{93335FDC-FAA8-43B2-B5EC-70F8E0AA61BC}">
      <dgm:prSet/>
      <dgm:spPr/>
      <dgm:t>
        <a:bodyPr/>
        <a:lstStyle/>
        <a:p>
          <a:endParaRPr lang="en-US"/>
        </a:p>
      </dgm:t>
    </dgm:pt>
    <dgm:pt modelId="{8343B908-1249-4F57-89E5-6167AAF312EE}" type="sibTrans" cxnId="{93335FDC-FAA8-43B2-B5EC-70F8E0AA61BC}">
      <dgm:prSet/>
      <dgm:spPr/>
      <dgm:t>
        <a:bodyPr/>
        <a:lstStyle/>
        <a:p>
          <a:endParaRPr lang="en-US"/>
        </a:p>
      </dgm:t>
    </dgm:pt>
    <dgm:pt modelId="{9F1387A4-962B-45FE-B23E-85D02E6E51B4}">
      <dgm:prSet/>
      <dgm:spPr/>
      <dgm:t>
        <a:bodyPr/>
        <a:lstStyle/>
        <a:p>
          <a:r>
            <a:rPr lang="en-US" dirty="0"/>
            <a:t>Decide the logistics for</a:t>
          </a:r>
        </a:p>
        <a:p>
          <a:r>
            <a:rPr lang="en-US" dirty="0"/>
            <a:t>social distancing among patients and the dental team </a:t>
          </a:r>
        </a:p>
      </dgm:t>
    </dgm:pt>
    <dgm:pt modelId="{81C45FE2-42C3-4FFB-A400-FFC0CF4A8DEA}" type="parTrans" cxnId="{4BEA05CE-C024-42D5-95DE-CE8DA9368E38}">
      <dgm:prSet/>
      <dgm:spPr/>
      <dgm:t>
        <a:bodyPr/>
        <a:lstStyle/>
        <a:p>
          <a:endParaRPr lang="en-US"/>
        </a:p>
      </dgm:t>
    </dgm:pt>
    <dgm:pt modelId="{56B9D93D-2E65-4F1B-94C9-59C4A5E43B8B}" type="sibTrans" cxnId="{4BEA05CE-C024-42D5-95DE-CE8DA9368E38}">
      <dgm:prSet/>
      <dgm:spPr/>
      <dgm:t>
        <a:bodyPr/>
        <a:lstStyle/>
        <a:p>
          <a:endParaRPr lang="en-US"/>
        </a:p>
      </dgm:t>
    </dgm:pt>
    <dgm:pt modelId="{CEAECC03-6DD6-44B2-9F7C-18BF43241F5E}" type="pres">
      <dgm:prSet presAssocID="{2C2F2766-CBE9-4708-8AB0-3681B79E46AB}" presName="diagram" presStyleCnt="0">
        <dgm:presLayoutVars>
          <dgm:dir/>
          <dgm:resizeHandles val="exact"/>
        </dgm:presLayoutVars>
      </dgm:prSet>
      <dgm:spPr/>
    </dgm:pt>
    <dgm:pt modelId="{27871FC8-4E83-40DF-A052-2224BCFF6931}" type="pres">
      <dgm:prSet presAssocID="{8A03DB07-656C-47AC-95A2-2279D9CB89E7}" presName="node" presStyleLbl="node1" presStyleIdx="0" presStyleCnt="4">
        <dgm:presLayoutVars>
          <dgm:bulletEnabled val="1"/>
        </dgm:presLayoutVars>
      </dgm:prSet>
      <dgm:spPr/>
    </dgm:pt>
    <dgm:pt modelId="{5A500CDC-0AC6-408B-A557-BD92E9F561B6}" type="pres">
      <dgm:prSet presAssocID="{5755C328-7C8B-4CCC-8446-4DDE280B9616}" presName="sibTrans" presStyleCnt="0"/>
      <dgm:spPr/>
    </dgm:pt>
    <dgm:pt modelId="{CAC7DFF2-0ACD-408F-9AC5-CF548948874C}" type="pres">
      <dgm:prSet presAssocID="{4AE6EEC7-6EBE-48F9-A9CE-3E796EB2909A}" presName="node" presStyleLbl="node1" presStyleIdx="1" presStyleCnt="4">
        <dgm:presLayoutVars>
          <dgm:bulletEnabled val="1"/>
        </dgm:presLayoutVars>
      </dgm:prSet>
      <dgm:spPr/>
    </dgm:pt>
    <dgm:pt modelId="{7488F5EC-66A2-4259-ACE7-5D67FCFC2F68}" type="pres">
      <dgm:prSet presAssocID="{BB2E8044-834C-4F64-BB17-03FDB8D5F0CD}" presName="sibTrans" presStyleCnt="0"/>
      <dgm:spPr/>
    </dgm:pt>
    <dgm:pt modelId="{0A7798B6-D85B-419A-A2D0-015557313689}" type="pres">
      <dgm:prSet presAssocID="{3D78A40C-5AFB-4856-A36F-69D038D9B503}" presName="node" presStyleLbl="node1" presStyleIdx="2" presStyleCnt="4" custScaleX="76712" custScaleY="60411">
        <dgm:presLayoutVars>
          <dgm:bulletEnabled val="1"/>
        </dgm:presLayoutVars>
      </dgm:prSet>
      <dgm:spPr/>
    </dgm:pt>
    <dgm:pt modelId="{38D01F1E-C174-47FA-AB91-C2B3FB2AD794}" type="pres">
      <dgm:prSet presAssocID="{8343B908-1249-4F57-89E5-6167AAF312EE}" presName="sibTrans" presStyleCnt="0"/>
      <dgm:spPr/>
    </dgm:pt>
    <dgm:pt modelId="{415B60B3-80DF-4113-9E8C-D3482565409B}" type="pres">
      <dgm:prSet presAssocID="{9F1387A4-962B-45FE-B23E-85D02E6E51B4}" presName="node" presStyleLbl="node1" presStyleIdx="3" presStyleCnt="4" custScaleY="74177">
        <dgm:presLayoutVars>
          <dgm:bulletEnabled val="1"/>
        </dgm:presLayoutVars>
      </dgm:prSet>
      <dgm:spPr/>
    </dgm:pt>
  </dgm:ptLst>
  <dgm:cxnLst>
    <dgm:cxn modelId="{9DB7311F-D7B9-4FAB-AD81-ADCF530A01DD}" srcId="{2C2F2766-CBE9-4708-8AB0-3681B79E46AB}" destId="{8A03DB07-656C-47AC-95A2-2279D9CB89E7}" srcOrd="0" destOrd="0" parTransId="{26BE47D9-A62F-4E8A-9F2C-8C96D6315F67}" sibTransId="{5755C328-7C8B-4CCC-8446-4DDE280B9616}"/>
    <dgm:cxn modelId="{531DB12A-ECC5-4CD5-B779-1BA45EF1C299}" type="presOf" srcId="{4AE6EEC7-6EBE-48F9-A9CE-3E796EB2909A}" destId="{CAC7DFF2-0ACD-408F-9AC5-CF548948874C}" srcOrd="0" destOrd="0" presId="urn:microsoft.com/office/officeart/2005/8/layout/default"/>
    <dgm:cxn modelId="{1EFC2534-6BE3-4675-B962-D94B88908E09}" type="presOf" srcId="{2C2F2766-CBE9-4708-8AB0-3681B79E46AB}" destId="{CEAECC03-6DD6-44B2-9F7C-18BF43241F5E}" srcOrd="0" destOrd="0" presId="urn:microsoft.com/office/officeart/2005/8/layout/default"/>
    <dgm:cxn modelId="{E9B81093-4E9B-4010-8483-5102AF16F17E}" type="presOf" srcId="{9F1387A4-962B-45FE-B23E-85D02E6E51B4}" destId="{415B60B3-80DF-4113-9E8C-D3482565409B}" srcOrd="0" destOrd="0" presId="urn:microsoft.com/office/officeart/2005/8/layout/default"/>
    <dgm:cxn modelId="{12348F9A-BACB-4612-BC7A-5CAE7802F044}" srcId="{2C2F2766-CBE9-4708-8AB0-3681B79E46AB}" destId="{4AE6EEC7-6EBE-48F9-A9CE-3E796EB2909A}" srcOrd="1" destOrd="0" parTransId="{8E81FEF8-B347-4AD9-B375-D9BE1E40B0AD}" sibTransId="{BB2E8044-834C-4F64-BB17-03FDB8D5F0CD}"/>
    <dgm:cxn modelId="{07E8FDB7-DD0E-4899-A21B-DB3A039575E1}" type="presOf" srcId="{8A03DB07-656C-47AC-95A2-2279D9CB89E7}" destId="{27871FC8-4E83-40DF-A052-2224BCFF6931}" srcOrd="0" destOrd="0" presId="urn:microsoft.com/office/officeart/2005/8/layout/default"/>
    <dgm:cxn modelId="{543CE6C3-87C4-4FC2-A232-4D7537BFC557}" type="presOf" srcId="{3D78A40C-5AFB-4856-A36F-69D038D9B503}" destId="{0A7798B6-D85B-419A-A2D0-015557313689}" srcOrd="0" destOrd="0" presId="urn:microsoft.com/office/officeart/2005/8/layout/default"/>
    <dgm:cxn modelId="{4BEA05CE-C024-42D5-95DE-CE8DA9368E38}" srcId="{2C2F2766-CBE9-4708-8AB0-3681B79E46AB}" destId="{9F1387A4-962B-45FE-B23E-85D02E6E51B4}" srcOrd="3" destOrd="0" parTransId="{81C45FE2-42C3-4FFB-A400-FFC0CF4A8DEA}" sibTransId="{56B9D93D-2E65-4F1B-94C9-59C4A5E43B8B}"/>
    <dgm:cxn modelId="{93335FDC-FAA8-43B2-B5EC-70F8E0AA61BC}" srcId="{2C2F2766-CBE9-4708-8AB0-3681B79E46AB}" destId="{3D78A40C-5AFB-4856-A36F-69D038D9B503}" srcOrd="2" destOrd="0" parTransId="{7F204862-9234-482B-82D4-822725F44A34}" sibTransId="{8343B908-1249-4F57-89E5-6167AAF312EE}"/>
    <dgm:cxn modelId="{0D533A3A-F9E9-47D7-802E-6308A6EE0B4C}" type="presParOf" srcId="{CEAECC03-6DD6-44B2-9F7C-18BF43241F5E}" destId="{27871FC8-4E83-40DF-A052-2224BCFF6931}" srcOrd="0" destOrd="0" presId="urn:microsoft.com/office/officeart/2005/8/layout/default"/>
    <dgm:cxn modelId="{A2CA42C6-D36F-447B-BD42-133838E85CD7}" type="presParOf" srcId="{CEAECC03-6DD6-44B2-9F7C-18BF43241F5E}" destId="{5A500CDC-0AC6-408B-A557-BD92E9F561B6}" srcOrd="1" destOrd="0" presId="urn:microsoft.com/office/officeart/2005/8/layout/default"/>
    <dgm:cxn modelId="{2F6B38B7-A886-4F76-80DF-69C362400556}" type="presParOf" srcId="{CEAECC03-6DD6-44B2-9F7C-18BF43241F5E}" destId="{CAC7DFF2-0ACD-408F-9AC5-CF548948874C}" srcOrd="2" destOrd="0" presId="urn:microsoft.com/office/officeart/2005/8/layout/default"/>
    <dgm:cxn modelId="{28A081C8-A1E3-4D8B-A97D-89BB9A628181}" type="presParOf" srcId="{CEAECC03-6DD6-44B2-9F7C-18BF43241F5E}" destId="{7488F5EC-66A2-4259-ACE7-5D67FCFC2F68}" srcOrd="3" destOrd="0" presId="urn:microsoft.com/office/officeart/2005/8/layout/default"/>
    <dgm:cxn modelId="{B42347BC-A957-4C60-8BB3-48471A748D6B}" type="presParOf" srcId="{CEAECC03-6DD6-44B2-9F7C-18BF43241F5E}" destId="{0A7798B6-D85B-419A-A2D0-015557313689}" srcOrd="4" destOrd="0" presId="urn:microsoft.com/office/officeart/2005/8/layout/default"/>
    <dgm:cxn modelId="{DD3DF0A8-C9BE-43A6-8DA8-976E64994AD4}" type="presParOf" srcId="{CEAECC03-6DD6-44B2-9F7C-18BF43241F5E}" destId="{38D01F1E-C174-47FA-AB91-C2B3FB2AD794}" srcOrd="5" destOrd="0" presId="urn:microsoft.com/office/officeart/2005/8/layout/default"/>
    <dgm:cxn modelId="{C823BD64-574D-43DB-B1B5-1D49C7955CDE}" type="presParOf" srcId="{CEAECC03-6DD6-44B2-9F7C-18BF43241F5E}" destId="{415B60B3-80DF-4113-9E8C-D3482565409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5DD0B-05EF-4A1A-9D76-9C4B481A559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52F1EB8-350D-4AF0-A96D-E66D18C06ED1}">
      <dgm:prSet/>
      <dgm:spPr/>
      <dgm:t>
        <a:bodyPr/>
        <a:lstStyle/>
        <a:p>
          <a:r>
            <a:rPr lang="en-US"/>
            <a:t>Wait 15 minutes after completion of clinical care and exit of each patient to begin to clean and disinfect room surfaces.</a:t>
          </a:r>
        </a:p>
      </dgm:t>
    </dgm:pt>
    <dgm:pt modelId="{955265E4-66A0-4F46-B92B-2D22898D1601}" type="parTrans" cxnId="{CD00AA37-A783-42C6-AF54-1238C0BCD171}">
      <dgm:prSet/>
      <dgm:spPr/>
      <dgm:t>
        <a:bodyPr/>
        <a:lstStyle/>
        <a:p>
          <a:endParaRPr lang="en-US"/>
        </a:p>
      </dgm:t>
    </dgm:pt>
    <dgm:pt modelId="{FE27160D-B7CE-49EF-B768-DF04A239D44E}" type="sibTrans" cxnId="{CD00AA37-A783-42C6-AF54-1238C0BCD171}">
      <dgm:prSet/>
      <dgm:spPr/>
      <dgm:t>
        <a:bodyPr/>
        <a:lstStyle/>
        <a:p>
          <a:endParaRPr lang="en-US"/>
        </a:p>
      </dgm:t>
    </dgm:pt>
    <dgm:pt modelId="{BC87642D-68F0-4F2B-989E-CDA15E43CD6D}">
      <dgm:prSet/>
      <dgm:spPr/>
      <dgm:t>
        <a:bodyPr/>
        <a:lstStyle/>
        <a:p>
          <a:r>
            <a:rPr lang="en-US"/>
            <a:t>Appropriate PPE should be worn for all activities involving potential exposure to patient body fluids, contaminated surfaces and equipment, and hazardous chemicals (e.g. disinfectants). </a:t>
          </a:r>
        </a:p>
      </dgm:t>
    </dgm:pt>
    <dgm:pt modelId="{92433047-2E3B-4945-8B23-8AAA3C30BB43}" type="parTrans" cxnId="{FFA3EE0C-2A49-49D8-9F8C-F3F05ABA46D1}">
      <dgm:prSet/>
      <dgm:spPr/>
      <dgm:t>
        <a:bodyPr/>
        <a:lstStyle/>
        <a:p>
          <a:endParaRPr lang="en-US"/>
        </a:p>
      </dgm:t>
    </dgm:pt>
    <dgm:pt modelId="{8811349F-DA44-40DA-9B3B-38A3F7FE9C6E}" type="sibTrans" cxnId="{FFA3EE0C-2A49-49D8-9F8C-F3F05ABA46D1}">
      <dgm:prSet/>
      <dgm:spPr/>
      <dgm:t>
        <a:bodyPr/>
        <a:lstStyle/>
        <a:p>
          <a:endParaRPr lang="en-US"/>
        </a:p>
      </dgm:t>
    </dgm:pt>
    <dgm:pt modelId="{7145DCA0-67F0-4891-AF99-B3B6E94872A9}">
      <dgm:prSet/>
      <dgm:spPr/>
      <dgm:t>
        <a:bodyPr/>
        <a:lstStyle/>
        <a:p>
          <a:r>
            <a:rPr lang="en-US"/>
            <a:t>Puncture resistant/utility gloves, masks, eye protection and gowns should be worn while handling contaminated instruments. </a:t>
          </a:r>
        </a:p>
      </dgm:t>
    </dgm:pt>
    <dgm:pt modelId="{B532680E-1DEA-4196-99F5-D547967A05D1}" type="parTrans" cxnId="{FAB24AA6-4946-48EB-B802-F933E573EB4D}">
      <dgm:prSet/>
      <dgm:spPr/>
      <dgm:t>
        <a:bodyPr/>
        <a:lstStyle/>
        <a:p>
          <a:endParaRPr lang="en-US"/>
        </a:p>
      </dgm:t>
    </dgm:pt>
    <dgm:pt modelId="{E1320679-B268-4120-9320-1761BABB85A5}" type="sibTrans" cxnId="{FAB24AA6-4946-48EB-B802-F933E573EB4D}">
      <dgm:prSet/>
      <dgm:spPr/>
      <dgm:t>
        <a:bodyPr/>
        <a:lstStyle/>
        <a:p>
          <a:endParaRPr lang="en-US"/>
        </a:p>
      </dgm:t>
    </dgm:pt>
    <dgm:pt modelId="{1339454B-52EB-4E39-A137-C783F0272DE9}">
      <dgm:prSet/>
      <dgm:spPr/>
      <dgm:t>
        <a:bodyPr/>
        <a:lstStyle/>
        <a:p>
          <a:r>
            <a:rPr lang="en-US" dirty="0"/>
            <a:t>Patients should be scheduled in a manner that allows for complete disinfection of operatories. It is recommended to increase patient appointment time</a:t>
          </a:r>
        </a:p>
      </dgm:t>
    </dgm:pt>
    <dgm:pt modelId="{59468B57-AAC0-4169-A120-4934769ED5FB}" type="parTrans" cxnId="{AAACFA99-0809-411C-9093-FF2D4EA59EFA}">
      <dgm:prSet/>
      <dgm:spPr/>
      <dgm:t>
        <a:bodyPr/>
        <a:lstStyle/>
        <a:p>
          <a:endParaRPr lang="en-US"/>
        </a:p>
      </dgm:t>
    </dgm:pt>
    <dgm:pt modelId="{9275DA7E-F76C-46C6-BBE9-2094CB913C2E}" type="sibTrans" cxnId="{AAACFA99-0809-411C-9093-FF2D4EA59EFA}">
      <dgm:prSet/>
      <dgm:spPr/>
      <dgm:t>
        <a:bodyPr/>
        <a:lstStyle/>
        <a:p>
          <a:endParaRPr lang="en-US"/>
        </a:p>
      </dgm:t>
    </dgm:pt>
    <dgm:pt modelId="{FE05A932-CC7B-4C59-A2CC-E9747CD49796}">
      <dgm:prSet/>
      <dgm:spPr/>
      <dgm:t>
        <a:bodyPr/>
        <a:lstStyle/>
        <a:p>
          <a:r>
            <a:rPr lang="en-US"/>
            <a:t>Do not double-book appointments. </a:t>
          </a:r>
        </a:p>
      </dgm:t>
    </dgm:pt>
    <dgm:pt modelId="{88D673D5-E8FC-487C-9AE5-FB88C2431E7E}" type="parTrans" cxnId="{E6281F48-838C-4DC1-A6E9-EC28D4A4E107}">
      <dgm:prSet/>
      <dgm:spPr/>
      <dgm:t>
        <a:bodyPr/>
        <a:lstStyle/>
        <a:p>
          <a:endParaRPr lang="en-US"/>
        </a:p>
      </dgm:t>
    </dgm:pt>
    <dgm:pt modelId="{8A958C5B-5EB1-4E66-B280-603FB78FB9F8}" type="sibTrans" cxnId="{E6281F48-838C-4DC1-A6E9-EC28D4A4E107}">
      <dgm:prSet/>
      <dgm:spPr/>
      <dgm:t>
        <a:bodyPr/>
        <a:lstStyle/>
        <a:p>
          <a:endParaRPr lang="en-US"/>
        </a:p>
      </dgm:t>
    </dgm:pt>
    <dgm:pt modelId="{30F9F74E-8648-458D-B711-55EB2F9FA043}">
      <dgm:prSet/>
      <dgm:spPr/>
      <dgm:t>
        <a:bodyPr/>
        <a:lstStyle/>
        <a:p>
          <a:r>
            <a:rPr lang="en-US"/>
            <a:t>Barriers should be used when possible, especially for hard-to-clean surfaces (e.g. light switches, computer, mouse, dental unit) and changed between patients.</a:t>
          </a:r>
        </a:p>
      </dgm:t>
    </dgm:pt>
    <dgm:pt modelId="{149116DB-5A57-47A8-AD1E-A7CD7D1280C6}" type="parTrans" cxnId="{8A527FCB-18C4-495F-844D-3E62E8887038}">
      <dgm:prSet/>
      <dgm:spPr/>
      <dgm:t>
        <a:bodyPr/>
        <a:lstStyle/>
        <a:p>
          <a:endParaRPr lang="en-US"/>
        </a:p>
      </dgm:t>
    </dgm:pt>
    <dgm:pt modelId="{69B51A4D-923C-4E4B-BE94-6863437E42A4}" type="sibTrans" cxnId="{8A527FCB-18C4-495F-844D-3E62E8887038}">
      <dgm:prSet/>
      <dgm:spPr/>
      <dgm:t>
        <a:bodyPr/>
        <a:lstStyle/>
        <a:p>
          <a:endParaRPr lang="en-US"/>
        </a:p>
      </dgm:t>
    </dgm:pt>
    <dgm:pt modelId="{FFD00328-E41F-49E4-BF07-251D62A4F56A}" type="pres">
      <dgm:prSet presAssocID="{3345DD0B-05EF-4A1A-9D76-9C4B481A5591}" presName="root" presStyleCnt="0">
        <dgm:presLayoutVars>
          <dgm:dir/>
          <dgm:resizeHandles val="exact"/>
        </dgm:presLayoutVars>
      </dgm:prSet>
      <dgm:spPr/>
    </dgm:pt>
    <dgm:pt modelId="{FAD9158A-66F9-4A40-A194-4D4D09268327}" type="pres">
      <dgm:prSet presAssocID="{052F1EB8-350D-4AF0-A96D-E66D18C06ED1}" presName="compNode" presStyleCnt="0"/>
      <dgm:spPr/>
    </dgm:pt>
    <dgm:pt modelId="{510A5111-5024-4A56-8100-8A4EF6E0E464}" type="pres">
      <dgm:prSet presAssocID="{052F1EB8-350D-4AF0-A96D-E66D18C06ED1}" presName="bgRect" presStyleLbl="bgShp" presStyleIdx="0" presStyleCnt="6"/>
      <dgm:spPr/>
    </dgm:pt>
    <dgm:pt modelId="{348D22CC-48AA-4A87-8773-7585AE6C6392}" type="pres">
      <dgm:prSet presAssocID="{052F1EB8-350D-4AF0-A96D-E66D18C06ED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nk"/>
        </a:ext>
      </dgm:extLst>
    </dgm:pt>
    <dgm:pt modelId="{13940E49-43B2-414E-AC0B-2B1A1DB9DE7F}" type="pres">
      <dgm:prSet presAssocID="{052F1EB8-350D-4AF0-A96D-E66D18C06ED1}" presName="spaceRect" presStyleCnt="0"/>
      <dgm:spPr/>
    </dgm:pt>
    <dgm:pt modelId="{24BE4241-D3CE-4510-ADC5-1A1CC47CFBB1}" type="pres">
      <dgm:prSet presAssocID="{052F1EB8-350D-4AF0-A96D-E66D18C06ED1}" presName="parTx" presStyleLbl="revTx" presStyleIdx="0" presStyleCnt="6">
        <dgm:presLayoutVars>
          <dgm:chMax val="0"/>
          <dgm:chPref val="0"/>
        </dgm:presLayoutVars>
      </dgm:prSet>
      <dgm:spPr/>
    </dgm:pt>
    <dgm:pt modelId="{76004AD0-409C-4074-B50A-B8FC65932EA9}" type="pres">
      <dgm:prSet presAssocID="{FE27160D-B7CE-49EF-B768-DF04A239D44E}" presName="sibTrans" presStyleCnt="0"/>
      <dgm:spPr/>
    </dgm:pt>
    <dgm:pt modelId="{23659050-C0A8-4C7B-9221-385670275A4D}" type="pres">
      <dgm:prSet presAssocID="{BC87642D-68F0-4F2B-989E-CDA15E43CD6D}" presName="compNode" presStyleCnt="0"/>
      <dgm:spPr/>
    </dgm:pt>
    <dgm:pt modelId="{63293538-B92E-4FB9-8173-553F14B4E030}" type="pres">
      <dgm:prSet presAssocID="{BC87642D-68F0-4F2B-989E-CDA15E43CD6D}" presName="bgRect" presStyleLbl="bgShp" presStyleIdx="1" presStyleCnt="6"/>
      <dgm:spPr/>
    </dgm:pt>
    <dgm:pt modelId="{57430A13-D5FE-403F-8D0C-FA4744931F7C}" type="pres">
      <dgm:prSet presAssocID="{BC87642D-68F0-4F2B-989E-CDA15E43CD6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o-Hazard"/>
        </a:ext>
      </dgm:extLst>
    </dgm:pt>
    <dgm:pt modelId="{C78EEAA0-C605-4C11-A57B-58CBF3B2BBBC}" type="pres">
      <dgm:prSet presAssocID="{BC87642D-68F0-4F2B-989E-CDA15E43CD6D}" presName="spaceRect" presStyleCnt="0"/>
      <dgm:spPr/>
    </dgm:pt>
    <dgm:pt modelId="{902BC862-5A9C-4880-BEE7-9BE224622960}" type="pres">
      <dgm:prSet presAssocID="{BC87642D-68F0-4F2B-989E-CDA15E43CD6D}" presName="parTx" presStyleLbl="revTx" presStyleIdx="1" presStyleCnt="6">
        <dgm:presLayoutVars>
          <dgm:chMax val="0"/>
          <dgm:chPref val="0"/>
        </dgm:presLayoutVars>
      </dgm:prSet>
      <dgm:spPr/>
    </dgm:pt>
    <dgm:pt modelId="{7A952D15-273C-489F-B1D5-566731DACD37}" type="pres">
      <dgm:prSet presAssocID="{8811349F-DA44-40DA-9B3B-38A3F7FE9C6E}" presName="sibTrans" presStyleCnt="0"/>
      <dgm:spPr/>
    </dgm:pt>
    <dgm:pt modelId="{92E9717B-2FDB-426A-AF9D-CC415B60BCE9}" type="pres">
      <dgm:prSet presAssocID="{7145DCA0-67F0-4891-AF99-B3B6E94872A9}" presName="compNode" presStyleCnt="0"/>
      <dgm:spPr/>
    </dgm:pt>
    <dgm:pt modelId="{D4C27EA7-2582-495E-BD95-3AFCD6A0F041}" type="pres">
      <dgm:prSet presAssocID="{7145DCA0-67F0-4891-AF99-B3B6E94872A9}" presName="bgRect" presStyleLbl="bgShp" presStyleIdx="2" presStyleCnt="6"/>
      <dgm:spPr/>
    </dgm:pt>
    <dgm:pt modelId="{00E87A49-5F2A-42A9-BF95-9007EF00CAB0}" type="pres">
      <dgm:prSet presAssocID="{7145DCA0-67F0-4891-AF99-B3B6E94872A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ttens"/>
        </a:ext>
      </dgm:extLst>
    </dgm:pt>
    <dgm:pt modelId="{01DEC405-119A-4AF5-8BD4-295E9717B041}" type="pres">
      <dgm:prSet presAssocID="{7145DCA0-67F0-4891-AF99-B3B6E94872A9}" presName="spaceRect" presStyleCnt="0"/>
      <dgm:spPr/>
    </dgm:pt>
    <dgm:pt modelId="{2F200F7F-CC2B-4740-B52D-69A8D15BAE11}" type="pres">
      <dgm:prSet presAssocID="{7145DCA0-67F0-4891-AF99-B3B6E94872A9}" presName="parTx" presStyleLbl="revTx" presStyleIdx="2" presStyleCnt="6">
        <dgm:presLayoutVars>
          <dgm:chMax val="0"/>
          <dgm:chPref val="0"/>
        </dgm:presLayoutVars>
      </dgm:prSet>
      <dgm:spPr/>
    </dgm:pt>
    <dgm:pt modelId="{36E10EB0-AE3D-4141-A0EA-B17DCC7F9195}" type="pres">
      <dgm:prSet presAssocID="{E1320679-B268-4120-9320-1761BABB85A5}" presName="sibTrans" presStyleCnt="0"/>
      <dgm:spPr/>
    </dgm:pt>
    <dgm:pt modelId="{FB2201BD-5FAC-4E00-8BA8-0D3213B71930}" type="pres">
      <dgm:prSet presAssocID="{1339454B-52EB-4E39-A137-C783F0272DE9}" presName="compNode" presStyleCnt="0"/>
      <dgm:spPr/>
    </dgm:pt>
    <dgm:pt modelId="{5F3DB693-0C8C-44C2-8AFC-6BE3F92EF335}" type="pres">
      <dgm:prSet presAssocID="{1339454B-52EB-4E39-A137-C783F0272DE9}" presName="bgRect" presStyleLbl="bgShp" presStyleIdx="3" presStyleCnt="6"/>
      <dgm:spPr/>
    </dgm:pt>
    <dgm:pt modelId="{C3DC6146-C8AA-43E1-9472-E7CC13B912EF}" type="pres">
      <dgm:prSet presAssocID="{1339454B-52EB-4E39-A137-C783F0272DE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0999F3A6-34B1-4213-824B-95AC9D6F4C7F}" type="pres">
      <dgm:prSet presAssocID="{1339454B-52EB-4E39-A137-C783F0272DE9}" presName="spaceRect" presStyleCnt="0"/>
      <dgm:spPr/>
    </dgm:pt>
    <dgm:pt modelId="{24E14A9A-3EA5-4839-BE12-76A6273BEAAF}" type="pres">
      <dgm:prSet presAssocID="{1339454B-52EB-4E39-A137-C783F0272DE9}" presName="parTx" presStyleLbl="revTx" presStyleIdx="3" presStyleCnt="6">
        <dgm:presLayoutVars>
          <dgm:chMax val="0"/>
          <dgm:chPref val="0"/>
        </dgm:presLayoutVars>
      </dgm:prSet>
      <dgm:spPr/>
    </dgm:pt>
    <dgm:pt modelId="{AFDC489C-6FC4-4FB6-AF96-F36B95748E55}" type="pres">
      <dgm:prSet presAssocID="{9275DA7E-F76C-46C6-BBE9-2094CB913C2E}" presName="sibTrans" presStyleCnt="0"/>
      <dgm:spPr/>
    </dgm:pt>
    <dgm:pt modelId="{2E491AEB-66F9-40BA-BDC6-60D63778778A}" type="pres">
      <dgm:prSet presAssocID="{FE05A932-CC7B-4C59-A2CC-E9747CD49796}" presName="compNode" presStyleCnt="0"/>
      <dgm:spPr/>
    </dgm:pt>
    <dgm:pt modelId="{6862A6C9-00B9-473B-8148-C75F195AEACB}" type="pres">
      <dgm:prSet presAssocID="{FE05A932-CC7B-4C59-A2CC-E9747CD49796}" presName="bgRect" presStyleLbl="bgShp" presStyleIdx="4" presStyleCnt="6"/>
      <dgm:spPr/>
    </dgm:pt>
    <dgm:pt modelId="{27C1B5E9-6077-4CC5-98CF-B8BE2F7913C0}" type="pres">
      <dgm:prSet presAssocID="{FE05A932-CC7B-4C59-A2CC-E9747CD4979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aduation Cap"/>
        </a:ext>
      </dgm:extLst>
    </dgm:pt>
    <dgm:pt modelId="{88C78ABF-7513-4DD8-B696-2B99C332791E}" type="pres">
      <dgm:prSet presAssocID="{FE05A932-CC7B-4C59-A2CC-E9747CD49796}" presName="spaceRect" presStyleCnt="0"/>
      <dgm:spPr/>
    </dgm:pt>
    <dgm:pt modelId="{5C5094E4-18E3-48E1-99A2-D089A43AA289}" type="pres">
      <dgm:prSet presAssocID="{FE05A932-CC7B-4C59-A2CC-E9747CD49796}" presName="parTx" presStyleLbl="revTx" presStyleIdx="4" presStyleCnt="6">
        <dgm:presLayoutVars>
          <dgm:chMax val="0"/>
          <dgm:chPref val="0"/>
        </dgm:presLayoutVars>
      </dgm:prSet>
      <dgm:spPr/>
    </dgm:pt>
    <dgm:pt modelId="{3586C268-7F56-4134-9596-306648210A9C}" type="pres">
      <dgm:prSet presAssocID="{8A958C5B-5EB1-4E66-B280-603FB78FB9F8}" presName="sibTrans" presStyleCnt="0"/>
      <dgm:spPr/>
    </dgm:pt>
    <dgm:pt modelId="{D733284B-C5BC-4C3E-8878-B8393CDFAD1A}" type="pres">
      <dgm:prSet presAssocID="{30F9F74E-8648-458D-B711-55EB2F9FA043}" presName="compNode" presStyleCnt="0"/>
      <dgm:spPr/>
    </dgm:pt>
    <dgm:pt modelId="{2AC41B49-D939-493C-90FA-FB42F71CF96A}" type="pres">
      <dgm:prSet presAssocID="{30F9F74E-8648-458D-B711-55EB2F9FA043}" presName="bgRect" presStyleLbl="bgShp" presStyleIdx="5" presStyleCnt="6"/>
      <dgm:spPr/>
    </dgm:pt>
    <dgm:pt modelId="{68B28338-1A1D-40F2-80EE-119943601809}" type="pres">
      <dgm:prSet presAssocID="{30F9F74E-8648-458D-B711-55EB2F9FA04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lectrician"/>
        </a:ext>
      </dgm:extLst>
    </dgm:pt>
    <dgm:pt modelId="{5D2FBD33-6636-4D38-AAC4-CCA45E911528}" type="pres">
      <dgm:prSet presAssocID="{30F9F74E-8648-458D-B711-55EB2F9FA043}" presName="spaceRect" presStyleCnt="0"/>
      <dgm:spPr/>
    </dgm:pt>
    <dgm:pt modelId="{9F8E6426-07F5-49C2-9172-C4616C2D27F8}" type="pres">
      <dgm:prSet presAssocID="{30F9F74E-8648-458D-B711-55EB2F9FA043}" presName="parTx" presStyleLbl="revTx" presStyleIdx="5" presStyleCnt="6">
        <dgm:presLayoutVars>
          <dgm:chMax val="0"/>
          <dgm:chPref val="0"/>
        </dgm:presLayoutVars>
      </dgm:prSet>
      <dgm:spPr/>
    </dgm:pt>
  </dgm:ptLst>
  <dgm:cxnLst>
    <dgm:cxn modelId="{999F5307-A924-408D-8ABF-7BDDB93BA06A}" type="presOf" srcId="{7145DCA0-67F0-4891-AF99-B3B6E94872A9}" destId="{2F200F7F-CC2B-4740-B52D-69A8D15BAE11}" srcOrd="0" destOrd="0" presId="urn:microsoft.com/office/officeart/2018/2/layout/IconVerticalSolidList"/>
    <dgm:cxn modelId="{FFA3EE0C-2A49-49D8-9F8C-F3F05ABA46D1}" srcId="{3345DD0B-05EF-4A1A-9D76-9C4B481A5591}" destId="{BC87642D-68F0-4F2B-989E-CDA15E43CD6D}" srcOrd="1" destOrd="0" parTransId="{92433047-2E3B-4945-8B23-8AAA3C30BB43}" sibTransId="{8811349F-DA44-40DA-9B3B-38A3F7FE9C6E}"/>
    <dgm:cxn modelId="{CD00AA37-A783-42C6-AF54-1238C0BCD171}" srcId="{3345DD0B-05EF-4A1A-9D76-9C4B481A5591}" destId="{052F1EB8-350D-4AF0-A96D-E66D18C06ED1}" srcOrd="0" destOrd="0" parTransId="{955265E4-66A0-4F46-B92B-2D22898D1601}" sibTransId="{FE27160D-B7CE-49EF-B768-DF04A239D44E}"/>
    <dgm:cxn modelId="{3EFE1942-DE7B-48F8-9EF0-80F757D72712}" type="presOf" srcId="{FE05A932-CC7B-4C59-A2CC-E9747CD49796}" destId="{5C5094E4-18E3-48E1-99A2-D089A43AA289}" srcOrd="0" destOrd="0" presId="urn:microsoft.com/office/officeart/2018/2/layout/IconVerticalSolidList"/>
    <dgm:cxn modelId="{6BD7E264-A117-4B8F-B450-03CE71AB9AD6}" type="presOf" srcId="{BC87642D-68F0-4F2B-989E-CDA15E43CD6D}" destId="{902BC862-5A9C-4880-BEE7-9BE224622960}" srcOrd="0" destOrd="0" presId="urn:microsoft.com/office/officeart/2018/2/layout/IconVerticalSolidList"/>
    <dgm:cxn modelId="{1E949366-7C05-4811-9050-DEAA96D6F71E}" type="presOf" srcId="{1339454B-52EB-4E39-A137-C783F0272DE9}" destId="{24E14A9A-3EA5-4839-BE12-76A6273BEAAF}" srcOrd="0" destOrd="0" presId="urn:microsoft.com/office/officeart/2018/2/layout/IconVerticalSolidList"/>
    <dgm:cxn modelId="{E6281F48-838C-4DC1-A6E9-EC28D4A4E107}" srcId="{3345DD0B-05EF-4A1A-9D76-9C4B481A5591}" destId="{FE05A932-CC7B-4C59-A2CC-E9747CD49796}" srcOrd="4" destOrd="0" parTransId="{88D673D5-E8FC-487C-9AE5-FB88C2431E7E}" sibTransId="{8A958C5B-5EB1-4E66-B280-603FB78FB9F8}"/>
    <dgm:cxn modelId="{C21FB979-1C26-4B61-9A9C-4686CA700481}" type="presOf" srcId="{052F1EB8-350D-4AF0-A96D-E66D18C06ED1}" destId="{24BE4241-D3CE-4510-ADC5-1A1CC47CFBB1}" srcOrd="0" destOrd="0" presId="urn:microsoft.com/office/officeart/2018/2/layout/IconVerticalSolidList"/>
    <dgm:cxn modelId="{AAACFA99-0809-411C-9093-FF2D4EA59EFA}" srcId="{3345DD0B-05EF-4A1A-9D76-9C4B481A5591}" destId="{1339454B-52EB-4E39-A137-C783F0272DE9}" srcOrd="3" destOrd="0" parTransId="{59468B57-AAC0-4169-A120-4934769ED5FB}" sibTransId="{9275DA7E-F76C-46C6-BBE9-2094CB913C2E}"/>
    <dgm:cxn modelId="{FAB24AA6-4946-48EB-B802-F933E573EB4D}" srcId="{3345DD0B-05EF-4A1A-9D76-9C4B481A5591}" destId="{7145DCA0-67F0-4891-AF99-B3B6E94872A9}" srcOrd="2" destOrd="0" parTransId="{B532680E-1DEA-4196-99F5-D547967A05D1}" sibTransId="{E1320679-B268-4120-9320-1761BABB85A5}"/>
    <dgm:cxn modelId="{98FFF0B6-F658-473F-90F5-BF4DCEFC33C0}" type="presOf" srcId="{3345DD0B-05EF-4A1A-9D76-9C4B481A5591}" destId="{FFD00328-E41F-49E4-BF07-251D62A4F56A}" srcOrd="0" destOrd="0" presId="urn:microsoft.com/office/officeart/2018/2/layout/IconVerticalSolidList"/>
    <dgm:cxn modelId="{6CC3C8CA-7A0F-4AB9-A9FE-49484E094C57}" type="presOf" srcId="{30F9F74E-8648-458D-B711-55EB2F9FA043}" destId="{9F8E6426-07F5-49C2-9172-C4616C2D27F8}" srcOrd="0" destOrd="0" presId="urn:microsoft.com/office/officeart/2018/2/layout/IconVerticalSolidList"/>
    <dgm:cxn modelId="{8A527FCB-18C4-495F-844D-3E62E8887038}" srcId="{3345DD0B-05EF-4A1A-9D76-9C4B481A5591}" destId="{30F9F74E-8648-458D-B711-55EB2F9FA043}" srcOrd="5" destOrd="0" parTransId="{149116DB-5A57-47A8-AD1E-A7CD7D1280C6}" sibTransId="{69B51A4D-923C-4E4B-BE94-6863437E42A4}"/>
    <dgm:cxn modelId="{30667BBE-3D69-4019-B224-F82207D9424E}" type="presParOf" srcId="{FFD00328-E41F-49E4-BF07-251D62A4F56A}" destId="{FAD9158A-66F9-4A40-A194-4D4D09268327}" srcOrd="0" destOrd="0" presId="urn:microsoft.com/office/officeart/2018/2/layout/IconVerticalSolidList"/>
    <dgm:cxn modelId="{D9C2934F-F932-48E3-8F67-E66CE93AF482}" type="presParOf" srcId="{FAD9158A-66F9-4A40-A194-4D4D09268327}" destId="{510A5111-5024-4A56-8100-8A4EF6E0E464}" srcOrd="0" destOrd="0" presId="urn:microsoft.com/office/officeart/2018/2/layout/IconVerticalSolidList"/>
    <dgm:cxn modelId="{CBD8EB85-02C4-4CA8-A918-5F096EA8ADC2}" type="presParOf" srcId="{FAD9158A-66F9-4A40-A194-4D4D09268327}" destId="{348D22CC-48AA-4A87-8773-7585AE6C6392}" srcOrd="1" destOrd="0" presId="urn:microsoft.com/office/officeart/2018/2/layout/IconVerticalSolidList"/>
    <dgm:cxn modelId="{5F789157-1A86-4119-AA2B-42C508931781}" type="presParOf" srcId="{FAD9158A-66F9-4A40-A194-4D4D09268327}" destId="{13940E49-43B2-414E-AC0B-2B1A1DB9DE7F}" srcOrd="2" destOrd="0" presId="urn:microsoft.com/office/officeart/2018/2/layout/IconVerticalSolidList"/>
    <dgm:cxn modelId="{EC0E3E30-036B-48CB-AEE8-046579AD70CE}" type="presParOf" srcId="{FAD9158A-66F9-4A40-A194-4D4D09268327}" destId="{24BE4241-D3CE-4510-ADC5-1A1CC47CFBB1}" srcOrd="3" destOrd="0" presId="urn:microsoft.com/office/officeart/2018/2/layout/IconVerticalSolidList"/>
    <dgm:cxn modelId="{3879150B-5934-44D0-A255-42F4913562E5}" type="presParOf" srcId="{FFD00328-E41F-49E4-BF07-251D62A4F56A}" destId="{76004AD0-409C-4074-B50A-B8FC65932EA9}" srcOrd="1" destOrd="0" presId="urn:microsoft.com/office/officeart/2018/2/layout/IconVerticalSolidList"/>
    <dgm:cxn modelId="{7388A804-2EC1-4E0F-B518-31E02F18FC0C}" type="presParOf" srcId="{FFD00328-E41F-49E4-BF07-251D62A4F56A}" destId="{23659050-C0A8-4C7B-9221-385670275A4D}" srcOrd="2" destOrd="0" presId="urn:microsoft.com/office/officeart/2018/2/layout/IconVerticalSolidList"/>
    <dgm:cxn modelId="{5C7B8FBD-0017-49F5-9145-5A64CD39B253}" type="presParOf" srcId="{23659050-C0A8-4C7B-9221-385670275A4D}" destId="{63293538-B92E-4FB9-8173-553F14B4E030}" srcOrd="0" destOrd="0" presId="urn:microsoft.com/office/officeart/2018/2/layout/IconVerticalSolidList"/>
    <dgm:cxn modelId="{57B447AD-F4E0-4878-BFF5-B55769C19694}" type="presParOf" srcId="{23659050-C0A8-4C7B-9221-385670275A4D}" destId="{57430A13-D5FE-403F-8D0C-FA4744931F7C}" srcOrd="1" destOrd="0" presId="urn:microsoft.com/office/officeart/2018/2/layout/IconVerticalSolidList"/>
    <dgm:cxn modelId="{82A96118-B3C7-4D76-8013-8038228066CB}" type="presParOf" srcId="{23659050-C0A8-4C7B-9221-385670275A4D}" destId="{C78EEAA0-C605-4C11-A57B-58CBF3B2BBBC}" srcOrd="2" destOrd="0" presId="urn:microsoft.com/office/officeart/2018/2/layout/IconVerticalSolidList"/>
    <dgm:cxn modelId="{2AB393E0-7916-4853-AB5E-4C6BCA5EA674}" type="presParOf" srcId="{23659050-C0A8-4C7B-9221-385670275A4D}" destId="{902BC862-5A9C-4880-BEE7-9BE224622960}" srcOrd="3" destOrd="0" presId="urn:microsoft.com/office/officeart/2018/2/layout/IconVerticalSolidList"/>
    <dgm:cxn modelId="{ABE8B3A8-DFD7-4629-9216-EFF23CEF8CD9}" type="presParOf" srcId="{FFD00328-E41F-49E4-BF07-251D62A4F56A}" destId="{7A952D15-273C-489F-B1D5-566731DACD37}" srcOrd="3" destOrd="0" presId="urn:microsoft.com/office/officeart/2018/2/layout/IconVerticalSolidList"/>
    <dgm:cxn modelId="{66995DE0-7C44-45DE-B5D3-976F0FAEA1E2}" type="presParOf" srcId="{FFD00328-E41F-49E4-BF07-251D62A4F56A}" destId="{92E9717B-2FDB-426A-AF9D-CC415B60BCE9}" srcOrd="4" destOrd="0" presId="urn:microsoft.com/office/officeart/2018/2/layout/IconVerticalSolidList"/>
    <dgm:cxn modelId="{174F9662-F211-49B1-8016-491482258C6C}" type="presParOf" srcId="{92E9717B-2FDB-426A-AF9D-CC415B60BCE9}" destId="{D4C27EA7-2582-495E-BD95-3AFCD6A0F041}" srcOrd="0" destOrd="0" presId="urn:microsoft.com/office/officeart/2018/2/layout/IconVerticalSolidList"/>
    <dgm:cxn modelId="{E8B1A51C-4E48-446C-9019-121A9F7B7751}" type="presParOf" srcId="{92E9717B-2FDB-426A-AF9D-CC415B60BCE9}" destId="{00E87A49-5F2A-42A9-BF95-9007EF00CAB0}" srcOrd="1" destOrd="0" presId="urn:microsoft.com/office/officeart/2018/2/layout/IconVerticalSolidList"/>
    <dgm:cxn modelId="{3288D60C-3BBC-4019-99BA-EAA11A4B77DE}" type="presParOf" srcId="{92E9717B-2FDB-426A-AF9D-CC415B60BCE9}" destId="{01DEC405-119A-4AF5-8BD4-295E9717B041}" srcOrd="2" destOrd="0" presId="urn:microsoft.com/office/officeart/2018/2/layout/IconVerticalSolidList"/>
    <dgm:cxn modelId="{0D23B748-A0C1-4E4D-B75D-032BF3870EC3}" type="presParOf" srcId="{92E9717B-2FDB-426A-AF9D-CC415B60BCE9}" destId="{2F200F7F-CC2B-4740-B52D-69A8D15BAE11}" srcOrd="3" destOrd="0" presId="urn:microsoft.com/office/officeart/2018/2/layout/IconVerticalSolidList"/>
    <dgm:cxn modelId="{735FC65D-BFA0-460E-AAB8-A75C0384B665}" type="presParOf" srcId="{FFD00328-E41F-49E4-BF07-251D62A4F56A}" destId="{36E10EB0-AE3D-4141-A0EA-B17DCC7F9195}" srcOrd="5" destOrd="0" presId="urn:microsoft.com/office/officeart/2018/2/layout/IconVerticalSolidList"/>
    <dgm:cxn modelId="{6F12B395-54DE-42B0-B2A5-691719E40968}" type="presParOf" srcId="{FFD00328-E41F-49E4-BF07-251D62A4F56A}" destId="{FB2201BD-5FAC-4E00-8BA8-0D3213B71930}" srcOrd="6" destOrd="0" presId="urn:microsoft.com/office/officeart/2018/2/layout/IconVerticalSolidList"/>
    <dgm:cxn modelId="{24E71CA0-E88C-4633-821A-9C5A1082E578}" type="presParOf" srcId="{FB2201BD-5FAC-4E00-8BA8-0D3213B71930}" destId="{5F3DB693-0C8C-44C2-8AFC-6BE3F92EF335}" srcOrd="0" destOrd="0" presId="urn:microsoft.com/office/officeart/2018/2/layout/IconVerticalSolidList"/>
    <dgm:cxn modelId="{957A5C5B-E85F-428A-BE81-CB563494BAFD}" type="presParOf" srcId="{FB2201BD-5FAC-4E00-8BA8-0D3213B71930}" destId="{C3DC6146-C8AA-43E1-9472-E7CC13B912EF}" srcOrd="1" destOrd="0" presId="urn:microsoft.com/office/officeart/2018/2/layout/IconVerticalSolidList"/>
    <dgm:cxn modelId="{CB4A2EAD-2BE9-437B-8D75-46CC6C8E7DEC}" type="presParOf" srcId="{FB2201BD-5FAC-4E00-8BA8-0D3213B71930}" destId="{0999F3A6-34B1-4213-824B-95AC9D6F4C7F}" srcOrd="2" destOrd="0" presId="urn:microsoft.com/office/officeart/2018/2/layout/IconVerticalSolidList"/>
    <dgm:cxn modelId="{933764F3-35E5-4FD6-BBFF-65563F121743}" type="presParOf" srcId="{FB2201BD-5FAC-4E00-8BA8-0D3213B71930}" destId="{24E14A9A-3EA5-4839-BE12-76A6273BEAAF}" srcOrd="3" destOrd="0" presId="urn:microsoft.com/office/officeart/2018/2/layout/IconVerticalSolidList"/>
    <dgm:cxn modelId="{A1FF2390-D921-4E11-B435-923FA2F5F794}" type="presParOf" srcId="{FFD00328-E41F-49E4-BF07-251D62A4F56A}" destId="{AFDC489C-6FC4-4FB6-AF96-F36B95748E55}" srcOrd="7" destOrd="0" presId="urn:microsoft.com/office/officeart/2018/2/layout/IconVerticalSolidList"/>
    <dgm:cxn modelId="{B017AE40-0795-4075-AA57-A0F3674E6CB3}" type="presParOf" srcId="{FFD00328-E41F-49E4-BF07-251D62A4F56A}" destId="{2E491AEB-66F9-40BA-BDC6-60D63778778A}" srcOrd="8" destOrd="0" presId="urn:microsoft.com/office/officeart/2018/2/layout/IconVerticalSolidList"/>
    <dgm:cxn modelId="{6FFD8A4C-1F02-489E-BBDA-35CF3457D418}" type="presParOf" srcId="{2E491AEB-66F9-40BA-BDC6-60D63778778A}" destId="{6862A6C9-00B9-473B-8148-C75F195AEACB}" srcOrd="0" destOrd="0" presId="urn:microsoft.com/office/officeart/2018/2/layout/IconVerticalSolidList"/>
    <dgm:cxn modelId="{F52A4CEF-DA1B-4EE8-9901-DB9E3D07289D}" type="presParOf" srcId="{2E491AEB-66F9-40BA-BDC6-60D63778778A}" destId="{27C1B5E9-6077-4CC5-98CF-B8BE2F7913C0}" srcOrd="1" destOrd="0" presId="urn:microsoft.com/office/officeart/2018/2/layout/IconVerticalSolidList"/>
    <dgm:cxn modelId="{DFEF6D4E-1BEF-4279-BA0D-EAFCB58D5935}" type="presParOf" srcId="{2E491AEB-66F9-40BA-BDC6-60D63778778A}" destId="{88C78ABF-7513-4DD8-B696-2B99C332791E}" srcOrd="2" destOrd="0" presId="urn:microsoft.com/office/officeart/2018/2/layout/IconVerticalSolidList"/>
    <dgm:cxn modelId="{ADB269BD-6AF5-429F-BF5A-312D46FF79E0}" type="presParOf" srcId="{2E491AEB-66F9-40BA-BDC6-60D63778778A}" destId="{5C5094E4-18E3-48E1-99A2-D089A43AA289}" srcOrd="3" destOrd="0" presId="urn:microsoft.com/office/officeart/2018/2/layout/IconVerticalSolidList"/>
    <dgm:cxn modelId="{D3DC8682-BA3A-4AA8-BD97-456D3356CC47}" type="presParOf" srcId="{FFD00328-E41F-49E4-BF07-251D62A4F56A}" destId="{3586C268-7F56-4134-9596-306648210A9C}" srcOrd="9" destOrd="0" presId="urn:microsoft.com/office/officeart/2018/2/layout/IconVerticalSolidList"/>
    <dgm:cxn modelId="{FDF26043-993A-4D90-A702-334771C8F0AE}" type="presParOf" srcId="{FFD00328-E41F-49E4-BF07-251D62A4F56A}" destId="{D733284B-C5BC-4C3E-8878-B8393CDFAD1A}" srcOrd="10" destOrd="0" presId="urn:microsoft.com/office/officeart/2018/2/layout/IconVerticalSolidList"/>
    <dgm:cxn modelId="{DDA10561-5C85-42C9-A091-27D57C733AA8}" type="presParOf" srcId="{D733284B-C5BC-4C3E-8878-B8393CDFAD1A}" destId="{2AC41B49-D939-493C-90FA-FB42F71CF96A}" srcOrd="0" destOrd="0" presId="urn:microsoft.com/office/officeart/2018/2/layout/IconVerticalSolidList"/>
    <dgm:cxn modelId="{B50ADBEF-68C9-490B-9B45-DD3E7EF16268}" type="presParOf" srcId="{D733284B-C5BC-4C3E-8878-B8393CDFAD1A}" destId="{68B28338-1A1D-40F2-80EE-119943601809}" srcOrd="1" destOrd="0" presId="urn:microsoft.com/office/officeart/2018/2/layout/IconVerticalSolidList"/>
    <dgm:cxn modelId="{912867BC-6D2E-417D-8F8A-2C6DD7EE2029}" type="presParOf" srcId="{D733284B-C5BC-4C3E-8878-B8393CDFAD1A}" destId="{5D2FBD33-6636-4D38-AAC4-CCA45E911528}" srcOrd="2" destOrd="0" presId="urn:microsoft.com/office/officeart/2018/2/layout/IconVerticalSolidList"/>
    <dgm:cxn modelId="{87656FBC-1FB7-4187-A0C6-F51936FC90B7}" type="presParOf" srcId="{D733284B-C5BC-4C3E-8878-B8393CDFAD1A}" destId="{9F8E6426-07F5-49C2-9172-C4616C2D27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7F382-0CCA-4204-918D-52CBA0E883A3}">
      <dsp:nvSpPr>
        <dsp:cNvPr id="0" name=""/>
        <dsp:cNvSpPr/>
      </dsp:nvSpPr>
      <dsp:spPr>
        <a:xfrm>
          <a:off x="533401" y="3406931"/>
          <a:ext cx="7162796" cy="111823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3)      To learn CDC guidelines for protecting personnel from potential exposure to COVID-19</a:t>
          </a:r>
        </a:p>
      </dsp:txBody>
      <dsp:txXfrm>
        <a:off x="533401" y="3406931"/>
        <a:ext cx="7162796" cy="1118231"/>
      </dsp:txXfrm>
    </dsp:sp>
    <dsp:sp modelId="{D0FD9C7F-6591-414C-844B-C0A889EDC21D}">
      <dsp:nvSpPr>
        <dsp:cNvPr id="0" name=""/>
        <dsp:cNvSpPr/>
      </dsp:nvSpPr>
      <dsp:spPr>
        <a:xfrm rot="10800000">
          <a:off x="0" y="1703865"/>
          <a:ext cx="8229600" cy="1719839"/>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2)      To learn CDC guidelines for providing care in a way that minimizes harm to patients</a:t>
          </a:r>
        </a:p>
      </dsp:txBody>
      <dsp:txXfrm rot="10800000">
        <a:off x="0" y="1703865"/>
        <a:ext cx="8229600" cy="1117500"/>
      </dsp:txXfrm>
    </dsp:sp>
    <dsp:sp modelId="{837F9F8A-DDDA-4816-9965-D412DEDEEF66}">
      <dsp:nvSpPr>
        <dsp:cNvPr id="0" name=""/>
        <dsp:cNvSpPr/>
      </dsp:nvSpPr>
      <dsp:spPr>
        <a:xfrm rot="10800000">
          <a:off x="0" y="799"/>
          <a:ext cx="8229600" cy="1719839"/>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1)   To learn CDC recommendations for provision of oral health care to patients with COVID-19 and to patients without COVID-19</a:t>
          </a:r>
        </a:p>
      </dsp:txBody>
      <dsp:txXfrm rot="10800000">
        <a:off x="0" y="799"/>
        <a:ext cx="8229600" cy="111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71FC8-4E83-40DF-A052-2224BCFF6931}">
      <dsp:nvSpPr>
        <dsp:cNvPr id="0" name=""/>
        <dsp:cNvSpPr/>
      </dsp:nvSpPr>
      <dsp:spPr>
        <a:xfrm>
          <a:off x="1004" y="19862"/>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Take inventory to decide on supply of PPE and supplies</a:t>
          </a:r>
        </a:p>
        <a:p>
          <a:pPr marL="0" lvl="0" indent="0" algn="ctr" defTabSz="1022350">
            <a:lnSpc>
              <a:spcPct val="90000"/>
            </a:lnSpc>
            <a:spcBef>
              <a:spcPct val="0"/>
            </a:spcBef>
            <a:spcAft>
              <a:spcPct val="35000"/>
            </a:spcAft>
            <a:buNone/>
          </a:pPr>
          <a:r>
            <a:rPr lang="en-US" sz="2300" kern="1200" dirty="0"/>
            <a:t>(2 weeks of PPE in clinic)</a:t>
          </a:r>
        </a:p>
      </dsp:txBody>
      <dsp:txXfrm>
        <a:off x="1004" y="19862"/>
        <a:ext cx="3917900" cy="2350740"/>
      </dsp:txXfrm>
    </dsp:sp>
    <dsp:sp modelId="{CAC7DFF2-0ACD-408F-9AC5-CF548948874C}">
      <dsp:nvSpPr>
        <dsp:cNvPr id="0" name=""/>
        <dsp:cNvSpPr/>
      </dsp:nvSpPr>
      <dsp:spPr>
        <a:xfrm>
          <a:off x="4310695" y="19862"/>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Learn about facility screening practice for COVID-19  </a:t>
          </a:r>
        </a:p>
      </dsp:txBody>
      <dsp:txXfrm>
        <a:off x="4310695" y="19862"/>
        <a:ext cx="3917900" cy="2350740"/>
      </dsp:txXfrm>
    </dsp:sp>
    <dsp:sp modelId="{0A7798B6-D85B-419A-A2D0-015557313689}">
      <dsp:nvSpPr>
        <dsp:cNvPr id="0" name=""/>
        <dsp:cNvSpPr/>
      </dsp:nvSpPr>
      <dsp:spPr>
        <a:xfrm>
          <a:off x="457204" y="2924193"/>
          <a:ext cx="3005499" cy="142010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Know what methods will be in place to reduce/eliminate aerosol production   </a:t>
          </a:r>
        </a:p>
      </dsp:txBody>
      <dsp:txXfrm>
        <a:off x="457204" y="2924193"/>
        <a:ext cx="3005499" cy="1420105"/>
      </dsp:txXfrm>
    </dsp:sp>
    <dsp:sp modelId="{415B60B3-80DF-4113-9E8C-D3482565409B}">
      <dsp:nvSpPr>
        <dsp:cNvPr id="0" name=""/>
        <dsp:cNvSpPr/>
      </dsp:nvSpPr>
      <dsp:spPr>
        <a:xfrm>
          <a:off x="3854494" y="2762392"/>
          <a:ext cx="3917900" cy="174370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Decide the logistics for</a:t>
          </a:r>
        </a:p>
        <a:p>
          <a:pPr marL="0" lvl="0" indent="0" algn="ctr" defTabSz="1022350">
            <a:lnSpc>
              <a:spcPct val="90000"/>
            </a:lnSpc>
            <a:spcBef>
              <a:spcPct val="0"/>
            </a:spcBef>
            <a:spcAft>
              <a:spcPct val="35000"/>
            </a:spcAft>
            <a:buNone/>
          </a:pPr>
          <a:r>
            <a:rPr lang="en-US" sz="2300" kern="1200" dirty="0"/>
            <a:t>social distancing among patients and the dental team </a:t>
          </a:r>
        </a:p>
      </dsp:txBody>
      <dsp:txXfrm>
        <a:off x="3854494" y="2762392"/>
        <a:ext cx="3917900" cy="1743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5111-5024-4A56-8100-8A4EF6E0E464}">
      <dsp:nvSpPr>
        <dsp:cNvPr id="0" name=""/>
        <dsp:cNvSpPr/>
      </dsp:nvSpPr>
      <dsp:spPr>
        <a:xfrm>
          <a:off x="0" y="3648"/>
          <a:ext cx="8001000" cy="5354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D22CC-48AA-4A87-8773-7585AE6C6392}">
      <dsp:nvSpPr>
        <dsp:cNvPr id="0" name=""/>
        <dsp:cNvSpPr/>
      </dsp:nvSpPr>
      <dsp:spPr>
        <a:xfrm>
          <a:off x="161970" y="124122"/>
          <a:ext cx="294780" cy="2944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BE4241-D3CE-4510-ADC5-1A1CC47CFBB1}">
      <dsp:nvSpPr>
        <dsp:cNvPr id="0" name=""/>
        <dsp:cNvSpPr/>
      </dsp:nvSpPr>
      <dsp:spPr>
        <a:xfrm>
          <a:off x="618722" y="3648"/>
          <a:ext cx="7335901" cy="61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22" tIns="65522" rIns="65522" bIns="65522" numCol="1" spcCol="1270" anchor="ctr" anchorCtr="0">
          <a:noAutofit/>
        </a:bodyPr>
        <a:lstStyle/>
        <a:p>
          <a:pPr marL="0" lvl="0" indent="0" algn="l" defTabSz="622300">
            <a:lnSpc>
              <a:spcPct val="90000"/>
            </a:lnSpc>
            <a:spcBef>
              <a:spcPct val="0"/>
            </a:spcBef>
            <a:spcAft>
              <a:spcPct val="35000"/>
            </a:spcAft>
            <a:buNone/>
          </a:pPr>
          <a:r>
            <a:rPr lang="en-US" sz="1400" kern="1200"/>
            <a:t>Wait 15 minutes after completion of clinical care and exit of each patient to begin to clean and disinfect room surfaces.</a:t>
          </a:r>
        </a:p>
      </dsp:txBody>
      <dsp:txXfrm>
        <a:off x="618722" y="3648"/>
        <a:ext cx="7335901" cy="619103"/>
      </dsp:txXfrm>
    </dsp:sp>
    <dsp:sp modelId="{63293538-B92E-4FB9-8173-553F14B4E030}">
      <dsp:nvSpPr>
        <dsp:cNvPr id="0" name=""/>
        <dsp:cNvSpPr/>
      </dsp:nvSpPr>
      <dsp:spPr>
        <a:xfrm>
          <a:off x="0" y="777528"/>
          <a:ext cx="8001000" cy="5354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30A13-D5FE-403F-8D0C-FA4744931F7C}">
      <dsp:nvSpPr>
        <dsp:cNvPr id="0" name=""/>
        <dsp:cNvSpPr/>
      </dsp:nvSpPr>
      <dsp:spPr>
        <a:xfrm>
          <a:off x="161970" y="898002"/>
          <a:ext cx="294780" cy="2944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2BC862-5A9C-4880-BEE7-9BE224622960}">
      <dsp:nvSpPr>
        <dsp:cNvPr id="0" name=""/>
        <dsp:cNvSpPr/>
      </dsp:nvSpPr>
      <dsp:spPr>
        <a:xfrm>
          <a:off x="618722" y="777528"/>
          <a:ext cx="7335901" cy="61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22" tIns="65522" rIns="65522" bIns="65522" numCol="1" spcCol="1270" anchor="ctr" anchorCtr="0">
          <a:noAutofit/>
        </a:bodyPr>
        <a:lstStyle/>
        <a:p>
          <a:pPr marL="0" lvl="0" indent="0" algn="l" defTabSz="622300">
            <a:lnSpc>
              <a:spcPct val="90000"/>
            </a:lnSpc>
            <a:spcBef>
              <a:spcPct val="0"/>
            </a:spcBef>
            <a:spcAft>
              <a:spcPct val="35000"/>
            </a:spcAft>
            <a:buNone/>
          </a:pPr>
          <a:r>
            <a:rPr lang="en-US" sz="1400" kern="1200"/>
            <a:t>Appropriate PPE should be worn for all activities involving potential exposure to patient body fluids, contaminated surfaces and equipment, and hazardous chemicals (e.g. disinfectants). </a:t>
          </a:r>
        </a:p>
      </dsp:txBody>
      <dsp:txXfrm>
        <a:off x="618722" y="777528"/>
        <a:ext cx="7335901" cy="619103"/>
      </dsp:txXfrm>
    </dsp:sp>
    <dsp:sp modelId="{D4C27EA7-2582-495E-BD95-3AFCD6A0F041}">
      <dsp:nvSpPr>
        <dsp:cNvPr id="0" name=""/>
        <dsp:cNvSpPr/>
      </dsp:nvSpPr>
      <dsp:spPr>
        <a:xfrm>
          <a:off x="0" y="1551408"/>
          <a:ext cx="8001000" cy="5354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87A49-5F2A-42A9-BF95-9007EF00CAB0}">
      <dsp:nvSpPr>
        <dsp:cNvPr id="0" name=""/>
        <dsp:cNvSpPr/>
      </dsp:nvSpPr>
      <dsp:spPr>
        <a:xfrm>
          <a:off x="161970" y="1671882"/>
          <a:ext cx="294780" cy="2944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200F7F-CC2B-4740-B52D-69A8D15BAE11}">
      <dsp:nvSpPr>
        <dsp:cNvPr id="0" name=""/>
        <dsp:cNvSpPr/>
      </dsp:nvSpPr>
      <dsp:spPr>
        <a:xfrm>
          <a:off x="618722" y="1551408"/>
          <a:ext cx="7335901" cy="61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22" tIns="65522" rIns="65522" bIns="65522" numCol="1" spcCol="1270" anchor="ctr" anchorCtr="0">
          <a:noAutofit/>
        </a:bodyPr>
        <a:lstStyle/>
        <a:p>
          <a:pPr marL="0" lvl="0" indent="0" algn="l" defTabSz="622300">
            <a:lnSpc>
              <a:spcPct val="90000"/>
            </a:lnSpc>
            <a:spcBef>
              <a:spcPct val="0"/>
            </a:spcBef>
            <a:spcAft>
              <a:spcPct val="35000"/>
            </a:spcAft>
            <a:buNone/>
          </a:pPr>
          <a:r>
            <a:rPr lang="en-US" sz="1400" kern="1200"/>
            <a:t>Puncture resistant/utility gloves, masks, eye protection and gowns should be worn while handling contaminated instruments. </a:t>
          </a:r>
        </a:p>
      </dsp:txBody>
      <dsp:txXfrm>
        <a:off x="618722" y="1551408"/>
        <a:ext cx="7335901" cy="619103"/>
      </dsp:txXfrm>
    </dsp:sp>
    <dsp:sp modelId="{5F3DB693-0C8C-44C2-8AFC-6BE3F92EF335}">
      <dsp:nvSpPr>
        <dsp:cNvPr id="0" name=""/>
        <dsp:cNvSpPr/>
      </dsp:nvSpPr>
      <dsp:spPr>
        <a:xfrm>
          <a:off x="0" y="2325287"/>
          <a:ext cx="8001000" cy="5354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C6146-C8AA-43E1-9472-E7CC13B912EF}">
      <dsp:nvSpPr>
        <dsp:cNvPr id="0" name=""/>
        <dsp:cNvSpPr/>
      </dsp:nvSpPr>
      <dsp:spPr>
        <a:xfrm>
          <a:off x="161970" y="2445762"/>
          <a:ext cx="294780" cy="2944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E14A9A-3EA5-4839-BE12-76A6273BEAAF}">
      <dsp:nvSpPr>
        <dsp:cNvPr id="0" name=""/>
        <dsp:cNvSpPr/>
      </dsp:nvSpPr>
      <dsp:spPr>
        <a:xfrm>
          <a:off x="618722" y="2325287"/>
          <a:ext cx="7335901" cy="61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22" tIns="65522" rIns="65522" bIns="65522" numCol="1" spcCol="1270" anchor="ctr" anchorCtr="0">
          <a:noAutofit/>
        </a:bodyPr>
        <a:lstStyle/>
        <a:p>
          <a:pPr marL="0" lvl="0" indent="0" algn="l" defTabSz="622300">
            <a:lnSpc>
              <a:spcPct val="90000"/>
            </a:lnSpc>
            <a:spcBef>
              <a:spcPct val="0"/>
            </a:spcBef>
            <a:spcAft>
              <a:spcPct val="35000"/>
            </a:spcAft>
            <a:buNone/>
          </a:pPr>
          <a:r>
            <a:rPr lang="en-US" sz="1400" kern="1200" dirty="0"/>
            <a:t>Patients should be scheduled in a manner that allows for complete disinfection of operatories. It is recommended to increase patient appointment time</a:t>
          </a:r>
        </a:p>
      </dsp:txBody>
      <dsp:txXfrm>
        <a:off x="618722" y="2325287"/>
        <a:ext cx="7335901" cy="619103"/>
      </dsp:txXfrm>
    </dsp:sp>
    <dsp:sp modelId="{6862A6C9-00B9-473B-8148-C75F195AEACB}">
      <dsp:nvSpPr>
        <dsp:cNvPr id="0" name=""/>
        <dsp:cNvSpPr/>
      </dsp:nvSpPr>
      <dsp:spPr>
        <a:xfrm>
          <a:off x="0" y="3099167"/>
          <a:ext cx="8001000" cy="5354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1B5E9-6077-4CC5-98CF-B8BE2F7913C0}">
      <dsp:nvSpPr>
        <dsp:cNvPr id="0" name=""/>
        <dsp:cNvSpPr/>
      </dsp:nvSpPr>
      <dsp:spPr>
        <a:xfrm>
          <a:off x="161970" y="3219642"/>
          <a:ext cx="294780" cy="2944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5094E4-18E3-48E1-99A2-D089A43AA289}">
      <dsp:nvSpPr>
        <dsp:cNvPr id="0" name=""/>
        <dsp:cNvSpPr/>
      </dsp:nvSpPr>
      <dsp:spPr>
        <a:xfrm>
          <a:off x="618722" y="3099167"/>
          <a:ext cx="7335901" cy="61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22" tIns="65522" rIns="65522" bIns="65522" numCol="1" spcCol="1270" anchor="ctr" anchorCtr="0">
          <a:noAutofit/>
        </a:bodyPr>
        <a:lstStyle/>
        <a:p>
          <a:pPr marL="0" lvl="0" indent="0" algn="l" defTabSz="622300">
            <a:lnSpc>
              <a:spcPct val="90000"/>
            </a:lnSpc>
            <a:spcBef>
              <a:spcPct val="0"/>
            </a:spcBef>
            <a:spcAft>
              <a:spcPct val="35000"/>
            </a:spcAft>
            <a:buNone/>
          </a:pPr>
          <a:r>
            <a:rPr lang="en-US" sz="1400" kern="1200"/>
            <a:t>Do not double-book appointments. </a:t>
          </a:r>
        </a:p>
      </dsp:txBody>
      <dsp:txXfrm>
        <a:off x="618722" y="3099167"/>
        <a:ext cx="7335901" cy="619103"/>
      </dsp:txXfrm>
    </dsp:sp>
    <dsp:sp modelId="{2AC41B49-D939-493C-90FA-FB42F71CF96A}">
      <dsp:nvSpPr>
        <dsp:cNvPr id="0" name=""/>
        <dsp:cNvSpPr/>
      </dsp:nvSpPr>
      <dsp:spPr>
        <a:xfrm>
          <a:off x="0" y="3873047"/>
          <a:ext cx="8001000" cy="5354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28338-1A1D-40F2-80EE-119943601809}">
      <dsp:nvSpPr>
        <dsp:cNvPr id="0" name=""/>
        <dsp:cNvSpPr/>
      </dsp:nvSpPr>
      <dsp:spPr>
        <a:xfrm>
          <a:off x="161970" y="3993522"/>
          <a:ext cx="294780" cy="29449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8E6426-07F5-49C2-9172-C4616C2D27F8}">
      <dsp:nvSpPr>
        <dsp:cNvPr id="0" name=""/>
        <dsp:cNvSpPr/>
      </dsp:nvSpPr>
      <dsp:spPr>
        <a:xfrm>
          <a:off x="618722" y="3873047"/>
          <a:ext cx="7335901" cy="61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22" tIns="65522" rIns="65522" bIns="65522" numCol="1" spcCol="1270" anchor="ctr" anchorCtr="0">
          <a:noAutofit/>
        </a:bodyPr>
        <a:lstStyle/>
        <a:p>
          <a:pPr marL="0" lvl="0" indent="0" algn="l" defTabSz="622300">
            <a:lnSpc>
              <a:spcPct val="90000"/>
            </a:lnSpc>
            <a:spcBef>
              <a:spcPct val="0"/>
            </a:spcBef>
            <a:spcAft>
              <a:spcPct val="35000"/>
            </a:spcAft>
            <a:buNone/>
          </a:pPr>
          <a:r>
            <a:rPr lang="en-US" sz="1400" kern="1200"/>
            <a:t>Barriers should be used when possible, especially for hard-to-clean surfaces (e.g. light switches, computer, mouse, dental unit) and changed between patients.</a:t>
          </a:r>
        </a:p>
      </dsp:txBody>
      <dsp:txXfrm>
        <a:off x="618722" y="3873047"/>
        <a:ext cx="7335901" cy="6191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9666C3-271A-4A4C-93C1-EC2FDF4D1E73}" type="datetimeFigureOut">
              <a:rPr lang="en-US" smtClean="0"/>
              <a:t>11/12/2020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7BC074-FD96-416D-9735-2FAEAFCBDA33}" type="slidenum">
              <a:rPr lang="en-US" smtClean="0"/>
              <a:t>‹#›</a:t>
            </a:fld>
            <a:endParaRPr lang="en-US"/>
          </a:p>
        </p:txBody>
      </p:sp>
    </p:spTree>
    <p:extLst>
      <p:ext uri="{BB962C8B-B14F-4D97-AF65-F5344CB8AC3E}">
        <p14:creationId xmlns:p14="http://schemas.microsoft.com/office/powerpoint/2010/main" val="62573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1</a:t>
            </a:fld>
            <a:endParaRPr lang="en-US"/>
          </a:p>
        </p:txBody>
      </p:sp>
    </p:spTree>
    <p:extLst>
      <p:ext uri="{BB962C8B-B14F-4D97-AF65-F5344CB8AC3E}">
        <p14:creationId xmlns:p14="http://schemas.microsoft.com/office/powerpoint/2010/main" val="370549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10</a:t>
            </a:fld>
            <a:endParaRPr lang="en-US"/>
          </a:p>
        </p:txBody>
      </p:sp>
    </p:spTree>
    <p:extLst>
      <p:ext uri="{BB962C8B-B14F-4D97-AF65-F5344CB8AC3E}">
        <p14:creationId xmlns:p14="http://schemas.microsoft.com/office/powerpoint/2010/main" val="268771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70338"/>
          </a:xfrm>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11</a:t>
            </a:fld>
            <a:endParaRPr lang="en-US"/>
          </a:p>
        </p:txBody>
      </p:sp>
    </p:spTree>
    <p:extLst>
      <p:ext uri="{BB962C8B-B14F-4D97-AF65-F5344CB8AC3E}">
        <p14:creationId xmlns:p14="http://schemas.microsoft.com/office/powerpoint/2010/main" val="58534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12</a:t>
            </a:fld>
            <a:endParaRPr lang="en-US"/>
          </a:p>
        </p:txBody>
      </p:sp>
    </p:spTree>
    <p:extLst>
      <p:ext uri="{BB962C8B-B14F-4D97-AF65-F5344CB8AC3E}">
        <p14:creationId xmlns:p14="http://schemas.microsoft.com/office/powerpoint/2010/main" val="408096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13</a:t>
            </a:fld>
            <a:endParaRPr lang="en-US"/>
          </a:p>
        </p:txBody>
      </p:sp>
    </p:spTree>
    <p:extLst>
      <p:ext uri="{BB962C8B-B14F-4D97-AF65-F5344CB8AC3E}">
        <p14:creationId xmlns:p14="http://schemas.microsoft.com/office/powerpoint/2010/main" val="183091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14</a:t>
            </a:fld>
            <a:endParaRPr lang="en-US"/>
          </a:p>
        </p:txBody>
      </p:sp>
    </p:spTree>
    <p:extLst>
      <p:ext uri="{BB962C8B-B14F-4D97-AF65-F5344CB8AC3E}">
        <p14:creationId xmlns:p14="http://schemas.microsoft.com/office/powerpoint/2010/main" val="316289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15</a:t>
            </a:fld>
            <a:endParaRPr lang="en-US"/>
          </a:p>
        </p:txBody>
      </p:sp>
    </p:spTree>
    <p:extLst>
      <p:ext uri="{BB962C8B-B14F-4D97-AF65-F5344CB8AC3E}">
        <p14:creationId xmlns:p14="http://schemas.microsoft.com/office/powerpoint/2010/main" val="2048480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16</a:t>
            </a:fld>
            <a:endParaRPr lang="en-US"/>
          </a:p>
        </p:txBody>
      </p:sp>
    </p:spTree>
    <p:extLst>
      <p:ext uri="{BB962C8B-B14F-4D97-AF65-F5344CB8AC3E}">
        <p14:creationId xmlns:p14="http://schemas.microsoft.com/office/powerpoint/2010/main" val="104905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17</a:t>
            </a:fld>
            <a:endParaRPr lang="en-US"/>
          </a:p>
        </p:txBody>
      </p:sp>
    </p:spTree>
    <p:extLst>
      <p:ext uri="{BB962C8B-B14F-4D97-AF65-F5344CB8AC3E}">
        <p14:creationId xmlns:p14="http://schemas.microsoft.com/office/powerpoint/2010/main" val="231601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25278"/>
          </a:xfrm>
        </p:spPr>
        <p:txBody>
          <a:bodyPr/>
          <a:lstStyle/>
          <a:p>
            <a:endParaRPr lang="en-US" sz="1400" dirty="0"/>
          </a:p>
        </p:txBody>
      </p:sp>
      <p:sp>
        <p:nvSpPr>
          <p:cNvPr id="4" name="Slide Number Placeholder 3"/>
          <p:cNvSpPr>
            <a:spLocks noGrp="1"/>
          </p:cNvSpPr>
          <p:nvPr>
            <p:ph type="sldNum" sz="quarter" idx="5"/>
          </p:nvPr>
        </p:nvSpPr>
        <p:spPr/>
        <p:txBody>
          <a:bodyPr/>
          <a:lstStyle/>
          <a:p>
            <a:fld id="{26BC18F2-0F9C-4850-85A1-E2243C2BA390}" type="slidenum">
              <a:rPr lang="en-US" smtClean="0"/>
              <a:t>18</a:t>
            </a:fld>
            <a:endParaRPr lang="en-US"/>
          </a:p>
        </p:txBody>
      </p:sp>
    </p:spTree>
    <p:extLst>
      <p:ext uri="{BB962C8B-B14F-4D97-AF65-F5344CB8AC3E}">
        <p14:creationId xmlns:p14="http://schemas.microsoft.com/office/powerpoint/2010/main" val="580315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19</a:t>
            </a:fld>
            <a:endParaRPr lang="en-US"/>
          </a:p>
        </p:txBody>
      </p:sp>
    </p:spTree>
    <p:extLst>
      <p:ext uri="{BB962C8B-B14F-4D97-AF65-F5344CB8AC3E}">
        <p14:creationId xmlns:p14="http://schemas.microsoft.com/office/powerpoint/2010/main" val="3163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a:t>
            </a:fld>
            <a:endParaRPr lang="en-US"/>
          </a:p>
        </p:txBody>
      </p:sp>
    </p:spTree>
    <p:extLst>
      <p:ext uri="{BB962C8B-B14F-4D97-AF65-F5344CB8AC3E}">
        <p14:creationId xmlns:p14="http://schemas.microsoft.com/office/powerpoint/2010/main" val="1439169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20</a:t>
            </a:fld>
            <a:endParaRPr lang="en-US"/>
          </a:p>
        </p:txBody>
      </p:sp>
    </p:spTree>
    <p:extLst>
      <p:ext uri="{BB962C8B-B14F-4D97-AF65-F5344CB8AC3E}">
        <p14:creationId xmlns:p14="http://schemas.microsoft.com/office/powerpoint/2010/main" val="2950049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21</a:t>
            </a:fld>
            <a:endParaRPr lang="en-US"/>
          </a:p>
        </p:txBody>
      </p:sp>
    </p:spTree>
    <p:extLst>
      <p:ext uri="{BB962C8B-B14F-4D97-AF65-F5344CB8AC3E}">
        <p14:creationId xmlns:p14="http://schemas.microsoft.com/office/powerpoint/2010/main" val="1113770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22</a:t>
            </a:fld>
            <a:endParaRPr lang="en-US"/>
          </a:p>
        </p:txBody>
      </p:sp>
    </p:spTree>
    <p:extLst>
      <p:ext uri="{BB962C8B-B14F-4D97-AF65-F5344CB8AC3E}">
        <p14:creationId xmlns:p14="http://schemas.microsoft.com/office/powerpoint/2010/main" val="191283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23</a:t>
            </a:fld>
            <a:endParaRPr lang="en-US"/>
          </a:p>
        </p:txBody>
      </p:sp>
    </p:spTree>
    <p:extLst>
      <p:ext uri="{BB962C8B-B14F-4D97-AF65-F5344CB8AC3E}">
        <p14:creationId xmlns:p14="http://schemas.microsoft.com/office/powerpoint/2010/main" val="1776593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24</a:t>
            </a:fld>
            <a:endParaRPr lang="en-US"/>
          </a:p>
        </p:txBody>
      </p:sp>
    </p:spTree>
    <p:extLst>
      <p:ext uri="{BB962C8B-B14F-4D97-AF65-F5344CB8AC3E}">
        <p14:creationId xmlns:p14="http://schemas.microsoft.com/office/powerpoint/2010/main" val="863135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25</a:t>
            </a:fld>
            <a:endParaRPr lang="en-US"/>
          </a:p>
        </p:txBody>
      </p:sp>
    </p:spTree>
    <p:extLst>
      <p:ext uri="{BB962C8B-B14F-4D97-AF65-F5344CB8AC3E}">
        <p14:creationId xmlns:p14="http://schemas.microsoft.com/office/powerpoint/2010/main" val="549113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After a period of non-use, dental equipment may require maintenance and/or repair. Review the manufacturer’s instructions for use (IFU) for office closure, period of non-use, and reopening for all equipment and devices. Some considerations include:</a:t>
            </a:r>
            <a:endParaRPr lang="en-US" sz="1100" dirty="0"/>
          </a:p>
          <a:p>
            <a:pPr lvl="1"/>
            <a:r>
              <a:rPr lang="en-US" dirty="0"/>
              <a:t>Dental unit waterlines (DUWL):Test water quality to ensure it meets standards for safe drinking water as established by the Environmental Protection Agency (&lt; 500 CFU/mL) prior to expanding dental care </a:t>
            </a:r>
            <a:r>
              <a:rPr lang="en-US" dirty="0" err="1"/>
              <a:t>practices.Confer</a:t>
            </a:r>
            <a:r>
              <a:rPr lang="en-US" dirty="0"/>
              <a:t> with the manufacturer regarding recommendations for need to shock DUWL of any devices and products that deliver water used for dental procedures.</a:t>
            </a:r>
            <a:endParaRPr lang="en-US" sz="1100" dirty="0"/>
          </a:p>
          <a:p>
            <a:pPr lvl="2"/>
            <a:r>
              <a:rPr lang="en-US" dirty="0"/>
              <a:t>Continue standard maintenance and monitoring of DUWL according to the IFUs of the dental operatory unit and the DUWL treatment products.</a:t>
            </a:r>
            <a:endParaRPr lang="en-US" sz="1100" dirty="0"/>
          </a:p>
          <a:p>
            <a:pPr lvl="1"/>
            <a:r>
              <a:rPr lang="en-US" dirty="0"/>
              <a:t>Autoclaves and instrument cleaning </a:t>
            </a:r>
            <a:r>
              <a:rPr lang="en-US" dirty="0" err="1"/>
              <a:t>equipmentEnsure</a:t>
            </a:r>
            <a:r>
              <a:rPr lang="en-US" dirty="0"/>
              <a:t> that all routine cleaning and maintenance has been performed according to the schedule recommended per manufacturer’s IFU.</a:t>
            </a:r>
            <a:endParaRPr lang="en-US" sz="1100" dirty="0"/>
          </a:p>
          <a:p>
            <a:pPr lvl="2"/>
            <a:r>
              <a:rPr lang="en-US" dirty="0"/>
              <a:t>Test sterilizers using a biological indicator with a matching control (i.e., biological indicator and control from same lot number) after a period of non-use prior to reopening per manufacturer’s IFU.</a:t>
            </a:r>
            <a:endParaRPr lang="en-US" sz="1100" dirty="0"/>
          </a:p>
          <a:p>
            <a:pPr lvl="1"/>
            <a:r>
              <a:rPr lang="en-US" dirty="0"/>
              <a:t>Air compressor, vacuum and suction lines, radiography equipment, high-tech equipment, amalgam separators, and other dental equipment: Follow protocol for storage and recommended maintenance per manufacturer IFU.</a:t>
            </a:r>
            <a:endParaRPr lang="en-US" sz="1100" dirty="0"/>
          </a:p>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26</a:t>
            </a:fld>
            <a:endParaRPr lang="en-US"/>
          </a:p>
        </p:txBody>
      </p:sp>
    </p:spTree>
    <p:extLst>
      <p:ext uri="{BB962C8B-B14F-4D97-AF65-F5344CB8AC3E}">
        <p14:creationId xmlns:p14="http://schemas.microsoft.com/office/powerpoint/2010/main" val="357510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27</a:t>
            </a:fld>
            <a:endParaRPr lang="en-US"/>
          </a:p>
        </p:txBody>
      </p:sp>
    </p:spTree>
    <p:extLst>
      <p:ext uri="{BB962C8B-B14F-4D97-AF65-F5344CB8AC3E}">
        <p14:creationId xmlns:p14="http://schemas.microsoft.com/office/powerpoint/2010/main" val="22319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28</a:t>
            </a:fld>
            <a:endParaRPr lang="en-US"/>
          </a:p>
        </p:txBody>
      </p:sp>
    </p:spTree>
    <p:extLst>
      <p:ext uri="{BB962C8B-B14F-4D97-AF65-F5344CB8AC3E}">
        <p14:creationId xmlns:p14="http://schemas.microsoft.com/office/powerpoint/2010/main" val="2056592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29</a:t>
            </a:fld>
            <a:endParaRPr lang="en-US"/>
          </a:p>
        </p:txBody>
      </p:sp>
    </p:spTree>
    <p:extLst>
      <p:ext uri="{BB962C8B-B14F-4D97-AF65-F5344CB8AC3E}">
        <p14:creationId xmlns:p14="http://schemas.microsoft.com/office/powerpoint/2010/main" val="118015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5851B7-137B-4E2C-A7E4-8D44FEB5E4F4}" type="slidenum">
              <a:rPr lang="en-US" smtClean="0"/>
              <a:t>3</a:t>
            </a:fld>
            <a:endParaRPr lang="en-US"/>
          </a:p>
        </p:txBody>
      </p:sp>
    </p:spTree>
    <p:extLst>
      <p:ext uri="{BB962C8B-B14F-4D97-AF65-F5344CB8AC3E}">
        <p14:creationId xmlns:p14="http://schemas.microsoft.com/office/powerpoint/2010/main" val="4177950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30</a:t>
            </a:fld>
            <a:endParaRPr lang="en-US"/>
          </a:p>
        </p:txBody>
      </p:sp>
    </p:spTree>
    <p:extLst>
      <p:ext uri="{BB962C8B-B14F-4D97-AF65-F5344CB8AC3E}">
        <p14:creationId xmlns:p14="http://schemas.microsoft.com/office/powerpoint/2010/main" val="2348160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31</a:t>
            </a:fld>
            <a:endParaRPr lang="en-US"/>
          </a:p>
        </p:txBody>
      </p:sp>
    </p:spTree>
    <p:extLst>
      <p:ext uri="{BB962C8B-B14F-4D97-AF65-F5344CB8AC3E}">
        <p14:creationId xmlns:p14="http://schemas.microsoft.com/office/powerpoint/2010/main" val="2709360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32</a:t>
            </a:fld>
            <a:endParaRPr lang="en-US"/>
          </a:p>
        </p:txBody>
      </p:sp>
    </p:spTree>
    <p:extLst>
      <p:ext uri="{BB962C8B-B14F-4D97-AF65-F5344CB8AC3E}">
        <p14:creationId xmlns:p14="http://schemas.microsoft.com/office/powerpoint/2010/main" val="4168262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33</a:t>
            </a:fld>
            <a:endParaRPr lang="en-US"/>
          </a:p>
        </p:txBody>
      </p:sp>
    </p:spTree>
    <p:extLst>
      <p:ext uri="{BB962C8B-B14F-4D97-AF65-F5344CB8AC3E}">
        <p14:creationId xmlns:p14="http://schemas.microsoft.com/office/powerpoint/2010/main" val="3305640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34</a:t>
            </a:fld>
            <a:endParaRPr lang="en-US"/>
          </a:p>
        </p:txBody>
      </p:sp>
    </p:spTree>
    <p:extLst>
      <p:ext uri="{BB962C8B-B14F-4D97-AF65-F5344CB8AC3E}">
        <p14:creationId xmlns:p14="http://schemas.microsoft.com/office/powerpoint/2010/main" val="1283673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35</a:t>
            </a:fld>
            <a:endParaRPr lang="en-US"/>
          </a:p>
        </p:txBody>
      </p:sp>
    </p:spTree>
    <p:extLst>
      <p:ext uri="{BB962C8B-B14F-4D97-AF65-F5344CB8AC3E}">
        <p14:creationId xmlns:p14="http://schemas.microsoft.com/office/powerpoint/2010/main" val="2648758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dirty="0"/>
          </a:p>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36</a:t>
            </a:fld>
            <a:endParaRPr lang="en-US"/>
          </a:p>
        </p:txBody>
      </p:sp>
    </p:spTree>
    <p:extLst>
      <p:ext uri="{BB962C8B-B14F-4D97-AF65-F5344CB8AC3E}">
        <p14:creationId xmlns:p14="http://schemas.microsoft.com/office/powerpoint/2010/main" val="1923117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37</a:t>
            </a:fld>
            <a:endParaRPr lang="en-US"/>
          </a:p>
        </p:txBody>
      </p:sp>
    </p:spTree>
    <p:extLst>
      <p:ext uri="{BB962C8B-B14F-4D97-AF65-F5344CB8AC3E}">
        <p14:creationId xmlns:p14="http://schemas.microsoft.com/office/powerpoint/2010/main" val="2288418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38</a:t>
            </a:fld>
            <a:endParaRPr lang="en-US"/>
          </a:p>
        </p:txBody>
      </p:sp>
    </p:spTree>
    <p:extLst>
      <p:ext uri="{BB962C8B-B14F-4D97-AF65-F5344CB8AC3E}">
        <p14:creationId xmlns:p14="http://schemas.microsoft.com/office/powerpoint/2010/main" val="3725905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39</a:t>
            </a:fld>
            <a:endParaRPr lang="en-US"/>
          </a:p>
        </p:txBody>
      </p:sp>
    </p:spTree>
    <p:extLst>
      <p:ext uri="{BB962C8B-B14F-4D97-AF65-F5344CB8AC3E}">
        <p14:creationId xmlns:p14="http://schemas.microsoft.com/office/powerpoint/2010/main" val="54961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4</a:t>
            </a:fld>
            <a:endParaRPr lang="en-US"/>
          </a:p>
        </p:txBody>
      </p:sp>
    </p:spTree>
    <p:extLst>
      <p:ext uri="{BB962C8B-B14F-4D97-AF65-F5344CB8AC3E}">
        <p14:creationId xmlns:p14="http://schemas.microsoft.com/office/powerpoint/2010/main" val="1885841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40</a:t>
            </a:fld>
            <a:endParaRPr lang="en-US"/>
          </a:p>
        </p:txBody>
      </p:sp>
    </p:spTree>
    <p:extLst>
      <p:ext uri="{BB962C8B-B14F-4D97-AF65-F5344CB8AC3E}">
        <p14:creationId xmlns:p14="http://schemas.microsoft.com/office/powerpoint/2010/main" val="1091240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41</a:t>
            </a:fld>
            <a:endParaRPr lang="en-US"/>
          </a:p>
        </p:txBody>
      </p:sp>
    </p:spTree>
    <p:extLst>
      <p:ext uri="{BB962C8B-B14F-4D97-AF65-F5344CB8AC3E}">
        <p14:creationId xmlns:p14="http://schemas.microsoft.com/office/powerpoint/2010/main" val="1187681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51B7-137B-4E2C-A7E4-8D44FEB5E4F4}" type="slidenum">
              <a:rPr lang="en-US" smtClean="0"/>
              <a:t>42</a:t>
            </a:fld>
            <a:endParaRPr lang="en-US"/>
          </a:p>
        </p:txBody>
      </p:sp>
    </p:spTree>
    <p:extLst>
      <p:ext uri="{BB962C8B-B14F-4D97-AF65-F5344CB8AC3E}">
        <p14:creationId xmlns:p14="http://schemas.microsoft.com/office/powerpoint/2010/main" val="20183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43</a:t>
            </a:fld>
            <a:endParaRPr lang="en-US"/>
          </a:p>
        </p:txBody>
      </p:sp>
    </p:spTree>
    <p:extLst>
      <p:ext uri="{BB962C8B-B14F-4D97-AF65-F5344CB8AC3E}">
        <p14:creationId xmlns:p14="http://schemas.microsoft.com/office/powerpoint/2010/main" val="3736842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44</a:t>
            </a:fld>
            <a:endParaRPr lang="en-US"/>
          </a:p>
        </p:txBody>
      </p:sp>
    </p:spTree>
    <p:extLst>
      <p:ext uri="{BB962C8B-B14F-4D97-AF65-F5344CB8AC3E}">
        <p14:creationId xmlns:p14="http://schemas.microsoft.com/office/powerpoint/2010/main" val="1083662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7BC074-FD96-416D-9735-2FAEAFCBDA33}" type="slidenum">
              <a:rPr lang="en-US" smtClean="0"/>
              <a:t>45</a:t>
            </a:fld>
            <a:endParaRPr lang="en-US"/>
          </a:p>
        </p:txBody>
      </p:sp>
    </p:spTree>
    <p:extLst>
      <p:ext uri="{BB962C8B-B14F-4D97-AF65-F5344CB8AC3E}">
        <p14:creationId xmlns:p14="http://schemas.microsoft.com/office/powerpoint/2010/main" val="36106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5</a:t>
            </a:fld>
            <a:endParaRPr lang="en-US"/>
          </a:p>
        </p:txBody>
      </p:sp>
    </p:spTree>
    <p:extLst>
      <p:ext uri="{BB962C8B-B14F-4D97-AF65-F5344CB8AC3E}">
        <p14:creationId xmlns:p14="http://schemas.microsoft.com/office/powerpoint/2010/main" val="190369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6</a:t>
            </a:fld>
            <a:endParaRPr lang="en-US"/>
          </a:p>
        </p:txBody>
      </p:sp>
    </p:spTree>
    <p:extLst>
      <p:ext uri="{BB962C8B-B14F-4D97-AF65-F5344CB8AC3E}">
        <p14:creationId xmlns:p14="http://schemas.microsoft.com/office/powerpoint/2010/main" val="167403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7</a:t>
            </a:fld>
            <a:endParaRPr lang="en-US"/>
          </a:p>
        </p:txBody>
      </p:sp>
    </p:spTree>
    <p:extLst>
      <p:ext uri="{BB962C8B-B14F-4D97-AF65-F5344CB8AC3E}">
        <p14:creationId xmlns:p14="http://schemas.microsoft.com/office/powerpoint/2010/main" val="314533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endParaRPr lang="en-US" dirty="0"/>
          </a:p>
        </p:txBody>
      </p:sp>
      <p:sp>
        <p:nvSpPr>
          <p:cNvPr id="4" name="Slide Number Placeholder 3"/>
          <p:cNvSpPr>
            <a:spLocks noGrp="1"/>
          </p:cNvSpPr>
          <p:nvPr>
            <p:ph type="sldNum" sz="quarter" idx="5"/>
          </p:nvPr>
        </p:nvSpPr>
        <p:spPr/>
        <p:txBody>
          <a:bodyPr/>
          <a:lstStyle/>
          <a:p>
            <a:fld id="{DF7BC074-FD96-416D-9735-2FAEAFCBDA33}" type="slidenum">
              <a:rPr lang="en-US" smtClean="0"/>
              <a:t>8</a:t>
            </a:fld>
            <a:endParaRPr lang="en-US"/>
          </a:p>
        </p:txBody>
      </p:sp>
    </p:spTree>
    <p:extLst>
      <p:ext uri="{BB962C8B-B14F-4D97-AF65-F5344CB8AC3E}">
        <p14:creationId xmlns:p14="http://schemas.microsoft.com/office/powerpoint/2010/main" val="416405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C18F2-0F9C-4850-85A1-E2243C2BA390}" type="slidenum">
              <a:rPr lang="en-US" smtClean="0"/>
              <a:t>9</a:t>
            </a:fld>
            <a:endParaRPr lang="en-US"/>
          </a:p>
        </p:txBody>
      </p:sp>
    </p:spTree>
    <p:extLst>
      <p:ext uri="{BB962C8B-B14F-4D97-AF65-F5344CB8AC3E}">
        <p14:creationId xmlns:p14="http://schemas.microsoft.com/office/powerpoint/2010/main" val="371675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35F65429-E146-4E51-9706-6D060AA8D84A}" type="datetimeFigureOut">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907569-E0CD-4D71-A802-B43D4AB2469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0BC14991-CB07-4FF9-92B5-FDABDAAF10BB}"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93C54-0978-4551-981B-D34CD3629D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E70EC723-45F7-469F-922F-DD764127DA02}"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F366B4-0A8A-4940-B08C-360FEDD3E3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D1B010FC-FEC8-457C-BDA5-F00C6AEC0555}"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73DD9-42B3-4D2D-8851-117742F568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6B073A4B-7889-4C61-9350-D1B9016A1CEE}"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D474FD-1867-4B97-A8B2-996435C9ED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386142D6-D8A7-47AE-9FF2-30EFC1EE6FAB}" type="datetimeFigureOut">
              <a:rPr lang="en-US"/>
              <a:pPr>
                <a:defRPr/>
              </a:pPr>
              <a:t>11/12/2020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F8DE2D-F8F1-48EB-AD7E-C9FCEA3C81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8D093CE8-3026-49A6-AB4E-D6D2CAF686EE}" type="datetimeFigureOut">
              <a:rPr lang="en-US"/>
              <a:pPr>
                <a:defRPr/>
              </a:pPr>
              <a:t>11/12/2020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70DBD32-81CC-4A26-AACD-9A932B304C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535D882E-497C-4CD7-91AB-51589316309F}" type="datetimeFigureOut">
              <a:rPr lang="en-US"/>
              <a:pPr>
                <a:defRPr/>
              </a:pPr>
              <a:t>11/12/2020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F02E4E7-71BB-412A-A59C-BC735B4CAE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BF9A1629-396F-45CD-AF03-295E31642C22}" type="datetimeFigureOut">
              <a:rPr lang="en-US"/>
              <a:pPr>
                <a:defRPr/>
              </a:pPr>
              <a:t>11/12/2020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FBD9235-D0E9-4AF9-A470-9799B823D3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D7C1DD09-190F-4895-919F-502BCB396A0B}" type="datetimeFigureOut">
              <a:rPr lang="en-US"/>
              <a:pPr>
                <a:defRPr/>
              </a:pPr>
              <a:t>11/12/2020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60664CF-2A82-43CF-8342-AEC6B09632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B48E6259-840D-44F1-A49E-73381FCCEEDD}" type="datetimeFigureOut">
              <a:rPr lang="en-US"/>
              <a:pPr>
                <a:defRPr/>
              </a:pPr>
              <a:t>11/12/2020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9A8E17-7F03-4EEF-8DE4-0C19BB9E06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94BDF2-F9F9-4EC1-B229-76D11CFE47D5}" type="slidenum">
              <a:rPr lang="en-US"/>
              <a:pPr>
                <a:defRPr/>
              </a:pPr>
              <a:t>‹#›</a:t>
            </a:fld>
            <a:endParaRPr lang="en-US"/>
          </a:p>
        </p:txBody>
      </p:sp>
      <p:cxnSp>
        <p:nvCxnSpPr>
          <p:cNvPr id="19" name="Straight Connector 18"/>
          <p:cNvCxnSpPr/>
          <p:nvPr userDrawn="1"/>
        </p:nvCxnSpPr>
        <p:spPr>
          <a:xfrm>
            <a:off x="1143000" y="6507163"/>
            <a:ext cx="7589520" cy="1587"/>
          </a:xfrm>
          <a:prstGeom prst="line">
            <a:avLst/>
          </a:prstGeom>
          <a:ln>
            <a:solidFill>
              <a:srgbClr val="BB6554"/>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rotWithShape="1">
          <a:blip r:embed="rId13" cstate="print">
            <a:extLst>
              <a:ext uri="{28A0092B-C50C-407E-A947-70E740481C1C}">
                <a14:useLocalDpi xmlns:a14="http://schemas.microsoft.com/office/drawing/2010/main" val="0"/>
              </a:ext>
            </a:extLst>
          </a:blip>
          <a:srcRect l="13333" t="2770" r="13333" b="2787"/>
          <a:stretch/>
        </p:blipFill>
        <p:spPr>
          <a:xfrm>
            <a:off x="76200" y="5410200"/>
            <a:ext cx="1065008" cy="137160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rgbClr val="87332E"/>
          </a:solidFill>
          <a:latin typeface="+mj-lt"/>
          <a:ea typeface="+mj-ea"/>
          <a:cs typeface="+mj-cs"/>
        </a:defRPr>
      </a:lvl1pPr>
      <a:lvl2pPr algn="ctr" rtl="0" fontAlgn="base">
        <a:spcBef>
          <a:spcPct val="0"/>
        </a:spcBef>
        <a:spcAft>
          <a:spcPct val="0"/>
        </a:spcAft>
        <a:defRPr sz="4400">
          <a:solidFill>
            <a:srgbClr val="0081C6"/>
          </a:solidFill>
          <a:latin typeface="Times New Roman" pitchFamily="18" charset="0"/>
        </a:defRPr>
      </a:lvl2pPr>
      <a:lvl3pPr algn="ctr" rtl="0" fontAlgn="base">
        <a:spcBef>
          <a:spcPct val="0"/>
        </a:spcBef>
        <a:spcAft>
          <a:spcPct val="0"/>
        </a:spcAft>
        <a:defRPr sz="4400">
          <a:solidFill>
            <a:srgbClr val="0081C6"/>
          </a:solidFill>
          <a:latin typeface="Times New Roman" pitchFamily="18" charset="0"/>
        </a:defRPr>
      </a:lvl3pPr>
      <a:lvl4pPr algn="ctr" rtl="0" fontAlgn="base">
        <a:spcBef>
          <a:spcPct val="0"/>
        </a:spcBef>
        <a:spcAft>
          <a:spcPct val="0"/>
        </a:spcAft>
        <a:defRPr sz="4400">
          <a:solidFill>
            <a:srgbClr val="0081C6"/>
          </a:solidFill>
          <a:latin typeface="Times New Roman" pitchFamily="18" charset="0"/>
        </a:defRPr>
      </a:lvl4pPr>
      <a:lvl5pPr algn="ctr" rtl="0" fontAlgn="base">
        <a:spcBef>
          <a:spcPct val="0"/>
        </a:spcBef>
        <a:spcAft>
          <a:spcPct val="0"/>
        </a:spcAft>
        <a:defRPr sz="4400">
          <a:solidFill>
            <a:srgbClr val="0081C6"/>
          </a:solidFill>
          <a:latin typeface="Times New Roman" pitchFamily="18" charset="0"/>
        </a:defRPr>
      </a:lvl5pPr>
      <a:lvl6pPr marL="457200" algn="ctr" rtl="0" fontAlgn="base">
        <a:spcBef>
          <a:spcPct val="0"/>
        </a:spcBef>
        <a:spcAft>
          <a:spcPct val="0"/>
        </a:spcAft>
        <a:defRPr sz="4400">
          <a:solidFill>
            <a:srgbClr val="0081C6"/>
          </a:solidFill>
          <a:latin typeface="Times New Roman" pitchFamily="18" charset="0"/>
        </a:defRPr>
      </a:lvl6pPr>
      <a:lvl7pPr marL="914400" algn="ctr" rtl="0" fontAlgn="base">
        <a:spcBef>
          <a:spcPct val="0"/>
        </a:spcBef>
        <a:spcAft>
          <a:spcPct val="0"/>
        </a:spcAft>
        <a:defRPr sz="4400">
          <a:solidFill>
            <a:srgbClr val="0081C6"/>
          </a:solidFill>
          <a:latin typeface="Times New Roman" pitchFamily="18" charset="0"/>
        </a:defRPr>
      </a:lvl7pPr>
      <a:lvl8pPr marL="1371600" algn="ctr" rtl="0" fontAlgn="base">
        <a:spcBef>
          <a:spcPct val="0"/>
        </a:spcBef>
        <a:spcAft>
          <a:spcPct val="0"/>
        </a:spcAft>
        <a:defRPr sz="4400">
          <a:solidFill>
            <a:srgbClr val="0081C6"/>
          </a:solidFill>
          <a:latin typeface="Times New Roman" pitchFamily="18" charset="0"/>
        </a:defRPr>
      </a:lvl8pPr>
      <a:lvl9pPr marL="1828800" algn="ctr" rtl="0" fontAlgn="base">
        <a:spcBef>
          <a:spcPct val="0"/>
        </a:spcBef>
        <a:spcAft>
          <a:spcPct val="0"/>
        </a:spcAft>
        <a:defRPr sz="4400">
          <a:solidFill>
            <a:srgbClr val="0081C6"/>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coronavirus/2019-ncov/hcp/infection-control-faq.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16"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osha.gov/laws-regs/regulations/standardnumber/1910/1910.1030"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10/1910.134" TargetMode="External"/><Relationship Id="rId4" Type="http://schemas.openxmlformats.org/officeDocument/2006/relationships/hyperlink" Target="https://www.osha.gov/laws-regs/regulations/standardnumber/1910/1910.132"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cdc.gov/coronavirus/2019-ncov/hcp/dental-settings.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adonline.com.au/modules/overview/infectious_diseas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8CCAA2-E7DE-436B-A391-F14AFEF0A26F}"/>
              </a:ext>
            </a:extLst>
          </p:cNvPr>
          <p:cNvSpPr>
            <a:spLocks noGrp="1"/>
          </p:cNvSpPr>
          <p:nvPr>
            <p:ph type="title"/>
          </p:nvPr>
        </p:nvSpPr>
        <p:spPr/>
        <p:txBody>
          <a:bodyPr/>
          <a:lstStyle/>
          <a:p>
            <a:r>
              <a:rPr lang="en-US" sz="3200" b="1" dirty="0"/>
              <a:t>Oral Health </a:t>
            </a:r>
            <a:r>
              <a:rPr lang="en-US" sz="3200" b="1"/>
              <a:t>Protocol Training—Part II</a:t>
            </a:r>
            <a:br>
              <a:rPr lang="en-US" sz="3200" b="1"/>
            </a:br>
            <a:r>
              <a:rPr lang="en-US" sz="3200" b="1"/>
              <a:t>  </a:t>
            </a:r>
            <a:r>
              <a:rPr lang="en-US" sz="1600" b="1" dirty="0"/>
              <a:t>Pamela Alston, DDS, Lead Oral Health Specialist</a:t>
            </a:r>
            <a:endParaRPr lang="en-US" sz="1600" dirty="0"/>
          </a:p>
        </p:txBody>
      </p:sp>
      <p:pic>
        <p:nvPicPr>
          <p:cNvPr id="6" name="Graphic 5">
            <a:extLst>
              <a:ext uri="{FF2B5EF4-FFF2-40B4-BE49-F238E27FC236}">
                <a16:creationId xmlns:a16="http://schemas.microsoft.com/office/drawing/2014/main" id="{C3E4C5CB-45CA-42FC-98F4-7A5937828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2800" y="6096001"/>
            <a:ext cx="4476750" cy="447675"/>
          </a:xfrm>
          <a:prstGeom prst="rect">
            <a:avLst/>
          </a:prstGeom>
        </p:spPr>
      </p:pic>
      <p:pic>
        <p:nvPicPr>
          <p:cNvPr id="11" name="Content Placeholder 10" descr="A picture containing person, glasses, toothbrush, teeth&#10;&#10;Description automatically generated">
            <a:extLst>
              <a:ext uri="{FF2B5EF4-FFF2-40B4-BE49-F238E27FC236}">
                <a16:creationId xmlns:a16="http://schemas.microsoft.com/office/drawing/2014/main" id="{1A3A2BA6-F5D1-4C1C-8297-AE8A9FE79E6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00125" y="1815306"/>
            <a:ext cx="7143750" cy="409575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113C-4823-48C0-8895-7AECD838D13D}"/>
              </a:ext>
            </a:extLst>
          </p:cNvPr>
          <p:cNvSpPr>
            <a:spLocks noGrp="1"/>
          </p:cNvSpPr>
          <p:nvPr>
            <p:ph type="title"/>
          </p:nvPr>
        </p:nvSpPr>
        <p:spPr/>
        <p:txBody>
          <a:bodyPr/>
          <a:lstStyle/>
          <a:p>
            <a:r>
              <a:rPr lang="en-US" dirty="0"/>
              <a:t>What is known about the Coronavirus in Aerosols</a:t>
            </a:r>
          </a:p>
        </p:txBody>
      </p:sp>
      <p:sp>
        <p:nvSpPr>
          <p:cNvPr id="3" name="Content Placeholder 2">
            <a:extLst>
              <a:ext uri="{FF2B5EF4-FFF2-40B4-BE49-F238E27FC236}">
                <a16:creationId xmlns:a16="http://schemas.microsoft.com/office/drawing/2014/main" id="{790F3291-896A-4EE0-BD14-345E222D0AB4}"/>
              </a:ext>
            </a:extLst>
          </p:cNvPr>
          <p:cNvSpPr>
            <a:spLocks noGrp="1"/>
          </p:cNvSpPr>
          <p:nvPr>
            <p:ph idx="1"/>
          </p:nvPr>
        </p:nvSpPr>
        <p:spPr/>
        <p:txBody>
          <a:bodyPr/>
          <a:lstStyle/>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Virus in aerosols (smaller than 100 </a:t>
            </a:r>
            <a:r>
              <a:rPr lang="en-US" sz="1800" dirty="0" err="1">
                <a:solidFill>
                  <a:srgbClr val="333333"/>
                </a:solidFill>
                <a:effectLst/>
                <a:latin typeface="Helvetica" panose="020B0604020202020204" pitchFamily="34" charset="0"/>
                <a:ea typeface="Times New Roman" panose="02020603050405020304" pitchFamily="18" charset="0"/>
              </a:rPr>
              <a:t>μm</a:t>
            </a:r>
            <a:r>
              <a:rPr lang="en-US" sz="1800" dirty="0">
                <a:solidFill>
                  <a:srgbClr val="333333"/>
                </a:solidFill>
                <a:effectLst/>
                <a:latin typeface="Helvetica" panose="020B0604020202020204" pitchFamily="34" charset="0"/>
                <a:ea typeface="Times New Roman" panose="02020603050405020304" pitchFamily="18" charset="0"/>
              </a:rPr>
              <a:t>) can remain suspended in air for </a:t>
            </a:r>
            <a:r>
              <a:rPr lang="en-US" sz="1800" dirty="0" err="1">
                <a:solidFill>
                  <a:srgbClr val="333333"/>
                </a:solidFill>
                <a:effectLst/>
                <a:latin typeface="Helvetica" panose="020B0604020202020204" pitchFamily="34" charset="0"/>
                <a:ea typeface="Times New Roman" panose="02020603050405020304" pitchFamily="18" charset="0"/>
              </a:rPr>
              <a:t>hrs</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They are highly concentrated near an infected person</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But aerosols containing infectious virus can also travel more than 6 ft </a:t>
            </a: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They </a:t>
            </a:r>
            <a:r>
              <a:rPr lang="en-US" sz="1800" dirty="0">
                <a:solidFill>
                  <a:srgbClr val="333333"/>
                </a:solidFill>
                <a:effectLst/>
                <a:latin typeface="Helvetica" panose="020B0604020202020204" pitchFamily="34" charset="0"/>
                <a:ea typeface="Times New Roman" panose="02020603050405020304" pitchFamily="18" charset="0"/>
              </a:rPr>
              <a:t>accumulate in poorly ventilated indoor air</a:t>
            </a:r>
            <a:endParaRPr lang="en-US" sz="1800" dirty="0">
              <a:effectLst/>
              <a:latin typeface="Times New Roman" panose="02020603050405020304" pitchFamily="18" charset="0"/>
              <a:ea typeface="Times New Roman" panose="02020603050405020304" pitchFamily="18" charset="0"/>
            </a:endParaRPr>
          </a:p>
          <a:p>
            <a:pPr marL="0" marR="0" algn="l">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Individuals with COVID-19, many of whom have no symptoms, release thousands of virus-laden aerosols and far fewer droplets when breathing and talking. </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A</a:t>
            </a:r>
            <a:r>
              <a:rPr lang="en-US" sz="1800" dirty="0">
                <a:solidFill>
                  <a:srgbClr val="333333"/>
                </a:solidFill>
                <a:effectLst/>
                <a:latin typeface="Helvetica" panose="020B0604020202020204" pitchFamily="34" charset="0"/>
                <a:ea typeface="Times New Roman" panose="02020603050405020304" pitchFamily="18" charset="0"/>
              </a:rPr>
              <a:t>ttention is being shifted to protecting against airborne transmission.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0F33116-319E-48B0-80F9-709D617C4DC3}"/>
              </a:ext>
            </a:extLst>
          </p:cNvPr>
          <p:cNvSpPr txBox="1"/>
          <p:nvPr/>
        </p:nvSpPr>
        <p:spPr>
          <a:xfrm>
            <a:off x="1905000" y="5479832"/>
            <a:ext cx="5022465" cy="1292662"/>
          </a:xfrm>
          <a:prstGeom prst="rect">
            <a:avLst/>
          </a:prstGeom>
          <a:noFill/>
        </p:spPr>
        <p:txBody>
          <a:bodyPr wrap="none" rtlCol="0">
            <a:spAutoFit/>
          </a:bodyPr>
          <a:lstStyle/>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Reference: Kimberly A. Prather, Linsey C. Marr, Robert T. Schooley, </a:t>
            </a:r>
          </a:p>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Melissa A. </a:t>
            </a:r>
            <a:r>
              <a:rPr lang="en-US" sz="1400" dirty="0" err="1">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McDiarmid</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Mary E. Wilson, Donald K. Milton, </a:t>
            </a:r>
          </a:p>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Airborne Transmission of SARS-CoV-2, </a:t>
            </a:r>
            <a:r>
              <a:rPr lang="en-US" sz="1400" i="1"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Science </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05 Oct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02509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A997-3072-4E35-824E-D18154E956DD}"/>
              </a:ext>
            </a:extLst>
          </p:cNvPr>
          <p:cNvSpPr>
            <a:spLocks noGrp="1"/>
          </p:cNvSpPr>
          <p:nvPr>
            <p:ph type="title"/>
          </p:nvPr>
        </p:nvSpPr>
        <p:spPr/>
        <p:txBody>
          <a:bodyPr/>
          <a:lstStyle/>
          <a:p>
            <a:r>
              <a:rPr lang="en-US" dirty="0"/>
              <a:t>Applying Hierarchy of Controls for COVID-19</a:t>
            </a:r>
          </a:p>
        </p:txBody>
      </p:sp>
      <p:pic>
        <p:nvPicPr>
          <p:cNvPr id="1026" name="Picture 2" descr="See the source image">
            <a:extLst>
              <a:ext uri="{FF2B5EF4-FFF2-40B4-BE49-F238E27FC236}">
                <a16:creationId xmlns:a16="http://schemas.microsoft.com/office/drawing/2014/main" id="{FAA45176-16CF-414B-94D8-AC8CC77E30BC}"/>
              </a:ext>
            </a:extLst>
          </p:cNvPr>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15095" t="9692" r="24528" b="4165"/>
          <a:stretch/>
        </p:blipFill>
        <p:spPr bwMode="auto">
          <a:xfrm>
            <a:off x="457200" y="1840707"/>
            <a:ext cx="3886200" cy="303609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3B5E1C69-CE22-46EB-8019-18D3A44D4145}"/>
              </a:ext>
            </a:extLst>
          </p:cNvPr>
          <p:cNvSpPr>
            <a:spLocks noGrp="1"/>
          </p:cNvSpPr>
          <p:nvPr>
            <p:ph sz="half" idx="2"/>
          </p:nvPr>
        </p:nvSpPr>
        <p:spPr/>
        <p:txBody>
          <a:bodyPr/>
          <a:lstStyle/>
          <a:p>
            <a:r>
              <a:rPr lang="en-US" dirty="0"/>
              <a:t>Elimination is out of our control</a:t>
            </a:r>
          </a:p>
          <a:p>
            <a:r>
              <a:rPr lang="en-US" dirty="0"/>
              <a:t>Substitution is out of our control</a:t>
            </a:r>
          </a:p>
          <a:p>
            <a:r>
              <a:rPr lang="en-US" dirty="0"/>
              <a:t>Engineering controls include ventilation and physical barriers</a:t>
            </a:r>
          </a:p>
        </p:txBody>
      </p:sp>
    </p:spTree>
    <p:extLst>
      <p:ext uri="{BB962C8B-B14F-4D97-AF65-F5344CB8AC3E}">
        <p14:creationId xmlns:p14="http://schemas.microsoft.com/office/powerpoint/2010/main" val="305021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7CEF-1685-492F-8FCB-8BEAC935B691}"/>
              </a:ext>
            </a:extLst>
          </p:cNvPr>
          <p:cNvSpPr>
            <a:spLocks noGrp="1"/>
          </p:cNvSpPr>
          <p:nvPr>
            <p:ph type="title"/>
          </p:nvPr>
        </p:nvSpPr>
        <p:spPr/>
        <p:txBody>
          <a:bodyPr/>
          <a:lstStyle/>
          <a:p>
            <a:r>
              <a:rPr lang="en-US" dirty="0"/>
              <a:t>Work Practice and </a:t>
            </a:r>
            <a:br>
              <a:rPr lang="en-US" dirty="0"/>
            </a:br>
            <a:r>
              <a:rPr lang="en-US" dirty="0"/>
              <a:t>Patient Management</a:t>
            </a:r>
          </a:p>
        </p:txBody>
      </p:sp>
      <p:pic>
        <p:nvPicPr>
          <p:cNvPr id="1028" name="Picture 4" descr="See the source image">
            <a:extLst>
              <a:ext uri="{FF2B5EF4-FFF2-40B4-BE49-F238E27FC236}">
                <a16:creationId xmlns:a16="http://schemas.microsoft.com/office/drawing/2014/main" id="{F58F231B-0C3C-4940-9A92-A4AA226FAE1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75" t="-1" r="9344" b="905"/>
          <a:stretch/>
        </p:blipFill>
        <p:spPr bwMode="auto">
          <a:xfrm>
            <a:off x="3532094" y="1828800"/>
            <a:ext cx="5181600" cy="37377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74B2F9-C87E-4F32-97A6-4459558B9B54}"/>
              </a:ext>
            </a:extLst>
          </p:cNvPr>
          <p:cNvSpPr txBox="1"/>
          <p:nvPr/>
        </p:nvSpPr>
        <p:spPr>
          <a:xfrm>
            <a:off x="457200" y="2286000"/>
            <a:ext cx="3326552" cy="369332"/>
          </a:xfrm>
          <a:prstGeom prst="rect">
            <a:avLst/>
          </a:prstGeom>
          <a:noFill/>
        </p:spPr>
        <p:txBody>
          <a:bodyPr wrap="none" rtlCol="0">
            <a:spAutoFit/>
          </a:bodyPr>
          <a:lstStyle/>
          <a:p>
            <a:r>
              <a:rPr lang="en-US" dirty="0"/>
              <a:t>Screen and rule out COVID-19</a:t>
            </a:r>
          </a:p>
        </p:txBody>
      </p:sp>
      <p:sp>
        <p:nvSpPr>
          <p:cNvPr id="5" name="TextBox 4">
            <a:extLst>
              <a:ext uri="{FF2B5EF4-FFF2-40B4-BE49-F238E27FC236}">
                <a16:creationId xmlns:a16="http://schemas.microsoft.com/office/drawing/2014/main" id="{0EC58A7B-C9C7-4D0E-A09C-236F78826E3D}"/>
              </a:ext>
            </a:extLst>
          </p:cNvPr>
          <p:cNvSpPr txBox="1"/>
          <p:nvPr/>
        </p:nvSpPr>
        <p:spPr>
          <a:xfrm>
            <a:off x="228600" y="2981654"/>
            <a:ext cx="4095993" cy="830997"/>
          </a:xfrm>
          <a:prstGeom prst="rect">
            <a:avLst/>
          </a:prstGeom>
          <a:noFill/>
        </p:spPr>
        <p:txBody>
          <a:bodyPr wrap="none" rtlCol="0">
            <a:spAutoFit/>
          </a:bodyPr>
          <a:lstStyle/>
          <a:p>
            <a:r>
              <a:rPr lang="en-US" dirty="0"/>
              <a:t>Use barriers, dental dam, use aerosol </a:t>
            </a:r>
          </a:p>
          <a:p>
            <a:r>
              <a:rPr lang="en-US" dirty="0"/>
              <a:t>Containment equipment </a:t>
            </a:r>
          </a:p>
          <a:p>
            <a:r>
              <a:rPr lang="en-US" sz="1200" dirty="0"/>
              <a:t> </a:t>
            </a:r>
          </a:p>
        </p:txBody>
      </p:sp>
      <p:sp>
        <p:nvSpPr>
          <p:cNvPr id="6" name="TextBox 5">
            <a:extLst>
              <a:ext uri="{FF2B5EF4-FFF2-40B4-BE49-F238E27FC236}">
                <a16:creationId xmlns:a16="http://schemas.microsoft.com/office/drawing/2014/main" id="{09033111-1BE3-4C5C-B519-148945C23F16}"/>
              </a:ext>
            </a:extLst>
          </p:cNvPr>
          <p:cNvSpPr txBox="1"/>
          <p:nvPr/>
        </p:nvSpPr>
        <p:spPr>
          <a:xfrm>
            <a:off x="228600" y="3846731"/>
            <a:ext cx="4544834" cy="646331"/>
          </a:xfrm>
          <a:prstGeom prst="rect">
            <a:avLst/>
          </a:prstGeom>
          <a:noFill/>
        </p:spPr>
        <p:txBody>
          <a:bodyPr wrap="none" rtlCol="0">
            <a:spAutoFit/>
          </a:bodyPr>
          <a:lstStyle/>
          <a:p>
            <a:r>
              <a:rPr lang="en-US" dirty="0"/>
              <a:t>Limiting the number of people in the dental</a:t>
            </a:r>
          </a:p>
          <a:p>
            <a:r>
              <a:rPr lang="en-US" dirty="0"/>
              <a:t>facility, hand hygiene, social distancing</a:t>
            </a:r>
          </a:p>
        </p:txBody>
      </p:sp>
      <p:sp>
        <p:nvSpPr>
          <p:cNvPr id="7" name="TextBox 6">
            <a:extLst>
              <a:ext uri="{FF2B5EF4-FFF2-40B4-BE49-F238E27FC236}">
                <a16:creationId xmlns:a16="http://schemas.microsoft.com/office/drawing/2014/main" id="{BC9C79ED-A228-45C0-A234-9E9BC1D8F7FE}"/>
              </a:ext>
            </a:extLst>
          </p:cNvPr>
          <p:cNvSpPr txBox="1"/>
          <p:nvPr/>
        </p:nvSpPr>
        <p:spPr>
          <a:xfrm>
            <a:off x="1447800" y="4673263"/>
            <a:ext cx="3890809" cy="646331"/>
          </a:xfrm>
          <a:prstGeom prst="rect">
            <a:avLst/>
          </a:prstGeom>
          <a:noFill/>
        </p:spPr>
        <p:txBody>
          <a:bodyPr wrap="none" rtlCol="0">
            <a:spAutoFit/>
          </a:bodyPr>
          <a:lstStyle/>
          <a:p>
            <a:r>
              <a:rPr lang="en-US" dirty="0"/>
              <a:t>Respirators, gowns, face shield, eye</a:t>
            </a:r>
          </a:p>
          <a:p>
            <a:r>
              <a:rPr lang="en-US" dirty="0"/>
              <a:t>Protection, gloves</a:t>
            </a:r>
          </a:p>
        </p:txBody>
      </p:sp>
    </p:spTree>
    <p:extLst>
      <p:ext uri="{BB962C8B-B14F-4D97-AF65-F5344CB8AC3E}">
        <p14:creationId xmlns:p14="http://schemas.microsoft.com/office/powerpoint/2010/main" val="177628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CB7B-553B-4331-A6DD-6235CE894511}"/>
              </a:ext>
            </a:extLst>
          </p:cNvPr>
          <p:cNvSpPr>
            <a:spLocks noGrp="1"/>
          </p:cNvSpPr>
          <p:nvPr>
            <p:ph type="title"/>
          </p:nvPr>
        </p:nvSpPr>
        <p:spPr/>
        <p:txBody>
          <a:bodyPr/>
          <a:lstStyle/>
          <a:p>
            <a:pPr algn="ctr"/>
            <a:r>
              <a:rPr lang="en-US" sz="3600" b="1" dirty="0"/>
              <a:t>Precautions When Performing </a:t>
            </a:r>
            <a:br>
              <a:rPr lang="en-US" sz="3600" b="1" dirty="0"/>
            </a:br>
            <a:r>
              <a:rPr lang="en-US" sz="3600" b="1" u="sng" dirty="0">
                <a:hlinkClick r:id="rId3"/>
              </a:rPr>
              <a:t>Aerosol Generating Procedures (AGPs)</a:t>
            </a:r>
            <a:endParaRPr lang="en-US" sz="3600" dirty="0"/>
          </a:p>
        </p:txBody>
      </p:sp>
      <p:sp>
        <p:nvSpPr>
          <p:cNvPr id="3" name="Content Placeholder 2">
            <a:extLst>
              <a:ext uri="{FF2B5EF4-FFF2-40B4-BE49-F238E27FC236}">
                <a16:creationId xmlns:a16="http://schemas.microsoft.com/office/drawing/2014/main" id="{0DD3FE3E-5540-40E3-91D7-1D8AE0A3EC52}"/>
              </a:ext>
            </a:extLst>
          </p:cNvPr>
          <p:cNvSpPr>
            <a:spLocks noGrp="1"/>
          </p:cNvSpPr>
          <p:nvPr>
            <p:ph idx="1"/>
          </p:nvPr>
        </p:nvSpPr>
        <p:spPr/>
        <p:txBody>
          <a:bodyPr>
            <a:normAutofit fontScale="92500" lnSpcReduction="10000"/>
          </a:bodyPr>
          <a:lstStyle/>
          <a:p>
            <a:pPr lvl="0"/>
            <a:r>
              <a:rPr lang="en-US" sz="2600" dirty="0"/>
              <a:t>Perform AGP cautiously and avoid if possible.</a:t>
            </a:r>
          </a:p>
          <a:p>
            <a:pPr marL="0" lvl="0" indent="0">
              <a:buNone/>
            </a:pPr>
            <a:endParaRPr lang="en-US" sz="2600" dirty="0"/>
          </a:p>
          <a:p>
            <a:pPr lvl="0"/>
            <a:r>
              <a:rPr lang="en-US" sz="2600" dirty="0"/>
              <a:t>If performed, the following should occur:</a:t>
            </a:r>
          </a:p>
          <a:p>
            <a:pPr lvl="1"/>
            <a:r>
              <a:rPr lang="en-US" sz="2600" dirty="0"/>
              <a:t>wear an N95 mask, eye protection, gloves, and a gown.</a:t>
            </a:r>
          </a:p>
          <a:p>
            <a:pPr lvl="1"/>
            <a:r>
              <a:rPr lang="en-US" sz="2600" dirty="0"/>
              <a:t>AGPs should ideally take place in an AIIR.</a:t>
            </a:r>
          </a:p>
          <a:p>
            <a:r>
              <a:rPr lang="en-US" sz="2600" dirty="0"/>
              <a:t>Use high volume intraoral suction</a:t>
            </a:r>
          </a:p>
          <a:p>
            <a:r>
              <a:rPr lang="en-US" sz="2600" dirty="0"/>
              <a:t>Use extraoral vacuum unit between patient’s mouth and provider’s face</a:t>
            </a:r>
          </a:p>
          <a:p>
            <a:r>
              <a:rPr lang="en-US" sz="2600" dirty="0"/>
              <a:t>An air purification filtration/UV germicidal irradiation system.</a:t>
            </a:r>
          </a:p>
          <a:p>
            <a:endParaRPr lang="en-US" dirty="0"/>
          </a:p>
        </p:txBody>
      </p:sp>
    </p:spTree>
    <p:extLst>
      <p:ext uri="{BB962C8B-B14F-4D97-AF65-F5344CB8AC3E}">
        <p14:creationId xmlns:p14="http://schemas.microsoft.com/office/powerpoint/2010/main" val="92293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5D0787-AF73-423E-8ADF-5BAEE00B85F5}"/>
              </a:ext>
            </a:extLst>
          </p:cNvPr>
          <p:cNvSpPr>
            <a:spLocks noGrp="1"/>
          </p:cNvSpPr>
          <p:nvPr>
            <p:ph type="title"/>
          </p:nvPr>
        </p:nvSpPr>
        <p:spPr/>
        <p:txBody>
          <a:bodyPr/>
          <a:lstStyle/>
          <a:p>
            <a:r>
              <a:rPr lang="en-US" dirty="0"/>
              <a:t> Controls</a:t>
            </a:r>
          </a:p>
        </p:txBody>
      </p:sp>
      <p:sp>
        <p:nvSpPr>
          <p:cNvPr id="10" name="Text Placeholder 9">
            <a:extLst>
              <a:ext uri="{FF2B5EF4-FFF2-40B4-BE49-F238E27FC236}">
                <a16:creationId xmlns:a16="http://schemas.microsoft.com/office/drawing/2014/main" id="{9C17A73C-1A42-410A-9696-C6EB29891590}"/>
              </a:ext>
            </a:extLst>
          </p:cNvPr>
          <p:cNvSpPr>
            <a:spLocks noGrp="1"/>
          </p:cNvSpPr>
          <p:nvPr>
            <p:ph type="body" idx="1"/>
          </p:nvPr>
        </p:nvSpPr>
        <p:spPr>
          <a:xfrm>
            <a:off x="457200" y="1535112"/>
            <a:ext cx="4040188" cy="1055687"/>
          </a:xfrm>
        </p:spPr>
        <p:txBody>
          <a:bodyPr/>
          <a:lstStyle/>
          <a:p>
            <a:r>
              <a:rPr lang="en-US" dirty="0"/>
              <a:t>Engineering--Aerosol Containment Equipment</a:t>
            </a:r>
          </a:p>
        </p:txBody>
      </p:sp>
      <p:pic>
        <p:nvPicPr>
          <p:cNvPr id="6" name="Content Placeholder 5">
            <a:extLst>
              <a:ext uri="{FF2B5EF4-FFF2-40B4-BE49-F238E27FC236}">
                <a16:creationId xmlns:a16="http://schemas.microsoft.com/office/drawing/2014/main" id="{6C27C5D0-D194-4951-BF98-483C5604D5E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746886"/>
            <a:ext cx="4040188" cy="2807266"/>
          </a:xfrm>
        </p:spPr>
      </p:pic>
      <p:sp>
        <p:nvSpPr>
          <p:cNvPr id="11" name="Text Placeholder 10">
            <a:extLst>
              <a:ext uri="{FF2B5EF4-FFF2-40B4-BE49-F238E27FC236}">
                <a16:creationId xmlns:a16="http://schemas.microsoft.com/office/drawing/2014/main" id="{5129CAD5-F524-4F38-A1A2-9AF8A1FC1A99}"/>
              </a:ext>
            </a:extLst>
          </p:cNvPr>
          <p:cNvSpPr>
            <a:spLocks noGrp="1"/>
          </p:cNvSpPr>
          <p:nvPr>
            <p:ph type="body" sz="quarter" idx="3"/>
          </p:nvPr>
        </p:nvSpPr>
        <p:spPr>
          <a:xfrm>
            <a:off x="4645025" y="1535113"/>
            <a:ext cx="4194175" cy="1055686"/>
          </a:xfrm>
        </p:spPr>
        <p:txBody>
          <a:bodyPr/>
          <a:lstStyle/>
          <a:p>
            <a:r>
              <a:rPr lang="en-US" dirty="0"/>
              <a:t>Administrative--Masks on patients except during intraoral procedures</a:t>
            </a:r>
          </a:p>
        </p:txBody>
      </p:sp>
      <p:pic>
        <p:nvPicPr>
          <p:cNvPr id="8" name="Content Placeholder 7">
            <a:extLst>
              <a:ext uri="{FF2B5EF4-FFF2-40B4-BE49-F238E27FC236}">
                <a16:creationId xmlns:a16="http://schemas.microsoft.com/office/drawing/2014/main" id="{35EA9986-4461-4BAD-A974-12B7075E9D2D}"/>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46348" b="3195"/>
          <a:stretch/>
        </p:blipFill>
        <p:spPr>
          <a:xfrm>
            <a:off x="5105400" y="2797618"/>
            <a:ext cx="2819400" cy="2826158"/>
          </a:xfrm>
        </p:spPr>
      </p:pic>
    </p:spTree>
    <p:extLst>
      <p:ext uri="{BB962C8B-B14F-4D97-AF65-F5344CB8AC3E}">
        <p14:creationId xmlns:p14="http://schemas.microsoft.com/office/powerpoint/2010/main" val="401286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73EA-2966-4AF8-9092-2BEBAFC2F91F}"/>
              </a:ext>
            </a:extLst>
          </p:cNvPr>
          <p:cNvSpPr>
            <a:spLocks noGrp="1"/>
          </p:cNvSpPr>
          <p:nvPr>
            <p:ph type="title"/>
          </p:nvPr>
        </p:nvSpPr>
        <p:spPr/>
        <p:txBody>
          <a:bodyPr/>
          <a:lstStyle/>
          <a:p>
            <a:r>
              <a:rPr lang="en-US" dirty="0" err="1"/>
              <a:t>VacuVUE</a:t>
            </a:r>
            <a:r>
              <a:rPr lang="en-US" dirty="0"/>
              <a:t> HVE Mirror</a:t>
            </a:r>
          </a:p>
        </p:txBody>
      </p:sp>
      <p:sp>
        <p:nvSpPr>
          <p:cNvPr id="4" name="Content Placeholder 3">
            <a:extLst>
              <a:ext uri="{FF2B5EF4-FFF2-40B4-BE49-F238E27FC236}">
                <a16:creationId xmlns:a16="http://schemas.microsoft.com/office/drawing/2014/main" id="{3FA083E9-3C0E-40D6-AEF5-D25F629C14A2}"/>
              </a:ext>
            </a:extLst>
          </p:cNvPr>
          <p:cNvSpPr>
            <a:spLocks noGrp="1"/>
          </p:cNvSpPr>
          <p:nvPr>
            <p:ph sz="half" idx="2"/>
          </p:nvPr>
        </p:nvSpPr>
        <p:spPr/>
        <p:txBody>
          <a:bodyPr/>
          <a:lstStyle/>
          <a:p>
            <a:r>
              <a:rPr lang="en-US" dirty="0"/>
              <a:t>HVE Mirror combines properly placed, continuous HVE suction for aerosol and spatter reduction </a:t>
            </a:r>
          </a:p>
          <a:p>
            <a:r>
              <a:rPr lang="en-US" dirty="0"/>
              <a:t>dental mirror offers clear clinical views and retraction  </a:t>
            </a:r>
          </a:p>
        </p:txBody>
      </p:sp>
      <p:pic>
        <p:nvPicPr>
          <p:cNvPr id="2050" name="Picture 2">
            <a:extLst>
              <a:ext uri="{FF2B5EF4-FFF2-40B4-BE49-F238E27FC236}">
                <a16:creationId xmlns:a16="http://schemas.microsoft.com/office/drawing/2014/main" id="{A3CB2A8C-C54A-4315-B55E-B0BC16106B33}"/>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64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70FA9D-505D-403F-9AFC-950C28753843}"/>
              </a:ext>
            </a:extLst>
          </p:cNvPr>
          <p:cNvSpPr>
            <a:spLocks noGrp="1"/>
          </p:cNvSpPr>
          <p:nvPr>
            <p:ph type="title"/>
          </p:nvPr>
        </p:nvSpPr>
        <p:spPr/>
        <p:txBody>
          <a:bodyPr/>
          <a:lstStyle/>
          <a:p>
            <a:r>
              <a:rPr lang="en-US" dirty="0" err="1"/>
              <a:t>VacuLUX</a:t>
            </a:r>
            <a:r>
              <a:rPr lang="en-US" dirty="0"/>
              <a:t> HVE adapter</a:t>
            </a:r>
          </a:p>
        </p:txBody>
      </p:sp>
      <p:sp>
        <p:nvSpPr>
          <p:cNvPr id="6" name="Content Placeholder 5">
            <a:extLst>
              <a:ext uri="{FF2B5EF4-FFF2-40B4-BE49-F238E27FC236}">
                <a16:creationId xmlns:a16="http://schemas.microsoft.com/office/drawing/2014/main" id="{63D19701-14BA-4C39-827E-AC764966A3D1}"/>
              </a:ext>
            </a:extLst>
          </p:cNvPr>
          <p:cNvSpPr>
            <a:spLocks noGrp="1"/>
          </p:cNvSpPr>
          <p:nvPr>
            <p:ph sz="half" idx="2"/>
          </p:nvPr>
        </p:nvSpPr>
        <p:spPr/>
        <p:txBody>
          <a:bodyPr/>
          <a:lstStyle/>
          <a:p>
            <a:r>
              <a:rPr lang="en-US" sz="2400" dirty="0"/>
              <a:t>for high-volume isolation </a:t>
            </a:r>
          </a:p>
          <a:p>
            <a:r>
              <a:rPr lang="en-US" sz="2400" dirty="0"/>
              <a:t>placing continuous, high-volume suction in the mouth where they originate. </a:t>
            </a:r>
          </a:p>
          <a:p>
            <a:r>
              <a:rPr lang="en-US" sz="2400" dirty="0"/>
              <a:t>Minimizes exposure to aerosols when working by yourself</a:t>
            </a:r>
            <a:r>
              <a:rPr lang="en-US" dirty="0"/>
              <a:t>.</a:t>
            </a:r>
          </a:p>
        </p:txBody>
      </p:sp>
      <p:pic>
        <p:nvPicPr>
          <p:cNvPr id="1026" name="Picture 2">
            <a:extLst>
              <a:ext uri="{FF2B5EF4-FFF2-40B4-BE49-F238E27FC236}">
                <a16:creationId xmlns:a16="http://schemas.microsoft.com/office/drawing/2014/main" id="{CC0640CC-BF72-4D13-AA68-C0BD487302DA}"/>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5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6733-20E9-4785-ADA9-2F39437D7A32}"/>
              </a:ext>
            </a:extLst>
          </p:cNvPr>
          <p:cNvSpPr>
            <a:spLocks noGrp="1"/>
          </p:cNvSpPr>
          <p:nvPr>
            <p:ph type="title"/>
          </p:nvPr>
        </p:nvSpPr>
        <p:spPr/>
        <p:txBody>
          <a:bodyPr/>
          <a:lstStyle/>
          <a:p>
            <a:r>
              <a:rPr lang="en-US" dirty="0"/>
              <a:t>Engineering Control:</a:t>
            </a:r>
            <a:br>
              <a:rPr lang="en-US" dirty="0"/>
            </a:br>
            <a:r>
              <a:rPr lang="en-US" dirty="0"/>
              <a:t>Extraoral Suction</a:t>
            </a:r>
          </a:p>
        </p:txBody>
      </p:sp>
      <p:pic>
        <p:nvPicPr>
          <p:cNvPr id="6" name="Content Placeholder 5" descr="A picture containing person, indoor, young, person&#10;&#10;Description automatically generated">
            <a:extLst>
              <a:ext uri="{FF2B5EF4-FFF2-40B4-BE49-F238E27FC236}">
                <a16:creationId xmlns:a16="http://schemas.microsoft.com/office/drawing/2014/main" id="{E1E76F3F-E9EF-4D9F-8DE9-8F8EE7D3E30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473521"/>
            <a:ext cx="4038600" cy="2779320"/>
          </a:xfrm>
        </p:spPr>
      </p:pic>
      <p:pic>
        <p:nvPicPr>
          <p:cNvPr id="8" name="Content Placeholder 7" descr="A picture containing person, indoor, person, car&#10;&#10;Description automatically generated">
            <a:extLst>
              <a:ext uri="{FF2B5EF4-FFF2-40B4-BE49-F238E27FC236}">
                <a16:creationId xmlns:a16="http://schemas.microsoft.com/office/drawing/2014/main" id="{5C2D39FC-DA52-48F3-8463-1CF13026004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460100"/>
            <a:ext cx="4038600" cy="2806163"/>
          </a:xfrm>
        </p:spPr>
      </p:pic>
    </p:spTree>
    <p:extLst>
      <p:ext uri="{BB962C8B-B14F-4D97-AF65-F5344CB8AC3E}">
        <p14:creationId xmlns:p14="http://schemas.microsoft.com/office/powerpoint/2010/main" val="21108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F4104-F3E3-4DF0-8510-8C02D07AB71F}"/>
              </a:ext>
            </a:extLst>
          </p:cNvPr>
          <p:cNvSpPr>
            <a:spLocks noGrp="1"/>
          </p:cNvSpPr>
          <p:nvPr>
            <p:ph type="title"/>
          </p:nvPr>
        </p:nvSpPr>
        <p:spPr>
          <a:xfrm>
            <a:off x="457200" y="274638"/>
            <a:ext cx="8229600" cy="1143000"/>
          </a:xfrm>
        </p:spPr>
        <p:txBody>
          <a:bodyPr wrap="square" anchor="ctr">
            <a:normAutofit fontScale="90000"/>
          </a:bodyPr>
          <a:lstStyle/>
          <a:p>
            <a:r>
              <a:rPr lang="en-US" dirty="0"/>
              <a:t>Engineering Control: </a:t>
            </a:r>
            <a:br>
              <a:rPr lang="en-US" dirty="0"/>
            </a:br>
            <a:r>
              <a:rPr lang="en-US" dirty="0"/>
              <a:t>HEPA Air Purifier</a:t>
            </a:r>
          </a:p>
        </p:txBody>
      </p:sp>
      <p:sp>
        <p:nvSpPr>
          <p:cNvPr id="6" name="Content Placeholder 5">
            <a:extLst>
              <a:ext uri="{FF2B5EF4-FFF2-40B4-BE49-F238E27FC236}">
                <a16:creationId xmlns:a16="http://schemas.microsoft.com/office/drawing/2014/main" id="{B75439E3-EF20-462A-B91A-9893D1BDC204}"/>
              </a:ext>
            </a:extLst>
          </p:cNvPr>
          <p:cNvSpPr>
            <a:spLocks noGrp="1"/>
          </p:cNvSpPr>
          <p:nvPr>
            <p:ph sz="half" idx="1"/>
          </p:nvPr>
        </p:nvSpPr>
        <p:spPr>
          <a:xfrm>
            <a:off x="457200" y="1600201"/>
            <a:ext cx="4038600" cy="3276600"/>
          </a:xfrm>
        </p:spPr>
        <p:txBody>
          <a:bodyPr wrap="square" anchor="t">
            <a:normAutofit/>
          </a:bodyPr>
          <a:lstStyle/>
          <a:p>
            <a:r>
              <a:rPr lang="en-US" dirty="0"/>
              <a:t>Certified to capture particles that are 0.1 micron in diameter</a:t>
            </a:r>
          </a:p>
          <a:p>
            <a:endParaRPr lang="en-US" dirty="0"/>
          </a:p>
          <a:p>
            <a:r>
              <a:rPr lang="en-US" dirty="0"/>
              <a:t>Clean air delivery rate of at least 240</a:t>
            </a:r>
          </a:p>
        </p:txBody>
      </p:sp>
      <p:pic>
        <p:nvPicPr>
          <p:cNvPr id="1026" name="Picture 2">
            <a:extLst>
              <a:ext uri="{FF2B5EF4-FFF2-40B4-BE49-F238E27FC236}">
                <a16:creationId xmlns:a16="http://schemas.microsoft.com/office/drawing/2014/main" id="{55F0A074-5C62-464D-8D88-75AE3D468A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18883" y="1600200"/>
            <a:ext cx="1039118" cy="2770983"/>
          </a:xfrm>
          <a:prstGeom prst="rect">
            <a:avLst/>
          </a:prstGeom>
          <a:solidFill>
            <a:srgbClr val="FFFFFF"/>
          </a:solidFill>
        </p:spPr>
      </p:pic>
      <p:pic>
        <p:nvPicPr>
          <p:cNvPr id="2" name="Picture 1" descr="Size comparison">
            <a:extLst>
              <a:ext uri="{FF2B5EF4-FFF2-40B4-BE49-F238E27FC236}">
                <a16:creationId xmlns:a16="http://schemas.microsoft.com/office/drawing/2014/main" id="{30E5D2E7-04C5-42F7-B767-A40360DCEF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840515"/>
            <a:ext cx="5619750" cy="1628775"/>
          </a:xfrm>
          <a:prstGeom prst="rect">
            <a:avLst/>
          </a:prstGeom>
          <a:noFill/>
          <a:ln>
            <a:noFill/>
          </a:ln>
        </p:spPr>
      </p:pic>
    </p:spTree>
    <p:extLst>
      <p:ext uri="{BB962C8B-B14F-4D97-AF65-F5344CB8AC3E}">
        <p14:creationId xmlns:p14="http://schemas.microsoft.com/office/powerpoint/2010/main" val="418016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1A50-C864-4BCD-81D5-7D2551937A8B}"/>
              </a:ext>
            </a:extLst>
          </p:cNvPr>
          <p:cNvSpPr>
            <a:spLocks noGrp="1"/>
          </p:cNvSpPr>
          <p:nvPr>
            <p:ph type="title"/>
          </p:nvPr>
        </p:nvSpPr>
        <p:spPr/>
        <p:txBody>
          <a:bodyPr/>
          <a:lstStyle/>
          <a:p>
            <a:pPr algn="ctr"/>
            <a:r>
              <a:rPr lang="en-US" b="1" dirty="0"/>
              <a:t>Oral Health Personnel</a:t>
            </a:r>
          </a:p>
        </p:txBody>
      </p:sp>
      <p:sp>
        <p:nvSpPr>
          <p:cNvPr id="3" name="Content Placeholder 2">
            <a:extLst>
              <a:ext uri="{FF2B5EF4-FFF2-40B4-BE49-F238E27FC236}">
                <a16:creationId xmlns:a16="http://schemas.microsoft.com/office/drawing/2014/main" id="{4122304D-B024-4F97-9EE8-0D18E4D21267}"/>
              </a:ext>
            </a:extLst>
          </p:cNvPr>
          <p:cNvSpPr>
            <a:spLocks noGrp="1"/>
          </p:cNvSpPr>
          <p:nvPr>
            <p:ph idx="1"/>
          </p:nvPr>
        </p:nvSpPr>
        <p:spPr/>
        <p:txBody>
          <a:bodyPr>
            <a:normAutofit fontScale="77500" lnSpcReduction="20000"/>
          </a:bodyPr>
          <a:lstStyle/>
          <a:p>
            <a:r>
              <a:rPr lang="en-US" dirty="0"/>
              <a:t>OSHA categorizes oral health personnel as very high risk when performing aerosol generating procedures</a:t>
            </a:r>
          </a:p>
          <a:p>
            <a:r>
              <a:rPr lang="en-US" dirty="0"/>
              <a:t>Rotary dental instruments create a visible spray</a:t>
            </a:r>
          </a:p>
          <a:p>
            <a:r>
              <a:rPr lang="en-US" dirty="0"/>
              <a:t>The spray contains particle droplets </a:t>
            </a:r>
          </a:p>
          <a:p>
            <a:r>
              <a:rPr lang="en-US" dirty="0"/>
              <a:t>No confirmed cases of COVID-19 transmitted in a dental setting</a:t>
            </a:r>
          </a:p>
          <a:p>
            <a:r>
              <a:rPr lang="en-US" dirty="0"/>
              <a:t>OHP have the potential for direct or indirect exposure to patients or infectious materials including:  </a:t>
            </a:r>
          </a:p>
          <a:p>
            <a:pPr lvl="1">
              <a:buFont typeface="Courier New" panose="02070309020205020404" pitchFamily="49" charset="0"/>
              <a:buChar char="o"/>
            </a:pPr>
            <a:r>
              <a:rPr lang="en-US" i="1" dirty="0"/>
              <a:t>body substances</a:t>
            </a:r>
          </a:p>
          <a:p>
            <a:pPr lvl="1">
              <a:buFont typeface="Courier New" panose="02070309020205020404" pitchFamily="49" charset="0"/>
              <a:buChar char="o"/>
            </a:pPr>
            <a:r>
              <a:rPr lang="en-US" i="1" dirty="0"/>
              <a:t>contaminated medical supplies, devices, and equipment</a:t>
            </a:r>
            <a:endParaRPr lang="en-US" dirty="0"/>
          </a:p>
          <a:p>
            <a:pPr lvl="1">
              <a:buFont typeface="Courier New" panose="02070309020205020404" pitchFamily="49" charset="0"/>
              <a:buChar char="o"/>
            </a:pPr>
            <a:r>
              <a:rPr lang="en-US" i="1" dirty="0"/>
              <a:t>contaminated environmental surfaces</a:t>
            </a:r>
            <a:endParaRPr lang="en-US" dirty="0"/>
          </a:p>
          <a:p>
            <a:pPr lvl="1">
              <a:buFont typeface="Courier New" panose="02070309020205020404" pitchFamily="49" charset="0"/>
              <a:buChar char="o"/>
            </a:pPr>
            <a:r>
              <a:rPr lang="en-US" i="1" dirty="0"/>
              <a:t>contaminated air</a:t>
            </a:r>
            <a:endParaRPr lang="en-US" dirty="0"/>
          </a:p>
          <a:p>
            <a:endParaRPr lang="en-US" dirty="0"/>
          </a:p>
        </p:txBody>
      </p:sp>
    </p:spTree>
    <p:extLst>
      <p:ext uri="{BB962C8B-B14F-4D97-AF65-F5344CB8AC3E}">
        <p14:creationId xmlns:p14="http://schemas.microsoft.com/office/powerpoint/2010/main" val="227251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person, room, woman, looking&#10;&#10;Description automatically generated">
            <a:extLst>
              <a:ext uri="{FF2B5EF4-FFF2-40B4-BE49-F238E27FC236}">
                <a16:creationId xmlns:a16="http://schemas.microsoft.com/office/drawing/2014/main" id="{A856614E-C367-47EF-B739-70688A5559CD}"/>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52" t="1414" r="29845" b="-1"/>
          <a:stretch/>
        </p:blipFill>
        <p:spPr>
          <a:xfrm>
            <a:off x="2641851" y="857257"/>
            <a:ext cx="6502149" cy="5143493"/>
          </a:xfrm>
          <a:prstGeom prst="rect">
            <a:avLst/>
          </a:prstGeom>
        </p:spPr>
      </p:pic>
      <p:sp>
        <p:nvSpPr>
          <p:cNvPr id="6" name="Title 5">
            <a:extLst>
              <a:ext uri="{FF2B5EF4-FFF2-40B4-BE49-F238E27FC236}">
                <a16:creationId xmlns:a16="http://schemas.microsoft.com/office/drawing/2014/main" id="{2F830ED8-AE46-41CA-8EFE-85567C432F6A}"/>
              </a:ext>
            </a:extLst>
          </p:cNvPr>
          <p:cNvSpPr>
            <a:spLocks noGrp="1"/>
          </p:cNvSpPr>
          <p:nvPr>
            <p:ph type="title" idx="4294967295"/>
          </p:nvPr>
        </p:nvSpPr>
        <p:spPr>
          <a:xfrm>
            <a:off x="193360" y="857250"/>
            <a:ext cx="2363531" cy="843534"/>
          </a:xfrm>
        </p:spPr>
        <p:txBody>
          <a:bodyPr vert="horz" wrap="square" lIns="68580" tIns="34290" rIns="68580" bIns="34290" numCol="1" rtlCol="0" anchor="b" anchorCtr="0" compatLnSpc="1">
            <a:prstTxWarp prst="textNoShape">
              <a:avLst/>
            </a:prstTxWarp>
            <a:normAutofit/>
          </a:bodyPr>
          <a:lstStyle/>
          <a:p>
            <a:r>
              <a:rPr lang="en-US" sz="2100" b="1" dirty="0"/>
              <a:t>CDC’s Guiding Principle</a:t>
            </a:r>
          </a:p>
        </p:txBody>
      </p:sp>
      <p:sp>
        <p:nvSpPr>
          <p:cNvPr id="5" name="Rectangle 4">
            <a:extLst>
              <a:ext uri="{FF2B5EF4-FFF2-40B4-BE49-F238E27FC236}">
                <a16:creationId xmlns:a16="http://schemas.microsoft.com/office/drawing/2014/main" id="{7B138806-F4AF-4093-A9AA-88777D9F20C6}"/>
              </a:ext>
            </a:extLst>
          </p:cNvPr>
          <p:cNvSpPr/>
          <p:nvPr/>
        </p:nvSpPr>
        <p:spPr>
          <a:xfrm>
            <a:off x="278320" y="2057400"/>
            <a:ext cx="2363531" cy="3352800"/>
          </a:xfrm>
          <a:prstGeom prst="rect">
            <a:avLst/>
          </a:prstGeom>
        </p:spPr>
        <p:txBody>
          <a:bodyPr vert="horz" lIns="68580" tIns="34290" rIns="68580" bIns="34290" rtlCol="0" anchor="t">
            <a:noAutofit/>
          </a:bodyPr>
          <a:lstStyle/>
          <a:p>
            <a:pPr>
              <a:lnSpc>
                <a:spcPct val="90000"/>
              </a:lnSpc>
              <a:spcAft>
                <a:spcPts val="600"/>
              </a:spcAft>
            </a:pPr>
            <a:r>
              <a:rPr lang="en-US" sz="2100" dirty="0"/>
              <a:t>CDC’s guiding principle is that dental settings should balance the need to provide necessary services with the need to  minimize risk to patients and oral health personnel.</a:t>
            </a:r>
          </a:p>
        </p:txBody>
      </p:sp>
    </p:spTree>
    <p:extLst>
      <p:ext uri="{BB962C8B-B14F-4D97-AF65-F5344CB8AC3E}">
        <p14:creationId xmlns:p14="http://schemas.microsoft.com/office/powerpoint/2010/main" val="231098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48CA-9984-4045-B88B-0D89363C13CD}"/>
              </a:ext>
            </a:extLst>
          </p:cNvPr>
          <p:cNvSpPr>
            <a:spLocks noGrp="1"/>
          </p:cNvSpPr>
          <p:nvPr>
            <p:ph type="title"/>
          </p:nvPr>
        </p:nvSpPr>
        <p:spPr/>
        <p:txBody>
          <a:bodyPr>
            <a:normAutofit fontScale="90000"/>
          </a:bodyPr>
          <a:lstStyle/>
          <a:p>
            <a:br>
              <a:rPr lang="en-US" b="1" dirty="0"/>
            </a:br>
            <a:r>
              <a:rPr lang="en-US" b="1" dirty="0"/>
              <a:t>Dentistry work tasks associated with exposure medium &amp; high risk levels</a:t>
            </a:r>
            <a:br>
              <a:rPr lang="en-US" dirty="0"/>
            </a:br>
            <a:endParaRPr lang="en-US" dirty="0"/>
          </a:p>
        </p:txBody>
      </p:sp>
      <p:sp>
        <p:nvSpPr>
          <p:cNvPr id="4" name="Text Placeholder 3">
            <a:extLst>
              <a:ext uri="{FF2B5EF4-FFF2-40B4-BE49-F238E27FC236}">
                <a16:creationId xmlns:a16="http://schemas.microsoft.com/office/drawing/2014/main" id="{C3DE3768-7E6B-48D1-8B0A-6F4EE3C3D5AB}"/>
              </a:ext>
            </a:extLst>
          </p:cNvPr>
          <p:cNvSpPr>
            <a:spLocks noGrp="1"/>
          </p:cNvSpPr>
          <p:nvPr>
            <p:ph type="body" idx="1"/>
          </p:nvPr>
        </p:nvSpPr>
        <p:spPr/>
        <p:txBody>
          <a:bodyPr/>
          <a:lstStyle/>
          <a:p>
            <a:pPr algn="ctr"/>
            <a:r>
              <a:rPr lang="en-US" dirty="0"/>
              <a:t>Medium Risk</a:t>
            </a:r>
          </a:p>
        </p:txBody>
      </p:sp>
      <p:sp>
        <p:nvSpPr>
          <p:cNvPr id="5" name="Content Placeholder 4">
            <a:extLst>
              <a:ext uri="{FF2B5EF4-FFF2-40B4-BE49-F238E27FC236}">
                <a16:creationId xmlns:a16="http://schemas.microsoft.com/office/drawing/2014/main" id="{A5CB5C03-A484-44FE-8733-556E8F51F4C9}"/>
              </a:ext>
            </a:extLst>
          </p:cNvPr>
          <p:cNvSpPr>
            <a:spLocks noGrp="1"/>
          </p:cNvSpPr>
          <p:nvPr>
            <p:ph sz="half" idx="2"/>
          </p:nvPr>
        </p:nvSpPr>
        <p:spPr/>
        <p:txBody>
          <a:bodyPr/>
          <a:lstStyle/>
          <a:p>
            <a:r>
              <a:rPr lang="en-US" dirty="0"/>
              <a:t>Urgent or emergency dental care, not involving aerosol-generating procedures to well patients (i.e., to members of the general public who are not known or suspected COVID-19 patients).</a:t>
            </a:r>
          </a:p>
        </p:txBody>
      </p:sp>
      <p:sp>
        <p:nvSpPr>
          <p:cNvPr id="6" name="Text Placeholder 5">
            <a:extLst>
              <a:ext uri="{FF2B5EF4-FFF2-40B4-BE49-F238E27FC236}">
                <a16:creationId xmlns:a16="http://schemas.microsoft.com/office/drawing/2014/main" id="{8BBD589D-C8EF-43B1-ACCE-DE1EA42DB3F1}"/>
              </a:ext>
            </a:extLst>
          </p:cNvPr>
          <p:cNvSpPr>
            <a:spLocks noGrp="1"/>
          </p:cNvSpPr>
          <p:nvPr>
            <p:ph type="body" sz="quarter" idx="3"/>
          </p:nvPr>
        </p:nvSpPr>
        <p:spPr/>
        <p:txBody>
          <a:bodyPr/>
          <a:lstStyle/>
          <a:p>
            <a:endParaRPr lang="en-US" b="0" dirty="0"/>
          </a:p>
          <a:p>
            <a:pPr algn="ctr"/>
            <a:endParaRPr lang="en-US" b="0" dirty="0"/>
          </a:p>
          <a:p>
            <a:pPr algn="ctr"/>
            <a:endParaRPr lang="en-US" b="0" dirty="0"/>
          </a:p>
          <a:p>
            <a:pPr algn="ctr"/>
            <a:endParaRPr lang="en-US" b="0" dirty="0"/>
          </a:p>
          <a:p>
            <a:pPr algn="ctr"/>
            <a:endParaRPr lang="en-US" b="0" dirty="0"/>
          </a:p>
          <a:p>
            <a:pPr algn="ctr"/>
            <a:endParaRPr lang="en-US" b="0" dirty="0"/>
          </a:p>
          <a:p>
            <a:pPr algn="ctr"/>
            <a:r>
              <a:rPr lang="en-US" dirty="0"/>
              <a:t>High Risk</a:t>
            </a:r>
          </a:p>
        </p:txBody>
      </p:sp>
      <p:sp>
        <p:nvSpPr>
          <p:cNvPr id="7" name="Content Placeholder 6">
            <a:extLst>
              <a:ext uri="{FF2B5EF4-FFF2-40B4-BE49-F238E27FC236}">
                <a16:creationId xmlns:a16="http://schemas.microsoft.com/office/drawing/2014/main" id="{3AA3C8D1-B425-4E33-95E5-163E148170B7}"/>
              </a:ext>
            </a:extLst>
          </p:cNvPr>
          <p:cNvSpPr>
            <a:spLocks noGrp="1"/>
          </p:cNvSpPr>
          <p:nvPr>
            <p:ph sz="quarter" idx="4"/>
          </p:nvPr>
        </p:nvSpPr>
        <p:spPr/>
        <p:txBody>
          <a:bodyPr/>
          <a:lstStyle/>
          <a:p>
            <a:r>
              <a:rPr lang="en-US" dirty="0"/>
              <a:t>Providing emergency dental care not involving aerosol-generating procedures to a known or suspected COVID-19 patient.</a:t>
            </a:r>
          </a:p>
          <a:p>
            <a:r>
              <a:rPr lang="en-US" dirty="0"/>
              <a:t>Performing aerosol-generating procedures on well patients.</a:t>
            </a:r>
          </a:p>
          <a:p>
            <a:endParaRPr lang="en-US" dirty="0"/>
          </a:p>
        </p:txBody>
      </p:sp>
    </p:spTree>
    <p:extLst>
      <p:ext uri="{BB962C8B-B14F-4D97-AF65-F5344CB8AC3E}">
        <p14:creationId xmlns:p14="http://schemas.microsoft.com/office/powerpoint/2010/main" val="3786863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3D378B-B2E6-472F-8E5F-847493EB6137}"/>
              </a:ext>
            </a:extLst>
          </p:cNvPr>
          <p:cNvSpPr>
            <a:spLocks noGrp="1"/>
          </p:cNvSpPr>
          <p:nvPr>
            <p:ph type="title"/>
          </p:nvPr>
        </p:nvSpPr>
        <p:spPr/>
        <p:txBody>
          <a:bodyPr/>
          <a:lstStyle/>
          <a:p>
            <a:pPr algn="ctr"/>
            <a:r>
              <a:rPr lang="en-US" sz="3600" b="1" dirty="0"/>
              <a:t>CDC’s Interim Infection Prevention and Control Guidance for Dental Settings </a:t>
            </a:r>
          </a:p>
        </p:txBody>
      </p:sp>
      <p:pic>
        <p:nvPicPr>
          <p:cNvPr id="5" name="Content Placeholder 4" descr="A screenshot of a cell phone&#10;&#10;Description automatically generated">
            <a:extLst>
              <a:ext uri="{FF2B5EF4-FFF2-40B4-BE49-F238E27FC236}">
                <a16:creationId xmlns:a16="http://schemas.microsoft.com/office/drawing/2014/main" id="{16F8A1C0-D988-4006-BBDC-A127D913605C}"/>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4632" t="9450" r="27349" b="8027"/>
          <a:stretch/>
        </p:blipFill>
        <p:spPr>
          <a:xfrm>
            <a:off x="628650" y="2414587"/>
            <a:ext cx="2571750" cy="2486026"/>
          </a:xfrm>
        </p:spPr>
      </p:pic>
      <p:sp>
        <p:nvSpPr>
          <p:cNvPr id="11" name="Content Placeholder 10">
            <a:extLst>
              <a:ext uri="{FF2B5EF4-FFF2-40B4-BE49-F238E27FC236}">
                <a16:creationId xmlns:a16="http://schemas.microsoft.com/office/drawing/2014/main" id="{F018E0E1-D2D5-4DB0-8BF4-844DCD5C0EB3}"/>
              </a:ext>
            </a:extLst>
          </p:cNvPr>
          <p:cNvSpPr>
            <a:spLocks noGrp="1"/>
          </p:cNvSpPr>
          <p:nvPr>
            <p:ph sz="half" idx="2"/>
          </p:nvPr>
        </p:nvSpPr>
        <p:spPr>
          <a:xfrm>
            <a:off x="3729037" y="1752600"/>
            <a:ext cx="4786313" cy="3737373"/>
          </a:xfrm>
        </p:spPr>
        <p:txBody>
          <a:bodyPr>
            <a:normAutofit fontScale="70000" lnSpcReduction="20000"/>
          </a:bodyPr>
          <a:lstStyle/>
          <a:p>
            <a:r>
              <a:rPr lang="en-US" dirty="0"/>
              <a:t>CDC’s Interim Guidance supplements the 2003 Guidance</a:t>
            </a:r>
          </a:p>
          <a:p>
            <a:pPr marL="0" indent="0">
              <a:buNone/>
            </a:pPr>
            <a:r>
              <a:rPr lang="en-US" dirty="0"/>
              <a:t> </a:t>
            </a:r>
          </a:p>
          <a:p>
            <a:r>
              <a:rPr lang="en-US" dirty="0"/>
              <a:t>“Interim” indicates that the guidelines were developed using less thorough processes. </a:t>
            </a:r>
          </a:p>
          <a:p>
            <a:pPr marL="0" indent="0">
              <a:buNone/>
            </a:pPr>
            <a:r>
              <a:rPr lang="en-US" dirty="0"/>
              <a:t> </a:t>
            </a:r>
          </a:p>
          <a:p>
            <a:r>
              <a:rPr lang="en-US" dirty="0"/>
              <a:t>CDC issued CDC's Interim Guidance in 2020 for Dental Settings in March, April, May and June.  </a:t>
            </a:r>
          </a:p>
          <a:p>
            <a:pPr marL="0" indent="0">
              <a:buNone/>
            </a:pPr>
            <a:endParaRPr lang="en-US" dirty="0"/>
          </a:p>
          <a:p>
            <a:r>
              <a:rPr lang="en-US" dirty="0"/>
              <a:t>The latest guidance was issued June 3</a:t>
            </a:r>
            <a:r>
              <a:rPr lang="en-US" baseline="30000" dirty="0"/>
              <a:t>rd</a:t>
            </a:r>
            <a:r>
              <a:rPr lang="en-US" dirty="0"/>
              <a:t>.  </a:t>
            </a:r>
          </a:p>
          <a:p>
            <a:endParaRPr lang="en-US" dirty="0"/>
          </a:p>
        </p:txBody>
      </p:sp>
    </p:spTree>
    <p:extLst>
      <p:ext uri="{BB962C8B-B14F-4D97-AF65-F5344CB8AC3E}">
        <p14:creationId xmlns:p14="http://schemas.microsoft.com/office/powerpoint/2010/main" val="231414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07F536-B0C9-4F8D-AD82-C30E9A252EBC}"/>
              </a:ext>
            </a:extLst>
          </p:cNvPr>
          <p:cNvSpPr>
            <a:spLocks noGrp="1"/>
          </p:cNvSpPr>
          <p:nvPr>
            <p:ph type="title"/>
          </p:nvPr>
        </p:nvSpPr>
        <p:spPr/>
        <p:txBody>
          <a:bodyPr/>
          <a:lstStyle/>
          <a:p>
            <a:r>
              <a:rPr lang="en-US" dirty="0"/>
              <a:t>Telehealth</a:t>
            </a:r>
          </a:p>
        </p:txBody>
      </p:sp>
      <p:pic>
        <p:nvPicPr>
          <p:cNvPr id="8" name="Content Placeholder 7" descr="Graphical user interface, text, application, email, website&#10;&#10;Description automatically generated">
            <a:extLst>
              <a:ext uri="{FF2B5EF4-FFF2-40B4-BE49-F238E27FC236}">
                <a16:creationId xmlns:a16="http://schemas.microsoft.com/office/drawing/2014/main" id="{772F14EC-900D-4E1C-84BD-DF65D8171A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413849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E8C864-4A92-465A-A53C-1D7020AE0D8C}"/>
              </a:ext>
            </a:extLst>
          </p:cNvPr>
          <p:cNvSpPr>
            <a:spLocks noGrp="1"/>
          </p:cNvSpPr>
          <p:nvPr>
            <p:ph type="title"/>
          </p:nvPr>
        </p:nvSpPr>
        <p:spPr/>
        <p:txBody>
          <a:bodyPr/>
          <a:lstStyle/>
          <a:p>
            <a:pPr algn="ctr"/>
            <a:r>
              <a:rPr lang="en-US" sz="3200" b="1" dirty="0"/>
              <a:t>CDC Interim Infection Prevention and Control Guidance for Dental Settings</a:t>
            </a:r>
          </a:p>
        </p:txBody>
      </p:sp>
      <p:sp>
        <p:nvSpPr>
          <p:cNvPr id="6" name="Content Placeholder 5">
            <a:extLst>
              <a:ext uri="{FF2B5EF4-FFF2-40B4-BE49-F238E27FC236}">
                <a16:creationId xmlns:a16="http://schemas.microsoft.com/office/drawing/2014/main" id="{D86AA086-6991-4A5E-AA03-BD2924549BE1}"/>
              </a:ext>
            </a:extLst>
          </p:cNvPr>
          <p:cNvSpPr>
            <a:spLocks noGrp="1"/>
          </p:cNvSpPr>
          <p:nvPr>
            <p:ph idx="1"/>
          </p:nvPr>
        </p:nvSpPr>
        <p:spPr/>
        <p:txBody>
          <a:bodyPr>
            <a:normAutofit lnSpcReduction="10000"/>
          </a:bodyPr>
          <a:lstStyle/>
          <a:p>
            <a:r>
              <a:rPr lang="en-US" sz="2400" dirty="0"/>
              <a:t>Initially recommended that only dentists only perform emergency evaluations and urgent care</a:t>
            </a:r>
          </a:p>
          <a:p>
            <a:pPr marL="0" indent="0">
              <a:buNone/>
            </a:pPr>
            <a:r>
              <a:rPr lang="en-US" sz="2400" dirty="0"/>
              <a:t> </a:t>
            </a:r>
          </a:p>
          <a:p>
            <a:r>
              <a:rPr lang="en-US" sz="2400" dirty="0"/>
              <a:t>Used the American Dental Association’s definitions for emergency &amp; urgent conditions </a:t>
            </a:r>
          </a:p>
          <a:p>
            <a:pPr marL="0" indent="0">
              <a:buNone/>
            </a:pPr>
            <a:endParaRPr lang="en-US" sz="2400" dirty="0"/>
          </a:p>
          <a:p>
            <a:r>
              <a:rPr lang="en-US" sz="2400" dirty="0"/>
              <a:t>2 reasons for delaying elective visits and procedures--to protect oral health personnel and to preserve PPE </a:t>
            </a:r>
          </a:p>
          <a:p>
            <a:endParaRPr lang="en-US" sz="2400" dirty="0"/>
          </a:p>
          <a:p>
            <a:r>
              <a:rPr lang="en-US" sz="2400" dirty="0"/>
              <a:t>Removed recommendation that all elective procedures be postponed on May 18, 2020</a:t>
            </a:r>
          </a:p>
        </p:txBody>
      </p:sp>
    </p:spTree>
    <p:extLst>
      <p:ext uri="{BB962C8B-B14F-4D97-AF65-F5344CB8AC3E}">
        <p14:creationId xmlns:p14="http://schemas.microsoft.com/office/powerpoint/2010/main" val="185548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EC3C-4FEC-43BF-8BA1-236E1DE64499}"/>
              </a:ext>
            </a:extLst>
          </p:cNvPr>
          <p:cNvSpPr>
            <a:spLocks noGrp="1"/>
          </p:cNvSpPr>
          <p:nvPr>
            <p:ph type="title"/>
          </p:nvPr>
        </p:nvSpPr>
        <p:spPr/>
        <p:txBody>
          <a:bodyPr/>
          <a:lstStyle/>
          <a:p>
            <a:pPr algn="ctr"/>
            <a:r>
              <a:rPr lang="en-US" b="1" dirty="0"/>
              <a:t>Health Care System caveats for providing elective services</a:t>
            </a:r>
          </a:p>
        </p:txBody>
      </p:sp>
      <p:sp>
        <p:nvSpPr>
          <p:cNvPr id="3" name="Content Placeholder 2">
            <a:extLst>
              <a:ext uri="{FF2B5EF4-FFF2-40B4-BE49-F238E27FC236}">
                <a16:creationId xmlns:a16="http://schemas.microsoft.com/office/drawing/2014/main" id="{7FE38BF8-DF43-4855-88E4-86E40D5DF4C6}"/>
              </a:ext>
            </a:extLst>
          </p:cNvPr>
          <p:cNvSpPr>
            <a:spLocks noGrp="1"/>
          </p:cNvSpPr>
          <p:nvPr>
            <p:ph idx="1"/>
          </p:nvPr>
        </p:nvSpPr>
        <p:spPr/>
        <p:txBody>
          <a:bodyPr/>
          <a:lstStyle/>
          <a:p>
            <a:r>
              <a:rPr lang="en-US" dirty="0"/>
              <a:t>Must operate without crisis standards</a:t>
            </a:r>
          </a:p>
          <a:p>
            <a:pPr lvl="0"/>
            <a:r>
              <a:rPr lang="en-US" dirty="0"/>
              <a:t>Ensure adequate staffing</a:t>
            </a:r>
          </a:p>
          <a:p>
            <a:pPr lvl="0"/>
            <a:r>
              <a:rPr lang="en-US" dirty="0"/>
              <a:t>Must have PPE &amp; other supplies available</a:t>
            </a:r>
          </a:p>
          <a:p>
            <a:pPr lvl="0"/>
            <a:r>
              <a:rPr lang="en-US" dirty="0"/>
              <a:t>Must have a plan in the case of a community surge in transmissions</a:t>
            </a:r>
          </a:p>
          <a:p>
            <a:pPr lvl="0"/>
            <a:r>
              <a:rPr lang="en-US" dirty="0"/>
              <a:t>Have patient scheduling and flow protocols</a:t>
            </a:r>
          </a:p>
          <a:p>
            <a:endParaRPr lang="en-US" dirty="0"/>
          </a:p>
        </p:txBody>
      </p:sp>
    </p:spTree>
    <p:extLst>
      <p:ext uri="{BB962C8B-B14F-4D97-AF65-F5344CB8AC3E}">
        <p14:creationId xmlns:p14="http://schemas.microsoft.com/office/powerpoint/2010/main" val="314656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1BA7-6C86-4014-9BE7-BC59A3B73050}"/>
              </a:ext>
            </a:extLst>
          </p:cNvPr>
          <p:cNvSpPr>
            <a:spLocks noGrp="1"/>
          </p:cNvSpPr>
          <p:nvPr>
            <p:ph type="title"/>
          </p:nvPr>
        </p:nvSpPr>
        <p:spPr>
          <a:xfrm>
            <a:off x="457200" y="274638"/>
            <a:ext cx="8229600" cy="1143000"/>
          </a:xfrm>
        </p:spPr>
        <p:txBody>
          <a:bodyPr wrap="square" anchor="ctr">
            <a:normAutofit/>
          </a:bodyPr>
          <a:lstStyle/>
          <a:p>
            <a:r>
              <a:rPr lang="en-US" dirty="0"/>
              <a:t>Getting Ready to Reopen</a:t>
            </a:r>
          </a:p>
        </p:txBody>
      </p:sp>
      <p:graphicFrame>
        <p:nvGraphicFramePr>
          <p:cNvPr id="5" name="Content Placeholder 2">
            <a:extLst>
              <a:ext uri="{FF2B5EF4-FFF2-40B4-BE49-F238E27FC236}">
                <a16:creationId xmlns:a16="http://schemas.microsoft.com/office/drawing/2014/main" id="{0757B1DC-96CD-4B18-83F1-474ADCB74288}"/>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0783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C11F-8930-445E-8F72-C474D84E75D8}"/>
              </a:ext>
            </a:extLst>
          </p:cNvPr>
          <p:cNvSpPr>
            <a:spLocks noGrp="1"/>
          </p:cNvSpPr>
          <p:nvPr>
            <p:ph type="title"/>
          </p:nvPr>
        </p:nvSpPr>
        <p:spPr/>
        <p:txBody>
          <a:bodyPr/>
          <a:lstStyle/>
          <a:p>
            <a:pPr algn="ctr"/>
            <a:r>
              <a:rPr lang="en-US" b="1" dirty="0"/>
              <a:t>Getting the dental facility ready</a:t>
            </a:r>
          </a:p>
        </p:txBody>
      </p:sp>
      <p:sp>
        <p:nvSpPr>
          <p:cNvPr id="3" name="Content Placeholder 2">
            <a:extLst>
              <a:ext uri="{FF2B5EF4-FFF2-40B4-BE49-F238E27FC236}">
                <a16:creationId xmlns:a16="http://schemas.microsoft.com/office/drawing/2014/main" id="{BE3D3F10-27C0-4E72-97BB-7015C1E73406}"/>
              </a:ext>
            </a:extLst>
          </p:cNvPr>
          <p:cNvSpPr>
            <a:spLocks noGrp="1"/>
          </p:cNvSpPr>
          <p:nvPr>
            <p:ph idx="1"/>
          </p:nvPr>
        </p:nvSpPr>
        <p:spPr/>
        <p:txBody>
          <a:bodyPr>
            <a:normAutofit/>
          </a:bodyPr>
          <a:lstStyle/>
          <a:p>
            <a:pPr lvl="1">
              <a:buFont typeface="Wingdings" panose="05000000000000000000" pitchFamily="2" charset="2"/>
              <a:buChar char="ü"/>
            </a:pPr>
            <a:r>
              <a:rPr lang="en-US" sz="2400" dirty="0"/>
              <a:t>Dental unit waterlines (DUWL)</a:t>
            </a:r>
          </a:p>
          <a:p>
            <a:pPr lvl="1"/>
            <a:endParaRPr lang="en-US" sz="2400" dirty="0"/>
          </a:p>
          <a:p>
            <a:pPr lvl="1">
              <a:buFont typeface="Wingdings" panose="05000000000000000000" pitchFamily="2" charset="2"/>
              <a:buChar char="ü"/>
            </a:pPr>
            <a:r>
              <a:rPr lang="en-US" sz="2400" dirty="0"/>
              <a:t>Autoclaves and instrument cleaning equipment</a:t>
            </a:r>
          </a:p>
          <a:p>
            <a:pPr lvl="1"/>
            <a:endParaRPr lang="en-US" sz="2400" dirty="0"/>
          </a:p>
          <a:p>
            <a:pPr lvl="1">
              <a:buFont typeface="Wingdings" panose="05000000000000000000" pitchFamily="2" charset="2"/>
              <a:buChar char="ü"/>
            </a:pPr>
            <a:r>
              <a:rPr lang="en-US" sz="2400" dirty="0"/>
              <a:t>Air compressor, vacuum and suction lines, radiography equipment, high-tech equipment, amalgam separators, and other dental equipment: Follow protocol for recommended maintenance per manufacturer IFU.</a:t>
            </a:r>
          </a:p>
          <a:p>
            <a:pPr lvl="1">
              <a:buFont typeface="Wingdings" panose="05000000000000000000" pitchFamily="2" charset="2"/>
              <a:buChar char="ü"/>
            </a:pPr>
            <a:r>
              <a:rPr lang="en-US" sz="2400" dirty="0"/>
              <a:t>Get the ventilation system checked.</a:t>
            </a:r>
          </a:p>
          <a:p>
            <a:endParaRPr lang="en-US" dirty="0"/>
          </a:p>
        </p:txBody>
      </p:sp>
    </p:spTree>
    <p:extLst>
      <p:ext uri="{BB962C8B-B14F-4D97-AF65-F5344CB8AC3E}">
        <p14:creationId xmlns:p14="http://schemas.microsoft.com/office/powerpoint/2010/main" val="211563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A19B-9B15-44ED-919E-2BEEAFDAC697}"/>
              </a:ext>
            </a:extLst>
          </p:cNvPr>
          <p:cNvSpPr>
            <a:spLocks noGrp="1"/>
          </p:cNvSpPr>
          <p:nvPr>
            <p:ph type="title"/>
          </p:nvPr>
        </p:nvSpPr>
        <p:spPr/>
        <p:txBody>
          <a:bodyPr/>
          <a:lstStyle/>
          <a:p>
            <a:pPr algn="ctr"/>
            <a:r>
              <a:rPr lang="en-US" b="1" dirty="0"/>
              <a:t>When Oral Health Personnel Return</a:t>
            </a:r>
          </a:p>
        </p:txBody>
      </p:sp>
      <p:sp>
        <p:nvSpPr>
          <p:cNvPr id="3" name="Content Placeholder 2">
            <a:extLst>
              <a:ext uri="{FF2B5EF4-FFF2-40B4-BE49-F238E27FC236}">
                <a16:creationId xmlns:a16="http://schemas.microsoft.com/office/drawing/2014/main" id="{61AB327B-97C7-4594-B068-AA56E7734864}"/>
              </a:ext>
            </a:extLst>
          </p:cNvPr>
          <p:cNvSpPr>
            <a:spLocks noGrp="1"/>
          </p:cNvSpPr>
          <p:nvPr>
            <p:ph idx="1"/>
          </p:nvPr>
        </p:nvSpPr>
        <p:spPr/>
        <p:txBody>
          <a:bodyPr/>
          <a:lstStyle/>
          <a:p>
            <a:pPr lvl="0"/>
            <a:r>
              <a:rPr lang="en-US" sz="2400" dirty="0"/>
              <a:t>As part of routine practice, monitor selves for fever and symptoms consistent with COVID-19.</a:t>
            </a:r>
          </a:p>
          <a:p>
            <a:pPr marL="0" lvl="0" indent="0">
              <a:buNone/>
            </a:pPr>
            <a:endParaRPr lang="en-US" sz="2400" dirty="0"/>
          </a:p>
          <a:p>
            <a:pPr lvl="0"/>
            <a:r>
              <a:rPr lang="en-US" sz="2400" dirty="0"/>
              <a:t>Provide for oral health personnel to stay home when ill or under quarantine without jeopardizing job security.</a:t>
            </a:r>
          </a:p>
          <a:p>
            <a:pPr marL="0" lvl="0" indent="0">
              <a:buNone/>
            </a:pPr>
            <a:r>
              <a:rPr lang="en-US" sz="2400" dirty="0"/>
              <a:t> </a:t>
            </a:r>
          </a:p>
          <a:p>
            <a:pPr lvl="0"/>
            <a:r>
              <a:rPr lang="en-US" sz="2400" dirty="0"/>
              <a:t>If fever (T≥100.0˚F) or symptoms consistent with COVID-19 develop while at work, keep cloth face covering or facemask on, inform supervisor, and leave the workplace.</a:t>
            </a:r>
          </a:p>
          <a:p>
            <a:endParaRPr lang="en-US" dirty="0"/>
          </a:p>
        </p:txBody>
      </p:sp>
    </p:spTree>
    <p:extLst>
      <p:ext uri="{BB962C8B-B14F-4D97-AF65-F5344CB8AC3E}">
        <p14:creationId xmlns:p14="http://schemas.microsoft.com/office/powerpoint/2010/main" val="58639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70AE-D780-4C29-A69C-26F540CEC7EA}"/>
              </a:ext>
            </a:extLst>
          </p:cNvPr>
          <p:cNvSpPr>
            <a:spLocks noGrp="1"/>
          </p:cNvSpPr>
          <p:nvPr>
            <p:ph type="title"/>
          </p:nvPr>
        </p:nvSpPr>
        <p:spPr/>
        <p:txBody>
          <a:bodyPr/>
          <a:lstStyle/>
          <a:p>
            <a:r>
              <a:rPr lang="en-US" dirty="0"/>
              <a:t>When Oral Health Personnel Return</a:t>
            </a:r>
          </a:p>
        </p:txBody>
      </p:sp>
      <p:sp>
        <p:nvSpPr>
          <p:cNvPr id="3" name="Content Placeholder 2">
            <a:extLst>
              <a:ext uri="{FF2B5EF4-FFF2-40B4-BE49-F238E27FC236}">
                <a16:creationId xmlns:a16="http://schemas.microsoft.com/office/drawing/2014/main" id="{69B13EF7-F00C-40C7-9FB4-02329E7F6893}"/>
              </a:ext>
            </a:extLst>
          </p:cNvPr>
          <p:cNvSpPr>
            <a:spLocks noGrp="1"/>
          </p:cNvSpPr>
          <p:nvPr>
            <p:ph idx="1"/>
          </p:nvPr>
        </p:nvSpPr>
        <p:spPr/>
        <p:txBody>
          <a:bodyPr/>
          <a:lstStyle/>
          <a:p>
            <a:r>
              <a:rPr lang="en-US" sz="2400" dirty="0"/>
              <a:t>Evaluate the necessity of the dental care based on urgency</a:t>
            </a:r>
          </a:p>
          <a:p>
            <a:r>
              <a:rPr lang="en-US" sz="2400" dirty="0"/>
              <a:t>Prioritize care that was previously postponed </a:t>
            </a:r>
          </a:p>
          <a:p>
            <a:r>
              <a:rPr lang="en-US" sz="2400" dirty="0"/>
              <a:t>Prioritize dental conditions likely to lead to dental emergencies if treatment is not provided in a timely manner. </a:t>
            </a:r>
          </a:p>
          <a:p>
            <a:r>
              <a:rPr lang="en-US" sz="2400" dirty="0"/>
              <a:t>Provide preventive services (fluoride, sealants, scaling) taking measures to minimize aerosol generation. </a:t>
            </a:r>
          </a:p>
          <a:p>
            <a:r>
              <a:rPr lang="en-US" sz="2400" dirty="0"/>
              <a:t>Consider minimally invasive restorative techniques</a:t>
            </a:r>
          </a:p>
          <a:p>
            <a:r>
              <a:rPr lang="en-US" sz="2400" dirty="0"/>
              <a:t>If aerosol generating procedures are necessary, employ aerosol management tools</a:t>
            </a:r>
          </a:p>
          <a:p>
            <a:endParaRPr lang="en-US" sz="2400" dirty="0"/>
          </a:p>
        </p:txBody>
      </p:sp>
    </p:spTree>
    <p:extLst>
      <p:ext uri="{BB962C8B-B14F-4D97-AF65-F5344CB8AC3E}">
        <p14:creationId xmlns:p14="http://schemas.microsoft.com/office/powerpoint/2010/main" val="392744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DEA6-B3BB-496C-AC0A-E75F081B3CD3}"/>
              </a:ext>
            </a:extLst>
          </p:cNvPr>
          <p:cNvSpPr>
            <a:spLocks noGrp="1"/>
          </p:cNvSpPr>
          <p:nvPr>
            <p:ph type="title"/>
          </p:nvPr>
        </p:nvSpPr>
        <p:spPr/>
        <p:txBody>
          <a:bodyPr/>
          <a:lstStyle/>
          <a:p>
            <a:pPr algn="ctr"/>
            <a:r>
              <a:rPr lang="en-US" b="1" dirty="0"/>
              <a:t>Aggressive Source Control* Measures</a:t>
            </a:r>
          </a:p>
        </p:txBody>
      </p:sp>
      <p:sp>
        <p:nvSpPr>
          <p:cNvPr id="3" name="Content Placeholder 2">
            <a:extLst>
              <a:ext uri="{FF2B5EF4-FFF2-40B4-BE49-F238E27FC236}">
                <a16:creationId xmlns:a16="http://schemas.microsoft.com/office/drawing/2014/main" id="{B397601B-F73D-4A75-A573-FCC596A241ED}"/>
              </a:ext>
            </a:extLst>
          </p:cNvPr>
          <p:cNvSpPr>
            <a:spLocks noGrp="1"/>
          </p:cNvSpPr>
          <p:nvPr>
            <p:ph idx="1"/>
          </p:nvPr>
        </p:nvSpPr>
        <p:spPr/>
        <p:txBody>
          <a:bodyPr>
            <a:normAutofit/>
          </a:bodyPr>
          <a:lstStyle/>
          <a:p>
            <a:r>
              <a:rPr lang="en-US" sz="2600" dirty="0"/>
              <a:t>Perform fever and symptom tracking. </a:t>
            </a:r>
          </a:p>
          <a:p>
            <a:r>
              <a:rPr lang="en-US" sz="2600" dirty="0"/>
              <a:t>Require everyone to wear a cloth face covering while in the dental facility, regardless of symptoms. </a:t>
            </a:r>
          </a:p>
          <a:p>
            <a:r>
              <a:rPr lang="en-US" sz="2600" dirty="0"/>
              <a:t>Instruct patients to perform hand hygiene before and after they touch or adjust their cloth face covering </a:t>
            </a:r>
          </a:p>
          <a:p>
            <a:r>
              <a:rPr lang="en-US" sz="2600" dirty="0"/>
              <a:t>Have appropriate triage, evaluation, and isolation of individuals who report symptoms should still occur.</a:t>
            </a:r>
          </a:p>
          <a:p>
            <a:pPr marL="0" indent="0">
              <a:buNone/>
            </a:pPr>
            <a:endParaRPr lang="en-US" dirty="0"/>
          </a:p>
        </p:txBody>
      </p:sp>
      <p:sp>
        <p:nvSpPr>
          <p:cNvPr id="4" name="TextBox 3">
            <a:extLst>
              <a:ext uri="{FF2B5EF4-FFF2-40B4-BE49-F238E27FC236}">
                <a16:creationId xmlns:a16="http://schemas.microsoft.com/office/drawing/2014/main" id="{A34AE468-EEB3-4E1D-BD2E-59418929D70A}"/>
              </a:ext>
            </a:extLst>
          </p:cNvPr>
          <p:cNvSpPr txBox="1"/>
          <p:nvPr/>
        </p:nvSpPr>
        <p:spPr>
          <a:xfrm>
            <a:off x="1828800" y="5238750"/>
            <a:ext cx="6553200" cy="738664"/>
          </a:xfrm>
          <a:prstGeom prst="rect">
            <a:avLst/>
          </a:prstGeom>
          <a:noFill/>
        </p:spPr>
        <p:txBody>
          <a:bodyPr wrap="square" rtlCol="0">
            <a:spAutoFit/>
          </a:bodyPr>
          <a:lstStyle/>
          <a:p>
            <a:r>
              <a:rPr lang="en-US" sz="1400" dirty="0"/>
              <a:t>*Source control presumes everyone is </a:t>
            </a:r>
            <a:r>
              <a:rPr lang="en-US" sz="1400" b="1" dirty="0"/>
              <a:t>infected</a:t>
            </a:r>
            <a:r>
              <a:rPr lang="en-US" sz="1400" dirty="0"/>
              <a:t> and symptomatic and asymptomatic and sets forth measures that might help reduce the risk of transmission of SARS CoV-2.</a:t>
            </a:r>
          </a:p>
        </p:txBody>
      </p:sp>
    </p:spTree>
    <p:extLst>
      <p:ext uri="{BB962C8B-B14F-4D97-AF65-F5344CB8AC3E}">
        <p14:creationId xmlns:p14="http://schemas.microsoft.com/office/powerpoint/2010/main" val="69619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8E69-BA82-4C0A-B5CA-A7A8ED21D457}"/>
              </a:ext>
            </a:extLst>
          </p:cNvPr>
          <p:cNvSpPr>
            <a:spLocks noGrp="1"/>
          </p:cNvSpPr>
          <p:nvPr>
            <p:ph type="title"/>
          </p:nvPr>
        </p:nvSpPr>
        <p:spPr>
          <a:xfrm>
            <a:off x="457200" y="274638"/>
            <a:ext cx="8229600" cy="1143000"/>
          </a:xfrm>
        </p:spPr>
        <p:txBody>
          <a:bodyPr wrap="square" anchor="ctr">
            <a:normAutofit/>
          </a:bodyPr>
          <a:lstStyle/>
          <a:p>
            <a:r>
              <a:rPr lang="en-US" b="1" dirty="0"/>
              <a:t>Webinar Objectives</a:t>
            </a:r>
            <a:endParaRPr lang="en-US" b="1"/>
          </a:p>
        </p:txBody>
      </p:sp>
      <p:graphicFrame>
        <p:nvGraphicFramePr>
          <p:cNvPr id="5" name="Content Placeholder 2">
            <a:extLst>
              <a:ext uri="{FF2B5EF4-FFF2-40B4-BE49-F238E27FC236}">
                <a16:creationId xmlns:a16="http://schemas.microsoft.com/office/drawing/2014/main" id="{69A2925B-3D70-4D16-B6BB-F8B73E80F087}"/>
              </a:ext>
            </a:extLst>
          </p:cNvPr>
          <p:cNvGraphicFramePr>
            <a:graphicFrameLocks noGrp="1"/>
          </p:cNvGraphicFramePr>
          <p:nvPr>
            <p:ph idx="1"/>
            <p:extLst>
              <p:ext uri="{D42A27DB-BD31-4B8C-83A1-F6EECF244321}">
                <p14:modId xmlns:p14="http://schemas.microsoft.com/office/powerpoint/2010/main" val="38032996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420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3431-9529-4949-A8B2-17C33C6A56F3}"/>
              </a:ext>
            </a:extLst>
          </p:cNvPr>
          <p:cNvSpPr>
            <a:spLocks noGrp="1"/>
          </p:cNvSpPr>
          <p:nvPr>
            <p:ph type="title"/>
          </p:nvPr>
        </p:nvSpPr>
        <p:spPr/>
        <p:txBody>
          <a:bodyPr/>
          <a:lstStyle/>
          <a:p>
            <a:r>
              <a:rPr lang="en-US" sz="3600" dirty="0"/>
              <a:t>Have you experienced any of the following symptoms in the past 48 hours?</a:t>
            </a:r>
          </a:p>
        </p:txBody>
      </p:sp>
      <p:sp>
        <p:nvSpPr>
          <p:cNvPr id="3" name="Content Placeholder 2">
            <a:extLst>
              <a:ext uri="{FF2B5EF4-FFF2-40B4-BE49-F238E27FC236}">
                <a16:creationId xmlns:a16="http://schemas.microsoft.com/office/drawing/2014/main" id="{D62EA9C4-2485-47F6-B858-2A27FA9DE30E}"/>
              </a:ext>
            </a:extLst>
          </p:cNvPr>
          <p:cNvSpPr>
            <a:spLocks noGrp="1"/>
          </p:cNvSpPr>
          <p:nvPr>
            <p:ph sz="half" idx="1"/>
          </p:nvPr>
        </p:nvSpPr>
        <p:spPr>
          <a:xfrm>
            <a:off x="457200" y="1600201"/>
            <a:ext cx="4038600" cy="2209800"/>
          </a:xfrm>
        </p:spPr>
        <p:txBody>
          <a:bodyPr/>
          <a:lstStyle/>
          <a:p>
            <a:pPr algn="l">
              <a:buFont typeface="Arial" panose="020B0604020202020204" pitchFamily="34" charset="0"/>
              <a:buChar char="•"/>
            </a:pPr>
            <a:r>
              <a:rPr lang="en-US" sz="2000" b="0" i="0" dirty="0">
                <a:solidFill>
                  <a:srgbClr val="000000"/>
                </a:solidFill>
                <a:effectLst/>
                <a:latin typeface="Open Sans"/>
              </a:rPr>
              <a:t>fever or chills</a:t>
            </a:r>
          </a:p>
          <a:p>
            <a:pPr algn="l">
              <a:buFont typeface="Arial" panose="020B0604020202020204" pitchFamily="34" charset="0"/>
              <a:buChar char="•"/>
            </a:pPr>
            <a:r>
              <a:rPr lang="en-US" sz="2000" b="0" i="0" dirty="0">
                <a:solidFill>
                  <a:srgbClr val="000000"/>
                </a:solidFill>
                <a:effectLst/>
                <a:latin typeface="Open Sans"/>
              </a:rPr>
              <a:t>cough</a:t>
            </a:r>
          </a:p>
          <a:p>
            <a:pPr algn="l">
              <a:buFont typeface="Arial" panose="020B0604020202020204" pitchFamily="34" charset="0"/>
              <a:buChar char="•"/>
            </a:pPr>
            <a:r>
              <a:rPr lang="en-US" sz="2000" b="0" i="0" dirty="0">
                <a:solidFill>
                  <a:srgbClr val="000000"/>
                </a:solidFill>
                <a:effectLst/>
                <a:latin typeface="Open Sans"/>
              </a:rPr>
              <a:t>shortness of breath or difficulty breathing</a:t>
            </a:r>
          </a:p>
          <a:p>
            <a:pPr algn="l">
              <a:buFont typeface="Arial" panose="020B0604020202020204" pitchFamily="34" charset="0"/>
              <a:buChar char="•"/>
            </a:pPr>
            <a:r>
              <a:rPr lang="en-US" sz="2000" b="0" i="0" dirty="0">
                <a:solidFill>
                  <a:srgbClr val="000000"/>
                </a:solidFill>
                <a:effectLst/>
                <a:latin typeface="Open Sans"/>
              </a:rPr>
              <a:t>fatigue</a:t>
            </a:r>
          </a:p>
          <a:p>
            <a:pPr algn="l">
              <a:buFont typeface="Arial" panose="020B0604020202020204" pitchFamily="34" charset="0"/>
              <a:buChar char="•"/>
            </a:pPr>
            <a:r>
              <a:rPr lang="en-US" sz="2000" b="0" i="0" dirty="0">
                <a:solidFill>
                  <a:srgbClr val="000000"/>
                </a:solidFill>
                <a:effectLst/>
                <a:latin typeface="Open Sans"/>
              </a:rPr>
              <a:t>muscle or body aches</a:t>
            </a:r>
          </a:p>
          <a:p>
            <a:endParaRPr lang="en-US" dirty="0"/>
          </a:p>
          <a:p>
            <a:endParaRPr lang="en-US" dirty="0"/>
          </a:p>
        </p:txBody>
      </p:sp>
      <p:sp>
        <p:nvSpPr>
          <p:cNvPr id="8" name="Content Placeholder 7">
            <a:extLst>
              <a:ext uri="{FF2B5EF4-FFF2-40B4-BE49-F238E27FC236}">
                <a16:creationId xmlns:a16="http://schemas.microsoft.com/office/drawing/2014/main" id="{ABAD36D1-B748-4505-B5C1-E4A6B227F80F}"/>
              </a:ext>
            </a:extLst>
          </p:cNvPr>
          <p:cNvSpPr>
            <a:spLocks noGrp="1"/>
          </p:cNvSpPr>
          <p:nvPr>
            <p:ph sz="half" idx="2"/>
          </p:nvPr>
        </p:nvSpPr>
        <p:spPr>
          <a:xfrm>
            <a:off x="4648200" y="1600201"/>
            <a:ext cx="4038600" cy="2438400"/>
          </a:xfrm>
        </p:spPr>
        <p:txBody>
          <a:bodyPr/>
          <a:lstStyle/>
          <a:p>
            <a:pPr algn="l">
              <a:buFont typeface="Arial" panose="020B0604020202020204" pitchFamily="34" charset="0"/>
              <a:buChar char="•"/>
            </a:pPr>
            <a:r>
              <a:rPr lang="en-US" sz="2000" b="0" i="0" dirty="0">
                <a:solidFill>
                  <a:srgbClr val="000000"/>
                </a:solidFill>
                <a:effectLst/>
                <a:latin typeface="Open Sans"/>
              </a:rPr>
              <a:t>headache</a:t>
            </a:r>
          </a:p>
          <a:p>
            <a:pPr algn="l">
              <a:buFont typeface="Arial" panose="020B0604020202020204" pitchFamily="34" charset="0"/>
              <a:buChar char="•"/>
            </a:pPr>
            <a:r>
              <a:rPr lang="en-US" sz="2000" b="0" i="0" dirty="0">
                <a:solidFill>
                  <a:srgbClr val="000000"/>
                </a:solidFill>
                <a:effectLst/>
                <a:latin typeface="Open Sans"/>
              </a:rPr>
              <a:t>new loss of taste or smell</a:t>
            </a:r>
          </a:p>
          <a:p>
            <a:pPr algn="l">
              <a:buFont typeface="Arial" panose="020B0604020202020204" pitchFamily="34" charset="0"/>
              <a:buChar char="•"/>
            </a:pPr>
            <a:r>
              <a:rPr lang="en-US" sz="2000" b="0" i="0" dirty="0">
                <a:solidFill>
                  <a:srgbClr val="000000"/>
                </a:solidFill>
                <a:effectLst/>
                <a:latin typeface="Open Sans"/>
              </a:rPr>
              <a:t>sore throat</a:t>
            </a:r>
          </a:p>
          <a:p>
            <a:pPr algn="l">
              <a:buFont typeface="Arial" panose="020B0604020202020204" pitchFamily="34" charset="0"/>
              <a:buChar char="•"/>
            </a:pPr>
            <a:r>
              <a:rPr lang="en-US" sz="2000" b="0" i="0" dirty="0">
                <a:solidFill>
                  <a:srgbClr val="000000"/>
                </a:solidFill>
                <a:effectLst/>
                <a:latin typeface="Open Sans"/>
              </a:rPr>
              <a:t>congestion or runny nose</a:t>
            </a:r>
          </a:p>
          <a:p>
            <a:pPr algn="l">
              <a:buFont typeface="Arial" panose="020B0604020202020204" pitchFamily="34" charset="0"/>
              <a:buChar char="•"/>
            </a:pPr>
            <a:r>
              <a:rPr lang="en-US" sz="2000" b="0" i="0" dirty="0">
                <a:solidFill>
                  <a:srgbClr val="000000"/>
                </a:solidFill>
                <a:effectLst/>
                <a:latin typeface="Open Sans"/>
              </a:rPr>
              <a:t>nausea or vomiting</a:t>
            </a:r>
          </a:p>
          <a:p>
            <a:pPr algn="l">
              <a:buFont typeface="Arial" panose="020B0604020202020204" pitchFamily="34" charset="0"/>
              <a:buChar char="•"/>
            </a:pPr>
            <a:r>
              <a:rPr lang="en-US" sz="2000" b="0" i="0" dirty="0">
                <a:solidFill>
                  <a:srgbClr val="000000"/>
                </a:solidFill>
                <a:effectLst/>
                <a:latin typeface="Open Sans"/>
              </a:rPr>
              <a:t>diarrhea</a:t>
            </a:r>
          </a:p>
          <a:p>
            <a:endParaRPr lang="en-US" dirty="0"/>
          </a:p>
        </p:txBody>
      </p:sp>
      <p:sp>
        <p:nvSpPr>
          <p:cNvPr id="6" name="TextBox 5">
            <a:extLst>
              <a:ext uri="{FF2B5EF4-FFF2-40B4-BE49-F238E27FC236}">
                <a16:creationId xmlns:a16="http://schemas.microsoft.com/office/drawing/2014/main" id="{293387C0-DEE4-4774-8CC2-8B92A6530DE2}"/>
              </a:ext>
            </a:extLst>
          </p:cNvPr>
          <p:cNvSpPr txBox="1"/>
          <p:nvPr/>
        </p:nvSpPr>
        <p:spPr>
          <a:xfrm>
            <a:off x="4114800" y="2971800"/>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B2D12722-AFD1-4F60-8287-84F7B649467B}"/>
              </a:ext>
            </a:extLst>
          </p:cNvPr>
          <p:cNvSpPr txBox="1"/>
          <p:nvPr/>
        </p:nvSpPr>
        <p:spPr>
          <a:xfrm>
            <a:off x="1219200" y="4380636"/>
            <a:ext cx="7239000" cy="1754326"/>
          </a:xfrm>
          <a:prstGeom prst="rect">
            <a:avLst/>
          </a:prstGeom>
          <a:noFill/>
        </p:spPr>
        <p:txBody>
          <a:bodyPr wrap="square" rtlCol="0">
            <a:spAutoFit/>
          </a:bodyPr>
          <a:lstStyle/>
          <a:p>
            <a:r>
              <a:rPr lang="en-US" sz="1200" b="0" i="1" dirty="0">
                <a:solidFill>
                  <a:srgbClr val="000000"/>
                </a:solidFill>
                <a:effectLst/>
                <a:latin typeface="Open Sans"/>
              </a:rPr>
              <a:t>This tool was developed by the Centers for Disease Control and Prevention (CDC) for use by CDC. The tool, however, is in the public domain and may be recreated, utilized, and adapted by the public at will.  The CDC name and logo may not be utilized if the tool is recreated for use by an external entity.  The tool is provided “as-is”; CDC accepts no liability for the use by an external entity.  The external entity assumes all risks and liabilities associated with the recreation, utilization and adaption of the tool for external entity’s use. CDC will not provide any support for the tool if recreated by an external entity.  CDC, with regard to this tool, makes no other representations, warranties, express or implied, and hereby disclaims all implied representation and warranties, including any warranty of merchantability and warranty of fitness for a particular purpose. </a:t>
            </a:r>
            <a:endParaRPr lang="en-US" sz="1200" dirty="0"/>
          </a:p>
        </p:txBody>
      </p:sp>
      <p:sp>
        <p:nvSpPr>
          <p:cNvPr id="10" name="TextBox 9">
            <a:extLst>
              <a:ext uri="{FF2B5EF4-FFF2-40B4-BE49-F238E27FC236}">
                <a16:creationId xmlns:a16="http://schemas.microsoft.com/office/drawing/2014/main" id="{A050DAA6-F620-4D06-B1C8-97B39EDCF851}"/>
              </a:ext>
            </a:extLst>
          </p:cNvPr>
          <p:cNvSpPr txBox="1"/>
          <p:nvPr/>
        </p:nvSpPr>
        <p:spPr>
          <a:xfrm>
            <a:off x="3124200" y="5486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5926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B6B6CC-B1A8-4573-8CCC-B1B44400EBB0}"/>
              </a:ext>
            </a:extLst>
          </p:cNvPr>
          <p:cNvSpPr>
            <a:spLocks noGrp="1"/>
          </p:cNvSpPr>
          <p:nvPr>
            <p:ph type="title"/>
          </p:nvPr>
        </p:nvSpPr>
        <p:spPr/>
        <p:txBody>
          <a:bodyPr>
            <a:normAutofit/>
          </a:bodyPr>
          <a:lstStyle/>
          <a:p>
            <a:pPr algn="ctr"/>
            <a:r>
              <a:rPr lang="en-US" sz="4050" b="1" dirty="0"/>
              <a:t>Personal Protective Equipment</a:t>
            </a:r>
          </a:p>
        </p:txBody>
      </p:sp>
      <p:sp>
        <p:nvSpPr>
          <p:cNvPr id="7" name="Text Placeholder 6">
            <a:extLst>
              <a:ext uri="{FF2B5EF4-FFF2-40B4-BE49-F238E27FC236}">
                <a16:creationId xmlns:a16="http://schemas.microsoft.com/office/drawing/2014/main" id="{DF913002-CAAE-4B6E-93E8-B4E008B12181}"/>
              </a:ext>
            </a:extLst>
          </p:cNvPr>
          <p:cNvSpPr>
            <a:spLocks noGrp="1"/>
          </p:cNvSpPr>
          <p:nvPr>
            <p:ph type="body" idx="1"/>
          </p:nvPr>
        </p:nvSpPr>
        <p:spPr/>
        <p:txBody>
          <a:bodyPr/>
          <a:lstStyle/>
          <a:p>
            <a:r>
              <a:rPr lang="en-US" sz="2000" b="0" i="1" dirty="0"/>
              <a:t>Dental procedures not involving aerosol-generating procedures</a:t>
            </a:r>
            <a:endParaRPr lang="en-US" sz="2000" dirty="0"/>
          </a:p>
        </p:txBody>
      </p:sp>
      <p:sp>
        <p:nvSpPr>
          <p:cNvPr id="8" name="Content Placeholder 7">
            <a:extLst>
              <a:ext uri="{FF2B5EF4-FFF2-40B4-BE49-F238E27FC236}">
                <a16:creationId xmlns:a16="http://schemas.microsoft.com/office/drawing/2014/main" id="{F8977932-7B86-4AD5-83C9-F70FF04CCF93}"/>
              </a:ext>
            </a:extLst>
          </p:cNvPr>
          <p:cNvSpPr>
            <a:spLocks noGrp="1"/>
          </p:cNvSpPr>
          <p:nvPr>
            <p:ph sz="half" idx="2"/>
          </p:nvPr>
        </p:nvSpPr>
        <p:spPr/>
        <p:txBody>
          <a:bodyPr/>
          <a:lstStyle/>
          <a:p>
            <a:r>
              <a:rPr lang="en-US" dirty="0"/>
              <a:t>Work clothing, such as scrubs, lab coat, and/or smock, or a gown</a:t>
            </a:r>
          </a:p>
          <a:p>
            <a:r>
              <a:rPr lang="en-US" dirty="0"/>
              <a:t>Gloves</a:t>
            </a:r>
          </a:p>
          <a:p>
            <a:r>
              <a:rPr lang="en-US" dirty="0"/>
              <a:t>Eye protection (e.g., goggles, face shield)</a:t>
            </a:r>
          </a:p>
          <a:p>
            <a:r>
              <a:rPr lang="en-US" dirty="0"/>
              <a:t>NIOSH-certified, N95 filtering facepiece respirator or better (can be a “duckbill” type</a:t>
            </a:r>
          </a:p>
          <a:p>
            <a:endParaRPr lang="en-US" dirty="0"/>
          </a:p>
          <a:p>
            <a:endParaRPr lang="en-US" dirty="0"/>
          </a:p>
        </p:txBody>
      </p:sp>
      <p:sp>
        <p:nvSpPr>
          <p:cNvPr id="9" name="Text Placeholder 8">
            <a:extLst>
              <a:ext uri="{FF2B5EF4-FFF2-40B4-BE49-F238E27FC236}">
                <a16:creationId xmlns:a16="http://schemas.microsoft.com/office/drawing/2014/main" id="{5D6ADC0E-E54F-46DE-BFC9-0B155055E8EB}"/>
              </a:ext>
            </a:extLst>
          </p:cNvPr>
          <p:cNvSpPr>
            <a:spLocks noGrp="1"/>
          </p:cNvSpPr>
          <p:nvPr>
            <p:ph type="body" sz="quarter" idx="3"/>
          </p:nvPr>
        </p:nvSpPr>
        <p:spPr/>
        <p:txBody>
          <a:bodyPr/>
          <a:lstStyle/>
          <a:p>
            <a:r>
              <a:rPr lang="en-US" sz="2000" b="0" i="1" dirty="0"/>
              <a:t>Dental procedures that may or are known to generate aerosols</a:t>
            </a:r>
            <a:endParaRPr lang="en-US" sz="2000" dirty="0"/>
          </a:p>
        </p:txBody>
      </p:sp>
      <p:sp>
        <p:nvSpPr>
          <p:cNvPr id="10" name="Content Placeholder 9">
            <a:extLst>
              <a:ext uri="{FF2B5EF4-FFF2-40B4-BE49-F238E27FC236}">
                <a16:creationId xmlns:a16="http://schemas.microsoft.com/office/drawing/2014/main" id="{8B028FBB-04B8-48B5-9D9D-D3485C8478FC}"/>
              </a:ext>
            </a:extLst>
          </p:cNvPr>
          <p:cNvSpPr>
            <a:spLocks noGrp="1"/>
          </p:cNvSpPr>
          <p:nvPr>
            <p:ph sz="quarter" idx="4"/>
          </p:nvPr>
        </p:nvSpPr>
        <p:spPr/>
        <p:txBody>
          <a:bodyPr/>
          <a:lstStyle/>
          <a:p>
            <a:r>
              <a:rPr lang="en-US" dirty="0"/>
              <a:t>Gloves</a:t>
            </a:r>
          </a:p>
          <a:p>
            <a:r>
              <a:rPr lang="en-US" dirty="0"/>
              <a:t>Gown</a:t>
            </a:r>
          </a:p>
          <a:p>
            <a:r>
              <a:rPr lang="en-US" dirty="0"/>
              <a:t>Eye protection (e.g., goggles, face shield)</a:t>
            </a:r>
          </a:p>
          <a:p>
            <a:r>
              <a:rPr lang="en-US" dirty="0"/>
              <a:t>NIOSH-certified, N95 filtering facepiece respirator or better (can be a “duckbill” type</a:t>
            </a:r>
          </a:p>
          <a:p>
            <a:endParaRPr lang="en-US" dirty="0"/>
          </a:p>
          <a:p>
            <a:endParaRPr lang="en-US" dirty="0"/>
          </a:p>
          <a:p>
            <a:endParaRPr lang="en-US" dirty="0"/>
          </a:p>
        </p:txBody>
      </p:sp>
    </p:spTree>
    <p:extLst>
      <p:ext uri="{BB962C8B-B14F-4D97-AF65-F5344CB8AC3E}">
        <p14:creationId xmlns:p14="http://schemas.microsoft.com/office/powerpoint/2010/main" val="197286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8029-9962-499F-B5A7-8C77E0F0B046}"/>
              </a:ext>
            </a:extLst>
          </p:cNvPr>
          <p:cNvSpPr>
            <a:spLocks noGrp="1"/>
          </p:cNvSpPr>
          <p:nvPr>
            <p:ph type="title"/>
          </p:nvPr>
        </p:nvSpPr>
        <p:spPr/>
        <p:txBody>
          <a:bodyPr/>
          <a:lstStyle/>
          <a:p>
            <a:pPr algn="ctr"/>
            <a:r>
              <a:rPr lang="en-US" b="1" dirty="0"/>
              <a:t>Respirators</a:t>
            </a:r>
          </a:p>
        </p:txBody>
      </p:sp>
      <p:sp>
        <p:nvSpPr>
          <p:cNvPr id="3" name="Content Placeholder 2">
            <a:extLst>
              <a:ext uri="{FF2B5EF4-FFF2-40B4-BE49-F238E27FC236}">
                <a16:creationId xmlns:a16="http://schemas.microsoft.com/office/drawing/2014/main" id="{2471B7B8-C89C-4060-A17F-0CBDC7B8694B}"/>
              </a:ext>
            </a:extLst>
          </p:cNvPr>
          <p:cNvSpPr>
            <a:spLocks noGrp="1"/>
          </p:cNvSpPr>
          <p:nvPr>
            <p:ph idx="1"/>
          </p:nvPr>
        </p:nvSpPr>
        <p:spPr/>
        <p:txBody>
          <a:bodyPr>
            <a:normAutofit fontScale="77500" lnSpcReduction="20000"/>
          </a:bodyPr>
          <a:lstStyle/>
          <a:p>
            <a:r>
              <a:rPr lang="en-US" dirty="0"/>
              <a:t>Recommended for oral health personnel during the COVID-19</a:t>
            </a:r>
          </a:p>
          <a:p>
            <a:r>
              <a:rPr lang="en-US" dirty="0"/>
              <a:t>N95 respirators or respirators that offer a higher level of protection should be used instead of a facemask when performing or present for an aerosol generating procedure </a:t>
            </a:r>
            <a:endParaRPr lang="en-US" sz="1500" dirty="0"/>
          </a:p>
          <a:p>
            <a:r>
              <a:rPr lang="en-US" dirty="0"/>
              <a:t>Must be in the context of a complete respiratory protection program in accordance with OSHA Respiratory Protection standard (</a:t>
            </a:r>
            <a:r>
              <a:rPr lang="en-US" u="sng" dirty="0">
                <a:hlinkClick r:id="rId3">
                  <a:extLst>
                    <a:ext uri="{A12FA001-AC4F-418D-AE19-62706E023703}">
                      <ahyp:hlinkClr xmlns:ahyp="http://schemas.microsoft.com/office/drawing/2018/hyperlinkcolor" val="tx"/>
                    </a:ext>
                  </a:extLst>
                </a:hlinkClick>
              </a:rPr>
              <a:t>29 CFR 1910.134</a:t>
            </a:r>
            <a:r>
              <a:rPr lang="en-US" dirty="0"/>
              <a:t>)</a:t>
            </a:r>
          </a:p>
          <a:p>
            <a:r>
              <a:rPr lang="en-US" dirty="0"/>
              <a:t>OSHA has issued temporary enforcement guidance regarding discretion, e.g., enforcement discretion for required annual fit testing</a:t>
            </a:r>
          </a:p>
          <a:p>
            <a:endParaRPr lang="en-US" dirty="0"/>
          </a:p>
          <a:p>
            <a:endParaRPr lang="en-US" dirty="0"/>
          </a:p>
        </p:txBody>
      </p:sp>
    </p:spTree>
    <p:extLst>
      <p:ext uri="{BB962C8B-B14F-4D97-AF65-F5344CB8AC3E}">
        <p14:creationId xmlns:p14="http://schemas.microsoft.com/office/powerpoint/2010/main" val="228504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B52F-00C3-40A5-B9DF-B2240A099346}"/>
              </a:ext>
            </a:extLst>
          </p:cNvPr>
          <p:cNvSpPr>
            <a:spLocks noGrp="1"/>
          </p:cNvSpPr>
          <p:nvPr>
            <p:ph type="title"/>
          </p:nvPr>
        </p:nvSpPr>
        <p:spPr/>
        <p:txBody>
          <a:bodyPr/>
          <a:lstStyle/>
          <a:p>
            <a:r>
              <a:rPr lang="en-US" dirty="0"/>
              <a:t>Extended Use of Facemasks and Respirators</a:t>
            </a:r>
          </a:p>
        </p:txBody>
      </p:sp>
      <p:sp>
        <p:nvSpPr>
          <p:cNvPr id="3" name="Content Placeholder 2">
            <a:extLst>
              <a:ext uri="{FF2B5EF4-FFF2-40B4-BE49-F238E27FC236}">
                <a16:creationId xmlns:a16="http://schemas.microsoft.com/office/drawing/2014/main" id="{3E001372-FD0C-40EB-91B6-95DC387CEC6D}"/>
              </a:ext>
            </a:extLst>
          </p:cNvPr>
          <p:cNvSpPr>
            <a:spLocks noGrp="1"/>
          </p:cNvSpPr>
          <p:nvPr>
            <p:ph idx="1"/>
          </p:nvPr>
        </p:nvSpPr>
        <p:spPr>
          <a:xfrm>
            <a:off x="762000" y="1600200"/>
            <a:ext cx="7924800" cy="4525963"/>
          </a:xfrm>
        </p:spPr>
        <p:txBody>
          <a:bodyPr>
            <a:normAutofit fontScale="62500" lnSpcReduction="20000"/>
          </a:bodyPr>
          <a:lstStyle/>
          <a:p>
            <a:r>
              <a:rPr lang="en-US" dirty="0"/>
              <a:t>Should only be undertaken when the facility is at contingency or crisis capacity and has reasonably implemented all applicable administrative and engineering controls.</a:t>
            </a:r>
          </a:p>
          <a:p>
            <a:endParaRPr lang="en-US" dirty="0"/>
          </a:p>
          <a:p>
            <a:r>
              <a:rPr lang="en-US" dirty="0"/>
              <a:t>Such controls include selectively canceling elective and non-urgent procedures and appointments for which PPE is typically used by DHCP </a:t>
            </a:r>
          </a:p>
          <a:p>
            <a:endParaRPr lang="en-US" dirty="0"/>
          </a:p>
          <a:p>
            <a:r>
              <a:rPr lang="en-US" dirty="0"/>
              <a:t>Extended use of PPE is not intended to encourage dental facilities to practice at a normal patient volume during a PPE shortage, but only to be implemented in the short term when other controls have been exhausted. </a:t>
            </a:r>
          </a:p>
          <a:p>
            <a:endParaRPr lang="en-US" dirty="0"/>
          </a:p>
          <a:p>
            <a:r>
              <a:rPr lang="en-US" dirty="0"/>
              <a:t>Once the supply of PPE has increased, facilities should return to standard procedures.</a:t>
            </a:r>
          </a:p>
        </p:txBody>
      </p:sp>
    </p:spTree>
    <p:extLst>
      <p:ext uri="{BB962C8B-B14F-4D97-AF65-F5344CB8AC3E}">
        <p14:creationId xmlns:p14="http://schemas.microsoft.com/office/powerpoint/2010/main" val="2828336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mple of a generic filtering facepiece respirator with appropriate markings.">
            <a:extLst>
              <a:ext uri="{FF2B5EF4-FFF2-40B4-BE49-F238E27FC236}">
                <a16:creationId xmlns:a16="http://schemas.microsoft.com/office/drawing/2014/main" id="{F1E99AB2-5278-4775-B5B0-E72BD0B47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327756"/>
            <a:ext cx="8049704" cy="52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24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D8ED-E645-4A35-80CC-19088BA765A4}"/>
              </a:ext>
            </a:extLst>
          </p:cNvPr>
          <p:cNvSpPr>
            <a:spLocks noGrp="1"/>
          </p:cNvSpPr>
          <p:nvPr>
            <p:ph type="title"/>
          </p:nvPr>
        </p:nvSpPr>
        <p:spPr/>
        <p:txBody>
          <a:bodyPr/>
          <a:lstStyle/>
          <a:p>
            <a:pPr algn="ctr"/>
            <a:r>
              <a:rPr lang="en-US" b="1" dirty="0"/>
              <a:t>Eye Protection</a:t>
            </a:r>
          </a:p>
        </p:txBody>
      </p:sp>
      <p:sp>
        <p:nvSpPr>
          <p:cNvPr id="3" name="Content Placeholder 2">
            <a:extLst>
              <a:ext uri="{FF2B5EF4-FFF2-40B4-BE49-F238E27FC236}">
                <a16:creationId xmlns:a16="http://schemas.microsoft.com/office/drawing/2014/main" id="{C9565E02-1E66-45D7-A196-2324396BD9DF}"/>
              </a:ext>
            </a:extLst>
          </p:cNvPr>
          <p:cNvSpPr>
            <a:spLocks noGrp="1"/>
          </p:cNvSpPr>
          <p:nvPr>
            <p:ph idx="1"/>
          </p:nvPr>
        </p:nvSpPr>
        <p:spPr/>
        <p:txBody>
          <a:bodyPr/>
          <a:lstStyle/>
          <a:p>
            <a:pPr lvl="1">
              <a:buFont typeface="Arial" panose="020B0604020202020204" pitchFamily="34" charset="0"/>
              <a:buChar char="•"/>
            </a:pPr>
            <a:r>
              <a:rPr lang="en-US" sz="2000" dirty="0"/>
              <a:t>Put on eye protection (i.e., goggles or a disposable face shield that covers the front and sides of the face) upon entry to the patient room or care area, if not already wearing as part of extended use or reuse strategies to optimize to optimize PPE supply.</a:t>
            </a:r>
          </a:p>
          <a:p>
            <a:pPr marL="342900" lvl="1" indent="0">
              <a:buNone/>
            </a:pPr>
            <a:r>
              <a:rPr lang="en-US" sz="2000" dirty="0"/>
              <a:t> </a:t>
            </a:r>
          </a:p>
          <a:p>
            <a:pPr lvl="1">
              <a:buFont typeface="Arial" panose="020B0604020202020204" pitchFamily="34" charset="0"/>
              <a:buChar char="•"/>
            </a:pPr>
            <a:r>
              <a:rPr lang="en-US" sz="2000" dirty="0"/>
              <a:t>Personal eyeglasses and contact lenses are NOT considered adequate eye protection.</a:t>
            </a:r>
          </a:p>
          <a:p>
            <a:pPr lvl="1"/>
            <a:endParaRPr lang="en-US" sz="2000" dirty="0"/>
          </a:p>
          <a:p>
            <a:pPr lvl="1">
              <a:buFont typeface="Arial" panose="020B0604020202020204" pitchFamily="34" charset="0"/>
              <a:buChar char="•"/>
            </a:pPr>
            <a:r>
              <a:rPr lang="en-US" sz="2000" dirty="0"/>
              <a:t>Reusable eye protection (e.g., goggles or loupes) must be cleaned and disinfected according to manufacturer’s reprocessing instructions prior to re-use. </a:t>
            </a:r>
          </a:p>
        </p:txBody>
      </p:sp>
    </p:spTree>
    <p:extLst>
      <p:ext uri="{BB962C8B-B14F-4D97-AF65-F5344CB8AC3E}">
        <p14:creationId xmlns:p14="http://schemas.microsoft.com/office/powerpoint/2010/main" val="3512648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CC03-D5EC-4092-9A25-D0722610601D}"/>
              </a:ext>
            </a:extLst>
          </p:cNvPr>
          <p:cNvSpPr>
            <a:spLocks noGrp="1"/>
          </p:cNvSpPr>
          <p:nvPr>
            <p:ph type="title"/>
          </p:nvPr>
        </p:nvSpPr>
        <p:spPr/>
        <p:txBody>
          <a:bodyPr/>
          <a:lstStyle/>
          <a:p>
            <a:pPr algn="ctr"/>
            <a:r>
              <a:rPr lang="en-US" b="1" dirty="0"/>
              <a:t>Gloves</a:t>
            </a:r>
          </a:p>
        </p:txBody>
      </p:sp>
      <p:sp>
        <p:nvSpPr>
          <p:cNvPr id="3" name="Content Placeholder 2">
            <a:extLst>
              <a:ext uri="{FF2B5EF4-FFF2-40B4-BE49-F238E27FC236}">
                <a16:creationId xmlns:a16="http://schemas.microsoft.com/office/drawing/2014/main" id="{42804DB8-9671-4D19-AE30-F3DE828F3EBD}"/>
              </a:ext>
            </a:extLst>
          </p:cNvPr>
          <p:cNvSpPr>
            <a:spLocks noGrp="1"/>
          </p:cNvSpPr>
          <p:nvPr>
            <p:ph idx="1"/>
          </p:nvPr>
        </p:nvSpPr>
        <p:spPr/>
        <p:txBody>
          <a:bodyPr/>
          <a:lstStyle/>
          <a:p>
            <a:pPr marL="0" indent="0">
              <a:buNone/>
            </a:pPr>
            <a:endParaRPr lang="en-US" sz="1800" dirty="0"/>
          </a:p>
          <a:p>
            <a:pPr lvl="1"/>
            <a:r>
              <a:rPr lang="en-US" sz="2400" dirty="0"/>
              <a:t>Put on clean, non-sterile gloves upon entry into the patient room or care area.</a:t>
            </a:r>
          </a:p>
          <a:p>
            <a:pPr lvl="1"/>
            <a:endParaRPr lang="en-US" sz="2400" dirty="0"/>
          </a:p>
          <a:p>
            <a:pPr lvl="1"/>
            <a:r>
              <a:rPr lang="en-US" sz="2400" dirty="0"/>
              <a:t>Change gloves if they become torn or heavily contaminated during the patient visit.</a:t>
            </a:r>
          </a:p>
          <a:p>
            <a:pPr lvl="1"/>
            <a:endParaRPr lang="en-US" sz="2400" dirty="0"/>
          </a:p>
          <a:p>
            <a:pPr lvl="1"/>
            <a:r>
              <a:rPr lang="en-US" sz="2400" dirty="0"/>
              <a:t>Remove and discard gloves when leaving the patient room or care area and immediately perform hand hygiene</a:t>
            </a:r>
            <a:r>
              <a:rPr lang="en-US" dirty="0"/>
              <a:t>.</a:t>
            </a:r>
            <a:endParaRPr lang="en-US" sz="1500" dirty="0"/>
          </a:p>
          <a:p>
            <a:endParaRPr lang="en-US" dirty="0"/>
          </a:p>
        </p:txBody>
      </p:sp>
    </p:spTree>
    <p:extLst>
      <p:ext uri="{BB962C8B-B14F-4D97-AF65-F5344CB8AC3E}">
        <p14:creationId xmlns:p14="http://schemas.microsoft.com/office/powerpoint/2010/main" val="2368472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6787-EE21-416D-A4D7-A600E0126A14}"/>
              </a:ext>
            </a:extLst>
          </p:cNvPr>
          <p:cNvSpPr>
            <a:spLocks noGrp="1"/>
          </p:cNvSpPr>
          <p:nvPr>
            <p:ph type="title"/>
          </p:nvPr>
        </p:nvSpPr>
        <p:spPr/>
        <p:txBody>
          <a:bodyPr/>
          <a:lstStyle/>
          <a:p>
            <a:pPr algn="ctr"/>
            <a:r>
              <a:rPr lang="en-US" b="1" dirty="0"/>
              <a:t>Gowns</a:t>
            </a:r>
          </a:p>
        </p:txBody>
      </p:sp>
      <p:sp>
        <p:nvSpPr>
          <p:cNvPr id="3" name="Content Placeholder 2">
            <a:extLst>
              <a:ext uri="{FF2B5EF4-FFF2-40B4-BE49-F238E27FC236}">
                <a16:creationId xmlns:a16="http://schemas.microsoft.com/office/drawing/2014/main" id="{A5908383-5A73-4F73-A92D-3E7ADF8C881C}"/>
              </a:ext>
            </a:extLst>
          </p:cNvPr>
          <p:cNvSpPr>
            <a:spLocks noGrp="1"/>
          </p:cNvSpPr>
          <p:nvPr>
            <p:ph idx="4294967295"/>
          </p:nvPr>
        </p:nvSpPr>
        <p:spPr>
          <a:xfrm>
            <a:off x="0" y="2226469"/>
            <a:ext cx="7886700" cy="3263504"/>
          </a:xfrm>
        </p:spPr>
        <p:txBody>
          <a:bodyPr>
            <a:normAutofit fontScale="92500" lnSpcReduction="10000"/>
          </a:bodyPr>
          <a:lstStyle/>
          <a:p>
            <a:pPr lvl="0"/>
            <a:endParaRPr lang="en-US" sz="1800" dirty="0"/>
          </a:p>
          <a:p>
            <a:pPr lvl="1"/>
            <a:r>
              <a:rPr lang="en-US" sz="2100" dirty="0"/>
              <a:t>Put on a clean isolation gown upon entry into the patient room or area.</a:t>
            </a:r>
          </a:p>
          <a:p>
            <a:pPr lvl="1"/>
            <a:endParaRPr lang="en-US" sz="2100" dirty="0"/>
          </a:p>
          <a:p>
            <a:pPr lvl="1"/>
            <a:r>
              <a:rPr lang="en-US" sz="2100" dirty="0"/>
              <a:t> Change the gown if it becomes soiled and after aerosol generating procedures</a:t>
            </a:r>
          </a:p>
          <a:p>
            <a:pPr marL="342900" lvl="1" indent="0">
              <a:buNone/>
            </a:pPr>
            <a:r>
              <a:rPr lang="en-US" sz="2100" dirty="0"/>
              <a:t> </a:t>
            </a:r>
          </a:p>
          <a:p>
            <a:pPr lvl="1"/>
            <a:r>
              <a:rPr lang="en-US" sz="2100" dirty="0"/>
              <a:t>If there are shortages of gowns, they should be prioritized for:</a:t>
            </a:r>
          </a:p>
          <a:p>
            <a:pPr lvl="2"/>
            <a:r>
              <a:rPr lang="en-US" sz="2100" dirty="0"/>
              <a:t>aerosol generating procedures</a:t>
            </a:r>
          </a:p>
          <a:p>
            <a:pPr lvl="2"/>
            <a:r>
              <a:rPr lang="en-US" sz="2100" dirty="0"/>
              <a:t>care activities where splashes and sprays are anticipated</a:t>
            </a:r>
          </a:p>
        </p:txBody>
      </p:sp>
    </p:spTree>
    <p:extLst>
      <p:ext uri="{BB962C8B-B14F-4D97-AF65-F5344CB8AC3E}">
        <p14:creationId xmlns:p14="http://schemas.microsoft.com/office/powerpoint/2010/main" val="1217410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1575-2D3F-4B29-8AE7-FBBE0EDAD34D}"/>
              </a:ext>
            </a:extLst>
          </p:cNvPr>
          <p:cNvSpPr>
            <a:spLocks noGrp="1"/>
          </p:cNvSpPr>
          <p:nvPr>
            <p:ph type="title"/>
          </p:nvPr>
        </p:nvSpPr>
        <p:spPr/>
        <p:txBody>
          <a:bodyPr/>
          <a:lstStyle/>
          <a:p>
            <a:pPr algn="ctr"/>
            <a:r>
              <a:rPr lang="en-US" b="1" dirty="0"/>
              <a:t>Headcovers and shoe covers</a:t>
            </a:r>
          </a:p>
        </p:txBody>
      </p:sp>
      <p:sp>
        <p:nvSpPr>
          <p:cNvPr id="3" name="Content Placeholder 2">
            <a:extLst>
              <a:ext uri="{FF2B5EF4-FFF2-40B4-BE49-F238E27FC236}">
                <a16:creationId xmlns:a16="http://schemas.microsoft.com/office/drawing/2014/main" id="{0374DD49-72BE-4014-A5F3-52D26795EA62}"/>
              </a:ext>
            </a:extLst>
          </p:cNvPr>
          <p:cNvSpPr>
            <a:spLocks noGrp="1"/>
          </p:cNvSpPr>
          <p:nvPr>
            <p:ph idx="1"/>
          </p:nvPr>
        </p:nvSpPr>
        <p:spPr/>
        <p:txBody>
          <a:bodyPr/>
          <a:lstStyle/>
          <a:p>
            <a:r>
              <a:rPr lang="en-US" dirty="0"/>
              <a:t>Not considered PPE</a:t>
            </a:r>
          </a:p>
          <a:p>
            <a:r>
              <a:rPr lang="en-US" dirty="0"/>
              <a:t>Heads are close enough for droplets and aerosols to land on</a:t>
            </a:r>
          </a:p>
          <a:p>
            <a:r>
              <a:rPr lang="en-US" dirty="0"/>
              <a:t>Shoes touch floors where droplets land</a:t>
            </a:r>
          </a:p>
        </p:txBody>
      </p:sp>
    </p:spTree>
    <p:extLst>
      <p:ext uri="{BB962C8B-B14F-4D97-AF65-F5344CB8AC3E}">
        <p14:creationId xmlns:p14="http://schemas.microsoft.com/office/powerpoint/2010/main" val="2344656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C830-50D8-40D9-B5FE-70441F6B341A}"/>
              </a:ext>
            </a:extLst>
          </p:cNvPr>
          <p:cNvSpPr>
            <a:spLocks noGrp="1"/>
          </p:cNvSpPr>
          <p:nvPr>
            <p:ph type="title"/>
          </p:nvPr>
        </p:nvSpPr>
        <p:spPr/>
        <p:txBody>
          <a:bodyPr>
            <a:normAutofit fontScale="90000"/>
          </a:bodyPr>
          <a:lstStyle/>
          <a:p>
            <a:pPr algn="ctr"/>
            <a:br>
              <a:rPr lang="en-US" b="1" dirty="0"/>
            </a:br>
            <a:r>
              <a:rPr lang="en-US" b="1" dirty="0"/>
              <a:t>Environmental Infection Control</a:t>
            </a:r>
            <a:br>
              <a:rPr lang="en-US" b="1" dirty="0"/>
            </a:br>
            <a:endParaRPr lang="en-US" dirty="0"/>
          </a:p>
        </p:txBody>
      </p:sp>
      <p:sp>
        <p:nvSpPr>
          <p:cNvPr id="3" name="Content Placeholder 2">
            <a:extLst>
              <a:ext uri="{FF2B5EF4-FFF2-40B4-BE49-F238E27FC236}">
                <a16:creationId xmlns:a16="http://schemas.microsoft.com/office/drawing/2014/main" id="{9D4FED6F-0438-4E8F-8EFD-F9E5449BC5D0}"/>
              </a:ext>
            </a:extLst>
          </p:cNvPr>
          <p:cNvSpPr>
            <a:spLocks noGrp="1"/>
          </p:cNvSpPr>
          <p:nvPr>
            <p:ph idx="1"/>
          </p:nvPr>
        </p:nvSpPr>
        <p:spPr/>
        <p:txBody>
          <a:bodyPr/>
          <a:lstStyle/>
          <a:p>
            <a:pPr lvl="0"/>
            <a:r>
              <a:rPr lang="en-US" dirty="0"/>
              <a:t>Ensure that environmental cleaning and disinfection procedures are followed consistently and correctly.</a:t>
            </a:r>
          </a:p>
          <a:p>
            <a:r>
              <a:rPr lang="en-US" dirty="0"/>
              <a:t>Routine cleaning and disinfection procedures (e.g., using cleaners and water to pre-clean surfaces prior to applying an EPA-registered, disinfectant </a:t>
            </a:r>
          </a:p>
        </p:txBody>
      </p:sp>
    </p:spTree>
    <p:extLst>
      <p:ext uri="{BB962C8B-B14F-4D97-AF65-F5344CB8AC3E}">
        <p14:creationId xmlns:p14="http://schemas.microsoft.com/office/powerpoint/2010/main" val="270364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113C-4823-48C0-8895-7AECD838D13D}"/>
              </a:ext>
            </a:extLst>
          </p:cNvPr>
          <p:cNvSpPr>
            <a:spLocks noGrp="1"/>
          </p:cNvSpPr>
          <p:nvPr>
            <p:ph type="title"/>
          </p:nvPr>
        </p:nvSpPr>
        <p:spPr/>
        <p:txBody>
          <a:bodyPr/>
          <a:lstStyle/>
          <a:p>
            <a:r>
              <a:rPr lang="en-US" dirty="0"/>
              <a:t>What is known about the Coronavirus in droplets</a:t>
            </a:r>
          </a:p>
        </p:txBody>
      </p:sp>
      <p:sp>
        <p:nvSpPr>
          <p:cNvPr id="3" name="Content Placeholder 2">
            <a:extLst>
              <a:ext uri="{FF2B5EF4-FFF2-40B4-BE49-F238E27FC236}">
                <a16:creationId xmlns:a16="http://schemas.microsoft.com/office/drawing/2014/main" id="{790F3291-896A-4EE0-BD14-345E222D0AB4}"/>
              </a:ext>
            </a:extLst>
          </p:cNvPr>
          <p:cNvSpPr>
            <a:spLocks noGrp="1"/>
          </p:cNvSpPr>
          <p:nvPr>
            <p:ph idx="1"/>
          </p:nvPr>
        </p:nvSpPr>
        <p:spPr/>
        <p:txBody>
          <a:bodyPr/>
          <a:lstStyle/>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I</a:t>
            </a:r>
            <a:r>
              <a:rPr lang="en-US" sz="1800" dirty="0">
                <a:solidFill>
                  <a:srgbClr val="333333"/>
                </a:solidFill>
                <a:effectLst/>
                <a:latin typeface="Helvetica" panose="020B0604020202020204" pitchFamily="34" charset="0"/>
                <a:ea typeface="Times New Roman" panose="02020603050405020304" pitchFamily="18" charset="0"/>
              </a:rPr>
              <a:t>nhalation of coronavirus represents a major transmission route (COVID-19). </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C</a:t>
            </a:r>
            <a:r>
              <a:rPr lang="en-US" sz="1800" dirty="0">
                <a:solidFill>
                  <a:srgbClr val="333333"/>
                </a:solidFill>
                <a:effectLst/>
                <a:latin typeface="Helvetica" panose="020B0604020202020204" pitchFamily="34" charset="0"/>
                <a:ea typeface="Times New Roman" panose="02020603050405020304" pitchFamily="18" charset="0"/>
              </a:rPr>
              <a:t>oronavirus size dictates its aerodynamic behavior, its ability to be inhaled </a:t>
            </a:r>
          </a:p>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Viruses in droplets (larger than 100 </a:t>
            </a:r>
            <a:r>
              <a:rPr lang="en-US" sz="1800" dirty="0" err="1">
                <a:solidFill>
                  <a:srgbClr val="333333"/>
                </a:solidFill>
                <a:effectLst/>
                <a:latin typeface="Helvetica" panose="020B0604020202020204" pitchFamily="34" charset="0"/>
                <a:ea typeface="Times New Roman" panose="02020603050405020304" pitchFamily="18" charset="0"/>
              </a:rPr>
              <a:t>μm</a:t>
            </a:r>
            <a:r>
              <a:rPr lang="en-US" sz="1800" dirty="0">
                <a:solidFill>
                  <a:srgbClr val="333333"/>
                </a:solidFill>
                <a:effectLst/>
                <a:latin typeface="Helvetica" panose="020B0604020202020204" pitchFamily="34" charset="0"/>
                <a:ea typeface="Times New Roman" panose="02020603050405020304" pitchFamily="18" charset="0"/>
              </a:rPr>
              <a:t>) fall in seconds within 6 feet</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The droplets can be sprayed like tiny cannonballs onto nearby individuals. </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Physical distancing reduces exposure to these droplets.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82697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8E87-E71D-4A04-8DD7-C3559D4A9F53}"/>
              </a:ext>
            </a:extLst>
          </p:cNvPr>
          <p:cNvSpPr>
            <a:spLocks noGrp="1"/>
          </p:cNvSpPr>
          <p:nvPr>
            <p:ph type="title"/>
          </p:nvPr>
        </p:nvSpPr>
        <p:spPr>
          <a:xfrm>
            <a:off x="457200" y="274638"/>
            <a:ext cx="8229600" cy="1143000"/>
          </a:xfrm>
        </p:spPr>
        <p:txBody>
          <a:bodyPr wrap="square" anchor="ctr">
            <a:normAutofit/>
          </a:bodyPr>
          <a:lstStyle/>
          <a:p>
            <a:r>
              <a:rPr lang="en-US" dirty="0"/>
              <a:t>Disinfection</a:t>
            </a:r>
          </a:p>
        </p:txBody>
      </p:sp>
      <p:graphicFrame>
        <p:nvGraphicFramePr>
          <p:cNvPr id="5" name="Content Placeholder 2">
            <a:extLst>
              <a:ext uri="{FF2B5EF4-FFF2-40B4-BE49-F238E27FC236}">
                <a16:creationId xmlns:a16="http://schemas.microsoft.com/office/drawing/2014/main" id="{A143DEEB-AC9E-417E-A666-657B6A0B8369}"/>
              </a:ext>
            </a:extLst>
          </p:cNvPr>
          <p:cNvGraphicFramePr>
            <a:graphicFrameLocks noGrp="1"/>
          </p:cNvGraphicFramePr>
          <p:nvPr>
            <p:ph idx="1"/>
            <p:extLst>
              <p:ext uri="{D42A27DB-BD31-4B8C-83A1-F6EECF244321}">
                <p14:modId xmlns:p14="http://schemas.microsoft.com/office/powerpoint/2010/main" val="2628623406"/>
              </p:ext>
            </p:extLst>
          </p:nvPr>
        </p:nvGraphicFramePr>
        <p:xfrm>
          <a:off x="685800" y="12954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35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077A3-201E-4CC0-887B-71D47AAB63C6}"/>
              </a:ext>
            </a:extLst>
          </p:cNvPr>
          <p:cNvSpPr>
            <a:spLocks noGrp="1"/>
          </p:cNvSpPr>
          <p:nvPr>
            <p:ph type="title"/>
          </p:nvPr>
        </p:nvSpPr>
        <p:spPr>
          <a:xfrm>
            <a:off x="457200" y="274638"/>
            <a:ext cx="8229600" cy="3687762"/>
          </a:xfrm>
        </p:spPr>
        <p:txBody>
          <a:bodyPr/>
          <a:lstStyle/>
          <a:p>
            <a:br>
              <a:rPr lang="en-US" sz="3200" dirty="0">
                <a:latin typeface="Calibri" panose="020F0502020204030204" pitchFamily="34" charset="0"/>
              </a:rPr>
            </a:br>
            <a:r>
              <a:rPr lang="en-US" sz="3200" dirty="0">
                <a:latin typeface="Calibri" panose="020F0502020204030204" pitchFamily="34" charset="0"/>
              </a:rPr>
              <a:t>“During the resumption process,</a:t>
            </a:r>
            <a:r>
              <a:rPr lang="en-US" sz="3200" b="1" dirty="0">
                <a:latin typeface="Calibri" panose="020F0502020204030204" pitchFamily="34" charset="0"/>
              </a:rPr>
              <a:t> </a:t>
            </a:r>
            <a:r>
              <a:rPr lang="en-US" sz="3200" dirty="0">
                <a:latin typeface="Calibri" panose="020F0502020204030204" pitchFamily="34" charset="0"/>
              </a:rPr>
              <a:t>centers must abide by federal, state, and local regulations regarding physical distancing, size of group gatherings, and wearing face masks by following whichever regulations are the </a:t>
            </a:r>
            <a:r>
              <a:rPr lang="en-US" sz="3200" b="1" dirty="0">
                <a:latin typeface="Calibri" panose="020F0502020204030204" pitchFamily="34" charset="0"/>
              </a:rPr>
              <a:t>most</a:t>
            </a:r>
            <a:r>
              <a:rPr lang="en-US" sz="3200" dirty="0">
                <a:latin typeface="Calibri" panose="020F0502020204030204" pitchFamily="34" charset="0"/>
              </a:rPr>
              <a:t> restrictive. In some cases, PRH requirements may not be able to be met because they are in conflict with regulations.”</a:t>
            </a:r>
            <a:br>
              <a:rPr lang="en-US" sz="3200" dirty="0"/>
            </a:br>
            <a:endParaRPr lang="en-US" sz="3200" dirty="0"/>
          </a:p>
        </p:txBody>
      </p:sp>
    </p:spTree>
    <p:extLst>
      <p:ext uri="{BB962C8B-B14F-4D97-AF65-F5344CB8AC3E}">
        <p14:creationId xmlns:p14="http://schemas.microsoft.com/office/powerpoint/2010/main" val="2402434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639477A2-081F-4ADF-8704-F6213376A135}"/>
              </a:ext>
            </a:extLst>
          </p:cNvPr>
          <p:cNvPicPr>
            <a:picLocks noChangeAspect="1"/>
          </p:cNvPicPr>
          <p:nvPr/>
        </p:nvPicPr>
        <p:blipFill rotWithShape="1">
          <a:blip r:embed="rId3">
            <a:extLst>
              <a:ext uri="{28A0092B-C50C-407E-A947-70E740481C1C}">
                <a14:useLocalDpi xmlns:a14="http://schemas.microsoft.com/office/drawing/2010/main" val="0"/>
              </a:ext>
            </a:extLst>
          </a:blip>
          <a:srcRect t="23704" b="17037"/>
          <a:stretch/>
        </p:blipFill>
        <p:spPr>
          <a:xfrm>
            <a:off x="0" y="2076450"/>
            <a:ext cx="9144000" cy="3048000"/>
          </a:xfrm>
          <a:prstGeom prst="rect">
            <a:avLst/>
          </a:prstGeom>
        </p:spPr>
      </p:pic>
      <p:sp>
        <p:nvSpPr>
          <p:cNvPr id="6" name="Title 5">
            <a:extLst>
              <a:ext uri="{FF2B5EF4-FFF2-40B4-BE49-F238E27FC236}">
                <a16:creationId xmlns:a16="http://schemas.microsoft.com/office/drawing/2014/main" id="{E677B069-CE5F-433C-A513-9BD5759765A3}"/>
              </a:ext>
            </a:extLst>
          </p:cNvPr>
          <p:cNvSpPr>
            <a:spLocks noGrp="1"/>
          </p:cNvSpPr>
          <p:nvPr>
            <p:ph type="title" idx="4294967295"/>
          </p:nvPr>
        </p:nvSpPr>
        <p:spPr>
          <a:xfrm>
            <a:off x="628650" y="1082278"/>
            <a:ext cx="7886700" cy="994172"/>
          </a:xfrm>
        </p:spPr>
        <p:txBody>
          <a:bodyPr/>
          <a:lstStyle/>
          <a:p>
            <a:pPr algn="ctr"/>
            <a:r>
              <a:rPr lang="en-US" b="1" dirty="0"/>
              <a:t>State Actions and Policy Actions to Address the Corona Virus</a:t>
            </a:r>
          </a:p>
        </p:txBody>
      </p:sp>
      <p:sp>
        <p:nvSpPr>
          <p:cNvPr id="8" name="TextBox 7">
            <a:extLst>
              <a:ext uri="{FF2B5EF4-FFF2-40B4-BE49-F238E27FC236}">
                <a16:creationId xmlns:a16="http://schemas.microsoft.com/office/drawing/2014/main" id="{1C8D1A47-DFEF-40FF-A807-6CC97F29A14D}"/>
              </a:ext>
            </a:extLst>
          </p:cNvPr>
          <p:cNvSpPr txBox="1"/>
          <p:nvPr/>
        </p:nvSpPr>
        <p:spPr>
          <a:xfrm>
            <a:off x="628651" y="5391150"/>
            <a:ext cx="2629951" cy="369332"/>
          </a:xfrm>
          <a:prstGeom prst="rect">
            <a:avLst/>
          </a:prstGeom>
          <a:noFill/>
        </p:spPr>
        <p:txBody>
          <a:bodyPr wrap="none" rtlCol="0">
            <a:spAutoFit/>
          </a:bodyPr>
          <a:lstStyle/>
          <a:p>
            <a:r>
              <a:rPr lang="en-US" dirty="0"/>
              <a:t>Reference:  www.kff.org</a:t>
            </a:r>
          </a:p>
        </p:txBody>
      </p:sp>
    </p:spTree>
    <p:extLst>
      <p:ext uri="{BB962C8B-B14F-4D97-AF65-F5344CB8AC3E}">
        <p14:creationId xmlns:p14="http://schemas.microsoft.com/office/powerpoint/2010/main" val="4065298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52ED-0A32-41AD-8791-E962920F6E1D}"/>
              </a:ext>
            </a:extLst>
          </p:cNvPr>
          <p:cNvSpPr>
            <a:spLocks noGrp="1"/>
          </p:cNvSpPr>
          <p:nvPr>
            <p:ph type="title"/>
          </p:nvPr>
        </p:nvSpPr>
        <p:spPr/>
        <p:txBody>
          <a:bodyPr/>
          <a:lstStyle/>
          <a:p>
            <a:r>
              <a:rPr lang="en-US" sz="3600" dirty="0"/>
              <a:t>“Until more is known about how COVID-19 spreads, OSHA recommends—”</a:t>
            </a:r>
          </a:p>
        </p:txBody>
      </p:sp>
      <p:sp>
        <p:nvSpPr>
          <p:cNvPr id="3" name="Content Placeholder 2">
            <a:extLst>
              <a:ext uri="{FF2B5EF4-FFF2-40B4-BE49-F238E27FC236}">
                <a16:creationId xmlns:a16="http://schemas.microsoft.com/office/drawing/2014/main" id="{EC059B07-EEC9-4E5C-98CD-B754761F4552}"/>
              </a:ext>
            </a:extLst>
          </p:cNvPr>
          <p:cNvSpPr>
            <a:spLocks noGrp="1"/>
          </p:cNvSpPr>
          <p:nvPr>
            <p:ph idx="1"/>
          </p:nvPr>
        </p:nvSpPr>
        <p:spPr>
          <a:xfrm>
            <a:off x="609600" y="1600200"/>
            <a:ext cx="8077200" cy="4525963"/>
          </a:xfrm>
        </p:spPr>
        <p:txBody>
          <a:bodyPr/>
          <a:lstStyle/>
          <a:p>
            <a:r>
              <a:rPr lang="en-US" sz="2000" dirty="0"/>
              <a:t>using a combination of standard precautions, contact precautions, and contact precautions.</a:t>
            </a:r>
          </a:p>
          <a:p>
            <a:r>
              <a:rPr lang="en-US" sz="2000" dirty="0"/>
              <a:t>performing patient care that does not involve aerosol-generating procedures on individuals without suspected or confirmed COVID-19</a:t>
            </a:r>
          </a:p>
          <a:p>
            <a:r>
              <a:rPr lang="en-US" sz="2000" dirty="0"/>
              <a:t>Follow OSHA's Bloodborne Pathogens (</a:t>
            </a:r>
            <a:r>
              <a:rPr lang="en-US" sz="2000" dirty="0">
                <a:hlinkClick r:id="rId3" tooltip="29 CFR 1910.1030"/>
              </a:rPr>
              <a:t>29 CFR 1910.1030</a:t>
            </a:r>
            <a:r>
              <a:rPr lang="en-US" sz="2000" dirty="0"/>
              <a:t>) standard</a:t>
            </a:r>
          </a:p>
          <a:p>
            <a:r>
              <a:rPr lang="en-US" sz="2000" dirty="0"/>
              <a:t>Follow Personal Protective Equipment (</a:t>
            </a:r>
            <a:r>
              <a:rPr lang="en-US" sz="2000" dirty="0">
                <a:hlinkClick r:id="rId4" tooltip="29 CFR 1910.132"/>
              </a:rPr>
              <a:t>29 CFR 1910.132</a:t>
            </a:r>
            <a:r>
              <a:rPr lang="en-US" sz="2000" dirty="0"/>
              <a:t>) standard</a:t>
            </a:r>
          </a:p>
          <a:p>
            <a:r>
              <a:rPr lang="en-US" sz="2000" dirty="0"/>
              <a:t>Follow OSHA’s Respiratory Protection (</a:t>
            </a:r>
            <a:r>
              <a:rPr lang="en-US" sz="2000" dirty="0">
                <a:hlinkClick r:id="rId5" tooltip="29 CFR 1910.134"/>
              </a:rPr>
              <a:t>29 CFR 1910.134</a:t>
            </a:r>
            <a:r>
              <a:rPr lang="en-US" sz="2000" dirty="0"/>
              <a:t>) standard</a:t>
            </a:r>
          </a:p>
          <a:p>
            <a:endParaRPr lang="en-US" dirty="0"/>
          </a:p>
        </p:txBody>
      </p:sp>
    </p:spTree>
    <p:extLst>
      <p:ext uri="{BB962C8B-B14F-4D97-AF65-F5344CB8AC3E}">
        <p14:creationId xmlns:p14="http://schemas.microsoft.com/office/powerpoint/2010/main" val="2821127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C5B6-0C5B-46DC-BC7A-86644A35D599}"/>
              </a:ext>
            </a:extLst>
          </p:cNvPr>
          <p:cNvSpPr>
            <a:spLocks noGrp="1"/>
          </p:cNvSpPr>
          <p:nvPr>
            <p:ph type="title"/>
          </p:nvPr>
        </p:nvSpPr>
        <p:spPr/>
        <p:txBody>
          <a:bodyPr/>
          <a:lstStyle/>
          <a:p>
            <a:pPr algn="ctr"/>
            <a:r>
              <a:rPr lang="en-US" b="1" dirty="0"/>
              <a:t>References</a:t>
            </a:r>
          </a:p>
        </p:txBody>
      </p:sp>
      <p:sp>
        <p:nvSpPr>
          <p:cNvPr id="3" name="Content Placeholder 2">
            <a:extLst>
              <a:ext uri="{FF2B5EF4-FFF2-40B4-BE49-F238E27FC236}">
                <a16:creationId xmlns:a16="http://schemas.microsoft.com/office/drawing/2014/main" id="{ED14B2D6-6EEC-47CD-93C7-7159C1584B3B}"/>
              </a:ext>
            </a:extLst>
          </p:cNvPr>
          <p:cNvSpPr>
            <a:spLocks noGrp="1"/>
          </p:cNvSpPr>
          <p:nvPr>
            <p:ph idx="1"/>
          </p:nvPr>
        </p:nvSpPr>
        <p:spPr>
          <a:xfrm>
            <a:off x="838200" y="1600200"/>
            <a:ext cx="7848600" cy="4525963"/>
          </a:xfrm>
        </p:spPr>
        <p:txBody>
          <a:bodyPr/>
          <a:lstStyle/>
          <a:p>
            <a:r>
              <a:rPr lang="en-US" sz="2000" dirty="0"/>
              <a:t>ADHA Interim Guidance on Returning to Work adha.org </a:t>
            </a:r>
          </a:p>
          <a:p>
            <a:endParaRPr lang="en-US" sz="2000" dirty="0"/>
          </a:p>
          <a:p>
            <a:r>
              <a:rPr lang="en-US" sz="2000" dirty="0">
                <a:solidFill>
                  <a:srgbClr val="000000"/>
                </a:solidFill>
                <a:latin typeface="Calibri" panose="020F0502020204030204" pitchFamily="34" charset="0"/>
                <a:ea typeface="Calibri" panose="020F0502020204030204" pitchFamily="34" charset="0"/>
              </a:rPr>
              <a:t>CDC’s </a:t>
            </a:r>
            <a:r>
              <a:rPr lang="en-US" sz="2000" u="sng" dirty="0">
                <a:solidFill>
                  <a:srgbClr val="075290"/>
                </a:solidFill>
                <a:latin typeface="Calibri" panose="020F0502020204030204" pitchFamily="34" charset="0"/>
                <a:ea typeface="Calibri" panose="020F0502020204030204" pitchFamily="34" charset="0"/>
                <a:hlinkClick r:id="rId3"/>
              </a:rPr>
              <a:t>Interim Infection Prevention and Control Recommendations for Patients with Suspected or Confirmed Coronavirus Disease 2019 (COVID-19) in Healthcare Settings</a:t>
            </a:r>
            <a:endParaRPr lang="en-US" sz="2000" u="sng" dirty="0">
              <a:solidFill>
                <a:srgbClr val="075290"/>
              </a:solidFill>
              <a:latin typeface="Calibri" panose="020F0502020204030204" pitchFamily="34" charset="0"/>
              <a:ea typeface="Calibri" panose="020F0502020204030204" pitchFamily="34" charset="0"/>
            </a:endParaRPr>
          </a:p>
          <a:p>
            <a:endParaRPr lang="en-US" sz="2000" u="sng" dirty="0">
              <a:solidFill>
                <a:srgbClr val="000000"/>
              </a:solidFill>
              <a:latin typeface="Calibri" panose="020F0502020204030204" pitchFamily="34" charset="0"/>
              <a:ea typeface="Calibri" panose="020F0502020204030204" pitchFamily="34" charset="0"/>
            </a:endParaRPr>
          </a:p>
          <a:p>
            <a:r>
              <a:rPr lang="en-US" sz="2000" u="sng" dirty="0"/>
              <a:t>Guidelines for Infection Control in Dental Health Care Settings – 2003</a:t>
            </a:r>
          </a:p>
          <a:p>
            <a:pPr marL="0" indent="0">
              <a:buNone/>
            </a:pPr>
            <a:endParaRPr lang="en-US" sz="2000" u="sng" dirty="0"/>
          </a:p>
          <a:p>
            <a:r>
              <a:rPr lang="en-US" sz="2000" dirty="0"/>
              <a:t>Interim Infection Prevention and Control Guidance for Dental Settings During the COVID-19 Response(May 19, 2020)</a:t>
            </a:r>
          </a:p>
          <a:p>
            <a:pPr marL="0" indent="0">
              <a:buNone/>
            </a:pPr>
            <a:r>
              <a:rPr lang="en-US" sz="2000" u="sng" dirty="0">
                <a:hlinkClick r:id="rId4"/>
              </a:rPr>
              <a:t>https://www.cdc.gov/coronavirus/2019-ncov/hcp/dental-settings.html</a:t>
            </a: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220053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E705A6-6492-4BFE-A655-264D6BB686B5}"/>
              </a:ext>
            </a:extLst>
          </p:cNvPr>
          <p:cNvSpPr>
            <a:spLocks noGrp="1"/>
          </p:cNvSpPr>
          <p:nvPr>
            <p:ph type="title"/>
          </p:nvPr>
        </p:nvSpPr>
        <p:spPr/>
        <p:txBody>
          <a:bodyPr/>
          <a:lstStyle/>
          <a:p>
            <a:r>
              <a:rPr lang="en-US" dirty="0"/>
              <a:t>Resiliency</a:t>
            </a:r>
          </a:p>
        </p:txBody>
      </p:sp>
      <p:sp>
        <p:nvSpPr>
          <p:cNvPr id="8" name="Content Placeholder 7">
            <a:extLst>
              <a:ext uri="{FF2B5EF4-FFF2-40B4-BE49-F238E27FC236}">
                <a16:creationId xmlns:a16="http://schemas.microsoft.com/office/drawing/2014/main" id="{FFDB7BE0-C071-49EF-8983-8D18EE4F44DE}"/>
              </a:ext>
            </a:extLst>
          </p:cNvPr>
          <p:cNvSpPr>
            <a:spLocks noGrp="1"/>
          </p:cNvSpPr>
          <p:nvPr>
            <p:ph idx="1"/>
          </p:nvPr>
        </p:nvSpPr>
        <p:spPr/>
        <p:txBody>
          <a:bodyPr/>
          <a:lstStyle/>
          <a:p>
            <a:pPr marL="0" indent="0">
              <a:buNone/>
            </a:pPr>
            <a:r>
              <a:rPr lang="en-US" dirty="0"/>
              <a:t>“I can be changed by what happens to me but I refuse to be reduced by it.”</a:t>
            </a:r>
          </a:p>
          <a:p>
            <a:pPr marL="0" indent="0">
              <a:buNone/>
            </a:pPr>
            <a:endParaRPr lang="en-US" dirty="0"/>
          </a:p>
          <a:p>
            <a:pPr marL="0" indent="0">
              <a:buNone/>
            </a:pPr>
            <a:r>
              <a:rPr lang="en-US" dirty="0"/>
              <a:t>                                      --Maya Angelou</a:t>
            </a:r>
          </a:p>
        </p:txBody>
      </p:sp>
    </p:spTree>
    <p:extLst>
      <p:ext uri="{BB962C8B-B14F-4D97-AF65-F5344CB8AC3E}">
        <p14:creationId xmlns:p14="http://schemas.microsoft.com/office/powerpoint/2010/main" val="106499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113C-4823-48C0-8895-7AECD838D13D}"/>
              </a:ext>
            </a:extLst>
          </p:cNvPr>
          <p:cNvSpPr>
            <a:spLocks noGrp="1"/>
          </p:cNvSpPr>
          <p:nvPr>
            <p:ph type="title"/>
          </p:nvPr>
        </p:nvSpPr>
        <p:spPr/>
        <p:txBody>
          <a:bodyPr/>
          <a:lstStyle/>
          <a:p>
            <a:r>
              <a:rPr lang="en-US" dirty="0"/>
              <a:t>What is known about the Coronavirus in Aerosols</a:t>
            </a:r>
          </a:p>
        </p:txBody>
      </p:sp>
      <p:sp>
        <p:nvSpPr>
          <p:cNvPr id="3" name="Content Placeholder 2">
            <a:extLst>
              <a:ext uri="{FF2B5EF4-FFF2-40B4-BE49-F238E27FC236}">
                <a16:creationId xmlns:a16="http://schemas.microsoft.com/office/drawing/2014/main" id="{790F3291-896A-4EE0-BD14-345E222D0AB4}"/>
              </a:ext>
            </a:extLst>
          </p:cNvPr>
          <p:cNvSpPr>
            <a:spLocks noGrp="1"/>
          </p:cNvSpPr>
          <p:nvPr>
            <p:ph idx="1"/>
          </p:nvPr>
        </p:nvSpPr>
        <p:spPr>
          <a:xfrm>
            <a:off x="457200" y="1600201"/>
            <a:ext cx="8229600" cy="3733800"/>
          </a:xfrm>
        </p:spPr>
        <p:txBody>
          <a:bodyPr/>
          <a:lstStyle/>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Virus in aerosols (smaller than 100 </a:t>
            </a:r>
            <a:r>
              <a:rPr lang="en-US" sz="1800" dirty="0" err="1">
                <a:solidFill>
                  <a:srgbClr val="333333"/>
                </a:solidFill>
                <a:effectLst/>
                <a:latin typeface="Helvetica" panose="020B0604020202020204" pitchFamily="34" charset="0"/>
                <a:ea typeface="Times New Roman" panose="02020603050405020304" pitchFamily="18" charset="0"/>
              </a:rPr>
              <a:t>μm</a:t>
            </a:r>
            <a:r>
              <a:rPr lang="en-US" sz="1800" dirty="0">
                <a:solidFill>
                  <a:srgbClr val="333333"/>
                </a:solidFill>
                <a:effectLst/>
                <a:latin typeface="Helvetica" panose="020B0604020202020204" pitchFamily="34" charset="0"/>
                <a:ea typeface="Times New Roman" panose="02020603050405020304" pitchFamily="18" charset="0"/>
              </a:rPr>
              <a:t>) can remain suspended in air for </a:t>
            </a:r>
            <a:r>
              <a:rPr lang="en-US" sz="1800" dirty="0" err="1">
                <a:solidFill>
                  <a:srgbClr val="333333"/>
                </a:solidFill>
                <a:effectLst/>
                <a:latin typeface="Helvetica" panose="020B0604020202020204" pitchFamily="34" charset="0"/>
                <a:ea typeface="Times New Roman" panose="02020603050405020304" pitchFamily="18" charset="0"/>
              </a:rPr>
              <a:t>hrs</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They are highly concentrated near an infected person</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But aerosols containing infectious virus can also travel more than 9 ft </a:t>
            </a: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They </a:t>
            </a:r>
            <a:r>
              <a:rPr lang="en-US" sz="1800" dirty="0">
                <a:solidFill>
                  <a:srgbClr val="333333"/>
                </a:solidFill>
                <a:effectLst/>
                <a:latin typeface="Helvetica" panose="020B0604020202020204" pitchFamily="34" charset="0"/>
                <a:ea typeface="Times New Roman" panose="02020603050405020304" pitchFamily="18" charset="0"/>
              </a:rPr>
              <a:t>accumulate in poorly ventilated indoor air</a:t>
            </a:r>
            <a:endParaRPr lang="en-US" sz="1800" dirty="0">
              <a:effectLst/>
              <a:latin typeface="Times New Roman" panose="02020603050405020304" pitchFamily="18" charset="0"/>
              <a:ea typeface="Times New Roman" panose="02020603050405020304" pitchFamily="18" charset="0"/>
            </a:endParaRPr>
          </a:p>
          <a:p>
            <a:pPr marL="0" marR="0" algn="l">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Individuals with COVID-19, many of whom have no symptoms, release thousands of virus-laden aerosols and far fewer droplets when breathing and talking. </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A</a:t>
            </a:r>
            <a:r>
              <a:rPr lang="en-US" sz="1800" dirty="0">
                <a:solidFill>
                  <a:srgbClr val="333333"/>
                </a:solidFill>
                <a:effectLst/>
                <a:latin typeface="Helvetica" panose="020B0604020202020204" pitchFamily="34" charset="0"/>
                <a:ea typeface="Times New Roman" panose="02020603050405020304" pitchFamily="18" charset="0"/>
              </a:rPr>
              <a:t>ttention is being shifted to protecting against airborne transmission.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4E04DF8E-18B5-406E-9572-A07284B0CA24}"/>
              </a:ext>
            </a:extLst>
          </p:cNvPr>
          <p:cNvSpPr txBox="1"/>
          <p:nvPr/>
        </p:nvSpPr>
        <p:spPr>
          <a:xfrm>
            <a:off x="1295400" y="5334001"/>
            <a:ext cx="7391400" cy="1126719"/>
          </a:xfrm>
          <a:prstGeom prst="rect">
            <a:avLst/>
          </a:prstGeom>
          <a:noFill/>
        </p:spPr>
        <p:txBody>
          <a:bodyPr wrap="square" rtlCol="0">
            <a:spAutoFit/>
          </a:bodyPr>
          <a:lstStyle/>
          <a:p>
            <a:pPr marL="0" marR="0">
              <a:lnSpc>
                <a:spcPct val="107000"/>
              </a:lnSpc>
              <a:spcBef>
                <a:spcPts val="0"/>
              </a:spcBef>
              <a:spcAft>
                <a:spcPts val="0"/>
              </a:spcAft>
            </a:pP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Reference: Kimberly A. Prather, Linsey C. Marr, Robert T. Schooley, Melissa A. </a:t>
            </a:r>
            <a:r>
              <a:rPr lang="en-US" sz="1400" dirty="0" err="1">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McDiarmid</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Mary E. Wilson, Donald K. Milton, Airborne Transmission of SARS-CoV-2, </a:t>
            </a:r>
            <a:r>
              <a:rPr lang="en-US" sz="1400" i="1"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Science </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05 Oct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718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113C-4823-48C0-8895-7AECD838D13D}"/>
              </a:ext>
            </a:extLst>
          </p:cNvPr>
          <p:cNvSpPr>
            <a:spLocks noGrp="1"/>
          </p:cNvSpPr>
          <p:nvPr>
            <p:ph type="title"/>
          </p:nvPr>
        </p:nvSpPr>
        <p:spPr/>
        <p:txBody>
          <a:bodyPr/>
          <a:lstStyle/>
          <a:p>
            <a:r>
              <a:rPr lang="en-US" dirty="0"/>
              <a:t>What is known about the Coronavirus in Aerosols</a:t>
            </a:r>
          </a:p>
        </p:txBody>
      </p:sp>
      <p:sp>
        <p:nvSpPr>
          <p:cNvPr id="3" name="Content Placeholder 2">
            <a:extLst>
              <a:ext uri="{FF2B5EF4-FFF2-40B4-BE49-F238E27FC236}">
                <a16:creationId xmlns:a16="http://schemas.microsoft.com/office/drawing/2014/main" id="{790F3291-896A-4EE0-BD14-345E222D0AB4}"/>
              </a:ext>
            </a:extLst>
          </p:cNvPr>
          <p:cNvSpPr>
            <a:spLocks noGrp="1"/>
          </p:cNvSpPr>
          <p:nvPr>
            <p:ph idx="1"/>
          </p:nvPr>
        </p:nvSpPr>
        <p:spPr/>
        <p:txBody>
          <a:bodyPr/>
          <a:lstStyle/>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Follow existing mandates of mask-wearing, social distancing, hand hygiene</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I</a:t>
            </a:r>
            <a:r>
              <a:rPr lang="en-US" sz="1800" dirty="0">
                <a:solidFill>
                  <a:srgbClr val="333333"/>
                </a:solidFill>
                <a:effectLst/>
                <a:latin typeface="Helvetica" panose="020B0604020202020204" pitchFamily="34" charset="0"/>
                <a:ea typeface="Times New Roman" panose="02020603050405020304" pitchFamily="18" charset="0"/>
              </a:rPr>
              <a:t>mprove indoor air using ventilation and filtration</a:t>
            </a: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I</a:t>
            </a:r>
            <a:r>
              <a:rPr lang="en-US" sz="1800" dirty="0">
                <a:solidFill>
                  <a:srgbClr val="333333"/>
                </a:solidFill>
                <a:effectLst/>
                <a:latin typeface="Helvetica" panose="020B0604020202020204" pitchFamily="34" charset="0"/>
                <a:ea typeface="Times New Roman" panose="02020603050405020304" pitchFamily="18" charset="0"/>
              </a:rPr>
              <a:t>mprove protection for high-risk workers.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7B543068-AF35-445B-A03E-D2593B8DABDB}"/>
              </a:ext>
            </a:extLst>
          </p:cNvPr>
          <p:cNvSpPr txBox="1"/>
          <p:nvPr/>
        </p:nvSpPr>
        <p:spPr>
          <a:xfrm>
            <a:off x="1447800" y="4953000"/>
            <a:ext cx="5819478" cy="1015663"/>
          </a:xfrm>
          <a:prstGeom prst="rect">
            <a:avLst/>
          </a:prstGeom>
          <a:noFill/>
        </p:spPr>
        <p:txBody>
          <a:bodyPr wrap="none" rtlCol="0">
            <a:spAutoFit/>
          </a:bodyPr>
          <a:lstStyle/>
          <a:p>
            <a:r>
              <a:rPr lang="en-US" sz="1400" b="1"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Reference:</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Kimberly A. Prather, Linsey C. Marr, Robert T. Schooley, Melissa A. </a:t>
            </a:r>
          </a:p>
          <a:p>
            <a:r>
              <a:rPr lang="en-US" sz="1400" dirty="0" err="1">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McDiarmid</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Mary E. Wilson, Donald K. Milton, </a:t>
            </a:r>
          </a:p>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Airborne Transmission of SARS-CoV-2, </a:t>
            </a:r>
            <a:r>
              <a:rPr lang="en-US" sz="1400" i="1"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Science </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05 Oct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7746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113C-4823-48C0-8895-7AECD838D13D}"/>
              </a:ext>
            </a:extLst>
          </p:cNvPr>
          <p:cNvSpPr>
            <a:spLocks noGrp="1"/>
          </p:cNvSpPr>
          <p:nvPr>
            <p:ph type="title"/>
          </p:nvPr>
        </p:nvSpPr>
        <p:spPr/>
        <p:txBody>
          <a:bodyPr/>
          <a:lstStyle/>
          <a:p>
            <a:r>
              <a:rPr lang="en-US" dirty="0"/>
              <a:t>What is known about the Coronavirus in Aerosols</a:t>
            </a:r>
          </a:p>
        </p:txBody>
      </p:sp>
      <p:sp>
        <p:nvSpPr>
          <p:cNvPr id="3" name="Content Placeholder 2">
            <a:extLst>
              <a:ext uri="{FF2B5EF4-FFF2-40B4-BE49-F238E27FC236}">
                <a16:creationId xmlns:a16="http://schemas.microsoft.com/office/drawing/2014/main" id="{790F3291-896A-4EE0-BD14-345E222D0AB4}"/>
              </a:ext>
            </a:extLst>
          </p:cNvPr>
          <p:cNvSpPr>
            <a:spLocks noGrp="1"/>
          </p:cNvSpPr>
          <p:nvPr>
            <p:ph idx="1"/>
          </p:nvPr>
        </p:nvSpPr>
        <p:spPr/>
        <p:txBody>
          <a:bodyPr/>
          <a:lstStyle/>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Follow existing mandates of mask-wearing, social distancing, hand hygiene</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I</a:t>
            </a:r>
            <a:r>
              <a:rPr lang="en-US" sz="1800" dirty="0">
                <a:solidFill>
                  <a:srgbClr val="333333"/>
                </a:solidFill>
                <a:effectLst/>
                <a:latin typeface="Helvetica" panose="020B0604020202020204" pitchFamily="34" charset="0"/>
                <a:ea typeface="Times New Roman" panose="02020603050405020304" pitchFamily="18" charset="0"/>
              </a:rPr>
              <a:t>mprove indoor air using ventilation and filtration</a:t>
            </a: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I</a:t>
            </a:r>
            <a:r>
              <a:rPr lang="en-US" sz="1800" dirty="0">
                <a:solidFill>
                  <a:srgbClr val="333333"/>
                </a:solidFill>
                <a:effectLst/>
                <a:latin typeface="Helvetica" panose="020B0604020202020204" pitchFamily="34" charset="0"/>
                <a:ea typeface="Times New Roman" panose="02020603050405020304" pitchFamily="18" charset="0"/>
              </a:rPr>
              <a:t>mprove protection for high-risk workers.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4DFCEF7E-C617-45E1-9642-3C53766D02A9}"/>
              </a:ext>
            </a:extLst>
          </p:cNvPr>
          <p:cNvSpPr txBox="1"/>
          <p:nvPr/>
        </p:nvSpPr>
        <p:spPr>
          <a:xfrm>
            <a:off x="1600200" y="5105400"/>
            <a:ext cx="5022465" cy="1015663"/>
          </a:xfrm>
          <a:prstGeom prst="rect">
            <a:avLst/>
          </a:prstGeom>
          <a:noFill/>
        </p:spPr>
        <p:txBody>
          <a:bodyPr wrap="none" rtlCol="0">
            <a:spAutoFit/>
          </a:bodyPr>
          <a:lstStyle/>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Reference: Kimberly A. Prather, Linsey C. Marr, Robert T. Schooley, </a:t>
            </a:r>
          </a:p>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Melissa A. </a:t>
            </a:r>
            <a:r>
              <a:rPr lang="en-US" sz="1400" dirty="0" err="1">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McDiarmid</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Mary E. Wilson, Donald K. Milton, </a:t>
            </a:r>
          </a:p>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Airborne Transmission of SARS-CoV-2, </a:t>
            </a:r>
            <a:r>
              <a:rPr lang="en-US" sz="1400" i="1"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Science </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05 Oct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0346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38F8-F9A7-4FD6-B92D-E7F5C78BA76E}"/>
              </a:ext>
            </a:extLst>
          </p:cNvPr>
          <p:cNvSpPr>
            <a:spLocks noGrp="1"/>
          </p:cNvSpPr>
          <p:nvPr>
            <p:ph type="title"/>
          </p:nvPr>
        </p:nvSpPr>
        <p:spPr/>
        <p:txBody>
          <a:bodyPr/>
          <a:lstStyle/>
          <a:p>
            <a:r>
              <a:rPr lang="en-US" dirty="0"/>
              <a:t>What is known about the Coronavirus in </a:t>
            </a:r>
            <a:r>
              <a:rPr lang="en-US" dirty="0" err="1"/>
              <a:t>Aerosals</a:t>
            </a:r>
            <a:endParaRPr lang="en-US" dirty="0"/>
          </a:p>
        </p:txBody>
      </p:sp>
      <p:sp>
        <p:nvSpPr>
          <p:cNvPr id="3" name="Content Placeholder 2">
            <a:extLst>
              <a:ext uri="{FF2B5EF4-FFF2-40B4-BE49-F238E27FC236}">
                <a16:creationId xmlns:a16="http://schemas.microsoft.com/office/drawing/2014/main" id="{A2583DDD-9E31-4063-9D75-93AE3C9598D4}"/>
              </a:ext>
            </a:extLst>
          </p:cNvPr>
          <p:cNvSpPr>
            <a:spLocks noGrp="1"/>
          </p:cNvSpPr>
          <p:nvPr>
            <p:ph idx="1"/>
          </p:nvPr>
        </p:nvSpPr>
        <p:spPr/>
        <p:txBody>
          <a:bodyPr/>
          <a:lstStyle/>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Many individuals with COVID-19 don’t have any symptoms</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COVID-19 individuals release thousands of virus-laden aerosols but far fewer droplets when breathing and talking. </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effectLst/>
                <a:latin typeface="Helvetica" panose="020B0604020202020204" pitchFamily="34" charset="0"/>
                <a:ea typeface="Times New Roman" panose="02020603050405020304" pitchFamily="18" charset="0"/>
              </a:rPr>
              <a:t>One is far more likely to inhale aerosols than be sprayed by a droplet.</a:t>
            </a:r>
            <a:endParaRPr lang="en-US" sz="1800" dirty="0">
              <a:effectLst/>
              <a:latin typeface="Times New Roman" panose="02020603050405020304" pitchFamily="18" charset="0"/>
              <a:ea typeface="Times New Roman" panose="02020603050405020304" pitchFamily="18" charset="0"/>
            </a:endParaRPr>
          </a:p>
          <a:p>
            <a:pPr marL="0" marR="0">
              <a:spcBef>
                <a:spcPts val="1125"/>
              </a:spcBef>
              <a:spcAft>
                <a:spcPts val="1125"/>
              </a:spcAft>
            </a:pPr>
            <a:r>
              <a:rPr lang="en-US" sz="1800" dirty="0">
                <a:solidFill>
                  <a:srgbClr val="333333"/>
                </a:solidFill>
                <a:latin typeface="Helvetica" panose="020B0604020202020204" pitchFamily="34" charset="0"/>
                <a:ea typeface="Times New Roman" panose="02020603050405020304" pitchFamily="18" charset="0"/>
              </a:rPr>
              <a:t>A</a:t>
            </a:r>
            <a:r>
              <a:rPr lang="en-US" sz="1800" dirty="0">
                <a:solidFill>
                  <a:srgbClr val="333333"/>
                </a:solidFill>
                <a:effectLst/>
                <a:latin typeface="Helvetica" panose="020B0604020202020204" pitchFamily="34" charset="0"/>
                <a:ea typeface="Times New Roman" panose="02020603050405020304" pitchFamily="18" charset="0"/>
              </a:rPr>
              <a:t>ttention is being shifted to protecting against airborne transmission.</a:t>
            </a: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2BADC35D-82BD-4889-91B5-FAA87A1033A6}"/>
              </a:ext>
            </a:extLst>
          </p:cNvPr>
          <p:cNvSpPr txBox="1"/>
          <p:nvPr/>
        </p:nvSpPr>
        <p:spPr>
          <a:xfrm>
            <a:off x="2057400" y="4953000"/>
            <a:ext cx="5022465" cy="1292662"/>
          </a:xfrm>
          <a:prstGeom prst="rect">
            <a:avLst/>
          </a:prstGeom>
          <a:noFill/>
        </p:spPr>
        <p:txBody>
          <a:bodyPr wrap="none" rtlCol="0">
            <a:spAutoFit/>
          </a:bodyPr>
          <a:lstStyle/>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Reference: Kimberly A. Prather, Linsey C. Marr, Robert T. Schooley, </a:t>
            </a:r>
          </a:p>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Melissa A. </a:t>
            </a:r>
            <a:r>
              <a:rPr lang="en-US" sz="1400" dirty="0" err="1">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McDiarmid</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Mary E. Wilson, Donald K. Milton, </a:t>
            </a:r>
          </a:p>
          <a:p>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Airborne Transmission of SARS-CoV-2, </a:t>
            </a:r>
            <a:r>
              <a:rPr lang="en-US" sz="1400" i="1"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Science </a:t>
            </a:r>
            <a:r>
              <a:rPr lang="en-US" sz="14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 05 Oct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86920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5EE9D43-172E-4778-B057-0D6A7E944184}"/>
              </a:ext>
            </a:extLst>
          </p:cNvPr>
          <p:cNvCxnSpPr>
            <a:cxnSpLocks/>
          </p:cNvCxnSpPr>
          <p:nvPr/>
        </p:nvCxnSpPr>
        <p:spPr>
          <a:xfrm>
            <a:off x="1295400" y="3553182"/>
            <a:ext cx="738469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ABFD5C55-AB42-43DE-8D7E-B373F3F0D4FA}"/>
              </a:ext>
            </a:extLst>
          </p:cNvPr>
          <p:cNvCxnSpPr>
            <a:cxnSpLocks/>
          </p:cNvCxnSpPr>
          <p:nvPr/>
        </p:nvCxnSpPr>
        <p:spPr>
          <a:xfrm flipV="1">
            <a:off x="1295400" y="3565881"/>
            <a:ext cx="0" cy="1066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EE5B51-5F9B-4355-877C-7A628FEA021C}"/>
              </a:ext>
            </a:extLst>
          </p:cNvPr>
          <p:cNvCxnSpPr>
            <a:cxnSpLocks/>
          </p:cNvCxnSpPr>
          <p:nvPr/>
        </p:nvCxnSpPr>
        <p:spPr>
          <a:xfrm flipV="1">
            <a:off x="1309596" y="4099279"/>
            <a:ext cx="265280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3E5028-56EB-4F06-BF4D-04CBAE091016}"/>
              </a:ext>
            </a:extLst>
          </p:cNvPr>
          <p:cNvCxnSpPr>
            <a:cxnSpLocks/>
          </p:cNvCxnSpPr>
          <p:nvPr/>
        </p:nvCxnSpPr>
        <p:spPr>
          <a:xfrm flipV="1">
            <a:off x="7543800" y="3565880"/>
            <a:ext cx="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CB42FE-D3F6-47B0-A0CF-01271AB6EAE4}"/>
              </a:ext>
            </a:extLst>
          </p:cNvPr>
          <p:cNvCxnSpPr>
            <a:cxnSpLocks/>
          </p:cNvCxnSpPr>
          <p:nvPr/>
        </p:nvCxnSpPr>
        <p:spPr>
          <a:xfrm>
            <a:off x="3048000" y="2310693"/>
            <a:ext cx="0" cy="823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D76AF1B-2F4A-4D99-BBD8-32674EBFD27D}"/>
              </a:ext>
            </a:extLst>
          </p:cNvPr>
          <p:cNvCxnSpPr>
            <a:cxnSpLocks/>
          </p:cNvCxnSpPr>
          <p:nvPr/>
        </p:nvCxnSpPr>
        <p:spPr>
          <a:xfrm flipV="1">
            <a:off x="1313477" y="3121045"/>
            <a:ext cx="1711521" cy="12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C4742B-DECD-4A62-AA93-BF2A4458E804}"/>
              </a:ext>
            </a:extLst>
          </p:cNvPr>
          <p:cNvCxnSpPr>
            <a:cxnSpLocks/>
          </p:cNvCxnSpPr>
          <p:nvPr/>
        </p:nvCxnSpPr>
        <p:spPr>
          <a:xfrm flipV="1">
            <a:off x="3115129" y="3220348"/>
            <a:ext cx="4428671" cy="23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6F6384F-A2C1-470C-97FF-C788924D1FD0}"/>
              </a:ext>
            </a:extLst>
          </p:cNvPr>
          <p:cNvCxnSpPr>
            <a:cxnSpLocks/>
          </p:cNvCxnSpPr>
          <p:nvPr/>
        </p:nvCxnSpPr>
        <p:spPr>
          <a:xfrm>
            <a:off x="3115129" y="3091747"/>
            <a:ext cx="8472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B123FCA-A030-4721-9694-B6804CB0722B}"/>
              </a:ext>
            </a:extLst>
          </p:cNvPr>
          <p:cNvCxnSpPr>
            <a:cxnSpLocks/>
          </p:cNvCxnSpPr>
          <p:nvPr/>
        </p:nvCxnSpPr>
        <p:spPr>
          <a:xfrm flipV="1">
            <a:off x="3962400" y="3565880"/>
            <a:ext cx="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3747A8A-488D-4423-AA0F-4F14BA0BBBB9}"/>
              </a:ext>
            </a:extLst>
          </p:cNvPr>
          <p:cNvSpPr txBox="1"/>
          <p:nvPr/>
        </p:nvSpPr>
        <p:spPr>
          <a:xfrm>
            <a:off x="3087301" y="2459981"/>
            <a:ext cx="941283" cy="646331"/>
          </a:xfrm>
          <a:prstGeom prst="rect">
            <a:avLst/>
          </a:prstGeom>
          <a:noFill/>
        </p:spPr>
        <p:txBody>
          <a:bodyPr wrap="none" rtlCol="0">
            <a:spAutoFit/>
          </a:bodyPr>
          <a:lstStyle/>
          <a:p>
            <a:r>
              <a:rPr lang="en-US" dirty="0">
                <a:solidFill>
                  <a:srgbClr val="FF0000"/>
                </a:solidFill>
              </a:rPr>
              <a:t>Danger</a:t>
            </a:r>
          </a:p>
          <a:p>
            <a:r>
              <a:rPr lang="en-US" dirty="0">
                <a:solidFill>
                  <a:srgbClr val="FF0000"/>
                </a:solidFill>
              </a:rPr>
              <a:t>Period</a:t>
            </a:r>
          </a:p>
        </p:txBody>
      </p:sp>
      <p:sp>
        <p:nvSpPr>
          <p:cNvPr id="51" name="TextBox 50">
            <a:extLst>
              <a:ext uri="{FF2B5EF4-FFF2-40B4-BE49-F238E27FC236}">
                <a16:creationId xmlns:a16="http://schemas.microsoft.com/office/drawing/2014/main" id="{D0BC1B54-96BD-466E-9363-EA45C0B310D6}"/>
              </a:ext>
            </a:extLst>
          </p:cNvPr>
          <p:cNvSpPr txBox="1"/>
          <p:nvPr/>
        </p:nvSpPr>
        <p:spPr>
          <a:xfrm>
            <a:off x="1309596" y="2797879"/>
            <a:ext cx="1586004" cy="369332"/>
          </a:xfrm>
          <a:prstGeom prst="rect">
            <a:avLst/>
          </a:prstGeom>
          <a:noFill/>
        </p:spPr>
        <p:txBody>
          <a:bodyPr wrap="square" rtlCol="0">
            <a:spAutoFit/>
          </a:bodyPr>
          <a:lstStyle/>
          <a:p>
            <a:r>
              <a:rPr lang="en-US" dirty="0">
                <a:solidFill>
                  <a:srgbClr val="002060"/>
                </a:solidFill>
              </a:rPr>
              <a:t>Latent Period</a:t>
            </a:r>
          </a:p>
        </p:txBody>
      </p:sp>
      <p:sp>
        <p:nvSpPr>
          <p:cNvPr id="55" name="TextBox 54">
            <a:extLst>
              <a:ext uri="{FF2B5EF4-FFF2-40B4-BE49-F238E27FC236}">
                <a16:creationId xmlns:a16="http://schemas.microsoft.com/office/drawing/2014/main" id="{92AE5A61-7B57-4FD1-9462-47D6AC3413F1}"/>
              </a:ext>
            </a:extLst>
          </p:cNvPr>
          <p:cNvSpPr txBox="1"/>
          <p:nvPr/>
        </p:nvSpPr>
        <p:spPr>
          <a:xfrm>
            <a:off x="4603044" y="2764411"/>
            <a:ext cx="2007704" cy="369332"/>
          </a:xfrm>
          <a:prstGeom prst="rect">
            <a:avLst/>
          </a:prstGeom>
          <a:noFill/>
        </p:spPr>
        <p:txBody>
          <a:bodyPr wrap="square" rtlCol="0">
            <a:spAutoFit/>
          </a:bodyPr>
          <a:lstStyle/>
          <a:p>
            <a:r>
              <a:rPr lang="en-US" dirty="0">
                <a:solidFill>
                  <a:srgbClr val="002060"/>
                </a:solidFill>
              </a:rPr>
              <a:t>Infectious Period</a:t>
            </a:r>
          </a:p>
        </p:txBody>
      </p:sp>
      <p:sp>
        <p:nvSpPr>
          <p:cNvPr id="57" name="TextBox 56">
            <a:extLst>
              <a:ext uri="{FF2B5EF4-FFF2-40B4-BE49-F238E27FC236}">
                <a16:creationId xmlns:a16="http://schemas.microsoft.com/office/drawing/2014/main" id="{CFDCCCA4-2264-4AE6-8C76-9ECB2F9591E0}"/>
              </a:ext>
            </a:extLst>
          </p:cNvPr>
          <p:cNvSpPr txBox="1"/>
          <p:nvPr/>
        </p:nvSpPr>
        <p:spPr>
          <a:xfrm>
            <a:off x="1594554" y="3689052"/>
            <a:ext cx="2063045" cy="369332"/>
          </a:xfrm>
          <a:prstGeom prst="rect">
            <a:avLst/>
          </a:prstGeom>
          <a:noFill/>
        </p:spPr>
        <p:txBody>
          <a:bodyPr wrap="square" rtlCol="0">
            <a:spAutoFit/>
          </a:bodyPr>
          <a:lstStyle/>
          <a:p>
            <a:r>
              <a:rPr lang="en-US" dirty="0"/>
              <a:t>Incubation Period</a:t>
            </a:r>
          </a:p>
        </p:txBody>
      </p:sp>
      <p:sp>
        <p:nvSpPr>
          <p:cNvPr id="58" name="TextBox 57">
            <a:extLst>
              <a:ext uri="{FF2B5EF4-FFF2-40B4-BE49-F238E27FC236}">
                <a16:creationId xmlns:a16="http://schemas.microsoft.com/office/drawing/2014/main" id="{51329AB7-0315-4D90-8866-ABD47184A387}"/>
              </a:ext>
            </a:extLst>
          </p:cNvPr>
          <p:cNvSpPr txBox="1"/>
          <p:nvPr/>
        </p:nvSpPr>
        <p:spPr>
          <a:xfrm>
            <a:off x="7692319" y="3244334"/>
            <a:ext cx="914400" cy="369332"/>
          </a:xfrm>
          <a:prstGeom prst="rect">
            <a:avLst/>
          </a:prstGeom>
          <a:noFill/>
        </p:spPr>
        <p:txBody>
          <a:bodyPr wrap="square" rtlCol="0">
            <a:spAutoFit/>
          </a:bodyPr>
          <a:lstStyle/>
          <a:p>
            <a:r>
              <a:rPr lang="en-US" dirty="0"/>
              <a:t>Time</a:t>
            </a:r>
          </a:p>
        </p:txBody>
      </p:sp>
      <p:sp>
        <p:nvSpPr>
          <p:cNvPr id="59" name="TextBox 58">
            <a:extLst>
              <a:ext uri="{FF2B5EF4-FFF2-40B4-BE49-F238E27FC236}">
                <a16:creationId xmlns:a16="http://schemas.microsoft.com/office/drawing/2014/main" id="{82CB12DD-219E-4CB5-941F-6DB59CF05D93}"/>
              </a:ext>
            </a:extLst>
          </p:cNvPr>
          <p:cNvSpPr txBox="1"/>
          <p:nvPr/>
        </p:nvSpPr>
        <p:spPr>
          <a:xfrm>
            <a:off x="2242615" y="1990158"/>
            <a:ext cx="1745029" cy="369332"/>
          </a:xfrm>
          <a:prstGeom prst="rect">
            <a:avLst/>
          </a:prstGeom>
          <a:noFill/>
        </p:spPr>
        <p:txBody>
          <a:bodyPr wrap="none" rtlCol="0">
            <a:spAutoFit/>
          </a:bodyPr>
          <a:lstStyle/>
          <a:p>
            <a:r>
              <a:rPr lang="en-US" dirty="0"/>
              <a:t>Shedding Virus</a:t>
            </a:r>
          </a:p>
        </p:txBody>
      </p:sp>
      <p:sp>
        <p:nvSpPr>
          <p:cNvPr id="60" name="TextBox 59">
            <a:extLst>
              <a:ext uri="{FF2B5EF4-FFF2-40B4-BE49-F238E27FC236}">
                <a16:creationId xmlns:a16="http://schemas.microsoft.com/office/drawing/2014/main" id="{16206CD9-A445-484A-AA1C-BE40F0CEFA6F}"/>
              </a:ext>
            </a:extLst>
          </p:cNvPr>
          <p:cNvSpPr txBox="1"/>
          <p:nvPr/>
        </p:nvSpPr>
        <p:spPr>
          <a:xfrm>
            <a:off x="768422" y="4570992"/>
            <a:ext cx="1082348" cy="369332"/>
          </a:xfrm>
          <a:prstGeom prst="rect">
            <a:avLst/>
          </a:prstGeom>
          <a:noFill/>
        </p:spPr>
        <p:txBody>
          <a:bodyPr wrap="none" rtlCol="0">
            <a:spAutoFit/>
          </a:bodyPr>
          <a:lstStyle/>
          <a:p>
            <a:r>
              <a:rPr lang="en-US" dirty="0"/>
              <a:t>Exposed</a:t>
            </a:r>
          </a:p>
        </p:txBody>
      </p:sp>
      <p:sp>
        <p:nvSpPr>
          <p:cNvPr id="61" name="TextBox 60">
            <a:extLst>
              <a:ext uri="{FF2B5EF4-FFF2-40B4-BE49-F238E27FC236}">
                <a16:creationId xmlns:a16="http://schemas.microsoft.com/office/drawing/2014/main" id="{E4CEB6A5-261B-4E7A-9572-E355D275B5E5}"/>
              </a:ext>
            </a:extLst>
          </p:cNvPr>
          <p:cNvSpPr txBox="1"/>
          <p:nvPr/>
        </p:nvSpPr>
        <p:spPr>
          <a:xfrm>
            <a:off x="3048000" y="4566783"/>
            <a:ext cx="2416046" cy="369332"/>
          </a:xfrm>
          <a:prstGeom prst="rect">
            <a:avLst/>
          </a:prstGeom>
          <a:noFill/>
        </p:spPr>
        <p:txBody>
          <a:bodyPr wrap="none" rtlCol="0">
            <a:spAutoFit/>
          </a:bodyPr>
          <a:lstStyle/>
          <a:p>
            <a:r>
              <a:rPr lang="en-US" dirty="0"/>
              <a:t>Onset of clinical signs</a:t>
            </a:r>
          </a:p>
        </p:txBody>
      </p:sp>
      <p:sp>
        <p:nvSpPr>
          <p:cNvPr id="65" name="TextBox 64">
            <a:extLst>
              <a:ext uri="{FF2B5EF4-FFF2-40B4-BE49-F238E27FC236}">
                <a16:creationId xmlns:a16="http://schemas.microsoft.com/office/drawing/2014/main" id="{50AC9F8E-CE35-42B7-BA95-277629B7F7DB}"/>
              </a:ext>
            </a:extLst>
          </p:cNvPr>
          <p:cNvSpPr txBox="1"/>
          <p:nvPr/>
        </p:nvSpPr>
        <p:spPr>
          <a:xfrm>
            <a:off x="6690810" y="4570992"/>
            <a:ext cx="1915909" cy="369332"/>
          </a:xfrm>
          <a:prstGeom prst="rect">
            <a:avLst/>
          </a:prstGeom>
          <a:noFill/>
        </p:spPr>
        <p:txBody>
          <a:bodyPr wrap="none" rtlCol="0">
            <a:spAutoFit/>
          </a:bodyPr>
          <a:lstStyle/>
          <a:p>
            <a:r>
              <a:rPr lang="en-US" dirty="0"/>
              <a:t>Resolution/death</a:t>
            </a:r>
          </a:p>
        </p:txBody>
      </p:sp>
      <p:sp>
        <p:nvSpPr>
          <p:cNvPr id="66" name="TextBox 65">
            <a:extLst>
              <a:ext uri="{FF2B5EF4-FFF2-40B4-BE49-F238E27FC236}">
                <a16:creationId xmlns:a16="http://schemas.microsoft.com/office/drawing/2014/main" id="{E30A5B03-67C8-4BCC-B89D-8345D8753C81}"/>
              </a:ext>
            </a:extLst>
          </p:cNvPr>
          <p:cNvSpPr txBox="1"/>
          <p:nvPr/>
        </p:nvSpPr>
        <p:spPr>
          <a:xfrm>
            <a:off x="1850770" y="5334000"/>
            <a:ext cx="1364476" cy="369332"/>
          </a:xfrm>
          <a:prstGeom prst="rect">
            <a:avLst/>
          </a:prstGeom>
          <a:noFill/>
        </p:spPr>
        <p:txBody>
          <a:bodyPr wrap="none" rtlCol="0">
            <a:spAutoFit/>
          </a:bodyPr>
          <a:lstStyle/>
          <a:p>
            <a:r>
              <a:rPr lang="en-US" dirty="0">
                <a:solidFill>
                  <a:schemeClr val="accent2">
                    <a:lumMod val="75000"/>
                  </a:schemeClr>
                </a:solidFill>
              </a:rPr>
              <a:t>Sub-clinical</a:t>
            </a:r>
          </a:p>
        </p:txBody>
      </p:sp>
      <p:sp>
        <p:nvSpPr>
          <p:cNvPr id="68" name="TextBox 67">
            <a:extLst>
              <a:ext uri="{FF2B5EF4-FFF2-40B4-BE49-F238E27FC236}">
                <a16:creationId xmlns:a16="http://schemas.microsoft.com/office/drawing/2014/main" id="{79AB7919-E1B1-425A-8D48-2E001C50F033}"/>
              </a:ext>
            </a:extLst>
          </p:cNvPr>
          <p:cNvSpPr txBox="1"/>
          <p:nvPr/>
        </p:nvSpPr>
        <p:spPr>
          <a:xfrm>
            <a:off x="5331708" y="5290687"/>
            <a:ext cx="1279040" cy="369332"/>
          </a:xfrm>
          <a:prstGeom prst="rect">
            <a:avLst/>
          </a:prstGeom>
          <a:noFill/>
        </p:spPr>
        <p:txBody>
          <a:bodyPr wrap="square" rtlCol="0">
            <a:spAutoFit/>
          </a:bodyPr>
          <a:lstStyle/>
          <a:p>
            <a:r>
              <a:rPr lang="en-US" dirty="0">
                <a:solidFill>
                  <a:schemeClr val="accent2">
                    <a:lumMod val="75000"/>
                  </a:schemeClr>
                </a:solidFill>
              </a:rPr>
              <a:t>Clinical</a:t>
            </a:r>
          </a:p>
        </p:txBody>
      </p:sp>
      <p:sp>
        <p:nvSpPr>
          <p:cNvPr id="72" name="Title 71">
            <a:extLst>
              <a:ext uri="{FF2B5EF4-FFF2-40B4-BE49-F238E27FC236}">
                <a16:creationId xmlns:a16="http://schemas.microsoft.com/office/drawing/2014/main" id="{DC5C1314-7697-4CEA-950E-35A5EA013955}"/>
              </a:ext>
            </a:extLst>
          </p:cNvPr>
          <p:cNvSpPr>
            <a:spLocks noGrp="1"/>
          </p:cNvSpPr>
          <p:nvPr>
            <p:ph type="title" idx="4294967295"/>
          </p:nvPr>
        </p:nvSpPr>
        <p:spPr>
          <a:xfrm>
            <a:off x="0" y="274638"/>
            <a:ext cx="8229600" cy="1143000"/>
          </a:xfrm>
        </p:spPr>
        <p:txBody>
          <a:bodyPr/>
          <a:lstStyle/>
          <a:p>
            <a:r>
              <a:rPr lang="en-US" dirty="0"/>
              <a:t>COVID-19:  </a:t>
            </a:r>
            <a:br>
              <a:rPr lang="en-US" dirty="0"/>
            </a:br>
            <a:r>
              <a:rPr lang="en-US" dirty="0"/>
              <a:t>Infectious Disease Concept</a:t>
            </a:r>
          </a:p>
        </p:txBody>
      </p:sp>
      <p:sp>
        <p:nvSpPr>
          <p:cNvPr id="74" name="TextBox 73">
            <a:extLst>
              <a:ext uri="{FF2B5EF4-FFF2-40B4-BE49-F238E27FC236}">
                <a16:creationId xmlns:a16="http://schemas.microsoft.com/office/drawing/2014/main" id="{1B2A5F04-FFED-43C6-AEED-8E8A08EBD461}"/>
              </a:ext>
            </a:extLst>
          </p:cNvPr>
          <p:cNvSpPr txBox="1"/>
          <p:nvPr/>
        </p:nvSpPr>
        <p:spPr>
          <a:xfrm>
            <a:off x="1309596" y="5943600"/>
            <a:ext cx="6930102" cy="584775"/>
          </a:xfrm>
          <a:prstGeom prst="rect">
            <a:avLst/>
          </a:prstGeom>
          <a:noFill/>
        </p:spPr>
        <p:txBody>
          <a:bodyPr wrap="none" rtlCol="0">
            <a:spAutoFit/>
          </a:bodyPr>
          <a:lstStyle/>
          <a:p>
            <a:r>
              <a:rPr lang="en-US" sz="1400" dirty="0"/>
              <a:t>Source:  </a:t>
            </a:r>
            <a:r>
              <a:rPr lang="en-US" sz="1400" dirty="0">
                <a:solidFill>
                  <a:srgbClr val="0070C0"/>
                </a:solidFill>
                <a:hlinkClick r:id="rId3">
                  <a:extLst>
                    <a:ext uri="{A12FA001-AC4F-418D-AE19-62706E023703}">
                      <ahyp:hlinkClr xmlns:ahyp="http://schemas.microsoft.com/office/drawing/2018/hyperlinkcolor" val="tx"/>
                    </a:ext>
                  </a:extLst>
                </a:hlinkClick>
              </a:rPr>
              <a:t>http://eadonline.com.au/modules/overview/infectious_</a:t>
            </a:r>
            <a:r>
              <a:rPr lang="en-US" sz="1400" u="sng" dirty="0">
                <a:solidFill>
                  <a:srgbClr val="0070C0"/>
                </a:solidFill>
                <a:hlinkClick r:id="rId3">
                  <a:extLst>
                    <a:ext uri="{A12FA001-AC4F-418D-AE19-62706E023703}">
                      <ahyp:hlinkClr xmlns:ahyp="http://schemas.microsoft.com/office/drawing/2018/hyperlinkcolor" val="tx"/>
                    </a:ext>
                  </a:extLst>
                </a:hlinkClick>
              </a:rPr>
              <a:t>disease</a:t>
            </a:r>
            <a:r>
              <a:rPr lang="en-US" sz="1400" u="sng" dirty="0">
                <a:solidFill>
                  <a:srgbClr val="0070C0"/>
                </a:solidFill>
              </a:rPr>
              <a:t>_concepts.html</a:t>
            </a:r>
          </a:p>
          <a:p>
            <a:endParaRPr lang="en-US" dirty="0"/>
          </a:p>
        </p:txBody>
      </p:sp>
    </p:spTree>
    <p:extLst>
      <p:ext uri="{BB962C8B-B14F-4D97-AF65-F5344CB8AC3E}">
        <p14:creationId xmlns:p14="http://schemas.microsoft.com/office/powerpoint/2010/main" val="1130827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XRUYQT3274NZ-681238054-1330</_dlc_DocId>
    <_dlc_DocIdUrl xmlns="b22f8f74-215c-4154-9939-bd29e4e8980e">
      <Url>https://supportservices.jobcorps.gov/health/_layouts/15/DocIdRedir.aspx?ID=XRUYQT3274NZ-681238054-1330</Url>
      <Description>XRUYQT3274NZ-681238054-1330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3D75E7-1E60-4B08-8DDB-B65699E7AC6E}"/>
</file>

<file path=customXml/itemProps2.xml><?xml version="1.0" encoding="utf-8"?>
<ds:datastoreItem xmlns:ds="http://schemas.openxmlformats.org/officeDocument/2006/customXml" ds:itemID="{13313383-8E13-4488-B0A9-7922696C23CA}"/>
</file>

<file path=customXml/itemProps3.xml><?xml version="1.0" encoding="utf-8"?>
<ds:datastoreItem xmlns:ds="http://schemas.openxmlformats.org/officeDocument/2006/customXml" ds:itemID="{36B285FD-3151-4CB2-B533-B53AEF104336}"/>
</file>

<file path=customXml/itemProps4.xml><?xml version="1.0" encoding="utf-8"?>
<ds:datastoreItem xmlns:ds="http://schemas.openxmlformats.org/officeDocument/2006/customXml" ds:itemID="{997D883D-A054-42A4-B060-30299F8DCE0D}"/>
</file>

<file path=docProps/app.xml><?xml version="1.0" encoding="utf-8"?>
<Properties xmlns="http://schemas.openxmlformats.org/officeDocument/2006/extended-properties" xmlns:vt="http://schemas.openxmlformats.org/officeDocument/2006/docPropsVTypes">
  <TotalTime>1397</TotalTime>
  <Words>3028</Words>
  <Application>Microsoft Office PowerPoint</Application>
  <PresentationFormat>On-screen Show (4:3)</PresentationFormat>
  <Paragraphs>332</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Courier New</vt:lpstr>
      <vt:lpstr>Helvetica</vt:lpstr>
      <vt:lpstr>Open Sans</vt:lpstr>
      <vt:lpstr>Times New Roman</vt:lpstr>
      <vt:lpstr>Wingdings</vt:lpstr>
      <vt:lpstr>Office Theme</vt:lpstr>
      <vt:lpstr>Oral Health Protocol Training—Part II   Pamela Alston, DDS, Lead Oral Health Specialist</vt:lpstr>
      <vt:lpstr>CDC’s Guiding Principle</vt:lpstr>
      <vt:lpstr>Webinar Objectives</vt:lpstr>
      <vt:lpstr>What is known about the Coronavirus in droplets</vt:lpstr>
      <vt:lpstr>What is known about the Coronavirus in Aerosols</vt:lpstr>
      <vt:lpstr>What is known about the Coronavirus in Aerosols</vt:lpstr>
      <vt:lpstr>What is known about the Coronavirus in Aerosols</vt:lpstr>
      <vt:lpstr>What is known about the Coronavirus in Aerosals</vt:lpstr>
      <vt:lpstr>COVID-19:   Infectious Disease Concept</vt:lpstr>
      <vt:lpstr>What is known about the Coronavirus in Aerosols</vt:lpstr>
      <vt:lpstr>Applying Hierarchy of Controls for COVID-19</vt:lpstr>
      <vt:lpstr>Work Practice and  Patient Management</vt:lpstr>
      <vt:lpstr>Precautions When Performing  Aerosol Generating Procedures (AGPs)</vt:lpstr>
      <vt:lpstr> Controls</vt:lpstr>
      <vt:lpstr>VacuVUE HVE Mirror</vt:lpstr>
      <vt:lpstr>VacuLUX HVE adapter</vt:lpstr>
      <vt:lpstr>Engineering Control: Extraoral Suction</vt:lpstr>
      <vt:lpstr>Engineering Control:  HEPA Air Purifier</vt:lpstr>
      <vt:lpstr>Oral Health Personnel</vt:lpstr>
      <vt:lpstr> Dentistry work tasks associated with exposure medium &amp; high risk levels </vt:lpstr>
      <vt:lpstr>CDC’s Interim Infection Prevention and Control Guidance for Dental Settings </vt:lpstr>
      <vt:lpstr>Telehealth</vt:lpstr>
      <vt:lpstr>CDC Interim Infection Prevention and Control Guidance for Dental Settings</vt:lpstr>
      <vt:lpstr>Health Care System caveats for providing elective services</vt:lpstr>
      <vt:lpstr>Getting Ready to Reopen</vt:lpstr>
      <vt:lpstr>Getting the dental facility ready</vt:lpstr>
      <vt:lpstr>When Oral Health Personnel Return</vt:lpstr>
      <vt:lpstr>When Oral Health Personnel Return</vt:lpstr>
      <vt:lpstr>Aggressive Source Control* Measures</vt:lpstr>
      <vt:lpstr>Have you experienced any of the following symptoms in the past 48 hours?</vt:lpstr>
      <vt:lpstr>Personal Protective Equipment</vt:lpstr>
      <vt:lpstr>Respirators</vt:lpstr>
      <vt:lpstr>Extended Use of Facemasks and Respirators</vt:lpstr>
      <vt:lpstr>PowerPoint Presentation</vt:lpstr>
      <vt:lpstr>Eye Protection</vt:lpstr>
      <vt:lpstr>Gloves</vt:lpstr>
      <vt:lpstr>Gowns</vt:lpstr>
      <vt:lpstr>Headcovers and shoe covers</vt:lpstr>
      <vt:lpstr> Environmental Infection Control </vt:lpstr>
      <vt:lpstr>Disinfection</vt:lpstr>
      <vt:lpstr> “During the resumption process, centers must abide by federal, state, and local regulations regarding physical distancing, size of group gatherings, and wearing face masks by following whichever regulations are the most restrictive. In some cases, PRH requirements may not be able to be met because they are in conflict with regulations.” </vt:lpstr>
      <vt:lpstr>State Actions and Policy Actions to Address the Corona Virus</vt:lpstr>
      <vt:lpstr>“Until more is known about how COVID-19 spreads, OSHA recommends—”</vt:lpstr>
      <vt:lpstr>References</vt:lpstr>
      <vt:lpstr>Resiliency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CDC Guidance for Dental Settings During COVID-19  Pamela Alston, DDS, Lead Oral Health Specialist</dc:title>
  <dc:creator>Pamela Alston</dc:creator>
  <cp:lastModifiedBy>Pamela Alston</cp:lastModifiedBy>
  <cp:revision>22</cp:revision>
  <cp:lastPrinted>2020-10-15T14:56:48Z</cp:lastPrinted>
  <dcterms:created xsi:type="dcterms:W3CDTF">2020-06-13T06:40:43Z</dcterms:created>
  <dcterms:modified xsi:type="dcterms:W3CDTF">2020-11-13T07:53:00Z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86f3d8aa-a581-4ef2-9a3f-8dfc745d4bc8</vt:lpwstr>
  </property>
</Properties>
</file>