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4.xml" ContentType="application/vnd.openxmlformats-officedocument.presentationml.notesSlide+xml"/>
  <Override PartName="/ppt/notesSlides/notesSlide17.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51" r:id="rId3"/>
    <p:sldId id="336" r:id="rId4"/>
    <p:sldId id="329" r:id="rId5"/>
    <p:sldId id="337" r:id="rId6"/>
    <p:sldId id="338" r:id="rId7"/>
    <p:sldId id="339" r:id="rId8"/>
    <p:sldId id="341" r:id="rId9"/>
    <p:sldId id="340" r:id="rId10"/>
    <p:sldId id="342" r:id="rId11"/>
    <p:sldId id="343" r:id="rId12"/>
    <p:sldId id="344" r:id="rId13"/>
    <p:sldId id="346" r:id="rId14"/>
    <p:sldId id="347" r:id="rId15"/>
    <p:sldId id="348" r:id="rId16"/>
    <p:sldId id="349" r:id="rId17"/>
    <p:sldId id="350"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332E"/>
    <a:srgbClr val="BB6554"/>
    <a:srgbClr val="B0F7F0"/>
    <a:srgbClr val="0081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mela Alston" userId="144b47d7298eda6c" providerId="LiveId" clId="{D8F24CF9-979A-4A7D-9A58-37F7E83D52EC}"/>
    <pc:docChg chg="modSld">
      <pc:chgData name="Pamela Alston" userId="144b47d7298eda6c" providerId="LiveId" clId="{D8F24CF9-979A-4A7D-9A58-37F7E83D52EC}" dt="2021-08-28T16:06:37.931" v="16" actId="6549"/>
      <pc:docMkLst>
        <pc:docMk/>
      </pc:docMkLst>
      <pc:sldChg chg="modNotes">
        <pc:chgData name="Pamela Alston" userId="144b47d7298eda6c" providerId="LiveId" clId="{D8F24CF9-979A-4A7D-9A58-37F7E83D52EC}" dt="2021-08-28T16:04:20.596" v="2" actId="1076"/>
        <pc:sldMkLst>
          <pc:docMk/>
          <pc:sldMk cId="0" sldId="256"/>
        </pc:sldMkLst>
      </pc:sldChg>
      <pc:sldChg chg="modNotes">
        <pc:chgData name="Pamela Alston" userId="144b47d7298eda6c" providerId="LiveId" clId="{D8F24CF9-979A-4A7D-9A58-37F7E83D52EC}" dt="2021-08-28T16:04:29.824" v="3" actId="6549"/>
        <pc:sldMkLst>
          <pc:docMk/>
          <pc:sldMk cId="2261848802" sldId="329"/>
        </pc:sldMkLst>
      </pc:sldChg>
      <pc:sldChg chg="modNotes">
        <pc:chgData name="Pamela Alston" userId="144b47d7298eda6c" providerId="LiveId" clId="{D8F24CF9-979A-4A7D-9A58-37F7E83D52EC}" dt="2021-08-28T16:04:59.998" v="4" actId="6549"/>
        <pc:sldMkLst>
          <pc:docMk/>
          <pc:sldMk cId="3634755323" sldId="337"/>
        </pc:sldMkLst>
      </pc:sldChg>
      <pc:sldChg chg="modNotes">
        <pc:chgData name="Pamela Alston" userId="144b47d7298eda6c" providerId="LiveId" clId="{D8F24CF9-979A-4A7D-9A58-37F7E83D52EC}" dt="2021-08-28T16:05:09.882" v="5" actId="6549"/>
        <pc:sldMkLst>
          <pc:docMk/>
          <pc:sldMk cId="3826608681" sldId="338"/>
        </pc:sldMkLst>
      </pc:sldChg>
      <pc:sldChg chg="modNotes">
        <pc:chgData name="Pamela Alston" userId="144b47d7298eda6c" providerId="LiveId" clId="{D8F24CF9-979A-4A7D-9A58-37F7E83D52EC}" dt="2021-08-28T16:05:17.259" v="6" actId="6549"/>
        <pc:sldMkLst>
          <pc:docMk/>
          <pc:sldMk cId="3083446683" sldId="339"/>
        </pc:sldMkLst>
      </pc:sldChg>
      <pc:sldChg chg="modNotes">
        <pc:chgData name="Pamela Alston" userId="144b47d7298eda6c" providerId="LiveId" clId="{D8F24CF9-979A-4A7D-9A58-37F7E83D52EC}" dt="2021-08-28T16:05:35.465" v="8" actId="6549"/>
        <pc:sldMkLst>
          <pc:docMk/>
          <pc:sldMk cId="4225568898" sldId="340"/>
        </pc:sldMkLst>
      </pc:sldChg>
      <pc:sldChg chg="modNotes">
        <pc:chgData name="Pamela Alston" userId="144b47d7298eda6c" providerId="LiveId" clId="{D8F24CF9-979A-4A7D-9A58-37F7E83D52EC}" dt="2021-08-28T16:05:25.995" v="7" actId="6549"/>
        <pc:sldMkLst>
          <pc:docMk/>
          <pc:sldMk cId="2024232869" sldId="341"/>
        </pc:sldMkLst>
      </pc:sldChg>
      <pc:sldChg chg="modNotes">
        <pc:chgData name="Pamela Alston" userId="144b47d7298eda6c" providerId="LiveId" clId="{D8F24CF9-979A-4A7D-9A58-37F7E83D52EC}" dt="2021-08-28T16:05:43.873" v="9" actId="6549"/>
        <pc:sldMkLst>
          <pc:docMk/>
          <pc:sldMk cId="3485139865" sldId="342"/>
        </pc:sldMkLst>
      </pc:sldChg>
      <pc:sldChg chg="modNotes">
        <pc:chgData name="Pamela Alston" userId="144b47d7298eda6c" providerId="LiveId" clId="{D8F24CF9-979A-4A7D-9A58-37F7E83D52EC}" dt="2021-08-28T16:05:51.600" v="10" actId="6549"/>
        <pc:sldMkLst>
          <pc:docMk/>
          <pc:sldMk cId="2433272207" sldId="343"/>
        </pc:sldMkLst>
      </pc:sldChg>
      <pc:sldChg chg="modNotes">
        <pc:chgData name="Pamela Alston" userId="144b47d7298eda6c" providerId="LiveId" clId="{D8F24CF9-979A-4A7D-9A58-37F7E83D52EC}" dt="2021-08-28T16:06:00.125" v="12" actId="6549"/>
        <pc:sldMkLst>
          <pc:docMk/>
          <pc:sldMk cId="3072643342" sldId="344"/>
        </pc:sldMkLst>
      </pc:sldChg>
      <pc:sldChg chg="modNotes">
        <pc:chgData name="Pamela Alston" userId="144b47d7298eda6c" providerId="LiveId" clId="{D8F24CF9-979A-4A7D-9A58-37F7E83D52EC}" dt="2021-08-28T16:06:12.032" v="13" actId="6549"/>
        <pc:sldMkLst>
          <pc:docMk/>
          <pc:sldMk cId="1569847987" sldId="347"/>
        </pc:sldMkLst>
      </pc:sldChg>
      <pc:sldChg chg="modNotes">
        <pc:chgData name="Pamela Alston" userId="144b47d7298eda6c" providerId="LiveId" clId="{D8F24CF9-979A-4A7D-9A58-37F7E83D52EC}" dt="2021-08-28T16:06:20.699" v="14" actId="6549"/>
        <pc:sldMkLst>
          <pc:docMk/>
          <pc:sldMk cId="3351159941" sldId="348"/>
        </pc:sldMkLst>
      </pc:sldChg>
      <pc:sldChg chg="modNotes">
        <pc:chgData name="Pamela Alston" userId="144b47d7298eda6c" providerId="LiveId" clId="{D8F24CF9-979A-4A7D-9A58-37F7E83D52EC}" dt="2021-08-28T16:06:29.082" v="15" actId="6549"/>
        <pc:sldMkLst>
          <pc:docMk/>
          <pc:sldMk cId="1771080100" sldId="349"/>
        </pc:sldMkLst>
      </pc:sldChg>
      <pc:sldChg chg="modNotes">
        <pc:chgData name="Pamela Alston" userId="144b47d7298eda6c" providerId="LiveId" clId="{D8F24CF9-979A-4A7D-9A58-37F7E83D52EC}" dt="2021-08-28T16:06:37.931" v="16" actId="6549"/>
        <pc:sldMkLst>
          <pc:docMk/>
          <pc:sldMk cId="388416719" sldId="35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102B3C9-1D6C-46CB-965F-EF39626A1F69}" type="datetimeFigureOut">
              <a:rPr lang="en-US" smtClean="0"/>
              <a:t>8/30/2021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6BC18F2-0F9C-4850-85A1-E2243C2BA390}" type="slidenum">
              <a:rPr lang="en-US" smtClean="0"/>
              <a:t>‹#›</a:t>
            </a:fld>
            <a:endParaRPr lang="en-US"/>
          </a:p>
        </p:txBody>
      </p:sp>
    </p:spTree>
    <p:extLst>
      <p:ext uri="{BB962C8B-B14F-4D97-AF65-F5344CB8AC3E}">
        <p14:creationId xmlns:p14="http://schemas.microsoft.com/office/powerpoint/2010/main" val="4292570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38200" y="4648200"/>
            <a:ext cx="5608320" cy="3660458"/>
          </a:xfrm>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1</a:t>
            </a:fld>
            <a:endParaRPr lang="en-US"/>
          </a:p>
        </p:txBody>
      </p:sp>
    </p:spTree>
    <p:extLst>
      <p:ext uri="{BB962C8B-B14F-4D97-AF65-F5344CB8AC3E}">
        <p14:creationId xmlns:p14="http://schemas.microsoft.com/office/powerpoint/2010/main" val="2545062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10</a:t>
            </a:fld>
            <a:endParaRPr lang="en-US"/>
          </a:p>
        </p:txBody>
      </p:sp>
    </p:spTree>
    <p:extLst>
      <p:ext uri="{BB962C8B-B14F-4D97-AF65-F5344CB8AC3E}">
        <p14:creationId xmlns:p14="http://schemas.microsoft.com/office/powerpoint/2010/main" val="4061383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11</a:t>
            </a:fld>
            <a:endParaRPr lang="en-US"/>
          </a:p>
        </p:txBody>
      </p:sp>
    </p:spTree>
    <p:extLst>
      <p:ext uri="{BB962C8B-B14F-4D97-AF65-F5344CB8AC3E}">
        <p14:creationId xmlns:p14="http://schemas.microsoft.com/office/powerpoint/2010/main" val="4129322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12</a:t>
            </a:fld>
            <a:endParaRPr lang="en-US"/>
          </a:p>
        </p:txBody>
      </p:sp>
    </p:spTree>
    <p:extLst>
      <p:ext uri="{BB962C8B-B14F-4D97-AF65-F5344CB8AC3E}">
        <p14:creationId xmlns:p14="http://schemas.microsoft.com/office/powerpoint/2010/main" val="746590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BC18F2-0F9C-4850-85A1-E2243C2BA390}" type="slidenum">
              <a:rPr lang="en-US" smtClean="0"/>
              <a:t>13</a:t>
            </a:fld>
            <a:endParaRPr lang="en-US"/>
          </a:p>
        </p:txBody>
      </p:sp>
    </p:spTree>
    <p:extLst>
      <p:ext uri="{BB962C8B-B14F-4D97-AF65-F5344CB8AC3E}">
        <p14:creationId xmlns:p14="http://schemas.microsoft.com/office/powerpoint/2010/main" val="3563862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14</a:t>
            </a:fld>
            <a:endParaRPr lang="en-US"/>
          </a:p>
        </p:txBody>
      </p:sp>
    </p:spTree>
    <p:extLst>
      <p:ext uri="{BB962C8B-B14F-4D97-AF65-F5344CB8AC3E}">
        <p14:creationId xmlns:p14="http://schemas.microsoft.com/office/powerpoint/2010/main" val="1604562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15</a:t>
            </a:fld>
            <a:endParaRPr lang="en-US"/>
          </a:p>
        </p:txBody>
      </p:sp>
    </p:spTree>
    <p:extLst>
      <p:ext uri="{BB962C8B-B14F-4D97-AF65-F5344CB8AC3E}">
        <p14:creationId xmlns:p14="http://schemas.microsoft.com/office/powerpoint/2010/main" val="3740167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16</a:t>
            </a:fld>
            <a:endParaRPr lang="en-US"/>
          </a:p>
        </p:txBody>
      </p:sp>
    </p:spTree>
    <p:extLst>
      <p:ext uri="{BB962C8B-B14F-4D97-AF65-F5344CB8AC3E}">
        <p14:creationId xmlns:p14="http://schemas.microsoft.com/office/powerpoint/2010/main" val="21980011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17</a:t>
            </a:fld>
            <a:endParaRPr lang="en-US"/>
          </a:p>
        </p:txBody>
      </p:sp>
    </p:spTree>
    <p:extLst>
      <p:ext uri="{BB962C8B-B14F-4D97-AF65-F5344CB8AC3E}">
        <p14:creationId xmlns:p14="http://schemas.microsoft.com/office/powerpoint/2010/main" val="2874802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BC18F2-0F9C-4850-85A1-E2243C2BA390}" type="slidenum">
              <a:rPr lang="en-US" smtClean="0"/>
              <a:t>2</a:t>
            </a:fld>
            <a:endParaRPr lang="en-US"/>
          </a:p>
        </p:txBody>
      </p:sp>
    </p:spTree>
    <p:extLst>
      <p:ext uri="{BB962C8B-B14F-4D97-AF65-F5344CB8AC3E}">
        <p14:creationId xmlns:p14="http://schemas.microsoft.com/office/powerpoint/2010/main" val="1503363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6BC18F2-0F9C-4850-85A1-E2243C2BA390}" type="slidenum">
              <a:rPr lang="en-US" smtClean="0"/>
              <a:t>3</a:t>
            </a:fld>
            <a:endParaRPr lang="en-US"/>
          </a:p>
        </p:txBody>
      </p:sp>
    </p:spTree>
    <p:extLst>
      <p:ext uri="{BB962C8B-B14F-4D97-AF65-F5344CB8AC3E}">
        <p14:creationId xmlns:p14="http://schemas.microsoft.com/office/powerpoint/2010/main" val="2629633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4</a:t>
            </a:fld>
            <a:endParaRPr lang="en-US"/>
          </a:p>
        </p:txBody>
      </p:sp>
    </p:spTree>
    <p:extLst>
      <p:ext uri="{BB962C8B-B14F-4D97-AF65-F5344CB8AC3E}">
        <p14:creationId xmlns:p14="http://schemas.microsoft.com/office/powerpoint/2010/main" val="337744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5</a:t>
            </a:fld>
            <a:endParaRPr lang="en-US"/>
          </a:p>
        </p:txBody>
      </p:sp>
    </p:spTree>
    <p:extLst>
      <p:ext uri="{BB962C8B-B14F-4D97-AF65-F5344CB8AC3E}">
        <p14:creationId xmlns:p14="http://schemas.microsoft.com/office/powerpoint/2010/main" val="1061705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6</a:t>
            </a:fld>
            <a:endParaRPr lang="en-US"/>
          </a:p>
        </p:txBody>
      </p:sp>
    </p:spTree>
    <p:extLst>
      <p:ext uri="{BB962C8B-B14F-4D97-AF65-F5344CB8AC3E}">
        <p14:creationId xmlns:p14="http://schemas.microsoft.com/office/powerpoint/2010/main" val="1499245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7</a:t>
            </a:fld>
            <a:endParaRPr lang="en-US"/>
          </a:p>
        </p:txBody>
      </p:sp>
    </p:spTree>
    <p:extLst>
      <p:ext uri="{BB962C8B-B14F-4D97-AF65-F5344CB8AC3E}">
        <p14:creationId xmlns:p14="http://schemas.microsoft.com/office/powerpoint/2010/main" val="2169311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8</a:t>
            </a:fld>
            <a:endParaRPr lang="en-US"/>
          </a:p>
        </p:txBody>
      </p:sp>
    </p:spTree>
    <p:extLst>
      <p:ext uri="{BB962C8B-B14F-4D97-AF65-F5344CB8AC3E}">
        <p14:creationId xmlns:p14="http://schemas.microsoft.com/office/powerpoint/2010/main" val="819754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BC18F2-0F9C-4850-85A1-E2243C2BA390}" type="slidenum">
              <a:rPr lang="en-US" smtClean="0"/>
              <a:t>9</a:t>
            </a:fld>
            <a:endParaRPr lang="en-US"/>
          </a:p>
        </p:txBody>
      </p:sp>
    </p:spTree>
    <p:extLst>
      <p:ext uri="{BB962C8B-B14F-4D97-AF65-F5344CB8AC3E}">
        <p14:creationId xmlns:p14="http://schemas.microsoft.com/office/powerpoint/2010/main" val="1326895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533400" y="5410200"/>
            <a:ext cx="2133600" cy="365125"/>
          </a:xfrm>
          <a:prstGeom prst="rect">
            <a:avLst/>
          </a:prstGeom>
        </p:spPr>
        <p:txBody>
          <a:bodyPr/>
          <a:lstStyle>
            <a:lvl1pPr fontAlgn="auto">
              <a:spcBef>
                <a:spcPts val="0"/>
              </a:spcBef>
              <a:spcAft>
                <a:spcPts val="0"/>
              </a:spcAft>
              <a:defRPr>
                <a:latin typeface="+mn-lt"/>
              </a:defRPr>
            </a:lvl1pPr>
          </a:lstStyle>
          <a:p>
            <a:pPr>
              <a:defRPr/>
            </a:pPr>
            <a:fld id="{35F65429-E146-4E51-9706-6D060AA8D84A}" type="datetimeFigureOut">
              <a:rPr lang="en-US"/>
              <a:pPr>
                <a:defRPr/>
              </a:pPr>
              <a:t>8/30/2021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907569-E0CD-4D71-A802-B43D4AB2469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3400" y="5410200"/>
            <a:ext cx="2133600" cy="365125"/>
          </a:xfrm>
          <a:prstGeom prst="rect">
            <a:avLst/>
          </a:prstGeom>
        </p:spPr>
        <p:txBody>
          <a:bodyPr/>
          <a:lstStyle>
            <a:lvl1pPr fontAlgn="auto">
              <a:spcBef>
                <a:spcPts val="0"/>
              </a:spcBef>
              <a:spcAft>
                <a:spcPts val="0"/>
              </a:spcAft>
              <a:defRPr>
                <a:latin typeface="+mn-lt"/>
              </a:defRPr>
            </a:lvl1pPr>
          </a:lstStyle>
          <a:p>
            <a:pPr>
              <a:defRPr/>
            </a:pPr>
            <a:fld id="{0BC14991-CB07-4FF9-92B5-FDABDAAF10BB}" type="datetimeFigureOut">
              <a:rPr lang="en-US"/>
              <a:pPr>
                <a:defRPr/>
              </a:pPr>
              <a:t>8/30/2021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893C54-0978-4551-981B-D34CD3629DF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3400" y="5410200"/>
            <a:ext cx="2133600" cy="365125"/>
          </a:xfrm>
          <a:prstGeom prst="rect">
            <a:avLst/>
          </a:prstGeom>
        </p:spPr>
        <p:txBody>
          <a:bodyPr/>
          <a:lstStyle>
            <a:lvl1pPr fontAlgn="auto">
              <a:spcBef>
                <a:spcPts val="0"/>
              </a:spcBef>
              <a:spcAft>
                <a:spcPts val="0"/>
              </a:spcAft>
              <a:defRPr>
                <a:latin typeface="+mn-lt"/>
              </a:defRPr>
            </a:lvl1pPr>
          </a:lstStyle>
          <a:p>
            <a:pPr>
              <a:defRPr/>
            </a:pPr>
            <a:fld id="{E70EC723-45F7-469F-922F-DD764127DA02}" type="datetimeFigureOut">
              <a:rPr lang="en-US"/>
              <a:pPr>
                <a:defRPr/>
              </a:pPr>
              <a:t>8/30/2021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F366B4-0A8A-4940-B08C-360FEDD3E30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33400" y="5410200"/>
            <a:ext cx="2133600" cy="365125"/>
          </a:xfrm>
          <a:prstGeom prst="rect">
            <a:avLst/>
          </a:prstGeom>
        </p:spPr>
        <p:txBody>
          <a:bodyPr/>
          <a:lstStyle>
            <a:lvl1pPr fontAlgn="auto">
              <a:spcBef>
                <a:spcPts val="0"/>
              </a:spcBef>
              <a:spcAft>
                <a:spcPts val="0"/>
              </a:spcAft>
              <a:defRPr>
                <a:latin typeface="+mn-lt"/>
              </a:defRPr>
            </a:lvl1pPr>
          </a:lstStyle>
          <a:p>
            <a:pPr>
              <a:defRPr/>
            </a:pPr>
            <a:fld id="{D1B010FC-FEC8-457C-BDA5-F00C6AEC0555}" type="datetimeFigureOut">
              <a:rPr lang="en-US"/>
              <a:pPr>
                <a:defRPr/>
              </a:pPr>
              <a:t>8/30/2021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673DD9-42B3-4D2D-8851-117742F5689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3400" y="5410200"/>
            <a:ext cx="2133600" cy="365125"/>
          </a:xfrm>
          <a:prstGeom prst="rect">
            <a:avLst/>
          </a:prstGeom>
        </p:spPr>
        <p:txBody>
          <a:bodyPr/>
          <a:lstStyle>
            <a:lvl1pPr fontAlgn="auto">
              <a:spcBef>
                <a:spcPts val="0"/>
              </a:spcBef>
              <a:spcAft>
                <a:spcPts val="0"/>
              </a:spcAft>
              <a:defRPr>
                <a:latin typeface="+mn-lt"/>
              </a:defRPr>
            </a:lvl1pPr>
          </a:lstStyle>
          <a:p>
            <a:pPr>
              <a:defRPr/>
            </a:pPr>
            <a:fld id="{6B073A4B-7889-4C61-9350-D1B9016A1CEE}" type="datetimeFigureOut">
              <a:rPr lang="en-US"/>
              <a:pPr>
                <a:defRPr/>
              </a:pPr>
              <a:t>8/30/2021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D474FD-1867-4B97-A8B2-996435C9ED4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533400" y="5410200"/>
            <a:ext cx="2133600" cy="365125"/>
          </a:xfrm>
          <a:prstGeom prst="rect">
            <a:avLst/>
          </a:prstGeom>
        </p:spPr>
        <p:txBody>
          <a:bodyPr/>
          <a:lstStyle>
            <a:lvl1pPr fontAlgn="auto">
              <a:spcBef>
                <a:spcPts val="0"/>
              </a:spcBef>
              <a:spcAft>
                <a:spcPts val="0"/>
              </a:spcAft>
              <a:defRPr>
                <a:latin typeface="+mn-lt"/>
              </a:defRPr>
            </a:lvl1pPr>
          </a:lstStyle>
          <a:p>
            <a:pPr>
              <a:defRPr/>
            </a:pPr>
            <a:fld id="{386142D6-D8A7-47AE-9FF2-30EFC1EE6FAB}" type="datetimeFigureOut">
              <a:rPr lang="en-US"/>
              <a:pPr>
                <a:defRPr/>
              </a:pPr>
              <a:t>8/30/2021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F3F8DE2D-F8F1-48EB-AD7E-C9FCEA3C81C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533400" y="5410200"/>
            <a:ext cx="2133600" cy="365125"/>
          </a:xfrm>
          <a:prstGeom prst="rect">
            <a:avLst/>
          </a:prstGeom>
        </p:spPr>
        <p:txBody>
          <a:bodyPr/>
          <a:lstStyle>
            <a:lvl1pPr fontAlgn="auto">
              <a:spcBef>
                <a:spcPts val="0"/>
              </a:spcBef>
              <a:spcAft>
                <a:spcPts val="0"/>
              </a:spcAft>
              <a:defRPr>
                <a:latin typeface="+mn-lt"/>
              </a:defRPr>
            </a:lvl1pPr>
          </a:lstStyle>
          <a:p>
            <a:pPr>
              <a:defRPr/>
            </a:pPr>
            <a:fld id="{8D093CE8-3026-49A6-AB4E-D6D2CAF686EE}" type="datetimeFigureOut">
              <a:rPr lang="en-US"/>
              <a:pPr>
                <a:defRPr/>
              </a:pPr>
              <a:t>8/30/2021</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570DBD32-81CC-4A26-AACD-9A932B304CA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533400" y="5410200"/>
            <a:ext cx="2133600" cy="365125"/>
          </a:xfrm>
          <a:prstGeom prst="rect">
            <a:avLst/>
          </a:prstGeom>
        </p:spPr>
        <p:txBody>
          <a:bodyPr/>
          <a:lstStyle>
            <a:lvl1pPr fontAlgn="auto">
              <a:spcBef>
                <a:spcPts val="0"/>
              </a:spcBef>
              <a:spcAft>
                <a:spcPts val="0"/>
              </a:spcAft>
              <a:defRPr>
                <a:latin typeface="+mn-lt"/>
              </a:defRPr>
            </a:lvl1pPr>
          </a:lstStyle>
          <a:p>
            <a:pPr>
              <a:defRPr/>
            </a:pPr>
            <a:fld id="{535D882E-497C-4CD7-91AB-51589316309F}" type="datetimeFigureOut">
              <a:rPr lang="en-US"/>
              <a:pPr>
                <a:defRPr/>
              </a:pPr>
              <a:t>8/30/2021</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CF02E4E7-71BB-412A-A59C-BC735B4CAE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3400" y="5410200"/>
            <a:ext cx="2133600" cy="365125"/>
          </a:xfrm>
          <a:prstGeom prst="rect">
            <a:avLst/>
          </a:prstGeom>
        </p:spPr>
        <p:txBody>
          <a:bodyPr/>
          <a:lstStyle>
            <a:lvl1pPr fontAlgn="auto">
              <a:spcBef>
                <a:spcPts val="0"/>
              </a:spcBef>
              <a:spcAft>
                <a:spcPts val="0"/>
              </a:spcAft>
              <a:defRPr>
                <a:latin typeface="+mn-lt"/>
              </a:defRPr>
            </a:lvl1pPr>
          </a:lstStyle>
          <a:p>
            <a:pPr>
              <a:defRPr/>
            </a:pPr>
            <a:fld id="{BF9A1629-396F-45CD-AF03-295E31642C22}" type="datetimeFigureOut">
              <a:rPr lang="en-US"/>
              <a:pPr>
                <a:defRPr/>
              </a:pPr>
              <a:t>8/30/2021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FBD9235-D0E9-4AF9-A470-9799B823D3D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33400" y="5410200"/>
            <a:ext cx="2133600" cy="365125"/>
          </a:xfrm>
          <a:prstGeom prst="rect">
            <a:avLst/>
          </a:prstGeom>
        </p:spPr>
        <p:txBody>
          <a:bodyPr/>
          <a:lstStyle>
            <a:lvl1pPr fontAlgn="auto">
              <a:spcBef>
                <a:spcPts val="0"/>
              </a:spcBef>
              <a:spcAft>
                <a:spcPts val="0"/>
              </a:spcAft>
              <a:defRPr>
                <a:latin typeface="+mn-lt"/>
              </a:defRPr>
            </a:lvl1pPr>
          </a:lstStyle>
          <a:p>
            <a:pPr>
              <a:defRPr/>
            </a:pPr>
            <a:fld id="{D7C1DD09-190F-4895-919F-502BCB396A0B}" type="datetimeFigureOut">
              <a:rPr lang="en-US"/>
              <a:pPr>
                <a:defRPr/>
              </a:pPr>
              <a:t>8/30/2021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60664CF-2A82-43CF-8342-AEC6B096324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33400" y="5410200"/>
            <a:ext cx="2133600" cy="365125"/>
          </a:xfrm>
          <a:prstGeom prst="rect">
            <a:avLst/>
          </a:prstGeom>
        </p:spPr>
        <p:txBody>
          <a:bodyPr/>
          <a:lstStyle>
            <a:lvl1pPr fontAlgn="auto">
              <a:spcBef>
                <a:spcPts val="0"/>
              </a:spcBef>
              <a:spcAft>
                <a:spcPts val="0"/>
              </a:spcAft>
              <a:defRPr>
                <a:latin typeface="+mn-lt"/>
              </a:defRPr>
            </a:lvl1pPr>
          </a:lstStyle>
          <a:p>
            <a:pPr>
              <a:defRPr/>
            </a:pPr>
            <a:fld id="{B48E6259-840D-44F1-A49E-73381FCCEEDD}" type="datetimeFigureOut">
              <a:rPr lang="en-US"/>
              <a:pPr>
                <a:defRPr/>
              </a:pPr>
              <a:t>8/30/2021</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89A8E17-7F03-4EEF-8DE4-0C19BB9E06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553200"/>
            <a:ext cx="2895600" cy="16827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E94BDF2-F9F9-4EC1-B229-76D11CFE47D5}" type="slidenum">
              <a:rPr lang="en-US"/>
              <a:pPr>
                <a:defRPr/>
              </a:pPr>
              <a:t>‹#›</a:t>
            </a:fld>
            <a:endParaRPr lang="en-US"/>
          </a:p>
        </p:txBody>
      </p:sp>
      <p:cxnSp>
        <p:nvCxnSpPr>
          <p:cNvPr id="19" name="Straight Connector 18"/>
          <p:cNvCxnSpPr/>
          <p:nvPr userDrawn="1"/>
        </p:nvCxnSpPr>
        <p:spPr>
          <a:xfrm>
            <a:off x="1143000" y="6507163"/>
            <a:ext cx="7589520" cy="1587"/>
          </a:xfrm>
          <a:prstGeom prst="line">
            <a:avLst/>
          </a:prstGeom>
          <a:ln>
            <a:solidFill>
              <a:srgbClr val="BB6554"/>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6200" y="5486400"/>
            <a:ext cx="1371600" cy="1371600"/>
          </a:xfrm>
          <a:prstGeom prst="rect">
            <a:avLst/>
          </a:prstGeom>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4400" kern="1200">
          <a:solidFill>
            <a:srgbClr val="87332E"/>
          </a:solidFill>
          <a:latin typeface="+mj-lt"/>
          <a:ea typeface="+mj-ea"/>
          <a:cs typeface="+mj-cs"/>
        </a:defRPr>
      </a:lvl1pPr>
      <a:lvl2pPr algn="ctr" rtl="0" fontAlgn="base">
        <a:spcBef>
          <a:spcPct val="0"/>
        </a:spcBef>
        <a:spcAft>
          <a:spcPct val="0"/>
        </a:spcAft>
        <a:defRPr sz="4400">
          <a:solidFill>
            <a:srgbClr val="0081C6"/>
          </a:solidFill>
          <a:latin typeface="Times New Roman" pitchFamily="18" charset="0"/>
        </a:defRPr>
      </a:lvl2pPr>
      <a:lvl3pPr algn="ctr" rtl="0" fontAlgn="base">
        <a:spcBef>
          <a:spcPct val="0"/>
        </a:spcBef>
        <a:spcAft>
          <a:spcPct val="0"/>
        </a:spcAft>
        <a:defRPr sz="4400">
          <a:solidFill>
            <a:srgbClr val="0081C6"/>
          </a:solidFill>
          <a:latin typeface="Times New Roman" pitchFamily="18" charset="0"/>
        </a:defRPr>
      </a:lvl3pPr>
      <a:lvl4pPr algn="ctr" rtl="0" fontAlgn="base">
        <a:spcBef>
          <a:spcPct val="0"/>
        </a:spcBef>
        <a:spcAft>
          <a:spcPct val="0"/>
        </a:spcAft>
        <a:defRPr sz="4400">
          <a:solidFill>
            <a:srgbClr val="0081C6"/>
          </a:solidFill>
          <a:latin typeface="Times New Roman" pitchFamily="18" charset="0"/>
        </a:defRPr>
      </a:lvl4pPr>
      <a:lvl5pPr algn="ctr" rtl="0" fontAlgn="base">
        <a:spcBef>
          <a:spcPct val="0"/>
        </a:spcBef>
        <a:spcAft>
          <a:spcPct val="0"/>
        </a:spcAft>
        <a:defRPr sz="4400">
          <a:solidFill>
            <a:srgbClr val="0081C6"/>
          </a:solidFill>
          <a:latin typeface="Times New Roman" pitchFamily="18" charset="0"/>
        </a:defRPr>
      </a:lvl5pPr>
      <a:lvl6pPr marL="457200" algn="ctr" rtl="0" fontAlgn="base">
        <a:spcBef>
          <a:spcPct val="0"/>
        </a:spcBef>
        <a:spcAft>
          <a:spcPct val="0"/>
        </a:spcAft>
        <a:defRPr sz="4400">
          <a:solidFill>
            <a:srgbClr val="0081C6"/>
          </a:solidFill>
          <a:latin typeface="Times New Roman" pitchFamily="18" charset="0"/>
        </a:defRPr>
      </a:lvl6pPr>
      <a:lvl7pPr marL="914400" algn="ctr" rtl="0" fontAlgn="base">
        <a:spcBef>
          <a:spcPct val="0"/>
        </a:spcBef>
        <a:spcAft>
          <a:spcPct val="0"/>
        </a:spcAft>
        <a:defRPr sz="4400">
          <a:solidFill>
            <a:srgbClr val="0081C6"/>
          </a:solidFill>
          <a:latin typeface="Times New Roman" pitchFamily="18" charset="0"/>
        </a:defRPr>
      </a:lvl7pPr>
      <a:lvl8pPr marL="1371600" algn="ctr" rtl="0" fontAlgn="base">
        <a:spcBef>
          <a:spcPct val="0"/>
        </a:spcBef>
        <a:spcAft>
          <a:spcPct val="0"/>
        </a:spcAft>
        <a:defRPr sz="4400">
          <a:solidFill>
            <a:srgbClr val="0081C6"/>
          </a:solidFill>
          <a:latin typeface="Times New Roman" pitchFamily="18" charset="0"/>
        </a:defRPr>
      </a:lvl8pPr>
      <a:lvl9pPr marL="1828800" algn="ctr" rtl="0" fontAlgn="base">
        <a:spcBef>
          <a:spcPct val="0"/>
        </a:spcBef>
        <a:spcAft>
          <a:spcPct val="0"/>
        </a:spcAft>
        <a:defRPr sz="4400">
          <a:solidFill>
            <a:srgbClr val="0081C6"/>
          </a:solidFill>
          <a:latin typeface="Times New Roman" pitchFamily="18"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Leah.Pan@humanita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dirty="0"/>
              <a:t>Sterilization Monitoring </a:t>
            </a:r>
            <a:endParaRPr lang="en-US" b="1" dirty="0"/>
          </a:p>
        </p:txBody>
      </p:sp>
      <p:sp>
        <p:nvSpPr>
          <p:cNvPr id="3" name="Subtitle 2"/>
          <p:cNvSpPr>
            <a:spLocks noGrp="1"/>
          </p:cNvSpPr>
          <p:nvPr>
            <p:ph type="body" idx="1"/>
          </p:nvPr>
        </p:nvSpPr>
        <p:spPr/>
        <p:txBody>
          <a:bodyPr rtlCol="0">
            <a:normAutofit/>
          </a:bodyPr>
          <a:lstStyle/>
          <a:p>
            <a:pPr fontAlgn="auto">
              <a:spcAft>
                <a:spcPts val="0"/>
              </a:spcAft>
              <a:buFont typeface="Arial" pitchFamily="34" charset="0"/>
              <a:buNone/>
              <a:defRPr/>
            </a:pPr>
            <a:r>
              <a:rPr lang="en-US" dirty="0"/>
              <a:t>Pamela Alston, DDS</a:t>
            </a:r>
          </a:p>
          <a:p>
            <a:pPr fontAlgn="auto">
              <a:spcAft>
                <a:spcPts val="0"/>
              </a:spcAft>
              <a:buFont typeface="Arial" pitchFamily="34" charset="0"/>
              <a:buNone/>
              <a:defRPr/>
            </a:pPr>
            <a:r>
              <a:rPr lang="en-US" sz="2400" dirty="0"/>
              <a:t>Lead Oral Health Specialist, Humanitas, Inc.</a:t>
            </a:r>
          </a:p>
          <a:p>
            <a:pPr fontAlgn="auto">
              <a:spcAft>
                <a:spcPts val="0"/>
              </a:spcAft>
              <a:buFont typeface="Arial" pitchFamily="34" charset="0"/>
              <a:buNone/>
              <a:defRPr/>
            </a:pPr>
            <a:r>
              <a:rPr lang="en-US" dirty="0"/>
              <a:t>August 11,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F710-0234-4031-8461-006E8A7AEC4E}"/>
              </a:ext>
            </a:extLst>
          </p:cNvPr>
          <p:cNvSpPr>
            <a:spLocks noGrp="1"/>
          </p:cNvSpPr>
          <p:nvPr>
            <p:ph type="title"/>
          </p:nvPr>
        </p:nvSpPr>
        <p:spPr/>
        <p:txBody>
          <a:bodyPr/>
          <a:lstStyle/>
          <a:p>
            <a:r>
              <a:rPr lang="en-US" sz="4000" dirty="0"/>
              <a:t>Single Parameter vs. Multiparameter Chemical Indicators</a:t>
            </a:r>
          </a:p>
        </p:txBody>
      </p:sp>
      <p:sp>
        <p:nvSpPr>
          <p:cNvPr id="3" name="Content Placeholder 2">
            <a:extLst>
              <a:ext uri="{FF2B5EF4-FFF2-40B4-BE49-F238E27FC236}">
                <a16:creationId xmlns:a16="http://schemas.microsoft.com/office/drawing/2014/main" id="{2E1A9B9A-0819-4850-B753-8D474C2ED6CB}"/>
              </a:ext>
            </a:extLst>
          </p:cNvPr>
          <p:cNvSpPr>
            <a:spLocks noGrp="1"/>
          </p:cNvSpPr>
          <p:nvPr>
            <p:ph idx="1"/>
          </p:nvPr>
        </p:nvSpPr>
        <p:spPr/>
        <p:txBody>
          <a:bodyPr/>
          <a:lstStyle/>
          <a:p>
            <a:r>
              <a:rPr lang="en-US" dirty="0"/>
              <a:t>One sterilization parameter—time or temp</a:t>
            </a:r>
          </a:p>
          <a:p>
            <a:endParaRPr lang="en-US" dirty="0"/>
          </a:p>
          <a:p>
            <a:r>
              <a:rPr lang="en-US" dirty="0"/>
              <a:t>Multiparameter—time &amp; temperature, presence of steam</a:t>
            </a:r>
          </a:p>
        </p:txBody>
      </p:sp>
    </p:spTree>
    <p:extLst>
      <p:ext uri="{BB962C8B-B14F-4D97-AF65-F5344CB8AC3E}">
        <p14:creationId xmlns:p14="http://schemas.microsoft.com/office/powerpoint/2010/main" val="3485139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D1AFF-34C6-4C47-B531-35E9843A7DC8}"/>
              </a:ext>
            </a:extLst>
          </p:cNvPr>
          <p:cNvSpPr>
            <a:spLocks noGrp="1"/>
          </p:cNvSpPr>
          <p:nvPr>
            <p:ph type="title"/>
          </p:nvPr>
        </p:nvSpPr>
        <p:spPr/>
        <p:txBody>
          <a:bodyPr/>
          <a:lstStyle/>
          <a:p>
            <a:r>
              <a:rPr lang="en-US" dirty="0"/>
              <a:t>In Summary…</a:t>
            </a:r>
          </a:p>
        </p:txBody>
      </p:sp>
      <p:sp>
        <p:nvSpPr>
          <p:cNvPr id="3" name="Content Placeholder 2">
            <a:extLst>
              <a:ext uri="{FF2B5EF4-FFF2-40B4-BE49-F238E27FC236}">
                <a16:creationId xmlns:a16="http://schemas.microsoft.com/office/drawing/2014/main" id="{B497C4E9-0D2B-4A2A-A40F-6B7BA8AFE192}"/>
              </a:ext>
            </a:extLst>
          </p:cNvPr>
          <p:cNvSpPr>
            <a:spLocks noGrp="1"/>
          </p:cNvSpPr>
          <p:nvPr>
            <p:ph idx="1"/>
          </p:nvPr>
        </p:nvSpPr>
        <p:spPr/>
        <p:txBody>
          <a:bodyPr/>
          <a:lstStyle/>
          <a:p>
            <a:r>
              <a:rPr lang="en-US" dirty="0"/>
              <a:t>All 3 forms of sterilization monitoring are important</a:t>
            </a:r>
          </a:p>
          <a:p>
            <a:r>
              <a:rPr lang="en-US" dirty="0"/>
              <a:t>Document that sterilization cycle parameters have been met.</a:t>
            </a:r>
          </a:p>
          <a:p>
            <a:r>
              <a:rPr lang="en-US" dirty="0"/>
              <a:t>Keep spore test results. (no guidance)</a:t>
            </a:r>
          </a:p>
          <a:p>
            <a:r>
              <a:rPr lang="en-US" dirty="0"/>
              <a:t>Have them available for Program Compliance Assessments</a:t>
            </a:r>
          </a:p>
          <a:p>
            <a:r>
              <a:rPr lang="en-US" dirty="0"/>
              <a:t>Also check what your state dental bd. says</a:t>
            </a:r>
          </a:p>
          <a:p>
            <a:endParaRPr lang="en-US" dirty="0"/>
          </a:p>
        </p:txBody>
      </p:sp>
    </p:spTree>
    <p:extLst>
      <p:ext uri="{BB962C8B-B14F-4D97-AF65-F5344CB8AC3E}">
        <p14:creationId xmlns:p14="http://schemas.microsoft.com/office/powerpoint/2010/main" val="2433272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2C9D7-1F16-40DA-A835-247166CC0E25}"/>
              </a:ext>
            </a:extLst>
          </p:cNvPr>
          <p:cNvSpPr>
            <a:spLocks noGrp="1"/>
          </p:cNvSpPr>
          <p:nvPr>
            <p:ph type="title"/>
          </p:nvPr>
        </p:nvSpPr>
        <p:spPr/>
        <p:txBody>
          <a:bodyPr/>
          <a:lstStyle/>
          <a:p>
            <a:r>
              <a:rPr lang="en-US" dirty="0"/>
              <a:t>Common factors </a:t>
            </a:r>
            <a:br>
              <a:rPr lang="en-US" dirty="0"/>
            </a:br>
            <a:r>
              <a:rPr lang="en-US" dirty="0"/>
              <a:t>for sterilization failures</a:t>
            </a:r>
          </a:p>
        </p:txBody>
      </p:sp>
      <p:sp>
        <p:nvSpPr>
          <p:cNvPr id="3" name="Content Placeholder 2">
            <a:extLst>
              <a:ext uri="{FF2B5EF4-FFF2-40B4-BE49-F238E27FC236}">
                <a16:creationId xmlns:a16="http://schemas.microsoft.com/office/drawing/2014/main" id="{88861AAC-EE59-48AF-AE6E-3CF5BECF9633}"/>
              </a:ext>
            </a:extLst>
          </p:cNvPr>
          <p:cNvSpPr>
            <a:spLocks noGrp="1"/>
          </p:cNvSpPr>
          <p:nvPr>
            <p:ph idx="1"/>
          </p:nvPr>
        </p:nvSpPr>
        <p:spPr/>
        <p:txBody>
          <a:bodyPr/>
          <a:lstStyle/>
          <a:p>
            <a:r>
              <a:rPr lang="en-US" dirty="0"/>
              <a:t>Chamber overload</a:t>
            </a:r>
          </a:p>
          <a:p>
            <a:r>
              <a:rPr lang="en-US" dirty="0"/>
              <a:t>Excessive packaging material</a:t>
            </a:r>
          </a:p>
          <a:p>
            <a:r>
              <a:rPr lang="en-US" dirty="0"/>
              <a:t>Inadequate exposure time</a:t>
            </a:r>
          </a:p>
          <a:p>
            <a:r>
              <a:rPr lang="en-US" dirty="0"/>
              <a:t>Incorrect temperature and/or pressure settings</a:t>
            </a:r>
          </a:p>
          <a:p>
            <a:r>
              <a:rPr lang="en-US" dirty="0"/>
              <a:t>Failure to preheat the sterilizer</a:t>
            </a:r>
          </a:p>
          <a:p>
            <a:r>
              <a:rPr lang="en-US" dirty="0"/>
              <a:t>Interruption of the sterilization cycle</a:t>
            </a:r>
          </a:p>
          <a:p>
            <a:endParaRPr lang="en-US" dirty="0"/>
          </a:p>
          <a:p>
            <a:endParaRPr lang="en-US" dirty="0"/>
          </a:p>
        </p:txBody>
      </p:sp>
    </p:spTree>
    <p:extLst>
      <p:ext uri="{BB962C8B-B14F-4D97-AF65-F5344CB8AC3E}">
        <p14:creationId xmlns:p14="http://schemas.microsoft.com/office/powerpoint/2010/main" val="3072643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1DE727-D593-4DE3-838A-D3978F590663}"/>
              </a:ext>
            </a:extLst>
          </p:cNvPr>
          <p:cNvSpPr>
            <a:spLocks noGrp="1"/>
          </p:cNvSpPr>
          <p:nvPr>
            <p:ph type="title"/>
          </p:nvPr>
        </p:nvSpPr>
        <p:spPr>
          <a:xfrm>
            <a:off x="457200" y="1219200"/>
            <a:ext cx="8229600" cy="3886200"/>
          </a:xfrm>
        </p:spPr>
        <p:txBody>
          <a:bodyPr/>
          <a:lstStyle/>
          <a:p>
            <a:r>
              <a:rPr lang="en-US" sz="2800" dirty="0">
                <a:solidFill>
                  <a:srgbClr val="000000"/>
                </a:solidFill>
                <a:latin typeface="Arial" panose="020B0604020202020204" pitchFamily="34" charset="0"/>
                <a:ea typeface="Calibri" panose="020F0502020204030204" pitchFamily="34" charset="0"/>
              </a:rPr>
              <a:t>“I</a:t>
            </a:r>
            <a:r>
              <a:rPr lang="en-US" sz="2800" dirty="0">
                <a:solidFill>
                  <a:srgbClr val="000000"/>
                </a:solidFill>
                <a:effectLst/>
                <a:latin typeface="Arial" panose="020B0604020202020204" pitchFamily="34" charset="0"/>
                <a:ea typeface="Calibri" panose="020F0502020204030204" pitchFamily="34" charset="0"/>
              </a:rPr>
              <a:t>f the contaminated instruments were properly cleaned and the temperature was achieved as shown by the acceptable chemical (internal or external) indicator and the mechanical indicator that indicates time, temperature and pressure, a positive spore test will probably not indicate a sterilizer malfunction.”</a:t>
            </a:r>
            <a:br>
              <a:rPr lang="en-US" sz="1800" dirty="0">
                <a:solidFill>
                  <a:srgbClr val="000000"/>
                </a:solidFill>
                <a:effectLst/>
                <a:latin typeface="Arial" panose="020B0604020202020204" pitchFamily="34" charset="0"/>
                <a:ea typeface="Calibri" panose="020F0502020204030204" pitchFamily="34" charset="0"/>
              </a:rPr>
            </a:br>
            <a:r>
              <a:rPr lang="en-US" sz="1800" dirty="0">
                <a:solidFill>
                  <a:srgbClr val="000000"/>
                </a:solidFill>
                <a:effectLst/>
                <a:latin typeface="Arial" panose="020B0604020202020204" pitchFamily="34" charset="0"/>
                <a:ea typeface="Calibri" panose="020F0502020204030204" pitchFamily="34" charset="0"/>
              </a:rPr>
              <a:t>--OSHA Review</a:t>
            </a:r>
            <a:endParaRPr lang="en-US" dirty="0"/>
          </a:p>
        </p:txBody>
      </p:sp>
    </p:spTree>
    <p:extLst>
      <p:ext uri="{BB962C8B-B14F-4D97-AF65-F5344CB8AC3E}">
        <p14:creationId xmlns:p14="http://schemas.microsoft.com/office/powerpoint/2010/main" val="557852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3E5C333-A247-4AEA-9F91-364F76EAFB0C}"/>
              </a:ext>
            </a:extLst>
          </p:cNvPr>
          <p:cNvSpPr>
            <a:spLocks noGrp="1"/>
          </p:cNvSpPr>
          <p:nvPr>
            <p:ph type="title"/>
          </p:nvPr>
        </p:nvSpPr>
        <p:spPr>
          <a:xfrm>
            <a:off x="457200" y="274638"/>
            <a:ext cx="8229600" cy="4297362"/>
          </a:xfrm>
        </p:spPr>
        <p:txBody>
          <a:bodyPr/>
          <a:lstStyle/>
          <a:p>
            <a:r>
              <a:rPr lang="en-US" sz="2000" dirty="0">
                <a:solidFill>
                  <a:srgbClr val="231F20"/>
                </a:solidFill>
                <a:effectLst/>
                <a:latin typeface="Arial" panose="020B0604020202020204" pitchFamily="34" charset="0"/>
                <a:ea typeface="Times New Roman" panose="02020603050405020304" pitchFamily="18" charset="0"/>
                <a:cs typeface="Times New Roman" panose="02020603050405020304" pitchFamily="18" charset="0"/>
              </a:rPr>
              <a:t>“The margin of safety is sufficiently large that there is minimal infection risk associated with items in a load that show spore growth, especially if the item was properly cleaned and the temperature was achieved (e.g., as shown by acceptable chemical indicator or temperature chart).  However, the spore test should be repeated immediately after correctly loading the sterilizer and using the same cycle that produced the failure.”</a:t>
            </a:r>
            <a:br>
              <a:rPr lang="en-US" sz="20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--OSHA Review</a:t>
            </a:r>
            <a:endParaRPr lang="en-US" dirty="0"/>
          </a:p>
        </p:txBody>
      </p:sp>
    </p:spTree>
    <p:extLst>
      <p:ext uri="{BB962C8B-B14F-4D97-AF65-F5344CB8AC3E}">
        <p14:creationId xmlns:p14="http://schemas.microsoft.com/office/powerpoint/2010/main" val="1569847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4B567DC-7085-427D-A171-1683A9A7030D}"/>
              </a:ext>
            </a:extLst>
          </p:cNvPr>
          <p:cNvSpPr>
            <a:spLocks noGrp="1"/>
          </p:cNvSpPr>
          <p:nvPr>
            <p:ph type="title"/>
          </p:nvPr>
        </p:nvSpPr>
        <p:spPr/>
        <p:txBody>
          <a:bodyPr/>
          <a:lstStyle/>
          <a:p>
            <a:r>
              <a:rPr lang="en-US" sz="4000" dirty="0"/>
              <a:t>While the sterilizer is being retested…</a:t>
            </a:r>
          </a:p>
        </p:txBody>
      </p:sp>
      <p:sp>
        <p:nvSpPr>
          <p:cNvPr id="4" name="Content Placeholder 3">
            <a:extLst>
              <a:ext uri="{FF2B5EF4-FFF2-40B4-BE49-F238E27FC236}">
                <a16:creationId xmlns:a16="http://schemas.microsoft.com/office/drawing/2014/main" id="{176E1C88-20BC-49A0-8610-2B0CC283D863}"/>
              </a:ext>
            </a:extLst>
          </p:cNvPr>
          <p:cNvSpPr>
            <a:spLocks noGrp="1"/>
          </p:cNvSpPr>
          <p:nvPr>
            <p:ph idx="1"/>
          </p:nvPr>
        </p:nvSpPr>
        <p:spPr/>
        <p:txBody>
          <a:bodyPr/>
          <a:lstStyle/>
          <a:p>
            <a:r>
              <a:rPr lang="en-US" dirty="0"/>
              <a:t>Remove the sterilizer from service</a:t>
            </a:r>
          </a:p>
          <a:p>
            <a:r>
              <a:rPr lang="en-US" dirty="0"/>
              <a:t>Review all chemical and mechanical monitoring records since last – spore test</a:t>
            </a:r>
          </a:p>
          <a:p>
            <a:r>
              <a:rPr lang="en-US" dirty="0"/>
              <a:t>Review sterilization procedures with staff</a:t>
            </a:r>
          </a:p>
        </p:txBody>
      </p:sp>
    </p:spTree>
    <p:extLst>
      <p:ext uri="{BB962C8B-B14F-4D97-AF65-F5344CB8AC3E}">
        <p14:creationId xmlns:p14="http://schemas.microsoft.com/office/powerpoint/2010/main" val="3351159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11947-EEFD-45BC-98E7-498338E26575}"/>
              </a:ext>
            </a:extLst>
          </p:cNvPr>
          <p:cNvSpPr>
            <a:spLocks noGrp="1"/>
          </p:cNvSpPr>
          <p:nvPr>
            <p:ph type="title"/>
          </p:nvPr>
        </p:nvSpPr>
        <p:spPr/>
        <p:txBody>
          <a:bodyPr/>
          <a:lstStyle/>
          <a:p>
            <a:r>
              <a:rPr lang="en-US" dirty="0"/>
              <a:t>Common reasons for + spore test in absence of mechanical failure</a:t>
            </a:r>
          </a:p>
        </p:txBody>
      </p:sp>
      <p:sp>
        <p:nvSpPr>
          <p:cNvPr id="3" name="Content Placeholder 2">
            <a:extLst>
              <a:ext uri="{FF2B5EF4-FFF2-40B4-BE49-F238E27FC236}">
                <a16:creationId xmlns:a16="http://schemas.microsoft.com/office/drawing/2014/main" id="{10108DFB-DBFC-4B56-8BB1-6BF47B01D085}"/>
              </a:ext>
            </a:extLst>
          </p:cNvPr>
          <p:cNvSpPr>
            <a:spLocks noGrp="1"/>
          </p:cNvSpPr>
          <p:nvPr>
            <p:ph idx="1"/>
          </p:nvPr>
        </p:nvSpPr>
        <p:spPr/>
        <p:txBody>
          <a:bodyPr/>
          <a:lstStyle/>
          <a:p>
            <a:r>
              <a:rPr lang="en-US" dirty="0"/>
              <a:t>Overloading the chamber</a:t>
            </a:r>
          </a:p>
          <a:p>
            <a:r>
              <a:rPr lang="en-US" dirty="0"/>
              <a:t>Failure to provide adequate package separation</a:t>
            </a:r>
          </a:p>
          <a:p>
            <a:r>
              <a:rPr lang="en-US" dirty="0"/>
              <a:t>Incorrect or excessive packaging </a:t>
            </a:r>
          </a:p>
          <a:p>
            <a:r>
              <a:rPr lang="en-US" dirty="0"/>
              <a:t>Put sterilizer back into service if the repeat spore test is negative</a:t>
            </a:r>
          </a:p>
          <a:p>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771080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1629-CDB9-496C-B51D-C2D39B72ABE1}"/>
              </a:ext>
            </a:extLst>
          </p:cNvPr>
          <p:cNvSpPr>
            <a:spLocks noGrp="1"/>
          </p:cNvSpPr>
          <p:nvPr>
            <p:ph type="title"/>
          </p:nvPr>
        </p:nvSpPr>
        <p:spPr/>
        <p:txBody>
          <a:bodyPr/>
          <a:lstStyle/>
          <a:p>
            <a:r>
              <a:rPr lang="en-US" dirty="0"/>
              <a:t>Other steps in the case of a positive spore test</a:t>
            </a:r>
          </a:p>
        </p:txBody>
      </p:sp>
      <p:sp>
        <p:nvSpPr>
          <p:cNvPr id="3" name="Content Placeholder 2">
            <a:extLst>
              <a:ext uri="{FF2B5EF4-FFF2-40B4-BE49-F238E27FC236}">
                <a16:creationId xmlns:a16="http://schemas.microsoft.com/office/drawing/2014/main" id="{9DE2A0CC-82DF-4BC2-B7C8-3099E49A1C33}"/>
              </a:ext>
            </a:extLst>
          </p:cNvPr>
          <p:cNvSpPr>
            <a:spLocks noGrp="1"/>
          </p:cNvSpPr>
          <p:nvPr>
            <p:ph idx="1"/>
          </p:nvPr>
        </p:nvSpPr>
        <p:spPr/>
        <p:txBody>
          <a:bodyPr/>
          <a:lstStyle/>
          <a:p>
            <a:r>
              <a:rPr lang="en-US" sz="2800" dirty="0"/>
              <a:t>Get a loaner from the repair company</a:t>
            </a:r>
          </a:p>
          <a:p>
            <a:r>
              <a:rPr lang="en-US" sz="2800" dirty="0"/>
              <a:t>2</a:t>
            </a:r>
            <a:r>
              <a:rPr lang="en-US" sz="2800" baseline="30000" dirty="0"/>
              <a:t>nd</a:t>
            </a:r>
            <a:r>
              <a:rPr lang="en-US" sz="2800" dirty="0"/>
              <a:t> test negative, put sterilizer back in service</a:t>
            </a:r>
          </a:p>
          <a:p>
            <a:r>
              <a:rPr lang="en-US" sz="2800" dirty="0"/>
              <a:t>2</a:t>
            </a:r>
            <a:r>
              <a:rPr lang="en-US" sz="2800" baseline="30000" dirty="0"/>
              <a:t>nd</a:t>
            </a:r>
            <a:r>
              <a:rPr lang="en-US" sz="2800" dirty="0"/>
              <a:t> test positive, get sterilizer inspected/repaired by a repair company</a:t>
            </a:r>
          </a:p>
          <a:p>
            <a:r>
              <a:rPr lang="en-US" sz="2800" dirty="0"/>
              <a:t>Rechallenge with spore tests in 3 consecutive empty chamber sterilization cycles.</a:t>
            </a:r>
          </a:p>
          <a:p>
            <a:r>
              <a:rPr lang="en-US" sz="2800" dirty="0"/>
              <a:t>Recall and </a:t>
            </a:r>
            <a:r>
              <a:rPr lang="en-US" sz="2800" dirty="0" err="1"/>
              <a:t>resterilize</a:t>
            </a:r>
            <a:r>
              <a:rPr lang="en-US" sz="2800" dirty="0"/>
              <a:t> packages sterilized after last negative spore test</a:t>
            </a:r>
          </a:p>
        </p:txBody>
      </p:sp>
    </p:spTree>
    <p:extLst>
      <p:ext uri="{BB962C8B-B14F-4D97-AF65-F5344CB8AC3E}">
        <p14:creationId xmlns:p14="http://schemas.microsoft.com/office/powerpoint/2010/main" val="388416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893E82-A660-44EF-8029-C0E3B6BC0BC0}"/>
              </a:ext>
            </a:extLst>
          </p:cNvPr>
          <p:cNvSpPr>
            <a:spLocks noGrp="1"/>
          </p:cNvSpPr>
          <p:nvPr>
            <p:ph type="title"/>
          </p:nvPr>
        </p:nvSpPr>
        <p:spPr/>
        <p:txBody>
          <a:bodyPr/>
          <a:lstStyle/>
          <a:p>
            <a:r>
              <a:rPr lang="en-US" b="1" dirty="0"/>
              <a:t>To have your attendance recorded in the minutes</a:t>
            </a:r>
            <a:endParaRPr lang="en-US" dirty="0"/>
          </a:p>
        </p:txBody>
      </p:sp>
      <p:sp>
        <p:nvSpPr>
          <p:cNvPr id="5" name="Content Placeholder 4">
            <a:extLst>
              <a:ext uri="{FF2B5EF4-FFF2-40B4-BE49-F238E27FC236}">
                <a16:creationId xmlns:a16="http://schemas.microsoft.com/office/drawing/2014/main" id="{72C5E329-849C-413C-B0A9-647E5F0A1442}"/>
              </a:ext>
            </a:extLst>
          </p:cNvPr>
          <p:cNvSpPr>
            <a:spLocks noGrp="1"/>
          </p:cNvSpPr>
          <p:nvPr>
            <p:ph idx="1"/>
          </p:nvPr>
        </p:nvSpPr>
        <p:spPr/>
        <p:txBody>
          <a:bodyPr/>
          <a:lstStyle/>
          <a:p>
            <a:r>
              <a:rPr lang="en-US" sz="2000" b="0" i="0" dirty="0">
                <a:solidFill>
                  <a:srgbClr val="222222"/>
                </a:solidFill>
                <a:effectLst/>
                <a:latin typeface="Tahoma" panose="020B0604030504040204" pitchFamily="34" charset="0"/>
              </a:rPr>
              <a:t>Attendance is taken by a survey.  </a:t>
            </a:r>
          </a:p>
          <a:p>
            <a:r>
              <a:rPr lang="en-US" sz="2000" b="0" i="0" dirty="0">
                <a:solidFill>
                  <a:srgbClr val="222222"/>
                </a:solidFill>
                <a:effectLst/>
                <a:latin typeface="Tahoma" panose="020B0604030504040204" pitchFamily="34" charset="0"/>
              </a:rPr>
              <a:t>The survey link is placed in the chat box during the teleconference </a:t>
            </a:r>
          </a:p>
          <a:p>
            <a:r>
              <a:rPr lang="en-US" sz="2000" dirty="0">
                <a:solidFill>
                  <a:srgbClr val="222222"/>
                </a:solidFill>
                <a:latin typeface="Tahoma" panose="020B0604030504040204" pitchFamily="34" charset="0"/>
              </a:rPr>
              <a:t>It is </a:t>
            </a:r>
            <a:r>
              <a:rPr lang="en-US" sz="2000" b="0" i="0" dirty="0">
                <a:solidFill>
                  <a:srgbClr val="222222"/>
                </a:solidFill>
                <a:effectLst/>
                <a:latin typeface="Tahoma" panose="020B0604030504040204" pitchFamily="34" charset="0"/>
              </a:rPr>
              <a:t>also read aloud at least once.  </a:t>
            </a:r>
          </a:p>
          <a:p>
            <a:r>
              <a:rPr lang="en-US" sz="2000" b="0" i="0" dirty="0">
                <a:solidFill>
                  <a:srgbClr val="222222"/>
                </a:solidFill>
                <a:effectLst/>
                <a:latin typeface="Tahoma" panose="020B0604030504040204" pitchFamily="34" charset="0"/>
              </a:rPr>
              <a:t>If an attendee is not able to go to the link, the attendee should email Leah Pan at:  </a:t>
            </a:r>
            <a:r>
              <a:rPr lang="en-US" sz="2000" b="0" i="0" dirty="0">
                <a:solidFill>
                  <a:srgbClr val="1155CC"/>
                </a:solidFill>
                <a:effectLst/>
                <a:latin typeface="Tahoma" panose="020B0604030504040204" pitchFamily="34" charset="0"/>
                <a:hlinkClick r:id="rId3"/>
              </a:rPr>
              <a:t>Leah.Pan@humanitas.com</a:t>
            </a:r>
            <a:endParaRPr lang="en-US" sz="2000" dirty="0">
              <a:solidFill>
                <a:srgbClr val="222222"/>
              </a:solidFill>
              <a:latin typeface="Tahoma" panose="020B0604030504040204" pitchFamily="34" charset="0"/>
            </a:endParaRPr>
          </a:p>
          <a:p>
            <a:r>
              <a:rPr lang="en-US" sz="2000" b="0" i="0" dirty="0">
                <a:solidFill>
                  <a:srgbClr val="222222"/>
                </a:solidFill>
                <a:effectLst/>
                <a:latin typeface="Tahoma" panose="020B0604030504040204" pitchFamily="34" charset="0"/>
              </a:rPr>
              <a:t>Each attendee must complete a </a:t>
            </a:r>
            <a:r>
              <a:rPr lang="en-US" sz="2000" b="0" i="0">
                <a:solidFill>
                  <a:srgbClr val="222222"/>
                </a:solidFill>
                <a:effectLst/>
                <a:latin typeface="Tahoma" panose="020B0604030504040204" pitchFamily="34" charset="0"/>
              </a:rPr>
              <a:t>separate survey</a:t>
            </a:r>
            <a:r>
              <a:rPr lang="en-US" sz="2000" b="0" i="0" dirty="0">
                <a:solidFill>
                  <a:srgbClr val="222222"/>
                </a:solidFill>
                <a:effectLst/>
                <a:latin typeface="Tahoma" panose="020B0604030504040204" pitchFamily="34" charset="0"/>
              </a:rPr>
              <a:t>.</a:t>
            </a:r>
          </a:p>
          <a:p>
            <a:r>
              <a:rPr lang="en-US" sz="2000" dirty="0">
                <a:solidFill>
                  <a:srgbClr val="222222"/>
                </a:solidFill>
                <a:latin typeface="Tahoma" panose="020B0604030504040204" pitchFamily="34" charset="0"/>
              </a:rPr>
              <a:t>It is recommended that you complete the survey link within 48 hours after the teleconference.</a:t>
            </a:r>
          </a:p>
          <a:p>
            <a:r>
              <a:rPr lang="en-US" sz="2000" dirty="0">
                <a:solidFill>
                  <a:srgbClr val="222222"/>
                </a:solidFill>
                <a:latin typeface="Tahoma" panose="020B0604030504040204" pitchFamily="34" charset="0"/>
              </a:rPr>
              <a:t>Once the minutes are submitted to the National Office, there is no opportunity to make edits.  Attendance cannot be updated</a:t>
            </a:r>
            <a:endParaRPr lang="en-US" sz="2000" dirty="0"/>
          </a:p>
        </p:txBody>
      </p:sp>
    </p:spTree>
    <p:extLst>
      <p:ext uri="{BB962C8B-B14F-4D97-AF65-F5344CB8AC3E}">
        <p14:creationId xmlns:p14="http://schemas.microsoft.com/office/powerpoint/2010/main" val="886729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1CCF2AB-E322-4003-ACA1-F48E567BBD07}"/>
              </a:ext>
            </a:extLst>
          </p:cNvPr>
          <p:cNvSpPr>
            <a:spLocks noGrp="1"/>
          </p:cNvSpPr>
          <p:nvPr>
            <p:ph type="title"/>
          </p:nvPr>
        </p:nvSpPr>
        <p:spPr/>
        <p:txBody>
          <a:bodyPr/>
          <a:lstStyle/>
          <a:p>
            <a:r>
              <a:rPr lang="en-US" dirty="0"/>
              <a:t>Objectives</a:t>
            </a:r>
          </a:p>
        </p:txBody>
      </p:sp>
      <p:sp>
        <p:nvSpPr>
          <p:cNvPr id="5" name="Content Placeholder 4">
            <a:extLst>
              <a:ext uri="{FF2B5EF4-FFF2-40B4-BE49-F238E27FC236}">
                <a16:creationId xmlns:a16="http://schemas.microsoft.com/office/drawing/2014/main" id="{0EE84FB1-4468-4534-91DF-645BED944B1A}"/>
              </a:ext>
            </a:extLst>
          </p:cNvPr>
          <p:cNvSpPr>
            <a:spLocks noGrp="1"/>
          </p:cNvSpPr>
          <p:nvPr>
            <p:ph idx="1"/>
          </p:nvPr>
        </p:nvSpPr>
        <p:spPr/>
        <p:txBody>
          <a:bodyPr/>
          <a:lstStyle/>
          <a:p>
            <a:r>
              <a:rPr lang="en-US" dirty="0"/>
              <a:t>Review PRH requirements pertaining to monitoring sterilization</a:t>
            </a:r>
          </a:p>
          <a:p>
            <a:r>
              <a:rPr lang="en-US" dirty="0"/>
              <a:t>What to do in the event of a positive spore test</a:t>
            </a:r>
          </a:p>
        </p:txBody>
      </p:sp>
    </p:spTree>
    <p:extLst>
      <p:ext uri="{BB962C8B-B14F-4D97-AF65-F5344CB8AC3E}">
        <p14:creationId xmlns:p14="http://schemas.microsoft.com/office/powerpoint/2010/main" val="37536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D57848-A8B7-40D7-B8EC-7C024FD4EA80}"/>
              </a:ext>
            </a:extLst>
          </p:cNvPr>
          <p:cNvSpPr>
            <a:spLocks noGrp="1"/>
          </p:cNvSpPr>
          <p:nvPr>
            <p:ph type="title"/>
          </p:nvPr>
        </p:nvSpPr>
        <p:spPr/>
        <p:txBody>
          <a:bodyPr/>
          <a:lstStyle/>
          <a:p>
            <a:br>
              <a:rPr lang="en-US" dirty="0"/>
            </a:br>
            <a:r>
              <a:rPr lang="en-US" dirty="0"/>
              <a:t>R17. Communicable Disease and Infection Control </a:t>
            </a:r>
            <a:br>
              <a:rPr lang="en-US" dirty="0"/>
            </a:br>
            <a:endParaRPr lang="en-US" dirty="0"/>
          </a:p>
        </p:txBody>
      </p:sp>
      <p:sp>
        <p:nvSpPr>
          <p:cNvPr id="5" name="Content Placeholder 4">
            <a:extLst>
              <a:ext uri="{FF2B5EF4-FFF2-40B4-BE49-F238E27FC236}">
                <a16:creationId xmlns:a16="http://schemas.microsoft.com/office/drawing/2014/main" id="{A28E601C-9F95-4D63-BABF-1E635266B5E2}"/>
              </a:ext>
            </a:extLst>
          </p:cNvPr>
          <p:cNvSpPr>
            <a:spLocks noGrp="1"/>
          </p:cNvSpPr>
          <p:nvPr>
            <p:ph idx="1"/>
          </p:nvPr>
        </p:nvSpPr>
        <p:spPr/>
        <p:txBody>
          <a:bodyPr/>
          <a:lstStyle/>
          <a:p>
            <a:pPr marL="0" indent="0">
              <a:buNone/>
            </a:pPr>
            <a:r>
              <a:rPr lang="en-US" dirty="0"/>
              <a:t>The center must: </a:t>
            </a:r>
          </a:p>
          <a:p>
            <a:pPr marL="0" indent="0">
              <a:buNone/>
            </a:pPr>
            <a:r>
              <a:rPr lang="en-US" sz="2400" dirty="0"/>
              <a:t>b. Manage all cases of communicable disease and </a:t>
            </a:r>
            <a:r>
              <a:rPr lang="en-US" sz="2400"/>
              <a:t>use protective </a:t>
            </a:r>
            <a:r>
              <a:rPr lang="en-US" sz="2400" dirty="0"/>
              <a:t>measures as recommended by the Centers for Disease Control and Prevention (CDC). </a:t>
            </a:r>
          </a:p>
          <a:p>
            <a:pPr marL="0" indent="0">
              <a:buNone/>
            </a:pPr>
            <a:r>
              <a:rPr lang="en-US" sz="2400" dirty="0"/>
              <a:t>c. Biologically monitor the function of autoclaves and maintain a log of spore test results. </a:t>
            </a:r>
          </a:p>
          <a:p>
            <a:pPr marL="0" indent="0">
              <a:buNone/>
            </a:pPr>
            <a:r>
              <a:rPr lang="en-US" sz="2400" dirty="0"/>
              <a:t>d. Follow infection control measures as mandated by state and federal law.</a:t>
            </a:r>
          </a:p>
          <a:p>
            <a:pPr marL="0" indent="0">
              <a:buNone/>
            </a:pPr>
            <a:r>
              <a:rPr lang="en-US" sz="2000" dirty="0"/>
              <a:t>	</a:t>
            </a:r>
          </a:p>
          <a:p>
            <a:pPr marL="0" indent="0">
              <a:buNone/>
            </a:pPr>
            <a:r>
              <a:rPr lang="en-US" sz="1800" dirty="0"/>
              <a:t>       </a:t>
            </a:r>
          </a:p>
          <a:p>
            <a:pPr marL="0" indent="0">
              <a:buNone/>
            </a:pPr>
            <a:r>
              <a:rPr lang="en-US" sz="1600" b="1" i="1" dirty="0"/>
              <a:t>        Reference:  </a:t>
            </a:r>
            <a:r>
              <a:rPr lang="en-US" sz="1600" dirty="0"/>
              <a:t>PRH Chapter 2. Student Support Services, Section 2.3 Health Services</a:t>
            </a:r>
          </a:p>
        </p:txBody>
      </p:sp>
    </p:spTree>
    <p:extLst>
      <p:ext uri="{BB962C8B-B14F-4D97-AF65-F5344CB8AC3E}">
        <p14:creationId xmlns:p14="http://schemas.microsoft.com/office/powerpoint/2010/main" val="2261848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0FEE5-0AC0-4963-8640-3274F0EFA908}"/>
              </a:ext>
            </a:extLst>
          </p:cNvPr>
          <p:cNvSpPr>
            <a:spLocks noGrp="1"/>
          </p:cNvSpPr>
          <p:nvPr>
            <p:ph type="title"/>
          </p:nvPr>
        </p:nvSpPr>
        <p:spPr/>
        <p:txBody>
          <a:bodyPr/>
          <a:lstStyle/>
          <a:p>
            <a:r>
              <a:rPr lang="en-US" sz="3600" dirty="0"/>
              <a:t>CDC’s Guidelines for Infection Control in Dental Health Care Setting--2003</a:t>
            </a:r>
          </a:p>
        </p:txBody>
      </p:sp>
      <p:sp>
        <p:nvSpPr>
          <p:cNvPr id="3" name="Content Placeholder 2">
            <a:extLst>
              <a:ext uri="{FF2B5EF4-FFF2-40B4-BE49-F238E27FC236}">
                <a16:creationId xmlns:a16="http://schemas.microsoft.com/office/drawing/2014/main" id="{3F9E18A9-099C-44F8-AC2B-72F30CE4F3DE}"/>
              </a:ext>
            </a:extLst>
          </p:cNvPr>
          <p:cNvSpPr>
            <a:spLocks noGrp="1"/>
          </p:cNvSpPr>
          <p:nvPr>
            <p:ph idx="1"/>
          </p:nvPr>
        </p:nvSpPr>
        <p:spPr/>
        <p:txBody>
          <a:bodyPr/>
          <a:lstStyle/>
          <a:p>
            <a:r>
              <a:rPr lang="en-US" dirty="0"/>
              <a:t>Based on unchanged scientific evidence </a:t>
            </a:r>
          </a:p>
          <a:p>
            <a:r>
              <a:rPr lang="en-US" dirty="0"/>
              <a:t>Represent minimum standards of practice</a:t>
            </a:r>
          </a:p>
          <a:p>
            <a:r>
              <a:rPr lang="en-US" dirty="0"/>
              <a:t>Designed to prevent infectious disease transmission</a:t>
            </a:r>
          </a:p>
          <a:p>
            <a:r>
              <a:rPr lang="en-US" dirty="0"/>
              <a:t>Non-regulatory but enforceable for JC</a:t>
            </a:r>
          </a:p>
          <a:p>
            <a:pPr marL="0" indent="0">
              <a:buNone/>
            </a:pPr>
            <a:r>
              <a:rPr lang="en-US" dirty="0"/>
              <a:t> </a:t>
            </a:r>
          </a:p>
        </p:txBody>
      </p:sp>
    </p:spTree>
    <p:extLst>
      <p:ext uri="{BB962C8B-B14F-4D97-AF65-F5344CB8AC3E}">
        <p14:creationId xmlns:p14="http://schemas.microsoft.com/office/powerpoint/2010/main" val="3634755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D861C-0A91-4BEE-97DA-D3A495F45542}"/>
              </a:ext>
            </a:extLst>
          </p:cNvPr>
          <p:cNvSpPr>
            <a:spLocks noGrp="1"/>
          </p:cNvSpPr>
          <p:nvPr>
            <p:ph type="title"/>
          </p:nvPr>
        </p:nvSpPr>
        <p:spPr/>
        <p:txBody>
          <a:bodyPr/>
          <a:lstStyle/>
          <a:p>
            <a:r>
              <a:rPr lang="en-US" dirty="0"/>
              <a:t>Label instrument packages</a:t>
            </a:r>
          </a:p>
        </p:txBody>
      </p:sp>
      <p:sp>
        <p:nvSpPr>
          <p:cNvPr id="3" name="Content Placeholder 2">
            <a:extLst>
              <a:ext uri="{FF2B5EF4-FFF2-40B4-BE49-F238E27FC236}">
                <a16:creationId xmlns:a16="http://schemas.microsoft.com/office/drawing/2014/main" id="{1A95B8AE-76C9-4AF9-94BB-77C86AB20D5E}"/>
              </a:ext>
            </a:extLst>
          </p:cNvPr>
          <p:cNvSpPr>
            <a:spLocks noGrp="1"/>
          </p:cNvSpPr>
          <p:nvPr>
            <p:ph idx="1"/>
          </p:nvPr>
        </p:nvSpPr>
        <p:spPr/>
        <p:txBody>
          <a:bodyPr/>
          <a:lstStyle/>
          <a:p>
            <a:r>
              <a:rPr lang="en-US" dirty="0"/>
              <a:t>Date of sterilization</a:t>
            </a:r>
          </a:p>
          <a:p>
            <a:r>
              <a:rPr lang="en-US" dirty="0"/>
              <a:t>Cycle of load number</a:t>
            </a:r>
          </a:p>
          <a:p>
            <a:r>
              <a:rPr lang="en-US" dirty="0"/>
              <a:t>Help in retrieving processed packages in event of a sterilization failure</a:t>
            </a:r>
          </a:p>
        </p:txBody>
      </p:sp>
    </p:spTree>
    <p:extLst>
      <p:ext uri="{BB962C8B-B14F-4D97-AF65-F5344CB8AC3E}">
        <p14:creationId xmlns:p14="http://schemas.microsoft.com/office/powerpoint/2010/main" val="3826608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DA6EC-A0D3-42E9-AD20-63CFFF92772B}"/>
              </a:ext>
            </a:extLst>
          </p:cNvPr>
          <p:cNvSpPr>
            <a:spLocks noGrp="1"/>
          </p:cNvSpPr>
          <p:nvPr>
            <p:ph type="title"/>
          </p:nvPr>
        </p:nvSpPr>
        <p:spPr/>
        <p:txBody>
          <a:bodyPr/>
          <a:lstStyle/>
          <a:p>
            <a:r>
              <a:rPr lang="en-US" dirty="0"/>
              <a:t>Spore Tests</a:t>
            </a:r>
          </a:p>
        </p:txBody>
      </p:sp>
      <p:sp>
        <p:nvSpPr>
          <p:cNvPr id="3" name="Content Placeholder 2">
            <a:extLst>
              <a:ext uri="{FF2B5EF4-FFF2-40B4-BE49-F238E27FC236}">
                <a16:creationId xmlns:a16="http://schemas.microsoft.com/office/drawing/2014/main" id="{3245390B-BD94-4480-A64D-522A3B30B0DA}"/>
              </a:ext>
            </a:extLst>
          </p:cNvPr>
          <p:cNvSpPr>
            <a:spLocks noGrp="1"/>
          </p:cNvSpPr>
          <p:nvPr>
            <p:ph idx="1"/>
          </p:nvPr>
        </p:nvSpPr>
        <p:spPr/>
        <p:txBody>
          <a:bodyPr/>
          <a:lstStyle/>
          <a:p>
            <a:r>
              <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Known as biological monitoring</a:t>
            </a:r>
          </a:p>
          <a:p>
            <a:r>
              <a:rPr lang="en-US" sz="2400" dirty="0">
                <a:solidFill>
                  <a:srgbClr val="000000"/>
                </a:solidFill>
                <a:latin typeface="Arial" panose="020B0604020202020204" pitchFamily="34" charset="0"/>
                <a:ea typeface="Calibri" panose="020F0502020204030204" pitchFamily="34" charset="0"/>
                <a:cs typeface="Times New Roman" panose="02020603050405020304" pitchFamily="18" charset="0"/>
              </a:rPr>
              <a:t>Needs to be done at least weekly</a:t>
            </a:r>
            <a:endParaRPr lang="en-US"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r>
              <a:rPr lang="en-US" sz="2400"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When spores are killed during a sterilization cycle, it is assumed that all microorganisms have been destroyed and sterilization is achieved.</a:t>
            </a:r>
            <a:endParaRPr lang="en-US" sz="2400" dirty="0">
              <a:solidFill>
                <a:srgbClr val="231F20"/>
              </a:solidFill>
              <a:latin typeface="Arial" panose="020B0604020202020204" pitchFamily="34" charset="0"/>
              <a:ea typeface="Calibri" panose="020F0502020204030204" pitchFamily="34" charset="0"/>
              <a:cs typeface="Times New Roman" panose="02020603050405020304" pitchFamily="18" charset="0"/>
            </a:endParaRPr>
          </a:p>
          <a:p>
            <a:r>
              <a:rPr lang="en-US" sz="2400"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Downside—results not obtained immediately</a:t>
            </a:r>
            <a:endParaRPr lang="en-US" sz="2400" dirty="0">
              <a:solidFill>
                <a:srgbClr val="231F20"/>
              </a:solidFill>
              <a:latin typeface="Arial" panose="020B0604020202020204" pitchFamily="34" charset="0"/>
              <a:ea typeface="Calibri" panose="020F0502020204030204" pitchFamily="34" charset="0"/>
              <a:cs typeface="Times New Roman" panose="02020603050405020304" pitchFamily="18" charset="0"/>
            </a:endParaRPr>
          </a:p>
          <a:p>
            <a:r>
              <a:rPr lang="en-US" sz="2400"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Monitor the sterilization process by killing highly resistant microorganisms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083446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0738E-A7CF-4927-B938-B8E541FBE056}"/>
              </a:ext>
            </a:extLst>
          </p:cNvPr>
          <p:cNvSpPr>
            <a:spLocks noGrp="1"/>
          </p:cNvSpPr>
          <p:nvPr>
            <p:ph type="title"/>
          </p:nvPr>
        </p:nvSpPr>
        <p:spPr/>
        <p:txBody>
          <a:bodyPr/>
          <a:lstStyle/>
          <a:p>
            <a:r>
              <a:rPr lang="en-US" dirty="0"/>
              <a:t>Mechanical monitoring</a:t>
            </a:r>
          </a:p>
        </p:txBody>
      </p:sp>
      <p:sp>
        <p:nvSpPr>
          <p:cNvPr id="3" name="Content Placeholder 2">
            <a:extLst>
              <a:ext uri="{FF2B5EF4-FFF2-40B4-BE49-F238E27FC236}">
                <a16:creationId xmlns:a16="http://schemas.microsoft.com/office/drawing/2014/main" id="{35A8F524-334F-4397-A1EE-531A60C034E8}"/>
              </a:ext>
            </a:extLst>
          </p:cNvPr>
          <p:cNvSpPr>
            <a:spLocks noGrp="1"/>
          </p:cNvSpPr>
          <p:nvPr>
            <p:ph idx="1"/>
          </p:nvPr>
        </p:nvSpPr>
        <p:spPr/>
        <p:txBody>
          <a:bodyPr/>
          <a:lstStyle/>
          <a:p>
            <a:r>
              <a:rPr lang="en-US" dirty="0"/>
              <a:t>Doesn’t guarantee sterilization but helps detect procedural errors/equipment malfunctions</a:t>
            </a:r>
          </a:p>
          <a:p>
            <a:r>
              <a:rPr lang="en-US" dirty="0"/>
              <a:t>Involves checking the sterilizer gauges</a:t>
            </a:r>
          </a:p>
          <a:p>
            <a:r>
              <a:rPr lang="en-US" dirty="0"/>
              <a:t>Documents sterilization pressure, temperature, and exposure time</a:t>
            </a:r>
          </a:p>
          <a:p>
            <a:r>
              <a:rPr lang="en-US" dirty="0"/>
              <a:t>Failure to achieve any of those parameters is a first indication of a problem</a:t>
            </a:r>
          </a:p>
        </p:txBody>
      </p:sp>
    </p:spTree>
    <p:extLst>
      <p:ext uri="{BB962C8B-B14F-4D97-AF65-F5344CB8AC3E}">
        <p14:creationId xmlns:p14="http://schemas.microsoft.com/office/powerpoint/2010/main" val="2024232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5AA6F-592F-4A37-95C1-388696B35CA9}"/>
              </a:ext>
            </a:extLst>
          </p:cNvPr>
          <p:cNvSpPr>
            <a:spLocks noGrp="1"/>
          </p:cNvSpPr>
          <p:nvPr>
            <p:ph type="title"/>
          </p:nvPr>
        </p:nvSpPr>
        <p:spPr/>
        <p:txBody>
          <a:bodyPr/>
          <a:lstStyle/>
          <a:p>
            <a:r>
              <a:rPr lang="en-US" dirty="0"/>
              <a:t>Chemical Monitoring</a:t>
            </a:r>
          </a:p>
        </p:txBody>
      </p:sp>
      <p:sp>
        <p:nvSpPr>
          <p:cNvPr id="3" name="Content Placeholder 2">
            <a:extLst>
              <a:ext uri="{FF2B5EF4-FFF2-40B4-BE49-F238E27FC236}">
                <a16:creationId xmlns:a16="http://schemas.microsoft.com/office/drawing/2014/main" id="{8E65BCEF-920E-4A61-9870-6A6BA6DCD16B}"/>
              </a:ext>
            </a:extLst>
          </p:cNvPr>
          <p:cNvSpPr>
            <a:spLocks noGrp="1"/>
          </p:cNvSpPr>
          <p:nvPr>
            <p:ph idx="1"/>
          </p:nvPr>
        </p:nvSpPr>
        <p:spPr/>
        <p:txBody>
          <a:bodyPr/>
          <a:lstStyle/>
          <a:p>
            <a:r>
              <a:rPr lang="en-US" sz="2800" dirty="0"/>
              <a:t>Sensitive chemicals that change color</a:t>
            </a:r>
          </a:p>
          <a:p>
            <a:r>
              <a:rPr lang="en-US" sz="2800" dirty="0"/>
              <a:t>e.g., indicator tapes, strips, tables and special markings</a:t>
            </a:r>
          </a:p>
          <a:p>
            <a:r>
              <a:rPr lang="en-US" sz="2800" dirty="0"/>
              <a:t>Results are immediate following the cycle</a:t>
            </a:r>
          </a:p>
          <a:p>
            <a:r>
              <a:rPr lang="en-US" sz="2800" dirty="0"/>
              <a:t>Provide more information than spore test</a:t>
            </a:r>
          </a:p>
          <a:p>
            <a:r>
              <a:rPr lang="en-US" sz="2800" dirty="0"/>
              <a:t>Indicator should be place in every package</a:t>
            </a:r>
          </a:p>
          <a:p>
            <a:r>
              <a:rPr lang="en-US" sz="2800" dirty="0"/>
              <a:t>Check for color change after cycle</a:t>
            </a:r>
          </a:p>
        </p:txBody>
      </p:sp>
    </p:spTree>
    <p:extLst>
      <p:ext uri="{BB962C8B-B14F-4D97-AF65-F5344CB8AC3E}">
        <p14:creationId xmlns:p14="http://schemas.microsoft.com/office/powerpoint/2010/main" val="4225568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b22f8f74-215c-4154-9939-bd29e4e8980e">XRUYQT3274NZ-681238054-1331</_dlc_DocId>
    <_dlc_DocIdUrl xmlns="b22f8f74-215c-4154-9939-bd29e4e8980e">
      <Url>https://supportservices.jobcorps.gov/health/_layouts/15/DocIdRedir.aspx?ID=XRUYQT3274NZ-681238054-1331</Url>
      <Description>XRUYQT3274NZ-681238054-1331</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21BBDD672BAB240AE25E8C18386348A" ma:contentTypeVersion="5" ma:contentTypeDescription="Create a new document." ma:contentTypeScope="" ma:versionID="edb88f5c1ceec33db4cb0b7c993a8ce5">
  <xsd:schema xmlns:xsd="http://www.w3.org/2001/XMLSchema" xmlns:xs="http://www.w3.org/2001/XMLSchema" xmlns:p="http://schemas.microsoft.com/office/2006/metadata/properties" xmlns:ns1="http://schemas.microsoft.com/sharepoint/v3" xmlns:ns2="b22f8f74-215c-4154-9939-bd29e4e8980e" targetNamespace="http://schemas.microsoft.com/office/2006/metadata/properties" ma:root="true" ma:fieldsID="5b851cb5bcdff340b09bfb219dc0c9f3" ns1:_="" ns2:_="">
    <xsd:import namespace="http://schemas.microsoft.com/sharepoint/v3"/>
    <xsd:import namespace="b22f8f74-215c-4154-9939-bd29e4e8980e"/>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95E1ABA-4EA1-4639-9263-5E7D91A90BB2}"/>
</file>

<file path=customXml/itemProps2.xml><?xml version="1.0" encoding="utf-8"?>
<ds:datastoreItem xmlns:ds="http://schemas.openxmlformats.org/officeDocument/2006/customXml" ds:itemID="{E1AF2113-BB30-41C1-9EB9-4C882F4D37BC}"/>
</file>

<file path=customXml/itemProps3.xml><?xml version="1.0" encoding="utf-8"?>
<ds:datastoreItem xmlns:ds="http://schemas.openxmlformats.org/officeDocument/2006/customXml" ds:itemID="{03A83F65-6F11-43BB-B2B5-B07B478A32FA}"/>
</file>

<file path=customXml/itemProps4.xml><?xml version="1.0" encoding="utf-8"?>
<ds:datastoreItem xmlns:ds="http://schemas.openxmlformats.org/officeDocument/2006/customXml" ds:itemID="{F277748B-7C3F-4AAD-8541-CA1E2D6E2954}"/>
</file>

<file path=docProps/app.xml><?xml version="1.0" encoding="utf-8"?>
<Properties xmlns="http://schemas.openxmlformats.org/officeDocument/2006/extended-properties" xmlns:vt="http://schemas.openxmlformats.org/officeDocument/2006/docPropsVTypes">
  <TotalTime>890</TotalTime>
  <Words>800</Words>
  <Application>Microsoft Office PowerPoint</Application>
  <PresentationFormat>On-screen Show (4:3)</PresentationFormat>
  <Paragraphs>104</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Tahoma</vt:lpstr>
      <vt:lpstr>Times New Roman</vt:lpstr>
      <vt:lpstr>Office Theme</vt:lpstr>
      <vt:lpstr>Sterilization Monitoring </vt:lpstr>
      <vt:lpstr>To have your attendance recorded in the minutes</vt:lpstr>
      <vt:lpstr>Objectives</vt:lpstr>
      <vt:lpstr> R17. Communicable Disease and Infection Control  </vt:lpstr>
      <vt:lpstr>CDC’s Guidelines for Infection Control in Dental Health Care Setting--2003</vt:lpstr>
      <vt:lpstr>Label instrument packages</vt:lpstr>
      <vt:lpstr>Spore Tests</vt:lpstr>
      <vt:lpstr>Mechanical monitoring</vt:lpstr>
      <vt:lpstr>Chemical Monitoring</vt:lpstr>
      <vt:lpstr>Single Parameter vs. Multiparameter Chemical Indicators</vt:lpstr>
      <vt:lpstr>In Summary…</vt:lpstr>
      <vt:lpstr>Common factors  for sterilization failures</vt:lpstr>
      <vt:lpstr>“If the contaminated instruments were properly cleaned and the temperature was achieved as shown by the acceptable chemical (internal or external) indicator and the mechanical indicator that indicates time, temperature and pressure, a positive spore test will probably not indicate a sterilizer malfunction.” --OSHA Review</vt:lpstr>
      <vt:lpstr>“The margin of safety is sufficiently large that there is minimal infection risk associated with items in a load that show spore growth, especially if the item was properly cleaned and the temperature was achieved (e.g., as shown by acceptable chemical indicator or temperature chart).  However, the spore test should be repeated immediately after correctly loading the sterilizer and using the same cycle that produced the failure.” --OSHA Review</vt:lpstr>
      <vt:lpstr>While the sterilizer is being retested…</vt:lpstr>
      <vt:lpstr>Common reasons for + spore test in absence of mechanical failure</vt:lpstr>
      <vt:lpstr>Other steps in the case of a positive spore test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Health &amp; Wellness Program Update</dc:title>
  <dc:creator>Pamela Alston</dc:creator>
  <cp:lastModifiedBy>Carolina Valdenegro</cp:lastModifiedBy>
  <cp:revision>6</cp:revision>
  <dcterms:created xsi:type="dcterms:W3CDTF">2020-07-13T16:15:25Z</dcterms:created>
  <dcterms:modified xsi:type="dcterms:W3CDTF">2021-08-30T13:06:22Z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0x010100321BBDD672BAB240AE25E8C18386348A</vt:lpwstr>
  </property>
  <property fmtid="{D5CDD505-2E9C-101B-9397-08002B2CF9AE}" pid="3" name="_dlc_DocIdItemGuid">
    <vt:lpwstr>618f5f58-a876-4e0a-b554-966339ca6ff7</vt:lpwstr>
  </property>
</Properties>
</file>