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3.jpg" ContentType="image/jpg"/>
  <Override PartName="/ppt/media/image14.jpg" ContentType="image/jpg"/>
  <Override PartName="/ppt/media/image15.jpg" ContentType="image/jpg"/>
  <Override PartName="/ppt/media/image16.jpg" ContentType="image/jp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2" r:id="rId1"/>
  </p:sldMasterIdLst>
  <p:notesMasterIdLst>
    <p:notesMasterId r:id="rId38"/>
  </p:notesMasterIdLst>
  <p:handoutMasterIdLst>
    <p:handoutMasterId r:id="rId39"/>
  </p:handoutMasterIdLst>
  <p:sldIdLst>
    <p:sldId id="256" r:id="rId2"/>
    <p:sldId id="297" r:id="rId3"/>
    <p:sldId id="298" r:id="rId4"/>
    <p:sldId id="300" r:id="rId5"/>
    <p:sldId id="266" r:id="rId6"/>
    <p:sldId id="265" r:id="rId7"/>
    <p:sldId id="271" r:id="rId8"/>
    <p:sldId id="272" r:id="rId9"/>
    <p:sldId id="301" r:id="rId10"/>
    <p:sldId id="257" r:id="rId11"/>
    <p:sldId id="260" r:id="rId12"/>
    <p:sldId id="261" r:id="rId13"/>
    <p:sldId id="262" r:id="rId14"/>
    <p:sldId id="263" r:id="rId15"/>
    <p:sldId id="302" r:id="rId16"/>
    <p:sldId id="273" r:id="rId17"/>
    <p:sldId id="295" r:id="rId18"/>
    <p:sldId id="285" r:id="rId19"/>
    <p:sldId id="289" r:id="rId20"/>
    <p:sldId id="264" r:id="rId21"/>
    <p:sldId id="277" r:id="rId22"/>
    <p:sldId id="296" r:id="rId23"/>
    <p:sldId id="288" r:id="rId24"/>
    <p:sldId id="276" r:id="rId25"/>
    <p:sldId id="283" r:id="rId26"/>
    <p:sldId id="290" r:id="rId27"/>
    <p:sldId id="291" r:id="rId28"/>
    <p:sldId id="274" r:id="rId29"/>
    <p:sldId id="278" r:id="rId30"/>
    <p:sldId id="293" r:id="rId31"/>
    <p:sldId id="292" r:id="rId32"/>
    <p:sldId id="275" r:id="rId33"/>
    <p:sldId id="280" r:id="rId34"/>
    <p:sldId id="299" r:id="rId35"/>
    <p:sldId id="281" r:id="rId36"/>
    <p:sldId id="29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0A"/>
    <a:srgbClr val="F5FF9B"/>
    <a:srgbClr val="FFFF75"/>
    <a:srgbClr val="DDFF18"/>
    <a:srgbClr val="FF8400"/>
    <a:srgbClr val="D2BAFB"/>
    <a:srgbClr val="C4B9FB"/>
    <a:srgbClr val="ECDA06"/>
    <a:srgbClr val="FFBC38"/>
    <a:srgbClr val="D2D1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3F9DD-251E-48A6-B7CF-F046F345CEFC}" v="67" dt="2023-07-06T13:09:27.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554"/>
  </p:normalViewPr>
  <p:slideViewPr>
    <p:cSldViewPr snapToGrid="0">
      <p:cViewPr varScale="1">
        <p:scale>
          <a:sx n="90" d="100"/>
          <a:sy n="90" d="100"/>
        </p:scale>
        <p:origin x="1272" y="7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uht" userId="lR/NgNDjqvgNOfHI/LKomk80Yn4f/JM79DXLhEP163s=" providerId="None" clId="Web-{6053F9DD-251E-48A6-B7CF-F046F345CEFC}"/>
    <pc:docChg chg="modSld">
      <pc:chgData name="Julie Luht" userId="lR/NgNDjqvgNOfHI/LKomk80Yn4f/JM79DXLhEP163s=" providerId="None" clId="Web-{6053F9DD-251E-48A6-B7CF-F046F345CEFC}" dt="2023-07-06T13:09:27.985" v="50" actId="1076"/>
      <pc:docMkLst>
        <pc:docMk/>
      </pc:docMkLst>
      <pc:sldChg chg="modSp">
        <pc:chgData name="Julie Luht" userId="lR/NgNDjqvgNOfHI/LKomk80Yn4f/JM79DXLhEP163s=" providerId="None" clId="Web-{6053F9DD-251E-48A6-B7CF-F046F345CEFC}" dt="2023-07-06T13:02:03.644" v="14" actId="20577"/>
        <pc:sldMkLst>
          <pc:docMk/>
          <pc:sldMk cId="2261557964" sldId="264"/>
        </pc:sldMkLst>
        <pc:spChg chg="mod">
          <ac:chgData name="Julie Luht" userId="lR/NgNDjqvgNOfHI/LKomk80Yn4f/JM79DXLhEP163s=" providerId="None" clId="Web-{6053F9DD-251E-48A6-B7CF-F046F345CEFC}" dt="2023-07-06T13:02:03.644" v="14" actId="20577"/>
          <ac:spMkLst>
            <pc:docMk/>
            <pc:sldMk cId="2261557964" sldId="264"/>
            <ac:spMk id="4" creationId="{E3FF589A-5E11-782A-CE97-EE81BA666989}"/>
          </ac:spMkLst>
        </pc:spChg>
      </pc:sldChg>
      <pc:sldChg chg="modSp">
        <pc:chgData name="Julie Luht" userId="lR/NgNDjqvgNOfHI/LKomk80Yn4f/JM79DXLhEP163s=" providerId="None" clId="Web-{6053F9DD-251E-48A6-B7CF-F046F345CEFC}" dt="2023-07-06T13:04:19.945" v="21" actId="20577"/>
        <pc:sldMkLst>
          <pc:docMk/>
          <pc:sldMk cId="3499903462" sldId="274"/>
        </pc:sldMkLst>
        <pc:spChg chg="mod">
          <ac:chgData name="Julie Luht" userId="lR/NgNDjqvgNOfHI/LKomk80Yn4f/JM79DXLhEP163s=" providerId="None" clId="Web-{6053F9DD-251E-48A6-B7CF-F046F345CEFC}" dt="2023-07-06T13:04:19.945" v="21" actId="20577"/>
          <ac:spMkLst>
            <pc:docMk/>
            <pc:sldMk cId="3499903462" sldId="274"/>
            <ac:spMk id="5" creationId="{97A40A9B-AA63-9A47-F160-D8B02124E7A4}"/>
          </ac:spMkLst>
        </pc:spChg>
      </pc:sldChg>
      <pc:sldChg chg="modSp">
        <pc:chgData name="Julie Luht" userId="lR/NgNDjqvgNOfHI/LKomk80Yn4f/JM79DXLhEP163s=" providerId="None" clId="Web-{6053F9DD-251E-48A6-B7CF-F046F345CEFC}" dt="2023-07-06T13:05:26.650" v="28" actId="20577"/>
        <pc:sldMkLst>
          <pc:docMk/>
          <pc:sldMk cId="2401039548" sldId="293"/>
        </pc:sldMkLst>
        <pc:spChg chg="mod">
          <ac:chgData name="Julie Luht" userId="lR/NgNDjqvgNOfHI/LKomk80Yn4f/JM79DXLhEP163s=" providerId="None" clId="Web-{6053F9DD-251E-48A6-B7CF-F046F345CEFC}" dt="2023-07-06T13:05:26.650" v="28" actId="20577"/>
          <ac:spMkLst>
            <pc:docMk/>
            <pc:sldMk cId="2401039548" sldId="293"/>
            <ac:spMk id="4" creationId="{CFC0F373-ADD9-7377-6223-6512B2100B07}"/>
          </ac:spMkLst>
        </pc:spChg>
      </pc:sldChg>
      <pc:sldChg chg="modSp">
        <pc:chgData name="Julie Luht" userId="lR/NgNDjqvgNOfHI/LKomk80Yn4f/JM79DXLhEP163s=" providerId="None" clId="Web-{6053F9DD-251E-48A6-B7CF-F046F345CEFC}" dt="2023-07-06T13:09:27.985" v="50" actId="1076"/>
        <pc:sldMkLst>
          <pc:docMk/>
          <pc:sldMk cId="2315438659" sldId="294"/>
        </pc:sldMkLst>
        <pc:spChg chg="mod">
          <ac:chgData name="Julie Luht" userId="lR/NgNDjqvgNOfHI/LKomk80Yn4f/JM79DXLhEP163s=" providerId="None" clId="Web-{6053F9DD-251E-48A6-B7CF-F046F345CEFC}" dt="2023-07-06T13:09:27.985" v="50" actId="1076"/>
          <ac:spMkLst>
            <pc:docMk/>
            <pc:sldMk cId="2315438659" sldId="294"/>
            <ac:spMk id="4" creationId="{E9AA60ED-7845-7BBC-68A3-B379EF4E375F}"/>
          </ac:spMkLst>
        </pc:spChg>
      </pc:sldChg>
      <pc:sldChg chg="modSp">
        <pc:chgData name="Julie Luht" userId="lR/NgNDjqvgNOfHI/LKomk80Yn4f/JM79DXLhEP163s=" providerId="None" clId="Web-{6053F9DD-251E-48A6-B7CF-F046F345CEFC}" dt="2023-07-06T13:02:33.910" v="15" actId="20577"/>
        <pc:sldMkLst>
          <pc:docMk/>
          <pc:sldMk cId="2036352642" sldId="296"/>
        </pc:sldMkLst>
        <pc:spChg chg="mod">
          <ac:chgData name="Julie Luht" userId="lR/NgNDjqvgNOfHI/LKomk80Yn4f/JM79DXLhEP163s=" providerId="None" clId="Web-{6053F9DD-251E-48A6-B7CF-F046F345CEFC}" dt="2023-07-06T13:02:33.910" v="15" actId="20577"/>
          <ac:spMkLst>
            <pc:docMk/>
            <pc:sldMk cId="2036352642" sldId="296"/>
            <ac:spMk id="3" creationId="{60EE1011-1063-AAEA-B9EB-E35A39DC5482}"/>
          </ac:spMkLst>
        </pc:spChg>
      </pc:sldChg>
      <pc:sldChg chg="modSp">
        <pc:chgData name="Julie Luht" userId="lR/NgNDjqvgNOfHI/LKomk80Yn4f/JM79DXLhEP163s=" providerId="None" clId="Web-{6053F9DD-251E-48A6-B7CF-F046F345CEFC}" dt="2023-07-06T12:52:40.892" v="0" actId="20577"/>
        <pc:sldMkLst>
          <pc:docMk/>
          <pc:sldMk cId="1304478097" sldId="298"/>
        </pc:sldMkLst>
        <pc:spChg chg="mod">
          <ac:chgData name="Julie Luht" userId="lR/NgNDjqvgNOfHI/LKomk80Yn4f/JM79DXLhEP163s=" providerId="None" clId="Web-{6053F9DD-251E-48A6-B7CF-F046F345CEFC}" dt="2023-07-06T12:52:40.892" v="0" actId="20577"/>
          <ac:spMkLst>
            <pc:docMk/>
            <pc:sldMk cId="1304478097" sldId="298"/>
            <ac:spMk id="20" creationId="{4CF5AFF6-27EF-3624-EEC5-524D8C10538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5F20C-D796-4E4A-AE33-59F2C3714F8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ACCD78F-14CF-4D31-8B68-5B8A31DC1AE5}">
      <dgm:prSet/>
      <dgm:spPr/>
      <dgm:t>
        <a:bodyPr/>
        <a:lstStyle/>
        <a:p>
          <a:pPr>
            <a:lnSpc>
              <a:spcPct val="100000"/>
            </a:lnSpc>
          </a:pPr>
          <a:r>
            <a:rPr lang="en-US" i="0" baseline="0" dirty="0">
              <a:latin typeface="Amasis MT Pro" panose="02040504050005020304" pitchFamily="18" charset="0"/>
            </a:rPr>
            <a:t>“LISTEN WITH CURIOSITY. SPEAK WITH HONESTY. ACT WITH INTEGRITY. THE GREATEST PROBLEM WITH COMMUNICATION IS WE DON’T LISTEN TO UNDERSTAND. WE LISTEN TO REPLY. WHEN WE LISTEN WITH CURIOSITY, WE DON’T LISTEN WITH THE INTENT TO REPLY. WE LISTEN FOR WHAT’S BEHIND THE WORDS.” </a:t>
          </a:r>
          <a:endParaRPr lang="en-US" dirty="0">
            <a:latin typeface="Amasis MT Pro" panose="02040504050005020304" pitchFamily="18" charset="0"/>
          </a:endParaRPr>
        </a:p>
      </dgm:t>
    </dgm:pt>
    <dgm:pt modelId="{693882AD-DAAA-4B7A-8B67-CFB38E80BF46}" type="parTrans" cxnId="{C7B85878-9590-495F-92D6-6DE9ACB92317}">
      <dgm:prSet/>
      <dgm:spPr/>
      <dgm:t>
        <a:bodyPr/>
        <a:lstStyle/>
        <a:p>
          <a:endParaRPr lang="en-US"/>
        </a:p>
      </dgm:t>
    </dgm:pt>
    <dgm:pt modelId="{D58F69DA-D79E-45A7-BD83-69FED668EE44}" type="sibTrans" cxnId="{C7B85878-9590-495F-92D6-6DE9ACB92317}">
      <dgm:prSet/>
      <dgm:spPr/>
      <dgm:t>
        <a:bodyPr/>
        <a:lstStyle/>
        <a:p>
          <a:endParaRPr lang="en-US"/>
        </a:p>
      </dgm:t>
    </dgm:pt>
    <dgm:pt modelId="{FD4AA6EC-C83C-437A-A080-CDB7710F799E}">
      <dgm:prSet custT="1"/>
      <dgm:spPr/>
      <dgm:t>
        <a:bodyPr/>
        <a:lstStyle/>
        <a:p>
          <a:pPr>
            <a:lnSpc>
              <a:spcPct val="100000"/>
            </a:lnSpc>
          </a:pPr>
          <a:r>
            <a:rPr lang="en-US" sz="1800" b="0" i="0" baseline="0" dirty="0">
              <a:latin typeface="Amasis MT Pro" panose="02040504050005020304" pitchFamily="18" charset="0"/>
            </a:rPr>
            <a:t>   </a:t>
          </a:r>
          <a:r>
            <a:rPr lang="en-US" sz="1800" b="1" i="0" baseline="0" dirty="0">
              <a:latin typeface="Amasis MT Pro" panose="02040504050005020304" pitchFamily="18" charset="0"/>
            </a:rPr>
            <a:t>ROY T. BENNETT, The Light in the Heart </a:t>
          </a:r>
          <a:endParaRPr lang="en-US" sz="1800" b="1" dirty="0">
            <a:solidFill>
              <a:schemeClr val="accent1"/>
            </a:solidFill>
            <a:latin typeface="Amasis MT Pro" panose="02040504050005020304" pitchFamily="18" charset="0"/>
          </a:endParaRPr>
        </a:p>
      </dgm:t>
    </dgm:pt>
    <dgm:pt modelId="{66369EB1-D25B-48BB-BBC4-E88BB519656D}" type="parTrans" cxnId="{3CAF0849-0C18-4C06-9967-1CD647E00586}">
      <dgm:prSet/>
      <dgm:spPr/>
      <dgm:t>
        <a:bodyPr/>
        <a:lstStyle/>
        <a:p>
          <a:endParaRPr lang="en-US"/>
        </a:p>
      </dgm:t>
    </dgm:pt>
    <dgm:pt modelId="{5760CC2A-BBFA-4605-9C16-01B062756684}" type="sibTrans" cxnId="{3CAF0849-0C18-4C06-9967-1CD647E00586}">
      <dgm:prSet/>
      <dgm:spPr/>
      <dgm:t>
        <a:bodyPr/>
        <a:lstStyle/>
        <a:p>
          <a:endParaRPr lang="en-US"/>
        </a:p>
      </dgm:t>
    </dgm:pt>
    <dgm:pt modelId="{3D8A75FF-6430-4906-938B-D9E8AB41AC40}" type="pres">
      <dgm:prSet presAssocID="{8D45F20C-D796-4E4A-AE33-59F2C3714F82}" presName="root" presStyleCnt="0">
        <dgm:presLayoutVars>
          <dgm:dir/>
          <dgm:resizeHandles val="exact"/>
        </dgm:presLayoutVars>
      </dgm:prSet>
      <dgm:spPr/>
    </dgm:pt>
    <dgm:pt modelId="{4F386E49-26CE-4F3D-A444-822B9AB6F129}" type="pres">
      <dgm:prSet presAssocID="{DACCD78F-14CF-4D31-8B68-5B8A31DC1AE5}" presName="compNode" presStyleCnt="0"/>
      <dgm:spPr/>
    </dgm:pt>
    <dgm:pt modelId="{D276F65A-2FDD-436F-B6BC-812836C07C0A}" type="pres">
      <dgm:prSet presAssocID="{DACCD78F-14CF-4D31-8B68-5B8A31DC1AE5}" presName="bgRect" presStyleLbl="bgShp" presStyleIdx="0" presStyleCnt="2" custScaleY="184492" custLinFactNeighborX="6031" custLinFactNeighborY="453"/>
      <dgm:spPr/>
    </dgm:pt>
    <dgm:pt modelId="{718A62CA-9823-4800-A813-AFE411DC85E9}" type="pres">
      <dgm:prSet presAssocID="{DACCD78F-14CF-4D31-8B68-5B8A31DC1AE5}" presName="iconRect" presStyleLbl="node1" presStyleIdx="0" presStyleCnt="2" custScaleY="128633" custLinFactNeighborX="-9542" custLinFactNeighborY="190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
        </a:ext>
      </dgm:extLst>
    </dgm:pt>
    <dgm:pt modelId="{5F9D8E9A-EB05-4802-BB10-A9338A075D54}" type="pres">
      <dgm:prSet presAssocID="{DACCD78F-14CF-4D31-8B68-5B8A31DC1AE5}" presName="spaceRect" presStyleCnt="0"/>
      <dgm:spPr/>
    </dgm:pt>
    <dgm:pt modelId="{E54694AD-4A30-4721-ACCD-871D4EB1B716}" type="pres">
      <dgm:prSet presAssocID="{DACCD78F-14CF-4D31-8B68-5B8A31DC1AE5}" presName="parTx" presStyleLbl="revTx" presStyleIdx="0" presStyleCnt="2" custScaleX="114895" custScaleY="261415" custLinFactNeighborX="-1189" custLinFactNeighborY="-687">
        <dgm:presLayoutVars>
          <dgm:chMax val="0"/>
          <dgm:chPref val="0"/>
        </dgm:presLayoutVars>
      </dgm:prSet>
      <dgm:spPr/>
    </dgm:pt>
    <dgm:pt modelId="{AFB53AD7-1E2E-4936-87E9-92947F8357AE}" type="pres">
      <dgm:prSet presAssocID="{D58F69DA-D79E-45A7-BD83-69FED668EE44}" presName="sibTrans" presStyleCnt="0"/>
      <dgm:spPr/>
    </dgm:pt>
    <dgm:pt modelId="{380919D5-D8FA-4E2A-B791-F26250969EBA}" type="pres">
      <dgm:prSet presAssocID="{FD4AA6EC-C83C-437A-A080-CDB7710F799E}" presName="compNode" presStyleCnt="0"/>
      <dgm:spPr/>
    </dgm:pt>
    <dgm:pt modelId="{347CED3B-6C5A-4E57-A4F9-ECDF10D0C41C}" type="pres">
      <dgm:prSet presAssocID="{FD4AA6EC-C83C-437A-A080-CDB7710F799E}" presName="bgRect" presStyleLbl="bgShp" presStyleIdx="1" presStyleCnt="2" custLinFactNeighborX="6597"/>
      <dgm:spPr/>
    </dgm:pt>
    <dgm:pt modelId="{16CE2C10-00AE-4D7F-87E0-C13DAB2CD98D}" type="pres">
      <dgm:prSet presAssocID="{FD4AA6EC-C83C-437A-A080-CDB7710F79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a:ext>
      </dgm:extLst>
    </dgm:pt>
    <dgm:pt modelId="{B3212040-DC6D-4055-96F1-CEAA11017C76}" type="pres">
      <dgm:prSet presAssocID="{FD4AA6EC-C83C-437A-A080-CDB7710F799E}" presName="spaceRect" presStyleCnt="0"/>
      <dgm:spPr/>
    </dgm:pt>
    <dgm:pt modelId="{F679912E-60E1-46E4-B3B2-241530F8D9AF}" type="pres">
      <dgm:prSet presAssocID="{FD4AA6EC-C83C-437A-A080-CDB7710F799E}" presName="parTx" presStyleLbl="revTx" presStyleIdx="1" presStyleCnt="2" custScaleX="119725">
        <dgm:presLayoutVars>
          <dgm:chMax val="0"/>
          <dgm:chPref val="0"/>
        </dgm:presLayoutVars>
      </dgm:prSet>
      <dgm:spPr/>
    </dgm:pt>
  </dgm:ptLst>
  <dgm:cxnLst>
    <dgm:cxn modelId="{15C92E2B-B929-4479-B1AB-CCA2A256F9F8}" type="presOf" srcId="{DACCD78F-14CF-4D31-8B68-5B8A31DC1AE5}" destId="{E54694AD-4A30-4721-ACCD-871D4EB1B716}" srcOrd="0" destOrd="0" presId="urn:microsoft.com/office/officeart/2018/2/layout/IconVerticalSolidList"/>
    <dgm:cxn modelId="{3CAF0849-0C18-4C06-9967-1CD647E00586}" srcId="{8D45F20C-D796-4E4A-AE33-59F2C3714F82}" destId="{FD4AA6EC-C83C-437A-A080-CDB7710F799E}" srcOrd="1" destOrd="0" parTransId="{66369EB1-D25B-48BB-BBC4-E88BB519656D}" sibTransId="{5760CC2A-BBFA-4605-9C16-01B062756684}"/>
    <dgm:cxn modelId="{E9BCB56C-E725-46C6-87B3-071E2C438B61}" type="presOf" srcId="{8D45F20C-D796-4E4A-AE33-59F2C3714F82}" destId="{3D8A75FF-6430-4906-938B-D9E8AB41AC40}" srcOrd="0" destOrd="0" presId="urn:microsoft.com/office/officeart/2018/2/layout/IconVerticalSolidList"/>
    <dgm:cxn modelId="{C7B85878-9590-495F-92D6-6DE9ACB92317}" srcId="{8D45F20C-D796-4E4A-AE33-59F2C3714F82}" destId="{DACCD78F-14CF-4D31-8B68-5B8A31DC1AE5}" srcOrd="0" destOrd="0" parTransId="{693882AD-DAAA-4B7A-8B67-CFB38E80BF46}" sibTransId="{D58F69DA-D79E-45A7-BD83-69FED668EE44}"/>
    <dgm:cxn modelId="{14358A87-6619-4FDA-97FB-F172D0187012}" type="presOf" srcId="{FD4AA6EC-C83C-437A-A080-CDB7710F799E}" destId="{F679912E-60E1-46E4-B3B2-241530F8D9AF}" srcOrd="0" destOrd="0" presId="urn:microsoft.com/office/officeart/2018/2/layout/IconVerticalSolidList"/>
    <dgm:cxn modelId="{B595C9B1-B417-4F46-B9C5-FA8224935207}" type="presParOf" srcId="{3D8A75FF-6430-4906-938B-D9E8AB41AC40}" destId="{4F386E49-26CE-4F3D-A444-822B9AB6F129}" srcOrd="0" destOrd="0" presId="urn:microsoft.com/office/officeart/2018/2/layout/IconVerticalSolidList"/>
    <dgm:cxn modelId="{56722F2F-2F0E-422D-B200-41AD8A2AEFE3}" type="presParOf" srcId="{4F386E49-26CE-4F3D-A444-822B9AB6F129}" destId="{D276F65A-2FDD-436F-B6BC-812836C07C0A}" srcOrd="0" destOrd="0" presId="urn:microsoft.com/office/officeart/2018/2/layout/IconVerticalSolidList"/>
    <dgm:cxn modelId="{2CBE9DAC-99CE-4ACA-ADAB-F9AF3C35B377}" type="presParOf" srcId="{4F386E49-26CE-4F3D-A444-822B9AB6F129}" destId="{718A62CA-9823-4800-A813-AFE411DC85E9}" srcOrd="1" destOrd="0" presId="urn:microsoft.com/office/officeart/2018/2/layout/IconVerticalSolidList"/>
    <dgm:cxn modelId="{5AFD512C-C0F2-4DEF-850C-B0D1AC6957EB}" type="presParOf" srcId="{4F386E49-26CE-4F3D-A444-822B9AB6F129}" destId="{5F9D8E9A-EB05-4802-BB10-A9338A075D54}" srcOrd="2" destOrd="0" presId="urn:microsoft.com/office/officeart/2018/2/layout/IconVerticalSolidList"/>
    <dgm:cxn modelId="{869C4B86-E057-4546-8C8C-9AA34FB4F4FE}" type="presParOf" srcId="{4F386E49-26CE-4F3D-A444-822B9AB6F129}" destId="{E54694AD-4A30-4721-ACCD-871D4EB1B716}" srcOrd="3" destOrd="0" presId="urn:microsoft.com/office/officeart/2018/2/layout/IconVerticalSolidList"/>
    <dgm:cxn modelId="{4C3775F8-0A0D-4057-A80D-BC1BF6DB8A2F}" type="presParOf" srcId="{3D8A75FF-6430-4906-938B-D9E8AB41AC40}" destId="{AFB53AD7-1E2E-4936-87E9-92947F8357AE}" srcOrd="1" destOrd="0" presId="urn:microsoft.com/office/officeart/2018/2/layout/IconVerticalSolidList"/>
    <dgm:cxn modelId="{22FFF28B-24D5-4B0F-9AF6-FCDF6D631D92}" type="presParOf" srcId="{3D8A75FF-6430-4906-938B-D9E8AB41AC40}" destId="{380919D5-D8FA-4E2A-B791-F26250969EBA}" srcOrd="2" destOrd="0" presId="urn:microsoft.com/office/officeart/2018/2/layout/IconVerticalSolidList"/>
    <dgm:cxn modelId="{1BC1C82B-A3F6-4B47-B99B-CCFE0839AC1C}" type="presParOf" srcId="{380919D5-D8FA-4E2A-B791-F26250969EBA}" destId="{347CED3B-6C5A-4E57-A4F9-ECDF10D0C41C}" srcOrd="0" destOrd="0" presId="urn:microsoft.com/office/officeart/2018/2/layout/IconVerticalSolidList"/>
    <dgm:cxn modelId="{C14BF0B3-DCA2-45D6-B1C0-8AD158E5134F}" type="presParOf" srcId="{380919D5-D8FA-4E2A-B791-F26250969EBA}" destId="{16CE2C10-00AE-4D7F-87E0-C13DAB2CD98D}" srcOrd="1" destOrd="0" presId="urn:microsoft.com/office/officeart/2018/2/layout/IconVerticalSolidList"/>
    <dgm:cxn modelId="{D7F6028A-8D3B-429D-8578-A5FCCC537F3E}" type="presParOf" srcId="{380919D5-D8FA-4E2A-B791-F26250969EBA}" destId="{B3212040-DC6D-4055-96F1-CEAA11017C76}" srcOrd="2" destOrd="0" presId="urn:microsoft.com/office/officeart/2018/2/layout/IconVerticalSolidList"/>
    <dgm:cxn modelId="{2A68556F-655B-4F11-8548-82C2E9EB4AFD}" type="presParOf" srcId="{380919D5-D8FA-4E2A-B791-F26250969EBA}" destId="{F679912E-60E1-46E4-B3B2-241530F8D9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6F65A-2FDD-436F-B6BC-812836C07C0A}">
      <dsp:nvSpPr>
        <dsp:cNvPr id="0" name=""/>
        <dsp:cNvSpPr/>
      </dsp:nvSpPr>
      <dsp:spPr>
        <a:xfrm>
          <a:off x="0" y="436203"/>
          <a:ext cx="6362216" cy="2034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A62CA-9823-4800-A813-AFE411DC85E9}">
      <dsp:nvSpPr>
        <dsp:cNvPr id="0" name=""/>
        <dsp:cNvSpPr/>
      </dsp:nvSpPr>
      <dsp:spPr>
        <a:xfrm>
          <a:off x="26158" y="1069953"/>
          <a:ext cx="606530" cy="7801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694AD-4A30-4721-ACCD-871D4EB1B716}">
      <dsp:nvSpPr>
        <dsp:cNvPr id="0" name=""/>
        <dsp:cNvSpPr/>
      </dsp:nvSpPr>
      <dsp:spPr>
        <a:xfrm>
          <a:off x="584901" y="0"/>
          <a:ext cx="5843572" cy="288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11" tIns="116711" rIns="116711" bIns="116711" numCol="1" spcCol="1270" anchor="ctr" anchorCtr="0">
          <a:noAutofit/>
        </a:bodyPr>
        <a:lstStyle/>
        <a:p>
          <a:pPr marL="0" lvl="0" indent="0" algn="l" defTabSz="800100">
            <a:lnSpc>
              <a:spcPct val="100000"/>
            </a:lnSpc>
            <a:spcBef>
              <a:spcPct val="0"/>
            </a:spcBef>
            <a:spcAft>
              <a:spcPct val="35000"/>
            </a:spcAft>
            <a:buNone/>
          </a:pPr>
          <a:r>
            <a:rPr lang="en-US" sz="1800" i="0" kern="1200" baseline="0" dirty="0">
              <a:latin typeface="Amasis MT Pro" panose="02040504050005020304" pitchFamily="18" charset="0"/>
            </a:rPr>
            <a:t>“LISTEN WITH CURIOSITY. SPEAK WITH HONESTY. ACT WITH INTEGRITY. THE GREATEST PROBLEM WITH COMMUNICATION IS WE DON’T LISTEN TO UNDERSTAND. WE LISTEN TO REPLY. WHEN WE LISTEN WITH CURIOSITY, WE DON’T LISTEN WITH THE INTENT TO REPLY. WE LISTEN FOR WHAT’S BEHIND THE WORDS.” </a:t>
          </a:r>
          <a:endParaRPr lang="en-US" sz="1800" kern="1200" dirty="0">
            <a:latin typeface="Amasis MT Pro" panose="02040504050005020304" pitchFamily="18" charset="0"/>
          </a:endParaRPr>
        </a:p>
      </dsp:txBody>
      <dsp:txXfrm>
        <a:off x="584901" y="0"/>
        <a:ext cx="5843572" cy="2882837"/>
      </dsp:txXfrm>
    </dsp:sp>
    <dsp:sp modelId="{347CED3B-6C5A-4E57-A4F9-ECDF10D0C41C}">
      <dsp:nvSpPr>
        <dsp:cNvPr id="0" name=""/>
        <dsp:cNvSpPr/>
      </dsp:nvSpPr>
      <dsp:spPr>
        <a:xfrm>
          <a:off x="0" y="3165594"/>
          <a:ext cx="6362216" cy="11027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E2C10-00AE-4D7F-87E0-C13DAB2CD98D}">
      <dsp:nvSpPr>
        <dsp:cNvPr id="0" name=""/>
        <dsp:cNvSpPr/>
      </dsp:nvSpPr>
      <dsp:spPr>
        <a:xfrm>
          <a:off x="84033" y="3413720"/>
          <a:ext cx="606530" cy="6065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9912E-60E1-46E4-B3B2-241530F8D9AF}">
      <dsp:nvSpPr>
        <dsp:cNvPr id="0" name=""/>
        <dsp:cNvSpPr/>
      </dsp:nvSpPr>
      <dsp:spPr>
        <a:xfrm>
          <a:off x="522547" y="3165594"/>
          <a:ext cx="6089227" cy="110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11" tIns="116711" rIns="116711" bIns="116711" numCol="1" spcCol="1270" anchor="ctr" anchorCtr="0">
          <a:noAutofit/>
        </a:bodyPr>
        <a:lstStyle/>
        <a:p>
          <a:pPr marL="0" lvl="0" indent="0" algn="l" defTabSz="800100">
            <a:lnSpc>
              <a:spcPct val="100000"/>
            </a:lnSpc>
            <a:spcBef>
              <a:spcPct val="0"/>
            </a:spcBef>
            <a:spcAft>
              <a:spcPct val="35000"/>
            </a:spcAft>
            <a:buNone/>
          </a:pPr>
          <a:r>
            <a:rPr lang="en-US" sz="1800" b="0" i="0" kern="1200" baseline="0" dirty="0">
              <a:latin typeface="Amasis MT Pro" panose="02040504050005020304" pitchFamily="18" charset="0"/>
            </a:rPr>
            <a:t>   </a:t>
          </a:r>
          <a:r>
            <a:rPr lang="en-US" sz="1800" b="1" i="0" kern="1200" baseline="0" dirty="0">
              <a:latin typeface="Amasis MT Pro" panose="02040504050005020304" pitchFamily="18" charset="0"/>
            </a:rPr>
            <a:t>ROY T. BENNETT, The Light in the Heart </a:t>
          </a:r>
          <a:endParaRPr lang="en-US" sz="1800" b="1" kern="1200" dirty="0">
            <a:solidFill>
              <a:schemeClr val="accent1"/>
            </a:solidFill>
            <a:latin typeface="Amasis MT Pro" panose="02040504050005020304" pitchFamily="18" charset="0"/>
          </a:endParaRPr>
        </a:p>
      </dsp:txBody>
      <dsp:txXfrm>
        <a:off x="522547" y="3165594"/>
        <a:ext cx="6089227" cy="11027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764557-4E6A-F61C-2775-FF03664A57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39CAED-F621-C662-5DD0-396B1E89F8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0C2F6C-EC65-42AD-9470-959F5A5AF4F9}" type="datetimeFigureOut">
              <a:rPr lang="en-US" smtClean="0"/>
              <a:t>7/13/2023</a:t>
            </a:fld>
            <a:endParaRPr lang="en-US"/>
          </a:p>
        </p:txBody>
      </p:sp>
      <p:sp>
        <p:nvSpPr>
          <p:cNvPr id="4" name="Footer Placeholder 3">
            <a:extLst>
              <a:ext uri="{FF2B5EF4-FFF2-40B4-BE49-F238E27FC236}">
                <a16:creationId xmlns:a16="http://schemas.microsoft.com/office/drawing/2014/main" id="{62F7DB42-F388-2935-555C-D2FDD552D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8A3BB6-F4C2-3F06-B185-F6AD296F4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D78634-9EF3-444E-8DF6-7CF7AE932D2E}" type="slidenum">
              <a:rPr lang="en-US" smtClean="0"/>
              <a:t>‹#›</a:t>
            </a:fld>
            <a:endParaRPr lang="en-US"/>
          </a:p>
        </p:txBody>
      </p:sp>
    </p:spTree>
    <p:extLst>
      <p:ext uri="{BB962C8B-B14F-4D97-AF65-F5344CB8AC3E}">
        <p14:creationId xmlns:p14="http://schemas.microsoft.com/office/powerpoint/2010/main" val="142292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0460B-7546-494D-8E38-3220AC32D72D}" type="datetimeFigureOut">
              <a:rPr lang="en-PR" smtClean="0"/>
              <a:t>07/13/2023</a:t>
            </a:fld>
            <a:endParaRPr lang="en-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5EFAB-60EE-4149-A53F-F5F3CAEF1AB2}" type="slidenum">
              <a:rPr lang="en-PR" smtClean="0"/>
              <a:t>‹#›</a:t>
            </a:fld>
            <a:endParaRPr lang="en-PR"/>
          </a:p>
        </p:txBody>
      </p:sp>
    </p:spTree>
    <p:extLst>
      <p:ext uri="{BB962C8B-B14F-4D97-AF65-F5344CB8AC3E}">
        <p14:creationId xmlns:p14="http://schemas.microsoft.com/office/powerpoint/2010/main" val="422062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gie.berkeley.edu/practice/1-2-3-clap/#tab__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5EFAB-60EE-4149-A53F-F5F3CAEF1AB2}" type="slidenum">
              <a:rPr lang="en-PR" smtClean="0"/>
              <a:t>3</a:t>
            </a:fld>
            <a:endParaRPr lang="en-PR"/>
          </a:p>
        </p:txBody>
      </p:sp>
    </p:spTree>
    <p:extLst>
      <p:ext uri="{BB962C8B-B14F-4D97-AF65-F5344CB8AC3E}">
        <p14:creationId xmlns:p14="http://schemas.microsoft.com/office/powerpoint/2010/main" val="3748313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5EFAB-60EE-4149-A53F-F5F3CAEF1AB2}" type="slidenum">
              <a:rPr lang="en-PR" smtClean="0"/>
              <a:t>21</a:t>
            </a:fld>
            <a:endParaRPr lang="en-PR"/>
          </a:p>
        </p:txBody>
      </p:sp>
    </p:spTree>
    <p:extLst>
      <p:ext uri="{BB962C8B-B14F-4D97-AF65-F5344CB8AC3E}">
        <p14:creationId xmlns:p14="http://schemas.microsoft.com/office/powerpoint/2010/main" val="304773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5EFAB-60EE-4149-A53F-F5F3CAEF1AB2}" type="slidenum">
              <a:rPr lang="en-PR" smtClean="0"/>
              <a:t>25</a:t>
            </a:fld>
            <a:endParaRPr lang="en-PR"/>
          </a:p>
        </p:txBody>
      </p:sp>
    </p:spTree>
    <p:extLst>
      <p:ext uri="{BB962C8B-B14F-4D97-AF65-F5344CB8AC3E}">
        <p14:creationId xmlns:p14="http://schemas.microsoft.com/office/powerpoint/2010/main" val="114581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in the slide – The Light in the Heart Quotes – will take you to 30 of the 175 quotes that are contained in the book titled The Light in the Heart: Inspirational Thoughts for Living Your Best Life, by Roy T. Bennett – one of Bennett’s quotes was presented in slide # 6.  </a:t>
            </a:r>
          </a:p>
          <a:p>
            <a:endParaRPr lang="en-US" dirty="0"/>
          </a:p>
          <a:p>
            <a:r>
              <a:rPr lang="en-US" dirty="0"/>
              <a:t>On the next two slides are two other examples of inspirational thoughts.</a:t>
            </a:r>
          </a:p>
        </p:txBody>
      </p:sp>
      <p:sp>
        <p:nvSpPr>
          <p:cNvPr id="4" name="Slide Number Placeholder 3"/>
          <p:cNvSpPr>
            <a:spLocks noGrp="1"/>
          </p:cNvSpPr>
          <p:nvPr>
            <p:ph type="sldNum" sz="quarter" idx="5"/>
          </p:nvPr>
        </p:nvSpPr>
        <p:spPr/>
        <p:txBody>
          <a:bodyPr/>
          <a:lstStyle/>
          <a:p>
            <a:fld id="{BA25EFAB-60EE-4149-A53F-F5F3CAEF1AB2}" type="slidenum">
              <a:rPr lang="en-PR" smtClean="0"/>
              <a:t>34</a:t>
            </a:fld>
            <a:endParaRPr lang="en-PR"/>
          </a:p>
        </p:txBody>
      </p:sp>
    </p:spTree>
    <p:extLst>
      <p:ext uri="{BB962C8B-B14F-4D97-AF65-F5344CB8AC3E}">
        <p14:creationId xmlns:p14="http://schemas.microsoft.com/office/powerpoint/2010/main" val="124977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5EFAB-60EE-4149-A53F-F5F3CAEF1AB2}" type="slidenum">
              <a:rPr lang="en-PR" smtClean="0"/>
              <a:t>36</a:t>
            </a:fld>
            <a:endParaRPr lang="en-PR"/>
          </a:p>
        </p:txBody>
      </p:sp>
    </p:spTree>
    <p:extLst>
      <p:ext uri="{BB962C8B-B14F-4D97-AF65-F5344CB8AC3E}">
        <p14:creationId xmlns:p14="http://schemas.microsoft.com/office/powerpoint/2010/main" val="189217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BA25EFAB-60EE-4149-A53F-F5F3CAEF1AB2}" type="slidenum">
              <a:rPr lang="en-PR" smtClean="0"/>
              <a:t>6</a:t>
            </a:fld>
            <a:endParaRPr lang="en-PR"/>
          </a:p>
        </p:txBody>
      </p:sp>
    </p:spTree>
    <p:extLst>
      <p:ext uri="{BB962C8B-B14F-4D97-AF65-F5344CB8AC3E}">
        <p14:creationId xmlns:p14="http://schemas.microsoft.com/office/powerpoint/2010/main" val="131361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Open Sans" panose="020F0502020204030204" pitchFamily="34" charset="0"/>
              </a:rPr>
              <a:t>Guidelines for Reflecting</a:t>
            </a:r>
          </a:p>
          <a:p>
            <a:pPr algn="l">
              <a:buFont typeface="Arial" panose="020B0604020202020204" pitchFamily="34" charset="0"/>
              <a:buChar char="•"/>
            </a:pPr>
            <a:r>
              <a:rPr lang="en-US" b="0" i="0" u="none" strike="noStrike" dirty="0">
                <a:solidFill>
                  <a:srgbClr val="FFFFFF"/>
                </a:solidFill>
                <a:effectLst/>
                <a:latin typeface="Open Sans" panose="020B0606030504020204" pitchFamily="34" charset="0"/>
              </a:rPr>
              <a:t>Be natural.</a:t>
            </a:r>
          </a:p>
          <a:p>
            <a:pPr algn="l">
              <a:buFont typeface="Arial" panose="020B0604020202020204" pitchFamily="34" charset="0"/>
              <a:buChar char="•"/>
            </a:pPr>
            <a:r>
              <a:rPr lang="en-US" b="0" i="0" u="none" strike="noStrike" dirty="0">
                <a:solidFill>
                  <a:srgbClr val="FFFFFF"/>
                </a:solidFill>
                <a:effectLst/>
                <a:latin typeface="Open Sans" panose="020B0606030504020204" pitchFamily="34" charset="0"/>
              </a:rPr>
              <a:t>Listen for the basic message - consider the content, feeling and meaning expressed by the speaker.</a:t>
            </a:r>
          </a:p>
          <a:p>
            <a:pPr algn="l">
              <a:buFont typeface="Arial" panose="020B0604020202020204" pitchFamily="34" charset="0"/>
              <a:buChar char="•"/>
            </a:pPr>
            <a:r>
              <a:rPr lang="en-US" b="0" i="0" u="none" strike="noStrike" dirty="0">
                <a:solidFill>
                  <a:srgbClr val="FFFFFF"/>
                </a:solidFill>
                <a:effectLst/>
                <a:latin typeface="Open Sans" panose="020B0606030504020204" pitchFamily="34" charset="0"/>
              </a:rPr>
              <a:t>Repeat what you have been told - </a:t>
            </a:r>
            <a:r>
              <a:rPr lang="en-PR" dirty="0"/>
              <a:t>using exactly or almost exactly the same words used by the speaker.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t>
            </a:r>
            <a:r>
              <a:rPr lang="en-PR" dirty="0"/>
              <a:t>araphrase by rendering the message using similar words &amp; similar phrase arrangement to the ones used by the speaker.</a:t>
            </a:r>
            <a:endParaRPr lang="en-US" b="0" i="0" u="none" strike="noStrike" dirty="0">
              <a:solidFill>
                <a:srgbClr val="FFFFFF"/>
              </a:solidFill>
              <a:effectLst/>
              <a:latin typeface="Open Sans" panose="020B0606030504020204" pitchFamily="34" charset="0"/>
            </a:endParaRPr>
          </a:p>
          <a:p>
            <a:pPr algn="l">
              <a:buFont typeface="Arial" panose="020B0604020202020204" pitchFamily="34" charset="0"/>
              <a:buChar char="•"/>
            </a:pPr>
            <a:r>
              <a:rPr lang="en-US" b="0" i="0" u="none" strike="noStrike" dirty="0">
                <a:solidFill>
                  <a:srgbClr val="FFFFFF"/>
                </a:solidFill>
                <a:effectLst/>
                <a:latin typeface="Open Sans" panose="020B0606030504020204" pitchFamily="34" charset="0"/>
              </a:rPr>
              <a:t>When repeating/paraphrasing, look for non-verbal as well as verbal cues that confirm or deny the accuracy of your repeating/paraphrasing.  (Note that some speakers may pretend you have got it right because they feel unable to assert themselves and disagree with you.)</a:t>
            </a:r>
          </a:p>
          <a:p>
            <a:pPr algn="l">
              <a:buFont typeface="Arial" panose="020B0604020202020204" pitchFamily="34" charset="0"/>
              <a:buChar char="•"/>
            </a:pPr>
            <a:r>
              <a:rPr lang="en-US" b="0" i="0" u="none" strike="noStrike" dirty="0">
                <a:solidFill>
                  <a:srgbClr val="FFFFFF"/>
                </a:solidFill>
                <a:effectLst/>
                <a:latin typeface="Open Sans" panose="020B0606030504020204" pitchFamily="34" charset="0"/>
              </a:rPr>
              <a:t>Do not add to the speaker's meaning.</a:t>
            </a:r>
          </a:p>
          <a:p>
            <a:pPr algn="l">
              <a:buFont typeface="Arial" panose="020B0604020202020204" pitchFamily="34" charset="0"/>
              <a:buChar char="•"/>
            </a:pPr>
            <a:r>
              <a:rPr lang="en-US" b="0" i="0" u="none" strike="noStrike" dirty="0">
                <a:solidFill>
                  <a:srgbClr val="FFFFFF"/>
                </a:solidFill>
                <a:effectLst/>
                <a:latin typeface="Open Sans" panose="020B0606030504020204" pitchFamily="34" charset="0"/>
              </a:rPr>
              <a:t>Do not take the speaker's topic in a new direction.</a:t>
            </a:r>
          </a:p>
          <a:p>
            <a:pPr algn="l">
              <a:buFont typeface="Arial" panose="020B0604020202020204" pitchFamily="34" charset="0"/>
              <a:buChar char="•"/>
            </a:pPr>
            <a:r>
              <a:rPr lang="en-US" b="0" i="0" u="none" strike="noStrike" dirty="0">
                <a:solidFill>
                  <a:srgbClr val="FFFFFF"/>
                </a:solidFill>
                <a:effectLst/>
                <a:latin typeface="Open Sans" panose="020B0606030504020204" pitchFamily="34" charset="0"/>
              </a:rPr>
              <a:t>Always be non-directive and nonjudgmental.</a:t>
            </a:r>
          </a:p>
          <a:p>
            <a:endParaRPr lang="en-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question the speaker unnecessarily. </a:t>
            </a:r>
            <a:endParaRPr lang="en-PR" sz="1200" dirty="0">
              <a:latin typeface="Arial" panose="020B0604020202020204" pitchFamily="34" charset="0"/>
              <a:cs typeface="Arial" panose="020B0604020202020204" pitchFamily="34" charset="0"/>
            </a:endParaRPr>
          </a:p>
          <a:p>
            <a:endParaRPr lang="en-PR" dirty="0"/>
          </a:p>
          <a:p>
            <a:r>
              <a:rPr lang="en-PR" dirty="0"/>
              <a:t>As you gain a clearer understanding of the other person’s perspcetive, you can beging to introduce your own ideas, feelings, and suggestions.</a:t>
            </a:r>
          </a:p>
          <a:p>
            <a:endParaRPr lang="en-PR" dirty="0"/>
          </a:p>
          <a:p>
            <a:endParaRPr lang="en-PR" dirty="0"/>
          </a:p>
        </p:txBody>
      </p:sp>
      <p:sp>
        <p:nvSpPr>
          <p:cNvPr id="4" name="Slide Number Placeholder 3"/>
          <p:cNvSpPr>
            <a:spLocks noGrp="1"/>
          </p:cNvSpPr>
          <p:nvPr>
            <p:ph type="sldNum" sz="quarter" idx="5"/>
          </p:nvPr>
        </p:nvSpPr>
        <p:spPr/>
        <p:txBody>
          <a:bodyPr/>
          <a:lstStyle/>
          <a:p>
            <a:fld id="{BA25EFAB-60EE-4149-A53F-F5F3CAEF1AB2}" type="slidenum">
              <a:rPr lang="en-PR" smtClean="0"/>
              <a:t>7</a:t>
            </a:fld>
            <a:endParaRPr lang="en-PR"/>
          </a:p>
        </p:txBody>
      </p:sp>
    </p:spTree>
    <p:extLst>
      <p:ext uri="{BB962C8B-B14F-4D97-AF65-F5344CB8AC3E}">
        <p14:creationId xmlns:p14="http://schemas.microsoft.com/office/powerpoint/2010/main" val="304474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dirty="0"/>
          </a:p>
        </p:txBody>
      </p:sp>
      <p:sp>
        <p:nvSpPr>
          <p:cNvPr id="4" name="Slide Number Placeholder 3"/>
          <p:cNvSpPr>
            <a:spLocks noGrp="1"/>
          </p:cNvSpPr>
          <p:nvPr>
            <p:ph type="sldNum" sz="quarter" idx="5"/>
          </p:nvPr>
        </p:nvSpPr>
        <p:spPr/>
        <p:txBody>
          <a:bodyPr/>
          <a:lstStyle/>
          <a:p>
            <a:fld id="{BA25EFAB-60EE-4149-A53F-F5F3CAEF1AB2}" type="slidenum">
              <a:rPr lang="en-PR" smtClean="0"/>
              <a:t>8</a:t>
            </a:fld>
            <a:endParaRPr lang="en-PR"/>
          </a:p>
        </p:txBody>
      </p:sp>
    </p:spTree>
    <p:extLst>
      <p:ext uri="{BB962C8B-B14F-4D97-AF65-F5344CB8AC3E}">
        <p14:creationId xmlns:p14="http://schemas.microsoft.com/office/powerpoint/2010/main" val="36791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Amasis MT Pro" panose="02040504050005020304" pitchFamily="18" charset="0"/>
                <a:cs typeface="Arial"/>
              </a:rPr>
              <a:t>Underlying</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trust</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is</a:t>
            </a:r>
            <a:r>
              <a:rPr lang="en-US" sz="1200" spc="-10" dirty="0">
                <a:solidFill>
                  <a:schemeClr val="accent2"/>
                </a:solidFill>
                <a:latin typeface="Amasis MT Pro" panose="02040504050005020304" pitchFamily="18" charset="0"/>
                <a:cs typeface="Arial"/>
              </a:rPr>
              <a:t> </a:t>
            </a:r>
            <a:r>
              <a:rPr lang="en-US" sz="1200" b="1" spc="-10" dirty="0">
                <a:solidFill>
                  <a:schemeClr val="accent2"/>
                </a:solidFill>
                <a:latin typeface="Amasis MT Pro" panose="02040504050005020304" pitchFamily="18" charset="0"/>
                <a:cs typeface="Arial"/>
              </a:rPr>
              <a:t>psychological safety</a:t>
            </a:r>
            <a:r>
              <a:rPr lang="en-US" sz="1200" dirty="0">
                <a:solidFill>
                  <a:schemeClr val="accent2"/>
                </a:solidFill>
                <a:latin typeface="Amasis MT Pro" panose="02040504050005020304" pitchFamily="18" charset="0"/>
                <a:cs typeface="Arial"/>
              </a:rPr>
              <a:t>,</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or</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the</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feeling</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that</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it’s</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safe</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to</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make</a:t>
            </a:r>
            <a:r>
              <a:rPr lang="en-US" sz="1200" spc="-20" dirty="0">
                <a:solidFill>
                  <a:schemeClr val="accent2"/>
                </a:solidFill>
                <a:latin typeface="Amasis MT Pro" panose="02040504050005020304" pitchFamily="18" charset="0"/>
                <a:cs typeface="Arial"/>
              </a:rPr>
              <a:t> </a:t>
            </a:r>
            <a:r>
              <a:rPr lang="en-US" sz="1200" spc="-10" dirty="0">
                <a:solidFill>
                  <a:schemeClr val="accent2"/>
                </a:solidFill>
                <a:latin typeface="Amasis MT Pro" panose="02040504050005020304" pitchFamily="18" charset="0"/>
                <a:cs typeface="Arial"/>
              </a:rPr>
              <a:t>mistakes, </a:t>
            </a:r>
            <a:r>
              <a:rPr lang="en-US" sz="1200" dirty="0">
                <a:solidFill>
                  <a:schemeClr val="accent2"/>
                </a:solidFill>
                <a:latin typeface="Amasis MT Pro" panose="02040504050005020304" pitchFamily="18" charset="0"/>
                <a:cs typeface="Arial"/>
              </a:rPr>
              <a:t>admit</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ignorance,</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or</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voice</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concerns</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and</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opinions,</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without</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the</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fear</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of</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being</a:t>
            </a:r>
            <a:r>
              <a:rPr lang="en-US" sz="1200" spc="-2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silenced</a:t>
            </a:r>
            <a:r>
              <a:rPr lang="en-US" sz="1200" spc="-20" dirty="0">
                <a:solidFill>
                  <a:schemeClr val="accent2"/>
                </a:solidFill>
                <a:latin typeface="Amasis MT Pro" panose="02040504050005020304" pitchFamily="18" charset="0"/>
                <a:cs typeface="Arial"/>
              </a:rPr>
              <a:t> </a:t>
            </a:r>
            <a:r>
              <a:rPr lang="en-US" sz="1200" spc="-25" dirty="0">
                <a:solidFill>
                  <a:schemeClr val="accent2"/>
                </a:solidFill>
                <a:latin typeface="Amasis MT Pro" panose="02040504050005020304" pitchFamily="18" charset="0"/>
                <a:cs typeface="Arial"/>
              </a:rPr>
              <a:t>or </a:t>
            </a:r>
            <a:r>
              <a:rPr lang="en-US" sz="1200" dirty="0">
                <a:solidFill>
                  <a:schemeClr val="accent2"/>
                </a:solidFill>
                <a:latin typeface="Amasis MT Pro" panose="02040504050005020304" pitchFamily="18" charset="0"/>
                <a:cs typeface="Arial"/>
              </a:rPr>
              <a:t>humiliated.</a:t>
            </a:r>
            <a:r>
              <a:rPr lang="en-US" sz="1200" spc="-3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Numerous</a:t>
            </a:r>
            <a:r>
              <a:rPr lang="en-US" sz="1200" spc="-3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studies</a:t>
            </a:r>
            <a:r>
              <a:rPr lang="en-US" sz="1200" spc="-3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show</a:t>
            </a:r>
            <a:r>
              <a:rPr lang="en-US" sz="1200" spc="-3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that</a:t>
            </a:r>
            <a:r>
              <a:rPr lang="en-US" sz="1200" spc="-3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when</a:t>
            </a:r>
            <a:r>
              <a:rPr lang="en-US" sz="1200" spc="-30" dirty="0">
                <a:solidFill>
                  <a:schemeClr val="accent2"/>
                </a:solidFill>
                <a:latin typeface="Amasis MT Pro" panose="02040504050005020304" pitchFamily="18" charset="0"/>
                <a:cs typeface="Arial"/>
              </a:rPr>
              <a:t> individuals</a:t>
            </a:r>
            <a:r>
              <a:rPr lang="en-US" sz="1200" spc="-3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feel</a:t>
            </a:r>
            <a:r>
              <a:rPr lang="en-US" sz="1200" spc="-30"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psychologically</a:t>
            </a:r>
            <a:r>
              <a:rPr lang="en-US" sz="1200" spc="-3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safe,</a:t>
            </a:r>
            <a:r>
              <a:rPr lang="en-US" sz="1200" spc="-30" dirty="0">
                <a:solidFill>
                  <a:schemeClr val="accent2"/>
                </a:solidFill>
                <a:latin typeface="Amasis MT Pro" panose="02040504050005020304" pitchFamily="18" charset="0"/>
                <a:cs typeface="Arial"/>
              </a:rPr>
              <a:t> </a:t>
            </a:r>
            <a:r>
              <a:rPr lang="en-US" sz="1200" spc="-10" dirty="0">
                <a:solidFill>
                  <a:schemeClr val="accent2"/>
                </a:solidFill>
                <a:latin typeface="Amasis MT Pro" panose="02040504050005020304" pitchFamily="18" charset="0"/>
                <a:cs typeface="Arial"/>
              </a:rPr>
              <a:t>their </a:t>
            </a:r>
            <a:r>
              <a:rPr lang="en-US" sz="1200" dirty="0">
                <a:solidFill>
                  <a:schemeClr val="accent2"/>
                </a:solidFill>
                <a:latin typeface="Amasis MT Pro" panose="02040504050005020304" pitchFamily="18" charset="0"/>
                <a:cs typeface="Arial"/>
              </a:rPr>
              <a:t>ability</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to</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learn</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from</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mistakes</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improves,</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resulting</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in</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better</a:t>
            </a:r>
            <a:r>
              <a:rPr lang="en-US" sz="1200" spc="-25" dirty="0">
                <a:solidFill>
                  <a:schemeClr val="accent2"/>
                </a:solidFill>
                <a:latin typeface="Amasis MT Pro" panose="02040504050005020304" pitchFamily="18" charset="0"/>
                <a:cs typeface="Arial"/>
              </a:rPr>
              <a:t> </a:t>
            </a:r>
            <a:r>
              <a:rPr lang="en-US" sz="1200" dirty="0">
                <a:solidFill>
                  <a:schemeClr val="accent2"/>
                </a:solidFill>
                <a:latin typeface="Amasis MT Pro" panose="02040504050005020304" pitchFamily="18" charset="0"/>
                <a:cs typeface="Arial"/>
              </a:rPr>
              <a:t>performance.</a:t>
            </a:r>
            <a:r>
              <a:rPr lang="en-US" sz="1200" spc="-25" dirty="0">
                <a:solidFill>
                  <a:schemeClr val="accent2"/>
                </a:solidFill>
                <a:latin typeface="Amasis MT Pro" panose="02040504050005020304" pitchFamily="18" charset="0"/>
                <a:cs typeface="Arial"/>
              </a:rPr>
              <a:t> </a:t>
            </a:r>
            <a:endParaRPr lang="en-US" sz="1200" dirty="0">
              <a:solidFill>
                <a:schemeClr val="accent2"/>
              </a:solidFill>
              <a:latin typeface="Amasis MT Pro" panose="02040504050005020304" pitchFamily="18" charset="0"/>
              <a:cs typeface="Arial"/>
            </a:endParaRPr>
          </a:p>
          <a:p>
            <a:r>
              <a:rPr lang="en-US" dirty="0"/>
              <a:t>You could use the following activities to help teach your students/staff that it’s okay to make mistakes while learning and that we should encourage each other rather than putting each other down. Teach that the classroom/workplace should be a safe place to take chances, learn and grow by gaining new perspective.   </a:t>
            </a:r>
          </a:p>
          <a:p>
            <a:r>
              <a:rPr lang="fr-FR" sz="1200" dirty="0">
                <a:solidFill>
                  <a:srgbClr val="4DB6AB"/>
                </a:solidFill>
                <a:latin typeface="Arial"/>
                <a:cs typeface="Arial"/>
              </a:rPr>
              <a:t>Source:</a:t>
            </a:r>
            <a:r>
              <a:rPr lang="fr-FR" sz="1200" spc="70" dirty="0">
                <a:solidFill>
                  <a:srgbClr val="4DB6AB"/>
                </a:solidFill>
                <a:latin typeface="Arial"/>
                <a:cs typeface="Arial"/>
              </a:rPr>
              <a:t> </a:t>
            </a:r>
            <a:r>
              <a:rPr lang="fr-FR" sz="1200" u="heavy" spc="-10" dirty="0">
                <a:solidFill>
                  <a:srgbClr val="F49100"/>
                </a:solidFill>
                <a:uFill>
                  <a:solidFill>
                    <a:srgbClr val="009668"/>
                  </a:solidFill>
                </a:uFill>
                <a:latin typeface="Arial"/>
                <a:cs typeface="Arial"/>
                <a:hlinkClick r:id="rId3">
                  <a:extLst>
                    <a:ext uri="{A12FA001-AC4F-418D-AE19-62706E023703}">
                      <ahyp:hlinkClr xmlns:ahyp="http://schemas.microsoft.com/office/drawing/2018/hyperlinkcolor" val="tx"/>
                    </a:ext>
                  </a:extLst>
                </a:hlinkClick>
              </a:rPr>
              <a:t>https://ggie.berkeley.edu/practice/1-</a:t>
            </a:r>
            <a:r>
              <a:rPr lang="fr-FR" sz="1200" u="heavy" dirty="0">
                <a:solidFill>
                  <a:srgbClr val="F49100"/>
                </a:solidFill>
                <a:uFill>
                  <a:solidFill>
                    <a:srgbClr val="009668"/>
                  </a:solidFill>
                </a:uFill>
                <a:latin typeface="Arial"/>
                <a:cs typeface="Arial"/>
                <a:hlinkClick r:id="rId3">
                  <a:extLst>
                    <a:ext uri="{A12FA001-AC4F-418D-AE19-62706E023703}">
                      <ahyp:hlinkClr xmlns:ahyp="http://schemas.microsoft.com/office/drawing/2018/hyperlinkcolor" val="tx"/>
                    </a:ext>
                  </a:extLst>
                </a:hlinkClick>
              </a:rPr>
              <a:t>2-3-</a:t>
            </a:r>
            <a:r>
              <a:rPr lang="fr-FR" sz="1200" u="heavy" spc="-10" dirty="0">
                <a:solidFill>
                  <a:srgbClr val="F49100"/>
                </a:solidFill>
                <a:uFill>
                  <a:solidFill>
                    <a:srgbClr val="009668"/>
                  </a:solidFill>
                </a:uFill>
                <a:latin typeface="Arial"/>
                <a:cs typeface="Arial"/>
                <a:hlinkClick r:id="rId3">
                  <a:extLst>
                    <a:ext uri="{A12FA001-AC4F-418D-AE19-62706E023703}">
                      <ahyp:hlinkClr xmlns:ahyp="http://schemas.microsoft.com/office/drawing/2018/hyperlinkcolor" val="tx"/>
                    </a:ext>
                  </a:extLst>
                </a:hlinkClick>
              </a:rPr>
              <a:t>clap/#tab</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A25EFAB-60EE-4149-A53F-F5F3CAEF1AB2}" type="slidenum">
              <a:rPr lang="en-PR" smtClean="0"/>
              <a:t>9</a:t>
            </a:fld>
            <a:endParaRPr lang="en-PR"/>
          </a:p>
        </p:txBody>
      </p:sp>
    </p:spTree>
    <p:extLst>
      <p:ext uri="{BB962C8B-B14F-4D97-AF65-F5344CB8AC3E}">
        <p14:creationId xmlns:p14="http://schemas.microsoft.com/office/powerpoint/2010/main" val="84927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5EFAB-60EE-4149-A53F-F5F3CAEF1AB2}" type="slidenum">
              <a:rPr lang="en-PR" smtClean="0"/>
              <a:t>15</a:t>
            </a:fld>
            <a:endParaRPr lang="en-PR"/>
          </a:p>
        </p:txBody>
      </p:sp>
    </p:spTree>
    <p:extLst>
      <p:ext uri="{BB962C8B-B14F-4D97-AF65-F5344CB8AC3E}">
        <p14:creationId xmlns:p14="http://schemas.microsoft.com/office/powerpoint/2010/main" val="44847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R" dirty="0"/>
              <a:t>Some celebrities have achieved suc</a:t>
            </a:r>
            <a:r>
              <a:rPr lang="en-US" dirty="0"/>
              <a:t>c</a:t>
            </a:r>
            <a:r>
              <a:rPr lang="en-PR" dirty="0"/>
              <a:t>ess after overcoming serious obstacles in their lives. </a:t>
            </a:r>
            <a:r>
              <a:rPr lang="en-US" dirty="0"/>
              <a:t>We can remember their stories whenever we are facing a difficult situation – </a:t>
            </a:r>
            <a:r>
              <a:rPr lang="en-PR" dirty="0"/>
              <a:t>to keep us focus in regaining strenght to reassess the situation based on lessons learned to create a new plan to move forward. </a:t>
            </a:r>
          </a:p>
          <a:p>
            <a:endParaRPr lang="en-PR" dirty="0"/>
          </a:p>
          <a:p>
            <a:r>
              <a:rPr lang="en-PR" dirty="0"/>
              <a:t>Next, autobiographical facts from 7 celebrities will be revealed to see if the group can identified whom they are. </a:t>
            </a:r>
            <a:r>
              <a:rPr lang="en-US" dirty="0"/>
              <a:t> FEEL FREE TO CREATE NEW ONES!</a:t>
            </a:r>
            <a:endParaRPr lang="en-PR" dirty="0"/>
          </a:p>
        </p:txBody>
      </p:sp>
      <p:sp>
        <p:nvSpPr>
          <p:cNvPr id="4" name="Slide Number Placeholder 3"/>
          <p:cNvSpPr>
            <a:spLocks noGrp="1"/>
          </p:cNvSpPr>
          <p:nvPr>
            <p:ph type="sldNum" sz="quarter" idx="5"/>
          </p:nvPr>
        </p:nvSpPr>
        <p:spPr/>
        <p:txBody>
          <a:bodyPr/>
          <a:lstStyle/>
          <a:p>
            <a:fld id="{BA25EFAB-60EE-4149-A53F-F5F3CAEF1AB2}" type="slidenum">
              <a:rPr lang="en-PR" smtClean="0"/>
              <a:t>16</a:t>
            </a:fld>
            <a:endParaRPr lang="en-PR"/>
          </a:p>
        </p:txBody>
      </p:sp>
    </p:spTree>
    <p:extLst>
      <p:ext uri="{BB962C8B-B14F-4D97-AF65-F5344CB8AC3E}">
        <p14:creationId xmlns:p14="http://schemas.microsoft.com/office/powerpoint/2010/main" val="175140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a:p>
        </p:txBody>
      </p:sp>
      <p:sp>
        <p:nvSpPr>
          <p:cNvPr id="4" name="Slide Number Placeholder 3"/>
          <p:cNvSpPr>
            <a:spLocks noGrp="1"/>
          </p:cNvSpPr>
          <p:nvPr>
            <p:ph type="sldNum" sz="quarter" idx="5"/>
          </p:nvPr>
        </p:nvSpPr>
        <p:spPr/>
        <p:txBody>
          <a:bodyPr/>
          <a:lstStyle/>
          <a:p>
            <a:fld id="{BA25EFAB-60EE-4149-A53F-F5F3CAEF1AB2}" type="slidenum">
              <a:rPr lang="en-PR" smtClean="0"/>
              <a:t>17</a:t>
            </a:fld>
            <a:endParaRPr lang="en-PR"/>
          </a:p>
        </p:txBody>
      </p:sp>
    </p:spTree>
    <p:extLst>
      <p:ext uri="{BB962C8B-B14F-4D97-AF65-F5344CB8AC3E}">
        <p14:creationId xmlns:p14="http://schemas.microsoft.com/office/powerpoint/2010/main" val="269171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a:p>
        </p:txBody>
      </p:sp>
      <p:sp>
        <p:nvSpPr>
          <p:cNvPr id="4" name="Slide Number Placeholder 3"/>
          <p:cNvSpPr>
            <a:spLocks noGrp="1"/>
          </p:cNvSpPr>
          <p:nvPr>
            <p:ph type="sldNum" sz="quarter" idx="5"/>
          </p:nvPr>
        </p:nvSpPr>
        <p:spPr/>
        <p:txBody>
          <a:bodyPr/>
          <a:lstStyle/>
          <a:p>
            <a:fld id="{BA25EFAB-60EE-4149-A53F-F5F3CAEF1AB2}" type="slidenum">
              <a:rPr lang="en-PR" smtClean="0"/>
              <a:t>20</a:t>
            </a:fld>
            <a:endParaRPr lang="en-PR"/>
          </a:p>
        </p:txBody>
      </p:sp>
    </p:spTree>
    <p:extLst>
      <p:ext uri="{BB962C8B-B14F-4D97-AF65-F5344CB8AC3E}">
        <p14:creationId xmlns:p14="http://schemas.microsoft.com/office/powerpoint/2010/main" val="4266792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C1B52CFE-2DDB-A049-B812-2D504C618E5F}" type="datetimeFigureOut">
              <a:rPr lang="en-PR" smtClean="0"/>
              <a:t>07/13/2023</a:t>
            </a:fld>
            <a:endParaRPr lang="en-PR"/>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P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56BF9F6-5B49-954C-AE98-B7C5A82A5D54}" type="slidenum">
              <a:rPr lang="en-PR" smtClean="0"/>
              <a:t>‹#›</a:t>
            </a:fld>
            <a:endParaRPr lang="en-P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981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B52CFE-2DDB-A049-B812-2D504C618E5F}" type="datetimeFigureOut">
              <a:rPr lang="en-PR" smtClean="0"/>
              <a:t>07/13/2023</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163635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B52CFE-2DDB-A049-B812-2D504C618E5F}" type="datetimeFigureOut">
              <a:rPr lang="en-PR" smtClean="0"/>
              <a:t>07/13/2023</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341778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B52CFE-2DDB-A049-B812-2D504C618E5F}" type="datetimeFigureOut">
              <a:rPr lang="en-PR" smtClean="0"/>
              <a:t>07/13/2023</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156BF9F6-5B49-954C-AE98-B7C5A82A5D54}" type="slidenum">
              <a:rPr lang="en-PR" smtClean="0"/>
              <a:t>‹#›</a:t>
            </a:fld>
            <a:endParaRPr lang="en-P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48113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B52CFE-2DDB-A049-B812-2D504C618E5F}" type="datetimeFigureOut">
              <a:rPr lang="en-PR" smtClean="0"/>
              <a:t>07/13/2023</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52530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B52CFE-2DDB-A049-B812-2D504C618E5F}" type="datetimeFigureOut">
              <a:rPr lang="en-PR" smtClean="0"/>
              <a:t>07/13/2023</a:t>
            </a:fld>
            <a:endParaRPr lang="en-PR"/>
          </a:p>
        </p:txBody>
      </p:sp>
      <p:sp>
        <p:nvSpPr>
          <p:cNvPr id="4" name="Footer Placeholder 3"/>
          <p:cNvSpPr>
            <a:spLocks noGrp="1"/>
          </p:cNvSpPr>
          <p:nvPr>
            <p:ph type="ftr" sz="quarter" idx="11"/>
          </p:nvPr>
        </p:nvSpPr>
        <p:spPr/>
        <p:txBody>
          <a:bodyPr/>
          <a:lstStyle/>
          <a:p>
            <a:endParaRPr lang="en-PR"/>
          </a:p>
        </p:txBody>
      </p:sp>
      <p:sp>
        <p:nvSpPr>
          <p:cNvPr id="5" name="Slide Number Placeholder 4"/>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139357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B52CFE-2DDB-A049-B812-2D504C618E5F}" type="datetimeFigureOut">
              <a:rPr lang="en-PR" smtClean="0"/>
              <a:t>07/13/2023</a:t>
            </a:fld>
            <a:endParaRPr lang="en-PR"/>
          </a:p>
        </p:txBody>
      </p:sp>
      <p:sp>
        <p:nvSpPr>
          <p:cNvPr id="4" name="Footer Placeholder 3"/>
          <p:cNvSpPr>
            <a:spLocks noGrp="1"/>
          </p:cNvSpPr>
          <p:nvPr>
            <p:ph type="ftr" sz="quarter" idx="11"/>
          </p:nvPr>
        </p:nvSpPr>
        <p:spPr/>
        <p:txBody>
          <a:bodyPr/>
          <a:lstStyle/>
          <a:p>
            <a:endParaRPr lang="en-PR"/>
          </a:p>
        </p:txBody>
      </p:sp>
      <p:sp>
        <p:nvSpPr>
          <p:cNvPr id="5" name="Slide Number Placeholder 4"/>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3966468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52CFE-2DDB-A049-B812-2D504C618E5F}" type="datetimeFigureOut">
              <a:rPr lang="en-PR" smtClean="0"/>
              <a:t>07/13/2023</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1789069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52CFE-2DDB-A049-B812-2D504C618E5F}" type="datetimeFigureOut">
              <a:rPr lang="en-PR" smtClean="0"/>
              <a:t>07/13/2023</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45719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920"/>
            <a:ext cx="10396882" cy="1062790"/>
          </a:xfrm>
        </p:spPr>
        <p:txBody>
          <a:bodyPr>
            <a:normAutofit/>
          </a:bodyPr>
          <a:lstStyle>
            <a:lvl1pPr>
              <a:defRPr sz="4800">
                <a:latin typeface="Amasis MT Pro" panose="02040504050005020304" pitchFamily="18" charset="0"/>
              </a:defRPr>
            </a:lvl1pPr>
          </a:lstStyle>
          <a:p>
            <a:r>
              <a:rPr lang="en-US" dirty="0"/>
              <a:t>Click to edit Master title style</a:t>
            </a:r>
          </a:p>
        </p:txBody>
      </p:sp>
      <p:sp>
        <p:nvSpPr>
          <p:cNvPr id="12" name="Content Placeholder 2"/>
          <p:cNvSpPr>
            <a:spLocks noGrp="1"/>
          </p:cNvSpPr>
          <p:nvPr>
            <p:ph sz="quarter" idx="13" hasCustomPrompt="1"/>
          </p:nvPr>
        </p:nvSpPr>
        <p:spPr>
          <a:xfrm>
            <a:off x="685800" y="1406106"/>
            <a:ext cx="10394707" cy="3968479"/>
          </a:xfrm>
        </p:spPr>
        <p:txBody>
          <a:bodyPr/>
          <a:lstStyle>
            <a:lvl1pPr marL="228600" indent="-228600">
              <a:buSzPct val="100000"/>
              <a:buFont typeface="Wingdings" panose="05000000000000000000" pitchFamily="2" charset="2"/>
              <a:buChar char="§"/>
              <a:defRPr cap="none">
                <a:latin typeface="Amasis MT Pro" panose="02040504050005020304" pitchFamily="18" charset="0"/>
                <a:ea typeface="Adobe Heiti Std R" panose="020B0400000000000000" pitchFamily="34" charset="-128"/>
                <a:cs typeface="Arial" panose="020B0604020202020204" pitchFamily="34" charset="0"/>
              </a:defRPr>
            </a:lvl1pPr>
            <a:lvl2pPr marL="685800" indent="-228600">
              <a:buSzPct val="100000"/>
              <a:buFont typeface="Wingdings" panose="05000000000000000000" pitchFamily="2" charset="2"/>
              <a:buChar char="§"/>
              <a:defRPr cap="none">
                <a:latin typeface="Amasis MT Pro" panose="02040504050005020304" pitchFamily="18" charset="0"/>
                <a:ea typeface="Adobe Heiti Std R" panose="020B0400000000000000" pitchFamily="34" charset="-128"/>
                <a:cs typeface="Arial" panose="020B0604020202020204" pitchFamily="34" charset="0"/>
              </a:defRPr>
            </a:lvl2pPr>
            <a:lvl3pPr marL="1143000" indent="-228600">
              <a:buSzPct val="100000"/>
              <a:buFont typeface="Wingdings" panose="05000000000000000000" pitchFamily="2" charset="2"/>
              <a:buChar char="§"/>
              <a:defRPr cap="none">
                <a:latin typeface="Amasis MT Pro" panose="02040504050005020304" pitchFamily="18" charset="0"/>
                <a:ea typeface="Adobe Heiti Std R" panose="020B0400000000000000" pitchFamily="34" charset="-128"/>
                <a:cs typeface="Arial" panose="020B0604020202020204" pitchFamily="34" charset="0"/>
              </a:defRPr>
            </a:lvl3pPr>
            <a:lvl4pPr marL="1600200" indent="-228600">
              <a:buSzPct val="100000"/>
              <a:buFont typeface="Wingdings" panose="05000000000000000000" pitchFamily="2" charset="2"/>
              <a:buChar char="§"/>
              <a:defRPr cap="none">
                <a:latin typeface="Amasis MT Pro" panose="02040504050005020304" pitchFamily="18" charset="0"/>
                <a:ea typeface="Adobe Heiti Std R" panose="020B0400000000000000" pitchFamily="34" charset="-128"/>
                <a:cs typeface="Arial" panose="020B0604020202020204" pitchFamily="34" charset="0"/>
              </a:defRPr>
            </a:lvl4pPr>
            <a:lvl5pPr marL="2057400" indent="-228600">
              <a:buSzPct val="100000"/>
              <a:buFont typeface="Wingdings" panose="05000000000000000000" pitchFamily="2" charset="2"/>
              <a:buChar char="§"/>
              <a:defRPr cap="none">
                <a:latin typeface="Amasis MT Pro" panose="02040504050005020304" pitchFamily="18" charset="0"/>
                <a:ea typeface="Adobe Heiti Std R" panose="020B0400000000000000" pitchFamily="34" charset="-128"/>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1B52CFE-2DDB-A049-B812-2D504C618E5F}" type="datetimeFigureOut">
              <a:rPr lang="en-PR" smtClean="0"/>
              <a:t>07/13/2023</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39569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52CFE-2DDB-A049-B812-2D504C618E5F}" type="datetimeFigureOut">
              <a:rPr lang="en-PR" smtClean="0"/>
              <a:t>07/13/2023</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48829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B52CFE-2DDB-A049-B812-2D504C618E5F}" type="datetimeFigureOut">
              <a:rPr lang="en-PR" smtClean="0"/>
              <a:t>07/13/2023</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104278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B52CFE-2DDB-A049-B812-2D504C618E5F}" type="datetimeFigureOut">
              <a:rPr lang="en-PR" smtClean="0"/>
              <a:t>07/13/2023</a:t>
            </a:fld>
            <a:endParaRPr lang="en-PR"/>
          </a:p>
        </p:txBody>
      </p:sp>
      <p:sp>
        <p:nvSpPr>
          <p:cNvPr id="8" name="Footer Placeholder 7"/>
          <p:cNvSpPr>
            <a:spLocks noGrp="1"/>
          </p:cNvSpPr>
          <p:nvPr>
            <p:ph type="ftr" sz="quarter" idx="11"/>
          </p:nvPr>
        </p:nvSpPr>
        <p:spPr/>
        <p:txBody>
          <a:bodyPr/>
          <a:lstStyle/>
          <a:p>
            <a:endParaRPr lang="en-PR"/>
          </a:p>
        </p:txBody>
      </p:sp>
      <p:sp>
        <p:nvSpPr>
          <p:cNvPr id="9" name="Slide Number Placeholder 8"/>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353696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B52CFE-2DDB-A049-B812-2D504C618E5F}" type="datetimeFigureOut">
              <a:rPr lang="en-PR" smtClean="0"/>
              <a:t>07/13/2023</a:t>
            </a:fld>
            <a:endParaRPr lang="en-PR"/>
          </a:p>
        </p:txBody>
      </p:sp>
      <p:sp>
        <p:nvSpPr>
          <p:cNvPr id="4" name="Footer Placeholder 3"/>
          <p:cNvSpPr>
            <a:spLocks noGrp="1"/>
          </p:cNvSpPr>
          <p:nvPr>
            <p:ph type="ftr" sz="quarter" idx="11"/>
          </p:nvPr>
        </p:nvSpPr>
        <p:spPr/>
        <p:txBody>
          <a:bodyPr/>
          <a:lstStyle/>
          <a:p>
            <a:endParaRPr lang="en-PR"/>
          </a:p>
        </p:txBody>
      </p:sp>
      <p:sp>
        <p:nvSpPr>
          <p:cNvPr id="5" name="Slide Number Placeholder 4"/>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37777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52CFE-2DDB-A049-B812-2D504C618E5F}" type="datetimeFigureOut">
              <a:rPr lang="en-PR" smtClean="0"/>
              <a:t>07/13/2023</a:t>
            </a:fld>
            <a:endParaRPr lang="en-PR"/>
          </a:p>
        </p:txBody>
      </p:sp>
      <p:sp>
        <p:nvSpPr>
          <p:cNvPr id="3" name="Footer Placeholder 2"/>
          <p:cNvSpPr>
            <a:spLocks noGrp="1"/>
          </p:cNvSpPr>
          <p:nvPr>
            <p:ph type="ftr" sz="quarter" idx="11"/>
          </p:nvPr>
        </p:nvSpPr>
        <p:spPr/>
        <p:txBody>
          <a:bodyPr/>
          <a:lstStyle/>
          <a:p>
            <a:endParaRPr lang="en-PR"/>
          </a:p>
        </p:txBody>
      </p:sp>
      <p:sp>
        <p:nvSpPr>
          <p:cNvPr id="4" name="Slide Number Placeholder 3"/>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423740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B52CFE-2DDB-A049-B812-2D504C618E5F}" type="datetimeFigureOut">
              <a:rPr lang="en-PR" smtClean="0"/>
              <a:t>07/13/2023</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372005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B52CFE-2DDB-A049-B812-2D504C618E5F}" type="datetimeFigureOut">
              <a:rPr lang="en-PR" smtClean="0"/>
              <a:t>07/13/2023</a:t>
            </a:fld>
            <a:endParaRPr lang="en-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6BF9F6-5B49-954C-AE98-B7C5A82A5D54}" type="slidenum">
              <a:rPr lang="en-PR" smtClean="0"/>
              <a:t>‹#›</a:t>
            </a:fld>
            <a:endParaRPr lang="en-PR"/>
          </a:p>
        </p:txBody>
      </p:sp>
    </p:spTree>
    <p:extLst>
      <p:ext uri="{BB962C8B-B14F-4D97-AF65-F5344CB8AC3E}">
        <p14:creationId xmlns:p14="http://schemas.microsoft.com/office/powerpoint/2010/main" val="418777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p:cNvGrpSpPr/>
          <p:nvPr userDrawn="1"/>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213919"/>
            <a:ext cx="10396882" cy="1151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449238"/>
            <a:ext cx="10396883" cy="39253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1B52CFE-2DDB-A049-B812-2D504C618E5F}" type="datetimeFigureOut">
              <a:rPr lang="en-PR" smtClean="0"/>
              <a:t>07/13/2023</a:t>
            </a:fld>
            <a:endParaRPr lang="en-P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P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156BF9F6-5B49-954C-AE98-B7C5A82A5D54}" type="slidenum">
              <a:rPr lang="en-PR" smtClean="0"/>
              <a:t>‹#›</a:t>
            </a:fld>
            <a:endParaRPr lang="en-PR"/>
          </a:p>
        </p:txBody>
      </p:sp>
    </p:spTree>
    <p:extLst>
      <p:ext uri="{BB962C8B-B14F-4D97-AF65-F5344CB8AC3E}">
        <p14:creationId xmlns:p14="http://schemas.microsoft.com/office/powerpoint/2010/main" val="2831887785"/>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 id="2147484529" r:id="rId17"/>
  </p:sldLayoutIdLst>
  <p:txStyles>
    <p:titleStyle>
      <a:lvl1pPr algn="l" defTabSz="914400" rtl="0" eaLnBrk="1" latinLnBrk="0" hangingPunct="1">
        <a:lnSpc>
          <a:spcPct val="90000"/>
        </a:lnSpc>
        <a:spcBef>
          <a:spcPct val="0"/>
        </a:spcBef>
        <a:buNone/>
        <a:defRPr sz="40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www.peoplemattersglobal.com/article/diversity/rewards-of-resilience-during-times-of-change-1998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peoplematters.in/blog/culture/building-resilience-in-covid-19-times-26789" TargetMode="External"/><Relationship Id="rId5" Type="http://schemas.openxmlformats.org/officeDocument/2006/relationships/image" Target="../media/image19.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ngall.com/billie-eilish-png/"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pngall.com/billie-eilish-png/"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oulection.com/tracks/QidvhhZvPfQ/" TargetMode="Externa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zerounotv.it/demi-lovato-sconvolge-i-fan-nel-nuovo-video-mette-in-scena-gli-abusi-e-loverdose/" TargetMode="External"/><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rkansasgopwing.blogspot.com/2016/08/what-we-can-learn-from-simone-biles.html" TargetMode="External"/><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goodreads.com/work/quotes/49604402-the-light-in-the-heart" TargetMode="External"/><Relationship Id="rId5" Type="http://schemas.openxmlformats.org/officeDocument/2006/relationships/image" Target="../media/image30.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hyperlink" Target="https://www.pexels.com/photo/nature-bamboo-hawaii-60877/" TargetMode="Externa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therecoverypoet.com/2017/03/12/resilience-the-power-to-hop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272249&amp;picture=hand-help-other" TargetMode="Externa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ggie.berkeley.edu/practice/1-2-3-clap/#tab__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9C2E-113E-365B-A838-FE5C0E51EF59}"/>
              </a:ext>
            </a:extLst>
          </p:cNvPr>
          <p:cNvSpPr>
            <a:spLocks noGrp="1"/>
          </p:cNvSpPr>
          <p:nvPr>
            <p:ph type="ctrTitle"/>
          </p:nvPr>
        </p:nvSpPr>
        <p:spPr>
          <a:xfrm rot="21420000">
            <a:off x="4959072" y="390182"/>
            <a:ext cx="5683314" cy="3284924"/>
          </a:xfrm>
        </p:spPr>
        <p:txBody>
          <a:bodyPr>
            <a:normAutofit/>
          </a:bodyPr>
          <a:lstStyle/>
          <a:p>
            <a:r>
              <a:rPr lang="en-US" sz="7400" b="1" dirty="0">
                <a:solidFill>
                  <a:schemeClr val="accent5">
                    <a:lumMod val="50000"/>
                  </a:schemeClr>
                </a:solidFill>
                <a:latin typeface="Amasis MT Pro" panose="02040504050005020304" pitchFamily="18" charset="0"/>
              </a:rPr>
              <a:t>Trauma informed approach</a:t>
            </a:r>
            <a:r>
              <a:rPr lang="en-PR" sz="7400" b="1" dirty="0">
                <a:solidFill>
                  <a:schemeClr val="accent5">
                    <a:lumMod val="50000"/>
                  </a:schemeClr>
                </a:solidFill>
                <a:latin typeface="Amasis MT Pro" panose="02040504050005020304" pitchFamily="18" charset="0"/>
              </a:rPr>
              <a:t> </a:t>
            </a:r>
          </a:p>
        </p:txBody>
      </p:sp>
      <p:sp>
        <p:nvSpPr>
          <p:cNvPr id="3" name="Subtitle 2">
            <a:extLst>
              <a:ext uri="{FF2B5EF4-FFF2-40B4-BE49-F238E27FC236}">
                <a16:creationId xmlns:a16="http://schemas.microsoft.com/office/drawing/2014/main" id="{495A0673-8898-2200-B943-BB1DCA2BE583}"/>
              </a:ext>
            </a:extLst>
          </p:cNvPr>
          <p:cNvSpPr>
            <a:spLocks noGrp="1"/>
          </p:cNvSpPr>
          <p:nvPr>
            <p:ph type="subTitle" idx="1"/>
          </p:nvPr>
        </p:nvSpPr>
        <p:spPr>
          <a:xfrm rot="21420000">
            <a:off x="5065715" y="3674838"/>
            <a:ext cx="5681180" cy="621792"/>
          </a:xfrm>
        </p:spPr>
        <p:txBody>
          <a:bodyPr>
            <a:normAutofit/>
          </a:bodyPr>
          <a:lstStyle/>
          <a:p>
            <a:pPr>
              <a:lnSpc>
                <a:spcPct val="110000"/>
              </a:lnSpc>
            </a:pPr>
            <a:r>
              <a:rPr lang="en-US" sz="2200" dirty="0">
                <a:latin typeface="Amasis MT Pro" panose="02040504050005020304" pitchFamily="18" charset="0"/>
              </a:rPr>
              <a:t>Activities for centers and </a:t>
            </a:r>
            <a:r>
              <a:rPr lang="en-US" sz="2200" dirty="0" err="1">
                <a:latin typeface="Amasis MT Pro" panose="02040504050005020304" pitchFamily="18" charset="0"/>
              </a:rPr>
              <a:t>cmhcs</a:t>
            </a:r>
            <a:endParaRPr lang="en-PR" sz="2200" dirty="0">
              <a:latin typeface="Amasis MT Pro" panose="02040504050005020304" pitchFamily="18" charset="0"/>
            </a:endParaRPr>
          </a:p>
        </p:txBody>
      </p:sp>
      <p:pic>
        <p:nvPicPr>
          <p:cNvPr id="7" name="Picture 6">
            <a:extLst>
              <a:ext uri="{FF2B5EF4-FFF2-40B4-BE49-F238E27FC236}">
                <a16:creationId xmlns:a16="http://schemas.microsoft.com/office/drawing/2014/main" id="{F96D3FB8-B670-9900-72E4-02BB1FA631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1353415">
            <a:off x="394122" y="669699"/>
            <a:ext cx="4411514" cy="3779708"/>
          </a:xfrm>
          <a:prstGeom prst="rect">
            <a:avLst/>
          </a:prstGeom>
        </p:spPr>
      </p:pic>
    </p:spTree>
    <p:extLst>
      <p:ext uri="{BB962C8B-B14F-4D97-AF65-F5344CB8AC3E}">
        <p14:creationId xmlns:p14="http://schemas.microsoft.com/office/powerpoint/2010/main" val="382084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648F-2EDA-9990-FADF-7BBCD5DD7F47}"/>
              </a:ext>
            </a:extLst>
          </p:cNvPr>
          <p:cNvSpPr txBox="1"/>
          <p:nvPr/>
        </p:nvSpPr>
        <p:spPr>
          <a:xfrm>
            <a:off x="883572" y="315773"/>
            <a:ext cx="8663013" cy="646331"/>
          </a:xfrm>
          <a:prstGeom prst="rect">
            <a:avLst/>
          </a:prstGeom>
          <a:noFill/>
        </p:spPr>
        <p:txBody>
          <a:bodyPr wrap="none" rtlCol="0">
            <a:spAutoFit/>
          </a:bodyPr>
          <a:lstStyle/>
          <a:p>
            <a:r>
              <a:rPr lang="en-US" sz="3600" b="1" dirty="0">
                <a:solidFill>
                  <a:srgbClr val="FF8400"/>
                </a:solidFill>
                <a:latin typeface="Amasis MT Pro" panose="02040504050005020304" pitchFamily="18" charset="0"/>
                <a:cs typeface="Arial"/>
              </a:rPr>
              <a:t>Perspective</a:t>
            </a:r>
            <a:r>
              <a:rPr lang="en-US" sz="3600" b="1" spc="-30" dirty="0">
                <a:solidFill>
                  <a:srgbClr val="FF8400"/>
                </a:solidFill>
                <a:latin typeface="Amasis MT Pro" panose="02040504050005020304" pitchFamily="18" charset="0"/>
                <a:cs typeface="Arial"/>
              </a:rPr>
              <a:t> </a:t>
            </a:r>
            <a:r>
              <a:rPr lang="en-US" sz="3600" b="1" spc="-10" dirty="0">
                <a:solidFill>
                  <a:srgbClr val="FF8400"/>
                </a:solidFill>
                <a:latin typeface="Amasis MT Pro" panose="02040504050005020304" pitchFamily="18" charset="0"/>
                <a:cs typeface="Arial"/>
              </a:rPr>
              <a:t>Taking...What</a:t>
            </a:r>
            <a:r>
              <a:rPr lang="en-US" sz="3600" b="1" spc="-20" dirty="0">
                <a:solidFill>
                  <a:srgbClr val="FF8400"/>
                </a:solidFill>
                <a:latin typeface="Amasis MT Pro" panose="02040504050005020304" pitchFamily="18" charset="0"/>
                <a:cs typeface="Arial"/>
              </a:rPr>
              <a:t> </a:t>
            </a:r>
            <a:r>
              <a:rPr lang="en-US" sz="3600" b="1" dirty="0">
                <a:solidFill>
                  <a:srgbClr val="FF8400"/>
                </a:solidFill>
                <a:latin typeface="Amasis MT Pro" panose="02040504050005020304" pitchFamily="18" charset="0"/>
                <a:cs typeface="Arial"/>
              </a:rPr>
              <a:t>do</a:t>
            </a:r>
            <a:r>
              <a:rPr lang="en-US" sz="3600" b="1" spc="-20" dirty="0">
                <a:solidFill>
                  <a:srgbClr val="FF8400"/>
                </a:solidFill>
                <a:latin typeface="Amasis MT Pro" panose="02040504050005020304" pitchFamily="18" charset="0"/>
                <a:cs typeface="Arial"/>
              </a:rPr>
              <a:t> </a:t>
            </a:r>
            <a:r>
              <a:rPr lang="en-US" sz="3600" b="1" dirty="0">
                <a:solidFill>
                  <a:srgbClr val="FF8400"/>
                </a:solidFill>
                <a:latin typeface="Amasis MT Pro" panose="02040504050005020304" pitchFamily="18" charset="0"/>
                <a:cs typeface="Arial"/>
              </a:rPr>
              <a:t>you</a:t>
            </a:r>
            <a:r>
              <a:rPr lang="en-US" sz="3600" b="1" spc="-20" dirty="0">
                <a:solidFill>
                  <a:srgbClr val="FF8400"/>
                </a:solidFill>
                <a:latin typeface="Amasis MT Pro" panose="02040504050005020304" pitchFamily="18" charset="0"/>
                <a:cs typeface="Arial"/>
              </a:rPr>
              <a:t> </a:t>
            </a:r>
            <a:r>
              <a:rPr lang="en-US" sz="3600" b="1" dirty="0">
                <a:solidFill>
                  <a:srgbClr val="FF8400"/>
                </a:solidFill>
                <a:latin typeface="Amasis MT Pro" panose="02040504050005020304" pitchFamily="18" charset="0"/>
                <a:cs typeface="Arial"/>
              </a:rPr>
              <a:t>see?</a:t>
            </a:r>
            <a:endParaRPr lang="en-PR" sz="3600" dirty="0">
              <a:solidFill>
                <a:srgbClr val="FF8400"/>
              </a:solidFill>
              <a:latin typeface="Amasis MT Pro" panose="02040504050005020304" pitchFamily="18" charset="0"/>
            </a:endParaRPr>
          </a:p>
        </p:txBody>
      </p:sp>
      <p:sp>
        <p:nvSpPr>
          <p:cNvPr id="3" name="TextBox 2">
            <a:extLst>
              <a:ext uri="{FF2B5EF4-FFF2-40B4-BE49-F238E27FC236}">
                <a16:creationId xmlns:a16="http://schemas.microsoft.com/office/drawing/2014/main" id="{5612280B-9370-D8D0-DD02-6724C982ADCF}"/>
              </a:ext>
            </a:extLst>
          </p:cNvPr>
          <p:cNvSpPr txBox="1"/>
          <p:nvPr/>
        </p:nvSpPr>
        <p:spPr>
          <a:xfrm>
            <a:off x="883572" y="1422484"/>
            <a:ext cx="9973481" cy="2769989"/>
          </a:xfrm>
          <a:prstGeom prst="rect">
            <a:avLst/>
          </a:prstGeom>
          <a:noFill/>
        </p:spPr>
        <p:txBody>
          <a:bodyPr wrap="square" rtlCol="0">
            <a:spAutoFit/>
          </a:bodyPr>
          <a:lstStyle/>
          <a:p>
            <a:pPr marL="228600" indent="-228600" defTabSz="914400">
              <a:spcAft>
                <a:spcPts val="1800"/>
              </a:spcAft>
              <a:buClr>
                <a:schemeClr val="accent1">
                  <a:lumMod val="75000"/>
                </a:schemeClr>
              </a:buClr>
              <a:buSzPct val="100000"/>
              <a:buFont typeface="Wingdings" panose="05000000000000000000" pitchFamily="2" charset="2"/>
              <a:buChar char="§"/>
            </a:pPr>
            <a:r>
              <a:rPr lang="en-PR" sz="2400" spc="-10" dirty="0">
                <a:latin typeface="Amasis MT Pro" panose="02040504050005020304" pitchFamily="18" charset="0"/>
                <a:ea typeface="Adobe Heiti Std R" panose="020B0400000000000000" pitchFamily="34" charset="-128"/>
                <a:cs typeface="Arial" panose="020B0604020202020204" pitchFamily="34" charset="0"/>
              </a:rPr>
              <a:t>Explain that the way we see or how we feel about something depends on how we are looking at the situation.</a:t>
            </a:r>
          </a:p>
          <a:p>
            <a:pPr marL="228600" indent="-228600" defTabSz="914400">
              <a:spcAft>
                <a:spcPts val="1800"/>
              </a:spcAft>
              <a:buClr>
                <a:schemeClr val="accent1">
                  <a:lumMod val="75000"/>
                </a:schemeClr>
              </a:buClr>
              <a:buSzPct val="100000"/>
              <a:buFont typeface="Wingdings" panose="05000000000000000000" pitchFamily="2" charset="2"/>
              <a:buChar char="§"/>
            </a:pPr>
            <a:r>
              <a:rPr lang="en-US" sz="2400" spc="-10" dirty="0">
                <a:latin typeface="Amasis MT Pro" panose="02040504050005020304" pitchFamily="18" charset="0"/>
                <a:ea typeface="Adobe Heiti Std R" panose="020B0400000000000000" pitchFamily="34" charset="-128"/>
                <a:cs typeface="Arial" panose="020B0604020202020204" pitchFamily="34" charset="0"/>
              </a:rPr>
              <a:t>S</a:t>
            </a:r>
            <a:r>
              <a:rPr lang="en-PR" sz="2400" spc="-10" dirty="0">
                <a:latin typeface="Amasis MT Pro" panose="02040504050005020304" pitchFamily="18" charset="0"/>
                <a:ea typeface="Adobe Heiti Std R" panose="020B0400000000000000" pitchFamily="34" charset="-128"/>
                <a:cs typeface="Arial" panose="020B0604020202020204" pitchFamily="34" charset="0"/>
              </a:rPr>
              <a:t>how the following pictures and debrief by pointing out that participants might not have seen what someone else did until after they pointed it out. </a:t>
            </a:r>
          </a:p>
          <a:p>
            <a:pPr marL="228600" indent="-228600" defTabSz="914400">
              <a:spcAft>
                <a:spcPts val="1800"/>
              </a:spcAft>
              <a:buClr>
                <a:schemeClr val="accent1">
                  <a:lumMod val="75000"/>
                </a:schemeClr>
              </a:buClr>
              <a:buSzPct val="100000"/>
              <a:buFont typeface="Wingdings" panose="05000000000000000000" pitchFamily="2" charset="2"/>
              <a:buChar char="§"/>
            </a:pPr>
            <a:r>
              <a:rPr lang="en-PR" sz="2400" spc="-10" dirty="0">
                <a:latin typeface="Amasis MT Pro" panose="02040504050005020304" pitchFamily="18" charset="0"/>
                <a:ea typeface="Adobe Heiti Std R" panose="020B0400000000000000" pitchFamily="34" charset="-128"/>
                <a:cs typeface="Arial" panose="020B0604020202020204" pitchFamily="34" charset="0"/>
              </a:rPr>
              <a:t>In the same way, making the effort to gain new perspective will often lead us to new and different solutions.</a:t>
            </a:r>
          </a:p>
        </p:txBody>
      </p:sp>
    </p:spTree>
    <p:extLst>
      <p:ext uri="{BB962C8B-B14F-4D97-AF65-F5344CB8AC3E}">
        <p14:creationId xmlns:p14="http://schemas.microsoft.com/office/powerpoint/2010/main" val="212611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283EA96B-9AB7-F5CB-3A7F-6E02025361CF}"/>
              </a:ext>
            </a:extLst>
          </p:cNvPr>
          <p:cNvPicPr/>
          <p:nvPr/>
        </p:nvPicPr>
        <p:blipFill>
          <a:blip r:embed="rId2" cstate="print"/>
          <a:stretch>
            <a:fillRect/>
          </a:stretch>
        </p:blipFill>
        <p:spPr>
          <a:xfrm>
            <a:off x="886593" y="1499997"/>
            <a:ext cx="2937754" cy="4007797"/>
          </a:xfrm>
          <a:prstGeom prst="rect">
            <a:avLst/>
          </a:prstGeom>
        </p:spPr>
      </p:pic>
      <p:pic>
        <p:nvPicPr>
          <p:cNvPr id="3" name="object 8">
            <a:extLst>
              <a:ext uri="{FF2B5EF4-FFF2-40B4-BE49-F238E27FC236}">
                <a16:creationId xmlns:a16="http://schemas.microsoft.com/office/drawing/2014/main" id="{78DFECAD-8F97-B047-EF2B-7C10F764BAD3}"/>
              </a:ext>
            </a:extLst>
          </p:cNvPr>
          <p:cNvPicPr/>
          <p:nvPr/>
        </p:nvPicPr>
        <p:blipFill>
          <a:blip r:embed="rId3" cstate="print"/>
          <a:stretch>
            <a:fillRect/>
          </a:stretch>
        </p:blipFill>
        <p:spPr>
          <a:xfrm>
            <a:off x="4382788" y="1516452"/>
            <a:ext cx="3180944" cy="4007797"/>
          </a:xfrm>
          <a:prstGeom prst="rect">
            <a:avLst/>
          </a:prstGeom>
        </p:spPr>
      </p:pic>
      <p:sp>
        <p:nvSpPr>
          <p:cNvPr id="5" name="TextBox 4">
            <a:extLst>
              <a:ext uri="{FF2B5EF4-FFF2-40B4-BE49-F238E27FC236}">
                <a16:creationId xmlns:a16="http://schemas.microsoft.com/office/drawing/2014/main" id="{F0D47A5C-81C9-22AE-F01A-0A26AF2F685D}"/>
              </a:ext>
            </a:extLst>
          </p:cNvPr>
          <p:cNvSpPr txBox="1"/>
          <p:nvPr/>
        </p:nvSpPr>
        <p:spPr>
          <a:xfrm>
            <a:off x="679161" y="375868"/>
            <a:ext cx="4258218" cy="646331"/>
          </a:xfrm>
          <a:prstGeom prst="rect">
            <a:avLst/>
          </a:prstGeom>
          <a:noFill/>
        </p:spPr>
        <p:txBody>
          <a:bodyPr wrap="square" rtlCol="0">
            <a:spAutoFit/>
          </a:bodyPr>
          <a:lstStyle/>
          <a:p>
            <a:r>
              <a:rPr lang="en-PR" sz="3600" b="1" dirty="0">
                <a:solidFill>
                  <a:srgbClr val="FF8400"/>
                </a:solidFill>
                <a:latin typeface="Amasis MT Pro" panose="02040504050005020304" pitchFamily="18" charset="0"/>
                <a:cs typeface="Arial" panose="020B0604020202020204" pitchFamily="34" charset="0"/>
              </a:rPr>
              <a:t>What Do You See?</a:t>
            </a:r>
          </a:p>
        </p:txBody>
      </p:sp>
      <p:grpSp>
        <p:nvGrpSpPr>
          <p:cNvPr id="6" name="object 5">
            <a:extLst>
              <a:ext uri="{FF2B5EF4-FFF2-40B4-BE49-F238E27FC236}">
                <a16:creationId xmlns:a16="http://schemas.microsoft.com/office/drawing/2014/main" id="{A9B77FF7-3C88-C29C-E2BA-C6F9A92D990B}"/>
              </a:ext>
            </a:extLst>
          </p:cNvPr>
          <p:cNvGrpSpPr/>
          <p:nvPr/>
        </p:nvGrpSpPr>
        <p:grpSpPr>
          <a:xfrm>
            <a:off x="8155197" y="1516452"/>
            <a:ext cx="3180944" cy="4037487"/>
            <a:chOff x="272327" y="2633894"/>
            <a:chExt cx="1971675" cy="1666875"/>
          </a:xfrm>
        </p:grpSpPr>
        <p:pic>
          <p:nvPicPr>
            <p:cNvPr id="7" name="object 6">
              <a:extLst>
                <a:ext uri="{FF2B5EF4-FFF2-40B4-BE49-F238E27FC236}">
                  <a16:creationId xmlns:a16="http://schemas.microsoft.com/office/drawing/2014/main" id="{894D74D7-6650-78A7-4797-09BEEF4667E5}"/>
                </a:ext>
              </a:extLst>
            </p:cNvPr>
            <p:cNvPicPr/>
            <p:nvPr/>
          </p:nvPicPr>
          <p:blipFill>
            <a:blip r:embed="rId4" cstate="print"/>
            <a:stretch>
              <a:fillRect/>
            </a:stretch>
          </p:blipFill>
          <p:spPr>
            <a:xfrm>
              <a:off x="291378" y="2652944"/>
              <a:ext cx="1933574" cy="1628774"/>
            </a:xfrm>
            <a:prstGeom prst="rect">
              <a:avLst/>
            </a:prstGeom>
          </p:spPr>
        </p:pic>
        <p:sp>
          <p:nvSpPr>
            <p:cNvPr id="8" name="object 7">
              <a:extLst>
                <a:ext uri="{FF2B5EF4-FFF2-40B4-BE49-F238E27FC236}">
                  <a16:creationId xmlns:a16="http://schemas.microsoft.com/office/drawing/2014/main" id="{F80E0E2E-FAC6-4DD0-D5D3-04D12DCE5CE4}"/>
                </a:ext>
              </a:extLst>
            </p:cNvPr>
            <p:cNvSpPr/>
            <p:nvPr/>
          </p:nvSpPr>
          <p:spPr>
            <a:xfrm>
              <a:off x="281852" y="2643419"/>
              <a:ext cx="1952625" cy="1647825"/>
            </a:xfrm>
            <a:custGeom>
              <a:avLst/>
              <a:gdLst/>
              <a:ahLst/>
              <a:cxnLst/>
              <a:rect l="l" t="t" r="r" b="b"/>
              <a:pathLst>
                <a:path w="1952625" h="1647825">
                  <a:moveTo>
                    <a:pt x="0" y="0"/>
                  </a:moveTo>
                  <a:lnTo>
                    <a:pt x="1952624" y="0"/>
                  </a:lnTo>
                  <a:lnTo>
                    <a:pt x="1952624" y="1647824"/>
                  </a:lnTo>
                  <a:lnTo>
                    <a:pt x="0" y="1647824"/>
                  </a:lnTo>
                  <a:lnTo>
                    <a:pt x="0" y="0"/>
                  </a:lnTo>
                  <a:close/>
                </a:path>
              </a:pathLst>
            </a:custGeom>
            <a:ln w="19049">
              <a:solidFill>
                <a:srgbClr val="1E5784"/>
              </a:solidFill>
            </a:ln>
          </p:spPr>
          <p:txBody>
            <a:bodyPr wrap="square" lIns="0" tIns="0" rIns="0" bIns="0" rtlCol="0"/>
            <a:lstStyle/>
            <a:p>
              <a:endParaRPr dirty="0"/>
            </a:p>
          </p:txBody>
        </p:sp>
      </p:grpSp>
    </p:spTree>
    <p:extLst>
      <p:ext uri="{BB962C8B-B14F-4D97-AF65-F5344CB8AC3E}">
        <p14:creationId xmlns:p14="http://schemas.microsoft.com/office/powerpoint/2010/main" val="346387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723D2FB1-16E6-DEAA-2BF9-BA0372E8813D}"/>
              </a:ext>
            </a:extLst>
          </p:cNvPr>
          <p:cNvPicPr/>
          <p:nvPr/>
        </p:nvPicPr>
        <p:blipFill>
          <a:blip r:embed="rId2" cstate="print"/>
          <a:stretch>
            <a:fillRect/>
          </a:stretch>
        </p:blipFill>
        <p:spPr>
          <a:xfrm>
            <a:off x="1962796" y="1429358"/>
            <a:ext cx="8266407" cy="3999284"/>
          </a:xfrm>
          <a:prstGeom prst="rect">
            <a:avLst/>
          </a:prstGeom>
        </p:spPr>
      </p:pic>
      <p:sp>
        <p:nvSpPr>
          <p:cNvPr id="3" name="TextBox 2">
            <a:extLst>
              <a:ext uri="{FF2B5EF4-FFF2-40B4-BE49-F238E27FC236}">
                <a16:creationId xmlns:a16="http://schemas.microsoft.com/office/drawing/2014/main" id="{78EAC651-C35E-78B0-A502-19352626CE41}"/>
              </a:ext>
            </a:extLst>
          </p:cNvPr>
          <p:cNvSpPr txBox="1"/>
          <p:nvPr/>
        </p:nvSpPr>
        <p:spPr>
          <a:xfrm>
            <a:off x="333850" y="316493"/>
            <a:ext cx="4547069" cy="646331"/>
          </a:xfrm>
          <a:prstGeom prst="rect">
            <a:avLst/>
          </a:prstGeom>
          <a:noFill/>
        </p:spPr>
        <p:txBody>
          <a:bodyPr wrap="square" rtlCol="0">
            <a:spAutoFit/>
          </a:bodyPr>
          <a:lstStyle/>
          <a:p>
            <a:pPr algn="ctr"/>
            <a:r>
              <a:rPr lang="en-PR" sz="3600" b="1" dirty="0">
                <a:solidFill>
                  <a:srgbClr val="FF8400"/>
                </a:solidFill>
                <a:latin typeface="Amasis MT Pro" panose="02040504050005020304" pitchFamily="18" charset="0"/>
                <a:cs typeface="Arial" panose="020B0604020202020204" pitchFamily="34" charset="0"/>
              </a:rPr>
              <a:t>What Do You See?</a:t>
            </a:r>
          </a:p>
        </p:txBody>
      </p:sp>
    </p:spTree>
    <p:extLst>
      <p:ext uri="{BB962C8B-B14F-4D97-AF65-F5344CB8AC3E}">
        <p14:creationId xmlns:p14="http://schemas.microsoft.com/office/powerpoint/2010/main" val="59531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FEAA8FE3-D050-1457-D6F9-1C43C9B8AAB7}"/>
              </a:ext>
            </a:extLst>
          </p:cNvPr>
          <p:cNvPicPr/>
          <p:nvPr/>
        </p:nvPicPr>
        <p:blipFill>
          <a:blip r:embed="rId2" cstate="print"/>
          <a:stretch>
            <a:fillRect/>
          </a:stretch>
        </p:blipFill>
        <p:spPr>
          <a:xfrm>
            <a:off x="1828012" y="1084502"/>
            <a:ext cx="7836849" cy="4390323"/>
          </a:xfrm>
          <a:prstGeom prst="rect">
            <a:avLst/>
          </a:prstGeom>
        </p:spPr>
      </p:pic>
      <p:sp>
        <p:nvSpPr>
          <p:cNvPr id="4" name="TextBox 3">
            <a:extLst>
              <a:ext uri="{FF2B5EF4-FFF2-40B4-BE49-F238E27FC236}">
                <a16:creationId xmlns:a16="http://schemas.microsoft.com/office/drawing/2014/main" id="{F9968658-37EA-37F5-9F91-E4ECD4EB70DB}"/>
              </a:ext>
            </a:extLst>
          </p:cNvPr>
          <p:cNvSpPr txBox="1"/>
          <p:nvPr/>
        </p:nvSpPr>
        <p:spPr>
          <a:xfrm>
            <a:off x="582607" y="271113"/>
            <a:ext cx="4798980" cy="646331"/>
          </a:xfrm>
          <a:prstGeom prst="rect">
            <a:avLst/>
          </a:prstGeom>
          <a:noFill/>
        </p:spPr>
        <p:txBody>
          <a:bodyPr wrap="square" rtlCol="0">
            <a:spAutoFit/>
          </a:bodyPr>
          <a:lstStyle/>
          <a:p>
            <a:r>
              <a:rPr lang="en-PR" sz="3600" b="1" dirty="0">
                <a:solidFill>
                  <a:srgbClr val="FF8400"/>
                </a:solidFill>
                <a:latin typeface="Amasis MT Pro" panose="02040504050005020304" pitchFamily="18" charset="0"/>
                <a:cs typeface="Arial" panose="020B0604020202020204" pitchFamily="34" charset="0"/>
              </a:rPr>
              <a:t>What Do You See?</a:t>
            </a:r>
          </a:p>
        </p:txBody>
      </p:sp>
    </p:spTree>
    <p:extLst>
      <p:ext uri="{BB962C8B-B14F-4D97-AF65-F5344CB8AC3E}">
        <p14:creationId xmlns:p14="http://schemas.microsoft.com/office/powerpoint/2010/main" val="267132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400B89-CA40-BE7C-3E75-2CBA0166A3ED}"/>
              </a:ext>
            </a:extLst>
          </p:cNvPr>
          <p:cNvPicPr>
            <a:picLocks noChangeAspect="1"/>
          </p:cNvPicPr>
          <p:nvPr/>
        </p:nvPicPr>
        <p:blipFill>
          <a:blip r:embed="rId2"/>
          <a:stretch>
            <a:fillRect/>
          </a:stretch>
        </p:blipFill>
        <p:spPr>
          <a:xfrm>
            <a:off x="3417651" y="881322"/>
            <a:ext cx="4990290" cy="4595351"/>
          </a:xfrm>
          <a:prstGeom prst="rect">
            <a:avLst/>
          </a:prstGeom>
        </p:spPr>
      </p:pic>
      <p:sp>
        <p:nvSpPr>
          <p:cNvPr id="5" name="TextBox 4">
            <a:extLst>
              <a:ext uri="{FF2B5EF4-FFF2-40B4-BE49-F238E27FC236}">
                <a16:creationId xmlns:a16="http://schemas.microsoft.com/office/drawing/2014/main" id="{4F77820F-453D-CEBE-23A7-2B271A3D9BB4}"/>
              </a:ext>
            </a:extLst>
          </p:cNvPr>
          <p:cNvSpPr txBox="1"/>
          <p:nvPr/>
        </p:nvSpPr>
        <p:spPr>
          <a:xfrm>
            <a:off x="564371" y="320051"/>
            <a:ext cx="8234609" cy="646331"/>
          </a:xfrm>
          <a:prstGeom prst="rect">
            <a:avLst/>
          </a:prstGeom>
          <a:noFill/>
        </p:spPr>
        <p:txBody>
          <a:bodyPr wrap="square" rtlCol="0">
            <a:spAutoFit/>
          </a:bodyPr>
          <a:lstStyle/>
          <a:p>
            <a:r>
              <a:rPr lang="en-PR" sz="3600" b="1" dirty="0">
                <a:solidFill>
                  <a:srgbClr val="FF8400"/>
                </a:solidFill>
                <a:latin typeface="Amasis MT Pro" panose="02040504050005020304" pitchFamily="18" charset="0"/>
                <a:cs typeface="Arial" panose="020B0604020202020204" pitchFamily="34" charset="0"/>
              </a:rPr>
              <a:t>What Do You See?</a:t>
            </a:r>
          </a:p>
        </p:txBody>
      </p:sp>
    </p:spTree>
    <p:extLst>
      <p:ext uri="{BB962C8B-B14F-4D97-AF65-F5344CB8AC3E}">
        <p14:creationId xmlns:p14="http://schemas.microsoft.com/office/powerpoint/2010/main" val="420656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616BE-BE48-8B66-AA48-9AADAF652850}"/>
              </a:ext>
            </a:extLst>
          </p:cNvPr>
          <p:cNvSpPr>
            <a:spLocks noGrp="1"/>
          </p:cNvSpPr>
          <p:nvPr>
            <p:ph type="title"/>
          </p:nvPr>
        </p:nvSpPr>
        <p:spPr>
          <a:xfrm>
            <a:off x="671493" y="1504707"/>
            <a:ext cx="10394707" cy="1660751"/>
          </a:xfrm>
        </p:spPr>
        <p:txBody>
          <a:bodyPr/>
          <a:lstStyle/>
          <a:p>
            <a:r>
              <a:rPr lang="en-US" b="1" dirty="0">
                <a:solidFill>
                  <a:schemeClr val="accent1"/>
                </a:solidFill>
                <a:latin typeface="Amasis MT Pro" panose="02040504050005020304" pitchFamily="18" charset="0"/>
              </a:rPr>
              <a:t>Resilience</a:t>
            </a:r>
          </a:p>
        </p:txBody>
      </p:sp>
      <p:sp>
        <p:nvSpPr>
          <p:cNvPr id="4" name="Text Placeholder 3">
            <a:extLst>
              <a:ext uri="{FF2B5EF4-FFF2-40B4-BE49-F238E27FC236}">
                <a16:creationId xmlns:a16="http://schemas.microsoft.com/office/drawing/2014/main" id="{2D95D285-9DD8-9079-5D5A-7D93DF2DB0D3}"/>
              </a:ext>
            </a:extLst>
          </p:cNvPr>
          <p:cNvSpPr>
            <a:spLocks noGrp="1"/>
          </p:cNvSpPr>
          <p:nvPr>
            <p:ph type="body" idx="1"/>
          </p:nvPr>
        </p:nvSpPr>
        <p:spPr>
          <a:xfrm>
            <a:off x="671493" y="3831657"/>
            <a:ext cx="10849014" cy="1188548"/>
          </a:xfrm>
        </p:spPr>
        <p:txBody>
          <a:bodyPr>
            <a:normAutofit/>
          </a:bodyPr>
          <a:lstStyle/>
          <a:p>
            <a:r>
              <a:rPr lang="en-US" sz="2800" b="1" dirty="0">
                <a:latin typeface="Amasis MT Pro" panose="02040504050005020304" pitchFamily="18" charset="0"/>
              </a:rPr>
              <a:t>An important part of a trauma informed approach</a:t>
            </a:r>
          </a:p>
        </p:txBody>
      </p:sp>
    </p:spTree>
    <p:extLst>
      <p:ext uri="{BB962C8B-B14F-4D97-AF65-F5344CB8AC3E}">
        <p14:creationId xmlns:p14="http://schemas.microsoft.com/office/powerpoint/2010/main" val="136977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691BDF7-74ED-406A-8A22-22721EE5FB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oup 15">
            <a:extLst>
              <a:ext uri="{FF2B5EF4-FFF2-40B4-BE49-F238E27FC236}">
                <a16:creationId xmlns:a16="http://schemas.microsoft.com/office/drawing/2014/main" id="{13544B1A-9E28-4189-AE12-8CDBA2C0F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7" name="Rectangle 16">
              <a:extLst>
                <a:ext uri="{FF2B5EF4-FFF2-40B4-BE49-F238E27FC236}">
                  <a16:creationId xmlns:a16="http://schemas.microsoft.com/office/drawing/2014/main" id="{2B6A25A0-6CD9-45B3-A42D-509D3E2F2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8" name="Freeform 11">
              <a:extLst>
                <a:ext uri="{FF2B5EF4-FFF2-40B4-BE49-F238E27FC236}">
                  <a16:creationId xmlns:a16="http://schemas.microsoft.com/office/drawing/2014/main" id="{28AFC8E5-EE69-4EDA-9BAA-D9650668B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Rectangle 18">
              <a:extLst>
                <a:ext uri="{FF2B5EF4-FFF2-40B4-BE49-F238E27FC236}">
                  <a16:creationId xmlns:a16="http://schemas.microsoft.com/office/drawing/2014/main" id="{F71EE848-149F-4FB9-B7EF-229308554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472EDE43-D02F-BFBB-8169-2AF3D4561390}"/>
              </a:ext>
            </a:extLst>
          </p:cNvPr>
          <p:cNvSpPr txBox="1"/>
          <p:nvPr/>
        </p:nvSpPr>
        <p:spPr>
          <a:xfrm>
            <a:off x="212047" y="78068"/>
            <a:ext cx="10396882" cy="115196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cap="all" dirty="0">
                <a:solidFill>
                  <a:schemeClr val="accent1"/>
                </a:solidFill>
                <a:latin typeface="Amasis MT Pro" panose="02040504050005020304" pitchFamily="18" charset="0"/>
                <a:ea typeface="+mj-ea"/>
                <a:cs typeface="+mj-cs"/>
              </a:rPr>
              <a:t>Why Overcome Obstacles?</a:t>
            </a:r>
          </a:p>
        </p:txBody>
      </p:sp>
      <p:sp>
        <p:nvSpPr>
          <p:cNvPr id="4" name="TextBox 3">
            <a:extLst>
              <a:ext uri="{FF2B5EF4-FFF2-40B4-BE49-F238E27FC236}">
                <a16:creationId xmlns:a16="http://schemas.microsoft.com/office/drawing/2014/main" id="{3CBA0A7F-9A6A-5D42-B24B-6D12D6085B98}"/>
              </a:ext>
            </a:extLst>
          </p:cNvPr>
          <p:cNvSpPr txBox="1"/>
          <p:nvPr/>
        </p:nvSpPr>
        <p:spPr>
          <a:xfrm>
            <a:off x="5052480" y="1292061"/>
            <a:ext cx="6619260" cy="4047262"/>
          </a:xfrm>
          <a:prstGeom prst="rect">
            <a:avLst/>
          </a:prstGeom>
          <a:noFill/>
        </p:spPr>
        <p:txBody>
          <a:bodyPr wrap="square" rtlCol="0">
            <a:spAutoFit/>
          </a:bodyPr>
          <a:lstStyle/>
          <a:p>
            <a:pPr marL="228600" indent="-228600" defTabSz="914400">
              <a:spcAft>
                <a:spcPts val="1800"/>
              </a:spcAft>
              <a:buClr>
                <a:schemeClr val="accent1">
                  <a:lumMod val="75000"/>
                </a:schemeClr>
              </a:buClr>
              <a:buSzPct val="100000"/>
              <a:buFont typeface="Wingdings" panose="05000000000000000000" pitchFamily="2" charset="2"/>
              <a:buChar char="§"/>
            </a:pPr>
            <a:r>
              <a:rPr lang="en-PR" sz="2400" spc="-10" dirty="0">
                <a:latin typeface="Amasis MT Pro" panose="02040504050005020304" pitchFamily="18" charset="0"/>
                <a:ea typeface="Adobe Heiti Std R" panose="020B0400000000000000" pitchFamily="34" charset="-128"/>
                <a:cs typeface="Arial" panose="020B0604020202020204" pitchFamily="34" charset="0"/>
              </a:rPr>
              <a:t>Facing obstacles and navegating one’s way through them builds resilience capacity.</a:t>
            </a:r>
            <a:endParaRPr lang="en-US" sz="2400" spc="-10" dirty="0">
              <a:latin typeface="Amasis MT Pro" panose="02040504050005020304" pitchFamily="18" charset="0"/>
              <a:ea typeface="Adobe Heiti Std R" panose="020B0400000000000000" pitchFamily="34" charset="-128"/>
              <a:cs typeface="Arial" panose="020B0604020202020204" pitchFamily="34" charset="0"/>
            </a:endParaRPr>
          </a:p>
          <a:p>
            <a:pPr marL="228600" indent="-228600" defTabSz="914400">
              <a:spcAft>
                <a:spcPts val="1800"/>
              </a:spcAft>
              <a:buClr>
                <a:schemeClr val="accent1">
                  <a:lumMod val="75000"/>
                </a:schemeClr>
              </a:buClr>
              <a:buSzPct val="100000"/>
              <a:buFont typeface="Wingdings" panose="05000000000000000000" pitchFamily="2" charset="2"/>
              <a:buChar char="§"/>
            </a:pPr>
            <a:r>
              <a:rPr lang="en-US" sz="2400" spc="-10" dirty="0">
                <a:latin typeface="Amasis MT Pro" panose="02040504050005020304" pitchFamily="18" charset="0"/>
                <a:ea typeface="Adobe Heiti Std R" panose="020B0400000000000000" pitchFamily="34" charset="-128"/>
                <a:cs typeface="Arial" panose="020B0604020202020204" pitchFamily="34" charset="0"/>
              </a:rPr>
              <a:t>C</a:t>
            </a:r>
            <a:r>
              <a:rPr lang="en-PR" sz="2400" spc="-10" dirty="0">
                <a:latin typeface="Amasis MT Pro" panose="02040504050005020304" pitchFamily="18" charset="0"/>
                <a:ea typeface="Adobe Heiti Std R" panose="020B0400000000000000" pitchFamily="34" charset="-128"/>
                <a:cs typeface="Arial" panose="020B0604020202020204" pitchFamily="34" charset="0"/>
              </a:rPr>
              <a:t>onfronting obstacles implies assessing the situation with new eyes and innovate creative solutions.</a:t>
            </a:r>
            <a:endParaRPr lang="en-US" sz="2400" spc="-10" dirty="0">
              <a:latin typeface="Amasis MT Pro" panose="02040504050005020304" pitchFamily="18" charset="0"/>
              <a:ea typeface="Adobe Heiti Std R" panose="020B0400000000000000" pitchFamily="34" charset="-128"/>
              <a:cs typeface="Arial" panose="020B0604020202020204" pitchFamily="34" charset="0"/>
            </a:endParaRPr>
          </a:p>
          <a:p>
            <a:pPr marL="228600" indent="-228600" defTabSz="914400">
              <a:spcAft>
                <a:spcPts val="1800"/>
              </a:spcAft>
              <a:buClr>
                <a:schemeClr val="accent1">
                  <a:lumMod val="75000"/>
                </a:schemeClr>
              </a:buClr>
              <a:buSzPct val="100000"/>
              <a:buFont typeface="Wingdings" panose="05000000000000000000" pitchFamily="2" charset="2"/>
              <a:buChar char="§"/>
            </a:pPr>
            <a:r>
              <a:rPr lang="en-PR" sz="2400" spc="-10" dirty="0">
                <a:latin typeface="Amasis MT Pro" panose="02040504050005020304" pitchFamily="18" charset="0"/>
                <a:ea typeface="Adobe Heiti Std R" panose="020B0400000000000000" pitchFamily="34" charset="-128"/>
                <a:cs typeface="Arial" panose="020B0604020202020204" pitchFamily="34" charset="0"/>
              </a:rPr>
              <a:t>Knowing that one can overcome obstacles, learn from stuggles and benefit </a:t>
            </a:r>
            <a:r>
              <a:rPr lang="en-US" sz="2400" spc="-10" dirty="0">
                <a:latin typeface="Amasis MT Pro" panose="02040504050005020304" pitchFamily="18" charset="0"/>
                <a:ea typeface="Adobe Heiti Std R" panose="020B0400000000000000" pitchFamily="34" charset="-128"/>
                <a:cs typeface="Arial" panose="020B0604020202020204" pitchFamily="34" charset="0"/>
              </a:rPr>
              <a:t>f</a:t>
            </a:r>
            <a:r>
              <a:rPr lang="en-PR" sz="2400" spc="-10" dirty="0">
                <a:latin typeface="Amasis MT Pro" panose="02040504050005020304" pitchFamily="18" charset="0"/>
                <a:ea typeface="Adobe Heiti Std R" panose="020B0400000000000000" pitchFamily="34" charset="-128"/>
                <a:cs typeface="Arial" panose="020B0604020202020204" pitchFamily="34" charset="0"/>
              </a:rPr>
              <a:t>rom mistakes lays a solid foundation for suc</a:t>
            </a:r>
            <a:r>
              <a:rPr lang="en-US" sz="2400" spc="-10" dirty="0">
                <a:latin typeface="Amasis MT Pro" panose="02040504050005020304" pitchFamily="18" charset="0"/>
                <a:ea typeface="Adobe Heiti Std R" panose="020B0400000000000000" pitchFamily="34" charset="-128"/>
                <a:cs typeface="Arial" panose="020B0604020202020204" pitchFamily="34" charset="0"/>
              </a:rPr>
              <a:t>c</a:t>
            </a:r>
            <a:r>
              <a:rPr lang="en-PR" sz="2400" spc="-10" dirty="0">
                <a:latin typeface="Amasis MT Pro" panose="02040504050005020304" pitchFamily="18" charset="0"/>
                <a:ea typeface="Adobe Heiti Std R" panose="020B0400000000000000" pitchFamily="34" charset="-128"/>
                <a:cs typeface="Arial" panose="020B0604020202020204" pitchFamily="34" charset="0"/>
              </a:rPr>
              <a:t>ess in later life.</a:t>
            </a:r>
          </a:p>
          <a:p>
            <a:pPr marL="342900" indent="-342900" defTabSz="356616">
              <a:spcAft>
                <a:spcPts val="600"/>
              </a:spcAft>
              <a:buFont typeface="Courier New" panose="02070309020205020404" pitchFamily="49" charset="0"/>
              <a:buChar char="o"/>
            </a:pPr>
            <a:endParaRPr lang="en-PR" sz="2000" dirty="0">
              <a:latin typeface="Amasis MT Pro" panose="020405040500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D99E90C4-4A44-EBBF-6B96-3EE08038B33D}"/>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469820" y="1040778"/>
            <a:ext cx="3829980" cy="2692500"/>
          </a:xfrm>
          <a:prstGeom prst="rect">
            <a:avLst/>
          </a:prstGeom>
        </p:spPr>
      </p:pic>
      <p:pic>
        <p:nvPicPr>
          <p:cNvPr id="3" name="Picture 2">
            <a:extLst>
              <a:ext uri="{FF2B5EF4-FFF2-40B4-BE49-F238E27FC236}">
                <a16:creationId xmlns:a16="http://schemas.microsoft.com/office/drawing/2014/main" id="{60543F07-913E-1BB7-C300-BA0761730F43}"/>
              </a:ext>
            </a:extLst>
          </p:cNvPr>
          <p:cNvPicPr>
            <a:picLocks noChangeAspect="1"/>
          </p:cNvPicPr>
          <p:nvPr/>
        </p:nvPicPr>
        <p:blipFill>
          <a:blip r:embed="rId7"/>
          <a:stretch>
            <a:fillRect/>
          </a:stretch>
        </p:blipFill>
        <p:spPr>
          <a:xfrm>
            <a:off x="1110585" y="3818422"/>
            <a:ext cx="2619375" cy="1743075"/>
          </a:xfrm>
          <a:prstGeom prst="rect">
            <a:avLst/>
          </a:prstGeom>
        </p:spPr>
      </p:pic>
    </p:spTree>
    <p:extLst>
      <p:ext uri="{BB962C8B-B14F-4D97-AF65-F5344CB8AC3E}">
        <p14:creationId xmlns:p14="http://schemas.microsoft.com/office/powerpoint/2010/main" val="33035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02BD-F1F5-1A59-6064-0E78A4512CB6}"/>
              </a:ext>
            </a:extLst>
          </p:cNvPr>
          <p:cNvSpPr>
            <a:spLocks noGrp="1"/>
          </p:cNvSpPr>
          <p:nvPr>
            <p:ph type="title"/>
          </p:nvPr>
        </p:nvSpPr>
        <p:spPr/>
        <p:txBody>
          <a:bodyPr>
            <a:normAutofit/>
          </a:bodyPr>
          <a:lstStyle/>
          <a:p>
            <a:pPr>
              <a:spcAft>
                <a:spcPts val="600"/>
              </a:spcAft>
            </a:pPr>
            <a:r>
              <a:rPr lang="en-PR" b="1" dirty="0">
                <a:solidFill>
                  <a:schemeClr val="accent1"/>
                </a:solidFill>
              </a:rPr>
              <a:t>Who am I?</a:t>
            </a:r>
            <a:endParaRPr lang="en-US" b="1" dirty="0">
              <a:solidFill>
                <a:schemeClr val="accent1"/>
              </a:solidFill>
            </a:endParaRPr>
          </a:p>
        </p:txBody>
      </p:sp>
      <p:sp>
        <p:nvSpPr>
          <p:cNvPr id="4" name="Content Placeholder 3">
            <a:extLst>
              <a:ext uri="{FF2B5EF4-FFF2-40B4-BE49-F238E27FC236}">
                <a16:creationId xmlns:a16="http://schemas.microsoft.com/office/drawing/2014/main" id="{759E4F8C-BE23-5226-B4D1-9602BAC627C0}"/>
              </a:ext>
            </a:extLst>
          </p:cNvPr>
          <p:cNvSpPr>
            <a:spLocks noGrp="1"/>
          </p:cNvSpPr>
          <p:nvPr>
            <p:ph sz="quarter" idx="13"/>
          </p:nvPr>
        </p:nvSpPr>
        <p:spPr>
          <a:xfrm>
            <a:off x="685800" y="1130158"/>
            <a:ext cx="10394707" cy="4244428"/>
          </a:xfrm>
        </p:spPr>
        <p:txBody>
          <a:bodyPr>
            <a:normAutofit fontScale="85000" lnSpcReduction="10000"/>
          </a:bodyPr>
          <a:lstStyle/>
          <a:p>
            <a:pPr marL="285750" indent="-285750" fontAlgn="t">
              <a:buFont typeface="Wingdings" pitchFamily="2" charset="2"/>
              <a:buChar char="ü"/>
            </a:pPr>
            <a:r>
              <a:rPr lang="en-PR" sz="2000" dirty="0">
                <a:latin typeface="Amasis MT Pro" panose="02040504050005020304" pitchFamily="18" charset="0"/>
                <a:cs typeface="Arial" panose="020B0604020202020204" pitchFamily="34" charset="0"/>
              </a:rPr>
              <a:t>As a child was diagnosed with tics, anxiety, and obssesive-compulsive disorder</a:t>
            </a:r>
          </a:p>
          <a:p>
            <a:pPr marL="285750" indent="-285750" fontAlgn="t">
              <a:buFont typeface="Wingdings" pitchFamily="2" charset="2"/>
              <a:buChar char="ü"/>
            </a:pPr>
            <a:r>
              <a:rPr lang="en-US" sz="2000" dirty="0">
                <a:latin typeface="Amasis MT Pro" panose="02040504050005020304" pitchFamily="18" charset="0"/>
              </a:rPr>
              <a:t>At age 11 a neurologist confirmed they have</a:t>
            </a:r>
            <a:r>
              <a:rPr lang="en-PR" sz="2000" dirty="0">
                <a:latin typeface="Amasis MT Pro" panose="02040504050005020304" pitchFamily="18" charset="0"/>
              </a:rPr>
              <a:t> Tourette’s syndrome</a:t>
            </a:r>
          </a:p>
          <a:p>
            <a:pPr marL="285750" indent="-285750" fontAlgn="t">
              <a:buFont typeface="Wingdings" pitchFamily="2" charset="2"/>
              <a:buChar char="ü"/>
            </a:pPr>
            <a:r>
              <a:rPr lang="en-PR" sz="2000" dirty="0">
                <a:latin typeface="Amasis MT Pro" panose="02040504050005020304" pitchFamily="18" charset="0"/>
                <a:cs typeface="Arial" panose="020B0604020202020204" pitchFamily="34" charset="0"/>
              </a:rPr>
              <a:t>“If </a:t>
            </a:r>
            <a:r>
              <a:rPr lang="en-US" sz="2000" dirty="0">
                <a:latin typeface="Amasis MT Pro" panose="02040504050005020304" pitchFamily="18" charset="0"/>
                <a:cs typeface="Arial" panose="020B0604020202020204" pitchFamily="34" charset="0"/>
              </a:rPr>
              <a:t>they </a:t>
            </a:r>
            <a:r>
              <a:rPr lang="en-PR" sz="2000" dirty="0">
                <a:latin typeface="Amasis MT Pro" panose="02040504050005020304" pitchFamily="18" charset="0"/>
                <a:cs typeface="Arial" panose="020B0604020202020204" pitchFamily="34" charset="0"/>
              </a:rPr>
              <a:t>film long enough, you’re going to see a lot of tics”. “They’re exhausting”. </a:t>
            </a:r>
          </a:p>
          <a:p>
            <a:pPr marL="285750" indent="-285750" fontAlgn="t">
              <a:buFont typeface="Wingdings" pitchFamily="2" charset="2"/>
              <a:buChar char="ü"/>
            </a:pPr>
            <a:r>
              <a:rPr lang="en-PR" sz="2000" dirty="0">
                <a:latin typeface="Amasis MT Pro" panose="02040504050005020304" pitchFamily="18" charset="0"/>
                <a:cs typeface="Arial" panose="020B0604020202020204" pitchFamily="34" charset="0"/>
              </a:rPr>
              <a:t>“I wig</a:t>
            </a:r>
            <a:r>
              <a:rPr lang="en-US" sz="2000" dirty="0">
                <a:latin typeface="Amasis MT Pro" panose="02040504050005020304" pitchFamily="18" charset="0"/>
                <a:cs typeface="Arial" panose="020B0604020202020204" pitchFamily="34" charset="0"/>
              </a:rPr>
              <a:t>g</a:t>
            </a:r>
            <a:r>
              <a:rPr lang="en-PR" sz="2000" dirty="0">
                <a:latin typeface="Amasis MT Pro" panose="02040504050005020304" pitchFamily="18" charset="0"/>
                <a:cs typeface="Arial" panose="020B0604020202020204" pitchFamily="34" charset="0"/>
              </a:rPr>
              <a:t>le my ear back and forth and raise my eyebrows and click my jaw and flex my arm here and this arm there”. </a:t>
            </a:r>
          </a:p>
          <a:p>
            <a:pPr marL="285750" indent="-285750" fontAlgn="t">
              <a:buFont typeface="Wingdings" pitchFamily="2" charset="2"/>
              <a:buChar char="ü"/>
            </a:pPr>
            <a:r>
              <a:rPr lang="en-US" sz="2000" dirty="0">
                <a:latin typeface="Amasis MT Pro" panose="02040504050005020304" pitchFamily="18" charset="0"/>
                <a:cs typeface="Arial" panose="020B0604020202020204" pitchFamily="34" charset="0"/>
              </a:rPr>
              <a:t>People think I’m trying to be funny. They think I’m (</a:t>
            </a:r>
            <a:r>
              <a:rPr lang="en-US" sz="2000" dirty="0" err="1">
                <a:latin typeface="Amasis MT Pro" panose="02040504050005020304" pitchFamily="18" charset="0"/>
                <a:cs typeface="Arial" panose="020B0604020202020204" pitchFamily="34" charset="0"/>
              </a:rPr>
              <a:t>ticcing</a:t>
            </a:r>
            <a:r>
              <a:rPr lang="en-US" sz="2000" dirty="0">
                <a:latin typeface="Amasis MT Pro" panose="02040504050005020304" pitchFamily="18" charset="0"/>
                <a:cs typeface="Arial" panose="020B0604020202020204" pitchFamily="34" charset="0"/>
              </a:rPr>
              <a:t>) as a funny move… so they go, ‘Ha,’ and I’m always left incredibly offended by that. Or they go ‘What?’ and then I go, ‘I have Tourette’s.”</a:t>
            </a:r>
          </a:p>
          <a:p>
            <a:pPr marL="285750" indent="-285750" fontAlgn="t">
              <a:buFont typeface="Wingdings" pitchFamily="2" charset="2"/>
              <a:buChar char="ü"/>
            </a:pPr>
            <a:r>
              <a:rPr lang="en-US" sz="2000" dirty="0">
                <a:latin typeface="Amasis MT Pro" panose="02040504050005020304" pitchFamily="18" charset="0"/>
                <a:cs typeface="Arial" panose="020B0604020202020204" pitchFamily="34" charset="0"/>
              </a:rPr>
              <a:t>California</a:t>
            </a:r>
            <a:r>
              <a:rPr lang="en-PR" sz="2000" dirty="0">
                <a:latin typeface="Amasis MT Pro" panose="02040504050005020304" pitchFamily="18" charset="0"/>
                <a:cs typeface="Arial" panose="020B0604020202020204" pitchFamily="34" charset="0"/>
              </a:rPr>
              <a:t> singer and songwriter</a:t>
            </a:r>
            <a:endParaRPr lang="en-PR" sz="2000" dirty="0">
              <a:latin typeface="Amasis MT Pro" panose="02040504050005020304" pitchFamily="18" charset="0"/>
            </a:endParaRPr>
          </a:p>
          <a:p>
            <a:pPr marL="285750" indent="-285750" fontAlgn="t">
              <a:buFont typeface="Wingdings" pitchFamily="2" charset="2"/>
              <a:buChar char="ü"/>
            </a:pPr>
            <a:r>
              <a:rPr lang="en-US" sz="2000" dirty="0">
                <a:latin typeface="Amasis MT Pro" panose="02040504050005020304" pitchFamily="18" charset="0"/>
                <a:cs typeface="Arial" panose="020B0604020202020204" pitchFamily="34" charset="0"/>
              </a:rPr>
              <a:t>H</a:t>
            </a:r>
            <a:r>
              <a:rPr lang="en-PR" sz="2000" dirty="0">
                <a:latin typeface="Amasis MT Pro" panose="02040504050005020304" pitchFamily="18" charset="0"/>
                <a:cs typeface="Arial" panose="020B0604020202020204" pitchFamily="34" charset="0"/>
              </a:rPr>
              <a:t>ave </a:t>
            </a:r>
            <a:r>
              <a:rPr lang="en-US" sz="2000" dirty="0">
                <a:latin typeface="Amasis MT Pro" panose="02040504050005020304" pitchFamily="18" charset="0"/>
                <a:cs typeface="Arial" panose="020B0604020202020204" pitchFamily="34" charset="0"/>
              </a:rPr>
              <a:t>won </a:t>
            </a:r>
            <a:r>
              <a:rPr lang="en-PR" sz="2000" dirty="0">
                <a:latin typeface="Amasis MT Pro" panose="02040504050005020304" pitchFamily="18" charset="0"/>
                <a:cs typeface="Arial" panose="020B0604020202020204" pitchFamily="34" charset="0"/>
              </a:rPr>
              <a:t>multiple awards </a:t>
            </a:r>
            <a:r>
              <a:rPr lang="en-US" sz="2000" dirty="0">
                <a:latin typeface="Amasis MT Pro" panose="02040504050005020304" pitchFamily="18" charset="0"/>
                <a:cs typeface="Arial" panose="020B0604020202020204" pitchFamily="34" charset="0"/>
              </a:rPr>
              <a:t>– </a:t>
            </a:r>
            <a:r>
              <a:rPr lang="en-PR" sz="2000" dirty="0">
                <a:latin typeface="Amasis MT Pro" panose="02040504050005020304" pitchFamily="18" charset="0"/>
                <a:cs typeface="Arial" panose="020B0604020202020204" pitchFamily="34" charset="0"/>
              </a:rPr>
              <a:t>7 Grammy Awards, 2 American Music Awards, 3 MTV Video Music Award</a:t>
            </a:r>
            <a:r>
              <a:rPr lang="en-US" sz="2000" dirty="0">
                <a:latin typeface="Amasis MT Pro" panose="02040504050005020304" pitchFamily="18" charset="0"/>
                <a:cs typeface="Arial" panose="020B0604020202020204" pitchFamily="34" charset="0"/>
              </a:rPr>
              <a:t>s</a:t>
            </a:r>
            <a:r>
              <a:rPr lang="en-PR" sz="2000" dirty="0">
                <a:latin typeface="Amasis MT Pro" panose="02040504050005020304" pitchFamily="18" charset="0"/>
                <a:cs typeface="Arial" panose="020B0604020202020204" pitchFamily="34" charset="0"/>
              </a:rPr>
              <a:t>, and an Academy Award</a:t>
            </a:r>
          </a:p>
          <a:p>
            <a:pPr marL="285750" indent="-285750" fontAlgn="t">
              <a:buFont typeface="Wingdings" pitchFamily="2" charset="2"/>
              <a:buChar char="ü"/>
            </a:pPr>
            <a:r>
              <a:rPr lang="en-US" sz="2000" dirty="0">
                <a:latin typeface="Amasis MT Pro" panose="02040504050005020304" pitchFamily="18" charset="0"/>
                <a:cs typeface="Arial" panose="020B0604020202020204" pitchFamily="34" charset="0"/>
              </a:rPr>
              <a:t>T</a:t>
            </a:r>
            <a:r>
              <a:rPr lang="en-PR" sz="2000" dirty="0">
                <a:latin typeface="Amasis MT Pro" panose="02040504050005020304" pitchFamily="18" charset="0"/>
                <a:cs typeface="Arial" panose="020B0604020202020204" pitchFamily="34" charset="0"/>
              </a:rPr>
              <a:t>hey first gained public attention in 2015 with debut single “Ocean Eyes”</a:t>
            </a:r>
          </a:p>
          <a:p>
            <a:pPr algn="l" rtl="0" eaLnBrk="1" fontAlgn="t" latinLnBrk="0" hangingPunct="1">
              <a:spcBef>
                <a:spcPts val="0"/>
              </a:spcBef>
              <a:spcAft>
                <a:spcPts val="0"/>
              </a:spcAft>
            </a:pPr>
            <a:endParaRPr lang="en-PR" sz="2000" b="0" i="0" u="none" strike="noStrike" kern="1200" dirty="0">
              <a:solidFill>
                <a:srgbClr val="00B0F0"/>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8332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987F97-4979-B95B-7A7C-1161BDB1D87F}"/>
              </a:ext>
            </a:extLst>
          </p:cNvPr>
          <p:cNvSpPr>
            <a:spLocks noGrp="1"/>
          </p:cNvSpPr>
          <p:nvPr>
            <p:ph type="subTitle" idx="1"/>
          </p:nvPr>
        </p:nvSpPr>
        <p:spPr>
          <a:xfrm>
            <a:off x="5219273" y="971058"/>
            <a:ext cx="5478206" cy="2830379"/>
          </a:xfrm>
        </p:spPr>
        <p:txBody>
          <a:bodyPr anchor="ctr"/>
          <a:lstStyle/>
          <a:p>
            <a:pPr algn="ctr">
              <a:lnSpc>
                <a:spcPct val="100000"/>
              </a:lnSpc>
            </a:pPr>
            <a:r>
              <a:rPr lang="en-US" sz="8000" cap="all" dirty="0">
                <a:solidFill>
                  <a:schemeClr val="accent1"/>
                </a:solidFill>
                <a:latin typeface="Amasis MT Pro" panose="02040504050005020304" pitchFamily="18" charset="0"/>
                <a:ea typeface="+mj-ea"/>
                <a:cs typeface="+mj-cs"/>
              </a:rPr>
              <a:t>Billie </a:t>
            </a:r>
            <a:r>
              <a:rPr lang="en-US" sz="8000" cap="all" dirty="0" err="1">
                <a:solidFill>
                  <a:schemeClr val="accent1"/>
                </a:solidFill>
                <a:latin typeface="Amasis MT Pro" panose="02040504050005020304" pitchFamily="18" charset="0"/>
                <a:ea typeface="+mj-ea"/>
                <a:cs typeface="+mj-cs"/>
              </a:rPr>
              <a:t>eilish</a:t>
            </a:r>
            <a:endParaRPr lang="en-US" dirty="0">
              <a:solidFill>
                <a:schemeClr val="accent1"/>
              </a:solidFill>
            </a:endParaRPr>
          </a:p>
        </p:txBody>
      </p:sp>
      <p:pic>
        <p:nvPicPr>
          <p:cNvPr id="4" name="Picture 3">
            <a:extLst>
              <a:ext uri="{FF2B5EF4-FFF2-40B4-BE49-F238E27FC236}">
                <a16:creationId xmlns:a16="http://schemas.microsoft.com/office/drawing/2014/main" id="{2C4F7FD8-AAA5-9ACC-A2E7-93676A76049B}"/>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rot="21224875">
            <a:off x="288462" y="1021797"/>
            <a:ext cx="5181422" cy="2938976"/>
          </a:xfrm>
          <a:prstGeom prst="rect">
            <a:avLst/>
          </a:prstGeom>
        </p:spPr>
      </p:pic>
    </p:spTree>
    <p:extLst>
      <p:ext uri="{BB962C8B-B14F-4D97-AF65-F5344CB8AC3E}">
        <p14:creationId xmlns:p14="http://schemas.microsoft.com/office/powerpoint/2010/main" val="399203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11020A-A20C-639C-9B6C-8C2331D66760}"/>
              </a:ext>
            </a:extLst>
          </p:cNvPr>
          <p:cNvSpPr txBox="1"/>
          <p:nvPr/>
        </p:nvSpPr>
        <p:spPr>
          <a:xfrm>
            <a:off x="518984" y="864973"/>
            <a:ext cx="4271320" cy="1815882"/>
          </a:xfrm>
          <a:prstGeom prst="rect">
            <a:avLst/>
          </a:prstGeom>
          <a:noFill/>
        </p:spPr>
        <p:txBody>
          <a:bodyPr wrap="square" rtlCol="0">
            <a:spAutoFit/>
          </a:bodyPr>
          <a:lstStyle/>
          <a:p>
            <a:pPr algn="ctr"/>
            <a:r>
              <a:rPr lang="en-US" sz="2800" b="1" dirty="0">
                <a:solidFill>
                  <a:schemeClr val="accent1"/>
                </a:solidFill>
                <a:latin typeface="Amasis MT Pro" panose="02040504050005020304" pitchFamily="18" charset="0"/>
                <a:cs typeface="Arial"/>
              </a:rPr>
              <a:t>Here is part of Billie’s Instagram response when tic compilation videos became public.  </a:t>
            </a:r>
          </a:p>
        </p:txBody>
      </p:sp>
      <p:pic>
        <p:nvPicPr>
          <p:cNvPr id="8" name="Picture 7">
            <a:extLst>
              <a:ext uri="{FF2B5EF4-FFF2-40B4-BE49-F238E27FC236}">
                <a16:creationId xmlns:a16="http://schemas.microsoft.com/office/drawing/2014/main" id="{9E8BD3EC-B2B2-5836-5609-D3D0FA6BB49C}"/>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18984" y="3089156"/>
            <a:ext cx="4271320" cy="2547715"/>
          </a:xfrm>
          <a:prstGeom prst="rect">
            <a:avLst/>
          </a:prstGeom>
        </p:spPr>
      </p:pic>
      <p:sp>
        <p:nvSpPr>
          <p:cNvPr id="7" name="Rectangle 6">
            <a:extLst>
              <a:ext uri="{FF2B5EF4-FFF2-40B4-BE49-F238E27FC236}">
                <a16:creationId xmlns:a16="http://schemas.microsoft.com/office/drawing/2014/main" id="{0DD37C69-0874-C52A-F95D-CE1F75CD876E}"/>
              </a:ext>
            </a:extLst>
          </p:cNvPr>
          <p:cNvSpPr/>
          <p:nvPr/>
        </p:nvSpPr>
        <p:spPr>
          <a:xfrm>
            <a:off x="6227179" y="0"/>
            <a:ext cx="5445837" cy="5636871"/>
          </a:xfrm>
          <a:prstGeom prst="rect">
            <a:avLst/>
          </a:prstGeom>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endParaRPr lang="en-US" sz="1600" kern="100" dirty="0">
              <a:solidFill>
                <a:srgbClr val="FFFFFF"/>
              </a:solidFill>
              <a:latin typeface="Arial" panose="020B0604020202020204" pitchFamily="34" charset="0"/>
              <a:ea typeface="Times New Roman" panose="02020603050405020304" pitchFamily="18" charset="0"/>
              <a:cs typeface="Arial" panose="020B0604020202020204" pitchFamily="34" charset="0"/>
            </a:endParaRPr>
          </a:p>
          <a:p>
            <a:pPr algn="ctr"/>
            <a:r>
              <a:rPr lang="en-US" sz="1400" kern="100" dirty="0">
                <a:solidFill>
                  <a:srgbClr val="FFFFFF"/>
                </a:solidFill>
                <a:latin typeface="Arial" panose="020B0604020202020204" pitchFamily="34" charset="0"/>
                <a:ea typeface="Times New Roman" panose="02020603050405020304" pitchFamily="18" charset="0"/>
                <a:cs typeface="Arial" panose="020B0604020202020204" pitchFamily="34" charset="0"/>
              </a:rPr>
              <a:t>“i</a:t>
            </a: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would love to get this straight so everyone can stop acting goofy..</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 have diagnosed with tourettes. </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…ive just never wanted people to think of </a:t>
            </a: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tourettes everytime they think of me.</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&amp;</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latin typeface="Arial" panose="020B0604020202020204" pitchFamily="34" charset="0"/>
                <a:ea typeface="Times New Roman" panose="02020603050405020304" pitchFamily="18" charset="0"/>
                <a:cs typeface="Arial" panose="020B0604020202020204" pitchFamily="34" charset="0"/>
              </a:rPr>
              <a:t>m</a:t>
            </a: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y tics are only physical and not super noticeable to </a:t>
            </a: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others if youre not really paying attention. </a:t>
            </a: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(believe me, HAVING them is a whole </a:t>
            </a: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different type of misery)</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latin typeface="Arial" panose="020B0604020202020204" pitchFamily="34" charset="0"/>
                <a:ea typeface="Times New Roman" panose="02020603050405020304" pitchFamily="18" charset="0"/>
                <a:cs typeface="Arial" panose="020B0604020202020204" pitchFamily="34" charset="0"/>
              </a:rPr>
              <a:t>m</a:t>
            </a: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y tourettes makes easy things a lot harder. </a:t>
            </a:r>
          </a:p>
          <a:p>
            <a:pPr algn="ctr"/>
            <a:r>
              <a:rPr lang="en-US" sz="1400" kern="100" dirty="0">
                <a:solidFill>
                  <a:srgbClr val="FFFFFF"/>
                </a:solidFill>
                <a:latin typeface="Arial" panose="020B0604020202020204" pitchFamily="34" charset="0"/>
                <a:ea typeface="Times New Roman" panose="02020603050405020304" pitchFamily="18" charset="0"/>
                <a:cs typeface="Arial" panose="020B0604020202020204" pitchFamily="34" charset="0"/>
              </a:rPr>
              <a:t>c</a:t>
            </a: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ertain things increase and/or trigger</a:t>
            </a: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the intensity of my tics. </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but its something I grew up with and am used to…</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ive taught myself ways of suppressing my tics and certain</a:t>
            </a: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techniques to help reduce them when i don’t want to be </a:t>
            </a: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distracting in certain situations..but again suppressing </a:t>
            </a: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them only makes thing worse after the moment is over…</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this compilations yall been making of my tics are lowkey </a:t>
            </a: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funny even when yall make fun of them…</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 know youre all confused so as to what it is, so </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just to let ya know..</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400" kern="1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Its tourrettes.”  </a:t>
            </a:r>
            <a:endParaRPr lang="en-PR" sz="1400" kern="100" dirty="0">
              <a:effectLst/>
              <a:latin typeface="Arial" panose="020B0604020202020204" pitchFamily="34" charset="0"/>
              <a:ea typeface="Calibri" panose="020F0502020204030204" pitchFamily="34" charset="0"/>
              <a:cs typeface="Arial" panose="020B0604020202020204" pitchFamily="34" charset="0"/>
            </a:endParaRPr>
          </a:p>
          <a:p>
            <a:pPr algn="ctr"/>
            <a:endParaRPr lang="en-PR" sz="1200" kern="100" dirty="0">
              <a:effectLst/>
              <a:ea typeface="Calibri" panose="020F0502020204030204" pitchFamily="34" charset="0"/>
              <a:cs typeface="Times New Roman" panose="02020603050405020304" pitchFamily="18" charset="0"/>
            </a:endParaRPr>
          </a:p>
          <a:p>
            <a:pPr algn="ctr"/>
            <a:r>
              <a:rPr lang="en-US" sz="1200" kern="100" dirty="0">
                <a:solidFill>
                  <a:srgbClr val="FFFFFF"/>
                </a:solidFill>
                <a:effectLst/>
                <a:ea typeface="Times New Roman" panose="02020603050405020304" pitchFamily="18" charset="0"/>
                <a:cs typeface="Times New Roman" panose="02020603050405020304" pitchFamily="18" charset="0"/>
              </a:rPr>
              <a:t> </a:t>
            </a:r>
            <a:endParaRPr lang="en-PR" sz="12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97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2A8876-BCEF-C88C-3AA9-B662C0370D73}"/>
              </a:ext>
            </a:extLst>
          </p:cNvPr>
          <p:cNvSpPr>
            <a:spLocks noGrp="1"/>
          </p:cNvSpPr>
          <p:nvPr>
            <p:ph type="title"/>
          </p:nvPr>
        </p:nvSpPr>
        <p:spPr>
          <a:xfrm>
            <a:off x="1159611" y="782011"/>
            <a:ext cx="9618133" cy="904564"/>
          </a:xfrm>
        </p:spPr>
        <p:txBody>
          <a:bodyPr>
            <a:normAutofit/>
          </a:bodyPr>
          <a:lstStyle/>
          <a:p>
            <a:pPr algn="ctr"/>
            <a:r>
              <a:rPr lang="en-US" sz="4400" b="1" spc="-10" dirty="0">
                <a:solidFill>
                  <a:schemeClr val="accent1"/>
                </a:solidFill>
                <a:cs typeface="Arial" panose="020B0604020202020204" pitchFamily="34" charset="0"/>
              </a:rPr>
              <a:t>Introduction</a:t>
            </a:r>
            <a:endParaRPr lang="en-US" sz="4400" b="1" dirty="0">
              <a:solidFill>
                <a:schemeClr val="accent1"/>
              </a:solidFill>
            </a:endParaRPr>
          </a:p>
        </p:txBody>
      </p:sp>
      <p:sp>
        <p:nvSpPr>
          <p:cNvPr id="3" name="Content Placeholder 2">
            <a:extLst>
              <a:ext uri="{FF2B5EF4-FFF2-40B4-BE49-F238E27FC236}">
                <a16:creationId xmlns:a16="http://schemas.microsoft.com/office/drawing/2014/main" id="{73A17A77-B60A-A276-C834-E35A70C9350A}"/>
              </a:ext>
            </a:extLst>
          </p:cNvPr>
          <p:cNvSpPr>
            <a:spLocks noGrp="1"/>
          </p:cNvSpPr>
          <p:nvPr>
            <p:ph sz="quarter" idx="13"/>
          </p:nvPr>
        </p:nvSpPr>
        <p:spPr>
          <a:xfrm>
            <a:off x="1286933" y="1825119"/>
            <a:ext cx="9618133" cy="4250870"/>
          </a:xfrm>
        </p:spPr>
        <p:txBody>
          <a:bodyPr>
            <a:normAutofit/>
          </a:bodyPr>
          <a:lstStyle/>
          <a:p>
            <a:pPr marL="0" indent="0">
              <a:lnSpc>
                <a:spcPct val="150000"/>
              </a:lnSpc>
              <a:spcBef>
                <a:spcPts val="0"/>
              </a:spcBef>
              <a:spcAft>
                <a:spcPts val="1200"/>
              </a:spcAft>
              <a:buNone/>
            </a:pPr>
            <a:r>
              <a:rPr lang="en-US" sz="2400" spc="-10" dirty="0"/>
              <a:t>The following trauma-informed activities will help to:</a:t>
            </a:r>
          </a:p>
          <a:p>
            <a:pPr lvl="1">
              <a:lnSpc>
                <a:spcPct val="150000"/>
              </a:lnSpc>
              <a:spcBef>
                <a:spcPts val="0"/>
              </a:spcBef>
              <a:spcAft>
                <a:spcPts val="1200"/>
              </a:spcAft>
              <a:buClr>
                <a:schemeClr val="accent1">
                  <a:lumMod val="75000"/>
                </a:schemeClr>
              </a:buClr>
            </a:pPr>
            <a:r>
              <a:rPr lang="en-US" sz="2400" spc="-10" dirty="0"/>
              <a:t>Teach students/staff skills that will help strengthen positive relationships,</a:t>
            </a:r>
          </a:p>
          <a:p>
            <a:pPr lvl="1">
              <a:lnSpc>
                <a:spcPct val="150000"/>
              </a:lnSpc>
              <a:spcBef>
                <a:spcPts val="0"/>
              </a:spcBef>
              <a:spcAft>
                <a:spcPts val="1200"/>
              </a:spcAft>
              <a:buClr>
                <a:schemeClr val="accent1">
                  <a:lumMod val="75000"/>
                </a:schemeClr>
              </a:buClr>
            </a:pPr>
            <a:r>
              <a:rPr lang="en-US" sz="2400" spc="-10" dirty="0"/>
              <a:t>Create safer emotional environments, and</a:t>
            </a:r>
          </a:p>
          <a:p>
            <a:pPr lvl="1">
              <a:lnSpc>
                <a:spcPct val="150000"/>
              </a:lnSpc>
              <a:spcBef>
                <a:spcPts val="0"/>
              </a:spcBef>
              <a:spcAft>
                <a:spcPts val="1200"/>
              </a:spcAft>
              <a:buClr>
                <a:schemeClr val="accent1">
                  <a:lumMod val="75000"/>
                </a:schemeClr>
              </a:buClr>
            </a:pPr>
            <a:r>
              <a:rPr lang="en-US" sz="2400" spc="-10" dirty="0"/>
              <a:t>Promote resilience </a:t>
            </a:r>
          </a:p>
          <a:p>
            <a:pPr marL="0" indent="0">
              <a:lnSpc>
                <a:spcPct val="150000"/>
              </a:lnSpc>
              <a:spcBef>
                <a:spcPts val="0"/>
              </a:spcBef>
              <a:spcAft>
                <a:spcPts val="1200"/>
              </a:spcAft>
              <a:buNone/>
            </a:pPr>
            <a:r>
              <a:rPr lang="en-US" sz="2400" spc="-10" dirty="0"/>
              <a:t>Centers may use the activities as they feel appropriate.</a:t>
            </a:r>
            <a:endParaRPr lang="en-US" sz="2400" i="0" u="none" strike="noStrike" dirty="0">
              <a:effectLst/>
              <a:latin typeface="arial" panose="020B0604020202020204" pitchFamily="34" charset="0"/>
            </a:endParaRPr>
          </a:p>
        </p:txBody>
      </p:sp>
    </p:spTree>
    <p:extLst>
      <p:ext uri="{BB962C8B-B14F-4D97-AF65-F5344CB8AC3E}">
        <p14:creationId xmlns:p14="http://schemas.microsoft.com/office/powerpoint/2010/main" val="3633547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98CE-EF8A-3A94-8D6C-B5A757C8CE46}"/>
              </a:ext>
            </a:extLst>
          </p:cNvPr>
          <p:cNvSpPr>
            <a:spLocks noGrp="1"/>
          </p:cNvSpPr>
          <p:nvPr>
            <p:ph type="title"/>
          </p:nvPr>
        </p:nvSpPr>
        <p:spPr/>
        <p:txBody>
          <a:bodyPr>
            <a:normAutofit/>
          </a:bodyPr>
          <a:lstStyle/>
          <a:p>
            <a:r>
              <a:rPr lang="en-PR" sz="4800" b="1" dirty="0">
                <a:solidFill>
                  <a:schemeClr val="accent1"/>
                </a:solidFill>
                <a:latin typeface="Amasis MT Pro" panose="02040504050005020304" pitchFamily="18" charset="0"/>
                <a:cs typeface="Arial" panose="020B0604020202020204" pitchFamily="34" charset="0"/>
              </a:rPr>
              <a:t>Who am I?</a:t>
            </a:r>
            <a:endParaRPr lang="en-US" dirty="0">
              <a:solidFill>
                <a:schemeClr val="accent1"/>
              </a:solidFill>
            </a:endParaRPr>
          </a:p>
        </p:txBody>
      </p:sp>
      <p:sp>
        <p:nvSpPr>
          <p:cNvPr id="4" name="Content Placeholder 3">
            <a:extLst>
              <a:ext uri="{FF2B5EF4-FFF2-40B4-BE49-F238E27FC236}">
                <a16:creationId xmlns:a16="http://schemas.microsoft.com/office/drawing/2014/main" id="{E3FF589A-5E11-782A-CE97-EE81BA666989}"/>
              </a:ext>
            </a:extLst>
          </p:cNvPr>
          <p:cNvSpPr>
            <a:spLocks noGrp="1"/>
          </p:cNvSpPr>
          <p:nvPr>
            <p:ph sz="quarter" idx="13"/>
          </p:nvPr>
        </p:nvSpPr>
        <p:spPr>
          <a:xfrm>
            <a:off x="685800" y="1276710"/>
            <a:ext cx="10394707" cy="4097875"/>
          </a:xfrm>
        </p:spPr>
        <p:txBody>
          <a:bodyPr>
            <a:normAutofit/>
          </a:bodyPr>
          <a:lstStyle/>
          <a:p>
            <a:pPr marL="285750" indent="-285750" fontAlgn="t">
              <a:lnSpc>
                <a:spcPct val="110000"/>
              </a:lnSpc>
              <a:spcAft>
                <a:spcPts val="0"/>
              </a:spcAft>
              <a:buFont typeface="Wingdings" pitchFamily="2" charset="2"/>
              <a:buChar char="ü"/>
            </a:pPr>
            <a:r>
              <a:rPr lang="en-PR" sz="1800" dirty="0"/>
              <a:t>Born into poverty in rural Mississippi to a teenage single mother</a:t>
            </a:r>
          </a:p>
          <a:p>
            <a:pPr marL="285750" indent="-285750" fontAlgn="t">
              <a:lnSpc>
                <a:spcPct val="110000"/>
              </a:lnSpc>
              <a:spcAft>
                <a:spcPts val="0"/>
              </a:spcAft>
              <a:buFont typeface="Wingdings" pitchFamily="2" charset="2"/>
              <a:buChar char="ü"/>
            </a:pPr>
            <a:r>
              <a:rPr lang="en-PR" sz="1800" dirty="0"/>
              <a:t>Experienced considerable hardship during childhood</a:t>
            </a:r>
          </a:p>
          <a:p>
            <a:pPr marL="285750" indent="-285750" fontAlgn="t">
              <a:lnSpc>
                <a:spcPct val="110000"/>
              </a:lnSpc>
              <a:spcAft>
                <a:spcPts val="0"/>
              </a:spcAft>
              <a:buFont typeface="Wingdings" pitchFamily="2" charset="2"/>
              <a:buChar char="ü"/>
            </a:pPr>
            <a:r>
              <a:rPr lang="en-US" sz="1800" dirty="0"/>
              <a:t>Disclosed I </a:t>
            </a:r>
            <a:r>
              <a:rPr lang="en-PR" sz="1800" dirty="0"/>
              <a:t>was raped at age 9</a:t>
            </a:r>
          </a:p>
          <a:p>
            <a:pPr marL="285750" indent="-285750" fontAlgn="t">
              <a:lnSpc>
                <a:spcPct val="110000"/>
              </a:lnSpc>
              <a:buFont typeface="Wingdings" pitchFamily="2" charset="2"/>
              <a:buChar char="ü"/>
            </a:pPr>
            <a:r>
              <a:rPr lang="en-PR" sz="1800" dirty="0"/>
              <a:t>Faced numerous sexual assaults by family members</a:t>
            </a:r>
          </a:p>
          <a:p>
            <a:pPr marL="285750" indent="-285750" fontAlgn="t">
              <a:lnSpc>
                <a:spcPct val="110000"/>
              </a:lnSpc>
              <a:spcAft>
                <a:spcPts val="0"/>
              </a:spcAft>
              <a:buFont typeface="Wingdings" pitchFamily="2" charset="2"/>
              <a:buChar char="ü"/>
            </a:pPr>
            <a:r>
              <a:rPr lang="en-PR" sz="1800" dirty="0"/>
              <a:t>Became pregnant at 14;  child died in infancy</a:t>
            </a:r>
          </a:p>
          <a:p>
            <a:pPr marL="285750" indent="-285750" fontAlgn="t">
              <a:lnSpc>
                <a:spcPct val="110000"/>
              </a:lnSpc>
              <a:spcAft>
                <a:spcPts val="0"/>
              </a:spcAft>
              <a:buFont typeface="Wingdings" pitchFamily="2" charset="2"/>
              <a:buChar char="ü"/>
            </a:pPr>
            <a:r>
              <a:rPr lang="en-PR" sz="1800" dirty="0"/>
              <a:t>Ranked the richest African-American of the 20th century</a:t>
            </a:r>
            <a:endParaRPr lang="en-US" sz="1800" dirty="0"/>
          </a:p>
          <a:p>
            <a:pPr marL="285750" indent="-285750" fontAlgn="t">
              <a:lnSpc>
                <a:spcPct val="110000"/>
              </a:lnSpc>
              <a:spcAft>
                <a:spcPts val="0"/>
              </a:spcAft>
              <a:buFont typeface="Wingdings" pitchFamily="2" charset="2"/>
              <a:buChar char="ü"/>
            </a:pPr>
            <a:r>
              <a:rPr lang="en-US" sz="1800" dirty="0"/>
              <a:t>F</a:t>
            </a:r>
            <a:r>
              <a:rPr lang="en-PR" sz="1800" dirty="0"/>
              <a:t>or a time was the world’s only African-American billionaire</a:t>
            </a:r>
          </a:p>
          <a:p>
            <a:pPr marL="285750" indent="-285750" fontAlgn="t">
              <a:lnSpc>
                <a:spcPct val="110000"/>
              </a:lnSpc>
              <a:spcAft>
                <a:spcPts val="0"/>
              </a:spcAft>
              <a:buFont typeface="Wingdings" pitchFamily="2" charset="2"/>
              <a:buChar char="ü"/>
            </a:pPr>
            <a:r>
              <a:rPr lang="en-PR" sz="1800" dirty="0"/>
              <a:t>Built a multi-award-wining talk show </a:t>
            </a:r>
            <a:r>
              <a:rPr lang="en-US" sz="1800" dirty="0"/>
              <a:t>–</a:t>
            </a:r>
            <a:r>
              <a:rPr lang="en-PR" sz="1800" dirty="0"/>
              <a:t> highest-rated program of its kind for 25 years (1986 – 2011)</a:t>
            </a:r>
            <a:endParaRPr lang="en-US" sz="1800" dirty="0"/>
          </a:p>
          <a:p>
            <a:pPr marL="285750" indent="-285750" fontAlgn="t">
              <a:lnSpc>
                <a:spcPct val="110000"/>
              </a:lnSpc>
              <a:spcAft>
                <a:spcPts val="0"/>
              </a:spcAft>
              <a:buFont typeface="Wingdings" pitchFamily="2" charset="2"/>
              <a:buChar char="ü"/>
            </a:pPr>
            <a:r>
              <a:rPr lang="en-PR" sz="1800" dirty="0"/>
              <a:t>Actress, telelvision producer, author, and media proprietor (OWN)</a:t>
            </a:r>
            <a:endParaRPr lang="en-US" sz="1800" dirty="0"/>
          </a:p>
          <a:p>
            <a:pPr marL="285750" indent="-285750" algn="l" rtl="0" eaLnBrk="1" fontAlgn="t" latinLnBrk="0" hangingPunct="1">
              <a:spcBef>
                <a:spcPts val="0"/>
              </a:spcBef>
              <a:spcAft>
                <a:spcPts val="0"/>
              </a:spcAft>
              <a:buFont typeface="Wingdings" pitchFamily="2" charset="2"/>
              <a:buChar char="ü"/>
            </a:pPr>
            <a:endParaRPr lang="en-PR" sz="1800" b="0" i="0" u="none" strike="noStrike" kern="1200" dirty="0">
              <a:effectLst/>
              <a:latin typeface="Amasis MT Pro" panose="02040504050005020304" pitchFamily="18" charset="0"/>
              <a:cs typeface="Arial" panose="020B0604020202020204" pitchFamily="34" charset="0"/>
            </a:endParaRPr>
          </a:p>
          <a:p>
            <a:pPr algn="l" rtl="0" eaLnBrk="1" fontAlgn="t" latinLnBrk="0" hangingPunct="1">
              <a:spcBef>
                <a:spcPts val="0"/>
              </a:spcBef>
              <a:spcAft>
                <a:spcPts val="0"/>
              </a:spcAft>
            </a:pPr>
            <a:endParaRPr lang="en-PR" sz="1800" b="0" i="0" u="none" strike="noStrike" kern="1200" dirty="0">
              <a:solidFill>
                <a:srgbClr val="00B0F0"/>
              </a:solidFill>
              <a:effectLst/>
              <a:latin typeface="Arial" panose="020B0604020202020204" pitchFamily="34" charset="0"/>
              <a:cs typeface="Arial" panose="020B0604020202020204" pitchFamily="34" charset="0"/>
            </a:endParaRPr>
          </a:p>
          <a:p>
            <a:endParaRPr lang="en-US" sz="1800" dirty="0"/>
          </a:p>
        </p:txBody>
      </p:sp>
    </p:spTree>
    <p:extLst>
      <p:ext uri="{BB962C8B-B14F-4D97-AF65-F5344CB8AC3E}">
        <p14:creationId xmlns:p14="http://schemas.microsoft.com/office/powerpoint/2010/main" val="226155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35" name="Picture 10">
            <a:extLst>
              <a:ext uri="{FF2B5EF4-FFF2-40B4-BE49-F238E27FC236}">
                <a16:creationId xmlns:a16="http://schemas.microsoft.com/office/drawing/2014/main" id="{4ED97C70-FD3B-4E86-B097-9CE15521EC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36" name="Freeform 11">
            <a:extLst>
              <a:ext uri="{FF2B5EF4-FFF2-40B4-BE49-F238E27FC236}">
                <a16:creationId xmlns:a16="http://schemas.microsoft.com/office/drawing/2014/main" id="{01C1ABBF-1FEC-4A49-A551-F27CD44B5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7" name="Freeform 13">
            <a:extLst>
              <a:ext uri="{FF2B5EF4-FFF2-40B4-BE49-F238E27FC236}">
                <a16:creationId xmlns:a16="http://schemas.microsoft.com/office/drawing/2014/main" id="{1CA91522-208A-4484-BA4E-719881FA2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8" name="Freeform 25">
            <a:extLst>
              <a:ext uri="{FF2B5EF4-FFF2-40B4-BE49-F238E27FC236}">
                <a16:creationId xmlns:a16="http://schemas.microsoft.com/office/drawing/2014/main" id="{2E6EF473-1243-402E-9B74-D2E9354B2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9" name="Freeform 14">
            <a:extLst>
              <a:ext uri="{FF2B5EF4-FFF2-40B4-BE49-F238E27FC236}">
                <a16:creationId xmlns:a16="http://schemas.microsoft.com/office/drawing/2014/main" id="{D9A018C6-6DFA-4D3D-9FE6-3FA39DED7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0" name="5-Point Star 24">
            <a:extLst>
              <a:ext uri="{FF2B5EF4-FFF2-40B4-BE49-F238E27FC236}">
                <a16:creationId xmlns:a16="http://schemas.microsoft.com/office/drawing/2014/main" id="{BF298784-0DFC-4546-A452-BC3FC830D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FB2B4C20-BF2F-98FE-5AE5-A8DAFC8C0C8B}"/>
              </a:ext>
            </a:extLst>
          </p:cNvPr>
          <p:cNvSpPr txBox="1"/>
          <p:nvPr/>
        </p:nvSpPr>
        <p:spPr>
          <a:xfrm rot="21420000">
            <a:off x="4959072" y="390182"/>
            <a:ext cx="5683314" cy="328492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8000" cap="all" dirty="0">
                <a:solidFill>
                  <a:schemeClr val="accent1"/>
                </a:solidFill>
                <a:latin typeface="Amasis MT Pro" panose="02040504050005020304" pitchFamily="18" charset="0"/>
                <a:ea typeface="+mj-ea"/>
                <a:cs typeface="+mj-cs"/>
              </a:rPr>
              <a:t>Oprah Winfrey</a:t>
            </a:r>
          </a:p>
        </p:txBody>
      </p:sp>
      <p:pic>
        <p:nvPicPr>
          <p:cNvPr id="6" name="Picture 5">
            <a:extLst>
              <a:ext uri="{FF2B5EF4-FFF2-40B4-BE49-F238E27FC236}">
                <a16:creationId xmlns:a16="http://schemas.microsoft.com/office/drawing/2014/main" id="{934334F5-BD0E-B8DF-F3E8-847ACB56B6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813" r="12066" b="3"/>
          <a:stretch/>
        </p:blipFill>
        <p:spPr>
          <a:xfrm rot="21420000">
            <a:off x="-118586" y="345330"/>
            <a:ext cx="4633277" cy="4410442"/>
          </a:xfrm>
          <a:custGeom>
            <a:avLst/>
            <a:gdLst/>
            <a:ahLst/>
            <a:cxnLst/>
            <a:rect l="l" t="t" r="r" b="b"/>
            <a:pathLst>
              <a:path w="4633277" h="4410442">
                <a:moveTo>
                  <a:pt x="4633277" y="0"/>
                </a:moveTo>
                <a:lnTo>
                  <a:pt x="4633277" y="4410442"/>
                </a:lnTo>
                <a:lnTo>
                  <a:pt x="0" y="4410442"/>
                </a:lnTo>
                <a:lnTo>
                  <a:pt x="231142" y="0"/>
                </a:lnTo>
                <a:close/>
              </a:path>
            </a:pathLst>
          </a:custGeom>
        </p:spPr>
      </p:pic>
    </p:spTree>
    <p:extLst>
      <p:ext uri="{BB962C8B-B14F-4D97-AF65-F5344CB8AC3E}">
        <p14:creationId xmlns:p14="http://schemas.microsoft.com/office/powerpoint/2010/main" val="171193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25D7-E94C-1448-3E1E-AD76BA17BD6E}"/>
              </a:ext>
            </a:extLst>
          </p:cNvPr>
          <p:cNvSpPr>
            <a:spLocks noGrp="1"/>
          </p:cNvSpPr>
          <p:nvPr>
            <p:ph type="title"/>
          </p:nvPr>
        </p:nvSpPr>
        <p:spPr/>
        <p:txBody>
          <a:bodyPr>
            <a:normAutofit/>
          </a:bodyPr>
          <a:lstStyle/>
          <a:p>
            <a:r>
              <a:rPr lang="en-PR" b="1" dirty="0">
                <a:solidFill>
                  <a:schemeClr val="accent1"/>
                </a:solidFill>
                <a:latin typeface="Amasis MT Pro" panose="02040504050005020304" pitchFamily="18" charset="0"/>
                <a:cs typeface="Arial" panose="020B0604020202020204" pitchFamily="34" charset="0"/>
              </a:rPr>
              <a:t>Who am I?</a:t>
            </a:r>
            <a:endParaRPr lang="en-US" dirty="0">
              <a:solidFill>
                <a:schemeClr val="accent1"/>
              </a:solidFill>
            </a:endParaRPr>
          </a:p>
        </p:txBody>
      </p:sp>
      <p:sp>
        <p:nvSpPr>
          <p:cNvPr id="3" name="Content Placeholder 2">
            <a:extLst>
              <a:ext uri="{FF2B5EF4-FFF2-40B4-BE49-F238E27FC236}">
                <a16:creationId xmlns:a16="http://schemas.microsoft.com/office/drawing/2014/main" id="{60EE1011-1063-AAEA-B9EB-E35A39DC5482}"/>
              </a:ext>
            </a:extLst>
          </p:cNvPr>
          <p:cNvSpPr>
            <a:spLocks noGrp="1"/>
          </p:cNvSpPr>
          <p:nvPr>
            <p:ph sz="quarter" idx="13"/>
          </p:nvPr>
        </p:nvSpPr>
        <p:spPr>
          <a:xfrm>
            <a:off x="685800" y="1160980"/>
            <a:ext cx="10394707" cy="4213605"/>
          </a:xfrm>
        </p:spPr>
        <p:txBody>
          <a:bodyPr>
            <a:normAutofit lnSpcReduction="10000"/>
          </a:bodyPr>
          <a:lstStyle/>
          <a:p>
            <a:pPr marL="285750" indent="-285750" fontAlgn="t">
              <a:buFont typeface="Wingdings" pitchFamily="2" charset="2"/>
              <a:buChar char="ü"/>
            </a:pPr>
            <a:r>
              <a:rPr lang="en-US" sz="1800" dirty="0"/>
              <a:t>I was diagnosed with obsessive-compulsive disorder (OCD) as a child</a:t>
            </a:r>
          </a:p>
          <a:p>
            <a:pPr marL="285750" indent="-285750" fontAlgn="t">
              <a:buFont typeface="Wingdings" pitchFamily="2" charset="2"/>
              <a:buChar char="ü"/>
            </a:pPr>
            <a:r>
              <a:rPr lang="en-US" sz="1800" dirty="0"/>
              <a:t>Revealed that I suffer from OCD with Attention Deficit Disorder</a:t>
            </a:r>
            <a:endParaRPr lang="en-PR" sz="1800" dirty="0"/>
          </a:p>
          <a:p>
            <a:pPr marL="285750" indent="-285750" fontAlgn="t">
              <a:buFont typeface="Wingdings" pitchFamily="2" charset="2"/>
              <a:buChar char="ü"/>
            </a:pPr>
            <a:r>
              <a:rPr lang="en-PR" sz="1800" dirty="0"/>
              <a:t>It caused</a:t>
            </a:r>
            <a:r>
              <a:rPr lang="en-US" sz="1800" dirty="0"/>
              <a:t> me </a:t>
            </a:r>
            <a:r>
              <a:rPr lang="en-PR" sz="1800" dirty="0"/>
              <a:t>to wash</a:t>
            </a:r>
            <a:r>
              <a:rPr lang="en-US" sz="1800" dirty="0"/>
              <a:t> my </a:t>
            </a:r>
            <a:r>
              <a:rPr lang="en-PR" sz="1800" dirty="0"/>
              <a:t>hands obssessively and align every object perfectly</a:t>
            </a:r>
          </a:p>
          <a:p>
            <a:pPr marL="285750" indent="-285750" fontAlgn="t">
              <a:buFont typeface="Wingdings" pitchFamily="2" charset="2"/>
              <a:buChar char="ü"/>
            </a:pPr>
            <a:r>
              <a:rPr lang="en-PR" sz="1800" dirty="0"/>
              <a:t>OCD caused</a:t>
            </a:r>
            <a:r>
              <a:rPr lang="en-US" sz="1800" dirty="0"/>
              <a:t> me </a:t>
            </a:r>
            <a:r>
              <a:rPr lang="en-PR" sz="1800" dirty="0"/>
              <a:t>to have intrusive thoughts, which are unwanted and often disturbing thoughts</a:t>
            </a:r>
            <a:r>
              <a:rPr lang="en-US" sz="1800" dirty="0"/>
              <a:t> that</a:t>
            </a:r>
            <a:r>
              <a:rPr lang="en-PR" sz="1800" dirty="0"/>
              <a:t> can become obssessions</a:t>
            </a:r>
          </a:p>
          <a:p>
            <a:pPr marL="285750" indent="-285750" fontAlgn="t">
              <a:buFont typeface="Wingdings" pitchFamily="2" charset="2"/>
              <a:buChar char="ü"/>
            </a:pPr>
            <a:r>
              <a:rPr lang="en-PR" sz="1800" dirty="0"/>
              <a:t>“It’s complicated,” they stated when asked about living with these conditions</a:t>
            </a:r>
          </a:p>
          <a:p>
            <a:pPr marL="285750" indent="-285750" fontAlgn="t">
              <a:buFont typeface="Wingdings" pitchFamily="2" charset="2"/>
              <a:buChar char="ü"/>
            </a:pPr>
            <a:r>
              <a:rPr lang="en-US" sz="1800" dirty="0"/>
              <a:t>Is a </a:t>
            </a:r>
            <a:r>
              <a:rPr lang="en-PR" sz="1800" dirty="0"/>
              <a:t>musician and actor</a:t>
            </a:r>
            <a:r>
              <a:rPr lang="en-US" sz="1800" dirty="0"/>
              <a:t> who</a:t>
            </a:r>
            <a:r>
              <a:rPr lang="en-PR" sz="1800" dirty="0"/>
              <a:t> ha</a:t>
            </a:r>
            <a:r>
              <a:rPr lang="en-US" sz="1800" dirty="0"/>
              <a:t>s</a:t>
            </a:r>
            <a:r>
              <a:rPr lang="en-PR" sz="1800" dirty="0"/>
              <a:t> won many awards including 7 American Music Awards, 9 Billboard Music Awards, and 4 Emmy Awards.</a:t>
            </a:r>
          </a:p>
          <a:p>
            <a:pPr marL="285750" indent="-285750" fontAlgn="t">
              <a:buFont typeface="Wingdings" pitchFamily="2" charset="2"/>
              <a:buChar char="ü"/>
            </a:pPr>
            <a:r>
              <a:rPr lang="en-US" sz="1800" dirty="0"/>
              <a:t>Is</a:t>
            </a:r>
            <a:r>
              <a:rPr lang="en-PR" sz="1800" dirty="0"/>
              <a:t> from Memphis, Tennessee</a:t>
            </a:r>
          </a:p>
          <a:p>
            <a:pPr marL="285750" indent="-285750" fontAlgn="t">
              <a:buFont typeface="Wingdings" pitchFamily="2" charset="2"/>
              <a:buChar char="ü"/>
            </a:pPr>
            <a:r>
              <a:rPr lang="en-PR" sz="1800" dirty="0"/>
              <a:t>T</a:t>
            </a:r>
            <a:r>
              <a:rPr lang="en-US" sz="1800" dirty="0"/>
              <a:t>heir</a:t>
            </a:r>
            <a:r>
              <a:rPr lang="en-PR" sz="1800" dirty="0"/>
              <a:t> most famous song is “My </a:t>
            </a:r>
            <a:r>
              <a:rPr lang="en-US" sz="1800" dirty="0"/>
              <a:t>L</a:t>
            </a:r>
            <a:r>
              <a:rPr lang="en-PR" sz="1800" dirty="0"/>
              <a:t>ove” featuring</a:t>
            </a:r>
            <a:r>
              <a:rPr lang="en-US" sz="1800" dirty="0"/>
              <a:t> rapper</a:t>
            </a:r>
            <a:r>
              <a:rPr lang="en-PR" sz="1800" dirty="0"/>
              <a:t> T.I. </a:t>
            </a:r>
          </a:p>
          <a:p>
            <a:endParaRPr lang="en-PR" sz="1600" dirty="0">
              <a:latin typeface="Amasis MT Pro" panose="020405040500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03635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227D42-1D2D-E9B0-4472-599BE7BB19E7}"/>
              </a:ext>
            </a:extLst>
          </p:cNvPr>
          <p:cNvSpPr txBox="1">
            <a:spLocks noGrp="1"/>
          </p:cNvSpPr>
          <p:nvPr>
            <p:ph type="ctrTitle"/>
          </p:nvPr>
        </p:nvSpPr>
        <p:spPr>
          <a:xfrm rot="21420000">
            <a:off x="4279596" y="1138862"/>
            <a:ext cx="6615607" cy="276652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8000" cap="all" dirty="0">
                <a:solidFill>
                  <a:schemeClr val="accent1"/>
                </a:solidFill>
                <a:latin typeface="Amasis MT Pro" panose="02040504050005020304" pitchFamily="18" charset="0"/>
                <a:ea typeface="+mj-ea"/>
                <a:cs typeface="+mj-cs"/>
              </a:rPr>
              <a:t>Justin</a:t>
            </a:r>
          </a:p>
          <a:p>
            <a:pPr algn="ctr" defTabSz="914400">
              <a:lnSpc>
                <a:spcPct val="90000"/>
              </a:lnSpc>
              <a:spcBef>
                <a:spcPct val="0"/>
              </a:spcBef>
              <a:spcAft>
                <a:spcPts val="600"/>
              </a:spcAft>
            </a:pPr>
            <a:r>
              <a:rPr lang="en-US" sz="8000" cap="all" dirty="0">
                <a:solidFill>
                  <a:schemeClr val="accent1"/>
                </a:solidFill>
                <a:latin typeface="Amasis MT Pro" panose="02040504050005020304" pitchFamily="18" charset="0"/>
                <a:ea typeface="+mj-ea"/>
                <a:cs typeface="+mj-cs"/>
              </a:rPr>
              <a:t>Timberlake</a:t>
            </a:r>
          </a:p>
        </p:txBody>
      </p:sp>
      <p:pic>
        <p:nvPicPr>
          <p:cNvPr id="2" name="Picture 1">
            <a:extLst>
              <a:ext uri="{FF2B5EF4-FFF2-40B4-BE49-F238E27FC236}">
                <a16:creationId xmlns:a16="http://schemas.microsoft.com/office/drawing/2014/main" id="{C34C0E69-4917-0740-FF85-1FF2F2BB253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971" t="2020"/>
          <a:stretch/>
        </p:blipFill>
        <p:spPr>
          <a:xfrm rot="21408324">
            <a:off x="121035" y="355801"/>
            <a:ext cx="4269797" cy="4390035"/>
          </a:xfrm>
          <a:prstGeom prst="rect">
            <a:avLst/>
          </a:prstGeom>
        </p:spPr>
      </p:pic>
    </p:spTree>
    <p:extLst>
      <p:ext uri="{BB962C8B-B14F-4D97-AF65-F5344CB8AC3E}">
        <p14:creationId xmlns:p14="http://schemas.microsoft.com/office/powerpoint/2010/main" val="2562528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2E393B-7F1C-8B46-7A23-A88BE37B021F}"/>
              </a:ext>
            </a:extLst>
          </p:cNvPr>
          <p:cNvSpPr>
            <a:spLocks noGrp="1"/>
          </p:cNvSpPr>
          <p:nvPr>
            <p:ph type="title"/>
          </p:nvPr>
        </p:nvSpPr>
        <p:spPr/>
        <p:txBody>
          <a:bodyPr>
            <a:normAutofit/>
          </a:bodyPr>
          <a:lstStyle/>
          <a:p>
            <a:r>
              <a:rPr lang="en-PR" b="1" dirty="0">
                <a:solidFill>
                  <a:schemeClr val="accent1"/>
                </a:solidFill>
                <a:latin typeface="Amasis MT Pro" panose="02040504050005020304" pitchFamily="18" charset="0"/>
                <a:cs typeface="Arial" panose="020B0604020202020204" pitchFamily="34" charset="0"/>
              </a:rPr>
              <a:t>Who am I?</a:t>
            </a:r>
            <a:endParaRPr lang="en-US" dirty="0">
              <a:solidFill>
                <a:schemeClr val="accent1"/>
              </a:solidFill>
            </a:endParaRPr>
          </a:p>
        </p:txBody>
      </p:sp>
      <p:sp>
        <p:nvSpPr>
          <p:cNvPr id="7" name="Content Placeholder 6">
            <a:extLst>
              <a:ext uri="{FF2B5EF4-FFF2-40B4-BE49-F238E27FC236}">
                <a16:creationId xmlns:a16="http://schemas.microsoft.com/office/drawing/2014/main" id="{E74EF16C-78C1-2902-9D17-A7955AC9D8C5}"/>
              </a:ext>
            </a:extLst>
          </p:cNvPr>
          <p:cNvSpPr>
            <a:spLocks noGrp="1"/>
          </p:cNvSpPr>
          <p:nvPr>
            <p:ph sz="quarter" idx="13"/>
          </p:nvPr>
        </p:nvSpPr>
        <p:spPr/>
        <p:txBody>
          <a:bodyPr>
            <a:normAutofit/>
          </a:bodyPr>
          <a:lstStyle/>
          <a:p>
            <a:pPr marL="285750" indent="-285750" fontAlgn="t">
              <a:buFont typeface="Wingdings" pitchFamily="2" charset="2"/>
              <a:buChar char="ü"/>
            </a:pPr>
            <a:r>
              <a:rPr lang="en-US" sz="1800" dirty="0"/>
              <a:t>N</a:t>
            </a:r>
            <a:r>
              <a:rPr lang="en-PR" sz="1800" dirty="0"/>
              <a:t>o baske</a:t>
            </a:r>
            <a:r>
              <a:rPr lang="en-US" sz="1800" dirty="0"/>
              <a:t>t</a:t>
            </a:r>
            <a:r>
              <a:rPr lang="en-PR" sz="1800" dirty="0"/>
              <a:t>ball coach </a:t>
            </a:r>
            <a:r>
              <a:rPr lang="en-US" sz="1800" dirty="0"/>
              <a:t>would</a:t>
            </a:r>
            <a:r>
              <a:rPr lang="en-PR" sz="1800" dirty="0"/>
              <a:t> give</a:t>
            </a:r>
            <a:r>
              <a:rPr lang="en-US" sz="1800" dirty="0"/>
              <a:t> me</a:t>
            </a:r>
            <a:r>
              <a:rPr lang="en-PR" sz="1800" dirty="0"/>
              <a:t> a chance because </a:t>
            </a:r>
            <a:r>
              <a:rPr lang="en-US" sz="1800" dirty="0"/>
              <a:t>I was</a:t>
            </a:r>
            <a:r>
              <a:rPr lang="en-PR" sz="1800" dirty="0"/>
              <a:t> short</a:t>
            </a:r>
          </a:p>
          <a:p>
            <a:pPr marL="285750" indent="-285750" fontAlgn="t">
              <a:buFont typeface="Wingdings" pitchFamily="2" charset="2"/>
              <a:buChar char="ü"/>
            </a:pPr>
            <a:r>
              <a:rPr lang="en-PR" sz="1800" dirty="0"/>
              <a:t>Cut from the varsity basketball team in</a:t>
            </a:r>
            <a:r>
              <a:rPr lang="en-US" sz="1800" dirty="0"/>
              <a:t> my</a:t>
            </a:r>
            <a:r>
              <a:rPr lang="en-PR" sz="1800" dirty="0"/>
              <a:t> sophomore year</a:t>
            </a:r>
          </a:p>
          <a:p>
            <a:pPr marL="285750" indent="-285750" fontAlgn="t">
              <a:buFont typeface="Wingdings" pitchFamily="2" charset="2"/>
              <a:buChar char="ü"/>
            </a:pPr>
            <a:r>
              <a:rPr lang="en-PR" sz="1800" dirty="0"/>
              <a:t>Using a connection to get into a camp from which players for college teams were chosen, </a:t>
            </a:r>
            <a:r>
              <a:rPr lang="en-US" sz="1800" dirty="0"/>
              <a:t>I </a:t>
            </a:r>
            <a:r>
              <a:rPr lang="en-PR" sz="1800" dirty="0"/>
              <a:t>got noticed by a coach – who still chose not to invite</a:t>
            </a:r>
            <a:r>
              <a:rPr lang="en-US" sz="1800" dirty="0"/>
              <a:t> me</a:t>
            </a:r>
            <a:r>
              <a:rPr lang="en-PR" sz="1800" dirty="0"/>
              <a:t> to the team</a:t>
            </a:r>
          </a:p>
          <a:p>
            <a:pPr marL="285750" indent="-285750" fontAlgn="t">
              <a:buFont typeface="Wingdings" pitchFamily="2" charset="2"/>
              <a:buChar char="ü"/>
            </a:pPr>
            <a:r>
              <a:rPr lang="en-US" sz="1800" dirty="0"/>
              <a:t>N</a:t>
            </a:r>
            <a:r>
              <a:rPr lang="en-PR" sz="1800" dirty="0"/>
              <a:t>amed NB</a:t>
            </a:r>
            <a:r>
              <a:rPr lang="en-US" sz="1800" dirty="0"/>
              <a:t>A</a:t>
            </a:r>
            <a:r>
              <a:rPr lang="en-PR" sz="1800" dirty="0"/>
              <a:t> finals most valuable player 6 times</a:t>
            </a:r>
          </a:p>
          <a:p>
            <a:pPr marL="285750" indent="-285750" fontAlgn="t">
              <a:buFont typeface="Wingdings" pitchFamily="2" charset="2"/>
              <a:buChar char="ü"/>
            </a:pPr>
            <a:r>
              <a:rPr lang="en-PR" sz="1800" dirty="0"/>
              <a:t>Won six championships with the </a:t>
            </a:r>
            <a:r>
              <a:rPr lang="en-US" sz="1800" dirty="0"/>
              <a:t>Chicago B</a:t>
            </a:r>
            <a:r>
              <a:rPr lang="en-PR" sz="1800" dirty="0"/>
              <a:t>ulls</a:t>
            </a:r>
          </a:p>
          <a:p>
            <a:pPr marL="285750" indent="-285750" fontAlgn="t">
              <a:buFont typeface="Wingdings" pitchFamily="2" charset="2"/>
              <a:buChar char="ü"/>
            </a:pPr>
            <a:r>
              <a:rPr lang="en-PR" sz="1800" dirty="0"/>
              <a:t>Considered by many the greatest basketball player of all time</a:t>
            </a:r>
          </a:p>
          <a:p>
            <a:endParaRPr lang="en-US" dirty="0"/>
          </a:p>
        </p:txBody>
      </p:sp>
    </p:spTree>
    <p:extLst>
      <p:ext uri="{BB962C8B-B14F-4D97-AF65-F5344CB8AC3E}">
        <p14:creationId xmlns:p14="http://schemas.microsoft.com/office/powerpoint/2010/main" val="62667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3655-5BEF-048E-D96C-EC1AA9625EA9}"/>
              </a:ext>
            </a:extLst>
          </p:cNvPr>
          <p:cNvSpPr>
            <a:spLocks noGrp="1"/>
          </p:cNvSpPr>
          <p:nvPr>
            <p:ph type="ctrTitle"/>
          </p:nvPr>
        </p:nvSpPr>
        <p:spPr>
          <a:xfrm rot="21420000">
            <a:off x="5163263" y="1139580"/>
            <a:ext cx="5035232" cy="2664543"/>
          </a:xfrm>
        </p:spPr>
        <p:txBody>
          <a:bodyPr anchor="ctr">
            <a:normAutofit fontScale="90000"/>
          </a:bodyPr>
          <a:lstStyle/>
          <a:p>
            <a:pPr algn="ctr"/>
            <a:r>
              <a:rPr lang="en-US" sz="8900" dirty="0">
                <a:solidFill>
                  <a:schemeClr val="accent1"/>
                </a:solidFill>
                <a:latin typeface="Amasis MT Pro" panose="02040504050005020304" pitchFamily="18" charset="0"/>
              </a:rPr>
              <a:t>Michael</a:t>
            </a:r>
            <a:r>
              <a:rPr lang="en-US" sz="8900" cap="all" dirty="0">
                <a:solidFill>
                  <a:schemeClr val="accent1"/>
                </a:solidFill>
                <a:latin typeface="Amasis MT Pro" panose="02040504050005020304" pitchFamily="18" charset="0"/>
                <a:ea typeface="+mj-ea"/>
                <a:cs typeface="+mj-cs"/>
              </a:rPr>
              <a:t> </a:t>
            </a:r>
            <a:br>
              <a:rPr lang="en-US" sz="8900" cap="all" dirty="0">
                <a:solidFill>
                  <a:schemeClr val="accent1"/>
                </a:solidFill>
                <a:latin typeface="Amasis MT Pro" panose="02040504050005020304" pitchFamily="18" charset="0"/>
                <a:ea typeface="+mj-ea"/>
                <a:cs typeface="+mj-cs"/>
              </a:rPr>
            </a:br>
            <a:r>
              <a:rPr lang="en-US" sz="8900" cap="all" dirty="0">
                <a:solidFill>
                  <a:schemeClr val="accent1"/>
                </a:solidFill>
                <a:latin typeface="Amasis MT Pro" panose="02040504050005020304" pitchFamily="18" charset="0"/>
                <a:ea typeface="+mj-ea"/>
                <a:cs typeface="+mj-cs"/>
              </a:rPr>
              <a:t>Jordan</a:t>
            </a:r>
            <a:endParaRPr lang="en-US" dirty="0">
              <a:solidFill>
                <a:schemeClr val="accent1"/>
              </a:solidFill>
            </a:endParaRPr>
          </a:p>
        </p:txBody>
      </p:sp>
      <p:pic>
        <p:nvPicPr>
          <p:cNvPr id="5" name="Picture 4">
            <a:extLst>
              <a:ext uri="{FF2B5EF4-FFF2-40B4-BE49-F238E27FC236}">
                <a16:creationId xmlns:a16="http://schemas.microsoft.com/office/drawing/2014/main" id="{22772E36-8751-FDEE-690A-E39D27DD38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658" r="1655" b="-3"/>
          <a:stretch/>
        </p:blipFill>
        <p:spPr>
          <a:xfrm rot="21438502">
            <a:off x="107867" y="743258"/>
            <a:ext cx="4838694" cy="3457187"/>
          </a:xfrm>
          <a:prstGeom prst="rect">
            <a:avLst/>
          </a:prstGeom>
          <a:ln>
            <a:noFill/>
          </a:ln>
        </p:spPr>
      </p:pic>
    </p:spTree>
    <p:extLst>
      <p:ext uri="{BB962C8B-B14F-4D97-AF65-F5344CB8AC3E}">
        <p14:creationId xmlns:p14="http://schemas.microsoft.com/office/powerpoint/2010/main" val="2470193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BB7FFA-11DE-0513-0401-DD7084C762C2}"/>
              </a:ext>
            </a:extLst>
          </p:cNvPr>
          <p:cNvSpPr>
            <a:spLocks noGrp="1"/>
          </p:cNvSpPr>
          <p:nvPr>
            <p:ph type="title"/>
          </p:nvPr>
        </p:nvSpPr>
        <p:spPr/>
        <p:txBody>
          <a:bodyPr>
            <a:normAutofit/>
          </a:bodyPr>
          <a:lstStyle/>
          <a:p>
            <a:r>
              <a:rPr lang="en-PR" b="1" dirty="0">
                <a:solidFill>
                  <a:schemeClr val="accent1"/>
                </a:solidFill>
              </a:rPr>
              <a:t>Who am I?</a:t>
            </a:r>
            <a:endParaRPr lang="en-US" b="1" dirty="0">
              <a:solidFill>
                <a:schemeClr val="accent1"/>
              </a:solidFill>
            </a:endParaRPr>
          </a:p>
        </p:txBody>
      </p:sp>
      <p:sp>
        <p:nvSpPr>
          <p:cNvPr id="9" name="Content Placeholder 8">
            <a:extLst>
              <a:ext uri="{FF2B5EF4-FFF2-40B4-BE49-F238E27FC236}">
                <a16:creationId xmlns:a16="http://schemas.microsoft.com/office/drawing/2014/main" id="{2E9E204F-0363-EB7F-4494-0380CC8C37EF}"/>
              </a:ext>
            </a:extLst>
          </p:cNvPr>
          <p:cNvSpPr>
            <a:spLocks noGrp="1"/>
          </p:cNvSpPr>
          <p:nvPr>
            <p:ph sz="quarter" idx="13"/>
          </p:nvPr>
        </p:nvSpPr>
        <p:spPr/>
        <p:txBody>
          <a:bodyPr>
            <a:normAutofit/>
          </a:bodyPr>
          <a:lstStyle/>
          <a:p>
            <a:pPr>
              <a:buFont typeface="Wingdings" panose="05000000000000000000" pitchFamily="2" charset="2"/>
              <a:buChar char="ü"/>
            </a:pPr>
            <a:r>
              <a:rPr lang="en-US" sz="1800" dirty="0"/>
              <a:t>In 2011, I had a 3 month stay at a treatment center, where I was treated for anorexia and bulimia</a:t>
            </a:r>
          </a:p>
          <a:p>
            <a:pPr>
              <a:buFont typeface="Wingdings" panose="05000000000000000000" pitchFamily="2" charset="2"/>
              <a:buChar char="ü"/>
            </a:pPr>
            <a:r>
              <a:rPr lang="en-US" sz="1800" dirty="0"/>
              <a:t>“I never found out until I went into treatment that I was bipolar”</a:t>
            </a:r>
            <a:endParaRPr lang="en-PR" sz="1800" dirty="0"/>
          </a:p>
          <a:p>
            <a:pPr>
              <a:buFont typeface="Wingdings" panose="05000000000000000000" pitchFamily="2" charset="2"/>
              <a:buChar char="ü"/>
            </a:pPr>
            <a:r>
              <a:rPr lang="en-US" sz="1800" dirty="0"/>
              <a:t>“</a:t>
            </a:r>
            <a:r>
              <a:rPr lang="en-PR" sz="1800" dirty="0"/>
              <a:t>Looking back it makes sense. There were times when I was so manic, I was writing seven songs in one night and </a:t>
            </a:r>
            <a:r>
              <a:rPr lang="en-US" sz="1800" dirty="0"/>
              <a:t>I’d</a:t>
            </a:r>
            <a:r>
              <a:rPr lang="en-PR" sz="1800" dirty="0"/>
              <a:t> be up until 5:30 am”. </a:t>
            </a:r>
          </a:p>
          <a:p>
            <a:pPr>
              <a:buFont typeface="Wingdings" panose="05000000000000000000" pitchFamily="2" charset="2"/>
              <a:buChar char="ü"/>
            </a:pPr>
            <a:r>
              <a:rPr lang="en-US" sz="1800" dirty="0"/>
              <a:t> I told my</a:t>
            </a:r>
            <a:r>
              <a:rPr lang="en-PR" sz="1800" dirty="0"/>
              <a:t> story in 2 documentaries: MTVs “Stay Strong,” and YouTube’s “Simply Complicated”</a:t>
            </a:r>
          </a:p>
          <a:p>
            <a:pPr>
              <a:buFont typeface="Wingdings" panose="05000000000000000000" pitchFamily="2" charset="2"/>
              <a:buChar char="ü"/>
            </a:pPr>
            <a:r>
              <a:rPr lang="en-PR" sz="1800" dirty="0"/>
              <a:t>“Simply Complicated” is an honest look at</a:t>
            </a:r>
            <a:r>
              <a:rPr lang="en-US" sz="1800" dirty="0"/>
              <a:t> my</a:t>
            </a:r>
            <a:r>
              <a:rPr lang="en-PR" sz="1800" dirty="0"/>
              <a:t> recovery from bipolar and eating disorders as well as drug addiction.</a:t>
            </a:r>
          </a:p>
          <a:p>
            <a:pPr>
              <a:buFont typeface="Wingdings" panose="05000000000000000000" pitchFamily="2" charset="2"/>
              <a:buChar char="ü"/>
            </a:pPr>
            <a:r>
              <a:rPr lang="en-PR" sz="1800" dirty="0"/>
              <a:t>Has won over 60 awards for their work in music, film, and television</a:t>
            </a:r>
            <a:endParaRPr lang="en-US" sz="1800" dirty="0"/>
          </a:p>
          <a:p>
            <a:pPr>
              <a:buFont typeface="Wingdings" panose="05000000000000000000" pitchFamily="2" charset="2"/>
              <a:buChar char="ü"/>
            </a:pPr>
            <a:r>
              <a:rPr lang="en-US" sz="1800" dirty="0"/>
              <a:t>Their latest studio album Dancing with the Devil includes “What Other People Say.</a:t>
            </a:r>
            <a:r>
              <a:rPr lang="en-PR" sz="1800" dirty="0"/>
              <a:t>”</a:t>
            </a:r>
          </a:p>
          <a:p>
            <a:endParaRPr lang="en-US" sz="1800" dirty="0"/>
          </a:p>
        </p:txBody>
      </p:sp>
    </p:spTree>
    <p:extLst>
      <p:ext uri="{BB962C8B-B14F-4D97-AF65-F5344CB8AC3E}">
        <p14:creationId xmlns:p14="http://schemas.microsoft.com/office/powerpoint/2010/main" val="265213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BC7DB-6EAF-1962-A0B1-359484275425}"/>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rot="21373022">
            <a:off x="276449" y="649215"/>
            <a:ext cx="5211906" cy="3661476"/>
          </a:xfrm>
          <a:prstGeom prst="rect">
            <a:avLst/>
          </a:prstGeom>
        </p:spPr>
      </p:pic>
      <p:sp>
        <p:nvSpPr>
          <p:cNvPr id="7" name="Title 6">
            <a:extLst>
              <a:ext uri="{FF2B5EF4-FFF2-40B4-BE49-F238E27FC236}">
                <a16:creationId xmlns:a16="http://schemas.microsoft.com/office/drawing/2014/main" id="{71DBFEA6-87C8-7FDA-4276-B88956E9E856}"/>
              </a:ext>
            </a:extLst>
          </p:cNvPr>
          <p:cNvSpPr>
            <a:spLocks noGrp="1"/>
          </p:cNvSpPr>
          <p:nvPr>
            <p:ph type="ctrTitle"/>
          </p:nvPr>
        </p:nvSpPr>
        <p:spPr>
          <a:xfrm rot="21420000">
            <a:off x="5188447" y="751555"/>
            <a:ext cx="5723226" cy="2605442"/>
          </a:xfrm>
        </p:spPr>
        <p:txBody>
          <a:bodyPr>
            <a:normAutofit/>
          </a:bodyPr>
          <a:lstStyle/>
          <a:p>
            <a:pPr algn="ctr" defTabSz="914400">
              <a:lnSpc>
                <a:spcPct val="90000"/>
              </a:lnSpc>
              <a:spcBef>
                <a:spcPct val="0"/>
              </a:spcBef>
              <a:spcAft>
                <a:spcPts val="600"/>
              </a:spcAft>
            </a:pPr>
            <a:r>
              <a:rPr lang="en-US" sz="8900" dirty="0">
                <a:solidFill>
                  <a:schemeClr val="accent1"/>
                </a:solidFill>
                <a:latin typeface="Amasis MT Pro" panose="02040504050005020304" pitchFamily="18" charset="0"/>
              </a:rPr>
              <a:t>DEMI LOVATO</a:t>
            </a:r>
            <a:endParaRPr lang="en-US" sz="8900" dirty="0">
              <a:solidFill>
                <a:schemeClr val="accent1"/>
              </a:solidFill>
            </a:endParaRPr>
          </a:p>
        </p:txBody>
      </p:sp>
    </p:spTree>
    <p:extLst>
      <p:ext uri="{BB962C8B-B14F-4D97-AF65-F5344CB8AC3E}">
        <p14:creationId xmlns:p14="http://schemas.microsoft.com/office/powerpoint/2010/main" val="2811587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E93B29-8875-45F2-18E5-DD37B134C02C}"/>
              </a:ext>
            </a:extLst>
          </p:cNvPr>
          <p:cNvSpPr>
            <a:spLocks noGrp="1"/>
          </p:cNvSpPr>
          <p:nvPr>
            <p:ph type="title"/>
          </p:nvPr>
        </p:nvSpPr>
        <p:spPr/>
        <p:txBody>
          <a:bodyPr>
            <a:normAutofit/>
          </a:bodyPr>
          <a:lstStyle/>
          <a:p>
            <a:r>
              <a:rPr lang="en-PR" sz="4800" b="1" dirty="0">
                <a:solidFill>
                  <a:schemeClr val="accent1"/>
                </a:solidFill>
                <a:latin typeface="Amasis MT Pro" panose="02040504050005020304" pitchFamily="18" charset="0"/>
                <a:cs typeface="Arial" panose="020B0604020202020204" pitchFamily="34" charset="0"/>
              </a:rPr>
              <a:t>Who am I?</a:t>
            </a:r>
            <a:endParaRPr lang="en-US" dirty="0">
              <a:solidFill>
                <a:schemeClr val="accent1"/>
              </a:solidFill>
            </a:endParaRPr>
          </a:p>
        </p:txBody>
      </p:sp>
      <p:sp>
        <p:nvSpPr>
          <p:cNvPr id="5" name="Content Placeholder 4">
            <a:extLst>
              <a:ext uri="{FF2B5EF4-FFF2-40B4-BE49-F238E27FC236}">
                <a16:creationId xmlns:a16="http://schemas.microsoft.com/office/drawing/2014/main" id="{97A40A9B-AA63-9A47-F160-D8B02124E7A4}"/>
              </a:ext>
            </a:extLst>
          </p:cNvPr>
          <p:cNvSpPr>
            <a:spLocks noGrp="1"/>
          </p:cNvSpPr>
          <p:nvPr>
            <p:ph sz="quarter" idx="13"/>
          </p:nvPr>
        </p:nvSpPr>
        <p:spPr>
          <a:xfrm>
            <a:off x="685800" y="1191802"/>
            <a:ext cx="10394707" cy="4182783"/>
          </a:xfrm>
        </p:spPr>
        <p:txBody>
          <a:bodyPr>
            <a:normAutofit fontScale="85000" lnSpcReduction="20000"/>
          </a:bodyPr>
          <a:lstStyle/>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Grew up in near poverty</a:t>
            </a:r>
          </a:p>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Had an abusive father – “a merchant of chaos”</a:t>
            </a:r>
          </a:p>
          <a:p>
            <a:pPr marL="285750" indent="-285750">
              <a:buFont typeface="Wingdings" pitchFamily="2" charset="2"/>
              <a:buChar char="ü"/>
            </a:pPr>
            <a:r>
              <a:rPr lang="en-US" sz="2000" dirty="0">
                <a:latin typeface="Amasis MT Pro"/>
                <a:ea typeface="Adobe Heiti Std R"/>
                <a:cs typeface="Arial"/>
              </a:rPr>
              <a:t>S</a:t>
            </a:r>
            <a:r>
              <a:rPr lang="en-PR" sz="2000" dirty="0">
                <a:latin typeface="Amasis MT Pro"/>
                <a:ea typeface="Adobe Heiti Std R"/>
                <a:cs typeface="Arial"/>
              </a:rPr>
              <a:t>chool was very difficult – f</a:t>
            </a:r>
            <a:r>
              <a:rPr lang="en-US" sz="2000" dirty="0">
                <a:latin typeface="Amasis MT Pro"/>
                <a:ea typeface="Adobe Heiti Std R"/>
                <a:cs typeface="Arial"/>
              </a:rPr>
              <a:t>ound it hard</a:t>
            </a:r>
            <a:r>
              <a:rPr lang="en-PR" sz="2000" dirty="0">
                <a:latin typeface="Amasis MT Pro"/>
                <a:ea typeface="Adobe Heiti Std R"/>
                <a:cs typeface="Arial"/>
              </a:rPr>
              <a:t> to keep up </a:t>
            </a:r>
            <a:r>
              <a:rPr lang="en-US" sz="2000" dirty="0">
                <a:latin typeface="Amasis MT Pro"/>
                <a:ea typeface="Adobe Heiti Std R"/>
                <a:cs typeface="Arial"/>
              </a:rPr>
              <a:t>w</a:t>
            </a:r>
            <a:r>
              <a:rPr lang="en-PR" sz="2000" dirty="0">
                <a:latin typeface="Amasis MT Pro"/>
                <a:ea typeface="Adobe Heiti Std R"/>
                <a:cs typeface="Arial"/>
              </a:rPr>
              <a:t>ith</a:t>
            </a:r>
            <a:r>
              <a:rPr lang="en-US" sz="2000" dirty="0">
                <a:latin typeface="Amasis MT Pro"/>
                <a:ea typeface="Adobe Heiti Std R"/>
                <a:cs typeface="Arial"/>
              </a:rPr>
              <a:t> my </a:t>
            </a:r>
            <a:r>
              <a:rPr lang="en-PR" sz="2000" dirty="0">
                <a:latin typeface="Amasis MT Pro"/>
                <a:ea typeface="Adobe Heiti Std R"/>
                <a:cs typeface="Arial"/>
              </a:rPr>
              <a:t>peers</a:t>
            </a:r>
            <a:r>
              <a:rPr lang="en-US" sz="2000" dirty="0">
                <a:latin typeface="Amasis MT Pro"/>
                <a:ea typeface="Adobe Heiti Std R"/>
                <a:cs typeface="Arial"/>
              </a:rPr>
              <a:t> or do work</a:t>
            </a:r>
            <a:r>
              <a:rPr lang="en-PR" sz="2000" dirty="0">
                <a:latin typeface="Amasis MT Pro"/>
                <a:ea typeface="Adobe Heiti Std R"/>
                <a:cs typeface="Arial"/>
              </a:rPr>
              <a:t> at the same speed as everyone </a:t>
            </a:r>
            <a:r>
              <a:rPr lang="en-PR" dirty="0">
                <a:latin typeface="Amasis MT Pro"/>
                <a:ea typeface="Adobe Heiti Std R"/>
                <a:cs typeface="Arial"/>
              </a:rPr>
              <a:t>else</a:t>
            </a:r>
          </a:p>
          <a:p>
            <a:pPr marL="285750" indent="-285750">
              <a:buClr>
                <a:srgbClr val="59AAF2"/>
              </a:buClr>
              <a:buFont typeface="Wingdings" pitchFamily="2" charset="2"/>
              <a:buChar char="ü"/>
            </a:pPr>
            <a:r>
              <a:rPr lang="en-PR" dirty="0">
                <a:latin typeface="Amasis MT Pro"/>
                <a:ea typeface="Adobe Heiti Std R"/>
                <a:cs typeface="Arial"/>
              </a:rPr>
              <a:t>At</a:t>
            </a:r>
            <a:r>
              <a:rPr lang="en-PR" sz="2000" dirty="0">
                <a:latin typeface="Amasis MT Pro"/>
                <a:ea typeface="Adobe Heiti Std R"/>
                <a:cs typeface="Arial"/>
              </a:rPr>
              <a:t> age 7 was diagnosed with dyslexia – a learning disability</a:t>
            </a:r>
            <a:endParaRPr lang="en-PR" dirty="0"/>
          </a:p>
          <a:p>
            <a:pPr marL="285750" indent="-285750">
              <a:buFont typeface="Wingdings" pitchFamily="2" charset="2"/>
              <a:buChar char="ü"/>
            </a:pPr>
            <a:r>
              <a:rPr lang="en-US" sz="2000" dirty="0">
                <a:latin typeface="Amasis MT Pro" panose="02040504050005020304" pitchFamily="18" charset="0"/>
                <a:cs typeface="Arial" panose="020B0604020202020204" pitchFamily="34" charset="0"/>
              </a:rPr>
              <a:t>N</a:t>
            </a:r>
            <a:r>
              <a:rPr lang="en-PR" sz="2000" dirty="0">
                <a:latin typeface="Amasis MT Pro" panose="02040504050005020304" pitchFamily="18" charset="0"/>
                <a:cs typeface="Arial" panose="020B0604020202020204" pitchFamily="34" charset="0"/>
              </a:rPr>
              <a:t>ominated </a:t>
            </a:r>
            <a:r>
              <a:rPr lang="en-US" sz="2000" dirty="0">
                <a:latin typeface="Amasis MT Pro" panose="02040504050005020304" pitchFamily="18" charset="0"/>
                <a:cs typeface="Arial" panose="020B0604020202020204" pitchFamily="34" charset="0"/>
              </a:rPr>
              <a:t>for </a:t>
            </a:r>
            <a:r>
              <a:rPr lang="en-PR" sz="2000" dirty="0">
                <a:latin typeface="Amasis MT Pro" panose="02040504050005020304" pitchFamily="18" charset="0"/>
                <a:cs typeface="Arial" panose="020B0604020202020204" pitchFamily="34" charset="0"/>
              </a:rPr>
              <a:t>3 Academy Awards</a:t>
            </a:r>
          </a:p>
          <a:p>
            <a:pPr marL="285750" indent="-285750">
              <a:buFont typeface="Wingdings" pitchFamily="2" charset="2"/>
              <a:buChar char="ü"/>
            </a:pPr>
            <a:r>
              <a:rPr lang="en-US" sz="2000" dirty="0">
                <a:latin typeface="Amasis MT Pro" panose="02040504050005020304" pitchFamily="18" charset="0"/>
                <a:cs typeface="Arial" panose="020B0604020202020204" pitchFamily="34" charset="0"/>
              </a:rPr>
              <a:t>W</a:t>
            </a:r>
            <a:r>
              <a:rPr lang="en-PR" sz="2000" dirty="0">
                <a:latin typeface="Amasis MT Pro" panose="02040504050005020304" pitchFamily="18" charset="0"/>
                <a:cs typeface="Arial" panose="020B0604020202020204" pitchFamily="34" charset="0"/>
              </a:rPr>
              <a:t>on 3 </a:t>
            </a:r>
            <a:r>
              <a:rPr lang="en-US" sz="2000" dirty="0">
                <a:latin typeface="Amasis MT Pro" panose="02040504050005020304" pitchFamily="18" charset="0"/>
                <a:cs typeface="Arial" panose="020B0604020202020204" pitchFamily="34" charset="0"/>
              </a:rPr>
              <a:t>G</a:t>
            </a:r>
            <a:r>
              <a:rPr lang="en-PR" sz="2000" dirty="0">
                <a:latin typeface="Amasis MT Pro" panose="02040504050005020304" pitchFamily="18" charset="0"/>
                <a:cs typeface="Arial" panose="020B0604020202020204" pitchFamily="34" charset="0"/>
              </a:rPr>
              <a:t>olden Glo</a:t>
            </a:r>
            <a:r>
              <a:rPr lang="en-US" sz="2000" dirty="0">
                <a:latin typeface="Amasis MT Pro" panose="02040504050005020304" pitchFamily="18" charset="0"/>
                <a:cs typeface="Arial" panose="020B0604020202020204" pitchFamily="34" charset="0"/>
              </a:rPr>
              <a:t>b</a:t>
            </a:r>
            <a:r>
              <a:rPr lang="en-PR" sz="2000" dirty="0">
                <a:latin typeface="Amasis MT Pro" panose="02040504050005020304" pitchFamily="18" charset="0"/>
                <a:cs typeface="Arial" panose="020B0604020202020204" pitchFamily="34" charset="0"/>
              </a:rPr>
              <a:t>e Awards</a:t>
            </a:r>
          </a:p>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As of 2012 is Hollywood’s highest-paid actor</a:t>
            </a:r>
          </a:p>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14 of </a:t>
            </a:r>
            <a:r>
              <a:rPr lang="en-US" sz="2000" dirty="0">
                <a:latin typeface="Amasis MT Pro" panose="02040504050005020304" pitchFamily="18" charset="0"/>
                <a:cs typeface="Arial" panose="020B0604020202020204" pitchFamily="34" charset="0"/>
              </a:rPr>
              <a:t>their films</a:t>
            </a:r>
            <a:r>
              <a:rPr lang="en-PR" sz="2000" dirty="0">
                <a:latin typeface="Amasis MT Pro" panose="02040504050005020304" pitchFamily="18" charset="0"/>
                <a:cs typeface="Arial" panose="020B0604020202020204" pitchFamily="34" charset="0"/>
              </a:rPr>
              <a:t> grossed over $100 </a:t>
            </a:r>
            <a:r>
              <a:rPr lang="en-US" sz="2000" dirty="0">
                <a:latin typeface="Amasis MT Pro" panose="02040504050005020304" pitchFamily="18" charset="0"/>
                <a:cs typeface="Arial" panose="020B0604020202020204" pitchFamily="34" charset="0"/>
              </a:rPr>
              <a:t>m</a:t>
            </a:r>
            <a:r>
              <a:rPr lang="en-PR" sz="2000" dirty="0">
                <a:latin typeface="Amasis MT Pro" panose="02040504050005020304" pitchFamily="18" charset="0"/>
                <a:cs typeface="Arial" panose="020B0604020202020204" pitchFamily="34" charset="0"/>
              </a:rPr>
              <a:t>illion domestically</a:t>
            </a:r>
          </a:p>
          <a:p>
            <a:pPr marL="285750" indent="-285750">
              <a:buFont typeface="Wingdings" pitchFamily="2" charset="2"/>
              <a:buChar char="ü"/>
            </a:pPr>
            <a:r>
              <a:rPr lang="en-PR" sz="2000" dirty="0">
                <a:latin typeface="Amasis MT Pro"/>
                <a:ea typeface="Adobe Heiti Std R"/>
                <a:cs typeface="Arial"/>
              </a:rPr>
              <a:t>20 of the</a:t>
            </a:r>
            <a:r>
              <a:rPr lang="en-US" sz="2000" dirty="0">
                <a:latin typeface="Amasis MT Pro"/>
                <a:ea typeface="Adobe Heiti Std R"/>
                <a:cs typeface="Arial"/>
              </a:rPr>
              <a:t>ir </a:t>
            </a:r>
            <a:r>
              <a:rPr lang="en-PR" sz="2000" dirty="0">
                <a:latin typeface="Amasis MT Pro"/>
                <a:ea typeface="Adobe Heiti Std R"/>
                <a:cs typeface="Arial"/>
              </a:rPr>
              <a:t>films have grossed in excess of $200 mi</a:t>
            </a:r>
            <a:r>
              <a:rPr lang="en-US" sz="2000" dirty="0">
                <a:latin typeface="Amasis MT Pro"/>
                <a:ea typeface="Adobe Heiti Std R"/>
                <a:cs typeface="Arial"/>
              </a:rPr>
              <a:t>l</a:t>
            </a:r>
            <a:r>
              <a:rPr lang="en-PR" sz="2000" dirty="0">
                <a:latin typeface="Amasis MT Pro"/>
                <a:ea typeface="Adobe Heiti Std R"/>
                <a:cs typeface="Arial"/>
              </a:rPr>
              <a:t>lion worldwide</a:t>
            </a:r>
          </a:p>
          <a:p>
            <a:pPr marL="285750" indent="-285750">
              <a:buFont typeface="Wingdings" pitchFamily="2" charset="2"/>
              <a:buChar char="ü"/>
            </a:pPr>
            <a:r>
              <a:rPr lang="en-US" sz="2000" dirty="0">
                <a:latin typeface="Amasis MT Pro" panose="02040504050005020304" pitchFamily="18" charset="0"/>
                <a:cs typeface="Arial" panose="020B0604020202020204" pitchFamily="34" charset="0"/>
              </a:rPr>
              <a:t>Plays the role of</a:t>
            </a:r>
            <a:r>
              <a:rPr lang="en-PR" sz="2000" dirty="0">
                <a:latin typeface="Amasis MT Pro" panose="02040504050005020304" pitchFamily="18" charset="0"/>
                <a:cs typeface="Arial" panose="020B0604020202020204" pitchFamily="34" charset="0"/>
              </a:rPr>
              <a:t> Capt. Pete “Maverick” Mitchell in the movie Top Gun: Maverick</a:t>
            </a:r>
            <a:endParaRPr lang="en-US" dirty="0"/>
          </a:p>
        </p:txBody>
      </p:sp>
    </p:spTree>
    <p:extLst>
      <p:ext uri="{BB962C8B-B14F-4D97-AF65-F5344CB8AC3E}">
        <p14:creationId xmlns:p14="http://schemas.microsoft.com/office/powerpoint/2010/main" val="349990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DE3775F9-03B0-CB84-BE62-4127DB02B450}"/>
              </a:ext>
            </a:extLst>
          </p:cNvPr>
          <p:cNvSpPr txBox="1"/>
          <p:nvPr/>
        </p:nvSpPr>
        <p:spPr>
          <a:xfrm rot="21420000">
            <a:off x="802577" y="730225"/>
            <a:ext cx="4023481" cy="327868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8000" cap="all" dirty="0">
                <a:solidFill>
                  <a:schemeClr val="accent1"/>
                </a:solidFill>
                <a:latin typeface="Amasis MT Pro" panose="02040504050005020304" pitchFamily="18" charset="0"/>
                <a:ea typeface="+mj-ea"/>
                <a:cs typeface="+mj-cs"/>
              </a:rPr>
              <a:t>Tom Cruise</a:t>
            </a:r>
          </a:p>
        </p:txBody>
      </p:sp>
      <p:pic>
        <p:nvPicPr>
          <p:cNvPr id="2" name="Picture 1">
            <a:extLst>
              <a:ext uri="{FF2B5EF4-FFF2-40B4-BE49-F238E27FC236}">
                <a16:creationId xmlns:a16="http://schemas.microsoft.com/office/drawing/2014/main" id="{3BEC0872-559A-669A-52D8-D7A73EC2E8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658" r="2468"/>
          <a:stretch/>
        </p:blipFill>
        <p:spPr>
          <a:xfrm rot="21420000">
            <a:off x="5391606" y="145473"/>
            <a:ext cx="5669316" cy="4206240"/>
          </a:xfrm>
          <a:prstGeom prst="rect">
            <a:avLst/>
          </a:prstGeom>
        </p:spPr>
      </p:pic>
    </p:spTree>
    <p:extLst>
      <p:ext uri="{BB962C8B-B14F-4D97-AF65-F5344CB8AC3E}">
        <p14:creationId xmlns:p14="http://schemas.microsoft.com/office/powerpoint/2010/main" val="115808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2" name="Group 41">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43" name="Rectangle 42">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5" name="Rectangle 44">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47" name="Picture 46">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49" name="Freeform: Shape 48">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4C205AB-C02A-CCC2-BC4B-6CFFF44F0318}"/>
              </a:ext>
            </a:extLst>
          </p:cNvPr>
          <p:cNvSpPr>
            <a:spLocks noGrp="1"/>
          </p:cNvSpPr>
          <p:nvPr>
            <p:ph type="title"/>
          </p:nvPr>
        </p:nvSpPr>
        <p:spPr>
          <a:xfrm>
            <a:off x="1180910" y="745087"/>
            <a:ext cx="9618133" cy="1043108"/>
          </a:xfrm>
        </p:spPr>
        <p:txBody>
          <a:bodyPr vert="horz" lIns="91440" tIns="45720" rIns="91440" bIns="45720" rtlCol="0" anchor="ctr">
            <a:normAutofit/>
          </a:bodyPr>
          <a:lstStyle/>
          <a:p>
            <a:pPr algn="ctr"/>
            <a:r>
              <a:rPr lang="en-US" sz="3600" b="1" spc="-10" dirty="0">
                <a:solidFill>
                  <a:schemeClr val="accent1"/>
                </a:solidFill>
                <a:latin typeface="Amasis MT Pro" panose="02040504050005020304" pitchFamily="18" charset="0"/>
              </a:rPr>
              <a:t>Getting ready for groups</a:t>
            </a:r>
            <a:endParaRPr lang="en-US" sz="3600" dirty="0">
              <a:solidFill>
                <a:schemeClr val="accent1"/>
              </a:solidFill>
              <a:latin typeface="Amasis MT Pro" panose="02040504050005020304" pitchFamily="18" charset="0"/>
            </a:endParaRPr>
          </a:p>
        </p:txBody>
      </p:sp>
      <p:sp>
        <p:nvSpPr>
          <p:cNvPr id="20" name="TextBox 2">
            <a:extLst>
              <a:ext uri="{FF2B5EF4-FFF2-40B4-BE49-F238E27FC236}">
                <a16:creationId xmlns:a16="http://schemas.microsoft.com/office/drawing/2014/main" id="{4CF5AFF6-27EF-3624-EEC5-524D8C105381}"/>
              </a:ext>
            </a:extLst>
          </p:cNvPr>
          <p:cNvSpPr txBox="1"/>
          <p:nvPr/>
        </p:nvSpPr>
        <p:spPr>
          <a:xfrm>
            <a:off x="1392957" y="1637414"/>
            <a:ext cx="9618133" cy="3870251"/>
          </a:xfrm>
          <a:prstGeom prst="rect">
            <a:avLst/>
          </a:prstGeom>
        </p:spPr>
        <p:txBody>
          <a:bodyPr vert="horz" lIns="91440" tIns="45720" rIns="91440" bIns="45720" rtlCol="0" anchor="t">
            <a:normAutofit/>
          </a:bodyPr>
          <a:lstStyle/>
          <a:p>
            <a:pPr marL="228600" indent="-228600" defTabSz="914400">
              <a:spcAft>
                <a:spcPts val="1800"/>
              </a:spcAft>
              <a:buClr>
                <a:schemeClr val="accent1">
                  <a:lumMod val="75000"/>
                </a:schemeClr>
              </a:buClr>
              <a:buSzPct val="100000"/>
              <a:buFont typeface="Wingdings" panose="05000000000000000000" pitchFamily="2" charset="2"/>
              <a:buChar char="§"/>
            </a:pPr>
            <a:r>
              <a:rPr lang="en-US" sz="2400" spc="-10" dirty="0">
                <a:latin typeface="Amasis MT Pro" panose="02040504050005020304" pitchFamily="18" charset="0"/>
                <a:ea typeface="Adobe Heiti Std R" panose="020B0400000000000000" pitchFamily="34" charset="-128"/>
                <a:cs typeface="Arial" panose="020B0604020202020204" pitchFamily="34" charset="0"/>
              </a:rPr>
              <a:t>Brief the group on issues of confidentiality and respect.</a:t>
            </a:r>
          </a:p>
          <a:p>
            <a:pPr marL="228600" indent="-228600" defTabSz="914400">
              <a:spcAft>
                <a:spcPts val="1800"/>
              </a:spcAft>
              <a:buClr>
                <a:schemeClr val="accent1">
                  <a:lumMod val="75000"/>
                </a:schemeClr>
              </a:buClr>
              <a:buSzPct val="100000"/>
              <a:buFont typeface="Wingdings" panose="05000000000000000000" pitchFamily="2" charset="2"/>
              <a:buChar char="§"/>
            </a:pPr>
            <a:r>
              <a:rPr lang="en-US" sz="2400" spc="-10" dirty="0">
                <a:latin typeface="Amasis MT Pro" panose="02040504050005020304" pitchFamily="18" charset="0"/>
                <a:ea typeface="Adobe Heiti Std R"/>
                <a:cs typeface="Arial"/>
              </a:rPr>
              <a:t>Ensure that everyone understands that discussions do not leave the room and that this should be a safe place to explore questions and express differing views.</a:t>
            </a:r>
          </a:p>
          <a:p>
            <a:pPr marL="228600" indent="-228600" defTabSz="914400">
              <a:spcAft>
                <a:spcPts val="1800"/>
              </a:spcAft>
              <a:buClr>
                <a:schemeClr val="accent1">
                  <a:lumMod val="75000"/>
                </a:schemeClr>
              </a:buClr>
              <a:buSzPct val="100000"/>
              <a:buFont typeface="Wingdings" panose="05000000000000000000" pitchFamily="2" charset="2"/>
              <a:buChar char="§"/>
            </a:pPr>
            <a:r>
              <a:rPr lang="en-US" sz="2400" spc="-10" dirty="0">
                <a:latin typeface="Amasis MT Pro" panose="02040504050005020304" pitchFamily="18" charset="0"/>
                <a:ea typeface="Adobe Heiti Std R" panose="020B0400000000000000" pitchFamily="34" charset="-128"/>
                <a:cs typeface="Arial" panose="020B0604020202020204" pitchFamily="34" charset="0"/>
              </a:rPr>
              <a:t>Read through the activities ahead of time to be well prepared.</a:t>
            </a:r>
          </a:p>
          <a:p>
            <a:pPr marL="228600" indent="-228600" defTabSz="914400">
              <a:spcAft>
                <a:spcPts val="1800"/>
              </a:spcAft>
              <a:buClr>
                <a:schemeClr val="accent1">
                  <a:lumMod val="75000"/>
                </a:schemeClr>
              </a:buClr>
              <a:buSzPct val="100000"/>
              <a:buFont typeface="Wingdings" panose="05000000000000000000" pitchFamily="2" charset="2"/>
              <a:buChar char="§"/>
            </a:pPr>
            <a:r>
              <a:rPr lang="en-US" sz="2400" spc="-10" dirty="0">
                <a:latin typeface="Amasis MT Pro" panose="02040504050005020304" pitchFamily="18" charset="0"/>
                <a:ea typeface="Adobe Heiti Std R" panose="020B0400000000000000" pitchFamily="34" charset="-128"/>
                <a:cs typeface="Arial" panose="020B0604020202020204" pitchFamily="34" charset="0"/>
              </a:rPr>
              <a:t>Promote a nonjudgmental environment that invites safe reflection. Encourage sharing but do not require students/staff to reveal personal information.</a:t>
            </a:r>
            <a:endParaRPr lang="en-US" sz="2400" b="1" cap="all" spc="-10" dirty="0">
              <a:solidFill>
                <a:schemeClr val="tx1">
                  <a:lumMod val="85000"/>
                  <a:lumOff val="15000"/>
                </a:schemeClr>
              </a:solidFill>
              <a:latin typeface="Amasis MT Pro" panose="02040504050005020304" pitchFamily="18" charset="0"/>
            </a:endParaRPr>
          </a:p>
        </p:txBody>
      </p:sp>
    </p:spTree>
    <p:extLst>
      <p:ext uri="{BB962C8B-B14F-4D97-AF65-F5344CB8AC3E}">
        <p14:creationId xmlns:p14="http://schemas.microsoft.com/office/powerpoint/2010/main" val="1304478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2E33-CE77-0E28-7A59-F033F8D3C24F}"/>
              </a:ext>
            </a:extLst>
          </p:cNvPr>
          <p:cNvSpPr>
            <a:spLocks noGrp="1"/>
          </p:cNvSpPr>
          <p:nvPr>
            <p:ph type="title"/>
          </p:nvPr>
        </p:nvSpPr>
        <p:spPr/>
        <p:txBody>
          <a:bodyPr>
            <a:normAutofit/>
          </a:bodyPr>
          <a:lstStyle/>
          <a:p>
            <a:r>
              <a:rPr lang="en-PR" sz="4800" b="1" dirty="0">
                <a:solidFill>
                  <a:schemeClr val="accent1"/>
                </a:solidFill>
                <a:latin typeface="Amasis MT Pro" panose="02040504050005020304" pitchFamily="18" charset="0"/>
                <a:cs typeface="Arial" panose="020B0604020202020204" pitchFamily="34" charset="0"/>
              </a:rPr>
              <a:t>Who am I?</a:t>
            </a:r>
            <a:endParaRPr lang="en-US" dirty="0">
              <a:solidFill>
                <a:schemeClr val="accent1"/>
              </a:solidFill>
            </a:endParaRPr>
          </a:p>
        </p:txBody>
      </p:sp>
      <p:sp>
        <p:nvSpPr>
          <p:cNvPr id="4" name="Content Placeholder 3">
            <a:extLst>
              <a:ext uri="{FF2B5EF4-FFF2-40B4-BE49-F238E27FC236}">
                <a16:creationId xmlns:a16="http://schemas.microsoft.com/office/drawing/2014/main" id="{CFC0F373-ADD9-7377-6223-6512B2100B07}"/>
              </a:ext>
            </a:extLst>
          </p:cNvPr>
          <p:cNvSpPr>
            <a:spLocks noGrp="1"/>
          </p:cNvSpPr>
          <p:nvPr>
            <p:ph sz="quarter" idx="13"/>
          </p:nvPr>
        </p:nvSpPr>
        <p:spPr>
          <a:xfrm>
            <a:off x="685800" y="1140432"/>
            <a:ext cx="10394707" cy="4234154"/>
          </a:xfrm>
        </p:spPr>
        <p:txBody>
          <a:bodyPr>
            <a:normAutofit/>
          </a:bodyPr>
          <a:lstStyle/>
          <a:p>
            <a:pPr marL="285750" indent="-285750">
              <a:buFont typeface="Wingdings" pitchFamily="2" charset="2"/>
              <a:buChar char="ü"/>
            </a:pPr>
            <a:r>
              <a:rPr lang="en-PR" sz="1800" dirty="0">
                <a:latin typeface="Amasis MT Pro"/>
                <a:ea typeface="Adobe Heiti Std R"/>
                <a:cs typeface="Arial"/>
              </a:rPr>
              <a:t>When</a:t>
            </a:r>
            <a:r>
              <a:rPr lang="en-US" sz="1800" dirty="0">
                <a:latin typeface="Amasis MT Pro"/>
                <a:ea typeface="Adobe Heiti Std R"/>
                <a:cs typeface="Arial"/>
              </a:rPr>
              <a:t> I</a:t>
            </a:r>
            <a:r>
              <a:rPr lang="en-PR" sz="1800" dirty="0">
                <a:latin typeface="Amasis MT Pro"/>
                <a:ea typeface="Adobe Heiti Std R"/>
                <a:cs typeface="Arial"/>
              </a:rPr>
              <a:t> was born</a:t>
            </a:r>
            <a:r>
              <a:rPr lang="en-US" sz="1800" dirty="0">
                <a:latin typeface="Amasis MT Pro"/>
                <a:ea typeface="Adobe Heiti Std R"/>
                <a:cs typeface="Arial"/>
              </a:rPr>
              <a:t> in </a:t>
            </a:r>
            <a:r>
              <a:rPr lang="en-PR" sz="1800" dirty="0">
                <a:latin typeface="Amasis MT Pro"/>
                <a:ea typeface="Adobe Heiti Std R"/>
                <a:cs typeface="Arial"/>
              </a:rPr>
              <a:t>Columbus, Ohio, both </a:t>
            </a:r>
            <a:r>
              <a:rPr lang="en-US" sz="1800" dirty="0">
                <a:latin typeface="Amasis MT Pro"/>
                <a:ea typeface="Adobe Heiti Std R"/>
                <a:cs typeface="Arial"/>
              </a:rPr>
              <a:t>of my pare</a:t>
            </a:r>
            <a:r>
              <a:rPr lang="en-PR" sz="1800" dirty="0">
                <a:latin typeface="Amasis MT Pro"/>
                <a:ea typeface="Adobe Heiti Std R"/>
                <a:cs typeface="Arial"/>
              </a:rPr>
              <a:t>nts suffered from severe drug and alcohol issues.</a:t>
            </a:r>
            <a:endParaRPr lang="en-US" sz="1800" dirty="0">
              <a:latin typeface="Amasis MT Pro"/>
              <a:ea typeface="Adobe Heiti Std R"/>
              <a:cs typeface="Arial"/>
            </a:endParaRPr>
          </a:p>
          <a:p>
            <a:pPr marL="285750" indent="-285750">
              <a:buFont typeface="Wingdings" pitchFamily="2" charset="2"/>
              <a:buChar char="ü"/>
            </a:pPr>
            <a:r>
              <a:rPr lang="en-US" sz="1800" dirty="0">
                <a:latin typeface="Amasis MT Pro"/>
                <a:ea typeface="Adobe Heiti Std R"/>
                <a:cs typeface="Arial"/>
              </a:rPr>
              <a:t>My </a:t>
            </a:r>
            <a:r>
              <a:rPr lang="en-PR" sz="1800" dirty="0">
                <a:latin typeface="Amasis MT Pro"/>
                <a:ea typeface="Adobe Heiti Std R"/>
                <a:cs typeface="Arial"/>
              </a:rPr>
              <a:t>father abondoned the family, and</a:t>
            </a:r>
            <a:r>
              <a:rPr lang="en-US" sz="1800" dirty="0">
                <a:latin typeface="Amasis MT Pro"/>
                <a:ea typeface="Adobe Heiti Std R"/>
                <a:cs typeface="Arial"/>
              </a:rPr>
              <a:t> my</a:t>
            </a:r>
            <a:r>
              <a:rPr lang="en-PR" sz="1800" dirty="0">
                <a:latin typeface="Amasis MT Pro"/>
                <a:ea typeface="Adobe Heiti Std R"/>
                <a:cs typeface="Arial"/>
              </a:rPr>
              <a:t> mother was unable to take care of </a:t>
            </a:r>
            <a:r>
              <a:rPr lang="en-US" sz="1800" dirty="0">
                <a:latin typeface="Amasis MT Pro"/>
                <a:ea typeface="Adobe Heiti Std R"/>
                <a:cs typeface="Arial"/>
              </a:rPr>
              <a:t>me and my</a:t>
            </a:r>
            <a:r>
              <a:rPr lang="en-PR" sz="1800" dirty="0">
                <a:latin typeface="Amasis MT Pro"/>
                <a:ea typeface="Adobe Heiti Std R"/>
                <a:cs typeface="Arial"/>
              </a:rPr>
              <a:t> 4 siblings</a:t>
            </a:r>
          </a:p>
          <a:p>
            <a:pPr marL="285750" indent="-285750">
              <a:buFont typeface="Wingdings" pitchFamily="2" charset="2"/>
              <a:buChar char="ü"/>
            </a:pPr>
            <a:r>
              <a:rPr lang="en-PR" sz="1800" dirty="0">
                <a:latin typeface="Amasis MT Pro"/>
                <a:ea typeface="Adobe Heiti Std R"/>
                <a:cs typeface="Arial"/>
              </a:rPr>
              <a:t>“When I was 3 years old, my siblings and I were removed from her custody.”</a:t>
            </a:r>
          </a:p>
          <a:p>
            <a:pPr marL="285750" indent="-285750">
              <a:buFont typeface="Wingdings" pitchFamily="2" charset="2"/>
              <a:buChar char="ü"/>
            </a:pPr>
            <a:r>
              <a:rPr lang="en-PR" sz="1800" dirty="0">
                <a:latin typeface="Amasis MT Pro"/>
                <a:ea typeface="Adobe Heiti Std R"/>
                <a:cs typeface="Arial"/>
              </a:rPr>
              <a:t>“From there, we bounced around” in foster care</a:t>
            </a:r>
          </a:p>
          <a:p>
            <a:pPr marL="285750" indent="-285750">
              <a:buFont typeface="Wingdings" pitchFamily="2" charset="2"/>
              <a:buChar char="ü"/>
            </a:pPr>
            <a:r>
              <a:rPr lang="en-PR" sz="1800" dirty="0">
                <a:latin typeface="Amasis MT Pro"/>
                <a:ea typeface="Adobe Heiti Std R"/>
                <a:cs typeface="Arial"/>
              </a:rPr>
              <a:t>At age 6 was adopted by maternal grandfather and</a:t>
            </a:r>
            <a:r>
              <a:rPr lang="en-US" sz="1800" dirty="0">
                <a:latin typeface="Amasis MT Pro"/>
                <a:ea typeface="Adobe Heiti Std R"/>
                <a:cs typeface="Arial"/>
              </a:rPr>
              <a:t> his </a:t>
            </a:r>
            <a:r>
              <a:rPr lang="en-PR" sz="1800" dirty="0">
                <a:latin typeface="Amasis MT Pro"/>
                <a:ea typeface="Adobe Heiti Std R"/>
                <a:cs typeface="Arial"/>
              </a:rPr>
              <a:t>wife along with a sister; moved to Texas</a:t>
            </a:r>
          </a:p>
          <a:p>
            <a:pPr marL="285750" indent="-285750">
              <a:buFont typeface="Wingdings" pitchFamily="2" charset="2"/>
              <a:buChar char="ü"/>
            </a:pPr>
            <a:r>
              <a:rPr lang="en-US" sz="1800" b="0" i="0" u="none" strike="noStrike" dirty="0">
                <a:solidFill>
                  <a:srgbClr val="1A1A1A"/>
                </a:solidFill>
                <a:effectLst/>
                <a:latin typeface="Amasis MT Pro"/>
                <a:ea typeface="Adobe Heiti Std R"/>
                <a:cs typeface="Arial"/>
              </a:rPr>
              <a:t>At the 2016 Olympics in Rio de Janeiro, became the first U.S. gymnast to win four gold medals at a single Games</a:t>
            </a:r>
          </a:p>
          <a:p>
            <a:pPr marL="285750" indent="-285750">
              <a:buFont typeface="Wingdings" pitchFamily="2" charset="2"/>
              <a:buChar char="ü"/>
            </a:pPr>
            <a:r>
              <a:rPr lang="en-US" sz="1800" dirty="0">
                <a:solidFill>
                  <a:srgbClr val="1A1A1A"/>
                </a:solidFill>
                <a:latin typeface="Amasis MT Pro"/>
                <a:ea typeface="Adobe Heiti Std R"/>
                <a:cs typeface="Arial"/>
              </a:rPr>
              <a:t>The </a:t>
            </a:r>
            <a:r>
              <a:rPr lang="en-US" sz="1800" b="0" i="0" u="none" strike="noStrike" dirty="0">
                <a:solidFill>
                  <a:srgbClr val="1A1A1A"/>
                </a:solidFill>
                <a:effectLst/>
                <a:latin typeface="Amasis MT Pro"/>
                <a:ea typeface="Adobe Heiti Std R"/>
                <a:cs typeface="Arial"/>
              </a:rPr>
              <a:t>first gymnast to win three consecutive world all-around titles (2013–15)</a:t>
            </a:r>
            <a:endParaRPr lang="en-PR" sz="1800" dirty="0">
              <a:latin typeface="Amasis MT Pro"/>
              <a:ea typeface="Adobe Heiti Std R"/>
              <a:cs typeface="Arial"/>
            </a:endParaRPr>
          </a:p>
          <a:p>
            <a:pPr marL="285750" indent="-285750">
              <a:buFont typeface="Wingdings" pitchFamily="2" charset="2"/>
              <a:buChar char="ü"/>
            </a:pPr>
            <a:r>
              <a:rPr lang="en-PR" sz="1800" dirty="0">
                <a:latin typeface="Amasis MT Pro"/>
                <a:ea typeface="Adobe Heiti Std R"/>
                <a:cs typeface="Arial"/>
              </a:rPr>
              <a:t>Won 25 World Championship medals</a:t>
            </a:r>
          </a:p>
          <a:p>
            <a:endParaRPr lang="en-PR" sz="2000" dirty="0">
              <a:latin typeface="Amasis MT Pro" panose="020405040500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401039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D29F62-C63B-09C7-B2B8-42DFF260B105}"/>
              </a:ext>
            </a:extLst>
          </p:cNvPr>
          <p:cNvSpPr>
            <a:spLocks noGrp="1"/>
          </p:cNvSpPr>
          <p:nvPr>
            <p:ph type="subTitle" idx="1"/>
          </p:nvPr>
        </p:nvSpPr>
        <p:spPr>
          <a:xfrm rot="21420000">
            <a:off x="6062170" y="830962"/>
            <a:ext cx="4795206" cy="3147607"/>
          </a:xfrm>
        </p:spPr>
        <p:txBody>
          <a:bodyPr/>
          <a:lstStyle/>
          <a:p>
            <a:pPr algn="ctr">
              <a:lnSpc>
                <a:spcPct val="100000"/>
              </a:lnSpc>
              <a:spcBef>
                <a:spcPts val="0"/>
              </a:spcBef>
            </a:pPr>
            <a:r>
              <a:rPr lang="en-US" sz="8000" dirty="0">
                <a:solidFill>
                  <a:schemeClr val="accent1"/>
                </a:solidFill>
                <a:latin typeface="Amasis MT Pro" panose="02040504050005020304" pitchFamily="18" charset="0"/>
              </a:rPr>
              <a:t>Simone Biles</a:t>
            </a:r>
            <a:endParaRPr lang="en-US" sz="8000" dirty="0">
              <a:solidFill>
                <a:schemeClr val="accent1"/>
              </a:solidFill>
            </a:endParaRPr>
          </a:p>
        </p:txBody>
      </p:sp>
      <p:pic>
        <p:nvPicPr>
          <p:cNvPr id="7" name="Picture 6">
            <a:extLst>
              <a:ext uri="{FF2B5EF4-FFF2-40B4-BE49-F238E27FC236}">
                <a16:creationId xmlns:a16="http://schemas.microsoft.com/office/drawing/2014/main" id="{8F1675D4-2F14-BC19-3A6B-50A051F7E5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1399619">
            <a:off x="369584" y="739055"/>
            <a:ext cx="5628657" cy="3520280"/>
          </a:xfrm>
          <a:prstGeom prst="rect">
            <a:avLst/>
          </a:prstGeom>
        </p:spPr>
      </p:pic>
    </p:spTree>
    <p:extLst>
      <p:ext uri="{BB962C8B-B14F-4D97-AF65-F5344CB8AC3E}">
        <p14:creationId xmlns:p14="http://schemas.microsoft.com/office/powerpoint/2010/main" val="3257724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EC924-79F8-7CEC-B3B5-422840625D37}"/>
              </a:ext>
            </a:extLst>
          </p:cNvPr>
          <p:cNvSpPr>
            <a:spLocks noGrp="1"/>
          </p:cNvSpPr>
          <p:nvPr>
            <p:ph type="title"/>
          </p:nvPr>
        </p:nvSpPr>
        <p:spPr/>
        <p:txBody>
          <a:bodyPr>
            <a:normAutofit/>
          </a:bodyPr>
          <a:lstStyle/>
          <a:p>
            <a:r>
              <a:rPr lang="en-PR" sz="4800" b="1" dirty="0">
                <a:solidFill>
                  <a:schemeClr val="accent1"/>
                </a:solidFill>
                <a:latin typeface="Amasis MT Pro" panose="02040504050005020304" pitchFamily="18" charset="0"/>
                <a:cs typeface="Arial" panose="020B0604020202020204" pitchFamily="34" charset="0"/>
              </a:rPr>
              <a:t>Who am I?</a:t>
            </a:r>
            <a:endParaRPr lang="en-US" dirty="0">
              <a:solidFill>
                <a:schemeClr val="accent1"/>
              </a:solidFill>
            </a:endParaRPr>
          </a:p>
        </p:txBody>
      </p:sp>
      <p:sp>
        <p:nvSpPr>
          <p:cNvPr id="5" name="Content Placeholder 4">
            <a:extLst>
              <a:ext uri="{FF2B5EF4-FFF2-40B4-BE49-F238E27FC236}">
                <a16:creationId xmlns:a16="http://schemas.microsoft.com/office/drawing/2014/main" id="{033E4E0D-8EE9-1BFB-451E-06BFD381971A}"/>
              </a:ext>
            </a:extLst>
          </p:cNvPr>
          <p:cNvSpPr>
            <a:spLocks noGrp="1"/>
          </p:cNvSpPr>
          <p:nvPr>
            <p:ph sz="quarter" idx="13"/>
          </p:nvPr>
        </p:nvSpPr>
        <p:spPr/>
        <p:txBody>
          <a:bodyPr>
            <a:normAutofit/>
          </a:bodyPr>
          <a:lstStyle/>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Unemployed</a:t>
            </a:r>
            <a:r>
              <a:rPr lang="en-US" sz="2000" dirty="0">
                <a:latin typeface="Amasis MT Pro" panose="02040504050005020304" pitchFamily="18" charset="0"/>
                <a:cs typeface="Arial" panose="020B0604020202020204" pitchFamily="34" charset="0"/>
              </a:rPr>
              <a:t> and as a </a:t>
            </a:r>
            <a:r>
              <a:rPr lang="en-PR" sz="2000" dirty="0">
                <a:latin typeface="Amasis MT Pro" panose="02040504050005020304" pitchFamily="18" charset="0"/>
                <a:cs typeface="Arial" panose="020B0604020202020204" pitchFamily="34" charset="0"/>
              </a:rPr>
              <a:t>single mother had to rely on welfare benefits to survive</a:t>
            </a:r>
          </a:p>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Suffer depression so severe that at times contemplated suicide</a:t>
            </a:r>
          </a:p>
          <a:p>
            <a:pPr marL="285750" indent="-285750">
              <a:buFont typeface="Wingdings" pitchFamily="2" charset="2"/>
              <a:buChar char="ü"/>
            </a:pPr>
            <a:r>
              <a:rPr lang="en-US" sz="2000" dirty="0">
                <a:latin typeface="Amasis MT Pro" panose="02040504050005020304" pitchFamily="18" charset="0"/>
                <a:cs typeface="Arial" panose="020B0604020202020204" pitchFamily="34" charset="0"/>
              </a:rPr>
              <a:t>Their </a:t>
            </a:r>
            <a:r>
              <a:rPr lang="en-PR" sz="2000" dirty="0">
                <a:latin typeface="Amasis MT Pro" panose="02040504050005020304" pitchFamily="18" charset="0"/>
                <a:cs typeface="Arial" panose="020B0604020202020204" pitchFamily="34" charset="0"/>
              </a:rPr>
              <a:t>first book was rejected by 12 different publishers before selling it for a measly $4000</a:t>
            </a:r>
          </a:p>
          <a:p>
            <a:pPr marL="285750" indent="-285750">
              <a:buFont typeface="Wingdings" pitchFamily="2" charset="2"/>
              <a:buChar char="ü"/>
            </a:pPr>
            <a:r>
              <a:rPr lang="en-US" sz="2000" dirty="0">
                <a:latin typeface="Amasis MT Pro" panose="02040504050005020304" pitchFamily="18" charset="0"/>
                <a:cs typeface="Arial" panose="020B0604020202020204" pitchFamily="34" charset="0"/>
              </a:rPr>
              <a:t>T</a:t>
            </a:r>
            <a:r>
              <a:rPr lang="en-PR" sz="2000" dirty="0">
                <a:latin typeface="Amasis MT Pro" panose="02040504050005020304" pitchFamily="18" charset="0"/>
                <a:cs typeface="Arial" panose="020B0604020202020204" pitchFamily="34" charset="0"/>
              </a:rPr>
              <a:t>he book was an international hit</a:t>
            </a:r>
          </a:p>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Went on to write 6 more books for the series</a:t>
            </a:r>
          </a:p>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Book series sold into hundreds of millions of dollars</a:t>
            </a:r>
          </a:p>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Book series was adapted into a huge blockbuster film franchise</a:t>
            </a:r>
          </a:p>
          <a:p>
            <a:pPr marL="285750" indent="-285750">
              <a:buFont typeface="Wingdings" pitchFamily="2" charset="2"/>
              <a:buChar char="ü"/>
            </a:pPr>
            <a:r>
              <a:rPr lang="en-PR" sz="2000" dirty="0">
                <a:latin typeface="Amasis MT Pro" panose="02040504050005020304" pitchFamily="18" charset="0"/>
                <a:cs typeface="Arial" panose="020B0604020202020204" pitchFamily="34" charset="0"/>
              </a:rPr>
              <a:t>Is the 13</a:t>
            </a:r>
            <a:r>
              <a:rPr lang="en-PR" sz="2000" baseline="30000" dirty="0">
                <a:latin typeface="Amasis MT Pro" panose="02040504050005020304" pitchFamily="18" charset="0"/>
                <a:cs typeface="Arial" panose="020B0604020202020204" pitchFamily="34" charset="0"/>
              </a:rPr>
              <a:t>th</a:t>
            </a:r>
            <a:r>
              <a:rPr lang="en-PR" sz="2000" dirty="0">
                <a:latin typeface="Amasis MT Pro" panose="02040504050005020304" pitchFamily="18" charset="0"/>
                <a:cs typeface="Arial" panose="020B0604020202020204" pitchFamily="34" charset="0"/>
              </a:rPr>
              <a:t> wealthiest person in Britain</a:t>
            </a:r>
          </a:p>
          <a:p>
            <a:endParaRPr lang="en-PR" dirty="0"/>
          </a:p>
          <a:p>
            <a:endParaRPr lang="en-US" dirty="0"/>
          </a:p>
        </p:txBody>
      </p:sp>
    </p:spTree>
    <p:extLst>
      <p:ext uri="{BB962C8B-B14F-4D97-AF65-F5344CB8AC3E}">
        <p14:creationId xmlns:p14="http://schemas.microsoft.com/office/powerpoint/2010/main" val="208325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133A3FF0-CB04-DA88-74C8-E96381FF84CB}"/>
              </a:ext>
            </a:extLst>
          </p:cNvPr>
          <p:cNvSpPr txBox="1"/>
          <p:nvPr/>
        </p:nvSpPr>
        <p:spPr>
          <a:xfrm rot="21420000">
            <a:off x="154063" y="686704"/>
            <a:ext cx="5428489" cy="3278684"/>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endParaRPr lang="en-US" sz="8000" cap="all" dirty="0">
              <a:solidFill>
                <a:schemeClr val="accent1"/>
              </a:solidFill>
              <a:latin typeface="+mj-lt"/>
              <a:ea typeface="+mj-ea"/>
              <a:cs typeface="+mj-cs"/>
            </a:endParaRPr>
          </a:p>
        </p:txBody>
      </p:sp>
      <p:pic>
        <p:nvPicPr>
          <p:cNvPr id="3" name="Picture 2">
            <a:extLst>
              <a:ext uri="{FF2B5EF4-FFF2-40B4-BE49-F238E27FC236}">
                <a16:creationId xmlns:a16="http://schemas.microsoft.com/office/drawing/2014/main" id="{A9A632E5-CDFC-53E8-B69B-84920D9829B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20"/>
          <a:stretch/>
        </p:blipFill>
        <p:spPr>
          <a:xfrm rot="21420000">
            <a:off x="5066406" y="203521"/>
            <a:ext cx="6016914" cy="3953063"/>
          </a:xfrm>
          <a:prstGeom prst="rect">
            <a:avLst/>
          </a:prstGeom>
        </p:spPr>
      </p:pic>
      <p:sp>
        <p:nvSpPr>
          <p:cNvPr id="5" name="TextBox 4">
            <a:extLst>
              <a:ext uri="{FF2B5EF4-FFF2-40B4-BE49-F238E27FC236}">
                <a16:creationId xmlns:a16="http://schemas.microsoft.com/office/drawing/2014/main" id="{BB2772F1-1CA3-57FB-05F6-890DC7730665}"/>
              </a:ext>
            </a:extLst>
          </p:cNvPr>
          <p:cNvSpPr txBox="1"/>
          <p:nvPr/>
        </p:nvSpPr>
        <p:spPr>
          <a:xfrm rot="21421936">
            <a:off x="128441" y="1383933"/>
            <a:ext cx="4921413" cy="2308324"/>
          </a:xfrm>
          <a:prstGeom prst="rect">
            <a:avLst/>
          </a:prstGeom>
          <a:noFill/>
        </p:spPr>
        <p:txBody>
          <a:bodyPr wrap="square">
            <a:spAutoFit/>
          </a:bodyPr>
          <a:lstStyle/>
          <a:p>
            <a:pPr algn="ctr" defTabSz="914400">
              <a:lnSpc>
                <a:spcPct val="90000"/>
              </a:lnSpc>
              <a:spcBef>
                <a:spcPct val="0"/>
              </a:spcBef>
              <a:spcAft>
                <a:spcPts val="600"/>
              </a:spcAft>
            </a:pPr>
            <a:r>
              <a:rPr lang="en-US" sz="8000" cap="all" dirty="0">
                <a:solidFill>
                  <a:schemeClr val="accent1"/>
                </a:solidFill>
                <a:latin typeface="Amasis MT Pro" panose="02040504050005020304" pitchFamily="18" charset="0"/>
                <a:ea typeface="+mj-ea"/>
                <a:cs typeface="+mj-cs"/>
              </a:rPr>
              <a:t>J. K. rowling</a:t>
            </a:r>
          </a:p>
        </p:txBody>
      </p:sp>
    </p:spTree>
    <p:extLst>
      <p:ext uri="{BB962C8B-B14F-4D97-AF65-F5344CB8AC3E}">
        <p14:creationId xmlns:p14="http://schemas.microsoft.com/office/powerpoint/2010/main" val="1979063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F793411C-A1D8-450D-9561-24C75D6D73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2" name="Rectangle 21">
            <a:extLst>
              <a:ext uri="{FF2B5EF4-FFF2-40B4-BE49-F238E27FC236}">
                <a16:creationId xmlns:a16="http://schemas.microsoft.com/office/drawing/2014/main" id="{CD4E68FE-D0E7-4AC4-9D37-BC9A10E71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5">
            <a:extLst>
              <a:ext uri="{FF2B5EF4-FFF2-40B4-BE49-F238E27FC236}">
                <a16:creationId xmlns:a16="http://schemas.microsoft.com/office/drawing/2014/main" id="{9F958711-6F0F-4DAF-B6D7-38676273C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extBox 1">
            <a:extLst>
              <a:ext uri="{FF2B5EF4-FFF2-40B4-BE49-F238E27FC236}">
                <a16:creationId xmlns:a16="http://schemas.microsoft.com/office/drawing/2014/main" id="{CAE7F0D3-2596-8FE0-7739-51BC0675F427}"/>
              </a:ext>
            </a:extLst>
          </p:cNvPr>
          <p:cNvSpPr txBox="1"/>
          <p:nvPr/>
        </p:nvSpPr>
        <p:spPr>
          <a:xfrm>
            <a:off x="157457" y="1407940"/>
            <a:ext cx="3912243" cy="2134372"/>
          </a:xfrm>
          <a:prstGeom prst="rect">
            <a:avLst/>
          </a:prstGeom>
        </p:spPr>
        <p:txBody>
          <a:bodyPr vert="horz" lIns="91440" tIns="45720" rIns="91440" bIns="45720" rtlCol="0" anchor="b">
            <a:normAutofit lnSpcReduction="10000"/>
          </a:bodyPr>
          <a:lstStyle/>
          <a:p>
            <a:pPr algn="ctr" defTabSz="914400">
              <a:lnSpc>
                <a:spcPct val="90000"/>
              </a:lnSpc>
              <a:spcBef>
                <a:spcPct val="0"/>
              </a:spcBef>
              <a:spcAft>
                <a:spcPts val="600"/>
              </a:spcAft>
            </a:pPr>
            <a:r>
              <a:rPr lang="en-US" sz="3100" cap="all" dirty="0">
                <a:solidFill>
                  <a:schemeClr val="accent1"/>
                </a:solidFill>
                <a:latin typeface="Amasis MT Pro" panose="02040504050005020304" pitchFamily="18" charset="0"/>
                <a:ea typeface="+mj-ea"/>
                <a:cs typeface="+mj-cs"/>
              </a:rPr>
              <a:t>Always end a group session with a positive or inspirational message! </a:t>
            </a:r>
          </a:p>
        </p:txBody>
      </p:sp>
      <p:sp>
        <p:nvSpPr>
          <p:cNvPr id="26" name="Rectangle 25">
            <a:extLst>
              <a:ext uri="{FF2B5EF4-FFF2-40B4-BE49-F238E27FC236}">
                <a16:creationId xmlns:a16="http://schemas.microsoft.com/office/drawing/2014/main" id="{2D43839F-D746-4BD2-AF83-A2D59C171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A022DB94-BA9F-403F-85B2-FD0A22CAD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1F0A5978-229F-41F1-B213-A2B43E442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C940B1-B553-B6DF-FE61-3C7DE4833BDB}"/>
              </a:ext>
            </a:extLst>
          </p:cNvPr>
          <p:cNvPicPr>
            <a:picLocks noChangeAspect="1"/>
          </p:cNvPicPr>
          <p:nvPr/>
        </p:nvPicPr>
        <p:blipFill rotWithShape="1">
          <a:blip r:embed="rId5"/>
          <a:srcRect l="12678" r="12377"/>
          <a:stretch/>
        </p:blipFill>
        <p:spPr>
          <a:xfrm>
            <a:off x="5321367" y="684680"/>
            <a:ext cx="6174771" cy="5482657"/>
          </a:xfrm>
          <a:prstGeom prst="rect">
            <a:avLst/>
          </a:prstGeom>
        </p:spPr>
      </p:pic>
      <p:sp>
        <p:nvSpPr>
          <p:cNvPr id="11" name="TextBox 10">
            <a:extLst>
              <a:ext uri="{FF2B5EF4-FFF2-40B4-BE49-F238E27FC236}">
                <a16:creationId xmlns:a16="http://schemas.microsoft.com/office/drawing/2014/main" id="{CC00E98D-0F00-C739-B150-206530C5B6E5}"/>
              </a:ext>
            </a:extLst>
          </p:cNvPr>
          <p:cNvSpPr txBox="1"/>
          <p:nvPr/>
        </p:nvSpPr>
        <p:spPr>
          <a:xfrm>
            <a:off x="249268" y="4312883"/>
            <a:ext cx="3772956" cy="738664"/>
          </a:xfrm>
          <a:prstGeom prst="rect">
            <a:avLst/>
          </a:prstGeom>
          <a:noFill/>
        </p:spPr>
        <p:txBody>
          <a:bodyPr wrap="none" rtlCol="0">
            <a:spAutoFit/>
          </a:bodyPr>
          <a:lstStyle/>
          <a:p>
            <a:r>
              <a:rPr lang="en-US" sz="2400" dirty="0">
                <a:hlinkClick r:id="rId6"/>
              </a:rPr>
              <a:t>The Light in the Heart Quotes</a:t>
            </a:r>
            <a:endParaRPr lang="en-US" sz="2400" dirty="0"/>
          </a:p>
          <a:p>
            <a:endParaRPr lang="en-US" dirty="0"/>
          </a:p>
        </p:txBody>
      </p:sp>
    </p:spTree>
    <p:extLst>
      <p:ext uri="{BB962C8B-B14F-4D97-AF65-F5344CB8AC3E}">
        <p14:creationId xmlns:p14="http://schemas.microsoft.com/office/powerpoint/2010/main" val="2060908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C6379C-E505-2F31-015C-38292A5F1986}"/>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679623"/>
            <a:ext cx="12192000" cy="6178378"/>
          </a:xfrm>
          <a:prstGeom prst="rect">
            <a:avLst/>
          </a:prstGeom>
        </p:spPr>
      </p:pic>
      <p:pic>
        <p:nvPicPr>
          <p:cNvPr id="6" name="Picture 5">
            <a:extLst>
              <a:ext uri="{FF2B5EF4-FFF2-40B4-BE49-F238E27FC236}">
                <a16:creationId xmlns:a16="http://schemas.microsoft.com/office/drawing/2014/main" id="{B48B0E03-8696-0F5E-485F-5D14BCB7CD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9232" y="1599857"/>
            <a:ext cx="6067676" cy="3658286"/>
          </a:xfrm>
          <a:prstGeom prst="rect">
            <a:avLst/>
          </a:prstGeom>
        </p:spPr>
      </p:pic>
      <p:sp>
        <p:nvSpPr>
          <p:cNvPr id="7" name="TextBox 6">
            <a:extLst>
              <a:ext uri="{FF2B5EF4-FFF2-40B4-BE49-F238E27FC236}">
                <a16:creationId xmlns:a16="http://schemas.microsoft.com/office/drawing/2014/main" id="{6D632217-52A8-8243-2058-A70F7687C9A4}"/>
              </a:ext>
            </a:extLst>
          </p:cNvPr>
          <p:cNvSpPr txBox="1"/>
          <p:nvPr/>
        </p:nvSpPr>
        <p:spPr>
          <a:xfrm>
            <a:off x="339845" y="94848"/>
            <a:ext cx="11326450" cy="646331"/>
          </a:xfrm>
          <a:prstGeom prst="rect">
            <a:avLst/>
          </a:prstGeom>
          <a:noFill/>
        </p:spPr>
        <p:txBody>
          <a:bodyPr wrap="square" rtlCol="0">
            <a:spAutoFit/>
          </a:bodyPr>
          <a:lstStyle/>
          <a:p>
            <a:r>
              <a:rPr lang="en-PR" sz="3600" b="1" dirty="0">
                <a:solidFill>
                  <a:schemeClr val="accent4">
                    <a:lumMod val="50000"/>
                  </a:schemeClr>
                </a:solidFill>
                <a:latin typeface="Amasis MT Pro" panose="02040504050005020304" pitchFamily="18" charset="0"/>
                <a:cs typeface="Arial" panose="020B0604020202020204" pitchFamily="34" charset="0"/>
              </a:rPr>
              <a:t>EMBRACE …</a:t>
            </a:r>
            <a:endParaRPr lang="en-US" sz="3600" dirty="0">
              <a:solidFill>
                <a:schemeClr val="accent4">
                  <a:lumMod val="50000"/>
                </a:schemeClr>
              </a:solidFill>
            </a:endParaRPr>
          </a:p>
        </p:txBody>
      </p:sp>
    </p:spTree>
    <p:extLst>
      <p:ext uri="{BB962C8B-B14F-4D97-AF65-F5344CB8AC3E}">
        <p14:creationId xmlns:p14="http://schemas.microsoft.com/office/powerpoint/2010/main" val="1648590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CA24-D06F-AF1D-C104-CE7859553102}"/>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E9AA60ED-7845-7BBC-68A3-B379EF4E375F}"/>
              </a:ext>
            </a:extLst>
          </p:cNvPr>
          <p:cNvSpPr txBox="1"/>
          <p:nvPr/>
        </p:nvSpPr>
        <p:spPr>
          <a:xfrm>
            <a:off x="0" y="0"/>
            <a:ext cx="6561438" cy="7540526"/>
          </a:xfrm>
          <a:prstGeom prst="rect">
            <a:avLst/>
          </a:prstGeom>
          <a:solidFill>
            <a:schemeClr val="accent2"/>
          </a:solidFill>
        </p:spPr>
        <p:txBody>
          <a:bodyPr wrap="square" lIns="91440" tIns="45720" rIns="91440" bIns="45720" rtlCol="0" anchor="t">
            <a:spAutoFit/>
          </a:bodyPr>
          <a:lstStyle/>
          <a:p>
            <a:endParaRPr lang="en-US" sz="3600" dirty="0">
              <a:solidFill>
                <a:srgbClr val="3D4459"/>
              </a:solidFill>
              <a:latin typeface="Montserrat" pitchFamily="2" charset="77"/>
            </a:endParaRPr>
          </a:p>
          <a:p>
            <a:endParaRPr lang="en-US" sz="3600" b="0" i="0" u="none" strike="noStrike" dirty="0">
              <a:solidFill>
                <a:srgbClr val="3D4459"/>
              </a:solidFill>
              <a:effectLst/>
              <a:latin typeface="Montserrat" pitchFamily="2" charset="77"/>
            </a:endParaRPr>
          </a:p>
          <a:p>
            <a:r>
              <a:rPr lang="en-US" sz="3600" b="0" i="0" u="none" strike="noStrike" dirty="0">
                <a:solidFill>
                  <a:srgbClr val="FFEB0A"/>
                </a:solidFill>
                <a:effectLst/>
                <a:latin typeface="Montserrat"/>
              </a:rPr>
              <a:t>“</a:t>
            </a:r>
            <a:r>
              <a:rPr lang="en-US" sz="3600" i="0" u="none" strike="noStrike" dirty="0">
                <a:solidFill>
                  <a:srgbClr val="FFEB0A"/>
                </a:solidFill>
                <a:effectLst/>
                <a:latin typeface="Montserrat"/>
              </a:rPr>
              <a:t>No matter how bleak or</a:t>
            </a:r>
            <a:r>
              <a:rPr lang="en-US" sz="3600" dirty="0">
                <a:solidFill>
                  <a:srgbClr val="FFEB0A"/>
                </a:solidFill>
                <a:latin typeface="Montserrat"/>
              </a:rPr>
              <a:t>  </a:t>
            </a:r>
            <a:r>
              <a:rPr lang="en-US" sz="3600" i="0" u="none" strike="noStrike" dirty="0">
                <a:solidFill>
                  <a:srgbClr val="FFEB0A"/>
                </a:solidFill>
                <a:effectLst/>
                <a:latin typeface="Montserrat"/>
              </a:rPr>
              <a:t>menacing a situation may</a:t>
            </a:r>
            <a:r>
              <a:rPr lang="en-US" sz="3600" dirty="0">
                <a:solidFill>
                  <a:srgbClr val="FFEB0A"/>
                </a:solidFill>
                <a:latin typeface="Montserrat"/>
              </a:rPr>
              <a:t> </a:t>
            </a:r>
            <a:r>
              <a:rPr lang="en-US" sz="3600" i="0" u="none" strike="noStrike" dirty="0">
                <a:solidFill>
                  <a:srgbClr val="FFEB0A"/>
                </a:solidFill>
                <a:effectLst/>
                <a:latin typeface="Montserrat"/>
              </a:rPr>
              <a:t>appear, it does not entirely</a:t>
            </a:r>
            <a:r>
              <a:rPr lang="en-US" sz="3600" dirty="0">
                <a:solidFill>
                  <a:srgbClr val="FFEB0A"/>
                </a:solidFill>
                <a:latin typeface="Montserrat"/>
              </a:rPr>
              <a:t> </a:t>
            </a:r>
            <a:r>
              <a:rPr lang="en-US" sz="3600" i="0" u="none" strike="noStrike" dirty="0">
                <a:solidFill>
                  <a:srgbClr val="FFEB0A"/>
                </a:solidFill>
                <a:effectLst/>
                <a:latin typeface="Montserrat"/>
              </a:rPr>
              <a:t>own us. It can’t take away</a:t>
            </a:r>
            <a:r>
              <a:rPr lang="en-US" sz="3600" dirty="0">
                <a:solidFill>
                  <a:srgbClr val="FFEB0A"/>
                </a:solidFill>
                <a:latin typeface="Montserrat"/>
              </a:rPr>
              <a:t> </a:t>
            </a:r>
            <a:r>
              <a:rPr lang="en-US" sz="3600" i="0" u="none" strike="noStrike" dirty="0">
                <a:solidFill>
                  <a:srgbClr val="FFEB0A"/>
                </a:solidFill>
                <a:effectLst/>
                <a:latin typeface="Montserrat"/>
              </a:rPr>
              <a:t>our freedom to respond,</a:t>
            </a:r>
            <a:r>
              <a:rPr lang="en-US" sz="3600" dirty="0">
                <a:solidFill>
                  <a:srgbClr val="FFEB0A"/>
                </a:solidFill>
                <a:latin typeface="Montserrat"/>
              </a:rPr>
              <a:t> </a:t>
            </a:r>
            <a:r>
              <a:rPr lang="en-US" sz="3600" i="0" u="none" strike="noStrike" dirty="0">
                <a:solidFill>
                  <a:srgbClr val="FFEB0A"/>
                </a:solidFill>
                <a:effectLst/>
                <a:latin typeface="Montserrat"/>
              </a:rPr>
              <a:t>our power to take action.” </a:t>
            </a:r>
          </a:p>
          <a:p>
            <a:br>
              <a:rPr lang="en-US" sz="3200" dirty="0"/>
            </a:br>
            <a:r>
              <a:rPr lang="en-US" sz="3200" dirty="0"/>
              <a:t>    </a:t>
            </a:r>
            <a:r>
              <a:rPr lang="en-US" sz="3200" b="1" i="0" u="none" strike="noStrike" dirty="0">
                <a:solidFill>
                  <a:schemeClr val="accent4">
                    <a:lumMod val="50000"/>
                  </a:schemeClr>
                </a:solidFill>
                <a:effectLst/>
                <a:latin typeface="Montserrat" pitchFamily="2" charset="77"/>
              </a:rPr>
              <a:t>― Ryder Carroll </a:t>
            </a:r>
          </a:p>
          <a:p>
            <a:endParaRPr lang="en-US" sz="3200" b="1" dirty="0">
              <a:solidFill>
                <a:srgbClr val="3D4459"/>
              </a:solidFill>
              <a:latin typeface="Montserrat" pitchFamily="2" charset="77"/>
            </a:endParaRPr>
          </a:p>
          <a:p>
            <a:endParaRPr lang="en-US" sz="3200" dirty="0"/>
          </a:p>
          <a:p>
            <a:endParaRPr lang="en-US" sz="3200" dirty="0"/>
          </a:p>
        </p:txBody>
      </p:sp>
      <p:pic>
        <p:nvPicPr>
          <p:cNvPr id="15" name="Picture 14">
            <a:extLst>
              <a:ext uri="{FF2B5EF4-FFF2-40B4-BE49-F238E27FC236}">
                <a16:creationId xmlns:a16="http://schemas.microsoft.com/office/drawing/2014/main" id="{37CC4D17-0E3A-C347-9A49-DBFB469034F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561438" y="0"/>
            <a:ext cx="5630562" cy="6986528"/>
          </a:xfrm>
          <a:prstGeom prst="rect">
            <a:avLst/>
          </a:prstGeom>
        </p:spPr>
      </p:pic>
    </p:spTree>
    <p:extLst>
      <p:ext uri="{BB962C8B-B14F-4D97-AF65-F5344CB8AC3E}">
        <p14:creationId xmlns:p14="http://schemas.microsoft.com/office/powerpoint/2010/main" val="231543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616BE-BE48-8B66-AA48-9AADAF652850}"/>
              </a:ext>
            </a:extLst>
          </p:cNvPr>
          <p:cNvSpPr>
            <a:spLocks noGrp="1"/>
          </p:cNvSpPr>
          <p:nvPr>
            <p:ph type="title"/>
          </p:nvPr>
        </p:nvSpPr>
        <p:spPr>
          <a:xfrm>
            <a:off x="817944" y="1805650"/>
            <a:ext cx="10394707" cy="1867968"/>
          </a:xfrm>
        </p:spPr>
        <p:txBody>
          <a:bodyPr/>
          <a:lstStyle/>
          <a:p>
            <a:r>
              <a:rPr lang="en-US" b="1" dirty="0">
                <a:solidFill>
                  <a:schemeClr val="accent1"/>
                </a:solidFill>
                <a:latin typeface="Amasis MT Pro" panose="02040504050005020304" pitchFamily="18" charset="0"/>
              </a:rPr>
              <a:t>Relationships and active listening</a:t>
            </a:r>
          </a:p>
        </p:txBody>
      </p:sp>
      <p:sp>
        <p:nvSpPr>
          <p:cNvPr id="4" name="Text Placeholder 3">
            <a:extLst>
              <a:ext uri="{FF2B5EF4-FFF2-40B4-BE49-F238E27FC236}">
                <a16:creationId xmlns:a16="http://schemas.microsoft.com/office/drawing/2014/main" id="{2D95D285-9DD8-9079-5D5A-7D93DF2DB0D3}"/>
              </a:ext>
            </a:extLst>
          </p:cNvPr>
          <p:cNvSpPr>
            <a:spLocks noGrp="1"/>
          </p:cNvSpPr>
          <p:nvPr>
            <p:ph type="body" idx="1"/>
          </p:nvPr>
        </p:nvSpPr>
        <p:spPr>
          <a:xfrm>
            <a:off x="817945" y="4177662"/>
            <a:ext cx="10556110" cy="1246422"/>
          </a:xfrm>
        </p:spPr>
        <p:txBody>
          <a:bodyPr>
            <a:normAutofit/>
          </a:bodyPr>
          <a:lstStyle/>
          <a:p>
            <a:r>
              <a:rPr lang="en-US" sz="2800" b="1" dirty="0">
                <a:latin typeface="Amasis MT Pro" panose="02040504050005020304" pitchFamily="18" charset="0"/>
              </a:rPr>
              <a:t>important parts of a trauma informed approach</a:t>
            </a:r>
          </a:p>
        </p:txBody>
      </p:sp>
    </p:spTree>
    <p:extLst>
      <p:ext uri="{BB962C8B-B14F-4D97-AF65-F5344CB8AC3E}">
        <p14:creationId xmlns:p14="http://schemas.microsoft.com/office/powerpoint/2010/main" val="362644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6A64-76A0-098A-0862-48A3E7141D44}"/>
              </a:ext>
            </a:extLst>
          </p:cNvPr>
          <p:cNvSpPr>
            <a:spLocks noGrp="1"/>
          </p:cNvSpPr>
          <p:nvPr>
            <p:ph type="title"/>
          </p:nvPr>
        </p:nvSpPr>
        <p:spPr>
          <a:xfrm>
            <a:off x="4240645" y="1657144"/>
            <a:ext cx="6793938" cy="3356645"/>
          </a:xfrm>
        </p:spPr>
        <p:txBody>
          <a:bodyPr anchor="t">
            <a:normAutofit/>
          </a:bodyPr>
          <a:lstStyle/>
          <a:p>
            <a:pPr algn="r"/>
            <a:r>
              <a:rPr lang="en-US" sz="2700" i="0" u="none" strike="noStrike" dirty="0">
                <a:solidFill>
                  <a:srgbClr val="FF8400"/>
                </a:solidFill>
                <a:effectLst/>
                <a:latin typeface="Amasis MT Pro" panose="02040504050005020304" pitchFamily="18" charset="0"/>
                <a:cs typeface="Calibri" panose="020F0502020204030204" pitchFamily="34" charset="0"/>
              </a:rPr>
              <a:t>“Too often we underestimate the power of a touch, a smile, a kind word, a listening ear, an honest compliment, or the smallest act of caring, all of which have the potential to turn a life around.” </a:t>
            </a:r>
            <a:br>
              <a:rPr lang="en-US" sz="2700" i="0" u="none" strike="noStrike" dirty="0">
                <a:solidFill>
                  <a:srgbClr val="FF8400"/>
                </a:solidFill>
                <a:effectLst/>
                <a:latin typeface="Amasis MT Pro" panose="02040504050005020304" pitchFamily="18" charset="0"/>
                <a:cs typeface="Calibri" panose="020F0502020204030204" pitchFamily="34" charset="0"/>
              </a:rPr>
            </a:br>
            <a:br>
              <a:rPr lang="en-US" sz="2700" i="0" u="none" strike="noStrike" dirty="0">
                <a:solidFill>
                  <a:srgbClr val="FF8400"/>
                </a:solidFill>
                <a:effectLst/>
                <a:latin typeface="Amasis MT Pro" panose="02040504050005020304" pitchFamily="18" charset="0"/>
                <a:cs typeface="Calibri" panose="020F0502020204030204" pitchFamily="34" charset="0"/>
              </a:rPr>
            </a:br>
            <a:r>
              <a:rPr lang="en-US" sz="2800" b="1" i="0" u="none" strike="noStrike" dirty="0">
                <a:solidFill>
                  <a:schemeClr val="tx2">
                    <a:lumMod val="60000"/>
                    <a:lumOff val="40000"/>
                  </a:schemeClr>
                </a:solidFill>
                <a:effectLst/>
                <a:latin typeface="Amasis MT Pro" panose="02040504050005020304" pitchFamily="18" charset="0"/>
              </a:rPr>
              <a:t>Leo Buscaglia</a:t>
            </a:r>
            <a:endParaRPr lang="en-PR" sz="2800" dirty="0">
              <a:solidFill>
                <a:schemeClr val="tx2">
                  <a:lumMod val="60000"/>
                  <a:lumOff val="40000"/>
                </a:schemeClr>
              </a:solidFill>
              <a:latin typeface="Amasis MT Pro" panose="02040504050005020304" pitchFamily="18" charset="0"/>
            </a:endParaRPr>
          </a:p>
        </p:txBody>
      </p:sp>
      <p:sp>
        <p:nvSpPr>
          <p:cNvPr id="5" name="Title 1">
            <a:extLst>
              <a:ext uri="{FF2B5EF4-FFF2-40B4-BE49-F238E27FC236}">
                <a16:creationId xmlns:a16="http://schemas.microsoft.com/office/drawing/2014/main" id="{3EBCB019-6CFC-5E29-6175-FE40D2C2722B}"/>
              </a:ext>
            </a:extLst>
          </p:cNvPr>
          <p:cNvSpPr txBox="1">
            <a:spLocks/>
          </p:cNvSpPr>
          <p:nvPr/>
        </p:nvSpPr>
        <p:spPr>
          <a:xfrm>
            <a:off x="219918" y="205483"/>
            <a:ext cx="11574683" cy="120349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accent1">
                    <a:lumMod val="60000"/>
                    <a:lumOff val="40000"/>
                  </a:schemeClr>
                </a:solidFill>
                <a:effectLst/>
                <a:latin typeface="+mj-lt"/>
                <a:ea typeface="+mj-ea"/>
                <a:cs typeface="+mj-cs"/>
              </a:defRPr>
            </a:lvl1pPr>
          </a:lstStyle>
          <a:p>
            <a:pPr>
              <a:lnSpc>
                <a:spcPct val="120000"/>
              </a:lnSpc>
            </a:pPr>
            <a:r>
              <a:rPr lang="en-US" sz="3200" b="1" dirty="0">
                <a:solidFill>
                  <a:schemeClr val="accent1"/>
                </a:solidFill>
                <a:latin typeface="Amasis MT Pro" panose="02040504050005020304" pitchFamily="18" charset="0"/>
                <a:cs typeface="Arial" panose="020B0604020202020204" pitchFamily="34" charset="0"/>
              </a:rPr>
              <a:t>Positive</a:t>
            </a:r>
            <a:r>
              <a:rPr lang="en-US" sz="3200" b="1" spc="-25" dirty="0">
                <a:solidFill>
                  <a:schemeClr val="accent1"/>
                </a:solidFill>
                <a:latin typeface="Amasis MT Pro" panose="02040504050005020304" pitchFamily="18" charset="0"/>
                <a:cs typeface="Arial" panose="020B0604020202020204" pitchFamily="34" charset="0"/>
              </a:rPr>
              <a:t> </a:t>
            </a:r>
            <a:r>
              <a:rPr lang="en-US" sz="3200" b="1" dirty="0">
                <a:solidFill>
                  <a:schemeClr val="accent1"/>
                </a:solidFill>
                <a:latin typeface="Amasis MT Pro" panose="02040504050005020304" pitchFamily="18" charset="0"/>
                <a:cs typeface="Arial" panose="020B0604020202020204" pitchFamily="34" charset="0"/>
              </a:rPr>
              <a:t>Relationships</a:t>
            </a:r>
            <a:r>
              <a:rPr lang="en-US" sz="3200" b="1" spc="-25" dirty="0">
                <a:solidFill>
                  <a:schemeClr val="accent1"/>
                </a:solidFill>
                <a:latin typeface="Amasis MT Pro" panose="02040504050005020304" pitchFamily="18" charset="0"/>
                <a:cs typeface="Arial" panose="020B0604020202020204" pitchFamily="34" charset="0"/>
              </a:rPr>
              <a:t> </a:t>
            </a:r>
            <a:r>
              <a:rPr lang="en-US" sz="3200" b="1" dirty="0">
                <a:solidFill>
                  <a:schemeClr val="accent1"/>
                </a:solidFill>
                <a:latin typeface="Amasis MT Pro" panose="02040504050005020304" pitchFamily="18" charset="0"/>
                <a:cs typeface="Arial" panose="020B0604020202020204" pitchFamily="34" charset="0"/>
              </a:rPr>
              <a:t>Can</a:t>
            </a:r>
            <a:r>
              <a:rPr lang="en-US" sz="3200" b="1" spc="-110" dirty="0">
                <a:solidFill>
                  <a:schemeClr val="accent1"/>
                </a:solidFill>
                <a:latin typeface="Amasis MT Pro" panose="02040504050005020304" pitchFamily="18" charset="0"/>
                <a:cs typeface="Arial" panose="020B0604020202020204" pitchFamily="34" charset="0"/>
              </a:rPr>
              <a:t> </a:t>
            </a:r>
            <a:r>
              <a:rPr lang="en-US" sz="3200" b="1" dirty="0">
                <a:solidFill>
                  <a:schemeClr val="accent1"/>
                </a:solidFill>
                <a:latin typeface="Amasis MT Pro" panose="02040504050005020304" pitchFamily="18" charset="0"/>
                <a:cs typeface="Arial" panose="020B0604020202020204" pitchFamily="34" charset="0"/>
              </a:rPr>
              <a:t>Alter</a:t>
            </a:r>
            <a:r>
              <a:rPr lang="en-US" sz="3200" b="1" spc="-25" dirty="0">
                <a:solidFill>
                  <a:schemeClr val="accent1"/>
                </a:solidFill>
                <a:latin typeface="Amasis MT Pro" panose="02040504050005020304" pitchFamily="18" charset="0"/>
                <a:cs typeface="Arial" panose="020B0604020202020204" pitchFamily="34" charset="0"/>
              </a:rPr>
              <a:t> </a:t>
            </a:r>
            <a:r>
              <a:rPr lang="en-US" sz="3200" b="1" dirty="0">
                <a:solidFill>
                  <a:schemeClr val="accent1"/>
                </a:solidFill>
                <a:latin typeface="Amasis MT Pro" panose="02040504050005020304" pitchFamily="18" charset="0"/>
                <a:cs typeface="Arial" panose="020B0604020202020204" pitchFamily="34" charset="0"/>
              </a:rPr>
              <a:t>the</a:t>
            </a:r>
            <a:r>
              <a:rPr lang="en-US" sz="3200" b="1" spc="-20" dirty="0">
                <a:solidFill>
                  <a:schemeClr val="accent1"/>
                </a:solidFill>
                <a:latin typeface="Amasis MT Pro" panose="02040504050005020304" pitchFamily="18" charset="0"/>
                <a:cs typeface="Arial" panose="020B0604020202020204" pitchFamily="34" charset="0"/>
              </a:rPr>
              <a:t> </a:t>
            </a:r>
            <a:r>
              <a:rPr lang="en-US" sz="3200" b="1" dirty="0">
                <a:solidFill>
                  <a:schemeClr val="accent1"/>
                </a:solidFill>
                <a:latin typeface="Amasis MT Pro" panose="02040504050005020304" pitchFamily="18" charset="0"/>
                <a:cs typeface="Arial" panose="020B0604020202020204" pitchFamily="34" charset="0"/>
              </a:rPr>
              <a:t>Effects</a:t>
            </a:r>
            <a:r>
              <a:rPr lang="en-US" sz="3200" b="1" spc="-25" dirty="0">
                <a:solidFill>
                  <a:schemeClr val="accent1"/>
                </a:solidFill>
                <a:latin typeface="Amasis MT Pro" panose="02040504050005020304" pitchFamily="18" charset="0"/>
                <a:cs typeface="Arial" panose="020B0604020202020204" pitchFamily="34" charset="0"/>
              </a:rPr>
              <a:t> </a:t>
            </a:r>
            <a:r>
              <a:rPr lang="en-US" sz="3200" b="1" dirty="0">
                <a:solidFill>
                  <a:schemeClr val="accent1"/>
                </a:solidFill>
                <a:latin typeface="Amasis MT Pro" panose="02040504050005020304" pitchFamily="18" charset="0"/>
                <a:cs typeface="Arial" panose="020B0604020202020204" pitchFamily="34" charset="0"/>
              </a:rPr>
              <a:t>of</a:t>
            </a:r>
            <a:r>
              <a:rPr lang="en-US" sz="3200" b="1" spc="-20" dirty="0">
                <a:solidFill>
                  <a:schemeClr val="accent1"/>
                </a:solidFill>
                <a:latin typeface="Amasis MT Pro" panose="02040504050005020304" pitchFamily="18" charset="0"/>
                <a:cs typeface="Arial" panose="020B0604020202020204" pitchFamily="34" charset="0"/>
              </a:rPr>
              <a:t> </a:t>
            </a:r>
            <a:r>
              <a:rPr lang="en-US" sz="3200" b="1" spc="-10" dirty="0">
                <a:solidFill>
                  <a:schemeClr val="accent1"/>
                </a:solidFill>
                <a:latin typeface="Amasis MT Pro" panose="02040504050005020304" pitchFamily="18" charset="0"/>
                <a:cs typeface="Arial" panose="020B0604020202020204" pitchFamily="34" charset="0"/>
              </a:rPr>
              <a:t>Trauma.   ALWAYS REMEMBER THAT…</a:t>
            </a:r>
            <a:endParaRPr lang="en-PR" sz="3200" b="1" dirty="0">
              <a:solidFill>
                <a:schemeClr val="accent1"/>
              </a:solidFill>
              <a:latin typeface="Amasis MT Pro" panose="020405040500050203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3D7E6F64-8F2D-42E7-134C-B5CA91A775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8985" y="1779373"/>
            <a:ext cx="3410464" cy="2965623"/>
          </a:xfrm>
          <a:prstGeom prst="rect">
            <a:avLst/>
          </a:prstGeom>
        </p:spPr>
      </p:pic>
    </p:spTree>
    <p:extLst>
      <p:ext uri="{BB962C8B-B14F-4D97-AF65-F5344CB8AC3E}">
        <p14:creationId xmlns:p14="http://schemas.microsoft.com/office/powerpoint/2010/main" val="248122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41EB-FC13-C7D3-02CD-93533FA1F333}"/>
              </a:ext>
            </a:extLst>
          </p:cNvPr>
          <p:cNvSpPr>
            <a:spLocks noGrp="1"/>
          </p:cNvSpPr>
          <p:nvPr>
            <p:ph type="title"/>
          </p:nvPr>
        </p:nvSpPr>
        <p:spPr>
          <a:xfrm>
            <a:off x="501570" y="333158"/>
            <a:ext cx="10112415" cy="942874"/>
          </a:xfrm>
        </p:spPr>
        <p:txBody>
          <a:bodyPr>
            <a:noAutofit/>
          </a:bodyPr>
          <a:lstStyle/>
          <a:p>
            <a:r>
              <a:rPr lang="en-US" sz="3200" b="1" spc="-10" dirty="0">
                <a:solidFill>
                  <a:schemeClr val="accent1"/>
                </a:solidFill>
                <a:latin typeface="Amasis MT Pro" panose="02040504050005020304" pitchFamily="18" charset="0"/>
                <a:cs typeface="Arial" panose="020B0604020202020204" pitchFamily="34" charset="0"/>
              </a:rPr>
              <a:t>TO ACHIEVE A POSITIVE RELATIONSHIP NEVER FORGET TO…</a:t>
            </a:r>
            <a:endParaRPr lang="en-PR" sz="3200" b="1" dirty="0">
              <a:solidFill>
                <a:schemeClr val="accent1"/>
              </a:solidFill>
              <a:latin typeface="Amasis MT Pro" panose="02040504050005020304" pitchFamily="18" charset="0"/>
              <a:cs typeface="Arial" panose="020B0604020202020204" pitchFamily="34" charset="0"/>
            </a:endParaRPr>
          </a:p>
        </p:txBody>
      </p:sp>
      <p:graphicFrame>
        <p:nvGraphicFramePr>
          <p:cNvPr id="9" name="Content Placeholder 2">
            <a:extLst>
              <a:ext uri="{FF2B5EF4-FFF2-40B4-BE49-F238E27FC236}">
                <a16:creationId xmlns:a16="http://schemas.microsoft.com/office/drawing/2014/main" id="{608FC761-D6EF-CA2A-78E6-E114F2C07FD6}"/>
              </a:ext>
            </a:extLst>
          </p:cNvPr>
          <p:cNvGraphicFramePr>
            <a:graphicFrameLocks noGrp="1"/>
          </p:cNvGraphicFramePr>
          <p:nvPr>
            <p:ph sz="quarter" idx="13"/>
            <p:extLst>
              <p:ext uri="{D42A27DB-BD31-4B8C-83A1-F6EECF244321}">
                <p14:modId xmlns:p14="http://schemas.microsoft.com/office/powerpoint/2010/main" val="1135942413"/>
              </p:ext>
            </p:extLst>
          </p:nvPr>
        </p:nvGraphicFramePr>
        <p:xfrm>
          <a:off x="582594" y="1082936"/>
          <a:ext cx="6362216" cy="4275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2D436A6-192B-B58F-3D5D-044195CACC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18430" y="2245489"/>
            <a:ext cx="4572000" cy="2164465"/>
          </a:xfrm>
          <a:prstGeom prst="rect">
            <a:avLst/>
          </a:prstGeom>
        </p:spPr>
      </p:pic>
    </p:spTree>
    <p:extLst>
      <p:ext uri="{BB962C8B-B14F-4D97-AF65-F5344CB8AC3E}">
        <p14:creationId xmlns:p14="http://schemas.microsoft.com/office/powerpoint/2010/main" val="371071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9FB"/>
        </a:solidFill>
        <a:effectLst/>
      </p:bgPr>
    </p:bg>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2C2F554A-0942-6985-126A-6EA83690FCFD}"/>
              </a:ext>
            </a:extLst>
          </p:cNvPr>
          <p:cNvSpPr/>
          <p:nvPr/>
        </p:nvSpPr>
        <p:spPr>
          <a:xfrm>
            <a:off x="293885" y="296560"/>
            <a:ext cx="11296753" cy="3027406"/>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sp>
        <p:nvSpPr>
          <p:cNvPr id="5" name="Rounded Rectangle 4">
            <a:extLst>
              <a:ext uri="{FF2B5EF4-FFF2-40B4-BE49-F238E27FC236}">
                <a16:creationId xmlns:a16="http://schemas.microsoft.com/office/drawing/2014/main" id="{1219BA0D-9D16-040D-3746-8B8777F2D1A4}"/>
              </a:ext>
            </a:extLst>
          </p:cNvPr>
          <p:cNvSpPr/>
          <p:nvPr/>
        </p:nvSpPr>
        <p:spPr>
          <a:xfrm>
            <a:off x="401594" y="1176891"/>
            <a:ext cx="1445741" cy="124803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Give</a:t>
            </a:r>
            <a:r>
              <a:rPr lang="en-PR" dirty="0">
                <a:solidFill>
                  <a:schemeClr val="tx1"/>
                </a:solidFill>
                <a:latin typeface="Arial" panose="020B0604020202020204" pitchFamily="34" charset="0"/>
                <a:cs typeface="Arial" panose="020B0604020202020204" pitchFamily="34" charset="0"/>
              </a:rPr>
              <a:t> Atten</a:t>
            </a:r>
            <a:r>
              <a:rPr lang="en-US" dirty="0">
                <a:solidFill>
                  <a:schemeClr val="tx1"/>
                </a:solidFill>
                <a:latin typeface="Arial" panose="020B0604020202020204" pitchFamily="34" charset="0"/>
                <a:cs typeface="Arial" panose="020B0604020202020204" pitchFamily="34" charset="0"/>
              </a:rPr>
              <a:t>t</a:t>
            </a:r>
            <a:r>
              <a:rPr lang="en-PR" dirty="0">
                <a:solidFill>
                  <a:schemeClr val="tx1"/>
                </a:solidFill>
                <a:latin typeface="Arial" panose="020B0604020202020204" pitchFamily="34" charset="0"/>
                <a:cs typeface="Arial" panose="020B0604020202020204" pitchFamily="34" charset="0"/>
              </a:rPr>
              <a:t>ion</a:t>
            </a:r>
          </a:p>
        </p:txBody>
      </p:sp>
      <p:sp>
        <p:nvSpPr>
          <p:cNvPr id="6" name="Rounded Rectangle 5">
            <a:extLst>
              <a:ext uri="{FF2B5EF4-FFF2-40B4-BE49-F238E27FC236}">
                <a16:creationId xmlns:a16="http://schemas.microsoft.com/office/drawing/2014/main" id="{DB8DF224-0F0E-4A69-878F-9AD271833A50}"/>
              </a:ext>
            </a:extLst>
          </p:cNvPr>
          <p:cNvSpPr/>
          <p:nvPr/>
        </p:nvSpPr>
        <p:spPr>
          <a:xfrm>
            <a:off x="2063688" y="1176891"/>
            <a:ext cx="1445742" cy="12480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R">
                <a:solidFill>
                  <a:schemeClr val="tx1"/>
                </a:solidFill>
                <a:latin typeface="Arial" panose="020B0604020202020204" pitchFamily="34" charset="0"/>
                <a:cs typeface="Arial" panose="020B0604020202020204" pitchFamily="34" charset="0"/>
              </a:rPr>
              <a:t>Withhold </a:t>
            </a:r>
            <a:r>
              <a:rPr lang="en-US" dirty="0">
                <a:solidFill>
                  <a:schemeClr val="tx1"/>
                </a:solidFill>
                <a:latin typeface="Arial" panose="020B0604020202020204" pitchFamily="34" charset="0"/>
                <a:cs typeface="Arial" panose="020B0604020202020204" pitchFamily="34" charset="0"/>
              </a:rPr>
              <a:t>J</a:t>
            </a:r>
            <a:r>
              <a:rPr lang="en-PR">
                <a:solidFill>
                  <a:schemeClr val="tx1"/>
                </a:solidFill>
                <a:latin typeface="Arial" panose="020B0604020202020204" pitchFamily="34" charset="0"/>
                <a:cs typeface="Arial" panose="020B0604020202020204" pitchFamily="34" charset="0"/>
              </a:rPr>
              <a:t>udgement</a:t>
            </a:r>
          </a:p>
        </p:txBody>
      </p:sp>
      <p:sp>
        <p:nvSpPr>
          <p:cNvPr id="8" name="Rounded Rectangle 7">
            <a:extLst>
              <a:ext uri="{FF2B5EF4-FFF2-40B4-BE49-F238E27FC236}">
                <a16:creationId xmlns:a16="http://schemas.microsoft.com/office/drawing/2014/main" id="{0119AB4D-B3C6-CD59-EDD4-2D91CAE780CE}"/>
              </a:ext>
            </a:extLst>
          </p:cNvPr>
          <p:cNvSpPr/>
          <p:nvPr/>
        </p:nvSpPr>
        <p:spPr>
          <a:xfrm>
            <a:off x="3725783" y="1176891"/>
            <a:ext cx="1445741" cy="124803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R" dirty="0">
                <a:solidFill>
                  <a:schemeClr val="tx1"/>
                </a:solidFill>
                <a:latin typeface="Arial" panose="020B0604020202020204" pitchFamily="34" charset="0"/>
                <a:cs typeface="Arial" panose="020B0604020202020204" pitchFamily="34" charset="0"/>
              </a:rPr>
              <a:t>Reflect</a:t>
            </a:r>
          </a:p>
        </p:txBody>
      </p:sp>
      <p:sp>
        <p:nvSpPr>
          <p:cNvPr id="9" name="Down Arrow 8">
            <a:extLst>
              <a:ext uri="{FF2B5EF4-FFF2-40B4-BE49-F238E27FC236}">
                <a16:creationId xmlns:a16="http://schemas.microsoft.com/office/drawing/2014/main" id="{25EA17F8-7D63-93ED-691E-5BA765FA6E83}"/>
              </a:ext>
            </a:extLst>
          </p:cNvPr>
          <p:cNvSpPr/>
          <p:nvPr/>
        </p:nvSpPr>
        <p:spPr>
          <a:xfrm>
            <a:off x="927031" y="2451763"/>
            <a:ext cx="394866" cy="713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sp>
        <p:nvSpPr>
          <p:cNvPr id="12" name="Rounded Rectangle 11">
            <a:extLst>
              <a:ext uri="{FF2B5EF4-FFF2-40B4-BE49-F238E27FC236}">
                <a16:creationId xmlns:a16="http://schemas.microsoft.com/office/drawing/2014/main" id="{3503CAD3-A2AD-5114-8137-5EBB5FF16F5B}"/>
              </a:ext>
            </a:extLst>
          </p:cNvPr>
          <p:cNvSpPr/>
          <p:nvPr/>
        </p:nvSpPr>
        <p:spPr>
          <a:xfrm>
            <a:off x="401594" y="3167382"/>
            <a:ext cx="1372408" cy="122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R" sz="1600" dirty="0">
                <a:latin typeface="Arial" panose="020B0604020202020204" pitchFamily="34" charset="0"/>
                <a:cs typeface="Arial" panose="020B0604020202020204" pitchFamily="34" charset="0"/>
              </a:rPr>
              <a:t>Avoid interruption /distraction</a:t>
            </a:r>
          </a:p>
        </p:txBody>
      </p:sp>
      <p:sp>
        <p:nvSpPr>
          <p:cNvPr id="14" name="Rounded Rectangle 13">
            <a:extLst>
              <a:ext uri="{FF2B5EF4-FFF2-40B4-BE49-F238E27FC236}">
                <a16:creationId xmlns:a16="http://schemas.microsoft.com/office/drawing/2014/main" id="{B5CD50C4-F8EF-6FA4-01A8-74D0B3F16B3D}"/>
              </a:ext>
            </a:extLst>
          </p:cNvPr>
          <p:cNvSpPr/>
          <p:nvPr/>
        </p:nvSpPr>
        <p:spPr>
          <a:xfrm>
            <a:off x="7049970" y="1176891"/>
            <a:ext cx="1550020" cy="1248031"/>
          </a:xfrm>
          <a:prstGeom prst="roundRect">
            <a:avLst/>
          </a:prstGeom>
          <a:solidFill>
            <a:srgbClr val="FFBC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Look to understand</a:t>
            </a:r>
            <a:r>
              <a:rPr lang="en-PR" dirty="0">
                <a:solidFill>
                  <a:schemeClr val="tx1"/>
                </a:solidFill>
                <a:latin typeface="Arial" panose="020B0604020202020204" pitchFamily="34" charset="0"/>
                <a:cs typeface="Arial" panose="020B0604020202020204" pitchFamily="34" charset="0"/>
              </a:rPr>
              <a:t> topic</a:t>
            </a:r>
          </a:p>
        </p:txBody>
      </p:sp>
      <p:sp>
        <p:nvSpPr>
          <p:cNvPr id="15" name="Rounded Rectangle 14">
            <a:extLst>
              <a:ext uri="{FF2B5EF4-FFF2-40B4-BE49-F238E27FC236}">
                <a16:creationId xmlns:a16="http://schemas.microsoft.com/office/drawing/2014/main" id="{D93ACFB9-A95A-112B-D6AB-58C099BBAF94}"/>
              </a:ext>
            </a:extLst>
          </p:cNvPr>
          <p:cNvSpPr/>
          <p:nvPr/>
        </p:nvSpPr>
        <p:spPr>
          <a:xfrm>
            <a:off x="3725783" y="3146862"/>
            <a:ext cx="1445741" cy="124803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sz="1600">
              <a:latin typeface="Arial" panose="020B0604020202020204" pitchFamily="34" charset="0"/>
              <a:cs typeface="Arial" panose="020B0604020202020204" pitchFamily="34" charset="0"/>
            </a:endParaRPr>
          </a:p>
          <a:p>
            <a:pPr algn="ctr"/>
            <a:r>
              <a:rPr lang="en-PR" sz="1600">
                <a:latin typeface="Arial" panose="020B0604020202020204" pitchFamily="34" charset="0"/>
                <a:cs typeface="Arial" panose="020B0604020202020204" pitchFamily="34" charset="0"/>
              </a:rPr>
              <a:t>Repeat</a:t>
            </a:r>
          </a:p>
          <a:p>
            <a:pPr algn="ctr"/>
            <a:r>
              <a:rPr lang="en-PR" sz="1600">
                <a:latin typeface="Arial" panose="020B0604020202020204" pitchFamily="34" charset="0"/>
                <a:cs typeface="Arial" panose="020B0604020202020204" pitchFamily="34" charset="0"/>
              </a:rPr>
              <a:t>Paraphrase</a:t>
            </a:r>
          </a:p>
          <a:p>
            <a:pPr algn="ctr"/>
            <a:endParaRPr lang="en-PR" sz="1600">
              <a:latin typeface="Arial" panose="020B0604020202020204" pitchFamily="34" charset="0"/>
              <a:cs typeface="Arial" panose="020B0604020202020204" pitchFamily="34" charset="0"/>
            </a:endParaRPr>
          </a:p>
        </p:txBody>
      </p:sp>
      <p:sp>
        <p:nvSpPr>
          <p:cNvPr id="16" name="Down Arrow 15">
            <a:extLst>
              <a:ext uri="{FF2B5EF4-FFF2-40B4-BE49-F238E27FC236}">
                <a16:creationId xmlns:a16="http://schemas.microsoft.com/office/drawing/2014/main" id="{A17856AC-C6B2-D2CA-43C6-6914446E27AB}"/>
              </a:ext>
            </a:extLst>
          </p:cNvPr>
          <p:cNvSpPr/>
          <p:nvPr/>
        </p:nvSpPr>
        <p:spPr>
          <a:xfrm>
            <a:off x="7582664" y="2451763"/>
            <a:ext cx="484632" cy="712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sp>
        <p:nvSpPr>
          <p:cNvPr id="18" name="Rounded Rectangle 17">
            <a:extLst>
              <a:ext uri="{FF2B5EF4-FFF2-40B4-BE49-F238E27FC236}">
                <a16:creationId xmlns:a16="http://schemas.microsoft.com/office/drawing/2014/main" id="{6F3A516B-C658-F62D-CA8F-08A4FDA746D4}"/>
              </a:ext>
            </a:extLst>
          </p:cNvPr>
          <p:cNvSpPr/>
          <p:nvPr/>
        </p:nvSpPr>
        <p:spPr>
          <a:xfrm>
            <a:off x="7154249" y="3157121"/>
            <a:ext cx="1445741" cy="123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lumMod val="85000"/>
                </a:schemeClr>
              </a:buClr>
            </a:pPr>
            <a:endParaRPr lang="en-PR" sz="1600">
              <a:latin typeface="Arial" panose="020B0604020202020204" pitchFamily="34" charset="0"/>
              <a:cs typeface="Arial" panose="020B0604020202020204" pitchFamily="34" charset="0"/>
            </a:endParaRPr>
          </a:p>
          <a:p>
            <a:pPr algn="ctr">
              <a:buClr>
                <a:schemeClr val="bg1">
                  <a:lumMod val="85000"/>
                </a:schemeClr>
              </a:buClr>
            </a:pPr>
            <a:r>
              <a:rPr lang="en-PR" sz="1600">
                <a:latin typeface="Arial" panose="020B0604020202020204" pitchFamily="34" charset="0"/>
                <a:cs typeface="Arial" panose="020B0604020202020204" pitchFamily="34" charset="0"/>
              </a:rPr>
              <a:t>Clarify</a:t>
            </a:r>
          </a:p>
          <a:p>
            <a:pPr algn="ctr">
              <a:buClr>
                <a:schemeClr val="bg1">
                  <a:lumMod val="85000"/>
                </a:schemeClr>
              </a:buClr>
            </a:pPr>
            <a:r>
              <a:rPr lang="en-PR" sz="1600">
                <a:latin typeface="Arial" panose="020B0604020202020204" pitchFamily="34" charset="0"/>
                <a:cs typeface="Arial" panose="020B0604020202020204" pitchFamily="34" charset="0"/>
              </a:rPr>
              <a:t>Ask open questions</a:t>
            </a:r>
          </a:p>
          <a:p>
            <a:pPr algn="ctr">
              <a:buClr>
                <a:schemeClr val="bg1">
                  <a:lumMod val="85000"/>
                </a:schemeClr>
              </a:buClr>
            </a:pPr>
            <a:r>
              <a:rPr lang="en-PR" sz="1600">
                <a:latin typeface="Arial" panose="020B0604020202020204" pitchFamily="34" charset="0"/>
                <a:cs typeface="Arial" panose="020B0604020202020204" pitchFamily="34" charset="0"/>
              </a:rPr>
              <a:t>Summarize</a:t>
            </a:r>
          </a:p>
          <a:p>
            <a:pPr marL="171450" indent="-171450">
              <a:buClr>
                <a:schemeClr val="bg1">
                  <a:lumMod val="85000"/>
                </a:schemeClr>
              </a:buClr>
              <a:buFont typeface="Arial" panose="020B0604020202020204" pitchFamily="34" charset="0"/>
              <a:buChar char="•"/>
            </a:pPr>
            <a:endParaRPr lang="en-PR" sz="1600">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54A50343-9440-028F-8FE0-579E659BC42A}"/>
              </a:ext>
            </a:extLst>
          </p:cNvPr>
          <p:cNvSpPr/>
          <p:nvPr/>
        </p:nvSpPr>
        <p:spPr>
          <a:xfrm>
            <a:off x="5387877" y="1176891"/>
            <a:ext cx="1445740" cy="1248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R">
                <a:solidFill>
                  <a:schemeClr val="tx1"/>
                </a:solidFill>
                <a:latin typeface="Arial" panose="020B0604020202020204" pitchFamily="34" charset="0"/>
                <a:cs typeface="Arial" panose="020B0604020202020204" pitchFamily="34" charset="0"/>
              </a:rPr>
              <a:t>Listen for </a:t>
            </a:r>
            <a:r>
              <a:rPr lang="en-US" dirty="0">
                <a:solidFill>
                  <a:schemeClr val="tx1"/>
                </a:solidFill>
                <a:latin typeface="Arial" panose="020B0604020202020204" pitchFamily="34" charset="0"/>
                <a:cs typeface="Arial" panose="020B0604020202020204" pitchFamily="34" charset="0"/>
              </a:rPr>
              <a:t>F</a:t>
            </a:r>
            <a:r>
              <a:rPr lang="en-PR">
                <a:solidFill>
                  <a:schemeClr val="tx1"/>
                </a:solidFill>
                <a:latin typeface="Arial" panose="020B0604020202020204" pitchFamily="34" charset="0"/>
                <a:cs typeface="Arial" panose="020B0604020202020204" pitchFamily="34" charset="0"/>
              </a:rPr>
              <a:t>eelings</a:t>
            </a:r>
          </a:p>
        </p:txBody>
      </p:sp>
      <p:sp>
        <p:nvSpPr>
          <p:cNvPr id="20" name="TextBox 19">
            <a:extLst>
              <a:ext uri="{FF2B5EF4-FFF2-40B4-BE49-F238E27FC236}">
                <a16:creationId xmlns:a16="http://schemas.microsoft.com/office/drawing/2014/main" id="{705778E1-CBEB-514A-84B5-F3313EC9D1D9}"/>
              </a:ext>
            </a:extLst>
          </p:cNvPr>
          <p:cNvSpPr txBox="1"/>
          <p:nvPr/>
        </p:nvSpPr>
        <p:spPr>
          <a:xfrm>
            <a:off x="3660328" y="4784310"/>
            <a:ext cx="4563865" cy="646331"/>
          </a:xfrm>
          <a:prstGeom prst="rect">
            <a:avLst/>
          </a:prstGeom>
          <a:noFill/>
        </p:spPr>
        <p:txBody>
          <a:bodyPr wrap="square" rtlCol="0">
            <a:spAutoFit/>
          </a:bodyPr>
          <a:lstStyle/>
          <a:p>
            <a:r>
              <a:rPr lang="en-PR" sz="3600" b="1" dirty="0">
                <a:solidFill>
                  <a:srgbClr val="FF8400"/>
                </a:solidFill>
                <a:latin typeface="Arial" panose="020B0604020202020204" pitchFamily="34" charset="0"/>
                <a:cs typeface="Arial" panose="020B0604020202020204" pitchFamily="34" charset="0"/>
              </a:rPr>
              <a:t>ACTIVE LISTENING</a:t>
            </a:r>
          </a:p>
        </p:txBody>
      </p:sp>
      <p:sp>
        <p:nvSpPr>
          <p:cNvPr id="21" name="Down Arrow 20">
            <a:extLst>
              <a:ext uri="{FF2B5EF4-FFF2-40B4-BE49-F238E27FC236}">
                <a16:creationId xmlns:a16="http://schemas.microsoft.com/office/drawing/2014/main" id="{38341B2D-FAF6-3D16-E7C4-66494DA404CB}"/>
              </a:ext>
            </a:extLst>
          </p:cNvPr>
          <p:cNvSpPr/>
          <p:nvPr/>
        </p:nvSpPr>
        <p:spPr>
          <a:xfrm>
            <a:off x="4206337" y="2451763"/>
            <a:ext cx="484632" cy="712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p>
        </p:txBody>
      </p:sp>
      <p:sp>
        <p:nvSpPr>
          <p:cNvPr id="22" name="Rounded Rectangle 21">
            <a:extLst>
              <a:ext uri="{FF2B5EF4-FFF2-40B4-BE49-F238E27FC236}">
                <a16:creationId xmlns:a16="http://schemas.microsoft.com/office/drawing/2014/main" id="{6D641223-61A8-F48A-C1A8-68B69E893FEA}"/>
              </a:ext>
            </a:extLst>
          </p:cNvPr>
          <p:cNvSpPr/>
          <p:nvPr/>
        </p:nvSpPr>
        <p:spPr>
          <a:xfrm>
            <a:off x="8816345" y="1176891"/>
            <a:ext cx="1328351" cy="1248031"/>
          </a:xfrm>
          <a:prstGeom prst="roundRect">
            <a:avLst/>
          </a:prstGeom>
          <a:solidFill>
            <a:srgbClr val="D2B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R">
                <a:solidFill>
                  <a:schemeClr val="tx1"/>
                </a:solidFill>
                <a:latin typeface="Arial" panose="020B0604020202020204" pitchFamily="34" charset="0"/>
                <a:cs typeface="Arial" panose="020B0604020202020204" pitchFamily="34" charset="0"/>
              </a:rPr>
              <a:t>Share</a:t>
            </a:r>
          </a:p>
        </p:txBody>
      </p:sp>
    </p:spTree>
    <p:extLst>
      <p:ext uri="{BB962C8B-B14F-4D97-AF65-F5344CB8AC3E}">
        <p14:creationId xmlns:p14="http://schemas.microsoft.com/office/powerpoint/2010/main" val="254069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6" name="Picture 10">
            <a:extLst>
              <a:ext uri="{FF2B5EF4-FFF2-40B4-BE49-F238E27FC236}">
                <a16:creationId xmlns:a16="http://schemas.microsoft.com/office/drawing/2014/main" id="{BD1709B6-2D13-47D6-979C-CCBBFAE9FD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7" name="Group 12">
            <a:extLst>
              <a:ext uri="{FF2B5EF4-FFF2-40B4-BE49-F238E27FC236}">
                <a16:creationId xmlns:a16="http://schemas.microsoft.com/office/drawing/2014/main" id="{1F095F43-ED14-4B48-ADDB-8AD8ADDE96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1260C78A-64CD-4535-BCA6-3FD9898F8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A2D1CC73-8BB1-477E-B862-1C4BA2985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96E9F43D-E046-4ACC-B164-E012848FB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8" name="Rectangle 17">
            <a:extLst>
              <a:ext uri="{FF2B5EF4-FFF2-40B4-BE49-F238E27FC236}">
                <a16:creationId xmlns:a16="http://schemas.microsoft.com/office/drawing/2014/main" id="{B02291D6-46F3-49BE-B424-E2C74A2BA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98FDC90-B0AC-5DC8-092B-EB322BC1E5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402" y="544838"/>
            <a:ext cx="6762684" cy="4433104"/>
          </a:xfrm>
          <a:prstGeom prst="rect">
            <a:avLst/>
          </a:prstGeom>
        </p:spPr>
      </p:pic>
      <p:sp>
        <p:nvSpPr>
          <p:cNvPr id="6" name="TextBox 5">
            <a:extLst>
              <a:ext uri="{FF2B5EF4-FFF2-40B4-BE49-F238E27FC236}">
                <a16:creationId xmlns:a16="http://schemas.microsoft.com/office/drawing/2014/main" id="{7F2C6A7C-A27B-E59E-0C3C-4C8A55C0D00D}"/>
              </a:ext>
            </a:extLst>
          </p:cNvPr>
          <p:cNvSpPr txBox="1"/>
          <p:nvPr/>
        </p:nvSpPr>
        <p:spPr>
          <a:xfrm>
            <a:off x="7494254" y="1014578"/>
            <a:ext cx="4236334" cy="4546919"/>
          </a:xfrm>
          <a:prstGeom prst="rect">
            <a:avLst/>
          </a:prstGeom>
        </p:spPr>
        <p:txBody>
          <a:bodyPr vert="horz" lIns="91440" tIns="45720" rIns="91440" bIns="45720" rtlCol="0" anchor="t">
            <a:noAutofit/>
          </a:bodyPr>
          <a:lstStyle/>
          <a:p>
            <a:pPr marL="514350" indent="-285750" defTabSz="914400">
              <a:lnSpc>
                <a:spcPct val="110000"/>
              </a:lnSpc>
              <a:spcAft>
                <a:spcPts val="600"/>
              </a:spcAft>
              <a:buClr>
                <a:schemeClr val="accent1"/>
              </a:buClr>
              <a:buSzPct val="100000"/>
              <a:buFont typeface="Wingdings" panose="05000000000000000000" pitchFamily="2" charset="2"/>
              <a:buChar char="§"/>
            </a:pPr>
            <a:r>
              <a:rPr lang="en-US" sz="2000" spc="-10" dirty="0">
                <a:latin typeface="Amasis MT Pro" panose="02040504050005020304" pitchFamily="18" charset="0"/>
                <a:ea typeface="Adobe Heiti Std R" panose="020B0400000000000000" pitchFamily="34" charset="-128"/>
                <a:cs typeface="Arial" panose="020B0604020202020204" pitchFamily="34" charset="0"/>
              </a:rPr>
              <a:t>Place participants into pairs.</a:t>
            </a:r>
          </a:p>
          <a:p>
            <a:pPr marL="514350" indent="-285750" defTabSz="914400">
              <a:lnSpc>
                <a:spcPct val="110000"/>
              </a:lnSpc>
              <a:spcAft>
                <a:spcPts val="600"/>
              </a:spcAft>
              <a:buClr>
                <a:schemeClr val="accent1"/>
              </a:buClr>
              <a:buSzPct val="100000"/>
              <a:buFont typeface="Wingdings" panose="05000000000000000000" pitchFamily="2" charset="2"/>
              <a:buChar char="§"/>
            </a:pPr>
            <a:r>
              <a:rPr lang="en-US" sz="2000" spc="-10" dirty="0">
                <a:latin typeface="Amasis MT Pro" panose="02040504050005020304" pitchFamily="18" charset="0"/>
                <a:ea typeface="Adobe Heiti Std R" panose="020B0400000000000000" pitchFamily="34" charset="-128"/>
                <a:cs typeface="Arial" panose="020B0604020202020204" pitchFamily="34" charset="0"/>
              </a:rPr>
              <a:t>Participants will take turns being narrators and listeners.</a:t>
            </a:r>
          </a:p>
          <a:p>
            <a:pPr marL="514350" indent="-285750" defTabSz="914400">
              <a:lnSpc>
                <a:spcPct val="110000"/>
              </a:lnSpc>
              <a:spcAft>
                <a:spcPts val="600"/>
              </a:spcAft>
              <a:buClr>
                <a:schemeClr val="accent1"/>
              </a:buClr>
              <a:buSzPct val="100000"/>
              <a:buFont typeface="Wingdings" panose="05000000000000000000" pitchFamily="2" charset="2"/>
              <a:buChar char="§"/>
            </a:pPr>
            <a:r>
              <a:rPr lang="en-US" sz="2000" spc="-10" dirty="0">
                <a:latin typeface="Amasis MT Pro" panose="02040504050005020304" pitchFamily="18" charset="0"/>
                <a:ea typeface="Adobe Heiti Std R" panose="020B0400000000000000" pitchFamily="34" charset="-128"/>
                <a:cs typeface="Arial" panose="020B0604020202020204" pitchFamily="34" charset="0"/>
              </a:rPr>
              <a:t>Narrators will identify their favorite movie and then share how they felt when they watched their favorite movie. Listeners will practice active listening. </a:t>
            </a:r>
          </a:p>
          <a:p>
            <a:pPr marL="514350" indent="-285750" defTabSz="914400">
              <a:lnSpc>
                <a:spcPct val="110000"/>
              </a:lnSpc>
              <a:spcAft>
                <a:spcPts val="600"/>
              </a:spcAft>
              <a:buClr>
                <a:schemeClr val="accent1"/>
              </a:buClr>
              <a:buSzPct val="100000"/>
              <a:buFont typeface="Wingdings" panose="05000000000000000000" pitchFamily="2" charset="2"/>
              <a:buChar char="§"/>
            </a:pPr>
            <a:r>
              <a:rPr lang="en-US" sz="2000" spc="-10" dirty="0">
                <a:latin typeface="Amasis MT Pro" panose="02040504050005020304" pitchFamily="18" charset="0"/>
                <a:ea typeface="Adobe Heiti Std R" panose="020B0400000000000000" pitchFamily="34" charset="-128"/>
                <a:cs typeface="Arial" panose="020B0604020202020204" pitchFamily="34" charset="0"/>
              </a:rPr>
              <a:t>Afterwards allow participants to share how they felt being in both roles.</a:t>
            </a:r>
          </a:p>
        </p:txBody>
      </p:sp>
      <p:sp>
        <p:nvSpPr>
          <p:cNvPr id="7" name="TextBox 6">
            <a:extLst>
              <a:ext uri="{FF2B5EF4-FFF2-40B4-BE49-F238E27FC236}">
                <a16:creationId xmlns:a16="http://schemas.microsoft.com/office/drawing/2014/main" id="{7903F840-EC7D-5689-3D26-3C7DD53DDFA8}"/>
              </a:ext>
            </a:extLst>
          </p:cNvPr>
          <p:cNvSpPr txBox="1"/>
          <p:nvPr/>
        </p:nvSpPr>
        <p:spPr>
          <a:xfrm>
            <a:off x="7665656" y="314482"/>
            <a:ext cx="4314297" cy="523220"/>
          </a:xfrm>
          <a:prstGeom prst="rect">
            <a:avLst/>
          </a:prstGeom>
          <a:noFill/>
        </p:spPr>
        <p:txBody>
          <a:bodyPr wrap="square" rtlCol="0">
            <a:spAutoFit/>
          </a:bodyPr>
          <a:lstStyle/>
          <a:p>
            <a:r>
              <a:rPr lang="en-US" sz="2800" b="1" spc="-10" dirty="0">
                <a:solidFill>
                  <a:schemeClr val="accent1"/>
                </a:solidFill>
                <a:latin typeface="Amasis MT Pro" panose="02040504050005020304" pitchFamily="18" charset="0"/>
                <a:cs typeface="Arial" panose="020B0604020202020204" pitchFamily="34" charset="0"/>
              </a:rPr>
              <a:t>LISTENING ACTIVITY </a:t>
            </a:r>
            <a:endParaRPr lang="en-US" sz="2800" dirty="0"/>
          </a:p>
        </p:txBody>
      </p:sp>
    </p:spTree>
    <p:extLst>
      <p:ext uri="{BB962C8B-B14F-4D97-AF65-F5344CB8AC3E}">
        <p14:creationId xmlns:p14="http://schemas.microsoft.com/office/powerpoint/2010/main" val="318446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616BE-BE48-8B66-AA48-9AADAF652850}"/>
              </a:ext>
            </a:extLst>
          </p:cNvPr>
          <p:cNvSpPr>
            <a:spLocks noGrp="1"/>
          </p:cNvSpPr>
          <p:nvPr>
            <p:ph type="title"/>
          </p:nvPr>
        </p:nvSpPr>
        <p:spPr>
          <a:xfrm>
            <a:off x="671493" y="902758"/>
            <a:ext cx="10394707" cy="2239485"/>
          </a:xfrm>
        </p:spPr>
        <p:txBody>
          <a:bodyPr/>
          <a:lstStyle/>
          <a:p>
            <a:r>
              <a:rPr lang="en-US" b="1" dirty="0">
                <a:solidFill>
                  <a:schemeClr val="accent1"/>
                </a:solidFill>
                <a:latin typeface="Amasis MT Pro" panose="02040504050005020304" pitchFamily="18" charset="0"/>
              </a:rPr>
              <a:t>perspective</a:t>
            </a:r>
          </a:p>
        </p:txBody>
      </p:sp>
      <p:sp>
        <p:nvSpPr>
          <p:cNvPr id="4" name="Text Placeholder 3">
            <a:extLst>
              <a:ext uri="{FF2B5EF4-FFF2-40B4-BE49-F238E27FC236}">
                <a16:creationId xmlns:a16="http://schemas.microsoft.com/office/drawing/2014/main" id="{2D95D285-9DD8-9079-5D5A-7D93DF2DB0D3}"/>
              </a:ext>
            </a:extLst>
          </p:cNvPr>
          <p:cNvSpPr>
            <a:spLocks noGrp="1"/>
          </p:cNvSpPr>
          <p:nvPr>
            <p:ph type="body" idx="1"/>
          </p:nvPr>
        </p:nvSpPr>
        <p:spPr>
          <a:xfrm>
            <a:off x="671493" y="3715757"/>
            <a:ext cx="10849014" cy="671979"/>
          </a:xfrm>
        </p:spPr>
        <p:txBody>
          <a:bodyPr>
            <a:normAutofit/>
          </a:bodyPr>
          <a:lstStyle/>
          <a:p>
            <a:r>
              <a:rPr lang="en-US" sz="2800" b="1" dirty="0">
                <a:latin typeface="Amasis MT Pro" panose="02040504050005020304" pitchFamily="18" charset="0"/>
              </a:rPr>
              <a:t>An important part of a trauma informed approach</a:t>
            </a:r>
          </a:p>
        </p:txBody>
      </p:sp>
      <p:sp>
        <p:nvSpPr>
          <p:cNvPr id="5" name="object 4">
            <a:extLst>
              <a:ext uri="{FF2B5EF4-FFF2-40B4-BE49-F238E27FC236}">
                <a16:creationId xmlns:a16="http://schemas.microsoft.com/office/drawing/2014/main" id="{7518A016-BC8E-F83B-CCA2-4AE1FAF4F862}"/>
              </a:ext>
            </a:extLst>
          </p:cNvPr>
          <p:cNvSpPr txBox="1"/>
          <p:nvPr/>
        </p:nvSpPr>
        <p:spPr>
          <a:xfrm>
            <a:off x="6324027" y="5059658"/>
            <a:ext cx="5196480" cy="505267"/>
          </a:xfrm>
          <a:prstGeom prst="rect">
            <a:avLst/>
          </a:prstGeom>
        </p:spPr>
        <p:txBody>
          <a:bodyPr vert="horz" wrap="square" lIns="0" tIns="12700" rIns="0" bIns="0" rtlCol="0">
            <a:spAutoFit/>
          </a:bodyPr>
          <a:lstStyle/>
          <a:p>
            <a:pPr marL="12700">
              <a:lnSpc>
                <a:spcPct val="100000"/>
              </a:lnSpc>
              <a:spcBef>
                <a:spcPts val="100"/>
              </a:spcBef>
              <a:tabLst>
                <a:tab pos="4711065" algn="l"/>
              </a:tabLst>
            </a:pPr>
            <a:r>
              <a:rPr sz="1600" dirty="0">
                <a:latin typeface="Arial"/>
                <a:cs typeface="Arial"/>
              </a:rPr>
              <a:t>Source:</a:t>
            </a:r>
            <a:r>
              <a:rPr sz="1600" spc="70" dirty="0">
                <a:latin typeface="Arial"/>
                <a:cs typeface="Arial"/>
              </a:rPr>
              <a:t> </a:t>
            </a:r>
            <a:r>
              <a:rPr lang="en-US" sz="1600" spc="70" dirty="0">
                <a:latin typeface="Arial"/>
                <a:cs typeface="Arial"/>
              </a:rPr>
              <a:t>Greater Good in Education</a:t>
            </a:r>
            <a:br>
              <a:rPr lang="en-US" sz="1600" spc="70" dirty="0">
                <a:latin typeface="Arial"/>
                <a:cs typeface="Arial"/>
              </a:rPr>
            </a:br>
            <a:r>
              <a:rPr lang="en-US" sz="1600" spc="70" dirty="0">
                <a:latin typeface="Arial"/>
                <a:cs typeface="Arial"/>
                <a:hlinkClick r:id="rId3"/>
              </a:rPr>
              <a:t>1-2-3 Clap: A School Team Building Activity</a:t>
            </a:r>
            <a:endParaRPr lang="en-US" sz="1600" spc="70" dirty="0">
              <a:latin typeface="Arial"/>
              <a:cs typeface="Arial"/>
            </a:endParaRPr>
          </a:p>
        </p:txBody>
      </p:sp>
    </p:spTree>
    <p:extLst>
      <p:ext uri="{BB962C8B-B14F-4D97-AF65-F5344CB8AC3E}">
        <p14:creationId xmlns:p14="http://schemas.microsoft.com/office/powerpoint/2010/main" val="41534492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XRUYQT3274NZ-681238054-2024</_dlc_DocId>
    <_dlc_DocIdUrl xmlns="b22f8f74-215c-4154-9939-bd29e4e8980e">
      <Url>https://supportservices.jobcorps.gov/health/_layouts/15/DocIdRedir.aspx?ID=XRUYQT3274NZ-681238054-2024</Url>
      <Description>XRUYQT3274NZ-681238054-2024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55AA0E8-5B3F-496D-A356-CC17CF317B89}"/>
</file>

<file path=customXml/itemProps2.xml><?xml version="1.0" encoding="utf-8"?>
<ds:datastoreItem xmlns:ds="http://schemas.openxmlformats.org/officeDocument/2006/customXml" ds:itemID="{A9EFF08A-5A21-4B6C-A175-9448890AC150}"/>
</file>

<file path=customXml/itemProps3.xml><?xml version="1.0" encoding="utf-8"?>
<ds:datastoreItem xmlns:ds="http://schemas.openxmlformats.org/officeDocument/2006/customXml" ds:itemID="{23F08380-0F09-4313-B5CA-968E4E46334B}"/>
</file>

<file path=customXml/itemProps4.xml><?xml version="1.0" encoding="utf-8"?>
<ds:datastoreItem xmlns:ds="http://schemas.openxmlformats.org/officeDocument/2006/customXml" ds:itemID="{780E138D-D095-4FE4-AE48-DF5442B7715D}"/>
</file>

<file path=docProps/app.xml><?xml version="1.0" encoding="utf-8"?>
<Properties xmlns="http://schemas.openxmlformats.org/officeDocument/2006/extended-properties" xmlns:vt="http://schemas.openxmlformats.org/officeDocument/2006/docPropsVTypes">
  <Template>{E9310DB6-7979-914A-B75D-33898CFCFAD6}tf10001077</Template>
  <TotalTime>2009</TotalTime>
  <Words>2269</Words>
  <Application>Microsoft Office PowerPoint</Application>
  <PresentationFormat>Widescreen</PresentationFormat>
  <Paragraphs>213</Paragraphs>
  <Slides>36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Amasis MT Pro</vt:lpstr>
      <vt:lpstr>arial</vt:lpstr>
      <vt:lpstr>arial</vt:lpstr>
      <vt:lpstr>Calibri</vt:lpstr>
      <vt:lpstr>Courier New</vt:lpstr>
      <vt:lpstr>Impact</vt:lpstr>
      <vt:lpstr>Montserrat</vt:lpstr>
      <vt:lpstr>Open Sans</vt:lpstr>
      <vt:lpstr>Wingdings</vt:lpstr>
      <vt:lpstr>Main Event</vt:lpstr>
      <vt:lpstr>Trauma informed approach </vt:lpstr>
      <vt:lpstr>Introduction</vt:lpstr>
      <vt:lpstr>Getting ready for groups</vt:lpstr>
      <vt:lpstr>Relationships and active listening</vt:lpstr>
      <vt:lpstr>“Too often we underestimate the power of a touch, a smile, a kind word, a listening ear, an honest compliment, or the smallest act of caring, all of which have the potential to turn a life around.”   Leo Buscaglia</vt:lpstr>
      <vt:lpstr>TO ACHIEVE A POSITIVE RELATIONSHIP NEVER FORGET TO…</vt:lpstr>
      <vt:lpstr>PowerPoint Presentation</vt:lpstr>
      <vt:lpstr>PowerPoint Presentation</vt:lpstr>
      <vt:lpstr>perspective</vt:lpstr>
      <vt:lpstr>PowerPoint Presentation</vt:lpstr>
      <vt:lpstr>PowerPoint Presentation</vt:lpstr>
      <vt:lpstr>PowerPoint Presentation</vt:lpstr>
      <vt:lpstr>PowerPoint Presentation</vt:lpstr>
      <vt:lpstr>PowerPoint Presentation</vt:lpstr>
      <vt:lpstr>Resilience</vt:lpstr>
      <vt:lpstr>PowerPoint Presentation</vt:lpstr>
      <vt:lpstr>Who am I?</vt:lpstr>
      <vt:lpstr>PowerPoint Presentation</vt:lpstr>
      <vt:lpstr>PowerPoint Presentation</vt:lpstr>
      <vt:lpstr>Who am I?</vt:lpstr>
      <vt:lpstr>PowerPoint Presentation</vt:lpstr>
      <vt:lpstr>Who am I?</vt:lpstr>
      <vt:lpstr>Justin Timberlake</vt:lpstr>
      <vt:lpstr>Who am I?</vt:lpstr>
      <vt:lpstr>Michael  Jordan</vt:lpstr>
      <vt:lpstr>Who am I?</vt:lpstr>
      <vt:lpstr>DEMI LOVATO</vt:lpstr>
      <vt:lpstr>Who am I?</vt:lpstr>
      <vt:lpstr>PowerPoint Presentation</vt:lpstr>
      <vt:lpstr>Who am I?</vt:lpstr>
      <vt:lpstr>PowerPoint Presentation</vt:lpstr>
      <vt:lpstr>Who am I?</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TIA Activities</dc:title>
  <dc:creator>Maria Acevedo</dc:creator>
  <cp:lastModifiedBy>Carolina Valdenegro</cp:lastModifiedBy>
  <cp:revision>96</cp:revision>
  <cp:lastPrinted>2023-06-27T12:57:22Z</cp:lastPrinted>
  <dcterms:created xsi:type="dcterms:W3CDTF">2023-05-11T20:52:53Z</dcterms:created>
  <dcterms:modified xsi:type="dcterms:W3CDTF">2023-07-13T13:41:50Z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ce9abf6e-454a-40f5-87e2-0f7a35f4fd34</vt:lpwstr>
  </property>
</Properties>
</file>